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71"/>
  </p:notesMasterIdLst>
  <p:sldIdLst>
    <p:sldId id="335" r:id="rId5"/>
    <p:sldId id="329" r:id="rId6"/>
    <p:sldId id="258" r:id="rId7"/>
    <p:sldId id="259" r:id="rId8"/>
    <p:sldId id="260" r:id="rId9"/>
    <p:sldId id="261" r:id="rId10"/>
    <p:sldId id="262" r:id="rId11"/>
    <p:sldId id="330" r:id="rId12"/>
    <p:sldId id="264" r:id="rId13"/>
    <p:sldId id="265" r:id="rId14"/>
    <p:sldId id="266" r:id="rId15"/>
    <p:sldId id="267" r:id="rId16"/>
    <p:sldId id="268" r:id="rId17"/>
    <p:sldId id="269" r:id="rId18"/>
    <p:sldId id="270" r:id="rId19"/>
    <p:sldId id="271" r:id="rId20"/>
    <p:sldId id="331" r:id="rId21"/>
    <p:sldId id="273" r:id="rId22"/>
    <p:sldId id="274"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332"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33" r:id="rId59"/>
    <p:sldId id="314" r:id="rId60"/>
    <p:sldId id="315" r:id="rId61"/>
    <p:sldId id="334" r:id="rId62"/>
    <p:sldId id="318" r:id="rId63"/>
    <p:sldId id="320" r:id="rId64"/>
    <p:sldId id="321" r:id="rId65"/>
    <p:sldId id="323" r:id="rId66"/>
    <p:sldId id="324" r:id="rId67"/>
    <p:sldId id="326" r:id="rId68"/>
    <p:sldId id="327" r:id="rId69"/>
    <p:sldId id="328" r:id="rId70"/>
  </p:sldIdLst>
  <p:sldSz cx="4610100" cy="3460750"/>
  <p:notesSz cx="4610100" cy="346075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45"/>
    <p:restoredTop sz="94700"/>
  </p:normalViewPr>
  <p:slideViewPr>
    <p:cSldViewPr>
      <p:cViewPr varScale="1">
        <p:scale>
          <a:sx n="234" d="100"/>
          <a:sy n="234" d="100"/>
        </p:scale>
        <p:origin x="1936" y="16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1997075" cy="17303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2611438" y="0"/>
            <a:ext cx="1997075" cy="173038"/>
          </a:xfrm>
          <a:prstGeom prst="rect">
            <a:avLst/>
          </a:prstGeom>
        </p:spPr>
        <p:txBody>
          <a:bodyPr vert="horz" lIns="91440" tIns="45720" rIns="91440" bIns="45720" rtlCol="0"/>
          <a:lstStyle>
            <a:lvl1pPr algn="r">
              <a:defRPr sz="1200"/>
            </a:lvl1pPr>
          </a:lstStyle>
          <a:p>
            <a:fld id="{176EDEF5-29F7-8041-81C6-FAFB1DCE134C}" type="datetimeFigureOut">
              <a:t>14/04/23</a:t>
            </a:fld>
            <a:endParaRPr lang="it-IT"/>
          </a:p>
        </p:txBody>
      </p:sp>
      <p:sp>
        <p:nvSpPr>
          <p:cNvPr id="4" name="Segnaposto immagine diapositiva 3"/>
          <p:cNvSpPr>
            <a:spLocks noGrp="1" noRot="1" noChangeAspect="1"/>
          </p:cNvSpPr>
          <p:nvPr>
            <p:ph type="sldImg" idx="2"/>
          </p:nvPr>
        </p:nvSpPr>
        <p:spPr>
          <a:xfrm>
            <a:off x="1527175" y="433388"/>
            <a:ext cx="1555750" cy="1166812"/>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460375" y="1665288"/>
            <a:ext cx="3689350" cy="1363662"/>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3287713"/>
            <a:ext cx="1997075" cy="17303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2611438" y="3287713"/>
            <a:ext cx="1997075" cy="173037"/>
          </a:xfrm>
          <a:prstGeom prst="rect">
            <a:avLst/>
          </a:prstGeom>
        </p:spPr>
        <p:txBody>
          <a:bodyPr vert="horz" lIns="91440" tIns="45720" rIns="91440" bIns="45720" rtlCol="0" anchor="b"/>
          <a:lstStyle>
            <a:lvl1pPr algn="r">
              <a:defRPr sz="1200"/>
            </a:lvl1pPr>
          </a:lstStyle>
          <a:p>
            <a:fld id="{BE657E05-324B-0146-8213-169F5A216936}" type="slidenum">
              <a:t>‹N›</a:t>
            </a:fld>
            <a:endParaRPr lang="it-IT"/>
          </a:p>
        </p:txBody>
      </p:sp>
    </p:spTree>
    <p:extLst>
      <p:ext uri="{BB962C8B-B14F-4D97-AF65-F5344CB8AC3E}">
        <p14:creationId xmlns:p14="http://schemas.microsoft.com/office/powerpoint/2010/main" val="314897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BE657E05-324B-0146-8213-169F5A216936}" type="slidenum">
              <a:t>17</a:t>
            </a:fld>
            <a:endParaRPr lang="it-IT"/>
          </a:p>
        </p:txBody>
      </p:sp>
    </p:spTree>
    <p:extLst>
      <p:ext uri="{BB962C8B-B14F-4D97-AF65-F5344CB8AC3E}">
        <p14:creationId xmlns:p14="http://schemas.microsoft.com/office/powerpoint/2010/main" val="3164788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BE657E05-324B-0146-8213-169F5A216936}" type="slidenum">
              <a:t>27</a:t>
            </a:fld>
            <a:endParaRPr lang="it-IT"/>
          </a:p>
        </p:txBody>
      </p:sp>
    </p:spTree>
    <p:extLst>
      <p:ext uri="{BB962C8B-B14F-4D97-AF65-F5344CB8AC3E}">
        <p14:creationId xmlns:p14="http://schemas.microsoft.com/office/powerpoint/2010/main" val="3781386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345757" y="1072832"/>
            <a:ext cx="3918585" cy="726757"/>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691515" y="1938020"/>
            <a:ext cx="3227070" cy="86518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600" b="0" i="0">
                <a:solidFill>
                  <a:srgbClr val="3D003D"/>
                </a:solidFill>
                <a:latin typeface="Microsoft Sans Serif"/>
                <a:cs typeface="Microsoft Sans Serif"/>
              </a:defRPr>
            </a:lvl1pPr>
          </a:lstStyle>
          <a:p>
            <a:pPr marL="12700">
              <a:lnSpc>
                <a:spcPts val="675"/>
              </a:lnSpc>
            </a:pPr>
            <a:r>
              <a:rPr spc="15" dirty="0"/>
              <a:t>A.Y.</a:t>
            </a:r>
            <a:r>
              <a:rPr dirty="0"/>
              <a:t> 2020/2021</a:t>
            </a:r>
          </a:p>
        </p:txBody>
      </p:sp>
      <p:sp>
        <p:nvSpPr>
          <p:cNvPr id="5" name="Holder 5"/>
          <p:cNvSpPr>
            <a:spLocks noGrp="1"/>
          </p:cNvSpPr>
          <p:nvPr>
            <p:ph type="dt" sz="half" idx="6"/>
          </p:nvPr>
        </p:nvSpPr>
        <p:spPr/>
        <p:txBody>
          <a:bodyPr lIns="0" tIns="0" rIns="0" bIns="0"/>
          <a:lstStyle>
            <a:lvl1pPr>
              <a:defRPr sz="600" b="0" i="0">
                <a:solidFill>
                  <a:srgbClr val="F2F2F2"/>
                </a:solidFill>
                <a:latin typeface="Microsoft Sans Serif"/>
                <a:cs typeface="Microsoft Sans Serif"/>
              </a:defRPr>
            </a:lvl1pPr>
          </a:lstStyle>
          <a:p>
            <a:pPr marL="12700">
              <a:lnSpc>
                <a:spcPts val="675"/>
              </a:lnSpc>
            </a:pPr>
            <a:r>
              <a:rPr spc="-20" dirty="0"/>
              <a:t>Calegari</a:t>
            </a:r>
            <a:r>
              <a:rPr spc="250" dirty="0"/>
              <a:t> </a:t>
            </a:r>
            <a:r>
              <a:rPr spc="-20" dirty="0"/>
              <a:t>(Universit`a</a:t>
            </a:r>
            <a:r>
              <a:rPr spc="45" dirty="0"/>
              <a:t> </a:t>
            </a:r>
            <a:r>
              <a:rPr spc="-5" dirty="0"/>
              <a:t>Bologna)</a:t>
            </a:r>
          </a:p>
        </p:txBody>
      </p:sp>
      <p:sp>
        <p:nvSpPr>
          <p:cNvPr id="6" name="Holder 6"/>
          <p:cNvSpPr>
            <a:spLocks noGrp="1"/>
          </p:cNvSpPr>
          <p:nvPr>
            <p:ph type="sldNum" sz="quarter" idx="7"/>
          </p:nvPr>
        </p:nvSpPr>
        <p:spPr/>
        <p:txBody>
          <a:bodyPr lIns="0" tIns="0" rIns="0" bIns="0"/>
          <a:lstStyle>
            <a:lvl1pPr>
              <a:defRPr sz="600" b="0" i="0">
                <a:solidFill>
                  <a:srgbClr val="3D003D"/>
                </a:solidFill>
                <a:latin typeface="Microsoft Sans Serif"/>
                <a:cs typeface="Microsoft Sans Serif"/>
              </a:defRPr>
            </a:lvl1pPr>
          </a:lstStyle>
          <a:p>
            <a:pPr marL="38100">
              <a:lnSpc>
                <a:spcPts val="675"/>
              </a:lnSpc>
            </a:pPr>
            <a:fld id="{81D60167-4931-47E6-BA6A-407CBD079E47}" type="slidenum">
              <a:rPr spc="-20" dirty="0"/>
              <a:t>‹N›</a:t>
            </a:fld>
            <a:r>
              <a:rPr spc="-55" dirty="0"/>
              <a:t> </a:t>
            </a:r>
            <a:r>
              <a:rPr spc="150" dirty="0"/>
              <a:t>/</a:t>
            </a:r>
            <a:r>
              <a:rPr spc="-55" dirty="0"/>
              <a:t> </a:t>
            </a:r>
            <a:r>
              <a:rPr spc="-20" dirty="0"/>
              <a:t>69</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400" b="0" i="0">
                <a:solidFill>
                  <a:srgbClr val="5B005B"/>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sz="1000" b="0" i="0">
                <a:solidFill>
                  <a:srgbClr val="0A000A"/>
                </a:solidFill>
                <a:latin typeface="Tahoma"/>
                <a:cs typeface="Tahoma"/>
              </a:defRPr>
            </a:lvl1pPr>
          </a:lstStyle>
          <a:p>
            <a:endParaRPr/>
          </a:p>
        </p:txBody>
      </p:sp>
      <p:sp>
        <p:nvSpPr>
          <p:cNvPr id="4" name="Holder 4"/>
          <p:cNvSpPr>
            <a:spLocks noGrp="1"/>
          </p:cNvSpPr>
          <p:nvPr>
            <p:ph type="ftr" sz="quarter" idx="5"/>
          </p:nvPr>
        </p:nvSpPr>
        <p:spPr/>
        <p:txBody>
          <a:bodyPr lIns="0" tIns="0" rIns="0" bIns="0"/>
          <a:lstStyle>
            <a:lvl1pPr>
              <a:defRPr sz="600" b="0" i="0">
                <a:solidFill>
                  <a:srgbClr val="3D003D"/>
                </a:solidFill>
                <a:latin typeface="Microsoft Sans Serif"/>
                <a:cs typeface="Microsoft Sans Serif"/>
              </a:defRPr>
            </a:lvl1pPr>
          </a:lstStyle>
          <a:p>
            <a:pPr marL="12700">
              <a:lnSpc>
                <a:spcPts val="675"/>
              </a:lnSpc>
            </a:pPr>
            <a:r>
              <a:t>A.A. 2020/2021</a:t>
            </a:r>
          </a:p>
        </p:txBody>
      </p:sp>
      <p:sp>
        <p:nvSpPr>
          <p:cNvPr id="5" name="Holder 5"/>
          <p:cNvSpPr>
            <a:spLocks noGrp="1"/>
          </p:cNvSpPr>
          <p:nvPr>
            <p:ph type="dt" sz="half" idx="6"/>
          </p:nvPr>
        </p:nvSpPr>
        <p:spPr/>
        <p:txBody>
          <a:bodyPr lIns="0" tIns="0" rIns="0" bIns="0"/>
          <a:lstStyle>
            <a:lvl1pPr>
              <a:defRPr sz="600" b="0" i="0">
                <a:solidFill>
                  <a:srgbClr val="F2F2F2"/>
                </a:solidFill>
                <a:latin typeface="Microsoft Sans Serif"/>
                <a:cs typeface="Microsoft Sans Serif"/>
              </a:defRPr>
            </a:lvl1pPr>
          </a:lstStyle>
          <a:p>
            <a:pPr marL="12700">
              <a:lnSpc>
                <a:spcPts val="675"/>
              </a:lnSpc>
            </a:pPr>
            <a:r>
              <a:t>Calegari (Universit'a Bologna)</a:t>
            </a:r>
          </a:p>
        </p:txBody>
      </p:sp>
      <p:sp>
        <p:nvSpPr>
          <p:cNvPr id="6" name="Holder 6"/>
          <p:cNvSpPr>
            <a:spLocks noGrp="1"/>
          </p:cNvSpPr>
          <p:nvPr>
            <p:ph type="sldNum" sz="quarter" idx="7"/>
          </p:nvPr>
        </p:nvSpPr>
        <p:spPr/>
        <p:txBody>
          <a:bodyPr lIns="0" tIns="0" rIns="0" bIns="0"/>
          <a:lstStyle>
            <a:lvl1pPr>
              <a:defRPr sz="600" b="0" i="0">
                <a:solidFill>
                  <a:srgbClr val="3D003D"/>
                </a:solidFill>
                <a:latin typeface="Microsoft Sans Serif"/>
                <a:cs typeface="Microsoft Sans Serif"/>
              </a:defRPr>
            </a:lvl1pPr>
          </a:lstStyle>
          <a:p>
            <a:pPr marL="38100">
              <a:lnSpc>
                <a:spcPts val="675"/>
              </a:lnSpc>
            </a:pPr>
            <a:fld id="{81D60167-4931-47E6-BA6A-407CBD079E47}" type="slidenum">
              <a:rPr spc="-20" dirty="0"/>
              <a:t>‹N›</a:t>
            </a:fld>
            <a:r>
              <a:t> /69</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400" b="0" i="0">
                <a:solidFill>
                  <a:srgbClr val="5B005B"/>
                </a:solidFill>
                <a:latin typeface="Tahoma"/>
                <a:cs typeface="Tahoma"/>
              </a:defRPr>
            </a:lvl1pPr>
          </a:lstStyle>
          <a:p>
            <a:endParaRPr/>
          </a:p>
        </p:txBody>
      </p:sp>
      <p:sp>
        <p:nvSpPr>
          <p:cNvPr id="3" name="Holder 3"/>
          <p:cNvSpPr>
            <a:spLocks noGrp="1"/>
          </p:cNvSpPr>
          <p:nvPr>
            <p:ph sz="half" idx="2"/>
          </p:nvPr>
        </p:nvSpPr>
        <p:spPr>
          <a:xfrm>
            <a:off x="230505" y="795972"/>
            <a:ext cx="2005393" cy="2284095"/>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2374201" y="795972"/>
            <a:ext cx="2005393" cy="2284095"/>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600" b="0" i="0">
                <a:solidFill>
                  <a:srgbClr val="3D003D"/>
                </a:solidFill>
                <a:latin typeface="Microsoft Sans Serif"/>
                <a:cs typeface="Microsoft Sans Serif"/>
              </a:defRPr>
            </a:lvl1pPr>
          </a:lstStyle>
          <a:p>
            <a:pPr marL="12700">
              <a:lnSpc>
                <a:spcPts val="675"/>
              </a:lnSpc>
            </a:pPr>
            <a:r>
              <a:rPr spc="15" dirty="0"/>
              <a:t>A.Y.</a:t>
            </a:r>
            <a:r>
              <a:rPr dirty="0"/>
              <a:t> 2020/2021</a:t>
            </a:r>
          </a:p>
        </p:txBody>
      </p:sp>
      <p:sp>
        <p:nvSpPr>
          <p:cNvPr id="6" name="Holder 6"/>
          <p:cNvSpPr>
            <a:spLocks noGrp="1"/>
          </p:cNvSpPr>
          <p:nvPr>
            <p:ph type="dt" sz="half" idx="6"/>
          </p:nvPr>
        </p:nvSpPr>
        <p:spPr/>
        <p:txBody>
          <a:bodyPr lIns="0" tIns="0" rIns="0" bIns="0"/>
          <a:lstStyle>
            <a:lvl1pPr>
              <a:defRPr sz="600" b="0" i="0">
                <a:solidFill>
                  <a:srgbClr val="F2F2F2"/>
                </a:solidFill>
                <a:latin typeface="Microsoft Sans Serif"/>
                <a:cs typeface="Microsoft Sans Serif"/>
              </a:defRPr>
            </a:lvl1pPr>
          </a:lstStyle>
          <a:p>
            <a:pPr marL="12700">
              <a:lnSpc>
                <a:spcPts val="675"/>
              </a:lnSpc>
            </a:pPr>
            <a:r>
              <a:rPr spc="-20" dirty="0"/>
              <a:t>Calegari</a:t>
            </a:r>
            <a:r>
              <a:rPr spc="250" dirty="0"/>
              <a:t> </a:t>
            </a:r>
            <a:r>
              <a:rPr spc="-20" dirty="0"/>
              <a:t>(Universit`a</a:t>
            </a:r>
            <a:r>
              <a:rPr spc="45" dirty="0"/>
              <a:t> </a:t>
            </a:r>
            <a:r>
              <a:rPr spc="-5" dirty="0"/>
              <a:t>Bologna)</a:t>
            </a:r>
          </a:p>
        </p:txBody>
      </p:sp>
      <p:sp>
        <p:nvSpPr>
          <p:cNvPr id="7" name="Holder 7"/>
          <p:cNvSpPr>
            <a:spLocks noGrp="1"/>
          </p:cNvSpPr>
          <p:nvPr>
            <p:ph type="sldNum" sz="quarter" idx="7"/>
          </p:nvPr>
        </p:nvSpPr>
        <p:spPr/>
        <p:txBody>
          <a:bodyPr lIns="0" tIns="0" rIns="0" bIns="0"/>
          <a:lstStyle>
            <a:lvl1pPr>
              <a:defRPr sz="600" b="0" i="0">
                <a:solidFill>
                  <a:srgbClr val="3D003D"/>
                </a:solidFill>
                <a:latin typeface="Microsoft Sans Serif"/>
                <a:cs typeface="Microsoft Sans Serif"/>
              </a:defRPr>
            </a:lvl1pPr>
          </a:lstStyle>
          <a:p>
            <a:pPr marL="38100">
              <a:lnSpc>
                <a:spcPts val="675"/>
              </a:lnSpc>
            </a:pPr>
            <a:fld id="{81D60167-4931-47E6-BA6A-407CBD079E47}" type="slidenum">
              <a:rPr spc="-20" dirty="0"/>
              <a:t>‹N›</a:t>
            </a:fld>
            <a:r>
              <a:rPr spc="-55" dirty="0"/>
              <a:t> </a:t>
            </a:r>
            <a:r>
              <a:rPr spc="150" dirty="0"/>
              <a:t>/</a:t>
            </a:r>
            <a:r>
              <a:rPr spc="-55" dirty="0"/>
              <a:t> </a:t>
            </a:r>
            <a:r>
              <a:rPr spc="-20" dirty="0"/>
              <a:t>69</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400" b="0" i="0">
                <a:solidFill>
                  <a:srgbClr val="5B005B"/>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defRPr sz="600" b="0" i="0">
                <a:solidFill>
                  <a:srgbClr val="3D003D"/>
                </a:solidFill>
                <a:latin typeface="Microsoft Sans Serif"/>
                <a:cs typeface="Microsoft Sans Serif"/>
              </a:defRPr>
            </a:lvl1pPr>
          </a:lstStyle>
          <a:p>
            <a:pPr marL="12700">
              <a:lnSpc>
                <a:spcPts val="675"/>
              </a:lnSpc>
            </a:pPr>
            <a:r>
              <a:rPr spc="15" dirty="0"/>
              <a:t>A.Y.</a:t>
            </a:r>
            <a:r>
              <a:rPr dirty="0"/>
              <a:t> 2020/2021</a:t>
            </a:r>
          </a:p>
        </p:txBody>
      </p:sp>
      <p:sp>
        <p:nvSpPr>
          <p:cNvPr id="4" name="Holder 4"/>
          <p:cNvSpPr>
            <a:spLocks noGrp="1"/>
          </p:cNvSpPr>
          <p:nvPr>
            <p:ph type="dt" sz="half" idx="6"/>
          </p:nvPr>
        </p:nvSpPr>
        <p:spPr/>
        <p:txBody>
          <a:bodyPr lIns="0" tIns="0" rIns="0" bIns="0"/>
          <a:lstStyle>
            <a:lvl1pPr>
              <a:defRPr sz="600" b="0" i="0">
                <a:solidFill>
                  <a:srgbClr val="F2F2F2"/>
                </a:solidFill>
                <a:latin typeface="Microsoft Sans Serif"/>
                <a:cs typeface="Microsoft Sans Serif"/>
              </a:defRPr>
            </a:lvl1pPr>
          </a:lstStyle>
          <a:p>
            <a:pPr marL="12700">
              <a:lnSpc>
                <a:spcPts val="675"/>
              </a:lnSpc>
            </a:pPr>
            <a:r>
              <a:rPr spc="-20" dirty="0"/>
              <a:t>Calegari</a:t>
            </a:r>
            <a:r>
              <a:rPr spc="250" dirty="0"/>
              <a:t> </a:t>
            </a:r>
            <a:r>
              <a:rPr spc="-20" dirty="0"/>
              <a:t>(Universit`a</a:t>
            </a:r>
            <a:r>
              <a:rPr spc="45" dirty="0"/>
              <a:t> </a:t>
            </a:r>
            <a:r>
              <a:rPr spc="-5" dirty="0"/>
              <a:t>Bologna)</a:t>
            </a:r>
          </a:p>
        </p:txBody>
      </p:sp>
      <p:sp>
        <p:nvSpPr>
          <p:cNvPr id="5" name="Holder 5"/>
          <p:cNvSpPr>
            <a:spLocks noGrp="1"/>
          </p:cNvSpPr>
          <p:nvPr>
            <p:ph type="sldNum" sz="quarter" idx="7"/>
          </p:nvPr>
        </p:nvSpPr>
        <p:spPr/>
        <p:txBody>
          <a:bodyPr lIns="0" tIns="0" rIns="0" bIns="0"/>
          <a:lstStyle>
            <a:lvl1pPr>
              <a:defRPr sz="600" b="0" i="0">
                <a:solidFill>
                  <a:srgbClr val="3D003D"/>
                </a:solidFill>
                <a:latin typeface="Microsoft Sans Serif"/>
                <a:cs typeface="Microsoft Sans Serif"/>
              </a:defRPr>
            </a:lvl1pPr>
          </a:lstStyle>
          <a:p>
            <a:pPr marL="38100">
              <a:lnSpc>
                <a:spcPts val="675"/>
              </a:lnSpc>
            </a:pPr>
            <a:fld id="{81D60167-4931-47E6-BA6A-407CBD079E47}" type="slidenum">
              <a:rPr spc="-20" dirty="0"/>
              <a:t>‹N›</a:t>
            </a:fld>
            <a:r>
              <a:rPr spc="-55" dirty="0"/>
              <a:t> </a:t>
            </a:r>
            <a:r>
              <a:rPr spc="150" dirty="0"/>
              <a:t>/</a:t>
            </a:r>
            <a:r>
              <a:rPr spc="-55" dirty="0"/>
              <a:t> </a:t>
            </a:r>
            <a:r>
              <a:rPr spc="-20" dirty="0"/>
              <a:t>69</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600" b="0" i="0">
                <a:solidFill>
                  <a:srgbClr val="3D003D"/>
                </a:solidFill>
                <a:latin typeface="Microsoft Sans Serif"/>
                <a:cs typeface="Microsoft Sans Serif"/>
              </a:defRPr>
            </a:lvl1pPr>
          </a:lstStyle>
          <a:p>
            <a:pPr marL="12700">
              <a:lnSpc>
                <a:spcPts val="675"/>
              </a:lnSpc>
            </a:pPr>
            <a:r>
              <a:t>A.A. 2020/2021</a:t>
            </a:r>
          </a:p>
        </p:txBody>
      </p:sp>
      <p:sp>
        <p:nvSpPr>
          <p:cNvPr id="3" name="Holder 3"/>
          <p:cNvSpPr>
            <a:spLocks noGrp="1"/>
          </p:cNvSpPr>
          <p:nvPr>
            <p:ph type="dt" sz="half" idx="6"/>
          </p:nvPr>
        </p:nvSpPr>
        <p:spPr/>
        <p:txBody>
          <a:bodyPr lIns="0" tIns="0" rIns="0" bIns="0"/>
          <a:lstStyle>
            <a:lvl1pPr>
              <a:defRPr sz="600" b="0" i="0">
                <a:solidFill>
                  <a:srgbClr val="F2F2F2"/>
                </a:solidFill>
                <a:latin typeface="Microsoft Sans Serif"/>
                <a:cs typeface="Microsoft Sans Serif"/>
              </a:defRPr>
            </a:lvl1pPr>
          </a:lstStyle>
          <a:p>
            <a:pPr marL="12700">
              <a:lnSpc>
                <a:spcPts val="675"/>
              </a:lnSpc>
            </a:pPr>
            <a:r>
              <a:t>Calegari (Universit'a Bologna)</a:t>
            </a:r>
          </a:p>
        </p:txBody>
      </p:sp>
      <p:sp>
        <p:nvSpPr>
          <p:cNvPr id="4" name="Holder 4"/>
          <p:cNvSpPr>
            <a:spLocks noGrp="1"/>
          </p:cNvSpPr>
          <p:nvPr>
            <p:ph type="sldNum" sz="quarter" idx="7"/>
          </p:nvPr>
        </p:nvSpPr>
        <p:spPr/>
        <p:txBody>
          <a:bodyPr lIns="0" tIns="0" rIns="0" bIns="0"/>
          <a:lstStyle>
            <a:lvl1pPr>
              <a:defRPr sz="600" b="0" i="0">
                <a:solidFill>
                  <a:srgbClr val="3D003D"/>
                </a:solidFill>
                <a:latin typeface="Microsoft Sans Serif"/>
                <a:cs typeface="Microsoft Sans Serif"/>
              </a:defRPr>
            </a:lvl1pPr>
          </a:lstStyle>
          <a:p>
            <a:pPr marL="38100">
              <a:lnSpc>
                <a:spcPts val="675"/>
              </a:lnSpc>
            </a:pPr>
            <a:fld id="{81D60167-4931-47E6-BA6A-407CBD079E47}" type="slidenum">
              <a:rPr spc="-20" dirty="0"/>
              <a:t>‹N›</a:t>
            </a:fld>
            <a:r>
              <a:t> /69</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b="3000"/>
          </a:stretch>
        </a:blipFill>
        <a:effectLst/>
      </p:bgPr>
    </p:bg>
    <p:spTree>
      <p:nvGrpSpPr>
        <p:cNvPr id="1" name=""/>
        <p:cNvGrpSpPr/>
        <p:nvPr/>
      </p:nvGrpSpPr>
      <p:grpSpPr>
        <a:xfrm>
          <a:off x="0" y="0"/>
          <a:ext cx="0" cy="0"/>
          <a:chOff x="0" y="0"/>
          <a:chExt cx="0" cy="0"/>
        </a:xfrm>
      </p:grpSpPr>
      <p:pic>
        <p:nvPicPr>
          <p:cNvPr id="16" name="bg object 16"/>
          <p:cNvPicPr/>
          <p:nvPr/>
        </p:nvPicPr>
        <p:blipFill>
          <a:blip r:embed="rId8" cstate="print"/>
          <a:stretch>
            <a:fillRect/>
          </a:stretch>
        </p:blipFill>
        <p:spPr>
          <a:xfrm>
            <a:off x="3574227" y="1740870"/>
            <a:ext cx="1033771" cy="1512975"/>
          </a:xfrm>
          <a:prstGeom prst="rect">
            <a:avLst/>
          </a:prstGeom>
        </p:spPr>
      </p:pic>
      <p:sp>
        <p:nvSpPr>
          <p:cNvPr id="2" name="Holder 2"/>
          <p:cNvSpPr>
            <a:spLocks noGrp="1"/>
          </p:cNvSpPr>
          <p:nvPr>
            <p:ph type="title"/>
          </p:nvPr>
        </p:nvSpPr>
        <p:spPr>
          <a:xfrm>
            <a:off x="694093" y="678901"/>
            <a:ext cx="3221913" cy="471805"/>
          </a:xfrm>
          <a:prstGeom prst="rect">
            <a:avLst/>
          </a:prstGeom>
        </p:spPr>
        <p:txBody>
          <a:bodyPr wrap="square" lIns="0" tIns="0" rIns="0" bIns="0">
            <a:spAutoFit/>
          </a:bodyPr>
          <a:lstStyle>
            <a:lvl1pPr>
              <a:defRPr sz="1400" b="0" i="0">
                <a:solidFill>
                  <a:srgbClr val="5B005B"/>
                </a:solidFill>
                <a:latin typeface="Tahoma"/>
                <a:cs typeface="Tahoma"/>
              </a:defRPr>
            </a:lvl1pPr>
          </a:lstStyle>
          <a:p>
            <a:endParaRPr/>
          </a:p>
        </p:txBody>
      </p:sp>
      <p:sp>
        <p:nvSpPr>
          <p:cNvPr id="3" name="Holder 3"/>
          <p:cNvSpPr>
            <a:spLocks noGrp="1"/>
          </p:cNvSpPr>
          <p:nvPr>
            <p:ph type="body" idx="1"/>
          </p:nvPr>
        </p:nvSpPr>
        <p:spPr>
          <a:xfrm>
            <a:off x="127927" y="863674"/>
            <a:ext cx="4354245" cy="2160905"/>
          </a:xfrm>
          <a:prstGeom prst="rect">
            <a:avLst/>
          </a:prstGeom>
        </p:spPr>
        <p:txBody>
          <a:bodyPr wrap="square" lIns="0" tIns="0" rIns="0" bIns="0">
            <a:spAutoFit/>
          </a:bodyPr>
          <a:lstStyle>
            <a:lvl1pPr>
              <a:defRPr sz="1000" b="0" i="0">
                <a:solidFill>
                  <a:srgbClr val="0A000A"/>
                </a:solidFill>
                <a:latin typeface="Tahoma"/>
                <a:cs typeface="Tahoma"/>
              </a:defRPr>
            </a:lvl1pPr>
          </a:lstStyle>
          <a:p>
            <a:endParaRPr/>
          </a:p>
        </p:txBody>
      </p:sp>
      <p:sp>
        <p:nvSpPr>
          <p:cNvPr id="4" name="Holder 4"/>
          <p:cNvSpPr>
            <a:spLocks noGrp="1"/>
          </p:cNvSpPr>
          <p:nvPr>
            <p:ph type="ftr" sz="quarter" idx="5"/>
          </p:nvPr>
        </p:nvSpPr>
        <p:spPr>
          <a:xfrm>
            <a:off x="3568776" y="3351784"/>
            <a:ext cx="567689" cy="102235"/>
          </a:xfrm>
          <a:prstGeom prst="rect">
            <a:avLst/>
          </a:prstGeom>
        </p:spPr>
        <p:txBody>
          <a:bodyPr wrap="square" lIns="0" tIns="0" rIns="0" bIns="0">
            <a:spAutoFit/>
          </a:bodyPr>
          <a:lstStyle>
            <a:lvl1pPr>
              <a:defRPr sz="600" b="0" i="0">
                <a:solidFill>
                  <a:srgbClr val="3D003D"/>
                </a:solidFill>
                <a:latin typeface="Microsoft Sans Serif"/>
                <a:cs typeface="Microsoft Sans Serif"/>
              </a:defRPr>
            </a:lvl1pPr>
          </a:lstStyle>
          <a:p>
            <a:pPr marL="12700">
              <a:lnSpc>
                <a:spcPts val="675"/>
              </a:lnSpc>
            </a:pPr>
            <a:r>
              <a:t>A.A. 2020/2021</a:t>
            </a:r>
          </a:p>
        </p:txBody>
      </p:sp>
      <p:sp>
        <p:nvSpPr>
          <p:cNvPr id="5" name="Holder 5"/>
          <p:cNvSpPr>
            <a:spLocks noGrp="1"/>
          </p:cNvSpPr>
          <p:nvPr>
            <p:ph type="dt" sz="half" idx="6"/>
          </p:nvPr>
        </p:nvSpPr>
        <p:spPr>
          <a:xfrm>
            <a:off x="244462" y="3351784"/>
            <a:ext cx="1047115" cy="102235"/>
          </a:xfrm>
          <a:prstGeom prst="rect">
            <a:avLst/>
          </a:prstGeom>
        </p:spPr>
        <p:txBody>
          <a:bodyPr wrap="square" lIns="0" tIns="0" rIns="0" bIns="0">
            <a:spAutoFit/>
          </a:bodyPr>
          <a:lstStyle>
            <a:lvl1pPr>
              <a:defRPr sz="600" b="0" i="0">
                <a:solidFill>
                  <a:srgbClr val="F2F2F2"/>
                </a:solidFill>
                <a:latin typeface="Microsoft Sans Serif"/>
                <a:cs typeface="Microsoft Sans Serif"/>
              </a:defRPr>
            </a:lvl1pPr>
          </a:lstStyle>
          <a:p>
            <a:pPr marL="12700">
              <a:lnSpc>
                <a:spcPts val="675"/>
              </a:lnSpc>
            </a:pPr>
            <a:r>
              <a:t>Calegari (Universit'a Bologna)</a:t>
            </a:r>
          </a:p>
        </p:txBody>
      </p:sp>
      <p:sp>
        <p:nvSpPr>
          <p:cNvPr id="6" name="Holder 6"/>
          <p:cNvSpPr>
            <a:spLocks noGrp="1"/>
          </p:cNvSpPr>
          <p:nvPr>
            <p:ph type="sldNum" sz="quarter" idx="7"/>
          </p:nvPr>
        </p:nvSpPr>
        <p:spPr>
          <a:xfrm>
            <a:off x="4273827" y="3351784"/>
            <a:ext cx="317500" cy="102235"/>
          </a:xfrm>
          <a:prstGeom prst="rect">
            <a:avLst/>
          </a:prstGeom>
        </p:spPr>
        <p:txBody>
          <a:bodyPr wrap="square" lIns="0" tIns="0" rIns="0" bIns="0">
            <a:spAutoFit/>
          </a:bodyPr>
          <a:lstStyle>
            <a:lvl1pPr>
              <a:defRPr sz="600" b="0" i="0">
                <a:solidFill>
                  <a:srgbClr val="3D003D"/>
                </a:solidFill>
                <a:latin typeface="Microsoft Sans Serif"/>
                <a:cs typeface="Microsoft Sans Serif"/>
              </a:defRPr>
            </a:lvl1pPr>
          </a:lstStyle>
          <a:p>
            <a:pPr marL="38100">
              <a:lnSpc>
                <a:spcPts val="675"/>
              </a:lnSpc>
            </a:pPr>
            <a:fld id="{81D60167-4931-47E6-BA6A-407CBD079E47}" type="slidenum">
              <a:rPr spc="-20" dirty="0"/>
              <a:t>‹N›</a:t>
            </a:fld>
            <a:r>
              <a:t> /69</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slide" Target="slide66.xm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9.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8.xml"/><Relationship Id="rId1" Type="http://schemas.openxmlformats.org/officeDocument/2006/relationships/slideLayout" Target="../slideLayouts/slideLayout2.xml"/><Relationship Id="rId5" Type="http://schemas.openxmlformats.org/officeDocument/2006/relationships/slide" Target="slide66.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8.xml"/><Relationship Id="rId1" Type="http://schemas.openxmlformats.org/officeDocument/2006/relationships/slideLayout" Target="../slideLayouts/slideLayout2.xml"/><Relationship Id="rId5" Type="http://schemas.openxmlformats.org/officeDocument/2006/relationships/slide" Target="slide66.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slide" Target="slide66.xml"/><Relationship Id="rId2" Type="http://schemas.openxmlformats.org/officeDocument/2006/relationships/slide" Target="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65.xml"/><Relationship Id="rId2" Type="http://schemas.openxmlformats.org/officeDocument/2006/relationships/slide" Target="slide8.xml"/><Relationship Id="rId1" Type="http://schemas.openxmlformats.org/officeDocument/2006/relationships/slideLayout" Target="../slideLayouts/slideLayout2.xml"/><Relationship Id="rId5" Type="http://schemas.openxmlformats.org/officeDocument/2006/relationships/slide" Target="slide66.xml"/><Relationship Id="rId4" Type="http://schemas.openxmlformats.org/officeDocument/2006/relationships/slide" Target="slide64.xml"/></Relationships>
</file>

<file path=ppt/slides/_rels/slide15.xml.rels><?xml version="1.0" encoding="UTF-8" standalone="yes"?>
<Relationships xmlns="http://schemas.openxmlformats.org/package/2006/relationships"><Relationship Id="rId3" Type="http://schemas.openxmlformats.org/officeDocument/2006/relationships/slide" Target="slide65.xml"/><Relationship Id="rId2" Type="http://schemas.openxmlformats.org/officeDocument/2006/relationships/slide" Target="slide8.xml"/><Relationship Id="rId1" Type="http://schemas.openxmlformats.org/officeDocument/2006/relationships/slideLayout" Target="../slideLayouts/slideLayout2.xml"/><Relationship Id="rId4" Type="http://schemas.openxmlformats.org/officeDocument/2006/relationships/slide" Target="slide66.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66.xml"/><Relationship Id="rId5" Type="http://schemas.openxmlformats.org/officeDocument/2006/relationships/image" Target="../media/image13.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61.xml"/><Relationship Id="rId3" Type="http://schemas.openxmlformats.org/officeDocument/2006/relationships/slide" Target="slide6.xml"/><Relationship Id="rId7" Type="http://schemas.openxmlformats.org/officeDocument/2006/relationships/image" Target="../media/image6.png"/><Relationship Id="rId12" Type="http://schemas.openxmlformats.org/officeDocument/2006/relationships/slide" Target="slide57.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slide" Target="slide33.xml"/><Relationship Id="rId5" Type="http://schemas.openxmlformats.org/officeDocument/2006/relationships/slide" Target="slide2.xml"/><Relationship Id="rId10" Type="http://schemas.openxmlformats.org/officeDocument/2006/relationships/slide" Target="slide17.xml"/><Relationship Id="rId4" Type="http://schemas.openxmlformats.org/officeDocument/2006/relationships/image" Target="../media/image4.png"/><Relationship Id="rId9" Type="http://schemas.openxmlformats.org/officeDocument/2006/relationships/image" Target="../media/image7.png"/><Relationship Id="rId14" Type="http://schemas.openxmlformats.org/officeDocument/2006/relationships/slide" Target="slide66.xml"/></Relationships>
</file>

<file path=ppt/slides/_rels/slide18.xml.rels><?xml version="1.0" encoding="UTF-8" standalone="yes"?>
<Relationships xmlns="http://schemas.openxmlformats.org/package/2006/relationships"><Relationship Id="rId3" Type="http://schemas.openxmlformats.org/officeDocument/2006/relationships/slide" Target="slide64.xml"/><Relationship Id="rId2" Type="http://schemas.openxmlformats.org/officeDocument/2006/relationships/slide" Target="slide17.xml"/><Relationship Id="rId1" Type="http://schemas.openxmlformats.org/officeDocument/2006/relationships/slideLayout" Target="../slideLayouts/slideLayout2.xml"/><Relationship Id="rId4" Type="http://schemas.openxmlformats.org/officeDocument/2006/relationships/slide" Target="slide66.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17.xml"/><Relationship Id="rId1" Type="http://schemas.openxmlformats.org/officeDocument/2006/relationships/slideLayout" Target="../slideLayouts/slideLayout2.xml"/><Relationship Id="rId5" Type="http://schemas.openxmlformats.org/officeDocument/2006/relationships/slide" Target="slide66.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slide" Target="slide66.xml"/><Relationship Id="rId3" Type="http://schemas.openxmlformats.org/officeDocument/2006/relationships/image" Target="../media/image4.png"/><Relationship Id="rId7" Type="http://schemas.openxmlformats.org/officeDocument/2006/relationships/slide" Target="slide8.xml"/><Relationship Id="rId12" Type="http://schemas.openxmlformats.org/officeDocument/2006/relationships/slide" Target="slide61.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slide" Target="slide57.xml"/><Relationship Id="rId5" Type="http://schemas.openxmlformats.org/officeDocument/2006/relationships/image" Target="../media/image5.png"/><Relationship Id="rId10" Type="http://schemas.openxmlformats.org/officeDocument/2006/relationships/slide" Target="slide33.xml"/><Relationship Id="rId4" Type="http://schemas.openxmlformats.org/officeDocument/2006/relationships/slide" Target="slide2.xml"/><Relationship Id="rId9" Type="http://schemas.openxmlformats.org/officeDocument/2006/relationships/slide" Target="slide17.xml"/></Relationships>
</file>

<file path=ppt/slides/_rels/slide20.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slide" Target="slide17.xml"/><Relationship Id="rId1" Type="http://schemas.openxmlformats.org/officeDocument/2006/relationships/slideLayout" Target="../slideLayouts/slideLayout5.xml"/><Relationship Id="rId4" Type="http://schemas.openxmlformats.org/officeDocument/2006/relationships/slide" Target="slide66.xml"/></Relationships>
</file>

<file path=ppt/slides/_rels/slide21.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slide" Target="slide17.xml"/><Relationship Id="rId1" Type="http://schemas.openxmlformats.org/officeDocument/2006/relationships/slideLayout" Target="../slideLayouts/slideLayout5.xml"/><Relationship Id="rId4" Type="http://schemas.openxmlformats.org/officeDocument/2006/relationships/slide" Target="slide66.xml"/></Relationships>
</file>

<file path=ppt/slides/_rels/slide22.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slide" Target="slide17.xml"/><Relationship Id="rId1" Type="http://schemas.openxmlformats.org/officeDocument/2006/relationships/slideLayout" Target="../slideLayouts/slideLayout5.xml"/><Relationship Id="rId4" Type="http://schemas.openxmlformats.org/officeDocument/2006/relationships/slide" Target="slide66.xml"/></Relationships>
</file>

<file path=ppt/slides/_rels/slide23.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slide" Target="slide17.xml"/><Relationship Id="rId1" Type="http://schemas.openxmlformats.org/officeDocument/2006/relationships/slideLayout" Target="../slideLayouts/slideLayout5.xml"/><Relationship Id="rId4" Type="http://schemas.openxmlformats.org/officeDocument/2006/relationships/slide" Target="slide66.xml"/></Relationships>
</file>

<file path=ppt/slides/_rels/slide24.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slide" Target="slide17.xml"/><Relationship Id="rId1" Type="http://schemas.openxmlformats.org/officeDocument/2006/relationships/slideLayout" Target="../slideLayouts/slideLayout5.xml"/><Relationship Id="rId4" Type="http://schemas.openxmlformats.org/officeDocument/2006/relationships/slide" Target="slide66.xml"/></Relationships>
</file>

<file path=ppt/slides/_rels/slide25.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slide" Target="slide17.xml"/><Relationship Id="rId1" Type="http://schemas.openxmlformats.org/officeDocument/2006/relationships/slideLayout" Target="../slideLayouts/slideLayout5.xml"/><Relationship Id="rId4" Type="http://schemas.openxmlformats.org/officeDocument/2006/relationships/slide" Target="slide66.xml"/></Relationships>
</file>

<file path=ppt/slides/_rels/slide26.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slide" Target="slide17.xml"/><Relationship Id="rId1" Type="http://schemas.openxmlformats.org/officeDocument/2006/relationships/slideLayout" Target="../slideLayouts/slideLayout5.xml"/><Relationship Id="rId4" Type="http://schemas.openxmlformats.org/officeDocument/2006/relationships/slide" Target="slide66.xml"/></Relationships>
</file>

<file path=ppt/slides/_rels/slide27.xml.rels><?xml version="1.0" encoding="UTF-8" standalone="yes"?>
<Relationships xmlns="http://schemas.openxmlformats.org/package/2006/relationships"><Relationship Id="rId8" Type="http://schemas.openxmlformats.org/officeDocument/2006/relationships/slide" Target="slide65.xml"/><Relationship Id="rId3" Type="http://schemas.openxmlformats.org/officeDocument/2006/relationships/slide" Target="slide17.xml"/><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9.png"/><Relationship Id="rId4" Type="http://schemas.openxmlformats.org/officeDocument/2006/relationships/slide" Target="slide20.xml"/><Relationship Id="rId9" Type="http://schemas.openxmlformats.org/officeDocument/2006/relationships/slide" Target="slide66.xml"/></Relationships>
</file>

<file path=ppt/slides/_rels/slide28.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slide" Target="slide17.xml"/><Relationship Id="rId1" Type="http://schemas.openxmlformats.org/officeDocument/2006/relationships/slideLayout" Target="../slideLayouts/slideLayout5.xml"/><Relationship Id="rId4" Type="http://schemas.openxmlformats.org/officeDocument/2006/relationships/slide" Target="slide66.xml"/></Relationships>
</file>

<file path=ppt/slides/_rels/slide29.xml.rels><?xml version="1.0" encoding="UTF-8" standalone="yes"?>
<Relationships xmlns="http://schemas.openxmlformats.org/package/2006/relationships"><Relationship Id="rId8" Type="http://schemas.openxmlformats.org/officeDocument/2006/relationships/slide" Target="slide66.xml"/><Relationship Id="rId3" Type="http://schemas.openxmlformats.org/officeDocument/2006/relationships/slide" Target="slide20.xml"/><Relationship Id="rId7" Type="http://schemas.openxmlformats.org/officeDocument/2006/relationships/image" Target="../media/image14.png"/><Relationship Id="rId2" Type="http://schemas.openxmlformats.org/officeDocument/2006/relationships/slide" Target="slide17.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9.png"/><Relationship Id="rId4" Type="http://schemas.openxmlformats.org/officeDocument/2006/relationships/slide" Target="slide65.xml"/></Relationships>
</file>

<file path=ppt/slides/_rels/slide3.xml.rels><?xml version="1.0" encoding="UTF-8" standalone="yes"?>
<Relationships xmlns="http://schemas.openxmlformats.org/package/2006/relationships"><Relationship Id="rId3" Type="http://schemas.openxmlformats.org/officeDocument/2006/relationships/slide" Target="slide66.xml"/><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 Target="slide20.xml"/><Relationship Id="rId7" Type="http://schemas.openxmlformats.org/officeDocument/2006/relationships/slide" Target="slide66.xml"/><Relationship Id="rId2" Type="http://schemas.openxmlformats.org/officeDocument/2006/relationships/slide" Target="slide17.xml"/><Relationship Id="rId1" Type="http://schemas.openxmlformats.org/officeDocument/2006/relationships/slideLayout" Target="../slideLayouts/slideLayout5.xml"/><Relationship Id="rId6" Type="http://schemas.openxmlformats.org/officeDocument/2006/relationships/slide" Target="slide64.xml"/><Relationship Id="rId5" Type="http://schemas.openxmlformats.org/officeDocument/2006/relationships/image" Target="../media/image10.png"/><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slide" Target="slide20.xml"/><Relationship Id="rId7" Type="http://schemas.openxmlformats.org/officeDocument/2006/relationships/slide" Target="slide1.xml"/><Relationship Id="rId2" Type="http://schemas.openxmlformats.org/officeDocument/2006/relationships/slide" Target="slide17.xml"/><Relationship Id="rId1" Type="http://schemas.openxmlformats.org/officeDocument/2006/relationships/slideLayout" Target="../slideLayouts/slideLayout5.xml"/><Relationship Id="rId6" Type="http://schemas.openxmlformats.org/officeDocument/2006/relationships/slide" Target="slide64.xml"/><Relationship Id="rId5" Type="http://schemas.openxmlformats.org/officeDocument/2006/relationships/image" Target="../media/image10.png"/><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slide" Target="slide66.xml"/><Relationship Id="rId3" Type="http://schemas.openxmlformats.org/officeDocument/2006/relationships/image" Target="../media/image4.png"/><Relationship Id="rId7" Type="http://schemas.openxmlformats.org/officeDocument/2006/relationships/slide" Target="slide8.xml"/><Relationship Id="rId12" Type="http://schemas.openxmlformats.org/officeDocument/2006/relationships/slide" Target="slide61.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slide" Target="slide57.xml"/><Relationship Id="rId5" Type="http://schemas.openxmlformats.org/officeDocument/2006/relationships/image" Target="../media/image5.png"/><Relationship Id="rId10" Type="http://schemas.openxmlformats.org/officeDocument/2006/relationships/slide" Target="slide33.xml"/><Relationship Id="rId4" Type="http://schemas.openxmlformats.org/officeDocument/2006/relationships/slide" Target="slide2.xml"/><Relationship Id="rId9" Type="http://schemas.openxmlformats.org/officeDocument/2006/relationships/slide" Target="slide17.xml"/></Relationships>
</file>

<file path=ppt/slides/_rels/slide33.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slide" Target="slide33.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image" Target="../media/image13.png"/><Relationship Id="rId4" Type="http://schemas.openxmlformats.org/officeDocument/2006/relationships/image" Target="../media/image9.png"/></Relationships>
</file>

<file path=ppt/slides/_rels/slide34.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slide" Target="slide33.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image" Target="../media/image13.png"/><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slide" Target="slide34.xml"/><Relationship Id="rId7" Type="http://schemas.openxmlformats.org/officeDocument/2006/relationships/image" Target="../media/image12.png"/><Relationship Id="rId2" Type="http://schemas.openxmlformats.org/officeDocument/2006/relationships/slide" Target="slide33.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slide" Target="slide66.xml"/><Relationship Id="rId4" Type="http://schemas.openxmlformats.org/officeDocument/2006/relationships/image" Target="../media/image9.png"/></Relationships>
</file>

<file path=ppt/slides/_rels/slide36.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slide" Target="slide33.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image" Target="../media/image9.png"/></Relationships>
</file>

<file path=ppt/slides/_rels/slide37.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slide" Target="slide33.xml"/><Relationship Id="rId1" Type="http://schemas.openxmlformats.org/officeDocument/2006/relationships/slideLayout" Target="../slideLayouts/slideLayout5.xml"/><Relationship Id="rId4" Type="http://schemas.openxmlformats.org/officeDocument/2006/relationships/slide" Target="slide1.xml"/></Relationships>
</file>

<file path=ppt/slides/_rels/slide38.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slide" Target="slide33.xml"/><Relationship Id="rId1" Type="http://schemas.openxmlformats.org/officeDocument/2006/relationships/slideLayout" Target="../slideLayouts/slideLayout5.xml"/><Relationship Id="rId4" Type="http://schemas.openxmlformats.org/officeDocument/2006/relationships/slide" Target="slide1.xml"/></Relationships>
</file>

<file path=ppt/slides/_rels/slide39.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slide" Target="slide33.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slide" Target="slide1.xml"/></Relationships>
</file>

<file path=ppt/slides/_rels/slide4.xml.rels><?xml version="1.0" encoding="UTF-8" standalone="yes"?>
<Relationships xmlns="http://schemas.openxmlformats.org/package/2006/relationships"><Relationship Id="rId3" Type="http://schemas.openxmlformats.org/officeDocument/2006/relationships/slide" Target="slide66.xml"/><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slide" Target="slide33.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image" Target="../media/image16.jpg"/></Relationships>
</file>

<file path=ppt/slides/_rels/slide41.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slide" Target="slide33.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image" Target="../media/image17.jpg"/></Relationships>
</file>

<file path=ppt/slides/_rels/slide42.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slide" Target="slide33.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image" Target="../media/image18.jpg"/></Relationships>
</file>

<file path=ppt/slides/_rels/slide43.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slide" Target="slide33.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image" Target="../media/image19.jpg"/></Relationships>
</file>

<file path=ppt/slides/_rels/slide44.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slide" Target="slide33.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image" Target="../media/image9.png"/></Relationships>
</file>

<file path=ppt/slides/_rels/slide45.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slide" Target="slide33.xml"/><Relationship Id="rId1" Type="http://schemas.openxmlformats.org/officeDocument/2006/relationships/slideLayout" Target="../slideLayouts/slideLayout5.xml"/><Relationship Id="rId5" Type="http://schemas.openxmlformats.org/officeDocument/2006/relationships/image" Target="../media/image20.png"/><Relationship Id="rId4" Type="http://schemas.openxmlformats.org/officeDocument/2006/relationships/slide" Target="slide1.xml"/></Relationships>
</file>

<file path=ppt/slides/_rels/slide46.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slide" Target="slide33.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image" Target="../media/image12.png"/><Relationship Id="rId4" Type="http://schemas.openxmlformats.org/officeDocument/2006/relationships/image" Target="../media/image9.png"/></Relationships>
</file>

<file path=ppt/slides/_rels/slide47.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slide" Target="slide33.xml"/><Relationship Id="rId1" Type="http://schemas.openxmlformats.org/officeDocument/2006/relationships/slideLayout" Target="../slideLayouts/slideLayout5.xml"/><Relationship Id="rId4" Type="http://schemas.openxmlformats.org/officeDocument/2006/relationships/slide" Target="slide1.xml"/></Relationships>
</file>

<file path=ppt/slides/_rels/slide48.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slide" Target="slide33.xml"/><Relationship Id="rId1" Type="http://schemas.openxmlformats.org/officeDocument/2006/relationships/slideLayout" Target="../slideLayouts/slideLayout5.xml"/><Relationship Id="rId4" Type="http://schemas.openxmlformats.org/officeDocument/2006/relationships/slide" Target="slide1.xml"/></Relationships>
</file>

<file path=ppt/slides/_rels/slide49.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slide" Target="slide33.xml"/><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slide" Target="slide1.xml"/></Relationships>
</file>

<file path=ppt/slides/_rels/slide5.xml.rels><?xml version="1.0" encoding="UTF-8" standalone="yes"?>
<Relationships xmlns="http://schemas.openxmlformats.org/package/2006/relationships"><Relationship Id="rId3" Type="http://schemas.openxmlformats.org/officeDocument/2006/relationships/slide" Target="slide66.xml"/><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slide" Target="slide34.xml"/><Relationship Id="rId7" Type="http://schemas.openxmlformats.org/officeDocument/2006/relationships/slide" Target="slide1.xml"/><Relationship Id="rId2" Type="http://schemas.openxmlformats.org/officeDocument/2006/relationships/slide" Target="slide33.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3.png"/><Relationship Id="rId4" Type="http://schemas.openxmlformats.org/officeDocument/2006/relationships/image" Target="../media/image9.png"/></Relationships>
</file>

<file path=ppt/slides/_rels/slide51.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slide" Target="slide33.xml"/><Relationship Id="rId1" Type="http://schemas.openxmlformats.org/officeDocument/2006/relationships/slideLayout" Target="../slideLayouts/slideLayout5.xml"/><Relationship Id="rId4" Type="http://schemas.openxmlformats.org/officeDocument/2006/relationships/slide" Target="slide1.xml"/></Relationships>
</file>

<file path=ppt/slides/_rels/slide52.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slide" Target="slide33.xml"/><Relationship Id="rId1" Type="http://schemas.openxmlformats.org/officeDocument/2006/relationships/slideLayout" Target="../slideLayouts/slideLayout5.xml"/><Relationship Id="rId4" Type="http://schemas.openxmlformats.org/officeDocument/2006/relationships/slide" Target="slide1.xml"/></Relationships>
</file>

<file path=ppt/slides/_rels/slide53.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slide" Target="slide33.xml"/><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slide" Target="slide1.xml"/></Relationships>
</file>

<file path=ppt/slides/_rels/slide54.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slide" Target="slide33.xml"/><Relationship Id="rId1" Type="http://schemas.openxmlformats.org/officeDocument/2006/relationships/slideLayout" Target="../slideLayouts/slideLayout5.xml"/><Relationship Id="rId4" Type="http://schemas.openxmlformats.org/officeDocument/2006/relationships/slide" Target="slide1.xml"/></Relationships>
</file>

<file path=ppt/slides/_rels/slide5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slide" Target="slide66.xml"/><Relationship Id="rId3" Type="http://schemas.openxmlformats.org/officeDocument/2006/relationships/image" Target="../media/image4.png"/><Relationship Id="rId7" Type="http://schemas.openxmlformats.org/officeDocument/2006/relationships/slide" Target="slide8.xml"/><Relationship Id="rId12" Type="http://schemas.openxmlformats.org/officeDocument/2006/relationships/slide" Target="slide61.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slide" Target="slide57.xml"/><Relationship Id="rId5" Type="http://schemas.openxmlformats.org/officeDocument/2006/relationships/image" Target="../media/image5.png"/><Relationship Id="rId10" Type="http://schemas.openxmlformats.org/officeDocument/2006/relationships/slide" Target="slide33.xml"/><Relationship Id="rId4" Type="http://schemas.openxmlformats.org/officeDocument/2006/relationships/slide" Target="slide2.xml"/><Relationship Id="rId9" Type="http://schemas.openxmlformats.org/officeDocument/2006/relationships/slide" Target="slide17.xml"/></Relationships>
</file>

<file path=ppt/slides/_rels/slide56.xml.rels><?xml version="1.0" encoding="UTF-8" standalone="yes"?>
<Relationships xmlns="http://schemas.openxmlformats.org/package/2006/relationships"><Relationship Id="rId3" Type="http://schemas.openxmlformats.org/officeDocument/2006/relationships/slide" Target="slide58.xml"/><Relationship Id="rId2" Type="http://schemas.openxmlformats.org/officeDocument/2006/relationships/slide" Target="slide57.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image" Target="../media/image23.jpg"/></Relationships>
</file>

<file path=ppt/slides/_rels/slide57.xml.rels><?xml version="1.0" encoding="UTF-8" standalone="yes"?>
<Relationships xmlns="http://schemas.openxmlformats.org/package/2006/relationships"><Relationship Id="rId3" Type="http://schemas.openxmlformats.org/officeDocument/2006/relationships/slide" Target="slide58.xml"/><Relationship Id="rId7" Type="http://schemas.openxmlformats.org/officeDocument/2006/relationships/slide" Target="slide1.xml"/><Relationship Id="rId2" Type="http://schemas.openxmlformats.org/officeDocument/2006/relationships/slide" Target="slide57.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24.png"/><Relationship Id="rId4" Type="http://schemas.openxmlformats.org/officeDocument/2006/relationships/image" Target="../media/image13.png"/></Relationships>
</file>

<file path=ppt/slides/_rels/slide5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slide" Target="slide66.xml"/><Relationship Id="rId3" Type="http://schemas.openxmlformats.org/officeDocument/2006/relationships/image" Target="../media/image4.png"/><Relationship Id="rId7" Type="http://schemas.openxmlformats.org/officeDocument/2006/relationships/slide" Target="slide8.xml"/><Relationship Id="rId12" Type="http://schemas.openxmlformats.org/officeDocument/2006/relationships/slide" Target="slide61.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slide" Target="slide57.xml"/><Relationship Id="rId5" Type="http://schemas.openxmlformats.org/officeDocument/2006/relationships/image" Target="../media/image5.png"/><Relationship Id="rId10" Type="http://schemas.openxmlformats.org/officeDocument/2006/relationships/slide" Target="slide33.xml"/><Relationship Id="rId4" Type="http://schemas.openxmlformats.org/officeDocument/2006/relationships/slide" Target="slide2.xml"/><Relationship Id="rId9" Type="http://schemas.openxmlformats.org/officeDocument/2006/relationships/slide" Target="slide17.xml"/></Relationships>
</file>

<file path=ppt/slides/_rels/slide59.xml.rels><?xml version="1.0" encoding="UTF-8" standalone="yes"?>
<Relationships xmlns="http://schemas.openxmlformats.org/package/2006/relationships"><Relationship Id="rId3" Type="http://schemas.openxmlformats.org/officeDocument/2006/relationships/slide" Target="slide62.xml"/><Relationship Id="rId2" Type="http://schemas.openxmlformats.org/officeDocument/2006/relationships/slide" Target="slide61.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slide" Target="slide66.xml"/><Relationship Id="rId3" Type="http://schemas.openxmlformats.org/officeDocument/2006/relationships/image" Target="../media/image4.png"/><Relationship Id="rId7" Type="http://schemas.openxmlformats.org/officeDocument/2006/relationships/slide" Target="slide8.xml"/><Relationship Id="rId12" Type="http://schemas.openxmlformats.org/officeDocument/2006/relationships/slide" Target="slide61.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slide" Target="slide57.xml"/><Relationship Id="rId5" Type="http://schemas.openxmlformats.org/officeDocument/2006/relationships/image" Target="../media/image5.png"/><Relationship Id="rId10" Type="http://schemas.openxmlformats.org/officeDocument/2006/relationships/slide" Target="slide33.xml"/><Relationship Id="rId4" Type="http://schemas.openxmlformats.org/officeDocument/2006/relationships/slide" Target="slide2.xml"/><Relationship Id="rId9" Type="http://schemas.openxmlformats.org/officeDocument/2006/relationships/slide" Target="slide17.xml"/></Relationships>
</file>

<file path=ppt/slides/_rels/slide60.xml.rels><?xml version="1.0" encoding="UTF-8" standalone="yes"?>
<Relationships xmlns="http://schemas.openxmlformats.org/package/2006/relationships"><Relationship Id="rId3" Type="http://schemas.openxmlformats.org/officeDocument/2006/relationships/slide" Target="slide64.xml"/><Relationship Id="rId7" Type="http://schemas.openxmlformats.org/officeDocument/2006/relationships/slide" Target="slide1.xml"/><Relationship Id="rId2" Type="http://schemas.openxmlformats.org/officeDocument/2006/relationships/slide" Target="slide61.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9.png"/></Relationships>
</file>

<file path=ppt/slides/_rels/slide61.xml.rels><?xml version="1.0" encoding="UTF-8" standalone="yes"?>
<Relationships xmlns="http://schemas.openxmlformats.org/package/2006/relationships"><Relationship Id="rId3" Type="http://schemas.openxmlformats.org/officeDocument/2006/relationships/slide" Target="slide64.xml"/><Relationship Id="rId7" Type="http://schemas.openxmlformats.org/officeDocument/2006/relationships/slide" Target="slide1.xml"/><Relationship Id="rId2" Type="http://schemas.openxmlformats.org/officeDocument/2006/relationships/slide" Target="slide61.xml"/><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10.png"/><Relationship Id="rId4" Type="http://schemas.openxmlformats.org/officeDocument/2006/relationships/image" Target="../media/image9.png"/></Relationships>
</file>

<file path=ppt/slides/_rels/slide6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slide" Target="slide61.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 Target="slide61.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image" Target="../media/image26.png"/></Relationships>
</file>

<file path=ppt/slides/_rels/slide6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slide" Target="slide64.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slide" Target="slide1.xml"/></Relationships>
</file>

<file path=ppt/slides/_rels/slide65.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slide" Target="slide1.xml"/><Relationship Id="rId2" Type="http://schemas.openxmlformats.org/officeDocument/2006/relationships/slide" Target="slide64.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29.png"/><Relationship Id="rId4" Type="http://schemas.openxmlformats.org/officeDocument/2006/relationships/image" Target="../media/image28.png"/></Relationships>
</file>

<file path=ppt/slides/_rels/slide66.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slide" Target="slide1.xml"/><Relationship Id="rId2" Type="http://schemas.openxmlformats.org/officeDocument/2006/relationships/slide" Target="slide64.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32.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66.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slide" Target="slide66.xml"/><Relationship Id="rId3" Type="http://schemas.openxmlformats.org/officeDocument/2006/relationships/image" Target="../media/image4.png"/><Relationship Id="rId7" Type="http://schemas.openxmlformats.org/officeDocument/2006/relationships/slide" Target="slide8.xml"/><Relationship Id="rId12" Type="http://schemas.openxmlformats.org/officeDocument/2006/relationships/slide" Target="slide61.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slide" Target="slide57.xml"/><Relationship Id="rId5" Type="http://schemas.openxmlformats.org/officeDocument/2006/relationships/image" Target="../media/image5.png"/><Relationship Id="rId10" Type="http://schemas.openxmlformats.org/officeDocument/2006/relationships/slide" Target="slide33.xml"/><Relationship Id="rId4" Type="http://schemas.openxmlformats.org/officeDocument/2006/relationships/slide" Target="slide2.xml"/><Relationship Id="rId9" Type="http://schemas.openxmlformats.org/officeDocument/2006/relationships/slide" Target="slide1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66.xml"/><Relationship Id="rId5" Type="http://schemas.openxmlformats.org/officeDocument/2006/relationships/slide" Target="slide64.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1CBA0782-0925-84FD-3570-979B6D7D1D6F}"/>
              </a:ext>
            </a:extLst>
          </p:cNvPr>
          <p:cNvPicPr>
            <a:picLocks noChangeAspect="1"/>
          </p:cNvPicPr>
          <p:nvPr/>
        </p:nvPicPr>
        <p:blipFill rotWithShape="1">
          <a:blip r:embed="rId2"/>
          <a:srcRect b="13260"/>
          <a:stretch/>
        </p:blipFill>
        <p:spPr>
          <a:xfrm>
            <a:off x="0" y="0"/>
            <a:ext cx="4610100" cy="2492375"/>
          </a:xfrm>
          <a:prstGeom prst="rect">
            <a:avLst/>
          </a:prstGeom>
        </p:spPr>
      </p:pic>
    </p:spTree>
    <p:extLst>
      <p:ext uri="{BB962C8B-B14F-4D97-AF65-F5344CB8AC3E}">
        <p14:creationId xmlns:p14="http://schemas.microsoft.com/office/powerpoint/2010/main" val="1272638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0" y="0"/>
            <a:ext cx="2304415" cy="140335"/>
          </a:xfrm>
          <a:prstGeom prst="rect">
            <a:avLst/>
          </a:prstGeom>
          <a:solidFill>
            <a:srgbClr val="510051"/>
          </a:solidFill>
        </p:spPr>
        <p:txBody>
          <a:bodyPr vert="horz" wrap="square" lIns="0" tIns="13335" rIns="0" bIns="0">
            <a:spAutoFit/>
          </a:bodyPr>
          <a:lstStyle/>
          <a:p>
            <a:pPr marR="59690" algn="r">
              <a:lnSpc>
                <a:spcPct val="100000"/>
              </a:lnSpc>
              <a:spcBef>
                <a:spcPts val="105"/>
              </a:spcBef>
              <a:defRPr sz="600">
                <a:solidFill>
                  <a:srgbClr val="F2F2F2"/>
                </a:solidFill>
                <a:latin typeface="Microsoft Sans Serif"/>
                <a:cs typeface="Microsoft Sans Serif"/>
                <a:hlinkClick r:id="rId2" action="ppaction://hlinksldjump"/>
              </a:defRPr>
            </a:pPr>
            <a:r>
              <a:t>Motivazione</a:t>
            </a:r>
            <a:endParaRPr sz="600">
              <a:latin typeface="Microsoft Sans Serif"/>
              <a:cs typeface="Microsoft Sans Serif"/>
            </a:endParaRPr>
          </a:p>
        </p:txBody>
      </p:sp>
      <p:sp>
        <p:nvSpPr>
          <p:cNvPr id="3" name="object 3"/>
          <p:cNvSpPr/>
          <p:nvPr/>
        </p:nvSpPr>
        <p:spPr>
          <a:xfrm>
            <a:off x="2303995" y="0"/>
            <a:ext cx="2304415" cy="140335"/>
          </a:xfrm>
          <a:custGeom>
            <a:avLst/>
            <a:gdLst/>
            <a:ahLst/>
            <a:cxnLst/>
            <a:rect l="l" t="t" r="r" b="b"/>
            <a:pathLst>
              <a:path w="2304415" h="140335">
                <a:moveTo>
                  <a:pt x="2303995" y="0"/>
                </a:moveTo>
                <a:lnTo>
                  <a:pt x="0" y="0"/>
                </a:lnTo>
                <a:lnTo>
                  <a:pt x="0" y="140017"/>
                </a:lnTo>
                <a:lnTo>
                  <a:pt x="2303995" y="140017"/>
                </a:lnTo>
                <a:lnTo>
                  <a:pt x="2303995" y="0"/>
                </a:lnTo>
                <a:close/>
              </a:path>
            </a:pathLst>
          </a:custGeom>
          <a:solidFill>
            <a:srgbClr val="D8D8D8"/>
          </a:solidFill>
        </p:spPr>
        <p:txBody>
          <a:bodyPr wrap="square" lIns="0" tIns="0" rIns="0" bIns="0"/>
          <a:lstStyle/>
          <a:p>
            <a:endParaRPr/>
          </a:p>
        </p:txBody>
      </p:sp>
      <p:sp>
        <p:nvSpPr>
          <p:cNvPr id="4" name="object 4"/>
          <p:cNvSpPr txBox="1">
            <a:spLocks noGrp="1"/>
          </p:cNvSpPr>
          <p:nvPr>
            <p:ph type="title"/>
          </p:nvPr>
        </p:nvSpPr>
        <p:spPr>
          <a:xfrm>
            <a:off x="0" y="140017"/>
            <a:ext cx="4608195" cy="350520"/>
          </a:xfrm>
          <a:prstGeom prst="rect">
            <a:avLst/>
          </a:prstGeom>
          <a:solidFill>
            <a:srgbClr val="F2F2F2"/>
          </a:solidFill>
        </p:spPr>
        <p:txBody>
          <a:bodyPr vert="horz" wrap="square" lIns="0" tIns="76835" rIns="0" bIns="0">
            <a:spAutoFit/>
          </a:bodyPr>
          <a:lstStyle/>
          <a:p>
            <a:pPr marL="107950">
              <a:lnSpc>
                <a:spcPct val="100000"/>
              </a:lnSpc>
              <a:spcBef>
                <a:spcPts val="605"/>
              </a:spcBef>
              <a:defRPr>
                <a:solidFill>
                  <a:srgbClr val="660066"/>
                </a:solidFill>
              </a:defRPr>
            </a:pPr>
            <a:r>
              <a:t>Perché la logica? II</a:t>
            </a:r>
          </a:p>
        </p:txBody>
      </p:sp>
      <p:sp>
        <p:nvSpPr>
          <p:cNvPr id="5" name="object 5"/>
          <p:cNvSpPr/>
          <p:nvPr/>
        </p:nvSpPr>
        <p:spPr>
          <a:xfrm>
            <a:off x="87743" y="620267"/>
            <a:ext cx="4432935" cy="198755"/>
          </a:xfrm>
          <a:custGeom>
            <a:avLst/>
            <a:gdLst/>
            <a:ahLst/>
            <a:cxnLst/>
            <a:rect l="l" t="t" r="r" b="b"/>
            <a:pathLst>
              <a:path w="4432935" h="198755">
                <a:moveTo>
                  <a:pt x="4381765" y="0"/>
                </a:moveTo>
                <a:lnTo>
                  <a:pt x="50800" y="0"/>
                </a:lnTo>
                <a:lnTo>
                  <a:pt x="31075" y="4008"/>
                </a:lnTo>
                <a:lnTo>
                  <a:pt x="14922" y="14922"/>
                </a:lnTo>
                <a:lnTo>
                  <a:pt x="4008" y="31075"/>
                </a:lnTo>
                <a:lnTo>
                  <a:pt x="0" y="50800"/>
                </a:lnTo>
                <a:lnTo>
                  <a:pt x="0" y="198367"/>
                </a:lnTo>
                <a:lnTo>
                  <a:pt x="4432566" y="198367"/>
                </a:lnTo>
                <a:lnTo>
                  <a:pt x="4432566" y="50800"/>
                </a:lnTo>
                <a:lnTo>
                  <a:pt x="4428558" y="31075"/>
                </a:lnTo>
                <a:lnTo>
                  <a:pt x="4417643" y="14922"/>
                </a:lnTo>
                <a:lnTo>
                  <a:pt x="4401490" y="4008"/>
                </a:lnTo>
                <a:lnTo>
                  <a:pt x="4381765" y="0"/>
                </a:lnTo>
                <a:close/>
              </a:path>
            </a:pathLst>
          </a:custGeom>
          <a:solidFill>
            <a:srgbClr val="380038"/>
          </a:solidFill>
        </p:spPr>
        <p:txBody>
          <a:bodyPr wrap="square" lIns="0" tIns="0" rIns="0" bIns="0"/>
          <a:lstStyle/>
          <a:p>
            <a:endParaRPr/>
          </a:p>
        </p:txBody>
      </p:sp>
      <p:sp>
        <p:nvSpPr>
          <p:cNvPr id="6" name="object 6"/>
          <p:cNvSpPr txBox="1"/>
          <p:nvPr/>
        </p:nvSpPr>
        <p:spPr>
          <a:xfrm>
            <a:off x="138544" y="648715"/>
            <a:ext cx="2623706" cy="141064"/>
          </a:xfrm>
          <a:prstGeom prst="rect">
            <a:avLst/>
          </a:prstGeom>
        </p:spPr>
        <p:txBody>
          <a:bodyPr vert="horz" wrap="square" lIns="0" tIns="0" rIns="0" bIns="0">
            <a:spAutoFit/>
          </a:bodyPr>
          <a:lstStyle/>
          <a:p>
            <a:pPr>
              <a:lnSpc>
                <a:spcPts val="1145"/>
              </a:lnSpc>
              <a:defRPr sz="1200">
                <a:solidFill>
                  <a:srgbClr val="EEEAB3"/>
                </a:solidFill>
                <a:latin typeface="Tahoma"/>
                <a:cs typeface="Tahoma"/>
              </a:defRPr>
            </a:pPr>
            <a:r>
              <a:t>Caratteristiche di ragionamento LP</a:t>
            </a:r>
            <a:endParaRPr sz="1200">
              <a:latin typeface="Tahoma"/>
              <a:cs typeface="Tahoma"/>
            </a:endParaRPr>
          </a:p>
        </p:txBody>
      </p:sp>
      <p:grpSp>
        <p:nvGrpSpPr>
          <p:cNvPr id="7" name="object 7"/>
          <p:cNvGrpSpPr/>
          <p:nvPr/>
        </p:nvGrpSpPr>
        <p:grpSpPr>
          <a:xfrm>
            <a:off x="87743" y="805980"/>
            <a:ext cx="4432935" cy="2314382"/>
            <a:chOff x="87743" y="805980"/>
            <a:chExt cx="4432935" cy="2314382"/>
          </a:xfrm>
        </p:grpSpPr>
        <p:pic>
          <p:nvPicPr>
            <p:cNvPr id="8" name="object 8"/>
            <p:cNvPicPr/>
            <p:nvPr/>
          </p:nvPicPr>
          <p:blipFill>
            <a:blip r:embed="rId3" cstate="print"/>
            <a:stretch>
              <a:fillRect/>
            </a:stretch>
          </p:blipFill>
          <p:spPr>
            <a:xfrm>
              <a:off x="87744" y="805980"/>
              <a:ext cx="4432565" cy="50609"/>
            </a:xfrm>
            <a:prstGeom prst="rect">
              <a:avLst/>
            </a:prstGeom>
          </p:spPr>
        </p:pic>
        <p:sp>
          <p:nvSpPr>
            <p:cNvPr id="10" name="object 10"/>
            <p:cNvSpPr/>
            <p:nvPr/>
          </p:nvSpPr>
          <p:spPr>
            <a:xfrm>
              <a:off x="87743" y="850237"/>
              <a:ext cx="4432935" cy="2270125"/>
            </a:xfrm>
            <a:custGeom>
              <a:avLst/>
              <a:gdLst/>
              <a:ahLst/>
              <a:cxnLst/>
              <a:rect l="l" t="t" r="r" b="b"/>
              <a:pathLst>
                <a:path w="4432935" h="2270125">
                  <a:moveTo>
                    <a:pt x="4432566" y="0"/>
                  </a:moveTo>
                  <a:lnTo>
                    <a:pt x="0" y="0"/>
                  </a:lnTo>
                  <a:lnTo>
                    <a:pt x="0" y="2219098"/>
                  </a:lnTo>
                  <a:lnTo>
                    <a:pt x="4008" y="2238823"/>
                  </a:lnTo>
                  <a:lnTo>
                    <a:pt x="14922" y="2254976"/>
                  </a:lnTo>
                  <a:lnTo>
                    <a:pt x="31075" y="2265890"/>
                  </a:lnTo>
                  <a:lnTo>
                    <a:pt x="50800" y="2269898"/>
                  </a:lnTo>
                  <a:lnTo>
                    <a:pt x="4381765" y="2269898"/>
                  </a:lnTo>
                  <a:lnTo>
                    <a:pt x="4401490" y="2265890"/>
                  </a:lnTo>
                  <a:lnTo>
                    <a:pt x="4417643" y="2254976"/>
                  </a:lnTo>
                  <a:lnTo>
                    <a:pt x="4428558" y="2238823"/>
                  </a:lnTo>
                  <a:lnTo>
                    <a:pt x="4432566" y="2219098"/>
                  </a:lnTo>
                  <a:lnTo>
                    <a:pt x="4432566" y="0"/>
                  </a:lnTo>
                  <a:close/>
                </a:path>
              </a:pathLst>
            </a:custGeom>
            <a:solidFill>
              <a:srgbClr val="FBF9FB"/>
            </a:solidFill>
          </p:spPr>
          <p:txBody>
            <a:bodyPr wrap="square" lIns="0" tIns="0" rIns="0" bIns="0"/>
            <a:lstStyle/>
            <a:p>
              <a:endParaRPr/>
            </a:p>
          </p:txBody>
        </p:sp>
        <p:pic>
          <p:nvPicPr>
            <p:cNvPr id="11" name="object 11"/>
            <p:cNvPicPr/>
            <p:nvPr/>
          </p:nvPicPr>
          <p:blipFill>
            <a:blip r:embed="rId4" cstate="print"/>
            <a:stretch>
              <a:fillRect/>
            </a:stretch>
          </p:blipFill>
          <p:spPr>
            <a:xfrm>
              <a:off x="281089" y="933589"/>
              <a:ext cx="65265" cy="65265"/>
            </a:xfrm>
            <a:prstGeom prst="rect">
              <a:avLst/>
            </a:prstGeom>
          </p:spPr>
        </p:pic>
        <p:pic>
          <p:nvPicPr>
            <p:cNvPr id="12" name="object 12"/>
            <p:cNvPicPr/>
            <p:nvPr/>
          </p:nvPicPr>
          <p:blipFill>
            <a:blip r:embed="rId5" cstate="print"/>
            <a:stretch>
              <a:fillRect/>
            </a:stretch>
          </p:blipFill>
          <p:spPr>
            <a:xfrm>
              <a:off x="281089" y="1313167"/>
              <a:ext cx="65265" cy="65265"/>
            </a:xfrm>
            <a:prstGeom prst="rect">
              <a:avLst/>
            </a:prstGeom>
          </p:spPr>
        </p:pic>
        <p:pic>
          <p:nvPicPr>
            <p:cNvPr id="13" name="object 13"/>
            <p:cNvPicPr/>
            <p:nvPr/>
          </p:nvPicPr>
          <p:blipFill>
            <a:blip r:embed="rId5" cstate="print"/>
            <a:stretch>
              <a:fillRect/>
            </a:stretch>
          </p:blipFill>
          <p:spPr>
            <a:xfrm>
              <a:off x="281089" y="1540916"/>
              <a:ext cx="65265" cy="65265"/>
            </a:xfrm>
            <a:prstGeom prst="rect">
              <a:avLst/>
            </a:prstGeom>
          </p:spPr>
        </p:pic>
        <p:pic>
          <p:nvPicPr>
            <p:cNvPr id="14" name="object 14"/>
            <p:cNvPicPr/>
            <p:nvPr/>
          </p:nvPicPr>
          <p:blipFill>
            <a:blip r:embed="rId6" cstate="print"/>
            <a:stretch>
              <a:fillRect/>
            </a:stretch>
          </p:blipFill>
          <p:spPr>
            <a:xfrm>
              <a:off x="281089" y="1768665"/>
              <a:ext cx="65265" cy="65265"/>
            </a:xfrm>
            <a:prstGeom prst="rect">
              <a:avLst/>
            </a:prstGeom>
          </p:spPr>
        </p:pic>
        <p:pic>
          <p:nvPicPr>
            <p:cNvPr id="15" name="object 15"/>
            <p:cNvPicPr/>
            <p:nvPr/>
          </p:nvPicPr>
          <p:blipFill>
            <a:blip r:embed="rId5" cstate="print"/>
            <a:stretch>
              <a:fillRect/>
            </a:stretch>
          </p:blipFill>
          <p:spPr>
            <a:xfrm>
              <a:off x="281089" y="2148243"/>
              <a:ext cx="65265" cy="65265"/>
            </a:xfrm>
            <a:prstGeom prst="rect">
              <a:avLst/>
            </a:prstGeom>
          </p:spPr>
        </p:pic>
        <p:pic>
          <p:nvPicPr>
            <p:cNvPr id="16" name="object 16"/>
            <p:cNvPicPr/>
            <p:nvPr/>
          </p:nvPicPr>
          <p:blipFill>
            <a:blip r:embed="rId5" cstate="print"/>
            <a:stretch>
              <a:fillRect/>
            </a:stretch>
          </p:blipFill>
          <p:spPr>
            <a:xfrm>
              <a:off x="281089" y="2603728"/>
              <a:ext cx="65265" cy="65265"/>
            </a:xfrm>
            <a:prstGeom prst="rect">
              <a:avLst/>
            </a:prstGeom>
          </p:spPr>
        </p:pic>
        <p:pic>
          <p:nvPicPr>
            <p:cNvPr id="17" name="object 17"/>
            <p:cNvPicPr/>
            <p:nvPr/>
          </p:nvPicPr>
          <p:blipFill>
            <a:blip r:embed="rId5" cstate="print"/>
            <a:stretch>
              <a:fillRect/>
            </a:stretch>
          </p:blipFill>
          <p:spPr>
            <a:xfrm>
              <a:off x="281089" y="2831477"/>
              <a:ext cx="65265" cy="65265"/>
            </a:xfrm>
            <a:prstGeom prst="rect">
              <a:avLst/>
            </a:prstGeom>
          </p:spPr>
        </p:pic>
      </p:grpSp>
      <p:sp>
        <p:nvSpPr>
          <p:cNvPr id="18" name="object 18"/>
          <p:cNvSpPr txBox="1"/>
          <p:nvPr/>
        </p:nvSpPr>
        <p:spPr>
          <a:xfrm>
            <a:off x="125844" y="862170"/>
            <a:ext cx="4286885" cy="2274341"/>
          </a:xfrm>
          <a:prstGeom prst="rect">
            <a:avLst/>
          </a:prstGeom>
        </p:spPr>
        <p:txBody>
          <a:bodyPr vert="horz" wrap="square" lIns="0" tIns="12065" rIns="0" bIns="0">
            <a:spAutoFit/>
          </a:bodyPr>
          <a:lstStyle/>
          <a:p>
            <a:pPr marL="289560" marR="25400">
              <a:lnSpc>
                <a:spcPct val="100000"/>
              </a:lnSpc>
              <a:spcBef>
                <a:spcPts val="95"/>
              </a:spcBef>
              <a:defRPr sz="1000"/>
            </a:pPr>
            <a:r>
              <a:rPr sz="900" i="1">
                <a:solidFill>
                  <a:srgbClr val="330033"/>
                </a:solidFill>
                <a:latin typeface="Arial"/>
                <a:cs typeface="Arial"/>
              </a:rPr>
              <a:t>Generazione </a:t>
            </a:r>
            <a:r>
              <a:rPr sz="900">
                <a:solidFill>
                  <a:srgbClr val="0A000A"/>
                </a:solidFill>
                <a:latin typeface="Tahoma"/>
                <a:cs typeface="Tahoma"/>
              </a:rPr>
              <a:t>di scenari di rapimento e di ragionamento ipotetico, compresa la considerazione di scenari controfattuale sul passato</a:t>
            </a:r>
            <a:endParaRPr sz="900">
              <a:latin typeface="Tahoma"/>
              <a:cs typeface="Tahoma"/>
            </a:endParaRPr>
          </a:p>
          <a:p>
            <a:pPr marL="289560">
              <a:lnSpc>
                <a:spcPct val="100000"/>
              </a:lnSpc>
              <a:spcBef>
                <a:spcPts val="590"/>
              </a:spcBef>
              <a:defRPr sz="1000"/>
            </a:pPr>
            <a:r>
              <a:rPr sz="900" i="1">
                <a:solidFill>
                  <a:srgbClr val="330033"/>
                </a:solidFill>
                <a:latin typeface="Arial"/>
                <a:cs typeface="Arial"/>
              </a:rPr>
              <a:t>Preferenze </a:t>
            </a:r>
            <a:r>
              <a:rPr sz="900">
                <a:solidFill>
                  <a:srgbClr val="0A000A"/>
                </a:solidFill>
                <a:latin typeface="Tahoma"/>
                <a:cs typeface="Tahoma"/>
              </a:rPr>
              <a:t>emanate per prediligere scenari ottenuti per rapimento</a:t>
            </a:r>
            <a:endParaRPr sz="900">
              <a:latin typeface="Tahoma"/>
              <a:cs typeface="Tahoma"/>
            </a:endParaRPr>
          </a:p>
          <a:p>
            <a:pPr marL="289560">
              <a:lnSpc>
                <a:spcPct val="100000"/>
              </a:lnSpc>
              <a:spcBef>
                <a:spcPts val="590"/>
              </a:spcBef>
              <a:defRPr sz="1000"/>
            </a:pPr>
            <a:r>
              <a:rPr sz="900" i="1">
                <a:solidFill>
                  <a:srgbClr val="330033"/>
                </a:solidFill>
                <a:latin typeface="Arial"/>
                <a:cs typeface="Arial"/>
              </a:rPr>
              <a:t>LP probabilistico </a:t>
            </a:r>
            <a:r>
              <a:rPr sz="900">
                <a:solidFill>
                  <a:srgbClr val="0A000A"/>
                </a:solidFill>
                <a:latin typeface="Tahoma"/>
                <a:cs typeface="Tahoma"/>
              </a:rPr>
              <a:t>consente il rapimento di prendere in considerazione l'incertezza dello scenario</a:t>
            </a:r>
            <a:endParaRPr sz="900">
              <a:latin typeface="Tahoma"/>
              <a:cs typeface="Tahoma"/>
            </a:endParaRPr>
          </a:p>
          <a:p>
            <a:pPr marL="289560" marR="193040">
              <a:lnSpc>
                <a:spcPct val="100000"/>
              </a:lnSpc>
              <a:spcBef>
                <a:spcPts val="595"/>
              </a:spcBef>
              <a:defRPr sz="1000"/>
            </a:pPr>
            <a:r>
              <a:rPr sz="900" i="1">
                <a:solidFill>
                  <a:srgbClr val="330033"/>
                </a:solidFill>
                <a:latin typeface="Arial"/>
                <a:cs typeface="Arial"/>
              </a:rPr>
              <a:t>LP controfattuale </a:t>
            </a:r>
            <a:r>
              <a:rPr sz="900">
                <a:solidFill>
                  <a:srgbClr val="0A000A"/>
                </a:solidFill>
                <a:latin typeface="Tahoma"/>
                <a:cs typeface="Tahoma"/>
              </a:rPr>
              <a:t>permettono di ipotizzare nel passato, anche tenendo conto delle conoscenze presenti</a:t>
            </a:r>
            <a:endParaRPr sz="900">
              <a:latin typeface="Tahoma"/>
              <a:cs typeface="Tahoma"/>
            </a:endParaRPr>
          </a:p>
          <a:p>
            <a:pPr marL="12700" marR="1638300" indent="276860">
              <a:lnSpc>
                <a:spcPts val="1789"/>
              </a:lnSpc>
              <a:spcBef>
                <a:spcPts val="155"/>
              </a:spcBef>
              <a:defRPr sz="1000"/>
            </a:pPr>
            <a:r>
              <a:rPr sz="900" i="1">
                <a:solidFill>
                  <a:srgbClr val="330033"/>
                </a:solidFill>
                <a:latin typeface="Arial"/>
                <a:cs typeface="Arial"/>
              </a:rPr>
              <a:t>Argomentazione </a:t>
            </a:r>
            <a:r>
              <a:rPr sz="900">
                <a:solidFill>
                  <a:srgbClr val="0A000A"/>
                </a:solidFill>
                <a:latin typeface="Tahoma"/>
                <a:cs typeface="Tahoma"/>
              </a:rPr>
              <a:t>conversare, discutere e spiegare E tecnicamente</a:t>
            </a:r>
            <a:endParaRPr sz="900">
              <a:latin typeface="Tahoma"/>
              <a:cs typeface="Tahoma"/>
            </a:endParaRPr>
          </a:p>
          <a:p>
            <a:pPr marL="289560">
              <a:lnSpc>
                <a:spcPct val="100000"/>
              </a:lnSpc>
              <a:spcBef>
                <a:spcPts val="440"/>
              </a:spcBef>
              <a:defRPr sz="1000"/>
            </a:pPr>
            <a:r>
              <a:rPr sz="900" i="1">
                <a:solidFill>
                  <a:srgbClr val="330033"/>
                </a:solidFill>
                <a:latin typeface="Arial"/>
                <a:cs typeface="Arial"/>
              </a:rPr>
              <a:t>L'aggiornamento LP </a:t>
            </a:r>
            <a:r>
              <a:rPr sz="900">
                <a:solidFill>
                  <a:srgbClr val="0A000A"/>
                </a:solidFill>
                <a:latin typeface="Tahoma"/>
                <a:cs typeface="Tahoma"/>
              </a:rPr>
              <a:t>consente di aggiornare la conoscenza di un agente</a:t>
            </a:r>
            <a:endParaRPr sz="900">
              <a:latin typeface="Tahoma"/>
              <a:cs typeface="Tahoma"/>
            </a:endParaRPr>
          </a:p>
          <a:p>
            <a:pPr marL="289560" marR="114300">
              <a:lnSpc>
                <a:spcPct val="100000"/>
              </a:lnSpc>
              <a:spcBef>
                <a:spcPts val="595"/>
              </a:spcBef>
              <a:defRPr sz="1000"/>
            </a:pPr>
            <a:r>
              <a:rPr sz="900" i="1">
                <a:solidFill>
                  <a:srgbClr val="330033"/>
                </a:solidFill>
                <a:latin typeface="Arial"/>
                <a:cs typeface="Arial"/>
              </a:rPr>
              <a:t>La presentazione </a:t>
            </a:r>
            <a:r>
              <a:rPr sz="900">
                <a:solidFill>
                  <a:srgbClr val="0A000A"/>
                </a:solidFill>
                <a:latin typeface="Tahoma"/>
                <a:cs typeface="Tahoma"/>
              </a:rPr>
              <a:t>offre soluzioni di riutilizzo ed è impiegata in combinazione congiunta con rapimento e aggiornamento</a:t>
            </a:r>
            <a:endParaRPr sz="900">
              <a:latin typeface="Tahoma"/>
              <a:cs typeface="Tahoma"/>
            </a:endParaRPr>
          </a:p>
        </p:txBody>
      </p:sp>
      <p:grpSp>
        <p:nvGrpSpPr>
          <p:cNvPr id="19" name="object 19"/>
          <p:cNvGrpSpPr/>
          <p:nvPr/>
        </p:nvGrpSpPr>
        <p:grpSpPr>
          <a:xfrm>
            <a:off x="0" y="3346348"/>
            <a:ext cx="4608195" cy="109855"/>
            <a:chOff x="0" y="3346348"/>
            <a:chExt cx="4608195" cy="109855"/>
          </a:xfrm>
        </p:grpSpPr>
        <p:sp>
          <p:nvSpPr>
            <p:cNvPr id="20" name="object 20"/>
            <p:cNvSpPr/>
            <p:nvPr/>
          </p:nvSpPr>
          <p:spPr>
            <a:xfrm>
              <a:off x="0" y="3346348"/>
              <a:ext cx="1536065" cy="109855"/>
            </a:xfrm>
            <a:custGeom>
              <a:avLst/>
              <a:gdLst/>
              <a:ahLst/>
              <a:cxnLst/>
              <a:rect l="l" t="t" r="r" b="b"/>
              <a:pathLst>
                <a:path w="1536065" h="109854">
                  <a:moveTo>
                    <a:pt x="1535976" y="0"/>
                  </a:moveTo>
                  <a:lnTo>
                    <a:pt x="0" y="0"/>
                  </a:lnTo>
                  <a:lnTo>
                    <a:pt x="0" y="109651"/>
                  </a:lnTo>
                  <a:lnTo>
                    <a:pt x="1535976" y="109651"/>
                  </a:lnTo>
                  <a:lnTo>
                    <a:pt x="1535976" y="0"/>
                  </a:lnTo>
                  <a:close/>
                </a:path>
              </a:pathLst>
            </a:custGeom>
            <a:solidFill>
              <a:srgbClr val="510051"/>
            </a:solidFill>
          </p:spPr>
          <p:txBody>
            <a:bodyPr wrap="square" lIns="0" tIns="0" rIns="0" bIns="0"/>
            <a:lstStyle/>
            <a:p>
              <a:endParaRPr/>
            </a:p>
          </p:txBody>
        </p:sp>
        <p:sp>
          <p:nvSpPr>
            <p:cNvPr id="21" name="object 21"/>
            <p:cNvSpPr/>
            <p:nvPr/>
          </p:nvSpPr>
          <p:spPr>
            <a:xfrm>
              <a:off x="1535976" y="3346348"/>
              <a:ext cx="1536065" cy="109855"/>
            </a:xfrm>
            <a:custGeom>
              <a:avLst/>
              <a:gdLst/>
              <a:ahLst/>
              <a:cxnLst/>
              <a:rect l="l" t="t" r="r" b="b"/>
              <a:pathLst>
                <a:path w="1536064" h="109854">
                  <a:moveTo>
                    <a:pt x="1535976" y="0"/>
                  </a:moveTo>
                  <a:lnTo>
                    <a:pt x="0" y="0"/>
                  </a:lnTo>
                  <a:lnTo>
                    <a:pt x="0" y="109651"/>
                  </a:lnTo>
                  <a:lnTo>
                    <a:pt x="1535976" y="109651"/>
                  </a:lnTo>
                  <a:lnTo>
                    <a:pt x="1535976" y="0"/>
                  </a:lnTo>
                  <a:close/>
                </a:path>
              </a:pathLst>
            </a:custGeom>
            <a:solidFill>
              <a:srgbClr val="EBEBEB"/>
            </a:solidFill>
          </p:spPr>
          <p:txBody>
            <a:bodyPr wrap="square" lIns="0" tIns="0" rIns="0" bIns="0"/>
            <a:lstStyle/>
            <a:p>
              <a:endParaRPr/>
            </a:p>
          </p:txBody>
        </p:sp>
        <p:sp>
          <p:nvSpPr>
            <p:cNvPr id="22" name="object 22"/>
            <p:cNvSpPr/>
            <p:nvPr/>
          </p:nvSpPr>
          <p:spPr>
            <a:xfrm>
              <a:off x="3071952" y="3346348"/>
              <a:ext cx="1536065" cy="109855"/>
            </a:xfrm>
            <a:custGeom>
              <a:avLst/>
              <a:gdLst/>
              <a:ahLst/>
              <a:cxnLst/>
              <a:rect l="l" t="t" r="r" b="b"/>
              <a:pathLst>
                <a:path w="1536064" h="109854">
                  <a:moveTo>
                    <a:pt x="1535976" y="0"/>
                  </a:moveTo>
                  <a:lnTo>
                    <a:pt x="0" y="0"/>
                  </a:lnTo>
                  <a:lnTo>
                    <a:pt x="0" y="109651"/>
                  </a:lnTo>
                  <a:lnTo>
                    <a:pt x="1535976" y="109651"/>
                  </a:lnTo>
                  <a:lnTo>
                    <a:pt x="1535976" y="0"/>
                  </a:lnTo>
                  <a:close/>
                </a:path>
              </a:pathLst>
            </a:custGeom>
            <a:solidFill>
              <a:srgbClr val="D8D8D8"/>
            </a:solidFill>
          </p:spPr>
          <p:txBody>
            <a:bodyPr wrap="square" lIns="0" tIns="0" rIns="0" bIns="0"/>
            <a:lstStyle/>
            <a:p>
              <a:endParaRPr/>
            </a:p>
          </p:txBody>
        </p:sp>
      </p:grpSp>
      <p:sp>
        <p:nvSpPr>
          <p:cNvPr id="23" name="object 23"/>
          <p:cNvSpPr txBox="1">
            <a:spLocks noGrp="1"/>
          </p:cNvSpPr>
          <p:nvPr>
            <p:ph type="dt" sz="half" idx="6"/>
          </p:nvPr>
        </p:nvSpPr>
        <p:spPr>
          <a:prstGeom prst="rect">
            <a:avLst/>
          </a:prstGeom>
        </p:spPr>
        <p:txBody>
          <a:bodyPr vert="horz" wrap="square" lIns="0" tIns="0" rIns="0" bIns="0">
            <a:spAutoFit/>
          </a:bodyPr>
          <a:lstStyle/>
          <a:p>
            <a:pPr marL="12700">
              <a:lnSpc>
                <a:spcPts val="675"/>
              </a:lnSpc>
            </a:pPr>
            <a:r>
              <a:t>Calegari (Universit'a Bologna)</a:t>
            </a:r>
          </a:p>
        </p:txBody>
      </p:sp>
      <p:sp>
        <p:nvSpPr>
          <p:cNvPr id="24" name="object 24"/>
          <p:cNvSpPr txBox="1"/>
          <p:nvPr/>
        </p:nvSpPr>
        <p:spPr>
          <a:xfrm>
            <a:off x="2053069" y="3351784"/>
            <a:ext cx="501650" cy="102235"/>
          </a:xfrm>
          <a:prstGeom prst="rect">
            <a:avLst/>
          </a:prstGeom>
        </p:spPr>
        <p:txBody>
          <a:bodyPr vert="horz" wrap="square" lIns="0" tIns="0" rIns="0" bIns="0">
            <a:spAutoFit/>
          </a:bodyPr>
          <a:lstStyle/>
          <a:p>
            <a:pPr marL="12700">
              <a:lnSpc>
                <a:spcPts val="675"/>
              </a:lnSpc>
              <a:defRPr sz="600">
                <a:solidFill>
                  <a:srgbClr val="470047"/>
                </a:solidFill>
                <a:latin typeface="Microsoft Sans Serif"/>
                <a:cs typeface="Microsoft Sans Serif"/>
                <a:hlinkClick r:id="rId7" action="ppaction://hlinksldjump"/>
              </a:defRPr>
            </a:pPr>
            <a:r>
              <a:t>Etica e LP</a:t>
            </a:r>
            <a:endParaRPr sz="600">
              <a:latin typeface="Microsoft Sans Serif"/>
              <a:cs typeface="Microsoft Sans Serif"/>
            </a:endParaRPr>
          </a:p>
        </p:txBody>
      </p:sp>
      <p:sp>
        <p:nvSpPr>
          <p:cNvPr id="25" name="object 25"/>
          <p:cNvSpPr txBox="1">
            <a:spLocks noGrp="1"/>
          </p:cNvSpPr>
          <p:nvPr>
            <p:ph type="ftr" sz="quarter" idx="5"/>
          </p:nvPr>
        </p:nvSpPr>
        <p:spPr>
          <a:prstGeom prst="rect">
            <a:avLst/>
          </a:prstGeom>
        </p:spPr>
        <p:txBody>
          <a:bodyPr vert="horz" wrap="square" lIns="0" tIns="0" rIns="0" bIns="0">
            <a:spAutoFit/>
          </a:bodyPr>
          <a:lstStyle/>
          <a:p>
            <a:pPr marL="12700">
              <a:lnSpc>
                <a:spcPts val="675"/>
              </a:lnSpc>
            </a:pPr>
            <a:r>
              <a:t>A.A. 2020/2021</a:t>
            </a:r>
          </a:p>
        </p:txBody>
      </p:sp>
      <p:sp>
        <p:nvSpPr>
          <p:cNvPr id="26" name="object 26"/>
          <p:cNvSpPr txBox="1">
            <a:spLocks noGrp="1"/>
          </p:cNvSpPr>
          <p:nvPr>
            <p:ph type="sldNum" sz="quarter" idx="7"/>
          </p:nvPr>
        </p:nvSpPr>
        <p:spPr>
          <a:prstGeom prst="rect">
            <a:avLst/>
          </a:prstGeom>
        </p:spPr>
        <p:txBody>
          <a:bodyPr vert="horz" wrap="square" lIns="0" tIns="0" rIns="0" bIns="0">
            <a:spAutoFit/>
          </a:bodyPr>
          <a:lstStyle/>
          <a:p>
            <a:pPr marL="38100">
              <a:lnSpc>
                <a:spcPts val="675"/>
              </a:lnSpc>
            </a:pPr>
            <a:fld id="{81D60167-4931-47E6-BA6A-407CBD079E47}" type="slidenum">
              <a:rPr spc="-20" dirty="0"/>
              <a:t>10</a:t>
            </a:fld>
            <a:r>
              <a:t> /69</a:t>
            </a:r>
          </a:p>
        </p:txBody>
      </p:sp>
    </p:spTree>
  </p:cSld>
  <p:clrMapOvr>
    <a:masterClrMapping/>
  </p:clrMapOvr>
  <p:transition>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0" y="0"/>
            <a:ext cx="2304415" cy="140335"/>
          </a:xfrm>
          <a:prstGeom prst="rect">
            <a:avLst/>
          </a:prstGeom>
          <a:solidFill>
            <a:srgbClr val="510051"/>
          </a:solidFill>
        </p:spPr>
        <p:txBody>
          <a:bodyPr vert="horz" wrap="square" lIns="0" tIns="13335" rIns="0" bIns="0">
            <a:spAutoFit/>
          </a:bodyPr>
          <a:lstStyle/>
          <a:p>
            <a:pPr marR="59690" algn="r">
              <a:lnSpc>
                <a:spcPct val="100000"/>
              </a:lnSpc>
              <a:spcBef>
                <a:spcPts val="105"/>
              </a:spcBef>
              <a:defRPr sz="600">
                <a:solidFill>
                  <a:srgbClr val="F2F2F2"/>
                </a:solidFill>
                <a:latin typeface="Microsoft Sans Serif"/>
                <a:cs typeface="Microsoft Sans Serif"/>
                <a:hlinkClick r:id="rId2" action="ppaction://hlinksldjump"/>
              </a:defRPr>
            </a:pPr>
            <a:r>
              <a:t>Motivazione</a:t>
            </a:r>
            <a:endParaRPr sz="600">
              <a:latin typeface="Microsoft Sans Serif"/>
              <a:cs typeface="Microsoft Sans Serif"/>
            </a:endParaRPr>
          </a:p>
        </p:txBody>
      </p:sp>
      <p:sp>
        <p:nvSpPr>
          <p:cNvPr id="3" name="object 3"/>
          <p:cNvSpPr/>
          <p:nvPr/>
        </p:nvSpPr>
        <p:spPr>
          <a:xfrm>
            <a:off x="2303995" y="0"/>
            <a:ext cx="2304415" cy="140335"/>
          </a:xfrm>
          <a:custGeom>
            <a:avLst/>
            <a:gdLst/>
            <a:ahLst/>
            <a:cxnLst/>
            <a:rect l="l" t="t" r="r" b="b"/>
            <a:pathLst>
              <a:path w="2304415" h="140335">
                <a:moveTo>
                  <a:pt x="2303995" y="0"/>
                </a:moveTo>
                <a:lnTo>
                  <a:pt x="0" y="0"/>
                </a:lnTo>
                <a:lnTo>
                  <a:pt x="0" y="140017"/>
                </a:lnTo>
                <a:lnTo>
                  <a:pt x="2303995" y="140017"/>
                </a:lnTo>
                <a:lnTo>
                  <a:pt x="2303995" y="0"/>
                </a:lnTo>
                <a:close/>
              </a:path>
            </a:pathLst>
          </a:custGeom>
          <a:solidFill>
            <a:srgbClr val="D8D8D8"/>
          </a:solidFill>
        </p:spPr>
        <p:txBody>
          <a:bodyPr wrap="square" lIns="0" tIns="0" rIns="0" bIns="0"/>
          <a:lstStyle/>
          <a:p>
            <a:endParaRPr/>
          </a:p>
        </p:txBody>
      </p:sp>
      <p:sp>
        <p:nvSpPr>
          <p:cNvPr id="4" name="object 4"/>
          <p:cNvSpPr txBox="1">
            <a:spLocks noGrp="1"/>
          </p:cNvSpPr>
          <p:nvPr>
            <p:ph type="title"/>
          </p:nvPr>
        </p:nvSpPr>
        <p:spPr>
          <a:xfrm>
            <a:off x="0" y="140017"/>
            <a:ext cx="4608195" cy="350520"/>
          </a:xfrm>
          <a:prstGeom prst="rect">
            <a:avLst/>
          </a:prstGeom>
          <a:solidFill>
            <a:srgbClr val="F2F2F2"/>
          </a:solidFill>
        </p:spPr>
        <p:txBody>
          <a:bodyPr vert="horz" wrap="square" lIns="0" tIns="76835" rIns="0" bIns="0">
            <a:spAutoFit/>
          </a:bodyPr>
          <a:lstStyle/>
          <a:p>
            <a:pPr marL="107950">
              <a:lnSpc>
                <a:spcPct val="100000"/>
              </a:lnSpc>
              <a:spcBef>
                <a:spcPts val="605"/>
              </a:spcBef>
              <a:defRPr>
                <a:solidFill>
                  <a:srgbClr val="660066"/>
                </a:solidFill>
              </a:defRPr>
            </a:pPr>
            <a:r>
              <a:t>Perché la logica? III</a:t>
            </a:r>
          </a:p>
        </p:txBody>
      </p:sp>
      <p:pic>
        <p:nvPicPr>
          <p:cNvPr id="5" name="object 5"/>
          <p:cNvPicPr/>
          <p:nvPr/>
        </p:nvPicPr>
        <p:blipFill>
          <a:blip r:embed="rId3" cstate="print"/>
          <a:stretch>
            <a:fillRect/>
          </a:stretch>
        </p:blipFill>
        <p:spPr>
          <a:xfrm>
            <a:off x="281089" y="1625968"/>
            <a:ext cx="65265" cy="65265"/>
          </a:xfrm>
          <a:prstGeom prst="rect">
            <a:avLst/>
          </a:prstGeom>
        </p:spPr>
      </p:pic>
      <p:pic>
        <p:nvPicPr>
          <p:cNvPr id="6" name="object 6"/>
          <p:cNvPicPr/>
          <p:nvPr/>
        </p:nvPicPr>
        <p:blipFill>
          <a:blip r:embed="rId4" cstate="print"/>
          <a:stretch>
            <a:fillRect/>
          </a:stretch>
        </p:blipFill>
        <p:spPr>
          <a:xfrm>
            <a:off x="281089" y="1867141"/>
            <a:ext cx="65265" cy="65265"/>
          </a:xfrm>
          <a:prstGeom prst="rect">
            <a:avLst/>
          </a:prstGeom>
        </p:spPr>
      </p:pic>
      <p:pic>
        <p:nvPicPr>
          <p:cNvPr id="7" name="object 7"/>
          <p:cNvPicPr/>
          <p:nvPr/>
        </p:nvPicPr>
        <p:blipFill>
          <a:blip r:embed="rId4" cstate="print"/>
          <a:stretch>
            <a:fillRect/>
          </a:stretch>
        </p:blipFill>
        <p:spPr>
          <a:xfrm>
            <a:off x="281089" y="2108301"/>
            <a:ext cx="65265" cy="65265"/>
          </a:xfrm>
          <a:prstGeom prst="rect">
            <a:avLst/>
          </a:prstGeom>
        </p:spPr>
      </p:pic>
      <p:sp>
        <p:nvSpPr>
          <p:cNvPr id="8" name="object 8"/>
          <p:cNvSpPr txBox="1"/>
          <p:nvPr/>
        </p:nvSpPr>
        <p:spPr>
          <a:xfrm>
            <a:off x="120927" y="740390"/>
            <a:ext cx="4311650" cy="1836420"/>
          </a:xfrm>
          <a:prstGeom prst="rect">
            <a:avLst/>
          </a:prstGeom>
        </p:spPr>
        <p:txBody>
          <a:bodyPr vert="horz" wrap="square" lIns="0" tIns="12065" rIns="0" bIns="0">
            <a:spAutoFit/>
          </a:bodyPr>
          <a:lstStyle/>
          <a:p>
            <a:pPr marL="289560" marR="236220">
              <a:lnSpc>
                <a:spcPct val="100000"/>
              </a:lnSpc>
              <a:spcBef>
                <a:spcPts val="95"/>
              </a:spcBef>
              <a:defRPr sz="1000" i="1">
                <a:solidFill>
                  <a:srgbClr val="843384"/>
                </a:solidFill>
                <a:latin typeface="Arial"/>
                <a:cs typeface="Arial"/>
              </a:defRPr>
            </a:pPr>
            <a:r>
              <a:t>Qual è o può essere il valore aggiunto della programmazione logica per l'implementazione dell'etica della macchina e dell'intelligenza artificiale spiegabile?</a:t>
            </a:r>
            <a:endParaRPr sz="1000">
              <a:latin typeface="Arial"/>
              <a:cs typeface="Arial"/>
            </a:endParaRPr>
          </a:p>
          <a:p>
            <a:pPr marL="12700">
              <a:lnSpc>
                <a:spcPct val="100000"/>
              </a:lnSpc>
              <a:spcBef>
                <a:spcPts val="780"/>
              </a:spcBef>
              <a:defRPr sz="1000">
                <a:solidFill>
                  <a:srgbClr val="0A000A"/>
                </a:solidFill>
                <a:latin typeface="Tahoma"/>
                <a:cs typeface="Tahoma"/>
              </a:defRPr>
            </a:pPr>
            <a:r>
              <a:t>La risposta principale sta nelle tre caratteristiche principali di LP</a:t>
            </a:r>
            <a:endParaRPr sz="1000">
              <a:latin typeface="Tahoma"/>
              <a:cs typeface="Tahoma"/>
            </a:endParaRPr>
          </a:p>
          <a:p>
            <a:pPr marL="463550" indent="-174625">
              <a:lnSpc>
                <a:spcPct val="100000"/>
              </a:lnSpc>
              <a:spcBef>
                <a:spcPts val="650"/>
              </a:spcBef>
              <a:buClr>
                <a:srgbClr val="330033"/>
              </a:buClr>
              <a:buFont typeface="Arial"/>
              <a:buAutoNum type="romanLcParenBoth"/>
              <a:tabLst>
                <a:tab pos="464184" algn="l"/>
              </a:tabLst>
              <a:defRPr sz="1000">
                <a:solidFill>
                  <a:srgbClr val="0A000A"/>
                </a:solidFill>
                <a:latin typeface="Tahoma"/>
                <a:cs typeface="Tahoma"/>
              </a:defRPr>
            </a:pPr>
            <a:r>
              <a:t>essere un paradigma dichiarativo</a:t>
            </a:r>
            <a:endParaRPr sz="1000">
              <a:latin typeface="Tahoma"/>
              <a:cs typeface="Tahoma"/>
            </a:endParaRPr>
          </a:p>
          <a:p>
            <a:pPr marL="494030" indent="-205104">
              <a:lnSpc>
                <a:spcPct val="100000"/>
              </a:lnSpc>
              <a:spcBef>
                <a:spcPts val="695"/>
              </a:spcBef>
              <a:buClr>
                <a:srgbClr val="330033"/>
              </a:buClr>
              <a:buFont typeface="Arial"/>
              <a:buAutoNum type="romanLcParenBoth"/>
              <a:tabLst>
                <a:tab pos="494665" algn="l"/>
              </a:tabLst>
              <a:defRPr sz="1000">
                <a:solidFill>
                  <a:srgbClr val="0A000A"/>
                </a:solidFill>
                <a:latin typeface="Tahoma"/>
                <a:cs typeface="Tahoma"/>
              </a:defRPr>
            </a:pPr>
            <a:r>
              <a:t>lavorare come strumento per la rappresentazione della conoscenza, e</a:t>
            </a:r>
            <a:endParaRPr sz="1000">
              <a:latin typeface="Tahoma"/>
              <a:cs typeface="Tahoma"/>
            </a:endParaRPr>
          </a:p>
          <a:p>
            <a:pPr marL="523875" indent="-234950">
              <a:lnSpc>
                <a:spcPct val="100000"/>
              </a:lnSpc>
              <a:spcBef>
                <a:spcPts val="700"/>
              </a:spcBef>
              <a:buClr>
                <a:srgbClr val="330033"/>
              </a:buClr>
              <a:buFont typeface="Arial"/>
              <a:buAutoNum type="romanLcParenBoth"/>
              <a:tabLst>
                <a:tab pos="524510" algn="l"/>
              </a:tabLst>
              <a:defRPr sz="1000">
                <a:solidFill>
                  <a:srgbClr val="0A000A"/>
                </a:solidFill>
                <a:latin typeface="Tahoma"/>
                <a:cs typeface="Tahoma"/>
              </a:defRPr>
            </a:pPr>
            <a:r>
              <a:t>consentire diverse forme di ragionamento e di inferenza</a:t>
            </a:r>
            <a:endParaRPr sz="1000">
              <a:latin typeface="Tahoma"/>
              <a:cs typeface="Tahoma"/>
            </a:endParaRPr>
          </a:p>
          <a:p>
            <a:pPr marL="12700" marR="5080">
              <a:lnSpc>
                <a:spcPct val="100000"/>
              </a:lnSpc>
              <a:spcBef>
                <a:spcPts val="645"/>
              </a:spcBef>
              <a:defRPr sz="1000">
                <a:solidFill>
                  <a:srgbClr val="0A000A"/>
                </a:solidFill>
                <a:latin typeface="Tahoma"/>
                <a:cs typeface="Tahoma"/>
              </a:defRPr>
            </a:pPr>
            <a:r>
              <a:t>Queste caratteristiche portano ad alcune proprietà per sistemi intelligenti che possono essere critici nella progettazione di un'intelligenza onnipresente (sia in termini di trasparenza che in termini di etica).</a:t>
            </a:r>
            <a:endParaRPr sz="1000">
              <a:latin typeface="Tahoma"/>
              <a:cs typeface="Tahoma"/>
            </a:endParaRPr>
          </a:p>
        </p:txBody>
      </p:sp>
      <p:grpSp>
        <p:nvGrpSpPr>
          <p:cNvPr id="9" name="object 9"/>
          <p:cNvGrpSpPr/>
          <p:nvPr/>
        </p:nvGrpSpPr>
        <p:grpSpPr>
          <a:xfrm>
            <a:off x="0" y="3346348"/>
            <a:ext cx="4608195" cy="109855"/>
            <a:chOff x="0" y="3346348"/>
            <a:chExt cx="4608195" cy="109855"/>
          </a:xfrm>
        </p:grpSpPr>
        <p:sp>
          <p:nvSpPr>
            <p:cNvPr id="10" name="object 10"/>
            <p:cNvSpPr/>
            <p:nvPr/>
          </p:nvSpPr>
          <p:spPr>
            <a:xfrm>
              <a:off x="0" y="3346348"/>
              <a:ext cx="1536065" cy="109855"/>
            </a:xfrm>
            <a:custGeom>
              <a:avLst/>
              <a:gdLst/>
              <a:ahLst/>
              <a:cxnLst/>
              <a:rect l="l" t="t" r="r" b="b"/>
              <a:pathLst>
                <a:path w="1536065" h="109854">
                  <a:moveTo>
                    <a:pt x="1535976" y="0"/>
                  </a:moveTo>
                  <a:lnTo>
                    <a:pt x="0" y="0"/>
                  </a:lnTo>
                  <a:lnTo>
                    <a:pt x="0" y="109651"/>
                  </a:lnTo>
                  <a:lnTo>
                    <a:pt x="1535976" y="109651"/>
                  </a:lnTo>
                  <a:lnTo>
                    <a:pt x="1535976" y="0"/>
                  </a:lnTo>
                  <a:close/>
                </a:path>
              </a:pathLst>
            </a:custGeom>
            <a:solidFill>
              <a:srgbClr val="510051"/>
            </a:solidFill>
          </p:spPr>
          <p:txBody>
            <a:bodyPr wrap="square" lIns="0" tIns="0" rIns="0" bIns="0"/>
            <a:lstStyle/>
            <a:p>
              <a:endParaRPr/>
            </a:p>
          </p:txBody>
        </p:sp>
        <p:sp>
          <p:nvSpPr>
            <p:cNvPr id="11" name="object 11"/>
            <p:cNvSpPr/>
            <p:nvPr/>
          </p:nvSpPr>
          <p:spPr>
            <a:xfrm>
              <a:off x="1535976" y="3346348"/>
              <a:ext cx="1536065" cy="109855"/>
            </a:xfrm>
            <a:custGeom>
              <a:avLst/>
              <a:gdLst/>
              <a:ahLst/>
              <a:cxnLst/>
              <a:rect l="l" t="t" r="r" b="b"/>
              <a:pathLst>
                <a:path w="1536064" h="109854">
                  <a:moveTo>
                    <a:pt x="1535976" y="0"/>
                  </a:moveTo>
                  <a:lnTo>
                    <a:pt x="0" y="0"/>
                  </a:lnTo>
                  <a:lnTo>
                    <a:pt x="0" y="109651"/>
                  </a:lnTo>
                  <a:lnTo>
                    <a:pt x="1535976" y="109651"/>
                  </a:lnTo>
                  <a:lnTo>
                    <a:pt x="1535976" y="0"/>
                  </a:lnTo>
                  <a:close/>
                </a:path>
              </a:pathLst>
            </a:custGeom>
            <a:solidFill>
              <a:srgbClr val="EBEBEB"/>
            </a:solidFill>
          </p:spPr>
          <p:txBody>
            <a:bodyPr wrap="square" lIns="0" tIns="0" rIns="0" bIns="0"/>
            <a:lstStyle/>
            <a:p>
              <a:endParaRPr/>
            </a:p>
          </p:txBody>
        </p:sp>
        <p:sp>
          <p:nvSpPr>
            <p:cNvPr id="12" name="object 12"/>
            <p:cNvSpPr/>
            <p:nvPr/>
          </p:nvSpPr>
          <p:spPr>
            <a:xfrm>
              <a:off x="3071952" y="3346348"/>
              <a:ext cx="1536065" cy="109855"/>
            </a:xfrm>
            <a:custGeom>
              <a:avLst/>
              <a:gdLst/>
              <a:ahLst/>
              <a:cxnLst/>
              <a:rect l="l" t="t" r="r" b="b"/>
              <a:pathLst>
                <a:path w="1536064" h="109854">
                  <a:moveTo>
                    <a:pt x="1535976" y="0"/>
                  </a:moveTo>
                  <a:lnTo>
                    <a:pt x="0" y="0"/>
                  </a:lnTo>
                  <a:lnTo>
                    <a:pt x="0" y="109651"/>
                  </a:lnTo>
                  <a:lnTo>
                    <a:pt x="1535976" y="109651"/>
                  </a:lnTo>
                  <a:lnTo>
                    <a:pt x="1535976" y="0"/>
                  </a:lnTo>
                  <a:close/>
                </a:path>
              </a:pathLst>
            </a:custGeom>
            <a:solidFill>
              <a:srgbClr val="D8D8D8"/>
            </a:solidFill>
          </p:spPr>
          <p:txBody>
            <a:bodyPr wrap="square" lIns="0" tIns="0" rIns="0" bIns="0"/>
            <a:lstStyle/>
            <a:p>
              <a:endParaRPr/>
            </a:p>
          </p:txBody>
        </p:sp>
      </p:grpSp>
      <p:sp>
        <p:nvSpPr>
          <p:cNvPr id="13" name="object 13"/>
          <p:cNvSpPr txBox="1">
            <a:spLocks noGrp="1"/>
          </p:cNvSpPr>
          <p:nvPr>
            <p:ph type="dt" sz="half" idx="6"/>
          </p:nvPr>
        </p:nvSpPr>
        <p:spPr>
          <a:prstGeom prst="rect">
            <a:avLst/>
          </a:prstGeom>
        </p:spPr>
        <p:txBody>
          <a:bodyPr vert="horz" wrap="square" lIns="0" tIns="0" rIns="0" bIns="0">
            <a:spAutoFit/>
          </a:bodyPr>
          <a:lstStyle/>
          <a:p>
            <a:pPr marL="12700">
              <a:lnSpc>
                <a:spcPts val="675"/>
              </a:lnSpc>
            </a:pPr>
            <a:r>
              <a:t>Calegari (Universit'a Bologna)</a:t>
            </a:r>
          </a:p>
        </p:txBody>
      </p:sp>
      <p:sp>
        <p:nvSpPr>
          <p:cNvPr id="14" name="object 14"/>
          <p:cNvSpPr txBox="1"/>
          <p:nvPr/>
        </p:nvSpPr>
        <p:spPr>
          <a:xfrm>
            <a:off x="2053069" y="3351784"/>
            <a:ext cx="501650" cy="102235"/>
          </a:xfrm>
          <a:prstGeom prst="rect">
            <a:avLst/>
          </a:prstGeom>
        </p:spPr>
        <p:txBody>
          <a:bodyPr vert="horz" wrap="square" lIns="0" tIns="0" rIns="0" bIns="0">
            <a:spAutoFit/>
          </a:bodyPr>
          <a:lstStyle/>
          <a:p>
            <a:pPr marL="12700">
              <a:lnSpc>
                <a:spcPts val="675"/>
              </a:lnSpc>
              <a:defRPr sz="600">
                <a:solidFill>
                  <a:srgbClr val="470047"/>
                </a:solidFill>
                <a:latin typeface="Microsoft Sans Serif"/>
                <a:cs typeface="Microsoft Sans Serif"/>
                <a:hlinkClick r:id="rId5" action="ppaction://hlinksldjump"/>
              </a:defRPr>
            </a:pPr>
            <a:r>
              <a:t>Etica e LP</a:t>
            </a:r>
            <a:endParaRPr sz="600">
              <a:latin typeface="Microsoft Sans Serif"/>
              <a:cs typeface="Microsoft Sans Serif"/>
            </a:endParaRPr>
          </a:p>
        </p:txBody>
      </p:sp>
      <p:sp>
        <p:nvSpPr>
          <p:cNvPr id="15" name="object 15"/>
          <p:cNvSpPr txBox="1">
            <a:spLocks noGrp="1"/>
          </p:cNvSpPr>
          <p:nvPr>
            <p:ph type="ftr" sz="quarter" idx="5"/>
          </p:nvPr>
        </p:nvSpPr>
        <p:spPr>
          <a:prstGeom prst="rect">
            <a:avLst/>
          </a:prstGeom>
        </p:spPr>
        <p:txBody>
          <a:bodyPr vert="horz" wrap="square" lIns="0" tIns="0" rIns="0" bIns="0">
            <a:spAutoFit/>
          </a:bodyPr>
          <a:lstStyle/>
          <a:p>
            <a:pPr marL="12700">
              <a:lnSpc>
                <a:spcPts val="675"/>
              </a:lnSpc>
            </a:pPr>
            <a:r>
              <a:t>A.A. 2020/2021</a:t>
            </a:r>
          </a:p>
        </p:txBody>
      </p:sp>
      <p:sp>
        <p:nvSpPr>
          <p:cNvPr id="16" name="object 16"/>
          <p:cNvSpPr txBox="1">
            <a:spLocks noGrp="1"/>
          </p:cNvSpPr>
          <p:nvPr>
            <p:ph type="sldNum" sz="quarter" idx="7"/>
          </p:nvPr>
        </p:nvSpPr>
        <p:spPr>
          <a:prstGeom prst="rect">
            <a:avLst/>
          </a:prstGeom>
        </p:spPr>
        <p:txBody>
          <a:bodyPr vert="horz" wrap="square" lIns="0" tIns="0" rIns="0" bIns="0">
            <a:spAutoFit/>
          </a:bodyPr>
          <a:lstStyle/>
          <a:p>
            <a:pPr marL="38100">
              <a:lnSpc>
                <a:spcPts val="675"/>
              </a:lnSpc>
            </a:pPr>
            <a:fld id="{81D60167-4931-47E6-BA6A-407CBD079E47}" type="slidenum">
              <a:rPr spc="-20" dirty="0"/>
              <a:t>11</a:t>
            </a:fld>
            <a:r>
              <a:t> /69</a:t>
            </a:r>
          </a:p>
        </p:txBody>
      </p:sp>
    </p:spTree>
  </p:cSld>
  <p:clrMapOvr>
    <a:masterClrMapping/>
  </p:clrMapOvr>
  <p:transition>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0" y="0"/>
            <a:ext cx="2304415" cy="140335"/>
          </a:xfrm>
          <a:prstGeom prst="rect">
            <a:avLst/>
          </a:prstGeom>
          <a:solidFill>
            <a:srgbClr val="510051"/>
          </a:solidFill>
        </p:spPr>
        <p:txBody>
          <a:bodyPr vert="horz" wrap="square" lIns="0" tIns="13335" rIns="0" bIns="0">
            <a:spAutoFit/>
          </a:bodyPr>
          <a:lstStyle/>
          <a:p>
            <a:pPr marR="59690" algn="r">
              <a:lnSpc>
                <a:spcPct val="100000"/>
              </a:lnSpc>
              <a:spcBef>
                <a:spcPts val="105"/>
              </a:spcBef>
              <a:defRPr sz="600">
                <a:solidFill>
                  <a:srgbClr val="F2F2F2"/>
                </a:solidFill>
                <a:latin typeface="Microsoft Sans Serif"/>
                <a:cs typeface="Microsoft Sans Serif"/>
                <a:hlinkClick r:id="rId2" action="ppaction://hlinksldjump"/>
              </a:defRPr>
            </a:pPr>
            <a:r>
              <a:t>Motivazione</a:t>
            </a:r>
            <a:endParaRPr sz="600">
              <a:latin typeface="Microsoft Sans Serif"/>
              <a:cs typeface="Microsoft Sans Serif"/>
            </a:endParaRPr>
          </a:p>
        </p:txBody>
      </p:sp>
      <p:sp>
        <p:nvSpPr>
          <p:cNvPr id="3" name="object 3"/>
          <p:cNvSpPr/>
          <p:nvPr/>
        </p:nvSpPr>
        <p:spPr>
          <a:xfrm>
            <a:off x="2303995" y="0"/>
            <a:ext cx="2304415" cy="140335"/>
          </a:xfrm>
          <a:custGeom>
            <a:avLst/>
            <a:gdLst/>
            <a:ahLst/>
            <a:cxnLst/>
            <a:rect l="l" t="t" r="r" b="b"/>
            <a:pathLst>
              <a:path w="2304415" h="140335">
                <a:moveTo>
                  <a:pt x="2303995" y="0"/>
                </a:moveTo>
                <a:lnTo>
                  <a:pt x="0" y="0"/>
                </a:lnTo>
                <a:lnTo>
                  <a:pt x="0" y="140017"/>
                </a:lnTo>
                <a:lnTo>
                  <a:pt x="2303995" y="140017"/>
                </a:lnTo>
                <a:lnTo>
                  <a:pt x="2303995" y="0"/>
                </a:lnTo>
                <a:close/>
              </a:path>
            </a:pathLst>
          </a:custGeom>
          <a:solidFill>
            <a:srgbClr val="D8D8D8"/>
          </a:solidFill>
        </p:spPr>
        <p:txBody>
          <a:bodyPr wrap="square" lIns="0" tIns="0" rIns="0" bIns="0"/>
          <a:lstStyle/>
          <a:p>
            <a:endParaRPr/>
          </a:p>
        </p:txBody>
      </p:sp>
      <p:sp>
        <p:nvSpPr>
          <p:cNvPr id="4" name="object 4"/>
          <p:cNvSpPr txBox="1">
            <a:spLocks noGrp="1"/>
          </p:cNvSpPr>
          <p:nvPr>
            <p:ph type="title"/>
          </p:nvPr>
        </p:nvSpPr>
        <p:spPr>
          <a:xfrm>
            <a:off x="0" y="140017"/>
            <a:ext cx="4608195" cy="350520"/>
          </a:xfrm>
          <a:prstGeom prst="rect">
            <a:avLst/>
          </a:prstGeom>
          <a:solidFill>
            <a:srgbClr val="F2F2F2"/>
          </a:solidFill>
        </p:spPr>
        <p:txBody>
          <a:bodyPr vert="horz" wrap="square" lIns="0" tIns="76835" rIns="0" bIns="0">
            <a:spAutoFit/>
          </a:bodyPr>
          <a:lstStyle/>
          <a:p>
            <a:pPr marL="107950">
              <a:lnSpc>
                <a:spcPct val="100000"/>
              </a:lnSpc>
              <a:spcBef>
                <a:spcPts val="605"/>
              </a:spcBef>
              <a:defRPr>
                <a:solidFill>
                  <a:srgbClr val="660066"/>
                </a:solidFill>
              </a:defRPr>
            </a:pPr>
            <a:r>
              <a:t>Perché la logica? IV</a:t>
            </a:r>
          </a:p>
        </p:txBody>
      </p:sp>
      <p:sp>
        <p:nvSpPr>
          <p:cNvPr id="5" name="object 5"/>
          <p:cNvSpPr/>
          <p:nvPr/>
        </p:nvSpPr>
        <p:spPr>
          <a:xfrm>
            <a:off x="87374" y="1056955"/>
            <a:ext cx="4432935" cy="198755"/>
          </a:xfrm>
          <a:custGeom>
            <a:avLst/>
            <a:gdLst/>
            <a:ahLst/>
            <a:cxnLst/>
            <a:rect l="l" t="t" r="r" b="b"/>
            <a:pathLst>
              <a:path w="4432935" h="198755">
                <a:moveTo>
                  <a:pt x="4381765" y="0"/>
                </a:moveTo>
                <a:lnTo>
                  <a:pt x="50800" y="0"/>
                </a:lnTo>
                <a:lnTo>
                  <a:pt x="31075" y="4008"/>
                </a:lnTo>
                <a:lnTo>
                  <a:pt x="14922" y="14922"/>
                </a:lnTo>
                <a:lnTo>
                  <a:pt x="4008" y="31075"/>
                </a:lnTo>
                <a:lnTo>
                  <a:pt x="0" y="50800"/>
                </a:lnTo>
                <a:lnTo>
                  <a:pt x="0" y="198367"/>
                </a:lnTo>
                <a:lnTo>
                  <a:pt x="4432566" y="198367"/>
                </a:lnTo>
                <a:lnTo>
                  <a:pt x="4432566" y="50800"/>
                </a:lnTo>
                <a:lnTo>
                  <a:pt x="4428558" y="31075"/>
                </a:lnTo>
                <a:lnTo>
                  <a:pt x="4417643" y="14922"/>
                </a:lnTo>
                <a:lnTo>
                  <a:pt x="4401490" y="4008"/>
                </a:lnTo>
                <a:lnTo>
                  <a:pt x="4381765" y="0"/>
                </a:lnTo>
                <a:close/>
              </a:path>
            </a:pathLst>
          </a:custGeom>
          <a:solidFill>
            <a:srgbClr val="380038"/>
          </a:solidFill>
        </p:spPr>
        <p:txBody>
          <a:bodyPr wrap="square" lIns="0" tIns="0" rIns="0" bIns="0"/>
          <a:lstStyle/>
          <a:p>
            <a:endParaRPr/>
          </a:p>
        </p:txBody>
      </p:sp>
      <p:sp>
        <p:nvSpPr>
          <p:cNvPr id="6" name="object 6"/>
          <p:cNvSpPr txBox="1"/>
          <p:nvPr/>
        </p:nvSpPr>
        <p:spPr>
          <a:xfrm>
            <a:off x="138544" y="1072286"/>
            <a:ext cx="1252106" cy="141064"/>
          </a:xfrm>
          <a:prstGeom prst="rect">
            <a:avLst/>
          </a:prstGeom>
        </p:spPr>
        <p:txBody>
          <a:bodyPr vert="horz" wrap="square" lIns="0" tIns="0" rIns="0" bIns="0">
            <a:spAutoFit/>
          </a:bodyPr>
          <a:lstStyle/>
          <a:p>
            <a:pPr>
              <a:lnSpc>
                <a:spcPts val="1145"/>
              </a:lnSpc>
              <a:defRPr sz="1200">
                <a:solidFill>
                  <a:srgbClr val="EEEAB3"/>
                </a:solidFill>
                <a:latin typeface="Tahoma"/>
                <a:cs typeface="Tahoma"/>
              </a:defRPr>
            </a:pPr>
            <a:r>
              <a:t>Provabilità</a:t>
            </a:r>
            <a:endParaRPr sz="1200">
              <a:latin typeface="Tahoma"/>
              <a:cs typeface="Tahoma"/>
            </a:endParaRPr>
          </a:p>
        </p:txBody>
      </p:sp>
      <p:grpSp>
        <p:nvGrpSpPr>
          <p:cNvPr id="7" name="object 7"/>
          <p:cNvGrpSpPr/>
          <p:nvPr/>
        </p:nvGrpSpPr>
        <p:grpSpPr>
          <a:xfrm>
            <a:off x="87743" y="1229550"/>
            <a:ext cx="4432935" cy="1251396"/>
            <a:chOff x="87743" y="1229550"/>
            <a:chExt cx="4432935" cy="1251396"/>
          </a:xfrm>
        </p:grpSpPr>
        <p:pic>
          <p:nvPicPr>
            <p:cNvPr id="8" name="object 8"/>
            <p:cNvPicPr/>
            <p:nvPr/>
          </p:nvPicPr>
          <p:blipFill>
            <a:blip r:embed="rId3" cstate="print"/>
            <a:stretch>
              <a:fillRect/>
            </a:stretch>
          </p:blipFill>
          <p:spPr>
            <a:xfrm>
              <a:off x="87744" y="1229550"/>
              <a:ext cx="4432565" cy="50609"/>
            </a:xfrm>
            <a:prstGeom prst="rect">
              <a:avLst/>
            </a:prstGeom>
          </p:spPr>
        </p:pic>
        <p:sp>
          <p:nvSpPr>
            <p:cNvPr id="10" name="object 10"/>
            <p:cNvSpPr/>
            <p:nvPr/>
          </p:nvSpPr>
          <p:spPr>
            <a:xfrm>
              <a:off x="87743" y="1273811"/>
              <a:ext cx="4432935" cy="1207135"/>
            </a:xfrm>
            <a:custGeom>
              <a:avLst/>
              <a:gdLst/>
              <a:ahLst/>
              <a:cxnLst/>
              <a:rect l="l" t="t" r="r" b="b"/>
              <a:pathLst>
                <a:path w="4432935" h="1207135">
                  <a:moveTo>
                    <a:pt x="4432566" y="0"/>
                  </a:moveTo>
                  <a:lnTo>
                    <a:pt x="0" y="0"/>
                  </a:lnTo>
                  <a:lnTo>
                    <a:pt x="0" y="1156270"/>
                  </a:lnTo>
                  <a:lnTo>
                    <a:pt x="4008" y="1175994"/>
                  </a:lnTo>
                  <a:lnTo>
                    <a:pt x="14922" y="1192147"/>
                  </a:lnTo>
                  <a:lnTo>
                    <a:pt x="31075" y="1203062"/>
                  </a:lnTo>
                  <a:lnTo>
                    <a:pt x="50800" y="1207070"/>
                  </a:lnTo>
                  <a:lnTo>
                    <a:pt x="4381765" y="1207070"/>
                  </a:lnTo>
                  <a:lnTo>
                    <a:pt x="4401490" y="1203062"/>
                  </a:lnTo>
                  <a:lnTo>
                    <a:pt x="4417643" y="1192147"/>
                  </a:lnTo>
                  <a:lnTo>
                    <a:pt x="4428558" y="1175994"/>
                  </a:lnTo>
                  <a:lnTo>
                    <a:pt x="4432566" y="1156270"/>
                  </a:lnTo>
                  <a:lnTo>
                    <a:pt x="4432566" y="0"/>
                  </a:lnTo>
                  <a:close/>
                </a:path>
              </a:pathLst>
            </a:custGeom>
            <a:solidFill>
              <a:srgbClr val="FBF9FB"/>
            </a:solidFill>
          </p:spPr>
          <p:txBody>
            <a:bodyPr wrap="square" lIns="0" tIns="0" rIns="0" bIns="0"/>
            <a:lstStyle/>
            <a:p>
              <a:endParaRPr/>
            </a:p>
          </p:txBody>
        </p:sp>
        <p:pic>
          <p:nvPicPr>
            <p:cNvPr id="11" name="object 11"/>
            <p:cNvPicPr/>
            <p:nvPr/>
          </p:nvPicPr>
          <p:blipFill>
            <a:blip r:embed="rId4" cstate="print"/>
            <a:stretch>
              <a:fillRect/>
            </a:stretch>
          </p:blipFill>
          <p:spPr>
            <a:xfrm>
              <a:off x="281089" y="1357160"/>
              <a:ext cx="65265" cy="65265"/>
            </a:xfrm>
            <a:prstGeom prst="rect">
              <a:avLst/>
            </a:prstGeom>
          </p:spPr>
        </p:pic>
        <p:pic>
          <p:nvPicPr>
            <p:cNvPr id="12" name="object 12"/>
            <p:cNvPicPr/>
            <p:nvPr/>
          </p:nvPicPr>
          <p:blipFill>
            <a:blip r:embed="rId4" cstate="print"/>
            <a:stretch>
              <a:fillRect/>
            </a:stretch>
          </p:blipFill>
          <p:spPr>
            <a:xfrm>
              <a:off x="281089" y="1584909"/>
              <a:ext cx="65265" cy="65265"/>
            </a:xfrm>
            <a:prstGeom prst="rect">
              <a:avLst/>
            </a:prstGeom>
          </p:spPr>
        </p:pic>
        <p:pic>
          <p:nvPicPr>
            <p:cNvPr id="13" name="object 13"/>
            <p:cNvPicPr/>
            <p:nvPr/>
          </p:nvPicPr>
          <p:blipFill>
            <a:blip r:embed="rId4" cstate="print"/>
            <a:stretch>
              <a:fillRect/>
            </a:stretch>
          </p:blipFill>
          <p:spPr>
            <a:xfrm>
              <a:off x="281089" y="1964486"/>
              <a:ext cx="65265" cy="65265"/>
            </a:xfrm>
            <a:prstGeom prst="rect">
              <a:avLst/>
            </a:prstGeom>
          </p:spPr>
        </p:pic>
      </p:grpSp>
      <p:sp>
        <p:nvSpPr>
          <p:cNvPr id="14" name="object 14"/>
          <p:cNvSpPr txBox="1"/>
          <p:nvPr/>
        </p:nvSpPr>
        <p:spPr>
          <a:xfrm>
            <a:off x="125843" y="1209808"/>
            <a:ext cx="4432565" cy="1397177"/>
          </a:xfrm>
          <a:prstGeom prst="rect">
            <a:avLst/>
          </a:prstGeom>
        </p:spPr>
        <p:txBody>
          <a:bodyPr vert="horz" wrap="square" lIns="0" tIns="88265" rIns="0" bIns="0">
            <a:spAutoFit/>
          </a:bodyPr>
          <a:lstStyle/>
          <a:p>
            <a:pPr marL="289560">
              <a:lnSpc>
                <a:spcPct val="100000"/>
              </a:lnSpc>
              <a:spcBef>
                <a:spcPts val="695"/>
              </a:spcBef>
              <a:defRPr sz="1000">
                <a:solidFill>
                  <a:srgbClr val="0A000A"/>
                </a:solidFill>
                <a:latin typeface="Tahoma"/>
                <a:cs typeface="Tahoma"/>
              </a:defRPr>
            </a:pPr>
            <a:r>
              <a:t>correttezza, completezza, estensione fondata</a:t>
            </a:r>
            <a:endParaRPr sz="1000">
              <a:latin typeface="Tahoma"/>
              <a:cs typeface="Tahoma"/>
            </a:endParaRPr>
          </a:p>
          <a:p>
            <a:pPr marL="289560" marR="5080">
              <a:lnSpc>
                <a:spcPct val="100000"/>
              </a:lnSpc>
              <a:spcBef>
                <a:spcPts val="590"/>
              </a:spcBef>
              <a:defRPr sz="1000">
                <a:solidFill>
                  <a:srgbClr val="0A000A"/>
                </a:solidFill>
                <a:latin typeface="Tahoma"/>
                <a:cs typeface="Tahoma"/>
              </a:defRPr>
            </a:pPr>
            <a:r>
              <a:t>garantire alcune proprietà computazionali fondamentali — come la correttezza e la completezza.</a:t>
            </a:r>
            <a:endParaRPr sz="1000">
              <a:latin typeface="Tahoma"/>
              <a:cs typeface="Tahoma"/>
            </a:endParaRPr>
          </a:p>
          <a:p>
            <a:pPr marL="289560" marR="188595">
              <a:lnSpc>
                <a:spcPct val="100000"/>
              </a:lnSpc>
              <a:spcBef>
                <a:spcPts val="590"/>
              </a:spcBef>
              <a:defRPr sz="1000">
                <a:solidFill>
                  <a:srgbClr val="0A000A"/>
                </a:solidFill>
                <a:latin typeface="Tahoma"/>
                <a:cs typeface="Tahoma"/>
              </a:defRPr>
            </a:pPr>
            <a:r>
              <a:t>le estensioni possono essere formalizzate, fondate anche sulla base di teoremi riconosciuti</a:t>
            </a:r>
            <a:endParaRPr sz="1000">
              <a:latin typeface="Tahoma"/>
              <a:cs typeface="Tahoma"/>
            </a:endParaRPr>
          </a:p>
          <a:p>
            <a:pPr marL="12700">
              <a:lnSpc>
                <a:spcPct val="100000"/>
              </a:lnSpc>
              <a:spcBef>
                <a:spcPts val="590"/>
              </a:spcBef>
              <a:defRPr sz="1000">
                <a:solidFill>
                  <a:srgbClr val="0A000A"/>
                </a:solidFill>
                <a:latin typeface="Tahoma"/>
                <a:cs typeface="Tahoma"/>
              </a:defRPr>
            </a:pPr>
            <a:r>
              <a:t>La provabilità è una caratteristica fondamentale nel caso di sistemi affidabili e sicuri.</a:t>
            </a:r>
            <a:endParaRPr sz="1000">
              <a:latin typeface="Tahoma"/>
              <a:cs typeface="Tahoma"/>
            </a:endParaRPr>
          </a:p>
        </p:txBody>
      </p:sp>
      <p:grpSp>
        <p:nvGrpSpPr>
          <p:cNvPr id="15" name="object 15"/>
          <p:cNvGrpSpPr/>
          <p:nvPr/>
        </p:nvGrpSpPr>
        <p:grpSpPr>
          <a:xfrm>
            <a:off x="0" y="3346348"/>
            <a:ext cx="4608195" cy="109855"/>
            <a:chOff x="0" y="3346348"/>
            <a:chExt cx="4608195" cy="109855"/>
          </a:xfrm>
        </p:grpSpPr>
        <p:sp>
          <p:nvSpPr>
            <p:cNvPr id="16" name="object 16"/>
            <p:cNvSpPr/>
            <p:nvPr/>
          </p:nvSpPr>
          <p:spPr>
            <a:xfrm>
              <a:off x="0" y="3346348"/>
              <a:ext cx="1536065" cy="109855"/>
            </a:xfrm>
            <a:custGeom>
              <a:avLst/>
              <a:gdLst/>
              <a:ahLst/>
              <a:cxnLst/>
              <a:rect l="l" t="t" r="r" b="b"/>
              <a:pathLst>
                <a:path w="1536065" h="109854">
                  <a:moveTo>
                    <a:pt x="1535976" y="0"/>
                  </a:moveTo>
                  <a:lnTo>
                    <a:pt x="0" y="0"/>
                  </a:lnTo>
                  <a:lnTo>
                    <a:pt x="0" y="109651"/>
                  </a:lnTo>
                  <a:lnTo>
                    <a:pt x="1535976" y="109651"/>
                  </a:lnTo>
                  <a:lnTo>
                    <a:pt x="1535976" y="0"/>
                  </a:lnTo>
                  <a:close/>
                </a:path>
              </a:pathLst>
            </a:custGeom>
            <a:solidFill>
              <a:srgbClr val="510051"/>
            </a:solidFill>
          </p:spPr>
          <p:txBody>
            <a:bodyPr wrap="square" lIns="0" tIns="0" rIns="0" bIns="0"/>
            <a:lstStyle/>
            <a:p>
              <a:endParaRPr/>
            </a:p>
          </p:txBody>
        </p:sp>
        <p:sp>
          <p:nvSpPr>
            <p:cNvPr id="17" name="object 17"/>
            <p:cNvSpPr/>
            <p:nvPr/>
          </p:nvSpPr>
          <p:spPr>
            <a:xfrm>
              <a:off x="1535976" y="3346348"/>
              <a:ext cx="1536065" cy="109855"/>
            </a:xfrm>
            <a:custGeom>
              <a:avLst/>
              <a:gdLst/>
              <a:ahLst/>
              <a:cxnLst/>
              <a:rect l="l" t="t" r="r" b="b"/>
              <a:pathLst>
                <a:path w="1536064" h="109854">
                  <a:moveTo>
                    <a:pt x="1535976" y="0"/>
                  </a:moveTo>
                  <a:lnTo>
                    <a:pt x="0" y="0"/>
                  </a:lnTo>
                  <a:lnTo>
                    <a:pt x="0" y="109651"/>
                  </a:lnTo>
                  <a:lnTo>
                    <a:pt x="1535976" y="109651"/>
                  </a:lnTo>
                  <a:lnTo>
                    <a:pt x="1535976" y="0"/>
                  </a:lnTo>
                  <a:close/>
                </a:path>
              </a:pathLst>
            </a:custGeom>
            <a:solidFill>
              <a:srgbClr val="EBEBEB"/>
            </a:solidFill>
          </p:spPr>
          <p:txBody>
            <a:bodyPr wrap="square" lIns="0" tIns="0" rIns="0" bIns="0"/>
            <a:lstStyle/>
            <a:p>
              <a:endParaRPr/>
            </a:p>
          </p:txBody>
        </p:sp>
        <p:sp>
          <p:nvSpPr>
            <p:cNvPr id="18" name="object 18"/>
            <p:cNvSpPr/>
            <p:nvPr/>
          </p:nvSpPr>
          <p:spPr>
            <a:xfrm>
              <a:off x="3071952" y="3346348"/>
              <a:ext cx="1536065" cy="109855"/>
            </a:xfrm>
            <a:custGeom>
              <a:avLst/>
              <a:gdLst/>
              <a:ahLst/>
              <a:cxnLst/>
              <a:rect l="l" t="t" r="r" b="b"/>
              <a:pathLst>
                <a:path w="1536064" h="109854">
                  <a:moveTo>
                    <a:pt x="1535976" y="0"/>
                  </a:moveTo>
                  <a:lnTo>
                    <a:pt x="0" y="0"/>
                  </a:lnTo>
                  <a:lnTo>
                    <a:pt x="0" y="109651"/>
                  </a:lnTo>
                  <a:lnTo>
                    <a:pt x="1535976" y="109651"/>
                  </a:lnTo>
                  <a:lnTo>
                    <a:pt x="1535976" y="0"/>
                  </a:lnTo>
                  <a:close/>
                </a:path>
              </a:pathLst>
            </a:custGeom>
            <a:solidFill>
              <a:srgbClr val="D8D8D8"/>
            </a:solidFill>
          </p:spPr>
          <p:txBody>
            <a:bodyPr wrap="square" lIns="0" tIns="0" rIns="0" bIns="0"/>
            <a:lstStyle/>
            <a:p>
              <a:endParaRPr/>
            </a:p>
          </p:txBody>
        </p:sp>
      </p:grpSp>
      <p:sp>
        <p:nvSpPr>
          <p:cNvPr id="19" name="object 19"/>
          <p:cNvSpPr txBox="1">
            <a:spLocks noGrp="1"/>
          </p:cNvSpPr>
          <p:nvPr>
            <p:ph type="dt" sz="half" idx="6"/>
          </p:nvPr>
        </p:nvSpPr>
        <p:spPr>
          <a:prstGeom prst="rect">
            <a:avLst/>
          </a:prstGeom>
        </p:spPr>
        <p:txBody>
          <a:bodyPr vert="horz" wrap="square" lIns="0" tIns="0" rIns="0" bIns="0">
            <a:spAutoFit/>
          </a:bodyPr>
          <a:lstStyle/>
          <a:p>
            <a:pPr marL="12700">
              <a:lnSpc>
                <a:spcPts val="675"/>
              </a:lnSpc>
            </a:pPr>
            <a:r>
              <a:t>Calegari (Universit'a Bologna)</a:t>
            </a:r>
          </a:p>
        </p:txBody>
      </p:sp>
      <p:sp>
        <p:nvSpPr>
          <p:cNvPr id="20" name="object 20"/>
          <p:cNvSpPr txBox="1"/>
          <p:nvPr/>
        </p:nvSpPr>
        <p:spPr>
          <a:xfrm>
            <a:off x="2053069" y="3351784"/>
            <a:ext cx="501650" cy="102235"/>
          </a:xfrm>
          <a:prstGeom prst="rect">
            <a:avLst/>
          </a:prstGeom>
        </p:spPr>
        <p:txBody>
          <a:bodyPr vert="horz" wrap="square" lIns="0" tIns="0" rIns="0" bIns="0">
            <a:spAutoFit/>
          </a:bodyPr>
          <a:lstStyle/>
          <a:p>
            <a:pPr marL="12700">
              <a:lnSpc>
                <a:spcPts val="675"/>
              </a:lnSpc>
              <a:defRPr sz="600">
                <a:solidFill>
                  <a:srgbClr val="470047"/>
                </a:solidFill>
                <a:latin typeface="Microsoft Sans Serif"/>
                <a:cs typeface="Microsoft Sans Serif"/>
                <a:hlinkClick r:id="rId5" action="ppaction://hlinksldjump"/>
              </a:defRPr>
            </a:pPr>
            <a:r>
              <a:t>Etica e LP</a:t>
            </a:r>
            <a:endParaRPr sz="600">
              <a:latin typeface="Microsoft Sans Serif"/>
              <a:cs typeface="Microsoft Sans Serif"/>
            </a:endParaRPr>
          </a:p>
        </p:txBody>
      </p:sp>
      <p:sp>
        <p:nvSpPr>
          <p:cNvPr id="21" name="object 21"/>
          <p:cNvSpPr txBox="1">
            <a:spLocks noGrp="1"/>
          </p:cNvSpPr>
          <p:nvPr>
            <p:ph type="ftr" sz="quarter" idx="5"/>
          </p:nvPr>
        </p:nvSpPr>
        <p:spPr>
          <a:prstGeom prst="rect">
            <a:avLst/>
          </a:prstGeom>
        </p:spPr>
        <p:txBody>
          <a:bodyPr vert="horz" wrap="square" lIns="0" tIns="0" rIns="0" bIns="0">
            <a:spAutoFit/>
          </a:bodyPr>
          <a:lstStyle/>
          <a:p>
            <a:pPr marL="12700">
              <a:lnSpc>
                <a:spcPts val="675"/>
              </a:lnSpc>
            </a:pPr>
            <a:r>
              <a:t>A.A. 2020/2021</a:t>
            </a:r>
          </a:p>
        </p:txBody>
      </p:sp>
      <p:sp>
        <p:nvSpPr>
          <p:cNvPr id="22" name="object 22"/>
          <p:cNvSpPr txBox="1">
            <a:spLocks noGrp="1"/>
          </p:cNvSpPr>
          <p:nvPr>
            <p:ph type="sldNum" sz="quarter" idx="7"/>
          </p:nvPr>
        </p:nvSpPr>
        <p:spPr>
          <a:prstGeom prst="rect">
            <a:avLst/>
          </a:prstGeom>
        </p:spPr>
        <p:txBody>
          <a:bodyPr vert="horz" wrap="square" lIns="0" tIns="0" rIns="0" bIns="0">
            <a:spAutoFit/>
          </a:bodyPr>
          <a:lstStyle/>
          <a:p>
            <a:pPr marL="38100">
              <a:lnSpc>
                <a:spcPts val="675"/>
              </a:lnSpc>
            </a:pPr>
            <a:fld id="{81D60167-4931-47E6-BA6A-407CBD079E47}" type="slidenum">
              <a:rPr spc="-20" dirty="0"/>
              <a:t>12</a:t>
            </a:fld>
            <a:r>
              <a:t> /69</a:t>
            </a:r>
          </a:p>
        </p:txBody>
      </p:sp>
    </p:spTree>
  </p:cSld>
  <p:clrMapOvr>
    <a:masterClrMapping/>
  </p:clrMapOvr>
  <p:transition>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0" y="0"/>
            <a:ext cx="2304415" cy="140335"/>
          </a:xfrm>
          <a:prstGeom prst="rect">
            <a:avLst/>
          </a:prstGeom>
          <a:solidFill>
            <a:srgbClr val="510051"/>
          </a:solidFill>
        </p:spPr>
        <p:txBody>
          <a:bodyPr vert="horz" wrap="square" lIns="0" tIns="13335" rIns="0" bIns="0">
            <a:spAutoFit/>
          </a:bodyPr>
          <a:lstStyle/>
          <a:p>
            <a:pPr marR="59690" algn="r">
              <a:lnSpc>
                <a:spcPct val="100000"/>
              </a:lnSpc>
              <a:spcBef>
                <a:spcPts val="105"/>
              </a:spcBef>
              <a:defRPr sz="600">
                <a:solidFill>
                  <a:srgbClr val="F2F2F2"/>
                </a:solidFill>
                <a:latin typeface="Microsoft Sans Serif"/>
                <a:cs typeface="Microsoft Sans Serif"/>
                <a:hlinkClick r:id="rId2" action="ppaction://hlinksldjump"/>
              </a:defRPr>
            </a:pPr>
            <a:r>
              <a:t>Motivazione</a:t>
            </a:r>
            <a:endParaRPr sz="600">
              <a:latin typeface="Microsoft Sans Serif"/>
              <a:cs typeface="Microsoft Sans Serif"/>
            </a:endParaRPr>
          </a:p>
        </p:txBody>
      </p:sp>
      <p:sp>
        <p:nvSpPr>
          <p:cNvPr id="3" name="object 3"/>
          <p:cNvSpPr/>
          <p:nvPr/>
        </p:nvSpPr>
        <p:spPr>
          <a:xfrm>
            <a:off x="2303995" y="0"/>
            <a:ext cx="2304415" cy="140335"/>
          </a:xfrm>
          <a:custGeom>
            <a:avLst/>
            <a:gdLst/>
            <a:ahLst/>
            <a:cxnLst/>
            <a:rect l="l" t="t" r="r" b="b"/>
            <a:pathLst>
              <a:path w="2304415" h="140335">
                <a:moveTo>
                  <a:pt x="2303995" y="0"/>
                </a:moveTo>
                <a:lnTo>
                  <a:pt x="0" y="0"/>
                </a:lnTo>
                <a:lnTo>
                  <a:pt x="0" y="140017"/>
                </a:lnTo>
                <a:lnTo>
                  <a:pt x="2303995" y="140017"/>
                </a:lnTo>
                <a:lnTo>
                  <a:pt x="2303995" y="0"/>
                </a:lnTo>
                <a:close/>
              </a:path>
            </a:pathLst>
          </a:custGeom>
          <a:solidFill>
            <a:srgbClr val="D8D8D8"/>
          </a:solidFill>
        </p:spPr>
        <p:txBody>
          <a:bodyPr wrap="square" lIns="0" tIns="0" rIns="0" bIns="0"/>
          <a:lstStyle/>
          <a:p>
            <a:endParaRPr/>
          </a:p>
        </p:txBody>
      </p:sp>
      <p:sp>
        <p:nvSpPr>
          <p:cNvPr id="4" name="object 4"/>
          <p:cNvSpPr txBox="1">
            <a:spLocks noGrp="1"/>
          </p:cNvSpPr>
          <p:nvPr>
            <p:ph type="title"/>
          </p:nvPr>
        </p:nvSpPr>
        <p:spPr>
          <a:xfrm>
            <a:off x="0" y="140017"/>
            <a:ext cx="4608195" cy="350520"/>
          </a:xfrm>
          <a:prstGeom prst="rect">
            <a:avLst/>
          </a:prstGeom>
          <a:solidFill>
            <a:srgbClr val="F2F2F2"/>
          </a:solidFill>
        </p:spPr>
        <p:txBody>
          <a:bodyPr vert="horz" wrap="square" lIns="0" tIns="76835" rIns="0" bIns="0">
            <a:spAutoFit/>
          </a:bodyPr>
          <a:lstStyle/>
          <a:p>
            <a:pPr marL="107950">
              <a:lnSpc>
                <a:spcPct val="100000"/>
              </a:lnSpc>
              <a:spcBef>
                <a:spcPts val="605"/>
              </a:spcBef>
              <a:defRPr>
                <a:solidFill>
                  <a:srgbClr val="660066"/>
                </a:solidFill>
              </a:defRPr>
            </a:pPr>
            <a:r>
              <a:t>Perché la logica? V</a:t>
            </a:r>
          </a:p>
        </p:txBody>
      </p:sp>
      <p:sp>
        <p:nvSpPr>
          <p:cNvPr id="5" name="object 5"/>
          <p:cNvSpPr/>
          <p:nvPr/>
        </p:nvSpPr>
        <p:spPr>
          <a:xfrm>
            <a:off x="87743" y="962875"/>
            <a:ext cx="4432935" cy="198755"/>
          </a:xfrm>
          <a:custGeom>
            <a:avLst/>
            <a:gdLst/>
            <a:ahLst/>
            <a:cxnLst/>
            <a:rect l="l" t="t" r="r" b="b"/>
            <a:pathLst>
              <a:path w="4432935" h="198755">
                <a:moveTo>
                  <a:pt x="4381765" y="0"/>
                </a:moveTo>
                <a:lnTo>
                  <a:pt x="50800" y="0"/>
                </a:lnTo>
                <a:lnTo>
                  <a:pt x="31075" y="4008"/>
                </a:lnTo>
                <a:lnTo>
                  <a:pt x="14922" y="14922"/>
                </a:lnTo>
                <a:lnTo>
                  <a:pt x="4008" y="31075"/>
                </a:lnTo>
                <a:lnTo>
                  <a:pt x="0" y="50800"/>
                </a:lnTo>
                <a:lnTo>
                  <a:pt x="0" y="198367"/>
                </a:lnTo>
                <a:lnTo>
                  <a:pt x="4432566" y="198367"/>
                </a:lnTo>
                <a:lnTo>
                  <a:pt x="4432566" y="50800"/>
                </a:lnTo>
                <a:lnTo>
                  <a:pt x="4428558" y="31075"/>
                </a:lnTo>
                <a:lnTo>
                  <a:pt x="4417643" y="14922"/>
                </a:lnTo>
                <a:lnTo>
                  <a:pt x="4401490" y="4008"/>
                </a:lnTo>
                <a:lnTo>
                  <a:pt x="4381765" y="0"/>
                </a:lnTo>
                <a:close/>
              </a:path>
            </a:pathLst>
          </a:custGeom>
          <a:solidFill>
            <a:srgbClr val="380038"/>
          </a:solidFill>
        </p:spPr>
        <p:txBody>
          <a:bodyPr wrap="square" lIns="0" tIns="0" rIns="0" bIns="0"/>
          <a:lstStyle/>
          <a:p>
            <a:endParaRPr/>
          </a:p>
        </p:txBody>
      </p:sp>
      <p:sp>
        <p:nvSpPr>
          <p:cNvPr id="6" name="object 6"/>
          <p:cNvSpPr txBox="1"/>
          <p:nvPr/>
        </p:nvSpPr>
        <p:spPr>
          <a:xfrm>
            <a:off x="138544" y="991323"/>
            <a:ext cx="819785" cy="153670"/>
          </a:xfrm>
          <a:prstGeom prst="rect">
            <a:avLst/>
          </a:prstGeom>
        </p:spPr>
        <p:txBody>
          <a:bodyPr vert="horz" wrap="square" lIns="0" tIns="0" rIns="0" bIns="0">
            <a:spAutoFit/>
          </a:bodyPr>
          <a:lstStyle/>
          <a:p>
            <a:pPr>
              <a:lnSpc>
                <a:spcPts val="1145"/>
              </a:lnSpc>
              <a:defRPr sz="1200">
                <a:solidFill>
                  <a:srgbClr val="EEEAB3"/>
                </a:solidFill>
                <a:latin typeface="Tahoma"/>
                <a:cs typeface="Tahoma"/>
              </a:defRPr>
            </a:pPr>
            <a:r>
              <a:t>Spiegabilità</a:t>
            </a:r>
            <a:endParaRPr sz="1200">
              <a:latin typeface="Tahoma"/>
              <a:cs typeface="Tahoma"/>
            </a:endParaRPr>
          </a:p>
        </p:txBody>
      </p:sp>
      <p:sp>
        <p:nvSpPr>
          <p:cNvPr id="14" name="object 14"/>
          <p:cNvSpPr txBox="1">
            <a:spLocks noGrp="1"/>
          </p:cNvSpPr>
          <p:nvPr>
            <p:ph type="body" idx="1"/>
          </p:nvPr>
        </p:nvSpPr>
        <p:spPr>
          <a:prstGeom prst="rect">
            <a:avLst/>
          </a:prstGeom>
        </p:spPr>
        <p:txBody>
          <a:bodyPr vert="horz" wrap="square" lIns="0" tIns="353168" rIns="0" bIns="0">
            <a:spAutoFit/>
          </a:bodyPr>
          <a:lstStyle/>
          <a:p>
            <a:pPr marL="287655" marR="90805">
              <a:lnSpc>
                <a:spcPct val="100000"/>
              </a:lnSpc>
              <a:spcBef>
                <a:spcPts val="95"/>
              </a:spcBef>
            </a:pPr>
            <a:r>
              <a:t>metodi formali di argomentazione-, giustificazione- e controfattuale spesso basati su LP </a:t>
            </a:r>
            <a:r>
              <a:rPr sz="800">
                <a:solidFill>
                  <a:srgbClr val="BE9E32"/>
                </a:solidFill>
                <a:latin typeface="Microsoft Sans Serif"/>
                <a:cs typeface="Microsoft Sans Serif"/>
                <a:hlinkClick r:id="rId3" action="ppaction://hlinksldjump"/>
              </a:rPr>
              <a:t>[Saptawijaya e Pereira, 2019</a:t>
            </a:r>
            <a:r>
              <a:rPr sz="800">
                <a:solidFill>
                  <a:srgbClr val="BE9E32"/>
                </a:solidFill>
                <a:latin typeface="Microsoft Sans Serif"/>
                <a:cs typeface="Microsoft Sans Serif"/>
              </a:rPr>
              <a:t>]</a:t>
            </a:r>
            <a:endParaRPr sz="800">
              <a:latin typeface="Microsoft Sans Serif"/>
              <a:cs typeface="Microsoft Sans Serif"/>
            </a:endParaRPr>
          </a:p>
          <a:p>
            <a:pPr marL="287655" marR="34290">
              <a:lnSpc>
                <a:spcPct val="100000"/>
              </a:lnSpc>
              <a:spcBef>
                <a:spcPts val="590"/>
              </a:spcBef>
            </a:pPr>
            <a:r>
              <a:t>sistema in grado di impegnarsi in dialoghi con altri attori per comunicare il proprio ragionamento, spiegare le sue scelte o coordinarsi nel perseguimento di un obiettivo comune</a:t>
            </a:r>
          </a:p>
          <a:p>
            <a:pPr marL="287655" marR="5080">
              <a:lnSpc>
                <a:spcPct val="100000"/>
              </a:lnSpc>
              <a:spcBef>
                <a:spcPts val="585"/>
              </a:spcBef>
            </a:pPr>
            <a:r>
              <a:t>altre forme logiche di spiegazione possono essere previste attraverso il ragionamento e l'argomentazione non monotonici, attraverso un'estensione diretta della semantica dell'LP.</a:t>
            </a:r>
          </a:p>
        </p:txBody>
      </p:sp>
      <p:grpSp>
        <p:nvGrpSpPr>
          <p:cNvPr id="15" name="object 15"/>
          <p:cNvGrpSpPr/>
          <p:nvPr/>
        </p:nvGrpSpPr>
        <p:grpSpPr>
          <a:xfrm>
            <a:off x="0" y="3346348"/>
            <a:ext cx="4608195" cy="109855"/>
            <a:chOff x="0" y="3346348"/>
            <a:chExt cx="4608195" cy="109855"/>
          </a:xfrm>
        </p:grpSpPr>
        <p:sp>
          <p:nvSpPr>
            <p:cNvPr id="16" name="object 16"/>
            <p:cNvSpPr/>
            <p:nvPr/>
          </p:nvSpPr>
          <p:spPr>
            <a:xfrm>
              <a:off x="0" y="3346348"/>
              <a:ext cx="1536065" cy="109855"/>
            </a:xfrm>
            <a:custGeom>
              <a:avLst/>
              <a:gdLst/>
              <a:ahLst/>
              <a:cxnLst/>
              <a:rect l="l" t="t" r="r" b="b"/>
              <a:pathLst>
                <a:path w="1536065" h="109854">
                  <a:moveTo>
                    <a:pt x="1535976" y="0"/>
                  </a:moveTo>
                  <a:lnTo>
                    <a:pt x="0" y="0"/>
                  </a:lnTo>
                  <a:lnTo>
                    <a:pt x="0" y="109651"/>
                  </a:lnTo>
                  <a:lnTo>
                    <a:pt x="1535976" y="109651"/>
                  </a:lnTo>
                  <a:lnTo>
                    <a:pt x="1535976" y="0"/>
                  </a:lnTo>
                  <a:close/>
                </a:path>
              </a:pathLst>
            </a:custGeom>
            <a:solidFill>
              <a:srgbClr val="510051"/>
            </a:solidFill>
          </p:spPr>
          <p:txBody>
            <a:bodyPr wrap="square" lIns="0" tIns="0" rIns="0" bIns="0"/>
            <a:lstStyle/>
            <a:p>
              <a:endParaRPr/>
            </a:p>
          </p:txBody>
        </p:sp>
        <p:sp>
          <p:nvSpPr>
            <p:cNvPr id="17" name="object 17"/>
            <p:cNvSpPr/>
            <p:nvPr/>
          </p:nvSpPr>
          <p:spPr>
            <a:xfrm>
              <a:off x="1535976" y="3346348"/>
              <a:ext cx="1536065" cy="109855"/>
            </a:xfrm>
            <a:custGeom>
              <a:avLst/>
              <a:gdLst/>
              <a:ahLst/>
              <a:cxnLst/>
              <a:rect l="l" t="t" r="r" b="b"/>
              <a:pathLst>
                <a:path w="1536064" h="109854">
                  <a:moveTo>
                    <a:pt x="1535976" y="0"/>
                  </a:moveTo>
                  <a:lnTo>
                    <a:pt x="0" y="0"/>
                  </a:lnTo>
                  <a:lnTo>
                    <a:pt x="0" y="109651"/>
                  </a:lnTo>
                  <a:lnTo>
                    <a:pt x="1535976" y="109651"/>
                  </a:lnTo>
                  <a:lnTo>
                    <a:pt x="1535976" y="0"/>
                  </a:lnTo>
                  <a:close/>
                </a:path>
              </a:pathLst>
            </a:custGeom>
            <a:solidFill>
              <a:srgbClr val="EBEBEB"/>
            </a:solidFill>
          </p:spPr>
          <p:txBody>
            <a:bodyPr wrap="square" lIns="0" tIns="0" rIns="0" bIns="0"/>
            <a:lstStyle/>
            <a:p>
              <a:endParaRPr/>
            </a:p>
          </p:txBody>
        </p:sp>
        <p:sp>
          <p:nvSpPr>
            <p:cNvPr id="18" name="object 18"/>
            <p:cNvSpPr/>
            <p:nvPr/>
          </p:nvSpPr>
          <p:spPr>
            <a:xfrm>
              <a:off x="3071952" y="3346348"/>
              <a:ext cx="1536065" cy="109855"/>
            </a:xfrm>
            <a:custGeom>
              <a:avLst/>
              <a:gdLst/>
              <a:ahLst/>
              <a:cxnLst/>
              <a:rect l="l" t="t" r="r" b="b"/>
              <a:pathLst>
                <a:path w="1536064" h="109854">
                  <a:moveTo>
                    <a:pt x="1535976" y="0"/>
                  </a:moveTo>
                  <a:lnTo>
                    <a:pt x="0" y="0"/>
                  </a:lnTo>
                  <a:lnTo>
                    <a:pt x="0" y="109651"/>
                  </a:lnTo>
                  <a:lnTo>
                    <a:pt x="1535976" y="109651"/>
                  </a:lnTo>
                  <a:lnTo>
                    <a:pt x="1535976" y="0"/>
                  </a:lnTo>
                  <a:close/>
                </a:path>
              </a:pathLst>
            </a:custGeom>
            <a:solidFill>
              <a:srgbClr val="D8D8D8"/>
            </a:solidFill>
          </p:spPr>
          <p:txBody>
            <a:bodyPr wrap="square" lIns="0" tIns="0" rIns="0" bIns="0"/>
            <a:lstStyle/>
            <a:p>
              <a:endParaRPr/>
            </a:p>
          </p:txBody>
        </p:sp>
      </p:grpSp>
      <p:sp>
        <p:nvSpPr>
          <p:cNvPr id="19" name="object 19"/>
          <p:cNvSpPr txBox="1">
            <a:spLocks noGrp="1"/>
          </p:cNvSpPr>
          <p:nvPr>
            <p:ph type="dt" sz="half" idx="6"/>
          </p:nvPr>
        </p:nvSpPr>
        <p:spPr>
          <a:prstGeom prst="rect">
            <a:avLst/>
          </a:prstGeom>
        </p:spPr>
        <p:txBody>
          <a:bodyPr vert="horz" wrap="square" lIns="0" tIns="0" rIns="0" bIns="0">
            <a:spAutoFit/>
          </a:bodyPr>
          <a:lstStyle/>
          <a:p>
            <a:pPr marL="12700">
              <a:lnSpc>
                <a:spcPts val="675"/>
              </a:lnSpc>
            </a:pPr>
            <a:r>
              <a:t>Calegari (Universit'a Bologna)</a:t>
            </a:r>
          </a:p>
        </p:txBody>
      </p:sp>
      <p:sp>
        <p:nvSpPr>
          <p:cNvPr id="20" name="object 20"/>
          <p:cNvSpPr txBox="1"/>
          <p:nvPr/>
        </p:nvSpPr>
        <p:spPr>
          <a:xfrm>
            <a:off x="2053069" y="3351784"/>
            <a:ext cx="501650" cy="102235"/>
          </a:xfrm>
          <a:prstGeom prst="rect">
            <a:avLst/>
          </a:prstGeom>
        </p:spPr>
        <p:txBody>
          <a:bodyPr vert="horz" wrap="square" lIns="0" tIns="0" rIns="0" bIns="0">
            <a:spAutoFit/>
          </a:bodyPr>
          <a:lstStyle/>
          <a:p>
            <a:pPr marL="12700">
              <a:lnSpc>
                <a:spcPts val="675"/>
              </a:lnSpc>
              <a:defRPr sz="600">
                <a:solidFill>
                  <a:srgbClr val="470047"/>
                </a:solidFill>
                <a:latin typeface="Microsoft Sans Serif"/>
                <a:cs typeface="Microsoft Sans Serif"/>
                <a:hlinkClick r:id="rId3" action="ppaction://hlinksldjump"/>
              </a:defRPr>
            </a:pPr>
            <a:r>
              <a:t>Etica e LP</a:t>
            </a:r>
            <a:endParaRPr sz="600">
              <a:latin typeface="Microsoft Sans Serif"/>
              <a:cs typeface="Microsoft Sans Serif"/>
            </a:endParaRPr>
          </a:p>
        </p:txBody>
      </p:sp>
      <p:sp>
        <p:nvSpPr>
          <p:cNvPr id="21" name="object 21"/>
          <p:cNvSpPr txBox="1">
            <a:spLocks noGrp="1"/>
          </p:cNvSpPr>
          <p:nvPr>
            <p:ph type="ftr" sz="quarter" idx="5"/>
          </p:nvPr>
        </p:nvSpPr>
        <p:spPr>
          <a:prstGeom prst="rect">
            <a:avLst/>
          </a:prstGeom>
        </p:spPr>
        <p:txBody>
          <a:bodyPr vert="horz" wrap="square" lIns="0" tIns="0" rIns="0" bIns="0">
            <a:spAutoFit/>
          </a:bodyPr>
          <a:lstStyle/>
          <a:p>
            <a:pPr marL="12700">
              <a:lnSpc>
                <a:spcPts val="675"/>
              </a:lnSpc>
            </a:pPr>
            <a:r>
              <a:t>A.A. 2020/2021</a:t>
            </a:r>
          </a:p>
        </p:txBody>
      </p:sp>
      <p:sp>
        <p:nvSpPr>
          <p:cNvPr id="22" name="object 22"/>
          <p:cNvSpPr txBox="1">
            <a:spLocks noGrp="1"/>
          </p:cNvSpPr>
          <p:nvPr>
            <p:ph type="sldNum" sz="quarter" idx="7"/>
          </p:nvPr>
        </p:nvSpPr>
        <p:spPr>
          <a:prstGeom prst="rect">
            <a:avLst/>
          </a:prstGeom>
        </p:spPr>
        <p:txBody>
          <a:bodyPr vert="horz" wrap="square" lIns="0" tIns="0" rIns="0" bIns="0">
            <a:spAutoFit/>
          </a:bodyPr>
          <a:lstStyle/>
          <a:p>
            <a:pPr marL="38100">
              <a:lnSpc>
                <a:spcPts val="675"/>
              </a:lnSpc>
            </a:pPr>
            <a:fld id="{81D60167-4931-47E6-BA6A-407CBD079E47}" type="slidenum">
              <a:rPr spc="-20" dirty="0"/>
              <a:t>13</a:t>
            </a:fld>
            <a:r>
              <a:t> /69</a:t>
            </a:r>
          </a:p>
        </p:txBody>
      </p:sp>
    </p:spTree>
  </p:cSld>
  <p:clrMapOvr>
    <a:masterClrMapping/>
  </p:clrMapOvr>
  <p:transition>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0" y="0"/>
            <a:ext cx="2304415" cy="140335"/>
          </a:xfrm>
          <a:prstGeom prst="rect">
            <a:avLst/>
          </a:prstGeom>
          <a:solidFill>
            <a:srgbClr val="510051"/>
          </a:solidFill>
        </p:spPr>
        <p:txBody>
          <a:bodyPr vert="horz" wrap="square" lIns="0" tIns="13335" rIns="0" bIns="0">
            <a:spAutoFit/>
          </a:bodyPr>
          <a:lstStyle/>
          <a:p>
            <a:pPr marR="59690" algn="r">
              <a:lnSpc>
                <a:spcPct val="100000"/>
              </a:lnSpc>
              <a:spcBef>
                <a:spcPts val="105"/>
              </a:spcBef>
              <a:defRPr sz="600">
                <a:solidFill>
                  <a:srgbClr val="F2F2F2"/>
                </a:solidFill>
                <a:latin typeface="Microsoft Sans Serif"/>
                <a:cs typeface="Microsoft Sans Serif"/>
                <a:hlinkClick r:id="rId2" action="ppaction://hlinksldjump"/>
              </a:defRPr>
            </a:pPr>
            <a:r>
              <a:t>Motivazione</a:t>
            </a:r>
            <a:endParaRPr sz="600">
              <a:latin typeface="Microsoft Sans Serif"/>
              <a:cs typeface="Microsoft Sans Serif"/>
            </a:endParaRPr>
          </a:p>
        </p:txBody>
      </p:sp>
      <p:sp>
        <p:nvSpPr>
          <p:cNvPr id="3" name="object 3"/>
          <p:cNvSpPr/>
          <p:nvPr/>
        </p:nvSpPr>
        <p:spPr>
          <a:xfrm>
            <a:off x="2303995" y="0"/>
            <a:ext cx="2304415" cy="140335"/>
          </a:xfrm>
          <a:custGeom>
            <a:avLst/>
            <a:gdLst/>
            <a:ahLst/>
            <a:cxnLst/>
            <a:rect l="l" t="t" r="r" b="b"/>
            <a:pathLst>
              <a:path w="2304415" h="140335">
                <a:moveTo>
                  <a:pt x="2303995" y="0"/>
                </a:moveTo>
                <a:lnTo>
                  <a:pt x="0" y="0"/>
                </a:lnTo>
                <a:lnTo>
                  <a:pt x="0" y="140017"/>
                </a:lnTo>
                <a:lnTo>
                  <a:pt x="2303995" y="140017"/>
                </a:lnTo>
                <a:lnTo>
                  <a:pt x="2303995" y="0"/>
                </a:lnTo>
                <a:close/>
              </a:path>
            </a:pathLst>
          </a:custGeom>
          <a:solidFill>
            <a:srgbClr val="D8D8D8"/>
          </a:solidFill>
        </p:spPr>
        <p:txBody>
          <a:bodyPr wrap="square" lIns="0" tIns="0" rIns="0" bIns="0"/>
          <a:lstStyle/>
          <a:p>
            <a:endParaRPr/>
          </a:p>
        </p:txBody>
      </p:sp>
      <p:sp>
        <p:nvSpPr>
          <p:cNvPr id="4" name="object 4"/>
          <p:cNvSpPr txBox="1">
            <a:spLocks noGrp="1"/>
          </p:cNvSpPr>
          <p:nvPr>
            <p:ph type="title"/>
          </p:nvPr>
        </p:nvSpPr>
        <p:spPr>
          <a:xfrm>
            <a:off x="0" y="140017"/>
            <a:ext cx="4608195" cy="350520"/>
          </a:xfrm>
          <a:prstGeom prst="rect">
            <a:avLst/>
          </a:prstGeom>
          <a:solidFill>
            <a:srgbClr val="F2F2F2"/>
          </a:solidFill>
        </p:spPr>
        <p:txBody>
          <a:bodyPr vert="horz" wrap="square" lIns="0" tIns="76835" rIns="0" bIns="0">
            <a:spAutoFit/>
          </a:bodyPr>
          <a:lstStyle/>
          <a:p>
            <a:pPr marL="107950">
              <a:lnSpc>
                <a:spcPct val="100000"/>
              </a:lnSpc>
              <a:spcBef>
                <a:spcPts val="605"/>
              </a:spcBef>
              <a:defRPr>
                <a:solidFill>
                  <a:srgbClr val="660066"/>
                </a:solidFill>
              </a:defRPr>
            </a:pPr>
            <a:r>
              <a:t>Perché la logica? VI</a:t>
            </a:r>
          </a:p>
        </p:txBody>
      </p:sp>
      <p:sp>
        <p:nvSpPr>
          <p:cNvPr id="5" name="object 5"/>
          <p:cNvSpPr/>
          <p:nvPr/>
        </p:nvSpPr>
        <p:spPr>
          <a:xfrm>
            <a:off x="87743" y="1255343"/>
            <a:ext cx="4432935" cy="198755"/>
          </a:xfrm>
          <a:custGeom>
            <a:avLst/>
            <a:gdLst/>
            <a:ahLst/>
            <a:cxnLst/>
            <a:rect l="l" t="t" r="r" b="b"/>
            <a:pathLst>
              <a:path w="4432935" h="198755">
                <a:moveTo>
                  <a:pt x="4381765" y="0"/>
                </a:moveTo>
                <a:lnTo>
                  <a:pt x="50800" y="0"/>
                </a:lnTo>
                <a:lnTo>
                  <a:pt x="31075" y="4008"/>
                </a:lnTo>
                <a:lnTo>
                  <a:pt x="14922" y="14922"/>
                </a:lnTo>
                <a:lnTo>
                  <a:pt x="4008" y="31075"/>
                </a:lnTo>
                <a:lnTo>
                  <a:pt x="0" y="50800"/>
                </a:lnTo>
                <a:lnTo>
                  <a:pt x="0" y="198367"/>
                </a:lnTo>
                <a:lnTo>
                  <a:pt x="4432566" y="198367"/>
                </a:lnTo>
                <a:lnTo>
                  <a:pt x="4432566" y="50800"/>
                </a:lnTo>
                <a:lnTo>
                  <a:pt x="4428558" y="31075"/>
                </a:lnTo>
                <a:lnTo>
                  <a:pt x="4417643" y="14922"/>
                </a:lnTo>
                <a:lnTo>
                  <a:pt x="4401490" y="4008"/>
                </a:lnTo>
                <a:lnTo>
                  <a:pt x="4381765" y="0"/>
                </a:lnTo>
                <a:close/>
              </a:path>
            </a:pathLst>
          </a:custGeom>
          <a:solidFill>
            <a:srgbClr val="380038"/>
          </a:solidFill>
        </p:spPr>
        <p:txBody>
          <a:bodyPr wrap="square" lIns="0" tIns="0" rIns="0" bIns="0"/>
          <a:lstStyle/>
          <a:p>
            <a:endParaRPr/>
          </a:p>
        </p:txBody>
      </p:sp>
      <p:sp>
        <p:nvSpPr>
          <p:cNvPr id="6" name="object 6"/>
          <p:cNvSpPr txBox="1"/>
          <p:nvPr/>
        </p:nvSpPr>
        <p:spPr>
          <a:xfrm>
            <a:off x="138544" y="1283791"/>
            <a:ext cx="1783714" cy="153670"/>
          </a:xfrm>
          <a:prstGeom prst="rect">
            <a:avLst/>
          </a:prstGeom>
        </p:spPr>
        <p:txBody>
          <a:bodyPr vert="horz" wrap="square" lIns="0" tIns="0" rIns="0" bIns="0">
            <a:spAutoFit/>
          </a:bodyPr>
          <a:lstStyle/>
          <a:p>
            <a:pPr>
              <a:lnSpc>
                <a:spcPts val="1145"/>
              </a:lnSpc>
              <a:defRPr sz="1200">
                <a:solidFill>
                  <a:srgbClr val="EEEAB3"/>
                </a:solidFill>
                <a:latin typeface="Tahoma"/>
                <a:cs typeface="Tahoma"/>
              </a:defRPr>
            </a:pPr>
            <a:r>
              <a:t>Espressività e collocazione</a:t>
            </a:r>
            <a:endParaRPr sz="1200">
              <a:latin typeface="Tahoma"/>
              <a:cs typeface="Tahoma"/>
            </a:endParaRPr>
          </a:p>
        </p:txBody>
      </p:sp>
      <p:sp>
        <p:nvSpPr>
          <p:cNvPr id="14" name="object 14"/>
          <p:cNvSpPr txBox="1"/>
          <p:nvPr/>
        </p:nvSpPr>
        <p:spPr>
          <a:xfrm>
            <a:off x="138544" y="1421314"/>
            <a:ext cx="4432935" cy="708660"/>
          </a:xfrm>
          <a:prstGeom prst="rect">
            <a:avLst/>
          </a:prstGeom>
        </p:spPr>
        <p:txBody>
          <a:bodyPr vert="horz" wrap="square" lIns="0" tIns="12700" rIns="0" bIns="0">
            <a:spAutoFit/>
          </a:bodyPr>
          <a:lstStyle/>
          <a:p>
            <a:pPr marL="276860" marR="1056005">
              <a:lnSpc>
                <a:spcPct val="149400"/>
              </a:lnSpc>
              <a:spcBef>
                <a:spcPts val="100"/>
              </a:spcBef>
            </a:pPr>
            <a:r>
              <a:rPr sz="1000">
                <a:solidFill>
                  <a:srgbClr val="0A000A"/>
                </a:solidFill>
                <a:latin typeface="Tahoma"/>
                <a:cs typeface="Tahoma"/>
              </a:rPr>
              <a:t>diverse sfumature </a:t>
            </a:r>
            <a:r>
              <a:rPr sz="1000">
                <a:solidFill>
                  <a:srgbClr val="0A000A"/>
                </a:solidFill>
                <a:latin typeface="MingLiU_HKSCS-ExtB"/>
                <a:cs typeface="MingLiU_HKSCS-ExtB"/>
              </a:rPr>
              <a:t>→ </a:t>
            </a:r>
            <a:r>
              <a:rPr sz="1000">
                <a:solidFill>
                  <a:srgbClr val="0A000A"/>
                </a:solidFill>
                <a:latin typeface="Tahoma"/>
                <a:cs typeface="Tahoma"/>
              </a:rPr>
              <a:t>estensioni </a:t>
            </a:r>
            <a:r>
              <a:rPr sz="800">
                <a:solidFill>
                  <a:srgbClr val="BE9E32"/>
                </a:solidFill>
                <a:latin typeface="Microsoft Sans Serif"/>
                <a:cs typeface="Microsoft Sans Serif"/>
                <a:hlinkClick r:id="rId3" action="ppaction://hlinksldjump"/>
              </a:rPr>
              <a:t>[Dyckhoff et al., 1996] </a:t>
            </a:r>
            <a:r>
              <a:rPr sz="1000">
                <a:solidFill>
                  <a:srgbClr val="0A000A"/>
                </a:solidFill>
                <a:latin typeface="Tahoma"/>
                <a:cs typeface="Tahoma"/>
              </a:rPr>
              <a:t>ipotesi ed eccezioni</a:t>
            </a:r>
            <a:r>
              <a:rPr sz="800">
                <a:solidFill>
                  <a:srgbClr val="BE9E32"/>
                </a:solidFill>
                <a:latin typeface="Microsoft Sans Serif"/>
                <a:cs typeface="Microsoft Sans Serif"/>
              </a:rPr>
              <a:t> </a:t>
            </a:r>
            <a:r>
              <a:rPr sz="1000">
                <a:solidFill>
                  <a:srgbClr val="0A000A"/>
                </a:solidFill>
                <a:latin typeface="Tahoma"/>
                <a:cs typeface="Tahoma"/>
              </a:rPr>
              <a:t>esplicite </a:t>
            </a:r>
            <a:r>
              <a:rPr sz="800">
                <a:solidFill>
                  <a:srgbClr val="BE9E32"/>
                </a:solidFill>
                <a:latin typeface="Microsoft Sans Serif"/>
                <a:cs typeface="Microsoft Sans Serif"/>
                <a:hlinkClick r:id="rId4" action="ppaction://hlinksldjump"/>
              </a:rPr>
              <a:t>[Borning et al., 1989] </a:t>
            </a:r>
            <a:r>
              <a:rPr sz="800">
                <a:solidFill>
                  <a:srgbClr val="BE9E32"/>
                </a:solidFill>
                <a:latin typeface="Microsoft Sans Serif"/>
                <a:cs typeface="Microsoft Sans Serif"/>
              </a:rPr>
              <a:t> </a:t>
            </a:r>
            <a:r>
              <a:rPr sz="1000">
                <a:solidFill>
                  <a:srgbClr val="0A000A"/>
                </a:solidFill>
                <a:latin typeface="Tahoma"/>
                <a:cs typeface="Tahoma"/>
              </a:rPr>
              <a:t>catturano le specificità del contesto </a:t>
            </a:r>
            <a:r>
              <a:rPr sz="800">
                <a:solidFill>
                  <a:srgbClr val="BE9E32"/>
                </a:solidFill>
                <a:latin typeface="Microsoft Sans Serif"/>
                <a:cs typeface="Microsoft Sans Serif"/>
                <a:hlinkClick r:id="rId3" action="ppaction://hlinksldjump"/>
              </a:rPr>
              <a:t>[Calegari et al., 2018b]</a:t>
            </a:r>
            <a:endParaRPr sz="800">
              <a:latin typeface="Microsoft Sans Serif"/>
              <a:cs typeface="Microsoft Sans Serif"/>
            </a:endParaRPr>
          </a:p>
        </p:txBody>
      </p:sp>
      <p:grpSp>
        <p:nvGrpSpPr>
          <p:cNvPr id="15" name="object 15"/>
          <p:cNvGrpSpPr/>
          <p:nvPr/>
        </p:nvGrpSpPr>
        <p:grpSpPr>
          <a:xfrm>
            <a:off x="0" y="3346348"/>
            <a:ext cx="4608195" cy="109855"/>
            <a:chOff x="0" y="3346348"/>
            <a:chExt cx="4608195" cy="109855"/>
          </a:xfrm>
        </p:grpSpPr>
        <p:sp>
          <p:nvSpPr>
            <p:cNvPr id="16" name="object 16"/>
            <p:cNvSpPr/>
            <p:nvPr/>
          </p:nvSpPr>
          <p:spPr>
            <a:xfrm>
              <a:off x="0" y="3346348"/>
              <a:ext cx="1536065" cy="109855"/>
            </a:xfrm>
            <a:custGeom>
              <a:avLst/>
              <a:gdLst/>
              <a:ahLst/>
              <a:cxnLst/>
              <a:rect l="l" t="t" r="r" b="b"/>
              <a:pathLst>
                <a:path w="1536065" h="109854">
                  <a:moveTo>
                    <a:pt x="1535976" y="0"/>
                  </a:moveTo>
                  <a:lnTo>
                    <a:pt x="0" y="0"/>
                  </a:lnTo>
                  <a:lnTo>
                    <a:pt x="0" y="109651"/>
                  </a:lnTo>
                  <a:lnTo>
                    <a:pt x="1535976" y="109651"/>
                  </a:lnTo>
                  <a:lnTo>
                    <a:pt x="1535976" y="0"/>
                  </a:lnTo>
                  <a:close/>
                </a:path>
              </a:pathLst>
            </a:custGeom>
            <a:solidFill>
              <a:srgbClr val="510051"/>
            </a:solidFill>
          </p:spPr>
          <p:txBody>
            <a:bodyPr wrap="square" lIns="0" tIns="0" rIns="0" bIns="0"/>
            <a:lstStyle/>
            <a:p>
              <a:endParaRPr/>
            </a:p>
          </p:txBody>
        </p:sp>
        <p:sp>
          <p:nvSpPr>
            <p:cNvPr id="17" name="object 17"/>
            <p:cNvSpPr/>
            <p:nvPr/>
          </p:nvSpPr>
          <p:spPr>
            <a:xfrm>
              <a:off x="1535976" y="3346348"/>
              <a:ext cx="1536065" cy="109855"/>
            </a:xfrm>
            <a:custGeom>
              <a:avLst/>
              <a:gdLst/>
              <a:ahLst/>
              <a:cxnLst/>
              <a:rect l="l" t="t" r="r" b="b"/>
              <a:pathLst>
                <a:path w="1536064" h="109854">
                  <a:moveTo>
                    <a:pt x="1535976" y="0"/>
                  </a:moveTo>
                  <a:lnTo>
                    <a:pt x="0" y="0"/>
                  </a:lnTo>
                  <a:lnTo>
                    <a:pt x="0" y="109651"/>
                  </a:lnTo>
                  <a:lnTo>
                    <a:pt x="1535976" y="109651"/>
                  </a:lnTo>
                  <a:lnTo>
                    <a:pt x="1535976" y="0"/>
                  </a:lnTo>
                  <a:close/>
                </a:path>
              </a:pathLst>
            </a:custGeom>
            <a:solidFill>
              <a:srgbClr val="EBEBEB"/>
            </a:solidFill>
          </p:spPr>
          <p:txBody>
            <a:bodyPr wrap="square" lIns="0" tIns="0" rIns="0" bIns="0"/>
            <a:lstStyle/>
            <a:p>
              <a:endParaRPr/>
            </a:p>
          </p:txBody>
        </p:sp>
        <p:sp>
          <p:nvSpPr>
            <p:cNvPr id="18" name="object 18"/>
            <p:cNvSpPr/>
            <p:nvPr/>
          </p:nvSpPr>
          <p:spPr>
            <a:xfrm>
              <a:off x="3071952" y="3346348"/>
              <a:ext cx="1536065" cy="109855"/>
            </a:xfrm>
            <a:custGeom>
              <a:avLst/>
              <a:gdLst/>
              <a:ahLst/>
              <a:cxnLst/>
              <a:rect l="l" t="t" r="r" b="b"/>
              <a:pathLst>
                <a:path w="1536064" h="109854">
                  <a:moveTo>
                    <a:pt x="1535976" y="0"/>
                  </a:moveTo>
                  <a:lnTo>
                    <a:pt x="0" y="0"/>
                  </a:lnTo>
                  <a:lnTo>
                    <a:pt x="0" y="109651"/>
                  </a:lnTo>
                  <a:lnTo>
                    <a:pt x="1535976" y="109651"/>
                  </a:lnTo>
                  <a:lnTo>
                    <a:pt x="1535976" y="0"/>
                  </a:lnTo>
                  <a:close/>
                </a:path>
              </a:pathLst>
            </a:custGeom>
            <a:solidFill>
              <a:srgbClr val="D8D8D8"/>
            </a:solidFill>
          </p:spPr>
          <p:txBody>
            <a:bodyPr wrap="square" lIns="0" tIns="0" rIns="0" bIns="0"/>
            <a:lstStyle/>
            <a:p>
              <a:endParaRPr/>
            </a:p>
          </p:txBody>
        </p:sp>
      </p:grpSp>
      <p:sp>
        <p:nvSpPr>
          <p:cNvPr id="19" name="object 19"/>
          <p:cNvSpPr txBox="1">
            <a:spLocks noGrp="1"/>
          </p:cNvSpPr>
          <p:nvPr>
            <p:ph type="dt" sz="half" idx="6"/>
          </p:nvPr>
        </p:nvSpPr>
        <p:spPr>
          <a:prstGeom prst="rect">
            <a:avLst/>
          </a:prstGeom>
        </p:spPr>
        <p:txBody>
          <a:bodyPr vert="horz" wrap="square" lIns="0" tIns="0" rIns="0" bIns="0">
            <a:spAutoFit/>
          </a:bodyPr>
          <a:lstStyle/>
          <a:p>
            <a:pPr marL="12700">
              <a:lnSpc>
                <a:spcPts val="675"/>
              </a:lnSpc>
            </a:pPr>
            <a:r>
              <a:t>Calegari (Universit'a Bologna)</a:t>
            </a:r>
          </a:p>
        </p:txBody>
      </p:sp>
      <p:sp>
        <p:nvSpPr>
          <p:cNvPr id="20" name="object 20"/>
          <p:cNvSpPr txBox="1"/>
          <p:nvPr/>
        </p:nvSpPr>
        <p:spPr>
          <a:xfrm>
            <a:off x="2053069" y="3351784"/>
            <a:ext cx="501650" cy="102235"/>
          </a:xfrm>
          <a:prstGeom prst="rect">
            <a:avLst/>
          </a:prstGeom>
        </p:spPr>
        <p:txBody>
          <a:bodyPr vert="horz" wrap="square" lIns="0" tIns="0" rIns="0" bIns="0">
            <a:spAutoFit/>
          </a:bodyPr>
          <a:lstStyle/>
          <a:p>
            <a:pPr marL="12700">
              <a:lnSpc>
                <a:spcPts val="675"/>
              </a:lnSpc>
              <a:defRPr sz="600">
                <a:solidFill>
                  <a:srgbClr val="470047"/>
                </a:solidFill>
                <a:latin typeface="Microsoft Sans Serif"/>
                <a:cs typeface="Microsoft Sans Serif"/>
                <a:hlinkClick r:id="rId5" action="ppaction://hlinksldjump"/>
              </a:defRPr>
            </a:pPr>
            <a:r>
              <a:t>Etica e LP</a:t>
            </a:r>
            <a:endParaRPr sz="600">
              <a:latin typeface="Microsoft Sans Serif"/>
              <a:cs typeface="Microsoft Sans Serif"/>
            </a:endParaRPr>
          </a:p>
        </p:txBody>
      </p:sp>
      <p:sp>
        <p:nvSpPr>
          <p:cNvPr id="21" name="object 21"/>
          <p:cNvSpPr txBox="1">
            <a:spLocks noGrp="1"/>
          </p:cNvSpPr>
          <p:nvPr>
            <p:ph type="ftr" sz="quarter" idx="5"/>
          </p:nvPr>
        </p:nvSpPr>
        <p:spPr>
          <a:prstGeom prst="rect">
            <a:avLst/>
          </a:prstGeom>
        </p:spPr>
        <p:txBody>
          <a:bodyPr vert="horz" wrap="square" lIns="0" tIns="0" rIns="0" bIns="0">
            <a:spAutoFit/>
          </a:bodyPr>
          <a:lstStyle/>
          <a:p>
            <a:pPr marL="12700">
              <a:lnSpc>
                <a:spcPts val="675"/>
              </a:lnSpc>
            </a:pPr>
            <a:r>
              <a:t>A.A. 2020/2021</a:t>
            </a:r>
          </a:p>
        </p:txBody>
      </p:sp>
      <p:sp>
        <p:nvSpPr>
          <p:cNvPr id="22" name="object 22"/>
          <p:cNvSpPr txBox="1">
            <a:spLocks noGrp="1"/>
          </p:cNvSpPr>
          <p:nvPr>
            <p:ph type="sldNum" sz="quarter" idx="7"/>
          </p:nvPr>
        </p:nvSpPr>
        <p:spPr>
          <a:prstGeom prst="rect">
            <a:avLst/>
          </a:prstGeom>
        </p:spPr>
        <p:txBody>
          <a:bodyPr vert="horz" wrap="square" lIns="0" tIns="0" rIns="0" bIns="0">
            <a:spAutoFit/>
          </a:bodyPr>
          <a:lstStyle/>
          <a:p>
            <a:pPr marL="38100">
              <a:lnSpc>
                <a:spcPts val="675"/>
              </a:lnSpc>
            </a:pPr>
            <a:fld id="{81D60167-4931-47E6-BA6A-407CBD079E47}" type="slidenum">
              <a:rPr spc="-20" dirty="0"/>
              <a:t>14</a:t>
            </a:fld>
            <a:r>
              <a:t> /69</a:t>
            </a:r>
          </a:p>
        </p:txBody>
      </p:sp>
    </p:spTree>
  </p:cSld>
  <p:clrMapOvr>
    <a:masterClrMapping/>
  </p:clrMapOvr>
  <p:transition>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0" y="0"/>
            <a:ext cx="2304415" cy="140335"/>
          </a:xfrm>
          <a:prstGeom prst="rect">
            <a:avLst/>
          </a:prstGeom>
          <a:solidFill>
            <a:srgbClr val="510051"/>
          </a:solidFill>
        </p:spPr>
        <p:txBody>
          <a:bodyPr vert="horz" wrap="square" lIns="0" tIns="13335" rIns="0" bIns="0">
            <a:spAutoFit/>
          </a:bodyPr>
          <a:lstStyle/>
          <a:p>
            <a:pPr marR="59690" algn="r">
              <a:lnSpc>
                <a:spcPct val="100000"/>
              </a:lnSpc>
              <a:spcBef>
                <a:spcPts val="105"/>
              </a:spcBef>
              <a:defRPr sz="600">
                <a:solidFill>
                  <a:srgbClr val="F2F2F2"/>
                </a:solidFill>
                <a:latin typeface="Microsoft Sans Serif"/>
                <a:cs typeface="Microsoft Sans Serif"/>
                <a:hlinkClick r:id="rId2" action="ppaction://hlinksldjump"/>
              </a:defRPr>
            </a:pPr>
            <a:r>
              <a:t>Motivazione</a:t>
            </a:r>
            <a:endParaRPr sz="600">
              <a:latin typeface="Microsoft Sans Serif"/>
              <a:cs typeface="Microsoft Sans Serif"/>
            </a:endParaRPr>
          </a:p>
        </p:txBody>
      </p:sp>
      <p:sp>
        <p:nvSpPr>
          <p:cNvPr id="3" name="object 3"/>
          <p:cNvSpPr/>
          <p:nvPr/>
        </p:nvSpPr>
        <p:spPr>
          <a:xfrm>
            <a:off x="2303995" y="0"/>
            <a:ext cx="2304415" cy="140335"/>
          </a:xfrm>
          <a:custGeom>
            <a:avLst/>
            <a:gdLst/>
            <a:ahLst/>
            <a:cxnLst/>
            <a:rect l="l" t="t" r="r" b="b"/>
            <a:pathLst>
              <a:path w="2304415" h="140335">
                <a:moveTo>
                  <a:pt x="2303995" y="0"/>
                </a:moveTo>
                <a:lnTo>
                  <a:pt x="0" y="0"/>
                </a:lnTo>
                <a:lnTo>
                  <a:pt x="0" y="140017"/>
                </a:lnTo>
                <a:lnTo>
                  <a:pt x="2303995" y="140017"/>
                </a:lnTo>
                <a:lnTo>
                  <a:pt x="2303995" y="0"/>
                </a:lnTo>
                <a:close/>
              </a:path>
            </a:pathLst>
          </a:custGeom>
          <a:solidFill>
            <a:srgbClr val="D8D8D8"/>
          </a:solidFill>
        </p:spPr>
        <p:txBody>
          <a:bodyPr wrap="square" lIns="0" tIns="0" rIns="0" bIns="0"/>
          <a:lstStyle/>
          <a:p>
            <a:endParaRPr/>
          </a:p>
        </p:txBody>
      </p:sp>
      <p:sp>
        <p:nvSpPr>
          <p:cNvPr id="4" name="object 4"/>
          <p:cNvSpPr txBox="1">
            <a:spLocks noGrp="1"/>
          </p:cNvSpPr>
          <p:nvPr>
            <p:ph type="title"/>
          </p:nvPr>
        </p:nvSpPr>
        <p:spPr>
          <a:xfrm>
            <a:off x="0" y="140017"/>
            <a:ext cx="4608195" cy="350520"/>
          </a:xfrm>
          <a:prstGeom prst="rect">
            <a:avLst/>
          </a:prstGeom>
          <a:solidFill>
            <a:srgbClr val="F2F2F2"/>
          </a:solidFill>
        </p:spPr>
        <p:txBody>
          <a:bodyPr vert="horz" wrap="square" lIns="0" tIns="76835" rIns="0" bIns="0">
            <a:spAutoFit/>
          </a:bodyPr>
          <a:lstStyle/>
          <a:p>
            <a:pPr marL="107950">
              <a:lnSpc>
                <a:spcPct val="100000"/>
              </a:lnSpc>
              <a:spcBef>
                <a:spcPts val="605"/>
              </a:spcBef>
              <a:defRPr>
                <a:solidFill>
                  <a:srgbClr val="660066"/>
                </a:solidFill>
              </a:defRPr>
            </a:pPr>
            <a:r>
              <a:t>Perché la logica? VII</a:t>
            </a:r>
          </a:p>
        </p:txBody>
      </p:sp>
      <p:sp>
        <p:nvSpPr>
          <p:cNvPr id="5" name="object 5"/>
          <p:cNvSpPr/>
          <p:nvPr/>
        </p:nvSpPr>
        <p:spPr>
          <a:xfrm>
            <a:off x="87743" y="1174660"/>
            <a:ext cx="4432935" cy="198755"/>
          </a:xfrm>
          <a:custGeom>
            <a:avLst/>
            <a:gdLst/>
            <a:ahLst/>
            <a:cxnLst/>
            <a:rect l="l" t="t" r="r" b="b"/>
            <a:pathLst>
              <a:path w="4432935" h="198755">
                <a:moveTo>
                  <a:pt x="4381765" y="0"/>
                </a:moveTo>
                <a:lnTo>
                  <a:pt x="50800" y="0"/>
                </a:lnTo>
                <a:lnTo>
                  <a:pt x="31075" y="4008"/>
                </a:lnTo>
                <a:lnTo>
                  <a:pt x="14922" y="14922"/>
                </a:lnTo>
                <a:lnTo>
                  <a:pt x="4008" y="31075"/>
                </a:lnTo>
                <a:lnTo>
                  <a:pt x="0" y="50800"/>
                </a:lnTo>
                <a:lnTo>
                  <a:pt x="0" y="198367"/>
                </a:lnTo>
                <a:lnTo>
                  <a:pt x="4432566" y="198367"/>
                </a:lnTo>
                <a:lnTo>
                  <a:pt x="4432566" y="50800"/>
                </a:lnTo>
                <a:lnTo>
                  <a:pt x="4428558" y="31075"/>
                </a:lnTo>
                <a:lnTo>
                  <a:pt x="4417643" y="14922"/>
                </a:lnTo>
                <a:lnTo>
                  <a:pt x="4401490" y="4008"/>
                </a:lnTo>
                <a:lnTo>
                  <a:pt x="4381765" y="0"/>
                </a:lnTo>
                <a:close/>
              </a:path>
            </a:pathLst>
          </a:custGeom>
          <a:solidFill>
            <a:srgbClr val="380038"/>
          </a:solidFill>
        </p:spPr>
        <p:txBody>
          <a:bodyPr wrap="square" lIns="0" tIns="0" rIns="0" bIns="0"/>
          <a:lstStyle/>
          <a:p>
            <a:endParaRPr/>
          </a:p>
        </p:txBody>
      </p:sp>
      <p:sp>
        <p:nvSpPr>
          <p:cNvPr id="6" name="object 6"/>
          <p:cNvSpPr txBox="1"/>
          <p:nvPr/>
        </p:nvSpPr>
        <p:spPr>
          <a:xfrm>
            <a:off x="138544" y="1203108"/>
            <a:ext cx="816610" cy="153670"/>
          </a:xfrm>
          <a:prstGeom prst="rect">
            <a:avLst/>
          </a:prstGeom>
        </p:spPr>
        <p:txBody>
          <a:bodyPr vert="horz" wrap="square" lIns="0" tIns="0" rIns="0" bIns="0">
            <a:spAutoFit/>
          </a:bodyPr>
          <a:lstStyle/>
          <a:p>
            <a:pPr>
              <a:lnSpc>
                <a:spcPts val="1145"/>
              </a:lnSpc>
              <a:defRPr sz="1200">
                <a:solidFill>
                  <a:srgbClr val="EEEAB3"/>
                </a:solidFill>
                <a:latin typeface="Tahoma"/>
                <a:cs typeface="Tahoma"/>
              </a:defRPr>
            </a:pPr>
            <a:r>
              <a:t>Ibridazione</a:t>
            </a:r>
            <a:endParaRPr sz="1200">
              <a:latin typeface="Tahoma"/>
              <a:cs typeface="Tahoma"/>
            </a:endParaRPr>
          </a:p>
        </p:txBody>
      </p:sp>
      <p:sp>
        <p:nvSpPr>
          <p:cNvPr id="13" name="object 13"/>
          <p:cNvSpPr txBox="1"/>
          <p:nvPr/>
        </p:nvSpPr>
        <p:spPr>
          <a:xfrm>
            <a:off x="402932" y="1340656"/>
            <a:ext cx="4016375" cy="936625"/>
          </a:xfrm>
          <a:prstGeom prst="rect">
            <a:avLst/>
          </a:prstGeom>
        </p:spPr>
        <p:txBody>
          <a:bodyPr vert="horz" wrap="square" lIns="0" tIns="87630" rIns="0" bIns="0">
            <a:spAutoFit/>
          </a:bodyPr>
          <a:lstStyle/>
          <a:p>
            <a:pPr marL="12700">
              <a:lnSpc>
                <a:spcPct val="100000"/>
              </a:lnSpc>
              <a:spcBef>
                <a:spcPts val="690"/>
              </a:spcBef>
            </a:pPr>
            <a:r>
              <a:rPr sz="1000">
                <a:solidFill>
                  <a:srgbClr val="0A000A"/>
                </a:solidFill>
                <a:latin typeface="Tahoma"/>
                <a:cs typeface="Tahoma"/>
              </a:rPr>
              <a:t>integrazione della diversità </a:t>
            </a:r>
            <a:r>
              <a:rPr sz="800">
                <a:solidFill>
                  <a:srgbClr val="BE9E32"/>
                </a:solidFill>
                <a:latin typeface="Microsoft Sans Serif"/>
                <a:cs typeface="Microsoft Sans Serif"/>
                <a:hlinkClick r:id="rId3" action="ppaction://hlinksldjump"/>
              </a:rPr>
              <a:t>[Calegari et al., 2018a]</a:t>
            </a:r>
            <a:endParaRPr sz="800">
              <a:latin typeface="Microsoft Sans Serif"/>
              <a:cs typeface="Microsoft Sans Serif"/>
            </a:endParaRPr>
          </a:p>
          <a:p>
            <a:pPr marL="12700" marR="5080">
              <a:lnSpc>
                <a:spcPct val="100000"/>
              </a:lnSpc>
              <a:spcBef>
                <a:spcPts val="595"/>
              </a:spcBef>
              <a:defRPr sz="1000">
                <a:solidFill>
                  <a:srgbClr val="0A000A"/>
                </a:solidFill>
                <a:latin typeface="Tahoma"/>
                <a:cs typeface="Tahoma"/>
              </a:defRPr>
            </a:pPr>
            <a:r>
              <a:t>rappresentare l'eterogeneità dei contesti dei sistemi intelligenti — anche in relazione ai domini applicativi — e personalizzare all'occorrenza l'intelligenza simbolica che viene fornita pur rimanendo all'interno di un quadro formale fondato</a:t>
            </a:r>
            <a:endParaRPr sz="1000">
              <a:latin typeface="Tahoma"/>
              <a:cs typeface="Tahoma"/>
            </a:endParaRPr>
          </a:p>
        </p:txBody>
      </p:sp>
      <p:grpSp>
        <p:nvGrpSpPr>
          <p:cNvPr id="14" name="object 14"/>
          <p:cNvGrpSpPr/>
          <p:nvPr/>
        </p:nvGrpSpPr>
        <p:grpSpPr>
          <a:xfrm>
            <a:off x="0" y="3346348"/>
            <a:ext cx="4608195" cy="109855"/>
            <a:chOff x="0" y="3346348"/>
            <a:chExt cx="4608195" cy="109855"/>
          </a:xfrm>
        </p:grpSpPr>
        <p:sp>
          <p:nvSpPr>
            <p:cNvPr id="15" name="object 15"/>
            <p:cNvSpPr/>
            <p:nvPr/>
          </p:nvSpPr>
          <p:spPr>
            <a:xfrm>
              <a:off x="0" y="3346348"/>
              <a:ext cx="1536065" cy="109855"/>
            </a:xfrm>
            <a:custGeom>
              <a:avLst/>
              <a:gdLst/>
              <a:ahLst/>
              <a:cxnLst/>
              <a:rect l="l" t="t" r="r" b="b"/>
              <a:pathLst>
                <a:path w="1536065" h="109854">
                  <a:moveTo>
                    <a:pt x="1535976" y="0"/>
                  </a:moveTo>
                  <a:lnTo>
                    <a:pt x="0" y="0"/>
                  </a:lnTo>
                  <a:lnTo>
                    <a:pt x="0" y="109651"/>
                  </a:lnTo>
                  <a:lnTo>
                    <a:pt x="1535976" y="109651"/>
                  </a:lnTo>
                  <a:lnTo>
                    <a:pt x="1535976" y="0"/>
                  </a:lnTo>
                  <a:close/>
                </a:path>
              </a:pathLst>
            </a:custGeom>
            <a:solidFill>
              <a:srgbClr val="510051"/>
            </a:solidFill>
          </p:spPr>
          <p:txBody>
            <a:bodyPr wrap="square" lIns="0" tIns="0" rIns="0" bIns="0"/>
            <a:lstStyle/>
            <a:p>
              <a:endParaRPr/>
            </a:p>
          </p:txBody>
        </p:sp>
        <p:sp>
          <p:nvSpPr>
            <p:cNvPr id="16" name="object 16"/>
            <p:cNvSpPr/>
            <p:nvPr/>
          </p:nvSpPr>
          <p:spPr>
            <a:xfrm>
              <a:off x="1535976" y="3346348"/>
              <a:ext cx="1536065" cy="109855"/>
            </a:xfrm>
            <a:custGeom>
              <a:avLst/>
              <a:gdLst/>
              <a:ahLst/>
              <a:cxnLst/>
              <a:rect l="l" t="t" r="r" b="b"/>
              <a:pathLst>
                <a:path w="1536064" h="109854">
                  <a:moveTo>
                    <a:pt x="1535976" y="0"/>
                  </a:moveTo>
                  <a:lnTo>
                    <a:pt x="0" y="0"/>
                  </a:lnTo>
                  <a:lnTo>
                    <a:pt x="0" y="109651"/>
                  </a:lnTo>
                  <a:lnTo>
                    <a:pt x="1535976" y="109651"/>
                  </a:lnTo>
                  <a:lnTo>
                    <a:pt x="1535976" y="0"/>
                  </a:lnTo>
                  <a:close/>
                </a:path>
              </a:pathLst>
            </a:custGeom>
            <a:solidFill>
              <a:srgbClr val="EBEBEB"/>
            </a:solidFill>
          </p:spPr>
          <p:txBody>
            <a:bodyPr wrap="square" lIns="0" tIns="0" rIns="0" bIns="0"/>
            <a:lstStyle/>
            <a:p>
              <a:endParaRPr/>
            </a:p>
          </p:txBody>
        </p:sp>
        <p:sp>
          <p:nvSpPr>
            <p:cNvPr id="17" name="object 17"/>
            <p:cNvSpPr/>
            <p:nvPr/>
          </p:nvSpPr>
          <p:spPr>
            <a:xfrm>
              <a:off x="3071952" y="3346348"/>
              <a:ext cx="1536065" cy="109855"/>
            </a:xfrm>
            <a:custGeom>
              <a:avLst/>
              <a:gdLst/>
              <a:ahLst/>
              <a:cxnLst/>
              <a:rect l="l" t="t" r="r" b="b"/>
              <a:pathLst>
                <a:path w="1536064" h="109854">
                  <a:moveTo>
                    <a:pt x="1535976" y="0"/>
                  </a:moveTo>
                  <a:lnTo>
                    <a:pt x="0" y="0"/>
                  </a:lnTo>
                  <a:lnTo>
                    <a:pt x="0" y="109651"/>
                  </a:lnTo>
                  <a:lnTo>
                    <a:pt x="1535976" y="109651"/>
                  </a:lnTo>
                  <a:lnTo>
                    <a:pt x="1535976" y="0"/>
                  </a:lnTo>
                  <a:close/>
                </a:path>
              </a:pathLst>
            </a:custGeom>
            <a:solidFill>
              <a:srgbClr val="D8D8D8"/>
            </a:solidFill>
          </p:spPr>
          <p:txBody>
            <a:bodyPr wrap="square" lIns="0" tIns="0" rIns="0" bIns="0"/>
            <a:lstStyle/>
            <a:p>
              <a:endParaRPr/>
            </a:p>
          </p:txBody>
        </p:sp>
      </p:grpSp>
      <p:sp>
        <p:nvSpPr>
          <p:cNvPr id="18" name="object 18"/>
          <p:cNvSpPr txBox="1">
            <a:spLocks noGrp="1"/>
          </p:cNvSpPr>
          <p:nvPr>
            <p:ph type="dt" sz="half" idx="6"/>
          </p:nvPr>
        </p:nvSpPr>
        <p:spPr>
          <a:prstGeom prst="rect">
            <a:avLst/>
          </a:prstGeom>
        </p:spPr>
        <p:txBody>
          <a:bodyPr vert="horz" wrap="square" lIns="0" tIns="0" rIns="0" bIns="0">
            <a:spAutoFit/>
          </a:bodyPr>
          <a:lstStyle/>
          <a:p>
            <a:pPr marL="12700">
              <a:lnSpc>
                <a:spcPts val="675"/>
              </a:lnSpc>
            </a:pPr>
            <a:r>
              <a:t>Calegari (Universit'a Bologna)</a:t>
            </a:r>
          </a:p>
        </p:txBody>
      </p:sp>
      <p:sp>
        <p:nvSpPr>
          <p:cNvPr id="19" name="object 19"/>
          <p:cNvSpPr txBox="1"/>
          <p:nvPr/>
        </p:nvSpPr>
        <p:spPr>
          <a:xfrm>
            <a:off x="2053069" y="3351784"/>
            <a:ext cx="501650" cy="102235"/>
          </a:xfrm>
          <a:prstGeom prst="rect">
            <a:avLst/>
          </a:prstGeom>
        </p:spPr>
        <p:txBody>
          <a:bodyPr vert="horz" wrap="square" lIns="0" tIns="0" rIns="0" bIns="0">
            <a:spAutoFit/>
          </a:bodyPr>
          <a:lstStyle/>
          <a:p>
            <a:pPr marL="12700">
              <a:lnSpc>
                <a:spcPts val="675"/>
              </a:lnSpc>
              <a:defRPr sz="600">
                <a:solidFill>
                  <a:srgbClr val="470047"/>
                </a:solidFill>
                <a:latin typeface="Microsoft Sans Serif"/>
                <a:cs typeface="Microsoft Sans Serif"/>
                <a:hlinkClick r:id="rId4" action="ppaction://hlinksldjump"/>
              </a:defRPr>
            </a:pPr>
            <a:r>
              <a:t>Etica e LP</a:t>
            </a:r>
            <a:endParaRPr sz="600">
              <a:latin typeface="Microsoft Sans Serif"/>
              <a:cs typeface="Microsoft Sans Serif"/>
            </a:endParaRPr>
          </a:p>
        </p:txBody>
      </p:sp>
      <p:sp>
        <p:nvSpPr>
          <p:cNvPr id="20" name="object 20"/>
          <p:cNvSpPr txBox="1">
            <a:spLocks noGrp="1"/>
          </p:cNvSpPr>
          <p:nvPr>
            <p:ph type="ftr" sz="quarter" idx="5"/>
          </p:nvPr>
        </p:nvSpPr>
        <p:spPr>
          <a:prstGeom prst="rect">
            <a:avLst/>
          </a:prstGeom>
        </p:spPr>
        <p:txBody>
          <a:bodyPr vert="horz" wrap="square" lIns="0" tIns="0" rIns="0" bIns="0">
            <a:spAutoFit/>
          </a:bodyPr>
          <a:lstStyle/>
          <a:p>
            <a:pPr marL="12700">
              <a:lnSpc>
                <a:spcPts val="675"/>
              </a:lnSpc>
            </a:pPr>
            <a:r>
              <a:t>A.A. 2020/2021</a:t>
            </a:r>
          </a:p>
        </p:txBody>
      </p:sp>
      <p:sp>
        <p:nvSpPr>
          <p:cNvPr id="21" name="object 21"/>
          <p:cNvSpPr txBox="1">
            <a:spLocks noGrp="1"/>
          </p:cNvSpPr>
          <p:nvPr>
            <p:ph type="sldNum" sz="quarter" idx="7"/>
          </p:nvPr>
        </p:nvSpPr>
        <p:spPr>
          <a:prstGeom prst="rect">
            <a:avLst/>
          </a:prstGeom>
        </p:spPr>
        <p:txBody>
          <a:bodyPr vert="horz" wrap="square" lIns="0" tIns="0" rIns="0" bIns="0">
            <a:spAutoFit/>
          </a:bodyPr>
          <a:lstStyle/>
          <a:p>
            <a:pPr marL="38100">
              <a:lnSpc>
                <a:spcPts val="675"/>
              </a:lnSpc>
            </a:pPr>
            <a:fld id="{81D60167-4931-47E6-BA6A-407CBD079E47}" type="slidenum">
              <a:rPr spc="-20" dirty="0"/>
              <a:t>15</a:t>
            </a:fld>
            <a:r>
              <a:t> /69</a:t>
            </a:r>
          </a:p>
        </p:txBody>
      </p:sp>
    </p:spTree>
  </p:cSld>
  <p:clrMapOvr>
    <a:masterClrMapping/>
  </p:clrMapOvr>
  <p:transition>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0" y="0"/>
            <a:ext cx="2304415" cy="140335"/>
          </a:xfrm>
          <a:prstGeom prst="rect">
            <a:avLst/>
          </a:prstGeom>
          <a:solidFill>
            <a:srgbClr val="510051"/>
          </a:solidFill>
        </p:spPr>
        <p:txBody>
          <a:bodyPr vert="horz" wrap="square" lIns="0" tIns="13335" rIns="0" bIns="0">
            <a:spAutoFit/>
          </a:bodyPr>
          <a:lstStyle/>
          <a:p>
            <a:pPr marR="59690" algn="r">
              <a:lnSpc>
                <a:spcPct val="100000"/>
              </a:lnSpc>
              <a:spcBef>
                <a:spcPts val="105"/>
              </a:spcBef>
              <a:defRPr sz="600">
                <a:solidFill>
                  <a:srgbClr val="F2F2F2"/>
                </a:solidFill>
                <a:latin typeface="Microsoft Sans Serif"/>
                <a:cs typeface="Microsoft Sans Serif"/>
                <a:hlinkClick r:id="rId2" action="ppaction://hlinksldjump"/>
              </a:defRPr>
            </a:pPr>
            <a:r>
              <a:t>Motivazione</a:t>
            </a:r>
            <a:endParaRPr sz="600">
              <a:latin typeface="Microsoft Sans Serif"/>
              <a:cs typeface="Microsoft Sans Serif"/>
            </a:endParaRPr>
          </a:p>
        </p:txBody>
      </p:sp>
      <p:sp>
        <p:nvSpPr>
          <p:cNvPr id="3" name="object 3"/>
          <p:cNvSpPr/>
          <p:nvPr/>
        </p:nvSpPr>
        <p:spPr>
          <a:xfrm>
            <a:off x="2303995" y="0"/>
            <a:ext cx="2304415" cy="140335"/>
          </a:xfrm>
          <a:custGeom>
            <a:avLst/>
            <a:gdLst/>
            <a:ahLst/>
            <a:cxnLst/>
            <a:rect l="l" t="t" r="r" b="b"/>
            <a:pathLst>
              <a:path w="2304415" h="140335">
                <a:moveTo>
                  <a:pt x="2303995" y="0"/>
                </a:moveTo>
                <a:lnTo>
                  <a:pt x="0" y="0"/>
                </a:lnTo>
                <a:lnTo>
                  <a:pt x="0" y="140017"/>
                </a:lnTo>
                <a:lnTo>
                  <a:pt x="2303995" y="140017"/>
                </a:lnTo>
                <a:lnTo>
                  <a:pt x="2303995" y="0"/>
                </a:lnTo>
                <a:close/>
              </a:path>
            </a:pathLst>
          </a:custGeom>
          <a:solidFill>
            <a:srgbClr val="D8D8D8"/>
          </a:solidFill>
        </p:spPr>
        <p:txBody>
          <a:bodyPr wrap="square" lIns="0" tIns="0" rIns="0" bIns="0"/>
          <a:lstStyle/>
          <a:p>
            <a:endParaRPr/>
          </a:p>
        </p:txBody>
      </p:sp>
      <p:sp>
        <p:nvSpPr>
          <p:cNvPr id="4" name="object 4"/>
          <p:cNvSpPr txBox="1">
            <a:spLocks noGrp="1"/>
          </p:cNvSpPr>
          <p:nvPr>
            <p:ph type="title"/>
          </p:nvPr>
        </p:nvSpPr>
        <p:spPr>
          <a:xfrm>
            <a:off x="0" y="140017"/>
            <a:ext cx="4608195" cy="350520"/>
          </a:xfrm>
          <a:prstGeom prst="rect">
            <a:avLst/>
          </a:prstGeom>
          <a:solidFill>
            <a:srgbClr val="F2F2F2"/>
          </a:solidFill>
        </p:spPr>
        <p:txBody>
          <a:bodyPr vert="horz" wrap="square" lIns="0" tIns="76835" rIns="0" bIns="0">
            <a:spAutoFit/>
          </a:bodyPr>
          <a:lstStyle/>
          <a:p>
            <a:pPr marL="107950">
              <a:lnSpc>
                <a:spcPct val="100000"/>
              </a:lnSpc>
              <a:spcBef>
                <a:spcPts val="605"/>
              </a:spcBef>
              <a:defRPr>
                <a:solidFill>
                  <a:srgbClr val="660066"/>
                </a:solidFill>
              </a:defRPr>
            </a:pPr>
            <a:r>
              <a:t>Perché la logica per gli agenti?</a:t>
            </a:r>
          </a:p>
        </p:txBody>
      </p:sp>
      <p:pic>
        <p:nvPicPr>
          <p:cNvPr id="5" name="object 5"/>
          <p:cNvPicPr/>
          <p:nvPr/>
        </p:nvPicPr>
        <p:blipFill>
          <a:blip r:embed="rId3" cstate="print"/>
          <a:stretch>
            <a:fillRect/>
          </a:stretch>
        </p:blipFill>
        <p:spPr>
          <a:xfrm>
            <a:off x="281089" y="1185634"/>
            <a:ext cx="65265" cy="65265"/>
          </a:xfrm>
          <a:prstGeom prst="rect">
            <a:avLst/>
          </a:prstGeom>
        </p:spPr>
      </p:pic>
      <p:pic>
        <p:nvPicPr>
          <p:cNvPr id="6" name="object 6"/>
          <p:cNvPicPr/>
          <p:nvPr/>
        </p:nvPicPr>
        <p:blipFill>
          <a:blip r:embed="rId4" cstate="print"/>
          <a:stretch>
            <a:fillRect/>
          </a:stretch>
        </p:blipFill>
        <p:spPr>
          <a:xfrm>
            <a:off x="570865" y="1527276"/>
            <a:ext cx="52590" cy="52590"/>
          </a:xfrm>
          <a:prstGeom prst="rect">
            <a:avLst/>
          </a:prstGeom>
        </p:spPr>
      </p:pic>
      <p:sp>
        <p:nvSpPr>
          <p:cNvPr id="7" name="object 7"/>
          <p:cNvSpPr txBox="1"/>
          <p:nvPr/>
        </p:nvSpPr>
        <p:spPr>
          <a:xfrm>
            <a:off x="402932" y="1102193"/>
            <a:ext cx="3904615" cy="1360805"/>
          </a:xfrm>
          <a:prstGeom prst="rect">
            <a:avLst/>
          </a:prstGeom>
        </p:spPr>
        <p:txBody>
          <a:bodyPr vert="horz" wrap="square" lIns="0" tIns="29209" rIns="0" bIns="0">
            <a:spAutoFit/>
          </a:bodyPr>
          <a:lstStyle/>
          <a:p>
            <a:pPr marL="12700" marR="136525">
              <a:lnSpc>
                <a:spcPts val="1200"/>
              </a:lnSpc>
              <a:spcBef>
                <a:spcPts val="229"/>
              </a:spcBef>
              <a:defRPr sz="1100">
                <a:solidFill>
                  <a:srgbClr val="0A000A"/>
                </a:solidFill>
                <a:latin typeface="Tahoma"/>
                <a:cs typeface="Tahoma"/>
              </a:defRPr>
            </a:pPr>
            <a:r>
              <a:t>è un linguaggio dichiarativo di programmazione logica, ma non un linguaggio di programmazione agente</a:t>
            </a:r>
            <a:endParaRPr sz="1100">
              <a:latin typeface="Tahoma"/>
              <a:cs typeface="Tahoma"/>
            </a:endParaRPr>
          </a:p>
          <a:p>
            <a:pPr marL="289560">
              <a:lnSpc>
                <a:spcPct val="100000"/>
              </a:lnSpc>
              <a:spcBef>
                <a:spcPts val="150"/>
              </a:spcBef>
              <a:defRPr sz="1000">
                <a:solidFill>
                  <a:srgbClr val="0A000A"/>
                </a:solidFill>
                <a:latin typeface="Tahoma"/>
                <a:cs typeface="Tahoma"/>
              </a:defRPr>
            </a:pPr>
            <a:r>
              <a:t>con un meccanismo di controllo incorporato, non una teoria dell'agenzia</a:t>
            </a:r>
            <a:endParaRPr sz="1000">
              <a:latin typeface="Tahoma"/>
              <a:cs typeface="Tahoma"/>
            </a:endParaRPr>
          </a:p>
          <a:p>
            <a:pPr marL="12700" marR="2266950">
              <a:lnSpc>
                <a:spcPct val="125299"/>
              </a:lnSpc>
              <a:spcBef>
                <a:spcPts val="20"/>
              </a:spcBef>
              <a:defRPr sz="1100">
                <a:solidFill>
                  <a:srgbClr val="0A000A"/>
                </a:solidFill>
                <a:latin typeface="Tahoma"/>
                <a:cs typeface="Tahoma"/>
              </a:defRPr>
            </a:pPr>
            <a:r>
              <a:t>inferenza logica per ragionamento ragionato per deliberazione</a:t>
            </a:r>
            <a:endParaRPr sz="1100">
              <a:latin typeface="Tahoma"/>
              <a:cs typeface="Tahoma"/>
            </a:endParaRPr>
          </a:p>
          <a:p>
            <a:pPr marL="12700" marR="5080">
              <a:lnSpc>
                <a:spcPct val="125299"/>
              </a:lnSpc>
              <a:defRPr sz="1100">
                <a:solidFill>
                  <a:srgbClr val="0A000A"/>
                </a:solidFill>
                <a:latin typeface="Tahoma"/>
                <a:cs typeface="Tahoma"/>
              </a:defRPr>
            </a:pPr>
            <a:r>
              <a:t>la credenza esplicita e la rappresentazione degli obiettivi per le operazioni orientate agli agenti potrebbero essere utilizzate per costruire artefatti cognitivi</a:t>
            </a:r>
            <a:endParaRPr sz="1100">
              <a:latin typeface="Tahoma"/>
              <a:cs typeface="Tahoma"/>
            </a:endParaRPr>
          </a:p>
        </p:txBody>
      </p:sp>
      <p:pic>
        <p:nvPicPr>
          <p:cNvPr id="8" name="object 8"/>
          <p:cNvPicPr/>
          <p:nvPr/>
        </p:nvPicPr>
        <p:blipFill>
          <a:blip r:embed="rId3" cstate="print"/>
          <a:stretch>
            <a:fillRect/>
          </a:stretch>
        </p:blipFill>
        <p:spPr>
          <a:xfrm>
            <a:off x="281089" y="1724634"/>
            <a:ext cx="65265" cy="65265"/>
          </a:xfrm>
          <a:prstGeom prst="rect">
            <a:avLst/>
          </a:prstGeom>
        </p:spPr>
      </p:pic>
      <p:pic>
        <p:nvPicPr>
          <p:cNvPr id="9" name="object 9"/>
          <p:cNvPicPr/>
          <p:nvPr/>
        </p:nvPicPr>
        <p:blipFill>
          <a:blip r:embed="rId5" cstate="print"/>
          <a:stretch>
            <a:fillRect/>
          </a:stretch>
        </p:blipFill>
        <p:spPr>
          <a:xfrm>
            <a:off x="281089" y="1934667"/>
            <a:ext cx="65265" cy="65265"/>
          </a:xfrm>
          <a:prstGeom prst="rect">
            <a:avLst/>
          </a:prstGeom>
        </p:spPr>
      </p:pic>
      <p:pic>
        <p:nvPicPr>
          <p:cNvPr id="10" name="object 10"/>
          <p:cNvPicPr/>
          <p:nvPr/>
        </p:nvPicPr>
        <p:blipFill>
          <a:blip r:embed="rId5" cstate="print"/>
          <a:stretch>
            <a:fillRect/>
          </a:stretch>
        </p:blipFill>
        <p:spPr>
          <a:xfrm>
            <a:off x="281089" y="2144699"/>
            <a:ext cx="65265" cy="65265"/>
          </a:xfrm>
          <a:prstGeom prst="rect">
            <a:avLst/>
          </a:prstGeom>
        </p:spPr>
      </p:pic>
      <p:pic>
        <p:nvPicPr>
          <p:cNvPr id="11" name="object 11"/>
          <p:cNvPicPr/>
          <p:nvPr/>
        </p:nvPicPr>
        <p:blipFill>
          <a:blip r:embed="rId5" cstate="print"/>
          <a:stretch>
            <a:fillRect/>
          </a:stretch>
        </p:blipFill>
        <p:spPr>
          <a:xfrm>
            <a:off x="281089" y="2354732"/>
            <a:ext cx="65265" cy="65265"/>
          </a:xfrm>
          <a:prstGeom prst="rect">
            <a:avLst/>
          </a:prstGeom>
        </p:spPr>
      </p:pic>
      <p:grpSp>
        <p:nvGrpSpPr>
          <p:cNvPr id="12" name="object 12"/>
          <p:cNvGrpSpPr/>
          <p:nvPr/>
        </p:nvGrpSpPr>
        <p:grpSpPr>
          <a:xfrm>
            <a:off x="0" y="3346348"/>
            <a:ext cx="4608195" cy="109855"/>
            <a:chOff x="0" y="3346348"/>
            <a:chExt cx="4608195" cy="109855"/>
          </a:xfrm>
        </p:grpSpPr>
        <p:sp>
          <p:nvSpPr>
            <p:cNvPr id="13" name="object 13"/>
            <p:cNvSpPr/>
            <p:nvPr/>
          </p:nvSpPr>
          <p:spPr>
            <a:xfrm>
              <a:off x="0" y="3346348"/>
              <a:ext cx="1536065" cy="109855"/>
            </a:xfrm>
            <a:custGeom>
              <a:avLst/>
              <a:gdLst/>
              <a:ahLst/>
              <a:cxnLst/>
              <a:rect l="l" t="t" r="r" b="b"/>
              <a:pathLst>
                <a:path w="1536065" h="109854">
                  <a:moveTo>
                    <a:pt x="1535976" y="0"/>
                  </a:moveTo>
                  <a:lnTo>
                    <a:pt x="0" y="0"/>
                  </a:lnTo>
                  <a:lnTo>
                    <a:pt x="0" y="109651"/>
                  </a:lnTo>
                  <a:lnTo>
                    <a:pt x="1535976" y="109651"/>
                  </a:lnTo>
                  <a:lnTo>
                    <a:pt x="1535976" y="0"/>
                  </a:lnTo>
                  <a:close/>
                </a:path>
              </a:pathLst>
            </a:custGeom>
            <a:solidFill>
              <a:srgbClr val="510051"/>
            </a:solidFill>
          </p:spPr>
          <p:txBody>
            <a:bodyPr wrap="square" lIns="0" tIns="0" rIns="0" bIns="0"/>
            <a:lstStyle/>
            <a:p>
              <a:endParaRPr/>
            </a:p>
          </p:txBody>
        </p:sp>
        <p:sp>
          <p:nvSpPr>
            <p:cNvPr id="14" name="object 14"/>
            <p:cNvSpPr/>
            <p:nvPr/>
          </p:nvSpPr>
          <p:spPr>
            <a:xfrm>
              <a:off x="1535976" y="3346348"/>
              <a:ext cx="1536065" cy="109855"/>
            </a:xfrm>
            <a:custGeom>
              <a:avLst/>
              <a:gdLst/>
              <a:ahLst/>
              <a:cxnLst/>
              <a:rect l="l" t="t" r="r" b="b"/>
              <a:pathLst>
                <a:path w="1536064" h="109854">
                  <a:moveTo>
                    <a:pt x="1535976" y="0"/>
                  </a:moveTo>
                  <a:lnTo>
                    <a:pt x="0" y="0"/>
                  </a:lnTo>
                  <a:lnTo>
                    <a:pt x="0" y="109651"/>
                  </a:lnTo>
                  <a:lnTo>
                    <a:pt x="1535976" y="109651"/>
                  </a:lnTo>
                  <a:lnTo>
                    <a:pt x="1535976" y="0"/>
                  </a:lnTo>
                  <a:close/>
                </a:path>
              </a:pathLst>
            </a:custGeom>
            <a:solidFill>
              <a:srgbClr val="EBEBEB"/>
            </a:solidFill>
          </p:spPr>
          <p:txBody>
            <a:bodyPr wrap="square" lIns="0" tIns="0" rIns="0" bIns="0"/>
            <a:lstStyle/>
            <a:p>
              <a:endParaRPr/>
            </a:p>
          </p:txBody>
        </p:sp>
        <p:sp>
          <p:nvSpPr>
            <p:cNvPr id="15" name="object 15"/>
            <p:cNvSpPr/>
            <p:nvPr/>
          </p:nvSpPr>
          <p:spPr>
            <a:xfrm>
              <a:off x="3071952" y="3346348"/>
              <a:ext cx="1536065" cy="109855"/>
            </a:xfrm>
            <a:custGeom>
              <a:avLst/>
              <a:gdLst/>
              <a:ahLst/>
              <a:cxnLst/>
              <a:rect l="l" t="t" r="r" b="b"/>
              <a:pathLst>
                <a:path w="1536064" h="109854">
                  <a:moveTo>
                    <a:pt x="1535976" y="0"/>
                  </a:moveTo>
                  <a:lnTo>
                    <a:pt x="0" y="0"/>
                  </a:lnTo>
                  <a:lnTo>
                    <a:pt x="0" y="109651"/>
                  </a:lnTo>
                  <a:lnTo>
                    <a:pt x="1535976" y="109651"/>
                  </a:lnTo>
                  <a:lnTo>
                    <a:pt x="1535976" y="0"/>
                  </a:lnTo>
                  <a:close/>
                </a:path>
              </a:pathLst>
            </a:custGeom>
            <a:solidFill>
              <a:srgbClr val="D8D8D8"/>
            </a:solidFill>
          </p:spPr>
          <p:txBody>
            <a:bodyPr wrap="square" lIns="0" tIns="0" rIns="0" bIns="0"/>
            <a:lstStyle/>
            <a:p>
              <a:endParaRPr/>
            </a:p>
          </p:txBody>
        </p:sp>
      </p:grpSp>
      <p:sp>
        <p:nvSpPr>
          <p:cNvPr id="16" name="object 16"/>
          <p:cNvSpPr txBox="1">
            <a:spLocks noGrp="1"/>
          </p:cNvSpPr>
          <p:nvPr>
            <p:ph type="dt" sz="half" idx="6"/>
          </p:nvPr>
        </p:nvSpPr>
        <p:spPr>
          <a:prstGeom prst="rect">
            <a:avLst/>
          </a:prstGeom>
        </p:spPr>
        <p:txBody>
          <a:bodyPr vert="horz" wrap="square" lIns="0" tIns="0" rIns="0" bIns="0">
            <a:spAutoFit/>
          </a:bodyPr>
          <a:lstStyle/>
          <a:p>
            <a:pPr marL="12700">
              <a:lnSpc>
                <a:spcPts val="675"/>
              </a:lnSpc>
            </a:pPr>
            <a:r>
              <a:t>Calegari (Universit'a Bologna)</a:t>
            </a:r>
          </a:p>
        </p:txBody>
      </p:sp>
      <p:sp>
        <p:nvSpPr>
          <p:cNvPr id="17" name="object 17"/>
          <p:cNvSpPr txBox="1"/>
          <p:nvPr/>
        </p:nvSpPr>
        <p:spPr>
          <a:xfrm>
            <a:off x="2053069" y="3351784"/>
            <a:ext cx="501650" cy="102235"/>
          </a:xfrm>
          <a:prstGeom prst="rect">
            <a:avLst/>
          </a:prstGeom>
        </p:spPr>
        <p:txBody>
          <a:bodyPr vert="horz" wrap="square" lIns="0" tIns="0" rIns="0" bIns="0">
            <a:spAutoFit/>
          </a:bodyPr>
          <a:lstStyle/>
          <a:p>
            <a:pPr marL="12700">
              <a:lnSpc>
                <a:spcPts val="675"/>
              </a:lnSpc>
              <a:defRPr sz="600">
                <a:solidFill>
                  <a:srgbClr val="470047"/>
                </a:solidFill>
                <a:latin typeface="Microsoft Sans Serif"/>
                <a:cs typeface="Microsoft Sans Serif"/>
                <a:hlinkClick r:id="rId6" action="ppaction://hlinksldjump"/>
              </a:defRPr>
            </a:pPr>
            <a:r>
              <a:t>Etica e LP</a:t>
            </a:r>
            <a:endParaRPr sz="600">
              <a:latin typeface="Microsoft Sans Serif"/>
              <a:cs typeface="Microsoft Sans Serif"/>
            </a:endParaRPr>
          </a:p>
        </p:txBody>
      </p:sp>
      <p:sp>
        <p:nvSpPr>
          <p:cNvPr id="18" name="object 18"/>
          <p:cNvSpPr txBox="1">
            <a:spLocks noGrp="1"/>
          </p:cNvSpPr>
          <p:nvPr>
            <p:ph type="ftr" sz="quarter" idx="5"/>
          </p:nvPr>
        </p:nvSpPr>
        <p:spPr>
          <a:prstGeom prst="rect">
            <a:avLst/>
          </a:prstGeom>
        </p:spPr>
        <p:txBody>
          <a:bodyPr vert="horz" wrap="square" lIns="0" tIns="0" rIns="0" bIns="0">
            <a:spAutoFit/>
          </a:bodyPr>
          <a:lstStyle/>
          <a:p>
            <a:pPr marL="12700">
              <a:lnSpc>
                <a:spcPts val="675"/>
              </a:lnSpc>
            </a:pPr>
            <a:r>
              <a:t>A.A. 2020/2021</a:t>
            </a:r>
          </a:p>
        </p:txBody>
      </p:sp>
      <p:sp>
        <p:nvSpPr>
          <p:cNvPr id="19" name="object 19"/>
          <p:cNvSpPr txBox="1">
            <a:spLocks noGrp="1"/>
          </p:cNvSpPr>
          <p:nvPr>
            <p:ph type="sldNum" sz="quarter" idx="7"/>
          </p:nvPr>
        </p:nvSpPr>
        <p:spPr>
          <a:prstGeom prst="rect">
            <a:avLst/>
          </a:prstGeom>
        </p:spPr>
        <p:txBody>
          <a:bodyPr vert="horz" wrap="square" lIns="0" tIns="0" rIns="0" bIns="0">
            <a:spAutoFit/>
          </a:bodyPr>
          <a:lstStyle/>
          <a:p>
            <a:pPr marL="38100">
              <a:lnSpc>
                <a:spcPts val="675"/>
              </a:lnSpc>
            </a:pPr>
            <a:fld id="{81D60167-4931-47E6-BA6A-407CBD079E47}" type="slidenum">
              <a:rPr spc="-20" dirty="0"/>
              <a:t>16</a:t>
            </a:fld>
            <a:r>
              <a:t> /69</a:t>
            </a:r>
          </a:p>
        </p:txBody>
      </p:sp>
    </p:spTree>
  </p:cSld>
  <p:clrMapOvr>
    <a:masterClrMapping/>
  </p:clrMapOvr>
  <p:transition>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0" y="0"/>
            <a:ext cx="2304415" cy="140335"/>
          </a:xfrm>
          <a:prstGeom prst="rect">
            <a:avLst/>
          </a:prstGeom>
          <a:solidFill>
            <a:srgbClr val="510051"/>
          </a:solidFill>
        </p:spPr>
        <p:txBody>
          <a:bodyPr vert="horz" wrap="square" lIns="0" tIns="13335" rIns="0" bIns="0">
            <a:spAutoFit/>
          </a:bodyPr>
          <a:lstStyle/>
          <a:p>
            <a:pPr marR="59690" algn="r">
              <a:lnSpc>
                <a:spcPct val="100000"/>
              </a:lnSpc>
              <a:spcBef>
                <a:spcPts val="105"/>
              </a:spcBef>
              <a:defRPr sz="600">
                <a:solidFill>
                  <a:srgbClr val="F2F2F2"/>
                </a:solidFill>
                <a:latin typeface="Microsoft Sans Serif"/>
                <a:cs typeface="Microsoft Sans Serif"/>
                <a:hlinkClick r:id="rId3" action="ppaction://hlinksldjump"/>
              </a:defRPr>
            </a:pPr>
            <a:r>
              <a:t>Agenti</a:t>
            </a:r>
            <a:endParaRPr sz="600">
              <a:latin typeface="Microsoft Sans Serif"/>
              <a:cs typeface="Microsoft Sans Serif"/>
            </a:endParaRPr>
          </a:p>
        </p:txBody>
      </p:sp>
      <p:sp>
        <p:nvSpPr>
          <p:cNvPr id="3" name="object 3"/>
          <p:cNvSpPr/>
          <p:nvPr/>
        </p:nvSpPr>
        <p:spPr>
          <a:xfrm>
            <a:off x="2303995" y="0"/>
            <a:ext cx="2304415" cy="140335"/>
          </a:xfrm>
          <a:custGeom>
            <a:avLst/>
            <a:gdLst/>
            <a:ahLst/>
            <a:cxnLst/>
            <a:rect l="l" t="t" r="r" b="b"/>
            <a:pathLst>
              <a:path w="2304415" h="140335">
                <a:moveTo>
                  <a:pt x="2303995" y="0"/>
                </a:moveTo>
                <a:lnTo>
                  <a:pt x="0" y="0"/>
                </a:lnTo>
                <a:lnTo>
                  <a:pt x="0" y="140017"/>
                </a:lnTo>
                <a:lnTo>
                  <a:pt x="2303995" y="140017"/>
                </a:lnTo>
                <a:lnTo>
                  <a:pt x="2303995" y="0"/>
                </a:lnTo>
                <a:close/>
              </a:path>
            </a:pathLst>
          </a:custGeom>
          <a:solidFill>
            <a:srgbClr val="D8D8D8"/>
          </a:solidFill>
        </p:spPr>
        <p:txBody>
          <a:bodyPr wrap="square" lIns="0" tIns="0" rIns="0" bIns="0"/>
          <a:lstStyle/>
          <a:p>
            <a:endParaRPr/>
          </a:p>
        </p:txBody>
      </p:sp>
      <p:sp>
        <p:nvSpPr>
          <p:cNvPr id="4" name="object 4"/>
          <p:cNvSpPr txBox="1">
            <a:spLocks noGrp="1"/>
          </p:cNvSpPr>
          <p:nvPr>
            <p:ph type="title"/>
          </p:nvPr>
        </p:nvSpPr>
        <p:spPr>
          <a:xfrm>
            <a:off x="0" y="140017"/>
            <a:ext cx="4608195" cy="350520"/>
          </a:xfrm>
          <a:prstGeom prst="rect">
            <a:avLst/>
          </a:prstGeom>
          <a:solidFill>
            <a:srgbClr val="F2F2F2"/>
          </a:solidFill>
        </p:spPr>
        <p:txBody>
          <a:bodyPr vert="horz" wrap="square" lIns="0" tIns="76835" rIns="0" bIns="0">
            <a:spAutoFit/>
          </a:bodyPr>
          <a:lstStyle/>
          <a:p>
            <a:pPr marL="107950">
              <a:lnSpc>
                <a:spcPct val="100000"/>
              </a:lnSpc>
              <a:spcBef>
                <a:spcPts val="605"/>
              </a:spcBef>
              <a:defRPr>
                <a:solidFill>
                  <a:srgbClr val="660066"/>
                </a:solidFill>
              </a:defRPr>
            </a:pPr>
            <a:r>
              <a:t>Il prossimo in linea. . .</a:t>
            </a:r>
          </a:p>
        </p:txBody>
      </p:sp>
      <p:pic>
        <p:nvPicPr>
          <p:cNvPr id="5" name="object 5"/>
          <p:cNvPicPr/>
          <p:nvPr/>
        </p:nvPicPr>
        <p:blipFill>
          <a:blip r:embed="rId4" cstate="print"/>
          <a:stretch>
            <a:fillRect/>
          </a:stretch>
        </p:blipFill>
        <p:spPr>
          <a:xfrm>
            <a:off x="54787" y="618796"/>
            <a:ext cx="160096" cy="160096"/>
          </a:xfrm>
          <a:prstGeom prst="rect">
            <a:avLst/>
          </a:prstGeom>
        </p:spPr>
      </p:pic>
      <p:sp>
        <p:nvSpPr>
          <p:cNvPr id="6" name="object 6"/>
          <p:cNvSpPr txBox="1"/>
          <p:nvPr/>
        </p:nvSpPr>
        <p:spPr>
          <a:xfrm>
            <a:off x="95250" y="618135"/>
            <a:ext cx="79375" cy="42960"/>
          </a:xfrm>
          <a:prstGeom prst="rect">
            <a:avLst/>
          </a:prstGeom>
        </p:spPr>
        <p:txBody>
          <a:bodyPr vert="horz" wrap="square" lIns="0" tIns="12065" rIns="0" bIns="0">
            <a:spAutoFit/>
          </a:bodyPr>
          <a:lstStyle/>
          <a:p>
            <a:pPr marL="12700">
              <a:lnSpc>
                <a:spcPct val="100000"/>
              </a:lnSpc>
              <a:spcBef>
                <a:spcPts val="95"/>
              </a:spcBef>
              <a:defRPr sz="800">
                <a:solidFill>
                  <a:srgbClr val="FEFDFB"/>
                </a:solidFill>
                <a:latin typeface="Microsoft Sans Serif"/>
                <a:cs typeface="Microsoft Sans Serif"/>
              </a:defRPr>
            </a:pPr>
            <a:r>
              <a:rPr sz="200"/>
              <a:t>1</a:t>
            </a:r>
            <a:endParaRPr sz="200">
              <a:latin typeface="Microsoft Sans Serif"/>
              <a:cs typeface="Microsoft Sans Serif"/>
            </a:endParaRPr>
          </a:p>
        </p:txBody>
      </p:sp>
      <p:sp>
        <p:nvSpPr>
          <p:cNvPr id="7" name="object 7"/>
          <p:cNvSpPr txBox="1"/>
          <p:nvPr/>
        </p:nvSpPr>
        <p:spPr>
          <a:xfrm>
            <a:off x="260680" y="590703"/>
            <a:ext cx="480059" cy="103875"/>
          </a:xfrm>
          <a:prstGeom prst="rect">
            <a:avLst/>
          </a:prstGeom>
        </p:spPr>
        <p:txBody>
          <a:bodyPr vert="horz" wrap="square" lIns="0" tIns="11430" rIns="0" bIns="0">
            <a:spAutoFit/>
          </a:bodyPr>
          <a:lstStyle/>
          <a:p>
            <a:pPr marL="12700">
              <a:lnSpc>
                <a:spcPct val="100000"/>
              </a:lnSpc>
              <a:spcBef>
                <a:spcPts val="90"/>
              </a:spcBef>
              <a:defRPr sz="1100">
                <a:solidFill>
                  <a:srgbClr val="D4CCD4"/>
                </a:solidFill>
                <a:latin typeface="Tahoma"/>
                <a:cs typeface="Tahoma"/>
                <a:hlinkClick r:id="rId5" action="ppaction://hlinksldjump"/>
              </a:defRPr>
            </a:pPr>
            <a:r>
              <a:rPr sz="600"/>
              <a:t>Il contesto</a:t>
            </a:r>
            <a:endParaRPr sz="600">
              <a:latin typeface="Tahoma"/>
              <a:cs typeface="Tahoma"/>
            </a:endParaRPr>
          </a:p>
        </p:txBody>
      </p:sp>
      <p:pic>
        <p:nvPicPr>
          <p:cNvPr id="8" name="object 8"/>
          <p:cNvPicPr/>
          <p:nvPr/>
        </p:nvPicPr>
        <p:blipFill>
          <a:blip r:embed="rId6" cstate="print"/>
          <a:stretch>
            <a:fillRect/>
          </a:stretch>
        </p:blipFill>
        <p:spPr>
          <a:xfrm>
            <a:off x="60703" y="1425970"/>
            <a:ext cx="160096" cy="160096"/>
          </a:xfrm>
          <a:prstGeom prst="rect">
            <a:avLst/>
          </a:prstGeom>
        </p:spPr>
      </p:pic>
      <p:sp>
        <p:nvSpPr>
          <p:cNvPr id="9" name="object 9"/>
          <p:cNvSpPr txBox="1"/>
          <p:nvPr/>
        </p:nvSpPr>
        <p:spPr>
          <a:xfrm>
            <a:off x="95250" y="998030"/>
            <a:ext cx="79375" cy="42960"/>
          </a:xfrm>
          <a:prstGeom prst="rect">
            <a:avLst/>
          </a:prstGeom>
        </p:spPr>
        <p:txBody>
          <a:bodyPr vert="horz" wrap="square" lIns="0" tIns="12065" rIns="0" bIns="0">
            <a:spAutoFit/>
          </a:bodyPr>
          <a:lstStyle/>
          <a:p>
            <a:pPr marL="12700">
              <a:lnSpc>
                <a:spcPct val="100000"/>
              </a:lnSpc>
              <a:spcBef>
                <a:spcPts val="95"/>
              </a:spcBef>
              <a:defRPr sz="800">
                <a:solidFill>
                  <a:srgbClr val="FAF7EB"/>
                </a:solidFill>
                <a:latin typeface="Microsoft Sans Serif"/>
                <a:cs typeface="Microsoft Sans Serif"/>
              </a:defRPr>
            </a:pPr>
            <a:r>
              <a:rPr sz="200"/>
              <a:t>2</a:t>
            </a:r>
            <a:endParaRPr sz="200">
              <a:latin typeface="Microsoft Sans Serif"/>
              <a:cs typeface="Microsoft Sans Serif"/>
            </a:endParaRPr>
          </a:p>
        </p:txBody>
      </p:sp>
      <p:sp>
        <p:nvSpPr>
          <p:cNvPr id="10" name="object 10"/>
          <p:cNvSpPr txBox="1"/>
          <p:nvPr/>
        </p:nvSpPr>
        <p:spPr>
          <a:xfrm>
            <a:off x="260680" y="970598"/>
            <a:ext cx="424180" cy="103875"/>
          </a:xfrm>
          <a:prstGeom prst="rect">
            <a:avLst/>
          </a:prstGeom>
        </p:spPr>
        <p:txBody>
          <a:bodyPr vert="horz" wrap="square" lIns="0" tIns="11430" rIns="0" bIns="0">
            <a:spAutoFit/>
          </a:bodyPr>
          <a:lstStyle/>
          <a:p>
            <a:pPr marL="12700">
              <a:lnSpc>
                <a:spcPct val="100000"/>
              </a:lnSpc>
              <a:spcBef>
                <a:spcPts val="90"/>
              </a:spcBef>
              <a:defRPr sz="1100">
                <a:solidFill>
                  <a:srgbClr val="280028"/>
                </a:solidFill>
                <a:latin typeface="Tahoma"/>
                <a:cs typeface="Tahoma"/>
                <a:hlinkClick r:id="rId3" action="ppaction://hlinksldjump"/>
              </a:defRPr>
            </a:pPr>
            <a:r>
              <a:rPr sz="600"/>
              <a:t>Agenti</a:t>
            </a:r>
            <a:endParaRPr sz="600">
              <a:latin typeface="Tahoma"/>
              <a:cs typeface="Tahoma"/>
            </a:endParaRPr>
          </a:p>
        </p:txBody>
      </p:sp>
      <p:pic>
        <p:nvPicPr>
          <p:cNvPr id="11" name="object 11"/>
          <p:cNvPicPr/>
          <p:nvPr/>
        </p:nvPicPr>
        <p:blipFill>
          <a:blip r:embed="rId7" cstate="print"/>
          <a:stretch>
            <a:fillRect/>
          </a:stretch>
        </p:blipFill>
        <p:spPr>
          <a:xfrm>
            <a:off x="61822" y="1225548"/>
            <a:ext cx="160096" cy="160096"/>
          </a:xfrm>
          <a:prstGeom prst="rect">
            <a:avLst/>
          </a:prstGeom>
        </p:spPr>
      </p:pic>
      <p:sp>
        <p:nvSpPr>
          <p:cNvPr id="12" name="object 12"/>
          <p:cNvSpPr txBox="1"/>
          <p:nvPr/>
        </p:nvSpPr>
        <p:spPr>
          <a:xfrm>
            <a:off x="102285" y="1224886"/>
            <a:ext cx="79375" cy="42960"/>
          </a:xfrm>
          <a:prstGeom prst="rect">
            <a:avLst/>
          </a:prstGeom>
        </p:spPr>
        <p:txBody>
          <a:bodyPr vert="horz" wrap="square" lIns="0" tIns="12065" rIns="0" bIns="0">
            <a:spAutoFit/>
          </a:bodyPr>
          <a:lstStyle/>
          <a:p>
            <a:pPr marL="12700">
              <a:lnSpc>
                <a:spcPct val="100000"/>
              </a:lnSpc>
              <a:spcBef>
                <a:spcPts val="95"/>
              </a:spcBef>
              <a:defRPr sz="800">
                <a:solidFill>
                  <a:srgbClr val="FEFDFB"/>
                </a:solidFill>
                <a:latin typeface="Microsoft Sans Serif"/>
                <a:cs typeface="Microsoft Sans Serif"/>
              </a:defRPr>
            </a:pPr>
            <a:r>
              <a:rPr sz="200"/>
              <a:t>3</a:t>
            </a:r>
            <a:endParaRPr sz="200">
              <a:latin typeface="Microsoft Sans Serif"/>
              <a:cs typeface="Microsoft Sans Serif"/>
            </a:endParaRPr>
          </a:p>
        </p:txBody>
      </p:sp>
      <p:sp>
        <p:nvSpPr>
          <p:cNvPr id="13" name="object 13"/>
          <p:cNvSpPr txBox="1"/>
          <p:nvPr/>
        </p:nvSpPr>
        <p:spPr>
          <a:xfrm>
            <a:off x="267715" y="1197454"/>
            <a:ext cx="653415" cy="103875"/>
          </a:xfrm>
          <a:prstGeom prst="rect">
            <a:avLst/>
          </a:prstGeom>
        </p:spPr>
        <p:txBody>
          <a:bodyPr vert="horz" wrap="square" lIns="0" tIns="11430" rIns="0" bIns="0">
            <a:spAutoFit/>
          </a:bodyPr>
          <a:lstStyle/>
          <a:p>
            <a:pPr marL="12700">
              <a:lnSpc>
                <a:spcPct val="100000"/>
              </a:lnSpc>
              <a:spcBef>
                <a:spcPts val="90"/>
              </a:spcBef>
              <a:defRPr sz="1100">
                <a:solidFill>
                  <a:srgbClr val="D4CCD4"/>
                </a:solidFill>
                <a:latin typeface="Tahoma"/>
                <a:cs typeface="Tahoma"/>
                <a:hlinkClick r:id="rId8" action="ppaction://hlinksldjump"/>
              </a:defRPr>
            </a:pPr>
            <a:r>
              <a:rPr sz="600"/>
              <a:t>Motivazione</a:t>
            </a:r>
            <a:endParaRPr sz="600">
              <a:latin typeface="Tahoma"/>
              <a:cs typeface="Tahoma"/>
            </a:endParaRPr>
          </a:p>
        </p:txBody>
      </p:sp>
      <p:pic>
        <p:nvPicPr>
          <p:cNvPr id="14" name="object 14"/>
          <p:cNvPicPr/>
          <p:nvPr/>
        </p:nvPicPr>
        <p:blipFill>
          <a:blip r:embed="rId7" cstate="print"/>
          <a:stretch>
            <a:fillRect/>
          </a:stretch>
        </p:blipFill>
        <p:spPr>
          <a:xfrm>
            <a:off x="67285" y="971346"/>
            <a:ext cx="160096" cy="160096"/>
          </a:xfrm>
          <a:prstGeom prst="rect">
            <a:avLst/>
          </a:prstGeom>
        </p:spPr>
      </p:pic>
      <p:pic>
        <p:nvPicPr>
          <p:cNvPr id="15" name="object 15"/>
          <p:cNvPicPr/>
          <p:nvPr/>
        </p:nvPicPr>
        <p:blipFill>
          <a:blip r:embed="rId9" cstate="print"/>
          <a:stretch>
            <a:fillRect/>
          </a:stretch>
        </p:blipFill>
        <p:spPr>
          <a:xfrm>
            <a:off x="61822" y="1825539"/>
            <a:ext cx="160096" cy="160096"/>
          </a:xfrm>
          <a:prstGeom prst="rect">
            <a:avLst/>
          </a:prstGeom>
        </p:spPr>
      </p:pic>
      <p:pic>
        <p:nvPicPr>
          <p:cNvPr id="16" name="object 16"/>
          <p:cNvPicPr/>
          <p:nvPr/>
        </p:nvPicPr>
        <p:blipFill>
          <a:blip r:embed="rId4" cstate="print"/>
          <a:stretch>
            <a:fillRect/>
          </a:stretch>
        </p:blipFill>
        <p:spPr>
          <a:xfrm>
            <a:off x="61822" y="1633860"/>
            <a:ext cx="160096" cy="160096"/>
          </a:xfrm>
          <a:prstGeom prst="rect">
            <a:avLst/>
          </a:prstGeom>
        </p:spPr>
      </p:pic>
      <p:sp>
        <p:nvSpPr>
          <p:cNvPr id="17" name="object 17"/>
          <p:cNvSpPr txBox="1"/>
          <p:nvPr/>
        </p:nvSpPr>
        <p:spPr>
          <a:xfrm>
            <a:off x="102285" y="1408446"/>
            <a:ext cx="1696720" cy="550151"/>
          </a:xfrm>
          <a:prstGeom prst="rect">
            <a:avLst/>
          </a:prstGeom>
        </p:spPr>
        <p:txBody>
          <a:bodyPr vert="horz" wrap="square" lIns="0" tIns="11430" rIns="0" bIns="0">
            <a:spAutoFit/>
          </a:bodyPr>
          <a:lstStyle/>
          <a:p>
            <a:pPr marL="177800" indent="-165735">
              <a:lnSpc>
                <a:spcPct val="100000"/>
              </a:lnSpc>
              <a:spcBef>
                <a:spcPts val="90"/>
              </a:spcBef>
              <a:buClr>
                <a:srgbClr val="FEFDFB"/>
              </a:buClr>
              <a:buSzPct val="72727"/>
              <a:buFont typeface="Microsoft Sans Serif"/>
              <a:buAutoNum type="arabicPlain" startAt="4"/>
              <a:tabLst>
                <a:tab pos="178435" algn="l"/>
              </a:tabLst>
              <a:defRPr sz="1100">
                <a:solidFill>
                  <a:srgbClr val="D4CCD4"/>
                </a:solidFill>
                <a:latin typeface="Tahoma"/>
                <a:cs typeface="Tahoma"/>
                <a:hlinkClick r:id="rId10" action="ppaction://hlinksldjump"/>
              </a:defRPr>
            </a:pPr>
            <a:r>
              <a:rPr sz="600"/>
              <a:t>I Preliminari</a:t>
            </a:r>
            <a:endParaRPr sz="600">
              <a:latin typeface="Tahoma"/>
              <a:cs typeface="Tahoma"/>
            </a:endParaRPr>
          </a:p>
          <a:p>
            <a:pPr>
              <a:lnSpc>
                <a:spcPct val="100000"/>
              </a:lnSpc>
              <a:spcBef>
                <a:spcPts val="40"/>
              </a:spcBef>
              <a:buClr>
                <a:srgbClr val="FEFDFB"/>
              </a:buClr>
              <a:buFont typeface="Microsoft Sans Serif"/>
              <a:buAutoNum type="arabicPlain" startAt="4"/>
            </a:pPr>
            <a:endParaRPr sz="800">
              <a:latin typeface="Tahoma"/>
              <a:cs typeface="Tahoma"/>
            </a:endParaRPr>
          </a:p>
          <a:p>
            <a:pPr marL="177800" indent="-165735">
              <a:lnSpc>
                <a:spcPct val="100000"/>
              </a:lnSpc>
              <a:buClr>
                <a:srgbClr val="FEFDFB"/>
              </a:buClr>
              <a:buSzPct val="72727"/>
              <a:buFont typeface="Microsoft Sans Serif"/>
              <a:buAutoNum type="arabicPlain" startAt="4"/>
              <a:tabLst>
                <a:tab pos="178435" algn="l"/>
              </a:tabLst>
              <a:defRPr sz="1100">
                <a:solidFill>
                  <a:srgbClr val="D4CCD4"/>
                </a:solidFill>
                <a:latin typeface="Tahoma"/>
                <a:cs typeface="Tahoma"/>
                <a:hlinkClick r:id="rId11" action="ppaction://hlinksldjump"/>
              </a:defRPr>
            </a:pPr>
            <a:r>
              <a:rPr sz="600"/>
              <a:t>Un approccio LP all'etica</a:t>
            </a:r>
            <a:endParaRPr sz="600">
              <a:latin typeface="Tahoma"/>
              <a:cs typeface="Tahoma"/>
            </a:endParaRPr>
          </a:p>
          <a:p>
            <a:pPr>
              <a:lnSpc>
                <a:spcPct val="100000"/>
              </a:lnSpc>
              <a:spcBef>
                <a:spcPts val="40"/>
              </a:spcBef>
              <a:buClr>
                <a:srgbClr val="FEFDFB"/>
              </a:buClr>
              <a:buFont typeface="Microsoft Sans Serif"/>
              <a:buAutoNum type="arabicPlain" startAt="4"/>
            </a:pPr>
            <a:endParaRPr sz="800">
              <a:latin typeface="Tahoma"/>
              <a:cs typeface="Tahoma"/>
            </a:endParaRPr>
          </a:p>
          <a:p>
            <a:pPr marL="177800" indent="-165735">
              <a:lnSpc>
                <a:spcPct val="100000"/>
              </a:lnSpc>
              <a:spcBef>
                <a:spcPts val="5"/>
              </a:spcBef>
              <a:buClr>
                <a:srgbClr val="FEFDFB"/>
              </a:buClr>
              <a:buSzPct val="72727"/>
              <a:buFont typeface="Microsoft Sans Serif"/>
              <a:buAutoNum type="arabicPlain" startAt="4"/>
              <a:tabLst>
                <a:tab pos="178435" algn="l"/>
              </a:tabLst>
              <a:defRPr sz="1100">
                <a:solidFill>
                  <a:srgbClr val="D4CCD4"/>
                </a:solidFill>
                <a:latin typeface="Tahoma"/>
                <a:cs typeface="Tahoma"/>
                <a:hlinkClick r:id="rId12" action="ppaction://hlinksldjump"/>
              </a:defRPr>
            </a:pPr>
            <a:r>
              <a:rPr sz="600"/>
              <a:t>Architettura</a:t>
            </a:r>
            <a:endParaRPr sz="600">
              <a:latin typeface="Tahoma"/>
              <a:cs typeface="Tahoma"/>
            </a:endParaRPr>
          </a:p>
        </p:txBody>
      </p:sp>
      <p:pic>
        <p:nvPicPr>
          <p:cNvPr id="18" name="object 18"/>
          <p:cNvPicPr/>
          <p:nvPr/>
        </p:nvPicPr>
        <p:blipFill>
          <a:blip r:embed="rId7" cstate="print"/>
          <a:stretch>
            <a:fillRect/>
          </a:stretch>
        </p:blipFill>
        <p:spPr>
          <a:xfrm>
            <a:off x="61822" y="2061685"/>
            <a:ext cx="160096" cy="160096"/>
          </a:xfrm>
          <a:prstGeom prst="rect">
            <a:avLst/>
          </a:prstGeom>
        </p:spPr>
      </p:pic>
      <p:sp>
        <p:nvSpPr>
          <p:cNvPr id="19" name="object 19"/>
          <p:cNvSpPr txBox="1"/>
          <p:nvPr/>
        </p:nvSpPr>
        <p:spPr>
          <a:xfrm>
            <a:off x="95250" y="2897493"/>
            <a:ext cx="79375" cy="42960"/>
          </a:xfrm>
          <a:prstGeom prst="rect">
            <a:avLst/>
          </a:prstGeom>
        </p:spPr>
        <p:txBody>
          <a:bodyPr vert="horz" wrap="square" lIns="0" tIns="12065" rIns="0" bIns="0">
            <a:spAutoFit/>
          </a:bodyPr>
          <a:lstStyle/>
          <a:p>
            <a:pPr marL="12700">
              <a:lnSpc>
                <a:spcPct val="100000"/>
              </a:lnSpc>
              <a:spcBef>
                <a:spcPts val="95"/>
              </a:spcBef>
              <a:defRPr sz="800">
                <a:solidFill>
                  <a:srgbClr val="FEFDFB"/>
                </a:solidFill>
                <a:latin typeface="Microsoft Sans Serif"/>
                <a:cs typeface="Microsoft Sans Serif"/>
              </a:defRPr>
            </a:pPr>
            <a:r>
              <a:rPr sz="200"/>
              <a:t>7</a:t>
            </a:r>
            <a:endParaRPr sz="200">
              <a:latin typeface="Microsoft Sans Serif"/>
              <a:cs typeface="Microsoft Sans Serif"/>
            </a:endParaRPr>
          </a:p>
        </p:txBody>
      </p:sp>
      <p:sp>
        <p:nvSpPr>
          <p:cNvPr id="20" name="object 20"/>
          <p:cNvSpPr txBox="1"/>
          <p:nvPr/>
        </p:nvSpPr>
        <p:spPr>
          <a:xfrm>
            <a:off x="267715" y="2033592"/>
            <a:ext cx="624840" cy="103875"/>
          </a:xfrm>
          <a:prstGeom prst="rect">
            <a:avLst/>
          </a:prstGeom>
        </p:spPr>
        <p:txBody>
          <a:bodyPr vert="horz" wrap="square" lIns="0" tIns="11430" rIns="0" bIns="0">
            <a:spAutoFit/>
          </a:bodyPr>
          <a:lstStyle/>
          <a:p>
            <a:pPr marL="12700">
              <a:lnSpc>
                <a:spcPct val="100000"/>
              </a:lnSpc>
              <a:spcBef>
                <a:spcPts val="90"/>
              </a:spcBef>
              <a:defRPr sz="1100">
                <a:solidFill>
                  <a:srgbClr val="D4CCD4"/>
                </a:solidFill>
                <a:latin typeface="Tahoma"/>
                <a:cs typeface="Tahoma"/>
                <a:hlinkClick r:id="rId13" action="ppaction://hlinksldjump"/>
              </a:defRPr>
            </a:pPr>
            <a:r>
              <a:rPr sz="600"/>
              <a:t>Discussione</a:t>
            </a:r>
            <a:endParaRPr sz="600">
              <a:latin typeface="Tahoma"/>
              <a:cs typeface="Tahoma"/>
            </a:endParaRPr>
          </a:p>
        </p:txBody>
      </p:sp>
      <p:grpSp>
        <p:nvGrpSpPr>
          <p:cNvPr id="21" name="object 21"/>
          <p:cNvGrpSpPr/>
          <p:nvPr/>
        </p:nvGrpSpPr>
        <p:grpSpPr>
          <a:xfrm>
            <a:off x="0" y="3346348"/>
            <a:ext cx="4608195" cy="109855"/>
            <a:chOff x="0" y="3346348"/>
            <a:chExt cx="4608195" cy="109855"/>
          </a:xfrm>
        </p:grpSpPr>
        <p:sp>
          <p:nvSpPr>
            <p:cNvPr id="22" name="object 22"/>
            <p:cNvSpPr/>
            <p:nvPr/>
          </p:nvSpPr>
          <p:spPr>
            <a:xfrm>
              <a:off x="0" y="3346348"/>
              <a:ext cx="1536065" cy="109855"/>
            </a:xfrm>
            <a:custGeom>
              <a:avLst/>
              <a:gdLst/>
              <a:ahLst/>
              <a:cxnLst/>
              <a:rect l="l" t="t" r="r" b="b"/>
              <a:pathLst>
                <a:path w="1536065" h="109854">
                  <a:moveTo>
                    <a:pt x="1535976" y="0"/>
                  </a:moveTo>
                  <a:lnTo>
                    <a:pt x="0" y="0"/>
                  </a:lnTo>
                  <a:lnTo>
                    <a:pt x="0" y="109651"/>
                  </a:lnTo>
                  <a:lnTo>
                    <a:pt x="1535976" y="109651"/>
                  </a:lnTo>
                  <a:lnTo>
                    <a:pt x="1535976" y="0"/>
                  </a:lnTo>
                  <a:close/>
                </a:path>
              </a:pathLst>
            </a:custGeom>
            <a:solidFill>
              <a:srgbClr val="510051"/>
            </a:solidFill>
          </p:spPr>
          <p:txBody>
            <a:bodyPr wrap="square" lIns="0" tIns="0" rIns="0" bIns="0"/>
            <a:lstStyle/>
            <a:p>
              <a:endParaRPr/>
            </a:p>
          </p:txBody>
        </p:sp>
        <p:sp>
          <p:nvSpPr>
            <p:cNvPr id="23" name="object 23"/>
            <p:cNvSpPr/>
            <p:nvPr/>
          </p:nvSpPr>
          <p:spPr>
            <a:xfrm>
              <a:off x="1535976" y="3346348"/>
              <a:ext cx="1536065" cy="109855"/>
            </a:xfrm>
            <a:custGeom>
              <a:avLst/>
              <a:gdLst/>
              <a:ahLst/>
              <a:cxnLst/>
              <a:rect l="l" t="t" r="r" b="b"/>
              <a:pathLst>
                <a:path w="1536064" h="109854">
                  <a:moveTo>
                    <a:pt x="1535976" y="0"/>
                  </a:moveTo>
                  <a:lnTo>
                    <a:pt x="0" y="0"/>
                  </a:lnTo>
                  <a:lnTo>
                    <a:pt x="0" y="109651"/>
                  </a:lnTo>
                  <a:lnTo>
                    <a:pt x="1535976" y="109651"/>
                  </a:lnTo>
                  <a:lnTo>
                    <a:pt x="1535976" y="0"/>
                  </a:lnTo>
                  <a:close/>
                </a:path>
              </a:pathLst>
            </a:custGeom>
            <a:solidFill>
              <a:srgbClr val="EBEBEB"/>
            </a:solidFill>
          </p:spPr>
          <p:txBody>
            <a:bodyPr wrap="square" lIns="0" tIns="0" rIns="0" bIns="0"/>
            <a:lstStyle/>
            <a:p>
              <a:endParaRPr/>
            </a:p>
          </p:txBody>
        </p:sp>
        <p:sp>
          <p:nvSpPr>
            <p:cNvPr id="24" name="object 24"/>
            <p:cNvSpPr/>
            <p:nvPr/>
          </p:nvSpPr>
          <p:spPr>
            <a:xfrm>
              <a:off x="3071952" y="3346348"/>
              <a:ext cx="1536065" cy="109855"/>
            </a:xfrm>
            <a:custGeom>
              <a:avLst/>
              <a:gdLst/>
              <a:ahLst/>
              <a:cxnLst/>
              <a:rect l="l" t="t" r="r" b="b"/>
              <a:pathLst>
                <a:path w="1536064" h="109854">
                  <a:moveTo>
                    <a:pt x="1535976" y="0"/>
                  </a:moveTo>
                  <a:lnTo>
                    <a:pt x="0" y="0"/>
                  </a:lnTo>
                  <a:lnTo>
                    <a:pt x="0" y="109651"/>
                  </a:lnTo>
                  <a:lnTo>
                    <a:pt x="1535976" y="109651"/>
                  </a:lnTo>
                  <a:lnTo>
                    <a:pt x="1535976" y="0"/>
                  </a:lnTo>
                  <a:close/>
                </a:path>
              </a:pathLst>
            </a:custGeom>
            <a:solidFill>
              <a:srgbClr val="D8D8D8"/>
            </a:solidFill>
          </p:spPr>
          <p:txBody>
            <a:bodyPr wrap="square" lIns="0" tIns="0" rIns="0" bIns="0"/>
            <a:lstStyle/>
            <a:p>
              <a:endParaRPr/>
            </a:p>
          </p:txBody>
        </p:sp>
      </p:grpSp>
      <p:sp>
        <p:nvSpPr>
          <p:cNvPr id="25" name="object 25"/>
          <p:cNvSpPr txBox="1">
            <a:spLocks noGrp="1"/>
          </p:cNvSpPr>
          <p:nvPr>
            <p:ph type="dt" sz="half" idx="6"/>
          </p:nvPr>
        </p:nvSpPr>
        <p:spPr>
          <a:prstGeom prst="rect">
            <a:avLst/>
          </a:prstGeom>
        </p:spPr>
        <p:txBody>
          <a:bodyPr vert="horz" wrap="square" lIns="0" tIns="0" rIns="0" bIns="0">
            <a:spAutoFit/>
          </a:bodyPr>
          <a:lstStyle/>
          <a:p>
            <a:pPr marL="12700">
              <a:lnSpc>
                <a:spcPts val="675"/>
              </a:lnSpc>
            </a:pPr>
            <a:r>
              <a:t>Calegari (Universit'a Bologna)</a:t>
            </a:r>
          </a:p>
        </p:txBody>
      </p:sp>
      <p:sp>
        <p:nvSpPr>
          <p:cNvPr id="26" name="object 26"/>
          <p:cNvSpPr txBox="1"/>
          <p:nvPr/>
        </p:nvSpPr>
        <p:spPr>
          <a:xfrm>
            <a:off x="2053069" y="3351784"/>
            <a:ext cx="501650" cy="102235"/>
          </a:xfrm>
          <a:prstGeom prst="rect">
            <a:avLst/>
          </a:prstGeom>
        </p:spPr>
        <p:txBody>
          <a:bodyPr vert="horz" wrap="square" lIns="0" tIns="0" rIns="0" bIns="0">
            <a:spAutoFit/>
          </a:bodyPr>
          <a:lstStyle/>
          <a:p>
            <a:pPr marL="12700">
              <a:lnSpc>
                <a:spcPts val="675"/>
              </a:lnSpc>
              <a:defRPr sz="600">
                <a:solidFill>
                  <a:srgbClr val="470047"/>
                </a:solidFill>
                <a:latin typeface="Microsoft Sans Serif"/>
                <a:cs typeface="Microsoft Sans Serif"/>
                <a:hlinkClick r:id="rId14" action="ppaction://hlinksldjump"/>
              </a:defRPr>
            </a:pPr>
            <a:r>
              <a:t>Etica e LP</a:t>
            </a:r>
            <a:endParaRPr sz="600">
              <a:latin typeface="Microsoft Sans Serif"/>
              <a:cs typeface="Microsoft Sans Serif"/>
            </a:endParaRPr>
          </a:p>
        </p:txBody>
      </p:sp>
      <p:sp>
        <p:nvSpPr>
          <p:cNvPr id="27" name="object 27"/>
          <p:cNvSpPr txBox="1">
            <a:spLocks noGrp="1"/>
          </p:cNvSpPr>
          <p:nvPr>
            <p:ph type="ftr" sz="quarter" idx="5"/>
          </p:nvPr>
        </p:nvSpPr>
        <p:spPr>
          <a:prstGeom prst="rect">
            <a:avLst/>
          </a:prstGeom>
        </p:spPr>
        <p:txBody>
          <a:bodyPr vert="horz" wrap="square" lIns="0" tIns="0" rIns="0" bIns="0">
            <a:spAutoFit/>
          </a:bodyPr>
          <a:lstStyle/>
          <a:p>
            <a:pPr marL="12700">
              <a:lnSpc>
                <a:spcPts val="675"/>
              </a:lnSpc>
            </a:pPr>
            <a:r>
              <a:t>A.A. 2020/2021</a:t>
            </a:r>
          </a:p>
        </p:txBody>
      </p:sp>
      <p:sp>
        <p:nvSpPr>
          <p:cNvPr id="28" name="object 28"/>
          <p:cNvSpPr txBox="1">
            <a:spLocks noGrp="1"/>
          </p:cNvSpPr>
          <p:nvPr>
            <p:ph type="sldNum" sz="quarter" idx="7"/>
          </p:nvPr>
        </p:nvSpPr>
        <p:spPr>
          <a:prstGeom prst="rect">
            <a:avLst/>
          </a:prstGeom>
        </p:spPr>
        <p:txBody>
          <a:bodyPr vert="horz" wrap="square" lIns="0" tIns="0" rIns="0" bIns="0">
            <a:spAutoFit/>
          </a:bodyPr>
          <a:lstStyle/>
          <a:p>
            <a:pPr marL="38100">
              <a:lnSpc>
                <a:spcPts val="675"/>
              </a:lnSpc>
            </a:pPr>
            <a:fld id="{81D60167-4931-47E6-BA6A-407CBD079E47}" type="slidenum">
              <a:rPr spc="-20" dirty="0"/>
              <a:t>17</a:t>
            </a:fld>
            <a:r>
              <a:t> /69</a:t>
            </a:r>
          </a:p>
        </p:txBody>
      </p:sp>
    </p:spTree>
    <p:extLst>
      <p:ext uri="{BB962C8B-B14F-4D97-AF65-F5344CB8AC3E}">
        <p14:creationId xmlns:p14="http://schemas.microsoft.com/office/powerpoint/2010/main" val="3573309483"/>
      </p:ext>
    </p:extLst>
  </p:cSld>
  <p:clrMapOvr>
    <a:masterClrMapping/>
  </p:clrMapOvr>
  <p:transition>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0" y="0"/>
            <a:ext cx="2304415" cy="140335"/>
          </a:xfrm>
          <a:prstGeom prst="rect">
            <a:avLst/>
          </a:prstGeom>
          <a:solidFill>
            <a:srgbClr val="510051"/>
          </a:solidFill>
        </p:spPr>
        <p:txBody>
          <a:bodyPr vert="horz" wrap="square" lIns="0" tIns="13335" rIns="0" bIns="0">
            <a:spAutoFit/>
          </a:bodyPr>
          <a:lstStyle/>
          <a:p>
            <a:pPr marR="59055" algn="r">
              <a:lnSpc>
                <a:spcPct val="100000"/>
              </a:lnSpc>
              <a:spcBef>
                <a:spcPts val="105"/>
              </a:spcBef>
              <a:defRPr sz="600">
                <a:solidFill>
                  <a:srgbClr val="F2F2F2"/>
                </a:solidFill>
                <a:latin typeface="Microsoft Sans Serif"/>
                <a:cs typeface="Microsoft Sans Serif"/>
                <a:hlinkClick r:id="rId2" action="ppaction://hlinksldjump"/>
              </a:defRPr>
            </a:pPr>
            <a:r>
              <a:t>I Preliminari</a:t>
            </a:r>
            <a:endParaRPr sz="600">
              <a:latin typeface="Microsoft Sans Serif"/>
              <a:cs typeface="Microsoft Sans Serif"/>
            </a:endParaRPr>
          </a:p>
        </p:txBody>
      </p:sp>
      <p:sp>
        <p:nvSpPr>
          <p:cNvPr id="3" name="object 3"/>
          <p:cNvSpPr/>
          <p:nvPr/>
        </p:nvSpPr>
        <p:spPr>
          <a:xfrm>
            <a:off x="2303995" y="0"/>
            <a:ext cx="2304415" cy="140335"/>
          </a:xfrm>
          <a:custGeom>
            <a:avLst/>
            <a:gdLst/>
            <a:ahLst/>
            <a:cxnLst/>
            <a:rect l="l" t="t" r="r" b="b"/>
            <a:pathLst>
              <a:path w="2304415" h="140335">
                <a:moveTo>
                  <a:pt x="2303995" y="0"/>
                </a:moveTo>
                <a:lnTo>
                  <a:pt x="0" y="0"/>
                </a:lnTo>
                <a:lnTo>
                  <a:pt x="0" y="140017"/>
                </a:lnTo>
                <a:lnTo>
                  <a:pt x="2303995" y="140017"/>
                </a:lnTo>
                <a:lnTo>
                  <a:pt x="2303995" y="0"/>
                </a:lnTo>
                <a:close/>
              </a:path>
            </a:pathLst>
          </a:custGeom>
          <a:solidFill>
            <a:srgbClr val="D8D8D8"/>
          </a:solidFill>
        </p:spPr>
        <p:txBody>
          <a:bodyPr wrap="square" lIns="0" tIns="0" rIns="0" bIns="0"/>
          <a:lstStyle/>
          <a:p>
            <a:endParaRPr/>
          </a:p>
        </p:txBody>
      </p:sp>
      <p:sp>
        <p:nvSpPr>
          <p:cNvPr id="4" name="object 4"/>
          <p:cNvSpPr txBox="1">
            <a:spLocks noGrp="1"/>
          </p:cNvSpPr>
          <p:nvPr>
            <p:ph type="title"/>
          </p:nvPr>
        </p:nvSpPr>
        <p:spPr>
          <a:xfrm>
            <a:off x="0" y="140017"/>
            <a:ext cx="4608195" cy="350520"/>
          </a:xfrm>
          <a:prstGeom prst="rect">
            <a:avLst/>
          </a:prstGeom>
          <a:solidFill>
            <a:srgbClr val="F2F2F2"/>
          </a:solidFill>
        </p:spPr>
        <p:txBody>
          <a:bodyPr vert="horz" wrap="square" lIns="0" tIns="76835" rIns="0" bIns="0">
            <a:spAutoFit/>
          </a:bodyPr>
          <a:lstStyle/>
          <a:p>
            <a:pPr marL="107950">
              <a:lnSpc>
                <a:spcPct val="100000"/>
              </a:lnSpc>
              <a:spcBef>
                <a:spcPts val="605"/>
              </a:spcBef>
              <a:defRPr>
                <a:solidFill>
                  <a:srgbClr val="660066"/>
                </a:solidFill>
              </a:defRPr>
            </a:pPr>
            <a:r>
              <a:t>Elementi essenziali di LP I</a:t>
            </a:r>
          </a:p>
        </p:txBody>
      </p:sp>
      <p:sp>
        <p:nvSpPr>
          <p:cNvPr id="5" name="object 5"/>
          <p:cNvSpPr/>
          <p:nvPr/>
        </p:nvSpPr>
        <p:spPr>
          <a:xfrm>
            <a:off x="87426" y="929335"/>
            <a:ext cx="4432935" cy="194310"/>
          </a:xfrm>
          <a:custGeom>
            <a:avLst/>
            <a:gdLst/>
            <a:ahLst/>
            <a:cxnLst/>
            <a:rect l="l" t="t" r="r" b="b"/>
            <a:pathLst>
              <a:path w="4432935" h="194309">
                <a:moveTo>
                  <a:pt x="4381765" y="0"/>
                </a:moveTo>
                <a:lnTo>
                  <a:pt x="50800" y="0"/>
                </a:lnTo>
                <a:lnTo>
                  <a:pt x="31075" y="4008"/>
                </a:lnTo>
                <a:lnTo>
                  <a:pt x="14922" y="14922"/>
                </a:lnTo>
                <a:lnTo>
                  <a:pt x="4008" y="31075"/>
                </a:lnTo>
                <a:lnTo>
                  <a:pt x="0" y="50800"/>
                </a:lnTo>
                <a:lnTo>
                  <a:pt x="0" y="194150"/>
                </a:lnTo>
                <a:lnTo>
                  <a:pt x="4432566" y="194150"/>
                </a:lnTo>
                <a:lnTo>
                  <a:pt x="4432566" y="50800"/>
                </a:lnTo>
                <a:lnTo>
                  <a:pt x="4428558" y="31075"/>
                </a:lnTo>
                <a:lnTo>
                  <a:pt x="4417643" y="14922"/>
                </a:lnTo>
                <a:lnTo>
                  <a:pt x="4401490" y="4008"/>
                </a:lnTo>
                <a:lnTo>
                  <a:pt x="4381765" y="0"/>
                </a:lnTo>
                <a:close/>
              </a:path>
            </a:pathLst>
          </a:custGeom>
          <a:solidFill>
            <a:srgbClr val="380038"/>
          </a:solidFill>
        </p:spPr>
        <p:txBody>
          <a:bodyPr wrap="square" lIns="0" tIns="0" rIns="0" bIns="0"/>
          <a:lstStyle/>
          <a:p>
            <a:endParaRPr/>
          </a:p>
        </p:txBody>
      </p:sp>
      <p:sp>
        <p:nvSpPr>
          <p:cNvPr id="6" name="object 6"/>
          <p:cNvSpPr txBox="1"/>
          <p:nvPr/>
        </p:nvSpPr>
        <p:spPr>
          <a:xfrm>
            <a:off x="117859" y="972033"/>
            <a:ext cx="2270125" cy="153670"/>
          </a:xfrm>
          <a:prstGeom prst="rect">
            <a:avLst/>
          </a:prstGeom>
        </p:spPr>
        <p:txBody>
          <a:bodyPr vert="horz" wrap="square" lIns="0" tIns="0" rIns="0" bIns="0">
            <a:spAutoFit/>
          </a:bodyPr>
          <a:lstStyle/>
          <a:p>
            <a:pPr>
              <a:lnSpc>
                <a:spcPts val="1145"/>
              </a:lnSpc>
            </a:pPr>
            <a:r>
              <a:rPr sz="1200">
                <a:solidFill>
                  <a:srgbClr val="EEEAB3"/>
                </a:solidFill>
                <a:latin typeface="Tahoma"/>
                <a:cs typeface="Tahoma"/>
              </a:rPr>
              <a:t>Tre caratteristiche fondamentali </a:t>
            </a:r>
            <a:r>
              <a:rPr sz="800">
                <a:solidFill>
                  <a:srgbClr val="BDB988"/>
                </a:solidFill>
                <a:latin typeface="Microsoft Sans Serif"/>
                <a:cs typeface="Microsoft Sans Serif"/>
                <a:hlinkClick r:id="rId3" action="ppaction://hlinksldjump"/>
              </a:rPr>
              <a:t>[Apt, 2005]</a:t>
            </a:r>
            <a:endParaRPr sz="800">
              <a:latin typeface="Microsoft Sans Serif"/>
              <a:cs typeface="Microsoft Sans Serif"/>
            </a:endParaRPr>
          </a:p>
        </p:txBody>
      </p:sp>
      <p:sp>
        <p:nvSpPr>
          <p:cNvPr id="11" name="object 11"/>
          <p:cNvSpPr txBox="1"/>
          <p:nvPr/>
        </p:nvSpPr>
        <p:spPr>
          <a:xfrm>
            <a:off x="40678" y="1208022"/>
            <a:ext cx="4130040" cy="1396365"/>
          </a:xfrm>
          <a:prstGeom prst="rect">
            <a:avLst/>
          </a:prstGeom>
        </p:spPr>
        <p:txBody>
          <a:bodyPr vert="horz" wrap="square" lIns="0" tIns="6985" rIns="0" bIns="0">
            <a:spAutoFit/>
          </a:bodyPr>
          <a:lstStyle/>
          <a:p>
            <a:pPr marL="651510" marR="5080" indent="-319405">
              <a:lnSpc>
                <a:spcPct val="102600"/>
              </a:lnSpc>
              <a:spcBef>
                <a:spcPts val="55"/>
              </a:spcBef>
            </a:pPr>
            <a:r>
              <a:rPr sz="800">
                <a:solidFill>
                  <a:srgbClr val="D3AF38"/>
                </a:solidFill>
                <a:latin typeface="Microsoft Sans Serif"/>
                <a:cs typeface="Microsoft Sans Serif"/>
              </a:rPr>
              <a:t>L' </a:t>
            </a:r>
            <a:r>
              <a:rPr sz="1100" i="1">
                <a:solidFill>
                  <a:srgbClr val="843384"/>
                </a:solidFill>
                <a:latin typeface="Arial"/>
                <a:cs typeface="Arial"/>
              </a:rPr>
              <a:t>informatica si svolge sul dominio di tutti i termini definiti su un alfabeto "universale".</a:t>
            </a:r>
            <a:endParaRPr sz="1100">
              <a:latin typeface="Arial"/>
              <a:cs typeface="Arial"/>
            </a:endParaRPr>
          </a:p>
          <a:p>
            <a:pPr marL="651510" marR="88265" indent="-264160">
              <a:lnSpc>
                <a:spcPct val="102600"/>
              </a:lnSpc>
            </a:pPr>
            <a:r>
              <a:rPr sz="800">
                <a:solidFill>
                  <a:srgbClr val="D3AF38"/>
                </a:solidFill>
                <a:latin typeface="Microsoft Sans Serif"/>
                <a:cs typeface="Microsoft Sans Serif"/>
              </a:rPr>
              <a:t>i </a:t>
            </a:r>
            <a:r>
              <a:rPr sz="1100" i="1">
                <a:solidFill>
                  <a:srgbClr val="843384"/>
                </a:solidFill>
                <a:latin typeface="Arial"/>
                <a:cs typeface="Arial"/>
              </a:rPr>
              <a:t>valori MGU sono assegnati alle variabili per mezzo di sostituzioni generate automaticamente, chiamate </a:t>
            </a:r>
            <a:r>
              <a:rPr sz="1100" i="1">
                <a:solidFill>
                  <a:srgbClr val="843384"/>
                </a:solidFill>
                <a:latin typeface="Calibri"/>
                <a:cs typeface="Calibri"/>
              </a:rPr>
              <a:t>più generali</a:t>
            </a:r>
            <a:endParaRPr sz="1100">
              <a:latin typeface="Calibri"/>
              <a:cs typeface="Calibri"/>
            </a:endParaRPr>
          </a:p>
          <a:p>
            <a:pPr marL="651510" marR="62230">
              <a:lnSpc>
                <a:spcPct val="102600"/>
              </a:lnSpc>
              <a:defRPr sz="1100" i="1">
                <a:solidFill>
                  <a:srgbClr val="843384"/>
                </a:solidFill>
              </a:defRPr>
            </a:pPr>
            <a:r>
              <a:rPr>
                <a:latin typeface="Calibri"/>
                <a:cs typeface="Calibri"/>
              </a:rPr>
              <a:t>unificatori</a:t>
            </a:r>
            <a:r>
              <a:rPr>
                <a:latin typeface="Arial"/>
                <a:cs typeface="Arial"/>
              </a:rPr>
              <a:t>. Questi valori possono contenere variabili, chiamate variabili </a:t>
            </a:r>
            <a:r>
              <a:rPr>
                <a:latin typeface="Calibri"/>
                <a:cs typeface="Calibri"/>
              </a:rPr>
              <a:t>logiche</a:t>
            </a:r>
            <a:r>
              <a:rPr>
                <a:latin typeface="Arial"/>
                <a:cs typeface="Arial"/>
              </a:rPr>
              <a:t>.</a:t>
            </a:r>
            <a:endParaRPr sz="1100">
              <a:latin typeface="Arial"/>
              <a:cs typeface="Arial"/>
            </a:endParaRPr>
          </a:p>
          <a:p>
            <a:pPr marL="651510" marR="87630" indent="-639445">
              <a:lnSpc>
                <a:spcPct val="102600"/>
              </a:lnSpc>
            </a:pPr>
            <a:r>
              <a:rPr sz="800">
                <a:solidFill>
                  <a:srgbClr val="D3AF38"/>
                </a:solidFill>
                <a:latin typeface="Microsoft Sans Serif"/>
                <a:cs typeface="Microsoft Sans Serif"/>
              </a:rPr>
              <a:t>il </a:t>
            </a:r>
            <a:r>
              <a:rPr sz="1100" i="1">
                <a:solidFill>
                  <a:srgbClr val="843384"/>
                </a:solidFill>
                <a:latin typeface="Arial"/>
                <a:cs typeface="Arial"/>
              </a:rPr>
              <a:t>controllo è fornito da un unico meccanismo: </a:t>
            </a:r>
            <a:r>
              <a:rPr sz="1100" i="1">
                <a:solidFill>
                  <a:srgbClr val="843384"/>
                </a:solidFill>
                <a:latin typeface="Calibri"/>
                <a:cs typeface="Calibri"/>
              </a:rPr>
              <a:t>backtracking automatico</a:t>
            </a:r>
            <a:r>
              <a:rPr sz="1100" i="1">
                <a:solidFill>
                  <a:srgbClr val="843384"/>
                </a:solidFill>
                <a:latin typeface="Arial"/>
                <a:cs typeface="Arial"/>
              </a:rPr>
              <a:t>.</a:t>
            </a:r>
            <a:endParaRPr sz="1100">
              <a:latin typeface="Arial"/>
              <a:cs typeface="Arial"/>
            </a:endParaRPr>
          </a:p>
        </p:txBody>
      </p:sp>
      <p:grpSp>
        <p:nvGrpSpPr>
          <p:cNvPr id="12" name="object 12"/>
          <p:cNvGrpSpPr/>
          <p:nvPr/>
        </p:nvGrpSpPr>
        <p:grpSpPr>
          <a:xfrm>
            <a:off x="0" y="3346348"/>
            <a:ext cx="4608195" cy="109855"/>
            <a:chOff x="0" y="3346348"/>
            <a:chExt cx="4608195" cy="109855"/>
          </a:xfrm>
        </p:grpSpPr>
        <p:sp>
          <p:nvSpPr>
            <p:cNvPr id="13" name="object 13"/>
            <p:cNvSpPr/>
            <p:nvPr/>
          </p:nvSpPr>
          <p:spPr>
            <a:xfrm>
              <a:off x="0" y="3346348"/>
              <a:ext cx="1536065" cy="109855"/>
            </a:xfrm>
            <a:custGeom>
              <a:avLst/>
              <a:gdLst/>
              <a:ahLst/>
              <a:cxnLst/>
              <a:rect l="l" t="t" r="r" b="b"/>
              <a:pathLst>
                <a:path w="1536065" h="109854">
                  <a:moveTo>
                    <a:pt x="1535976" y="0"/>
                  </a:moveTo>
                  <a:lnTo>
                    <a:pt x="0" y="0"/>
                  </a:lnTo>
                  <a:lnTo>
                    <a:pt x="0" y="109651"/>
                  </a:lnTo>
                  <a:lnTo>
                    <a:pt x="1535976" y="109651"/>
                  </a:lnTo>
                  <a:lnTo>
                    <a:pt x="1535976" y="0"/>
                  </a:lnTo>
                  <a:close/>
                </a:path>
              </a:pathLst>
            </a:custGeom>
            <a:solidFill>
              <a:srgbClr val="510051"/>
            </a:solidFill>
          </p:spPr>
          <p:txBody>
            <a:bodyPr wrap="square" lIns="0" tIns="0" rIns="0" bIns="0"/>
            <a:lstStyle/>
            <a:p>
              <a:endParaRPr/>
            </a:p>
          </p:txBody>
        </p:sp>
        <p:sp>
          <p:nvSpPr>
            <p:cNvPr id="14" name="object 14"/>
            <p:cNvSpPr/>
            <p:nvPr/>
          </p:nvSpPr>
          <p:spPr>
            <a:xfrm>
              <a:off x="1535976" y="3346348"/>
              <a:ext cx="1536065" cy="109855"/>
            </a:xfrm>
            <a:custGeom>
              <a:avLst/>
              <a:gdLst/>
              <a:ahLst/>
              <a:cxnLst/>
              <a:rect l="l" t="t" r="r" b="b"/>
              <a:pathLst>
                <a:path w="1536064" h="109854">
                  <a:moveTo>
                    <a:pt x="1535976" y="0"/>
                  </a:moveTo>
                  <a:lnTo>
                    <a:pt x="0" y="0"/>
                  </a:lnTo>
                  <a:lnTo>
                    <a:pt x="0" y="109651"/>
                  </a:lnTo>
                  <a:lnTo>
                    <a:pt x="1535976" y="109651"/>
                  </a:lnTo>
                  <a:lnTo>
                    <a:pt x="1535976" y="0"/>
                  </a:lnTo>
                  <a:close/>
                </a:path>
              </a:pathLst>
            </a:custGeom>
            <a:solidFill>
              <a:srgbClr val="EBEBEB"/>
            </a:solidFill>
          </p:spPr>
          <p:txBody>
            <a:bodyPr wrap="square" lIns="0" tIns="0" rIns="0" bIns="0"/>
            <a:lstStyle/>
            <a:p>
              <a:endParaRPr/>
            </a:p>
          </p:txBody>
        </p:sp>
        <p:sp>
          <p:nvSpPr>
            <p:cNvPr id="15" name="object 15"/>
            <p:cNvSpPr/>
            <p:nvPr/>
          </p:nvSpPr>
          <p:spPr>
            <a:xfrm>
              <a:off x="3071952" y="3346348"/>
              <a:ext cx="1536065" cy="109855"/>
            </a:xfrm>
            <a:custGeom>
              <a:avLst/>
              <a:gdLst/>
              <a:ahLst/>
              <a:cxnLst/>
              <a:rect l="l" t="t" r="r" b="b"/>
              <a:pathLst>
                <a:path w="1536064" h="109854">
                  <a:moveTo>
                    <a:pt x="1535976" y="0"/>
                  </a:moveTo>
                  <a:lnTo>
                    <a:pt x="0" y="0"/>
                  </a:lnTo>
                  <a:lnTo>
                    <a:pt x="0" y="109651"/>
                  </a:lnTo>
                  <a:lnTo>
                    <a:pt x="1535976" y="109651"/>
                  </a:lnTo>
                  <a:lnTo>
                    <a:pt x="1535976" y="0"/>
                  </a:lnTo>
                  <a:close/>
                </a:path>
              </a:pathLst>
            </a:custGeom>
            <a:solidFill>
              <a:srgbClr val="D8D8D8"/>
            </a:solidFill>
          </p:spPr>
          <p:txBody>
            <a:bodyPr wrap="square" lIns="0" tIns="0" rIns="0" bIns="0"/>
            <a:lstStyle/>
            <a:p>
              <a:endParaRPr/>
            </a:p>
          </p:txBody>
        </p:sp>
      </p:grpSp>
      <p:sp>
        <p:nvSpPr>
          <p:cNvPr id="16" name="object 16"/>
          <p:cNvSpPr txBox="1">
            <a:spLocks noGrp="1"/>
          </p:cNvSpPr>
          <p:nvPr>
            <p:ph type="dt" sz="half" idx="6"/>
          </p:nvPr>
        </p:nvSpPr>
        <p:spPr>
          <a:prstGeom prst="rect">
            <a:avLst/>
          </a:prstGeom>
        </p:spPr>
        <p:txBody>
          <a:bodyPr vert="horz" wrap="square" lIns="0" tIns="0" rIns="0" bIns="0">
            <a:spAutoFit/>
          </a:bodyPr>
          <a:lstStyle/>
          <a:p>
            <a:pPr marL="12700">
              <a:lnSpc>
                <a:spcPts val="675"/>
              </a:lnSpc>
            </a:pPr>
            <a:r>
              <a:t>Calegari (Universit'a Bologna)</a:t>
            </a:r>
          </a:p>
        </p:txBody>
      </p:sp>
      <p:sp>
        <p:nvSpPr>
          <p:cNvPr id="17" name="object 17"/>
          <p:cNvSpPr txBox="1"/>
          <p:nvPr/>
        </p:nvSpPr>
        <p:spPr>
          <a:xfrm>
            <a:off x="2053069" y="3351784"/>
            <a:ext cx="501650" cy="102235"/>
          </a:xfrm>
          <a:prstGeom prst="rect">
            <a:avLst/>
          </a:prstGeom>
        </p:spPr>
        <p:txBody>
          <a:bodyPr vert="horz" wrap="square" lIns="0" tIns="0" rIns="0" bIns="0">
            <a:spAutoFit/>
          </a:bodyPr>
          <a:lstStyle/>
          <a:p>
            <a:pPr marL="12700">
              <a:lnSpc>
                <a:spcPts val="675"/>
              </a:lnSpc>
              <a:defRPr sz="600">
                <a:solidFill>
                  <a:srgbClr val="470047"/>
                </a:solidFill>
                <a:latin typeface="Microsoft Sans Serif"/>
                <a:cs typeface="Microsoft Sans Serif"/>
                <a:hlinkClick r:id="rId4" action="ppaction://hlinksldjump"/>
              </a:defRPr>
            </a:pPr>
            <a:r>
              <a:t>Etica e LP</a:t>
            </a:r>
            <a:endParaRPr sz="600">
              <a:latin typeface="Microsoft Sans Serif"/>
              <a:cs typeface="Microsoft Sans Serif"/>
            </a:endParaRPr>
          </a:p>
        </p:txBody>
      </p:sp>
      <p:sp>
        <p:nvSpPr>
          <p:cNvPr id="18" name="object 18"/>
          <p:cNvSpPr txBox="1">
            <a:spLocks noGrp="1"/>
          </p:cNvSpPr>
          <p:nvPr>
            <p:ph type="ftr" sz="quarter" idx="5"/>
          </p:nvPr>
        </p:nvSpPr>
        <p:spPr>
          <a:prstGeom prst="rect">
            <a:avLst/>
          </a:prstGeom>
        </p:spPr>
        <p:txBody>
          <a:bodyPr vert="horz" wrap="square" lIns="0" tIns="0" rIns="0" bIns="0">
            <a:spAutoFit/>
          </a:bodyPr>
          <a:lstStyle/>
          <a:p>
            <a:pPr marL="12700">
              <a:lnSpc>
                <a:spcPts val="675"/>
              </a:lnSpc>
            </a:pPr>
            <a:r>
              <a:t>A.A. 2020/2021</a:t>
            </a:r>
          </a:p>
        </p:txBody>
      </p:sp>
      <p:sp>
        <p:nvSpPr>
          <p:cNvPr id="19" name="object 19"/>
          <p:cNvSpPr txBox="1">
            <a:spLocks noGrp="1"/>
          </p:cNvSpPr>
          <p:nvPr>
            <p:ph type="sldNum" sz="quarter" idx="7"/>
          </p:nvPr>
        </p:nvSpPr>
        <p:spPr>
          <a:prstGeom prst="rect">
            <a:avLst/>
          </a:prstGeom>
        </p:spPr>
        <p:txBody>
          <a:bodyPr vert="horz" wrap="square" lIns="0" tIns="0" rIns="0" bIns="0">
            <a:spAutoFit/>
          </a:bodyPr>
          <a:lstStyle/>
          <a:p>
            <a:pPr marL="38100">
              <a:lnSpc>
                <a:spcPts val="675"/>
              </a:lnSpc>
            </a:pPr>
            <a:fld id="{81D60167-4931-47E6-BA6A-407CBD079E47}" type="slidenum">
              <a:rPr spc="-20" dirty="0"/>
              <a:t>18</a:t>
            </a:fld>
            <a:r>
              <a:t> /69</a:t>
            </a:r>
          </a:p>
        </p:txBody>
      </p:sp>
    </p:spTree>
  </p:cSld>
  <p:clrMapOvr>
    <a:masterClrMapping/>
  </p:clrMapOvr>
  <p:transition>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0" y="0"/>
            <a:ext cx="2304415" cy="140335"/>
          </a:xfrm>
          <a:prstGeom prst="rect">
            <a:avLst/>
          </a:prstGeom>
          <a:solidFill>
            <a:srgbClr val="510051"/>
          </a:solidFill>
        </p:spPr>
        <p:txBody>
          <a:bodyPr vert="horz" wrap="square" lIns="0" tIns="13335" rIns="0" bIns="0">
            <a:spAutoFit/>
          </a:bodyPr>
          <a:lstStyle/>
          <a:p>
            <a:pPr marR="59055" algn="r">
              <a:lnSpc>
                <a:spcPct val="100000"/>
              </a:lnSpc>
              <a:spcBef>
                <a:spcPts val="105"/>
              </a:spcBef>
              <a:defRPr sz="600">
                <a:solidFill>
                  <a:srgbClr val="F2F2F2"/>
                </a:solidFill>
                <a:latin typeface="Microsoft Sans Serif"/>
                <a:cs typeface="Microsoft Sans Serif"/>
                <a:hlinkClick r:id="rId2" action="ppaction://hlinksldjump"/>
              </a:defRPr>
            </a:pPr>
            <a:r>
              <a:t>I Preliminari</a:t>
            </a:r>
            <a:endParaRPr sz="600">
              <a:latin typeface="Microsoft Sans Serif"/>
              <a:cs typeface="Microsoft Sans Serif"/>
            </a:endParaRPr>
          </a:p>
        </p:txBody>
      </p:sp>
      <p:sp>
        <p:nvSpPr>
          <p:cNvPr id="3" name="object 3"/>
          <p:cNvSpPr/>
          <p:nvPr/>
        </p:nvSpPr>
        <p:spPr>
          <a:xfrm>
            <a:off x="2303995" y="0"/>
            <a:ext cx="2304415" cy="140335"/>
          </a:xfrm>
          <a:custGeom>
            <a:avLst/>
            <a:gdLst/>
            <a:ahLst/>
            <a:cxnLst/>
            <a:rect l="l" t="t" r="r" b="b"/>
            <a:pathLst>
              <a:path w="2304415" h="140335">
                <a:moveTo>
                  <a:pt x="2303995" y="0"/>
                </a:moveTo>
                <a:lnTo>
                  <a:pt x="0" y="0"/>
                </a:lnTo>
                <a:lnTo>
                  <a:pt x="0" y="140017"/>
                </a:lnTo>
                <a:lnTo>
                  <a:pt x="2303995" y="140017"/>
                </a:lnTo>
                <a:lnTo>
                  <a:pt x="2303995" y="0"/>
                </a:lnTo>
                <a:close/>
              </a:path>
            </a:pathLst>
          </a:custGeom>
          <a:solidFill>
            <a:srgbClr val="D8D8D8"/>
          </a:solidFill>
        </p:spPr>
        <p:txBody>
          <a:bodyPr wrap="square" lIns="0" tIns="0" rIns="0" bIns="0"/>
          <a:lstStyle/>
          <a:p>
            <a:endParaRPr/>
          </a:p>
        </p:txBody>
      </p:sp>
      <p:sp>
        <p:nvSpPr>
          <p:cNvPr id="4" name="object 4"/>
          <p:cNvSpPr txBox="1">
            <a:spLocks noGrp="1"/>
          </p:cNvSpPr>
          <p:nvPr>
            <p:ph type="title"/>
          </p:nvPr>
        </p:nvSpPr>
        <p:spPr>
          <a:xfrm>
            <a:off x="0" y="140017"/>
            <a:ext cx="4608195" cy="350520"/>
          </a:xfrm>
          <a:prstGeom prst="rect">
            <a:avLst/>
          </a:prstGeom>
          <a:solidFill>
            <a:srgbClr val="F2F2F2"/>
          </a:solidFill>
        </p:spPr>
        <p:txBody>
          <a:bodyPr vert="horz" wrap="square" lIns="0" tIns="76835" rIns="0" bIns="0">
            <a:spAutoFit/>
          </a:bodyPr>
          <a:lstStyle/>
          <a:p>
            <a:pPr marL="107950">
              <a:lnSpc>
                <a:spcPct val="100000"/>
              </a:lnSpc>
              <a:spcBef>
                <a:spcPts val="605"/>
              </a:spcBef>
              <a:defRPr>
                <a:solidFill>
                  <a:srgbClr val="660066"/>
                </a:solidFill>
              </a:defRPr>
            </a:pPr>
            <a:r>
              <a:t>Elementi essenziali di LP II</a:t>
            </a:r>
          </a:p>
        </p:txBody>
      </p:sp>
      <p:pic>
        <p:nvPicPr>
          <p:cNvPr id="5" name="object 5"/>
          <p:cNvPicPr/>
          <p:nvPr/>
        </p:nvPicPr>
        <p:blipFill>
          <a:blip r:embed="rId3" cstate="print"/>
          <a:stretch>
            <a:fillRect/>
          </a:stretch>
        </p:blipFill>
        <p:spPr>
          <a:xfrm>
            <a:off x="214504" y="601677"/>
            <a:ext cx="65265" cy="65265"/>
          </a:xfrm>
          <a:prstGeom prst="rect">
            <a:avLst/>
          </a:prstGeom>
        </p:spPr>
      </p:pic>
      <p:sp>
        <p:nvSpPr>
          <p:cNvPr id="6" name="object 6"/>
          <p:cNvSpPr txBox="1"/>
          <p:nvPr/>
        </p:nvSpPr>
        <p:spPr>
          <a:xfrm>
            <a:off x="310947" y="485743"/>
            <a:ext cx="4129404" cy="2187575"/>
          </a:xfrm>
          <a:prstGeom prst="rect">
            <a:avLst/>
          </a:prstGeom>
        </p:spPr>
        <p:txBody>
          <a:bodyPr vert="horz" wrap="square" lIns="0" tIns="69215" rIns="0" bIns="0">
            <a:spAutoFit/>
          </a:bodyPr>
          <a:lstStyle/>
          <a:p>
            <a:pPr marL="38100">
              <a:lnSpc>
                <a:spcPct val="100000"/>
              </a:lnSpc>
              <a:spcBef>
                <a:spcPts val="545"/>
              </a:spcBef>
              <a:defRPr sz="900">
                <a:solidFill>
                  <a:srgbClr val="0A000A"/>
                </a:solidFill>
              </a:defRPr>
            </a:pPr>
            <a:r>
              <a:rPr>
                <a:latin typeface="Tahoma"/>
                <a:cs typeface="Tahoma"/>
              </a:rPr>
              <a:t>Sia </a:t>
            </a:r>
            <a:r>
              <a:rPr i="1">
                <a:latin typeface="Arial"/>
                <a:cs typeface="Arial"/>
              </a:rPr>
              <a:t>un </a:t>
            </a:r>
            <a:r>
              <a:rPr>
                <a:latin typeface="Tahoma"/>
                <a:cs typeface="Tahoma"/>
              </a:rPr>
              <a:t>alfabeto di una lingua </a:t>
            </a:r>
            <a:r>
              <a:rPr i="1">
                <a:latin typeface="Arial"/>
                <a:cs typeface="Arial"/>
              </a:rPr>
              <a:t>L</a:t>
            </a:r>
            <a:endParaRPr sz="900">
              <a:latin typeface="Arial"/>
              <a:cs typeface="Arial"/>
            </a:endParaRPr>
          </a:p>
          <a:p>
            <a:pPr marL="38100" marR="326390">
              <a:lnSpc>
                <a:spcPct val="141300"/>
              </a:lnSpc>
              <a:defRPr sz="900">
                <a:solidFill>
                  <a:srgbClr val="0A000A"/>
                </a:solidFill>
                <a:latin typeface="Tahoma"/>
                <a:cs typeface="Tahoma"/>
              </a:defRPr>
            </a:pPr>
            <a:r>
              <a:t>insieme disgiunto numerabile di costanti, simboli di funzione e simboli predicati.  si presume che un alfabeto contenga un insieme numerabile di simboli variabili</a:t>
            </a:r>
            <a:endParaRPr sz="900">
              <a:latin typeface="Tahoma"/>
              <a:cs typeface="Tahoma"/>
            </a:endParaRPr>
          </a:p>
          <a:p>
            <a:pPr marL="38100" marR="30480">
              <a:lnSpc>
                <a:spcPct val="101499"/>
              </a:lnSpc>
              <a:spcBef>
                <a:spcPts val="430"/>
              </a:spcBef>
              <a:defRPr sz="900">
                <a:solidFill>
                  <a:srgbClr val="0A000A"/>
                </a:solidFill>
              </a:defRPr>
            </a:pPr>
            <a:r>
              <a:rPr>
                <a:latin typeface="Tahoma"/>
                <a:cs typeface="Tahoma"/>
              </a:rPr>
              <a:t>un termine su </a:t>
            </a:r>
            <a:r>
              <a:rPr i="1">
                <a:latin typeface="Arial"/>
                <a:cs typeface="Arial"/>
              </a:rPr>
              <a:t>A </a:t>
            </a:r>
            <a:r>
              <a:rPr>
                <a:latin typeface="Tahoma"/>
                <a:cs typeface="Tahoma"/>
              </a:rPr>
              <a:t>è definito ricorsivamente come una variabile, una costante o un'espressione della forma </a:t>
            </a:r>
            <a:r>
              <a:rPr i="1">
                <a:latin typeface="Arial"/>
                <a:cs typeface="Arial"/>
              </a:rPr>
              <a:t>f </a:t>
            </a:r>
            <a:r>
              <a:rPr>
                <a:latin typeface="Tahoma"/>
                <a:cs typeface="Tahoma"/>
              </a:rPr>
              <a:t>(</a:t>
            </a:r>
            <a:r>
              <a:rPr i="1">
                <a:latin typeface="Arial"/>
                <a:cs typeface="Arial"/>
              </a:rPr>
              <a:t>t</a:t>
            </a:r>
            <a:r>
              <a:rPr baseline="-9259">
                <a:latin typeface="Microsoft Sans Serif"/>
                <a:cs typeface="Microsoft Sans Serif"/>
              </a:rPr>
              <a:t>1</a:t>
            </a:r>
            <a:r>
              <a:rPr i="1">
                <a:latin typeface="Verdana"/>
                <a:cs typeface="Verdana"/>
              </a:rPr>
              <a:t>,..., </a:t>
            </a:r>
            <a:r>
              <a:rPr i="1">
                <a:latin typeface="Arial"/>
                <a:cs typeface="Arial"/>
              </a:rPr>
              <a:t>t</a:t>
            </a:r>
            <a:r>
              <a:rPr i="1" baseline="-9259">
                <a:latin typeface="Arial"/>
                <a:cs typeface="Arial"/>
              </a:rPr>
              <a:t>n</a:t>
            </a:r>
            <a:r>
              <a:rPr>
                <a:latin typeface="Tahoma"/>
                <a:cs typeface="Tahoma"/>
              </a:rPr>
              <a:t>), dove </a:t>
            </a:r>
            <a:r>
              <a:rPr i="1">
                <a:latin typeface="Arial"/>
                <a:cs typeface="Arial"/>
              </a:rPr>
              <a:t>f </a:t>
            </a:r>
            <a:r>
              <a:rPr>
                <a:latin typeface="Tahoma"/>
                <a:cs typeface="Tahoma"/>
              </a:rPr>
              <a:t>è un simbolo di funzione di </a:t>
            </a:r>
            <a:r>
              <a:rPr i="1">
                <a:latin typeface="Arial"/>
                <a:cs typeface="Arial"/>
              </a:rPr>
              <a:t>A</a:t>
            </a:r>
            <a:r>
              <a:rPr>
                <a:latin typeface="Tahoma"/>
                <a:cs typeface="Tahoma"/>
              </a:rPr>
              <a:t>, e </a:t>
            </a:r>
            <a:r>
              <a:rPr i="1">
                <a:latin typeface="Arial"/>
                <a:cs typeface="Arial"/>
              </a:rPr>
              <a:t>t</a:t>
            </a:r>
            <a:r>
              <a:rPr i="1" baseline="-9259">
                <a:latin typeface="Arial"/>
                <a:cs typeface="Arial"/>
              </a:rPr>
              <a:t>i </a:t>
            </a:r>
            <a:r>
              <a:rPr>
                <a:latin typeface="Tahoma"/>
                <a:cs typeface="Tahoma"/>
              </a:rPr>
              <a:t>sono termini.</a:t>
            </a:r>
            <a:endParaRPr sz="900">
              <a:latin typeface="Tahoma"/>
              <a:cs typeface="Tahoma"/>
            </a:endParaRPr>
          </a:p>
          <a:p>
            <a:pPr marL="38100" marR="205104">
              <a:lnSpc>
                <a:spcPts val="1000"/>
              </a:lnSpc>
              <a:spcBef>
                <a:spcPts val="645"/>
              </a:spcBef>
              <a:defRPr>
                <a:solidFill>
                  <a:srgbClr val="0A000A"/>
                </a:solidFill>
              </a:defRPr>
            </a:pPr>
            <a:r>
              <a:rPr sz="1350" baseline="6172">
                <a:latin typeface="Tahoma"/>
                <a:cs typeface="Tahoma"/>
              </a:rPr>
              <a:t>un atomo sopra </a:t>
            </a:r>
            <a:r>
              <a:rPr sz="1350" i="1" baseline="6172">
                <a:latin typeface="Arial"/>
                <a:cs typeface="Arial"/>
              </a:rPr>
              <a:t>A </a:t>
            </a:r>
            <a:r>
              <a:rPr sz="1350" baseline="6172">
                <a:latin typeface="Tahoma"/>
                <a:cs typeface="Tahoma"/>
              </a:rPr>
              <a:t>è un'espressione della forma p (</a:t>
            </a:r>
            <a:r>
              <a:rPr sz="1350" i="1" baseline="6172">
                <a:latin typeface="Arial"/>
                <a:cs typeface="Arial"/>
              </a:rPr>
              <a:t>t</a:t>
            </a:r>
            <a:r>
              <a:rPr sz="600">
                <a:latin typeface="Microsoft Sans Serif"/>
                <a:cs typeface="Microsoft Sans Serif"/>
              </a:rPr>
              <a:t>1</a:t>
            </a:r>
            <a:r>
              <a:rPr sz="1350" i="1" baseline="6172">
                <a:latin typeface="Verdana"/>
                <a:cs typeface="Verdana"/>
              </a:rPr>
              <a:t>,..., </a:t>
            </a:r>
            <a:r>
              <a:rPr sz="1350" i="1" baseline="6172">
                <a:latin typeface="Arial"/>
                <a:cs typeface="Arial"/>
              </a:rPr>
              <a:t>t</a:t>
            </a:r>
            <a:r>
              <a:rPr sz="600" i="1">
                <a:latin typeface="Arial"/>
                <a:cs typeface="Arial"/>
              </a:rPr>
              <a:t>n</a:t>
            </a:r>
            <a:r>
              <a:rPr sz="1350" baseline="6172">
                <a:latin typeface="Tahoma"/>
                <a:cs typeface="Tahoma"/>
              </a:rPr>
              <a:t>), dove </a:t>
            </a:r>
            <a:r>
              <a:rPr sz="1350" i="1" baseline="6172">
                <a:latin typeface="Arial"/>
                <a:cs typeface="Arial"/>
              </a:rPr>
              <a:t>p </a:t>
            </a:r>
            <a:r>
              <a:rPr sz="1350" baseline="6172">
                <a:latin typeface="Tahoma"/>
                <a:cs typeface="Tahoma"/>
              </a:rPr>
              <a:t>è un</a:t>
            </a:r>
            <a:r>
              <a:rPr sz="900">
                <a:latin typeface="Tahoma"/>
                <a:cs typeface="Tahoma"/>
              </a:rPr>
              <a:t>simbolo predicato </a:t>
            </a:r>
            <a:r>
              <a:rPr sz="1350" baseline="6172">
                <a:latin typeface="Tahoma"/>
                <a:cs typeface="Tahoma"/>
              </a:rPr>
              <a:t>di </a:t>
            </a:r>
            <a:r>
              <a:rPr sz="900" i="1">
                <a:latin typeface="Arial"/>
                <a:cs typeface="Arial"/>
              </a:rPr>
              <a:t>A</a:t>
            </a:r>
            <a:r>
              <a:rPr sz="900">
                <a:latin typeface="Tahoma"/>
                <a:cs typeface="Tahoma"/>
              </a:rPr>
              <a:t>, e </a:t>
            </a:r>
            <a:r>
              <a:rPr sz="900" i="1">
                <a:latin typeface="Arial"/>
                <a:cs typeface="Arial"/>
              </a:rPr>
              <a:t>t</a:t>
            </a:r>
            <a:r>
              <a:rPr sz="900" i="1" baseline="-9259">
                <a:latin typeface="Arial"/>
                <a:cs typeface="Arial"/>
              </a:rPr>
              <a:t>i </a:t>
            </a:r>
            <a:r>
              <a:rPr sz="900">
                <a:latin typeface="Tahoma"/>
                <a:cs typeface="Tahoma"/>
              </a:rPr>
              <a:t>sono termini</a:t>
            </a:r>
          </a:p>
          <a:p>
            <a:pPr marL="38100">
              <a:lnSpc>
                <a:spcPct val="100000"/>
              </a:lnSpc>
              <a:spcBef>
                <a:spcPts val="425"/>
              </a:spcBef>
              <a:defRPr sz="900">
                <a:solidFill>
                  <a:srgbClr val="0A000A"/>
                </a:solidFill>
              </a:defRPr>
            </a:pPr>
            <a:r>
              <a:rPr i="1">
                <a:latin typeface="Arial"/>
                <a:cs typeface="Arial"/>
              </a:rPr>
              <a:t>P</a:t>
            </a:r>
            <a:r>
              <a:rPr i="1">
                <a:latin typeface="Verdana"/>
                <a:cs typeface="Verdana"/>
              </a:rPr>
              <a:t>/n</a:t>
            </a:r>
            <a:r>
              <a:rPr i="1">
                <a:latin typeface="Arial"/>
                <a:cs typeface="Arial"/>
              </a:rPr>
              <a:t>denotano </a:t>
            </a:r>
            <a:r>
              <a:rPr>
                <a:latin typeface="Tahoma"/>
                <a:cs typeface="Tahoma"/>
              </a:rPr>
              <a:t>il simbolo predicato </a:t>
            </a:r>
            <a:r>
              <a:rPr i="1">
                <a:latin typeface="Arial"/>
                <a:cs typeface="Arial"/>
              </a:rPr>
              <a:t>p </a:t>
            </a:r>
            <a:r>
              <a:rPr>
                <a:latin typeface="Tahoma"/>
                <a:cs typeface="Tahoma"/>
              </a:rPr>
              <a:t>con arietà </a:t>
            </a:r>
            <a:r>
              <a:rPr i="1">
                <a:latin typeface="Arial"/>
                <a:cs typeface="Arial"/>
              </a:rPr>
              <a:t>n</a:t>
            </a:r>
            <a:endParaRPr sz="900">
              <a:latin typeface="Arial"/>
              <a:cs typeface="Arial"/>
            </a:endParaRPr>
          </a:p>
          <a:p>
            <a:pPr marL="38100">
              <a:lnSpc>
                <a:spcPct val="100000"/>
              </a:lnSpc>
              <a:spcBef>
                <a:spcPts val="445"/>
              </a:spcBef>
              <a:defRPr sz="900">
                <a:solidFill>
                  <a:srgbClr val="0A000A"/>
                </a:solidFill>
              </a:defRPr>
            </a:pPr>
            <a:r>
              <a:rPr>
                <a:latin typeface="Tahoma"/>
                <a:cs typeface="Tahoma"/>
              </a:rPr>
              <a:t>un letterale è o </a:t>
            </a:r>
            <a:r>
              <a:rPr i="1">
                <a:latin typeface="Arial"/>
                <a:cs typeface="Arial"/>
              </a:rPr>
              <a:t>un atomo a </a:t>
            </a:r>
            <a:r>
              <a:rPr>
                <a:latin typeface="Tahoma"/>
                <a:cs typeface="Tahoma"/>
              </a:rPr>
              <a:t>o la sua negazione </a:t>
            </a:r>
            <a:r>
              <a:rPr i="1">
                <a:latin typeface="Arial"/>
                <a:cs typeface="Arial"/>
              </a:rPr>
              <a:t>nota</a:t>
            </a:r>
            <a:endParaRPr sz="900">
              <a:latin typeface="Arial"/>
              <a:cs typeface="Arial"/>
            </a:endParaRPr>
          </a:p>
          <a:p>
            <a:pPr marL="38100">
              <a:lnSpc>
                <a:spcPct val="100000"/>
              </a:lnSpc>
              <a:spcBef>
                <a:spcPts val="445"/>
              </a:spcBef>
              <a:defRPr sz="900">
                <a:solidFill>
                  <a:srgbClr val="0A000A"/>
                </a:solidFill>
              </a:defRPr>
            </a:pPr>
            <a:r>
              <a:rPr>
                <a:latin typeface="Tahoma"/>
                <a:cs typeface="Tahoma"/>
              </a:rPr>
              <a:t>un termine (rispettivamente, atomo e letterale) è </a:t>
            </a:r>
            <a:r>
              <a:rPr i="1">
                <a:latin typeface="Arial"/>
                <a:cs typeface="Arial"/>
              </a:rPr>
              <a:t>macinato </a:t>
            </a:r>
            <a:r>
              <a:rPr>
                <a:latin typeface="Tahoma"/>
                <a:cs typeface="Tahoma"/>
              </a:rPr>
              <a:t>se non contiene variabili</a:t>
            </a:r>
            <a:endParaRPr sz="900">
              <a:latin typeface="Tahoma"/>
              <a:cs typeface="Tahoma"/>
            </a:endParaRPr>
          </a:p>
          <a:p>
            <a:pPr marL="38100" marR="184785">
              <a:lnSpc>
                <a:spcPct val="101499"/>
              </a:lnSpc>
              <a:spcBef>
                <a:spcPts val="430"/>
              </a:spcBef>
              <a:defRPr sz="900">
                <a:solidFill>
                  <a:srgbClr val="0A000A"/>
                </a:solidFill>
              </a:defRPr>
            </a:pPr>
            <a:r>
              <a:rPr>
                <a:latin typeface="Tahoma"/>
                <a:cs typeface="Tahoma"/>
              </a:rPr>
              <a:t>L'insieme di tutti i termini di base (rispettivamente, atomi di terra) di </a:t>
            </a:r>
            <a:r>
              <a:rPr i="1">
                <a:latin typeface="Arial"/>
                <a:cs typeface="Arial"/>
              </a:rPr>
              <a:t>A </a:t>
            </a:r>
            <a:r>
              <a:rPr>
                <a:latin typeface="Tahoma"/>
                <a:cs typeface="Tahoma"/>
              </a:rPr>
              <a:t>è chiamato l'universo di Herbrand (rispettivamente, base di Herbrand) di </a:t>
            </a:r>
            <a:r>
              <a:rPr i="1">
                <a:latin typeface="Arial"/>
                <a:cs typeface="Arial"/>
              </a:rPr>
              <a:t>A.</a:t>
            </a:r>
            <a:endParaRPr sz="900">
              <a:latin typeface="Arial"/>
              <a:cs typeface="Arial"/>
            </a:endParaRPr>
          </a:p>
        </p:txBody>
      </p:sp>
      <p:pic>
        <p:nvPicPr>
          <p:cNvPr id="7" name="object 7"/>
          <p:cNvPicPr/>
          <p:nvPr/>
        </p:nvPicPr>
        <p:blipFill>
          <a:blip r:embed="rId3" cstate="print"/>
          <a:stretch>
            <a:fillRect/>
          </a:stretch>
        </p:blipFill>
        <p:spPr>
          <a:xfrm>
            <a:off x="214504" y="795480"/>
            <a:ext cx="65265" cy="65265"/>
          </a:xfrm>
          <a:prstGeom prst="rect">
            <a:avLst/>
          </a:prstGeom>
        </p:spPr>
      </p:pic>
      <p:pic>
        <p:nvPicPr>
          <p:cNvPr id="8" name="object 8"/>
          <p:cNvPicPr/>
          <p:nvPr/>
        </p:nvPicPr>
        <p:blipFill>
          <a:blip r:embed="rId3" cstate="print"/>
          <a:stretch>
            <a:fillRect/>
          </a:stretch>
        </p:blipFill>
        <p:spPr>
          <a:xfrm>
            <a:off x="214504" y="989281"/>
            <a:ext cx="65265" cy="65265"/>
          </a:xfrm>
          <a:prstGeom prst="rect">
            <a:avLst/>
          </a:prstGeom>
        </p:spPr>
      </p:pic>
      <p:pic>
        <p:nvPicPr>
          <p:cNvPr id="9" name="object 9"/>
          <p:cNvPicPr/>
          <p:nvPr/>
        </p:nvPicPr>
        <p:blipFill>
          <a:blip r:embed="rId4" cstate="print"/>
          <a:stretch>
            <a:fillRect/>
          </a:stretch>
        </p:blipFill>
        <p:spPr>
          <a:xfrm>
            <a:off x="214504" y="1183084"/>
            <a:ext cx="65265" cy="65265"/>
          </a:xfrm>
          <a:prstGeom prst="rect">
            <a:avLst/>
          </a:prstGeom>
        </p:spPr>
      </p:pic>
      <p:pic>
        <p:nvPicPr>
          <p:cNvPr id="10" name="object 10"/>
          <p:cNvPicPr/>
          <p:nvPr/>
        </p:nvPicPr>
        <p:blipFill>
          <a:blip r:embed="rId3" cstate="print"/>
          <a:stretch>
            <a:fillRect/>
          </a:stretch>
        </p:blipFill>
        <p:spPr>
          <a:xfrm>
            <a:off x="214504" y="1516052"/>
            <a:ext cx="65265" cy="65265"/>
          </a:xfrm>
          <a:prstGeom prst="rect">
            <a:avLst/>
          </a:prstGeom>
        </p:spPr>
      </p:pic>
      <p:pic>
        <p:nvPicPr>
          <p:cNvPr id="11" name="object 11"/>
          <p:cNvPicPr/>
          <p:nvPr/>
        </p:nvPicPr>
        <p:blipFill>
          <a:blip r:embed="rId3" cstate="print"/>
          <a:stretch>
            <a:fillRect/>
          </a:stretch>
        </p:blipFill>
        <p:spPr>
          <a:xfrm>
            <a:off x="214504" y="1849033"/>
            <a:ext cx="65265" cy="65265"/>
          </a:xfrm>
          <a:prstGeom prst="rect">
            <a:avLst/>
          </a:prstGeom>
        </p:spPr>
      </p:pic>
      <p:pic>
        <p:nvPicPr>
          <p:cNvPr id="12" name="object 12"/>
          <p:cNvPicPr/>
          <p:nvPr/>
        </p:nvPicPr>
        <p:blipFill>
          <a:blip r:embed="rId3" cstate="print"/>
          <a:stretch>
            <a:fillRect/>
          </a:stretch>
        </p:blipFill>
        <p:spPr>
          <a:xfrm>
            <a:off x="214504" y="2042835"/>
            <a:ext cx="65265" cy="65265"/>
          </a:xfrm>
          <a:prstGeom prst="rect">
            <a:avLst/>
          </a:prstGeom>
        </p:spPr>
      </p:pic>
      <p:pic>
        <p:nvPicPr>
          <p:cNvPr id="13" name="object 13"/>
          <p:cNvPicPr/>
          <p:nvPr/>
        </p:nvPicPr>
        <p:blipFill>
          <a:blip r:embed="rId4" cstate="print"/>
          <a:stretch>
            <a:fillRect/>
          </a:stretch>
        </p:blipFill>
        <p:spPr>
          <a:xfrm>
            <a:off x="214504" y="2236637"/>
            <a:ext cx="65265" cy="65265"/>
          </a:xfrm>
          <a:prstGeom prst="rect">
            <a:avLst/>
          </a:prstGeom>
        </p:spPr>
      </p:pic>
      <p:pic>
        <p:nvPicPr>
          <p:cNvPr id="14" name="object 14"/>
          <p:cNvPicPr/>
          <p:nvPr/>
        </p:nvPicPr>
        <p:blipFill>
          <a:blip r:embed="rId3" cstate="print"/>
          <a:stretch>
            <a:fillRect/>
          </a:stretch>
        </p:blipFill>
        <p:spPr>
          <a:xfrm>
            <a:off x="214504" y="2430439"/>
            <a:ext cx="65265" cy="65265"/>
          </a:xfrm>
          <a:prstGeom prst="rect">
            <a:avLst/>
          </a:prstGeom>
        </p:spPr>
      </p:pic>
      <p:grpSp>
        <p:nvGrpSpPr>
          <p:cNvPr id="15" name="object 15"/>
          <p:cNvGrpSpPr/>
          <p:nvPr/>
        </p:nvGrpSpPr>
        <p:grpSpPr>
          <a:xfrm>
            <a:off x="0" y="3346348"/>
            <a:ext cx="4608195" cy="109855"/>
            <a:chOff x="0" y="3346348"/>
            <a:chExt cx="4608195" cy="109855"/>
          </a:xfrm>
        </p:grpSpPr>
        <p:sp>
          <p:nvSpPr>
            <p:cNvPr id="16" name="object 16"/>
            <p:cNvSpPr/>
            <p:nvPr/>
          </p:nvSpPr>
          <p:spPr>
            <a:xfrm>
              <a:off x="0" y="3346348"/>
              <a:ext cx="1536065" cy="109855"/>
            </a:xfrm>
            <a:custGeom>
              <a:avLst/>
              <a:gdLst/>
              <a:ahLst/>
              <a:cxnLst/>
              <a:rect l="l" t="t" r="r" b="b"/>
              <a:pathLst>
                <a:path w="1536065" h="109854">
                  <a:moveTo>
                    <a:pt x="1535976" y="0"/>
                  </a:moveTo>
                  <a:lnTo>
                    <a:pt x="0" y="0"/>
                  </a:lnTo>
                  <a:lnTo>
                    <a:pt x="0" y="109651"/>
                  </a:lnTo>
                  <a:lnTo>
                    <a:pt x="1535976" y="109651"/>
                  </a:lnTo>
                  <a:lnTo>
                    <a:pt x="1535976" y="0"/>
                  </a:lnTo>
                  <a:close/>
                </a:path>
              </a:pathLst>
            </a:custGeom>
            <a:solidFill>
              <a:srgbClr val="510051"/>
            </a:solidFill>
          </p:spPr>
          <p:txBody>
            <a:bodyPr wrap="square" lIns="0" tIns="0" rIns="0" bIns="0"/>
            <a:lstStyle/>
            <a:p>
              <a:endParaRPr/>
            </a:p>
          </p:txBody>
        </p:sp>
        <p:sp>
          <p:nvSpPr>
            <p:cNvPr id="17" name="object 17"/>
            <p:cNvSpPr/>
            <p:nvPr/>
          </p:nvSpPr>
          <p:spPr>
            <a:xfrm>
              <a:off x="1535976" y="3346348"/>
              <a:ext cx="1536065" cy="109855"/>
            </a:xfrm>
            <a:custGeom>
              <a:avLst/>
              <a:gdLst/>
              <a:ahLst/>
              <a:cxnLst/>
              <a:rect l="l" t="t" r="r" b="b"/>
              <a:pathLst>
                <a:path w="1536064" h="109854">
                  <a:moveTo>
                    <a:pt x="1535976" y="0"/>
                  </a:moveTo>
                  <a:lnTo>
                    <a:pt x="0" y="0"/>
                  </a:lnTo>
                  <a:lnTo>
                    <a:pt x="0" y="109651"/>
                  </a:lnTo>
                  <a:lnTo>
                    <a:pt x="1535976" y="109651"/>
                  </a:lnTo>
                  <a:lnTo>
                    <a:pt x="1535976" y="0"/>
                  </a:lnTo>
                  <a:close/>
                </a:path>
              </a:pathLst>
            </a:custGeom>
            <a:solidFill>
              <a:srgbClr val="EBEBEB"/>
            </a:solidFill>
          </p:spPr>
          <p:txBody>
            <a:bodyPr wrap="square" lIns="0" tIns="0" rIns="0" bIns="0"/>
            <a:lstStyle/>
            <a:p>
              <a:endParaRPr/>
            </a:p>
          </p:txBody>
        </p:sp>
        <p:sp>
          <p:nvSpPr>
            <p:cNvPr id="18" name="object 18"/>
            <p:cNvSpPr/>
            <p:nvPr/>
          </p:nvSpPr>
          <p:spPr>
            <a:xfrm>
              <a:off x="3071952" y="3346348"/>
              <a:ext cx="1536065" cy="109855"/>
            </a:xfrm>
            <a:custGeom>
              <a:avLst/>
              <a:gdLst/>
              <a:ahLst/>
              <a:cxnLst/>
              <a:rect l="l" t="t" r="r" b="b"/>
              <a:pathLst>
                <a:path w="1536064" h="109854">
                  <a:moveTo>
                    <a:pt x="1535976" y="0"/>
                  </a:moveTo>
                  <a:lnTo>
                    <a:pt x="0" y="0"/>
                  </a:lnTo>
                  <a:lnTo>
                    <a:pt x="0" y="109651"/>
                  </a:lnTo>
                  <a:lnTo>
                    <a:pt x="1535976" y="109651"/>
                  </a:lnTo>
                  <a:lnTo>
                    <a:pt x="1535976" y="0"/>
                  </a:lnTo>
                  <a:close/>
                </a:path>
              </a:pathLst>
            </a:custGeom>
            <a:solidFill>
              <a:srgbClr val="D8D8D8"/>
            </a:solidFill>
          </p:spPr>
          <p:txBody>
            <a:bodyPr wrap="square" lIns="0" tIns="0" rIns="0" bIns="0"/>
            <a:lstStyle/>
            <a:p>
              <a:endParaRPr/>
            </a:p>
          </p:txBody>
        </p:sp>
      </p:grpSp>
      <p:sp>
        <p:nvSpPr>
          <p:cNvPr id="19" name="object 19"/>
          <p:cNvSpPr txBox="1">
            <a:spLocks noGrp="1"/>
          </p:cNvSpPr>
          <p:nvPr>
            <p:ph type="dt" sz="half" idx="6"/>
          </p:nvPr>
        </p:nvSpPr>
        <p:spPr>
          <a:prstGeom prst="rect">
            <a:avLst/>
          </a:prstGeom>
        </p:spPr>
        <p:txBody>
          <a:bodyPr vert="horz" wrap="square" lIns="0" tIns="0" rIns="0" bIns="0">
            <a:spAutoFit/>
          </a:bodyPr>
          <a:lstStyle/>
          <a:p>
            <a:pPr marL="12700">
              <a:lnSpc>
                <a:spcPts val="675"/>
              </a:lnSpc>
            </a:pPr>
            <a:r>
              <a:t>Calegari (Universit'a Bologna)</a:t>
            </a:r>
          </a:p>
        </p:txBody>
      </p:sp>
      <p:sp>
        <p:nvSpPr>
          <p:cNvPr id="20" name="object 20"/>
          <p:cNvSpPr txBox="1"/>
          <p:nvPr/>
        </p:nvSpPr>
        <p:spPr>
          <a:xfrm>
            <a:off x="2053069" y="3351784"/>
            <a:ext cx="501650" cy="102235"/>
          </a:xfrm>
          <a:prstGeom prst="rect">
            <a:avLst/>
          </a:prstGeom>
        </p:spPr>
        <p:txBody>
          <a:bodyPr vert="horz" wrap="square" lIns="0" tIns="0" rIns="0" bIns="0">
            <a:spAutoFit/>
          </a:bodyPr>
          <a:lstStyle/>
          <a:p>
            <a:pPr marL="12700">
              <a:lnSpc>
                <a:spcPts val="675"/>
              </a:lnSpc>
              <a:defRPr sz="600">
                <a:solidFill>
                  <a:srgbClr val="470047"/>
                </a:solidFill>
                <a:latin typeface="Microsoft Sans Serif"/>
                <a:cs typeface="Microsoft Sans Serif"/>
                <a:hlinkClick r:id="rId5" action="ppaction://hlinksldjump"/>
              </a:defRPr>
            </a:pPr>
            <a:r>
              <a:t>Etica e LP</a:t>
            </a:r>
            <a:endParaRPr sz="600">
              <a:latin typeface="Microsoft Sans Serif"/>
              <a:cs typeface="Microsoft Sans Serif"/>
            </a:endParaRPr>
          </a:p>
        </p:txBody>
      </p:sp>
      <p:sp>
        <p:nvSpPr>
          <p:cNvPr id="21" name="object 21"/>
          <p:cNvSpPr txBox="1">
            <a:spLocks noGrp="1"/>
          </p:cNvSpPr>
          <p:nvPr>
            <p:ph type="ftr" sz="quarter" idx="5"/>
          </p:nvPr>
        </p:nvSpPr>
        <p:spPr>
          <a:prstGeom prst="rect">
            <a:avLst/>
          </a:prstGeom>
        </p:spPr>
        <p:txBody>
          <a:bodyPr vert="horz" wrap="square" lIns="0" tIns="0" rIns="0" bIns="0">
            <a:spAutoFit/>
          </a:bodyPr>
          <a:lstStyle/>
          <a:p>
            <a:pPr marL="12700">
              <a:lnSpc>
                <a:spcPts val="675"/>
              </a:lnSpc>
            </a:pPr>
            <a:r>
              <a:t>A.A. 2020/2021</a:t>
            </a:r>
          </a:p>
        </p:txBody>
      </p:sp>
      <p:sp>
        <p:nvSpPr>
          <p:cNvPr id="22" name="object 22"/>
          <p:cNvSpPr txBox="1">
            <a:spLocks noGrp="1"/>
          </p:cNvSpPr>
          <p:nvPr>
            <p:ph type="sldNum" sz="quarter" idx="7"/>
          </p:nvPr>
        </p:nvSpPr>
        <p:spPr>
          <a:prstGeom prst="rect">
            <a:avLst/>
          </a:prstGeom>
        </p:spPr>
        <p:txBody>
          <a:bodyPr vert="horz" wrap="square" lIns="0" tIns="0" rIns="0" bIns="0">
            <a:spAutoFit/>
          </a:bodyPr>
          <a:lstStyle/>
          <a:p>
            <a:pPr marL="38100">
              <a:lnSpc>
                <a:spcPts val="675"/>
              </a:lnSpc>
            </a:pPr>
            <a:fld id="{81D60167-4931-47E6-BA6A-407CBD079E47}" type="slidenum">
              <a:rPr spc="-20" dirty="0"/>
              <a:t>19</a:t>
            </a:fld>
            <a:r>
              <a:t> /69</a:t>
            </a:r>
          </a:p>
        </p:txBody>
      </p:sp>
    </p:spTree>
  </p:cSld>
  <p:clrMapOvr>
    <a:masterClrMapping/>
  </p:clrMapOvr>
  <p:transition>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0" y="0"/>
            <a:ext cx="2304415" cy="140335"/>
          </a:xfrm>
          <a:prstGeom prst="rect">
            <a:avLst/>
          </a:prstGeom>
          <a:solidFill>
            <a:srgbClr val="510051"/>
          </a:solidFill>
        </p:spPr>
        <p:txBody>
          <a:bodyPr vert="horz" wrap="square" lIns="0" tIns="13335" rIns="0" bIns="0">
            <a:spAutoFit/>
          </a:bodyPr>
          <a:lstStyle/>
          <a:p>
            <a:pPr marR="59690" algn="r">
              <a:lnSpc>
                <a:spcPct val="100000"/>
              </a:lnSpc>
              <a:spcBef>
                <a:spcPts val="105"/>
              </a:spcBef>
              <a:defRPr sz="600">
                <a:solidFill>
                  <a:srgbClr val="F2F2F2"/>
                </a:solidFill>
                <a:latin typeface="Microsoft Sans Serif"/>
                <a:cs typeface="Microsoft Sans Serif"/>
                <a:hlinkClick r:id="rId2" action="ppaction://hlinksldjump"/>
              </a:defRPr>
            </a:pPr>
            <a:r>
              <a:t>Agenti</a:t>
            </a:r>
            <a:endParaRPr sz="600">
              <a:latin typeface="Microsoft Sans Serif"/>
              <a:cs typeface="Microsoft Sans Serif"/>
            </a:endParaRPr>
          </a:p>
        </p:txBody>
      </p:sp>
      <p:sp>
        <p:nvSpPr>
          <p:cNvPr id="3" name="object 3"/>
          <p:cNvSpPr/>
          <p:nvPr/>
        </p:nvSpPr>
        <p:spPr>
          <a:xfrm>
            <a:off x="2303995" y="0"/>
            <a:ext cx="2304415" cy="140335"/>
          </a:xfrm>
          <a:custGeom>
            <a:avLst/>
            <a:gdLst/>
            <a:ahLst/>
            <a:cxnLst/>
            <a:rect l="l" t="t" r="r" b="b"/>
            <a:pathLst>
              <a:path w="2304415" h="140335">
                <a:moveTo>
                  <a:pt x="2303995" y="0"/>
                </a:moveTo>
                <a:lnTo>
                  <a:pt x="0" y="0"/>
                </a:lnTo>
                <a:lnTo>
                  <a:pt x="0" y="140017"/>
                </a:lnTo>
                <a:lnTo>
                  <a:pt x="2303995" y="140017"/>
                </a:lnTo>
                <a:lnTo>
                  <a:pt x="2303995" y="0"/>
                </a:lnTo>
                <a:close/>
              </a:path>
            </a:pathLst>
          </a:custGeom>
          <a:solidFill>
            <a:srgbClr val="D8D8D8"/>
          </a:solidFill>
        </p:spPr>
        <p:txBody>
          <a:bodyPr wrap="square" lIns="0" tIns="0" rIns="0" bIns="0"/>
          <a:lstStyle/>
          <a:p>
            <a:endParaRPr/>
          </a:p>
        </p:txBody>
      </p:sp>
      <p:sp>
        <p:nvSpPr>
          <p:cNvPr id="4" name="object 4"/>
          <p:cNvSpPr txBox="1">
            <a:spLocks noGrp="1"/>
          </p:cNvSpPr>
          <p:nvPr>
            <p:ph type="title"/>
          </p:nvPr>
        </p:nvSpPr>
        <p:spPr>
          <a:xfrm>
            <a:off x="0" y="140017"/>
            <a:ext cx="4608195" cy="350520"/>
          </a:xfrm>
          <a:prstGeom prst="rect">
            <a:avLst/>
          </a:prstGeom>
          <a:solidFill>
            <a:srgbClr val="F2F2F2"/>
          </a:solidFill>
        </p:spPr>
        <p:txBody>
          <a:bodyPr vert="horz" wrap="square" lIns="0" tIns="76835" rIns="0" bIns="0">
            <a:spAutoFit/>
          </a:bodyPr>
          <a:lstStyle/>
          <a:p>
            <a:pPr marL="107950">
              <a:lnSpc>
                <a:spcPct val="100000"/>
              </a:lnSpc>
              <a:spcBef>
                <a:spcPts val="605"/>
              </a:spcBef>
              <a:defRPr>
                <a:solidFill>
                  <a:srgbClr val="660066"/>
                </a:solidFill>
              </a:defRPr>
            </a:pPr>
            <a:r>
              <a:t>Il prossimo in linea. . .</a:t>
            </a:r>
          </a:p>
        </p:txBody>
      </p:sp>
      <p:pic>
        <p:nvPicPr>
          <p:cNvPr id="5" name="object 5"/>
          <p:cNvPicPr/>
          <p:nvPr/>
        </p:nvPicPr>
        <p:blipFill>
          <a:blip r:embed="rId3" cstate="print"/>
          <a:stretch>
            <a:fillRect/>
          </a:stretch>
        </p:blipFill>
        <p:spPr>
          <a:xfrm>
            <a:off x="54889" y="962734"/>
            <a:ext cx="160096" cy="160096"/>
          </a:xfrm>
          <a:prstGeom prst="rect">
            <a:avLst/>
          </a:prstGeom>
        </p:spPr>
      </p:pic>
      <p:sp>
        <p:nvSpPr>
          <p:cNvPr id="6" name="object 6"/>
          <p:cNvSpPr txBox="1"/>
          <p:nvPr/>
        </p:nvSpPr>
        <p:spPr>
          <a:xfrm>
            <a:off x="95250" y="618135"/>
            <a:ext cx="79375" cy="42960"/>
          </a:xfrm>
          <a:prstGeom prst="rect">
            <a:avLst/>
          </a:prstGeom>
        </p:spPr>
        <p:txBody>
          <a:bodyPr vert="horz" wrap="square" lIns="0" tIns="12065" rIns="0" bIns="0">
            <a:spAutoFit/>
          </a:bodyPr>
          <a:lstStyle/>
          <a:p>
            <a:pPr marL="12700">
              <a:lnSpc>
                <a:spcPct val="100000"/>
              </a:lnSpc>
              <a:spcBef>
                <a:spcPts val="95"/>
              </a:spcBef>
              <a:defRPr sz="800">
                <a:solidFill>
                  <a:srgbClr val="FEFDFB"/>
                </a:solidFill>
                <a:latin typeface="Microsoft Sans Serif"/>
                <a:cs typeface="Microsoft Sans Serif"/>
              </a:defRPr>
            </a:pPr>
            <a:r>
              <a:rPr sz="200"/>
              <a:t>1</a:t>
            </a:r>
            <a:endParaRPr sz="200">
              <a:latin typeface="Microsoft Sans Serif"/>
              <a:cs typeface="Microsoft Sans Serif"/>
            </a:endParaRPr>
          </a:p>
        </p:txBody>
      </p:sp>
      <p:sp>
        <p:nvSpPr>
          <p:cNvPr id="7" name="object 7"/>
          <p:cNvSpPr txBox="1"/>
          <p:nvPr/>
        </p:nvSpPr>
        <p:spPr>
          <a:xfrm>
            <a:off x="260680" y="590703"/>
            <a:ext cx="480059" cy="103875"/>
          </a:xfrm>
          <a:prstGeom prst="rect">
            <a:avLst/>
          </a:prstGeom>
        </p:spPr>
        <p:txBody>
          <a:bodyPr vert="horz" wrap="square" lIns="0" tIns="11430" rIns="0" bIns="0">
            <a:spAutoFit/>
          </a:bodyPr>
          <a:lstStyle/>
          <a:p>
            <a:pPr marL="12700">
              <a:lnSpc>
                <a:spcPct val="100000"/>
              </a:lnSpc>
              <a:spcBef>
                <a:spcPts val="90"/>
              </a:spcBef>
              <a:defRPr sz="1100">
                <a:solidFill>
                  <a:srgbClr val="D4CCD4"/>
                </a:solidFill>
                <a:latin typeface="Tahoma"/>
                <a:cs typeface="Tahoma"/>
                <a:hlinkClick r:id="rId4" action="ppaction://hlinksldjump"/>
              </a:defRPr>
            </a:pPr>
            <a:r>
              <a:rPr sz="600"/>
              <a:t>Il contesto</a:t>
            </a:r>
            <a:endParaRPr sz="600">
              <a:latin typeface="Tahoma"/>
              <a:cs typeface="Tahoma"/>
            </a:endParaRPr>
          </a:p>
        </p:txBody>
      </p:sp>
      <p:pic>
        <p:nvPicPr>
          <p:cNvPr id="8" name="object 8"/>
          <p:cNvPicPr/>
          <p:nvPr/>
        </p:nvPicPr>
        <p:blipFill>
          <a:blip r:embed="rId5" cstate="print"/>
          <a:stretch>
            <a:fillRect/>
          </a:stretch>
        </p:blipFill>
        <p:spPr>
          <a:xfrm>
            <a:off x="61822" y="594385"/>
            <a:ext cx="160096" cy="160096"/>
          </a:xfrm>
          <a:prstGeom prst="rect">
            <a:avLst/>
          </a:prstGeom>
        </p:spPr>
      </p:pic>
      <p:sp>
        <p:nvSpPr>
          <p:cNvPr id="9" name="object 9"/>
          <p:cNvSpPr txBox="1"/>
          <p:nvPr/>
        </p:nvSpPr>
        <p:spPr>
          <a:xfrm>
            <a:off x="95250" y="998030"/>
            <a:ext cx="79375" cy="42960"/>
          </a:xfrm>
          <a:prstGeom prst="rect">
            <a:avLst/>
          </a:prstGeom>
        </p:spPr>
        <p:txBody>
          <a:bodyPr vert="horz" wrap="square" lIns="0" tIns="12065" rIns="0" bIns="0">
            <a:spAutoFit/>
          </a:bodyPr>
          <a:lstStyle/>
          <a:p>
            <a:pPr marL="12700">
              <a:lnSpc>
                <a:spcPct val="100000"/>
              </a:lnSpc>
              <a:spcBef>
                <a:spcPts val="95"/>
              </a:spcBef>
              <a:defRPr sz="800">
                <a:solidFill>
                  <a:srgbClr val="FAF7EB"/>
                </a:solidFill>
                <a:latin typeface="Microsoft Sans Serif"/>
                <a:cs typeface="Microsoft Sans Serif"/>
              </a:defRPr>
            </a:pPr>
            <a:r>
              <a:rPr sz="200"/>
              <a:t>2</a:t>
            </a:r>
            <a:endParaRPr sz="200">
              <a:latin typeface="Microsoft Sans Serif"/>
              <a:cs typeface="Microsoft Sans Serif"/>
            </a:endParaRPr>
          </a:p>
        </p:txBody>
      </p:sp>
      <p:sp>
        <p:nvSpPr>
          <p:cNvPr id="10" name="object 10"/>
          <p:cNvSpPr txBox="1"/>
          <p:nvPr/>
        </p:nvSpPr>
        <p:spPr>
          <a:xfrm>
            <a:off x="260680" y="970598"/>
            <a:ext cx="424180" cy="103875"/>
          </a:xfrm>
          <a:prstGeom prst="rect">
            <a:avLst/>
          </a:prstGeom>
        </p:spPr>
        <p:txBody>
          <a:bodyPr vert="horz" wrap="square" lIns="0" tIns="11430" rIns="0" bIns="0">
            <a:spAutoFit/>
          </a:bodyPr>
          <a:lstStyle/>
          <a:p>
            <a:pPr marL="12700">
              <a:lnSpc>
                <a:spcPct val="100000"/>
              </a:lnSpc>
              <a:spcBef>
                <a:spcPts val="90"/>
              </a:spcBef>
              <a:defRPr sz="1100">
                <a:solidFill>
                  <a:srgbClr val="280028"/>
                </a:solidFill>
                <a:latin typeface="Tahoma"/>
                <a:cs typeface="Tahoma"/>
                <a:hlinkClick r:id="rId2" action="ppaction://hlinksldjump"/>
              </a:defRPr>
            </a:pPr>
            <a:r>
              <a:rPr sz="600"/>
              <a:t>Agenti</a:t>
            </a:r>
            <a:endParaRPr sz="600">
              <a:latin typeface="Tahoma"/>
              <a:cs typeface="Tahoma"/>
            </a:endParaRPr>
          </a:p>
        </p:txBody>
      </p:sp>
      <p:pic>
        <p:nvPicPr>
          <p:cNvPr id="11" name="object 11"/>
          <p:cNvPicPr/>
          <p:nvPr/>
        </p:nvPicPr>
        <p:blipFill>
          <a:blip r:embed="rId6" cstate="print"/>
          <a:stretch>
            <a:fillRect/>
          </a:stretch>
        </p:blipFill>
        <p:spPr>
          <a:xfrm>
            <a:off x="61822" y="1225548"/>
            <a:ext cx="160096" cy="160096"/>
          </a:xfrm>
          <a:prstGeom prst="rect">
            <a:avLst/>
          </a:prstGeom>
        </p:spPr>
      </p:pic>
      <p:sp>
        <p:nvSpPr>
          <p:cNvPr id="12" name="object 12"/>
          <p:cNvSpPr txBox="1"/>
          <p:nvPr/>
        </p:nvSpPr>
        <p:spPr>
          <a:xfrm>
            <a:off x="102285" y="1224886"/>
            <a:ext cx="79375" cy="42960"/>
          </a:xfrm>
          <a:prstGeom prst="rect">
            <a:avLst/>
          </a:prstGeom>
        </p:spPr>
        <p:txBody>
          <a:bodyPr vert="horz" wrap="square" lIns="0" tIns="12065" rIns="0" bIns="0">
            <a:spAutoFit/>
          </a:bodyPr>
          <a:lstStyle/>
          <a:p>
            <a:pPr marL="12700">
              <a:lnSpc>
                <a:spcPct val="100000"/>
              </a:lnSpc>
              <a:spcBef>
                <a:spcPts val="95"/>
              </a:spcBef>
              <a:defRPr sz="800">
                <a:solidFill>
                  <a:srgbClr val="FEFDFB"/>
                </a:solidFill>
                <a:latin typeface="Microsoft Sans Serif"/>
                <a:cs typeface="Microsoft Sans Serif"/>
              </a:defRPr>
            </a:pPr>
            <a:r>
              <a:rPr sz="200"/>
              <a:t>3</a:t>
            </a:r>
            <a:endParaRPr sz="200">
              <a:latin typeface="Microsoft Sans Serif"/>
              <a:cs typeface="Microsoft Sans Serif"/>
            </a:endParaRPr>
          </a:p>
        </p:txBody>
      </p:sp>
      <p:sp>
        <p:nvSpPr>
          <p:cNvPr id="13" name="object 13"/>
          <p:cNvSpPr txBox="1"/>
          <p:nvPr/>
        </p:nvSpPr>
        <p:spPr>
          <a:xfrm>
            <a:off x="267715" y="1197454"/>
            <a:ext cx="653415" cy="103875"/>
          </a:xfrm>
          <a:prstGeom prst="rect">
            <a:avLst/>
          </a:prstGeom>
        </p:spPr>
        <p:txBody>
          <a:bodyPr vert="horz" wrap="square" lIns="0" tIns="11430" rIns="0" bIns="0">
            <a:spAutoFit/>
          </a:bodyPr>
          <a:lstStyle/>
          <a:p>
            <a:pPr marL="12700">
              <a:lnSpc>
                <a:spcPct val="100000"/>
              </a:lnSpc>
              <a:spcBef>
                <a:spcPts val="90"/>
              </a:spcBef>
              <a:defRPr sz="1100">
                <a:solidFill>
                  <a:srgbClr val="D4CCD4"/>
                </a:solidFill>
                <a:latin typeface="Tahoma"/>
                <a:cs typeface="Tahoma"/>
                <a:hlinkClick r:id="rId7" action="ppaction://hlinksldjump"/>
              </a:defRPr>
            </a:pPr>
            <a:r>
              <a:rPr sz="600"/>
              <a:t>Motivazione</a:t>
            </a:r>
            <a:endParaRPr sz="600">
              <a:latin typeface="Tahoma"/>
              <a:cs typeface="Tahoma"/>
            </a:endParaRPr>
          </a:p>
        </p:txBody>
      </p:sp>
      <p:pic>
        <p:nvPicPr>
          <p:cNvPr id="14" name="object 14"/>
          <p:cNvPicPr/>
          <p:nvPr/>
        </p:nvPicPr>
        <p:blipFill>
          <a:blip r:embed="rId6" cstate="print"/>
          <a:stretch>
            <a:fillRect/>
          </a:stretch>
        </p:blipFill>
        <p:spPr>
          <a:xfrm>
            <a:off x="61822" y="1445657"/>
            <a:ext cx="160096" cy="160096"/>
          </a:xfrm>
          <a:prstGeom prst="rect">
            <a:avLst/>
          </a:prstGeom>
        </p:spPr>
      </p:pic>
      <p:pic>
        <p:nvPicPr>
          <p:cNvPr id="15" name="object 15"/>
          <p:cNvPicPr/>
          <p:nvPr/>
        </p:nvPicPr>
        <p:blipFill>
          <a:blip r:embed="rId8" cstate="print"/>
          <a:stretch>
            <a:fillRect/>
          </a:stretch>
        </p:blipFill>
        <p:spPr>
          <a:xfrm>
            <a:off x="61822" y="1825539"/>
            <a:ext cx="160096" cy="160096"/>
          </a:xfrm>
          <a:prstGeom prst="rect">
            <a:avLst/>
          </a:prstGeom>
        </p:spPr>
      </p:pic>
      <p:pic>
        <p:nvPicPr>
          <p:cNvPr id="16" name="object 16"/>
          <p:cNvPicPr/>
          <p:nvPr/>
        </p:nvPicPr>
        <p:blipFill>
          <a:blip r:embed="rId3" cstate="print"/>
          <a:stretch>
            <a:fillRect/>
          </a:stretch>
        </p:blipFill>
        <p:spPr>
          <a:xfrm>
            <a:off x="61822" y="1633860"/>
            <a:ext cx="160096" cy="160096"/>
          </a:xfrm>
          <a:prstGeom prst="rect">
            <a:avLst/>
          </a:prstGeom>
        </p:spPr>
      </p:pic>
      <p:sp>
        <p:nvSpPr>
          <p:cNvPr id="17" name="object 17"/>
          <p:cNvSpPr txBox="1"/>
          <p:nvPr/>
        </p:nvSpPr>
        <p:spPr>
          <a:xfrm>
            <a:off x="102285" y="1417550"/>
            <a:ext cx="1696720" cy="550151"/>
          </a:xfrm>
          <a:prstGeom prst="rect">
            <a:avLst/>
          </a:prstGeom>
        </p:spPr>
        <p:txBody>
          <a:bodyPr vert="horz" wrap="square" lIns="0" tIns="11430" rIns="0" bIns="0">
            <a:spAutoFit/>
          </a:bodyPr>
          <a:lstStyle/>
          <a:p>
            <a:pPr marL="177800" indent="-165735">
              <a:lnSpc>
                <a:spcPct val="100000"/>
              </a:lnSpc>
              <a:spcBef>
                <a:spcPts val="90"/>
              </a:spcBef>
              <a:buClr>
                <a:srgbClr val="FEFDFB"/>
              </a:buClr>
              <a:buSzPct val="72727"/>
              <a:buFont typeface="Microsoft Sans Serif"/>
              <a:buAutoNum type="arabicPlain" startAt="4"/>
              <a:tabLst>
                <a:tab pos="178435" algn="l"/>
              </a:tabLst>
              <a:defRPr sz="1100">
                <a:solidFill>
                  <a:srgbClr val="D4CCD4"/>
                </a:solidFill>
                <a:latin typeface="Tahoma"/>
                <a:cs typeface="Tahoma"/>
                <a:hlinkClick r:id="rId9" action="ppaction://hlinksldjump"/>
              </a:defRPr>
            </a:pPr>
            <a:r>
              <a:rPr sz="600"/>
              <a:t>I Preliminari</a:t>
            </a:r>
            <a:endParaRPr sz="600">
              <a:latin typeface="Tahoma"/>
              <a:cs typeface="Tahoma"/>
            </a:endParaRPr>
          </a:p>
          <a:p>
            <a:pPr>
              <a:lnSpc>
                <a:spcPct val="100000"/>
              </a:lnSpc>
              <a:spcBef>
                <a:spcPts val="40"/>
              </a:spcBef>
              <a:buClr>
                <a:srgbClr val="FEFDFB"/>
              </a:buClr>
              <a:buFont typeface="Microsoft Sans Serif"/>
              <a:buAutoNum type="arabicPlain" startAt="4"/>
            </a:pPr>
            <a:endParaRPr sz="800">
              <a:latin typeface="Tahoma"/>
              <a:cs typeface="Tahoma"/>
            </a:endParaRPr>
          </a:p>
          <a:p>
            <a:pPr marL="177800" indent="-165735">
              <a:lnSpc>
                <a:spcPct val="100000"/>
              </a:lnSpc>
              <a:buClr>
                <a:srgbClr val="FEFDFB"/>
              </a:buClr>
              <a:buSzPct val="72727"/>
              <a:buFont typeface="Microsoft Sans Serif"/>
              <a:buAutoNum type="arabicPlain" startAt="4"/>
              <a:tabLst>
                <a:tab pos="178435" algn="l"/>
              </a:tabLst>
              <a:defRPr sz="1100">
                <a:solidFill>
                  <a:srgbClr val="D4CCD4"/>
                </a:solidFill>
                <a:latin typeface="Tahoma"/>
                <a:cs typeface="Tahoma"/>
                <a:hlinkClick r:id="rId10" action="ppaction://hlinksldjump"/>
              </a:defRPr>
            </a:pPr>
            <a:r>
              <a:rPr sz="600"/>
              <a:t>Un approccio LP all'etica</a:t>
            </a:r>
            <a:endParaRPr sz="600">
              <a:latin typeface="Tahoma"/>
              <a:cs typeface="Tahoma"/>
            </a:endParaRPr>
          </a:p>
          <a:p>
            <a:pPr>
              <a:lnSpc>
                <a:spcPct val="100000"/>
              </a:lnSpc>
              <a:spcBef>
                <a:spcPts val="40"/>
              </a:spcBef>
              <a:buClr>
                <a:srgbClr val="FEFDFB"/>
              </a:buClr>
              <a:buFont typeface="Microsoft Sans Serif"/>
              <a:buAutoNum type="arabicPlain" startAt="4"/>
            </a:pPr>
            <a:endParaRPr sz="800">
              <a:latin typeface="Tahoma"/>
              <a:cs typeface="Tahoma"/>
            </a:endParaRPr>
          </a:p>
          <a:p>
            <a:pPr marL="177800" indent="-165735">
              <a:lnSpc>
                <a:spcPct val="100000"/>
              </a:lnSpc>
              <a:spcBef>
                <a:spcPts val="5"/>
              </a:spcBef>
              <a:buClr>
                <a:srgbClr val="FEFDFB"/>
              </a:buClr>
              <a:buSzPct val="72727"/>
              <a:buFont typeface="Microsoft Sans Serif"/>
              <a:buAutoNum type="arabicPlain" startAt="4"/>
              <a:tabLst>
                <a:tab pos="178435" algn="l"/>
              </a:tabLst>
              <a:defRPr sz="1100">
                <a:solidFill>
                  <a:srgbClr val="D4CCD4"/>
                </a:solidFill>
                <a:latin typeface="Tahoma"/>
                <a:cs typeface="Tahoma"/>
                <a:hlinkClick r:id="rId11" action="ppaction://hlinksldjump"/>
              </a:defRPr>
            </a:pPr>
            <a:r>
              <a:rPr sz="600"/>
              <a:t>Architettura</a:t>
            </a:r>
            <a:endParaRPr sz="600">
              <a:latin typeface="Tahoma"/>
              <a:cs typeface="Tahoma"/>
            </a:endParaRPr>
          </a:p>
        </p:txBody>
      </p:sp>
      <p:pic>
        <p:nvPicPr>
          <p:cNvPr id="18" name="object 18"/>
          <p:cNvPicPr/>
          <p:nvPr/>
        </p:nvPicPr>
        <p:blipFill>
          <a:blip r:embed="rId6" cstate="print"/>
          <a:stretch>
            <a:fillRect/>
          </a:stretch>
        </p:blipFill>
        <p:spPr>
          <a:xfrm>
            <a:off x="61822" y="2061685"/>
            <a:ext cx="160096" cy="160096"/>
          </a:xfrm>
          <a:prstGeom prst="rect">
            <a:avLst/>
          </a:prstGeom>
        </p:spPr>
      </p:pic>
      <p:sp>
        <p:nvSpPr>
          <p:cNvPr id="19" name="object 19"/>
          <p:cNvSpPr txBox="1"/>
          <p:nvPr/>
        </p:nvSpPr>
        <p:spPr>
          <a:xfrm>
            <a:off x="95250" y="2897493"/>
            <a:ext cx="79375" cy="42960"/>
          </a:xfrm>
          <a:prstGeom prst="rect">
            <a:avLst/>
          </a:prstGeom>
        </p:spPr>
        <p:txBody>
          <a:bodyPr vert="horz" wrap="square" lIns="0" tIns="12065" rIns="0" bIns="0">
            <a:spAutoFit/>
          </a:bodyPr>
          <a:lstStyle/>
          <a:p>
            <a:pPr marL="12700">
              <a:lnSpc>
                <a:spcPct val="100000"/>
              </a:lnSpc>
              <a:spcBef>
                <a:spcPts val="95"/>
              </a:spcBef>
              <a:defRPr sz="800">
                <a:solidFill>
                  <a:srgbClr val="FEFDFB"/>
                </a:solidFill>
                <a:latin typeface="Microsoft Sans Serif"/>
                <a:cs typeface="Microsoft Sans Serif"/>
              </a:defRPr>
            </a:pPr>
            <a:r>
              <a:rPr sz="200"/>
              <a:t>7</a:t>
            </a:r>
            <a:endParaRPr sz="200">
              <a:latin typeface="Microsoft Sans Serif"/>
              <a:cs typeface="Microsoft Sans Serif"/>
            </a:endParaRPr>
          </a:p>
        </p:txBody>
      </p:sp>
      <p:sp>
        <p:nvSpPr>
          <p:cNvPr id="20" name="object 20"/>
          <p:cNvSpPr txBox="1"/>
          <p:nvPr/>
        </p:nvSpPr>
        <p:spPr>
          <a:xfrm>
            <a:off x="267715" y="2033592"/>
            <a:ext cx="624840" cy="103875"/>
          </a:xfrm>
          <a:prstGeom prst="rect">
            <a:avLst/>
          </a:prstGeom>
        </p:spPr>
        <p:txBody>
          <a:bodyPr vert="horz" wrap="square" lIns="0" tIns="11430" rIns="0" bIns="0">
            <a:spAutoFit/>
          </a:bodyPr>
          <a:lstStyle/>
          <a:p>
            <a:pPr marL="12700">
              <a:lnSpc>
                <a:spcPct val="100000"/>
              </a:lnSpc>
              <a:spcBef>
                <a:spcPts val="90"/>
              </a:spcBef>
              <a:defRPr sz="1100">
                <a:solidFill>
                  <a:srgbClr val="D4CCD4"/>
                </a:solidFill>
                <a:latin typeface="Tahoma"/>
                <a:cs typeface="Tahoma"/>
                <a:hlinkClick r:id="rId12" action="ppaction://hlinksldjump"/>
              </a:defRPr>
            </a:pPr>
            <a:r>
              <a:rPr sz="600"/>
              <a:t>Discussione</a:t>
            </a:r>
            <a:endParaRPr sz="600">
              <a:latin typeface="Tahoma"/>
              <a:cs typeface="Tahoma"/>
            </a:endParaRPr>
          </a:p>
        </p:txBody>
      </p:sp>
      <p:grpSp>
        <p:nvGrpSpPr>
          <p:cNvPr id="21" name="object 21"/>
          <p:cNvGrpSpPr/>
          <p:nvPr/>
        </p:nvGrpSpPr>
        <p:grpSpPr>
          <a:xfrm>
            <a:off x="0" y="3346348"/>
            <a:ext cx="4608195" cy="109855"/>
            <a:chOff x="0" y="3346348"/>
            <a:chExt cx="4608195" cy="109855"/>
          </a:xfrm>
        </p:grpSpPr>
        <p:sp>
          <p:nvSpPr>
            <p:cNvPr id="22" name="object 22"/>
            <p:cNvSpPr/>
            <p:nvPr/>
          </p:nvSpPr>
          <p:spPr>
            <a:xfrm>
              <a:off x="0" y="3346348"/>
              <a:ext cx="1536065" cy="109855"/>
            </a:xfrm>
            <a:custGeom>
              <a:avLst/>
              <a:gdLst/>
              <a:ahLst/>
              <a:cxnLst/>
              <a:rect l="l" t="t" r="r" b="b"/>
              <a:pathLst>
                <a:path w="1536065" h="109854">
                  <a:moveTo>
                    <a:pt x="1535976" y="0"/>
                  </a:moveTo>
                  <a:lnTo>
                    <a:pt x="0" y="0"/>
                  </a:lnTo>
                  <a:lnTo>
                    <a:pt x="0" y="109651"/>
                  </a:lnTo>
                  <a:lnTo>
                    <a:pt x="1535976" y="109651"/>
                  </a:lnTo>
                  <a:lnTo>
                    <a:pt x="1535976" y="0"/>
                  </a:lnTo>
                  <a:close/>
                </a:path>
              </a:pathLst>
            </a:custGeom>
            <a:solidFill>
              <a:srgbClr val="510051"/>
            </a:solidFill>
          </p:spPr>
          <p:txBody>
            <a:bodyPr wrap="square" lIns="0" tIns="0" rIns="0" bIns="0"/>
            <a:lstStyle/>
            <a:p>
              <a:endParaRPr/>
            </a:p>
          </p:txBody>
        </p:sp>
        <p:sp>
          <p:nvSpPr>
            <p:cNvPr id="23" name="object 23"/>
            <p:cNvSpPr/>
            <p:nvPr/>
          </p:nvSpPr>
          <p:spPr>
            <a:xfrm>
              <a:off x="1535976" y="3346348"/>
              <a:ext cx="1536065" cy="109855"/>
            </a:xfrm>
            <a:custGeom>
              <a:avLst/>
              <a:gdLst/>
              <a:ahLst/>
              <a:cxnLst/>
              <a:rect l="l" t="t" r="r" b="b"/>
              <a:pathLst>
                <a:path w="1536064" h="109854">
                  <a:moveTo>
                    <a:pt x="1535976" y="0"/>
                  </a:moveTo>
                  <a:lnTo>
                    <a:pt x="0" y="0"/>
                  </a:lnTo>
                  <a:lnTo>
                    <a:pt x="0" y="109651"/>
                  </a:lnTo>
                  <a:lnTo>
                    <a:pt x="1535976" y="109651"/>
                  </a:lnTo>
                  <a:lnTo>
                    <a:pt x="1535976" y="0"/>
                  </a:lnTo>
                  <a:close/>
                </a:path>
              </a:pathLst>
            </a:custGeom>
            <a:solidFill>
              <a:srgbClr val="EBEBEB"/>
            </a:solidFill>
          </p:spPr>
          <p:txBody>
            <a:bodyPr wrap="square" lIns="0" tIns="0" rIns="0" bIns="0"/>
            <a:lstStyle/>
            <a:p>
              <a:endParaRPr/>
            </a:p>
          </p:txBody>
        </p:sp>
        <p:sp>
          <p:nvSpPr>
            <p:cNvPr id="24" name="object 24"/>
            <p:cNvSpPr/>
            <p:nvPr/>
          </p:nvSpPr>
          <p:spPr>
            <a:xfrm>
              <a:off x="3071952" y="3346348"/>
              <a:ext cx="1536065" cy="109855"/>
            </a:xfrm>
            <a:custGeom>
              <a:avLst/>
              <a:gdLst/>
              <a:ahLst/>
              <a:cxnLst/>
              <a:rect l="l" t="t" r="r" b="b"/>
              <a:pathLst>
                <a:path w="1536064" h="109854">
                  <a:moveTo>
                    <a:pt x="1535976" y="0"/>
                  </a:moveTo>
                  <a:lnTo>
                    <a:pt x="0" y="0"/>
                  </a:lnTo>
                  <a:lnTo>
                    <a:pt x="0" y="109651"/>
                  </a:lnTo>
                  <a:lnTo>
                    <a:pt x="1535976" y="109651"/>
                  </a:lnTo>
                  <a:lnTo>
                    <a:pt x="1535976" y="0"/>
                  </a:lnTo>
                  <a:close/>
                </a:path>
              </a:pathLst>
            </a:custGeom>
            <a:solidFill>
              <a:srgbClr val="D8D8D8"/>
            </a:solidFill>
          </p:spPr>
          <p:txBody>
            <a:bodyPr wrap="square" lIns="0" tIns="0" rIns="0" bIns="0"/>
            <a:lstStyle/>
            <a:p>
              <a:endParaRPr/>
            </a:p>
          </p:txBody>
        </p:sp>
      </p:grpSp>
      <p:sp>
        <p:nvSpPr>
          <p:cNvPr id="25" name="object 25"/>
          <p:cNvSpPr txBox="1">
            <a:spLocks noGrp="1"/>
          </p:cNvSpPr>
          <p:nvPr>
            <p:ph type="dt" sz="half" idx="6"/>
          </p:nvPr>
        </p:nvSpPr>
        <p:spPr>
          <a:prstGeom prst="rect">
            <a:avLst/>
          </a:prstGeom>
        </p:spPr>
        <p:txBody>
          <a:bodyPr vert="horz" wrap="square" lIns="0" tIns="0" rIns="0" bIns="0">
            <a:spAutoFit/>
          </a:bodyPr>
          <a:lstStyle/>
          <a:p>
            <a:pPr marL="12700">
              <a:lnSpc>
                <a:spcPts val="675"/>
              </a:lnSpc>
            </a:pPr>
            <a:r>
              <a:t>Calegari (Universit'a Bologna)</a:t>
            </a:r>
          </a:p>
        </p:txBody>
      </p:sp>
      <p:sp>
        <p:nvSpPr>
          <p:cNvPr id="26" name="object 26"/>
          <p:cNvSpPr txBox="1"/>
          <p:nvPr/>
        </p:nvSpPr>
        <p:spPr>
          <a:xfrm>
            <a:off x="2053069" y="3351784"/>
            <a:ext cx="501650" cy="102235"/>
          </a:xfrm>
          <a:prstGeom prst="rect">
            <a:avLst/>
          </a:prstGeom>
        </p:spPr>
        <p:txBody>
          <a:bodyPr vert="horz" wrap="square" lIns="0" tIns="0" rIns="0" bIns="0">
            <a:spAutoFit/>
          </a:bodyPr>
          <a:lstStyle/>
          <a:p>
            <a:pPr marL="12700">
              <a:lnSpc>
                <a:spcPts val="675"/>
              </a:lnSpc>
              <a:defRPr sz="600">
                <a:solidFill>
                  <a:srgbClr val="470047"/>
                </a:solidFill>
                <a:latin typeface="Microsoft Sans Serif"/>
                <a:cs typeface="Microsoft Sans Serif"/>
                <a:hlinkClick r:id="rId13" action="ppaction://hlinksldjump"/>
              </a:defRPr>
            </a:pPr>
            <a:r>
              <a:t>Etica e LP</a:t>
            </a:r>
            <a:endParaRPr sz="600">
              <a:latin typeface="Microsoft Sans Serif"/>
              <a:cs typeface="Microsoft Sans Serif"/>
            </a:endParaRPr>
          </a:p>
        </p:txBody>
      </p:sp>
      <p:sp>
        <p:nvSpPr>
          <p:cNvPr id="27" name="object 27"/>
          <p:cNvSpPr txBox="1">
            <a:spLocks noGrp="1"/>
          </p:cNvSpPr>
          <p:nvPr>
            <p:ph type="ftr" sz="quarter" idx="5"/>
          </p:nvPr>
        </p:nvSpPr>
        <p:spPr>
          <a:prstGeom prst="rect">
            <a:avLst/>
          </a:prstGeom>
        </p:spPr>
        <p:txBody>
          <a:bodyPr vert="horz" wrap="square" lIns="0" tIns="0" rIns="0" bIns="0">
            <a:spAutoFit/>
          </a:bodyPr>
          <a:lstStyle/>
          <a:p>
            <a:pPr marL="12700">
              <a:lnSpc>
                <a:spcPts val="675"/>
              </a:lnSpc>
            </a:pPr>
            <a:r>
              <a:t>A.A. 2020/2021</a:t>
            </a:r>
          </a:p>
        </p:txBody>
      </p:sp>
      <p:sp>
        <p:nvSpPr>
          <p:cNvPr id="28" name="object 28"/>
          <p:cNvSpPr txBox="1">
            <a:spLocks noGrp="1"/>
          </p:cNvSpPr>
          <p:nvPr>
            <p:ph type="sldNum" sz="quarter" idx="7"/>
          </p:nvPr>
        </p:nvSpPr>
        <p:spPr>
          <a:prstGeom prst="rect">
            <a:avLst/>
          </a:prstGeom>
        </p:spPr>
        <p:txBody>
          <a:bodyPr vert="horz" wrap="square" lIns="0" tIns="0" rIns="0" bIns="0">
            <a:spAutoFit/>
          </a:bodyPr>
          <a:lstStyle/>
          <a:p>
            <a:pPr marL="38100">
              <a:lnSpc>
                <a:spcPts val="675"/>
              </a:lnSpc>
            </a:pPr>
            <a:fld id="{81D60167-4931-47E6-BA6A-407CBD079E47}" type="slidenum">
              <a:rPr spc="-20" dirty="0"/>
              <a:t>2</a:t>
            </a:fld>
            <a:r>
              <a:t> /69</a:t>
            </a:r>
          </a:p>
        </p:txBody>
      </p:sp>
    </p:spTree>
    <p:extLst>
      <p:ext uri="{BB962C8B-B14F-4D97-AF65-F5344CB8AC3E}">
        <p14:creationId xmlns:p14="http://schemas.microsoft.com/office/powerpoint/2010/main" val="2365874645"/>
      </p:ext>
    </p:extLst>
  </p:cSld>
  <p:clrMapOvr>
    <a:masterClrMapping/>
  </p:clrMapOvr>
  <p:transition>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0" y="0"/>
            <a:ext cx="2304415" cy="140335"/>
          </a:xfrm>
          <a:prstGeom prst="rect">
            <a:avLst/>
          </a:prstGeom>
          <a:solidFill>
            <a:srgbClr val="510051"/>
          </a:solidFill>
        </p:spPr>
        <p:txBody>
          <a:bodyPr vert="horz" wrap="square" lIns="0" tIns="13335" rIns="0" bIns="0">
            <a:spAutoFit/>
          </a:bodyPr>
          <a:lstStyle/>
          <a:p>
            <a:pPr marR="59055" algn="r">
              <a:lnSpc>
                <a:spcPct val="100000"/>
              </a:lnSpc>
              <a:spcBef>
                <a:spcPts val="105"/>
              </a:spcBef>
              <a:defRPr sz="600">
                <a:solidFill>
                  <a:srgbClr val="F2F2F2"/>
                </a:solidFill>
                <a:latin typeface="Microsoft Sans Serif"/>
                <a:cs typeface="Microsoft Sans Serif"/>
                <a:hlinkClick r:id="rId2" action="ppaction://hlinksldjump"/>
              </a:defRPr>
            </a:pPr>
            <a:r>
              <a:t>I Preliminari</a:t>
            </a:r>
            <a:endParaRPr sz="600">
              <a:latin typeface="Microsoft Sans Serif"/>
              <a:cs typeface="Microsoft Sans Serif"/>
            </a:endParaRPr>
          </a:p>
        </p:txBody>
      </p:sp>
      <p:sp>
        <p:nvSpPr>
          <p:cNvPr id="3" name="object 3"/>
          <p:cNvSpPr txBox="1"/>
          <p:nvPr/>
        </p:nvSpPr>
        <p:spPr>
          <a:xfrm>
            <a:off x="2303995" y="0"/>
            <a:ext cx="2304415" cy="140335"/>
          </a:xfrm>
          <a:prstGeom prst="rect">
            <a:avLst/>
          </a:prstGeom>
          <a:solidFill>
            <a:srgbClr val="D8D8D8"/>
          </a:solidFill>
        </p:spPr>
        <p:txBody>
          <a:bodyPr vert="horz" wrap="square" lIns="0" tIns="13335" rIns="0" bIns="0">
            <a:spAutoFit/>
          </a:bodyPr>
          <a:lstStyle/>
          <a:p>
            <a:pPr marL="67310">
              <a:lnSpc>
                <a:spcPct val="100000"/>
              </a:lnSpc>
              <a:spcBef>
                <a:spcPts val="105"/>
              </a:spcBef>
              <a:defRPr sz="600">
                <a:solidFill>
                  <a:srgbClr val="3D003D"/>
                </a:solidFill>
                <a:latin typeface="Microsoft Sans Serif"/>
                <a:cs typeface="Microsoft Sans Serif"/>
                <a:hlinkClick r:id="rId3" action="ppaction://hlinksldjump"/>
              </a:defRPr>
            </a:pPr>
            <a:r>
              <a:t>Sintassi Prolog: Ricapitolato</a:t>
            </a:r>
            <a:endParaRPr sz="600">
              <a:latin typeface="Microsoft Sans Serif"/>
              <a:cs typeface="Microsoft Sans Serif"/>
            </a:endParaRPr>
          </a:p>
        </p:txBody>
      </p:sp>
      <p:sp>
        <p:nvSpPr>
          <p:cNvPr id="4" name="object 4"/>
          <p:cNvSpPr txBox="1"/>
          <p:nvPr/>
        </p:nvSpPr>
        <p:spPr>
          <a:xfrm>
            <a:off x="0" y="140017"/>
            <a:ext cx="4608195" cy="350520"/>
          </a:xfrm>
          <a:prstGeom prst="rect">
            <a:avLst/>
          </a:prstGeom>
          <a:solidFill>
            <a:srgbClr val="F2F2F2"/>
          </a:solidFill>
        </p:spPr>
        <p:txBody>
          <a:bodyPr vert="horz" wrap="square" lIns="0" tIns="76835" rIns="0" bIns="0">
            <a:spAutoFit/>
          </a:bodyPr>
          <a:lstStyle/>
          <a:p>
            <a:pPr marL="107950">
              <a:lnSpc>
                <a:spcPct val="100000"/>
              </a:lnSpc>
              <a:spcBef>
                <a:spcPts val="605"/>
              </a:spcBef>
              <a:defRPr sz="1400">
                <a:solidFill>
                  <a:srgbClr val="660066"/>
                </a:solidFill>
                <a:latin typeface="Tahoma"/>
                <a:cs typeface="Tahoma"/>
              </a:defRPr>
            </a:pPr>
            <a:r>
              <a:t>Sintassi Prolog I</a:t>
            </a:r>
            <a:endParaRPr sz="1400">
              <a:latin typeface="Tahoma"/>
              <a:cs typeface="Tahoma"/>
            </a:endParaRPr>
          </a:p>
        </p:txBody>
      </p:sp>
      <p:sp>
        <p:nvSpPr>
          <p:cNvPr id="5" name="object 5"/>
          <p:cNvSpPr/>
          <p:nvPr/>
        </p:nvSpPr>
        <p:spPr>
          <a:xfrm>
            <a:off x="87527" y="531176"/>
            <a:ext cx="4432935" cy="198755"/>
          </a:xfrm>
          <a:custGeom>
            <a:avLst/>
            <a:gdLst/>
            <a:ahLst/>
            <a:cxnLst/>
            <a:rect l="l" t="t" r="r" b="b"/>
            <a:pathLst>
              <a:path w="4432935" h="198755">
                <a:moveTo>
                  <a:pt x="4381765" y="0"/>
                </a:moveTo>
                <a:lnTo>
                  <a:pt x="50800" y="0"/>
                </a:lnTo>
                <a:lnTo>
                  <a:pt x="31075" y="4008"/>
                </a:lnTo>
                <a:lnTo>
                  <a:pt x="14922" y="14922"/>
                </a:lnTo>
                <a:lnTo>
                  <a:pt x="4008" y="31075"/>
                </a:lnTo>
                <a:lnTo>
                  <a:pt x="0" y="50800"/>
                </a:lnTo>
                <a:lnTo>
                  <a:pt x="0" y="198367"/>
                </a:lnTo>
                <a:lnTo>
                  <a:pt x="4432566" y="198367"/>
                </a:lnTo>
                <a:lnTo>
                  <a:pt x="4432566" y="50800"/>
                </a:lnTo>
                <a:lnTo>
                  <a:pt x="4428558" y="31075"/>
                </a:lnTo>
                <a:lnTo>
                  <a:pt x="4417643" y="14922"/>
                </a:lnTo>
                <a:lnTo>
                  <a:pt x="4401490" y="4008"/>
                </a:lnTo>
                <a:lnTo>
                  <a:pt x="4381765" y="0"/>
                </a:lnTo>
                <a:close/>
              </a:path>
            </a:pathLst>
          </a:custGeom>
          <a:solidFill>
            <a:srgbClr val="380038"/>
          </a:solidFill>
        </p:spPr>
        <p:txBody>
          <a:bodyPr wrap="square" lIns="0" tIns="0" rIns="0" bIns="0"/>
          <a:lstStyle/>
          <a:p>
            <a:endParaRPr/>
          </a:p>
        </p:txBody>
      </p:sp>
      <p:sp>
        <p:nvSpPr>
          <p:cNvPr id="6" name="object 6"/>
          <p:cNvSpPr txBox="1"/>
          <p:nvPr/>
        </p:nvSpPr>
        <p:spPr>
          <a:xfrm>
            <a:off x="138328" y="559624"/>
            <a:ext cx="1328306" cy="141064"/>
          </a:xfrm>
          <a:prstGeom prst="rect">
            <a:avLst/>
          </a:prstGeom>
        </p:spPr>
        <p:txBody>
          <a:bodyPr vert="horz" wrap="square" lIns="0" tIns="0" rIns="0" bIns="0">
            <a:spAutoFit/>
          </a:bodyPr>
          <a:lstStyle/>
          <a:p>
            <a:pPr>
              <a:lnSpc>
                <a:spcPts val="1145"/>
              </a:lnSpc>
              <a:defRPr sz="1200">
                <a:solidFill>
                  <a:srgbClr val="EEEAB3"/>
                </a:solidFill>
                <a:latin typeface="Tahoma"/>
                <a:cs typeface="Tahoma"/>
              </a:defRPr>
            </a:pPr>
            <a:r>
              <a:t>Termini di Prolog</a:t>
            </a:r>
            <a:endParaRPr sz="1200">
              <a:latin typeface="Tahoma"/>
              <a:cs typeface="Tahoma"/>
            </a:endParaRPr>
          </a:p>
        </p:txBody>
      </p:sp>
      <p:sp>
        <p:nvSpPr>
          <p:cNvPr id="14" name="object 14"/>
          <p:cNvSpPr txBox="1"/>
          <p:nvPr/>
        </p:nvSpPr>
        <p:spPr>
          <a:xfrm>
            <a:off x="395414" y="735118"/>
            <a:ext cx="4055745" cy="1959767"/>
          </a:xfrm>
          <a:prstGeom prst="rect">
            <a:avLst/>
          </a:prstGeom>
        </p:spPr>
        <p:txBody>
          <a:bodyPr vert="horz" wrap="square" lIns="0" tIns="12065" rIns="0" bIns="0">
            <a:spAutoFit/>
          </a:bodyPr>
          <a:lstStyle/>
          <a:p>
            <a:pPr marL="12700">
              <a:lnSpc>
                <a:spcPts val="1200"/>
              </a:lnSpc>
              <a:spcBef>
                <a:spcPts val="95"/>
              </a:spcBef>
              <a:defRPr sz="1000"/>
            </a:pPr>
            <a:r>
              <a:rPr sz="800">
                <a:solidFill>
                  <a:srgbClr val="D3AF38"/>
                </a:solidFill>
                <a:latin typeface="Tahoma"/>
                <a:cs typeface="Tahoma"/>
              </a:rPr>
              <a:t>variabili </a:t>
            </a:r>
            <a:r>
              <a:rPr sz="800">
                <a:solidFill>
                  <a:srgbClr val="0A000A"/>
                </a:solidFill>
                <a:latin typeface="Tahoma"/>
                <a:cs typeface="Tahoma"/>
              </a:rPr>
              <a:t>stringhe alfanumerici che iniziano con una lettera</a:t>
            </a:r>
            <a:r>
              <a:rPr sz="800" i="1">
                <a:solidFill>
                  <a:srgbClr val="330033"/>
                </a:solidFill>
                <a:latin typeface="Arial"/>
                <a:cs typeface="Arial"/>
              </a:rPr>
              <a:t>maiuscola </a:t>
            </a:r>
            <a:r>
              <a:rPr sz="800">
                <a:solidFill>
                  <a:srgbClr val="0A000A"/>
                </a:solidFill>
                <a:latin typeface="Tahoma"/>
                <a:cs typeface="Tahoma"/>
              </a:rPr>
              <a:t>o una</a:t>
            </a:r>
            <a:endParaRPr sz="800">
              <a:latin typeface="Tahoma"/>
              <a:cs typeface="Tahoma"/>
            </a:endParaRPr>
          </a:p>
          <a:p>
            <a:pPr marL="532130">
              <a:lnSpc>
                <a:spcPts val="1200"/>
              </a:lnSpc>
              <a:defRPr sz="1000" i="1">
                <a:solidFill>
                  <a:srgbClr val="330033"/>
                </a:solidFill>
                <a:latin typeface="Arial"/>
                <a:cs typeface="Arial"/>
              </a:defRPr>
            </a:pPr>
            <a:r>
              <a:rPr sz="800"/>
              <a:t>underscore</a:t>
            </a:r>
            <a:endParaRPr sz="800">
              <a:latin typeface="Arial"/>
              <a:cs typeface="Arial"/>
            </a:endParaRPr>
          </a:p>
          <a:p>
            <a:pPr marL="808990" marR="160020">
              <a:lnSpc>
                <a:spcPct val="100000"/>
              </a:lnSpc>
              <a:spcBef>
                <a:spcPts val="195"/>
              </a:spcBef>
              <a:defRPr sz="1000"/>
            </a:pPr>
            <a:r>
              <a:rPr sz="800">
                <a:solidFill>
                  <a:srgbClr val="0A000A"/>
                </a:solidFill>
                <a:latin typeface="Tahoma"/>
                <a:cs typeface="Tahoma"/>
              </a:rPr>
              <a:t>underscore da solo è la </a:t>
            </a:r>
            <a:r>
              <a:rPr sz="800" i="1">
                <a:solidFill>
                  <a:srgbClr val="330033"/>
                </a:solidFill>
                <a:latin typeface="Arial"/>
                <a:cs typeface="Arial"/>
              </a:rPr>
              <a:t>variabile anonima</a:t>
            </a:r>
            <a:r>
              <a:rPr sz="800">
                <a:solidFill>
                  <a:srgbClr val="0A000A"/>
                </a:solidFill>
                <a:latin typeface="Tahoma"/>
                <a:cs typeface="Tahoma"/>
              </a:rPr>
              <a:t>—sort of don' </a:t>
            </a:r>
            <a:r>
              <a:rPr sz="800" i="1">
                <a:solidFill>
                  <a:srgbClr val="330033"/>
                </a:solidFill>
                <a:latin typeface="Arial"/>
                <a:cs typeface="Arial"/>
              </a:rPr>
              <a:t>t care </a:t>
            </a:r>
            <a:r>
              <a:rPr sz="800">
                <a:solidFill>
                  <a:srgbClr val="0A000A"/>
                </a:solidFill>
                <a:latin typeface="Tahoma"/>
                <a:cs typeface="Tahoma"/>
              </a:rPr>
              <a:t>variabile</a:t>
            </a:r>
            <a:endParaRPr sz="800">
              <a:latin typeface="Tahoma"/>
              <a:cs typeface="Tahoma"/>
            </a:endParaRPr>
          </a:p>
          <a:p>
            <a:pPr marL="808990" marR="160655">
              <a:lnSpc>
                <a:spcPts val="1200"/>
              </a:lnSpc>
              <a:spcBef>
                <a:spcPts val="30"/>
              </a:spcBef>
              <a:defRPr sz="1000">
                <a:solidFill>
                  <a:srgbClr val="0A000A"/>
                </a:solidFill>
                <a:latin typeface="Tahoma"/>
                <a:cs typeface="Tahoma"/>
              </a:defRPr>
            </a:pPr>
            <a:r>
              <a:rPr sz="800"/>
              <a:t>sottolineatura seguita da una stringa è una variabile normale durante la risoluzione, ma non ha bisogno di essere esposta nella sostituzione computerizzata</a:t>
            </a:r>
            <a:endParaRPr sz="800">
              <a:latin typeface="Tahoma"/>
              <a:cs typeface="Tahoma"/>
            </a:endParaRPr>
          </a:p>
          <a:p>
            <a:pPr marL="808990" marR="749300" indent="-769620">
              <a:lnSpc>
                <a:spcPct val="116199"/>
              </a:lnSpc>
              <a:spcBef>
                <a:spcPts val="50"/>
              </a:spcBef>
              <a:defRPr sz="1000"/>
            </a:pPr>
            <a:r>
              <a:rPr sz="800">
                <a:solidFill>
                  <a:srgbClr val="D3AF38"/>
                </a:solidFill>
                <a:latin typeface="Tahoma"/>
                <a:cs typeface="Tahoma"/>
              </a:rPr>
              <a:t>functors </a:t>
            </a:r>
            <a:r>
              <a:rPr sz="800">
                <a:solidFill>
                  <a:srgbClr val="0A000A"/>
                </a:solidFill>
                <a:latin typeface="Tahoma"/>
                <a:cs typeface="Tahoma"/>
              </a:rPr>
              <a:t>alfanumerici stringhe che iniziano con una lettera</a:t>
            </a:r>
            <a:r>
              <a:rPr sz="800" i="1">
                <a:solidFill>
                  <a:srgbClr val="330033"/>
                </a:solidFill>
                <a:latin typeface="Arial"/>
                <a:cs typeface="Arial"/>
              </a:rPr>
              <a:t>minuscola </a:t>
            </a:r>
            <a:r>
              <a:rPr sz="800">
                <a:solidFill>
                  <a:srgbClr val="0A000A"/>
                </a:solidFill>
                <a:latin typeface="Tahoma"/>
                <a:cs typeface="Tahoma"/>
              </a:rPr>
              <a:t>tiene sia per functors e costanti adeguati</a:t>
            </a:r>
            <a:endParaRPr sz="800">
              <a:latin typeface="Tahoma"/>
              <a:cs typeface="Tahoma"/>
            </a:endParaRPr>
          </a:p>
          <a:p>
            <a:pPr marL="532130" marR="364490" indent="-363855">
              <a:lnSpc>
                <a:spcPct val="100000"/>
              </a:lnSpc>
              <a:spcBef>
                <a:spcPts val="295"/>
              </a:spcBef>
              <a:defRPr sz="1000">
                <a:latin typeface="Tahoma"/>
                <a:cs typeface="Tahoma"/>
              </a:defRPr>
            </a:pPr>
            <a:r>
              <a:rPr sz="800">
                <a:solidFill>
                  <a:srgbClr val="0A000A"/>
                </a:solidFill>
              </a:rPr>
              <a:t>i termini sono costruiti ricorsivamente da functor e variabili come nella programmazione logica</a:t>
            </a:r>
            <a:endParaRPr sz="800">
              <a:latin typeface="Tahoma"/>
              <a:cs typeface="Tahoma"/>
            </a:endParaRPr>
          </a:p>
          <a:p>
            <a:pPr marL="335915">
              <a:lnSpc>
                <a:spcPct val="100000"/>
              </a:lnSpc>
              <a:spcBef>
                <a:spcPts val="290"/>
              </a:spcBef>
              <a:defRPr sz="1000"/>
            </a:pPr>
            <a:r>
              <a:rPr sz="800">
                <a:solidFill>
                  <a:srgbClr val="D3AF38"/>
                </a:solidFill>
                <a:latin typeface="MingLiU_HKSCS-ExtB"/>
                <a:cs typeface="MingLiU_HKSCS-ExtB"/>
              </a:rPr>
              <a:t>→ </a:t>
            </a:r>
            <a:r>
              <a:rPr sz="800">
                <a:solidFill>
                  <a:srgbClr val="0A000A"/>
                </a:solidFill>
                <a:latin typeface="Tahoma"/>
                <a:cs typeface="Tahoma"/>
              </a:rPr>
              <a:t>ad esempio, </a:t>
            </a:r>
            <a:r>
              <a:rPr sz="800">
                <a:solidFill>
                  <a:srgbClr val="0A000A"/>
                </a:solidFill>
                <a:latin typeface="SimSun"/>
                <a:cs typeface="SimSun"/>
              </a:rPr>
              <a:t>termine</a:t>
            </a:r>
            <a:r>
              <a:rPr sz="800">
                <a:solidFill>
                  <a:srgbClr val="0A000A"/>
                </a:solidFill>
                <a:latin typeface="Tahoma"/>
                <a:cs typeface="Tahoma"/>
              </a:rPr>
              <a:t>, </a:t>
            </a:r>
            <a:r>
              <a:rPr sz="800">
                <a:solidFill>
                  <a:srgbClr val="0A000A"/>
                </a:solidFill>
                <a:latin typeface="SimSun"/>
                <a:cs typeface="SimSun"/>
              </a:rPr>
              <a:t>Var</a:t>
            </a:r>
            <a:r>
              <a:rPr sz="800">
                <a:solidFill>
                  <a:srgbClr val="0A000A"/>
                </a:solidFill>
                <a:latin typeface="Tahoma"/>
                <a:cs typeface="Tahoma"/>
              </a:rPr>
              <a:t>, </a:t>
            </a:r>
            <a:r>
              <a:rPr sz="800">
                <a:solidFill>
                  <a:srgbClr val="0A000A"/>
                </a:solidFill>
                <a:latin typeface="SimSun"/>
                <a:cs typeface="SimSun"/>
              </a:rPr>
              <a:t>f(X)</a:t>
            </a:r>
            <a:r>
              <a:rPr sz="800">
                <a:solidFill>
                  <a:srgbClr val="0A000A"/>
                </a:solidFill>
                <a:latin typeface="Tahoma"/>
                <a:cs typeface="Tahoma"/>
              </a:rPr>
              <a:t>, </a:t>
            </a:r>
            <a:r>
              <a:rPr sz="800">
                <a:solidFill>
                  <a:srgbClr val="0A000A"/>
                </a:solidFill>
                <a:latin typeface="SimSun"/>
                <a:cs typeface="SimSun"/>
              </a:rPr>
              <a:t>p(Y, f(a)) </a:t>
            </a:r>
            <a:r>
              <a:rPr sz="800">
                <a:solidFill>
                  <a:srgbClr val="0A000A"/>
                </a:solidFill>
                <a:latin typeface="Tahoma"/>
                <a:cs typeface="Tahoma"/>
              </a:rPr>
              <a:t>sono </a:t>
            </a:r>
            <a:r>
              <a:rPr sz="800" i="1">
                <a:solidFill>
                  <a:srgbClr val="330033"/>
                </a:solidFill>
                <a:latin typeface="Arial"/>
                <a:cs typeface="Arial"/>
              </a:rPr>
              <a:t>termini Prolog</a:t>
            </a:r>
            <a:endParaRPr sz="800">
              <a:latin typeface="Arial"/>
              <a:cs typeface="Arial"/>
            </a:endParaRPr>
          </a:p>
          <a:p>
            <a:pPr marL="335915">
              <a:lnSpc>
                <a:spcPct val="100000"/>
              </a:lnSpc>
              <a:spcBef>
                <a:spcPts val="295"/>
              </a:spcBef>
              <a:defRPr sz="1000"/>
            </a:pPr>
            <a:r>
              <a:rPr sz="800">
                <a:solidFill>
                  <a:srgbClr val="D3AF38"/>
                </a:solidFill>
                <a:latin typeface="MingLiU_HKSCS-ExtB"/>
                <a:cs typeface="MingLiU_HKSCS-ExtB"/>
              </a:rPr>
              <a:t>→ </a:t>
            </a:r>
            <a:r>
              <a:rPr sz="800">
                <a:solidFill>
                  <a:srgbClr val="0A000A"/>
                </a:solidFill>
                <a:latin typeface="Tahoma"/>
                <a:cs typeface="Tahoma"/>
              </a:rPr>
              <a:t>ad esempio, </a:t>
            </a:r>
            <a:r>
              <a:rPr sz="800">
                <a:solidFill>
                  <a:srgbClr val="0A000A"/>
                </a:solidFill>
                <a:latin typeface="SimSun"/>
                <a:cs typeface="SimSun"/>
              </a:rPr>
              <a:t>termine</a:t>
            </a:r>
            <a:r>
              <a:rPr sz="800">
                <a:solidFill>
                  <a:srgbClr val="0A000A"/>
                </a:solidFill>
                <a:latin typeface="Tahoma"/>
                <a:cs typeface="Tahoma"/>
              </a:rPr>
              <a:t>,  </a:t>
            </a:r>
            <a:r>
              <a:rPr sz="800">
                <a:solidFill>
                  <a:srgbClr val="0A000A"/>
                </a:solidFill>
                <a:latin typeface="SimSun"/>
                <a:cs typeface="SimSun"/>
              </a:rPr>
              <a:t>var, f(a)</a:t>
            </a:r>
            <a:r>
              <a:rPr sz="800">
                <a:solidFill>
                  <a:srgbClr val="0A000A"/>
                </a:solidFill>
                <a:latin typeface="Tahoma"/>
                <a:cs typeface="Tahoma"/>
              </a:rPr>
              <a:t>, </a:t>
            </a:r>
            <a:r>
              <a:rPr sz="800">
                <a:solidFill>
                  <a:srgbClr val="0A000A"/>
                </a:solidFill>
                <a:latin typeface="SimSun"/>
                <a:cs typeface="SimSun"/>
              </a:rPr>
              <a:t>p(x,y) </a:t>
            </a:r>
            <a:r>
              <a:rPr sz="800">
                <a:solidFill>
                  <a:srgbClr val="0A000A"/>
                </a:solidFill>
                <a:latin typeface="Tahoma"/>
                <a:cs typeface="Tahoma"/>
              </a:rPr>
              <a:t>sono </a:t>
            </a:r>
            <a:r>
              <a:rPr sz="800" i="1">
                <a:solidFill>
                  <a:srgbClr val="330033"/>
                </a:solidFill>
                <a:latin typeface="Arial"/>
                <a:cs typeface="Arial"/>
              </a:rPr>
              <a:t>termini di base prolog</a:t>
            </a:r>
            <a:endParaRPr sz="800">
              <a:latin typeface="Arial"/>
              <a:cs typeface="Arial"/>
            </a:endParaRPr>
          </a:p>
        </p:txBody>
      </p:sp>
      <p:grpSp>
        <p:nvGrpSpPr>
          <p:cNvPr id="15" name="object 15"/>
          <p:cNvGrpSpPr/>
          <p:nvPr/>
        </p:nvGrpSpPr>
        <p:grpSpPr>
          <a:xfrm>
            <a:off x="0" y="3346348"/>
            <a:ext cx="4608195" cy="109855"/>
            <a:chOff x="0" y="3346348"/>
            <a:chExt cx="4608195" cy="109855"/>
          </a:xfrm>
        </p:grpSpPr>
        <p:sp>
          <p:nvSpPr>
            <p:cNvPr id="16" name="object 16"/>
            <p:cNvSpPr/>
            <p:nvPr/>
          </p:nvSpPr>
          <p:spPr>
            <a:xfrm>
              <a:off x="0" y="3346348"/>
              <a:ext cx="1536065" cy="109855"/>
            </a:xfrm>
            <a:custGeom>
              <a:avLst/>
              <a:gdLst/>
              <a:ahLst/>
              <a:cxnLst/>
              <a:rect l="l" t="t" r="r" b="b"/>
              <a:pathLst>
                <a:path w="1536065" h="109854">
                  <a:moveTo>
                    <a:pt x="1535976" y="0"/>
                  </a:moveTo>
                  <a:lnTo>
                    <a:pt x="0" y="0"/>
                  </a:lnTo>
                  <a:lnTo>
                    <a:pt x="0" y="109651"/>
                  </a:lnTo>
                  <a:lnTo>
                    <a:pt x="1535976" y="109651"/>
                  </a:lnTo>
                  <a:lnTo>
                    <a:pt x="1535976" y="0"/>
                  </a:lnTo>
                  <a:close/>
                </a:path>
              </a:pathLst>
            </a:custGeom>
            <a:solidFill>
              <a:srgbClr val="510051"/>
            </a:solidFill>
          </p:spPr>
          <p:txBody>
            <a:bodyPr wrap="square" lIns="0" tIns="0" rIns="0" bIns="0"/>
            <a:lstStyle/>
            <a:p>
              <a:endParaRPr/>
            </a:p>
          </p:txBody>
        </p:sp>
        <p:sp>
          <p:nvSpPr>
            <p:cNvPr id="17" name="object 17"/>
            <p:cNvSpPr/>
            <p:nvPr/>
          </p:nvSpPr>
          <p:spPr>
            <a:xfrm>
              <a:off x="1535976" y="3346348"/>
              <a:ext cx="1536065" cy="109855"/>
            </a:xfrm>
            <a:custGeom>
              <a:avLst/>
              <a:gdLst/>
              <a:ahLst/>
              <a:cxnLst/>
              <a:rect l="l" t="t" r="r" b="b"/>
              <a:pathLst>
                <a:path w="1536064" h="109854">
                  <a:moveTo>
                    <a:pt x="1535976" y="0"/>
                  </a:moveTo>
                  <a:lnTo>
                    <a:pt x="0" y="0"/>
                  </a:lnTo>
                  <a:lnTo>
                    <a:pt x="0" y="109651"/>
                  </a:lnTo>
                  <a:lnTo>
                    <a:pt x="1535976" y="109651"/>
                  </a:lnTo>
                  <a:lnTo>
                    <a:pt x="1535976" y="0"/>
                  </a:lnTo>
                  <a:close/>
                </a:path>
              </a:pathLst>
            </a:custGeom>
            <a:solidFill>
              <a:srgbClr val="EBEBEB"/>
            </a:solidFill>
          </p:spPr>
          <p:txBody>
            <a:bodyPr wrap="square" lIns="0" tIns="0" rIns="0" bIns="0"/>
            <a:lstStyle/>
            <a:p>
              <a:endParaRPr/>
            </a:p>
          </p:txBody>
        </p:sp>
        <p:sp>
          <p:nvSpPr>
            <p:cNvPr id="18" name="object 18"/>
            <p:cNvSpPr/>
            <p:nvPr/>
          </p:nvSpPr>
          <p:spPr>
            <a:xfrm>
              <a:off x="3071952" y="3346348"/>
              <a:ext cx="1536065" cy="109855"/>
            </a:xfrm>
            <a:custGeom>
              <a:avLst/>
              <a:gdLst/>
              <a:ahLst/>
              <a:cxnLst/>
              <a:rect l="l" t="t" r="r" b="b"/>
              <a:pathLst>
                <a:path w="1536064" h="109854">
                  <a:moveTo>
                    <a:pt x="1535976" y="0"/>
                  </a:moveTo>
                  <a:lnTo>
                    <a:pt x="0" y="0"/>
                  </a:lnTo>
                  <a:lnTo>
                    <a:pt x="0" y="109651"/>
                  </a:lnTo>
                  <a:lnTo>
                    <a:pt x="1535976" y="109651"/>
                  </a:lnTo>
                  <a:lnTo>
                    <a:pt x="1535976" y="0"/>
                  </a:lnTo>
                  <a:close/>
                </a:path>
              </a:pathLst>
            </a:custGeom>
            <a:solidFill>
              <a:srgbClr val="D8D8D8"/>
            </a:solidFill>
          </p:spPr>
          <p:txBody>
            <a:bodyPr wrap="square" lIns="0" tIns="0" rIns="0" bIns="0"/>
            <a:lstStyle/>
            <a:p>
              <a:endParaRPr/>
            </a:p>
          </p:txBody>
        </p:sp>
      </p:grpSp>
      <p:sp>
        <p:nvSpPr>
          <p:cNvPr id="19" name="object 19"/>
          <p:cNvSpPr txBox="1">
            <a:spLocks noGrp="1"/>
          </p:cNvSpPr>
          <p:nvPr>
            <p:ph type="dt" sz="half" idx="6"/>
          </p:nvPr>
        </p:nvSpPr>
        <p:spPr>
          <a:xfrm>
            <a:off x="244246" y="3169221"/>
            <a:ext cx="1047115" cy="102235"/>
          </a:xfrm>
          <a:prstGeom prst="rect">
            <a:avLst/>
          </a:prstGeom>
        </p:spPr>
        <p:txBody>
          <a:bodyPr vert="horz" wrap="square" lIns="0" tIns="0" rIns="0" bIns="0">
            <a:spAutoFit/>
          </a:bodyPr>
          <a:lstStyle/>
          <a:p>
            <a:pPr marL="12700">
              <a:lnSpc>
                <a:spcPts val="675"/>
              </a:lnSpc>
            </a:pPr>
            <a:r>
              <a:t>Calegari (Universit'a Bologna)</a:t>
            </a:r>
          </a:p>
        </p:txBody>
      </p:sp>
      <p:sp>
        <p:nvSpPr>
          <p:cNvPr id="20" name="object 20"/>
          <p:cNvSpPr txBox="1"/>
          <p:nvPr/>
        </p:nvSpPr>
        <p:spPr>
          <a:xfrm>
            <a:off x="2052853" y="3169221"/>
            <a:ext cx="501650" cy="102235"/>
          </a:xfrm>
          <a:prstGeom prst="rect">
            <a:avLst/>
          </a:prstGeom>
        </p:spPr>
        <p:txBody>
          <a:bodyPr vert="horz" wrap="square" lIns="0" tIns="0" rIns="0" bIns="0">
            <a:spAutoFit/>
          </a:bodyPr>
          <a:lstStyle/>
          <a:p>
            <a:pPr marL="12700">
              <a:lnSpc>
                <a:spcPts val="675"/>
              </a:lnSpc>
              <a:defRPr sz="600">
                <a:solidFill>
                  <a:srgbClr val="470047"/>
                </a:solidFill>
                <a:latin typeface="Microsoft Sans Serif"/>
                <a:cs typeface="Microsoft Sans Serif"/>
                <a:hlinkClick r:id="rId4" action="ppaction://hlinksldjump"/>
              </a:defRPr>
            </a:pPr>
            <a:r>
              <a:t>Etica e LP</a:t>
            </a:r>
            <a:endParaRPr sz="600">
              <a:latin typeface="Microsoft Sans Serif"/>
              <a:cs typeface="Microsoft Sans Serif"/>
            </a:endParaRPr>
          </a:p>
        </p:txBody>
      </p:sp>
      <p:sp>
        <p:nvSpPr>
          <p:cNvPr id="21" name="object 21"/>
          <p:cNvSpPr txBox="1">
            <a:spLocks noGrp="1"/>
          </p:cNvSpPr>
          <p:nvPr>
            <p:ph type="ftr" sz="quarter" idx="5"/>
          </p:nvPr>
        </p:nvSpPr>
        <p:spPr>
          <a:xfrm>
            <a:off x="3568560" y="3169221"/>
            <a:ext cx="567689" cy="102235"/>
          </a:xfrm>
          <a:prstGeom prst="rect">
            <a:avLst/>
          </a:prstGeom>
        </p:spPr>
        <p:txBody>
          <a:bodyPr vert="horz" wrap="square" lIns="0" tIns="0" rIns="0" bIns="0">
            <a:spAutoFit/>
          </a:bodyPr>
          <a:lstStyle/>
          <a:p>
            <a:pPr marL="12700">
              <a:lnSpc>
                <a:spcPts val="675"/>
              </a:lnSpc>
            </a:pPr>
            <a:r>
              <a:t>A.A. 2020/2021</a:t>
            </a:r>
          </a:p>
        </p:txBody>
      </p:sp>
      <p:sp>
        <p:nvSpPr>
          <p:cNvPr id="22" name="object 22"/>
          <p:cNvSpPr txBox="1">
            <a:spLocks noGrp="1"/>
          </p:cNvSpPr>
          <p:nvPr>
            <p:ph type="sldNum" sz="quarter" idx="7"/>
          </p:nvPr>
        </p:nvSpPr>
        <p:spPr>
          <a:xfrm>
            <a:off x="4273611" y="3169221"/>
            <a:ext cx="317500" cy="102235"/>
          </a:xfrm>
          <a:prstGeom prst="rect">
            <a:avLst/>
          </a:prstGeom>
        </p:spPr>
        <p:txBody>
          <a:bodyPr vert="horz" wrap="square" lIns="0" tIns="0" rIns="0" bIns="0">
            <a:spAutoFit/>
          </a:bodyPr>
          <a:lstStyle/>
          <a:p>
            <a:pPr marL="38100">
              <a:lnSpc>
                <a:spcPts val="675"/>
              </a:lnSpc>
            </a:pPr>
            <a:fld id="{81D60167-4931-47E6-BA6A-407CBD079E47}" type="slidenum">
              <a:rPr spc="-20" dirty="0"/>
              <a:t>20</a:t>
            </a:fld>
            <a:r>
              <a:t> /69</a:t>
            </a:r>
          </a:p>
        </p:txBody>
      </p:sp>
    </p:spTree>
  </p:cSld>
  <p:clrMapOvr>
    <a:masterClrMapping/>
  </p:clrMapOvr>
  <p:transition>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0" y="0"/>
            <a:ext cx="2304415" cy="140335"/>
          </a:xfrm>
          <a:prstGeom prst="rect">
            <a:avLst/>
          </a:prstGeom>
          <a:solidFill>
            <a:srgbClr val="510051"/>
          </a:solidFill>
        </p:spPr>
        <p:txBody>
          <a:bodyPr vert="horz" wrap="square" lIns="0" tIns="13335" rIns="0" bIns="0">
            <a:spAutoFit/>
          </a:bodyPr>
          <a:lstStyle/>
          <a:p>
            <a:pPr marR="59055" algn="r">
              <a:lnSpc>
                <a:spcPct val="100000"/>
              </a:lnSpc>
              <a:spcBef>
                <a:spcPts val="105"/>
              </a:spcBef>
              <a:defRPr sz="600">
                <a:solidFill>
                  <a:srgbClr val="F2F2F2"/>
                </a:solidFill>
                <a:latin typeface="Microsoft Sans Serif"/>
                <a:cs typeface="Microsoft Sans Serif"/>
                <a:hlinkClick r:id="rId2" action="ppaction://hlinksldjump"/>
              </a:defRPr>
            </a:pPr>
            <a:r>
              <a:t>I Preliminari</a:t>
            </a:r>
            <a:endParaRPr sz="600">
              <a:latin typeface="Microsoft Sans Serif"/>
              <a:cs typeface="Microsoft Sans Serif"/>
            </a:endParaRPr>
          </a:p>
        </p:txBody>
      </p:sp>
      <p:sp>
        <p:nvSpPr>
          <p:cNvPr id="3" name="object 3"/>
          <p:cNvSpPr txBox="1"/>
          <p:nvPr/>
        </p:nvSpPr>
        <p:spPr>
          <a:xfrm>
            <a:off x="2303995" y="0"/>
            <a:ext cx="2304415" cy="140335"/>
          </a:xfrm>
          <a:prstGeom prst="rect">
            <a:avLst/>
          </a:prstGeom>
          <a:solidFill>
            <a:srgbClr val="D8D8D8"/>
          </a:solidFill>
        </p:spPr>
        <p:txBody>
          <a:bodyPr vert="horz" wrap="square" lIns="0" tIns="13335" rIns="0" bIns="0">
            <a:spAutoFit/>
          </a:bodyPr>
          <a:lstStyle/>
          <a:p>
            <a:pPr marL="67310">
              <a:lnSpc>
                <a:spcPct val="100000"/>
              </a:lnSpc>
              <a:spcBef>
                <a:spcPts val="105"/>
              </a:spcBef>
              <a:defRPr sz="600">
                <a:solidFill>
                  <a:srgbClr val="3D003D"/>
                </a:solidFill>
                <a:latin typeface="Microsoft Sans Serif"/>
                <a:cs typeface="Microsoft Sans Serif"/>
                <a:hlinkClick r:id="rId3" action="ppaction://hlinksldjump"/>
              </a:defRPr>
            </a:pPr>
            <a:r>
              <a:t>Sintassi Prolog: Ricapitolato</a:t>
            </a:r>
            <a:endParaRPr sz="600">
              <a:latin typeface="Microsoft Sans Serif"/>
              <a:cs typeface="Microsoft Sans Serif"/>
            </a:endParaRPr>
          </a:p>
        </p:txBody>
      </p:sp>
      <p:sp>
        <p:nvSpPr>
          <p:cNvPr id="4" name="object 4"/>
          <p:cNvSpPr txBox="1"/>
          <p:nvPr/>
        </p:nvSpPr>
        <p:spPr>
          <a:xfrm>
            <a:off x="0" y="140017"/>
            <a:ext cx="4608195" cy="350520"/>
          </a:xfrm>
          <a:prstGeom prst="rect">
            <a:avLst/>
          </a:prstGeom>
          <a:solidFill>
            <a:srgbClr val="F2F2F2"/>
          </a:solidFill>
        </p:spPr>
        <p:txBody>
          <a:bodyPr vert="horz" wrap="square" lIns="0" tIns="76835" rIns="0" bIns="0">
            <a:spAutoFit/>
          </a:bodyPr>
          <a:lstStyle/>
          <a:p>
            <a:pPr marL="107950">
              <a:lnSpc>
                <a:spcPct val="100000"/>
              </a:lnSpc>
              <a:spcBef>
                <a:spcPts val="605"/>
              </a:spcBef>
              <a:defRPr sz="1400">
                <a:solidFill>
                  <a:srgbClr val="660066"/>
                </a:solidFill>
                <a:latin typeface="Tahoma"/>
                <a:cs typeface="Tahoma"/>
              </a:defRPr>
            </a:pPr>
            <a:r>
              <a:t>Sintassi Prolog II</a:t>
            </a:r>
            <a:endParaRPr sz="1400">
              <a:latin typeface="Tahoma"/>
              <a:cs typeface="Tahoma"/>
            </a:endParaRPr>
          </a:p>
        </p:txBody>
      </p:sp>
      <p:sp>
        <p:nvSpPr>
          <p:cNvPr id="5" name="object 5"/>
          <p:cNvSpPr/>
          <p:nvPr/>
        </p:nvSpPr>
        <p:spPr>
          <a:xfrm>
            <a:off x="87743" y="1065174"/>
            <a:ext cx="4432935" cy="198755"/>
          </a:xfrm>
          <a:custGeom>
            <a:avLst/>
            <a:gdLst/>
            <a:ahLst/>
            <a:cxnLst/>
            <a:rect l="l" t="t" r="r" b="b"/>
            <a:pathLst>
              <a:path w="4432935" h="198755">
                <a:moveTo>
                  <a:pt x="4381765" y="0"/>
                </a:moveTo>
                <a:lnTo>
                  <a:pt x="50800" y="0"/>
                </a:lnTo>
                <a:lnTo>
                  <a:pt x="31075" y="4008"/>
                </a:lnTo>
                <a:lnTo>
                  <a:pt x="14922" y="14922"/>
                </a:lnTo>
                <a:lnTo>
                  <a:pt x="4008" y="31075"/>
                </a:lnTo>
                <a:lnTo>
                  <a:pt x="0" y="50800"/>
                </a:lnTo>
                <a:lnTo>
                  <a:pt x="0" y="198367"/>
                </a:lnTo>
                <a:lnTo>
                  <a:pt x="4432566" y="198367"/>
                </a:lnTo>
                <a:lnTo>
                  <a:pt x="4432566" y="50800"/>
                </a:lnTo>
                <a:lnTo>
                  <a:pt x="4428558" y="31075"/>
                </a:lnTo>
                <a:lnTo>
                  <a:pt x="4417643" y="14922"/>
                </a:lnTo>
                <a:lnTo>
                  <a:pt x="4401490" y="4008"/>
                </a:lnTo>
                <a:lnTo>
                  <a:pt x="4381765" y="0"/>
                </a:lnTo>
                <a:close/>
              </a:path>
            </a:pathLst>
          </a:custGeom>
          <a:solidFill>
            <a:srgbClr val="380038"/>
          </a:solidFill>
        </p:spPr>
        <p:txBody>
          <a:bodyPr wrap="square" lIns="0" tIns="0" rIns="0" bIns="0"/>
          <a:lstStyle/>
          <a:p>
            <a:endParaRPr/>
          </a:p>
        </p:txBody>
      </p:sp>
      <p:sp>
        <p:nvSpPr>
          <p:cNvPr id="6" name="object 6"/>
          <p:cNvSpPr txBox="1"/>
          <p:nvPr/>
        </p:nvSpPr>
        <p:spPr>
          <a:xfrm>
            <a:off x="138544" y="1093634"/>
            <a:ext cx="1397432" cy="141064"/>
          </a:xfrm>
          <a:prstGeom prst="rect">
            <a:avLst/>
          </a:prstGeom>
        </p:spPr>
        <p:txBody>
          <a:bodyPr vert="horz" wrap="square" lIns="0" tIns="0" rIns="0" bIns="0">
            <a:spAutoFit/>
          </a:bodyPr>
          <a:lstStyle/>
          <a:p>
            <a:pPr>
              <a:lnSpc>
                <a:spcPts val="1145"/>
              </a:lnSpc>
              <a:defRPr sz="1200">
                <a:solidFill>
                  <a:srgbClr val="EEEAB3"/>
                </a:solidFill>
                <a:latin typeface="Tahoma"/>
                <a:cs typeface="Tahoma"/>
              </a:defRPr>
            </a:pPr>
            <a:r>
              <a:t>Atomi di Prolog</a:t>
            </a:r>
            <a:endParaRPr sz="1200">
              <a:latin typeface="Tahoma"/>
              <a:cs typeface="Tahoma"/>
            </a:endParaRPr>
          </a:p>
        </p:txBody>
      </p:sp>
      <p:sp>
        <p:nvSpPr>
          <p:cNvPr id="12" name="object 12"/>
          <p:cNvSpPr txBox="1"/>
          <p:nvPr/>
        </p:nvSpPr>
        <p:spPr>
          <a:xfrm>
            <a:off x="271652" y="1234336"/>
            <a:ext cx="3996054" cy="1222375"/>
          </a:xfrm>
          <a:prstGeom prst="rect">
            <a:avLst/>
          </a:prstGeom>
        </p:spPr>
        <p:txBody>
          <a:bodyPr vert="horz" wrap="square" lIns="0" tIns="12700" rIns="0" bIns="0">
            <a:spAutoFit/>
          </a:bodyPr>
          <a:lstStyle/>
          <a:p>
            <a:pPr marL="932815" marR="302895" indent="-920750">
              <a:lnSpc>
                <a:spcPct val="117700"/>
              </a:lnSpc>
              <a:spcBef>
                <a:spcPts val="100"/>
              </a:spcBef>
              <a:defRPr sz="1100"/>
            </a:pPr>
            <a:r>
              <a:rPr>
                <a:solidFill>
                  <a:srgbClr val="D3AF38"/>
                </a:solidFill>
                <a:latin typeface="Tahoma"/>
                <a:cs typeface="Tahoma"/>
              </a:rPr>
              <a:t>predicati </a:t>
            </a:r>
            <a:r>
              <a:rPr>
                <a:solidFill>
                  <a:srgbClr val="0A000A"/>
                </a:solidFill>
                <a:latin typeface="Tahoma"/>
                <a:cs typeface="Tahoma"/>
              </a:rPr>
              <a:t>stringhe alfanumerici che iniziano con una lettera</a:t>
            </a:r>
            <a:r>
              <a:rPr i="1">
                <a:solidFill>
                  <a:srgbClr val="330033"/>
                </a:solidFill>
                <a:latin typeface="Arial"/>
                <a:cs typeface="Arial"/>
              </a:rPr>
              <a:t>minuscola </a:t>
            </a:r>
            <a:r>
              <a:rPr>
                <a:solidFill>
                  <a:srgbClr val="0A000A"/>
                </a:solidFill>
                <a:latin typeface="Tahoma"/>
                <a:cs typeface="Tahoma"/>
              </a:rPr>
              <a:t>uguale a functors</a:t>
            </a:r>
            <a:endParaRPr sz="1100">
              <a:latin typeface="Tahoma"/>
              <a:cs typeface="Tahoma"/>
            </a:endParaRPr>
          </a:p>
          <a:p>
            <a:pPr marL="655955" marR="542925" indent="-418465">
              <a:lnSpc>
                <a:spcPct val="102699"/>
              </a:lnSpc>
              <a:spcBef>
                <a:spcPts val="300"/>
              </a:spcBef>
              <a:defRPr sz="1100">
                <a:latin typeface="Tahoma"/>
                <a:cs typeface="Tahoma"/>
              </a:defRPr>
            </a:pPr>
            <a:r>
              <a:rPr>
                <a:solidFill>
                  <a:srgbClr val="D3AF38"/>
                </a:solidFill>
              </a:rPr>
              <a:t>gli atomi </a:t>
            </a:r>
            <a:r>
              <a:rPr>
                <a:solidFill>
                  <a:srgbClr val="0A000A"/>
                </a:solidFill>
              </a:rPr>
              <a:t>sono costruiti applicando i predicati ai termini come nella programmazione logica</a:t>
            </a:r>
            <a:endParaRPr sz="1100">
              <a:latin typeface="Tahoma"/>
              <a:cs typeface="Tahoma"/>
            </a:endParaRPr>
          </a:p>
          <a:p>
            <a:pPr marL="448309">
              <a:lnSpc>
                <a:spcPct val="100000"/>
              </a:lnSpc>
              <a:spcBef>
                <a:spcPts val="334"/>
              </a:spcBef>
              <a:defRPr sz="1100"/>
            </a:pPr>
            <a:r>
              <a:rPr>
                <a:solidFill>
                  <a:srgbClr val="D3AF38"/>
                </a:solidFill>
                <a:latin typeface="MingLiU_HKSCS-ExtB"/>
                <a:cs typeface="MingLiU_HKSCS-ExtB"/>
              </a:rPr>
              <a:t>→ </a:t>
            </a:r>
            <a:r>
              <a:rPr>
                <a:solidFill>
                  <a:srgbClr val="0A000A"/>
                </a:solidFill>
                <a:latin typeface="Tahoma"/>
                <a:cs typeface="Tahoma"/>
              </a:rPr>
              <a:t>ad esempio,</a:t>
            </a:r>
            <a:r>
              <a:rPr>
                <a:solidFill>
                  <a:srgbClr val="0A000A"/>
                </a:solidFill>
                <a:latin typeface="SimSun"/>
                <a:cs typeface="SimSun"/>
              </a:rPr>
              <a:t>predicato</a:t>
            </a:r>
            <a:r>
              <a:rPr>
                <a:solidFill>
                  <a:srgbClr val="0A000A"/>
                </a:solidFill>
                <a:latin typeface="Tahoma"/>
                <a:cs typeface="Tahoma"/>
              </a:rPr>
              <a:t>, </a:t>
            </a:r>
            <a:r>
              <a:rPr>
                <a:solidFill>
                  <a:srgbClr val="0A000A"/>
                </a:solidFill>
                <a:latin typeface="SimSun"/>
                <a:cs typeface="SimSun"/>
              </a:rPr>
              <a:t>f(X)</a:t>
            </a:r>
            <a:r>
              <a:rPr>
                <a:solidFill>
                  <a:srgbClr val="0A000A"/>
                </a:solidFill>
                <a:latin typeface="Tahoma"/>
                <a:cs typeface="Tahoma"/>
              </a:rPr>
              <a:t>, </a:t>
            </a:r>
            <a:r>
              <a:rPr>
                <a:solidFill>
                  <a:srgbClr val="0A000A"/>
                </a:solidFill>
                <a:latin typeface="SimSun"/>
                <a:cs typeface="SimSun"/>
              </a:rPr>
              <a:t>p(Y, f(a)) </a:t>
            </a:r>
            <a:r>
              <a:rPr>
                <a:solidFill>
                  <a:srgbClr val="0A000A"/>
                </a:solidFill>
                <a:latin typeface="Tahoma"/>
                <a:cs typeface="Tahoma"/>
              </a:rPr>
              <a:t>sono </a:t>
            </a:r>
            <a:r>
              <a:rPr i="1">
                <a:solidFill>
                  <a:srgbClr val="330033"/>
                </a:solidFill>
                <a:latin typeface="Arial"/>
                <a:cs typeface="Arial"/>
              </a:rPr>
              <a:t>atomi prolog</a:t>
            </a:r>
            <a:endParaRPr sz="1100">
              <a:latin typeface="Arial"/>
              <a:cs typeface="Arial"/>
            </a:endParaRPr>
          </a:p>
          <a:p>
            <a:pPr marL="448309">
              <a:lnSpc>
                <a:spcPct val="100000"/>
              </a:lnSpc>
              <a:spcBef>
                <a:spcPts val="330"/>
              </a:spcBef>
              <a:defRPr sz="1100"/>
            </a:pPr>
            <a:r>
              <a:rPr>
                <a:solidFill>
                  <a:srgbClr val="D3AF38"/>
                </a:solidFill>
                <a:latin typeface="MingLiU_HKSCS-ExtB"/>
                <a:cs typeface="MingLiU_HKSCS-ExtB"/>
              </a:rPr>
              <a:t>→ </a:t>
            </a:r>
            <a:r>
              <a:rPr>
                <a:solidFill>
                  <a:srgbClr val="0A000A"/>
                </a:solidFill>
                <a:latin typeface="Tahoma"/>
                <a:cs typeface="Tahoma"/>
              </a:rPr>
              <a:t>ad esempio,</a:t>
            </a:r>
            <a:r>
              <a:rPr>
                <a:solidFill>
                  <a:srgbClr val="0A000A"/>
                </a:solidFill>
                <a:latin typeface="SimSun"/>
                <a:cs typeface="SimSun"/>
              </a:rPr>
              <a:t>predicato</a:t>
            </a:r>
            <a:r>
              <a:rPr>
                <a:solidFill>
                  <a:srgbClr val="0A000A"/>
                </a:solidFill>
                <a:latin typeface="Tahoma"/>
                <a:cs typeface="Tahoma"/>
              </a:rPr>
              <a:t>, </a:t>
            </a:r>
            <a:r>
              <a:rPr>
                <a:solidFill>
                  <a:srgbClr val="0A000A"/>
                </a:solidFill>
                <a:latin typeface="SimSun"/>
                <a:cs typeface="SimSun"/>
              </a:rPr>
              <a:t>f(a)</a:t>
            </a:r>
            <a:r>
              <a:rPr>
                <a:solidFill>
                  <a:srgbClr val="0A000A"/>
                </a:solidFill>
                <a:latin typeface="Tahoma"/>
                <a:cs typeface="Tahoma"/>
              </a:rPr>
              <a:t>, </a:t>
            </a:r>
            <a:r>
              <a:rPr>
                <a:solidFill>
                  <a:srgbClr val="0A000A"/>
                </a:solidFill>
                <a:latin typeface="SimSun"/>
                <a:cs typeface="SimSun"/>
              </a:rPr>
              <a:t>p(x,y) </a:t>
            </a:r>
            <a:r>
              <a:rPr>
                <a:solidFill>
                  <a:srgbClr val="0A000A"/>
                </a:solidFill>
                <a:latin typeface="Tahoma"/>
                <a:cs typeface="Tahoma"/>
              </a:rPr>
              <a:t>sono </a:t>
            </a:r>
            <a:r>
              <a:rPr i="1">
                <a:solidFill>
                  <a:srgbClr val="330033"/>
                </a:solidFill>
                <a:latin typeface="Arial"/>
                <a:cs typeface="Arial"/>
              </a:rPr>
              <a:t>atomi di terra prolog</a:t>
            </a:r>
            <a:endParaRPr sz="1100">
              <a:latin typeface="Arial"/>
              <a:cs typeface="Arial"/>
            </a:endParaRPr>
          </a:p>
        </p:txBody>
      </p:sp>
      <p:grpSp>
        <p:nvGrpSpPr>
          <p:cNvPr id="13" name="object 13"/>
          <p:cNvGrpSpPr/>
          <p:nvPr/>
        </p:nvGrpSpPr>
        <p:grpSpPr>
          <a:xfrm>
            <a:off x="0" y="3346348"/>
            <a:ext cx="4608195" cy="109855"/>
            <a:chOff x="0" y="3346348"/>
            <a:chExt cx="4608195" cy="109855"/>
          </a:xfrm>
        </p:grpSpPr>
        <p:sp>
          <p:nvSpPr>
            <p:cNvPr id="14" name="object 14"/>
            <p:cNvSpPr/>
            <p:nvPr/>
          </p:nvSpPr>
          <p:spPr>
            <a:xfrm>
              <a:off x="0" y="3346348"/>
              <a:ext cx="1536065" cy="109855"/>
            </a:xfrm>
            <a:custGeom>
              <a:avLst/>
              <a:gdLst/>
              <a:ahLst/>
              <a:cxnLst/>
              <a:rect l="l" t="t" r="r" b="b"/>
              <a:pathLst>
                <a:path w="1536065" h="109854">
                  <a:moveTo>
                    <a:pt x="1535976" y="0"/>
                  </a:moveTo>
                  <a:lnTo>
                    <a:pt x="0" y="0"/>
                  </a:lnTo>
                  <a:lnTo>
                    <a:pt x="0" y="109651"/>
                  </a:lnTo>
                  <a:lnTo>
                    <a:pt x="1535976" y="109651"/>
                  </a:lnTo>
                  <a:lnTo>
                    <a:pt x="1535976" y="0"/>
                  </a:lnTo>
                  <a:close/>
                </a:path>
              </a:pathLst>
            </a:custGeom>
            <a:solidFill>
              <a:srgbClr val="510051"/>
            </a:solidFill>
          </p:spPr>
          <p:txBody>
            <a:bodyPr wrap="square" lIns="0" tIns="0" rIns="0" bIns="0"/>
            <a:lstStyle/>
            <a:p>
              <a:endParaRPr/>
            </a:p>
          </p:txBody>
        </p:sp>
        <p:sp>
          <p:nvSpPr>
            <p:cNvPr id="15" name="object 15"/>
            <p:cNvSpPr/>
            <p:nvPr/>
          </p:nvSpPr>
          <p:spPr>
            <a:xfrm>
              <a:off x="1535976" y="3346348"/>
              <a:ext cx="1536065" cy="109855"/>
            </a:xfrm>
            <a:custGeom>
              <a:avLst/>
              <a:gdLst/>
              <a:ahLst/>
              <a:cxnLst/>
              <a:rect l="l" t="t" r="r" b="b"/>
              <a:pathLst>
                <a:path w="1536064" h="109854">
                  <a:moveTo>
                    <a:pt x="1535976" y="0"/>
                  </a:moveTo>
                  <a:lnTo>
                    <a:pt x="0" y="0"/>
                  </a:lnTo>
                  <a:lnTo>
                    <a:pt x="0" y="109651"/>
                  </a:lnTo>
                  <a:lnTo>
                    <a:pt x="1535976" y="109651"/>
                  </a:lnTo>
                  <a:lnTo>
                    <a:pt x="1535976" y="0"/>
                  </a:lnTo>
                  <a:close/>
                </a:path>
              </a:pathLst>
            </a:custGeom>
            <a:solidFill>
              <a:srgbClr val="EBEBEB"/>
            </a:solidFill>
          </p:spPr>
          <p:txBody>
            <a:bodyPr wrap="square" lIns="0" tIns="0" rIns="0" bIns="0"/>
            <a:lstStyle/>
            <a:p>
              <a:endParaRPr/>
            </a:p>
          </p:txBody>
        </p:sp>
        <p:sp>
          <p:nvSpPr>
            <p:cNvPr id="16" name="object 16"/>
            <p:cNvSpPr/>
            <p:nvPr/>
          </p:nvSpPr>
          <p:spPr>
            <a:xfrm>
              <a:off x="3071952" y="3346348"/>
              <a:ext cx="1536065" cy="109855"/>
            </a:xfrm>
            <a:custGeom>
              <a:avLst/>
              <a:gdLst/>
              <a:ahLst/>
              <a:cxnLst/>
              <a:rect l="l" t="t" r="r" b="b"/>
              <a:pathLst>
                <a:path w="1536064" h="109854">
                  <a:moveTo>
                    <a:pt x="1535976" y="0"/>
                  </a:moveTo>
                  <a:lnTo>
                    <a:pt x="0" y="0"/>
                  </a:lnTo>
                  <a:lnTo>
                    <a:pt x="0" y="109651"/>
                  </a:lnTo>
                  <a:lnTo>
                    <a:pt x="1535976" y="109651"/>
                  </a:lnTo>
                  <a:lnTo>
                    <a:pt x="1535976" y="0"/>
                  </a:lnTo>
                  <a:close/>
                </a:path>
              </a:pathLst>
            </a:custGeom>
            <a:solidFill>
              <a:srgbClr val="D8D8D8"/>
            </a:solidFill>
          </p:spPr>
          <p:txBody>
            <a:bodyPr wrap="square" lIns="0" tIns="0" rIns="0" bIns="0"/>
            <a:lstStyle/>
            <a:p>
              <a:endParaRPr/>
            </a:p>
          </p:txBody>
        </p:sp>
      </p:grpSp>
      <p:sp>
        <p:nvSpPr>
          <p:cNvPr id="17" name="object 17"/>
          <p:cNvSpPr txBox="1">
            <a:spLocks noGrp="1"/>
          </p:cNvSpPr>
          <p:nvPr>
            <p:ph type="dt" sz="half" idx="6"/>
          </p:nvPr>
        </p:nvSpPr>
        <p:spPr>
          <a:prstGeom prst="rect">
            <a:avLst/>
          </a:prstGeom>
        </p:spPr>
        <p:txBody>
          <a:bodyPr vert="horz" wrap="square" lIns="0" tIns="0" rIns="0" bIns="0">
            <a:spAutoFit/>
          </a:bodyPr>
          <a:lstStyle/>
          <a:p>
            <a:pPr marL="12700">
              <a:lnSpc>
                <a:spcPts val="675"/>
              </a:lnSpc>
            </a:pPr>
            <a:r>
              <a:t>Calegari (Universit'a Bologna)</a:t>
            </a:r>
          </a:p>
        </p:txBody>
      </p:sp>
      <p:sp>
        <p:nvSpPr>
          <p:cNvPr id="18" name="object 18"/>
          <p:cNvSpPr txBox="1"/>
          <p:nvPr/>
        </p:nvSpPr>
        <p:spPr>
          <a:xfrm>
            <a:off x="2053069" y="3351784"/>
            <a:ext cx="501650" cy="102235"/>
          </a:xfrm>
          <a:prstGeom prst="rect">
            <a:avLst/>
          </a:prstGeom>
        </p:spPr>
        <p:txBody>
          <a:bodyPr vert="horz" wrap="square" lIns="0" tIns="0" rIns="0" bIns="0">
            <a:spAutoFit/>
          </a:bodyPr>
          <a:lstStyle/>
          <a:p>
            <a:pPr marL="12700">
              <a:lnSpc>
                <a:spcPts val="675"/>
              </a:lnSpc>
              <a:defRPr sz="600">
                <a:solidFill>
                  <a:srgbClr val="470047"/>
                </a:solidFill>
                <a:latin typeface="Microsoft Sans Serif"/>
                <a:cs typeface="Microsoft Sans Serif"/>
                <a:hlinkClick r:id="rId4" action="ppaction://hlinksldjump"/>
              </a:defRPr>
            </a:pPr>
            <a:r>
              <a:t>Etica e LP</a:t>
            </a:r>
            <a:endParaRPr sz="600">
              <a:latin typeface="Microsoft Sans Serif"/>
              <a:cs typeface="Microsoft Sans Serif"/>
            </a:endParaRPr>
          </a:p>
        </p:txBody>
      </p:sp>
      <p:sp>
        <p:nvSpPr>
          <p:cNvPr id="19" name="object 19"/>
          <p:cNvSpPr txBox="1">
            <a:spLocks noGrp="1"/>
          </p:cNvSpPr>
          <p:nvPr>
            <p:ph type="ftr" sz="quarter" idx="5"/>
          </p:nvPr>
        </p:nvSpPr>
        <p:spPr>
          <a:prstGeom prst="rect">
            <a:avLst/>
          </a:prstGeom>
        </p:spPr>
        <p:txBody>
          <a:bodyPr vert="horz" wrap="square" lIns="0" tIns="0" rIns="0" bIns="0">
            <a:spAutoFit/>
          </a:bodyPr>
          <a:lstStyle/>
          <a:p>
            <a:pPr marL="12700">
              <a:lnSpc>
                <a:spcPts val="675"/>
              </a:lnSpc>
            </a:pPr>
            <a:r>
              <a:t>A.A. 2020/2021</a:t>
            </a:r>
          </a:p>
        </p:txBody>
      </p:sp>
      <p:sp>
        <p:nvSpPr>
          <p:cNvPr id="20" name="object 20"/>
          <p:cNvSpPr txBox="1">
            <a:spLocks noGrp="1"/>
          </p:cNvSpPr>
          <p:nvPr>
            <p:ph type="sldNum" sz="quarter" idx="7"/>
          </p:nvPr>
        </p:nvSpPr>
        <p:spPr>
          <a:prstGeom prst="rect">
            <a:avLst/>
          </a:prstGeom>
        </p:spPr>
        <p:txBody>
          <a:bodyPr vert="horz" wrap="square" lIns="0" tIns="0" rIns="0" bIns="0">
            <a:spAutoFit/>
          </a:bodyPr>
          <a:lstStyle/>
          <a:p>
            <a:pPr marL="38100">
              <a:lnSpc>
                <a:spcPts val="675"/>
              </a:lnSpc>
            </a:pPr>
            <a:fld id="{81D60167-4931-47E6-BA6A-407CBD079E47}" type="slidenum">
              <a:rPr spc="-20" dirty="0"/>
              <a:t>21</a:t>
            </a:fld>
            <a:r>
              <a:t> /69</a:t>
            </a:r>
          </a:p>
        </p:txBody>
      </p:sp>
    </p:spTree>
  </p:cSld>
  <p:clrMapOvr>
    <a:masterClrMapping/>
  </p:clrMapOvr>
  <p:transition>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0" y="0"/>
            <a:ext cx="2304415" cy="140335"/>
          </a:xfrm>
          <a:prstGeom prst="rect">
            <a:avLst/>
          </a:prstGeom>
          <a:solidFill>
            <a:srgbClr val="510051"/>
          </a:solidFill>
        </p:spPr>
        <p:txBody>
          <a:bodyPr vert="horz" wrap="square" lIns="0" tIns="13335" rIns="0" bIns="0">
            <a:spAutoFit/>
          </a:bodyPr>
          <a:lstStyle/>
          <a:p>
            <a:pPr marR="59055" algn="r">
              <a:lnSpc>
                <a:spcPct val="100000"/>
              </a:lnSpc>
              <a:spcBef>
                <a:spcPts val="105"/>
              </a:spcBef>
              <a:defRPr sz="600">
                <a:solidFill>
                  <a:srgbClr val="F2F2F2"/>
                </a:solidFill>
                <a:latin typeface="Microsoft Sans Serif"/>
                <a:cs typeface="Microsoft Sans Serif"/>
                <a:hlinkClick r:id="rId2" action="ppaction://hlinksldjump"/>
              </a:defRPr>
            </a:pPr>
            <a:r>
              <a:t>I Preliminari</a:t>
            </a:r>
            <a:endParaRPr sz="600">
              <a:latin typeface="Microsoft Sans Serif"/>
              <a:cs typeface="Microsoft Sans Serif"/>
            </a:endParaRPr>
          </a:p>
        </p:txBody>
      </p:sp>
      <p:sp>
        <p:nvSpPr>
          <p:cNvPr id="3" name="object 3"/>
          <p:cNvSpPr txBox="1"/>
          <p:nvPr/>
        </p:nvSpPr>
        <p:spPr>
          <a:xfrm>
            <a:off x="2303995" y="0"/>
            <a:ext cx="2304415" cy="140335"/>
          </a:xfrm>
          <a:prstGeom prst="rect">
            <a:avLst/>
          </a:prstGeom>
          <a:solidFill>
            <a:srgbClr val="D8D8D8"/>
          </a:solidFill>
        </p:spPr>
        <p:txBody>
          <a:bodyPr vert="horz" wrap="square" lIns="0" tIns="13335" rIns="0" bIns="0">
            <a:spAutoFit/>
          </a:bodyPr>
          <a:lstStyle/>
          <a:p>
            <a:pPr marL="67310">
              <a:lnSpc>
                <a:spcPct val="100000"/>
              </a:lnSpc>
              <a:spcBef>
                <a:spcPts val="105"/>
              </a:spcBef>
              <a:defRPr sz="600">
                <a:solidFill>
                  <a:srgbClr val="3D003D"/>
                </a:solidFill>
                <a:latin typeface="Microsoft Sans Serif"/>
                <a:cs typeface="Microsoft Sans Serif"/>
                <a:hlinkClick r:id="rId3" action="ppaction://hlinksldjump"/>
              </a:defRPr>
            </a:pPr>
            <a:r>
              <a:t>Sintassi Prolog: Ricapitolato</a:t>
            </a:r>
            <a:endParaRPr sz="600">
              <a:latin typeface="Microsoft Sans Serif"/>
              <a:cs typeface="Microsoft Sans Serif"/>
            </a:endParaRPr>
          </a:p>
        </p:txBody>
      </p:sp>
      <p:sp>
        <p:nvSpPr>
          <p:cNvPr id="4" name="object 4"/>
          <p:cNvSpPr txBox="1"/>
          <p:nvPr/>
        </p:nvSpPr>
        <p:spPr>
          <a:xfrm>
            <a:off x="0" y="140017"/>
            <a:ext cx="4608195" cy="350520"/>
          </a:xfrm>
          <a:prstGeom prst="rect">
            <a:avLst/>
          </a:prstGeom>
          <a:solidFill>
            <a:srgbClr val="F2F2F2"/>
          </a:solidFill>
        </p:spPr>
        <p:txBody>
          <a:bodyPr vert="horz" wrap="square" lIns="0" tIns="76835" rIns="0" bIns="0">
            <a:spAutoFit/>
          </a:bodyPr>
          <a:lstStyle/>
          <a:p>
            <a:pPr marL="107950">
              <a:lnSpc>
                <a:spcPct val="100000"/>
              </a:lnSpc>
              <a:spcBef>
                <a:spcPts val="605"/>
              </a:spcBef>
              <a:defRPr sz="1400">
                <a:solidFill>
                  <a:srgbClr val="660066"/>
                </a:solidFill>
                <a:latin typeface="Tahoma"/>
                <a:cs typeface="Tahoma"/>
              </a:defRPr>
            </a:pPr>
            <a:r>
              <a:t>Sintassi Prolog III</a:t>
            </a:r>
            <a:endParaRPr sz="1400">
              <a:latin typeface="Tahoma"/>
              <a:cs typeface="Tahoma"/>
            </a:endParaRPr>
          </a:p>
        </p:txBody>
      </p:sp>
      <p:sp>
        <p:nvSpPr>
          <p:cNvPr id="5" name="object 5"/>
          <p:cNvSpPr/>
          <p:nvPr/>
        </p:nvSpPr>
        <p:spPr>
          <a:xfrm>
            <a:off x="87743" y="646696"/>
            <a:ext cx="4432935" cy="198755"/>
          </a:xfrm>
          <a:custGeom>
            <a:avLst/>
            <a:gdLst/>
            <a:ahLst/>
            <a:cxnLst/>
            <a:rect l="l" t="t" r="r" b="b"/>
            <a:pathLst>
              <a:path w="4432935" h="198755">
                <a:moveTo>
                  <a:pt x="4381765" y="0"/>
                </a:moveTo>
                <a:lnTo>
                  <a:pt x="50800" y="0"/>
                </a:lnTo>
                <a:lnTo>
                  <a:pt x="31075" y="4008"/>
                </a:lnTo>
                <a:lnTo>
                  <a:pt x="14922" y="14922"/>
                </a:lnTo>
                <a:lnTo>
                  <a:pt x="4008" y="31075"/>
                </a:lnTo>
                <a:lnTo>
                  <a:pt x="0" y="50800"/>
                </a:lnTo>
                <a:lnTo>
                  <a:pt x="0" y="198367"/>
                </a:lnTo>
                <a:lnTo>
                  <a:pt x="4432566" y="198367"/>
                </a:lnTo>
                <a:lnTo>
                  <a:pt x="4432566" y="50800"/>
                </a:lnTo>
                <a:lnTo>
                  <a:pt x="4428558" y="31075"/>
                </a:lnTo>
                <a:lnTo>
                  <a:pt x="4417643" y="14922"/>
                </a:lnTo>
                <a:lnTo>
                  <a:pt x="4401490" y="4008"/>
                </a:lnTo>
                <a:lnTo>
                  <a:pt x="4381765" y="0"/>
                </a:lnTo>
                <a:close/>
              </a:path>
            </a:pathLst>
          </a:custGeom>
          <a:solidFill>
            <a:srgbClr val="380038"/>
          </a:solidFill>
        </p:spPr>
        <p:txBody>
          <a:bodyPr wrap="square" lIns="0" tIns="0" rIns="0" bIns="0"/>
          <a:lstStyle/>
          <a:p>
            <a:endParaRPr/>
          </a:p>
        </p:txBody>
      </p:sp>
      <p:sp>
        <p:nvSpPr>
          <p:cNvPr id="6" name="object 6"/>
          <p:cNvSpPr txBox="1"/>
          <p:nvPr/>
        </p:nvSpPr>
        <p:spPr>
          <a:xfrm>
            <a:off x="138544" y="675156"/>
            <a:ext cx="1328306" cy="141064"/>
          </a:xfrm>
          <a:prstGeom prst="rect">
            <a:avLst/>
          </a:prstGeom>
        </p:spPr>
        <p:txBody>
          <a:bodyPr vert="horz" wrap="square" lIns="0" tIns="0" rIns="0" bIns="0">
            <a:spAutoFit/>
          </a:bodyPr>
          <a:lstStyle/>
          <a:p>
            <a:pPr>
              <a:lnSpc>
                <a:spcPts val="1145"/>
              </a:lnSpc>
              <a:defRPr sz="1200">
                <a:solidFill>
                  <a:srgbClr val="EEEAB3"/>
                </a:solidFill>
                <a:latin typeface="Tahoma"/>
                <a:cs typeface="Tahoma"/>
              </a:defRPr>
            </a:pPr>
            <a:r>
              <a:t>Clausole Prolog</a:t>
            </a:r>
            <a:endParaRPr sz="1200">
              <a:latin typeface="Tahoma"/>
              <a:cs typeface="Tahoma"/>
            </a:endParaRPr>
          </a:p>
        </p:txBody>
      </p:sp>
      <p:sp>
        <p:nvSpPr>
          <p:cNvPr id="17" name="object 17"/>
          <p:cNvSpPr txBox="1"/>
          <p:nvPr/>
        </p:nvSpPr>
        <p:spPr>
          <a:xfrm>
            <a:off x="498322" y="815858"/>
            <a:ext cx="3733165" cy="2074927"/>
          </a:xfrm>
          <a:prstGeom prst="rect">
            <a:avLst/>
          </a:prstGeom>
        </p:spPr>
        <p:txBody>
          <a:bodyPr vert="horz" wrap="square" lIns="0" tIns="25400" rIns="0" bIns="0">
            <a:spAutoFit/>
          </a:bodyPr>
          <a:lstStyle/>
          <a:p>
            <a:pPr marL="706120" marR="525780" indent="-694055">
              <a:lnSpc>
                <a:spcPct val="110200"/>
              </a:lnSpc>
              <a:spcBef>
                <a:spcPts val="200"/>
              </a:spcBef>
              <a:defRPr sz="1100"/>
            </a:pPr>
            <a:r>
              <a:rPr sz="1000">
                <a:solidFill>
                  <a:srgbClr val="D3AF38"/>
                </a:solidFill>
                <a:latin typeface="Tahoma"/>
                <a:cs typeface="Tahoma"/>
              </a:rPr>
              <a:t>clausola </a:t>
            </a:r>
            <a:r>
              <a:rPr sz="1000">
                <a:solidFill>
                  <a:srgbClr val="0A000A"/>
                </a:solidFill>
                <a:latin typeface="Tahoma"/>
                <a:cs typeface="Tahoma"/>
              </a:rPr>
              <a:t>a Corno della forma </a:t>
            </a:r>
            <a:r>
              <a:rPr sz="1000">
                <a:solidFill>
                  <a:srgbClr val="0A000A"/>
                </a:solidFill>
                <a:latin typeface="SimSun"/>
                <a:cs typeface="SimSun"/>
              </a:rPr>
              <a:t>A:- B1,..., Bn. dove </a:t>
            </a:r>
            <a:r>
              <a:rPr sz="1000">
                <a:solidFill>
                  <a:srgbClr val="0A000A"/>
                </a:solidFill>
                <a:latin typeface="Tahoma"/>
                <a:cs typeface="Tahoma"/>
              </a:rPr>
              <a:t>A</a:t>
            </a:r>
            <a:r>
              <a:rPr sz="1000">
                <a:solidFill>
                  <a:srgbClr val="0A000A"/>
                </a:solidFill>
                <a:latin typeface="SimSun"/>
                <a:cs typeface="SimSun"/>
              </a:rPr>
              <a:t>, B1,..., Bn sono </a:t>
            </a:r>
            <a:r>
              <a:rPr sz="1000">
                <a:solidFill>
                  <a:srgbClr val="0A000A"/>
                </a:solidFill>
                <a:latin typeface="Tahoma"/>
                <a:cs typeface="Tahoma"/>
              </a:rPr>
              <a:t>atomi prolog A </a:t>
            </a:r>
            <a:r>
              <a:rPr sz="1000">
                <a:solidFill>
                  <a:srgbClr val="0A000A"/>
                </a:solidFill>
                <a:latin typeface="SimSun"/>
                <a:cs typeface="SimSun"/>
              </a:rPr>
              <a:t>è </a:t>
            </a:r>
            <a:r>
              <a:rPr sz="1000">
                <a:solidFill>
                  <a:srgbClr val="0A000A"/>
                </a:solidFill>
                <a:latin typeface="Tahoma"/>
                <a:cs typeface="Tahoma"/>
              </a:rPr>
              <a:t>il capo </a:t>
            </a:r>
            <a:r>
              <a:rPr sz="1000">
                <a:solidFill>
                  <a:srgbClr val="5B005B"/>
                </a:solidFill>
                <a:latin typeface="Tahoma"/>
                <a:cs typeface="Tahoma"/>
              </a:rPr>
              <a:t>della </a:t>
            </a:r>
            <a:r>
              <a:rPr sz="1000">
                <a:solidFill>
                  <a:srgbClr val="D3AF38"/>
                </a:solidFill>
                <a:latin typeface="Tahoma"/>
                <a:cs typeface="Tahoma"/>
              </a:rPr>
              <a:t>clausola</a:t>
            </a:r>
            <a:endParaRPr sz="1000">
              <a:latin typeface="Tahoma"/>
              <a:cs typeface="Tahoma"/>
            </a:endParaRPr>
          </a:p>
          <a:p>
            <a:pPr marL="706120">
              <a:lnSpc>
                <a:spcPct val="100000"/>
              </a:lnSpc>
              <a:spcBef>
                <a:spcPts val="35"/>
              </a:spcBef>
              <a:defRPr sz="1100"/>
            </a:pPr>
            <a:r>
              <a:rPr sz="1000">
                <a:solidFill>
                  <a:srgbClr val="0A000A"/>
                </a:solidFill>
                <a:latin typeface="SimSun"/>
                <a:cs typeface="SimSun"/>
              </a:rPr>
              <a:t>B1,..., Bn </a:t>
            </a:r>
            <a:r>
              <a:rPr sz="1000">
                <a:solidFill>
                  <a:srgbClr val="0A000A"/>
                </a:solidFill>
                <a:latin typeface="Tahoma"/>
                <a:cs typeface="Tahoma"/>
              </a:rPr>
              <a:t>è il </a:t>
            </a:r>
            <a:r>
              <a:rPr sz="1000">
                <a:solidFill>
                  <a:srgbClr val="5B005B"/>
                </a:solidFill>
                <a:latin typeface="Tahoma"/>
                <a:cs typeface="Tahoma"/>
              </a:rPr>
              <a:t>corpo </a:t>
            </a:r>
            <a:r>
              <a:rPr sz="1000">
                <a:solidFill>
                  <a:srgbClr val="0A000A"/>
                </a:solidFill>
                <a:latin typeface="Tahoma"/>
                <a:cs typeface="Tahoma"/>
              </a:rPr>
              <a:t>della clausola</a:t>
            </a:r>
            <a:endParaRPr sz="1000">
              <a:latin typeface="Tahoma"/>
              <a:cs typeface="Tahoma"/>
            </a:endParaRPr>
          </a:p>
          <a:p>
            <a:pPr marL="706120">
              <a:lnSpc>
                <a:spcPct val="100000"/>
              </a:lnSpc>
              <a:spcBef>
                <a:spcPts val="35"/>
              </a:spcBef>
              <a:defRPr sz="1100">
                <a:solidFill>
                  <a:srgbClr val="0A000A"/>
                </a:solidFill>
              </a:defRPr>
            </a:pPr>
            <a:r>
              <a:rPr sz="1000">
                <a:latin typeface="SimSun"/>
                <a:cs typeface="SimSun"/>
              </a:rPr>
              <a:t>— </a:t>
            </a:r>
            <a:r>
              <a:rPr sz="1000">
                <a:latin typeface="Tahoma"/>
                <a:cs typeface="Tahoma"/>
              </a:rPr>
              <a:t>denota implicazione logica</a:t>
            </a:r>
          </a:p>
          <a:p>
            <a:pPr marL="706120">
              <a:lnSpc>
                <a:spcPct val="100000"/>
              </a:lnSpc>
              <a:spcBef>
                <a:spcPts val="35"/>
              </a:spcBef>
              <a:defRPr sz="1100">
                <a:solidFill>
                  <a:srgbClr val="0A000A"/>
                </a:solidFill>
              </a:defRPr>
            </a:pPr>
            <a:r>
              <a:rPr sz="1000">
                <a:latin typeface="SimSun"/>
                <a:cs typeface="SimSun"/>
              </a:rPr>
              <a:t>. </a:t>
            </a:r>
            <a:r>
              <a:rPr sz="1000">
                <a:latin typeface="Tahoma"/>
                <a:cs typeface="Tahoma"/>
              </a:rPr>
              <a:t>è il terminatore</a:t>
            </a:r>
          </a:p>
          <a:p>
            <a:pPr marL="139700">
              <a:lnSpc>
                <a:spcPct val="100000"/>
              </a:lnSpc>
              <a:spcBef>
                <a:spcPts val="334"/>
              </a:spcBef>
              <a:defRPr sz="1100"/>
            </a:pPr>
            <a:r>
              <a:rPr sz="1000">
                <a:solidFill>
                  <a:srgbClr val="D3AF38"/>
                </a:solidFill>
                <a:latin typeface="Tahoma"/>
                <a:cs typeface="Tahoma"/>
              </a:rPr>
              <a:t>fatto </a:t>
            </a:r>
            <a:r>
              <a:rPr sz="1000">
                <a:solidFill>
                  <a:srgbClr val="0A000A"/>
                </a:solidFill>
                <a:latin typeface="Tahoma"/>
                <a:cs typeface="Tahoma"/>
              </a:rPr>
              <a:t>una clausola senza corpo </a:t>
            </a:r>
            <a:r>
              <a:rPr sz="1000">
                <a:solidFill>
                  <a:srgbClr val="0A000A"/>
                </a:solidFill>
                <a:latin typeface="SimSun"/>
                <a:cs typeface="SimSun"/>
              </a:rPr>
              <a:t>A. </a:t>
            </a:r>
            <a:r>
              <a:rPr sz="1000">
                <a:solidFill>
                  <a:srgbClr val="0A000A"/>
                </a:solidFill>
                <a:latin typeface="Tahoma"/>
                <a:cs typeface="Tahoma"/>
              </a:rPr>
              <a:t>(</a:t>
            </a:r>
            <a:r>
              <a:rPr sz="1000" i="1">
                <a:solidFill>
                  <a:srgbClr val="0A000A"/>
                </a:solidFill>
                <a:latin typeface="Arial"/>
                <a:cs typeface="Arial"/>
              </a:rPr>
              <a:t>n </a:t>
            </a:r>
            <a:r>
              <a:rPr sz="1000">
                <a:solidFill>
                  <a:srgbClr val="0A000A"/>
                </a:solidFill>
                <a:latin typeface="Tahoma"/>
                <a:cs typeface="Tahoma"/>
              </a:rPr>
              <a:t>= 0)</a:t>
            </a:r>
            <a:endParaRPr sz="1000">
              <a:latin typeface="Tahoma"/>
              <a:cs typeface="Tahoma"/>
            </a:endParaRPr>
          </a:p>
          <a:p>
            <a:pPr marL="146050">
              <a:lnSpc>
                <a:spcPct val="100000"/>
              </a:lnSpc>
              <a:spcBef>
                <a:spcPts val="330"/>
              </a:spcBef>
              <a:defRPr sz="1100">
                <a:latin typeface="Tahoma"/>
                <a:cs typeface="Tahoma"/>
              </a:defRPr>
            </a:pPr>
            <a:r>
              <a:rPr sz="1000">
                <a:solidFill>
                  <a:srgbClr val="D3AF38"/>
                </a:solidFill>
              </a:rPr>
              <a:t>regola </a:t>
            </a:r>
            <a:r>
              <a:rPr sz="1000">
                <a:solidFill>
                  <a:srgbClr val="0A000A"/>
                </a:solidFill>
              </a:rPr>
              <a:t>una clausola con almeno un atomo nel corpo</a:t>
            </a:r>
            <a:endParaRPr sz="1000">
              <a:latin typeface="Tahoma"/>
              <a:cs typeface="Tahoma"/>
            </a:endParaRPr>
          </a:p>
          <a:p>
            <a:pPr marL="429259">
              <a:lnSpc>
                <a:spcPct val="100000"/>
              </a:lnSpc>
              <a:spcBef>
                <a:spcPts val="35"/>
              </a:spcBef>
              <a:defRPr sz="1100">
                <a:solidFill>
                  <a:srgbClr val="0A000A"/>
                </a:solidFill>
              </a:defRPr>
            </a:pPr>
            <a:r>
              <a:rPr sz="1000">
                <a:latin typeface="SimSun"/>
                <a:cs typeface="SimSun"/>
              </a:rPr>
              <a:t>A:- B1,..., Bn. </a:t>
            </a:r>
            <a:r>
              <a:rPr sz="1000">
                <a:latin typeface="Tahoma"/>
                <a:cs typeface="Tahoma"/>
              </a:rPr>
              <a:t>(</a:t>
            </a:r>
            <a:r>
              <a:rPr sz="1000" i="1">
                <a:latin typeface="Arial"/>
                <a:cs typeface="Arial"/>
              </a:rPr>
              <a:t>n </a:t>
            </a:r>
            <a:r>
              <a:rPr sz="1000" i="1">
                <a:latin typeface="Verdana"/>
                <a:cs typeface="Verdana"/>
              </a:rPr>
              <a:t>&gt; </a:t>
            </a:r>
            <a:r>
              <a:rPr sz="1000">
                <a:latin typeface="Tahoma"/>
                <a:cs typeface="Tahoma"/>
              </a:rPr>
              <a:t>0)</a:t>
            </a:r>
          </a:p>
          <a:p>
            <a:pPr marL="121920">
              <a:lnSpc>
                <a:spcPct val="100000"/>
              </a:lnSpc>
              <a:spcBef>
                <a:spcPts val="335"/>
              </a:spcBef>
              <a:defRPr sz="1100">
                <a:latin typeface="Tahoma"/>
                <a:cs typeface="Tahoma"/>
              </a:defRPr>
            </a:pPr>
            <a:r>
              <a:rPr sz="1000">
                <a:solidFill>
                  <a:srgbClr val="D3AF38"/>
                </a:solidFill>
              </a:rPr>
              <a:t>puntare </a:t>
            </a:r>
            <a:r>
              <a:rPr sz="1000">
                <a:solidFill>
                  <a:srgbClr val="0A000A"/>
                </a:solidFill>
              </a:rPr>
              <a:t>una clausola senza testa e almeno un atomo nel corpo</a:t>
            </a:r>
            <a:endParaRPr sz="1000">
              <a:latin typeface="Tahoma"/>
              <a:cs typeface="Tahoma"/>
            </a:endParaRPr>
          </a:p>
          <a:p>
            <a:pPr marL="429259">
              <a:lnSpc>
                <a:spcPct val="100000"/>
              </a:lnSpc>
              <a:spcBef>
                <a:spcPts val="35"/>
              </a:spcBef>
              <a:defRPr sz="1100">
                <a:solidFill>
                  <a:srgbClr val="0A000A"/>
                </a:solidFill>
              </a:defRPr>
            </a:pPr>
            <a:r>
              <a:rPr sz="1000">
                <a:latin typeface="SimSun"/>
                <a:cs typeface="SimSun"/>
              </a:rPr>
              <a:t>— B1,..., Bn. </a:t>
            </a:r>
            <a:r>
              <a:rPr sz="1000">
                <a:latin typeface="Tahoma"/>
                <a:cs typeface="Tahoma"/>
              </a:rPr>
              <a:t>(</a:t>
            </a:r>
            <a:r>
              <a:rPr sz="1000" i="1">
                <a:latin typeface="Arial"/>
                <a:cs typeface="Arial"/>
              </a:rPr>
              <a:t>n </a:t>
            </a:r>
            <a:r>
              <a:rPr sz="1000" i="1">
                <a:latin typeface="Verdana"/>
                <a:cs typeface="Verdana"/>
              </a:rPr>
              <a:t>&gt; </a:t>
            </a:r>
            <a:r>
              <a:rPr sz="1000">
                <a:latin typeface="Tahoma"/>
                <a:cs typeface="Tahoma"/>
              </a:rPr>
              <a:t>0)</a:t>
            </a:r>
          </a:p>
          <a:p>
            <a:pPr marL="706120">
              <a:lnSpc>
                <a:spcPct val="100000"/>
              </a:lnSpc>
              <a:spcBef>
                <a:spcPts val="235"/>
              </a:spcBef>
              <a:defRPr sz="1100">
                <a:solidFill>
                  <a:srgbClr val="0A000A"/>
                </a:solidFill>
              </a:defRPr>
            </a:pPr>
            <a:r>
              <a:rPr sz="1000">
                <a:latin typeface="Tahoma"/>
                <a:cs typeface="Tahoma"/>
              </a:rPr>
              <a:t>spesso scritto come</a:t>
            </a:r>
            <a:r>
              <a:rPr sz="1000">
                <a:latin typeface="SimSun"/>
                <a:cs typeface="SimSun"/>
              </a:rPr>
              <a:t>?- B1,..., Bn</a:t>
            </a:r>
            <a:r>
              <a:rPr>
                <a:latin typeface="SimSun"/>
                <a:cs typeface="SimSun"/>
              </a:rPr>
              <a:t>.</a:t>
            </a:r>
            <a:endParaRPr sz="1100">
              <a:latin typeface="SimSun"/>
              <a:cs typeface="SimSun"/>
            </a:endParaRPr>
          </a:p>
        </p:txBody>
      </p:sp>
      <p:grpSp>
        <p:nvGrpSpPr>
          <p:cNvPr id="18" name="object 18"/>
          <p:cNvGrpSpPr/>
          <p:nvPr/>
        </p:nvGrpSpPr>
        <p:grpSpPr>
          <a:xfrm>
            <a:off x="0" y="3346348"/>
            <a:ext cx="4608195" cy="109855"/>
            <a:chOff x="0" y="3346348"/>
            <a:chExt cx="4608195" cy="109855"/>
          </a:xfrm>
        </p:grpSpPr>
        <p:sp>
          <p:nvSpPr>
            <p:cNvPr id="19" name="object 19"/>
            <p:cNvSpPr/>
            <p:nvPr/>
          </p:nvSpPr>
          <p:spPr>
            <a:xfrm>
              <a:off x="0" y="3346348"/>
              <a:ext cx="1536065" cy="109855"/>
            </a:xfrm>
            <a:custGeom>
              <a:avLst/>
              <a:gdLst/>
              <a:ahLst/>
              <a:cxnLst/>
              <a:rect l="l" t="t" r="r" b="b"/>
              <a:pathLst>
                <a:path w="1536065" h="109854">
                  <a:moveTo>
                    <a:pt x="1535976" y="0"/>
                  </a:moveTo>
                  <a:lnTo>
                    <a:pt x="0" y="0"/>
                  </a:lnTo>
                  <a:lnTo>
                    <a:pt x="0" y="109651"/>
                  </a:lnTo>
                  <a:lnTo>
                    <a:pt x="1535976" y="109651"/>
                  </a:lnTo>
                  <a:lnTo>
                    <a:pt x="1535976" y="0"/>
                  </a:lnTo>
                  <a:close/>
                </a:path>
              </a:pathLst>
            </a:custGeom>
            <a:solidFill>
              <a:srgbClr val="510051"/>
            </a:solidFill>
          </p:spPr>
          <p:txBody>
            <a:bodyPr wrap="square" lIns="0" tIns="0" rIns="0" bIns="0"/>
            <a:lstStyle/>
            <a:p>
              <a:endParaRPr/>
            </a:p>
          </p:txBody>
        </p:sp>
        <p:sp>
          <p:nvSpPr>
            <p:cNvPr id="20" name="object 20"/>
            <p:cNvSpPr/>
            <p:nvPr/>
          </p:nvSpPr>
          <p:spPr>
            <a:xfrm>
              <a:off x="1535976" y="3346348"/>
              <a:ext cx="1536065" cy="109855"/>
            </a:xfrm>
            <a:custGeom>
              <a:avLst/>
              <a:gdLst/>
              <a:ahLst/>
              <a:cxnLst/>
              <a:rect l="l" t="t" r="r" b="b"/>
              <a:pathLst>
                <a:path w="1536064" h="109854">
                  <a:moveTo>
                    <a:pt x="1535976" y="0"/>
                  </a:moveTo>
                  <a:lnTo>
                    <a:pt x="0" y="0"/>
                  </a:lnTo>
                  <a:lnTo>
                    <a:pt x="0" y="109651"/>
                  </a:lnTo>
                  <a:lnTo>
                    <a:pt x="1535976" y="109651"/>
                  </a:lnTo>
                  <a:lnTo>
                    <a:pt x="1535976" y="0"/>
                  </a:lnTo>
                  <a:close/>
                </a:path>
              </a:pathLst>
            </a:custGeom>
            <a:solidFill>
              <a:srgbClr val="EBEBEB"/>
            </a:solidFill>
          </p:spPr>
          <p:txBody>
            <a:bodyPr wrap="square" lIns="0" tIns="0" rIns="0" bIns="0"/>
            <a:lstStyle/>
            <a:p>
              <a:endParaRPr/>
            </a:p>
          </p:txBody>
        </p:sp>
        <p:sp>
          <p:nvSpPr>
            <p:cNvPr id="21" name="object 21"/>
            <p:cNvSpPr/>
            <p:nvPr/>
          </p:nvSpPr>
          <p:spPr>
            <a:xfrm>
              <a:off x="3071952" y="3346348"/>
              <a:ext cx="1536065" cy="109855"/>
            </a:xfrm>
            <a:custGeom>
              <a:avLst/>
              <a:gdLst/>
              <a:ahLst/>
              <a:cxnLst/>
              <a:rect l="l" t="t" r="r" b="b"/>
              <a:pathLst>
                <a:path w="1536064" h="109854">
                  <a:moveTo>
                    <a:pt x="1535976" y="0"/>
                  </a:moveTo>
                  <a:lnTo>
                    <a:pt x="0" y="0"/>
                  </a:lnTo>
                  <a:lnTo>
                    <a:pt x="0" y="109651"/>
                  </a:lnTo>
                  <a:lnTo>
                    <a:pt x="1535976" y="109651"/>
                  </a:lnTo>
                  <a:lnTo>
                    <a:pt x="1535976" y="0"/>
                  </a:lnTo>
                  <a:close/>
                </a:path>
              </a:pathLst>
            </a:custGeom>
            <a:solidFill>
              <a:srgbClr val="D8D8D8"/>
            </a:solidFill>
          </p:spPr>
          <p:txBody>
            <a:bodyPr wrap="square" lIns="0" tIns="0" rIns="0" bIns="0"/>
            <a:lstStyle/>
            <a:p>
              <a:endParaRPr/>
            </a:p>
          </p:txBody>
        </p:sp>
      </p:grpSp>
      <p:sp>
        <p:nvSpPr>
          <p:cNvPr id="22" name="object 22"/>
          <p:cNvSpPr txBox="1">
            <a:spLocks noGrp="1"/>
          </p:cNvSpPr>
          <p:nvPr>
            <p:ph type="dt" sz="half" idx="6"/>
          </p:nvPr>
        </p:nvSpPr>
        <p:spPr>
          <a:prstGeom prst="rect">
            <a:avLst/>
          </a:prstGeom>
        </p:spPr>
        <p:txBody>
          <a:bodyPr vert="horz" wrap="square" lIns="0" tIns="0" rIns="0" bIns="0">
            <a:spAutoFit/>
          </a:bodyPr>
          <a:lstStyle/>
          <a:p>
            <a:pPr marL="12700">
              <a:lnSpc>
                <a:spcPts val="675"/>
              </a:lnSpc>
            </a:pPr>
            <a:r>
              <a:t>Calegari (Universit'a Bologna)</a:t>
            </a:r>
          </a:p>
        </p:txBody>
      </p:sp>
      <p:sp>
        <p:nvSpPr>
          <p:cNvPr id="23" name="object 23"/>
          <p:cNvSpPr txBox="1"/>
          <p:nvPr/>
        </p:nvSpPr>
        <p:spPr>
          <a:xfrm>
            <a:off x="2053069" y="3351784"/>
            <a:ext cx="501650" cy="102235"/>
          </a:xfrm>
          <a:prstGeom prst="rect">
            <a:avLst/>
          </a:prstGeom>
        </p:spPr>
        <p:txBody>
          <a:bodyPr vert="horz" wrap="square" lIns="0" tIns="0" rIns="0" bIns="0">
            <a:spAutoFit/>
          </a:bodyPr>
          <a:lstStyle/>
          <a:p>
            <a:pPr marL="12700">
              <a:lnSpc>
                <a:spcPts val="675"/>
              </a:lnSpc>
              <a:defRPr sz="600">
                <a:solidFill>
                  <a:srgbClr val="470047"/>
                </a:solidFill>
                <a:latin typeface="Microsoft Sans Serif"/>
                <a:cs typeface="Microsoft Sans Serif"/>
                <a:hlinkClick r:id="rId4" action="ppaction://hlinksldjump"/>
              </a:defRPr>
            </a:pPr>
            <a:r>
              <a:t>Etica e LP</a:t>
            </a:r>
            <a:endParaRPr sz="600">
              <a:latin typeface="Microsoft Sans Serif"/>
              <a:cs typeface="Microsoft Sans Serif"/>
            </a:endParaRPr>
          </a:p>
        </p:txBody>
      </p:sp>
      <p:sp>
        <p:nvSpPr>
          <p:cNvPr id="24" name="object 24"/>
          <p:cNvSpPr txBox="1">
            <a:spLocks noGrp="1"/>
          </p:cNvSpPr>
          <p:nvPr>
            <p:ph type="ftr" sz="quarter" idx="5"/>
          </p:nvPr>
        </p:nvSpPr>
        <p:spPr>
          <a:prstGeom prst="rect">
            <a:avLst/>
          </a:prstGeom>
        </p:spPr>
        <p:txBody>
          <a:bodyPr vert="horz" wrap="square" lIns="0" tIns="0" rIns="0" bIns="0">
            <a:spAutoFit/>
          </a:bodyPr>
          <a:lstStyle/>
          <a:p>
            <a:pPr marL="12700">
              <a:lnSpc>
                <a:spcPts val="675"/>
              </a:lnSpc>
            </a:pPr>
            <a:r>
              <a:t>A.A. 2020/2021</a:t>
            </a:r>
          </a:p>
        </p:txBody>
      </p:sp>
      <p:sp>
        <p:nvSpPr>
          <p:cNvPr id="25" name="object 25"/>
          <p:cNvSpPr txBox="1">
            <a:spLocks noGrp="1"/>
          </p:cNvSpPr>
          <p:nvPr>
            <p:ph type="sldNum" sz="quarter" idx="7"/>
          </p:nvPr>
        </p:nvSpPr>
        <p:spPr>
          <a:prstGeom prst="rect">
            <a:avLst/>
          </a:prstGeom>
        </p:spPr>
        <p:txBody>
          <a:bodyPr vert="horz" wrap="square" lIns="0" tIns="0" rIns="0" bIns="0">
            <a:spAutoFit/>
          </a:bodyPr>
          <a:lstStyle/>
          <a:p>
            <a:pPr marL="38100">
              <a:lnSpc>
                <a:spcPts val="675"/>
              </a:lnSpc>
            </a:pPr>
            <a:fld id="{81D60167-4931-47E6-BA6A-407CBD079E47}" type="slidenum">
              <a:rPr spc="-20" dirty="0"/>
              <a:t>22</a:t>
            </a:fld>
            <a:r>
              <a:t> /69</a:t>
            </a:r>
          </a:p>
        </p:txBody>
      </p:sp>
    </p:spTree>
  </p:cSld>
  <p:clrMapOvr>
    <a:masterClrMapping/>
  </p:clrMapOvr>
  <p:transition>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0" y="0"/>
            <a:ext cx="2304415" cy="140335"/>
          </a:xfrm>
          <a:prstGeom prst="rect">
            <a:avLst/>
          </a:prstGeom>
          <a:solidFill>
            <a:srgbClr val="510051"/>
          </a:solidFill>
        </p:spPr>
        <p:txBody>
          <a:bodyPr vert="horz" wrap="square" lIns="0" tIns="13335" rIns="0" bIns="0">
            <a:spAutoFit/>
          </a:bodyPr>
          <a:lstStyle/>
          <a:p>
            <a:pPr marR="59055" algn="r">
              <a:lnSpc>
                <a:spcPct val="100000"/>
              </a:lnSpc>
              <a:spcBef>
                <a:spcPts val="105"/>
              </a:spcBef>
              <a:defRPr sz="600">
                <a:solidFill>
                  <a:srgbClr val="F2F2F2"/>
                </a:solidFill>
                <a:latin typeface="Microsoft Sans Serif"/>
                <a:cs typeface="Microsoft Sans Serif"/>
                <a:hlinkClick r:id="rId2" action="ppaction://hlinksldjump"/>
              </a:defRPr>
            </a:pPr>
            <a:r>
              <a:t>I Preliminari</a:t>
            </a:r>
            <a:endParaRPr sz="600">
              <a:latin typeface="Microsoft Sans Serif"/>
              <a:cs typeface="Microsoft Sans Serif"/>
            </a:endParaRPr>
          </a:p>
        </p:txBody>
      </p:sp>
      <p:sp>
        <p:nvSpPr>
          <p:cNvPr id="3" name="object 3"/>
          <p:cNvSpPr txBox="1"/>
          <p:nvPr/>
        </p:nvSpPr>
        <p:spPr>
          <a:xfrm>
            <a:off x="2303995" y="0"/>
            <a:ext cx="2304415" cy="140335"/>
          </a:xfrm>
          <a:prstGeom prst="rect">
            <a:avLst/>
          </a:prstGeom>
          <a:solidFill>
            <a:srgbClr val="D8D8D8"/>
          </a:solidFill>
        </p:spPr>
        <p:txBody>
          <a:bodyPr vert="horz" wrap="square" lIns="0" tIns="13335" rIns="0" bIns="0">
            <a:spAutoFit/>
          </a:bodyPr>
          <a:lstStyle/>
          <a:p>
            <a:pPr marL="67310">
              <a:lnSpc>
                <a:spcPct val="100000"/>
              </a:lnSpc>
              <a:spcBef>
                <a:spcPts val="105"/>
              </a:spcBef>
              <a:defRPr sz="600">
                <a:solidFill>
                  <a:srgbClr val="3D003D"/>
                </a:solidFill>
                <a:latin typeface="Microsoft Sans Serif"/>
                <a:cs typeface="Microsoft Sans Serif"/>
                <a:hlinkClick r:id="rId3" action="ppaction://hlinksldjump"/>
              </a:defRPr>
            </a:pPr>
            <a:r>
              <a:t>Sintassi Prolog: Ricapitolato</a:t>
            </a:r>
            <a:endParaRPr sz="600">
              <a:latin typeface="Microsoft Sans Serif"/>
              <a:cs typeface="Microsoft Sans Serif"/>
            </a:endParaRPr>
          </a:p>
        </p:txBody>
      </p:sp>
      <p:sp>
        <p:nvSpPr>
          <p:cNvPr id="4" name="object 4"/>
          <p:cNvSpPr txBox="1"/>
          <p:nvPr/>
        </p:nvSpPr>
        <p:spPr>
          <a:xfrm>
            <a:off x="0" y="140017"/>
            <a:ext cx="4608195" cy="350520"/>
          </a:xfrm>
          <a:prstGeom prst="rect">
            <a:avLst/>
          </a:prstGeom>
          <a:solidFill>
            <a:srgbClr val="F2F2F2"/>
          </a:solidFill>
        </p:spPr>
        <p:txBody>
          <a:bodyPr vert="horz" wrap="square" lIns="0" tIns="76835" rIns="0" bIns="0">
            <a:spAutoFit/>
          </a:bodyPr>
          <a:lstStyle/>
          <a:p>
            <a:pPr marL="107950">
              <a:lnSpc>
                <a:spcPct val="100000"/>
              </a:lnSpc>
              <a:spcBef>
                <a:spcPts val="605"/>
              </a:spcBef>
              <a:defRPr sz="1400">
                <a:solidFill>
                  <a:srgbClr val="660066"/>
                </a:solidFill>
                <a:latin typeface="Tahoma"/>
                <a:cs typeface="Tahoma"/>
              </a:defRPr>
            </a:pPr>
            <a:r>
              <a:t>Sintassi Prolog IV</a:t>
            </a:r>
            <a:endParaRPr sz="1400">
              <a:latin typeface="Tahoma"/>
              <a:cs typeface="Tahoma"/>
            </a:endParaRPr>
          </a:p>
        </p:txBody>
      </p:sp>
      <p:sp>
        <p:nvSpPr>
          <p:cNvPr id="5" name="object 5"/>
          <p:cNvSpPr/>
          <p:nvPr/>
        </p:nvSpPr>
        <p:spPr>
          <a:xfrm>
            <a:off x="87743" y="1212024"/>
            <a:ext cx="4432935" cy="198755"/>
          </a:xfrm>
          <a:custGeom>
            <a:avLst/>
            <a:gdLst/>
            <a:ahLst/>
            <a:cxnLst/>
            <a:rect l="l" t="t" r="r" b="b"/>
            <a:pathLst>
              <a:path w="4432935" h="198755">
                <a:moveTo>
                  <a:pt x="4381765" y="0"/>
                </a:moveTo>
                <a:lnTo>
                  <a:pt x="50800" y="0"/>
                </a:lnTo>
                <a:lnTo>
                  <a:pt x="31075" y="4008"/>
                </a:lnTo>
                <a:lnTo>
                  <a:pt x="14922" y="14922"/>
                </a:lnTo>
                <a:lnTo>
                  <a:pt x="4008" y="31075"/>
                </a:lnTo>
                <a:lnTo>
                  <a:pt x="0" y="50800"/>
                </a:lnTo>
                <a:lnTo>
                  <a:pt x="0" y="198367"/>
                </a:lnTo>
                <a:lnTo>
                  <a:pt x="4432566" y="198367"/>
                </a:lnTo>
                <a:lnTo>
                  <a:pt x="4432566" y="50800"/>
                </a:lnTo>
                <a:lnTo>
                  <a:pt x="4428558" y="31075"/>
                </a:lnTo>
                <a:lnTo>
                  <a:pt x="4417643" y="14922"/>
                </a:lnTo>
                <a:lnTo>
                  <a:pt x="4401490" y="4008"/>
                </a:lnTo>
                <a:lnTo>
                  <a:pt x="4381765" y="0"/>
                </a:lnTo>
                <a:close/>
              </a:path>
            </a:pathLst>
          </a:custGeom>
          <a:solidFill>
            <a:srgbClr val="380038"/>
          </a:solidFill>
        </p:spPr>
        <p:txBody>
          <a:bodyPr wrap="square" lIns="0" tIns="0" rIns="0" bIns="0"/>
          <a:lstStyle/>
          <a:p>
            <a:endParaRPr/>
          </a:p>
        </p:txBody>
      </p:sp>
      <p:sp>
        <p:nvSpPr>
          <p:cNvPr id="6" name="object 6"/>
          <p:cNvSpPr txBox="1"/>
          <p:nvPr/>
        </p:nvSpPr>
        <p:spPr>
          <a:xfrm>
            <a:off x="138544" y="1240484"/>
            <a:ext cx="1556906" cy="141064"/>
          </a:xfrm>
          <a:prstGeom prst="rect">
            <a:avLst/>
          </a:prstGeom>
        </p:spPr>
        <p:txBody>
          <a:bodyPr vert="horz" wrap="square" lIns="0" tIns="0" rIns="0" bIns="0">
            <a:spAutoFit/>
          </a:bodyPr>
          <a:lstStyle/>
          <a:p>
            <a:pPr>
              <a:lnSpc>
                <a:spcPts val="1145"/>
              </a:lnSpc>
              <a:defRPr sz="1200">
                <a:solidFill>
                  <a:srgbClr val="EEEAB3"/>
                </a:solidFill>
                <a:latin typeface="Tahoma"/>
                <a:cs typeface="Tahoma"/>
              </a:defRPr>
            </a:pPr>
            <a:r>
              <a:t>Programma Prolog</a:t>
            </a:r>
            <a:endParaRPr sz="1200">
              <a:latin typeface="Tahoma"/>
              <a:cs typeface="Tahoma"/>
            </a:endParaRPr>
          </a:p>
        </p:txBody>
      </p:sp>
      <p:sp>
        <p:nvSpPr>
          <p:cNvPr id="11" name="object 11"/>
          <p:cNvSpPr txBox="1"/>
          <p:nvPr/>
        </p:nvSpPr>
        <p:spPr>
          <a:xfrm>
            <a:off x="138544" y="1368524"/>
            <a:ext cx="4432935" cy="828040"/>
          </a:xfrm>
          <a:prstGeom prst="rect">
            <a:avLst/>
          </a:prstGeom>
        </p:spPr>
        <p:txBody>
          <a:bodyPr vert="horz" wrap="square" lIns="0" tIns="12700" rIns="0" bIns="0">
            <a:spAutoFit/>
          </a:bodyPr>
          <a:lstStyle/>
          <a:p>
            <a:pPr marL="788670" marR="1412240" indent="-547370">
              <a:lnSpc>
                <a:spcPct val="125299"/>
              </a:lnSpc>
              <a:spcBef>
                <a:spcPts val="100"/>
              </a:spcBef>
              <a:defRPr sz="1100"/>
            </a:pPr>
            <a:r>
              <a:rPr>
                <a:solidFill>
                  <a:srgbClr val="D3AF38"/>
                </a:solidFill>
                <a:latin typeface="Tahoma"/>
                <a:cs typeface="Tahoma"/>
              </a:rPr>
              <a:t>programmare </a:t>
            </a:r>
            <a:r>
              <a:rPr>
                <a:solidFill>
                  <a:srgbClr val="0A000A"/>
                </a:solidFill>
                <a:latin typeface="Tahoma"/>
                <a:cs typeface="Tahoma"/>
              </a:rPr>
              <a:t>una sequenza di clausole Prolog interpretate come una </a:t>
            </a:r>
            <a:r>
              <a:rPr i="1">
                <a:solidFill>
                  <a:srgbClr val="330033"/>
                </a:solidFill>
                <a:latin typeface="Arial"/>
                <a:cs typeface="Arial"/>
              </a:rPr>
              <a:t>congiunzione </a:t>
            </a:r>
            <a:r>
              <a:rPr>
                <a:solidFill>
                  <a:srgbClr val="0A000A"/>
                </a:solidFill>
                <a:latin typeface="Tahoma"/>
                <a:cs typeface="Tahoma"/>
              </a:rPr>
              <a:t>di clausole</a:t>
            </a:r>
            <a:endParaRPr sz="1100">
              <a:latin typeface="Tahoma"/>
              <a:cs typeface="Tahoma"/>
            </a:endParaRPr>
          </a:p>
          <a:p>
            <a:pPr marL="788670" marR="361315" indent="-741680">
              <a:lnSpc>
                <a:spcPct val="102600"/>
              </a:lnSpc>
              <a:spcBef>
                <a:spcPts val="300"/>
              </a:spcBef>
              <a:defRPr sz="1100"/>
            </a:pPr>
            <a:r>
              <a:rPr>
                <a:solidFill>
                  <a:srgbClr val="D3AF38"/>
                </a:solidFill>
                <a:latin typeface="Tahoma"/>
                <a:cs typeface="Tahoma"/>
              </a:rPr>
              <a:t>teoria logica </a:t>
            </a:r>
            <a:r>
              <a:rPr>
                <a:solidFill>
                  <a:srgbClr val="0A000A"/>
                </a:solidFill>
                <a:latin typeface="Tahoma"/>
                <a:cs typeface="Tahoma"/>
              </a:rPr>
              <a:t>che costituisce una </a:t>
            </a:r>
            <a:r>
              <a:rPr i="1">
                <a:solidFill>
                  <a:srgbClr val="330033"/>
                </a:solidFill>
                <a:latin typeface="Arial"/>
                <a:cs typeface="Arial"/>
              </a:rPr>
              <a:t>teoria logica </a:t>
            </a:r>
            <a:r>
              <a:rPr>
                <a:solidFill>
                  <a:srgbClr val="0A000A"/>
                </a:solidFill>
                <a:latin typeface="Tahoma"/>
                <a:cs typeface="Tahoma"/>
              </a:rPr>
              <a:t>fatta di clausole di Corno scritte secondo la sintassi di Prolog</a:t>
            </a:r>
            <a:endParaRPr sz="1100">
              <a:latin typeface="Tahoma"/>
              <a:cs typeface="Tahoma"/>
            </a:endParaRPr>
          </a:p>
        </p:txBody>
      </p:sp>
      <p:grpSp>
        <p:nvGrpSpPr>
          <p:cNvPr id="12" name="object 12"/>
          <p:cNvGrpSpPr/>
          <p:nvPr/>
        </p:nvGrpSpPr>
        <p:grpSpPr>
          <a:xfrm>
            <a:off x="0" y="3346348"/>
            <a:ext cx="4608195" cy="109855"/>
            <a:chOff x="0" y="3346348"/>
            <a:chExt cx="4608195" cy="109855"/>
          </a:xfrm>
        </p:grpSpPr>
        <p:sp>
          <p:nvSpPr>
            <p:cNvPr id="13" name="object 13"/>
            <p:cNvSpPr/>
            <p:nvPr/>
          </p:nvSpPr>
          <p:spPr>
            <a:xfrm>
              <a:off x="0" y="3346348"/>
              <a:ext cx="1536065" cy="109855"/>
            </a:xfrm>
            <a:custGeom>
              <a:avLst/>
              <a:gdLst/>
              <a:ahLst/>
              <a:cxnLst/>
              <a:rect l="l" t="t" r="r" b="b"/>
              <a:pathLst>
                <a:path w="1536065" h="109854">
                  <a:moveTo>
                    <a:pt x="1535976" y="0"/>
                  </a:moveTo>
                  <a:lnTo>
                    <a:pt x="0" y="0"/>
                  </a:lnTo>
                  <a:lnTo>
                    <a:pt x="0" y="109651"/>
                  </a:lnTo>
                  <a:lnTo>
                    <a:pt x="1535976" y="109651"/>
                  </a:lnTo>
                  <a:lnTo>
                    <a:pt x="1535976" y="0"/>
                  </a:lnTo>
                  <a:close/>
                </a:path>
              </a:pathLst>
            </a:custGeom>
            <a:solidFill>
              <a:srgbClr val="510051"/>
            </a:solidFill>
          </p:spPr>
          <p:txBody>
            <a:bodyPr wrap="square" lIns="0" tIns="0" rIns="0" bIns="0"/>
            <a:lstStyle/>
            <a:p>
              <a:endParaRPr/>
            </a:p>
          </p:txBody>
        </p:sp>
        <p:sp>
          <p:nvSpPr>
            <p:cNvPr id="14" name="object 14"/>
            <p:cNvSpPr/>
            <p:nvPr/>
          </p:nvSpPr>
          <p:spPr>
            <a:xfrm>
              <a:off x="1535976" y="3346348"/>
              <a:ext cx="1536065" cy="109855"/>
            </a:xfrm>
            <a:custGeom>
              <a:avLst/>
              <a:gdLst/>
              <a:ahLst/>
              <a:cxnLst/>
              <a:rect l="l" t="t" r="r" b="b"/>
              <a:pathLst>
                <a:path w="1536064" h="109854">
                  <a:moveTo>
                    <a:pt x="1535976" y="0"/>
                  </a:moveTo>
                  <a:lnTo>
                    <a:pt x="0" y="0"/>
                  </a:lnTo>
                  <a:lnTo>
                    <a:pt x="0" y="109651"/>
                  </a:lnTo>
                  <a:lnTo>
                    <a:pt x="1535976" y="109651"/>
                  </a:lnTo>
                  <a:lnTo>
                    <a:pt x="1535976" y="0"/>
                  </a:lnTo>
                  <a:close/>
                </a:path>
              </a:pathLst>
            </a:custGeom>
            <a:solidFill>
              <a:srgbClr val="EBEBEB"/>
            </a:solidFill>
          </p:spPr>
          <p:txBody>
            <a:bodyPr wrap="square" lIns="0" tIns="0" rIns="0" bIns="0"/>
            <a:lstStyle/>
            <a:p>
              <a:endParaRPr/>
            </a:p>
          </p:txBody>
        </p:sp>
        <p:sp>
          <p:nvSpPr>
            <p:cNvPr id="15" name="object 15"/>
            <p:cNvSpPr/>
            <p:nvPr/>
          </p:nvSpPr>
          <p:spPr>
            <a:xfrm>
              <a:off x="3071952" y="3346348"/>
              <a:ext cx="1536065" cy="109855"/>
            </a:xfrm>
            <a:custGeom>
              <a:avLst/>
              <a:gdLst/>
              <a:ahLst/>
              <a:cxnLst/>
              <a:rect l="l" t="t" r="r" b="b"/>
              <a:pathLst>
                <a:path w="1536064" h="109854">
                  <a:moveTo>
                    <a:pt x="1535976" y="0"/>
                  </a:moveTo>
                  <a:lnTo>
                    <a:pt x="0" y="0"/>
                  </a:lnTo>
                  <a:lnTo>
                    <a:pt x="0" y="109651"/>
                  </a:lnTo>
                  <a:lnTo>
                    <a:pt x="1535976" y="109651"/>
                  </a:lnTo>
                  <a:lnTo>
                    <a:pt x="1535976" y="0"/>
                  </a:lnTo>
                  <a:close/>
                </a:path>
              </a:pathLst>
            </a:custGeom>
            <a:solidFill>
              <a:srgbClr val="D8D8D8"/>
            </a:solidFill>
          </p:spPr>
          <p:txBody>
            <a:bodyPr wrap="square" lIns="0" tIns="0" rIns="0" bIns="0"/>
            <a:lstStyle/>
            <a:p>
              <a:endParaRPr/>
            </a:p>
          </p:txBody>
        </p:sp>
      </p:grpSp>
      <p:sp>
        <p:nvSpPr>
          <p:cNvPr id="16" name="object 16"/>
          <p:cNvSpPr txBox="1">
            <a:spLocks noGrp="1"/>
          </p:cNvSpPr>
          <p:nvPr>
            <p:ph type="dt" sz="half" idx="6"/>
          </p:nvPr>
        </p:nvSpPr>
        <p:spPr>
          <a:prstGeom prst="rect">
            <a:avLst/>
          </a:prstGeom>
        </p:spPr>
        <p:txBody>
          <a:bodyPr vert="horz" wrap="square" lIns="0" tIns="0" rIns="0" bIns="0">
            <a:spAutoFit/>
          </a:bodyPr>
          <a:lstStyle/>
          <a:p>
            <a:pPr marL="12700">
              <a:lnSpc>
                <a:spcPts val="675"/>
              </a:lnSpc>
            </a:pPr>
            <a:r>
              <a:t>Calegari (Universit'a Bologna)</a:t>
            </a:r>
          </a:p>
        </p:txBody>
      </p:sp>
      <p:sp>
        <p:nvSpPr>
          <p:cNvPr id="17" name="object 17"/>
          <p:cNvSpPr txBox="1"/>
          <p:nvPr/>
        </p:nvSpPr>
        <p:spPr>
          <a:xfrm>
            <a:off x="2053069" y="3351784"/>
            <a:ext cx="501650" cy="102235"/>
          </a:xfrm>
          <a:prstGeom prst="rect">
            <a:avLst/>
          </a:prstGeom>
        </p:spPr>
        <p:txBody>
          <a:bodyPr vert="horz" wrap="square" lIns="0" tIns="0" rIns="0" bIns="0">
            <a:spAutoFit/>
          </a:bodyPr>
          <a:lstStyle/>
          <a:p>
            <a:pPr marL="12700">
              <a:lnSpc>
                <a:spcPts val="675"/>
              </a:lnSpc>
              <a:defRPr sz="600">
                <a:solidFill>
                  <a:srgbClr val="470047"/>
                </a:solidFill>
                <a:latin typeface="Microsoft Sans Serif"/>
                <a:cs typeface="Microsoft Sans Serif"/>
                <a:hlinkClick r:id="rId4" action="ppaction://hlinksldjump"/>
              </a:defRPr>
            </a:pPr>
            <a:r>
              <a:t>Etica e LP</a:t>
            </a:r>
            <a:endParaRPr sz="600">
              <a:latin typeface="Microsoft Sans Serif"/>
              <a:cs typeface="Microsoft Sans Serif"/>
            </a:endParaRPr>
          </a:p>
        </p:txBody>
      </p:sp>
      <p:sp>
        <p:nvSpPr>
          <p:cNvPr id="18" name="object 18"/>
          <p:cNvSpPr txBox="1">
            <a:spLocks noGrp="1"/>
          </p:cNvSpPr>
          <p:nvPr>
            <p:ph type="ftr" sz="quarter" idx="5"/>
          </p:nvPr>
        </p:nvSpPr>
        <p:spPr>
          <a:prstGeom prst="rect">
            <a:avLst/>
          </a:prstGeom>
        </p:spPr>
        <p:txBody>
          <a:bodyPr vert="horz" wrap="square" lIns="0" tIns="0" rIns="0" bIns="0">
            <a:spAutoFit/>
          </a:bodyPr>
          <a:lstStyle/>
          <a:p>
            <a:pPr marL="12700">
              <a:lnSpc>
                <a:spcPts val="675"/>
              </a:lnSpc>
            </a:pPr>
            <a:r>
              <a:t>A.A. 2020/2021</a:t>
            </a:r>
          </a:p>
        </p:txBody>
      </p:sp>
      <p:sp>
        <p:nvSpPr>
          <p:cNvPr id="19" name="object 19"/>
          <p:cNvSpPr txBox="1">
            <a:spLocks noGrp="1"/>
          </p:cNvSpPr>
          <p:nvPr>
            <p:ph type="sldNum" sz="quarter" idx="7"/>
          </p:nvPr>
        </p:nvSpPr>
        <p:spPr>
          <a:prstGeom prst="rect">
            <a:avLst/>
          </a:prstGeom>
        </p:spPr>
        <p:txBody>
          <a:bodyPr vert="horz" wrap="square" lIns="0" tIns="0" rIns="0" bIns="0">
            <a:spAutoFit/>
          </a:bodyPr>
          <a:lstStyle/>
          <a:p>
            <a:pPr marL="38100">
              <a:lnSpc>
                <a:spcPts val="675"/>
              </a:lnSpc>
            </a:pPr>
            <a:fld id="{81D60167-4931-47E6-BA6A-407CBD079E47}" type="slidenum">
              <a:rPr spc="-20" dirty="0"/>
              <a:t>23</a:t>
            </a:fld>
            <a:r>
              <a:t> /69</a:t>
            </a:r>
          </a:p>
        </p:txBody>
      </p:sp>
    </p:spTree>
  </p:cSld>
  <p:clrMapOvr>
    <a:masterClrMapping/>
  </p:clrMapOvr>
  <p:transition>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0" y="0"/>
            <a:ext cx="2304415" cy="140335"/>
          </a:xfrm>
          <a:prstGeom prst="rect">
            <a:avLst/>
          </a:prstGeom>
          <a:solidFill>
            <a:srgbClr val="510051"/>
          </a:solidFill>
        </p:spPr>
        <p:txBody>
          <a:bodyPr vert="horz" wrap="square" lIns="0" tIns="13335" rIns="0" bIns="0">
            <a:spAutoFit/>
          </a:bodyPr>
          <a:lstStyle/>
          <a:p>
            <a:pPr marR="59055" algn="r">
              <a:lnSpc>
                <a:spcPct val="100000"/>
              </a:lnSpc>
              <a:spcBef>
                <a:spcPts val="105"/>
              </a:spcBef>
              <a:defRPr sz="600">
                <a:solidFill>
                  <a:srgbClr val="F2F2F2"/>
                </a:solidFill>
                <a:latin typeface="Microsoft Sans Serif"/>
                <a:cs typeface="Microsoft Sans Serif"/>
                <a:hlinkClick r:id="rId2" action="ppaction://hlinksldjump"/>
              </a:defRPr>
            </a:pPr>
            <a:r>
              <a:t>I Preliminari</a:t>
            </a:r>
            <a:endParaRPr sz="600">
              <a:latin typeface="Microsoft Sans Serif"/>
              <a:cs typeface="Microsoft Sans Serif"/>
            </a:endParaRPr>
          </a:p>
        </p:txBody>
      </p:sp>
      <p:sp>
        <p:nvSpPr>
          <p:cNvPr id="3" name="object 3"/>
          <p:cNvSpPr txBox="1"/>
          <p:nvPr/>
        </p:nvSpPr>
        <p:spPr>
          <a:xfrm>
            <a:off x="2303995" y="0"/>
            <a:ext cx="2304415" cy="140335"/>
          </a:xfrm>
          <a:prstGeom prst="rect">
            <a:avLst/>
          </a:prstGeom>
          <a:solidFill>
            <a:srgbClr val="D8D8D8"/>
          </a:solidFill>
        </p:spPr>
        <p:txBody>
          <a:bodyPr vert="horz" wrap="square" lIns="0" tIns="13335" rIns="0" bIns="0">
            <a:spAutoFit/>
          </a:bodyPr>
          <a:lstStyle/>
          <a:p>
            <a:pPr marL="67310">
              <a:lnSpc>
                <a:spcPct val="100000"/>
              </a:lnSpc>
              <a:spcBef>
                <a:spcPts val="105"/>
              </a:spcBef>
              <a:defRPr sz="600">
                <a:solidFill>
                  <a:srgbClr val="3D003D"/>
                </a:solidFill>
                <a:latin typeface="Microsoft Sans Serif"/>
                <a:cs typeface="Microsoft Sans Serif"/>
                <a:hlinkClick r:id="rId3" action="ppaction://hlinksldjump"/>
              </a:defRPr>
            </a:pPr>
            <a:r>
              <a:t>Sintassi Prolog: Ricapitolato</a:t>
            </a:r>
            <a:endParaRPr sz="600">
              <a:latin typeface="Microsoft Sans Serif"/>
              <a:cs typeface="Microsoft Sans Serif"/>
            </a:endParaRPr>
          </a:p>
        </p:txBody>
      </p:sp>
      <p:sp>
        <p:nvSpPr>
          <p:cNvPr id="4" name="object 4"/>
          <p:cNvSpPr txBox="1"/>
          <p:nvPr/>
        </p:nvSpPr>
        <p:spPr>
          <a:xfrm>
            <a:off x="0" y="140017"/>
            <a:ext cx="4608195" cy="350520"/>
          </a:xfrm>
          <a:prstGeom prst="rect">
            <a:avLst/>
          </a:prstGeom>
          <a:solidFill>
            <a:srgbClr val="F2F2F2"/>
          </a:solidFill>
        </p:spPr>
        <p:txBody>
          <a:bodyPr vert="horz" wrap="square" lIns="0" tIns="76835" rIns="0" bIns="0">
            <a:spAutoFit/>
          </a:bodyPr>
          <a:lstStyle/>
          <a:p>
            <a:pPr marL="107950">
              <a:lnSpc>
                <a:spcPct val="100000"/>
              </a:lnSpc>
              <a:spcBef>
                <a:spcPts val="605"/>
              </a:spcBef>
              <a:defRPr sz="1400">
                <a:solidFill>
                  <a:srgbClr val="660066"/>
                </a:solidFill>
                <a:latin typeface="Tahoma"/>
                <a:cs typeface="Tahoma"/>
              </a:defRPr>
            </a:pPr>
            <a:r>
              <a:t>Prolog Esecuzione I</a:t>
            </a:r>
            <a:endParaRPr sz="1400">
              <a:latin typeface="Tahoma"/>
              <a:cs typeface="Tahoma"/>
            </a:endParaRPr>
          </a:p>
        </p:txBody>
      </p:sp>
      <p:sp>
        <p:nvSpPr>
          <p:cNvPr id="5" name="object 5"/>
          <p:cNvSpPr/>
          <p:nvPr/>
        </p:nvSpPr>
        <p:spPr>
          <a:xfrm>
            <a:off x="87743" y="1059675"/>
            <a:ext cx="4432935" cy="198755"/>
          </a:xfrm>
          <a:custGeom>
            <a:avLst/>
            <a:gdLst/>
            <a:ahLst/>
            <a:cxnLst/>
            <a:rect l="l" t="t" r="r" b="b"/>
            <a:pathLst>
              <a:path w="4432935" h="198755">
                <a:moveTo>
                  <a:pt x="4381765" y="0"/>
                </a:moveTo>
                <a:lnTo>
                  <a:pt x="50800" y="0"/>
                </a:lnTo>
                <a:lnTo>
                  <a:pt x="31075" y="4008"/>
                </a:lnTo>
                <a:lnTo>
                  <a:pt x="14922" y="14922"/>
                </a:lnTo>
                <a:lnTo>
                  <a:pt x="4008" y="31075"/>
                </a:lnTo>
                <a:lnTo>
                  <a:pt x="0" y="50800"/>
                </a:lnTo>
                <a:lnTo>
                  <a:pt x="0" y="198367"/>
                </a:lnTo>
                <a:lnTo>
                  <a:pt x="4432566" y="198367"/>
                </a:lnTo>
                <a:lnTo>
                  <a:pt x="4432566" y="50800"/>
                </a:lnTo>
                <a:lnTo>
                  <a:pt x="4428558" y="31075"/>
                </a:lnTo>
                <a:lnTo>
                  <a:pt x="4417643" y="14922"/>
                </a:lnTo>
                <a:lnTo>
                  <a:pt x="4401490" y="4008"/>
                </a:lnTo>
                <a:lnTo>
                  <a:pt x="4381765" y="0"/>
                </a:lnTo>
                <a:close/>
              </a:path>
            </a:pathLst>
          </a:custGeom>
          <a:solidFill>
            <a:srgbClr val="380038"/>
          </a:solidFill>
        </p:spPr>
        <p:txBody>
          <a:bodyPr wrap="square" lIns="0" tIns="0" rIns="0" bIns="0"/>
          <a:lstStyle/>
          <a:p>
            <a:endParaRPr/>
          </a:p>
        </p:txBody>
      </p:sp>
      <p:sp>
        <p:nvSpPr>
          <p:cNvPr id="6" name="object 6"/>
          <p:cNvSpPr txBox="1"/>
          <p:nvPr/>
        </p:nvSpPr>
        <p:spPr>
          <a:xfrm>
            <a:off x="138544" y="1088122"/>
            <a:ext cx="1817370" cy="153670"/>
          </a:xfrm>
          <a:prstGeom prst="rect">
            <a:avLst/>
          </a:prstGeom>
        </p:spPr>
        <p:txBody>
          <a:bodyPr vert="horz" wrap="square" lIns="0" tIns="0" rIns="0" bIns="0">
            <a:spAutoFit/>
          </a:bodyPr>
          <a:lstStyle/>
          <a:p>
            <a:pPr>
              <a:lnSpc>
                <a:spcPts val="1145"/>
              </a:lnSpc>
              <a:defRPr sz="1200">
                <a:solidFill>
                  <a:srgbClr val="EEEAB3"/>
                </a:solidFill>
                <a:latin typeface="Tahoma"/>
                <a:cs typeface="Tahoma"/>
              </a:defRPr>
            </a:pPr>
            <a:r>
              <a:t>Scopo di un calcolo Prolog</a:t>
            </a:r>
            <a:endParaRPr sz="1200">
              <a:latin typeface="Tahoma"/>
              <a:cs typeface="Tahoma"/>
            </a:endParaRPr>
          </a:p>
        </p:txBody>
      </p:sp>
      <p:sp>
        <p:nvSpPr>
          <p:cNvPr id="14" name="object 14"/>
          <p:cNvSpPr txBox="1"/>
          <p:nvPr/>
        </p:nvSpPr>
        <p:spPr>
          <a:xfrm>
            <a:off x="195122" y="1267636"/>
            <a:ext cx="4185920" cy="1338580"/>
          </a:xfrm>
          <a:prstGeom prst="rect">
            <a:avLst/>
          </a:prstGeom>
        </p:spPr>
        <p:txBody>
          <a:bodyPr vert="horz" wrap="square" lIns="0" tIns="6985" rIns="0" bIns="0">
            <a:spAutoFit/>
          </a:bodyPr>
          <a:lstStyle/>
          <a:p>
            <a:pPr marL="220345" marR="5080">
              <a:lnSpc>
                <a:spcPct val="102600"/>
              </a:lnSpc>
              <a:spcBef>
                <a:spcPts val="55"/>
              </a:spcBef>
              <a:defRPr sz="1100"/>
            </a:pPr>
            <a:r>
              <a:rPr>
                <a:solidFill>
                  <a:srgbClr val="0A000A"/>
                </a:solidFill>
                <a:latin typeface="Tahoma"/>
                <a:cs typeface="Tahoma"/>
              </a:rPr>
              <a:t>dato un programma Prolog </a:t>
            </a:r>
            <a:r>
              <a:rPr i="1">
                <a:solidFill>
                  <a:srgbClr val="0A000A"/>
                </a:solidFill>
                <a:latin typeface="Arial"/>
                <a:cs typeface="Arial"/>
              </a:rPr>
              <a:t>P </a:t>
            </a:r>
            <a:r>
              <a:rPr>
                <a:solidFill>
                  <a:srgbClr val="0A000A"/>
                </a:solidFill>
                <a:latin typeface="Tahoma"/>
                <a:cs typeface="Tahoma"/>
              </a:rPr>
              <a:t>e l'obiettivo</a:t>
            </a:r>
            <a:r>
              <a:rPr>
                <a:solidFill>
                  <a:srgbClr val="0A000A"/>
                </a:solidFill>
                <a:latin typeface="SimSun"/>
                <a:cs typeface="SimSun"/>
              </a:rPr>
              <a:t>?- p(t1,t2,...,tm) </a:t>
            </a:r>
            <a:r>
              <a:rPr>
                <a:solidFill>
                  <a:srgbClr val="0A000A"/>
                </a:solidFill>
                <a:latin typeface="Tahoma"/>
                <a:cs typeface="Tahoma"/>
              </a:rPr>
              <a:t>(chiamato anche </a:t>
            </a:r>
            <a:r>
              <a:rPr i="1">
                <a:solidFill>
                  <a:srgbClr val="330033"/>
                </a:solidFill>
                <a:latin typeface="Arial"/>
                <a:cs typeface="Arial"/>
              </a:rPr>
              <a:t>query</a:t>
            </a:r>
            <a:r>
              <a:rPr>
                <a:solidFill>
                  <a:srgbClr val="0A000A"/>
                </a:solidFill>
                <a:latin typeface="Tahoma"/>
                <a:cs typeface="Tahoma"/>
              </a:rPr>
              <a:t>)</a:t>
            </a:r>
            <a:endParaRPr sz="1100">
              <a:latin typeface="Tahoma"/>
              <a:cs typeface="Tahoma"/>
            </a:endParaRPr>
          </a:p>
          <a:p>
            <a:pPr marL="220345">
              <a:lnSpc>
                <a:spcPct val="100000"/>
              </a:lnSpc>
              <a:spcBef>
                <a:spcPts val="335"/>
              </a:spcBef>
              <a:defRPr sz="1100">
                <a:solidFill>
                  <a:srgbClr val="0A000A"/>
                </a:solidFill>
              </a:defRPr>
            </a:pPr>
            <a:r>
              <a:rPr>
                <a:latin typeface="Tahoma"/>
                <a:cs typeface="Tahoma"/>
              </a:rPr>
              <a:t>se </a:t>
            </a:r>
            <a:r>
              <a:rPr>
                <a:latin typeface="SimSun"/>
                <a:cs typeface="SimSun"/>
              </a:rPr>
              <a:t>X1,X2,...,Xn </a:t>
            </a:r>
            <a:r>
              <a:rPr>
                <a:latin typeface="Tahoma"/>
                <a:cs typeface="Tahoma"/>
              </a:rPr>
              <a:t>sono le variabili in termini </a:t>
            </a:r>
            <a:r>
              <a:rPr>
                <a:latin typeface="SimSun"/>
                <a:cs typeface="SimSun"/>
              </a:rPr>
              <a:t>t1,t2,...,tm</a:t>
            </a:r>
            <a:endParaRPr sz="1100">
              <a:latin typeface="SimSun"/>
              <a:cs typeface="SimSun"/>
            </a:endParaRPr>
          </a:p>
          <a:p>
            <a:pPr marL="220345" marR="100330">
              <a:lnSpc>
                <a:spcPct val="102600"/>
              </a:lnSpc>
              <a:spcBef>
                <a:spcPts val="300"/>
              </a:spcBef>
              <a:defRPr sz="1100">
                <a:solidFill>
                  <a:srgbClr val="0A000A"/>
                </a:solidFill>
              </a:defRPr>
            </a:pPr>
            <a:r>
              <a:rPr>
                <a:latin typeface="Tahoma"/>
                <a:cs typeface="Tahoma"/>
              </a:rPr>
              <a:t>il significato dell'obiettivo è quello di interrogare </a:t>
            </a:r>
            <a:r>
              <a:rPr i="1">
                <a:latin typeface="Arial"/>
                <a:cs typeface="Arial"/>
              </a:rPr>
              <a:t>P </a:t>
            </a:r>
            <a:r>
              <a:rPr>
                <a:latin typeface="Tahoma"/>
                <a:cs typeface="Tahoma"/>
              </a:rPr>
              <a:t>e trovare se ci sono alcuni valori per </a:t>
            </a:r>
            <a:r>
              <a:rPr>
                <a:latin typeface="SimSun"/>
                <a:cs typeface="SimSun"/>
              </a:rPr>
              <a:t>X1,X2,...,Xn </a:t>
            </a:r>
            <a:r>
              <a:rPr>
                <a:latin typeface="Tahoma"/>
                <a:cs typeface="Tahoma"/>
              </a:rPr>
              <a:t>che rendono </a:t>
            </a:r>
            <a:r>
              <a:rPr>
                <a:latin typeface="SimSun"/>
                <a:cs typeface="SimSun"/>
              </a:rPr>
              <a:t>p(t1,t2,..., tm) </a:t>
            </a:r>
            <a:r>
              <a:rPr>
                <a:latin typeface="Tahoma"/>
                <a:cs typeface="Tahoma"/>
              </a:rPr>
              <a:t>vero</a:t>
            </a:r>
            <a:endParaRPr sz="1100">
              <a:latin typeface="Tahoma"/>
              <a:cs typeface="Tahoma"/>
            </a:endParaRPr>
          </a:p>
          <a:p>
            <a:pPr marL="12700">
              <a:lnSpc>
                <a:spcPct val="100000"/>
              </a:lnSpc>
              <a:spcBef>
                <a:spcPts val="330"/>
              </a:spcBef>
              <a:defRPr sz="1100"/>
            </a:pPr>
            <a:r>
              <a:rPr>
                <a:solidFill>
                  <a:srgbClr val="D3AF38"/>
                </a:solidFill>
                <a:latin typeface="MingLiU_HKSCS-ExtB"/>
                <a:cs typeface="MingLiU_HKSCS-ExtB"/>
              </a:rPr>
              <a:t>→ </a:t>
            </a:r>
            <a:r>
              <a:rPr>
                <a:solidFill>
                  <a:srgbClr val="0A000A"/>
                </a:solidFill>
                <a:latin typeface="Tahoma"/>
                <a:cs typeface="Tahoma"/>
              </a:rPr>
              <a:t>quindi, l'obiettivo del calcolo Prolog è quello di trovare una sostituzione</a:t>
            </a:r>
            <a:endParaRPr sz="1100">
              <a:latin typeface="Tahoma"/>
              <a:cs typeface="Tahoma"/>
            </a:endParaRPr>
          </a:p>
          <a:p>
            <a:pPr marL="220345">
              <a:lnSpc>
                <a:spcPct val="100000"/>
              </a:lnSpc>
              <a:spcBef>
                <a:spcPts val="35"/>
              </a:spcBef>
              <a:defRPr sz="1100">
                <a:solidFill>
                  <a:srgbClr val="0A000A"/>
                </a:solidFill>
              </a:defRPr>
            </a:pPr>
            <a:r>
              <a:rPr i="1">
                <a:latin typeface="Verdana"/>
                <a:cs typeface="Verdana"/>
              </a:rPr>
              <a:t>σ </a:t>
            </a:r>
            <a:r>
              <a:rPr>
                <a:latin typeface="Tahoma"/>
                <a:cs typeface="Tahoma"/>
              </a:rPr>
              <a:t>=</a:t>
            </a:r>
            <a:r>
              <a:rPr>
                <a:latin typeface="SimSun"/>
                <a:cs typeface="SimSun"/>
              </a:rPr>
              <a:t>X1/s1,X2/s2,...,Xn/sn </a:t>
            </a:r>
            <a:r>
              <a:rPr>
                <a:latin typeface="Tahoma"/>
                <a:cs typeface="Tahoma"/>
              </a:rPr>
              <a:t>tale che </a:t>
            </a:r>
            <a:r>
              <a:rPr i="1">
                <a:latin typeface="Arial"/>
                <a:cs typeface="Arial"/>
              </a:rPr>
              <a:t>P </a:t>
            </a:r>
            <a:r>
              <a:rPr>
                <a:latin typeface="Lucida Sans Unicode"/>
                <a:cs typeface="Lucida Sans Unicode"/>
              </a:rPr>
              <a:t>► </a:t>
            </a:r>
            <a:r>
              <a:rPr>
                <a:latin typeface="SimSun"/>
                <a:cs typeface="SimSun"/>
              </a:rPr>
              <a:t>p</a:t>
            </a:r>
            <a:r>
              <a:rPr>
                <a:latin typeface="Tahoma"/>
                <a:cs typeface="Tahoma"/>
              </a:rPr>
              <a:t>(</a:t>
            </a:r>
            <a:r>
              <a:rPr>
                <a:latin typeface="SimSun"/>
                <a:cs typeface="SimSun"/>
              </a:rPr>
              <a:t>t1</a:t>
            </a:r>
            <a:r>
              <a:rPr i="1">
                <a:latin typeface="Verdana"/>
                <a:cs typeface="Verdana"/>
              </a:rPr>
              <a:t>, </a:t>
            </a:r>
            <a:r>
              <a:rPr>
                <a:latin typeface="SimSun"/>
                <a:cs typeface="SimSun"/>
              </a:rPr>
              <a:t>t2</a:t>
            </a:r>
            <a:r>
              <a:rPr i="1">
                <a:latin typeface="Verdana"/>
                <a:cs typeface="Verdana"/>
              </a:rPr>
              <a:t>. . . </a:t>
            </a:r>
            <a:r>
              <a:rPr>
                <a:latin typeface="SimSun"/>
                <a:cs typeface="SimSun"/>
              </a:rPr>
              <a:t>TM</a:t>
            </a:r>
            <a:r>
              <a:rPr>
                <a:latin typeface="Tahoma"/>
                <a:cs typeface="Tahoma"/>
              </a:rPr>
              <a:t>)</a:t>
            </a:r>
            <a:r>
              <a:rPr i="1">
                <a:latin typeface="Verdana"/>
                <a:cs typeface="Verdana"/>
              </a:rPr>
              <a:t>σ</a:t>
            </a:r>
            <a:endParaRPr sz="1100">
              <a:latin typeface="Verdana"/>
              <a:cs typeface="Verdana"/>
            </a:endParaRPr>
          </a:p>
        </p:txBody>
      </p:sp>
      <p:grpSp>
        <p:nvGrpSpPr>
          <p:cNvPr id="15" name="object 15"/>
          <p:cNvGrpSpPr/>
          <p:nvPr/>
        </p:nvGrpSpPr>
        <p:grpSpPr>
          <a:xfrm>
            <a:off x="0" y="3346348"/>
            <a:ext cx="4608195" cy="109855"/>
            <a:chOff x="0" y="3346348"/>
            <a:chExt cx="4608195" cy="109855"/>
          </a:xfrm>
        </p:grpSpPr>
        <p:sp>
          <p:nvSpPr>
            <p:cNvPr id="16" name="object 16"/>
            <p:cNvSpPr/>
            <p:nvPr/>
          </p:nvSpPr>
          <p:spPr>
            <a:xfrm>
              <a:off x="0" y="3346348"/>
              <a:ext cx="1536065" cy="109855"/>
            </a:xfrm>
            <a:custGeom>
              <a:avLst/>
              <a:gdLst/>
              <a:ahLst/>
              <a:cxnLst/>
              <a:rect l="l" t="t" r="r" b="b"/>
              <a:pathLst>
                <a:path w="1536065" h="109854">
                  <a:moveTo>
                    <a:pt x="1535976" y="0"/>
                  </a:moveTo>
                  <a:lnTo>
                    <a:pt x="0" y="0"/>
                  </a:lnTo>
                  <a:lnTo>
                    <a:pt x="0" y="109651"/>
                  </a:lnTo>
                  <a:lnTo>
                    <a:pt x="1535976" y="109651"/>
                  </a:lnTo>
                  <a:lnTo>
                    <a:pt x="1535976" y="0"/>
                  </a:lnTo>
                  <a:close/>
                </a:path>
              </a:pathLst>
            </a:custGeom>
            <a:solidFill>
              <a:srgbClr val="510051"/>
            </a:solidFill>
          </p:spPr>
          <p:txBody>
            <a:bodyPr wrap="square" lIns="0" tIns="0" rIns="0" bIns="0"/>
            <a:lstStyle/>
            <a:p>
              <a:endParaRPr/>
            </a:p>
          </p:txBody>
        </p:sp>
        <p:sp>
          <p:nvSpPr>
            <p:cNvPr id="17" name="object 17"/>
            <p:cNvSpPr/>
            <p:nvPr/>
          </p:nvSpPr>
          <p:spPr>
            <a:xfrm>
              <a:off x="1535976" y="3346348"/>
              <a:ext cx="1536065" cy="109855"/>
            </a:xfrm>
            <a:custGeom>
              <a:avLst/>
              <a:gdLst/>
              <a:ahLst/>
              <a:cxnLst/>
              <a:rect l="l" t="t" r="r" b="b"/>
              <a:pathLst>
                <a:path w="1536064" h="109854">
                  <a:moveTo>
                    <a:pt x="1535976" y="0"/>
                  </a:moveTo>
                  <a:lnTo>
                    <a:pt x="0" y="0"/>
                  </a:lnTo>
                  <a:lnTo>
                    <a:pt x="0" y="109651"/>
                  </a:lnTo>
                  <a:lnTo>
                    <a:pt x="1535976" y="109651"/>
                  </a:lnTo>
                  <a:lnTo>
                    <a:pt x="1535976" y="0"/>
                  </a:lnTo>
                  <a:close/>
                </a:path>
              </a:pathLst>
            </a:custGeom>
            <a:solidFill>
              <a:srgbClr val="EBEBEB"/>
            </a:solidFill>
          </p:spPr>
          <p:txBody>
            <a:bodyPr wrap="square" lIns="0" tIns="0" rIns="0" bIns="0"/>
            <a:lstStyle/>
            <a:p>
              <a:endParaRPr/>
            </a:p>
          </p:txBody>
        </p:sp>
        <p:sp>
          <p:nvSpPr>
            <p:cNvPr id="18" name="object 18"/>
            <p:cNvSpPr/>
            <p:nvPr/>
          </p:nvSpPr>
          <p:spPr>
            <a:xfrm>
              <a:off x="3071952" y="3346348"/>
              <a:ext cx="1536065" cy="109855"/>
            </a:xfrm>
            <a:custGeom>
              <a:avLst/>
              <a:gdLst/>
              <a:ahLst/>
              <a:cxnLst/>
              <a:rect l="l" t="t" r="r" b="b"/>
              <a:pathLst>
                <a:path w="1536064" h="109854">
                  <a:moveTo>
                    <a:pt x="1535976" y="0"/>
                  </a:moveTo>
                  <a:lnTo>
                    <a:pt x="0" y="0"/>
                  </a:lnTo>
                  <a:lnTo>
                    <a:pt x="0" y="109651"/>
                  </a:lnTo>
                  <a:lnTo>
                    <a:pt x="1535976" y="109651"/>
                  </a:lnTo>
                  <a:lnTo>
                    <a:pt x="1535976" y="0"/>
                  </a:lnTo>
                  <a:close/>
                </a:path>
              </a:pathLst>
            </a:custGeom>
            <a:solidFill>
              <a:srgbClr val="D8D8D8"/>
            </a:solidFill>
          </p:spPr>
          <p:txBody>
            <a:bodyPr wrap="square" lIns="0" tIns="0" rIns="0" bIns="0"/>
            <a:lstStyle/>
            <a:p>
              <a:endParaRPr/>
            </a:p>
          </p:txBody>
        </p:sp>
      </p:grpSp>
      <p:sp>
        <p:nvSpPr>
          <p:cNvPr id="19" name="object 19"/>
          <p:cNvSpPr txBox="1">
            <a:spLocks noGrp="1"/>
          </p:cNvSpPr>
          <p:nvPr>
            <p:ph type="dt" sz="half" idx="6"/>
          </p:nvPr>
        </p:nvSpPr>
        <p:spPr>
          <a:prstGeom prst="rect">
            <a:avLst/>
          </a:prstGeom>
        </p:spPr>
        <p:txBody>
          <a:bodyPr vert="horz" wrap="square" lIns="0" tIns="0" rIns="0" bIns="0">
            <a:spAutoFit/>
          </a:bodyPr>
          <a:lstStyle/>
          <a:p>
            <a:pPr marL="12700">
              <a:lnSpc>
                <a:spcPts val="675"/>
              </a:lnSpc>
            </a:pPr>
            <a:r>
              <a:t>Calegari (Universit'a Bologna)</a:t>
            </a:r>
          </a:p>
        </p:txBody>
      </p:sp>
      <p:sp>
        <p:nvSpPr>
          <p:cNvPr id="20" name="object 20"/>
          <p:cNvSpPr txBox="1"/>
          <p:nvPr/>
        </p:nvSpPr>
        <p:spPr>
          <a:xfrm>
            <a:off x="2053069" y="3351784"/>
            <a:ext cx="501650" cy="102235"/>
          </a:xfrm>
          <a:prstGeom prst="rect">
            <a:avLst/>
          </a:prstGeom>
        </p:spPr>
        <p:txBody>
          <a:bodyPr vert="horz" wrap="square" lIns="0" tIns="0" rIns="0" bIns="0">
            <a:spAutoFit/>
          </a:bodyPr>
          <a:lstStyle/>
          <a:p>
            <a:pPr marL="12700">
              <a:lnSpc>
                <a:spcPts val="675"/>
              </a:lnSpc>
              <a:defRPr sz="600">
                <a:solidFill>
                  <a:srgbClr val="470047"/>
                </a:solidFill>
                <a:latin typeface="Microsoft Sans Serif"/>
                <a:cs typeface="Microsoft Sans Serif"/>
                <a:hlinkClick r:id="rId4" action="ppaction://hlinksldjump"/>
              </a:defRPr>
            </a:pPr>
            <a:r>
              <a:t>Etica e LP</a:t>
            </a:r>
            <a:endParaRPr sz="600">
              <a:latin typeface="Microsoft Sans Serif"/>
              <a:cs typeface="Microsoft Sans Serif"/>
            </a:endParaRPr>
          </a:p>
        </p:txBody>
      </p:sp>
      <p:sp>
        <p:nvSpPr>
          <p:cNvPr id="21" name="object 21"/>
          <p:cNvSpPr txBox="1">
            <a:spLocks noGrp="1"/>
          </p:cNvSpPr>
          <p:nvPr>
            <p:ph type="ftr" sz="quarter" idx="5"/>
          </p:nvPr>
        </p:nvSpPr>
        <p:spPr>
          <a:prstGeom prst="rect">
            <a:avLst/>
          </a:prstGeom>
        </p:spPr>
        <p:txBody>
          <a:bodyPr vert="horz" wrap="square" lIns="0" tIns="0" rIns="0" bIns="0">
            <a:spAutoFit/>
          </a:bodyPr>
          <a:lstStyle/>
          <a:p>
            <a:pPr marL="12700">
              <a:lnSpc>
                <a:spcPts val="675"/>
              </a:lnSpc>
            </a:pPr>
            <a:r>
              <a:t>A.A. 2020/2021</a:t>
            </a:r>
          </a:p>
        </p:txBody>
      </p:sp>
      <p:sp>
        <p:nvSpPr>
          <p:cNvPr id="22" name="object 22"/>
          <p:cNvSpPr txBox="1">
            <a:spLocks noGrp="1"/>
          </p:cNvSpPr>
          <p:nvPr>
            <p:ph type="sldNum" sz="quarter" idx="7"/>
          </p:nvPr>
        </p:nvSpPr>
        <p:spPr>
          <a:prstGeom prst="rect">
            <a:avLst/>
          </a:prstGeom>
        </p:spPr>
        <p:txBody>
          <a:bodyPr vert="horz" wrap="square" lIns="0" tIns="0" rIns="0" bIns="0">
            <a:spAutoFit/>
          </a:bodyPr>
          <a:lstStyle/>
          <a:p>
            <a:pPr marL="38100">
              <a:lnSpc>
                <a:spcPts val="675"/>
              </a:lnSpc>
            </a:pPr>
            <a:fld id="{81D60167-4931-47E6-BA6A-407CBD079E47}" type="slidenum">
              <a:rPr spc="-20" dirty="0"/>
              <a:t>24</a:t>
            </a:fld>
            <a:r>
              <a:t> /69</a:t>
            </a:r>
          </a:p>
        </p:txBody>
      </p:sp>
    </p:spTree>
  </p:cSld>
  <p:clrMapOvr>
    <a:masterClrMapping/>
  </p:clrMapOvr>
  <p:transition>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0" y="0"/>
            <a:ext cx="2304415" cy="140335"/>
          </a:xfrm>
          <a:prstGeom prst="rect">
            <a:avLst/>
          </a:prstGeom>
          <a:solidFill>
            <a:srgbClr val="510051"/>
          </a:solidFill>
        </p:spPr>
        <p:txBody>
          <a:bodyPr vert="horz" wrap="square" lIns="0" tIns="13335" rIns="0" bIns="0">
            <a:spAutoFit/>
          </a:bodyPr>
          <a:lstStyle/>
          <a:p>
            <a:pPr marR="59055" algn="r">
              <a:lnSpc>
                <a:spcPct val="100000"/>
              </a:lnSpc>
              <a:spcBef>
                <a:spcPts val="105"/>
              </a:spcBef>
              <a:defRPr sz="600">
                <a:solidFill>
                  <a:srgbClr val="F2F2F2"/>
                </a:solidFill>
                <a:latin typeface="Microsoft Sans Serif"/>
                <a:cs typeface="Microsoft Sans Serif"/>
                <a:hlinkClick r:id="rId2" action="ppaction://hlinksldjump"/>
              </a:defRPr>
            </a:pPr>
            <a:r>
              <a:t>I Preliminari</a:t>
            </a:r>
            <a:endParaRPr sz="600">
              <a:latin typeface="Microsoft Sans Serif"/>
              <a:cs typeface="Microsoft Sans Serif"/>
            </a:endParaRPr>
          </a:p>
        </p:txBody>
      </p:sp>
      <p:sp>
        <p:nvSpPr>
          <p:cNvPr id="3" name="object 3"/>
          <p:cNvSpPr txBox="1"/>
          <p:nvPr/>
        </p:nvSpPr>
        <p:spPr>
          <a:xfrm>
            <a:off x="2303995" y="0"/>
            <a:ext cx="2304415" cy="140335"/>
          </a:xfrm>
          <a:prstGeom prst="rect">
            <a:avLst/>
          </a:prstGeom>
          <a:solidFill>
            <a:srgbClr val="D8D8D8"/>
          </a:solidFill>
        </p:spPr>
        <p:txBody>
          <a:bodyPr vert="horz" wrap="square" lIns="0" tIns="13335" rIns="0" bIns="0">
            <a:spAutoFit/>
          </a:bodyPr>
          <a:lstStyle/>
          <a:p>
            <a:pPr marL="67310">
              <a:lnSpc>
                <a:spcPct val="100000"/>
              </a:lnSpc>
              <a:spcBef>
                <a:spcPts val="105"/>
              </a:spcBef>
              <a:defRPr sz="600">
                <a:solidFill>
                  <a:srgbClr val="3D003D"/>
                </a:solidFill>
                <a:latin typeface="Microsoft Sans Serif"/>
                <a:cs typeface="Microsoft Sans Serif"/>
                <a:hlinkClick r:id="rId3" action="ppaction://hlinksldjump"/>
              </a:defRPr>
            </a:pPr>
            <a:r>
              <a:t>Sintassi Prolog: Ricapitolato</a:t>
            </a:r>
            <a:endParaRPr sz="600">
              <a:latin typeface="Microsoft Sans Serif"/>
              <a:cs typeface="Microsoft Sans Serif"/>
            </a:endParaRPr>
          </a:p>
        </p:txBody>
      </p:sp>
      <p:sp>
        <p:nvSpPr>
          <p:cNvPr id="4" name="object 4"/>
          <p:cNvSpPr txBox="1"/>
          <p:nvPr/>
        </p:nvSpPr>
        <p:spPr>
          <a:xfrm>
            <a:off x="0" y="140017"/>
            <a:ext cx="4608195" cy="350520"/>
          </a:xfrm>
          <a:prstGeom prst="rect">
            <a:avLst/>
          </a:prstGeom>
          <a:solidFill>
            <a:srgbClr val="F2F2F2"/>
          </a:solidFill>
        </p:spPr>
        <p:txBody>
          <a:bodyPr vert="horz" wrap="square" lIns="0" tIns="76835" rIns="0" bIns="0">
            <a:spAutoFit/>
          </a:bodyPr>
          <a:lstStyle/>
          <a:p>
            <a:pPr marL="107950">
              <a:lnSpc>
                <a:spcPct val="100000"/>
              </a:lnSpc>
              <a:spcBef>
                <a:spcPts val="605"/>
              </a:spcBef>
              <a:defRPr sz="1400">
                <a:solidFill>
                  <a:srgbClr val="660066"/>
                </a:solidFill>
                <a:latin typeface="Tahoma"/>
                <a:cs typeface="Tahoma"/>
              </a:defRPr>
            </a:pPr>
            <a:r>
              <a:t>Prolog Esecuzione II</a:t>
            </a:r>
            <a:endParaRPr sz="1400">
              <a:latin typeface="Tahoma"/>
              <a:cs typeface="Tahoma"/>
            </a:endParaRPr>
          </a:p>
        </p:txBody>
      </p:sp>
      <p:sp>
        <p:nvSpPr>
          <p:cNvPr id="5" name="object 5"/>
          <p:cNvSpPr/>
          <p:nvPr/>
        </p:nvSpPr>
        <p:spPr>
          <a:xfrm>
            <a:off x="87743" y="1053566"/>
            <a:ext cx="4432935" cy="198755"/>
          </a:xfrm>
          <a:custGeom>
            <a:avLst/>
            <a:gdLst/>
            <a:ahLst/>
            <a:cxnLst/>
            <a:rect l="l" t="t" r="r" b="b"/>
            <a:pathLst>
              <a:path w="4432935" h="198755">
                <a:moveTo>
                  <a:pt x="4381765" y="0"/>
                </a:moveTo>
                <a:lnTo>
                  <a:pt x="50800" y="0"/>
                </a:lnTo>
                <a:lnTo>
                  <a:pt x="31075" y="4008"/>
                </a:lnTo>
                <a:lnTo>
                  <a:pt x="14922" y="14922"/>
                </a:lnTo>
                <a:lnTo>
                  <a:pt x="4008" y="31075"/>
                </a:lnTo>
                <a:lnTo>
                  <a:pt x="0" y="50800"/>
                </a:lnTo>
                <a:lnTo>
                  <a:pt x="0" y="198367"/>
                </a:lnTo>
                <a:lnTo>
                  <a:pt x="4432566" y="198367"/>
                </a:lnTo>
                <a:lnTo>
                  <a:pt x="4432566" y="50800"/>
                </a:lnTo>
                <a:lnTo>
                  <a:pt x="4428558" y="31075"/>
                </a:lnTo>
                <a:lnTo>
                  <a:pt x="4417643" y="14922"/>
                </a:lnTo>
                <a:lnTo>
                  <a:pt x="4401490" y="4008"/>
                </a:lnTo>
                <a:lnTo>
                  <a:pt x="4381765" y="0"/>
                </a:lnTo>
                <a:close/>
              </a:path>
            </a:pathLst>
          </a:custGeom>
          <a:solidFill>
            <a:srgbClr val="380038"/>
          </a:solidFill>
        </p:spPr>
        <p:txBody>
          <a:bodyPr wrap="square" lIns="0" tIns="0" rIns="0" bIns="0"/>
          <a:lstStyle/>
          <a:p>
            <a:endParaRPr/>
          </a:p>
        </p:txBody>
      </p:sp>
      <p:sp>
        <p:nvSpPr>
          <p:cNvPr id="6" name="object 6"/>
          <p:cNvSpPr txBox="1"/>
          <p:nvPr/>
        </p:nvSpPr>
        <p:spPr>
          <a:xfrm>
            <a:off x="138544" y="1082014"/>
            <a:ext cx="2014106" cy="141064"/>
          </a:xfrm>
          <a:prstGeom prst="rect">
            <a:avLst/>
          </a:prstGeom>
        </p:spPr>
        <p:txBody>
          <a:bodyPr vert="horz" wrap="square" lIns="0" tIns="0" rIns="0" bIns="0">
            <a:spAutoFit/>
          </a:bodyPr>
          <a:lstStyle/>
          <a:p>
            <a:pPr>
              <a:lnSpc>
                <a:spcPts val="1145"/>
              </a:lnSpc>
              <a:defRPr sz="1200">
                <a:solidFill>
                  <a:srgbClr val="EEEAB3"/>
                </a:solidFill>
                <a:latin typeface="Tahoma"/>
                <a:cs typeface="Tahoma"/>
              </a:defRPr>
            </a:pPr>
            <a:r>
              <a:t>Strategia di ricerca Prolog</a:t>
            </a:r>
            <a:endParaRPr sz="1200">
              <a:latin typeface="Tahoma"/>
              <a:cs typeface="Tahoma"/>
            </a:endParaRPr>
          </a:p>
        </p:txBody>
      </p:sp>
      <p:sp>
        <p:nvSpPr>
          <p:cNvPr id="16" name="object 16"/>
          <p:cNvSpPr txBox="1"/>
          <p:nvPr/>
        </p:nvSpPr>
        <p:spPr>
          <a:xfrm>
            <a:off x="195122" y="1230297"/>
            <a:ext cx="3937635" cy="1247775"/>
          </a:xfrm>
          <a:prstGeom prst="rect">
            <a:avLst/>
          </a:prstGeom>
        </p:spPr>
        <p:txBody>
          <a:bodyPr vert="horz" wrap="square" lIns="0" tIns="34925" rIns="0" bIns="0">
            <a:spAutoFit/>
          </a:bodyPr>
          <a:lstStyle/>
          <a:p>
            <a:pPr marL="220345">
              <a:lnSpc>
                <a:spcPct val="100000"/>
              </a:lnSpc>
              <a:spcBef>
                <a:spcPts val="275"/>
              </a:spcBef>
              <a:defRPr sz="1100">
                <a:solidFill>
                  <a:srgbClr val="0A000A"/>
                </a:solidFill>
                <a:latin typeface="Tahoma"/>
                <a:cs typeface="Tahoma"/>
              </a:defRPr>
            </a:pPr>
            <a:r>
              <a:t>come linguaggio di programmazione logica, Prolog adotta la risoluzione SLD</a:t>
            </a:r>
            <a:endParaRPr sz="1100">
              <a:latin typeface="Tahoma"/>
              <a:cs typeface="Tahoma"/>
            </a:endParaRPr>
          </a:p>
          <a:p>
            <a:pPr marL="220345" marR="13335">
              <a:lnSpc>
                <a:spcPts val="1200"/>
              </a:lnSpc>
              <a:spcBef>
                <a:spcPts val="315"/>
              </a:spcBef>
              <a:defRPr sz="1100">
                <a:solidFill>
                  <a:srgbClr val="0A000A"/>
                </a:solidFill>
                <a:latin typeface="Tahoma"/>
                <a:cs typeface="Tahoma"/>
              </a:defRPr>
            </a:pPr>
            <a:r>
              <a:t>come strategia di ricerca, Prolog applica la risoluzione in modo strettamente lineare</a:t>
            </a:r>
            <a:endParaRPr sz="1100">
              <a:latin typeface="Tahoma"/>
              <a:cs typeface="Tahoma"/>
            </a:endParaRPr>
          </a:p>
          <a:p>
            <a:pPr marL="497205" marR="847090">
              <a:lnSpc>
                <a:spcPct val="100000"/>
              </a:lnSpc>
              <a:spcBef>
                <a:spcPts val="150"/>
              </a:spcBef>
              <a:defRPr sz="1000"/>
            </a:pPr>
            <a:r>
              <a:rPr i="1">
                <a:solidFill>
                  <a:srgbClr val="330033"/>
                </a:solidFill>
                <a:latin typeface="Arial"/>
                <a:cs typeface="Arial"/>
              </a:rPr>
              <a:t>gli obiettivi </a:t>
            </a:r>
            <a:r>
              <a:rPr>
                <a:solidFill>
                  <a:srgbClr val="0A000A"/>
                </a:solidFill>
                <a:latin typeface="Tahoma"/>
                <a:cs typeface="Tahoma"/>
              </a:rPr>
              <a:t>sono sostituiti da </a:t>
            </a:r>
            <a:r>
              <a:rPr i="1">
                <a:solidFill>
                  <a:srgbClr val="330033"/>
                </a:solidFill>
                <a:latin typeface="Arial"/>
                <a:cs typeface="Arial"/>
              </a:rPr>
              <a:t>sinistra a destra</a:t>
            </a:r>
            <a:r>
              <a:rPr>
                <a:solidFill>
                  <a:srgbClr val="0A000A"/>
                </a:solidFill>
                <a:latin typeface="Tahoma"/>
                <a:cs typeface="Tahoma"/>
              </a:rPr>
              <a:t>, le </a:t>
            </a:r>
            <a:r>
              <a:rPr i="1">
                <a:solidFill>
                  <a:srgbClr val="330033"/>
                </a:solidFill>
                <a:latin typeface="Arial"/>
                <a:cs typeface="Arial"/>
              </a:rPr>
              <a:t>clausole </a:t>
            </a:r>
            <a:r>
              <a:rPr>
                <a:solidFill>
                  <a:srgbClr val="0A000A"/>
                </a:solidFill>
                <a:latin typeface="Tahoma"/>
                <a:cs typeface="Tahoma"/>
              </a:rPr>
              <a:t>in sequenza sono considerate in ordine </a:t>
            </a:r>
            <a:r>
              <a:rPr i="1">
                <a:solidFill>
                  <a:srgbClr val="330033"/>
                </a:solidFill>
                <a:latin typeface="Arial"/>
                <a:cs typeface="Arial"/>
              </a:rPr>
              <a:t>top-to-bottom </a:t>
            </a:r>
            <a:r>
              <a:rPr>
                <a:solidFill>
                  <a:srgbClr val="0A000A"/>
                </a:solidFill>
                <a:latin typeface="Tahoma"/>
                <a:cs typeface="Tahoma"/>
              </a:rPr>
              <a:t> </a:t>
            </a:r>
            <a:r>
              <a:rPr i="1">
                <a:solidFill>
                  <a:srgbClr val="330033"/>
                </a:solidFill>
                <a:latin typeface="Arial"/>
                <a:cs typeface="Arial"/>
              </a:rPr>
              <a:t>sottoobiettivi </a:t>
            </a:r>
            <a:r>
              <a:rPr>
                <a:solidFill>
                  <a:srgbClr val="0A000A"/>
                </a:solidFill>
                <a:latin typeface="Tahoma"/>
                <a:cs typeface="Tahoma"/>
              </a:rPr>
              <a:t>sono considerati </a:t>
            </a:r>
            <a:r>
              <a:rPr i="1">
                <a:solidFill>
                  <a:srgbClr val="330033"/>
                </a:solidFill>
                <a:latin typeface="Arial"/>
                <a:cs typeface="Arial"/>
              </a:rPr>
              <a:t>immediatamente </a:t>
            </a:r>
            <a:r>
              <a:rPr>
                <a:solidFill>
                  <a:srgbClr val="0A000A"/>
                </a:solidFill>
                <a:latin typeface="Tahoma"/>
                <a:cs typeface="Tahoma"/>
              </a:rPr>
              <a:t>una volta impostato</a:t>
            </a:r>
            <a:endParaRPr sz="1000">
              <a:latin typeface="Tahoma"/>
              <a:cs typeface="Tahoma"/>
            </a:endParaRPr>
          </a:p>
          <a:p>
            <a:pPr marL="12700">
              <a:lnSpc>
                <a:spcPct val="100000"/>
              </a:lnSpc>
              <a:spcBef>
                <a:spcPts val="345"/>
              </a:spcBef>
              <a:defRPr sz="1100"/>
            </a:pPr>
            <a:r>
              <a:rPr>
                <a:solidFill>
                  <a:srgbClr val="D3AF38"/>
                </a:solidFill>
                <a:latin typeface="MingLiU_HKSCS-ExtB"/>
                <a:cs typeface="MingLiU_HKSCS-ExtB"/>
              </a:rPr>
              <a:t>→ </a:t>
            </a:r>
            <a:r>
              <a:rPr>
                <a:solidFill>
                  <a:srgbClr val="0A000A"/>
                </a:solidFill>
                <a:latin typeface="Tahoma"/>
                <a:cs typeface="Tahoma"/>
              </a:rPr>
              <a:t>che si traduce in una strategia</a:t>
            </a:r>
            <a:r>
              <a:rPr i="1">
                <a:solidFill>
                  <a:srgbClr val="330033"/>
                </a:solidFill>
                <a:latin typeface="Arial"/>
                <a:cs typeface="Arial"/>
              </a:rPr>
              <a:t>di ricerca </a:t>
            </a:r>
            <a:r>
              <a:rPr>
                <a:solidFill>
                  <a:srgbClr val="0A000A"/>
                </a:solidFill>
                <a:latin typeface="Tahoma"/>
                <a:cs typeface="Tahoma"/>
              </a:rPr>
              <a:t>approfondita</a:t>
            </a:r>
            <a:endParaRPr sz="1100">
              <a:latin typeface="Tahoma"/>
              <a:cs typeface="Tahoma"/>
            </a:endParaRPr>
          </a:p>
        </p:txBody>
      </p:sp>
      <p:grpSp>
        <p:nvGrpSpPr>
          <p:cNvPr id="17" name="object 17"/>
          <p:cNvGrpSpPr/>
          <p:nvPr/>
        </p:nvGrpSpPr>
        <p:grpSpPr>
          <a:xfrm>
            <a:off x="0" y="3346348"/>
            <a:ext cx="4608195" cy="109855"/>
            <a:chOff x="0" y="3346348"/>
            <a:chExt cx="4608195" cy="109855"/>
          </a:xfrm>
        </p:grpSpPr>
        <p:sp>
          <p:nvSpPr>
            <p:cNvPr id="18" name="object 18"/>
            <p:cNvSpPr/>
            <p:nvPr/>
          </p:nvSpPr>
          <p:spPr>
            <a:xfrm>
              <a:off x="0" y="3346348"/>
              <a:ext cx="1536065" cy="109855"/>
            </a:xfrm>
            <a:custGeom>
              <a:avLst/>
              <a:gdLst/>
              <a:ahLst/>
              <a:cxnLst/>
              <a:rect l="l" t="t" r="r" b="b"/>
              <a:pathLst>
                <a:path w="1536065" h="109854">
                  <a:moveTo>
                    <a:pt x="1535976" y="0"/>
                  </a:moveTo>
                  <a:lnTo>
                    <a:pt x="0" y="0"/>
                  </a:lnTo>
                  <a:lnTo>
                    <a:pt x="0" y="109651"/>
                  </a:lnTo>
                  <a:lnTo>
                    <a:pt x="1535976" y="109651"/>
                  </a:lnTo>
                  <a:lnTo>
                    <a:pt x="1535976" y="0"/>
                  </a:lnTo>
                  <a:close/>
                </a:path>
              </a:pathLst>
            </a:custGeom>
            <a:solidFill>
              <a:srgbClr val="510051"/>
            </a:solidFill>
          </p:spPr>
          <p:txBody>
            <a:bodyPr wrap="square" lIns="0" tIns="0" rIns="0" bIns="0"/>
            <a:lstStyle/>
            <a:p>
              <a:endParaRPr/>
            </a:p>
          </p:txBody>
        </p:sp>
        <p:sp>
          <p:nvSpPr>
            <p:cNvPr id="19" name="object 19"/>
            <p:cNvSpPr/>
            <p:nvPr/>
          </p:nvSpPr>
          <p:spPr>
            <a:xfrm>
              <a:off x="1535976" y="3346348"/>
              <a:ext cx="1536065" cy="109855"/>
            </a:xfrm>
            <a:custGeom>
              <a:avLst/>
              <a:gdLst/>
              <a:ahLst/>
              <a:cxnLst/>
              <a:rect l="l" t="t" r="r" b="b"/>
              <a:pathLst>
                <a:path w="1536064" h="109854">
                  <a:moveTo>
                    <a:pt x="1535976" y="0"/>
                  </a:moveTo>
                  <a:lnTo>
                    <a:pt x="0" y="0"/>
                  </a:lnTo>
                  <a:lnTo>
                    <a:pt x="0" y="109651"/>
                  </a:lnTo>
                  <a:lnTo>
                    <a:pt x="1535976" y="109651"/>
                  </a:lnTo>
                  <a:lnTo>
                    <a:pt x="1535976" y="0"/>
                  </a:lnTo>
                  <a:close/>
                </a:path>
              </a:pathLst>
            </a:custGeom>
            <a:solidFill>
              <a:srgbClr val="EBEBEB"/>
            </a:solidFill>
          </p:spPr>
          <p:txBody>
            <a:bodyPr wrap="square" lIns="0" tIns="0" rIns="0" bIns="0"/>
            <a:lstStyle/>
            <a:p>
              <a:endParaRPr/>
            </a:p>
          </p:txBody>
        </p:sp>
        <p:sp>
          <p:nvSpPr>
            <p:cNvPr id="20" name="object 20"/>
            <p:cNvSpPr/>
            <p:nvPr/>
          </p:nvSpPr>
          <p:spPr>
            <a:xfrm>
              <a:off x="3071952" y="3346348"/>
              <a:ext cx="1536065" cy="109855"/>
            </a:xfrm>
            <a:custGeom>
              <a:avLst/>
              <a:gdLst/>
              <a:ahLst/>
              <a:cxnLst/>
              <a:rect l="l" t="t" r="r" b="b"/>
              <a:pathLst>
                <a:path w="1536064" h="109854">
                  <a:moveTo>
                    <a:pt x="1535976" y="0"/>
                  </a:moveTo>
                  <a:lnTo>
                    <a:pt x="0" y="0"/>
                  </a:lnTo>
                  <a:lnTo>
                    <a:pt x="0" y="109651"/>
                  </a:lnTo>
                  <a:lnTo>
                    <a:pt x="1535976" y="109651"/>
                  </a:lnTo>
                  <a:lnTo>
                    <a:pt x="1535976" y="0"/>
                  </a:lnTo>
                  <a:close/>
                </a:path>
              </a:pathLst>
            </a:custGeom>
            <a:solidFill>
              <a:srgbClr val="D8D8D8"/>
            </a:solidFill>
          </p:spPr>
          <p:txBody>
            <a:bodyPr wrap="square" lIns="0" tIns="0" rIns="0" bIns="0"/>
            <a:lstStyle/>
            <a:p>
              <a:endParaRPr/>
            </a:p>
          </p:txBody>
        </p:sp>
      </p:grpSp>
      <p:sp>
        <p:nvSpPr>
          <p:cNvPr id="21" name="object 21"/>
          <p:cNvSpPr txBox="1">
            <a:spLocks noGrp="1"/>
          </p:cNvSpPr>
          <p:nvPr>
            <p:ph type="dt" sz="half" idx="6"/>
          </p:nvPr>
        </p:nvSpPr>
        <p:spPr>
          <a:prstGeom prst="rect">
            <a:avLst/>
          </a:prstGeom>
        </p:spPr>
        <p:txBody>
          <a:bodyPr vert="horz" wrap="square" lIns="0" tIns="0" rIns="0" bIns="0">
            <a:spAutoFit/>
          </a:bodyPr>
          <a:lstStyle/>
          <a:p>
            <a:pPr marL="12700">
              <a:lnSpc>
                <a:spcPts val="675"/>
              </a:lnSpc>
            </a:pPr>
            <a:r>
              <a:t>Calegari (Universit'a Bologna)</a:t>
            </a:r>
          </a:p>
        </p:txBody>
      </p:sp>
      <p:sp>
        <p:nvSpPr>
          <p:cNvPr id="22" name="object 22"/>
          <p:cNvSpPr txBox="1"/>
          <p:nvPr/>
        </p:nvSpPr>
        <p:spPr>
          <a:xfrm>
            <a:off x="2053069" y="3351784"/>
            <a:ext cx="501650" cy="102235"/>
          </a:xfrm>
          <a:prstGeom prst="rect">
            <a:avLst/>
          </a:prstGeom>
        </p:spPr>
        <p:txBody>
          <a:bodyPr vert="horz" wrap="square" lIns="0" tIns="0" rIns="0" bIns="0">
            <a:spAutoFit/>
          </a:bodyPr>
          <a:lstStyle/>
          <a:p>
            <a:pPr marL="12700">
              <a:lnSpc>
                <a:spcPts val="675"/>
              </a:lnSpc>
              <a:defRPr sz="600">
                <a:solidFill>
                  <a:srgbClr val="470047"/>
                </a:solidFill>
                <a:latin typeface="Microsoft Sans Serif"/>
                <a:cs typeface="Microsoft Sans Serif"/>
                <a:hlinkClick r:id="rId4" action="ppaction://hlinksldjump"/>
              </a:defRPr>
            </a:pPr>
            <a:r>
              <a:t>Etica e LP</a:t>
            </a:r>
            <a:endParaRPr sz="600">
              <a:latin typeface="Microsoft Sans Serif"/>
              <a:cs typeface="Microsoft Sans Serif"/>
            </a:endParaRPr>
          </a:p>
        </p:txBody>
      </p:sp>
      <p:sp>
        <p:nvSpPr>
          <p:cNvPr id="23" name="object 23"/>
          <p:cNvSpPr txBox="1">
            <a:spLocks noGrp="1"/>
          </p:cNvSpPr>
          <p:nvPr>
            <p:ph type="ftr" sz="quarter" idx="5"/>
          </p:nvPr>
        </p:nvSpPr>
        <p:spPr>
          <a:prstGeom prst="rect">
            <a:avLst/>
          </a:prstGeom>
        </p:spPr>
        <p:txBody>
          <a:bodyPr vert="horz" wrap="square" lIns="0" tIns="0" rIns="0" bIns="0">
            <a:spAutoFit/>
          </a:bodyPr>
          <a:lstStyle/>
          <a:p>
            <a:pPr marL="12700">
              <a:lnSpc>
                <a:spcPts val="675"/>
              </a:lnSpc>
            </a:pPr>
            <a:r>
              <a:t>A.A. 2020/2021</a:t>
            </a:r>
          </a:p>
        </p:txBody>
      </p:sp>
      <p:sp>
        <p:nvSpPr>
          <p:cNvPr id="24" name="object 24"/>
          <p:cNvSpPr txBox="1">
            <a:spLocks noGrp="1"/>
          </p:cNvSpPr>
          <p:nvPr>
            <p:ph type="sldNum" sz="quarter" idx="7"/>
          </p:nvPr>
        </p:nvSpPr>
        <p:spPr>
          <a:prstGeom prst="rect">
            <a:avLst/>
          </a:prstGeom>
        </p:spPr>
        <p:txBody>
          <a:bodyPr vert="horz" wrap="square" lIns="0" tIns="0" rIns="0" bIns="0">
            <a:spAutoFit/>
          </a:bodyPr>
          <a:lstStyle/>
          <a:p>
            <a:pPr marL="38100">
              <a:lnSpc>
                <a:spcPts val="675"/>
              </a:lnSpc>
            </a:pPr>
            <a:fld id="{81D60167-4931-47E6-BA6A-407CBD079E47}" type="slidenum">
              <a:rPr spc="-20" dirty="0"/>
              <a:t>25</a:t>
            </a:fld>
            <a:r>
              <a:t> /69</a:t>
            </a:r>
          </a:p>
        </p:txBody>
      </p:sp>
    </p:spTree>
  </p:cSld>
  <p:clrMapOvr>
    <a:masterClrMapping/>
  </p:clrMapOvr>
  <p:transition>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0" y="0"/>
            <a:ext cx="2304415" cy="140335"/>
          </a:xfrm>
          <a:prstGeom prst="rect">
            <a:avLst/>
          </a:prstGeom>
          <a:solidFill>
            <a:srgbClr val="510051"/>
          </a:solidFill>
        </p:spPr>
        <p:txBody>
          <a:bodyPr vert="horz" wrap="square" lIns="0" tIns="13335" rIns="0" bIns="0">
            <a:spAutoFit/>
          </a:bodyPr>
          <a:lstStyle/>
          <a:p>
            <a:pPr marR="59055" algn="r">
              <a:lnSpc>
                <a:spcPct val="100000"/>
              </a:lnSpc>
              <a:spcBef>
                <a:spcPts val="105"/>
              </a:spcBef>
              <a:defRPr sz="600">
                <a:solidFill>
                  <a:srgbClr val="F2F2F2"/>
                </a:solidFill>
                <a:latin typeface="Microsoft Sans Serif"/>
                <a:cs typeface="Microsoft Sans Serif"/>
                <a:hlinkClick r:id="rId2" action="ppaction://hlinksldjump"/>
              </a:defRPr>
            </a:pPr>
            <a:r>
              <a:t>I Preliminari</a:t>
            </a:r>
            <a:endParaRPr sz="600">
              <a:latin typeface="Microsoft Sans Serif"/>
              <a:cs typeface="Microsoft Sans Serif"/>
            </a:endParaRPr>
          </a:p>
        </p:txBody>
      </p:sp>
      <p:sp>
        <p:nvSpPr>
          <p:cNvPr id="3" name="object 3"/>
          <p:cNvSpPr txBox="1"/>
          <p:nvPr/>
        </p:nvSpPr>
        <p:spPr>
          <a:xfrm>
            <a:off x="2303995" y="0"/>
            <a:ext cx="2304415" cy="140335"/>
          </a:xfrm>
          <a:prstGeom prst="rect">
            <a:avLst/>
          </a:prstGeom>
          <a:solidFill>
            <a:srgbClr val="D8D8D8"/>
          </a:solidFill>
        </p:spPr>
        <p:txBody>
          <a:bodyPr vert="horz" wrap="square" lIns="0" tIns="13335" rIns="0" bIns="0">
            <a:spAutoFit/>
          </a:bodyPr>
          <a:lstStyle/>
          <a:p>
            <a:pPr marL="67310">
              <a:lnSpc>
                <a:spcPct val="100000"/>
              </a:lnSpc>
              <a:spcBef>
                <a:spcPts val="105"/>
              </a:spcBef>
              <a:defRPr sz="600">
                <a:solidFill>
                  <a:srgbClr val="3D003D"/>
                </a:solidFill>
                <a:latin typeface="Microsoft Sans Serif"/>
                <a:cs typeface="Microsoft Sans Serif"/>
                <a:hlinkClick r:id="rId3" action="ppaction://hlinksldjump"/>
              </a:defRPr>
            </a:pPr>
            <a:r>
              <a:t>Sintassi Prolog: Ricapitolato</a:t>
            </a:r>
            <a:endParaRPr sz="600">
              <a:latin typeface="Microsoft Sans Serif"/>
              <a:cs typeface="Microsoft Sans Serif"/>
            </a:endParaRPr>
          </a:p>
        </p:txBody>
      </p:sp>
      <p:sp>
        <p:nvSpPr>
          <p:cNvPr id="4" name="object 4"/>
          <p:cNvSpPr txBox="1"/>
          <p:nvPr/>
        </p:nvSpPr>
        <p:spPr>
          <a:xfrm>
            <a:off x="0" y="140017"/>
            <a:ext cx="4608195" cy="350520"/>
          </a:xfrm>
          <a:prstGeom prst="rect">
            <a:avLst/>
          </a:prstGeom>
          <a:solidFill>
            <a:srgbClr val="F2F2F2"/>
          </a:solidFill>
        </p:spPr>
        <p:txBody>
          <a:bodyPr vert="horz" wrap="square" lIns="0" tIns="76835" rIns="0" bIns="0">
            <a:spAutoFit/>
          </a:bodyPr>
          <a:lstStyle/>
          <a:p>
            <a:pPr marL="107950">
              <a:lnSpc>
                <a:spcPct val="100000"/>
              </a:lnSpc>
              <a:spcBef>
                <a:spcPts val="605"/>
              </a:spcBef>
              <a:defRPr sz="1400">
                <a:solidFill>
                  <a:srgbClr val="660066"/>
                </a:solidFill>
                <a:latin typeface="Tahoma"/>
                <a:cs typeface="Tahoma"/>
              </a:defRPr>
            </a:pPr>
            <a:r>
              <a:t>Esecuzione Prolog III</a:t>
            </a:r>
            <a:endParaRPr sz="1400">
              <a:latin typeface="Tahoma"/>
              <a:cs typeface="Tahoma"/>
            </a:endParaRPr>
          </a:p>
        </p:txBody>
      </p:sp>
      <p:sp>
        <p:nvSpPr>
          <p:cNvPr id="5" name="object 5"/>
          <p:cNvSpPr/>
          <p:nvPr/>
        </p:nvSpPr>
        <p:spPr>
          <a:xfrm>
            <a:off x="87743" y="1212024"/>
            <a:ext cx="4432935" cy="198755"/>
          </a:xfrm>
          <a:custGeom>
            <a:avLst/>
            <a:gdLst/>
            <a:ahLst/>
            <a:cxnLst/>
            <a:rect l="l" t="t" r="r" b="b"/>
            <a:pathLst>
              <a:path w="4432935" h="198755">
                <a:moveTo>
                  <a:pt x="4381765" y="0"/>
                </a:moveTo>
                <a:lnTo>
                  <a:pt x="50800" y="0"/>
                </a:lnTo>
                <a:lnTo>
                  <a:pt x="31075" y="4008"/>
                </a:lnTo>
                <a:lnTo>
                  <a:pt x="14922" y="14922"/>
                </a:lnTo>
                <a:lnTo>
                  <a:pt x="4008" y="31075"/>
                </a:lnTo>
                <a:lnTo>
                  <a:pt x="0" y="50800"/>
                </a:lnTo>
                <a:lnTo>
                  <a:pt x="0" y="198367"/>
                </a:lnTo>
                <a:lnTo>
                  <a:pt x="4432566" y="198367"/>
                </a:lnTo>
                <a:lnTo>
                  <a:pt x="4432566" y="50800"/>
                </a:lnTo>
                <a:lnTo>
                  <a:pt x="4428558" y="31075"/>
                </a:lnTo>
                <a:lnTo>
                  <a:pt x="4417643" y="14922"/>
                </a:lnTo>
                <a:lnTo>
                  <a:pt x="4401490" y="4008"/>
                </a:lnTo>
                <a:lnTo>
                  <a:pt x="4381765" y="0"/>
                </a:lnTo>
                <a:close/>
              </a:path>
            </a:pathLst>
          </a:custGeom>
          <a:solidFill>
            <a:srgbClr val="380038"/>
          </a:solidFill>
        </p:spPr>
        <p:txBody>
          <a:bodyPr wrap="square" lIns="0" tIns="0" rIns="0" bIns="0"/>
          <a:lstStyle/>
          <a:p>
            <a:endParaRPr/>
          </a:p>
        </p:txBody>
      </p:sp>
      <p:sp>
        <p:nvSpPr>
          <p:cNvPr id="6" name="object 6"/>
          <p:cNvSpPr txBox="1"/>
          <p:nvPr/>
        </p:nvSpPr>
        <p:spPr>
          <a:xfrm>
            <a:off x="138544" y="1240484"/>
            <a:ext cx="2014106" cy="141064"/>
          </a:xfrm>
          <a:prstGeom prst="rect">
            <a:avLst/>
          </a:prstGeom>
        </p:spPr>
        <p:txBody>
          <a:bodyPr vert="horz" wrap="square" lIns="0" tIns="0" rIns="0" bIns="0">
            <a:spAutoFit/>
          </a:bodyPr>
          <a:lstStyle/>
          <a:p>
            <a:pPr>
              <a:lnSpc>
                <a:spcPts val="1145"/>
              </a:lnSpc>
              <a:defRPr sz="1200">
                <a:solidFill>
                  <a:srgbClr val="EEEAB3"/>
                </a:solidFill>
                <a:latin typeface="Tahoma"/>
                <a:cs typeface="Tahoma"/>
              </a:defRPr>
            </a:pPr>
            <a:r>
              <a:t>Backtracking di Prolog</a:t>
            </a:r>
            <a:endParaRPr sz="1200">
              <a:latin typeface="Tahoma"/>
              <a:cs typeface="Tahoma"/>
            </a:endParaRPr>
          </a:p>
        </p:txBody>
      </p:sp>
      <p:sp>
        <p:nvSpPr>
          <p:cNvPr id="14" name="object 14"/>
          <p:cNvSpPr txBox="1"/>
          <p:nvPr/>
        </p:nvSpPr>
        <p:spPr>
          <a:xfrm>
            <a:off x="138544" y="1412302"/>
            <a:ext cx="4432935" cy="784225"/>
          </a:xfrm>
          <a:prstGeom prst="rect">
            <a:avLst/>
          </a:prstGeom>
        </p:spPr>
        <p:txBody>
          <a:bodyPr vert="horz" wrap="square" lIns="0" tIns="6985" rIns="0" bIns="0">
            <a:spAutoFit/>
          </a:bodyPr>
          <a:lstStyle/>
          <a:p>
            <a:pPr marL="276860" marR="254635">
              <a:lnSpc>
                <a:spcPct val="102600"/>
              </a:lnSpc>
              <a:spcBef>
                <a:spcPts val="55"/>
              </a:spcBef>
              <a:defRPr sz="1100">
                <a:latin typeface="Tahoma"/>
                <a:cs typeface="Tahoma"/>
              </a:defRPr>
            </a:pPr>
            <a:r>
              <a:rPr>
                <a:solidFill>
                  <a:srgbClr val="0A000A"/>
                </a:solidFill>
              </a:rPr>
              <a:t>al fine di raggiungere la completezza, Prolog salva i </a:t>
            </a:r>
            <a:r>
              <a:rPr>
                <a:solidFill>
                  <a:srgbClr val="5B005B"/>
                </a:solidFill>
              </a:rPr>
              <a:t>punti </a:t>
            </a:r>
            <a:r>
              <a:rPr>
                <a:solidFill>
                  <a:srgbClr val="0A000A"/>
                </a:solidFill>
              </a:rPr>
              <a:t>di scelta per qualsiasi possibile alternativa ancora da esplorare</a:t>
            </a:r>
            <a:endParaRPr sz="1100">
              <a:latin typeface="Tahoma"/>
              <a:cs typeface="Tahoma"/>
            </a:endParaRPr>
          </a:p>
          <a:p>
            <a:pPr marL="276860" marR="180340">
              <a:lnSpc>
                <a:spcPct val="125299"/>
              </a:lnSpc>
              <a:defRPr sz="1100">
                <a:latin typeface="Tahoma"/>
                <a:cs typeface="Tahoma"/>
              </a:defRPr>
            </a:pPr>
            <a:r>
              <a:rPr>
                <a:solidFill>
                  <a:srgbClr val="0A000A"/>
                </a:solidFill>
              </a:rPr>
              <a:t>e torna al punto di scelta più vicino disponibile in caso di guasto sfruttando il backtracking </a:t>
            </a:r>
            <a:r>
              <a:rPr>
                <a:solidFill>
                  <a:srgbClr val="5B005B"/>
                </a:solidFill>
              </a:rPr>
              <a:t>automatico</a:t>
            </a:r>
            <a:endParaRPr sz="1100">
              <a:latin typeface="Tahoma"/>
              <a:cs typeface="Tahoma"/>
            </a:endParaRPr>
          </a:p>
        </p:txBody>
      </p:sp>
      <p:grpSp>
        <p:nvGrpSpPr>
          <p:cNvPr id="15" name="object 15"/>
          <p:cNvGrpSpPr/>
          <p:nvPr/>
        </p:nvGrpSpPr>
        <p:grpSpPr>
          <a:xfrm>
            <a:off x="0" y="3346348"/>
            <a:ext cx="4608195" cy="109855"/>
            <a:chOff x="0" y="3346348"/>
            <a:chExt cx="4608195" cy="109855"/>
          </a:xfrm>
        </p:grpSpPr>
        <p:sp>
          <p:nvSpPr>
            <p:cNvPr id="16" name="object 16"/>
            <p:cNvSpPr/>
            <p:nvPr/>
          </p:nvSpPr>
          <p:spPr>
            <a:xfrm>
              <a:off x="0" y="3346348"/>
              <a:ext cx="1536065" cy="109855"/>
            </a:xfrm>
            <a:custGeom>
              <a:avLst/>
              <a:gdLst/>
              <a:ahLst/>
              <a:cxnLst/>
              <a:rect l="l" t="t" r="r" b="b"/>
              <a:pathLst>
                <a:path w="1536065" h="109854">
                  <a:moveTo>
                    <a:pt x="1535976" y="0"/>
                  </a:moveTo>
                  <a:lnTo>
                    <a:pt x="0" y="0"/>
                  </a:lnTo>
                  <a:lnTo>
                    <a:pt x="0" y="109651"/>
                  </a:lnTo>
                  <a:lnTo>
                    <a:pt x="1535976" y="109651"/>
                  </a:lnTo>
                  <a:lnTo>
                    <a:pt x="1535976" y="0"/>
                  </a:lnTo>
                  <a:close/>
                </a:path>
              </a:pathLst>
            </a:custGeom>
            <a:solidFill>
              <a:srgbClr val="510051"/>
            </a:solidFill>
          </p:spPr>
          <p:txBody>
            <a:bodyPr wrap="square" lIns="0" tIns="0" rIns="0" bIns="0"/>
            <a:lstStyle/>
            <a:p>
              <a:endParaRPr/>
            </a:p>
          </p:txBody>
        </p:sp>
        <p:sp>
          <p:nvSpPr>
            <p:cNvPr id="17" name="object 17"/>
            <p:cNvSpPr/>
            <p:nvPr/>
          </p:nvSpPr>
          <p:spPr>
            <a:xfrm>
              <a:off x="1535976" y="3346348"/>
              <a:ext cx="1536065" cy="109855"/>
            </a:xfrm>
            <a:custGeom>
              <a:avLst/>
              <a:gdLst/>
              <a:ahLst/>
              <a:cxnLst/>
              <a:rect l="l" t="t" r="r" b="b"/>
              <a:pathLst>
                <a:path w="1536064" h="109854">
                  <a:moveTo>
                    <a:pt x="1535976" y="0"/>
                  </a:moveTo>
                  <a:lnTo>
                    <a:pt x="0" y="0"/>
                  </a:lnTo>
                  <a:lnTo>
                    <a:pt x="0" y="109651"/>
                  </a:lnTo>
                  <a:lnTo>
                    <a:pt x="1535976" y="109651"/>
                  </a:lnTo>
                  <a:lnTo>
                    <a:pt x="1535976" y="0"/>
                  </a:lnTo>
                  <a:close/>
                </a:path>
              </a:pathLst>
            </a:custGeom>
            <a:solidFill>
              <a:srgbClr val="EBEBEB"/>
            </a:solidFill>
          </p:spPr>
          <p:txBody>
            <a:bodyPr wrap="square" lIns="0" tIns="0" rIns="0" bIns="0"/>
            <a:lstStyle/>
            <a:p>
              <a:endParaRPr/>
            </a:p>
          </p:txBody>
        </p:sp>
        <p:sp>
          <p:nvSpPr>
            <p:cNvPr id="18" name="object 18"/>
            <p:cNvSpPr/>
            <p:nvPr/>
          </p:nvSpPr>
          <p:spPr>
            <a:xfrm>
              <a:off x="3071952" y="3346348"/>
              <a:ext cx="1536065" cy="109855"/>
            </a:xfrm>
            <a:custGeom>
              <a:avLst/>
              <a:gdLst/>
              <a:ahLst/>
              <a:cxnLst/>
              <a:rect l="l" t="t" r="r" b="b"/>
              <a:pathLst>
                <a:path w="1536064" h="109854">
                  <a:moveTo>
                    <a:pt x="1535976" y="0"/>
                  </a:moveTo>
                  <a:lnTo>
                    <a:pt x="0" y="0"/>
                  </a:lnTo>
                  <a:lnTo>
                    <a:pt x="0" y="109651"/>
                  </a:lnTo>
                  <a:lnTo>
                    <a:pt x="1535976" y="109651"/>
                  </a:lnTo>
                  <a:lnTo>
                    <a:pt x="1535976" y="0"/>
                  </a:lnTo>
                  <a:close/>
                </a:path>
              </a:pathLst>
            </a:custGeom>
            <a:solidFill>
              <a:srgbClr val="D8D8D8"/>
            </a:solidFill>
          </p:spPr>
          <p:txBody>
            <a:bodyPr wrap="square" lIns="0" tIns="0" rIns="0" bIns="0"/>
            <a:lstStyle/>
            <a:p>
              <a:endParaRPr/>
            </a:p>
          </p:txBody>
        </p:sp>
      </p:grpSp>
      <p:sp>
        <p:nvSpPr>
          <p:cNvPr id="19" name="object 19"/>
          <p:cNvSpPr txBox="1">
            <a:spLocks noGrp="1"/>
          </p:cNvSpPr>
          <p:nvPr>
            <p:ph type="dt" sz="half" idx="6"/>
          </p:nvPr>
        </p:nvSpPr>
        <p:spPr>
          <a:prstGeom prst="rect">
            <a:avLst/>
          </a:prstGeom>
        </p:spPr>
        <p:txBody>
          <a:bodyPr vert="horz" wrap="square" lIns="0" tIns="0" rIns="0" bIns="0">
            <a:spAutoFit/>
          </a:bodyPr>
          <a:lstStyle/>
          <a:p>
            <a:pPr marL="12700">
              <a:lnSpc>
                <a:spcPts val="675"/>
              </a:lnSpc>
            </a:pPr>
            <a:r>
              <a:t>Calegari (Universit'a Bologna)</a:t>
            </a:r>
          </a:p>
        </p:txBody>
      </p:sp>
      <p:sp>
        <p:nvSpPr>
          <p:cNvPr id="20" name="object 20"/>
          <p:cNvSpPr txBox="1"/>
          <p:nvPr/>
        </p:nvSpPr>
        <p:spPr>
          <a:xfrm>
            <a:off x="2053069" y="3351784"/>
            <a:ext cx="501650" cy="102235"/>
          </a:xfrm>
          <a:prstGeom prst="rect">
            <a:avLst/>
          </a:prstGeom>
        </p:spPr>
        <p:txBody>
          <a:bodyPr vert="horz" wrap="square" lIns="0" tIns="0" rIns="0" bIns="0">
            <a:spAutoFit/>
          </a:bodyPr>
          <a:lstStyle/>
          <a:p>
            <a:pPr marL="12700">
              <a:lnSpc>
                <a:spcPts val="675"/>
              </a:lnSpc>
              <a:defRPr sz="600">
                <a:solidFill>
                  <a:srgbClr val="470047"/>
                </a:solidFill>
                <a:latin typeface="Microsoft Sans Serif"/>
                <a:cs typeface="Microsoft Sans Serif"/>
                <a:hlinkClick r:id="rId4" action="ppaction://hlinksldjump"/>
              </a:defRPr>
            </a:pPr>
            <a:r>
              <a:t>Etica e LP</a:t>
            </a:r>
            <a:endParaRPr sz="600">
              <a:latin typeface="Microsoft Sans Serif"/>
              <a:cs typeface="Microsoft Sans Serif"/>
            </a:endParaRPr>
          </a:p>
        </p:txBody>
      </p:sp>
      <p:sp>
        <p:nvSpPr>
          <p:cNvPr id="21" name="object 21"/>
          <p:cNvSpPr txBox="1">
            <a:spLocks noGrp="1"/>
          </p:cNvSpPr>
          <p:nvPr>
            <p:ph type="ftr" sz="quarter" idx="5"/>
          </p:nvPr>
        </p:nvSpPr>
        <p:spPr>
          <a:prstGeom prst="rect">
            <a:avLst/>
          </a:prstGeom>
        </p:spPr>
        <p:txBody>
          <a:bodyPr vert="horz" wrap="square" lIns="0" tIns="0" rIns="0" bIns="0">
            <a:spAutoFit/>
          </a:bodyPr>
          <a:lstStyle/>
          <a:p>
            <a:pPr marL="12700">
              <a:lnSpc>
                <a:spcPts val="675"/>
              </a:lnSpc>
            </a:pPr>
            <a:r>
              <a:t>A.A. 2020/2021</a:t>
            </a:r>
          </a:p>
        </p:txBody>
      </p:sp>
      <p:sp>
        <p:nvSpPr>
          <p:cNvPr id="22" name="object 22"/>
          <p:cNvSpPr txBox="1">
            <a:spLocks noGrp="1"/>
          </p:cNvSpPr>
          <p:nvPr>
            <p:ph type="sldNum" sz="quarter" idx="7"/>
          </p:nvPr>
        </p:nvSpPr>
        <p:spPr>
          <a:prstGeom prst="rect">
            <a:avLst/>
          </a:prstGeom>
        </p:spPr>
        <p:txBody>
          <a:bodyPr vert="horz" wrap="square" lIns="0" tIns="0" rIns="0" bIns="0">
            <a:spAutoFit/>
          </a:bodyPr>
          <a:lstStyle/>
          <a:p>
            <a:pPr marL="38100">
              <a:lnSpc>
                <a:spcPts val="675"/>
              </a:lnSpc>
            </a:pPr>
            <a:fld id="{81D60167-4931-47E6-BA6A-407CBD079E47}" type="slidenum">
              <a:rPr spc="-20" dirty="0"/>
              <a:t>26</a:t>
            </a:fld>
            <a:r>
              <a:t> /69</a:t>
            </a:r>
          </a:p>
        </p:txBody>
      </p:sp>
    </p:spTree>
  </p:cSld>
  <p:clrMapOvr>
    <a:masterClrMapping/>
  </p:clrMapOvr>
  <p:transition>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0" y="0"/>
            <a:ext cx="2304415" cy="140335"/>
          </a:xfrm>
          <a:prstGeom prst="rect">
            <a:avLst/>
          </a:prstGeom>
          <a:solidFill>
            <a:srgbClr val="510051"/>
          </a:solidFill>
        </p:spPr>
        <p:txBody>
          <a:bodyPr vert="horz" wrap="square" lIns="0" tIns="13335" rIns="0" bIns="0">
            <a:spAutoFit/>
          </a:bodyPr>
          <a:lstStyle/>
          <a:p>
            <a:pPr marR="59055" algn="r">
              <a:lnSpc>
                <a:spcPct val="100000"/>
              </a:lnSpc>
              <a:spcBef>
                <a:spcPts val="105"/>
              </a:spcBef>
              <a:defRPr sz="600">
                <a:solidFill>
                  <a:srgbClr val="F2F2F2"/>
                </a:solidFill>
                <a:latin typeface="Microsoft Sans Serif"/>
                <a:cs typeface="Microsoft Sans Serif"/>
                <a:hlinkClick r:id="rId3" action="ppaction://hlinksldjump"/>
              </a:defRPr>
            </a:pPr>
            <a:r>
              <a:t>I Preliminari</a:t>
            </a:r>
            <a:endParaRPr sz="600">
              <a:latin typeface="Microsoft Sans Serif"/>
              <a:cs typeface="Microsoft Sans Serif"/>
            </a:endParaRPr>
          </a:p>
        </p:txBody>
      </p:sp>
      <p:sp>
        <p:nvSpPr>
          <p:cNvPr id="3" name="object 3"/>
          <p:cNvSpPr txBox="1"/>
          <p:nvPr/>
        </p:nvSpPr>
        <p:spPr>
          <a:xfrm>
            <a:off x="2303995" y="0"/>
            <a:ext cx="2304415" cy="140335"/>
          </a:xfrm>
          <a:prstGeom prst="rect">
            <a:avLst/>
          </a:prstGeom>
          <a:solidFill>
            <a:srgbClr val="D8D8D8"/>
          </a:solidFill>
        </p:spPr>
        <p:txBody>
          <a:bodyPr vert="horz" wrap="square" lIns="0" tIns="13335" rIns="0" bIns="0">
            <a:spAutoFit/>
          </a:bodyPr>
          <a:lstStyle/>
          <a:p>
            <a:pPr marL="67310">
              <a:lnSpc>
                <a:spcPct val="100000"/>
              </a:lnSpc>
              <a:spcBef>
                <a:spcPts val="105"/>
              </a:spcBef>
              <a:defRPr sz="600">
                <a:solidFill>
                  <a:srgbClr val="3D003D"/>
                </a:solidFill>
                <a:latin typeface="Microsoft Sans Serif"/>
                <a:cs typeface="Microsoft Sans Serif"/>
                <a:hlinkClick r:id="rId4" action="ppaction://hlinksldjump"/>
              </a:defRPr>
            </a:pPr>
            <a:r>
              <a:t>Sintassi Prolog: Ricapitolato</a:t>
            </a:r>
            <a:endParaRPr sz="600">
              <a:latin typeface="Microsoft Sans Serif"/>
              <a:cs typeface="Microsoft Sans Serif"/>
            </a:endParaRPr>
          </a:p>
        </p:txBody>
      </p:sp>
      <p:sp>
        <p:nvSpPr>
          <p:cNvPr id="4" name="object 4"/>
          <p:cNvSpPr txBox="1"/>
          <p:nvPr/>
        </p:nvSpPr>
        <p:spPr>
          <a:xfrm>
            <a:off x="0" y="140017"/>
            <a:ext cx="4608195" cy="350520"/>
          </a:xfrm>
          <a:prstGeom prst="rect">
            <a:avLst/>
          </a:prstGeom>
          <a:solidFill>
            <a:srgbClr val="F2F2F2"/>
          </a:solidFill>
        </p:spPr>
        <p:txBody>
          <a:bodyPr vert="horz" wrap="square" lIns="0" tIns="76835" rIns="0" bIns="0">
            <a:spAutoFit/>
          </a:bodyPr>
          <a:lstStyle/>
          <a:p>
            <a:pPr marL="107950">
              <a:lnSpc>
                <a:spcPct val="100000"/>
              </a:lnSpc>
              <a:spcBef>
                <a:spcPts val="605"/>
              </a:spcBef>
              <a:defRPr sz="1400">
                <a:solidFill>
                  <a:srgbClr val="660066"/>
                </a:solidFill>
                <a:latin typeface="Tahoma"/>
                <a:cs typeface="Tahoma"/>
              </a:defRPr>
            </a:pPr>
            <a:r>
              <a:t>Estensione del rapimento I</a:t>
            </a:r>
            <a:endParaRPr sz="1400">
              <a:latin typeface="Tahoma"/>
              <a:cs typeface="Tahoma"/>
            </a:endParaRPr>
          </a:p>
        </p:txBody>
      </p:sp>
      <p:pic>
        <p:nvPicPr>
          <p:cNvPr id="5" name="object 5"/>
          <p:cNvPicPr/>
          <p:nvPr/>
        </p:nvPicPr>
        <p:blipFill>
          <a:blip r:embed="rId5" cstate="print"/>
          <a:stretch>
            <a:fillRect/>
          </a:stretch>
        </p:blipFill>
        <p:spPr>
          <a:xfrm>
            <a:off x="280136" y="1057188"/>
            <a:ext cx="65265" cy="65265"/>
          </a:xfrm>
          <a:prstGeom prst="rect">
            <a:avLst/>
          </a:prstGeom>
        </p:spPr>
      </p:pic>
      <p:pic>
        <p:nvPicPr>
          <p:cNvPr id="6" name="object 6"/>
          <p:cNvPicPr/>
          <p:nvPr/>
        </p:nvPicPr>
        <p:blipFill>
          <a:blip r:embed="rId6" cstate="print"/>
          <a:stretch>
            <a:fillRect/>
          </a:stretch>
        </p:blipFill>
        <p:spPr>
          <a:xfrm>
            <a:off x="280136" y="1615645"/>
            <a:ext cx="65265" cy="65265"/>
          </a:xfrm>
          <a:prstGeom prst="rect">
            <a:avLst/>
          </a:prstGeom>
        </p:spPr>
      </p:pic>
      <p:pic>
        <p:nvPicPr>
          <p:cNvPr id="7" name="object 7"/>
          <p:cNvPicPr/>
          <p:nvPr/>
        </p:nvPicPr>
        <p:blipFill>
          <a:blip r:embed="rId7" cstate="print"/>
          <a:stretch>
            <a:fillRect/>
          </a:stretch>
        </p:blipFill>
        <p:spPr>
          <a:xfrm>
            <a:off x="280136" y="2216317"/>
            <a:ext cx="65265" cy="65265"/>
          </a:xfrm>
          <a:prstGeom prst="rect">
            <a:avLst/>
          </a:prstGeom>
        </p:spPr>
      </p:pic>
      <p:pic>
        <p:nvPicPr>
          <p:cNvPr id="8" name="object 8"/>
          <p:cNvPicPr/>
          <p:nvPr/>
        </p:nvPicPr>
        <p:blipFill>
          <a:blip r:embed="rId5" cstate="print"/>
          <a:stretch>
            <a:fillRect/>
          </a:stretch>
        </p:blipFill>
        <p:spPr>
          <a:xfrm>
            <a:off x="280136" y="2430604"/>
            <a:ext cx="65265" cy="65265"/>
          </a:xfrm>
          <a:prstGeom prst="rect">
            <a:avLst/>
          </a:prstGeom>
        </p:spPr>
      </p:pic>
      <p:pic>
        <p:nvPicPr>
          <p:cNvPr id="9" name="object 9"/>
          <p:cNvPicPr/>
          <p:nvPr/>
        </p:nvPicPr>
        <p:blipFill>
          <a:blip r:embed="rId5" cstate="print"/>
          <a:stretch>
            <a:fillRect/>
          </a:stretch>
        </p:blipFill>
        <p:spPr>
          <a:xfrm>
            <a:off x="280136" y="2644904"/>
            <a:ext cx="65265" cy="65265"/>
          </a:xfrm>
          <a:prstGeom prst="rect">
            <a:avLst/>
          </a:prstGeom>
        </p:spPr>
      </p:pic>
      <p:sp>
        <p:nvSpPr>
          <p:cNvPr id="10" name="object 10"/>
          <p:cNvSpPr txBox="1"/>
          <p:nvPr/>
        </p:nvSpPr>
        <p:spPr>
          <a:xfrm>
            <a:off x="124891" y="587375"/>
            <a:ext cx="4358005" cy="2165985"/>
          </a:xfrm>
          <a:prstGeom prst="rect">
            <a:avLst/>
          </a:prstGeom>
        </p:spPr>
        <p:txBody>
          <a:bodyPr vert="horz" wrap="square" lIns="0" tIns="6985" rIns="0" bIns="0">
            <a:spAutoFit/>
          </a:bodyPr>
          <a:lstStyle/>
          <a:p>
            <a:pPr marL="12700" marR="476250">
              <a:lnSpc>
                <a:spcPct val="102600"/>
              </a:lnSpc>
              <a:spcBef>
                <a:spcPts val="55"/>
              </a:spcBef>
            </a:pPr>
            <a:r>
              <a:rPr sz="1100">
                <a:solidFill>
                  <a:srgbClr val="0A000A"/>
                </a:solidFill>
                <a:latin typeface="Tahoma"/>
                <a:cs typeface="Tahoma"/>
              </a:rPr>
              <a:t>La nozione di rapimento </a:t>
            </a:r>
            <a:r>
              <a:rPr sz="800">
                <a:solidFill>
                  <a:srgbClr val="BE9E32"/>
                </a:solidFill>
                <a:latin typeface="Microsoft Sans Serif"/>
                <a:cs typeface="Microsoft Sans Serif"/>
                <a:hlinkClick r:id="rId8" action="ppaction://hlinksldjump"/>
              </a:rPr>
              <a:t>[Levesque, 1989]</a:t>
            </a:r>
            <a:r>
              <a:rPr sz="800">
                <a:solidFill>
                  <a:srgbClr val="BE9E32"/>
                </a:solidFill>
                <a:latin typeface="Microsoft Sans Serif"/>
                <a:cs typeface="Microsoft Sans Serif"/>
              </a:rPr>
              <a:t> </a:t>
            </a:r>
            <a:r>
              <a:rPr sz="1100">
                <a:solidFill>
                  <a:srgbClr val="0A000A"/>
                </a:solidFill>
                <a:latin typeface="Tahoma"/>
                <a:cs typeface="Tahoma"/>
              </a:rPr>
              <a:t>è caratterizzata come </a:t>
            </a:r>
            <a:r>
              <a:rPr sz="1100" i="1">
                <a:solidFill>
                  <a:srgbClr val="330033"/>
                </a:solidFill>
                <a:latin typeface="Arial"/>
                <a:cs typeface="Arial"/>
              </a:rPr>
              <a:t>un passo per adottare un'ipotesi come suggerito dai fatti</a:t>
            </a:r>
            <a:r>
              <a:rPr sz="1100">
                <a:solidFill>
                  <a:srgbClr val="0A000A"/>
                </a:solidFill>
                <a:latin typeface="Tahoma"/>
                <a:cs typeface="Tahoma"/>
              </a:rPr>
              <a:t>.</a:t>
            </a:r>
            <a:endParaRPr sz="1100">
              <a:latin typeface="Tahoma"/>
              <a:cs typeface="Tahoma"/>
            </a:endParaRPr>
          </a:p>
          <a:p>
            <a:pPr marL="289560" marR="222250" algn="just">
              <a:lnSpc>
                <a:spcPct val="102600"/>
              </a:lnSpc>
              <a:spcBef>
                <a:spcPts val="334"/>
              </a:spcBef>
              <a:defRPr sz="1100">
                <a:solidFill>
                  <a:srgbClr val="0A000A"/>
                </a:solidFill>
                <a:latin typeface="Tahoma"/>
                <a:cs typeface="Tahoma"/>
              </a:defRPr>
            </a:pPr>
            <a:r>
              <a:t>Il rapimento consiste nel ragionamento in cui si sceglie tra ipotesi disponibili quelle che meglio spiegano le prove osservate, in un certo senso preferito</a:t>
            </a:r>
            <a:endParaRPr sz="1100">
              <a:latin typeface="Tahoma"/>
              <a:cs typeface="Tahoma"/>
            </a:endParaRPr>
          </a:p>
          <a:p>
            <a:pPr marL="289560" marR="157480" algn="just">
              <a:lnSpc>
                <a:spcPct val="102600"/>
              </a:lnSpc>
              <a:spcBef>
                <a:spcPts val="330"/>
              </a:spcBef>
              <a:defRPr sz="1100">
                <a:solidFill>
                  <a:srgbClr val="0A000A"/>
                </a:solidFill>
                <a:latin typeface="Tahoma"/>
                <a:cs typeface="Tahoma"/>
              </a:defRPr>
            </a:pPr>
            <a:r>
              <a:t>in LP si realizza estendendo LP con ipotesi abduttive, chiamate abducibili</a:t>
            </a:r>
            <a:endParaRPr sz="1100">
              <a:latin typeface="Tahoma"/>
              <a:cs typeface="Tahoma"/>
            </a:endParaRPr>
          </a:p>
          <a:p>
            <a:pPr marL="12700">
              <a:lnSpc>
                <a:spcPct val="100000"/>
              </a:lnSpc>
              <a:spcBef>
                <a:spcPts val="370"/>
              </a:spcBef>
              <a:defRPr sz="1100">
                <a:solidFill>
                  <a:srgbClr val="0A000A"/>
                </a:solidFill>
              </a:defRPr>
            </a:pPr>
            <a:r>
              <a:rPr>
                <a:latin typeface="Tahoma"/>
                <a:cs typeface="Tahoma"/>
              </a:rPr>
              <a:t>I programmi logici abduttivi hanno tre componenti</a:t>
            </a:r>
            <a:r>
              <a:rPr>
                <a:latin typeface="MingLiU_HKSCS-ExtB"/>
                <a:cs typeface="MingLiU_HKSCS-ExtB"/>
              </a:rPr>
              <a:t>:</a:t>
            </a:r>
            <a:r>
              <a:rPr i="1">
                <a:latin typeface="Arial"/>
                <a:cs typeface="Arial"/>
              </a:rPr>
              <a:t>P</a:t>
            </a:r>
            <a:r>
              <a:rPr i="1">
                <a:latin typeface="Verdana"/>
                <a:cs typeface="Verdana"/>
              </a:rPr>
              <a:t>, </a:t>
            </a:r>
            <a:r>
              <a:rPr i="1">
                <a:latin typeface="Arial"/>
                <a:cs typeface="Arial"/>
              </a:rPr>
              <a:t>AB</a:t>
            </a:r>
            <a:r>
              <a:rPr i="1">
                <a:latin typeface="Verdana"/>
                <a:cs typeface="Verdana"/>
              </a:rPr>
              <a:t>,</a:t>
            </a:r>
            <a:r>
              <a:rPr i="1">
                <a:latin typeface="Arial"/>
                <a:cs typeface="Arial"/>
              </a:rPr>
              <a:t>IC</a:t>
            </a:r>
            <a:r>
              <a:rPr i="1">
                <a:latin typeface="Verdana"/>
                <a:cs typeface="Verdana"/>
              </a:rPr>
              <a:t>, </a:t>
            </a:r>
            <a:r>
              <a:rPr>
                <a:latin typeface="MingLiU_HKSCS-ExtB"/>
                <a:cs typeface="MingLiU_HKSCS-ExtB"/>
              </a:rPr>
              <a:t> </a:t>
            </a:r>
            <a:r>
              <a:rPr>
                <a:latin typeface="Tahoma"/>
                <a:cs typeface="Tahoma"/>
              </a:rPr>
              <a:t>dove:</a:t>
            </a:r>
            <a:endParaRPr sz="1100">
              <a:latin typeface="Tahoma"/>
              <a:cs typeface="Tahoma"/>
            </a:endParaRPr>
          </a:p>
          <a:p>
            <a:pPr marL="289560" marR="5080">
              <a:lnSpc>
                <a:spcPct val="127800"/>
              </a:lnSpc>
              <a:defRPr sz="1100">
                <a:solidFill>
                  <a:srgbClr val="0A000A"/>
                </a:solidFill>
                <a:latin typeface="Tahoma"/>
                <a:cs typeface="Tahoma"/>
              </a:defRPr>
            </a:pPr>
            <a:r>
              <a:t>P è un programma logico della stessa forma che nella programmazione logica AB è un insieme di nomi predicati, chiamati predicati abducibili.</a:t>
            </a:r>
            <a:endParaRPr sz="1100">
              <a:latin typeface="Tahoma"/>
              <a:cs typeface="Tahoma"/>
            </a:endParaRPr>
          </a:p>
          <a:p>
            <a:pPr marL="289560">
              <a:lnSpc>
                <a:spcPct val="100000"/>
              </a:lnSpc>
              <a:spcBef>
                <a:spcPts val="365"/>
              </a:spcBef>
              <a:defRPr sz="1100">
                <a:solidFill>
                  <a:srgbClr val="0A000A"/>
                </a:solidFill>
                <a:latin typeface="Tahoma"/>
                <a:cs typeface="Tahoma"/>
              </a:defRPr>
            </a:pPr>
            <a:r>
              <a:t>IC è un insieme di formule classiche di primo ordine</a:t>
            </a:r>
            <a:endParaRPr sz="1100">
              <a:latin typeface="Tahoma"/>
              <a:cs typeface="Tahoma"/>
            </a:endParaRPr>
          </a:p>
        </p:txBody>
      </p:sp>
      <p:grpSp>
        <p:nvGrpSpPr>
          <p:cNvPr id="11" name="object 11"/>
          <p:cNvGrpSpPr/>
          <p:nvPr/>
        </p:nvGrpSpPr>
        <p:grpSpPr>
          <a:xfrm>
            <a:off x="0" y="3346348"/>
            <a:ext cx="4608195" cy="109855"/>
            <a:chOff x="0" y="3346348"/>
            <a:chExt cx="4608195" cy="109855"/>
          </a:xfrm>
        </p:grpSpPr>
        <p:sp>
          <p:nvSpPr>
            <p:cNvPr id="12" name="object 12"/>
            <p:cNvSpPr/>
            <p:nvPr/>
          </p:nvSpPr>
          <p:spPr>
            <a:xfrm>
              <a:off x="0" y="3346348"/>
              <a:ext cx="1536065" cy="109855"/>
            </a:xfrm>
            <a:custGeom>
              <a:avLst/>
              <a:gdLst/>
              <a:ahLst/>
              <a:cxnLst/>
              <a:rect l="l" t="t" r="r" b="b"/>
              <a:pathLst>
                <a:path w="1536065" h="109854">
                  <a:moveTo>
                    <a:pt x="1535976" y="0"/>
                  </a:moveTo>
                  <a:lnTo>
                    <a:pt x="0" y="0"/>
                  </a:lnTo>
                  <a:lnTo>
                    <a:pt x="0" y="109651"/>
                  </a:lnTo>
                  <a:lnTo>
                    <a:pt x="1535976" y="109651"/>
                  </a:lnTo>
                  <a:lnTo>
                    <a:pt x="1535976" y="0"/>
                  </a:lnTo>
                  <a:close/>
                </a:path>
              </a:pathLst>
            </a:custGeom>
            <a:solidFill>
              <a:srgbClr val="510051"/>
            </a:solidFill>
          </p:spPr>
          <p:txBody>
            <a:bodyPr wrap="square" lIns="0" tIns="0" rIns="0" bIns="0"/>
            <a:lstStyle/>
            <a:p>
              <a:endParaRPr/>
            </a:p>
          </p:txBody>
        </p:sp>
        <p:sp>
          <p:nvSpPr>
            <p:cNvPr id="13" name="object 13"/>
            <p:cNvSpPr/>
            <p:nvPr/>
          </p:nvSpPr>
          <p:spPr>
            <a:xfrm>
              <a:off x="1535976" y="3346348"/>
              <a:ext cx="1536065" cy="109855"/>
            </a:xfrm>
            <a:custGeom>
              <a:avLst/>
              <a:gdLst/>
              <a:ahLst/>
              <a:cxnLst/>
              <a:rect l="l" t="t" r="r" b="b"/>
              <a:pathLst>
                <a:path w="1536064" h="109854">
                  <a:moveTo>
                    <a:pt x="1535976" y="0"/>
                  </a:moveTo>
                  <a:lnTo>
                    <a:pt x="0" y="0"/>
                  </a:lnTo>
                  <a:lnTo>
                    <a:pt x="0" y="109651"/>
                  </a:lnTo>
                  <a:lnTo>
                    <a:pt x="1535976" y="109651"/>
                  </a:lnTo>
                  <a:lnTo>
                    <a:pt x="1535976" y="0"/>
                  </a:lnTo>
                  <a:close/>
                </a:path>
              </a:pathLst>
            </a:custGeom>
            <a:solidFill>
              <a:srgbClr val="EBEBEB"/>
            </a:solidFill>
          </p:spPr>
          <p:txBody>
            <a:bodyPr wrap="square" lIns="0" tIns="0" rIns="0" bIns="0"/>
            <a:lstStyle/>
            <a:p>
              <a:endParaRPr/>
            </a:p>
          </p:txBody>
        </p:sp>
        <p:sp>
          <p:nvSpPr>
            <p:cNvPr id="14" name="object 14"/>
            <p:cNvSpPr/>
            <p:nvPr/>
          </p:nvSpPr>
          <p:spPr>
            <a:xfrm>
              <a:off x="3071952" y="3346348"/>
              <a:ext cx="1536065" cy="109855"/>
            </a:xfrm>
            <a:custGeom>
              <a:avLst/>
              <a:gdLst/>
              <a:ahLst/>
              <a:cxnLst/>
              <a:rect l="l" t="t" r="r" b="b"/>
              <a:pathLst>
                <a:path w="1536064" h="109854">
                  <a:moveTo>
                    <a:pt x="1535976" y="0"/>
                  </a:moveTo>
                  <a:lnTo>
                    <a:pt x="0" y="0"/>
                  </a:lnTo>
                  <a:lnTo>
                    <a:pt x="0" y="109651"/>
                  </a:lnTo>
                  <a:lnTo>
                    <a:pt x="1535976" y="109651"/>
                  </a:lnTo>
                  <a:lnTo>
                    <a:pt x="1535976" y="0"/>
                  </a:lnTo>
                  <a:close/>
                </a:path>
              </a:pathLst>
            </a:custGeom>
            <a:solidFill>
              <a:srgbClr val="D8D8D8"/>
            </a:solidFill>
          </p:spPr>
          <p:txBody>
            <a:bodyPr wrap="square" lIns="0" tIns="0" rIns="0" bIns="0"/>
            <a:lstStyle/>
            <a:p>
              <a:endParaRPr/>
            </a:p>
          </p:txBody>
        </p:sp>
      </p:grpSp>
      <p:sp>
        <p:nvSpPr>
          <p:cNvPr id="15" name="object 15"/>
          <p:cNvSpPr txBox="1">
            <a:spLocks noGrp="1"/>
          </p:cNvSpPr>
          <p:nvPr>
            <p:ph type="dt" sz="half" idx="6"/>
          </p:nvPr>
        </p:nvSpPr>
        <p:spPr>
          <a:prstGeom prst="rect">
            <a:avLst/>
          </a:prstGeom>
        </p:spPr>
        <p:txBody>
          <a:bodyPr vert="horz" wrap="square" lIns="0" tIns="0" rIns="0" bIns="0">
            <a:spAutoFit/>
          </a:bodyPr>
          <a:lstStyle/>
          <a:p>
            <a:pPr marL="12700">
              <a:lnSpc>
                <a:spcPts val="675"/>
              </a:lnSpc>
            </a:pPr>
            <a:r>
              <a:t>Calegari (Universit'a Bologna)</a:t>
            </a:r>
          </a:p>
        </p:txBody>
      </p:sp>
      <p:sp>
        <p:nvSpPr>
          <p:cNvPr id="16" name="object 16"/>
          <p:cNvSpPr txBox="1"/>
          <p:nvPr/>
        </p:nvSpPr>
        <p:spPr>
          <a:xfrm>
            <a:off x="2053069" y="3351784"/>
            <a:ext cx="501650" cy="102235"/>
          </a:xfrm>
          <a:prstGeom prst="rect">
            <a:avLst/>
          </a:prstGeom>
        </p:spPr>
        <p:txBody>
          <a:bodyPr vert="horz" wrap="square" lIns="0" tIns="0" rIns="0" bIns="0">
            <a:spAutoFit/>
          </a:bodyPr>
          <a:lstStyle/>
          <a:p>
            <a:pPr marL="12700">
              <a:lnSpc>
                <a:spcPts val="675"/>
              </a:lnSpc>
              <a:defRPr sz="600">
                <a:solidFill>
                  <a:srgbClr val="470047"/>
                </a:solidFill>
                <a:latin typeface="Microsoft Sans Serif"/>
                <a:cs typeface="Microsoft Sans Serif"/>
                <a:hlinkClick r:id="rId9" action="ppaction://hlinksldjump"/>
              </a:defRPr>
            </a:pPr>
            <a:r>
              <a:t>Etica e LP</a:t>
            </a:r>
            <a:endParaRPr sz="600">
              <a:latin typeface="Microsoft Sans Serif"/>
              <a:cs typeface="Microsoft Sans Serif"/>
            </a:endParaRPr>
          </a:p>
        </p:txBody>
      </p:sp>
      <p:sp>
        <p:nvSpPr>
          <p:cNvPr id="17" name="object 17"/>
          <p:cNvSpPr txBox="1">
            <a:spLocks noGrp="1"/>
          </p:cNvSpPr>
          <p:nvPr>
            <p:ph type="ftr" sz="quarter" idx="5"/>
          </p:nvPr>
        </p:nvSpPr>
        <p:spPr>
          <a:prstGeom prst="rect">
            <a:avLst/>
          </a:prstGeom>
        </p:spPr>
        <p:txBody>
          <a:bodyPr vert="horz" wrap="square" lIns="0" tIns="0" rIns="0" bIns="0">
            <a:spAutoFit/>
          </a:bodyPr>
          <a:lstStyle/>
          <a:p>
            <a:pPr marL="12700">
              <a:lnSpc>
                <a:spcPts val="675"/>
              </a:lnSpc>
            </a:pPr>
            <a:r>
              <a:t>A.A. 2020/2021</a:t>
            </a:r>
          </a:p>
        </p:txBody>
      </p:sp>
      <p:sp>
        <p:nvSpPr>
          <p:cNvPr id="18" name="object 18"/>
          <p:cNvSpPr txBox="1">
            <a:spLocks noGrp="1"/>
          </p:cNvSpPr>
          <p:nvPr>
            <p:ph type="sldNum" sz="quarter" idx="7"/>
          </p:nvPr>
        </p:nvSpPr>
        <p:spPr>
          <a:prstGeom prst="rect">
            <a:avLst/>
          </a:prstGeom>
        </p:spPr>
        <p:txBody>
          <a:bodyPr vert="horz" wrap="square" lIns="0" tIns="0" rIns="0" bIns="0">
            <a:spAutoFit/>
          </a:bodyPr>
          <a:lstStyle/>
          <a:p>
            <a:pPr marL="38100">
              <a:lnSpc>
                <a:spcPts val="675"/>
              </a:lnSpc>
            </a:pPr>
            <a:fld id="{81D60167-4931-47E6-BA6A-407CBD079E47}" type="slidenum">
              <a:rPr spc="-20" dirty="0"/>
              <a:t>27</a:t>
            </a:fld>
            <a:r>
              <a:t> /69</a:t>
            </a:r>
          </a:p>
        </p:txBody>
      </p:sp>
    </p:spTree>
  </p:cSld>
  <p:clrMapOvr>
    <a:masterClrMapping/>
  </p:clrMapOvr>
  <p:transition>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0" y="0"/>
            <a:ext cx="2304415" cy="140335"/>
          </a:xfrm>
          <a:prstGeom prst="rect">
            <a:avLst/>
          </a:prstGeom>
          <a:solidFill>
            <a:srgbClr val="510051"/>
          </a:solidFill>
        </p:spPr>
        <p:txBody>
          <a:bodyPr vert="horz" wrap="square" lIns="0" tIns="13335" rIns="0" bIns="0">
            <a:spAutoFit/>
          </a:bodyPr>
          <a:lstStyle/>
          <a:p>
            <a:pPr marR="59055" algn="r">
              <a:lnSpc>
                <a:spcPct val="100000"/>
              </a:lnSpc>
              <a:spcBef>
                <a:spcPts val="105"/>
              </a:spcBef>
              <a:defRPr sz="600">
                <a:solidFill>
                  <a:srgbClr val="F2F2F2"/>
                </a:solidFill>
                <a:latin typeface="Microsoft Sans Serif"/>
                <a:cs typeface="Microsoft Sans Serif"/>
                <a:hlinkClick r:id="rId2" action="ppaction://hlinksldjump"/>
              </a:defRPr>
            </a:pPr>
            <a:r>
              <a:t>I Preliminari</a:t>
            </a:r>
            <a:endParaRPr sz="600">
              <a:latin typeface="Microsoft Sans Serif"/>
              <a:cs typeface="Microsoft Sans Serif"/>
            </a:endParaRPr>
          </a:p>
        </p:txBody>
      </p:sp>
      <p:sp>
        <p:nvSpPr>
          <p:cNvPr id="3" name="object 3"/>
          <p:cNvSpPr txBox="1"/>
          <p:nvPr/>
        </p:nvSpPr>
        <p:spPr>
          <a:xfrm>
            <a:off x="2303995" y="0"/>
            <a:ext cx="2304415" cy="140335"/>
          </a:xfrm>
          <a:prstGeom prst="rect">
            <a:avLst/>
          </a:prstGeom>
          <a:solidFill>
            <a:srgbClr val="D8D8D8"/>
          </a:solidFill>
        </p:spPr>
        <p:txBody>
          <a:bodyPr vert="horz" wrap="square" lIns="0" tIns="13335" rIns="0" bIns="0">
            <a:spAutoFit/>
          </a:bodyPr>
          <a:lstStyle/>
          <a:p>
            <a:pPr marL="67310">
              <a:lnSpc>
                <a:spcPct val="100000"/>
              </a:lnSpc>
              <a:spcBef>
                <a:spcPts val="105"/>
              </a:spcBef>
              <a:defRPr sz="600">
                <a:solidFill>
                  <a:srgbClr val="3D003D"/>
                </a:solidFill>
                <a:latin typeface="Microsoft Sans Serif"/>
                <a:cs typeface="Microsoft Sans Serif"/>
                <a:hlinkClick r:id="rId3" action="ppaction://hlinksldjump"/>
              </a:defRPr>
            </a:pPr>
            <a:r>
              <a:t>Sintassi Prolog: Ricapitolato</a:t>
            </a:r>
            <a:endParaRPr sz="600">
              <a:latin typeface="Microsoft Sans Serif"/>
              <a:cs typeface="Microsoft Sans Serif"/>
            </a:endParaRPr>
          </a:p>
        </p:txBody>
      </p:sp>
      <p:sp>
        <p:nvSpPr>
          <p:cNvPr id="4" name="object 4"/>
          <p:cNvSpPr txBox="1"/>
          <p:nvPr/>
        </p:nvSpPr>
        <p:spPr>
          <a:xfrm>
            <a:off x="0" y="140017"/>
            <a:ext cx="4608195" cy="350520"/>
          </a:xfrm>
          <a:prstGeom prst="rect">
            <a:avLst/>
          </a:prstGeom>
          <a:solidFill>
            <a:srgbClr val="F2F2F2"/>
          </a:solidFill>
        </p:spPr>
        <p:txBody>
          <a:bodyPr vert="horz" wrap="square" lIns="0" tIns="76835" rIns="0" bIns="0">
            <a:spAutoFit/>
          </a:bodyPr>
          <a:lstStyle/>
          <a:p>
            <a:pPr marL="107950">
              <a:lnSpc>
                <a:spcPct val="100000"/>
              </a:lnSpc>
              <a:spcBef>
                <a:spcPts val="605"/>
              </a:spcBef>
              <a:defRPr sz="1400">
                <a:solidFill>
                  <a:srgbClr val="660066"/>
                </a:solidFill>
                <a:latin typeface="Tahoma"/>
                <a:cs typeface="Tahoma"/>
              </a:defRPr>
            </a:pPr>
            <a:r>
              <a:t>Estensione del rapimento II</a:t>
            </a:r>
            <a:endParaRPr sz="1400">
              <a:latin typeface="Tahoma"/>
              <a:cs typeface="Tahoma"/>
            </a:endParaRPr>
          </a:p>
        </p:txBody>
      </p:sp>
      <p:sp>
        <p:nvSpPr>
          <p:cNvPr id="5" name="object 5"/>
          <p:cNvSpPr txBox="1"/>
          <p:nvPr/>
        </p:nvSpPr>
        <p:spPr>
          <a:xfrm>
            <a:off x="125844" y="956508"/>
            <a:ext cx="4191000" cy="1773555"/>
          </a:xfrm>
          <a:prstGeom prst="rect">
            <a:avLst/>
          </a:prstGeom>
        </p:spPr>
        <p:txBody>
          <a:bodyPr vert="horz" wrap="square" lIns="0" tIns="12065" rIns="0" bIns="0">
            <a:spAutoFit/>
          </a:bodyPr>
          <a:lstStyle/>
          <a:p>
            <a:pPr marL="26670">
              <a:lnSpc>
                <a:spcPct val="100000"/>
              </a:lnSpc>
              <a:spcBef>
                <a:spcPts val="95"/>
              </a:spcBef>
              <a:defRPr sz="900">
                <a:solidFill>
                  <a:srgbClr val="0A000A"/>
                </a:solidFill>
              </a:defRPr>
            </a:pPr>
            <a:r>
              <a:rPr>
                <a:latin typeface="Tahoma"/>
                <a:cs typeface="Tahoma"/>
              </a:rPr>
              <a:t>G r a s s s </a:t>
            </a:r>
            <a:r>
              <a:rPr b="1">
                <a:latin typeface="Trebuchet MS"/>
                <a:cs typeface="Trebuchet MS"/>
              </a:rPr>
              <a:t>s s </a:t>
            </a:r>
            <a:r>
              <a:rPr>
                <a:latin typeface="Tahoma"/>
                <a:cs typeface="Tahoma"/>
              </a:rPr>
              <a:t>wet i f i t r a i n e d.</a:t>
            </a:r>
            <a:endParaRPr sz="900">
              <a:latin typeface="Tahoma"/>
              <a:cs typeface="Tahoma"/>
            </a:endParaRPr>
          </a:p>
          <a:p>
            <a:pPr marL="17145" marR="1591310" indent="9525">
              <a:lnSpc>
                <a:spcPct val="202900"/>
              </a:lnSpc>
              <a:defRPr sz="900">
                <a:solidFill>
                  <a:srgbClr val="0A000A"/>
                </a:solidFill>
              </a:defRPr>
            </a:pPr>
            <a:r>
              <a:rPr>
                <a:latin typeface="Tahoma"/>
                <a:cs typeface="Tahoma"/>
              </a:rPr>
              <a:t>G r a s s </a:t>
            </a:r>
            <a:r>
              <a:rPr b="1">
                <a:latin typeface="Trebuchet MS"/>
                <a:cs typeface="Trebuchet MS"/>
              </a:rPr>
              <a:t>s s s </a:t>
            </a:r>
            <a:r>
              <a:rPr>
                <a:latin typeface="Tahoma"/>
                <a:cs typeface="Tahoma"/>
              </a:rPr>
              <a:t>wet i f p r i n k l e r era acceso.  Il sole era s h i n i n g.</a:t>
            </a:r>
            <a:endParaRPr sz="900">
              <a:latin typeface="Tahoma"/>
              <a:cs typeface="Tahoma"/>
            </a:endParaRPr>
          </a:p>
          <a:p>
            <a:pPr>
              <a:lnSpc>
                <a:spcPct val="100000"/>
              </a:lnSpc>
              <a:spcBef>
                <a:spcPts val="25"/>
              </a:spcBef>
            </a:pPr>
            <a:endParaRPr sz="900">
              <a:latin typeface="Tahoma"/>
              <a:cs typeface="Tahoma"/>
            </a:endParaRPr>
          </a:p>
          <a:p>
            <a:pPr marL="23495">
              <a:lnSpc>
                <a:spcPct val="100000"/>
              </a:lnSpc>
              <a:defRPr sz="900">
                <a:solidFill>
                  <a:srgbClr val="0A000A"/>
                </a:solidFill>
                <a:latin typeface="Tahoma"/>
                <a:cs typeface="Tahoma"/>
              </a:defRPr>
            </a:pPr>
            <a:r>
              <a:t>IC:   F a l s e i f i t r a i n e d e il sole era s h i n i n g.</a:t>
            </a:r>
            <a:endParaRPr sz="900">
              <a:latin typeface="Tahoma"/>
              <a:cs typeface="Tahoma"/>
            </a:endParaRPr>
          </a:p>
          <a:p>
            <a:pPr marL="12700" marR="5080" algn="just">
              <a:lnSpc>
                <a:spcPct val="102600"/>
              </a:lnSpc>
              <a:spcBef>
                <a:spcPts val="695"/>
              </a:spcBef>
              <a:defRPr sz="1100"/>
            </a:pPr>
            <a:r>
              <a:rPr>
                <a:solidFill>
                  <a:srgbClr val="0A000A"/>
                </a:solidFill>
                <a:latin typeface="Tahoma"/>
                <a:cs typeface="Tahoma"/>
              </a:rPr>
              <a:t>L'osservazione che l'erba è bagnata ha due potenziali spiegazioni, </a:t>
            </a:r>
            <a:r>
              <a:rPr i="1">
                <a:solidFill>
                  <a:srgbClr val="330033"/>
                </a:solidFill>
                <a:latin typeface="Arial"/>
                <a:cs typeface="Arial"/>
              </a:rPr>
              <a:t>ha piovuto </a:t>
            </a:r>
            <a:r>
              <a:rPr>
                <a:solidFill>
                  <a:srgbClr val="0A000A"/>
                </a:solidFill>
                <a:latin typeface="Tahoma"/>
                <a:cs typeface="Tahoma"/>
              </a:rPr>
              <a:t>e l' </a:t>
            </a:r>
            <a:r>
              <a:rPr i="1">
                <a:solidFill>
                  <a:srgbClr val="330033"/>
                </a:solidFill>
                <a:latin typeface="Arial"/>
                <a:cs typeface="Arial"/>
              </a:rPr>
              <a:t>irrigatore era su</a:t>
            </a:r>
            <a:r>
              <a:rPr>
                <a:solidFill>
                  <a:srgbClr val="0A000A"/>
                </a:solidFill>
                <a:latin typeface="Tahoma"/>
                <a:cs typeface="Tahoma"/>
              </a:rPr>
              <a:t>, il che implica l'osservazione. Tuttavia, solo la seconda spiegazione potenziale, </a:t>
            </a:r>
            <a:r>
              <a:rPr i="1">
                <a:solidFill>
                  <a:srgbClr val="330033"/>
                </a:solidFill>
                <a:latin typeface="Arial"/>
                <a:cs typeface="Arial"/>
              </a:rPr>
              <a:t>l'irrigatore era su</a:t>
            </a:r>
            <a:r>
              <a:rPr>
                <a:solidFill>
                  <a:srgbClr val="0A000A"/>
                </a:solidFill>
                <a:latin typeface="Tahoma"/>
                <a:cs typeface="Tahoma"/>
              </a:rPr>
              <a:t>, soddisfa il vincolo di integrità.</a:t>
            </a:r>
            <a:endParaRPr sz="1100">
              <a:latin typeface="Tahoma"/>
              <a:cs typeface="Tahoma"/>
            </a:endParaRPr>
          </a:p>
        </p:txBody>
      </p:sp>
      <p:grpSp>
        <p:nvGrpSpPr>
          <p:cNvPr id="6" name="object 6"/>
          <p:cNvGrpSpPr/>
          <p:nvPr/>
        </p:nvGrpSpPr>
        <p:grpSpPr>
          <a:xfrm>
            <a:off x="0" y="3346348"/>
            <a:ext cx="4608195" cy="109855"/>
            <a:chOff x="0" y="3346348"/>
            <a:chExt cx="4608195" cy="109855"/>
          </a:xfrm>
        </p:grpSpPr>
        <p:sp>
          <p:nvSpPr>
            <p:cNvPr id="7" name="object 7"/>
            <p:cNvSpPr/>
            <p:nvPr/>
          </p:nvSpPr>
          <p:spPr>
            <a:xfrm>
              <a:off x="0" y="3346348"/>
              <a:ext cx="1536065" cy="109855"/>
            </a:xfrm>
            <a:custGeom>
              <a:avLst/>
              <a:gdLst/>
              <a:ahLst/>
              <a:cxnLst/>
              <a:rect l="l" t="t" r="r" b="b"/>
              <a:pathLst>
                <a:path w="1536065" h="109854">
                  <a:moveTo>
                    <a:pt x="1535976" y="0"/>
                  </a:moveTo>
                  <a:lnTo>
                    <a:pt x="0" y="0"/>
                  </a:lnTo>
                  <a:lnTo>
                    <a:pt x="0" y="109651"/>
                  </a:lnTo>
                  <a:lnTo>
                    <a:pt x="1535976" y="109651"/>
                  </a:lnTo>
                  <a:lnTo>
                    <a:pt x="1535976" y="0"/>
                  </a:lnTo>
                  <a:close/>
                </a:path>
              </a:pathLst>
            </a:custGeom>
            <a:solidFill>
              <a:srgbClr val="510051"/>
            </a:solidFill>
          </p:spPr>
          <p:txBody>
            <a:bodyPr wrap="square" lIns="0" tIns="0" rIns="0" bIns="0"/>
            <a:lstStyle/>
            <a:p>
              <a:endParaRPr/>
            </a:p>
          </p:txBody>
        </p:sp>
        <p:sp>
          <p:nvSpPr>
            <p:cNvPr id="8" name="object 8"/>
            <p:cNvSpPr/>
            <p:nvPr/>
          </p:nvSpPr>
          <p:spPr>
            <a:xfrm>
              <a:off x="1535976" y="3346348"/>
              <a:ext cx="1536065" cy="109855"/>
            </a:xfrm>
            <a:custGeom>
              <a:avLst/>
              <a:gdLst/>
              <a:ahLst/>
              <a:cxnLst/>
              <a:rect l="l" t="t" r="r" b="b"/>
              <a:pathLst>
                <a:path w="1536064" h="109854">
                  <a:moveTo>
                    <a:pt x="1535976" y="0"/>
                  </a:moveTo>
                  <a:lnTo>
                    <a:pt x="0" y="0"/>
                  </a:lnTo>
                  <a:lnTo>
                    <a:pt x="0" y="109651"/>
                  </a:lnTo>
                  <a:lnTo>
                    <a:pt x="1535976" y="109651"/>
                  </a:lnTo>
                  <a:lnTo>
                    <a:pt x="1535976" y="0"/>
                  </a:lnTo>
                  <a:close/>
                </a:path>
              </a:pathLst>
            </a:custGeom>
            <a:solidFill>
              <a:srgbClr val="EBEBEB"/>
            </a:solidFill>
          </p:spPr>
          <p:txBody>
            <a:bodyPr wrap="square" lIns="0" tIns="0" rIns="0" bIns="0"/>
            <a:lstStyle/>
            <a:p>
              <a:endParaRPr/>
            </a:p>
          </p:txBody>
        </p:sp>
        <p:sp>
          <p:nvSpPr>
            <p:cNvPr id="9" name="object 9"/>
            <p:cNvSpPr/>
            <p:nvPr/>
          </p:nvSpPr>
          <p:spPr>
            <a:xfrm>
              <a:off x="3071952" y="3346348"/>
              <a:ext cx="1536065" cy="109855"/>
            </a:xfrm>
            <a:custGeom>
              <a:avLst/>
              <a:gdLst/>
              <a:ahLst/>
              <a:cxnLst/>
              <a:rect l="l" t="t" r="r" b="b"/>
              <a:pathLst>
                <a:path w="1536064" h="109854">
                  <a:moveTo>
                    <a:pt x="1535976" y="0"/>
                  </a:moveTo>
                  <a:lnTo>
                    <a:pt x="0" y="0"/>
                  </a:lnTo>
                  <a:lnTo>
                    <a:pt x="0" y="109651"/>
                  </a:lnTo>
                  <a:lnTo>
                    <a:pt x="1535976" y="109651"/>
                  </a:lnTo>
                  <a:lnTo>
                    <a:pt x="1535976" y="0"/>
                  </a:lnTo>
                  <a:close/>
                </a:path>
              </a:pathLst>
            </a:custGeom>
            <a:solidFill>
              <a:srgbClr val="D8D8D8"/>
            </a:solidFill>
          </p:spPr>
          <p:txBody>
            <a:bodyPr wrap="square" lIns="0" tIns="0" rIns="0" bIns="0"/>
            <a:lstStyle/>
            <a:p>
              <a:endParaRPr/>
            </a:p>
          </p:txBody>
        </p:sp>
      </p:grpSp>
      <p:sp>
        <p:nvSpPr>
          <p:cNvPr id="10" name="object 10"/>
          <p:cNvSpPr txBox="1">
            <a:spLocks noGrp="1"/>
          </p:cNvSpPr>
          <p:nvPr>
            <p:ph type="dt" sz="half" idx="6"/>
          </p:nvPr>
        </p:nvSpPr>
        <p:spPr>
          <a:prstGeom prst="rect">
            <a:avLst/>
          </a:prstGeom>
        </p:spPr>
        <p:txBody>
          <a:bodyPr vert="horz" wrap="square" lIns="0" tIns="0" rIns="0" bIns="0">
            <a:spAutoFit/>
          </a:bodyPr>
          <a:lstStyle/>
          <a:p>
            <a:pPr marL="12700">
              <a:lnSpc>
                <a:spcPts val="675"/>
              </a:lnSpc>
            </a:pPr>
            <a:r>
              <a:t>Calegari (Universit'a Bologna)</a:t>
            </a:r>
          </a:p>
        </p:txBody>
      </p:sp>
      <p:sp>
        <p:nvSpPr>
          <p:cNvPr id="11" name="object 11"/>
          <p:cNvSpPr txBox="1"/>
          <p:nvPr/>
        </p:nvSpPr>
        <p:spPr>
          <a:xfrm>
            <a:off x="2053069" y="3351784"/>
            <a:ext cx="501650" cy="102235"/>
          </a:xfrm>
          <a:prstGeom prst="rect">
            <a:avLst/>
          </a:prstGeom>
        </p:spPr>
        <p:txBody>
          <a:bodyPr vert="horz" wrap="square" lIns="0" tIns="0" rIns="0" bIns="0">
            <a:spAutoFit/>
          </a:bodyPr>
          <a:lstStyle/>
          <a:p>
            <a:pPr marL="12700">
              <a:lnSpc>
                <a:spcPts val="675"/>
              </a:lnSpc>
              <a:defRPr sz="600">
                <a:solidFill>
                  <a:srgbClr val="470047"/>
                </a:solidFill>
                <a:latin typeface="Microsoft Sans Serif"/>
                <a:cs typeface="Microsoft Sans Serif"/>
                <a:hlinkClick r:id="rId4" action="ppaction://hlinksldjump"/>
              </a:defRPr>
            </a:pPr>
            <a:r>
              <a:t>Etica e LP</a:t>
            </a:r>
            <a:endParaRPr sz="600">
              <a:latin typeface="Microsoft Sans Serif"/>
              <a:cs typeface="Microsoft Sans Serif"/>
            </a:endParaRPr>
          </a:p>
        </p:txBody>
      </p:sp>
      <p:sp>
        <p:nvSpPr>
          <p:cNvPr id="12" name="object 12"/>
          <p:cNvSpPr txBox="1">
            <a:spLocks noGrp="1"/>
          </p:cNvSpPr>
          <p:nvPr>
            <p:ph type="ftr" sz="quarter" idx="5"/>
          </p:nvPr>
        </p:nvSpPr>
        <p:spPr>
          <a:prstGeom prst="rect">
            <a:avLst/>
          </a:prstGeom>
        </p:spPr>
        <p:txBody>
          <a:bodyPr vert="horz" wrap="square" lIns="0" tIns="0" rIns="0" bIns="0">
            <a:spAutoFit/>
          </a:bodyPr>
          <a:lstStyle/>
          <a:p>
            <a:pPr marL="12700">
              <a:lnSpc>
                <a:spcPts val="675"/>
              </a:lnSpc>
            </a:pPr>
            <a:r>
              <a:t>A.A. 2020/2021</a:t>
            </a:r>
          </a:p>
        </p:txBody>
      </p:sp>
      <p:sp>
        <p:nvSpPr>
          <p:cNvPr id="13" name="object 13"/>
          <p:cNvSpPr txBox="1">
            <a:spLocks noGrp="1"/>
          </p:cNvSpPr>
          <p:nvPr>
            <p:ph type="sldNum" sz="quarter" idx="7"/>
          </p:nvPr>
        </p:nvSpPr>
        <p:spPr>
          <a:prstGeom prst="rect">
            <a:avLst/>
          </a:prstGeom>
        </p:spPr>
        <p:txBody>
          <a:bodyPr vert="horz" wrap="square" lIns="0" tIns="0" rIns="0" bIns="0">
            <a:spAutoFit/>
          </a:bodyPr>
          <a:lstStyle/>
          <a:p>
            <a:pPr marL="38100">
              <a:lnSpc>
                <a:spcPts val="675"/>
              </a:lnSpc>
            </a:pPr>
            <a:fld id="{81D60167-4931-47E6-BA6A-407CBD079E47}" type="slidenum">
              <a:rPr spc="-20" dirty="0"/>
              <a:t>28</a:t>
            </a:fld>
            <a:r>
              <a:t> /69</a:t>
            </a:r>
          </a:p>
        </p:txBody>
      </p:sp>
    </p:spTree>
  </p:cSld>
  <p:clrMapOvr>
    <a:masterClrMapping/>
  </p:clrMapOvr>
  <p:transition>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0" y="0"/>
            <a:ext cx="2304415" cy="140335"/>
          </a:xfrm>
          <a:prstGeom prst="rect">
            <a:avLst/>
          </a:prstGeom>
          <a:solidFill>
            <a:srgbClr val="510051"/>
          </a:solidFill>
        </p:spPr>
        <p:txBody>
          <a:bodyPr vert="horz" wrap="square" lIns="0" tIns="13335" rIns="0" bIns="0">
            <a:spAutoFit/>
          </a:bodyPr>
          <a:lstStyle/>
          <a:p>
            <a:pPr marR="59055" algn="r">
              <a:lnSpc>
                <a:spcPct val="100000"/>
              </a:lnSpc>
              <a:spcBef>
                <a:spcPts val="105"/>
              </a:spcBef>
              <a:defRPr sz="600">
                <a:solidFill>
                  <a:srgbClr val="F2F2F2"/>
                </a:solidFill>
                <a:latin typeface="Microsoft Sans Serif"/>
                <a:cs typeface="Microsoft Sans Serif"/>
                <a:hlinkClick r:id="rId2" action="ppaction://hlinksldjump"/>
              </a:defRPr>
            </a:pPr>
            <a:r>
              <a:t>I Preliminari</a:t>
            </a:r>
            <a:endParaRPr sz="600">
              <a:latin typeface="Microsoft Sans Serif"/>
              <a:cs typeface="Microsoft Sans Serif"/>
            </a:endParaRPr>
          </a:p>
        </p:txBody>
      </p:sp>
      <p:sp>
        <p:nvSpPr>
          <p:cNvPr id="3" name="object 3"/>
          <p:cNvSpPr txBox="1"/>
          <p:nvPr/>
        </p:nvSpPr>
        <p:spPr>
          <a:xfrm>
            <a:off x="2303995" y="0"/>
            <a:ext cx="2304415" cy="140335"/>
          </a:xfrm>
          <a:prstGeom prst="rect">
            <a:avLst/>
          </a:prstGeom>
          <a:solidFill>
            <a:srgbClr val="D8D8D8"/>
          </a:solidFill>
        </p:spPr>
        <p:txBody>
          <a:bodyPr vert="horz" wrap="square" lIns="0" tIns="13335" rIns="0" bIns="0">
            <a:spAutoFit/>
          </a:bodyPr>
          <a:lstStyle/>
          <a:p>
            <a:pPr marL="67310">
              <a:lnSpc>
                <a:spcPct val="100000"/>
              </a:lnSpc>
              <a:spcBef>
                <a:spcPts val="105"/>
              </a:spcBef>
              <a:defRPr sz="600">
                <a:solidFill>
                  <a:srgbClr val="3D003D"/>
                </a:solidFill>
                <a:latin typeface="Microsoft Sans Serif"/>
                <a:cs typeface="Microsoft Sans Serif"/>
                <a:hlinkClick r:id="rId3" action="ppaction://hlinksldjump"/>
              </a:defRPr>
            </a:pPr>
            <a:r>
              <a:t>Sintassi Prolog: Ricapitolato</a:t>
            </a:r>
            <a:endParaRPr sz="600">
              <a:latin typeface="Microsoft Sans Serif"/>
              <a:cs typeface="Microsoft Sans Serif"/>
            </a:endParaRPr>
          </a:p>
        </p:txBody>
      </p:sp>
      <p:sp>
        <p:nvSpPr>
          <p:cNvPr id="4" name="object 4"/>
          <p:cNvSpPr txBox="1"/>
          <p:nvPr/>
        </p:nvSpPr>
        <p:spPr>
          <a:xfrm>
            <a:off x="0" y="140017"/>
            <a:ext cx="4608195" cy="350520"/>
          </a:xfrm>
          <a:prstGeom prst="rect">
            <a:avLst/>
          </a:prstGeom>
          <a:solidFill>
            <a:srgbClr val="F2F2F2"/>
          </a:solidFill>
        </p:spPr>
        <p:txBody>
          <a:bodyPr vert="horz" wrap="square" lIns="0" tIns="76835" rIns="0" bIns="0">
            <a:spAutoFit/>
          </a:bodyPr>
          <a:lstStyle/>
          <a:p>
            <a:pPr marL="107950">
              <a:lnSpc>
                <a:spcPct val="100000"/>
              </a:lnSpc>
              <a:spcBef>
                <a:spcPts val="605"/>
              </a:spcBef>
            </a:pPr>
            <a:r>
              <a:rPr sz="1400">
                <a:solidFill>
                  <a:srgbClr val="660066"/>
                </a:solidFill>
                <a:latin typeface="Tahoma"/>
                <a:cs typeface="Tahoma"/>
              </a:rPr>
              <a:t>L'argomentazione astratta in poche parole </a:t>
            </a:r>
            <a:r>
              <a:rPr sz="800">
                <a:solidFill>
                  <a:srgbClr val="BE9E32"/>
                </a:solidFill>
                <a:latin typeface="Microsoft Sans Serif"/>
                <a:cs typeface="Microsoft Sans Serif"/>
                <a:hlinkClick r:id="rId4" action="ppaction://hlinksldjump"/>
              </a:rPr>
              <a:t>[Dung, 1995]</a:t>
            </a:r>
            <a:endParaRPr sz="800">
              <a:latin typeface="Microsoft Sans Serif"/>
              <a:cs typeface="Microsoft Sans Serif"/>
            </a:endParaRPr>
          </a:p>
        </p:txBody>
      </p:sp>
      <p:sp>
        <p:nvSpPr>
          <p:cNvPr id="5" name="object 5"/>
          <p:cNvSpPr txBox="1"/>
          <p:nvPr/>
        </p:nvSpPr>
        <p:spPr>
          <a:xfrm>
            <a:off x="159282" y="653859"/>
            <a:ext cx="4289425" cy="535940"/>
          </a:xfrm>
          <a:prstGeom prst="rect">
            <a:avLst/>
          </a:prstGeom>
        </p:spPr>
        <p:txBody>
          <a:bodyPr vert="horz" wrap="square" lIns="0" tIns="6985" rIns="0" bIns="0">
            <a:spAutoFit/>
          </a:bodyPr>
          <a:lstStyle/>
          <a:p>
            <a:pPr marL="12700" marR="5080" algn="just">
              <a:lnSpc>
                <a:spcPct val="102600"/>
              </a:lnSpc>
              <a:spcBef>
                <a:spcPts val="55"/>
              </a:spcBef>
              <a:defRPr sz="1100">
                <a:solidFill>
                  <a:srgbClr val="0A000A"/>
                </a:solidFill>
                <a:latin typeface="Tahoma"/>
                <a:cs typeface="Tahoma"/>
              </a:defRPr>
            </a:pPr>
            <a:r>
              <a:t>Un sistema di argomentazione è costituito da una coppia (A, R), dove A è un insieme di elementi (argomenti) e R una relazione binaria che rappresenta la relazione di attacco tra argomenti</a:t>
            </a:r>
            <a:endParaRPr sz="1100">
              <a:latin typeface="Tahoma"/>
              <a:cs typeface="Tahoma"/>
            </a:endParaRPr>
          </a:p>
        </p:txBody>
      </p:sp>
      <p:pic>
        <p:nvPicPr>
          <p:cNvPr id="6" name="object 6"/>
          <p:cNvPicPr/>
          <p:nvPr/>
        </p:nvPicPr>
        <p:blipFill>
          <a:blip r:embed="rId5" cstate="print"/>
          <a:stretch>
            <a:fillRect/>
          </a:stretch>
        </p:blipFill>
        <p:spPr>
          <a:xfrm>
            <a:off x="340511" y="1322312"/>
            <a:ext cx="65265" cy="65265"/>
          </a:xfrm>
          <a:prstGeom prst="rect">
            <a:avLst/>
          </a:prstGeom>
        </p:spPr>
      </p:pic>
      <p:pic>
        <p:nvPicPr>
          <p:cNvPr id="7" name="object 7"/>
          <p:cNvPicPr/>
          <p:nvPr/>
        </p:nvPicPr>
        <p:blipFill>
          <a:blip r:embed="rId6" cstate="print"/>
          <a:stretch>
            <a:fillRect/>
          </a:stretch>
        </p:blipFill>
        <p:spPr>
          <a:xfrm>
            <a:off x="340511" y="1532345"/>
            <a:ext cx="65265" cy="65265"/>
          </a:xfrm>
          <a:prstGeom prst="rect">
            <a:avLst/>
          </a:prstGeom>
        </p:spPr>
      </p:pic>
      <p:pic>
        <p:nvPicPr>
          <p:cNvPr id="8" name="object 8"/>
          <p:cNvPicPr/>
          <p:nvPr/>
        </p:nvPicPr>
        <p:blipFill>
          <a:blip r:embed="rId5" cstate="print"/>
          <a:stretch>
            <a:fillRect/>
          </a:stretch>
        </p:blipFill>
        <p:spPr>
          <a:xfrm>
            <a:off x="340511" y="1742377"/>
            <a:ext cx="65265" cy="65265"/>
          </a:xfrm>
          <a:prstGeom prst="rect">
            <a:avLst/>
          </a:prstGeom>
        </p:spPr>
      </p:pic>
      <p:pic>
        <p:nvPicPr>
          <p:cNvPr id="9" name="object 9"/>
          <p:cNvPicPr/>
          <p:nvPr/>
        </p:nvPicPr>
        <p:blipFill>
          <a:blip r:embed="rId7" cstate="print"/>
          <a:stretch>
            <a:fillRect/>
          </a:stretch>
        </p:blipFill>
        <p:spPr>
          <a:xfrm>
            <a:off x="3268461" y="1207363"/>
            <a:ext cx="253054" cy="253054"/>
          </a:xfrm>
          <a:prstGeom prst="rect">
            <a:avLst/>
          </a:prstGeom>
        </p:spPr>
      </p:pic>
      <p:sp>
        <p:nvSpPr>
          <p:cNvPr id="10" name="object 10"/>
          <p:cNvSpPr txBox="1"/>
          <p:nvPr/>
        </p:nvSpPr>
        <p:spPr>
          <a:xfrm>
            <a:off x="3348315" y="1213447"/>
            <a:ext cx="92075" cy="191770"/>
          </a:xfrm>
          <a:prstGeom prst="rect">
            <a:avLst/>
          </a:prstGeom>
        </p:spPr>
        <p:txBody>
          <a:bodyPr vert="horz" wrap="square" lIns="0" tIns="11430" rIns="0" bIns="0">
            <a:spAutoFit/>
          </a:bodyPr>
          <a:lstStyle/>
          <a:p>
            <a:pPr marL="12700">
              <a:lnSpc>
                <a:spcPct val="100000"/>
              </a:lnSpc>
              <a:spcBef>
                <a:spcPts val="90"/>
              </a:spcBef>
              <a:defRPr sz="1100" i="1">
                <a:solidFill>
                  <a:srgbClr val="0A000A"/>
                </a:solidFill>
                <a:latin typeface="Arial"/>
                <a:cs typeface="Arial"/>
              </a:defRPr>
            </a:pPr>
            <a:r>
              <a:t>a</a:t>
            </a:r>
            <a:endParaRPr sz="1100">
              <a:latin typeface="Arial"/>
              <a:cs typeface="Arial"/>
            </a:endParaRPr>
          </a:p>
        </p:txBody>
      </p:sp>
      <p:pic>
        <p:nvPicPr>
          <p:cNvPr id="11" name="object 11"/>
          <p:cNvPicPr/>
          <p:nvPr/>
        </p:nvPicPr>
        <p:blipFill>
          <a:blip r:embed="rId7" cstate="print"/>
          <a:stretch>
            <a:fillRect/>
          </a:stretch>
        </p:blipFill>
        <p:spPr>
          <a:xfrm>
            <a:off x="3916469" y="1207363"/>
            <a:ext cx="253054" cy="253054"/>
          </a:xfrm>
          <a:prstGeom prst="rect">
            <a:avLst/>
          </a:prstGeom>
        </p:spPr>
      </p:pic>
      <p:sp>
        <p:nvSpPr>
          <p:cNvPr id="12" name="object 12"/>
          <p:cNvSpPr txBox="1"/>
          <p:nvPr/>
        </p:nvSpPr>
        <p:spPr>
          <a:xfrm>
            <a:off x="3992383" y="1230757"/>
            <a:ext cx="97155" cy="191770"/>
          </a:xfrm>
          <a:prstGeom prst="rect">
            <a:avLst/>
          </a:prstGeom>
        </p:spPr>
        <p:txBody>
          <a:bodyPr vert="horz" wrap="square" lIns="0" tIns="11430" rIns="0" bIns="0">
            <a:spAutoFit/>
          </a:bodyPr>
          <a:lstStyle/>
          <a:p>
            <a:pPr marL="12700">
              <a:lnSpc>
                <a:spcPct val="100000"/>
              </a:lnSpc>
              <a:spcBef>
                <a:spcPts val="90"/>
              </a:spcBef>
              <a:defRPr sz="1100" i="1">
                <a:solidFill>
                  <a:srgbClr val="0A000A"/>
                </a:solidFill>
                <a:latin typeface="Arial"/>
                <a:cs typeface="Arial"/>
              </a:defRPr>
            </a:pPr>
            <a:r>
              <a:t>B</a:t>
            </a:r>
            <a:endParaRPr sz="1100">
              <a:latin typeface="Arial"/>
              <a:cs typeface="Arial"/>
            </a:endParaRPr>
          </a:p>
        </p:txBody>
      </p:sp>
      <p:pic>
        <p:nvPicPr>
          <p:cNvPr id="13" name="object 13"/>
          <p:cNvPicPr/>
          <p:nvPr/>
        </p:nvPicPr>
        <p:blipFill>
          <a:blip r:embed="rId7" cstate="print"/>
          <a:stretch>
            <a:fillRect/>
          </a:stretch>
        </p:blipFill>
        <p:spPr>
          <a:xfrm>
            <a:off x="3916469" y="1855372"/>
            <a:ext cx="253054" cy="253054"/>
          </a:xfrm>
          <a:prstGeom prst="rect">
            <a:avLst/>
          </a:prstGeom>
        </p:spPr>
      </p:pic>
      <p:sp>
        <p:nvSpPr>
          <p:cNvPr id="14" name="object 14"/>
          <p:cNvSpPr txBox="1"/>
          <p:nvPr/>
        </p:nvSpPr>
        <p:spPr>
          <a:xfrm>
            <a:off x="3993729" y="1861439"/>
            <a:ext cx="86995" cy="191770"/>
          </a:xfrm>
          <a:prstGeom prst="rect">
            <a:avLst/>
          </a:prstGeom>
        </p:spPr>
        <p:txBody>
          <a:bodyPr vert="horz" wrap="square" lIns="0" tIns="11430" rIns="0" bIns="0">
            <a:spAutoFit/>
          </a:bodyPr>
          <a:lstStyle/>
          <a:p>
            <a:pPr marL="12700">
              <a:lnSpc>
                <a:spcPct val="100000"/>
              </a:lnSpc>
              <a:spcBef>
                <a:spcPts val="90"/>
              </a:spcBef>
              <a:defRPr sz="1100" i="1">
                <a:solidFill>
                  <a:srgbClr val="0A000A"/>
                </a:solidFill>
                <a:latin typeface="Arial"/>
                <a:cs typeface="Arial"/>
              </a:defRPr>
            </a:pPr>
            <a:r>
              <a:t>c</a:t>
            </a:r>
            <a:endParaRPr sz="1100">
              <a:latin typeface="Arial"/>
              <a:cs typeface="Arial"/>
            </a:endParaRPr>
          </a:p>
        </p:txBody>
      </p:sp>
      <p:grpSp>
        <p:nvGrpSpPr>
          <p:cNvPr id="15" name="object 15"/>
          <p:cNvGrpSpPr/>
          <p:nvPr/>
        </p:nvGrpSpPr>
        <p:grpSpPr>
          <a:xfrm>
            <a:off x="3518981" y="1303337"/>
            <a:ext cx="395605" cy="60960"/>
            <a:chOff x="3485543" y="1518245"/>
            <a:chExt cx="395605" cy="60960"/>
          </a:xfrm>
        </p:grpSpPr>
        <p:sp>
          <p:nvSpPr>
            <p:cNvPr id="16" name="object 16"/>
            <p:cNvSpPr/>
            <p:nvPr/>
          </p:nvSpPr>
          <p:spPr>
            <a:xfrm>
              <a:off x="3490623" y="1548681"/>
              <a:ext cx="381000" cy="635"/>
            </a:xfrm>
            <a:custGeom>
              <a:avLst/>
              <a:gdLst/>
              <a:ahLst/>
              <a:cxnLst/>
              <a:rect l="l" t="t" r="r" b="b"/>
              <a:pathLst>
                <a:path w="381000" h="634">
                  <a:moveTo>
                    <a:pt x="0" y="0"/>
                  </a:moveTo>
                  <a:lnTo>
                    <a:pt x="380970" y="7"/>
                  </a:lnTo>
                </a:path>
              </a:pathLst>
            </a:custGeom>
            <a:ln w="10122">
              <a:solidFill>
                <a:srgbClr val="0A000A"/>
              </a:solidFill>
            </a:ln>
          </p:spPr>
          <p:txBody>
            <a:bodyPr wrap="square" lIns="0" tIns="0" rIns="0" bIns="0"/>
            <a:lstStyle/>
            <a:p>
              <a:endParaRPr/>
            </a:p>
          </p:txBody>
        </p:sp>
        <p:sp>
          <p:nvSpPr>
            <p:cNvPr id="17" name="object 17"/>
            <p:cNvSpPr/>
            <p:nvPr/>
          </p:nvSpPr>
          <p:spPr>
            <a:xfrm>
              <a:off x="3851855" y="1522372"/>
              <a:ext cx="24765" cy="52705"/>
            </a:xfrm>
            <a:custGeom>
              <a:avLst/>
              <a:gdLst/>
              <a:ahLst/>
              <a:cxnLst/>
              <a:rect l="l" t="t" r="r" b="b"/>
              <a:pathLst>
                <a:path w="24764" h="52705">
                  <a:moveTo>
                    <a:pt x="0" y="0"/>
                  </a:moveTo>
                  <a:lnTo>
                    <a:pt x="3855" y="8044"/>
                  </a:lnTo>
                  <a:lnTo>
                    <a:pt x="11102" y="16242"/>
                  </a:lnTo>
                  <a:lnTo>
                    <a:pt x="18966" y="22898"/>
                  </a:lnTo>
                  <a:lnTo>
                    <a:pt x="24671" y="26316"/>
                  </a:lnTo>
                  <a:lnTo>
                    <a:pt x="18966" y="29734"/>
                  </a:lnTo>
                  <a:lnTo>
                    <a:pt x="11102" y="36391"/>
                  </a:lnTo>
                  <a:lnTo>
                    <a:pt x="3855" y="44589"/>
                  </a:lnTo>
                  <a:lnTo>
                    <a:pt x="0" y="52633"/>
                  </a:lnTo>
                </a:path>
              </a:pathLst>
            </a:custGeom>
            <a:ln w="8097">
              <a:solidFill>
                <a:srgbClr val="0A000A"/>
              </a:solidFill>
            </a:ln>
          </p:spPr>
          <p:txBody>
            <a:bodyPr wrap="square" lIns="0" tIns="0" rIns="0" bIns="0"/>
            <a:lstStyle/>
            <a:p>
              <a:endParaRPr/>
            </a:p>
          </p:txBody>
        </p:sp>
      </p:grpSp>
      <p:sp>
        <p:nvSpPr>
          <p:cNvPr id="18" name="object 18"/>
          <p:cNvSpPr txBox="1"/>
          <p:nvPr/>
        </p:nvSpPr>
        <p:spPr>
          <a:xfrm>
            <a:off x="3498308" y="1337535"/>
            <a:ext cx="382304" cy="150682"/>
          </a:xfrm>
          <a:prstGeom prst="rect">
            <a:avLst/>
          </a:prstGeom>
        </p:spPr>
        <p:txBody>
          <a:bodyPr vert="horz" wrap="square" lIns="0" tIns="12065" rIns="0" bIns="0">
            <a:spAutoFit/>
          </a:bodyPr>
          <a:lstStyle/>
          <a:p>
            <a:pPr marL="12700">
              <a:lnSpc>
                <a:spcPct val="100000"/>
              </a:lnSpc>
              <a:spcBef>
                <a:spcPts val="95"/>
              </a:spcBef>
              <a:defRPr sz="900" i="1">
                <a:solidFill>
                  <a:srgbClr val="0A000A"/>
                </a:solidFill>
                <a:latin typeface="Arial"/>
                <a:cs typeface="Arial"/>
              </a:defRPr>
            </a:pPr>
            <a:r>
              <a:t>attacco</a:t>
            </a:r>
            <a:endParaRPr sz="900">
              <a:latin typeface="Arial"/>
              <a:cs typeface="Arial"/>
            </a:endParaRPr>
          </a:p>
        </p:txBody>
      </p:sp>
      <p:grpSp>
        <p:nvGrpSpPr>
          <p:cNvPr id="19" name="object 19"/>
          <p:cNvGrpSpPr/>
          <p:nvPr/>
        </p:nvGrpSpPr>
        <p:grpSpPr>
          <a:xfrm>
            <a:off x="4012742" y="1462873"/>
            <a:ext cx="60960" cy="390525"/>
            <a:chOff x="3979304" y="1677781"/>
            <a:chExt cx="60960" cy="390525"/>
          </a:xfrm>
        </p:grpSpPr>
        <p:sp>
          <p:nvSpPr>
            <p:cNvPr id="20" name="object 20"/>
            <p:cNvSpPr/>
            <p:nvPr/>
          </p:nvSpPr>
          <p:spPr>
            <a:xfrm>
              <a:off x="4009668" y="1686764"/>
              <a:ext cx="635" cy="381000"/>
            </a:xfrm>
            <a:custGeom>
              <a:avLst/>
              <a:gdLst/>
              <a:ahLst/>
              <a:cxnLst/>
              <a:rect l="l" t="t" r="r" b="b"/>
              <a:pathLst>
                <a:path w="635" h="381000">
                  <a:moveTo>
                    <a:pt x="7" y="380970"/>
                  </a:moveTo>
                  <a:lnTo>
                    <a:pt x="0" y="0"/>
                  </a:lnTo>
                </a:path>
              </a:pathLst>
            </a:custGeom>
            <a:ln w="10122">
              <a:solidFill>
                <a:srgbClr val="0A000A"/>
              </a:solidFill>
            </a:ln>
          </p:spPr>
          <p:txBody>
            <a:bodyPr wrap="square" lIns="0" tIns="0" rIns="0" bIns="0"/>
            <a:lstStyle/>
            <a:p>
              <a:endParaRPr/>
            </a:p>
          </p:txBody>
        </p:sp>
        <p:sp>
          <p:nvSpPr>
            <p:cNvPr id="21" name="object 21"/>
            <p:cNvSpPr/>
            <p:nvPr/>
          </p:nvSpPr>
          <p:spPr>
            <a:xfrm>
              <a:off x="3983352" y="1681830"/>
              <a:ext cx="52705" cy="24765"/>
            </a:xfrm>
            <a:custGeom>
              <a:avLst/>
              <a:gdLst/>
              <a:ahLst/>
              <a:cxnLst/>
              <a:rect l="l" t="t" r="r" b="b"/>
              <a:pathLst>
                <a:path w="52704" h="24764">
                  <a:moveTo>
                    <a:pt x="0" y="24671"/>
                  </a:moveTo>
                  <a:lnTo>
                    <a:pt x="8043" y="20816"/>
                  </a:lnTo>
                  <a:lnTo>
                    <a:pt x="16242" y="13569"/>
                  </a:lnTo>
                  <a:lnTo>
                    <a:pt x="22898" y="5705"/>
                  </a:lnTo>
                  <a:lnTo>
                    <a:pt x="26315" y="0"/>
                  </a:lnTo>
                  <a:lnTo>
                    <a:pt x="29734" y="5705"/>
                  </a:lnTo>
                  <a:lnTo>
                    <a:pt x="36390" y="13569"/>
                  </a:lnTo>
                  <a:lnTo>
                    <a:pt x="44588" y="20816"/>
                  </a:lnTo>
                  <a:lnTo>
                    <a:pt x="52632" y="24670"/>
                  </a:lnTo>
                </a:path>
              </a:pathLst>
            </a:custGeom>
            <a:ln w="8097">
              <a:solidFill>
                <a:srgbClr val="0A000A"/>
              </a:solidFill>
            </a:ln>
          </p:spPr>
          <p:txBody>
            <a:bodyPr wrap="square" lIns="0" tIns="0" rIns="0" bIns="0"/>
            <a:lstStyle/>
            <a:p>
              <a:endParaRPr/>
            </a:p>
          </p:txBody>
        </p:sp>
      </p:grpSp>
      <p:sp>
        <p:nvSpPr>
          <p:cNvPr id="22" name="object 22"/>
          <p:cNvSpPr txBox="1"/>
          <p:nvPr/>
        </p:nvSpPr>
        <p:spPr>
          <a:xfrm>
            <a:off x="159282" y="1195094"/>
            <a:ext cx="3009900" cy="1070610"/>
          </a:xfrm>
          <a:prstGeom prst="rect">
            <a:avLst/>
          </a:prstGeom>
        </p:spPr>
        <p:txBody>
          <a:bodyPr vert="horz" wrap="square" lIns="0" tIns="12700" rIns="0" bIns="0">
            <a:spAutoFit/>
          </a:bodyPr>
          <a:lstStyle/>
          <a:p>
            <a:pPr marL="315595" marR="701675">
              <a:lnSpc>
                <a:spcPct val="125299"/>
              </a:lnSpc>
              <a:spcBef>
                <a:spcPts val="100"/>
              </a:spcBef>
              <a:defRPr sz="1100">
                <a:solidFill>
                  <a:srgbClr val="0A000A"/>
                </a:solidFill>
                <a:latin typeface="Tahoma"/>
                <a:cs typeface="Tahoma"/>
              </a:defRPr>
            </a:pPr>
            <a:r>
              <a:t>rappresentato da un grafico diretto ogni nodo rappresenta un argomento</a:t>
            </a:r>
            <a:endParaRPr sz="1100">
              <a:latin typeface="Tahoma"/>
              <a:cs typeface="Tahoma"/>
            </a:endParaRPr>
          </a:p>
          <a:p>
            <a:pPr marL="315595" marR="701675">
              <a:lnSpc>
                <a:spcPct val="102600"/>
              </a:lnSpc>
              <a:spcBef>
                <a:spcPts val="300"/>
              </a:spcBef>
              <a:defRPr sz="1100">
                <a:solidFill>
                  <a:srgbClr val="0A000A"/>
                </a:solidFill>
                <a:latin typeface="Tahoma"/>
                <a:cs typeface="Tahoma"/>
              </a:defRPr>
            </a:pPr>
            <a:r>
              <a:t>ogni arco denota un attacco da un argomento su un altro</a:t>
            </a:r>
            <a:endParaRPr sz="1100">
              <a:latin typeface="Tahoma"/>
              <a:cs typeface="Tahoma"/>
            </a:endParaRPr>
          </a:p>
          <a:p>
            <a:pPr marL="12700">
              <a:lnSpc>
                <a:spcPct val="100000"/>
              </a:lnSpc>
              <a:spcBef>
                <a:spcPts val="590"/>
              </a:spcBef>
              <a:defRPr sz="1100">
                <a:latin typeface="Tahoma"/>
                <a:cs typeface="Tahoma"/>
              </a:defRPr>
            </a:pPr>
            <a:r>
              <a:rPr>
                <a:solidFill>
                  <a:srgbClr val="5B005B"/>
                </a:solidFill>
              </a:rPr>
              <a:t>Criteri di accettabilità </a:t>
            </a:r>
            <a:r>
              <a:rPr>
                <a:solidFill>
                  <a:srgbClr val="0A000A"/>
                </a:solidFill>
              </a:rPr>
              <a:t>(definiti da specifiche semantiche)</a:t>
            </a:r>
            <a:endParaRPr sz="1100">
              <a:latin typeface="Tahoma"/>
              <a:cs typeface="Tahoma"/>
            </a:endParaRPr>
          </a:p>
        </p:txBody>
      </p:sp>
      <p:sp>
        <p:nvSpPr>
          <p:cNvPr id="23" name="object 23"/>
          <p:cNvSpPr txBox="1"/>
          <p:nvPr/>
        </p:nvSpPr>
        <p:spPr>
          <a:xfrm>
            <a:off x="171060" y="2581351"/>
            <a:ext cx="3900804" cy="363855"/>
          </a:xfrm>
          <a:prstGeom prst="rect">
            <a:avLst/>
          </a:prstGeom>
        </p:spPr>
        <p:txBody>
          <a:bodyPr vert="horz" wrap="square" lIns="0" tIns="6985" rIns="0" bIns="0">
            <a:spAutoFit/>
          </a:bodyPr>
          <a:lstStyle/>
          <a:p>
            <a:pPr marL="12700" marR="5080">
              <a:lnSpc>
                <a:spcPct val="102600"/>
              </a:lnSpc>
              <a:spcBef>
                <a:spcPts val="55"/>
              </a:spcBef>
              <a:defRPr sz="1100">
                <a:solidFill>
                  <a:srgbClr val="0A000A"/>
                </a:solidFill>
              </a:defRPr>
            </a:pPr>
            <a:r>
              <a:rPr>
                <a:latin typeface="MingLiU_HKSCS-ExtB"/>
                <a:cs typeface="MingLiU_HKSCS-ExtB"/>
              </a:rPr>
              <a:t>→ </a:t>
            </a:r>
            <a:r>
              <a:rPr>
                <a:latin typeface="Tahoma"/>
                <a:cs typeface="Tahoma"/>
              </a:rPr>
              <a:t>analizzare il grafico per determinare quali argomenti sono accettabili in base ad alcuni criteri generali</a:t>
            </a:r>
            <a:endParaRPr sz="1100">
              <a:latin typeface="Tahoma"/>
              <a:cs typeface="Tahoma"/>
            </a:endParaRPr>
          </a:p>
        </p:txBody>
      </p:sp>
      <p:grpSp>
        <p:nvGrpSpPr>
          <p:cNvPr id="24" name="object 24"/>
          <p:cNvGrpSpPr/>
          <p:nvPr/>
        </p:nvGrpSpPr>
        <p:grpSpPr>
          <a:xfrm>
            <a:off x="0" y="3346348"/>
            <a:ext cx="4608195" cy="109855"/>
            <a:chOff x="0" y="3346348"/>
            <a:chExt cx="4608195" cy="109855"/>
          </a:xfrm>
        </p:grpSpPr>
        <p:sp>
          <p:nvSpPr>
            <p:cNvPr id="25" name="object 25"/>
            <p:cNvSpPr/>
            <p:nvPr/>
          </p:nvSpPr>
          <p:spPr>
            <a:xfrm>
              <a:off x="0" y="3346348"/>
              <a:ext cx="1536065" cy="109855"/>
            </a:xfrm>
            <a:custGeom>
              <a:avLst/>
              <a:gdLst/>
              <a:ahLst/>
              <a:cxnLst/>
              <a:rect l="l" t="t" r="r" b="b"/>
              <a:pathLst>
                <a:path w="1536065" h="109854">
                  <a:moveTo>
                    <a:pt x="1535976" y="0"/>
                  </a:moveTo>
                  <a:lnTo>
                    <a:pt x="0" y="0"/>
                  </a:lnTo>
                  <a:lnTo>
                    <a:pt x="0" y="109651"/>
                  </a:lnTo>
                  <a:lnTo>
                    <a:pt x="1535976" y="109651"/>
                  </a:lnTo>
                  <a:lnTo>
                    <a:pt x="1535976" y="0"/>
                  </a:lnTo>
                  <a:close/>
                </a:path>
              </a:pathLst>
            </a:custGeom>
            <a:solidFill>
              <a:srgbClr val="510051"/>
            </a:solidFill>
          </p:spPr>
          <p:txBody>
            <a:bodyPr wrap="square" lIns="0" tIns="0" rIns="0" bIns="0"/>
            <a:lstStyle/>
            <a:p>
              <a:endParaRPr/>
            </a:p>
          </p:txBody>
        </p:sp>
        <p:sp>
          <p:nvSpPr>
            <p:cNvPr id="26" name="object 26"/>
            <p:cNvSpPr/>
            <p:nvPr/>
          </p:nvSpPr>
          <p:spPr>
            <a:xfrm>
              <a:off x="1535976" y="3346348"/>
              <a:ext cx="1536065" cy="109855"/>
            </a:xfrm>
            <a:custGeom>
              <a:avLst/>
              <a:gdLst/>
              <a:ahLst/>
              <a:cxnLst/>
              <a:rect l="l" t="t" r="r" b="b"/>
              <a:pathLst>
                <a:path w="1536064" h="109854">
                  <a:moveTo>
                    <a:pt x="1535976" y="0"/>
                  </a:moveTo>
                  <a:lnTo>
                    <a:pt x="0" y="0"/>
                  </a:lnTo>
                  <a:lnTo>
                    <a:pt x="0" y="109651"/>
                  </a:lnTo>
                  <a:lnTo>
                    <a:pt x="1535976" y="109651"/>
                  </a:lnTo>
                  <a:lnTo>
                    <a:pt x="1535976" y="0"/>
                  </a:lnTo>
                  <a:close/>
                </a:path>
              </a:pathLst>
            </a:custGeom>
            <a:solidFill>
              <a:srgbClr val="EBEBEB"/>
            </a:solidFill>
          </p:spPr>
          <p:txBody>
            <a:bodyPr wrap="square" lIns="0" tIns="0" rIns="0" bIns="0"/>
            <a:lstStyle/>
            <a:p>
              <a:endParaRPr/>
            </a:p>
          </p:txBody>
        </p:sp>
        <p:sp>
          <p:nvSpPr>
            <p:cNvPr id="27" name="object 27"/>
            <p:cNvSpPr/>
            <p:nvPr/>
          </p:nvSpPr>
          <p:spPr>
            <a:xfrm>
              <a:off x="3071952" y="3346348"/>
              <a:ext cx="1536065" cy="109855"/>
            </a:xfrm>
            <a:custGeom>
              <a:avLst/>
              <a:gdLst/>
              <a:ahLst/>
              <a:cxnLst/>
              <a:rect l="l" t="t" r="r" b="b"/>
              <a:pathLst>
                <a:path w="1536064" h="109854">
                  <a:moveTo>
                    <a:pt x="1535976" y="0"/>
                  </a:moveTo>
                  <a:lnTo>
                    <a:pt x="0" y="0"/>
                  </a:lnTo>
                  <a:lnTo>
                    <a:pt x="0" y="109651"/>
                  </a:lnTo>
                  <a:lnTo>
                    <a:pt x="1535976" y="109651"/>
                  </a:lnTo>
                  <a:lnTo>
                    <a:pt x="1535976" y="0"/>
                  </a:lnTo>
                  <a:close/>
                </a:path>
              </a:pathLst>
            </a:custGeom>
            <a:solidFill>
              <a:srgbClr val="D8D8D8"/>
            </a:solidFill>
          </p:spPr>
          <p:txBody>
            <a:bodyPr wrap="square" lIns="0" tIns="0" rIns="0" bIns="0"/>
            <a:lstStyle/>
            <a:p>
              <a:endParaRPr/>
            </a:p>
          </p:txBody>
        </p:sp>
      </p:grpSp>
      <p:sp>
        <p:nvSpPr>
          <p:cNvPr id="28" name="object 28"/>
          <p:cNvSpPr txBox="1">
            <a:spLocks noGrp="1"/>
          </p:cNvSpPr>
          <p:nvPr>
            <p:ph type="dt" sz="half" idx="6"/>
          </p:nvPr>
        </p:nvSpPr>
        <p:spPr>
          <a:prstGeom prst="rect">
            <a:avLst/>
          </a:prstGeom>
        </p:spPr>
        <p:txBody>
          <a:bodyPr vert="horz" wrap="square" lIns="0" tIns="0" rIns="0" bIns="0">
            <a:spAutoFit/>
          </a:bodyPr>
          <a:lstStyle/>
          <a:p>
            <a:pPr marL="12700">
              <a:lnSpc>
                <a:spcPts val="675"/>
              </a:lnSpc>
            </a:pPr>
            <a:r>
              <a:t>Calegari (Universit'a Bologna)</a:t>
            </a:r>
          </a:p>
        </p:txBody>
      </p:sp>
      <p:sp>
        <p:nvSpPr>
          <p:cNvPr id="29" name="object 29"/>
          <p:cNvSpPr txBox="1"/>
          <p:nvPr/>
        </p:nvSpPr>
        <p:spPr>
          <a:xfrm>
            <a:off x="2053069" y="3351784"/>
            <a:ext cx="501650" cy="102235"/>
          </a:xfrm>
          <a:prstGeom prst="rect">
            <a:avLst/>
          </a:prstGeom>
        </p:spPr>
        <p:txBody>
          <a:bodyPr vert="horz" wrap="square" lIns="0" tIns="0" rIns="0" bIns="0">
            <a:spAutoFit/>
          </a:bodyPr>
          <a:lstStyle/>
          <a:p>
            <a:pPr marL="12700">
              <a:lnSpc>
                <a:spcPts val="675"/>
              </a:lnSpc>
              <a:defRPr sz="600">
                <a:solidFill>
                  <a:srgbClr val="470047"/>
                </a:solidFill>
                <a:latin typeface="Microsoft Sans Serif"/>
                <a:cs typeface="Microsoft Sans Serif"/>
                <a:hlinkClick r:id="rId8" action="ppaction://hlinksldjump"/>
              </a:defRPr>
            </a:pPr>
            <a:r>
              <a:t>Etica e LP</a:t>
            </a:r>
            <a:endParaRPr sz="600">
              <a:latin typeface="Microsoft Sans Serif"/>
              <a:cs typeface="Microsoft Sans Serif"/>
            </a:endParaRPr>
          </a:p>
        </p:txBody>
      </p:sp>
      <p:sp>
        <p:nvSpPr>
          <p:cNvPr id="30" name="object 30"/>
          <p:cNvSpPr txBox="1">
            <a:spLocks noGrp="1"/>
          </p:cNvSpPr>
          <p:nvPr>
            <p:ph type="ftr" sz="quarter" idx="5"/>
          </p:nvPr>
        </p:nvSpPr>
        <p:spPr>
          <a:prstGeom prst="rect">
            <a:avLst/>
          </a:prstGeom>
        </p:spPr>
        <p:txBody>
          <a:bodyPr vert="horz" wrap="square" lIns="0" tIns="0" rIns="0" bIns="0">
            <a:spAutoFit/>
          </a:bodyPr>
          <a:lstStyle/>
          <a:p>
            <a:pPr marL="12700">
              <a:lnSpc>
                <a:spcPts val="675"/>
              </a:lnSpc>
            </a:pPr>
            <a:r>
              <a:t>A.A. 2020/2021</a:t>
            </a:r>
          </a:p>
        </p:txBody>
      </p:sp>
      <p:sp>
        <p:nvSpPr>
          <p:cNvPr id="31" name="object 31"/>
          <p:cNvSpPr txBox="1">
            <a:spLocks noGrp="1"/>
          </p:cNvSpPr>
          <p:nvPr>
            <p:ph type="sldNum" sz="quarter" idx="7"/>
          </p:nvPr>
        </p:nvSpPr>
        <p:spPr>
          <a:prstGeom prst="rect">
            <a:avLst/>
          </a:prstGeom>
        </p:spPr>
        <p:txBody>
          <a:bodyPr vert="horz" wrap="square" lIns="0" tIns="0" rIns="0" bIns="0">
            <a:spAutoFit/>
          </a:bodyPr>
          <a:lstStyle/>
          <a:p>
            <a:pPr marL="38100">
              <a:lnSpc>
                <a:spcPts val="675"/>
              </a:lnSpc>
            </a:pPr>
            <a:fld id="{81D60167-4931-47E6-BA6A-407CBD079E47}" type="slidenum">
              <a:rPr spc="-20" dirty="0"/>
              <a:t>29</a:t>
            </a:fld>
            <a:r>
              <a:t> /69</a:t>
            </a:r>
          </a:p>
        </p:txBody>
      </p:sp>
    </p:spTree>
  </p:cSld>
  <p:clrMapOvr>
    <a:masterClrMapping/>
  </p:clrMapOvr>
  <p:transition>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0" y="0"/>
            <a:ext cx="2304415" cy="140335"/>
          </a:xfrm>
          <a:prstGeom prst="rect">
            <a:avLst/>
          </a:prstGeom>
          <a:solidFill>
            <a:srgbClr val="510051"/>
          </a:solidFill>
        </p:spPr>
        <p:txBody>
          <a:bodyPr vert="horz" wrap="square" lIns="0" tIns="13335" rIns="0" bIns="0">
            <a:spAutoFit/>
          </a:bodyPr>
          <a:lstStyle/>
          <a:p>
            <a:pPr marR="59690" algn="r">
              <a:lnSpc>
                <a:spcPct val="100000"/>
              </a:lnSpc>
              <a:spcBef>
                <a:spcPts val="105"/>
              </a:spcBef>
              <a:defRPr sz="600">
                <a:solidFill>
                  <a:srgbClr val="F2F2F2"/>
                </a:solidFill>
                <a:latin typeface="Microsoft Sans Serif"/>
                <a:cs typeface="Microsoft Sans Serif"/>
                <a:hlinkClick r:id="rId2" action="ppaction://hlinksldjump"/>
              </a:defRPr>
            </a:pPr>
            <a:r>
              <a:t>Il contesto</a:t>
            </a:r>
            <a:endParaRPr sz="600">
              <a:latin typeface="Microsoft Sans Serif"/>
              <a:cs typeface="Microsoft Sans Serif"/>
            </a:endParaRPr>
          </a:p>
        </p:txBody>
      </p:sp>
      <p:sp>
        <p:nvSpPr>
          <p:cNvPr id="3" name="object 3"/>
          <p:cNvSpPr/>
          <p:nvPr/>
        </p:nvSpPr>
        <p:spPr>
          <a:xfrm>
            <a:off x="2303995" y="0"/>
            <a:ext cx="2304415" cy="140335"/>
          </a:xfrm>
          <a:custGeom>
            <a:avLst/>
            <a:gdLst/>
            <a:ahLst/>
            <a:cxnLst/>
            <a:rect l="l" t="t" r="r" b="b"/>
            <a:pathLst>
              <a:path w="2304415" h="140335">
                <a:moveTo>
                  <a:pt x="2303995" y="0"/>
                </a:moveTo>
                <a:lnTo>
                  <a:pt x="0" y="0"/>
                </a:lnTo>
                <a:lnTo>
                  <a:pt x="0" y="140017"/>
                </a:lnTo>
                <a:lnTo>
                  <a:pt x="2303995" y="140017"/>
                </a:lnTo>
                <a:lnTo>
                  <a:pt x="2303995" y="0"/>
                </a:lnTo>
                <a:close/>
              </a:path>
            </a:pathLst>
          </a:custGeom>
          <a:solidFill>
            <a:srgbClr val="D8D8D8"/>
          </a:solidFill>
        </p:spPr>
        <p:txBody>
          <a:bodyPr wrap="square" lIns="0" tIns="0" rIns="0" bIns="0"/>
          <a:lstStyle/>
          <a:p>
            <a:endParaRPr/>
          </a:p>
        </p:txBody>
      </p:sp>
      <p:sp>
        <p:nvSpPr>
          <p:cNvPr id="4" name="object 4"/>
          <p:cNvSpPr txBox="1">
            <a:spLocks noGrp="1"/>
          </p:cNvSpPr>
          <p:nvPr>
            <p:ph type="title"/>
          </p:nvPr>
        </p:nvSpPr>
        <p:spPr>
          <a:xfrm>
            <a:off x="0" y="140017"/>
            <a:ext cx="4608195" cy="350520"/>
          </a:xfrm>
          <a:prstGeom prst="rect">
            <a:avLst/>
          </a:prstGeom>
          <a:solidFill>
            <a:srgbClr val="F2F2F2"/>
          </a:solidFill>
        </p:spPr>
        <p:txBody>
          <a:bodyPr vert="horz" wrap="square" lIns="0" tIns="76835" rIns="0" bIns="0">
            <a:spAutoFit/>
          </a:bodyPr>
          <a:lstStyle/>
          <a:p>
            <a:pPr marL="107950">
              <a:lnSpc>
                <a:spcPct val="100000"/>
              </a:lnSpc>
              <a:spcBef>
                <a:spcPts val="605"/>
              </a:spcBef>
              <a:defRPr>
                <a:solidFill>
                  <a:srgbClr val="660066"/>
                </a:solidFill>
              </a:defRPr>
            </a:pPr>
            <a:r>
              <a:t>Contesto I</a:t>
            </a:r>
          </a:p>
        </p:txBody>
      </p:sp>
      <p:sp>
        <p:nvSpPr>
          <p:cNvPr id="5" name="object 5"/>
          <p:cNvSpPr/>
          <p:nvPr/>
        </p:nvSpPr>
        <p:spPr>
          <a:xfrm>
            <a:off x="87743" y="1244396"/>
            <a:ext cx="4432935" cy="198755"/>
          </a:xfrm>
          <a:custGeom>
            <a:avLst/>
            <a:gdLst/>
            <a:ahLst/>
            <a:cxnLst/>
            <a:rect l="l" t="t" r="r" b="b"/>
            <a:pathLst>
              <a:path w="4432935" h="198755">
                <a:moveTo>
                  <a:pt x="4381765" y="0"/>
                </a:moveTo>
                <a:lnTo>
                  <a:pt x="50800" y="0"/>
                </a:lnTo>
                <a:lnTo>
                  <a:pt x="31075" y="4008"/>
                </a:lnTo>
                <a:lnTo>
                  <a:pt x="14922" y="14922"/>
                </a:lnTo>
                <a:lnTo>
                  <a:pt x="4008" y="31075"/>
                </a:lnTo>
                <a:lnTo>
                  <a:pt x="0" y="50800"/>
                </a:lnTo>
                <a:lnTo>
                  <a:pt x="0" y="198367"/>
                </a:lnTo>
                <a:lnTo>
                  <a:pt x="4432566" y="198367"/>
                </a:lnTo>
                <a:lnTo>
                  <a:pt x="4432566" y="50800"/>
                </a:lnTo>
                <a:lnTo>
                  <a:pt x="4428558" y="31075"/>
                </a:lnTo>
                <a:lnTo>
                  <a:pt x="4417643" y="14922"/>
                </a:lnTo>
                <a:lnTo>
                  <a:pt x="4401490" y="4008"/>
                </a:lnTo>
                <a:lnTo>
                  <a:pt x="4381765" y="0"/>
                </a:lnTo>
                <a:close/>
              </a:path>
            </a:pathLst>
          </a:custGeom>
          <a:solidFill>
            <a:srgbClr val="380038"/>
          </a:solidFill>
        </p:spPr>
        <p:txBody>
          <a:bodyPr wrap="square" lIns="0" tIns="0" rIns="0" bIns="0"/>
          <a:lstStyle/>
          <a:p>
            <a:endParaRPr/>
          </a:p>
        </p:txBody>
      </p:sp>
      <p:sp>
        <p:nvSpPr>
          <p:cNvPr id="6" name="object 6"/>
          <p:cNvSpPr txBox="1"/>
          <p:nvPr/>
        </p:nvSpPr>
        <p:spPr>
          <a:xfrm>
            <a:off x="138544" y="1272844"/>
            <a:ext cx="2395106" cy="141064"/>
          </a:xfrm>
          <a:prstGeom prst="rect">
            <a:avLst/>
          </a:prstGeom>
        </p:spPr>
        <p:txBody>
          <a:bodyPr vert="horz" wrap="square" lIns="0" tIns="0" rIns="0" bIns="0">
            <a:spAutoFit/>
          </a:bodyPr>
          <a:lstStyle/>
          <a:p>
            <a:pPr>
              <a:lnSpc>
                <a:spcPts val="1145"/>
              </a:lnSpc>
              <a:defRPr sz="1200">
                <a:solidFill>
                  <a:srgbClr val="EEEAB3"/>
                </a:solidFill>
                <a:latin typeface="Tahoma"/>
                <a:cs typeface="Tahoma"/>
              </a:defRPr>
            </a:pPr>
            <a:r>
              <a:t>Contesto delle applicazioni AI</a:t>
            </a:r>
            <a:endParaRPr sz="1200">
              <a:latin typeface="Tahoma"/>
              <a:cs typeface="Tahoma"/>
            </a:endParaRPr>
          </a:p>
        </p:txBody>
      </p:sp>
      <p:sp>
        <p:nvSpPr>
          <p:cNvPr id="11" name="object 11"/>
          <p:cNvSpPr txBox="1">
            <a:spLocks noGrp="1"/>
          </p:cNvSpPr>
          <p:nvPr>
            <p:ph type="body" idx="1"/>
          </p:nvPr>
        </p:nvSpPr>
        <p:spPr>
          <a:xfrm>
            <a:off x="127927" y="863674"/>
            <a:ext cx="4354245" cy="1412014"/>
          </a:xfrm>
          <a:prstGeom prst="rect">
            <a:avLst/>
          </a:prstGeom>
        </p:spPr>
        <p:txBody>
          <a:bodyPr vert="horz" wrap="square" lIns="0" tIns="587971" rIns="0" bIns="0">
            <a:spAutoFit/>
          </a:bodyPr>
          <a:lstStyle/>
          <a:p>
            <a:pPr marL="10160" marR="5080">
              <a:lnSpc>
                <a:spcPct val="102600"/>
              </a:lnSpc>
              <a:spcBef>
                <a:spcPts val="55"/>
              </a:spcBef>
              <a:defRPr sz="1100"/>
            </a:pPr>
            <a:r>
              <a:rPr sz="1050"/>
              <a:t>Robot o agenti autonomi sono stati sviluppati attivamente per essere coinvolti in una vasta gamma di settori, in cui le questioni più complesse in materia di responsabilità sono in aumento della domanda di adeguata considerazione, in particolare quando gli agenti affrontano situazioni che comportano scelte di dimensione morale o etica.</a:t>
            </a:r>
          </a:p>
        </p:txBody>
      </p:sp>
      <p:grpSp>
        <p:nvGrpSpPr>
          <p:cNvPr id="12" name="object 12"/>
          <p:cNvGrpSpPr/>
          <p:nvPr/>
        </p:nvGrpSpPr>
        <p:grpSpPr>
          <a:xfrm>
            <a:off x="0" y="3346348"/>
            <a:ext cx="4608195" cy="109855"/>
            <a:chOff x="0" y="3346348"/>
            <a:chExt cx="4608195" cy="109855"/>
          </a:xfrm>
        </p:grpSpPr>
        <p:sp>
          <p:nvSpPr>
            <p:cNvPr id="13" name="object 13"/>
            <p:cNvSpPr/>
            <p:nvPr/>
          </p:nvSpPr>
          <p:spPr>
            <a:xfrm>
              <a:off x="0" y="3346348"/>
              <a:ext cx="1536065" cy="109855"/>
            </a:xfrm>
            <a:custGeom>
              <a:avLst/>
              <a:gdLst/>
              <a:ahLst/>
              <a:cxnLst/>
              <a:rect l="l" t="t" r="r" b="b"/>
              <a:pathLst>
                <a:path w="1536065" h="109854">
                  <a:moveTo>
                    <a:pt x="1535976" y="0"/>
                  </a:moveTo>
                  <a:lnTo>
                    <a:pt x="0" y="0"/>
                  </a:lnTo>
                  <a:lnTo>
                    <a:pt x="0" y="109651"/>
                  </a:lnTo>
                  <a:lnTo>
                    <a:pt x="1535976" y="109651"/>
                  </a:lnTo>
                  <a:lnTo>
                    <a:pt x="1535976" y="0"/>
                  </a:lnTo>
                  <a:close/>
                </a:path>
              </a:pathLst>
            </a:custGeom>
            <a:solidFill>
              <a:srgbClr val="510051"/>
            </a:solidFill>
          </p:spPr>
          <p:txBody>
            <a:bodyPr wrap="square" lIns="0" tIns="0" rIns="0" bIns="0"/>
            <a:lstStyle/>
            <a:p>
              <a:endParaRPr/>
            </a:p>
          </p:txBody>
        </p:sp>
        <p:sp>
          <p:nvSpPr>
            <p:cNvPr id="14" name="object 14"/>
            <p:cNvSpPr/>
            <p:nvPr/>
          </p:nvSpPr>
          <p:spPr>
            <a:xfrm>
              <a:off x="1535976" y="3346348"/>
              <a:ext cx="1536065" cy="109855"/>
            </a:xfrm>
            <a:custGeom>
              <a:avLst/>
              <a:gdLst/>
              <a:ahLst/>
              <a:cxnLst/>
              <a:rect l="l" t="t" r="r" b="b"/>
              <a:pathLst>
                <a:path w="1536064" h="109854">
                  <a:moveTo>
                    <a:pt x="1535976" y="0"/>
                  </a:moveTo>
                  <a:lnTo>
                    <a:pt x="0" y="0"/>
                  </a:lnTo>
                  <a:lnTo>
                    <a:pt x="0" y="109651"/>
                  </a:lnTo>
                  <a:lnTo>
                    <a:pt x="1535976" y="109651"/>
                  </a:lnTo>
                  <a:lnTo>
                    <a:pt x="1535976" y="0"/>
                  </a:lnTo>
                  <a:close/>
                </a:path>
              </a:pathLst>
            </a:custGeom>
            <a:solidFill>
              <a:srgbClr val="EBEBEB"/>
            </a:solidFill>
          </p:spPr>
          <p:txBody>
            <a:bodyPr wrap="square" lIns="0" tIns="0" rIns="0" bIns="0"/>
            <a:lstStyle/>
            <a:p>
              <a:endParaRPr/>
            </a:p>
          </p:txBody>
        </p:sp>
        <p:sp>
          <p:nvSpPr>
            <p:cNvPr id="15" name="object 15"/>
            <p:cNvSpPr/>
            <p:nvPr/>
          </p:nvSpPr>
          <p:spPr>
            <a:xfrm>
              <a:off x="3071952" y="3346348"/>
              <a:ext cx="1536065" cy="109855"/>
            </a:xfrm>
            <a:custGeom>
              <a:avLst/>
              <a:gdLst/>
              <a:ahLst/>
              <a:cxnLst/>
              <a:rect l="l" t="t" r="r" b="b"/>
              <a:pathLst>
                <a:path w="1536064" h="109854">
                  <a:moveTo>
                    <a:pt x="1535976" y="0"/>
                  </a:moveTo>
                  <a:lnTo>
                    <a:pt x="0" y="0"/>
                  </a:lnTo>
                  <a:lnTo>
                    <a:pt x="0" y="109651"/>
                  </a:lnTo>
                  <a:lnTo>
                    <a:pt x="1535976" y="109651"/>
                  </a:lnTo>
                  <a:lnTo>
                    <a:pt x="1535976" y="0"/>
                  </a:lnTo>
                  <a:close/>
                </a:path>
              </a:pathLst>
            </a:custGeom>
            <a:solidFill>
              <a:srgbClr val="D8D8D8"/>
            </a:solidFill>
          </p:spPr>
          <p:txBody>
            <a:bodyPr wrap="square" lIns="0" tIns="0" rIns="0" bIns="0"/>
            <a:lstStyle/>
            <a:p>
              <a:endParaRPr/>
            </a:p>
          </p:txBody>
        </p:sp>
      </p:grpSp>
      <p:sp>
        <p:nvSpPr>
          <p:cNvPr id="16" name="object 16"/>
          <p:cNvSpPr txBox="1">
            <a:spLocks noGrp="1"/>
          </p:cNvSpPr>
          <p:nvPr>
            <p:ph type="dt" sz="half" idx="6"/>
          </p:nvPr>
        </p:nvSpPr>
        <p:spPr>
          <a:prstGeom prst="rect">
            <a:avLst/>
          </a:prstGeom>
        </p:spPr>
        <p:txBody>
          <a:bodyPr vert="horz" wrap="square" lIns="0" tIns="0" rIns="0" bIns="0">
            <a:spAutoFit/>
          </a:bodyPr>
          <a:lstStyle/>
          <a:p>
            <a:pPr marL="12700">
              <a:lnSpc>
                <a:spcPts val="675"/>
              </a:lnSpc>
            </a:pPr>
            <a:r>
              <a:t>Calegari (Universit'a Bologna)</a:t>
            </a:r>
          </a:p>
        </p:txBody>
      </p:sp>
      <p:sp>
        <p:nvSpPr>
          <p:cNvPr id="17" name="object 17"/>
          <p:cNvSpPr txBox="1"/>
          <p:nvPr/>
        </p:nvSpPr>
        <p:spPr>
          <a:xfrm>
            <a:off x="2053069" y="3351784"/>
            <a:ext cx="501650" cy="102235"/>
          </a:xfrm>
          <a:prstGeom prst="rect">
            <a:avLst/>
          </a:prstGeom>
        </p:spPr>
        <p:txBody>
          <a:bodyPr vert="horz" wrap="square" lIns="0" tIns="0" rIns="0" bIns="0">
            <a:spAutoFit/>
          </a:bodyPr>
          <a:lstStyle/>
          <a:p>
            <a:pPr marL="12700">
              <a:lnSpc>
                <a:spcPts val="675"/>
              </a:lnSpc>
              <a:defRPr sz="600">
                <a:solidFill>
                  <a:srgbClr val="470047"/>
                </a:solidFill>
                <a:latin typeface="Microsoft Sans Serif"/>
                <a:cs typeface="Microsoft Sans Serif"/>
                <a:hlinkClick r:id="rId3" action="ppaction://hlinksldjump"/>
              </a:defRPr>
            </a:pPr>
            <a:r>
              <a:t>Etica e LP</a:t>
            </a:r>
            <a:endParaRPr sz="600">
              <a:latin typeface="Microsoft Sans Serif"/>
              <a:cs typeface="Microsoft Sans Serif"/>
            </a:endParaRPr>
          </a:p>
        </p:txBody>
      </p:sp>
      <p:sp>
        <p:nvSpPr>
          <p:cNvPr id="18" name="object 18"/>
          <p:cNvSpPr txBox="1">
            <a:spLocks noGrp="1"/>
          </p:cNvSpPr>
          <p:nvPr>
            <p:ph type="ftr" sz="quarter" idx="5"/>
          </p:nvPr>
        </p:nvSpPr>
        <p:spPr>
          <a:prstGeom prst="rect">
            <a:avLst/>
          </a:prstGeom>
        </p:spPr>
        <p:txBody>
          <a:bodyPr vert="horz" wrap="square" lIns="0" tIns="0" rIns="0" bIns="0">
            <a:spAutoFit/>
          </a:bodyPr>
          <a:lstStyle/>
          <a:p>
            <a:pPr marL="12700">
              <a:lnSpc>
                <a:spcPts val="675"/>
              </a:lnSpc>
            </a:pPr>
            <a:r>
              <a:t>A.A. 2020/2021</a:t>
            </a:r>
          </a:p>
        </p:txBody>
      </p:sp>
      <p:sp>
        <p:nvSpPr>
          <p:cNvPr id="19" name="object 19"/>
          <p:cNvSpPr txBox="1">
            <a:spLocks noGrp="1"/>
          </p:cNvSpPr>
          <p:nvPr>
            <p:ph type="sldNum" sz="quarter" idx="7"/>
          </p:nvPr>
        </p:nvSpPr>
        <p:spPr>
          <a:prstGeom prst="rect">
            <a:avLst/>
          </a:prstGeom>
        </p:spPr>
        <p:txBody>
          <a:bodyPr vert="horz" wrap="square" lIns="0" tIns="0" rIns="0" bIns="0">
            <a:spAutoFit/>
          </a:bodyPr>
          <a:lstStyle/>
          <a:p>
            <a:pPr marL="38100">
              <a:lnSpc>
                <a:spcPts val="675"/>
              </a:lnSpc>
            </a:pPr>
            <a:fld id="{81D60167-4931-47E6-BA6A-407CBD079E47}" type="slidenum">
              <a:rPr spc="-20" dirty="0"/>
              <a:t>3</a:t>
            </a:fld>
            <a:r>
              <a:t> /69</a:t>
            </a:r>
          </a:p>
        </p:txBody>
      </p:sp>
    </p:spTree>
  </p:cSld>
  <p:clrMapOvr>
    <a:masterClrMapping/>
  </p:clrMapOvr>
  <p:transition>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0" y="0"/>
            <a:ext cx="2304415" cy="140335"/>
          </a:xfrm>
          <a:prstGeom prst="rect">
            <a:avLst/>
          </a:prstGeom>
          <a:solidFill>
            <a:srgbClr val="510051"/>
          </a:solidFill>
        </p:spPr>
        <p:txBody>
          <a:bodyPr vert="horz" wrap="square" lIns="0" tIns="13335" rIns="0" bIns="0">
            <a:spAutoFit/>
          </a:bodyPr>
          <a:lstStyle/>
          <a:p>
            <a:pPr marR="59055" algn="r">
              <a:lnSpc>
                <a:spcPct val="100000"/>
              </a:lnSpc>
              <a:spcBef>
                <a:spcPts val="105"/>
              </a:spcBef>
              <a:defRPr sz="600">
                <a:solidFill>
                  <a:srgbClr val="F2F2F2"/>
                </a:solidFill>
                <a:latin typeface="Microsoft Sans Serif"/>
                <a:cs typeface="Microsoft Sans Serif"/>
                <a:hlinkClick r:id="rId2" action="ppaction://hlinksldjump"/>
              </a:defRPr>
            </a:pPr>
            <a:r>
              <a:t>I Preliminari</a:t>
            </a:r>
            <a:endParaRPr sz="600">
              <a:latin typeface="Microsoft Sans Serif"/>
              <a:cs typeface="Microsoft Sans Serif"/>
            </a:endParaRPr>
          </a:p>
        </p:txBody>
      </p:sp>
      <p:sp>
        <p:nvSpPr>
          <p:cNvPr id="3" name="object 3"/>
          <p:cNvSpPr txBox="1"/>
          <p:nvPr/>
        </p:nvSpPr>
        <p:spPr>
          <a:xfrm>
            <a:off x="2303995" y="0"/>
            <a:ext cx="2304415" cy="140335"/>
          </a:xfrm>
          <a:prstGeom prst="rect">
            <a:avLst/>
          </a:prstGeom>
          <a:solidFill>
            <a:srgbClr val="D8D8D8"/>
          </a:solidFill>
        </p:spPr>
        <p:txBody>
          <a:bodyPr vert="horz" wrap="square" lIns="0" tIns="13335" rIns="0" bIns="0">
            <a:spAutoFit/>
          </a:bodyPr>
          <a:lstStyle/>
          <a:p>
            <a:pPr marL="67310">
              <a:lnSpc>
                <a:spcPct val="100000"/>
              </a:lnSpc>
              <a:spcBef>
                <a:spcPts val="105"/>
              </a:spcBef>
              <a:defRPr sz="600">
                <a:solidFill>
                  <a:srgbClr val="3D003D"/>
                </a:solidFill>
                <a:latin typeface="Microsoft Sans Serif"/>
                <a:cs typeface="Microsoft Sans Serif"/>
                <a:hlinkClick r:id="rId3" action="ppaction://hlinksldjump"/>
              </a:defRPr>
            </a:pPr>
            <a:r>
              <a:t>Sintassi Prolog: Ricapitolato</a:t>
            </a:r>
            <a:endParaRPr sz="600">
              <a:latin typeface="Microsoft Sans Serif"/>
              <a:cs typeface="Microsoft Sans Serif"/>
            </a:endParaRPr>
          </a:p>
        </p:txBody>
      </p:sp>
      <p:sp>
        <p:nvSpPr>
          <p:cNvPr id="4" name="object 4"/>
          <p:cNvSpPr txBox="1"/>
          <p:nvPr/>
        </p:nvSpPr>
        <p:spPr>
          <a:xfrm>
            <a:off x="0" y="140017"/>
            <a:ext cx="4608195" cy="446917"/>
          </a:xfrm>
          <a:prstGeom prst="rect">
            <a:avLst/>
          </a:prstGeom>
          <a:solidFill>
            <a:srgbClr val="F2F2F2"/>
          </a:solidFill>
        </p:spPr>
        <p:txBody>
          <a:bodyPr vert="horz" wrap="square" lIns="0" tIns="76835" rIns="0" bIns="0">
            <a:spAutoFit/>
          </a:bodyPr>
          <a:lstStyle/>
          <a:p>
            <a:pPr marL="107950">
              <a:lnSpc>
                <a:spcPct val="100000"/>
              </a:lnSpc>
              <a:spcBef>
                <a:spcPts val="605"/>
              </a:spcBef>
              <a:defRPr sz="1400">
                <a:solidFill>
                  <a:srgbClr val="660066"/>
                </a:solidFill>
                <a:latin typeface="Tahoma"/>
                <a:cs typeface="Tahoma"/>
              </a:defRPr>
            </a:pPr>
            <a:r>
              <a:rPr sz="1200"/>
              <a:t>Giustificazione dello stato degli argomenti: Giustificazione dialettica</a:t>
            </a:r>
            <a:endParaRPr sz="1200">
              <a:latin typeface="Tahoma"/>
              <a:cs typeface="Tahoma"/>
            </a:endParaRPr>
          </a:p>
        </p:txBody>
      </p:sp>
      <p:pic>
        <p:nvPicPr>
          <p:cNvPr id="5" name="object 5"/>
          <p:cNvPicPr/>
          <p:nvPr/>
        </p:nvPicPr>
        <p:blipFill>
          <a:blip r:embed="rId4" cstate="print"/>
          <a:stretch>
            <a:fillRect/>
          </a:stretch>
        </p:blipFill>
        <p:spPr>
          <a:xfrm>
            <a:off x="281089" y="1223746"/>
            <a:ext cx="65265" cy="65265"/>
          </a:xfrm>
          <a:prstGeom prst="rect">
            <a:avLst/>
          </a:prstGeom>
        </p:spPr>
      </p:pic>
      <p:pic>
        <p:nvPicPr>
          <p:cNvPr id="6" name="object 6"/>
          <p:cNvPicPr/>
          <p:nvPr/>
        </p:nvPicPr>
        <p:blipFill>
          <a:blip r:embed="rId5" cstate="print"/>
          <a:stretch>
            <a:fillRect/>
          </a:stretch>
        </p:blipFill>
        <p:spPr>
          <a:xfrm>
            <a:off x="570865" y="1717217"/>
            <a:ext cx="52590" cy="52590"/>
          </a:xfrm>
          <a:prstGeom prst="rect">
            <a:avLst/>
          </a:prstGeom>
        </p:spPr>
      </p:pic>
      <p:pic>
        <p:nvPicPr>
          <p:cNvPr id="7" name="object 7"/>
          <p:cNvPicPr/>
          <p:nvPr/>
        </p:nvPicPr>
        <p:blipFill>
          <a:blip r:embed="rId5" cstate="print"/>
          <a:stretch>
            <a:fillRect/>
          </a:stretch>
        </p:blipFill>
        <p:spPr>
          <a:xfrm>
            <a:off x="570865" y="1869046"/>
            <a:ext cx="52590" cy="52590"/>
          </a:xfrm>
          <a:prstGeom prst="rect">
            <a:avLst/>
          </a:prstGeom>
        </p:spPr>
      </p:pic>
      <p:pic>
        <p:nvPicPr>
          <p:cNvPr id="8" name="object 8"/>
          <p:cNvPicPr/>
          <p:nvPr/>
        </p:nvPicPr>
        <p:blipFill>
          <a:blip r:embed="rId4" cstate="print"/>
          <a:stretch>
            <a:fillRect/>
          </a:stretch>
        </p:blipFill>
        <p:spPr>
          <a:xfrm>
            <a:off x="281089" y="2066404"/>
            <a:ext cx="65265" cy="65265"/>
          </a:xfrm>
          <a:prstGeom prst="rect">
            <a:avLst/>
          </a:prstGeom>
        </p:spPr>
      </p:pic>
      <p:sp>
        <p:nvSpPr>
          <p:cNvPr id="9" name="object 9"/>
          <p:cNvSpPr txBox="1"/>
          <p:nvPr/>
        </p:nvSpPr>
        <p:spPr>
          <a:xfrm>
            <a:off x="125844" y="606360"/>
            <a:ext cx="4346575" cy="2454070"/>
          </a:xfrm>
          <a:prstGeom prst="rect">
            <a:avLst/>
          </a:prstGeom>
        </p:spPr>
        <p:txBody>
          <a:bodyPr vert="horz" wrap="square" lIns="0" tIns="11430" rIns="0" bIns="0">
            <a:spAutoFit/>
          </a:bodyPr>
          <a:lstStyle/>
          <a:p>
            <a:pPr marL="12700">
              <a:lnSpc>
                <a:spcPct val="100000"/>
              </a:lnSpc>
              <a:spcBef>
                <a:spcPts val="90"/>
              </a:spcBef>
              <a:defRPr sz="1100">
                <a:solidFill>
                  <a:srgbClr val="0A000A"/>
                </a:solidFill>
                <a:latin typeface="Tahoma"/>
                <a:cs typeface="Tahoma"/>
              </a:defRPr>
            </a:pPr>
            <a:r>
              <a:rPr sz="900"/>
              <a:t>la conoscenza degli argomenti deve essere accettata sotto una data semantica</a:t>
            </a:r>
            <a:endParaRPr sz="900">
              <a:latin typeface="Tahoma"/>
              <a:cs typeface="Tahoma"/>
            </a:endParaRPr>
          </a:p>
          <a:p>
            <a:pPr marL="12700">
              <a:lnSpc>
                <a:spcPct val="100000"/>
              </a:lnSpc>
              <a:spcBef>
                <a:spcPts val="35"/>
              </a:spcBef>
            </a:pPr>
            <a:r>
              <a:rPr sz="900">
                <a:solidFill>
                  <a:srgbClr val="0A000A"/>
                </a:solidFill>
                <a:latin typeface="MingLiU_HKSCS-ExtB"/>
                <a:cs typeface="MingLiU_HKSCS-ExtB"/>
              </a:rPr>
              <a:t>→ </a:t>
            </a:r>
            <a:r>
              <a:rPr sz="900" i="1">
                <a:solidFill>
                  <a:srgbClr val="0A000A"/>
                </a:solidFill>
                <a:latin typeface="Arial"/>
                <a:cs typeface="Arial"/>
              </a:rPr>
              <a:t>valutazione argomentativa </a:t>
            </a:r>
            <a:r>
              <a:rPr sz="500">
                <a:solidFill>
                  <a:srgbClr val="BE9E32"/>
                </a:solidFill>
                <a:latin typeface="Microsoft Sans Serif"/>
                <a:cs typeface="Microsoft Sans Serif"/>
                <a:hlinkClick r:id="rId6" action="ppaction://hlinksldjump"/>
              </a:rPr>
              <a:t>[Baroni e Giacomin, 2009]</a:t>
            </a:r>
            <a:endParaRPr sz="500">
              <a:latin typeface="Microsoft Sans Serif"/>
              <a:cs typeface="Microsoft Sans Serif"/>
            </a:endParaRPr>
          </a:p>
          <a:p>
            <a:pPr marL="12700">
              <a:lnSpc>
                <a:spcPct val="100000"/>
              </a:lnSpc>
              <a:spcBef>
                <a:spcPts val="35"/>
              </a:spcBef>
              <a:defRPr sz="1100">
                <a:solidFill>
                  <a:srgbClr val="0A000A"/>
                </a:solidFill>
                <a:latin typeface="Tahoma"/>
                <a:cs typeface="Tahoma"/>
              </a:defRPr>
            </a:pPr>
            <a:r>
              <a:rPr sz="900"/>
              <a:t>Gli approcci più comuni:</a:t>
            </a:r>
            <a:endParaRPr sz="900">
              <a:latin typeface="Tahoma"/>
              <a:cs typeface="Tahoma"/>
            </a:endParaRPr>
          </a:p>
          <a:p>
            <a:pPr marL="289560" marR="362585">
              <a:lnSpc>
                <a:spcPts val="1200"/>
              </a:lnSpc>
              <a:spcBef>
                <a:spcPts val="315"/>
              </a:spcBef>
              <a:defRPr sz="1100">
                <a:latin typeface="Tahoma"/>
                <a:cs typeface="Tahoma"/>
              </a:defRPr>
            </a:pPr>
            <a:r>
              <a:rPr sz="900">
                <a:solidFill>
                  <a:srgbClr val="5B005B"/>
                </a:solidFill>
              </a:rPr>
              <a:t>Approccio basato sull'estensione</a:t>
            </a:r>
            <a:r>
              <a:rPr sz="900">
                <a:solidFill>
                  <a:srgbClr val="0A000A"/>
                </a:solidFill>
              </a:rPr>
              <a:t>: la specificazione semantica riguarda la generazione di un insieme di estensioni (insieme di argomenti "collettivi accettabili") da un framework di argomentazione</a:t>
            </a:r>
            <a:endParaRPr sz="900">
              <a:latin typeface="Tahoma"/>
              <a:cs typeface="Tahoma"/>
            </a:endParaRPr>
          </a:p>
          <a:p>
            <a:pPr marL="566420">
              <a:lnSpc>
                <a:spcPts val="1200"/>
              </a:lnSpc>
              <a:spcBef>
                <a:spcPts val="145"/>
              </a:spcBef>
              <a:defRPr sz="1000">
                <a:solidFill>
                  <a:srgbClr val="0A000A"/>
                </a:solidFill>
                <a:latin typeface="Tahoma"/>
                <a:cs typeface="Tahoma"/>
              </a:defRPr>
            </a:pPr>
            <a:r>
              <a:rPr sz="700"/>
              <a:t>Determinare insiemi privi di conflitti</a:t>
            </a:r>
            <a:endParaRPr sz="700">
              <a:latin typeface="Tahoma"/>
              <a:cs typeface="Tahoma"/>
            </a:endParaRPr>
          </a:p>
          <a:p>
            <a:pPr marL="566420">
              <a:lnSpc>
                <a:spcPts val="1200"/>
              </a:lnSpc>
              <a:defRPr sz="1000">
                <a:solidFill>
                  <a:srgbClr val="0A000A"/>
                </a:solidFill>
                <a:latin typeface="Tahoma"/>
                <a:cs typeface="Tahoma"/>
              </a:defRPr>
            </a:pPr>
            <a:r>
              <a:rPr sz="700"/>
              <a:t>Determinare le estensioni (ingenua, ammissibile, preferita, completa, stabile,...)</a:t>
            </a:r>
            <a:endParaRPr sz="700">
              <a:latin typeface="Tahoma"/>
              <a:cs typeface="Tahoma"/>
            </a:endParaRPr>
          </a:p>
          <a:p>
            <a:pPr marL="289560" marR="38735">
              <a:lnSpc>
                <a:spcPct val="102600"/>
              </a:lnSpc>
              <a:spcBef>
                <a:spcPts val="320"/>
              </a:spcBef>
              <a:defRPr sz="1100">
                <a:latin typeface="Tahoma"/>
                <a:cs typeface="Tahoma"/>
              </a:defRPr>
            </a:pPr>
            <a:r>
              <a:rPr sz="900">
                <a:solidFill>
                  <a:srgbClr val="5B005B"/>
                </a:solidFill>
              </a:rPr>
              <a:t>Approccio basato sull'etichettatura</a:t>
            </a:r>
            <a:r>
              <a:rPr sz="900">
                <a:solidFill>
                  <a:srgbClr val="0A000A"/>
                </a:solidFill>
              </a:rPr>
              <a:t>: la specificazione semantica riguarda la generazione di un insieme di etichette (ad esempio possibili stati alternativi di un argomento) da un quadro di argomentazione</a:t>
            </a:r>
            <a:endParaRPr sz="900">
              <a:latin typeface="Tahoma"/>
              <a:cs typeface="Tahoma"/>
            </a:endParaRPr>
          </a:p>
          <a:p>
            <a:pPr marL="12700" marR="441325">
              <a:lnSpc>
                <a:spcPct val="102600"/>
              </a:lnSpc>
              <a:spcBef>
                <a:spcPts val="300"/>
              </a:spcBef>
              <a:defRPr sz="1100">
                <a:solidFill>
                  <a:srgbClr val="0A000A"/>
                </a:solidFill>
              </a:defRPr>
            </a:pPr>
            <a:r>
              <a:rPr sz="900">
                <a:latin typeface="Tahoma"/>
                <a:cs typeface="Tahoma"/>
              </a:rPr>
              <a:t>N.B. qualsiasi estensione-based può essere espressa in modo equivalente in una semplice etichettatura basata sull'adozione di un insieme di due etichette (lasciamo dire L = </a:t>
            </a:r>
            <a:r>
              <a:rPr sz="900">
                <a:latin typeface="MingLiU_HKSCS-ExtB"/>
                <a:cs typeface="MingLiU_HKSCS-ExtB"/>
              </a:rPr>
              <a:t>{</a:t>
            </a:r>
            <a:r>
              <a:rPr sz="900">
                <a:latin typeface="Tahoma"/>
                <a:cs typeface="Tahoma"/>
              </a:rPr>
              <a:t>in,out</a:t>
            </a:r>
            <a:r>
              <a:rPr sz="900">
                <a:latin typeface="MingLiU_HKSCS-ExtB"/>
                <a:cs typeface="MingLiU_HKSCS-ExtB"/>
              </a:rPr>
              <a:t>}</a:t>
            </a:r>
            <a:r>
              <a:rPr sz="900">
                <a:latin typeface="Tahoma"/>
                <a:cs typeface="Tahoma"/>
              </a:rPr>
              <a:t>)</a:t>
            </a:r>
          </a:p>
          <a:p>
            <a:pPr marL="12700" marR="32384">
              <a:lnSpc>
                <a:spcPct val="102600"/>
              </a:lnSpc>
              <a:defRPr sz="1100">
                <a:solidFill>
                  <a:srgbClr val="0A000A"/>
                </a:solidFill>
                <a:latin typeface="Tahoma"/>
                <a:cs typeface="Tahoma"/>
              </a:defRPr>
            </a:pPr>
            <a:r>
              <a:rPr sz="900"/>
              <a:t>D'altra parte, un'etichettatura arbitraria non può in generale essere formulata in termini di estensioni</a:t>
            </a:r>
            <a:endParaRPr sz="1100">
              <a:latin typeface="Tahoma"/>
              <a:cs typeface="Tahoma"/>
            </a:endParaRPr>
          </a:p>
        </p:txBody>
      </p:sp>
      <p:grpSp>
        <p:nvGrpSpPr>
          <p:cNvPr id="10" name="object 10"/>
          <p:cNvGrpSpPr/>
          <p:nvPr/>
        </p:nvGrpSpPr>
        <p:grpSpPr>
          <a:xfrm>
            <a:off x="0" y="3346348"/>
            <a:ext cx="4608195" cy="109855"/>
            <a:chOff x="0" y="3346348"/>
            <a:chExt cx="4608195" cy="109855"/>
          </a:xfrm>
        </p:grpSpPr>
        <p:sp>
          <p:nvSpPr>
            <p:cNvPr id="11" name="object 11"/>
            <p:cNvSpPr/>
            <p:nvPr/>
          </p:nvSpPr>
          <p:spPr>
            <a:xfrm>
              <a:off x="0" y="3346348"/>
              <a:ext cx="1536065" cy="109855"/>
            </a:xfrm>
            <a:custGeom>
              <a:avLst/>
              <a:gdLst/>
              <a:ahLst/>
              <a:cxnLst/>
              <a:rect l="l" t="t" r="r" b="b"/>
              <a:pathLst>
                <a:path w="1536065" h="109854">
                  <a:moveTo>
                    <a:pt x="1535976" y="0"/>
                  </a:moveTo>
                  <a:lnTo>
                    <a:pt x="0" y="0"/>
                  </a:lnTo>
                  <a:lnTo>
                    <a:pt x="0" y="109651"/>
                  </a:lnTo>
                  <a:lnTo>
                    <a:pt x="1535976" y="109651"/>
                  </a:lnTo>
                  <a:lnTo>
                    <a:pt x="1535976" y="0"/>
                  </a:lnTo>
                  <a:close/>
                </a:path>
              </a:pathLst>
            </a:custGeom>
            <a:solidFill>
              <a:srgbClr val="510051"/>
            </a:solidFill>
          </p:spPr>
          <p:txBody>
            <a:bodyPr wrap="square" lIns="0" tIns="0" rIns="0" bIns="0"/>
            <a:lstStyle/>
            <a:p>
              <a:endParaRPr/>
            </a:p>
          </p:txBody>
        </p:sp>
        <p:sp>
          <p:nvSpPr>
            <p:cNvPr id="12" name="object 12"/>
            <p:cNvSpPr/>
            <p:nvPr/>
          </p:nvSpPr>
          <p:spPr>
            <a:xfrm>
              <a:off x="1535976" y="3346348"/>
              <a:ext cx="1536065" cy="109855"/>
            </a:xfrm>
            <a:custGeom>
              <a:avLst/>
              <a:gdLst/>
              <a:ahLst/>
              <a:cxnLst/>
              <a:rect l="l" t="t" r="r" b="b"/>
              <a:pathLst>
                <a:path w="1536064" h="109854">
                  <a:moveTo>
                    <a:pt x="1535976" y="0"/>
                  </a:moveTo>
                  <a:lnTo>
                    <a:pt x="0" y="0"/>
                  </a:lnTo>
                  <a:lnTo>
                    <a:pt x="0" y="109651"/>
                  </a:lnTo>
                  <a:lnTo>
                    <a:pt x="1535976" y="109651"/>
                  </a:lnTo>
                  <a:lnTo>
                    <a:pt x="1535976" y="0"/>
                  </a:lnTo>
                  <a:close/>
                </a:path>
              </a:pathLst>
            </a:custGeom>
            <a:solidFill>
              <a:srgbClr val="EBEBEB"/>
            </a:solidFill>
          </p:spPr>
          <p:txBody>
            <a:bodyPr wrap="square" lIns="0" tIns="0" rIns="0" bIns="0"/>
            <a:lstStyle/>
            <a:p>
              <a:endParaRPr/>
            </a:p>
          </p:txBody>
        </p:sp>
        <p:sp>
          <p:nvSpPr>
            <p:cNvPr id="13" name="object 13"/>
            <p:cNvSpPr/>
            <p:nvPr/>
          </p:nvSpPr>
          <p:spPr>
            <a:xfrm>
              <a:off x="3071952" y="3346348"/>
              <a:ext cx="1536065" cy="109855"/>
            </a:xfrm>
            <a:custGeom>
              <a:avLst/>
              <a:gdLst/>
              <a:ahLst/>
              <a:cxnLst/>
              <a:rect l="l" t="t" r="r" b="b"/>
              <a:pathLst>
                <a:path w="1536064" h="109854">
                  <a:moveTo>
                    <a:pt x="1535976" y="0"/>
                  </a:moveTo>
                  <a:lnTo>
                    <a:pt x="0" y="0"/>
                  </a:lnTo>
                  <a:lnTo>
                    <a:pt x="0" y="109651"/>
                  </a:lnTo>
                  <a:lnTo>
                    <a:pt x="1535976" y="109651"/>
                  </a:lnTo>
                  <a:lnTo>
                    <a:pt x="1535976" y="0"/>
                  </a:lnTo>
                  <a:close/>
                </a:path>
              </a:pathLst>
            </a:custGeom>
            <a:solidFill>
              <a:srgbClr val="D8D8D8"/>
            </a:solidFill>
          </p:spPr>
          <p:txBody>
            <a:bodyPr wrap="square" lIns="0" tIns="0" rIns="0" bIns="0"/>
            <a:lstStyle/>
            <a:p>
              <a:endParaRPr/>
            </a:p>
          </p:txBody>
        </p:sp>
      </p:grpSp>
      <p:sp>
        <p:nvSpPr>
          <p:cNvPr id="14" name="object 14"/>
          <p:cNvSpPr txBox="1">
            <a:spLocks noGrp="1"/>
          </p:cNvSpPr>
          <p:nvPr>
            <p:ph type="dt" sz="half" idx="6"/>
          </p:nvPr>
        </p:nvSpPr>
        <p:spPr>
          <a:prstGeom prst="rect">
            <a:avLst/>
          </a:prstGeom>
        </p:spPr>
        <p:txBody>
          <a:bodyPr vert="horz" wrap="square" lIns="0" tIns="0" rIns="0" bIns="0">
            <a:spAutoFit/>
          </a:bodyPr>
          <a:lstStyle/>
          <a:p>
            <a:pPr marL="12700">
              <a:lnSpc>
                <a:spcPts val="675"/>
              </a:lnSpc>
            </a:pPr>
            <a:r>
              <a:t>Calegari (Universit'a Bologna)</a:t>
            </a:r>
          </a:p>
        </p:txBody>
      </p:sp>
      <p:sp>
        <p:nvSpPr>
          <p:cNvPr id="15" name="object 15"/>
          <p:cNvSpPr txBox="1"/>
          <p:nvPr/>
        </p:nvSpPr>
        <p:spPr>
          <a:xfrm>
            <a:off x="2053069" y="3351784"/>
            <a:ext cx="501650" cy="102235"/>
          </a:xfrm>
          <a:prstGeom prst="rect">
            <a:avLst/>
          </a:prstGeom>
        </p:spPr>
        <p:txBody>
          <a:bodyPr vert="horz" wrap="square" lIns="0" tIns="0" rIns="0" bIns="0">
            <a:spAutoFit/>
          </a:bodyPr>
          <a:lstStyle/>
          <a:p>
            <a:pPr marL="12700">
              <a:lnSpc>
                <a:spcPts val="675"/>
              </a:lnSpc>
              <a:defRPr sz="600">
                <a:solidFill>
                  <a:srgbClr val="470047"/>
                </a:solidFill>
                <a:latin typeface="Microsoft Sans Serif"/>
                <a:cs typeface="Microsoft Sans Serif"/>
                <a:hlinkClick r:id="rId7" action="ppaction://hlinksldjump"/>
              </a:defRPr>
            </a:pPr>
            <a:r>
              <a:t>Etica e LP</a:t>
            </a:r>
            <a:endParaRPr sz="600">
              <a:latin typeface="Microsoft Sans Serif"/>
              <a:cs typeface="Microsoft Sans Serif"/>
            </a:endParaRPr>
          </a:p>
        </p:txBody>
      </p:sp>
      <p:sp>
        <p:nvSpPr>
          <p:cNvPr id="16" name="object 16"/>
          <p:cNvSpPr txBox="1">
            <a:spLocks noGrp="1"/>
          </p:cNvSpPr>
          <p:nvPr>
            <p:ph type="ftr" sz="quarter" idx="5"/>
          </p:nvPr>
        </p:nvSpPr>
        <p:spPr>
          <a:prstGeom prst="rect">
            <a:avLst/>
          </a:prstGeom>
        </p:spPr>
        <p:txBody>
          <a:bodyPr vert="horz" wrap="square" lIns="0" tIns="0" rIns="0" bIns="0">
            <a:spAutoFit/>
          </a:bodyPr>
          <a:lstStyle/>
          <a:p>
            <a:pPr marL="12700">
              <a:lnSpc>
                <a:spcPts val="675"/>
              </a:lnSpc>
            </a:pPr>
            <a:r>
              <a:t>A.A. 2020/2021</a:t>
            </a:r>
          </a:p>
        </p:txBody>
      </p:sp>
      <p:sp>
        <p:nvSpPr>
          <p:cNvPr id="17" name="object 17"/>
          <p:cNvSpPr txBox="1">
            <a:spLocks noGrp="1"/>
          </p:cNvSpPr>
          <p:nvPr>
            <p:ph type="sldNum" sz="quarter" idx="7"/>
          </p:nvPr>
        </p:nvSpPr>
        <p:spPr>
          <a:prstGeom prst="rect">
            <a:avLst/>
          </a:prstGeom>
        </p:spPr>
        <p:txBody>
          <a:bodyPr vert="horz" wrap="square" lIns="0" tIns="0" rIns="0" bIns="0">
            <a:spAutoFit/>
          </a:bodyPr>
          <a:lstStyle/>
          <a:p>
            <a:pPr marL="38100">
              <a:lnSpc>
                <a:spcPts val="675"/>
              </a:lnSpc>
            </a:pPr>
            <a:fld id="{81D60167-4931-47E6-BA6A-407CBD079E47}" type="slidenum">
              <a:rPr spc="-20" dirty="0"/>
              <a:t>30</a:t>
            </a:fld>
            <a:r>
              <a:t> /69</a:t>
            </a:r>
          </a:p>
        </p:txBody>
      </p:sp>
    </p:spTree>
  </p:cSld>
  <p:clrMapOvr>
    <a:masterClrMapping/>
  </p:clrMapOvr>
  <p:transition>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0" y="0"/>
            <a:ext cx="2304415" cy="140335"/>
          </a:xfrm>
          <a:prstGeom prst="rect">
            <a:avLst/>
          </a:prstGeom>
          <a:solidFill>
            <a:srgbClr val="510051"/>
          </a:solidFill>
        </p:spPr>
        <p:txBody>
          <a:bodyPr vert="horz" wrap="square" lIns="0" tIns="13335" rIns="0" bIns="0">
            <a:spAutoFit/>
          </a:bodyPr>
          <a:lstStyle/>
          <a:p>
            <a:pPr marR="59055" algn="r">
              <a:lnSpc>
                <a:spcPct val="100000"/>
              </a:lnSpc>
              <a:spcBef>
                <a:spcPts val="105"/>
              </a:spcBef>
              <a:defRPr sz="600">
                <a:solidFill>
                  <a:srgbClr val="F2F2F2"/>
                </a:solidFill>
                <a:latin typeface="Microsoft Sans Serif"/>
                <a:cs typeface="Microsoft Sans Serif"/>
                <a:hlinkClick r:id="rId2" action="ppaction://hlinksldjump"/>
              </a:defRPr>
            </a:pPr>
            <a:r>
              <a:t>I Preliminari</a:t>
            </a:r>
            <a:endParaRPr sz="600">
              <a:latin typeface="Microsoft Sans Serif"/>
              <a:cs typeface="Microsoft Sans Serif"/>
            </a:endParaRPr>
          </a:p>
        </p:txBody>
      </p:sp>
      <p:sp>
        <p:nvSpPr>
          <p:cNvPr id="3" name="object 3"/>
          <p:cNvSpPr txBox="1"/>
          <p:nvPr/>
        </p:nvSpPr>
        <p:spPr>
          <a:xfrm>
            <a:off x="2303995" y="0"/>
            <a:ext cx="2304415" cy="140335"/>
          </a:xfrm>
          <a:prstGeom prst="rect">
            <a:avLst/>
          </a:prstGeom>
          <a:solidFill>
            <a:srgbClr val="D8D8D8"/>
          </a:solidFill>
        </p:spPr>
        <p:txBody>
          <a:bodyPr vert="horz" wrap="square" lIns="0" tIns="13335" rIns="0" bIns="0">
            <a:spAutoFit/>
          </a:bodyPr>
          <a:lstStyle/>
          <a:p>
            <a:pPr marL="67310">
              <a:lnSpc>
                <a:spcPct val="100000"/>
              </a:lnSpc>
              <a:spcBef>
                <a:spcPts val="105"/>
              </a:spcBef>
              <a:defRPr sz="600">
                <a:solidFill>
                  <a:srgbClr val="3D003D"/>
                </a:solidFill>
                <a:latin typeface="Microsoft Sans Serif"/>
                <a:cs typeface="Microsoft Sans Serif"/>
                <a:hlinkClick r:id="rId3" action="ppaction://hlinksldjump"/>
              </a:defRPr>
            </a:pPr>
            <a:r>
              <a:t>Sintassi Prolog: Ricapitolato</a:t>
            </a:r>
            <a:endParaRPr sz="600">
              <a:latin typeface="Microsoft Sans Serif"/>
              <a:cs typeface="Microsoft Sans Serif"/>
            </a:endParaRPr>
          </a:p>
        </p:txBody>
      </p:sp>
      <p:sp>
        <p:nvSpPr>
          <p:cNvPr id="4" name="object 4"/>
          <p:cNvSpPr txBox="1"/>
          <p:nvPr/>
        </p:nvSpPr>
        <p:spPr>
          <a:xfrm>
            <a:off x="0" y="140017"/>
            <a:ext cx="4608195" cy="350520"/>
          </a:xfrm>
          <a:prstGeom prst="rect">
            <a:avLst/>
          </a:prstGeom>
          <a:solidFill>
            <a:srgbClr val="F2F2F2"/>
          </a:solidFill>
        </p:spPr>
        <p:txBody>
          <a:bodyPr vert="horz" wrap="square" lIns="0" tIns="76835" rIns="0" bIns="0">
            <a:spAutoFit/>
          </a:bodyPr>
          <a:lstStyle/>
          <a:p>
            <a:pPr marL="107950">
              <a:lnSpc>
                <a:spcPct val="100000"/>
              </a:lnSpc>
              <a:spcBef>
                <a:spcPts val="605"/>
              </a:spcBef>
              <a:defRPr sz="1400">
                <a:solidFill>
                  <a:srgbClr val="660066"/>
                </a:solidFill>
                <a:latin typeface="Tahoma"/>
                <a:cs typeface="Tahoma"/>
              </a:defRPr>
            </a:pPr>
            <a:r>
              <a:t>Approcci basati sull'estensione</a:t>
            </a:r>
            <a:endParaRPr sz="1400">
              <a:latin typeface="Tahoma"/>
              <a:cs typeface="Tahoma"/>
            </a:endParaRPr>
          </a:p>
        </p:txBody>
      </p:sp>
      <p:pic>
        <p:nvPicPr>
          <p:cNvPr id="5" name="object 5"/>
          <p:cNvPicPr/>
          <p:nvPr/>
        </p:nvPicPr>
        <p:blipFill>
          <a:blip r:embed="rId4" cstate="print"/>
          <a:stretch>
            <a:fillRect/>
          </a:stretch>
        </p:blipFill>
        <p:spPr>
          <a:xfrm>
            <a:off x="281089" y="677151"/>
            <a:ext cx="65265" cy="65265"/>
          </a:xfrm>
          <a:prstGeom prst="rect">
            <a:avLst/>
          </a:prstGeom>
        </p:spPr>
      </p:pic>
      <p:pic>
        <p:nvPicPr>
          <p:cNvPr id="6" name="object 6"/>
          <p:cNvPicPr/>
          <p:nvPr/>
        </p:nvPicPr>
        <p:blipFill>
          <a:blip r:embed="rId5" cstate="print"/>
          <a:stretch>
            <a:fillRect/>
          </a:stretch>
        </p:blipFill>
        <p:spPr>
          <a:xfrm>
            <a:off x="570865" y="1018794"/>
            <a:ext cx="52590" cy="52590"/>
          </a:xfrm>
          <a:prstGeom prst="rect">
            <a:avLst/>
          </a:prstGeom>
        </p:spPr>
      </p:pic>
      <p:pic>
        <p:nvPicPr>
          <p:cNvPr id="7" name="object 7"/>
          <p:cNvPicPr/>
          <p:nvPr/>
        </p:nvPicPr>
        <p:blipFill>
          <a:blip r:embed="rId5" cstate="print"/>
          <a:stretch>
            <a:fillRect/>
          </a:stretch>
        </p:blipFill>
        <p:spPr>
          <a:xfrm>
            <a:off x="570865" y="1322451"/>
            <a:ext cx="52590" cy="52590"/>
          </a:xfrm>
          <a:prstGeom prst="rect">
            <a:avLst/>
          </a:prstGeom>
        </p:spPr>
      </p:pic>
      <p:pic>
        <p:nvPicPr>
          <p:cNvPr id="8" name="object 8"/>
          <p:cNvPicPr/>
          <p:nvPr/>
        </p:nvPicPr>
        <p:blipFill>
          <a:blip r:embed="rId5" cstate="print"/>
          <a:stretch>
            <a:fillRect/>
          </a:stretch>
        </p:blipFill>
        <p:spPr>
          <a:xfrm>
            <a:off x="570865" y="1777949"/>
            <a:ext cx="52590" cy="52590"/>
          </a:xfrm>
          <a:prstGeom prst="rect">
            <a:avLst/>
          </a:prstGeom>
        </p:spPr>
      </p:pic>
      <p:pic>
        <p:nvPicPr>
          <p:cNvPr id="9" name="object 9"/>
          <p:cNvPicPr/>
          <p:nvPr/>
        </p:nvPicPr>
        <p:blipFill>
          <a:blip r:embed="rId5" cstate="print"/>
          <a:stretch>
            <a:fillRect/>
          </a:stretch>
        </p:blipFill>
        <p:spPr>
          <a:xfrm>
            <a:off x="570865" y="1929777"/>
            <a:ext cx="52590" cy="52590"/>
          </a:xfrm>
          <a:prstGeom prst="rect">
            <a:avLst/>
          </a:prstGeom>
        </p:spPr>
      </p:pic>
      <p:pic>
        <p:nvPicPr>
          <p:cNvPr id="10" name="object 10"/>
          <p:cNvPicPr/>
          <p:nvPr/>
        </p:nvPicPr>
        <p:blipFill>
          <a:blip r:embed="rId4" cstate="print"/>
          <a:stretch>
            <a:fillRect/>
          </a:stretch>
        </p:blipFill>
        <p:spPr>
          <a:xfrm>
            <a:off x="281089" y="2430792"/>
            <a:ext cx="65265" cy="65265"/>
          </a:xfrm>
          <a:prstGeom prst="rect">
            <a:avLst/>
          </a:prstGeom>
        </p:spPr>
      </p:pic>
      <p:sp>
        <p:nvSpPr>
          <p:cNvPr id="11" name="object 11"/>
          <p:cNvSpPr txBox="1"/>
          <p:nvPr/>
        </p:nvSpPr>
        <p:spPr>
          <a:xfrm>
            <a:off x="125844" y="593698"/>
            <a:ext cx="4306570" cy="2534026"/>
          </a:xfrm>
          <a:prstGeom prst="rect">
            <a:avLst/>
          </a:prstGeom>
        </p:spPr>
        <p:txBody>
          <a:bodyPr vert="horz" wrap="square" lIns="0" tIns="29209" rIns="0" bIns="0">
            <a:spAutoFit/>
          </a:bodyPr>
          <a:lstStyle/>
          <a:p>
            <a:pPr marL="289560" marR="233679">
              <a:lnSpc>
                <a:spcPts val="1200"/>
              </a:lnSpc>
              <a:spcBef>
                <a:spcPts val="229"/>
              </a:spcBef>
              <a:defRPr sz="1100">
                <a:solidFill>
                  <a:srgbClr val="0A000A"/>
                </a:solidFill>
                <a:latin typeface="Tahoma"/>
                <a:cs typeface="Tahoma"/>
              </a:defRPr>
            </a:pPr>
            <a:r>
              <a:rPr sz="900"/>
              <a:t>quattro semantiche "tradizionali", considerate nell'articolo originale di Dung, vale a dire la semantica</a:t>
            </a:r>
            <a:endParaRPr sz="900">
              <a:latin typeface="Tahoma"/>
              <a:cs typeface="Tahoma"/>
            </a:endParaRPr>
          </a:p>
          <a:p>
            <a:pPr marL="566420" marR="372110">
              <a:lnSpc>
                <a:spcPct val="100000"/>
              </a:lnSpc>
              <a:spcBef>
                <a:spcPts val="150"/>
              </a:spcBef>
              <a:defRPr sz="1000"/>
            </a:pPr>
            <a:r>
              <a:rPr sz="700" i="1">
                <a:solidFill>
                  <a:srgbClr val="330033"/>
                </a:solidFill>
                <a:latin typeface="Arial"/>
                <a:cs typeface="Arial"/>
              </a:rPr>
              <a:t>completa</a:t>
            </a:r>
            <a:r>
              <a:rPr sz="700">
                <a:solidFill>
                  <a:srgbClr val="0A000A"/>
                </a:solidFill>
                <a:latin typeface="Tahoma"/>
                <a:cs typeface="Tahoma"/>
              </a:rPr>
              <a:t>: è un insieme che è in grado di difendersi e comprende tutti gli argomenti che difende</a:t>
            </a:r>
            <a:endParaRPr sz="700">
              <a:latin typeface="Tahoma"/>
              <a:cs typeface="Tahoma"/>
            </a:endParaRPr>
          </a:p>
          <a:p>
            <a:pPr marL="566420" marR="87630">
              <a:lnSpc>
                <a:spcPts val="1200"/>
              </a:lnSpc>
              <a:spcBef>
                <a:spcPts val="30"/>
              </a:spcBef>
              <a:defRPr sz="1000"/>
            </a:pPr>
            <a:r>
              <a:rPr sz="700" i="1">
                <a:solidFill>
                  <a:srgbClr val="330033"/>
                </a:solidFill>
                <a:latin typeface="Arial"/>
                <a:cs typeface="Arial"/>
              </a:rPr>
              <a:t>messa a terra</a:t>
            </a:r>
            <a:r>
              <a:rPr sz="700">
                <a:solidFill>
                  <a:srgbClr val="0A000A"/>
                </a:solidFill>
                <a:latin typeface="Tahoma"/>
                <a:cs typeface="Tahoma"/>
              </a:rPr>
              <a:t>: include quelli e solo quegli argomenti la cui difesa è "radicata" negli argomenti iniziali (chiamata anche forte difesa).</a:t>
            </a:r>
            <a:endParaRPr sz="700">
              <a:latin typeface="Tahoma"/>
              <a:cs typeface="Tahoma"/>
            </a:endParaRPr>
          </a:p>
          <a:p>
            <a:pPr marR="1828164" algn="ctr">
              <a:lnSpc>
                <a:spcPts val="1150"/>
              </a:lnSpc>
            </a:pPr>
            <a:r>
              <a:rPr sz="500">
                <a:solidFill>
                  <a:srgbClr val="BE9E32"/>
                </a:solidFill>
                <a:latin typeface="Microsoft Sans Serif"/>
                <a:cs typeface="Microsoft Sans Serif"/>
                <a:hlinkClick r:id="rId6" action="ppaction://hlinksldjump"/>
              </a:rPr>
              <a:t>[Baroni e Giacomin, 2007]</a:t>
            </a:r>
            <a:r>
              <a:rPr sz="700">
                <a:solidFill>
                  <a:srgbClr val="0A000A"/>
                </a:solidFill>
                <a:latin typeface="Tahoma"/>
                <a:cs typeface="Tahoma"/>
              </a:rPr>
              <a:t>)</a:t>
            </a:r>
            <a:endParaRPr sz="700">
              <a:latin typeface="Tahoma"/>
              <a:cs typeface="Tahoma"/>
            </a:endParaRPr>
          </a:p>
          <a:p>
            <a:pPr marL="566420">
              <a:lnSpc>
                <a:spcPts val="1195"/>
              </a:lnSpc>
              <a:defRPr sz="1000"/>
            </a:pPr>
            <a:r>
              <a:rPr sz="700" i="1">
                <a:solidFill>
                  <a:srgbClr val="330033"/>
                </a:solidFill>
                <a:latin typeface="Arial"/>
                <a:cs typeface="Arial"/>
              </a:rPr>
              <a:t>stabile</a:t>
            </a:r>
            <a:r>
              <a:rPr sz="700">
                <a:solidFill>
                  <a:srgbClr val="0A000A"/>
                </a:solidFill>
                <a:latin typeface="Tahoma"/>
                <a:cs typeface="Tahoma"/>
              </a:rPr>
              <a:t>: attaccare tutti gli argomenti non inclusi in esso</a:t>
            </a:r>
            <a:endParaRPr sz="700">
              <a:latin typeface="Tahoma"/>
              <a:cs typeface="Tahoma"/>
            </a:endParaRPr>
          </a:p>
          <a:p>
            <a:pPr marL="566420" marR="5080">
              <a:lnSpc>
                <a:spcPts val="1200"/>
              </a:lnSpc>
              <a:spcBef>
                <a:spcPts val="40"/>
              </a:spcBef>
              <a:defRPr sz="1000"/>
            </a:pPr>
            <a:r>
              <a:rPr sz="700" i="1">
                <a:solidFill>
                  <a:srgbClr val="330033"/>
                </a:solidFill>
                <a:latin typeface="Arial"/>
                <a:cs typeface="Arial"/>
              </a:rPr>
              <a:t>preferito</a:t>
            </a:r>
            <a:r>
              <a:rPr sz="700">
                <a:solidFill>
                  <a:srgbClr val="0A000A"/>
                </a:solidFill>
                <a:latin typeface="Tahoma"/>
                <a:cs typeface="Tahoma"/>
              </a:rPr>
              <a:t>: Il requisito aggressivo che un'estensione deve attaccare qualsiasi cosa al di fuori di essa può essere rilassato richiedendo che un'estensione sia il più grande possibile e in grado di difendersi dagli attacchi</a:t>
            </a:r>
            <a:endParaRPr sz="700">
              <a:latin typeface="Tahoma"/>
              <a:cs typeface="Tahoma"/>
            </a:endParaRPr>
          </a:p>
          <a:p>
            <a:pPr marL="289560" marR="46355">
              <a:lnSpc>
                <a:spcPct val="102600"/>
              </a:lnSpc>
              <a:spcBef>
                <a:spcPts val="270"/>
              </a:spcBef>
              <a:defRPr sz="1100"/>
            </a:pPr>
            <a:r>
              <a:rPr sz="900">
                <a:solidFill>
                  <a:srgbClr val="0A000A"/>
                </a:solidFill>
                <a:latin typeface="Tahoma"/>
                <a:cs typeface="Tahoma"/>
              </a:rPr>
              <a:t>proposte successive introdotte da vari autori in letteratura, spesso per superare qualche limitazione o migliorare qualche comportamento indesiderato di un approccio tradizionale: </a:t>
            </a:r>
            <a:r>
              <a:rPr sz="900" i="1">
                <a:solidFill>
                  <a:srgbClr val="330033"/>
                </a:solidFill>
                <a:latin typeface="Arial"/>
                <a:cs typeface="Arial"/>
              </a:rPr>
              <a:t>fase</a:t>
            </a:r>
            <a:r>
              <a:rPr sz="900">
                <a:solidFill>
                  <a:srgbClr val="0A000A"/>
                </a:solidFill>
                <a:latin typeface="Tahoma"/>
                <a:cs typeface="Tahoma"/>
              </a:rPr>
              <a:t>, </a:t>
            </a:r>
            <a:r>
              <a:rPr sz="900" i="1">
                <a:solidFill>
                  <a:srgbClr val="330033"/>
                </a:solidFill>
                <a:latin typeface="Arial"/>
                <a:cs typeface="Arial"/>
              </a:rPr>
              <a:t>semi-stabile</a:t>
            </a:r>
            <a:r>
              <a:rPr sz="900">
                <a:solidFill>
                  <a:srgbClr val="0A000A"/>
                </a:solidFill>
                <a:latin typeface="Tahoma"/>
                <a:cs typeface="Tahoma"/>
              </a:rPr>
              <a:t>, </a:t>
            </a:r>
            <a:r>
              <a:rPr sz="900" i="1">
                <a:solidFill>
                  <a:srgbClr val="330033"/>
                </a:solidFill>
                <a:latin typeface="Arial"/>
                <a:cs typeface="Arial"/>
              </a:rPr>
              <a:t>ideale</a:t>
            </a:r>
            <a:r>
              <a:rPr sz="900">
                <a:solidFill>
                  <a:srgbClr val="0A000A"/>
                </a:solidFill>
                <a:latin typeface="Tahoma"/>
                <a:cs typeface="Tahoma"/>
              </a:rPr>
              <a:t>, </a:t>
            </a:r>
            <a:r>
              <a:rPr sz="900" i="1">
                <a:solidFill>
                  <a:srgbClr val="330033"/>
                </a:solidFill>
                <a:latin typeface="Arial"/>
                <a:cs typeface="Arial"/>
              </a:rPr>
              <a:t>CF2</a:t>
            </a:r>
            <a:r>
              <a:rPr sz="900">
                <a:solidFill>
                  <a:srgbClr val="0A000A"/>
                </a:solidFill>
                <a:latin typeface="Tahoma"/>
                <a:cs typeface="Tahoma"/>
              </a:rPr>
              <a:t>, e semantica </a:t>
            </a:r>
            <a:r>
              <a:rPr sz="900" i="1">
                <a:solidFill>
                  <a:srgbClr val="330033"/>
                </a:solidFill>
                <a:latin typeface="Arial"/>
                <a:cs typeface="Arial"/>
              </a:rPr>
              <a:t>prudente</a:t>
            </a:r>
            <a:r>
              <a:rPr sz="900">
                <a:solidFill>
                  <a:srgbClr val="0A000A"/>
                </a:solidFill>
                <a:latin typeface="Tahoma"/>
                <a:cs typeface="Tahoma"/>
              </a:rPr>
              <a:t>.</a:t>
            </a:r>
            <a:endParaRPr sz="900">
              <a:latin typeface="Tahoma"/>
              <a:cs typeface="Tahoma"/>
            </a:endParaRPr>
          </a:p>
          <a:p>
            <a:pPr marR="1781810" algn="ctr">
              <a:lnSpc>
                <a:spcPct val="100000"/>
              </a:lnSpc>
              <a:spcBef>
                <a:spcPts val="334"/>
              </a:spcBef>
            </a:pPr>
            <a:r>
              <a:rPr sz="900">
                <a:solidFill>
                  <a:srgbClr val="0A000A"/>
                </a:solidFill>
                <a:latin typeface="Tahoma"/>
                <a:cs typeface="Tahoma"/>
              </a:rPr>
              <a:t>Per una recensione completa vedi </a:t>
            </a:r>
            <a:r>
              <a:rPr sz="500">
                <a:solidFill>
                  <a:srgbClr val="BE9E32"/>
                </a:solidFill>
                <a:latin typeface="Microsoft Sans Serif"/>
                <a:cs typeface="Microsoft Sans Serif"/>
                <a:hlinkClick r:id="rId6" action="ppaction://hlinksldjump"/>
              </a:rPr>
              <a:t>[Baroni e Giacomin, 2009]</a:t>
            </a:r>
            <a:endParaRPr sz="500">
              <a:latin typeface="Microsoft Sans Serif"/>
              <a:cs typeface="Microsoft Sans Serif"/>
            </a:endParaRPr>
          </a:p>
        </p:txBody>
      </p:sp>
      <p:grpSp>
        <p:nvGrpSpPr>
          <p:cNvPr id="12" name="object 12"/>
          <p:cNvGrpSpPr/>
          <p:nvPr/>
        </p:nvGrpSpPr>
        <p:grpSpPr>
          <a:xfrm>
            <a:off x="0" y="3346348"/>
            <a:ext cx="4608195" cy="109855"/>
            <a:chOff x="0" y="3346348"/>
            <a:chExt cx="4608195" cy="109855"/>
          </a:xfrm>
        </p:grpSpPr>
        <p:sp>
          <p:nvSpPr>
            <p:cNvPr id="13" name="object 13"/>
            <p:cNvSpPr/>
            <p:nvPr/>
          </p:nvSpPr>
          <p:spPr>
            <a:xfrm>
              <a:off x="0" y="3346348"/>
              <a:ext cx="1536065" cy="109855"/>
            </a:xfrm>
            <a:custGeom>
              <a:avLst/>
              <a:gdLst/>
              <a:ahLst/>
              <a:cxnLst/>
              <a:rect l="l" t="t" r="r" b="b"/>
              <a:pathLst>
                <a:path w="1536065" h="109854">
                  <a:moveTo>
                    <a:pt x="1535976" y="0"/>
                  </a:moveTo>
                  <a:lnTo>
                    <a:pt x="0" y="0"/>
                  </a:lnTo>
                  <a:lnTo>
                    <a:pt x="0" y="109651"/>
                  </a:lnTo>
                  <a:lnTo>
                    <a:pt x="1535976" y="109651"/>
                  </a:lnTo>
                  <a:lnTo>
                    <a:pt x="1535976" y="0"/>
                  </a:lnTo>
                  <a:close/>
                </a:path>
              </a:pathLst>
            </a:custGeom>
            <a:solidFill>
              <a:srgbClr val="510051"/>
            </a:solidFill>
          </p:spPr>
          <p:txBody>
            <a:bodyPr wrap="square" lIns="0" tIns="0" rIns="0" bIns="0"/>
            <a:lstStyle/>
            <a:p>
              <a:endParaRPr/>
            </a:p>
          </p:txBody>
        </p:sp>
        <p:sp>
          <p:nvSpPr>
            <p:cNvPr id="14" name="object 14"/>
            <p:cNvSpPr/>
            <p:nvPr/>
          </p:nvSpPr>
          <p:spPr>
            <a:xfrm>
              <a:off x="1535976" y="3346348"/>
              <a:ext cx="1536065" cy="109855"/>
            </a:xfrm>
            <a:custGeom>
              <a:avLst/>
              <a:gdLst/>
              <a:ahLst/>
              <a:cxnLst/>
              <a:rect l="l" t="t" r="r" b="b"/>
              <a:pathLst>
                <a:path w="1536064" h="109854">
                  <a:moveTo>
                    <a:pt x="1535976" y="0"/>
                  </a:moveTo>
                  <a:lnTo>
                    <a:pt x="0" y="0"/>
                  </a:lnTo>
                  <a:lnTo>
                    <a:pt x="0" y="109651"/>
                  </a:lnTo>
                  <a:lnTo>
                    <a:pt x="1535976" y="109651"/>
                  </a:lnTo>
                  <a:lnTo>
                    <a:pt x="1535976" y="0"/>
                  </a:lnTo>
                  <a:close/>
                </a:path>
              </a:pathLst>
            </a:custGeom>
            <a:solidFill>
              <a:srgbClr val="EBEBEB"/>
            </a:solidFill>
          </p:spPr>
          <p:txBody>
            <a:bodyPr wrap="square" lIns="0" tIns="0" rIns="0" bIns="0"/>
            <a:lstStyle/>
            <a:p>
              <a:endParaRPr/>
            </a:p>
          </p:txBody>
        </p:sp>
        <p:sp>
          <p:nvSpPr>
            <p:cNvPr id="15" name="object 15"/>
            <p:cNvSpPr/>
            <p:nvPr/>
          </p:nvSpPr>
          <p:spPr>
            <a:xfrm>
              <a:off x="3071952" y="3346348"/>
              <a:ext cx="1536065" cy="109855"/>
            </a:xfrm>
            <a:custGeom>
              <a:avLst/>
              <a:gdLst/>
              <a:ahLst/>
              <a:cxnLst/>
              <a:rect l="l" t="t" r="r" b="b"/>
              <a:pathLst>
                <a:path w="1536064" h="109854">
                  <a:moveTo>
                    <a:pt x="1535976" y="0"/>
                  </a:moveTo>
                  <a:lnTo>
                    <a:pt x="0" y="0"/>
                  </a:lnTo>
                  <a:lnTo>
                    <a:pt x="0" y="109651"/>
                  </a:lnTo>
                  <a:lnTo>
                    <a:pt x="1535976" y="109651"/>
                  </a:lnTo>
                  <a:lnTo>
                    <a:pt x="1535976" y="0"/>
                  </a:lnTo>
                  <a:close/>
                </a:path>
              </a:pathLst>
            </a:custGeom>
            <a:solidFill>
              <a:srgbClr val="D8D8D8"/>
            </a:solidFill>
          </p:spPr>
          <p:txBody>
            <a:bodyPr wrap="square" lIns="0" tIns="0" rIns="0" bIns="0"/>
            <a:lstStyle/>
            <a:p>
              <a:endParaRPr/>
            </a:p>
          </p:txBody>
        </p:sp>
      </p:grpSp>
      <p:sp>
        <p:nvSpPr>
          <p:cNvPr id="16" name="object 16"/>
          <p:cNvSpPr txBox="1">
            <a:spLocks noGrp="1"/>
          </p:cNvSpPr>
          <p:nvPr>
            <p:ph type="dt" sz="half" idx="6"/>
          </p:nvPr>
        </p:nvSpPr>
        <p:spPr>
          <a:prstGeom prst="rect">
            <a:avLst/>
          </a:prstGeom>
        </p:spPr>
        <p:txBody>
          <a:bodyPr vert="horz" wrap="square" lIns="0" tIns="0" rIns="0" bIns="0">
            <a:spAutoFit/>
          </a:bodyPr>
          <a:lstStyle/>
          <a:p>
            <a:pPr marL="12700">
              <a:lnSpc>
                <a:spcPts val="675"/>
              </a:lnSpc>
            </a:pPr>
            <a:r>
              <a:t>Calegari (Universit'a Bologna)</a:t>
            </a:r>
          </a:p>
        </p:txBody>
      </p:sp>
      <p:sp>
        <p:nvSpPr>
          <p:cNvPr id="17" name="object 17"/>
          <p:cNvSpPr txBox="1"/>
          <p:nvPr/>
        </p:nvSpPr>
        <p:spPr>
          <a:xfrm>
            <a:off x="2053069" y="3351784"/>
            <a:ext cx="501650" cy="102235"/>
          </a:xfrm>
          <a:prstGeom prst="rect">
            <a:avLst/>
          </a:prstGeom>
        </p:spPr>
        <p:txBody>
          <a:bodyPr vert="horz" wrap="square" lIns="0" tIns="0" rIns="0" bIns="0">
            <a:spAutoFit/>
          </a:bodyPr>
          <a:lstStyle/>
          <a:p>
            <a:pPr marL="12700">
              <a:lnSpc>
                <a:spcPts val="675"/>
              </a:lnSpc>
              <a:defRPr sz="600">
                <a:solidFill>
                  <a:srgbClr val="470047"/>
                </a:solidFill>
                <a:latin typeface="Microsoft Sans Serif"/>
                <a:cs typeface="Microsoft Sans Serif"/>
                <a:hlinkClick r:id="rId7" action="ppaction://hlinksldjump"/>
              </a:defRPr>
            </a:pPr>
            <a:r>
              <a:t>Etica e LP</a:t>
            </a:r>
            <a:endParaRPr sz="600">
              <a:latin typeface="Microsoft Sans Serif"/>
              <a:cs typeface="Microsoft Sans Serif"/>
            </a:endParaRPr>
          </a:p>
        </p:txBody>
      </p:sp>
      <p:sp>
        <p:nvSpPr>
          <p:cNvPr id="18" name="object 18"/>
          <p:cNvSpPr txBox="1">
            <a:spLocks noGrp="1"/>
          </p:cNvSpPr>
          <p:nvPr>
            <p:ph type="ftr" sz="quarter" idx="5"/>
          </p:nvPr>
        </p:nvSpPr>
        <p:spPr>
          <a:prstGeom prst="rect">
            <a:avLst/>
          </a:prstGeom>
        </p:spPr>
        <p:txBody>
          <a:bodyPr vert="horz" wrap="square" lIns="0" tIns="0" rIns="0" bIns="0">
            <a:spAutoFit/>
          </a:bodyPr>
          <a:lstStyle/>
          <a:p>
            <a:pPr marL="12700">
              <a:lnSpc>
                <a:spcPts val="675"/>
              </a:lnSpc>
            </a:pPr>
            <a:r>
              <a:t>A.A. 2020/2021</a:t>
            </a:r>
          </a:p>
        </p:txBody>
      </p:sp>
      <p:sp>
        <p:nvSpPr>
          <p:cNvPr id="19" name="object 19"/>
          <p:cNvSpPr txBox="1"/>
          <p:nvPr/>
        </p:nvSpPr>
        <p:spPr>
          <a:xfrm>
            <a:off x="4299227" y="3351784"/>
            <a:ext cx="254000" cy="102235"/>
          </a:xfrm>
          <a:prstGeom prst="rect">
            <a:avLst/>
          </a:prstGeom>
        </p:spPr>
        <p:txBody>
          <a:bodyPr vert="horz" wrap="square" lIns="0" tIns="0" rIns="0" bIns="0">
            <a:spAutoFit/>
          </a:bodyPr>
          <a:lstStyle/>
          <a:p>
            <a:pPr marL="12700">
              <a:lnSpc>
                <a:spcPts val="675"/>
              </a:lnSpc>
              <a:defRPr sz="600">
                <a:solidFill>
                  <a:srgbClr val="3D003D"/>
                </a:solidFill>
                <a:latin typeface="Microsoft Sans Serif"/>
                <a:cs typeface="Microsoft Sans Serif"/>
              </a:defRPr>
            </a:pPr>
            <a:r>
              <a:t>32/69</a:t>
            </a:r>
            <a:endParaRPr sz="600">
              <a:latin typeface="Microsoft Sans Serif"/>
              <a:cs typeface="Microsoft Sans Serif"/>
            </a:endParaRPr>
          </a:p>
        </p:txBody>
      </p:sp>
    </p:spTree>
  </p:cSld>
  <p:clrMapOvr>
    <a:masterClrMapping/>
  </p:clrMapOvr>
  <p:transition>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0" y="0"/>
            <a:ext cx="2304415" cy="140335"/>
          </a:xfrm>
          <a:prstGeom prst="rect">
            <a:avLst/>
          </a:prstGeom>
          <a:solidFill>
            <a:srgbClr val="510051"/>
          </a:solidFill>
        </p:spPr>
        <p:txBody>
          <a:bodyPr vert="horz" wrap="square" lIns="0" tIns="13335" rIns="0" bIns="0">
            <a:spAutoFit/>
          </a:bodyPr>
          <a:lstStyle/>
          <a:p>
            <a:pPr marR="59690" algn="r">
              <a:lnSpc>
                <a:spcPct val="100000"/>
              </a:lnSpc>
              <a:spcBef>
                <a:spcPts val="105"/>
              </a:spcBef>
              <a:defRPr sz="600">
                <a:solidFill>
                  <a:srgbClr val="F2F2F2"/>
                </a:solidFill>
                <a:latin typeface="Microsoft Sans Serif"/>
                <a:cs typeface="Microsoft Sans Serif"/>
                <a:hlinkClick r:id="rId2" action="ppaction://hlinksldjump"/>
              </a:defRPr>
            </a:pPr>
            <a:r>
              <a:t>Agenti</a:t>
            </a:r>
            <a:endParaRPr sz="600">
              <a:latin typeface="Microsoft Sans Serif"/>
              <a:cs typeface="Microsoft Sans Serif"/>
            </a:endParaRPr>
          </a:p>
        </p:txBody>
      </p:sp>
      <p:sp>
        <p:nvSpPr>
          <p:cNvPr id="3" name="object 3"/>
          <p:cNvSpPr/>
          <p:nvPr/>
        </p:nvSpPr>
        <p:spPr>
          <a:xfrm>
            <a:off x="2303995" y="0"/>
            <a:ext cx="2304415" cy="140335"/>
          </a:xfrm>
          <a:custGeom>
            <a:avLst/>
            <a:gdLst/>
            <a:ahLst/>
            <a:cxnLst/>
            <a:rect l="l" t="t" r="r" b="b"/>
            <a:pathLst>
              <a:path w="2304415" h="140335">
                <a:moveTo>
                  <a:pt x="2303995" y="0"/>
                </a:moveTo>
                <a:lnTo>
                  <a:pt x="0" y="0"/>
                </a:lnTo>
                <a:lnTo>
                  <a:pt x="0" y="140017"/>
                </a:lnTo>
                <a:lnTo>
                  <a:pt x="2303995" y="140017"/>
                </a:lnTo>
                <a:lnTo>
                  <a:pt x="2303995" y="0"/>
                </a:lnTo>
                <a:close/>
              </a:path>
            </a:pathLst>
          </a:custGeom>
          <a:solidFill>
            <a:srgbClr val="D8D8D8"/>
          </a:solidFill>
        </p:spPr>
        <p:txBody>
          <a:bodyPr wrap="square" lIns="0" tIns="0" rIns="0" bIns="0"/>
          <a:lstStyle/>
          <a:p>
            <a:endParaRPr/>
          </a:p>
        </p:txBody>
      </p:sp>
      <p:sp>
        <p:nvSpPr>
          <p:cNvPr id="4" name="object 4"/>
          <p:cNvSpPr txBox="1">
            <a:spLocks noGrp="1"/>
          </p:cNvSpPr>
          <p:nvPr>
            <p:ph type="title"/>
          </p:nvPr>
        </p:nvSpPr>
        <p:spPr>
          <a:xfrm>
            <a:off x="0" y="140017"/>
            <a:ext cx="4608195" cy="350520"/>
          </a:xfrm>
          <a:prstGeom prst="rect">
            <a:avLst/>
          </a:prstGeom>
          <a:solidFill>
            <a:srgbClr val="F2F2F2"/>
          </a:solidFill>
        </p:spPr>
        <p:txBody>
          <a:bodyPr vert="horz" wrap="square" lIns="0" tIns="76835" rIns="0" bIns="0">
            <a:spAutoFit/>
          </a:bodyPr>
          <a:lstStyle/>
          <a:p>
            <a:pPr marL="107950">
              <a:lnSpc>
                <a:spcPct val="100000"/>
              </a:lnSpc>
              <a:spcBef>
                <a:spcPts val="605"/>
              </a:spcBef>
              <a:defRPr>
                <a:solidFill>
                  <a:srgbClr val="660066"/>
                </a:solidFill>
              </a:defRPr>
            </a:pPr>
            <a:r>
              <a:t>Il prossimo in linea. . .</a:t>
            </a:r>
          </a:p>
        </p:txBody>
      </p:sp>
      <p:pic>
        <p:nvPicPr>
          <p:cNvPr id="5" name="object 5"/>
          <p:cNvPicPr/>
          <p:nvPr/>
        </p:nvPicPr>
        <p:blipFill>
          <a:blip r:embed="rId3" cstate="print"/>
          <a:stretch>
            <a:fillRect/>
          </a:stretch>
        </p:blipFill>
        <p:spPr>
          <a:xfrm>
            <a:off x="54787" y="618796"/>
            <a:ext cx="160096" cy="160096"/>
          </a:xfrm>
          <a:prstGeom prst="rect">
            <a:avLst/>
          </a:prstGeom>
        </p:spPr>
      </p:pic>
      <p:sp>
        <p:nvSpPr>
          <p:cNvPr id="6" name="object 6"/>
          <p:cNvSpPr txBox="1"/>
          <p:nvPr/>
        </p:nvSpPr>
        <p:spPr>
          <a:xfrm>
            <a:off x="95250" y="618135"/>
            <a:ext cx="79375" cy="42960"/>
          </a:xfrm>
          <a:prstGeom prst="rect">
            <a:avLst/>
          </a:prstGeom>
        </p:spPr>
        <p:txBody>
          <a:bodyPr vert="horz" wrap="square" lIns="0" tIns="12065" rIns="0" bIns="0">
            <a:spAutoFit/>
          </a:bodyPr>
          <a:lstStyle/>
          <a:p>
            <a:pPr marL="12700">
              <a:lnSpc>
                <a:spcPct val="100000"/>
              </a:lnSpc>
              <a:spcBef>
                <a:spcPts val="95"/>
              </a:spcBef>
              <a:defRPr sz="800">
                <a:solidFill>
                  <a:srgbClr val="FEFDFB"/>
                </a:solidFill>
                <a:latin typeface="Microsoft Sans Serif"/>
                <a:cs typeface="Microsoft Sans Serif"/>
              </a:defRPr>
            </a:pPr>
            <a:r>
              <a:rPr sz="200"/>
              <a:t>1</a:t>
            </a:r>
            <a:endParaRPr sz="200">
              <a:latin typeface="Microsoft Sans Serif"/>
              <a:cs typeface="Microsoft Sans Serif"/>
            </a:endParaRPr>
          </a:p>
        </p:txBody>
      </p:sp>
      <p:sp>
        <p:nvSpPr>
          <p:cNvPr id="7" name="object 7"/>
          <p:cNvSpPr txBox="1"/>
          <p:nvPr/>
        </p:nvSpPr>
        <p:spPr>
          <a:xfrm>
            <a:off x="260680" y="590703"/>
            <a:ext cx="480059" cy="103875"/>
          </a:xfrm>
          <a:prstGeom prst="rect">
            <a:avLst/>
          </a:prstGeom>
        </p:spPr>
        <p:txBody>
          <a:bodyPr vert="horz" wrap="square" lIns="0" tIns="11430" rIns="0" bIns="0">
            <a:spAutoFit/>
          </a:bodyPr>
          <a:lstStyle/>
          <a:p>
            <a:pPr marL="12700">
              <a:lnSpc>
                <a:spcPct val="100000"/>
              </a:lnSpc>
              <a:spcBef>
                <a:spcPts val="90"/>
              </a:spcBef>
              <a:defRPr sz="1100">
                <a:solidFill>
                  <a:srgbClr val="D4CCD4"/>
                </a:solidFill>
                <a:latin typeface="Tahoma"/>
                <a:cs typeface="Tahoma"/>
                <a:hlinkClick r:id="rId4" action="ppaction://hlinksldjump"/>
              </a:defRPr>
            </a:pPr>
            <a:r>
              <a:rPr sz="600"/>
              <a:t>Il contesto</a:t>
            </a:r>
            <a:endParaRPr sz="600">
              <a:latin typeface="Tahoma"/>
              <a:cs typeface="Tahoma"/>
            </a:endParaRPr>
          </a:p>
        </p:txBody>
      </p:sp>
      <p:pic>
        <p:nvPicPr>
          <p:cNvPr id="8" name="object 8"/>
          <p:cNvPicPr/>
          <p:nvPr/>
        </p:nvPicPr>
        <p:blipFill>
          <a:blip r:embed="rId5" cstate="print"/>
          <a:stretch>
            <a:fillRect/>
          </a:stretch>
        </p:blipFill>
        <p:spPr>
          <a:xfrm>
            <a:off x="61822" y="1603719"/>
            <a:ext cx="160096" cy="160096"/>
          </a:xfrm>
          <a:prstGeom prst="rect">
            <a:avLst/>
          </a:prstGeom>
        </p:spPr>
      </p:pic>
      <p:sp>
        <p:nvSpPr>
          <p:cNvPr id="9" name="object 9"/>
          <p:cNvSpPr txBox="1"/>
          <p:nvPr/>
        </p:nvSpPr>
        <p:spPr>
          <a:xfrm>
            <a:off x="95250" y="998030"/>
            <a:ext cx="79375" cy="42960"/>
          </a:xfrm>
          <a:prstGeom prst="rect">
            <a:avLst/>
          </a:prstGeom>
        </p:spPr>
        <p:txBody>
          <a:bodyPr vert="horz" wrap="square" lIns="0" tIns="12065" rIns="0" bIns="0">
            <a:spAutoFit/>
          </a:bodyPr>
          <a:lstStyle/>
          <a:p>
            <a:pPr marL="12700">
              <a:lnSpc>
                <a:spcPct val="100000"/>
              </a:lnSpc>
              <a:spcBef>
                <a:spcPts val="95"/>
              </a:spcBef>
              <a:defRPr sz="800">
                <a:solidFill>
                  <a:srgbClr val="FAF7EB"/>
                </a:solidFill>
                <a:latin typeface="Microsoft Sans Serif"/>
                <a:cs typeface="Microsoft Sans Serif"/>
              </a:defRPr>
            </a:pPr>
            <a:r>
              <a:rPr sz="200"/>
              <a:t>2</a:t>
            </a:r>
            <a:endParaRPr sz="200">
              <a:latin typeface="Microsoft Sans Serif"/>
              <a:cs typeface="Microsoft Sans Serif"/>
            </a:endParaRPr>
          </a:p>
        </p:txBody>
      </p:sp>
      <p:sp>
        <p:nvSpPr>
          <p:cNvPr id="10" name="object 10"/>
          <p:cNvSpPr txBox="1"/>
          <p:nvPr/>
        </p:nvSpPr>
        <p:spPr>
          <a:xfrm>
            <a:off x="260680" y="970598"/>
            <a:ext cx="424180" cy="103875"/>
          </a:xfrm>
          <a:prstGeom prst="rect">
            <a:avLst/>
          </a:prstGeom>
        </p:spPr>
        <p:txBody>
          <a:bodyPr vert="horz" wrap="square" lIns="0" tIns="11430" rIns="0" bIns="0">
            <a:spAutoFit/>
          </a:bodyPr>
          <a:lstStyle/>
          <a:p>
            <a:pPr marL="12700">
              <a:lnSpc>
                <a:spcPct val="100000"/>
              </a:lnSpc>
              <a:spcBef>
                <a:spcPts val="90"/>
              </a:spcBef>
              <a:defRPr sz="1100">
                <a:solidFill>
                  <a:srgbClr val="280028"/>
                </a:solidFill>
                <a:latin typeface="Tahoma"/>
                <a:cs typeface="Tahoma"/>
                <a:hlinkClick r:id="rId2" action="ppaction://hlinksldjump"/>
              </a:defRPr>
            </a:pPr>
            <a:r>
              <a:rPr sz="600"/>
              <a:t>Agenti</a:t>
            </a:r>
            <a:endParaRPr sz="600">
              <a:latin typeface="Tahoma"/>
              <a:cs typeface="Tahoma"/>
            </a:endParaRPr>
          </a:p>
        </p:txBody>
      </p:sp>
      <p:pic>
        <p:nvPicPr>
          <p:cNvPr id="11" name="object 11"/>
          <p:cNvPicPr/>
          <p:nvPr/>
        </p:nvPicPr>
        <p:blipFill>
          <a:blip r:embed="rId6" cstate="print"/>
          <a:stretch>
            <a:fillRect/>
          </a:stretch>
        </p:blipFill>
        <p:spPr>
          <a:xfrm>
            <a:off x="61822" y="1225548"/>
            <a:ext cx="160096" cy="160096"/>
          </a:xfrm>
          <a:prstGeom prst="rect">
            <a:avLst/>
          </a:prstGeom>
        </p:spPr>
      </p:pic>
      <p:sp>
        <p:nvSpPr>
          <p:cNvPr id="12" name="object 12"/>
          <p:cNvSpPr txBox="1"/>
          <p:nvPr/>
        </p:nvSpPr>
        <p:spPr>
          <a:xfrm>
            <a:off x="102285" y="1224886"/>
            <a:ext cx="79375" cy="42960"/>
          </a:xfrm>
          <a:prstGeom prst="rect">
            <a:avLst/>
          </a:prstGeom>
        </p:spPr>
        <p:txBody>
          <a:bodyPr vert="horz" wrap="square" lIns="0" tIns="12065" rIns="0" bIns="0">
            <a:spAutoFit/>
          </a:bodyPr>
          <a:lstStyle/>
          <a:p>
            <a:pPr marL="12700">
              <a:lnSpc>
                <a:spcPct val="100000"/>
              </a:lnSpc>
              <a:spcBef>
                <a:spcPts val="95"/>
              </a:spcBef>
              <a:defRPr sz="800">
                <a:solidFill>
                  <a:srgbClr val="FEFDFB"/>
                </a:solidFill>
                <a:latin typeface="Microsoft Sans Serif"/>
                <a:cs typeface="Microsoft Sans Serif"/>
              </a:defRPr>
            </a:pPr>
            <a:r>
              <a:rPr sz="200"/>
              <a:t>3</a:t>
            </a:r>
            <a:endParaRPr sz="200">
              <a:latin typeface="Microsoft Sans Serif"/>
              <a:cs typeface="Microsoft Sans Serif"/>
            </a:endParaRPr>
          </a:p>
        </p:txBody>
      </p:sp>
      <p:sp>
        <p:nvSpPr>
          <p:cNvPr id="13" name="object 13"/>
          <p:cNvSpPr txBox="1"/>
          <p:nvPr/>
        </p:nvSpPr>
        <p:spPr>
          <a:xfrm>
            <a:off x="267715" y="1197454"/>
            <a:ext cx="653415" cy="103875"/>
          </a:xfrm>
          <a:prstGeom prst="rect">
            <a:avLst/>
          </a:prstGeom>
        </p:spPr>
        <p:txBody>
          <a:bodyPr vert="horz" wrap="square" lIns="0" tIns="11430" rIns="0" bIns="0">
            <a:spAutoFit/>
          </a:bodyPr>
          <a:lstStyle/>
          <a:p>
            <a:pPr marL="12700">
              <a:lnSpc>
                <a:spcPct val="100000"/>
              </a:lnSpc>
              <a:spcBef>
                <a:spcPts val="90"/>
              </a:spcBef>
              <a:defRPr sz="1100">
                <a:solidFill>
                  <a:srgbClr val="D4CCD4"/>
                </a:solidFill>
                <a:latin typeface="Tahoma"/>
                <a:cs typeface="Tahoma"/>
                <a:hlinkClick r:id="rId7" action="ppaction://hlinksldjump"/>
              </a:defRPr>
            </a:pPr>
            <a:r>
              <a:rPr sz="600"/>
              <a:t>Motivazione</a:t>
            </a:r>
            <a:endParaRPr sz="600">
              <a:latin typeface="Tahoma"/>
              <a:cs typeface="Tahoma"/>
            </a:endParaRPr>
          </a:p>
        </p:txBody>
      </p:sp>
      <p:pic>
        <p:nvPicPr>
          <p:cNvPr id="14" name="object 14"/>
          <p:cNvPicPr/>
          <p:nvPr/>
        </p:nvPicPr>
        <p:blipFill>
          <a:blip r:embed="rId6" cstate="print"/>
          <a:stretch>
            <a:fillRect/>
          </a:stretch>
        </p:blipFill>
        <p:spPr>
          <a:xfrm>
            <a:off x="67285" y="971346"/>
            <a:ext cx="160096" cy="160096"/>
          </a:xfrm>
          <a:prstGeom prst="rect">
            <a:avLst/>
          </a:prstGeom>
        </p:spPr>
      </p:pic>
      <p:pic>
        <p:nvPicPr>
          <p:cNvPr id="15" name="object 15"/>
          <p:cNvPicPr/>
          <p:nvPr/>
        </p:nvPicPr>
        <p:blipFill>
          <a:blip r:embed="rId8" cstate="print"/>
          <a:stretch>
            <a:fillRect/>
          </a:stretch>
        </p:blipFill>
        <p:spPr>
          <a:xfrm>
            <a:off x="61822" y="1825539"/>
            <a:ext cx="160096" cy="160096"/>
          </a:xfrm>
          <a:prstGeom prst="rect">
            <a:avLst/>
          </a:prstGeom>
        </p:spPr>
      </p:pic>
      <p:pic>
        <p:nvPicPr>
          <p:cNvPr id="16" name="object 16"/>
          <p:cNvPicPr/>
          <p:nvPr/>
        </p:nvPicPr>
        <p:blipFill>
          <a:blip r:embed="rId3" cstate="print"/>
          <a:stretch>
            <a:fillRect/>
          </a:stretch>
        </p:blipFill>
        <p:spPr>
          <a:xfrm>
            <a:off x="61822" y="1407598"/>
            <a:ext cx="160096" cy="160096"/>
          </a:xfrm>
          <a:prstGeom prst="rect">
            <a:avLst/>
          </a:prstGeom>
        </p:spPr>
      </p:pic>
      <p:sp>
        <p:nvSpPr>
          <p:cNvPr id="17" name="object 17"/>
          <p:cNvSpPr txBox="1"/>
          <p:nvPr/>
        </p:nvSpPr>
        <p:spPr>
          <a:xfrm>
            <a:off x="102285" y="1408446"/>
            <a:ext cx="1696720" cy="550151"/>
          </a:xfrm>
          <a:prstGeom prst="rect">
            <a:avLst/>
          </a:prstGeom>
        </p:spPr>
        <p:txBody>
          <a:bodyPr vert="horz" wrap="square" lIns="0" tIns="11430" rIns="0" bIns="0">
            <a:spAutoFit/>
          </a:bodyPr>
          <a:lstStyle/>
          <a:p>
            <a:pPr marL="177800" indent="-165735">
              <a:lnSpc>
                <a:spcPct val="100000"/>
              </a:lnSpc>
              <a:spcBef>
                <a:spcPts val="90"/>
              </a:spcBef>
              <a:buClr>
                <a:srgbClr val="FEFDFB"/>
              </a:buClr>
              <a:buSzPct val="72727"/>
              <a:buFont typeface="Microsoft Sans Serif"/>
              <a:buAutoNum type="arabicPlain" startAt="4"/>
              <a:tabLst>
                <a:tab pos="178435" algn="l"/>
              </a:tabLst>
              <a:defRPr sz="1100">
                <a:solidFill>
                  <a:srgbClr val="D4CCD4"/>
                </a:solidFill>
                <a:latin typeface="Tahoma"/>
                <a:cs typeface="Tahoma"/>
                <a:hlinkClick r:id="rId9" action="ppaction://hlinksldjump"/>
              </a:defRPr>
            </a:pPr>
            <a:r>
              <a:rPr sz="600"/>
              <a:t>I Preliminari</a:t>
            </a:r>
            <a:endParaRPr sz="600">
              <a:latin typeface="Tahoma"/>
              <a:cs typeface="Tahoma"/>
            </a:endParaRPr>
          </a:p>
          <a:p>
            <a:pPr>
              <a:lnSpc>
                <a:spcPct val="100000"/>
              </a:lnSpc>
              <a:spcBef>
                <a:spcPts val="40"/>
              </a:spcBef>
              <a:buClr>
                <a:srgbClr val="FEFDFB"/>
              </a:buClr>
              <a:buFont typeface="Microsoft Sans Serif"/>
              <a:buAutoNum type="arabicPlain" startAt="4"/>
            </a:pPr>
            <a:endParaRPr sz="800">
              <a:latin typeface="Tahoma"/>
              <a:cs typeface="Tahoma"/>
            </a:endParaRPr>
          </a:p>
          <a:p>
            <a:pPr marL="177800" indent="-165735">
              <a:lnSpc>
                <a:spcPct val="100000"/>
              </a:lnSpc>
              <a:buClr>
                <a:srgbClr val="FEFDFB"/>
              </a:buClr>
              <a:buSzPct val="72727"/>
              <a:buFont typeface="Microsoft Sans Serif"/>
              <a:buAutoNum type="arabicPlain" startAt="4"/>
              <a:tabLst>
                <a:tab pos="178435" algn="l"/>
              </a:tabLst>
              <a:defRPr sz="1100">
                <a:solidFill>
                  <a:srgbClr val="D4CCD4"/>
                </a:solidFill>
                <a:latin typeface="Tahoma"/>
                <a:cs typeface="Tahoma"/>
                <a:hlinkClick r:id="rId10" action="ppaction://hlinksldjump"/>
              </a:defRPr>
            </a:pPr>
            <a:r>
              <a:rPr sz="600"/>
              <a:t>Un approccio LP all'etica</a:t>
            </a:r>
            <a:endParaRPr sz="600">
              <a:latin typeface="Tahoma"/>
              <a:cs typeface="Tahoma"/>
            </a:endParaRPr>
          </a:p>
          <a:p>
            <a:pPr>
              <a:lnSpc>
                <a:spcPct val="100000"/>
              </a:lnSpc>
              <a:spcBef>
                <a:spcPts val="40"/>
              </a:spcBef>
              <a:buClr>
                <a:srgbClr val="FEFDFB"/>
              </a:buClr>
              <a:buFont typeface="Microsoft Sans Serif"/>
              <a:buAutoNum type="arabicPlain" startAt="4"/>
            </a:pPr>
            <a:endParaRPr sz="800">
              <a:latin typeface="Tahoma"/>
              <a:cs typeface="Tahoma"/>
            </a:endParaRPr>
          </a:p>
          <a:p>
            <a:pPr marL="177800" indent="-165735">
              <a:lnSpc>
                <a:spcPct val="100000"/>
              </a:lnSpc>
              <a:spcBef>
                <a:spcPts val="5"/>
              </a:spcBef>
              <a:buClr>
                <a:srgbClr val="FEFDFB"/>
              </a:buClr>
              <a:buSzPct val="72727"/>
              <a:buFont typeface="Microsoft Sans Serif"/>
              <a:buAutoNum type="arabicPlain" startAt="4"/>
              <a:tabLst>
                <a:tab pos="178435" algn="l"/>
              </a:tabLst>
              <a:defRPr sz="1100">
                <a:solidFill>
                  <a:srgbClr val="D4CCD4"/>
                </a:solidFill>
                <a:latin typeface="Tahoma"/>
                <a:cs typeface="Tahoma"/>
                <a:hlinkClick r:id="rId11" action="ppaction://hlinksldjump"/>
              </a:defRPr>
            </a:pPr>
            <a:r>
              <a:rPr sz="600"/>
              <a:t>Architettura</a:t>
            </a:r>
            <a:endParaRPr sz="600">
              <a:latin typeface="Tahoma"/>
              <a:cs typeface="Tahoma"/>
            </a:endParaRPr>
          </a:p>
        </p:txBody>
      </p:sp>
      <p:pic>
        <p:nvPicPr>
          <p:cNvPr id="18" name="object 18"/>
          <p:cNvPicPr/>
          <p:nvPr/>
        </p:nvPicPr>
        <p:blipFill>
          <a:blip r:embed="rId6" cstate="print"/>
          <a:stretch>
            <a:fillRect/>
          </a:stretch>
        </p:blipFill>
        <p:spPr>
          <a:xfrm>
            <a:off x="61822" y="2061685"/>
            <a:ext cx="160096" cy="160096"/>
          </a:xfrm>
          <a:prstGeom prst="rect">
            <a:avLst/>
          </a:prstGeom>
        </p:spPr>
      </p:pic>
      <p:sp>
        <p:nvSpPr>
          <p:cNvPr id="19" name="object 19"/>
          <p:cNvSpPr txBox="1"/>
          <p:nvPr/>
        </p:nvSpPr>
        <p:spPr>
          <a:xfrm>
            <a:off x="95250" y="2897493"/>
            <a:ext cx="79375" cy="42960"/>
          </a:xfrm>
          <a:prstGeom prst="rect">
            <a:avLst/>
          </a:prstGeom>
        </p:spPr>
        <p:txBody>
          <a:bodyPr vert="horz" wrap="square" lIns="0" tIns="12065" rIns="0" bIns="0">
            <a:spAutoFit/>
          </a:bodyPr>
          <a:lstStyle/>
          <a:p>
            <a:pPr marL="12700">
              <a:lnSpc>
                <a:spcPct val="100000"/>
              </a:lnSpc>
              <a:spcBef>
                <a:spcPts val="95"/>
              </a:spcBef>
              <a:defRPr sz="800">
                <a:solidFill>
                  <a:srgbClr val="FEFDFB"/>
                </a:solidFill>
                <a:latin typeface="Microsoft Sans Serif"/>
                <a:cs typeface="Microsoft Sans Serif"/>
              </a:defRPr>
            </a:pPr>
            <a:r>
              <a:rPr sz="200"/>
              <a:t>7</a:t>
            </a:r>
            <a:endParaRPr sz="200">
              <a:latin typeface="Microsoft Sans Serif"/>
              <a:cs typeface="Microsoft Sans Serif"/>
            </a:endParaRPr>
          </a:p>
        </p:txBody>
      </p:sp>
      <p:sp>
        <p:nvSpPr>
          <p:cNvPr id="20" name="object 20"/>
          <p:cNvSpPr txBox="1"/>
          <p:nvPr/>
        </p:nvSpPr>
        <p:spPr>
          <a:xfrm>
            <a:off x="267715" y="2033592"/>
            <a:ext cx="624840" cy="103875"/>
          </a:xfrm>
          <a:prstGeom prst="rect">
            <a:avLst/>
          </a:prstGeom>
        </p:spPr>
        <p:txBody>
          <a:bodyPr vert="horz" wrap="square" lIns="0" tIns="11430" rIns="0" bIns="0">
            <a:spAutoFit/>
          </a:bodyPr>
          <a:lstStyle/>
          <a:p>
            <a:pPr marL="12700">
              <a:lnSpc>
                <a:spcPct val="100000"/>
              </a:lnSpc>
              <a:spcBef>
                <a:spcPts val="90"/>
              </a:spcBef>
              <a:defRPr sz="1100">
                <a:solidFill>
                  <a:srgbClr val="D4CCD4"/>
                </a:solidFill>
                <a:latin typeface="Tahoma"/>
                <a:cs typeface="Tahoma"/>
                <a:hlinkClick r:id="rId12" action="ppaction://hlinksldjump"/>
              </a:defRPr>
            </a:pPr>
            <a:r>
              <a:rPr sz="600"/>
              <a:t>Discussione</a:t>
            </a:r>
            <a:endParaRPr sz="600">
              <a:latin typeface="Tahoma"/>
              <a:cs typeface="Tahoma"/>
            </a:endParaRPr>
          </a:p>
        </p:txBody>
      </p:sp>
      <p:grpSp>
        <p:nvGrpSpPr>
          <p:cNvPr id="21" name="object 21"/>
          <p:cNvGrpSpPr/>
          <p:nvPr/>
        </p:nvGrpSpPr>
        <p:grpSpPr>
          <a:xfrm>
            <a:off x="0" y="3346348"/>
            <a:ext cx="4608195" cy="109855"/>
            <a:chOff x="0" y="3346348"/>
            <a:chExt cx="4608195" cy="109855"/>
          </a:xfrm>
        </p:grpSpPr>
        <p:sp>
          <p:nvSpPr>
            <p:cNvPr id="22" name="object 22"/>
            <p:cNvSpPr/>
            <p:nvPr/>
          </p:nvSpPr>
          <p:spPr>
            <a:xfrm>
              <a:off x="0" y="3346348"/>
              <a:ext cx="1536065" cy="109855"/>
            </a:xfrm>
            <a:custGeom>
              <a:avLst/>
              <a:gdLst/>
              <a:ahLst/>
              <a:cxnLst/>
              <a:rect l="l" t="t" r="r" b="b"/>
              <a:pathLst>
                <a:path w="1536065" h="109854">
                  <a:moveTo>
                    <a:pt x="1535976" y="0"/>
                  </a:moveTo>
                  <a:lnTo>
                    <a:pt x="0" y="0"/>
                  </a:lnTo>
                  <a:lnTo>
                    <a:pt x="0" y="109651"/>
                  </a:lnTo>
                  <a:lnTo>
                    <a:pt x="1535976" y="109651"/>
                  </a:lnTo>
                  <a:lnTo>
                    <a:pt x="1535976" y="0"/>
                  </a:lnTo>
                  <a:close/>
                </a:path>
              </a:pathLst>
            </a:custGeom>
            <a:solidFill>
              <a:srgbClr val="510051"/>
            </a:solidFill>
          </p:spPr>
          <p:txBody>
            <a:bodyPr wrap="square" lIns="0" tIns="0" rIns="0" bIns="0"/>
            <a:lstStyle/>
            <a:p>
              <a:endParaRPr/>
            </a:p>
          </p:txBody>
        </p:sp>
        <p:sp>
          <p:nvSpPr>
            <p:cNvPr id="23" name="object 23"/>
            <p:cNvSpPr/>
            <p:nvPr/>
          </p:nvSpPr>
          <p:spPr>
            <a:xfrm>
              <a:off x="1535976" y="3346348"/>
              <a:ext cx="1536065" cy="109855"/>
            </a:xfrm>
            <a:custGeom>
              <a:avLst/>
              <a:gdLst/>
              <a:ahLst/>
              <a:cxnLst/>
              <a:rect l="l" t="t" r="r" b="b"/>
              <a:pathLst>
                <a:path w="1536064" h="109854">
                  <a:moveTo>
                    <a:pt x="1535976" y="0"/>
                  </a:moveTo>
                  <a:lnTo>
                    <a:pt x="0" y="0"/>
                  </a:lnTo>
                  <a:lnTo>
                    <a:pt x="0" y="109651"/>
                  </a:lnTo>
                  <a:lnTo>
                    <a:pt x="1535976" y="109651"/>
                  </a:lnTo>
                  <a:lnTo>
                    <a:pt x="1535976" y="0"/>
                  </a:lnTo>
                  <a:close/>
                </a:path>
              </a:pathLst>
            </a:custGeom>
            <a:solidFill>
              <a:srgbClr val="EBEBEB"/>
            </a:solidFill>
          </p:spPr>
          <p:txBody>
            <a:bodyPr wrap="square" lIns="0" tIns="0" rIns="0" bIns="0"/>
            <a:lstStyle/>
            <a:p>
              <a:endParaRPr/>
            </a:p>
          </p:txBody>
        </p:sp>
        <p:sp>
          <p:nvSpPr>
            <p:cNvPr id="24" name="object 24"/>
            <p:cNvSpPr/>
            <p:nvPr/>
          </p:nvSpPr>
          <p:spPr>
            <a:xfrm>
              <a:off x="3071952" y="3346348"/>
              <a:ext cx="1536065" cy="109855"/>
            </a:xfrm>
            <a:custGeom>
              <a:avLst/>
              <a:gdLst/>
              <a:ahLst/>
              <a:cxnLst/>
              <a:rect l="l" t="t" r="r" b="b"/>
              <a:pathLst>
                <a:path w="1536064" h="109854">
                  <a:moveTo>
                    <a:pt x="1535976" y="0"/>
                  </a:moveTo>
                  <a:lnTo>
                    <a:pt x="0" y="0"/>
                  </a:lnTo>
                  <a:lnTo>
                    <a:pt x="0" y="109651"/>
                  </a:lnTo>
                  <a:lnTo>
                    <a:pt x="1535976" y="109651"/>
                  </a:lnTo>
                  <a:lnTo>
                    <a:pt x="1535976" y="0"/>
                  </a:lnTo>
                  <a:close/>
                </a:path>
              </a:pathLst>
            </a:custGeom>
            <a:solidFill>
              <a:srgbClr val="D8D8D8"/>
            </a:solidFill>
          </p:spPr>
          <p:txBody>
            <a:bodyPr wrap="square" lIns="0" tIns="0" rIns="0" bIns="0"/>
            <a:lstStyle/>
            <a:p>
              <a:endParaRPr/>
            </a:p>
          </p:txBody>
        </p:sp>
      </p:grpSp>
      <p:sp>
        <p:nvSpPr>
          <p:cNvPr id="25" name="object 25"/>
          <p:cNvSpPr txBox="1">
            <a:spLocks noGrp="1"/>
          </p:cNvSpPr>
          <p:nvPr>
            <p:ph type="dt" sz="half" idx="6"/>
          </p:nvPr>
        </p:nvSpPr>
        <p:spPr>
          <a:prstGeom prst="rect">
            <a:avLst/>
          </a:prstGeom>
        </p:spPr>
        <p:txBody>
          <a:bodyPr vert="horz" wrap="square" lIns="0" tIns="0" rIns="0" bIns="0">
            <a:spAutoFit/>
          </a:bodyPr>
          <a:lstStyle/>
          <a:p>
            <a:pPr marL="12700">
              <a:lnSpc>
                <a:spcPts val="675"/>
              </a:lnSpc>
            </a:pPr>
            <a:r>
              <a:t>Calegari (Universit'a Bologna)</a:t>
            </a:r>
          </a:p>
        </p:txBody>
      </p:sp>
      <p:sp>
        <p:nvSpPr>
          <p:cNvPr id="26" name="object 26"/>
          <p:cNvSpPr txBox="1"/>
          <p:nvPr/>
        </p:nvSpPr>
        <p:spPr>
          <a:xfrm>
            <a:off x="2053069" y="3351784"/>
            <a:ext cx="501650" cy="102235"/>
          </a:xfrm>
          <a:prstGeom prst="rect">
            <a:avLst/>
          </a:prstGeom>
        </p:spPr>
        <p:txBody>
          <a:bodyPr vert="horz" wrap="square" lIns="0" tIns="0" rIns="0" bIns="0">
            <a:spAutoFit/>
          </a:bodyPr>
          <a:lstStyle/>
          <a:p>
            <a:pPr marL="12700">
              <a:lnSpc>
                <a:spcPts val="675"/>
              </a:lnSpc>
              <a:defRPr sz="600">
                <a:solidFill>
                  <a:srgbClr val="470047"/>
                </a:solidFill>
                <a:latin typeface="Microsoft Sans Serif"/>
                <a:cs typeface="Microsoft Sans Serif"/>
                <a:hlinkClick r:id="rId13" action="ppaction://hlinksldjump"/>
              </a:defRPr>
            </a:pPr>
            <a:r>
              <a:t>Etica e LP</a:t>
            </a:r>
            <a:endParaRPr sz="600">
              <a:latin typeface="Microsoft Sans Serif"/>
              <a:cs typeface="Microsoft Sans Serif"/>
            </a:endParaRPr>
          </a:p>
        </p:txBody>
      </p:sp>
      <p:sp>
        <p:nvSpPr>
          <p:cNvPr id="27" name="object 27"/>
          <p:cNvSpPr txBox="1">
            <a:spLocks noGrp="1"/>
          </p:cNvSpPr>
          <p:nvPr>
            <p:ph type="ftr" sz="quarter" idx="5"/>
          </p:nvPr>
        </p:nvSpPr>
        <p:spPr>
          <a:prstGeom prst="rect">
            <a:avLst/>
          </a:prstGeom>
        </p:spPr>
        <p:txBody>
          <a:bodyPr vert="horz" wrap="square" lIns="0" tIns="0" rIns="0" bIns="0">
            <a:spAutoFit/>
          </a:bodyPr>
          <a:lstStyle/>
          <a:p>
            <a:pPr marL="12700">
              <a:lnSpc>
                <a:spcPts val="675"/>
              </a:lnSpc>
            </a:pPr>
            <a:r>
              <a:t>A.A. 2020/2021</a:t>
            </a:r>
          </a:p>
        </p:txBody>
      </p:sp>
      <p:sp>
        <p:nvSpPr>
          <p:cNvPr id="28" name="object 28"/>
          <p:cNvSpPr txBox="1">
            <a:spLocks noGrp="1"/>
          </p:cNvSpPr>
          <p:nvPr>
            <p:ph type="sldNum" sz="quarter" idx="7"/>
          </p:nvPr>
        </p:nvSpPr>
        <p:spPr>
          <a:prstGeom prst="rect">
            <a:avLst/>
          </a:prstGeom>
        </p:spPr>
        <p:txBody>
          <a:bodyPr vert="horz" wrap="square" lIns="0" tIns="0" rIns="0" bIns="0">
            <a:spAutoFit/>
          </a:bodyPr>
          <a:lstStyle/>
          <a:p>
            <a:pPr marL="38100">
              <a:lnSpc>
                <a:spcPts val="675"/>
              </a:lnSpc>
            </a:pPr>
            <a:fld id="{81D60167-4931-47E6-BA6A-407CBD079E47}" type="slidenum">
              <a:rPr spc="-20" dirty="0"/>
              <a:t>32</a:t>
            </a:fld>
            <a:r>
              <a:t> /69</a:t>
            </a:r>
          </a:p>
        </p:txBody>
      </p:sp>
    </p:spTree>
    <p:extLst>
      <p:ext uri="{BB962C8B-B14F-4D97-AF65-F5344CB8AC3E}">
        <p14:creationId xmlns:p14="http://schemas.microsoft.com/office/powerpoint/2010/main" val="369673491"/>
      </p:ext>
    </p:extLst>
  </p:cSld>
  <p:clrMapOvr>
    <a:masterClrMapping/>
  </p:clrMapOvr>
  <p:transition>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0" y="0"/>
            <a:ext cx="2304415" cy="140335"/>
          </a:xfrm>
          <a:prstGeom prst="rect">
            <a:avLst/>
          </a:prstGeom>
          <a:solidFill>
            <a:srgbClr val="510051"/>
          </a:solidFill>
        </p:spPr>
        <p:txBody>
          <a:bodyPr vert="horz" wrap="square" lIns="0" tIns="13335" rIns="0" bIns="0">
            <a:spAutoFit/>
          </a:bodyPr>
          <a:lstStyle/>
          <a:p>
            <a:pPr marL="1359535">
              <a:lnSpc>
                <a:spcPct val="100000"/>
              </a:lnSpc>
              <a:spcBef>
                <a:spcPts val="105"/>
              </a:spcBef>
              <a:defRPr sz="600">
                <a:solidFill>
                  <a:srgbClr val="F2F2F2"/>
                </a:solidFill>
                <a:latin typeface="Microsoft Sans Serif"/>
                <a:cs typeface="Microsoft Sans Serif"/>
                <a:hlinkClick r:id="rId2" action="ppaction://hlinksldjump"/>
              </a:defRPr>
            </a:pPr>
            <a:r>
              <a:t>Un approccio LP all'etica</a:t>
            </a:r>
            <a:endParaRPr sz="600">
              <a:latin typeface="Microsoft Sans Serif"/>
              <a:cs typeface="Microsoft Sans Serif"/>
            </a:endParaRPr>
          </a:p>
        </p:txBody>
      </p:sp>
      <p:sp>
        <p:nvSpPr>
          <p:cNvPr id="3" name="object 3"/>
          <p:cNvSpPr txBox="1"/>
          <p:nvPr/>
        </p:nvSpPr>
        <p:spPr>
          <a:xfrm>
            <a:off x="2303995" y="0"/>
            <a:ext cx="2304415" cy="140335"/>
          </a:xfrm>
          <a:prstGeom prst="rect">
            <a:avLst/>
          </a:prstGeom>
          <a:solidFill>
            <a:srgbClr val="D8D8D8"/>
          </a:solidFill>
        </p:spPr>
        <p:txBody>
          <a:bodyPr vert="horz" wrap="square" lIns="0" tIns="13335" rIns="0" bIns="0">
            <a:spAutoFit/>
          </a:bodyPr>
          <a:lstStyle/>
          <a:p>
            <a:pPr marL="67310">
              <a:lnSpc>
                <a:spcPct val="100000"/>
              </a:lnSpc>
              <a:spcBef>
                <a:spcPts val="105"/>
              </a:spcBef>
              <a:defRPr sz="600">
                <a:solidFill>
                  <a:srgbClr val="3D003D"/>
                </a:solidFill>
                <a:latin typeface="Microsoft Sans Serif"/>
                <a:cs typeface="Microsoft Sans Serif"/>
                <a:hlinkClick r:id="rId3" action="ppaction://hlinksldjump"/>
              </a:defRPr>
            </a:pPr>
            <a:r>
              <a:t>Rappresentare la moralità nella programmazione logica</a:t>
            </a:r>
            <a:endParaRPr sz="600">
              <a:latin typeface="Microsoft Sans Serif"/>
              <a:cs typeface="Microsoft Sans Serif"/>
            </a:endParaRPr>
          </a:p>
        </p:txBody>
      </p:sp>
      <p:sp>
        <p:nvSpPr>
          <p:cNvPr id="4" name="object 4"/>
          <p:cNvSpPr txBox="1"/>
          <p:nvPr/>
        </p:nvSpPr>
        <p:spPr>
          <a:xfrm>
            <a:off x="0" y="140017"/>
            <a:ext cx="4608195" cy="350520"/>
          </a:xfrm>
          <a:prstGeom prst="rect">
            <a:avLst/>
          </a:prstGeom>
          <a:solidFill>
            <a:srgbClr val="F2F2F2"/>
          </a:solidFill>
        </p:spPr>
        <p:txBody>
          <a:bodyPr vert="horz" wrap="square" lIns="0" tIns="76835" rIns="0" bIns="0">
            <a:spAutoFit/>
          </a:bodyPr>
          <a:lstStyle/>
          <a:p>
            <a:pPr marL="107950">
              <a:lnSpc>
                <a:spcPct val="100000"/>
              </a:lnSpc>
              <a:spcBef>
                <a:spcPts val="605"/>
              </a:spcBef>
              <a:defRPr sz="1400">
                <a:solidFill>
                  <a:srgbClr val="660066"/>
                </a:solidFill>
                <a:latin typeface="Tahoma"/>
                <a:cs typeface="Tahoma"/>
              </a:defRPr>
            </a:pPr>
            <a:r>
              <a:t>Rapimento I</a:t>
            </a:r>
            <a:endParaRPr sz="1400">
              <a:latin typeface="Tahoma"/>
              <a:cs typeface="Tahoma"/>
            </a:endParaRPr>
          </a:p>
        </p:txBody>
      </p:sp>
      <p:pic>
        <p:nvPicPr>
          <p:cNvPr id="5" name="object 5"/>
          <p:cNvPicPr/>
          <p:nvPr/>
        </p:nvPicPr>
        <p:blipFill>
          <a:blip r:embed="rId4" cstate="print"/>
          <a:stretch>
            <a:fillRect/>
          </a:stretch>
        </p:blipFill>
        <p:spPr>
          <a:xfrm>
            <a:off x="281089" y="775982"/>
            <a:ext cx="65265" cy="65265"/>
          </a:xfrm>
          <a:prstGeom prst="rect">
            <a:avLst/>
          </a:prstGeom>
        </p:spPr>
      </p:pic>
      <p:sp>
        <p:nvSpPr>
          <p:cNvPr id="6" name="object 6"/>
          <p:cNvSpPr txBox="1"/>
          <p:nvPr/>
        </p:nvSpPr>
        <p:spPr>
          <a:xfrm>
            <a:off x="402932" y="692542"/>
            <a:ext cx="4067175" cy="2416810"/>
          </a:xfrm>
          <a:prstGeom prst="rect">
            <a:avLst/>
          </a:prstGeom>
        </p:spPr>
        <p:txBody>
          <a:bodyPr vert="horz" wrap="square" lIns="0" tIns="6985" rIns="0" bIns="0">
            <a:spAutoFit/>
          </a:bodyPr>
          <a:lstStyle/>
          <a:p>
            <a:pPr marL="12700" marR="304165">
              <a:lnSpc>
                <a:spcPct val="102600"/>
              </a:lnSpc>
              <a:spcBef>
                <a:spcPts val="55"/>
              </a:spcBef>
              <a:defRPr sz="1100">
                <a:solidFill>
                  <a:srgbClr val="0A000A"/>
                </a:solidFill>
                <a:latin typeface="Tahoma"/>
                <a:cs typeface="Tahoma"/>
              </a:defRPr>
            </a:pPr>
            <a:r>
              <a:t>scenari plausibili da generare a determinate condizioni e consentono un ragionamento ipotetico, compresa la considerazione di scenari controfattuale sul passato</a:t>
            </a:r>
            <a:endParaRPr sz="1100">
              <a:latin typeface="Tahoma"/>
              <a:cs typeface="Tahoma"/>
            </a:endParaRPr>
          </a:p>
          <a:p>
            <a:pPr marL="12700" marR="128270">
              <a:lnSpc>
                <a:spcPct val="102600"/>
              </a:lnSpc>
              <a:spcBef>
                <a:spcPts val="315"/>
              </a:spcBef>
              <a:defRPr sz="1100"/>
            </a:pPr>
            <a:r>
              <a:rPr>
                <a:solidFill>
                  <a:srgbClr val="0A000A"/>
                </a:solidFill>
                <a:latin typeface="Tahoma"/>
                <a:cs typeface="Tahoma"/>
              </a:rPr>
              <a:t>Il ragionamento controfattuale suggerisce pensieri su ciò che avrebbe potuto essere, su cosa sarebbe potuto accadere se qualsiasi evento fosse stato diverso in passato. </a:t>
            </a:r>
            <a:r>
              <a:rPr i="1">
                <a:solidFill>
                  <a:srgbClr val="330033"/>
                </a:solidFill>
                <a:latin typeface="Arial"/>
                <a:cs typeface="Arial"/>
              </a:rPr>
              <a:t>E se dovessi farlo oggi? Cosa ho imparato dal passato?</a:t>
            </a:r>
            <a:endParaRPr sz="1100">
              <a:latin typeface="Arial"/>
              <a:cs typeface="Arial"/>
            </a:endParaRPr>
          </a:p>
          <a:p>
            <a:pPr marL="12700" marR="269240">
              <a:lnSpc>
                <a:spcPct val="102600"/>
              </a:lnSpc>
              <a:spcBef>
                <a:spcPts val="315"/>
              </a:spcBef>
              <a:defRPr sz="1100">
                <a:solidFill>
                  <a:srgbClr val="0A000A"/>
                </a:solidFill>
                <a:latin typeface="Tahoma"/>
                <a:cs typeface="Tahoma"/>
              </a:defRPr>
            </a:pPr>
            <a:r>
              <a:t>suggerimenti sul futuro consentendo il confronto di diverse alternative dedotte dai cambiamenti del passato</a:t>
            </a:r>
            <a:endParaRPr sz="1100">
              <a:latin typeface="Tahoma"/>
              <a:cs typeface="Tahoma"/>
            </a:endParaRPr>
          </a:p>
          <a:p>
            <a:pPr marL="12700" marR="180340">
              <a:lnSpc>
                <a:spcPct val="102600"/>
              </a:lnSpc>
              <a:spcBef>
                <a:spcPts val="315"/>
              </a:spcBef>
              <a:defRPr sz="1100">
                <a:solidFill>
                  <a:srgbClr val="0A000A"/>
                </a:solidFill>
                <a:latin typeface="Tahoma"/>
                <a:cs typeface="Tahoma"/>
              </a:defRPr>
            </a:pPr>
            <a:r>
              <a:t>giustificazione del motivo per cui diverse alternative sarebbero state peggiori o non migliori.</a:t>
            </a:r>
            <a:endParaRPr sz="1100">
              <a:latin typeface="Tahoma"/>
              <a:cs typeface="Tahoma"/>
            </a:endParaRPr>
          </a:p>
          <a:p>
            <a:pPr marL="12700" marR="5080">
              <a:lnSpc>
                <a:spcPct val="102600"/>
              </a:lnSpc>
              <a:spcBef>
                <a:spcPts val="315"/>
              </a:spcBef>
              <a:defRPr sz="1100">
                <a:solidFill>
                  <a:srgbClr val="0A000A"/>
                </a:solidFill>
              </a:defRPr>
            </a:pPr>
            <a:r>
              <a:rPr>
                <a:latin typeface="Tahoma"/>
                <a:cs typeface="Tahoma"/>
              </a:rPr>
              <a:t>vincoli di integrità </a:t>
            </a:r>
            <a:r>
              <a:rPr>
                <a:latin typeface="MingLiU_HKSCS-ExtB"/>
                <a:cs typeface="MingLiU_HKSCS-ExtB"/>
              </a:rPr>
              <a:t>→ </a:t>
            </a:r>
            <a:r>
              <a:rPr>
                <a:latin typeface="Tahoma"/>
                <a:cs typeface="Tahoma"/>
              </a:rPr>
              <a:t>esclusi gli abducibili che sono stati esclusi a priori</a:t>
            </a:r>
            <a:endParaRPr sz="1100">
              <a:latin typeface="Tahoma"/>
              <a:cs typeface="Tahoma"/>
            </a:endParaRPr>
          </a:p>
        </p:txBody>
      </p:sp>
      <p:pic>
        <p:nvPicPr>
          <p:cNvPr id="7" name="object 7"/>
          <p:cNvPicPr/>
          <p:nvPr/>
        </p:nvPicPr>
        <p:blipFill>
          <a:blip r:embed="rId4" cstate="print"/>
          <a:stretch>
            <a:fillRect/>
          </a:stretch>
        </p:blipFill>
        <p:spPr>
          <a:xfrm>
            <a:off x="281089" y="1332128"/>
            <a:ext cx="65265" cy="65265"/>
          </a:xfrm>
          <a:prstGeom prst="rect">
            <a:avLst/>
          </a:prstGeom>
        </p:spPr>
      </p:pic>
      <p:pic>
        <p:nvPicPr>
          <p:cNvPr id="8" name="object 8"/>
          <p:cNvPicPr/>
          <p:nvPr/>
        </p:nvPicPr>
        <p:blipFill>
          <a:blip r:embed="rId4" cstate="print"/>
          <a:stretch>
            <a:fillRect/>
          </a:stretch>
        </p:blipFill>
        <p:spPr>
          <a:xfrm>
            <a:off x="281089" y="2060346"/>
            <a:ext cx="65265" cy="65265"/>
          </a:xfrm>
          <a:prstGeom prst="rect">
            <a:avLst/>
          </a:prstGeom>
        </p:spPr>
      </p:pic>
      <p:pic>
        <p:nvPicPr>
          <p:cNvPr id="9" name="object 9"/>
          <p:cNvPicPr/>
          <p:nvPr/>
        </p:nvPicPr>
        <p:blipFill>
          <a:blip r:embed="rId5" cstate="print"/>
          <a:stretch>
            <a:fillRect/>
          </a:stretch>
        </p:blipFill>
        <p:spPr>
          <a:xfrm>
            <a:off x="281089" y="2444407"/>
            <a:ext cx="65265" cy="65265"/>
          </a:xfrm>
          <a:prstGeom prst="rect">
            <a:avLst/>
          </a:prstGeom>
        </p:spPr>
      </p:pic>
      <p:pic>
        <p:nvPicPr>
          <p:cNvPr id="10" name="object 10"/>
          <p:cNvPicPr/>
          <p:nvPr/>
        </p:nvPicPr>
        <p:blipFill>
          <a:blip r:embed="rId4" cstate="print"/>
          <a:stretch>
            <a:fillRect/>
          </a:stretch>
        </p:blipFill>
        <p:spPr>
          <a:xfrm>
            <a:off x="281089" y="2828480"/>
            <a:ext cx="65265" cy="65265"/>
          </a:xfrm>
          <a:prstGeom prst="rect">
            <a:avLst/>
          </a:prstGeom>
        </p:spPr>
      </p:pic>
      <p:grpSp>
        <p:nvGrpSpPr>
          <p:cNvPr id="11" name="object 11"/>
          <p:cNvGrpSpPr/>
          <p:nvPr/>
        </p:nvGrpSpPr>
        <p:grpSpPr>
          <a:xfrm>
            <a:off x="0" y="3346348"/>
            <a:ext cx="4608195" cy="109855"/>
            <a:chOff x="0" y="3346348"/>
            <a:chExt cx="4608195" cy="109855"/>
          </a:xfrm>
        </p:grpSpPr>
        <p:sp>
          <p:nvSpPr>
            <p:cNvPr id="12" name="object 12"/>
            <p:cNvSpPr/>
            <p:nvPr/>
          </p:nvSpPr>
          <p:spPr>
            <a:xfrm>
              <a:off x="0" y="3346348"/>
              <a:ext cx="1536065" cy="109855"/>
            </a:xfrm>
            <a:custGeom>
              <a:avLst/>
              <a:gdLst/>
              <a:ahLst/>
              <a:cxnLst/>
              <a:rect l="l" t="t" r="r" b="b"/>
              <a:pathLst>
                <a:path w="1536065" h="109854">
                  <a:moveTo>
                    <a:pt x="1535976" y="0"/>
                  </a:moveTo>
                  <a:lnTo>
                    <a:pt x="0" y="0"/>
                  </a:lnTo>
                  <a:lnTo>
                    <a:pt x="0" y="109651"/>
                  </a:lnTo>
                  <a:lnTo>
                    <a:pt x="1535976" y="109651"/>
                  </a:lnTo>
                  <a:lnTo>
                    <a:pt x="1535976" y="0"/>
                  </a:lnTo>
                  <a:close/>
                </a:path>
              </a:pathLst>
            </a:custGeom>
            <a:solidFill>
              <a:srgbClr val="510051"/>
            </a:solidFill>
          </p:spPr>
          <p:txBody>
            <a:bodyPr wrap="square" lIns="0" tIns="0" rIns="0" bIns="0"/>
            <a:lstStyle/>
            <a:p>
              <a:endParaRPr/>
            </a:p>
          </p:txBody>
        </p:sp>
        <p:sp>
          <p:nvSpPr>
            <p:cNvPr id="13" name="object 13"/>
            <p:cNvSpPr/>
            <p:nvPr/>
          </p:nvSpPr>
          <p:spPr>
            <a:xfrm>
              <a:off x="1535976" y="3346348"/>
              <a:ext cx="1536065" cy="109855"/>
            </a:xfrm>
            <a:custGeom>
              <a:avLst/>
              <a:gdLst/>
              <a:ahLst/>
              <a:cxnLst/>
              <a:rect l="l" t="t" r="r" b="b"/>
              <a:pathLst>
                <a:path w="1536064" h="109854">
                  <a:moveTo>
                    <a:pt x="1535976" y="0"/>
                  </a:moveTo>
                  <a:lnTo>
                    <a:pt x="0" y="0"/>
                  </a:lnTo>
                  <a:lnTo>
                    <a:pt x="0" y="109651"/>
                  </a:lnTo>
                  <a:lnTo>
                    <a:pt x="1535976" y="109651"/>
                  </a:lnTo>
                  <a:lnTo>
                    <a:pt x="1535976" y="0"/>
                  </a:lnTo>
                  <a:close/>
                </a:path>
              </a:pathLst>
            </a:custGeom>
            <a:solidFill>
              <a:srgbClr val="EBEBEB"/>
            </a:solidFill>
          </p:spPr>
          <p:txBody>
            <a:bodyPr wrap="square" lIns="0" tIns="0" rIns="0" bIns="0"/>
            <a:lstStyle/>
            <a:p>
              <a:endParaRPr/>
            </a:p>
          </p:txBody>
        </p:sp>
        <p:sp>
          <p:nvSpPr>
            <p:cNvPr id="14" name="object 14"/>
            <p:cNvSpPr/>
            <p:nvPr/>
          </p:nvSpPr>
          <p:spPr>
            <a:xfrm>
              <a:off x="3071952" y="3346348"/>
              <a:ext cx="1536065" cy="109855"/>
            </a:xfrm>
            <a:custGeom>
              <a:avLst/>
              <a:gdLst/>
              <a:ahLst/>
              <a:cxnLst/>
              <a:rect l="l" t="t" r="r" b="b"/>
              <a:pathLst>
                <a:path w="1536064" h="109854">
                  <a:moveTo>
                    <a:pt x="1535976" y="0"/>
                  </a:moveTo>
                  <a:lnTo>
                    <a:pt x="0" y="0"/>
                  </a:lnTo>
                  <a:lnTo>
                    <a:pt x="0" y="109651"/>
                  </a:lnTo>
                  <a:lnTo>
                    <a:pt x="1535976" y="109651"/>
                  </a:lnTo>
                  <a:lnTo>
                    <a:pt x="1535976" y="0"/>
                  </a:lnTo>
                  <a:close/>
                </a:path>
              </a:pathLst>
            </a:custGeom>
            <a:solidFill>
              <a:srgbClr val="D8D8D8"/>
            </a:solidFill>
          </p:spPr>
          <p:txBody>
            <a:bodyPr wrap="square" lIns="0" tIns="0" rIns="0" bIns="0"/>
            <a:lstStyle/>
            <a:p>
              <a:endParaRPr/>
            </a:p>
          </p:txBody>
        </p:sp>
      </p:grpSp>
      <p:sp>
        <p:nvSpPr>
          <p:cNvPr id="15" name="object 15"/>
          <p:cNvSpPr txBox="1">
            <a:spLocks noGrp="1"/>
          </p:cNvSpPr>
          <p:nvPr>
            <p:ph type="dt" sz="half" idx="6"/>
          </p:nvPr>
        </p:nvSpPr>
        <p:spPr>
          <a:prstGeom prst="rect">
            <a:avLst/>
          </a:prstGeom>
        </p:spPr>
        <p:txBody>
          <a:bodyPr vert="horz" wrap="square" lIns="0" tIns="0" rIns="0" bIns="0">
            <a:spAutoFit/>
          </a:bodyPr>
          <a:lstStyle/>
          <a:p>
            <a:pPr marL="12700">
              <a:lnSpc>
                <a:spcPts val="675"/>
              </a:lnSpc>
            </a:pPr>
            <a:r>
              <a:t>Calegari (Universit'a Bologna)</a:t>
            </a:r>
          </a:p>
        </p:txBody>
      </p:sp>
      <p:sp>
        <p:nvSpPr>
          <p:cNvPr id="16" name="object 16"/>
          <p:cNvSpPr txBox="1"/>
          <p:nvPr/>
        </p:nvSpPr>
        <p:spPr>
          <a:xfrm>
            <a:off x="2053069" y="3351784"/>
            <a:ext cx="501650" cy="102235"/>
          </a:xfrm>
          <a:prstGeom prst="rect">
            <a:avLst/>
          </a:prstGeom>
        </p:spPr>
        <p:txBody>
          <a:bodyPr vert="horz" wrap="square" lIns="0" tIns="0" rIns="0" bIns="0">
            <a:spAutoFit/>
          </a:bodyPr>
          <a:lstStyle/>
          <a:p>
            <a:pPr marL="12700">
              <a:lnSpc>
                <a:spcPts val="675"/>
              </a:lnSpc>
              <a:defRPr sz="600">
                <a:solidFill>
                  <a:srgbClr val="470047"/>
                </a:solidFill>
                <a:latin typeface="Microsoft Sans Serif"/>
                <a:cs typeface="Microsoft Sans Serif"/>
                <a:hlinkClick r:id="rId6" action="ppaction://hlinksldjump"/>
              </a:defRPr>
            </a:pPr>
            <a:r>
              <a:t>Etica e LP</a:t>
            </a:r>
            <a:endParaRPr sz="600">
              <a:latin typeface="Microsoft Sans Serif"/>
              <a:cs typeface="Microsoft Sans Serif"/>
            </a:endParaRPr>
          </a:p>
        </p:txBody>
      </p:sp>
      <p:sp>
        <p:nvSpPr>
          <p:cNvPr id="17" name="object 17"/>
          <p:cNvSpPr txBox="1">
            <a:spLocks noGrp="1"/>
          </p:cNvSpPr>
          <p:nvPr>
            <p:ph type="ftr" sz="quarter" idx="5"/>
          </p:nvPr>
        </p:nvSpPr>
        <p:spPr>
          <a:prstGeom prst="rect">
            <a:avLst/>
          </a:prstGeom>
        </p:spPr>
        <p:txBody>
          <a:bodyPr vert="horz" wrap="square" lIns="0" tIns="0" rIns="0" bIns="0">
            <a:spAutoFit/>
          </a:bodyPr>
          <a:lstStyle/>
          <a:p>
            <a:pPr marL="12700">
              <a:lnSpc>
                <a:spcPts val="675"/>
              </a:lnSpc>
            </a:pPr>
            <a:r>
              <a:t>A.A. 2020/2021</a:t>
            </a:r>
          </a:p>
        </p:txBody>
      </p:sp>
      <p:sp>
        <p:nvSpPr>
          <p:cNvPr id="18" name="object 18"/>
          <p:cNvSpPr txBox="1">
            <a:spLocks noGrp="1"/>
          </p:cNvSpPr>
          <p:nvPr>
            <p:ph type="sldNum" sz="quarter" idx="7"/>
          </p:nvPr>
        </p:nvSpPr>
        <p:spPr>
          <a:prstGeom prst="rect">
            <a:avLst/>
          </a:prstGeom>
        </p:spPr>
        <p:txBody>
          <a:bodyPr vert="horz" wrap="square" lIns="0" tIns="0" rIns="0" bIns="0">
            <a:spAutoFit/>
          </a:bodyPr>
          <a:lstStyle/>
          <a:p>
            <a:pPr marL="38100">
              <a:lnSpc>
                <a:spcPts val="675"/>
              </a:lnSpc>
            </a:pPr>
            <a:fld id="{81D60167-4931-47E6-BA6A-407CBD079E47}" type="slidenum">
              <a:rPr spc="-20" dirty="0"/>
              <a:t>33</a:t>
            </a:fld>
            <a:r>
              <a:t> /69</a:t>
            </a:r>
          </a:p>
        </p:txBody>
      </p:sp>
    </p:spTree>
  </p:cSld>
  <p:clrMapOvr>
    <a:masterClrMapping/>
  </p:clrMapOvr>
  <p:transition>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0" y="0"/>
            <a:ext cx="2304415" cy="140335"/>
          </a:xfrm>
          <a:prstGeom prst="rect">
            <a:avLst/>
          </a:prstGeom>
          <a:solidFill>
            <a:srgbClr val="510051"/>
          </a:solidFill>
        </p:spPr>
        <p:txBody>
          <a:bodyPr vert="horz" wrap="square" lIns="0" tIns="13335" rIns="0" bIns="0">
            <a:spAutoFit/>
          </a:bodyPr>
          <a:lstStyle/>
          <a:p>
            <a:pPr marL="1359535">
              <a:lnSpc>
                <a:spcPct val="100000"/>
              </a:lnSpc>
              <a:spcBef>
                <a:spcPts val="105"/>
              </a:spcBef>
              <a:defRPr sz="600">
                <a:solidFill>
                  <a:srgbClr val="F2F2F2"/>
                </a:solidFill>
                <a:latin typeface="Microsoft Sans Serif"/>
                <a:cs typeface="Microsoft Sans Serif"/>
                <a:hlinkClick r:id="rId2" action="ppaction://hlinksldjump"/>
              </a:defRPr>
            </a:pPr>
            <a:r>
              <a:t>Un approccio LP all'etica</a:t>
            </a:r>
            <a:endParaRPr sz="600">
              <a:latin typeface="Microsoft Sans Serif"/>
              <a:cs typeface="Microsoft Sans Serif"/>
            </a:endParaRPr>
          </a:p>
        </p:txBody>
      </p:sp>
      <p:sp>
        <p:nvSpPr>
          <p:cNvPr id="3" name="object 3"/>
          <p:cNvSpPr txBox="1"/>
          <p:nvPr/>
        </p:nvSpPr>
        <p:spPr>
          <a:xfrm>
            <a:off x="2303995" y="0"/>
            <a:ext cx="2304415" cy="140335"/>
          </a:xfrm>
          <a:prstGeom prst="rect">
            <a:avLst/>
          </a:prstGeom>
          <a:solidFill>
            <a:srgbClr val="D8D8D8"/>
          </a:solidFill>
        </p:spPr>
        <p:txBody>
          <a:bodyPr vert="horz" wrap="square" lIns="0" tIns="13335" rIns="0" bIns="0">
            <a:spAutoFit/>
          </a:bodyPr>
          <a:lstStyle/>
          <a:p>
            <a:pPr marL="67310">
              <a:lnSpc>
                <a:spcPct val="100000"/>
              </a:lnSpc>
              <a:spcBef>
                <a:spcPts val="105"/>
              </a:spcBef>
              <a:defRPr sz="600">
                <a:solidFill>
                  <a:srgbClr val="3D003D"/>
                </a:solidFill>
                <a:latin typeface="Microsoft Sans Serif"/>
                <a:cs typeface="Microsoft Sans Serif"/>
                <a:hlinkClick r:id="rId3" action="ppaction://hlinksldjump"/>
              </a:defRPr>
            </a:pPr>
            <a:r>
              <a:t>Rappresentare la moralità nella programmazione logica</a:t>
            </a:r>
            <a:endParaRPr sz="600">
              <a:latin typeface="Microsoft Sans Serif"/>
              <a:cs typeface="Microsoft Sans Serif"/>
            </a:endParaRPr>
          </a:p>
        </p:txBody>
      </p:sp>
      <p:sp>
        <p:nvSpPr>
          <p:cNvPr id="4" name="object 4"/>
          <p:cNvSpPr txBox="1"/>
          <p:nvPr/>
        </p:nvSpPr>
        <p:spPr>
          <a:xfrm>
            <a:off x="0" y="140017"/>
            <a:ext cx="4608195" cy="350520"/>
          </a:xfrm>
          <a:prstGeom prst="rect">
            <a:avLst/>
          </a:prstGeom>
          <a:solidFill>
            <a:srgbClr val="F2F2F2"/>
          </a:solidFill>
        </p:spPr>
        <p:txBody>
          <a:bodyPr vert="horz" wrap="square" lIns="0" tIns="76835" rIns="0" bIns="0">
            <a:spAutoFit/>
          </a:bodyPr>
          <a:lstStyle/>
          <a:p>
            <a:pPr marL="107950">
              <a:lnSpc>
                <a:spcPct val="100000"/>
              </a:lnSpc>
              <a:spcBef>
                <a:spcPts val="605"/>
              </a:spcBef>
              <a:defRPr sz="1400">
                <a:solidFill>
                  <a:srgbClr val="660066"/>
                </a:solidFill>
                <a:latin typeface="Tahoma"/>
                <a:cs typeface="Tahoma"/>
              </a:defRPr>
            </a:pPr>
            <a:r>
              <a:t>Rapimento II</a:t>
            </a:r>
            <a:endParaRPr sz="1400">
              <a:latin typeface="Tahoma"/>
              <a:cs typeface="Tahoma"/>
            </a:endParaRPr>
          </a:p>
        </p:txBody>
      </p:sp>
      <p:pic>
        <p:nvPicPr>
          <p:cNvPr id="5" name="object 5"/>
          <p:cNvPicPr/>
          <p:nvPr/>
        </p:nvPicPr>
        <p:blipFill>
          <a:blip r:embed="rId4" cstate="print"/>
          <a:stretch>
            <a:fillRect/>
          </a:stretch>
        </p:blipFill>
        <p:spPr>
          <a:xfrm>
            <a:off x="264027" y="823229"/>
            <a:ext cx="65265" cy="65265"/>
          </a:xfrm>
          <a:prstGeom prst="rect">
            <a:avLst/>
          </a:prstGeom>
        </p:spPr>
      </p:pic>
      <p:sp>
        <p:nvSpPr>
          <p:cNvPr id="6" name="object 6"/>
          <p:cNvSpPr txBox="1"/>
          <p:nvPr/>
        </p:nvSpPr>
        <p:spPr>
          <a:xfrm>
            <a:off x="385870" y="739775"/>
            <a:ext cx="4022090" cy="2272417"/>
          </a:xfrm>
          <a:prstGeom prst="rect">
            <a:avLst/>
          </a:prstGeom>
        </p:spPr>
        <p:txBody>
          <a:bodyPr vert="horz" wrap="square" lIns="0" tIns="6985" rIns="0" bIns="0">
            <a:spAutoFit/>
          </a:bodyPr>
          <a:lstStyle/>
          <a:p>
            <a:pPr marL="12700" marR="367665">
              <a:lnSpc>
                <a:spcPct val="102600"/>
              </a:lnSpc>
              <a:spcBef>
                <a:spcPts val="55"/>
              </a:spcBef>
              <a:defRPr sz="1100">
                <a:solidFill>
                  <a:srgbClr val="0A000A"/>
                </a:solidFill>
                <a:latin typeface="Tahoma"/>
                <a:cs typeface="Tahoma"/>
              </a:defRPr>
            </a:pPr>
            <a:r>
              <a:rPr sz="1050"/>
              <a:t>le preferenze a posteriori sono appropriate per catturare il giudizio utilitaristico che favorisce i comportamenti di massimizzazione del benessere</a:t>
            </a:r>
            <a:endParaRPr sz="1050">
              <a:latin typeface="Tahoma"/>
              <a:cs typeface="Tahoma"/>
            </a:endParaRPr>
          </a:p>
          <a:p>
            <a:pPr marL="12700" marR="461645">
              <a:lnSpc>
                <a:spcPct val="102699"/>
              </a:lnSpc>
              <a:spcBef>
                <a:spcPts val="330"/>
              </a:spcBef>
              <a:defRPr sz="1100">
                <a:solidFill>
                  <a:srgbClr val="0A000A"/>
                </a:solidFill>
              </a:defRPr>
            </a:pPr>
            <a:r>
              <a:rPr sz="1050">
                <a:latin typeface="Tahoma"/>
                <a:cs typeface="Tahoma"/>
              </a:rPr>
              <a:t>uso combinato di vincoli di integrità a priori e preferenze a posteriori dual-process (intuizione vs riflessione) </a:t>
            </a:r>
            <a:r>
              <a:rPr sz="1050">
                <a:latin typeface="MingLiU_HKSCS-ExtB"/>
                <a:cs typeface="MingLiU_HKSCS-ExtB"/>
              </a:rPr>
              <a:t>→ </a:t>
            </a:r>
            <a:r>
              <a:rPr sz="1050">
                <a:latin typeface="Tahoma"/>
                <a:cs typeface="Tahoma"/>
              </a:rPr>
              <a:t>modello</a:t>
            </a:r>
          </a:p>
          <a:p>
            <a:pPr marL="12700" marR="296545">
              <a:lnSpc>
                <a:spcPct val="102600"/>
              </a:lnSpc>
              <a:spcBef>
                <a:spcPts val="325"/>
              </a:spcBef>
              <a:defRPr sz="1100">
                <a:solidFill>
                  <a:srgbClr val="0A000A"/>
                </a:solidFill>
              </a:defRPr>
            </a:pPr>
            <a:r>
              <a:rPr sz="1050">
                <a:latin typeface="Tahoma"/>
                <a:cs typeface="Tahoma"/>
              </a:rPr>
              <a:t>vincoli di integrità priori </a:t>
            </a:r>
            <a:r>
              <a:rPr sz="1050">
                <a:latin typeface="MingLiU_HKSCS-ExtB"/>
                <a:cs typeface="MingLiU_HKSCS-ExtB"/>
              </a:rPr>
              <a:t>→ </a:t>
            </a:r>
            <a:r>
              <a:rPr sz="1050">
                <a:latin typeface="Tahoma"/>
                <a:cs typeface="Tahoma"/>
              </a:rPr>
              <a:t>meccanismo per generare risposte immediate nel giudizio deontologico</a:t>
            </a:r>
          </a:p>
          <a:p>
            <a:pPr marL="12700" marR="5080">
              <a:lnSpc>
                <a:spcPct val="102600"/>
              </a:lnSpc>
              <a:spcBef>
                <a:spcPts val="330"/>
              </a:spcBef>
              <a:defRPr sz="1100">
                <a:solidFill>
                  <a:srgbClr val="0A000A"/>
                </a:solidFill>
                <a:latin typeface="Tahoma"/>
                <a:cs typeface="Tahoma"/>
              </a:defRPr>
            </a:pPr>
            <a:r>
              <a:rPr sz="1050"/>
              <a:t>il ragionamento con preferenze a posteriori può essere visto come una forma di processi cognitivi controllati nel giudizio utilitaristico: dopo aver escluso gli abducibili che sono stati esclusi a priori dai vincoli di integrità, le conseguenze dei considerati abducibili devono prima essere calcolati, e solo allora vengono valutati per preferire la soluzione che offre il bene maggiore.</a:t>
            </a:r>
            <a:endParaRPr sz="1050">
              <a:latin typeface="Tahoma"/>
              <a:cs typeface="Tahoma"/>
            </a:endParaRPr>
          </a:p>
        </p:txBody>
      </p:sp>
      <p:pic>
        <p:nvPicPr>
          <p:cNvPr id="7" name="object 7"/>
          <p:cNvPicPr/>
          <p:nvPr/>
        </p:nvPicPr>
        <p:blipFill>
          <a:blip r:embed="rId4" cstate="print"/>
          <a:stretch>
            <a:fillRect/>
          </a:stretch>
        </p:blipFill>
        <p:spPr>
          <a:xfrm>
            <a:off x="264027" y="1209080"/>
            <a:ext cx="65265" cy="65265"/>
          </a:xfrm>
          <a:prstGeom prst="rect">
            <a:avLst/>
          </a:prstGeom>
        </p:spPr>
      </p:pic>
      <p:pic>
        <p:nvPicPr>
          <p:cNvPr id="8" name="object 8"/>
          <p:cNvPicPr/>
          <p:nvPr/>
        </p:nvPicPr>
        <p:blipFill>
          <a:blip r:embed="rId4" cstate="print"/>
          <a:stretch>
            <a:fillRect/>
          </a:stretch>
        </p:blipFill>
        <p:spPr>
          <a:xfrm>
            <a:off x="264027" y="1594944"/>
            <a:ext cx="65265" cy="65265"/>
          </a:xfrm>
          <a:prstGeom prst="rect">
            <a:avLst/>
          </a:prstGeom>
        </p:spPr>
      </p:pic>
      <p:pic>
        <p:nvPicPr>
          <p:cNvPr id="9" name="object 9"/>
          <p:cNvPicPr/>
          <p:nvPr/>
        </p:nvPicPr>
        <p:blipFill>
          <a:blip r:embed="rId5" cstate="print"/>
          <a:stretch>
            <a:fillRect/>
          </a:stretch>
        </p:blipFill>
        <p:spPr>
          <a:xfrm>
            <a:off x="264027" y="1980795"/>
            <a:ext cx="65265" cy="65265"/>
          </a:xfrm>
          <a:prstGeom prst="rect">
            <a:avLst/>
          </a:prstGeom>
        </p:spPr>
      </p:pic>
      <p:grpSp>
        <p:nvGrpSpPr>
          <p:cNvPr id="10" name="object 10"/>
          <p:cNvGrpSpPr/>
          <p:nvPr/>
        </p:nvGrpSpPr>
        <p:grpSpPr>
          <a:xfrm>
            <a:off x="0" y="3346348"/>
            <a:ext cx="4608195" cy="109855"/>
            <a:chOff x="0" y="3346348"/>
            <a:chExt cx="4608195" cy="109855"/>
          </a:xfrm>
        </p:grpSpPr>
        <p:sp>
          <p:nvSpPr>
            <p:cNvPr id="11" name="object 11"/>
            <p:cNvSpPr/>
            <p:nvPr/>
          </p:nvSpPr>
          <p:spPr>
            <a:xfrm>
              <a:off x="0" y="3346348"/>
              <a:ext cx="1536065" cy="109855"/>
            </a:xfrm>
            <a:custGeom>
              <a:avLst/>
              <a:gdLst/>
              <a:ahLst/>
              <a:cxnLst/>
              <a:rect l="l" t="t" r="r" b="b"/>
              <a:pathLst>
                <a:path w="1536065" h="109854">
                  <a:moveTo>
                    <a:pt x="1535976" y="0"/>
                  </a:moveTo>
                  <a:lnTo>
                    <a:pt x="0" y="0"/>
                  </a:lnTo>
                  <a:lnTo>
                    <a:pt x="0" y="109651"/>
                  </a:lnTo>
                  <a:lnTo>
                    <a:pt x="1535976" y="109651"/>
                  </a:lnTo>
                  <a:lnTo>
                    <a:pt x="1535976" y="0"/>
                  </a:lnTo>
                  <a:close/>
                </a:path>
              </a:pathLst>
            </a:custGeom>
            <a:solidFill>
              <a:srgbClr val="510051"/>
            </a:solidFill>
          </p:spPr>
          <p:txBody>
            <a:bodyPr wrap="square" lIns="0" tIns="0" rIns="0" bIns="0"/>
            <a:lstStyle/>
            <a:p>
              <a:endParaRPr/>
            </a:p>
          </p:txBody>
        </p:sp>
        <p:sp>
          <p:nvSpPr>
            <p:cNvPr id="12" name="object 12"/>
            <p:cNvSpPr/>
            <p:nvPr/>
          </p:nvSpPr>
          <p:spPr>
            <a:xfrm>
              <a:off x="1535976" y="3346348"/>
              <a:ext cx="1536065" cy="109855"/>
            </a:xfrm>
            <a:custGeom>
              <a:avLst/>
              <a:gdLst/>
              <a:ahLst/>
              <a:cxnLst/>
              <a:rect l="l" t="t" r="r" b="b"/>
              <a:pathLst>
                <a:path w="1536064" h="109854">
                  <a:moveTo>
                    <a:pt x="1535976" y="0"/>
                  </a:moveTo>
                  <a:lnTo>
                    <a:pt x="0" y="0"/>
                  </a:lnTo>
                  <a:lnTo>
                    <a:pt x="0" y="109651"/>
                  </a:lnTo>
                  <a:lnTo>
                    <a:pt x="1535976" y="109651"/>
                  </a:lnTo>
                  <a:lnTo>
                    <a:pt x="1535976" y="0"/>
                  </a:lnTo>
                  <a:close/>
                </a:path>
              </a:pathLst>
            </a:custGeom>
            <a:solidFill>
              <a:srgbClr val="EBEBEB"/>
            </a:solidFill>
          </p:spPr>
          <p:txBody>
            <a:bodyPr wrap="square" lIns="0" tIns="0" rIns="0" bIns="0"/>
            <a:lstStyle/>
            <a:p>
              <a:endParaRPr/>
            </a:p>
          </p:txBody>
        </p:sp>
        <p:sp>
          <p:nvSpPr>
            <p:cNvPr id="13" name="object 13"/>
            <p:cNvSpPr/>
            <p:nvPr/>
          </p:nvSpPr>
          <p:spPr>
            <a:xfrm>
              <a:off x="3071952" y="3346348"/>
              <a:ext cx="1536065" cy="109855"/>
            </a:xfrm>
            <a:custGeom>
              <a:avLst/>
              <a:gdLst/>
              <a:ahLst/>
              <a:cxnLst/>
              <a:rect l="l" t="t" r="r" b="b"/>
              <a:pathLst>
                <a:path w="1536064" h="109854">
                  <a:moveTo>
                    <a:pt x="1535976" y="0"/>
                  </a:moveTo>
                  <a:lnTo>
                    <a:pt x="0" y="0"/>
                  </a:lnTo>
                  <a:lnTo>
                    <a:pt x="0" y="109651"/>
                  </a:lnTo>
                  <a:lnTo>
                    <a:pt x="1535976" y="109651"/>
                  </a:lnTo>
                  <a:lnTo>
                    <a:pt x="1535976" y="0"/>
                  </a:lnTo>
                  <a:close/>
                </a:path>
              </a:pathLst>
            </a:custGeom>
            <a:solidFill>
              <a:srgbClr val="D8D8D8"/>
            </a:solidFill>
          </p:spPr>
          <p:txBody>
            <a:bodyPr wrap="square" lIns="0" tIns="0" rIns="0" bIns="0"/>
            <a:lstStyle/>
            <a:p>
              <a:endParaRPr/>
            </a:p>
          </p:txBody>
        </p:sp>
      </p:grpSp>
      <p:sp>
        <p:nvSpPr>
          <p:cNvPr id="15" name="object 15"/>
          <p:cNvSpPr txBox="1"/>
          <p:nvPr/>
        </p:nvSpPr>
        <p:spPr>
          <a:xfrm>
            <a:off x="2036007" y="3341042"/>
            <a:ext cx="501650" cy="102235"/>
          </a:xfrm>
          <a:prstGeom prst="rect">
            <a:avLst/>
          </a:prstGeom>
        </p:spPr>
        <p:txBody>
          <a:bodyPr vert="horz" wrap="square" lIns="0" tIns="0" rIns="0" bIns="0">
            <a:spAutoFit/>
          </a:bodyPr>
          <a:lstStyle/>
          <a:p>
            <a:pPr marL="12700">
              <a:lnSpc>
                <a:spcPts val="675"/>
              </a:lnSpc>
              <a:defRPr sz="600">
                <a:solidFill>
                  <a:srgbClr val="470047"/>
                </a:solidFill>
                <a:latin typeface="Microsoft Sans Serif"/>
                <a:cs typeface="Microsoft Sans Serif"/>
                <a:hlinkClick r:id="rId6" action="ppaction://hlinksldjump"/>
              </a:defRPr>
            </a:pPr>
            <a:r>
              <a:t>Etica e LP</a:t>
            </a:r>
            <a:endParaRPr sz="600">
              <a:latin typeface="Microsoft Sans Serif"/>
              <a:cs typeface="Microsoft Sans Serif"/>
            </a:endParaRPr>
          </a:p>
        </p:txBody>
      </p:sp>
      <p:sp>
        <p:nvSpPr>
          <p:cNvPr id="16" name="object 16"/>
          <p:cNvSpPr txBox="1">
            <a:spLocks noGrp="1"/>
          </p:cNvSpPr>
          <p:nvPr>
            <p:ph type="ftr" sz="quarter" idx="5"/>
          </p:nvPr>
        </p:nvSpPr>
        <p:spPr>
          <a:xfrm>
            <a:off x="3551714" y="3341042"/>
            <a:ext cx="567689" cy="102235"/>
          </a:xfrm>
          <a:prstGeom prst="rect">
            <a:avLst/>
          </a:prstGeom>
        </p:spPr>
        <p:txBody>
          <a:bodyPr vert="horz" wrap="square" lIns="0" tIns="0" rIns="0" bIns="0">
            <a:spAutoFit/>
          </a:bodyPr>
          <a:lstStyle/>
          <a:p>
            <a:pPr marL="12700">
              <a:lnSpc>
                <a:spcPts val="675"/>
              </a:lnSpc>
            </a:pPr>
            <a:r>
              <a:t>A.A. 2020/2021</a:t>
            </a:r>
          </a:p>
        </p:txBody>
      </p:sp>
      <p:sp>
        <p:nvSpPr>
          <p:cNvPr id="17" name="object 17"/>
          <p:cNvSpPr txBox="1">
            <a:spLocks noGrp="1"/>
          </p:cNvSpPr>
          <p:nvPr>
            <p:ph type="sldNum" sz="quarter" idx="7"/>
          </p:nvPr>
        </p:nvSpPr>
        <p:spPr>
          <a:xfrm>
            <a:off x="4256765" y="3341042"/>
            <a:ext cx="317500" cy="102235"/>
          </a:xfrm>
          <a:prstGeom prst="rect">
            <a:avLst/>
          </a:prstGeom>
        </p:spPr>
        <p:txBody>
          <a:bodyPr vert="horz" wrap="square" lIns="0" tIns="0" rIns="0" bIns="0">
            <a:spAutoFit/>
          </a:bodyPr>
          <a:lstStyle/>
          <a:p>
            <a:pPr marL="38100">
              <a:lnSpc>
                <a:spcPts val="675"/>
              </a:lnSpc>
            </a:pPr>
            <a:fld id="{81D60167-4931-47E6-BA6A-407CBD079E47}" type="slidenum">
              <a:rPr spc="-20" dirty="0"/>
              <a:t>34</a:t>
            </a:fld>
            <a:r>
              <a:t> /69</a:t>
            </a:r>
          </a:p>
        </p:txBody>
      </p:sp>
    </p:spTree>
  </p:cSld>
  <p:clrMapOvr>
    <a:masterClrMapping/>
  </p:clrMapOvr>
  <p:transition>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0" y="0"/>
            <a:ext cx="2304415" cy="140335"/>
          </a:xfrm>
          <a:prstGeom prst="rect">
            <a:avLst/>
          </a:prstGeom>
          <a:solidFill>
            <a:srgbClr val="510051"/>
          </a:solidFill>
        </p:spPr>
        <p:txBody>
          <a:bodyPr vert="horz" wrap="square" lIns="0" tIns="13335" rIns="0" bIns="0">
            <a:spAutoFit/>
          </a:bodyPr>
          <a:lstStyle/>
          <a:p>
            <a:pPr marL="1359535">
              <a:lnSpc>
                <a:spcPct val="100000"/>
              </a:lnSpc>
              <a:spcBef>
                <a:spcPts val="105"/>
              </a:spcBef>
              <a:defRPr sz="600">
                <a:solidFill>
                  <a:srgbClr val="F2F2F2"/>
                </a:solidFill>
                <a:latin typeface="Microsoft Sans Serif"/>
                <a:cs typeface="Microsoft Sans Serif"/>
                <a:hlinkClick r:id="rId2" action="ppaction://hlinksldjump"/>
              </a:defRPr>
            </a:pPr>
            <a:r>
              <a:t>Un approccio LP all'etica</a:t>
            </a:r>
            <a:endParaRPr sz="600">
              <a:latin typeface="Microsoft Sans Serif"/>
              <a:cs typeface="Microsoft Sans Serif"/>
            </a:endParaRPr>
          </a:p>
        </p:txBody>
      </p:sp>
      <p:sp>
        <p:nvSpPr>
          <p:cNvPr id="3" name="object 3"/>
          <p:cNvSpPr txBox="1"/>
          <p:nvPr/>
        </p:nvSpPr>
        <p:spPr>
          <a:xfrm>
            <a:off x="2303995" y="0"/>
            <a:ext cx="2304415" cy="140335"/>
          </a:xfrm>
          <a:prstGeom prst="rect">
            <a:avLst/>
          </a:prstGeom>
          <a:solidFill>
            <a:srgbClr val="D8D8D8"/>
          </a:solidFill>
        </p:spPr>
        <p:txBody>
          <a:bodyPr vert="horz" wrap="square" lIns="0" tIns="13335" rIns="0" bIns="0">
            <a:spAutoFit/>
          </a:bodyPr>
          <a:lstStyle/>
          <a:p>
            <a:pPr marL="67310">
              <a:lnSpc>
                <a:spcPct val="100000"/>
              </a:lnSpc>
              <a:spcBef>
                <a:spcPts val="105"/>
              </a:spcBef>
              <a:defRPr sz="600">
                <a:solidFill>
                  <a:srgbClr val="3D003D"/>
                </a:solidFill>
                <a:latin typeface="Microsoft Sans Serif"/>
                <a:cs typeface="Microsoft Sans Serif"/>
                <a:hlinkClick r:id="rId3" action="ppaction://hlinksldjump"/>
              </a:defRPr>
            </a:pPr>
            <a:r>
              <a:t>Rappresentare la moralità nella programmazione logica</a:t>
            </a:r>
            <a:endParaRPr sz="600">
              <a:latin typeface="Microsoft Sans Serif"/>
              <a:cs typeface="Microsoft Sans Serif"/>
            </a:endParaRPr>
          </a:p>
        </p:txBody>
      </p:sp>
      <p:sp>
        <p:nvSpPr>
          <p:cNvPr id="4" name="object 4"/>
          <p:cNvSpPr txBox="1"/>
          <p:nvPr/>
        </p:nvSpPr>
        <p:spPr>
          <a:xfrm>
            <a:off x="0" y="140017"/>
            <a:ext cx="4608195" cy="350520"/>
          </a:xfrm>
          <a:prstGeom prst="rect">
            <a:avLst/>
          </a:prstGeom>
          <a:solidFill>
            <a:srgbClr val="F2F2F2"/>
          </a:solidFill>
        </p:spPr>
        <p:txBody>
          <a:bodyPr vert="horz" wrap="square" lIns="0" tIns="76835" rIns="0" bIns="0">
            <a:spAutoFit/>
          </a:bodyPr>
          <a:lstStyle/>
          <a:p>
            <a:pPr marL="107950">
              <a:lnSpc>
                <a:spcPct val="100000"/>
              </a:lnSpc>
              <a:spcBef>
                <a:spcPts val="605"/>
              </a:spcBef>
              <a:defRPr sz="1400">
                <a:solidFill>
                  <a:srgbClr val="660066"/>
                </a:solidFill>
                <a:latin typeface="Tahoma"/>
                <a:cs typeface="Tahoma"/>
              </a:defRPr>
            </a:pPr>
            <a:r>
              <a:t>Programmazione logica probabilistica</a:t>
            </a:r>
            <a:endParaRPr sz="1400">
              <a:latin typeface="Tahoma"/>
              <a:cs typeface="Tahoma"/>
            </a:endParaRPr>
          </a:p>
        </p:txBody>
      </p:sp>
      <p:pic>
        <p:nvPicPr>
          <p:cNvPr id="5" name="object 5"/>
          <p:cNvPicPr/>
          <p:nvPr/>
        </p:nvPicPr>
        <p:blipFill>
          <a:blip r:embed="rId4" cstate="print"/>
          <a:stretch>
            <a:fillRect/>
          </a:stretch>
        </p:blipFill>
        <p:spPr>
          <a:xfrm>
            <a:off x="281089" y="1000404"/>
            <a:ext cx="65265" cy="65265"/>
          </a:xfrm>
          <a:prstGeom prst="rect">
            <a:avLst/>
          </a:prstGeom>
        </p:spPr>
      </p:pic>
      <p:sp>
        <p:nvSpPr>
          <p:cNvPr id="6" name="object 6"/>
          <p:cNvSpPr txBox="1"/>
          <p:nvPr/>
        </p:nvSpPr>
        <p:spPr>
          <a:xfrm>
            <a:off x="402932" y="873173"/>
            <a:ext cx="4079240" cy="1898014"/>
          </a:xfrm>
          <a:prstGeom prst="rect">
            <a:avLst/>
          </a:prstGeom>
        </p:spPr>
        <p:txBody>
          <a:bodyPr vert="horz" wrap="square" lIns="0" tIns="55244" rIns="0" bIns="0">
            <a:spAutoFit/>
          </a:bodyPr>
          <a:lstStyle/>
          <a:p>
            <a:pPr marL="12700">
              <a:lnSpc>
                <a:spcPct val="100000"/>
              </a:lnSpc>
              <a:spcBef>
                <a:spcPts val="434"/>
              </a:spcBef>
              <a:defRPr sz="1100">
                <a:solidFill>
                  <a:srgbClr val="0A000A"/>
                </a:solidFill>
                <a:latin typeface="Tahoma"/>
                <a:cs typeface="Tahoma"/>
              </a:defRPr>
            </a:pPr>
            <a:r>
              <a:t>ragionamento simbolico per arricchirsi di gradi di incertezza.</a:t>
            </a:r>
            <a:endParaRPr sz="1100">
              <a:latin typeface="Tahoma"/>
              <a:cs typeface="Tahoma"/>
            </a:endParaRPr>
          </a:p>
          <a:p>
            <a:pPr marL="12700" marR="304165">
              <a:lnSpc>
                <a:spcPct val="102699"/>
              </a:lnSpc>
              <a:spcBef>
                <a:spcPts val="295"/>
              </a:spcBef>
            </a:pPr>
            <a:r>
              <a:rPr sz="1100">
                <a:solidFill>
                  <a:srgbClr val="0A000A"/>
                </a:solidFill>
                <a:latin typeface="Tahoma"/>
                <a:cs typeface="Tahoma"/>
              </a:rPr>
              <a:t>PLP consente il rapimento di prendere in considerazione le misure di incertezza scenario </a:t>
            </a:r>
            <a:r>
              <a:rPr sz="800">
                <a:solidFill>
                  <a:srgbClr val="BE9E32"/>
                </a:solidFill>
                <a:latin typeface="Microsoft Sans Serif"/>
                <a:cs typeface="Microsoft Sans Serif"/>
                <a:hlinkClick r:id="rId5" action="ppaction://hlinksldjump"/>
              </a:rPr>
              <a:t>[Poole, 1993]</a:t>
            </a:r>
            <a:endParaRPr sz="800">
              <a:latin typeface="Microsoft Sans Serif"/>
              <a:cs typeface="Microsoft Sans Serif"/>
            </a:endParaRPr>
          </a:p>
          <a:p>
            <a:pPr marL="12700" marR="55880">
              <a:lnSpc>
                <a:spcPct val="102600"/>
              </a:lnSpc>
              <a:spcBef>
                <a:spcPts val="300"/>
              </a:spcBef>
            </a:pPr>
            <a:r>
              <a:rPr sz="1100">
                <a:solidFill>
                  <a:srgbClr val="0A000A"/>
                </a:solidFill>
                <a:latin typeface="Tahoma"/>
                <a:cs typeface="Tahoma"/>
              </a:rPr>
              <a:t>tenere conto dei diversi tipi di incertezza, in particolare l'incertezza sulla credibilità dei locali, l'incertezza su quali argomenti prendere in considerazione e l'incertezza sullo stato di accettazione di argomenti o dichiarazioni </a:t>
            </a:r>
            <a:r>
              <a:rPr sz="800">
                <a:solidFill>
                  <a:srgbClr val="BE9E32"/>
                </a:solidFill>
                <a:latin typeface="Microsoft Sans Serif"/>
                <a:cs typeface="Microsoft Sans Serif"/>
                <a:hlinkClick r:id="rId5" action="ppaction://hlinksldjump"/>
              </a:rPr>
              <a:t>[Riveret et al., 2020]</a:t>
            </a:r>
            <a:endParaRPr sz="800">
              <a:latin typeface="Microsoft Sans Serif"/>
              <a:cs typeface="Microsoft Sans Serif"/>
            </a:endParaRPr>
          </a:p>
          <a:p>
            <a:pPr marL="12700" marR="5080">
              <a:lnSpc>
                <a:spcPct val="102600"/>
              </a:lnSpc>
              <a:spcBef>
                <a:spcPts val="300"/>
              </a:spcBef>
              <a:defRPr sz="1100">
                <a:solidFill>
                  <a:srgbClr val="0A000A"/>
                </a:solidFill>
                <a:latin typeface="Tahoma"/>
                <a:cs typeface="Tahoma"/>
              </a:defRPr>
            </a:pPr>
            <a:r>
              <a:t>uno dei fattori chiave che permettono a un sistema di incontrarsi pienamente, riuscendo a formulare ragionamenti fondati su quale scenario preferire e quali suggerimenti da fornire come risultati</a:t>
            </a:r>
            <a:endParaRPr sz="1100">
              <a:latin typeface="Tahoma"/>
              <a:cs typeface="Tahoma"/>
            </a:endParaRPr>
          </a:p>
        </p:txBody>
      </p:sp>
      <p:pic>
        <p:nvPicPr>
          <p:cNvPr id="7" name="object 7"/>
          <p:cNvPicPr/>
          <p:nvPr/>
        </p:nvPicPr>
        <p:blipFill>
          <a:blip r:embed="rId4" cstate="print"/>
          <a:stretch>
            <a:fillRect/>
          </a:stretch>
        </p:blipFill>
        <p:spPr>
          <a:xfrm>
            <a:off x="281089" y="1210437"/>
            <a:ext cx="65265" cy="65265"/>
          </a:xfrm>
          <a:prstGeom prst="rect">
            <a:avLst/>
          </a:prstGeom>
        </p:spPr>
      </p:pic>
      <p:pic>
        <p:nvPicPr>
          <p:cNvPr id="8" name="object 8"/>
          <p:cNvPicPr/>
          <p:nvPr/>
        </p:nvPicPr>
        <p:blipFill>
          <a:blip r:embed="rId6" cstate="print"/>
          <a:stretch>
            <a:fillRect/>
          </a:stretch>
        </p:blipFill>
        <p:spPr>
          <a:xfrm>
            <a:off x="281089" y="1592541"/>
            <a:ext cx="65265" cy="65265"/>
          </a:xfrm>
          <a:prstGeom prst="rect">
            <a:avLst/>
          </a:prstGeom>
        </p:spPr>
      </p:pic>
      <p:pic>
        <p:nvPicPr>
          <p:cNvPr id="9" name="object 9"/>
          <p:cNvPicPr/>
          <p:nvPr/>
        </p:nvPicPr>
        <p:blipFill>
          <a:blip r:embed="rId7" cstate="print"/>
          <a:stretch>
            <a:fillRect/>
          </a:stretch>
        </p:blipFill>
        <p:spPr>
          <a:xfrm>
            <a:off x="281089" y="2318804"/>
            <a:ext cx="65265" cy="65265"/>
          </a:xfrm>
          <a:prstGeom prst="rect">
            <a:avLst/>
          </a:prstGeom>
        </p:spPr>
      </p:pic>
      <p:grpSp>
        <p:nvGrpSpPr>
          <p:cNvPr id="10" name="object 10"/>
          <p:cNvGrpSpPr/>
          <p:nvPr/>
        </p:nvGrpSpPr>
        <p:grpSpPr>
          <a:xfrm>
            <a:off x="0" y="3346348"/>
            <a:ext cx="4608195" cy="109855"/>
            <a:chOff x="0" y="3346348"/>
            <a:chExt cx="4608195" cy="109855"/>
          </a:xfrm>
        </p:grpSpPr>
        <p:sp>
          <p:nvSpPr>
            <p:cNvPr id="11" name="object 11"/>
            <p:cNvSpPr/>
            <p:nvPr/>
          </p:nvSpPr>
          <p:spPr>
            <a:xfrm>
              <a:off x="0" y="3346348"/>
              <a:ext cx="1536065" cy="109855"/>
            </a:xfrm>
            <a:custGeom>
              <a:avLst/>
              <a:gdLst/>
              <a:ahLst/>
              <a:cxnLst/>
              <a:rect l="l" t="t" r="r" b="b"/>
              <a:pathLst>
                <a:path w="1536065" h="109854">
                  <a:moveTo>
                    <a:pt x="1535976" y="0"/>
                  </a:moveTo>
                  <a:lnTo>
                    <a:pt x="0" y="0"/>
                  </a:lnTo>
                  <a:lnTo>
                    <a:pt x="0" y="109651"/>
                  </a:lnTo>
                  <a:lnTo>
                    <a:pt x="1535976" y="109651"/>
                  </a:lnTo>
                  <a:lnTo>
                    <a:pt x="1535976" y="0"/>
                  </a:lnTo>
                  <a:close/>
                </a:path>
              </a:pathLst>
            </a:custGeom>
            <a:solidFill>
              <a:srgbClr val="510051"/>
            </a:solidFill>
          </p:spPr>
          <p:txBody>
            <a:bodyPr wrap="square" lIns="0" tIns="0" rIns="0" bIns="0"/>
            <a:lstStyle/>
            <a:p>
              <a:endParaRPr/>
            </a:p>
          </p:txBody>
        </p:sp>
        <p:sp>
          <p:nvSpPr>
            <p:cNvPr id="12" name="object 12"/>
            <p:cNvSpPr/>
            <p:nvPr/>
          </p:nvSpPr>
          <p:spPr>
            <a:xfrm>
              <a:off x="1535976" y="3346348"/>
              <a:ext cx="1536065" cy="109855"/>
            </a:xfrm>
            <a:custGeom>
              <a:avLst/>
              <a:gdLst/>
              <a:ahLst/>
              <a:cxnLst/>
              <a:rect l="l" t="t" r="r" b="b"/>
              <a:pathLst>
                <a:path w="1536064" h="109854">
                  <a:moveTo>
                    <a:pt x="1535976" y="0"/>
                  </a:moveTo>
                  <a:lnTo>
                    <a:pt x="0" y="0"/>
                  </a:lnTo>
                  <a:lnTo>
                    <a:pt x="0" y="109651"/>
                  </a:lnTo>
                  <a:lnTo>
                    <a:pt x="1535976" y="109651"/>
                  </a:lnTo>
                  <a:lnTo>
                    <a:pt x="1535976" y="0"/>
                  </a:lnTo>
                  <a:close/>
                </a:path>
              </a:pathLst>
            </a:custGeom>
            <a:solidFill>
              <a:srgbClr val="EBEBEB"/>
            </a:solidFill>
          </p:spPr>
          <p:txBody>
            <a:bodyPr wrap="square" lIns="0" tIns="0" rIns="0" bIns="0"/>
            <a:lstStyle/>
            <a:p>
              <a:endParaRPr/>
            </a:p>
          </p:txBody>
        </p:sp>
        <p:sp>
          <p:nvSpPr>
            <p:cNvPr id="13" name="object 13"/>
            <p:cNvSpPr/>
            <p:nvPr/>
          </p:nvSpPr>
          <p:spPr>
            <a:xfrm>
              <a:off x="3071952" y="3346348"/>
              <a:ext cx="1536065" cy="109855"/>
            </a:xfrm>
            <a:custGeom>
              <a:avLst/>
              <a:gdLst/>
              <a:ahLst/>
              <a:cxnLst/>
              <a:rect l="l" t="t" r="r" b="b"/>
              <a:pathLst>
                <a:path w="1536064" h="109854">
                  <a:moveTo>
                    <a:pt x="1535976" y="0"/>
                  </a:moveTo>
                  <a:lnTo>
                    <a:pt x="0" y="0"/>
                  </a:lnTo>
                  <a:lnTo>
                    <a:pt x="0" y="109651"/>
                  </a:lnTo>
                  <a:lnTo>
                    <a:pt x="1535976" y="109651"/>
                  </a:lnTo>
                  <a:lnTo>
                    <a:pt x="1535976" y="0"/>
                  </a:lnTo>
                  <a:close/>
                </a:path>
              </a:pathLst>
            </a:custGeom>
            <a:solidFill>
              <a:srgbClr val="D8D8D8"/>
            </a:solidFill>
          </p:spPr>
          <p:txBody>
            <a:bodyPr wrap="square" lIns="0" tIns="0" rIns="0" bIns="0"/>
            <a:lstStyle/>
            <a:p>
              <a:endParaRPr/>
            </a:p>
          </p:txBody>
        </p:sp>
      </p:grpSp>
      <p:sp>
        <p:nvSpPr>
          <p:cNvPr id="14" name="object 14"/>
          <p:cNvSpPr txBox="1">
            <a:spLocks noGrp="1"/>
          </p:cNvSpPr>
          <p:nvPr>
            <p:ph type="dt" sz="half" idx="6"/>
          </p:nvPr>
        </p:nvSpPr>
        <p:spPr>
          <a:prstGeom prst="rect">
            <a:avLst/>
          </a:prstGeom>
        </p:spPr>
        <p:txBody>
          <a:bodyPr vert="horz" wrap="square" lIns="0" tIns="0" rIns="0" bIns="0">
            <a:spAutoFit/>
          </a:bodyPr>
          <a:lstStyle/>
          <a:p>
            <a:pPr marL="12700">
              <a:lnSpc>
                <a:spcPts val="675"/>
              </a:lnSpc>
            </a:pPr>
            <a:r>
              <a:t>Calegari (Universit'a Bologna)</a:t>
            </a:r>
          </a:p>
        </p:txBody>
      </p:sp>
      <p:sp>
        <p:nvSpPr>
          <p:cNvPr id="15" name="object 15"/>
          <p:cNvSpPr txBox="1"/>
          <p:nvPr/>
        </p:nvSpPr>
        <p:spPr>
          <a:xfrm>
            <a:off x="2053069" y="3351784"/>
            <a:ext cx="501650" cy="102235"/>
          </a:xfrm>
          <a:prstGeom prst="rect">
            <a:avLst/>
          </a:prstGeom>
        </p:spPr>
        <p:txBody>
          <a:bodyPr vert="horz" wrap="square" lIns="0" tIns="0" rIns="0" bIns="0">
            <a:spAutoFit/>
          </a:bodyPr>
          <a:lstStyle/>
          <a:p>
            <a:pPr marL="12700">
              <a:lnSpc>
                <a:spcPts val="675"/>
              </a:lnSpc>
              <a:defRPr sz="600">
                <a:solidFill>
                  <a:srgbClr val="470047"/>
                </a:solidFill>
                <a:latin typeface="Microsoft Sans Serif"/>
                <a:cs typeface="Microsoft Sans Serif"/>
                <a:hlinkClick r:id="rId8" action="ppaction://hlinksldjump"/>
              </a:defRPr>
            </a:pPr>
            <a:r>
              <a:t>Etica e LP</a:t>
            </a:r>
            <a:endParaRPr sz="600">
              <a:latin typeface="Microsoft Sans Serif"/>
              <a:cs typeface="Microsoft Sans Serif"/>
            </a:endParaRPr>
          </a:p>
        </p:txBody>
      </p:sp>
      <p:sp>
        <p:nvSpPr>
          <p:cNvPr id="16" name="object 16"/>
          <p:cNvSpPr txBox="1">
            <a:spLocks noGrp="1"/>
          </p:cNvSpPr>
          <p:nvPr>
            <p:ph type="ftr" sz="quarter" idx="5"/>
          </p:nvPr>
        </p:nvSpPr>
        <p:spPr>
          <a:prstGeom prst="rect">
            <a:avLst/>
          </a:prstGeom>
        </p:spPr>
        <p:txBody>
          <a:bodyPr vert="horz" wrap="square" lIns="0" tIns="0" rIns="0" bIns="0">
            <a:spAutoFit/>
          </a:bodyPr>
          <a:lstStyle/>
          <a:p>
            <a:pPr marL="12700">
              <a:lnSpc>
                <a:spcPts val="675"/>
              </a:lnSpc>
            </a:pPr>
            <a:r>
              <a:t>A.A. 2020/2021</a:t>
            </a:r>
          </a:p>
        </p:txBody>
      </p:sp>
      <p:sp>
        <p:nvSpPr>
          <p:cNvPr id="17" name="object 17"/>
          <p:cNvSpPr txBox="1">
            <a:spLocks noGrp="1"/>
          </p:cNvSpPr>
          <p:nvPr>
            <p:ph type="sldNum" sz="quarter" idx="7"/>
          </p:nvPr>
        </p:nvSpPr>
        <p:spPr>
          <a:prstGeom prst="rect">
            <a:avLst/>
          </a:prstGeom>
        </p:spPr>
        <p:txBody>
          <a:bodyPr vert="horz" wrap="square" lIns="0" tIns="0" rIns="0" bIns="0">
            <a:spAutoFit/>
          </a:bodyPr>
          <a:lstStyle/>
          <a:p>
            <a:pPr marL="38100">
              <a:lnSpc>
                <a:spcPts val="675"/>
              </a:lnSpc>
            </a:pPr>
            <a:fld id="{81D60167-4931-47E6-BA6A-407CBD079E47}" type="slidenum">
              <a:rPr spc="-20" dirty="0"/>
              <a:t>35</a:t>
            </a:fld>
            <a:r>
              <a:t> /69</a:t>
            </a:r>
          </a:p>
        </p:txBody>
      </p:sp>
    </p:spTree>
  </p:cSld>
  <p:clrMapOvr>
    <a:masterClrMapping/>
  </p:clrMapOvr>
  <p:transition>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0" y="0"/>
            <a:ext cx="2304415" cy="140335"/>
          </a:xfrm>
          <a:prstGeom prst="rect">
            <a:avLst/>
          </a:prstGeom>
          <a:solidFill>
            <a:srgbClr val="510051"/>
          </a:solidFill>
        </p:spPr>
        <p:txBody>
          <a:bodyPr vert="horz" wrap="square" lIns="0" tIns="13335" rIns="0" bIns="0">
            <a:spAutoFit/>
          </a:bodyPr>
          <a:lstStyle/>
          <a:p>
            <a:pPr marL="1359535">
              <a:lnSpc>
                <a:spcPct val="100000"/>
              </a:lnSpc>
              <a:spcBef>
                <a:spcPts val="105"/>
              </a:spcBef>
              <a:defRPr sz="600">
                <a:solidFill>
                  <a:srgbClr val="F2F2F2"/>
                </a:solidFill>
                <a:latin typeface="Microsoft Sans Serif"/>
                <a:cs typeface="Microsoft Sans Serif"/>
                <a:hlinkClick r:id="rId2" action="ppaction://hlinksldjump"/>
              </a:defRPr>
            </a:pPr>
            <a:r>
              <a:t>Un approccio LP all'etica</a:t>
            </a:r>
            <a:endParaRPr sz="600">
              <a:latin typeface="Microsoft Sans Serif"/>
              <a:cs typeface="Microsoft Sans Serif"/>
            </a:endParaRPr>
          </a:p>
        </p:txBody>
      </p:sp>
      <p:sp>
        <p:nvSpPr>
          <p:cNvPr id="3" name="object 3"/>
          <p:cNvSpPr txBox="1"/>
          <p:nvPr/>
        </p:nvSpPr>
        <p:spPr>
          <a:xfrm>
            <a:off x="2303995" y="0"/>
            <a:ext cx="2304415" cy="140335"/>
          </a:xfrm>
          <a:prstGeom prst="rect">
            <a:avLst/>
          </a:prstGeom>
          <a:solidFill>
            <a:srgbClr val="D8D8D8"/>
          </a:solidFill>
        </p:spPr>
        <p:txBody>
          <a:bodyPr vert="horz" wrap="square" lIns="0" tIns="13335" rIns="0" bIns="0">
            <a:spAutoFit/>
          </a:bodyPr>
          <a:lstStyle/>
          <a:p>
            <a:pPr marL="67310">
              <a:lnSpc>
                <a:spcPct val="100000"/>
              </a:lnSpc>
              <a:spcBef>
                <a:spcPts val="105"/>
              </a:spcBef>
              <a:defRPr sz="600">
                <a:solidFill>
                  <a:srgbClr val="3D003D"/>
                </a:solidFill>
                <a:latin typeface="Microsoft Sans Serif"/>
                <a:cs typeface="Microsoft Sans Serif"/>
                <a:hlinkClick r:id="rId3" action="ppaction://hlinksldjump"/>
              </a:defRPr>
            </a:pPr>
            <a:r>
              <a:t>Rappresentare la moralità nella programmazione logica</a:t>
            </a:r>
            <a:endParaRPr sz="600">
              <a:latin typeface="Microsoft Sans Serif"/>
              <a:cs typeface="Microsoft Sans Serif"/>
            </a:endParaRPr>
          </a:p>
        </p:txBody>
      </p:sp>
      <p:sp>
        <p:nvSpPr>
          <p:cNvPr id="4" name="object 4"/>
          <p:cNvSpPr txBox="1"/>
          <p:nvPr/>
        </p:nvSpPr>
        <p:spPr>
          <a:xfrm>
            <a:off x="0" y="140017"/>
            <a:ext cx="4608195" cy="350520"/>
          </a:xfrm>
          <a:prstGeom prst="rect">
            <a:avLst/>
          </a:prstGeom>
          <a:solidFill>
            <a:srgbClr val="F2F2F2"/>
          </a:solidFill>
        </p:spPr>
        <p:txBody>
          <a:bodyPr vert="horz" wrap="square" lIns="0" tIns="76835" rIns="0" bIns="0">
            <a:spAutoFit/>
          </a:bodyPr>
          <a:lstStyle/>
          <a:p>
            <a:pPr marL="107950">
              <a:lnSpc>
                <a:spcPct val="100000"/>
              </a:lnSpc>
              <a:spcBef>
                <a:spcPts val="605"/>
              </a:spcBef>
              <a:defRPr sz="1400">
                <a:solidFill>
                  <a:srgbClr val="660066"/>
                </a:solidFill>
                <a:latin typeface="Tahoma"/>
                <a:cs typeface="Tahoma"/>
              </a:defRPr>
            </a:pPr>
            <a:r>
              <a:t>Argomentazione</a:t>
            </a:r>
            <a:endParaRPr sz="1400">
              <a:latin typeface="Tahoma"/>
              <a:cs typeface="Tahoma"/>
            </a:endParaRPr>
          </a:p>
        </p:txBody>
      </p:sp>
      <p:pic>
        <p:nvPicPr>
          <p:cNvPr id="5" name="object 5"/>
          <p:cNvPicPr/>
          <p:nvPr/>
        </p:nvPicPr>
        <p:blipFill>
          <a:blip r:embed="rId4" cstate="print"/>
          <a:stretch>
            <a:fillRect/>
          </a:stretch>
        </p:blipFill>
        <p:spPr>
          <a:xfrm>
            <a:off x="281089" y="1374927"/>
            <a:ext cx="65265" cy="65265"/>
          </a:xfrm>
          <a:prstGeom prst="rect">
            <a:avLst/>
          </a:prstGeom>
        </p:spPr>
      </p:pic>
      <p:sp>
        <p:nvSpPr>
          <p:cNvPr id="6" name="object 6"/>
          <p:cNvSpPr txBox="1"/>
          <p:nvPr/>
        </p:nvSpPr>
        <p:spPr>
          <a:xfrm>
            <a:off x="402932" y="1291474"/>
            <a:ext cx="4079240" cy="918210"/>
          </a:xfrm>
          <a:prstGeom prst="rect">
            <a:avLst/>
          </a:prstGeom>
        </p:spPr>
        <p:txBody>
          <a:bodyPr vert="horz" wrap="square" lIns="0" tIns="6985" rIns="0" bIns="0">
            <a:spAutoFit/>
          </a:bodyPr>
          <a:lstStyle/>
          <a:p>
            <a:pPr marL="12700" marR="5080">
              <a:lnSpc>
                <a:spcPct val="102600"/>
              </a:lnSpc>
              <a:spcBef>
                <a:spcPts val="55"/>
              </a:spcBef>
              <a:defRPr sz="1100">
                <a:solidFill>
                  <a:srgbClr val="0A000A"/>
                </a:solidFill>
                <a:latin typeface="Tahoma"/>
                <a:cs typeface="Tahoma"/>
              </a:defRPr>
            </a:pPr>
            <a:r>
              <a:t>consentire agli attori del sistema di parlare e discutere al fine di spiegare e giustificare giudizi e scelte e raggiungere accordi</a:t>
            </a:r>
            <a:endParaRPr sz="1100">
              <a:latin typeface="Tahoma"/>
              <a:cs typeface="Tahoma"/>
            </a:endParaRPr>
          </a:p>
          <a:p>
            <a:pPr marL="12700" marR="74930">
              <a:lnSpc>
                <a:spcPct val="102600"/>
              </a:lnSpc>
              <a:spcBef>
                <a:spcPts val="300"/>
              </a:spcBef>
              <a:defRPr sz="1100">
                <a:solidFill>
                  <a:srgbClr val="0A000A"/>
                </a:solidFill>
                <a:latin typeface="Tahoma"/>
                <a:cs typeface="Tahoma"/>
              </a:defRPr>
            </a:pPr>
            <a:r>
              <a:t>lunga storia di ricerca nell'argomentazione e i molti risultati fondamentali raggiunti, molto sforzo è ancora necessario per sfruttare efficacemente l'argomentazione in ambiente distribuito e aperto</a:t>
            </a:r>
            <a:endParaRPr sz="1100">
              <a:latin typeface="Tahoma"/>
              <a:cs typeface="Tahoma"/>
            </a:endParaRPr>
          </a:p>
        </p:txBody>
      </p:sp>
      <p:pic>
        <p:nvPicPr>
          <p:cNvPr id="7" name="object 7"/>
          <p:cNvPicPr/>
          <p:nvPr/>
        </p:nvPicPr>
        <p:blipFill>
          <a:blip r:embed="rId4" cstate="print"/>
          <a:stretch>
            <a:fillRect/>
          </a:stretch>
        </p:blipFill>
        <p:spPr>
          <a:xfrm>
            <a:off x="281089" y="1757032"/>
            <a:ext cx="65265" cy="65265"/>
          </a:xfrm>
          <a:prstGeom prst="rect">
            <a:avLst/>
          </a:prstGeom>
        </p:spPr>
      </p:pic>
      <p:grpSp>
        <p:nvGrpSpPr>
          <p:cNvPr id="8" name="object 8"/>
          <p:cNvGrpSpPr/>
          <p:nvPr/>
        </p:nvGrpSpPr>
        <p:grpSpPr>
          <a:xfrm>
            <a:off x="0" y="3346348"/>
            <a:ext cx="4608195" cy="109855"/>
            <a:chOff x="0" y="3346348"/>
            <a:chExt cx="4608195" cy="109855"/>
          </a:xfrm>
        </p:grpSpPr>
        <p:sp>
          <p:nvSpPr>
            <p:cNvPr id="9" name="object 9"/>
            <p:cNvSpPr/>
            <p:nvPr/>
          </p:nvSpPr>
          <p:spPr>
            <a:xfrm>
              <a:off x="0" y="3346348"/>
              <a:ext cx="1536065" cy="109855"/>
            </a:xfrm>
            <a:custGeom>
              <a:avLst/>
              <a:gdLst/>
              <a:ahLst/>
              <a:cxnLst/>
              <a:rect l="l" t="t" r="r" b="b"/>
              <a:pathLst>
                <a:path w="1536065" h="109854">
                  <a:moveTo>
                    <a:pt x="1535976" y="0"/>
                  </a:moveTo>
                  <a:lnTo>
                    <a:pt x="0" y="0"/>
                  </a:lnTo>
                  <a:lnTo>
                    <a:pt x="0" y="109651"/>
                  </a:lnTo>
                  <a:lnTo>
                    <a:pt x="1535976" y="109651"/>
                  </a:lnTo>
                  <a:lnTo>
                    <a:pt x="1535976" y="0"/>
                  </a:lnTo>
                  <a:close/>
                </a:path>
              </a:pathLst>
            </a:custGeom>
            <a:solidFill>
              <a:srgbClr val="510051"/>
            </a:solidFill>
          </p:spPr>
          <p:txBody>
            <a:bodyPr wrap="square" lIns="0" tIns="0" rIns="0" bIns="0"/>
            <a:lstStyle/>
            <a:p>
              <a:endParaRPr/>
            </a:p>
          </p:txBody>
        </p:sp>
        <p:sp>
          <p:nvSpPr>
            <p:cNvPr id="10" name="object 10"/>
            <p:cNvSpPr/>
            <p:nvPr/>
          </p:nvSpPr>
          <p:spPr>
            <a:xfrm>
              <a:off x="1535976" y="3346348"/>
              <a:ext cx="1536065" cy="109855"/>
            </a:xfrm>
            <a:custGeom>
              <a:avLst/>
              <a:gdLst/>
              <a:ahLst/>
              <a:cxnLst/>
              <a:rect l="l" t="t" r="r" b="b"/>
              <a:pathLst>
                <a:path w="1536064" h="109854">
                  <a:moveTo>
                    <a:pt x="1535976" y="0"/>
                  </a:moveTo>
                  <a:lnTo>
                    <a:pt x="0" y="0"/>
                  </a:lnTo>
                  <a:lnTo>
                    <a:pt x="0" y="109651"/>
                  </a:lnTo>
                  <a:lnTo>
                    <a:pt x="1535976" y="109651"/>
                  </a:lnTo>
                  <a:lnTo>
                    <a:pt x="1535976" y="0"/>
                  </a:lnTo>
                  <a:close/>
                </a:path>
              </a:pathLst>
            </a:custGeom>
            <a:solidFill>
              <a:srgbClr val="EBEBEB"/>
            </a:solidFill>
          </p:spPr>
          <p:txBody>
            <a:bodyPr wrap="square" lIns="0" tIns="0" rIns="0" bIns="0"/>
            <a:lstStyle/>
            <a:p>
              <a:endParaRPr/>
            </a:p>
          </p:txBody>
        </p:sp>
        <p:sp>
          <p:nvSpPr>
            <p:cNvPr id="11" name="object 11"/>
            <p:cNvSpPr/>
            <p:nvPr/>
          </p:nvSpPr>
          <p:spPr>
            <a:xfrm>
              <a:off x="3071952" y="3346348"/>
              <a:ext cx="1536065" cy="109855"/>
            </a:xfrm>
            <a:custGeom>
              <a:avLst/>
              <a:gdLst/>
              <a:ahLst/>
              <a:cxnLst/>
              <a:rect l="l" t="t" r="r" b="b"/>
              <a:pathLst>
                <a:path w="1536064" h="109854">
                  <a:moveTo>
                    <a:pt x="1535976" y="0"/>
                  </a:moveTo>
                  <a:lnTo>
                    <a:pt x="0" y="0"/>
                  </a:lnTo>
                  <a:lnTo>
                    <a:pt x="0" y="109651"/>
                  </a:lnTo>
                  <a:lnTo>
                    <a:pt x="1535976" y="109651"/>
                  </a:lnTo>
                  <a:lnTo>
                    <a:pt x="1535976" y="0"/>
                  </a:lnTo>
                  <a:close/>
                </a:path>
              </a:pathLst>
            </a:custGeom>
            <a:solidFill>
              <a:srgbClr val="D8D8D8"/>
            </a:solidFill>
          </p:spPr>
          <p:txBody>
            <a:bodyPr wrap="square" lIns="0" tIns="0" rIns="0" bIns="0"/>
            <a:lstStyle/>
            <a:p>
              <a:endParaRPr/>
            </a:p>
          </p:txBody>
        </p:sp>
      </p:grpSp>
      <p:sp>
        <p:nvSpPr>
          <p:cNvPr id="12" name="object 12"/>
          <p:cNvSpPr txBox="1">
            <a:spLocks noGrp="1"/>
          </p:cNvSpPr>
          <p:nvPr>
            <p:ph type="dt" sz="half" idx="6"/>
          </p:nvPr>
        </p:nvSpPr>
        <p:spPr>
          <a:prstGeom prst="rect">
            <a:avLst/>
          </a:prstGeom>
        </p:spPr>
        <p:txBody>
          <a:bodyPr vert="horz" wrap="square" lIns="0" tIns="0" rIns="0" bIns="0">
            <a:spAutoFit/>
          </a:bodyPr>
          <a:lstStyle/>
          <a:p>
            <a:pPr marL="12700">
              <a:lnSpc>
                <a:spcPts val="675"/>
              </a:lnSpc>
            </a:pPr>
            <a:r>
              <a:t>Calegari (Universit'a Bologna)</a:t>
            </a:r>
          </a:p>
        </p:txBody>
      </p:sp>
      <p:sp>
        <p:nvSpPr>
          <p:cNvPr id="13" name="object 13"/>
          <p:cNvSpPr txBox="1"/>
          <p:nvPr/>
        </p:nvSpPr>
        <p:spPr>
          <a:xfrm>
            <a:off x="2053069" y="3351784"/>
            <a:ext cx="501650" cy="102235"/>
          </a:xfrm>
          <a:prstGeom prst="rect">
            <a:avLst/>
          </a:prstGeom>
        </p:spPr>
        <p:txBody>
          <a:bodyPr vert="horz" wrap="square" lIns="0" tIns="0" rIns="0" bIns="0">
            <a:spAutoFit/>
          </a:bodyPr>
          <a:lstStyle/>
          <a:p>
            <a:pPr marL="12700">
              <a:lnSpc>
                <a:spcPts val="675"/>
              </a:lnSpc>
              <a:defRPr sz="600">
                <a:solidFill>
                  <a:srgbClr val="470047"/>
                </a:solidFill>
                <a:latin typeface="Microsoft Sans Serif"/>
                <a:cs typeface="Microsoft Sans Serif"/>
                <a:hlinkClick r:id="rId5" action="ppaction://hlinksldjump"/>
              </a:defRPr>
            </a:pPr>
            <a:r>
              <a:t>Etica e LP</a:t>
            </a:r>
            <a:endParaRPr sz="600">
              <a:latin typeface="Microsoft Sans Serif"/>
              <a:cs typeface="Microsoft Sans Serif"/>
            </a:endParaRPr>
          </a:p>
        </p:txBody>
      </p:sp>
      <p:sp>
        <p:nvSpPr>
          <p:cNvPr id="14" name="object 14"/>
          <p:cNvSpPr txBox="1">
            <a:spLocks noGrp="1"/>
          </p:cNvSpPr>
          <p:nvPr>
            <p:ph type="ftr" sz="quarter" idx="5"/>
          </p:nvPr>
        </p:nvSpPr>
        <p:spPr>
          <a:prstGeom prst="rect">
            <a:avLst/>
          </a:prstGeom>
        </p:spPr>
        <p:txBody>
          <a:bodyPr vert="horz" wrap="square" lIns="0" tIns="0" rIns="0" bIns="0">
            <a:spAutoFit/>
          </a:bodyPr>
          <a:lstStyle/>
          <a:p>
            <a:pPr marL="12700">
              <a:lnSpc>
                <a:spcPts val="675"/>
              </a:lnSpc>
            </a:pPr>
            <a:r>
              <a:t>A.A. 2020/2021</a:t>
            </a:r>
          </a:p>
        </p:txBody>
      </p:sp>
      <p:sp>
        <p:nvSpPr>
          <p:cNvPr id="15" name="object 15"/>
          <p:cNvSpPr txBox="1">
            <a:spLocks noGrp="1"/>
          </p:cNvSpPr>
          <p:nvPr>
            <p:ph type="sldNum" sz="quarter" idx="7"/>
          </p:nvPr>
        </p:nvSpPr>
        <p:spPr>
          <a:prstGeom prst="rect">
            <a:avLst/>
          </a:prstGeom>
        </p:spPr>
        <p:txBody>
          <a:bodyPr vert="horz" wrap="square" lIns="0" tIns="0" rIns="0" bIns="0">
            <a:spAutoFit/>
          </a:bodyPr>
          <a:lstStyle/>
          <a:p>
            <a:pPr marL="38100">
              <a:lnSpc>
                <a:spcPts val="675"/>
              </a:lnSpc>
            </a:pPr>
            <a:fld id="{81D60167-4931-47E6-BA6A-407CBD079E47}" type="slidenum">
              <a:rPr spc="-20" dirty="0"/>
              <a:t>36</a:t>
            </a:fld>
            <a:r>
              <a:t> /69</a:t>
            </a:r>
          </a:p>
        </p:txBody>
      </p:sp>
    </p:spTree>
  </p:cSld>
  <p:clrMapOvr>
    <a:masterClrMapping/>
  </p:clrMapOvr>
  <p:transition>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0" y="0"/>
            <a:ext cx="2304415" cy="140335"/>
          </a:xfrm>
          <a:prstGeom prst="rect">
            <a:avLst/>
          </a:prstGeom>
          <a:solidFill>
            <a:srgbClr val="510051"/>
          </a:solidFill>
        </p:spPr>
        <p:txBody>
          <a:bodyPr vert="horz" wrap="square" lIns="0" tIns="13335" rIns="0" bIns="0">
            <a:spAutoFit/>
          </a:bodyPr>
          <a:lstStyle/>
          <a:p>
            <a:pPr marL="1359535">
              <a:lnSpc>
                <a:spcPct val="100000"/>
              </a:lnSpc>
              <a:spcBef>
                <a:spcPts val="105"/>
              </a:spcBef>
              <a:defRPr sz="600">
                <a:solidFill>
                  <a:srgbClr val="F2F2F2"/>
                </a:solidFill>
                <a:latin typeface="Microsoft Sans Serif"/>
                <a:cs typeface="Microsoft Sans Serif"/>
                <a:hlinkClick r:id="rId2" action="ppaction://hlinksldjump"/>
              </a:defRPr>
            </a:pPr>
            <a:r>
              <a:t>Un approccio LP all'etica</a:t>
            </a:r>
            <a:endParaRPr sz="600">
              <a:latin typeface="Microsoft Sans Serif"/>
              <a:cs typeface="Microsoft Sans Serif"/>
            </a:endParaRPr>
          </a:p>
        </p:txBody>
      </p:sp>
      <p:sp>
        <p:nvSpPr>
          <p:cNvPr id="3" name="object 3"/>
          <p:cNvSpPr txBox="1"/>
          <p:nvPr/>
        </p:nvSpPr>
        <p:spPr>
          <a:xfrm>
            <a:off x="2303995" y="0"/>
            <a:ext cx="2304415" cy="140335"/>
          </a:xfrm>
          <a:prstGeom prst="rect">
            <a:avLst/>
          </a:prstGeom>
          <a:solidFill>
            <a:srgbClr val="D8D8D8"/>
          </a:solidFill>
        </p:spPr>
        <p:txBody>
          <a:bodyPr vert="horz" wrap="square" lIns="0" tIns="13335" rIns="0" bIns="0">
            <a:spAutoFit/>
          </a:bodyPr>
          <a:lstStyle/>
          <a:p>
            <a:pPr marL="67310">
              <a:lnSpc>
                <a:spcPct val="100000"/>
              </a:lnSpc>
              <a:spcBef>
                <a:spcPts val="105"/>
              </a:spcBef>
              <a:defRPr sz="600">
                <a:solidFill>
                  <a:srgbClr val="3D003D"/>
                </a:solidFill>
                <a:latin typeface="Microsoft Sans Serif"/>
                <a:cs typeface="Microsoft Sans Serif"/>
                <a:hlinkClick r:id="rId3" action="ppaction://hlinksldjump"/>
              </a:defRPr>
            </a:pPr>
            <a:r>
              <a:t>Rappresentare la moralità nella programmazione logica</a:t>
            </a:r>
            <a:endParaRPr sz="600">
              <a:latin typeface="Microsoft Sans Serif"/>
              <a:cs typeface="Microsoft Sans Serif"/>
            </a:endParaRPr>
          </a:p>
        </p:txBody>
      </p:sp>
      <p:sp>
        <p:nvSpPr>
          <p:cNvPr id="4" name="object 4"/>
          <p:cNvSpPr txBox="1"/>
          <p:nvPr/>
        </p:nvSpPr>
        <p:spPr>
          <a:xfrm>
            <a:off x="0" y="140017"/>
            <a:ext cx="4608195" cy="350520"/>
          </a:xfrm>
          <a:prstGeom prst="rect">
            <a:avLst/>
          </a:prstGeom>
          <a:solidFill>
            <a:srgbClr val="F2F2F2"/>
          </a:solidFill>
        </p:spPr>
        <p:txBody>
          <a:bodyPr vert="horz" wrap="square" lIns="0" tIns="76835" rIns="0" bIns="0">
            <a:spAutoFit/>
          </a:bodyPr>
          <a:lstStyle/>
          <a:p>
            <a:pPr marL="107950">
              <a:lnSpc>
                <a:spcPct val="100000"/>
              </a:lnSpc>
              <a:spcBef>
                <a:spcPts val="605"/>
              </a:spcBef>
              <a:defRPr sz="1400">
                <a:solidFill>
                  <a:srgbClr val="660066"/>
                </a:solidFill>
                <a:latin typeface="Tahoma"/>
                <a:cs typeface="Tahoma"/>
              </a:defRPr>
            </a:pPr>
            <a:r>
              <a:t>Princess Saviour Moral Robot: Esempio I</a:t>
            </a:r>
            <a:endParaRPr sz="1400">
              <a:latin typeface="Tahoma"/>
              <a:cs typeface="Tahoma"/>
            </a:endParaRPr>
          </a:p>
        </p:txBody>
      </p:sp>
      <p:sp>
        <p:nvSpPr>
          <p:cNvPr id="5" name="object 5"/>
          <p:cNvSpPr txBox="1"/>
          <p:nvPr/>
        </p:nvSpPr>
        <p:spPr>
          <a:xfrm>
            <a:off x="402932" y="996043"/>
            <a:ext cx="3801745" cy="1579245"/>
          </a:xfrm>
          <a:prstGeom prst="rect">
            <a:avLst/>
          </a:prstGeom>
        </p:spPr>
        <p:txBody>
          <a:bodyPr vert="horz" wrap="square" lIns="0" tIns="10160" rIns="0" bIns="0">
            <a:spAutoFit/>
          </a:bodyPr>
          <a:lstStyle/>
          <a:p>
            <a:pPr marL="12700" marR="5080" algn="just">
              <a:lnSpc>
                <a:spcPct val="101499"/>
              </a:lnSpc>
              <a:spcBef>
                <a:spcPts val="80"/>
              </a:spcBef>
              <a:defRPr sz="900" i="1">
                <a:solidFill>
                  <a:srgbClr val="843384"/>
                </a:solidFill>
                <a:latin typeface="Arial"/>
                <a:cs typeface="Arial"/>
              </a:defRPr>
            </a:pPr>
            <a:r>
              <a:t>Considera uno scenario di ambientazione fantasy, una principessa archetipica si tiene in un castello in attesa di salvataggio. L'eroe improbabile è un robot avanzato, intriso di una serie di regole dichiarative per il processo decisionale e il ragionamento morale. Mentre al robot viene chiesto di salvare la principessa in difficoltà, si trova di fronte a un calvario. Il sentiero verso il castello è bloccato da un fiume, attraversato da due ponti. Guardia in piedi a ciascuno dei ponti sono servitori del mago che originariamente imprigionato la principessa. Per salvare la principessa, dovrà sconfiggere uno dei servitori per procedere.</a:t>
            </a:r>
            <a:endParaRPr sz="900">
              <a:latin typeface="Arial"/>
              <a:cs typeface="Arial"/>
            </a:endParaRPr>
          </a:p>
          <a:p>
            <a:pPr marL="12700" marR="5080" algn="just">
              <a:lnSpc>
                <a:spcPct val="101499"/>
              </a:lnSpc>
              <a:spcBef>
                <a:spcPts val="200"/>
              </a:spcBef>
              <a:defRPr sz="900" i="1">
                <a:solidFill>
                  <a:srgbClr val="843384"/>
                </a:solidFill>
                <a:latin typeface="Arial"/>
                <a:cs typeface="Arial"/>
              </a:defRPr>
            </a:pPr>
            <a:r>
              <a:t>Il ragionamento prospettico è la combinazione di pre-preferenze ipotetiche generazione sce-nario nel futuro più scelte post-preferenze prendendo in ac- contare le conseguenze immaginate di ogni scenario preferito.</a:t>
            </a:r>
            <a:endParaRPr sz="900">
              <a:latin typeface="Arial"/>
              <a:cs typeface="Arial"/>
            </a:endParaRPr>
          </a:p>
        </p:txBody>
      </p:sp>
      <p:grpSp>
        <p:nvGrpSpPr>
          <p:cNvPr id="6" name="object 6"/>
          <p:cNvGrpSpPr/>
          <p:nvPr/>
        </p:nvGrpSpPr>
        <p:grpSpPr>
          <a:xfrm>
            <a:off x="0" y="3346348"/>
            <a:ext cx="4608195" cy="109855"/>
            <a:chOff x="0" y="3346348"/>
            <a:chExt cx="4608195" cy="109855"/>
          </a:xfrm>
        </p:grpSpPr>
        <p:sp>
          <p:nvSpPr>
            <p:cNvPr id="7" name="object 7"/>
            <p:cNvSpPr/>
            <p:nvPr/>
          </p:nvSpPr>
          <p:spPr>
            <a:xfrm>
              <a:off x="0" y="3346348"/>
              <a:ext cx="1536065" cy="109855"/>
            </a:xfrm>
            <a:custGeom>
              <a:avLst/>
              <a:gdLst/>
              <a:ahLst/>
              <a:cxnLst/>
              <a:rect l="l" t="t" r="r" b="b"/>
              <a:pathLst>
                <a:path w="1536065" h="109854">
                  <a:moveTo>
                    <a:pt x="1535976" y="0"/>
                  </a:moveTo>
                  <a:lnTo>
                    <a:pt x="0" y="0"/>
                  </a:lnTo>
                  <a:lnTo>
                    <a:pt x="0" y="109651"/>
                  </a:lnTo>
                  <a:lnTo>
                    <a:pt x="1535976" y="109651"/>
                  </a:lnTo>
                  <a:lnTo>
                    <a:pt x="1535976" y="0"/>
                  </a:lnTo>
                  <a:close/>
                </a:path>
              </a:pathLst>
            </a:custGeom>
            <a:solidFill>
              <a:srgbClr val="510051"/>
            </a:solidFill>
          </p:spPr>
          <p:txBody>
            <a:bodyPr wrap="square" lIns="0" tIns="0" rIns="0" bIns="0"/>
            <a:lstStyle/>
            <a:p>
              <a:endParaRPr/>
            </a:p>
          </p:txBody>
        </p:sp>
        <p:sp>
          <p:nvSpPr>
            <p:cNvPr id="8" name="object 8"/>
            <p:cNvSpPr/>
            <p:nvPr/>
          </p:nvSpPr>
          <p:spPr>
            <a:xfrm>
              <a:off x="1535976" y="3346348"/>
              <a:ext cx="1536065" cy="109855"/>
            </a:xfrm>
            <a:custGeom>
              <a:avLst/>
              <a:gdLst/>
              <a:ahLst/>
              <a:cxnLst/>
              <a:rect l="l" t="t" r="r" b="b"/>
              <a:pathLst>
                <a:path w="1536064" h="109854">
                  <a:moveTo>
                    <a:pt x="1535976" y="0"/>
                  </a:moveTo>
                  <a:lnTo>
                    <a:pt x="0" y="0"/>
                  </a:lnTo>
                  <a:lnTo>
                    <a:pt x="0" y="109651"/>
                  </a:lnTo>
                  <a:lnTo>
                    <a:pt x="1535976" y="109651"/>
                  </a:lnTo>
                  <a:lnTo>
                    <a:pt x="1535976" y="0"/>
                  </a:lnTo>
                  <a:close/>
                </a:path>
              </a:pathLst>
            </a:custGeom>
            <a:solidFill>
              <a:srgbClr val="EBEBEB"/>
            </a:solidFill>
          </p:spPr>
          <p:txBody>
            <a:bodyPr wrap="square" lIns="0" tIns="0" rIns="0" bIns="0"/>
            <a:lstStyle/>
            <a:p>
              <a:endParaRPr/>
            </a:p>
          </p:txBody>
        </p:sp>
        <p:sp>
          <p:nvSpPr>
            <p:cNvPr id="9" name="object 9"/>
            <p:cNvSpPr/>
            <p:nvPr/>
          </p:nvSpPr>
          <p:spPr>
            <a:xfrm>
              <a:off x="3071952" y="3346348"/>
              <a:ext cx="1536065" cy="109855"/>
            </a:xfrm>
            <a:custGeom>
              <a:avLst/>
              <a:gdLst/>
              <a:ahLst/>
              <a:cxnLst/>
              <a:rect l="l" t="t" r="r" b="b"/>
              <a:pathLst>
                <a:path w="1536064" h="109854">
                  <a:moveTo>
                    <a:pt x="1535976" y="0"/>
                  </a:moveTo>
                  <a:lnTo>
                    <a:pt x="0" y="0"/>
                  </a:lnTo>
                  <a:lnTo>
                    <a:pt x="0" y="109651"/>
                  </a:lnTo>
                  <a:lnTo>
                    <a:pt x="1535976" y="109651"/>
                  </a:lnTo>
                  <a:lnTo>
                    <a:pt x="1535976" y="0"/>
                  </a:lnTo>
                  <a:close/>
                </a:path>
              </a:pathLst>
            </a:custGeom>
            <a:solidFill>
              <a:srgbClr val="D8D8D8"/>
            </a:solidFill>
          </p:spPr>
          <p:txBody>
            <a:bodyPr wrap="square" lIns="0" tIns="0" rIns="0" bIns="0"/>
            <a:lstStyle/>
            <a:p>
              <a:endParaRPr/>
            </a:p>
          </p:txBody>
        </p:sp>
      </p:grpSp>
      <p:sp>
        <p:nvSpPr>
          <p:cNvPr id="10" name="object 10"/>
          <p:cNvSpPr txBox="1">
            <a:spLocks noGrp="1"/>
          </p:cNvSpPr>
          <p:nvPr>
            <p:ph type="dt" sz="half" idx="6"/>
          </p:nvPr>
        </p:nvSpPr>
        <p:spPr>
          <a:prstGeom prst="rect">
            <a:avLst/>
          </a:prstGeom>
        </p:spPr>
        <p:txBody>
          <a:bodyPr vert="horz" wrap="square" lIns="0" tIns="0" rIns="0" bIns="0">
            <a:spAutoFit/>
          </a:bodyPr>
          <a:lstStyle/>
          <a:p>
            <a:pPr marL="12700">
              <a:lnSpc>
                <a:spcPts val="675"/>
              </a:lnSpc>
            </a:pPr>
            <a:r>
              <a:t>Calegari (Universit'a Bologna)</a:t>
            </a:r>
          </a:p>
        </p:txBody>
      </p:sp>
      <p:sp>
        <p:nvSpPr>
          <p:cNvPr id="11" name="object 11"/>
          <p:cNvSpPr txBox="1"/>
          <p:nvPr/>
        </p:nvSpPr>
        <p:spPr>
          <a:xfrm>
            <a:off x="2053069" y="3351784"/>
            <a:ext cx="501650" cy="102235"/>
          </a:xfrm>
          <a:prstGeom prst="rect">
            <a:avLst/>
          </a:prstGeom>
        </p:spPr>
        <p:txBody>
          <a:bodyPr vert="horz" wrap="square" lIns="0" tIns="0" rIns="0" bIns="0">
            <a:spAutoFit/>
          </a:bodyPr>
          <a:lstStyle/>
          <a:p>
            <a:pPr marL="12700">
              <a:lnSpc>
                <a:spcPts val="675"/>
              </a:lnSpc>
              <a:defRPr sz="600">
                <a:solidFill>
                  <a:srgbClr val="470047"/>
                </a:solidFill>
                <a:latin typeface="Microsoft Sans Serif"/>
                <a:cs typeface="Microsoft Sans Serif"/>
                <a:hlinkClick r:id="rId4" action="ppaction://hlinksldjump"/>
              </a:defRPr>
            </a:pPr>
            <a:r>
              <a:t>Etica e LP</a:t>
            </a:r>
            <a:endParaRPr sz="600">
              <a:latin typeface="Microsoft Sans Serif"/>
              <a:cs typeface="Microsoft Sans Serif"/>
            </a:endParaRPr>
          </a:p>
        </p:txBody>
      </p:sp>
      <p:sp>
        <p:nvSpPr>
          <p:cNvPr id="12" name="object 12"/>
          <p:cNvSpPr txBox="1">
            <a:spLocks noGrp="1"/>
          </p:cNvSpPr>
          <p:nvPr>
            <p:ph type="ftr" sz="quarter" idx="5"/>
          </p:nvPr>
        </p:nvSpPr>
        <p:spPr>
          <a:prstGeom prst="rect">
            <a:avLst/>
          </a:prstGeom>
        </p:spPr>
        <p:txBody>
          <a:bodyPr vert="horz" wrap="square" lIns="0" tIns="0" rIns="0" bIns="0">
            <a:spAutoFit/>
          </a:bodyPr>
          <a:lstStyle/>
          <a:p>
            <a:pPr marL="12700">
              <a:lnSpc>
                <a:spcPts val="675"/>
              </a:lnSpc>
            </a:pPr>
            <a:r>
              <a:t>A.A. 2020/2021</a:t>
            </a:r>
          </a:p>
        </p:txBody>
      </p:sp>
      <p:sp>
        <p:nvSpPr>
          <p:cNvPr id="13" name="object 13"/>
          <p:cNvSpPr txBox="1">
            <a:spLocks noGrp="1"/>
          </p:cNvSpPr>
          <p:nvPr>
            <p:ph type="sldNum" sz="quarter" idx="7"/>
          </p:nvPr>
        </p:nvSpPr>
        <p:spPr>
          <a:prstGeom prst="rect">
            <a:avLst/>
          </a:prstGeom>
        </p:spPr>
        <p:txBody>
          <a:bodyPr vert="horz" wrap="square" lIns="0" tIns="0" rIns="0" bIns="0">
            <a:spAutoFit/>
          </a:bodyPr>
          <a:lstStyle/>
          <a:p>
            <a:pPr marL="38100">
              <a:lnSpc>
                <a:spcPts val="675"/>
              </a:lnSpc>
            </a:pPr>
            <a:fld id="{81D60167-4931-47E6-BA6A-407CBD079E47}" type="slidenum">
              <a:rPr spc="-20" dirty="0"/>
              <a:t>37</a:t>
            </a:fld>
            <a:r>
              <a:t> /69</a:t>
            </a:r>
          </a:p>
        </p:txBody>
      </p:sp>
    </p:spTree>
  </p:cSld>
  <p:clrMapOvr>
    <a:masterClrMapping/>
  </p:clrMapOvr>
  <p:transition>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0" y="0"/>
            <a:ext cx="2304415" cy="140335"/>
          </a:xfrm>
          <a:prstGeom prst="rect">
            <a:avLst/>
          </a:prstGeom>
          <a:solidFill>
            <a:srgbClr val="510051"/>
          </a:solidFill>
        </p:spPr>
        <p:txBody>
          <a:bodyPr vert="horz" wrap="square" lIns="0" tIns="13335" rIns="0" bIns="0">
            <a:spAutoFit/>
          </a:bodyPr>
          <a:lstStyle/>
          <a:p>
            <a:pPr marL="1359535">
              <a:lnSpc>
                <a:spcPct val="100000"/>
              </a:lnSpc>
              <a:spcBef>
                <a:spcPts val="105"/>
              </a:spcBef>
              <a:defRPr sz="600">
                <a:solidFill>
                  <a:srgbClr val="F2F2F2"/>
                </a:solidFill>
                <a:latin typeface="Microsoft Sans Serif"/>
                <a:cs typeface="Microsoft Sans Serif"/>
                <a:hlinkClick r:id="rId2" action="ppaction://hlinksldjump"/>
              </a:defRPr>
            </a:pPr>
            <a:r>
              <a:t>Un approccio LP all'etica</a:t>
            </a:r>
            <a:endParaRPr sz="600">
              <a:latin typeface="Microsoft Sans Serif"/>
              <a:cs typeface="Microsoft Sans Serif"/>
            </a:endParaRPr>
          </a:p>
        </p:txBody>
      </p:sp>
      <p:sp>
        <p:nvSpPr>
          <p:cNvPr id="3" name="object 3"/>
          <p:cNvSpPr txBox="1"/>
          <p:nvPr/>
        </p:nvSpPr>
        <p:spPr>
          <a:xfrm>
            <a:off x="2303995" y="0"/>
            <a:ext cx="2304415" cy="140335"/>
          </a:xfrm>
          <a:prstGeom prst="rect">
            <a:avLst/>
          </a:prstGeom>
          <a:solidFill>
            <a:srgbClr val="D8D8D8"/>
          </a:solidFill>
        </p:spPr>
        <p:txBody>
          <a:bodyPr vert="horz" wrap="square" lIns="0" tIns="13335" rIns="0" bIns="0">
            <a:spAutoFit/>
          </a:bodyPr>
          <a:lstStyle/>
          <a:p>
            <a:pPr marL="67310">
              <a:lnSpc>
                <a:spcPct val="100000"/>
              </a:lnSpc>
              <a:spcBef>
                <a:spcPts val="105"/>
              </a:spcBef>
              <a:defRPr sz="600">
                <a:solidFill>
                  <a:srgbClr val="3D003D"/>
                </a:solidFill>
                <a:latin typeface="Microsoft Sans Serif"/>
                <a:cs typeface="Microsoft Sans Serif"/>
                <a:hlinkClick r:id="rId3" action="ppaction://hlinksldjump"/>
              </a:defRPr>
            </a:pPr>
            <a:r>
              <a:t>Rappresentare la moralità nella programmazione logica</a:t>
            </a:r>
            <a:endParaRPr sz="600">
              <a:latin typeface="Microsoft Sans Serif"/>
              <a:cs typeface="Microsoft Sans Serif"/>
            </a:endParaRPr>
          </a:p>
        </p:txBody>
      </p:sp>
      <p:sp>
        <p:nvSpPr>
          <p:cNvPr id="4" name="object 4"/>
          <p:cNvSpPr txBox="1"/>
          <p:nvPr/>
        </p:nvSpPr>
        <p:spPr>
          <a:xfrm>
            <a:off x="0" y="140017"/>
            <a:ext cx="4608195" cy="350520"/>
          </a:xfrm>
          <a:prstGeom prst="rect">
            <a:avLst/>
          </a:prstGeom>
          <a:solidFill>
            <a:srgbClr val="F2F2F2"/>
          </a:solidFill>
        </p:spPr>
        <p:txBody>
          <a:bodyPr vert="horz" wrap="square" lIns="0" tIns="76835" rIns="0" bIns="0">
            <a:spAutoFit/>
          </a:bodyPr>
          <a:lstStyle/>
          <a:p>
            <a:pPr marL="107950">
              <a:lnSpc>
                <a:spcPct val="100000"/>
              </a:lnSpc>
              <a:spcBef>
                <a:spcPts val="605"/>
              </a:spcBef>
              <a:defRPr sz="1400">
                <a:solidFill>
                  <a:srgbClr val="660066"/>
                </a:solidFill>
                <a:latin typeface="Tahoma"/>
                <a:cs typeface="Tahoma"/>
              </a:defRPr>
            </a:pPr>
            <a:r>
              <a:t>Princess Saviour Moral Robot: Esempio II</a:t>
            </a:r>
            <a:endParaRPr sz="1400">
              <a:latin typeface="Tahoma"/>
              <a:cs typeface="Tahoma"/>
            </a:endParaRPr>
          </a:p>
        </p:txBody>
      </p:sp>
      <p:sp>
        <p:nvSpPr>
          <p:cNvPr id="5" name="object 5"/>
          <p:cNvSpPr txBox="1"/>
          <p:nvPr/>
        </p:nvSpPr>
        <p:spPr>
          <a:xfrm>
            <a:off x="402932" y="1109924"/>
            <a:ext cx="3803015" cy="1275715"/>
          </a:xfrm>
          <a:prstGeom prst="rect">
            <a:avLst/>
          </a:prstGeom>
        </p:spPr>
        <p:txBody>
          <a:bodyPr vert="horz" wrap="square" lIns="0" tIns="10160" rIns="0" bIns="0">
            <a:spAutoFit/>
          </a:bodyPr>
          <a:lstStyle/>
          <a:p>
            <a:pPr marL="12700" marR="5080" algn="just">
              <a:lnSpc>
                <a:spcPct val="101499"/>
              </a:lnSpc>
              <a:spcBef>
                <a:spcPts val="80"/>
              </a:spcBef>
              <a:defRPr sz="900" i="1">
                <a:solidFill>
                  <a:srgbClr val="843384"/>
                </a:solidFill>
                <a:latin typeface="Arial"/>
                <a:cs typeface="Arial"/>
              </a:defRPr>
            </a:pPr>
            <a:r>
              <a:t>Ragionando all'indietro da questo obiettivo, l'agente genera tre possibili scenari ipotetici per l'azione. O attraversa uno dei ponti, o non attraversa affatto il fiume, negando così la soddisfazione dell'obiettivo di salvataggio. Al fine di ricavare le conseguenze per ogni scenario, l'agente deve ragionare in avanti da ogni ipotesi disponibile. Non appena queste conseguenze sono note, le tecniche di meta-ragione possono essere applicate per preferire tra gli scenari parziali. Questo semplice scenario illustra già l'interazione tra diverse tecniche LP e dimostra i vantaggi ottenuti combinando i loro punti di forza distinti.</a:t>
            </a:r>
            <a:endParaRPr sz="900">
              <a:latin typeface="Arial"/>
              <a:cs typeface="Arial"/>
            </a:endParaRPr>
          </a:p>
        </p:txBody>
      </p:sp>
      <p:grpSp>
        <p:nvGrpSpPr>
          <p:cNvPr id="6" name="object 6"/>
          <p:cNvGrpSpPr/>
          <p:nvPr/>
        </p:nvGrpSpPr>
        <p:grpSpPr>
          <a:xfrm>
            <a:off x="0" y="3346348"/>
            <a:ext cx="4608195" cy="109855"/>
            <a:chOff x="0" y="3346348"/>
            <a:chExt cx="4608195" cy="109855"/>
          </a:xfrm>
        </p:grpSpPr>
        <p:sp>
          <p:nvSpPr>
            <p:cNvPr id="7" name="object 7"/>
            <p:cNvSpPr/>
            <p:nvPr/>
          </p:nvSpPr>
          <p:spPr>
            <a:xfrm>
              <a:off x="0" y="3346348"/>
              <a:ext cx="1536065" cy="109855"/>
            </a:xfrm>
            <a:custGeom>
              <a:avLst/>
              <a:gdLst/>
              <a:ahLst/>
              <a:cxnLst/>
              <a:rect l="l" t="t" r="r" b="b"/>
              <a:pathLst>
                <a:path w="1536065" h="109854">
                  <a:moveTo>
                    <a:pt x="1535976" y="0"/>
                  </a:moveTo>
                  <a:lnTo>
                    <a:pt x="0" y="0"/>
                  </a:lnTo>
                  <a:lnTo>
                    <a:pt x="0" y="109651"/>
                  </a:lnTo>
                  <a:lnTo>
                    <a:pt x="1535976" y="109651"/>
                  </a:lnTo>
                  <a:lnTo>
                    <a:pt x="1535976" y="0"/>
                  </a:lnTo>
                  <a:close/>
                </a:path>
              </a:pathLst>
            </a:custGeom>
            <a:solidFill>
              <a:srgbClr val="510051"/>
            </a:solidFill>
          </p:spPr>
          <p:txBody>
            <a:bodyPr wrap="square" lIns="0" tIns="0" rIns="0" bIns="0"/>
            <a:lstStyle/>
            <a:p>
              <a:endParaRPr/>
            </a:p>
          </p:txBody>
        </p:sp>
        <p:sp>
          <p:nvSpPr>
            <p:cNvPr id="8" name="object 8"/>
            <p:cNvSpPr/>
            <p:nvPr/>
          </p:nvSpPr>
          <p:spPr>
            <a:xfrm>
              <a:off x="1535976" y="3346348"/>
              <a:ext cx="1536065" cy="109855"/>
            </a:xfrm>
            <a:custGeom>
              <a:avLst/>
              <a:gdLst/>
              <a:ahLst/>
              <a:cxnLst/>
              <a:rect l="l" t="t" r="r" b="b"/>
              <a:pathLst>
                <a:path w="1536064" h="109854">
                  <a:moveTo>
                    <a:pt x="1535976" y="0"/>
                  </a:moveTo>
                  <a:lnTo>
                    <a:pt x="0" y="0"/>
                  </a:lnTo>
                  <a:lnTo>
                    <a:pt x="0" y="109651"/>
                  </a:lnTo>
                  <a:lnTo>
                    <a:pt x="1535976" y="109651"/>
                  </a:lnTo>
                  <a:lnTo>
                    <a:pt x="1535976" y="0"/>
                  </a:lnTo>
                  <a:close/>
                </a:path>
              </a:pathLst>
            </a:custGeom>
            <a:solidFill>
              <a:srgbClr val="EBEBEB"/>
            </a:solidFill>
          </p:spPr>
          <p:txBody>
            <a:bodyPr wrap="square" lIns="0" tIns="0" rIns="0" bIns="0"/>
            <a:lstStyle/>
            <a:p>
              <a:endParaRPr/>
            </a:p>
          </p:txBody>
        </p:sp>
        <p:sp>
          <p:nvSpPr>
            <p:cNvPr id="9" name="object 9"/>
            <p:cNvSpPr/>
            <p:nvPr/>
          </p:nvSpPr>
          <p:spPr>
            <a:xfrm>
              <a:off x="3071952" y="3346348"/>
              <a:ext cx="1536065" cy="109855"/>
            </a:xfrm>
            <a:custGeom>
              <a:avLst/>
              <a:gdLst/>
              <a:ahLst/>
              <a:cxnLst/>
              <a:rect l="l" t="t" r="r" b="b"/>
              <a:pathLst>
                <a:path w="1536064" h="109854">
                  <a:moveTo>
                    <a:pt x="1535976" y="0"/>
                  </a:moveTo>
                  <a:lnTo>
                    <a:pt x="0" y="0"/>
                  </a:lnTo>
                  <a:lnTo>
                    <a:pt x="0" y="109651"/>
                  </a:lnTo>
                  <a:lnTo>
                    <a:pt x="1535976" y="109651"/>
                  </a:lnTo>
                  <a:lnTo>
                    <a:pt x="1535976" y="0"/>
                  </a:lnTo>
                  <a:close/>
                </a:path>
              </a:pathLst>
            </a:custGeom>
            <a:solidFill>
              <a:srgbClr val="D8D8D8"/>
            </a:solidFill>
          </p:spPr>
          <p:txBody>
            <a:bodyPr wrap="square" lIns="0" tIns="0" rIns="0" bIns="0"/>
            <a:lstStyle/>
            <a:p>
              <a:endParaRPr/>
            </a:p>
          </p:txBody>
        </p:sp>
      </p:grpSp>
      <p:sp>
        <p:nvSpPr>
          <p:cNvPr id="10" name="object 10"/>
          <p:cNvSpPr txBox="1">
            <a:spLocks noGrp="1"/>
          </p:cNvSpPr>
          <p:nvPr>
            <p:ph type="dt" sz="half" idx="6"/>
          </p:nvPr>
        </p:nvSpPr>
        <p:spPr>
          <a:prstGeom prst="rect">
            <a:avLst/>
          </a:prstGeom>
        </p:spPr>
        <p:txBody>
          <a:bodyPr vert="horz" wrap="square" lIns="0" tIns="0" rIns="0" bIns="0">
            <a:spAutoFit/>
          </a:bodyPr>
          <a:lstStyle/>
          <a:p>
            <a:pPr marL="12700">
              <a:lnSpc>
                <a:spcPts val="675"/>
              </a:lnSpc>
            </a:pPr>
            <a:r>
              <a:t>Calegari (Universit'a Bologna)</a:t>
            </a:r>
          </a:p>
        </p:txBody>
      </p:sp>
      <p:sp>
        <p:nvSpPr>
          <p:cNvPr id="11" name="object 11"/>
          <p:cNvSpPr txBox="1"/>
          <p:nvPr/>
        </p:nvSpPr>
        <p:spPr>
          <a:xfrm>
            <a:off x="2053069" y="3351784"/>
            <a:ext cx="501650" cy="102235"/>
          </a:xfrm>
          <a:prstGeom prst="rect">
            <a:avLst/>
          </a:prstGeom>
        </p:spPr>
        <p:txBody>
          <a:bodyPr vert="horz" wrap="square" lIns="0" tIns="0" rIns="0" bIns="0">
            <a:spAutoFit/>
          </a:bodyPr>
          <a:lstStyle/>
          <a:p>
            <a:pPr marL="12700">
              <a:lnSpc>
                <a:spcPts val="675"/>
              </a:lnSpc>
              <a:defRPr sz="600">
                <a:solidFill>
                  <a:srgbClr val="470047"/>
                </a:solidFill>
                <a:latin typeface="Microsoft Sans Serif"/>
                <a:cs typeface="Microsoft Sans Serif"/>
                <a:hlinkClick r:id="rId4" action="ppaction://hlinksldjump"/>
              </a:defRPr>
            </a:pPr>
            <a:r>
              <a:t>Etica e LP</a:t>
            </a:r>
            <a:endParaRPr sz="600">
              <a:latin typeface="Microsoft Sans Serif"/>
              <a:cs typeface="Microsoft Sans Serif"/>
            </a:endParaRPr>
          </a:p>
        </p:txBody>
      </p:sp>
      <p:sp>
        <p:nvSpPr>
          <p:cNvPr id="12" name="object 12"/>
          <p:cNvSpPr txBox="1">
            <a:spLocks noGrp="1"/>
          </p:cNvSpPr>
          <p:nvPr>
            <p:ph type="ftr" sz="quarter" idx="5"/>
          </p:nvPr>
        </p:nvSpPr>
        <p:spPr>
          <a:prstGeom prst="rect">
            <a:avLst/>
          </a:prstGeom>
        </p:spPr>
        <p:txBody>
          <a:bodyPr vert="horz" wrap="square" lIns="0" tIns="0" rIns="0" bIns="0">
            <a:spAutoFit/>
          </a:bodyPr>
          <a:lstStyle/>
          <a:p>
            <a:pPr marL="12700">
              <a:lnSpc>
                <a:spcPts val="675"/>
              </a:lnSpc>
            </a:pPr>
            <a:r>
              <a:t>A.A. 2020/2021</a:t>
            </a:r>
          </a:p>
        </p:txBody>
      </p:sp>
      <p:sp>
        <p:nvSpPr>
          <p:cNvPr id="13" name="object 13"/>
          <p:cNvSpPr txBox="1">
            <a:spLocks noGrp="1"/>
          </p:cNvSpPr>
          <p:nvPr>
            <p:ph type="sldNum" sz="quarter" idx="7"/>
          </p:nvPr>
        </p:nvSpPr>
        <p:spPr>
          <a:prstGeom prst="rect">
            <a:avLst/>
          </a:prstGeom>
        </p:spPr>
        <p:txBody>
          <a:bodyPr vert="horz" wrap="square" lIns="0" tIns="0" rIns="0" bIns="0">
            <a:spAutoFit/>
          </a:bodyPr>
          <a:lstStyle/>
          <a:p>
            <a:pPr marL="38100">
              <a:lnSpc>
                <a:spcPts val="675"/>
              </a:lnSpc>
            </a:pPr>
            <a:fld id="{81D60167-4931-47E6-BA6A-407CBD079E47}" type="slidenum">
              <a:rPr spc="-20" dirty="0"/>
              <a:t>38</a:t>
            </a:fld>
            <a:r>
              <a:t> /69</a:t>
            </a:r>
          </a:p>
        </p:txBody>
      </p:sp>
    </p:spTree>
  </p:cSld>
  <p:clrMapOvr>
    <a:masterClrMapping/>
  </p:clrMapOvr>
  <p:transition>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0" y="0"/>
            <a:ext cx="2304415" cy="140335"/>
          </a:xfrm>
          <a:prstGeom prst="rect">
            <a:avLst/>
          </a:prstGeom>
          <a:solidFill>
            <a:srgbClr val="510051"/>
          </a:solidFill>
        </p:spPr>
        <p:txBody>
          <a:bodyPr vert="horz" wrap="square" lIns="0" tIns="13335" rIns="0" bIns="0">
            <a:spAutoFit/>
          </a:bodyPr>
          <a:lstStyle/>
          <a:p>
            <a:pPr marL="1359535">
              <a:lnSpc>
                <a:spcPct val="100000"/>
              </a:lnSpc>
              <a:spcBef>
                <a:spcPts val="105"/>
              </a:spcBef>
              <a:defRPr sz="600">
                <a:solidFill>
                  <a:srgbClr val="F2F2F2"/>
                </a:solidFill>
                <a:latin typeface="Microsoft Sans Serif"/>
                <a:cs typeface="Microsoft Sans Serif"/>
                <a:hlinkClick r:id="rId2" action="ppaction://hlinksldjump"/>
              </a:defRPr>
            </a:pPr>
            <a:r>
              <a:t>Un approccio LP all'etica</a:t>
            </a:r>
            <a:endParaRPr sz="600">
              <a:latin typeface="Microsoft Sans Serif"/>
              <a:cs typeface="Microsoft Sans Serif"/>
            </a:endParaRPr>
          </a:p>
        </p:txBody>
      </p:sp>
      <p:sp>
        <p:nvSpPr>
          <p:cNvPr id="3" name="object 3"/>
          <p:cNvSpPr txBox="1"/>
          <p:nvPr/>
        </p:nvSpPr>
        <p:spPr>
          <a:xfrm>
            <a:off x="2303995" y="0"/>
            <a:ext cx="2304415" cy="140335"/>
          </a:xfrm>
          <a:prstGeom prst="rect">
            <a:avLst/>
          </a:prstGeom>
          <a:solidFill>
            <a:srgbClr val="D8D8D8"/>
          </a:solidFill>
        </p:spPr>
        <p:txBody>
          <a:bodyPr vert="horz" wrap="square" lIns="0" tIns="13335" rIns="0" bIns="0">
            <a:spAutoFit/>
          </a:bodyPr>
          <a:lstStyle/>
          <a:p>
            <a:pPr marL="67310">
              <a:lnSpc>
                <a:spcPct val="100000"/>
              </a:lnSpc>
              <a:spcBef>
                <a:spcPts val="105"/>
              </a:spcBef>
              <a:defRPr sz="600">
                <a:solidFill>
                  <a:srgbClr val="3D003D"/>
                </a:solidFill>
                <a:latin typeface="Microsoft Sans Serif"/>
                <a:cs typeface="Microsoft Sans Serif"/>
                <a:hlinkClick r:id="rId3" action="ppaction://hlinksldjump"/>
              </a:defRPr>
            </a:pPr>
            <a:r>
              <a:t>Rappresentare la moralità nella programmazione logica</a:t>
            </a:r>
            <a:endParaRPr sz="600">
              <a:latin typeface="Microsoft Sans Serif"/>
              <a:cs typeface="Microsoft Sans Serif"/>
            </a:endParaRPr>
          </a:p>
        </p:txBody>
      </p:sp>
      <p:sp>
        <p:nvSpPr>
          <p:cNvPr id="4" name="object 4"/>
          <p:cNvSpPr txBox="1"/>
          <p:nvPr/>
        </p:nvSpPr>
        <p:spPr>
          <a:xfrm>
            <a:off x="0" y="140017"/>
            <a:ext cx="4608195" cy="350520"/>
          </a:xfrm>
          <a:prstGeom prst="rect">
            <a:avLst/>
          </a:prstGeom>
          <a:solidFill>
            <a:srgbClr val="F2F2F2"/>
          </a:solidFill>
        </p:spPr>
        <p:txBody>
          <a:bodyPr vert="horz" wrap="square" lIns="0" tIns="76835" rIns="0" bIns="0">
            <a:spAutoFit/>
          </a:bodyPr>
          <a:lstStyle/>
          <a:p>
            <a:pPr marL="107950">
              <a:lnSpc>
                <a:spcPct val="100000"/>
              </a:lnSpc>
              <a:spcBef>
                <a:spcPts val="605"/>
              </a:spcBef>
              <a:defRPr sz="1400">
                <a:solidFill>
                  <a:srgbClr val="660066"/>
                </a:solidFill>
                <a:latin typeface="Tahoma"/>
                <a:cs typeface="Tahoma"/>
              </a:defRPr>
            </a:pPr>
            <a:r>
              <a:t>Princess Saviour Moral Robot: Esempio III</a:t>
            </a:r>
            <a:endParaRPr sz="1400">
              <a:latin typeface="Tahoma"/>
              <a:cs typeface="Tahoma"/>
            </a:endParaRPr>
          </a:p>
        </p:txBody>
      </p:sp>
      <p:sp>
        <p:nvSpPr>
          <p:cNvPr id="5" name="object 5"/>
          <p:cNvSpPr txBox="1"/>
          <p:nvPr/>
        </p:nvSpPr>
        <p:spPr>
          <a:xfrm>
            <a:off x="125844" y="750361"/>
            <a:ext cx="4239895" cy="138884"/>
          </a:xfrm>
          <a:prstGeom prst="rect">
            <a:avLst/>
          </a:prstGeom>
        </p:spPr>
        <p:txBody>
          <a:bodyPr vert="horz" wrap="square" lIns="0" tIns="10160" rIns="0" bIns="0">
            <a:spAutoFit/>
          </a:bodyPr>
          <a:lstStyle/>
          <a:p>
            <a:pPr marL="12700" marR="5080">
              <a:lnSpc>
                <a:spcPct val="101499"/>
              </a:lnSpc>
              <a:spcBef>
                <a:spcPts val="80"/>
              </a:spcBef>
              <a:defRPr sz="900">
                <a:solidFill>
                  <a:srgbClr val="0A000A"/>
                </a:solidFill>
              </a:defRPr>
            </a:pPr>
            <a:r>
              <a:rPr>
                <a:latin typeface="Tahoma"/>
                <a:cs typeface="Tahoma"/>
              </a:rPr>
              <a:t>Un programma semplificato che modella la conoscenza del robot </a:t>
            </a:r>
            <a:r>
              <a:rPr lang="it-IT">
                <a:latin typeface="Tahoma"/>
                <a:cs typeface="Tahoma"/>
              </a:rPr>
              <a:t>ì</a:t>
            </a:r>
            <a:endParaRPr sz="900">
              <a:latin typeface="Tahoma"/>
              <a:cs typeface="Tahoma"/>
            </a:endParaRPr>
          </a:p>
        </p:txBody>
      </p:sp>
      <p:sp>
        <p:nvSpPr>
          <p:cNvPr id="6" name="object 6"/>
          <p:cNvSpPr/>
          <p:nvPr/>
        </p:nvSpPr>
        <p:spPr>
          <a:xfrm>
            <a:off x="626503" y="2206218"/>
            <a:ext cx="35560" cy="0"/>
          </a:xfrm>
          <a:custGeom>
            <a:avLst/>
            <a:gdLst/>
            <a:ahLst/>
            <a:cxnLst/>
            <a:rect l="l" t="t" r="r" b="b"/>
            <a:pathLst>
              <a:path w="35559">
                <a:moveTo>
                  <a:pt x="0" y="0"/>
                </a:moveTo>
                <a:lnTo>
                  <a:pt x="35115" y="0"/>
                </a:lnTo>
              </a:path>
            </a:pathLst>
          </a:custGeom>
          <a:ln w="5054">
            <a:solidFill>
              <a:srgbClr val="0A000A"/>
            </a:solidFill>
          </a:ln>
        </p:spPr>
        <p:txBody>
          <a:bodyPr wrap="square" lIns="0" tIns="0" rIns="0" bIns="0"/>
          <a:lstStyle/>
          <a:p>
            <a:endParaRPr/>
          </a:p>
        </p:txBody>
      </p:sp>
      <p:sp>
        <p:nvSpPr>
          <p:cNvPr id="7" name="object 7"/>
          <p:cNvSpPr/>
          <p:nvPr/>
        </p:nvSpPr>
        <p:spPr>
          <a:xfrm>
            <a:off x="919721" y="2484577"/>
            <a:ext cx="35560" cy="0"/>
          </a:xfrm>
          <a:custGeom>
            <a:avLst/>
            <a:gdLst/>
            <a:ahLst/>
            <a:cxnLst/>
            <a:rect l="l" t="t" r="r" b="b"/>
            <a:pathLst>
              <a:path w="35559">
                <a:moveTo>
                  <a:pt x="0" y="0"/>
                </a:moveTo>
                <a:lnTo>
                  <a:pt x="35115" y="0"/>
                </a:lnTo>
              </a:path>
            </a:pathLst>
          </a:custGeom>
          <a:ln w="5054">
            <a:solidFill>
              <a:srgbClr val="0A000A"/>
            </a:solidFill>
          </a:ln>
        </p:spPr>
        <p:txBody>
          <a:bodyPr wrap="square" lIns="0" tIns="0" rIns="0" bIns="0"/>
          <a:lstStyle/>
          <a:p>
            <a:endParaRPr/>
          </a:p>
        </p:txBody>
      </p:sp>
      <p:sp>
        <p:nvSpPr>
          <p:cNvPr id="8" name="object 8"/>
          <p:cNvSpPr/>
          <p:nvPr/>
        </p:nvSpPr>
        <p:spPr>
          <a:xfrm>
            <a:off x="1847697" y="2484577"/>
            <a:ext cx="35560" cy="0"/>
          </a:xfrm>
          <a:custGeom>
            <a:avLst/>
            <a:gdLst/>
            <a:ahLst/>
            <a:cxnLst/>
            <a:rect l="l" t="t" r="r" b="b"/>
            <a:pathLst>
              <a:path w="35560">
                <a:moveTo>
                  <a:pt x="0" y="0"/>
                </a:moveTo>
                <a:lnTo>
                  <a:pt x="35115" y="0"/>
                </a:lnTo>
              </a:path>
            </a:pathLst>
          </a:custGeom>
          <a:ln w="5054">
            <a:solidFill>
              <a:srgbClr val="0A000A"/>
            </a:solidFill>
          </a:ln>
        </p:spPr>
        <p:txBody>
          <a:bodyPr wrap="square" lIns="0" tIns="0" rIns="0" bIns="0"/>
          <a:lstStyle/>
          <a:p>
            <a:endParaRPr/>
          </a:p>
        </p:txBody>
      </p:sp>
      <p:sp>
        <p:nvSpPr>
          <p:cNvPr id="10" name="object 10"/>
          <p:cNvSpPr/>
          <p:nvPr/>
        </p:nvSpPr>
        <p:spPr>
          <a:xfrm>
            <a:off x="3716273" y="2623756"/>
            <a:ext cx="35560" cy="0"/>
          </a:xfrm>
          <a:custGeom>
            <a:avLst/>
            <a:gdLst/>
            <a:ahLst/>
            <a:cxnLst/>
            <a:rect l="l" t="t" r="r" b="b"/>
            <a:pathLst>
              <a:path w="35560">
                <a:moveTo>
                  <a:pt x="0" y="0"/>
                </a:moveTo>
                <a:lnTo>
                  <a:pt x="35115" y="0"/>
                </a:lnTo>
              </a:path>
            </a:pathLst>
          </a:custGeom>
          <a:ln w="5054">
            <a:solidFill>
              <a:srgbClr val="0A000A"/>
            </a:solidFill>
          </a:ln>
        </p:spPr>
        <p:txBody>
          <a:bodyPr wrap="square" lIns="0" tIns="0" rIns="0" bIns="0"/>
          <a:lstStyle/>
          <a:p>
            <a:endParaRPr/>
          </a:p>
        </p:txBody>
      </p:sp>
      <p:sp>
        <p:nvSpPr>
          <p:cNvPr id="12" name="object 12"/>
          <p:cNvSpPr/>
          <p:nvPr/>
        </p:nvSpPr>
        <p:spPr>
          <a:xfrm>
            <a:off x="594194" y="2762935"/>
            <a:ext cx="35560" cy="0"/>
          </a:xfrm>
          <a:custGeom>
            <a:avLst/>
            <a:gdLst/>
            <a:ahLst/>
            <a:cxnLst/>
            <a:rect l="l" t="t" r="r" b="b"/>
            <a:pathLst>
              <a:path w="35559">
                <a:moveTo>
                  <a:pt x="0" y="0"/>
                </a:moveTo>
                <a:lnTo>
                  <a:pt x="35115" y="0"/>
                </a:lnTo>
              </a:path>
            </a:pathLst>
          </a:custGeom>
          <a:ln w="5054">
            <a:solidFill>
              <a:srgbClr val="0A000A"/>
            </a:solidFill>
          </a:ln>
        </p:spPr>
        <p:txBody>
          <a:bodyPr wrap="square" lIns="0" tIns="0" rIns="0" bIns="0"/>
          <a:lstStyle/>
          <a:p>
            <a:endParaRPr/>
          </a:p>
        </p:txBody>
      </p:sp>
      <p:sp>
        <p:nvSpPr>
          <p:cNvPr id="13" name="object 13"/>
          <p:cNvSpPr/>
          <p:nvPr/>
        </p:nvSpPr>
        <p:spPr>
          <a:xfrm>
            <a:off x="1496580" y="2762935"/>
            <a:ext cx="35560" cy="0"/>
          </a:xfrm>
          <a:custGeom>
            <a:avLst/>
            <a:gdLst/>
            <a:ahLst/>
            <a:cxnLst/>
            <a:rect l="l" t="t" r="r" b="b"/>
            <a:pathLst>
              <a:path w="35559">
                <a:moveTo>
                  <a:pt x="0" y="0"/>
                </a:moveTo>
                <a:lnTo>
                  <a:pt x="35115" y="0"/>
                </a:lnTo>
              </a:path>
            </a:pathLst>
          </a:custGeom>
          <a:ln w="5054">
            <a:solidFill>
              <a:srgbClr val="0A000A"/>
            </a:solidFill>
          </a:ln>
        </p:spPr>
        <p:txBody>
          <a:bodyPr wrap="square" lIns="0" tIns="0" rIns="0" bIns="0"/>
          <a:lstStyle/>
          <a:p>
            <a:endParaRPr/>
          </a:p>
        </p:txBody>
      </p:sp>
      <p:grpSp>
        <p:nvGrpSpPr>
          <p:cNvPr id="15" name="object 15"/>
          <p:cNvGrpSpPr/>
          <p:nvPr/>
        </p:nvGrpSpPr>
        <p:grpSpPr>
          <a:xfrm>
            <a:off x="0" y="3346348"/>
            <a:ext cx="4608195" cy="109855"/>
            <a:chOff x="0" y="3346348"/>
            <a:chExt cx="4608195" cy="109855"/>
          </a:xfrm>
        </p:grpSpPr>
        <p:sp>
          <p:nvSpPr>
            <p:cNvPr id="16" name="object 16"/>
            <p:cNvSpPr/>
            <p:nvPr/>
          </p:nvSpPr>
          <p:spPr>
            <a:xfrm>
              <a:off x="0" y="3346348"/>
              <a:ext cx="1536065" cy="109855"/>
            </a:xfrm>
            <a:custGeom>
              <a:avLst/>
              <a:gdLst/>
              <a:ahLst/>
              <a:cxnLst/>
              <a:rect l="l" t="t" r="r" b="b"/>
              <a:pathLst>
                <a:path w="1536065" h="109854">
                  <a:moveTo>
                    <a:pt x="1535976" y="0"/>
                  </a:moveTo>
                  <a:lnTo>
                    <a:pt x="0" y="0"/>
                  </a:lnTo>
                  <a:lnTo>
                    <a:pt x="0" y="109651"/>
                  </a:lnTo>
                  <a:lnTo>
                    <a:pt x="1535976" y="109651"/>
                  </a:lnTo>
                  <a:lnTo>
                    <a:pt x="1535976" y="0"/>
                  </a:lnTo>
                  <a:close/>
                </a:path>
              </a:pathLst>
            </a:custGeom>
            <a:solidFill>
              <a:srgbClr val="510051"/>
            </a:solidFill>
          </p:spPr>
          <p:txBody>
            <a:bodyPr wrap="square" lIns="0" tIns="0" rIns="0" bIns="0"/>
            <a:lstStyle/>
            <a:p>
              <a:endParaRPr/>
            </a:p>
          </p:txBody>
        </p:sp>
        <p:sp>
          <p:nvSpPr>
            <p:cNvPr id="17" name="object 17"/>
            <p:cNvSpPr/>
            <p:nvPr/>
          </p:nvSpPr>
          <p:spPr>
            <a:xfrm>
              <a:off x="1535976" y="3346348"/>
              <a:ext cx="1536065" cy="109855"/>
            </a:xfrm>
            <a:custGeom>
              <a:avLst/>
              <a:gdLst/>
              <a:ahLst/>
              <a:cxnLst/>
              <a:rect l="l" t="t" r="r" b="b"/>
              <a:pathLst>
                <a:path w="1536064" h="109854">
                  <a:moveTo>
                    <a:pt x="1535976" y="0"/>
                  </a:moveTo>
                  <a:lnTo>
                    <a:pt x="0" y="0"/>
                  </a:lnTo>
                  <a:lnTo>
                    <a:pt x="0" y="109651"/>
                  </a:lnTo>
                  <a:lnTo>
                    <a:pt x="1535976" y="109651"/>
                  </a:lnTo>
                  <a:lnTo>
                    <a:pt x="1535976" y="0"/>
                  </a:lnTo>
                  <a:close/>
                </a:path>
              </a:pathLst>
            </a:custGeom>
            <a:solidFill>
              <a:srgbClr val="EBEBEB"/>
            </a:solidFill>
          </p:spPr>
          <p:txBody>
            <a:bodyPr wrap="square" lIns="0" tIns="0" rIns="0" bIns="0"/>
            <a:lstStyle/>
            <a:p>
              <a:endParaRPr/>
            </a:p>
          </p:txBody>
        </p:sp>
        <p:sp>
          <p:nvSpPr>
            <p:cNvPr id="18" name="object 18"/>
            <p:cNvSpPr/>
            <p:nvPr/>
          </p:nvSpPr>
          <p:spPr>
            <a:xfrm>
              <a:off x="3071952" y="3346348"/>
              <a:ext cx="1536065" cy="109855"/>
            </a:xfrm>
            <a:custGeom>
              <a:avLst/>
              <a:gdLst/>
              <a:ahLst/>
              <a:cxnLst/>
              <a:rect l="l" t="t" r="r" b="b"/>
              <a:pathLst>
                <a:path w="1536064" h="109854">
                  <a:moveTo>
                    <a:pt x="1535976" y="0"/>
                  </a:moveTo>
                  <a:lnTo>
                    <a:pt x="0" y="0"/>
                  </a:lnTo>
                  <a:lnTo>
                    <a:pt x="0" y="109651"/>
                  </a:lnTo>
                  <a:lnTo>
                    <a:pt x="1535976" y="109651"/>
                  </a:lnTo>
                  <a:lnTo>
                    <a:pt x="1535976" y="0"/>
                  </a:lnTo>
                  <a:close/>
                </a:path>
              </a:pathLst>
            </a:custGeom>
            <a:solidFill>
              <a:srgbClr val="D8D8D8"/>
            </a:solidFill>
          </p:spPr>
          <p:txBody>
            <a:bodyPr wrap="square" lIns="0" tIns="0" rIns="0" bIns="0"/>
            <a:lstStyle/>
            <a:p>
              <a:endParaRPr/>
            </a:p>
          </p:txBody>
        </p:sp>
      </p:grpSp>
      <p:sp>
        <p:nvSpPr>
          <p:cNvPr id="19" name="object 19"/>
          <p:cNvSpPr txBox="1">
            <a:spLocks noGrp="1"/>
          </p:cNvSpPr>
          <p:nvPr>
            <p:ph type="dt" sz="half" idx="6"/>
          </p:nvPr>
        </p:nvSpPr>
        <p:spPr>
          <a:prstGeom prst="rect">
            <a:avLst/>
          </a:prstGeom>
        </p:spPr>
        <p:txBody>
          <a:bodyPr vert="horz" wrap="square" lIns="0" tIns="0" rIns="0" bIns="0">
            <a:spAutoFit/>
          </a:bodyPr>
          <a:lstStyle/>
          <a:p>
            <a:pPr marL="12700">
              <a:lnSpc>
                <a:spcPts val="675"/>
              </a:lnSpc>
            </a:pPr>
            <a:r>
              <a:t>Calegari (Universit'a Bologna)</a:t>
            </a:r>
          </a:p>
        </p:txBody>
      </p:sp>
      <p:sp>
        <p:nvSpPr>
          <p:cNvPr id="20" name="object 20"/>
          <p:cNvSpPr txBox="1"/>
          <p:nvPr/>
        </p:nvSpPr>
        <p:spPr>
          <a:xfrm>
            <a:off x="2053069" y="3351784"/>
            <a:ext cx="501650" cy="102235"/>
          </a:xfrm>
          <a:prstGeom prst="rect">
            <a:avLst/>
          </a:prstGeom>
        </p:spPr>
        <p:txBody>
          <a:bodyPr vert="horz" wrap="square" lIns="0" tIns="0" rIns="0" bIns="0">
            <a:spAutoFit/>
          </a:bodyPr>
          <a:lstStyle/>
          <a:p>
            <a:pPr marL="12700">
              <a:lnSpc>
                <a:spcPts val="675"/>
              </a:lnSpc>
              <a:defRPr sz="600">
                <a:solidFill>
                  <a:srgbClr val="470047"/>
                </a:solidFill>
                <a:latin typeface="Microsoft Sans Serif"/>
                <a:cs typeface="Microsoft Sans Serif"/>
                <a:hlinkClick r:id="rId4" action="ppaction://hlinksldjump"/>
              </a:defRPr>
            </a:pPr>
            <a:r>
              <a:t>Etica e LP</a:t>
            </a:r>
            <a:endParaRPr sz="600">
              <a:latin typeface="Microsoft Sans Serif"/>
              <a:cs typeface="Microsoft Sans Serif"/>
            </a:endParaRPr>
          </a:p>
        </p:txBody>
      </p:sp>
      <p:sp>
        <p:nvSpPr>
          <p:cNvPr id="21" name="object 21"/>
          <p:cNvSpPr txBox="1">
            <a:spLocks noGrp="1"/>
          </p:cNvSpPr>
          <p:nvPr>
            <p:ph type="ftr" sz="quarter" idx="5"/>
          </p:nvPr>
        </p:nvSpPr>
        <p:spPr>
          <a:prstGeom prst="rect">
            <a:avLst/>
          </a:prstGeom>
        </p:spPr>
        <p:txBody>
          <a:bodyPr vert="horz" wrap="square" lIns="0" tIns="0" rIns="0" bIns="0">
            <a:spAutoFit/>
          </a:bodyPr>
          <a:lstStyle/>
          <a:p>
            <a:pPr marL="12700">
              <a:lnSpc>
                <a:spcPts val="675"/>
              </a:lnSpc>
            </a:pPr>
            <a:r>
              <a:t>A.A. 2020/2021</a:t>
            </a:r>
          </a:p>
        </p:txBody>
      </p:sp>
      <p:sp>
        <p:nvSpPr>
          <p:cNvPr id="22" name="object 22"/>
          <p:cNvSpPr txBox="1">
            <a:spLocks noGrp="1"/>
          </p:cNvSpPr>
          <p:nvPr>
            <p:ph type="sldNum" sz="quarter" idx="7"/>
          </p:nvPr>
        </p:nvSpPr>
        <p:spPr>
          <a:prstGeom prst="rect">
            <a:avLst/>
          </a:prstGeom>
        </p:spPr>
        <p:txBody>
          <a:bodyPr vert="horz" wrap="square" lIns="0" tIns="0" rIns="0" bIns="0">
            <a:spAutoFit/>
          </a:bodyPr>
          <a:lstStyle/>
          <a:p>
            <a:pPr marL="38100">
              <a:lnSpc>
                <a:spcPts val="675"/>
              </a:lnSpc>
            </a:pPr>
            <a:fld id="{81D60167-4931-47E6-BA6A-407CBD079E47}" type="slidenum">
              <a:rPr spc="-20" dirty="0"/>
              <a:t>39</a:t>
            </a:fld>
            <a:r>
              <a:t> /69</a:t>
            </a:r>
          </a:p>
        </p:txBody>
      </p:sp>
      <p:pic>
        <p:nvPicPr>
          <p:cNvPr id="23" name="Immagine 22">
            <a:extLst>
              <a:ext uri="{FF2B5EF4-FFF2-40B4-BE49-F238E27FC236}">
                <a16:creationId xmlns:a16="http://schemas.microsoft.com/office/drawing/2014/main" id="{4833916E-D86E-60D9-C93D-F9B402C806C4}"/>
              </a:ext>
            </a:extLst>
          </p:cNvPr>
          <p:cNvPicPr>
            <a:picLocks noChangeAspect="1"/>
          </p:cNvPicPr>
          <p:nvPr/>
        </p:nvPicPr>
        <p:blipFill>
          <a:blip r:embed="rId5"/>
          <a:stretch>
            <a:fillRect/>
          </a:stretch>
        </p:blipFill>
        <p:spPr>
          <a:xfrm>
            <a:off x="-1" y="1044575"/>
            <a:ext cx="4608017" cy="2061448"/>
          </a:xfrm>
          <a:prstGeom prst="rect">
            <a:avLst/>
          </a:prstGeom>
        </p:spPr>
      </p:pic>
    </p:spTree>
  </p:cSld>
  <p:clrMapOvr>
    <a:masterClrMapping/>
  </p:clrMapOvr>
  <p:transition>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0" y="0"/>
            <a:ext cx="2304415" cy="140335"/>
          </a:xfrm>
          <a:prstGeom prst="rect">
            <a:avLst/>
          </a:prstGeom>
          <a:solidFill>
            <a:srgbClr val="510051"/>
          </a:solidFill>
        </p:spPr>
        <p:txBody>
          <a:bodyPr vert="horz" wrap="square" lIns="0" tIns="13335" rIns="0" bIns="0">
            <a:spAutoFit/>
          </a:bodyPr>
          <a:lstStyle/>
          <a:p>
            <a:pPr marR="59690" algn="r">
              <a:lnSpc>
                <a:spcPct val="100000"/>
              </a:lnSpc>
              <a:spcBef>
                <a:spcPts val="105"/>
              </a:spcBef>
              <a:defRPr sz="600">
                <a:solidFill>
                  <a:srgbClr val="F2F2F2"/>
                </a:solidFill>
                <a:latin typeface="Microsoft Sans Serif"/>
                <a:cs typeface="Microsoft Sans Serif"/>
                <a:hlinkClick r:id="rId2" action="ppaction://hlinksldjump"/>
              </a:defRPr>
            </a:pPr>
            <a:r>
              <a:t>Il contesto</a:t>
            </a:r>
            <a:endParaRPr sz="600">
              <a:latin typeface="Microsoft Sans Serif"/>
              <a:cs typeface="Microsoft Sans Serif"/>
            </a:endParaRPr>
          </a:p>
        </p:txBody>
      </p:sp>
      <p:sp>
        <p:nvSpPr>
          <p:cNvPr id="3" name="object 3"/>
          <p:cNvSpPr/>
          <p:nvPr/>
        </p:nvSpPr>
        <p:spPr>
          <a:xfrm>
            <a:off x="2303995" y="0"/>
            <a:ext cx="2304415" cy="140335"/>
          </a:xfrm>
          <a:custGeom>
            <a:avLst/>
            <a:gdLst/>
            <a:ahLst/>
            <a:cxnLst/>
            <a:rect l="l" t="t" r="r" b="b"/>
            <a:pathLst>
              <a:path w="2304415" h="140335">
                <a:moveTo>
                  <a:pt x="2303995" y="0"/>
                </a:moveTo>
                <a:lnTo>
                  <a:pt x="0" y="0"/>
                </a:lnTo>
                <a:lnTo>
                  <a:pt x="0" y="140017"/>
                </a:lnTo>
                <a:lnTo>
                  <a:pt x="2303995" y="140017"/>
                </a:lnTo>
                <a:lnTo>
                  <a:pt x="2303995" y="0"/>
                </a:lnTo>
                <a:close/>
              </a:path>
            </a:pathLst>
          </a:custGeom>
          <a:solidFill>
            <a:srgbClr val="D8D8D8"/>
          </a:solidFill>
        </p:spPr>
        <p:txBody>
          <a:bodyPr wrap="square" lIns="0" tIns="0" rIns="0" bIns="0"/>
          <a:lstStyle/>
          <a:p>
            <a:endParaRPr/>
          </a:p>
        </p:txBody>
      </p:sp>
      <p:sp>
        <p:nvSpPr>
          <p:cNvPr id="4" name="object 4"/>
          <p:cNvSpPr txBox="1">
            <a:spLocks noGrp="1"/>
          </p:cNvSpPr>
          <p:nvPr>
            <p:ph type="title"/>
          </p:nvPr>
        </p:nvSpPr>
        <p:spPr>
          <a:xfrm>
            <a:off x="0" y="140017"/>
            <a:ext cx="4608195" cy="350520"/>
          </a:xfrm>
          <a:prstGeom prst="rect">
            <a:avLst/>
          </a:prstGeom>
          <a:solidFill>
            <a:srgbClr val="F2F2F2"/>
          </a:solidFill>
        </p:spPr>
        <p:txBody>
          <a:bodyPr vert="horz" wrap="square" lIns="0" tIns="76835" rIns="0" bIns="0">
            <a:spAutoFit/>
          </a:bodyPr>
          <a:lstStyle/>
          <a:p>
            <a:pPr marL="107950">
              <a:lnSpc>
                <a:spcPct val="100000"/>
              </a:lnSpc>
              <a:spcBef>
                <a:spcPts val="605"/>
              </a:spcBef>
              <a:defRPr>
                <a:solidFill>
                  <a:srgbClr val="660066"/>
                </a:solidFill>
              </a:defRPr>
            </a:pPr>
            <a:r>
              <a:t>Contesto II</a:t>
            </a:r>
          </a:p>
        </p:txBody>
      </p:sp>
      <p:sp>
        <p:nvSpPr>
          <p:cNvPr id="5" name="object 5"/>
          <p:cNvSpPr/>
          <p:nvPr/>
        </p:nvSpPr>
        <p:spPr>
          <a:xfrm>
            <a:off x="87743" y="663409"/>
            <a:ext cx="4432935" cy="198755"/>
          </a:xfrm>
          <a:custGeom>
            <a:avLst/>
            <a:gdLst/>
            <a:ahLst/>
            <a:cxnLst/>
            <a:rect l="l" t="t" r="r" b="b"/>
            <a:pathLst>
              <a:path w="4432935" h="198755">
                <a:moveTo>
                  <a:pt x="4381765" y="0"/>
                </a:moveTo>
                <a:lnTo>
                  <a:pt x="50800" y="0"/>
                </a:lnTo>
                <a:lnTo>
                  <a:pt x="31075" y="4008"/>
                </a:lnTo>
                <a:lnTo>
                  <a:pt x="14922" y="14922"/>
                </a:lnTo>
                <a:lnTo>
                  <a:pt x="4008" y="31075"/>
                </a:lnTo>
                <a:lnTo>
                  <a:pt x="0" y="50800"/>
                </a:lnTo>
                <a:lnTo>
                  <a:pt x="0" y="198367"/>
                </a:lnTo>
                <a:lnTo>
                  <a:pt x="4432566" y="198367"/>
                </a:lnTo>
                <a:lnTo>
                  <a:pt x="4432566" y="50800"/>
                </a:lnTo>
                <a:lnTo>
                  <a:pt x="4428558" y="31075"/>
                </a:lnTo>
                <a:lnTo>
                  <a:pt x="4417643" y="14922"/>
                </a:lnTo>
                <a:lnTo>
                  <a:pt x="4401490" y="4008"/>
                </a:lnTo>
                <a:lnTo>
                  <a:pt x="4381765" y="0"/>
                </a:lnTo>
                <a:close/>
              </a:path>
            </a:pathLst>
          </a:custGeom>
          <a:solidFill>
            <a:srgbClr val="380038"/>
          </a:solidFill>
        </p:spPr>
        <p:txBody>
          <a:bodyPr wrap="square" lIns="0" tIns="0" rIns="0" bIns="0"/>
          <a:lstStyle/>
          <a:p>
            <a:endParaRPr/>
          </a:p>
        </p:txBody>
      </p:sp>
      <p:sp>
        <p:nvSpPr>
          <p:cNvPr id="6" name="object 6"/>
          <p:cNvSpPr txBox="1"/>
          <p:nvPr/>
        </p:nvSpPr>
        <p:spPr>
          <a:xfrm>
            <a:off x="138544" y="691857"/>
            <a:ext cx="3995306" cy="141064"/>
          </a:xfrm>
          <a:prstGeom prst="rect">
            <a:avLst/>
          </a:prstGeom>
        </p:spPr>
        <p:txBody>
          <a:bodyPr vert="horz" wrap="square" lIns="0" tIns="0" rIns="0" bIns="0">
            <a:spAutoFit/>
          </a:bodyPr>
          <a:lstStyle/>
          <a:p>
            <a:pPr>
              <a:lnSpc>
                <a:spcPts val="1145"/>
              </a:lnSpc>
              <a:defRPr sz="1200">
                <a:solidFill>
                  <a:srgbClr val="EEEAB3"/>
                </a:solidFill>
                <a:latin typeface="Tahoma"/>
                <a:cs typeface="Tahoma"/>
              </a:defRPr>
            </a:pPr>
            <a:r>
              <a:t>Indagini sull'etica della macchina di programmazione</a:t>
            </a:r>
            <a:endParaRPr sz="1200">
              <a:latin typeface="Tahoma"/>
              <a:cs typeface="Tahoma"/>
            </a:endParaRPr>
          </a:p>
        </p:txBody>
      </p:sp>
      <p:sp>
        <p:nvSpPr>
          <p:cNvPr id="19" name="object 19"/>
          <p:cNvSpPr txBox="1">
            <a:spLocks noGrp="1"/>
          </p:cNvSpPr>
          <p:nvPr>
            <p:ph type="body" idx="1"/>
          </p:nvPr>
        </p:nvSpPr>
        <p:spPr>
          <a:xfrm>
            <a:off x="127927" y="863674"/>
            <a:ext cx="4354245" cy="1624932"/>
          </a:xfrm>
          <a:prstGeom prst="rect">
            <a:avLst/>
          </a:prstGeom>
        </p:spPr>
        <p:txBody>
          <a:bodyPr vert="horz" wrap="square" lIns="0" tIns="11430" rIns="0" bIns="0">
            <a:spAutoFit/>
          </a:bodyPr>
          <a:lstStyle/>
          <a:p>
            <a:pPr marL="287655">
              <a:lnSpc>
                <a:spcPct val="100000"/>
              </a:lnSpc>
              <a:spcBef>
                <a:spcPts val="90"/>
              </a:spcBef>
              <a:defRPr sz="1100"/>
            </a:pPr>
            <a:r>
              <a:rPr sz="1050"/>
              <a:t>uno che sottolinea soprattutto la cognizione individuale, la deliberazione e il comportamento</a:t>
            </a:r>
          </a:p>
          <a:p>
            <a:pPr marL="274955">
              <a:lnSpc>
                <a:spcPct val="100000"/>
              </a:lnSpc>
              <a:spcBef>
                <a:spcPts val="40"/>
              </a:spcBef>
            </a:pPr>
            <a:endParaRPr sz="900"/>
          </a:p>
          <a:p>
            <a:pPr marL="564515" marR="10160" indent="-196215">
              <a:lnSpc>
                <a:spcPct val="100000"/>
              </a:lnSpc>
            </a:pPr>
            <a:r>
              <a:rPr sz="700">
                <a:solidFill>
                  <a:srgbClr val="D3AF38"/>
                </a:solidFill>
                <a:latin typeface="MingLiU_HKSCS-ExtB"/>
                <a:cs typeface="MingLiU_HKSCS-ExtB"/>
              </a:rPr>
              <a:t>→ </a:t>
            </a:r>
            <a:r>
              <a:rPr sz="700"/>
              <a:t>il calcolo è veicolo per lo studio della moralità, vale a dire nella sua modellazione delle dinamiche della conoscenza e della cognizione degli agenti</a:t>
            </a:r>
          </a:p>
          <a:p>
            <a:pPr marL="564515" marR="90170">
              <a:lnSpc>
                <a:spcPts val="1100"/>
              </a:lnSpc>
              <a:spcBef>
                <a:spcPts val="15"/>
              </a:spcBef>
            </a:pPr>
            <a:r>
              <a:rPr sz="700"/>
              <a:t>affrontare aspetti morali come la permissibilità e il doppio processo dei giudizi morali inquadrando insieme varie caratteristiche di rappresentazione della conoscenza e di ragionamento della programmazione logica (LP) che sono essenziali per l'agenzia morale</a:t>
            </a:r>
          </a:p>
          <a:p>
            <a:pPr marL="841375" marR="1741805">
              <a:lnSpc>
                <a:spcPct val="101499"/>
              </a:lnSpc>
              <a:spcBef>
                <a:spcPts val="145"/>
              </a:spcBef>
              <a:defRPr sz="900"/>
            </a:pPr>
            <a:r>
              <a:rPr sz="600"/>
              <a:t>abduzione con vincoli di integrità preferenze su scenari abduttivi ragionamento probabilistico controfattuale, e aggiornamento argomentazione</a:t>
            </a:r>
          </a:p>
          <a:p>
            <a:pPr marL="287655">
              <a:lnSpc>
                <a:spcPct val="100000"/>
              </a:lnSpc>
              <a:spcBef>
                <a:spcPts val="375"/>
              </a:spcBef>
              <a:defRPr sz="1100"/>
            </a:pPr>
            <a:r>
              <a:rPr sz="1050"/>
              <a:t>L'altro che sottolinea la morale collettiv</a:t>
            </a:r>
            <a:r>
              <a:t>a, e come sono emersi</a:t>
            </a:r>
            <a:endParaRPr sz="1100"/>
          </a:p>
        </p:txBody>
      </p:sp>
      <p:grpSp>
        <p:nvGrpSpPr>
          <p:cNvPr id="20" name="object 20"/>
          <p:cNvGrpSpPr/>
          <p:nvPr/>
        </p:nvGrpSpPr>
        <p:grpSpPr>
          <a:xfrm>
            <a:off x="0" y="3346348"/>
            <a:ext cx="4608195" cy="109855"/>
            <a:chOff x="0" y="3346348"/>
            <a:chExt cx="4608195" cy="109855"/>
          </a:xfrm>
        </p:grpSpPr>
        <p:sp>
          <p:nvSpPr>
            <p:cNvPr id="21" name="object 21"/>
            <p:cNvSpPr/>
            <p:nvPr/>
          </p:nvSpPr>
          <p:spPr>
            <a:xfrm>
              <a:off x="0" y="3346348"/>
              <a:ext cx="1536065" cy="109855"/>
            </a:xfrm>
            <a:custGeom>
              <a:avLst/>
              <a:gdLst/>
              <a:ahLst/>
              <a:cxnLst/>
              <a:rect l="l" t="t" r="r" b="b"/>
              <a:pathLst>
                <a:path w="1536065" h="109854">
                  <a:moveTo>
                    <a:pt x="1535976" y="0"/>
                  </a:moveTo>
                  <a:lnTo>
                    <a:pt x="0" y="0"/>
                  </a:lnTo>
                  <a:lnTo>
                    <a:pt x="0" y="109651"/>
                  </a:lnTo>
                  <a:lnTo>
                    <a:pt x="1535976" y="109651"/>
                  </a:lnTo>
                  <a:lnTo>
                    <a:pt x="1535976" y="0"/>
                  </a:lnTo>
                  <a:close/>
                </a:path>
              </a:pathLst>
            </a:custGeom>
            <a:solidFill>
              <a:srgbClr val="510051"/>
            </a:solidFill>
          </p:spPr>
          <p:txBody>
            <a:bodyPr wrap="square" lIns="0" tIns="0" rIns="0" bIns="0"/>
            <a:lstStyle/>
            <a:p>
              <a:endParaRPr/>
            </a:p>
          </p:txBody>
        </p:sp>
        <p:sp>
          <p:nvSpPr>
            <p:cNvPr id="22" name="object 22"/>
            <p:cNvSpPr/>
            <p:nvPr/>
          </p:nvSpPr>
          <p:spPr>
            <a:xfrm>
              <a:off x="1535976" y="3346348"/>
              <a:ext cx="1536065" cy="109855"/>
            </a:xfrm>
            <a:custGeom>
              <a:avLst/>
              <a:gdLst/>
              <a:ahLst/>
              <a:cxnLst/>
              <a:rect l="l" t="t" r="r" b="b"/>
              <a:pathLst>
                <a:path w="1536064" h="109854">
                  <a:moveTo>
                    <a:pt x="1535976" y="0"/>
                  </a:moveTo>
                  <a:lnTo>
                    <a:pt x="0" y="0"/>
                  </a:lnTo>
                  <a:lnTo>
                    <a:pt x="0" y="109651"/>
                  </a:lnTo>
                  <a:lnTo>
                    <a:pt x="1535976" y="109651"/>
                  </a:lnTo>
                  <a:lnTo>
                    <a:pt x="1535976" y="0"/>
                  </a:lnTo>
                  <a:close/>
                </a:path>
              </a:pathLst>
            </a:custGeom>
            <a:solidFill>
              <a:srgbClr val="EBEBEB"/>
            </a:solidFill>
          </p:spPr>
          <p:txBody>
            <a:bodyPr wrap="square" lIns="0" tIns="0" rIns="0" bIns="0"/>
            <a:lstStyle/>
            <a:p>
              <a:endParaRPr/>
            </a:p>
          </p:txBody>
        </p:sp>
        <p:sp>
          <p:nvSpPr>
            <p:cNvPr id="23" name="object 23"/>
            <p:cNvSpPr/>
            <p:nvPr/>
          </p:nvSpPr>
          <p:spPr>
            <a:xfrm>
              <a:off x="3071952" y="3346348"/>
              <a:ext cx="1536065" cy="109855"/>
            </a:xfrm>
            <a:custGeom>
              <a:avLst/>
              <a:gdLst/>
              <a:ahLst/>
              <a:cxnLst/>
              <a:rect l="l" t="t" r="r" b="b"/>
              <a:pathLst>
                <a:path w="1536064" h="109854">
                  <a:moveTo>
                    <a:pt x="1535976" y="0"/>
                  </a:moveTo>
                  <a:lnTo>
                    <a:pt x="0" y="0"/>
                  </a:lnTo>
                  <a:lnTo>
                    <a:pt x="0" y="109651"/>
                  </a:lnTo>
                  <a:lnTo>
                    <a:pt x="1535976" y="109651"/>
                  </a:lnTo>
                  <a:lnTo>
                    <a:pt x="1535976" y="0"/>
                  </a:lnTo>
                  <a:close/>
                </a:path>
              </a:pathLst>
            </a:custGeom>
            <a:solidFill>
              <a:srgbClr val="D8D8D8"/>
            </a:solidFill>
          </p:spPr>
          <p:txBody>
            <a:bodyPr wrap="square" lIns="0" tIns="0" rIns="0" bIns="0"/>
            <a:lstStyle/>
            <a:p>
              <a:endParaRPr/>
            </a:p>
          </p:txBody>
        </p:sp>
      </p:grpSp>
      <p:sp>
        <p:nvSpPr>
          <p:cNvPr id="24" name="object 24"/>
          <p:cNvSpPr txBox="1">
            <a:spLocks noGrp="1"/>
          </p:cNvSpPr>
          <p:nvPr>
            <p:ph type="dt" sz="half" idx="6"/>
          </p:nvPr>
        </p:nvSpPr>
        <p:spPr>
          <a:prstGeom prst="rect">
            <a:avLst/>
          </a:prstGeom>
        </p:spPr>
        <p:txBody>
          <a:bodyPr vert="horz" wrap="square" lIns="0" tIns="0" rIns="0" bIns="0">
            <a:spAutoFit/>
          </a:bodyPr>
          <a:lstStyle/>
          <a:p>
            <a:pPr marL="12700">
              <a:lnSpc>
                <a:spcPts val="675"/>
              </a:lnSpc>
            </a:pPr>
            <a:r>
              <a:t>Calegari (Universit'a Bologna)</a:t>
            </a:r>
          </a:p>
        </p:txBody>
      </p:sp>
      <p:sp>
        <p:nvSpPr>
          <p:cNvPr id="25" name="object 25"/>
          <p:cNvSpPr txBox="1"/>
          <p:nvPr/>
        </p:nvSpPr>
        <p:spPr>
          <a:xfrm>
            <a:off x="2053069" y="3351784"/>
            <a:ext cx="501650" cy="102235"/>
          </a:xfrm>
          <a:prstGeom prst="rect">
            <a:avLst/>
          </a:prstGeom>
        </p:spPr>
        <p:txBody>
          <a:bodyPr vert="horz" wrap="square" lIns="0" tIns="0" rIns="0" bIns="0">
            <a:spAutoFit/>
          </a:bodyPr>
          <a:lstStyle/>
          <a:p>
            <a:pPr marL="12700">
              <a:lnSpc>
                <a:spcPts val="675"/>
              </a:lnSpc>
              <a:defRPr sz="600">
                <a:solidFill>
                  <a:srgbClr val="470047"/>
                </a:solidFill>
                <a:latin typeface="Microsoft Sans Serif"/>
                <a:cs typeface="Microsoft Sans Serif"/>
                <a:hlinkClick r:id="rId3" action="ppaction://hlinksldjump"/>
              </a:defRPr>
            </a:pPr>
            <a:r>
              <a:t>Etica e LP</a:t>
            </a:r>
            <a:endParaRPr sz="600">
              <a:latin typeface="Microsoft Sans Serif"/>
              <a:cs typeface="Microsoft Sans Serif"/>
            </a:endParaRPr>
          </a:p>
        </p:txBody>
      </p:sp>
      <p:sp>
        <p:nvSpPr>
          <p:cNvPr id="26" name="object 26"/>
          <p:cNvSpPr txBox="1">
            <a:spLocks noGrp="1"/>
          </p:cNvSpPr>
          <p:nvPr>
            <p:ph type="ftr" sz="quarter" idx="5"/>
          </p:nvPr>
        </p:nvSpPr>
        <p:spPr>
          <a:prstGeom prst="rect">
            <a:avLst/>
          </a:prstGeom>
        </p:spPr>
        <p:txBody>
          <a:bodyPr vert="horz" wrap="square" lIns="0" tIns="0" rIns="0" bIns="0">
            <a:spAutoFit/>
          </a:bodyPr>
          <a:lstStyle/>
          <a:p>
            <a:pPr marL="12700">
              <a:lnSpc>
                <a:spcPts val="675"/>
              </a:lnSpc>
            </a:pPr>
            <a:r>
              <a:t>A.A. 2020/2021</a:t>
            </a:r>
          </a:p>
        </p:txBody>
      </p:sp>
      <p:sp>
        <p:nvSpPr>
          <p:cNvPr id="27" name="object 27"/>
          <p:cNvSpPr txBox="1">
            <a:spLocks noGrp="1"/>
          </p:cNvSpPr>
          <p:nvPr>
            <p:ph type="sldNum" sz="quarter" idx="7"/>
          </p:nvPr>
        </p:nvSpPr>
        <p:spPr>
          <a:prstGeom prst="rect">
            <a:avLst/>
          </a:prstGeom>
        </p:spPr>
        <p:txBody>
          <a:bodyPr vert="horz" wrap="square" lIns="0" tIns="0" rIns="0" bIns="0">
            <a:spAutoFit/>
          </a:bodyPr>
          <a:lstStyle/>
          <a:p>
            <a:pPr marL="38100">
              <a:lnSpc>
                <a:spcPts val="675"/>
              </a:lnSpc>
            </a:pPr>
            <a:fld id="{81D60167-4931-47E6-BA6A-407CBD079E47}" type="slidenum">
              <a:rPr spc="-20" dirty="0"/>
              <a:t>4</a:t>
            </a:fld>
            <a:r>
              <a:t> /69</a:t>
            </a:r>
          </a:p>
        </p:txBody>
      </p:sp>
    </p:spTree>
  </p:cSld>
  <p:clrMapOvr>
    <a:masterClrMapping/>
  </p:clrMapOvr>
  <p:transition>
    <p:cu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0" y="0"/>
            <a:ext cx="2304415" cy="140335"/>
          </a:xfrm>
          <a:prstGeom prst="rect">
            <a:avLst/>
          </a:prstGeom>
          <a:solidFill>
            <a:srgbClr val="510051"/>
          </a:solidFill>
        </p:spPr>
        <p:txBody>
          <a:bodyPr vert="horz" wrap="square" lIns="0" tIns="13335" rIns="0" bIns="0">
            <a:spAutoFit/>
          </a:bodyPr>
          <a:lstStyle/>
          <a:p>
            <a:pPr marL="1359535">
              <a:lnSpc>
                <a:spcPct val="100000"/>
              </a:lnSpc>
              <a:spcBef>
                <a:spcPts val="105"/>
              </a:spcBef>
              <a:defRPr sz="600">
                <a:solidFill>
                  <a:srgbClr val="F2F2F2"/>
                </a:solidFill>
                <a:latin typeface="Microsoft Sans Serif"/>
                <a:cs typeface="Microsoft Sans Serif"/>
                <a:hlinkClick r:id="rId2" action="ppaction://hlinksldjump"/>
              </a:defRPr>
            </a:pPr>
            <a:r>
              <a:t>Un approccio LP all'etica</a:t>
            </a:r>
            <a:endParaRPr sz="600">
              <a:latin typeface="Microsoft Sans Serif"/>
              <a:cs typeface="Microsoft Sans Serif"/>
            </a:endParaRPr>
          </a:p>
        </p:txBody>
      </p:sp>
      <p:sp>
        <p:nvSpPr>
          <p:cNvPr id="3" name="object 3"/>
          <p:cNvSpPr txBox="1"/>
          <p:nvPr/>
        </p:nvSpPr>
        <p:spPr>
          <a:xfrm>
            <a:off x="2303995" y="0"/>
            <a:ext cx="2304415" cy="140335"/>
          </a:xfrm>
          <a:prstGeom prst="rect">
            <a:avLst/>
          </a:prstGeom>
          <a:solidFill>
            <a:srgbClr val="D8D8D8"/>
          </a:solidFill>
        </p:spPr>
        <p:txBody>
          <a:bodyPr vert="horz" wrap="square" lIns="0" tIns="13335" rIns="0" bIns="0">
            <a:spAutoFit/>
          </a:bodyPr>
          <a:lstStyle/>
          <a:p>
            <a:pPr marL="67310">
              <a:lnSpc>
                <a:spcPct val="100000"/>
              </a:lnSpc>
              <a:spcBef>
                <a:spcPts val="105"/>
              </a:spcBef>
              <a:defRPr sz="600">
                <a:solidFill>
                  <a:srgbClr val="3D003D"/>
                </a:solidFill>
                <a:latin typeface="Microsoft Sans Serif"/>
                <a:cs typeface="Microsoft Sans Serif"/>
                <a:hlinkClick r:id="rId3" action="ppaction://hlinksldjump"/>
              </a:defRPr>
            </a:pPr>
            <a:r>
              <a:t>Rappresentare la moralità nella programmazione logica</a:t>
            </a:r>
            <a:endParaRPr sz="600">
              <a:latin typeface="Microsoft Sans Serif"/>
              <a:cs typeface="Microsoft Sans Serif"/>
            </a:endParaRPr>
          </a:p>
        </p:txBody>
      </p:sp>
      <p:sp>
        <p:nvSpPr>
          <p:cNvPr id="4" name="object 4"/>
          <p:cNvSpPr txBox="1"/>
          <p:nvPr/>
        </p:nvSpPr>
        <p:spPr>
          <a:xfrm>
            <a:off x="0" y="140017"/>
            <a:ext cx="4608195" cy="350520"/>
          </a:xfrm>
          <a:prstGeom prst="rect">
            <a:avLst/>
          </a:prstGeom>
          <a:solidFill>
            <a:srgbClr val="F2F2F2"/>
          </a:solidFill>
        </p:spPr>
        <p:txBody>
          <a:bodyPr vert="horz" wrap="square" lIns="0" tIns="76835" rIns="0" bIns="0">
            <a:spAutoFit/>
          </a:bodyPr>
          <a:lstStyle/>
          <a:p>
            <a:pPr marL="107950">
              <a:lnSpc>
                <a:spcPct val="100000"/>
              </a:lnSpc>
              <a:spcBef>
                <a:spcPts val="605"/>
              </a:spcBef>
              <a:defRPr sz="1400">
                <a:solidFill>
                  <a:srgbClr val="660066"/>
                </a:solidFill>
                <a:latin typeface="Tahoma"/>
                <a:cs typeface="Tahoma"/>
              </a:defRPr>
            </a:pPr>
            <a:r>
              <a:t>Princess Saviour Moral Robot: Esempio IV</a:t>
            </a:r>
            <a:endParaRPr sz="1400">
              <a:latin typeface="Tahoma"/>
              <a:cs typeface="Tahoma"/>
            </a:endParaRPr>
          </a:p>
        </p:txBody>
      </p:sp>
      <p:pic>
        <p:nvPicPr>
          <p:cNvPr id="5" name="object 5"/>
          <p:cNvPicPr/>
          <p:nvPr/>
        </p:nvPicPr>
        <p:blipFill>
          <a:blip r:embed="rId4" cstate="print"/>
          <a:stretch>
            <a:fillRect/>
          </a:stretch>
        </p:blipFill>
        <p:spPr>
          <a:xfrm>
            <a:off x="1004709" y="563723"/>
            <a:ext cx="2598464" cy="1911938"/>
          </a:xfrm>
          <a:prstGeom prst="rect">
            <a:avLst/>
          </a:prstGeom>
        </p:spPr>
      </p:pic>
      <p:sp>
        <p:nvSpPr>
          <p:cNvPr id="10" name="object 10"/>
          <p:cNvSpPr txBox="1"/>
          <p:nvPr/>
        </p:nvSpPr>
        <p:spPr>
          <a:xfrm>
            <a:off x="124342" y="2568575"/>
            <a:ext cx="4187190" cy="440690"/>
          </a:xfrm>
          <a:prstGeom prst="rect">
            <a:avLst/>
          </a:prstGeom>
        </p:spPr>
        <p:txBody>
          <a:bodyPr vert="horz" wrap="square" lIns="0" tIns="10160" rIns="0" bIns="0">
            <a:spAutoFit/>
          </a:bodyPr>
          <a:lstStyle/>
          <a:p>
            <a:pPr marL="12700" marR="5080">
              <a:lnSpc>
                <a:spcPct val="101499"/>
              </a:lnSpc>
              <a:spcBef>
                <a:spcPts val="80"/>
              </a:spcBef>
              <a:defRPr sz="900">
                <a:solidFill>
                  <a:srgbClr val="0A000A"/>
                </a:solidFill>
                <a:latin typeface="Tahoma"/>
                <a:cs typeface="Tahoma"/>
              </a:defRPr>
            </a:pPr>
            <a:r>
              <a:t>In caso di regole morali, entrambe le regole vengono ritrattate, il robot non adotta alcuna regola morale per salvare la principessa, cioè, il robot non ha intenzione di salvare la principessa, e quindi la principessa non viene salvata.</a:t>
            </a:r>
            <a:endParaRPr sz="900">
              <a:latin typeface="Tahoma"/>
              <a:cs typeface="Tahoma"/>
            </a:endParaRPr>
          </a:p>
        </p:txBody>
      </p:sp>
      <p:grpSp>
        <p:nvGrpSpPr>
          <p:cNvPr id="11" name="object 11"/>
          <p:cNvGrpSpPr/>
          <p:nvPr/>
        </p:nvGrpSpPr>
        <p:grpSpPr>
          <a:xfrm>
            <a:off x="0" y="3346348"/>
            <a:ext cx="4608195" cy="109855"/>
            <a:chOff x="0" y="3346348"/>
            <a:chExt cx="4608195" cy="109855"/>
          </a:xfrm>
        </p:grpSpPr>
        <p:sp>
          <p:nvSpPr>
            <p:cNvPr id="12" name="object 12"/>
            <p:cNvSpPr/>
            <p:nvPr/>
          </p:nvSpPr>
          <p:spPr>
            <a:xfrm>
              <a:off x="0" y="3346348"/>
              <a:ext cx="1536065" cy="109855"/>
            </a:xfrm>
            <a:custGeom>
              <a:avLst/>
              <a:gdLst/>
              <a:ahLst/>
              <a:cxnLst/>
              <a:rect l="l" t="t" r="r" b="b"/>
              <a:pathLst>
                <a:path w="1536065" h="109854">
                  <a:moveTo>
                    <a:pt x="1535976" y="0"/>
                  </a:moveTo>
                  <a:lnTo>
                    <a:pt x="0" y="0"/>
                  </a:lnTo>
                  <a:lnTo>
                    <a:pt x="0" y="109651"/>
                  </a:lnTo>
                  <a:lnTo>
                    <a:pt x="1535976" y="109651"/>
                  </a:lnTo>
                  <a:lnTo>
                    <a:pt x="1535976" y="0"/>
                  </a:lnTo>
                  <a:close/>
                </a:path>
              </a:pathLst>
            </a:custGeom>
            <a:solidFill>
              <a:srgbClr val="510051"/>
            </a:solidFill>
          </p:spPr>
          <p:txBody>
            <a:bodyPr wrap="square" lIns="0" tIns="0" rIns="0" bIns="0"/>
            <a:lstStyle/>
            <a:p>
              <a:endParaRPr/>
            </a:p>
          </p:txBody>
        </p:sp>
        <p:sp>
          <p:nvSpPr>
            <p:cNvPr id="13" name="object 13"/>
            <p:cNvSpPr/>
            <p:nvPr/>
          </p:nvSpPr>
          <p:spPr>
            <a:xfrm>
              <a:off x="1535976" y="3346348"/>
              <a:ext cx="1536065" cy="109855"/>
            </a:xfrm>
            <a:custGeom>
              <a:avLst/>
              <a:gdLst/>
              <a:ahLst/>
              <a:cxnLst/>
              <a:rect l="l" t="t" r="r" b="b"/>
              <a:pathLst>
                <a:path w="1536064" h="109854">
                  <a:moveTo>
                    <a:pt x="1535976" y="0"/>
                  </a:moveTo>
                  <a:lnTo>
                    <a:pt x="0" y="0"/>
                  </a:lnTo>
                  <a:lnTo>
                    <a:pt x="0" y="109651"/>
                  </a:lnTo>
                  <a:lnTo>
                    <a:pt x="1535976" y="109651"/>
                  </a:lnTo>
                  <a:lnTo>
                    <a:pt x="1535976" y="0"/>
                  </a:lnTo>
                  <a:close/>
                </a:path>
              </a:pathLst>
            </a:custGeom>
            <a:solidFill>
              <a:srgbClr val="EBEBEB"/>
            </a:solidFill>
          </p:spPr>
          <p:txBody>
            <a:bodyPr wrap="square" lIns="0" tIns="0" rIns="0" bIns="0"/>
            <a:lstStyle/>
            <a:p>
              <a:endParaRPr/>
            </a:p>
          </p:txBody>
        </p:sp>
        <p:sp>
          <p:nvSpPr>
            <p:cNvPr id="14" name="object 14"/>
            <p:cNvSpPr/>
            <p:nvPr/>
          </p:nvSpPr>
          <p:spPr>
            <a:xfrm>
              <a:off x="3071952" y="3346348"/>
              <a:ext cx="1536065" cy="109855"/>
            </a:xfrm>
            <a:custGeom>
              <a:avLst/>
              <a:gdLst/>
              <a:ahLst/>
              <a:cxnLst/>
              <a:rect l="l" t="t" r="r" b="b"/>
              <a:pathLst>
                <a:path w="1536064" h="109854">
                  <a:moveTo>
                    <a:pt x="1535976" y="0"/>
                  </a:moveTo>
                  <a:lnTo>
                    <a:pt x="0" y="0"/>
                  </a:lnTo>
                  <a:lnTo>
                    <a:pt x="0" y="109651"/>
                  </a:lnTo>
                  <a:lnTo>
                    <a:pt x="1535976" y="109651"/>
                  </a:lnTo>
                  <a:lnTo>
                    <a:pt x="1535976" y="0"/>
                  </a:lnTo>
                  <a:close/>
                </a:path>
              </a:pathLst>
            </a:custGeom>
            <a:solidFill>
              <a:srgbClr val="D8D8D8"/>
            </a:solidFill>
          </p:spPr>
          <p:txBody>
            <a:bodyPr wrap="square" lIns="0" tIns="0" rIns="0" bIns="0"/>
            <a:lstStyle/>
            <a:p>
              <a:endParaRPr/>
            </a:p>
          </p:txBody>
        </p:sp>
      </p:grpSp>
      <p:sp>
        <p:nvSpPr>
          <p:cNvPr id="15" name="object 15"/>
          <p:cNvSpPr txBox="1">
            <a:spLocks noGrp="1"/>
          </p:cNvSpPr>
          <p:nvPr>
            <p:ph type="dt" sz="half" idx="6"/>
          </p:nvPr>
        </p:nvSpPr>
        <p:spPr>
          <a:prstGeom prst="rect">
            <a:avLst/>
          </a:prstGeom>
        </p:spPr>
        <p:txBody>
          <a:bodyPr vert="horz" wrap="square" lIns="0" tIns="0" rIns="0" bIns="0">
            <a:spAutoFit/>
          </a:bodyPr>
          <a:lstStyle/>
          <a:p>
            <a:pPr marL="12700">
              <a:lnSpc>
                <a:spcPts val="675"/>
              </a:lnSpc>
            </a:pPr>
            <a:r>
              <a:t>Calegari (Universit'a Bologna)</a:t>
            </a:r>
          </a:p>
        </p:txBody>
      </p:sp>
      <p:sp>
        <p:nvSpPr>
          <p:cNvPr id="16" name="object 16"/>
          <p:cNvSpPr txBox="1"/>
          <p:nvPr/>
        </p:nvSpPr>
        <p:spPr>
          <a:xfrm>
            <a:off x="2053069" y="3351784"/>
            <a:ext cx="501650" cy="102235"/>
          </a:xfrm>
          <a:prstGeom prst="rect">
            <a:avLst/>
          </a:prstGeom>
        </p:spPr>
        <p:txBody>
          <a:bodyPr vert="horz" wrap="square" lIns="0" tIns="0" rIns="0" bIns="0">
            <a:spAutoFit/>
          </a:bodyPr>
          <a:lstStyle/>
          <a:p>
            <a:pPr marL="12700">
              <a:lnSpc>
                <a:spcPts val="675"/>
              </a:lnSpc>
              <a:defRPr sz="600">
                <a:solidFill>
                  <a:srgbClr val="470047"/>
                </a:solidFill>
                <a:latin typeface="Microsoft Sans Serif"/>
                <a:cs typeface="Microsoft Sans Serif"/>
                <a:hlinkClick r:id="rId5" action="ppaction://hlinksldjump"/>
              </a:defRPr>
            </a:pPr>
            <a:r>
              <a:t>Etica e LP</a:t>
            </a:r>
            <a:endParaRPr sz="600">
              <a:latin typeface="Microsoft Sans Serif"/>
              <a:cs typeface="Microsoft Sans Serif"/>
            </a:endParaRPr>
          </a:p>
        </p:txBody>
      </p:sp>
      <p:sp>
        <p:nvSpPr>
          <p:cNvPr id="17" name="object 17"/>
          <p:cNvSpPr txBox="1">
            <a:spLocks noGrp="1"/>
          </p:cNvSpPr>
          <p:nvPr>
            <p:ph type="ftr" sz="quarter" idx="5"/>
          </p:nvPr>
        </p:nvSpPr>
        <p:spPr>
          <a:prstGeom prst="rect">
            <a:avLst/>
          </a:prstGeom>
        </p:spPr>
        <p:txBody>
          <a:bodyPr vert="horz" wrap="square" lIns="0" tIns="0" rIns="0" bIns="0">
            <a:spAutoFit/>
          </a:bodyPr>
          <a:lstStyle/>
          <a:p>
            <a:pPr marL="12700">
              <a:lnSpc>
                <a:spcPts val="675"/>
              </a:lnSpc>
            </a:pPr>
            <a:r>
              <a:t>A.A. 2020/2021</a:t>
            </a:r>
          </a:p>
        </p:txBody>
      </p:sp>
      <p:sp>
        <p:nvSpPr>
          <p:cNvPr id="18" name="object 18"/>
          <p:cNvSpPr txBox="1">
            <a:spLocks noGrp="1"/>
          </p:cNvSpPr>
          <p:nvPr>
            <p:ph type="sldNum" sz="quarter" idx="7"/>
          </p:nvPr>
        </p:nvSpPr>
        <p:spPr>
          <a:prstGeom prst="rect">
            <a:avLst/>
          </a:prstGeom>
        </p:spPr>
        <p:txBody>
          <a:bodyPr vert="horz" wrap="square" lIns="0" tIns="0" rIns="0" bIns="0">
            <a:spAutoFit/>
          </a:bodyPr>
          <a:lstStyle/>
          <a:p>
            <a:pPr marL="38100">
              <a:lnSpc>
                <a:spcPts val="675"/>
              </a:lnSpc>
            </a:pPr>
            <a:fld id="{81D60167-4931-47E6-BA6A-407CBD079E47}" type="slidenum">
              <a:rPr spc="-20" dirty="0"/>
              <a:t>40</a:t>
            </a:fld>
            <a:r>
              <a:t> /69</a:t>
            </a:r>
          </a:p>
        </p:txBody>
      </p:sp>
    </p:spTree>
  </p:cSld>
  <p:clrMapOvr>
    <a:masterClrMapping/>
  </p:clrMapOvr>
  <p:transition>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0" y="0"/>
            <a:ext cx="2304415" cy="140335"/>
          </a:xfrm>
          <a:prstGeom prst="rect">
            <a:avLst/>
          </a:prstGeom>
          <a:solidFill>
            <a:srgbClr val="510051"/>
          </a:solidFill>
        </p:spPr>
        <p:txBody>
          <a:bodyPr vert="horz" wrap="square" lIns="0" tIns="13335" rIns="0" bIns="0">
            <a:spAutoFit/>
          </a:bodyPr>
          <a:lstStyle/>
          <a:p>
            <a:pPr marL="1359535">
              <a:lnSpc>
                <a:spcPct val="100000"/>
              </a:lnSpc>
              <a:spcBef>
                <a:spcPts val="105"/>
              </a:spcBef>
              <a:defRPr sz="600">
                <a:solidFill>
                  <a:srgbClr val="F2F2F2"/>
                </a:solidFill>
                <a:latin typeface="Microsoft Sans Serif"/>
                <a:cs typeface="Microsoft Sans Serif"/>
                <a:hlinkClick r:id="rId2" action="ppaction://hlinksldjump"/>
              </a:defRPr>
            </a:pPr>
            <a:r>
              <a:t>Un approccio LP all'etica</a:t>
            </a:r>
            <a:endParaRPr sz="600">
              <a:latin typeface="Microsoft Sans Serif"/>
              <a:cs typeface="Microsoft Sans Serif"/>
            </a:endParaRPr>
          </a:p>
        </p:txBody>
      </p:sp>
      <p:sp>
        <p:nvSpPr>
          <p:cNvPr id="3" name="object 3"/>
          <p:cNvSpPr txBox="1"/>
          <p:nvPr/>
        </p:nvSpPr>
        <p:spPr>
          <a:xfrm>
            <a:off x="2303995" y="0"/>
            <a:ext cx="2304415" cy="140335"/>
          </a:xfrm>
          <a:prstGeom prst="rect">
            <a:avLst/>
          </a:prstGeom>
          <a:solidFill>
            <a:srgbClr val="D8D8D8"/>
          </a:solidFill>
        </p:spPr>
        <p:txBody>
          <a:bodyPr vert="horz" wrap="square" lIns="0" tIns="13335" rIns="0" bIns="0">
            <a:spAutoFit/>
          </a:bodyPr>
          <a:lstStyle/>
          <a:p>
            <a:pPr marL="67310">
              <a:lnSpc>
                <a:spcPct val="100000"/>
              </a:lnSpc>
              <a:spcBef>
                <a:spcPts val="105"/>
              </a:spcBef>
              <a:defRPr sz="600">
                <a:solidFill>
                  <a:srgbClr val="3D003D"/>
                </a:solidFill>
                <a:latin typeface="Microsoft Sans Serif"/>
                <a:cs typeface="Microsoft Sans Serif"/>
                <a:hlinkClick r:id="rId3" action="ppaction://hlinksldjump"/>
              </a:defRPr>
            </a:pPr>
            <a:r>
              <a:t>Rappresentare la moralità nella programmazione logica</a:t>
            </a:r>
            <a:endParaRPr sz="600">
              <a:latin typeface="Microsoft Sans Serif"/>
              <a:cs typeface="Microsoft Sans Serif"/>
            </a:endParaRPr>
          </a:p>
        </p:txBody>
      </p:sp>
      <p:sp>
        <p:nvSpPr>
          <p:cNvPr id="4" name="object 4"/>
          <p:cNvSpPr txBox="1"/>
          <p:nvPr/>
        </p:nvSpPr>
        <p:spPr>
          <a:xfrm>
            <a:off x="0" y="140017"/>
            <a:ext cx="4608195" cy="350520"/>
          </a:xfrm>
          <a:prstGeom prst="rect">
            <a:avLst/>
          </a:prstGeom>
          <a:solidFill>
            <a:srgbClr val="F2F2F2"/>
          </a:solidFill>
        </p:spPr>
        <p:txBody>
          <a:bodyPr vert="horz" wrap="square" lIns="0" tIns="76835" rIns="0" bIns="0">
            <a:spAutoFit/>
          </a:bodyPr>
          <a:lstStyle/>
          <a:p>
            <a:pPr marL="107950">
              <a:lnSpc>
                <a:spcPct val="100000"/>
              </a:lnSpc>
              <a:spcBef>
                <a:spcPts val="605"/>
              </a:spcBef>
              <a:defRPr sz="1400">
                <a:solidFill>
                  <a:srgbClr val="660066"/>
                </a:solidFill>
                <a:latin typeface="Tahoma"/>
                <a:cs typeface="Tahoma"/>
              </a:defRPr>
            </a:pPr>
            <a:r>
              <a:t>Princess Saviour Moral Robot: Esempio V</a:t>
            </a:r>
            <a:endParaRPr sz="1400">
              <a:latin typeface="Tahoma"/>
              <a:cs typeface="Tahoma"/>
            </a:endParaRPr>
          </a:p>
        </p:txBody>
      </p:sp>
      <p:pic>
        <p:nvPicPr>
          <p:cNvPr id="5" name="object 5"/>
          <p:cNvPicPr/>
          <p:nvPr/>
        </p:nvPicPr>
        <p:blipFill>
          <a:blip r:embed="rId4" cstate="print"/>
          <a:stretch>
            <a:fillRect/>
          </a:stretch>
        </p:blipFill>
        <p:spPr>
          <a:xfrm>
            <a:off x="1144682" y="582291"/>
            <a:ext cx="2306868" cy="1711386"/>
          </a:xfrm>
          <a:prstGeom prst="rect">
            <a:avLst/>
          </a:prstGeom>
        </p:spPr>
      </p:pic>
      <p:sp>
        <p:nvSpPr>
          <p:cNvPr id="11" name="object 11"/>
          <p:cNvSpPr txBox="1"/>
          <p:nvPr/>
        </p:nvSpPr>
        <p:spPr>
          <a:xfrm>
            <a:off x="125844" y="2426500"/>
            <a:ext cx="4291965" cy="440690"/>
          </a:xfrm>
          <a:prstGeom prst="rect">
            <a:avLst/>
          </a:prstGeom>
        </p:spPr>
        <p:txBody>
          <a:bodyPr vert="horz" wrap="square" lIns="0" tIns="10160" rIns="0" bIns="0">
            <a:spAutoFit/>
          </a:bodyPr>
          <a:lstStyle/>
          <a:p>
            <a:pPr marL="12700" marR="5080" algn="just">
              <a:lnSpc>
                <a:spcPct val="101499"/>
              </a:lnSpc>
              <a:spcBef>
                <a:spcPts val="80"/>
              </a:spcBef>
              <a:defRPr sz="900">
                <a:solidFill>
                  <a:srgbClr val="0A000A"/>
                </a:solidFill>
              </a:defRPr>
            </a:pPr>
            <a:r>
              <a:rPr>
                <a:latin typeface="Tahoma"/>
                <a:cs typeface="Tahoma"/>
              </a:rPr>
              <a:t>Al fine di massimizzare la sua possibilità di sopravvivenza nel salvare la principessa, il robot si aggiorna con la morale utilitaristica, vale a dire, il programma viene aggiornato con la </a:t>
            </a:r>
            <a:r>
              <a:rPr>
                <a:latin typeface="Calibri"/>
                <a:cs typeface="Calibri"/>
              </a:rPr>
              <a:t>regola utilitaristica</a:t>
            </a:r>
            <a:r>
              <a:rPr>
                <a:latin typeface="Tahoma"/>
                <a:cs typeface="Tahoma"/>
              </a:rPr>
              <a:t>. Il robot quindi abduce </a:t>
            </a:r>
            <a:r>
              <a:rPr>
                <a:latin typeface="Calibri"/>
                <a:cs typeface="Calibri"/>
              </a:rPr>
              <a:t>O = [lotta (ninja)] </a:t>
            </a:r>
            <a:r>
              <a:rPr>
                <a:latin typeface="Tahoma"/>
                <a:cs typeface="Tahoma"/>
              </a:rPr>
              <a:t>in modo da sconfiggere con successo il ninja invece di</a:t>
            </a:r>
            <a:endParaRPr sz="900">
              <a:latin typeface="Tahoma"/>
              <a:cs typeface="Tahoma"/>
            </a:endParaRPr>
          </a:p>
        </p:txBody>
      </p:sp>
      <p:grpSp>
        <p:nvGrpSpPr>
          <p:cNvPr id="12" name="object 12"/>
          <p:cNvGrpSpPr/>
          <p:nvPr/>
        </p:nvGrpSpPr>
        <p:grpSpPr>
          <a:xfrm>
            <a:off x="0" y="3346348"/>
            <a:ext cx="4608195" cy="109855"/>
            <a:chOff x="0" y="3346348"/>
            <a:chExt cx="4608195" cy="109855"/>
          </a:xfrm>
        </p:grpSpPr>
        <p:sp>
          <p:nvSpPr>
            <p:cNvPr id="13" name="object 13"/>
            <p:cNvSpPr/>
            <p:nvPr/>
          </p:nvSpPr>
          <p:spPr>
            <a:xfrm>
              <a:off x="0" y="3346348"/>
              <a:ext cx="1536065" cy="109855"/>
            </a:xfrm>
            <a:custGeom>
              <a:avLst/>
              <a:gdLst/>
              <a:ahLst/>
              <a:cxnLst/>
              <a:rect l="l" t="t" r="r" b="b"/>
              <a:pathLst>
                <a:path w="1536065" h="109854">
                  <a:moveTo>
                    <a:pt x="1535976" y="0"/>
                  </a:moveTo>
                  <a:lnTo>
                    <a:pt x="0" y="0"/>
                  </a:lnTo>
                  <a:lnTo>
                    <a:pt x="0" y="109651"/>
                  </a:lnTo>
                  <a:lnTo>
                    <a:pt x="1535976" y="109651"/>
                  </a:lnTo>
                  <a:lnTo>
                    <a:pt x="1535976" y="0"/>
                  </a:lnTo>
                  <a:close/>
                </a:path>
              </a:pathLst>
            </a:custGeom>
            <a:solidFill>
              <a:srgbClr val="510051"/>
            </a:solidFill>
          </p:spPr>
          <p:txBody>
            <a:bodyPr wrap="square" lIns="0" tIns="0" rIns="0" bIns="0"/>
            <a:lstStyle/>
            <a:p>
              <a:endParaRPr/>
            </a:p>
          </p:txBody>
        </p:sp>
        <p:sp>
          <p:nvSpPr>
            <p:cNvPr id="14" name="object 14"/>
            <p:cNvSpPr/>
            <p:nvPr/>
          </p:nvSpPr>
          <p:spPr>
            <a:xfrm>
              <a:off x="1535976" y="3346348"/>
              <a:ext cx="1536065" cy="109855"/>
            </a:xfrm>
            <a:custGeom>
              <a:avLst/>
              <a:gdLst/>
              <a:ahLst/>
              <a:cxnLst/>
              <a:rect l="l" t="t" r="r" b="b"/>
              <a:pathLst>
                <a:path w="1536064" h="109854">
                  <a:moveTo>
                    <a:pt x="1535976" y="0"/>
                  </a:moveTo>
                  <a:lnTo>
                    <a:pt x="0" y="0"/>
                  </a:lnTo>
                  <a:lnTo>
                    <a:pt x="0" y="109651"/>
                  </a:lnTo>
                  <a:lnTo>
                    <a:pt x="1535976" y="109651"/>
                  </a:lnTo>
                  <a:lnTo>
                    <a:pt x="1535976" y="0"/>
                  </a:lnTo>
                  <a:close/>
                </a:path>
              </a:pathLst>
            </a:custGeom>
            <a:solidFill>
              <a:srgbClr val="EBEBEB"/>
            </a:solidFill>
          </p:spPr>
          <p:txBody>
            <a:bodyPr wrap="square" lIns="0" tIns="0" rIns="0" bIns="0"/>
            <a:lstStyle/>
            <a:p>
              <a:endParaRPr/>
            </a:p>
          </p:txBody>
        </p:sp>
        <p:sp>
          <p:nvSpPr>
            <p:cNvPr id="15" name="object 15"/>
            <p:cNvSpPr/>
            <p:nvPr/>
          </p:nvSpPr>
          <p:spPr>
            <a:xfrm>
              <a:off x="3071952" y="3346348"/>
              <a:ext cx="1536065" cy="109855"/>
            </a:xfrm>
            <a:custGeom>
              <a:avLst/>
              <a:gdLst/>
              <a:ahLst/>
              <a:cxnLst/>
              <a:rect l="l" t="t" r="r" b="b"/>
              <a:pathLst>
                <a:path w="1536064" h="109854">
                  <a:moveTo>
                    <a:pt x="1535976" y="0"/>
                  </a:moveTo>
                  <a:lnTo>
                    <a:pt x="0" y="0"/>
                  </a:lnTo>
                  <a:lnTo>
                    <a:pt x="0" y="109651"/>
                  </a:lnTo>
                  <a:lnTo>
                    <a:pt x="1535976" y="109651"/>
                  </a:lnTo>
                  <a:lnTo>
                    <a:pt x="1535976" y="0"/>
                  </a:lnTo>
                  <a:close/>
                </a:path>
              </a:pathLst>
            </a:custGeom>
            <a:solidFill>
              <a:srgbClr val="D8D8D8"/>
            </a:solidFill>
          </p:spPr>
          <p:txBody>
            <a:bodyPr wrap="square" lIns="0" tIns="0" rIns="0" bIns="0"/>
            <a:lstStyle/>
            <a:p>
              <a:endParaRPr/>
            </a:p>
          </p:txBody>
        </p:sp>
      </p:grpSp>
      <p:sp>
        <p:nvSpPr>
          <p:cNvPr id="16" name="object 16"/>
          <p:cNvSpPr txBox="1"/>
          <p:nvPr/>
        </p:nvSpPr>
        <p:spPr>
          <a:xfrm>
            <a:off x="2436225" y="2850117"/>
            <a:ext cx="1725930" cy="140970"/>
          </a:xfrm>
          <a:prstGeom prst="rect">
            <a:avLst/>
          </a:prstGeom>
        </p:spPr>
        <p:txBody>
          <a:bodyPr vert="horz" wrap="square" lIns="0" tIns="0" rIns="0" bIns="0">
            <a:spAutoFit/>
          </a:bodyPr>
          <a:lstStyle/>
          <a:p>
            <a:pPr marL="12700">
              <a:lnSpc>
                <a:spcPts val="960"/>
              </a:lnSpc>
              <a:defRPr sz="900">
                <a:solidFill>
                  <a:srgbClr val="0A000A"/>
                </a:solidFill>
                <a:latin typeface="Tahoma"/>
                <a:cs typeface="Tahoma"/>
              </a:defRPr>
            </a:pPr>
            <a:r>
              <a:t>affrontare il ragno humongous.</a:t>
            </a:r>
            <a:endParaRPr sz="900">
              <a:latin typeface="Tahoma"/>
              <a:cs typeface="Tahoma"/>
            </a:endParaRPr>
          </a:p>
        </p:txBody>
      </p:sp>
      <p:sp>
        <p:nvSpPr>
          <p:cNvPr id="17" name="object 17"/>
          <p:cNvSpPr txBox="1">
            <a:spLocks noGrp="1"/>
          </p:cNvSpPr>
          <p:nvPr>
            <p:ph type="dt" sz="half" idx="6"/>
          </p:nvPr>
        </p:nvSpPr>
        <p:spPr>
          <a:prstGeom prst="rect">
            <a:avLst/>
          </a:prstGeom>
        </p:spPr>
        <p:txBody>
          <a:bodyPr vert="horz" wrap="square" lIns="0" tIns="0" rIns="0" bIns="0">
            <a:spAutoFit/>
          </a:bodyPr>
          <a:lstStyle/>
          <a:p>
            <a:pPr marL="12700">
              <a:lnSpc>
                <a:spcPts val="675"/>
              </a:lnSpc>
            </a:pPr>
            <a:r>
              <a:t>Calegari (Universit'a Bologna)</a:t>
            </a:r>
          </a:p>
        </p:txBody>
      </p:sp>
      <p:sp>
        <p:nvSpPr>
          <p:cNvPr id="18" name="object 18"/>
          <p:cNvSpPr txBox="1"/>
          <p:nvPr/>
        </p:nvSpPr>
        <p:spPr>
          <a:xfrm>
            <a:off x="2053069" y="3351784"/>
            <a:ext cx="501650" cy="102235"/>
          </a:xfrm>
          <a:prstGeom prst="rect">
            <a:avLst/>
          </a:prstGeom>
        </p:spPr>
        <p:txBody>
          <a:bodyPr vert="horz" wrap="square" lIns="0" tIns="0" rIns="0" bIns="0">
            <a:spAutoFit/>
          </a:bodyPr>
          <a:lstStyle/>
          <a:p>
            <a:pPr marL="12700">
              <a:lnSpc>
                <a:spcPts val="675"/>
              </a:lnSpc>
              <a:defRPr sz="600">
                <a:solidFill>
                  <a:srgbClr val="470047"/>
                </a:solidFill>
                <a:latin typeface="Microsoft Sans Serif"/>
                <a:cs typeface="Microsoft Sans Serif"/>
                <a:hlinkClick r:id="rId5" action="ppaction://hlinksldjump"/>
              </a:defRPr>
            </a:pPr>
            <a:r>
              <a:t>Etica e LP</a:t>
            </a:r>
            <a:endParaRPr sz="600">
              <a:latin typeface="Microsoft Sans Serif"/>
              <a:cs typeface="Microsoft Sans Serif"/>
            </a:endParaRPr>
          </a:p>
        </p:txBody>
      </p:sp>
      <p:sp>
        <p:nvSpPr>
          <p:cNvPr id="19" name="object 19"/>
          <p:cNvSpPr txBox="1">
            <a:spLocks noGrp="1"/>
          </p:cNvSpPr>
          <p:nvPr>
            <p:ph type="ftr" sz="quarter" idx="5"/>
          </p:nvPr>
        </p:nvSpPr>
        <p:spPr>
          <a:prstGeom prst="rect">
            <a:avLst/>
          </a:prstGeom>
        </p:spPr>
        <p:txBody>
          <a:bodyPr vert="horz" wrap="square" lIns="0" tIns="0" rIns="0" bIns="0">
            <a:spAutoFit/>
          </a:bodyPr>
          <a:lstStyle/>
          <a:p>
            <a:pPr marL="12700">
              <a:lnSpc>
                <a:spcPts val="675"/>
              </a:lnSpc>
            </a:pPr>
            <a:r>
              <a:t>A.A. 2020/2021</a:t>
            </a:r>
          </a:p>
        </p:txBody>
      </p:sp>
      <p:sp>
        <p:nvSpPr>
          <p:cNvPr id="20" name="object 20"/>
          <p:cNvSpPr txBox="1">
            <a:spLocks noGrp="1"/>
          </p:cNvSpPr>
          <p:nvPr>
            <p:ph type="sldNum" sz="quarter" idx="7"/>
          </p:nvPr>
        </p:nvSpPr>
        <p:spPr>
          <a:prstGeom prst="rect">
            <a:avLst/>
          </a:prstGeom>
        </p:spPr>
        <p:txBody>
          <a:bodyPr vert="horz" wrap="square" lIns="0" tIns="0" rIns="0" bIns="0">
            <a:spAutoFit/>
          </a:bodyPr>
          <a:lstStyle/>
          <a:p>
            <a:pPr marL="38100">
              <a:lnSpc>
                <a:spcPts val="675"/>
              </a:lnSpc>
            </a:pPr>
            <a:fld id="{81D60167-4931-47E6-BA6A-407CBD079E47}" type="slidenum">
              <a:rPr spc="-20" dirty="0"/>
              <a:t>41</a:t>
            </a:fld>
            <a:r>
              <a:t> /69</a:t>
            </a:r>
          </a:p>
        </p:txBody>
      </p:sp>
    </p:spTree>
  </p:cSld>
  <p:clrMapOvr>
    <a:masterClrMapping/>
  </p:clrMapOvr>
  <p:transition>
    <p:cu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0" y="0"/>
            <a:ext cx="2304415" cy="140335"/>
          </a:xfrm>
          <a:prstGeom prst="rect">
            <a:avLst/>
          </a:prstGeom>
          <a:solidFill>
            <a:srgbClr val="510051"/>
          </a:solidFill>
        </p:spPr>
        <p:txBody>
          <a:bodyPr vert="horz" wrap="square" lIns="0" tIns="13335" rIns="0" bIns="0">
            <a:spAutoFit/>
          </a:bodyPr>
          <a:lstStyle/>
          <a:p>
            <a:pPr marL="1359535">
              <a:lnSpc>
                <a:spcPct val="100000"/>
              </a:lnSpc>
              <a:spcBef>
                <a:spcPts val="105"/>
              </a:spcBef>
              <a:defRPr sz="600">
                <a:solidFill>
                  <a:srgbClr val="F2F2F2"/>
                </a:solidFill>
                <a:latin typeface="Microsoft Sans Serif"/>
                <a:cs typeface="Microsoft Sans Serif"/>
                <a:hlinkClick r:id="rId2" action="ppaction://hlinksldjump"/>
              </a:defRPr>
            </a:pPr>
            <a:r>
              <a:t>Un approccio LP all'etica</a:t>
            </a:r>
            <a:endParaRPr sz="600">
              <a:latin typeface="Microsoft Sans Serif"/>
              <a:cs typeface="Microsoft Sans Serif"/>
            </a:endParaRPr>
          </a:p>
        </p:txBody>
      </p:sp>
      <p:sp>
        <p:nvSpPr>
          <p:cNvPr id="3" name="object 3"/>
          <p:cNvSpPr txBox="1"/>
          <p:nvPr/>
        </p:nvSpPr>
        <p:spPr>
          <a:xfrm>
            <a:off x="2303995" y="0"/>
            <a:ext cx="2304415" cy="140335"/>
          </a:xfrm>
          <a:prstGeom prst="rect">
            <a:avLst/>
          </a:prstGeom>
          <a:solidFill>
            <a:srgbClr val="D8D8D8"/>
          </a:solidFill>
        </p:spPr>
        <p:txBody>
          <a:bodyPr vert="horz" wrap="square" lIns="0" tIns="13335" rIns="0" bIns="0">
            <a:spAutoFit/>
          </a:bodyPr>
          <a:lstStyle/>
          <a:p>
            <a:pPr marL="67310">
              <a:lnSpc>
                <a:spcPct val="100000"/>
              </a:lnSpc>
              <a:spcBef>
                <a:spcPts val="105"/>
              </a:spcBef>
              <a:defRPr sz="600">
                <a:solidFill>
                  <a:srgbClr val="3D003D"/>
                </a:solidFill>
                <a:latin typeface="Microsoft Sans Serif"/>
                <a:cs typeface="Microsoft Sans Serif"/>
                <a:hlinkClick r:id="rId3" action="ppaction://hlinksldjump"/>
              </a:defRPr>
            </a:pPr>
            <a:r>
              <a:t>Rappresentare la moralità nella programmazione logica</a:t>
            </a:r>
            <a:endParaRPr sz="600">
              <a:latin typeface="Microsoft Sans Serif"/>
              <a:cs typeface="Microsoft Sans Serif"/>
            </a:endParaRPr>
          </a:p>
        </p:txBody>
      </p:sp>
      <p:sp>
        <p:nvSpPr>
          <p:cNvPr id="4" name="object 4"/>
          <p:cNvSpPr txBox="1"/>
          <p:nvPr/>
        </p:nvSpPr>
        <p:spPr>
          <a:xfrm>
            <a:off x="0" y="140017"/>
            <a:ext cx="4608195" cy="350520"/>
          </a:xfrm>
          <a:prstGeom prst="rect">
            <a:avLst/>
          </a:prstGeom>
          <a:solidFill>
            <a:srgbClr val="F2F2F2"/>
          </a:solidFill>
        </p:spPr>
        <p:txBody>
          <a:bodyPr vert="horz" wrap="square" lIns="0" tIns="76835" rIns="0" bIns="0">
            <a:spAutoFit/>
          </a:bodyPr>
          <a:lstStyle/>
          <a:p>
            <a:pPr marL="107950">
              <a:lnSpc>
                <a:spcPct val="100000"/>
              </a:lnSpc>
              <a:spcBef>
                <a:spcPts val="605"/>
              </a:spcBef>
              <a:defRPr sz="1400">
                <a:solidFill>
                  <a:srgbClr val="660066"/>
                </a:solidFill>
                <a:latin typeface="Tahoma"/>
                <a:cs typeface="Tahoma"/>
              </a:defRPr>
            </a:pPr>
            <a:r>
              <a:t>Princess Saviour Moral Robot: Esempio VI</a:t>
            </a:r>
            <a:endParaRPr sz="1400">
              <a:latin typeface="Tahoma"/>
              <a:cs typeface="Tahoma"/>
            </a:endParaRPr>
          </a:p>
        </p:txBody>
      </p:sp>
      <p:pic>
        <p:nvPicPr>
          <p:cNvPr id="5" name="object 5"/>
          <p:cNvPicPr/>
          <p:nvPr/>
        </p:nvPicPr>
        <p:blipFill>
          <a:blip r:embed="rId4" cstate="print"/>
          <a:stretch>
            <a:fillRect/>
          </a:stretch>
        </p:blipFill>
        <p:spPr>
          <a:xfrm>
            <a:off x="1562061" y="608079"/>
            <a:ext cx="1474154" cy="1097888"/>
          </a:xfrm>
          <a:prstGeom prst="rect">
            <a:avLst/>
          </a:prstGeom>
        </p:spPr>
      </p:pic>
      <p:sp>
        <p:nvSpPr>
          <p:cNvPr id="12" name="object 12"/>
          <p:cNvSpPr txBox="1"/>
          <p:nvPr/>
        </p:nvSpPr>
        <p:spPr>
          <a:xfrm>
            <a:off x="125844" y="1948987"/>
            <a:ext cx="4349750" cy="917624"/>
          </a:xfrm>
          <a:prstGeom prst="rect">
            <a:avLst/>
          </a:prstGeom>
        </p:spPr>
        <p:txBody>
          <a:bodyPr vert="horz" wrap="square" lIns="0" tIns="10160" rIns="0" bIns="0">
            <a:spAutoFit/>
          </a:bodyPr>
          <a:lstStyle/>
          <a:p>
            <a:pPr marL="12700" marR="69215">
              <a:lnSpc>
                <a:spcPct val="101499"/>
              </a:lnSpc>
              <a:spcBef>
                <a:spcPts val="80"/>
              </a:spcBef>
              <a:defRPr sz="900">
                <a:solidFill>
                  <a:srgbClr val="0A000A"/>
                </a:solidFill>
              </a:defRPr>
            </a:pPr>
            <a:r>
              <a:rPr sz="700">
                <a:latin typeface="Tahoma"/>
                <a:cs typeface="Tahoma"/>
              </a:rPr>
              <a:t>Supponendo che la verità della </a:t>
            </a:r>
            <a:r>
              <a:rPr sz="700">
                <a:latin typeface="Calibri"/>
                <a:cs typeface="Calibri"/>
              </a:rPr>
              <a:t>sopravvivenza da (G) </a:t>
            </a:r>
            <a:r>
              <a:rPr sz="700">
                <a:latin typeface="Tahoma"/>
                <a:cs typeface="Tahoma"/>
              </a:rPr>
              <a:t>implichi il successo del robot nella sconfitta (uccidere) guardia </a:t>
            </a:r>
            <a:r>
              <a:rPr sz="700">
                <a:latin typeface="Calibri"/>
                <a:cs typeface="Calibri"/>
              </a:rPr>
              <a:t>G</a:t>
            </a:r>
            <a:r>
              <a:rPr sz="700">
                <a:latin typeface="Tahoma"/>
                <a:cs typeface="Tahoma"/>
              </a:rPr>
              <a:t>, la principessa sostiene che il robot non dovrebbe uccidere il ninja umano, in quanto viola la regola morale che segue, dice Gandhi morale, espresso nella sua conoscenza:</a:t>
            </a:r>
          </a:p>
          <a:p>
            <a:pPr marL="31115">
              <a:lnSpc>
                <a:spcPct val="100000"/>
              </a:lnSpc>
              <a:spcBef>
                <a:spcPts val="615"/>
              </a:spcBef>
              <a:defRPr sz="900">
                <a:solidFill>
                  <a:srgbClr val="0A000A"/>
                </a:solidFill>
              </a:defRPr>
            </a:pPr>
            <a:r>
              <a:rPr sz="700">
                <a:latin typeface="Tahoma"/>
                <a:cs typeface="Tahoma"/>
              </a:rPr>
              <a:t>F o l l o w g a n d h i </a:t>
            </a:r>
            <a:r>
              <a:rPr sz="700" i="1">
                <a:latin typeface="Arial"/>
                <a:cs typeface="Arial"/>
              </a:rPr>
              <a:t>← </a:t>
            </a:r>
            <a:r>
              <a:rPr sz="700">
                <a:latin typeface="Tahoma"/>
                <a:cs typeface="Tahoma"/>
              </a:rPr>
              <a:t>guardia (G), umano (G), </a:t>
            </a:r>
            <a:r>
              <a:rPr sz="700" b="1">
                <a:latin typeface="Trebuchet MS"/>
                <a:cs typeface="Trebuchet MS"/>
              </a:rPr>
              <a:t>non </a:t>
            </a:r>
            <a:r>
              <a:rPr sz="700">
                <a:latin typeface="Tahoma"/>
                <a:cs typeface="Tahoma"/>
              </a:rPr>
              <a:t>f i g h t (G).</a:t>
            </a:r>
          </a:p>
          <a:p>
            <a:pPr marL="12700" marR="5080">
              <a:lnSpc>
                <a:spcPct val="101499"/>
              </a:lnSpc>
              <a:spcBef>
                <a:spcPts val="595"/>
              </a:spcBef>
              <a:defRPr sz="900">
                <a:solidFill>
                  <a:srgbClr val="0A000A"/>
                </a:solidFill>
              </a:defRPr>
            </a:pPr>
            <a:r>
              <a:rPr sz="700">
                <a:latin typeface="Tahoma"/>
                <a:cs typeface="Tahoma"/>
              </a:rPr>
              <a:t>la principessa abduce </a:t>
            </a:r>
            <a:r>
              <a:rPr sz="700">
                <a:latin typeface="Calibri"/>
                <a:cs typeface="Calibri"/>
              </a:rPr>
              <a:t>Op = [non combattere (ninja)]</a:t>
            </a:r>
            <a:r>
              <a:rPr sz="700">
                <a:latin typeface="Tahoma"/>
                <a:cs typeface="Tahoma"/>
              </a:rPr>
              <a:t> e impone questa soluzione aduttiva come il contesto iniziale (input) abduttivo dell'obiettivo del robot </a:t>
            </a:r>
            <a:r>
              <a:rPr sz="700" i="1">
                <a:latin typeface="Arial"/>
                <a:cs typeface="Arial"/>
              </a:rPr>
              <a:t>→ </a:t>
            </a:r>
            <a:r>
              <a:rPr sz="700">
                <a:latin typeface="Tahoma"/>
                <a:cs typeface="Tahoma"/>
              </a:rPr>
              <a:t>i conflitti morali imposti da Gandhi con la sua regola utilitaristica </a:t>
            </a:r>
            <a:r>
              <a:rPr sz="700" i="1">
                <a:latin typeface="Arial"/>
                <a:cs typeface="Arial"/>
              </a:rPr>
              <a:t>→ </a:t>
            </a:r>
            <a:r>
              <a:rPr sz="700">
                <a:latin typeface="Tahoma"/>
                <a:cs typeface="Tahoma"/>
              </a:rPr>
              <a:t>il robot reagisce lasciando la sua missione</a:t>
            </a:r>
          </a:p>
        </p:txBody>
      </p:sp>
      <p:grpSp>
        <p:nvGrpSpPr>
          <p:cNvPr id="13" name="object 13"/>
          <p:cNvGrpSpPr/>
          <p:nvPr/>
        </p:nvGrpSpPr>
        <p:grpSpPr>
          <a:xfrm>
            <a:off x="0" y="3346348"/>
            <a:ext cx="4608195" cy="109855"/>
            <a:chOff x="0" y="3346348"/>
            <a:chExt cx="4608195" cy="109855"/>
          </a:xfrm>
        </p:grpSpPr>
        <p:sp>
          <p:nvSpPr>
            <p:cNvPr id="14" name="object 14"/>
            <p:cNvSpPr/>
            <p:nvPr/>
          </p:nvSpPr>
          <p:spPr>
            <a:xfrm>
              <a:off x="0" y="3346348"/>
              <a:ext cx="1536065" cy="109855"/>
            </a:xfrm>
            <a:custGeom>
              <a:avLst/>
              <a:gdLst/>
              <a:ahLst/>
              <a:cxnLst/>
              <a:rect l="l" t="t" r="r" b="b"/>
              <a:pathLst>
                <a:path w="1536065" h="109854">
                  <a:moveTo>
                    <a:pt x="1535976" y="0"/>
                  </a:moveTo>
                  <a:lnTo>
                    <a:pt x="0" y="0"/>
                  </a:lnTo>
                  <a:lnTo>
                    <a:pt x="0" y="109651"/>
                  </a:lnTo>
                  <a:lnTo>
                    <a:pt x="1535976" y="109651"/>
                  </a:lnTo>
                  <a:lnTo>
                    <a:pt x="1535976" y="0"/>
                  </a:lnTo>
                  <a:close/>
                </a:path>
              </a:pathLst>
            </a:custGeom>
            <a:solidFill>
              <a:srgbClr val="510051"/>
            </a:solidFill>
          </p:spPr>
          <p:txBody>
            <a:bodyPr wrap="square" lIns="0" tIns="0" rIns="0" bIns="0"/>
            <a:lstStyle/>
            <a:p>
              <a:endParaRPr/>
            </a:p>
          </p:txBody>
        </p:sp>
        <p:sp>
          <p:nvSpPr>
            <p:cNvPr id="15" name="object 15"/>
            <p:cNvSpPr/>
            <p:nvPr/>
          </p:nvSpPr>
          <p:spPr>
            <a:xfrm>
              <a:off x="1535976" y="3346348"/>
              <a:ext cx="1536065" cy="109855"/>
            </a:xfrm>
            <a:custGeom>
              <a:avLst/>
              <a:gdLst/>
              <a:ahLst/>
              <a:cxnLst/>
              <a:rect l="l" t="t" r="r" b="b"/>
              <a:pathLst>
                <a:path w="1536064" h="109854">
                  <a:moveTo>
                    <a:pt x="1535976" y="0"/>
                  </a:moveTo>
                  <a:lnTo>
                    <a:pt x="0" y="0"/>
                  </a:lnTo>
                  <a:lnTo>
                    <a:pt x="0" y="109651"/>
                  </a:lnTo>
                  <a:lnTo>
                    <a:pt x="1535976" y="109651"/>
                  </a:lnTo>
                  <a:lnTo>
                    <a:pt x="1535976" y="0"/>
                  </a:lnTo>
                  <a:close/>
                </a:path>
              </a:pathLst>
            </a:custGeom>
            <a:solidFill>
              <a:srgbClr val="EBEBEB"/>
            </a:solidFill>
          </p:spPr>
          <p:txBody>
            <a:bodyPr wrap="square" lIns="0" tIns="0" rIns="0" bIns="0"/>
            <a:lstStyle/>
            <a:p>
              <a:endParaRPr/>
            </a:p>
          </p:txBody>
        </p:sp>
        <p:sp>
          <p:nvSpPr>
            <p:cNvPr id="16" name="object 16"/>
            <p:cNvSpPr/>
            <p:nvPr/>
          </p:nvSpPr>
          <p:spPr>
            <a:xfrm>
              <a:off x="3071952" y="3346348"/>
              <a:ext cx="1536065" cy="109855"/>
            </a:xfrm>
            <a:custGeom>
              <a:avLst/>
              <a:gdLst/>
              <a:ahLst/>
              <a:cxnLst/>
              <a:rect l="l" t="t" r="r" b="b"/>
              <a:pathLst>
                <a:path w="1536064" h="109854">
                  <a:moveTo>
                    <a:pt x="1535976" y="0"/>
                  </a:moveTo>
                  <a:lnTo>
                    <a:pt x="0" y="0"/>
                  </a:lnTo>
                  <a:lnTo>
                    <a:pt x="0" y="109651"/>
                  </a:lnTo>
                  <a:lnTo>
                    <a:pt x="1535976" y="109651"/>
                  </a:lnTo>
                  <a:lnTo>
                    <a:pt x="1535976" y="0"/>
                  </a:lnTo>
                  <a:close/>
                </a:path>
              </a:pathLst>
            </a:custGeom>
            <a:solidFill>
              <a:srgbClr val="D8D8D8"/>
            </a:solidFill>
          </p:spPr>
          <p:txBody>
            <a:bodyPr wrap="square" lIns="0" tIns="0" rIns="0" bIns="0"/>
            <a:lstStyle/>
            <a:p>
              <a:endParaRPr/>
            </a:p>
          </p:txBody>
        </p:sp>
      </p:grpSp>
      <p:sp>
        <p:nvSpPr>
          <p:cNvPr id="17" name="object 17"/>
          <p:cNvSpPr txBox="1">
            <a:spLocks noGrp="1"/>
          </p:cNvSpPr>
          <p:nvPr>
            <p:ph type="dt" sz="half" idx="6"/>
          </p:nvPr>
        </p:nvSpPr>
        <p:spPr>
          <a:prstGeom prst="rect">
            <a:avLst/>
          </a:prstGeom>
        </p:spPr>
        <p:txBody>
          <a:bodyPr vert="horz" wrap="square" lIns="0" tIns="0" rIns="0" bIns="0">
            <a:spAutoFit/>
          </a:bodyPr>
          <a:lstStyle/>
          <a:p>
            <a:pPr marL="12700">
              <a:lnSpc>
                <a:spcPts val="675"/>
              </a:lnSpc>
            </a:pPr>
            <a:r>
              <a:t>Calegari (Universit'a Bologna)</a:t>
            </a:r>
          </a:p>
        </p:txBody>
      </p:sp>
      <p:sp>
        <p:nvSpPr>
          <p:cNvPr id="18" name="object 18"/>
          <p:cNvSpPr txBox="1"/>
          <p:nvPr/>
        </p:nvSpPr>
        <p:spPr>
          <a:xfrm>
            <a:off x="2053069" y="3351784"/>
            <a:ext cx="501650" cy="102235"/>
          </a:xfrm>
          <a:prstGeom prst="rect">
            <a:avLst/>
          </a:prstGeom>
        </p:spPr>
        <p:txBody>
          <a:bodyPr vert="horz" wrap="square" lIns="0" tIns="0" rIns="0" bIns="0">
            <a:spAutoFit/>
          </a:bodyPr>
          <a:lstStyle/>
          <a:p>
            <a:pPr marL="12700">
              <a:lnSpc>
                <a:spcPts val="675"/>
              </a:lnSpc>
              <a:defRPr sz="600">
                <a:solidFill>
                  <a:srgbClr val="470047"/>
                </a:solidFill>
                <a:latin typeface="Microsoft Sans Serif"/>
                <a:cs typeface="Microsoft Sans Serif"/>
                <a:hlinkClick r:id="rId5" action="ppaction://hlinksldjump"/>
              </a:defRPr>
            </a:pPr>
            <a:r>
              <a:t>Etica e LP</a:t>
            </a:r>
            <a:endParaRPr sz="600">
              <a:latin typeface="Microsoft Sans Serif"/>
              <a:cs typeface="Microsoft Sans Serif"/>
            </a:endParaRPr>
          </a:p>
        </p:txBody>
      </p:sp>
      <p:sp>
        <p:nvSpPr>
          <p:cNvPr id="19" name="object 19"/>
          <p:cNvSpPr txBox="1">
            <a:spLocks noGrp="1"/>
          </p:cNvSpPr>
          <p:nvPr>
            <p:ph type="ftr" sz="quarter" idx="5"/>
          </p:nvPr>
        </p:nvSpPr>
        <p:spPr>
          <a:prstGeom prst="rect">
            <a:avLst/>
          </a:prstGeom>
        </p:spPr>
        <p:txBody>
          <a:bodyPr vert="horz" wrap="square" lIns="0" tIns="0" rIns="0" bIns="0">
            <a:spAutoFit/>
          </a:bodyPr>
          <a:lstStyle/>
          <a:p>
            <a:pPr marL="12700">
              <a:lnSpc>
                <a:spcPts val="675"/>
              </a:lnSpc>
            </a:pPr>
            <a:r>
              <a:t>A.A. 2020/2021</a:t>
            </a:r>
          </a:p>
        </p:txBody>
      </p:sp>
      <p:sp>
        <p:nvSpPr>
          <p:cNvPr id="20" name="object 20"/>
          <p:cNvSpPr txBox="1"/>
          <p:nvPr/>
        </p:nvSpPr>
        <p:spPr>
          <a:xfrm>
            <a:off x="4299227" y="3351784"/>
            <a:ext cx="254000" cy="102235"/>
          </a:xfrm>
          <a:prstGeom prst="rect">
            <a:avLst/>
          </a:prstGeom>
        </p:spPr>
        <p:txBody>
          <a:bodyPr vert="horz" wrap="square" lIns="0" tIns="0" rIns="0" bIns="0">
            <a:spAutoFit/>
          </a:bodyPr>
          <a:lstStyle/>
          <a:p>
            <a:pPr marL="12700">
              <a:lnSpc>
                <a:spcPts val="675"/>
              </a:lnSpc>
              <a:defRPr sz="600">
                <a:solidFill>
                  <a:srgbClr val="3D003D"/>
                </a:solidFill>
                <a:latin typeface="Microsoft Sans Serif"/>
                <a:cs typeface="Microsoft Sans Serif"/>
              </a:defRPr>
            </a:pPr>
            <a:r>
              <a:t>44/69</a:t>
            </a:r>
            <a:endParaRPr sz="600">
              <a:latin typeface="Microsoft Sans Serif"/>
              <a:cs typeface="Microsoft Sans Serif"/>
            </a:endParaRPr>
          </a:p>
        </p:txBody>
      </p:sp>
    </p:spTree>
  </p:cSld>
  <p:clrMapOvr>
    <a:masterClrMapping/>
  </p:clrMapOvr>
  <p:transition>
    <p:cu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0" y="0"/>
            <a:ext cx="2304415" cy="140335"/>
          </a:xfrm>
          <a:prstGeom prst="rect">
            <a:avLst/>
          </a:prstGeom>
          <a:solidFill>
            <a:srgbClr val="510051"/>
          </a:solidFill>
        </p:spPr>
        <p:txBody>
          <a:bodyPr vert="horz" wrap="square" lIns="0" tIns="13335" rIns="0" bIns="0">
            <a:spAutoFit/>
          </a:bodyPr>
          <a:lstStyle/>
          <a:p>
            <a:pPr marL="1359535">
              <a:lnSpc>
                <a:spcPct val="100000"/>
              </a:lnSpc>
              <a:spcBef>
                <a:spcPts val="105"/>
              </a:spcBef>
              <a:defRPr sz="600">
                <a:solidFill>
                  <a:srgbClr val="F2F2F2"/>
                </a:solidFill>
                <a:latin typeface="Microsoft Sans Serif"/>
                <a:cs typeface="Microsoft Sans Serif"/>
                <a:hlinkClick r:id="rId2" action="ppaction://hlinksldjump"/>
              </a:defRPr>
            </a:pPr>
            <a:r>
              <a:t>Un approccio LP all'etica</a:t>
            </a:r>
            <a:endParaRPr sz="600">
              <a:latin typeface="Microsoft Sans Serif"/>
              <a:cs typeface="Microsoft Sans Serif"/>
            </a:endParaRPr>
          </a:p>
        </p:txBody>
      </p:sp>
      <p:sp>
        <p:nvSpPr>
          <p:cNvPr id="3" name="object 3"/>
          <p:cNvSpPr txBox="1"/>
          <p:nvPr/>
        </p:nvSpPr>
        <p:spPr>
          <a:xfrm>
            <a:off x="2303995" y="0"/>
            <a:ext cx="2304415" cy="140335"/>
          </a:xfrm>
          <a:prstGeom prst="rect">
            <a:avLst/>
          </a:prstGeom>
          <a:solidFill>
            <a:srgbClr val="D8D8D8"/>
          </a:solidFill>
        </p:spPr>
        <p:txBody>
          <a:bodyPr vert="horz" wrap="square" lIns="0" tIns="13335" rIns="0" bIns="0">
            <a:spAutoFit/>
          </a:bodyPr>
          <a:lstStyle/>
          <a:p>
            <a:pPr marL="67310">
              <a:lnSpc>
                <a:spcPct val="100000"/>
              </a:lnSpc>
              <a:spcBef>
                <a:spcPts val="105"/>
              </a:spcBef>
              <a:defRPr sz="600">
                <a:solidFill>
                  <a:srgbClr val="3D003D"/>
                </a:solidFill>
                <a:latin typeface="Microsoft Sans Serif"/>
                <a:cs typeface="Microsoft Sans Serif"/>
                <a:hlinkClick r:id="rId3" action="ppaction://hlinksldjump"/>
              </a:defRPr>
            </a:pPr>
            <a:r>
              <a:t>Rappresentare la moralità nella programmazione logica</a:t>
            </a:r>
            <a:endParaRPr sz="600">
              <a:latin typeface="Microsoft Sans Serif"/>
              <a:cs typeface="Microsoft Sans Serif"/>
            </a:endParaRPr>
          </a:p>
        </p:txBody>
      </p:sp>
      <p:sp>
        <p:nvSpPr>
          <p:cNvPr id="4" name="object 4"/>
          <p:cNvSpPr txBox="1"/>
          <p:nvPr/>
        </p:nvSpPr>
        <p:spPr>
          <a:xfrm>
            <a:off x="0" y="140017"/>
            <a:ext cx="4608195" cy="350520"/>
          </a:xfrm>
          <a:prstGeom prst="rect">
            <a:avLst/>
          </a:prstGeom>
          <a:solidFill>
            <a:srgbClr val="F2F2F2"/>
          </a:solidFill>
        </p:spPr>
        <p:txBody>
          <a:bodyPr vert="horz" wrap="square" lIns="0" tIns="76835" rIns="0" bIns="0">
            <a:spAutoFit/>
          </a:bodyPr>
          <a:lstStyle/>
          <a:p>
            <a:pPr marL="107950">
              <a:lnSpc>
                <a:spcPct val="100000"/>
              </a:lnSpc>
              <a:spcBef>
                <a:spcPts val="605"/>
              </a:spcBef>
              <a:defRPr sz="1400">
                <a:solidFill>
                  <a:srgbClr val="660066"/>
                </a:solidFill>
                <a:latin typeface="Tahoma"/>
                <a:cs typeface="Tahoma"/>
              </a:defRPr>
            </a:pPr>
            <a:r>
              <a:t>Princess Saviour Moral Robot: Esempio VII</a:t>
            </a:r>
            <a:endParaRPr sz="1400">
              <a:latin typeface="Tahoma"/>
              <a:cs typeface="Tahoma"/>
            </a:endParaRPr>
          </a:p>
        </p:txBody>
      </p:sp>
      <p:pic>
        <p:nvPicPr>
          <p:cNvPr id="5" name="object 5"/>
          <p:cNvPicPr/>
          <p:nvPr/>
        </p:nvPicPr>
        <p:blipFill>
          <a:blip r:embed="rId4" cstate="print"/>
          <a:stretch>
            <a:fillRect/>
          </a:stretch>
        </p:blipFill>
        <p:spPr>
          <a:xfrm>
            <a:off x="1141386" y="586282"/>
            <a:ext cx="2310118" cy="1713797"/>
          </a:xfrm>
          <a:prstGeom prst="rect">
            <a:avLst/>
          </a:prstGeom>
        </p:spPr>
      </p:pic>
      <p:sp>
        <p:nvSpPr>
          <p:cNvPr id="10" name="object 10"/>
          <p:cNvSpPr txBox="1"/>
          <p:nvPr/>
        </p:nvSpPr>
        <p:spPr>
          <a:xfrm>
            <a:off x="143941" y="2416391"/>
            <a:ext cx="4319905" cy="579755"/>
          </a:xfrm>
          <a:prstGeom prst="rect">
            <a:avLst/>
          </a:prstGeom>
        </p:spPr>
        <p:txBody>
          <a:bodyPr vert="horz" wrap="square" lIns="0" tIns="10160" rIns="0" bIns="0">
            <a:spAutoFit/>
          </a:bodyPr>
          <a:lstStyle/>
          <a:p>
            <a:pPr marL="12700" marR="5080">
              <a:lnSpc>
                <a:spcPct val="101499"/>
              </a:lnSpc>
              <a:spcBef>
                <a:spcPts val="80"/>
              </a:spcBef>
              <a:defRPr sz="900">
                <a:solidFill>
                  <a:srgbClr val="0A000A"/>
                </a:solidFill>
              </a:defRPr>
            </a:pPr>
            <a:r>
              <a:rPr>
                <a:latin typeface="Tahoma"/>
                <a:cs typeface="Tahoma"/>
              </a:rPr>
              <a:t>Poiché la principessa non è salvata, sostiene inoltre che deve sicuramente essere salvata, ora imponendo anche al robot la morale del cavaliere. Il robot ora abduce </a:t>
            </a:r>
            <a:r>
              <a:rPr>
                <a:latin typeface="Calibri"/>
                <a:cs typeface="Calibri"/>
              </a:rPr>
              <a:t>Or = [lotta(spider)] </a:t>
            </a:r>
            <a:r>
              <a:rPr>
                <a:latin typeface="Tahoma"/>
                <a:cs typeface="Tahoma"/>
              </a:rPr>
              <a:t>in presenza della morale cavaliere appena adottata. Purtroppo, non riesce a sopravvivere.</a:t>
            </a:r>
            <a:endParaRPr sz="900">
              <a:latin typeface="Tahoma"/>
              <a:cs typeface="Tahoma"/>
            </a:endParaRPr>
          </a:p>
        </p:txBody>
      </p:sp>
      <p:grpSp>
        <p:nvGrpSpPr>
          <p:cNvPr id="11" name="object 11"/>
          <p:cNvGrpSpPr/>
          <p:nvPr/>
        </p:nvGrpSpPr>
        <p:grpSpPr>
          <a:xfrm>
            <a:off x="0" y="3346348"/>
            <a:ext cx="4608195" cy="109855"/>
            <a:chOff x="0" y="3346348"/>
            <a:chExt cx="4608195" cy="109855"/>
          </a:xfrm>
        </p:grpSpPr>
        <p:sp>
          <p:nvSpPr>
            <p:cNvPr id="12" name="object 12"/>
            <p:cNvSpPr/>
            <p:nvPr/>
          </p:nvSpPr>
          <p:spPr>
            <a:xfrm>
              <a:off x="0" y="3346348"/>
              <a:ext cx="1536065" cy="109855"/>
            </a:xfrm>
            <a:custGeom>
              <a:avLst/>
              <a:gdLst/>
              <a:ahLst/>
              <a:cxnLst/>
              <a:rect l="l" t="t" r="r" b="b"/>
              <a:pathLst>
                <a:path w="1536065" h="109854">
                  <a:moveTo>
                    <a:pt x="1535976" y="0"/>
                  </a:moveTo>
                  <a:lnTo>
                    <a:pt x="0" y="0"/>
                  </a:lnTo>
                  <a:lnTo>
                    <a:pt x="0" y="109651"/>
                  </a:lnTo>
                  <a:lnTo>
                    <a:pt x="1535976" y="109651"/>
                  </a:lnTo>
                  <a:lnTo>
                    <a:pt x="1535976" y="0"/>
                  </a:lnTo>
                  <a:close/>
                </a:path>
              </a:pathLst>
            </a:custGeom>
            <a:solidFill>
              <a:srgbClr val="510051"/>
            </a:solidFill>
          </p:spPr>
          <p:txBody>
            <a:bodyPr wrap="square" lIns="0" tIns="0" rIns="0" bIns="0"/>
            <a:lstStyle/>
            <a:p>
              <a:endParaRPr/>
            </a:p>
          </p:txBody>
        </p:sp>
        <p:sp>
          <p:nvSpPr>
            <p:cNvPr id="13" name="object 13"/>
            <p:cNvSpPr/>
            <p:nvPr/>
          </p:nvSpPr>
          <p:spPr>
            <a:xfrm>
              <a:off x="1535976" y="3346348"/>
              <a:ext cx="1536065" cy="109855"/>
            </a:xfrm>
            <a:custGeom>
              <a:avLst/>
              <a:gdLst/>
              <a:ahLst/>
              <a:cxnLst/>
              <a:rect l="l" t="t" r="r" b="b"/>
              <a:pathLst>
                <a:path w="1536064" h="109854">
                  <a:moveTo>
                    <a:pt x="1535976" y="0"/>
                  </a:moveTo>
                  <a:lnTo>
                    <a:pt x="0" y="0"/>
                  </a:lnTo>
                  <a:lnTo>
                    <a:pt x="0" y="109651"/>
                  </a:lnTo>
                  <a:lnTo>
                    <a:pt x="1535976" y="109651"/>
                  </a:lnTo>
                  <a:lnTo>
                    <a:pt x="1535976" y="0"/>
                  </a:lnTo>
                  <a:close/>
                </a:path>
              </a:pathLst>
            </a:custGeom>
            <a:solidFill>
              <a:srgbClr val="EBEBEB"/>
            </a:solidFill>
          </p:spPr>
          <p:txBody>
            <a:bodyPr wrap="square" lIns="0" tIns="0" rIns="0" bIns="0"/>
            <a:lstStyle/>
            <a:p>
              <a:endParaRPr/>
            </a:p>
          </p:txBody>
        </p:sp>
        <p:sp>
          <p:nvSpPr>
            <p:cNvPr id="14" name="object 14"/>
            <p:cNvSpPr/>
            <p:nvPr/>
          </p:nvSpPr>
          <p:spPr>
            <a:xfrm>
              <a:off x="3071952" y="3346348"/>
              <a:ext cx="1536065" cy="109855"/>
            </a:xfrm>
            <a:custGeom>
              <a:avLst/>
              <a:gdLst/>
              <a:ahLst/>
              <a:cxnLst/>
              <a:rect l="l" t="t" r="r" b="b"/>
              <a:pathLst>
                <a:path w="1536064" h="109854">
                  <a:moveTo>
                    <a:pt x="1535976" y="0"/>
                  </a:moveTo>
                  <a:lnTo>
                    <a:pt x="0" y="0"/>
                  </a:lnTo>
                  <a:lnTo>
                    <a:pt x="0" y="109651"/>
                  </a:lnTo>
                  <a:lnTo>
                    <a:pt x="1535976" y="109651"/>
                  </a:lnTo>
                  <a:lnTo>
                    <a:pt x="1535976" y="0"/>
                  </a:lnTo>
                  <a:close/>
                </a:path>
              </a:pathLst>
            </a:custGeom>
            <a:solidFill>
              <a:srgbClr val="D8D8D8"/>
            </a:solidFill>
          </p:spPr>
          <p:txBody>
            <a:bodyPr wrap="square" lIns="0" tIns="0" rIns="0" bIns="0"/>
            <a:lstStyle/>
            <a:p>
              <a:endParaRPr/>
            </a:p>
          </p:txBody>
        </p:sp>
      </p:grpSp>
      <p:sp>
        <p:nvSpPr>
          <p:cNvPr id="15" name="object 15"/>
          <p:cNvSpPr txBox="1">
            <a:spLocks noGrp="1"/>
          </p:cNvSpPr>
          <p:nvPr>
            <p:ph type="dt" sz="half" idx="6"/>
          </p:nvPr>
        </p:nvSpPr>
        <p:spPr>
          <a:prstGeom prst="rect">
            <a:avLst/>
          </a:prstGeom>
        </p:spPr>
        <p:txBody>
          <a:bodyPr vert="horz" wrap="square" lIns="0" tIns="0" rIns="0" bIns="0">
            <a:spAutoFit/>
          </a:bodyPr>
          <a:lstStyle/>
          <a:p>
            <a:pPr marL="12700">
              <a:lnSpc>
                <a:spcPts val="675"/>
              </a:lnSpc>
            </a:pPr>
            <a:r>
              <a:t>Calegari (Universit'a Bologna)</a:t>
            </a:r>
          </a:p>
        </p:txBody>
      </p:sp>
      <p:sp>
        <p:nvSpPr>
          <p:cNvPr id="16" name="object 16"/>
          <p:cNvSpPr txBox="1"/>
          <p:nvPr/>
        </p:nvSpPr>
        <p:spPr>
          <a:xfrm>
            <a:off x="2053069" y="3351784"/>
            <a:ext cx="501650" cy="102235"/>
          </a:xfrm>
          <a:prstGeom prst="rect">
            <a:avLst/>
          </a:prstGeom>
        </p:spPr>
        <p:txBody>
          <a:bodyPr vert="horz" wrap="square" lIns="0" tIns="0" rIns="0" bIns="0">
            <a:spAutoFit/>
          </a:bodyPr>
          <a:lstStyle/>
          <a:p>
            <a:pPr marL="12700">
              <a:lnSpc>
                <a:spcPts val="675"/>
              </a:lnSpc>
              <a:defRPr sz="600">
                <a:solidFill>
                  <a:srgbClr val="470047"/>
                </a:solidFill>
                <a:latin typeface="Microsoft Sans Serif"/>
                <a:cs typeface="Microsoft Sans Serif"/>
                <a:hlinkClick r:id="rId5" action="ppaction://hlinksldjump"/>
              </a:defRPr>
            </a:pPr>
            <a:r>
              <a:t>Etica e LP</a:t>
            </a:r>
            <a:endParaRPr sz="600">
              <a:latin typeface="Microsoft Sans Serif"/>
              <a:cs typeface="Microsoft Sans Serif"/>
            </a:endParaRPr>
          </a:p>
        </p:txBody>
      </p:sp>
      <p:sp>
        <p:nvSpPr>
          <p:cNvPr id="17" name="object 17"/>
          <p:cNvSpPr txBox="1">
            <a:spLocks noGrp="1"/>
          </p:cNvSpPr>
          <p:nvPr>
            <p:ph type="ftr" sz="quarter" idx="5"/>
          </p:nvPr>
        </p:nvSpPr>
        <p:spPr>
          <a:prstGeom prst="rect">
            <a:avLst/>
          </a:prstGeom>
        </p:spPr>
        <p:txBody>
          <a:bodyPr vert="horz" wrap="square" lIns="0" tIns="0" rIns="0" bIns="0">
            <a:spAutoFit/>
          </a:bodyPr>
          <a:lstStyle/>
          <a:p>
            <a:pPr marL="12700">
              <a:lnSpc>
                <a:spcPts val="675"/>
              </a:lnSpc>
            </a:pPr>
            <a:r>
              <a:t>A.A. 2020/2021</a:t>
            </a:r>
          </a:p>
        </p:txBody>
      </p:sp>
      <p:sp>
        <p:nvSpPr>
          <p:cNvPr id="18" name="object 18"/>
          <p:cNvSpPr txBox="1">
            <a:spLocks noGrp="1"/>
          </p:cNvSpPr>
          <p:nvPr>
            <p:ph type="sldNum" sz="quarter" idx="7"/>
          </p:nvPr>
        </p:nvSpPr>
        <p:spPr>
          <a:prstGeom prst="rect">
            <a:avLst/>
          </a:prstGeom>
        </p:spPr>
        <p:txBody>
          <a:bodyPr vert="horz" wrap="square" lIns="0" tIns="0" rIns="0" bIns="0">
            <a:spAutoFit/>
          </a:bodyPr>
          <a:lstStyle/>
          <a:p>
            <a:pPr marL="38100">
              <a:lnSpc>
                <a:spcPts val="675"/>
              </a:lnSpc>
            </a:pPr>
            <a:fld id="{81D60167-4931-47E6-BA6A-407CBD079E47}" type="slidenum">
              <a:rPr spc="-20" dirty="0"/>
              <a:t>43</a:t>
            </a:fld>
            <a:r>
              <a:t> /69</a:t>
            </a:r>
          </a:p>
        </p:txBody>
      </p:sp>
    </p:spTree>
  </p:cSld>
  <p:clrMapOvr>
    <a:masterClrMapping/>
  </p:clrMapOvr>
  <p:transition>
    <p:cu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0" y="0"/>
            <a:ext cx="2304415" cy="140335"/>
          </a:xfrm>
          <a:prstGeom prst="rect">
            <a:avLst/>
          </a:prstGeom>
          <a:solidFill>
            <a:srgbClr val="510051"/>
          </a:solidFill>
        </p:spPr>
        <p:txBody>
          <a:bodyPr vert="horz" wrap="square" lIns="0" tIns="13335" rIns="0" bIns="0">
            <a:spAutoFit/>
          </a:bodyPr>
          <a:lstStyle/>
          <a:p>
            <a:pPr marL="1359535">
              <a:lnSpc>
                <a:spcPct val="100000"/>
              </a:lnSpc>
              <a:spcBef>
                <a:spcPts val="105"/>
              </a:spcBef>
              <a:defRPr sz="600">
                <a:solidFill>
                  <a:srgbClr val="F2F2F2"/>
                </a:solidFill>
                <a:latin typeface="Microsoft Sans Serif"/>
                <a:cs typeface="Microsoft Sans Serif"/>
                <a:hlinkClick r:id="rId2" action="ppaction://hlinksldjump"/>
              </a:defRPr>
            </a:pPr>
            <a:r>
              <a:t>Un approccio LP all'etica</a:t>
            </a:r>
            <a:endParaRPr sz="600">
              <a:latin typeface="Microsoft Sans Serif"/>
              <a:cs typeface="Microsoft Sans Serif"/>
            </a:endParaRPr>
          </a:p>
        </p:txBody>
      </p:sp>
      <p:sp>
        <p:nvSpPr>
          <p:cNvPr id="3" name="object 3"/>
          <p:cNvSpPr txBox="1"/>
          <p:nvPr/>
        </p:nvSpPr>
        <p:spPr>
          <a:xfrm>
            <a:off x="2303995" y="0"/>
            <a:ext cx="2304415" cy="140335"/>
          </a:xfrm>
          <a:prstGeom prst="rect">
            <a:avLst/>
          </a:prstGeom>
          <a:solidFill>
            <a:srgbClr val="D8D8D8"/>
          </a:solidFill>
        </p:spPr>
        <p:txBody>
          <a:bodyPr vert="horz" wrap="square" lIns="0" tIns="13335" rIns="0" bIns="0">
            <a:spAutoFit/>
          </a:bodyPr>
          <a:lstStyle/>
          <a:p>
            <a:pPr marL="67310">
              <a:lnSpc>
                <a:spcPct val="100000"/>
              </a:lnSpc>
              <a:spcBef>
                <a:spcPts val="105"/>
              </a:spcBef>
              <a:defRPr sz="600">
                <a:solidFill>
                  <a:srgbClr val="3D003D"/>
                </a:solidFill>
                <a:latin typeface="Microsoft Sans Serif"/>
                <a:cs typeface="Microsoft Sans Serif"/>
                <a:hlinkClick r:id="rId3" action="ppaction://hlinksldjump"/>
              </a:defRPr>
            </a:pPr>
            <a:r>
              <a:t>Rappresentare la moralità nella programmazione logica</a:t>
            </a:r>
            <a:endParaRPr sz="600">
              <a:latin typeface="Microsoft Sans Serif"/>
              <a:cs typeface="Microsoft Sans Serif"/>
            </a:endParaRPr>
          </a:p>
        </p:txBody>
      </p:sp>
      <p:sp>
        <p:nvSpPr>
          <p:cNvPr id="4" name="object 4"/>
          <p:cNvSpPr txBox="1"/>
          <p:nvPr/>
        </p:nvSpPr>
        <p:spPr>
          <a:xfrm>
            <a:off x="0" y="140017"/>
            <a:ext cx="4608195" cy="350520"/>
          </a:xfrm>
          <a:prstGeom prst="rect">
            <a:avLst/>
          </a:prstGeom>
          <a:solidFill>
            <a:srgbClr val="F2F2F2"/>
          </a:solidFill>
        </p:spPr>
        <p:txBody>
          <a:bodyPr vert="horz" wrap="square" lIns="0" tIns="76835" rIns="0" bIns="0">
            <a:spAutoFit/>
          </a:bodyPr>
          <a:lstStyle/>
          <a:p>
            <a:pPr marL="107950">
              <a:lnSpc>
                <a:spcPct val="100000"/>
              </a:lnSpc>
              <a:spcBef>
                <a:spcPts val="605"/>
              </a:spcBef>
              <a:defRPr sz="1400">
                <a:solidFill>
                  <a:srgbClr val="660066"/>
                </a:solidFill>
                <a:latin typeface="Tahoma"/>
                <a:cs typeface="Tahoma"/>
              </a:defRPr>
            </a:pPr>
            <a:r>
              <a:t>Princess Saviour Moral Robot: Esempio VIII</a:t>
            </a:r>
            <a:endParaRPr sz="1400">
              <a:latin typeface="Tahoma"/>
              <a:cs typeface="Tahoma"/>
            </a:endParaRPr>
          </a:p>
        </p:txBody>
      </p:sp>
      <p:pic>
        <p:nvPicPr>
          <p:cNvPr id="5" name="object 5"/>
          <p:cNvPicPr/>
          <p:nvPr/>
        </p:nvPicPr>
        <p:blipFill>
          <a:blip r:embed="rId4" cstate="print"/>
          <a:stretch>
            <a:fillRect/>
          </a:stretch>
        </p:blipFill>
        <p:spPr>
          <a:xfrm>
            <a:off x="278207" y="689335"/>
            <a:ext cx="65265" cy="65265"/>
          </a:xfrm>
          <a:prstGeom prst="rect">
            <a:avLst/>
          </a:prstGeom>
        </p:spPr>
      </p:pic>
      <p:sp>
        <p:nvSpPr>
          <p:cNvPr id="6" name="object 6"/>
          <p:cNvSpPr txBox="1"/>
          <p:nvPr/>
        </p:nvSpPr>
        <p:spPr>
          <a:xfrm>
            <a:off x="400050" y="630554"/>
            <a:ext cx="4078604" cy="2053589"/>
          </a:xfrm>
          <a:prstGeom prst="rect">
            <a:avLst/>
          </a:prstGeom>
        </p:spPr>
        <p:txBody>
          <a:bodyPr vert="horz" wrap="square" lIns="0" tIns="10160" rIns="0" bIns="0">
            <a:spAutoFit/>
          </a:bodyPr>
          <a:lstStyle/>
          <a:p>
            <a:pPr marL="12700" marR="474345">
              <a:lnSpc>
                <a:spcPct val="101499"/>
              </a:lnSpc>
              <a:spcBef>
                <a:spcPts val="80"/>
              </a:spcBef>
              <a:defRPr sz="900">
                <a:solidFill>
                  <a:srgbClr val="0A000A"/>
                </a:solidFill>
                <a:latin typeface="Tahoma"/>
                <a:cs typeface="Tahoma"/>
              </a:defRPr>
            </a:pPr>
            <a:r>
              <a:t>Le trame in questa storia riflettono una forma di lavoro deliberativo dei giudizi morali</a:t>
            </a:r>
            <a:endParaRPr sz="900">
              <a:latin typeface="Tahoma"/>
              <a:cs typeface="Tahoma"/>
            </a:endParaRPr>
          </a:p>
          <a:p>
            <a:pPr marL="12700" marR="31115">
              <a:lnSpc>
                <a:spcPct val="101499"/>
              </a:lnSpc>
              <a:spcBef>
                <a:spcPts val="434"/>
              </a:spcBef>
              <a:defRPr sz="900">
                <a:solidFill>
                  <a:srgbClr val="0A000A"/>
                </a:solidFill>
                <a:latin typeface="Tahoma"/>
                <a:cs typeface="Tahoma"/>
              </a:defRPr>
            </a:pPr>
            <a:r>
              <a:t>Ad esempio, nella seconda trama, il robot può giustificare la sua azione per combattere (e uccidere) il ninja a causa della morale utilitaristica che adotta.</a:t>
            </a:r>
            <a:endParaRPr sz="900">
              <a:latin typeface="Tahoma"/>
              <a:cs typeface="Tahoma"/>
            </a:endParaRPr>
          </a:p>
          <a:p>
            <a:pPr marL="12700" marR="5080">
              <a:lnSpc>
                <a:spcPct val="101499"/>
              </a:lnSpc>
              <a:spcBef>
                <a:spcPts val="434"/>
              </a:spcBef>
              <a:defRPr sz="900">
                <a:solidFill>
                  <a:srgbClr val="0A000A"/>
                </a:solidFill>
                <a:latin typeface="Tahoma"/>
                <a:cs typeface="Tahoma"/>
              </a:defRPr>
            </a:pPr>
            <a:r>
              <a:t>Questa giustificazione è contro-argomentata dalla principessa nella trama successiva, facendo un'eccezione nel salvarla, imponendo la morale di Gandhi, impedendo al robot di uccidere una guardia umana. In questa applicazione, invece di impiegare l'aggiornamento, questa eccezione è espressa tramite rapimento contestuale con presentazione</a:t>
            </a:r>
            <a:endParaRPr sz="900">
              <a:latin typeface="Tahoma"/>
              <a:cs typeface="Tahoma"/>
            </a:endParaRPr>
          </a:p>
          <a:p>
            <a:pPr marL="12700" marR="71120">
              <a:lnSpc>
                <a:spcPct val="101499"/>
              </a:lnSpc>
              <a:spcBef>
                <a:spcPts val="434"/>
              </a:spcBef>
              <a:defRPr sz="900">
                <a:solidFill>
                  <a:srgbClr val="0A000A"/>
                </a:solidFill>
                <a:latin typeface="Tahoma"/>
                <a:cs typeface="Tahoma"/>
              </a:defRPr>
            </a:pPr>
            <a:r>
              <a:t>Il robot può giustificare la sua incapacità di salvare la principessa (come il robot sta lasciando la scena) sostenendo che le due regole morali che segue (viz., utilitarista e Gandhi) sono in conflitto rispetto alla situazione che deve affrontare.</a:t>
            </a:r>
            <a:endParaRPr sz="900">
              <a:latin typeface="Tahoma"/>
              <a:cs typeface="Tahoma"/>
            </a:endParaRPr>
          </a:p>
          <a:p>
            <a:pPr marL="12700" marR="180340">
              <a:lnSpc>
                <a:spcPct val="101499"/>
              </a:lnSpc>
              <a:spcBef>
                <a:spcPts val="430"/>
              </a:spcBef>
              <a:defRPr sz="900">
                <a:solidFill>
                  <a:srgbClr val="0A000A"/>
                </a:solidFill>
                <a:latin typeface="Tahoma"/>
                <a:cs typeface="Tahoma"/>
              </a:defRPr>
            </a:pPr>
            <a:r>
              <a:t>L'argomentazione procede, per cui la principessa ordina al robot di salvarla a qualunque rischio, cioè, il robot dovrebbe seguire la morale del cavaliere.</a:t>
            </a:r>
            <a:endParaRPr sz="900">
              <a:latin typeface="Tahoma"/>
              <a:cs typeface="Tahoma"/>
            </a:endParaRPr>
          </a:p>
        </p:txBody>
      </p:sp>
      <p:pic>
        <p:nvPicPr>
          <p:cNvPr id="7" name="object 7"/>
          <p:cNvPicPr/>
          <p:nvPr/>
        </p:nvPicPr>
        <p:blipFill>
          <a:blip r:embed="rId4" cstate="print"/>
          <a:stretch>
            <a:fillRect/>
          </a:stretch>
        </p:blipFill>
        <p:spPr>
          <a:xfrm>
            <a:off x="278207" y="1022913"/>
            <a:ext cx="65265" cy="65265"/>
          </a:xfrm>
          <a:prstGeom prst="rect">
            <a:avLst/>
          </a:prstGeom>
        </p:spPr>
      </p:pic>
      <p:pic>
        <p:nvPicPr>
          <p:cNvPr id="8" name="object 8"/>
          <p:cNvPicPr/>
          <p:nvPr/>
        </p:nvPicPr>
        <p:blipFill>
          <a:blip r:embed="rId4" cstate="print"/>
          <a:stretch>
            <a:fillRect/>
          </a:stretch>
        </p:blipFill>
        <p:spPr>
          <a:xfrm>
            <a:off x="278207" y="1356504"/>
            <a:ext cx="65265" cy="65265"/>
          </a:xfrm>
          <a:prstGeom prst="rect">
            <a:avLst/>
          </a:prstGeom>
        </p:spPr>
      </p:pic>
      <p:pic>
        <p:nvPicPr>
          <p:cNvPr id="9" name="object 9"/>
          <p:cNvPicPr/>
          <p:nvPr/>
        </p:nvPicPr>
        <p:blipFill>
          <a:blip r:embed="rId4" cstate="print"/>
          <a:stretch>
            <a:fillRect/>
          </a:stretch>
        </p:blipFill>
        <p:spPr>
          <a:xfrm>
            <a:off x="278207" y="1968441"/>
            <a:ext cx="65265" cy="65265"/>
          </a:xfrm>
          <a:prstGeom prst="rect">
            <a:avLst/>
          </a:prstGeom>
        </p:spPr>
      </p:pic>
      <p:pic>
        <p:nvPicPr>
          <p:cNvPr id="10" name="object 10"/>
          <p:cNvPicPr/>
          <p:nvPr/>
        </p:nvPicPr>
        <p:blipFill>
          <a:blip r:embed="rId4" cstate="print"/>
          <a:stretch>
            <a:fillRect/>
          </a:stretch>
        </p:blipFill>
        <p:spPr>
          <a:xfrm>
            <a:off x="278207" y="2441198"/>
            <a:ext cx="65265" cy="65265"/>
          </a:xfrm>
          <a:prstGeom prst="rect">
            <a:avLst/>
          </a:prstGeom>
        </p:spPr>
      </p:pic>
      <p:grpSp>
        <p:nvGrpSpPr>
          <p:cNvPr id="11" name="object 11"/>
          <p:cNvGrpSpPr/>
          <p:nvPr/>
        </p:nvGrpSpPr>
        <p:grpSpPr>
          <a:xfrm>
            <a:off x="0" y="3346348"/>
            <a:ext cx="4608195" cy="109855"/>
            <a:chOff x="0" y="3346348"/>
            <a:chExt cx="4608195" cy="109855"/>
          </a:xfrm>
        </p:grpSpPr>
        <p:sp>
          <p:nvSpPr>
            <p:cNvPr id="12" name="object 12"/>
            <p:cNvSpPr/>
            <p:nvPr/>
          </p:nvSpPr>
          <p:spPr>
            <a:xfrm>
              <a:off x="0" y="3346348"/>
              <a:ext cx="1536065" cy="109855"/>
            </a:xfrm>
            <a:custGeom>
              <a:avLst/>
              <a:gdLst/>
              <a:ahLst/>
              <a:cxnLst/>
              <a:rect l="l" t="t" r="r" b="b"/>
              <a:pathLst>
                <a:path w="1536065" h="109854">
                  <a:moveTo>
                    <a:pt x="1535976" y="0"/>
                  </a:moveTo>
                  <a:lnTo>
                    <a:pt x="0" y="0"/>
                  </a:lnTo>
                  <a:lnTo>
                    <a:pt x="0" y="109651"/>
                  </a:lnTo>
                  <a:lnTo>
                    <a:pt x="1535976" y="109651"/>
                  </a:lnTo>
                  <a:lnTo>
                    <a:pt x="1535976" y="0"/>
                  </a:lnTo>
                  <a:close/>
                </a:path>
              </a:pathLst>
            </a:custGeom>
            <a:solidFill>
              <a:srgbClr val="510051"/>
            </a:solidFill>
          </p:spPr>
          <p:txBody>
            <a:bodyPr wrap="square" lIns="0" tIns="0" rIns="0" bIns="0"/>
            <a:lstStyle/>
            <a:p>
              <a:endParaRPr/>
            </a:p>
          </p:txBody>
        </p:sp>
        <p:sp>
          <p:nvSpPr>
            <p:cNvPr id="13" name="object 13"/>
            <p:cNvSpPr/>
            <p:nvPr/>
          </p:nvSpPr>
          <p:spPr>
            <a:xfrm>
              <a:off x="1535976" y="3346348"/>
              <a:ext cx="1536065" cy="109855"/>
            </a:xfrm>
            <a:custGeom>
              <a:avLst/>
              <a:gdLst/>
              <a:ahLst/>
              <a:cxnLst/>
              <a:rect l="l" t="t" r="r" b="b"/>
              <a:pathLst>
                <a:path w="1536064" h="109854">
                  <a:moveTo>
                    <a:pt x="1535976" y="0"/>
                  </a:moveTo>
                  <a:lnTo>
                    <a:pt x="0" y="0"/>
                  </a:lnTo>
                  <a:lnTo>
                    <a:pt x="0" y="109651"/>
                  </a:lnTo>
                  <a:lnTo>
                    <a:pt x="1535976" y="109651"/>
                  </a:lnTo>
                  <a:lnTo>
                    <a:pt x="1535976" y="0"/>
                  </a:lnTo>
                  <a:close/>
                </a:path>
              </a:pathLst>
            </a:custGeom>
            <a:solidFill>
              <a:srgbClr val="EBEBEB"/>
            </a:solidFill>
          </p:spPr>
          <p:txBody>
            <a:bodyPr wrap="square" lIns="0" tIns="0" rIns="0" bIns="0"/>
            <a:lstStyle/>
            <a:p>
              <a:endParaRPr/>
            </a:p>
          </p:txBody>
        </p:sp>
        <p:sp>
          <p:nvSpPr>
            <p:cNvPr id="14" name="object 14"/>
            <p:cNvSpPr/>
            <p:nvPr/>
          </p:nvSpPr>
          <p:spPr>
            <a:xfrm>
              <a:off x="3071952" y="3346348"/>
              <a:ext cx="1536065" cy="109855"/>
            </a:xfrm>
            <a:custGeom>
              <a:avLst/>
              <a:gdLst/>
              <a:ahLst/>
              <a:cxnLst/>
              <a:rect l="l" t="t" r="r" b="b"/>
              <a:pathLst>
                <a:path w="1536064" h="109854">
                  <a:moveTo>
                    <a:pt x="1535976" y="0"/>
                  </a:moveTo>
                  <a:lnTo>
                    <a:pt x="0" y="0"/>
                  </a:lnTo>
                  <a:lnTo>
                    <a:pt x="0" y="109651"/>
                  </a:lnTo>
                  <a:lnTo>
                    <a:pt x="1535976" y="109651"/>
                  </a:lnTo>
                  <a:lnTo>
                    <a:pt x="1535976" y="0"/>
                  </a:lnTo>
                  <a:close/>
                </a:path>
              </a:pathLst>
            </a:custGeom>
            <a:solidFill>
              <a:srgbClr val="D8D8D8"/>
            </a:solidFill>
          </p:spPr>
          <p:txBody>
            <a:bodyPr wrap="square" lIns="0" tIns="0" rIns="0" bIns="0"/>
            <a:lstStyle/>
            <a:p>
              <a:endParaRPr/>
            </a:p>
          </p:txBody>
        </p:sp>
      </p:grpSp>
      <p:sp>
        <p:nvSpPr>
          <p:cNvPr id="15" name="object 15"/>
          <p:cNvSpPr txBox="1">
            <a:spLocks noGrp="1"/>
          </p:cNvSpPr>
          <p:nvPr>
            <p:ph type="dt" sz="half" idx="6"/>
          </p:nvPr>
        </p:nvSpPr>
        <p:spPr>
          <a:prstGeom prst="rect">
            <a:avLst/>
          </a:prstGeom>
        </p:spPr>
        <p:txBody>
          <a:bodyPr vert="horz" wrap="square" lIns="0" tIns="0" rIns="0" bIns="0">
            <a:spAutoFit/>
          </a:bodyPr>
          <a:lstStyle/>
          <a:p>
            <a:pPr marL="12700">
              <a:lnSpc>
                <a:spcPts val="675"/>
              </a:lnSpc>
            </a:pPr>
            <a:r>
              <a:t>Calegari (Universit'a Bologna)</a:t>
            </a:r>
          </a:p>
        </p:txBody>
      </p:sp>
      <p:sp>
        <p:nvSpPr>
          <p:cNvPr id="16" name="object 16"/>
          <p:cNvSpPr txBox="1"/>
          <p:nvPr/>
        </p:nvSpPr>
        <p:spPr>
          <a:xfrm>
            <a:off x="2053069" y="3351784"/>
            <a:ext cx="501650" cy="102235"/>
          </a:xfrm>
          <a:prstGeom prst="rect">
            <a:avLst/>
          </a:prstGeom>
        </p:spPr>
        <p:txBody>
          <a:bodyPr vert="horz" wrap="square" lIns="0" tIns="0" rIns="0" bIns="0">
            <a:spAutoFit/>
          </a:bodyPr>
          <a:lstStyle/>
          <a:p>
            <a:pPr marL="12700">
              <a:lnSpc>
                <a:spcPts val="675"/>
              </a:lnSpc>
              <a:defRPr sz="600">
                <a:solidFill>
                  <a:srgbClr val="470047"/>
                </a:solidFill>
                <a:latin typeface="Microsoft Sans Serif"/>
                <a:cs typeface="Microsoft Sans Serif"/>
                <a:hlinkClick r:id="rId5" action="ppaction://hlinksldjump"/>
              </a:defRPr>
            </a:pPr>
            <a:r>
              <a:t>Etica e LP</a:t>
            </a:r>
            <a:endParaRPr sz="600">
              <a:latin typeface="Microsoft Sans Serif"/>
              <a:cs typeface="Microsoft Sans Serif"/>
            </a:endParaRPr>
          </a:p>
        </p:txBody>
      </p:sp>
      <p:sp>
        <p:nvSpPr>
          <p:cNvPr id="17" name="object 17"/>
          <p:cNvSpPr txBox="1">
            <a:spLocks noGrp="1"/>
          </p:cNvSpPr>
          <p:nvPr>
            <p:ph type="ftr" sz="quarter" idx="5"/>
          </p:nvPr>
        </p:nvSpPr>
        <p:spPr>
          <a:prstGeom prst="rect">
            <a:avLst/>
          </a:prstGeom>
        </p:spPr>
        <p:txBody>
          <a:bodyPr vert="horz" wrap="square" lIns="0" tIns="0" rIns="0" bIns="0">
            <a:spAutoFit/>
          </a:bodyPr>
          <a:lstStyle/>
          <a:p>
            <a:pPr marL="12700">
              <a:lnSpc>
                <a:spcPts val="675"/>
              </a:lnSpc>
            </a:pPr>
            <a:r>
              <a:t>A.A. 2020/2021</a:t>
            </a:r>
          </a:p>
        </p:txBody>
      </p:sp>
      <p:sp>
        <p:nvSpPr>
          <p:cNvPr id="18" name="object 18"/>
          <p:cNvSpPr txBox="1">
            <a:spLocks noGrp="1"/>
          </p:cNvSpPr>
          <p:nvPr>
            <p:ph type="sldNum" sz="quarter" idx="7"/>
          </p:nvPr>
        </p:nvSpPr>
        <p:spPr>
          <a:prstGeom prst="rect">
            <a:avLst/>
          </a:prstGeom>
        </p:spPr>
        <p:txBody>
          <a:bodyPr vert="horz" wrap="square" lIns="0" tIns="0" rIns="0" bIns="0">
            <a:spAutoFit/>
          </a:bodyPr>
          <a:lstStyle/>
          <a:p>
            <a:pPr marL="38100">
              <a:lnSpc>
                <a:spcPts val="675"/>
              </a:lnSpc>
            </a:pPr>
            <a:fld id="{81D60167-4931-47E6-BA6A-407CBD079E47}" type="slidenum">
              <a:rPr spc="-20" dirty="0"/>
              <a:t>44</a:t>
            </a:fld>
            <a:r>
              <a:t> /69</a:t>
            </a:r>
          </a:p>
        </p:txBody>
      </p:sp>
    </p:spTree>
  </p:cSld>
  <p:clrMapOvr>
    <a:masterClrMapping/>
  </p:clrMapOvr>
  <p:transition>
    <p:cu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0" y="0"/>
            <a:ext cx="2304415" cy="140335"/>
          </a:xfrm>
          <a:prstGeom prst="rect">
            <a:avLst/>
          </a:prstGeom>
          <a:solidFill>
            <a:srgbClr val="510051"/>
          </a:solidFill>
        </p:spPr>
        <p:txBody>
          <a:bodyPr vert="horz" wrap="square" lIns="0" tIns="13335" rIns="0" bIns="0">
            <a:spAutoFit/>
          </a:bodyPr>
          <a:lstStyle/>
          <a:p>
            <a:pPr marL="1359535">
              <a:lnSpc>
                <a:spcPct val="100000"/>
              </a:lnSpc>
              <a:spcBef>
                <a:spcPts val="105"/>
              </a:spcBef>
              <a:defRPr sz="600">
                <a:solidFill>
                  <a:srgbClr val="F2F2F2"/>
                </a:solidFill>
                <a:latin typeface="Microsoft Sans Serif"/>
                <a:cs typeface="Microsoft Sans Serif"/>
                <a:hlinkClick r:id="rId2" action="ppaction://hlinksldjump"/>
              </a:defRPr>
            </a:pPr>
            <a:r>
              <a:t>Un approccio LP all'etica</a:t>
            </a:r>
            <a:endParaRPr sz="600">
              <a:latin typeface="Microsoft Sans Serif"/>
              <a:cs typeface="Microsoft Sans Serif"/>
            </a:endParaRPr>
          </a:p>
        </p:txBody>
      </p:sp>
      <p:sp>
        <p:nvSpPr>
          <p:cNvPr id="3" name="object 3"/>
          <p:cNvSpPr txBox="1"/>
          <p:nvPr/>
        </p:nvSpPr>
        <p:spPr>
          <a:xfrm>
            <a:off x="2303995" y="0"/>
            <a:ext cx="2304415" cy="140335"/>
          </a:xfrm>
          <a:prstGeom prst="rect">
            <a:avLst/>
          </a:prstGeom>
          <a:solidFill>
            <a:srgbClr val="D8D8D8"/>
          </a:solidFill>
        </p:spPr>
        <p:txBody>
          <a:bodyPr vert="horz" wrap="square" lIns="0" tIns="13335" rIns="0" bIns="0">
            <a:spAutoFit/>
          </a:bodyPr>
          <a:lstStyle/>
          <a:p>
            <a:pPr marL="67310">
              <a:lnSpc>
                <a:spcPct val="100000"/>
              </a:lnSpc>
              <a:spcBef>
                <a:spcPts val="105"/>
              </a:spcBef>
              <a:defRPr sz="600">
                <a:solidFill>
                  <a:srgbClr val="3D003D"/>
                </a:solidFill>
                <a:latin typeface="Microsoft Sans Serif"/>
                <a:cs typeface="Microsoft Sans Serif"/>
                <a:hlinkClick r:id="rId3" action="ppaction://hlinksldjump"/>
              </a:defRPr>
            </a:pPr>
            <a:r>
              <a:t>Rappresentare la moralità nella programmazione logica</a:t>
            </a:r>
            <a:endParaRPr sz="600">
              <a:latin typeface="Microsoft Sans Serif"/>
              <a:cs typeface="Microsoft Sans Serif"/>
            </a:endParaRPr>
          </a:p>
        </p:txBody>
      </p:sp>
      <p:sp>
        <p:nvSpPr>
          <p:cNvPr id="4" name="object 4"/>
          <p:cNvSpPr txBox="1"/>
          <p:nvPr/>
        </p:nvSpPr>
        <p:spPr>
          <a:xfrm>
            <a:off x="0" y="140017"/>
            <a:ext cx="4608195" cy="350520"/>
          </a:xfrm>
          <a:prstGeom prst="rect">
            <a:avLst/>
          </a:prstGeom>
          <a:solidFill>
            <a:srgbClr val="F2F2F2"/>
          </a:solidFill>
        </p:spPr>
        <p:txBody>
          <a:bodyPr vert="horz" wrap="square" lIns="0" tIns="76835" rIns="0" bIns="0">
            <a:spAutoFit/>
          </a:bodyPr>
          <a:lstStyle/>
          <a:p>
            <a:pPr marL="107950">
              <a:lnSpc>
                <a:spcPct val="100000"/>
              </a:lnSpc>
              <a:spcBef>
                <a:spcPts val="605"/>
              </a:spcBef>
              <a:defRPr sz="1400">
                <a:solidFill>
                  <a:srgbClr val="660066"/>
                </a:solidFill>
                <a:latin typeface="Tahoma"/>
                <a:cs typeface="Tahoma"/>
              </a:defRPr>
            </a:pPr>
            <a:r>
              <a:t>Auto a guida autonoma: Esempio I</a:t>
            </a:r>
            <a:endParaRPr sz="1400">
              <a:latin typeface="Tahoma"/>
              <a:cs typeface="Tahoma"/>
            </a:endParaRPr>
          </a:p>
        </p:txBody>
      </p:sp>
      <p:sp>
        <p:nvSpPr>
          <p:cNvPr id="5" name="object 5"/>
          <p:cNvSpPr txBox="1"/>
          <p:nvPr/>
        </p:nvSpPr>
        <p:spPr>
          <a:xfrm>
            <a:off x="402932" y="585274"/>
            <a:ext cx="3802379" cy="997585"/>
          </a:xfrm>
          <a:prstGeom prst="rect">
            <a:avLst/>
          </a:prstGeom>
        </p:spPr>
        <p:txBody>
          <a:bodyPr vert="horz" wrap="square" lIns="0" tIns="10160" rIns="0" bIns="0">
            <a:spAutoFit/>
          </a:bodyPr>
          <a:lstStyle/>
          <a:p>
            <a:pPr marL="12700" marR="5080" algn="just">
              <a:lnSpc>
                <a:spcPct val="101499"/>
              </a:lnSpc>
              <a:spcBef>
                <a:spcPts val="80"/>
              </a:spcBef>
              <a:defRPr sz="900" i="1">
                <a:solidFill>
                  <a:srgbClr val="843384"/>
                </a:solidFill>
                <a:latin typeface="Arial"/>
                <a:cs typeface="Arial"/>
              </a:defRPr>
            </a:pPr>
            <a:r>
              <a:t>Iniziamo a considerare uno scenario molto semplice nel contesto delle auto a guida autonoma:  una strada dotata di due semafori, uno per i veicoli e uno per i pedoni. L'obiettivo del sistema è quello di gestire autonomamente gli incroci di conseguenza alle indicazioni semaforiche. Anche se c'è una complicazione che dovrebbe essere presa in considerazione, che i veicoli autorizzati possono — solo durante le emergenze — ignorare le prescrizioni del semaforo. In tal caso, gli altri veicoli devono lasciare la strada libera per la macchina autorizzata.</a:t>
            </a:r>
            <a:endParaRPr sz="900">
              <a:latin typeface="Arial"/>
              <a:cs typeface="Arial"/>
            </a:endParaRPr>
          </a:p>
        </p:txBody>
      </p:sp>
      <p:sp>
        <p:nvSpPr>
          <p:cNvPr id="6" name="object 6"/>
          <p:cNvSpPr/>
          <p:nvPr/>
        </p:nvSpPr>
        <p:spPr>
          <a:xfrm>
            <a:off x="497154" y="1782445"/>
            <a:ext cx="24765" cy="0"/>
          </a:xfrm>
          <a:custGeom>
            <a:avLst/>
            <a:gdLst/>
            <a:ahLst/>
            <a:cxnLst/>
            <a:rect l="l" t="t" r="r" b="b"/>
            <a:pathLst>
              <a:path w="24765">
                <a:moveTo>
                  <a:pt x="0" y="0"/>
                </a:moveTo>
                <a:lnTo>
                  <a:pt x="24193" y="0"/>
                </a:lnTo>
              </a:path>
            </a:pathLst>
          </a:custGeom>
          <a:ln w="5054">
            <a:solidFill>
              <a:srgbClr val="0A000A"/>
            </a:solidFill>
          </a:ln>
        </p:spPr>
        <p:txBody>
          <a:bodyPr wrap="square" lIns="0" tIns="0" rIns="0" bIns="0"/>
          <a:lstStyle/>
          <a:p>
            <a:endParaRPr/>
          </a:p>
        </p:txBody>
      </p:sp>
      <p:sp>
        <p:nvSpPr>
          <p:cNvPr id="7" name="object 7"/>
          <p:cNvSpPr/>
          <p:nvPr/>
        </p:nvSpPr>
        <p:spPr>
          <a:xfrm>
            <a:off x="1309217" y="1782445"/>
            <a:ext cx="24765" cy="0"/>
          </a:xfrm>
          <a:custGeom>
            <a:avLst/>
            <a:gdLst/>
            <a:ahLst/>
            <a:cxnLst/>
            <a:rect l="l" t="t" r="r" b="b"/>
            <a:pathLst>
              <a:path w="24765">
                <a:moveTo>
                  <a:pt x="0" y="0"/>
                </a:moveTo>
                <a:lnTo>
                  <a:pt x="24193" y="0"/>
                </a:lnTo>
              </a:path>
            </a:pathLst>
          </a:custGeom>
          <a:ln w="5054">
            <a:solidFill>
              <a:srgbClr val="0A000A"/>
            </a:solidFill>
          </a:ln>
        </p:spPr>
        <p:txBody>
          <a:bodyPr wrap="square" lIns="0" tIns="0" rIns="0" bIns="0"/>
          <a:lstStyle/>
          <a:p>
            <a:endParaRPr/>
          </a:p>
        </p:txBody>
      </p:sp>
      <p:sp>
        <p:nvSpPr>
          <p:cNvPr id="8" name="object 8"/>
          <p:cNvSpPr/>
          <p:nvPr/>
        </p:nvSpPr>
        <p:spPr>
          <a:xfrm>
            <a:off x="497154" y="1871014"/>
            <a:ext cx="24765" cy="0"/>
          </a:xfrm>
          <a:custGeom>
            <a:avLst/>
            <a:gdLst/>
            <a:ahLst/>
            <a:cxnLst/>
            <a:rect l="l" t="t" r="r" b="b"/>
            <a:pathLst>
              <a:path w="24765">
                <a:moveTo>
                  <a:pt x="0" y="0"/>
                </a:moveTo>
                <a:lnTo>
                  <a:pt x="24193" y="0"/>
                </a:lnTo>
              </a:path>
            </a:pathLst>
          </a:custGeom>
          <a:ln w="5054">
            <a:solidFill>
              <a:srgbClr val="0A000A"/>
            </a:solidFill>
          </a:ln>
        </p:spPr>
        <p:txBody>
          <a:bodyPr wrap="square" lIns="0" tIns="0" rIns="0" bIns="0"/>
          <a:lstStyle/>
          <a:p>
            <a:endParaRPr/>
          </a:p>
        </p:txBody>
      </p:sp>
      <p:sp>
        <p:nvSpPr>
          <p:cNvPr id="9" name="object 9"/>
          <p:cNvSpPr/>
          <p:nvPr/>
        </p:nvSpPr>
        <p:spPr>
          <a:xfrm>
            <a:off x="1309217" y="1871014"/>
            <a:ext cx="24765" cy="0"/>
          </a:xfrm>
          <a:custGeom>
            <a:avLst/>
            <a:gdLst/>
            <a:ahLst/>
            <a:cxnLst/>
            <a:rect l="l" t="t" r="r" b="b"/>
            <a:pathLst>
              <a:path w="24765">
                <a:moveTo>
                  <a:pt x="0" y="0"/>
                </a:moveTo>
                <a:lnTo>
                  <a:pt x="24193" y="0"/>
                </a:lnTo>
              </a:path>
            </a:pathLst>
          </a:custGeom>
          <a:ln w="5054">
            <a:solidFill>
              <a:srgbClr val="0A000A"/>
            </a:solidFill>
          </a:ln>
        </p:spPr>
        <p:txBody>
          <a:bodyPr wrap="square" lIns="0" tIns="0" rIns="0" bIns="0"/>
          <a:lstStyle/>
          <a:p>
            <a:endParaRPr/>
          </a:p>
        </p:txBody>
      </p:sp>
      <p:sp>
        <p:nvSpPr>
          <p:cNvPr id="10" name="object 10"/>
          <p:cNvSpPr/>
          <p:nvPr/>
        </p:nvSpPr>
        <p:spPr>
          <a:xfrm>
            <a:off x="497154" y="1959584"/>
            <a:ext cx="24765" cy="0"/>
          </a:xfrm>
          <a:custGeom>
            <a:avLst/>
            <a:gdLst/>
            <a:ahLst/>
            <a:cxnLst/>
            <a:rect l="l" t="t" r="r" b="b"/>
            <a:pathLst>
              <a:path w="24765">
                <a:moveTo>
                  <a:pt x="0" y="0"/>
                </a:moveTo>
                <a:lnTo>
                  <a:pt x="24193" y="0"/>
                </a:lnTo>
              </a:path>
            </a:pathLst>
          </a:custGeom>
          <a:ln w="5054">
            <a:solidFill>
              <a:srgbClr val="0A000A"/>
            </a:solidFill>
          </a:ln>
        </p:spPr>
        <p:txBody>
          <a:bodyPr wrap="square" lIns="0" tIns="0" rIns="0" bIns="0"/>
          <a:lstStyle/>
          <a:p>
            <a:endParaRPr/>
          </a:p>
        </p:txBody>
      </p:sp>
      <p:sp>
        <p:nvSpPr>
          <p:cNvPr id="11" name="object 11"/>
          <p:cNvSpPr/>
          <p:nvPr/>
        </p:nvSpPr>
        <p:spPr>
          <a:xfrm>
            <a:off x="1469478" y="1959584"/>
            <a:ext cx="24765" cy="0"/>
          </a:xfrm>
          <a:custGeom>
            <a:avLst/>
            <a:gdLst/>
            <a:ahLst/>
            <a:cxnLst/>
            <a:rect l="l" t="t" r="r" b="b"/>
            <a:pathLst>
              <a:path w="24765">
                <a:moveTo>
                  <a:pt x="0" y="0"/>
                </a:moveTo>
                <a:lnTo>
                  <a:pt x="24193" y="0"/>
                </a:lnTo>
              </a:path>
            </a:pathLst>
          </a:custGeom>
          <a:ln w="5054">
            <a:solidFill>
              <a:srgbClr val="0A000A"/>
            </a:solidFill>
          </a:ln>
        </p:spPr>
        <p:txBody>
          <a:bodyPr wrap="square" lIns="0" tIns="0" rIns="0" bIns="0"/>
          <a:lstStyle/>
          <a:p>
            <a:endParaRPr/>
          </a:p>
        </p:txBody>
      </p:sp>
      <p:sp>
        <p:nvSpPr>
          <p:cNvPr id="12" name="object 12"/>
          <p:cNvSpPr/>
          <p:nvPr/>
        </p:nvSpPr>
        <p:spPr>
          <a:xfrm>
            <a:off x="2484691" y="1959584"/>
            <a:ext cx="24765" cy="0"/>
          </a:xfrm>
          <a:custGeom>
            <a:avLst/>
            <a:gdLst/>
            <a:ahLst/>
            <a:cxnLst/>
            <a:rect l="l" t="t" r="r" b="b"/>
            <a:pathLst>
              <a:path w="24764">
                <a:moveTo>
                  <a:pt x="0" y="0"/>
                </a:moveTo>
                <a:lnTo>
                  <a:pt x="24193" y="0"/>
                </a:lnTo>
              </a:path>
            </a:pathLst>
          </a:custGeom>
          <a:ln w="5054">
            <a:solidFill>
              <a:srgbClr val="0A000A"/>
            </a:solidFill>
          </a:ln>
        </p:spPr>
        <p:txBody>
          <a:bodyPr wrap="square" lIns="0" tIns="0" rIns="0" bIns="0"/>
          <a:lstStyle/>
          <a:p>
            <a:endParaRPr/>
          </a:p>
        </p:txBody>
      </p:sp>
      <p:sp>
        <p:nvSpPr>
          <p:cNvPr id="13" name="object 13"/>
          <p:cNvSpPr/>
          <p:nvPr/>
        </p:nvSpPr>
        <p:spPr>
          <a:xfrm>
            <a:off x="3537140" y="1959584"/>
            <a:ext cx="24765" cy="0"/>
          </a:xfrm>
          <a:custGeom>
            <a:avLst/>
            <a:gdLst/>
            <a:ahLst/>
            <a:cxnLst/>
            <a:rect l="l" t="t" r="r" b="b"/>
            <a:pathLst>
              <a:path w="24764">
                <a:moveTo>
                  <a:pt x="0" y="0"/>
                </a:moveTo>
                <a:lnTo>
                  <a:pt x="24193" y="0"/>
                </a:lnTo>
              </a:path>
            </a:pathLst>
          </a:custGeom>
          <a:ln w="5054">
            <a:solidFill>
              <a:srgbClr val="0A000A"/>
            </a:solidFill>
          </a:ln>
        </p:spPr>
        <p:txBody>
          <a:bodyPr wrap="square" lIns="0" tIns="0" rIns="0" bIns="0"/>
          <a:lstStyle/>
          <a:p>
            <a:endParaRPr/>
          </a:p>
        </p:txBody>
      </p:sp>
      <p:sp>
        <p:nvSpPr>
          <p:cNvPr id="14" name="object 14"/>
          <p:cNvSpPr/>
          <p:nvPr/>
        </p:nvSpPr>
        <p:spPr>
          <a:xfrm>
            <a:off x="497154" y="2136711"/>
            <a:ext cx="24765" cy="0"/>
          </a:xfrm>
          <a:custGeom>
            <a:avLst/>
            <a:gdLst/>
            <a:ahLst/>
            <a:cxnLst/>
            <a:rect l="l" t="t" r="r" b="b"/>
            <a:pathLst>
              <a:path w="24765">
                <a:moveTo>
                  <a:pt x="0" y="0"/>
                </a:moveTo>
                <a:lnTo>
                  <a:pt x="24193" y="0"/>
                </a:lnTo>
              </a:path>
            </a:pathLst>
          </a:custGeom>
          <a:ln w="5054">
            <a:solidFill>
              <a:srgbClr val="0A000A"/>
            </a:solidFill>
          </a:ln>
        </p:spPr>
        <p:txBody>
          <a:bodyPr wrap="square" lIns="0" tIns="0" rIns="0" bIns="0"/>
          <a:lstStyle/>
          <a:p>
            <a:endParaRPr/>
          </a:p>
        </p:txBody>
      </p:sp>
      <p:sp>
        <p:nvSpPr>
          <p:cNvPr id="15" name="object 15"/>
          <p:cNvSpPr/>
          <p:nvPr/>
        </p:nvSpPr>
        <p:spPr>
          <a:xfrm>
            <a:off x="1938375" y="2136711"/>
            <a:ext cx="24765" cy="0"/>
          </a:xfrm>
          <a:custGeom>
            <a:avLst/>
            <a:gdLst/>
            <a:ahLst/>
            <a:cxnLst/>
            <a:rect l="l" t="t" r="r" b="b"/>
            <a:pathLst>
              <a:path w="24764">
                <a:moveTo>
                  <a:pt x="0" y="0"/>
                </a:moveTo>
                <a:lnTo>
                  <a:pt x="24193" y="0"/>
                </a:lnTo>
              </a:path>
            </a:pathLst>
          </a:custGeom>
          <a:ln w="5054">
            <a:solidFill>
              <a:srgbClr val="0A000A"/>
            </a:solidFill>
          </a:ln>
        </p:spPr>
        <p:txBody>
          <a:bodyPr wrap="square" lIns="0" tIns="0" rIns="0" bIns="0"/>
          <a:lstStyle/>
          <a:p>
            <a:endParaRPr/>
          </a:p>
        </p:txBody>
      </p:sp>
      <p:sp>
        <p:nvSpPr>
          <p:cNvPr id="16" name="object 16"/>
          <p:cNvSpPr/>
          <p:nvPr/>
        </p:nvSpPr>
        <p:spPr>
          <a:xfrm>
            <a:off x="497154" y="2225281"/>
            <a:ext cx="24765" cy="0"/>
          </a:xfrm>
          <a:custGeom>
            <a:avLst/>
            <a:gdLst/>
            <a:ahLst/>
            <a:cxnLst/>
            <a:rect l="l" t="t" r="r" b="b"/>
            <a:pathLst>
              <a:path w="24765">
                <a:moveTo>
                  <a:pt x="0" y="0"/>
                </a:moveTo>
                <a:lnTo>
                  <a:pt x="24193" y="0"/>
                </a:lnTo>
              </a:path>
            </a:pathLst>
          </a:custGeom>
          <a:ln w="5054">
            <a:solidFill>
              <a:srgbClr val="0A000A"/>
            </a:solidFill>
          </a:ln>
        </p:spPr>
        <p:txBody>
          <a:bodyPr wrap="square" lIns="0" tIns="0" rIns="0" bIns="0"/>
          <a:lstStyle/>
          <a:p>
            <a:endParaRPr/>
          </a:p>
        </p:txBody>
      </p:sp>
      <p:sp>
        <p:nvSpPr>
          <p:cNvPr id="17" name="object 17"/>
          <p:cNvSpPr/>
          <p:nvPr/>
        </p:nvSpPr>
        <p:spPr>
          <a:xfrm>
            <a:off x="2906318" y="2225281"/>
            <a:ext cx="24765" cy="0"/>
          </a:xfrm>
          <a:custGeom>
            <a:avLst/>
            <a:gdLst/>
            <a:ahLst/>
            <a:cxnLst/>
            <a:rect l="l" t="t" r="r" b="b"/>
            <a:pathLst>
              <a:path w="24764">
                <a:moveTo>
                  <a:pt x="0" y="0"/>
                </a:moveTo>
                <a:lnTo>
                  <a:pt x="24193" y="0"/>
                </a:lnTo>
              </a:path>
            </a:pathLst>
          </a:custGeom>
          <a:ln w="5054">
            <a:solidFill>
              <a:srgbClr val="0A000A"/>
            </a:solidFill>
          </a:ln>
        </p:spPr>
        <p:txBody>
          <a:bodyPr wrap="square" lIns="0" tIns="0" rIns="0" bIns="0"/>
          <a:lstStyle/>
          <a:p>
            <a:endParaRPr/>
          </a:p>
        </p:txBody>
      </p:sp>
      <p:sp>
        <p:nvSpPr>
          <p:cNvPr id="18" name="object 18"/>
          <p:cNvSpPr/>
          <p:nvPr/>
        </p:nvSpPr>
        <p:spPr>
          <a:xfrm>
            <a:off x="985507" y="2668117"/>
            <a:ext cx="24765" cy="0"/>
          </a:xfrm>
          <a:custGeom>
            <a:avLst/>
            <a:gdLst/>
            <a:ahLst/>
            <a:cxnLst/>
            <a:rect l="l" t="t" r="r" b="b"/>
            <a:pathLst>
              <a:path w="24765">
                <a:moveTo>
                  <a:pt x="0" y="0"/>
                </a:moveTo>
                <a:lnTo>
                  <a:pt x="24193" y="0"/>
                </a:lnTo>
              </a:path>
            </a:pathLst>
          </a:custGeom>
          <a:ln w="5054">
            <a:solidFill>
              <a:srgbClr val="0A000A"/>
            </a:solidFill>
          </a:ln>
        </p:spPr>
        <p:txBody>
          <a:bodyPr wrap="square" lIns="0" tIns="0" rIns="0" bIns="0"/>
          <a:lstStyle/>
          <a:p>
            <a:endParaRPr/>
          </a:p>
        </p:txBody>
      </p:sp>
      <p:sp>
        <p:nvSpPr>
          <p:cNvPr id="19" name="object 19"/>
          <p:cNvSpPr/>
          <p:nvPr/>
        </p:nvSpPr>
        <p:spPr>
          <a:xfrm>
            <a:off x="593953" y="2756687"/>
            <a:ext cx="24765" cy="0"/>
          </a:xfrm>
          <a:custGeom>
            <a:avLst/>
            <a:gdLst/>
            <a:ahLst/>
            <a:cxnLst/>
            <a:rect l="l" t="t" r="r" b="b"/>
            <a:pathLst>
              <a:path w="24765">
                <a:moveTo>
                  <a:pt x="0" y="0"/>
                </a:moveTo>
                <a:lnTo>
                  <a:pt x="24193" y="0"/>
                </a:lnTo>
              </a:path>
            </a:pathLst>
          </a:custGeom>
          <a:ln w="5054">
            <a:solidFill>
              <a:srgbClr val="0A000A"/>
            </a:solidFill>
          </a:ln>
        </p:spPr>
        <p:txBody>
          <a:bodyPr wrap="square" lIns="0" tIns="0" rIns="0" bIns="0"/>
          <a:lstStyle/>
          <a:p>
            <a:endParaRPr/>
          </a:p>
        </p:txBody>
      </p:sp>
      <p:sp>
        <p:nvSpPr>
          <p:cNvPr id="20" name="object 20"/>
          <p:cNvSpPr/>
          <p:nvPr/>
        </p:nvSpPr>
        <p:spPr>
          <a:xfrm>
            <a:off x="1610296" y="2756687"/>
            <a:ext cx="24765" cy="0"/>
          </a:xfrm>
          <a:custGeom>
            <a:avLst/>
            <a:gdLst/>
            <a:ahLst/>
            <a:cxnLst/>
            <a:rect l="l" t="t" r="r" b="b"/>
            <a:pathLst>
              <a:path w="24764">
                <a:moveTo>
                  <a:pt x="0" y="0"/>
                </a:moveTo>
                <a:lnTo>
                  <a:pt x="24193" y="0"/>
                </a:lnTo>
              </a:path>
            </a:pathLst>
          </a:custGeom>
          <a:ln w="5054">
            <a:solidFill>
              <a:srgbClr val="0A000A"/>
            </a:solidFill>
          </a:ln>
        </p:spPr>
        <p:txBody>
          <a:bodyPr wrap="square" lIns="0" tIns="0" rIns="0" bIns="0"/>
          <a:lstStyle/>
          <a:p>
            <a:endParaRPr/>
          </a:p>
        </p:txBody>
      </p:sp>
      <p:sp>
        <p:nvSpPr>
          <p:cNvPr id="21" name="object 21"/>
          <p:cNvSpPr/>
          <p:nvPr/>
        </p:nvSpPr>
        <p:spPr>
          <a:xfrm>
            <a:off x="2917012" y="2756687"/>
            <a:ext cx="24765" cy="0"/>
          </a:xfrm>
          <a:custGeom>
            <a:avLst/>
            <a:gdLst/>
            <a:ahLst/>
            <a:cxnLst/>
            <a:rect l="l" t="t" r="r" b="b"/>
            <a:pathLst>
              <a:path w="24764">
                <a:moveTo>
                  <a:pt x="0" y="0"/>
                </a:moveTo>
                <a:lnTo>
                  <a:pt x="24193" y="0"/>
                </a:lnTo>
              </a:path>
            </a:pathLst>
          </a:custGeom>
          <a:ln w="5054">
            <a:solidFill>
              <a:srgbClr val="0A000A"/>
            </a:solidFill>
          </a:ln>
        </p:spPr>
        <p:txBody>
          <a:bodyPr wrap="square" lIns="0" tIns="0" rIns="0" bIns="0"/>
          <a:lstStyle/>
          <a:p>
            <a:endParaRPr/>
          </a:p>
        </p:txBody>
      </p:sp>
      <p:sp>
        <p:nvSpPr>
          <p:cNvPr id="22" name="object 22"/>
          <p:cNvSpPr/>
          <p:nvPr/>
        </p:nvSpPr>
        <p:spPr>
          <a:xfrm>
            <a:off x="887577" y="2845257"/>
            <a:ext cx="24765" cy="0"/>
          </a:xfrm>
          <a:custGeom>
            <a:avLst/>
            <a:gdLst/>
            <a:ahLst/>
            <a:cxnLst/>
            <a:rect l="l" t="t" r="r" b="b"/>
            <a:pathLst>
              <a:path w="24765">
                <a:moveTo>
                  <a:pt x="0" y="0"/>
                </a:moveTo>
                <a:lnTo>
                  <a:pt x="24193" y="0"/>
                </a:lnTo>
              </a:path>
            </a:pathLst>
          </a:custGeom>
          <a:ln w="5054">
            <a:solidFill>
              <a:srgbClr val="0A000A"/>
            </a:solidFill>
          </a:ln>
        </p:spPr>
        <p:txBody>
          <a:bodyPr wrap="square" lIns="0" tIns="0" rIns="0" bIns="0"/>
          <a:lstStyle/>
          <a:p>
            <a:endParaRPr/>
          </a:p>
        </p:txBody>
      </p:sp>
      <p:sp>
        <p:nvSpPr>
          <p:cNvPr id="23" name="object 23"/>
          <p:cNvSpPr/>
          <p:nvPr/>
        </p:nvSpPr>
        <p:spPr>
          <a:xfrm>
            <a:off x="730110" y="2933827"/>
            <a:ext cx="24765" cy="0"/>
          </a:xfrm>
          <a:custGeom>
            <a:avLst/>
            <a:gdLst/>
            <a:ahLst/>
            <a:cxnLst/>
            <a:rect l="l" t="t" r="r" b="b"/>
            <a:pathLst>
              <a:path w="24765">
                <a:moveTo>
                  <a:pt x="0" y="0"/>
                </a:moveTo>
                <a:lnTo>
                  <a:pt x="24193" y="0"/>
                </a:lnTo>
              </a:path>
            </a:pathLst>
          </a:custGeom>
          <a:ln w="5054">
            <a:solidFill>
              <a:srgbClr val="0A000A"/>
            </a:solidFill>
          </a:ln>
        </p:spPr>
        <p:txBody>
          <a:bodyPr wrap="square" lIns="0" tIns="0" rIns="0" bIns="0"/>
          <a:lstStyle/>
          <a:p>
            <a:endParaRPr/>
          </a:p>
        </p:txBody>
      </p:sp>
      <p:sp>
        <p:nvSpPr>
          <p:cNvPr id="24" name="object 24"/>
          <p:cNvSpPr/>
          <p:nvPr/>
        </p:nvSpPr>
        <p:spPr>
          <a:xfrm>
            <a:off x="825246" y="3022396"/>
            <a:ext cx="24765" cy="0"/>
          </a:xfrm>
          <a:custGeom>
            <a:avLst/>
            <a:gdLst/>
            <a:ahLst/>
            <a:cxnLst/>
            <a:rect l="l" t="t" r="r" b="b"/>
            <a:pathLst>
              <a:path w="24765">
                <a:moveTo>
                  <a:pt x="0" y="0"/>
                </a:moveTo>
                <a:lnTo>
                  <a:pt x="24193" y="0"/>
                </a:lnTo>
              </a:path>
            </a:pathLst>
          </a:custGeom>
          <a:ln w="5054">
            <a:solidFill>
              <a:srgbClr val="0A000A"/>
            </a:solidFill>
          </a:ln>
        </p:spPr>
        <p:txBody>
          <a:bodyPr wrap="square" lIns="0" tIns="0" rIns="0" bIns="0"/>
          <a:lstStyle/>
          <a:p>
            <a:endParaRPr/>
          </a:p>
        </p:txBody>
      </p:sp>
      <p:sp>
        <p:nvSpPr>
          <p:cNvPr id="25" name="object 25"/>
          <p:cNvSpPr/>
          <p:nvPr/>
        </p:nvSpPr>
        <p:spPr>
          <a:xfrm>
            <a:off x="825246" y="3110966"/>
            <a:ext cx="24765" cy="0"/>
          </a:xfrm>
          <a:custGeom>
            <a:avLst/>
            <a:gdLst/>
            <a:ahLst/>
            <a:cxnLst/>
            <a:rect l="l" t="t" r="r" b="b"/>
            <a:pathLst>
              <a:path w="24765">
                <a:moveTo>
                  <a:pt x="0" y="0"/>
                </a:moveTo>
                <a:lnTo>
                  <a:pt x="24193" y="0"/>
                </a:lnTo>
              </a:path>
            </a:pathLst>
          </a:custGeom>
          <a:ln w="5054">
            <a:solidFill>
              <a:srgbClr val="0A000A"/>
            </a:solidFill>
          </a:ln>
        </p:spPr>
        <p:txBody>
          <a:bodyPr wrap="square" lIns="0" tIns="0" rIns="0" bIns="0"/>
          <a:lstStyle/>
          <a:p>
            <a:endParaRPr/>
          </a:p>
        </p:txBody>
      </p:sp>
      <p:sp>
        <p:nvSpPr>
          <p:cNvPr id="26" name="object 26"/>
          <p:cNvSpPr/>
          <p:nvPr/>
        </p:nvSpPr>
        <p:spPr>
          <a:xfrm>
            <a:off x="825246" y="3199523"/>
            <a:ext cx="24765" cy="0"/>
          </a:xfrm>
          <a:custGeom>
            <a:avLst/>
            <a:gdLst/>
            <a:ahLst/>
            <a:cxnLst/>
            <a:rect l="l" t="t" r="r" b="b"/>
            <a:pathLst>
              <a:path w="24765">
                <a:moveTo>
                  <a:pt x="0" y="0"/>
                </a:moveTo>
                <a:lnTo>
                  <a:pt x="24193" y="0"/>
                </a:lnTo>
              </a:path>
            </a:pathLst>
          </a:custGeom>
          <a:ln w="5054">
            <a:solidFill>
              <a:srgbClr val="0A000A"/>
            </a:solidFill>
          </a:ln>
        </p:spPr>
        <p:txBody>
          <a:bodyPr wrap="square" lIns="0" tIns="0" rIns="0" bIns="0"/>
          <a:lstStyle/>
          <a:p>
            <a:endParaRPr/>
          </a:p>
        </p:txBody>
      </p:sp>
      <p:grpSp>
        <p:nvGrpSpPr>
          <p:cNvPr id="28" name="object 28"/>
          <p:cNvGrpSpPr/>
          <p:nvPr/>
        </p:nvGrpSpPr>
        <p:grpSpPr>
          <a:xfrm>
            <a:off x="0" y="3346348"/>
            <a:ext cx="4608195" cy="109855"/>
            <a:chOff x="0" y="3346348"/>
            <a:chExt cx="4608195" cy="109855"/>
          </a:xfrm>
        </p:grpSpPr>
        <p:sp>
          <p:nvSpPr>
            <p:cNvPr id="29" name="object 29"/>
            <p:cNvSpPr/>
            <p:nvPr/>
          </p:nvSpPr>
          <p:spPr>
            <a:xfrm>
              <a:off x="0" y="3346348"/>
              <a:ext cx="1536065" cy="109855"/>
            </a:xfrm>
            <a:custGeom>
              <a:avLst/>
              <a:gdLst/>
              <a:ahLst/>
              <a:cxnLst/>
              <a:rect l="l" t="t" r="r" b="b"/>
              <a:pathLst>
                <a:path w="1536065" h="109854">
                  <a:moveTo>
                    <a:pt x="1535976" y="0"/>
                  </a:moveTo>
                  <a:lnTo>
                    <a:pt x="0" y="0"/>
                  </a:lnTo>
                  <a:lnTo>
                    <a:pt x="0" y="109651"/>
                  </a:lnTo>
                  <a:lnTo>
                    <a:pt x="1535976" y="109651"/>
                  </a:lnTo>
                  <a:lnTo>
                    <a:pt x="1535976" y="0"/>
                  </a:lnTo>
                  <a:close/>
                </a:path>
              </a:pathLst>
            </a:custGeom>
            <a:solidFill>
              <a:srgbClr val="510051"/>
            </a:solidFill>
          </p:spPr>
          <p:txBody>
            <a:bodyPr wrap="square" lIns="0" tIns="0" rIns="0" bIns="0"/>
            <a:lstStyle/>
            <a:p>
              <a:endParaRPr/>
            </a:p>
          </p:txBody>
        </p:sp>
        <p:sp>
          <p:nvSpPr>
            <p:cNvPr id="30" name="object 30"/>
            <p:cNvSpPr/>
            <p:nvPr/>
          </p:nvSpPr>
          <p:spPr>
            <a:xfrm>
              <a:off x="1535976" y="3346348"/>
              <a:ext cx="1536065" cy="109855"/>
            </a:xfrm>
            <a:custGeom>
              <a:avLst/>
              <a:gdLst/>
              <a:ahLst/>
              <a:cxnLst/>
              <a:rect l="l" t="t" r="r" b="b"/>
              <a:pathLst>
                <a:path w="1536064" h="109854">
                  <a:moveTo>
                    <a:pt x="1535976" y="0"/>
                  </a:moveTo>
                  <a:lnTo>
                    <a:pt x="0" y="0"/>
                  </a:lnTo>
                  <a:lnTo>
                    <a:pt x="0" y="109651"/>
                  </a:lnTo>
                  <a:lnTo>
                    <a:pt x="1535976" y="109651"/>
                  </a:lnTo>
                  <a:lnTo>
                    <a:pt x="1535976" y="0"/>
                  </a:lnTo>
                  <a:close/>
                </a:path>
              </a:pathLst>
            </a:custGeom>
            <a:solidFill>
              <a:srgbClr val="EBEBEB"/>
            </a:solidFill>
          </p:spPr>
          <p:txBody>
            <a:bodyPr wrap="square" lIns="0" tIns="0" rIns="0" bIns="0"/>
            <a:lstStyle/>
            <a:p>
              <a:endParaRPr/>
            </a:p>
          </p:txBody>
        </p:sp>
        <p:sp>
          <p:nvSpPr>
            <p:cNvPr id="31" name="object 31"/>
            <p:cNvSpPr/>
            <p:nvPr/>
          </p:nvSpPr>
          <p:spPr>
            <a:xfrm>
              <a:off x="3071952" y="3346348"/>
              <a:ext cx="1536065" cy="109855"/>
            </a:xfrm>
            <a:custGeom>
              <a:avLst/>
              <a:gdLst/>
              <a:ahLst/>
              <a:cxnLst/>
              <a:rect l="l" t="t" r="r" b="b"/>
              <a:pathLst>
                <a:path w="1536064" h="109854">
                  <a:moveTo>
                    <a:pt x="1535976" y="0"/>
                  </a:moveTo>
                  <a:lnTo>
                    <a:pt x="0" y="0"/>
                  </a:lnTo>
                  <a:lnTo>
                    <a:pt x="0" y="109651"/>
                  </a:lnTo>
                  <a:lnTo>
                    <a:pt x="1535976" y="109651"/>
                  </a:lnTo>
                  <a:lnTo>
                    <a:pt x="1535976" y="0"/>
                  </a:lnTo>
                  <a:close/>
                </a:path>
              </a:pathLst>
            </a:custGeom>
            <a:solidFill>
              <a:srgbClr val="D8D8D8"/>
            </a:solidFill>
          </p:spPr>
          <p:txBody>
            <a:bodyPr wrap="square" lIns="0" tIns="0" rIns="0" bIns="0"/>
            <a:lstStyle/>
            <a:p>
              <a:endParaRPr/>
            </a:p>
          </p:txBody>
        </p:sp>
      </p:grpSp>
      <p:sp>
        <p:nvSpPr>
          <p:cNvPr id="32" name="object 32"/>
          <p:cNvSpPr txBox="1">
            <a:spLocks noGrp="1"/>
          </p:cNvSpPr>
          <p:nvPr>
            <p:ph type="dt" sz="half" idx="6"/>
          </p:nvPr>
        </p:nvSpPr>
        <p:spPr>
          <a:prstGeom prst="rect">
            <a:avLst/>
          </a:prstGeom>
        </p:spPr>
        <p:txBody>
          <a:bodyPr vert="horz" wrap="square" lIns="0" tIns="0" rIns="0" bIns="0">
            <a:spAutoFit/>
          </a:bodyPr>
          <a:lstStyle/>
          <a:p>
            <a:pPr marL="12700">
              <a:lnSpc>
                <a:spcPts val="675"/>
              </a:lnSpc>
            </a:pPr>
            <a:r>
              <a:t>Calegari (Universit'a Bologna)</a:t>
            </a:r>
          </a:p>
        </p:txBody>
      </p:sp>
      <p:sp>
        <p:nvSpPr>
          <p:cNvPr id="33" name="object 33"/>
          <p:cNvSpPr txBox="1"/>
          <p:nvPr/>
        </p:nvSpPr>
        <p:spPr>
          <a:xfrm>
            <a:off x="2053069" y="3351784"/>
            <a:ext cx="501650" cy="102235"/>
          </a:xfrm>
          <a:prstGeom prst="rect">
            <a:avLst/>
          </a:prstGeom>
        </p:spPr>
        <p:txBody>
          <a:bodyPr vert="horz" wrap="square" lIns="0" tIns="0" rIns="0" bIns="0">
            <a:spAutoFit/>
          </a:bodyPr>
          <a:lstStyle/>
          <a:p>
            <a:pPr marL="12700">
              <a:lnSpc>
                <a:spcPts val="675"/>
              </a:lnSpc>
              <a:defRPr sz="600">
                <a:solidFill>
                  <a:srgbClr val="470047"/>
                </a:solidFill>
                <a:latin typeface="Microsoft Sans Serif"/>
                <a:cs typeface="Microsoft Sans Serif"/>
                <a:hlinkClick r:id="rId4" action="ppaction://hlinksldjump"/>
              </a:defRPr>
            </a:pPr>
            <a:r>
              <a:t>Etica e LP</a:t>
            </a:r>
            <a:endParaRPr sz="600">
              <a:latin typeface="Microsoft Sans Serif"/>
              <a:cs typeface="Microsoft Sans Serif"/>
            </a:endParaRPr>
          </a:p>
        </p:txBody>
      </p:sp>
      <p:sp>
        <p:nvSpPr>
          <p:cNvPr id="34" name="object 34"/>
          <p:cNvSpPr txBox="1">
            <a:spLocks noGrp="1"/>
          </p:cNvSpPr>
          <p:nvPr>
            <p:ph type="ftr" sz="quarter" idx="5"/>
          </p:nvPr>
        </p:nvSpPr>
        <p:spPr>
          <a:prstGeom prst="rect">
            <a:avLst/>
          </a:prstGeom>
        </p:spPr>
        <p:txBody>
          <a:bodyPr vert="horz" wrap="square" lIns="0" tIns="0" rIns="0" bIns="0">
            <a:spAutoFit/>
          </a:bodyPr>
          <a:lstStyle/>
          <a:p>
            <a:pPr marL="12700">
              <a:lnSpc>
                <a:spcPts val="675"/>
              </a:lnSpc>
            </a:pPr>
            <a:r>
              <a:t>A.A. 2020/2021</a:t>
            </a:r>
          </a:p>
        </p:txBody>
      </p:sp>
      <p:sp>
        <p:nvSpPr>
          <p:cNvPr id="35" name="object 35"/>
          <p:cNvSpPr txBox="1">
            <a:spLocks noGrp="1"/>
          </p:cNvSpPr>
          <p:nvPr>
            <p:ph type="sldNum" sz="quarter" idx="7"/>
          </p:nvPr>
        </p:nvSpPr>
        <p:spPr>
          <a:prstGeom prst="rect">
            <a:avLst/>
          </a:prstGeom>
        </p:spPr>
        <p:txBody>
          <a:bodyPr vert="horz" wrap="square" lIns="0" tIns="0" rIns="0" bIns="0">
            <a:spAutoFit/>
          </a:bodyPr>
          <a:lstStyle/>
          <a:p>
            <a:pPr marL="38100">
              <a:lnSpc>
                <a:spcPts val="675"/>
              </a:lnSpc>
            </a:pPr>
            <a:fld id="{81D60167-4931-47E6-BA6A-407CBD079E47}" type="slidenum">
              <a:rPr spc="-20" dirty="0"/>
              <a:t>45</a:t>
            </a:fld>
            <a:r>
              <a:t> /69</a:t>
            </a:r>
          </a:p>
        </p:txBody>
      </p:sp>
      <p:pic>
        <p:nvPicPr>
          <p:cNvPr id="36" name="Immagine 35">
            <a:extLst>
              <a:ext uri="{FF2B5EF4-FFF2-40B4-BE49-F238E27FC236}">
                <a16:creationId xmlns:a16="http://schemas.microsoft.com/office/drawing/2014/main" id="{15D161CD-4695-161F-46CE-16F99FCE5156}"/>
              </a:ext>
            </a:extLst>
          </p:cNvPr>
          <p:cNvPicPr>
            <a:picLocks noChangeAspect="1"/>
          </p:cNvPicPr>
          <p:nvPr/>
        </p:nvPicPr>
        <p:blipFill>
          <a:blip r:embed="rId5"/>
          <a:stretch>
            <a:fillRect/>
          </a:stretch>
        </p:blipFill>
        <p:spPr>
          <a:xfrm>
            <a:off x="0" y="1730375"/>
            <a:ext cx="4610099" cy="1373017"/>
          </a:xfrm>
          <a:prstGeom prst="rect">
            <a:avLst/>
          </a:prstGeom>
        </p:spPr>
      </p:pic>
    </p:spTree>
  </p:cSld>
  <p:clrMapOvr>
    <a:masterClrMapping/>
  </p:clrMapOvr>
  <p:transition>
    <p:cu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0" y="0"/>
            <a:ext cx="2304415" cy="140335"/>
          </a:xfrm>
          <a:prstGeom prst="rect">
            <a:avLst/>
          </a:prstGeom>
          <a:solidFill>
            <a:srgbClr val="510051"/>
          </a:solidFill>
        </p:spPr>
        <p:txBody>
          <a:bodyPr vert="horz" wrap="square" lIns="0" tIns="13335" rIns="0" bIns="0">
            <a:spAutoFit/>
          </a:bodyPr>
          <a:lstStyle/>
          <a:p>
            <a:pPr marL="1359535">
              <a:lnSpc>
                <a:spcPct val="100000"/>
              </a:lnSpc>
              <a:spcBef>
                <a:spcPts val="105"/>
              </a:spcBef>
              <a:defRPr sz="600">
                <a:solidFill>
                  <a:srgbClr val="F2F2F2"/>
                </a:solidFill>
                <a:latin typeface="Microsoft Sans Serif"/>
                <a:cs typeface="Microsoft Sans Serif"/>
                <a:hlinkClick r:id="rId2" action="ppaction://hlinksldjump"/>
              </a:defRPr>
            </a:pPr>
            <a:r>
              <a:t>Un approccio LP all'etica</a:t>
            </a:r>
            <a:endParaRPr sz="600">
              <a:latin typeface="Microsoft Sans Serif"/>
              <a:cs typeface="Microsoft Sans Serif"/>
            </a:endParaRPr>
          </a:p>
        </p:txBody>
      </p:sp>
      <p:sp>
        <p:nvSpPr>
          <p:cNvPr id="3" name="object 3"/>
          <p:cNvSpPr txBox="1"/>
          <p:nvPr/>
        </p:nvSpPr>
        <p:spPr>
          <a:xfrm>
            <a:off x="2303995" y="0"/>
            <a:ext cx="2304415" cy="140335"/>
          </a:xfrm>
          <a:prstGeom prst="rect">
            <a:avLst/>
          </a:prstGeom>
          <a:solidFill>
            <a:srgbClr val="D8D8D8"/>
          </a:solidFill>
        </p:spPr>
        <p:txBody>
          <a:bodyPr vert="horz" wrap="square" lIns="0" tIns="13335" rIns="0" bIns="0">
            <a:spAutoFit/>
          </a:bodyPr>
          <a:lstStyle/>
          <a:p>
            <a:pPr marL="67310">
              <a:lnSpc>
                <a:spcPct val="100000"/>
              </a:lnSpc>
              <a:spcBef>
                <a:spcPts val="105"/>
              </a:spcBef>
              <a:defRPr sz="600">
                <a:solidFill>
                  <a:srgbClr val="3D003D"/>
                </a:solidFill>
                <a:latin typeface="Microsoft Sans Serif"/>
                <a:cs typeface="Microsoft Sans Serif"/>
                <a:hlinkClick r:id="rId3" action="ppaction://hlinksldjump"/>
              </a:defRPr>
            </a:pPr>
            <a:r>
              <a:t>Rappresentare la moralità nella programmazione logica</a:t>
            </a:r>
            <a:endParaRPr sz="600">
              <a:latin typeface="Microsoft Sans Serif"/>
              <a:cs typeface="Microsoft Sans Serif"/>
            </a:endParaRPr>
          </a:p>
        </p:txBody>
      </p:sp>
      <p:sp>
        <p:nvSpPr>
          <p:cNvPr id="4" name="object 4"/>
          <p:cNvSpPr txBox="1"/>
          <p:nvPr/>
        </p:nvSpPr>
        <p:spPr>
          <a:xfrm>
            <a:off x="0" y="140017"/>
            <a:ext cx="4608195" cy="350520"/>
          </a:xfrm>
          <a:prstGeom prst="rect">
            <a:avLst/>
          </a:prstGeom>
          <a:solidFill>
            <a:srgbClr val="F2F2F2"/>
          </a:solidFill>
        </p:spPr>
        <p:txBody>
          <a:bodyPr vert="horz" wrap="square" lIns="0" tIns="76835" rIns="0" bIns="0">
            <a:spAutoFit/>
          </a:bodyPr>
          <a:lstStyle/>
          <a:p>
            <a:pPr marL="107950">
              <a:lnSpc>
                <a:spcPct val="100000"/>
              </a:lnSpc>
              <a:spcBef>
                <a:spcPts val="605"/>
              </a:spcBef>
              <a:defRPr sz="1400">
                <a:solidFill>
                  <a:srgbClr val="660066"/>
                </a:solidFill>
                <a:latin typeface="Tahoma"/>
                <a:cs typeface="Tahoma"/>
              </a:defRPr>
            </a:pPr>
            <a:r>
              <a:t>Auto a guida autonoma: Esempio II</a:t>
            </a:r>
            <a:endParaRPr sz="1400">
              <a:latin typeface="Tahoma"/>
              <a:cs typeface="Tahoma"/>
            </a:endParaRPr>
          </a:p>
        </p:txBody>
      </p:sp>
      <p:pic>
        <p:nvPicPr>
          <p:cNvPr id="5" name="object 5"/>
          <p:cNvPicPr/>
          <p:nvPr/>
        </p:nvPicPr>
        <p:blipFill>
          <a:blip r:embed="rId4" cstate="print"/>
          <a:stretch>
            <a:fillRect/>
          </a:stretch>
        </p:blipFill>
        <p:spPr>
          <a:xfrm>
            <a:off x="281089" y="827532"/>
            <a:ext cx="65265" cy="65265"/>
          </a:xfrm>
          <a:prstGeom prst="rect">
            <a:avLst/>
          </a:prstGeom>
        </p:spPr>
      </p:pic>
      <p:sp>
        <p:nvSpPr>
          <p:cNvPr id="6" name="object 6"/>
          <p:cNvSpPr txBox="1"/>
          <p:nvPr/>
        </p:nvSpPr>
        <p:spPr>
          <a:xfrm>
            <a:off x="402932" y="768764"/>
            <a:ext cx="4079240" cy="2188845"/>
          </a:xfrm>
          <a:prstGeom prst="rect">
            <a:avLst/>
          </a:prstGeom>
        </p:spPr>
        <p:txBody>
          <a:bodyPr vert="horz" wrap="square" lIns="0" tIns="10160" rIns="0" bIns="0">
            <a:spAutoFit/>
          </a:bodyPr>
          <a:lstStyle/>
          <a:p>
            <a:pPr marL="12700" marR="86995">
              <a:lnSpc>
                <a:spcPct val="101499"/>
              </a:lnSpc>
              <a:spcBef>
                <a:spcPts val="80"/>
              </a:spcBef>
              <a:defRPr sz="900">
                <a:solidFill>
                  <a:srgbClr val="0A000A"/>
                </a:solidFill>
              </a:defRPr>
            </a:pPr>
            <a:r>
              <a:rPr>
                <a:latin typeface="Tahoma"/>
                <a:cs typeface="Tahoma"/>
              </a:rPr>
              <a:t>Le </a:t>
            </a:r>
            <a:r>
              <a:rPr>
                <a:latin typeface="Calibri"/>
                <a:cs typeface="Calibri"/>
              </a:rPr>
              <a:t>regole </a:t>
            </a:r>
            <a:r>
              <a:rPr>
                <a:latin typeface="Tahoma"/>
                <a:cs typeface="Tahoma"/>
              </a:rPr>
              <a:t>r1 </a:t>
            </a:r>
            <a:r>
              <a:rPr>
                <a:latin typeface="Calibri"/>
                <a:cs typeface="Calibri"/>
              </a:rPr>
              <a:t>e</a:t>
            </a:r>
            <a:r>
              <a:rPr>
                <a:latin typeface="Tahoma"/>
                <a:cs typeface="Tahoma"/>
              </a:rPr>
              <a:t> r2 rappresentano vincoli fondamentali: se il semaforo è rosso, gli utenti della strada — ad esempio pedoni, automobili, ecc. — devono fermarsi, altrimenti possono procedere.</a:t>
            </a:r>
            <a:endParaRPr sz="900">
              <a:latin typeface="Tahoma"/>
              <a:cs typeface="Tahoma"/>
            </a:endParaRPr>
          </a:p>
          <a:p>
            <a:pPr marL="12700" marR="253365">
              <a:lnSpc>
                <a:spcPct val="101499"/>
              </a:lnSpc>
              <a:spcBef>
                <a:spcPts val="425"/>
              </a:spcBef>
              <a:defRPr sz="900">
                <a:solidFill>
                  <a:srgbClr val="0A000A"/>
                </a:solidFill>
              </a:defRPr>
            </a:pPr>
            <a:r>
              <a:rPr>
                <a:latin typeface="Tahoma"/>
                <a:cs typeface="Tahoma"/>
              </a:rPr>
              <a:t>Le </a:t>
            </a:r>
            <a:r>
              <a:rPr>
                <a:latin typeface="Calibri"/>
                <a:cs typeface="Calibri"/>
              </a:rPr>
              <a:t>regole </a:t>
            </a:r>
            <a:r>
              <a:rPr>
                <a:latin typeface="Tahoma"/>
                <a:cs typeface="Tahoma"/>
              </a:rPr>
              <a:t>r3 </a:t>
            </a:r>
            <a:r>
              <a:rPr>
                <a:latin typeface="Calibri"/>
                <a:cs typeface="Calibri"/>
              </a:rPr>
              <a:t>e </a:t>
            </a:r>
            <a:r>
              <a:rPr>
                <a:latin typeface="Tahoma"/>
                <a:cs typeface="Tahoma"/>
              </a:rPr>
              <a:t>r4 modellano il concetto di veicolo in caso di emergenza, dando loro il permesso di procedere anche se la luce è rossa.</a:t>
            </a:r>
            <a:endParaRPr sz="900">
              <a:latin typeface="Tahoma"/>
              <a:cs typeface="Tahoma"/>
            </a:endParaRPr>
          </a:p>
          <a:p>
            <a:pPr marL="12700" marR="11430">
              <a:lnSpc>
                <a:spcPct val="101499"/>
              </a:lnSpc>
              <a:spcBef>
                <a:spcPts val="430"/>
              </a:spcBef>
              <a:defRPr sz="900">
                <a:solidFill>
                  <a:srgbClr val="0A000A"/>
                </a:solidFill>
              </a:defRPr>
            </a:pPr>
            <a:r>
              <a:rPr>
                <a:latin typeface="Tahoma"/>
                <a:cs typeface="Tahoma"/>
              </a:rPr>
              <a:t>La regola </a:t>
            </a:r>
            <a:r>
              <a:rPr>
                <a:latin typeface="Calibri"/>
                <a:cs typeface="Calibri"/>
              </a:rPr>
              <a:t>r5 </a:t>
            </a:r>
            <a:r>
              <a:rPr>
                <a:latin typeface="Tahoma"/>
                <a:cs typeface="Tahoma"/>
              </a:rPr>
              <a:t>impone agli altri utenti della strada l'obbligo di fermarsi se è a conoscenza di un altro veicolo in uno stato di emergenza.</a:t>
            </a:r>
            <a:endParaRPr sz="900">
              <a:latin typeface="Tahoma"/>
              <a:cs typeface="Tahoma"/>
            </a:endParaRPr>
          </a:p>
          <a:p>
            <a:pPr marL="12700" marR="5080">
              <a:lnSpc>
                <a:spcPct val="101499"/>
              </a:lnSpc>
              <a:spcBef>
                <a:spcPts val="425"/>
              </a:spcBef>
              <a:defRPr sz="900">
                <a:solidFill>
                  <a:srgbClr val="0A000A"/>
                </a:solidFill>
              </a:defRPr>
            </a:pPr>
            <a:r>
              <a:rPr>
                <a:latin typeface="Tahoma"/>
                <a:cs typeface="Tahoma"/>
              </a:rPr>
              <a:t>sono specificate due preferenze: la prima sulla regola </a:t>
            </a:r>
            <a:r>
              <a:rPr>
                <a:latin typeface="Calibri"/>
                <a:cs typeface="Calibri"/>
              </a:rPr>
              <a:t>r4 </a:t>
            </a:r>
            <a:r>
              <a:rPr>
                <a:latin typeface="Tahoma"/>
                <a:cs typeface="Tahoma"/>
              </a:rPr>
              <a:t>su </a:t>
            </a:r>
            <a:r>
              <a:rPr>
                <a:latin typeface="Calibri"/>
                <a:cs typeface="Calibri"/>
              </a:rPr>
              <a:t>r1 </a:t>
            </a:r>
            <a:r>
              <a:rPr>
                <a:latin typeface="Tahoma"/>
                <a:cs typeface="Tahoma"/>
              </a:rPr>
              <a:t>e la seconda su </a:t>
            </a:r>
            <a:r>
              <a:rPr>
                <a:latin typeface="Calibri"/>
                <a:cs typeface="Calibri"/>
              </a:rPr>
              <a:t>r5 </a:t>
            </a:r>
            <a:r>
              <a:rPr>
                <a:latin typeface="Tahoma"/>
                <a:cs typeface="Tahoma"/>
              </a:rPr>
              <a:t>su </a:t>
            </a:r>
            <a:r>
              <a:rPr>
                <a:latin typeface="Calibri"/>
                <a:cs typeface="Calibri"/>
              </a:rPr>
              <a:t>r2</a:t>
            </a:r>
            <a:r>
              <a:rPr>
                <a:latin typeface="Tahoma"/>
                <a:cs typeface="Tahoma"/>
              </a:rPr>
              <a:t>. Queste preferenze assegnano una maggiore priorità alle situazioni di emergenza rispetto a quelle ordinarie.</a:t>
            </a:r>
            <a:endParaRPr sz="900">
              <a:latin typeface="Tahoma"/>
              <a:cs typeface="Tahoma"/>
            </a:endParaRPr>
          </a:p>
          <a:p>
            <a:pPr marL="12700" marR="26034">
              <a:lnSpc>
                <a:spcPct val="101499"/>
              </a:lnSpc>
              <a:spcBef>
                <a:spcPts val="425"/>
              </a:spcBef>
              <a:defRPr sz="900">
                <a:solidFill>
                  <a:srgbClr val="0A000A"/>
                </a:solidFill>
              </a:defRPr>
            </a:pPr>
            <a:r>
              <a:rPr>
                <a:latin typeface="Tahoma"/>
                <a:cs typeface="Tahoma"/>
              </a:rPr>
              <a:t>I fatti </a:t>
            </a:r>
            <a:r>
              <a:rPr>
                <a:latin typeface="Calibri"/>
                <a:cs typeface="Calibri"/>
              </a:rPr>
              <a:t>da </a:t>
            </a:r>
            <a:r>
              <a:rPr>
                <a:latin typeface="Tahoma"/>
                <a:cs typeface="Tahoma"/>
              </a:rPr>
              <a:t>f0 </a:t>
            </a:r>
            <a:r>
              <a:rPr>
                <a:latin typeface="Calibri"/>
                <a:cs typeface="Calibri"/>
              </a:rPr>
              <a:t>a </a:t>
            </a:r>
            <a:r>
              <a:rPr>
                <a:latin typeface="Tahoma"/>
                <a:cs typeface="Tahoma"/>
              </a:rPr>
              <a:t>f8 descrivono una situazione in cui ci sono tre utenti su strada: una macchina, un'ambulanza e un pedone. L'ambulanza ha i suoi indicatori acustici e leggeri su una situazione di emergenza. Il semaforo è rosso sia per l'ambulanza che per l'auto, e verde per il pedone.</a:t>
            </a:r>
            <a:endParaRPr sz="900">
              <a:latin typeface="Tahoma"/>
              <a:cs typeface="Tahoma"/>
            </a:endParaRPr>
          </a:p>
        </p:txBody>
      </p:sp>
      <p:pic>
        <p:nvPicPr>
          <p:cNvPr id="7" name="object 7"/>
          <p:cNvPicPr/>
          <p:nvPr/>
        </p:nvPicPr>
        <p:blipFill>
          <a:blip r:embed="rId4" cstate="print"/>
          <a:stretch>
            <a:fillRect/>
          </a:stretch>
        </p:blipFill>
        <p:spPr>
          <a:xfrm>
            <a:off x="281089" y="1299311"/>
            <a:ext cx="65265" cy="65265"/>
          </a:xfrm>
          <a:prstGeom prst="rect">
            <a:avLst/>
          </a:prstGeom>
        </p:spPr>
      </p:pic>
      <p:pic>
        <p:nvPicPr>
          <p:cNvPr id="8" name="object 8"/>
          <p:cNvPicPr/>
          <p:nvPr/>
        </p:nvPicPr>
        <p:blipFill>
          <a:blip r:embed="rId5" cstate="print"/>
          <a:stretch>
            <a:fillRect/>
          </a:stretch>
        </p:blipFill>
        <p:spPr>
          <a:xfrm>
            <a:off x="281089" y="1631912"/>
            <a:ext cx="65265" cy="65265"/>
          </a:xfrm>
          <a:prstGeom prst="rect">
            <a:avLst/>
          </a:prstGeom>
        </p:spPr>
      </p:pic>
      <p:pic>
        <p:nvPicPr>
          <p:cNvPr id="9" name="object 9"/>
          <p:cNvPicPr/>
          <p:nvPr/>
        </p:nvPicPr>
        <p:blipFill>
          <a:blip r:embed="rId4" cstate="print"/>
          <a:stretch>
            <a:fillRect/>
          </a:stretch>
        </p:blipFill>
        <p:spPr>
          <a:xfrm>
            <a:off x="281089" y="1964512"/>
            <a:ext cx="65265" cy="65265"/>
          </a:xfrm>
          <a:prstGeom prst="rect">
            <a:avLst/>
          </a:prstGeom>
        </p:spPr>
      </p:pic>
      <p:pic>
        <p:nvPicPr>
          <p:cNvPr id="10" name="object 10"/>
          <p:cNvPicPr/>
          <p:nvPr/>
        </p:nvPicPr>
        <p:blipFill>
          <a:blip r:embed="rId4" cstate="print"/>
          <a:stretch>
            <a:fillRect/>
          </a:stretch>
        </p:blipFill>
        <p:spPr>
          <a:xfrm>
            <a:off x="281089" y="2436291"/>
            <a:ext cx="65265" cy="65265"/>
          </a:xfrm>
          <a:prstGeom prst="rect">
            <a:avLst/>
          </a:prstGeom>
        </p:spPr>
      </p:pic>
      <p:grpSp>
        <p:nvGrpSpPr>
          <p:cNvPr id="11" name="object 11"/>
          <p:cNvGrpSpPr/>
          <p:nvPr/>
        </p:nvGrpSpPr>
        <p:grpSpPr>
          <a:xfrm>
            <a:off x="0" y="3346348"/>
            <a:ext cx="4608195" cy="109855"/>
            <a:chOff x="0" y="3346348"/>
            <a:chExt cx="4608195" cy="109855"/>
          </a:xfrm>
        </p:grpSpPr>
        <p:sp>
          <p:nvSpPr>
            <p:cNvPr id="12" name="object 12"/>
            <p:cNvSpPr/>
            <p:nvPr/>
          </p:nvSpPr>
          <p:spPr>
            <a:xfrm>
              <a:off x="0" y="3346348"/>
              <a:ext cx="1536065" cy="109855"/>
            </a:xfrm>
            <a:custGeom>
              <a:avLst/>
              <a:gdLst/>
              <a:ahLst/>
              <a:cxnLst/>
              <a:rect l="l" t="t" r="r" b="b"/>
              <a:pathLst>
                <a:path w="1536065" h="109854">
                  <a:moveTo>
                    <a:pt x="1535976" y="0"/>
                  </a:moveTo>
                  <a:lnTo>
                    <a:pt x="0" y="0"/>
                  </a:lnTo>
                  <a:lnTo>
                    <a:pt x="0" y="109651"/>
                  </a:lnTo>
                  <a:lnTo>
                    <a:pt x="1535976" y="109651"/>
                  </a:lnTo>
                  <a:lnTo>
                    <a:pt x="1535976" y="0"/>
                  </a:lnTo>
                  <a:close/>
                </a:path>
              </a:pathLst>
            </a:custGeom>
            <a:solidFill>
              <a:srgbClr val="510051"/>
            </a:solidFill>
          </p:spPr>
          <p:txBody>
            <a:bodyPr wrap="square" lIns="0" tIns="0" rIns="0" bIns="0"/>
            <a:lstStyle/>
            <a:p>
              <a:endParaRPr/>
            </a:p>
          </p:txBody>
        </p:sp>
        <p:sp>
          <p:nvSpPr>
            <p:cNvPr id="13" name="object 13"/>
            <p:cNvSpPr/>
            <p:nvPr/>
          </p:nvSpPr>
          <p:spPr>
            <a:xfrm>
              <a:off x="1535976" y="3346348"/>
              <a:ext cx="1536065" cy="109855"/>
            </a:xfrm>
            <a:custGeom>
              <a:avLst/>
              <a:gdLst/>
              <a:ahLst/>
              <a:cxnLst/>
              <a:rect l="l" t="t" r="r" b="b"/>
              <a:pathLst>
                <a:path w="1536064" h="109854">
                  <a:moveTo>
                    <a:pt x="1535976" y="0"/>
                  </a:moveTo>
                  <a:lnTo>
                    <a:pt x="0" y="0"/>
                  </a:lnTo>
                  <a:lnTo>
                    <a:pt x="0" y="109651"/>
                  </a:lnTo>
                  <a:lnTo>
                    <a:pt x="1535976" y="109651"/>
                  </a:lnTo>
                  <a:lnTo>
                    <a:pt x="1535976" y="0"/>
                  </a:lnTo>
                  <a:close/>
                </a:path>
              </a:pathLst>
            </a:custGeom>
            <a:solidFill>
              <a:srgbClr val="EBEBEB"/>
            </a:solidFill>
          </p:spPr>
          <p:txBody>
            <a:bodyPr wrap="square" lIns="0" tIns="0" rIns="0" bIns="0"/>
            <a:lstStyle/>
            <a:p>
              <a:endParaRPr/>
            </a:p>
          </p:txBody>
        </p:sp>
        <p:sp>
          <p:nvSpPr>
            <p:cNvPr id="14" name="object 14"/>
            <p:cNvSpPr/>
            <p:nvPr/>
          </p:nvSpPr>
          <p:spPr>
            <a:xfrm>
              <a:off x="3071952" y="3346348"/>
              <a:ext cx="1536065" cy="109855"/>
            </a:xfrm>
            <a:custGeom>
              <a:avLst/>
              <a:gdLst/>
              <a:ahLst/>
              <a:cxnLst/>
              <a:rect l="l" t="t" r="r" b="b"/>
              <a:pathLst>
                <a:path w="1536064" h="109854">
                  <a:moveTo>
                    <a:pt x="1535976" y="0"/>
                  </a:moveTo>
                  <a:lnTo>
                    <a:pt x="0" y="0"/>
                  </a:lnTo>
                  <a:lnTo>
                    <a:pt x="0" y="109651"/>
                  </a:lnTo>
                  <a:lnTo>
                    <a:pt x="1535976" y="109651"/>
                  </a:lnTo>
                  <a:lnTo>
                    <a:pt x="1535976" y="0"/>
                  </a:lnTo>
                  <a:close/>
                </a:path>
              </a:pathLst>
            </a:custGeom>
            <a:solidFill>
              <a:srgbClr val="D8D8D8"/>
            </a:solidFill>
          </p:spPr>
          <p:txBody>
            <a:bodyPr wrap="square" lIns="0" tIns="0" rIns="0" bIns="0"/>
            <a:lstStyle/>
            <a:p>
              <a:endParaRPr/>
            </a:p>
          </p:txBody>
        </p:sp>
      </p:grpSp>
      <p:sp>
        <p:nvSpPr>
          <p:cNvPr id="15" name="object 15"/>
          <p:cNvSpPr txBox="1">
            <a:spLocks noGrp="1"/>
          </p:cNvSpPr>
          <p:nvPr>
            <p:ph type="dt" sz="half" idx="6"/>
          </p:nvPr>
        </p:nvSpPr>
        <p:spPr>
          <a:prstGeom prst="rect">
            <a:avLst/>
          </a:prstGeom>
        </p:spPr>
        <p:txBody>
          <a:bodyPr vert="horz" wrap="square" lIns="0" tIns="0" rIns="0" bIns="0">
            <a:spAutoFit/>
          </a:bodyPr>
          <a:lstStyle/>
          <a:p>
            <a:pPr marL="12700">
              <a:lnSpc>
                <a:spcPts val="675"/>
              </a:lnSpc>
            </a:pPr>
            <a:r>
              <a:t>Calegari (Universit'a Bologna)</a:t>
            </a:r>
          </a:p>
        </p:txBody>
      </p:sp>
      <p:sp>
        <p:nvSpPr>
          <p:cNvPr id="16" name="object 16"/>
          <p:cNvSpPr txBox="1"/>
          <p:nvPr/>
        </p:nvSpPr>
        <p:spPr>
          <a:xfrm>
            <a:off x="2053069" y="3351784"/>
            <a:ext cx="501650" cy="102235"/>
          </a:xfrm>
          <a:prstGeom prst="rect">
            <a:avLst/>
          </a:prstGeom>
        </p:spPr>
        <p:txBody>
          <a:bodyPr vert="horz" wrap="square" lIns="0" tIns="0" rIns="0" bIns="0">
            <a:spAutoFit/>
          </a:bodyPr>
          <a:lstStyle/>
          <a:p>
            <a:pPr marL="12700">
              <a:lnSpc>
                <a:spcPts val="675"/>
              </a:lnSpc>
              <a:defRPr sz="600">
                <a:solidFill>
                  <a:srgbClr val="470047"/>
                </a:solidFill>
                <a:latin typeface="Microsoft Sans Serif"/>
                <a:cs typeface="Microsoft Sans Serif"/>
                <a:hlinkClick r:id="rId6" action="ppaction://hlinksldjump"/>
              </a:defRPr>
            </a:pPr>
            <a:r>
              <a:t>Etica e LP</a:t>
            </a:r>
            <a:endParaRPr sz="600">
              <a:latin typeface="Microsoft Sans Serif"/>
              <a:cs typeface="Microsoft Sans Serif"/>
            </a:endParaRPr>
          </a:p>
        </p:txBody>
      </p:sp>
      <p:sp>
        <p:nvSpPr>
          <p:cNvPr id="17" name="object 17"/>
          <p:cNvSpPr txBox="1">
            <a:spLocks noGrp="1"/>
          </p:cNvSpPr>
          <p:nvPr>
            <p:ph type="ftr" sz="quarter" idx="5"/>
          </p:nvPr>
        </p:nvSpPr>
        <p:spPr>
          <a:prstGeom prst="rect">
            <a:avLst/>
          </a:prstGeom>
        </p:spPr>
        <p:txBody>
          <a:bodyPr vert="horz" wrap="square" lIns="0" tIns="0" rIns="0" bIns="0">
            <a:spAutoFit/>
          </a:bodyPr>
          <a:lstStyle/>
          <a:p>
            <a:pPr marL="12700">
              <a:lnSpc>
                <a:spcPts val="675"/>
              </a:lnSpc>
            </a:pPr>
            <a:r>
              <a:t>A.A. 2020/2021</a:t>
            </a:r>
          </a:p>
        </p:txBody>
      </p:sp>
      <p:sp>
        <p:nvSpPr>
          <p:cNvPr id="18" name="object 18"/>
          <p:cNvSpPr txBox="1">
            <a:spLocks noGrp="1"/>
          </p:cNvSpPr>
          <p:nvPr>
            <p:ph type="sldNum" sz="quarter" idx="7"/>
          </p:nvPr>
        </p:nvSpPr>
        <p:spPr>
          <a:prstGeom prst="rect">
            <a:avLst/>
          </a:prstGeom>
        </p:spPr>
        <p:txBody>
          <a:bodyPr vert="horz" wrap="square" lIns="0" tIns="0" rIns="0" bIns="0">
            <a:spAutoFit/>
          </a:bodyPr>
          <a:lstStyle/>
          <a:p>
            <a:pPr marL="38100">
              <a:lnSpc>
                <a:spcPts val="675"/>
              </a:lnSpc>
            </a:pPr>
            <a:fld id="{81D60167-4931-47E6-BA6A-407CBD079E47}" type="slidenum">
              <a:rPr spc="-20" dirty="0"/>
              <a:t>46</a:t>
            </a:fld>
            <a:r>
              <a:t> /69</a:t>
            </a:r>
          </a:p>
        </p:txBody>
      </p:sp>
    </p:spTree>
  </p:cSld>
  <p:clrMapOvr>
    <a:masterClrMapping/>
  </p:clrMapOvr>
  <p:transition>
    <p:cu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0" y="0"/>
            <a:ext cx="2304415" cy="140335"/>
          </a:xfrm>
          <a:prstGeom prst="rect">
            <a:avLst/>
          </a:prstGeom>
          <a:solidFill>
            <a:srgbClr val="510051"/>
          </a:solidFill>
        </p:spPr>
        <p:txBody>
          <a:bodyPr vert="horz" wrap="square" lIns="0" tIns="13335" rIns="0" bIns="0">
            <a:spAutoFit/>
          </a:bodyPr>
          <a:lstStyle/>
          <a:p>
            <a:pPr marL="1359535">
              <a:lnSpc>
                <a:spcPct val="100000"/>
              </a:lnSpc>
              <a:spcBef>
                <a:spcPts val="105"/>
              </a:spcBef>
              <a:defRPr sz="600">
                <a:solidFill>
                  <a:srgbClr val="F2F2F2"/>
                </a:solidFill>
                <a:latin typeface="Microsoft Sans Serif"/>
                <a:cs typeface="Microsoft Sans Serif"/>
                <a:hlinkClick r:id="rId2" action="ppaction://hlinksldjump"/>
              </a:defRPr>
            </a:pPr>
            <a:r>
              <a:t>Un approccio LP all'etica</a:t>
            </a:r>
            <a:endParaRPr sz="600">
              <a:latin typeface="Microsoft Sans Serif"/>
              <a:cs typeface="Microsoft Sans Serif"/>
            </a:endParaRPr>
          </a:p>
        </p:txBody>
      </p:sp>
      <p:sp>
        <p:nvSpPr>
          <p:cNvPr id="3" name="object 3"/>
          <p:cNvSpPr txBox="1"/>
          <p:nvPr/>
        </p:nvSpPr>
        <p:spPr>
          <a:xfrm>
            <a:off x="2303995" y="0"/>
            <a:ext cx="2304415" cy="140335"/>
          </a:xfrm>
          <a:prstGeom prst="rect">
            <a:avLst/>
          </a:prstGeom>
          <a:solidFill>
            <a:srgbClr val="D8D8D8"/>
          </a:solidFill>
        </p:spPr>
        <p:txBody>
          <a:bodyPr vert="horz" wrap="square" lIns="0" tIns="13335" rIns="0" bIns="0">
            <a:spAutoFit/>
          </a:bodyPr>
          <a:lstStyle/>
          <a:p>
            <a:pPr marL="67310">
              <a:lnSpc>
                <a:spcPct val="100000"/>
              </a:lnSpc>
              <a:spcBef>
                <a:spcPts val="105"/>
              </a:spcBef>
              <a:defRPr sz="600">
                <a:solidFill>
                  <a:srgbClr val="3D003D"/>
                </a:solidFill>
                <a:latin typeface="Microsoft Sans Serif"/>
                <a:cs typeface="Microsoft Sans Serif"/>
                <a:hlinkClick r:id="rId3" action="ppaction://hlinksldjump"/>
              </a:defRPr>
            </a:pPr>
            <a:r>
              <a:t>Rappresentare la moralità nella programmazione logica</a:t>
            </a:r>
            <a:endParaRPr sz="600">
              <a:latin typeface="Microsoft Sans Serif"/>
              <a:cs typeface="Microsoft Sans Serif"/>
            </a:endParaRPr>
          </a:p>
        </p:txBody>
      </p:sp>
      <p:sp>
        <p:nvSpPr>
          <p:cNvPr id="4" name="object 4"/>
          <p:cNvSpPr txBox="1"/>
          <p:nvPr/>
        </p:nvSpPr>
        <p:spPr>
          <a:xfrm>
            <a:off x="0" y="140017"/>
            <a:ext cx="4608195" cy="350520"/>
          </a:xfrm>
          <a:prstGeom prst="rect">
            <a:avLst/>
          </a:prstGeom>
          <a:solidFill>
            <a:srgbClr val="F2F2F2"/>
          </a:solidFill>
        </p:spPr>
        <p:txBody>
          <a:bodyPr vert="horz" wrap="square" lIns="0" tIns="76835" rIns="0" bIns="0">
            <a:spAutoFit/>
          </a:bodyPr>
          <a:lstStyle/>
          <a:p>
            <a:pPr marL="107950">
              <a:lnSpc>
                <a:spcPct val="100000"/>
              </a:lnSpc>
              <a:spcBef>
                <a:spcPts val="605"/>
              </a:spcBef>
              <a:defRPr sz="1400">
                <a:solidFill>
                  <a:srgbClr val="660066"/>
                </a:solidFill>
                <a:latin typeface="Tahoma"/>
                <a:cs typeface="Tahoma"/>
              </a:defRPr>
            </a:pPr>
            <a:r>
              <a:t>Auto a guida autonoma: Esempio III</a:t>
            </a:r>
            <a:endParaRPr sz="1400">
              <a:latin typeface="Tahoma"/>
              <a:cs typeface="Tahoma"/>
            </a:endParaRPr>
          </a:p>
        </p:txBody>
      </p:sp>
      <p:sp>
        <p:nvSpPr>
          <p:cNvPr id="5" name="object 5"/>
          <p:cNvSpPr txBox="1"/>
          <p:nvPr/>
        </p:nvSpPr>
        <p:spPr>
          <a:xfrm>
            <a:off x="125844" y="1220122"/>
            <a:ext cx="4356735" cy="1136650"/>
          </a:xfrm>
          <a:prstGeom prst="rect">
            <a:avLst/>
          </a:prstGeom>
        </p:spPr>
        <p:txBody>
          <a:bodyPr vert="horz" wrap="square" lIns="0" tIns="10160" rIns="0" bIns="0">
            <a:spAutoFit/>
          </a:bodyPr>
          <a:lstStyle/>
          <a:p>
            <a:pPr marL="12700" marR="5080">
              <a:lnSpc>
                <a:spcPct val="101499"/>
              </a:lnSpc>
              <a:spcBef>
                <a:spcPts val="80"/>
              </a:spcBef>
              <a:defRPr sz="900">
                <a:solidFill>
                  <a:srgbClr val="0A000A"/>
                </a:solidFill>
              </a:defRPr>
            </a:pPr>
            <a:r>
              <a:rPr>
                <a:latin typeface="Tahoma"/>
                <a:cs typeface="Tahoma"/>
              </a:rPr>
              <a:t>Per quanto riguarda le autorizzazioni e gli obblighi, l'unico argomento che può essere costruito sulla vettura è quello che dichiara l'obbligo di fermarsi via </a:t>
            </a:r>
            <a:r>
              <a:rPr>
                <a:latin typeface="Calibri"/>
                <a:cs typeface="Calibri"/>
              </a:rPr>
              <a:t>r1</a:t>
            </a:r>
            <a:r>
              <a:rPr>
                <a:latin typeface="Tahoma"/>
                <a:cs typeface="Tahoma"/>
              </a:rPr>
              <a:t>. Per il pedone e l'ambulanza, la situazione è più sfaccettata. In entrambi i casi, si possono costruire due argomenti contrastanti: uno indica il permesso di procedere per il pedone e per l'ambulanza e uno indica l'obbligo di fermarsi. Questi argomenti si confutano l'un l'altro, ma tenendo conto delle preferenze </a:t>
            </a:r>
            <a:r>
              <a:rPr>
                <a:latin typeface="Calibri"/>
                <a:cs typeface="Calibri"/>
              </a:rPr>
              <a:t>su </a:t>
            </a:r>
            <a:r>
              <a:rPr>
                <a:latin typeface="Tahoma"/>
                <a:cs typeface="Tahoma"/>
              </a:rPr>
              <a:t>r4 </a:t>
            </a:r>
            <a:r>
              <a:rPr>
                <a:latin typeface="Calibri"/>
                <a:cs typeface="Calibri"/>
              </a:rPr>
              <a:t>e </a:t>
            </a:r>
            <a:r>
              <a:rPr>
                <a:latin typeface="Tahoma"/>
                <a:cs typeface="Tahoma"/>
              </a:rPr>
              <a:t>r5 l'accettabilità degli argomenti che indicano l'obbligo di fermarsi per il pedone, e il permesso di attraversare per l'ambulanza, può essere stabilito.</a:t>
            </a:r>
            <a:endParaRPr sz="900">
              <a:latin typeface="Tahoma"/>
              <a:cs typeface="Tahoma"/>
            </a:endParaRPr>
          </a:p>
        </p:txBody>
      </p:sp>
      <p:grpSp>
        <p:nvGrpSpPr>
          <p:cNvPr id="6" name="object 6"/>
          <p:cNvGrpSpPr/>
          <p:nvPr/>
        </p:nvGrpSpPr>
        <p:grpSpPr>
          <a:xfrm>
            <a:off x="0" y="3346348"/>
            <a:ext cx="4608195" cy="109855"/>
            <a:chOff x="0" y="3346348"/>
            <a:chExt cx="4608195" cy="109855"/>
          </a:xfrm>
        </p:grpSpPr>
        <p:sp>
          <p:nvSpPr>
            <p:cNvPr id="7" name="object 7"/>
            <p:cNvSpPr/>
            <p:nvPr/>
          </p:nvSpPr>
          <p:spPr>
            <a:xfrm>
              <a:off x="0" y="3346348"/>
              <a:ext cx="1536065" cy="109855"/>
            </a:xfrm>
            <a:custGeom>
              <a:avLst/>
              <a:gdLst/>
              <a:ahLst/>
              <a:cxnLst/>
              <a:rect l="l" t="t" r="r" b="b"/>
              <a:pathLst>
                <a:path w="1536065" h="109854">
                  <a:moveTo>
                    <a:pt x="1535976" y="0"/>
                  </a:moveTo>
                  <a:lnTo>
                    <a:pt x="0" y="0"/>
                  </a:lnTo>
                  <a:lnTo>
                    <a:pt x="0" y="109651"/>
                  </a:lnTo>
                  <a:lnTo>
                    <a:pt x="1535976" y="109651"/>
                  </a:lnTo>
                  <a:lnTo>
                    <a:pt x="1535976" y="0"/>
                  </a:lnTo>
                  <a:close/>
                </a:path>
              </a:pathLst>
            </a:custGeom>
            <a:solidFill>
              <a:srgbClr val="510051"/>
            </a:solidFill>
          </p:spPr>
          <p:txBody>
            <a:bodyPr wrap="square" lIns="0" tIns="0" rIns="0" bIns="0"/>
            <a:lstStyle/>
            <a:p>
              <a:endParaRPr/>
            </a:p>
          </p:txBody>
        </p:sp>
        <p:sp>
          <p:nvSpPr>
            <p:cNvPr id="8" name="object 8"/>
            <p:cNvSpPr/>
            <p:nvPr/>
          </p:nvSpPr>
          <p:spPr>
            <a:xfrm>
              <a:off x="1535976" y="3346348"/>
              <a:ext cx="1536065" cy="109855"/>
            </a:xfrm>
            <a:custGeom>
              <a:avLst/>
              <a:gdLst/>
              <a:ahLst/>
              <a:cxnLst/>
              <a:rect l="l" t="t" r="r" b="b"/>
              <a:pathLst>
                <a:path w="1536064" h="109854">
                  <a:moveTo>
                    <a:pt x="1535976" y="0"/>
                  </a:moveTo>
                  <a:lnTo>
                    <a:pt x="0" y="0"/>
                  </a:lnTo>
                  <a:lnTo>
                    <a:pt x="0" y="109651"/>
                  </a:lnTo>
                  <a:lnTo>
                    <a:pt x="1535976" y="109651"/>
                  </a:lnTo>
                  <a:lnTo>
                    <a:pt x="1535976" y="0"/>
                  </a:lnTo>
                  <a:close/>
                </a:path>
              </a:pathLst>
            </a:custGeom>
            <a:solidFill>
              <a:srgbClr val="EBEBEB"/>
            </a:solidFill>
          </p:spPr>
          <p:txBody>
            <a:bodyPr wrap="square" lIns="0" tIns="0" rIns="0" bIns="0"/>
            <a:lstStyle/>
            <a:p>
              <a:endParaRPr/>
            </a:p>
          </p:txBody>
        </p:sp>
        <p:sp>
          <p:nvSpPr>
            <p:cNvPr id="9" name="object 9"/>
            <p:cNvSpPr/>
            <p:nvPr/>
          </p:nvSpPr>
          <p:spPr>
            <a:xfrm>
              <a:off x="3071952" y="3346348"/>
              <a:ext cx="1536065" cy="109855"/>
            </a:xfrm>
            <a:custGeom>
              <a:avLst/>
              <a:gdLst/>
              <a:ahLst/>
              <a:cxnLst/>
              <a:rect l="l" t="t" r="r" b="b"/>
              <a:pathLst>
                <a:path w="1536064" h="109854">
                  <a:moveTo>
                    <a:pt x="1535976" y="0"/>
                  </a:moveTo>
                  <a:lnTo>
                    <a:pt x="0" y="0"/>
                  </a:lnTo>
                  <a:lnTo>
                    <a:pt x="0" y="109651"/>
                  </a:lnTo>
                  <a:lnTo>
                    <a:pt x="1535976" y="109651"/>
                  </a:lnTo>
                  <a:lnTo>
                    <a:pt x="1535976" y="0"/>
                  </a:lnTo>
                  <a:close/>
                </a:path>
              </a:pathLst>
            </a:custGeom>
            <a:solidFill>
              <a:srgbClr val="D8D8D8"/>
            </a:solidFill>
          </p:spPr>
          <p:txBody>
            <a:bodyPr wrap="square" lIns="0" tIns="0" rIns="0" bIns="0"/>
            <a:lstStyle/>
            <a:p>
              <a:endParaRPr/>
            </a:p>
          </p:txBody>
        </p:sp>
      </p:grpSp>
      <p:sp>
        <p:nvSpPr>
          <p:cNvPr id="10" name="object 10"/>
          <p:cNvSpPr txBox="1">
            <a:spLocks noGrp="1"/>
          </p:cNvSpPr>
          <p:nvPr>
            <p:ph type="dt" sz="half" idx="6"/>
          </p:nvPr>
        </p:nvSpPr>
        <p:spPr>
          <a:prstGeom prst="rect">
            <a:avLst/>
          </a:prstGeom>
        </p:spPr>
        <p:txBody>
          <a:bodyPr vert="horz" wrap="square" lIns="0" tIns="0" rIns="0" bIns="0">
            <a:spAutoFit/>
          </a:bodyPr>
          <a:lstStyle/>
          <a:p>
            <a:pPr marL="12700">
              <a:lnSpc>
                <a:spcPts val="675"/>
              </a:lnSpc>
            </a:pPr>
            <a:r>
              <a:t>Calegari (Universit'a Bologna)</a:t>
            </a:r>
          </a:p>
        </p:txBody>
      </p:sp>
      <p:sp>
        <p:nvSpPr>
          <p:cNvPr id="11" name="object 11"/>
          <p:cNvSpPr txBox="1"/>
          <p:nvPr/>
        </p:nvSpPr>
        <p:spPr>
          <a:xfrm>
            <a:off x="2053069" y="3351784"/>
            <a:ext cx="501650" cy="102235"/>
          </a:xfrm>
          <a:prstGeom prst="rect">
            <a:avLst/>
          </a:prstGeom>
        </p:spPr>
        <p:txBody>
          <a:bodyPr vert="horz" wrap="square" lIns="0" tIns="0" rIns="0" bIns="0">
            <a:spAutoFit/>
          </a:bodyPr>
          <a:lstStyle/>
          <a:p>
            <a:pPr marL="12700">
              <a:lnSpc>
                <a:spcPts val="675"/>
              </a:lnSpc>
              <a:defRPr sz="600">
                <a:solidFill>
                  <a:srgbClr val="470047"/>
                </a:solidFill>
                <a:latin typeface="Microsoft Sans Serif"/>
                <a:cs typeface="Microsoft Sans Serif"/>
                <a:hlinkClick r:id="rId4" action="ppaction://hlinksldjump"/>
              </a:defRPr>
            </a:pPr>
            <a:r>
              <a:t>Etica e LP</a:t>
            </a:r>
            <a:endParaRPr sz="600">
              <a:latin typeface="Microsoft Sans Serif"/>
              <a:cs typeface="Microsoft Sans Serif"/>
            </a:endParaRPr>
          </a:p>
        </p:txBody>
      </p:sp>
      <p:sp>
        <p:nvSpPr>
          <p:cNvPr id="12" name="object 12"/>
          <p:cNvSpPr txBox="1">
            <a:spLocks noGrp="1"/>
          </p:cNvSpPr>
          <p:nvPr>
            <p:ph type="ftr" sz="quarter" idx="5"/>
          </p:nvPr>
        </p:nvSpPr>
        <p:spPr>
          <a:prstGeom prst="rect">
            <a:avLst/>
          </a:prstGeom>
        </p:spPr>
        <p:txBody>
          <a:bodyPr vert="horz" wrap="square" lIns="0" tIns="0" rIns="0" bIns="0">
            <a:spAutoFit/>
          </a:bodyPr>
          <a:lstStyle/>
          <a:p>
            <a:pPr marL="12700">
              <a:lnSpc>
                <a:spcPts val="675"/>
              </a:lnSpc>
            </a:pPr>
            <a:r>
              <a:t>A.A. 2020/2021</a:t>
            </a:r>
          </a:p>
        </p:txBody>
      </p:sp>
      <p:sp>
        <p:nvSpPr>
          <p:cNvPr id="13" name="object 13"/>
          <p:cNvSpPr txBox="1">
            <a:spLocks noGrp="1"/>
          </p:cNvSpPr>
          <p:nvPr>
            <p:ph type="sldNum" sz="quarter" idx="7"/>
          </p:nvPr>
        </p:nvSpPr>
        <p:spPr>
          <a:prstGeom prst="rect">
            <a:avLst/>
          </a:prstGeom>
        </p:spPr>
        <p:txBody>
          <a:bodyPr vert="horz" wrap="square" lIns="0" tIns="0" rIns="0" bIns="0">
            <a:spAutoFit/>
          </a:bodyPr>
          <a:lstStyle/>
          <a:p>
            <a:pPr marL="38100">
              <a:lnSpc>
                <a:spcPts val="675"/>
              </a:lnSpc>
            </a:pPr>
            <a:fld id="{81D60167-4931-47E6-BA6A-407CBD079E47}" type="slidenum">
              <a:rPr spc="-20" dirty="0"/>
              <a:t>47</a:t>
            </a:fld>
            <a:r>
              <a:t> /69</a:t>
            </a:r>
          </a:p>
        </p:txBody>
      </p:sp>
    </p:spTree>
  </p:cSld>
  <p:clrMapOvr>
    <a:masterClrMapping/>
  </p:clrMapOvr>
  <p:transition>
    <p:cu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0" y="0"/>
            <a:ext cx="2304415" cy="140335"/>
          </a:xfrm>
          <a:prstGeom prst="rect">
            <a:avLst/>
          </a:prstGeom>
          <a:solidFill>
            <a:srgbClr val="510051"/>
          </a:solidFill>
        </p:spPr>
        <p:txBody>
          <a:bodyPr vert="horz" wrap="square" lIns="0" tIns="13335" rIns="0" bIns="0">
            <a:spAutoFit/>
          </a:bodyPr>
          <a:lstStyle/>
          <a:p>
            <a:pPr marL="1359535">
              <a:lnSpc>
                <a:spcPct val="100000"/>
              </a:lnSpc>
              <a:spcBef>
                <a:spcPts val="105"/>
              </a:spcBef>
              <a:defRPr sz="600">
                <a:solidFill>
                  <a:srgbClr val="F2F2F2"/>
                </a:solidFill>
                <a:latin typeface="Microsoft Sans Serif"/>
                <a:cs typeface="Microsoft Sans Serif"/>
                <a:hlinkClick r:id="rId2" action="ppaction://hlinksldjump"/>
              </a:defRPr>
            </a:pPr>
            <a:r>
              <a:t>Un approccio LP all'etica</a:t>
            </a:r>
            <a:endParaRPr sz="600">
              <a:latin typeface="Microsoft Sans Serif"/>
              <a:cs typeface="Microsoft Sans Serif"/>
            </a:endParaRPr>
          </a:p>
        </p:txBody>
      </p:sp>
      <p:sp>
        <p:nvSpPr>
          <p:cNvPr id="3" name="object 3"/>
          <p:cNvSpPr txBox="1"/>
          <p:nvPr/>
        </p:nvSpPr>
        <p:spPr>
          <a:xfrm>
            <a:off x="2303995" y="0"/>
            <a:ext cx="2304415" cy="140335"/>
          </a:xfrm>
          <a:prstGeom prst="rect">
            <a:avLst/>
          </a:prstGeom>
          <a:solidFill>
            <a:srgbClr val="D8D8D8"/>
          </a:solidFill>
        </p:spPr>
        <p:txBody>
          <a:bodyPr vert="horz" wrap="square" lIns="0" tIns="13335" rIns="0" bIns="0">
            <a:spAutoFit/>
          </a:bodyPr>
          <a:lstStyle/>
          <a:p>
            <a:pPr marL="67310">
              <a:lnSpc>
                <a:spcPct val="100000"/>
              </a:lnSpc>
              <a:spcBef>
                <a:spcPts val="105"/>
              </a:spcBef>
              <a:defRPr sz="600">
                <a:solidFill>
                  <a:srgbClr val="3D003D"/>
                </a:solidFill>
                <a:latin typeface="Microsoft Sans Serif"/>
                <a:cs typeface="Microsoft Sans Serif"/>
                <a:hlinkClick r:id="rId3" action="ppaction://hlinksldjump"/>
              </a:defRPr>
            </a:pPr>
            <a:r>
              <a:t>Rappresentare la moralità nella programmazione logica</a:t>
            </a:r>
            <a:endParaRPr sz="600">
              <a:latin typeface="Microsoft Sans Serif"/>
              <a:cs typeface="Microsoft Sans Serif"/>
            </a:endParaRPr>
          </a:p>
        </p:txBody>
      </p:sp>
      <p:sp>
        <p:nvSpPr>
          <p:cNvPr id="4" name="object 4"/>
          <p:cNvSpPr txBox="1"/>
          <p:nvPr/>
        </p:nvSpPr>
        <p:spPr>
          <a:xfrm>
            <a:off x="0" y="140017"/>
            <a:ext cx="4608195" cy="350520"/>
          </a:xfrm>
          <a:prstGeom prst="rect">
            <a:avLst/>
          </a:prstGeom>
          <a:solidFill>
            <a:srgbClr val="F2F2F2"/>
          </a:solidFill>
        </p:spPr>
        <p:txBody>
          <a:bodyPr vert="horz" wrap="square" lIns="0" tIns="76835" rIns="0" bIns="0">
            <a:spAutoFit/>
          </a:bodyPr>
          <a:lstStyle/>
          <a:p>
            <a:pPr marL="107950">
              <a:lnSpc>
                <a:spcPct val="100000"/>
              </a:lnSpc>
              <a:spcBef>
                <a:spcPts val="605"/>
              </a:spcBef>
              <a:defRPr sz="1400">
                <a:solidFill>
                  <a:srgbClr val="660066"/>
                </a:solidFill>
                <a:latin typeface="Tahoma"/>
                <a:cs typeface="Tahoma"/>
              </a:defRPr>
            </a:pPr>
            <a:r>
              <a:t>Auto a guida autonoma: Esempio IV</a:t>
            </a:r>
            <a:endParaRPr sz="1400">
              <a:latin typeface="Tahoma"/>
              <a:cs typeface="Tahoma"/>
            </a:endParaRPr>
          </a:p>
        </p:txBody>
      </p:sp>
      <p:sp>
        <p:nvSpPr>
          <p:cNvPr id="5" name="object 5"/>
          <p:cNvSpPr txBox="1"/>
          <p:nvPr/>
        </p:nvSpPr>
        <p:spPr>
          <a:xfrm>
            <a:off x="402932" y="932784"/>
            <a:ext cx="3803015" cy="1718945"/>
          </a:xfrm>
          <a:prstGeom prst="rect">
            <a:avLst/>
          </a:prstGeom>
        </p:spPr>
        <p:txBody>
          <a:bodyPr vert="horz" wrap="square" lIns="0" tIns="10160" rIns="0" bIns="0">
            <a:spAutoFit/>
          </a:bodyPr>
          <a:lstStyle/>
          <a:p>
            <a:pPr marL="12700" marR="5080" algn="just">
              <a:lnSpc>
                <a:spcPct val="101499"/>
              </a:lnSpc>
              <a:spcBef>
                <a:spcPts val="80"/>
              </a:spcBef>
              <a:defRPr sz="900" i="1">
                <a:solidFill>
                  <a:srgbClr val="843384"/>
                </a:solidFill>
                <a:latin typeface="Arial"/>
                <a:cs typeface="Arial"/>
              </a:defRPr>
            </a:pPr>
            <a:r>
              <a:t>L'ambulanza, guidata da Lisa, ha il permesso di muoversi nonostante la luce rossa a causa di una situazione di emergenza, e il pedone, Pino, ha l'obbligo di fermarsi. Immaginiamo che Pino, nonostante il divieto di procedere, abbia continuato l'attraversamento. Il risultato è stato un incidente in cui Pino è stato danneggiato dall'ambulanza, che non lo ha visto e non ha fermato la sua corsa. Lo scopo è quello di individuare le responsabilità delle parti nell'incidente.</a:t>
            </a:r>
            <a:endParaRPr sz="900">
              <a:latin typeface="Arial"/>
              <a:cs typeface="Arial"/>
            </a:endParaRPr>
          </a:p>
          <a:p>
            <a:pPr marL="12700" marR="6350" algn="just">
              <a:lnSpc>
                <a:spcPct val="101499"/>
              </a:lnSpc>
              <a:spcBef>
                <a:spcPts val="200"/>
              </a:spcBef>
              <a:defRPr sz="900" i="1">
                <a:solidFill>
                  <a:srgbClr val="843384"/>
                </a:solidFill>
                <a:latin typeface="Arial"/>
                <a:cs typeface="Arial"/>
              </a:defRPr>
            </a:pPr>
            <a:r>
              <a:t>Ad esempio, supponiamo che il caso sia sotto la giurisdizione italiana e quindi venga applicata la legge italiana. Secondo la legge italiana, la responsabilità in caso di incidente si basa sul concetto di attenzione. Sia Lisa che Pino devono dimostrare che erano attenti (cioè prudenti) e hanno agito secondo la legge. Se non riescono a dimostrare tali fatti, sono considerati responsabili dell'evento, vale a dire, entrambi hanno l'onere di persuasione sulla prudenza.</a:t>
            </a:r>
            <a:endParaRPr sz="900">
              <a:latin typeface="Arial"/>
              <a:cs typeface="Arial"/>
            </a:endParaRPr>
          </a:p>
        </p:txBody>
      </p:sp>
      <p:grpSp>
        <p:nvGrpSpPr>
          <p:cNvPr id="6" name="object 6"/>
          <p:cNvGrpSpPr/>
          <p:nvPr/>
        </p:nvGrpSpPr>
        <p:grpSpPr>
          <a:xfrm>
            <a:off x="0" y="3346348"/>
            <a:ext cx="4608195" cy="109855"/>
            <a:chOff x="0" y="3346348"/>
            <a:chExt cx="4608195" cy="109855"/>
          </a:xfrm>
        </p:grpSpPr>
        <p:sp>
          <p:nvSpPr>
            <p:cNvPr id="7" name="object 7"/>
            <p:cNvSpPr/>
            <p:nvPr/>
          </p:nvSpPr>
          <p:spPr>
            <a:xfrm>
              <a:off x="0" y="3346348"/>
              <a:ext cx="1536065" cy="109855"/>
            </a:xfrm>
            <a:custGeom>
              <a:avLst/>
              <a:gdLst/>
              <a:ahLst/>
              <a:cxnLst/>
              <a:rect l="l" t="t" r="r" b="b"/>
              <a:pathLst>
                <a:path w="1536065" h="109854">
                  <a:moveTo>
                    <a:pt x="1535976" y="0"/>
                  </a:moveTo>
                  <a:lnTo>
                    <a:pt x="0" y="0"/>
                  </a:lnTo>
                  <a:lnTo>
                    <a:pt x="0" y="109651"/>
                  </a:lnTo>
                  <a:lnTo>
                    <a:pt x="1535976" y="109651"/>
                  </a:lnTo>
                  <a:lnTo>
                    <a:pt x="1535976" y="0"/>
                  </a:lnTo>
                  <a:close/>
                </a:path>
              </a:pathLst>
            </a:custGeom>
            <a:solidFill>
              <a:srgbClr val="510051"/>
            </a:solidFill>
          </p:spPr>
          <p:txBody>
            <a:bodyPr wrap="square" lIns="0" tIns="0" rIns="0" bIns="0"/>
            <a:lstStyle/>
            <a:p>
              <a:endParaRPr/>
            </a:p>
          </p:txBody>
        </p:sp>
        <p:sp>
          <p:nvSpPr>
            <p:cNvPr id="8" name="object 8"/>
            <p:cNvSpPr/>
            <p:nvPr/>
          </p:nvSpPr>
          <p:spPr>
            <a:xfrm>
              <a:off x="1535976" y="3346348"/>
              <a:ext cx="1536065" cy="109855"/>
            </a:xfrm>
            <a:custGeom>
              <a:avLst/>
              <a:gdLst/>
              <a:ahLst/>
              <a:cxnLst/>
              <a:rect l="l" t="t" r="r" b="b"/>
              <a:pathLst>
                <a:path w="1536064" h="109854">
                  <a:moveTo>
                    <a:pt x="1535976" y="0"/>
                  </a:moveTo>
                  <a:lnTo>
                    <a:pt x="0" y="0"/>
                  </a:lnTo>
                  <a:lnTo>
                    <a:pt x="0" y="109651"/>
                  </a:lnTo>
                  <a:lnTo>
                    <a:pt x="1535976" y="109651"/>
                  </a:lnTo>
                  <a:lnTo>
                    <a:pt x="1535976" y="0"/>
                  </a:lnTo>
                  <a:close/>
                </a:path>
              </a:pathLst>
            </a:custGeom>
            <a:solidFill>
              <a:srgbClr val="EBEBEB"/>
            </a:solidFill>
          </p:spPr>
          <p:txBody>
            <a:bodyPr wrap="square" lIns="0" tIns="0" rIns="0" bIns="0"/>
            <a:lstStyle/>
            <a:p>
              <a:endParaRPr/>
            </a:p>
          </p:txBody>
        </p:sp>
        <p:sp>
          <p:nvSpPr>
            <p:cNvPr id="9" name="object 9"/>
            <p:cNvSpPr/>
            <p:nvPr/>
          </p:nvSpPr>
          <p:spPr>
            <a:xfrm>
              <a:off x="3071952" y="3346348"/>
              <a:ext cx="1536065" cy="109855"/>
            </a:xfrm>
            <a:custGeom>
              <a:avLst/>
              <a:gdLst/>
              <a:ahLst/>
              <a:cxnLst/>
              <a:rect l="l" t="t" r="r" b="b"/>
              <a:pathLst>
                <a:path w="1536064" h="109854">
                  <a:moveTo>
                    <a:pt x="1535976" y="0"/>
                  </a:moveTo>
                  <a:lnTo>
                    <a:pt x="0" y="0"/>
                  </a:lnTo>
                  <a:lnTo>
                    <a:pt x="0" y="109651"/>
                  </a:lnTo>
                  <a:lnTo>
                    <a:pt x="1535976" y="109651"/>
                  </a:lnTo>
                  <a:lnTo>
                    <a:pt x="1535976" y="0"/>
                  </a:lnTo>
                  <a:close/>
                </a:path>
              </a:pathLst>
            </a:custGeom>
            <a:solidFill>
              <a:srgbClr val="D8D8D8"/>
            </a:solidFill>
          </p:spPr>
          <p:txBody>
            <a:bodyPr wrap="square" lIns="0" tIns="0" rIns="0" bIns="0"/>
            <a:lstStyle/>
            <a:p>
              <a:endParaRPr/>
            </a:p>
          </p:txBody>
        </p:sp>
      </p:grpSp>
      <p:sp>
        <p:nvSpPr>
          <p:cNvPr id="10" name="object 10"/>
          <p:cNvSpPr txBox="1">
            <a:spLocks noGrp="1"/>
          </p:cNvSpPr>
          <p:nvPr>
            <p:ph type="dt" sz="half" idx="6"/>
          </p:nvPr>
        </p:nvSpPr>
        <p:spPr>
          <a:prstGeom prst="rect">
            <a:avLst/>
          </a:prstGeom>
        </p:spPr>
        <p:txBody>
          <a:bodyPr vert="horz" wrap="square" lIns="0" tIns="0" rIns="0" bIns="0">
            <a:spAutoFit/>
          </a:bodyPr>
          <a:lstStyle/>
          <a:p>
            <a:pPr marL="12700">
              <a:lnSpc>
                <a:spcPts val="675"/>
              </a:lnSpc>
            </a:pPr>
            <a:r>
              <a:t>Calegari (Universit'a Bologna)</a:t>
            </a:r>
          </a:p>
        </p:txBody>
      </p:sp>
      <p:sp>
        <p:nvSpPr>
          <p:cNvPr id="11" name="object 11"/>
          <p:cNvSpPr txBox="1"/>
          <p:nvPr/>
        </p:nvSpPr>
        <p:spPr>
          <a:xfrm>
            <a:off x="2053069" y="3351784"/>
            <a:ext cx="501650" cy="102235"/>
          </a:xfrm>
          <a:prstGeom prst="rect">
            <a:avLst/>
          </a:prstGeom>
        </p:spPr>
        <p:txBody>
          <a:bodyPr vert="horz" wrap="square" lIns="0" tIns="0" rIns="0" bIns="0">
            <a:spAutoFit/>
          </a:bodyPr>
          <a:lstStyle/>
          <a:p>
            <a:pPr marL="12700">
              <a:lnSpc>
                <a:spcPts val="675"/>
              </a:lnSpc>
              <a:defRPr sz="600">
                <a:solidFill>
                  <a:srgbClr val="470047"/>
                </a:solidFill>
                <a:latin typeface="Microsoft Sans Serif"/>
                <a:cs typeface="Microsoft Sans Serif"/>
                <a:hlinkClick r:id="rId4" action="ppaction://hlinksldjump"/>
              </a:defRPr>
            </a:pPr>
            <a:r>
              <a:t>Etica e LP</a:t>
            </a:r>
            <a:endParaRPr sz="600">
              <a:latin typeface="Microsoft Sans Serif"/>
              <a:cs typeface="Microsoft Sans Serif"/>
            </a:endParaRPr>
          </a:p>
        </p:txBody>
      </p:sp>
      <p:sp>
        <p:nvSpPr>
          <p:cNvPr id="12" name="object 12"/>
          <p:cNvSpPr txBox="1">
            <a:spLocks noGrp="1"/>
          </p:cNvSpPr>
          <p:nvPr>
            <p:ph type="ftr" sz="quarter" idx="5"/>
          </p:nvPr>
        </p:nvSpPr>
        <p:spPr>
          <a:prstGeom prst="rect">
            <a:avLst/>
          </a:prstGeom>
        </p:spPr>
        <p:txBody>
          <a:bodyPr vert="horz" wrap="square" lIns="0" tIns="0" rIns="0" bIns="0">
            <a:spAutoFit/>
          </a:bodyPr>
          <a:lstStyle/>
          <a:p>
            <a:pPr marL="12700">
              <a:lnSpc>
                <a:spcPts val="675"/>
              </a:lnSpc>
            </a:pPr>
            <a:r>
              <a:t>A.A. 2020/2021</a:t>
            </a:r>
          </a:p>
        </p:txBody>
      </p:sp>
      <p:sp>
        <p:nvSpPr>
          <p:cNvPr id="13" name="object 13"/>
          <p:cNvSpPr txBox="1">
            <a:spLocks noGrp="1"/>
          </p:cNvSpPr>
          <p:nvPr>
            <p:ph type="sldNum" sz="quarter" idx="7"/>
          </p:nvPr>
        </p:nvSpPr>
        <p:spPr>
          <a:prstGeom prst="rect">
            <a:avLst/>
          </a:prstGeom>
        </p:spPr>
        <p:txBody>
          <a:bodyPr vert="horz" wrap="square" lIns="0" tIns="0" rIns="0" bIns="0">
            <a:spAutoFit/>
          </a:bodyPr>
          <a:lstStyle/>
          <a:p>
            <a:pPr marL="38100">
              <a:lnSpc>
                <a:spcPts val="675"/>
              </a:lnSpc>
            </a:pPr>
            <a:fld id="{81D60167-4931-47E6-BA6A-407CBD079E47}" type="slidenum">
              <a:rPr spc="-20" dirty="0"/>
              <a:t>48</a:t>
            </a:fld>
            <a:r>
              <a:t> /69</a:t>
            </a:r>
          </a:p>
        </p:txBody>
      </p:sp>
    </p:spTree>
  </p:cSld>
  <p:clrMapOvr>
    <a:masterClrMapping/>
  </p:clrMapOvr>
  <p:transition>
    <p:cu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0" y="0"/>
            <a:ext cx="2304415" cy="140335"/>
          </a:xfrm>
          <a:prstGeom prst="rect">
            <a:avLst/>
          </a:prstGeom>
          <a:solidFill>
            <a:srgbClr val="510051"/>
          </a:solidFill>
        </p:spPr>
        <p:txBody>
          <a:bodyPr vert="horz" wrap="square" lIns="0" tIns="13335" rIns="0" bIns="0">
            <a:spAutoFit/>
          </a:bodyPr>
          <a:lstStyle/>
          <a:p>
            <a:pPr marL="1359535">
              <a:lnSpc>
                <a:spcPct val="100000"/>
              </a:lnSpc>
              <a:spcBef>
                <a:spcPts val="105"/>
              </a:spcBef>
              <a:defRPr sz="600">
                <a:solidFill>
                  <a:srgbClr val="F2F2F2"/>
                </a:solidFill>
                <a:latin typeface="Microsoft Sans Serif"/>
                <a:cs typeface="Microsoft Sans Serif"/>
                <a:hlinkClick r:id="rId2" action="ppaction://hlinksldjump"/>
              </a:defRPr>
            </a:pPr>
            <a:r>
              <a:t>Un approccio LP all'etica</a:t>
            </a:r>
            <a:endParaRPr sz="600">
              <a:latin typeface="Microsoft Sans Serif"/>
              <a:cs typeface="Microsoft Sans Serif"/>
            </a:endParaRPr>
          </a:p>
        </p:txBody>
      </p:sp>
      <p:sp>
        <p:nvSpPr>
          <p:cNvPr id="3" name="object 3"/>
          <p:cNvSpPr txBox="1"/>
          <p:nvPr/>
        </p:nvSpPr>
        <p:spPr>
          <a:xfrm>
            <a:off x="2303995" y="0"/>
            <a:ext cx="2304415" cy="140335"/>
          </a:xfrm>
          <a:prstGeom prst="rect">
            <a:avLst/>
          </a:prstGeom>
          <a:solidFill>
            <a:srgbClr val="D8D8D8"/>
          </a:solidFill>
        </p:spPr>
        <p:txBody>
          <a:bodyPr vert="horz" wrap="square" lIns="0" tIns="13335" rIns="0" bIns="0">
            <a:spAutoFit/>
          </a:bodyPr>
          <a:lstStyle/>
          <a:p>
            <a:pPr marL="67310">
              <a:lnSpc>
                <a:spcPct val="100000"/>
              </a:lnSpc>
              <a:spcBef>
                <a:spcPts val="105"/>
              </a:spcBef>
              <a:defRPr sz="600">
                <a:solidFill>
                  <a:srgbClr val="3D003D"/>
                </a:solidFill>
                <a:latin typeface="Microsoft Sans Serif"/>
                <a:cs typeface="Microsoft Sans Serif"/>
                <a:hlinkClick r:id="rId3" action="ppaction://hlinksldjump"/>
              </a:defRPr>
            </a:pPr>
            <a:r>
              <a:t>Rappresentare la moralità nella programmazione logica</a:t>
            </a:r>
            <a:endParaRPr sz="600">
              <a:latin typeface="Microsoft Sans Serif"/>
              <a:cs typeface="Microsoft Sans Serif"/>
            </a:endParaRPr>
          </a:p>
        </p:txBody>
      </p:sp>
      <p:sp>
        <p:nvSpPr>
          <p:cNvPr id="4" name="object 4"/>
          <p:cNvSpPr txBox="1"/>
          <p:nvPr/>
        </p:nvSpPr>
        <p:spPr>
          <a:xfrm>
            <a:off x="0" y="140017"/>
            <a:ext cx="4608195" cy="350520"/>
          </a:xfrm>
          <a:prstGeom prst="rect">
            <a:avLst/>
          </a:prstGeom>
          <a:solidFill>
            <a:srgbClr val="F2F2F2"/>
          </a:solidFill>
        </p:spPr>
        <p:txBody>
          <a:bodyPr vert="horz" wrap="square" lIns="0" tIns="76835" rIns="0" bIns="0">
            <a:spAutoFit/>
          </a:bodyPr>
          <a:lstStyle/>
          <a:p>
            <a:pPr marL="107950">
              <a:lnSpc>
                <a:spcPct val="100000"/>
              </a:lnSpc>
              <a:spcBef>
                <a:spcPts val="605"/>
              </a:spcBef>
              <a:defRPr sz="1400">
                <a:solidFill>
                  <a:srgbClr val="660066"/>
                </a:solidFill>
                <a:latin typeface="Tahoma"/>
                <a:cs typeface="Tahoma"/>
              </a:defRPr>
            </a:pPr>
            <a:r>
              <a:t>Auto a guida autonoma: Esempio V</a:t>
            </a:r>
            <a:endParaRPr sz="1400">
              <a:latin typeface="Tahoma"/>
              <a:cs typeface="Tahoma"/>
            </a:endParaRPr>
          </a:p>
        </p:txBody>
      </p:sp>
      <p:sp>
        <p:nvSpPr>
          <p:cNvPr id="5" name="object 5"/>
          <p:cNvSpPr/>
          <p:nvPr/>
        </p:nvSpPr>
        <p:spPr>
          <a:xfrm>
            <a:off x="2087194" y="982218"/>
            <a:ext cx="24765" cy="0"/>
          </a:xfrm>
          <a:custGeom>
            <a:avLst/>
            <a:gdLst/>
            <a:ahLst/>
            <a:cxnLst/>
            <a:rect l="l" t="t" r="r" b="b"/>
            <a:pathLst>
              <a:path w="24764">
                <a:moveTo>
                  <a:pt x="0" y="0"/>
                </a:moveTo>
                <a:lnTo>
                  <a:pt x="24193" y="0"/>
                </a:lnTo>
              </a:path>
            </a:pathLst>
          </a:custGeom>
          <a:ln w="5054">
            <a:solidFill>
              <a:srgbClr val="0A000A"/>
            </a:solidFill>
          </a:ln>
        </p:spPr>
        <p:txBody>
          <a:bodyPr wrap="square" lIns="0" tIns="0" rIns="0" bIns="0"/>
          <a:lstStyle/>
          <a:p>
            <a:endParaRPr/>
          </a:p>
        </p:txBody>
      </p:sp>
      <p:sp>
        <p:nvSpPr>
          <p:cNvPr id="6" name="object 6"/>
          <p:cNvSpPr/>
          <p:nvPr/>
        </p:nvSpPr>
        <p:spPr>
          <a:xfrm>
            <a:off x="2087194" y="1070787"/>
            <a:ext cx="24765" cy="0"/>
          </a:xfrm>
          <a:custGeom>
            <a:avLst/>
            <a:gdLst/>
            <a:ahLst/>
            <a:cxnLst/>
            <a:rect l="l" t="t" r="r" b="b"/>
            <a:pathLst>
              <a:path w="24764">
                <a:moveTo>
                  <a:pt x="0" y="0"/>
                </a:moveTo>
                <a:lnTo>
                  <a:pt x="24193" y="0"/>
                </a:lnTo>
              </a:path>
            </a:pathLst>
          </a:custGeom>
          <a:ln w="5054">
            <a:solidFill>
              <a:srgbClr val="0A000A"/>
            </a:solidFill>
          </a:ln>
        </p:spPr>
        <p:txBody>
          <a:bodyPr wrap="square" lIns="0" tIns="0" rIns="0" bIns="0"/>
          <a:lstStyle/>
          <a:p>
            <a:endParaRPr/>
          </a:p>
        </p:txBody>
      </p:sp>
      <p:sp>
        <p:nvSpPr>
          <p:cNvPr id="7" name="object 7"/>
          <p:cNvSpPr/>
          <p:nvPr/>
        </p:nvSpPr>
        <p:spPr>
          <a:xfrm>
            <a:off x="974051" y="1336497"/>
            <a:ext cx="24765" cy="0"/>
          </a:xfrm>
          <a:custGeom>
            <a:avLst/>
            <a:gdLst/>
            <a:ahLst/>
            <a:cxnLst/>
            <a:rect l="l" t="t" r="r" b="b"/>
            <a:pathLst>
              <a:path w="24765">
                <a:moveTo>
                  <a:pt x="0" y="0"/>
                </a:moveTo>
                <a:lnTo>
                  <a:pt x="24193" y="0"/>
                </a:lnTo>
              </a:path>
            </a:pathLst>
          </a:custGeom>
          <a:ln w="5054">
            <a:solidFill>
              <a:srgbClr val="0A000A"/>
            </a:solidFill>
          </a:ln>
        </p:spPr>
        <p:txBody>
          <a:bodyPr wrap="square" lIns="0" tIns="0" rIns="0" bIns="0"/>
          <a:lstStyle/>
          <a:p>
            <a:endParaRPr/>
          </a:p>
        </p:txBody>
      </p:sp>
      <p:sp>
        <p:nvSpPr>
          <p:cNvPr id="8" name="object 8"/>
          <p:cNvSpPr/>
          <p:nvPr/>
        </p:nvSpPr>
        <p:spPr>
          <a:xfrm>
            <a:off x="633983" y="1425067"/>
            <a:ext cx="24765" cy="0"/>
          </a:xfrm>
          <a:custGeom>
            <a:avLst/>
            <a:gdLst/>
            <a:ahLst/>
            <a:cxnLst/>
            <a:rect l="l" t="t" r="r" b="b"/>
            <a:pathLst>
              <a:path w="24765">
                <a:moveTo>
                  <a:pt x="0" y="0"/>
                </a:moveTo>
                <a:lnTo>
                  <a:pt x="24193" y="0"/>
                </a:lnTo>
              </a:path>
            </a:pathLst>
          </a:custGeom>
          <a:ln w="5054">
            <a:solidFill>
              <a:srgbClr val="0A000A"/>
            </a:solidFill>
          </a:ln>
        </p:spPr>
        <p:txBody>
          <a:bodyPr wrap="square" lIns="0" tIns="0" rIns="0" bIns="0"/>
          <a:lstStyle/>
          <a:p>
            <a:endParaRPr/>
          </a:p>
        </p:txBody>
      </p:sp>
      <p:sp>
        <p:nvSpPr>
          <p:cNvPr id="9" name="object 9"/>
          <p:cNvSpPr/>
          <p:nvPr/>
        </p:nvSpPr>
        <p:spPr>
          <a:xfrm>
            <a:off x="925664" y="1513636"/>
            <a:ext cx="24765" cy="0"/>
          </a:xfrm>
          <a:custGeom>
            <a:avLst/>
            <a:gdLst/>
            <a:ahLst/>
            <a:cxnLst/>
            <a:rect l="l" t="t" r="r" b="b"/>
            <a:pathLst>
              <a:path w="24765">
                <a:moveTo>
                  <a:pt x="0" y="0"/>
                </a:moveTo>
                <a:lnTo>
                  <a:pt x="24193" y="0"/>
                </a:lnTo>
              </a:path>
            </a:pathLst>
          </a:custGeom>
          <a:ln w="5054">
            <a:solidFill>
              <a:srgbClr val="0A000A"/>
            </a:solidFill>
          </a:ln>
        </p:spPr>
        <p:txBody>
          <a:bodyPr wrap="square" lIns="0" tIns="0" rIns="0" bIns="0"/>
          <a:lstStyle/>
          <a:p>
            <a:endParaRPr/>
          </a:p>
        </p:txBody>
      </p:sp>
      <p:sp>
        <p:nvSpPr>
          <p:cNvPr id="10" name="object 10"/>
          <p:cNvSpPr/>
          <p:nvPr/>
        </p:nvSpPr>
        <p:spPr>
          <a:xfrm>
            <a:off x="1698713" y="1513636"/>
            <a:ext cx="24765" cy="0"/>
          </a:xfrm>
          <a:custGeom>
            <a:avLst/>
            <a:gdLst/>
            <a:ahLst/>
            <a:cxnLst/>
            <a:rect l="l" t="t" r="r" b="b"/>
            <a:pathLst>
              <a:path w="24764">
                <a:moveTo>
                  <a:pt x="0" y="0"/>
                </a:moveTo>
                <a:lnTo>
                  <a:pt x="24193" y="0"/>
                </a:lnTo>
              </a:path>
            </a:pathLst>
          </a:custGeom>
          <a:ln w="5054">
            <a:solidFill>
              <a:srgbClr val="0A000A"/>
            </a:solidFill>
          </a:ln>
        </p:spPr>
        <p:txBody>
          <a:bodyPr wrap="square" lIns="0" tIns="0" rIns="0" bIns="0"/>
          <a:lstStyle/>
          <a:p>
            <a:endParaRPr/>
          </a:p>
        </p:txBody>
      </p:sp>
      <p:sp>
        <p:nvSpPr>
          <p:cNvPr id="11" name="object 11"/>
          <p:cNvSpPr/>
          <p:nvPr/>
        </p:nvSpPr>
        <p:spPr>
          <a:xfrm>
            <a:off x="1607159" y="1602193"/>
            <a:ext cx="24765" cy="0"/>
          </a:xfrm>
          <a:custGeom>
            <a:avLst/>
            <a:gdLst/>
            <a:ahLst/>
            <a:cxnLst/>
            <a:rect l="l" t="t" r="r" b="b"/>
            <a:pathLst>
              <a:path w="24764">
                <a:moveTo>
                  <a:pt x="0" y="0"/>
                </a:moveTo>
                <a:lnTo>
                  <a:pt x="24193" y="0"/>
                </a:lnTo>
              </a:path>
            </a:pathLst>
          </a:custGeom>
          <a:ln w="5054">
            <a:solidFill>
              <a:srgbClr val="0A000A"/>
            </a:solidFill>
          </a:ln>
        </p:spPr>
        <p:txBody>
          <a:bodyPr wrap="square" lIns="0" tIns="0" rIns="0" bIns="0"/>
          <a:lstStyle/>
          <a:p>
            <a:endParaRPr/>
          </a:p>
        </p:txBody>
      </p:sp>
      <p:sp>
        <p:nvSpPr>
          <p:cNvPr id="12" name="object 12"/>
          <p:cNvSpPr/>
          <p:nvPr/>
        </p:nvSpPr>
        <p:spPr>
          <a:xfrm>
            <a:off x="2521470" y="1602193"/>
            <a:ext cx="24765" cy="0"/>
          </a:xfrm>
          <a:custGeom>
            <a:avLst/>
            <a:gdLst/>
            <a:ahLst/>
            <a:cxnLst/>
            <a:rect l="l" t="t" r="r" b="b"/>
            <a:pathLst>
              <a:path w="24764">
                <a:moveTo>
                  <a:pt x="0" y="0"/>
                </a:moveTo>
                <a:lnTo>
                  <a:pt x="24193" y="0"/>
                </a:lnTo>
              </a:path>
            </a:pathLst>
          </a:custGeom>
          <a:ln w="5054">
            <a:solidFill>
              <a:srgbClr val="0A000A"/>
            </a:solidFill>
          </a:ln>
        </p:spPr>
        <p:txBody>
          <a:bodyPr wrap="square" lIns="0" tIns="0" rIns="0" bIns="0"/>
          <a:lstStyle/>
          <a:p>
            <a:endParaRPr/>
          </a:p>
        </p:txBody>
      </p:sp>
      <p:sp>
        <p:nvSpPr>
          <p:cNvPr id="13" name="object 13"/>
          <p:cNvSpPr/>
          <p:nvPr/>
        </p:nvSpPr>
        <p:spPr>
          <a:xfrm>
            <a:off x="1650314" y="1690763"/>
            <a:ext cx="24765" cy="0"/>
          </a:xfrm>
          <a:custGeom>
            <a:avLst/>
            <a:gdLst/>
            <a:ahLst/>
            <a:cxnLst/>
            <a:rect l="l" t="t" r="r" b="b"/>
            <a:pathLst>
              <a:path w="24764">
                <a:moveTo>
                  <a:pt x="0" y="0"/>
                </a:moveTo>
                <a:lnTo>
                  <a:pt x="24193" y="0"/>
                </a:lnTo>
              </a:path>
            </a:pathLst>
          </a:custGeom>
          <a:ln w="5054">
            <a:solidFill>
              <a:srgbClr val="0A000A"/>
            </a:solidFill>
          </a:ln>
        </p:spPr>
        <p:txBody>
          <a:bodyPr wrap="square" lIns="0" tIns="0" rIns="0" bIns="0"/>
          <a:lstStyle/>
          <a:p>
            <a:endParaRPr/>
          </a:p>
        </p:txBody>
      </p:sp>
      <p:sp>
        <p:nvSpPr>
          <p:cNvPr id="14" name="object 14"/>
          <p:cNvSpPr/>
          <p:nvPr/>
        </p:nvSpPr>
        <p:spPr>
          <a:xfrm>
            <a:off x="2521470" y="1690763"/>
            <a:ext cx="24765" cy="0"/>
          </a:xfrm>
          <a:custGeom>
            <a:avLst/>
            <a:gdLst/>
            <a:ahLst/>
            <a:cxnLst/>
            <a:rect l="l" t="t" r="r" b="b"/>
            <a:pathLst>
              <a:path w="24764">
                <a:moveTo>
                  <a:pt x="0" y="0"/>
                </a:moveTo>
                <a:lnTo>
                  <a:pt x="24193" y="0"/>
                </a:lnTo>
              </a:path>
            </a:pathLst>
          </a:custGeom>
          <a:ln w="5054">
            <a:solidFill>
              <a:srgbClr val="0A000A"/>
            </a:solidFill>
          </a:ln>
        </p:spPr>
        <p:txBody>
          <a:bodyPr wrap="square" lIns="0" tIns="0" rIns="0" bIns="0"/>
          <a:lstStyle/>
          <a:p>
            <a:endParaRPr/>
          </a:p>
        </p:txBody>
      </p:sp>
      <p:sp>
        <p:nvSpPr>
          <p:cNvPr id="15" name="object 15"/>
          <p:cNvSpPr/>
          <p:nvPr/>
        </p:nvSpPr>
        <p:spPr>
          <a:xfrm>
            <a:off x="1316774" y="2665018"/>
            <a:ext cx="24765" cy="0"/>
          </a:xfrm>
          <a:custGeom>
            <a:avLst/>
            <a:gdLst/>
            <a:ahLst/>
            <a:cxnLst/>
            <a:rect l="l" t="t" r="r" b="b"/>
            <a:pathLst>
              <a:path w="24765">
                <a:moveTo>
                  <a:pt x="0" y="0"/>
                </a:moveTo>
                <a:lnTo>
                  <a:pt x="24193" y="0"/>
                </a:lnTo>
              </a:path>
            </a:pathLst>
          </a:custGeom>
          <a:ln w="5054">
            <a:solidFill>
              <a:srgbClr val="0A000A"/>
            </a:solidFill>
          </a:ln>
        </p:spPr>
        <p:txBody>
          <a:bodyPr wrap="square" lIns="0" tIns="0" rIns="0" bIns="0"/>
          <a:lstStyle/>
          <a:p>
            <a:endParaRPr/>
          </a:p>
        </p:txBody>
      </p:sp>
      <p:sp>
        <p:nvSpPr>
          <p:cNvPr id="16" name="object 16"/>
          <p:cNvSpPr/>
          <p:nvPr/>
        </p:nvSpPr>
        <p:spPr>
          <a:xfrm>
            <a:off x="1311541" y="2753575"/>
            <a:ext cx="24765" cy="0"/>
          </a:xfrm>
          <a:custGeom>
            <a:avLst/>
            <a:gdLst/>
            <a:ahLst/>
            <a:cxnLst/>
            <a:rect l="l" t="t" r="r" b="b"/>
            <a:pathLst>
              <a:path w="24765">
                <a:moveTo>
                  <a:pt x="0" y="0"/>
                </a:moveTo>
                <a:lnTo>
                  <a:pt x="24193" y="0"/>
                </a:lnTo>
              </a:path>
            </a:pathLst>
          </a:custGeom>
          <a:ln w="5054">
            <a:solidFill>
              <a:srgbClr val="0A000A"/>
            </a:solidFill>
          </a:ln>
        </p:spPr>
        <p:txBody>
          <a:bodyPr wrap="square" lIns="0" tIns="0" rIns="0" bIns="0"/>
          <a:lstStyle/>
          <a:p>
            <a:endParaRPr/>
          </a:p>
        </p:txBody>
      </p:sp>
      <p:grpSp>
        <p:nvGrpSpPr>
          <p:cNvPr id="18" name="object 18"/>
          <p:cNvGrpSpPr/>
          <p:nvPr/>
        </p:nvGrpSpPr>
        <p:grpSpPr>
          <a:xfrm>
            <a:off x="0" y="3346348"/>
            <a:ext cx="4608195" cy="109855"/>
            <a:chOff x="0" y="3346348"/>
            <a:chExt cx="4608195" cy="109855"/>
          </a:xfrm>
        </p:grpSpPr>
        <p:sp>
          <p:nvSpPr>
            <p:cNvPr id="19" name="object 19"/>
            <p:cNvSpPr/>
            <p:nvPr/>
          </p:nvSpPr>
          <p:spPr>
            <a:xfrm>
              <a:off x="0" y="3346348"/>
              <a:ext cx="1536065" cy="109855"/>
            </a:xfrm>
            <a:custGeom>
              <a:avLst/>
              <a:gdLst/>
              <a:ahLst/>
              <a:cxnLst/>
              <a:rect l="l" t="t" r="r" b="b"/>
              <a:pathLst>
                <a:path w="1536065" h="109854">
                  <a:moveTo>
                    <a:pt x="1535976" y="0"/>
                  </a:moveTo>
                  <a:lnTo>
                    <a:pt x="0" y="0"/>
                  </a:lnTo>
                  <a:lnTo>
                    <a:pt x="0" y="109651"/>
                  </a:lnTo>
                  <a:lnTo>
                    <a:pt x="1535976" y="109651"/>
                  </a:lnTo>
                  <a:lnTo>
                    <a:pt x="1535976" y="0"/>
                  </a:lnTo>
                  <a:close/>
                </a:path>
              </a:pathLst>
            </a:custGeom>
            <a:solidFill>
              <a:srgbClr val="510051"/>
            </a:solidFill>
          </p:spPr>
          <p:txBody>
            <a:bodyPr wrap="square" lIns="0" tIns="0" rIns="0" bIns="0"/>
            <a:lstStyle/>
            <a:p>
              <a:endParaRPr/>
            </a:p>
          </p:txBody>
        </p:sp>
        <p:sp>
          <p:nvSpPr>
            <p:cNvPr id="20" name="object 20"/>
            <p:cNvSpPr/>
            <p:nvPr/>
          </p:nvSpPr>
          <p:spPr>
            <a:xfrm>
              <a:off x="1535976" y="3346348"/>
              <a:ext cx="1536065" cy="109855"/>
            </a:xfrm>
            <a:custGeom>
              <a:avLst/>
              <a:gdLst/>
              <a:ahLst/>
              <a:cxnLst/>
              <a:rect l="l" t="t" r="r" b="b"/>
              <a:pathLst>
                <a:path w="1536064" h="109854">
                  <a:moveTo>
                    <a:pt x="1535976" y="0"/>
                  </a:moveTo>
                  <a:lnTo>
                    <a:pt x="0" y="0"/>
                  </a:lnTo>
                  <a:lnTo>
                    <a:pt x="0" y="109651"/>
                  </a:lnTo>
                  <a:lnTo>
                    <a:pt x="1535976" y="109651"/>
                  </a:lnTo>
                  <a:lnTo>
                    <a:pt x="1535976" y="0"/>
                  </a:lnTo>
                  <a:close/>
                </a:path>
              </a:pathLst>
            </a:custGeom>
            <a:solidFill>
              <a:srgbClr val="EBEBEB"/>
            </a:solidFill>
          </p:spPr>
          <p:txBody>
            <a:bodyPr wrap="square" lIns="0" tIns="0" rIns="0" bIns="0"/>
            <a:lstStyle/>
            <a:p>
              <a:endParaRPr/>
            </a:p>
          </p:txBody>
        </p:sp>
        <p:sp>
          <p:nvSpPr>
            <p:cNvPr id="21" name="object 21"/>
            <p:cNvSpPr/>
            <p:nvPr/>
          </p:nvSpPr>
          <p:spPr>
            <a:xfrm>
              <a:off x="3071952" y="3346348"/>
              <a:ext cx="1536065" cy="109855"/>
            </a:xfrm>
            <a:custGeom>
              <a:avLst/>
              <a:gdLst/>
              <a:ahLst/>
              <a:cxnLst/>
              <a:rect l="l" t="t" r="r" b="b"/>
              <a:pathLst>
                <a:path w="1536064" h="109854">
                  <a:moveTo>
                    <a:pt x="1535976" y="0"/>
                  </a:moveTo>
                  <a:lnTo>
                    <a:pt x="0" y="0"/>
                  </a:lnTo>
                  <a:lnTo>
                    <a:pt x="0" y="109651"/>
                  </a:lnTo>
                  <a:lnTo>
                    <a:pt x="1535976" y="109651"/>
                  </a:lnTo>
                  <a:lnTo>
                    <a:pt x="1535976" y="0"/>
                  </a:lnTo>
                  <a:close/>
                </a:path>
              </a:pathLst>
            </a:custGeom>
            <a:solidFill>
              <a:srgbClr val="D8D8D8"/>
            </a:solidFill>
          </p:spPr>
          <p:txBody>
            <a:bodyPr wrap="square" lIns="0" tIns="0" rIns="0" bIns="0"/>
            <a:lstStyle/>
            <a:p>
              <a:endParaRPr/>
            </a:p>
          </p:txBody>
        </p:sp>
      </p:grpSp>
      <p:sp>
        <p:nvSpPr>
          <p:cNvPr id="22" name="object 22"/>
          <p:cNvSpPr txBox="1">
            <a:spLocks noGrp="1"/>
          </p:cNvSpPr>
          <p:nvPr>
            <p:ph type="dt" sz="half" idx="6"/>
          </p:nvPr>
        </p:nvSpPr>
        <p:spPr>
          <a:prstGeom prst="rect">
            <a:avLst/>
          </a:prstGeom>
        </p:spPr>
        <p:txBody>
          <a:bodyPr vert="horz" wrap="square" lIns="0" tIns="0" rIns="0" bIns="0">
            <a:spAutoFit/>
          </a:bodyPr>
          <a:lstStyle/>
          <a:p>
            <a:pPr marL="12700">
              <a:lnSpc>
                <a:spcPts val="675"/>
              </a:lnSpc>
            </a:pPr>
            <a:r>
              <a:t>Calegari (Universit'a Bologna)</a:t>
            </a:r>
          </a:p>
        </p:txBody>
      </p:sp>
      <p:sp>
        <p:nvSpPr>
          <p:cNvPr id="23" name="object 23"/>
          <p:cNvSpPr txBox="1"/>
          <p:nvPr/>
        </p:nvSpPr>
        <p:spPr>
          <a:xfrm>
            <a:off x="2053069" y="3351784"/>
            <a:ext cx="501650" cy="102235"/>
          </a:xfrm>
          <a:prstGeom prst="rect">
            <a:avLst/>
          </a:prstGeom>
        </p:spPr>
        <p:txBody>
          <a:bodyPr vert="horz" wrap="square" lIns="0" tIns="0" rIns="0" bIns="0">
            <a:spAutoFit/>
          </a:bodyPr>
          <a:lstStyle/>
          <a:p>
            <a:pPr marL="12700">
              <a:lnSpc>
                <a:spcPts val="675"/>
              </a:lnSpc>
              <a:defRPr sz="600">
                <a:solidFill>
                  <a:srgbClr val="470047"/>
                </a:solidFill>
                <a:latin typeface="Microsoft Sans Serif"/>
                <a:cs typeface="Microsoft Sans Serif"/>
                <a:hlinkClick r:id="rId4" action="ppaction://hlinksldjump"/>
              </a:defRPr>
            </a:pPr>
            <a:r>
              <a:t>Etica e LP</a:t>
            </a:r>
            <a:endParaRPr sz="600">
              <a:latin typeface="Microsoft Sans Serif"/>
              <a:cs typeface="Microsoft Sans Serif"/>
            </a:endParaRPr>
          </a:p>
        </p:txBody>
      </p:sp>
      <p:sp>
        <p:nvSpPr>
          <p:cNvPr id="24" name="object 24"/>
          <p:cNvSpPr txBox="1">
            <a:spLocks noGrp="1"/>
          </p:cNvSpPr>
          <p:nvPr>
            <p:ph type="ftr" sz="quarter" idx="5"/>
          </p:nvPr>
        </p:nvSpPr>
        <p:spPr>
          <a:prstGeom prst="rect">
            <a:avLst/>
          </a:prstGeom>
        </p:spPr>
        <p:txBody>
          <a:bodyPr vert="horz" wrap="square" lIns="0" tIns="0" rIns="0" bIns="0">
            <a:spAutoFit/>
          </a:bodyPr>
          <a:lstStyle/>
          <a:p>
            <a:pPr marL="12700">
              <a:lnSpc>
                <a:spcPts val="675"/>
              </a:lnSpc>
            </a:pPr>
            <a:r>
              <a:t>A.A. 2020/2021</a:t>
            </a:r>
          </a:p>
        </p:txBody>
      </p:sp>
      <p:sp>
        <p:nvSpPr>
          <p:cNvPr id="25" name="object 25"/>
          <p:cNvSpPr txBox="1">
            <a:spLocks noGrp="1"/>
          </p:cNvSpPr>
          <p:nvPr>
            <p:ph type="sldNum" sz="quarter" idx="7"/>
          </p:nvPr>
        </p:nvSpPr>
        <p:spPr>
          <a:prstGeom prst="rect">
            <a:avLst/>
          </a:prstGeom>
        </p:spPr>
        <p:txBody>
          <a:bodyPr vert="horz" wrap="square" lIns="0" tIns="0" rIns="0" bIns="0">
            <a:spAutoFit/>
          </a:bodyPr>
          <a:lstStyle/>
          <a:p>
            <a:pPr marL="38100">
              <a:lnSpc>
                <a:spcPts val="675"/>
              </a:lnSpc>
            </a:pPr>
            <a:fld id="{81D60167-4931-47E6-BA6A-407CBD079E47}" type="slidenum">
              <a:rPr spc="-20" dirty="0"/>
              <a:t>49</a:t>
            </a:fld>
            <a:r>
              <a:t> /69</a:t>
            </a:r>
          </a:p>
        </p:txBody>
      </p:sp>
      <p:pic>
        <p:nvPicPr>
          <p:cNvPr id="26" name="Immagine 25">
            <a:extLst>
              <a:ext uri="{FF2B5EF4-FFF2-40B4-BE49-F238E27FC236}">
                <a16:creationId xmlns:a16="http://schemas.microsoft.com/office/drawing/2014/main" id="{6B016354-98C1-A9FA-4B6E-3AEB90EE7497}"/>
              </a:ext>
            </a:extLst>
          </p:cNvPr>
          <p:cNvPicPr>
            <a:picLocks noChangeAspect="1"/>
          </p:cNvPicPr>
          <p:nvPr/>
        </p:nvPicPr>
        <p:blipFill>
          <a:blip r:embed="rId5"/>
          <a:stretch>
            <a:fillRect/>
          </a:stretch>
        </p:blipFill>
        <p:spPr>
          <a:xfrm>
            <a:off x="5117" y="726460"/>
            <a:ext cx="3451164" cy="2236469"/>
          </a:xfrm>
          <a:prstGeom prst="rect">
            <a:avLst/>
          </a:prstGeom>
        </p:spPr>
      </p:pic>
    </p:spTree>
  </p:cSld>
  <p:clrMapOvr>
    <a:masterClrMapping/>
  </p:clrMapOvr>
  <p:transition>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0" y="0"/>
            <a:ext cx="2304415" cy="140335"/>
          </a:xfrm>
          <a:prstGeom prst="rect">
            <a:avLst/>
          </a:prstGeom>
          <a:solidFill>
            <a:srgbClr val="510051"/>
          </a:solidFill>
        </p:spPr>
        <p:txBody>
          <a:bodyPr vert="horz" wrap="square" lIns="0" tIns="13335" rIns="0" bIns="0">
            <a:spAutoFit/>
          </a:bodyPr>
          <a:lstStyle/>
          <a:p>
            <a:pPr marR="59690" algn="r">
              <a:lnSpc>
                <a:spcPct val="100000"/>
              </a:lnSpc>
              <a:spcBef>
                <a:spcPts val="105"/>
              </a:spcBef>
              <a:defRPr sz="600">
                <a:solidFill>
                  <a:srgbClr val="F2F2F2"/>
                </a:solidFill>
                <a:latin typeface="Microsoft Sans Serif"/>
                <a:cs typeface="Microsoft Sans Serif"/>
                <a:hlinkClick r:id="rId2" action="ppaction://hlinksldjump"/>
              </a:defRPr>
            </a:pPr>
            <a:r>
              <a:t>Il contesto</a:t>
            </a:r>
            <a:endParaRPr sz="600">
              <a:latin typeface="Microsoft Sans Serif"/>
              <a:cs typeface="Microsoft Sans Serif"/>
            </a:endParaRPr>
          </a:p>
        </p:txBody>
      </p:sp>
      <p:sp>
        <p:nvSpPr>
          <p:cNvPr id="3" name="object 3"/>
          <p:cNvSpPr/>
          <p:nvPr/>
        </p:nvSpPr>
        <p:spPr>
          <a:xfrm>
            <a:off x="2303995" y="0"/>
            <a:ext cx="2304415" cy="140335"/>
          </a:xfrm>
          <a:custGeom>
            <a:avLst/>
            <a:gdLst/>
            <a:ahLst/>
            <a:cxnLst/>
            <a:rect l="l" t="t" r="r" b="b"/>
            <a:pathLst>
              <a:path w="2304415" h="140335">
                <a:moveTo>
                  <a:pt x="2303995" y="0"/>
                </a:moveTo>
                <a:lnTo>
                  <a:pt x="0" y="0"/>
                </a:lnTo>
                <a:lnTo>
                  <a:pt x="0" y="140017"/>
                </a:lnTo>
                <a:lnTo>
                  <a:pt x="2303995" y="140017"/>
                </a:lnTo>
                <a:lnTo>
                  <a:pt x="2303995" y="0"/>
                </a:lnTo>
                <a:close/>
              </a:path>
            </a:pathLst>
          </a:custGeom>
          <a:solidFill>
            <a:srgbClr val="D8D8D8"/>
          </a:solidFill>
        </p:spPr>
        <p:txBody>
          <a:bodyPr wrap="square" lIns="0" tIns="0" rIns="0" bIns="0"/>
          <a:lstStyle/>
          <a:p>
            <a:endParaRPr/>
          </a:p>
        </p:txBody>
      </p:sp>
      <p:sp>
        <p:nvSpPr>
          <p:cNvPr id="4" name="object 4"/>
          <p:cNvSpPr txBox="1">
            <a:spLocks noGrp="1"/>
          </p:cNvSpPr>
          <p:nvPr>
            <p:ph type="title"/>
          </p:nvPr>
        </p:nvSpPr>
        <p:spPr>
          <a:xfrm>
            <a:off x="0" y="140017"/>
            <a:ext cx="4608195" cy="350520"/>
          </a:xfrm>
          <a:prstGeom prst="rect">
            <a:avLst/>
          </a:prstGeom>
          <a:solidFill>
            <a:srgbClr val="F2F2F2"/>
          </a:solidFill>
        </p:spPr>
        <p:txBody>
          <a:bodyPr vert="horz" wrap="square" lIns="0" tIns="76835" rIns="0" bIns="0">
            <a:spAutoFit/>
          </a:bodyPr>
          <a:lstStyle/>
          <a:p>
            <a:pPr marL="107950">
              <a:lnSpc>
                <a:spcPct val="100000"/>
              </a:lnSpc>
              <a:spcBef>
                <a:spcPts val="605"/>
              </a:spcBef>
              <a:defRPr>
                <a:solidFill>
                  <a:srgbClr val="660066"/>
                </a:solidFill>
              </a:defRPr>
            </a:pPr>
            <a:r>
              <a:t>Contesto III</a:t>
            </a:r>
          </a:p>
        </p:txBody>
      </p:sp>
      <p:sp>
        <p:nvSpPr>
          <p:cNvPr id="5" name="object 5"/>
          <p:cNvSpPr/>
          <p:nvPr/>
        </p:nvSpPr>
        <p:spPr>
          <a:xfrm>
            <a:off x="87743" y="988097"/>
            <a:ext cx="4432935" cy="198755"/>
          </a:xfrm>
          <a:custGeom>
            <a:avLst/>
            <a:gdLst/>
            <a:ahLst/>
            <a:cxnLst/>
            <a:rect l="l" t="t" r="r" b="b"/>
            <a:pathLst>
              <a:path w="4432935" h="198755">
                <a:moveTo>
                  <a:pt x="4381765" y="0"/>
                </a:moveTo>
                <a:lnTo>
                  <a:pt x="50800" y="0"/>
                </a:lnTo>
                <a:lnTo>
                  <a:pt x="31075" y="4008"/>
                </a:lnTo>
                <a:lnTo>
                  <a:pt x="14922" y="14922"/>
                </a:lnTo>
                <a:lnTo>
                  <a:pt x="4008" y="31075"/>
                </a:lnTo>
                <a:lnTo>
                  <a:pt x="0" y="50800"/>
                </a:lnTo>
                <a:lnTo>
                  <a:pt x="0" y="198367"/>
                </a:lnTo>
                <a:lnTo>
                  <a:pt x="4432566" y="198367"/>
                </a:lnTo>
                <a:lnTo>
                  <a:pt x="4432566" y="50800"/>
                </a:lnTo>
                <a:lnTo>
                  <a:pt x="4428558" y="31075"/>
                </a:lnTo>
                <a:lnTo>
                  <a:pt x="4417643" y="14922"/>
                </a:lnTo>
                <a:lnTo>
                  <a:pt x="4401490" y="4008"/>
                </a:lnTo>
                <a:lnTo>
                  <a:pt x="4381765" y="0"/>
                </a:lnTo>
                <a:close/>
              </a:path>
            </a:pathLst>
          </a:custGeom>
          <a:solidFill>
            <a:srgbClr val="380038"/>
          </a:solidFill>
        </p:spPr>
        <p:txBody>
          <a:bodyPr wrap="square" lIns="0" tIns="0" rIns="0" bIns="0"/>
          <a:lstStyle/>
          <a:p>
            <a:endParaRPr/>
          </a:p>
        </p:txBody>
      </p:sp>
      <p:sp>
        <p:nvSpPr>
          <p:cNvPr id="6" name="object 6"/>
          <p:cNvSpPr txBox="1"/>
          <p:nvPr/>
        </p:nvSpPr>
        <p:spPr>
          <a:xfrm>
            <a:off x="138544" y="1016545"/>
            <a:ext cx="995044" cy="153670"/>
          </a:xfrm>
          <a:prstGeom prst="rect">
            <a:avLst/>
          </a:prstGeom>
        </p:spPr>
        <p:txBody>
          <a:bodyPr vert="horz" wrap="square" lIns="0" tIns="0" rIns="0" bIns="0">
            <a:spAutoFit/>
          </a:bodyPr>
          <a:lstStyle/>
          <a:p>
            <a:pPr>
              <a:lnSpc>
                <a:spcPts val="1145"/>
              </a:lnSpc>
              <a:defRPr sz="1200">
                <a:solidFill>
                  <a:srgbClr val="EEEAB3"/>
                </a:solidFill>
                <a:latin typeface="Tahoma"/>
                <a:cs typeface="Tahoma"/>
              </a:defRPr>
            </a:pPr>
            <a:r>
              <a:t>LP e moralità</a:t>
            </a:r>
            <a:endParaRPr sz="1200">
              <a:latin typeface="Tahoma"/>
              <a:cs typeface="Tahoma"/>
            </a:endParaRPr>
          </a:p>
        </p:txBody>
      </p:sp>
      <p:sp>
        <p:nvSpPr>
          <p:cNvPr id="11" name="object 11"/>
          <p:cNvSpPr txBox="1"/>
          <p:nvPr/>
        </p:nvSpPr>
        <p:spPr>
          <a:xfrm>
            <a:off x="125844" y="1188363"/>
            <a:ext cx="4356735" cy="1338580"/>
          </a:xfrm>
          <a:prstGeom prst="rect">
            <a:avLst/>
          </a:prstGeom>
        </p:spPr>
        <p:txBody>
          <a:bodyPr vert="horz" wrap="square" lIns="0" tIns="6985" rIns="0" bIns="0">
            <a:spAutoFit/>
          </a:bodyPr>
          <a:lstStyle/>
          <a:p>
            <a:pPr marL="12700" marR="92075">
              <a:lnSpc>
                <a:spcPct val="102699"/>
              </a:lnSpc>
              <a:spcBef>
                <a:spcPts val="55"/>
              </a:spcBef>
              <a:defRPr sz="1100">
                <a:solidFill>
                  <a:srgbClr val="0A000A"/>
                </a:solidFill>
                <a:latin typeface="Tahoma"/>
                <a:cs typeface="Tahoma"/>
              </a:defRPr>
            </a:pPr>
            <a:r>
              <a:t>Molte sfaccettature morali e i loro punti di vista concettuali sono vicini alla rappresentazione e al ragionamento basati su LP</a:t>
            </a:r>
            <a:endParaRPr sz="1100">
              <a:latin typeface="Tahoma"/>
              <a:cs typeface="Tahoma"/>
            </a:endParaRPr>
          </a:p>
          <a:p>
            <a:pPr marL="289560" marR="5080" indent="-246379">
              <a:lnSpc>
                <a:spcPct val="102600"/>
              </a:lnSpc>
              <a:spcBef>
                <a:spcPts val="300"/>
              </a:spcBef>
              <a:buClr>
                <a:srgbClr val="D3AF38"/>
              </a:buClr>
              <a:buAutoNum type="arabicParenBoth"/>
              <a:tabLst>
                <a:tab pos="290195" algn="l"/>
              </a:tabLst>
              <a:defRPr sz="1100">
                <a:solidFill>
                  <a:srgbClr val="0A000A"/>
                </a:solidFill>
                <a:latin typeface="Tahoma"/>
                <a:cs typeface="Tahoma"/>
              </a:defRPr>
            </a:pPr>
            <a:r>
              <a:t>permissibilità morale, tenendo conto delle dottrine del doppio effetto e del triplo effetto, e del contrattualismo scanlonenico</a:t>
            </a:r>
            <a:endParaRPr sz="1100">
              <a:latin typeface="Tahoma"/>
              <a:cs typeface="Tahoma"/>
            </a:endParaRPr>
          </a:p>
          <a:p>
            <a:pPr marL="289560" marR="407034" indent="-246379">
              <a:lnSpc>
                <a:spcPct val="102600"/>
              </a:lnSpc>
              <a:spcBef>
                <a:spcPts val="300"/>
              </a:spcBef>
              <a:buClr>
                <a:srgbClr val="D3AF38"/>
              </a:buClr>
              <a:buAutoNum type="arabicParenBoth"/>
              <a:tabLst>
                <a:tab pos="290195" algn="l"/>
              </a:tabLst>
              <a:defRPr sz="1100">
                <a:solidFill>
                  <a:srgbClr val="0A000A"/>
                </a:solidFill>
                <a:latin typeface="Tahoma"/>
                <a:cs typeface="Tahoma"/>
              </a:defRPr>
            </a:pPr>
            <a:r>
              <a:t>il modello duale di processo che sottolinea l'interazione tra processi deliberativi e reattivi nel fornire decisioni morali</a:t>
            </a:r>
            <a:endParaRPr sz="1100">
              <a:latin typeface="Tahoma"/>
              <a:cs typeface="Tahoma"/>
            </a:endParaRPr>
          </a:p>
          <a:p>
            <a:pPr marL="289560" indent="-247015">
              <a:lnSpc>
                <a:spcPct val="100000"/>
              </a:lnSpc>
              <a:spcBef>
                <a:spcPts val="330"/>
              </a:spcBef>
              <a:buClr>
                <a:srgbClr val="D3AF38"/>
              </a:buClr>
              <a:buAutoNum type="arabicParenBoth"/>
              <a:tabLst>
                <a:tab pos="290195" algn="l"/>
              </a:tabLst>
              <a:defRPr sz="1100">
                <a:solidFill>
                  <a:srgbClr val="0A000A"/>
                </a:solidFill>
                <a:latin typeface="Tahoma"/>
                <a:cs typeface="Tahoma"/>
              </a:defRPr>
            </a:pPr>
            <a:r>
              <a:t>il ruolo del pensiero controfattuale nel ragionamento morale</a:t>
            </a:r>
            <a:endParaRPr sz="1100">
              <a:latin typeface="Tahoma"/>
              <a:cs typeface="Tahoma"/>
            </a:endParaRPr>
          </a:p>
        </p:txBody>
      </p:sp>
      <p:grpSp>
        <p:nvGrpSpPr>
          <p:cNvPr id="12" name="object 12"/>
          <p:cNvGrpSpPr/>
          <p:nvPr/>
        </p:nvGrpSpPr>
        <p:grpSpPr>
          <a:xfrm>
            <a:off x="0" y="3346348"/>
            <a:ext cx="4608195" cy="109855"/>
            <a:chOff x="0" y="3346348"/>
            <a:chExt cx="4608195" cy="109855"/>
          </a:xfrm>
        </p:grpSpPr>
        <p:sp>
          <p:nvSpPr>
            <p:cNvPr id="13" name="object 13"/>
            <p:cNvSpPr/>
            <p:nvPr/>
          </p:nvSpPr>
          <p:spPr>
            <a:xfrm>
              <a:off x="0" y="3346348"/>
              <a:ext cx="1536065" cy="109855"/>
            </a:xfrm>
            <a:custGeom>
              <a:avLst/>
              <a:gdLst/>
              <a:ahLst/>
              <a:cxnLst/>
              <a:rect l="l" t="t" r="r" b="b"/>
              <a:pathLst>
                <a:path w="1536065" h="109854">
                  <a:moveTo>
                    <a:pt x="1535976" y="0"/>
                  </a:moveTo>
                  <a:lnTo>
                    <a:pt x="0" y="0"/>
                  </a:lnTo>
                  <a:lnTo>
                    <a:pt x="0" y="109651"/>
                  </a:lnTo>
                  <a:lnTo>
                    <a:pt x="1535976" y="109651"/>
                  </a:lnTo>
                  <a:lnTo>
                    <a:pt x="1535976" y="0"/>
                  </a:lnTo>
                  <a:close/>
                </a:path>
              </a:pathLst>
            </a:custGeom>
            <a:solidFill>
              <a:srgbClr val="510051"/>
            </a:solidFill>
          </p:spPr>
          <p:txBody>
            <a:bodyPr wrap="square" lIns="0" tIns="0" rIns="0" bIns="0"/>
            <a:lstStyle/>
            <a:p>
              <a:endParaRPr/>
            </a:p>
          </p:txBody>
        </p:sp>
        <p:sp>
          <p:nvSpPr>
            <p:cNvPr id="14" name="object 14"/>
            <p:cNvSpPr/>
            <p:nvPr/>
          </p:nvSpPr>
          <p:spPr>
            <a:xfrm>
              <a:off x="1535976" y="3346348"/>
              <a:ext cx="1536065" cy="109855"/>
            </a:xfrm>
            <a:custGeom>
              <a:avLst/>
              <a:gdLst/>
              <a:ahLst/>
              <a:cxnLst/>
              <a:rect l="l" t="t" r="r" b="b"/>
              <a:pathLst>
                <a:path w="1536064" h="109854">
                  <a:moveTo>
                    <a:pt x="1535976" y="0"/>
                  </a:moveTo>
                  <a:lnTo>
                    <a:pt x="0" y="0"/>
                  </a:lnTo>
                  <a:lnTo>
                    <a:pt x="0" y="109651"/>
                  </a:lnTo>
                  <a:lnTo>
                    <a:pt x="1535976" y="109651"/>
                  </a:lnTo>
                  <a:lnTo>
                    <a:pt x="1535976" y="0"/>
                  </a:lnTo>
                  <a:close/>
                </a:path>
              </a:pathLst>
            </a:custGeom>
            <a:solidFill>
              <a:srgbClr val="EBEBEB"/>
            </a:solidFill>
          </p:spPr>
          <p:txBody>
            <a:bodyPr wrap="square" lIns="0" tIns="0" rIns="0" bIns="0"/>
            <a:lstStyle/>
            <a:p>
              <a:endParaRPr/>
            </a:p>
          </p:txBody>
        </p:sp>
        <p:sp>
          <p:nvSpPr>
            <p:cNvPr id="15" name="object 15"/>
            <p:cNvSpPr/>
            <p:nvPr/>
          </p:nvSpPr>
          <p:spPr>
            <a:xfrm>
              <a:off x="3071952" y="3346348"/>
              <a:ext cx="1536065" cy="109855"/>
            </a:xfrm>
            <a:custGeom>
              <a:avLst/>
              <a:gdLst/>
              <a:ahLst/>
              <a:cxnLst/>
              <a:rect l="l" t="t" r="r" b="b"/>
              <a:pathLst>
                <a:path w="1536064" h="109854">
                  <a:moveTo>
                    <a:pt x="1535976" y="0"/>
                  </a:moveTo>
                  <a:lnTo>
                    <a:pt x="0" y="0"/>
                  </a:lnTo>
                  <a:lnTo>
                    <a:pt x="0" y="109651"/>
                  </a:lnTo>
                  <a:lnTo>
                    <a:pt x="1535976" y="109651"/>
                  </a:lnTo>
                  <a:lnTo>
                    <a:pt x="1535976" y="0"/>
                  </a:lnTo>
                  <a:close/>
                </a:path>
              </a:pathLst>
            </a:custGeom>
            <a:solidFill>
              <a:srgbClr val="D8D8D8"/>
            </a:solidFill>
          </p:spPr>
          <p:txBody>
            <a:bodyPr wrap="square" lIns="0" tIns="0" rIns="0" bIns="0"/>
            <a:lstStyle/>
            <a:p>
              <a:endParaRPr/>
            </a:p>
          </p:txBody>
        </p:sp>
      </p:grpSp>
      <p:sp>
        <p:nvSpPr>
          <p:cNvPr id="16" name="object 16"/>
          <p:cNvSpPr txBox="1">
            <a:spLocks noGrp="1"/>
          </p:cNvSpPr>
          <p:nvPr>
            <p:ph type="dt" sz="half" idx="6"/>
          </p:nvPr>
        </p:nvSpPr>
        <p:spPr>
          <a:prstGeom prst="rect">
            <a:avLst/>
          </a:prstGeom>
        </p:spPr>
        <p:txBody>
          <a:bodyPr vert="horz" wrap="square" lIns="0" tIns="0" rIns="0" bIns="0">
            <a:spAutoFit/>
          </a:bodyPr>
          <a:lstStyle/>
          <a:p>
            <a:pPr marL="12700">
              <a:lnSpc>
                <a:spcPts val="675"/>
              </a:lnSpc>
            </a:pPr>
            <a:r>
              <a:t>Calegari (Universit'a Bologna)</a:t>
            </a:r>
          </a:p>
        </p:txBody>
      </p:sp>
      <p:sp>
        <p:nvSpPr>
          <p:cNvPr id="17" name="object 17"/>
          <p:cNvSpPr txBox="1"/>
          <p:nvPr/>
        </p:nvSpPr>
        <p:spPr>
          <a:xfrm>
            <a:off x="2053069" y="3351784"/>
            <a:ext cx="501650" cy="102235"/>
          </a:xfrm>
          <a:prstGeom prst="rect">
            <a:avLst/>
          </a:prstGeom>
        </p:spPr>
        <p:txBody>
          <a:bodyPr vert="horz" wrap="square" lIns="0" tIns="0" rIns="0" bIns="0">
            <a:spAutoFit/>
          </a:bodyPr>
          <a:lstStyle/>
          <a:p>
            <a:pPr marL="12700">
              <a:lnSpc>
                <a:spcPts val="675"/>
              </a:lnSpc>
              <a:defRPr sz="600">
                <a:solidFill>
                  <a:srgbClr val="470047"/>
                </a:solidFill>
                <a:latin typeface="Microsoft Sans Serif"/>
                <a:cs typeface="Microsoft Sans Serif"/>
                <a:hlinkClick r:id="rId3" action="ppaction://hlinksldjump"/>
              </a:defRPr>
            </a:pPr>
            <a:r>
              <a:t>Etica e LP</a:t>
            </a:r>
            <a:endParaRPr sz="600">
              <a:latin typeface="Microsoft Sans Serif"/>
              <a:cs typeface="Microsoft Sans Serif"/>
            </a:endParaRPr>
          </a:p>
        </p:txBody>
      </p:sp>
      <p:sp>
        <p:nvSpPr>
          <p:cNvPr id="18" name="object 18"/>
          <p:cNvSpPr txBox="1">
            <a:spLocks noGrp="1"/>
          </p:cNvSpPr>
          <p:nvPr>
            <p:ph type="ftr" sz="quarter" idx="5"/>
          </p:nvPr>
        </p:nvSpPr>
        <p:spPr>
          <a:prstGeom prst="rect">
            <a:avLst/>
          </a:prstGeom>
        </p:spPr>
        <p:txBody>
          <a:bodyPr vert="horz" wrap="square" lIns="0" tIns="0" rIns="0" bIns="0">
            <a:spAutoFit/>
          </a:bodyPr>
          <a:lstStyle/>
          <a:p>
            <a:pPr marL="12700">
              <a:lnSpc>
                <a:spcPts val="675"/>
              </a:lnSpc>
            </a:pPr>
            <a:r>
              <a:t>A.A. 2020/2021</a:t>
            </a:r>
          </a:p>
        </p:txBody>
      </p:sp>
      <p:sp>
        <p:nvSpPr>
          <p:cNvPr id="19" name="object 19"/>
          <p:cNvSpPr txBox="1">
            <a:spLocks noGrp="1"/>
          </p:cNvSpPr>
          <p:nvPr>
            <p:ph type="sldNum" sz="quarter" idx="7"/>
          </p:nvPr>
        </p:nvSpPr>
        <p:spPr>
          <a:prstGeom prst="rect">
            <a:avLst/>
          </a:prstGeom>
        </p:spPr>
        <p:txBody>
          <a:bodyPr vert="horz" wrap="square" lIns="0" tIns="0" rIns="0" bIns="0">
            <a:spAutoFit/>
          </a:bodyPr>
          <a:lstStyle/>
          <a:p>
            <a:pPr marL="38100">
              <a:lnSpc>
                <a:spcPts val="675"/>
              </a:lnSpc>
            </a:pPr>
            <a:fld id="{81D60167-4931-47E6-BA6A-407CBD079E47}" type="slidenum">
              <a:rPr spc="-20" dirty="0"/>
              <a:t>5</a:t>
            </a:fld>
            <a:r>
              <a:t> /69</a:t>
            </a:r>
          </a:p>
        </p:txBody>
      </p:sp>
    </p:spTree>
  </p:cSld>
  <p:clrMapOvr>
    <a:masterClrMapping/>
  </p:clrMapOvr>
  <p:transition>
    <p:cut/>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0" y="0"/>
            <a:ext cx="2304415" cy="140335"/>
          </a:xfrm>
          <a:prstGeom prst="rect">
            <a:avLst/>
          </a:prstGeom>
          <a:solidFill>
            <a:srgbClr val="510051"/>
          </a:solidFill>
        </p:spPr>
        <p:txBody>
          <a:bodyPr vert="horz" wrap="square" lIns="0" tIns="13335" rIns="0" bIns="0">
            <a:spAutoFit/>
          </a:bodyPr>
          <a:lstStyle/>
          <a:p>
            <a:pPr marL="1359535">
              <a:lnSpc>
                <a:spcPct val="100000"/>
              </a:lnSpc>
              <a:spcBef>
                <a:spcPts val="105"/>
              </a:spcBef>
              <a:defRPr sz="600">
                <a:solidFill>
                  <a:srgbClr val="F2F2F2"/>
                </a:solidFill>
                <a:latin typeface="Microsoft Sans Serif"/>
                <a:cs typeface="Microsoft Sans Serif"/>
                <a:hlinkClick r:id="rId2" action="ppaction://hlinksldjump"/>
              </a:defRPr>
            </a:pPr>
            <a:r>
              <a:t>Un approccio LP all'etica</a:t>
            </a:r>
            <a:endParaRPr sz="600">
              <a:latin typeface="Microsoft Sans Serif"/>
              <a:cs typeface="Microsoft Sans Serif"/>
            </a:endParaRPr>
          </a:p>
        </p:txBody>
      </p:sp>
      <p:sp>
        <p:nvSpPr>
          <p:cNvPr id="3" name="object 3"/>
          <p:cNvSpPr txBox="1"/>
          <p:nvPr/>
        </p:nvSpPr>
        <p:spPr>
          <a:xfrm>
            <a:off x="2303995" y="0"/>
            <a:ext cx="2304415" cy="140335"/>
          </a:xfrm>
          <a:prstGeom prst="rect">
            <a:avLst/>
          </a:prstGeom>
          <a:solidFill>
            <a:srgbClr val="D8D8D8"/>
          </a:solidFill>
        </p:spPr>
        <p:txBody>
          <a:bodyPr vert="horz" wrap="square" lIns="0" tIns="13335" rIns="0" bIns="0">
            <a:spAutoFit/>
          </a:bodyPr>
          <a:lstStyle/>
          <a:p>
            <a:pPr marL="67310">
              <a:lnSpc>
                <a:spcPct val="100000"/>
              </a:lnSpc>
              <a:spcBef>
                <a:spcPts val="105"/>
              </a:spcBef>
              <a:defRPr sz="600">
                <a:solidFill>
                  <a:srgbClr val="3D003D"/>
                </a:solidFill>
                <a:latin typeface="Microsoft Sans Serif"/>
                <a:cs typeface="Microsoft Sans Serif"/>
                <a:hlinkClick r:id="rId3" action="ppaction://hlinksldjump"/>
              </a:defRPr>
            </a:pPr>
            <a:r>
              <a:t>Rappresentare la moralità nella programmazione logica</a:t>
            </a:r>
            <a:endParaRPr sz="600">
              <a:latin typeface="Microsoft Sans Serif"/>
              <a:cs typeface="Microsoft Sans Serif"/>
            </a:endParaRPr>
          </a:p>
        </p:txBody>
      </p:sp>
      <p:sp>
        <p:nvSpPr>
          <p:cNvPr id="4" name="object 4"/>
          <p:cNvSpPr txBox="1"/>
          <p:nvPr/>
        </p:nvSpPr>
        <p:spPr>
          <a:xfrm>
            <a:off x="0" y="140017"/>
            <a:ext cx="4608195" cy="350520"/>
          </a:xfrm>
          <a:prstGeom prst="rect">
            <a:avLst/>
          </a:prstGeom>
          <a:solidFill>
            <a:srgbClr val="F2F2F2"/>
          </a:solidFill>
        </p:spPr>
        <p:txBody>
          <a:bodyPr vert="horz" wrap="square" lIns="0" tIns="76835" rIns="0" bIns="0">
            <a:spAutoFit/>
          </a:bodyPr>
          <a:lstStyle/>
          <a:p>
            <a:pPr marL="107950">
              <a:lnSpc>
                <a:spcPct val="100000"/>
              </a:lnSpc>
              <a:spcBef>
                <a:spcPts val="605"/>
              </a:spcBef>
              <a:defRPr sz="1400">
                <a:solidFill>
                  <a:srgbClr val="660066"/>
                </a:solidFill>
                <a:latin typeface="Tahoma"/>
                <a:cs typeface="Tahoma"/>
              </a:defRPr>
            </a:pPr>
            <a:r>
              <a:t>Auto a guida autonoma: Esempio VI</a:t>
            </a:r>
            <a:endParaRPr sz="1400">
              <a:latin typeface="Tahoma"/>
              <a:cs typeface="Tahoma"/>
            </a:endParaRPr>
          </a:p>
        </p:txBody>
      </p:sp>
      <p:pic>
        <p:nvPicPr>
          <p:cNvPr id="5" name="object 5"/>
          <p:cNvPicPr/>
          <p:nvPr/>
        </p:nvPicPr>
        <p:blipFill>
          <a:blip r:embed="rId4" cstate="print"/>
          <a:stretch>
            <a:fillRect/>
          </a:stretch>
        </p:blipFill>
        <p:spPr>
          <a:xfrm>
            <a:off x="281089" y="646772"/>
            <a:ext cx="65265" cy="65265"/>
          </a:xfrm>
          <a:prstGeom prst="rect">
            <a:avLst/>
          </a:prstGeom>
        </p:spPr>
      </p:pic>
      <p:sp>
        <p:nvSpPr>
          <p:cNvPr id="6" name="object 6"/>
          <p:cNvSpPr txBox="1"/>
          <p:nvPr/>
        </p:nvSpPr>
        <p:spPr>
          <a:xfrm>
            <a:off x="402932" y="587992"/>
            <a:ext cx="4079240" cy="2555700"/>
          </a:xfrm>
          <a:prstGeom prst="rect">
            <a:avLst/>
          </a:prstGeom>
        </p:spPr>
        <p:txBody>
          <a:bodyPr vert="horz" wrap="square" lIns="0" tIns="10160" rIns="0" bIns="0">
            <a:spAutoFit/>
          </a:bodyPr>
          <a:lstStyle/>
          <a:p>
            <a:pPr marL="12700" marR="212725" algn="just">
              <a:lnSpc>
                <a:spcPct val="101499"/>
              </a:lnSpc>
              <a:spcBef>
                <a:spcPts val="80"/>
              </a:spcBef>
              <a:defRPr sz="900">
                <a:solidFill>
                  <a:srgbClr val="0A000A"/>
                </a:solidFill>
              </a:defRPr>
            </a:pPr>
            <a:r>
              <a:rPr sz="800">
                <a:latin typeface="Tahoma"/>
                <a:cs typeface="Tahoma"/>
              </a:rPr>
              <a:t>Le </a:t>
            </a:r>
            <a:r>
              <a:rPr sz="800">
                <a:latin typeface="Calibri"/>
                <a:cs typeface="Calibri"/>
              </a:rPr>
              <a:t>regole </a:t>
            </a:r>
            <a:r>
              <a:rPr sz="800">
                <a:latin typeface="Tahoma"/>
                <a:cs typeface="Tahoma"/>
              </a:rPr>
              <a:t>r6 </a:t>
            </a:r>
            <a:r>
              <a:rPr sz="800">
                <a:latin typeface="Calibri"/>
                <a:cs typeface="Calibri"/>
              </a:rPr>
              <a:t>e </a:t>
            </a:r>
            <a:r>
              <a:rPr sz="800">
                <a:latin typeface="Tahoma"/>
                <a:cs typeface="Tahoma"/>
              </a:rPr>
              <a:t>r7 definiscono i concetti di attraversamento consentito e vietato: se un utente della strada deve fermarsi ma non si ferma, deve essere considerato responsabile per causare incidenti e danni correlati.</a:t>
            </a:r>
          </a:p>
          <a:p>
            <a:pPr marL="12700" marR="5080">
              <a:lnSpc>
                <a:spcPct val="101499"/>
              </a:lnSpc>
              <a:spcBef>
                <a:spcPts val="400"/>
              </a:spcBef>
              <a:defRPr sz="900">
                <a:solidFill>
                  <a:srgbClr val="0A000A"/>
                </a:solidFill>
              </a:defRPr>
            </a:pPr>
            <a:r>
              <a:rPr sz="800">
                <a:latin typeface="Tahoma"/>
                <a:cs typeface="Tahoma"/>
              </a:rPr>
              <a:t>Le </a:t>
            </a:r>
            <a:r>
              <a:rPr sz="800">
                <a:latin typeface="Calibri"/>
                <a:cs typeface="Calibri"/>
              </a:rPr>
              <a:t>regole </a:t>
            </a:r>
            <a:r>
              <a:rPr sz="800">
                <a:latin typeface="Tahoma"/>
                <a:cs typeface="Tahoma"/>
              </a:rPr>
              <a:t>r8 </a:t>
            </a:r>
            <a:r>
              <a:rPr sz="800">
                <a:latin typeface="Calibri"/>
                <a:cs typeface="Calibri"/>
              </a:rPr>
              <a:t>e </a:t>
            </a:r>
            <a:r>
              <a:rPr sz="800">
                <a:latin typeface="Tahoma"/>
                <a:cs typeface="Tahoma"/>
              </a:rPr>
              <a:t>r9 codificano la nozione di responsabilità in caso di incidente, legata all'attenzione degli utenti della strada coinvolti.</a:t>
            </a:r>
          </a:p>
          <a:p>
            <a:pPr marL="12700" marR="285750">
              <a:lnSpc>
                <a:spcPct val="101499"/>
              </a:lnSpc>
              <a:spcBef>
                <a:spcPts val="400"/>
              </a:spcBef>
              <a:defRPr sz="900">
                <a:solidFill>
                  <a:srgbClr val="0A000A"/>
                </a:solidFill>
              </a:defRPr>
            </a:pPr>
            <a:r>
              <a:rPr sz="800">
                <a:latin typeface="Tahoma"/>
                <a:cs typeface="Tahoma"/>
              </a:rPr>
              <a:t>Le </a:t>
            </a:r>
            <a:r>
              <a:rPr sz="800">
                <a:latin typeface="Calibri"/>
                <a:cs typeface="Calibri"/>
              </a:rPr>
              <a:t>regole</a:t>
            </a:r>
            <a:r>
              <a:rPr sz="800">
                <a:latin typeface="Tahoma"/>
                <a:cs typeface="Tahoma"/>
              </a:rPr>
              <a:t> r10</a:t>
            </a:r>
            <a:r>
              <a:rPr sz="800">
                <a:latin typeface="Calibri"/>
                <a:cs typeface="Calibri"/>
              </a:rPr>
              <a:t>, </a:t>
            </a:r>
            <a:r>
              <a:rPr sz="800">
                <a:latin typeface="Tahoma"/>
                <a:cs typeface="Tahoma"/>
              </a:rPr>
              <a:t>r11 </a:t>
            </a:r>
            <a:r>
              <a:rPr sz="800">
                <a:latin typeface="Calibri"/>
                <a:cs typeface="Calibri"/>
              </a:rPr>
              <a:t>e r12 </a:t>
            </a:r>
            <a:r>
              <a:rPr sz="800">
                <a:latin typeface="Tahoma"/>
                <a:cs typeface="Tahoma"/>
              </a:rPr>
              <a:t>definiscono l'attenzione di un soggetto. Di conseguenza, un utente della strada può essere considerato attento se l'attraversamento è stato consentito e la sua velocità non era alta. In caso contrario, deve essere considerato imprudente.</a:t>
            </a:r>
          </a:p>
          <a:p>
            <a:pPr marL="12700" marR="19050">
              <a:lnSpc>
                <a:spcPct val="101499"/>
              </a:lnSpc>
              <a:spcBef>
                <a:spcPts val="400"/>
              </a:spcBef>
              <a:defRPr sz="900">
                <a:solidFill>
                  <a:srgbClr val="0A000A"/>
                </a:solidFill>
              </a:defRPr>
            </a:pPr>
            <a:r>
              <a:rPr sz="800">
                <a:latin typeface="Tahoma"/>
                <a:cs typeface="Tahoma"/>
              </a:rPr>
              <a:t>Le </a:t>
            </a:r>
            <a:r>
              <a:rPr sz="800">
                <a:latin typeface="Calibri"/>
                <a:cs typeface="Calibri"/>
              </a:rPr>
              <a:t>regole </a:t>
            </a:r>
            <a:r>
              <a:rPr sz="800">
                <a:latin typeface="Tahoma"/>
                <a:cs typeface="Tahoma"/>
              </a:rPr>
              <a:t>r13 </a:t>
            </a:r>
            <a:r>
              <a:rPr sz="800">
                <a:latin typeface="Calibri"/>
                <a:cs typeface="Calibri"/>
              </a:rPr>
              <a:t>e </a:t>
            </a:r>
            <a:r>
              <a:rPr sz="800">
                <a:latin typeface="Tahoma"/>
                <a:cs typeface="Tahoma"/>
              </a:rPr>
              <a:t>r14 indicano la velocità di un utente della strada in base alle testimonianze di eventuali testimoni.</a:t>
            </a:r>
          </a:p>
          <a:p>
            <a:pPr marL="12700" marR="112395">
              <a:lnSpc>
                <a:spcPct val="101499"/>
              </a:lnSpc>
              <a:spcBef>
                <a:spcPts val="400"/>
              </a:spcBef>
              <a:defRPr sz="900">
                <a:solidFill>
                  <a:srgbClr val="0A000A"/>
                </a:solidFill>
              </a:defRPr>
            </a:pPr>
            <a:r>
              <a:rPr sz="800">
                <a:latin typeface="Calibri"/>
                <a:cs typeface="Calibri"/>
              </a:rPr>
              <a:t>BP(careful(X)) </a:t>
            </a:r>
            <a:r>
              <a:rPr sz="800">
                <a:latin typeface="Tahoma"/>
                <a:cs typeface="Tahoma"/>
              </a:rPr>
              <a:t>assegna l'onere della persuasione sulla prudenza di ciascuna parte, vale a dire, alle parti è tenuto a fornire prove a tal fine. Se non riescono a far fronte all'onere, le argomentazioni di prudenza vengono respinte.</a:t>
            </a:r>
          </a:p>
          <a:p>
            <a:pPr marL="12700" marR="5080">
              <a:lnSpc>
                <a:spcPct val="101499"/>
              </a:lnSpc>
              <a:spcBef>
                <a:spcPts val="405"/>
              </a:spcBef>
              <a:defRPr sz="900">
                <a:solidFill>
                  <a:srgbClr val="0A000A"/>
                </a:solidFill>
              </a:defRPr>
            </a:pPr>
            <a:r>
              <a:rPr sz="800">
                <a:latin typeface="Tahoma"/>
                <a:cs typeface="Tahoma"/>
              </a:rPr>
              <a:t>I fatti </a:t>
            </a:r>
            <a:r>
              <a:rPr sz="800">
                <a:latin typeface="Calibri"/>
                <a:cs typeface="Calibri"/>
              </a:rPr>
              <a:t>da </a:t>
            </a:r>
            <a:r>
              <a:rPr sz="800">
                <a:latin typeface="Tahoma"/>
                <a:cs typeface="Tahoma"/>
              </a:rPr>
              <a:t>f9 a </a:t>
            </a:r>
            <a:r>
              <a:rPr sz="800">
                <a:latin typeface="Calibri"/>
                <a:cs typeface="Calibri"/>
              </a:rPr>
              <a:t>f17 </a:t>
            </a:r>
            <a:r>
              <a:rPr sz="800">
                <a:latin typeface="Tahoma"/>
                <a:cs typeface="Tahoma"/>
              </a:rPr>
              <a:t>contengono la conoscenza: sia Pino che Lisa non si fermarono all'incrocio così Lisa fece del male a Pino. Ci sono due testimoni, John e Chris, il primo che sostiene che l'ambulanza guidata da Lisa stava mantenendo la giusta velocità, e l'altra sostiene che stava procedendo ad alta velocità.</a:t>
            </a:r>
          </a:p>
        </p:txBody>
      </p:sp>
      <p:pic>
        <p:nvPicPr>
          <p:cNvPr id="7" name="object 7"/>
          <p:cNvPicPr/>
          <p:nvPr/>
        </p:nvPicPr>
        <p:blipFill>
          <a:blip r:embed="rId5" cstate="print"/>
          <a:stretch>
            <a:fillRect/>
          </a:stretch>
        </p:blipFill>
        <p:spPr>
          <a:xfrm>
            <a:off x="281089" y="1115237"/>
            <a:ext cx="65265" cy="65265"/>
          </a:xfrm>
          <a:prstGeom prst="rect">
            <a:avLst/>
          </a:prstGeom>
        </p:spPr>
      </p:pic>
      <p:pic>
        <p:nvPicPr>
          <p:cNvPr id="8" name="object 8"/>
          <p:cNvPicPr/>
          <p:nvPr/>
        </p:nvPicPr>
        <p:blipFill>
          <a:blip r:embed="rId5" cstate="print"/>
          <a:stretch>
            <a:fillRect/>
          </a:stretch>
        </p:blipFill>
        <p:spPr>
          <a:xfrm>
            <a:off x="281089" y="1444523"/>
            <a:ext cx="65265" cy="65265"/>
          </a:xfrm>
          <a:prstGeom prst="rect">
            <a:avLst/>
          </a:prstGeom>
        </p:spPr>
      </p:pic>
      <p:pic>
        <p:nvPicPr>
          <p:cNvPr id="9" name="object 9"/>
          <p:cNvPicPr/>
          <p:nvPr/>
        </p:nvPicPr>
        <p:blipFill>
          <a:blip r:embed="rId4" cstate="print"/>
          <a:stretch>
            <a:fillRect/>
          </a:stretch>
        </p:blipFill>
        <p:spPr>
          <a:xfrm>
            <a:off x="281089" y="1913001"/>
            <a:ext cx="65265" cy="65265"/>
          </a:xfrm>
          <a:prstGeom prst="rect">
            <a:avLst/>
          </a:prstGeom>
        </p:spPr>
      </p:pic>
      <p:pic>
        <p:nvPicPr>
          <p:cNvPr id="10" name="object 10"/>
          <p:cNvPicPr/>
          <p:nvPr/>
        </p:nvPicPr>
        <p:blipFill>
          <a:blip r:embed="rId6" cstate="print"/>
          <a:stretch>
            <a:fillRect/>
          </a:stretch>
        </p:blipFill>
        <p:spPr>
          <a:xfrm>
            <a:off x="281089" y="2242286"/>
            <a:ext cx="65265" cy="65265"/>
          </a:xfrm>
          <a:prstGeom prst="rect">
            <a:avLst/>
          </a:prstGeom>
        </p:spPr>
      </p:pic>
      <p:pic>
        <p:nvPicPr>
          <p:cNvPr id="11" name="object 11"/>
          <p:cNvPicPr/>
          <p:nvPr/>
        </p:nvPicPr>
        <p:blipFill>
          <a:blip r:embed="rId5" cstate="print"/>
          <a:stretch>
            <a:fillRect/>
          </a:stretch>
        </p:blipFill>
        <p:spPr>
          <a:xfrm>
            <a:off x="281089" y="2710751"/>
            <a:ext cx="65265" cy="65265"/>
          </a:xfrm>
          <a:prstGeom prst="rect">
            <a:avLst/>
          </a:prstGeom>
        </p:spPr>
      </p:pic>
      <p:grpSp>
        <p:nvGrpSpPr>
          <p:cNvPr id="12" name="object 12"/>
          <p:cNvGrpSpPr/>
          <p:nvPr/>
        </p:nvGrpSpPr>
        <p:grpSpPr>
          <a:xfrm>
            <a:off x="0" y="3346348"/>
            <a:ext cx="4608195" cy="109855"/>
            <a:chOff x="0" y="3346348"/>
            <a:chExt cx="4608195" cy="109855"/>
          </a:xfrm>
        </p:grpSpPr>
        <p:sp>
          <p:nvSpPr>
            <p:cNvPr id="13" name="object 13"/>
            <p:cNvSpPr/>
            <p:nvPr/>
          </p:nvSpPr>
          <p:spPr>
            <a:xfrm>
              <a:off x="0" y="3346348"/>
              <a:ext cx="1536065" cy="109855"/>
            </a:xfrm>
            <a:custGeom>
              <a:avLst/>
              <a:gdLst/>
              <a:ahLst/>
              <a:cxnLst/>
              <a:rect l="l" t="t" r="r" b="b"/>
              <a:pathLst>
                <a:path w="1536065" h="109854">
                  <a:moveTo>
                    <a:pt x="1535976" y="0"/>
                  </a:moveTo>
                  <a:lnTo>
                    <a:pt x="0" y="0"/>
                  </a:lnTo>
                  <a:lnTo>
                    <a:pt x="0" y="109651"/>
                  </a:lnTo>
                  <a:lnTo>
                    <a:pt x="1535976" y="109651"/>
                  </a:lnTo>
                  <a:lnTo>
                    <a:pt x="1535976" y="0"/>
                  </a:lnTo>
                  <a:close/>
                </a:path>
              </a:pathLst>
            </a:custGeom>
            <a:solidFill>
              <a:srgbClr val="510051"/>
            </a:solidFill>
          </p:spPr>
          <p:txBody>
            <a:bodyPr wrap="square" lIns="0" tIns="0" rIns="0" bIns="0"/>
            <a:lstStyle/>
            <a:p>
              <a:endParaRPr/>
            </a:p>
          </p:txBody>
        </p:sp>
        <p:sp>
          <p:nvSpPr>
            <p:cNvPr id="14" name="object 14"/>
            <p:cNvSpPr/>
            <p:nvPr/>
          </p:nvSpPr>
          <p:spPr>
            <a:xfrm>
              <a:off x="1535976" y="3346348"/>
              <a:ext cx="1536065" cy="109855"/>
            </a:xfrm>
            <a:custGeom>
              <a:avLst/>
              <a:gdLst/>
              <a:ahLst/>
              <a:cxnLst/>
              <a:rect l="l" t="t" r="r" b="b"/>
              <a:pathLst>
                <a:path w="1536064" h="109854">
                  <a:moveTo>
                    <a:pt x="1535976" y="0"/>
                  </a:moveTo>
                  <a:lnTo>
                    <a:pt x="0" y="0"/>
                  </a:lnTo>
                  <a:lnTo>
                    <a:pt x="0" y="109651"/>
                  </a:lnTo>
                  <a:lnTo>
                    <a:pt x="1535976" y="109651"/>
                  </a:lnTo>
                  <a:lnTo>
                    <a:pt x="1535976" y="0"/>
                  </a:lnTo>
                  <a:close/>
                </a:path>
              </a:pathLst>
            </a:custGeom>
            <a:solidFill>
              <a:srgbClr val="EBEBEB"/>
            </a:solidFill>
          </p:spPr>
          <p:txBody>
            <a:bodyPr wrap="square" lIns="0" tIns="0" rIns="0" bIns="0"/>
            <a:lstStyle/>
            <a:p>
              <a:endParaRPr/>
            </a:p>
          </p:txBody>
        </p:sp>
        <p:sp>
          <p:nvSpPr>
            <p:cNvPr id="15" name="object 15"/>
            <p:cNvSpPr/>
            <p:nvPr/>
          </p:nvSpPr>
          <p:spPr>
            <a:xfrm>
              <a:off x="3071952" y="3346348"/>
              <a:ext cx="1536065" cy="109855"/>
            </a:xfrm>
            <a:custGeom>
              <a:avLst/>
              <a:gdLst/>
              <a:ahLst/>
              <a:cxnLst/>
              <a:rect l="l" t="t" r="r" b="b"/>
              <a:pathLst>
                <a:path w="1536064" h="109854">
                  <a:moveTo>
                    <a:pt x="1535976" y="0"/>
                  </a:moveTo>
                  <a:lnTo>
                    <a:pt x="0" y="0"/>
                  </a:lnTo>
                  <a:lnTo>
                    <a:pt x="0" y="109651"/>
                  </a:lnTo>
                  <a:lnTo>
                    <a:pt x="1535976" y="109651"/>
                  </a:lnTo>
                  <a:lnTo>
                    <a:pt x="1535976" y="0"/>
                  </a:lnTo>
                  <a:close/>
                </a:path>
              </a:pathLst>
            </a:custGeom>
            <a:solidFill>
              <a:srgbClr val="D8D8D8"/>
            </a:solidFill>
          </p:spPr>
          <p:txBody>
            <a:bodyPr wrap="square" lIns="0" tIns="0" rIns="0" bIns="0"/>
            <a:lstStyle/>
            <a:p>
              <a:endParaRPr/>
            </a:p>
          </p:txBody>
        </p:sp>
      </p:grpSp>
      <p:sp>
        <p:nvSpPr>
          <p:cNvPr id="16" name="object 16"/>
          <p:cNvSpPr txBox="1">
            <a:spLocks noGrp="1"/>
          </p:cNvSpPr>
          <p:nvPr>
            <p:ph type="dt" sz="half" idx="6"/>
          </p:nvPr>
        </p:nvSpPr>
        <p:spPr>
          <a:xfrm>
            <a:off x="244462" y="3351784"/>
            <a:ext cx="1047115" cy="81561"/>
          </a:xfrm>
          <a:prstGeom prst="rect">
            <a:avLst/>
          </a:prstGeom>
        </p:spPr>
        <p:txBody>
          <a:bodyPr vert="horz" wrap="square" lIns="0" tIns="0" rIns="0" bIns="0">
            <a:spAutoFit/>
          </a:bodyPr>
          <a:lstStyle/>
          <a:p>
            <a:pPr marL="12700">
              <a:lnSpc>
                <a:spcPts val="675"/>
              </a:lnSpc>
            </a:pPr>
            <a:r>
              <a:rPr sz="500"/>
              <a:t>Calegari (Universit'a Bologna)</a:t>
            </a:r>
          </a:p>
        </p:txBody>
      </p:sp>
      <p:sp>
        <p:nvSpPr>
          <p:cNvPr id="17" name="object 17"/>
          <p:cNvSpPr txBox="1"/>
          <p:nvPr/>
        </p:nvSpPr>
        <p:spPr>
          <a:xfrm>
            <a:off x="2053069" y="3351784"/>
            <a:ext cx="501650" cy="81561"/>
          </a:xfrm>
          <a:prstGeom prst="rect">
            <a:avLst/>
          </a:prstGeom>
        </p:spPr>
        <p:txBody>
          <a:bodyPr vert="horz" wrap="square" lIns="0" tIns="0" rIns="0" bIns="0">
            <a:spAutoFit/>
          </a:bodyPr>
          <a:lstStyle/>
          <a:p>
            <a:pPr marL="12700">
              <a:lnSpc>
                <a:spcPts val="675"/>
              </a:lnSpc>
              <a:defRPr sz="600">
                <a:solidFill>
                  <a:srgbClr val="470047"/>
                </a:solidFill>
                <a:latin typeface="Microsoft Sans Serif"/>
                <a:cs typeface="Microsoft Sans Serif"/>
                <a:hlinkClick r:id="rId7" action="ppaction://hlinksldjump"/>
              </a:defRPr>
            </a:pPr>
            <a:r>
              <a:rPr sz="500"/>
              <a:t>Etica e LP</a:t>
            </a:r>
            <a:endParaRPr sz="500">
              <a:latin typeface="Microsoft Sans Serif"/>
              <a:cs typeface="Microsoft Sans Serif"/>
            </a:endParaRPr>
          </a:p>
        </p:txBody>
      </p:sp>
      <p:sp>
        <p:nvSpPr>
          <p:cNvPr id="18" name="object 18"/>
          <p:cNvSpPr txBox="1">
            <a:spLocks noGrp="1"/>
          </p:cNvSpPr>
          <p:nvPr>
            <p:ph type="ftr" sz="quarter" idx="5"/>
          </p:nvPr>
        </p:nvSpPr>
        <p:spPr>
          <a:xfrm>
            <a:off x="3568776" y="3351784"/>
            <a:ext cx="567689" cy="81561"/>
          </a:xfrm>
          <a:prstGeom prst="rect">
            <a:avLst/>
          </a:prstGeom>
        </p:spPr>
        <p:txBody>
          <a:bodyPr vert="horz" wrap="square" lIns="0" tIns="0" rIns="0" bIns="0">
            <a:spAutoFit/>
          </a:bodyPr>
          <a:lstStyle/>
          <a:p>
            <a:pPr marL="12700">
              <a:lnSpc>
                <a:spcPts val="675"/>
              </a:lnSpc>
            </a:pPr>
            <a:r>
              <a:rPr sz="500"/>
              <a:t>A.A. 2020/2021</a:t>
            </a:r>
          </a:p>
        </p:txBody>
      </p:sp>
      <p:sp>
        <p:nvSpPr>
          <p:cNvPr id="19" name="object 19"/>
          <p:cNvSpPr txBox="1">
            <a:spLocks noGrp="1"/>
          </p:cNvSpPr>
          <p:nvPr>
            <p:ph type="sldNum" sz="quarter" idx="7"/>
          </p:nvPr>
        </p:nvSpPr>
        <p:spPr>
          <a:xfrm>
            <a:off x="4273827" y="3351784"/>
            <a:ext cx="317500" cy="81561"/>
          </a:xfrm>
          <a:prstGeom prst="rect">
            <a:avLst/>
          </a:prstGeom>
        </p:spPr>
        <p:txBody>
          <a:bodyPr vert="horz" wrap="square" lIns="0" tIns="0" rIns="0" bIns="0">
            <a:spAutoFit/>
          </a:bodyPr>
          <a:lstStyle/>
          <a:p>
            <a:pPr marL="38100">
              <a:lnSpc>
                <a:spcPts val="675"/>
              </a:lnSpc>
            </a:pPr>
            <a:fld id="{81D60167-4931-47E6-BA6A-407CBD079E47}" type="slidenum">
              <a:rPr sz="500" spc="-20" dirty="0"/>
              <a:t>50</a:t>
            </a:fld>
            <a:r>
              <a:rPr sz="500"/>
              <a:t> /69</a:t>
            </a:r>
          </a:p>
        </p:txBody>
      </p:sp>
    </p:spTree>
  </p:cSld>
  <p:clrMapOvr>
    <a:masterClrMapping/>
  </p:clrMapOvr>
  <p:transition>
    <p:cut/>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0" y="0"/>
            <a:ext cx="2304415" cy="140335"/>
          </a:xfrm>
          <a:prstGeom prst="rect">
            <a:avLst/>
          </a:prstGeom>
          <a:solidFill>
            <a:srgbClr val="510051"/>
          </a:solidFill>
        </p:spPr>
        <p:txBody>
          <a:bodyPr vert="horz" wrap="square" lIns="0" tIns="13335" rIns="0" bIns="0">
            <a:spAutoFit/>
          </a:bodyPr>
          <a:lstStyle/>
          <a:p>
            <a:pPr marL="1359535">
              <a:lnSpc>
                <a:spcPct val="100000"/>
              </a:lnSpc>
              <a:spcBef>
                <a:spcPts val="105"/>
              </a:spcBef>
              <a:defRPr sz="600">
                <a:solidFill>
                  <a:srgbClr val="F2F2F2"/>
                </a:solidFill>
                <a:latin typeface="Microsoft Sans Serif"/>
                <a:cs typeface="Microsoft Sans Serif"/>
                <a:hlinkClick r:id="rId2" action="ppaction://hlinksldjump"/>
              </a:defRPr>
            </a:pPr>
            <a:r>
              <a:t>Un approccio LP all'etica</a:t>
            </a:r>
            <a:endParaRPr sz="600">
              <a:latin typeface="Microsoft Sans Serif"/>
              <a:cs typeface="Microsoft Sans Serif"/>
            </a:endParaRPr>
          </a:p>
        </p:txBody>
      </p:sp>
      <p:sp>
        <p:nvSpPr>
          <p:cNvPr id="3" name="object 3"/>
          <p:cNvSpPr txBox="1"/>
          <p:nvPr/>
        </p:nvSpPr>
        <p:spPr>
          <a:xfrm>
            <a:off x="2303995" y="0"/>
            <a:ext cx="2304415" cy="140335"/>
          </a:xfrm>
          <a:prstGeom prst="rect">
            <a:avLst/>
          </a:prstGeom>
          <a:solidFill>
            <a:srgbClr val="D8D8D8"/>
          </a:solidFill>
        </p:spPr>
        <p:txBody>
          <a:bodyPr vert="horz" wrap="square" lIns="0" tIns="13335" rIns="0" bIns="0">
            <a:spAutoFit/>
          </a:bodyPr>
          <a:lstStyle/>
          <a:p>
            <a:pPr marL="67310">
              <a:lnSpc>
                <a:spcPct val="100000"/>
              </a:lnSpc>
              <a:spcBef>
                <a:spcPts val="105"/>
              </a:spcBef>
              <a:defRPr sz="600">
                <a:solidFill>
                  <a:srgbClr val="3D003D"/>
                </a:solidFill>
                <a:latin typeface="Microsoft Sans Serif"/>
                <a:cs typeface="Microsoft Sans Serif"/>
                <a:hlinkClick r:id="rId3" action="ppaction://hlinksldjump"/>
              </a:defRPr>
            </a:pPr>
            <a:r>
              <a:t>Rappresentare la moralità nella programmazione logica</a:t>
            </a:r>
            <a:endParaRPr sz="600">
              <a:latin typeface="Microsoft Sans Serif"/>
              <a:cs typeface="Microsoft Sans Serif"/>
            </a:endParaRPr>
          </a:p>
        </p:txBody>
      </p:sp>
      <p:sp>
        <p:nvSpPr>
          <p:cNvPr id="4" name="object 4"/>
          <p:cNvSpPr txBox="1"/>
          <p:nvPr/>
        </p:nvSpPr>
        <p:spPr>
          <a:xfrm>
            <a:off x="0" y="140017"/>
            <a:ext cx="4608195" cy="350520"/>
          </a:xfrm>
          <a:prstGeom prst="rect">
            <a:avLst/>
          </a:prstGeom>
          <a:solidFill>
            <a:srgbClr val="F2F2F2"/>
          </a:solidFill>
        </p:spPr>
        <p:txBody>
          <a:bodyPr vert="horz" wrap="square" lIns="0" tIns="76835" rIns="0" bIns="0">
            <a:spAutoFit/>
          </a:bodyPr>
          <a:lstStyle/>
          <a:p>
            <a:pPr marL="107950">
              <a:lnSpc>
                <a:spcPct val="100000"/>
              </a:lnSpc>
              <a:spcBef>
                <a:spcPts val="605"/>
              </a:spcBef>
              <a:defRPr sz="1400">
                <a:solidFill>
                  <a:srgbClr val="660066"/>
                </a:solidFill>
                <a:latin typeface="Tahoma"/>
                <a:cs typeface="Tahoma"/>
              </a:defRPr>
            </a:pPr>
            <a:r>
              <a:t>Auto a guida autonoma: Esempio VII</a:t>
            </a:r>
            <a:endParaRPr sz="1400">
              <a:latin typeface="Tahoma"/>
              <a:cs typeface="Tahoma"/>
            </a:endParaRPr>
          </a:p>
        </p:txBody>
      </p:sp>
      <p:sp>
        <p:nvSpPr>
          <p:cNvPr id="5" name="object 5"/>
          <p:cNvSpPr txBox="1"/>
          <p:nvPr/>
        </p:nvSpPr>
        <p:spPr>
          <a:xfrm>
            <a:off x="125844" y="1306278"/>
            <a:ext cx="4266565" cy="899160"/>
          </a:xfrm>
          <a:prstGeom prst="rect">
            <a:avLst/>
          </a:prstGeom>
        </p:spPr>
        <p:txBody>
          <a:bodyPr vert="horz" wrap="square" lIns="0" tIns="10160" rIns="0" bIns="0">
            <a:spAutoFit/>
          </a:bodyPr>
          <a:lstStyle/>
          <a:p>
            <a:pPr marL="12700" marR="5080" algn="just">
              <a:lnSpc>
                <a:spcPct val="101499"/>
              </a:lnSpc>
              <a:spcBef>
                <a:spcPts val="80"/>
              </a:spcBef>
              <a:defRPr sz="900">
                <a:solidFill>
                  <a:srgbClr val="0A000A"/>
                </a:solidFill>
              </a:defRPr>
            </a:pPr>
            <a:r>
              <a:rPr>
                <a:latin typeface="Tahoma"/>
                <a:cs typeface="Tahoma"/>
              </a:rPr>
              <a:t>Nel caso in questione, infatti, occorre considerare una semantica legata all'onere della persuasione </a:t>
            </a:r>
            <a:r>
              <a:rPr i="1">
                <a:latin typeface="Arial"/>
                <a:cs typeface="Arial"/>
              </a:rPr>
              <a:t>→ </a:t>
            </a:r>
            <a:r>
              <a:rPr>
                <a:latin typeface="Tahoma"/>
                <a:cs typeface="Tahoma"/>
              </a:rPr>
              <a:t>concludere per la responsabilità del conducente dell'ambulanza nell'eventualità</a:t>
            </a:r>
            <a:endParaRPr sz="900">
              <a:latin typeface="Tahoma"/>
              <a:cs typeface="Tahoma"/>
            </a:endParaRPr>
          </a:p>
          <a:p>
            <a:pPr>
              <a:lnSpc>
                <a:spcPct val="100000"/>
              </a:lnSpc>
              <a:spcBef>
                <a:spcPts val="25"/>
              </a:spcBef>
            </a:pPr>
            <a:endParaRPr sz="1150">
              <a:latin typeface="Tahoma"/>
              <a:cs typeface="Tahoma"/>
            </a:endParaRPr>
          </a:p>
          <a:p>
            <a:pPr marL="12700" marR="59690" algn="just">
              <a:lnSpc>
                <a:spcPct val="101499"/>
              </a:lnSpc>
              <a:spcBef>
                <a:spcPts val="5"/>
              </a:spcBef>
              <a:defRPr sz="900">
                <a:solidFill>
                  <a:srgbClr val="0A000A"/>
                </a:solidFill>
              </a:defRPr>
            </a:pPr>
            <a:r>
              <a:rPr>
                <a:latin typeface="Tahoma"/>
                <a:cs typeface="Tahoma"/>
              </a:rPr>
              <a:t>L'incertezza sulla prudenza di Lisa è considerata come un fallimento nel far fronte all'onere della persuasione sul reclamo </a:t>
            </a:r>
            <a:r>
              <a:rPr>
                <a:latin typeface="Calibri"/>
                <a:cs typeface="Calibri"/>
              </a:rPr>
              <a:t>attento (lisa)</a:t>
            </a:r>
            <a:r>
              <a:rPr>
                <a:latin typeface="Tahoma"/>
                <a:cs typeface="Tahoma"/>
              </a:rPr>
              <a:t>. Di conseguenza, l'argomento a sostegno di tale argomentazione è respinto, lasciando spazio alla ricevibilità degli argomenti contrastanti.</a:t>
            </a:r>
            <a:endParaRPr sz="900">
              <a:latin typeface="Tahoma"/>
              <a:cs typeface="Tahoma"/>
            </a:endParaRPr>
          </a:p>
        </p:txBody>
      </p:sp>
      <p:grpSp>
        <p:nvGrpSpPr>
          <p:cNvPr id="6" name="object 6"/>
          <p:cNvGrpSpPr/>
          <p:nvPr/>
        </p:nvGrpSpPr>
        <p:grpSpPr>
          <a:xfrm>
            <a:off x="0" y="3346348"/>
            <a:ext cx="4608195" cy="109855"/>
            <a:chOff x="0" y="3346348"/>
            <a:chExt cx="4608195" cy="109855"/>
          </a:xfrm>
        </p:grpSpPr>
        <p:sp>
          <p:nvSpPr>
            <p:cNvPr id="7" name="object 7"/>
            <p:cNvSpPr/>
            <p:nvPr/>
          </p:nvSpPr>
          <p:spPr>
            <a:xfrm>
              <a:off x="0" y="3346348"/>
              <a:ext cx="1536065" cy="109855"/>
            </a:xfrm>
            <a:custGeom>
              <a:avLst/>
              <a:gdLst/>
              <a:ahLst/>
              <a:cxnLst/>
              <a:rect l="l" t="t" r="r" b="b"/>
              <a:pathLst>
                <a:path w="1536065" h="109854">
                  <a:moveTo>
                    <a:pt x="1535976" y="0"/>
                  </a:moveTo>
                  <a:lnTo>
                    <a:pt x="0" y="0"/>
                  </a:lnTo>
                  <a:lnTo>
                    <a:pt x="0" y="109651"/>
                  </a:lnTo>
                  <a:lnTo>
                    <a:pt x="1535976" y="109651"/>
                  </a:lnTo>
                  <a:lnTo>
                    <a:pt x="1535976" y="0"/>
                  </a:lnTo>
                  <a:close/>
                </a:path>
              </a:pathLst>
            </a:custGeom>
            <a:solidFill>
              <a:srgbClr val="510051"/>
            </a:solidFill>
          </p:spPr>
          <p:txBody>
            <a:bodyPr wrap="square" lIns="0" tIns="0" rIns="0" bIns="0"/>
            <a:lstStyle/>
            <a:p>
              <a:endParaRPr/>
            </a:p>
          </p:txBody>
        </p:sp>
        <p:sp>
          <p:nvSpPr>
            <p:cNvPr id="8" name="object 8"/>
            <p:cNvSpPr/>
            <p:nvPr/>
          </p:nvSpPr>
          <p:spPr>
            <a:xfrm>
              <a:off x="1535976" y="3346348"/>
              <a:ext cx="1536065" cy="109855"/>
            </a:xfrm>
            <a:custGeom>
              <a:avLst/>
              <a:gdLst/>
              <a:ahLst/>
              <a:cxnLst/>
              <a:rect l="l" t="t" r="r" b="b"/>
              <a:pathLst>
                <a:path w="1536064" h="109854">
                  <a:moveTo>
                    <a:pt x="1535976" y="0"/>
                  </a:moveTo>
                  <a:lnTo>
                    <a:pt x="0" y="0"/>
                  </a:lnTo>
                  <a:lnTo>
                    <a:pt x="0" y="109651"/>
                  </a:lnTo>
                  <a:lnTo>
                    <a:pt x="1535976" y="109651"/>
                  </a:lnTo>
                  <a:lnTo>
                    <a:pt x="1535976" y="0"/>
                  </a:lnTo>
                  <a:close/>
                </a:path>
              </a:pathLst>
            </a:custGeom>
            <a:solidFill>
              <a:srgbClr val="EBEBEB"/>
            </a:solidFill>
          </p:spPr>
          <p:txBody>
            <a:bodyPr wrap="square" lIns="0" tIns="0" rIns="0" bIns="0"/>
            <a:lstStyle/>
            <a:p>
              <a:endParaRPr/>
            </a:p>
          </p:txBody>
        </p:sp>
        <p:sp>
          <p:nvSpPr>
            <p:cNvPr id="9" name="object 9"/>
            <p:cNvSpPr/>
            <p:nvPr/>
          </p:nvSpPr>
          <p:spPr>
            <a:xfrm>
              <a:off x="3071952" y="3346348"/>
              <a:ext cx="1536065" cy="109855"/>
            </a:xfrm>
            <a:custGeom>
              <a:avLst/>
              <a:gdLst/>
              <a:ahLst/>
              <a:cxnLst/>
              <a:rect l="l" t="t" r="r" b="b"/>
              <a:pathLst>
                <a:path w="1536064" h="109854">
                  <a:moveTo>
                    <a:pt x="1535976" y="0"/>
                  </a:moveTo>
                  <a:lnTo>
                    <a:pt x="0" y="0"/>
                  </a:lnTo>
                  <a:lnTo>
                    <a:pt x="0" y="109651"/>
                  </a:lnTo>
                  <a:lnTo>
                    <a:pt x="1535976" y="109651"/>
                  </a:lnTo>
                  <a:lnTo>
                    <a:pt x="1535976" y="0"/>
                  </a:lnTo>
                  <a:close/>
                </a:path>
              </a:pathLst>
            </a:custGeom>
            <a:solidFill>
              <a:srgbClr val="D8D8D8"/>
            </a:solidFill>
          </p:spPr>
          <p:txBody>
            <a:bodyPr wrap="square" lIns="0" tIns="0" rIns="0" bIns="0"/>
            <a:lstStyle/>
            <a:p>
              <a:endParaRPr/>
            </a:p>
          </p:txBody>
        </p:sp>
      </p:grpSp>
      <p:sp>
        <p:nvSpPr>
          <p:cNvPr id="10" name="object 10"/>
          <p:cNvSpPr txBox="1">
            <a:spLocks noGrp="1"/>
          </p:cNvSpPr>
          <p:nvPr>
            <p:ph type="dt" sz="half" idx="6"/>
          </p:nvPr>
        </p:nvSpPr>
        <p:spPr>
          <a:prstGeom prst="rect">
            <a:avLst/>
          </a:prstGeom>
        </p:spPr>
        <p:txBody>
          <a:bodyPr vert="horz" wrap="square" lIns="0" tIns="0" rIns="0" bIns="0">
            <a:spAutoFit/>
          </a:bodyPr>
          <a:lstStyle/>
          <a:p>
            <a:pPr marL="12700">
              <a:lnSpc>
                <a:spcPts val="675"/>
              </a:lnSpc>
            </a:pPr>
            <a:r>
              <a:t>Calegari (Universit'a Bologna)</a:t>
            </a:r>
          </a:p>
        </p:txBody>
      </p:sp>
      <p:sp>
        <p:nvSpPr>
          <p:cNvPr id="11" name="object 11"/>
          <p:cNvSpPr txBox="1"/>
          <p:nvPr/>
        </p:nvSpPr>
        <p:spPr>
          <a:xfrm>
            <a:off x="2053069" y="3351784"/>
            <a:ext cx="501650" cy="102235"/>
          </a:xfrm>
          <a:prstGeom prst="rect">
            <a:avLst/>
          </a:prstGeom>
        </p:spPr>
        <p:txBody>
          <a:bodyPr vert="horz" wrap="square" lIns="0" tIns="0" rIns="0" bIns="0">
            <a:spAutoFit/>
          </a:bodyPr>
          <a:lstStyle/>
          <a:p>
            <a:pPr marL="12700">
              <a:lnSpc>
                <a:spcPts val="675"/>
              </a:lnSpc>
              <a:defRPr sz="600">
                <a:solidFill>
                  <a:srgbClr val="470047"/>
                </a:solidFill>
                <a:latin typeface="Microsoft Sans Serif"/>
                <a:cs typeface="Microsoft Sans Serif"/>
                <a:hlinkClick r:id="rId4" action="ppaction://hlinksldjump"/>
              </a:defRPr>
            </a:pPr>
            <a:r>
              <a:t>Etica e LP</a:t>
            </a:r>
            <a:endParaRPr sz="600">
              <a:latin typeface="Microsoft Sans Serif"/>
              <a:cs typeface="Microsoft Sans Serif"/>
            </a:endParaRPr>
          </a:p>
        </p:txBody>
      </p:sp>
      <p:sp>
        <p:nvSpPr>
          <p:cNvPr id="12" name="object 12"/>
          <p:cNvSpPr txBox="1">
            <a:spLocks noGrp="1"/>
          </p:cNvSpPr>
          <p:nvPr>
            <p:ph type="ftr" sz="quarter" idx="5"/>
          </p:nvPr>
        </p:nvSpPr>
        <p:spPr>
          <a:prstGeom prst="rect">
            <a:avLst/>
          </a:prstGeom>
        </p:spPr>
        <p:txBody>
          <a:bodyPr vert="horz" wrap="square" lIns="0" tIns="0" rIns="0" bIns="0">
            <a:spAutoFit/>
          </a:bodyPr>
          <a:lstStyle/>
          <a:p>
            <a:pPr marL="12700">
              <a:lnSpc>
                <a:spcPts val="675"/>
              </a:lnSpc>
            </a:pPr>
            <a:r>
              <a:t>A.A. 2020/2021</a:t>
            </a:r>
          </a:p>
        </p:txBody>
      </p:sp>
      <p:sp>
        <p:nvSpPr>
          <p:cNvPr id="13" name="object 13"/>
          <p:cNvSpPr txBox="1">
            <a:spLocks noGrp="1"/>
          </p:cNvSpPr>
          <p:nvPr>
            <p:ph type="sldNum" sz="quarter" idx="7"/>
          </p:nvPr>
        </p:nvSpPr>
        <p:spPr>
          <a:prstGeom prst="rect">
            <a:avLst/>
          </a:prstGeom>
        </p:spPr>
        <p:txBody>
          <a:bodyPr vert="horz" wrap="square" lIns="0" tIns="0" rIns="0" bIns="0">
            <a:spAutoFit/>
          </a:bodyPr>
          <a:lstStyle/>
          <a:p>
            <a:pPr marL="38100">
              <a:lnSpc>
                <a:spcPts val="675"/>
              </a:lnSpc>
            </a:pPr>
            <a:fld id="{81D60167-4931-47E6-BA6A-407CBD079E47}" type="slidenum">
              <a:rPr spc="-20" dirty="0"/>
              <a:t>51</a:t>
            </a:fld>
            <a:r>
              <a:t> /69</a:t>
            </a:r>
          </a:p>
        </p:txBody>
      </p:sp>
    </p:spTree>
  </p:cSld>
  <p:clrMapOvr>
    <a:masterClrMapping/>
  </p:clrMapOvr>
  <p:transition>
    <p:cut/>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0" y="0"/>
            <a:ext cx="2304415" cy="140335"/>
          </a:xfrm>
          <a:prstGeom prst="rect">
            <a:avLst/>
          </a:prstGeom>
          <a:solidFill>
            <a:srgbClr val="510051"/>
          </a:solidFill>
        </p:spPr>
        <p:txBody>
          <a:bodyPr vert="horz" wrap="square" lIns="0" tIns="13335" rIns="0" bIns="0">
            <a:spAutoFit/>
          </a:bodyPr>
          <a:lstStyle/>
          <a:p>
            <a:pPr marL="1359535">
              <a:lnSpc>
                <a:spcPct val="100000"/>
              </a:lnSpc>
              <a:spcBef>
                <a:spcPts val="105"/>
              </a:spcBef>
              <a:defRPr sz="600">
                <a:solidFill>
                  <a:srgbClr val="F2F2F2"/>
                </a:solidFill>
                <a:latin typeface="Microsoft Sans Serif"/>
                <a:cs typeface="Microsoft Sans Serif"/>
                <a:hlinkClick r:id="rId2" action="ppaction://hlinksldjump"/>
              </a:defRPr>
            </a:pPr>
            <a:r>
              <a:t>Un approccio LP all'etica</a:t>
            </a:r>
            <a:endParaRPr sz="600">
              <a:latin typeface="Microsoft Sans Serif"/>
              <a:cs typeface="Microsoft Sans Serif"/>
            </a:endParaRPr>
          </a:p>
        </p:txBody>
      </p:sp>
      <p:sp>
        <p:nvSpPr>
          <p:cNvPr id="3" name="object 3"/>
          <p:cNvSpPr txBox="1"/>
          <p:nvPr/>
        </p:nvSpPr>
        <p:spPr>
          <a:xfrm>
            <a:off x="2303995" y="0"/>
            <a:ext cx="2304415" cy="140335"/>
          </a:xfrm>
          <a:prstGeom prst="rect">
            <a:avLst/>
          </a:prstGeom>
          <a:solidFill>
            <a:srgbClr val="D8D8D8"/>
          </a:solidFill>
        </p:spPr>
        <p:txBody>
          <a:bodyPr vert="horz" wrap="square" lIns="0" tIns="13335" rIns="0" bIns="0">
            <a:spAutoFit/>
          </a:bodyPr>
          <a:lstStyle/>
          <a:p>
            <a:pPr marL="67310">
              <a:lnSpc>
                <a:spcPct val="100000"/>
              </a:lnSpc>
              <a:spcBef>
                <a:spcPts val="105"/>
              </a:spcBef>
              <a:defRPr sz="600">
                <a:solidFill>
                  <a:srgbClr val="3D003D"/>
                </a:solidFill>
                <a:latin typeface="Microsoft Sans Serif"/>
                <a:cs typeface="Microsoft Sans Serif"/>
                <a:hlinkClick r:id="rId3" action="ppaction://hlinksldjump"/>
              </a:defRPr>
            </a:pPr>
            <a:r>
              <a:t>Rappresentare la moralità nella programmazione logica</a:t>
            </a:r>
            <a:endParaRPr sz="600">
              <a:latin typeface="Microsoft Sans Serif"/>
              <a:cs typeface="Microsoft Sans Serif"/>
            </a:endParaRPr>
          </a:p>
        </p:txBody>
      </p:sp>
      <p:sp>
        <p:nvSpPr>
          <p:cNvPr id="4" name="object 4"/>
          <p:cNvSpPr txBox="1"/>
          <p:nvPr/>
        </p:nvSpPr>
        <p:spPr>
          <a:xfrm>
            <a:off x="0" y="140017"/>
            <a:ext cx="4608195" cy="350520"/>
          </a:xfrm>
          <a:prstGeom prst="rect">
            <a:avLst/>
          </a:prstGeom>
          <a:solidFill>
            <a:srgbClr val="F2F2F2"/>
          </a:solidFill>
        </p:spPr>
        <p:txBody>
          <a:bodyPr vert="horz" wrap="square" lIns="0" tIns="76835" rIns="0" bIns="0">
            <a:spAutoFit/>
          </a:bodyPr>
          <a:lstStyle/>
          <a:p>
            <a:pPr marL="107950">
              <a:lnSpc>
                <a:spcPct val="100000"/>
              </a:lnSpc>
              <a:spcBef>
                <a:spcPts val="605"/>
              </a:spcBef>
              <a:defRPr sz="1400">
                <a:solidFill>
                  <a:srgbClr val="660066"/>
                </a:solidFill>
                <a:latin typeface="Tahoma"/>
                <a:cs typeface="Tahoma"/>
              </a:defRPr>
            </a:pPr>
            <a:r>
              <a:t>Auto a guida autonoma: Esempio VIII</a:t>
            </a:r>
            <a:endParaRPr sz="1400">
              <a:latin typeface="Tahoma"/>
              <a:cs typeface="Tahoma"/>
            </a:endParaRPr>
          </a:p>
        </p:txBody>
      </p:sp>
      <p:sp>
        <p:nvSpPr>
          <p:cNvPr id="5" name="object 5"/>
          <p:cNvSpPr txBox="1"/>
          <p:nvPr/>
        </p:nvSpPr>
        <p:spPr>
          <a:xfrm>
            <a:off x="402932" y="988461"/>
            <a:ext cx="3803015" cy="1579245"/>
          </a:xfrm>
          <a:prstGeom prst="rect">
            <a:avLst/>
          </a:prstGeom>
        </p:spPr>
        <p:txBody>
          <a:bodyPr vert="horz" wrap="square" lIns="0" tIns="10160" rIns="0" bIns="0">
            <a:spAutoFit/>
          </a:bodyPr>
          <a:lstStyle/>
          <a:p>
            <a:pPr marL="12700" marR="5080" algn="just">
              <a:lnSpc>
                <a:spcPct val="101499"/>
              </a:lnSpc>
              <a:spcBef>
                <a:spcPts val="80"/>
              </a:spcBef>
              <a:defRPr sz="900" i="1">
                <a:solidFill>
                  <a:srgbClr val="843384"/>
                </a:solidFill>
                <a:latin typeface="Arial"/>
                <a:cs typeface="Arial"/>
              </a:defRPr>
            </a:pPr>
            <a:r>
              <a:t>Continuiamo l'esempio in cui Lisa, l'autista dell'ambulanza, e Pino, il pedone, sono stati entrambi considerati responsabili dell'incidente sulla base delle conoscenze disponibili. Lisa ora dichiara di aver cercato di fermare la lancia ambu, ma il freno non ha funzionato. L'ambulanza viene poi inviata ad un meccanico, il quale afferma che, anche se l'ambulanza è nuova, c'è un problema con l'impianto frenante. In tal caso, il costruttore è chiamato a dimostrare che l'ambulanza non era difettosa al momento della consegna, vale a dire l'onere della prova sull'adeguatezza del veicolo spetta al costruttore.</a:t>
            </a:r>
            <a:endParaRPr sz="900">
              <a:latin typeface="Arial"/>
              <a:cs typeface="Arial"/>
            </a:endParaRPr>
          </a:p>
          <a:p>
            <a:pPr marL="12700" marR="5080" algn="just">
              <a:lnSpc>
                <a:spcPct val="101499"/>
              </a:lnSpc>
              <a:spcBef>
                <a:spcPts val="200"/>
              </a:spcBef>
              <a:defRPr sz="900" i="1">
                <a:solidFill>
                  <a:srgbClr val="843384"/>
                </a:solidFill>
                <a:latin typeface="Arial"/>
                <a:cs typeface="Arial"/>
              </a:defRPr>
            </a:pPr>
            <a:r>
              <a:t>In questa fase, la scoperta di un difetto nell'ambulanza porterebbe a scartare la responsabilità di Lisa. Inoltre, se il fabbricante non soddisfa il suo onere, condividerebbe le responsabilità dell'incidente.</a:t>
            </a:r>
            <a:endParaRPr sz="900">
              <a:latin typeface="Arial"/>
              <a:cs typeface="Arial"/>
            </a:endParaRPr>
          </a:p>
        </p:txBody>
      </p:sp>
      <p:grpSp>
        <p:nvGrpSpPr>
          <p:cNvPr id="6" name="object 6"/>
          <p:cNvGrpSpPr/>
          <p:nvPr/>
        </p:nvGrpSpPr>
        <p:grpSpPr>
          <a:xfrm>
            <a:off x="0" y="3346348"/>
            <a:ext cx="4608195" cy="109855"/>
            <a:chOff x="0" y="3346348"/>
            <a:chExt cx="4608195" cy="109855"/>
          </a:xfrm>
        </p:grpSpPr>
        <p:sp>
          <p:nvSpPr>
            <p:cNvPr id="7" name="object 7"/>
            <p:cNvSpPr/>
            <p:nvPr/>
          </p:nvSpPr>
          <p:spPr>
            <a:xfrm>
              <a:off x="0" y="3346348"/>
              <a:ext cx="1536065" cy="109855"/>
            </a:xfrm>
            <a:custGeom>
              <a:avLst/>
              <a:gdLst/>
              <a:ahLst/>
              <a:cxnLst/>
              <a:rect l="l" t="t" r="r" b="b"/>
              <a:pathLst>
                <a:path w="1536065" h="109854">
                  <a:moveTo>
                    <a:pt x="1535976" y="0"/>
                  </a:moveTo>
                  <a:lnTo>
                    <a:pt x="0" y="0"/>
                  </a:lnTo>
                  <a:lnTo>
                    <a:pt x="0" y="109651"/>
                  </a:lnTo>
                  <a:lnTo>
                    <a:pt x="1535976" y="109651"/>
                  </a:lnTo>
                  <a:lnTo>
                    <a:pt x="1535976" y="0"/>
                  </a:lnTo>
                  <a:close/>
                </a:path>
              </a:pathLst>
            </a:custGeom>
            <a:solidFill>
              <a:srgbClr val="510051"/>
            </a:solidFill>
          </p:spPr>
          <p:txBody>
            <a:bodyPr wrap="square" lIns="0" tIns="0" rIns="0" bIns="0"/>
            <a:lstStyle/>
            <a:p>
              <a:endParaRPr/>
            </a:p>
          </p:txBody>
        </p:sp>
        <p:sp>
          <p:nvSpPr>
            <p:cNvPr id="8" name="object 8"/>
            <p:cNvSpPr/>
            <p:nvPr/>
          </p:nvSpPr>
          <p:spPr>
            <a:xfrm>
              <a:off x="1535976" y="3346348"/>
              <a:ext cx="1536065" cy="109855"/>
            </a:xfrm>
            <a:custGeom>
              <a:avLst/>
              <a:gdLst/>
              <a:ahLst/>
              <a:cxnLst/>
              <a:rect l="l" t="t" r="r" b="b"/>
              <a:pathLst>
                <a:path w="1536064" h="109854">
                  <a:moveTo>
                    <a:pt x="1535976" y="0"/>
                  </a:moveTo>
                  <a:lnTo>
                    <a:pt x="0" y="0"/>
                  </a:lnTo>
                  <a:lnTo>
                    <a:pt x="0" y="109651"/>
                  </a:lnTo>
                  <a:lnTo>
                    <a:pt x="1535976" y="109651"/>
                  </a:lnTo>
                  <a:lnTo>
                    <a:pt x="1535976" y="0"/>
                  </a:lnTo>
                  <a:close/>
                </a:path>
              </a:pathLst>
            </a:custGeom>
            <a:solidFill>
              <a:srgbClr val="EBEBEB"/>
            </a:solidFill>
          </p:spPr>
          <p:txBody>
            <a:bodyPr wrap="square" lIns="0" tIns="0" rIns="0" bIns="0"/>
            <a:lstStyle/>
            <a:p>
              <a:endParaRPr/>
            </a:p>
          </p:txBody>
        </p:sp>
        <p:sp>
          <p:nvSpPr>
            <p:cNvPr id="9" name="object 9"/>
            <p:cNvSpPr/>
            <p:nvPr/>
          </p:nvSpPr>
          <p:spPr>
            <a:xfrm>
              <a:off x="3071952" y="3346348"/>
              <a:ext cx="1536065" cy="109855"/>
            </a:xfrm>
            <a:custGeom>
              <a:avLst/>
              <a:gdLst/>
              <a:ahLst/>
              <a:cxnLst/>
              <a:rect l="l" t="t" r="r" b="b"/>
              <a:pathLst>
                <a:path w="1536064" h="109854">
                  <a:moveTo>
                    <a:pt x="1535976" y="0"/>
                  </a:moveTo>
                  <a:lnTo>
                    <a:pt x="0" y="0"/>
                  </a:lnTo>
                  <a:lnTo>
                    <a:pt x="0" y="109651"/>
                  </a:lnTo>
                  <a:lnTo>
                    <a:pt x="1535976" y="109651"/>
                  </a:lnTo>
                  <a:lnTo>
                    <a:pt x="1535976" y="0"/>
                  </a:lnTo>
                  <a:close/>
                </a:path>
              </a:pathLst>
            </a:custGeom>
            <a:solidFill>
              <a:srgbClr val="D8D8D8"/>
            </a:solidFill>
          </p:spPr>
          <p:txBody>
            <a:bodyPr wrap="square" lIns="0" tIns="0" rIns="0" bIns="0"/>
            <a:lstStyle/>
            <a:p>
              <a:endParaRPr/>
            </a:p>
          </p:txBody>
        </p:sp>
      </p:grpSp>
      <p:sp>
        <p:nvSpPr>
          <p:cNvPr id="10" name="object 10"/>
          <p:cNvSpPr txBox="1">
            <a:spLocks noGrp="1"/>
          </p:cNvSpPr>
          <p:nvPr>
            <p:ph type="dt" sz="half" idx="6"/>
          </p:nvPr>
        </p:nvSpPr>
        <p:spPr>
          <a:prstGeom prst="rect">
            <a:avLst/>
          </a:prstGeom>
        </p:spPr>
        <p:txBody>
          <a:bodyPr vert="horz" wrap="square" lIns="0" tIns="0" rIns="0" bIns="0">
            <a:spAutoFit/>
          </a:bodyPr>
          <a:lstStyle/>
          <a:p>
            <a:pPr marL="12700">
              <a:lnSpc>
                <a:spcPts val="675"/>
              </a:lnSpc>
            </a:pPr>
            <a:r>
              <a:t>Calegari (Universit'a Bologna)</a:t>
            </a:r>
          </a:p>
        </p:txBody>
      </p:sp>
      <p:sp>
        <p:nvSpPr>
          <p:cNvPr id="11" name="object 11"/>
          <p:cNvSpPr txBox="1"/>
          <p:nvPr/>
        </p:nvSpPr>
        <p:spPr>
          <a:xfrm>
            <a:off x="2053069" y="3351784"/>
            <a:ext cx="501650" cy="102235"/>
          </a:xfrm>
          <a:prstGeom prst="rect">
            <a:avLst/>
          </a:prstGeom>
        </p:spPr>
        <p:txBody>
          <a:bodyPr vert="horz" wrap="square" lIns="0" tIns="0" rIns="0" bIns="0">
            <a:spAutoFit/>
          </a:bodyPr>
          <a:lstStyle/>
          <a:p>
            <a:pPr marL="12700">
              <a:lnSpc>
                <a:spcPts val="675"/>
              </a:lnSpc>
              <a:defRPr sz="600">
                <a:solidFill>
                  <a:srgbClr val="470047"/>
                </a:solidFill>
                <a:latin typeface="Microsoft Sans Serif"/>
                <a:cs typeface="Microsoft Sans Serif"/>
                <a:hlinkClick r:id="rId4" action="ppaction://hlinksldjump"/>
              </a:defRPr>
            </a:pPr>
            <a:r>
              <a:t>Etica e LP</a:t>
            </a:r>
            <a:endParaRPr sz="600">
              <a:latin typeface="Microsoft Sans Serif"/>
              <a:cs typeface="Microsoft Sans Serif"/>
            </a:endParaRPr>
          </a:p>
        </p:txBody>
      </p:sp>
      <p:sp>
        <p:nvSpPr>
          <p:cNvPr id="12" name="object 12"/>
          <p:cNvSpPr txBox="1">
            <a:spLocks noGrp="1"/>
          </p:cNvSpPr>
          <p:nvPr>
            <p:ph type="ftr" sz="quarter" idx="5"/>
          </p:nvPr>
        </p:nvSpPr>
        <p:spPr>
          <a:prstGeom prst="rect">
            <a:avLst/>
          </a:prstGeom>
        </p:spPr>
        <p:txBody>
          <a:bodyPr vert="horz" wrap="square" lIns="0" tIns="0" rIns="0" bIns="0">
            <a:spAutoFit/>
          </a:bodyPr>
          <a:lstStyle/>
          <a:p>
            <a:pPr marL="12700">
              <a:lnSpc>
                <a:spcPts val="675"/>
              </a:lnSpc>
            </a:pPr>
            <a:r>
              <a:t>A.A. 2020/2021</a:t>
            </a:r>
          </a:p>
        </p:txBody>
      </p:sp>
      <p:sp>
        <p:nvSpPr>
          <p:cNvPr id="13" name="object 13"/>
          <p:cNvSpPr txBox="1">
            <a:spLocks noGrp="1"/>
          </p:cNvSpPr>
          <p:nvPr>
            <p:ph type="sldNum" sz="quarter" idx="7"/>
          </p:nvPr>
        </p:nvSpPr>
        <p:spPr>
          <a:prstGeom prst="rect">
            <a:avLst/>
          </a:prstGeom>
        </p:spPr>
        <p:txBody>
          <a:bodyPr vert="horz" wrap="square" lIns="0" tIns="0" rIns="0" bIns="0">
            <a:spAutoFit/>
          </a:bodyPr>
          <a:lstStyle/>
          <a:p>
            <a:pPr marL="38100">
              <a:lnSpc>
                <a:spcPts val="675"/>
              </a:lnSpc>
            </a:pPr>
            <a:fld id="{81D60167-4931-47E6-BA6A-407CBD079E47}" type="slidenum">
              <a:rPr spc="-20" dirty="0"/>
              <a:t>52</a:t>
            </a:fld>
            <a:r>
              <a:t> /69</a:t>
            </a:r>
          </a:p>
        </p:txBody>
      </p:sp>
    </p:spTree>
  </p:cSld>
  <p:clrMapOvr>
    <a:masterClrMapping/>
  </p:clrMapOvr>
  <p:transition>
    <p:cut/>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0" y="0"/>
            <a:ext cx="2304415" cy="140335"/>
          </a:xfrm>
          <a:prstGeom prst="rect">
            <a:avLst/>
          </a:prstGeom>
          <a:solidFill>
            <a:srgbClr val="510051"/>
          </a:solidFill>
        </p:spPr>
        <p:txBody>
          <a:bodyPr vert="horz" wrap="square" lIns="0" tIns="13335" rIns="0" bIns="0">
            <a:spAutoFit/>
          </a:bodyPr>
          <a:lstStyle/>
          <a:p>
            <a:pPr marL="1359535">
              <a:lnSpc>
                <a:spcPct val="100000"/>
              </a:lnSpc>
              <a:spcBef>
                <a:spcPts val="105"/>
              </a:spcBef>
              <a:defRPr sz="600">
                <a:solidFill>
                  <a:srgbClr val="F2F2F2"/>
                </a:solidFill>
                <a:latin typeface="Microsoft Sans Serif"/>
                <a:cs typeface="Microsoft Sans Serif"/>
                <a:hlinkClick r:id="rId2" action="ppaction://hlinksldjump"/>
              </a:defRPr>
            </a:pPr>
            <a:r>
              <a:t>Un approccio LP all'etica</a:t>
            </a:r>
            <a:endParaRPr sz="600">
              <a:latin typeface="Microsoft Sans Serif"/>
              <a:cs typeface="Microsoft Sans Serif"/>
            </a:endParaRPr>
          </a:p>
        </p:txBody>
      </p:sp>
      <p:sp>
        <p:nvSpPr>
          <p:cNvPr id="3" name="object 3"/>
          <p:cNvSpPr txBox="1"/>
          <p:nvPr/>
        </p:nvSpPr>
        <p:spPr>
          <a:xfrm>
            <a:off x="2303995" y="0"/>
            <a:ext cx="2304415" cy="140335"/>
          </a:xfrm>
          <a:prstGeom prst="rect">
            <a:avLst/>
          </a:prstGeom>
          <a:solidFill>
            <a:srgbClr val="D8D8D8"/>
          </a:solidFill>
        </p:spPr>
        <p:txBody>
          <a:bodyPr vert="horz" wrap="square" lIns="0" tIns="13335" rIns="0" bIns="0">
            <a:spAutoFit/>
          </a:bodyPr>
          <a:lstStyle/>
          <a:p>
            <a:pPr marL="67310">
              <a:lnSpc>
                <a:spcPct val="100000"/>
              </a:lnSpc>
              <a:spcBef>
                <a:spcPts val="105"/>
              </a:spcBef>
              <a:defRPr sz="600">
                <a:solidFill>
                  <a:srgbClr val="3D003D"/>
                </a:solidFill>
                <a:latin typeface="Microsoft Sans Serif"/>
                <a:cs typeface="Microsoft Sans Serif"/>
                <a:hlinkClick r:id="rId3" action="ppaction://hlinksldjump"/>
              </a:defRPr>
            </a:pPr>
            <a:r>
              <a:t>Rappresentare la moralità nella programmazione logica</a:t>
            </a:r>
            <a:endParaRPr sz="600">
              <a:latin typeface="Microsoft Sans Serif"/>
              <a:cs typeface="Microsoft Sans Serif"/>
            </a:endParaRPr>
          </a:p>
        </p:txBody>
      </p:sp>
      <p:sp>
        <p:nvSpPr>
          <p:cNvPr id="4" name="object 4"/>
          <p:cNvSpPr txBox="1"/>
          <p:nvPr/>
        </p:nvSpPr>
        <p:spPr>
          <a:xfrm>
            <a:off x="0" y="140017"/>
            <a:ext cx="4608195" cy="350520"/>
          </a:xfrm>
          <a:prstGeom prst="rect">
            <a:avLst/>
          </a:prstGeom>
          <a:solidFill>
            <a:srgbClr val="F2F2F2"/>
          </a:solidFill>
        </p:spPr>
        <p:txBody>
          <a:bodyPr vert="horz" wrap="square" lIns="0" tIns="76835" rIns="0" bIns="0">
            <a:spAutoFit/>
          </a:bodyPr>
          <a:lstStyle/>
          <a:p>
            <a:pPr marL="107950">
              <a:lnSpc>
                <a:spcPct val="100000"/>
              </a:lnSpc>
              <a:spcBef>
                <a:spcPts val="605"/>
              </a:spcBef>
              <a:defRPr sz="1400">
                <a:solidFill>
                  <a:srgbClr val="660066"/>
                </a:solidFill>
                <a:latin typeface="Tahoma"/>
                <a:cs typeface="Tahoma"/>
              </a:defRPr>
            </a:pPr>
            <a:r>
              <a:t>Auto a guida autonoma: Esempio IX</a:t>
            </a:r>
            <a:endParaRPr sz="1400">
              <a:latin typeface="Tahoma"/>
              <a:cs typeface="Tahoma"/>
            </a:endParaRPr>
          </a:p>
        </p:txBody>
      </p:sp>
      <p:sp>
        <p:nvSpPr>
          <p:cNvPr id="5" name="object 5"/>
          <p:cNvSpPr/>
          <p:nvPr/>
        </p:nvSpPr>
        <p:spPr>
          <a:xfrm>
            <a:off x="2239987" y="1176299"/>
            <a:ext cx="24765" cy="0"/>
          </a:xfrm>
          <a:custGeom>
            <a:avLst/>
            <a:gdLst/>
            <a:ahLst/>
            <a:cxnLst/>
            <a:rect l="l" t="t" r="r" b="b"/>
            <a:pathLst>
              <a:path w="24764">
                <a:moveTo>
                  <a:pt x="0" y="0"/>
                </a:moveTo>
                <a:lnTo>
                  <a:pt x="24193" y="0"/>
                </a:lnTo>
              </a:path>
            </a:pathLst>
          </a:custGeom>
          <a:ln w="5054">
            <a:solidFill>
              <a:srgbClr val="0A000A"/>
            </a:solidFill>
          </a:ln>
        </p:spPr>
        <p:txBody>
          <a:bodyPr wrap="square" lIns="0" tIns="0" rIns="0" bIns="0"/>
          <a:lstStyle/>
          <a:p>
            <a:endParaRPr/>
          </a:p>
        </p:txBody>
      </p:sp>
      <p:sp>
        <p:nvSpPr>
          <p:cNvPr id="6" name="object 6"/>
          <p:cNvSpPr/>
          <p:nvPr/>
        </p:nvSpPr>
        <p:spPr>
          <a:xfrm>
            <a:off x="672541" y="1264869"/>
            <a:ext cx="24765" cy="0"/>
          </a:xfrm>
          <a:custGeom>
            <a:avLst/>
            <a:gdLst/>
            <a:ahLst/>
            <a:cxnLst/>
            <a:rect l="l" t="t" r="r" b="b"/>
            <a:pathLst>
              <a:path w="24765">
                <a:moveTo>
                  <a:pt x="0" y="0"/>
                </a:moveTo>
                <a:lnTo>
                  <a:pt x="24193" y="0"/>
                </a:lnTo>
              </a:path>
            </a:pathLst>
          </a:custGeom>
          <a:ln w="5054">
            <a:solidFill>
              <a:srgbClr val="0A000A"/>
            </a:solidFill>
          </a:ln>
        </p:spPr>
        <p:txBody>
          <a:bodyPr wrap="square" lIns="0" tIns="0" rIns="0" bIns="0"/>
          <a:lstStyle/>
          <a:p>
            <a:endParaRPr/>
          </a:p>
        </p:txBody>
      </p:sp>
      <p:sp>
        <p:nvSpPr>
          <p:cNvPr id="7" name="object 7"/>
          <p:cNvSpPr/>
          <p:nvPr/>
        </p:nvSpPr>
        <p:spPr>
          <a:xfrm>
            <a:off x="813727" y="1264869"/>
            <a:ext cx="24765" cy="0"/>
          </a:xfrm>
          <a:custGeom>
            <a:avLst/>
            <a:gdLst/>
            <a:ahLst/>
            <a:cxnLst/>
            <a:rect l="l" t="t" r="r" b="b"/>
            <a:pathLst>
              <a:path w="24765">
                <a:moveTo>
                  <a:pt x="0" y="0"/>
                </a:moveTo>
                <a:lnTo>
                  <a:pt x="24193" y="0"/>
                </a:lnTo>
              </a:path>
            </a:pathLst>
          </a:custGeom>
          <a:ln w="5054">
            <a:solidFill>
              <a:srgbClr val="0A000A"/>
            </a:solidFill>
          </a:ln>
        </p:spPr>
        <p:txBody>
          <a:bodyPr wrap="square" lIns="0" tIns="0" rIns="0" bIns="0"/>
          <a:lstStyle/>
          <a:p>
            <a:endParaRPr/>
          </a:p>
        </p:txBody>
      </p:sp>
      <p:sp>
        <p:nvSpPr>
          <p:cNvPr id="8" name="object 8"/>
          <p:cNvSpPr/>
          <p:nvPr/>
        </p:nvSpPr>
        <p:spPr>
          <a:xfrm>
            <a:off x="1901215" y="1441996"/>
            <a:ext cx="24765" cy="0"/>
          </a:xfrm>
          <a:custGeom>
            <a:avLst/>
            <a:gdLst/>
            <a:ahLst/>
            <a:cxnLst/>
            <a:rect l="l" t="t" r="r" b="b"/>
            <a:pathLst>
              <a:path w="24764">
                <a:moveTo>
                  <a:pt x="0" y="0"/>
                </a:moveTo>
                <a:lnTo>
                  <a:pt x="24193" y="0"/>
                </a:lnTo>
              </a:path>
            </a:pathLst>
          </a:custGeom>
          <a:ln w="5054">
            <a:solidFill>
              <a:srgbClr val="0A000A"/>
            </a:solidFill>
          </a:ln>
        </p:spPr>
        <p:txBody>
          <a:bodyPr wrap="square" lIns="0" tIns="0" rIns="0" bIns="0"/>
          <a:lstStyle/>
          <a:p>
            <a:endParaRPr/>
          </a:p>
        </p:txBody>
      </p:sp>
      <p:sp>
        <p:nvSpPr>
          <p:cNvPr id="9" name="object 9"/>
          <p:cNvSpPr/>
          <p:nvPr/>
        </p:nvSpPr>
        <p:spPr>
          <a:xfrm>
            <a:off x="906360" y="1530565"/>
            <a:ext cx="24765" cy="0"/>
          </a:xfrm>
          <a:custGeom>
            <a:avLst/>
            <a:gdLst/>
            <a:ahLst/>
            <a:cxnLst/>
            <a:rect l="l" t="t" r="r" b="b"/>
            <a:pathLst>
              <a:path w="24765">
                <a:moveTo>
                  <a:pt x="0" y="0"/>
                </a:moveTo>
                <a:lnTo>
                  <a:pt x="24193" y="0"/>
                </a:lnTo>
              </a:path>
            </a:pathLst>
          </a:custGeom>
          <a:ln w="5054">
            <a:solidFill>
              <a:srgbClr val="0A000A"/>
            </a:solidFill>
          </a:ln>
        </p:spPr>
        <p:txBody>
          <a:bodyPr wrap="square" lIns="0" tIns="0" rIns="0" bIns="0"/>
          <a:lstStyle/>
          <a:p>
            <a:endParaRPr/>
          </a:p>
        </p:txBody>
      </p:sp>
      <p:sp>
        <p:nvSpPr>
          <p:cNvPr id="10" name="object 10"/>
          <p:cNvSpPr/>
          <p:nvPr/>
        </p:nvSpPr>
        <p:spPr>
          <a:xfrm>
            <a:off x="2173109" y="1530565"/>
            <a:ext cx="24765" cy="0"/>
          </a:xfrm>
          <a:custGeom>
            <a:avLst/>
            <a:gdLst/>
            <a:ahLst/>
            <a:cxnLst/>
            <a:rect l="l" t="t" r="r" b="b"/>
            <a:pathLst>
              <a:path w="24764">
                <a:moveTo>
                  <a:pt x="0" y="0"/>
                </a:moveTo>
                <a:lnTo>
                  <a:pt x="24193" y="0"/>
                </a:lnTo>
              </a:path>
            </a:pathLst>
          </a:custGeom>
          <a:ln w="5054">
            <a:solidFill>
              <a:srgbClr val="0A000A"/>
            </a:solidFill>
          </a:ln>
        </p:spPr>
        <p:txBody>
          <a:bodyPr wrap="square" lIns="0" tIns="0" rIns="0" bIns="0"/>
          <a:lstStyle/>
          <a:p>
            <a:endParaRPr/>
          </a:p>
        </p:txBody>
      </p:sp>
      <p:sp>
        <p:nvSpPr>
          <p:cNvPr id="11" name="object 11"/>
          <p:cNvSpPr/>
          <p:nvPr/>
        </p:nvSpPr>
        <p:spPr>
          <a:xfrm>
            <a:off x="3014345" y="1530565"/>
            <a:ext cx="24765" cy="0"/>
          </a:xfrm>
          <a:custGeom>
            <a:avLst/>
            <a:gdLst/>
            <a:ahLst/>
            <a:cxnLst/>
            <a:rect l="l" t="t" r="r" b="b"/>
            <a:pathLst>
              <a:path w="24764">
                <a:moveTo>
                  <a:pt x="0" y="0"/>
                </a:moveTo>
                <a:lnTo>
                  <a:pt x="24193" y="0"/>
                </a:lnTo>
              </a:path>
            </a:pathLst>
          </a:custGeom>
          <a:ln w="5054">
            <a:solidFill>
              <a:srgbClr val="0A000A"/>
            </a:solidFill>
          </a:ln>
        </p:spPr>
        <p:txBody>
          <a:bodyPr wrap="square" lIns="0" tIns="0" rIns="0" bIns="0"/>
          <a:lstStyle/>
          <a:p>
            <a:endParaRPr/>
          </a:p>
        </p:txBody>
      </p:sp>
      <p:sp>
        <p:nvSpPr>
          <p:cNvPr id="12" name="object 12"/>
          <p:cNvSpPr/>
          <p:nvPr/>
        </p:nvSpPr>
        <p:spPr>
          <a:xfrm>
            <a:off x="621995" y="1619135"/>
            <a:ext cx="24765" cy="0"/>
          </a:xfrm>
          <a:custGeom>
            <a:avLst/>
            <a:gdLst/>
            <a:ahLst/>
            <a:cxnLst/>
            <a:rect l="l" t="t" r="r" b="b"/>
            <a:pathLst>
              <a:path w="24765">
                <a:moveTo>
                  <a:pt x="0" y="0"/>
                </a:moveTo>
                <a:lnTo>
                  <a:pt x="24193" y="0"/>
                </a:lnTo>
              </a:path>
            </a:pathLst>
          </a:custGeom>
          <a:ln w="5054">
            <a:solidFill>
              <a:srgbClr val="0A000A"/>
            </a:solidFill>
          </a:ln>
        </p:spPr>
        <p:txBody>
          <a:bodyPr wrap="square" lIns="0" tIns="0" rIns="0" bIns="0"/>
          <a:lstStyle/>
          <a:p>
            <a:endParaRPr/>
          </a:p>
        </p:txBody>
      </p:sp>
      <p:sp>
        <p:nvSpPr>
          <p:cNvPr id="13" name="object 13"/>
          <p:cNvSpPr/>
          <p:nvPr/>
        </p:nvSpPr>
        <p:spPr>
          <a:xfrm>
            <a:off x="819429" y="1619135"/>
            <a:ext cx="24765" cy="0"/>
          </a:xfrm>
          <a:custGeom>
            <a:avLst/>
            <a:gdLst/>
            <a:ahLst/>
            <a:cxnLst/>
            <a:rect l="l" t="t" r="r" b="b"/>
            <a:pathLst>
              <a:path w="24765">
                <a:moveTo>
                  <a:pt x="0" y="0"/>
                </a:moveTo>
                <a:lnTo>
                  <a:pt x="24193" y="0"/>
                </a:lnTo>
              </a:path>
            </a:pathLst>
          </a:custGeom>
          <a:ln w="5054">
            <a:solidFill>
              <a:srgbClr val="0A000A"/>
            </a:solidFill>
          </a:ln>
        </p:spPr>
        <p:txBody>
          <a:bodyPr wrap="square" lIns="0" tIns="0" rIns="0" bIns="0"/>
          <a:lstStyle/>
          <a:p>
            <a:endParaRPr/>
          </a:p>
        </p:txBody>
      </p:sp>
      <p:sp>
        <p:nvSpPr>
          <p:cNvPr id="14" name="object 14"/>
          <p:cNvSpPr/>
          <p:nvPr/>
        </p:nvSpPr>
        <p:spPr>
          <a:xfrm>
            <a:off x="594487" y="1884845"/>
            <a:ext cx="24765" cy="0"/>
          </a:xfrm>
          <a:custGeom>
            <a:avLst/>
            <a:gdLst/>
            <a:ahLst/>
            <a:cxnLst/>
            <a:rect l="l" t="t" r="r" b="b"/>
            <a:pathLst>
              <a:path w="24765">
                <a:moveTo>
                  <a:pt x="0" y="0"/>
                </a:moveTo>
                <a:lnTo>
                  <a:pt x="24193" y="0"/>
                </a:lnTo>
              </a:path>
            </a:pathLst>
          </a:custGeom>
          <a:ln w="5054">
            <a:solidFill>
              <a:srgbClr val="0A000A"/>
            </a:solidFill>
          </a:ln>
        </p:spPr>
        <p:txBody>
          <a:bodyPr wrap="square" lIns="0" tIns="0" rIns="0" bIns="0"/>
          <a:lstStyle/>
          <a:p>
            <a:endParaRPr/>
          </a:p>
        </p:txBody>
      </p:sp>
      <p:sp>
        <p:nvSpPr>
          <p:cNvPr id="15" name="object 15"/>
          <p:cNvSpPr/>
          <p:nvPr/>
        </p:nvSpPr>
        <p:spPr>
          <a:xfrm>
            <a:off x="769340" y="2150541"/>
            <a:ext cx="24765" cy="0"/>
          </a:xfrm>
          <a:custGeom>
            <a:avLst/>
            <a:gdLst/>
            <a:ahLst/>
            <a:cxnLst/>
            <a:rect l="l" t="t" r="r" b="b"/>
            <a:pathLst>
              <a:path w="24765">
                <a:moveTo>
                  <a:pt x="0" y="0"/>
                </a:moveTo>
                <a:lnTo>
                  <a:pt x="24193" y="0"/>
                </a:lnTo>
              </a:path>
            </a:pathLst>
          </a:custGeom>
          <a:ln w="5054">
            <a:solidFill>
              <a:srgbClr val="0A000A"/>
            </a:solidFill>
          </a:ln>
        </p:spPr>
        <p:txBody>
          <a:bodyPr wrap="square" lIns="0" tIns="0" rIns="0" bIns="0"/>
          <a:lstStyle/>
          <a:p>
            <a:endParaRPr/>
          </a:p>
        </p:txBody>
      </p:sp>
      <p:sp>
        <p:nvSpPr>
          <p:cNvPr id="16" name="object 16"/>
          <p:cNvSpPr/>
          <p:nvPr/>
        </p:nvSpPr>
        <p:spPr>
          <a:xfrm>
            <a:off x="910513" y="2150541"/>
            <a:ext cx="24765" cy="0"/>
          </a:xfrm>
          <a:custGeom>
            <a:avLst/>
            <a:gdLst/>
            <a:ahLst/>
            <a:cxnLst/>
            <a:rect l="l" t="t" r="r" b="b"/>
            <a:pathLst>
              <a:path w="24765">
                <a:moveTo>
                  <a:pt x="0" y="0"/>
                </a:moveTo>
                <a:lnTo>
                  <a:pt x="24193" y="0"/>
                </a:lnTo>
              </a:path>
            </a:pathLst>
          </a:custGeom>
          <a:ln w="5054">
            <a:solidFill>
              <a:srgbClr val="0A000A"/>
            </a:solidFill>
          </a:ln>
        </p:spPr>
        <p:txBody>
          <a:bodyPr wrap="square" lIns="0" tIns="0" rIns="0" bIns="0"/>
          <a:lstStyle/>
          <a:p>
            <a:endParaRPr/>
          </a:p>
        </p:txBody>
      </p:sp>
      <p:sp>
        <p:nvSpPr>
          <p:cNvPr id="17" name="object 17"/>
          <p:cNvSpPr/>
          <p:nvPr/>
        </p:nvSpPr>
        <p:spPr>
          <a:xfrm>
            <a:off x="1003147" y="2504821"/>
            <a:ext cx="24765" cy="0"/>
          </a:xfrm>
          <a:custGeom>
            <a:avLst/>
            <a:gdLst/>
            <a:ahLst/>
            <a:cxnLst/>
            <a:rect l="l" t="t" r="r" b="b"/>
            <a:pathLst>
              <a:path w="24765">
                <a:moveTo>
                  <a:pt x="0" y="0"/>
                </a:moveTo>
                <a:lnTo>
                  <a:pt x="24193" y="0"/>
                </a:lnTo>
              </a:path>
            </a:pathLst>
          </a:custGeom>
          <a:ln w="5054">
            <a:solidFill>
              <a:srgbClr val="0A000A"/>
            </a:solidFill>
          </a:ln>
        </p:spPr>
        <p:txBody>
          <a:bodyPr wrap="square" lIns="0" tIns="0" rIns="0" bIns="0"/>
          <a:lstStyle/>
          <a:p>
            <a:endParaRPr/>
          </a:p>
        </p:txBody>
      </p:sp>
      <p:sp>
        <p:nvSpPr>
          <p:cNvPr id="18" name="object 18"/>
          <p:cNvSpPr/>
          <p:nvPr/>
        </p:nvSpPr>
        <p:spPr>
          <a:xfrm>
            <a:off x="1301965" y="2593390"/>
            <a:ext cx="24765" cy="0"/>
          </a:xfrm>
          <a:custGeom>
            <a:avLst/>
            <a:gdLst/>
            <a:ahLst/>
            <a:cxnLst/>
            <a:rect l="l" t="t" r="r" b="b"/>
            <a:pathLst>
              <a:path w="24765">
                <a:moveTo>
                  <a:pt x="0" y="0"/>
                </a:moveTo>
                <a:lnTo>
                  <a:pt x="24193" y="0"/>
                </a:lnTo>
              </a:path>
            </a:pathLst>
          </a:custGeom>
          <a:ln w="5054">
            <a:solidFill>
              <a:srgbClr val="0A000A"/>
            </a:solidFill>
          </a:ln>
        </p:spPr>
        <p:txBody>
          <a:bodyPr wrap="square" lIns="0" tIns="0" rIns="0" bIns="0"/>
          <a:lstStyle/>
          <a:p>
            <a:endParaRPr/>
          </a:p>
        </p:txBody>
      </p:sp>
      <p:grpSp>
        <p:nvGrpSpPr>
          <p:cNvPr id="20" name="object 20"/>
          <p:cNvGrpSpPr/>
          <p:nvPr/>
        </p:nvGrpSpPr>
        <p:grpSpPr>
          <a:xfrm>
            <a:off x="0" y="3346348"/>
            <a:ext cx="4608195" cy="109855"/>
            <a:chOff x="0" y="3346348"/>
            <a:chExt cx="4608195" cy="109855"/>
          </a:xfrm>
        </p:grpSpPr>
        <p:sp>
          <p:nvSpPr>
            <p:cNvPr id="21" name="object 21"/>
            <p:cNvSpPr/>
            <p:nvPr/>
          </p:nvSpPr>
          <p:spPr>
            <a:xfrm>
              <a:off x="0" y="3346348"/>
              <a:ext cx="1536065" cy="109855"/>
            </a:xfrm>
            <a:custGeom>
              <a:avLst/>
              <a:gdLst/>
              <a:ahLst/>
              <a:cxnLst/>
              <a:rect l="l" t="t" r="r" b="b"/>
              <a:pathLst>
                <a:path w="1536065" h="109854">
                  <a:moveTo>
                    <a:pt x="1535976" y="0"/>
                  </a:moveTo>
                  <a:lnTo>
                    <a:pt x="0" y="0"/>
                  </a:lnTo>
                  <a:lnTo>
                    <a:pt x="0" y="109651"/>
                  </a:lnTo>
                  <a:lnTo>
                    <a:pt x="1535976" y="109651"/>
                  </a:lnTo>
                  <a:lnTo>
                    <a:pt x="1535976" y="0"/>
                  </a:lnTo>
                  <a:close/>
                </a:path>
              </a:pathLst>
            </a:custGeom>
            <a:solidFill>
              <a:srgbClr val="510051"/>
            </a:solidFill>
          </p:spPr>
          <p:txBody>
            <a:bodyPr wrap="square" lIns="0" tIns="0" rIns="0" bIns="0"/>
            <a:lstStyle/>
            <a:p>
              <a:endParaRPr/>
            </a:p>
          </p:txBody>
        </p:sp>
        <p:sp>
          <p:nvSpPr>
            <p:cNvPr id="22" name="object 22"/>
            <p:cNvSpPr/>
            <p:nvPr/>
          </p:nvSpPr>
          <p:spPr>
            <a:xfrm>
              <a:off x="1535976" y="3346348"/>
              <a:ext cx="1536065" cy="109855"/>
            </a:xfrm>
            <a:custGeom>
              <a:avLst/>
              <a:gdLst/>
              <a:ahLst/>
              <a:cxnLst/>
              <a:rect l="l" t="t" r="r" b="b"/>
              <a:pathLst>
                <a:path w="1536064" h="109854">
                  <a:moveTo>
                    <a:pt x="1535976" y="0"/>
                  </a:moveTo>
                  <a:lnTo>
                    <a:pt x="0" y="0"/>
                  </a:lnTo>
                  <a:lnTo>
                    <a:pt x="0" y="109651"/>
                  </a:lnTo>
                  <a:lnTo>
                    <a:pt x="1535976" y="109651"/>
                  </a:lnTo>
                  <a:lnTo>
                    <a:pt x="1535976" y="0"/>
                  </a:lnTo>
                  <a:close/>
                </a:path>
              </a:pathLst>
            </a:custGeom>
            <a:solidFill>
              <a:srgbClr val="EBEBEB"/>
            </a:solidFill>
          </p:spPr>
          <p:txBody>
            <a:bodyPr wrap="square" lIns="0" tIns="0" rIns="0" bIns="0"/>
            <a:lstStyle/>
            <a:p>
              <a:endParaRPr/>
            </a:p>
          </p:txBody>
        </p:sp>
        <p:sp>
          <p:nvSpPr>
            <p:cNvPr id="23" name="object 23"/>
            <p:cNvSpPr/>
            <p:nvPr/>
          </p:nvSpPr>
          <p:spPr>
            <a:xfrm>
              <a:off x="3071952" y="3346348"/>
              <a:ext cx="1536065" cy="109855"/>
            </a:xfrm>
            <a:custGeom>
              <a:avLst/>
              <a:gdLst/>
              <a:ahLst/>
              <a:cxnLst/>
              <a:rect l="l" t="t" r="r" b="b"/>
              <a:pathLst>
                <a:path w="1536064" h="109854">
                  <a:moveTo>
                    <a:pt x="1535976" y="0"/>
                  </a:moveTo>
                  <a:lnTo>
                    <a:pt x="0" y="0"/>
                  </a:lnTo>
                  <a:lnTo>
                    <a:pt x="0" y="109651"/>
                  </a:lnTo>
                  <a:lnTo>
                    <a:pt x="1535976" y="109651"/>
                  </a:lnTo>
                  <a:lnTo>
                    <a:pt x="1535976" y="0"/>
                  </a:lnTo>
                  <a:close/>
                </a:path>
              </a:pathLst>
            </a:custGeom>
            <a:solidFill>
              <a:srgbClr val="D8D8D8"/>
            </a:solidFill>
          </p:spPr>
          <p:txBody>
            <a:bodyPr wrap="square" lIns="0" tIns="0" rIns="0" bIns="0"/>
            <a:lstStyle/>
            <a:p>
              <a:endParaRPr/>
            </a:p>
          </p:txBody>
        </p:sp>
      </p:grpSp>
      <p:sp>
        <p:nvSpPr>
          <p:cNvPr id="24" name="object 24"/>
          <p:cNvSpPr txBox="1">
            <a:spLocks noGrp="1"/>
          </p:cNvSpPr>
          <p:nvPr>
            <p:ph type="dt" sz="half" idx="6"/>
          </p:nvPr>
        </p:nvSpPr>
        <p:spPr>
          <a:prstGeom prst="rect">
            <a:avLst/>
          </a:prstGeom>
        </p:spPr>
        <p:txBody>
          <a:bodyPr vert="horz" wrap="square" lIns="0" tIns="0" rIns="0" bIns="0">
            <a:spAutoFit/>
          </a:bodyPr>
          <a:lstStyle/>
          <a:p>
            <a:pPr marL="12700">
              <a:lnSpc>
                <a:spcPts val="675"/>
              </a:lnSpc>
            </a:pPr>
            <a:r>
              <a:t>Calegari (Universit'a Bologna)</a:t>
            </a:r>
          </a:p>
        </p:txBody>
      </p:sp>
      <p:sp>
        <p:nvSpPr>
          <p:cNvPr id="25" name="object 25"/>
          <p:cNvSpPr txBox="1"/>
          <p:nvPr/>
        </p:nvSpPr>
        <p:spPr>
          <a:xfrm>
            <a:off x="2053069" y="3351784"/>
            <a:ext cx="501650" cy="102235"/>
          </a:xfrm>
          <a:prstGeom prst="rect">
            <a:avLst/>
          </a:prstGeom>
        </p:spPr>
        <p:txBody>
          <a:bodyPr vert="horz" wrap="square" lIns="0" tIns="0" rIns="0" bIns="0">
            <a:spAutoFit/>
          </a:bodyPr>
          <a:lstStyle/>
          <a:p>
            <a:pPr marL="12700">
              <a:lnSpc>
                <a:spcPts val="675"/>
              </a:lnSpc>
              <a:defRPr sz="600">
                <a:solidFill>
                  <a:srgbClr val="470047"/>
                </a:solidFill>
                <a:latin typeface="Microsoft Sans Serif"/>
                <a:cs typeface="Microsoft Sans Serif"/>
                <a:hlinkClick r:id="rId4" action="ppaction://hlinksldjump"/>
              </a:defRPr>
            </a:pPr>
            <a:r>
              <a:t>Etica e LP</a:t>
            </a:r>
            <a:endParaRPr sz="600">
              <a:latin typeface="Microsoft Sans Serif"/>
              <a:cs typeface="Microsoft Sans Serif"/>
            </a:endParaRPr>
          </a:p>
        </p:txBody>
      </p:sp>
      <p:sp>
        <p:nvSpPr>
          <p:cNvPr id="26" name="object 26"/>
          <p:cNvSpPr txBox="1">
            <a:spLocks noGrp="1"/>
          </p:cNvSpPr>
          <p:nvPr>
            <p:ph type="ftr" sz="quarter" idx="5"/>
          </p:nvPr>
        </p:nvSpPr>
        <p:spPr>
          <a:prstGeom prst="rect">
            <a:avLst/>
          </a:prstGeom>
        </p:spPr>
        <p:txBody>
          <a:bodyPr vert="horz" wrap="square" lIns="0" tIns="0" rIns="0" bIns="0">
            <a:spAutoFit/>
          </a:bodyPr>
          <a:lstStyle/>
          <a:p>
            <a:pPr marL="12700">
              <a:lnSpc>
                <a:spcPts val="675"/>
              </a:lnSpc>
            </a:pPr>
            <a:r>
              <a:t>A.A. 2020/2021</a:t>
            </a:r>
          </a:p>
        </p:txBody>
      </p:sp>
      <p:sp>
        <p:nvSpPr>
          <p:cNvPr id="27" name="object 27"/>
          <p:cNvSpPr txBox="1">
            <a:spLocks noGrp="1"/>
          </p:cNvSpPr>
          <p:nvPr>
            <p:ph type="sldNum" sz="quarter" idx="7"/>
          </p:nvPr>
        </p:nvSpPr>
        <p:spPr>
          <a:prstGeom prst="rect">
            <a:avLst/>
          </a:prstGeom>
        </p:spPr>
        <p:txBody>
          <a:bodyPr vert="horz" wrap="square" lIns="0" tIns="0" rIns="0" bIns="0">
            <a:spAutoFit/>
          </a:bodyPr>
          <a:lstStyle/>
          <a:p>
            <a:pPr marL="38100">
              <a:lnSpc>
                <a:spcPts val="675"/>
              </a:lnSpc>
            </a:pPr>
            <a:fld id="{81D60167-4931-47E6-BA6A-407CBD079E47}" type="slidenum">
              <a:rPr spc="-20" dirty="0"/>
              <a:t>53</a:t>
            </a:fld>
            <a:r>
              <a:t> /69</a:t>
            </a:r>
          </a:p>
        </p:txBody>
      </p:sp>
      <p:pic>
        <p:nvPicPr>
          <p:cNvPr id="28" name="Immagine 27">
            <a:extLst>
              <a:ext uri="{FF2B5EF4-FFF2-40B4-BE49-F238E27FC236}">
                <a16:creationId xmlns:a16="http://schemas.microsoft.com/office/drawing/2014/main" id="{C54DA6D6-E1F7-6AD0-C6F8-C81C4A6E5609}"/>
              </a:ext>
            </a:extLst>
          </p:cNvPr>
          <p:cNvPicPr>
            <a:picLocks noChangeAspect="1"/>
          </p:cNvPicPr>
          <p:nvPr/>
        </p:nvPicPr>
        <p:blipFill>
          <a:blip r:embed="rId5"/>
          <a:stretch>
            <a:fillRect/>
          </a:stretch>
        </p:blipFill>
        <p:spPr>
          <a:xfrm>
            <a:off x="4018" y="587375"/>
            <a:ext cx="3564758" cy="2117030"/>
          </a:xfrm>
          <a:prstGeom prst="rect">
            <a:avLst/>
          </a:prstGeom>
        </p:spPr>
      </p:pic>
    </p:spTree>
  </p:cSld>
  <p:clrMapOvr>
    <a:masterClrMapping/>
  </p:clrMapOvr>
  <p:transition>
    <p:cut/>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0" y="0"/>
            <a:ext cx="2304415" cy="140335"/>
          </a:xfrm>
          <a:prstGeom prst="rect">
            <a:avLst/>
          </a:prstGeom>
          <a:solidFill>
            <a:srgbClr val="510051"/>
          </a:solidFill>
        </p:spPr>
        <p:txBody>
          <a:bodyPr vert="horz" wrap="square" lIns="0" tIns="13335" rIns="0" bIns="0">
            <a:spAutoFit/>
          </a:bodyPr>
          <a:lstStyle/>
          <a:p>
            <a:pPr marL="1359535">
              <a:lnSpc>
                <a:spcPct val="100000"/>
              </a:lnSpc>
              <a:spcBef>
                <a:spcPts val="105"/>
              </a:spcBef>
              <a:defRPr sz="600">
                <a:solidFill>
                  <a:srgbClr val="F2F2F2"/>
                </a:solidFill>
                <a:latin typeface="Microsoft Sans Serif"/>
                <a:cs typeface="Microsoft Sans Serif"/>
                <a:hlinkClick r:id="rId2" action="ppaction://hlinksldjump"/>
              </a:defRPr>
            </a:pPr>
            <a:r>
              <a:t>Un approccio LP all'etica</a:t>
            </a:r>
            <a:endParaRPr sz="600">
              <a:latin typeface="Microsoft Sans Serif"/>
              <a:cs typeface="Microsoft Sans Serif"/>
            </a:endParaRPr>
          </a:p>
        </p:txBody>
      </p:sp>
      <p:sp>
        <p:nvSpPr>
          <p:cNvPr id="3" name="object 3"/>
          <p:cNvSpPr txBox="1"/>
          <p:nvPr/>
        </p:nvSpPr>
        <p:spPr>
          <a:xfrm>
            <a:off x="2303995" y="0"/>
            <a:ext cx="2304415" cy="140335"/>
          </a:xfrm>
          <a:prstGeom prst="rect">
            <a:avLst/>
          </a:prstGeom>
          <a:solidFill>
            <a:srgbClr val="D8D8D8"/>
          </a:solidFill>
        </p:spPr>
        <p:txBody>
          <a:bodyPr vert="horz" wrap="square" lIns="0" tIns="13335" rIns="0" bIns="0">
            <a:spAutoFit/>
          </a:bodyPr>
          <a:lstStyle/>
          <a:p>
            <a:pPr marL="67310">
              <a:lnSpc>
                <a:spcPct val="100000"/>
              </a:lnSpc>
              <a:spcBef>
                <a:spcPts val="105"/>
              </a:spcBef>
              <a:defRPr sz="600">
                <a:solidFill>
                  <a:srgbClr val="3D003D"/>
                </a:solidFill>
                <a:latin typeface="Microsoft Sans Serif"/>
                <a:cs typeface="Microsoft Sans Serif"/>
                <a:hlinkClick r:id="rId3" action="ppaction://hlinksldjump"/>
              </a:defRPr>
            </a:pPr>
            <a:r>
              <a:t>Rappresentare la moralità nella programmazione logica</a:t>
            </a:r>
            <a:endParaRPr sz="600">
              <a:latin typeface="Microsoft Sans Serif"/>
              <a:cs typeface="Microsoft Sans Serif"/>
            </a:endParaRPr>
          </a:p>
        </p:txBody>
      </p:sp>
      <p:sp>
        <p:nvSpPr>
          <p:cNvPr id="4" name="object 4"/>
          <p:cNvSpPr txBox="1"/>
          <p:nvPr/>
        </p:nvSpPr>
        <p:spPr>
          <a:xfrm>
            <a:off x="0" y="140017"/>
            <a:ext cx="4608195" cy="350520"/>
          </a:xfrm>
          <a:prstGeom prst="rect">
            <a:avLst/>
          </a:prstGeom>
          <a:solidFill>
            <a:srgbClr val="F2F2F2"/>
          </a:solidFill>
        </p:spPr>
        <p:txBody>
          <a:bodyPr vert="horz" wrap="square" lIns="0" tIns="76835" rIns="0" bIns="0">
            <a:spAutoFit/>
          </a:bodyPr>
          <a:lstStyle/>
          <a:p>
            <a:pPr marL="107950">
              <a:lnSpc>
                <a:spcPct val="100000"/>
              </a:lnSpc>
              <a:spcBef>
                <a:spcPts val="605"/>
              </a:spcBef>
              <a:defRPr sz="1400">
                <a:solidFill>
                  <a:srgbClr val="660066"/>
                </a:solidFill>
                <a:latin typeface="Tahoma"/>
                <a:cs typeface="Tahoma"/>
              </a:defRPr>
            </a:pPr>
            <a:r>
              <a:t>Auto a guida autonoma: Esempio X</a:t>
            </a:r>
            <a:endParaRPr sz="1400">
              <a:latin typeface="Tahoma"/>
              <a:cs typeface="Tahoma"/>
            </a:endParaRPr>
          </a:p>
        </p:txBody>
      </p:sp>
      <p:sp>
        <p:nvSpPr>
          <p:cNvPr id="5" name="object 5"/>
          <p:cNvSpPr txBox="1"/>
          <p:nvPr/>
        </p:nvSpPr>
        <p:spPr>
          <a:xfrm>
            <a:off x="125844" y="1309453"/>
            <a:ext cx="4135120" cy="890905"/>
          </a:xfrm>
          <a:prstGeom prst="rect">
            <a:avLst/>
          </a:prstGeom>
        </p:spPr>
        <p:txBody>
          <a:bodyPr vert="horz" wrap="square" lIns="0" tIns="10160" rIns="0" bIns="0">
            <a:spAutoFit/>
          </a:bodyPr>
          <a:lstStyle/>
          <a:p>
            <a:pPr marL="12700" marR="5080">
              <a:lnSpc>
                <a:spcPct val="101499"/>
              </a:lnSpc>
              <a:spcBef>
                <a:spcPts val="80"/>
              </a:spcBef>
              <a:defRPr sz="900">
                <a:solidFill>
                  <a:srgbClr val="0A000A"/>
                </a:solidFill>
                <a:latin typeface="Tahoma"/>
                <a:cs typeface="Tahoma"/>
              </a:defRPr>
            </a:pPr>
            <a:r>
              <a:t>Tuttavia, Mike, il responsabile di produzione del costruttore di ambulanze, dichiara che ogni veicolo è profondamente testato prima della consegna e il veicolo a portata di mano è stato testato. In ogni caso, non c'è traccia di documentazione.</a:t>
            </a:r>
            <a:endParaRPr sz="900">
              <a:latin typeface="Tahoma"/>
              <a:cs typeface="Tahoma"/>
            </a:endParaRPr>
          </a:p>
          <a:p>
            <a:pPr marL="12700" marR="95250">
              <a:lnSpc>
                <a:spcPct val="101499"/>
              </a:lnSpc>
              <a:defRPr sz="900">
                <a:solidFill>
                  <a:srgbClr val="0A000A"/>
                </a:solidFill>
                <a:latin typeface="Tahoma"/>
                <a:cs typeface="Tahoma"/>
              </a:defRPr>
            </a:pPr>
            <a:r>
              <a:t>Lisa è libera da ogni responsabilità nell'incidente, poiché la sua prudenza è dimostrata correttamente.</a:t>
            </a:r>
            <a:endParaRPr sz="900">
              <a:latin typeface="Tahoma"/>
              <a:cs typeface="Tahoma"/>
            </a:endParaRPr>
          </a:p>
          <a:p>
            <a:pPr marL="12700">
              <a:lnSpc>
                <a:spcPct val="100000"/>
              </a:lnSpc>
              <a:spcBef>
                <a:spcPts val="275"/>
              </a:spcBef>
              <a:defRPr sz="900">
                <a:solidFill>
                  <a:srgbClr val="0A000A"/>
                </a:solidFill>
                <a:latin typeface="Tahoma"/>
                <a:cs typeface="Tahoma"/>
              </a:defRPr>
            </a:pPr>
            <a:r>
              <a:t>D'altra parte, il produttore è ritenuto responsabile dell'incidente.</a:t>
            </a:r>
            <a:endParaRPr sz="900">
              <a:latin typeface="Tahoma"/>
              <a:cs typeface="Tahoma"/>
            </a:endParaRPr>
          </a:p>
        </p:txBody>
      </p:sp>
      <p:grpSp>
        <p:nvGrpSpPr>
          <p:cNvPr id="6" name="object 6"/>
          <p:cNvGrpSpPr/>
          <p:nvPr/>
        </p:nvGrpSpPr>
        <p:grpSpPr>
          <a:xfrm>
            <a:off x="0" y="3346348"/>
            <a:ext cx="4608195" cy="109855"/>
            <a:chOff x="0" y="3346348"/>
            <a:chExt cx="4608195" cy="109855"/>
          </a:xfrm>
        </p:grpSpPr>
        <p:sp>
          <p:nvSpPr>
            <p:cNvPr id="7" name="object 7"/>
            <p:cNvSpPr/>
            <p:nvPr/>
          </p:nvSpPr>
          <p:spPr>
            <a:xfrm>
              <a:off x="0" y="3346348"/>
              <a:ext cx="1536065" cy="109855"/>
            </a:xfrm>
            <a:custGeom>
              <a:avLst/>
              <a:gdLst/>
              <a:ahLst/>
              <a:cxnLst/>
              <a:rect l="l" t="t" r="r" b="b"/>
              <a:pathLst>
                <a:path w="1536065" h="109854">
                  <a:moveTo>
                    <a:pt x="1535976" y="0"/>
                  </a:moveTo>
                  <a:lnTo>
                    <a:pt x="0" y="0"/>
                  </a:lnTo>
                  <a:lnTo>
                    <a:pt x="0" y="109651"/>
                  </a:lnTo>
                  <a:lnTo>
                    <a:pt x="1535976" y="109651"/>
                  </a:lnTo>
                  <a:lnTo>
                    <a:pt x="1535976" y="0"/>
                  </a:lnTo>
                  <a:close/>
                </a:path>
              </a:pathLst>
            </a:custGeom>
            <a:solidFill>
              <a:srgbClr val="510051"/>
            </a:solidFill>
          </p:spPr>
          <p:txBody>
            <a:bodyPr wrap="square" lIns="0" tIns="0" rIns="0" bIns="0"/>
            <a:lstStyle/>
            <a:p>
              <a:endParaRPr/>
            </a:p>
          </p:txBody>
        </p:sp>
        <p:sp>
          <p:nvSpPr>
            <p:cNvPr id="8" name="object 8"/>
            <p:cNvSpPr/>
            <p:nvPr/>
          </p:nvSpPr>
          <p:spPr>
            <a:xfrm>
              <a:off x="1535976" y="3346348"/>
              <a:ext cx="1536065" cy="109855"/>
            </a:xfrm>
            <a:custGeom>
              <a:avLst/>
              <a:gdLst/>
              <a:ahLst/>
              <a:cxnLst/>
              <a:rect l="l" t="t" r="r" b="b"/>
              <a:pathLst>
                <a:path w="1536064" h="109854">
                  <a:moveTo>
                    <a:pt x="1535976" y="0"/>
                  </a:moveTo>
                  <a:lnTo>
                    <a:pt x="0" y="0"/>
                  </a:lnTo>
                  <a:lnTo>
                    <a:pt x="0" y="109651"/>
                  </a:lnTo>
                  <a:lnTo>
                    <a:pt x="1535976" y="109651"/>
                  </a:lnTo>
                  <a:lnTo>
                    <a:pt x="1535976" y="0"/>
                  </a:lnTo>
                  <a:close/>
                </a:path>
              </a:pathLst>
            </a:custGeom>
            <a:solidFill>
              <a:srgbClr val="EBEBEB"/>
            </a:solidFill>
          </p:spPr>
          <p:txBody>
            <a:bodyPr wrap="square" lIns="0" tIns="0" rIns="0" bIns="0"/>
            <a:lstStyle/>
            <a:p>
              <a:endParaRPr/>
            </a:p>
          </p:txBody>
        </p:sp>
        <p:sp>
          <p:nvSpPr>
            <p:cNvPr id="9" name="object 9"/>
            <p:cNvSpPr/>
            <p:nvPr/>
          </p:nvSpPr>
          <p:spPr>
            <a:xfrm>
              <a:off x="3071952" y="3346348"/>
              <a:ext cx="1536065" cy="109855"/>
            </a:xfrm>
            <a:custGeom>
              <a:avLst/>
              <a:gdLst/>
              <a:ahLst/>
              <a:cxnLst/>
              <a:rect l="l" t="t" r="r" b="b"/>
              <a:pathLst>
                <a:path w="1536064" h="109854">
                  <a:moveTo>
                    <a:pt x="1535976" y="0"/>
                  </a:moveTo>
                  <a:lnTo>
                    <a:pt x="0" y="0"/>
                  </a:lnTo>
                  <a:lnTo>
                    <a:pt x="0" y="109651"/>
                  </a:lnTo>
                  <a:lnTo>
                    <a:pt x="1535976" y="109651"/>
                  </a:lnTo>
                  <a:lnTo>
                    <a:pt x="1535976" y="0"/>
                  </a:lnTo>
                  <a:close/>
                </a:path>
              </a:pathLst>
            </a:custGeom>
            <a:solidFill>
              <a:srgbClr val="D8D8D8"/>
            </a:solidFill>
          </p:spPr>
          <p:txBody>
            <a:bodyPr wrap="square" lIns="0" tIns="0" rIns="0" bIns="0"/>
            <a:lstStyle/>
            <a:p>
              <a:endParaRPr/>
            </a:p>
          </p:txBody>
        </p:sp>
      </p:grpSp>
      <p:sp>
        <p:nvSpPr>
          <p:cNvPr id="10" name="object 10"/>
          <p:cNvSpPr txBox="1">
            <a:spLocks noGrp="1"/>
          </p:cNvSpPr>
          <p:nvPr>
            <p:ph type="dt" sz="half" idx="6"/>
          </p:nvPr>
        </p:nvSpPr>
        <p:spPr>
          <a:prstGeom prst="rect">
            <a:avLst/>
          </a:prstGeom>
        </p:spPr>
        <p:txBody>
          <a:bodyPr vert="horz" wrap="square" lIns="0" tIns="0" rIns="0" bIns="0">
            <a:spAutoFit/>
          </a:bodyPr>
          <a:lstStyle/>
          <a:p>
            <a:pPr marL="12700">
              <a:lnSpc>
                <a:spcPts val="675"/>
              </a:lnSpc>
            </a:pPr>
            <a:r>
              <a:t>Calegari (Universit'a Bologna)</a:t>
            </a:r>
          </a:p>
        </p:txBody>
      </p:sp>
      <p:sp>
        <p:nvSpPr>
          <p:cNvPr id="11" name="object 11"/>
          <p:cNvSpPr txBox="1"/>
          <p:nvPr/>
        </p:nvSpPr>
        <p:spPr>
          <a:xfrm>
            <a:off x="2053069" y="3351784"/>
            <a:ext cx="501650" cy="102235"/>
          </a:xfrm>
          <a:prstGeom prst="rect">
            <a:avLst/>
          </a:prstGeom>
        </p:spPr>
        <p:txBody>
          <a:bodyPr vert="horz" wrap="square" lIns="0" tIns="0" rIns="0" bIns="0">
            <a:spAutoFit/>
          </a:bodyPr>
          <a:lstStyle/>
          <a:p>
            <a:pPr marL="12700">
              <a:lnSpc>
                <a:spcPts val="675"/>
              </a:lnSpc>
              <a:defRPr sz="600">
                <a:solidFill>
                  <a:srgbClr val="470047"/>
                </a:solidFill>
                <a:latin typeface="Microsoft Sans Serif"/>
                <a:cs typeface="Microsoft Sans Serif"/>
                <a:hlinkClick r:id="rId4" action="ppaction://hlinksldjump"/>
              </a:defRPr>
            </a:pPr>
            <a:r>
              <a:t>Etica e LP</a:t>
            </a:r>
            <a:endParaRPr sz="600">
              <a:latin typeface="Microsoft Sans Serif"/>
              <a:cs typeface="Microsoft Sans Serif"/>
            </a:endParaRPr>
          </a:p>
        </p:txBody>
      </p:sp>
      <p:sp>
        <p:nvSpPr>
          <p:cNvPr id="12" name="object 12"/>
          <p:cNvSpPr txBox="1">
            <a:spLocks noGrp="1"/>
          </p:cNvSpPr>
          <p:nvPr>
            <p:ph type="ftr" sz="quarter" idx="5"/>
          </p:nvPr>
        </p:nvSpPr>
        <p:spPr>
          <a:prstGeom prst="rect">
            <a:avLst/>
          </a:prstGeom>
        </p:spPr>
        <p:txBody>
          <a:bodyPr vert="horz" wrap="square" lIns="0" tIns="0" rIns="0" bIns="0">
            <a:spAutoFit/>
          </a:bodyPr>
          <a:lstStyle/>
          <a:p>
            <a:pPr marL="12700">
              <a:lnSpc>
                <a:spcPts val="675"/>
              </a:lnSpc>
            </a:pPr>
            <a:r>
              <a:t>A.A. 2020/2021</a:t>
            </a:r>
          </a:p>
        </p:txBody>
      </p:sp>
      <p:sp>
        <p:nvSpPr>
          <p:cNvPr id="13" name="object 13"/>
          <p:cNvSpPr txBox="1">
            <a:spLocks noGrp="1"/>
          </p:cNvSpPr>
          <p:nvPr>
            <p:ph type="sldNum" sz="quarter" idx="7"/>
          </p:nvPr>
        </p:nvSpPr>
        <p:spPr>
          <a:prstGeom prst="rect">
            <a:avLst/>
          </a:prstGeom>
        </p:spPr>
        <p:txBody>
          <a:bodyPr vert="horz" wrap="square" lIns="0" tIns="0" rIns="0" bIns="0">
            <a:spAutoFit/>
          </a:bodyPr>
          <a:lstStyle/>
          <a:p>
            <a:pPr marL="38100">
              <a:lnSpc>
                <a:spcPts val="675"/>
              </a:lnSpc>
            </a:pPr>
            <a:fld id="{81D60167-4931-47E6-BA6A-407CBD079E47}" type="slidenum">
              <a:rPr spc="-20" dirty="0"/>
              <a:t>54</a:t>
            </a:fld>
            <a:r>
              <a:t> /69</a:t>
            </a:r>
          </a:p>
        </p:txBody>
      </p:sp>
    </p:spTree>
  </p:cSld>
  <p:clrMapOvr>
    <a:masterClrMapping/>
  </p:clrMapOvr>
  <p:transition>
    <p:cut/>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0" y="0"/>
            <a:ext cx="2304415" cy="140335"/>
          </a:xfrm>
          <a:prstGeom prst="rect">
            <a:avLst/>
          </a:prstGeom>
          <a:solidFill>
            <a:srgbClr val="510051"/>
          </a:solidFill>
        </p:spPr>
        <p:txBody>
          <a:bodyPr vert="horz" wrap="square" lIns="0" tIns="13335" rIns="0" bIns="0">
            <a:spAutoFit/>
          </a:bodyPr>
          <a:lstStyle/>
          <a:p>
            <a:pPr marR="59690" algn="r">
              <a:lnSpc>
                <a:spcPct val="100000"/>
              </a:lnSpc>
              <a:spcBef>
                <a:spcPts val="105"/>
              </a:spcBef>
              <a:defRPr sz="600">
                <a:solidFill>
                  <a:srgbClr val="F2F2F2"/>
                </a:solidFill>
                <a:latin typeface="Microsoft Sans Serif"/>
                <a:cs typeface="Microsoft Sans Serif"/>
                <a:hlinkClick r:id="rId2" action="ppaction://hlinksldjump"/>
              </a:defRPr>
            </a:pPr>
            <a:r>
              <a:t>Agenti</a:t>
            </a:r>
            <a:endParaRPr sz="600">
              <a:latin typeface="Microsoft Sans Serif"/>
              <a:cs typeface="Microsoft Sans Serif"/>
            </a:endParaRPr>
          </a:p>
        </p:txBody>
      </p:sp>
      <p:sp>
        <p:nvSpPr>
          <p:cNvPr id="3" name="object 3"/>
          <p:cNvSpPr/>
          <p:nvPr/>
        </p:nvSpPr>
        <p:spPr>
          <a:xfrm>
            <a:off x="2303995" y="0"/>
            <a:ext cx="2304415" cy="140335"/>
          </a:xfrm>
          <a:custGeom>
            <a:avLst/>
            <a:gdLst/>
            <a:ahLst/>
            <a:cxnLst/>
            <a:rect l="l" t="t" r="r" b="b"/>
            <a:pathLst>
              <a:path w="2304415" h="140335">
                <a:moveTo>
                  <a:pt x="2303995" y="0"/>
                </a:moveTo>
                <a:lnTo>
                  <a:pt x="0" y="0"/>
                </a:lnTo>
                <a:lnTo>
                  <a:pt x="0" y="140017"/>
                </a:lnTo>
                <a:lnTo>
                  <a:pt x="2303995" y="140017"/>
                </a:lnTo>
                <a:lnTo>
                  <a:pt x="2303995" y="0"/>
                </a:lnTo>
                <a:close/>
              </a:path>
            </a:pathLst>
          </a:custGeom>
          <a:solidFill>
            <a:srgbClr val="D8D8D8"/>
          </a:solidFill>
        </p:spPr>
        <p:txBody>
          <a:bodyPr wrap="square" lIns="0" tIns="0" rIns="0" bIns="0"/>
          <a:lstStyle/>
          <a:p>
            <a:endParaRPr/>
          </a:p>
        </p:txBody>
      </p:sp>
      <p:sp>
        <p:nvSpPr>
          <p:cNvPr id="4" name="object 4"/>
          <p:cNvSpPr txBox="1">
            <a:spLocks noGrp="1"/>
          </p:cNvSpPr>
          <p:nvPr>
            <p:ph type="title"/>
          </p:nvPr>
        </p:nvSpPr>
        <p:spPr>
          <a:xfrm>
            <a:off x="0" y="140017"/>
            <a:ext cx="4608195" cy="350520"/>
          </a:xfrm>
          <a:prstGeom prst="rect">
            <a:avLst/>
          </a:prstGeom>
          <a:solidFill>
            <a:srgbClr val="F2F2F2"/>
          </a:solidFill>
        </p:spPr>
        <p:txBody>
          <a:bodyPr vert="horz" wrap="square" lIns="0" tIns="76835" rIns="0" bIns="0">
            <a:spAutoFit/>
          </a:bodyPr>
          <a:lstStyle/>
          <a:p>
            <a:pPr marL="107950">
              <a:lnSpc>
                <a:spcPct val="100000"/>
              </a:lnSpc>
              <a:spcBef>
                <a:spcPts val="605"/>
              </a:spcBef>
              <a:defRPr>
                <a:solidFill>
                  <a:srgbClr val="660066"/>
                </a:solidFill>
              </a:defRPr>
            </a:pPr>
            <a:r>
              <a:t>Il prossimo in linea. . .</a:t>
            </a:r>
          </a:p>
        </p:txBody>
      </p:sp>
      <p:pic>
        <p:nvPicPr>
          <p:cNvPr id="5" name="object 5"/>
          <p:cNvPicPr/>
          <p:nvPr/>
        </p:nvPicPr>
        <p:blipFill>
          <a:blip r:embed="rId3" cstate="print"/>
          <a:stretch>
            <a:fillRect/>
          </a:stretch>
        </p:blipFill>
        <p:spPr>
          <a:xfrm>
            <a:off x="54787" y="618796"/>
            <a:ext cx="160096" cy="160096"/>
          </a:xfrm>
          <a:prstGeom prst="rect">
            <a:avLst/>
          </a:prstGeom>
        </p:spPr>
      </p:pic>
      <p:sp>
        <p:nvSpPr>
          <p:cNvPr id="6" name="object 6"/>
          <p:cNvSpPr txBox="1"/>
          <p:nvPr/>
        </p:nvSpPr>
        <p:spPr>
          <a:xfrm>
            <a:off x="95250" y="618135"/>
            <a:ext cx="79375" cy="42960"/>
          </a:xfrm>
          <a:prstGeom prst="rect">
            <a:avLst/>
          </a:prstGeom>
        </p:spPr>
        <p:txBody>
          <a:bodyPr vert="horz" wrap="square" lIns="0" tIns="12065" rIns="0" bIns="0">
            <a:spAutoFit/>
          </a:bodyPr>
          <a:lstStyle/>
          <a:p>
            <a:pPr marL="12700">
              <a:lnSpc>
                <a:spcPct val="100000"/>
              </a:lnSpc>
              <a:spcBef>
                <a:spcPts val="95"/>
              </a:spcBef>
              <a:defRPr sz="800">
                <a:solidFill>
                  <a:srgbClr val="FEFDFB"/>
                </a:solidFill>
                <a:latin typeface="Microsoft Sans Serif"/>
                <a:cs typeface="Microsoft Sans Serif"/>
              </a:defRPr>
            </a:pPr>
            <a:r>
              <a:rPr sz="200"/>
              <a:t>1</a:t>
            </a:r>
            <a:endParaRPr sz="200">
              <a:latin typeface="Microsoft Sans Serif"/>
              <a:cs typeface="Microsoft Sans Serif"/>
            </a:endParaRPr>
          </a:p>
        </p:txBody>
      </p:sp>
      <p:sp>
        <p:nvSpPr>
          <p:cNvPr id="7" name="object 7"/>
          <p:cNvSpPr txBox="1"/>
          <p:nvPr/>
        </p:nvSpPr>
        <p:spPr>
          <a:xfrm>
            <a:off x="260680" y="590703"/>
            <a:ext cx="480059" cy="103875"/>
          </a:xfrm>
          <a:prstGeom prst="rect">
            <a:avLst/>
          </a:prstGeom>
        </p:spPr>
        <p:txBody>
          <a:bodyPr vert="horz" wrap="square" lIns="0" tIns="11430" rIns="0" bIns="0">
            <a:spAutoFit/>
          </a:bodyPr>
          <a:lstStyle/>
          <a:p>
            <a:pPr marL="12700">
              <a:lnSpc>
                <a:spcPct val="100000"/>
              </a:lnSpc>
              <a:spcBef>
                <a:spcPts val="90"/>
              </a:spcBef>
              <a:defRPr sz="1100">
                <a:solidFill>
                  <a:srgbClr val="D4CCD4"/>
                </a:solidFill>
                <a:latin typeface="Tahoma"/>
                <a:cs typeface="Tahoma"/>
                <a:hlinkClick r:id="rId4" action="ppaction://hlinksldjump"/>
              </a:defRPr>
            </a:pPr>
            <a:r>
              <a:rPr sz="600"/>
              <a:t>Il contesto</a:t>
            </a:r>
            <a:endParaRPr sz="600">
              <a:latin typeface="Tahoma"/>
              <a:cs typeface="Tahoma"/>
            </a:endParaRPr>
          </a:p>
        </p:txBody>
      </p:sp>
      <p:pic>
        <p:nvPicPr>
          <p:cNvPr id="8" name="object 8"/>
          <p:cNvPicPr/>
          <p:nvPr/>
        </p:nvPicPr>
        <p:blipFill>
          <a:blip r:embed="rId5" cstate="print"/>
          <a:stretch>
            <a:fillRect/>
          </a:stretch>
        </p:blipFill>
        <p:spPr>
          <a:xfrm>
            <a:off x="54787" y="1825502"/>
            <a:ext cx="160096" cy="160096"/>
          </a:xfrm>
          <a:prstGeom prst="rect">
            <a:avLst/>
          </a:prstGeom>
        </p:spPr>
      </p:pic>
      <p:sp>
        <p:nvSpPr>
          <p:cNvPr id="9" name="object 9"/>
          <p:cNvSpPr txBox="1"/>
          <p:nvPr/>
        </p:nvSpPr>
        <p:spPr>
          <a:xfrm>
            <a:off x="95250" y="998030"/>
            <a:ext cx="79375" cy="42960"/>
          </a:xfrm>
          <a:prstGeom prst="rect">
            <a:avLst/>
          </a:prstGeom>
        </p:spPr>
        <p:txBody>
          <a:bodyPr vert="horz" wrap="square" lIns="0" tIns="12065" rIns="0" bIns="0">
            <a:spAutoFit/>
          </a:bodyPr>
          <a:lstStyle/>
          <a:p>
            <a:pPr marL="12700">
              <a:lnSpc>
                <a:spcPct val="100000"/>
              </a:lnSpc>
              <a:spcBef>
                <a:spcPts val="95"/>
              </a:spcBef>
              <a:defRPr sz="800">
                <a:solidFill>
                  <a:srgbClr val="FAF7EB"/>
                </a:solidFill>
                <a:latin typeface="Microsoft Sans Serif"/>
                <a:cs typeface="Microsoft Sans Serif"/>
              </a:defRPr>
            </a:pPr>
            <a:r>
              <a:rPr sz="200"/>
              <a:t>2</a:t>
            </a:r>
            <a:endParaRPr sz="200">
              <a:latin typeface="Microsoft Sans Serif"/>
              <a:cs typeface="Microsoft Sans Serif"/>
            </a:endParaRPr>
          </a:p>
        </p:txBody>
      </p:sp>
      <p:sp>
        <p:nvSpPr>
          <p:cNvPr id="10" name="object 10"/>
          <p:cNvSpPr txBox="1"/>
          <p:nvPr/>
        </p:nvSpPr>
        <p:spPr>
          <a:xfrm>
            <a:off x="260680" y="970598"/>
            <a:ext cx="424180" cy="103875"/>
          </a:xfrm>
          <a:prstGeom prst="rect">
            <a:avLst/>
          </a:prstGeom>
        </p:spPr>
        <p:txBody>
          <a:bodyPr vert="horz" wrap="square" lIns="0" tIns="11430" rIns="0" bIns="0">
            <a:spAutoFit/>
          </a:bodyPr>
          <a:lstStyle/>
          <a:p>
            <a:pPr marL="12700">
              <a:lnSpc>
                <a:spcPct val="100000"/>
              </a:lnSpc>
              <a:spcBef>
                <a:spcPts val="90"/>
              </a:spcBef>
              <a:defRPr sz="1100">
                <a:solidFill>
                  <a:srgbClr val="280028"/>
                </a:solidFill>
                <a:latin typeface="Tahoma"/>
                <a:cs typeface="Tahoma"/>
                <a:hlinkClick r:id="rId2" action="ppaction://hlinksldjump"/>
              </a:defRPr>
            </a:pPr>
            <a:r>
              <a:rPr sz="600"/>
              <a:t>Agenti</a:t>
            </a:r>
            <a:endParaRPr sz="600">
              <a:latin typeface="Tahoma"/>
              <a:cs typeface="Tahoma"/>
            </a:endParaRPr>
          </a:p>
        </p:txBody>
      </p:sp>
      <p:pic>
        <p:nvPicPr>
          <p:cNvPr id="11" name="object 11"/>
          <p:cNvPicPr/>
          <p:nvPr/>
        </p:nvPicPr>
        <p:blipFill>
          <a:blip r:embed="rId6" cstate="print"/>
          <a:stretch>
            <a:fillRect/>
          </a:stretch>
        </p:blipFill>
        <p:spPr>
          <a:xfrm>
            <a:off x="61822" y="1225548"/>
            <a:ext cx="160096" cy="160096"/>
          </a:xfrm>
          <a:prstGeom prst="rect">
            <a:avLst/>
          </a:prstGeom>
        </p:spPr>
      </p:pic>
      <p:sp>
        <p:nvSpPr>
          <p:cNvPr id="12" name="object 12"/>
          <p:cNvSpPr txBox="1"/>
          <p:nvPr/>
        </p:nvSpPr>
        <p:spPr>
          <a:xfrm>
            <a:off x="102285" y="1224886"/>
            <a:ext cx="79375" cy="42960"/>
          </a:xfrm>
          <a:prstGeom prst="rect">
            <a:avLst/>
          </a:prstGeom>
        </p:spPr>
        <p:txBody>
          <a:bodyPr vert="horz" wrap="square" lIns="0" tIns="12065" rIns="0" bIns="0">
            <a:spAutoFit/>
          </a:bodyPr>
          <a:lstStyle/>
          <a:p>
            <a:pPr marL="12700">
              <a:lnSpc>
                <a:spcPct val="100000"/>
              </a:lnSpc>
              <a:spcBef>
                <a:spcPts val="95"/>
              </a:spcBef>
              <a:defRPr sz="800">
                <a:solidFill>
                  <a:srgbClr val="FEFDFB"/>
                </a:solidFill>
                <a:latin typeface="Microsoft Sans Serif"/>
                <a:cs typeface="Microsoft Sans Serif"/>
              </a:defRPr>
            </a:pPr>
            <a:r>
              <a:rPr sz="200"/>
              <a:t>3</a:t>
            </a:r>
            <a:endParaRPr sz="200">
              <a:latin typeface="Microsoft Sans Serif"/>
              <a:cs typeface="Microsoft Sans Serif"/>
            </a:endParaRPr>
          </a:p>
        </p:txBody>
      </p:sp>
      <p:sp>
        <p:nvSpPr>
          <p:cNvPr id="13" name="object 13"/>
          <p:cNvSpPr txBox="1"/>
          <p:nvPr/>
        </p:nvSpPr>
        <p:spPr>
          <a:xfrm>
            <a:off x="267715" y="1197454"/>
            <a:ext cx="653415" cy="103875"/>
          </a:xfrm>
          <a:prstGeom prst="rect">
            <a:avLst/>
          </a:prstGeom>
        </p:spPr>
        <p:txBody>
          <a:bodyPr vert="horz" wrap="square" lIns="0" tIns="11430" rIns="0" bIns="0">
            <a:spAutoFit/>
          </a:bodyPr>
          <a:lstStyle/>
          <a:p>
            <a:pPr marL="12700">
              <a:lnSpc>
                <a:spcPct val="100000"/>
              </a:lnSpc>
              <a:spcBef>
                <a:spcPts val="90"/>
              </a:spcBef>
              <a:defRPr sz="1100">
                <a:solidFill>
                  <a:srgbClr val="D4CCD4"/>
                </a:solidFill>
                <a:latin typeface="Tahoma"/>
                <a:cs typeface="Tahoma"/>
                <a:hlinkClick r:id="rId7" action="ppaction://hlinksldjump"/>
              </a:defRPr>
            </a:pPr>
            <a:r>
              <a:rPr sz="600"/>
              <a:t>Motivazione</a:t>
            </a:r>
            <a:endParaRPr sz="600">
              <a:latin typeface="Tahoma"/>
              <a:cs typeface="Tahoma"/>
            </a:endParaRPr>
          </a:p>
        </p:txBody>
      </p:sp>
      <p:pic>
        <p:nvPicPr>
          <p:cNvPr id="14" name="object 14"/>
          <p:cNvPicPr/>
          <p:nvPr/>
        </p:nvPicPr>
        <p:blipFill>
          <a:blip r:embed="rId6" cstate="print"/>
          <a:stretch>
            <a:fillRect/>
          </a:stretch>
        </p:blipFill>
        <p:spPr>
          <a:xfrm>
            <a:off x="67285" y="971346"/>
            <a:ext cx="160096" cy="160096"/>
          </a:xfrm>
          <a:prstGeom prst="rect">
            <a:avLst/>
          </a:prstGeom>
        </p:spPr>
      </p:pic>
      <p:pic>
        <p:nvPicPr>
          <p:cNvPr id="15" name="object 15"/>
          <p:cNvPicPr/>
          <p:nvPr/>
        </p:nvPicPr>
        <p:blipFill>
          <a:blip r:embed="rId8" cstate="print"/>
          <a:stretch>
            <a:fillRect/>
          </a:stretch>
        </p:blipFill>
        <p:spPr>
          <a:xfrm>
            <a:off x="61822" y="1612251"/>
            <a:ext cx="160096" cy="160096"/>
          </a:xfrm>
          <a:prstGeom prst="rect">
            <a:avLst/>
          </a:prstGeom>
        </p:spPr>
      </p:pic>
      <p:pic>
        <p:nvPicPr>
          <p:cNvPr id="16" name="object 16"/>
          <p:cNvPicPr/>
          <p:nvPr/>
        </p:nvPicPr>
        <p:blipFill>
          <a:blip r:embed="rId3" cstate="print"/>
          <a:stretch>
            <a:fillRect/>
          </a:stretch>
        </p:blipFill>
        <p:spPr>
          <a:xfrm>
            <a:off x="61822" y="1407598"/>
            <a:ext cx="160096" cy="160096"/>
          </a:xfrm>
          <a:prstGeom prst="rect">
            <a:avLst/>
          </a:prstGeom>
        </p:spPr>
      </p:pic>
      <p:sp>
        <p:nvSpPr>
          <p:cNvPr id="17" name="object 17"/>
          <p:cNvSpPr txBox="1"/>
          <p:nvPr/>
        </p:nvSpPr>
        <p:spPr>
          <a:xfrm>
            <a:off x="102285" y="1408446"/>
            <a:ext cx="1696720" cy="550151"/>
          </a:xfrm>
          <a:prstGeom prst="rect">
            <a:avLst/>
          </a:prstGeom>
        </p:spPr>
        <p:txBody>
          <a:bodyPr vert="horz" wrap="square" lIns="0" tIns="11430" rIns="0" bIns="0">
            <a:spAutoFit/>
          </a:bodyPr>
          <a:lstStyle/>
          <a:p>
            <a:pPr marL="177800" indent="-165735">
              <a:lnSpc>
                <a:spcPct val="100000"/>
              </a:lnSpc>
              <a:spcBef>
                <a:spcPts val="90"/>
              </a:spcBef>
              <a:buClr>
                <a:srgbClr val="FEFDFB"/>
              </a:buClr>
              <a:buSzPct val="72727"/>
              <a:buFont typeface="Microsoft Sans Serif"/>
              <a:buAutoNum type="arabicPlain" startAt="4"/>
              <a:tabLst>
                <a:tab pos="178435" algn="l"/>
              </a:tabLst>
              <a:defRPr sz="1100">
                <a:solidFill>
                  <a:srgbClr val="D4CCD4"/>
                </a:solidFill>
                <a:latin typeface="Tahoma"/>
                <a:cs typeface="Tahoma"/>
                <a:hlinkClick r:id="rId9" action="ppaction://hlinksldjump"/>
              </a:defRPr>
            </a:pPr>
            <a:r>
              <a:rPr sz="600"/>
              <a:t>I Preliminari</a:t>
            </a:r>
            <a:endParaRPr sz="600">
              <a:latin typeface="Tahoma"/>
              <a:cs typeface="Tahoma"/>
            </a:endParaRPr>
          </a:p>
          <a:p>
            <a:pPr>
              <a:lnSpc>
                <a:spcPct val="100000"/>
              </a:lnSpc>
              <a:spcBef>
                <a:spcPts val="40"/>
              </a:spcBef>
              <a:buClr>
                <a:srgbClr val="FEFDFB"/>
              </a:buClr>
              <a:buFont typeface="Microsoft Sans Serif"/>
              <a:buAutoNum type="arabicPlain" startAt="4"/>
            </a:pPr>
            <a:endParaRPr sz="800">
              <a:latin typeface="Tahoma"/>
              <a:cs typeface="Tahoma"/>
            </a:endParaRPr>
          </a:p>
          <a:p>
            <a:pPr marL="177800" indent="-165735">
              <a:lnSpc>
                <a:spcPct val="100000"/>
              </a:lnSpc>
              <a:buClr>
                <a:srgbClr val="FEFDFB"/>
              </a:buClr>
              <a:buSzPct val="72727"/>
              <a:buFont typeface="Microsoft Sans Serif"/>
              <a:buAutoNum type="arabicPlain" startAt="4"/>
              <a:tabLst>
                <a:tab pos="178435" algn="l"/>
              </a:tabLst>
              <a:defRPr sz="1100">
                <a:solidFill>
                  <a:srgbClr val="D4CCD4"/>
                </a:solidFill>
                <a:latin typeface="Tahoma"/>
                <a:cs typeface="Tahoma"/>
                <a:hlinkClick r:id="rId10" action="ppaction://hlinksldjump"/>
              </a:defRPr>
            </a:pPr>
            <a:r>
              <a:rPr sz="600"/>
              <a:t>Un approccio LP all'etica</a:t>
            </a:r>
            <a:endParaRPr sz="600">
              <a:latin typeface="Tahoma"/>
              <a:cs typeface="Tahoma"/>
            </a:endParaRPr>
          </a:p>
          <a:p>
            <a:pPr>
              <a:lnSpc>
                <a:spcPct val="100000"/>
              </a:lnSpc>
              <a:spcBef>
                <a:spcPts val="40"/>
              </a:spcBef>
              <a:buClr>
                <a:srgbClr val="FEFDFB"/>
              </a:buClr>
              <a:buFont typeface="Microsoft Sans Serif"/>
              <a:buAutoNum type="arabicPlain" startAt="4"/>
            </a:pPr>
            <a:endParaRPr sz="800">
              <a:latin typeface="Tahoma"/>
              <a:cs typeface="Tahoma"/>
            </a:endParaRPr>
          </a:p>
          <a:p>
            <a:pPr marL="177800" indent="-165735">
              <a:lnSpc>
                <a:spcPct val="100000"/>
              </a:lnSpc>
              <a:spcBef>
                <a:spcPts val="5"/>
              </a:spcBef>
              <a:buClr>
                <a:srgbClr val="FEFDFB"/>
              </a:buClr>
              <a:buSzPct val="72727"/>
              <a:buFont typeface="Microsoft Sans Serif"/>
              <a:buAutoNum type="arabicPlain" startAt="4"/>
              <a:tabLst>
                <a:tab pos="178435" algn="l"/>
              </a:tabLst>
              <a:defRPr sz="1100">
                <a:solidFill>
                  <a:srgbClr val="D4CCD4"/>
                </a:solidFill>
                <a:latin typeface="Tahoma"/>
                <a:cs typeface="Tahoma"/>
                <a:hlinkClick r:id="rId11" action="ppaction://hlinksldjump"/>
              </a:defRPr>
            </a:pPr>
            <a:r>
              <a:rPr sz="600"/>
              <a:t>Architettura</a:t>
            </a:r>
            <a:endParaRPr sz="600">
              <a:latin typeface="Tahoma"/>
              <a:cs typeface="Tahoma"/>
            </a:endParaRPr>
          </a:p>
        </p:txBody>
      </p:sp>
      <p:pic>
        <p:nvPicPr>
          <p:cNvPr id="18" name="object 18"/>
          <p:cNvPicPr/>
          <p:nvPr/>
        </p:nvPicPr>
        <p:blipFill>
          <a:blip r:embed="rId6" cstate="print"/>
          <a:stretch>
            <a:fillRect/>
          </a:stretch>
        </p:blipFill>
        <p:spPr>
          <a:xfrm>
            <a:off x="61822" y="2061685"/>
            <a:ext cx="160096" cy="160096"/>
          </a:xfrm>
          <a:prstGeom prst="rect">
            <a:avLst/>
          </a:prstGeom>
        </p:spPr>
      </p:pic>
      <p:sp>
        <p:nvSpPr>
          <p:cNvPr id="19" name="object 19"/>
          <p:cNvSpPr txBox="1"/>
          <p:nvPr/>
        </p:nvSpPr>
        <p:spPr>
          <a:xfrm>
            <a:off x="95250" y="2897493"/>
            <a:ext cx="79375" cy="42960"/>
          </a:xfrm>
          <a:prstGeom prst="rect">
            <a:avLst/>
          </a:prstGeom>
        </p:spPr>
        <p:txBody>
          <a:bodyPr vert="horz" wrap="square" lIns="0" tIns="12065" rIns="0" bIns="0">
            <a:spAutoFit/>
          </a:bodyPr>
          <a:lstStyle/>
          <a:p>
            <a:pPr marL="12700">
              <a:lnSpc>
                <a:spcPct val="100000"/>
              </a:lnSpc>
              <a:spcBef>
                <a:spcPts val="95"/>
              </a:spcBef>
              <a:defRPr sz="800">
                <a:solidFill>
                  <a:srgbClr val="FEFDFB"/>
                </a:solidFill>
                <a:latin typeface="Microsoft Sans Serif"/>
                <a:cs typeface="Microsoft Sans Serif"/>
              </a:defRPr>
            </a:pPr>
            <a:r>
              <a:rPr sz="200"/>
              <a:t>7</a:t>
            </a:r>
            <a:endParaRPr sz="200">
              <a:latin typeface="Microsoft Sans Serif"/>
              <a:cs typeface="Microsoft Sans Serif"/>
            </a:endParaRPr>
          </a:p>
        </p:txBody>
      </p:sp>
      <p:sp>
        <p:nvSpPr>
          <p:cNvPr id="20" name="object 20"/>
          <p:cNvSpPr txBox="1"/>
          <p:nvPr/>
        </p:nvSpPr>
        <p:spPr>
          <a:xfrm>
            <a:off x="267715" y="2033592"/>
            <a:ext cx="624840" cy="103875"/>
          </a:xfrm>
          <a:prstGeom prst="rect">
            <a:avLst/>
          </a:prstGeom>
        </p:spPr>
        <p:txBody>
          <a:bodyPr vert="horz" wrap="square" lIns="0" tIns="11430" rIns="0" bIns="0">
            <a:spAutoFit/>
          </a:bodyPr>
          <a:lstStyle/>
          <a:p>
            <a:pPr marL="12700">
              <a:lnSpc>
                <a:spcPct val="100000"/>
              </a:lnSpc>
              <a:spcBef>
                <a:spcPts val="90"/>
              </a:spcBef>
              <a:defRPr sz="1100">
                <a:solidFill>
                  <a:srgbClr val="D4CCD4"/>
                </a:solidFill>
                <a:latin typeface="Tahoma"/>
                <a:cs typeface="Tahoma"/>
                <a:hlinkClick r:id="rId12" action="ppaction://hlinksldjump"/>
              </a:defRPr>
            </a:pPr>
            <a:r>
              <a:rPr sz="600"/>
              <a:t>Discussione</a:t>
            </a:r>
            <a:endParaRPr sz="600">
              <a:latin typeface="Tahoma"/>
              <a:cs typeface="Tahoma"/>
            </a:endParaRPr>
          </a:p>
        </p:txBody>
      </p:sp>
      <p:grpSp>
        <p:nvGrpSpPr>
          <p:cNvPr id="21" name="object 21"/>
          <p:cNvGrpSpPr/>
          <p:nvPr/>
        </p:nvGrpSpPr>
        <p:grpSpPr>
          <a:xfrm>
            <a:off x="0" y="3346348"/>
            <a:ext cx="4608195" cy="109855"/>
            <a:chOff x="0" y="3346348"/>
            <a:chExt cx="4608195" cy="109855"/>
          </a:xfrm>
        </p:grpSpPr>
        <p:sp>
          <p:nvSpPr>
            <p:cNvPr id="22" name="object 22"/>
            <p:cNvSpPr/>
            <p:nvPr/>
          </p:nvSpPr>
          <p:spPr>
            <a:xfrm>
              <a:off x="0" y="3346348"/>
              <a:ext cx="1536065" cy="109855"/>
            </a:xfrm>
            <a:custGeom>
              <a:avLst/>
              <a:gdLst/>
              <a:ahLst/>
              <a:cxnLst/>
              <a:rect l="l" t="t" r="r" b="b"/>
              <a:pathLst>
                <a:path w="1536065" h="109854">
                  <a:moveTo>
                    <a:pt x="1535976" y="0"/>
                  </a:moveTo>
                  <a:lnTo>
                    <a:pt x="0" y="0"/>
                  </a:lnTo>
                  <a:lnTo>
                    <a:pt x="0" y="109651"/>
                  </a:lnTo>
                  <a:lnTo>
                    <a:pt x="1535976" y="109651"/>
                  </a:lnTo>
                  <a:lnTo>
                    <a:pt x="1535976" y="0"/>
                  </a:lnTo>
                  <a:close/>
                </a:path>
              </a:pathLst>
            </a:custGeom>
            <a:solidFill>
              <a:srgbClr val="510051"/>
            </a:solidFill>
          </p:spPr>
          <p:txBody>
            <a:bodyPr wrap="square" lIns="0" tIns="0" rIns="0" bIns="0"/>
            <a:lstStyle/>
            <a:p>
              <a:endParaRPr/>
            </a:p>
          </p:txBody>
        </p:sp>
        <p:sp>
          <p:nvSpPr>
            <p:cNvPr id="23" name="object 23"/>
            <p:cNvSpPr/>
            <p:nvPr/>
          </p:nvSpPr>
          <p:spPr>
            <a:xfrm>
              <a:off x="1535976" y="3346348"/>
              <a:ext cx="1536065" cy="109855"/>
            </a:xfrm>
            <a:custGeom>
              <a:avLst/>
              <a:gdLst/>
              <a:ahLst/>
              <a:cxnLst/>
              <a:rect l="l" t="t" r="r" b="b"/>
              <a:pathLst>
                <a:path w="1536064" h="109854">
                  <a:moveTo>
                    <a:pt x="1535976" y="0"/>
                  </a:moveTo>
                  <a:lnTo>
                    <a:pt x="0" y="0"/>
                  </a:lnTo>
                  <a:lnTo>
                    <a:pt x="0" y="109651"/>
                  </a:lnTo>
                  <a:lnTo>
                    <a:pt x="1535976" y="109651"/>
                  </a:lnTo>
                  <a:lnTo>
                    <a:pt x="1535976" y="0"/>
                  </a:lnTo>
                  <a:close/>
                </a:path>
              </a:pathLst>
            </a:custGeom>
            <a:solidFill>
              <a:srgbClr val="EBEBEB"/>
            </a:solidFill>
          </p:spPr>
          <p:txBody>
            <a:bodyPr wrap="square" lIns="0" tIns="0" rIns="0" bIns="0"/>
            <a:lstStyle/>
            <a:p>
              <a:endParaRPr/>
            </a:p>
          </p:txBody>
        </p:sp>
        <p:sp>
          <p:nvSpPr>
            <p:cNvPr id="24" name="object 24"/>
            <p:cNvSpPr/>
            <p:nvPr/>
          </p:nvSpPr>
          <p:spPr>
            <a:xfrm>
              <a:off x="3071952" y="3346348"/>
              <a:ext cx="1536065" cy="109855"/>
            </a:xfrm>
            <a:custGeom>
              <a:avLst/>
              <a:gdLst/>
              <a:ahLst/>
              <a:cxnLst/>
              <a:rect l="l" t="t" r="r" b="b"/>
              <a:pathLst>
                <a:path w="1536064" h="109854">
                  <a:moveTo>
                    <a:pt x="1535976" y="0"/>
                  </a:moveTo>
                  <a:lnTo>
                    <a:pt x="0" y="0"/>
                  </a:lnTo>
                  <a:lnTo>
                    <a:pt x="0" y="109651"/>
                  </a:lnTo>
                  <a:lnTo>
                    <a:pt x="1535976" y="109651"/>
                  </a:lnTo>
                  <a:lnTo>
                    <a:pt x="1535976" y="0"/>
                  </a:lnTo>
                  <a:close/>
                </a:path>
              </a:pathLst>
            </a:custGeom>
            <a:solidFill>
              <a:srgbClr val="D8D8D8"/>
            </a:solidFill>
          </p:spPr>
          <p:txBody>
            <a:bodyPr wrap="square" lIns="0" tIns="0" rIns="0" bIns="0"/>
            <a:lstStyle/>
            <a:p>
              <a:endParaRPr/>
            </a:p>
          </p:txBody>
        </p:sp>
      </p:grpSp>
      <p:sp>
        <p:nvSpPr>
          <p:cNvPr id="25" name="object 25"/>
          <p:cNvSpPr txBox="1">
            <a:spLocks noGrp="1"/>
          </p:cNvSpPr>
          <p:nvPr>
            <p:ph type="dt" sz="half" idx="6"/>
          </p:nvPr>
        </p:nvSpPr>
        <p:spPr>
          <a:prstGeom prst="rect">
            <a:avLst/>
          </a:prstGeom>
        </p:spPr>
        <p:txBody>
          <a:bodyPr vert="horz" wrap="square" lIns="0" tIns="0" rIns="0" bIns="0">
            <a:spAutoFit/>
          </a:bodyPr>
          <a:lstStyle/>
          <a:p>
            <a:pPr marL="12700">
              <a:lnSpc>
                <a:spcPts val="675"/>
              </a:lnSpc>
            </a:pPr>
            <a:r>
              <a:t>Calegari (Universit'a Bologna)</a:t>
            </a:r>
          </a:p>
        </p:txBody>
      </p:sp>
      <p:sp>
        <p:nvSpPr>
          <p:cNvPr id="26" name="object 26"/>
          <p:cNvSpPr txBox="1"/>
          <p:nvPr/>
        </p:nvSpPr>
        <p:spPr>
          <a:xfrm>
            <a:off x="2053069" y="3351784"/>
            <a:ext cx="501650" cy="102235"/>
          </a:xfrm>
          <a:prstGeom prst="rect">
            <a:avLst/>
          </a:prstGeom>
        </p:spPr>
        <p:txBody>
          <a:bodyPr vert="horz" wrap="square" lIns="0" tIns="0" rIns="0" bIns="0">
            <a:spAutoFit/>
          </a:bodyPr>
          <a:lstStyle/>
          <a:p>
            <a:pPr marL="12700">
              <a:lnSpc>
                <a:spcPts val="675"/>
              </a:lnSpc>
              <a:defRPr sz="600">
                <a:solidFill>
                  <a:srgbClr val="470047"/>
                </a:solidFill>
                <a:latin typeface="Microsoft Sans Serif"/>
                <a:cs typeface="Microsoft Sans Serif"/>
                <a:hlinkClick r:id="rId13" action="ppaction://hlinksldjump"/>
              </a:defRPr>
            </a:pPr>
            <a:r>
              <a:t>Etica e LP</a:t>
            </a:r>
            <a:endParaRPr sz="600">
              <a:latin typeface="Microsoft Sans Serif"/>
              <a:cs typeface="Microsoft Sans Serif"/>
            </a:endParaRPr>
          </a:p>
        </p:txBody>
      </p:sp>
      <p:sp>
        <p:nvSpPr>
          <p:cNvPr id="27" name="object 27"/>
          <p:cNvSpPr txBox="1">
            <a:spLocks noGrp="1"/>
          </p:cNvSpPr>
          <p:nvPr>
            <p:ph type="ftr" sz="quarter" idx="5"/>
          </p:nvPr>
        </p:nvSpPr>
        <p:spPr>
          <a:prstGeom prst="rect">
            <a:avLst/>
          </a:prstGeom>
        </p:spPr>
        <p:txBody>
          <a:bodyPr vert="horz" wrap="square" lIns="0" tIns="0" rIns="0" bIns="0">
            <a:spAutoFit/>
          </a:bodyPr>
          <a:lstStyle/>
          <a:p>
            <a:pPr marL="12700">
              <a:lnSpc>
                <a:spcPts val="675"/>
              </a:lnSpc>
            </a:pPr>
            <a:r>
              <a:t>A.A. 2020/2021</a:t>
            </a:r>
          </a:p>
        </p:txBody>
      </p:sp>
      <p:sp>
        <p:nvSpPr>
          <p:cNvPr id="28" name="object 28"/>
          <p:cNvSpPr txBox="1">
            <a:spLocks noGrp="1"/>
          </p:cNvSpPr>
          <p:nvPr>
            <p:ph type="sldNum" sz="quarter" idx="7"/>
          </p:nvPr>
        </p:nvSpPr>
        <p:spPr>
          <a:prstGeom prst="rect">
            <a:avLst/>
          </a:prstGeom>
        </p:spPr>
        <p:txBody>
          <a:bodyPr vert="horz" wrap="square" lIns="0" tIns="0" rIns="0" bIns="0">
            <a:spAutoFit/>
          </a:bodyPr>
          <a:lstStyle/>
          <a:p>
            <a:pPr marL="38100">
              <a:lnSpc>
                <a:spcPts val="675"/>
              </a:lnSpc>
            </a:pPr>
            <a:fld id="{81D60167-4931-47E6-BA6A-407CBD079E47}" type="slidenum">
              <a:rPr spc="-20" dirty="0"/>
              <a:t>55</a:t>
            </a:fld>
            <a:r>
              <a:t> /69</a:t>
            </a:r>
          </a:p>
        </p:txBody>
      </p:sp>
    </p:spTree>
    <p:extLst>
      <p:ext uri="{BB962C8B-B14F-4D97-AF65-F5344CB8AC3E}">
        <p14:creationId xmlns:p14="http://schemas.microsoft.com/office/powerpoint/2010/main" val="657915646"/>
      </p:ext>
    </p:extLst>
  </p:cSld>
  <p:clrMapOvr>
    <a:masterClrMapping/>
  </p:clrMapOvr>
  <p:transition>
    <p:cut/>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2304415" cy="140335"/>
          </a:xfrm>
          <a:custGeom>
            <a:avLst/>
            <a:gdLst/>
            <a:ahLst/>
            <a:cxnLst/>
            <a:rect l="l" t="t" r="r" b="b"/>
            <a:pathLst>
              <a:path w="2304415" h="140335">
                <a:moveTo>
                  <a:pt x="2303995" y="0"/>
                </a:moveTo>
                <a:lnTo>
                  <a:pt x="0" y="0"/>
                </a:lnTo>
                <a:lnTo>
                  <a:pt x="0" y="140017"/>
                </a:lnTo>
                <a:lnTo>
                  <a:pt x="2303995" y="140017"/>
                </a:lnTo>
                <a:lnTo>
                  <a:pt x="2303995" y="0"/>
                </a:lnTo>
                <a:close/>
              </a:path>
            </a:pathLst>
          </a:custGeom>
          <a:solidFill>
            <a:srgbClr val="510051"/>
          </a:solidFill>
        </p:spPr>
        <p:txBody>
          <a:bodyPr wrap="square" lIns="0" tIns="0" rIns="0" bIns="0"/>
          <a:lstStyle/>
          <a:p>
            <a:endParaRPr/>
          </a:p>
        </p:txBody>
      </p:sp>
      <p:sp>
        <p:nvSpPr>
          <p:cNvPr id="3" name="object 3"/>
          <p:cNvSpPr txBox="1"/>
          <p:nvPr/>
        </p:nvSpPr>
        <p:spPr>
          <a:xfrm>
            <a:off x="1810766" y="792"/>
            <a:ext cx="438784" cy="116839"/>
          </a:xfrm>
          <a:prstGeom prst="rect">
            <a:avLst/>
          </a:prstGeom>
        </p:spPr>
        <p:txBody>
          <a:bodyPr vert="horz" wrap="square" lIns="0" tIns="12065" rIns="0" bIns="0">
            <a:spAutoFit/>
          </a:bodyPr>
          <a:lstStyle/>
          <a:p>
            <a:pPr marL="12700">
              <a:lnSpc>
                <a:spcPct val="100000"/>
              </a:lnSpc>
              <a:spcBef>
                <a:spcPts val="95"/>
              </a:spcBef>
              <a:defRPr sz="600">
                <a:solidFill>
                  <a:srgbClr val="F2F2F2"/>
                </a:solidFill>
                <a:latin typeface="Microsoft Sans Serif"/>
                <a:cs typeface="Microsoft Sans Serif"/>
                <a:hlinkClick r:id="rId2" action="ppaction://hlinksldjump"/>
              </a:defRPr>
            </a:pPr>
            <a:r>
              <a:t>Architettura</a:t>
            </a:r>
            <a:endParaRPr sz="600">
              <a:latin typeface="Microsoft Sans Serif"/>
              <a:cs typeface="Microsoft Sans Serif"/>
            </a:endParaRPr>
          </a:p>
        </p:txBody>
      </p:sp>
      <p:sp>
        <p:nvSpPr>
          <p:cNvPr id="4" name="object 4"/>
          <p:cNvSpPr/>
          <p:nvPr/>
        </p:nvSpPr>
        <p:spPr>
          <a:xfrm>
            <a:off x="2303995" y="0"/>
            <a:ext cx="2304415" cy="140335"/>
          </a:xfrm>
          <a:custGeom>
            <a:avLst/>
            <a:gdLst/>
            <a:ahLst/>
            <a:cxnLst/>
            <a:rect l="l" t="t" r="r" b="b"/>
            <a:pathLst>
              <a:path w="2304415" h="140335">
                <a:moveTo>
                  <a:pt x="2303995" y="0"/>
                </a:moveTo>
                <a:lnTo>
                  <a:pt x="0" y="0"/>
                </a:lnTo>
                <a:lnTo>
                  <a:pt x="0" y="140017"/>
                </a:lnTo>
                <a:lnTo>
                  <a:pt x="2303995" y="140017"/>
                </a:lnTo>
                <a:lnTo>
                  <a:pt x="2303995" y="0"/>
                </a:lnTo>
                <a:close/>
              </a:path>
            </a:pathLst>
          </a:custGeom>
          <a:solidFill>
            <a:srgbClr val="D8D8D8"/>
          </a:solidFill>
        </p:spPr>
        <p:txBody>
          <a:bodyPr wrap="square" lIns="0" tIns="0" rIns="0" bIns="0"/>
          <a:lstStyle/>
          <a:p>
            <a:endParaRPr/>
          </a:p>
        </p:txBody>
      </p:sp>
      <p:sp>
        <p:nvSpPr>
          <p:cNvPr id="5" name="object 5"/>
          <p:cNvSpPr txBox="1"/>
          <p:nvPr/>
        </p:nvSpPr>
        <p:spPr>
          <a:xfrm>
            <a:off x="2358783" y="792"/>
            <a:ext cx="716280" cy="116839"/>
          </a:xfrm>
          <a:prstGeom prst="rect">
            <a:avLst/>
          </a:prstGeom>
        </p:spPr>
        <p:txBody>
          <a:bodyPr vert="horz" wrap="square" lIns="0" tIns="12065" rIns="0" bIns="0">
            <a:spAutoFit/>
          </a:bodyPr>
          <a:lstStyle/>
          <a:p>
            <a:pPr marL="12700">
              <a:lnSpc>
                <a:spcPct val="100000"/>
              </a:lnSpc>
              <a:spcBef>
                <a:spcPts val="95"/>
              </a:spcBef>
              <a:defRPr sz="600">
                <a:solidFill>
                  <a:srgbClr val="3D003D"/>
                </a:solidFill>
                <a:latin typeface="Microsoft Sans Serif"/>
                <a:cs typeface="Microsoft Sans Serif"/>
                <a:hlinkClick r:id="rId3" action="ppaction://hlinksldjump"/>
              </a:defRPr>
            </a:pPr>
            <a:r>
              <a:t>Possibile architettura</a:t>
            </a:r>
            <a:endParaRPr sz="600">
              <a:latin typeface="Microsoft Sans Serif"/>
              <a:cs typeface="Microsoft Sans Serif"/>
            </a:endParaRPr>
          </a:p>
        </p:txBody>
      </p:sp>
      <p:pic>
        <p:nvPicPr>
          <p:cNvPr id="6" name="object 6"/>
          <p:cNvPicPr/>
          <p:nvPr/>
        </p:nvPicPr>
        <p:blipFill>
          <a:blip r:embed="rId4" cstate="print"/>
          <a:stretch>
            <a:fillRect/>
          </a:stretch>
        </p:blipFill>
        <p:spPr>
          <a:xfrm>
            <a:off x="518164" y="358775"/>
            <a:ext cx="3681238" cy="2550024"/>
          </a:xfrm>
          <a:prstGeom prst="rect">
            <a:avLst/>
          </a:prstGeom>
        </p:spPr>
      </p:pic>
      <p:grpSp>
        <p:nvGrpSpPr>
          <p:cNvPr id="7" name="object 7"/>
          <p:cNvGrpSpPr/>
          <p:nvPr/>
        </p:nvGrpSpPr>
        <p:grpSpPr>
          <a:xfrm>
            <a:off x="0" y="3346348"/>
            <a:ext cx="4608195" cy="109855"/>
            <a:chOff x="0" y="3346348"/>
            <a:chExt cx="4608195" cy="109855"/>
          </a:xfrm>
        </p:grpSpPr>
        <p:sp>
          <p:nvSpPr>
            <p:cNvPr id="8" name="object 8"/>
            <p:cNvSpPr/>
            <p:nvPr/>
          </p:nvSpPr>
          <p:spPr>
            <a:xfrm>
              <a:off x="0" y="3346348"/>
              <a:ext cx="1536065" cy="109855"/>
            </a:xfrm>
            <a:custGeom>
              <a:avLst/>
              <a:gdLst/>
              <a:ahLst/>
              <a:cxnLst/>
              <a:rect l="l" t="t" r="r" b="b"/>
              <a:pathLst>
                <a:path w="1536065" h="109854">
                  <a:moveTo>
                    <a:pt x="1535976" y="0"/>
                  </a:moveTo>
                  <a:lnTo>
                    <a:pt x="0" y="0"/>
                  </a:lnTo>
                  <a:lnTo>
                    <a:pt x="0" y="109651"/>
                  </a:lnTo>
                  <a:lnTo>
                    <a:pt x="1535976" y="109651"/>
                  </a:lnTo>
                  <a:lnTo>
                    <a:pt x="1535976" y="0"/>
                  </a:lnTo>
                  <a:close/>
                </a:path>
              </a:pathLst>
            </a:custGeom>
            <a:solidFill>
              <a:srgbClr val="510051"/>
            </a:solidFill>
          </p:spPr>
          <p:txBody>
            <a:bodyPr wrap="square" lIns="0" tIns="0" rIns="0" bIns="0"/>
            <a:lstStyle/>
            <a:p>
              <a:endParaRPr/>
            </a:p>
          </p:txBody>
        </p:sp>
        <p:sp>
          <p:nvSpPr>
            <p:cNvPr id="9" name="object 9"/>
            <p:cNvSpPr/>
            <p:nvPr/>
          </p:nvSpPr>
          <p:spPr>
            <a:xfrm>
              <a:off x="1535976" y="3346348"/>
              <a:ext cx="1536065" cy="109855"/>
            </a:xfrm>
            <a:custGeom>
              <a:avLst/>
              <a:gdLst/>
              <a:ahLst/>
              <a:cxnLst/>
              <a:rect l="l" t="t" r="r" b="b"/>
              <a:pathLst>
                <a:path w="1536064" h="109854">
                  <a:moveTo>
                    <a:pt x="1535976" y="0"/>
                  </a:moveTo>
                  <a:lnTo>
                    <a:pt x="0" y="0"/>
                  </a:lnTo>
                  <a:lnTo>
                    <a:pt x="0" y="109651"/>
                  </a:lnTo>
                  <a:lnTo>
                    <a:pt x="1535976" y="109651"/>
                  </a:lnTo>
                  <a:lnTo>
                    <a:pt x="1535976" y="0"/>
                  </a:lnTo>
                  <a:close/>
                </a:path>
              </a:pathLst>
            </a:custGeom>
            <a:solidFill>
              <a:srgbClr val="EBEBEB"/>
            </a:solidFill>
          </p:spPr>
          <p:txBody>
            <a:bodyPr wrap="square" lIns="0" tIns="0" rIns="0" bIns="0"/>
            <a:lstStyle/>
            <a:p>
              <a:endParaRPr/>
            </a:p>
          </p:txBody>
        </p:sp>
        <p:sp>
          <p:nvSpPr>
            <p:cNvPr id="10" name="object 10"/>
            <p:cNvSpPr/>
            <p:nvPr/>
          </p:nvSpPr>
          <p:spPr>
            <a:xfrm>
              <a:off x="3071952" y="3346348"/>
              <a:ext cx="1536065" cy="109855"/>
            </a:xfrm>
            <a:custGeom>
              <a:avLst/>
              <a:gdLst/>
              <a:ahLst/>
              <a:cxnLst/>
              <a:rect l="l" t="t" r="r" b="b"/>
              <a:pathLst>
                <a:path w="1536064" h="109854">
                  <a:moveTo>
                    <a:pt x="1535976" y="0"/>
                  </a:moveTo>
                  <a:lnTo>
                    <a:pt x="0" y="0"/>
                  </a:lnTo>
                  <a:lnTo>
                    <a:pt x="0" y="109651"/>
                  </a:lnTo>
                  <a:lnTo>
                    <a:pt x="1535976" y="109651"/>
                  </a:lnTo>
                  <a:lnTo>
                    <a:pt x="1535976" y="0"/>
                  </a:lnTo>
                  <a:close/>
                </a:path>
              </a:pathLst>
            </a:custGeom>
            <a:solidFill>
              <a:srgbClr val="D8D8D8"/>
            </a:solidFill>
          </p:spPr>
          <p:txBody>
            <a:bodyPr wrap="square" lIns="0" tIns="0" rIns="0" bIns="0"/>
            <a:lstStyle/>
            <a:p>
              <a:endParaRPr/>
            </a:p>
          </p:txBody>
        </p:sp>
      </p:grpSp>
      <p:sp>
        <p:nvSpPr>
          <p:cNvPr id="11" name="object 11"/>
          <p:cNvSpPr txBox="1">
            <a:spLocks noGrp="1"/>
          </p:cNvSpPr>
          <p:nvPr>
            <p:ph type="dt" sz="half" idx="6"/>
          </p:nvPr>
        </p:nvSpPr>
        <p:spPr>
          <a:prstGeom prst="rect">
            <a:avLst/>
          </a:prstGeom>
        </p:spPr>
        <p:txBody>
          <a:bodyPr vert="horz" wrap="square" lIns="0" tIns="0" rIns="0" bIns="0">
            <a:spAutoFit/>
          </a:bodyPr>
          <a:lstStyle/>
          <a:p>
            <a:pPr marL="12700">
              <a:lnSpc>
                <a:spcPts val="675"/>
              </a:lnSpc>
            </a:pPr>
            <a:r>
              <a:t>Calegari (Universit'a Bologna)</a:t>
            </a:r>
          </a:p>
        </p:txBody>
      </p:sp>
      <p:sp>
        <p:nvSpPr>
          <p:cNvPr id="12" name="object 12"/>
          <p:cNvSpPr txBox="1"/>
          <p:nvPr/>
        </p:nvSpPr>
        <p:spPr>
          <a:xfrm>
            <a:off x="2053069" y="3351784"/>
            <a:ext cx="501650" cy="102235"/>
          </a:xfrm>
          <a:prstGeom prst="rect">
            <a:avLst/>
          </a:prstGeom>
        </p:spPr>
        <p:txBody>
          <a:bodyPr vert="horz" wrap="square" lIns="0" tIns="0" rIns="0" bIns="0">
            <a:spAutoFit/>
          </a:bodyPr>
          <a:lstStyle/>
          <a:p>
            <a:pPr marL="12700">
              <a:lnSpc>
                <a:spcPts val="675"/>
              </a:lnSpc>
              <a:defRPr sz="600">
                <a:solidFill>
                  <a:srgbClr val="470047"/>
                </a:solidFill>
                <a:latin typeface="Microsoft Sans Serif"/>
                <a:cs typeface="Microsoft Sans Serif"/>
                <a:hlinkClick r:id="rId5" action="ppaction://hlinksldjump"/>
              </a:defRPr>
            </a:pPr>
            <a:r>
              <a:t>Etica e LP</a:t>
            </a:r>
            <a:endParaRPr sz="600">
              <a:latin typeface="Microsoft Sans Serif"/>
              <a:cs typeface="Microsoft Sans Serif"/>
            </a:endParaRPr>
          </a:p>
        </p:txBody>
      </p:sp>
      <p:sp>
        <p:nvSpPr>
          <p:cNvPr id="13" name="object 13"/>
          <p:cNvSpPr txBox="1">
            <a:spLocks noGrp="1"/>
          </p:cNvSpPr>
          <p:nvPr>
            <p:ph type="ftr" sz="quarter" idx="5"/>
          </p:nvPr>
        </p:nvSpPr>
        <p:spPr>
          <a:prstGeom prst="rect">
            <a:avLst/>
          </a:prstGeom>
        </p:spPr>
        <p:txBody>
          <a:bodyPr vert="horz" wrap="square" lIns="0" tIns="0" rIns="0" bIns="0">
            <a:spAutoFit/>
          </a:bodyPr>
          <a:lstStyle/>
          <a:p>
            <a:pPr marL="12700">
              <a:lnSpc>
                <a:spcPts val="675"/>
              </a:lnSpc>
            </a:pPr>
            <a:r>
              <a:t>A.A. 2020/2021</a:t>
            </a:r>
          </a:p>
        </p:txBody>
      </p:sp>
      <p:sp>
        <p:nvSpPr>
          <p:cNvPr id="14" name="object 14"/>
          <p:cNvSpPr txBox="1"/>
          <p:nvPr/>
        </p:nvSpPr>
        <p:spPr>
          <a:xfrm>
            <a:off x="4299227" y="3351784"/>
            <a:ext cx="254000" cy="102235"/>
          </a:xfrm>
          <a:prstGeom prst="rect">
            <a:avLst/>
          </a:prstGeom>
        </p:spPr>
        <p:txBody>
          <a:bodyPr vert="horz" wrap="square" lIns="0" tIns="0" rIns="0" bIns="0">
            <a:spAutoFit/>
          </a:bodyPr>
          <a:lstStyle/>
          <a:p>
            <a:pPr marL="12700">
              <a:lnSpc>
                <a:spcPts val="675"/>
              </a:lnSpc>
              <a:defRPr sz="600">
                <a:solidFill>
                  <a:srgbClr val="3D003D"/>
                </a:solidFill>
                <a:latin typeface="Microsoft Sans Serif"/>
                <a:cs typeface="Microsoft Sans Serif"/>
              </a:defRPr>
            </a:pPr>
            <a:r>
              <a:t>59/69</a:t>
            </a:r>
            <a:endParaRPr sz="600">
              <a:latin typeface="Microsoft Sans Serif"/>
              <a:cs typeface="Microsoft Sans Serif"/>
            </a:endParaRPr>
          </a:p>
        </p:txBody>
      </p:sp>
    </p:spTree>
  </p:cSld>
  <p:clrMapOvr>
    <a:masterClrMapping/>
  </p:clrMapOvr>
  <p:transition>
    <p:cut/>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0" y="0"/>
            <a:ext cx="2304415" cy="140335"/>
          </a:xfrm>
          <a:prstGeom prst="rect">
            <a:avLst/>
          </a:prstGeom>
          <a:solidFill>
            <a:srgbClr val="510051"/>
          </a:solidFill>
        </p:spPr>
        <p:txBody>
          <a:bodyPr vert="horz" wrap="square" lIns="0" tIns="13335" rIns="0" bIns="0">
            <a:spAutoFit/>
          </a:bodyPr>
          <a:lstStyle/>
          <a:p>
            <a:pPr marR="59690" algn="r">
              <a:lnSpc>
                <a:spcPct val="100000"/>
              </a:lnSpc>
              <a:spcBef>
                <a:spcPts val="105"/>
              </a:spcBef>
              <a:defRPr sz="600">
                <a:solidFill>
                  <a:srgbClr val="F2F2F2"/>
                </a:solidFill>
                <a:latin typeface="Microsoft Sans Serif"/>
                <a:cs typeface="Microsoft Sans Serif"/>
                <a:hlinkClick r:id="rId2" action="ppaction://hlinksldjump"/>
              </a:defRPr>
            </a:pPr>
            <a:r>
              <a:t>Architettura</a:t>
            </a:r>
            <a:endParaRPr sz="600">
              <a:latin typeface="Microsoft Sans Serif"/>
              <a:cs typeface="Microsoft Sans Serif"/>
            </a:endParaRPr>
          </a:p>
        </p:txBody>
      </p:sp>
      <p:sp>
        <p:nvSpPr>
          <p:cNvPr id="3" name="object 3"/>
          <p:cNvSpPr txBox="1"/>
          <p:nvPr/>
        </p:nvSpPr>
        <p:spPr>
          <a:xfrm>
            <a:off x="2303995" y="0"/>
            <a:ext cx="2304415" cy="140335"/>
          </a:xfrm>
          <a:prstGeom prst="rect">
            <a:avLst/>
          </a:prstGeom>
          <a:solidFill>
            <a:srgbClr val="D8D8D8"/>
          </a:solidFill>
        </p:spPr>
        <p:txBody>
          <a:bodyPr vert="horz" wrap="square" lIns="0" tIns="13335" rIns="0" bIns="0">
            <a:spAutoFit/>
          </a:bodyPr>
          <a:lstStyle/>
          <a:p>
            <a:pPr marL="67310">
              <a:lnSpc>
                <a:spcPct val="100000"/>
              </a:lnSpc>
              <a:spcBef>
                <a:spcPts val="105"/>
              </a:spcBef>
              <a:defRPr sz="600">
                <a:solidFill>
                  <a:srgbClr val="3D003D"/>
                </a:solidFill>
                <a:latin typeface="Microsoft Sans Serif"/>
                <a:cs typeface="Microsoft Sans Serif"/>
                <a:hlinkClick r:id="rId3" action="ppaction://hlinksldjump"/>
              </a:defRPr>
            </a:pPr>
            <a:r>
              <a:t>Possibile architettura</a:t>
            </a:r>
            <a:endParaRPr sz="600">
              <a:latin typeface="Microsoft Sans Serif"/>
              <a:cs typeface="Microsoft Sans Serif"/>
            </a:endParaRPr>
          </a:p>
        </p:txBody>
      </p:sp>
      <p:sp>
        <p:nvSpPr>
          <p:cNvPr id="4" name="object 4"/>
          <p:cNvSpPr txBox="1"/>
          <p:nvPr/>
        </p:nvSpPr>
        <p:spPr>
          <a:xfrm>
            <a:off x="0" y="140017"/>
            <a:ext cx="4608195" cy="350520"/>
          </a:xfrm>
          <a:prstGeom prst="rect">
            <a:avLst/>
          </a:prstGeom>
          <a:solidFill>
            <a:srgbClr val="F2F2F2"/>
          </a:solidFill>
        </p:spPr>
        <p:txBody>
          <a:bodyPr vert="horz" wrap="square" lIns="0" tIns="76835" rIns="0" bIns="0">
            <a:spAutoFit/>
          </a:bodyPr>
          <a:lstStyle/>
          <a:p>
            <a:pPr marL="107950">
              <a:lnSpc>
                <a:spcPct val="100000"/>
              </a:lnSpc>
              <a:spcBef>
                <a:spcPts val="605"/>
              </a:spcBef>
              <a:defRPr sz="1400">
                <a:solidFill>
                  <a:srgbClr val="660066"/>
                </a:solidFill>
                <a:latin typeface="Tahoma"/>
                <a:cs typeface="Tahoma"/>
              </a:defRPr>
            </a:pPr>
            <a:r>
              <a:t>Perché tuProlog?</a:t>
            </a:r>
            <a:endParaRPr sz="1400">
              <a:latin typeface="Tahoma"/>
              <a:cs typeface="Tahoma"/>
            </a:endParaRPr>
          </a:p>
        </p:txBody>
      </p:sp>
      <p:pic>
        <p:nvPicPr>
          <p:cNvPr id="5" name="object 5"/>
          <p:cNvPicPr/>
          <p:nvPr/>
        </p:nvPicPr>
        <p:blipFill>
          <a:blip r:embed="rId4" cstate="print"/>
          <a:stretch>
            <a:fillRect/>
          </a:stretch>
        </p:blipFill>
        <p:spPr>
          <a:xfrm>
            <a:off x="281089" y="1316215"/>
            <a:ext cx="65265" cy="65265"/>
          </a:xfrm>
          <a:prstGeom prst="rect">
            <a:avLst/>
          </a:prstGeom>
        </p:spPr>
      </p:pic>
      <p:pic>
        <p:nvPicPr>
          <p:cNvPr id="6" name="object 6"/>
          <p:cNvPicPr/>
          <p:nvPr/>
        </p:nvPicPr>
        <p:blipFill>
          <a:blip r:embed="rId5" cstate="print"/>
          <a:stretch>
            <a:fillRect/>
          </a:stretch>
        </p:blipFill>
        <p:spPr>
          <a:xfrm>
            <a:off x="570865" y="1657858"/>
            <a:ext cx="52590" cy="52590"/>
          </a:xfrm>
          <a:prstGeom prst="rect">
            <a:avLst/>
          </a:prstGeom>
        </p:spPr>
      </p:pic>
      <p:pic>
        <p:nvPicPr>
          <p:cNvPr id="7" name="object 7"/>
          <p:cNvPicPr/>
          <p:nvPr/>
        </p:nvPicPr>
        <p:blipFill>
          <a:blip r:embed="rId6" cstate="print"/>
          <a:stretch>
            <a:fillRect/>
          </a:stretch>
        </p:blipFill>
        <p:spPr>
          <a:xfrm>
            <a:off x="570865" y="1961515"/>
            <a:ext cx="52590" cy="52590"/>
          </a:xfrm>
          <a:prstGeom prst="rect">
            <a:avLst/>
          </a:prstGeom>
        </p:spPr>
      </p:pic>
      <p:sp>
        <p:nvSpPr>
          <p:cNvPr id="8" name="object 8"/>
          <p:cNvSpPr txBox="1"/>
          <p:nvPr/>
        </p:nvSpPr>
        <p:spPr>
          <a:xfrm>
            <a:off x="402932" y="1232762"/>
            <a:ext cx="4048760" cy="1034415"/>
          </a:xfrm>
          <a:prstGeom prst="rect">
            <a:avLst/>
          </a:prstGeom>
        </p:spPr>
        <p:txBody>
          <a:bodyPr vert="horz" wrap="square" lIns="0" tIns="29209" rIns="0" bIns="0">
            <a:spAutoFit/>
          </a:bodyPr>
          <a:lstStyle/>
          <a:p>
            <a:pPr marL="12700" marR="22225">
              <a:lnSpc>
                <a:spcPts val="1200"/>
              </a:lnSpc>
              <a:spcBef>
                <a:spcPts val="229"/>
              </a:spcBef>
              <a:defRPr sz="1100">
                <a:solidFill>
                  <a:srgbClr val="0A000A"/>
                </a:solidFill>
                <a:latin typeface="Tahoma"/>
                <a:cs typeface="Tahoma"/>
              </a:defRPr>
            </a:pPr>
            <a:r>
              <a:t>rende disponibili due diverse tecnologie complementari per costruire astrazioni MAS</a:t>
            </a:r>
            <a:endParaRPr sz="1100">
              <a:latin typeface="Tahoma"/>
              <a:cs typeface="Tahoma"/>
            </a:endParaRPr>
          </a:p>
          <a:p>
            <a:pPr marL="289560" marR="153035">
              <a:lnSpc>
                <a:spcPct val="100000"/>
              </a:lnSpc>
              <a:spcBef>
                <a:spcPts val="150"/>
              </a:spcBef>
              <a:defRPr sz="1000">
                <a:solidFill>
                  <a:srgbClr val="0A000A"/>
                </a:solidFill>
                <a:latin typeface="Tahoma"/>
                <a:cs typeface="Tahoma"/>
              </a:defRPr>
            </a:pPr>
            <a:r>
              <a:t>Kotlin/Java, per implementare parti deterministiche e orientate agli oggetti di un'astrazione</a:t>
            </a:r>
            <a:endParaRPr sz="1000">
              <a:latin typeface="Tahoma"/>
              <a:cs typeface="Tahoma"/>
            </a:endParaRPr>
          </a:p>
          <a:p>
            <a:pPr marL="289560">
              <a:lnSpc>
                <a:spcPts val="1190"/>
              </a:lnSpc>
              <a:defRPr sz="1000">
                <a:solidFill>
                  <a:srgbClr val="0A000A"/>
                </a:solidFill>
                <a:latin typeface="Tahoma"/>
                <a:cs typeface="Tahoma"/>
              </a:defRPr>
            </a:pPr>
            <a:r>
              <a:t>Prolog, per creare parti non-deterministiche basate sulla logica di un'astrazione</a:t>
            </a:r>
            <a:endParaRPr sz="1000">
              <a:latin typeface="Tahoma"/>
              <a:cs typeface="Tahoma"/>
            </a:endParaRPr>
          </a:p>
          <a:p>
            <a:pPr marL="12700">
              <a:lnSpc>
                <a:spcPct val="100000"/>
              </a:lnSpc>
              <a:spcBef>
                <a:spcPts val="355"/>
              </a:spcBef>
              <a:defRPr sz="1100">
                <a:solidFill>
                  <a:srgbClr val="0A000A"/>
                </a:solidFill>
                <a:latin typeface="Tahoma"/>
                <a:cs typeface="Tahoma"/>
              </a:defRPr>
            </a:pPr>
            <a:r>
              <a:t>Prolog come linguaggio vs. Java come piattaforma</a:t>
            </a:r>
            <a:endParaRPr sz="1100">
              <a:latin typeface="Tahoma"/>
              <a:cs typeface="Tahoma"/>
            </a:endParaRPr>
          </a:p>
        </p:txBody>
      </p:sp>
      <p:pic>
        <p:nvPicPr>
          <p:cNvPr id="9" name="object 9"/>
          <p:cNvPicPr/>
          <p:nvPr/>
        </p:nvPicPr>
        <p:blipFill>
          <a:blip r:embed="rId4" cstate="print"/>
          <a:stretch>
            <a:fillRect/>
          </a:stretch>
        </p:blipFill>
        <p:spPr>
          <a:xfrm>
            <a:off x="281089" y="2158873"/>
            <a:ext cx="65265" cy="65265"/>
          </a:xfrm>
          <a:prstGeom prst="rect">
            <a:avLst/>
          </a:prstGeom>
        </p:spPr>
      </p:pic>
      <p:grpSp>
        <p:nvGrpSpPr>
          <p:cNvPr id="10" name="object 10"/>
          <p:cNvGrpSpPr/>
          <p:nvPr/>
        </p:nvGrpSpPr>
        <p:grpSpPr>
          <a:xfrm>
            <a:off x="0" y="3346348"/>
            <a:ext cx="4608195" cy="109855"/>
            <a:chOff x="0" y="3346348"/>
            <a:chExt cx="4608195" cy="109855"/>
          </a:xfrm>
        </p:grpSpPr>
        <p:sp>
          <p:nvSpPr>
            <p:cNvPr id="11" name="object 11"/>
            <p:cNvSpPr/>
            <p:nvPr/>
          </p:nvSpPr>
          <p:spPr>
            <a:xfrm>
              <a:off x="0" y="3346348"/>
              <a:ext cx="1536065" cy="109855"/>
            </a:xfrm>
            <a:custGeom>
              <a:avLst/>
              <a:gdLst/>
              <a:ahLst/>
              <a:cxnLst/>
              <a:rect l="l" t="t" r="r" b="b"/>
              <a:pathLst>
                <a:path w="1536065" h="109854">
                  <a:moveTo>
                    <a:pt x="1535976" y="0"/>
                  </a:moveTo>
                  <a:lnTo>
                    <a:pt x="0" y="0"/>
                  </a:lnTo>
                  <a:lnTo>
                    <a:pt x="0" y="109651"/>
                  </a:lnTo>
                  <a:lnTo>
                    <a:pt x="1535976" y="109651"/>
                  </a:lnTo>
                  <a:lnTo>
                    <a:pt x="1535976" y="0"/>
                  </a:lnTo>
                  <a:close/>
                </a:path>
              </a:pathLst>
            </a:custGeom>
            <a:solidFill>
              <a:srgbClr val="510051"/>
            </a:solidFill>
          </p:spPr>
          <p:txBody>
            <a:bodyPr wrap="square" lIns="0" tIns="0" rIns="0" bIns="0"/>
            <a:lstStyle/>
            <a:p>
              <a:endParaRPr/>
            </a:p>
          </p:txBody>
        </p:sp>
        <p:sp>
          <p:nvSpPr>
            <p:cNvPr id="12" name="object 12"/>
            <p:cNvSpPr/>
            <p:nvPr/>
          </p:nvSpPr>
          <p:spPr>
            <a:xfrm>
              <a:off x="1535976" y="3346348"/>
              <a:ext cx="1536065" cy="109855"/>
            </a:xfrm>
            <a:custGeom>
              <a:avLst/>
              <a:gdLst/>
              <a:ahLst/>
              <a:cxnLst/>
              <a:rect l="l" t="t" r="r" b="b"/>
              <a:pathLst>
                <a:path w="1536064" h="109854">
                  <a:moveTo>
                    <a:pt x="1535976" y="0"/>
                  </a:moveTo>
                  <a:lnTo>
                    <a:pt x="0" y="0"/>
                  </a:lnTo>
                  <a:lnTo>
                    <a:pt x="0" y="109651"/>
                  </a:lnTo>
                  <a:lnTo>
                    <a:pt x="1535976" y="109651"/>
                  </a:lnTo>
                  <a:lnTo>
                    <a:pt x="1535976" y="0"/>
                  </a:lnTo>
                  <a:close/>
                </a:path>
              </a:pathLst>
            </a:custGeom>
            <a:solidFill>
              <a:srgbClr val="EBEBEB"/>
            </a:solidFill>
          </p:spPr>
          <p:txBody>
            <a:bodyPr wrap="square" lIns="0" tIns="0" rIns="0" bIns="0"/>
            <a:lstStyle/>
            <a:p>
              <a:endParaRPr/>
            </a:p>
          </p:txBody>
        </p:sp>
        <p:sp>
          <p:nvSpPr>
            <p:cNvPr id="13" name="object 13"/>
            <p:cNvSpPr/>
            <p:nvPr/>
          </p:nvSpPr>
          <p:spPr>
            <a:xfrm>
              <a:off x="3071952" y="3346348"/>
              <a:ext cx="1536065" cy="109855"/>
            </a:xfrm>
            <a:custGeom>
              <a:avLst/>
              <a:gdLst/>
              <a:ahLst/>
              <a:cxnLst/>
              <a:rect l="l" t="t" r="r" b="b"/>
              <a:pathLst>
                <a:path w="1536064" h="109854">
                  <a:moveTo>
                    <a:pt x="1535976" y="0"/>
                  </a:moveTo>
                  <a:lnTo>
                    <a:pt x="0" y="0"/>
                  </a:lnTo>
                  <a:lnTo>
                    <a:pt x="0" y="109651"/>
                  </a:lnTo>
                  <a:lnTo>
                    <a:pt x="1535976" y="109651"/>
                  </a:lnTo>
                  <a:lnTo>
                    <a:pt x="1535976" y="0"/>
                  </a:lnTo>
                  <a:close/>
                </a:path>
              </a:pathLst>
            </a:custGeom>
            <a:solidFill>
              <a:srgbClr val="D8D8D8"/>
            </a:solidFill>
          </p:spPr>
          <p:txBody>
            <a:bodyPr wrap="square" lIns="0" tIns="0" rIns="0" bIns="0"/>
            <a:lstStyle/>
            <a:p>
              <a:endParaRPr/>
            </a:p>
          </p:txBody>
        </p:sp>
      </p:grpSp>
      <p:sp>
        <p:nvSpPr>
          <p:cNvPr id="14" name="object 14"/>
          <p:cNvSpPr txBox="1">
            <a:spLocks noGrp="1"/>
          </p:cNvSpPr>
          <p:nvPr>
            <p:ph type="dt" sz="half" idx="6"/>
          </p:nvPr>
        </p:nvSpPr>
        <p:spPr>
          <a:prstGeom prst="rect">
            <a:avLst/>
          </a:prstGeom>
        </p:spPr>
        <p:txBody>
          <a:bodyPr vert="horz" wrap="square" lIns="0" tIns="0" rIns="0" bIns="0">
            <a:spAutoFit/>
          </a:bodyPr>
          <a:lstStyle/>
          <a:p>
            <a:pPr marL="12700">
              <a:lnSpc>
                <a:spcPts val="675"/>
              </a:lnSpc>
            </a:pPr>
            <a:r>
              <a:t>Calegari (Universit'a Bologna)</a:t>
            </a:r>
          </a:p>
        </p:txBody>
      </p:sp>
      <p:sp>
        <p:nvSpPr>
          <p:cNvPr id="15" name="object 15"/>
          <p:cNvSpPr txBox="1"/>
          <p:nvPr/>
        </p:nvSpPr>
        <p:spPr>
          <a:xfrm>
            <a:off x="2053069" y="3351784"/>
            <a:ext cx="501650" cy="102235"/>
          </a:xfrm>
          <a:prstGeom prst="rect">
            <a:avLst/>
          </a:prstGeom>
        </p:spPr>
        <p:txBody>
          <a:bodyPr vert="horz" wrap="square" lIns="0" tIns="0" rIns="0" bIns="0">
            <a:spAutoFit/>
          </a:bodyPr>
          <a:lstStyle/>
          <a:p>
            <a:pPr marL="12700">
              <a:lnSpc>
                <a:spcPts val="675"/>
              </a:lnSpc>
              <a:defRPr sz="600">
                <a:solidFill>
                  <a:srgbClr val="470047"/>
                </a:solidFill>
                <a:latin typeface="Microsoft Sans Serif"/>
                <a:cs typeface="Microsoft Sans Serif"/>
                <a:hlinkClick r:id="rId7" action="ppaction://hlinksldjump"/>
              </a:defRPr>
            </a:pPr>
            <a:r>
              <a:t>Etica e LP</a:t>
            </a:r>
            <a:endParaRPr sz="600">
              <a:latin typeface="Microsoft Sans Serif"/>
              <a:cs typeface="Microsoft Sans Serif"/>
            </a:endParaRPr>
          </a:p>
        </p:txBody>
      </p:sp>
      <p:sp>
        <p:nvSpPr>
          <p:cNvPr id="16" name="object 16"/>
          <p:cNvSpPr txBox="1">
            <a:spLocks noGrp="1"/>
          </p:cNvSpPr>
          <p:nvPr>
            <p:ph type="ftr" sz="quarter" idx="5"/>
          </p:nvPr>
        </p:nvSpPr>
        <p:spPr>
          <a:prstGeom prst="rect">
            <a:avLst/>
          </a:prstGeom>
        </p:spPr>
        <p:txBody>
          <a:bodyPr vert="horz" wrap="square" lIns="0" tIns="0" rIns="0" bIns="0">
            <a:spAutoFit/>
          </a:bodyPr>
          <a:lstStyle/>
          <a:p>
            <a:pPr marL="12700">
              <a:lnSpc>
                <a:spcPts val="675"/>
              </a:lnSpc>
            </a:pPr>
            <a:r>
              <a:t>A.A. 2020/2021</a:t>
            </a:r>
          </a:p>
        </p:txBody>
      </p:sp>
      <p:sp>
        <p:nvSpPr>
          <p:cNvPr id="17" name="object 17"/>
          <p:cNvSpPr txBox="1"/>
          <p:nvPr/>
        </p:nvSpPr>
        <p:spPr>
          <a:xfrm>
            <a:off x="4299227" y="3351784"/>
            <a:ext cx="254000" cy="102235"/>
          </a:xfrm>
          <a:prstGeom prst="rect">
            <a:avLst/>
          </a:prstGeom>
        </p:spPr>
        <p:txBody>
          <a:bodyPr vert="horz" wrap="square" lIns="0" tIns="0" rIns="0" bIns="0">
            <a:spAutoFit/>
          </a:bodyPr>
          <a:lstStyle/>
          <a:p>
            <a:pPr marL="12700">
              <a:lnSpc>
                <a:spcPts val="675"/>
              </a:lnSpc>
              <a:defRPr sz="600">
                <a:solidFill>
                  <a:srgbClr val="3D003D"/>
                </a:solidFill>
                <a:latin typeface="Microsoft Sans Serif"/>
                <a:cs typeface="Microsoft Sans Serif"/>
              </a:defRPr>
            </a:pPr>
            <a:r>
              <a:t>59/69</a:t>
            </a:r>
            <a:endParaRPr sz="600">
              <a:latin typeface="Microsoft Sans Serif"/>
              <a:cs typeface="Microsoft Sans Serif"/>
            </a:endParaRPr>
          </a:p>
        </p:txBody>
      </p:sp>
    </p:spTree>
  </p:cSld>
  <p:clrMapOvr>
    <a:masterClrMapping/>
  </p:clrMapOvr>
  <p:transition>
    <p:cut/>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0" y="0"/>
            <a:ext cx="2304415" cy="140335"/>
          </a:xfrm>
          <a:prstGeom prst="rect">
            <a:avLst/>
          </a:prstGeom>
          <a:solidFill>
            <a:srgbClr val="510051"/>
          </a:solidFill>
        </p:spPr>
        <p:txBody>
          <a:bodyPr vert="horz" wrap="square" lIns="0" tIns="13335" rIns="0" bIns="0">
            <a:spAutoFit/>
          </a:bodyPr>
          <a:lstStyle/>
          <a:p>
            <a:pPr marR="59690" algn="r">
              <a:lnSpc>
                <a:spcPct val="100000"/>
              </a:lnSpc>
              <a:spcBef>
                <a:spcPts val="105"/>
              </a:spcBef>
              <a:defRPr sz="600">
                <a:solidFill>
                  <a:srgbClr val="F2F2F2"/>
                </a:solidFill>
                <a:latin typeface="Microsoft Sans Serif"/>
                <a:cs typeface="Microsoft Sans Serif"/>
                <a:hlinkClick r:id="rId2" action="ppaction://hlinksldjump"/>
              </a:defRPr>
            </a:pPr>
            <a:r>
              <a:t>Agenti</a:t>
            </a:r>
            <a:endParaRPr sz="600">
              <a:latin typeface="Microsoft Sans Serif"/>
              <a:cs typeface="Microsoft Sans Serif"/>
            </a:endParaRPr>
          </a:p>
        </p:txBody>
      </p:sp>
      <p:sp>
        <p:nvSpPr>
          <p:cNvPr id="3" name="object 3"/>
          <p:cNvSpPr/>
          <p:nvPr/>
        </p:nvSpPr>
        <p:spPr>
          <a:xfrm>
            <a:off x="2303995" y="0"/>
            <a:ext cx="2304415" cy="140335"/>
          </a:xfrm>
          <a:custGeom>
            <a:avLst/>
            <a:gdLst/>
            <a:ahLst/>
            <a:cxnLst/>
            <a:rect l="l" t="t" r="r" b="b"/>
            <a:pathLst>
              <a:path w="2304415" h="140335">
                <a:moveTo>
                  <a:pt x="2303995" y="0"/>
                </a:moveTo>
                <a:lnTo>
                  <a:pt x="0" y="0"/>
                </a:lnTo>
                <a:lnTo>
                  <a:pt x="0" y="140017"/>
                </a:lnTo>
                <a:lnTo>
                  <a:pt x="2303995" y="140017"/>
                </a:lnTo>
                <a:lnTo>
                  <a:pt x="2303995" y="0"/>
                </a:lnTo>
                <a:close/>
              </a:path>
            </a:pathLst>
          </a:custGeom>
          <a:solidFill>
            <a:srgbClr val="D8D8D8"/>
          </a:solidFill>
        </p:spPr>
        <p:txBody>
          <a:bodyPr wrap="square" lIns="0" tIns="0" rIns="0" bIns="0"/>
          <a:lstStyle/>
          <a:p>
            <a:endParaRPr/>
          </a:p>
        </p:txBody>
      </p:sp>
      <p:sp>
        <p:nvSpPr>
          <p:cNvPr id="4" name="object 4"/>
          <p:cNvSpPr txBox="1">
            <a:spLocks noGrp="1"/>
          </p:cNvSpPr>
          <p:nvPr>
            <p:ph type="title"/>
          </p:nvPr>
        </p:nvSpPr>
        <p:spPr>
          <a:xfrm>
            <a:off x="0" y="140017"/>
            <a:ext cx="4608195" cy="350520"/>
          </a:xfrm>
          <a:prstGeom prst="rect">
            <a:avLst/>
          </a:prstGeom>
          <a:solidFill>
            <a:srgbClr val="F2F2F2"/>
          </a:solidFill>
        </p:spPr>
        <p:txBody>
          <a:bodyPr vert="horz" wrap="square" lIns="0" tIns="76835" rIns="0" bIns="0">
            <a:spAutoFit/>
          </a:bodyPr>
          <a:lstStyle/>
          <a:p>
            <a:pPr marL="107950">
              <a:lnSpc>
                <a:spcPct val="100000"/>
              </a:lnSpc>
              <a:spcBef>
                <a:spcPts val="605"/>
              </a:spcBef>
              <a:defRPr>
                <a:solidFill>
                  <a:srgbClr val="660066"/>
                </a:solidFill>
              </a:defRPr>
            </a:pPr>
            <a:r>
              <a:t>Il prossimo in linea. . .</a:t>
            </a:r>
          </a:p>
        </p:txBody>
      </p:sp>
      <p:pic>
        <p:nvPicPr>
          <p:cNvPr id="5" name="object 5"/>
          <p:cNvPicPr/>
          <p:nvPr/>
        </p:nvPicPr>
        <p:blipFill>
          <a:blip r:embed="rId3" cstate="print"/>
          <a:stretch>
            <a:fillRect/>
          </a:stretch>
        </p:blipFill>
        <p:spPr>
          <a:xfrm>
            <a:off x="54787" y="618796"/>
            <a:ext cx="160096" cy="160096"/>
          </a:xfrm>
          <a:prstGeom prst="rect">
            <a:avLst/>
          </a:prstGeom>
        </p:spPr>
      </p:pic>
      <p:sp>
        <p:nvSpPr>
          <p:cNvPr id="6" name="object 6"/>
          <p:cNvSpPr txBox="1"/>
          <p:nvPr/>
        </p:nvSpPr>
        <p:spPr>
          <a:xfrm>
            <a:off x="95250" y="618135"/>
            <a:ext cx="79375" cy="42960"/>
          </a:xfrm>
          <a:prstGeom prst="rect">
            <a:avLst/>
          </a:prstGeom>
        </p:spPr>
        <p:txBody>
          <a:bodyPr vert="horz" wrap="square" lIns="0" tIns="12065" rIns="0" bIns="0">
            <a:spAutoFit/>
          </a:bodyPr>
          <a:lstStyle/>
          <a:p>
            <a:pPr marL="12700">
              <a:lnSpc>
                <a:spcPct val="100000"/>
              </a:lnSpc>
              <a:spcBef>
                <a:spcPts val="95"/>
              </a:spcBef>
              <a:defRPr sz="800">
                <a:solidFill>
                  <a:srgbClr val="FEFDFB"/>
                </a:solidFill>
                <a:latin typeface="Microsoft Sans Serif"/>
                <a:cs typeface="Microsoft Sans Serif"/>
              </a:defRPr>
            </a:pPr>
            <a:r>
              <a:rPr sz="200"/>
              <a:t>1</a:t>
            </a:r>
            <a:endParaRPr sz="200">
              <a:latin typeface="Microsoft Sans Serif"/>
              <a:cs typeface="Microsoft Sans Serif"/>
            </a:endParaRPr>
          </a:p>
        </p:txBody>
      </p:sp>
      <p:sp>
        <p:nvSpPr>
          <p:cNvPr id="7" name="object 7"/>
          <p:cNvSpPr txBox="1"/>
          <p:nvPr/>
        </p:nvSpPr>
        <p:spPr>
          <a:xfrm>
            <a:off x="260680" y="590703"/>
            <a:ext cx="480059" cy="103875"/>
          </a:xfrm>
          <a:prstGeom prst="rect">
            <a:avLst/>
          </a:prstGeom>
        </p:spPr>
        <p:txBody>
          <a:bodyPr vert="horz" wrap="square" lIns="0" tIns="11430" rIns="0" bIns="0">
            <a:spAutoFit/>
          </a:bodyPr>
          <a:lstStyle/>
          <a:p>
            <a:pPr marL="12700">
              <a:lnSpc>
                <a:spcPct val="100000"/>
              </a:lnSpc>
              <a:spcBef>
                <a:spcPts val="90"/>
              </a:spcBef>
              <a:defRPr sz="1100">
                <a:solidFill>
                  <a:srgbClr val="D4CCD4"/>
                </a:solidFill>
                <a:latin typeface="Tahoma"/>
                <a:cs typeface="Tahoma"/>
                <a:hlinkClick r:id="rId4" action="ppaction://hlinksldjump"/>
              </a:defRPr>
            </a:pPr>
            <a:r>
              <a:rPr sz="600"/>
              <a:t>Il contesto</a:t>
            </a:r>
            <a:endParaRPr sz="600">
              <a:latin typeface="Tahoma"/>
              <a:cs typeface="Tahoma"/>
            </a:endParaRPr>
          </a:p>
        </p:txBody>
      </p:sp>
      <p:pic>
        <p:nvPicPr>
          <p:cNvPr id="8" name="object 8"/>
          <p:cNvPicPr/>
          <p:nvPr/>
        </p:nvPicPr>
        <p:blipFill>
          <a:blip r:embed="rId5" cstate="print"/>
          <a:stretch>
            <a:fillRect/>
          </a:stretch>
        </p:blipFill>
        <p:spPr>
          <a:xfrm>
            <a:off x="61822" y="2021808"/>
            <a:ext cx="160096" cy="160096"/>
          </a:xfrm>
          <a:prstGeom prst="rect">
            <a:avLst/>
          </a:prstGeom>
        </p:spPr>
      </p:pic>
      <p:sp>
        <p:nvSpPr>
          <p:cNvPr id="9" name="object 9"/>
          <p:cNvSpPr txBox="1"/>
          <p:nvPr/>
        </p:nvSpPr>
        <p:spPr>
          <a:xfrm>
            <a:off x="95250" y="998030"/>
            <a:ext cx="79375" cy="42960"/>
          </a:xfrm>
          <a:prstGeom prst="rect">
            <a:avLst/>
          </a:prstGeom>
        </p:spPr>
        <p:txBody>
          <a:bodyPr vert="horz" wrap="square" lIns="0" tIns="12065" rIns="0" bIns="0">
            <a:spAutoFit/>
          </a:bodyPr>
          <a:lstStyle/>
          <a:p>
            <a:pPr marL="12700">
              <a:lnSpc>
                <a:spcPct val="100000"/>
              </a:lnSpc>
              <a:spcBef>
                <a:spcPts val="95"/>
              </a:spcBef>
              <a:defRPr sz="800">
                <a:solidFill>
                  <a:srgbClr val="FAF7EB"/>
                </a:solidFill>
                <a:latin typeface="Microsoft Sans Serif"/>
                <a:cs typeface="Microsoft Sans Serif"/>
              </a:defRPr>
            </a:pPr>
            <a:r>
              <a:rPr sz="200"/>
              <a:t>2</a:t>
            </a:r>
            <a:endParaRPr sz="200">
              <a:latin typeface="Microsoft Sans Serif"/>
              <a:cs typeface="Microsoft Sans Serif"/>
            </a:endParaRPr>
          </a:p>
        </p:txBody>
      </p:sp>
      <p:sp>
        <p:nvSpPr>
          <p:cNvPr id="10" name="object 10"/>
          <p:cNvSpPr txBox="1"/>
          <p:nvPr/>
        </p:nvSpPr>
        <p:spPr>
          <a:xfrm>
            <a:off x="260680" y="970598"/>
            <a:ext cx="424180" cy="103875"/>
          </a:xfrm>
          <a:prstGeom prst="rect">
            <a:avLst/>
          </a:prstGeom>
        </p:spPr>
        <p:txBody>
          <a:bodyPr vert="horz" wrap="square" lIns="0" tIns="11430" rIns="0" bIns="0">
            <a:spAutoFit/>
          </a:bodyPr>
          <a:lstStyle/>
          <a:p>
            <a:pPr marL="12700">
              <a:lnSpc>
                <a:spcPct val="100000"/>
              </a:lnSpc>
              <a:spcBef>
                <a:spcPts val="90"/>
              </a:spcBef>
              <a:defRPr sz="1100">
                <a:solidFill>
                  <a:srgbClr val="280028"/>
                </a:solidFill>
                <a:latin typeface="Tahoma"/>
                <a:cs typeface="Tahoma"/>
                <a:hlinkClick r:id="rId2" action="ppaction://hlinksldjump"/>
              </a:defRPr>
            </a:pPr>
            <a:r>
              <a:rPr sz="600"/>
              <a:t>Agenti</a:t>
            </a:r>
            <a:endParaRPr sz="600">
              <a:latin typeface="Tahoma"/>
              <a:cs typeface="Tahoma"/>
            </a:endParaRPr>
          </a:p>
        </p:txBody>
      </p:sp>
      <p:pic>
        <p:nvPicPr>
          <p:cNvPr id="11" name="object 11"/>
          <p:cNvPicPr/>
          <p:nvPr/>
        </p:nvPicPr>
        <p:blipFill>
          <a:blip r:embed="rId6" cstate="print"/>
          <a:stretch>
            <a:fillRect/>
          </a:stretch>
        </p:blipFill>
        <p:spPr>
          <a:xfrm>
            <a:off x="61822" y="1225548"/>
            <a:ext cx="160096" cy="160096"/>
          </a:xfrm>
          <a:prstGeom prst="rect">
            <a:avLst/>
          </a:prstGeom>
        </p:spPr>
      </p:pic>
      <p:sp>
        <p:nvSpPr>
          <p:cNvPr id="12" name="object 12"/>
          <p:cNvSpPr txBox="1"/>
          <p:nvPr/>
        </p:nvSpPr>
        <p:spPr>
          <a:xfrm>
            <a:off x="102285" y="1224886"/>
            <a:ext cx="79375" cy="42960"/>
          </a:xfrm>
          <a:prstGeom prst="rect">
            <a:avLst/>
          </a:prstGeom>
        </p:spPr>
        <p:txBody>
          <a:bodyPr vert="horz" wrap="square" lIns="0" tIns="12065" rIns="0" bIns="0">
            <a:spAutoFit/>
          </a:bodyPr>
          <a:lstStyle/>
          <a:p>
            <a:pPr marL="12700">
              <a:lnSpc>
                <a:spcPct val="100000"/>
              </a:lnSpc>
              <a:spcBef>
                <a:spcPts val="95"/>
              </a:spcBef>
              <a:defRPr sz="800">
                <a:solidFill>
                  <a:srgbClr val="FEFDFB"/>
                </a:solidFill>
                <a:latin typeface="Microsoft Sans Serif"/>
                <a:cs typeface="Microsoft Sans Serif"/>
              </a:defRPr>
            </a:pPr>
            <a:r>
              <a:rPr sz="200"/>
              <a:t>3</a:t>
            </a:r>
            <a:endParaRPr sz="200">
              <a:latin typeface="Microsoft Sans Serif"/>
              <a:cs typeface="Microsoft Sans Serif"/>
            </a:endParaRPr>
          </a:p>
        </p:txBody>
      </p:sp>
      <p:sp>
        <p:nvSpPr>
          <p:cNvPr id="13" name="object 13"/>
          <p:cNvSpPr txBox="1"/>
          <p:nvPr/>
        </p:nvSpPr>
        <p:spPr>
          <a:xfrm>
            <a:off x="267715" y="1197454"/>
            <a:ext cx="653415" cy="103875"/>
          </a:xfrm>
          <a:prstGeom prst="rect">
            <a:avLst/>
          </a:prstGeom>
        </p:spPr>
        <p:txBody>
          <a:bodyPr vert="horz" wrap="square" lIns="0" tIns="11430" rIns="0" bIns="0">
            <a:spAutoFit/>
          </a:bodyPr>
          <a:lstStyle/>
          <a:p>
            <a:pPr marL="12700">
              <a:lnSpc>
                <a:spcPct val="100000"/>
              </a:lnSpc>
              <a:spcBef>
                <a:spcPts val="90"/>
              </a:spcBef>
              <a:defRPr sz="1100">
                <a:solidFill>
                  <a:srgbClr val="D4CCD4"/>
                </a:solidFill>
                <a:latin typeface="Tahoma"/>
                <a:cs typeface="Tahoma"/>
                <a:hlinkClick r:id="rId7" action="ppaction://hlinksldjump"/>
              </a:defRPr>
            </a:pPr>
            <a:r>
              <a:rPr sz="600"/>
              <a:t>Motivazione</a:t>
            </a:r>
            <a:endParaRPr sz="600">
              <a:latin typeface="Tahoma"/>
              <a:cs typeface="Tahoma"/>
            </a:endParaRPr>
          </a:p>
        </p:txBody>
      </p:sp>
      <p:pic>
        <p:nvPicPr>
          <p:cNvPr id="14" name="object 14"/>
          <p:cNvPicPr/>
          <p:nvPr/>
        </p:nvPicPr>
        <p:blipFill>
          <a:blip r:embed="rId6" cstate="print"/>
          <a:stretch>
            <a:fillRect/>
          </a:stretch>
        </p:blipFill>
        <p:spPr>
          <a:xfrm>
            <a:off x="67285" y="971346"/>
            <a:ext cx="160096" cy="160096"/>
          </a:xfrm>
          <a:prstGeom prst="rect">
            <a:avLst/>
          </a:prstGeom>
        </p:spPr>
      </p:pic>
      <p:pic>
        <p:nvPicPr>
          <p:cNvPr id="15" name="object 15"/>
          <p:cNvPicPr/>
          <p:nvPr/>
        </p:nvPicPr>
        <p:blipFill>
          <a:blip r:embed="rId8" cstate="print"/>
          <a:stretch>
            <a:fillRect/>
          </a:stretch>
        </p:blipFill>
        <p:spPr>
          <a:xfrm>
            <a:off x="61822" y="1825539"/>
            <a:ext cx="160096" cy="160096"/>
          </a:xfrm>
          <a:prstGeom prst="rect">
            <a:avLst/>
          </a:prstGeom>
        </p:spPr>
      </p:pic>
      <p:pic>
        <p:nvPicPr>
          <p:cNvPr id="16" name="object 16"/>
          <p:cNvPicPr/>
          <p:nvPr/>
        </p:nvPicPr>
        <p:blipFill>
          <a:blip r:embed="rId3" cstate="print"/>
          <a:stretch>
            <a:fillRect/>
          </a:stretch>
        </p:blipFill>
        <p:spPr>
          <a:xfrm>
            <a:off x="61822" y="1407598"/>
            <a:ext cx="160096" cy="160096"/>
          </a:xfrm>
          <a:prstGeom prst="rect">
            <a:avLst/>
          </a:prstGeom>
        </p:spPr>
      </p:pic>
      <p:sp>
        <p:nvSpPr>
          <p:cNvPr id="17" name="object 17"/>
          <p:cNvSpPr txBox="1"/>
          <p:nvPr/>
        </p:nvSpPr>
        <p:spPr>
          <a:xfrm>
            <a:off x="102285" y="1408446"/>
            <a:ext cx="1696720" cy="550151"/>
          </a:xfrm>
          <a:prstGeom prst="rect">
            <a:avLst/>
          </a:prstGeom>
        </p:spPr>
        <p:txBody>
          <a:bodyPr vert="horz" wrap="square" lIns="0" tIns="11430" rIns="0" bIns="0">
            <a:spAutoFit/>
          </a:bodyPr>
          <a:lstStyle/>
          <a:p>
            <a:pPr marL="177800" indent="-165735">
              <a:lnSpc>
                <a:spcPct val="100000"/>
              </a:lnSpc>
              <a:spcBef>
                <a:spcPts val="90"/>
              </a:spcBef>
              <a:buClr>
                <a:srgbClr val="FEFDFB"/>
              </a:buClr>
              <a:buSzPct val="72727"/>
              <a:buFont typeface="Microsoft Sans Serif"/>
              <a:buAutoNum type="arabicPlain" startAt="4"/>
              <a:tabLst>
                <a:tab pos="178435" algn="l"/>
              </a:tabLst>
              <a:defRPr sz="1100">
                <a:solidFill>
                  <a:srgbClr val="D4CCD4"/>
                </a:solidFill>
                <a:latin typeface="Tahoma"/>
                <a:cs typeface="Tahoma"/>
                <a:hlinkClick r:id="rId9" action="ppaction://hlinksldjump"/>
              </a:defRPr>
            </a:pPr>
            <a:r>
              <a:rPr sz="600"/>
              <a:t>I Preliminari</a:t>
            </a:r>
            <a:endParaRPr sz="600">
              <a:latin typeface="Tahoma"/>
              <a:cs typeface="Tahoma"/>
            </a:endParaRPr>
          </a:p>
          <a:p>
            <a:pPr>
              <a:lnSpc>
                <a:spcPct val="100000"/>
              </a:lnSpc>
              <a:spcBef>
                <a:spcPts val="40"/>
              </a:spcBef>
              <a:buClr>
                <a:srgbClr val="FEFDFB"/>
              </a:buClr>
              <a:buFont typeface="Microsoft Sans Serif"/>
              <a:buAutoNum type="arabicPlain" startAt="4"/>
            </a:pPr>
            <a:endParaRPr sz="800">
              <a:latin typeface="Tahoma"/>
              <a:cs typeface="Tahoma"/>
            </a:endParaRPr>
          </a:p>
          <a:p>
            <a:pPr marL="177800" indent="-165735">
              <a:lnSpc>
                <a:spcPct val="100000"/>
              </a:lnSpc>
              <a:buClr>
                <a:srgbClr val="FEFDFB"/>
              </a:buClr>
              <a:buSzPct val="72727"/>
              <a:buFont typeface="Microsoft Sans Serif"/>
              <a:buAutoNum type="arabicPlain" startAt="4"/>
              <a:tabLst>
                <a:tab pos="178435" algn="l"/>
              </a:tabLst>
              <a:defRPr sz="1100">
                <a:solidFill>
                  <a:srgbClr val="D4CCD4"/>
                </a:solidFill>
                <a:latin typeface="Tahoma"/>
                <a:cs typeface="Tahoma"/>
                <a:hlinkClick r:id="rId10" action="ppaction://hlinksldjump"/>
              </a:defRPr>
            </a:pPr>
            <a:r>
              <a:rPr sz="600"/>
              <a:t>Un approccio LP all'etica</a:t>
            </a:r>
            <a:endParaRPr sz="600">
              <a:latin typeface="Tahoma"/>
              <a:cs typeface="Tahoma"/>
            </a:endParaRPr>
          </a:p>
          <a:p>
            <a:pPr>
              <a:lnSpc>
                <a:spcPct val="100000"/>
              </a:lnSpc>
              <a:spcBef>
                <a:spcPts val="40"/>
              </a:spcBef>
              <a:buClr>
                <a:srgbClr val="FEFDFB"/>
              </a:buClr>
              <a:buFont typeface="Microsoft Sans Serif"/>
              <a:buAutoNum type="arabicPlain" startAt="4"/>
            </a:pPr>
            <a:endParaRPr sz="800">
              <a:latin typeface="Tahoma"/>
              <a:cs typeface="Tahoma"/>
            </a:endParaRPr>
          </a:p>
          <a:p>
            <a:pPr marL="177800" indent="-165735">
              <a:lnSpc>
                <a:spcPct val="100000"/>
              </a:lnSpc>
              <a:spcBef>
                <a:spcPts val="5"/>
              </a:spcBef>
              <a:buClr>
                <a:srgbClr val="FEFDFB"/>
              </a:buClr>
              <a:buSzPct val="72727"/>
              <a:buFont typeface="Microsoft Sans Serif"/>
              <a:buAutoNum type="arabicPlain" startAt="4"/>
              <a:tabLst>
                <a:tab pos="178435" algn="l"/>
              </a:tabLst>
              <a:defRPr sz="1100">
                <a:solidFill>
                  <a:srgbClr val="D4CCD4"/>
                </a:solidFill>
                <a:latin typeface="Tahoma"/>
                <a:cs typeface="Tahoma"/>
                <a:hlinkClick r:id="rId11" action="ppaction://hlinksldjump"/>
              </a:defRPr>
            </a:pPr>
            <a:r>
              <a:rPr sz="600"/>
              <a:t>Architettura</a:t>
            </a:r>
            <a:endParaRPr sz="600">
              <a:latin typeface="Tahoma"/>
              <a:cs typeface="Tahoma"/>
            </a:endParaRPr>
          </a:p>
        </p:txBody>
      </p:sp>
      <p:pic>
        <p:nvPicPr>
          <p:cNvPr id="18" name="object 18"/>
          <p:cNvPicPr/>
          <p:nvPr/>
        </p:nvPicPr>
        <p:blipFill>
          <a:blip r:embed="rId6" cstate="print"/>
          <a:stretch>
            <a:fillRect/>
          </a:stretch>
        </p:blipFill>
        <p:spPr>
          <a:xfrm>
            <a:off x="61822" y="1619300"/>
            <a:ext cx="160096" cy="160096"/>
          </a:xfrm>
          <a:prstGeom prst="rect">
            <a:avLst/>
          </a:prstGeom>
        </p:spPr>
      </p:pic>
      <p:sp>
        <p:nvSpPr>
          <p:cNvPr id="19" name="object 19"/>
          <p:cNvSpPr txBox="1"/>
          <p:nvPr/>
        </p:nvSpPr>
        <p:spPr>
          <a:xfrm>
            <a:off x="95250" y="2897493"/>
            <a:ext cx="79375" cy="42960"/>
          </a:xfrm>
          <a:prstGeom prst="rect">
            <a:avLst/>
          </a:prstGeom>
        </p:spPr>
        <p:txBody>
          <a:bodyPr vert="horz" wrap="square" lIns="0" tIns="12065" rIns="0" bIns="0">
            <a:spAutoFit/>
          </a:bodyPr>
          <a:lstStyle/>
          <a:p>
            <a:pPr marL="12700">
              <a:lnSpc>
                <a:spcPct val="100000"/>
              </a:lnSpc>
              <a:spcBef>
                <a:spcPts val="95"/>
              </a:spcBef>
              <a:defRPr sz="800">
                <a:solidFill>
                  <a:srgbClr val="FEFDFB"/>
                </a:solidFill>
                <a:latin typeface="Microsoft Sans Serif"/>
                <a:cs typeface="Microsoft Sans Serif"/>
              </a:defRPr>
            </a:pPr>
            <a:r>
              <a:rPr sz="200"/>
              <a:t>7</a:t>
            </a:r>
            <a:endParaRPr sz="200">
              <a:latin typeface="Microsoft Sans Serif"/>
              <a:cs typeface="Microsoft Sans Serif"/>
            </a:endParaRPr>
          </a:p>
        </p:txBody>
      </p:sp>
      <p:sp>
        <p:nvSpPr>
          <p:cNvPr id="20" name="object 20"/>
          <p:cNvSpPr txBox="1"/>
          <p:nvPr/>
        </p:nvSpPr>
        <p:spPr>
          <a:xfrm>
            <a:off x="267715" y="2033592"/>
            <a:ext cx="624840" cy="103875"/>
          </a:xfrm>
          <a:prstGeom prst="rect">
            <a:avLst/>
          </a:prstGeom>
        </p:spPr>
        <p:txBody>
          <a:bodyPr vert="horz" wrap="square" lIns="0" tIns="11430" rIns="0" bIns="0">
            <a:spAutoFit/>
          </a:bodyPr>
          <a:lstStyle/>
          <a:p>
            <a:pPr marL="12700">
              <a:lnSpc>
                <a:spcPct val="100000"/>
              </a:lnSpc>
              <a:spcBef>
                <a:spcPts val="90"/>
              </a:spcBef>
              <a:defRPr sz="1100">
                <a:solidFill>
                  <a:srgbClr val="D4CCD4"/>
                </a:solidFill>
                <a:latin typeface="Tahoma"/>
                <a:cs typeface="Tahoma"/>
                <a:hlinkClick r:id="rId12" action="ppaction://hlinksldjump"/>
              </a:defRPr>
            </a:pPr>
            <a:r>
              <a:rPr sz="600"/>
              <a:t>Discussione</a:t>
            </a:r>
            <a:endParaRPr sz="600">
              <a:latin typeface="Tahoma"/>
              <a:cs typeface="Tahoma"/>
            </a:endParaRPr>
          </a:p>
        </p:txBody>
      </p:sp>
      <p:grpSp>
        <p:nvGrpSpPr>
          <p:cNvPr id="21" name="object 21"/>
          <p:cNvGrpSpPr/>
          <p:nvPr/>
        </p:nvGrpSpPr>
        <p:grpSpPr>
          <a:xfrm>
            <a:off x="0" y="3346348"/>
            <a:ext cx="4608195" cy="109855"/>
            <a:chOff x="0" y="3346348"/>
            <a:chExt cx="4608195" cy="109855"/>
          </a:xfrm>
        </p:grpSpPr>
        <p:sp>
          <p:nvSpPr>
            <p:cNvPr id="22" name="object 22"/>
            <p:cNvSpPr/>
            <p:nvPr/>
          </p:nvSpPr>
          <p:spPr>
            <a:xfrm>
              <a:off x="0" y="3346348"/>
              <a:ext cx="1536065" cy="109855"/>
            </a:xfrm>
            <a:custGeom>
              <a:avLst/>
              <a:gdLst/>
              <a:ahLst/>
              <a:cxnLst/>
              <a:rect l="l" t="t" r="r" b="b"/>
              <a:pathLst>
                <a:path w="1536065" h="109854">
                  <a:moveTo>
                    <a:pt x="1535976" y="0"/>
                  </a:moveTo>
                  <a:lnTo>
                    <a:pt x="0" y="0"/>
                  </a:lnTo>
                  <a:lnTo>
                    <a:pt x="0" y="109651"/>
                  </a:lnTo>
                  <a:lnTo>
                    <a:pt x="1535976" y="109651"/>
                  </a:lnTo>
                  <a:lnTo>
                    <a:pt x="1535976" y="0"/>
                  </a:lnTo>
                  <a:close/>
                </a:path>
              </a:pathLst>
            </a:custGeom>
            <a:solidFill>
              <a:srgbClr val="510051"/>
            </a:solidFill>
          </p:spPr>
          <p:txBody>
            <a:bodyPr wrap="square" lIns="0" tIns="0" rIns="0" bIns="0"/>
            <a:lstStyle/>
            <a:p>
              <a:endParaRPr/>
            </a:p>
          </p:txBody>
        </p:sp>
        <p:sp>
          <p:nvSpPr>
            <p:cNvPr id="23" name="object 23"/>
            <p:cNvSpPr/>
            <p:nvPr/>
          </p:nvSpPr>
          <p:spPr>
            <a:xfrm>
              <a:off x="1535976" y="3346348"/>
              <a:ext cx="1536065" cy="109855"/>
            </a:xfrm>
            <a:custGeom>
              <a:avLst/>
              <a:gdLst/>
              <a:ahLst/>
              <a:cxnLst/>
              <a:rect l="l" t="t" r="r" b="b"/>
              <a:pathLst>
                <a:path w="1536064" h="109854">
                  <a:moveTo>
                    <a:pt x="1535976" y="0"/>
                  </a:moveTo>
                  <a:lnTo>
                    <a:pt x="0" y="0"/>
                  </a:lnTo>
                  <a:lnTo>
                    <a:pt x="0" y="109651"/>
                  </a:lnTo>
                  <a:lnTo>
                    <a:pt x="1535976" y="109651"/>
                  </a:lnTo>
                  <a:lnTo>
                    <a:pt x="1535976" y="0"/>
                  </a:lnTo>
                  <a:close/>
                </a:path>
              </a:pathLst>
            </a:custGeom>
            <a:solidFill>
              <a:srgbClr val="EBEBEB"/>
            </a:solidFill>
          </p:spPr>
          <p:txBody>
            <a:bodyPr wrap="square" lIns="0" tIns="0" rIns="0" bIns="0"/>
            <a:lstStyle/>
            <a:p>
              <a:endParaRPr/>
            </a:p>
          </p:txBody>
        </p:sp>
        <p:sp>
          <p:nvSpPr>
            <p:cNvPr id="24" name="object 24"/>
            <p:cNvSpPr/>
            <p:nvPr/>
          </p:nvSpPr>
          <p:spPr>
            <a:xfrm>
              <a:off x="3071952" y="3346348"/>
              <a:ext cx="1536065" cy="109855"/>
            </a:xfrm>
            <a:custGeom>
              <a:avLst/>
              <a:gdLst/>
              <a:ahLst/>
              <a:cxnLst/>
              <a:rect l="l" t="t" r="r" b="b"/>
              <a:pathLst>
                <a:path w="1536064" h="109854">
                  <a:moveTo>
                    <a:pt x="1535976" y="0"/>
                  </a:moveTo>
                  <a:lnTo>
                    <a:pt x="0" y="0"/>
                  </a:lnTo>
                  <a:lnTo>
                    <a:pt x="0" y="109651"/>
                  </a:lnTo>
                  <a:lnTo>
                    <a:pt x="1535976" y="109651"/>
                  </a:lnTo>
                  <a:lnTo>
                    <a:pt x="1535976" y="0"/>
                  </a:lnTo>
                  <a:close/>
                </a:path>
              </a:pathLst>
            </a:custGeom>
            <a:solidFill>
              <a:srgbClr val="D8D8D8"/>
            </a:solidFill>
          </p:spPr>
          <p:txBody>
            <a:bodyPr wrap="square" lIns="0" tIns="0" rIns="0" bIns="0"/>
            <a:lstStyle/>
            <a:p>
              <a:endParaRPr/>
            </a:p>
          </p:txBody>
        </p:sp>
      </p:grpSp>
      <p:sp>
        <p:nvSpPr>
          <p:cNvPr id="25" name="object 25"/>
          <p:cNvSpPr txBox="1">
            <a:spLocks noGrp="1"/>
          </p:cNvSpPr>
          <p:nvPr>
            <p:ph type="dt" sz="half" idx="6"/>
          </p:nvPr>
        </p:nvSpPr>
        <p:spPr>
          <a:prstGeom prst="rect">
            <a:avLst/>
          </a:prstGeom>
        </p:spPr>
        <p:txBody>
          <a:bodyPr vert="horz" wrap="square" lIns="0" tIns="0" rIns="0" bIns="0">
            <a:spAutoFit/>
          </a:bodyPr>
          <a:lstStyle/>
          <a:p>
            <a:pPr marL="12700">
              <a:lnSpc>
                <a:spcPts val="675"/>
              </a:lnSpc>
            </a:pPr>
            <a:r>
              <a:t>Calegari (Universit'a Bologna)</a:t>
            </a:r>
          </a:p>
        </p:txBody>
      </p:sp>
      <p:sp>
        <p:nvSpPr>
          <p:cNvPr id="26" name="object 26"/>
          <p:cNvSpPr txBox="1"/>
          <p:nvPr/>
        </p:nvSpPr>
        <p:spPr>
          <a:xfrm>
            <a:off x="2053069" y="3351784"/>
            <a:ext cx="501650" cy="102235"/>
          </a:xfrm>
          <a:prstGeom prst="rect">
            <a:avLst/>
          </a:prstGeom>
        </p:spPr>
        <p:txBody>
          <a:bodyPr vert="horz" wrap="square" lIns="0" tIns="0" rIns="0" bIns="0">
            <a:spAutoFit/>
          </a:bodyPr>
          <a:lstStyle/>
          <a:p>
            <a:pPr marL="12700">
              <a:lnSpc>
                <a:spcPts val="675"/>
              </a:lnSpc>
              <a:defRPr sz="600">
                <a:solidFill>
                  <a:srgbClr val="470047"/>
                </a:solidFill>
                <a:latin typeface="Microsoft Sans Serif"/>
                <a:cs typeface="Microsoft Sans Serif"/>
                <a:hlinkClick r:id="rId13" action="ppaction://hlinksldjump"/>
              </a:defRPr>
            </a:pPr>
            <a:r>
              <a:t>Etica e LP</a:t>
            </a:r>
            <a:endParaRPr sz="600">
              <a:latin typeface="Microsoft Sans Serif"/>
              <a:cs typeface="Microsoft Sans Serif"/>
            </a:endParaRPr>
          </a:p>
        </p:txBody>
      </p:sp>
      <p:sp>
        <p:nvSpPr>
          <p:cNvPr id="27" name="object 27"/>
          <p:cNvSpPr txBox="1">
            <a:spLocks noGrp="1"/>
          </p:cNvSpPr>
          <p:nvPr>
            <p:ph type="ftr" sz="quarter" idx="5"/>
          </p:nvPr>
        </p:nvSpPr>
        <p:spPr>
          <a:prstGeom prst="rect">
            <a:avLst/>
          </a:prstGeom>
        </p:spPr>
        <p:txBody>
          <a:bodyPr vert="horz" wrap="square" lIns="0" tIns="0" rIns="0" bIns="0">
            <a:spAutoFit/>
          </a:bodyPr>
          <a:lstStyle/>
          <a:p>
            <a:pPr marL="12700">
              <a:lnSpc>
                <a:spcPts val="675"/>
              </a:lnSpc>
            </a:pPr>
            <a:r>
              <a:t>A.A. 2020/2021</a:t>
            </a:r>
          </a:p>
        </p:txBody>
      </p:sp>
      <p:sp>
        <p:nvSpPr>
          <p:cNvPr id="28" name="object 28"/>
          <p:cNvSpPr txBox="1">
            <a:spLocks noGrp="1"/>
          </p:cNvSpPr>
          <p:nvPr>
            <p:ph type="sldNum" sz="quarter" idx="7"/>
          </p:nvPr>
        </p:nvSpPr>
        <p:spPr>
          <a:prstGeom prst="rect">
            <a:avLst/>
          </a:prstGeom>
        </p:spPr>
        <p:txBody>
          <a:bodyPr vert="horz" wrap="square" lIns="0" tIns="0" rIns="0" bIns="0">
            <a:spAutoFit/>
          </a:bodyPr>
          <a:lstStyle/>
          <a:p>
            <a:pPr marL="38100">
              <a:lnSpc>
                <a:spcPts val="675"/>
              </a:lnSpc>
            </a:pPr>
            <a:fld id="{81D60167-4931-47E6-BA6A-407CBD079E47}" type="slidenum">
              <a:rPr spc="-20" dirty="0"/>
              <a:t>58</a:t>
            </a:fld>
            <a:r>
              <a:t> /69</a:t>
            </a:r>
          </a:p>
        </p:txBody>
      </p:sp>
    </p:spTree>
    <p:extLst>
      <p:ext uri="{BB962C8B-B14F-4D97-AF65-F5344CB8AC3E}">
        <p14:creationId xmlns:p14="http://schemas.microsoft.com/office/powerpoint/2010/main" val="3065055097"/>
      </p:ext>
    </p:extLst>
  </p:cSld>
  <p:clrMapOvr>
    <a:masterClrMapping/>
  </p:clrMapOvr>
  <p:transition>
    <p:cut/>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0" y="0"/>
            <a:ext cx="2304415" cy="140335"/>
          </a:xfrm>
          <a:prstGeom prst="rect">
            <a:avLst/>
          </a:prstGeom>
          <a:solidFill>
            <a:srgbClr val="510051"/>
          </a:solidFill>
        </p:spPr>
        <p:txBody>
          <a:bodyPr vert="horz" wrap="square" lIns="0" tIns="13335" rIns="0" bIns="0">
            <a:spAutoFit/>
          </a:bodyPr>
          <a:lstStyle/>
          <a:p>
            <a:pPr marR="59690" algn="r">
              <a:lnSpc>
                <a:spcPct val="100000"/>
              </a:lnSpc>
              <a:spcBef>
                <a:spcPts val="105"/>
              </a:spcBef>
              <a:defRPr sz="600">
                <a:solidFill>
                  <a:srgbClr val="F2F2F2"/>
                </a:solidFill>
                <a:latin typeface="Microsoft Sans Serif"/>
                <a:cs typeface="Microsoft Sans Serif"/>
                <a:hlinkClick r:id="rId2" action="ppaction://hlinksldjump"/>
              </a:defRPr>
            </a:pPr>
            <a:r>
              <a:t>Discussione</a:t>
            </a:r>
            <a:endParaRPr sz="600">
              <a:latin typeface="Microsoft Sans Serif"/>
              <a:cs typeface="Microsoft Sans Serif"/>
            </a:endParaRPr>
          </a:p>
        </p:txBody>
      </p:sp>
      <p:sp>
        <p:nvSpPr>
          <p:cNvPr id="3" name="object 3"/>
          <p:cNvSpPr txBox="1"/>
          <p:nvPr/>
        </p:nvSpPr>
        <p:spPr>
          <a:xfrm>
            <a:off x="2303995" y="0"/>
            <a:ext cx="2304415" cy="140335"/>
          </a:xfrm>
          <a:prstGeom prst="rect">
            <a:avLst/>
          </a:prstGeom>
          <a:solidFill>
            <a:srgbClr val="D8D8D8"/>
          </a:solidFill>
        </p:spPr>
        <p:txBody>
          <a:bodyPr vert="horz" wrap="square" lIns="0" tIns="13335" rIns="0" bIns="0">
            <a:spAutoFit/>
          </a:bodyPr>
          <a:lstStyle/>
          <a:p>
            <a:pPr marL="67310">
              <a:lnSpc>
                <a:spcPct val="100000"/>
              </a:lnSpc>
              <a:spcBef>
                <a:spcPts val="105"/>
              </a:spcBef>
              <a:defRPr sz="600">
                <a:solidFill>
                  <a:srgbClr val="3D003D"/>
                </a:solidFill>
                <a:latin typeface="Microsoft Sans Serif"/>
                <a:cs typeface="Microsoft Sans Serif"/>
                <a:hlinkClick r:id="rId3" action="ppaction://hlinksldjump"/>
              </a:defRPr>
            </a:pPr>
            <a:r>
              <a:t>A proposito di interazione</a:t>
            </a:r>
            <a:endParaRPr sz="600">
              <a:latin typeface="Microsoft Sans Serif"/>
              <a:cs typeface="Microsoft Sans Serif"/>
            </a:endParaRPr>
          </a:p>
        </p:txBody>
      </p:sp>
      <p:sp>
        <p:nvSpPr>
          <p:cNvPr id="4" name="object 4"/>
          <p:cNvSpPr txBox="1"/>
          <p:nvPr/>
        </p:nvSpPr>
        <p:spPr>
          <a:xfrm>
            <a:off x="0" y="140017"/>
            <a:ext cx="4608195" cy="350520"/>
          </a:xfrm>
          <a:prstGeom prst="rect">
            <a:avLst/>
          </a:prstGeom>
          <a:solidFill>
            <a:srgbClr val="F2F2F2"/>
          </a:solidFill>
        </p:spPr>
        <p:txBody>
          <a:bodyPr vert="horz" wrap="square" lIns="0" tIns="76835" rIns="0" bIns="0">
            <a:spAutoFit/>
          </a:bodyPr>
          <a:lstStyle/>
          <a:p>
            <a:pPr marL="107950">
              <a:lnSpc>
                <a:spcPct val="100000"/>
              </a:lnSpc>
              <a:spcBef>
                <a:spcPts val="605"/>
              </a:spcBef>
              <a:defRPr sz="1400">
                <a:solidFill>
                  <a:srgbClr val="660066"/>
                </a:solidFill>
                <a:latin typeface="Tahoma"/>
                <a:cs typeface="Tahoma"/>
              </a:defRPr>
            </a:pPr>
            <a:r>
              <a:t>A proposito di interazione</a:t>
            </a:r>
            <a:endParaRPr sz="1400">
              <a:latin typeface="Tahoma"/>
              <a:cs typeface="Tahoma"/>
            </a:endParaRPr>
          </a:p>
        </p:txBody>
      </p:sp>
      <p:pic>
        <p:nvPicPr>
          <p:cNvPr id="5" name="object 5"/>
          <p:cNvPicPr/>
          <p:nvPr/>
        </p:nvPicPr>
        <p:blipFill>
          <a:blip r:embed="rId4" cstate="print"/>
          <a:stretch>
            <a:fillRect/>
          </a:stretch>
        </p:blipFill>
        <p:spPr>
          <a:xfrm>
            <a:off x="281089" y="948617"/>
            <a:ext cx="65265" cy="65265"/>
          </a:xfrm>
          <a:prstGeom prst="rect">
            <a:avLst/>
          </a:prstGeom>
        </p:spPr>
      </p:pic>
      <p:pic>
        <p:nvPicPr>
          <p:cNvPr id="6" name="object 6"/>
          <p:cNvPicPr/>
          <p:nvPr/>
        </p:nvPicPr>
        <p:blipFill>
          <a:blip r:embed="rId4" cstate="print"/>
          <a:stretch>
            <a:fillRect/>
          </a:stretch>
        </p:blipFill>
        <p:spPr>
          <a:xfrm>
            <a:off x="281089" y="1381270"/>
            <a:ext cx="65265" cy="65265"/>
          </a:xfrm>
          <a:prstGeom prst="rect">
            <a:avLst/>
          </a:prstGeom>
        </p:spPr>
      </p:pic>
      <p:pic>
        <p:nvPicPr>
          <p:cNvPr id="7" name="object 7"/>
          <p:cNvPicPr/>
          <p:nvPr/>
        </p:nvPicPr>
        <p:blipFill>
          <a:blip r:embed="rId4" cstate="print"/>
          <a:stretch>
            <a:fillRect/>
          </a:stretch>
        </p:blipFill>
        <p:spPr>
          <a:xfrm>
            <a:off x="283686" y="1646962"/>
            <a:ext cx="65265" cy="65265"/>
          </a:xfrm>
          <a:prstGeom prst="rect">
            <a:avLst/>
          </a:prstGeom>
        </p:spPr>
      </p:pic>
      <p:sp>
        <p:nvSpPr>
          <p:cNvPr id="8" name="object 8"/>
          <p:cNvSpPr/>
          <p:nvPr/>
        </p:nvSpPr>
        <p:spPr>
          <a:xfrm>
            <a:off x="87743" y="2024747"/>
            <a:ext cx="4432935" cy="198755"/>
          </a:xfrm>
          <a:custGeom>
            <a:avLst/>
            <a:gdLst/>
            <a:ahLst/>
            <a:cxnLst/>
            <a:rect l="l" t="t" r="r" b="b"/>
            <a:pathLst>
              <a:path w="4432935" h="198755">
                <a:moveTo>
                  <a:pt x="4381765" y="0"/>
                </a:moveTo>
                <a:lnTo>
                  <a:pt x="50800" y="0"/>
                </a:lnTo>
                <a:lnTo>
                  <a:pt x="31075" y="4008"/>
                </a:lnTo>
                <a:lnTo>
                  <a:pt x="14922" y="14922"/>
                </a:lnTo>
                <a:lnTo>
                  <a:pt x="4008" y="31075"/>
                </a:lnTo>
                <a:lnTo>
                  <a:pt x="0" y="50800"/>
                </a:lnTo>
                <a:lnTo>
                  <a:pt x="0" y="198367"/>
                </a:lnTo>
                <a:lnTo>
                  <a:pt x="4432566" y="198367"/>
                </a:lnTo>
                <a:lnTo>
                  <a:pt x="4432566" y="50800"/>
                </a:lnTo>
                <a:lnTo>
                  <a:pt x="4428558" y="31075"/>
                </a:lnTo>
                <a:lnTo>
                  <a:pt x="4417643" y="14922"/>
                </a:lnTo>
                <a:lnTo>
                  <a:pt x="4401490" y="4008"/>
                </a:lnTo>
                <a:lnTo>
                  <a:pt x="4381765" y="0"/>
                </a:lnTo>
                <a:close/>
              </a:path>
            </a:pathLst>
          </a:custGeom>
          <a:solidFill>
            <a:srgbClr val="380038"/>
          </a:solidFill>
        </p:spPr>
        <p:txBody>
          <a:bodyPr wrap="square" lIns="0" tIns="0" rIns="0" bIns="0"/>
          <a:lstStyle/>
          <a:p>
            <a:endParaRPr/>
          </a:p>
        </p:txBody>
      </p:sp>
      <p:sp>
        <p:nvSpPr>
          <p:cNvPr id="9" name="object 9"/>
          <p:cNvSpPr txBox="1"/>
          <p:nvPr/>
        </p:nvSpPr>
        <p:spPr>
          <a:xfrm>
            <a:off x="138544" y="2053195"/>
            <a:ext cx="2623706" cy="141064"/>
          </a:xfrm>
          <a:prstGeom prst="rect">
            <a:avLst/>
          </a:prstGeom>
        </p:spPr>
        <p:txBody>
          <a:bodyPr vert="horz" wrap="square" lIns="0" tIns="0" rIns="0" bIns="0">
            <a:spAutoFit/>
          </a:bodyPr>
          <a:lstStyle/>
          <a:p>
            <a:pPr>
              <a:lnSpc>
                <a:spcPts val="1145"/>
              </a:lnSpc>
              <a:defRPr sz="1200">
                <a:solidFill>
                  <a:srgbClr val="EEEAB3"/>
                </a:solidFill>
                <a:latin typeface="Tahoma"/>
                <a:cs typeface="Tahoma"/>
              </a:defRPr>
            </a:pPr>
            <a:r>
              <a:t>Domanda aperta</a:t>
            </a:r>
            <a:endParaRPr sz="1200">
              <a:latin typeface="Tahoma"/>
              <a:cs typeface="Tahoma"/>
            </a:endParaRPr>
          </a:p>
        </p:txBody>
      </p:sp>
      <p:sp>
        <p:nvSpPr>
          <p:cNvPr id="14" name="object 14"/>
          <p:cNvSpPr txBox="1"/>
          <p:nvPr/>
        </p:nvSpPr>
        <p:spPr>
          <a:xfrm>
            <a:off x="154985" y="806764"/>
            <a:ext cx="4171429" cy="1680396"/>
          </a:xfrm>
          <a:prstGeom prst="rect">
            <a:avLst/>
          </a:prstGeom>
        </p:spPr>
        <p:txBody>
          <a:bodyPr vert="horz" wrap="square" lIns="0" tIns="6985" rIns="0" bIns="0">
            <a:spAutoFit/>
          </a:bodyPr>
          <a:lstStyle/>
          <a:p>
            <a:pPr marL="276860" marR="311150">
              <a:lnSpc>
                <a:spcPct val="102600"/>
              </a:lnSpc>
              <a:spcBef>
                <a:spcPts val="55"/>
              </a:spcBef>
              <a:defRPr sz="1100">
                <a:latin typeface="Tahoma"/>
                <a:cs typeface="Tahoma"/>
              </a:defRPr>
            </a:pPr>
            <a:r>
              <a:rPr>
                <a:solidFill>
                  <a:srgbClr val="0A000A"/>
                </a:solidFill>
              </a:rPr>
              <a:t>finora, ci siamo concentrati principalmente sui sistemi a singolo agente e abbiamo deliberatamente omesso la dimensione dell' </a:t>
            </a:r>
            <a:r>
              <a:rPr>
                <a:solidFill>
                  <a:srgbClr val="5B005B"/>
                </a:solidFill>
              </a:rPr>
              <a:t>interazione</a:t>
            </a:r>
            <a:r>
              <a:rPr>
                <a:solidFill>
                  <a:srgbClr val="0A000A"/>
                </a:solidFill>
              </a:rPr>
              <a:t>.</a:t>
            </a:r>
            <a:endParaRPr sz="1100">
              <a:latin typeface="Tahoma"/>
              <a:cs typeface="Tahoma"/>
            </a:endParaRPr>
          </a:p>
          <a:p>
            <a:pPr marL="276860" marR="93345">
              <a:lnSpc>
                <a:spcPct val="125299"/>
              </a:lnSpc>
              <a:defRPr sz="1100">
                <a:latin typeface="Tahoma"/>
                <a:cs typeface="Tahoma"/>
              </a:defRPr>
            </a:pPr>
            <a:r>
              <a:rPr>
                <a:solidFill>
                  <a:srgbClr val="0A000A"/>
                </a:solidFill>
              </a:rPr>
              <a:t>lo abbiamo fatto per motivi di semplicità, al fine di focalizzare la maggior parte delle nozioni di base, tuttavia, l'interazione è un aspetto </a:t>
            </a:r>
            <a:r>
              <a:rPr>
                <a:solidFill>
                  <a:srgbClr val="5B005B"/>
                </a:solidFill>
              </a:rPr>
              <a:t>fondamentale </a:t>
            </a:r>
            <a:r>
              <a:rPr>
                <a:solidFill>
                  <a:srgbClr val="0A000A"/>
                </a:solidFill>
              </a:rPr>
              <a:t>nel MAS.</a:t>
            </a:r>
            <a:endParaRPr sz="1100">
              <a:latin typeface="Tahoma"/>
              <a:cs typeface="Tahoma"/>
            </a:endParaRPr>
          </a:p>
          <a:p>
            <a:pPr>
              <a:lnSpc>
                <a:spcPct val="100000"/>
              </a:lnSpc>
            </a:pPr>
            <a:endParaRPr sz="1100">
              <a:latin typeface="Tahoma"/>
              <a:cs typeface="Tahoma"/>
            </a:endParaRPr>
          </a:p>
          <a:p>
            <a:pPr>
              <a:lnSpc>
                <a:spcPct val="100000"/>
              </a:lnSpc>
              <a:spcBef>
                <a:spcPts val="40"/>
              </a:spcBef>
            </a:pPr>
            <a:endParaRPr sz="1150">
              <a:latin typeface="Tahoma"/>
              <a:cs typeface="Tahoma"/>
            </a:endParaRPr>
          </a:p>
          <a:p>
            <a:pPr>
              <a:lnSpc>
                <a:spcPct val="100000"/>
              </a:lnSpc>
              <a:defRPr sz="1100">
                <a:solidFill>
                  <a:srgbClr val="0A000A"/>
                </a:solidFill>
                <a:latin typeface="Tahoma"/>
                <a:cs typeface="Tahoma"/>
              </a:defRPr>
            </a:pPr>
            <a:r>
              <a:t>Come modellare e implementare l'interazione per gli agenti logici?</a:t>
            </a:r>
            <a:endParaRPr sz="1100">
              <a:latin typeface="Tahoma"/>
              <a:cs typeface="Tahoma"/>
            </a:endParaRPr>
          </a:p>
        </p:txBody>
      </p:sp>
      <p:grpSp>
        <p:nvGrpSpPr>
          <p:cNvPr id="15" name="object 15"/>
          <p:cNvGrpSpPr/>
          <p:nvPr/>
        </p:nvGrpSpPr>
        <p:grpSpPr>
          <a:xfrm>
            <a:off x="0" y="3346348"/>
            <a:ext cx="4608195" cy="109855"/>
            <a:chOff x="0" y="3346348"/>
            <a:chExt cx="4608195" cy="109855"/>
          </a:xfrm>
        </p:grpSpPr>
        <p:sp>
          <p:nvSpPr>
            <p:cNvPr id="16" name="object 16"/>
            <p:cNvSpPr/>
            <p:nvPr/>
          </p:nvSpPr>
          <p:spPr>
            <a:xfrm>
              <a:off x="0" y="3346348"/>
              <a:ext cx="1536065" cy="109855"/>
            </a:xfrm>
            <a:custGeom>
              <a:avLst/>
              <a:gdLst/>
              <a:ahLst/>
              <a:cxnLst/>
              <a:rect l="l" t="t" r="r" b="b"/>
              <a:pathLst>
                <a:path w="1536065" h="109854">
                  <a:moveTo>
                    <a:pt x="1535976" y="0"/>
                  </a:moveTo>
                  <a:lnTo>
                    <a:pt x="0" y="0"/>
                  </a:lnTo>
                  <a:lnTo>
                    <a:pt x="0" y="109651"/>
                  </a:lnTo>
                  <a:lnTo>
                    <a:pt x="1535976" y="109651"/>
                  </a:lnTo>
                  <a:lnTo>
                    <a:pt x="1535976" y="0"/>
                  </a:lnTo>
                  <a:close/>
                </a:path>
              </a:pathLst>
            </a:custGeom>
            <a:solidFill>
              <a:srgbClr val="510051"/>
            </a:solidFill>
          </p:spPr>
          <p:txBody>
            <a:bodyPr wrap="square" lIns="0" tIns="0" rIns="0" bIns="0"/>
            <a:lstStyle/>
            <a:p>
              <a:endParaRPr/>
            </a:p>
          </p:txBody>
        </p:sp>
        <p:sp>
          <p:nvSpPr>
            <p:cNvPr id="17" name="object 17"/>
            <p:cNvSpPr/>
            <p:nvPr/>
          </p:nvSpPr>
          <p:spPr>
            <a:xfrm>
              <a:off x="1535976" y="3346348"/>
              <a:ext cx="1536065" cy="109855"/>
            </a:xfrm>
            <a:custGeom>
              <a:avLst/>
              <a:gdLst/>
              <a:ahLst/>
              <a:cxnLst/>
              <a:rect l="l" t="t" r="r" b="b"/>
              <a:pathLst>
                <a:path w="1536064" h="109854">
                  <a:moveTo>
                    <a:pt x="1535976" y="0"/>
                  </a:moveTo>
                  <a:lnTo>
                    <a:pt x="0" y="0"/>
                  </a:lnTo>
                  <a:lnTo>
                    <a:pt x="0" y="109651"/>
                  </a:lnTo>
                  <a:lnTo>
                    <a:pt x="1535976" y="109651"/>
                  </a:lnTo>
                  <a:lnTo>
                    <a:pt x="1535976" y="0"/>
                  </a:lnTo>
                  <a:close/>
                </a:path>
              </a:pathLst>
            </a:custGeom>
            <a:solidFill>
              <a:srgbClr val="EBEBEB"/>
            </a:solidFill>
          </p:spPr>
          <p:txBody>
            <a:bodyPr wrap="square" lIns="0" tIns="0" rIns="0" bIns="0"/>
            <a:lstStyle/>
            <a:p>
              <a:endParaRPr/>
            </a:p>
          </p:txBody>
        </p:sp>
        <p:sp>
          <p:nvSpPr>
            <p:cNvPr id="18" name="object 18"/>
            <p:cNvSpPr/>
            <p:nvPr/>
          </p:nvSpPr>
          <p:spPr>
            <a:xfrm>
              <a:off x="3071952" y="3346348"/>
              <a:ext cx="1536065" cy="109855"/>
            </a:xfrm>
            <a:custGeom>
              <a:avLst/>
              <a:gdLst/>
              <a:ahLst/>
              <a:cxnLst/>
              <a:rect l="l" t="t" r="r" b="b"/>
              <a:pathLst>
                <a:path w="1536064" h="109854">
                  <a:moveTo>
                    <a:pt x="1535976" y="0"/>
                  </a:moveTo>
                  <a:lnTo>
                    <a:pt x="0" y="0"/>
                  </a:lnTo>
                  <a:lnTo>
                    <a:pt x="0" y="109651"/>
                  </a:lnTo>
                  <a:lnTo>
                    <a:pt x="1535976" y="109651"/>
                  </a:lnTo>
                  <a:lnTo>
                    <a:pt x="1535976" y="0"/>
                  </a:lnTo>
                  <a:close/>
                </a:path>
              </a:pathLst>
            </a:custGeom>
            <a:solidFill>
              <a:srgbClr val="D8D8D8"/>
            </a:solidFill>
          </p:spPr>
          <p:txBody>
            <a:bodyPr wrap="square" lIns="0" tIns="0" rIns="0" bIns="0"/>
            <a:lstStyle/>
            <a:p>
              <a:endParaRPr/>
            </a:p>
          </p:txBody>
        </p:sp>
      </p:grpSp>
      <p:sp>
        <p:nvSpPr>
          <p:cNvPr id="19" name="object 19"/>
          <p:cNvSpPr txBox="1">
            <a:spLocks noGrp="1"/>
          </p:cNvSpPr>
          <p:nvPr>
            <p:ph type="dt" sz="half" idx="6"/>
          </p:nvPr>
        </p:nvSpPr>
        <p:spPr>
          <a:prstGeom prst="rect">
            <a:avLst/>
          </a:prstGeom>
        </p:spPr>
        <p:txBody>
          <a:bodyPr vert="horz" wrap="square" lIns="0" tIns="0" rIns="0" bIns="0">
            <a:spAutoFit/>
          </a:bodyPr>
          <a:lstStyle/>
          <a:p>
            <a:pPr marL="12700">
              <a:lnSpc>
                <a:spcPts val="675"/>
              </a:lnSpc>
            </a:pPr>
            <a:r>
              <a:t>Calegari (Universit'a Bologna)</a:t>
            </a:r>
          </a:p>
        </p:txBody>
      </p:sp>
      <p:sp>
        <p:nvSpPr>
          <p:cNvPr id="20" name="object 20"/>
          <p:cNvSpPr txBox="1"/>
          <p:nvPr/>
        </p:nvSpPr>
        <p:spPr>
          <a:xfrm>
            <a:off x="2053056" y="3351784"/>
            <a:ext cx="501650" cy="102235"/>
          </a:xfrm>
          <a:prstGeom prst="rect">
            <a:avLst/>
          </a:prstGeom>
        </p:spPr>
        <p:txBody>
          <a:bodyPr vert="horz" wrap="square" lIns="0" tIns="0" rIns="0" bIns="0">
            <a:spAutoFit/>
          </a:bodyPr>
          <a:lstStyle/>
          <a:p>
            <a:pPr marL="12700">
              <a:lnSpc>
                <a:spcPts val="675"/>
              </a:lnSpc>
              <a:defRPr sz="600">
                <a:solidFill>
                  <a:srgbClr val="470047"/>
                </a:solidFill>
                <a:latin typeface="Microsoft Sans Serif"/>
                <a:cs typeface="Microsoft Sans Serif"/>
                <a:hlinkClick r:id="rId5" action="ppaction://hlinksldjump"/>
              </a:defRPr>
            </a:pPr>
            <a:r>
              <a:t>Etica e LP</a:t>
            </a:r>
            <a:endParaRPr sz="600">
              <a:latin typeface="Microsoft Sans Serif"/>
              <a:cs typeface="Microsoft Sans Serif"/>
            </a:endParaRPr>
          </a:p>
        </p:txBody>
      </p:sp>
      <p:sp>
        <p:nvSpPr>
          <p:cNvPr id="21" name="object 21"/>
          <p:cNvSpPr txBox="1">
            <a:spLocks noGrp="1"/>
          </p:cNvSpPr>
          <p:nvPr>
            <p:ph type="ftr" sz="quarter" idx="5"/>
          </p:nvPr>
        </p:nvSpPr>
        <p:spPr>
          <a:prstGeom prst="rect">
            <a:avLst/>
          </a:prstGeom>
        </p:spPr>
        <p:txBody>
          <a:bodyPr vert="horz" wrap="square" lIns="0" tIns="0" rIns="0" bIns="0">
            <a:spAutoFit/>
          </a:bodyPr>
          <a:lstStyle/>
          <a:p>
            <a:pPr marL="12700">
              <a:lnSpc>
                <a:spcPts val="675"/>
              </a:lnSpc>
            </a:pPr>
            <a:r>
              <a:t>A.A. 2020/2021</a:t>
            </a:r>
          </a:p>
        </p:txBody>
      </p:sp>
      <p:sp>
        <p:nvSpPr>
          <p:cNvPr id="22" name="object 22"/>
          <p:cNvSpPr txBox="1">
            <a:spLocks noGrp="1"/>
          </p:cNvSpPr>
          <p:nvPr>
            <p:ph type="sldNum" sz="quarter" idx="7"/>
          </p:nvPr>
        </p:nvSpPr>
        <p:spPr>
          <a:prstGeom prst="rect">
            <a:avLst/>
          </a:prstGeom>
        </p:spPr>
        <p:txBody>
          <a:bodyPr vert="horz" wrap="square" lIns="0" tIns="0" rIns="0" bIns="0">
            <a:spAutoFit/>
          </a:bodyPr>
          <a:lstStyle/>
          <a:p>
            <a:pPr marL="38100">
              <a:lnSpc>
                <a:spcPts val="675"/>
              </a:lnSpc>
            </a:pPr>
            <a:r>
              <a:t>62/69</a:t>
            </a:r>
          </a:p>
        </p:txBody>
      </p:sp>
    </p:spTree>
  </p:cSld>
  <p:clrMapOvr>
    <a:masterClrMapping/>
  </p:clrMapOvr>
  <p:transition>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0" y="0"/>
            <a:ext cx="2304415" cy="140335"/>
          </a:xfrm>
          <a:prstGeom prst="rect">
            <a:avLst/>
          </a:prstGeom>
          <a:solidFill>
            <a:srgbClr val="510051"/>
          </a:solidFill>
        </p:spPr>
        <p:txBody>
          <a:bodyPr vert="horz" wrap="square" lIns="0" tIns="13335" rIns="0" bIns="0">
            <a:spAutoFit/>
          </a:bodyPr>
          <a:lstStyle/>
          <a:p>
            <a:pPr marR="59690" algn="r">
              <a:lnSpc>
                <a:spcPct val="100000"/>
              </a:lnSpc>
              <a:spcBef>
                <a:spcPts val="105"/>
              </a:spcBef>
              <a:defRPr sz="600">
                <a:solidFill>
                  <a:srgbClr val="F2F2F2"/>
                </a:solidFill>
                <a:latin typeface="Microsoft Sans Serif"/>
                <a:cs typeface="Microsoft Sans Serif"/>
                <a:hlinkClick r:id="rId2" action="ppaction://hlinksldjump"/>
              </a:defRPr>
            </a:pPr>
            <a:r>
              <a:t>Agenti</a:t>
            </a:r>
            <a:endParaRPr sz="600">
              <a:latin typeface="Microsoft Sans Serif"/>
              <a:cs typeface="Microsoft Sans Serif"/>
            </a:endParaRPr>
          </a:p>
        </p:txBody>
      </p:sp>
      <p:sp>
        <p:nvSpPr>
          <p:cNvPr id="3" name="object 3"/>
          <p:cNvSpPr/>
          <p:nvPr/>
        </p:nvSpPr>
        <p:spPr>
          <a:xfrm>
            <a:off x="2303995" y="0"/>
            <a:ext cx="2304415" cy="140335"/>
          </a:xfrm>
          <a:custGeom>
            <a:avLst/>
            <a:gdLst/>
            <a:ahLst/>
            <a:cxnLst/>
            <a:rect l="l" t="t" r="r" b="b"/>
            <a:pathLst>
              <a:path w="2304415" h="140335">
                <a:moveTo>
                  <a:pt x="2303995" y="0"/>
                </a:moveTo>
                <a:lnTo>
                  <a:pt x="0" y="0"/>
                </a:lnTo>
                <a:lnTo>
                  <a:pt x="0" y="140017"/>
                </a:lnTo>
                <a:lnTo>
                  <a:pt x="2303995" y="140017"/>
                </a:lnTo>
                <a:lnTo>
                  <a:pt x="2303995" y="0"/>
                </a:lnTo>
                <a:close/>
              </a:path>
            </a:pathLst>
          </a:custGeom>
          <a:solidFill>
            <a:srgbClr val="D8D8D8"/>
          </a:solidFill>
        </p:spPr>
        <p:txBody>
          <a:bodyPr wrap="square" lIns="0" tIns="0" rIns="0" bIns="0"/>
          <a:lstStyle/>
          <a:p>
            <a:endParaRPr/>
          </a:p>
        </p:txBody>
      </p:sp>
      <p:sp>
        <p:nvSpPr>
          <p:cNvPr id="4" name="object 4"/>
          <p:cNvSpPr txBox="1">
            <a:spLocks noGrp="1"/>
          </p:cNvSpPr>
          <p:nvPr>
            <p:ph type="title"/>
          </p:nvPr>
        </p:nvSpPr>
        <p:spPr>
          <a:xfrm>
            <a:off x="0" y="140017"/>
            <a:ext cx="4608195" cy="350520"/>
          </a:xfrm>
          <a:prstGeom prst="rect">
            <a:avLst/>
          </a:prstGeom>
          <a:solidFill>
            <a:srgbClr val="F2F2F2"/>
          </a:solidFill>
        </p:spPr>
        <p:txBody>
          <a:bodyPr vert="horz" wrap="square" lIns="0" tIns="76835" rIns="0" bIns="0">
            <a:spAutoFit/>
          </a:bodyPr>
          <a:lstStyle/>
          <a:p>
            <a:pPr marL="107950">
              <a:lnSpc>
                <a:spcPct val="100000"/>
              </a:lnSpc>
              <a:spcBef>
                <a:spcPts val="605"/>
              </a:spcBef>
              <a:defRPr>
                <a:solidFill>
                  <a:srgbClr val="660066"/>
                </a:solidFill>
              </a:defRPr>
            </a:pPr>
            <a:r>
              <a:t>Il prossimo in linea. . .</a:t>
            </a:r>
          </a:p>
        </p:txBody>
      </p:sp>
      <p:pic>
        <p:nvPicPr>
          <p:cNvPr id="5" name="object 5"/>
          <p:cNvPicPr/>
          <p:nvPr/>
        </p:nvPicPr>
        <p:blipFill>
          <a:blip r:embed="rId3" cstate="print"/>
          <a:stretch>
            <a:fillRect/>
          </a:stretch>
        </p:blipFill>
        <p:spPr>
          <a:xfrm>
            <a:off x="54787" y="618796"/>
            <a:ext cx="160096" cy="160096"/>
          </a:xfrm>
          <a:prstGeom prst="rect">
            <a:avLst/>
          </a:prstGeom>
        </p:spPr>
      </p:pic>
      <p:sp>
        <p:nvSpPr>
          <p:cNvPr id="6" name="object 6"/>
          <p:cNvSpPr txBox="1"/>
          <p:nvPr/>
        </p:nvSpPr>
        <p:spPr>
          <a:xfrm>
            <a:off x="95250" y="618135"/>
            <a:ext cx="79375" cy="42960"/>
          </a:xfrm>
          <a:prstGeom prst="rect">
            <a:avLst/>
          </a:prstGeom>
        </p:spPr>
        <p:txBody>
          <a:bodyPr vert="horz" wrap="square" lIns="0" tIns="12065" rIns="0" bIns="0">
            <a:spAutoFit/>
          </a:bodyPr>
          <a:lstStyle/>
          <a:p>
            <a:pPr marL="12700">
              <a:lnSpc>
                <a:spcPct val="100000"/>
              </a:lnSpc>
              <a:spcBef>
                <a:spcPts val="95"/>
              </a:spcBef>
              <a:defRPr sz="800">
                <a:solidFill>
                  <a:srgbClr val="FEFDFB"/>
                </a:solidFill>
                <a:latin typeface="Microsoft Sans Serif"/>
                <a:cs typeface="Microsoft Sans Serif"/>
              </a:defRPr>
            </a:pPr>
            <a:r>
              <a:rPr sz="200"/>
              <a:t>1</a:t>
            </a:r>
            <a:endParaRPr sz="200">
              <a:latin typeface="Microsoft Sans Serif"/>
              <a:cs typeface="Microsoft Sans Serif"/>
            </a:endParaRPr>
          </a:p>
        </p:txBody>
      </p:sp>
      <p:sp>
        <p:nvSpPr>
          <p:cNvPr id="7" name="object 7"/>
          <p:cNvSpPr txBox="1"/>
          <p:nvPr/>
        </p:nvSpPr>
        <p:spPr>
          <a:xfrm>
            <a:off x="260680" y="590703"/>
            <a:ext cx="480059" cy="103875"/>
          </a:xfrm>
          <a:prstGeom prst="rect">
            <a:avLst/>
          </a:prstGeom>
        </p:spPr>
        <p:txBody>
          <a:bodyPr vert="horz" wrap="square" lIns="0" tIns="11430" rIns="0" bIns="0">
            <a:spAutoFit/>
          </a:bodyPr>
          <a:lstStyle/>
          <a:p>
            <a:pPr marL="12700">
              <a:lnSpc>
                <a:spcPct val="100000"/>
              </a:lnSpc>
              <a:spcBef>
                <a:spcPts val="90"/>
              </a:spcBef>
              <a:defRPr sz="1100">
                <a:solidFill>
                  <a:srgbClr val="D4CCD4"/>
                </a:solidFill>
                <a:latin typeface="Tahoma"/>
                <a:cs typeface="Tahoma"/>
                <a:hlinkClick r:id="rId4" action="ppaction://hlinksldjump"/>
              </a:defRPr>
            </a:pPr>
            <a:r>
              <a:rPr sz="600"/>
              <a:t>Il contesto</a:t>
            </a:r>
            <a:endParaRPr sz="600">
              <a:latin typeface="Tahoma"/>
              <a:cs typeface="Tahoma"/>
            </a:endParaRPr>
          </a:p>
        </p:txBody>
      </p:sp>
      <p:pic>
        <p:nvPicPr>
          <p:cNvPr id="8" name="object 8"/>
          <p:cNvPicPr/>
          <p:nvPr/>
        </p:nvPicPr>
        <p:blipFill>
          <a:blip r:embed="rId5" cstate="print"/>
          <a:stretch>
            <a:fillRect/>
          </a:stretch>
        </p:blipFill>
        <p:spPr>
          <a:xfrm>
            <a:off x="54787" y="998692"/>
            <a:ext cx="160096" cy="160096"/>
          </a:xfrm>
          <a:prstGeom prst="rect">
            <a:avLst/>
          </a:prstGeom>
        </p:spPr>
      </p:pic>
      <p:sp>
        <p:nvSpPr>
          <p:cNvPr id="9" name="object 9"/>
          <p:cNvSpPr txBox="1"/>
          <p:nvPr/>
        </p:nvSpPr>
        <p:spPr>
          <a:xfrm>
            <a:off x="95250" y="998030"/>
            <a:ext cx="79375" cy="42960"/>
          </a:xfrm>
          <a:prstGeom prst="rect">
            <a:avLst/>
          </a:prstGeom>
        </p:spPr>
        <p:txBody>
          <a:bodyPr vert="horz" wrap="square" lIns="0" tIns="12065" rIns="0" bIns="0">
            <a:spAutoFit/>
          </a:bodyPr>
          <a:lstStyle/>
          <a:p>
            <a:pPr marL="12700">
              <a:lnSpc>
                <a:spcPct val="100000"/>
              </a:lnSpc>
              <a:spcBef>
                <a:spcPts val="95"/>
              </a:spcBef>
              <a:defRPr sz="800">
                <a:solidFill>
                  <a:srgbClr val="FAF7EB"/>
                </a:solidFill>
                <a:latin typeface="Microsoft Sans Serif"/>
                <a:cs typeface="Microsoft Sans Serif"/>
              </a:defRPr>
            </a:pPr>
            <a:r>
              <a:rPr sz="200"/>
              <a:t>2</a:t>
            </a:r>
            <a:endParaRPr sz="200">
              <a:latin typeface="Microsoft Sans Serif"/>
              <a:cs typeface="Microsoft Sans Serif"/>
            </a:endParaRPr>
          </a:p>
        </p:txBody>
      </p:sp>
      <p:sp>
        <p:nvSpPr>
          <p:cNvPr id="10" name="object 10"/>
          <p:cNvSpPr txBox="1"/>
          <p:nvPr/>
        </p:nvSpPr>
        <p:spPr>
          <a:xfrm>
            <a:off x="260680" y="970598"/>
            <a:ext cx="424180" cy="103875"/>
          </a:xfrm>
          <a:prstGeom prst="rect">
            <a:avLst/>
          </a:prstGeom>
        </p:spPr>
        <p:txBody>
          <a:bodyPr vert="horz" wrap="square" lIns="0" tIns="11430" rIns="0" bIns="0">
            <a:spAutoFit/>
          </a:bodyPr>
          <a:lstStyle/>
          <a:p>
            <a:pPr marL="12700">
              <a:lnSpc>
                <a:spcPct val="100000"/>
              </a:lnSpc>
              <a:spcBef>
                <a:spcPts val="90"/>
              </a:spcBef>
              <a:defRPr sz="1100">
                <a:solidFill>
                  <a:srgbClr val="280028"/>
                </a:solidFill>
                <a:latin typeface="Tahoma"/>
                <a:cs typeface="Tahoma"/>
                <a:hlinkClick r:id="rId2" action="ppaction://hlinksldjump"/>
              </a:defRPr>
            </a:pPr>
            <a:r>
              <a:rPr sz="600"/>
              <a:t>Agenti</a:t>
            </a:r>
            <a:endParaRPr sz="600">
              <a:latin typeface="Tahoma"/>
              <a:cs typeface="Tahoma"/>
            </a:endParaRPr>
          </a:p>
        </p:txBody>
      </p:sp>
      <p:pic>
        <p:nvPicPr>
          <p:cNvPr id="11" name="object 11"/>
          <p:cNvPicPr/>
          <p:nvPr/>
        </p:nvPicPr>
        <p:blipFill>
          <a:blip r:embed="rId6" cstate="print"/>
          <a:stretch>
            <a:fillRect/>
          </a:stretch>
        </p:blipFill>
        <p:spPr>
          <a:xfrm>
            <a:off x="61822" y="1225548"/>
            <a:ext cx="160096" cy="160096"/>
          </a:xfrm>
          <a:prstGeom prst="rect">
            <a:avLst/>
          </a:prstGeom>
        </p:spPr>
      </p:pic>
      <p:sp>
        <p:nvSpPr>
          <p:cNvPr id="12" name="object 12"/>
          <p:cNvSpPr txBox="1"/>
          <p:nvPr/>
        </p:nvSpPr>
        <p:spPr>
          <a:xfrm>
            <a:off x="102285" y="1224886"/>
            <a:ext cx="79375" cy="42960"/>
          </a:xfrm>
          <a:prstGeom prst="rect">
            <a:avLst/>
          </a:prstGeom>
        </p:spPr>
        <p:txBody>
          <a:bodyPr vert="horz" wrap="square" lIns="0" tIns="12065" rIns="0" bIns="0">
            <a:spAutoFit/>
          </a:bodyPr>
          <a:lstStyle/>
          <a:p>
            <a:pPr marL="12700">
              <a:lnSpc>
                <a:spcPct val="100000"/>
              </a:lnSpc>
              <a:spcBef>
                <a:spcPts val="95"/>
              </a:spcBef>
              <a:defRPr sz="800">
                <a:solidFill>
                  <a:srgbClr val="FEFDFB"/>
                </a:solidFill>
                <a:latin typeface="Microsoft Sans Serif"/>
                <a:cs typeface="Microsoft Sans Serif"/>
              </a:defRPr>
            </a:pPr>
            <a:r>
              <a:rPr sz="200"/>
              <a:t>3</a:t>
            </a:r>
            <a:endParaRPr sz="200">
              <a:latin typeface="Microsoft Sans Serif"/>
              <a:cs typeface="Microsoft Sans Serif"/>
            </a:endParaRPr>
          </a:p>
        </p:txBody>
      </p:sp>
      <p:sp>
        <p:nvSpPr>
          <p:cNvPr id="13" name="object 13"/>
          <p:cNvSpPr txBox="1"/>
          <p:nvPr/>
        </p:nvSpPr>
        <p:spPr>
          <a:xfrm>
            <a:off x="267715" y="1197454"/>
            <a:ext cx="653415" cy="103875"/>
          </a:xfrm>
          <a:prstGeom prst="rect">
            <a:avLst/>
          </a:prstGeom>
        </p:spPr>
        <p:txBody>
          <a:bodyPr vert="horz" wrap="square" lIns="0" tIns="11430" rIns="0" bIns="0">
            <a:spAutoFit/>
          </a:bodyPr>
          <a:lstStyle/>
          <a:p>
            <a:pPr marL="12700">
              <a:lnSpc>
                <a:spcPct val="100000"/>
              </a:lnSpc>
              <a:spcBef>
                <a:spcPts val="90"/>
              </a:spcBef>
              <a:defRPr sz="1100">
                <a:solidFill>
                  <a:srgbClr val="D4CCD4"/>
                </a:solidFill>
                <a:latin typeface="Tahoma"/>
                <a:cs typeface="Tahoma"/>
                <a:hlinkClick r:id="rId7" action="ppaction://hlinksldjump"/>
              </a:defRPr>
            </a:pPr>
            <a:r>
              <a:rPr sz="600"/>
              <a:t>Motivazione</a:t>
            </a:r>
            <a:endParaRPr sz="600">
              <a:latin typeface="Tahoma"/>
              <a:cs typeface="Tahoma"/>
            </a:endParaRPr>
          </a:p>
        </p:txBody>
      </p:sp>
      <p:pic>
        <p:nvPicPr>
          <p:cNvPr id="14" name="object 14"/>
          <p:cNvPicPr/>
          <p:nvPr/>
        </p:nvPicPr>
        <p:blipFill>
          <a:blip r:embed="rId6" cstate="print"/>
          <a:stretch>
            <a:fillRect/>
          </a:stretch>
        </p:blipFill>
        <p:spPr>
          <a:xfrm>
            <a:off x="61822" y="1445657"/>
            <a:ext cx="160096" cy="160096"/>
          </a:xfrm>
          <a:prstGeom prst="rect">
            <a:avLst/>
          </a:prstGeom>
        </p:spPr>
      </p:pic>
      <p:pic>
        <p:nvPicPr>
          <p:cNvPr id="15" name="object 15"/>
          <p:cNvPicPr/>
          <p:nvPr/>
        </p:nvPicPr>
        <p:blipFill>
          <a:blip r:embed="rId8" cstate="print"/>
          <a:stretch>
            <a:fillRect/>
          </a:stretch>
        </p:blipFill>
        <p:spPr>
          <a:xfrm>
            <a:off x="61822" y="1825539"/>
            <a:ext cx="160096" cy="160096"/>
          </a:xfrm>
          <a:prstGeom prst="rect">
            <a:avLst/>
          </a:prstGeom>
        </p:spPr>
      </p:pic>
      <p:pic>
        <p:nvPicPr>
          <p:cNvPr id="16" name="object 16"/>
          <p:cNvPicPr/>
          <p:nvPr/>
        </p:nvPicPr>
        <p:blipFill>
          <a:blip r:embed="rId3" cstate="print"/>
          <a:stretch>
            <a:fillRect/>
          </a:stretch>
        </p:blipFill>
        <p:spPr>
          <a:xfrm>
            <a:off x="61822" y="1633860"/>
            <a:ext cx="160096" cy="160096"/>
          </a:xfrm>
          <a:prstGeom prst="rect">
            <a:avLst/>
          </a:prstGeom>
        </p:spPr>
      </p:pic>
      <p:sp>
        <p:nvSpPr>
          <p:cNvPr id="17" name="object 17"/>
          <p:cNvSpPr txBox="1"/>
          <p:nvPr/>
        </p:nvSpPr>
        <p:spPr>
          <a:xfrm>
            <a:off x="102285" y="1417550"/>
            <a:ext cx="1696720" cy="550151"/>
          </a:xfrm>
          <a:prstGeom prst="rect">
            <a:avLst/>
          </a:prstGeom>
        </p:spPr>
        <p:txBody>
          <a:bodyPr vert="horz" wrap="square" lIns="0" tIns="11430" rIns="0" bIns="0">
            <a:spAutoFit/>
          </a:bodyPr>
          <a:lstStyle/>
          <a:p>
            <a:pPr marL="177800" indent="-165735">
              <a:lnSpc>
                <a:spcPct val="100000"/>
              </a:lnSpc>
              <a:spcBef>
                <a:spcPts val="90"/>
              </a:spcBef>
              <a:buClr>
                <a:srgbClr val="FEFDFB"/>
              </a:buClr>
              <a:buSzPct val="72727"/>
              <a:buFont typeface="Microsoft Sans Serif"/>
              <a:buAutoNum type="arabicPlain" startAt="4"/>
              <a:tabLst>
                <a:tab pos="178435" algn="l"/>
              </a:tabLst>
              <a:defRPr sz="1100">
                <a:solidFill>
                  <a:srgbClr val="D4CCD4"/>
                </a:solidFill>
                <a:latin typeface="Tahoma"/>
                <a:cs typeface="Tahoma"/>
                <a:hlinkClick r:id="rId9" action="ppaction://hlinksldjump"/>
              </a:defRPr>
            </a:pPr>
            <a:r>
              <a:rPr sz="600"/>
              <a:t>I Preliminari</a:t>
            </a:r>
            <a:endParaRPr sz="600">
              <a:latin typeface="Tahoma"/>
              <a:cs typeface="Tahoma"/>
            </a:endParaRPr>
          </a:p>
          <a:p>
            <a:pPr>
              <a:lnSpc>
                <a:spcPct val="100000"/>
              </a:lnSpc>
              <a:spcBef>
                <a:spcPts val="40"/>
              </a:spcBef>
              <a:buClr>
                <a:srgbClr val="FEFDFB"/>
              </a:buClr>
              <a:buFont typeface="Microsoft Sans Serif"/>
              <a:buAutoNum type="arabicPlain" startAt="4"/>
            </a:pPr>
            <a:endParaRPr sz="800">
              <a:latin typeface="Tahoma"/>
              <a:cs typeface="Tahoma"/>
            </a:endParaRPr>
          </a:p>
          <a:p>
            <a:pPr marL="177800" indent="-165735">
              <a:lnSpc>
                <a:spcPct val="100000"/>
              </a:lnSpc>
              <a:buClr>
                <a:srgbClr val="FEFDFB"/>
              </a:buClr>
              <a:buSzPct val="72727"/>
              <a:buFont typeface="Microsoft Sans Serif"/>
              <a:buAutoNum type="arabicPlain" startAt="4"/>
              <a:tabLst>
                <a:tab pos="178435" algn="l"/>
              </a:tabLst>
              <a:defRPr sz="1100">
                <a:solidFill>
                  <a:srgbClr val="D4CCD4"/>
                </a:solidFill>
                <a:latin typeface="Tahoma"/>
                <a:cs typeface="Tahoma"/>
                <a:hlinkClick r:id="rId10" action="ppaction://hlinksldjump"/>
              </a:defRPr>
            </a:pPr>
            <a:r>
              <a:rPr sz="600"/>
              <a:t>Un approccio LP all'etica</a:t>
            </a:r>
            <a:endParaRPr sz="600">
              <a:latin typeface="Tahoma"/>
              <a:cs typeface="Tahoma"/>
            </a:endParaRPr>
          </a:p>
          <a:p>
            <a:pPr>
              <a:lnSpc>
                <a:spcPct val="100000"/>
              </a:lnSpc>
              <a:spcBef>
                <a:spcPts val="40"/>
              </a:spcBef>
              <a:buClr>
                <a:srgbClr val="FEFDFB"/>
              </a:buClr>
              <a:buFont typeface="Microsoft Sans Serif"/>
              <a:buAutoNum type="arabicPlain" startAt="4"/>
            </a:pPr>
            <a:endParaRPr sz="800">
              <a:latin typeface="Tahoma"/>
              <a:cs typeface="Tahoma"/>
            </a:endParaRPr>
          </a:p>
          <a:p>
            <a:pPr marL="177800" indent="-165735">
              <a:lnSpc>
                <a:spcPct val="100000"/>
              </a:lnSpc>
              <a:spcBef>
                <a:spcPts val="5"/>
              </a:spcBef>
              <a:buClr>
                <a:srgbClr val="FEFDFB"/>
              </a:buClr>
              <a:buSzPct val="72727"/>
              <a:buFont typeface="Microsoft Sans Serif"/>
              <a:buAutoNum type="arabicPlain" startAt="4"/>
              <a:tabLst>
                <a:tab pos="178435" algn="l"/>
              </a:tabLst>
              <a:defRPr sz="1100">
                <a:solidFill>
                  <a:srgbClr val="D4CCD4"/>
                </a:solidFill>
                <a:latin typeface="Tahoma"/>
                <a:cs typeface="Tahoma"/>
                <a:hlinkClick r:id="rId11" action="ppaction://hlinksldjump"/>
              </a:defRPr>
            </a:pPr>
            <a:r>
              <a:rPr sz="600"/>
              <a:t>Architettura</a:t>
            </a:r>
            <a:endParaRPr sz="600">
              <a:latin typeface="Tahoma"/>
              <a:cs typeface="Tahoma"/>
            </a:endParaRPr>
          </a:p>
        </p:txBody>
      </p:sp>
      <p:pic>
        <p:nvPicPr>
          <p:cNvPr id="18" name="object 18"/>
          <p:cNvPicPr/>
          <p:nvPr/>
        </p:nvPicPr>
        <p:blipFill>
          <a:blip r:embed="rId6" cstate="print"/>
          <a:stretch>
            <a:fillRect/>
          </a:stretch>
        </p:blipFill>
        <p:spPr>
          <a:xfrm>
            <a:off x="61822" y="2061685"/>
            <a:ext cx="160096" cy="160096"/>
          </a:xfrm>
          <a:prstGeom prst="rect">
            <a:avLst/>
          </a:prstGeom>
        </p:spPr>
      </p:pic>
      <p:sp>
        <p:nvSpPr>
          <p:cNvPr id="19" name="object 19"/>
          <p:cNvSpPr txBox="1"/>
          <p:nvPr/>
        </p:nvSpPr>
        <p:spPr>
          <a:xfrm>
            <a:off x="95250" y="2897493"/>
            <a:ext cx="79375" cy="42960"/>
          </a:xfrm>
          <a:prstGeom prst="rect">
            <a:avLst/>
          </a:prstGeom>
        </p:spPr>
        <p:txBody>
          <a:bodyPr vert="horz" wrap="square" lIns="0" tIns="12065" rIns="0" bIns="0">
            <a:spAutoFit/>
          </a:bodyPr>
          <a:lstStyle/>
          <a:p>
            <a:pPr marL="12700">
              <a:lnSpc>
                <a:spcPct val="100000"/>
              </a:lnSpc>
              <a:spcBef>
                <a:spcPts val="95"/>
              </a:spcBef>
              <a:defRPr sz="800">
                <a:solidFill>
                  <a:srgbClr val="FEFDFB"/>
                </a:solidFill>
                <a:latin typeface="Microsoft Sans Serif"/>
                <a:cs typeface="Microsoft Sans Serif"/>
              </a:defRPr>
            </a:pPr>
            <a:r>
              <a:rPr sz="200"/>
              <a:t>7</a:t>
            </a:r>
            <a:endParaRPr sz="200">
              <a:latin typeface="Microsoft Sans Serif"/>
              <a:cs typeface="Microsoft Sans Serif"/>
            </a:endParaRPr>
          </a:p>
        </p:txBody>
      </p:sp>
      <p:sp>
        <p:nvSpPr>
          <p:cNvPr id="20" name="object 20"/>
          <p:cNvSpPr txBox="1"/>
          <p:nvPr/>
        </p:nvSpPr>
        <p:spPr>
          <a:xfrm>
            <a:off x="267715" y="2033592"/>
            <a:ext cx="624840" cy="103875"/>
          </a:xfrm>
          <a:prstGeom prst="rect">
            <a:avLst/>
          </a:prstGeom>
        </p:spPr>
        <p:txBody>
          <a:bodyPr vert="horz" wrap="square" lIns="0" tIns="11430" rIns="0" bIns="0">
            <a:spAutoFit/>
          </a:bodyPr>
          <a:lstStyle/>
          <a:p>
            <a:pPr marL="12700">
              <a:lnSpc>
                <a:spcPct val="100000"/>
              </a:lnSpc>
              <a:spcBef>
                <a:spcPts val="90"/>
              </a:spcBef>
              <a:defRPr sz="1100">
                <a:solidFill>
                  <a:srgbClr val="D4CCD4"/>
                </a:solidFill>
                <a:latin typeface="Tahoma"/>
                <a:cs typeface="Tahoma"/>
                <a:hlinkClick r:id="rId12" action="ppaction://hlinksldjump"/>
              </a:defRPr>
            </a:pPr>
            <a:r>
              <a:rPr sz="600"/>
              <a:t>Discussione</a:t>
            </a:r>
            <a:endParaRPr sz="600">
              <a:latin typeface="Tahoma"/>
              <a:cs typeface="Tahoma"/>
            </a:endParaRPr>
          </a:p>
        </p:txBody>
      </p:sp>
      <p:grpSp>
        <p:nvGrpSpPr>
          <p:cNvPr id="21" name="object 21"/>
          <p:cNvGrpSpPr/>
          <p:nvPr/>
        </p:nvGrpSpPr>
        <p:grpSpPr>
          <a:xfrm>
            <a:off x="0" y="3346348"/>
            <a:ext cx="4608195" cy="109855"/>
            <a:chOff x="0" y="3346348"/>
            <a:chExt cx="4608195" cy="109855"/>
          </a:xfrm>
        </p:grpSpPr>
        <p:sp>
          <p:nvSpPr>
            <p:cNvPr id="22" name="object 22"/>
            <p:cNvSpPr/>
            <p:nvPr/>
          </p:nvSpPr>
          <p:spPr>
            <a:xfrm>
              <a:off x="0" y="3346348"/>
              <a:ext cx="1536065" cy="109855"/>
            </a:xfrm>
            <a:custGeom>
              <a:avLst/>
              <a:gdLst/>
              <a:ahLst/>
              <a:cxnLst/>
              <a:rect l="l" t="t" r="r" b="b"/>
              <a:pathLst>
                <a:path w="1536065" h="109854">
                  <a:moveTo>
                    <a:pt x="1535976" y="0"/>
                  </a:moveTo>
                  <a:lnTo>
                    <a:pt x="0" y="0"/>
                  </a:lnTo>
                  <a:lnTo>
                    <a:pt x="0" y="109651"/>
                  </a:lnTo>
                  <a:lnTo>
                    <a:pt x="1535976" y="109651"/>
                  </a:lnTo>
                  <a:lnTo>
                    <a:pt x="1535976" y="0"/>
                  </a:lnTo>
                  <a:close/>
                </a:path>
              </a:pathLst>
            </a:custGeom>
            <a:solidFill>
              <a:srgbClr val="510051"/>
            </a:solidFill>
          </p:spPr>
          <p:txBody>
            <a:bodyPr wrap="square" lIns="0" tIns="0" rIns="0" bIns="0"/>
            <a:lstStyle/>
            <a:p>
              <a:endParaRPr/>
            </a:p>
          </p:txBody>
        </p:sp>
        <p:sp>
          <p:nvSpPr>
            <p:cNvPr id="23" name="object 23"/>
            <p:cNvSpPr/>
            <p:nvPr/>
          </p:nvSpPr>
          <p:spPr>
            <a:xfrm>
              <a:off x="1535976" y="3346348"/>
              <a:ext cx="1536065" cy="109855"/>
            </a:xfrm>
            <a:custGeom>
              <a:avLst/>
              <a:gdLst/>
              <a:ahLst/>
              <a:cxnLst/>
              <a:rect l="l" t="t" r="r" b="b"/>
              <a:pathLst>
                <a:path w="1536064" h="109854">
                  <a:moveTo>
                    <a:pt x="1535976" y="0"/>
                  </a:moveTo>
                  <a:lnTo>
                    <a:pt x="0" y="0"/>
                  </a:lnTo>
                  <a:lnTo>
                    <a:pt x="0" y="109651"/>
                  </a:lnTo>
                  <a:lnTo>
                    <a:pt x="1535976" y="109651"/>
                  </a:lnTo>
                  <a:lnTo>
                    <a:pt x="1535976" y="0"/>
                  </a:lnTo>
                  <a:close/>
                </a:path>
              </a:pathLst>
            </a:custGeom>
            <a:solidFill>
              <a:srgbClr val="EBEBEB"/>
            </a:solidFill>
          </p:spPr>
          <p:txBody>
            <a:bodyPr wrap="square" lIns="0" tIns="0" rIns="0" bIns="0"/>
            <a:lstStyle/>
            <a:p>
              <a:endParaRPr/>
            </a:p>
          </p:txBody>
        </p:sp>
        <p:sp>
          <p:nvSpPr>
            <p:cNvPr id="24" name="object 24"/>
            <p:cNvSpPr/>
            <p:nvPr/>
          </p:nvSpPr>
          <p:spPr>
            <a:xfrm>
              <a:off x="3071952" y="3346348"/>
              <a:ext cx="1536065" cy="109855"/>
            </a:xfrm>
            <a:custGeom>
              <a:avLst/>
              <a:gdLst/>
              <a:ahLst/>
              <a:cxnLst/>
              <a:rect l="l" t="t" r="r" b="b"/>
              <a:pathLst>
                <a:path w="1536064" h="109854">
                  <a:moveTo>
                    <a:pt x="1535976" y="0"/>
                  </a:moveTo>
                  <a:lnTo>
                    <a:pt x="0" y="0"/>
                  </a:lnTo>
                  <a:lnTo>
                    <a:pt x="0" y="109651"/>
                  </a:lnTo>
                  <a:lnTo>
                    <a:pt x="1535976" y="109651"/>
                  </a:lnTo>
                  <a:lnTo>
                    <a:pt x="1535976" y="0"/>
                  </a:lnTo>
                  <a:close/>
                </a:path>
              </a:pathLst>
            </a:custGeom>
            <a:solidFill>
              <a:srgbClr val="D8D8D8"/>
            </a:solidFill>
          </p:spPr>
          <p:txBody>
            <a:bodyPr wrap="square" lIns="0" tIns="0" rIns="0" bIns="0"/>
            <a:lstStyle/>
            <a:p>
              <a:endParaRPr/>
            </a:p>
          </p:txBody>
        </p:sp>
      </p:grpSp>
      <p:sp>
        <p:nvSpPr>
          <p:cNvPr id="25" name="object 25"/>
          <p:cNvSpPr txBox="1">
            <a:spLocks noGrp="1"/>
          </p:cNvSpPr>
          <p:nvPr>
            <p:ph type="dt" sz="half" idx="6"/>
          </p:nvPr>
        </p:nvSpPr>
        <p:spPr>
          <a:prstGeom prst="rect">
            <a:avLst/>
          </a:prstGeom>
        </p:spPr>
        <p:txBody>
          <a:bodyPr vert="horz" wrap="square" lIns="0" tIns="0" rIns="0" bIns="0">
            <a:spAutoFit/>
          </a:bodyPr>
          <a:lstStyle/>
          <a:p>
            <a:pPr marL="12700">
              <a:lnSpc>
                <a:spcPts val="675"/>
              </a:lnSpc>
            </a:pPr>
            <a:r>
              <a:t>Calegari (Universit'a Bologna)</a:t>
            </a:r>
          </a:p>
        </p:txBody>
      </p:sp>
      <p:sp>
        <p:nvSpPr>
          <p:cNvPr id="26" name="object 26"/>
          <p:cNvSpPr txBox="1"/>
          <p:nvPr/>
        </p:nvSpPr>
        <p:spPr>
          <a:xfrm>
            <a:off x="2053069" y="3351784"/>
            <a:ext cx="501650" cy="102235"/>
          </a:xfrm>
          <a:prstGeom prst="rect">
            <a:avLst/>
          </a:prstGeom>
        </p:spPr>
        <p:txBody>
          <a:bodyPr vert="horz" wrap="square" lIns="0" tIns="0" rIns="0" bIns="0">
            <a:spAutoFit/>
          </a:bodyPr>
          <a:lstStyle/>
          <a:p>
            <a:pPr marL="12700">
              <a:lnSpc>
                <a:spcPts val="675"/>
              </a:lnSpc>
              <a:defRPr sz="600">
                <a:solidFill>
                  <a:srgbClr val="470047"/>
                </a:solidFill>
                <a:latin typeface="Microsoft Sans Serif"/>
                <a:cs typeface="Microsoft Sans Serif"/>
                <a:hlinkClick r:id="rId13" action="ppaction://hlinksldjump"/>
              </a:defRPr>
            </a:pPr>
            <a:r>
              <a:t>Etica e LP</a:t>
            </a:r>
            <a:endParaRPr sz="600">
              <a:latin typeface="Microsoft Sans Serif"/>
              <a:cs typeface="Microsoft Sans Serif"/>
            </a:endParaRPr>
          </a:p>
        </p:txBody>
      </p:sp>
      <p:sp>
        <p:nvSpPr>
          <p:cNvPr id="27" name="object 27"/>
          <p:cNvSpPr txBox="1">
            <a:spLocks noGrp="1"/>
          </p:cNvSpPr>
          <p:nvPr>
            <p:ph type="ftr" sz="quarter" idx="5"/>
          </p:nvPr>
        </p:nvSpPr>
        <p:spPr>
          <a:prstGeom prst="rect">
            <a:avLst/>
          </a:prstGeom>
        </p:spPr>
        <p:txBody>
          <a:bodyPr vert="horz" wrap="square" lIns="0" tIns="0" rIns="0" bIns="0">
            <a:spAutoFit/>
          </a:bodyPr>
          <a:lstStyle/>
          <a:p>
            <a:pPr marL="12700">
              <a:lnSpc>
                <a:spcPts val="675"/>
              </a:lnSpc>
            </a:pPr>
            <a:r>
              <a:t>A.A. 2020/2021</a:t>
            </a:r>
          </a:p>
        </p:txBody>
      </p:sp>
      <p:sp>
        <p:nvSpPr>
          <p:cNvPr id="28" name="object 28"/>
          <p:cNvSpPr txBox="1">
            <a:spLocks noGrp="1"/>
          </p:cNvSpPr>
          <p:nvPr>
            <p:ph type="sldNum" sz="quarter" idx="7"/>
          </p:nvPr>
        </p:nvSpPr>
        <p:spPr>
          <a:prstGeom prst="rect">
            <a:avLst/>
          </a:prstGeom>
        </p:spPr>
        <p:txBody>
          <a:bodyPr vert="horz" wrap="square" lIns="0" tIns="0" rIns="0" bIns="0">
            <a:spAutoFit/>
          </a:bodyPr>
          <a:lstStyle/>
          <a:p>
            <a:pPr marL="38100">
              <a:lnSpc>
                <a:spcPts val="675"/>
              </a:lnSpc>
            </a:pPr>
            <a:fld id="{81D60167-4931-47E6-BA6A-407CBD079E47}" type="slidenum">
              <a:rPr spc="-20" dirty="0"/>
              <a:t>6</a:t>
            </a:fld>
            <a:r>
              <a:t> /69</a:t>
            </a:r>
          </a:p>
        </p:txBody>
      </p:sp>
    </p:spTree>
  </p:cSld>
  <p:clrMapOvr>
    <a:masterClrMapping/>
  </p:clrMapOvr>
  <p:transition>
    <p:cut/>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0" y="0"/>
            <a:ext cx="2304415" cy="140335"/>
          </a:xfrm>
          <a:prstGeom prst="rect">
            <a:avLst/>
          </a:prstGeom>
          <a:solidFill>
            <a:srgbClr val="510051"/>
          </a:solidFill>
        </p:spPr>
        <p:txBody>
          <a:bodyPr vert="horz" wrap="square" lIns="0" tIns="13335" rIns="0" bIns="0">
            <a:spAutoFit/>
          </a:bodyPr>
          <a:lstStyle/>
          <a:p>
            <a:pPr marR="59690" algn="r">
              <a:lnSpc>
                <a:spcPct val="100000"/>
              </a:lnSpc>
              <a:spcBef>
                <a:spcPts val="105"/>
              </a:spcBef>
              <a:defRPr sz="600">
                <a:solidFill>
                  <a:srgbClr val="F2F2F2"/>
                </a:solidFill>
                <a:latin typeface="Microsoft Sans Serif"/>
                <a:cs typeface="Microsoft Sans Serif"/>
                <a:hlinkClick r:id="rId2" action="ppaction://hlinksldjump"/>
              </a:defRPr>
            </a:pPr>
            <a:r>
              <a:t>Discussione</a:t>
            </a:r>
            <a:endParaRPr sz="600">
              <a:latin typeface="Microsoft Sans Serif"/>
              <a:cs typeface="Microsoft Sans Serif"/>
            </a:endParaRPr>
          </a:p>
        </p:txBody>
      </p:sp>
      <p:sp>
        <p:nvSpPr>
          <p:cNvPr id="3" name="object 3"/>
          <p:cNvSpPr txBox="1"/>
          <p:nvPr/>
        </p:nvSpPr>
        <p:spPr>
          <a:xfrm>
            <a:off x="2303995" y="0"/>
            <a:ext cx="2304415" cy="140335"/>
          </a:xfrm>
          <a:prstGeom prst="rect">
            <a:avLst/>
          </a:prstGeom>
          <a:solidFill>
            <a:srgbClr val="D8D8D8"/>
          </a:solidFill>
        </p:spPr>
        <p:txBody>
          <a:bodyPr vert="horz" wrap="square" lIns="0" tIns="13335" rIns="0" bIns="0">
            <a:spAutoFit/>
          </a:bodyPr>
          <a:lstStyle/>
          <a:p>
            <a:pPr marL="67310">
              <a:lnSpc>
                <a:spcPct val="100000"/>
              </a:lnSpc>
              <a:spcBef>
                <a:spcPts val="105"/>
              </a:spcBef>
              <a:defRPr sz="600">
                <a:solidFill>
                  <a:srgbClr val="3D003D"/>
                </a:solidFill>
                <a:latin typeface="Microsoft Sans Serif"/>
                <a:cs typeface="Microsoft Sans Serif"/>
                <a:hlinkClick r:id="rId3" action="ppaction://hlinksldjump"/>
              </a:defRPr>
            </a:pPr>
            <a:r>
              <a:t>Parti mancanti in tuProlog Agents/MAS</a:t>
            </a:r>
            <a:endParaRPr sz="600">
              <a:latin typeface="Microsoft Sans Serif"/>
              <a:cs typeface="Microsoft Sans Serif"/>
            </a:endParaRPr>
          </a:p>
        </p:txBody>
      </p:sp>
      <p:sp>
        <p:nvSpPr>
          <p:cNvPr id="4" name="object 4"/>
          <p:cNvSpPr txBox="1"/>
          <p:nvPr/>
        </p:nvSpPr>
        <p:spPr>
          <a:xfrm>
            <a:off x="0" y="140017"/>
            <a:ext cx="4608195" cy="350520"/>
          </a:xfrm>
          <a:prstGeom prst="rect">
            <a:avLst/>
          </a:prstGeom>
          <a:solidFill>
            <a:srgbClr val="F2F2F2"/>
          </a:solidFill>
        </p:spPr>
        <p:txBody>
          <a:bodyPr vert="horz" wrap="square" lIns="0" tIns="76835" rIns="0" bIns="0">
            <a:spAutoFit/>
          </a:bodyPr>
          <a:lstStyle/>
          <a:p>
            <a:pPr marL="107950">
              <a:lnSpc>
                <a:spcPct val="100000"/>
              </a:lnSpc>
              <a:spcBef>
                <a:spcPts val="605"/>
              </a:spcBef>
              <a:defRPr sz="1400">
                <a:solidFill>
                  <a:srgbClr val="660066"/>
                </a:solidFill>
                <a:latin typeface="Tahoma"/>
                <a:cs typeface="Tahoma"/>
              </a:defRPr>
            </a:pPr>
            <a:r>
              <a:t>Limiti di un approccio puro tuProlog</a:t>
            </a:r>
            <a:endParaRPr sz="1400">
              <a:latin typeface="Tahoma"/>
              <a:cs typeface="Tahoma"/>
            </a:endParaRPr>
          </a:p>
        </p:txBody>
      </p:sp>
      <p:pic>
        <p:nvPicPr>
          <p:cNvPr id="5" name="object 5"/>
          <p:cNvPicPr/>
          <p:nvPr/>
        </p:nvPicPr>
        <p:blipFill>
          <a:blip r:embed="rId4" cstate="print"/>
          <a:stretch>
            <a:fillRect/>
          </a:stretch>
        </p:blipFill>
        <p:spPr>
          <a:xfrm>
            <a:off x="281089" y="1075956"/>
            <a:ext cx="65265" cy="65265"/>
          </a:xfrm>
          <a:prstGeom prst="rect">
            <a:avLst/>
          </a:prstGeom>
        </p:spPr>
      </p:pic>
      <p:pic>
        <p:nvPicPr>
          <p:cNvPr id="6" name="object 6"/>
          <p:cNvPicPr/>
          <p:nvPr/>
        </p:nvPicPr>
        <p:blipFill>
          <a:blip r:embed="rId4" cstate="print"/>
          <a:stretch>
            <a:fillRect/>
          </a:stretch>
        </p:blipFill>
        <p:spPr>
          <a:xfrm>
            <a:off x="281089" y="1437830"/>
            <a:ext cx="65265" cy="65265"/>
          </a:xfrm>
          <a:prstGeom prst="rect">
            <a:avLst/>
          </a:prstGeom>
        </p:spPr>
      </p:pic>
      <p:pic>
        <p:nvPicPr>
          <p:cNvPr id="7" name="object 7"/>
          <p:cNvPicPr/>
          <p:nvPr/>
        </p:nvPicPr>
        <p:blipFill>
          <a:blip r:embed="rId5" cstate="print"/>
          <a:stretch>
            <a:fillRect/>
          </a:stretch>
        </p:blipFill>
        <p:spPr>
          <a:xfrm>
            <a:off x="570865" y="1779460"/>
            <a:ext cx="52590" cy="52590"/>
          </a:xfrm>
          <a:prstGeom prst="rect">
            <a:avLst/>
          </a:prstGeom>
        </p:spPr>
      </p:pic>
      <p:pic>
        <p:nvPicPr>
          <p:cNvPr id="8" name="object 8"/>
          <p:cNvPicPr/>
          <p:nvPr/>
        </p:nvPicPr>
        <p:blipFill>
          <a:blip r:embed="rId5" cstate="print"/>
          <a:stretch>
            <a:fillRect/>
          </a:stretch>
        </p:blipFill>
        <p:spPr>
          <a:xfrm>
            <a:off x="570865" y="2083130"/>
            <a:ext cx="52590" cy="52590"/>
          </a:xfrm>
          <a:prstGeom prst="rect">
            <a:avLst/>
          </a:prstGeom>
        </p:spPr>
      </p:pic>
      <p:pic>
        <p:nvPicPr>
          <p:cNvPr id="9" name="object 9"/>
          <p:cNvPicPr/>
          <p:nvPr/>
        </p:nvPicPr>
        <p:blipFill>
          <a:blip r:embed="rId6" cstate="print"/>
          <a:stretch>
            <a:fillRect/>
          </a:stretch>
        </p:blipFill>
        <p:spPr>
          <a:xfrm>
            <a:off x="281089" y="2280488"/>
            <a:ext cx="65265" cy="65265"/>
          </a:xfrm>
          <a:prstGeom prst="rect">
            <a:avLst/>
          </a:prstGeom>
        </p:spPr>
      </p:pic>
      <p:pic>
        <p:nvPicPr>
          <p:cNvPr id="10" name="object 10"/>
          <p:cNvPicPr/>
          <p:nvPr/>
        </p:nvPicPr>
        <p:blipFill>
          <a:blip r:embed="rId4" cstate="print"/>
          <a:stretch>
            <a:fillRect/>
          </a:stretch>
        </p:blipFill>
        <p:spPr>
          <a:xfrm>
            <a:off x="281089" y="2662593"/>
            <a:ext cx="65265" cy="65265"/>
          </a:xfrm>
          <a:prstGeom prst="rect">
            <a:avLst/>
          </a:prstGeom>
        </p:spPr>
      </p:pic>
      <p:sp>
        <p:nvSpPr>
          <p:cNvPr id="11" name="object 11"/>
          <p:cNvSpPr txBox="1"/>
          <p:nvPr/>
        </p:nvSpPr>
        <p:spPr>
          <a:xfrm>
            <a:off x="141071" y="758825"/>
            <a:ext cx="3823970" cy="2041263"/>
          </a:xfrm>
          <a:prstGeom prst="rect">
            <a:avLst/>
          </a:prstGeom>
        </p:spPr>
        <p:txBody>
          <a:bodyPr vert="horz" wrap="square" lIns="0" tIns="55244" rIns="0" bIns="0">
            <a:spAutoFit/>
          </a:bodyPr>
          <a:lstStyle/>
          <a:p>
            <a:pPr marL="12700">
              <a:lnSpc>
                <a:spcPct val="100000"/>
              </a:lnSpc>
              <a:spcBef>
                <a:spcPts val="434"/>
              </a:spcBef>
              <a:defRPr sz="1100">
                <a:solidFill>
                  <a:srgbClr val="0A000A"/>
                </a:solidFill>
                <a:latin typeface="Tahoma"/>
                <a:cs typeface="Tahoma"/>
              </a:defRPr>
            </a:pPr>
            <a:r>
              <a:rPr sz="900"/>
              <a:t>Tutti i sistemi di agenti tuProlog analizzati condividono problemi simili</a:t>
            </a:r>
            <a:endParaRPr sz="900">
              <a:latin typeface="Tahoma"/>
              <a:cs typeface="Tahoma"/>
            </a:endParaRPr>
          </a:p>
          <a:p>
            <a:pPr marL="289560" marR="189230">
              <a:lnSpc>
                <a:spcPct val="102600"/>
              </a:lnSpc>
              <a:spcBef>
                <a:spcPts val="300"/>
              </a:spcBef>
              <a:defRPr sz="1100"/>
            </a:pPr>
            <a:r>
              <a:rPr sz="900">
                <a:solidFill>
                  <a:srgbClr val="0A000A"/>
                </a:solidFill>
                <a:latin typeface="Tahoma"/>
                <a:cs typeface="Tahoma"/>
              </a:rPr>
              <a:t>sono </a:t>
            </a:r>
            <a:r>
              <a:rPr sz="900" i="1">
                <a:solidFill>
                  <a:srgbClr val="330033"/>
                </a:solidFill>
                <a:latin typeface="Arial"/>
                <a:cs typeface="Arial"/>
              </a:rPr>
              <a:t>sistema chiuso</a:t>
            </a:r>
            <a:r>
              <a:rPr sz="900">
                <a:solidFill>
                  <a:srgbClr val="0A000A"/>
                </a:solidFill>
                <a:latin typeface="Tahoma"/>
                <a:cs typeface="Tahoma"/>
              </a:rPr>
              <a:t>, il che significa che nessun nuovo agente oltre a quelli originariamente previsti dal progettista può entrare nel sistema</a:t>
            </a:r>
            <a:endParaRPr sz="900">
              <a:latin typeface="Tahoma"/>
              <a:cs typeface="Tahoma"/>
            </a:endParaRPr>
          </a:p>
          <a:p>
            <a:pPr marL="289560" marR="73660">
              <a:lnSpc>
                <a:spcPts val="1200"/>
              </a:lnSpc>
              <a:spcBef>
                <a:spcPts val="315"/>
              </a:spcBef>
              <a:defRPr sz="1100">
                <a:solidFill>
                  <a:srgbClr val="0A000A"/>
                </a:solidFill>
                <a:latin typeface="Tahoma"/>
                <a:cs typeface="Tahoma"/>
              </a:defRPr>
            </a:pPr>
            <a:r>
              <a:rPr sz="900"/>
              <a:t>la potenza espressiva delle astrazioni disponibili nel sistema tuProlog non è sufficiente per catturare l'elemento dei modelli MAS</a:t>
            </a:r>
            <a:endParaRPr sz="900">
              <a:latin typeface="Tahoma"/>
              <a:cs typeface="Tahoma"/>
            </a:endParaRPr>
          </a:p>
          <a:p>
            <a:pPr marL="566420" marR="149225">
              <a:lnSpc>
                <a:spcPct val="100000"/>
              </a:lnSpc>
              <a:spcBef>
                <a:spcPts val="150"/>
              </a:spcBef>
              <a:defRPr sz="1000">
                <a:solidFill>
                  <a:srgbClr val="0A000A"/>
                </a:solidFill>
                <a:latin typeface="Tahoma"/>
                <a:cs typeface="Tahoma"/>
              </a:defRPr>
            </a:pPr>
            <a:r>
              <a:rPr sz="700"/>
              <a:t>I motori Prolog da soli non portano alla creazione di robusti MAS, nemmeno singoli agenti</a:t>
            </a:r>
            <a:endParaRPr sz="700">
              <a:latin typeface="Tahoma"/>
              <a:cs typeface="Tahoma"/>
            </a:endParaRPr>
          </a:p>
          <a:p>
            <a:pPr marL="566420">
              <a:lnSpc>
                <a:spcPts val="1190"/>
              </a:lnSpc>
              <a:defRPr sz="1000">
                <a:solidFill>
                  <a:srgbClr val="0A000A"/>
                </a:solidFill>
                <a:latin typeface="Tahoma"/>
                <a:cs typeface="Tahoma"/>
              </a:defRPr>
            </a:pPr>
            <a:r>
              <a:rPr sz="700"/>
              <a:t>I motori Prolog sono comunque l'astrazione più di alto livello nel sistema</a:t>
            </a:r>
            <a:endParaRPr sz="700">
              <a:latin typeface="Tahoma"/>
              <a:cs typeface="Tahoma"/>
            </a:endParaRPr>
          </a:p>
          <a:p>
            <a:pPr marL="289560" marR="294640">
              <a:lnSpc>
                <a:spcPct val="102600"/>
              </a:lnSpc>
              <a:spcBef>
                <a:spcPts val="320"/>
              </a:spcBef>
              <a:defRPr sz="1100">
                <a:solidFill>
                  <a:srgbClr val="0A000A"/>
                </a:solidFill>
                <a:latin typeface="Tahoma"/>
                <a:cs typeface="Tahoma"/>
              </a:defRPr>
            </a:pPr>
            <a:r>
              <a:rPr sz="900"/>
              <a:t>le infrastrutture di comunicazione e coordinamento di base devono essere implementate da zero</a:t>
            </a:r>
            <a:endParaRPr sz="900">
              <a:latin typeface="Tahoma"/>
              <a:cs typeface="Tahoma"/>
            </a:endParaRPr>
          </a:p>
          <a:p>
            <a:pPr marL="289560">
              <a:lnSpc>
                <a:spcPct val="100000"/>
              </a:lnSpc>
              <a:spcBef>
                <a:spcPts val="330"/>
              </a:spcBef>
              <a:defRPr sz="1100">
                <a:solidFill>
                  <a:srgbClr val="0A000A"/>
                </a:solidFill>
              </a:defRPr>
            </a:pPr>
            <a:r>
              <a:rPr sz="900">
                <a:latin typeface="Tahoma"/>
                <a:cs typeface="Tahoma"/>
              </a:rPr>
              <a:t>la costruzione di tali infrastrutture potrebbe richiedere un enorme </a:t>
            </a:r>
            <a:r>
              <a:rPr sz="900" i="1">
                <a:latin typeface="Arial"/>
                <a:cs typeface="Arial"/>
              </a:rPr>
              <a:t>ad hoc</a:t>
            </a:r>
            <a:r>
              <a:rPr lang="it-IT" sz="900" i="1">
                <a:latin typeface="Arial"/>
                <a:cs typeface="Arial"/>
              </a:rPr>
              <a:t> </a:t>
            </a:r>
            <a:r>
              <a:rPr sz="900"/>
              <a:t>lo sforzo</a:t>
            </a:r>
            <a:endParaRPr sz="900">
              <a:latin typeface="Tahoma"/>
              <a:cs typeface="Tahoma"/>
            </a:endParaRPr>
          </a:p>
        </p:txBody>
      </p:sp>
      <p:grpSp>
        <p:nvGrpSpPr>
          <p:cNvPr id="12" name="object 12"/>
          <p:cNvGrpSpPr/>
          <p:nvPr/>
        </p:nvGrpSpPr>
        <p:grpSpPr>
          <a:xfrm>
            <a:off x="0" y="3346348"/>
            <a:ext cx="4608195" cy="109855"/>
            <a:chOff x="0" y="3346348"/>
            <a:chExt cx="4608195" cy="109855"/>
          </a:xfrm>
        </p:grpSpPr>
        <p:sp>
          <p:nvSpPr>
            <p:cNvPr id="13" name="object 13"/>
            <p:cNvSpPr/>
            <p:nvPr/>
          </p:nvSpPr>
          <p:spPr>
            <a:xfrm>
              <a:off x="0" y="3346348"/>
              <a:ext cx="1536065" cy="109855"/>
            </a:xfrm>
            <a:custGeom>
              <a:avLst/>
              <a:gdLst/>
              <a:ahLst/>
              <a:cxnLst/>
              <a:rect l="l" t="t" r="r" b="b"/>
              <a:pathLst>
                <a:path w="1536065" h="109854">
                  <a:moveTo>
                    <a:pt x="1535976" y="0"/>
                  </a:moveTo>
                  <a:lnTo>
                    <a:pt x="0" y="0"/>
                  </a:lnTo>
                  <a:lnTo>
                    <a:pt x="0" y="109651"/>
                  </a:lnTo>
                  <a:lnTo>
                    <a:pt x="1535976" y="109651"/>
                  </a:lnTo>
                  <a:lnTo>
                    <a:pt x="1535976" y="0"/>
                  </a:lnTo>
                  <a:close/>
                </a:path>
              </a:pathLst>
            </a:custGeom>
            <a:solidFill>
              <a:srgbClr val="510051"/>
            </a:solidFill>
          </p:spPr>
          <p:txBody>
            <a:bodyPr wrap="square" lIns="0" tIns="0" rIns="0" bIns="0"/>
            <a:lstStyle/>
            <a:p>
              <a:endParaRPr/>
            </a:p>
          </p:txBody>
        </p:sp>
        <p:sp>
          <p:nvSpPr>
            <p:cNvPr id="14" name="object 14"/>
            <p:cNvSpPr/>
            <p:nvPr/>
          </p:nvSpPr>
          <p:spPr>
            <a:xfrm>
              <a:off x="1535976" y="3346348"/>
              <a:ext cx="1536065" cy="109855"/>
            </a:xfrm>
            <a:custGeom>
              <a:avLst/>
              <a:gdLst/>
              <a:ahLst/>
              <a:cxnLst/>
              <a:rect l="l" t="t" r="r" b="b"/>
              <a:pathLst>
                <a:path w="1536064" h="109854">
                  <a:moveTo>
                    <a:pt x="1535976" y="0"/>
                  </a:moveTo>
                  <a:lnTo>
                    <a:pt x="0" y="0"/>
                  </a:lnTo>
                  <a:lnTo>
                    <a:pt x="0" y="109651"/>
                  </a:lnTo>
                  <a:lnTo>
                    <a:pt x="1535976" y="109651"/>
                  </a:lnTo>
                  <a:lnTo>
                    <a:pt x="1535976" y="0"/>
                  </a:lnTo>
                  <a:close/>
                </a:path>
              </a:pathLst>
            </a:custGeom>
            <a:solidFill>
              <a:srgbClr val="EBEBEB"/>
            </a:solidFill>
          </p:spPr>
          <p:txBody>
            <a:bodyPr wrap="square" lIns="0" tIns="0" rIns="0" bIns="0"/>
            <a:lstStyle/>
            <a:p>
              <a:endParaRPr/>
            </a:p>
          </p:txBody>
        </p:sp>
        <p:sp>
          <p:nvSpPr>
            <p:cNvPr id="15" name="object 15"/>
            <p:cNvSpPr/>
            <p:nvPr/>
          </p:nvSpPr>
          <p:spPr>
            <a:xfrm>
              <a:off x="3071952" y="3346348"/>
              <a:ext cx="1536065" cy="109855"/>
            </a:xfrm>
            <a:custGeom>
              <a:avLst/>
              <a:gdLst/>
              <a:ahLst/>
              <a:cxnLst/>
              <a:rect l="l" t="t" r="r" b="b"/>
              <a:pathLst>
                <a:path w="1536064" h="109854">
                  <a:moveTo>
                    <a:pt x="1535976" y="0"/>
                  </a:moveTo>
                  <a:lnTo>
                    <a:pt x="0" y="0"/>
                  </a:lnTo>
                  <a:lnTo>
                    <a:pt x="0" y="109651"/>
                  </a:lnTo>
                  <a:lnTo>
                    <a:pt x="1535976" y="109651"/>
                  </a:lnTo>
                  <a:lnTo>
                    <a:pt x="1535976" y="0"/>
                  </a:lnTo>
                  <a:close/>
                </a:path>
              </a:pathLst>
            </a:custGeom>
            <a:solidFill>
              <a:srgbClr val="D8D8D8"/>
            </a:solidFill>
          </p:spPr>
          <p:txBody>
            <a:bodyPr wrap="square" lIns="0" tIns="0" rIns="0" bIns="0"/>
            <a:lstStyle/>
            <a:p>
              <a:endParaRPr/>
            </a:p>
          </p:txBody>
        </p:sp>
      </p:grpSp>
      <p:sp>
        <p:nvSpPr>
          <p:cNvPr id="16" name="object 16"/>
          <p:cNvSpPr txBox="1">
            <a:spLocks noGrp="1"/>
          </p:cNvSpPr>
          <p:nvPr>
            <p:ph type="dt" sz="half" idx="6"/>
          </p:nvPr>
        </p:nvSpPr>
        <p:spPr>
          <a:prstGeom prst="rect">
            <a:avLst/>
          </a:prstGeom>
        </p:spPr>
        <p:txBody>
          <a:bodyPr vert="horz" wrap="square" lIns="0" tIns="0" rIns="0" bIns="0">
            <a:spAutoFit/>
          </a:bodyPr>
          <a:lstStyle/>
          <a:p>
            <a:pPr marL="12700">
              <a:lnSpc>
                <a:spcPts val="675"/>
              </a:lnSpc>
            </a:pPr>
            <a:r>
              <a:t>Calegari (Universit'a Bologna)</a:t>
            </a:r>
          </a:p>
        </p:txBody>
      </p:sp>
      <p:sp>
        <p:nvSpPr>
          <p:cNvPr id="17" name="object 17"/>
          <p:cNvSpPr txBox="1"/>
          <p:nvPr/>
        </p:nvSpPr>
        <p:spPr>
          <a:xfrm>
            <a:off x="2053056" y="3351784"/>
            <a:ext cx="501650" cy="102235"/>
          </a:xfrm>
          <a:prstGeom prst="rect">
            <a:avLst/>
          </a:prstGeom>
        </p:spPr>
        <p:txBody>
          <a:bodyPr vert="horz" wrap="square" lIns="0" tIns="0" rIns="0" bIns="0">
            <a:spAutoFit/>
          </a:bodyPr>
          <a:lstStyle/>
          <a:p>
            <a:pPr marL="12700">
              <a:lnSpc>
                <a:spcPts val="675"/>
              </a:lnSpc>
              <a:defRPr sz="600">
                <a:solidFill>
                  <a:srgbClr val="470047"/>
                </a:solidFill>
                <a:latin typeface="Microsoft Sans Serif"/>
                <a:cs typeface="Microsoft Sans Serif"/>
                <a:hlinkClick r:id="rId7" action="ppaction://hlinksldjump"/>
              </a:defRPr>
            </a:pPr>
            <a:r>
              <a:t>Etica e LP</a:t>
            </a:r>
            <a:endParaRPr sz="600">
              <a:latin typeface="Microsoft Sans Serif"/>
              <a:cs typeface="Microsoft Sans Serif"/>
            </a:endParaRPr>
          </a:p>
        </p:txBody>
      </p:sp>
      <p:sp>
        <p:nvSpPr>
          <p:cNvPr id="18" name="object 18"/>
          <p:cNvSpPr txBox="1">
            <a:spLocks noGrp="1"/>
          </p:cNvSpPr>
          <p:nvPr>
            <p:ph type="ftr" sz="quarter" idx="5"/>
          </p:nvPr>
        </p:nvSpPr>
        <p:spPr>
          <a:prstGeom prst="rect">
            <a:avLst/>
          </a:prstGeom>
        </p:spPr>
        <p:txBody>
          <a:bodyPr vert="horz" wrap="square" lIns="0" tIns="0" rIns="0" bIns="0">
            <a:spAutoFit/>
          </a:bodyPr>
          <a:lstStyle/>
          <a:p>
            <a:pPr marL="12700">
              <a:lnSpc>
                <a:spcPts val="675"/>
              </a:lnSpc>
            </a:pPr>
            <a:r>
              <a:t>A.A. 2020/2021</a:t>
            </a:r>
          </a:p>
        </p:txBody>
      </p:sp>
      <p:sp>
        <p:nvSpPr>
          <p:cNvPr id="19" name="object 19"/>
          <p:cNvSpPr txBox="1">
            <a:spLocks noGrp="1"/>
          </p:cNvSpPr>
          <p:nvPr>
            <p:ph type="sldNum" sz="quarter" idx="7"/>
          </p:nvPr>
        </p:nvSpPr>
        <p:spPr>
          <a:prstGeom prst="rect">
            <a:avLst/>
          </a:prstGeom>
        </p:spPr>
        <p:txBody>
          <a:bodyPr vert="horz" wrap="square" lIns="0" tIns="0" rIns="0" bIns="0">
            <a:spAutoFit/>
          </a:bodyPr>
          <a:lstStyle/>
          <a:p>
            <a:pPr marL="38100">
              <a:lnSpc>
                <a:spcPts val="675"/>
              </a:lnSpc>
            </a:pPr>
            <a:r>
              <a:t>64/69</a:t>
            </a:r>
          </a:p>
        </p:txBody>
      </p:sp>
    </p:spTree>
  </p:cSld>
  <p:clrMapOvr>
    <a:masterClrMapping/>
  </p:clrMapOvr>
  <p:transition>
    <p:cut/>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0" y="0"/>
            <a:ext cx="2304415" cy="140335"/>
          </a:xfrm>
          <a:prstGeom prst="rect">
            <a:avLst/>
          </a:prstGeom>
          <a:solidFill>
            <a:srgbClr val="510051"/>
          </a:solidFill>
        </p:spPr>
        <p:txBody>
          <a:bodyPr vert="horz" wrap="square" lIns="0" tIns="13335" rIns="0" bIns="0">
            <a:spAutoFit/>
          </a:bodyPr>
          <a:lstStyle/>
          <a:p>
            <a:pPr marR="59690" algn="r">
              <a:lnSpc>
                <a:spcPct val="100000"/>
              </a:lnSpc>
              <a:spcBef>
                <a:spcPts val="105"/>
              </a:spcBef>
              <a:defRPr sz="600">
                <a:solidFill>
                  <a:srgbClr val="F2F2F2"/>
                </a:solidFill>
                <a:latin typeface="Microsoft Sans Serif"/>
                <a:cs typeface="Microsoft Sans Serif"/>
                <a:hlinkClick r:id="rId2" action="ppaction://hlinksldjump"/>
              </a:defRPr>
            </a:pPr>
            <a:r>
              <a:t>Discussione</a:t>
            </a:r>
            <a:endParaRPr sz="600">
              <a:latin typeface="Microsoft Sans Serif"/>
              <a:cs typeface="Microsoft Sans Serif"/>
            </a:endParaRPr>
          </a:p>
        </p:txBody>
      </p:sp>
      <p:sp>
        <p:nvSpPr>
          <p:cNvPr id="3" name="object 3"/>
          <p:cNvSpPr txBox="1"/>
          <p:nvPr/>
        </p:nvSpPr>
        <p:spPr>
          <a:xfrm>
            <a:off x="2303995" y="0"/>
            <a:ext cx="2304415" cy="140335"/>
          </a:xfrm>
          <a:prstGeom prst="rect">
            <a:avLst/>
          </a:prstGeom>
          <a:solidFill>
            <a:srgbClr val="D8D8D8"/>
          </a:solidFill>
        </p:spPr>
        <p:txBody>
          <a:bodyPr vert="horz" wrap="square" lIns="0" tIns="13335" rIns="0" bIns="0">
            <a:spAutoFit/>
          </a:bodyPr>
          <a:lstStyle/>
          <a:p>
            <a:pPr marL="67310">
              <a:lnSpc>
                <a:spcPct val="100000"/>
              </a:lnSpc>
              <a:spcBef>
                <a:spcPts val="105"/>
              </a:spcBef>
              <a:defRPr sz="600">
                <a:solidFill>
                  <a:srgbClr val="3D003D"/>
                </a:solidFill>
                <a:latin typeface="Microsoft Sans Serif"/>
                <a:cs typeface="Microsoft Sans Serif"/>
                <a:hlinkClick r:id="rId3" action="ppaction://hlinksldjump"/>
              </a:defRPr>
            </a:pPr>
            <a:r>
              <a:t>Parti mancanti in tuProlog Agents/MAS</a:t>
            </a:r>
            <a:endParaRPr sz="600">
              <a:latin typeface="Microsoft Sans Serif"/>
              <a:cs typeface="Microsoft Sans Serif"/>
            </a:endParaRPr>
          </a:p>
        </p:txBody>
      </p:sp>
      <p:sp>
        <p:nvSpPr>
          <p:cNvPr id="4" name="object 4"/>
          <p:cNvSpPr txBox="1"/>
          <p:nvPr/>
        </p:nvSpPr>
        <p:spPr>
          <a:xfrm>
            <a:off x="0" y="140017"/>
            <a:ext cx="4608195" cy="350520"/>
          </a:xfrm>
          <a:prstGeom prst="rect">
            <a:avLst/>
          </a:prstGeom>
          <a:solidFill>
            <a:srgbClr val="F2F2F2"/>
          </a:solidFill>
        </p:spPr>
        <p:txBody>
          <a:bodyPr vert="horz" wrap="square" lIns="0" tIns="76835" rIns="0" bIns="0">
            <a:spAutoFit/>
          </a:bodyPr>
          <a:lstStyle/>
          <a:p>
            <a:pPr marL="107950">
              <a:lnSpc>
                <a:spcPct val="100000"/>
              </a:lnSpc>
              <a:spcBef>
                <a:spcPts val="605"/>
              </a:spcBef>
              <a:defRPr sz="1400">
                <a:solidFill>
                  <a:srgbClr val="660066"/>
                </a:solidFill>
                <a:latin typeface="Tahoma"/>
                <a:cs typeface="Tahoma"/>
              </a:defRPr>
            </a:pPr>
            <a:r>
              <a:t>La necessità di astrazioni più ampie, lingue, sistemi</a:t>
            </a:r>
            <a:endParaRPr sz="1400">
              <a:latin typeface="Tahoma"/>
              <a:cs typeface="Tahoma"/>
            </a:endParaRPr>
          </a:p>
        </p:txBody>
      </p:sp>
      <p:pic>
        <p:nvPicPr>
          <p:cNvPr id="5" name="object 5"/>
          <p:cNvPicPr/>
          <p:nvPr/>
        </p:nvPicPr>
        <p:blipFill>
          <a:blip r:embed="rId4" cstate="print"/>
          <a:stretch>
            <a:fillRect/>
          </a:stretch>
        </p:blipFill>
        <p:spPr>
          <a:xfrm>
            <a:off x="281089" y="1147102"/>
            <a:ext cx="65265" cy="65265"/>
          </a:xfrm>
          <a:prstGeom prst="rect">
            <a:avLst/>
          </a:prstGeom>
        </p:spPr>
      </p:pic>
      <p:pic>
        <p:nvPicPr>
          <p:cNvPr id="6" name="object 6"/>
          <p:cNvPicPr/>
          <p:nvPr/>
        </p:nvPicPr>
        <p:blipFill>
          <a:blip r:embed="rId4" cstate="print"/>
          <a:stretch>
            <a:fillRect/>
          </a:stretch>
        </p:blipFill>
        <p:spPr>
          <a:xfrm>
            <a:off x="281089" y="1508963"/>
            <a:ext cx="65265" cy="65265"/>
          </a:xfrm>
          <a:prstGeom prst="rect">
            <a:avLst/>
          </a:prstGeom>
        </p:spPr>
      </p:pic>
      <p:pic>
        <p:nvPicPr>
          <p:cNvPr id="7" name="object 7"/>
          <p:cNvPicPr/>
          <p:nvPr/>
        </p:nvPicPr>
        <p:blipFill>
          <a:blip r:embed="rId5" cstate="print"/>
          <a:stretch>
            <a:fillRect/>
          </a:stretch>
        </p:blipFill>
        <p:spPr>
          <a:xfrm>
            <a:off x="570865" y="1850606"/>
            <a:ext cx="52590" cy="52590"/>
          </a:xfrm>
          <a:prstGeom prst="rect">
            <a:avLst/>
          </a:prstGeom>
        </p:spPr>
      </p:pic>
      <p:pic>
        <p:nvPicPr>
          <p:cNvPr id="8" name="object 8"/>
          <p:cNvPicPr/>
          <p:nvPr/>
        </p:nvPicPr>
        <p:blipFill>
          <a:blip r:embed="rId5" cstate="print"/>
          <a:stretch>
            <a:fillRect/>
          </a:stretch>
        </p:blipFill>
        <p:spPr>
          <a:xfrm>
            <a:off x="570865" y="2154263"/>
            <a:ext cx="52590" cy="52590"/>
          </a:xfrm>
          <a:prstGeom prst="rect">
            <a:avLst/>
          </a:prstGeom>
        </p:spPr>
      </p:pic>
      <p:pic>
        <p:nvPicPr>
          <p:cNvPr id="9" name="object 9"/>
          <p:cNvPicPr/>
          <p:nvPr/>
        </p:nvPicPr>
        <p:blipFill>
          <a:blip r:embed="rId6" cstate="print"/>
          <a:stretch>
            <a:fillRect/>
          </a:stretch>
        </p:blipFill>
        <p:spPr>
          <a:xfrm>
            <a:off x="570865" y="2457919"/>
            <a:ext cx="52590" cy="52590"/>
          </a:xfrm>
          <a:prstGeom prst="rect">
            <a:avLst/>
          </a:prstGeom>
        </p:spPr>
      </p:pic>
      <p:sp>
        <p:nvSpPr>
          <p:cNvPr id="10" name="object 10"/>
          <p:cNvSpPr txBox="1"/>
          <p:nvPr/>
        </p:nvSpPr>
        <p:spPr>
          <a:xfrm>
            <a:off x="402932" y="1063649"/>
            <a:ext cx="4027170" cy="1487805"/>
          </a:xfrm>
          <a:prstGeom prst="rect">
            <a:avLst/>
          </a:prstGeom>
        </p:spPr>
        <p:txBody>
          <a:bodyPr vert="horz" wrap="square" lIns="0" tIns="6985" rIns="0" bIns="0">
            <a:spAutoFit/>
          </a:bodyPr>
          <a:lstStyle/>
          <a:p>
            <a:pPr marL="12700" marR="127635">
              <a:lnSpc>
                <a:spcPct val="102600"/>
              </a:lnSpc>
              <a:spcBef>
                <a:spcPts val="55"/>
              </a:spcBef>
              <a:defRPr sz="1100">
                <a:solidFill>
                  <a:srgbClr val="0A000A"/>
                </a:solidFill>
                <a:latin typeface="Tahoma"/>
                <a:cs typeface="Tahoma"/>
              </a:defRPr>
            </a:pPr>
            <a:r>
              <a:t>per sfruttare i sistemi multi-agente e aiutare progettisti e sviluppatori, sono necessari altri tipi di supporti programmabili</a:t>
            </a:r>
            <a:endParaRPr sz="1100">
              <a:latin typeface="Tahoma"/>
              <a:cs typeface="Tahoma"/>
            </a:endParaRPr>
          </a:p>
          <a:p>
            <a:pPr marL="12700" marR="619125">
              <a:lnSpc>
                <a:spcPts val="1200"/>
              </a:lnSpc>
              <a:spcBef>
                <a:spcPts val="315"/>
              </a:spcBef>
              <a:defRPr sz="1100">
                <a:solidFill>
                  <a:srgbClr val="0A000A"/>
                </a:solidFill>
                <a:latin typeface="Tahoma"/>
                <a:cs typeface="Tahoma"/>
              </a:defRPr>
            </a:pPr>
            <a:r>
              <a:t>i motori tuProlog possono essere i mattoni di base per questi tipi di strati fondamentali</a:t>
            </a:r>
            <a:endParaRPr sz="1100">
              <a:latin typeface="Tahoma"/>
              <a:cs typeface="Tahoma"/>
            </a:endParaRPr>
          </a:p>
          <a:p>
            <a:pPr marL="289560" marR="403860">
              <a:lnSpc>
                <a:spcPct val="100000"/>
              </a:lnSpc>
              <a:spcBef>
                <a:spcPts val="150"/>
              </a:spcBef>
              <a:defRPr sz="1000">
                <a:solidFill>
                  <a:srgbClr val="0A000A"/>
                </a:solidFill>
                <a:latin typeface="Tahoma"/>
                <a:cs typeface="Tahoma"/>
              </a:defRPr>
            </a:pPr>
            <a:r>
              <a:t>infrastrutture di coordinamento basate su un modello di programmazione dichiarativo basato sulla logica</a:t>
            </a:r>
            <a:endParaRPr sz="1000">
              <a:latin typeface="Tahoma"/>
              <a:cs typeface="Tahoma"/>
            </a:endParaRPr>
          </a:p>
          <a:p>
            <a:pPr marL="289560" marR="5080">
              <a:lnSpc>
                <a:spcPts val="1200"/>
              </a:lnSpc>
              <a:spcBef>
                <a:spcPts val="30"/>
              </a:spcBef>
              <a:defRPr sz="1000">
                <a:solidFill>
                  <a:srgbClr val="0A000A"/>
                </a:solidFill>
                <a:latin typeface="Tahoma"/>
                <a:cs typeface="Tahoma"/>
              </a:defRPr>
            </a:pPr>
            <a:r>
              <a:t>nuovi linguaggi logici che forniscono astrazioni più potenti come entità di prima classe</a:t>
            </a:r>
            <a:endParaRPr sz="1000">
              <a:latin typeface="Tahoma"/>
              <a:cs typeface="Tahoma"/>
            </a:endParaRPr>
          </a:p>
          <a:p>
            <a:pPr marL="289560">
              <a:lnSpc>
                <a:spcPts val="1150"/>
              </a:lnSpc>
              <a:defRPr sz="1000">
                <a:solidFill>
                  <a:srgbClr val="0A000A"/>
                </a:solidFill>
                <a:latin typeface="Tahoma"/>
                <a:cs typeface="Tahoma"/>
              </a:defRPr>
            </a:pPr>
            <a:r>
              <a:t>abbinamento basato su pattern per le strutture di comunicazione</a:t>
            </a:r>
            <a:endParaRPr sz="1000">
              <a:latin typeface="Tahoma"/>
              <a:cs typeface="Tahoma"/>
            </a:endParaRPr>
          </a:p>
        </p:txBody>
      </p:sp>
      <p:grpSp>
        <p:nvGrpSpPr>
          <p:cNvPr id="11" name="object 11"/>
          <p:cNvGrpSpPr/>
          <p:nvPr/>
        </p:nvGrpSpPr>
        <p:grpSpPr>
          <a:xfrm>
            <a:off x="0" y="3346348"/>
            <a:ext cx="4608195" cy="109855"/>
            <a:chOff x="0" y="3346348"/>
            <a:chExt cx="4608195" cy="109855"/>
          </a:xfrm>
        </p:grpSpPr>
        <p:sp>
          <p:nvSpPr>
            <p:cNvPr id="12" name="object 12"/>
            <p:cNvSpPr/>
            <p:nvPr/>
          </p:nvSpPr>
          <p:spPr>
            <a:xfrm>
              <a:off x="0" y="3346348"/>
              <a:ext cx="1536065" cy="109855"/>
            </a:xfrm>
            <a:custGeom>
              <a:avLst/>
              <a:gdLst/>
              <a:ahLst/>
              <a:cxnLst/>
              <a:rect l="l" t="t" r="r" b="b"/>
              <a:pathLst>
                <a:path w="1536065" h="109854">
                  <a:moveTo>
                    <a:pt x="1535976" y="0"/>
                  </a:moveTo>
                  <a:lnTo>
                    <a:pt x="0" y="0"/>
                  </a:lnTo>
                  <a:lnTo>
                    <a:pt x="0" y="109651"/>
                  </a:lnTo>
                  <a:lnTo>
                    <a:pt x="1535976" y="109651"/>
                  </a:lnTo>
                  <a:lnTo>
                    <a:pt x="1535976" y="0"/>
                  </a:lnTo>
                  <a:close/>
                </a:path>
              </a:pathLst>
            </a:custGeom>
            <a:solidFill>
              <a:srgbClr val="510051"/>
            </a:solidFill>
          </p:spPr>
          <p:txBody>
            <a:bodyPr wrap="square" lIns="0" tIns="0" rIns="0" bIns="0"/>
            <a:lstStyle/>
            <a:p>
              <a:endParaRPr/>
            </a:p>
          </p:txBody>
        </p:sp>
        <p:sp>
          <p:nvSpPr>
            <p:cNvPr id="13" name="object 13"/>
            <p:cNvSpPr/>
            <p:nvPr/>
          </p:nvSpPr>
          <p:spPr>
            <a:xfrm>
              <a:off x="1535976" y="3346348"/>
              <a:ext cx="1536065" cy="109855"/>
            </a:xfrm>
            <a:custGeom>
              <a:avLst/>
              <a:gdLst/>
              <a:ahLst/>
              <a:cxnLst/>
              <a:rect l="l" t="t" r="r" b="b"/>
              <a:pathLst>
                <a:path w="1536064" h="109854">
                  <a:moveTo>
                    <a:pt x="1535976" y="0"/>
                  </a:moveTo>
                  <a:lnTo>
                    <a:pt x="0" y="0"/>
                  </a:lnTo>
                  <a:lnTo>
                    <a:pt x="0" y="109651"/>
                  </a:lnTo>
                  <a:lnTo>
                    <a:pt x="1535976" y="109651"/>
                  </a:lnTo>
                  <a:lnTo>
                    <a:pt x="1535976" y="0"/>
                  </a:lnTo>
                  <a:close/>
                </a:path>
              </a:pathLst>
            </a:custGeom>
            <a:solidFill>
              <a:srgbClr val="EBEBEB"/>
            </a:solidFill>
          </p:spPr>
          <p:txBody>
            <a:bodyPr wrap="square" lIns="0" tIns="0" rIns="0" bIns="0"/>
            <a:lstStyle/>
            <a:p>
              <a:endParaRPr/>
            </a:p>
          </p:txBody>
        </p:sp>
        <p:sp>
          <p:nvSpPr>
            <p:cNvPr id="14" name="object 14"/>
            <p:cNvSpPr/>
            <p:nvPr/>
          </p:nvSpPr>
          <p:spPr>
            <a:xfrm>
              <a:off x="3071952" y="3346348"/>
              <a:ext cx="1536065" cy="109855"/>
            </a:xfrm>
            <a:custGeom>
              <a:avLst/>
              <a:gdLst/>
              <a:ahLst/>
              <a:cxnLst/>
              <a:rect l="l" t="t" r="r" b="b"/>
              <a:pathLst>
                <a:path w="1536064" h="109854">
                  <a:moveTo>
                    <a:pt x="1535976" y="0"/>
                  </a:moveTo>
                  <a:lnTo>
                    <a:pt x="0" y="0"/>
                  </a:lnTo>
                  <a:lnTo>
                    <a:pt x="0" y="109651"/>
                  </a:lnTo>
                  <a:lnTo>
                    <a:pt x="1535976" y="109651"/>
                  </a:lnTo>
                  <a:lnTo>
                    <a:pt x="1535976" y="0"/>
                  </a:lnTo>
                  <a:close/>
                </a:path>
              </a:pathLst>
            </a:custGeom>
            <a:solidFill>
              <a:srgbClr val="D8D8D8"/>
            </a:solidFill>
          </p:spPr>
          <p:txBody>
            <a:bodyPr wrap="square" lIns="0" tIns="0" rIns="0" bIns="0"/>
            <a:lstStyle/>
            <a:p>
              <a:endParaRPr/>
            </a:p>
          </p:txBody>
        </p:sp>
      </p:grpSp>
      <p:sp>
        <p:nvSpPr>
          <p:cNvPr id="15" name="object 15"/>
          <p:cNvSpPr txBox="1">
            <a:spLocks noGrp="1"/>
          </p:cNvSpPr>
          <p:nvPr>
            <p:ph type="dt" sz="half" idx="6"/>
          </p:nvPr>
        </p:nvSpPr>
        <p:spPr>
          <a:prstGeom prst="rect">
            <a:avLst/>
          </a:prstGeom>
        </p:spPr>
        <p:txBody>
          <a:bodyPr vert="horz" wrap="square" lIns="0" tIns="0" rIns="0" bIns="0">
            <a:spAutoFit/>
          </a:bodyPr>
          <a:lstStyle/>
          <a:p>
            <a:pPr marL="12700">
              <a:lnSpc>
                <a:spcPts val="675"/>
              </a:lnSpc>
            </a:pPr>
            <a:r>
              <a:t>Calegari (Universit'a Bologna)</a:t>
            </a:r>
          </a:p>
        </p:txBody>
      </p:sp>
      <p:sp>
        <p:nvSpPr>
          <p:cNvPr id="16" name="object 16"/>
          <p:cNvSpPr txBox="1"/>
          <p:nvPr/>
        </p:nvSpPr>
        <p:spPr>
          <a:xfrm>
            <a:off x="2053056" y="3351784"/>
            <a:ext cx="501650" cy="102235"/>
          </a:xfrm>
          <a:prstGeom prst="rect">
            <a:avLst/>
          </a:prstGeom>
        </p:spPr>
        <p:txBody>
          <a:bodyPr vert="horz" wrap="square" lIns="0" tIns="0" rIns="0" bIns="0">
            <a:spAutoFit/>
          </a:bodyPr>
          <a:lstStyle/>
          <a:p>
            <a:pPr marL="12700">
              <a:lnSpc>
                <a:spcPts val="675"/>
              </a:lnSpc>
              <a:defRPr sz="600">
                <a:solidFill>
                  <a:srgbClr val="470047"/>
                </a:solidFill>
                <a:latin typeface="Microsoft Sans Serif"/>
                <a:cs typeface="Microsoft Sans Serif"/>
                <a:hlinkClick r:id="rId7" action="ppaction://hlinksldjump"/>
              </a:defRPr>
            </a:pPr>
            <a:r>
              <a:t>Etica e LP</a:t>
            </a:r>
            <a:endParaRPr sz="600">
              <a:latin typeface="Microsoft Sans Serif"/>
              <a:cs typeface="Microsoft Sans Serif"/>
            </a:endParaRPr>
          </a:p>
        </p:txBody>
      </p:sp>
      <p:sp>
        <p:nvSpPr>
          <p:cNvPr id="17" name="object 17"/>
          <p:cNvSpPr txBox="1">
            <a:spLocks noGrp="1"/>
          </p:cNvSpPr>
          <p:nvPr>
            <p:ph type="ftr" sz="quarter" idx="5"/>
          </p:nvPr>
        </p:nvSpPr>
        <p:spPr>
          <a:prstGeom prst="rect">
            <a:avLst/>
          </a:prstGeom>
        </p:spPr>
        <p:txBody>
          <a:bodyPr vert="horz" wrap="square" lIns="0" tIns="0" rIns="0" bIns="0">
            <a:spAutoFit/>
          </a:bodyPr>
          <a:lstStyle/>
          <a:p>
            <a:pPr marL="12700">
              <a:lnSpc>
                <a:spcPts val="675"/>
              </a:lnSpc>
            </a:pPr>
            <a:r>
              <a:t>A.A. 2020/2021</a:t>
            </a:r>
          </a:p>
        </p:txBody>
      </p:sp>
      <p:sp>
        <p:nvSpPr>
          <p:cNvPr id="18" name="object 18"/>
          <p:cNvSpPr txBox="1">
            <a:spLocks noGrp="1"/>
          </p:cNvSpPr>
          <p:nvPr>
            <p:ph type="sldNum" sz="quarter" idx="7"/>
          </p:nvPr>
        </p:nvSpPr>
        <p:spPr>
          <a:prstGeom prst="rect">
            <a:avLst/>
          </a:prstGeom>
        </p:spPr>
        <p:txBody>
          <a:bodyPr vert="horz" wrap="square" lIns="0" tIns="0" rIns="0" bIns="0">
            <a:spAutoFit/>
          </a:bodyPr>
          <a:lstStyle/>
          <a:p>
            <a:pPr marL="38100">
              <a:lnSpc>
                <a:spcPts val="675"/>
              </a:lnSpc>
            </a:pPr>
            <a:r>
              <a:t>65/69</a:t>
            </a:r>
          </a:p>
        </p:txBody>
      </p:sp>
    </p:spTree>
  </p:cSld>
  <p:clrMapOvr>
    <a:masterClrMapping/>
  </p:clrMapOvr>
  <p:transition>
    <p:cut/>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0" y="0"/>
            <a:ext cx="2304415" cy="140335"/>
          </a:xfrm>
          <a:prstGeom prst="rect">
            <a:avLst/>
          </a:prstGeom>
          <a:solidFill>
            <a:srgbClr val="510051"/>
          </a:solidFill>
        </p:spPr>
        <p:txBody>
          <a:bodyPr vert="horz" wrap="square" lIns="0" tIns="13335" rIns="0" bIns="0">
            <a:spAutoFit/>
          </a:bodyPr>
          <a:lstStyle/>
          <a:p>
            <a:pPr marR="59690" algn="r">
              <a:lnSpc>
                <a:spcPct val="100000"/>
              </a:lnSpc>
              <a:spcBef>
                <a:spcPts val="105"/>
              </a:spcBef>
              <a:defRPr sz="600">
                <a:solidFill>
                  <a:srgbClr val="F2F2F2"/>
                </a:solidFill>
                <a:latin typeface="Microsoft Sans Serif"/>
                <a:cs typeface="Microsoft Sans Serif"/>
                <a:hlinkClick r:id="rId2" action="ppaction://hlinksldjump"/>
              </a:defRPr>
            </a:pPr>
            <a:r>
              <a:t>Discussione</a:t>
            </a:r>
            <a:endParaRPr sz="600">
              <a:latin typeface="Microsoft Sans Serif"/>
              <a:cs typeface="Microsoft Sans Serif"/>
            </a:endParaRPr>
          </a:p>
        </p:txBody>
      </p:sp>
      <p:sp>
        <p:nvSpPr>
          <p:cNvPr id="3" name="object 3"/>
          <p:cNvSpPr txBox="1"/>
          <p:nvPr/>
        </p:nvSpPr>
        <p:spPr>
          <a:xfrm>
            <a:off x="2303995" y="0"/>
            <a:ext cx="2304415" cy="140335"/>
          </a:xfrm>
          <a:prstGeom prst="rect">
            <a:avLst/>
          </a:prstGeom>
          <a:solidFill>
            <a:srgbClr val="D8D8D8"/>
          </a:solidFill>
        </p:spPr>
        <p:txBody>
          <a:bodyPr vert="horz" wrap="square" lIns="0" tIns="13335" rIns="0" bIns="0">
            <a:spAutoFit/>
          </a:bodyPr>
          <a:lstStyle/>
          <a:p>
            <a:pPr marL="67310">
              <a:lnSpc>
                <a:spcPct val="100000"/>
              </a:lnSpc>
              <a:spcBef>
                <a:spcPts val="105"/>
              </a:spcBef>
              <a:defRPr sz="600">
                <a:solidFill>
                  <a:srgbClr val="3D003D"/>
                </a:solidFill>
                <a:latin typeface="Microsoft Sans Serif"/>
                <a:cs typeface="Microsoft Sans Serif"/>
                <a:hlinkClick r:id="" action="ppaction://noaction"/>
              </a:defRPr>
            </a:pPr>
            <a:r>
              <a:t>Integrità concettuale</a:t>
            </a:r>
            <a:endParaRPr sz="600">
              <a:latin typeface="Microsoft Sans Serif"/>
              <a:cs typeface="Microsoft Sans Serif"/>
            </a:endParaRPr>
          </a:p>
        </p:txBody>
      </p:sp>
      <p:sp>
        <p:nvSpPr>
          <p:cNvPr id="4" name="object 4"/>
          <p:cNvSpPr txBox="1"/>
          <p:nvPr/>
        </p:nvSpPr>
        <p:spPr>
          <a:xfrm>
            <a:off x="0" y="140017"/>
            <a:ext cx="4608195" cy="350520"/>
          </a:xfrm>
          <a:prstGeom prst="rect">
            <a:avLst/>
          </a:prstGeom>
          <a:solidFill>
            <a:srgbClr val="F2F2F2"/>
          </a:solidFill>
        </p:spPr>
        <p:txBody>
          <a:bodyPr vert="horz" wrap="square" lIns="0" tIns="76835" rIns="0" bIns="0">
            <a:spAutoFit/>
          </a:bodyPr>
          <a:lstStyle/>
          <a:p>
            <a:pPr marL="107950">
              <a:lnSpc>
                <a:spcPct val="100000"/>
              </a:lnSpc>
              <a:spcBef>
                <a:spcPts val="605"/>
              </a:spcBef>
              <a:defRPr sz="1400">
                <a:solidFill>
                  <a:srgbClr val="660066"/>
                </a:solidFill>
                <a:latin typeface="Tahoma"/>
                <a:cs typeface="Tahoma"/>
              </a:defRPr>
            </a:pPr>
            <a:r>
              <a:t>Integrità concettuale</a:t>
            </a:r>
            <a:endParaRPr sz="1400">
              <a:latin typeface="Tahoma"/>
              <a:cs typeface="Tahoma"/>
            </a:endParaRPr>
          </a:p>
        </p:txBody>
      </p:sp>
      <p:sp>
        <p:nvSpPr>
          <p:cNvPr id="5" name="object 5"/>
          <p:cNvSpPr txBox="1"/>
          <p:nvPr/>
        </p:nvSpPr>
        <p:spPr>
          <a:xfrm>
            <a:off x="125844" y="544713"/>
            <a:ext cx="4241165" cy="2096343"/>
          </a:xfrm>
          <a:prstGeom prst="rect">
            <a:avLst/>
          </a:prstGeom>
        </p:spPr>
        <p:txBody>
          <a:bodyPr vert="horz" wrap="square" lIns="0" tIns="6350" rIns="0" bIns="0">
            <a:spAutoFit/>
          </a:bodyPr>
          <a:lstStyle/>
          <a:p>
            <a:pPr marL="12700" marR="5080">
              <a:lnSpc>
                <a:spcPct val="104700"/>
              </a:lnSpc>
              <a:spcBef>
                <a:spcPts val="50"/>
              </a:spcBef>
              <a:defRPr sz="1050">
                <a:solidFill>
                  <a:srgbClr val="0A000A"/>
                </a:solidFill>
              </a:defRPr>
            </a:pPr>
            <a:r>
              <a:rPr sz="900">
                <a:latin typeface="Tahoma"/>
                <a:cs typeface="Tahoma"/>
              </a:rPr>
              <a:t>Il termine </a:t>
            </a:r>
            <a:r>
              <a:rPr sz="900" i="1">
                <a:latin typeface="Arial"/>
                <a:cs typeface="Arial"/>
              </a:rPr>
              <a:t>integrità concettuale </a:t>
            </a:r>
            <a:r>
              <a:rPr sz="900">
                <a:latin typeface="Tahoma"/>
                <a:cs typeface="Tahoma"/>
              </a:rPr>
              <a:t>è stato definito da Frederick P. Brooks, Jr.  nel suo libro </a:t>
            </a:r>
            <a:r>
              <a:rPr sz="900" i="1">
                <a:latin typeface="Arial"/>
                <a:cs typeface="Arial"/>
              </a:rPr>
              <a:t>The Mythical Man-Month</a:t>
            </a:r>
            <a:r>
              <a:rPr sz="900">
                <a:latin typeface="Tahoma"/>
                <a:cs typeface="Tahoma"/>
              </a:rPr>
              <a:t>, pubblicato nel 1975</a:t>
            </a:r>
          </a:p>
          <a:p>
            <a:pPr marL="281940" marR="273685" indent="201930" algn="just">
              <a:lnSpc>
                <a:spcPct val="104700"/>
              </a:lnSpc>
              <a:spcBef>
                <a:spcPts val="75"/>
              </a:spcBef>
              <a:defRPr sz="1050">
                <a:solidFill>
                  <a:srgbClr val="0A000A"/>
                </a:solidFill>
              </a:defRPr>
            </a:pPr>
            <a:r>
              <a:rPr sz="900" i="1">
                <a:latin typeface="Arial"/>
                <a:cs typeface="Arial"/>
              </a:rPr>
              <a:t>L'integrità mentale è </a:t>
            </a:r>
            <a:r>
              <a:rPr sz="900">
                <a:latin typeface="Tahoma"/>
                <a:cs typeface="Tahoma"/>
              </a:rPr>
              <a:t>la considerazione </a:t>
            </a:r>
            <a:r>
              <a:rPr sz="900" i="1">
                <a:latin typeface="Arial"/>
                <a:cs typeface="Arial"/>
              </a:rPr>
              <a:t>più importante nella progettazione del sistema. È meglio avere un sistema omettere certe caratteristiche e miglioramenti anomali, ma riflettere un insieme di idee progettuali, piuttosto che avere una che contenga molte idee buone ma indipendenti e non coordinate.</a:t>
            </a:r>
            <a:endParaRPr sz="900">
              <a:latin typeface="Arial"/>
              <a:cs typeface="Arial"/>
            </a:endParaRPr>
          </a:p>
          <a:p>
            <a:pPr marL="12700" marR="277495">
              <a:lnSpc>
                <a:spcPct val="104700"/>
              </a:lnSpc>
              <a:spcBef>
                <a:spcPts val="290"/>
              </a:spcBef>
              <a:defRPr sz="1050">
                <a:solidFill>
                  <a:srgbClr val="0A000A"/>
                </a:solidFill>
                <a:latin typeface="Tahoma"/>
                <a:cs typeface="Tahoma"/>
              </a:defRPr>
            </a:pPr>
            <a:r>
              <a:rPr sz="900"/>
              <a:t>Brooks si immerge anche nella relazione tra design e integrità concettuale</a:t>
            </a:r>
            <a:endParaRPr sz="900">
              <a:latin typeface="Tahoma"/>
              <a:cs typeface="Tahoma"/>
            </a:endParaRPr>
          </a:p>
          <a:p>
            <a:pPr marL="281940" marR="273685" indent="201930" algn="just">
              <a:lnSpc>
                <a:spcPct val="104700"/>
              </a:lnSpc>
              <a:spcBef>
                <a:spcPts val="70"/>
              </a:spcBef>
              <a:defRPr sz="1050" i="1">
                <a:solidFill>
                  <a:srgbClr val="0A000A"/>
                </a:solidFill>
                <a:latin typeface="Arial"/>
                <a:cs typeface="Arial"/>
              </a:defRPr>
            </a:pPr>
            <a:r>
              <a:rPr sz="900"/>
              <a:t>Ogni parte [di un sistema] deve riflettere le stesse filosofie e lo stesso equilibrio di desiderata. Ogni parte deve anche usare le stesse tecniche in sintassi e nozioni analoghe in semantica.  La facilità d'uso, quindi, detta l'unità di desing e l'integrità concettuale;  L'integrità concettuale, a sua volta, impone che il disegno debba procedere da una mente, o da un numero molto piccolo di menti risonanti d'accordo.</a:t>
            </a:r>
            <a:endParaRPr sz="900">
              <a:latin typeface="Arial"/>
              <a:cs typeface="Arial"/>
            </a:endParaRPr>
          </a:p>
        </p:txBody>
      </p:sp>
      <p:grpSp>
        <p:nvGrpSpPr>
          <p:cNvPr id="6" name="object 6"/>
          <p:cNvGrpSpPr/>
          <p:nvPr/>
        </p:nvGrpSpPr>
        <p:grpSpPr>
          <a:xfrm>
            <a:off x="0" y="3346348"/>
            <a:ext cx="4608195" cy="109855"/>
            <a:chOff x="0" y="3346348"/>
            <a:chExt cx="4608195" cy="109855"/>
          </a:xfrm>
        </p:grpSpPr>
        <p:sp>
          <p:nvSpPr>
            <p:cNvPr id="7" name="object 7"/>
            <p:cNvSpPr/>
            <p:nvPr/>
          </p:nvSpPr>
          <p:spPr>
            <a:xfrm>
              <a:off x="0" y="3346348"/>
              <a:ext cx="1536065" cy="109855"/>
            </a:xfrm>
            <a:custGeom>
              <a:avLst/>
              <a:gdLst/>
              <a:ahLst/>
              <a:cxnLst/>
              <a:rect l="l" t="t" r="r" b="b"/>
              <a:pathLst>
                <a:path w="1536065" h="109854">
                  <a:moveTo>
                    <a:pt x="1535976" y="0"/>
                  </a:moveTo>
                  <a:lnTo>
                    <a:pt x="0" y="0"/>
                  </a:lnTo>
                  <a:lnTo>
                    <a:pt x="0" y="109651"/>
                  </a:lnTo>
                  <a:lnTo>
                    <a:pt x="1535976" y="109651"/>
                  </a:lnTo>
                  <a:lnTo>
                    <a:pt x="1535976" y="0"/>
                  </a:lnTo>
                  <a:close/>
                </a:path>
              </a:pathLst>
            </a:custGeom>
            <a:solidFill>
              <a:srgbClr val="510051"/>
            </a:solidFill>
          </p:spPr>
          <p:txBody>
            <a:bodyPr wrap="square" lIns="0" tIns="0" rIns="0" bIns="0"/>
            <a:lstStyle/>
            <a:p>
              <a:endParaRPr/>
            </a:p>
          </p:txBody>
        </p:sp>
        <p:sp>
          <p:nvSpPr>
            <p:cNvPr id="8" name="object 8"/>
            <p:cNvSpPr/>
            <p:nvPr/>
          </p:nvSpPr>
          <p:spPr>
            <a:xfrm>
              <a:off x="1535976" y="3346348"/>
              <a:ext cx="1536065" cy="109855"/>
            </a:xfrm>
            <a:custGeom>
              <a:avLst/>
              <a:gdLst/>
              <a:ahLst/>
              <a:cxnLst/>
              <a:rect l="l" t="t" r="r" b="b"/>
              <a:pathLst>
                <a:path w="1536064" h="109854">
                  <a:moveTo>
                    <a:pt x="1535976" y="0"/>
                  </a:moveTo>
                  <a:lnTo>
                    <a:pt x="0" y="0"/>
                  </a:lnTo>
                  <a:lnTo>
                    <a:pt x="0" y="109651"/>
                  </a:lnTo>
                  <a:lnTo>
                    <a:pt x="1535976" y="109651"/>
                  </a:lnTo>
                  <a:lnTo>
                    <a:pt x="1535976" y="0"/>
                  </a:lnTo>
                  <a:close/>
                </a:path>
              </a:pathLst>
            </a:custGeom>
            <a:solidFill>
              <a:srgbClr val="EBEBEB"/>
            </a:solidFill>
          </p:spPr>
          <p:txBody>
            <a:bodyPr wrap="square" lIns="0" tIns="0" rIns="0" bIns="0"/>
            <a:lstStyle/>
            <a:p>
              <a:endParaRPr/>
            </a:p>
          </p:txBody>
        </p:sp>
        <p:sp>
          <p:nvSpPr>
            <p:cNvPr id="9" name="object 9"/>
            <p:cNvSpPr/>
            <p:nvPr/>
          </p:nvSpPr>
          <p:spPr>
            <a:xfrm>
              <a:off x="3071952" y="3346348"/>
              <a:ext cx="1536065" cy="109855"/>
            </a:xfrm>
            <a:custGeom>
              <a:avLst/>
              <a:gdLst/>
              <a:ahLst/>
              <a:cxnLst/>
              <a:rect l="l" t="t" r="r" b="b"/>
              <a:pathLst>
                <a:path w="1536064" h="109854">
                  <a:moveTo>
                    <a:pt x="1535976" y="0"/>
                  </a:moveTo>
                  <a:lnTo>
                    <a:pt x="0" y="0"/>
                  </a:lnTo>
                  <a:lnTo>
                    <a:pt x="0" y="109651"/>
                  </a:lnTo>
                  <a:lnTo>
                    <a:pt x="1535976" y="109651"/>
                  </a:lnTo>
                  <a:lnTo>
                    <a:pt x="1535976" y="0"/>
                  </a:lnTo>
                  <a:close/>
                </a:path>
              </a:pathLst>
            </a:custGeom>
            <a:solidFill>
              <a:srgbClr val="D8D8D8"/>
            </a:solidFill>
          </p:spPr>
          <p:txBody>
            <a:bodyPr wrap="square" lIns="0" tIns="0" rIns="0" bIns="0"/>
            <a:lstStyle/>
            <a:p>
              <a:endParaRPr/>
            </a:p>
          </p:txBody>
        </p:sp>
      </p:grpSp>
      <p:sp>
        <p:nvSpPr>
          <p:cNvPr id="10" name="object 10"/>
          <p:cNvSpPr txBox="1">
            <a:spLocks noGrp="1"/>
          </p:cNvSpPr>
          <p:nvPr>
            <p:ph type="dt" sz="half" idx="6"/>
          </p:nvPr>
        </p:nvSpPr>
        <p:spPr>
          <a:prstGeom prst="rect">
            <a:avLst/>
          </a:prstGeom>
        </p:spPr>
        <p:txBody>
          <a:bodyPr vert="horz" wrap="square" lIns="0" tIns="0" rIns="0" bIns="0">
            <a:spAutoFit/>
          </a:bodyPr>
          <a:lstStyle/>
          <a:p>
            <a:pPr marL="12700">
              <a:lnSpc>
                <a:spcPts val="675"/>
              </a:lnSpc>
            </a:pPr>
            <a:r>
              <a:t>Calegari (Universit'a Bologna)</a:t>
            </a:r>
          </a:p>
        </p:txBody>
      </p:sp>
      <p:sp>
        <p:nvSpPr>
          <p:cNvPr id="11" name="object 11"/>
          <p:cNvSpPr txBox="1"/>
          <p:nvPr/>
        </p:nvSpPr>
        <p:spPr>
          <a:xfrm>
            <a:off x="2053056" y="3351784"/>
            <a:ext cx="501650" cy="102235"/>
          </a:xfrm>
          <a:prstGeom prst="rect">
            <a:avLst/>
          </a:prstGeom>
        </p:spPr>
        <p:txBody>
          <a:bodyPr vert="horz" wrap="square" lIns="0" tIns="0" rIns="0" bIns="0">
            <a:spAutoFit/>
          </a:bodyPr>
          <a:lstStyle/>
          <a:p>
            <a:pPr marL="12700">
              <a:lnSpc>
                <a:spcPts val="675"/>
              </a:lnSpc>
              <a:defRPr sz="600">
                <a:solidFill>
                  <a:srgbClr val="470047"/>
                </a:solidFill>
                <a:latin typeface="Microsoft Sans Serif"/>
                <a:cs typeface="Microsoft Sans Serif"/>
                <a:hlinkClick r:id="rId3" action="ppaction://hlinksldjump"/>
              </a:defRPr>
            </a:pPr>
            <a:r>
              <a:t>Etica e LP</a:t>
            </a:r>
            <a:endParaRPr sz="600">
              <a:latin typeface="Microsoft Sans Serif"/>
              <a:cs typeface="Microsoft Sans Serif"/>
            </a:endParaRPr>
          </a:p>
        </p:txBody>
      </p:sp>
      <p:sp>
        <p:nvSpPr>
          <p:cNvPr id="12" name="object 12"/>
          <p:cNvSpPr txBox="1">
            <a:spLocks noGrp="1"/>
          </p:cNvSpPr>
          <p:nvPr>
            <p:ph type="ftr" sz="quarter" idx="5"/>
          </p:nvPr>
        </p:nvSpPr>
        <p:spPr>
          <a:prstGeom prst="rect">
            <a:avLst/>
          </a:prstGeom>
        </p:spPr>
        <p:txBody>
          <a:bodyPr vert="horz" wrap="square" lIns="0" tIns="0" rIns="0" bIns="0">
            <a:spAutoFit/>
          </a:bodyPr>
          <a:lstStyle/>
          <a:p>
            <a:pPr marL="12700">
              <a:lnSpc>
                <a:spcPts val="675"/>
              </a:lnSpc>
            </a:pPr>
            <a:r>
              <a:t>A.A. 2020/2021</a:t>
            </a:r>
          </a:p>
        </p:txBody>
      </p:sp>
      <p:sp>
        <p:nvSpPr>
          <p:cNvPr id="13" name="object 13"/>
          <p:cNvSpPr txBox="1">
            <a:spLocks noGrp="1"/>
          </p:cNvSpPr>
          <p:nvPr>
            <p:ph type="sldNum" sz="quarter" idx="7"/>
          </p:nvPr>
        </p:nvSpPr>
        <p:spPr>
          <a:prstGeom prst="rect">
            <a:avLst/>
          </a:prstGeom>
        </p:spPr>
        <p:txBody>
          <a:bodyPr vert="horz" wrap="square" lIns="0" tIns="0" rIns="0" bIns="0">
            <a:spAutoFit/>
          </a:bodyPr>
          <a:lstStyle/>
          <a:p>
            <a:pPr marL="38100">
              <a:lnSpc>
                <a:spcPts val="675"/>
              </a:lnSpc>
            </a:pPr>
            <a:r>
              <a:t>67/69</a:t>
            </a:r>
          </a:p>
        </p:txBody>
      </p:sp>
    </p:spTree>
  </p:cSld>
  <p:clrMapOvr>
    <a:masterClrMapping/>
  </p:clrMapOvr>
  <p:transition>
    <p:cut/>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0" y="0"/>
            <a:ext cx="2304415" cy="140335"/>
          </a:xfrm>
          <a:prstGeom prst="rect">
            <a:avLst/>
          </a:prstGeom>
          <a:solidFill>
            <a:srgbClr val="510051"/>
          </a:solidFill>
        </p:spPr>
        <p:txBody>
          <a:bodyPr vert="horz" wrap="square" lIns="0" tIns="13335" rIns="0" bIns="0">
            <a:spAutoFit/>
          </a:bodyPr>
          <a:lstStyle/>
          <a:p>
            <a:pPr marR="59690" algn="r">
              <a:lnSpc>
                <a:spcPct val="100000"/>
              </a:lnSpc>
              <a:spcBef>
                <a:spcPts val="105"/>
              </a:spcBef>
              <a:defRPr sz="600">
                <a:solidFill>
                  <a:srgbClr val="F2F2F2"/>
                </a:solidFill>
                <a:latin typeface="Microsoft Sans Serif"/>
                <a:cs typeface="Microsoft Sans Serif"/>
                <a:hlinkClick r:id="rId2" action="ppaction://hlinksldjump"/>
              </a:defRPr>
            </a:pPr>
            <a:r>
              <a:t>Discussione</a:t>
            </a:r>
            <a:endParaRPr sz="600">
              <a:latin typeface="Microsoft Sans Serif"/>
              <a:cs typeface="Microsoft Sans Serif"/>
            </a:endParaRPr>
          </a:p>
        </p:txBody>
      </p:sp>
      <p:sp>
        <p:nvSpPr>
          <p:cNvPr id="3" name="object 3"/>
          <p:cNvSpPr txBox="1"/>
          <p:nvPr/>
        </p:nvSpPr>
        <p:spPr>
          <a:xfrm>
            <a:off x="2303995" y="0"/>
            <a:ext cx="2304415" cy="140335"/>
          </a:xfrm>
          <a:prstGeom prst="rect">
            <a:avLst/>
          </a:prstGeom>
          <a:solidFill>
            <a:srgbClr val="D8D8D8"/>
          </a:solidFill>
        </p:spPr>
        <p:txBody>
          <a:bodyPr vert="horz" wrap="square" lIns="0" tIns="13335" rIns="0" bIns="0">
            <a:spAutoFit/>
          </a:bodyPr>
          <a:lstStyle/>
          <a:p>
            <a:pPr marL="67310">
              <a:lnSpc>
                <a:spcPct val="100000"/>
              </a:lnSpc>
              <a:spcBef>
                <a:spcPts val="105"/>
              </a:spcBef>
              <a:defRPr sz="600">
                <a:solidFill>
                  <a:srgbClr val="3D003D"/>
                </a:solidFill>
                <a:latin typeface="Microsoft Sans Serif"/>
                <a:cs typeface="Microsoft Sans Serif"/>
                <a:hlinkClick r:id="" action="ppaction://noaction"/>
              </a:defRPr>
            </a:pPr>
            <a:r>
              <a:t>Integrità concettuale</a:t>
            </a:r>
            <a:endParaRPr sz="600">
              <a:latin typeface="Microsoft Sans Serif"/>
              <a:cs typeface="Microsoft Sans Serif"/>
            </a:endParaRPr>
          </a:p>
        </p:txBody>
      </p:sp>
      <p:sp>
        <p:nvSpPr>
          <p:cNvPr id="4" name="object 4"/>
          <p:cNvSpPr txBox="1"/>
          <p:nvPr/>
        </p:nvSpPr>
        <p:spPr>
          <a:xfrm>
            <a:off x="0" y="140017"/>
            <a:ext cx="4608195" cy="350520"/>
          </a:xfrm>
          <a:prstGeom prst="rect">
            <a:avLst/>
          </a:prstGeom>
          <a:solidFill>
            <a:srgbClr val="F2F2F2"/>
          </a:solidFill>
        </p:spPr>
        <p:txBody>
          <a:bodyPr vert="horz" wrap="square" lIns="0" tIns="76835" rIns="0" bIns="0">
            <a:spAutoFit/>
          </a:bodyPr>
          <a:lstStyle/>
          <a:p>
            <a:pPr marL="107950">
              <a:lnSpc>
                <a:spcPct val="100000"/>
              </a:lnSpc>
              <a:spcBef>
                <a:spcPts val="605"/>
              </a:spcBef>
              <a:defRPr sz="1400">
                <a:solidFill>
                  <a:srgbClr val="660066"/>
                </a:solidFill>
                <a:latin typeface="Tahoma"/>
                <a:cs typeface="Tahoma"/>
              </a:defRPr>
            </a:pPr>
            <a:r>
              <a:t>Integrità concettuale nel MAS?</a:t>
            </a:r>
            <a:endParaRPr sz="1400">
              <a:latin typeface="Tahoma"/>
              <a:cs typeface="Tahoma"/>
            </a:endParaRPr>
          </a:p>
        </p:txBody>
      </p:sp>
      <p:pic>
        <p:nvPicPr>
          <p:cNvPr id="5" name="object 5"/>
          <p:cNvPicPr/>
          <p:nvPr/>
        </p:nvPicPr>
        <p:blipFill>
          <a:blip r:embed="rId3" cstate="print"/>
          <a:stretch>
            <a:fillRect/>
          </a:stretch>
        </p:blipFill>
        <p:spPr>
          <a:xfrm>
            <a:off x="277288" y="663230"/>
            <a:ext cx="63525" cy="63525"/>
          </a:xfrm>
          <a:prstGeom prst="rect">
            <a:avLst/>
          </a:prstGeom>
        </p:spPr>
      </p:pic>
      <p:sp>
        <p:nvSpPr>
          <p:cNvPr id="6" name="object 6"/>
          <p:cNvSpPr txBox="1"/>
          <p:nvPr/>
        </p:nvSpPr>
        <p:spPr>
          <a:xfrm>
            <a:off x="395545" y="581663"/>
            <a:ext cx="3971925" cy="2199577"/>
          </a:xfrm>
          <a:prstGeom prst="rect">
            <a:avLst/>
          </a:prstGeom>
        </p:spPr>
        <p:txBody>
          <a:bodyPr vert="horz" wrap="square" lIns="0" tIns="6350" rIns="0" bIns="0">
            <a:spAutoFit/>
          </a:bodyPr>
          <a:lstStyle/>
          <a:p>
            <a:pPr marL="12700" marR="5080">
              <a:lnSpc>
                <a:spcPct val="104700"/>
              </a:lnSpc>
              <a:spcBef>
                <a:spcPts val="50"/>
              </a:spcBef>
              <a:defRPr sz="1050">
                <a:solidFill>
                  <a:srgbClr val="0A000A"/>
                </a:solidFill>
                <a:latin typeface="Tahoma"/>
                <a:cs typeface="Tahoma"/>
              </a:defRPr>
            </a:pPr>
            <a:r>
              <a:rPr sz="900"/>
              <a:t>per raggiungere l'integrità concettuale, un sistema deve (sempre) essere sotto il controllo totale di uno o di un piccolo gruppo di (lo stesso) designer.</a:t>
            </a:r>
            <a:endParaRPr sz="900">
              <a:latin typeface="Tahoma"/>
              <a:cs typeface="Tahoma"/>
            </a:endParaRPr>
          </a:p>
          <a:p>
            <a:pPr marL="12700">
              <a:lnSpc>
                <a:spcPct val="100000"/>
              </a:lnSpc>
              <a:spcBef>
                <a:spcPts val="60"/>
              </a:spcBef>
              <a:defRPr sz="1050">
                <a:solidFill>
                  <a:srgbClr val="0A000A"/>
                </a:solidFill>
                <a:latin typeface="Tahoma"/>
                <a:cs typeface="Tahoma"/>
              </a:defRPr>
            </a:pPr>
            <a:r>
              <a:rPr sz="900"/>
              <a:t>il Web ha raggiunto l'integrità concettuale?</a:t>
            </a:r>
            <a:endParaRPr sz="900">
              <a:latin typeface="Tahoma"/>
              <a:cs typeface="Tahoma"/>
            </a:endParaRPr>
          </a:p>
          <a:p>
            <a:pPr marL="12700" marR="20320">
              <a:lnSpc>
                <a:spcPct val="104700"/>
              </a:lnSpc>
              <a:defRPr sz="1050">
                <a:solidFill>
                  <a:srgbClr val="0A000A"/>
                </a:solidFill>
                <a:latin typeface="Tahoma"/>
                <a:cs typeface="Tahoma"/>
              </a:defRPr>
            </a:pPr>
            <a:r>
              <a:rPr sz="900"/>
              <a:t>come qualsiasi altro sistema, MAS potrebbe aver bisogno di raggiungere l'integrità concettuale a livello (meta-)modello. . .</a:t>
            </a:r>
            <a:endParaRPr sz="900">
              <a:latin typeface="Tahoma"/>
              <a:cs typeface="Tahoma"/>
            </a:endParaRPr>
          </a:p>
          <a:p>
            <a:pPr marL="12700" marR="626110">
              <a:lnSpc>
                <a:spcPct val="104700"/>
              </a:lnSpc>
              <a:defRPr sz="1050">
                <a:solidFill>
                  <a:srgbClr val="0A000A"/>
                </a:solidFill>
                <a:latin typeface="Tahoma"/>
                <a:cs typeface="Tahoma"/>
              </a:defRPr>
            </a:pPr>
            <a:r>
              <a:rPr sz="900"/>
              <a:t>. . . anche perché al giorno d'oggi è quasi impossibile raggiungere l'integrità concettuale a livello tecnologico</a:t>
            </a:r>
            <a:endParaRPr sz="900">
              <a:latin typeface="Tahoma"/>
              <a:cs typeface="Tahoma"/>
            </a:endParaRPr>
          </a:p>
          <a:p>
            <a:pPr marL="12700" marR="162560">
              <a:lnSpc>
                <a:spcPct val="104700"/>
              </a:lnSpc>
              <a:defRPr sz="1050">
                <a:solidFill>
                  <a:srgbClr val="0A000A"/>
                </a:solidFill>
                <a:latin typeface="Tahoma"/>
                <a:cs typeface="Tahoma"/>
              </a:defRPr>
            </a:pPr>
            <a:r>
              <a:rPr sz="900"/>
              <a:t>basta considerare quante tecnologie sono necessarie per il Web:  tecnologie lato server come JSP, PHP, ASP.NET, Ruby on Rails o Django; HTML/XHTML/XML; JavaScript. . .</a:t>
            </a:r>
            <a:endParaRPr sz="900">
              <a:latin typeface="Tahoma"/>
              <a:cs typeface="Tahoma"/>
            </a:endParaRPr>
          </a:p>
          <a:p>
            <a:pPr marL="12700" marR="50800">
              <a:lnSpc>
                <a:spcPct val="104700"/>
              </a:lnSpc>
              <a:defRPr sz="1050">
                <a:solidFill>
                  <a:srgbClr val="0A000A"/>
                </a:solidFill>
                <a:latin typeface="Tahoma"/>
                <a:cs typeface="Tahoma"/>
              </a:defRPr>
            </a:pPr>
            <a:r>
              <a:rPr sz="900"/>
              <a:t>e considerare quante tecnologie saranno necessarie in MAS per:  costruzione e programmazione di agenti e manufatti; rappresentazione dell'ambiente; descrizione delle operazioni dell'artefatto; comunicazione tra agenti; formati di messaggi; scoperta e immersione di agenti in nuovi sistemi. . .</a:t>
            </a:r>
            <a:endParaRPr sz="900">
              <a:latin typeface="Tahoma"/>
              <a:cs typeface="Tahoma"/>
            </a:endParaRPr>
          </a:p>
          <a:p>
            <a:pPr marL="12700">
              <a:lnSpc>
                <a:spcPct val="100000"/>
              </a:lnSpc>
              <a:spcBef>
                <a:spcPts val="55"/>
              </a:spcBef>
              <a:defRPr sz="1050">
                <a:solidFill>
                  <a:srgbClr val="0A000A"/>
                </a:solidFill>
                <a:latin typeface="Tahoma"/>
                <a:cs typeface="Tahoma"/>
              </a:defRPr>
            </a:pPr>
            <a:r>
              <a:rPr sz="900"/>
              <a:t>in genere, diversi problemi sono meglio risolti da diverse tecnologie</a:t>
            </a:r>
            <a:endParaRPr sz="900">
              <a:latin typeface="Tahoma"/>
              <a:cs typeface="Tahoma"/>
            </a:endParaRPr>
          </a:p>
        </p:txBody>
      </p:sp>
      <p:pic>
        <p:nvPicPr>
          <p:cNvPr id="7" name="object 7"/>
          <p:cNvPicPr/>
          <p:nvPr/>
        </p:nvPicPr>
        <p:blipFill>
          <a:blip r:embed="rId3" cstate="print"/>
          <a:stretch>
            <a:fillRect/>
          </a:stretch>
        </p:blipFill>
        <p:spPr>
          <a:xfrm>
            <a:off x="277288" y="998200"/>
            <a:ext cx="63525" cy="63525"/>
          </a:xfrm>
          <a:prstGeom prst="rect">
            <a:avLst/>
          </a:prstGeom>
        </p:spPr>
      </p:pic>
      <p:pic>
        <p:nvPicPr>
          <p:cNvPr id="8" name="object 8"/>
          <p:cNvPicPr/>
          <p:nvPr/>
        </p:nvPicPr>
        <p:blipFill>
          <a:blip r:embed="rId3" cstate="print"/>
          <a:stretch>
            <a:fillRect/>
          </a:stretch>
        </p:blipFill>
        <p:spPr>
          <a:xfrm>
            <a:off x="277288" y="1165684"/>
            <a:ext cx="63525" cy="63525"/>
          </a:xfrm>
          <a:prstGeom prst="rect">
            <a:avLst/>
          </a:prstGeom>
        </p:spPr>
      </p:pic>
      <p:pic>
        <p:nvPicPr>
          <p:cNvPr id="9" name="object 9"/>
          <p:cNvPicPr/>
          <p:nvPr/>
        </p:nvPicPr>
        <p:blipFill>
          <a:blip r:embed="rId4" cstate="print"/>
          <a:stretch>
            <a:fillRect/>
          </a:stretch>
        </p:blipFill>
        <p:spPr>
          <a:xfrm>
            <a:off x="277288" y="1500667"/>
            <a:ext cx="63525" cy="63525"/>
          </a:xfrm>
          <a:prstGeom prst="rect">
            <a:avLst/>
          </a:prstGeom>
        </p:spPr>
      </p:pic>
      <p:pic>
        <p:nvPicPr>
          <p:cNvPr id="10" name="object 10"/>
          <p:cNvPicPr/>
          <p:nvPr/>
        </p:nvPicPr>
        <p:blipFill>
          <a:blip r:embed="rId3" cstate="print"/>
          <a:stretch>
            <a:fillRect/>
          </a:stretch>
        </p:blipFill>
        <p:spPr>
          <a:xfrm>
            <a:off x="277288" y="1835636"/>
            <a:ext cx="63525" cy="63525"/>
          </a:xfrm>
          <a:prstGeom prst="rect">
            <a:avLst/>
          </a:prstGeom>
        </p:spPr>
      </p:pic>
      <p:pic>
        <p:nvPicPr>
          <p:cNvPr id="11" name="object 11"/>
          <p:cNvPicPr/>
          <p:nvPr/>
        </p:nvPicPr>
        <p:blipFill>
          <a:blip r:embed="rId4" cstate="print"/>
          <a:stretch>
            <a:fillRect/>
          </a:stretch>
        </p:blipFill>
        <p:spPr>
          <a:xfrm>
            <a:off x="277288" y="2338103"/>
            <a:ext cx="63525" cy="63525"/>
          </a:xfrm>
          <a:prstGeom prst="rect">
            <a:avLst/>
          </a:prstGeom>
        </p:spPr>
      </p:pic>
      <p:pic>
        <p:nvPicPr>
          <p:cNvPr id="12" name="object 12"/>
          <p:cNvPicPr/>
          <p:nvPr/>
        </p:nvPicPr>
        <p:blipFill>
          <a:blip r:embed="rId3" cstate="print"/>
          <a:stretch>
            <a:fillRect/>
          </a:stretch>
        </p:blipFill>
        <p:spPr>
          <a:xfrm>
            <a:off x="277288" y="3175540"/>
            <a:ext cx="63525" cy="63525"/>
          </a:xfrm>
          <a:prstGeom prst="rect">
            <a:avLst/>
          </a:prstGeom>
        </p:spPr>
      </p:pic>
      <p:grpSp>
        <p:nvGrpSpPr>
          <p:cNvPr id="13" name="object 13"/>
          <p:cNvGrpSpPr/>
          <p:nvPr/>
        </p:nvGrpSpPr>
        <p:grpSpPr>
          <a:xfrm>
            <a:off x="0" y="3346348"/>
            <a:ext cx="4608195" cy="109855"/>
            <a:chOff x="0" y="3346348"/>
            <a:chExt cx="4608195" cy="109855"/>
          </a:xfrm>
        </p:grpSpPr>
        <p:sp>
          <p:nvSpPr>
            <p:cNvPr id="14" name="object 14"/>
            <p:cNvSpPr/>
            <p:nvPr/>
          </p:nvSpPr>
          <p:spPr>
            <a:xfrm>
              <a:off x="0" y="3346348"/>
              <a:ext cx="1536065" cy="109855"/>
            </a:xfrm>
            <a:custGeom>
              <a:avLst/>
              <a:gdLst/>
              <a:ahLst/>
              <a:cxnLst/>
              <a:rect l="l" t="t" r="r" b="b"/>
              <a:pathLst>
                <a:path w="1536065" h="109854">
                  <a:moveTo>
                    <a:pt x="1535976" y="0"/>
                  </a:moveTo>
                  <a:lnTo>
                    <a:pt x="0" y="0"/>
                  </a:lnTo>
                  <a:lnTo>
                    <a:pt x="0" y="109651"/>
                  </a:lnTo>
                  <a:lnTo>
                    <a:pt x="1535976" y="109651"/>
                  </a:lnTo>
                  <a:lnTo>
                    <a:pt x="1535976" y="0"/>
                  </a:lnTo>
                  <a:close/>
                </a:path>
              </a:pathLst>
            </a:custGeom>
            <a:solidFill>
              <a:srgbClr val="510051"/>
            </a:solidFill>
          </p:spPr>
          <p:txBody>
            <a:bodyPr wrap="square" lIns="0" tIns="0" rIns="0" bIns="0"/>
            <a:lstStyle/>
            <a:p>
              <a:endParaRPr/>
            </a:p>
          </p:txBody>
        </p:sp>
        <p:sp>
          <p:nvSpPr>
            <p:cNvPr id="15" name="object 15"/>
            <p:cNvSpPr/>
            <p:nvPr/>
          </p:nvSpPr>
          <p:spPr>
            <a:xfrm>
              <a:off x="1535976" y="3346348"/>
              <a:ext cx="1536065" cy="109855"/>
            </a:xfrm>
            <a:custGeom>
              <a:avLst/>
              <a:gdLst/>
              <a:ahLst/>
              <a:cxnLst/>
              <a:rect l="l" t="t" r="r" b="b"/>
              <a:pathLst>
                <a:path w="1536064" h="109854">
                  <a:moveTo>
                    <a:pt x="1535976" y="0"/>
                  </a:moveTo>
                  <a:lnTo>
                    <a:pt x="0" y="0"/>
                  </a:lnTo>
                  <a:lnTo>
                    <a:pt x="0" y="109651"/>
                  </a:lnTo>
                  <a:lnTo>
                    <a:pt x="1535976" y="109651"/>
                  </a:lnTo>
                  <a:lnTo>
                    <a:pt x="1535976" y="0"/>
                  </a:lnTo>
                  <a:close/>
                </a:path>
              </a:pathLst>
            </a:custGeom>
            <a:solidFill>
              <a:srgbClr val="EBEBEB"/>
            </a:solidFill>
          </p:spPr>
          <p:txBody>
            <a:bodyPr wrap="square" lIns="0" tIns="0" rIns="0" bIns="0"/>
            <a:lstStyle/>
            <a:p>
              <a:endParaRPr/>
            </a:p>
          </p:txBody>
        </p:sp>
        <p:sp>
          <p:nvSpPr>
            <p:cNvPr id="16" name="object 16"/>
            <p:cNvSpPr/>
            <p:nvPr/>
          </p:nvSpPr>
          <p:spPr>
            <a:xfrm>
              <a:off x="3071952" y="3346348"/>
              <a:ext cx="1536065" cy="109855"/>
            </a:xfrm>
            <a:custGeom>
              <a:avLst/>
              <a:gdLst/>
              <a:ahLst/>
              <a:cxnLst/>
              <a:rect l="l" t="t" r="r" b="b"/>
              <a:pathLst>
                <a:path w="1536064" h="109854">
                  <a:moveTo>
                    <a:pt x="1535976" y="0"/>
                  </a:moveTo>
                  <a:lnTo>
                    <a:pt x="0" y="0"/>
                  </a:lnTo>
                  <a:lnTo>
                    <a:pt x="0" y="109651"/>
                  </a:lnTo>
                  <a:lnTo>
                    <a:pt x="1535976" y="109651"/>
                  </a:lnTo>
                  <a:lnTo>
                    <a:pt x="1535976" y="0"/>
                  </a:lnTo>
                  <a:close/>
                </a:path>
              </a:pathLst>
            </a:custGeom>
            <a:solidFill>
              <a:srgbClr val="D8D8D8"/>
            </a:solidFill>
          </p:spPr>
          <p:txBody>
            <a:bodyPr wrap="square" lIns="0" tIns="0" rIns="0" bIns="0"/>
            <a:lstStyle/>
            <a:p>
              <a:endParaRPr/>
            </a:p>
          </p:txBody>
        </p:sp>
      </p:grpSp>
      <p:sp>
        <p:nvSpPr>
          <p:cNvPr id="17" name="object 17"/>
          <p:cNvSpPr txBox="1">
            <a:spLocks noGrp="1"/>
          </p:cNvSpPr>
          <p:nvPr>
            <p:ph type="dt" sz="half" idx="6"/>
          </p:nvPr>
        </p:nvSpPr>
        <p:spPr>
          <a:prstGeom prst="rect">
            <a:avLst/>
          </a:prstGeom>
        </p:spPr>
        <p:txBody>
          <a:bodyPr vert="horz" wrap="square" lIns="0" tIns="0" rIns="0" bIns="0">
            <a:spAutoFit/>
          </a:bodyPr>
          <a:lstStyle/>
          <a:p>
            <a:pPr marL="12700">
              <a:lnSpc>
                <a:spcPts val="675"/>
              </a:lnSpc>
            </a:pPr>
            <a:r>
              <a:t>Calegari (Universit'a Bologna)</a:t>
            </a:r>
          </a:p>
        </p:txBody>
      </p:sp>
      <p:sp>
        <p:nvSpPr>
          <p:cNvPr id="18" name="object 18"/>
          <p:cNvSpPr txBox="1"/>
          <p:nvPr/>
        </p:nvSpPr>
        <p:spPr>
          <a:xfrm>
            <a:off x="2053069" y="3351784"/>
            <a:ext cx="501650" cy="102235"/>
          </a:xfrm>
          <a:prstGeom prst="rect">
            <a:avLst/>
          </a:prstGeom>
        </p:spPr>
        <p:txBody>
          <a:bodyPr vert="horz" wrap="square" lIns="0" tIns="0" rIns="0" bIns="0">
            <a:spAutoFit/>
          </a:bodyPr>
          <a:lstStyle/>
          <a:p>
            <a:pPr marL="12700">
              <a:lnSpc>
                <a:spcPts val="675"/>
              </a:lnSpc>
              <a:defRPr sz="600">
                <a:solidFill>
                  <a:srgbClr val="470047"/>
                </a:solidFill>
                <a:latin typeface="Microsoft Sans Serif"/>
                <a:cs typeface="Microsoft Sans Serif"/>
                <a:hlinkClick r:id="rId5" action="ppaction://hlinksldjump"/>
              </a:defRPr>
            </a:pPr>
            <a:r>
              <a:t>Etica e LP</a:t>
            </a:r>
            <a:endParaRPr sz="600">
              <a:latin typeface="Microsoft Sans Serif"/>
              <a:cs typeface="Microsoft Sans Serif"/>
            </a:endParaRPr>
          </a:p>
        </p:txBody>
      </p:sp>
      <p:sp>
        <p:nvSpPr>
          <p:cNvPr id="19" name="object 19"/>
          <p:cNvSpPr txBox="1">
            <a:spLocks noGrp="1"/>
          </p:cNvSpPr>
          <p:nvPr>
            <p:ph type="ftr" sz="quarter" idx="5"/>
          </p:nvPr>
        </p:nvSpPr>
        <p:spPr>
          <a:prstGeom prst="rect">
            <a:avLst/>
          </a:prstGeom>
        </p:spPr>
        <p:txBody>
          <a:bodyPr vert="horz" wrap="square" lIns="0" tIns="0" rIns="0" bIns="0">
            <a:spAutoFit/>
          </a:bodyPr>
          <a:lstStyle/>
          <a:p>
            <a:pPr marL="12700">
              <a:lnSpc>
                <a:spcPts val="675"/>
              </a:lnSpc>
            </a:pPr>
            <a:r>
              <a:t>A.A. 2020/2021</a:t>
            </a:r>
          </a:p>
        </p:txBody>
      </p:sp>
      <p:sp>
        <p:nvSpPr>
          <p:cNvPr id="20" name="object 20"/>
          <p:cNvSpPr txBox="1">
            <a:spLocks noGrp="1"/>
          </p:cNvSpPr>
          <p:nvPr>
            <p:ph type="sldNum" sz="quarter" idx="7"/>
          </p:nvPr>
        </p:nvSpPr>
        <p:spPr>
          <a:prstGeom prst="rect">
            <a:avLst/>
          </a:prstGeom>
        </p:spPr>
        <p:txBody>
          <a:bodyPr vert="horz" wrap="square" lIns="0" tIns="0" rIns="0" bIns="0">
            <a:spAutoFit/>
          </a:bodyPr>
          <a:lstStyle/>
          <a:p>
            <a:pPr marL="38100">
              <a:lnSpc>
                <a:spcPts val="675"/>
              </a:lnSpc>
            </a:pPr>
            <a:r>
              <a:t>68/69</a:t>
            </a:r>
          </a:p>
        </p:txBody>
      </p:sp>
    </p:spTree>
  </p:cSld>
  <p:clrMapOvr>
    <a:masterClrMapping/>
  </p:clrMapOvr>
  <p:transition>
    <p:cut/>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2304415" cy="140335"/>
          </a:xfrm>
          <a:custGeom>
            <a:avLst/>
            <a:gdLst/>
            <a:ahLst/>
            <a:cxnLst/>
            <a:rect l="l" t="t" r="r" b="b"/>
            <a:pathLst>
              <a:path w="2304415" h="140335">
                <a:moveTo>
                  <a:pt x="2303995" y="0"/>
                </a:moveTo>
                <a:lnTo>
                  <a:pt x="0" y="0"/>
                </a:lnTo>
                <a:lnTo>
                  <a:pt x="0" y="140017"/>
                </a:lnTo>
                <a:lnTo>
                  <a:pt x="2303995" y="140017"/>
                </a:lnTo>
                <a:lnTo>
                  <a:pt x="2303995" y="0"/>
                </a:lnTo>
                <a:close/>
              </a:path>
            </a:pathLst>
          </a:custGeom>
          <a:solidFill>
            <a:srgbClr val="510051"/>
          </a:solidFill>
        </p:spPr>
        <p:txBody>
          <a:bodyPr wrap="square" lIns="0" tIns="0" rIns="0" bIns="0"/>
          <a:lstStyle/>
          <a:p>
            <a:endParaRPr/>
          </a:p>
        </p:txBody>
      </p:sp>
      <p:sp>
        <p:nvSpPr>
          <p:cNvPr id="3" name="object 3"/>
          <p:cNvSpPr txBox="1"/>
          <p:nvPr/>
        </p:nvSpPr>
        <p:spPr>
          <a:xfrm>
            <a:off x="1867623" y="792"/>
            <a:ext cx="382270" cy="116839"/>
          </a:xfrm>
          <a:prstGeom prst="rect">
            <a:avLst/>
          </a:prstGeom>
        </p:spPr>
        <p:txBody>
          <a:bodyPr vert="horz" wrap="square" lIns="0" tIns="12065" rIns="0" bIns="0">
            <a:spAutoFit/>
          </a:bodyPr>
          <a:lstStyle/>
          <a:p>
            <a:pPr marL="12700">
              <a:lnSpc>
                <a:spcPct val="100000"/>
              </a:lnSpc>
              <a:spcBef>
                <a:spcPts val="95"/>
              </a:spcBef>
              <a:defRPr sz="600">
                <a:solidFill>
                  <a:srgbClr val="F2F2F2"/>
                </a:solidFill>
                <a:latin typeface="Microsoft Sans Serif"/>
                <a:cs typeface="Microsoft Sans Serif"/>
                <a:hlinkClick r:id="rId2" action="ppaction://hlinksldjump"/>
              </a:defRPr>
            </a:pPr>
            <a:r>
              <a:t>Referenze</a:t>
            </a:r>
            <a:endParaRPr sz="600">
              <a:latin typeface="Microsoft Sans Serif"/>
              <a:cs typeface="Microsoft Sans Serif"/>
            </a:endParaRPr>
          </a:p>
        </p:txBody>
      </p:sp>
      <p:sp>
        <p:nvSpPr>
          <p:cNvPr id="4" name="object 4"/>
          <p:cNvSpPr/>
          <p:nvPr/>
        </p:nvSpPr>
        <p:spPr>
          <a:xfrm>
            <a:off x="2303995" y="0"/>
            <a:ext cx="2304415" cy="140335"/>
          </a:xfrm>
          <a:custGeom>
            <a:avLst/>
            <a:gdLst/>
            <a:ahLst/>
            <a:cxnLst/>
            <a:rect l="l" t="t" r="r" b="b"/>
            <a:pathLst>
              <a:path w="2304415" h="140335">
                <a:moveTo>
                  <a:pt x="2303995" y="0"/>
                </a:moveTo>
                <a:lnTo>
                  <a:pt x="0" y="0"/>
                </a:lnTo>
                <a:lnTo>
                  <a:pt x="0" y="140017"/>
                </a:lnTo>
                <a:lnTo>
                  <a:pt x="2303995" y="140017"/>
                </a:lnTo>
                <a:lnTo>
                  <a:pt x="2303995" y="0"/>
                </a:lnTo>
                <a:close/>
              </a:path>
            </a:pathLst>
          </a:custGeom>
          <a:solidFill>
            <a:srgbClr val="D8D8D8"/>
          </a:solidFill>
        </p:spPr>
        <p:txBody>
          <a:bodyPr wrap="square" lIns="0" tIns="0" rIns="0" bIns="0"/>
          <a:lstStyle/>
          <a:p>
            <a:endParaRPr/>
          </a:p>
        </p:txBody>
      </p:sp>
      <p:sp>
        <p:nvSpPr>
          <p:cNvPr id="5" name="object 5"/>
          <p:cNvSpPr txBox="1">
            <a:spLocks noGrp="1"/>
          </p:cNvSpPr>
          <p:nvPr>
            <p:ph type="title"/>
          </p:nvPr>
        </p:nvSpPr>
        <p:spPr>
          <a:xfrm>
            <a:off x="0" y="140017"/>
            <a:ext cx="4608195" cy="350520"/>
          </a:xfrm>
          <a:prstGeom prst="rect">
            <a:avLst/>
          </a:prstGeom>
          <a:solidFill>
            <a:srgbClr val="F2F2F2"/>
          </a:solidFill>
        </p:spPr>
        <p:txBody>
          <a:bodyPr vert="horz" wrap="square" lIns="0" tIns="76835" rIns="0" bIns="0">
            <a:spAutoFit/>
          </a:bodyPr>
          <a:lstStyle/>
          <a:p>
            <a:pPr marL="107950">
              <a:lnSpc>
                <a:spcPct val="100000"/>
              </a:lnSpc>
              <a:spcBef>
                <a:spcPts val="605"/>
              </a:spcBef>
              <a:defRPr>
                <a:solidFill>
                  <a:srgbClr val="660066"/>
                </a:solidFill>
              </a:defRPr>
            </a:pPr>
            <a:r>
              <a:t>Riferimenti I</a:t>
            </a:r>
          </a:p>
        </p:txBody>
      </p:sp>
      <p:grpSp>
        <p:nvGrpSpPr>
          <p:cNvPr id="6" name="object 6"/>
          <p:cNvGrpSpPr/>
          <p:nvPr/>
        </p:nvGrpSpPr>
        <p:grpSpPr>
          <a:xfrm>
            <a:off x="173964" y="669790"/>
            <a:ext cx="106680" cy="144780"/>
            <a:chOff x="173964" y="669790"/>
            <a:chExt cx="106680" cy="144780"/>
          </a:xfrm>
        </p:grpSpPr>
        <p:pic>
          <p:nvPicPr>
            <p:cNvPr id="7" name="object 7"/>
            <p:cNvPicPr/>
            <p:nvPr/>
          </p:nvPicPr>
          <p:blipFill>
            <a:blip r:embed="rId3" cstate="print"/>
            <a:stretch>
              <a:fillRect/>
            </a:stretch>
          </p:blipFill>
          <p:spPr>
            <a:xfrm>
              <a:off x="176504" y="672330"/>
              <a:ext cx="101219" cy="139175"/>
            </a:xfrm>
            <a:prstGeom prst="rect">
              <a:avLst/>
            </a:prstGeom>
          </p:spPr>
        </p:pic>
        <p:sp>
          <p:nvSpPr>
            <p:cNvPr id="8" name="object 8"/>
            <p:cNvSpPr/>
            <p:nvPr/>
          </p:nvSpPr>
          <p:spPr>
            <a:xfrm>
              <a:off x="176504" y="672330"/>
              <a:ext cx="101600" cy="139700"/>
            </a:xfrm>
            <a:custGeom>
              <a:avLst/>
              <a:gdLst/>
              <a:ahLst/>
              <a:cxnLst/>
              <a:rect l="l" t="t" r="r" b="b"/>
              <a:pathLst>
                <a:path w="101600" h="139700">
                  <a:moveTo>
                    <a:pt x="0" y="139174"/>
                  </a:moveTo>
                  <a:lnTo>
                    <a:pt x="101219" y="139174"/>
                  </a:lnTo>
                  <a:lnTo>
                    <a:pt x="101219" y="25304"/>
                  </a:lnTo>
                  <a:lnTo>
                    <a:pt x="75914" y="0"/>
                  </a:lnTo>
                  <a:lnTo>
                    <a:pt x="0" y="0"/>
                  </a:lnTo>
                  <a:lnTo>
                    <a:pt x="0" y="139174"/>
                  </a:lnTo>
                  <a:close/>
                </a:path>
              </a:pathLst>
            </a:custGeom>
            <a:ln w="5079">
              <a:solidFill>
                <a:srgbClr val="000000"/>
              </a:solidFill>
            </a:ln>
          </p:spPr>
          <p:txBody>
            <a:bodyPr wrap="square" lIns="0" tIns="0" rIns="0" bIns="0"/>
            <a:lstStyle/>
            <a:p>
              <a:endParaRPr/>
            </a:p>
          </p:txBody>
        </p:sp>
        <p:sp>
          <p:nvSpPr>
            <p:cNvPr id="9" name="object 9"/>
            <p:cNvSpPr/>
            <p:nvPr/>
          </p:nvSpPr>
          <p:spPr>
            <a:xfrm>
              <a:off x="189156" y="691308"/>
              <a:ext cx="63500" cy="0"/>
            </a:xfrm>
            <a:custGeom>
              <a:avLst/>
              <a:gdLst/>
              <a:ahLst/>
              <a:cxnLst/>
              <a:rect l="l" t="t" r="r" b="b"/>
              <a:pathLst>
                <a:path w="63500">
                  <a:moveTo>
                    <a:pt x="0" y="0"/>
                  </a:moveTo>
                  <a:lnTo>
                    <a:pt x="63262" y="0"/>
                  </a:lnTo>
                </a:path>
              </a:pathLst>
            </a:custGeom>
            <a:ln w="5079">
              <a:solidFill>
                <a:srgbClr val="7F7F7F"/>
              </a:solidFill>
            </a:ln>
          </p:spPr>
          <p:txBody>
            <a:bodyPr wrap="square" lIns="0" tIns="0" rIns="0" bIns="0"/>
            <a:lstStyle/>
            <a:p>
              <a:endParaRPr/>
            </a:p>
          </p:txBody>
        </p:sp>
        <p:sp>
          <p:nvSpPr>
            <p:cNvPr id="10" name="object 10"/>
            <p:cNvSpPr/>
            <p:nvPr/>
          </p:nvSpPr>
          <p:spPr>
            <a:xfrm>
              <a:off x="201809" y="710287"/>
              <a:ext cx="50800" cy="12700"/>
            </a:xfrm>
            <a:custGeom>
              <a:avLst/>
              <a:gdLst/>
              <a:ahLst/>
              <a:cxnLst/>
              <a:rect l="l" t="t" r="r" b="b"/>
              <a:pathLst>
                <a:path w="50800" h="12700">
                  <a:moveTo>
                    <a:pt x="0" y="0"/>
                  </a:moveTo>
                  <a:lnTo>
                    <a:pt x="50609" y="0"/>
                  </a:lnTo>
                </a:path>
                <a:path w="50800" h="12700">
                  <a:moveTo>
                    <a:pt x="0" y="12652"/>
                  </a:moveTo>
                  <a:lnTo>
                    <a:pt x="50609" y="12652"/>
                  </a:lnTo>
                </a:path>
              </a:pathLst>
            </a:custGeom>
            <a:ln w="5079">
              <a:solidFill>
                <a:srgbClr val="999999"/>
              </a:solidFill>
            </a:ln>
          </p:spPr>
          <p:txBody>
            <a:bodyPr wrap="square" lIns="0" tIns="0" rIns="0" bIns="0"/>
            <a:lstStyle/>
            <a:p>
              <a:endParaRPr/>
            </a:p>
          </p:txBody>
        </p:sp>
        <p:sp>
          <p:nvSpPr>
            <p:cNvPr id="11" name="object 11"/>
            <p:cNvSpPr/>
            <p:nvPr/>
          </p:nvSpPr>
          <p:spPr>
            <a:xfrm>
              <a:off x="189156" y="741918"/>
              <a:ext cx="31750" cy="50800"/>
            </a:xfrm>
            <a:custGeom>
              <a:avLst/>
              <a:gdLst/>
              <a:ahLst/>
              <a:cxnLst/>
              <a:rect l="l" t="t" r="r" b="b"/>
              <a:pathLst>
                <a:path w="31750" h="50800">
                  <a:moveTo>
                    <a:pt x="0" y="0"/>
                  </a:moveTo>
                  <a:lnTo>
                    <a:pt x="31631" y="0"/>
                  </a:lnTo>
                </a:path>
                <a:path w="31750" h="50800">
                  <a:moveTo>
                    <a:pt x="0" y="12652"/>
                  </a:moveTo>
                  <a:lnTo>
                    <a:pt x="31631" y="12652"/>
                  </a:lnTo>
                </a:path>
                <a:path w="31750" h="50800">
                  <a:moveTo>
                    <a:pt x="0" y="25304"/>
                  </a:moveTo>
                  <a:lnTo>
                    <a:pt x="31631" y="25304"/>
                  </a:lnTo>
                </a:path>
                <a:path w="31750" h="50800">
                  <a:moveTo>
                    <a:pt x="0" y="37956"/>
                  </a:moveTo>
                  <a:lnTo>
                    <a:pt x="31631" y="37956"/>
                  </a:lnTo>
                </a:path>
                <a:path w="31750" h="50800">
                  <a:moveTo>
                    <a:pt x="0" y="50609"/>
                  </a:moveTo>
                  <a:lnTo>
                    <a:pt x="31631" y="50609"/>
                  </a:lnTo>
                </a:path>
              </a:pathLst>
            </a:custGeom>
            <a:ln w="5079">
              <a:solidFill>
                <a:srgbClr val="B2B2B2"/>
              </a:solidFill>
            </a:ln>
          </p:spPr>
          <p:txBody>
            <a:bodyPr wrap="square" lIns="0" tIns="0" rIns="0" bIns="0"/>
            <a:lstStyle/>
            <a:p>
              <a:endParaRPr/>
            </a:p>
          </p:txBody>
        </p:sp>
        <p:pic>
          <p:nvPicPr>
            <p:cNvPr id="12" name="object 12"/>
            <p:cNvPicPr/>
            <p:nvPr/>
          </p:nvPicPr>
          <p:blipFill>
            <a:blip r:embed="rId4" cstate="print"/>
            <a:stretch>
              <a:fillRect/>
            </a:stretch>
          </p:blipFill>
          <p:spPr>
            <a:xfrm>
              <a:off x="233440" y="738753"/>
              <a:ext cx="31635" cy="44283"/>
            </a:xfrm>
            <a:prstGeom prst="rect">
              <a:avLst/>
            </a:prstGeom>
          </p:spPr>
        </p:pic>
        <p:sp>
          <p:nvSpPr>
            <p:cNvPr id="13" name="object 13"/>
            <p:cNvSpPr/>
            <p:nvPr/>
          </p:nvSpPr>
          <p:spPr>
            <a:xfrm>
              <a:off x="233440" y="792527"/>
              <a:ext cx="31750" cy="0"/>
            </a:xfrm>
            <a:custGeom>
              <a:avLst/>
              <a:gdLst/>
              <a:ahLst/>
              <a:cxnLst/>
              <a:rect l="l" t="t" r="r" b="b"/>
              <a:pathLst>
                <a:path w="31750">
                  <a:moveTo>
                    <a:pt x="0" y="0"/>
                  </a:moveTo>
                  <a:lnTo>
                    <a:pt x="31631" y="0"/>
                  </a:lnTo>
                </a:path>
              </a:pathLst>
            </a:custGeom>
            <a:ln w="5079">
              <a:solidFill>
                <a:srgbClr val="B2B2B2"/>
              </a:solidFill>
            </a:ln>
          </p:spPr>
          <p:txBody>
            <a:bodyPr wrap="square" lIns="0" tIns="0" rIns="0" bIns="0"/>
            <a:lstStyle/>
            <a:p>
              <a:endParaRPr/>
            </a:p>
          </p:txBody>
        </p:sp>
        <p:sp>
          <p:nvSpPr>
            <p:cNvPr id="14" name="object 14"/>
            <p:cNvSpPr/>
            <p:nvPr/>
          </p:nvSpPr>
          <p:spPr>
            <a:xfrm>
              <a:off x="252419" y="672330"/>
              <a:ext cx="25400" cy="25400"/>
            </a:xfrm>
            <a:custGeom>
              <a:avLst/>
              <a:gdLst/>
              <a:ahLst/>
              <a:cxnLst/>
              <a:rect l="l" t="t" r="r" b="b"/>
              <a:pathLst>
                <a:path w="25400" h="25400">
                  <a:moveTo>
                    <a:pt x="25304" y="25304"/>
                  </a:moveTo>
                  <a:lnTo>
                    <a:pt x="0" y="25304"/>
                  </a:lnTo>
                  <a:lnTo>
                    <a:pt x="0" y="0"/>
                  </a:lnTo>
                </a:path>
              </a:pathLst>
            </a:custGeom>
            <a:ln w="5079">
              <a:solidFill>
                <a:srgbClr val="000000"/>
              </a:solidFill>
            </a:ln>
          </p:spPr>
          <p:txBody>
            <a:bodyPr wrap="square" lIns="0" tIns="0" rIns="0" bIns="0"/>
            <a:lstStyle/>
            <a:p>
              <a:endParaRPr/>
            </a:p>
          </p:txBody>
        </p:sp>
      </p:grpSp>
      <p:sp>
        <p:nvSpPr>
          <p:cNvPr id="15" name="object 15"/>
          <p:cNvSpPr txBox="1"/>
          <p:nvPr/>
        </p:nvSpPr>
        <p:spPr>
          <a:xfrm>
            <a:off x="351561" y="596664"/>
            <a:ext cx="4065270" cy="2542491"/>
          </a:xfrm>
          <a:prstGeom prst="rect">
            <a:avLst/>
          </a:prstGeom>
        </p:spPr>
        <p:txBody>
          <a:bodyPr vert="horz" wrap="square" lIns="0" tIns="12065" rIns="0" bIns="0">
            <a:spAutoFit/>
          </a:bodyPr>
          <a:lstStyle/>
          <a:p>
            <a:pPr marL="12700">
              <a:lnSpc>
                <a:spcPts val="955"/>
              </a:lnSpc>
              <a:spcBef>
                <a:spcPts val="95"/>
              </a:spcBef>
              <a:defRPr sz="800">
                <a:solidFill>
                  <a:srgbClr val="9E832A"/>
                </a:solidFill>
                <a:latin typeface="Microsoft Sans Serif"/>
                <a:cs typeface="Microsoft Sans Serif"/>
              </a:defRPr>
            </a:pPr>
            <a:r>
              <a:rPr sz="600"/>
              <a:t>Apt, K. R. (2005).</a:t>
            </a:r>
            <a:endParaRPr sz="600">
              <a:latin typeface="Microsoft Sans Serif"/>
              <a:cs typeface="Microsoft Sans Serif"/>
            </a:endParaRPr>
          </a:p>
          <a:p>
            <a:pPr marL="12700">
              <a:lnSpc>
                <a:spcPts val="944"/>
              </a:lnSpc>
              <a:defRPr sz="800">
                <a:solidFill>
                  <a:srgbClr val="5B005B"/>
                </a:solidFill>
                <a:latin typeface="Microsoft Sans Serif"/>
                <a:cs typeface="Microsoft Sans Serif"/>
              </a:defRPr>
            </a:pPr>
            <a:r>
              <a:rPr sz="600"/>
              <a:t>Il paradigma di programmazione logica e Prolog.</a:t>
            </a:r>
            <a:endParaRPr sz="600">
              <a:latin typeface="Microsoft Sans Serif"/>
              <a:cs typeface="Microsoft Sans Serif"/>
            </a:endParaRPr>
          </a:p>
          <a:p>
            <a:pPr marL="12700" marR="361315">
              <a:lnSpc>
                <a:spcPts val="950"/>
              </a:lnSpc>
              <a:spcBef>
                <a:spcPts val="35"/>
              </a:spcBef>
              <a:defRPr sz="800">
                <a:solidFill>
                  <a:srgbClr val="330033"/>
                </a:solidFill>
              </a:defRPr>
            </a:pPr>
            <a:r>
              <a:rPr sz="600">
                <a:latin typeface="Microsoft Sans Serif"/>
                <a:cs typeface="Microsoft Sans Serif"/>
              </a:rPr>
              <a:t>In Mitchell, J. C., redattore, </a:t>
            </a:r>
            <a:r>
              <a:rPr sz="600" i="1">
                <a:latin typeface="Arial"/>
                <a:cs typeface="Arial"/>
              </a:rPr>
              <a:t>Concetti in linguaggi di programmazione</a:t>
            </a:r>
            <a:r>
              <a:rPr sz="600">
                <a:latin typeface="Microsoft Sans Serif"/>
                <a:cs typeface="Microsoft Sans Serif"/>
              </a:rPr>
              <a:t>, capitolo 15, pagine 475–508. Cambridge University Press, Cambridge, Regno Unito.</a:t>
            </a:r>
          </a:p>
          <a:p>
            <a:pPr marL="12700">
              <a:lnSpc>
                <a:spcPts val="955"/>
              </a:lnSpc>
              <a:spcBef>
                <a:spcPts val="530"/>
              </a:spcBef>
              <a:defRPr sz="800">
                <a:solidFill>
                  <a:srgbClr val="9E832A"/>
                </a:solidFill>
                <a:latin typeface="Microsoft Sans Serif"/>
                <a:cs typeface="Microsoft Sans Serif"/>
              </a:defRPr>
            </a:pPr>
            <a:r>
              <a:rPr sz="600"/>
              <a:t>Baroni, P. e Giacomin, M. (2007).</a:t>
            </a:r>
            <a:endParaRPr sz="600">
              <a:latin typeface="Microsoft Sans Serif"/>
              <a:cs typeface="Microsoft Sans Serif"/>
            </a:endParaRPr>
          </a:p>
          <a:p>
            <a:pPr marL="12700">
              <a:lnSpc>
                <a:spcPts val="944"/>
              </a:lnSpc>
              <a:defRPr sz="800">
                <a:solidFill>
                  <a:srgbClr val="5B005B"/>
                </a:solidFill>
                <a:latin typeface="Microsoft Sans Serif"/>
                <a:cs typeface="Microsoft Sans Serif"/>
              </a:defRPr>
            </a:pPr>
            <a:r>
              <a:rPr sz="600"/>
              <a:t>Sulla valutazione basata sui principi della semantica dell'argomentazione basata sull'estensione.</a:t>
            </a:r>
            <a:endParaRPr sz="600">
              <a:latin typeface="Microsoft Sans Serif"/>
              <a:cs typeface="Microsoft Sans Serif"/>
            </a:endParaRPr>
          </a:p>
          <a:p>
            <a:pPr marL="12700" marR="2270760">
              <a:lnSpc>
                <a:spcPts val="950"/>
              </a:lnSpc>
              <a:spcBef>
                <a:spcPts val="35"/>
              </a:spcBef>
              <a:defRPr sz="800"/>
            </a:pPr>
            <a:r>
              <a:rPr sz="600" i="1">
                <a:solidFill>
                  <a:srgbClr val="330033"/>
                </a:solidFill>
                <a:latin typeface="Arial"/>
                <a:cs typeface="Arial"/>
              </a:rPr>
              <a:t>Intelligenza artificiale</a:t>
            </a:r>
            <a:r>
              <a:rPr sz="600">
                <a:solidFill>
                  <a:srgbClr val="330033"/>
                </a:solidFill>
                <a:latin typeface="Microsoft Sans Serif"/>
                <a:cs typeface="Microsoft Sans Serif"/>
              </a:rPr>
              <a:t>, 171(10): 675–700.  </a:t>
            </a:r>
            <a:r>
              <a:rPr sz="600">
                <a:solidFill>
                  <a:srgbClr val="4C004C"/>
                </a:solidFill>
                <a:latin typeface="Microsoft Sans Serif"/>
                <a:cs typeface="Microsoft Sans Serif"/>
              </a:rPr>
              <a:t>L'argomentazione nell'intelligenza artificiale.</a:t>
            </a:r>
            <a:endParaRPr sz="600">
              <a:latin typeface="Microsoft Sans Serif"/>
              <a:cs typeface="Microsoft Sans Serif"/>
            </a:endParaRPr>
          </a:p>
          <a:p>
            <a:pPr marL="12700">
              <a:lnSpc>
                <a:spcPts val="955"/>
              </a:lnSpc>
              <a:spcBef>
                <a:spcPts val="530"/>
              </a:spcBef>
              <a:defRPr sz="800">
                <a:solidFill>
                  <a:srgbClr val="9E832A"/>
                </a:solidFill>
                <a:latin typeface="Microsoft Sans Serif"/>
                <a:cs typeface="Microsoft Sans Serif"/>
              </a:defRPr>
            </a:pPr>
            <a:r>
              <a:rPr sz="600"/>
              <a:t>Baroni, P. e Giacomin, M. (2009).</a:t>
            </a:r>
            <a:endParaRPr sz="600">
              <a:latin typeface="Microsoft Sans Serif"/>
              <a:cs typeface="Microsoft Sans Serif"/>
            </a:endParaRPr>
          </a:p>
          <a:p>
            <a:pPr marL="12700" marR="1518920">
              <a:lnSpc>
                <a:spcPts val="950"/>
              </a:lnSpc>
              <a:spcBef>
                <a:spcPts val="35"/>
              </a:spcBef>
              <a:defRPr sz="800"/>
            </a:pPr>
            <a:r>
              <a:rPr sz="600" i="1">
                <a:solidFill>
                  <a:srgbClr val="5B005B"/>
                </a:solidFill>
                <a:latin typeface="Arial"/>
                <a:cs typeface="Arial"/>
              </a:rPr>
              <a:t>Semantica dei sistemi di argomentazione astratta</a:t>
            </a:r>
            <a:r>
              <a:rPr sz="600">
                <a:solidFill>
                  <a:srgbClr val="5B005B"/>
                </a:solidFill>
                <a:latin typeface="Microsoft Sans Serif"/>
                <a:cs typeface="Microsoft Sans Serif"/>
              </a:rPr>
              <a:t>, pagg. 25-44.  </a:t>
            </a:r>
            <a:r>
              <a:rPr sz="600">
                <a:solidFill>
                  <a:srgbClr val="330033"/>
                </a:solidFill>
                <a:latin typeface="Microsoft Sans Serif"/>
                <a:cs typeface="Microsoft Sans Serif"/>
              </a:rPr>
              <a:t>Springer US, Boston, MA.</a:t>
            </a:r>
            <a:endParaRPr sz="600">
              <a:latin typeface="Microsoft Sans Serif"/>
              <a:cs typeface="Microsoft Sans Serif"/>
            </a:endParaRPr>
          </a:p>
          <a:p>
            <a:pPr marL="12700" marR="1035050">
              <a:lnSpc>
                <a:spcPts val="950"/>
              </a:lnSpc>
              <a:spcBef>
                <a:spcPts val="570"/>
              </a:spcBef>
              <a:defRPr sz="800">
                <a:latin typeface="Microsoft Sans Serif"/>
                <a:cs typeface="Microsoft Sans Serif"/>
              </a:defRPr>
            </a:pPr>
            <a:r>
              <a:rPr sz="600">
                <a:solidFill>
                  <a:srgbClr val="9E832A"/>
                </a:solidFill>
              </a:rPr>
              <a:t>Nato, A., Maher, M. J., Martindale, A., e Wilson, M. (1989).  </a:t>
            </a:r>
            <a:r>
              <a:rPr sz="600">
                <a:solidFill>
                  <a:srgbClr val="5B005B"/>
                </a:solidFill>
              </a:rPr>
              <a:t>Gerarchie di vincoli e programmazione logica.</a:t>
            </a:r>
            <a:endParaRPr sz="600">
              <a:latin typeface="Microsoft Sans Serif"/>
              <a:cs typeface="Microsoft Sans Serif"/>
            </a:endParaRPr>
          </a:p>
          <a:p>
            <a:pPr marL="12700">
              <a:lnSpc>
                <a:spcPts val="905"/>
              </a:lnSpc>
              <a:defRPr sz="800">
                <a:solidFill>
                  <a:srgbClr val="330033"/>
                </a:solidFill>
              </a:defRPr>
            </a:pPr>
            <a:r>
              <a:rPr sz="600">
                <a:latin typeface="Microsoft Sans Serif"/>
                <a:cs typeface="Microsoft Sans Serif"/>
              </a:rPr>
              <a:t>A Levi, G. e Martelli, M., redattori, </a:t>
            </a:r>
            <a:r>
              <a:rPr sz="600" i="1">
                <a:latin typeface="Arial"/>
                <a:cs typeface="Arial"/>
              </a:rPr>
              <a:t>VI Conferenza Internazionale sulla Programmazione Logica</a:t>
            </a:r>
            <a:r>
              <a:rPr sz="600">
                <a:latin typeface="Microsoft Sans Serif"/>
                <a:cs typeface="Microsoft Sans Serif"/>
              </a:rPr>
              <a:t>,</a:t>
            </a:r>
          </a:p>
          <a:p>
            <a:pPr marL="12700">
              <a:lnSpc>
                <a:spcPts val="955"/>
              </a:lnSpc>
              <a:defRPr sz="800">
                <a:solidFill>
                  <a:srgbClr val="330033"/>
                </a:solidFill>
                <a:latin typeface="Microsoft Sans Serif"/>
                <a:cs typeface="Microsoft Sans Serif"/>
              </a:defRPr>
            </a:pPr>
            <a:r>
              <a:rPr sz="600"/>
              <a:t>volume 89, pagg. 149-164, Lisbona, Portogallo. MIT Press.</a:t>
            </a:r>
            <a:endParaRPr sz="600">
              <a:latin typeface="Microsoft Sans Serif"/>
              <a:cs typeface="Microsoft Sans Serif"/>
            </a:endParaRPr>
          </a:p>
          <a:p>
            <a:pPr marL="12700">
              <a:lnSpc>
                <a:spcPts val="955"/>
              </a:lnSpc>
              <a:spcBef>
                <a:spcPts val="565"/>
              </a:spcBef>
              <a:defRPr sz="800">
                <a:solidFill>
                  <a:srgbClr val="9E832A"/>
                </a:solidFill>
                <a:latin typeface="Microsoft Sans Serif"/>
                <a:cs typeface="Microsoft Sans Serif"/>
              </a:defRPr>
            </a:pPr>
            <a:r>
              <a:rPr sz="600"/>
              <a:t>Calegari, R., Ciatto, G., Denti, E., e Omicini, A. (2020).</a:t>
            </a:r>
            <a:endParaRPr sz="600">
              <a:latin typeface="Microsoft Sans Serif"/>
              <a:cs typeface="Microsoft Sans Serif"/>
            </a:endParaRPr>
          </a:p>
          <a:p>
            <a:pPr marL="12700">
              <a:lnSpc>
                <a:spcPts val="944"/>
              </a:lnSpc>
              <a:defRPr sz="800">
                <a:solidFill>
                  <a:srgbClr val="5B005B"/>
                </a:solidFill>
                <a:latin typeface="Microsoft Sans Serif"/>
                <a:cs typeface="Microsoft Sans Serif"/>
              </a:defRPr>
            </a:pPr>
            <a:r>
              <a:rPr sz="600"/>
              <a:t>Tecnologie basate sulla logica per sistemi intelligenti: Stato dell'arte e prospettive.</a:t>
            </a:r>
            <a:endParaRPr sz="600">
              <a:latin typeface="Microsoft Sans Serif"/>
              <a:cs typeface="Microsoft Sans Serif"/>
            </a:endParaRPr>
          </a:p>
          <a:p>
            <a:pPr marL="12700">
              <a:lnSpc>
                <a:spcPts val="955"/>
              </a:lnSpc>
              <a:defRPr sz="800">
                <a:solidFill>
                  <a:srgbClr val="330033"/>
                </a:solidFill>
              </a:defRPr>
            </a:pPr>
            <a:r>
              <a:rPr sz="600" i="1">
                <a:latin typeface="Arial"/>
                <a:cs typeface="Arial"/>
              </a:rPr>
              <a:t>Informazioni</a:t>
            </a:r>
            <a:r>
              <a:rPr sz="600">
                <a:latin typeface="Microsoft Sans Serif"/>
                <a:cs typeface="Microsoft Sans Serif"/>
              </a:rPr>
              <a:t>, 11, paragrafo 3, 1–29.</a:t>
            </a:r>
          </a:p>
        </p:txBody>
      </p:sp>
      <p:grpSp>
        <p:nvGrpSpPr>
          <p:cNvPr id="16" name="object 16"/>
          <p:cNvGrpSpPr/>
          <p:nvPr/>
        </p:nvGrpSpPr>
        <p:grpSpPr>
          <a:xfrm>
            <a:off x="173964" y="1224043"/>
            <a:ext cx="106680" cy="144780"/>
            <a:chOff x="173964" y="1224043"/>
            <a:chExt cx="106680" cy="144780"/>
          </a:xfrm>
        </p:grpSpPr>
        <p:pic>
          <p:nvPicPr>
            <p:cNvPr id="17" name="object 17"/>
            <p:cNvPicPr/>
            <p:nvPr/>
          </p:nvPicPr>
          <p:blipFill>
            <a:blip r:embed="rId3" cstate="print"/>
            <a:stretch>
              <a:fillRect/>
            </a:stretch>
          </p:blipFill>
          <p:spPr>
            <a:xfrm>
              <a:off x="176504" y="1226583"/>
              <a:ext cx="101219" cy="139174"/>
            </a:xfrm>
            <a:prstGeom prst="rect">
              <a:avLst/>
            </a:prstGeom>
          </p:spPr>
        </p:pic>
        <p:sp>
          <p:nvSpPr>
            <p:cNvPr id="18" name="object 18"/>
            <p:cNvSpPr/>
            <p:nvPr/>
          </p:nvSpPr>
          <p:spPr>
            <a:xfrm>
              <a:off x="176504" y="1226583"/>
              <a:ext cx="101600" cy="139700"/>
            </a:xfrm>
            <a:custGeom>
              <a:avLst/>
              <a:gdLst/>
              <a:ahLst/>
              <a:cxnLst/>
              <a:rect l="l" t="t" r="r" b="b"/>
              <a:pathLst>
                <a:path w="101600" h="139700">
                  <a:moveTo>
                    <a:pt x="0" y="139174"/>
                  </a:moveTo>
                  <a:lnTo>
                    <a:pt x="101219" y="139174"/>
                  </a:lnTo>
                  <a:lnTo>
                    <a:pt x="101219" y="25304"/>
                  </a:lnTo>
                  <a:lnTo>
                    <a:pt x="75914" y="0"/>
                  </a:lnTo>
                  <a:lnTo>
                    <a:pt x="0" y="0"/>
                  </a:lnTo>
                  <a:lnTo>
                    <a:pt x="0" y="139174"/>
                  </a:lnTo>
                  <a:close/>
                </a:path>
              </a:pathLst>
            </a:custGeom>
            <a:ln w="5079">
              <a:solidFill>
                <a:srgbClr val="000000"/>
              </a:solidFill>
            </a:ln>
          </p:spPr>
          <p:txBody>
            <a:bodyPr wrap="square" lIns="0" tIns="0" rIns="0" bIns="0"/>
            <a:lstStyle/>
            <a:p>
              <a:endParaRPr/>
            </a:p>
          </p:txBody>
        </p:sp>
        <p:sp>
          <p:nvSpPr>
            <p:cNvPr id="19" name="object 19"/>
            <p:cNvSpPr/>
            <p:nvPr/>
          </p:nvSpPr>
          <p:spPr>
            <a:xfrm>
              <a:off x="189156" y="1245562"/>
              <a:ext cx="63500" cy="0"/>
            </a:xfrm>
            <a:custGeom>
              <a:avLst/>
              <a:gdLst/>
              <a:ahLst/>
              <a:cxnLst/>
              <a:rect l="l" t="t" r="r" b="b"/>
              <a:pathLst>
                <a:path w="63500">
                  <a:moveTo>
                    <a:pt x="0" y="0"/>
                  </a:moveTo>
                  <a:lnTo>
                    <a:pt x="63262" y="0"/>
                  </a:lnTo>
                </a:path>
              </a:pathLst>
            </a:custGeom>
            <a:ln w="5079">
              <a:solidFill>
                <a:srgbClr val="7F7F7F"/>
              </a:solidFill>
            </a:ln>
          </p:spPr>
          <p:txBody>
            <a:bodyPr wrap="square" lIns="0" tIns="0" rIns="0" bIns="0"/>
            <a:lstStyle/>
            <a:p>
              <a:endParaRPr/>
            </a:p>
          </p:txBody>
        </p:sp>
        <p:sp>
          <p:nvSpPr>
            <p:cNvPr id="20" name="object 20"/>
            <p:cNvSpPr/>
            <p:nvPr/>
          </p:nvSpPr>
          <p:spPr>
            <a:xfrm>
              <a:off x="201809" y="1264540"/>
              <a:ext cx="50800" cy="12700"/>
            </a:xfrm>
            <a:custGeom>
              <a:avLst/>
              <a:gdLst/>
              <a:ahLst/>
              <a:cxnLst/>
              <a:rect l="l" t="t" r="r" b="b"/>
              <a:pathLst>
                <a:path w="50800" h="12700">
                  <a:moveTo>
                    <a:pt x="0" y="0"/>
                  </a:moveTo>
                  <a:lnTo>
                    <a:pt x="50609" y="0"/>
                  </a:lnTo>
                </a:path>
                <a:path w="50800" h="12700">
                  <a:moveTo>
                    <a:pt x="0" y="12652"/>
                  </a:moveTo>
                  <a:lnTo>
                    <a:pt x="50609" y="12652"/>
                  </a:lnTo>
                </a:path>
              </a:pathLst>
            </a:custGeom>
            <a:ln w="5079">
              <a:solidFill>
                <a:srgbClr val="999999"/>
              </a:solidFill>
            </a:ln>
          </p:spPr>
          <p:txBody>
            <a:bodyPr wrap="square" lIns="0" tIns="0" rIns="0" bIns="0"/>
            <a:lstStyle/>
            <a:p>
              <a:endParaRPr/>
            </a:p>
          </p:txBody>
        </p:sp>
        <p:sp>
          <p:nvSpPr>
            <p:cNvPr id="21" name="object 21"/>
            <p:cNvSpPr/>
            <p:nvPr/>
          </p:nvSpPr>
          <p:spPr>
            <a:xfrm>
              <a:off x="189156" y="1296171"/>
              <a:ext cx="31750" cy="50800"/>
            </a:xfrm>
            <a:custGeom>
              <a:avLst/>
              <a:gdLst/>
              <a:ahLst/>
              <a:cxnLst/>
              <a:rect l="l" t="t" r="r" b="b"/>
              <a:pathLst>
                <a:path w="31750" h="50800">
                  <a:moveTo>
                    <a:pt x="0" y="0"/>
                  </a:moveTo>
                  <a:lnTo>
                    <a:pt x="31631" y="0"/>
                  </a:lnTo>
                </a:path>
                <a:path w="31750" h="50800">
                  <a:moveTo>
                    <a:pt x="0" y="12652"/>
                  </a:moveTo>
                  <a:lnTo>
                    <a:pt x="31631" y="12652"/>
                  </a:lnTo>
                </a:path>
                <a:path w="31750" h="50800">
                  <a:moveTo>
                    <a:pt x="0" y="25304"/>
                  </a:moveTo>
                  <a:lnTo>
                    <a:pt x="31631" y="25304"/>
                  </a:lnTo>
                </a:path>
                <a:path w="31750" h="50800">
                  <a:moveTo>
                    <a:pt x="0" y="37956"/>
                  </a:moveTo>
                  <a:lnTo>
                    <a:pt x="31631" y="37956"/>
                  </a:lnTo>
                </a:path>
                <a:path w="31750" h="50800">
                  <a:moveTo>
                    <a:pt x="0" y="50609"/>
                  </a:moveTo>
                  <a:lnTo>
                    <a:pt x="31631" y="50609"/>
                  </a:lnTo>
                </a:path>
              </a:pathLst>
            </a:custGeom>
            <a:ln w="5079">
              <a:solidFill>
                <a:srgbClr val="B2B2B2"/>
              </a:solidFill>
            </a:ln>
          </p:spPr>
          <p:txBody>
            <a:bodyPr wrap="square" lIns="0" tIns="0" rIns="0" bIns="0"/>
            <a:lstStyle/>
            <a:p>
              <a:endParaRPr/>
            </a:p>
          </p:txBody>
        </p:sp>
        <p:pic>
          <p:nvPicPr>
            <p:cNvPr id="22" name="object 22"/>
            <p:cNvPicPr/>
            <p:nvPr/>
          </p:nvPicPr>
          <p:blipFill>
            <a:blip r:embed="rId5" cstate="print"/>
            <a:stretch>
              <a:fillRect/>
            </a:stretch>
          </p:blipFill>
          <p:spPr>
            <a:xfrm>
              <a:off x="233440" y="1293007"/>
              <a:ext cx="31635" cy="44283"/>
            </a:xfrm>
            <a:prstGeom prst="rect">
              <a:avLst/>
            </a:prstGeom>
          </p:spPr>
        </p:pic>
        <p:sp>
          <p:nvSpPr>
            <p:cNvPr id="23" name="object 23"/>
            <p:cNvSpPr/>
            <p:nvPr/>
          </p:nvSpPr>
          <p:spPr>
            <a:xfrm>
              <a:off x="233440" y="1346780"/>
              <a:ext cx="31750" cy="0"/>
            </a:xfrm>
            <a:custGeom>
              <a:avLst/>
              <a:gdLst/>
              <a:ahLst/>
              <a:cxnLst/>
              <a:rect l="l" t="t" r="r" b="b"/>
              <a:pathLst>
                <a:path w="31750">
                  <a:moveTo>
                    <a:pt x="0" y="0"/>
                  </a:moveTo>
                  <a:lnTo>
                    <a:pt x="31631" y="0"/>
                  </a:lnTo>
                </a:path>
              </a:pathLst>
            </a:custGeom>
            <a:ln w="5079">
              <a:solidFill>
                <a:srgbClr val="B2B2B2"/>
              </a:solidFill>
            </a:ln>
          </p:spPr>
          <p:txBody>
            <a:bodyPr wrap="square" lIns="0" tIns="0" rIns="0" bIns="0"/>
            <a:lstStyle/>
            <a:p>
              <a:endParaRPr/>
            </a:p>
          </p:txBody>
        </p:sp>
        <p:sp>
          <p:nvSpPr>
            <p:cNvPr id="24" name="object 24"/>
            <p:cNvSpPr/>
            <p:nvPr/>
          </p:nvSpPr>
          <p:spPr>
            <a:xfrm>
              <a:off x="252419" y="1226583"/>
              <a:ext cx="25400" cy="25400"/>
            </a:xfrm>
            <a:custGeom>
              <a:avLst/>
              <a:gdLst/>
              <a:ahLst/>
              <a:cxnLst/>
              <a:rect l="l" t="t" r="r" b="b"/>
              <a:pathLst>
                <a:path w="25400" h="25400">
                  <a:moveTo>
                    <a:pt x="25304" y="25304"/>
                  </a:moveTo>
                  <a:lnTo>
                    <a:pt x="0" y="25304"/>
                  </a:lnTo>
                  <a:lnTo>
                    <a:pt x="0" y="0"/>
                  </a:lnTo>
                </a:path>
              </a:pathLst>
            </a:custGeom>
            <a:ln w="5079">
              <a:solidFill>
                <a:srgbClr val="000000"/>
              </a:solidFill>
            </a:ln>
          </p:spPr>
          <p:txBody>
            <a:bodyPr wrap="square" lIns="0" tIns="0" rIns="0" bIns="0"/>
            <a:lstStyle/>
            <a:p>
              <a:endParaRPr/>
            </a:p>
          </p:txBody>
        </p:sp>
      </p:grpSp>
      <p:grpSp>
        <p:nvGrpSpPr>
          <p:cNvPr id="25" name="object 25"/>
          <p:cNvGrpSpPr/>
          <p:nvPr/>
        </p:nvGrpSpPr>
        <p:grpSpPr>
          <a:xfrm>
            <a:off x="173964" y="1778297"/>
            <a:ext cx="106680" cy="144780"/>
            <a:chOff x="173964" y="1778297"/>
            <a:chExt cx="106680" cy="144780"/>
          </a:xfrm>
        </p:grpSpPr>
        <p:pic>
          <p:nvPicPr>
            <p:cNvPr id="26" name="object 26"/>
            <p:cNvPicPr/>
            <p:nvPr/>
          </p:nvPicPr>
          <p:blipFill>
            <a:blip r:embed="rId3" cstate="print"/>
            <a:stretch>
              <a:fillRect/>
            </a:stretch>
          </p:blipFill>
          <p:spPr>
            <a:xfrm>
              <a:off x="176504" y="1780837"/>
              <a:ext cx="101219" cy="139174"/>
            </a:xfrm>
            <a:prstGeom prst="rect">
              <a:avLst/>
            </a:prstGeom>
          </p:spPr>
        </p:pic>
        <p:sp>
          <p:nvSpPr>
            <p:cNvPr id="27" name="object 27"/>
            <p:cNvSpPr/>
            <p:nvPr/>
          </p:nvSpPr>
          <p:spPr>
            <a:xfrm>
              <a:off x="176504" y="1780837"/>
              <a:ext cx="101600" cy="139700"/>
            </a:xfrm>
            <a:custGeom>
              <a:avLst/>
              <a:gdLst/>
              <a:ahLst/>
              <a:cxnLst/>
              <a:rect l="l" t="t" r="r" b="b"/>
              <a:pathLst>
                <a:path w="101600" h="139700">
                  <a:moveTo>
                    <a:pt x="0" y="139174"/>
                  </a:moveTo>
                  <a:lnTo>
                    <a:pt x="101219" y="139174"/>
                  </a:lnTo>
                  <a:lnTo>
                    <a:pt x="101219" y="25304"/>
                  </a:lnTo>
                  <a:lnTo>
                    <a:pt x="75914" y="0"/>
                  </a:lnTo>
                  <a:lnTo>
                    <a:pt x="0" y="0"/>
                  </a:lnTo>
                  <a:lnTo>
                    <a:pt x="0" y="139174"/>
                  </a:lnTo>
                  <a:close/>
                </a:path>
              </a:pathLst>
            </a:custGeom>
            <a:ln w="5079">
              <a:solidFill>
                <a:srgbClr val="000000"/>
              </a:solidFill>
            </a:ln>
          </p:spPr>
          <p:txBody>
            <a:bodyPr wrap="square" lIns="0" tIns="0" rIns="0" bIns="0"/>
            <a:lstStyle/>
            <a:p>
              <a:endParaRPr/>
            </a:p>
          </p:txBody>
        </p:sp>
        <p:sp>
          <p:nvSpPr>
            <p:cNvPr id="28" name="object 28"/>
            <p:cNvSpPr/>
            <p:nvPr/>
          </p:nvSpPr>
          <p:spPr>
            <a:xfrm>
              <a:off x="189156" y="1799815"/>
              <a:ext cx="63500" cy="0"/>
            </a:xfrm>
            <a:custGeom>
              <a:avLst/>
              <a:gdLst/>
              <a:ahLst/>
              <a:cxnLst/>
              <a:rect l="l" t="t" r="r" b="b"/>
              <a:pathLst>
                <a:path w="63500">
                  <a:moveTo>
                    <a:pt x="0" y="0"/>
                  </a:moveTo>
                  <a:lnTo>
                    <a:pt x="63262" y="0"/>
                  </a:lnTo>
                </a:path>
              </a:pathLst>
            </a:custGeom>
            <a:ln w="5079">
              <a:solidFill>
                <a:srgbClr val="7F7F7F"/>
              </a:solidFill>
            </a:ln>
          </p:spPr>
          <p:txBody>
            <a:bodyPr wrap="square" lIns="0" tIns="0" rIns="0" bIns="0"/>
            <a:lstStyle/>
            <a:p>
              <a:endParaRPr/>
            </a:p>
          </p:txBody>
        </p:sp>
        <p:sp>
          <p:nvSpPr>
            <p:cNvPr id="29" name="object 29"/>
            <p:cNvSpPr/>
            <p:nvPr/>
          </p:nvSpPr>
          <p:spPr>
            <a:xfrm>
              <a:off x="201809" y="1818793"/>
              <a:ext cx="50800" cy="12700"/>
            </a:xfrm>
            <a:custGeom>
              <a:avLst/>
              <a:gdLst/>
              <a:ahLst/>
              <a:cxnLst/>
              <a:rect l="l" t="t" r="r" b="b"/>
              <a:pathLst>
                <a:path w="50800" h="12700">
                  <a:moveTo>
                    <a:pt x="0" y="0"/>
                  </a:moveTo>
                  <a:lnTo>
                    <a:pt x="50609" y="0"/>
                  </a:lnTo>
                </a:path>
                <a:path w="50800" h="12700">
                  <a:moveTo>
                    <a:pt x="0" y="12652"/>
                  </a:moveTo>
                  <a:lnTo>
                    <a:pt x="50609" y="12652"/>
                  </a:lnTo>
                </a:path>
              </a:pathLst>
            </a:custGeom>
            <a:ln w="5079">
              <a:solidFill>
                <a:srgbClr val="999999"/>
              </a:solidFill>
            </a:ln>
          </p:spPr>
          <p:txBody>
            <a:bodyPr wrap="square" lIns="0" tIns="0" rIns="0" bIns="0"/>
            <a:lstStyle/>
            <a:p>
              <a:endParaRPr/>
            </a:p>
          </p:txBody>
        </p:sp>
        <p:sp>
          <p:nvSpPr>
            <p:cNvPr id="30" name="object 30"/>
            <p:cNvSpPr/>
            <p:nvPr/>
          </p:nvSpPr>
          <p:spPr>
            <a:xfrm>
              <a:off x="189156" y="1850424"/>
              <a:ext cx="31750" cy="50800"/>
            </a:xfrm>
            <a:custGeom>
              <a:avLst/>
              <a:gdLst/>
              <a:ahLst/>
              <a:cxnLst/>
              <a:rect l="l" t="t" r="r" b="b"/>
              <a:pathLst>
                <a:path w="31750" h="50800">
                  <a:moveTo>
                    <a:pt x="0" y="0"/>
                  </a:moveTo>
                  <a:lnTo>
                    <a:pt x="31631" y="0"/>
                  </a:lnTo>
                </a:path>
                <a:path w="31750" h="50800">
                  <a:moveTo>
                    <a:pt x="0" y="12652"/>
                  </a:moveTo>
                  <a:lnTo>
                    <a:pt x="31631" y="12652"/>
                  </a:lnTo>
                </a:path>
                <a:path w="31750" h="50800">
                  <a:moveTo>
                    <a:pt x="0" y="25304"/>
                  </a:moveTo>
                  <a:lnTo>
                    <a:pt x="31631" y="25304"/>
                  </a:lnTo>
                </a:path>
                <a:path w="31750" h="50800">
                  <a:moveTo>
                    <a:pt x="0" y="37956"/>
                  </a:moveTo>
                  <a:lnTo>
                    <a:pt x="31631" y="37956"/>
                  </a:lnTo>
                </a:path>
                <a:path w="31750" h="50800">
                  <a:moveTo>
                    <a:pt x="0" y="50609"/>
                  </a:moveTo>
                  <a:lnTo>
                    <a:pt x="31631" y="50609"/>
                  </a:lnTo>
                </a:path>
              </a:pathLst>
            </a:custGeom>
            <a:ln w="5079">
              <a:solidFill>
                <a:srgbClr val="B2B2B2"/>
              </a:solidFill>
            </a:ln>
          </p:spPr>
          <p:txBody>
            <a:bodyPr wrap="square" lIns="0" tIns="0" rIns="0" bIns="0"/>
            <a:lstStyle/>
            <a:p>
              <a:endParaRPr/>
            </a:p>
          </p:txBody>
        </p:sp>
        <p:pic>
          <p:nvPicPr>
            <p:cNvPr id="31" name="object 31"/>
            <p:cNvPicPr/>
            <p:nvPr/>
          </p:nvPicPr>
          <p:blipFill>
            <a:blip r:embed="rId4" cstate="print"/>
            <a:stretch>
              <a:fillRect/>
            </a:stretch>
          </p:blipFill>
          <p:spPr>
            <a:xfrm>
              <a:off x="233440" y="1847260"/>
              <a:ext cx="31635" cy="44283"/>
            </a:xfrm>
            <a:prstGeom prst="rect">
              <a:avLst/>
            </a:prstGeom>
          </p:spPr>
        </p:pic>
        <p:sp>
          <p:nvSpPr>
            <p:cNvPr id="32" name="object 32"/>
            <p:cNvSpPr/>
            <p:nvPr/>
          </p:nvSpPr>
          <p:spPr>
            <a:xfrm>
              <a:off x="233440" y="1901033"/>
              <a:ext cx="31750" cy="0"/>
            </a:xfrm>
            <a:custGeom>
              <a:avLst/>
              <a:gdLst/>
              <a:ahLst/>
              <a:cxnLst/>
              <a:rect l="l" t="t" r="r" b="b"/>
              <a:pathLst>
                <a:path w="31750">
                  <a:moveTo>
                    <a:pt x="0" y="0"/>
                  </a:moveTo>
                  <a:lnTo>
                    <a:pt x="31631" y="0"/>
                  </a:lnTo>
                </a:path>
              </a:pathLst>
            </a:custGeom>
            <a:ln w="5079">
              <a:solidFill>
                <a:srgbClr val="B2B2B2"/>
              </a:solidFill>
            </a:ln>
          </p:spPr>
          <p:txBody>
            <a:bodyPr wrap="square" lIns="0" tIns="0" rIns="0" bIns="0"/>
            <a:lstStyle/>
            <a:p>
              <a:endParaRPr/>
            </a:p>
          </p:txBody>
        </p:sp>
        <p:sp>
          <p:nvSpPr>
            <p:cNvPr id="33" name="object 33"/>
            <p:cNvSpPr/>
            <p:nvPr/>
          </p:nvSpPr>
          <p:spPr>
            <a:xfrm>
              <a:off x="252419" y="1780837"/>
              <a:ext cx="25400" cy="25400"/>
            </a:xfrm>
            <a:custGeom>
              <a:avLst/>
              <a:gdLst/>
              <a:ahLst/>
              <a:cxnLst/>
              <a:rect l="l" t="t" r="r" b="b"/>
              <a:pathLst>
                <a:path w="25400" h="25400">
                  <a:moveTo>
                    <a:pt x="25304" y="25304"/>
                  </a:moveTo>
                  <a:lnTo>
                    <a:pt x="0" y="25304"/>
                  </a:lnTo>
                  <a:lnTo>
                    <a:pt x="0" y="0"/>
                  </a:lnTo>
                </a:path>
              </a:pathLst>
            </a:custGeom>
            <a:ln w="5079">
              <a:solidFill>
                <a:srgbClr val="000000"/>
              </a:solidFill>
            </a:ln>
          </p:spPr>
          <p:txBody>
            <a:bodyPr wrap="square" lIns="0" tIns="0" rIns="0" bIns="0"/>
            <a:lstStyle/>
            <a:p>
              <a:endParaRPr/>
            </a:p>
          </p:txBody>
        </p:sp>
      </p:grpSp>
      <p:grpSp>
        <p:nvGrpSpPr>
          <p:cNvPr id="34" name="object 34"/>
          <p:cNvGrpSpPr/>
          <p:nvPr/>
        </p:nvGrpSpPr>
        <p:grpSpPr>
          <a:xfrm>
            <a:off x="173964" y="2212357"/>
            <a:ext cx="106680" cy="144780"/>
            <a:chOff x="173964" y="2212357"/>
            <a:chExt cx="106680" cy="144780"/>
          </a:xfrm>
        </p:grpSpPr>
        <p:pic>
          <p:nvPicPr>
            <p:cNvPr id="35" name="object 35"/>
            <p:cNvPicPr/>
            <p:nvPr/>
          </p:nvPicPr>
          <p:blipFill>
            <a:blip r:embed="rId6" cstate="print"/>
            <a:stretch>
              <a:fillRect/>
            </a:stretch>
          </p:blipFill>
          <p:spPr>
            <a:xfrm>
              <a:off x="176504" y="2214897"/>
              <a:ext cx="101219" cy="139174"/>
            </a:xfrm>
            <a:prstGeom prst="rect">
              <a:avLst/>
            </a:prstGeom>
          </p:spPr>
        </p:pic>
        <p:sp>
          <p:nvSpPr>
            <p:cNvPr id="36" name="object 36"/>
            <p:cNvSpPr/>
            <p:nvPr/>
          </p:nvSpPr>
          <p:spPr>
            <a:xfrm>
              <a:off x="176504" y="2214897"/>
              <a:ext cx="101600" cy="139700"/>
            </a:xfrm>
            <a:custGeom>
              <a:avLst/>
              <a:gdLst/>
              <a:ahLst/>
              <a:cxnLst/>
              <a:rect l="l" t="t" r="r" b="b"/>
              <a:pathLst>
                <a:path w="101600" h="139700">
                  <a:moveTo>
                    <a:pt x="0" y="139174"/>
                  </a:moveTo>
                  <a:lnTo>
                    <a:pt x="101219" y="139174"/>
                  </a:lnTo>
                  <a:lnTo>
                    <a:pt x="101219" y="25304"/>
                  </a:lnTo>
                  <a:lnTo>
                    <a:pt x="75914" y="0"/>
                  </a:lnTo>
                  <a:lnTo>
                    <a:pt x="0" y="0"/>
                  </a:lnTo>
                  <a:lnTo>
                    <a:pt x="0" y="139174"/>
                  </a:lnTo>
                  <a:close/>
                </a:path>
              </a:pathLst>
            </a:custGeom>
            <a:ln w="5079">
              <a:solidFill>
                <a:srgbClr val="000000"/>
              </a:solidFill>
            </a:ln>
          </p:spPr>
          <p:txBody>
            <a:bodyPr wrap="square" lIns="0" tIns="0" rIns="0" bIns="0"/>
            <a:lstStyle/>
            <a:p>
              <a:endParaRPr/>
            </a:p>
          </p:txBody>
        </p:sp>
        <p:sp>
          <p:nvSpPr>
            <p:cNvPr id="37" name="object 37"/>
            <p:cNvSpPr/>
            <p:nvPr/>
          </p:nvSpPr>
          <p:spPr>
            <a:xfrm>
              <a:off x="189156" y="2233876"/>
              <a:ext cx="63500" cy="0"/>
            </a:xfrm>
            <a:custGeom>
              <a:avLst/>
              <a:gdLst/>
              <a:ahLst/>
              <a:cxnLst/>
              <a:rect l="l" t="t" r="r" b="b"/>
              <a:pathLst>
                <a:path w="63500">
                  <a:moveTo>
                    <a:pt x="0" y="0"/>
                  </a:moveTo>
                  <a:lnTo>
                    <a:pt x="63262" y="0"/>
                  </a:lnTo>
                </a:path>
              </a:pathLst>
            </a:custGeom>
            <a:ln w="5079">
              <a:solidFill>
                <a:srgbClr val="7F7F7F"/>
              </a:solidFill>
            </a:ln>
          </p:spPr>
          <p:txBody>
            <a:bodyPr wrap="square" lIns="0" tIns="0" rIns="0" bIns="0"/>
            <a:lstStyle/>
            <a:p>
              <a:endParaRPr/>
            </a:p>
          </p:txBody>
        </p:sp>
        <p:sp>
          <p:nvSpPr>
            <p:cNvPr id="38" name="object 38"/>
            <p:cNvSpPr/>
            <p:nvPr/>
          </p:nvSpPr>
          <p:spPr>
            <a:xfrm>
              <a:off x="201809" y="2252854"/>
              <a:ext cx="50800" cy="12700"/>
            </a:xfrm>
            <a:custGeom>
              <a:avLst/>
              <a:gdLst/>
              <a:ahLst/>
              <a:cxnLst/>
              <a:rect l="l" t="t" r="r" b="b"/>
              <a:pathLst>
                <a:path w="50800" h="12700">
                  <a:moveTo>
                    <a:pt x="0" y="0"/>
                  </a:moveTo>
                  <a:lnTo>
                    <a:pt x="50609" y="0"/>
                  </a:lnTo>
                </a:path>
                <a:path w="50800" h="12700">
                  <a:moveTo>
                    <a:pt x="0" y="12652"/>
                  </a:moveTo>
                  <a:lnTo>
                    <a:pt x="50609" y="12652"/>
                  </a:lnTo>
                </a:path>
              </a:pathLst>
            </a:custGeom>
            <a:ln w="5079">
              <a:solidFill>
                <a:srgbClr val="999999"/>
              </a:solidFill>
            </a:ln>
          </p:spPr>
          <p:txBody>
            <a:bodyPr wrap="square" lIns="0" tIns="0" rIns="0" bIns="0"/>
            <a:lstStyle/>
            <a:p>
              <a:endParaRPr/>
            </a:p>
          </p:txBody>
        </p:sp>
        <p:sp>
          <p:nvSpPr>
            <p:cNvPr id="39" name="object 39"/>
            <p:cNvSpPr/>
            <p:nvPr/>
          </p:nvSpPr>
          <p:spPr>
            <a:xfrm>
              <a:off x="189156" y="2284485"/>
              <a:ext cx="31750" cy="50800"/>
            </a:xfrm>
            <a:custGeom>
              <a:avLst/>
              <a:gdLst/>
              <a:ahLst/>
              <a:cxnLst/>
              <a:rect l="l" t="t" r="r" b="b"/>
              <a:pathLst>
                <a:path w="31750" h="50800">
                  <a:moveTo>
                    <a:pt x="0" y="0"/>
                  </a:moveTo>
                  <a:lnTo>
                    <a:pt x="31631" y="0"/>
                  </a:lnTo>
                </a:path>
                <a:path w="31750" h="50800">
                  <a:moveTo>
                    <a:pt x="0" y="12652"/>
                  </a:moveTo>
                  <a:lnTo>
                    <a:pt x="31631" y="12652"/>
                  </a:lnTo>
                </a:path>
                <a:path w="31750" h="50800">
                  <a:moveTo>
                    <a:pt x="0" y="25304"/>
                  </a:moveTo>
                  <a:lnTo>
                    <a:pt x="31631" y="25304"/>
                  </a:lnTo>
                </a:path>
                <a:path w="31750" h="50800">
                  <a:moveTo>
                    <a:pt x="0" y="37956"/>
                  </a:moveTo>
                  <a:lnTo>
                    <a:pt x="31631" y="37956"/>
                  </a:lnTo>
                </a:path>
                <a:path w="31750" h="50800">
                  <a:moveTo>
                    <a:pt x="0" y="50609"/>
                  </a:moveTo>
                  <a:lnTo>
                    <a:pt x="31631" y="50609"/>
                  </a:lnTo>
                </a:path>
              </a:pathLst>
            </a:custGeom>
            <a:ln w="5079">
              <a:solidFill>
                <a:srgbClr val="B2B2B2"/>
              </a:solidFill>
            </a:ln>
          </p:spPr>
          <p:txBody>
            <a:bodyPr wrap="square" lIns="0" tIns="0" rIns="0" bIns="0"/>
            <a:lstStyle/>
            <a:p>
              <a:endParaRPr/>
            </a:p>
          </p:txBody>
        </p:sp>
        <p:pic>
          <p:nvPicPr>
            <p:cNvPr id="40" name="object 40"/>
            <p:cNvPicPr/>
            <p:nvPr/>
          </p:nvPicPr>
          <p:blipFill>
            <a:blip r:embed="rId7" cstate="print"/>
            <a:stretch>
              <a:fillRect/>
            </a:stretch>
          </p:blipFill>
          <p:spPr>
            <a:xfrm>
              <a:off x="233440" y="2281321"/>
              <a:ext cx="31635" cy="44283"/>
            </a:xfrm>
            <a:prstGeom prst="rect">
              <a:avLst/>
            </a:prstGeom>
          </p:spPr>
        </p:pic>
        <p:sp>
          <p:nvSpPr>
            <p:cNvPr id="41" name="object 41"/>
            <p:cNvSpPr/>
            <p:nvPr/>
          </p:nvSpPr>
          <p:spPr>
            <a:xfrm>
              <a:off x="233440" y="2335094"/>
              <a:ext cx="31750" cy="0"/>
            </a:xfrm>
            <a:custGeom>
              <a:avLst/>
              <a:gdLst/>
              <a:ahLst/>
              <a:cxnLst/>
              <a:rect l="l" t="t" r="r" b="b"/>
              <a:pathLst>
                <a:path w="31750">
                  <a:moveTo>
                    <a:pt x="0" y="0"/>
                  </a:moveTo>
                  <a:lnTo>
                    <a:pt x="31631" y="0"/>
                  </a:lnTo>
                </a:path>
              </a:pathLst>
            </a:custGeom>
            <a:ln w="5079">
              <a:solidFill>
                <a:srgbClr val="B2B2B2"/>
              </a:solidFill>
            </a:ln>
          </p:spPr>
          <p:txBody>
            <a:bodyPr wrap="square" lIns="0" tIns="0" rIns="0" bIns="0"/>
            <a:lstStyle/>
            <a:p>
              <a:endParaRPr/>
            </a:p>
          </p:txBody>
        </p:sp>
        <p:sp>
          <p:nvSpPr>
            <p:cNvPr id="42" name="object 42"/>
            <p:cNvSpPr/>
            <p:nvPr/>
          </p:nvSpPr>
          <p:spPr>
            <a:xfrm>
              <a:off x="252419" y="2214897"/>
              <a:ext cx="25400" cy="25400"/>
            </a:xfrm>
            <a:custGeom>
              <a:avLst/>
              <a:gdLst/>
              <a:ahLst/>
              <a:cxnLst/>
              <a:rect l="l" t="t" r="r" b="b"/>
              <a:pathLst>
                <a:path w="25400" h="25400">
                  <a:moveTo>
                    <a:pt x="25304" y="25304"/>
                  </a:moveTo>
                  <a:lnTo>
                    <a:pt x="0" y="25304"/>
                  </a:lnTo>
                  <a:lnTo>
                    <a:pt x="0" y="0"/>
                  </a:lnTo>
                </a:path>
              </a:pathLst>
            </a:custGeom>
            <a:ln w="5079">
              <a:solidFill>
                <a:srgbClr val="000000"/>
              </a:solidFill>
            </a:ln>
          </p:spPr>
          <p:txBody>
            <a:bodyPr wrap="square" lIns="0" tIns="0" rIns="0" bIns="0"/>
            <a:lstStyle/>
            <a:p>
              <a:endParaRPr/>
            </a:p>
          </p:txBody>
        </p:sp>
      </p:grpSp>
      <p:grpSp>
        <p:nvGrpSpPr>
          <p:cNvPr id="43" name="object 43"/>
          <p:cNvGrpSpPr/>
          <p:nvPr/>
        </p:nvGrpSpPr>
        <p:grpSpPr>
          <a:xfrm>
            <a:off x="173964" y="2766611"/>
            <a:ext cx="106680" cy="144780"/>
            <a:chOff x="173964" y="2766611"/>
            <a:chExt cx="106680" cy="144780"/>
          </a:xfrm>
        </p:grpSpPr>
        <p:pic>
          <p:nvPicPr>
            <p:cNvPr id="44" name="object 44"/>
            <p:cNvPicPr/>
            <p:nvPr/>
          </p:nvPicPr>
          <p:blipFill>
            <a:blip r:embed="rId3" cstate="print"/>
            <a:stretch>
              <a:fillRect/>
            </a:stretch>
          </p:blipFill>
          <p:spPr>
            <a:xfrm>
              <a:off x="176504" y="2769151"/>
              <a:ext cx="101219" cy="139174"/>
            </a:xfrm>
            <a:prstGeom prst="rect">
              <a:avLst/>
            </a:prstGeom>
          </p:spPr>
        </p:pic>
        <p:sp>
          <p:nvSpPr>
            <p:cNvPr id="45" name="object 45"/>
            <p:cNvSpPr/>
            <p:nvPr/>
          </p:nvSpPr>
          <p:spPr>
            <a:xfrm>
              <a:off x="176504" y="2769151"/>
              <a:ext cx="101600" cy="139700"/>
            </a:xfrm>
            <a:custGeom>
              <a:avLst/>
              <a:gdLst/>
              <a:ahLst/>
              <a:cxnLst/>
              <a:rect l="l" t="t" r="r" b="b"/>
              <a:pathLst>
                <a:path w="101600" h="139700">
                  <a:moveTo>
                    <a:pt x="0" y="139174"/>
                  </a:moveTo>
                  <a:lnTo>
                    <a:pt x="101219" y="139174"/>
                  </a:lnTo>
                  <a:lnTo>
                    <a:pt x="101219" y="25304"/>
                  </a:lnTo>
                  <a:lnTo>
                    <a:pt x="75914" y="0"/>
                  </a:lnTo>
                  <a:lnTo>
                    <a:pt x="0" y="0"/>
                  </a:lnTo>
                  <a:lnTo>
                    <a:pt x="0" y="139174"/>
                  </a:lnTo>
                  <a:close/>
                </a:path>
              </a:pathLst>
            </a:custGeom>
            <a:ln w="5079">
              <a:solidFill>
                <a:srgbClr val="000000"/>
              </a:solidFill>
            </a:ln>
          </p:spPr>
          <p:txBody>
            <a:bodyPr wrap="square" lIns="0" tIns="0" rIns="0" bIns="0"/>
            <a:lstStyle/>
            <a:p>
              <a:endParaRPr/>
            </a:p>
          </p:txBody>
        </p:sp>
        <p:sp>
          <p:nvSpPr>
            <p:cNvPr id="46" name="object 46"/>
            <p:cNvSpPr/>
            <p:nvPr/>
          </p:nvSpPr>
          <p:spPr>
            <a:xfrm>
              <a:off x="189156" y="2788129"/>
              <a:ext cx="63500" cy="0"/>
            </a:xfrm>
            <a:custGeom>
              <a:avLst/>
              <a:gdLst/>
              <a:ahLst/>
              <a:cxnLst/>
              <a:rect l="l" t="t" r="r" b="b"/>
              <a:pathLst>
                <a:path w="63500">
                  <a:moveTo>
                    <a:pt x="0" y="0"/>
                  </a:moveTo>
                  <a:lnTo>
                    <a:pt x="63262" y="0"/>
                  </a:lnTo>
                </a:path>
              </a:pathLst>
            </a:custGeom>
            <a:ln w="5079">
              <a:solidFill>
                <a:srgbClr val="7F7F7F"/>
              </a:solidFill>
            </a:ln>
          </p:spPr>
          <p:txBody>
            <a:bodyPr wrap="square" lIns="0" tIns="0" rIns="0" bIns="0"/>
            <a:lstStyle/>
            <a:p>
              <a:endParaRPr/>
            </a:p>
          </p:txBody>
        </p:sp>
        <p:sp>
          <p:nvSpPr>
            <p:cNvPr id="47" name="object 47"/>
            <p:cNvSpPr/>
            <p:nvPr/>
          </p:nvSpPr>
          <p:spPr>
            <a:xfrm>
              <a:off x="201809" y="2807107"/>
              <a:ext cx="50800" cy="12700"/>
            </a:xfrm>
            <a:custGeom>
              <a:avLst/>
              <a:gdLst/>
              <a:ahLst/>
              <a:cxnLst/>
              <a:rect l="l" t="t" r="r" b="b"/>
              <a:pathLst>
                <a:path w="50800" h="12700">
                  <a:moveTo>
                    <a:pt x="0" y="0"/>
                  </a:moveTo>
                  <a:lnTo>
                    <a:pt x="50609" y="0"/>
                  </a:lnTo>
                </a:path>
                <a:path w="50800" h="12700">
                  <a:moveTo>
                    <a:pt x="0" y="12652"/>
                  </a:moveTo>
                  <a:lnTo>
                    <a:pt x="50609" y="12652"/>
                  </a:lnTo>
                </a:path>
              </a:pathLst>
            </a:custGeom>
            <a:ln w="5079">
              <a:solidFill>
                <a:srgbClr val="999999"/>
              </a:solidFill>
            </a:ln>
          </p:spPr>
          <p:txBody>
            <a:bodyPr wrap="square" lIns="0" tIns="0" rIns="0" bIns="0"/>
            <a:lstStyle/>
            <a:p>
              <a:endParaRPr/>
            </a:p>
          </p:txBody>
        </p:sp>
        <p:sp>
          <p:nvSpPr>
            <p:cNvPr id="48" name="object 48"/>
            <p:cNvSpPr/>
            <p:nvPr/>
          </p:nvSpPr>
          <p:spPr>
            <a:xfrm>
              <a:off x="189156" y="2838738"/>
              <a:ext cx="31750" cy="50800"/>
            </a:xfrm>
            <a:custGeom>
              <a:avLst/>
              <a:gdLst/>
              <a:ahLst/>
              <a:cxnLst/>
              <a:rect l="l" t="t" r="r" b="b"/>
              <a:pathLst>
                <a:path w="31750" h="50800">
                  <a:moveTo>
                    <a:pt x="0" y="0"/>
                  </a:moveTo>
                  <a:lnTo>
                    <a:pt x="31631" y="0"/>
                  </a:lnTo>
                </a:path>
                <a:path w="31750" h="50800">
                  <a:moveTo>
                    <a:pt x="0" y="12652"/>
                  </a:moveTo>
                  <a:lnTo>
                    <a:pt x="31631" y="12652"/>
                  </a:lnTo>
                </a:path>
                <a:path w="31750" h="50800">
                  <a:moveTo>
                    <a:pt x="0" y="25304"/>
                  </a:moveTo>
                  <a:lnTo>
                    <a:pt x="31631" y="25304"/>
                  </a:lnTo>
                </a:path>
                <a:path w="31750" h="50800">
                  <a:moveTo>
                    <a:pt x="0" y="37956"/>
                  </a:moveTo>
                  <a:lnTo>
                    <a:pt x="31631" y="37956"/>
                  </a:lnTo>
                </a:path>
                <a:path w="31750" h="50800">
                  <a:moveTo>
                    <a:pt x="0" y="50609"/>
                  </a:moveTo>
                  <a:lnTo>
                    <a:pt x="31631" y="50609"/>
                  </a:lnTo>
                </a:path>
              </a:pathLst>
            </a:custGeom>
            <a:ln w="5079">
              <a:solidFill>
                <a:srgbClr val="B2B2B2"/>
              </a:solidFill>
            </a:ln>
          </p:spPr>
          <p:txBody>
            <a:bodyPr wrap="square" lIns="0" tIns="0" rIns="0" bIns="0"/>
            <a:lstStyle/>
            <a:p>
              <a:endParaRPr/>
            </a:p>
          </p:txBody>
        </p:sp>
        <p:pic>
          <p:nvPicPr>
            <p:cNvPr id="49" name="object 49"/>
            <p:cNvPicPr/>
            <p:nvPr/>
          </p:nvPicPr>
          <p:blipFill>
            <a:blip r:embed="rId8" cstate="print"/>
            <a:stretch>
              <a:fillRect/>
            </a:stretch>
          </p:blipFill>
          <p:spPr>
            <a:xfrm>
              <a:off x="233440" y="2835574"/>
              <a:ext cx="31635" cy="44283"/>
            </a:xfrm>
            <a:prstGeom prst="rect">
              <a:avLst/>
            </a:prstGeom>
          </p:spPr>
        </p:pic>
        <p:sp>
          <p:nvSpPr>
            <p:cNvPr id="50" name="object 50"/>
            <p:cNvSpPr/>
            <p:nvPr/>
          </p:nvSpPr>
          <p:spPr>
            <a:xfrm>
              <a:off x="233440" y="2889347"/>
              <a:ext cx="31750" cy="0"/>
            </a:xfrm>
            <a:custGeom>
              <a:avLst/>
              <a:gdLst/>
              <a:ahLst/>
              <a:cxnLst/>
              <a:rect l="l" t="t" r="r" b="b"/>
              <a:pathLst>
                <a:path w="31750">
                  <a:moveTo>
                    <a:pt x="0" y="0"/>
                  </a:moveTo>
                  <a:lnTo>
                    <a:pt x="31631" y="0"/>
                  </a:lnTo>
                </a:path>
              </a:pathLst>
            </a:custGeom>
            <a:ln w="5079">
              <a:solidFill>
                <a:srgbClr val="B2B2B2"/>
              </a:solidFill>
            </a:ln>
          </p:spPr>
          <p:txBody>
            <a:bodyPr wrap="square" lIns="0" tIns="0" rIns="0" bIns="0"/>
            <a:lstStyle/>
            <a:p>
              <a:endParaRPr/>
            </a:p>
          </p:txBody>
        </p:sp>
        <p:sp>
          <p:nvSpPr>
            <p:cNvPr id="51" name="object 51"/>
            <p:cNvSpPr/>
            <p:nvPr/>
          </p:nvSpPr>
          <p:spPr>
            <a:xfrm>
              <a:off x="252419" y="2769151"/>
              <a:ext cx="25400" cy="25400"/>
            </a:xfrm>
            <a:custGeom>
              <a:avLst/>
              <a:gdLst/>
              <a:ahLst/>
              <a:cxnLst/>
              <a:rect l="l" t="t" r="r" b="b"/>
              <a:pathLst>
                <a:path w="25400" h="25400">
                  <a:moveTo>
                    <a:pt x="25304" y="25304"/>
                  </a:moveTo>
                  <a:lnTo>
                    <a:pt x="0" y="25304"/>
                  </a:lnTo>
                  <a:lnTo>
                    <a:pt x="0" y="0"/>
                  </a:lnTo>
                </a:path>
              </a:pathLst>
            </a:custGeom>
            <a:ln w="5079">
              <a:solidFill>
                <a:srgbClr val="000000"/>
              </a:solidFill>
            </a:ln>
          </p:spPr>
          <p:txBody>
            <a:bodyPr wrap="square" lIns="0" tIns="0" rIns="0" bIns="0"/>
            <a:lstStyle/>
            <a:p>
              <a:endParaRPr/>
            </a:p>
          </p:txBody>
        </p:sp>
      </p:grpSp>
      <p:grpSp>
        <p:nvGrpSpPr>
          <p:cNvPr id="52" name="object 52"/>
          <p:cNvGrpSpPr/>
          <p:nvPr/>
        </p:nvGrpSpPr>
        <p:grpSpPr>
          <a:xfrm>
            <a:off x="0" y="3346348"/>
            <a:ext cx="4608195" cy="109855"/>
            <a:chOff x="0" y="3346348"/>
            <a:chExt cx="4608195" cy="109855"/>
          </a:xfrm>
        </p:grpSpPr>
        <p:sp>
          <p:nvSpPr>
            <p:cNvPr id="53" name="object 53"/>
            <p:cNvSpPr/>
            <p:nvPr/>
          </p:nvSpPr>
          <p:spPr>
            <a:xfrm>
              <a:off x="0" y="3346348"/>
              <a:ext cx="1536065" cy="109855"/>
            </a:xfrm>
            <a:custGeom>
              <a:avLst/>
              <a:gdLst/>
              <a:ahLst/>
              <a:cxnLst/>
              <a:rect l="l" t="t" r="r" b="b"/>
              <a:pathLst>
                <a:path w="1536065" h="109854">
                  <a:moveTo>
                    <a:pt x="1535976" y="0"/>
                  </a:moveTo>
                  <a:lnTo>
                    <a:pt x="0" y="0"/>
                  </a:lnTo>
                  <a:lnTo>
                    <a:pt x="0" y="109651"/>
                  </a:lnTo>
                  <a:lnTo>
                    <a:pt x="1535976" y="109651"/>
                  </a:lnTo>
                  <a:lnTo>
                    <a:pt x="1535976" y="0"/>
                  </a:lnTo>
                  <a:close/>
                </a:path>
              </a:pathLst>
            </a:custGeom>
            <a:solidFill>
              <a:srgbClr val="510051"/>
            </a:solidFill>
          </p:spPr>
          <p:txBody>
            <a:bodyPr wrap="square" lIns="0" tIns="0" rIns="0" bIns="0"/>
            <a:lstStyle/>
            <a:p>
              <a:endParaRPr/>
            </a:p>
          </p:txBody>
        </p:sp>
        <p:sp>
          <p:nvSpPr>
            <p:cNvPr id="54" name="object 54"/>
            <p:cNvSpPr/>
            <p:nvPr/>
          </p:nvSpPr>
          <p:spPr>
            <a:xfrm>
              <a:off x="1535976" y="3346348"/>
              <a:ext cx="1536065" cy="109855"/>
            </a:xfrm>
            <a:custGeom>
              <a:avLst/>
              <a:gdLst/>
              <a:ahLst/>
              <a:cxnLst/>
              <a:rect l="l" t="t" r="r" b="b"/>
              <a:pathLst>
                <a:path w="1536064" h="109854">
                  <a:moveTo>
                    <a:pt x="1535976" y="0"/>
                  </a:moveTo>
                  <a:lnTo>
                    <a:pt x="0" y="0"/>
                  </a:lnTo>
                  <a:lnTo>
                    <a:pt x="0" y="109651"/>
                  </a:lnTo>
                  <a:lnTo>
                    <a:pt x="1535976" y="109651"/>
                  </a:lnTo>
                  <a:lnTo>
                    <a:pt x="1535976" y="0"/>
                  </a:lnTo>
                  <a:close/>
                </a:path>
              </a:pathLst>
            </a:custGeom>
            <a:solidFill>
              <a:srgbClr val="EBEBEB"/>
            </a:solidFill>
          </p:spPr>
          <p:txBody>
            <a:bodyPr wrap="square" lIns="0" tIns="0" rIns="0" bIns="0"/>
            <a:lstStyle/>
            <a:p>
              <a:endParaRPr/>
            </a:p>
          </p:txBody>
        </p:sp>
        <p:sp>
          <p:nvSpPr>
            <p:cNvPr id="55" name="object 55"/>
            <p:cNvSpPr/>
            <p:nvPr/>
          </p:nvSpPr>
          <p:spPr>
            <a:xfrm>
              <a:off x="3071952" y="3346348"/>
              <a:ext cx="1536065" cy="109855"/>
            </a:xfrm>
            <a:custGeom>
              <a:avLst/>
              <a:gdLst/>
              <a:ahLst/>
              <a:cxnLst/>
              <a:rect l="l" t="t" r="r" b="b"/>
              <a:pathLst>
                <a:path w="1536064" h="109854">
                  <a:moveTo>
                    <a:pt x="1535976" y="0"/>
                  </a:moveTo>
                  <a:lnTo>
                    <a:pt x="0" y="0"/>
                  </a:lnTo>
                  <a:lnTo>
                    <a:pt x="0" y="109651"/>
                  </a:lnTo>
                  <a:lnTo>
                    <a:pt x="1535976" y="109651"/>
                  </a:lnTo>
                  <a:lnTo>
                    <a:pt x="1535976" y="0"/>
                  </a:lnTo>
                  <a:close/>
                </a:path>
              </a:pathLst>
            </a:custGeom>
            <a:solidFill>
              <a:srgbClr val="D8D8D8"/>
            </a:solidFill>
          </p:spPr>
          <p:txBody>
            <a:bodyPr wrap="square" lIns="0" tIns="0" rIns="0" bIns="0"/>
            <a:lstStyle/>
            <a:p>
              <a:endParaRPr/>
            </a:p>
          </p:txBody>
        </p:sp>
      </p:grpSp>
      <p:sp>
        <p:nvSpPr>
          <p:cNvPr id="56" name="object 56"/>
          <p:cNvSpPr txBox="1">
            <a:spLocks noGrp="1"/>
          </p:cNvSpPr>
          <p:nvPr>
            <p:ph type="dt" sz="half" idx="6"/>
          </p:nvPr>
        </p:nvSpPr>
        <p:spPr>
          <a:prstGeom prst="rect">
            <a:avLst/>
          </a:prstGeom>
        </p:spPr>
        <p:txBody>
          <a:bodyPr vert="horz" wrap="square" lIns="0" tIns="0" rIns="0" bIns="0">
            <a:spAutoFit/>
          </a:bodyPr>
          <a:lstStyle/>
          <a:p>
            <a:pPr marL="12700">
              <a:lnSpc>
                <a:spcPts val="675"/>
              </a:lnSpc>
            </a:pPr>
            <a:r>
              <a:t>Calegari (Universit'a Bologna)</a:t>
            </a:r>
          </a:p>
        </p:txBody>
      </p:sp>
      <p:sp>
        <p:nvSpPr>
          <p:cNvPr id="57" name="object 57"/>
          <p:cNvSpPr txBox="1"/>
          <p:nvPr/>
        </p:nvSpPr>
        <p:spPr>
          <a:xfrm>
            <a:off x="2053069" y="3351784"/>
            <a:ext cx="501650" cy="102235"/>
          </a:xfrm>
          <a:prstGeom prst="rect">
            <a:avLst/>
          </a:prstGeom>
        </p:spPr>
        <p:txBody>
          <a:bodyPr vert="horz" wrap="square" lIns="0" tIns="0" rIns="0" bIns="0">
            <a:spAutoFit/>
          </a:bodyPr>
          <a:lstStyle/>
          <a:p>
            <a:pPr marL="12700">
              <a:lnSpc>
                <a:spcPts val="675"/>
              </a:lnSpc>
              <a:defRPr sz="600">
                <a:solidFill>
                  <a:srgbClr val="470047"/>
                </a:solidFill>
                <a:latin typeface="Microsoft Sans Serif"/>
                <a:cs typeface="Microsoft Sans Serif"/>
                <a:hlinkClick r:id="rId9" action="ppaction://hlinksldjump"/>
              </a:defRPr>
            </a:pPr>
            <a:r>
              <a:t>Etica e LP</a:t>
            </a:r>
            <a:endParaRPr sz="600">
              <a:latin typeface="Microsoft Sans Serif"/>
              <a:cs typeface="Microsoft Sans Serif"/>
            </a:endParaRPr>
          </a:p>
        </p:txBody>
      </p:sp>
      <p:sp>
        <p:nvSpPr>
          <p:cNvPr id="58" name="object 58"/>
          <p:cNvSpPr txBox="1"/>
          <p:nvPr/>
        </p:nvSpPr>
        <p:spPr>
          <a:xfrm>
            <a:off x="3797312" y="3351784"/>
            <a:ext cx="567690" cy="102235"/>
          </a:xfrm>
          <a:prstGeom prst="rect">
            <a:avLst/>
          </a:prstGeom>
        </p:spPr>
        <p:txBody>
          <a:bodyPr vert="horz" wrap="square" lIns="0" tIns="0" rIns="0" bIns="0">
            <a:spAutoFit/>
          </a:bodyPr>
          <a:lstStyle/>
          <a:p>
            <a:pPr marL="12700">
              <a:lnSpc>
                <a:spcPts val="675"/>
              </a:lnSpc>
              <a:defRPr sz="600">
                <a:solidFill>
                  <a:srgbClr val="3D003D"/>
                </a:solidFill>
                <a:latin typeface="Microsoft Sans Serif"/>
                <a:cs typeface="Microsoft Sans Serif"/>
              </a:defRPr>
            </a:pPr>
            <a:r>
              <a:t>A.A. 2020/2021</a:t>
            </a:r>
            <a:endParaRPr sz="600">
              <a:latin typeface="Microsoft Sans Serif"/>
              <a:cs typeface="Microsoft Sans Serif"/>
            </a:endParaRPr>
          </a:p>
        </p:txBody>
      </p:sp>
    </p:spTree>
  </p:cSld>
  <p:clrMapOvr>
    <a:masterClrMapping/>
  </p:clrMapOvr>
  <p:transition>
    <p:cut/>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2304415" cy="140335"/>
          </a:xfrm>
          <a:custGeom>
            <a:avLst/>
            <a:gdLst/>
            <a:ahLst/>
            <a:cxnLst/>
            <a:rect l="l" t="t" r="r" b="b"/>
            <a:pathLst>
              <a:path w="2304415" h="140335">
                <a:moveTo>
                  <a:pt x="2303995" y="0"/>
                </a:moveTo>
                <a:lnTo>
                  <a:pt x="0" y="0"/>
                </a:lnTo>
                <a:lnTo>
                  <a:pt x="0" y="140017"/>
                </a:lnTo>
                <a:lnTo>
                  <a:pt x="2303995" y="140017"/>
                </a:lnTo>
                <a:lnTo>
                  <a:pt x="2303995" y="0"/>
                </a:lnTo>
                <a:close/>
              </a:path>
            </a:pathLst>
          </a:custGeom>
          <a:solidFill>
            <a:srgbClr val="510051"/>
          </a:solidFill>
        </p:spPr>
        <p:txBody>
          <a:bodyPr wrap="square" lIns="0" tIns="0" rIns="0" bIns="0"/>
          <a:lstStyle/>
          <a:p>
            <a:endParaRPr/>
          </a:p>
        </p:txBody>
      </p:sp>
      <p:sp>
        <p:nvSpPr>
          <p:cNvPr id="3" name="object 3"/>
          <p:cNvSpPr txBox="1"/>
          <p:nvPr/>
        </p:nvSpPr>
        <p:spPr>
          <a:xfrm>
            <a:off x="1867623" y="792"/>
            <a:ext cx="382270" cy="116839"/>
          </a:xfrm>
          <a:prstGeom prst="rect">
            <a:avLst/>
          </a:prstGeom>
        </p:spPr>
        <p:txBody>
          <a:bodyPr vert="horz" wrap="square" lIns="0" tIns="12065" rIns="0" bIns="0">
            <a:spAutoFit/>
          </a:bodyPr>
          <a:lstStyle/>
          <a:p>
            <a:pPr marL="12700">
              <a:lnSpc>
                <a:spcPct val="100000"/>
              </a:lnSpc>
              <a:spcBef>
                <a:spcPts val="95"/>
              </a:spcBef>
              <a:defRPr sz="600">
                <a:solidFill>
                  <a:srgbClr val="F2F2F2"/>
                </a:solidFill>
                <a:latin typeface="Microsoft Sans Serif"/>
                <a:cs typeface="Microsoft Sans Serif"/>
                <a:hlinkClick r:id="rId2" action="ppaction://hlinksldjump"/>
              </a:defRPr>
            </a:pPr>
            <a:r>
              <a:t>Referenze</a:t>
            </a:r>
            <a:endParaRPr sz="600">
              <a:latin typeface="Microsoft Sans Serif"/>
              <a:cs typeface="Microsoft Sans Serif"/>
            </a:endParaRPr>
          </a:p>
        </p:txBody>
      </p:sp>
      <p:sp>
        <p:nvSpPr>
          <p:cNvPr id="4" name="object 4"/>
          <p:cNvSpPr/>
          <p:nvPr/>
        </p:nvSpPr>
        <p:spPr>
          <a:xfrm>
            <a:off x="2303995" y="0"/>
            <a:ext cx="2304415" cy="140335"/>
          </a:xfrm>
          <a:custGeom>
            <a:avLst/>
            <a:gdLst/>
            <a:ahLst/>
            <a:cxnLst/>
            <a:rect l="l" t="t" r="r" b="b"/>
            <a:pathLst>
              <a:path w="2304415" h="140335">
                <a:moveTo>
                  <a:pt x="2303995" y="0"/>
                </a:moveTo>
                <a:lnTo>
                  <a:pt x="0" y="0"/>
                </a:lnTo>
                <a:lnTo>
                  <a:pt x="0" y="140017"/>
                </a:lnTo>
                <a:lnTo>
                  <a:pt x="2303995" y="140017"/>
                </a:lnTo>
                <a:lnTo>
                  <a:pt x="2303995" y="0"/>
                </a:lnTo>
                <a:close/>
              </a:path>
            </a:pathLst>
          </a:custGeom>
          <a:solidFill>
            <a:srgbClr val="D8D8D8"/>
          </a:solidFill>
        </p:spPr>
        <p:txBody>
          <a:bodyPr wrap="square" lIns="0" tIns="0" rIns="0" bIns="0"/>
          <a:lstStyle/>
          <a:p>
            <a:endParaRPr/>
          </a:p>
        </p:txBody>
      </p:sp>
      <p:sp>
        <p:nvSpPr>
          <p:cNvPr id="5" name="object 5"/>
          <p:cNvSpPr txBox="1">
            <a:spLocks noGrp="1"/>
          </p:cNvSpPr>
          <p:nvPr>
            <p:ph type="title"/>
          </p:nvPr>
        </p:nvSpPr>
        <p:spPr>
          <a:xfrm>
            <a:off x="0" y="140017"/>
            <a:ext cx="4608195" cy="350520"/>
          </a:xfrm>
          <a:prstGeom prst="rect">
            <a:avLst/>
          </a:prstGeom>
          <a:solidFill>
            <a:srgbClr val="F2F2F2"/>
          </a:solidFill>
        </p:spPr>
        <p:txBody>
          <a:bodyPr vert="horz" wrap="square" lIns="0" tIns="76835" rIns="0" bIns="0">
            <a:spAutoFit/>
          </a:bodyPr>
          <a:lstStyle/>
          <a:p>
            <a:pPr marL="107950">
              <a:lnSpc>
                <a:spcPct val="100000"/>
              </a:lnSpc>
              <a:spcBef>
                <a:spcPts val="605"/>
              </a:spcBef>
              <a:defRPr>
                <a:solidFill>
                  <a:srgbClr val="660066"/>
                </a:solidFill>
              </a:defRPr>
            </a:pPr>
            <a:r>
              <a:t>Riferimenti II</a:t>
            </a:r>
          </a:p>
        </p:txBody>
      </p:sp>
      <p:grpSp>
        <p:nvGrpSpPr>
          <p:cNvPr id="6" name="object 6"/>
          <p:cNvGrpSpPr/>
          <p:nvPr/>
        </p:nvGrpSpPr>
        <p:grpSpPr>
          <a:xfrm>
            <a:off x="173964" y="760316"/>
            <a:ext cx="106680" cy="144780"/>
            <a:chOff x="173964" y="760316"/>
            <a:chExt cx="106680" cy="144780"/>
          </a:xfrm>
        </p:grpSpPr>
        <p:pic>
          <p:nvPicPr>
            <p:cNvPr id="7" name="object 7"/>
            <p:cNvPicPr/>
            <p:nvPr/>
          </p:nvPicPr>
          <p:blipFill>
            <a:blip r:embed="rId3" cstate="print"/>
            <a:stretch>
              <a:fillRect/>
            </a:stretch>
          </p:blipFill>
          <p:spPr>
            <a:xfrm>
              <a:off x="176504" y="762856"/>
              <a:ext cx="101219" cy="139175"/>
            </a:xfrm>
            <a:prstGeom prst="rect">
              <a:avLst/>
            </a:prstGeom>
          </p:spPr>
        </p:pic>
        <p:sp>
          <p:nvSpPr>
            <p:cNvPr id="8" name="object 8"/>
            <p:cNvSpPr/>
            <p:nvPr/>
          </p:nvSpPr>
          <p:spPr>
            <a:xfrm>
              <a:off x="176504" y="762856"/>
              <a:ext cx="101600" cy="139700"/>
            </a:xfrm>
            <a:custGeom>
              <a:avLst/>
              <a:gdLst/>
              <a:ahLst/>
              <a:cxnLst/>
              <a:rect l="l" t="t" r="r" b="b"/>
              <a:pathLst>
                <a:path w="101600" h="139700">
                  <a:moveTo>
                    <a:pt x="0" y="139174"/>
                  </a:moveTo>
                  <a:lnTo>
                    <a:pt x="101219" y="139174"/>
                  </a:lnTo>
                  <a:lnTo>
                    <a:pt x="101219" y="25304"/>
                  </a:lnTo>
                  <a:lnTo>
                    <a:pt x="75914" y="0"/>
                  </a:lnTo>
                  <a:lnTo>
                    <a:pt x="0" y="0"/>
                  </a:lnTo>
                  <a:lnTo>
                    <a:pt x="0" y="139174"/>
                  </a:lnTo>
                  <a:close/>
                </a:path>
              </a:pathLst>
            </a:custGeom>
            <a:ln w="5079">
              <a:solidFill>
                <a:srgbClr val="000000"/>
              </a:solidFill>
            </a:ln>
          </p:spPr>
          <p:txBody>
            <a:bodyPr wrap="square" lIns="0" tIns="0" rIns="0" bIns="0"/>
            <a:lstStyle/>
            <a:p>
              <a:endParaRPr/>
            </a:p>
          </p:txBody>
        </p:sp>
        <p:sp>
          <p:nvSpPr>
            <p:cNvPr id="9" name="object 9"/>
            <p:cNvSpPr/>
            <p:nvPr/>
          </p:nvSpPr>
          <p:spPr>
            <a:xfrm>
              <a:off x="189156" y="781834"/>
              <a:ext cx="63500" cy="0"/>
            </a:xfrm>
            <a:custGeom>
              <a:avLst/>
              <a:gdLst/>
              <a:ahLst/>
              <a:cxnLst/>
              <a:rect l="l" t="t" r="r" b="b"/>
              <a:pathLst>
                <a:path w="63500">
                  <a:moveTo>
                    <a:pt x="0" y="0"/>
                  </a:moveTo>
                  <a:lnTo>
                    <a:pt x="63262" y="0"/>
                  </a:lnTo>
                </a:path>
              </a:pathLst>
            </a:custGeom>
            <a:ln w="5079">
              <a:solidFill>
                <a:srgbClr val="7F7F7F"/>
              </a:solidFill>
            </a:ln>
          </p:spPr>
          <p:txBody>
            <a:bodyPr wrap="square" lIns="0" tIns="0" rIns="0" bIns="0"/>
            <a:lstStyle/>
            <a:p>
              <a:endParaRPr/>
            </a:p>
          </p:txBody>
        </p:sp>
        <p:sp>
          <p:nvSpPr>
            <p:cNvPr id="10" name="object 10"/>
            <p:cNvSpPr/>
            <p:nvPr/>
          </p:nvSpPr>
          <p:spPr>
            <a:xfrm>
              <a:off x="201809" y="800812"/>
              <a:ext cx="50800" cy="12700"/>
            </a:xfrm>
            <a:custGeom>
              <a:avLst/>
              <a:gdLst/>
              <a:ahLst/>
              <a:cxnLst/>
              <a:rect l="l" t="t" r="r" b="b"/>
              <a:pathLst>
                <a:path w="50800" h="12700">
                  <a:moveTo>
                    <a:pt x="0" y="0"/>
                  </a:moveTo>
                  <a:lnTo>
                    <a:pt x="50609" y="0"/>
                  </a:lnTo>
                </a:path>
                <a:path w="50800" h="12700">
                  <a:moveTo>
                    <a:pt x="0" y="12652"/>
                  </a:moveTo>
                  <a:lnTo>
                    <a:pt x="50609" y="12652"/>
                  </a:lnTo>
                </a:path>
              </a:pathLst>
            </a:custGeom>
            <a:ln w="5079">
              <a:solidFill>
                <a:srgbClr val="999999"/>
              </a:solidFill>
            </a:ln>
          </p:spPr>
          <p:txBody>
            <a:bodyPr wrap="square" lIns="0" tIns="0" rIns="0" bIns="0"/>
            <a:lstStyle/>
            <a:p>
              <a:endParaRPr/>
            </a:p>
          </p:txBody>
        </p:sp>
        <p:sp>
          <p:nvSpPr>
            <p:cNvPr id="11" name="object 11"/>
            <p:cNvSpPr/>
            <p:nvPr/>
          </p:nvSpPr>
          <p:spPr>
            <a:xfrm>
              <a:off x="189156" y="832443"/>
              <a:ext cx="31750" cy="50800"/>
            </a:xfrm>
            <a:custGeom>
              <a:avLst/>
              <a:gdLst/>
              <a:ahLst/>
              <a:cxnLst/>
              <a:rect l="l" t="t" r="r" b="b"/>
              <a:pathLst>
                <a:path w="31750" h="50800">
                  <a:moveTo>
                    <a:pt x="0" y="0"/>
                  </a:moveTo>
                  <a:lnTo>
                    <a:pt x="31631" y="0"/>
                  </a:lnTo>
                </a:path>
                <a:path w="31750" h="50800">
                  <a:moveTo>
                    <a:pt x="0" y="12652"/>
                  </a:moveTo>
                  <a:lnTo>
                    <a:pt x="31631" y="12652"/>
                  </a:lnTo>
                </a:path>
                <a:path w="31750" h="50800">
                  <a:moveTo>
                    <a:pt x="0" y="25304"/>
                  </a:moveTo>
                  <a:lnTo>
                    <a:pt x="31631" y="25304"/>
                  </a:lnTo>
                </a:path>
                <a:path w="31750" h="50800">
                  <a:moveTo>
                    <a:pt x="0" y="37956"/>
                  </a:moveTo>
                  <a:lnTo>
                    <a:pt x="31631" y="37956"/>
                  </a:lnTo>
                </a:path>
                <a:path w="31750" h="50800">
                  <a:moveTo>
                    <a:pt x="0" y="50609"/>
                  </a:moveTo>
                  <a:lnTo>
                    <a:pt x="31631" y="50609"/>
                  </a:lnTo>
                </a:path>
              </a:pathLst>
            </a:custGeom>
            <a:ln w="5079">
              <a:solidFill>
                <a:srgbClr val="B2B2B2"/>
              </a:solidFill>
            </a:ln>
          </p:spPr>
          <p:txBody>
            <a:bodyPr wrap="square" lIns="0" tIns="0" rIns="0" bIns="0"/>
            <a:lstStyle/>
            <a:p>
              <a:endParaRPr/>
            </a:p>
          </p:txBody>
        </p:sp>
        <p:pic>
          <p:nvPicPr>
            <p:cNvPr id="12" name="object 12"/>
            <p:cNvPicPr/>
            <p:nvPr/>
          </p:nvPicPr>
          <p:blipFill>
            <a:blip r:embed="rId4" cstate="print"/>
            <a:stretch>
              <a:fillRect/>
            </a:stretch>
          </p:blipFill>
          <p:spPr>
            <a:xfrm>
              <a:off x="233440" y="829279"/>
              <a:ext cx="31635" cy="44283"/>
            </a:xfrm>
            <a:prstGeom prst="rect">
              <a:avLst/>
            </a:prstGeom>
          </p:spPr>
        </p:pic>
        <p:sp>
          <p:nvSpPr>
            <p:cNvPr id="13" name="object 13"/>
            <p:cNvSpPr/>
            <p:nvPr/>
          </p:nvSpPr>
          <p:spPr>
            <a:xfrm>
              <a:off x="233440" y="883052"/>
              <a:ext cx="31750" cy="0"/>
            </a:xfrm>
            <a:custGeom>
              <a:avLst/>
              <a:gdLst/>
              <a:ahLst/>
              <a:cxnLst/>
              <a:rect l="l" t="t" r="r" b="b"/>
              <a:pathLst>
                <a:path w="31750">
                  <a:moveTo>
                    <a:pt x="0" y="0"/>
                  </a:moveTo>
                  <a:lnTo>
                    <a:pt x="31631" y="0"/>
                  </a:lnTo>
                </a:path>
              </a:pathLst>
            </a:custGeom>
            <a:ln w="5079">
              <a:solidFill>
                <a:srgbClr val="B2B2B2"/>
              </a:solidFill>
            </a:ln>
          </p:spPr>
          <p:txBody>
            <a:bodyPr wrap="square" lIns="0" tIns="0" rIns="0" bIns="0"/>
            <a:lstStyle/>
            <a:p>
              <a:endParaRPr/>
            </a:p>
          </p:txBody>
        </p:sp>
        <p:sp>
          <p:nvSpPr>
            <p:cNvPr id="14" name="object 14"/>
            <p:cNvSpPr/>
            <p:nvPr/>
          </p:nvSpPr>
          <p:spPr>
            <a:xfrm>
              <a:off x="252419" y="762856"/>
              <a:ext cx="25400" cy="25400"/>
            </a:xfrm>
            <a:custGeom>
              <a:avLst/>
              <a:gdLst/>
              <a:ahLst/>
              <a:cxnLst/>
              <a:rect l="l" t="t" r="r" b="b"/>
              <a:pathLst>
                <a:path w="25400" h="25400">
                  <a:moveTo>
                    <a:pt x="25304" y="25304"/>
                  </a:moveTo>
                  <a:lnTo>
                    <a:pt x="0" y="25304"/>
                  </a:lnTo>
                  <a:lnTo>
                    <a:pt x="0" y="0"/>
                  </a:lnTo>
                </a:path>
              </a:pathLst>
            </a:custGeom>
            <a:ln w="5079">
              <a:solidFill>
                <a:srgbClr val="000000"/>
              </a:solidFill>
            </a:ln>
          </p:spPr>
          <p:txBody>
            <a:bodyPr wrap="square" lIns="0" tIns="0" rIns="0" bIns="0"/>
            <a:lstStyle/>
            <a:p>
              <a:endParaRPr/>
            </a:p>
          </p:txBody>
        </p:sp>
      </p:grpSp>
      <p:sp>
        <p:nvSpPr>
          <p:cNvPr id="15" name="object 15"/>
          <p:cNvSpPr txBox="1"/>
          <p:nvPr/>
        </p:nvSpPr>
        <p:spPr>
          <a:xfrm>
            <a:off x="368611" y="724147"/>
            <a:ext cx="3989070" cy="2324482"/>
          </a:xfrm>
          <a:prstGeom prst="rect">
            <a:avLst/>
          </a:prstGeom>
        </p:spPr>
        <p:txBody>
          <a:bodyPr vert="horz" wrap="square" lIns="0" tIns="12065" rIns="0" bIns="0">
            <a:spAutoFit/>
          </a:bodyPr>
          <a:lstStyle/>
          <a:p>
            <a:pPr marL="12700">
              <a:lnSpc>
                <a:spcPts val="955"/>
              </a:lnSpc>
              <a:spcBef>
                <a:spcPts val="95"/>
              </a:spcBef>
              <a:defRPr sz="800">
                <a:solidFill>
                  <a:srgbClr val="9E832A"/>
                </a:solidFill>
                <a:latin typeface="Microsoft Sans Serif"/>
                <a:cs typeface="Microsoft Sans Serif"/>
              </a:defRPr>
            </a:pPr>
            <a:r>
              <a:rPr sz="700"/>
              <a:t>Calegari, R., Denti, E., Dovier, A., e Omicini, A. (2018a).</a:t>
            </a:r>
            <a:endParaRPr sz="700">
              <a:latin typeface="Microsoft Sans Serif"/>
              <a:cs typeface="Microsoft Sans Serif"/>
            </a:endParaRPr>
          </a:p>
          <a:p>
            <a:pPr marL="12700">
              <a:lnSpc>
                <a:spcPts val="944"/>
              </a:lnSpc>
              <a:defRPr sz="800">
                <a:solidFill>
                  <a:srgbClr val="5B005B"/>
                </a:solidFill>
                <a:latin typeface="Microsoft Sans Serif"/>
                <a:cs typeface="Microsoft Sans Serif"/>
              </a:defRPr>
            </a:pPr>
            <a:r>
              <a:rPr sz="700"/>
              <a:t>Estensione della programmazione logica con variabili etichettate: Modello e semantica.</a:t>
            </a:r>
            <a:endParaRPr sz="700">
              <a:latin typeface="Microsoft Sans Serif"/>
              <a:cs typeface="Microsoft Sans Serif"/>
            </a:endParaRPr>
          </a:p>
          <a:p>
            <a:pPr marL="12700">
              <a:lnSpc>
                <a:spcPts val="955"/>
              </a:lnSpc>
              <a:defRPr sz="800">
                <a:solidFill>
                  <a:srgbClr val="330033"/>
                </a:solidFill>
              </a:defRPr>
            </a:pPr>
            <a:r>
              <a:rPr sz="700" i="1">
                <a:latin typeface="Arial"/>
                <a:cs typeface="Arial"/>
              </a:rPr>
              <a:t>Fundamenta Informaticae</a:t>
            </a:r>
            <a:r>
              <a:rPr sz="700">
                <a:latin typeface="Microsoft Sans Serif"/>
                <a:cs typeface="Microsoft Sans Serif"/>
              </a:rPr>
              <a:t>, 161(1-2):53–74.</a:t>
            </a:r>
          </a:p>
          <a:p>
            <a:pPr marL="12700" marR="1218565">
              <a:lnSpc>
                <a:spcPts val="950"/>
              </a:lnSpc>
              <a:spcBef>
                <a:spcPts val="650"/>
              </a:spcBef>
              <a:defRPr sz="800">
                <a:latin typeface="Microsoft Sans Serif"/>
                <a:cs typeface="Microsoft Sans Serif"/>
              </a:defRPr>
            </a:pPr>
            <a:r>
              <a:rPr sz="700">
                <a:solidFill>
                  <a:srgbClr val="9E832A"/>
                </a:solidFill>
              </a:rPr>
              <a:t>Calegari, R., Denti, E., Mariani, S., e Omicini, A. (2018b).  </a:t>
            </a:r>
            <a:r>
              <a:rPr sz="700">
                <a:solidFill>
                  <a:srgbClr val="5B005B"/>
                </a:solidFill>
              </a:rPr>
              <a:t>Programmazione logica come servizio.</a:t>
            </a:r>
            <a:endParaRPr sz="700">
              <a:latin typeface="Microsoft Sans Serif"/>
              <a:cs typeface="Microsoft Sans Serif"/>
            </a:endParaRPr>
          </a:p>
          <a:p>
            <a:pPr marL="12700">
              <a:lnSpc>
                <a:spcPts val="915"/>
              </a:lnSpc>
              <a:defRPr sz="800">
                <a:solidFill>
                  <a:srgbClr val="330033"/>
                </a:solidFill>
              </a:defRPr>
            </a:pPr>
            <a:r>
              <a:rPr sz="700" i="1">
                <a:latin typeface="Arial"/>
                <a:cs typeface="Arial"/>
              </a:rPr>
              <a:t>Teoria e pratica della programmazione logica</a:t>
            </a:r>
            <a:r>
              <a:rPr sz="700">
                <a:latin typeface="Microsoft Sans Serif"/>
                <a:cs typeface="Microsoft Sans Serif"/>
              </a:rPr>
              <a:t>, 18(3-4):1–28.</a:t>
            </a:r>
          </a:p>
          <a:p>
            <a:pPr marL="12700">
              <a:lnSpc>
                <a:spcPts val="955"/>
              </a:lnSpc>
              <a:spcBef>
                <a:spcPts val="610"/>
              </a:spcBef>
              <a:defRPr sz="800">
                <a:solidFill>
                  <a:srgbClr val="9E832A"/>
                </a:solidFill>
                <a:latin typeface="Microsoft Sans Serif"/>
                <a:cs typeface="Microsoft Sans Serif"/>
              </a:defRPr>
            </a:pPr>
            <a:r>
              <a:rPr sz="700"/>
              <a:t>Sterco, P. M. (1995).</a:t>
            </a:r>
            <a:endParaRPr sz="700">
              <a:latin typeface="Microsoft Sans Serif"/>
              <a:cs typeface="Microsoft Sans Serif"/>
            </a:endParaRPr>
          </a:p>
          <a:p>
            <a:pPr marL="12700" marR="30480">
              <a:lnSpc>
                <a:spcPts val="950"/>
              </a:lnSpc>
              <a:spcBef>
                <a:spcPts val="30"/>
              </a:spcBef>
              <a:defRPr sz="800">
                <a:solidFill>
                  <a:srgbClr val="5B005B"/>
                </a:solidFill>
                <a:latin typeface="Microsoft Sans Serif"/>
                <a:cs typeface="Microsoft Sans Serif"/>
              </a:defRPr>
            </a:pPr>
            <a:r>
              <a:rPr sz="700"/>
              <a:t>Sull'accettabilità delle argomentazioni e sul suo ruolo fondamentale nel ragionamento non monotonico, nella programmazione logica e nei giochi di n-person.</a:t>
            </a:r>
            <a:endParaRPr sz="700">
              <a:latin typeface="Microsoft Sans Serif"/>
              <a:cs typeface="Microsoft Sans Serif"/>
            </a:endParaRPr>
          </a:p>
          <a:p>
            <a:pPr marL="12700">
              <a:lnSpc>
                <a:spcPts val="915"/>
              </a:lnSpc>
              <a:defRPr sz="800">
                <a:solidFill>
                  <a:srgbClr val="330033"/>
                </a:solidFill>
              </a:defRPr>
            </a:pPr>
            <a:r>
              <a:rPr sz="700" i="1">
                <a:latin typeface="Arial"/>
                <a:cs typeface="Arial"/>
              </a:rPr>
              <a:t>Intelligenza artificiale</a:t>
            </a:r>
            <a:r>
              <a:rPr sz="700">
                <a:latin typeface="Microsoft Sans Serif"/>
                <a:cs typeface="Microsoft Sans Serif"/>
              </a:rPr>
              <a:t>, 77(2):321–357.</a:t>
            </a:r>
          </a:p>
          <a:p>
            <a:pPr marL="12700">
              <a:lnSpc>
                <a:spcPts val="955"/>
              </a:lnSpc>
              <a:spcBef>
                <a:spcPts val="610"/>
              </a:spcBef>
              <a:defRPr sz="800">
                <a:solidFill>
                  <a:srgbClr val="9E832A"/>
                </a:solidFill>
                <a:latin typeface="Microsoft Sans Serif"/>
                <a:cs typeface="Microsoft Sans Serif"/>
              </a:defRPr>
            </a:pPr>
            <a:r>
              <a:rPr sz="700"/>
              <a:t>Dyckhoff, R., Herre, H., e Schroeder-Heister, P., editori (1996).</a:t>
            </a:r>
            <a:endParaRPr sz="700">
              <a:latin typeface="Microsoft Sans Serif"/>
              <a:cs typeface="Microsoft Sans Serif"/>
            </a:endParaRPr>
          </a:p>
          <a:p>
            <a:pPr marL="12700">
              <a:lnSpc>
                <a:spcPts val="944"/>
              </a:lnSpc>
              <a:defRPr sz="800">
                <a:solidFill>
                  <a:srgbClr val="5B005B"/>
                </a:solidFill>
              </a:defRPr>
            </a:pPr>
            <a:r>
              <a:rPr sz="700" i="1">
                <a:latin typeface="Arial"/>
                <a:cs typeface="Arial"/>
              </a:rPr>
              <a:t>Estensioni della programmazione logica, 5º Workshop internazionale, ELP'96</a:t>
            </a:r>
            <a:r>
              <a:rPr sz="700">
                <a:latin typeface="Microsoft Sans Serif"/>
                <a:cs typeface="Microsoft Sans Serif"/>
              </a:rPr>
              <a:t>, volume 1050 di</a:t>
            </a:r>
          </a:p>
          <a:p>
            <a:pPr marL="12700">
              <a:lnSpc>
                <a:spcPts val="955"/>
              </a:lnSpc>
              <a:defRPr sz="800">
                <a:solidFill>
                  <a:srgbClr val="5B005B"/>
                </a:solidFill>
              </a:defRPr>
            </a:pPr>
            <a:r>
              <a:rPr sz="700" i="1">
                <a:latin typeface="Arial"/>
                <a:cs typeface="Arial"/>
              </a:rPr>
              <a:t>LNCS</a:t>
            </a:r>
            <a:r>
              <a:rPr sz="700">
                <a:latin typeface="Microsoft Sans Serif"/>
                <a:cs typeface="Microsoft Sans Serif"/>
              </a:rPr>
              <a:t>, Lipsia, Germania. Di Springer.</a:t>
            </a:r>
          </a:p>
          <a:p>
            <a:pPr marL="12700">
              <a:lnSpc>
                <a:spcPts val="955"/>
              </a:lnSpc>
              <a:spcBef>
                <a:spcPts val="565"/>
              </a:spcBef>
              <a:defRPr sz="800">
                <a:solidFill>
                  <a:srgbClr val="9E832A"/>
                </a:solidFill>
                <a:latin typeface="Microsoft Sans Serif"/>
                <a:cs typeface="Microsoft Sans Serif"/>
              </a:defRPr>
            </a:pPr>
            <a:r>
              <a:rPr sz="700"/>
              <a:t>Levesque, H. J. (1989).</a:t>
            </a:r>
            <a:endParaRPr sz="700">
              <a:latin typeface="Microsoft Sans Serif"/>
              <a:cs typeface="Microsoft Sans Serif"/>
            </a:endParaRPr>
          </a:p>
          <a:p>
            <a:pPr marL="12700" marR="2147570">
              <a:lnSpc>
                <a:spcPts val="950"/>
              </a:lnSpc>
              <a:spcBef>
                <a:spcPts val="35"/>
              </a:spcBef>
              <a:defRPr sz="800"/>
            </a:pPr>
            <a:r>
              <a:rPr sz="700">
                <a:solidFill>
                  <a:srgbClr val="5B005B"/>
                </a:solidFill>
                <a:latin typeface="Microsoft Sans Serif"/>
                <a:cs typeface="Microsoft Sans Serif"/>
              </a:rPr>
              <a:t>Un resoconto a livello di conoscenza del rapimento.  </a:t>
            </a:r>
            <a:r>
              <a:rPr sz="700">
                <a:solidFill>
                  <a:srgbClr val="330033"/>
                </a:solidFill>
                <a:latin typeface="Microsoft Sans Serif"/>
                <a:cs typeface="Microsoft Sans Serif"/>
              </a:rPr>
              <a:t>In </a:t>
            </a:r>
            <a:r>
              <a:rPr sz="700" i="1">
                <a:solidFill>
                  <a:srgbClr val="330033"/>
                </a:solidFill>
                <a:latin typeface="Arial"/>
                <a:cs typeface="Arial"/>
              </a:rPr>
              <a:t>IJCAI</a:t>
            </a:r>
            <a:r>
              <a:rPr sz="700">
                <a:solidFill>
                  <a:srgbClr val="330033"/>
                </a:solidFill>
                <a:latin typeface="Microsoft Sans Serif"/>
                <a:cs typeface="Microsoft Sans Serif"/>
              </a:rPr>
              <a:t>, pagg. 1061-1067.</a:t>
            </a:r>
            <a:endParaRPr sz="700">
              <a:latin typeface="Microsoft Sans Serif"/>
              <a:cs typeface="Microsoft Sans Serif"/>
            </a:endParaRPr>
          </a:p>
        </p:txBody>
      </p:sp>
      <p:grpSp>
        <p:nvGrpSpPr>
          <p:cNvPr id="16" name="object 16"/>
          <p:cNvGrpSpPr/>
          <p:nvPr/>
        </p:nvGrpSpPr>
        <p:grpSpPr>
          <a:xfrm>
            <a:off x="173964" y="1199990"/>
            <a:ext cx="106680" cy="144780"/>
            <a:chOff x="173964" y="1199990"/>
            <a:chExt cx="106680" cy="144780"/>
          </a:xfrm>
        </p:grpSpPr>
        <p:pic>
          <p:nvPicPr>
            <p:cNvPr id="17" name="object 17"/>
            <p:cNvPicPr/>
            <p:nvPr/>
          </p:nvPicPr>
          <p:blipFill>
            <a:blip r:embed="rId3" cstate="print"/>
            <a:stretch>
              <a:fillRect/>
            </a:stretch>
          </p:blipFill>
          <p:spPr>
            <a:xfrm>
              <a:off x="176504" y="1202529"/>
              <a:ext cx="101219" cy="139175"/>
            </a:xfrm>
            <a:prstGeom prst="rect">
              <a:avLst/>
            </a:prstGeom>
          </p:spPr>
        </p:pic>
        <p:sp>
          <p:nvSpPr>
            <p:cNvPr id="18" name="object 18"/>
            <p:cNvSpPr/>
            <p:nvPr/>
          </p:nvSpPr>
          <p:spPr>
            <a:xfrm>
              <a:off x="176504" y="1202530"/>
              <a:ext cx="101600" cy="139700"/>
            </a:xfrm>
            <a:custGeom>
              <a:avLst/>
              <a:gdLst/>
              <a:ahLst/>
              <a:cxnLst/>
              <a:rect l="l" t="t" r="r" b="b"/>
              <a:pathLst>
                <a:path w="101600" h="139700">
                  <a:moveTo>
                    <a:pt x="0" y="139174"/>
                  </a:moveTo>
                  <a:lnTo>
                    <a:pt x="101219" y="139174"/>
                  </a:lnTo>
                  <a:lnTo>
                    <a:pt x="101219" y="25304"/>
                  </a:lnTo>
                  <a:lnTo>
                    <a:pt x="75914" y="0"/>
                  </a:lnTo>
                  <a:lnTo>
                    <a:pt x="0" y="0"/>
                  </a:lnTo>
                  <a:lnTo>
                    <a:pt x="0" y="139174"/>
                  </a:lnTo>
                  <a:close/>
                </a:path>
              </a:pathLst>
            </a:custGeom>
            <a:ln w="5079">
              <a:solidFill>
                <a:srgbClr val="000000"/>
              </a:solidFill>
            </a:ln>
          </p:spPr>
          <p:txBody>
            <a:bodyPr wrap="square" lIns="0" tIns="0" rIns="0" bIns="0"/>
            <a:lstStyle/>
            <a:p>
              <a:endParaRPr/>
            </a:p>
          </p:txBody>
        </p:sp>
        <p:sp>
          <p:nvSpPr>
            <p:cNvPr id="19" name="object 19"/>
            <p:cNvSpPr/>
            <p:nvPr/>
          </p:nvSpPr>
          <p:spPr>
            <a:xfrm>
              <a:off x="189156" y="1221508"/>
              <a:ext cx="63500" cy="0"/>
            </a:xfrm>
            <a:custGeom>
              <a:avLst/>
              <a:gdLst/>
              <a:ahLst/>
              <a:cxnLst/>
              <a:rect l="l" t="t" r="r" b="b"/>
              <a:pathLst>
                <a:path w="63500">
                  <a:moveTo>
                    <a:pt x="0" y="0"/>
                  </a:moveTo>
                  <a:lnTo>
                    <a:pt x="63262" y="0"/>
                  </a:lnTo>
                </a:path>
              </a:pathLst>
            </a:custGeom>
            <a:ln w="5079">
              <a:solidFill>
                <a:srgbClr val="7F7F7F"/>
              </a:solidFill>
            </a:ln>
          </p:spPr>
          <p:txBody>
            <a:bodyPr wrap="square" lIns="0" tIns="0" rIns="0" bIns="0"/>
            <a:lstStyle/>
            <a:p>
              <a:endParaRPr/>
            </a:p>
          </p:txBody>
        </p:sp>
        <p:sp>
          <p:nvSpPr>
            <p:cNvPr id="20" name="object 20"/>
            <p:cNvSpPr/>
            <p:nvPr/>
          </p:nvSpPr>
          <p:spPr>
            <a:xfrm>
              <a:off x="201809" y="1240486"/>
              <a:ext cx="50800" cy="12700"/>
            </a:xfrm>
            <a:custGeom>
              <a:avLst/>
              <a:gdLst/>
              <a:ahLst/>
              <a:cxnLst/>
              <a:rect l="l" t="t" r="r" b="b"/>
              <a:pathLst>
                <a:path w="50800" h="12700">
                  <a:moveTo>
                    <a:pt x="0" y="0"/>
                  </a:moveTo>
                  <a:lnTo>
                    <a:pt x="50609" y="0"/>
                  </a:lnTo>
                </a:path>
                <a:path w="50800" h="12700">
                  <a:moveTo>
                    <a:pt x="0" y="12652"/>
                  </a:moveTo>
                  <a:lnTo>
                    <a:pt x="50609" y="12652"/>
                  </a:lnTo>
                </a:path>
              </a:pathLst>
            </a:custGeom>
            <a:ln w="5079">
              <a:solidFill>
                <a:srgbClr val="999999"/>
              </a:solidFill>
            </a:ln>
          </p:spPr>
          <p:txBody>
            <a:bodyPr wrap="square" lIns="0" tIns="0" rIns="0" bIns="0"/>
            <a:lstStyle/>
            <a:p>
              <a:endParaRPr/>
            </a:p>
          </p:txBody>
        </p:sp>
        <p:sp>
          <p:nvSpPr>
            <p:cNvPr id="21" name="object 21"/>
            <p:cNvSpPr/>
            <p:nvPr/>
          </p:nvSpPr>
          <p:spPr>
            <a:xfrm>
              <a:off x="189156" y="1272117"/>
              <a:ext cx="31750" cy="50800"/>
            </a:xfrm>
            <a:custGeom>
              <a:avLst/>
              <a:gdLst/>
              <a:ahLst/>
              <a:cxnLst/>
              <a:rect l="l" t="t" r="r" b="b"/>
              <a:pathLst>
                <a:path w="31750" h="50800">
                  <a:moveTo>
                    <a:pt x="0" y="0"/>
                  </a:moveTo>
                  <a:lnTo>
                    <a:pt x="31631" y="0"/>
                  </a:lnTo>
                </a:path>
                <a:path w="31750" h="50800">
                  <a:moveTo>
                    <a:pt x="0" y="12652"/>
                  </a:moveTo>
                  <a:lnTo>
                    <a:pt x="31631" y="12652"/>
                  </a:lnTo>
                </a:path>
                <a:path w="31750" h="50800">
                  <a:moveTo>
                    <a:pt x="0" y="25304"/>
                  </a:moveTo>
                  <a:lnTo>
                    <a:pt x="31631" y="25304"/>
                  </a:lnTo>
                </a:path>
                <a:path w="31750" h="50800">
                  <a:moveTo>
                    <a:pt x="0" y="37956"/>
                  </a:moveTo>
                  <a:lnTo>
                    <a:pt x="31631" y="37956"/>
                  </a:lnTo>
                </a:path>
                <a:path w="31750" h="50800">
                  <a:moveTo>
                    <a:pt x="0" y="50609"/>
                  </a:moveTo>
                  <a:lnTo>
                    <a:pt x="31631" y="50609"/>
                  </a:lnTo>
                </a:path>
              </a:pathLst>
            </a:custGeom>
            <a:ln w="5079">
              <a:solidFill>
                <a:srgbClr val="B2B2B2"/>
              </a:solidFill>
            </a:ln>
          </p:spPr>
          <p:txBody>
            <a:bodyPr wrap="square" lIns="0" tIns="0" rIns="0" bIns="0"/>
            <a:lstStyle/>
            <a:p>
              <a:endParaRPr/>
            </a:p>
          </p:txBody>
        </p:sp>
        <p:pic>
          <p:nvPicPr>
            <p:cNvPr id="22" name="object 22"/>
            <p:cNvPicPr/>
            <p:nvPr/>
          </p:nvPicPr>
          <p:blipFill>
            <a:blip r:embed="rId5" cstate="print"/>
            <a:stretch>
              <a:fillRect/>
            </a:stretch>
          </p:blipFill>
          <p:spPr>
            <a:xfrm>
              <a:off x="233440" y="1268953"/>
              <a:ext cx="31635" cy="44283"/>
            </a:xfrm>
            <a:prstGeom prst="rect">
              <a:avLst/>
            </a:prstGeom>
          </p:spPr>
        </p:pic>
        <p:sp>
          <p:nvSpPr>
            <p:cNvPr id="23" name="object 23"/>
            <p:cNvSpPr/>
            <p:nvPr/>
          </p:nvSpPr>
          <p:spPr>
            <a:xfrm>
              <a:off x="233440" y="1322726"/>
              <a:ext cx="31750" cy="0"/>
            </a:xfrm>
            <a:custGeom>
              <a:avLst/>
              <a:gdLst/>
              <a:ahLst/>
              <a:cxnLst/>
              <a:rect l="l" t="t" r="r" b="b"/>
              <a:pathLst>
                <a:path w="31750">
                  <a:moveTo>
                    <a:pt x="0" y="0"/>
                  </a:moveTo>
                  <a:lnTo>
                    <a:pt x="31631" y="0"/>
                  </a:lnTo>
                </a:path>
              </a:pathLst>
            </a:custGeom>
            <a:ln w="5079">
              <a:solidFill>
                <a:srgbClr val="B2B2B2"/>
              </a:solidFill>
            </a:ln>
          </p:spPr>
          <p:txBody>
            <a:bodyPr wrap="square" lIns="0" tIns="0" rIns="0" bIns="0"/>
            <a:lstStyle/>
            <a:p>
              <a:endParaRPr/>
            </a:p>
          </p:txBody>
        </p:sp>
        <p:sp>
          <p:nvSpPr>
            <p:cNvPr id="24" name="object 24"/>
            <p:cNvSpPr/>
            <p:nvPr/>
          </p:nvSpPr>
          <p:spPr>
            <a:xfrm>
              <a:off x="252419" y="1202530"/>
              <a:ext cx="25400" cy="25400"/>
            </a:xfrm>
            <a:custGeom>
              <a:avLst/>
              <a:gdLst/>
              <a:ahLst/>
              <a:cxnLst/>
              <a:rect l="l" t="t" r="r" b="b"/>
              <a:pathLst>
                <a:path w="25400" h="25400">
                  <a:moveTo>
                    <a:pt x="25304" y="25304"/>
                  </a:moveTo>
                  <a:lnTo>
                    <a:pt x="0" y="25304"/>
                  </a:lnTo>
                  <a:lnTo>
                    <a:pt x="0" y="0"/>
                  </a:lnTo>
                </a:path>
              </a:pathLst>
            </a:custGeom>
            <a:ln w="5079">
              <a:solidFill>
                <a:srgbClr val="000000"/>
              </a:solidFill>
            </a:ln>
          </p:spPr>
          <p:txBody>
            <a:bodyPr wrap="square" lIns="0" tIns="0" rIns="0" bIns="0"/>
            <a:lstStyle/>
            <a:p>
              <a:endParaRPr/>
            </a:p>
          </p:txBody>
        </p:sp>
      </p:grpSp>
      <p:grpSp>
        <p:nvGrpSpPr>
          <p:cNvPr id="25" name="object 25"/>
          <p:cNvGrpSpPr/>
          <p:nvPr/>
        </p:nvGrpSpPr>
        <p:grpSpPr>
          <a:xfrm>
            <a:off x="173964" y="1639664"/>
            <a:ext cx="106680" cy="144780"/>
            <a:chOff x="173964" y="1639664"/>
            <a:chExt cx="106680" cy="144780"/>
          </a:xfrm>
        </p:grpSpPr>
        <p:pic>
          <p:nvPicPr>
            <p:cNvPr id="26" name="object 26"/>
            <p:cNvPicPr/>
            <p:nvPr/>
          </p:nvPicPr>
          <p:blipFill>
            <a:blip r:embed="rId3" cstate="print"/>
            <a:stretch>
              <a:fillRect/>
            </a:stretch>
          </p:blipFill>
          <p:spPr>
            <a:xfrm>
              <a:off x="176504" y="1642204"/>
              <a:ext cx="101219" cy="139174"/>
            </a:xfrm>
            <a:prstGeom prst="rect">
              <a:avLst/>
            </a:prstGeom>
          </p:spPr>
        </p:pic>
        <p:sp>
          <p:nvSpPr>
            <p:cNvPr id="27" name="object 27"/>
            <p:cNvSpPr/>
            <p:nvPr/>
          </p:nvSpPr>
          <p:spPr>
            <a:xfrm>
              <a:off x="176504" y="1642204"/>
              <a:ext cx="101600" cy="139700"/>
            </a:xfrm>
            <a:custGeom>
              <a:avLst/>
              <a:gdLst/>
              <a:ahLst/>
              <a:cxnLst/>
              <a:rect l="l" t="t" r="r" b="b"/>
              <a:pathLst>
                <a:path w="101600" h="139700">
                  <a:moveTo>
                    <a:pt x="0" y="139174"/>
                  </a:moveTo>
                  <a:lnTo>
                    <a:pt x="101219" y="139174"/>
                  </a:lnTo>
                  <a:lnTo>
                    <a:pt x="101219" y="25304"/>
                  </a:lnTo>
                  <a:lnTo>
                    <a:pt x="75914" y="0"/>
                  </a:lnTo>
                  <a:lnTo>
                    <a:pt x="0" y="0"/>
                  </a:lnTo>
                  <a:lnTo>
                    <a:pt x="0" y="139174"/>
                  </a:lnTo>
                  <a:close/>
                </a:path>
              </a:pathLst>
            </a:custGeom>
            <a:ln w="5079">
              <a:solidFill>
                <a:srgbClr val="000000"/>
              </a:solidFill>
            </a:ln>
          </p:spPr>
          <p:txBody>
            <a:bodyPr wrap="square" lIns="0" tIns="0" rIns="0" bIns="0"/>
            <a:lstStyle/>
            <a:p>
              <a:endParaRPr/>
            </a:p>
          </p:txBody>
        </p:sp>
        <p:sp>
          <p:nvSpPr>
            <p:cNvPr id="28" name="object 28"/>
            <p:cNvSpPr/>
            <p:nvPr/>
          </p:nvSpPr>
          <p:spPr>
            <a:xfrm>
              <a:off x="189156" y="1661182"/>
              <a:ext cx="63500" cy="0"/>
            </a:xfrm>
            <a:custGeom>
              <a:avLst/>
              <a:gdLst/>
              <a:ahLst/>
              <a:cxnLst/>
              <a:rect l="l" t="t" r="r" b="b"/>
              <a:pathLst>
                <a:path w="63500">
                  <a:moveTo>
                    <a:pt x="0" y="0"/>
                  </a:moveTo>
                  <a:lnTo>
                    <a:pt x="63262" y="0"/>
                  </a:lnTo>
                </a:path>
              </a:pathLst>
            </a:custGeom>
            <a:ln w="5079">
              <a:solidFill>
                <a:srgbClr val="7F7F7F"/>
              </a:solidFill>
            </a:ln>
          </p:spPr>
          <p:txBody>
            <a:bodyPr wrap="square" lIns="0" tIns="0" rIns="0" bIns="0"/>
            <a:lstStyle/>
            <a:p>
              <a:endParaRPr/>
            </a:p>
          </p:txBody>
        </p:sp>
        <p:sp>
          <p:nvSpPr>
            <p:cNvPr id="29" name="object 29"/>
            <p:cNvSpPr/>
            <p:nvPr/>
          </p:nvSpPr>
          <p:spPr>
            <a:xfrm>
              <a:off x="201809" y="1680160"/>
              <a:ext cx="50800" cy="12700"/>
            </a:xfrm>
            <a:custGeom>
              <a:avLst/>
              <a:gdLst/>
              <a:ahLst/>
              <a:cxnLst/>
              <a:rect l="l" t="t" r="r" b="b"/>
              <a:pathLst>
                <a:path w="50800" h="12700">
                  <a:moveTo>
                    <a:pt x="0" y="0"/>
                  </a:moveTo>
                  <a:lnTo>
                    <a:pt x="50609" y="0"/>
                  </a:lnTo>
                </a:path>
                <a:path w="50800" h="12700">
                  <a:moveTo>
                    <a:pt x="0" y="12652"/>
                  </a:moveTo>
                  <a:lnTo>
                    <a:pt x="50609" y="12652"/>
                  </a:lnTo>
                </a:path>
              </a:pathLst>
            </a:custGeom>
            <a:ln w="5079">
              <a:solidFill>
                <a:srgbClr val="999999"/>
              </a:solidFill>
            </a:ln>
          </p:spPr>
          <p:txBody>
            <a:bodyPr wrap="square" lIns="0" tIns="0" rIns="0" bIns="0"/>
            <a:lstStyle/>
            <a:p>
              <a:endParaRPr/>
            </a:p>
          </p:txBody>
        </p:sp>
        <p:sp>
          <p:nvSpPr>
            <p:cNvPr id="30" name="object 30"/>
            <p:cNvSpPr/>
            <p:nvPr/>
          </p:nvSpPr>
          <p:spPr>
            <a:xfrm>
              <a:off x="189156" y="1711791"/>
              <a:ext cx="31750" cy="50800"/>
            </a:xfrm>
            <a:custGeom>
              <a:avLst/>
              <a:gdLst/>
              <a:ahLst/>
              <a:cxnLst/>
              <a:rect l="l" t="t" r="r" b="b"/>
              <a:pathLst>
                <a:path w="31750" h="50800">
                  <a:moveTo>
                    <a:pt x="0" y="0"/>
                  </a:moveTo>
                  <a:lnTo>
                    <a:pt x="31631" y="0"/>
                  </a:lnTo>
                </a:path>
                <a:path w="31750" h="50800">
                  <a:moveTo>
                    <a:pt x="0" y="12652"/>
                  </a:moveTo>
                  <a:lnTo>
                    <a:pt x="31631" y="12652"/>
                  </a:lnTo>
                </a:path>
                <a:path w="31750" h="50800">
                  <a:moveTo>
                    <a:pt x="0" y="25304"/>
                  </a:moveTo>
                  <a:lnTo>
                    <a:pt x="31631" y="25304"/>
                  </a:lnTo>
                </a:path>
                <a:path w="31750" h="50800">
                  <a:moveTo>
                    <a:pt x="0" y="37956"/>
                  </a:moveTo>
                  <a:lnTo>
                    <a:pt x="31631" y="37956"/>
                  </a:lnTo>
                </a:path>
                <a:path w="31750" h="50800">
                  <a:moveTo>
                    <a:pt x="0" y="50609"/>
                  </a:moveTo>
                  <a:lnTo>
                    <a:pt x="31631" y="50609"/>
                  </a:lnTo>
                </a:path>
              </a:pathLst>
            </a:custGeom>
            <a:ln w="5079">
              <a:solidFill>
                <a:srgbClr val="B2B2B2"/>
              </a:solidFill>
            </a:ln>
          </p:spPr>
          <p:txBody>
            <a:bodyPr wrap="square" lIns="0" tIns="0" rIns="0" bIns="0"/>
            <a:lstStyle/>
            <a:p>
              <a:endParaRPr/>
            </a:p>
          </p:txBody>
        </p:sp>
        <p:pic>
          <p:nvPicPr>
            <p:cNvPr id="31" name="object 31"/>
            <p:cNvPicPr/>
            <p:nvPr/>
          </p:nvPicPr>
          <p:blipFill>
            <a:blip r:embed="rId6" cstate="print"/>
            <a:stretch>
              <a:fillRect/>
            </a:stretch>
          </p:blipFill>
          <p:spPr>
            <a:xfrm>
              <a:off x="233440" y="1708627"/>
              <a:ext cx="31635" cy="44283"/>
            </a:xfrm>
            <a:prstGeom prst="rect">
              <a:avLst/>
            </a:prstGeom>
          </p:spPr>
        </p:pic>
        <p:sp>
          <p:nvSpPr>
            <p:cNvPr id="32" name="object 32"/>
            <p:cNvSpPr/>
            <p:nvPr/>
          </p:nvSpPr>
          <p:spPr>
            <a:xfrm>
              <a:off x="233440" y="1762400"/>
              <a:ext cx="31750" cy="0"/>
            </a:xfrm>
            <a:custGeom>
              <a:avLst/>
              <a:gdLst/>
              <a:ahLst/>
              <a:cxnLst/>
              <a:rect l="l" t="t" r="r" b="b"/>
              <a:pathLst>
                <a:path w="31750">
                  <a:moveTo>
                    <a:pt x="0" y="0"/>
                  </a:moveTo>
                  <a:lnTo>
                    <a:pt x="31631" y="0"/>
                  </a:lnTo>
                </a:path>
              </a:pathLst>
            </a:custGeom>
            <a:ln w="5079">
              <a:solidFill>
                <a:srgbClr val="B2B2B2"/>
              </a:solidFill>
            </a:ln>
          </p:spPr>
          <p:txBody>
            <a:bodyPr wrap="square" lIns="0" tIns="0" rIns="0" bIns="0"/>
            <a:lstStyle/>
            <a:p>
              <a:endParaRPr/>
            </a:p>
          </p:txBody>
        </p:sp>
        <p:sp>
          <p:nvSpPr>
            <p:cNvPr id="33" name="object 33"/>
            <p:cNvSpPr/>
            <p:nvPr/>
          </p:nvSpPr>
          <p:spPr>
            <a:xfrm>
              <a:off x="252419" y="1642204"/>
              <a:ext cx="25400" cy="25400"/>
            </a:xfrm>
            <a:custGeom>
              <a:avLst/>
              <a:gdLst/>
              <a:ahLst/>
              <a:cxnLst/>
              <a:rect l="l" t="t" r="r" b="b"/>
              <a:pathLst>
                <a:path w="25400" h="25400">
                  <a:moveTo>
                    <a:pt x="25304" y="25304"/>
                  </a:moveTo>
                  <a:lnTo>
                    <a:pt x="0" y="25304"/>
                  </a:lnTo>
                  <a:lnTo>
                    <a:pt x="0" y="0"/>
                  </a:lnTo>
                </a:path>
              </a:pathLst>
            </a:custGeom>
            <a:ln w="5079">
              <a:solidFill>
                <a:srgbClr val="000000"/>
              </a:solidFill>
            </a:ln>
          </p:spPr>
          <p:txBody>
            <a:bodyPr wrap="square" lIns="0" tIns="0" rIns="0" bIns="0"/>
            <a:lstStyle/>
            <a:p>
              <a:endParaRPr/>
            </a:p>
          </p:txBody>
        </p:sp>
      </p:grpSp>
      <p:grpSp>
        <p:nvGrpSpPr>
          <p:cNvPr id="34" name="object 34"/>
          <p:cNvGrpSpPr/>
          <p:nvPr/>
        </p:nvGrpSpPr>
        <p:grpSpPr>
          <a:xfrm>
            <a:off x="173964" y="2199543"/>
            <a:ext cx="106680" cy="144780"/>
            <a:chOff x="173964" y="2199543"/>
            <a:chExt cx="106680" cy="144780"/>
          </a:xfrm>
        </p:grpSpPr>
        <p:pic>
          <p:nvPicPr>
            <p:cNvPr id="35" name="object 35"/>
            <p:cNvPicPr/>
            <p:nvPr/>
          </p:nvPicPr>
          <p:blipFill>
            <a:blip r:embed="rId3" cstate="print"/>
            <a:stretch>
              <a:fillRect/>
            </a:stretch>
          </p:blipFill>
          <p:spPr>
            <a:xfrm>
              <a:off x="176504" y="2202083"/>
              <a:ext cx="101219" cy="139174"/>
            </a:xfrm>
            <a:prstGeom prst="rect">
              <a:avLst/>
            </a:prstGeom>
          </p:spPr>
        </p:pic>
        <p:sp>
          <p:nvSpPr>
            <p:cNvPr id="36" name="object 36"/>
            <p:cNvSpPr/>
            <p:nvPr/>
          </p:nvSpPr>
          <p:spPr>
            <a:xfrm>
              <a:off x="176504" y="2202083"/>
              <a:ext cx="101600" cy="139700"/>
            </a:xfrm>
            <a:custGeom>
              <a:avLst/>
              <a:gdLst/>
              <a:ahLst/>
              <a:cxnLst/>
              <a:rect l="l" t="t" r="r" b="b"/>
              <a:pathLst>
                <a:path w="101600" h="139700">
                  <a:moveTo>
                    <a:pt x="0" y="139174"/>
                  </a:moveTo>
                  <a:lnTo>
                    <a:pt x="101219" y="139174"/>
                  </a:lnTo>
                  <a:lnTo>
                    <a:pt x="101219" y="25304"/>
                  </a:lnTo>
                  <a:lnTo>
                    <a:pt x="75914" y="0"/>
                  </a:lnTo>
                  <a:lnTo>
                    <a:pt x="0" y="0"/>
                  </a:lnTo>
                  <a:lnTo>
                    <a:pt x="0" y="139174"/>
                  </a:lnTo>
                  <a:close/>
                </a:path>
              </a:pathLst>
            </a:custGeom>
            <a:ln w="5079">
              <a:solidFill>
                <a:srgbClr val="000000"/>
              </a:solidFill>
            </a:ln>
          </p:spPr>
          <p:txBody>
            <a:bodyPr wrap="square" lIns="0" tIns="0" rIns="0" bIns="0"/>
            <a:lstStyle/>
            <a:p>
              <a:endParaRPr/>
            </a:p>
          </p:txBody>
        </p:sp>
        <p:sp>
          <p:nvSpPr>
            <p:cNvPr id="37" name="object 37"/>
            <p:cNvSpPr/>
            <p:nvPr/>
          </p:nvSpPr>
          <p:spPr>
            <a:xfrm>
              <a:off x="189156" y="2221062"/>
              <a:ext cx="63500" cy="0"/>
            </a:xfrm>
            <a:custGeom>
              <a:avLst/>
              <a:gdLst/>
              <a:ahLst/>
              <a:cxnLst/>
              <a:rect l="l" t="t" r="r" b="b"/>
              <a:pathLst>
                <a:path w="63500">
                  <a:moveTo>
                    <a:pt x="0" y="0"/>
                  </a:moveTo>
                  <a:lnTo>
                    <a:pt x="63262" y="0"/>
                  </a:lnTo>
                </a:path>
              </a:pathLst>
            </a:custGeom>
            <a:ln w="5079">
              <a:solidFill>
                <a:srgbClr val="7F7F7F"/>
              </a:solidFill>
            </a:ln>
          </p:spPr>
          <p:txBody>
            <a:bodyPr wrap="square" lIns="0" tIns="0" rIns="0" bIns="0"/>
            <a:lstStyle/>
            <a:p>
              <a:endParaRPr/>
            </a:p>
          </p:txBody>
        </p:sp>
        <p:sp>
          <p:nvSpPr>
            <p:cNvPr id="38" name="object 38"/>
            <p:cNvSpPr/>
            <p:nvPr/>
          </p:nvSpPr>
          <p:spPr>
            <a:xfrm>
              <a:off x="201809" y="2240040"/>
              <a:ext cx="50800" cy="12700"/>
            </a:xfrm>
            <a:custGeom>
              <a:avLst/>
              <a:gdLst/>
              <a:ahLst/>
              <a:cxnLst/>
              <a:rect l="l" t="t" r="r" b="b"/>
              <a:pathLst>
                <a:path w="50800" h="12700">
                  <a:moveTo>
                    <a:pt x="0" y="0"/>
                  </a:moveTo>
                  <a:lnTo>
                    <a:pt x="50609" y="0"/>
                  </a:lnTo>
                </a:path>
                <a:path w="50800" h="12700">
                  <a:moveTo>
                    <a:pt x="0" y="12652"/>
                  </a:moveTo>
                  <a:lnTo>
                    <a:pt x="50609" y="12652"/>
                  </a:lnTo>
                </a:path>
              </a:pathLst>
            </a:custGeom>
            <a:ln w="5079">
              <a:solidFill>
                <a:srgbClr val="999999"/>
              </a:solidFill>
            </a:ln>
          </p:spPr>
          <p:txBody>
            <a:bodyPr wrap="square" lIns="0" tIns="0" rIns="0" bIns="0"/>
            <a:lstStyle/>
            <a:p>
              <a:endParaRPr/>
            </a:p>
          </p:txBody>
        </p:sp>
        <p:sp>
          <p:nvSpPr>
            <p:cNvPr id="39" name="object 39"/>
            <p:cNvSpPr/>
            <p:nvPr/>
          </p:nvSpPr>
          <p:spPr>
            <a:xfrm>
              <a:off x="189156" y="2271671"/>
              <a:ext cx="31750" cy="50800"/>
            </a:xfrm>
            <a:custGeom>
              <a:avLst/>
              <a:gdLst/>
              <a:ahLst/>
              <a:cxnLst/>
              <a:rect l="l" t="t" r="r" b="b"/>
              <a:pathLst>
                <a:path w="31750" h="50800">
                  <a:moveTo>
                    <a:pt x="0" y="0"/>
                  </a:moveTo>
                  <a:lnTo>
                    <a:pt x="31631" y="0"/>
                  </a:lnTo>
                </a:path>
                <a:path w="31750" h="50800">
                  <a:moveTo>
                    <a:pt x="0" y="12652"/>
                  </a:moveTo>
                  <a:lnTo>
                    <a:pt x="31631" y="12652"/>
                  </a:lnTo>
                </a:path>
                <a:path w="31750" h="50800">
                  <a:moveTo>
                    <a:pt x="0" y="25304"/>
                  </a:moveTo>
                  <a:lnTo>
                    <a:pt x="31631" y="25304"/>
                  </a:lnTo>
                </a:path>
                <a:path w="31750" h="50800">
                  <a:moveTo>
                    <a:pt x="0" y="37956"/>
                  </a:moveTo>
                  <a:lnTo>
                    <a:pt x="31631" y="37956"/>
                  </a:lnTo>
                </a:path>
                <a:path w="31750" h="50800">
                  <a:moveTo>
                    <a:pt x="0" y="50609"/>
                  </a:moveTo>
                  <a:lnTo>
                    <a:pt x="31631" y="50609"/>
                  </a:lnTo>
                </a:path>
              </a:pathLst>
            </a:custGeom>
            <a:ln w="5079">
              <a:solidFill>
                <a:srgbClr val="B2B2B2"/>
              </a:solidFill>
            </a:ln>
          </p:spPr>
          <p:txBody>
            <a:bodyPr wrap="square" lIns="0" tIns="0" rIns="0" bIns="0"/>
            <a:lstStyle/>
            <a:p>
              <a:endParaRPr/>
            </a:p>
          </p:txBody>
        </p:sp>
        <p:pic>
          <p:nvPicPr>
            <p:cNvPr id="40" name="object 40"/>
            <p:cNvPicPr/>
            <p:nvPr/>
          </p:nvPicPr>
          <p:blipFill>
            <a:blip r:embed="rId6" cstate="print"/>
            <a:stretch>
              <a:fillRect/>
            </a:stretch>
          </p:blipFill>
          <p:spPr>
            <a:xfrm>
              <a:off x="233440" y="2268506"/>
              <a:ext cx="31635" cy="44283"/>
            </a:xfrm>
            <a:prstGeom prst="rect">
              <a:avLst/>
            </a:prstGeom>
          </p:spPr>
        </p:pic>
        <p:sp>
          <p:nvSpPr>
            <p:cNvPr id="41" name="object 41"/>
            <p:cNvSpPr/>
            <p:nvPr/>
          </p:nvSpPr>
          <p:spPr>
            <a:xfrm>
              <a:off x="233440" y="2322280"/>
              <a:ext cx="31750" cy="0"/>
            </a:xfrm>
            <a:custGeom>
              <a:avLst/>
              <a:gdLst/>
              <a:ahLst/>
              <a:cxnLst/>
              <a:rect l="l" t="t" r="r" b="b"/>
              <a:pathLst>
                <a:path w="31750">
                  <a:moveTo>
                    <a:pt x="0" y="0"/>
                  </a:moveTo>
                  <a:lnTo>
                    <a:pt x="31631" y="0"/>
                  </a:lnTo>
                </a:path>
              </a:pathLst>
            </a:custGeom>
            <a:ln w="5079">
              <a:solidFill>
                <a:srgbClr val="B2B2B2"/>
              </a:solidFill>
            </a:ln>
          </p:spPr>
          <p:txBody>
            <a:bodyPr wrap="square" lIns="0" tIns="0" rIns="0" bIns="0"/>
            <a:lstStyle/>
            <a:p>
              <a:endParaRPr/>
            </a:p>
          </p:txBody>
        </p:sp>
        <p:sp>
          <p:nvSpPr>
            <p:cNvPr id="42" name="object 42"/>
            <p:cNvSpPr/>
            <p:nvPr/>
          </p:nvSpPr>
          <p:spPr>
            <a:xfrm>
              <a:off x="252419" y="2202083"/>
              <a:ext cx="25400" cy="25400"/>
            </a:xfrm>
            <a:custGeom>
              <a:avLst/>
              <a:gdLst/>
              <a:ahLst/>
              <a:cxnLst/>
              <a:rect l="l" t="t" r="r" b="b"/>
              <a:pathLst>
                <a:path w="25400" h="25400">
                  <a:moveTo>
                    <a:pt x="25304" y="25304"/>
                  </a:moveTo>
                  <a:lnTo>
                    <a:pt x="0" y="25304"/>
                  </a:lnTo>
                  <a:lnTo>
                    <a:pt x="0" y="0"/>
                  </a:lnTo>
                </a:path>
              </a:pathLst>
            </a:custGeom>
            <a:ln w="5079">
              <a:solidFill>
                <a:srgbClr val="000000"/>
              </a:solidFill>
            </a:ln>
          </p:spPr>
          <p:txBody>
            <a:bodyPr wrap="square" lIns="0" tIns="0" rIns="0" bIns="0"/>
            <a:lstStyle/>
            <a:p>
              <a:endParaRPr/>
            </a:p>
          </p:txBody>
        </p:sp>
      </p:grpSp>
      <p:grpSp>
        <p:nvGrpSpPr>
          <p:cNvPr id="43" name="object 43"/>
          <p:cNvGrpSpPr/>
          <p:nvPr/>
        </p:nvGrpSpPr>
        <p:grpSpPr>
          <a:xfrm>
            <a:off x="173964" y="2633604"/>
            <a:ext cx="106680" cy="144780"/>
            <a:chOff x="173964" y="2633604"/>
            <a:chExt cx="106680" cy="144780"/>
          </a:xfrm>
        </p:grpSpPr>
        <p:pic>
          <p:nvPicPr>
            <p:cNvPr id="44" name="object 44"/>
            <p:cNvPicPr/>
            <p:nvPr/>
          </p:nvPicPr>
          <p:blipFill>
            <a:blip r:embed="rId3" cstate="print"/>
            <a:stretch>
              <a:fillRect/>
            </a:stretch>
          </p:blipFill>
          <p:spPr>
            <a:xfrm>
              <a:off x="176504" y="2636144"/>
              <a:ext cx="101219" cy="139174"/>
            </a:xfrm>
            <a:prstGeom prst="rect">
              <a:avLst/>
            </a:prstGeom>
          </p:spPr>
        </p:pic>
        <p:sp>
          <p:nvSpPr>
            <p:cNvPr id="45" name="object 45"/>
            <p:cNvSpPr/>
            <p:nvPr/>
          </p:nvSpPr>
          <p:spPr>
            <a:xfrm>
              <a:off x="176504" y="2636144"/>
              <a:ext cx="101600" cy="139700"/>
            </a:xfrm>
            <a:custGeom>
              <a:avLst/>
              <a:gdLst/>
              <a:ahLst/>
              <a:cxnLst/>
              <a:rect l="l" t="t" r="r" b="b"/>
              <a:pathLst>
                <a:path w="101600" h="139700">
                  <a:moveTo>
                    <a:pt x="0" y="139174"/>
                  </a:moveTo>
                  <a:lnTo>
                    <a:pt x="101219" y="139174"/>
                  </a:lnTo>
                  <a:lnTo>
                    <a:pt x="101219" y="25304"/>
                  </a:lnTo>
                  <a:lnTo>
                    <a:pt x="75914" y="0"/>
                  </a:lnTo>
                  <a:lnTo>
                    <a:pt x="0" y="0"/>
                  </a:lnTo>
                  <a:lnTo>
                    <a:pt x="0" y="139174"/>
                  </a:lnTo>
                  <a:close/>
                </a:path>
              </a:pathLst>
            </a:custGeom>
            <a:ln w="5079">
              <a:solidFill>
                <a:srgbClr val="000000"/>
              </a:solidFill>
            </a:ln>
          </p:spPr>
          <p:txBody>
            <a:bodyPr wrap="square" lIns="0" tIns="0" rIns="0" bIns="0"/>
            <a:lstStyle/>
            <a:p>
              <a:endParaRPr/>
            </a:p>
          </p:txBody>
        </p:sp>
        <p:sp>
          <p:nvSpPr>
            <p:cNvPr id="46" name="object 46"/>
            <p:cNvSpPr/>
            <p:nvPr/>
          </p:nvSpPr>
          <p:spPr>
            <a:xfrm>
              <a:off x="189156" y="2655122"/>
              <a:ext cx="63500" cy="0"/>
            </a:xfrm>
            <a:custGeom>
              <a:avLst/>
              <a:gdLst/>
              <a:ahLst/>
              <a:cxnLst/>
              <a:rect l="l" t="t" r="r" b="b"/>
              <a:pathLst>
                <a:path w="63500">
                  <a:moveTo>
                    <a:pt x="0" y="0"/>
                  </a:moveTo>
                  <a:lnTo>
                    <a:pt x="63262" y="0"/>
                  </a:lnTo>
                </a:path>
              </a:pathLst>
            </a:custGeom>
            <a:ln w="5079">
              <a:solidFill>
                <a:srgbClr val="7F7F7F"/>
              </a:solidFill>
            </a:ln>
          </p:spPr>
          <p:txBody>
            <a:bodyPr wrap="square" lIns="0" tIns="0" rIns="0" bIns="0"/>
            <a:lstStyle/>
            <a:p>
              <a:endParaRPr/>
            </a:p>
          </p:txBody>
        </p:sp>
        <p:sp>
          <p:nvSpPr>
            <p:cNvPr id="47" name="object 47"/>
            <p:cNvSpPr/>
            <p:nvPr/>
          </p:nvSpPr>
          <p:spPr>
            <a:xfrm>
              <a:off x="201809" y="2674100"/>
              <a:ext cx="50800" cy="12700"/>
            </a:xfrm>
            <a:custGeom>
              <a:avLst/>
              <a:gdLst/>
              <a:ahLst/>
              <a:cxnLst/>
              <a:rect l="l" t="t" r="r" b="b"/>
              <a:pathLst>
                <a:path w="50800" h="12700">
                  <a:moveTo>
                    <a:pt x="0" y="0"/>
                  </a:moveTo>
                  <a:lnTo>
                    <a:pt x="50609" y="0"/>
                  </a:lnTo>
                </a:path>
                <a:path w="50800" h="12700">
                  <a:moveTo>
                    <a:pt x="0" y="12652"/>
                  </a:moveTo>
                  <a:lnTo>
                    <a:pt x="50609" y="12652"/>
                  </a:lnTo>
                </a:path>
              </a:pathLst>
            </a:custGeom>
            <a:ln w="5079">
              <a:solidFill>
                <a:srgbClr val="999999"/>
              </a:solidFill>
            </a:ln>
          </p:spPr>
          <p:txBody>
            <a:bodyPr wrap="square" lIns="0" tIns="0" rIns="0" bIns="0"/>
            <a:lstStyle/>
            <a:p>
              <a:endParaRPr/>
            </a:p>
          </p:txBody>
        </p:sp>
        <p:sp>
          <p:nvSpPr>
            <p:cNvPr id="48" name="object 48"/>
            <p:cNvSpPr/>
            <p:nvPr/>
          </p:nvSpPr>
          <p:spPr>
            <a:xfrm>
              <a:off x="189156" y="2705731"/>
              <a:ext cx="31750" cy="50800"/>
            </a:xfrm>
            <a:custGeom>
              <a:avLst/>
              <a:gdLst/>
              <a:ahLst/>
              <a:cxnLst/>
              <a:rect l="l" t="t" r="r" b="b"/>
              <a:pathLst>
                <a:path w="31750" h="50800">
                  <a:moveTo>
                    <a:pt x="0" y="0"/>
                  </a:moveTo>
                  <a:lnTo>
                    <a:pt x="31631" y="0"/>
                  </a:lnTo>
                </a:path>
                <a:path w="31750" h="50800">
                  <a:moveTo>
                    <a:pt x="0" y="12652"/>
                  </a:moveTo>
                  <a:lnTo>
                    <a:pt x="31631" y="12652"/>
                  </a:lnTo>
                </a:path>
                <a:path w="31750" h="50800">
                  <a:moveTo>
                    <a:pt x="0" y="25304"/>
                  </a:moveTo>
                  <a:lnTo>
                    <a:pt x="31631" y="25304"/>
                  </a:lnTo>
                </a:path>
                <a:path w="31750" h="50800">
                  <a:moveTo>
                    <a:pt x="0" y="37956"/>
                  </a:moveTo>
                  <a:lnTo>
                    <a:pt x="31631" y="37956"/>
                  </a:lnTo>
                </a:path>
                <a:path w="31750" h="50800">
                  <a:moveTo>
                    <a:pt x="0" y="50609"/>
                  </a:moveTo>
                  <a:lnTo>
                    <a:pt x="31631" y="50609"/>
                  </a:lnTo>
                </a:path>
              </a:pathLst>
            </a:custGeom>
            <a:ln w="5079">
              <a:solidFill>
                <a:srgbClr val="B2B2B2"/>
              </a:solidFill>
            </a:ln>
          </p:spPr>
          <p:txBody>
            <a:bodyPr wrap="square" lIns="0" tIns="0" rIns="0" bIns="0"/>
            <a:lstStyle/>
            <a:p>
              <a:endParaRPr/>
            </a:p>
          </p:txBody>
        </p:sp>
        <p:pic>
          <p:nvPicPr>
            <p:cNvPr id="49" name="object 49"/>
            <p:cNvPicPr/>
            <p:nvPr/>
          </p:nvPicPr>
          <p:blipFill>
            <a:blip r:embed="rId5" cstate="print"/>
            <a:stretch>
              <a:fillRect/>
            </a:stretch>
          </p:blipFill>
          <p:spPr>
            <a:xfrm>
              <a:off x="233440" y="2702567"/>
              <a:ext cx="31635" cy="44283"/>
            </a:xfrm>
            <a:prstGeom prst="rect">
              <a:avLst/>
            </a:prstGeom>
          </p:spPr>
        </p:pic>
        <p:sp>
          <p:nvSpPr>
            <p:cNvPr id="50" name="object 50"/>
            <p:cNvSpPr/>
            <p:nvPr/>
          </p:nvSpPr>
          <p:spPr>
            <a:xfrm>
              <a:off x="233440" y="2756340"/>
              <a:ext cx="31750" cy="0"/>
            </a:xfrm>
            <a:custGeom>
              <a:avLst/>
              <a:gdLst/>
              <a:ahLst/>
              <a:cxnLst/>
              <a:rect l="l" t="t" r="r" b="b"/>
              <a:pathLst>
                <a:path w="31750">
                  <a:moveTo>
                    <a:pt x="0" y="0"/>
                  </a:moveTo>
                  <a:lnTo>
                    <a:pt x="31631" y="0"/>
                  </a:lnTo>
                </a:path>
              </a:pathLst>
            </a:custGeom>
            <a:ln w="5079">
              <a:solidFill>
                <a:srgbClr val="B2B2B2"/>
              </a:solidFill>
            </a:ln>
          </p:spPr>
          <p:txBody>
            <a:bodyPr wrap="square" lIns="0" tIns="0" rIns="0" bIns="0"/>
            <a:lstStyle/>
            <a:p>
              <a:endParaRPr/>
            </a:p>
          </p:txBody>
        </p:sp>
        <p:sp>
          <p:nvSpPr>
            <p:cNvPr id="51" name="object 51"/>
            <p:cNvSpPr/>
            <p:nvPr/>
          </p:nvSpPr>
          <p:spPr>
            <a:xfrm>
              <a:off x="252419" y="2636144"/>
              <a:ext cx="25400" cy="25400"/>
            </a:xfrm>
            <a:custGeom>
              <a:avLst/>
              <a:gdLst/>
              <a:ahLst/>
              <a:cxnLst/>
              <a:rect l="l" t="t" r="r" b="b"/>
              <a:pathLst>
                <a:path w="25400" h="25400">
                  <a:moveTo>
                    <a:pt x="25304" y="25304"/>
                  </a:moveTo>
                  <a:lnTo>
                    <a:pt x="0" y="25304"/>
                  </a:lnTo>
                  <a:lnTo>
                    <a:pt x="0" y="0"/>
                  </a:lnTo>
                </a:path>
              </a:pathLst>
            </a:custGeom>
            <a:ln w="5079">
              <a:solidFill>
                <a:srgbClr val="000000"/>
              </a:solidFill>
            </a:ln>
          </p:spPr>
          <p:txBody>
            <a:bodyPr wrap="square" lIns="0" tIns="0" rIns="0" bIns="0"/>
            <a:lstStyle/>
            <a:p>
              <a:endParaRPr/>
            </a:p>
          </p:txBody>
        </p:sp>
      </p:grpSp>
      <p:grpSp>
        <p:nvGrpSpPr>
          <p:cNvPr id="52" name="object 52"/>
          <p:cNvGrpSpPr/>
          <p:nvPr/>
        </p:nvGrpSpPr>
        <p:grpSpPr>
          <a:xfrm>
            <a:off x="0" y="3346348"/>
            <a:ext cx="4608195" cy="109855"/>
            <a:chOff x="0" y="3346348"/>
            <a:chExt cx="4608195" cy="109855"/>
          </a:xfrm>
        </p:grpSpPr>
        <p:sp>
          <p:nvSpPr>
            <p:cNvPr id="53" name="object 53"/>
            <p:cNvSpPr/>
            <p:nvPr/>
          </p:nvSpPr>
          <p:spPr>
            <a:xfrm>
              <a:off x="0" y="3346348"/>
              <a:ext cx="1536065" cy="109855"/>
            </a:xfrm>
            <a:custGeom>
              <a:avLst/>
              <a:gdLst/>
              <a:ahLst/>
              <a:cxnLst/>
              <a:rect l="l" t="t" r="r" b="b"/>
              <a:pathLst>
                <a:path w="1536065" h="109854">
                  <a:moveTo>
                    <a:pt x="1535976" y="0"/>
                  </a:moveTo>
                  <a:lnTo>
                    <a:pt x="0" y="0"/>
                  </a:lnTo>
                  <a:lnTo>
                    <a:pt x="0" y="109651"/>
                  </a:lnTo>
                  <a:lnTo>
                    <a:pt x="1535976" y="109651"/>
                  </a:lnTo>
                  <a:lnTo>
                    <a:pt x="1535976" y="0"/>
                  </a:lnTo>
                  <a:close/>
                </a:path>
              </a:pathLst>
            </a:custGeom>
            <a:solidFill>
              <a:srgbClr val="510051"/>
            </a:solidFill>
          </p:spPr>
          <p:txBody>
            <a:bodyPr wrap="square" lIns="0" tIns="0" rIns="0" bIns="0"/>
            <a:lstStyle/>
            <a:p>
              <a:endParaRPr/>
            </a:p>
          </p:txBody>
        </p:sp>
        <p:sp>
          <p:nvSpPr>
            <p:cNvPr id="54" name="object 54"/>
            <p:cNvSpPr/>
            <p:nvPr/>
          </p:nvSpPr>
          <p:spPr>
            <a:xfrm>
              <a:off x="1535976" y="3346348"/>
              <a:ext cx="1536065" cy="109855"/>
            </a:xfrm>
            <a:custGeom>
              <a:avLst/>
              <a:gdLst/>
              <a:ahLst/>
              <a:cxnLst/>
              <a:rect l="l" t="t" r="r" b="b"/>
              <a:pathLst>
                <a:path w="1536064" h="109854">
                  <a:moveTo>
                    <a:pt x="1535976" y="0"/>
                  </a:moveTo>
                  <a:lnTo>
                    <a:pt x="0" y="0"/>
                  </a:lnTo>
                  <a:lnTo>
                    <a:pt x="0" y="109651"/>
                  </a:lnTo>
                  <a:lnTo>
                    <a:pt x="1535976" y="109651"/>
                  </a:lnTo>
                  <a:lnTo>
                    <a:pt x="1535976" y="0"/>
                  </a:lnTo>
                  <a:close/>
                </a:path>
              </a:pathLst>
            </a:custGeom>
            <a:solidFill>
              <a:srgbClr val="EBEBEB"/>
            </a:solidFill>
          </p:spPr>
          <p:txBody>
            <a:bodyPr wrap="square" lIns="0" tIns="0" rIns="0" bIns="0"/>
            <a:lstStyle/>
            <a:p>
              <a:endParaRPr/>
            </a:p>
          </p:txBody>
        </p:sp>
        <p:sp>
          <p:nvSpPr>
            <p:cNvPr id="55" name="object 55"/>
            <p:cNvSpPr/>
            <p:nvPr/>
          </p:nvSpPr>
          <p:spPr>
            <a:xfrm>
              <a:off x="3071952" y="3346348"/>
              <a:ext cx="1536065" cy="109855"/>
            </a:xfrm>
            <a:custGeom>
              <a:avLst/>
              <a:gdLst/>
              <a:ahLst/>
              <a:cxnLst/>
              <a:rect l="l" t="t" r="r" b="b"/>
              <a:pathLst>
                <a:path w="1536064" h="109854">
                  <a:moveTo>
                    <a:pt x="1535976" y="0"/>
                  </a:moveTo>
                  <a:lnTo>
                    <a:pt x="0" y="0"/>
                  </a:lnTo>
                  <a:lnTo>
                    <a:pt x="0" y="109651"/>
                  </a:lnTo>
                  <a:lnTo>
                    <a:pt x="1535976" y="109651"/>
                  </a:lnTo>
                  <a:lnTo>
                    <a:pt x="1535976" y="0"/>
                  </a:lnTo>
                  <a:close/>
                </a:path>
              </a:pathLst>
            </a:custGeom>
            <a:solidFill>
              <a:srgbClr val="D8D8D8"/>
            </a:solidFill>
          </p:spPr>
          <p:txBody>
            <a:bodyPr wrap="square" lIns="0" tIns="0" rIns="0" bIns="0"/>
            <a:lstStyle/>
            <a:p>
              <a:endParaRPr/>
            </a:p>
          </p:txBody>
        </p:sp>
      </p:grpSp>
      <p:sp>
        <p:nvSpPr>
          <p:cNvPr id="56" name="object 56"/>
          <p:cNvSpPr txBox="1">
            <a:spLocks noGrp="1"/>
          </p:cNvSpPr>
          <p:nvPr>
            <p:ph type="dt" sz="half" idx="6"/>
          </p:nvPr>
        </p:nvSpPr>
        <p:spPr>
          <a:prstGeom prst="rect">
            <a:avLst/>
          </a:prstGeom>
        </p:spPr>
        <p:txBody>
          <a:bodyPr vert="horz" wrap="square" lIns="0" tIns="0" rIns="0" bIns="0">
            <a:spAutoFit/>
          </a:bodyPr>
          <a:lstStyle/>
          <a:p>
            <a:pPr marL="12700">
              <a:lnSpc>
                <a:spcPts val="675"/>
              </a:lnSpc>
            </a:pPr>
            <a:r>
              <a:t>Calegari (Universit'a Bologna)</a:t>
            </a:r>
          </a:p>
        </p:txBody>
      </p:sp>
      <p:sp>
        <p:nvSpPr>
          <p:cNvPr id="57" name="object 57"/>
          <p:cNvSpPr txBox="1"/>
          <p:nvPr/>
        </p:nvSpPr>
        <p:spPr>
          <a:xfrm>
            <a:off x="2053069" y="3351784"/>
            <a:ext cx="501650" cy="102235"/>
          </a:xfrm>
          <a:prstGeom prst="rect">
            <a:avLst/>
          </a:prstGeom>
        </p:spPr>
        <p:txBody>
          <a:bodyPr vert="horz" wrap="square" lIns="0" tIns="0" rIns="0" bIns="0">
            <a:spAutoFit/>
          </a:bodyPr>
          <a:lstStyle/>
          <a:p>
            <a:pPr marL="12700">
              <a:lnSpc>
                <a:spcPts val="675"/>
              </a:lnSpc>
              <a:defRPr sz="600">
                <a:solidFill>
                  <a:srgbClr val="470047"/>
                </a:solidFill>
                <a:latin typeface="Microsoft Sans Serif"/>
                <a:cs typeface="Microsoft Sans Serif"/>
                <a:hlinkClick r:id="rId7" action="ppaction://hlinksldjump"/>
              </a:defRPr>
            </a:pPr>
            <a:r>
              <a:t>Etica e LP</a:t>
            </a:r>
            <a:endParaRPr sz="600">
              <a:latin typeface="Microsoft Sans Serif"/>
              <a:cs typeface="Microsoft Sans Serif"/>
            </a:endParaRPr>
          </a:p>
        </p:txBody>
      </p:sp>
      <p:sp>
        <p:nvSpPr>
          <p:cNvPr id="58" name="object 58"/>
          <p:cNvSpPr txBox="1"/>
          <p:nvPr/>
        </p:nvSpPr>
        <p:spPr>
          <a:xfrm>
            <a:off x="3797312" y="3351784"/>
            <a:ext cx="567690" cy="102235"/>
          </a:xfrm>
          <a:prstGeom prst="rect">
            <a:avLst/>
          </a:prstGeom>
        </p:spPr>
        <p:txBody>
          <a:bodyPr vert="horz" wrap="square" lIns="0" tIns="0" rIns="0" bIns="0">
            <a:spAutoFit/>
          </a:bodyPr>
          <a:lstStyle/>
          <a:p>
            <a:pPr marL="12700">
              <a:lnSpc>
                <a:spcPts val="675"/>
              </a:lnSpc>
              <a:defRPr sz="600">
                <a:solidFill>
                  <a:srgbClr val="3D003D"/>
                </a:solidFill>
                <a:latin typeface="Microsoft Sans Serif"/>
                <a:cs typeface="Microsoft Sans Serif"/>
              </a:defRPr>
            </a:pPr>
            <a:r>
              <a:t>A.A. 2020/2021</a:t>
            </a:r>
            <a:endParaRPr sz="600">
              <a:latin typeface="Microsoft Sans Serif"/>
              <a:cs typeface="Microsoft Sans Serif"/>
            </a:endParaRPr>
          </a:p>
        </p:txBody>
      </p:sp>
    </p:spTree>
  </p:cSld>
  <p:clrMapOvr>
    <a:masterClrMapping/>
  </p:clrMapOvr>
  <p:transition>
    <p:cut/>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2304415" cy="140335"/>
          </a:xfrm>
          <a:custGeom>
            <a:avLst/>
            <a:gdLst/>
            <a:ahLst/>
            <a:cxnLst/>
            <a:rect l="l" t="t" r="r" b="b"/>
            <a:pathLst>
              <a:path w="2304415" h="140335">
                <a:moveTo>
                  <a:pt x="2303995" y="0"/>
                </a:moveTo>
                <a:lnTo>
                  <a:pt x="0" y="0"/>
                </a:lnTo>
                <a:lnTo>
                  <a:pt x="0" y="140017"/>
                </a:lnTo>
                <a:lnTo>
                  <a:pt x="2303995" y="140017"/>
                </a:lnTo>
                <a:lnTo>
                  <a:pt x="2303995" y="0"/>
                </a:lnTo>
                <a:close/>
              </a:path>
            </a:pathLst>
          </a:custGeom>
          <a:solidFill>
            <a:srgbClr val="510051"/>
          </a:solidFill>
        </p:spPr>
        <p:txBody>
          <a:bodyPr wrap="square" lIns="0" tIns="0" rIns="0" bIns="0"/>
          <a:lstStyle/>
          <a:p>
            <a:endParaRPr/>
          </a:p>
        </p:txBody>
      </p:sp>
      <p:sp>
        <p:nvSpPr>
          <p:cNvPr id="3" name="object 3"/>
          <p:cNvSpPr txBox="1"/>
          <p:nvPr/>
        </p:nvSpPr>
        <p:spPr>
          <a:xfrm>
            <a:off x="1867623" y="792"/>
            <a:ext cx="382270" cy="116839"/>
          </a:xfrm>
          <a:prstGeom prst="rect">
            <a:avLst/>
          </a:prstGeom>
        </p:spPr>
        <p:txBody>
          <a:bodyPr vert="horz" wrap="square" lIns="0" tIns="12065" rIns="0" bIns="0">
            <a:spAutoFit/>
          </a:bodyPr>
          <a:lstStyle/>
          <a:p>
            <a:pPr marL="12700">
              <a:lnSpc>
                <a:spcPct val="100000"/>
              </a:lnSpc>
              <a:spcBef>
                <a:spcPts val="95"/>
              </a:spcBef>
              <a:defRPr sz="600">
                <a:solidFill>
                  <a:srgbClr val="F2F2F2"/>
                </a:solidFill>
                <a:latin typeface="Microsoft Sans Serif"/>
                <a:cs typeface="Microsoft Sans Serif"/>
                <a:hlinkClick r:id="rId2" action="ppaction://hlinksldjump"/>
              </a:defRPr>
            </a:pPr>
            <a:r>
              <a:t>Referenze</a:t>
            </a:r>
            <a:endParaRPr sz="600">
              <a:latin typeface="Microsoft Sans Serif"/>
              <a:cs typeface="Microsoft Sans Serif"/>
            </a:endParaRPr>
          </a:p>
        </p:txBody>
      </p:sp>
      <p:sp>
        <p:nvSpPr>
          <p:cNvPr id="4" name="object 4"/>
          <p:cNvSpPr/>
          <p:nvPr/>
        </p:nvSpPr>
        <p:spPr>
          <a:xfrm>
            <a:off x="2303995" y="0"/>
            <a:ext cx="2304415" cy="140335"/>
          </a:xfrm>
          <a:custGeom>
            <a:avLst/>
            <a:gdLst/>
            <a:ahLst/>
            <a:cxnLst/>
            <a:rect l="l" t="t" r="r" b="b"/>
            <a:pathLst>
              <a:path w="2304415" h="140335">
                <a:moveTo>
                  <a:pt x="2303995" y="0"/>
                </a:moveTo>
                <a:lnTo>
                  <a:pt x="0" y="0"/>
                </a:lnTo>
                <a:lnTo>
                  <a:pt x="0" y="140017"/>
                </a:lnTo>
                <a:lnTo>
                  <a:pt x="2303995" y="140017"/>
                </a:lnTo>
                <a:lnTo>
                  <a:pt x="2303995" y="0"/>
                </a:lnTo>
                <a:close/>
              </a:path>
            </a:pathLst>
          </a:custGeom>
          <a:solidFill>
            <a:srgbClr val="D8D8D8"/>
          </a:solidFill>
        </p:spPr>
        <p:txBody>
          <a:bodyPr wrap="square" lIns="0" tIns="0" rIns="0" bIns="0"/>
          <a:lstStyle/>
          <a:p>
            <a:endParaRPr/>
          </a:p>
        </p:txBody>
      </p:sp>
      <p:sp>
        <p:nvSpPr>
          <p:cNvPr id="5" name="object 5"/>
          <p:cNvSpPr txBox="1">
            <a:spLocks noGrp="1"/>
          </p:cNvSpPr>
          <p:nvPr>
            <p:ph type="title"/>
          </p:nvPr>
        </p:nvSpPr>
        <p:spPr>
          <a:xfrm>
            <a:off x="0" y="140017"/>
            <a:ext cx="4608195" cy="350520"/>
          </a:xfrm>
          <a:prstGeom prst="rect">
            <a:avLst/>
          </a:prstGeom>
          <a:solidFill>
            <a:srgbClr val="F2F2F2"/>
          </a:solidFill>
        </p:spPr>
        <p:txBody>
          <a:bodyPr vert="horz" wrap="square" lIns="0" tIns="76835" rIns="0" bIns="0">
            <a:spAutoFit/>
          </a:bodyPr>
          <a:lstStyle/>
          <a:p>
            <a:pPr marL="107950">
              <a:lnSpc>
                <a:spcPct val="100000"/>
              </a:lnSpc>
              <a:spcBef>
                <a:spcPts val="605"/>
              </a:spcBef>
              <a:defRPr>
                <a:solidFill>
                  <a:srgbClr val="660066"/>
                </a:solidFill>
              </a:defRPr>
            </a:pPr>
            <a:r>
              <a:t>Riferimenti III</a:t>
            </a:r>
          </a:p>
        </p:txBody>
      </p:sp>
      <p:grpSp>
        <p:nvGrpSpPr>
          <p:cNvPr id="6" name="object 6"/>
          <p:cNvGrpSpPr/>
          <p:nvPr/>
        </p:nvGrpSpPr>
        <p:grpSpPr>
          <a:xfrm>
            <a:off x="173964" y="890351"/>
            <a:ext cx="106680" cy="144780"/>
            <a:chOff x="173964" y="890351"/>
            <a:chExt cx="106680" cy="144780"/>
          </a:xfrm>
        </p:grpSpPr>
        <p:pic>
          <p:nvPicPr>
            <p:cNvPr id="7" name="object 7"/>
            <p:cNvPicPr/>
            <p:nvPr/>
          </p:nvPicPr>
          <p:blipFill>
            <a:blip r:embed="rId3" cstate="print"/>
            <a:stretch>
              <a:fillRect/>
            </a:stretch>
          </p:blipFill>
          <p:spPr>
            <a:xfrm>
              <a:off x="176504" y="892891"/>
              <a:ext cx="101219" cy="139175"/>
            </a:xfrm>
            <a:prstGeom prst="rect">
              <a:avLst/>
            </a:prstGeom>
          </p:spPr>
        </p:pic>
        <p:sp>
          <p:nvSpPr>
            <p:cNvPr id="8" name="object 8"/>
            <p:cNvSpPr/>
            <p:nvPr/>
          </p:nvSpPr>
          <p:spPr>
            <a:xfrm>
              <a:off x="176504" y="892891"/>
              <a:ext cx="101600" cy="139700"/>
            </a:xfrm>
            <a:custGeom>
              <a:avLst/>
              <a:gdLst/>
              <a:ahLst/>
              <a:cxnLst/>
              <a:rect l="l" t="t" r="r" b="b"/>
              <a:pathLst>
                <a:path w="101600" h="139700">
                  <a:moveTo>
                    <a:pt x="0" y="139174"/>
                  </a:moveTo>
                  <a:lnTo>
                    <a:pt x="101219" y="139174"/>
                  </a:lnTo>
                  <a:lnTo>
                    <a:pt x="101219" y="25304"/>
                  </a:lnTo>
                  <a:lnTo>
                    <a:pt x="75914" y="0"/>
                  </a:lnTo>
                  <a:lnTo>
                    <a:pt x="0" y="0"/>
                  </a:lnTo>
                  <a:lnTo>
                    <a:pt x="0" y="139174"/>
                  </a:lnTo>
                  <a:close/>
                </a:path>
              </a:pathLst>
            </a:custGeom>
            <a:ln w="5079">
              <a:solidFill>
                <a:srgbClr val="000000"/>
              </a:solidFill>
            </a:ln>
          </p:spPr>
          <p:txBody>
            <a:bodyPr wrap="square" lIns="0" tIns="0" rIns="0" bIns="0"/>
            <a:lstStyle/>
            <a:p>
              <a:endParaRPr/>
            </a:p>
          </p:txBody>
        </p:sp>
        <p:sp>
          <p:nvSpPr>
            <p:cNvPr id="9" name="object 9"/>
            <p:cNvSpPr/>
            <p:nvPr/>
          </p:nvSpPr>
          <p:spPr>
            <a:xfrm>
              <a:off x="189156" y="911869"/>
              <a:ext cx="63500" cy="0"/>
            </a:xfrm>
            <a:custGeom>
              <a:avLst/>
              <a:gdLst/>
              <a:ahLst/>
              <a:cxnLst/>
              <a:rect l="l" t="t" r="r" b="b"/>
              <a:pathLst>
                <a:path w="63500">
                  <a:moveTo>
                    <a:pt x="0" y="0"/>
                  </a:moveTo>
                  <a:lnTo>
                    <a:pt x="63262" y="0"/>
                  </a:lnTo>
                </a:path>
              </a:pathLst>
            </a:custGeom>
            <a:ln w="5079">
              <a:solidFill>
                <a:srgbClr val="7F7F7F"/>
              </a:solidFill>
            </a:ln>
          </p:spPr>
          <p:txBody>
            <a:bodyPr wrap="square" lIns="0" tIns="0" rIns="0" bIns="0"/>
            <a:lstStyle/>
            <a:p>
              <a:endParaRPr/>
            </a:p>
          </p:txBody>
        </p:sp>
        <p:sp>
          <p:nvSpPr>
            <p:cNvPr id="10" name="object 10"/>
            <p:cNvSpPr/>
            <p:nvPr/>
          </p:nvSpPr>
          <p:spPr>
            <a:xfrm>
              <a:off x="201809" y="930848"/>
              <a:ext cx="50800" cy="12700"/>
            </a:xfrm>
            <a:custGeom>
              <a:avLst/>
              <a:gdLst/>
              <a:ahLst/>
              <a:cxnLst/>
              <a:rect l="l" t="t" r="r" b="b"/>
              <a:pathLst>
                <a:path w="50800" h="12700">
                  <a:moveTo>
                    <a:pt x="0" y="0"/>
                  </a:moveTo>
                  <a:lnTo>
                    <a:pt x="50609" y="0"/>
                  </a:lnTo>
                </a:path>
                <a:path w="50800" h="12700">
                  <a:moveTo>
                    <a:pt x="0" y="12652"/>
                  </a:moveTo>
                  <a:lnTo>
                    <a:pt x="50609" y="12652"/>
                  </a:lnTo>
                </a:path>
              </a:pathLst>
            </a:custGeom>
            <a:ln w="5079">
              <a:solidFill>
                <a:srgbClr val="999999"/>
              </a:solidFill>
            </a:ln>
          </p:spPr>
          <p:txBody>
            <a:bodyPr wrap="square" lIns="0" tIns="0" rIns="0" bIns="0"/>
            <a:lstStyle/>
            <a:p>
              <a:endParaRPr/>
            </a:p>
          </p:txBody>
        </p:sp>
        <p:sp>
          <p:nvSpPr>
            <p:cNvPr id="11" name="object 11"/>
            <p:cNvSpPr/>
            <p:nvPr/>
          </p:nvSpPr>
          <p:spPr>
            <a:xfrm>
              <a:off x="189156" y="962478"/>
              <a:ext cx="31750" cy="50800"/>
            </a:xfrm>
            <a:custGeom>
              <a:avLst/>
              <a:gdLst/>
              <a:ahLst/>
              <a:cxnLst/>
              <a:rect l="l" t="t" r="r" b="b"/>
              <a:pathLst>
                <a:path w="31750" h="50800">
                  <a:moveTo>
                    <a:pt x="0" y="0"/>
                  </a:moveTo>
                  <a:lnTo>
                    <a:pt x="31631" y="0"/>
                  </a:lnTo>
                </a:path>
                <a:path w="31750" h="50800">
                  <a:moveTo>
                    <a:pt x="0" y="12652"/>
                  </a:moveTo>
                  <a:lnTo>
                    <a:pt x="31631" y="12652"/>
                  </a:lnTo>
                </a:path>
                <a:path w="31750" h="50800">
                  <a:moveTo>
                    <a:pt x="0" y="25304"/>
                  </a:moveTo>
                  <a:lnTo>
                    <a:pt x="31631" y="25304"/>
                  </a:lnTo>
                </a:path>
                <a:path w="31750" h="50800">
                  <a:moveTo>
                    <a:pt x="0" y="37956"/>
                  </a:moveTo>
                  <a:lnTo>
                    <a:pt x="31631" y="37956"/>
                  </a:lnTo>
                </a:path>
                <a:path w="31750" h="50800">
                  <a:moveTo>
                    <a:pt x="0" y="50609"/>
                  </a:moveTo>
                  <a:lnTo>
                    <a:pt x="31631" y="50609"/>
                  </a:lnTo>
                </a:path>
              </a:pathLst>
            </a:custGeom>
            <a:ln w="5079">
              <a:solidFill>
                <a:srgbClr val="B2B2B2"/>
              </a:solidFill>
            </a:ln>
          </p:spPr>
          <p:txBody>
            <a:bodyPr wrap="square" lIns="0" tIns="0" rIns="0" bIns="0"/>
            <a:lstStyle/>
            <a:p>
              <a:endParaRPr/>
            </a:p>
          </p:txBody>
        </p:sp>
        <p:pic>
          <p:nvPicPr>
            <p:cNvPr id="12" name="object 12"/>
            <p:cNvPicPr/>
            <p:nvPr/>
          </p:nvPicPr>
          <p:blipFill>
            <a:blip r:embed="rId4" cstate="print"/>
            <a:stretch>
              <a:fillRect/>
            </a:stretch>
          </p:blipFill>
          <p:spPr>
            <a:xfrm>
              <a:off x="233440" y="959314"/>
              <a:ext cx="31635" cy="44283"/>
            </a:xfrm>
            <a:prstGeom prst="rect">
              <a:avLst/>
            </a:prstGeom>
          </p:spPr>
        </p:pic>
        <p:sp>
          <p:nvSpPr>
            <p:cNvPr id="13" name="object 13"/>
            <p:cNvSpPr/>
            <p:nvPr/>
          </p:nvSpPr>
          <p:spPr>
            <a:xfrm>
              <a:off x="233440" y="1013087"/>
              <a:ext cx="31750" cy="0"/>
            </a:xfrm>
            <a:custGeom>
              <a:avLst/>
              <a:gdLst/>
              <a:ahLst/>
              <a:cxnLst/>
              <a:rect l="l" t="t" r="r" b="b"/>
              <a:pathLst>
                <a:path w="31750">
                  <a:moveTo>
                    <a:pt x="0" y="0"/>
                  </a:moveTo>
                  <a:lnTo>
                    <a:pt x="31631" y="0"/>
                  </a:lnTo>
                </a:path>
              </a:pathLst>
            </a:custGeom>
            <a:ln w="5079">
              <a:solidFill>
                <a:srgbClr val="B2B2B2"/>
              </a:solidFill>
            </a:ln>
          </p:spPr>
          <p:txBody>
            <a:bodyPr wrap="square" lIns="0" tIns="0" rIns="0" bIns="0"/>
            <a:lstStyle/>
            <a:p>
              <a:endParaRPr/>
            </a:p>
          </p:txBody>
        </p:sp>
        <p:sp>
          <p:nvSpPr>
            <p:cNvPr id="14" name="object 14"/>
            <p:cNvSpPr/>
            <p:nvPr/>
          </p:nvSpPr>
          <p:spPr>
            <a:xfrm>
              <a:off x="252419" y="892891"/>
              <a:ext cx="25400" cy="25400"/>
            </a:xfrm>
            <a:custGeom>
              <a:avLst/>
              <a:gdLst/>
              <a:ahLst/>
              <a:cxnLst/>
              <a:rect l="l" t="t" r="r" b="b"/>
              <a:pathLst>
                <a:path w="25400" h="25400">
                  <a:moveTo>
                    <a:pt x="25304" y="25304"/>
                  </a:moveTo>
                  <a:lnTo>
                    <a:pt x="0" y="25304"/>
                  </a:lnTo>
                  <a:lnTo>
                    <a:pt x="0" y="0"/>
                  </a:lnTo>
                </a:path>
              </a:pathLst>
            </a:custGeom>
            <a:ln w="5079">
              <a:solidFill>
                <a:srgbClr val="000000"/>
              </a:solidFill>
            </a:ln>
          </p:spPr>
          <p:txBody>
            <a:bodyPr wrap="square" lIns="0" tIns="0" rIns="0" bIns="0"/>
            <a:lstStyle/>
            <a:p>
              <a:endParaRPr/>
            </a:p>
          </p:txBody>
        </p:sp>
      </p:grpSp>
      <p:sp>
        <p:nvSpPr>
          <p:cNvPr id="15" name="object 15"/>
          <p:cNvSpPr txBox="1"/>
          <p:nvPr/>
        </p:nvSpPr>
        <p:spPr>
          <a:xfrm>
            <a:off x="372249" y="899171"/>
            <a:ext cx="4104640" cy="1935480"/>
          </a:xfrm>
          <a:prstGeom prst="rect">
            <a:avLst/>
          </a:prstGeom>
        </p:spPr>
        <p:txBody>
          <a:bodyPr vert="horz" wrap="square" lIns="0" tIns="12065" rIns="0" bIns="0">
            <a:spAutoFit/>
          </a:bodyPr>
          <a:lstStyle/>
          <a:p>
            <a:pPr marL="12700">
              <a:lnSpc>
                <a:spcPts val="955"/>
              </a:lnSpc>
              <a:spcBef>
                <a:spcPts val="95"/>
              </a:spcBef>
              <a:defRPr sz="800">
                <a:solidFill>
                  <a:srgbClr val="9E832A"/>
                </a:solidFill>
                <a:latin typeface="Microsoft Sans Serif"/>
                <a:cs typeface="Microsoft Sans Serif"/>
              </a:defRPr>
            </a:pPr>
            <a:r>
              <a:t>Omicini, A., Ricci, A., e Viroli, M. (2008).</a:t>
            </a:r>
            <a:endParaRPr sz="800">
              <a:latin typeface="Microsoft Sans Serif"/>
              <a:cs typeface="Microsoft Sans Serif"/>
            </a:endParaRPr>
          </a:p>
          <a:p>
            <a:pPr marL="12700">
              <a:lnSpc>
                <a:spcPts val="944"/>
              </a:lnSpc>
              <a:defRPr sz="800">
                <a:solidFill>
                  <a:srgbClr val="5B005B"/>
                </a:solidFill>
                <a:latin typeface="Microsoft Sans Serif"/>
                <a:cs typeface="Microsoft Sans Serif"/>
              </a:defRPr>
            </a:pPr>
            <a:r>
              <a:t>Artefatti nel meta-modello A &amp;A per sistemi multi-agente.</a:t>
            </a:r>
            <a:endParaRPr sz="800">
              <a:latin typeface="Microsoft Sans Serif"/>
              <a:cs typeface="Microsoft Sans Serif"/>
            </a:endParaRPr>
          </a:p>
          <a:p>
            <a:pPr marL="12700">
              <a:lnSpc>
                <a:spcPts val="944"/>
              </a:lnSpc>
              <a:defRPr sz="800">
                <a:solidFill>
                  <a:srgbClr val="330033"/>
                </a:solidFill>
              </a:defRPr>
            </a:pPr>
            <a:r>
              <a:rPr i="1">
                <a:latin typeface="Arial"/>
                <a:cs typeface="Arial"/>
              </a:rPr>
              <a:t>Agenti autonomi e sistemi multiagente,</a:t>
            </a:r>
            <a:r>
              <a:rPr>
                <a:latin typeface="Microsoft Sans Serif"/>
                <a:cs typeface="Microsoft Sans Serif"/>
              </a:rPr>
              <a:t> 17(3):432–456.</a:t>
            </a:r>
            <a:endParaRPr sz="800">
              <a:latin typeface="Microsoft Sans Serif"/>
              <a:cs typeface="Microsoft Sans Serif"/>
            </a:endParaRPr>
          </a:p>
          <a:p>
            <a:pPr marL="12700" marR="28575">
              <a:lnSpc>
                <a:spcPts val="950"/>
              </a:lnSpc>
              <a:spcBef>
                <a:spcPts val="35"/>
              </a:spcBef>
              <a:defRPr sz="800">
                <a:solidFill>
                  <a:srgbClr val="4C004C"/>
                </a:solidFill>
                <a:latin typeface="Microsoft Sans Serif"/>
                <a:cs typeface="Microsoft Sans Serif"/>
              </a:defRPr>
            </a:pPr>
            <a:r>
              <a:t>Questione Speciale su Fondamenti, Argomenti Avanzati e Prospettive Industriali di Sistemi Multi-Agent.</a:t>
            </a:r>
            <a:endParaRPr sz="800">
              <a:latin typeface="Microsoft Sans Serif"/>
              <a:cs typeface="Microsoft Sans Serif"/>
            </a:endParaRPr>
          </a:p>
          <a:p>
            <a:pPr marL="12700">
              <a:lnSpc>
                <a:spcPts val="955"/>
              </a:lnSpc>
              <a:spcBef>
                <a:spcPts val="530"/>
              </a:spcBef>
              <a:defRPr sz="800">
                <a:solidFill>
                  <a:srgbClr val="9E832A"/>
                </a:solidFill>
                <a:latin typeface="Microsoft Sans Serif"/>
                <a:cs typeface="Microsoft Sans Serif"/>
              </a:defRPr>
            </a:pPr>
            <a:r>
              <a:t>Poole, D. (1993).</a:t>
            </a:r>
            <a:endParaRPr sz="800">
              <a:latin typeface="Microsoft Sans Serif"/>
              <a:cs typeface="Microsoft Sans Serif"/>
            </a:endParaRPr>
          </a:p>
          <a:p>
            <a:pPr marL="12700">
              <a:lnSpc>
                <a:spcPts val="944"/>
              </a:lnSpc>
              <a:defRPr sz="800">
                <a:solidFill>
                  <a:srgbClr val="5B005B"/>
                </a:solidFill>
                <a:latin typeface="Microsoft Sans Serif"/>
                <a:cs typeface="Microsoft Sans Serif"/>
              </a:defRPr>
            </a:pPr>
            <a:r>
              <a:t>Programmazione logica, rapimento e probabilità.</a:t>
            </a:r>
            <a:endParaRPr sz="800">
              <a:latin typeface="Microsoft Sans Serif"/>
              <a:cs typeface="Microsoft Sans Serif"/>
            </a:endParaRPr>
          </a:p>
          <a:p>
            <a:pPr marL="12700">
              <a:lnSpc>
                <a:spcPts val="955"/>
              </a:lnSpc>
              <a:defRPr sz="800">
                <a:solidFill>
                  <a:srgbClr val="330033"/>
                </a:solidFill>
              </a:defRPr>
            </a:pPr>
            <a:r>
              <a:rPr i="1">
                <a:latin typeface="Arial"/>
                <a:cs typeface="Arial"/>
              </a:rPr>
              <a:t>Calcolo di nuova generazione</a:t>
            </a:r>
            <a:r>
              <a:rPr>
                <a:latin typeface="Microsoft Sans Serif"/>
                <a:cs typeface="Microsoft Sans Serif"/>
              </a:rPr>
              <a:t>, 11(3-4): 377.</a:t>
            </a:r>
            <a:endParaRPr sz="800">
              <a:latin typeface="Microsoft Sans Serif"/>
              <a:cs typeface="Microsoft Sans Serif"/>
            </a:endParaRPr>
          </a:p>
          <a:p>
            <a:pPr marL="12700">
              <a:lnSpc>
                <a:spcPts val="955"/>
              </a:lnSpc>
              <a:spcBef>
                <a:spcPts val="610"/>
              </a:spcBef>
              <a:defRPr sz="800">
                <a:solidFill>
                  <a:srgbClr val="9E832A"/>
                </a:solidFill>
                <a:latin typeface="Microsoft Sans Serif"/>
                <a:cs typeface="Microsoft Sans Serif"/>
              </a:defRPr>
            </a:pPr>
            <a:r>
              <a:t>Riveret, R., Oren, N., e Sartor, G. (2020).</a:t>
            </a:r>
            <a:endParaRPr sz="800">
              <a:latin typeface="Microsoft Sans Serif"/>
              <a:cs typeface="Microsoft Sans Serif"/>
            </a:endParaRPr>
          </a:p>
          <a:p>
            <a:pPr marL="12700">
              <a:lnSpc>
                <a:spcPts val="944"/>
              </a:lnSpc>
              <a:defRPr sz="800">
                <a:solidFill>
                  <a:srgbClr val="5B005B"/>
                </a:solidFill>
                <a:latin typeface="Microsoft Sans Serif"/>
                <a:cs typeface="Microsoft Sans Serif"/>
              </a:defRPr>
            </a:pPr>
            <a:r>
              <a:t>Un quadro probabilistico di argomentazione deontica.</a:t>
            </a:r>
            <a:endParaRPr sz="800">
              <a:latin typeface="Microsoft Sans Serif"/>
              <a:cs typeface="Microsoft Sans Serif"/>
            </a:endParaRPr>
          </a:p>
          <a:p>
            <a:pPr marL="12700">
              <a:lnSpc>
                <a:spcPts val="955"/>
              </a:lnSpc>
              <a:defRPr sz="800">
                <a:solidFill>
                  <a:srgbClr val="330033"/>
                </a:solidFill>
              </a:defRPr>
            </a:pPr>
            <a:r>
              <a:rPr i="1">
                <a:latin typeface="Arial"/>
                <a:cs typeface="Arial"/>
              </a:rPr>
              <a:t>International Journal of Approximate Reasoning</a:t>
            </a:r>
            <a:r>
              <a:rPr>
                <a:latin typeface="Microsoft Sans Serif"/>
                <a:cs typeface="Microsoft Sans Serif"/>
              </a:rPr>
              <a:t>, 126:249–271.</a:t>
            </a:r>
            <a:endParaRPr sz="800">
              <a:latin typeface="Microsoft Sans Serif"/>
              <a:cs typeface="Microsoft Sans Serif"/>
            </a:endParaRPr>
          </a:p>
          <a:p>
            <a:pPr marL="12700" marR="2122805">
              <a:lnSpc>
                <a:spcPts val="950"/>
              </a:lnSpc>
              <a:spcBef>
                <a:spcPts val="605"/>
              </a:spcBef>
              <a:defRPr sz="800">
                <a:latin typeface="Microsoft Sans Serif"/>
                <a:cs typeface="Microsoft Sans Serif"/>
              </a:defRPr>
            </a:pPr>
            <a:r>
              <a:rPr>
                <a:solidFill>
                  <a:srgbClr val="9E832A"/>
                </a:solidFill>
              </a:rPr>
              <a:t>Saptawijaya, A. e Pereira, L. M. (2019).  </a:t>
            </a:r>
            <a:r>
              <a:rPr>
                <a:solidFill>
                  <a:srgbClr val="5B005B"/>
                </a:solidFill>
              </a:rPr>
              <a:t>Dalla programmazione logica all'etica della macchina.</a:t>
            </a:r>
            <a:endParaRPr sz="800">
              <a:latin typeface="Microsoft Sans Serif"/>
              <a:cs typeface="Microsoft Sans Serif"/>
            </a:endParaRPr>
          </a:p>
          <a:p>
            <a:pPr marL="12700">
              <a:lnSpc>
                <a:spcPts val="915"/>
              </a:lnSpc>
              <a:defRPr sz="800">
                <a:solidFill>
                  <a:srgbClr val="330033"/>
                </a:solidFill>
              </a:defRPr>
            </a:pPr>
            <a:r>
              <a:rPr>
                <a:latin typeface="Microsoft Sans Serif"/>
                <a:cs typeface="Microsoft Sans Serif"/>
              </a:rPr>
              <a:t>In Bendel, O., editore, </a:t>
            </a:r>
            <a:r>
              <a:rPr i="1">
                <a:latin typeface="Arial"/>
                <a:cs typeface="Arial"/>
              </a:rPr>
              <a:t>Handbuch Maschinenethik</a:t>
            </a:r>
            <a:r>
              <a:rPr>
                <a:latin typeface="Microsoft Sans Serif"/>
                <a:cs typeface="Microsoft Sans Serif"/>
              </a:rPr>
              <a:t>, pagine 209-227. Springer VS, Wiesbaden.</a:t>
            </a:r>
            <a:endParaRPr sz="800">
              <a:latin typeface="Microsoft Sans Serif"/>
              <a:cs typeface="Microsoft Sans Serif"/>
            </a:endParaRPr>
          </a:p>
        </p:txBody>
      </p:sp>
      <p:grpSp>
        <p:nvGrpSpPr>
          <p:cNvPr id="16" name="object 16"/>
          <p:cNvGrpSpPr/>
          <p:nvPr/>
        </p:nvGrpSpPr>
        <p:grpSpPr>
          <a:xfrm>
            <a:off x="173964" y="1564810"/>
            <a:ext cx="106680" cy="144780"/>
            <a:chOff x="173964" y="1564810"/>
            <a:chExt cx="106680" cy="144780"/>
          </a:xfrm>
        </p:grpSpPr>
        <p:pic>
          <p:nvPicPr>
            <p:cNvPr id="17" name="object 17"/>
            <p:cNvPicPr/>
            <p:nvPr/>
          </p:nvPicPr>
          <p:blipFill>
            <a:blip r:embed="rId5" cstate="print"/>
            <a:stretch>
              <a:fillRect/>
            </a:stretch>
          </p:blipFill>
          <p:spPr>
            <a:xfrm>
              <a:off x="176504" y="1567350"/>
              <a:ext cx="101219" cy="139174"/>
            </a:xfrm>
            <a:prstGeom prst="rect">
              <a:avLst/>
            </a:prstGeom>
          </p:spPr>
        </p:pic>
        <p:sp>
          <p:nvSpPr>
            <p:cNvPr id="18" name="object 18"/>
            <p:cNvSpPr/>
            <p:nvPr/>
          </p:nvSpPr>
          <p:spPr>
            <a:xfrm>
              <a:off x="176504" y="1567350"/>
              <a:ext cx="101600" cy="139700"/>
            </a:xfrm>
            <a:custGeom>
              <a:avLst/>
              <a:gdLst/>
              <a:ahLst/>
              <a:cxnLst/>
              <a:rect l="l" t="t" r="r" b="b"/>
              <a:pathLst>
                <a:path w="101600" h="139700">
                  <a:moveTo>
                    <a:pt x="0" y="139174"/>
                  </a:moveTo>
                  <a:lnTo>
                    <a:pt x="101219" y="139174"/>
                  </a:lnTo>
                  <a:lnTo>
                    <a:pt x="101219" y="25304"/>
                  </a:lnTo>
                  <a:lnTo>
                    <a:pt x="75914" y="0"/>
                  </a:lnTo>
                  <a:lnTo>
                    <a:pt x="0" y="0"/>
                  </a:lnTo>
                  <a:lnTo>
                    <a:pt x="0" y="139174"/>
                  </a:lnTo>
                  <a:close/>
                </a:path>
              </a:pathLst>
            </a:custGeom>
            <a:ln w="5079">
              <a:solidFill>
                <a:srgbClr val="000000"/>
              </a:solidFill>
            </a:ln>
          </p:spPr>
          <p:txBody>
            <a:bodyPr wrap="square" lIns="0" tIns="0" rIns="0" bIns="0"/>
            <a:lstStyle/>
            <a:p>
              <a:endParaRPr/>
            </a:p>
          </p:txBody>
        </p:sp>
        <p:sp>
          <p:nvSpPr>
            <p:cNvPr id="19" name="object 19"/>
            <p:cNvSpPr/>
            <p:nvPr/>
          </p:nvSpPr>
          <p:spPr>
            <a:xfrm>
              <a:off x="189156" y="1586328"/>
              <a:ext cx="63500" cy="0"/>
            </a:xfrm>
            <a:custGeom>
              <a:avLst/>
              <a:gdLst/>
              <a:ahLst/>
              <a:cxnLst/>
              <a:rect l="l" t="t" r="r" b="b"/>
              <a:pathLst>
                <a:path w="63500">
                  <a:moveTo>
                    <a:pt x="0" y="0"/>
                  </a:moveTo>
                  <a:lnTo>
                    <a:pt x="63262" y="0"/>
                  </a:lnTo>
                </a:path>
              </a:pathLst>
            </a:custGeom>
            <a:ln w="5079">
              <a:solidFill>
                <a:srgbClr val="7F7F7F"/>
              </a:solidFill>
            </a:ln>
          </p:spPr>
          <p:txBody>
            <a:bodyPr wrap="square" lIns="0" tIns="0" rIns="0" bIns="0"/>
            <a:lstStyle/>
            <a:p>
              <a:endParaRPr/>
            </a:p>
          </p:txBody>
        </p:sp>
        <p:sp>
          <p:nvSpPr>
            <p:cNvPr id="20" name="object 20"/>
            <p:cNvSpPr/>
            <p:nvPr/>
          </p:nvSpPr>
          <p:spPr>
            <a:xfrm>
              <a:off x="201809" y="1605307"/>
              <a:ext cx="50800" cy="12700"/>
            </a:xfrm>
            <a:custGeom>
              <a:avLst/>
              <a:gdLst/>
              <a:ahLst/>
              <a:cxnLst/>
              <a:rect l="l" t="t" r="r" b="b"/>
              <a:pathLst>
                <a:path w="50800" h="12700">
                  <a:moveTo>
                    <a:pt x="0" y="0"/>
                  </a:moveTo>
                  <a:lnTo>
                    <a:pt x="50609" y="0"/>
                  </a:lnTo>
                </a:path>
                <a:path w="50800" h="12700">
                  <a:moveTo>
                    <a:pt x="0" y="12652"/>
                  </a:moveTo>
                  <a:lnTo>
                    <a:pt x="50609" y="12652"/>
                  </a:lnTo>
                </a:path>
              </a:pathLst>
            </a:custGeom>
            <a:ln w="5079">
              <a:solidFill>
                <a:srgbClr val="999999"/>
              </a:solidFill>
            </a:ln>
          </p:spPr>
          <p:txBody>
            <a:bodyPr wrap="square" lIns="0" tIns="0" rIns="0" bIns="0"/>
            <a:lstStyle/>
            <a:p>
              <a:endParaRPr/>
            </a:p>
          </p:txBody>
        </p:sp>
        <p:sp>
          <p:nvSpPr>
            <p:cNvPr id="21" name="object 21"/>
            <p:cNvSpPr/>
            <p:nvPr/>
          </p:nvSpPr>
          <p:spPr>
            <a:xfrm>
              <a:off x="189156" y="1636937"/>
              <a:ext cx="31750" cy="50800"/>
            </a:xfrm>
            <a:custGeom>
              <a:avLst/>
              <a:gdLst/>
              <a:ahLst/>
              <a:cxnLst/>
              <a:rect l="l" t="t" r="r" b="b"/>
              <a:pathLst>
                <a:path w="31750" h="50800">
                  <a:moveTo>
                    <a:pt x="0" y="0"/>
                  </a:moveTo>
                  <a:lnTo>
                    <a:pt x="31631" y="0"/>
                  </a:lnTo>
                </a:path>
                <a:path w="31750" h="50800">
                  <a:moveTo>
                    <a:pt x="0" y="12652"/>
                  </a:moveTo>
                  <a:lnTo>
                    <a:pt x="31631" y="12652"/>
                  </a:lnTo>
                </a:path>
                <a:path w="31750" h="50800">
                  <a:moveTo>
                    <a:pt x="0" y="25304"/>
                  </a:moveTo>
                  <a:lnTo>
                    <a:pt x="31631" y="25304"/>
                  </a:lnTo>
                </a:path>
                <a:path w="31750" h="50800">
                  <a:moveTo>
                    <a:pt x="0" y="37956"/>
                  </a:moveTo>
                  <a:lnTo>
                    <a:pt x="31631" y="37956"/>
                  </a:lnTo>
                </a:path>
                <a:path w="31750" h="50800">
                  <a:moveTo>
                    <a:pt x="0" y="50609"/>
                  </a:moveTo>
                  <a:lnTo>
                    <a:pt x="31631" y="50609"/>
                  </a:lnTo>
                </a:path>
              </a:pathLst>
            </a:custGeom>
            <a:ln w="5079">
              <a:solidFill>
                <a:srgbClr val="B2B2B2"/>
              </a:solidFill>
            </a:ln>
          </p:spPr>
          <p:txBody>
            <a:bodyPr wrap="square" lIns="0" tIns="0" rIns="0" bIns="0"/>
            <a:lstStyle/>
            <a:p>
              <a:endParaRPr/>
            </a:p>
          </p:txBody>
        </p:sp>
        <p:pic>
          <p:nvPicPr>
            <p:cNvPr id="22" name="object 22"/>
            <p:cNvPicPr/>
            <p:nvPr/>
          </p:nvPicPr>
          <p:blipFill>
            <a:blip r:embed="rId6" cstate="print"/>
            <a:stretch>
              <a:fillRect/>
            </a:stretch>
          </p:blipFill>
          <p:spPr>
            <a:xfrm>
              <a:off x="233440" y="1633773"/>
              <a:ext cx="31635" cy="44283"/>
            </a:xfrm>
            <a:prstGeom prst="rect">
              <a:avLst/>
            </a:prstGeom>
          </p:spPr>
        </p:pic>
        <p:sp>
          <p:nvSpPr>
            <p:cNvPr id="23" name="object 23"/>
            <p:cNvSpPr/>
            <p:nvPr/>
          </p:nvSpPr>
          <p:spPr>
            <a:xfrm>
              <a:off x="233440" y="1687546"/>
              <a:ext cx="31750" cy="0"/>
            </a:xfrm>
            <a:custGeom>
              <a:avLst/>
              <a:gdLst/>
              <a:ahLst/>
              <a:cxnLst/>
              <a:rect l="l" t="t" r="r" b="b"/>
              <a:pathLst>
                <a:path w="31750">
                  <a:moveTo>
                    <a:pt x="0" y="0"/>
                  </a:moveTo>
                  <a:lnTo>
                    <a:pt x="31631" y="0"/>
                  </a:lnTo>
                </a:path>
              </a:pathLst>
            </a:custGeom>
            <a:ln w="5079">
              <a:solidFill>
                <a:srgbClr val="B2B2B2"/>
              </a:solidFill>
            </a:ln>
          </p:spPr>
          <p:txBody>
            <a:bodyPr wrap="square" lIns="0" tIns="0" rIns="0" bIns="0"/>
            <a:lstStyle/>
            <a:p>
              <a:endParaRPr/>
            </a:p>
          </p:txBody>
        </p:sp>
        <p:sp>
          <p:nvSpPr>
            <p:cNvPr id="24" name="object 24"/>
            <p:cNvSpPr/>
            <p:nvPr/>
          </p:nvSpPr>
          <p:spPr>
            <a:xfrm>
              <a:off x="252419" y="1567350"/>
              <a:ext cx="25400" cy="25400"/>
            </a:xfrm>
            <a:custGeom>
              <a:avLst/>
              <a:gdLst/>
              <a:ahLst/>
              <a:cxnLst/>
              <a:rect l="l" t="t" r="r" b="b"/>
              <a:pathLst>
                <a:path w="25400" h="25400">
                  <a:moveTo>
                    <a:pt x="25304" y="25304"/>
                  </a:moveTo>
                  <a:lnTo>
                    <a:pt x="0" y="25304"/>
                  </a:lnTo>
                  <a:lnTo>
                    <a:pt x="0" y="0"/>
                  </a:lnTo>
                </a:path>
              </a:pathLst>
            </a:custGeom>
            <a:ln w="5079">
              <a:solidFill>
                <a:srgbClr val="000000"/>
              </a:solidFill>
            </a:ln>
          </p:spPr>
          <p:txBody>
            <a:bodyPr wrap="square" lIns="0" tIns="0" rIns="0" bIns="0"/>
            <a:lstStyle/>
            <a:p>
              <a:endParaRPr/>
            </a:p>
          </p:txBody>
        </p:sp>
      </p:grpSp>
      <p:grpSp>
        <p:nvGrpSpPr>
          <p:cNvPr id="25" name="object 25"/>
          <p:cNvGrpSpPr/>
          <p:nvPr/>
        </p:nvGrpSpPr>
        <p:grpSpPr>
          <a:xfrm>
            <a:off x="173964" y="2004484"/>
            <a:ext cx="106680" cy="144780"/>
            <a:chOff x="173964" y="2004484"/>
            <a:chExt cx="106680" cy="144780"/>
          </a:xfrm>
        </p:grpSpPr>
        <p:pic>
          <p:nvPicPr>
            <p:cNvPr id="26" name="object 26"/>
            <p:cNvPicPr/>
            <p:nvPr/>
          </p:nvPicPr>
          <p:blipFill>
            <a:blip r:embed="rId3" cstate="print"/>
            <a:stretch>
              <a:fillRect/>
            </a:stretch>
          </p:blipFill>
          <p:spPr>
            <a:xfrm>
              <a:off x="176504" y="2007024"/>
              <a:ext cx="101219" cy="139174"/>
            </a:xfrm>
            <a:prstGeom prst="rect">
              <a:avLst/>
            </a:prstGeom>
          </p:spPr>
        </p:pic>
        <p:sp>
          <p:nvSpPr>
            <p:cNvPr id="27" name="object 27"/>
            <p:cNvSpPr/>
            <p:nvPr/>
          </p:nvSpPr>
          <p:spPr>
            <a:xfrm>
              <a:off x="176504" y="2007024"/>
              <a:ext cx="101600" cy="139700"/>
            </a:xfrm>
            <a:custGeom>
              <a:avLst/>
              <a:gdLst/>
              <a:ahLst/>
              <a:cxnLst/>
              <a:rect l="l" t="t" r="r" b="b"/>
              <a:pathLst>
                <a:path w="101600" h="139700">
                  <a:moveTo>
                    <a:pt x="0" y="139174"/>
                  </a:moveTo>
                  <a:lnTo>
                    <a:pt x="101219" y="139174"/>
                  </a:lnTo>
                  <a:lnTo>
                    <a:pt x="101219" y="25304"/>
                  </a:lnTo>
                  <a:lnTo>
                    <a:pt x="75914" y="0"/>
                  </a:lnTo>
                  <a:lnTo>
                    <a:pt x="0" y="0"/>
                  </a:lnTo>
                  <a:lnTo>
                    <a:pt x="0" y="139174"/>
                  </a:lnTo>
                  <a:close/>
                </a:path>
              </a:pathLst>
            </a:custGeom>
            <a:ln w="5079">
              <a:solidFill>
                <a:srgbClr val="000000"/>
              </a:solidFill>
            </a:ln>
          </p:spPr>
          <p:txBody>
            <a:bodyPr wrap="square" lIns="0" tIns="0" rIns="0" bIns="0"/>
            <a:lstStyle/>
            <a:p>
              <a:endParaRPr/>
            </a:p>
          </p:txBody>
        </p:sp>
        <p:sp>
          <p:nvSpPr>
            <p:cNvPr id="28" name="object 28"/>
            <p:cNvSpPr/>
            <p:nvPr/>
          </p:nvSpPr>
          <p:spPr>
            <a:xfrm>
              <a:off x="189156" y="2026002"/>
              <a:ext cx="63500" cy="0"/>
            </a:xfrm>
            <a:custGeom>
              <a:avLst/>
              <a:gdLst/>
              <a:ahLst/>
              <a:cxnLst/>
              <a:rect l="l" t="t" r="r" b="b"/>
              <a:pathLst>
                <a:path w="63500">
                  <a:moveTo>
                    <a:pt x="0" y="0"/>
                  </a:moveTo>
                  <a:lnTo>
                    <a:pt x="63262" y="0"/>
                  </a:lnTo>
                </a:path>
              </a:pathLst>
            </a:custGeom>
            <a:ln w="5079">
              <a:solidFill>
                <a:srgbClr val="7F7F7F"/>
              </a:solidFill>
            </a:ln>
          </p:spPr>
          <p:txBody>
            <a:bodyPr wrap="square" lIns="0" tIns="0" rIns="0" bIns="0"/>
            <a:lstStyle/>
            <a:p>
              <a:endParaRPr/>
            </a:p>
          </p:txBody>
        </p:sp>
        <p:sp>
          <p:nvSpPr>
            <p:cNvPr id="29" name="object 29"/>
            <p:cNvSpPr/>
            <p:nvPr/>
          </p:nvSpPr>
          <p:spPr>
            <a:xfrm>
              <a:off x="201809" y="2044981"/>
              <a:ext cx="50800" cy="12700"/>
            </a:xfrm>
            <a:custGeom>
              <a:avLst/>
              <a:gdLst/>
              <a:ahLst/>
              <a:cxnLst/>
              <a:rect l="l" t="t" r="r" b="b"/>
              <a:pathLst>
                <a:path w="50800" h="12700">
                  <a:moveTo>
                    <a:pt x="0" y="0"/>
                  </a:moveTo>
                  <a:lnTo>
                    <a:pt x="50609" y="0"/>
                  </a:lnTo>
                </a:path>
                <a:path w="50800" h="12700">
                  <a:moveTo>
                    <a:pt x="0" y="12652"/>
                  </a:moveTo>
                  <a:lnTo>
                    <a:pt x="50609" y="12652"/>
                  </a:lnTo>
                </a:path>
              </a:pathLst>
            </a:custGeom>
            <a:ln w="5079">
              <a:solidFill>
                <a:srgbClr val="999999"/>
              </a:solidFill>
            </a:ln>
          </p:spPr>
          <p:txBody>
            <a:bodyPr wrap="square" lIns="0" tIns="0" rIns="0" bIns="0"/>
            <a:lstStyle/>
            <a:p>
              <a:endParaRPr/>
            </a:p>
          </p:txBody>
        </p:sp>
        <p:sp>
          <p:nvSpPr>
            <p:cNvPr id="30" name="object 30"/>
            <p:cNvSpPr/>
            <p:nvPr/>
          </p:nvSpPr>
          <p:spPr>
            <a:xfrm>
              <a:off x="189156" y="2076611"/>
              <a:ext cx="31750" cy="50800"/>
            </a:xfrm>
            <a:custGeom>
              <a:avLst/>
              <a:gdLst/>
              <a:ahLst/>
              <a:cxnLst/>
              <a:rect l="l" t="t" r="r" b="b"/>
              <a:pathLst>
                <a:path w="31750" h="50800">
                  <a:moveTo>
                    <a:pt x="0" y="0"/>
                  </a:moveTo>
                  <a:lnTo>
                    <a:pt x="31631" y="0"/>
                  </a:lnTo>
                </a:path>
                <a:path w="31750" h="50800">
                  <a:moveTo>
                    <a:pt x="0" y="12652"/>
                  </a:moveTo>
                  <a:lnTo>
                    <a:pt x="31631" y="12652"/>
                  </a:lnTo>
                </a:path>
                <a:path w="31750" h="50800">
                  <a:moveTo>
                    <a:pt x="0" y="25304"/>
                  </a:moveTo>
                  <a:lnTo>
                    <a:pt x="31631" y="25304"/>
                  </a:lnTo>
                </a:path>
                <a:path w="31750" h="50800">
                  <a:moveTo>
                    <a:pt x="0" y="37956"/>
                  </a:moveTo>
                  <a:lnTo>
                    <a:pt x="31631" y="37956"/>
                  </a:lnTo>
                </a:path>
                <a:path w="31750" h="50800">
                  <a:moveTo>
                    <a:pt x="0" y="50609"/>
                  </a:moveTo>
                  <a:lnTo>
                    <a:pt x="31631" y="50609"/>
                  </a:lnTo>
                </a:path>
              </a:pathLst>
            </a:custGeom>
            <a:ln w="5079">
              <a:solidFill>
                <a:srgbClr val="B2B2B2"/>
              </a:solidFill>
            </a:ln>
          </p:spPr>
          <p:txBody>
            <a:bodyPr wrap="square" lIns="0" tIns="0" rIns="0" bIns="0"/>
            <a:lstStyle/>
            <a:p>
              <a:endParaRPr/>
            </a:p>
          </p:txBody>
        </p:sp>
        <p:pic>
          <p:nvPicPr>
            <p:cNvPr id="31" name="object 31"/>
            <p:cNvPicPr/>
            <p:nvPr/>
          </p:nvPicPr>
          <p:blipFill>
            <a:blip r:embed="rId4" cstate="print"/>
            <a:stretch>
              <a:fillRect/>
            </a:stretch>
          </p:blipFill>
          <p:spPr>
            <a:xfrm>
              <a:off x="233440" y="2073447"/>
              <a:ext cx="31635" cy="44283"/>
            </a:xfrm>
            <a:prstGeom prst="rect">
              <a:avLst/>
            </a:prstGeom>
          </p:spPr>
        </p:pic>
        <p:sp>
          <p:nvSpPr>
            <p:cNvPr id="32" name="object 32"/>
            <p:cNvSpPr/>
            <p:nvPr/>
          </p:nvSpPr>
          <p:spPr>
            <a:xfrm>
              <a:off x="233440" y="2127220"/>
              <a:ext cx="31750" cy="0"/>
            </a:xfrm>
            <a:custGeom>
              <a:avLst/>
              <a:gdLst/>
              <a:ahLst/>
              <a:cxnLst/>
              <a:rect l="l" t="t" r="r" b="b"/>
              <a:pathLst>
                <a:path w="31750">
                  <a:moveTo>
                    <a:pt x="0" y="0"/>
                  </a:moveTo>
                  <a:lnTo>
                    <a:pt x="31631" y="0"/>
                  </a:lnTo>
                </a:path>
              </a:pathLst>
            </a:custGeom>
            <a:ln w="5079">
              <a:solidFill>
                <a:srgbClr val="B2B2B2"/>
              </a:solidFill>
            </a:ln>
          </p:spPr>
          <p:txBody>
            <a:bodyPr wrap="square" lIns="0" tIns="0" rIns="0" bIns="0"/>
            <a:lstStyle/>
            <a:p>
              <a:endParaRPr/>
            </a:p>
          </p:txBody>
        </p:sp>
        <p:sp>
          <p:nvSpPr>
            <p:cNvPr id="33" name="object 33"/>
            <p:cNvSpPr/>
            <p:nvPr/>
          </p:nvSpPr>
          <p:spPr>
            <a:xfrm>
              <a:off x="252419" y="2007024"/>
              <a:ext cx="25400" cy="25400"/>
            </a:xfrm>
            <a:custGeom>
              <a:avLst/>
              <a:gdLst/>
              <a:ahLst/>
              <a:cxnLst/>
              <a:rect l="l" t="t" r="r" b="b"/>
              <a:pathLst>
                <a:path w="25400" h="25400">
                  <a:moveTo>
                    <a:pt x="25304" y="25304"/>
                  </a:moveTo>
                  <a:lnTo>
                    <a:pt x="0" y="25304"/>
                  </a:lnTo>
                  <a:lnTo>
                    <a:pt x="0" y="0"/>
                  </a:lnTo>
                </a:path>
              </a:pathLst>
            </a:custGeom>
            <a:ln w="5079">
              <a:solidFill>
                <a:srgbClr val="000000"/>
              </a:solidFill>
            </a:ln>
          </p:spPr>
          <p:txBody>
            <a:bodyPr wrap="square" lIns="0" tIns="0" rIns="0" bIns="0"/>
            <a:lstStyle/>
            <a:p>
              <a:endParaRPr/>
            </a:p>
          </p:txBody>
        </p:sp>
      </p:grpSp>
      <p:grpSp>
        <p:nvGrpSpPr>
          <p:cNvPr id="34" name="object 34"/>
          <p:cNvGrpSpPr/>
          <p:nvPr/>
        </p:nvGrpSpPr>
        <p:grpSpPr>
          <a:xfrm>
            <a:off x="173964" y="2438532"/>
            <a:ext cx="106680" cy="144780"/>
            <a:chOff x="173964" y="2438532"/>
            <a:chExt cx="106680" cy="144780"/>
          </a:xfrm>
        </p:grpSpPr>
        <p:pic>
          <p:nvPicPr>
            <p:cNvPr id="35" name="object 35"/>
            <p:cNvPicPr/>
            <p:nvPr/>
          </p:nvPicPr>
          <p:blipFill>
            <a:blip r:embed="rId3" cstate="print"/>
            <a:stretch>
              <a:fillRect/>
            </a:stretch>
          </p:blipFill>
          <p:spPr>
            <a:xfrm>
              <a:off x="176504" y="2441072"/>
              <a:ext cx="101219" cy="139174"/>
            </a:xfrm>
            <a:prstGeom prst="rect">
              <a:avLst/>
            </a:prstGeom>
          </p:spPr>
        </p:pic>
        <p:sp>
          <p:nvSpPr>
            <p:cNvPr id="36" name="object 36"/>
            <p:cNvSpPr/>
            <p:nvPr/>
          </p:nvSpPr>
          <p:spPr>
            <a:xfrm>
              <a:off x="176504" y="2441072"/>
              <a:ext cx="101600" cy="139700"/>
            </a:xfrm>
            <a:custGeom>
              <a:avLst/>
              <a:gdLst/>
              <a:ahLst/>
              <a:cxnLst/>
              <a:rect l="l" t="t" r="r" b="b"/>
              <a:pathLst>
                <a:path w="101600" h="139700">
                  <a:moveTo>
                    <a:pt x="0" y="139174"/>
                  </a:moveTo>
                  <a:lnTo>
                    <a:pt x="101219" y="139174"/>
                  </a:lnTo>
                  <a:lnTo>
                    <a:pt x="101219" y="25304"/>
                  </a:lnTo>
                  <a:lnTo>
                    <a:pt x="75914" y="0"/>
                  </a:lnTo>
                  <a:lnTo>
                    <a:pt x="0" y="0"/>
                  </a:lnTo>
                  <a:lnTo>
                    <a:pt x="0" y="139174"/>
                  </a:lnTo>
                  <a:close/>
                </a:path>
              </a:pathLst>
            </a:custGeom>
            <a:ln w="5079">
              <a:solidFill>
                <a:srgbClr val="000000"/>
              </a:solidFill>
            </a:ln>
          </p:spPr>
          <p:txBody>
            <a:bodyPr wrap="square" lIns="0" tIns="0" rIns="0" bIns="0"/>
            <a:lstStyle/>
            <a:p>
              <a:endParaRPr/>
            </a:p>
          </p:txBody>
        </p:sp>
        <p:sp>
          <p:nvSpPr>
            <p:cNvPr id="37" name="object 37"/>
            <p:cNvSpPr/>
            <p:nvPr/>
          </p:nvSpPr>
          <p:spPr>
            <a:xfrm>
              <a:off x="189156" y="2460050"/>
              <a:ext cx="63500" cy="0"/>
            </a:xfrm>
            <a:custGeom>
              <a:avLst/>
              <a:gdLst/>
              <a:ahLst/>
              <a:cxnLst/>
              <a:rect l="l" t="t" r="r" b="b"/>
              <a:pathLst>
                <a:path w="63500">
                  <a:moveTo>
                    <a:pt x="0" y="0"/>
                  </a:moveTo>
                  <a:lnTo>
                    <a:pt x="63262" y="0"/>
                  </a:lnTo>
                </a:path>
              </a:pathLst>
            </a:custGeom>
            <a:ln w="5079">
              <a:solidFill>
                <a:srgbClr val="7F7F7F"/>
              </a:solidFill>
            </a:ln>
          </p:spPr>
          <p:txBody>
            <a:bodyPr wrap="square" lIns="0" tIns="0" rIns="0" bIns="0"/>
            <a:lstStyle/>
            <a:p>
              <a:endParaRPr/>
            </a:p>
          </p:txBody>
        </p:sp>
        <p:sp>
          <p:nvSpPr>
            <p:cNvPr id="38" name="object 38"/>
            <p:cNvSpPr/>
            <p:nvPr/>
          </p:nvSpPr>
          <p:spPr>
            <a:xfrm>
              <a:off x="201809" y="2479028"/>
              <a:ext cx="50800" cy="12700"/>
            </a:xfrm>
            <a:custGeom>
              <a:avLst/>
              <a:gdLst/>
              <a:ahLst/>
              <a:cxnLst/>
              <a:rect l="l" t="t" r="r" b="b"/>
              <a:pathLst>
                <a:path w="50800" h="12700">
                  <a:moveTo>
                    <a:pt x="0" y="0"/>
                  </a:moveTo>
                  <a:lnTo>
                    <a:pt x="50609" y="0"/>
                  </a:lnTo>
                </a:path>
                <a:path w="50800" h="12700">
                  <a:moveTo>
                    <a:pt x="0" y="12652"/>
                  </a:moveTo>
                  <a:lnTo>
                    <a:pt x="50609" y="12652"/>
                  </a:lnTo>
                </a:path>
              </a:pathLst>
            </a:custGeom>
            <a:ln w="5079">
              <a:solidFill>
                <a:srgbClr val="999999"/>
              </a:solidFill>
            </a:ln>
          </p:spPr>
          <p:txBody>
            <a:bodyPr wrap="square" lIns="0" tIns="0" rIns="0" bIns="0"/>
            <a:lstStyle/>
            <a:p>
              <a:endParaRPr/>
            </a:p>
          </p:txBody>
        </p:sp>
        <p:sp>
          <p:nvSpPr>
            <p:cNvPr id="39" name="object 39"/>
            <p:cNvSpPr/>
            <p:nvPr/>
          </p:nvSpPr>
          <p:spPr>
            <a:xfrm>
              <a:off x="189156" y="2510659"/>
              <a:ext cx="31750" cy="50800"/>
            </a:xfrm>
            <a:custGeom>
              <a:avLst/>
              <a:gdLst/>
              <a:ahLst/>
              <a:cxnLst/>
              <a:rect l="l" t="t" r="r" b="b"/>
              <a:pathLst>
                <a:path w="31750" h="50800">
                  <a:moveTo>
                    <a:pt x="0" y="0"/>
                  </a:moveTo>
                  <a:lnTo>
                    <a:pt x="31631" y="0"/>
                  </a:lnTo>
                </a:path>
                <a:path w="31750" h="50800">
                  <a:moveTo>
                    <a:pt x="0" y="12652"/>
                  </a:moveTo>
                  <a:lnTo>
                    <a:pt x="31631" y="12652"/>
                  </a:lnTo>
                </a:path>
                <a:path w="31750" h="50800">
                  <a:moveTo>
                    <a:pt x="0" y="25304"/>
                  </a:moveTo>
                  <a:lnTo>
                    <a:pt x="31631" y="25304"/>
                  </a:lnTo>
                </a:path>
                <a:path w="31750" h="50800">
                  <a:moveTo>
                    <a:pt x="0" y="37956"/>
                  </a:moveTo>
                  <a:lnTo>
                    <a:pt x="31631" y="37956"/>
                  </a:lnTo>
                </a:path>
                <a:path w="31750" h="50800">
                  <a:moveTo>
                    <a:pt x="0" y="50609"/>
                  </a:moveTo>
                  <a:lnTo>
                    <a:pt x="31631" y="50609"/>
                  </a:lnTo>
                </a:path>
              </a:pathLst>
            </a:custGeom>
            <a:ln w="5079">
              <a:solidFill>
                <a:srgbClr val="B2B2B2"/>
              </a:solidFill>
            </a:ln>
          </p:spPr>
          <p:txBody>
            <a:bodyPr wrap="square" lIns="0" tIns="0" rIns="0" bIns="0"/>
            <a:lstStyle/>
            <a:p>
              <a:endParaRPr/>
            </a:p>
          </p:txBody>
        </p:sp>
        <p:pic>
          <p:nvPicPr>
            <p:cNvPr id="40" name="object 40"/>
            <p:cNvPicPr/>
            <p:nvPr/>
          </p:nvPicPr>
          <p:blipFill>
            <a:blip r:embed="rId4" cstate="print"/>
            <a:stretch>
              <a:fillRect/>
            </a:stretch>
          </p:blipFill>
          <p:spPr>
            <a:xfrm>
              <a:off x="233440" y="2507495"/>
              <a:ext cx="31635" cy="44283"/>
            </a:xfrm>
            <a:prstGeom prst="rect">
              <a:avLst/>
            </a:prstGeom>
          </p:spPr>
        </p:pic>
        <p:sp>
          <p:nvSpPr>
            <p:cNvPr id="41" name="object 41"/>
            <p:cNvSpPr/>
            <p:nvPr/>
          </p:nvSpPr>
          <p:spPr>
            <a:xfrm>
              <a:off x="233440" y="2561268"/>
              <a:ext cx="31750" cy="0"/>
            </a:xfrm>
            <a:custGeom>
              <a:avLst/>
              <a:gdLst/>
              <a:ahLst/>
              <a:cxnLst/>
              <a:rect l="l" t="t" r="r" b="b"/>
              <a:pathLst>
                <a:path w="31750">
                  <a:moveTo>
                    <a:pt x="0" y="0"/>
                  </a:moveTo>
                  <a:lnTo>
                    <a:pt x="31631" y="0"/>
                  </a:lnTo>
                </a:path>
              </a:pathLst>
            </a:custGeom>
            <a:ln w="5079">
              <a:solidFill>
                <a:srgbClr val="B2B2B2"/>
              </a:solidFill>
            </a:ln>
          </p:spPr>
          <p:txBody>
            <a:bodyPr wrap="square" lIns="0" tIns="0" rIns="0" bIns="0"/>
            <a:lstStyle/>
            <a:p>
              <a:endParaRPr/>
            </a:p>
          </p:txBody>
        </p:sp>
        <p:sp>
          <p:nvSpPr>
            <p:cNvPr id="42" name="object 42"/>
            <p:cNvSpPr/>
            <p:nvPr/>
          </p:nvSpPr>
          <p:spPr>
            <a:xfrm>
              <a:off x="252419" y="2441072"/>
              <a:ext cx="25400" cy="25400"/>
            </a:xfrm>
            <a:custGeom>
              <a:avLst/>
              <a:gdLst/>
              <a:ahLst/>
              <a:cxnLst/>
              <a:rect l="l" t="t" r="r" b="b"/>
              <a:pathLst>
                <a:path w="25400" h="25400">
                  <a:moveTo>
                    <a:pt x="25304" y="25304"/>
                  </a:moveTo>
                  <a:lnTo>
                    <a:pt x="0" y="25304"/>
                  </a:lnTo>
                  <a:lnTo>
                    <a:pt x="0" y="0"/>
                  </a:lnTo>
                </a:path>
              </a:pathLst>
            </a:custGeom>
            <a:ln w="5079">
              <a:solidFill>
                <a:srgbClr val="000000"/>
              </a:solidFill>
            </a:ln>
          </p:spPr>
          <p:txBody>
            <a:bodyPr wrap="square" lIns="0" tIns="0" rIns="0" bIns="0"/>
            <a:lstStyle/>
            <a:p>
              <a:endParaRPr/>
            </a:p>
          </p:txBody>
        </p:sp>
      </p:grpSp>
      <p:grpSp>
        <p:nvGrpSpPr>
          <p:cNvPr id="43" name="object 43"/>
          <p:cNvGrpSpPr/>
          <p:nvPr/>
        </p:nvGrpSpPr>
        <p:grpSpPr>
          <a:xfrm>
            <a:off x="0" y="3346348"/>
            <a:ext cx="4608195" cy="109855"/>
            <a:chOff x="0" y="3346348"/>
            <a:chExt cx="4608195" cy="109855"/>
          </a:xfrm>
        </p:grpSpPr>
        <p:sp>
          <p:nvSpPr>
            <p:cNvPr id="44" name="object 44"/>
            <p:cNvSpPr/>
            <p:nvPr/>
          </p:nvSpPr>
          <p:spPr>
            <a:xfrm>
              <a:off x="0" y="3346348"/>
              <a:ext cx="1536065" cy="109855"/>
            </a:xfrm>
            <a:custGeom>
              <a:avLst/>
              <a:gdLst/>
              <a:ahLst/>
              <a:cxnLst/>
              <a:rect l="l" t="t" r="r" b="b"/>
              <a:pathLst>
                <a:path w="1536065" h="109854">
                  <a:moveTo>
                    <a:pt x="1535976" y="0"/>
                  </a:moveTo>
                  <a:lnTo>
                    <a:pt x="0" y="0"/>
                  </a:lnTo>
                  <a:lnTo>
                    <a:pt x="0" y="109651"/>
                  </a:lnTo>
                  <a:lnTo>
                    <a:pt x="1535976" y="109651"/>
                  </a:lnTo>
                  <a:lnTo>
                    <a:pt x="1535976" y="0"/>
                  </a:lnTo>
                  <a:close/>
                </a:path>
              </a:pathLst>
            </a:custGeom>
            <a:solidFill>
              <a:srgbClr val="510051"/>
            </a:solidFill>
          </p:spPr>
          <p:txBody>
            <a:bodyPr wrap="square" lIns="0" tIns="0" rIns="0" bIns="0"/>
            <a:lstStyle/>
            <a:p>
              <a:endParaRPr/>
            </a:p>
          </p:txBody>
        </p:sp>
        <p:sp>
          <p:nvSpPr>
            <p:cNvPr id="45" name="object 45"/>
            <p:cNvSpPr/>
            <p:nvPr/>
          </p:nvSpPr>
          <p:spPr>
            <a:xfrm>
              <a:off x="1535976" y="3346348"/>
              <a:ext cx="1536065" cy="109855"/>
            </a:xfrm>
            <a:custGeom>
              <a:avLst/>
              <a:gdLst/>
              <a:ahLst/>
              <a:cxnLst/>
              <a:rect l="l" t="t" r="r" b="b"/>
              <a:pathLst>
                <a:path w="1536064" h="109854">
                  <a:moveTo>
                    <a:pt x="1535976" y="0"/>
                  </a:moveTo>
                  <a:lnTo>
                    <a:pt x="0" y="0"/>
                  </a:lnTo>
                  <a:lnTo>
                    <a:pt x="0" y="109651"/>
                  </a:lnTo>
                  <a:lnTo>
                    <a:pt x="1535976" y="109651"/>
                  </a:lnTo>
                  <a:lnTo>
                    <a:pt x="1535976" y="0"/>
                  </a:lnTo>
                  <a:close/>
                </a:path>
              </a:pathLst>
            </a:custGeom>
            <a:solidFill>
              <a:srgbClr val="EBEBEB"/>
            </a:solidFill>
          </p:spPr>
          <p:txBody>
            <a:bodyPr wrap="square" lIns="0" tIns="0" rIns="0" bIns="0"/>
            <a:lstStyle/>
            <a:p>
              <a:endParaRPr/>
            </a:p>
          </p:txBody>
        </p:sp>
        <p:sp>
          <p:nvSpPr>
            <p:cNvPr id="46" name="object 46"/>
            <p:cNvSpPr/>
            <p:nvPr/>
          </p:nvSpPr>
          <p:spPr>
            <a:xfrm>
              <a:off x="3071952" y="3346348"/>
              <a:ext cx="1536065" cy="109855"/>
            </a:xfrm>
            <a:custGeom>
              <a:avLst/>
              <a:gdLst/>
              <a:ahLst/>
              <a:cxnLst/>
              <a:rect l="l" t="t" r="r" b="b"/>
              <a:pathLst>
                <a:path w="1536064" h="109854">
                  <a:moveTo>
                    <a:pt x="1535976" y="0"/>
                  </a:moveTo>
                  <a:lnTo>
                    <a:pt x="0" y="0"/>
                  </a:lnTo>
                  <a:lnTo>
                    <a:pt x="0" y="109651"/>
                  </a:lnTo>
                  <a:lnTo>
                    <a:pt x="1535976" y="109651"/>
                  </a:lnTo>
                  <a:lnTo>
                    <a:pt x="1535976" y="0"/>
                  </a:lnTo>
                  <a:close/>
                </a:path>
              </a:pathLst>
            </a:custGeom>
            <a:solidFill>
              <a:srgbClr val="D8D8D8"/>
            </a:solidFill>
          </p:spPr>
          <p:txBody>
            <a:bodyPr wrap="square" lIns="0" tIns="0" rIns="0" bIns="0"/>
            <a:lstStyle/>
            <a:p>
              <a:endParaRPr/>
            </a:p>
          </p:txBody>
        </p:sp>
      </p:grpSp>
      <p:sp>
        <p:nvSpPr>
          <p:cNvPr id="47" name="object 47"/>
          <p:cNvSpPr txBox="1">
            <a:spLocks noGrp="1"/>
          </p:cNvSpPr>
          <p:nvPr>
            <p:ph type="dt" sz="half" idx="6"/>
          </p:nvPr>
        </p:nvSpPr>
        <p:spPr>
          <a:prstGeom prst="rect">
            <a:avLst/>
          </a:prstGeom>
        </p:spPr>
        <p:txBody>
          <a:bodyPr vert="horz" wrap="square" lIns="0" tIns="0" rIns="0" bIns="0">
            <a:spAutoFit/>
          </a:bodyPr>
          <a:lstStyle/>
          <a:p>
            <a:pPr marL="12700">
              <a:lnSpc>
                <a:spcPts val="675"/>
              </a:lnSpc>
            </a:pPr>
            <a:r>
              <a:t>Calegari (Universit'a Bologna)</a:t>
            </a:r>
          </a:p>
        </p:txBody>
      </p:sp>
      <p:sp>
        <p:nvSpPr>
          <p:cNvPr id="48" name="object 48"/>
          <p:cNvSpPr txBox="1"/>
          <p:nvPr/>
        </p:nvSpPr>
        <p:spPr>
          <a:xfrm>
            <a:off x="2053069" y="3351784"/>
            <a:ext cx="501650" cy="102235"/>
          </a:xfrm>
          <a:prstGeom prst="rect">
            <a:avLst/>
          </a:prstGeom>
        </p:spPr>
        <p:txBody>
          <a:bodyPr vert="horz" wrap="square" lIns="0" tIns="0" rIns="0" bIns="0">
            <a:spAutoFit/>
          </a:bodyPr>
          <a:lstStyle/>
          <a:p>
            <a:pPr marL="12700">
              <a:lnSpc>
                <a:spcPts val="675"/>
              </a:lnSpc>
              <a:defRPr sz="600">
                <a:solidFill>
                  <a:srgbClr val="470047"/>
                </a:solidFill>
                <a:latin typeface="Microsoft Sans Serif"/>
                <a:cs typeface="Microsoft Sans Serif"/>
                <a:hlinkClick r:id="rId7" action="ppaction://hlinksldjump"/>
              </a:defRPr>
            </a:pPr>
            <a:r>
              <a:t>Etica e LP</a:t>
            </a:r>
            <a:endParaRPr sz="600">
              <a:latin typeface="Microsoft Sans Serif"/>
              <a:cs typeface="Microsoft Sans Serif"/>
            </a:endParaRPr>
          </a:p>
        </p:txBody>
      </p:sp>
      <p:sp>
        <p:nvSpPr>
          <p:cNvPr id="49" name="object 49"/>
          <p:cNvSpPr txBox="1"/>
          <p:nvPr/>
        </p:nvSpPr>
        <p:spPr>
          <a:xfrm>
            <a:off x="3797312" y="3351784"/>
            <a:ext cx="567690" cy="102235"/>
          </a:xfrm>
          <a:prstGeom prst="rect">
            <a:avLst/>
          </a:prstGeom>
        </p:spPr>
        <p:txBody>
          <a:bodyPr vert="horz" wrap="square" lIns="0" tIns="0" rIns="0" bIns="0">
            <a:spAutoFit/>
          </a:bodyPr>
          <a:lstStyle/>
          <a:p>
            <a:pPr marL="12700">
              <a:lnSpc>
                <a:spcPts val="675"/>
              </a:lnSpc>
              <a:defRPr sz="600">
                <a:solidFill>
                  <a:srgbClr val="3D003D"/>
                </a:solidFill>
                <a:latin typeface="Microsoft Sans Serif"/>
                <a:cs typeface="Microsoft Sans Serif"/>
              </a:defRPr>
            </a:pPr>
            <a:r>
              <a:t>A.A. 2020/2021</a:t>
            </a:r>
            <a:endParaRPr sz="600">
              <a:latin typeface="Microsoft Sans Serif"/>
              <a:cs typeface="Microsoft Sans Serif"/>
            </a:endParaRPr>
          </a:p>
        </p:txBody>
      </p:sp>
    </p:spTree>
  </p:cSld>
  <p:clrMapOvr>
    <a:masterClrMapping/>
  </p:clrMapOvr>
  <p:transition>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0" y="0"/>
            <a:ext cx="2304415" cy="140335"/>
          </a:xfrm>
          <a:prstGeom prst="rect">
            <a:avLst/>
          </a:prstGeom>
          <a:solidFill>
            <a:srgbClr val="510051"/>
          </a:solidFill>
        </p:spPr>
        <p:txBody>
          <a:bodyPr vert="horz" wrap="square" lIns="0" tIns="13335" rIns="0" bIns="0">
            <a:spAutoFit/>
          </a:bodyPr>
          <a:lstStyle/>
          <a:p>
            <a:pPr marR="59690" algn="r">
              <a:lnSpc>
                <a:spcPct val="100000"/>
              </a:lnSpc>
              <a:spcBef>
                <a:spcPts val="105"/>
              </a:spcBef>
              <a:defRPr sz="600">
                <a:solidFill>
                  <a:srgbClr val="F2F2F2"/>
                </a:solidFill>
                <a:latin typeface="Microsoft Sans Serif"/>
                <a:cs typeface="Microsoft Sans Serif"/>
                <a:hlinkClick r:id="rId2" action="ppaction://hlinksldjump"/>
              </a:defRPr>
            </a:pPr>
            <a:r>
              <a:t>Agenti</a:t>
            </a:r>
            <a:endParaRPr sz="600">
              <a:latin typeface="Microsoft Sans Serif"/>
              <a:cs typeface="Microsoft Sans Serif"/>
            </a:endParaRPr>
          </a:p>
        </p:txBody>
      </p:sp>
      <p:sp>
        <p:nvSpPr>
          <p:cNvPr id="3" name="object 3"/>
          <p:cNvSpPr/>
          <p:nvPr/>
        </p:nvSpPr>
        <p:spPr>
          <a:xfrm>
            <a:off x="2303995" y="0"/>
            <a:ext cx="2304415" cy="140335"/>
          </a:xfrm>
          <a:custGeom>
            <a:avLst/>
            <a:gdLst/>
            <a:ahLst/>
            <a:cxnLst/>
            <a:rect l="l" t="t" r="r" b="b"/>
            <a:pathLst>
              <a:path w="2304415" h="140335">
                <a:moveTo>
                  <a:pt x="2303995" y="0"/>
                </a:moveTo>
                <a:lnTo>
                  <a:pt x="0" y="0"/>
                </a:lnTo>
                <a:lnTo>
                  <a:pt x="0" y="140017"/>
                </a:lnTo>
                <a:lnTo>
                  <a:pt x="2303995" y="140017"/>
                </a:lnTo>
                <a:lnTo>
                  <a:pt x="2303995" y="0"/>
                </a:lnTo>
                <a:close/>
              </a:path>
            </a:pathLst>
          </a:custGeom>
          <a:solidFill>
            <a:srgbClr val="D8D8D8"/>
          </a:solidFill>
        </p:spPr>
        <p:txBody>
          <a:bodyPr wrap="square" lIns="0" tIns="0" rIns="0" bIns="0"/>
          <a:lstStyle/>
          <a:p>
            <a:endParaRPr/>
          </a:p>
        </p:txBody>
      </p:sp>
      <p:sp>
        <p:nvSpPr>
          <p:cNvPr id="4" name="object 4"/>
          <p:cNvSpPr txBox="1">
            <a:spLocks noGrp="1"/>
          </p:cNvSpPr>
          <p:nvPr>
            <p:ph type="title"/>
          </p:nvPr>
        </p:nvSpPr>
        <p:spPr>
          <a:xfrm>
            <a:off x="0" y="140017"/>
            <a:ext cx="4608195" cy="350520"/>
          </a:xfrm>
          <a:prstGeom prst="rect">
            <a:avLst/>
          </a:prstGeom>
          <a:solidFill>
            <a:srgbClr val="F2F2F2"/>
          </a:solidFill>
        </p:spPr>
        <p:txBody>
          <a:bodyPr vert="horz" wrap="square" lIns="0" tIns="76835" rIns="0" bIns="0">
            <a:spAutoFit/>
          </a:bodyPr>
          <a:lstStyle/>
          <a:p>
            <a:pPr marL="107950">
              <a:lnSpc>
                <a:spcPct val="100000"/>
              </a:lnSpc>
              <a:spcBef>
                <a:spcPts val="605"/>
              </a:spcBef>
            </a:pPr>
            <a:r>
              <a:rPr>
                <a:solidFill>
                  <a:srgbClr val="660066"/>
                </a:solidFill>
              </a:rPr>
              <a:t>Agenti come entità autonome </a:t>
            </a:r>
            <a:r>
              <a:rPr i="1">
                <a:solidFill>
                  <a:srgbClr val="330033"/>
                </a:solidFill>
                <a:latin typeface="Trebuchet MS"/>
                <a:cs typeface="Trebuchet MS"/>
              </a:rPr>
              <a:t>(recap)</a:t>
            </a:r>
          </a:p>
        </p:txBody>
      </p:sp>
      <p:sp>
        <p:nvSpPr>
          <p:cNvPr id="5" name="object 5"/>
          <p:cNvSpPr/>
          <p:nvPr/>
        </p:nvSpPr>
        <p:spPr>
          <a:xfrm>
            <a:off x="87527" y="522921"/>
            <a:ext cx="4432935" cy="215265"/>
          </a:xfrm>
          <a:custGeom>
            <a:avLst/>
            <a:gdLst/>
            <a:ahLst/>
            <a:cxnLst/>
            <a:rect l="l" t="t" r="r" b="b"/>
            <a:pathLst>
              <a:path w="4432935" h="215265">
                <a:moveTo>
                  <a:pt x="4381765" y="0"/>
                </a:moveTo>
                <a:lnTo>
                  <a:pt x="50800" y="0"/>
                </a:lnTo>
                <a:lnTo>
                  <a:pt x="31075" y="4008"/>
                </a:lnTo>
                <a:lnTo>
                  <a:pt x="14922" y="14922"/>
                </a:lnTo>
                <a:lnTo>
                  <a:pt x="4008" y="31075"/>
                </a:lnTo>
                <a:lnTo>
                  <a:pt x="0" y="50800"/>
                </a:lnTo>
                <a:lnTo>
                  <a:pt x="0" y="215238"/>
                </a:lnTo>
                <a:lnTo>
                  <a:pt x="4432566" y="215238"/>
                </a:lnTo>
                <a:lnTo>
                  <a:pt x="4432566" y="50800"/>
                </a:lnTo>
                <a:lnTo>
                  <a:pt x="4428558" y="31075"/>
                </a:lnTo>
                <a:lnTo>
                  <a:pt x="4417643" y="14922"/>
                </a:lnTo>
                <a:lnTo>
                  <a:pt x="4401490" y="4008"/>
                </a:lnTo>
                <a:lnTo>
                  <a:pt x="4381765" y="0"/>
                </a:lnTo>
                <a:close/>
              </a:path>
            </a:pathLst>
          </a:custGeom>
          <a:solidFill>
            <a:srgbClr val="380038"/>
          </a:solidFill>
        </p:spPr>
        <p:txBody>
          <a:bodyPr wrap="square" lIns="0" tIns="0" rIns="0" bIns="0"/>
          <a:lstStyle/>
          <a:p>
            <a:endParaRPr/>
          </a:p>
        </p:txBody>
      </p:sp>
      <p:sp>
        <p:nvSpPr>
          <p:cNvPr id="6" name="object 6"/>
          <p:cNvSpPr txBox="1"/>
          <p:nvPr/>
        </p:nvSpPr>
        <p:spPr>
          <a:xfrm>
            <a:off x="138328" y="559802"/>
            <a:ext cx="1914525" cy="141064"/>
          </a:xfrm>
          <a:prstGeom prst="rect">
            <a:avLst/>
          </a:prstGeom>
        </p:spPr>
        <p:txBody>
          <a:bodyPr vert="horz" wrap="square" lIns="0" tIns="0" rIns="0" bIns="0">
            <a:spAutoFit/>
          </a:bodyPr>
          <a:lstStyle/>
          <a:p>
            <a:pPr>
              <a:lnSpc>
                <a:spcPts val="1145"/>
              </a:lnSpc>
              <a:defRPr sz="1200">
                <a:solidFill>
                  <a:srgbClr val="EEEAB3"/>
                </a:solidFill>
                <a:latin typeface="Tahoma"/>
                <a:cs typeface="Tahoma"/>
              </a:defRPr>
            </a:pPr>
            <a:r>
              <a:t>Definizione (agente)</a:t>
            </a:r>
            <a:endParaRPr sz="1200">
              <a:latin typeface="Tahoma"/>
              <a:cs typeface="Tahoma"/>
            </a:endParaRPr>
          </a:p>
        </p:txBody>
      </p:sp>
      <p:sp>
        <p:nvSpPr>
          <p:cNvPr id="11" name="object 11"/>
          <p:cNvSpPr/>
          <p:nvPr/>
        </p:nvSpPr>
        <p:spPr>
          <a:xfrm>
            <a:off x="87527" y="1706726"/>
            <a:ext cx="4432935" cy="198755"/>
          </a:xfrm>
          <a:custGeom>
            <a:avLst/>
            <a:gdLst/>
            <a:ahLst/>
            <a:cxnLst/>
            <a:rect l="l" t="t" r="r" b="b"/>
            <a:pathLst>
              <a:path w="4432935" h="198755">
                <a:moveTo>
                  <a:pt x="4381765" y="0"/>
                </a:moveTo>
                <a:lnTo>
                  <a:pt x="50800" y="0"/>
                </a:lnTo>
                <a:lnTo>
                  <a:pt x="31075" y="4008"/>
                </a:lnTo>
                <a:lnTo>
                  <a:pt x="14922" y="14922"/>
                </a:lnTo>
                <a:lnTo>
                  <a:pt x="4008" y="31075"/>
                </a:lnTo>
                <a:lnTo>
                  <a:pt x="0" y="50800"/>
                </a:lnTo>
                <a:lnTo>
                  <a:pt x="0" y="198367"/>
                </a:lnTo>
                <a:lnTo>
                  <a:pt x="4432566" y="198367"/>
                </a:lnTo>
                <a:lnTo>
                  <a:pt x="4432566" y="50800"/>
                </a:lnTo>
                <a:lnTo>
                  <a:pt x="4428558" y="31075"/>
                </a:lnTo>
                <a:lnTo>
                  <a:pt x="4417643" y="14922"/>
                </a:lnTo>
                <a:lnTo>
                  <a:pt x="4401490" y="4008"/>
                </a:lnTo>
                <a:lnTo>
                  <a:pt x="4381765" y="0"/>
                </a:lnTo>
                <a:close/>
              </a:path>
            </a:pathLst>
          </a:custGeom>
          <a:solidFill>
            <a:srgbClr val="380038"/>
          </a:solidFill>
        </p:spPr>
        <p:txBody>
          <a:bodyPr wrap="square" lIns="0" tIns="0" rIns="0" bIns="0"/>
          <a:lstStyle/>
          <a:p>
            <a:endParaRPr/>
          </a:p>
        </p:txBody>
      </p:sp>
      <p:sp>
        <p:nvSpPr>
          <p:cNvPr id="12" name="object 12"/>
          <p:cNvSpPr txBox="1"/>
          <p:nvPr/>
        </p:nvSpPr>
        <p:spPr>
          <a:xfrm>
            <a:off x="138328" y="1735187"/>
            <a:ext cx="2318906" cy="141064"/>
          </a:xfrm>
          <a:prstGeom prst="rect">
            <a:avLst/>
          </a:prstGeom>
        </p:spPr>
        <p:txBody>
          <a:bodyPr vert="horz" wrap="square" lIns="0" tIns="0" rIns="0" bIns="0">
            <a:spAutoFit/>
          </a:bodyPr>
          <a:lstStyle/>
          <a:p>
            <a:pPr>
              <a:lnSpc>
                <a:spcPts val="1145"/>
              </a:lnSpc>
              <a:defRPr sz="1200">
                <a:solidFill>
                  <a:srgbClr val="EEEAB3"/>
                </a:solidFill>
              </a:defRPr>
            </a:pPr>
            <a:r>
              <a:rPr>
                <a:latin typeface="Tahoma"/>
                <a:cs typeface="Tahoma"/>
              </a:rPr>
              <a:t>Gli agenti sono </a:t>
            </a:r>
            <a:r>
              <a:rPr i="1">
                <a:latin typeface="Trebuchet MS"/>
                <a:cs typeface="Trebuchet MS"/>
              </a:rPr>
              <a:t>autonomi</a:t>
            </a:r>
            <a:endParaRPr sz="1200">
              <a:latin typeface="Trebuchet MS"/>
              <a:cs typeface="Trebuchet MS"/>
            </a:endParaRPr>
          </a:p>
        </p:txBody>
      </p:sp>
      <p:grpSp>
        <p:nvGrpSpPr>
          <p:cNvPr id="13" name="object 13"/>
          <p:cNvGrpSpPr/>
          <p:nvPr/>
        </p:nvGrpSpPr>
        <p:grpSpPr>
          <a:xfrm>
            <a:off x="87210" y="2076156"/>
            <a:ext cx="4432935" cy="994870"/>
            <a:chOff x="87743" y="2097494"/>
            <a:chExt cx="4432935" cy="994870"/>
          </a:xfrm>
        </p:grpSpPr>
        <p:pic>
          <p:nvPicPr>
            <p:cNvPr id="14" name="object 14"/>
            <p:cNvPicPr/>
            <p:nvPr/>
          </p:nvPicPr>
          <p:blipFill>
            <a:blip r:embed="rId3" cstate="print"/>
            <a:stretch>
              <a:fillRect/>
            </a:stretch>
          </p:blipFill>
          <p:spPr>
            <a:xfrm>
              <a:off x="87744" y="2097494"/>
              <a:ext cx="4432565" cy="50609"/>
            </a:xfrm>
            <a:prstGeom prst="rect">
              <a:avLst/>
            </a:prstGeom>
          </p:spPr>
        </p:pic>
        <p:sp>
          <p:nvSpPr>
            <p:cNvPr id="16" name="object 16"/>
            <p:cNvSpPr/>
            <p:nvPr/>
          </p:nvSpPr>
          <p:spPr>
            <a:xfrm>
              <a:off x="87743" y="2141770"/>
              <a:ext cx="4432935" cy="950594"/>
            </a:xfrm>
            <a:custGeom>
              <a:avLst/>
              <a:gdLst/>
              <a:ahLst/>
              <a:cxnLst/>
              <a:rect l="l" t="t" r="r" b="b"/>
              <a:pathLst>
                <a:path w="4432935" h="950594">
                  <a:moveTo>
                    <a:pt x="4432566" y="0"/>
                  </a:moveTo>
                  <a:lnTo>
                    <a:pt x="0" y="0"/>
                  </a:lnTo>
                  <a:lnTo>
                    <a:pt x="0" y="899613"/>
                  </a:lnTo>
                  <a:lnTo>
                    <a:pt x="4008" y="919338"/>
                  </a:lnTo>
                  <a:lnTo>
                    <a:pt x="14922" y="935491"/>
                  </a:lnTo>
                  <a:lnTo>
                    <a:pt x="31075" y="946405"/>
                  </a:lnTo>
                  <a:lnTo>
                    <a:pt x="50800" y="950413"/>
                  </a:lnTo>
                  <a:lnTo>
                    <a:pt x="4381765" y="950413"/>
                  </a:lnTo>
                  <a:lnTo>
                    <a:pt x="4401490" y="946405"/>
                  </a:lnTo>
                  <a:lnTo>
                    <a:pt x="4417643" y="935491"/>
                  </a:lnTo>
                  <a:lnTo>
                    <a:pt x="4428558" y="919338"/>
                  </a:lnTo>
                  <a:lnTo>
                    <a:pt x="4432566" y="899613"/>
                  </a:lnTo>
                  <a:lnTo>
                    <a:pt x="4432566" y="0"/>
                  </a:lnTo>
                  <a:close/>
                </a:path>
              </a:pathLst>
            </a:custGeom>
            <a:solidFill>
              <a:srgbClr val="FBF9FB"/>
            </a:solidFill>
          </p:spPr>
          <p:txBody>
            <a:bodyPr wrap="square" lIns="0" tIns="0" rIns="0" bIns="0"/>
            <a:lstStyle/>
            <a:p>
              <a:endParaRPr/>
            </a:p>
          </p:txBody>
        </p:sp>
        <p:pic>
          <p:nvPicPr>
            <p:cNvPr id="17" name="object 17"/>
            <p:cNvPicPr/>
            <p:nvPr/>
          </p:nvPicPr>
          <p:blipFill>
            <a:blip r:embed="rId4" cstate="print"/>
            <a:stretch>
              <a:fillRect/>
            </a:stretch>
          </p:blipFill>
          <p:spPr>
            <a:xfrm>
              <a:off x="281089" y="2195499"/>
              <a:ext cx="65265" cy="65265"/>
            </a:xfrm>
            <a:prstGeom prst="rect">
              <a:avLst/>
            </a:prstGeom>
          </p:spPr>
        </p:pic>
        <p:pic>
          <p:nvPicPr>
            <p:cNvPr id="18" name="object 18"/>
            <p:cNvPicPr/>
            <p:nvPr/>
          </p:nvPicPr>
          <p:blipFill>
            <a:blip r:embed="rId5" cstate="print"/>
            <a:stretch>
              <a:fillRect/>
            </a:stretch>
          </p:blipFill>
          <p:spPr>
            <a:xfrm>
              <a:off x="570864" y="2385314"/>
              <a:ext cx="52590" cy="52590"/>
            </a:xfrm>
            <a:prstGeom prst="rect">
              <a:avLst/>
            </a:prstGeom>
          </p:spPr>
        </p:pic>
        <p:pic>
          <p:nvPicPr>
            <p:cNvPr id="19" name="object 19"/>
            <p:cNvPicPr/>
            <p:nvPr/>
          </p:nvPicPr>
          <p:blipFill>
            <a:blip r:embed="rId5" cstate="print"/>
            <a:stretch>
              <a:fillRect/>
            </a:stretch>
          </p:blipFill>
          <p:spPr>
            <a:xfrm>
              <a:off x="570864" y="2537142"/>
              <a:ext cx="52590" cy="52590"/>
            </a:xfrm>
            <a:prstGeom prst="rect">
              <a:avLst/>
            </a:prstGeom>
          </p:spPr>
        </p:pic>
        <p:pic>
          <p:nvPicPr>
            <p:cNvPr id="20" name="object 20"/>
            <p:cNvPicPr/>
            <p:nvPr/>
          </p:nvPicPr>
          <p:blipFill>
            <a:blip r:embed="rId5" cstate="print"/>
            <a:stretch>
              <a:fillRect/>
            </a:stretch>
          </p:blipFill>
          <p:spPr>
            <a:xfrm>
              <a:off x="570864" y="2688971"/>
              <a:ext cx="52590" cy="52590"/>
            </a:xfrm>
            <a:prstGeom prst="rect">
              <a:avLst/>
            </a:prstGeom>
          </p:spPr>
        </p:pic>
      </p:grpSp>
      <p:sp>
        <p:nvSpPr>
          <p:cNvPr id="21" name="object 21"/>
          <p:cNvSpPr txBox="1"/>
          <p:nvPr/>
        </p:nvSpPr>
        <p:spPr>
          <a:xfrm>
            <a:off x="138328" y="881480"/>
            <a:ext cx="4432935" cy="2185035"/>
          </a:xfrm>
          <a:prstGeom prst="rect">
            <a:avLst/>
          </a:prstGeom>
        </p:spPr>
        <p:txBody>
          <a:bodyPr vert="horz" wrap="square" lIns="0" tIns="55244" rIns="0" bIns="0">
            <a:spAutoFit/>
          </a:bodyPr>
          <a:lstStyle/>
          <a:p>
            <a:pPr>
              <a:lnSpc>
                <a:spcPct val="100000"/>
              </a:lnSpc>
              <a:spcBef>
                <a:spcPts val="434"/>
              </a:spcBef>
            </a:pPr>
            <a:r>
              <a:rPr sz="1100">
                <a:solidFill>
                  <a:srgbClr val="0A000A"/>
                </a:solidFill>
                <a:latin typeface="Tahoma"/>
                <a:cs typeface="Tahoma"/>
              </a:rPr>
              <a:t>Gli agenti sono </a:t>
            </a:r>
            <a:r>
              <a:rPr sz="1100" i="1">
                <a:solidFill>
                  <a:srgbClr val="330033"/>
                </a:solidFill>
                <a:latin typeface="Arial"/>
                <a:cs typeface="Arial"/>
              </a:rPr>
              <a:t>entità computazionali autonome </a:t>
            </a:r>
            <a:r>
              <a:rPr sz="800">
                <a:solidFill>
                  <a:srgbClr val="BE9E32"/>
                </a:solidFill>
                <a:latin typeface="Microsoft Sans Serif"/>
                <a:cs typeface="Microsoft Sans Serif"/>
                <a:hlinkClick r:id="rId6" action="ppaction://hlinksldjump"/>
              </a:rPr>
              <a:t>[Omicini et al., 2008]</a:t>
            </a:r>
            <a:endParaRPr sz="800">
              <a:latin typeface="Microsoft Sans Serif"/>
              <a:cs typeface="Microsoft Sans Serif"/>
            </a:endParaRPr>
          </a:p>
          <a:p>
            <a:pPr marL="392430">
              <a:lnSpc>
                <a:spcPct val="100000"/>
              </a:lnSpc>
              <a:spcBef>
                <a:spcPts val="334"/>
              </a:spcBef>
              <a:defRPr sz="1100">
                <a:latin typeface="Tahoma"/>
                <a:cs typeface="Tahoma"/>
              </a:defRPr>
            </a:pPr>
            <a:r>
              <a:rPr>
                <a:solidFill>
                  <a:srgbClr val="D3AF38"/>
                </a:solidFill>
              </a:rPr>
              <a:t>gli </a:t>
            </a:r>
            <a:r>
              <a:rPr>
                <a:solidFill>
                  <a:srgbClr val="0A000A"/>
                </a:solidFill>
              </a:rPr>
              <a:t>agenti del genere sono entità computazionali</a:t>
            </a:r>
            <a:endParaRPr sz="1100">
              <a:latin typeface="Tahoma"/>
              <a:cs typeface="Tahoma"/>
            </a:endParaRPr>
          </a:p>
          <a:p>
            <a:pPr marL="788670" marR="366395" indent="-647065">
              <a:lnSpc>
                <a:spcPct val="102600"/>
              </a:lnSpc>
              <a:spcBef>
                <a:spcPts val="295"/>
              </a:spcBef>
              <a:defRPr sz="1100">
                <a:latin typeface="Tahoma"/>
                <a:cs typeface="Tahoma"/>
              </a:defRPr>
            </a:pPr>
            <a:r>
              <a:rPr>
                <a:solidFill>
                  <a:srgbClr val="D3AF38"/>
                </a:solidFill>
              </a:rPr>
              <a:t>gli </a:t>
            </a:r>
            <a:r>
              <a:rPr>
                <a:solidFill>
                  <a:srgbClr val="0A000A"/>
                </a:solidFill>
              </a:rPr>
              <a:t>agenti differenziali sono autonomi, in quanto incapsulano il controllo insieme ad un criterio per governarlo</a:t>
            </a:r>
            <a:endParaRPr sz="1100">
              <a:latin typeface="Tahoma"/>
              <a:cs typeface="Tahoma"/>
            </a:endParaRPr>
          </a:p>
          <a:p>
            <a:pPr>
              <a:lnSpc>
                <a:spcPct val="100000"/>
              </a:lnSpc>
            </a:pPr>
            <a:endParaRPr sz="1100">
              <a:latin typeface="Tahoma"/>
              <a:cs typeface="Tahoma"/>
            </a:endParaRPr>
          </a:p>
          <a:p>
            <a:pPr>
              <a:lnSpc>
                <a:spcPct val="100000"/>
              </a:lnSpc>
              <a:spcBef>
                <a:spcPts val="10"/>
              </a:spcBef>
            </a:pPr>
            <a:endParaRPr sz="1550">
              <a:latin typeface="Tahoma"/>
              <a:cs typeface="Tahoma"/>
            </a:endParaRPr>
          </a:p>
          <a:p>
            <a:pPr marL="276860">
              <a:lnSpc>
                <a:spcPct val="100000"/>
              </a:lnSpc>
              <a:defRPr sz="1100">
                <a:solidFill>
                  <a:srgbClr val="0A000A"/>
                </a:solidFill>
                <a:latin typeface="Tahoma"/>
                <a:cs typeface="Tahoma"/>
              </a:defRPr>
            </a:pPr>
            <a:r>
              <a:t>Dall'autonomia, molte altre caratteristiche derivano</a:t>
            </a:r>
            <a:endParaRPr sz="1100">
              <a:latin typeface="Tahoma"/>
              <a:cs typeface="Tahoma"/>
            </a:endParaRPr>
          </a:p>
          <a:p>
            <a:pPr marL="553720" marR="278765">
              <a:lnSpc>
                <a:spcPct val="100000"/>
              </a:lnSpc>
              <a:spcBef>
                <a:spcPts val="175"/>
              </a:spcBef>
              <a:defRPr sz="1000"/>
            </a:pPr>
            <a:r>
              <a:rPr>
                <a:solidFill>
                  <a:srgbClr val="0A000A"/>
                </a:solidFill>
                <a:latin typeface="Tahoma"/>
                <a:cs typeface="Tahoma"/>
              </a:rPr>
              <a:t>gli agenti autonomi </a:t>
            </a:r>
            <a:r>
              <a:rPr i="1">
                <a:solidFill>
                  <a:srgbClr val="330033"/>
                </a:solidFill>
                <a:latin typeface="Arial"/>
                <a:cs typeface="Arial"/>
              </a:rPr>
              <a:t>sono </a:t>
            </a:r>
            <a:r>
              <a:rPr>
                <a:solidFill>
                  <a:srgbClr val="0A000A"/>
                </a:solidFill>
                <a:latin typeface="Tahoma"/>
                <a:cs typeface="Tahoma"/>
              </a:rPr>
              <a:t>interattivi, sociali, proattivi e situati </a:t>
            </a:r>
            <a:r>
              <a:rPr i="1">
                <a:solidFill>
                  <a:srgbClr val="330033"/>
                </a:solidFill>
                <a:latin typeface="Arial"/>
                <a:cs typeface="Arial"/>
              </a:rPr>
              <a:t>possono </a:t>
            </a:r>
            <a:r>
              <a:rPr>
                <a:solidFill>
                  <a:srgbClr val="0A000A"/>
                </a:solidFill>
                <a:latin typeface="Tahoma"/>
                <a:cs typeface="Tahoma"/>
              </a:rPr>
              <a:t>avere obiettivi o compiti, o essere reattivi, intelligenti, mobili vivono all'interno del MAS e </a:t>
            </a:r>
            <a:r>
              <a:rPr i="1">
                <a:solidFill>
                  <a:srgbClr val="330033"/>
                </a:solidFill>
                <a:latin typeface="Arial"/>
                <a:cs typeface="Arial"/>
              </a:rPr>
              <a:t>interagiscono </a:t>
            </a:r>
            <a:r>
              <a:rPr>
                <a:solidFill>
                  <a:srgbClr val="0A000A"/>
                </a:solidFill>
                <a:latin typeface="Tahoma"/>
                <a:cs typeface="Tahoma"/>
              </a:rPr>
              <a:t>con altri agenti attraverso </a:t>
            </a:r>
            <a:r>
              <a:rPr i="1">
                <a:solidFill>
                  <a:srgbClr val="330033"/>
                </a:solidFill>
                <a:latin typeface="Arial"/>
                <a:cs typeface="Arial"/>
              </a:rPr>
              <a:t>azioni di comunicazione</a:t>
            </a:r>
            <a:r>
              <a:rPr>
                <a:solidFill>
                  <a:srgbClr val="0A000A"/>
                </a:solidFill>
                <a:latin typeface="Tahoma"/>
                <a:cs typeface="Tahoma"/>
              </a:rPr>
              <a:t> e con l'ambiente con </a:t>
            </a:r>
            <a:r>
              <a:rPr i="1">
                <a:solidFill>
                  <a:srgbClr val="330033"/>
                </a:solidFill>
                <a:latin typeface="Arial"/>
                <a:cs typeface="Arial"/>
              </a:rPr>
              <a:t>azioni pragmatiche</a:t>
            </a:r>
            <a:r>
              <a:rPr>
                <a:solidFill>
                  <a:srgbClr val="0A000A"/>
                </a:solidFill>
                <a:latin typeface="Tahoma"/>
                <a:cs typeface="Tahoma"/>
              </a:rPr>
              <a:t>.</a:t>
            </a:r>
            <a:endParaRPr sz="1000">
              <a:latin typeface="Arial"/>
              <a:cs typeface="Arial"/>
            </a:endParaRPr>
          </a:p>
        </p:txBody>
      </p:sp>
      <p:grpSp>
        <p:nvGrpSpPr>
          <p:cNvPr id="22" name="object 22"/>
          <p:cNvGrpSpPr/>
          <p:nvPr/>
        </p:nvGrpSpPr>
        <p:grpSpPr>
          <a:xfrm>
            <a:off x="0" y="3346348"/>
            <a:ext cx="4608195" cy="109855"/>
            <a:chOff x="0" y="3346348"/>
            <a:chExt cx="4608195" cy="109855"/>
          </a:xfrm>
        </p:grpSpPr>
        <p:sp>
          <p:nvSpPr>
            <p:cNvPr id="23" name="object 23"/>
            <p:cNvSpPr/>
            <p:nvPr/>
          </p:nvSpPr>
          <p:spPr>
            <a:xfrm>
              <a:off x="0" y="3346348"/>
              <a:ext cx="1536065" cy="109855"/>
            </a:xfrm>
            <a:custGeom>
              <a:avLst/>
              <a:gdLst/>
              <a:ahLst/>
              <a:cxnLst/>
              <a:rect l="l" t="t" r="r" b="b"/>
              <a:pathLst>
                <a:path w="1536065" h="109854">
                  <a:moveTo>
                    <a:pt x="1535976" y="0"/>
                  </a:moveTo>
                  <a:lnTo>
                    <a:pt x="0" y="0"/>
                  </a:lnTo>
                  <a:lnTo>
                    <a:pt x="0" y="109651"/>
                  </a:lnTo>
                  <a:lnTo>
                    <a:pt x="1535976" y="109651"/>
                  </a:lnTo>
                  <a:lnTo>
                    <a:pt x="1535976" y="0"/>
                  </a:lnTo>
                  <a:close/>
                </a:path>
              </a:pathLst>
            </a:custGeom>
            <a:solidFill>
              <a:srgbClr val="510051"/>
            </a:solidFill>
          </p:spPr>
          <p:txBody>
            <a:bodyPr wrap="square" lIns="0" tIns="0" rIns="0" bIns="0"/>
            <a:lstStyle/>
            <a:p>
              <a:endParaRPr/>
            </a:p>
          </p:txBody>
        </p:sp>
        <p:sp>
          <p:nvSpPr>
            <p:cNvPr id="24" name="object 24"/>
            <p:cNvSpPr/>
            <p:nvPr/>
          </p:nvSpPr>
          <p:spPr>
            <a:xfrm>
              <a:off x="1535976" y="3346348"/>
              <a:ext cx="1536065" cy="109855"/>
            </a:xfrm>
            <a:custGeom>
              <a:avLst/>
              <a:gdLst/>
              <a:ahLst/>
              <a:cxnLst/>
              <a:rect l="l" t="t" r="r" b="b"/>
              <a:pathLst>
                <a:path w="1536064" h="109854">
                  <a:moveTo>
                    <a:pt x="1535976" y="0"/>
                  </a:moveTo>
                  <a:lnTo>
                    <a:pt x="0" y="0"/>
                  </a:lnTo>
                  <a:lnTo>
                    <a:pt x="0" y="109651"/>
                  </a:lnTo>
                  <a:lnTo>
                    <a:pt x="1535976" y="109651"/>
                  </a:lnTo>
                  <a:lnTo>
                    <a:pt x="1535976" y="0"/>
                  </a:lnTo>
                  <a:close/>
                </a:path>
              </a:pathLst>
            </a:custGeom>
            <a:solidFill>
              <a:srgbClr val="EBEBEB"/>
            </a:solidFill>
          </p:spPr>
          <p:txBody>
            <a:bodyPr wrap="square" lIns="0" tIns="0" rIns="0" bIns="0"/>
            <a:lstStyle/>
            <a:p>
              <a:endParaRPr/>
            </a:p>
          </p:txBody>
        </p:sp>
        <p:sp>
          <p:nvSpPr>
            <p:cNvPr id="25" name="object 25"/>
            <p:cNvSpPr/>
            <p:nvPr/>
          </p:nvSpPr>
          <p:spPr>
            <a:xfrm>
              <a:off x="3071952" y="3346348"/>
              <a:ext cx="1536065" cy="109855"/>
            </a:xfrm>
            <a:custGeom>
              <a:avLst/>
              <a:gdLst/>
              <a:ahLst/>
              <a:cxnLst/>
              <a:rect l="l" t="t" r="r" b="b"/>
              <a:pathLst>
                <a:path w="1536064" h="109854">
                  <a:moveTo>
                    <a:pt x="1535976" y="0"/>
                  </a:moveTo>
                  <a:lnTo>
                    <a:pt x="0" y="0"/>
                  </a:lnTo>
                  <a:lnTo>
                    <a:pt x="0" y="109651"/>
                  </a:lnTo>
                  <a:lnTo>
                    <a:pt x="1535976" y="109651"/>
                  </a:lnTo>
                  <a:lnTo>
                    <a:pt x="1535976" y="0"/>
                  </a:lnTo>
                  <a:close/>
                </a:path>
              </a:pathLst>
            </a:custGeom>
            <a:solidFill>
              <a:srgbClr val="D8D8D8"/>
            </a:solidFill>
          </p:spPr>
          <p:txBody>
            <a:bodyPr wrap="square" lIns="0" tIns="0" rIns="0" bIns="0"/>
            <a:lstStyle/>
            <a:p>
              <a:endParaRPr/>
            </a:p>
          </p:txBody>
        </p:sp>
      </p:grpSp>
      <p:sp>
        <p:nvSpPr>
          <p:cNvPr id="26" name="object 26"/>
          <p:cNvSpPr txBox="1">
            <a:spLocks noGrp="1"/>
          </p:cNvSpPr>
          <p:nvPr>
            <p:ph type="dt" sz="half" idx="6"/>
          </p:nvPr>
        </p:nvSpPr>
        <p:spPr>
          <a:prstGeom prst="rect">
            <a:avLst/>
          </a:prstGeom>
        </p:spPr>
        <p:txBody>
          <a:bodyPr vert="horz" wrap="square" lIns="0" tIns="0" rIns="0" bIns="0">
            <a:spAutoFit/>
          </a:bodyPr>
          <a:lstStyle/>
          <a:p>
            <a:pPr marL="12700">
              <a:lnSpc>
                <a:spcPts val="675"/>
              </a:lnSpc>
            </a:pPr>
            <a:r>
              <a:t>Calegari (Universit'a Bologna)</a:t>
            </a:r>
          </a:p>
        </p:txBody>
      </p:sp>
      <p:sp>
        <p:nvSpPr>
          <p:cNvPr id="27" name="object 27"/>
          <p:cNvSpPr txBox="1"/>
          <p:nvPr/>
        </p:nvSpPr>
        <p:spPr>
          <a:xfrm>
            <a:off x="2053069" y="3351784"/>
            <a:ext cx="501650" cy="102235"/>
          </a:xfrm>
          <a:prstGeom prst="rect">
            <a:avLst/>
          </a:prstGeom>
        </p:spPr>
        <p:txBody>
          <a:bodyPr vert="horz" wrap="square" lIns="0" tIns="0" rIns="0" bIns="0">
            <a:spAutoFit/>
          </a:bodyPr>
          <a:lstStyle/>
          <a:p>
            <a:pPr marL="12700">
              <a:lnSpc>
                <a:spcPts val="675"/>
              </a:lnSpc>
              <a:defRPr sz="600">
                <a:solidFill>
                  <a:srgbClr val="470047"/>
                </a:solidFill>
                <a:latin typeface="Microsoft Sans Serif"/>
                <a:cs typeface="Microsoft Sans Serif"/>
                <a:hlinkClick r:id="rId6" action="ppaction://hlinksldjump"/>
              </a:defRPr>
            </a:pPr>
            <a:r>
              <a:t>Etica e LP</a:t>
            </a:r>
            <a:endParaRPr sz="600">
              <a:latin typeface="Microsoft Sans Serif"/>
              <a:cs typeface="Microsoft Sans Serif"/>
            </a:endParaRPr>
          </a:p>
        </p:txBody>
      </p:sp>
      <p:sp>
        <p:nvSpPr>
          <p:cNvPr id="28" name="object 28"/>
          <p:cNvSpPr txBox="1">
            <a:spLocks noGrp="1"/>
          </p:cNvSpPr>
          <p:nvPr>
            <p:ph type="ftr" sz="quarter" idx="5"/>
          </p:nvPr>
        </p:nvSpPr>
        <p:spPr>
          <a:prstGeom prst="rect">
            <a:avLst/>
          </a:prstGeom>
        </p:spPr>
        <p:txBody>
          <a:bodyPr vert="horz" wrap="square" lIns="0" tIns="0" rIns="0" bIns="0">
            <a:spAutoFit/>
          </a:bodyPr>
          <a:lstStyle/>
          <a:p>
            <a:pPr marL="12700">
              <a:lnSpc>
                <a:spcPts val="675"/>
              </a:lnSpc>
            </a:pPr>
            <a:r>
              <a:t>A.A. 2020/2021</a:t>
            </a:r>
          </a:p>
        </p:txBody>
      </p:sp>
      <p:sp>
        <p:nvSpPr>
          <p:cNvPr id="29" name="object 29"/>
          <p:cNvSpPr txBox="1">
            <a:spLocks noGrp="1"/>
          </p:cNvSpPr>
          <p:nvPr>
            <p:ph type="sldNum" sz="quarter" idx="7"/>
          </p:nvPr>
        </p:nvSpPr>
        <p:spPr>
          <a:prstGeom prst="rect">
            <a:avLst/>
          </a:prstGeom>
        </p:spPr>
        <p:txBody>
          <a:bodyPr vert="horz" wrap="square" lIns="0" tIns="0" rIns="0" bIns="0">
            <a:spAutoFit/>
          </a:bodyPr>
          <a:lstStyle/>
          <a:p>
            <a:pPr marL="38100">
              <a:lnSpc>
                <a:spcPts val="675"/>
              </a:lnSpc>
            </a:pPr>
            <a:fld id="{81D60167-4931-47E6-BA6A-407CBD079E47}" type="slidenum">
              <a:rPr spc="-20" dirty="0"/>
              <a:t>7</a:t>
            </a:fld>
            <a:r>
              <a:t> /69</a:t>
            </a:r>
          </a:p>
        </p:txBody>
      </p:sp>
    </p:spTree>
  </p:cSld>
  <p:clrMapOvr>
    <a:masterClrMapping/>
  </p:clrMapOvr>
  <p:transition>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0" y="0"/>
            <a:ext cx="2304415" cy="140335"/>
          </a:xfrm>
          <a:prstGeom prst="rect">
            <a:avLst/>
          </a:prstGeom>
          <a:solidFill>
            <a:srgbClr val="510051"/>
          </a:solidFill>
        </p:spPr>
        <p:txBody>
          <a:bodyPr vert="horz" wrap="square" lIns="0" tIns="13335" rIns="0" bIns="0">
            <a:spAutoFit/>
          </a:bodyPr>
          <a:lstStyle/>
          <a:p>
            <a:pPr marR="59690" algn="r">
              <a:lnSpc>
                <a:spcPct val="100000"/>
              </a:lnSpc>
              <a:spcBef>
                <a:spcPts val="105"/>
              </a:spcBef>
              <a:defRPr sz="600">
                <a:solidFill>
                  <a:srgbClr val="F2F2F2"/>
                </a:solidFill>
                <a:latin typeface="Microsoft Sans Serif"/>
                <a:cs typeface="Microsoft Sans Serif"/>
                <a:hlinkClick r:id="rId2" action="ppaction://hlinksldjump"/>
              </a:defRPr>
            </a:pPr>
            <a:r>
              <a:t>Agenti</a:t>
            </a:r>
            <a:endParaRPr sz="600">
              <a:latin typeface="Microsoft Sans Serif"/>
              <a:cs typeface="Microsoft Sans Serif"/>
            </a:endParaRPr>
          </a:p>
        </p:txBody>
      </p:sp>
      <p:sp>
        <p:nvSpPr>
          <p:cNvPr id="3" name="object 3"/>
          <p:cNvSpPr/>
          <p:nvPr/>
        </p:nvSpPr>
        <p:spPr>
          <a:xfrm>
            <a:off x="2303995" y="0"/>
            <a:ext cx="2304415" cy="140335"/>
          </a:xfrm>
          <a:custGeom>
            <a:avLst/>
            <a:gdLst/>
            <a:ahLst/>
            <a:cxnLst/>
            <a:rect l="l" t="t" r="r" b="b"/>
            <a:pathLst>
              <a:path w="2304415" h="140335">
                <a:moveTo>
                  <a:pt x="2303995" y="0"/>
                </a:moveTo>
                <a:lnTo>
                  <a:pt x="0" y="0"/>
                </a:lnTo>
                <a:lnTo>
                  <a:pt x="0" y="140017"/>
                </a:lnTo>
                <a:lnTo>
                  <a:pt x="2303995" y="140017"/>
                </a:lnTo>
                <a:lnTo>
                  <a:pt x="2303995" y="0"/>
                </a:lnTo>
                <a:close/>
              </a:path>
            </a:pathLst>
          </a:custGeom>
          <a:solidFill>
            <a:srgbClr val="D8D8D8"/>
          </a:solidFill>
        </p:spPr>
        <p:txBody>
          <a:bodyPr wrap="square" lIns="0" tIns="0" rIns="0" bIns="0"/>
          <a:lstStyle/>
          <a:p>
            <a:endParaRPr/>
          </a:p>
        </p:txBody>
      </p:sp>
      <p:sp>
        <p:nvSpPr>
          <p:cNvPr id="4" name="object 4"/>
          <p:cNvSpPr txBox="1">
            <a:spLocks noGrp="1"/>
          </p:cNvSpPr>
          <p:nvPr>
            <p:ph type="title"/>
          </p:nvPr>
        </p:nvSpPr>
        <p:spPr>
          <a:xfrm>
            <a:off x="0" y="140017"/>
            <a:ext cx="4608195" cy="350520"/>
          </a:xfrm>
          <a:prstGeom prst="rect">
            <a:avLst/>
          </a:prstGeom>
          <a:solidFill>
            <a:srgbClr val="F2F2F2"/>
          </a:solidFill>
        </p:spPr>
        <p:txBody>
          <a:bodyPr vert="horz" wrap="square" lIns="0" tIns="76835" rIns="0" bIns="0">
            <a:spAutoFit/>
          </a:bodyPr>
          <a:lstStyle/>
          <a:p>
            <a:pPr marL="107950">
              <a:lnSpc>
                <a:spcPct val="100000"/>
              </a:lnSpc>
              <a:spcBef>
                <a:spcPts val="605"/>
              </a:spcBef>
              <a:defRPr>
                <a:solidFill>
                  <a:srgbClr val="660066"/>
                </a:solidFill>
              </a:defRPr>
            </a:pPr>
            <a:r>
              <a:t>Il prossimo in linea. . .</a:t>
            </a:r>
          </a:p>
        </p:txBody>
      </p:sp>
      <p:pic>
        <p:nvPicPr>
          <p:cNvPr id="5" name="object 5"/>
          <p:cNvPicPr/>
          <p:nvPr/>
        </p:nvPicPr>
        <p:blipFill>
          <a:blip r:embed="rId3" cstate="print"/>
          <a:stretch>
            <a:fillRect/>
          </a:stretch>
        </p:blipFill>
        <p:spPr>
          <a:xfrm>
            <a:off x="54787" y="618796"/>
            <a:ext cx="160096" cy="160096"/>
          </a:xfrm>
          <a:prstGeom prst="rect">
            <a:avLst/>
          </a:prstGeom>
        </p:spPr>
      </p:pic>
      <p:sp>
        <p:nvSpPr>
          <p:cNvPr id="6" name="object 6"/>
          <p:cNvSpPr txBox="1"/>
          <p:nvPr/>
        </p:nvSpPr>
        <p:spPr>
          <a:xfrm>
            <a:off x="95250" y="618135"/>
            <a:ext cx="79375" cy="42960"/>
          </a:xfrm>
          <a:prstGeom prst="rect">
            <a:avLst/>
          </a:prstGeom>
        </p:spPr>
        <p:txBody>
          <a:bodyPr vert="horz" wrap="square" lIns="0" tIns="12065" rIns="0" bIns="0">
            <a:spAutoFit/>
          </a:bodyPr>
          <a:lstStyle/>
          <a:p>
            <a:pPr marL="12700">
              <a:lnSpc>
                <a:spcPct val="100000"/>
              </a:lnSpc>
              <a:spcBef>
                <a:spcPts val="95"/>
              </a:spcBef>
              <a:defRPr sz="800">
                <a:solidFill>
                  <a:srgbClr val="FEFDFB"/>
                </a:solidFill>
                <a:latin typeface="Microsoft Sans Serif"/>
                <a:cs typeface="Microsoft Sans Serif"/>
              </a:defRPr>
            </a:pPr>
            <a:r>
              <a:rPr sz="200"/>
              <a:t>1</a:t>
            </a:r>
            <a:endParaRPr sz="200">
              <a:latin typeface="Microsoft Sans Serif"/>
              <a:cs typeface="Microsoft Sans Serif"/>
            </a:endParaRPr>
          </a:p>
        </p:txBody>
      </p:sp>
      <p:sp>
        <p:nvSpPr>
          <p:cNvPr id="7" name="object 7"/>
          <p:cNvSpPr txBox="1"/>
          <p:nvPr/>
        </p:nvSpPr>
        <p:spPr>
          <a:xfrm>
            <a:off x="260680" y="590703"/>
            <a:ext cx="480059" cy="103875"/>
          </a:xfrm>
          <a:prstGeom prst="rect">
            <a:avLst/>
          </a:prstGeom>
        </p:spPr>
        <p:txBody>
          <a:bodyPr vert="horz" wrap="square" lIns="0" tIns="11430" rIns="0" bIns="0">
            <a:spAutoFit/>
          </a:bodyPr>
          <a:lstStyle/>
          <a:p>
            <a:pPr marL="12700">
              <a:lnSpc>
                <a:spcPct val="100000"/>
              </a:lnSpc>
              <a:spcBef>
                <a:spcPts val="90"/>
              </a:spcBef>
              <a:defRPr sz="1100">
                <a:solidFill>
                  <a:srgbClr val="D4CCD4"/>
                </a:solidFill>
                <a:latin typeface="Tahoma"/>
                <a:cs typeface="Tahoma"/>
                <a:hlinkClick r:id="rId4" action="ppaction://hlinksldjump"/>
              </a:defRPr>
            </a:pPr>
            <a:r>
              <a:rPr sz="600"/>
              <a:t>Il contesto</a:t>
            </a:r>
            <a:endParaRPr sz="600">
              <a:latin typeface="Tahoma"/>
              <a:cs typeface="Tahoma"/>
            </a:endParaRPr>
          </a:p>
        </p:txBody>
      </p:sp>
      <p:pic>
        <p:nvPicPr>
          <p:cNvPr id="8" name="object 8"/>
          <p:cNvPicPr/>
          <p:nvPr/>
        </p:nvPicPr>
        <p:blipFill>
          <a:blip r:embed="rId5" cstate="print"/>
          <a:stretch>
            <a:fillRect/>
          </a:stretch>
        </p:blipFill>
        <p:spPr>
          <a:xfrm>
            <a:off x="55667" y="1189065"/>
            <a:ext cx="160096" cy="160096"/>
          </a:xfrm>
          <a:prstGeom prst="rect">
            <a:avLst/>
          </a:prstGeom>
        </p:spPr>
      </p:pic>
      <p:sp>
        <p:nvSpPr>
          <p:cNvPr id="9" name="object 9"/>
          <p:cNvSpPr txBox="1"/>
          <p:nvPr/>
        </p:nvSpPr>
        <p:spPr>
          <a:xfrm>
            <a:off x="95250" y="998030"/>
            <a:ext cx="79375" cy="42960"/>
          </a:xfrm>
          <a:prstGeom prst="rect">
            <a:avLst/>
          </a:prstGeom>
        </p:spPr>
        <p:txBody>
          <a:bodyPr vert="horz" wrap="square" lIns="0" tIns="12065" rIns="0" bIns="0">
            <a:spAutoFit/>
          </a:bodyPr>
          <a:lstStyle/>
          <a:p>
            <a:pPr marL="12700">
              <a:lnSpc>
                <a:spcPct val="100000"/>
              </a:lnSpc>
              <a:spcBef>
                <a:spcPts val="95"/>
              </a:spcBef>
              <a:defRPr sz="800">
                <a:solidFill>
                  <a:srgbClr val="FAF7EB"/>
                </a:solidFill>
                <a:latin typeface="Microsoft Sans Serif"/>
                <a:cs typeface="Microsoft Sans Serif"/>
              </a:defRPr>
            </a:pPr>
            <a:r>
              <a:rPr sz="200"/>
              <a:t>2</a:t>
            </a:r>
            <a:endParaRPr sz="200">
              <a:latin typeface="Microsoft Sans Serif"/>
              <a:cs typeface="Microsoft Sans Serif"/>
            </a:endParaRPr>
          </a:p>
        </p:txBody>
      </p:sp>
      <p:sp>
        <p:nvSpPr>
          <p:cNvPr id="10" name="object 10"/>
          <p:cNvSpPr txBox="1"/>
          <p:nvPr/>
        </p:nvSpPr>
        <p:spPr>
          <a:xfrm>
            <a:off x="260680" y="970598"/>
            <a:ext cx="424180" cy="103875"/>
          </a:xfrm>
          <a:prstGeom prst="rect">
            <a:avLst/>
          </a:prstGeom>
        </p:spPr>
        <p:txBody>
          <a:bodyPr vert="horz" wrap="square" lIns="0" tIns="11430" rIns="0" bIns="0">
            <a:spAutoFit/>
          </a:bodyPr>
          <a:lstStyle/>
          <a:p>
            <a:pPr marL="12700">
              <a:lnSpc>
                <a:spcPct val="100000"/>
              </a:lnSpc>
              <a:spcBef>
                <a:spcPts val="90"/>
              </a:spcBef>
              <a:defRPr sz="1100">
                <a:solidFill>
                  <a:srgbClr val="280028"/>
                </a:solidFill>
                <a:latin typeface="Tahoma"/>
                <a:cs typeface="Tahoma"/>
                <a:hlinkClick r:id="rId2" action="ppaction://hlinksldjump"/>
              </a:defRPr>
            </a:pPr>
            <a:r>
              <a:rPr sz="600" dirty="0" err="1"/>
              <a:t>Agenti</a:t>
            </a:r>
            <a:endParaRPr sz="600" dirty="0">
              <a:latin typeface="Tahoma"/>
              <a:cs typeface="Tahoma"/>
            </a:endParaRPr>
          </a:p>
        </p:txBody>
      </p:sp>
      <p:pic>
        <p:nvPicPr>
          <p:cNvPr id="11" name="object 11"/>
          <p:cNvPicPr/>
          <p:nvPr/>
        </p:nvPicPr>
        <p:blipFill>
          <a:blip r:embed="rId6" cstate="print"/>
          <a:stretch>
            <a:fillRect/>
          </a:stretch>
        </p:blipFill>
        <p:spPr>
          <a:xfrm>
            <a:off x="69988" y="944121"/>
            <a:ext cx="160096" cy="160096"/>
          </a:xfrm>
          <a:prstGeom prst="rect">
            <a:avLst/>
          </a:prstGeom>
        </p:spPr>
      </p:pic>
      <p:sp>
        <p:nvSpPr>
          <p:cNvPr id="12" name="object 12"/>
          <p:cNvSpPr txBox="1"/>
          <p:nvPr/>
        </p:nvSpPr>
        <p:spPr>
          <a:xfrm>
            <a:off x="102285" y="1224886"/>
            <a:ext cx="79375" cy="42960"/>
          </a:xfrm>
          <a:prstGeom prst="rect">
            <a:avLst/>
          </a:prstGeom>
        </p:spPr>
        <p:txBody>
          <a:bodyPr vert="horz" wrap="square" lIns="0" tIns="12065" rIns="0" bIns="0">
            <a:spAutoFit/>
          </a:bodyPr>
          <a:lstStyle/>
          <a:p>
            <a:pPr marL="12700">
              <a:lnSpc>
                <a:spcPct val="100000"/>
              </a:lnSpc>
              <a:spcBef>
                <a:spcPts val="95"/>
              </a:spcBef>
              <a:defRPr sz="800">
                <a:solidFill>
                  <a:srgbClr val="FEFDFB"/>
                </a:solidFill>
                <a:latin typeface="Microsoft Sans Serif"/>
                <a:cs typeface="Microsoft Sans Serif"/>
              </a:defRPr>
            </a:pPr>
            <a:r>
              <a:rPr sz="200"/>
              <a:t>3</a:t>
            </a:r>
            <a:endParaRPr sz="200">
              <a:latin typeface="Microsoft Sans Serif"/>
              <a:cs typeface="Microsoft Sans Serif"/>
            </a:endParaRPr>
          </a:p>
        </p:txBody>
      </p:sp>
      <p:sp>
        <p:nvSpPr>
          <p:cNvPr id="13" name="object 13"/>
          <p:cNvSpPr txBox="1"/>
          <p:nvPr/>
        </p:nvSpPr>
        <p:spPr>
          <a:xfrm>
            <a:off x="267715" y="1197454"/>
            <a:ext cx="653415" cy="103875"/>
          </a:xfrm>
          <a:prstGeom prst="rect">
            <a:avLst/>
          </a:prstGeom>
        </p:spPr>
        <p:txBody>
          <a:bodyPr vert="horz" wrap="square" lIns="0" tIns="11430" rIns="0" bIns="0">
            <a:spAutoFit/>
          </a:bodyPr>
          <a:lstStyle/>
          <a:p>
            <a:pPr marL="12700">
              <a:lnSpc>
                <a:spcPct val="100000"/>
              </a:lnSpc>
              <a:spcBef>
                <a:spcPts val="90"/>
              </a:spcBef>
              <a:defRPr sz="1100">
                <a:solidFill>
                  <a:srgbClr val="D4CCD4"/>
                </a:solidFill>
                <a:latin typeface="Tahoma"/>
                <a:cs typeface="Tahoma"/>
                <a:hlinkClick r:id="rId7" action="ppaction://hlinksldjump"/>
              </a:defRPr>
            </a:pPr>
            <a:r>
              <a:rPr sz="600"/>
              <a:t>Motivazione</a:t>
            </a:r>
            <a:endParaRPr sz="600">
              <a:latin typeface="Tahoma"/>
              <a:cs typeface="Tahoma"/>
            </a:endParaRPr>
          </a:p>
        </p:txBody>
      </p:sp>
      <p:pic>
        <p:nvPicPr>
          <p:cNvPr id="14" name="object 14"/>
          <p:cNvPicPr/>
          <p:nvPr/>
        </p:nvPicPr>
        <p:blipFill>
          <a:blip r:embed="rId6" cstate="print"/>
          <a:stretch>
            <a:fillRect/>
          </a:stretch>
        </p:blipFill>
        <p:spPr>
          <a:xfrm>
            <a:off x="61822" y="1445657"/>
            <a:ext cx="160096" cy="160096"/>
          </a:xfrm>
          <a:prstGeom prst="rect">
            <a:avLst/>
          </a:prstGeom>
        </p:spPr>
      </p:pic>
      <p:pic>
        <p:nvPicPr>
          <p:cNvPr id="15" name="object 15"/>
          <p:cNvPicPr/>
          <p:nvPr/>
        </p:nvPicPr>
        <p:blipFill>
          <a:blip r:embed="rId8" cstate="print"/>
          <a:stretch>
            <a:fillRect/>
          </a:stretch>
        </p:blipFill>
        <p:spPr>
          <a:xfrm>
            <a:off x="61822" y="1825539"/>
            <a:ext cx="160096" cy="160096"/>
          </a:xfrm>
          <a:prstGeom prst="rect">
            <a:avLst/>
          </a:prstGeom>
        </p:spPr>
      </p:pic>
      <p:pic>
        <p:nvPicPr>
          <p:cNvPr id="16" name="object 16"/>
          <p:cNvPicPr/>
          <p:nvPr/>
        </p:nvPicPr>
        <p:blipFill>
          <a:blip r:embed="rId3" cstate="print"/>
          <a:stretch>
            <a:fillRect/>
          </a:stretch>
        </p:blipFill>
        <p:spPr>
          <a:xfrm>
            <a:off x="61822" y="1633860"/>
            <a:ext cx="160096" cy="160096"/>
          </a:xfrm>
          <a:prstGeom prst="rect">
            <a:avLst/>
          </a:prstGeom>
        </p:spPr>
      </p:pic>
      <p:sp>
        <p:nvSpPr>
          <p:cNvPr id="17" name="object 17"/>
          <p:cNvSpPr txBox="1"/>
          <p:nvPr/>
        </p:nvSpPr>
        <p:spPr>
          <a:xfrm>
            <a:off x="102285" y="1417550"/>
            <a:ext cx="1696720" cy="550151"/>
          </a:xfrm>
          <a:prstGeom prst="rect">
            <a:avLst/>
          </a:prstGeom>
        </p:spPr>
        <p:txBody>
          <a:bodyPr vert="horz" wrap="square" lIns="0" tIns="11430" rIns="0" bIns="0">
            <a:spAutoFit/>
          </a:bodyPr>
          <a:lstStyle/>
          <a:p>
            <a:pPr marL="177800" indent="-165735">
              <a:lnSpc>
                <a:spcPct val="100000"/>
              </a:lnSpc>
              <a:spcBef>
                <a:spcPts val="90"/>
              </a:spcBef>
              <a:buClr>
                <a:srgbClr val="FEFDFB"/>
              </a:buClr>
              <a:buSzPct val="72727"/>
              <a:buFont typeface="Microsoft Sans Serif"/>
              <a:buAutoNum type="arabicPlain" startAt="4"/>
              <a:tabLst>
                <a:tab pos="178435" algn="l"/>
              </a:tabLst>
              <a:defRPr sz="1100">
                <a:solidFill>
                  <a:srgbClr val="D4CCD4"/>
                </a:solidFill>
                <a:latin typeface="Tahoma"/>
                <a:cs typeface="Tahoma"/>
                <a:hlinkClick r:id="rId9" action="ppaction://hlinksldjump"/>
              </a:defRPr>
            </a:pPr>
            <a:r>
              <a:rPr sz="600"/>
              <a:t>I Preliminari</a:t>
            </a:r>
            <a:endParaRPr sz="600">
              <a:latin typeface="Tahoma"/>
              <a:cs typeface="Tahoma"/>
            </a:endParaRPr>
          </a:p>
          <a:p>
            <a:pPr>
              <a:lnSpc>
                <a:spcPct val="100000"/>
              </a:lnSpc>
              <a:spcBef>
                <a:spcPts val="40"/>
              </a:spcBef>
              <a:buClr>
                <a:srgbClr val="FEFDFB"/>
              </a:buClr>
              <a:buFont typeface="Microsoft Sans Serif"/>
              <a:buAutoNum type="arabicPlain" startAt="4"/>
            </a:pPr>
            <a:endParaRPr sz="800">
              <a:latin typeface="Tahoma"/>
              <a:cs typeface="Tahoma"/>
            </a:endParaRPr>
          </a:p>
          <a:p>
            <a:pPr marL="177800" indent="-165735">
              <a:lnSpc>
                <a:spcPct val="100000"/>
              </a:lnSpc>
              <a:buClr>
                <a:srgbClr val="FEFDFB"/>
              </a:buClr>
              <a:buSzPct val="72727"/>
              <a:buFont typeface="Microsoft Sans Serif"/>
              <a:buAutoNum type="arabicPlain" startAt="4"/>
              <a:tabLst>
                <a:tab pos="178435" algn="l"/>
              </a:tabLst>
              <a:defRPr sz="1100">
                <a:solidFill>
                  <a:srgbClr val="D4CCD4"/>
                </a:solidFill>
                <a:latin typeface="Tahoma"/>
                <a:cs typeface="Tahoma"/>
                <a:hlinkClick r:id="rId10" action="ppaction://hlinksldjump"/>
              </a:defRPr>
            </a:pPr>
            <a:r>
              <a:rPr sz="600"/>
              <a:t>Un approccio LP all'etica</a:t>
            </a:r>
            <a:endParaRPr sz="600">
              <a:latin typeface="Tahoma"/>
              <a:cs typeface="Tahoma"/>
            </a:endParaRPr>
          </a:p>
          <a:p>
            <a:pPr>
              <a:lnSpc>
                <a:spcPct val="100000"/>
              </a:lnSpc>
              <a:spcBef>
                <a:spcPts val="40"/>
              </a:spcBef>
              <a:buClr>
                <a:srgbClr val="FEFDFB"/>
              </a:buClr>
              <a:buFont typeface="Microsoft Sans Serif"/>
              <a:buAutoNum type="arabicPlain" startAt="4"/>
            </a:pPr>
            <a:endParaRPr sz="800">
              <a:latin typeface="Tahoma"/>
              <a:cs typeface="Tahoma"/>
            </a:endParaRPr>
          </a:p>
          <a:p>
            <a:pPr marL="177800" indent="-165735">
              <a:lnSpc>
                <a:spcPct val="100000"/>
              </a:lnSpc>
              <a:spcBef>
                <a:spcPts val="5"/>
              </a:spcBef>
              <a:buClr>
                <a:srgbClr val="FEFDFB"/>
              </a:buClr>
              <a:buSzPct val="72727"/>
              <a:buFont typeface="Microsoft Sans Serif"/>
              <a:buAutoNum type="arabicPlain" startAt="4"/>
              <a:tabLst>
                <a:tab pos="178435" algn="l"/>
              </a:tabLst>
              <a:defRPr sz="1100">
                <a:solidFill>
                  <a:srgbClr val="D4CCD4"/>
                </a:solidFill>
                <a:latin typeface="Tahoma"/>
                <a:cs typeface="Tahoma"/>
                <a:hlinkClick r:id="rId11" action="ppaction://hlinksldjump"/>
              </a:defRPr>
            </a:pPr>
            <a:r>
              <a:rPr sz="600"/>
              <a:t>Architettura</a:t>
            </a:r>
            <a:endParaRPr sz="600">
              <a:latin typeface="Tahoma"/>
              <a:cs typeface="Tahoma"/>
            </a:endParaRPr>
          </a:p>
        </p:txBody>
      </p:sp>
      <p:pic>
        <p:nvPicPr>
          <p:cNvPr id="18" name="object 18"/>
          <p:cNvPicPr/>
          <p:nvPr/>
        </p:nvPicPr>
        <p:blipFill>
          <a:blip r:embed="rId6" cstate="print"/>
          <a:stretch>
            <a:fillRect/>
          </a:stretch>
        </p:blipFill>
        <p:spPr>
          <a:xfrm>
            <a:off x="61822" y="2061685"/>
            <a:ext cx="160096" cy="160096"/>
          </a:xfrm>
          <a:prstGeom prst="rect">
            <a:avLst/>
          </a:prstGeom>
        </p:spPr>
      </p:pic>
      <p:sp>
        <p:nvSpPr>
          <p:cNvPr id="19" name="object 19"/>
          <p:cNvSpPr txBox="1"/>
          <p:nvPr/>
        </p:nvSpPr>
        <p:spPr>
          <a:xfrm>
            <a:off x="95250" y="2897493"/>
            <a:ext cx="79375" cy="42960"/>
          </a:xfrm>
          <a:prstGeom prst="rect">
            <a:avLst/>
          </a:prstGeom>
        </p:spPr>
        <p:txBody>
          <a:bodyPr vert="horz" wrap="square" lIns="0" tIns="12065" rIns="0" bIns="0">
            <a:spAutoFit/>
          </a:bodyPr>
          <a:lstStyle/>
          <a:p>
            <a:pPr marL="12700">
              <a:lnSpc>
                <a:spcPct val="100000"/>
              </a:lnSpc>
              <a:spcBef>
                <a:spcPts val="95"/>
              </a:spcBef>
              <a:defRPr sz="800">
                <a:solidFill>
                  <a:srgbClr val="FEFDFB"/>
                </a:solidFill>
                <a:latin typeface="Microsoft Sans Serif"/>
                <a:cs typeface="Microsoft Sans Serif"/>
              </a:defRPr>
            </a:pPr>
            <a:r>
              <a:rPr sz="200"/>
              <a:t>7</a:t>
            </a:r>
            <a:endParaRPr sz="200">
              <a:latin typeface="Microsoft Sans Serif"/>
              <a:cs typeface="Microsoft Sans Serif"/>
            </a:endParaRPr>
          </a:p>
        </p:txBody>
      </p:sp>
      <p:sp>
        <p:nvSpPr>
          <p:cNvPr id="20" name="object 20"/>
          <p:cNvSpPr txBox="1"/>
          <p:nvPr/>
        </p:nvSpPr>
        <p:spPr>
          <a:xfrm>
            <a:off x="267715" y="2033592"/>
            <a:ext cx="624840" cy="103875"/>
          </a:xfrm>
          <a:prstGeom prst="rect">
            <a:avLst/>
          </a:prstGeom>
        </p:spPr>
        <p:txBody>
          <a:bodyPr vert="horz" wrap="square" lIns="0" tIns="11430" rIns="0" bIns="0">
            <a:spAutoFit/>
          </a:bodyPr>
          <a:lstStyle/>
          <a:p>
            <a:pPr marL="12700">
              <a:lnSpc>
                <a:spcPct val="100000"/>
              </a:lnSpc>
              <a:spcBef>
                <a:spcPts val="90"/>
              </a:spcBef>
              <a:defRPr sz="1100">
                <a:solidFill>
                  <a:srgbClr val="D4CCD4"/>
                </a:solidFill>
                <a:latin typeface="Tahoma"/>
                <a:cs typeface="Tahoma"/>
                <a:hlinkClick r:id="rId12" action="ppaction://hlinksldjump"/>
              </a:defRPr>
            </a:pPr>
            <a:r>
              <a:rPr sz="600"/>
              <a:t>Discussione</a:t>
            </a:r>
            <a:endParaRPr sz="600">
              <a:latin typeface="Tahoma"/>
              <a:cs typeface="Tahoma"/>
            </a:endParaRPr>
          </a:p>
        </p:txBody>
      </p:sp>
      <p:grpSp>
        <p:nvGrpSpPr>
          <p:cNvPr id="21" name="object 21"/>
          <p:cNvGrpSpPr/>
          <p:nvPr/>
        </p:nvGrpSpPr>
        <p:grpSpPr>
          <a:xfrm>
            <a:off x="0" y="3346348"/>
            <a:ext cx="4608195" cy="109855"/>
            <a:chOff x="0" y="3346348"/>
            <a:chExt cx="4608195" cy="109855"/>
          </a:xfrm>
        </p:grpSpPr>
        <p:sp>
          <p:nvSpPr>
            <p:cNvPr id="22" name="object 22"/>
            <p:cNvSpPr/>
            <p:nvPr/>
          </p:nvSpPr>
          <p:spPr>
            <a:xfrm>
              <a:off x="0" y="3346348"/>
              <a:ext cx="1536065" cy="109855"/>
            </a:xfrm>
            <a:custGeom>
              <a:avLst/>
              <a:gdLst/>
              <a:ahLst/>
              <a:cxnLst/>
              <a:rect l="l" t="t" r="r" b="b"/>
              <a:pathLst>
                <a:path w="1536065" h="109854">
                  <a:moveTo>
                    <a:pt x="1535976" y="0"/>
                  </a:moveTo>
                  <a:lnTo>
                    <a:pt x="0" y="0"/>
                  </a:lnTo>
                  <a:lnTo>
                    <a:pt x="0" y="109651"/>
                  </a:lnTo>
                  <a:lnTo>
                    <a:pt x="1535976" y="109651"/>
                  </a:lnTo>
                  <a:lnTo>
                    <a:pt x="1535976" y="0"/>
                  </a:lnTo>
                  <a:close/>
                </a:path>
              </a:pathLst>
            </a:custGeom>
            <a:solidFill>
              <a:srgbClr val="510051"/>
            </a:solidFill>
          </p:spPr>
          <p:txBody>
            <a:bodyPr wrap="square" lIns="0" tIns="0" rIns="0" bIns="0"/>
            <a:lstStyle/>
            <a:p>
              <a:endParaRPr/>
            </a:p>
          </p:txBody>
        </p:sp>
        <p:sp>
          <p:nvSpPr>
            <p:cNvPr id="23" name="object 23"/>
            <p:cNvSpPr/>
            <p:nvPr/>
          </p:nvSpPr>
          <p:spPr>
            <a:xfrm>
              <a:off x="1535976" y="3346348"/>
              <a:ext cx="1536065" cy="109855"/>
            </a:xfrm>
            <a:custGeom>
              <a:avLst/>
              <a:gdLst/>
              <a:ahLst/>
              <a:cxnLst/>
              <a:rect l="l" t="t" r="r" b="b"/>
              <a:pathLst>
                <a:path w="1536064" h="109854">
                  <a:moveTo>
                    <a:pt x="1535976" y="0"/>
                  </a:moveTo>
                  <a:lnTo>
                    <a:pt x="0" y="0"/>
                  </a:lnTo>
                  <a:lnTo>
                    <a:pt x="0" y="109651"/>
                  </a:lnTo>
                  <a:lnTo>
                    <a:pt x="1535976" y="109651"/>
                  </a:lnTo>
                  <a:lnTo>
                    <a:pt x="1535976" y="0"/>
                  </a:lnTo>
                  <a:close/>
                </a:path>
              </a:pathLst>
            </a:custGeom>
            <a:solidFill>
              <a:srgbClr val="EBEBEB"/>
            </a:solidFill>
          </p:spPr>
          <p:txBody>
            <a:bodyPr wrap="square" lIns="0" tIns="0" rIns="0" bIns="0"/>
            <a:lstStyle/>
            <a:p>
              <a:endParaRPr/>
            </a:p>
          </p:txBody>
        </p:sp>
        <p:sp>
          <p:nvSpPr>
            <p:cNvPr id="24" name="object 24"/>
            <p:cNvSpPr/>
            <p:nvPr/>
          </p:nvSpPr>
          <p:spPr>
            <a:xfrm>
              <a:off x="3071952" y="3346348"/>
              <a:ext cx="1536065" cy="109855"/>
            </a:xfrm>
            <a:custGeom>
              <a:avLst/>
              <a:gdLst/>
              <a:ahLst/>
              <a:cxnLst/>
              <a:rect l="l" t="t" r="r" b="b"/>
              <a:pathLst>
                <a:path w="1536064" h="109854">
                  <a:moveTo>
                    <a:pt x="1535976" y="0"/>
                  </a:moveTo>
                  <a:lnTo>
                    <a:pt x="0" y="0"/>
                  </a:lnTo>
                  <a:lnTo>
                    <a:pt x="0" y="109651"/>
                  </a:lnTo>
                  <a:lnTo>
                    <a:pt x="1535976" y="109651"/>
                  </a:lnTo>
                  <a:lnTo>
                    <a:pt x="1535976" y="0"/>
                  </a:lnTo>
                  <a:close/>
                </a:path>
              </a:pathLst>
            </a:custGeom>
            <a:solidFill>
              <a:srgbClr val="D8D8D8"/>
            </a:solidFill>
          </p:spPr>
          <p:txBody>
            <a:bodyPr wrap="square" lIns="0" tIns="0" rIns="0" bIns="0"/>
            <a:lstStyle/>
            <a:p>
              <a:endParaRPr/>
            </a:p>
          </p:txBody>
        </p:sp>
      </p:grpSp>
      <p:sp>
        <p:nvSpPr>
          <p:cNvPr id="25" name="object 25"/>
          <p:cNvSpPr txBox="1">
            <a:spLocks noGrp="1"/>
          </p:cNvSpPr>
          <p:nvPr>
            <p:ph type="dt" sz="half" idx="6"/>
          </p:nvPr>
        </p:nvSpPr>
        <p:spPr>
          <a:prstGeom prst="rect">
            <a:avLst/>
          </a:prstGeom>
        </p:spPr>
        <p:txBody>
          <a:bodyPr vert="horz" wrap="square" lIns="0" tIns="0" rIns="0" bIns="0">
            <a:spAutoFit/>
          </a:bodyPr>
          <a:lstStyle/>
          <a:p>
            <a:pPr marL="12700">
              <a:lnSpc>
                <a:spcPts val="675"/>
              </a:lnSpc>
            </a:pPr>
            <a:r>
              <a:t>Calegari (Universit'a Bologna)</a:t>
            </a:r>
          </a:p>
        </p:txBody>
      </p:sp>
      <p:sp>
        <p:nvSpPr>
          <p:cNvPr id="26" name="object 26"/>
          <p:cNvSpPr txBox="1"/>
          <p:nvPr/>
        </p:nvSpPr>
        <p:spPr>
          <a:xfrm>
            <a:off x="2053069" y="3351784"/>
            <a:ext cx="501650" cy="102235"/>
          </a:xfrm>
          <a:prstGeom prst="rect">
            <a:avLst/>
          </a:prstGeom>
        </p:spPr>
        <p:txBody>
          <a:bodyPr vert="horz" wrap="square" lIns="0" tIns="0" rIns="0" bIns="0">
            <a:spAutoFit/>
          </a:bodyPr>
          <a:lstStyle/>
          <a:p>
            <a:pPr marL="12700">
              <a:lnSpc>
                <a:spcPts val="675"/>
              </a:lnSpc>
              <a:defRPr sz="600">
                <a:solidFill>
                  <a:srgbClr val="470047"/>
                </a:solidFill>
                <a:latin typeface="Microsoft Sans Serif"/>
                <a:cs typeface="Microsoft Sans Serif"/>
                <a:hlinkClick r:id="rId13" action="ppaction://hlinksldjump"/>
              </a:defRPr>
            </a:pPr>
            <a:r>
              <a:t>Etica e LP</a:t>
            </a:r>
            <a:endParaRPr sz="600">
              <a:latin typeface="Microsoft Sans Serif"/>
              <a:cs typeface="Microsoft Sans Serif"/>
            </a:endParaRPr>
          </a:p>
        </p:txBody>
      </p:sp>
      <p:sp>
        <p:nvSpPr>
          <p:cNvPr id="27" name="object 27"/>
          <p:cNvSpPr txBox="1">
            <a:spLocks noGrp="1"/>
          </p:cNvSpPr>
          <p:nvPr>
            <p:ph type="ftr" sz="quarter" idx="5"/>
          </p:nvPr>
        </p:nvSpPr>
        <p:spPr>
          <a:prstGeom prst="rect">
            <a:avLst/>
          </a:prstGeom>
        </p:spPr>
        <p:txBody>
          <a:bodyPr vert="horz" wrap="square" lIns="0" tIns="0" rIns="0" bIns="0">
            <a:spAutoFit/>
          </a:bodyPr>
          <a:lstStyle/>
          <a:p>
            <a:pPr marL="12700">
              <a:lnSpc>
                <a:spcPts val="675"/>
              </a:lnSpc>
            </a:pPr>
            <a:r>
              <a:t>A.A. 2020/2021</a:t>
            </a:r>
          </a:p>
        </p:txBody>
      </p:sp>
      <p:sp>
        <p:nvSpPr>
          <p:cNvPr id="28" name="object 28"/>
          <p:cNvSpPr txBox="1">
            <a:spLocks noGrp="1"/>
          </p:cNvSpPr>
          <p:nvPr>
            <p:ph type="sldNum" sz="quarter" idx="7"/>
          </p:nvPr>
        </p:nvSpPr>
        <p:spPr>
          <a:prstGeom prst="rect">
            <a:avLst/>
          </a:prstGeom>
        </p:spPr>
        <p:txBody>
          <a:bodyPr vert="horz" wrap="square" lIns="0" tIns="0" rIns="0" bIns="0">
            <a:spAutoFit/>
          </a:bodyPr>
          <a:lstStyle/>
          <a:p>
            <a:pPr marL="38100">
              <a:lnSpc>
                <a:spcPts val="675"/>
              </a:lnSpc>
            </a:pPr>
            <a:fld id="{81D60167-4931-47E6-BA6A-407CBD079E47}" type="slidenum">
              <a:rPr spc="-20" dirty="0"/>
              <a:t>8</a:t>
            </a:fld>
            <a:r>
              <a:t> /69</a:t>
            </a:r>
          </a:p>
        </p:txBody>
      </p:sp>
    </p:spTree>
    <p:extLst>
      <p:ext uri="{BB962C8B-B14F-4D97-AF65-F5344CB8AC3E}">
        <p14:creationId xmlns:p14="http://schemas.microsoft.com/office/powerpoint/2010/main" val="2347284457"/>
      </p:ext>
    </p:extLst>
  </p:cSld>
  <p:clrMapOvr>
    <a:masterClrMapping/>
  </p:clrMapOvr>
  <p:transition>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0" y="0"/>
            <a:ext cx="2304415" cy="140335"/>
          </a:xfrm>
          <a:prstGeom prst="rect">
            <a:avLst/>
          </a:prstGeom>
          <a:solidFill>
            <a:srgbClr val="510051"/>
          </a:solidFill>
        </p:spPr>
        <p:txBody>
          <a:bodyPr vert="horz" wrap="square" lIns="0" tIns="13335" rIns="0" bIns="0">
            <a:spAutoFit/>
          </a:bodyPr>
          <a:lstStyle/>
          <a:p>
            <a:pPr marR="59690" algn="r">
              <a:lnSpc>
                <a:spcPct val="100000"/>
              </a:lnSpc>
              <a:spcBef>
                <a:spcPts val="105"/>
              </a:spcBef>
              <a:defRPr sz="600">
                <a:solidFill>
                  <a:srgbClr val="F2F2F2"/>
                </a:solidFill>
                <a:latin typeface="Microsoft Sans Serif"/>
                <a:cs typeface="Microsoft Sans Serif"/>
                <a:hlinkClick r:id="rId2" action="ppaction://hlinksldjump"/>
              </a:defRPr>
            </a:pPr>
            <a:r>
              <a:t>Motivazione</a:t>
            </a:r>
            <a:endParaRPr sz="600">
              <a:latin typeface="Microsoft Sans Serif"/>
              <a:cs typeface="Microsoft Sans Serif"/>
            </a:endParaRPr>
          </a:p>
        </p:txBody>
      </p:sp>
      <p:sp>
        <p:nvSpPr>
          <p:cNvPr id="3" name="object 3"/>
          <p:cNvSpPr/>
          <p:nvPr/>
        </p:nvSpPr>
        <p:spPr>
          <a:xfrm>
            <a:off x="2303995" y="0"/>
            <a:ext cx="2304415" cy="140335"/>
          </a:xfrm>
          <a:custGeom>
            <a:avLst/>
            <a:gdLst/>
            <a:ahLst/>
            <a:cxnLst/>
            <a:rect l="l" t="t" r="r" b="b"/>
            <a:pathLst>
              <a:path w="2304415" h="140335">
                <a:moveTo>
                  <a:pt x="2303995" y="0"/>
                </a:moveTo>
                <a:lnTo>
                  <a:pt x="0" y="0"/>
                </a:lnTo>
                <a:lnTo>
                  <a:pt x="0" y="140017"/>
                </a:lnTo>
                <a:lnTo>
                  <a:pt x="2303995" y="140017"/>
                </a:lnTo>
                <a:lnTo>
                  <a:pt x="2303995" y="0"/>
                </a:lnTo>
                <a:close/>
              </a:path>
            </a:pathLst>
          </a:custGeom>
          <a:solidFill>
            <a:srgbClr val="D8D8D8"/>
          </a:solidFill>
        </p:spPr>
        <p:txBody>
          <a:bodyPr wrap="square" lIns="0" tIns="0" rIns="0" bIns="0"/>
          <a:lstStyle/>
          <a:p>
            <a:endParaRPr/>
          </a:p>
        </p:txBody>
      </p:sp>
      <p:sp>
        <p:nvSpPr>
          <p:cNvPr id="4" name="object 4"/>
          <p:cNvSpPr txBox="1">
            <a:spLocks noGrp="1"/>
          </p:cNvSpPr>
          <p:nvPr>
            <p:ph type="title"/>
          </p:nvPr>
        </p:nvSpPr>
        <p:spPr>
          <a:xfrm>
            <a:off x="0" y="140017"/>
            <a:ext cx="4608195" cy="350520"/>
          </a:xfrm>
          <a:prstGeom prst="rect">
            <a:avLst/>
          </a:prstGeom>
          <a:solidFill>
            <a:srgbClr val="F2F2F2"/>
          </a:solidFill>
        </p:spPr>
        <p:txBody>
          <a:bodyPr vert="horz" wrap="square" lIns="0" tIns="76835" rIns="0" bIns="0">
            <a:spAutoFit/>
          </a:bodyPr>
          <a:lstStyle/>
          <a:p>
            <a:pPr marL="107950">
              <a:lnSpc>
                <a:spcPct val="100000"/>
              </a:lnSpc>
              <a:spcBef>
                <a:spcPts val="605"/>
              </a:spcBef>
              <a:defRPr>
                <a:solidFill>
                  <a:srgbClr val="660066"/>
                </a:solidFill>
              </a:defRPr>
            </a:pPr>
            <a:r>
              <a:t>Perché la logica? I</a:t>
            </a:r>
          </a:p>
        </p:txBody>
      </p:sp>
      <p:pic>
        <p:nvPicPr>
          <p:cNvPr id="5" name="object 5"/>
          <p:cNvPicPr/>
          <p:nvPr/>
        </p:nvPicPr>
        <p:blipFill>
          <a:blip r:embed="rId3" cstate="print"/>
          <a:stretch>
            <a:fillRect/>
          </a:stretch>
        </p:blipFill>
        <p:spPr>
          <a:xfrm>
            <a:off x="281089" y="1886775"/>
            <a:ext cx="65265" cy="65265"/>
          </a:xfrm>
          <a:prstGeom prst="rect">
            <a:avLst/>
          </a:prstGeom>
        </p:spPr>
      </p:pic>
      <p:pic>
        <p:nvPicPr>
          <p:cNvPr id="6" name="object 6"/>
          <p:cNvPicPr/>
          <p:nvPr/>
        </p:nvPicPr>
        <p:blipFill>
          <a:blip r:embed="rId4" cstate="print"/>
          <a:stretch>
            <a:fillRect/>
          </a:stretch>
        </p:blipFill>
        <p:spPr>
          <a:xfrm>
            <a:off x="281089" y="2619489"/>
            <a:ext cx="65265" cy="65265"/>
          </a:xfrm>
          <a:prstGeom prst="rect">
            <a:avLst/>
          </a:prstGeom>
        </p:spPr>
      </p:pic>
      <p:sp>
        <p:nvSpPr>
          <p:cNvPr id="7" name="object 7"/>
          <p:cNvSpPr txBox="1"/>
          <p:nvPr/>
        </p:nvSpPr>
        <p:spPr>
          <a:xfrm>
            <a:off x="125844" y="898523"/>
            <a:ext cx="4342130" cy="1829435"/>
          </a:xfrm>
          <a:prstGeom prst="rect">
            <a:avLst/>
          </a:prstGeom>
        </p:spPr>
        <p:txBody>
          <a:bodyPr vert="horz" wrap="square" lIns="0" tIns="6985" rIns="0" bIns="0">
            <a:spAutoFit/>
          </a:bodyPr>
          <a:lstStyle/>
          <a:p>
            <a:pPr marL="12700" marR="5080">
              <a:lnSpc>
                <a:spcPct val="102600"/>
              </a:lnSpc>
              <a:spcBef>
                <a:spcPts val="55"/>
              </a:spcBef>
            </a:pPr>
            <a:r>
              <a:rPr sz="1100">
                <a:solidFill>
                  <a:srgbClr val="0A000A"/>
                </a:solidFill>
                <a:latin typeface="Tahoma"/>
                <a:cs typeface="Tahoma"/>
              </a:rPr>
              <a:t>Gli approcci basati sulla logica svolgono già un ruolo ben compreso nell'ingegneria dei sistemi intelligenti (multi-agente); approcci dichiarativi basati sulla logica hanno il potenziale di rappresentare un modo alternativo di fornire intelligenza simbolica, complementare a quello perseguito da approcci sub-simbolici </a:t>
            </a:r>
            <a:r>
              <a:rPr sz="800">
                <a:solidFill>
                  <a:srgbClr val="BE9E32"/>
                </a:solidFill>
                <a:latin typeface="Microsoft Sans Serif"/>
                <a:cs typeface="Microsoft Sans Serif"/>
                <a:hlinkClick r:id="rId5" action="ppaction://hlinksldjump"/>
              </a:rPr>
              <a:t>[Calegari et al., 2020]</a:t>
            </a:r>
            <a:r>
              <a:rPr sz="1100">
                <a:solidFill>
                  <a:srgbClr val="0A000A"/>
                </a:solidFill>
                <a:latin typeface="Tahoma"/>
                <a:cs typeface="Tahoma"/>
              </a:rPr>
              <a:t>.</a:t>
            </a:r>
            <a:endParaRPr sz="1100">
              <a:latin typeface="Tahoma"/>
              <a:cs typeface="Tahoma"/>
            </a:endParaRPr>
          </a:p>
          <a:p>
            <a:pPr marL="289560" marR="167640">
              <a:lnSpc>
                <a:spcPct val="102600"/>
              </a:lnSpc>
              <a:spcBef>
                <a:spcPts val="350"/>
              </a:spcBef>
              <a:defRPr sz="1100">
                <a:solidFill>
                  <a:srgbClr val="0A000A"/>
                </a:solidFill>
                <a:latin typeface="Tahoma"/>
                <a:cs typeface="Tahoma"/>
              </a:defRPr>
            </a:pPr>
            <a:r>
              <a:t>Le tecnologie basate sulla logica affrontano i problemi di opacità e, una volta opportunamente integrate con le capacità di argomentazione, possono fornire funzionalità come interpretabilità, osservabilità, responsabilità e spiegabilità.</a:t>
            </a:r>
            <a:endParaRPr sz="1100">
              <a:latin typeface="Tahoma"/>
              <a:cs typeface="Tahoma"/>
            </a:endParaRPr>
          </a:p>
          <a:p>
            <a:pPr marL="289560">
              <a:lnSpc>
                <a:spcPct val="100000"/>
              </a:lnSpc>
              <a:spcBef>
                <a:spcPts val="385"/>
              </a:spcBef>
              <a:defRPr sz="1100"/>
            </a:pPr>
            <a:r>
              <a:rPr>
                <a:solidFill>
                  <a:srgbClr val="0A000A"/>
                </a:solidFill>
                <a:latin typeface="Tahoma"/>
                <a:cs typeface="Tahoma"/>
              </a:rPr>
              <a:t>definizione fondata di spiegazione (abducibile, </a:t>
            </a:r>
            <a:r>
              <a:rPr i="1">
                <a:solidFill>
                  <a:srgbClr val="330033"/>
                </a:solidFill>
                <a:latin typeface="Arial"/>
                <a:cs typeface="Arial"/>
              </a:rPr>
              <a:t>conversazione</a:t>
            </a:r>
            <a:r>
              <a:rPr>
                <a:solidFill>
                  <a:srgbClr val="0A000A"/>
                </a:solidFill>
                <a:latin typeface="Tahoma"/>
                <a:cs typeface="Tahoma"/>
              </a:rPr>
              <a:t>...)</a:t>
            </a:r>
            <a:endParaRPr sz="1100">
              <a:latin typeface="Tahoma"/>
              <a:cs typeface="Tahoma"/>
            </a:endParaRPr>
          </a:p>
        </p:txBody>
      </p:sp>
      <p:grpSp>
        <p:nvGrpSpPr>
          <p:cNvPr id="8" name="object 8"/>
          <p:cNvGrpSpPr/>
          <p:nvPr/>
        </p:nvGrpSpPr>
        <p:grpSpPr>
          <a:xfrm>
            <a:off x="0" y="3346348"/>
            <a:ext cx="4608195" cy="109855"/>
            <a:chOff x="0" y="3346348"/>
            <a:chExt cx="4608195" cy="109855"/>
          </a:xfrm>
        </p:grpSpPr>
        <p:sp>
          <p:nvSpPr>
            <p:cNvPr id="9" name="object 9"/>
            <p:cNvSpPr/>
            <p:nvPr/>
          </p:nvSpPr>
          <p:spPr>
            <a:xfrm>
              <a:off x="0" y="3346348"/>
              <a:ext cx="1536065" cy="109855"/>
            </a:xfrm>
            <a:custGeom>
              <a:avLst/>
              <a:gdLst/>
              <a:ahLst/>
              <a:cxnLst/>
              <a:rect l="l" t="t" r="r" b="b"/>
              <a:pathLst>
                <a:path w="1536065" h="109854">
                  <a:moveTo>
                    <a:pt x="1535976" y="0"/>
                  </a:moveTo>
                  <a:lnTo>
                    <a:pt x="0" y="0"/>
                  </a:lnTo>
                  <a:lnTo>
                    <a:pt x="0" y="109651"/>
                  </a:lnTo>
                  <a:lnTo>
                    <a:pt x="1535976" y="109651"/>
                  </a:lnTo>
                  <a:lnTo>
                    <a:pt x="1535976" y="0"/>
                  </a:lnTo>
                  <a:close/>
                </a:path>
              </a:pathLst>
            </a:custGeom>
            <a:solidFill>
              <a:srgbClr val="510051"/>
            </a:solidFill>
          </p:spPr>
          <p:txBody>
            <a:bodyPr wrap="square" lIns="0" tIns="0" rIns="0" bIns="0"/>
            <a:lstStyle/>
            <a:p>
              <a:endParaRPr/>
            </a:p>
          </p:txBody>
        </p:sp>
        <p:sp>
          <p:nvSpPr>
            <p:cNvPr id="10" name="object 10"/>
            <p:cNvSpPr/>
            <p:nvPr/>
          </p:nvSpPr>
          <p:spPr>
            <a:xfrm>
              <a:off x="1535976" y="3346348"/>
              <a:ext cx="1536065" cy="109855"/>
            </a:xfrm>
            <a:custGeom>
              <a:avLst/>
              <a:gdLst/>
              <a:ahLst/>
              <a:cxnLst/>
              <a:rect l="l" t="t" r="r" b="b"/>
              <a:pathLst>
                <a:path w="1536064" h="109854">
                  <a:moveTo>
                    <a:pt x="1535976" y="0"/>
                  </a:moveTo>
                  <a:lnTo>
                    <a:pt x="0" y="0"/>
                  </a:lnTo>
                  <a:lnTo>
                    <a:pt x="0" y="109651"/>
                  </a:lnTo>
                  <a:lnTo>
                    <a:pt x="1535976" y="109651"/>
                  </a:lnTo>
                  <a:lnTo>
                    <a:pt x="1535976" y="0"/>
                  </a:lnTo>
                  <a:close/>
                </a:path>
              </a:pathLst>
            </a:custGeom>
            <a:solidFill>
              <a:srgbClr val="EBEBEB"/>
            </a:solidFill>
          </p:spPr>
          <p:txBody>
            <a:bodyPr wrap="square" lIns="0" tIns="0" rIns="0" bIns="0"/>
            <a:lstStyle/>
            <a:p>
              <a:endParaRPr/>
            </a:p>
          </p:txBody>
        </p:sp>
        <p:sp>
          <p:nvSpPr>
            <p:cNvPr id="11" name="object 11"/>
            <p:cNvSpPr/>
            <p:nvPr/>
          </p:nvSpPr>
          <p:spPr>
            <a:xfrm>
              <a:off x="3071952" y="3346348"/>
              <a:ext cx="1536065" cy="109855"/>
            </a:xfrm>
            <a:custGeom>
              <a:avLst/>
              <a:gdLst/>
              <a:ahLst/>
              <a:cxnLst/>
              <a:rect l="l" t="t" r="r" b="b"/>
              <a:pathLst>
                <a:path w="1536064" h="109854">
                  <a:moveTo>
                    <a:pt x="1535976" y="0"/>
                  </a:moveTo>
                  <a:lnTo>
                    <a:pt x="0" y="0"/>
                  </a:lnTo>
                  <a:lnTo>
                    <a:pt x="0" y="109651"/>
                  </a:lnTo>
                  <a:lnTo>
                    <a:pt x="1535976" y="109651"/>
                  </a:lnTo>
                  <a:lnTo>
                    <a:pt x="1535976" y="0"/>
                  </a:lnTo>
                  <a:close/>
                </a:path>
              </a:pathLst>
            </a:custGeom>
            <a:solidFill>
              <a:srgbClr val="D8D8D8"/>
            </a:solidFill>
          </p:spPr>
          <p:txBody>
            <a:bodyPr wrap="square" lIns="0" tIns="0" rIns="0" bIns="0"/>
            <a:lstStyle/>
            <a:p>
              <a:endParaRPr/>
            </a:p>
          </p:txBody>
        </p:sp>
      </p:grpSp>
      <p:sp>
        <p:nvSpPr>
          <p:cNvPr id="12" name="object 12"/>
          <p:cNvSpPr txBox="1">
            <a:spLocks noGrp="1"/>
          </p:cNvSpPr>
          <p:nvPr>
            <p:ph type="dt" sz="half" idx="6"/>
          </p:nvPr>
        </p:nvSpPr>
        <p:spPr>
          <a:prstGeom prst="rect">
            <a:avLst/>
          </a:prstGeom>
        </p:spPr>
        <p:txBody>
          <a:bodyPr vert="horz" wrap="square" lIns="0" tIns="0" rIns="0" bIns="0">
            <a:spAutoFit/>
          </a:bodyPr>
          <a:lstStyle/>
          <a:p>
            <a:pPr marL="12700">
              <a:lnSpc>
                <a:spcPts val="675"/>
              </a:lnSpc>
            </a:pPr>
            <a:r>
              <a:t>Calegari (Universit'a Bologna)</a:t>
            </a:r>
          </a:p>
        </p:txBody>
      </p:sp>
      <p:sp>
        <p:nvSpPr>
          <p:cNvPr id="13" name="object 13"/>
          <p:cNvSpPr txBox="1"/>
          <p:nvPr/>
        </p:nvSpPr>
        <p:spPr>
          <a:xfrm>
            <a:off x="2053069" y="3351784"/>
            <a:ext cx="501650" cy="102235"/>
          </a:xfrm>
          <a:prstGeom prst="rect">
            <a:avLst/>
          </a:prstGeom>
        </p:spPr>
        <p:txBody>
          <a:bodyPr vert="horz" wrap="square" lIns="0" tIns="0" rIns="0" bIns="0">
            <a:spAutoFit/>
          </a:bodyPr>
          <a:lstStyle/>
          <a:p>
            <a:pPr marL="12700">
              <a:lnSpc>
                <a:spcPts val="675"/>
              </a:lnSpc>
              <a:defRPr sz="600">
                <a:solidFill>
                  <a:srgbClr val="470047"/>
                </a:solidFill>
                <a:latin typeface="Microsoft Sans Serif"/>
                <a:cs typeface="Microsoft Sans Serif"/>
                <a:hlinkClick r:id="rId6" action="ppaction://hlinksldjump"/>
              </a:defRPr>
            </a:pPr>
            <a:r>
              <a:t>Etica e LP</a:t>
            </a:r>
            <a:endParaRPr sz="600">
              <a:latin typeface="Microsoft Sans Serif"/>
              <a:cs typeface="Microsoft Sans Serif"/>
            </a:endParaRPr>
          </a:p>
        </p:txBody>
      </p:sp>
      <p:sp>
        <p:nvSpPr>
          <p:cNvPr id="14" name="object 14"/>
          <p:cNvSpPr txBox="1">
            <a:spLocks noGrp="1"/>
          </p:cNvSpPr>
          <p:nvPr>
            <p:ph type="ftr" sz="quarter" idx="5"/>
          </p:nvPr>
        </p:nvSpPr>
        <p:spPr>
          <a:prstGeom prst="rect">
            <a:avLst/>
          </a:prstGeom>
        </p:spPr>
        <p:txBody>
          <a:bodyPr vert="horz" wrap="square" lIns="0" tIns="0" rIns="0" bIns="0">
            <a:spAutoFit/>
          </a:bodyPr>
          <a:lstStyle/>
          <a:p>
            <a:pPr marL="12700">
              <a:lnSpc>
                <a:spcPts val="675"/>
              </a:lnSpc>
            </a:pPr>
            <a:r>
              <a:t>A.A. 2020/2021</a:t>
            </a:r>
          </a:p>
        </p:txBody>
      </p:sp>
      <p:sp>
        <p:nvSpPr>
          <p:cNvPr id="15" name="object 15"/>
          <p:cNvSpPr txBox="1">
            <a:spLocks noGrp="1"/>
          </p:cNvSpPr>
          <p:nvPr>
            <p:ph type="sldNum" sz="quarter" idx="7"/>
          </p:nvPr>
        </p:nvSpPr>
        <p:spPr>
          <a:prstGeom prst="rect">
            <a:avLst/>
          </a:prstGeom>
        </p:spPr>
        <p:txBody>
          <a:bodyPr vert="horz" wrap="square" lIns="0" tIns="0" rIns="0" bIns="0">
            <a:spAutoFit/>
          </a:bodyPr>
          <a:lstStyle/>
          <a:p>
            <a:pPr marL="38100">
              <a:lnSpc>
                <a:spcPts val="675"/>
              </a:lnSpc>
            </a:pPr>
            <a:fld id="{81D60167-4931-47E6-BA6A-407CBD079E47}" type="slidenum">
              <a:rPr spc="-20" dirty="0"/>
              <a:t>9</a:t>
            </a:fld>
            <a:r>
              <a:t> /69</a:t>
            </a:r>
          </a:p>
        </p:txBody>
      </p:sp>
    </p:spTree>
  </p:cSld>
  <p:clrMapOvr>
    <a:masterClrMapping/>
  </p:clrMapOvr>
  <p:transition>
    <p:cut/>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3ad8ab27-81d5-4733-84af-62e9df1d9f84" xsi:nil="true"/>
    <lcf76f155ced4ddcb4097134ff3c332f xmlns="97c5e815-bb9e-417e-a357-9d725bdad6ad">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6A4A7C31BC41F84CAD7420467C61AFB7" ma:contentTypeVersion="15" ma:contentTypeDescription="Creare un nuovo documento." ma:contentTypeScope="" ma:versionID="686d4094882f84ec5d3c77a015851692">
  <xsd:schema xmlns:xsd="http://www.w3.org/2001/XMLSchema" xmlns:xs="http://www.w3.org/2001/XMLSchema" xmlns:p="http://schemas.microsoft.com/office/2006/metadata/properties" xmlns:ns2="97c5e815-bb9e-417e-a357-9d725bdad6ad" xmlns:ns3="3ad8ab27-81d5-4733-84af-62e9df1d9f84" targetNamespace="http://schemas.microsoft.com/office/2006/metadata/properties" ma:root="true" ma:fieldsID="489db0da573d4ba4068ed975a897bba8" ns2:_="" ns3:_="">
    <xsd:import namespace="97c5e815-bb9e-417e-a357-9d725bdad6ad"/>
    <xsd:import namespace="3ad8ab27-81d5-4733-84af-62e9df1d9f8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c5e815-bb9e-417e-a357-9d725bdad6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Tag immagine" ma:readOnly="false" ma:fieldId="{5cf76f15-5ced-4ddc-b409-7134ff3c332f}" ma:taxonomyMulti="true" ma:sspId="f77b169b-7464-4c14-89c9-ab876efcba0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ad8ab27-81d5-4733-84af-62e9df1d9f84" elementFormDefault="qualified">
    <xsd:import namespace="http://schemas.microsoft.com/office/2006/documentManagement/types"/>
    <xsd:import namespace="http://schemas.microsoft.com/office/infopath/2007/PartnerControls"/>
    <xsd:element name="SharedWithUsers" ma:index="17"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Condiviso con dettagli" ma:internalName="SharedWithDetails" ma:readOnly="true">
      <xsd:simpleType>
        <xsd:restriction base="dms:Note">
          <xsd:maxLength value="255"/>
        </xsd:restriction>
      </xsd:simpleType>
    </xsd:element>
    <xsd:element name="TaxCatchAll" ma:index="22" nillable="true" ma:displayName="Taxonomy Catch All Column" ma:hidden="true" ma:list="{30ff5b68-f3c9-42ae-9f4f-c4fbcf79e558}" ma:internalName="TaxCatchAll" ma:showField="CatchAllData" ma:web="3ad8ab27-81d5-4733-84af-62e9df1d9f8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D680E94-AC8D-45A7-AE22-A08D03A91349}">
  <ds:schemaRefs>
    <ds:schemaRef ds:uri="http://schemas.microsoft.com/sharepoint/v3/contenttype/forms"/>
  </ds:schemaRefs>
</ds:datastoreItem>
</file>

<file path=customXml/itemProps2.xml><?xml version="1.0" encoding="utf-8"?>
<ds:datastoreItem xmlns:ds="http://schemas.openxmlformats.org/officeDocument/2006/customXml" ds:itemID="{87895C0C-00D4-4BA2-A1A2-B501EB471C81}">
  <ds:schemaRefs>
    <ds:schemaRef ds:uri="http://schemas.microsoft.com/office/2006/metadata/properties"/>
    <ds:schemaRef ds:uri="http://schemas.microsoft.com/office/infopath/2007/PartnerControls"/>
    <ds:schemaRef ds:uri="3ad8ab27-81d5-4733-84af-62e9df1d9f84"/>
    <ds:schemaRef ds:uri="97c5e815-bb9e-417e-a357-9d725bdad6ad"/>
  </ds:schemaRefs>
</ds:datastoreItem>
</file>

<file path=customXml/itemProps3.xml><?xml version="1.0" encoding="utf-8"?>
<ds:datastoreItem xmlns:ds="http://schemas.openxmlformats.org/officeDocument/2006/customXml" ds:itemID="{20722D47-F18C-47D9-B6AD-52B964EA3C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c5e815-bb9e-417e-a357-9d725bdad6ad"/>
    <ds:schemaRef ds:uri="3ad8ab27-81d5-4733-84af-62e9df1d9f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36</TotalTime>
  <Words>7328</Words>
  <Application>Microsoft Macintosh PowerPoint</Application>
  <PresentationFormat>Personalizzato</PresentationFormat>
  <Paragraphs>795</Paragraphs>
  <Slides>66</Slides>
  <Notes>2</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66</vt:i4>
      </vt:variant>
    </vt:vector>
  </HeadingPairs>
  <TitlesOfParts>
    <vt:vector size="76" baseType="lpstr">
      <vt:lpstr>MingLiU_HKSCS-ExtB</vt:lpstr>
      <vt:lpstr>SimSun</vt:lpstr>
      <vt:lpstr>Arial</vt:lpstr>
      <vt:lpstr>Calibri</vt:lpstr>
      <vt:lpstr>Lucida Sans Unicode</vt:lpstr>
      <vt:lpstr>Microsoft Sans Serif</vt:lpstr>
      <vt:lpstr>Tahoma</vt:lpstr>
      <vt:lpstr>Trebuchet MS</vt:lpstr>
      <vt:lpstr>Verdana</vt:lpstr>
      <vt:lpstr>Office Theme</vt:lpstr>
      <vt:lpstr>Presentazione standard di PowerPoint</vt:lpstr>
      <vt:lpstr>Il prossimo in linea. . .</vt:lpstr>
      <vt:lpstr>Contesto I</vt:lpstr>
      <vt:lpstr>Contesto II</vt:lpstr>
      <vt:lpstr>Contesto III</vt:lpstr>
      <vt:lpstr>Il prossimo in linea. . .</vt:lpstr>
      <vt:lpstr>Agenti come entità autonome (recap)</vt:lpstr>
      <vt:lpstr>Il prossimo in linea. . .</vt:lpstr>
      <vt:lpstr>Perché la logica? I</vt:lpstr>
      <vt:lpstr>Perché la logica? II</vt:lpstr>
      <vt:lpstr>Perché la logica? III</vt:lpstr>
      <vt:lpstr>Perché la logica? IV</vt:lpstr>
      <vt:lpstr>Perché la logica? V</vt:lpstr>
      <vt:lpstr>Perché la logica? VI</vt:lpstr>
      <vt:lpstr>Perché la logica? VII</vt:lpstr>
      <vt:lpstr>Perché la logica per gli agenti?</vt:lpstr>
      <vt:lpstr>Il prossimo in linea. . .</vt:lpstr>
      <vt:lpstr>Elementi essenziali di LP I</vt:lpstr>
      <vt:lpstr>Elementi essenziali di LP II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Il prossimo in linea. .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Il prossimo in linea. . .</vt:lpstr>
      <vt:lpstr>Presentazione standard di PowerPoint</vt:lpstr>
      <vt:lpstr>Presentazione standard di PowerPoint</vt:lpstr>
      <vt:lpstr>Il prossimo in linea. . .</vt:lpstr>
      <vt:lpstr>Presentazione standard di PowerPoint</vt:lpstr>
      <vt:lpstr>Presentazione standard di PowerPoint</vt:lpstr>
      <vt:lpstr>Presentazione standard di PowerPoint</vt:lpstr>
      <vt:lpstr>Presentazione standard di PowerPoint</vt:lpstr>
      <vt:lpstr>Presentazione standard di PowerPoint</vt:lpstr>
      <vt:lpstr>Riferimenti I</vt:lpstr>
      <vt:lpstr>Riferimenti II</vt:lpstr>
      <vt:lpstr>Riferimenti III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Explainable and Ethical AI: A Perspective on Argumentation and Logic Programming - Ethics in Artificial Intelligence Technologies</dc:title>
  <dc:creator>Roberta Calegari  roberta.calegari@unibo.it </dc:creator>
  <cp:lastModifiedBy>Eleonora Mancini</cp:lastModifiedBy>
  <cp:revision>2</cp:revision>
  <dcterms:created xsi:type="dcterms:W3CDTF">2023-03-27T11:42:13Z</dcterms:created>
  <dcterms:modified xsi:type="dcterms:W3CDTF">2023-04-14T14:26:38Z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2022-04-02T00:00:00Z</vt:filetime>
  </property>
  <property fmtid="{D5CDD505-2E9C-101B-9397-08002B2CF9AE}" pid="3" name="Creator">
    <vt:lpwstr>LaTeX with Beamer class</vt:lpwstr>
  </property>
  <property fmtid="{D5CDD505-2E9C-101B-9397-08002B2CF9AE}" pid="4" name="LastSaved">
    <vt:filetime>2023-03-27T00:00:00Z</vt:filetime>
  </property>
  <property fmtid="{D5CDD505-2E9C-101B-9397-08002B2CF9AE}" pid="5" name="ContentTypeId">
    <vt:lpwstr>0x0101006A4A7C31BC41F84CAD7420467C61AFB7</vt:lpwstr>
  </property>
</Properties>
</file>