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9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9144000" cy="5143500" type="screen16x9"/>
  <p:notesSz cx="9144000" cy="51435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5"/>
    <p:restoredTop sz="94700"/>
  </p:normalViewPr>
  <p:slideViewPr>
    <p:cSldViewPr>
      <p:cViewPr varScale="1">
        <p:scale>
          <a:sx n="157" d="100"/>
          <a:sy n="157" d="100"/>
        </p:scale>
        <p:origin x="80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8301" y="1013214"/>
            <a:ext cx="5747396" cy="541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2625" y="2042413"/>
            <a:ext cx="8198749" cy="2125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calenglish.logicalcontracts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galmachinelab.unibo.it/logicalenglish/p/family-scasp.pl" TargetMode="External"/><Relationship Id="rId3" Type="http://schemas.openxmlformats.org/officeDocument/2006/relationships/hyperlink" Target="https://legalmachinelab.unibo.it/logicalenglish/p/subset-prolog.pl" TargetMode="External"/><Relationship Id="rId7" Type="http://schemas.openxmlformats.org/officeDocument/2006/relationships/hyperlink" Target="https://legalmachinelab.unibo.it/logicalenglish/p/cittadinanza_ita-scasp.pl" TargetMode="External"/><Relationship Id="rId2" Type="http://schemas.openxmlformats.org/officeDocument/2006/relationships/hyperlink" Target="https://legalmachinelab.unibo.it/logicalenglish/p/subset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almachinelab.unibo.it/logicalenglish/p/cittadinanza_ita.pl" TargetMode="External"/><Relationship Id="rId5" Type="http://schemas.openxmlformats.org/officeDocument/2006/relationships/hyperlink" Target="https://legalmachinelab.unibo.it/logicalenglish/p/subconjunto.pl" TargetMode="External"/><Relationship Id="rId4" Type="http://schemas.openxmlformats.org/officeDocument/2006/relationships/hyperlink" Target="https://legalmachinelab.unibo.it/logicalenglish/p/sousensemble.p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5598DEE-4826-6018-8164-37B8DD78C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8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199" y="251481"/>
            <a:ext cx="3056890" cy="3454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2100" i="0">
                <a:solidFill>
                  <a:srgbClr val="0000FF"/>
                </a:solidFill>
                <a:latin typeface="Arial MT"/>
                <a:cs typeface="Arial MT"/>
              </a:defRPr>
            </a:pPr>
            <a:r>
              <a:t>Legge sulla Nazionalità Britannica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7775" y="996600"/>
            <a:ext cx="8839200" cy="2809240"/>
            <a:chOff x="97775" y="996600"/>
            <a:chExt cx="8839200" cy="2809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775" y="996600"/>
              <a:ext cx="8839199" cy="28086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34724" y="1061850"/>
              <a:ext cx="6969759" cy="1696720"/>
            </a:xfrm>
            <a:custGeom>
              <a:avLst/>
              <a:gdLst/>
              <a:ahLst/>
              <a:cxnLst/>
              <a:rect l="l" t="t" r="r" b="b"/>
              <a:pathLst>
                <a:path w="6969759" h="1696720">
                  <a:moveTo>
                    <a:pt x="0" y="45250"/>
                  </a:moveTo>
                  <a:lnTo>
                    <a:pt x="3556" y="27637"/>
                  </a:lnTo>
                  <a:lnTo>
                    <a:pt x="13253" y="13253"/>
                  </a:lnTo>
                  <a:lnTo>
                    <a:pt x="27637" y="3556"/>
                  </a:lnTo>
                  <a:lnTo>
                    <a:pt x="45250" y="0"/>
                  </a:lnTo>
                  <a:lnTo>
                    <a:pt x="1155648" y="0"/>
                  </a:lnTo>
                  <a:lnTo>
                    <a:pt x="1193297" y="20145"/>
                  </a:lnTo>
                  <a:lnTo>
                    <a:pt x="1200899" y="45250"/>
                  </a:lnTo>
                  <a:lnTo>
                    <a:pt x="1200899" y="226249"/>
                  </a:lnTo>
                  <a:lnTo>
                    <a:pt x="1197343" y="243862"/>
                  </a:lnTo>
                  <a:lnTo>
                    <a:pt x="1187646" y="258246"/>
                  </a:lnTo>
                  <a:lnTo>
                    <a:pt x="1173262" y="267943"/>
                  </a:lnTo>
                  <a:lnTo>
                    <a:pt x="1155648" y="271499"/>
                  </a:lnTo>
                  <a:lnTo>
                    <a:pt x="45250" y="271499"/>
                  </a:lnTo>
                  <a:lnTo>
                    <a:pt x="27637" y="267943"/>
                  </a:lnTo>
                  <a:lnTo>
                    <a:pt x="13253" y="258246"/>
                  </a:lnTo>
                  <a:lnTo>
                    <a:pt x="3556" y="243862"/>
                  </a:lnTo>
                  <a:lnTo>
                    <a:pt x="0" y="226249"/>
                  </a:lnTo>
                  <a:lnTo>
                    <a:pt x="0" y="45250"/>
                  </a:lnTo>
                  <a:close/>
                </a:path>
                <a:path w="6969759" h="1696720">
                  <a:moveTo>
                    <a:pt x="394349" y="439600"/>
                  </a:moveTo>
                  <a:lnTo>
                    <a:pt x="397906" y="421987"/>
                  </a:lnTo>
                  <a:lnTo>
                    <a:pt x="407603" y="407603"/>
                  </a:lnTo>
                  <a:lnTo>
                    <a:pt x="421987" y="397906"/>
                  </a:lnTo>
                  <a:lnTo>
                    <a:pt x="439600" y="394349"/>
                  </a:lnTo>
                  <a:lnTo>
                    <a:pt x="1819098" y="394349"/>
                  </a:lnTo>
                  <a:lnTo>
                    <a:pt x="1856747" y="414495"/>
                  </a:lnTo>
                  <a:lnTo>
                    <a:pt x="1864349" y="439600"/>
                  </a:lnTo>
                  <a:lnTo>
                    <a:pt x="1864349" y="620598"/>
                  </a:lnTo>
                  <a:lnTo>
                    <a:pt x="1860793" y="638212"/>
                  </a:lnTo>
                  <a:lnTo>
                    <a:pt x="1851096" y="652596"/>
                  </a:lnTo>
                  <a:lnTo>
                    <a:pt x="1836712" y="662293"/>
                  </a:lnTo>
                  <a:lnTo>
                    <a:pt x="1819098" y="665849"/>
                  </a:lnTo>
                  <a:lnTo>
                    <a:pt x="439600" y="665849"/>
                  </a:lnTo>
                  <a:lnTo>
                    <a:pt x="421987" y="662293"/>
                  </a:lnTo>
                  <a:lnTo>
                    <a:pt x="407603" y="652596"/>
                  </a:lnTo>
                  <a:lnTo>
                    <a:pt x="397906" y="638212"/>
                  </a:lnTo>
                  <a:lnTo>
                    <a:pt x="394349" y="620598"/>
                  </a:lnTo>
                  <a:lnTo>
                    <a:pt x="394349" y="439600"/>
                  </a:lnTo>
                  <a:close/>
                </a:path>
                <a:path w="6969759" h="1696720">
                  <a:moveTo>
                    <a:pt x="4979999" y="1114950"/>
                  </a:moveTo>
                  <a:lnTo>
                    <a:pt x="4983556" y="1097337"/>
                  </a:lnTo>
                  <a:lnTo>
                    <a:pt x="4993253" y="1082953"/>
                  </a:lnTo>
                  <a:lnTo>
                    <a:pt x="5007637" y="1073256"/>
                  </a:lnTo>
                  <a:lnTo>
                    <a:pt x="5025250" y="1069699"/>
                  </a:lnTo>
                  <a:lnTo>
                    <a:pt x="6404749" y="1069699"/>
                  </a:lnTo>
                  <a:lnTo>
                    <a:pt x="6442397" y="1089845"/>
                  </a:lnTo>
                  <a:lnTo>
                    <a:pt x="6449999" y="1114950"/>
                  </a:lnTo>
                  <a:lnTo>
                    <a:pt x="6449999" y="1295948"/>
                  </a:lnTo>
                  <a:lnTo>
                    <a:pt x="6446443" y="1313562"/>
                  </a:lnTo>
                  <a:lnTo>
                    <a:pt x="6436746" y="1327946"/>
                  </a:lnTo>
                  <a:lnTo>
                    <a:pt x="6422362" y="1337643"/>
                  </a:lnTo>
                  <a:lnTo>
                    <a:pt x="6404749" y="1341199"/>
                  </a:lnTo>
                  <a:lnTo>
                    <a:pt x="5025250" y="1341199"/>
                  </a:lnTo>
                  <a:lnTo>
                    <a:pt x="5007637" y="1337643"/>
                  </a:lnTo>
                  <a:lnTo>
                    <a:pt x="4993253" y="1327946"/>
                  </a:lnTo>
                  <a:lnTo>
                    <a:pt x="4983556" y="1313562"/>
                  </a:lnTo>
                  <a:lnTo>
                    <a:pt x="4979999" y="1295948"/>
                  </a:lnTo>
                  <a:lnTo>
                    <a:pt x="4979999" y="1114950"/>
                  </a:lnTo>
                  <a:close/>
                </a:path>
                <a:path w="6969759" h="1696720">
                  <a:moveTo>
                    <a:pt x="5499249" y="1470275"/>
                  </a:moveTo>
                  <a:lnTo>
                    <a:pt x="5502806" y="1452662"/>
                  </a:lnTo>
                  <a:lnTo>
                    <a:pt x="5512503" y="1438278"/>
                  </a:lnTo>
                  <a:lnTo>
                    <a:pt x="5526887" y="1428581"/>
                  </a:lnTo>
                  <a:lnTo>
                    <a:pt x="5544500" y="1425024"/>
                  </a:lnTo>
                  <a:lnTo>
                    <a:pt x="6923999" y="1425024"/>
                  </a:lnTo>
                  <a:lnTo>
                    <a:pt x="6961647" y="1445170"/>
                  </a:lnTo>
                  <a:lnTo>
                    <a:pt x="6969249" y="1470275"/>
                  </a:lnTo>
                  <a:lnTo>
                    <a:pt x="6969249" y="1651273"/>
                  </a:lnTo>
                  <a:lnTo>
                    <a:pt x="6965693" y="1668887"/>
                  </a:lnTo>
                  <a:lnTo>
                    <a:pt x="6955996" y="1683271"/>
                  </a:lnTo>
                  <a:lnTo>
                    <a:pt x="6941612" y="1692968"/>
                  </a:lnTo>
                  <a:lnTo>
                    <a:pt x="6923999" y="1696524"/>
                  </a:lnTo>
                  <a:lnTo>
                    <a:pt x="5544500" y="1696524"/>
                  </a:lnTo>
                  <a:lnTo>
                    <a:pt x="5526887" y="1692968"/>
                  </a:lnTo>
                  <a:lnTo>
                    <a:pt x="5512503" y="1683271"/>
                  </a:lnTo>
                  <a:lnTo>
                    <a:pt x="5502806" y="1668887"/>
                  </a:lnTo>
                  <a:lnTo>
                    <a:pt x="5499249" y="1651273"/>
                  </a:lnTo>
                  <a:lnTo>
                    <a:pt x="5499249" y="1470275"/>
                  </a:lnTo>
                  <a:close/>
                </a:path>
              </a:pathLst>
            </a:custGeom>
            <a:ln w="19049">
              <a:solidFill>
                <a:srgbClr val="0000FF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32374" y="1061850"/>
              <a:ext cx="2891790" cy="2367915"/>
            </a:xfrm>
            <a:custGeom>
              <a:avLst/>
              <a:gdLst/>
              <a:ahLst/>
              <a:cxnLst/>
              <a:rect l="l" t="t" r="r" b="b"/>
              <a:pathLst>
                <a:path w="2891790" h="2367915">
                  <a:moveTo>
                    <a:pt x="801599" y="45250"/>
                  </a:moveTo>
                  <a:lnTo>
                    <a:pt x="805156" y="27637"/>
                  </a:lnTo>
                  <a:lnTo>
                    <a:pt x="814853" y="13253"/>
                  </a:lnTo>
                  <a:lnTo>
                    <a:pt x="829237" y="3556"/>
                  </a:lnTo>
                  <a:lnTo>
                    <a:pt x="846850" y="0"/>
                  </a:lnTo>
                  <a:lnTo>
                    <a:pt x="1707049" y="0"/>
                  </a:lnTo>
                  <a:lnTo>
                    <a:pt x="1744697" y="20145"/>
                  </a:lnTo>
                  <a:lnTo>
                    <a:pt x="1752299" y="45250"/>
                  </a:lnTo>
                  <a:lnTo>
                    <a:pt x="1752299" y="226249"/>
                  </a:lnTo>
                  <a:lnTo>
                    <a:pt x="1748743" y="243862"/>
                  </a:lnTo>
                  <a:lnTo>
                    <a:pt x="1739046" y="258246"/>
                  </a:lnTo>
                  <a:lnTo>
                    <a:pt x="1724662" y="267943"/>
                  </a:lnTo>
                  <a:lnTo>
                    <a:pt x="1707049" y="271499"/>
                  </a:lnTo>
                  <a:lnTo>
                    <a:pt x="846850" y="271499"/>
                  </a:lnTo>
                  <a:lnTo>
                    <a:pt x="829237" y="267943"/>
                  </a:lnTo>
                  <a:lnTo>
                    <a:pt x="814853" y="258246"/>
                  </a:lnTo>
                  <a:lnTo>
                    <a:pt x="805156" y="243862"/>
                  </a:lnTo>
                  <a:lnTo>
                    <a:pt x="801599" y="226249"/>
                  </a:lnTo>
                  <a:lnTo>
                    <a:pt x="801599" y="45250"/>
                  </a:lnTo>
                  <a:close/>
                </a:path>
                <a:path w="2891790" h="2367915">
                  <a:moveTo>
                    <a:pt x="0" y="377175"/>
                  </a:moveTo>
                  <a:lnTo>
                    <a:pt x="3556" y="359562"/>
                  </a:lnTo>
                  <a:lnTo>
                    <a:pt x="13253" y="345178"/>
                  </a:lnTo>
                  <a:lnTo>
                    <a:pt x="27637" y="335481"/>
                  </a:lnTo>
                  <a:lnTo>
                    <a:pt x="45250" y="331924"/>
                  </a:lnTo>
                  <a:lnTo>
                    <a:pt x="1094149" y="331924"/>
                  </a:lnTo>
                  <a:lnTo>
                    <a:pt x="1131797" y="352070"/>
                  </a:lnTo>
                  <a:lnTo>
                    <a:pt x="1139399" y="377175"/>
                  </a:lnTo>
                  <a:lnTo>
                    <a:pt x="1139399" y="558174"/>
                  </a:lnTo>
                  <a:lnTo>
                    <a:pt x="1135843" y="575787"/>
                  </a:lnTo>
                  <a:lnTo>
                    <a:pt x="1126146" y="590171"/>
                  </a:lnTo>
                  <a:lnTo>
                    <a:pt x="1111762" y="599868"/>
                  </a:lnTo>
                  <a:lnTo>
                    <a:pt x="1094149" y="603424"/>
                  </a:lnTo>
                  <a:lnTo>
                    <a:pt x="45250" y="603424"/>
                  </a:lnTo>
                  <a:lnTo>
                    <a:pt x="27637" y="599868"/>
                  </a:lnTo>
                  <a:lnTo>
                    <a:pt x="13253" y="590171"/>
                  </a:lnTo>
                  <a:lnTo>
                    <a:pt x="3556" y="575787"/>
                  </a:lnTo>
                  <a:lnTo>
                    <a:pt x="0" y="558174"/>
                  </a:lnTo>
                  <a:lnTo>
                    <a:pt x="0" y="377175"/>
                  </a:lnTo>
                  <a:close/>
                </a:path>
                <a:path w="2891790" h="2367915">
                  <a:moveTo>
                    <a:pt x="1752299" y="2141500"/>
                  </a:moveTo>
                  <a:lnTo>
                    <a:pt x="1755856" y="2123887"/>
                  </a:lnTo>
                  <a:lnTo>
                    <a:pt x="1765553" y="2109503"/>
                  </a:lnTo>
                  <a:lnTo>
                    <a:pt x="1779937" y="2099806"/>
                  </a:lnTo>
                  <a:lnTo>
                    <a:pt x="1797550" y="2096249"/>
                  </a:lnTo>
                  <a:lnTo>
                    <a:pt x="2846449" y="2096249"/>
                  </a:lnTo>
                  <a:lnTo>
                    <a:pt x="2884097" y="2116395"/>
                  </a:lnTo>
                  <a:lnTo>
                    <a:pt x="2891699" y="2141500"/>
                  </a:lnTo>
                  <a:lnTo>
                    <a:pt x="2891699" y="2322499"/>
                  </a:lnTo>
                  <a:lnTo>
                    <a:pt x="2888143" y="2340112"/>
                  </a:lnTo>
                  <a:lnTo>
                    <a:pt x="2878446" y="2354496"/>
                  </a:lnTo>
                  <a:lnTo>
                    <a:pt x="2864062" y="2364193"/>
                  </a:lnTo>
                  <a:lnTo>
                    <a:pt x="2846449" y="2367749"/>
                  </a:lnTo>
                  <a:lnTo>
                    <a:pt x="1797550" y="2367749"/>
                  </a:lnTo>
                  <a:lnTo>
                    <a:pt x="1779937" y="2364193"/>
                  </a:lnTo>
                  <a:lnTo>
                    <a:pt x="1765553" y="2354496"/>
                  </a:lnTo>
                  <a:lnTo>
                    <a:pt x="1755856" y="2340112"/>
                  </a:lnTo>
                  <a:lnTo>
                    <a:pt x="1752299" y="2322499"/>
                  </a:lnTo>
                  <a:lnTo>
                    <a:pt x="1752299" y="2141500"/>
                  </a:lnTo>
                  <a:close/>
                </a:path>
                <a:path w="2891790" h="2367915">
                  <a:moveTo>
                    <a:pt x="1320899" y="1790275"/>
                  </a:moveTo>
                  <a:lnTo>
                    <a:pt x="1324456" y="1772662"/>
                  </a:lnTo>
                  <a:lnTo>
                    <a:pt x="1334153" y="1758278"/>
                  </a:lnTo>
                  <a:lnTo>
                    <a:pt x="1348537" y="1748581"/>
                  </a:lnTo>
                  <a:lnTo>
                    <a:pt x="1366150" y="1745024"/>
                  </a:lnTo>
                  <a:lnTo>
                    <a:pt x="2476549" y="1745024"/>
                  </a:lnTo>
                  <a:lnTo>
                    <a:pt x="2514197" y="1765170"/>
                  </a:lnTo>
                  <a:lnTo>
                    <a:pt x="2521799" y="1790275"/>
                  </a:lnTo>
                  <a:lnTo>
                    <a:pt x="2521799" y="1971273"/>
                  </a:lnTo>
                  <a:lnTo>
                    <a:pt x="2518243" y="1988887"/>
                  </a:lnTo>
                  <a:lnTo>
                    <a:pt x="2508546" y="2003271"/>
                  </a:lnTo>
                  <a:lnTo>
                    <a:pt x="2494162" y="2012968"/>
                  </a:lnTo>
                  <a:lnTo>
                    <a:pt x="2476549" y="2016524"/>
                  </a:lnTo>
                  <a:lnTo>
                    <a:pt x="1366150" y="2016524"/>
                  </a:lnTo>
                  <a:lnTo>
                    <a:pt x="1348537" y="2012968"/>
                  </a:lnTo>
                  <a:lnTo>
                    <a:pt x="1334153" y="2003271"/>
                  </a:lnTo>
                  <a:lnTo>
                    <a:pt x="1324456" y="1988887"/>
                  </a:lnTo>
                  <a:lnTo>
                    <a:pt x="1320899" y="1971273"/>
                  </a:lnTo>
                  <a:lnTo>
                    <a:pt x="1320899" y="1790275"/>
                  </a:lnTo>
                  <a:close/>
                </a:path>
              </a:pathLst>
            </a:custGeom>
            <a:ln w="19049">
              <a:solidFill>
                <a:srgbClr val="FF0000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8375" y="2131550"/>
              <a:ext cx="2686685" cy="1337945"/>
            </a:xfrm>
            <a:custGeom>
              <a:avLst/>
              <a:gdLst/>
              <a:ahLst/>
              <a:cxnLst/>
              <a:rect l="l" t="t" r="r" b="b"/>
              <a:pathLst>
                <a:path w="2686685" h="1337945">
                  <a:moveTo>
                    <a:pt x="0" y="45250"/>
                  </a:moveTo>
                  <a:lnTo>
                    <a:pt x="3556" y="27637"/>
                  </a:lnTo>
                  <a:lnTo>
                    <a:pt x="13253" y="13253"/>
                  </a:lnTo>
                  <a:lnTo>
                    <a:pt x="27637" y="3556"/>
                  </a:lnTo>
                  <a:lnTo>
                    <a:pt x="45250" y="0"/>
                  </a:lnTo>
                  <a:lnTo>
                    <a:pt x="2047848" y="0"/>
                  </a:lnTo>
                  <a:lnTo>
                    <a:pt x="2085497" y="20145"/>
                  </a:lnTo>
                  <a:lnTo>
                    <a:pt x="2093099" y="45250"/>
                  </a:lnTo>
                  <a:lnTo>
                    <a:pt x="2093099" y="226248"/>
                  </a:lnTo>
                  <a:lnTo>
                    <a:pt x="2089543" y="243862"/>
                  </a:lnTo>
                  <a:lnTo>
                    <a:pt x="2079846" y="258246"/>
                  </a:lnTo>
                  <a:lnTo>
                    <a:pt x="2065462" y="267943"/>
                  </a:lnTo>
                  <a:lnTo>
                    <a:pt x="2047848" y="271499"/>
                  </a:lnTo>
                  <a:lnTo>
                    <a:pt x="45250" y="271499"/>
                  </a:lnTo>
                  <a:lnTo>
                    <a:pt x="27637" y="267943"/>
                  </a:lnTo>
                  <a:lnTo>
                    <a:pt x="13253" y="258246"/>
                  </a:lnTo>
                  <a:lnTo>
                    <a:pt x="3556" y="243862"/>
                  </a:lnTo>
                  <a:lnTo>
                    <a:pt x="0" y="226248"/>
                  </a:lnTo>
                  <a:lnTo>
                    <a:pt x="0" y="45250"/>
                  </a:lnTo>
                  <a:close/>
                </a:path>
                <a:path w="2686685" h="1337945">
                  <a:moveTo>
                    <a:pt x="402174" y="400575"/>
                  </a:moveTo>
                  <a:lnTo>
                    <a:pt x="405731" y="382962"/>
                  </a:lnTo>
                  <a:lnTo>
                    <a:pt x="415428" y="368578"/>
                  </a:lnTo>
                  <a:lnTo>
                    <a:pt x="429812" y="358881"/>
                  </a:lnTo>
                  <a:lnTo>
                    <a:pt x="447425" y="355324"/>
                  </a:lnTo>
                  <a:lnTo>
                    <a:pt x="2641124" y="355324"/>
                  </a:lnTo>
                  <a:lnTo>
                    <a:pt x="2678772" y="375470"/>
                  </a:lnTo>
                  <a:lnTo>
                    <a:pt x="2686374" y="400575"/>
                  </a:lnTo>
                  <a:lnTo>
                    <a:pt x="2686374" y="581573"/>
                  </a:lnTo>
                  <a:lnTo>
                    <a:pt x="2682818" y="599187"/>
                  </a:lnTo>
                  <a:lnTo>
                    <a:pt x="2673121" y="613571"/>
                  </a:lnTo>
                  <a:lnTo>
                    <a:pt x="2658737" y="623268"/>
                  </a:lnTo>
                  <a:lnTo>
                    <a:pt x="2641124" y="626824"/>
                  </a:lnTo>
                  <a:lnTo>
                    <a:pt x="447425" y="626824"/>
                  </a:lnTo>
                  <a:lnTo>
                    <a:pt x="429812" y="623268"/>
                  </a:lnTo>
                  <a:lnTo>
                    <a:pt x="415428" y="613571"/>
                  </a:lnTo>
                  <a:lnTo>
                    <a:pt x="405731" y="599187"/>
                  </a:lnTo>
                  <a:lnTo>
                    <a:pt x="402174" y="581573"/>
                  </a:lnTo>
                  <a:lnTo>
                    <a:pt x="402174" y="400575"/>
                  </a:lnTo>
                  <a:close/>
                </a:path>
                <a:path w="2686685" h="1337945">
                  <a:moveTo>
                    <a:pt x="31649" y="755900"/>
                  </a:moveTo>
                  <a:lnTo>
                    <a:pt x="35206" y="738287"/>
                  </a:lnTo>
                  <a:lnTo>
                    <a:pt x="44903" y="723903"/>
                  </a:lnTo>
                  <a:lnTo>
                    <a:pt x="59287" y="714206"/>
                  </a:lnTo>
                  <a:lnTo>
                    <a:pt x="76900" y="710649"/>
                  </a:lnTo>
                  <a:lnTo>
                    <a:pt x="2270599" y="710649"/>
                  </a:lnTo>
                  <a:lnTo>
                    <a:pt x="2308247" y="730795"/>
                  </a:lnTo>
                  <a:lnTo>
                    <a:pt x="2315849" y="755900"/>
                  </a:lnTo>
                  <a:lnTo>
                    <a:pt x="2315849" y="936898"/>
                  </a:lnTo>
                  <a:lnTo>
                    <a:pt x="2312293" y="954512"/>
                  </a:lnTo>
                  <a:lnTo>
                    <a:pt x="2302596" y="968896"/>
                  </a:lnTo>
                  <a:lnTo>
                    <a:pt x="2288212" y="978593"/>
                  </a:lnTo>
                  <a:lnTo>
                    <a:pt x="2270599" y="982149"/>
                  </a:lnTo>
                  <a:lnTo>
                    <a:pt x="76900" y="982149"/>
                  </a:lnTo>
                  <a:lnTo>
                    <a:pt x="59287" y="978593"/>
                  </a:lnTo>
                  <a:lnTo>
                    <a:pt x="44903" y="968896"/>
                  </a:lnTo>
                  <a:lnTo>
                    <a:pt x="35206" y="954512"/>
                  </a:lnTo>
                  <a:lnTo>
                    <a:pt x="31649" y="936898"/>
                  </a:lnTo>
                  <a:lnTo>
                    <a:pt x="31649" y="755900"/>
                  </a:lnTo>
                  <a:close/>
                </a:path>
                <a:path w="2686685" h="1337945">
                  <a:moveTo>
                    <a:pt x="402174" y="1111225"/>
                  </a:moveTo>
                  <a:lnTo>
                    <a:pt x="405731" y="1093612"/>
                  </a:lnTo>
                  <a:lnTo>
                    <a:pt x="415428" y="1079228"/>
                  </a:lnTo>
                  <a:lnTo>
                    <a:pt x="429812" y="1069531"/>
                  </a:lnTo>
                  <a:lnTo>
                    <a:pt x="447425" y="1065974"/>
                  </a:lnTo>
                  <a:lnTo>
                    <a:pt x="2641124" y="1065974"/>
                  </a:lnTo>
                  <a:lnTo>
                    <a:pt x="2678772" y="1086120"/>
                  </a:lnTo>
                  <a:lnTo>
                    <a:pt x="2686374" y="1111225"/>
                  </a:lnTo>
                  <a:lnTo>
                    <a:pt x="2686374" y="1292224"/>
                  </a:lnTo>
                  <a:lnTo>
                    <a:pt x="2682818" y="1309837"/>
                  </a:lnTo>
                  <a:lnTo>
                    <a:pt x="2673121" y="1324221"/>
                  </a:lnTo>
                  <a:lnTo>
                    <a:pt x="2658737" y="1333918"/>
                  </a:lnTo>
                  <a:lnTo>
                    <a:pt x="2641124" y="1337474"/>
                  </a:lnTo>
                  <a:lnTo>
                    <a:pt x="447425" y="1337474"/>
                  </a:lnTo>
                  <a:lnTo>
                    <a:pt x="429812" y="1333918"/>
                  </a:lnTo>
                  <a:lnTo>
                    <a:pt x="415428" y="1324221"/>
                  </a:lnTo>
                  <a:lnTo>
                    <a:pt x="405731" y="1309837"/>
                  </a:lnTo>
                  <a:lnTo>
                    <a:pt x="402174" y="1292224"/>
                  </a:lnTo>
                  <a:lnTo>
                    <a:pt x="402174" y="1111225"/>
                  </a:lnTo>
                  <a:close/>
                </a:path>
              </a:pathLst>
            </a:custGeom>
            <a:ln w="19049">
              <a:solidFill>
                <a:srgbClr val="37761C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257800" cy="29527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257550"/>
            <a:ext cx="6553198" cy="8191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5250" y="1819674"/>
            <a:ext cx="8839200" cy="1998345"/>
            <a:chOff x="85250" y="1819674"/>
            <a:chExt cx="8839200" cy="19983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250" y="1819674"/>
              <a:ext cx="8839203" cy="19983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8499" y="1866499"/>
              <a:ext cx="8545195" cy="983615"/>
            </a:xfrm>
            <a:custGeom>
              <a:avLst/>
              <a:gdLst/>
              <a:ahLst/>
              <a:cxnLst/>
              <a:rect l="l" t="t" r="r" b="b"/>
              <a:pathLst>
                <a:path w="8545195" h="983614">
                  <a:moveTo>
                    <a:pt x="0" y="810500"/>
                  </a:moveTo>
                  <a:lnTo>
                    <a:pt x="2715" y="797052"/>
                  </a:lnTo>
                  <a:lnTo>
                    <a:pt x="10119" y="786069"/>
                  </a:lnTo>
                  <a:lnTo>
                    <a:pt x="21101" y="778665"/>
                  </a:lnTo>
                  <a:lnTo>
                    <a:pt x="34550" y="775949"/>
                  </a:lnTo>
                  <a:lnTo>
                    <a:pt x="2111949" y="775949"/>
                  </a:lnTo>
                  <a:lnTo>
                    <a:pt x="2143869" y="797278"/>
                  </a:lnTo>
                  <a:lnTo>
                    <a:pt x="2146499" y="810500"/>
                  </a:lnTo>
                  <a:lnTo>
                    <a:pt x="2146499" y="948699"/>
                  </a:lnTo>
                  <a:lnTo>
                    <a:pt x="2143784" y="962147"/>
                  </a:lnTo>
                  <a:lnTo>
                    <a:pt x="2136380" y="973130"/>
                  </a:lnTo>
                  <a:lnTo>
                    <a:pt x="2125397" y="980534"/>
                  </a:lnTo>
                  <a:lnTo>
                    <a:pt x="2111949" y="983249"/>
                  </a:lnTo>
                  <a:lnTo>
                    <a:pt x="34550" y="983249"/>
                  </a:lnTo>
                  <a:lnTo>
                    <a:pt x="21101" y="980534"/>
                  </a:lnTo>
                  <a:lnTo>
                    <a:pt x="10119" y="973130"/>
                  </a:lnTo>
                  <a:lnTo>
                    <a:pt x="2715" y="962147"/>
                  </a:lnTo>
                  <a:lnTo>
                    <a:pt x="0" y="948699"/>
                  </a:lnTo>
                  <a:lnTo>
                    <a:pt x="0" y="810500"/>
                  </a:lnTo>
                  <a:close/>
                </a:path>
                <a:path w="8545195" h="983614">
                  <a:moveTo>
                    <a:pt x="4377749" y="40950"/>
                  </a:moveTo>
                  <a:lnTo>
                    <a:pt x="4380968" y="25010"/>
                  </a:lnTo>
                  <a:lnTo>
                    <a:pt x="4389744" y="11994"/>
                  </a:lnTo>
                  <a:lnTo>
                    <a:pt x="4402760" y="3218"/>
                  </a:lnTo>
                  <a:lnTo>
                    <a:pt x="4418700" y="0"/>
                  </a:lnTo>
                  <a:lnTo>
                    <a:pt x="8504099" y="0"/>
                  </a:lnTo>
                  <a:lnTo>
                    <a:pt x="8538169" y="18231"/>
                  </a:lnTo>
                  <a:lnTo>
                    <a:pt x="8545049" y="40950"/>
                  </a:lnTo>
                  <a:lnTo>
                    <a:pt x="8545049" y="204749"/>
                  </a:lnTo>
                  <a:lnTo>
                    <a:pt x="8541831" y="220689"/>
                  </a:lnTo>
                  <a:lnTo>
                    <a:pt x="8533055" y="233705"/>
                  </a:lnTo>
                  <a:lnTo>
                    <a:pt x="8520039" y="242481"/>
                  </a:lnTo>
                  <a:lnTo>
                    <a:pt x="8504099" y="245699"/>
                  </a:lnTo>
                  <a:lnTo>
                    <a:pt x="4418700" y="245699"/>
                  </a:lnTo>
                  <a:lnTo>
                    <a:pt x="4402760" y="242481"/>
                  </a:lnTo>
                  <a:lnTo>
                    <a:pt x="4389744" y="233705"/>
                  </a:lnTo>
                  <a:lnTo>
                    <a:pt x="4380968" y="220689"/>
                  </a:lnTo>
                  <a:lnTo>
                    <a:pt x="4377749" y="204749"/>
                  </a:lnTo>
                  <a:lnTo>
                    <a:pt x="4377749" y="40950"/>
                  </a:lnTo>
                  <a:close/>
                </a:path>
                <a:path w="8545195" h="983614">
                  <a:moveTo>
                    <a:pt x="4377749" y="751600"/>
                  </a:moveTo>
                  <a:lnTo>
                    <a:pt x="4381392" y="733559"/>
                  </a:lnTo>
                  <a:lnTo>
                    <a:pt x="4391325" y="718825"/>
                  </a:lnTo>
                  <a:lnTo>
                    <a:pt x="4406058" y="708892"/>
                  </a:lnTo>
                  <a:lnTo>
                    <a:pt x="4424100" y="705249"/>
                  </a:lnTo>
                  <a:lnTo>
                    <a:pt x="6363599" y="705249"/>
                  </a:lnTo>
                  <a:lnTo>
                    <a:pt x="6402162" y="725885"/>
                  </a:lnTo>
                  <a:lnTo>
                    <a:pt x="6409949" y="751600"/>
                  </a:lnTo>
                  <a:lnTo>
                    <a:pt x="6409949" y="936998"/>
                  </a:lnTo>
                  <a:lnTo>
                    <a:pt x="6406307" y="955040"/>
                  </a:lnTo>
                  <a:lnTo>
                    <a:pt x="6396373" y="969774"/>
                  </a:lnTo>
                  <a:lnTo>
                    <a:pt x="6381640" y="979707"/>
                  </a:lnTo>
                  <a:lnTo>
                    <a:pt x="6363599" y="983349"/>
                  </a:lnTo>
                  <a:lnTo>
                    <a:pt x="4424100" y="983349"/>
                  </a:lnTo>
                  <a:lnTo>
                    <a:pt x="4406058" y="979707"/>
                  </a:lnTo>
                  <a:lnTo>
                    <a:pt x="4391325" y="969774"/>
                  </a:lnTo>
                  <a:lnTo>
                    <a:pt x="4381392" y="955040"/>
                  </a:lnTo>
                  <a:lnTo>
                    <a:pt x="4377749" y="936998"/>
                  </a:lnTo>
                  <a:lnTo>
                    <a:pt x="4377749" y="751600"/>
                  </a:lnTo>
                  <a:close/>
                </a:path>
              </a:pathLst>
            </a:custGeom>
            <a:ln w="19049">
              <a:solidFill>
                <a:srgbClr val="0000FF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700" y="1825600"/>
            <a:ext cx="8839200" cy="1994535"/>
            <a:chOff x="58700" y="1825600"/>
            <a:chExt cx="8839200" cy="19945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00" y="1825600"/>
              <a:ext cx="8839203" cy="1993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27224" y="1890299"/>
              <a:ext cx="6475095" cy="977265"/>
            </a:xfrm>
            <a:custGeom>
              <a:avLst/>
              <a:gdLst/>
              <a:ahLst/>
              <a:cxnLst/>
              <a:rect l="l" t="t" r="r" b="b"/>
              <a:pathLst>
                <a:path w="6475095" h="977264">
                  <a:moveTo>
                    <a:pt x="0" y="808775"/>
                  </a:moveTo>
                  <a:lnTo>
                    <a:pt x="2644" y="795677"/>
                  </a:lnTo>
                  <a:lnTo>
                    <a:pt x="9856" y="784981"/>
                  </a:lnTo>
                  <a:lnTo>
                    <a:pt x="20552" y="777769"/>
                  </a:lnTo>
                  <a:lnTo>
                    <a:pt x="33650" y="775124"/>
                  </a:lnTo>
                  <a:lnTo>
                    <a:pt x="3133749" y="775124"/>
                  </a:lnTo>
                  <a:lnTo>
                    <a:pt x="3166747" y="802180"/>
                  </a:lnTo>
                  <a:lnTo>
                    <a:pt x="3167399" y="808775"/>
                  </a:lnTo>
                  <a:lnTo>
                    <a:pt x="3167399" y="943374"/>
                  </a:lnTo>
                  <a:lnTo>
                    <a:pt x="3164755" y="956472"/>
                  </a:lnTo>
                  <a:lnTo>
                    <a:pt x="3157543" y="967168"/>
                  </a:lnTo>
                  <a:lnTo>
                    <a:pt x="3146847" y="974380"/>
                  </a:lnTo>
                  <a:lnTo>
                    <a:pt x="3133749" y="977024"/>
                  </a:lnTo>
                  <a:lnTo>
                    <a:pt x="33650" y="977024"/>
                  </a:lnTo>
                  <a:lnTo>
                    <a:pt x="20552" y="974380"/>
                  </a:lnTo>
                  <a:lnTo>
                    <a:pt x="9856" y="967168"/>
                  </a:lnTo>
                  <a:lnTo>
                    <a:pt x="2644" y="956472"/>
                  </a:lnTo>
                  <a:lnTo>
                    <a:pt x="0" y="943374"/>
                  </a:lnTo>
                  <a:lnTo>
                    <a:pt x="0" y="808775"/>
                  </a:lnTo>
                  <a:close/>
                </a:path>
                <a:path w="6475095" h="977264">
                  <a:moveTo>
                    <a:pt x="4291749" y="33650"/>
                  </a:moveTo>
                  <a:lnTo>
                    <a:pt x="4294394" y="20552"/>
                  </a:lnTo>
                  <a:lnTo>
                    <a:pt x="4301606" y="9856"/>
                  </a:lnTo>
                  <a:lnTo>
                    <a:pt x="4312302" y="2644"/>
                  </a:lnTo>
                  <a:lnTo>
                    <a:pt x="4325400" y="0"/>
                  </a:lnTo>
                  <a:lnTo>
                    <a:pt x="4660999" y="0"/>
                  </a:lnTo>
                  <a:lnTo>
                    <a:pt x="4693997" y="27055"/>
                  </a:lnTo>
                  <a:lnTo>
                    <a:pt x="4694649" y="33650"/>
                  </a:lnTo>
                  <a:lnTo>
                    <a:pt x="4694649" y="168249"/>
                  </a:lnTo>
                  <a:lnTo>
                    <a:pt x="4692005" y="181347"/>
                  </a:lnTo>
                  <a:lnTo>
                    <a:pt x="4684793" y="192043"/>
                  </a:lnTo>
                  <a:lnTo>
                    <a:pt x="4674097" y="199255"/>
                  </a:lnTo>
                  <a:lnTo>
                    <a:pt x="4660999" y="201899"/>
                  </a:lnTo>
                  <a:lnTo>
                    <a:pt x="4325400" y="201899"/>
                  </a:lnTo>
                  <a:lnTo>
                    <a:pt x="4312302" y="199255"/>
                  </a:lnTo>
                  <a:lnTo>
                    <a:pt x="4301606" y="192043"/>
                  </a:lnTo>
                  <a:lnTo>
                    <a:pt x="4294394" y="181347"/>
                  </a:lnTo>
                  <a:lnTo>
                    <a:pt x="4291749" y="168249"/>
                  </a:lnTo>
                  <a:lnTo>
                    <a:pt x="4291749" y="33650"/>
                  </a:lnTo>
                  <a:close/>
                </a:path>
                <a:path w="6475095" h="977264">
                  <a:moveTo>
                    <a:pt x="4530174" y="335950"/>
                  </a:moveTo>
                  <a:lnTo>
                    <a:pt x="4532819" y="322852"/>
                  </a:lnTo>
                  <a:lnTo>
                    <a:pt x="4540031" y="312156"/>
                  </a:lnTo>
                  <a:lnTo>
                    <a:pt x="4550727" y="304944"/>
                  </a:lnTo>
                  <a:lnTo>
                    <a:pt x="4563825" y="302299"/>
                  </a:lnTo>
                  <a:lnTo>
                    <a:pt x="6441124" y="302299"/>
                  </a:lnTo>
                  <a:lnTo>
                    <a:pt x="6474122" y="329355"/>
                  </a:lnTo>
                  <a:lnTo>
                    <a:pt x="6474774" y="335950"/>
                  </a:lnTo>
                  <a:lnTo>
                    <a:pt x="6474774" y="470549"/>
                  </a:lnTo>
                  <a:lnTo>
                    <a:pt x="6472130" y="483647"/>
                  </a:lnTo>
                  <a:lnTo>
                    <a:pt x="6464919" y="494343"/>
                  </a:lnTo>
                  <a:lnTo>
                    <a:pt x="6454222" y="501555"/>
                  </a:lnTo>
                  <a:lnTo>
                    <a:pt x="6441124" y="504199"/>
                  </a:lnTo>
                  <a:lnTo>
                    <a:pt x="4563825" y="504199"/>
                  </a:lnTo>
                  <a:lnTo>
                    <a:pt x="4550727" y="501555"/>
                  </a:lnTo>
                  <a:lnTo>
                    <a:pt x="4540031" y="494343"/>
                  </a:lnTo>
                  <a:lnTo>
                    <a:pt x="4532819" y="483647"/>
                  </a:lnTo>
                  <a:lnTo>
                    <a:pt x="4530174" y="470549"/>
                  </a:lnTo>
                  <a:lnTo>
                    <a:pt x="4530174" y="335950"/>
                  </a:lnTo>
                  <a:close/>
                </a:path>
              </a:pathLst>
            </a:custGeom>
            <a:ln w="19049">
              <a:solidFill>
                <a:srgbClr val="0000FF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350" y="1852550"/>
            <a:ext cx="8839200" cy="2382520"/>
            <a:chOff x="49350" y="1852550"/>
            <a:chExt cx="8839200" cy="23825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50" y="1852550"/>
              <a:ext cx="8839203" cy="238244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8475" y="2669700"/>
              <a:ext cx="3158490" cy="198120"/>
            </a:xfrm>
            <a:custGeom>
              <a:avLst/>
              <a:gdLst/>
              <a:ahLst/>
              <a:cxnLst/>
              <a:rect l="l" t="t" r="r" b="b"/>
              <a:pathLst>
                <a:path w="3158490" h="198119">
                  <a:moveTo>
                    <a:pt x="0" y="32950"/>
                  </a:moveTo>
                  <a:lnTo>
                    <a:pt x="2589" y="20124"/>
                  </a:lnTo>
                  <a:lnTo>
                    <a:pt x="9651" y="9650"/>
                  </a:lnTo>
                  <a:lnTo>
                    <a:pt x="20124" y="2589"/>
                  </a:lnTo>
                  <a:lnTo>
                    <a:pt x="32950" y="0"/>
                  </a:lnTo>
                  <a:lnTo>
                    <a:pt x="3125149" y="0"/>
                  </a:lnTo>
                  <a:lnTo>
                    <a:pt x="3133888" y="0"/>
                  </a:lnTo>
                  <a:lnTo>
                    <a:pt x="3142269" y="3471"/>
                  </a:lnTo>
                  <a:lnTo>
                    <a:pt x="3148448" y="9650"/>
                  </a:lnTo>
                  <a:lnTo>
                    <a:pt x="3154628" y="15830"/>
                  </a:lnTo>
                  <a:lnTo>
                    <a:pt x="3158099" y="24211"/>
                  </a:lnTo>
                  <a:lnTo>
                    <a:pt x="3158099" y="32950"/>
                  </a:lnTo>
                  <a:lnTo>
                    <a:pt x="3158099" y="164749"/>
                  </a:lnTo>
                  <a:lnTo>
                    <a:pt x="3155510" y="177575"/>
                  </a:lnTo>
                  <a:lnTo>
                    <a:pt x="3148448" y="188048"/>
                  </a:lnTo>
                  <a:lnTo>
                    <a:pt x="3137975" y="195110"/>
                  </a:lnTo>
                  <a:lnTo>
                    <a:pt x="3125149" y="197699"/>
                  </a:lnTo>
                  <a:lnTo>
                    <a:pt x="32950" y="197699"/>
                  </a:lnTo>
                  <a:lnTo>
                    <a:pt x="20124" y="195110"/>
                  </a:lnTo>
                  <a:lnTo>
                    <a:pt x="9651" y="188048"/>
                  </a:lnTo>
                  <a:lnTo>
                    <a:pt x="2589" y="177575"/>
                  </a:lnTo>
                  <a:lnTo>
                    <a:pt x="0" y="164749"/>
                  </a:lnTo>
                  <a:lnTo>
                    <a:pt x="0" y="32950"/>
                  </a:lnTo>
                  <a:close/>
                </a:path>
              </a:pathLst>
            </a:custGeom>
            <a:ln w="19049">
              <a:solidFill>
                <a:srgbClr val="0000FF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8475" y="3198400"/>
              <a:ext cx="2914650" cy="372110"/>
            </a:xfrm>
            <a:custGeom>
              <a:avLst/>
              <a:gdLst/>
              <a:ahLst/>
              <a:cxnLst/>
              <a:rect l="l" t="t" r="r" b="b"/>
              <a:pathLst>
                <a:path w="2914650" h="372110">
                  <a:moveTo>
                    <a:pt x="0" y="61951"/>
                  </a:moveTo>
                  <a:lnTo>
                    <a:pt x="4868" y="37837"/>
                  </a:lnTo>
                  <a:lnTo>
                    <a:pt x="18145" y="18145"/>
                  </a:lnTo>
                  <a:lnTo>
                    <a:pt x="37837" y="4868"/>
                  </a:lnTo>
                  <a:lnTo>
                    <a:pt x="61951" y="0"/>
                  </a:lnTo>
                  <a:lnTo>
                    <a:pt x="2852548" y="0"/>
                  </a:lnTo>
                  <a:lnTo>
                    <a:pt x="2896354" y="18145"/>
                  </a:lnTo>
                  <a:lnTo>
                    <a:pt x="2914499" y="61951"/>
                  </a:lnTo>
                  <a:lnTo>
                    <a:pt x="2914499" y="309748"/>
                  </a:lnTo>
                  <a:lnTo>
                    <a:pt x="2909631" y="333863"/>
                  </a:lnTo>
                  <a:lnTo>
                    <a:pt x="2896354" y="353554"/>
                  </a:lnTo>
                  <a:lnTo>
                    <a:pt x="2876662" y="366831"/>
                  </a:lnTo>
                  <a:lnTo>
                    <a:pt x="2852548" y="371699"/>
                  </a:lnTo>
                  <a:lnTo>
                    <a:pt x="61951" y="371699"/>
                  </a:lnTo>
                  <a:lnTo>
                    <a:pt x="37837" y="366831"/>
                  </a:lnTo>
                  <a:lnTo>
                    <a:pt x="18145" y="353554"/>
                  </a:lnTo>
                  <a:lnTo>
                    <a:pt x="4868" y="333863"/>
                  </a:lnTo>
                  <a:lnTo>
                    <a:pt x="0" y="309748"/>
                  </a:lnTo>
                  <a:lnTo>
                    <a:pt x="0" y="61951"/>
                  </a:lnTo>
                  <a:close/>
                </a:path>
              </a:pathLst>
            </a:custGeom>
            <a:ln w="19049">
              <a:solidFill>
                <a:srgbClr val="FF00FF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7224" y="1892800"/>
              <a:ext cx="8348980" cy="974725"/>
            </a:xfrm>
            <a:custGeom>
              <a:avLst/>
              <a:gdLst/>
              <a:ahLst/>
              <a:cxnLst/>
              <a:rect l="l" t="t" r="r" b="b"/>
              <a:pathLst>
                <a:path w="8348980" h="974725">
                  <a:moveTo>
                    <a:pt x="0" y="806275"/>
                  </a:moveTo>
                  <a:lnTo>
                    <a:pt x="2644" y="793177"/>
                  </a:lnTo>
                  <a:lnTo>
                    <a:pt x="9856" y="782481"/>
                  </a:lnTo>
                  <a:lnTo>
                    <a:pt x="20552" y="775269"/>
                  </a:lnTo>
                  <a:lnTo>
                    <a:pt x="33650" y="772624"/>
                  </a:lnTo>
                  <a:lnTo>
                    <a:pt x="3133749" y="772624"/>
                  </a:lnTo>
                  <a:lnTo>
                    <a:pt x="3166747" y="799680"/>
                  </a:lnTo>
                  <a:lnTo>
                    <a:pt x="3167399" y="806275"/>
                  </a:lnTo>
                  <a:lnTo>
                    <a:pt x="3167399" y="940874"/>
                  </a:lnTo>
                  <a:lnTo>
                    <a:pt x="3164755" y="953972"/>
                  </a:lnTo>
                  <a:lnTo>
                    <a:pt x="3157543" y="964668"/>
                  </a:lnTo>
                  <a:lnTo>
                    <a:pt x="3146847" y="971880"/>
                  </a:lnTo>
                  <a:lnTo>
                    <a:pt x="3133749" y="974524"/>
                  </a:lnTo>
                  <a:lnTo>
                    <a:pt x="33650" y="974524"/>
                  </a:lnTo>
                  <a:lnTo>
                    <a:pt x="20552" y="971880"/>
                  </a:lnTo>
                  <a:lnTo>
                    <a:pt x="9856" y="964668"/>
                  </a:lnTo>
                  <a:lnTo>
                    <a:pt x="2644" y="953972"/>
                  </a:lnTo>
                  <a:lnTo>
                    <a:pt x="0" y="940874"/>
                  </a:lnTo>
                  <a:lnTo>
                    <a:pt x="0" y="806275"/>
                  </a:lnTo>
                  <a:close/>
                </a:path>
                <a:path w="8348980" h="974725">
                  <a:moveTo>
                    <a:pt x="4593224" y="761925"/>
                  </a:moveTo>
                  <a:lnTo>
                    <a:pt x="4595869" y="748827"/>
                  </a:lnTo>
                  <a:lnTo>
                    <a:pt x="4603081" y="738131"/>
                  </a:lnTo>
                  <a:lnTo>
                    <a:pt x="4613777" y="730919"/>
                  </a:lnTo>
                  <a:lnTo>
                    <a:pt x="4626875" y="728274"/>
                  </a:lnTo>
                  <a:lnTo>
                    <a:pt x="6244374" y="728274"/>
                  </a:lnTo>
                  <a:lnTo>
                    <a:pt x="6277372" y="755330"/>
                  </a:lnTo>
                  <a:lnTo>
                    <a:pt x="6278024" y="761925"/>
                  </a:lnTo>
                  <a:lnTo>
                    <a:pt x="6278024" y="896524"/>
                  </a:lnTo>
                  <a:lnTo>
                    <a:pt x="6275380" y="909622"/>
                  </a:lnTo>
                  <a:lnTo>
                    <a:pt x="6268169" y="920318"/>
                  </a:lnTo>
                  <a:lnTo>
                    <a:pt x="6257472" y="927530"/>
                  </a:lnTo>
                  <a:lnTo>
                    <a:pt x="6244374" y="930174"/>
                  </a:lnTo>
                  <a:lnTo>
                    <a:pt x="4626875" y="930174"/>
                  </a:lnTo>
                  <a:lnTo>
                    <a:pt x="4613777" y="927530"/>
                  </a:lnTo>
                  <a:lnTo>
                    <a:pt x="4603081" y="920318"/>
                  </a:lnTo>
                  <a:lnTo>
                    <a:pt x="4595869" y="909622"/>
                  </a:lnTo>
                  <a:lnTo>
                    <a:pt x="4593224" y="896524"/>
                  </a:lnTo>
                  <a:lnTo>
                    <a:pt x="4593224" y="761925"/>
                  </a:lnTo>
                  <a:close/>
                </a:path>
                <a:path w="8348980" h="974725">
                  <a:moveTo>
                    <a:pt x="4370899" y="33650"/>
                  </a:moveTo>
                  <a:lnTo>
                    <a:pt x="4373544" y="20552"/>
                  </a:lnTo>
                  <a:lnTo>
                    <a:pt x="4380756" y="9856"/>
                  </a:lnTo>
                  <a:lnTo>
                    <a:pt x="4391452" y="2644"/>
                  </a:lnTo>
                  <a:lnTo>
                    <a:pt x="4404550" y="0"/>
                  </a:lnTo>
                  <a:lnTo>
                    <a:pt x="8314949" y="0"/>
                  </a:lnTo>
                  <a:lnTo>
                    <a:pt x="8347947" y="27055"/>
                  </a:lnTo>
                  <a:lnTo>
                    <a:pt x="8348599" y="33650"/>
                  </a:lnTo>
                  <a:lnTo>
                    <a:pt x="8348599" y="168249"/>
                  </a:lnTo>
                  <a:lnTo>
                    <a:pt x="8345955" y="181347"/>
                  </a:lnTo>
                  <a:lnTo>
                    <a:pt x="8338744" y="192043"/>
                  </a:lnTo>
                  <a:lnTo>
                    <a:pt x="8328047" y="199255"/>
                  </a:lnTo>
                  <a:lnTo>
                    <a:pt x="8314949" y="201899"/>
                  </a:lnTo>
                  <a:lnTo>
                    <a:pt x="4404550" y="201899"/>
                  </a:lnTo>
                  <a:lnTo>
                    <a:pt x="4391452" y="199255"/>
                  </a:lnTo>
                  <a:lnTo>
                    <a:pt x="4380756" y="192043"/>
                  </a:lnTo>
                  <a:lnTo>
                    <a:pt x="4373544" y="181347"/>
                  </a:lnTo>
                  <a:lnTo>
                    <a:pt x="4370899" y="168249"/>
                  </a:lnTo>
                  <a:lnTo>
                    <a:pt x="4370899" y="33650"/>
                  </a:lnTo>
                  <a:close/>
                </a:path>
              </a:pathLst>
            </a:custGeom>
            <a:ln w="19049">
              <a:solidFill>
                <a:srgbClr val="0000FF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383" y="141824"/>
            <a:ext cx="4356217" cy="43349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03700" y="4761588"/>
            <a:ext cx="454659" cy="23876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defRPr>
                <a:latin typeface="Arial MT"/>
                <a:cs typeface="Arial MT"/>
              </a:defRPr>
            </a:pPr>
            <a:r>
              <a:rPr sz="1500" baseline="11111">
                <a:solidFill>
                  <a:srgbClr val="595959"/>
                </a:solidFill>
              </a:rPr>
              <a:t>15 </a:t>
            </a:r>
            <a:r>
              <a:rPr sz="1400"/>
              <a:t>/</a:t>
            </a:r>
            <a:r>
              <a:rPr sz="1000"/>
              <a:t>34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6355" y="1428750"/>
            <a:ext cx="2214245" cy="1930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100">
                <a:solidFill>
                  <a:srgbClr val="FF0000"/>
                </a:solidFill>
              </a:defRPr>
            </a:pPr>
            <a:r>
              <a:rPr i="1">
                <a:latin typeface="Arial"/>
                <a:cs typeface="Arial"/>
              </a:rPr>
              <a:t>Intelligenza artificiale e diritto</a:t>
            </a:r>
            <a:r>
              <a:rPr>
                <a:latin typeface="Arial MT"/>
                <a:cs typeface="Arial MT"/>
              </a:rPr>
              <a:t>, 2021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96289" y="189764"/>
            <a:ext cx="3629024" cy="474995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0786" y="71903"/>
            <a:ext cx="3719829" cy="4928870"/>
            <a:chOff x="260786" y="71903"/>
            <a:chExt cx="3719829" cy="49288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786" y="71903"/>
              <a:ext cx="3719810" cy="491820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49099" y="3411924"/>
              <a:ext cx="3367404" cy="1579245"/>
            </a:xfrm>
            <a:custGeom>
              <a:avLst/>
              <a:gdLst/>
              <a:ahLst/>
              <a:cxnLst/>
              <a:rect l="l" t="t" r="r" b="b"/>
              <a:pathLst>
                <a:path w="3367404" h="1579245">
                  <a:moveTo>
                    <a:pt x="0" y="263204"/>
                  </a:moveTo>
                  <a:lnTo>
                    <a:pt x="4240" y="215893"/>
                  </a:lnTo>
                  <a:lnTo>
                    <a:pt x="16466" y="171364"/>
                  </a:lnTo>
                  <a:lnTo>
                    <a:pt x="35935" y="130360"/>
                  </a:lnTo>
                  <a:lnTo>
                    <a:pt x="61902" y="93625"/>
                  </a:lnTo>
                  <a:lnTo>
                    <a:pt x="93625" y="61902"/>
                  </a:lnTo>
                  <a:lnTo>
                    <a:pt x="130360" y="35935"/>
                  </a:lnTo>
                  <a:lnTo>
                    <a:pt x="171364" y="16466"/>
                  </a:lnTo>
                  <a:lnTo>
                    <a:pt x="215893" y="4240"/>
                  </a:lnTo>
                  <a:lnTo>
                    <a:pt x="263205" y="0"/>
                  </a:lnTo>
                  <a:lnTo>
                    <a:pt x="3103994" y="0"/>
                  </a:lnTo>
                  <a:lnTo>
                    <a:pt x="3155583" y="5104"/>
                  </a:lnTo>
                  <a:lnTo>
                    <a:pt x="3204719" y="20035"/>
                  </a:lnTo>
                  <a:lnTo>
                    <a:pt x="3250021" y="44221"/>
                  </a:lnTo>
                  <a:lnTo>
                    <a:pt x="3290108" y="77090"/>
                  </a:lnTo>
                  <a:lnTo>
                    <a:pt x="3322978" y="117178"/>
                  </a:lnTo>
                  <a:lnTo>
                    <a:pt x="3347164" y="162480"/>
                  </a:lnTo>
                  <a:lnTo>
                    <a:pt x="3362095" y="211616"/>
                  </a:lnTo>
                  <a:lnTo>
                    <a:pt x="3367199" y="263204"/>
                  </a:lnTo>
                  <a:lnTo>
                    <a:pt x="3367199" y="1315994"/>
                  </a:lnTo>
                  <a:lnTo>
                    <a:pt x="3362959" y="1363306"/>
                  </a:lnTo>
                  <a:lnTo>
                    <a:pt x="3350733" y="1407835"/>
                  </a:lnTo>
                  <a:lnTo>
                    <a:pt x="3331264" y="1448839"/>
                  </a:lnTo>
                  <a:lnTo>
                    <a:pt x="3305297" y="1485574"/>
                  </a:lnTo>
                  <a:lnTo>
                    <a:pt x="3273574" y="1517297"/>
                  </a:lnTo>
                  <a:lnTo>
                    <a:pt x="3236839" y="1543264"/>
                  </a:lnTo>
                  <a:lnTo>
                    <a:pt x="3195835" y="1562733"/>
                  </a:lnTo>
                  <a:lnTo>
                    <a:pt x="3151306" y="1574959"/>
                  </a:lnTo>
                  <a:lnTo>
                    <a:pt x="3103994" y="1579199"/>
                  </a:lnTo>
                  <a:lnTo>
                    <a:pt x="263205" y="1579199"/>
                  </a:lnTo>
                  <a:lnTo>
                    <a:pt x="215893" y="1574959"/>
                  </a:lnTo>
                  <a:lnTo>
                    <a:pt x="171364" y="1562733"/>
                  </a:lnTo>
                  <a:lnTo>
                    <a:pt x="130360" y="1543264"/>
                  </a:lnTo>
                  <a:lnTo>
                    <a:pt x="93625" y="1517297"/>
                  </a:lnTo>
                  <a:lnTo>
                    <a:pt x="61902" y="1485574"/>
                  </a:lnTo>
                  <a:lnTo>
                    <a:pt x="35935" y="1448839"/>
                  </a:lnTo>
                  <a:lnTo>
                    <a:pt x="16466" y="1407835"/>
                  </a:lnTo>
                  <a:lnTo>
                    <a:pt x="4240" y="1363306"/>
                  </a:lnTo>
                  <a:lnTo>
                    <a:pt x="0" y="1315994"/>
                  </a:lnTo>
                  <a:lnTo>
                    <a:pt x="0" y="263204"/>
                  </a:lnTo>
                  <a:close/>
                </a:path>
              </a:pathLst>
            </a:custGeom>
            <a:ln w="19049">
              <a:solidFill>
                <a:srgbClr val="0000FF"/>
              </a:solidFill>
            </a:ln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781525" y="4766036"/>
            <a:ext cx="167005" cy="1778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000">
                <a:solidFill>
                  <a:srgbClr val="595959"/>
                </a:solidFill>
                <a:latin typeface="Arial MT"/>
                <a:cs typeface="Arial MT"/>
              </a:defRPr>
            </a:pPr>
            <a:r>
              <a:t>16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05425" y="376575"/>
            <a:ext cx="3223895" cy="462915"/>
          </a:xfrm>
          <a:custGeom>
            <a:avLst/>
            <a:gdLst/>
            <a:ahLst/>
            <a:cxnLst/>
            <a:rect l="l" t="t" r="r" b="b"/>
            <a:pathLst>
              <a:path w="3223895" h="462915">
                <a:moveTo>
                  <a:pt x="0" y="77151"/>
                </a:moveTo>
                <a:lnTo>
                  <a:pt x="6062" y="47120"/>
                </a:lnTo>
                <a:lnTo>
                  <a:pt x="22597" y="22597"/>
                </a:lnTo>
                <a:lnTo>
                  <a:pt x="47120" y="6062"/>
                </a:lnTo>
                <a:lnTo>
                  <a:pt x="77151" y="0"/>
                </a:lnTo>
                <a:lnTo>
                  <a:pt x="3146348" y="0"/>
                </a:lnTo>
                <a:lnTo>
                  <a:pt x="3189152" y="12962"/>
                </a:lnTo>
                <a:lnTo>
                  <a:pt x="3217627" y="47626"/>
                </a:lnTo>
                <a:lnTo>
                  <a:pt x="3223499" y="77151"/>
                </a:lnTo>
                <a:lnTo>
                  <a:pt x="3223499" y="385748"/>
                </a:lnTo>
                <a:lnTo>
                  <a:pt x="3217436" y="415779"/>
                </a:lnTo>
                <a:lnTo>
                  <a:pt x="3200902" y="440302"/>
                </a:lnTo>
                <a:lnTo>
                  <a:pt x="3176379" y="456837"/>
                </a:lnTo>
                <a:lnTo>
                  <a:pt x="3146348" y="462899"/>
                </a:lnTo>
                <a:lnTo>
                  <a:pt x="77151" y="462899"/>
                </a:lnTo>
                <a:lnTo>
                  <a:pt x="47120" y="456837"/>
                </a:lnTo>
                <a:lnTo>
                  <a:pt x="22597" y="440302"/>
                </a:lnTo>
                <a:lnTo>
                  <a:pt x="6062" y="415779"/>
                </a:lnTo>
                <a:lnTo>
                  <a:pt x="0" y="385748"/>
                </a:lnTo>
                <a:lnTo>
                  <a:pt x="0" y="77151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850" y="359826"/>
            <a:ext cx="9348950" cy="228268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116330" marR="5080" indent="-1103630">
              <a:lnSpc>
                <a:spcPct val="100000"/>
              </a:lnSpc>
              <a:spcBef>
                <a:spcPts val="100"/>
              </a:spcBef>
              <a:defRPr sz="2300" i="0">
                <a:latin typeface="Arial MT"/>
                <a:cs typeface="Arial MT"/>
              </a:defRPr>
            </a:pPr>
            <a:r>
              <a:rPr sz="1400"/>
              <a:t>Il contratto di prestito come automazione finita discreta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199" y="209550"/>
            <a:ext cx="7772401" cy="4267200"/>
            <a:chOff x="337400" y="97575"/>
            <a:chExt cx="8640445" cy="50463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9365" y="97575"/>
              <a:ext cx="3788356" cy="50459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400" y="2168424"/>
              <a:ext cx="4862324" cy="220934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781525" y="4766036"/>
            <a:ext cx="167005" cy="1778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000">
                <a:solidFill>
                  <a:srgbClr val="595959"/>
                </a:solidFill>
                <a:latin typeface="Arial MT"/>
                <a:cs typeface="Arial MT"/>
              </a:defRPr>
            </a:pPr>
            <a:r>
              <a:t>17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0625" y="78325"/>
            <a:ext cx="6093775" cy="44746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2995" y="666750"/>
            <a:ext cx="8888730" cy="3140710"/>
          </a:xfrm>
          <a:custGeom>
            <a:avLst/>
            <a:gdLst/>
            <a:ahLst/>
            <a:cxnLst/>
            <a:rect l="l" t="t" r="r" b="b"/>
            <a:pathLst>
              <a:path w="8888730" h="3140710">
                <a:moveTo>
                  <a:pt x="8888699" y="3140099"/>
                </a:moveTo>
                <a:lnTo>
                  <a:pt x="0" y="3140099"/>
                </a:lnTo>
                <a:lnTo>
                  <a:pt x="0" y="0"/>
                </a:lnTo>
                <a:lnTo>
                  <a:pt x="8888699" y="0"/>
                </a:lnTo>
                <a:lnTo>
                  <a:pt x="8888699" y="31400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/>
          <a:lstStyle/>
          <a:p>
            <a:endParaRPr sz="1050"/>
          </a:p>
        </p:txBody>
      </p:sp>
      <p:sp>
        <p:nvSpPr>
          <p:cNvPr id="3" name="object 3"/>
          <p:cNvSpPr txBox="1"/>
          <p:nvPr/>
        </p:nvSpPr>
        <p:spPr>
          <a:xfrm>
            <a:off x="328175" y="694921"/>
            <a:ext cx="1852295" cy="16671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00"/>
              <a:t>5. </a:t>
            </a:r>
            <a:r>
              <a:rPr sz="1000" u="heavy">
                <a:uFill>
                  <a:solidFill>
                    <a:srgbClr val="000000"/>
                  </a:solidFill>
                </a:uFill>
              </a:rPr>
              <a:t>Eventi di default: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6084" y="1203429"/>
            <a:ext cx="1852295" cy="214867"/>
          </a:xfrm>
          <a:prstGeom prst="rect">
            <a:avLst/>
          </a:prstGeom>
          <a:solidFill>
            <a:srgbClr val="C9DAF7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/>
              <a:t>dopo l'avvenimento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175" y="1182601"/>
            <a:ext cx="7815580" cy="32060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85915" algn="l"/>
              </a:tabLst>
              <a:defRPr sz="1600">
                <a:latin typeface="Arial MT"/>
                <a:cs typeface="Arial MT"/>
              </a:defRPr>
            </a:pPr>
            <a:r>
              <a:rPr sz="1000"/>
              <a:t>Il mutuatario sarà inadempiente ai sensi del presente accordo	di una qualsiasi delle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175" y="1426442"/>
            <a:ext cx="8399780" cy="32060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a seguito di eventi o condizioni, a condizione che rimangano inalterati entro un periodo di due giorni dalla notifica al mutuatario del loro verificarsi.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 sz="1600">
                <a:solidFill>
                  <a:srgbClr val="D9D9D9"/>
                </a:solidFill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(un evento così incurato un "Evento di Default"):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39166" y="2666469"/>
            <a:ext cx="56515" cy="243840"/>
          </a:xfrm>
          <a:custGeom>
            <a:avLst/>
            <a:gdLst/>
            <a:ahLst/>
            <a:cxnLst/>
            <a:rect l="l" t="t" r="r" b="b"/>
            <a:pathLst>
              <a:path w="56514" h="243839">
                <a:moveTo>
                  <a:pt x="56441" y="243839"/>
                </a:moveTo>
                <a:lnTo>
                  <a:pt x="0" y="243839"/>
                </a:lnTo>
                <a:lnTo>
                  <a:pt x="0" y="0"/>
                </a:lnTo>
                <a:lnTo>
                  <a:pt x="56441" y="0"/>
                </a:lnTo>
                <a:lnTo>
                  <a:pt x="56441" y="243839"/>
                </a:lnTo>
                <a:close/>
              </a:path>
            </a:pathLst>
          </a:custGeom>
          <a:solidFill>
            <a:srgbClr val="D0E0E3"/>
          </a:solidFill>
        </p:spPr>
        <p:txBody>
          <a:bodyPr wrap="square" lIns="0" tIns="0" rIns="0" bIns="0"/>
          <a:lstStyle/>
          <a:p>
            <a:endParaRPr sz="1050"/>
          </a:p>
        </p:txBody>
      </p:sp>
      <p:sp>
        <p:nvSpPr>
          <p:cNvPr id="8" name="object 8"/>
          <p:cNvSpPr txBox="1"/>
          <p:nvPr/>
        </p:nvSpPr>
        <p:spPr>
          <a:xfrm>
            <a:off x="3095608" y="2666469"/>
            <a:ext cx="1423035" cy="214867"/>
          </a:xfrm>
          <a:prstGeom prst="rect">
            <a:avLst/>
          </a:prstGeom>
          <a:solidFill>
            <a:srgbClr val="C9DAF7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/>
              <a:t>pagamento tempestivo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175" y="2645641"/>
            <a:ext cx="7837170" cy="16671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9729" algn="l"/>
              </a:tabLst>
              <a:defRPr sz="1600">
                <a:latin typeface="Arial MT"/>
                <a:cs typeface="Arial MT"/>
              </a:defRPr>
            </a:pPr>
            <a:r>
              <a:rPr sz="1000"/>
              <a:t>(a) Il mutuatario non riesce a fare	di qualsiasi importo dovuto al prestatore qui sotto;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8175" y="2889481"/>
            <a:ext cx="8620760" cy="474489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306070" indent="-294005">
              <a:lnSpc>
                <a:spcPct val="100000"/>
              </a:lnSpc>
              <a:spcBef>
                <a:spcPts val="100"/>
              </a:spcBef>
              <a:buAutoNum type="alphaLcParenBoth" startAt="2"/>
              <a:tabLst>
                <a:tab pos="306705" algn="l"/>
              </a:tabLst>
              <a:defRPr sz="1600">
                <a:solidFill>
                  <a:srgbClr val="D9D9D9"/>
                </a:solidFill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Qualsiasi dichiarazione o garanzia del mutuatario ai sensi del presente accordo si rivelerà falsa;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  <a:p>
            <a:pPr marL="305435" indent="-293370">
              <a:lnSpc>
                <a:spcPct val="100000"/>
              </a:lnSpc>
              <a:buAutoNum type="alphaLcParenBoth" startAt="2"/>
              <a:tabLst>
                <a:tab pos="306070" algn="l"/>
              </a:tabLst>
              <a:defRPr sz="1600">
                <a:solidFill>
                  <a:srgbClr val="D9D9D9"/>
                </a:solidFill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Il mutuatario non adempirà alcuno dei suoi patti ai sensi del presente accordo;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  <a:p>
            <a:pPr marL="316865" indent="-304800">
              <a:lnSpc>
                <a:spcPct val="100000"/>
              </a:lnSpc>
              <a:buAutoNum type="alphaLcParenBoth" startAt="2"/>
              <a:tabLst>
                <a:tab pos="317500" algn="l"/>
              </a:tabLst>
              <a:defRPr sz="1600">
                <a:solidFill>
                  <a:srgbClr val="D9D9D9"/>
                </a:solidFill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Il mutuatario deve depositare per fallimento o insolvenza ai sensi di qualsiasi legge federale o statale applicabile.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28175" y="140048"/>
            <a:ext cx="4150360" cy="18210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900" i="0">
                <a:solidFill>
                  <a:srgbClr val="0000FF"/>
                </a:solidFill>
                <a:latin typeface="Arial MT"/>
                <a:cs typeface="Arial MT"/>
              </a:defRPr>
            </a:pPr>
            <a:r>
              <a:rPr sz="1100"/>
              <a:t>Quando si verifica un evento di default?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06084" y="899399"/>
            <a:ext cx="923925" cy="214867"/>
          </a:xfrm>
          <a:prstGeom prst="rect">
            <a:avLst/>
          </a:prstGeom>
          <a:solidFill>
            <a:srgbClr val="C9DAF7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/>
              <a:t>il giorno D0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36350" y="2377125"/>
            <a:ext cx="926465" cy="214867"/>
          </a:xfrm>
          <a:prstGeom prst="rect">
            <a:avLst/>
          </a:prstGeom>
          <a:solidFill>
            <a:srgbClr val="C9DAF7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/>
              <a:t>il giorno D0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1046" y="443758"/>
            <a:ext cx="8008620" cy="382270"/>
          </a:xfrm>
          <a:prstGeom prst="rect">
            <a:avLst/>
          </a:prstGeom>
        </p:spPr>
        <p:txBody>
          <a:bodyPr vert="horz" wrap="square" lIns="0" tIns="1778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defRPr sz="2300" b="1" i="0">
                <a:solidFill>
                  <a:srgbClr val="0000FF"/>
                </a:solidFill>
                <a:latin typeface="Arial"/>
                <a:cs typeface="Arial"/>
              </a:defRPr>
            </a:pPr>
            <a:r>
              <a:t>Un linguaggio informatico più umano per il futuro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430" rIns="0" bIns="0">
            <a:spAutoFit/>
          </a:bodyPr>
          <a:lstStyle/>
          <a:p>
            <a:pPr marL="318135">
              <a:lnSpc>
                <a:spcPct val="100000"/>
              </a:lnSpc>
              <a:spcBef>
                <a:spcPts val="90"/>
              </a:spcBef>
            </a:pPr>
            <a:r>
              <a:t>Inglese logico</a:t>
            </a:r>
          </a:p>
          <a:p>
            <a:pPr marL="305435">
              <a:lnSpc>
                <a:spcPct val="100000"/>
              </a:lnSpc>
              <a:spcBef>
                <a:spcPts val="15"/>
              </a:spcBef>
            </a:pPr>
            <a:endParaRPr sz="1700"/>
          </a:p>
          <a:p>
            <a:pPr marL="775335" indent="-365760">
              <a:lnSpc>
                <a:spcPts val="2070"/>
              </a:lnSpc>
              <a:buChar char="●"/>
              <a:tabLst>
                <a:tab pos="774700" algn="l"/>
                <a:tab pos="775335" algn="l"/>
              </a:tabLst>
              <a:defRPr sz="1750" b="0">
                <a:solidFill>
                  <a:srgbClr val="000000"/>
                </a:solidFill>
                <a:latin typeface="Arial MT"/>
                <a:cs typeface="Arial MT"/>
              </a:defRPr>
            </a:pPr>
            <a:r>
              <a:t>zucchero sintattico per Prolog puro</a:t>
            </a:r>
            <a:endParaRPr sz="1750">
              <a:latin typeface="Arial MT"/>
              <a:cs typeface="Arial MT"/>
            </a:endParaRPr>
          </a:p>
          <a:p>
            <a:pPr marL="775335" indent="-365760">
              <a:lnSpc>
                <a:spcPts val="2039"/>
              </a:lnSpc>
              <a:buChar char="●"/>
              <a:tabLst>
                <a:tab pos="774700" algn="l"/>
                <a:tab pos="775335" algn="l"/>
              </a:tabLst>
              <a:defRPr sz="1750" b="0">
                <a:solidFill>
                  <a:srgbClr val="000000"/>
                </a:solidFill>
                <a:latin typeface="Arial MT"/>
                <a:cs typeface="Arial MT"/>
              </a:defRPr>
            </a:pPr>
            <a:r>
              <a:t>ispirato in parte dal linguaggio dei testi giuridici ben scritti</a:t>
            </a:r>
            <a:endParaRPr sz="1750">
              <a:latin typeface="Arial MT"/>
              <a:cs typeface="Arial MT"/>
            </a:endParaRPr>
          </a:p>
          <a:p>
            <a:pPr marL="775335" indent="-365760">
              <a:lnSpc>
                <a:spcPts val="2039"/>
              </a:lnSpc>
              <a:buChar char="●"/>
              <a:tabLst>
                <a:tab pos="774700" algn="l"/>
                <a:tab pos="775335" algn="l"/>
              </a:tabLst>
              <a:defRPr sz="1750" b="0">
                <a:solidFill>
                  <a:srgbClr val="000000"/>
                </a:solidFill>
                <a:latin typeface="Arial MT"/>
                <a:cs typeface="Arial MT"/>
              </a:defRPr>
            </a:pPr>
            <a:r>
              <a:t>leggibile senza alcuna formazione tecnica in logica, informatica o matematica</a:t>
            </a:r>
            <a:endParaRPr sz="1750">
              <a:latin typeface="Arial MT"/>
              <a:cs typeface="Arial MT"/>
            </a:endParaRPr>
          </a:p>
          <a:p>
            <a:pPr marL="775335" indent="-365760">
              <a:lnSpc>
                <a:spcPts val="2039"/>
              </a:lnSpc>
              <a:buChar char="●"/>
              <a:tabLst>
                <a:tab pos="774700" algn="l"/>
                <a:tab pos="775335" algn="l"/>
              </a:tabLst>
              <a:defRPr sz="1750" b="0">
                <a:solidFill>
                  <a:srgbClr val="000000"/>
                </a:solidFill>
                <a:latin typeface="Arial MT"/>
                <a:cs typeface="Arial MT"/>
              </a:defRPr>
            </a:pPr>
            <a:r>
              <a:t>spiegabile</a:t>
            </a:r>
            <a:endParaRPr sz="1750">
              <a:latin typeface="Arial MT"/>
              <a:cs typeface="Arial MT"/>
            </a:endParaRPr>
          </a:p>
          <a:p>
            <a:pPr marL="775335" indent="-365760">
              <a:lnSpc>
                <a:spcPts val="2039"/>
              </a:lnSpc>
              <a:buChar char="●"/>
              <a:tabLst>
                <a:tab pos="774700" algn="l"/>
                <a:tab pos="775335" algn="l"/>
              </a:tabLst>
              <a:defRPr sz="1750" b="0">
                <a:solidFill>
                  <a:srgbClr val="000000"/>
                </a:solidFill>
                <a:latin typeface="Arial MT"/>
                <a:cs typeface="Arial MT"/>
              </a:defRPr>
            </a:pPr>
            <a:r>
              <a:t>incorporare modalità deontiche e altre modalità</a:t>
            </a:r>
            <a:endParaRPr sz="1750">
              <a:latin typeface="Arial MT"/>
              <a:cs typeface="Arial MT"/>
            </a:endParaRPr>
          </a:p>
          <a:p>
            <a:pPr marL="775335" indent="-365760">
              <a:lnSpc>
                <a:spcPts val="2070"/>
              </a:lnSpc>
              <a:buChar char="●"/>
              <a:tabLst>
                <a:tab pos="774700" algn="l"/>
                <a:tab pos="775335" algn="l"/>
              </a:tabLst>
              <a:defRPr sz="1750" b="0">
                <a:solidFill>
                  <a:srgbClr val="000000"/>
                </a:solidFill>
                <a:latin typeface="Arial MT"/>
                <a:cs typeface="Arial MT"/>
              </a:defRPr>
            </a:pPr>
            <a:r>
              <a:t>non necessariamente facile da scrivere.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" y="666750"/>
            <a:ext cx="8888730" cy="3140710"/>
          </a:xfrm>
          <a:custGeom>
            <a:avLst/>
            <a:gdLst/>
            <a:ahLst/>
            <a:cxnLst/>
            <a:rect l="l" t="t" r="r" b="b"/>
            <a:pathLst>
              <a:path w="8888730" h="3140710">
                <a:moveTo>
                  <a:pt x="8888699" y="3140099"/>
                </a:moveTo>
                <a:lnTo>
                  <a:pt x="0" y="3140099"/>
                </a:lnTo>
                <a:lnTo>
                  <a:pt x="0" y="0"/>
                </a:lnTo>
                <a:lnTo>
                  <a:pt x="8888699" y="0"/>
                </a:lnTo>
                <a:lnTo>
                  <a:pt x="8888699" y="31400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/>
          <a:lstStyle/>
          <a:p>
            <a:endParaRPr sz="105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295" y="731646"/>
            <a:ext cx="1852295" cy="16671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5. </a:t>
            </a:r>
            <a:r>
              <a:rPr sz="1000" u="heavy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0000"/>
                  </a:solidFill>
                </a:uFill>
              </a:rPr>
              <a:t>Eventi di default: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06204" y="1240154"/>
            <a:ext cx="1852295" cy="214867"/>
          </a:xfrm>
          <a:prstGeom prst="rect">
            <a:avLst/>
          </a:prstGeom>
          <a:solidFill>
            <a:srgbClr val="C9DAF7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dopo l'avvenimento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8295" y="1219326"/>
            <a:ext cx="7815580" cy="32060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85915" algn="l"/>
              </a:tabLst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Il mutuatario sarà inadempiente ai sensi del presente accordo	di una qualsiasi delle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07631" y="1483994"/>
            <a:ext cx="836294" cy="214867"/>
          </a:xfrm>
          <a:prstGeom prst="rect">
            <a:avLst/>
          </a:prstGeom>
          <a:solidFill>
            <a:srgbClr val="EAD1DC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fornito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8295" y="1463167"/>
            <a:ext cx="8400415" cy="16671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4420" algn="l"/>
              </a:tabLst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a seguito di eventi o condizioni,	essi rimangono inalterati entro un termine di due giorni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8295" y="1707006"/>
            <a:ext cx="431800" cy="16671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dopo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3936" y="1727834"/>
            <a:ext cx="1287780" cy="214867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L'avviso è dato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34870" y="1707006"/>
            <a:ext cx="3767454" cy="16671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al mutuatario da parte del prestatore del loro evento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8295" y="1950846"/>
            <a:ext cx="4190365" cy="16671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(un evento così incurato un "Evento di Default"):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39286" y="2703194"/>
            <a:ext cx="56515" cy="243840"/>
          </a:xfrm>
          <a:custGeom>
            <a:avLst/>
            <a:gdLst/>
            <a:ahLst/>
            <a:cxnLst/>
            <a:rect l="l" t="t" r="r" b="b"/>
            <a:pathLst>
              <a:path w="56514" h="243839">
                <a:moveTo>
                  <a:pt x="56441" y="243839"/>
                </a:moveTo>
                <a:lnTo>
                  <a:pt x="0" y="243839"/>
                </a:lnTo>
                <a:lnTo>
                  <a:pt x="0" y="0"/>
                </a:lnTo>
                <a:lnTo>
                  <a:pt x="56441" y="0"/>
                </a:lnTo>
                <a:lnTo>
                  <a:pt x="56441" y="243839"/>
                </a:lnTo>
                <a:close/>
              </a:path>
            </a:pathLst>
          </a:custGeom>
          <a:solidFill>
            <a:srgbClr val="D0E0E3"/>
          </a:solidFill>
        </p:spPr>
        <p:txBody>
          <a:bodyPr wrap="square" lIns="0" tIns="0" rIns="0" bIns="0"/>
          <a:lstStyle/>
          <a:p>
            <a:endParaRPr sz="105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95728" y="2703194"/>
            <a:ext cx="1423035" cy="214867"/>
          </a:xfrm>
          <a:prstGeom prst="rect">
            <a:avLst/>
          </a:prstGeom>
          <a:solidFill>
            <a:srgbClr val="C9DAF7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pagamento tempestivo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8295" y="2682366"/>
            <a:ext cx="7837170" cy="16671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9729" algn="l"/>
              </a:tabLst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(a) Il mutuatario non riesce a fare	di qualsiasi importo dovuto al prestatore qui sotto;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8295" y="2926206"/>
            <a:ext cx="8620760" cy="474489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306070" indent="-294005">
              <a:lnSpc>
                <a:spcPct val="100000"/>
              </a:lnSpc>
              <a:spcBef>
                <a:spcPts val="100"/>
              </a:spcBef>
              <a:buAutoNum type="alphaLcParenBoth" startAt="2"/>
              <a:tabLst>
                <a:tab pos="306705" algn="l"/>
              </a:tabLst>
              <a:defRPr sz="1600">
                <a:solidFill>
                  <a:srgbClr val="D9D9D9"/>
                </a:solidFill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Qualsiasi dichiarazione o garanzia del mutuatario ai sensi del presente accordo si rivelerà falsa;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  <a:p>
            <a:pPr marL="305435" indent="-293370">
              <a:lnSpc>
                <a:spcPct val="100000"/>
              </a:lnSpc>
              <a:buAutoNum type="alphaLcParenBoth" startAt="2"/>
              <a:tabLst>
                <a:tab pos="306070" algn="l"/>
              </a:tabLst>
              <a:defRPr sz="1600">
                <a:solidFill>
                  <a:srgbClr val="D9D9D9"/>
                </a:solidFill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Il mutuatario non adempirà alcuno dei suoi patti ai sensi del presente accordo;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  <a:p>
            <a:pPr marL="316865" indent="-304800">
              <a:lnSpc>
                <a:spcPct val="100000"/>
              </a:lnSpc>
              <a:buAutoNum type="alphaLcParenBoth" startAt="2"/>
              <a:tabLst>
                <a:tab pos="317500" algn="l"/>
              </a:tabLst>
              <a:defRPr sz="1600">
                <a:solidFill>
                  <a:srgbClr val="D9D9D9"/>
                </a:solidFill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Il mutuatario deve depositare per fallimento o insolvenza ai sensi di qualsiasi legge federale o statale applicabile.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28295" y="176773"/>
            <a:ext cx="4150360" cy="18210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900" i="0">
                <a:solidFill>
                  <a:srgbClr val="0000FF"/>
                </a:solidFill>
                <a:latin typeface="Arial MT"/>
                <a:cs typeface="Arial MT"/>
              </a:defRPr>
            </a:pPr>
            <a:r>
              <a:rPr sz="1100">
                <a:solidFill>
                  <a:schemeClr val="tx1">
                    <a:lumMod val="95000"/>
                    <a:lumOff val="5000"/>
                  </a:schemeClr>
                </a:solidFill>
              </a:rPr>
              <a:t>Quando si verifica un evento di default?</a:t>
            </a:r>
            <a:endParaRPr sz="11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06204" y="936124"/>
            <a:ext cx="923925" cy="214867"/>
          </a:xfrm>
          <a:prstGeom prst="rect">
            <a:avLst/>
          </a:prstGeom>
          <a:solidFill>
            <a:srgbClr val="C9DAF7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il giorno D0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050744" y="850400"/>
            <a:ext cx="454455" cy="431165"/>
            <a:chOff x="3050625" y="813675"/>
            <a:chExt cx="309880" cy="431165"/>
          </a:xfrm>
        </p:grpSpPr>
        <p:sp>
          <p:nvSpPr>
            <p:cNvPr id="19" name="object 19"/>
            <p:cNvSpPr/>
            <p:nvPr/>
          </p:nvSpPr>
          <p:spPr>
            <a:xfrm>
              <a:off x="3050625" y="813675"/>
              <a:ext cx="309880" cy="431165"/>
            </a:xfrm>
            <a:custGeom>
              <a:avLst/>
              <a:gdLst/>
              <a:ahLst/>
              <a:cxnLst/>
              <a:rect l="l" t="t" r="r" b="b"/>
              <a:pathLst>
                <a:path w="309879" h="431165">
                  <a:moveTo>
                    <a:pt x="309299" y="431099"/>
                  </a:moveTo>
                  <a:lnTo>
                    <a:pt x="0" y="431099"/>
                  </a:lnTo>
                  <a:lnTo>
                    <a:pt x="0" y="0"/>
                  </a:lnTo>
                  <a:lnTo>
                    <a:pt x="309299" y="0"/>
                  </a:lnTo>
                  <a:lnTo>
                    <a:pt x="309299" y="4310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/>
            <a:lstStyle/>
            <a:p>
              <a:endParaRPr sz="105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3136350" y="899400"/>
              <a:ext cx="101600" cy="243840"/>
            </a:xfrm>
            <a:custGeom>
              <a:avLst/>
              <a:gdLst/>
              <a:ahLst/>
              <a:cxnLst/>
              <a:rect l="l" t="t" r="r" b="b"/>
              <a:pathLst>
                <a:path w="101600" h="243840">
                  <a:moveTo>
                    <a:pt x="101575" y="243840"/>
                  </a:moveTo>
                  <a:lnTo>
                    <a:pt x="0" y="243840"/>
                  </a:lnTo>
                  <a:lnTo>
                    <a:pt x="0" y="0"/>
                  </a:lnTo>
                  <a:lnTo>
                    <a:pt x="101575" y="0"/>
                  </a:lnTo>
                  <a:lnTo>
                    <a:pt x="101575" y="243840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/>
            <a:lstStyle/>
            <a:p>
              <a:endParaRPr sz="105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59543" y="919186"/>
            <a:ext cx="236855" cy="16671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se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36470" y="2413850"/>
            <a:ext cx="926465" cy="214867"/>
          </a:xfrm>
          <a:prstGeom prst="rect">
            <a:avLst/>
          </a:prstGeom>
          <a:solidFill>
            <a:srgbClr val="C9DAF7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il giorno D0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9195" y="2294000"/>
            <a:ext cx="926465" cy="214867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il giorno D1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150" y="630025"/>
            <a:ext cx="17410730" cy="3140710"/>
          </a:xfrm>
          <a:custGeom>
            <a:avLst/>
            <a:gdLst/>
            <a:ahLst/>
            <a:cxnLst/>
            <a:rect l="l" t="t" r="r" b="b"/>
            <a:pathLst>
              <a:path w="8888730" h="3140710">
                <a:moveTo>
                  <a:pt x="8888699" y="3140099"/>
                </a:moveTo>
                <a:lnTo>
                  <a:pt x="0" y="3140099"/>
                </a:lnTo>
                <a:lnTo>
                  <a:pt x="0" y="0"/>
                </a:lnTo>
                <a:lnTo>
                  <a:pt x="8888699" y="0"/>
                </a:lnTo>
                <a:lnTo>
                  <a:pt x="8888699" y="31400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/>
          <a:lstStyle/>
          <a:p>
            <a:endParaRPr sz="105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175" y="694921"/>
            <a:ext cx="3628168" cy="16671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5. </a:t>
            </a:r>
            <a:r>
              <a:rPr sz="1000" u="heavy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0000"/>
                  </a:solidFill>
                </a:uFill>
              </a:rPr>
              <a:t>Eventi di default: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175" y="1182601"/>
            <a:ext cx="9258856" cy="16671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Il mutuatario sarà inadempiente ai sensi del presente accordo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6084" y="1203429"/>
            <a:ext cx="3628168" cy="214867"/>
          </a:xfrm>
          <a:prstGeom prst="rect">
            <a:avLst/>
          </a:prstGeom>
          <a:solidFill>
            <a:srgbClr val="C9DAF7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dopo l'avvenimento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01832" y="1182601"/>
            <a:ext cx="2237598" cy="16671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di una qualsiasi delle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7511" y="1447269"/>
            <a:ext cx="1638084" cy="214867"/>
          </a:xfrm>
          <a:prstGeom prst="rect">
            <a:avLst/>
          </a:prstGeom>
          <a:solidFill>
            <a:srgbClr val="EAD1DC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fornito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8175" y="1426442"/>
            <a:ext cx="10112104" cy="16671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4420" algn="l"/>
              </a:tabLst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a seguito di eventi o condizioni,	essi resteranno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5299" y="1447269"/>
            <a:ext cx="1548533" cy="214867"/>
          </a:xfrm>
          <a:prstGeom prst="rect">
            <a:avLst/>
          </a:prstGeom>
          <a:solidFill>
            <a:srgbClr val="F4CCCC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incurato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13180" y="1426442"/>
            <a:ext cx="4735151" cy="16671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entro un periodo di due giorni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8174" y="1670281"/>
            <a:ext cx="845785" cy="16671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dopo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3815" y="1691109"/>
            <a:ext cx="2522429" cy="214867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L'avviso è dato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34749" y="1670281"/>
            <a:ext cx="7379471" cy="16671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al mutuatario da parte del prestatore del loro evento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8175" y="1914121"/>
            <a:ext cx="8207844" cy="16671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(un evento così incurato un "Evento di Default"):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39166" y="2666469"/>
            <a:ext cx="110698" cy="243840"/>
          </a:xfrm>
          <a:custGeom>
            <a:avLst/>
            <a:gdLst/>
            <a:ahLst/>
            <a:cxnLst/>
            <a:rect l="l" t="t" r="r" b="b"/>
            <a:pathLst>
              <a:path w="56514" h="243839">
                <a:moveTo>
                  <a:pt x="56441" y="243839"/>
                </a:moveTo>
                <a:lnTo>
                  <a:pt x="0" y="243839"/>
                </a:lnTo>
                <a:lnTo>
                  <a:pt x="0" y="0"/>
                </a:lnTo>
                <a:lnTo>
                  <a:pt x="56441" y="0"/>
                </a:lnTo>
                <a:lnTo>
                  <a:pt x="56441" y="243839"/>
                </a:lnTo>
                <a:close/>
              </a:path>
            </a:pathLst>
          </a:custGeom>
          <a:solidFill>
            <a:srgbClr val="D0E0E3"/>
          </a:solidFill>
        </p:spPr>
        <p:txBody>
          <a:bodyPr wrap="square" lIns="0" tIns="0" rIns="0" bIns="0"/>
          <a:lstStyle/>
          <a:p>
            <a:endParaRPr sz="105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95608" y="2666469"/>
            <a:ext cx="2787359" cy="214867"/>
          </a:xfrm>
          <a:prstGeom prst="rect">
            <a:avLst/>
          </a:prstGeom>
          <a:solidFill>
            <a:srgbClr val="C9DAF7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pagamento tempestivo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8174" y="2645641"/>
            <a:ext cx="15350995" cy="16671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9729" algn="l"/>
              </a:tabLst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(a) Il mutuatario non riesce a fare	di qualsiasi importo dovuto al prestatore qui sotto;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8174" y="2889481"/>
            <a:ext cx="16885845" cy="474489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306070" indent="-294005">
              <a:lnSpc>
                <a:spcPct val="100000"/>
              </a:lnSpc>
              <a:spcBef>
                <a:spcPts val="100"/>
              </a:spcBef>
              <a:buAutoNum type="alphaLcParenBoth" startAt="2"/>
              <a:tabLst>
                <a:tab pos="306705" algn="l"/>
              </a:tabLst>
              <a:defRPr sz="1600">
                <a:solidFill>
                  <a:srgbClr val="D9D9D9"/>
                </a:solidFill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Qualsiasi dichiarazione o garanzia del mutuatario ai sensi del presente accordo si rivelerà falsa;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  <a:p>
            <a:pPr marL="305435" indent="-293370">
              <a:lnSpc>
                <a:spcPct val="100000"/>
              </a:lnSpc>
              <a:buAutoNum type="alphaLcParenBoth" startAt="2"/>
              <a:tabLst>
                <a:tab pos="306070" algn="l"/>
              </a:tabLst>
              <a:defRPr sz="1600">
                <a:solidFill>
                  <a:srgbClr val="D9D9D9"/>
                </a:solidFill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Il mutuatario non adempirà alcuno dei suoi patti ai sensi del presente accordo;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  <a:p>
            <a:pPr marL="316865" indent="-304800">
              <a:lnSpc>
                <a:spcPct val="100000"/>
              </a:lnSpc>
              <a:buAutoNum type="alphaLcParenBoth" startAt="2"/>
              <a:tabLst>
                <a:tab pos="317500" algn="l"/>
              </a:tabLst>
              <a:defRPr sz="1600">
                <a:solidFill>
                  <a:srgbClr val="D9D9D9"/>
                </a:solidFill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Il mutuatario deve depositare per fallimento o insolvenza ai sensi di qualsiasi legge federale o statale applicabile.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28174" y="140048"/>
            <a:ext cx="8129485" cy="18210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900" i="0">
                <a:solidFill>
                  <a:srgbClr val="0000FF"/>
                </a:solidFill>
                <a:latin typeface="Arial MT"/>
                <a:cs typeface="Arial MT"/>
              </a:defRPr>
            </a:pPr>
            <a:r>
              <a:rPr sz="1100">
                <a:solidFill>
                  <a:schemeClr val="tx1">
                    <a:lumMod val="95000"/>
                    <a:lumOff val="5000"/>
                  </a:schemeClr>
                </a:solidFill>
              </a:rPr>
              <a:t>Quando si verifica un evento di default?</a:t>
            </a:r>
            <a:endParaRPr sz="11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0875" y="3911849"/>
            <a:ext cx="2875668" cy="214867"/>
          </a:xfrm>
          <a:prstGeom prst="rect">
            <a:avLst/>
          </a:prstGeom>
          <a:solidFill>
            <a:srgbClr val="F3F3F3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Un default sarà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08951" y="3911849"/>
            <a:ext cx="1106983" cy="214867"/>
          </a:xfrm>
          <a:prstGeom prst="rect">
            <a:avLst/>
          </a:prstGeom>
          <a:solidFill>
            <a:srgbClr val="F4CCCC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curata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73568" y="3911849"/>
            <a:ext cx="2809747" cy="214867"/>
          </a:xfrm>
          <a:prstGeom prst="rect">
            <a:avLst/>
          </a:prstGeom>
          <a:solidFill>
            <a:srgbClr val="F3F3F3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per il mutuatario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0875" y="4155690"/>
            <a:ext cx="8207844" cy="214867"/>
          </a:xfrm>
          <a:prstGeom prst="rect">
            <a:avLst/>
          </a:prstGeom>
          <a:solidFill>
            <a:srgbClr val="F3F3F3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(i) porre rimedio al potenziale evento di default e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0875" y="4399529"/>
            <a:ext cx="9725282" cy="214867"/>
          </a:xfrm>
          <a:prstGeom prst="rect">
            <a:avLst/>
          </a:prstGeom>
          <a:solidFill>
            <a:srgbClr val="F3F3F3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II) notificare con efficacia tale rimedio al prestatore.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106084" y="899399"/>
            <a:ext cx="1809731" cy="214867"/>
          </a:xfrm>
          <a:prstGeom prst="rect">
            <a:avLst/>
          </a:prstGeom>
          <a:solidFill>
            <a:srgbClr val="C9DAF7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il giorno D0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050624" y="813675"/>
            <a:ext cx="606975" cy="431165"/>
            <a:chOff x="3050625" y="813675"/>
            <a:chExt cx="309880" cy="431165"/>
          </a:xfrm>
        </p:grpSpPr>
        <p:sp>
          <p:nvSpPr>
            <p:cNvPr id="27" name="object 27"/>
            <p:cNvSpPr/>
            <p:nvPr/>
          </p:nvSpPr>
          <p:spPr>
            <a:xfrm>
              <a:off x="3050625" y="813675"/>
              <a:ext cx="309880" cy="431165"/>
            </a:xfrm>
            <a:custGeom>
              <a:avLst/>
              <a:gdLst/>
              <a:ahLst/>
              <a:cxnLst/>
              <a:rect l="l" t="t" r="r" b="b"/>
              <a:pathLst>
                <a:path w="309879" h="431165">
                  <a:moveTo>
                    <a:pt x="309299" y="431099"/>
                  </a:moveTo>
                  <a:lnTo>
                    <a:pt x="0" y="431099"/>
                  </a:lnTo>
                  <a:lnTo>
                    <a:pt x="0" y="0"/>
                  </a:lnTo>
                  <a:lnTo>
                    <a:pt x="309299" y="0"/>
                  </a:lnTo>
                  <a:lnTo>
                    <a:pt x="309299" y="4310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/>
            <a:lstStyle/>
            <a:p>
              <a:endParaRPr sz="105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3136350" y="899400"/>
              <a:ext cx="101600" cy="243840"/>
            </a:xfrm>
            <a:custGeom>
              <a:avLst/>
              <a:gdLst/>
              <a:ahLst/>
              <a:cxnLst/>
              <a:rect l="l" t="t" r="r" b="b"/>
              <a:pathLst>
                <a:path w="101600" h="243840">
                  <a:moveTo>
                    <a:pt x="101575" y="243840"/>
                  </a:moveTo>
                  <a:lnTo>
                    <a:pt x="0" y="243840"/>
                  </a:lnTo>
                  <a:lnTo>
                    <a:pt x="0" y="0"/>
                  </a:lnTo>
                  <a:lnTo>
                    <a:pt x="101575" y="0"/>
                  </a:lnTo>
                  <a:lnTo>
                    <a:pt x="101575" y="243840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/>
            <a:lstStyle/>
            <a:p>
              <a:endParaRPr sz="105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229731" y="899399"/>
            <a:ext cx="248760" cy="16671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se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36350" y="2377125"/>
            <a:ext cx="1814706" cy="214867"/>
          </a:xfrm>
          <a:prstGeom prst="rect">
            <a:avLst/>
          </a:prstGeom>
          <a:solidFill>
            <a:srgbClr val="C9DAF7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il giorno D0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99075" y="2257275"/>
            <a:ext cx="1814706" cy="214867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00">
                <a:solidFill>
                  <a:schemeClr val="tx1">
                    <a:lumMod val="95000"/>
                    <a:lumOff val="5000"/>
                  </a:schemeClr>
                </a:solidFill>
              </a:rPr>
              <a:t>il giorno D1</a:t>
            </a:r>
            <a:endParaRPr sz="10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0387" y="625262"/>
            <a:ext cx="8898255" cy="3150235"/>
            <a:chOff x="250387" y="625262"/>
            <a:chExt cx="8898255" cy="3150235"/>
          </a:xfrm>
        </p:grpSpPr>
        <p:sp>
          <p:nvSpPr>
            <p:cNvPr id="3" name="object 3"/>
            <p:cNvSpPr/>
            <p:nvPr/>
          </p:nvSpPr>
          <p:spPr>
            <a:xfrm>
              <a:off x="255150" y="630025"/>
              <a:ext cx="8888730" cy="3140710"/>
            </a:xfrm>
            <a:custGeom>
              <a:avLst/>
              <a:gdLst/>
              <a:ahLst/>
              <a:cxnLst/>
              <a:rect l="l" t="t" r="r" b="b"/>
              <a:pathLst>
                <a:path w="8888730" h="3140710">
                  <a:moveTo>
                    <a:pt x="8888699" y="3140099"/>
                  </a:moveTo>
                  <a:lnTo>
                    <a:pt x="0" y="3140099"/>
                  </a:lnTo>
                  <a:lnTo>
                    <a:pt x="0" y="0"/>
                  </a:lnTo>
                  <a:lnTo>
                    <a:pt x="8888699" y="0"/>
                  </a:lnTo>
                  <a:lnTo>
                    <a:pt x="8888699" y="31400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/>
            <a:lstStyle/>
            <a:p>
              <a:endParaRPr sz="11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255150" y="630025"/>
              <a:ext cx="8888730" cy="3140710"/>
            </a:xfrm>
            <a:custGeom>
              <a:avLst/>
              <a:gdLst/>
              <a:ahLst/>
              <a:cxnLst/>
              <a:rect l="l" t="t" r="r" b="b"/>
              <a:pathLst>
                <a:path w="8888730" h="3140710">
                  <a:moveTo>
                    <a:pt x="0" y="0"/>
                  </a:moveTo>
                  <a:lnTo>
                    <a:pt x="8888699" y="0"/>
                  </a:lnTo>
                  <a:lnTo>
                    <a:pt x="8888699" y="3140099"/>
                  </a:lnTo>
                  <a:lnTo>
                    <a:pt x="0" y="3140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4CCCC"/>
              </a:solidFill>
            </a:ln>
          </p:spPr>
          <p:txBody>
            <a:bodyPr wrap="square" lIns="0" tIns="0" rIns="0" bIns="0"/>
            <a:lstStyle/>
            <a:p>
              <a:endParaRPr sz="11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106084" y="1203429"/>
              <a:ext cx="1852295" cy="243840"/>
            </a:xfrm>
            <a:custGeom>
              <a:avLst/>
              <a:gdLst/>
              <a:ahLst/>
              <a:cxnLst/>
              <a:rect l="l" t="t" r="r" b="b"/>
              <a:pathLst>
                <a:path w="1852295" h="243840">
                  <a:moveTo>
                    <a:pt x="1852161" y="243839"/>
                  </a:moveTo>
                  <a:lnTo>
                    <a:pt x="0" y="243839"/>
                  </a:lnTo>
                  <a:lnTo>
                    <a:pt x="0" y="0"/>
                  </a:lnTo>
                  <a:lnTo>
                    <a:pt x="1852161" y="0"/>
                  </a:lnTo>
                  <a:lnTo>
                    <a:pt x="1852161" y="243839"/>
                  </a:lnTo>
                  <a:close/>
                </a:path>
              </a:pathLst>
            </a:custGeom>
            <a:solidFill>
              <a:srgbClr val="C9DAF7"/>
            </a:solidFill>
          </p:spPr>
          <p:txBody>
            <a:bodyPr wrap="square" lIns="0" tIns="0" rIns="0" bIns="0"/>
            <a:lstStyle/>
            <a:p>
              <a:endParaRPr sz="11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535299" y="1447269"/>
              <a:ext cx="790575" cy="243840"/>
            </a:xfrm>
            <a:custGeom>
              <a:avLst/>
              <a:gdLst/>
              <a:ahLst/>
              <a:cxnLst/>
              <a:rect l="l" t="t" r="r" b="b"/>
              <a:pathLst>
                <a:path w="790575" h="243839">
                  <a:moveTo>
                    <a:pt x="790580" y="243839"/>
                  </a:moveTo>
                  <a:lnTo>
                    <a:pt x="0" y="243839"/>
                  </a:lnTo>
                  <a:lnTo>
                    <a:pt x="0" y="0"/>
                  </a:lnTo>
                  <a:lnTo>
                    <a:pt x="790580" y="0"/>
                  </a:lnTo>
                  <a:lnTo>
                    <a:pt x="790580" y="243839"/>
                  </a:lnTo>
                  <a:close/>
                </a:path>
              </a:pathLst>
            </a:custGeom>
            <a:solidFill>
              <a:srgbClr val="F4CCCC"/>
            </a:solidFill>
          </p:spPr>
          <p:txBody>
            <a:bodyPr wrap="square" lIns="0" tIns="0" rIns="0" bIns="0"/>
            <a:lstStyle/>
            <a:p>
              <a:endParaRPr sz="11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107511" y="1447269"/>
            <a:ext cx="836294" cy="214867"/>
          </a:xfrm>
          <a:prstGeom prst="rect">
            <a:avLst/>
          </a:prstGeom>
          <a:solidFill>
            <a:srgbClr val="EAD1DC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fornito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8175" y="1426442"/>
            <a:ext cx="7545705" cy="17440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4420" algn="l"/>
              </a:tabLst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a seguito di eventi o condizioni,	essi rimangono inalterati entro un periodo di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18152" y="1447269"/>
            <a:ext cx="802005" cy="214867"/>
          </a:xfrm>
          <a:prstGeom prst="rect">
            <a:avLst/>
          </a:prstGeom>
          <a:solidFill>
            <a:srgbClr val="F9CB9B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due giorni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0875" y="1691109"/>
            <a:ext cx="407034" cy="214867"/>
          </a:xfrm>
          <a:prstGeom prst="rect">
            <a:avLst/>
          </a:prstGeom>
          <a:solidFill>
            <a:srgbClr val="F9CB9B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dopo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3816" y="1691109"/>
            <a:ext cx="1287780" cy="214867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L'avviso è dato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34750" y="1670281"/>
            <a:ext cx="3767454" cy="17440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al mutuatario da parte del prestatore del loro evento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70535" y="1934949"/>
            <a:ext cx="1513205" cy="243840"/>
          </a:xfrm>
          <a:custGeom>
            <a:avLst/>
            <a:gdLst/>
            <a:ahLst/>
            <a:cxnLst/>
            <a:rect l="l" t="t" r="r" b="b"/>
            <a:pathLst>
              <a:path w="1513204" h="243839">
                <a:moveTo>
                  <a:pt x="1513113" y="243839"/>
                </a:moveTo>
                <a:lnTo>
                  <a:pt x="0" y="243839"/>
                </a:lnTo>
                <a:lnTo>
                  <a:pt x="0" y="0"/>
                </a:lnTo>
                <a:lnTo>
                  <a:pt x="1513113" y="0"/>
                </a:lnTo>
                <a:lnTo>
                  <a:pt x="1513113" y="243839"/>
                </a:lnTo>
                <a:close/>
              </a:path>
            </a:pathLst>
          </a:custGeom>
          <a:solidFill>
            <a:srgbClr val="F9CB9B"/>
          </a:solidFill>
        </p:spPr>
        <p:txBody>
          <a:bodyPr wrap="square" lIns="0" tIns="0" rIns="0" bIns="0"/>
          <a:lstStyle/>
          <a:p>
            <a:endParaRPr sz="11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8175" y="1914121"/>
            <a:ext cx="4192904" cy="17440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(un evento così incurato un "Evento di Default"):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39166" y="2666469"/>
            <a:ext cx="56515" cy="243840"/>
          </a:xfrm>
          <a:custGeom>
            <a:avLst/>
            <a:gdLst/>
            <a:ahLst/>
            <a:cxnLst/>
            <a:rect l="l" t="t" r="r" b="b"/>
            <a:pathLst>
              <a:path w="56514" h="243839">
                <a:moveTo>
                  <a:pt x="56441" y="243839"/>
                </a:moveTo>
                <a:lnTo>
                  <a:pt x="0" y="243839"/>
                </a:lnTo>
                <a:lnTo>
                  <a:pt x="0" y="0"/>
                </a:lnTo>
                <a:lnTo>
                  <a:pt x="56441" y="0"/>
                </a:lnTo>
                <a:lnTo>
                  <a:pt x="56441" y="243839"/>
                </a:lnTo>
                <a:close/>
              </a:path>
            </a:pathLst>
          </a:custGeom>
          <a:solidFill>
            <a:srgbClr val="D0E0E3"/>
          </a:solidFill>
        </p:spPr>
        <p:txBody>
          <a:bodyPr wrap="square" lIns="0" tIns="0" rIns="0" bIns="0"/>
          <a:lstStyle/>
          <a:p>
            <a:endParaRPr sz="11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95608" y="2666469"/>
            <a:ext cx="1423035" cy="214867"/>
          </a:xfrm>
          <a:prstGeom prst="rect">
            <a:avLst/>
          </a:prstGeom>
          <a:solidFill>
            <a:srgbClr val="C9DAF7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pagamento tempestivo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8175" y="2645641"/>
            <a:ext cx="7837170" cy="17440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9729" algn="l"/>
              </a:tabLst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(a) Il mutuatario non riesce a fare	di qualsiasi importo dovuto al prestatore qui sotto;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8175" y="2889481"/>
            <a:ext cx="8620760" cy="49757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306070" indent="-294005">
              <a:lnSpc>
                <a:spcPct val="100000"/>
              </a:lnSpc>
              <a:spcBef>
                <a:spcPts val="100"/>
              </a:spcBef>
              <a:buAutoNum type="alphaLcParenBoth" startAt="2"/>
              <a:tabLst>
                <a:tab pos="306705" algn="l"/>
              </a:tabLst>
              <a:defRPr sz="1600">
                <a:solidFill>
                  <a:srgbClr val="D9D9D9"/>
                </a:solidFill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Qualsiasi dichiarazione o garanzia del mutuatario ai sensi del presente accordo si rivelerà falsa;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  <a:p>
            <a:pPr marL="305435" indent="-293370">
              <a:lnSpc>
                <a:spcPct val="100000"/>
              </a:lnSpc>
              <a:buAutoNum type="alphaLcParenBoth" startAt="2"/>
              <a:tabLst>
                <a:tab pos="306070" algn="l"/>
              </a:tabLst>
              <a:defRPr sz="1600">
                <a:solidFill>
                  <a:srgbClr val="D9D9D9"/>
                </a:solidFill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Il mutuatario non adempirà alcuno dei suoi patti ai sensi del presente accordo;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  <a:p>
            <a:pPr marL="316865" indent="-304800">
              <a:lnSpc>
                <a:spcPct val="100000"/>
              </a:lnSpc>
              <a:buAutoNum type="alphaLcParenBoth" startAt="2"/>
              <a:tabLst>
                <a:tab pos="317500" algn="l"/>
              </a:tabLst>
              <a:defRPr sz="1600">
                <a:solidFill>
                  <a:srgbClr val="D9D9D9"/>
                </a:solidFill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Il mutuatario deve depositare per fallimento o insolvenza ai sensi di qualsiasi legge federale o statale applicabile.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28175" y="140048"/>
            <a:ext cx="4150360" cy="19749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900" i="0">
                <a:solidFill>
                  <a:srgbClr val="0000FF"/>
                </a:solidFill>
                <a:latin typeface="Arial MT"/>
                <a:cs typeface="Arial MT"/>
              </a:defRPr>
            </a:pPr>
            <a:r>
              <a:rPr sz="1200">
                <a:solidFill>
                  <a:schemeClr val="tx1">
                    <a:lumMod val="95000"/>
                    <a:lumOff val="5000"/>
                  </a:schemeClr>
                </a:solidFill>
              </a:rPr>
              <a:t>Quando si verifica un evento di default?</a:t>
            </a:r>
            <a:endParaRPr sz="12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0875" y="3911849"/>
            <a:ext cx="1468120" cy="243840"/>
          </a:xfrm>
          <a:custGeom>
            <a:avLst/>
            <a:gdLst/>
            <a:ahLst/>
            <a:cxnLst/>
            <a:rect l="l" t="t" r="r" b="b"/>
            <a:pathLst>
              <a:path w="1468120" h="243839">
                <a:moveTo>
                  <a:pt x="1468077" y="243840"/>
                </a:moveTo>
                <a:lnTo>
                  <a:pt x="0" y="243840"/>
                </a:lnTo>
                <a:lnTo>
                  <a:pt x="0" y="0"/>
                </a:lnTo>
                <a:lnTo>
                  <a:pt x="1468077" y="0"/>
                </a:lnTo>
                <a:lnTo>
                  <a:pt x="1468077" y="24384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/>
          <a:lstStyle/>
          <a:p>
            <a:endParaRPr sz="11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8175" y="3891021"/>
            <a:ext cx="1436370" cy="17440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Un default sarà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08952" y="3911849"/>
            <a:ext cx="565150" cy="214867"/>
          </a:xfrm>
          <a:prstGeom prst="rect">
            <a:avLst/>
          </a:prstGeom>
          <a:solidFill>
            <a:srgbClr val="F4CCCC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curata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73568" y="3911849"/>
            <a:ext cx="1434465" cy="214867"/>
          </a:xfrm>
          <a:prstGeom prst="rect">
            <a:avLst/>
          </a:prstGeom>
          <a:solidFill>
            <a:srgbClr val="F3F3F3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per il mutuatario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0875" y="4155690"/>
            <a:ext cx="4190365" cy="214867"/>
          </a:xfrm>
          <a:prstGeom prst="rect">
            <a:avLst/>
          </a:prstGeom>
          <a:solidFill>
            <a:srgbClr val="F3F3F3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(i) porre rimedio al potenziale evento di default e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0875" y="4399529"/>
            <a:ext cx="4965065" cy="243840"/>
          </a:xfrm>
          <a:custGeom>
            <a:avLst/>
            <a:gdLst/>
            <a:ahLst/>
            <a:cxnLst/>
            <a:rect l="l" t="t" r="r" b="b"/>
            <a:pathLst>
              <a:path w="4965065" h="243839">
                <a:moveTo>
                  <a:pt x="4964884" y="243839"/>
                </a:moveTo>
                <a:lnTo>
                  <a:pt x="0" y="243839"/>
                </a:lnTo>
                <a:lnTo>
                  <a:pt x="0" y="0"/>
                </a:lnTo>
                <a:lnTo>
                  <a:pt x="4964884" y="0"/>
                </a:lnTo>
                <a:lnTo>
                  <a:pt x="4964884" y="243839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/>
          <a:lstStyle/>
          <a:p>
            <a:endParaRPr sz="11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8175" y="4378701"/>
            <a:ext cx="4985385" cy="17440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II) notificare con efficacia tale rimedio al prestatore.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050625" y="813675"/>
            <a:ext cx="2979420" cy="431165"/>
            <a:chOff x="3050625" y="813675"/>
            <a:chExt cx="2979420" cy="431165"/>
          </a:xfrm>
        </p:grpSpPr>
        <p:sp>
          <p:nvSpPr>
            <p:cNvPr id="28" name="object 28"/>
            <p:cNvSpPr/>
            <p:nvPr/>
          </p:nvSpPr>
          <p:spPr>
            <a:xfrm>
              <a:off x="5103450" y="899400"/>
              <a:ext cx="926465" cy="243840"/>
            </a:xfrm>
            <a:custGeom>
              <a:avLst/>
              <a:gdLst/>
              <a:ahLst/>
              <a:cxnLst/>
              <a:rect l="l" t="t" r="r" b="b"/>
              <a:pathLst>
                <a:path w="926464" h="243840">
                  <a:moveTo>
                    <a:pt x="926080" y="243840"/>
                  </a:moveTo>
                  <a:lnTo>
                    <a:pt x="0" y="243840"/>
                  </a:lnTo>
                  <a:lnTo>
                    <a:pt x="0" y="0"/>
                  </a:lnTo>
                  <a:lnTo>
                    <a:pt x="926080" y="0"/>
                  </a:lnTo>
                  <a:lnTo>
                    <a:pt x="926080" y="243840"/>
                  </a:lnTo>
                  <a:close/>
                </a:path>
              </a:pathLst>
            </a:custGeom>
            <a:solidFill>
              <a:srgbClr val="C9DAF7"/>
            </a:solidFill>
          </p:spPr>
          <p:txBody>
            <a:bodyPr wrap="square" lIns="0" tIns="0" rIns="0" bIns="0"/>
            <a:lstStyle/>
            <a:p>
              <a:endParaRPr sz="11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3050625" y="813675"/>
              <a:ext cx="309880" cy="431165"/>
            </a:xfrm>
            <a:custGeom>
              <a:avLst/>
              <a:gdLst/>
              <a:ahLst/>
              <a:cxnLst/>
              <a:rect l="l" t="t" r="r" b="b"/>
              <a:pathLst>
                <a:path w="309879" h="431165">
                  <a:moveTo>
                    <a:pt x="309299" y="431099"/>
                  </a:moveTo>
                  <a:lnTo>
                    <a:pt x="0" y="431099"/>
                  </a:lnTo>
                  <a:lnTo>
                    <a:pt x="0" y="0"/>
                  </a:lnTo>
                  <a:lnTo>
                    <a:pt x="309299" y="0"/>
                  </a:lnTo>
                  <a:lnTo>
                    <a:pt x="309299" y="4310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/>
            <a:lstStyle/>
            <a:p>
              <a:endParaRPr sz="11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3136350" y="899400"/>
              <a:ext cx="101600" cy="243840"/>
            </a:xfrm>
            <a:custGeom>
              <a:avLst/>
              <a:gdLst/>
              <a:ahLst/>
              <a:cxnLst/>
              <a:rect l="l" t="t" r="r" b="b"/>
              <a:pathLst>
                <a:path w="101600" h="243840">
                  <a:moveTo>
                    <a:pt x="101575" y="243840"/>
                  </a:moveTo>
                  <a:lnTo>
                    <a:pt x="0" y="243840"/>
                  </a:lnTo>
                  <a:lnTo>
                    <a:pt x="0" y="0"/>
                  </a:lnTo>
                  <a:lnTo>
                    <a:pt x="101575" y="0"/>
                  </a:lnTo>
                  <a:lnTo>
                    <a:pt x="101575" y="243840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/>
            <a:lstStyle/>
            <a:p>
              <a:endParaRPr sz="11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28175" y="694921"/>
            <a:ext cx="7815580" cy="69762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ts val="1685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5. </a:t>
            </a:r>
            <a:r>
              <a:rPr sz="1050" u="heavy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0000"/>
                  </a:solidFill>
                </a:uFill>
              </a:rPr>
              <a:t>Eventi di default: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  <a:p>
            <a:pPr marL="2807970">
              <a:lnSpc>
                <a:spcPts val="1685"/>
              </a:lnSpc>
              <a:tabLst>
                <a:tab pos="4775200" algn="l"/>
              </a:tabLst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se	il giorno D0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Il mutuatario sarà inadempiente ai sensi del presente accordo al verificarsi di uno qualsiasi dei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36350" y="2377125"/>
            <a:ext cx="926465" cy="214867"/>
          </a:xfrm>
          <a:prstGeom prst="rect">
            <a:avLst/>
          </a:prstGeom>
          <a:solidFill>
            <a:srgbClr val="C9DAF7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il giorno D0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9075" y="2257275"/>
            <a:ext cx="926465" cy="214867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il giorno D1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531775" y="1826174"/>
            <a:ext cx="1377950" cy="214867"/>
          </a:xfrm>
          <a:prstGeom prst="rect">
            <a:avLst/>
          </a:prstGeom>
          <a:solidFill>
            <a:srgbClr val="F9CB9B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su D2 = D1 + 2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150" y="630025"/>
            <a:ext cx="8888730" cy="3140710"/>
          </a:xfrm>
          <a:custGeom>
            <a:avLst/>
            <a:gdLst/>
            <a:ahLst/>
            <a:cxnLst/>
            <a:rect l="l" t="t" r="r" b="b"/>
            <a:pathLst>
              <a:path w="8888730" h="3140710">
                <a:moveTo>
                  <a:pt x="8888699" y="3140099"/>
                </a:moveTo>
                <a:lnTo>
                  <a:pt x="0" y="3140099"/>
                </a:lnTo>
                <a:lnTo>
                  <a:pt x="0" y="0"/>
                </a:lnTo>
                <a:lnTo>
                  <a:pt x="8888699" y="0"/>
                </a:lnTo>
                <a:lnTo>
                  <a:pt x="8888699" y="3140099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/>
          <a:lstStyle/>
          <a:p>
            <a:endParaRPr sz="11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175" y="694921"/>
            <a:ext cx="1852295" cy="17440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5. </a:t>
            </a:r>
            <a:r>
              <a:rPr sz="1050" u="heavy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0000"/>
                  </a:solidFill>
                </a:uFill>
              </a:rPr>
              <a:t>Eventi di default: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175" y="1182601"/>
            <a:ext cx="4726940" cy="17440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Il mutuatario sarà inadempiente ai sensi del presente accordo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6084" y="1203429"/>
            <a:ext cx="1852295" cy="214867"/>
          </a:xfrm>
          <a:prstGeom prst="rect">
            <a:avLst/>
          </a:prstGeom>
          <a:solidFill>
            <a:srgbClr val="C9DAF7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dopo l'avvenimento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01832" y="1182601"/>
            <a:ext cx="1142365" cy="335989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di una qualsiasi delle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07511" y="1447269"/>
            <a:ext cx="836294" cy="214867"/>
          </a:xfrm>
          <a:prstGeom prst="rect">
            <a:avLst/>
          </a:prstGeom>
          <a:solidFill>
            <a:srgbClr val="EAD1DC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fornito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8175" y="1426442"/>
            <a:ext cx="5162550" cy="17440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4420" algn="l"/>
              </a:tabLst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a seguito di eventi o condizioni,	essi resteranno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5299" y="1447269"/>
            <a:ext cx="790575" cy="214867"/>
          </a:xfrm>
          <a:prstGeom prst="rect">
            <a:avLst/>
          </a:prstGeom>
          <a:solidFill>
            <a:srgbClr val="F4CCCC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incurato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13180" y="1426442"/>
            <a:ext cx="1560195" cy="17440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entro un periodo di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18152" y="1447269"/>
            <a:ext cx="802005" cy="214867"/>
          </a:xfrm>
          <a:prstGeom prst="rect">
            <a:avLst/>
          </a:prstGeom>
          <a:solidFill>
            <a:srgbClr val="F9CB9B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due giorni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0875" y="1691109"/>
            <a:ext cx="407034" cy="214867"/>
          </a:xfrm>
          <a:prstGeom prst="rect">
            <a:avLst/>
          </a:prstGeom>
          <a:solidFill>
            <a:srgbClr val="F9CB9B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dopo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3816" y="1691109"/>
            <a:ext cx="1287780" cy="214867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L'avviso è dato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34750" y="1670281"/>
            <a:ext cx="3767454" cy="17440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al mutuatario da parte del prestatore del loro evento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70535" y="1934949"/>
            <a:ext cx="1445895" cy="243840"/>
          </a:xfrm>
          <a:custGeom>
            <a:avLst/>
            <a:gdLst/>
            <a:ahLst/>
            <a:cxnLst/>
            <a:rect l="l" t="t" r="r" b="b"/>
            <a:pathLst>
              <a:path w="1445895" h="243839">
                <a:moveTo>
                  <a:pt x="1445463" y="243839"/>
                </a:moveTo>
                <a:lnTo>
                  <a:pt x="0" y="243839"/>
                </a:lnTo>
                <a:lnTo>
                  <a:pt x="0" y="0"/>
                </a:lnTo>
                <a:lnTo>
                  <a:pt x="1445463" y="0"/>
                </a:lnTo>
                <a:lnTo>
                  <a:pt x="1445463" y="243839"/>
                </a:lnTo>
                <a:close/>
              </a:path>
            </a:pathLst>
          </a:custGeom>
          <a:solidFill>
            <a:srgbClr val="F9CB9B"/>
          </a:solidFill>
        </p:spPr>
        <p:txBody>
          <a:bodyPr wrap="square" lIns="0" tIns="0" rIns="0" bIns="0"/>
          <a:lstStyle/>
          <a:p>
            <a:endParaRPr sz="11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8175" y="1914121"/>
            <a:ext cx="4192904" cy="17440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(un evento così incurato un "Evento di Default"):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39166" y="2666469"/>
            <a:ext cx="56515" cy="243840"/>
          </a:xfrm>
          <a:custGeom>
            <a:avLst/>
            <a:gdLst/>
            <a:ahLst/>
            <a:cxnLst/>
            <a:rect l="l" t="t" r="r" b="b"/>
            <a:pathLst>
              <a:path w="56514" h="243839">
                <a:moveTo>
                  <a:pt x="56441" y="243839"/>
                </a:moveTo>
                <a:lnTo>
                  <a:pt x="0" y="243839"/>
                </a:lnTo>
                <a:lnTo>
                  <a:pt x="0" y="0"/>
                </a:lnTo>
                <a:lnTo>
                  <a:pt x="56441" y="0"/>
                </a:lnTo>
                <a:lnTo>
                  <a:pt x="56441" y="243839"/>
                </a:lnTo>
                <a:close/>
              </a:path>
            </a:pathLst>
          </a:custGeom>
          <a:solidFill>
            <a:srgbClr val="D0E0E3"/>
          </a:solidFill>
        </p:spPr>
        <p:txBody>
          <a:bodyPr wrap="square" lIns="0" tIns="0" rIns="0" bIns="0"/>
          <a:lstStyle/>
          <a:p>
            <a:endParaRPr sz="11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95608" y="2666469"/>
            <a:ext cx="1423035" cy="214867"/>
          </a:xfrm>
          <a:prstGeom prst="rect">
            <a:avLst/>
          </a:prstGeom>
          <a:solidFill>
            <a:srgbClr val="C9DAF7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pagamento tempestivo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28175" y="2645641"/>
            <a:ext cx="7837170" cy="17440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9729" algn="l"/>
              </a:tabLst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(a) Il mutuatario non riesce a fare	di qualsiasi importo dovuto al prestatore qui sotto;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8175" y="2889481"/>
            <a:ext cx="8620760" cy="49757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306070" indent="-294005">
              <a:lnSpc>
                <a:spcPct val="100000"/>
              </a:lnSpc>
              <a:spcBef>
                <a:spcPts val="100"/>
              </a:spcBef>
              <a:buAutoNum type="alphaLcParenBoth" startAt="2"/>
              <a:tabLst>
                <a:tab pos="306705" algn="l"/>
              </a:tabLst>
              <a:defRPr sz="1600">
                <a:solidFill>
                  <a:srgbClr val="D9D9D9"/>
                </a:solidFill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Qualsiasi dichiarazione o garanzia del mutuatario ai sensi del presente accordo si rivelerà falsa;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  <a:p>
            <a:pPr marL="305435" indent="-293370">
              <a:lnSpc>
                <a:spcPct val="100000"/>
              </a:lnSpc>
              <a:buAutoNum type="alphaLcParenBoth" startAt="2"/>
              <a:tabLst>
                <a:tab pos="306070" algn="l"/>
              </a:tabLst>
              <a:defRPr sz="1600">
                <a:solidFill>
                  <a:srgbClr val="D9D9D9"/>
                </a:solidFill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Il mutuatario non adempirà alcuno dei suoi patti ai sensi del presente accordo;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  <a:p>
            <a:pPr marL="316865" indent="-304800">
              <a:lnSpc>
                <a:spcPct val="100000"/>
              </a:lnSpc>
              <a:buAutoNum type="alphaLcParenBoth" startAt="2"/>
              <a:tabLst>
                <a:tab pos="317500" algn="l"/>
              </a:tabLst>
              <a:defRPr sz="1600">
                <a:solidFill>
                  <a:srgbClr val="D9D9D9"/>
                </a:solidFill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Il mutuatario deve depositare per fallimento o insolvenza ai sensi di qualsiasi legge federale o statale applicabile.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28175" y="140048"/>
            <a:ext cx="4150360" cy="19749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900" i="0">
                <a:solidFill>
                  <a:srgbClr val="0000FF"/>
                </a:solidFill>
                <a:latin typeface="Arial MT"/>
                <a:cs typeface="Arial MT"/>
              </a:defRPr>
            </a:pPr>
            <a:r>
              <a:rPr sz="1200">
                <a:solidFill>
                  <a:schemeClr val="tx1">
                    <a:lumMod val="95000"/>
                    <a:lumOff val="5000"/>
                  </a:schemeClr>
                </a:solidFill>
              </a:rPr>
              <a:t>Quando si verifica un evento di default?</a:t>
            </a:r>
            <a:endParaRPr sz="120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0875" y="3911849"/>
            <a:ext cx="2439670" cy="188898"/>
          </a:xfrm>
          <a:prstGeom prst="rect">
            <a:avLst/>
          </a:prstGeom>
          <a:solidFill>
            <a:srgbClr val="F3F3F3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639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6. Accelerazione su default.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80070" y="3911849"/>
            <a:ext cx="3952875" cy="195631"/>
          </a:xfrm>
          <a:prstGeom prst="rect">
            <a:avLst/>
          </a:prstGeom>
          <a:solidFill>
            <a:srgbClr val="F9CB9B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710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Al verificarsi di un evento di default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32578" y="3911849"/>
            <a:ext cx="2247900" cy="195631"/>
          </a:xfrm>
          <a:prstGeom prst="rect">
            <a:avLst/>
          </a:prstGeom>
          <a:solidFill>
            <a:srgbClr val="F3F3F3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710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tutti i pagamenti in sospeso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66741" y="4120129"/>
            <a:ext cx="2213610" cy="18415"/>
          </a:xfrm>
          <a:custGeom>
            <a:avLst/>
            <a:gdLst/>
            <a:ahLst/>
            <a:cxnLst/>
            <a:rect l="l" t="t" r="r" b="b"/>
            <a:pathLst>
              <a:path w="2213610" h="18414">
                <a:moveTo>
                  <a:pt x="2213329" y="18287"/>
                </a:moveTo>
                <a:lnTo>
                  <a:pt x="0" y="18287"/>
                </a:lnTo>
                <a:lnTo>
                  <a:pt x="0" y="0"/>
                </a:lnTo>
                <a:lnTo>
                  <a:pt x="2213329" y="0"/>
                </a:lnTo>
                <a:lnTo>
                  <a:pt x="2213329" y="18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/>
          <a:lstStyle/>
          <a:p>
            <a:endParaRPr sz="11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0875" y="4138417"/>
            <a:ext cx="8312150" cy="170560"/>
          </a:xfrm>
          <a:prstGeom prst="rect">
            <a:avLst/>
          </a:prstGeom>
          <a:solidFill>
            <a:srgbClr val="F3F3F3"/>
          </a:solidFill>
        </p:spPr>
        <p:txBody>
          <a:bodyPr vert="horz" wrap="square" lIns="0" tIns="8890" rIns="0" bIns="0">
            <a:spAutoFit/>
          </a:bodyPr>
          <a:lstStyle/>
          <a:p>
            <a:pPr>
              <a:lnSpc>
                <a:spcPct val="100000"/>
              </a:lnSpc>
              <a:spcBef>
                <a:spcPts val="70"/>
              </a:spcBef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ai sensi del presente accordo diverranno immediatamente esigibili ed esigibili, compresi sia il capitale che 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0875" y="4399529"/>
            <a:ext cx="7216140" cy="214867"/>
          </a:xfrm>
          <a:prstGeom prst="rect">
            <a:avLst/>
          </a:prstGeom>
          <a:solidFill>
            <a:srgbClr val="F3F3F3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solidFill>
                  <a:srgbClr val="D9D9D9"/>
                </a:solidFill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importi degli interessi, senza ulteriore noce, presentazione o richiesta al mutuatario.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06084" y="899399"/>
            <a:ext cx="923925" cy="214867"/>
          </a:xfrm>
          <a:prstGeom prst="rect">
            <a:avLst/>
          </a:prstGeom>
          <a:solidFill>
            <a:srgbClr val="C9DAF7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il giorno D0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050624" y="813675"/>
            <a:ext cx="454575" cy="431165"/>
            <a:chOff x="3050625" y="813675"/>
            <a:chExt cx="309880" cy="431165"/>
          </a:xfrm>
        </p:grpSpPr>
        <p:sp>
          <p:nvSpPr>
            <p:cNvPr id="30" name="object 30"/>
            <p:cNvSpPr/>
            <p:nvPr/>
          </p:nvSpPr>
          <p:spPr>
            <a:xfrm>
              <a:off x="3050625" y="813675"/>
              <a:ext cx="309880" cy="431165"/>
            </a:xfrm>
            <a:custGeom>
              <a:avLst/>
              <a:gdLst/>
              <a:ahLst/>
              <a:cxnLst/>
              <a:rect l="l" t="t" r="r" b="b"/>
              <a:pathLst>
                <a:path w="309879" h="431165">
                  <a:moveTo>
                    <a:pt x="309299" y="431099"/>
                  </a:moveTo>
                  <a:lnTo>
                    <a:pt x="0" y="431099"/>
                  </a:lnTo>
                  <a:lnTo>
                    <a:pt x="0" y="0"/>
                  </a:lnTo>
                  <a:lnTo>
                    <a:pt x="309299" y="0"/>
                  </a:lnTo>
                  <a:lnTo>
                    <a:pt x="309299" y="431099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/>
            <a:lstStyle/>
            <a:p>
              <a:endParaRPr sz="11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3136350" y="899400"/>
              <a:ext cx="101600" cy="243840"/>
            </a:xfrm>
            <a:custGeom>
              <a:avLst/>
              <a:gdLst/>
              <a:ahLst/>
              <a:cxnLst/>
              <a:rect l="l" t="t" r="r" b="b"/>
              <a:pathLst>
                <a:path w="101600" h="243840">
                  <a:moveTo>
                    <a:pt x="101575" y="243840"/>
                  </a:moveTo>
                  <a:lnTo>
                    <a:pt x="0" y="243840"/>
                  </a:lnTo>
                  <a:lnTo>
                    <a:pt x="0" y="0"/>
                  </a:lnTo>
                  <a:lnTo>
                    <a:pt x="101575" y="0"/>
                  </a:lnTo>
                  <a:lnTo>
                    <a:pt x="101575" y="243840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/>
            <a:lstStyle/>
            <a:p>
              <a:endParaRPr sz="11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123649" y="878571"/>
            <a:ext cx="236855" cy="17440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se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36350" y="2377125"/>
            <a:ext cx="926465" cy="214867"/>
          </a:xfrm>
          <a:prstGeom prst="rect">
            <a:avLst/>
          </a:prstGeom>
          <a:solidFill>
            <a:srgbClr val="C9DAF7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il giorno D0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99075" y="2257275"/>
            <a:ext cx="926465" cy="214867"/>
          </a:xfrm>
          <a:prstGeom prst="rect">
            <a:avLst/>
          </a:prstGeom>
          <a:solidFill>
            <a:srgbClr val="FFF1CC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il giorno D1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31775" y="1826174"/>
            <a:ext cx="1377950" cy="214867"/>
          </a:xfrm>
          <a:prstGeom prst="rect">
            <a:avLst/>
          </a:prstGeom>
          <a:solidFill>
            <a:srgbClr val="F9CB9B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su D2 = D1 + 2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13750" y="2070249"/>
            <a:ext cx="1208405" cy="214867"/>
          </a:xfrm>
          <a:prstGeom prst="rect">
            <a:avLst/>
          </a:prstGeom>
          <a:solidFill>
            <a:srgbClr val="F9CB9B"/>
          </a:solidFill>
        </p:spPr>
        <p:txBody>
          <a:bodyPr vert="horz" wrap="square" lIns="0" tIns="0" rIns="0" bIns="0">
            <a:spAutoFit/>
          </a:bodyPr>
          <a:lstStyle/>
          <a:p>
            <a:pPr>
              <a:lnSpc>
                <a:spcPts val="1855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chemeClr val="tx1">
                    <a:lumMod val="95000"/>
                    <a:lumOff val="5000"/>
                  </a:schemeClr>
                </a:solidFill>
              </a:rPr>
              <a:t>D0 o D2?</a:t>
            </a:r>
            <a:endParaRPr sz="1050">
              <a:solidFill>
                <a:schemeClr val="tx1">
                  <a:lumMod val="95000"/>
                  <a:lumOff val="5000"/>
                </a:schemeClr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85750"/>
            <a:ext cx="7391400" cy="40195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1" y="152400"/>
            <a:ext cx="7414744" cy="20380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1" y="2571738"/>
            <a:ext cx="8458200" cy="190501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02858"/>
            <a:ext cx="8791945" cy="29235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5600" y="3105150"/>
            <a:ext cx="5644018" cy="135254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295083"/>
            <a:ext cx="3691890" cy="43688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2700" i="0">
                <a:solidFill>
                  <a:srgbClr val="0000FF"/>
                </a:solidFill>
                <a:latin typeface="Arial MT"/>
                <a:cs typeface="Arial MT"/>
              </a:defRPr>
            </a:pPr>
            <a:r>
              <a:t>Prospettive per il futuro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967" y="1151590"/>
            <a:ext cx="7136765" cy="25171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394335" indent="-382270">
              <a:lnSpc>
                <a:spcPct val="100000"/>
              </a:lnSpc>
              <a:spcBef>
                <a:spcPts val="100"/>
              </a:spcBef>
              <a:buChar char="●"/>
              <a:tabLst>
                <a:tab pos="394335" algn="l"/>
                <a:tab pos="394970" algn="l"/>
              </a:tabLst>
              <a:defRPr sz="2000">
                <a:latin typeface="Arial MT"/>
                <a:cs typeface="Arial MT"/>
              </a:defRPr>
            </a:pPr>
            <a:r>
              <a:t>Tutte le lingue informatiche dovrebbero essere leggibili senza formazione.</a:t>
            </a:r>
            <a:endParaRPr sz="2000">
              <a:latin typeface="Arial MT"/>
              <a:cs typeface="Arial MT"/>
            </a:endParaRPr>
          </a:p>
          <a:p>
            <a:pPr marL="394335" indent="-382270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  <a:defRPr sz="2000">
                <a:latin typeface="Arial MT"/>
                <a:cs typeface="Arial MT"/>
              </a:defRPr>
            </a:pPr>
            <a:r>
              <a:t>Ma imparare a scrivere sarà più difficile che imparare a leggere.</a:t>
            </a:r>
            <a:endParaRPr sz="2000">
              <a:latin typeface="Arial MT"/>
              <a:cs typeface="Arial MT"/>
            </a:endParaRPr>
          </a:p>
          <a:p>
            <a:pPr marL="394335" indent="-382270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  <a:defRPr sz="2000">
                <a:latin typeface="Arial MT"/>
                <a:cs typeface="Arial MT"/>
              </a:defRPr>
            </a:pPr>
            <a:r>
              <a:t>Imparare a scrivere bene sarà molto più difficile.</a:t>
            </a:r>
            <a:endParaRPr sz="2000">
              <a:latin typeface="Arial MT"/>
              <a:cs typeface="Arial MT"/>
            </a:endParaRPr>
          </a:p>
          <a:p>
            <a:pPr marL="394335" indent="-382270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  <a:defRPr sz="2000">
                <a:latin typeface="Arial MT"/>
                <a:cs typeface="Arial MT"/>
              </a:defRPr>
            </a:pPr>
            <a:r>
              <a:t>Abbiamo bisogno di un corpus di esempi ben scritti.</a:t>
            </a:r>
            <a:endParaRPr sz="2000">
              <a:latin typeface="Arial MT"/>
              <a:cs typeface="Arial MT"/>
            </a:endParaRPr>
          </a:p>
          <a:p>
            <a:pPr marL="394335" indent="-382270">
              <a:lnSpc>
                <a:spcPct val="100000"/>
              </a:lnSpc>
              <a:buChar char="●"/>
              <a:tabLst>
                <a:tab pos="394335" algn="l"/>
                <a:tab pos="394970" algn="l"/>
              </a:tabLst>
              <a:defRPr sz="2000">
                <a:latin typeface="Arial MT"/>
                <a:cs typeface="Arial MT"/>
              </a:defRPr>
            </a:pPr>
            <a:r>
              <a:t>Le applicazioni legali sono un buon punto di partenza.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Arial MT"/>
              <a:cs typeface="Arial MT"/>
            </a:endParaRPr>
          </a:p>
          <a:p>
            <a:pPr marL="394335" marR="1769745">
              <a:lnSpc>
                <a:spcPct val="101200"/>
              </a:lnSpc>
              <a:defRPr sz="2100">
                <a:latin typeface="Arial MT"/>
                <a:cs typeface="Arial MT"/>
              </a:defRPr>
            </a:pPr>
            <a:r>
              <a:t>Implementazione swish di LE all'indirizzo </a:t>
            </a:r>
            <a:r>
              <a:rPr u="heavy">
                <a:uFill>
                  <a:solidFill>
                    <a:srgbClr val="000000"/>
                  </a:solidFill>
                </a:uFill>
                <a:hlinkClick r:id="rId2"/>
              </a:rPr>
              <a:t>https://logicalenglish.logicalcontracts.com/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81525" y="4766036"/>
            <a:ext cx="167005" cy="17780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000">
                <a:solidFill>
                  <a:srgbClr val="595959"/>
                </a:solidFill>
                <a:latin typeface="Arial MT"/>
                <a:cs typeface="Arial MT"/>
              </a:defRPr>
            </a:pPr>
            <a:r>
              <a:t>27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3825"/>
            <a:ext cx="3480435" cy="4521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2800" i="0">
                <a:latin typeface="Arial MT"/>
                <a:cs typeface="Arial MT"/>
              </a:defRPr>
            </a:pPr>
            <a:r>
              <a:t>Alcuni altri esempi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275" y="-171450"/>
            <a:ext cx="9143999" cy="46410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5" y="505248"/>
            <a:ext cx="4787265" cy="409575"/>
          </a:xfrm>
          <a:prstGeom prst="rect">
            <a:avLst/>
          </a:prstGeom>
        </p:spPr>
        <p:txBody>
          <a:bodyPr vert="horz" wrap="square" lIns="0" tIns="1524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defRPr sz="2500" i="0">
                <a:latin typeface="Arial MT"/>
                <a:cs typeface="Arial MT"/>
              </a:defRPr>
            </a:pPr>
            <a:r>
              <a:t>Prolog in molte lingue naturali</a:t>
            </a:r>
            <a:endParaRPr sz="25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725" y="1059324"/>
            <a:ext cx="7355205" cy="291655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>
              <a:lnSpc>
                <a:spcPct val="150600"/>
              </a:lnSpc>
              <a:spcBef>
                <a:spcPts val="100"/>
              </a:spcBef>
              <a:defRPr sz="1800">
                <a:solidFill>
                  <a:srgbClr val="0097A7"/>
                </a:solidFill>
                <a:latin typeface="Arial MT"/>
                <a:cs typeface="Arial MT"/>
              </a:defRPr>
            </a:pPr>
            <a:r>
              <a:rPr u="heavy">
                <a:uFill>
                  <a:solidFill>
                    <a:srgbClr val="0097A7"/>
                  </a:solidFill>
                </a:uFill>
                <a:hlinkClick r:id="rId2"/>
              </a:rPr>
              <a:t>https://legalmachinelab.unibo.it/logicalenglish/p/subset.pl </a:t>
            </a:r>
            <a:r>
              <a:t> </a:t>
            </a:r>
            <a:r>
              <a:rPr u="heavy">
                <a:uFill>
                  <a:solidFill>
                    <a:srgbClr val="0097A7"/>
                  </a:solidFill>
                </a:uFill>
                <a:hlinkClick r:id="rId3"/>
              </a:rPr>
              <a:t> </a:t>
            </a:r>
            <a:r>
              <a:t> </a:t>
            </a:r>
            <a:r>
              <a:rPr u="heavy">
                <a:uFill>
                  <a:solidFill>
                    <a:srgbClr val="0097A7"/>
                  </a:solidFill>
                </a:uFill>
                <a:hlinkClick r:id="rId4"/>
              </a:rPr>
              <a:t>https://legalmachinelab.unibo.it/logicalenglish/p/subset-prolog.pl </a:t>
            </a:r>
            <a:r>
              <a:t> </a:t>
            </a:r>
            <a:r>
              <a:rPr u="heavy">
                <a:uFill>
                  <a:solidFill>
                    <a:srgbClr val="0097A7"/>
                  </a:solidFill>
                </a:uFill>
                <a:hlinkClick r:id="rId5"/>
              </a:rPr>
              <a:t> </a:t>
            </a:r>
            <a:r>
              <a:t> </a:t>
            </a:r>
            <a:r>
              <a:rPr u="heavy">
                <a:uFill>
                  <a:solidFill>
                    <a:srgbClr val="0097A7"/>
                  </a:solidFill>
                </a:uFill>
                <a:hlinkClick r:id="rId6"/>
              </a:rPr>
              <a:t>https://legalmachinelab.unibo.it/logicalenglish/p/subconjunto.pl </a:t>
            </a:r>
            <a:r>
              <a:t> </a:t>
            </a:r>
            <a:r>
              <a:rPr u="heavy">
                <a:uFill>
                  <a:solidFill>
                    <a:srgbClr val="0097A7"/>
                  </a:solidFill>
                </a:uFill>
                <a:hlinkClick r:id="rId7"/>
              </a:rPr>
              <a:t> </a:t>
            </a:r>
            <a:r>
              <a:t> </a:t>
            </a:r>
            <a:r>
              <a:rPr u="heavy">
                <a:uFill>
                  <a:solidFill>
                    <a:srgbClr val="0097A7"/>
                  </a:solidFill>
                </a:uFill>
                <a:hlinkClick r:id="rId8"/>
              </a:rPr>
              <a:t>https://legalmachinelab.unibo.it/logicalenglish/p/subconjunto.pl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39203" cy="329743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39203" cy="424264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39203" cy="351755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874" y="204756"/>
            <a:ext cx="5315925" cy="29972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800">
                <a:solidFill>
                  <a:srgbClr val="0000FF"/>
                </a:solidFill>
                <a:latin typeface="Arial MT"/>
                <a:cs typeface="Arial MT"/>
              </a:defRPr>
            </a:pPr>
            <a:r>
              <a:t>Il calcolo dell'evento per ragionare sul tempo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754975"/>
            <a:ext cx="8839199" cy="382247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39200" cy="466526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39203" cy="40354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550" y="467175"/>
            <a:ext cx="1890395" cy="744220"/>
          </a:xfrm>
          <a:custGeom>
            <a:avLst/>
            <a:gdLst/>
            <a:ahLst/>
            <a:cxnLst/>
            <a:rect l="l" t="t" r="r" b="b"/>
            <a:pathLst>
              <a:path w="1890395" h="744219">
                <a:moveTo>
                  <a:pt x="0" y="123952"/>
                </a:moveTo>
                <a:lnTo>
                  <a:pt x="9740" y="75704"/>
                </a:lnTo>
                <a:lnTo>
                  <a:pt x="36304" y="36304"/>
                </a:lnTo>
                <a:lnTo>
                  <a:pt x="75704" y="9740"/>
                </a:lnTo>
                <a:lnTo>
                  <a:pt x="123952" y="0"/>
                </a:lnTo>
                <a:lnTo>
                  <a:pt x="1766047" y="0"/>
                </a:lnTo>
                <a:lnTo>
                  <a:pt x="1813482" y="9435"/>
                </a:lnTo>
                <a:lnTo>
                  <a:pt x="1853695" y="36304"/>
                </a:lnTo>
                <a:lnTo>
                  <a:pt x="1880564" y="76517"/>
                </a:lnTo>
                <a:lnTo>
                  <a:pt x="1889999" y="123952"/>
                </a:lnTo>
                <a:lnTo>
                  <a:pt x="1889999" y="619747"/>
                </a:lnTo>
                <a:lnTo>
                  <a:pt x="1880259" y="667995"/>
                </a:lnTo>
                <a:lnTo>
                  <a:pt x="1853695" y="707395"/>
                </a:lnTo>
                <a:lnTo>
                  <a:pt x="1814295" y="733959"/>
                </a:lnTo>
                <a:lnTo>
                  <a:pt x="1766047" y="743699"/>
                </a:lnTo>
                <a:lnTo>
                  <a:pt x="123952" y="743699"/>
                </a:lnTo>
                <a:lnTo>
                  <a:pt x="75704" y="733959"/>
                </a:lnTo>
                <a:lnTo>
                  <a:pt x="36304" y="707395"/>
                </a:lnTo>
                <a:lnTo>
                  <a:pt x="9740" y="667995"/>
                </a:lnTo>
                <a:lnTo>
                  <a:pt x="0" y="619747"/>
                </a:lnTo>
                <a:lnTo>
                  <a:pt x="0" y="123952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/>
          <a:lstStyle/>
          <a:p>
            <a:endParaRPr sz="1100"/>
          </a:p>
        </p:txBody>
      </p:sp>
      <p:sp>
        <p:nvSpPr>
          <p:cNvPr id="3" name="object 3"/>
          <p:cNvSpPr txBox="1"/>
          <p:nvPr/>
        </p:nvSpPr>
        <p:spPr>
          <a:xfrm>
            <a:off x="944788" y="633903"/>
            <a:ext cx="1523365" cy="174407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solidFill>
                  <a:srgbClr val="0000FF"/>
                </a:solidFill>
                <a:latin typeface="Arial MT"/>
                <a:cs typeface="Arial MT"/>
              </a:defRPr>
            </a:pPr>
            <a:r>
              <a:rPr sz="1050"/>
              <a:t>Inglese ordinario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8268" y="2073594"/>
            <a:ext cx="2294890" cy="995680"/>
          </a:xfrm>
          <a:custGeom>
            <a:avLst/>
            <a:gdLst/>
            <a:ahLst/>
            <a:cxnLst/>
            <a:rect l="l" t="t" r="r" b="b"/>
            <a:pathLst>
              <a:path w="2294890" h="995680">
                <a:moveTo>
                  <a:pt x="0" y="165907"/>
                </a:moveTo>
                <a:lnTo>
                  <a:pt x="5926" y="121803"/>
                </a:lnTo>
                <a:lnTo>
                  <a:pt x="22651" y="82171"/>
                </a:lnTo>
                <a:lnTo>
                  <a:pt x="48593" y="48593"/>
                </a:lnTo>
                <a:lnTo>
                  <a:pt x="82171" y="22651"/>
                </a:lnTo>
                <a:lnTo>
                  <a:pt x="121803" y="5926"/>
                </a:lnTo>
                <a:lnTo>
                  <a:pt x="165907" y="0"/>
                </a:lnTo>
                <a:lnTo>
                  <a:pt x="2128649" y="0"/>
                </a:lnTo>
                <a:lnTo>
                  <a:pt x="2192139" y="12628"/>
                </a:lnTo>
                <a:lnTo>
                  <a:pt x="2245963" y="48593"/>
                </a:lnTo>
                <a:lnTo>
                  <a:pt x="2281928" y="102417"/>
                </a:lnTo>
                <a:lnTo>
                  <a:pt x="2294557" y="165907"/>
                </a:lnTo>
                <a:lnTo>
                  <a:pt x="2294557" y="829519"/>
                </a:lnTo>
                <a:lnTo>
                  <a:pt x="2288630" y="873624"/>
                </a:lnTo>
                <a:lnTo>
                  <a:pt x="2271906" y="913256"/>
                </a:lnTo>
                <a:lnTo>
                  <a:pt x="2245964" y="946834"/>
                </a:lnTo>
                <a:lnTo>
                  <a:pt x="2212386" y="972776"/>
                </a:lnTo>
                <a:lnTo>
                  <a:pt x="2172754" y="989501"/>
                </a:lnTo>
                <a:lnTo>
                  <a:pt x="2128649" y="995427"/>
                </a:lnTo>
                <a:lnTo>
                  <a:pt x="165907" y="995427"/>
                </a:lnTo>
                <a:lnTo>
                  <a:pt x="121803" y="989501"/>
                </a:lnTo>
                <a:lnTo>
                  <a:pt x="82171" y="972776"/>
                </a:lnTo>
                <a:lnTo>
                  <a:pt x="48593" y="946834"/>
                </a:lnTo>
                <a:lnTo>
                  <a:pt x="22651" y="913256"/>
                </a:lnTo>
                <a:lnTo>
                  <a:pt x="5926" y="873624"/>
                </a:lnTo>
                <a:lnTo>
                  <a:pt x="0" y="829519"/>
                </a:lnTo>
                <a:lnTo>
                  <a:pt x="0" y="165907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/>
          <a:lstStyle/>
          <a:p>
            <a:endParaRPr sz="1100"/>
          </a:p>
        </p:txBody>
      </p:sp>
      <p:sp>
        <p:nvSpPr>
          <p:cNvPr id="5" name="object 5"/>
          <p:cNvSpPr txBox="1"/>
          <p:nvPr/>
        </p:nvSpPr>
        <p:spPr>
          <a:xfrm>
            <a:off x="680385" y="2336680"/>
            <a:ext cx="1646555" cy="31496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900">
                <a:solidFill>
                  <a:srgbClr val="0000FF"/>
                </a:solidFill>
                <a:latin typeface="Arial MT"/>
                <a:cs typeface="Arial MT"/>
              </a:defRPr>
            </a:pPr>
            <a:r>
              <a:t>Inglese logico</a:t>
            </a:r>
            <a:endParaRPr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1406" y="3931757"/>
            <a:ext cx="1890395" cy="779780"/>
          </a:xfrm>
          <a:custGeom>
            <a:avLst/>
            <a:gdLst/>
            <a:ahLst/>
            <a:cxnLst/>
            <a:rect l="l" t="t" r="r" b="b"/>
            <a:pathLst>
              <a:path w="1890395" h="779779">
                <a:moveTo>
                  <a:pt x="0" y="129951"/>
                </a:moveTo>
                <a:lnTo>
                  <a:pt x="10212" y="79368"/>
                </a:lnTo>
                <a:lnTo>
                  <a:pt x="38061" y="38061"/>
                </a:lnTo>
                <a:lnTo>
                  <a:pt x="79368" y="10212"/>
                </a:lnTo>
                <a:lnTo>
                  <a:pt x="129951" y="0"/>
                </a:lnTo>
                <a:lnTo>
                  <a:pt x="1759991" y="0"/>
                </a:lnTo>
                <a:lnTo>
                  <a:pt x="1809722" y="9891"/>
                </a:lnTo>
                <a:lnTo>
                  <a:pt x="1851881" y="38061"/>
                </a:lnTo>
                <a:lnTo>
                  <a:pt x="1880051" y="80221"/>
                </a:lnTo>
                <a:lnTo>
                  <a:pt x="1889943" y="129951"/>
                </a:lnTo>
                <a:lnTo>
                  <a:pt x="1889943" y="649741"/>
                </a:lnTo>
                <a:lnTo>
                  <a:pt x="1879731" y="700325"/>
                </a:lnTo>
                <a:lnTo>
                  <a:pt x="1851881" y="741631"/>
                </a:lnTo>
                <a:lnTo>
                  <a:pt x="1810574" y="769481"/>
                </a:lnTo>
                <a:lnTo>
                  <a:pt x="1759991" y="779693"/>
                </a:lnTo>
                <a:lnTo>
                  <a:pt x="129951" y="779693"/>
                </a:lnTo>
                <a:lnTo>
                  <a:pt x="79368" y="769481"/>
                </a:lnTo>
                <a:lnTo>
                  <a:pt x="38061" y="741631"/>
                </a:lnTo>
                <a:lnTo>
                  <a:pt x="10212" y="700325"/>
                </a:lnTo>
                <a:lnTo>
                  <a:pt x="0" y="649741"/>
                </a:lnTo>
                <a:lnTo>
                  <a:pt x="0" y="129951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/>
          <a:lstStyle/>
          <a:p>
            <a:endParaRPr sz="1100"/>
          </a:p>
        </p:txBody>
      </p:sp>
      <p:sp>
        <p:nvSpPr>
          <p:cNvPr id="7" name="object 7"/>
          <p:cNvSpPr txBox="1"/>
          <p:nvPr/>
        </p:nvSpPr>
        <p:spPr>
          <a:xfrm>
            <a:off x="944788" y="4153652"/>
            <a:ext cx="1333446" cy="335989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solidFill>
                  <a:srgbClr val="0000FF"/>
                </a:solidFill>
                <a:latin typeface="Arial MT"/>
                <a:cs typeface="Arial MT"/>
              </a:defRPr>
            </a:pPr>
            <a:r>
              <a:rPr sz="1050"/>
              <a:t>Informazioni su Prolog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11875" y="465997"/>
            <a:ext cx="3571240" cy="335989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defRPr sz="1600" i="0">
                <a:latin typeface="Arial MT"/>
                <a:cs typeface="Arial MT"/>
              </a:defRPr>
            </a:pPr>
            <a:r>
              <a:rPr sz="1050"/>
              <a:t>Tutti gli incontri con persone non vaccinate sono proibiti a meno </a:t>
            </a:r>
            <a:r>
              <a:rPr sz="1050">
                <a:solidFill>
                  <a:srgbClr val="0000FF"/>
                </a:solidFill>
              </a:rPr>
              <a:t>che </a:t>
            </a:r>
            <a:r>
              <a:rPr sz="1050"/>
              <a:t>non siano giustificati.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11950" y="2148747"/>
            <a:ext cx="2835910" cy="65915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50"/>
              <a:t>È vietato un incontro</a:t>
            </a:r>
            <a:endParaRPr sz="105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  <a:defRPr sz="1600">
                <a:latin typeface="Arial MT"/>
                <a:cs typeface="Arial MT"/>
              </a:defRPr>
            </a:pPr>
            <a:r>
              <a:rPr sz="1050"/>
              <a:t>se una persona partecipa alla riunione e la persona non è vaccinata e non è il caso che</a:t>
            </a:r>
            <a:endParaRPr sz="1050">
              <a:latin typeface="Arial MT"/>
              <a:cs typeface="Arial MT"/>
            </a:endParaRPr>
          </a:p>
          <a:p>
            <a:pPr marL="469900" algn="just">
              <a:lnSpc>
                <a:spcPct val="100000"/>
              </a:lnSpc>
              <a:defRPr sz="1600">
                <a:latin typeface="Arial MT"/>
                <a:cs typeface="Arial MT"/>
              </a:defRPr>
            </a:pPr>
            <a:r>
              <a:rPr sz="1050">
                <a:solidFill>
                  <a:srgbClr val="0000FF"/>
                </a:solidFill>
              </a:rPr>
              <a:t>L'incontro </a:t>
            </a:r>
            <a:r>
              <a:rPr sz="1050"/>
              <a:t>è scusato.</a:t>
            </a:r>
            <a:endParaRPr sz="105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24567" y="1210875"/>
            <a:ext cx="41910" cy="2726055"/>
            <a:chOff x="1524567" y="1210875"/>
            <a:chExt cx="41910" cy="2726055"/>
          </a:xfrm>
        </p:grpSpPr>
        <p:sp>
          <p:nvSpPr>
            <p:cNvPr id="11" name="object 11"/>
            <p:cNvSpPr/>
            <p:nvPr/>
          </p:nvSpPr>
          <p:spPr>
            <a:xfrm>
              <a:off x="1545549" y="1210875"/>
              <a:ext cx="0" cy="805815"/>
            </a:xfrm>
            <a:custGeom>
              <a:avLst/>
              <a:gdLst/>
              <a:ahLst/>
              <a:cxnLst/>
              <a:rect l="l" t="t" r="r" b="b"/>
              <a:pathLst>
                <a:path h="805814">
                  <a:moveTo>
                    <a:pt x="0" y="0"/>
                  </a:moveTo>
                  <a:lnTo>
                    <a:pt x="0" y="805649"/>
                  </a:lnTo>
                </a:path>
              </a:pathLst>
            </a:custGeom>
            <a:ln w="9524">
              <a:solidFill>
                <a:srgbClr val="0000CC"/>
              </a:solidFill>
            </a:ln>
          </p:spPr>
          <p:txBody>
            <a:bodyPr wrap="square" lIns="0" tIns="0" rIns="0" bIns="0"/>
            <a:lstStyle/>
            <a:p>
              <a:endParaRPr sz="11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9817" y="2016525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15732" y="43225"/>
                  </a:moveTo>
                  <a:lnTo>
                    <a:pt x="0" y="0"/>
                  </a:lnTo>
                  <a:lnTo>
                    <a:pt x="31465" y="0"/>
                  </a:lnTo>
                  <a:lnTo>
                    <a:pt x="15732" y="43225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/>
            <a:lstStyle/>
            <a:p>
              <a:endParaRPr sz="11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529817" y="2016525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0"/>
                  </a:moveTo>
                  <a:lnTo>
                    <a:pt x="15732" y="43225"/>
                  </a:lnTo>
                  <a:lnTo>
                    <a:pt x="31465" y="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CC"/>
              </a:solidFill>
            </a:ln>
          </p:spPr>
          <p:txBody>
            <a:bodyPr wrap="square" lIns="0" tIns="0" rIns="0" bIns="0"/>
            <a:lstStyle/>
            <a:p>
              <a:endParaRPr sz="11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536378" y="3126104"/>
              <a:ext cx="8890" cy="805815"/>
            </a:xfrm>
            <a:custGeom>
              <a:avLst/>
              <a:gdLst/>
              <a:ahLst/>
              <a:cxnLst/>
              <a:rect l="l" t="t" r="r" b="b"/>
              <a:pathLst>
                <a:path w="8890" h="805814">
                  <a:moveTo>
                    <a:pt x="0" y="805653"/>
                  </a:moveTo>
                  <a:lnTo>
                    <a:pt x="8683" y="0"/>
                  </a:lnTo>
                </a:path>
              </a:pathLst>
            </a:custGeom>
            <a:ln w="9524">
              <a:solidFill>
                <a:srgbClr val="0000CC"/>
              </a:solidFill>
            </a:ln>
          </p:spPr>
          <p:txBody>
            <a:bodyPr wrap="square" lIns="0" tIns="0" rIns="0" bIns="0"/>
            <a:lstStyle/>
            <a:p>
              <a:endParaRPr sz="11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529330" y="3082881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392"/>
                  </a:moveTo>
                  <a:lnTo>
                    <a:pt x="0" y="43053"/>
                  </a:lnTo>
                  <a:lnTo>
                    <a:pt x="16197" y="0"/>
                  </a:lnTo>
                  <a:lnTo>
                    <a:pt x="31463" y="43392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/>
            <a:lstStyle/>
            <a:p>
              <a:endParaRPr sz="11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529330" y="3082881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392"/>
                  </a:moveTo>
                  <a:lnTo>
                    <a:pt x="16197" y="0"/>
                  </a:lnTo>
                  <a:lnTo>
                    <a:pt x="0" y="43053"/>
                  </a:lnTo>
                  <a:lnTo>
                    <a:pt x="31463" y="43392"/>
                  </a:lnTo>
                  <a:close/>
                </a:path>
              </a:pathLst>
            </a:custGeom>
            <a:ln w="9524">
              <a:solidFill>
                <a:srgbClr val="0000CC"/>
              </a:solidFill>
            </a:ln>
          </p:spPr>
          <p:txBody>
            <a:bodyPr wrap="square" lIns="0" tIns="0" rIns="0" bIns="0"/>
            <a:lstStyle/>
            <a:p>
              <a:endParaRPr sz="110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881625" y="3996647"/>
            <a:ext cx="1730375" cy="659155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050"/>
              <a:t>vietato(M)</a:t>
            </a:r>
            <a:endParaRPr sz="1050">
              <a:latin typeface="Arial MT"/>
              <a:cs typeface="Arial MT"/>
            </a:endParaRPr>
          </a:p>
          <a:p>
            <a:pPr marL="180975" marR="5080" indent="-168910">
              <a:lnSpc>
                <a:spcPct val="100000"/>
              </a:lnSpc>
              <a:defRPr sz="1600">
                <a:latin typeface="Arial MT"/>
                <a:cs typeface="Arial MT"/>
              </a:defRPr>
            </a:pPr>
            <a:r>
              <a:rPr sz="1050"/>
              <a:t>— partecipa(P, M), non vaccinato(P), non(scusato(</a:t>
            </a:r>
            <a:r>
              <a:rPr sz="1050">
                <a:solidFill>
                  <a:srgbClr val="0000FF"/>
                </a:solidFill>
              </a:rPr>
              <a:t>M)</a:t>
            </a:r>
            <a:r>
              <a:rPr sz="1050"/>
              <a:t>).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1950" y="2148747"/>
            <a:ext cx="2835910" cy="689932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100"/>
              <a:t>È vietato un incontro</a:t>
            </a:r>
            <a:endParaRPr sz="110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  <a:defRPr sz="1600">
                <a:latin typeface="Arial MT"/>
                <a:cs typeface="Arial MT"/>
              </a:defRPr>
            </a:pPr>
            <a:r>
              <a:rPr sz="1100"/>
              <a:t>se una persona partecipa alla riunione e la persona non è vaccinata e non è il caso che</a:t>
            </a:r>
            <a:endParaRPr sz="1100">
              <a:latin typeface="Arial MT"/>
              <a:cs typeface="Arial MT"/>
            </a:endParaRPr>
          </a:p>
          <a:p>
            <a:pPr marL="469900" algn="just">
              <a:lnSpc>
                <a:spcPct val="100000"/>
              </a:lnSpc>
              <a:defRPr sz="1600">
                <a:latin typeface="Arial MT"/>
                <a:cs typeface="Arial MT"/>
              </a:defRPr>
            </a:pPr>
            <a:r>
              <a:rPr sz="1100">
                <a:solidFill>
                  <a:srgbClr val="0000FF"/>
                </a:solidFill>
              </a:rPr>
              <a:t>L'incontro </a:t>
            </a:r>
            <a:r>
              <a:rPr sz="1100"/>
              <a:t>è scusato.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02937" y="1266962"/>
            <a:ext cx="1510665" cy="1242695"/>
            <a:chOff x="2302937" y="1266962"/>
            <a:chExt cx="1510665" cy="1242695"/>
          </a:xfrm>
        </p:grpSpPr>
        <p:sp>
          <p:nvSpPr>
            <p:cNvPr id="4" name="object 4"/>
            <p:cNvSpPr/>
            <p:nvPr/>
          </p:nvSpPr>
          <p:spPr>
            <a:xfrm>
              <a:off x="3058150" y="1923624"/>
              <a:ext cx="614680" cy="552450"/>
            </a:xfrm>
            <a:custGeom>
              <a:avLst/>
              <a:gdLst/>
              <a:ahLst/>
              <a:cxnLst/>
              <a:rect l="l" t="t" r="r" b="b"/>
              <a:pathLst>
                <a:path w="614679" h="552450">
                  <a:moveTo>
                    <a:pt x="0" y="0"/>
                  </a:moveTo>
                  <a:lnTo>
                    <a:pt x="614482" y="551911"/>
                  </a:lnTo>
                </a:path>
              </a:pathLst>
            </a:custGeom>
            <a:ln w="9524">
              <a:solidFill>
                <a:srgbClr val="0000CC"/>
              </a:solidFill>
            </a:ln>
          </p:spPr>
          <p:txBody>
            <a:bodyPr wrap="square" lIns="0" tIns="0" rIns="0" bIns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3662119" y="2463831"/>
              <a:ext cx="43180" cy="40640"/>
            </a:xfrm>
            <a:custGeom>
              <a:avLst/>
              <a:gdLst/>
              <a:ahLst/>
              <a:cxnLst/>
              <a:rect l="l" t="t" r="r" b="b"/>
              <a:pathLst>
                <a:path w="43179" h="40639">
                  <a:moveTo>
                    <a:pt x="42671" y="40588"/>
                  </a:moveTo>
                  <a:lnTo>
                    <a:pt x="0" y="23409"/>
                  </a:lnTo>
                  <a:lnTo>
                    <a:pt x="21025" y="0"/>
                  </a:lnTo>
                  <a:lnTo>
                    <a:pt x="42671" y="40588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/>
            <a:lstStyle/>
            <a:p>
              <a:endParaRPr sz="1200"/>
            </a:p>
          </p:txBody>
        </p:sp>
        <p:sp>
          <p:nvSpPr>
            <p:cNvPr id="6" name="object 6"/>
            <p:cNvSpPr/>
            <p:nvPr/>
          </p:nvSpPr>
          <p:spPr>
            <a:xfrm>
              <a:off x="3662119" y="2463831"/>
              <a:ext cx="43180" cy="40640"/>
            </a:xfrm>
            <a:custGeom>
              <a:avLst/>
              <a:gdLst/>
              <a:ahLst/>
              <a:cxnLst/>
              <a:rect l="l" t="t" r="r" b="b"/>
              <a:pathLst>
                <a:path w="43179" h="40639">
                  <a:moveTo>
                    <a:pt x="0" y="23409"/>
                  </a:moveTo>
                  <a:lnTo>
                    <a:pt x="42671" y="40588"/>
                  </a:lnTo>
                  <a:lnTo>
                    <a:pt x="21025" y="0"/>
                  </a:lnTo>
                  <a:lnTo>
                    <a:pt x="0" y="23409"/>
                  </a:lnTo>
                  <a:close/>
                </a:path>
              </a:pathLst>
            </a:custGeom>
            <a:ln w="9524">
              <a:solidFill>
                <a:srgbClr val="0000CC"/>
              </a:solidFill>
            </a:ln>
          </p:spPr>
          <p:txBody>
            <a:bodyPr wrap="square" lIns="0" tIns="0" rIns="0" bIns="0"/>
            <a:lstStyle/>
            <a:p>
              <a:endParaRPr sz="1200"/>
            </a:p>
          </p:txBody>
        </p:sp>
        <p:sp>
          <p:nvSpPr>
            <p:cNvPr id="7" name="object 7"/>
            <p:cNvSpPr/>
            <p:nvPr/>
          </p:nvSpPr>
          <p:spPr>
            <a:xfrm>
              <a:off x="2307700" y="1271724"/>
              <a:ext cx="1501140" cy="652145"/>
            </a:xfrm>
            <a:custGeom>
              <a:avLst/>
              <a:gdLst/>
              <a:ahLst/>
              <a:cxnLst/>
              <a:rect l="l" t="t" r="r" b="b"/>
              <a:pathLst>
                <a:path w="1501139" h="652144">
                  <a:moveTo>
                    <a:pt x="0" y="108652"/>
                  </a:moveTo>
                  <a:lnTo>
                    <a:pt x="8538" y="66359"/>
                  </a:lnTo>
                  <a:lnTo>
                    <a:pt x="31823" y="31823"/>
                  </a:lnTo>
                  <a:lnTo>
                    <a:pt x="66359" y="8538"/>
                  </a:lnTo>
                  <a:lnTo>
                    <a:pt x="108651" y="0"/>
                  </a:lnTo>
                  <a:lnTo>
                    <a:pt x="1392247" y="0"/>
                  </a:lnTo>
                  <a:lnTo>
                    <a:pt x="1433827" y="8270"/>
                  </a:lnTo>
                  <a:lnTo>
                    <a:pt x="1469076" y="31823"/>
                  </a:lnTo>
                  <a:lnTo>
                    <a:pt x="1492629" y="67072"/>
                  </a:lnTo>
                  <a:lnTo>
                    <a:pt x="1500900" y="108652"/>
                  </a:lnTo>
                  <a:lnTo>
                    <a:pt x="1500900" y="543247"/>
                  </a:lnTo>
                  <a:lnTo>
                    <a:pt x="1492361" y="585540"/>
                  </a:lnTo>
                  <a:lnTo>
                    <a:pt x="1469076" y="620076"/>
                  </a:lnTo>
                  <a:lnTo>
                    <a:pt x="1434540" y="643361"/>
                  </a:lnTo>
                  <a:lnTo>
                    <a:pt x="1392247" y="651899"/>
                  </a:lnTo>
                  <a:lnTo>
                    <a:pt x="108651" y="651899"/>
                  </a:lnTo>
                  <a:lnTo>
                    <a:pt x="66359" y="643361"/>
                  </a:lnTo>
                  <a:lnTo>
                    <a:pt x="31823" y="620076"/>
                  </a:lnTo>
                  <a:lnTo>
                    <a:pt x="8538" y="585540"/>
                  </a:lnTo>
                  <a:lnTo>
                    <a:pt x="0" y="543247"/>
                  </a:lnTo>
                  <a:lnTo>
                    <a:pt x="0" y="108652"/>
                  </a:lnTo>
                  <a:close/>
                </a:path>
              </a:pathLst>
            </a:custGeom>
            <a:ln w="9524">
              <a:solidFill>
                <a:srgbClr val="0000FF"/>
              </a:solidFill>
            </a:ln>
          </p:spPr>
          <p:txBody>
            <a:bodyPr wrap="square" lIns="0" tIns="0" rIns="0" bIns="0"/>
            <a:lstStyle/>
            <a:p>
              <a:endParaRPr sz="120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412548" y="1319164"/>
            <a:ext cx="1165225" cy="512128"/>
          </a:xfrm>
          <a:prstGeom prst="rect">
            <a:avLst/>
          </a:prstGeom>
        </p:spPr>
        <p:txBody>
          <a:bodyPr vert="horz" wrap="square" lIns="0" tIns="22225" rIns="0" bIns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175"/>
              </a:spcBef>
              <a:defRPr sz="1700" i="1">
                <a:latin typeface="Arial"/>
                <a:cs typeface="Arial"/>
              </a:defRPr>
            </a:pPr>
            <a:r>
              <a:rPr sz="1200"/>
              <a:t>conclusione se condizioni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00874" y="965774"/>
            <a:ext cx="2843530" cy="652145"/>
          </a:xfrm>
          <a:custGeom>
            <a:avLst/>
            <a:gdLst/>
            <a:ahLst/>
            <a:cxnLst/>
            <a:rect l="l" t="t" r="r" b="b"/>
            <a:pathLst>
              <a:path w="2843529" h="652144">
                <a:moveTo>
                  <a:pt x="0" y="108652"/>
                </a:moveTo>
                <a:lnTo>
                  <a:pt x="8538" y="66359"/>
                </a:lnTo>
                <a:lnTo>
                  <a:pt x="31823" y="31823"/>
                </a:lnTo>
                <a:lnTo>
                  <a:pt x="66359" y="8538"/>
                </a:lnTo>
                <a:lnTo>
                  <a:pt x="108652" y="0"/>
                </a:lnTo>
                <a:lnTo>
                  <a:pt x="2734747" y="0"/>
                </a:lnTo>
                <a:lnTo>
                  <a:pt x="2776326" y="8270"/>
                </a:lnTo>
                <a:lnTo>
                  <a:pt x="2811576" y="31823"/>
                </a:lnTo>
                <a:lnTo>
                  <a:pt x="2835129" y="67072"/>
                </a:lnTo>
                <a:lnTo>
                  <a:pt x="2843399" y="108652"/>
                </a:lnTo>
                <a:lnTo>
                  <a:pt x="2843399" y="543247"/>
                </a:lnTo>
                <a:lnTo>
                  <a:pt x="2834861" y="585540"/>
                </a:lnTo>
                <a:lnTo>
                  <a:pt x="2811576" y="620076"/>
                </a:lnTo>
                <a:lnTo>
                  <a:pt x="2777040" y="643361"/>
                </a:lnTo>
                <a:lnTo>
                  <a:pt x="2734747" y="651899"/>
                </a:lnTo>
                <a:lnTo>
                  <a:pt x="108652" y="651899"/>
                </a:lnTo>
                <a:lnTo>
                  <a:pt x="66359" y="643361"/>
                </a:lnTo>
                <a:lnTo>
                  <a:pt x="31823" y="620076"/>
                </a:lnTo>
                <a:lnTo>
                  <a:pt x="8538" y="585540"/>
                </a:lnTo>
                <a:lnTo>
                  <a:pt x="0" y="543247"/>
                </a:lnTo>
                <a:lnTo>
                  <a:pt x="0" y="108652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/>
          <a:lstStyle/>
          <a:p>
            <a:endParaRPr sz="120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98301" y="1013214"/>
            <a:ext cx="5747396" cy="508344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3420110">
              <a:lnSpc>
                <a:spcPts val="2030"/>
              </a:lnSpc>
              <a:spcBef>
                <a:spcPts val="100"/>
              </a:spcBef>
            </a:pPr>
            <a:r>
              <a:rPr sz="1200"/>
              <a:t>le variabili</a:t>
            </a:r>
          </a:p>
          <a:p>
            <a:pPr marL="3420110">
              <a:lnSpc>
                <a:spcPts val="2030"/>
              </a:lnSpc>
            </a:pPr>
            <a:r>
              <a:rPr sz="1200"/>
              <a:t>introdotto da "a" o "an"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4062538" y="1286962"/>
            <a:ext cx="943610" cy="818515"/>
            <a:chOff x="4062538" y="1286962"/>
            <a:chExt cx="943610" cy="818515"/>
          </a:xfrm>
        </p:grpSpPr>
        <p:sp>
          <p:nvSpPr>
            <p:cNvPr id="12" name="object 12"/>
            <p:cNvSpPr/>
            <p:nvPr/>
          </p:nvSpPr>
          <p:spPr>
            <a:xfrm>
              <a:off x="4099978" y="1291725"/>
              <a:ext cx="901065" cy="780415"/>
            </a:xfrm>
            <a:custGeom>
              <a:avLst/>
              <a:gdLst/>
              <a:ahLst/>
              <a:cxnLst/>
              <a:rect l="l" t="t" r="r" b="b"/>
              <a:pathLst>
                <a:path w="901064" h="780414">
                  <a:moveTo>
                    <a:pt x="900895" y="0"/>
                  </a:moveTo>
                  <a:lnTo>
                    <a:pt x="0" y="780089"/>
                  </a:lnTo>
                </a:path>
              </a:pathLst>
            </a:custGeom>
            <a:ln w="9524">
              <a:solidFill>
                <a:srgbClr val="0000CC"/>
              </a:solidFill>
            </a:ln>
          </p:spPr>
          <p:txBody>
            <a:bodyPr wrap="square" lIns="0" tIns="0" rIns="0" bIns="0"/>
            <a:lstStyle/>
            <a:p>
              <a:endParaRPr sz="12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067301" y="2059920"/>
              <a:ext cx="43180" cy="40640"/>
            </a:xfrm>
            <a:custGeom>
              <a:avLst/>
              <a:gdLst/>
              <a:ahLst/>
              <a:cxnLst/>
              <a:rect l="l" t="t" r="r" b="b"/>
              <a:pathLst>
                <a:path w="43179" h="40639">
                  <a:moveTo>
                    <a:pt x="0" y="40189"/>
                  </a:moveTo>
                  <a:lnTo>
                    <a:pt x="22378" y="0"/>
                  </a:lnTo>
                  <a:lnTo>
                    <a:pt x="42976" y="23787"/>
                  </a:lnTo>
                  <a:lnTo>
                    <a:pt x="0" y="40189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/>
            <a:lstStyle/>
            <a:p>
              <a:endParaRPr sz="12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067301" y="2059920"/>
              <a:ext cx="43180" cy="40640"/>
            </a:xfrm>
            <a:custGeom>
              <a:avLst/>
              <a:gdLst/>
              <a:ahLst/>
              <a:cxnLst/>
              <a:rect l="l" t="t" r="r" b="b"/>
              <a:pathLst>
                <a:path w="43179" h="40639">
                  <a:moveTo>
                    <a:pt x="22378" y="0"/>
                  </a:moveTo>
                  <a:lnTo>
                    <a:pt x="0" y="40189"/>
                  </a:lnTo>
                  <a:lnTo>
                    <a:pt x="42976" y="23787"/>
                  </a:lnTo>
                  <a:lnTo>
                    <a:pt x="22378" y="0"/>
                  </a:lnTo>
                  <a:close/>
                </a:path>
              </a:pathLst>
            </a:custGeom>
            <a:ln w="9524">
              <a:solidFill>
                <a:srgbClr val="0000CC"/>
              </a:solidFill>
            </a:ln>
          </p:spPr>
          <p:txBody>
            <a:bodyPr wrap="square" lIns="0" tIns="0" rIns="0" bIns="0"/>
            <a:lstStyle/>
            <a:p>
              <a:endParaRPr sz="1200"/>
            </a:p>
          </p:txBody>
        </p:sp>
      </p:grpSp>
      <p:sp>
        <p:nvSpPr>
          <p:cNvPr id="15" name="object 15"/>
          <p:cNvSpPr/>
          <p:nvPr/>
        </p:nvSpPr>
        <p:spPr>
          <a:xfrm>
            <a:off x="5167974" y="3966024"/>
            <a:ext cx="1620520" cy="619760"/>
          </a:xfrm>
          <a:custGeom>
            <a:avLst/>
            <a:gdLst/>
            <a:ahLst/>
            <a:cxnLst/>
            <a:rect l="l" t="t" r="r" b="b"/>
            <a:pathLst>
              <a:path w="1620520" h="619760">
                <a:moveTo>
                  <a:pt x="0" y="103201"/>
                </a:moveTo>
                <a:lnTo>
                  <a:pt x="8110" y="63031"/>
                </a:lnTo>
                <a:lnTo>
                  <a:pt x="30227" y="30227"/>
                </a:lnTo>
                <a:lnTo>
                  <a:pt x="63031" y="8110"/>
                </a:lnTo>
                <a:lnTo>
                  <a:pt x="103201" y="0"/>
                </a:lnTo>
                <a:lnTo>
                  <a:pt x="1517097" y="0"/>
                </a:lnTo>
                <a:lnTo>
                  <a:pt x="1556591" y="7855"/>
                </a:lnTo>
                <a:lnTo>
                  <a:pt x="1590072" y="30227"/>
                </a:lnTo>
                <a:lnTo>
                  <a:pt x="1612444" y="63708"/>
                </a:lnTo>
                <a:lnTo>
                  <a:pt x="1620299" y="103201"/>
                </a:lnTo>
                <a:lnTo>
                  <a:pt x="1620299" y="515997"/>
                </a:lnTo>
                <a:lnTo>
                  <a:pt x="1612189" y="556168"/>
                </a:lnTo>
                <a:lnTo>
                  <a:pt x="1590072" y="588972"/>
                </a:lnTo>
                <a:lnTo>
                  <a:pt x="1557268" y="611089"/>
                </a:lnTo>
                <a:lnTo>
                  <a:pt x="1517097" y="619199"/>
                </a:lnTo>
                <a:lnTo>
                  <a:pt x="103201" y="619199"/>
                </a:lnTo>
                <a:lnTo>
                  <a:pt x="63031" y="611089"/>
                </a:lnTo>
                <a:lnTo>
                  <a:pt x="30227" y="588972"/>
                </a:lnTo>
                <a:lnTo>
                  <a:pt x="8110" y="556168"/>
                </a:lnTo>
                <a:lnTo>
                  <a:pt x="0" y="515997"/>
                </a:lnTo>
                <a:lnTo>
                  <a:pt x="0" y="103201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/>
          <a:lstStyle/>
          <a:p>
            <a:endParaRPr sz="1200"/>
          </a:p>
        </p:txBody>
      </p:sp>
      <p:sp>
        <p:nvSpPr>
          <p:cNvPr id="16" name="object 16"/>
          <p:cNvSpPr txBox="1"/>
          <p:nvPr/>
        </p:nvSpPr>
        <p:spPr>
          <a:xfrm>
            <a:off x="5271227" y="3997114"/>
            <a:ext cx="1225550" cy="512128"/>
          </a:xfrm>
          <a:prstGeom prst="rect">
            <a:avLst/>
          </a:prstGeom>
        </p:spPr>
        <p:txBody>
          <a:bodyPr vert="horz" wrap="square" lIns="0" tIns="22225" rIns="0" bIns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175"/>
              </a:spcBef>
              <a:defRPr sz="1700" i="1">
                <a:latin typeface="Arial"/>
                <a:cs typeface="Arial"/>
              </a:defRPr>
            </a:pPr>
            <a:r>
              <a:rPr sz="1200"/>
              <a:t>nessun plurale senza pronomi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45405" y="3475094"/>
            <a:ext cx="537845" cy="495934"/>
            <a:chOff x="5445405" y="3475094"/>
            <a:chExt cx="537845" cy="495934"/>
          </a:xfrm>
        </p:grpSpPr>
        <p:sp>
          <p:nvSpPr>
            <p:cNvPr id="18" name="object 18"/>
            <p:cNvSpPr/>
            <p:nvPr/>
          </p:nvSpPr>
          <p:spPr>
            <a:xfrm>
              <a:off x="5481965" y="3509137"/>
              <a:ext cx="496570" cy="457200"/>
            </a:xfrm>
            <a:custGeom>
              <a:avLst/>
              <a:gdLst/>
              <a:ahLst/>
              <a:cxnLst/>
              <a:rect l="l" t="t" r="r" b="b"/>
              <a:pathLst>
                <a:path w="496570" h="457200">
                  <a:moveTo>
                    <a:pt x="496159" y="456886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0000CC"/>
              </a:solidFill>
            </a:ln>
          </p:spPr>
          <p:txBody>
            <a:bodyPr wrap="square" lIns="0" tIns="0" rIns="0" bIns="0"/>
            <a:lstStyle/>
            <a:p>
              <a:endParaRPr sz="12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5450168" y="3479857"/>
              <a:ext cx="42545" cy="41275"/>
            </a:xfrm>
            <a:custGeom>
              <a:avLst/>
              <a:gdLst/>
              <a:ahLst/>
              <a:cxnLst/>
              <a:rect l="l" t="t" r="r" b="b"/>
              <a:pathLst>
                <a:path w="42545" h="41275">
                  <a:moveTo>
                    <a:pt x="21140" y="40853"/>
                  </a:moveTo>
                  <a:lnTo>
                    <a:pt x="0" y="0"/>
                  </a:lnTo>
                  <a:lnTo>
                    <a:pt x="42454" y="17707"/>
                  </a:lnTo>
                  <a:lnTo>
                    <a:pt x="21140" y="40853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/>
            <a:lstStyle/>
            <a:p>
              <a:endParaRPr sz="12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450168" y="3479857"/>
              <a:ext cx="42545" cy="41275"/>
            </a:xfrm>
            <a:custGeom>
              <a:avLst/>
              <a:gdLst/>
              <a:ahLst/>
              <a:cxnLst/>
              <a:rect l="l" t="t" r="r" b="b"/>
              <a:pathLst>
                <a:path w="42545" h="41275">
                  <a:moveTo>
                    <a:pt x="42454" y="17707"/>
                  </a:moveTo>
                  <a:lnTo>
                    <a:pt x="0" y="0"/>
                  </a:lnTo>
                  <a:lnTo>
                    <a:pt x="21140" y="40853"/>
                  </a:lnTo>
                  <a:lnTo>
                    <a:pt x="42454" y="17707"/>
                  </a:lnTo>
                  <a:close/>
                </a:path>
              </a:pathLst>
            </a:custGeom>
            <a:ln w="9524">
              <a:solidFill>
                <a:srgbClr val="0000CC"/>
              </a:solidFill>
            </a:ln>
          </p:spPr>
          <p:txBody>
            <a:bodyPr wrap="square" lIns="0" tIns="0" rIns="0" bIns="0"/>
            <a:lstStyle/>
            <a:p>
              <a:endParaRPr sz="1200"/>
            </a:p>
          </p:txBody>
        </p:sp>
      </p:grpSp>
      <p:sp>
        <p:nvSpPr>
          <p:cNvPr id="21" name="object 21"/>
          <p:cNvSpPr/>
          <p:nvPr/>
        </p:nvSpPr>
        <p:spPr>
          <a:xfrm>
            <a:off x="2596250" y="3718512"/>
            <a:ext cx="2126615" cy="744220"/>
          </a:xfrm>
          <a:custGeom>
            <a:avLst/>
            <a:gdLst/>
            <a:ahLst/>
            <a:cxnLst/>
            <a:rect l="l" t="t" r="r" b="b"/>
            <a:pathLst>
              <a:path w="2126615" h="744220">
                <a:moveTo>
                  <a:pt x="0" y="123952"/>
                </a:moveTo>
                <a:lnTo>
                  <a:pt x="9740" y="75704"/>
                </a:lnTo>
                <a:lnTo>
                  <a:pt x="36304" y="36304"/>
                </a:lnTo>
                <a:lnTo>
                  <a:pt x="75704" y="9740"/>
                </a:lnTo>
                <a:lnTo>
                  <a:pt x="123952" y="0"/>
                </a:lnTo>
                <a:lnTo>
                  <a:pt x="2002447" y="0"/>
                </a:lnTo>
                <a:lnTo>
                  <a:pt x="2049882" y="9435"/>
                </a:lnTo>
                <a:lnTo>
                  <a:pt x="2090095" y="36304"/>
                </a:lnTo>
                <a:lnTo>
                  <a:pt x="2116964" y="76517"/>
                </a:lnTo>
                <a:lnTo>
                  <a:pt x="2126399" y="123952"/>
                </a:lnTo>
                <a:lnTo>
                  <a:pt x="2126399" y="619747"/>
                </a:lnTo>
                <a:lnTo>
                  <a:pt x="2116659" y="667995"/>
                </a:lnTo>
                <a:lnTo>
                  <a:pt x="2090095" y="707395"/>
                </a:lnTo>
                <a:lnTo>
                  <a:pt x="2050695" y="733959"/>
                </a:lnTo>
                <a:lnTo>
                  <a:pt x="2002447" y="743699"/>
                </a:lnTo>
                <a:lnTo>
                  <a:pt x="123952" y="743699"/>
                </a:lnTo>
                <a:lnTo>
                  <a:pt x="75704" y="733959"/>
                </a:lnTo>
                <a:lnTo>
                  <a:pt x="36304" y="707395"/>
                </a:lnTo>
                <a:lnTo>
                  <a:pt x="9740" y="667995"/>
                </a:lnTo>
                <a:lnTo>
                  <a:pt x="0" y="619747"/>
                </a:lnTo>
                <a:lnTo>
                  <a:pt x="0" y="123952"/>
                </a:lnTo>
                <a:close/>
              </a:path>
            </a:pathLst>
          </a:custGeom>
          <a:ln w="9524">
            <a:solidFill>
              <a:srgbClr val="0000FF"/>
            </a:solidFill>
          </a:ln>
        </p:spPr>
        <p:txBody>
          <a:bodyPr wrap="square" lIns="0" tIns="0" rIns="0" bIns="0"/>
          <a:lstStyle/>
          <a:p>
            <a:endParaRPr sz="1200"/>
          </a:p>
        </p:txBody>
      </p:sp>
      <p:sp>
        <p:nvSpPr>
          <p:cNvPr id="22" name="object 22"/>
          <p:cNvSpPr txBox="1"/>
          <p:nvPr/>
        </p:nvSpPr>
        <p:spPr>
          <a:xfrm>
            <a:off x="2705579" y="3811851"/>
            <a:ext cx="1873250" cy="517962"/>
          </a:xfrm>
          <a:prstGeom prst="rect">
            <a:avLst/>
          </a:prstGeom>
        </p:spPr>
        <p:txBody>
          <a:bodyPr vert="horz" wrap="square" lIns="0" tIns="22225" rIns="0" bIns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175"/>
              </a:spcBef>
              <a:defRPr sz="1700" i="1">
                <a:latin typeface="Arial"/>
                <a:cs typeface="Arial"/>
              </a:defRPr>
            </a:pPr>
            <a:r>
              <a:rPr sz="1200"/>
              <a:t>condizioni negative per le eccezioni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654687" y="3227508"/>
            <a:ext cx="545465" cy="495934"/>
            <a:chOff x="3654687" y="3227508"/>
            <a:chExt cx="545465" cy="495934"/>
          </a:xfrm>
        </p:grpSpPr>
        <p:sp>
          <p:nvSpPr>
            <p:cNvPr id="24" name="object 24"/>
            <p:cNvSpPr/>
            <p:nvPr/>
          </p:nvSpPr>
          <p:spPr>
            <a:xfrm>
              <a:off x="3659449" y="3261323"/>
              <a:ext cx="504190" cy="457200"/>
            </a:xfrm>
            <a:custGeom>
              <a:avLst/>
              <a:gdLst/>
              <a:ahLst/>
              <a:cxnLst/>
              <a:rect l="l" t="t" r="r" b="b"/>
              <a:pathLst>
                <a:path w="504189" h="457200">
                  <a:moveTo>
                    <a:pt x="0" y="457189"/>
                  </a:moveTo>
                  <a:lnTo>
                    <a:pt x="503682" y="0"/>
                  </a:lnTo>
                </a:path>
              </a:pathLst>
            </a:custGeom>
            <a:ln w="9524">
              <a:solidFill>
                <a:srgbClr val="0000CC"/>
              </a:solidFill>
            </a:ln>
          </p:spPr>
          <p:txBody>
            <a:bodyPr wrap="square" lIns="0" tIns="0" rIns="0" bIns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152558" y="3232271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79" h="41275">
                  <a:moveTo>
                    <a:pt x="21147" y="40701"/>
                  </a:moveTo>
                  <a:lnTo>
                    <a:pt x="0" y="17402"/>
                  </a:lnTo>
                  <a:lnTo>
                    <a:pt x="42580" y="0"/>
                  </a:lnTo>
                  <a:lnTo>
                    <a:pt x="21147" y="40701"/>
                  </a:lnTo>
                  <a:close/>
                </a:path>
              </a:pathLst>
            </a:custGeom>
            <a:solidFill>
              <a:srgbClr val="0000CC"/>
            </a:solidFill>
          </p:spPr>
          <p:txBody>
            <a:bodyPr wrap="square" lIns="0" tIns="0" rIns="0" bIns="0"/>
            <a:lstStyle/>
            <a:p>
              <a:endParaRPr sz="12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152558" y="3232271"/>
              <a:ext cx="43180" cy="41275"/>
            </a:xfrm>
            <a:custGeom>
              <a:avLst/>
              <a:gdLst/>
              <a:ahLst/>
              <a:cxnLst/>
              <a:rect l="l" t="t" r="r" b="b"/>
              <a:pathLst>
                <a:path w="43179" h="41275">
                  <a:moveTo>
                    <a:pt x="21147" y="40701"/>
                  </a:moveTo>
                  <a:lnTo>
                    <a:pt x="42580" y="0"/>
                  </a:lnTo>
                  <a:lnTo>
                    <a:pt x="0" y="17402"/>
                  </a:lnTo>
                  <a:lnTo>
                    <a:pt x="21147" y="40701"/>
                  </a:lnTo>
                  <a:close/>
                </a:path>
              </a:pathLst>
            </a:custGeom>
            <a:ln w="9524">
              <a:solidFill>
                <a:srgbClr val="0000CC"/>
              </a:solidFill>
            </a:ln>
          </p:spPr>
          <p:txBody>
            <a:bodyPr wrap="square" lIns="0" tIns="0" rIns="0" bIns="0"/>
            <a:lstStyle/>
            <a:p>
              <a:endParaRPr sz="12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2050" y="1834897"/>
            <a:ext cx="5732145" cy="751488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404495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200"/>
              <a:t>Una persona ha l'obbligo </a:t>
            </a:r>
            <a:r>
              <a:rPr sz="1200">
                <a:solidFill>
                  <a:srgbClr val="0000FF"/>
                </a:solidFill>
              </a:rPr>
              <a:t>che </a:t>
            </a:r>
            <a:r>
              <a:rPr sz="1200">
                <a:solidFill>
                  <a:srgbClr val="0000CC"/>
                </a:solidFill>
              </a:rPr>
              <a:t>la persona paghi un importo </a:t>
            </a:r>
            <a:r>
              <a:rPr sz="1200"/>
              <a:t>se la persona partecipa a una riunione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 sz="1600">
                <a:latin typeface="Arial MT"/>
                <a:cs typeface="Arial MT"/>
              </a:defRPr>
            </a:pPr>
            <a:r>
              <a:rPr sz="1200"/>
              <a:t>e l'incontro è vietato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 sz="1600">
                <a:latin typeface="Arial MT"/>
                <a:cs typeface="Arial MT"/>
              </a:defRPr>
            </a:pPr>
            <a:r>
              <a:rPr sz="1200"/>
              <a:t>e la multa per la persona che partecipa alla riunione è l'importo.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2050" y="3437221"/>
            <a:ext cx="5556350" cy="382156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sz="1200"/>
              <a:t>obbligo(P, </a:t>
            </a:r>
            <a:r>
              <a:rPr sz="1200">
                <a:solidFill>
                  <a:srgbClr val="0000FF"/>
                </a:solidFill>
              </a:rPr>
              <a:t>paga(P, A))</a:t>
            </a:r>
            <a:endParaRPr sz="1200">
              <a:latin typeface="Arial MT"/>
              <a:cs typeface="Arial MT"/>
            </a:endParaRPr>
          </a:p>
          <a:p>
            <a:pPr marL="180975" marR="713740" indent="-168910" algn="just">
              <a:lnSpc>
                <a:spcPct val="100000"/>
              </a:lnSpc>
              <a:defRPr sz="1600">
                <a:latin typeface="Arial MT"/>
                <a:cs typeface="Arial MT"/>
              </a:defRPr>
            </a:pPr>
            <a:r>
              <a:rPr sz="1200"/>
              <a:t>— frequenta(P, M), proibito(M), multa (P, M, A).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1424" y="522406"/>
            <a:ext cx="5930900" cy="443711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defRPr sz="1800" i="0">
                <a:solidFill>
                  <a:srgbClr val="0000CC"/>
                </a:solidFill>
                <a:latin typeface="Arial MT"/>
                <a:cs typeface="Arial MT"/>
              </a:defRPr>
            </a:pPr>
            <a:r>
              <a:rPr sz="1400"/>
              <a:t>Le modalità deontiche (obbligo, divieto, permesso) possono essere rappresentate da predicati meta (o di ordine superiore)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4124" y="1737397"/>
            <a:ext cx="6460490" cy="212217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71755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rPr dirty="0"/>
              <a:t>"</a:t>
            </a:r>
            <a:r>
              <a:rPr dirty="0" err="1"/>
              <a:t>Sebbene</a:t>
            </a:r>
            <a:r>
              <a:rPr dirty="0"/>
              <a:t> </a:t>
            </a:r>
            <a:r>
              <a:rPr dirty="0" err="1"/>
              <a:t>l'approccio</a:t>
            </a:r>
            <a:r>
              <a:rPr dirty="0"/>
              <a:t> </a:t>
            </a:r>
            <a:r>
              <a:rPr dirty="0" err="1"/>
              <a:t>deontico</a:t>
            </a:r>
            <a:r>
              <a:rPr dirty="0"/>
              <a:t> </a:t>
            </a:r>
            <a:r>
              <a:rPr dirty="0" err="1"/>
              <a:t>rivestisca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serie</a:t>
            </a:r>
            <a:r>
              <a:rPr dirty="0"/>
              <a:t> di </a:t>
            </a:r>
            <a:r>
              <a:rPr dirty="0" err="1"/>
              <a:t>caratteristiche</a:t>
            </a:r>
            <a:r>
              <a:rPr dirty="0"/>
              <a:t> normative </a:t>
            </a:r>
            <a:r>
              <a:rPr dirty="0" err="1"/>
              <a:t>chiave</a:t>
            </a:r>
            <a:r>
              <a:rPr dirty="0"/>
              <a:t>, </a:t>
            </a:r>
            <a:r>
              <a:rPr dirty="0" err="1">
                <a:solidFill>
                  <a:srgbClr val="0000FF"/>
                </a:solidFill>
              </a:rPr>
              <a:t>molte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dirty="0" err="1">
                <a:solidFill>
                  <a:srgbClr val="0000FF"/>
                </a:solidFill>
              </a:rPr>
              <a:t>espressioni</a:t>
            </a:r>
            <a:r>
              <a:rPr dirty="0">
                <a:solidFill>
                  <a:srgbClr val="0000FF"/>
                </a:solidFill>
              </a:rPr>
              <a:t> del </a:t>
            </a:r>
            <a:r>
              <a:rPr dirty="0" err="1">
                <a:solidFill>
                  <a:srgbClr val="0000FF"/>
                </a:solidFill>
              </a:rPr>
              <a:t>diritto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dirty="0" err="1">
                <a:solidFill>
                  <a:srgbClr val="0000FF"/>
                </a:solidFill>
              </a:rPr>
              <a:t>formale</a:t>
            </a:r>
            <a:r>
              <a:rPr dirty="0">
                <a:solidFill>
                  <a:srgbClr val="0000FF"/>
                </a:solidFill>
              </a:rPr>
              <a:t>, </a:t>
            </a:r>
            <a:r>
              <a:rPr dirty="0"/>
              <a:t>come </a:t>
            </a:r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statuti</a:t>
            </a:r>
            <a:r>
              <a:rPr dirty="0"/>
              <a:t>,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regolamenti</a:t>
            </a:r>
            <a:r>
              <a:rPr dirty="0"/>
              <a:t> e le </a:t>
            </a:r>
            <a:r>
              <a:rPr dirty="0" err="1"/>
              <a:t>norme</a:t>
            </a:r>
            <a:r>
              <a:rPr dirty="0"/>
              <a:t> </a:t>
            </a:r>
            <a:r>
              <a:rPr dirty="0" err="1"/>
              <a:t>contrattuali</a:t>
            </a:r>
            <a:r>
              <a:rPr dirty="0"/>
              <a:t> private, in </a:t>
            </a:r>
            <a:r>
              <a:rPr dirty="0" err="1">
                <a:solidFill>
                  <a:srgbClr val="0000FF"/>
                </a:solidFill>
              </a:rPr>
              <a:t>genere</a:t>
            </a:r>
            <a:r>
              <a:rPr dirty="0">
                <a:solidFill>
                  <a:srgbClr val="0000FF"/>
                </a:solidFill>
              </a:rPr>
              <a:t> non </a:t>
            </a:r>
            <a:r>
              <a:rPr dirty="0" err="1">
                <a:solidFill>
                  <a:srgbClr val="0000FF"/>
                </a:solidFill>
              </a:rPr>
              <a:t>utilizzano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dirty="0" err="1">
                <a:solidFill>
                  <a:srgbClr val="0000FF"/>
                </a:solidFill>
              </a:rPr>
              <a:t>questi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dirty="0" err="1">
                <a:solidFill>
                  <a:srgbClr val="0000FF"/>
                </a:solidFill>
              </a:rPr>
              <a:t>formalismi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dirty="0" err="1">
                <a:solidFill>
                  <a:srgbClr val="0000FF"/>
                </a:solidFill>
              </a:rPr>
              <a:t>normativi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dirty="0" err="1">
                <a:solidFill>
                  <a:srgbClr val="0000FF"/>
                </a:solidFill>
              </a:rPr>
              <a:t>nelle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dirty="0" err="1">
                <a:solidFill>
                  <a:srgbClr val="0000FF"/>
                </a:solidFill>
              </a:rPr>
              <a:t>loro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dirty="0" err="1">
                <a:solidFill>
                  <a:srgbClr val="0000FF"/>
                </a:solidFill>
              </a:rPr>
              <a:t>espressioni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dirty="0" err="1">
                <a:solidFill>
                  <a:srgbClr val="0000FF"/>
                </a:solidFill>
              </a:rPr>
              <a:t>linguistiche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dirty="0" err="1">
                <a:solidFill>
                  <a:srgbClr val="0000FF"/>
                </a:solidFill>
              </a:rPr>
              <a:t>naturali</a:t>
            </a:r>
            <a:r>
              <a:rPr dirty="0"/>
              <a:t>.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 dirty="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defRPr sz="1600">
                <a:latin typeface="Arial MT"/>
                <a:cs typeface="Arial MT"/>
              </a:defRPr>
            </a:pPr>
            <a:r>
              <a:rPr dirty="0" err="1"/>
              <a:t>Piuttosto</a:t>
            </a:r>
            <a:r>
              <a:rPr dirty="0"/>
              <a:t>, </a:t>
            </a:r>
            <a:r>
              <a:rPr dirty="0" err="1"/>
              <a:t>tali</a:t>
            </a:r>
            <a:r>
              <a:rPr dirty="0"/>
              <a:t> </a:t>
            </a:r>
            <a:r>
              <a:rPr dirty="0" err="1">
                <a:solidFill>
                  <a:srgbClr val="0000FF"/>
                </a:solidFill>
              </a:rPr>
              <a:t>dichiarazioni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dirty="0" err="1">
                <a:solidFill>
                  <a:srgbClr val="0000FF"/>
                </a:solidFill>
              </a:rPr>
              <a:t>formali</a:t>
            </a:r>
            <a:r>
              <a:rPr dirty="0">
                <a:solidFill>
                  <a:srgbClr val="0000FF"/>
                </a:solidFill>
              </a:rPr>
              <a:t> di </a:t>
            </a:r>
            <a:r>
              <a:rPr dirty="0" err="1">
                <a:solidFill>
                  <a:srgbClr val="0000FF"/>
                </a:solidFill>
              </a:rPr>
              <a:t>diritto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dirty="0" err="1">
                <a:solidFill>
                  <a:srgbClr val="0000FF"/>
                </a:solidFill>
              </a:rPr>
              <a:t>spesso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dirty="0" err="1">
                <a:solidFill>
                  <a:srgbClr val="0000FF"/>
                </a:solidFill>
              </a:rPr>
              <a:t>sostituiscono</a:t>
            </a:r>
            <a:r>
              <a:rPr dirty="0">
                <a:solidFill>
                  <a:srgbClr val="0000FF"/>
                </a:solidFill>
              </a:rPr>
              <a:t> </a:t>
            </a:r>
            <a:r>
              <a:rPr dirty="0" err="1">
                <a:solidFill>
                  <a:srgbClr val="0000FF"/>
                </a:solidFill>
              </a:rPr>
              <a:t>espressioni</a:t>
            </a:r>
            <a:r>
              <a:rPr dirty="0">
                <a:solidFill>
                  <a:srgbClr val="0000FF"/>
                </a:solidFill>
              </a:rPr>
              <a:t> di </a:t>
            </a:r>
            <a:r>
              <a:rPr dirty="0" err="1">
                <a:solidFill>
                  <a:srgbClr val="0000FF"/>
                </a:solidFill>
              </a:rPr>
              <a:t>evento</a:t>
            </a:r>
            <a:r>
              <a:rPr dirty="0">
                <a:solidFill>
                  <a:srgbClr val="0000FF"/>
                </a:solidFill>
              </a:rPr>
              <a:t> e </a:t>
            </a:r>
            <a:r>
              <a:rPr dirty="0" err="1">
                <a:solidFill>
                  <a:srgbClr val="0000FF"/>
                </a:solidFill>
              </a:rPr>
              <a:t>conseguenze</a:t>
            </a:r>
            <a:r>
              <a:rPr dirty="0">
                <a:solidFill>
                  <a:srgbClr val="0000FF"/>
                </a:solidFill>
              </a:rPr>
              <a:t> con </a:t>
            </a:r>
            <a:r>
              <a:rPr dirty="0" err="1">
                <a:solidFill>
                  <a:srgbClr val="0000FF"/>
                </a:solidFill>
              </a:rPr>
              <a:t>dichiarazioni</a:t>
            </a:r>
            <a:r>
              <a:rPr dirty="0">
                <a:solidFill>
                  <a:srgbClr val="0000FF"/>
                </a:solidFill>
              </a:rPr>
              <a:t> di </a:t>
            </a:r>
            <a:r>
              <a:rPr dirty="0" err="1">
                <a:solidFill>
                  <a:srgbClr val="0000FF"/>
                </a:solidFill>
              </a:rPr>
              <a:t>obbligo</a:t>
            </a:r>
            <a:r>
              <a:rPr dirty="0"/>
              <a:t>. </a:t>
            </a:r>
            <a:r>
              <a:rPr dirty="0" err="1"/>
              <a:t>Cioè</a:t>
            </a:r>
            <a:r>
              <a:rPr dirty="0"/>
              <a:t>, se </a:t>
            </a:r>
            <a:r>
              <a:rPr dirty="0" err="1"/>
              <a:t>alcune</a:t>
            </a:r>
            <a:r>
              <a:rPr dirty="0"/>
              <a:t> </a:t>
            </a:r>
            <a:r>
              <a:rPr dirty="0" err="1"/>
              <a:t>regole</a:t>
            </a:r>
            <a:r>
              <a:rPr dirty="0"/>
              <a:t> non </a:t>
            </a:r>
            <a:r>
              <a:rPr dirty="0" err="1"/>
              <a:t>vengono</a:t>
            </a:r>
            <a:r>
              <a:rPr dirty="0"/>
              <a:t> </a:t>
            </a:r>
            <a:r>
              <a:rPr dirty="0" err="1"/>
              <a:t>rispettate</a:t>
            </a:r>
            <a:r>
              <a:rPr dirty="0"/>
              <a:t>, </a:t>
            </a:r>
            <a:r>
              <a:rPr dirty="0" err="1"/>
              <a:t>alcuni</a:t>
            </a:r>
            <a:r>
              <a:rPr dirty="0"/>
              <a:t> </a:t>
            </a:r>
            <a:r>
              <a:rPr dirty="0" err="1"/>
              <a:t>risultati</a:t>
            </a:r>
            <a:r>
              <a:rPr dirty="0"/>
              <a:t> — </a:t>
            </a:r>
            <a:r>
              <a:rPr dirty="0" err="1"/>
              <a:t>spesso</a:t>
            </a:r>
            <a:r>
              <a:rPr dirty="0"/>
              <a:t> </a:t>
            </a:r>
            <a:r>
              <a:rPr dirty="0" err="1"/>
              <a:t>spiacevoli</a:t>
            </a:r>
            <a:r>
              <a:rPr dirty="0"/>
              <a:t> — ne </a:t>
            </a:r>
            <a:r>
              <a:rPr dirty="0" err="1"/>
              <a:t>trarranno</a:t>
            </a:r>
            <a:r>
              <a:rPr dirty="0"/>
              <a:t>.</a:t>
            </a:r>
            <a:endParaRPr sz="16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700" y="636630"/>
            <a:ext cx="6009640" cy="84836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defRPr sz="1800">
                <a:solidFill>
                  <a:srgbClr val="0000CC"/>
                </a:solidFill>
              </a:defRPr>
            </a:pPr>
            <a:r>
              <a:rPr i="0" dirty="0" err="1">
                <a:latin typeface="Arial MT"/>
                <a:cs typeface="Arial MT"/>
              </a:rPr>
              <a:t>Alluvione</a:t>
            </a:r>
            <a:r>
              <a:rPr i="0" dirty="0">
                <a:latin typeface="Arial MT"/>
                <a:cs typeface="Arial MT"/>
              </a:rPr>
              <a:t>, M.D. e Goodenough, O.R., 2021. </a:t>
            </a:r>
            <a:r>
              <a:rPr i="0" dirty="0" err="1">
                <a:latin typeface="Arial MT"/>
                <a:cs typeface="Arial MT"/>
              </a:rPr>
              <a:t>Contratto</a:t>
            </a:r>
            <a:r>
              <a:rPr i="0" dirty="0">
                <a:latin typeface="Arial MT"/>
                <a:cs typeface="Arial MT"/>
              </a:rPr>
              <a:t> come </a:t>
            </a:r>
            <a:r>
              <a:rPr i="0" dirty="0" err="1">
                <a:latin typeface="Arial MT"/>
                <a:cs typeface="Arial MT"/>
              </a:rPr>
              <a:t>automa</a:t>
            </a:r>
            <a:r>
              <a:rPr i="0" dirty="0">
                <a:latin typeface="Arial MT"/>
                <a:cs typeface="Arial MT"/>
              </a:rPr>
              <a:t>: </a:t>
            </a:r>
            <a:r>
              <a:rPr i="0" dirty="0" err="1">
                <a:latin typeface="Arial MT"/>
                <a:cs typeface="Arial MT"/>
              </a:rPr>
              <a:t>rappresenta</a:t>
            </a:r>
            <a:r>
              <a:rPr i="0" dirty="0">
                <a:latin typeface="Arial MT"/>
                <a:cs typeface="Arial MT"/>
              </a:rPr>
              <a:t> un semplice </a:t>
            </a:r>
            <a:r>
              <a:rPr i="0" dirty="0" err="1">
                <a:latin typeface="Arial MT"/>
                <a:cs typeface="Arial MT"/>
              </a:rPr>
              <a:t>accordo</a:t>
            </a:r>
            <a:r>
              <a:rPr i="0" dirty="0">
                <a:latin typeface="Arial MT"/>
                <a:cs typeface="Arial MT"/>
              </a:rPr>
              <a:t> </a:t>
            </a:r>
            <a:r>
              <a:rPr i="0" dirty="0" err="1">
                <a:latin typeface="Arial MT"/>
                <a:cs typeface="Arial MT"/>
              </a:rPr>
              <a:t>finanziario</a:t>
            </a:r>
            <a:r>
              <a:rPr i="0" dirty="0">
                <a:latin typeface="Arial MT"/>
                <a:cs typeface="Arial MT"/>
              </a:rPr>
              <a:t> in forma </a:t>
            </a:r>
            <a:r>
              <a:rPr i="0" dirty="0" err="1">
                <a:latin typeface="Arial MT"/>
                <a:cs typeface="Arial MT"/>
              </a:rPr>
              <a:t>computazionale</a:t>
            </a:r>
            <a:r>
              <a:rPr i="0" dirty="0">
                <a:latin typeface="Arial MT"/>
                <a:cs typeface="Arial MT"/>
              </a:rPr>
              <a:t>. </a:t>
            </a:r>
            <a:r>
              <a:rPr dirty="0" err="1"/>
              <a:t>Intelligenza</a:t>
            </a:r>
            <a:r>
              <a:rPr dirty="0"/>
              <a:t> </a:t>
            </a:r>
            <a:r>
              <a:rPr dirty="0" err="1"/>
              <a:t>artificiale</a:t>
            </a:r>
            <a:r>
              <a:rPr dirty="0"/>
              <a:t> e </a:t>
            </a:r>
            <a:r>
              <a:rPr dirty="0" err="1"/>
              <a:t>legge</a:t>
            </a:r>
            <a:r>
              <a:rPr i="0" dirty="0">
                <a:latin typeface="Arial MT"/>
                <a:cs typeface="Arial MT"/>
              </a:rPr>
              <a:t>, pp. 1-26.</a:t>
            </a:r>
            <a:endParaRPr sz="18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8449" y="1341971"/>
            <a:ext cx="5850255" cy="320929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29845" marR="505459">
              <a:lnSpc>
                <a:spcPct val="100000"/>
              </a:lnSpc>
              <a:spcBef>
                <a:spcPts val="100"/>
              </a:spcBef>
              <a:defRPr sz="1600">
                <a:latin typeface="Arial MT"/>
                <a:cs typeface="Arial MT"/>
              </a:defRPr>
            </a:pPr>
            <a:r>
              <a:t>Una persona ha l'obbligo </a:t>
            </a:r>
            <a:r>
              <a:rPr>
                <a:solidFill>
                  <a:srgbClr val="0000FF"/>
                </a:solidFill>
              </a:rPr>
              <a:t>che </a:t>
            </a:r>
            <a:r>
              <a:t>la persona paghi un importo se la persona partecipa a una riunione</a:t>
            </a:r>
            <a:endParaRPr sz="1600">
              <a:latin typeface="Arial MT"/>
              <a:cs typeface="Arial MT"/>
            </a:endParaRPr>
          </a:p>
          <a:p>
            <a:pPr marL="29845">
              <a:lnSpc>
                <a:spcPct val="100000"/>
              </a:lnSpc>
              <a:defRPr sz="1600">
                <a:latin typeface="Arial MT"/>
                <a:cs typeface="Arial MT"/>
              </a:defRPr>
            </a:pPr>
            <a:r>
              <a:t>e l'incontro è vietato</a:t>
            </a:r>
            <a:endParaRPr sz="1600">
              <a:latin typeface="Arial MT"/>
              <a:cs typeface="Arial MT"/>
            </a:endParaRPr>
          </a:p>
          <a:p>
            <a:pPr marL="29845">
              <a:lnSpc>
                <a:spcPct val="100000"/>
              </a:lnSpc>
              <a:defRPr sz="1600">
                <a:latin typeface="Arial MT"/>
                <a:cs typeface="Arial MT"/>
              </a:defRPr>
            </a:pPr>
            <a:r>
              <a:t>e la multa per la persona che partecipa alla riunione è l'importo.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  <a:defRPr sz="1600">
                <a:latin typeface="Arial MT"/>
                <a:cs typeface="Arial MT"/>
              </a:defRPr>
            </a:pPr>
            <a:r>
              <a:t>Viene emesso un mandato d'arresto per una persona</a:t>
            </a:r>
            <a:endParaRPr sz="1600">
              <a:latin typeface="Arial MT"/>
              <a:cs typeface="Arial MT"/>
            </a:endParaRPr>
          </a:p>
          <a:p>
            <a:pPr marL="12700" marR="210820">
              <a:lnSpc>
                <a:spcPct val="100000"/>
              </a:lnSpc>
              <a:defRPr sz="1600">
                <a:latin typeface="Arial MT"/>
                <a:cs typeface="Arial MT"/>
              </a:defRPr>
            </a:pPr>
            <a:r>
              <a:t>se la persona ha l'obbligo di pagare un importo e non è il caso che</a:t>
            </a:r>
            <a:endParaRPr sz="16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defRPr sz="1600">
                <a:latin typeface="Arial MT"/>
                <a:cs typeface="Arial MT"/>
              </a:defRPr>
            </a:pPr>
            <a:r>
              <a:t>la persona paga l'importo.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defRPr sz="1400">
                <a:solidFill>
                  <a:srgbClr val="0000FF"/>
                </a:solidFill>
                <a:latin typeface="Arial MT"/>
                <a:cs typeface="Arial MT"/>
              </a:defRPr>
            </a:pPr>
            <a:r>
              <a:t>Per essere pienamente operativo, gli eventi di pagamento e di mandato d'arresto richiederebbero vincoli temporali espliciti.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025" y="373181"/>
            <a:ext cx="5930900" cy="5740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defRPr sz="1800" i="0">
                <a:solidFill>
                  <a:srgbClr val="0000CC"/>
                </a:solidFill>
                <a:latin typeface="Arial MT"/>
                <a:cs typeface="Arial MT"/>
              </a:defRPr>
            </a:pPr>
            <a:r>
              <a:t>Le modalità deontiche (obbligo, divieto, autorizzazione) possono essere rappresentate specificandone le conseguenze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819150"/>
            <a:ext cx="7391402" cy="3581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025" y="62357"/>
            <a:ext cx="8080375" cy="345440"/>
          </a:xfrm>
          <a:prstGeom prst="rect">
            <a:avLst/>
          </a:prstGeom>
        </p:spPr>
        <p:txBody>
          <a:bodyPr vert="horz" wrap="square" lIns="0" tIns="12700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 sz="2100" i="0">
                <a:solidFill>
                  <a:srgbClr val="0000FF"/>
                </a:solidFill>
                <a:latin typeface="Arial MT"/>
                <a:cs typeface="Arial MT"/>
              </a:defRPr>
            </a:pPr>
            <a:r>
              <a:t>Inglese logico su SWISH (versione online di SWI Prolog)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4A7C31BC41F84CAD7420467C61AFB7" ma:contentTypeVersion="15" ma:contentTypeDescription="Creare un nuovo documento." ma:contentTypeScope="" ma:versionID="686d4094882f84ec5d3c77a015851692">
  <xsd:schema xmlns:xsd="http://www.w3.org/2001/XMLSchema" xmlns:xs="http://www.w3.org/2001/XMLSchema" xmlns:p="http://schemas.microsoft.com/office/2006/metadata/properties" xmlns:ns2="97c5e815-bb9e-417e-a357-9d725bdad6ad" xmlns:ns3="3ad8ab27-81d5-4733-84af-62e9df1d9f84" targetNamespace="http://schemas.microsoft.com/office/2006/metadata/properties" ma:root="true" ma:fieldsID="489db0da573d4ba4068ed975a897bba8" ns2:_="" ns3:_="">
    <xsd:import namespace="97c5e815-bb9e-417e-a357-9d725bdad6ad"/>
    <xsd:import namespace="3ad8ab27-81d5-4733-84af-62e9df1d9f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5e815-bb9e-417e-a357-9d725bdad6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Tag immagine" ma:readOnly="false" ma:fieldId="{5cf76f15-5ced-4ddc-b409-7134ff3c332f}" ma:taxonomyMulti="true" ma:sspId="f77b169b-7464-4c14-89c9-ab876efcba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d8ab27-81d5-4733-84af-62e9df1d9f8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0ff5b68-f3c9-42ae-9f4f-c4fbcf79e558}" ma:internalName="TaxCatchAll" ma:showField="CatchAllData" ma:web="3ad8ab27-81d5-4733-84af-62e9df1d9f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ad8ab27-81d5-4733-84af-62e9df1d9f84" xsi:nil="true"/>
    <lcf76f155ced4ddcb4097134ff3c332f xmlns="97c5e815-bb9e-417e-a357-9d725bdad6a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AEE8B7-EC76-4614-A762-360E320ECBFB}"/>
</file>

<file path=customXml/itemProps2.xml><?xml version="1.0" encoding="utf-8"?>
<ds:datastoreItem xmlns:ds="http://schemas.openxmlformats.org/officeDocument/2006/customXml" ds:itemID="{3247F818-9D5A-4197-A978-2DE43BB611AA}">
  <ds:schemaRefs>
    <ds:schemaRef ds:uri="http://schemas.microsoft.com/office/2006/metadata/properties"/>
    <ds:schemaRef ds:uri="http://schemas.microsoft.com/office/infopath/2007/PartnerControls"/>
    <ds:schemaRef ds:uri="3ad8ab27-81d5-4733-84af-62e9df1d9f84"/>
    <ds:schemaRef ds:uri="97c5e815-bb9e-417e-a357-9d725bdad6ad"/>
  </ds:schemaRefs>
</ds:datastoreItem>
</file>

<file path=customXml/itemProps3.xml><?xml version="1.0" encoding="utf-8"?>
<ds:datastoreItem xmlns:ds="http://schemas.openxmlformats.org/officeDocument/2006/customXml" ds:itemID="{BEA18BC6-F237-43F7-B0E7-7B8076852B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1504</Words>
  <Application>Microsoft Macintosh PowerPoint</Application>
  <PresentationFormat>Presentazione su schermo (16:9)</PresentationFormat>
  <Paragraphs>179</Paragraphs>
  <Slides>35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9" baseType="lpstr">
      <vt:lpstr>Arial</vt:lpstr>
      <vt:lpstr>Arial MT</vt:lpstr>
      <vt:lpstr>Calibri</vt:lpstr>
      <vt:lpstr>Office Theme</vt:lpstr>
      <vt:lpstr>Presentazione standard di PowerPoint</vt:lpstr>
      <vt:lpstr>Un linguaggio informatico più umano per il futuro</vt:lpstr>
      <vt:lpstr>Prolog in molte lingue naturali</vt:lpstr>
      <vt:lpstr>Tutti gli incontri con persone non vaccinate sono proibiti a meno che non siano giustificati.</vt:lpstr>
      <vt:lpstr>le variabili introdotto da "a" o "an"</vt:lpstr>
      <vt:lpstr>Le modalità deontiche (obbligo, divieto, permesso) possono essere rappresentate da predicati meta (o di ordine superiore)</vt:lpstr>
      <vt:lpstr>Alluvione, M.D. e Goodenough, O.R., 2021. Contratto come automa: rappresenta un semplice accordo finanziario in forma computazionale. Intelligenza artificiale e legge, pp. 1-26.</vt:lpstr>
      <vt:lpstr>Le modalità deontiche (obbligo, divieto, autorizzazione) possono essere rappresentate specificandone le conseguenze</vt:lpstr>
      <vt:lpstr>Inglese logico su SWISH (versione online di SWI Prolog)</vt:lpstr>
      <vt:lpstr>Legge sulla Nazionalità Britannica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contratto di prestito come automazione finita discreta</vt:lpstr>
      <vt:lpstr>Presentazione standard di PowerPoint</vt:lpstr>
      <vt:lpstr>Quando si verifica un evento di default?</vt:lpstr>
      <vt:lpstr>Quando si verifica un evento di default?</vt:lpstr>
      <vt:lpstr>Quando si verifica un evento di default?</vt:lpstr>
      <vt:lpstr>Quando si verifica un evento di default?</vt:lpstr>
      <vt:lpstr>Quando si verifica un evento di default?</vt:lpstr>
      <vt:lpstr>Presentazione standard di PowerPoint</vt:lpstr>
      <vt:lpstr>Presentazione standard di PowerPoint</vt:lpstr>
      <vt:lpstr>Presentazione standard di PowerPoint</vt:lpstr>
      <vt:lpstr>Prospettive per il futuro</vt:lpstr>
      <vt:lpstr>Alcuni altri esempi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Logical English for Law and Ethics</dc:title>
  <cp:lastModifiedBy>Eleonora Mancini</cp:lastModifiedBy>
  <cp:revision>1</cp:revision>
  <dcterms:created xsi:type="dcterms:W3CDTF">2023-03-27T11:41:51Z</dcterms:created>
  <dcterms:modified xsi:type="dcterms:W3CDTF">2023-04-14T14:23:52Z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ContentTypeId">
    <vt:lpwstr>0x0101006A4A7C31BC41F84CAD7420467C61AFB7</vt:lpwstr>
  </property>
</Properties>
</file>