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60"/>
  </p:notesMasterIdLst>
  <p:handoutMasterIdLst>
    <p:handoutMasterId r:id="rId61"/>
  </p:handoutMasterIdLst>
  <p:sldIdLst>
    <p:sldId id="256" r:id="rId2"/>
    <p:sldId id="269" r:id="rId3"/>
    <p:sldId id="357" r:id="rId4"/>
    <p:sldId id="588" r:id="rId5"/>
    <p:sldId id="591" r:id="rId6"/>
    <p:sldId id="590" r:id="rId7"/>
    <p:sldId id="592" r:id="rId8"/>
    <p:sldId id="589" r:id="rId9"/>
    <p:sldId id="545" r:id="rId10"/>
    <p:sldId id="546" r:id="rId11"/>
    <p:sldId id="270" r:id="rId12"/>
    <p:sldId id="265" r:id="rId13"/>
    <p:sldId id="268" r:id="rId14"/>
    <p:sldId id="264" r:id="rId15"/>
    <p:sldId id="349" r:id="rId16"/>
    <p:sldId id="346" r:id="rId17"/>
    <p:sldId id="347" r:id="rId18"/>
    <p:sldId id="352" r:id="rId19"/>
    <p:sldId id="356" r:id="rId20"/>
    <p:sldId id="358" r:id="rId21"/>
    <p:sldId id="353" r:id="rId22"/>
    <p:sldId id="271" r:id="rId23"/>
    <p:sldId id="260" r:id="rId24"/>
    <p:sldId id="263" r:id="rId25"/>
    <p:sldId id="454" r:id="rId26"/>
    <p:sldId id="549" r:id="rId27"/>
    <p:sldId id="550" r:id="rId28"/>
    <p:sldId id="551" r:id="rId29"/>
    <p:sldId id="552" r:id="rId30"/>
    <p:sldId id="553" r:id="rId31"/>
    <p:sldId id="594" r:id="rId32"/>
    <p:sldId id="634" r:id="rId33"/>
    <p:sldId id="635" r:id="rId34"/>
    <p:sldId id="628" r:id="rId35"/>
    <p:sldId id="629" r:id="rId36"/>
    <p:sldId id="632" r:id="rId37"/>
    <p:sldId id="631" r:id="rId38"/>
    <p:sldId id="633" r:id="rId39"/>
    <p:sldId id="636" r:id="rId40"/>
    <p:sldId id="593" r:id="rId41"/>
    <p:sldId id="581" r:id="rId42"/>
    <p:sldId id="556" r:id="rId43"/>
    <p:sldId id="582" r:id="rId44"/>
    <p:sldId id="583" r:id="rId45"/>
    <p:sldId id="584" r:id="rId46"/>
    <p:sldId id="580" r:id="rId47"/>
    <p:sldId id="555" r:id="rId48"/>
    <p:sldId id="586" r:id="rId49"/>
    <p:sldId id="585" r:id="rId50"/>
    <p:sldId id="587" r:id="rId51"/>
    <p:sldId id="638" r:id="rId52"/>
    <p:sldId id="721" r:id="rId53"/>
    <p:sldId id="741" r:id="rId54"/>
    <p:sldId id="722" r:id="rId55"/>
    <p:sldId id="640" r:id="rId56"/>
    <p:sldId id="732" r:id="rId57"/>
    <p:sldId id="742" r:id="rId58"/>
    <p:sldId id="261" r:id="rId59"/>
  </p:sldIdLst>
  <p:sldSz cx="24384000" cy="13716000"/>
  <p:notesSz cx="6858000" cy="9144000"/>
  <p:defaultTextStyle>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B0"/>
    <a:srgbClr val="0100C8"/>
    <a:srgbClr val="FF2D64"/>
    <a:srgbClr val="0000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68" autoAdjust="0"/>
    <p:restoredTop sz="94660"/>
  </p:normalViewPr>
  <p:slideViewPr>
    <p:cSldViewPr snapToGrid="0" showGuides="1">
      <p:cViewPr varScale="1">
        <p:scale>
          <a:sx n="44" d="100"/>
          <a:sy n="44" d="100"/>
        </p:scale>
        <p:origin x="557" y="58"/>
      </p:cViewPr>
      <p:guideLst>
        <p:guide orient="horz" pos="4320"/>
        <p:guide pos="7680"/>
      </p:guideLst>
    </p:cSldViewPr>
  </p:slideViewPr>
  <p:notesTextViewPr>
    <p:cViewPr>
      <p:scale>
        <a:sx n="1" d="1"/>
        <a:sy n="1" d="1"/>
      </p:scale>
      <p:origin x="0" y="0"/>
    </p:cViewPr>
  </p:notesTextViewPr>
  <p:sorterViewPr>
    <p:cViewPr>
      <p:scale>
        <a:sx n="158" d="100"/>
        <a:sy n="158" d="100"/>
      </p:scale>
      <p:origin x="0" y="-4986"/>
    </p:cViewPr>
  </p:sorterViewPr>
  <p:notesViewPr>
    <p:cSldViewPr snapToGrid="0">
      <p:cViewPr varScale="1">
        <p:scale>
          <a:sx n="67" d="100"/>
          <a:sy n="67" d="100"/>
        </p:scale>
        <p:origin x="3120" y="7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68"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ustomXml" Target="../customXml/item1.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B0F28D-45F5-4A29-B270-D2DAE0255279}" type="datetimeFigureOut">
              <a:rPr lang="en-US" smtClean="0"/>
              <a:t>12/15/2022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0237A2-49EC-40F2-A331-12A168298958}" type="slidenum">
              <a:rPr lang="en-US" smtClean="0"/>
              <a:t>‹N›</a:t>
            </a:fld>
            <a:endParaRPr lang="en-US"/>
          </a:p>
        </p:txBody>
      </p:sp>
    </p:spTree>
    <p:extLst>
      <p:ext uri="{BB962C8B-B14F-4D97-AF65-F5344CB8AC3E}">
        <p14:creationId xmlns:p14="http://schemas.microsoft.com/office/powerpoint/2010/main" val="34358451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a:lstStyle>
            <a:lvl1pPr algn="l">
              <a:defRPr sz="1200"/>
            </a:lvl1pPr>
          </a:lstStyl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a:lstStyle>
            <a:lvl1pPr algn="r">
              <a:defRPr sz="1200"/>
            </a:lvl1pPr>
          </a:lstStyle>
          <a:p>
            <a:fld id="{031CE506-2B29-4F6F-9F8A-36F280EE95DD}" type="datetimeFigureOut">
              <a:rPr lang="bg-BG" smtClean="0"/>
              <a:t>15.12.2022 г.</a:t>
            </a:fl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anchor="ctr"/>
          <a:lstStyl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a:lstStyle/>
          <a:p>
            <a:pPr lvl="0"/>
            <a:r>
              <a:t>Fare clic per modificare gli stili di testo master</a:t>
            </a:r>
          </a:p>
          <a:p>
            <a:pPr lvl="1"/>
            <a:r>
              <a:t>Secondo livello</a:t>
            </a:r>
          </a:p>
          <a:p>
            <a:pPr lvl="2"/>
            <a:r>
              <a:t>Terzo livello</a:t>
            </a:r>
          </a:p>
          <a:p>
            <a:pPr lvl="3"/>
            <a:r>
              <a:t>Quarto livello</a:t>
            </a:r>
          </a:p>
          <a:p>
            <a:pPr lvl="4"/>
            <a:r>
              <a:t>Quinto livello</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anchor="b"/>
          <a:lstStyle>
            <a:lvl1pPr algn="l">
              <a:defRPr sz="1200"/>
            </a:lvl1pPr>
          </a:lstStyl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anchor="b"/>
          <a:lstStyle>
            <a:lvl1pPr algn="r">
              <a:defRPr sz="1200"/>
            </a:lvl1pPr>
          </a:lstStyle>
          <a:p>
            <a:fld id="{5A55F51D-27DF-4E3A-AE07-DCE3D1AD7219}" type="slidenum">
              <a:rPr lang="bg-BG" smtClean="0"/>
              <a:t>‹N›</a:t>
            </a:fld>
          </a:p>
        </p:txBody>
      </p:sp>
    </p:spTree>
    <p:extLst>
      <p:ext uri="{BB962C8B-B14F-4D97-AF65-F5344CB8AC3E}">
        <p14:creationId xmlns:p14="http://schemas.microsoft.com/office/powerpoint/2010/main" val="2210666718"/>
      </p:ext>
    </p:extLst>
  </p:cSld>
  <p:clrMap bg1="lt1" tx1="dk1" bg2="lt2" tx2="dk2" accent1="accent1" accent2="accent2" accent3="accent3" accent4="accent4" accent5="accent5" accent6="accent6" hlink="hlink" folHlink="folHlink"/>
  <p:notesStyle>
    <a:lvl1pPr marL="0" algn="l" defTabSz="1828800" rtl="0" eaLnBrk="1" latinLnBrk="0" hangingPunct="1">
      <a:defRPr sz="2400" kern="1200">
        <a:solidFill>
          <a:schemeClr val="tx1"/>
        </a:solidFill>
        <a:latin typeface="+mn-lt"/>
        <a:ea typeface="+mn-ea"/>
        <a:cs typeface="+mn-cs"/>
      </a:defRPr>
    </a:lvl1pPr>
    <a:lvl2pPr marL="914400" algn="l" defTabSz="1828800" rtl="0" eaLnBrk="1" latinLnBrk="0" hangingPunct="1">
      <a:defRPr sz="2400" kern="1200">
        <a:solidFill>
          <a:schemeClr val="tx1"/>
        </a:solidFill>
        <a:latin typeface="+mn-lt"/>
        <a:ea typeface="+mn-ea"/>
        <a:cs typeface="+mn-cs"/>
      </a:defRPr>
    </a:lvl2pPr>
    <a:lvl3pPr marL="1828800" algn="l" defTabSz="1828800" rtl="0" eaLnBrk="1" latinLnBrk="0" hangingPunct="1">
      <a:defRPr sz="2400" kern="1200">
        <a:solidFill>
          <a:schemeClr val="tx1"/>
        </a:solidFill>
        <a:latin typeface="+mn-lt"/>
        <a:ea typeface="+mn-ea"/>
        <a:cs typeface="+mn-cs"/>
      </a:defRPr>
    </a:lvl3pPr>
    <a:lvl4pPr marL="2743200" algn="l" defTabSz="1828800" rtl="0" eaLnBrk="1" latinLnBrk="0" hangingPunct="1">
      <a:defRPr sz="2400" kern="1200">
        <a:solidFill>
          <a:schemeClr val="tx1"/>
        </a:solidFill>
        <a:latin typeface="+mn-lt"/>
        <a:ea typeface="+mn-ea"/>
        <a:cs typeface="+mn-cs"/>
      </a:defRPr>
    </a:lvl4pPr>
    <a:lvl5pPr marL="3657600" algn="l" defTabSz="1828800" rtl="0" eaLnBrk="1" latinLnBrk="0" hangingPunct="1">
      <a:defRPr sz="2400" kern="1200">
        <a:solidFill>
          <a:schemeClr val="tx1"/>
        </a:solidFill>
        <a:latin typeface="+mn-lt"/>
        <a:ea typeface="+mn-ea"/>
        <a:cs typeface="+mn-cs"/>
      </a:defRPr>
    </a:lvl5pPr>
    <a:lvl6pPr marL="4572000" algn="l" defTabSz="1828800" rtl="0" eaLnBrk="1" latinLnBrk="0" hangingPunct="1">
      <a:defRPr sz="2400" kern="1200">
        <a:solidFill>
          <a:schemeClr val="tx1"/>
        </a:solidFill>
        <a:latin typeface="+mn-lt"/>
        <a:ea typeface="+mn-ea"/>
        <a:cs typeface="+mn-cs"/>
      </a:defRPr>
    </a:lvl6pPr>
    <a:lvl7pPr marL="5486400" algn="l" defTabSz="1828800" rtl="0" eaLnBrk="1" latinLnBrk="0" hangingPunct="1">
      <a:defRPr sz="2400" kern="1200">
        <a:solidFill>
          <a:schemeClr val="tx1"/>
        </a:solidFill>
        <a:latin typeface="+mn-lt"/>
        <a:ea typeface="+mn-ea"/>
        <a:cs typeface="+mn-cs"/>
      </a:defRPr>
    </a:lvl7pPr>
    <a:lvl8pPr marL="6400800" algn="l" defTabSz="1828800" rtl="0" eaLnBrk="1" latinLnBrk="0" hangingPunct="1">
      <a:defRPr sz="2400" kern="1200">
        <a:solidFill>
          <a:schemeClr val="tx1"/>
        </a:solidFill>
        <a:latin typeface="+mn-lt"/>
        <a:ea typeface="+mn-ea"/>
        <a:cs typeface="+mn-cs"/>
      </a:defRPr>
    </a:lvl8pPr>
    <a:lvl9pPr marL="7315200" algn="l" defTabSz="1828800" rtl="0" eaLnBrk="1" latinLnBrk="0" hangingPunct="1">
      <a:defRPr sz="24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rgbClr val="0000B0"/>
        </a:solidFill>
        <a:effectLst/>
      </p:bgPr>
    </p:bg>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C4620EE8-4506-F748-BA2F-9F7D7888F37E}"/>
              </a:ext>
            </a:extLst>
          </p:cNvPr>
          <p:cNvSpPr>
            <a:spLocks noGrp="1"/>
          </p:cNvSpPr>
          <p:nvPr>
            <p:ph type="body" sz="quarter" idx="16" hasCustomPrompt="1"/>
          </p:nvPr>
        </p:nvSpPr>
        <p:spPr>
          <a:xfrm>
            <a:off x="1287095" y="3595918"/>
            <a:ext cx="21590490" cy="1146758"/>
          </a:xfrm>
          <a:prstGeom prst="rect">
            <a:avLst/>
          </a:prstGeom>
        </p:spPr>
        <p:txBody>
          <a:bodyPr>
            <a:normAutofit/>
          </a:bodyPr>
          <a:lstStyle>
            <a:lvl1pPr marL="0" indent="0">
              <a:buNone/>
              <a:defRPr sz="600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t>Inserisci il nome dell'università</a:t>
            </a:r>
          </a:p>
        </p:txBody>
      </p:sp>
      <p:sp>
        <p:nvSpPr>
          <p:cNvPr id="22" name="Text Placeholder 14">
            <a:extLst>
              <a:ext uri="{FF2B5EF4-FFF2-40B4-BE49-F238E27FC236}">
                <a16:creationId xmlns:a16="http://schemas.microsoft.com/office/drawing/2014/main" id="{B917EA4C-AF1A-F844-9E6F-5DF8EB2EDBC3}"/>
              </a:ext>
            </a:extLst>
          </p:cNvPr>
          <p:cNvSpPr>
            <a:spLocks noGrp="1"/>
          </p:cNvSpPr>
          <p:nvPr>
            <p:ph type="body" sz="quarter" idx="19" hasCustomPrompt="1"/>
          </p:nvPr>
        </p:nvSpPr>
        <p:spPr>
          <a:xfrm>
            <a:off x="1287095" y="10603155"/>
            <a:ext cx="5470525" cy="527387"/>
          </a:xfrm>
          <a:prstGeom prst="rect">
            <a:avLst/>
          </a:prstGeom>
        </p:spPr>
        <p:txBody>
          <a:bodyPr/>
          <a:lstStyle>
            <a:lvl1pPr marL="0" indent="0">
              <a:buNone/>
              <a:defRPr sz="3000">
                <a:solidFill>
                  <a:schemeClr val="bg1"/>
                </a:solidFill>
                <a:latin typeface="Helvetica Neue"/>
              </a:defRPr>
            </a:lvl1pPr>
          </a:lstStyle>
          <a:p>
            <a:pPr lvl="0"/>
            <a:r>
              <a:t>Mese, anno</a:t>
            </a:r>
          </a:p>
        </p:txBody>
      </p:sp>
      <p:sp>
        <p:nvSpPr>
          <p:cNvPr id="33" name="Text Placeholder 2">
            <a:extLst>
              <a:ext uri="{FF2B5EF4-FFF2-40B4-BE49-F238E27FC236}">
                <a16:creationId xmlns:a16="http://schemas.microsoft.com/office/drawing/2014/main" id="{C4620EE8-4506-F748-BA2F-9F7D7888F37E}"/>
              </a:ext>
            </a:extLst>
          </p:cNvPr>
          <p:cNvSpPr>
            <a:spLocks noGrp="1"/>
          </p:cNvSpPr>
          <p:nvPr>
            <p:ph type="body" sz="quarter" idx="21" hasCustomPrompt="1"/>
          </p:nvPr>
        </p:nvSpPr>
        <p:spPr>
          <a:xfrm>
            <a:off x="1287095" y="5033579"/>
            <a:ext cx="21590490" cy="3410063"/>
          </a:xfrm>
          <a:prstGeom prst="rect">
            <a:avLst/>
          </a:prstGeom>
        </p:spPr>
        <p:txBody>
          <a:bodyPr>
            <a:normAutofit/>
          </a:bodyPr>
          <a:lstStyle>
            <a:lvl1pPr marL="0" indent="0">
              <a:lnSpc>
                <a:spcPts val="10000"/>
              </a:lnSpc>
              <a:spcBef>
                <a:spcPts val="0"/>
              </a:spcBef>
              <a:buNone/>
              <a:defRPr sz="10000" b="1" baseline="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t>INSERIRE IL NOME DEL CORSO CON LETTERE MAIUSCOLE</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604" y="1060197"/>
            <a:ext cx="5170948" cy="644668"/>
          </a:xfrm>
          <a:prstGeom prst="rect">
            <a:avLst/>
          </a:prstGeom>
        </p:spPr>
      </p:pic>
      <p:cxnSp>
        <p:nvCxnSpPr>
          <p:cNvPr id="38" name="Straight Connector 37"/>
          <p:cNvCxnSpPr/>
          <p:nvPr userDrawn="1"/>
        </p:nvCxnSpPr>
        <p:spPr>
          <a:xfrm>
            <a:off x="6995131" y="919655"/>
            <a:ext cx="1" cy="9395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userDrawn="1"/>
        </p:nvSpPr>
        <p:spPr>
          <a:xfrm>
            <a:off x="7268447" y="965630"/>
            <a:ext cx="5824820" cy="861774"/>
          </a:xfrm>
          <a:prstGeom prst="rect">
            <a:avLst/>
          </a:prstGeom>
          <a:noFill/>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sz="2500">
                <a:solidFill>
                  <a:schemeClr val="bg1"/>
                </a:solidFill>
                <a:latin typeface="Helvetica Neue"/>
              </a:defRPr>
            </a:pPr>
            <a:r>
              <a:t>Programmi Master in Artificiale</a:t>
            </a:r>
            <a:r>
              <a:br/>
              <a:t>Intelligence 4 Carriere in Europa</a:t>
            </a:r>
            <a:endParaRPr sz="2500">
              <a:solidFill>
                <a:schemeClr val="bg1"/>
              </a:solidFill>
              <a:latin typeface="Helvetica Neue"/>
            </a:endParaRPr>
          </a:p>
        </p:txBody>
      </p:sp>
      <p:pic>
        <p:nvPicPr>
          <p:cNvPr id="48" name="Picture 4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68491" y="9671571"/>
            <a:ext cx="2409093" cy="1606837"/>
          </a:xfrm>
          <a:prstGeom prst="rect">
            <a:avLst/>
          </a:prstGeom>
        </p:spPr>
      </p:pic>
      <p:sp>
        <p:nvSpPr>
          <p:cNvPr id="51" name="Text Placeholder 10">
            <a:extLst>
              <a:ext uri="{FF2B5EF4-FFF2-40B4-BE49-F238E27FC236}">
                <a16:creationId xmlns:a16="http://schemas.microsoft.com/office/drawing/2014/main" id="{9B3CD9D9-3717-8045-BBE0-D00561474EA1}"/>
              </a:ext>
            </a:extLst>
          </p:cNvPr>
          <p:cNvSpPr>
            <a:spLocks noGrp="1"/>
          </p:cNvSpPr>
          <p:nvPr>
            <p:ph type="body" sz="quarter" idx="23" hasCustomPrompt="1"/>
          </p:nvPr>
        </p:nvSpPr>
        <p:spPr>
          <a:xfrm>
            <a:off x="1287095" y="9962474"/>
            <a:ext cx="21438091" cy="494125"/>
          </a:xfrm>
          <a:prstGeom prst="rect">
            <a:avLst/>
          </a:prstGeom>
        </p:spPr>
        <p:txBody>
          <a:bodyPr>
            <a:noAutofit/>
          </a:bodyPr>
          <a:lstStyle>
            <a:lvl1pPr marL="0" indent="0">
              <a:buNone/>
              <a:defRPr sz="4000" b="1" baseline="0">
                <a:solidFill>
                  <a:schemeClr val="bg1"/>
                </a:solidFill>
                <a:latin typeface="Helvetica Neue"/>
              </a:defRPr>
            </a:lvl1pPr>
            <a:lvl2pPr marL="609600" indent="0">
              <a:buNone/>
              <a:defRPr>
                <a:solidFill>
                  <a:schemeClr val="bg1"/>
                </a:solidFill>
              </a:defRPr>
            </a:lvl2pPr>
            <a:lvl3pPr marL="1219200" indent="0">
              <a:buNone/>
              <a:defRPr>
                <a:solidFill>
                  <a:schemeClr val="bg1"/>
                </a:solidFill>
              </a:defRPr>
            </a:lvl3pPr>
            <a:lvl4pPr marL="1828800" indent="0">
              <a:buNone/>
              <a:defRPr>
                <a:solidFill>
                  <a:schemeClr val="bg1"/>
                </a:solidFill>
              </a:defRPr>
            </a:lvl4pPr>
            <a:lvl5pPr marL="2438400" indent="0">
              <a:buNone/>
              <a:defRPr>
                <a:solidFill>
                  <a:schemeClr val="bg1"/>
                </a:solidFill>
              </a:defRPr>
            </a:lvl5pPr>
          </a:lstStyle>
          <a:p>
            <a:pPr lvl="0"/>
            <a:r>
              <a:t>Nome e Cognome del presentatore</a:t>
            </a:r>
          </a:p>
        </p:txBody>
      </p:sp>
    </p:spTree>
    <p:extLst>
      <p:ext uri="{BB962C8B-B14F-4D97-AF65-F5344CB8AC3E}">
        <p14:creationId xmlns:p14="http://schemas.microsoft.com/office/powerpoint/2010/main" val="203451396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cture title &amp; contents">
    <p:spTree>
      <p:nvGrpSpPr>
        <p:cNvPr id="1" name=""/>
        <p:cNvGrpSpPr/>
        <p:nvPr/>
      </p:nvGrpSpPr>
      <p:grpSpPr>
        <a:xfrm>
          <a:off x="0" y="0"/>
          <a:ext cx="0" cy="0"/>
          <a:chOff x="0" y="0"/>
          <a:chExt cx="0" cy="0"/>
        </a:xfrm>
      </p:grpSpPr>
      <p:cxnSp>
        <p:nvCxnSpPr>
          <p:cNvPr id="5" name="Straight Connector 4"/>
          <p:cNvCxnSpPr/>
          <p:nvPr userDrawn="1"/>
        </p:nvCxnSpPr>
        <p:spPr>
          <a:xfrm>
            <a:off x="6995131" y="919655"/>
            <a:ext cx="1" cy="93952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7268447" y="965630"/>
            <a:ext cx="5824820" cy="861774"/>
          </a:xfrm>
          <a:prstGeom prst="rect">
            <a:avLst/>
          </a:prstGeom>
          <a:noFill/>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sz="2500">
                <a:solidFill>
                  <a:srgbClr val="0000B0"/>
                </a:solidFill>
                <a:latin typeface="Helvetica Neue"/>
              </a:defRPr>
            </a:pPr>
            <a:r>
              <a:t>Programmi Master in Artificiale</a:t>
            </a:r>
            <a:r>
              <a:br/>
              <a:t>Intelligence 4 Carriere in Europa</a:t>
            </a:r>
            <a:endParaRPr sz="2500">
              <a:solidFill>
                <a:srgbClr val="0000B0"/>
              </a:solidFill>
              <a:latin typeface="Helvetica Neue"/>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604" y="1060197"/>
            <a:ext cx="5160058" cy="644668"/>
          </a:xfrm>
          <a:prstGeom prst="rect">
            <a:avLst/>
          </a:prstGeom>
        </p:spPr>
      </p:pic>
      <p:sp>
        <p:nvSpPr>
          <p:cNvPr id="17"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1287095" y="8067233"/>
            <a:ext cx="10397882" cy="3267116"/>
          </a:xfrm>
          <a:prstGeom prst="rect">
            <a:avLst/>
          </a:prstGeom>
        </p:spPr>
        <p:txBody>
          <a:bodyPr>
            <a:normAutofit/>
          </a:bodyPr>
          <a:lstStyle>
            <a:lvl1pPr marL="514350" marR="0" indent="-514350" algn="l" defTabSz="1828800" rtl="0" eaLnBrk="1" fontAlgn="auto" latinLnBrk="0" hangingPunct="1">
              <a:lnSpc>
                <a:spcPct val="90000"/>
              </a:lnSpc>
              <a:spcBef>
                <a:spcPts val="2000"/>
              </a:spcBef>
              <a:spcAft>
                <a:spcPts val="0"/>
              </a:spcAft>
              <a:buClrTx/>
              <a:buSzTx/>
              <a:buFont typeface="+mj-lt"/>
              <a:buAutoNum type="arabicPeriod"/>
              <a:tabLst/>
              <a:defRPr sz="30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t>Lorem ipsum dolor siede amet, consectetur adipiscing elit.</a:t>
            </a:r>
          </a:p>
          <a:p>
            <a:pPr lvl="0"/>
            <a:r>
              <a:t>SED do eiusmod tempor incididunt ut labore.</a:t>
            </a:r>
          </a:p>
          <a:p>
            <a:pPr lvl="0"/>
            <a:r>
              <a:t>Lorem ipsum dolor siede amet, consectetur adipiscing elit.</a:t>
            </a:r>
          </a:p>
          <a:p>
            <a:pPr lvl="0"/>
            <a:r>
              <a:t>SED do eiusmod tempor incididunt ut labore.</a:t>
            </a:r>
          </a:p>
          <a:p>
            <a:pPr lvl="0"/>
            <a:r>
              <a:t>Lorem ipsum dolor siede amet, consectetur adipiscing elit.</a:t>
            </a:r>
          </a:p>
          <a:p>
            <a:pPr lvl="0"/>
          </a:p>
        </p:txBody>
      </p:sp>
      <p:sp>
        <p:nvSpPr>
          <p:cNvPr id="19" name="Text Placeholder 2">
            <a:extLst>
              <a:ext uri="{FF2B5EF4-FFF2-40B4-BE49-F238E27FC236}">
                <a16:creationId xmlns:a16="http://schemas.microsoft.com/office/drawing/2014/main" id="{C4620EE8-4506-F748-BA2F-9F7D7888F37E}"/>
              </a:ext>
            </a:extLst>
          </p:cNvPr>
          <p:cNvSpPr>
            <a:spLocks noGrp="1"/>
          </p:cNvSpPr>
          <p:nvPr>
            <p:ph type="body" sz="quarter" idx="23" hasCustomPrompt="1"/>
          </p:nvPr>
        </p:nvSpPr>
        <p:spPr>
          <a:xfrm>
            <a:off x="12479703" y="8067233"/>
            <a:ext cx="10397882" cy="3267116"/>
          </a:xfrm>
          <a:prstGeom prst="rect">
            <a:avLst/>
          </a:prstGeom>
        </p:spPr>
        <p:txBody>
          <a:bodyPr>
            <a:normAutofit/>
          </a:bodyPr>
          <a:lstStyle>
            <a:lvl1pPr marL="514350" marR="0" indent="-514350" algn="l" defTabSz="1828800" rtl="0" eaLnBrk="1" fontAlgn="auto" latinLnBrk="0" hangingPunct="1">
              <a:lnSpc>
                <a:spcPct val="90000"/>
              </a:lnSpc>
              <a:spcBef>
                <a:spcPts val="2000"/>
              </a:spcBef>
              <a:spcAft>
                <a:spcPts val="0"/>
              </a:spcAft>
              <a:buClrTx/>
              <a:buSzTx/>
              <a:buFont typeface="+mj-lt"/>
              <a:buAutoNum type="arabicPeriod" startAt="6"/>
              <a:tabLst/>
              <a:defRPr sz="30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t>Lorem ipsum dolor siede amet, consectetur adipiscing elit.</a:t>
            </a:r>
          </a:p>
          <a:p>
            <a:pPr lvl="0"/>
            <a:r>
              <a:t>SED do eiusmod tempor incididunt ut labore.</a:t>
            </a:r>
          </a:p>
          <a:p>
            <a:pPr lvl="0"/>
            <a:r>
              <a:t>Lorem ipsum dolor siede amet, consectetur adipiscing elit.</a:t>
            </a:r>
          </a:p>
          <a:p>
            <a:pPr lvl="0"/>
            <a:r>
              <a:t>SED do eiusmod tempor incididunt ut labore.</a:t>
            </a:r>
          </a:p>
          <a:p>
            <a:pPr lvl="0"/>
            <a:r>
              <a:t>Lorem ipsum dolor siede amet, consectetur adipiscing elit.</a:t>
            </a:r>
          </a:p>
          <a:p>
            <a:pPr lvl="0"/>
          </a:p>
        </p:txBody>
      </p:sp>
      <p:cxnSp>
        <p:nvCxnSpPr>
          <p:cNvPr id="20" name="Straight Connector 19"/>
          <p:cNvCxnSpPr/>
          <p:nvPr userDrawn="1"/>
        </p:nvCxnSpPr>
        <p:spPr>
          <a:xfrm>
            <a:off x="12082338" y="8067233"/>
            <a:ext cx="0" cy="3267116"/>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1287095" y="2710813"/>
            <a:ext cx="21590490" cy="892079"/>
          </a:xfrm>
          <a:prstGeom prst="rect">
            <a:avLst/>
          </a:prstGeom>
          <a:solidFill>
            <a:srgbClr val="0000B0"/>
          </a:solidFill>
        </p:spPr>
        <p:txBody>
          <a:bodyPr lIns="365760" anchor="ctr">
            <a:normAutofit/>
          </a:bodyPr>
          <a:lstStyle>
            <a:lvl1pPr marL="0" indent="0">
              <a:buNone/>
              <a:defRPr sz="3000" b="1" baseline="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t>LEZIONE 1</a:t>
            </a:r>
          </a:p>
        </p:txBody>
      </p:sp>
      <p:sp>
        <p:nvSpPr>
          <p:cNvPr id="23"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1287095" y="3891139"/>
            <a:ext cx="21590490" cy="2407535"/>
          </a:xfrm>
          <a:prstGeom prst="rect">
            <a:avLst/>
          </a:prstGeom>
        </p:spPr>
        <p:txBody>
          <a:bodyPr>
            <a:normAutofit/>
          </a:bodyPr>
          <a:lstStyle>
            <a:lvl1pPr marL="0" indent="0">
              <a:lnSpc>
                <a:spcPts val="7000"/>
              </a:lnSpc>
              <a:spcBef>
                <a:spcPts val="0"/>
              </a:spcBef>
              <a:buNone/>
              <a:defRPr sz="6000" b="1" baseline="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t>Inserire lezione 1 titolo</a:t>
            </a:r>
          </a:p>
        </p:txBody>
      </p:sp>
      <p:sp>
        <p:nvSpPr>
          <p:cNvPr id="24"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1287093" y="6845813"/>
            <a:ext cx="21590490" cy="892079"/>
          </a:xfrm>
          <a:prstGeom prst="rect">
            <a:avLst/>
          </a:prstGeom>
          <a:solidFill>
            <a:srgbClr val="0000B0"/>
          </a:solidFill>
        </p:spPr>
        <p:txBody>
          <a:bodyPr lIns="365760" anchor="ctr">
            <a:normAutofit/>
          </a:bodyPr>
          <a:lstStyle>
            <a:lvl1pPr marL="0" indent="0">
              <a:buNone/>
              <a:defRPr sz="3000" b="1" baseline="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t>CONTENUTO DEL SITO</a:t>
            </a:r>
          </a:p>
        </p:txBody>
      </p:sp>
      <p:sp>
        <p:nvSpPr>
          <p:cNvPr id="15" name="Slide Number Placeholder 5"/>
          <p:cNvSpPr>
            <a:spLocks noGrp="1"/>
          </p:cNvSpPr>
          <p:nvPr>
            <p:ph type="sldNum" sz="quarter" idx="4"/>
          </p:nvPr>
        </p:nvSpPr>
        <p:spPr>
          <a:xfrm>
            <a:off x="11564488" y="12444942"/>
            <a:ext cx="1014046" cy="730250"/>
          </a:xfrm>
          <a:prstGeom prst="rect">
            <a:avLst/>
          </a:prstGeom>
        </p:spPr>
        <p:txBody>
          <a:bodyPr vert="horz" lIns="91440" tIns="45720" rIns="91440" bIns="45720" anchor="ctr"/>
          <a:lstStyle>
            <a:lvl1pPr algn="ctr">
              <a:defRPr sz="2400">
                <a:solidFill>
                  <a:schemeClr val="tx1">
                    <a:tint val="75000"/>
                  </a:schemeClr>
                </a:solidFill>
              </a:defRPr>
            </a:lvl1pPr>
          </a:lstStyle>
          <a:p>
            <a:pPr fontAlgn="base">
              <a:spcBef>
                <a:spcPct val="0"/>
              </a:spcBef>
              <a:spcAft>
                <a:spcPct val="0"/>
              </a:spcAft>
            </a:pPr>
            <a:fld id="{DD9F0740-C59C-4AD6-B752-7CC1CE13501A}" type="slidenum">
              <a:rPr lang="bg-BG" smtClean="0">
                <a:solidFill>
                  <a:srgbClr val="000000"/>
                </a:solidFill>
              </a:rPr>
              <a:pPr fontAlgn="base">
                <a:spcBef>
                  <a:spcPct val="0"/>
                </a:spcBef>
                <a:spcAft>
                  <a:spcPct val="0"/>
                </a:spcAft>
              </a:pPr>
              <a:t>‹N›</a:t>
            </a:fld>
            <a:endParaRPr>
              <a:solidFill>
                <a:srgbClr val="000000"/>
              </a:solidFill>
            </a:endParaRPr>
          </a:p>
        </p:txBody>
      </p:sp>
    </p:spTree>
    <p:extLst>
      <p:ext uri="{BB962C8B-B14F-4D97-AF65-F5344CB8AC3E}">
        <p14:creationId xmlns:p14="http://schemas.microsoft.com/office/powerpoint/2010/main" val="4008648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analysis in text">
    <p:spTree>
      <p:nvGrpSpPr>
        <p:cNvPr id="1" name=""/>
        <p:cNvGrpSpPr/>
        <p:nvPr/>
      </p:nvGrpSpPr>
      <p:grpSpPr>
        <a:xfrm>
          <a:off x="0" y="0"/>
          <a:ext cx="0" cy="0"/>
          <a:chOff x="0" y="0"/>
          <a:chExt cx="0" cy="0"/>
        </a:xfrm>
      </p:grpSpPr>
      <p:cxnSp>
        <p:nvCxnSpPr>
          <p:cNvPr id="14" name="Straight Connector 13"/>
          <p:cNvCxnSpPr/>
          <p:nvPr userDrawn="1"/>
        </p:nvCxnSpPr>
        <p:spPr>
          <a:xfrm>
            <a:off x="6995131" y="919655"/>
            <a:ext cx="1" cy="93952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7268447" y="965630"/>
            <a:ext cx="5824820" cy="861774"/>
          </a:xfrm>
          <a:prstGeom prst="rect">
            <a:avLst/>
          </a:prstGeom>
          <a:noFill/>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sz="2500">
                <a:solidFill>
                  <a:srgbClr val="0000B0"/>
                </a:solidFill>
                <a:latin typeface="Helvetica Neue"/>
              </a:defRPr>
            </a:pPr>
            <a:r>
              <a:t>Programmi Master in Artificiale</a:t>
            </a:r>
            <a:r>
              <a:br/>
              <a:t>Intelligence 4 Carriere in Europa</a:t>
            </a:r>
            <a:endParaRPr sz="2500">
              <a:solidFill>
                <a:srgbClr val="0000B0"/>
              </a:solidFill>
              <a:latin typeface="Helvetica Neue"/>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604" y="1060197"/>
            <a:ext cx="5160058" cy="644668"/>
          </a:xfrm>
          <a:prstGeom prst="rect">
            <a:avLst/>
          </a:prstGeom>
        </p:spPr>
      </p:pic>
      <p:sp>
        <p:nvSpPr>
          <p:cNvPr id="1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1287095" y="2710813"/>
            <a:ext cx="21590490" cy="892079"/>
          </a:xfrm>
          <a:prstGeom prst="rect">
            <a:avLst/>
          </a:prstGeom>
          <a:solidFill>
            <a:srgbClr val="0000B0"/>
          </a:solidFill>
        </p:spPr>
        <p:txBody>
          <a:bodyPr lIns="365760" anchor="ctr">
            <a:normAutofit/>
          </a:bodyPr>
          <a:lstStyle>
            <a:lvl1pPr marL="0" indent="0">
              <a:buNone/>
              <a:defRPr sz="3000" b="1" baseline="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t>CONTENUTO 1</a:t>
            </a:r>
          </a:p>
        </p:txBody>
      </p:sp>
      <p:sp>
        <p:nvSpPr>
          <p:cNvPr id="20"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1287095" y="5246669"/>
            <a:ext cx="10397882" cy="6457950"/>
          </a:xfrm>
          <a:prstGeom prst="rect">
            <a:avLst/>
          </a:prstGeom>
        </p:spPr>
        <p:txBody>
          <a:bodyPr>
            <a:noAutofit/>
          </a:bodyPr>
          <a:lstStyle>
            <a:lvl1pPr marL="0" marR="0" indent="0" algn="l" defTabSz="1828800" rtl="0" eaLnBrk="1" fontAlgn="auto" latinLnBrk="0" hangingPunct="1">
              <a:lnSpc>
                <a:spcPct val="100000"/>
              </a:lnSpc>
              <a:spcBef>
                <a:spcPts val="2000"/>
              </a:spcBef>
              <a:spcAft>
                <a:spcPts val="0"/>
              </a:spcAft>
              <a:buClrTx/>
              <a:buSzTx/>
              <a:buFont typeface="+mj-lt"/>
              <a:buNone/>
              <a:tabLst/>
              <a:defRPr sz="22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Buteur sint occaecat cupidatat non proident, sunt in culpa qui officia deserunt mollit anim.</a:t>
            </a:r>
          </a:p>
          <a:p>
            <a:pPr marL="0" marR="0" lvl="0" indent="0" algn="l" defTabSz="1828800" rtl="0" eaLnBrk="1" fontAlgn="auto" latinLnBrk="0" hangingPunct="1">
              <a:lnSpc>
                <a:spcPct val="90000"/>
              </a:lnSpc>
              <a:spcBef>
                <a:spcPts val="2000"/>
              </a:spcBef>
              <a:spcAft>
                <a:spcPts val="0"/>
              </a:spcAft>
              <a:buClrTx/>
              <a:buSzTx/>
              <a:buFont typeface="+mj-lt"/>
              <a:buNone/>
              <a:tabLst/>
            </a:pPr>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Buteur sint occaecat cupidatat non proident, sunt in culpa qui officia deserunt mollit anim.</a:t>
            </a:r>
          </a:p>
          <a:p>
            <a:pPr marL="0" marR="0" lvl="0" indent="0" algn="l" defTabSz="1828800" rtl="0" eaLnBrk="1" fontAlgn="auto" latinLnBrk="0" hangingPunct="1">
              <a:lnSpc>
                <a:spcPct val="90000"/>
              </a:lnSpc>
              <a:spcBef>
                <a:spcPts val="2000"/>
              </a:spcBef>
              <a:spcAft>
                <a:spcPts val="0"/>
              </a:spcAft>
              <a:buClrTx/>
              <a:buSzTx/>
              <a:buFont typeface="+mj-lt"/>
              <a:buNone/>
              <a:tabLst/>
            </a:pPr>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Buteur sint occaecat cupidatat non proident, sunt in culpa qui officia deserunt mollit anim.</a:t>
            </a:r>
          </a:p>
          <a:p>
            <a:pPr lvl="0"/>
          </a:p>
        </p:txBody>
      </p:sp>
      <p:sp>
        <p:nvSpPr>
          <p:cNvPr id="21"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12479703" y="5246669"/>
            <a:ext cx="10397882" cy="6457950"/>
          </a:xfrm>
          <a:prstGeom prst="rect">
            <a:avLst/>
          </a:prstGeom>
        </p:spPr>
        <p:txBody>
          <a:bodyPr>
            <a:noAutofit/>
          </a:bodyPr>
          <a:lstStyle>
            <a:lvl1pPr marL="0" marR="0" indent="0" algn="l" defTabSz="1828800" rtl="0" eaLnBrk="1" fontAlgn="auto" latinLnBrk="0" hangingPunct="1">
              <a:lnSpc>
                <a:spcPct val="100000"/>
              </a:lnSpc>
              <a:spcBef>
                <a:spcPts val="2000"/>
              </a:spcBef>
              <a:spcAft>
                <a:spcPts val="0"/>
              </a:spcAft>
              <a:buClrTx/>
              <a:buSzTx/>
              <a:buFont typeface="+mj-lt"/>
              <a:buNone/>
              <a:tabLst/>
              <a:defRPr sz="22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Buteur sint occaecat cupidatat non proident, sunt in culpa qui officia deserunt mollit anim.</a:t>
            </a:r>
          </a:p>
          <a:p>
            <a:pPr marL="0" marR="0" lvl="0" indent="0" algn="l" defTabSz="1828800" rtl="0" eaLnBrk="1" fontAlgn="auto" latinLnBrk="0" hangingPunct="1">
              <a:lnSpc>
                <a:spcPct val="90000"/>
              </a:lnSpc>
              <a:spcBef>
                <a:spcPts val="2000"/>
              </a:spcBef>
              <a:spcAft>
                <a:spcPts val="0"/>
              </a:spcAft>
              <a:buClrTx/>
              <a:buSzTx/>
              <a:buFont typeface="+mj-lt"/>
              <a:buNone/>
              <a:tabLst/>
            </a:pPr>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Buteur sint occaecat cupidatat non proident, sunt in culpa qui officia deserunt mollit anim.</a:t>
            </a:r>
          </a:p>
          <a:p>
            <a:pPr marL="0" marR="0" lvl="0" indent="0" algn="l" defTabSz="1828800" rtl="0" eaLnBrk="1" fontAlgn="auto" latinLnBrk="0" hangingPunct="1">
              <a:lnSpc>
                <a:spcPct val="90000"/>
              </a:lnSpc>
              <a:spcBef>
                <a:spcPts val="2000"/>
              </a:spcBef>
              <a:spcAft>
                <a:spcPts val="0"/>
              </a:spcAft>
              <a:buClrTx/>
              <a:buSzTx/>
              <a:buFont typeface="+mj-lt"/>
              <a:buNone/>
              <a:tabLst/>
            </a:pPr>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Buteur sint occaecat cupidatat non proident, sunt in culpa qui officia deserunt mollit anim.</a:t>
            </a:r>
          </a:p>
          <a:p>
            <a:pPr lvl="0"/>
          </a:p>
        </p:txBody>
      </p:sp>
      <p:sp>
        <p:nvSpPr>
          <p:cNvPr id="22"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1287095" y="3891139"/>
            <a:ext cx="21590490" cy="1138061"/>
          </a:xfrm>
          <a:prstGeom prst="rect">
            <a:avLst/>
          </a:prstGeom>
        </p:spPr>
        <p:txBody>
          <a:bodyPr>
            <a:normAutofit/>
          </a:bodyPr>
          <a:lstStyle>
            <a:lvl1pPr marL="0" indent="0">
              <a:lnSpc>
                <a:spcPts val="7000"/>
              </a:lnSpc>
              <a:spcBef>
                <a:spcPts val="0"/>
              </a:spcBef>
              <a:buNone/>
              <a:defRPr sz="6000" b="1" baseline="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t>Inserisci contenuto 1 titolo</a:t>
            </a:r>
          </a:p>
        </p:txBody>
      </p:sp>
      <p:sp>
        <p:nvSpPr>
          <p:cNvPr id="19" name="Slide Number Placeholder 5"/>
          <p:cNvSpPr>
            <a:spLocks noGrp="1"/>
          </p:cNvSpPr>
          <p:nvPr>
            <p:ph type="sldNum" sz="quarter" idx="4"/>
          </p:nvPr>
        </p:nvSpPr>
        <p:spPr>
          <a:xfrm>
            <a:off x="11564488" y="12444942"/>
            <a:ext cx="1014046" cy="730250"/>
          </a:xfrm>
          <a:prstGeom prst="rect">
            <a:avLst/>
          </a:prstGeom>
        </p:spPr>
        <p:txBody>
          <a:bodyPr vert="horz" lIns="91440" tIns="45720" rIns="91440" bIns="45720" anchor="ctr"/>
          <a:lstStyle>
            <a:lvl1pPr algn="ctr">
              <a:defRPr sz="2400">
                <a:solidFill>
                  <a:schemeClr val="tx1">
                    <a:tint val="75000"/>
                  </a:schemeClr>
                </a:solidFill>
              </a:defRPr>
            </a:lvl1pPr>
          </a:lstStyle>
          <a:p>
            <a:pPr fontAlgn="base">
              <a:spcBef>
                <a:spcPct val="0"/>
              </a:spcBef>
              <a:spcAft>
                <a:spcPct val="0"/>
              </a:spcAft>
            </a:pPr>
            <a:fld id="{DD9F0740-C59C-4AD6-B752-7CC1CE13501A}" type="slidenum">
              <a:rPr lang="bg-BG" smtClean="0">
                <a:solidFill>
                  <a:srgbClr val="000000"/>
                </a:solidFill>
              </a:rPr>
              <a:pPr fontAlgn="base">
                <a:spcBef>
                  <a:spcPct val="0"/>
                </a:spcBef>
                <a:spcAft>
                  <a:spcPct val="0"/>
                </a:spcAft>
              </a:pPr>
              <a:t>‹N›</a:t>
            </a:fld>
            <a:endParaRPr>
              <a:solidFill>
                <a:srgbClr val="000000"/>
              </a:solidFill>
            </a:endParaRPr>
          </a:p>
        </p:txBody>
      </p:sp>
    </p:spTree>
    <p:extLst>
      <p:ext uri="{BB962C8B-B14F-4D97-AF65-F5344CB8AC3E}">
        <p14:creationId xmlns:p14="http://schemas.microsoft.com/office/powerpoint/2010/main" val="1649261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alysis in text with image">
    <p:spTree>
      <p:nvGrpSpPr>
        <p:cNvPr id="1" name=""/>
        <p:cNvGrpSpPr/>
        <p:nvPr/>
      </p:nvGrpSpPr>
      <p:grpSpPr>
        <a:xfrm>
          <a:off x="0" y="0"/>
          <a:ext cx="0" cy="0"/>
          <a:chOff x="0" y="0"/>
          <a:chExt cx="0" cy="0"/>
        </a:xfrm>
      </p:grpSpPr>
      <p:cxnSp>
        <p:nvCxnSpPr>
          <p:cNvPr id="4" name="Straight Connector 3"/>
          <p:cNvCxnSpPr/>
          <p:nvPr userDrawn="1"/>
        </p:nvCxnSpPr>
        <p:spPr>
          <a:xfrm>
            <a:off x="6995131" y="919655"/>
            <a:ext cx="1" cy="93952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7268447" y="965630"/>
            <a:ext cx="5824820" cy="861774"/>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GB" sz="2500" dirty="0">
                <a:solidFill>
                  <a:srgbClr val="0000B0"/>
                </a:solidFill>
                <a:latin typeface="Helvetica Neue"/>
              </a:rPr>
              <a:t>Master programmes in Artificial</a:t>
            </a:r>
            <a:br>
              <a:rPr lang="en-GB" sz="2500" dirty="0">
                <a:solidFill>
                  <a:srgbClr val="0000B0"/>
                </a:solidFill>
                <a:latin typeface="Helvetica Neue"/>
              </a:rPr>
            </a:br>
            <a:r>
              <a:rPr lang="en-GB" sz="2500" dirty="0">
                <a:solidFill>
                  <a:srgbClr val="0000B0"/>
                </a:solidFill>
                <a:latin typeface="Helvetica Neue"/>
              </a:rPr>
              <a:t>Intelligence 4 Careers in Europe</a:t>
            </a:r>
            <a:endParaRPr lang="en-US" sz="2500" dirty="0">
              <a:solidFill>
                <a:srgbClr val="0000B0"/>
              </a:solidFill>
              <a:latin typeface="Helvetica Neue"/>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604" y="1060197"/>
            <a:ext cx="5160058" cy="644668"/>
          </a:xfrm>
          <a:prstGeom prst="rect">
            <a:avLst/>
          </a:prstGeom>
        </p:spPr>
      </p:pic>
      <p:sp>
        <p:nvSpPr>
          <p:cNvPr id="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1287095" y="2710813"/>
            <a:ext cx="21590490" cy="892079"/>
          </a:xfrm>
          <a:prstGeom prst="rect">
            <a:avLst/>
          </a:prstGeom>
          <a:solidFill>
            <a:srgbClr val="0000B0"/>
          </a:solidFill>
        </p:spPr>
        <p:txBody>
          <a:bodyPr lIns="365760" anchor="ctr">
            <a:normAutofit/>
          </a:bodyPr>
          <a:lstStyle>
            <a:lvl1pPr marL="0" indent="0">
              <a:buNone/>
              <a:defRPr sz="3000" b="1" baseline="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CONTENT 2</a:t>
            </a:r>
            <a:endParaRPr lang="x-none" dirty="0"/>
          </a:p>
        </p:txBody>
      </p:sp>
      <p:sp>
        <p:nvSpPr>
          <p:cNvPr id="10"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1287095" y="5246669"/>
            <a:ext cx="10397882" cy="6457950"/>
          </a:xfrm>
          <a:prstGeom prst="rect">
            <a:avLst/>
          </a:prstGeom>
        </p:spPr>
        <p:txBody>
          <a:bodyPr>
            <a:noAutofit/>
          </a:bodyPr>
          <a:lstStyle>
            <a:lvl1pPr marL="0" marR="0" indent="0" algn="l" defTabSz="1828800" rtl="0" eaLnBrk="1" fontAlgn="auto" latinLnBrk="0" hangingPunct="1">
              <a:lnSpc>
                <a:spcPct val="100000"/>
              </a:lnSpc>
              <a:spcBef>
                <a:spcPts val="2000"/>
              </a:spcBef>
              <a:spcAft>
                <a:spcPts val="0"/>
              </a:spcAft>
              <a:buClrTx/>
              <a:buSzTx/>
              <a:buFont typeface="+mj-lt"/>
              <a:buNone/>
              <a:tabLst/>
              <a:defRPr sz="22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1828800" rtl="0" eaLnBrk="1" fontAlgn="auto" latinLnBrk="0" hangingPunct="1">
              <a:lnSpc>
                <a:spcPct val="90000"/>
              </a:lnSpc>
              <a:spcBef>
                <a:spcPts val="2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1828800" rtl="0" eaLnBrk="1" fontAlgn="auto" latinLnBrk="0" hangingPunct="1">
              <a:lnSpc>
                <a:spcPct val="90000"/>
              </a:lnSpc>
              <a:spcBef>
                <a:spcPts val="2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14" name="Picture Placeholder 12"/>
          <p:cNvSpPr>
            <a:spLocks noGrp="1"/>
          </p:cNvSpPr>
          <p:nvPr>
            <p:ph type="pic" sz="quarter" idx="27" hasCustomPrompt="1"/>
          </p:nvPr>
        </p:nvSpPr>
        <p:spPr>
          <a:xfrm>
            <a:off x="12479703" y="5246669"/>
            <a:ext cx="10397882" cy="6457950"/>
          </a:xfrm>
          <a:prstGeom prst="rect">
            <a:avLst/>
          </a:prstGeom>
          <a:solidFill>
            <a:schemeClr val="bg1">
              <a:lumMod val="85000"/>
            </a:schemeClr>
          </a:solidFill>
        </p:spPr>
        <p:txBody>
          <a:bodyPr anchor="ctr"/>
          <a:lstStyle>
            <a:lvl1pPr marL="0" indent="0" algn="ctr">
              <a:buNone/>
              <a:defRPr sz="3000" baseline="0">
                <a:latin typeface="Helvetica Neue"/>
              </a:defRPr>
            </a:lvl1pPr>
          </a:lstStyle>
          <a:p>
            <a:r>
              <a:rPr lang="en-US" dirty="0"/>
              <a:t>Insert Picture</a:t>
            </a:r>
            <a:br>
              <a:rPr lang="en-US" dirty="0"/>
            </a:br>
            <a:r>
              <a:rPr lang="en-US" dirty="0"/>
              <a:t>related to content 2</a:t>
            </a:r>
          </a:p>
        </p:txBody>
      </p:sp>
      <p:sp>
        <p:nvSpPr>
          <p:cNvPr id="15"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1287095" y="3891139"/>
            <a:ext cx="21590490" cy="1138061"/>
          </a:xfrm>
          <a:prstGeom prst="rect">
            <a:avLst/>
          </a:prstGeom>
        </p:spPr>
        <p:txBody>
          <a:bodyPr>
            <a:normAutofit/>
          </a:bodyPr>
          <a:lstStyle>
            <a:lvl1pPr marL="0" indent="0">
              <a:lnSpc>
                <a:spcPts val="7000"/>
              </a:lnSpc>
              <a:spcBef>
                <a:spcPts val="0"/>
              </a:spcBef>
              <a:buNone/>
              <a:defRPr sz="6000" b="1" baseline="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rPr lang="en-GB" dirty="0"/>
              <a:t>Insert content 2 title</a:t>
            </a:r>
          </a:p>
        </p:txBody>
      </p:sp>
      <p:sp>
        <p:nvSpPr>
          <p:cNvPr id="13" name="Slide Number Placeholder 5"/>
          <p:cNvSpPr>
            <a:spLocks noGrp="1"/>
          </p:cNvSpPr>
          <p:nvPr>
            <p:ph type="sldNum" sz="quarter" idx="4"/>
          </p:nvPr>
        </p:nvSpPr>
        <p:spPr>
          <a:xfrm>
            <a:off x="11564488" y="12444942"/>
            <a:ext cx="1014046"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‹N›</a:t>
            </a:fld>
            <a:endParaRPr lang="bg-BG" dirty="0">
              <a:solidFill>
                <a:srgbClr val="000000"/>
              </a:solidFill>
            </a:endParaRPr>
          </a:p>
        </p:txBody>
      </p:sp>
    </p:spTree>
    <p:extLst>
      <p:ext uri="{BB962C8B-B14F-4D97-AF65-F5344CB8AC3E}">
        <p14:creationId xmlns:p14="http://schemas.microsoft.com/office/powerpoint/2010/main" val="4253331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alysis in points">
    <p:spTree>
      <p:nvGrpSpPr>
        <p:cNvPr id="1" name=""/>
        <p:cNvGrpSpPr/>
        <p:nvPr/>
      </p:nvGrpSpPr>
      <p:grpSpPr>
        <a:xfrm>
          <a:off x="0" y="0"/>
          <a:ext cx="0" cy="0"/>
          <a:chOff x="0" y="0"/>
          <a:chExt cx="0" cy="0"/>
        </a:xfrm>
      </p:grpSpPr>
      <p:cxnSp>
        <p:nvCxnSpPr>
          <p:cNvPr id="4" name="Straight Connector 3"/>
          <p:cNvCxnSpPr/>
          <p:nvPr userDrawn="1"/>
        </p:nvCxnSpPr>
        <p:spPr>
          <a:xfrm>
            <a:off x="6995131" y="919655"/>
            <a:ext cx="1" cy="93952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7268447" y="965630"/>
            <a:ext cx="5824820" cy="861774"/>
          </a:xfrm>
          <a:prstGeom prst="rect">
            <a:avLst/>
          </a:prstGeom>
          <a:noFill/>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sz="2500">
                <a:solidFill>
                  <a:srgbClr val="0000B0"/>
                </a:solidFill>
                <a:latin typeface="Helvetica Neue"/>
              </a:defRPr>
            </a:pPr>
            <a:r>
              <a:t>Programmi Master in Artificiale</a:t>
            </a:r>
            <a:r>
              <a:br/>
              <a:t>Intelligence 4 Carriere in Europa</a:t>
            </a:r>
            <a:endParaRPr sz="2500">
              <a:solidFill>
                <a:srgbClr val="0000B0"/>
              </a:solidFill>
              <a:latin typeface="Helvetica Neue"/>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604" y="1060197"/>
            <a:ext cx="5160058" cy="644668"/>
          </a:xfrm>
          <a:prstGeom prst="rect">
            <a:avLst/>
          </a:prstGeom>
        </p:spPr>
      </p:pic>
      <p:sp>
        <p:nvSpPr>
          <p:cNvPr id="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1287095" y="2710813"/>
            <a:ext cx="21590490" cy="892079"/>
          </a:xfrm>
          <a:prstGeom prst="rect">
            <a:avLst/>
          </a:prstGeom>
          <a:solidFill>
            <a:srgbClr val="0000B0"/>
          </a:solidFill>
        </p:spPr>
        <p:txBody>
          <a:bodyPr lIns="365760" anchor="ctr">
            <a:normAutofit/>
          </a:bodyPr>
          <a:lstStyle>
            <a:lvl1pPr marL="0" indent="0">
              <a:buNone/>
              <a:defRPr sz="3000" b="1" baseline="0">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t>CONTENUTO 3</a:t>
            </a:r>
          </a:p>
        </p:txBody>
      </p:sp>
      <p:sp>
        <p:nvSpPr>
          <p:cNvPr id="9"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1287095" y="5246669"/>
            <a:ext cx="10397882" cy="6457950"/>
          </a:xfrm>
          <a:prstGeom prst="rect">
            <a:avLst/>
          </a:prstGeom>
        </p:spPr>
        <p:txBody>
          <a:bodyPr>
            <a:noAutofit/>
          </a:bodyPr>
          <a:lstStyle>
            <a:lvl1pPr marL="457200" marR="0" indent="-457200" algn="l" defTabSz="1828800" rtl="0" eaLnBrk="1" fontAlgn="auto" latinLnBrk="0" hangingPunct="1">
              <a:lnSpc>
                <a:spcPct val="100000"/>
              </a:lnSpc>
              <a:spcBef>
                <a:spcPts val="2000"/>
              </a:spcBef>
              <a:spcAft>
                <a:spcPts val="0"/>
              </a:spcAft>
              <a:buClrTx/>
              <a:buSzTx/>
              <a:buFont typeface="+mj-lt"/>
              <a:buAutoNum type="arabicPeriod"/>
              <a:tabLst/>
              <a:defRPr sz="22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t>Lorem ipsum dolor sit amet, consectetur adipiscing elit, sed do eiusmod tempor incididunt ut labore et dolore magna aliqua. </a:t>
            </a:r>
          </a:p>
          <a:p>
            <a:pPr lvl="0"/>
            <a:r>
              <a:t>UT enim ad minim veniam, quis nostrud exercitation ullamco laboris nisi ut aliquip ex ea commodo consequat. </a:t>
            </a:r>
          </a:p>
          <a:p>
            <a:pPr lvl="0"/>
            <a:r>
              <a:t>Lorem ipsum dolor sit amet, consectetur adipiscing elit, sed do eiusmod tempor incididunt ut labore et dolore magna aliqua. </a:t>
            </a:r>
          </a:p>
          <a:p>
            <a:pPr lvl="0"/>
            <a:r>
              <a:t>UT enim ad minim veniam, quis nostrud exercitation ullamco laboris nisi ut aliquip ex ea commodo consequat. </a:t>
            </a:r>
          </a:p>
          <a:p>
            <a:pPr lvl="0"/>
            <a:r>
              <a:t>Lorem ipsum dolor sit amet, consectetur adipiscing elit, sed do eiusmod tempor incididunt ut labore et dolore magna aliqua. </a:t>
            </a:r>
          </a:p>
          <a:p>
            <a:pPr lvl="0"/>
            <a:r>
              <a:t>UT enim ad minim veniam, quis nostrud exercitation ullamco laboris nisi ut aliquip ex ea commodo consequat. </a:t>
            </a:r>
          </a:p>
          <a:p>
            <a:pPr lvl="0"/>
            <a:r>
              <a:t>Lorem ipsum dolor sit amet, consectetur adipiscing elit, sed do eiusmod tempor incididunt ut labore et dolore magna aliqua.</a:t>
            </a:r>
          </a:p>
        </p:txBody>
      </p:sp>
      <p:sp>
        <p:nvSpPr>
          <p:cNvPr id="11"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1287095" y="3891139"/>
            <a:ext cx="21590490" cy="1138061"/>
          </a:xfrm>
          <a:prstGeom prst="rect">
            <a:avLst/>
          </a:prstGeom>
        </p:spPr>
        <p:txBody>
          <a:bodyPr>
            <a:normAutofit/>
          </a:bodyPr>
          <a:lstStyle>
            <a:lvl1pPr marL="0" indent="0">
              <a:lnSpc>
                <a:spcPts val="7000"/>
              </a:lnSpc>
              <a:spcBef>
                <a:spcPts val="0"/>
              </a:spcBef>
              <a:buNone/>
              <a:defRPr sz="6000" b="1" baseline="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t>Inserisci contenuto 3 titolo</a:t>
            </a:r>
          </a:p>
        </p:txBody>
      </p:sp>
      <p:sp>
        <p:nvSpPr>
          <p:cNvPr id="14"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12479703" y="5246669"/>
            <a:ext cx="10397882" cy="6457950"/>
          </a:xfrm>
          <a:prstGeom prst="rect">
            <a:avLst/>
          </a:prstGeom>
        </p:spPr>
        <p:txBody>
          <a:bodyPr>
            <a:noAutofit/>
          </a:bodyPr>
          <a:lstStyle>
            <a:lvl1pPr marL="457200" marR="0" indent="-457200" algn="l" defTabSz="1828800" rtl="0" eaLnBrk="1" fontAlgn="auto" latinLnBrk="0" hangingPunct="1">
              <a:lnSpc>
                <a:spcPct val="100000"/>
              </a:lnSpc>
              <a:spcBef>
                <a:spcPts val="2000"/>
              </a:spcBef>
              <a:spcAft>
                <a:spcPts val="0"/>
              </a:spcAft>
              <a:buClrTx/>
              <a:buSzTx/>
              <a:buFont typeface="+mj-lt"/>
              <a:buAutoNum type="arabicPeriod" startAt="8"/>
              <a:tabLst/>
              <a:defRPr sz="2200">
                <a:solidFill>
                  <a:srgbClr val="0000B0"/>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t>Lorem ipsum dolor sit amet, consectetur adipiscing elit, sed do eiusmod tempor incididunt ut labore et dolore magna aliqua. </a:t>
            </a:r>
          </a:p>
          <a:p>
            <a:pPr lvl="0"/>
            <a:r>
              <a:t>UT enim ad minim veniam, quis nostrud exercitation ullamco laboris nisi ut aliquip ex ea commodo consequat. </a:t>
            </a:r>
          </a:p>
          <a:p>
            <a:pPr lvl="0"/>
            <a:r>
              <a:t>Lorem ipsum dolor sit amet, consectetur adipiscing elit, sed do eiusmod tempor incididunt ut labore et dolore magna aliqua. </a:t>
            </a:r>
          </a:p>
          <a:p>
            <a:pPr lvl="0"/>
            <a:r>
              <a:t>UT enim ad minim veniam, quis nostrud exercitation ullamco laboris nisi ut aliquip ex ea commodo consequat. </a:t>
            </a:r>
          </a:p>
          <a:p>
            <a:pPr lvl="0"/>
            <a:r>
              <a:t>Lorem ipsum dolor sit amet, consectetur adipiscing elit, sed do eiusmod tempor incididunt ut labore et dolore magna aliqua. </a:t>
            </a:r>
          </a:p>
          <a:p>
            <a:pPr lvl="0"/>
            <a:r>
              <a:t>UT enim ad minim veniam, quis nostrud exercitation ullamco laboris nisi ut aliquip ex ea commodo consequat. </a:t>
            </a:r>
          </a:p>
          <a:p>
            <a:pPr lvl="0"/>
            <a:r>
              <a:t>Lorem ipsum dolor sit amet, consectetur adipiscing elit, sed do eiusmod tempor incididunt ut labore et dolore magna aliqua.</a:t>
            </a:r>
          </a:p>
        </p:txBody>
      </p:sp>
      <p:sp>
        <p:nvSpPr>
          <p:cNvPr id="13" name="Slide Number Placeholder 5"/>
          <p:cNvSpPr>
            <a:spLocks noGrp="1"/>
          </p:cNvSpPr>
          <p:nvPr>
            <p:ph type="sldNum" sz="quarter" idx="4"/>
          </p:nvPr>
        </p:nvSpPr>
        <p:spPr>
          <a:xfrm>
            <a:off x="11564488" y="12444942"/>
            <a:ext cx="1014046" cy="730250"/>
          </a:xfrm>
          <a:prstGeom prst="rect">
            <a:avLst/>
          </a:prstGeom>
        </p:spPr>
        <p:txBody>
          <a:bodyPr vert="horz" lIns="91440" tIns="45720" rIns="91440" bIns="45720" anchor="ctr"/>
          <a:lstStyle>
            <a:lvl1pPr algn="ctr">
              <a:defRPr sz="2400">
                <a:solidFill>
                  <a:schemeClr val="tx1">
                    <a:tint val="75000"/>
                  </a:schemeClr>
                </a:solidFill>
              </a:defRPr>
            </a:lvl1pPr>
          </a:lstStyle>
          <a:p>
            <a:pPr fontAlgn="base">
              <a:spcBef>
                <a:spcPct val="0"/>
              </a:spcBef>
              <a:spcAft>
                <a:spcPct val="0"/>
              </a:spcAft>
            </a:pPr>
            <a:fld id="{DD9F0740-C59C-4AD6-B752-7CC1CE13501A}" type="slidenum">
              <a:rPr lang="bg-BG" smtClean="0">
                <a:solidFill>
                  <a:srgbClr val="000000"/>
                </a:solidFill>
              </a:rPr>
              <a:pPr fontAlgn="base">
                <a:spcBef>
                  <a:spcPct val="0"/>
                </a:spcBef>
                <a:spcAft>
                  <a:spcPct val="0"/>
                </a:spcAft>
              </a:pPr>
              <a:t>‹N›</a:t>
            </a:fld>
            <a:endParaRPr>
              <a:solidFill>
                <a:srgbClr val="000000"/>
              </a:solidFill>
            </a:endParaRPr>
          </a:p>
        </p:txBody>
      </p:sp>
    </p:spTree>
    <p:extLst>
      <p:ext uri="{BB962C8B-B14F-4D97-AF65-F5344CB8AC3E}">
        <p14:creationId xmlns:p14="http://schemas.microsoft.com/office/powerpoint/2010/main" val="3050328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B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604" y="1060197"/>
            <a:ext cx="5170948" cy="644668"/>
          </a:xfrm>
          <a:prstGeom prst="rect">
            <a:avLst/>
          </a:prstGeom>
        </p:spPr>
      </p:pic>
      <p:cxnSp>
        <p:nvCxnSpPr>
          <p:cNvPr id="6" name="Straight Connector 5"/>
          <p:cNvCxnSpPr/>
          <p:nvPr userDrawn="1"/>
        </p:nvCxnSpPr>
        <p:spPr>
          <a:xfrm>
            <a:off x="6995131" y="919655"/>
            <a:ext cx="1" cy="9395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7268447" y="965630"/>
            <a:ext cx="5824820" cy="861774"/>
          </a:xfrm>
          <a:prstGeom prst="rect">
            <a:avLst/>
          </a:prstGeom>
          <a:noFill/>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sz="2500">
                <a:solidFill>
                  <a:schemeClr val="bg1"/>
                </a:solidFill>
                <a:latin typeface="Helvetica Neue"/>
              </a:defRPr>
            </a:pPr>
            <a:r>
              <a:t>Programmi Master in Artificiale</a:t>
            </a:r>
            <a:r>
              <a:br/>
              <a:t>Intelligence 4 Carriere in Europa</a:t>
            </a:r>
            <a:endParaRPr sz="2500">
              <a:solidFill>
                <a:schemeClr val="bg1"/>
              </a:solidFill>
              <a:latin typeface="Helvetica Neue"/>
            </a:endParaRPr>
          </a:p>
        </p:txBody>
      </p:sp>
      <p:sp>
        <p:nvSpPr>
          <p:cNvPr id="13" name="Text Placeholder 2">
            <a:extLst>
              <a:ext uri="{FF2B5EF4-FFF2-40B4-BE49-F238E27FC236}">
                <a16:creationId xmlns:a16="http://schemas.microsoft.com/office/drawing/2014/main" id="{C4620EE8-4506-F748-BA2F-9F7D7888F37E}"/>
              </a:ext>
            </a:extLst>
          </p:cNvPr>
          <p:cNvSpPr>
            <a:spLocks noGrp="1"/>
          </p:cNvSpPr>
          <p:nvPr>
            <p:ph type="body" sz="quarter" idx="16" hasCustomPrompt="1"/>
          </p:nvPr>
        </p:nvSpPr>
        <p:spPr>
          <a:xfrm>
            <a:off x="1287095" y="5440309"/>
            <a:ext cx="21590490" cy="2416757"/>
          </a:xfrm>
          <a:prstGeom prst="rect">
            <a:avLst/>
          </a:prstGeom>
        </p:spPr>
        <p:txBody>
          <a:bodyPr>
            <a:noAutofit/>
          </a:bodyPr>
          <a:lstStyle>
            <a:lvl1pPr marL="0" indent="0">
              <a:buNone/>
              <a:defRPr sz="15000" b="1">
                <a:solidFill>
                  <a:schemeClr val="bg1"/>
                </a:solidFill>
                <a:latin typeface="Helvetica Neue"/>
              </a:defRPr>
            </a:lvl1pPr>
            <a:lvl2pPr marL="609600" indent="0">
              <a:buNone/>
              <a:defRPr sz="12000">
                <a:solidFill>
                  <a:schemeClr val="bg1"/>
                </a:solidFill>
              </a:defRPr>
            </a:lvl2pPr>
            <a:lvl3pPr marL="1219200" indent="0">
              <a:buNone/>
              <a:defRPr sz="12000">
                <a:solidFill>
                  <a:schemeClr val="bg1"/>
                </a:solidFill>
              </a:defRPr>
            </a:lvl3pPr>
            <a:lvl4pPr marL="1828800" indent="0">
              <a:buNone/>
              <a:defRPr sz="12000">
                <a:solidFill>
                  <a:schemeClr val="bg1"/>
                </a:solidFill>
              </a:defRPr>
            </a:lvl4pPr>
            <a:lvl5pPr marL="2438400" indent="0">
              <a:buNone/>
              <a:defRPr sz="12000">
                <a:solidFill>
                  <a:schemeClr val="bg1"/>
                </a:solidFill>
              </a:defRPr>
            </a:lvl5pPr>
          </a:lstStyle>
          <a:p>
            <a:pPr lvl="0"/>
            <a:r>
              <a:t>Grazie. — Grazie.</a:t>
            </a:r>
          </a:p>
        </p:txBody>
      </p:sp>
    </p:spTree>
    <p:extLst>
      <p:ext uri="{BB962C8B-B14F-4D97-AF65-F5344CB8AC3E}">
        <p14:creationId xmlns:p14="http://schemas.microsoft.com/office/powerpoint/2010/main" val="4265268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828800" y="4260851"/>
            <a:ext cx="20726400" cy="2940050"/>
          </a:xfrm>
        </p:spPr>
        <p:txBody>
          <a:bodyPr/>
          <a:lstStyle/>
          <a:p>
            <a:r>
              <a:t>Tariffa clic per modifica stile</a:t>
            </a:r>
          </a:p>
        </p:txBody>
      </p:sp>
      <p:sp>
        <p:nvSpPr>
          <p:cNvPr id="3" name="Sottotitolo 2"/>
          <p:cNvSpPr>
            <a:spLocks noGrp="1"/>
          </p:cNvSpPr>
          <p:nvPr>
            <p:ph type="subTitle" idx="1"/>
          </p:nvPr>
        </p:nvSpPr>
        <p:spPr>
          <a:xfrm>
            <a:off x="3657600" y="7772400"/>
            <a:ext cx="17068800"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t>Tariffa clic per modifica lo stile del sottotitolo dello schema</a:t>
            </a:r>
          </a:p>
        </p:txBody>
      </p:sp>
      <p:sp>
        <p:nvSpPr>
          <p:cNvPr id="4" name="Segnaposto data 3"/>
          <p:cNvSpPr>
            <a:spLocks noGrp="1"/>
          </p:cNvSpPr>
          <p:nvPr>
            <p:ph type="dt" sz="half" idx="10"/>
          </p:nvPr>
        </p:nvSpPr>
        <p:spPr/>
        <p:txBody>
          <a:bodyPr/>
          <a:lstStyle/>
          <a:p>
            <a:fld id="{8DF5B5D2-CA2A-6548-955E-9897154AE4E2}" type="datetimeFigureOut">
              <a:rPr lang="it-IT" smtClean="0"/>
              <a:t>15/12/2022</a:t>
            </a:fld>
          </a:p>
        </p:txBody>
      </p:sp>
      <p:sp>
        <p:nvSpPr>
          <p:cNvPr id="5" name="Segnaposto piè di pagina 4"/>
          <p:cNvSpPr>
            <a:spLocks noGrp="1"/>
          </p:cNvSpPr>
          <p:nvPr>
            <p:ph type="ftr" sz="quarter" idx="11"/>
          </p:nvPr>
        </p:nvSpPr>
        <p:spPr/>
        <p:txBody>
          <a:bodyPr/>
          <a:lstStyle/>
          <a:p/>
        </p:txBody>
      </p:sp>
      <p:sp>
        <p:nvSpPr>
          <p:cNvPr id="6" name="Segnaposto numero diapositiva 5"/>
          <p:cNvSpPr>
            <a:spLocks noGrp="1"/>
          </p:cNvSpPr>
          <p:nvPr>
            <p:ph type="sldNum" sz="quarter" idx="12"/>
          </p:nvPr>
        </p:nvSpPr>
        <p:spPr/>
        <p:txBody>
          <a:bodyPr/>
          <a:lstStyle/>
          <a:p>
            <a:fld id="{6DE11C3C-84A5-A346-8CE0-29825D2E2D30}" type="slidenum">
              <a:rPr lang="it-IT" smtClean="0"/>
              <a:t>‹N›</a:t>
            </a:fld>
          </a:p>
        </p:txBody>
      </p:sp>
    </p:spTree>
    <p:extLst>
      <p:ext uri="{BB962C8B-B14F-4D97-AF65-F5344CB8AC3E}">
        <p14:creationId xmlns:p14="http://schemas.microsoft.com/office/powerpoint/2010/main" val="2865772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p:cNvSpPr/>
          <p:nvPr userDrawn="1"/>
        </p:nvSpPr>
        <p:spPr>
          <a:xfrm>
            <a:off x="0" y="11904133"/>
            <a:ext cx="24384000" cy="1811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pic>
        <p:nvPicPr>
          <p:cNvPr id="20" name="Picture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0614363" y="12170893"/>
            <a:ext cx="2192882" cy="1083616"/>
          </a:xfrm>
          <a:prstGeom prst="rect">
            <a:avLst/>
          </a:prstGeom>
        </p:spPr>
      </p:pic>
      <p:sp>
        <p:nvSpPr>
          <p:cNvPr id="21" name="Text Placeholder 10">
            <a:extLst>
              <a:ext uri="{FF2B5EF4-FFF2-40B4-BE49-F238E27FC236}">
                <a16:creationId xmlns:a16="http://schemas.microsoft.com/office/drawing/2014/main" id="{9B3CD9D9-3717-8045-BBE0-D00561474EA1}"/>
              </a:ext>
            </a:extLst>
          </p:cNvPr>
          <p:cNvSpPr txBox="1">
            <a:spLocks/>
          </p:cNvSpPr>
          <p:nvPr userDrawn="1"/>
        </p:nvSpPr>
        <p:spPr>
          <a:xfrm>
            <a:off x="13732934" y="12562731"/>
            <a:ext cx="6473093" cy="691778"/>
          </a:xfrm>
          <a:prstGeom prst="rect">
            <a:avLst/>
          </a:prstGeom>
        </p:spPr>
        <p:txBody>
          <a:bodyPr anchor="ctr">
            <a:noAutofit/>
          </a:bodyPr>
          <a:lstStyle>
            <a:lvl1pPr marL="0" indent="0" algn="r" defTabSz="1828800" rtl="0" eaLnBrk="1" latinLnBrk="0" hangingPunct="1">
              <a:lnSpc>
                <a:spcPct val="90000"/>
              </a:lnSpc>
              <a:spcBef>
                <a:spcPts val="2000"/>
              </a:spcBef>
              <a:buFont typeface="Arial" panose="020B0604020202020204" pitchFamily="34" charset="0"/>
              <a:buNone/>
              <a:defRPr sz="2000" b="0" kern="1200" baseline="0">
                <a:solidFill>
                  <a:schemeClr val="tx1"/>
                </a:solidFill>
                <a:latin typeface="Helvetica Neue"/>
                <a:ea typeface="+mn-ea"/>
                <a:cs typeface="+mn-cs"/>
              </a:defRPr>
            </a:lvl1pPr>
            <a:lvl2pPr marL="609600" indent="0" algn="l" defTabSz="1828800" rtl="0" eaLnBrk="1" latinLnBrk="0" hangingPunct="1">
              <a:lnSpc>
                <a:spcPct val="90000"/>
              </a:lnSpc>
              <a:spcBef>
                <a:spcPts val="1000"/>
              </a:spcBef>
              <a:buFont typeface="Arial" panose="020B0604020202020204" pitchFamily="34" charset="0"/>
              <a:buNone/>
              <a:defRPr sz="4800" kern="1200">
                <a:solidFill>
                  <a:schemeClr val="bg1"/>
                </a:solidFill>
                <a:latin typeface="+mn-lt"/>
                <a:ea typeface="+mn-ea"/>
                <a:cs typeface="+mn-cs"/>
              </a:defRPr>
            </a:lvl2pPr>
            <a:lvl3pPr marL="1219200" indent="0" algn="l" defTabSz="1828800" rtl="0" eaLnBrk="1" latinLnBrk="0" hangingPunct="1">
              <a:lnSpc>
                <a:spcPct val="90000"/>
              </a:lnSpc>
              <a:spcBef>
                <a:spcPts val="1000"/>
              </a:spcBef>
              <a:buFont typeface="Arial" panose="020B0604020202020204" pitchFamily="34" charset="0"/>
              <a:buNone/>
              <a:defRPr sz="4000" kern="1200">
                <a:solidFill>
                  <a:schemeClr val="bg1"/>
                </a:solidFill>
                <a:latin typeface="+mn-lt"/>
                <a:ea typeface="+mn-ea"/>
                <a:cs typeface="+mn-cs"/>
              </a:defRPr>
            </a:lvl3pPr>
            <a:lvl4pPr marL="1828800" indent="0" algn="l" defTabSz="18288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4pPr>
            <a:lvl5pPr marL="2438400" indent="0" algn="l" defTabSz="18288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defRPr sz="1600">
                <a:effectLst/>
              </a:defRPr>
            </a:pPr>
            <a:r>
              <a:t>Questo Master è gestito nel contesto dell'azione</a:t>
            </a:r>
            <a:r>
              <a:br/>
              <a:t>N. 2020-UE-IA-0087, cofinanziato dalle Telecomunicazioni CEF dell'UE </a:t>
            </a:r>
            <a:r>
              <a:br/>
              <a:t>ai sensi del GA nr. INEA/CEF/ICT/A2020/2267423</a:t>
            </a:r>
            <a:endParaRPr sz="1600">
              <a:latin typeface="Helvetica Neue"/>
            </a:endParaRPr>
          </a:p>
        </p:txBody>
      </p:sp>
      <p:pic>
        <p:nvPicPr>
          <p:cNvPr id="22" name="Picture 2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76665" y="12490766"/>
            <a:ext cx="5568959" cy="747511"/>
          </a:xfrm>
          <a:prstGeom prst="rect">
            <a:avLst/>
          </a:prstGeom>
        </p:spPr>
      </p:pic>
      <p:sp>
        <p:nvSpPr>
          <p:cNvPr id="13" name="Slide Number Placeholder 5"/>
          <p:cNvSpPr>
            <a:spLocks noGrp="1"/>
          </p:cNvSpPr>
          <p:nvPr>
            <p:ph type="sldNum" sz="quarter" idx="4"/>
          </p:nvPr>
        </p:nvSpPr>
        <p:spPr>
          <a:xfrm>
            <a:off x="11564488" y="12444942"/>
            <a:ext cx="1014046" cy="730250"/>
          </a:xfrm>
          <a:prstGeom prst="rect">
            <a:avLst/>
          </a:prstGeom>
        </p:spPr>
        <p:txBody>
          <a:bodyPr vert="horz" lIns="91440" tIns="45720" rIns="91440" bIns="45720" anchor="ctr"/>
          <a:lstStyle>
            <a:lvl1pPr algn="ctr">
              <a:defRPr sz="2400">
                <a:solidFill>
                  <a:schemeClr val="tx1">
                    <a:tint val="75000"/>
                  </a:schemeClr>
                </a:solidFill>
              </a:defRPr>
            </a:lvl1pPr>
          </a:lstStyle>
          <a:p>
            <a:pPr fontAlgn="base">
              <a:spcBef>
                <a:spcPct val="0"/>
              </a:spcBef>
              <a:spcAft>
                <a:spcPct val="0"/>
              </a:spcAft>
            </a:pPr>
            <a:fld id="{DD9F0740-C59C-4AD6-B752-7CC1CE13501A}" type="slidenum">
              <a:rPr lang="bg-BG" smtClean="0">
                <a:solidFill>
                  <a:srgbClr val="000000"/>
                </a:solidFill>
              </a:rPr>
              <a:pPr fontAlgn="base">
                <a:spcBef>
                  <a:spcPct val="0"/>
                </a:spcBef>
                <a:spcAft>
                  <a:spcPct val="0"/>
                </a:spcAft>
              </a:pPr>
              <a:t>‹N›</a:t>
            </a:fld>
            <a:endParaRPr>
              <a:solidFill>
                <a:srgbClr val="000000"/>
              </a:solidFill>
            </a:endParaRPr>
          </a:p>
        </p:txBody>
      </p:sp>
    </p:spTree>
    <p:extLst>
      <p:ext uri="{BB962C8B-B14F-4D97-AF65-F5344CB8AC3E}">
        <p14:creationId xmlns:p14="http://schemas.microsoft.com/office/powerpoint/2010/main" val="2065785542"/>
      </p:ext>
    </p:extLst>
  </p:cSld>
  <p:clrMap bg1="lt1" tx1="dk1" bg2="lt2" tx2="dk2" accent1="accent1" accent2="accent2" accent3="accent3" accent4="accent4" accent5="accent5" accent6="accent6" hlink="hlink" folHlink="folHlink"/>
  <p:sldLayoutIdLst>
    <p:sldLayoutId id="2147483684" r:id="rId1"/>
    <p:sldLayoutId id="2147483697" r:id="rId2"/>
    <p:sldLayoutId id="2147483699" r:id="rId3"/>
    <p:sldLayoutId id="2147483698" r:id="rId4"/>
    <p:sldLayoutId id="2147483700" r:id="rId5"/>
    <p:sldLayoutId id="2147483714" r:id="rId6"/>
    <p:sldLayoutId id="2147483715" r:id="rId7"/>
  </p:sldLayoutIdLst>
  <p:hf hdr="0" ftr="0" dt="0"/>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reativecommons.org/licenses/by-nc-sa/4.0/" TargetMode="External"/><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reuters.com/article/us-amazon-com-jobs-automation-insight-idUSKCN1MK08G" TargetMode="Externa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theverge.com/c/22444020/chicago-pd-predictive-policing-heat-list" TargetMode="Externa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hyperlink" Target="https://algorithmwatch.org/en/google-vision-racism/" TargetMode="External"/><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fiftytimesaroundthesun.com/2020/06/22/the-shirley-cards/" TargetMode="External"/><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fiftytimesaroundthesun.com/2020/06/22/the-shirley-cards/" TargetMode="External"/><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creativecommons.org/licenses/by-nc-sa/4.0/"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s://www.fiftytimesaroundthesun.com/2020/06/22/the-shirley-cards/" TargetMode="External"/><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cjc-online.ca/index.php/journal/article/view/2196/2055" TargetMode="External"/><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5" Type="http://schemas.openxmlformats.org/officeDocument/2006/relationships/hyperlink" Target="https://www.wired.com/story/when-it-comes-to-gorillas-google-photos-remains-blind/" TargetMode="Externa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5.xml"/><Relationship Id="rId6" Type="http://schemas.openxmlformats.org/officeDocument/2006/relationships/hyperlink" Target="https://www.unwomen.org/en/news/stories/2013/10/women-should-ads" TargetMode="External"/><Relationship Id="rId5" Type="http://schemas.openxmlformats.org/officeDocument/2006/relationships/image" Target="../media/image46.jpg"/><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emf"/><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hyperlink" Target="https://link.springer.com/content/pdf/10.1007/s11023-020-09548-1.pdf" TargetMode="External"/><Relationship Id="rId2" Type="http://schemas.openxmlformats.org/officeDocument/2006/relationships/image" Target="../media/image51.emf"/><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commentbfp.sp.unipi.it/daniela-tafani-what-s-wrong-with-ai-ethics-narratives" TargetMode="External"/><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hyperlink" Target="https://commentbfp.sp.unipi.it/daniela-tafani-what-s-wrong-with-ai-ethics-narratives"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interaktiv.br.de/ki-bewerbung/en/" TargetMode="Externa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productivityhub.org/2021/09/07/automated-hiring-software-is-mistakenly-rejecting-millions-of-viable-job-candidates/" TargetMode="External"/><Relationship Id="rId2" Type="http://schemas.openxmlformats.org/officeDocument/2006/relationships/hyperlink" Target="https://www.hbs.edu/managing-the-future-of-work/Documents/research/hiddenworkers09032021.pdf" TargetMode="Externa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hyperlink" Target="https://us.macmillan.com/books/9781250074317" TargetMode="External"/><Relationship Id="rId3" Type="http://schemas.openxmlformats.org/officeDocument/2006/relationships/hyperlink" Target="https://www.theguardian.com/technology/2015/jul/08/women-less-likely-ads-high-paid-jobs-google-study" TargetMode="External"/><Relationship Id="rId7" Type="http://schemas.openxmlformats.org/officeDocument/2006/relationships/hyperlink" Target="http://www.californialawreview.org/wp-content/uploads/2016/06/2Barocas-Selbst.pdf" TargetMode="External"/><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hyperlink" Target="https://www.reuters.com/article/us-amazon-com-jobs-automation-insight/amazon-scraps-secret-ai-recruiting-tool-that-showed-bias-against-women-idUSKCN1MK08G" TargetMode="External"/><Relationship Id="rId5" Type="http://schemas.openxmlformats.org/officeDocument/2006/relationships/hyperlink" Target="https://www.economist.com/news/science-and-technology/21737014-biased-training-probably-blame-computer-programs-recognise-white-men-better" TargetMode="External"/><Relationship Id="rId4" Type="http://schemas.openxmlformats.org/officeDocument/2006/relationships/hyperlink" Target="https://www.bloomberg.com/graphics/2016-amazon-same-day/"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aisnakeoil.substack.com/" TargetMode="External"/><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www.cs.princeton.edu/~arvindn/talks/MIT-STS-AI-snakeoil.pdf" TargetMode="External"/><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hyperlink" Target="https://commentbfp.sp.unipi.it/daniela-tafani-what-s-wrong-with-ai-ethics-narratives"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code.google.com/archive/p/word2vec/" TargetMode="Externa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code.google.com/archive/p/word2vec/" TargetMode="Externa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hyperlink" Target="https://code.google.com/archive/p/word2vec/" TargetMode="Externa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t>Università di Bologna</a:t>
            </a:r>
          </a:p>
        </p:txBody>
      </p:sp>
      <p:sp>
        <p:nvSpPr>
          <p:cNvPr id="3" name="Text Placeholder 2"/>
          <p:cNvSpPr>
            <a:spLocks noGrp="1"/>
          </p:cNvSpPr>
          <p:nvPr>
            <p:ph type="body" sz="quarter" idx="19"/>
          </p:nvPr>
        </p:nvSpPr>
        <p:spPr/>
        <p:txBody>
          <a:bodyPr/>
          <a:lstStyle/>
          <a:p>
            <a:r>
              <a:t>2022/2023 — Secondo semestre</a:t>
            </a:r>
          </a:p>
        </p:txBody>
      </p:sp>
      <p:sp>
        <p:nvSpPr>
          <p:cNvPr id="4" name="Text Placeholder 3"/>
          <p:cNvSpPr>
            <a:spLocks noGrp="1"/>
          </p:cNvSpPr>
          <p:nvPr>
            <p:ph type="body" sz="quarter" idx="21"/>
          </p:nvPr>
        </p:nvSpPr>
        <p:spPr/>
        <p:txBody>
          <a:bodyPr/>
          <a:lstStyle/>
          <a:p>
            <a:r>
              <a:t>Etica computazionale</a:t>
            </a:r>
          </a:p>
        </p:txBody>
      </p:sp>
      <p:sp>
        <p:nvSpPr>
          <p:cNvPr id="5" name="Text Placeholder 4"/>
          <p:cNvSpPr>
            <a:spLocks noGrp="1"/>
          </p:cNvSpPr>
          <p:nvPr>
            <p:ph type="body" sz="quarter" idx="23"/>
          </p:nvPr>
        </p:nvSpPr>
        <p:spPr/>
        <p:txBody>
          <a:bodyPr/>
          <a:lstStyle/>
          <a:p>
            <a:r>
              <a:t>Daniela Tafani</a:t>
            </a:r>
          </a:p>
        </p:txBody>
      </p:sp>
      <p:pic>
        <p:nvPicPr>
          <p:cNvPr id="7" name="Immagine 6">
            <a:extLst>
              <a:ext uri="{FF2B5EF4-FFF2-40B4-BE49-F238E27FC236}">
                <a16:creationId xmlns:a16="http://schemas.microsoft.com/office/drawing/2014/main" id="{8727FAE6-281C-45C9-B02F-9715D2C2D4BF}"/>
              </a:ext>
            </a:extLst>
          </p:cNvPr>
          <p:cNvPicPr>
            <a:picLocks noChangeAspect="1"/>
          </p:cNvPicPr>
          <p:nvPr/>
        </p:nvPicPr>
        <p:blipFill>
          <a:blip r:embed="rId2"/>
          <a:stretch>
            <a:fillRect/>
          </a:stretch>
        </p:blipFill>
        <p:spPr>
          <a:xfrm>
            <a:off x="7702158" y="11975431"/>
            <a:ext cx="1819127" cy="1581369"/>
          </a:xfrm>
          <a:prstGeom prst="rect">
            <a:avLst/>
          </a:prstGeom>
        </p:spPr>
      </p:pic>
      <p:pic>
        <p:nvPicPr>
          <p:cNvPr id="8" name="Immagine 7">
            <a:hlinkClick r:id="rId3"/>
            <a:extLst>
              <a:ext uri="{FF2B5EF4-FFF2-40B4-BE49-F238E27FC236}">
                <a16:creationId xmlns:a16="http://schemas.microsoft.com/office/drawing/2014/main" id="{01DD74F1-41C2-43E6-9462-7EF6D1C1DCD7}"/>
              </a:ext>
            </a:extLst>
          </p:cNvPr>
          <p:cNvPicPr>
            <a:picLocks noChangeAspect="1"/>
          </p:cNvPicPr>
          <p:nvPr/>
        </p:nvPicPr>
        <p:blipFill>
          <a:blip r:embed="rId4"/>
          <a:stretch>
            <a:fillRect/>
          </a:stretch>
        </p:blipFill>
        <p:spPr>
          <a:xfrm>
            <a:off x="10486890" y="12166562"/>
            <a:ext cx="3522090" cy="1231975"/>
          </a:xfrm>
          <a:prstGeom prst="rect">
            <a:avLst/>
          </a:prstGeom>
          <a:solidFill>
            <a:schemeClr val="accent1">
              <a:lumMod val="50000"/>
            </a:schemeClr>
          </a:solidFill>
        </p:spPr>
      </p:pic>
    </p:spTree>
    <p:extLst>
      <p:ext uri="{BB962C8B-B14F-4D97-AF65-F5344CB8AC3E}">
        <p14:creationId xmlns:p14="http://schemas.microsoft.com/office/powerpoint/2010/main" val="1302962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fontAlgn="base">
              <a:spcBef>
                <a:spcPct val="0"/>
              </a:spcBef>
              <a:spcAft>
                <a:spcPct val="0"/>
              </a:spcAft>
            </a:pPr>
            <a:fld id="{DD9F0740-C59C-4AD6-B752-7CC1CE13501A}" type="slidenum">
              <a:rPr lang="bg-BG" smtClean="0">
                <a:solidFill>
                  <a:srgbClr val="000000"/>
                </a:solidFill>
              </a:rPr>
              <a:pPr fontAlgn="base">
                <a:spcBef>
                  <a:spcPct val="0"/>
                </a:spcBef>
                <a:spcAft>
                  <a:spcPct val="0"/>
                </a:spcAft>
              </a:pPr>
              <a:t>10</a:t>
            </a:fld>
            <a:endParaRPr>
              <a:solidFill>
                <a:srgbClr val="000000"/>
              </a:solidFill>
            </a:endParaRPr>
          </a:p>
        </p:txBody>
      </p:sp>
      <p:pic>
        <p:nvPicPr>
          <p:cNvPr id="4" name="Immagine 3">
            <a:extLst>
              <a:ext uri="{FF2B5EF4-FFF2-40B4-BE49-F238E27FC236}">
                <a16:creationId xmlns:a16="http://schemas.microsoft.com/office/drawing/2014/main" id="{B073877F-5810-47AC-AD6D-5382794A75D4}"/>
              </a:ext>
            </a:extLst>
          </p:cNvPr>
          <p:cNvPicPr>
            <a:picLocks noChangeAspect="1"/>
          </p:cNvPicPr>
          <p:nvPr/>
        </p:nvPicPr>
        <p:blipFill>
          <a:blip r:embed="rId2"/>
          <a:stretch>
            <a:fillRect/>
          </a:stretch>
        </p:blipFill>
        <p:spPr>
          <a:xfrm>
            <a:off x="16515180" y="5398478"/>
            <a:ext cx="846370" cy="545121"/>
          </a:xfrm>
          <a:prstGeom prst="rect">
            <a:avLst/>
          </a:prstGeom>
        </p:spPr>
      </p:pic>
      <p:pic>
        <p:nvPicPr>
          <p:cNvPr id="7" name="Immagine 6">
            <a:extLst>
              <a:ext uri="{FF2B5EF4-FFF2-40B4-BE49-F238E27FC236}">
                <a16:creationId xmlns:a16="http://schemas.microsoft.com/office/drawing/2014/main" id="{7417006D-1492-4FCB-A442-46686CE38408}"/>
              </a:ext>
            </a:extLst>
          </p:cNvPr>
          <p:cNvPicPr>
            <a:picLocks noChangeAspect="1"/>
          </p:cNvPicPr>
          <p:nvPr/>
        </p:nvPicPr>
        <p:blipFill>
          <a:blip r:embed="rId3"/>
          <a:stretch>
            <a:fillRect/>
          </a:stretch>
        </p:blipFill>
        <p:spPr>
          <a:xfrm>
            <a:off x="571630" y="900000"/>
            <a:ext cx="12006904" cy="1457528"/>
          </a:xfrm>
          <a:prstGeom prst="rect">
            <a:avLst/>
          </a:prstGeom>
        </p:spPr>
      </p:pic>
      <p:pic>
        <p:nvPicPr>
          <p:cNvPr id="8" name="Immagine 7">
            <a:extLst>
              <a:ext uri="{FF2B5EF4-FFF2-40B4-BE49-F238E27FC236}">
                <a16:creationId xmlns:a16="http://schemas.microsoft.com/office/drawing/2014/main" id="{7CDC049C-2D8B-4B30-8CDD-F17394E66F5C}"/>
              </a:ext>
            </a:extLst>
          </p:cNvPr>
          <p:cNvPicPr>
            <a:picLocks noChangeAspect="1"/>
          </p:cNvPicPr>
          <p:nvPr/>
        </p:nvPicPr>
        <p:blipFill>
          <a:blip r:embed="rId4"/>
          <a:stretch>
            <a:fillRect/>
          </a:stretch>
        </p:blipFill>
        <p:spPr>
          <a:xfrm>
            <a:off x="4375554" y="2066914"/>
            <a:ext cx="16090091" cy="8499974"/>
          </a:xfrm>
          <a:prstGeom prst="rect">
            <a:avLst/>
          </a:prstGeom>
        </p:spPr>
      </p:pic>
      <p:pic>
        <p:nvPicPr>
          <p:cNvPr id="5" name="Immagine 4">
            <a:extLst>
              <a:ext uri="{FF2B5EF4-FFF2-40B4-BE49-F238E27FC236}">
                <a16:creationId xmlns:a16="http://schemas.microsoft.com/office/drawing/2014/main" id="{23E62C38-574B-4C6D-964B-C7C66FB84FE0}"/>
              </a:ext>
            </a:extLst>
          </p:cNvPr>
          <p:cNvPicPr>
            <a:picLocks noChangeAspect="1"/>
          </p:cNvPicPr>
          <p:nvPr/>
        </p:nvPicPr>
        <p:blipFill>
          <a:blip r:embed="rId5"/>
          <a:stretch>
            <a:fillRect/>
          </a:stretch>
        </p:blipFill>
        <p:spPr>
          <a:xfrm>
            <a:off x="18270784" y="5044365"/>
            <a:ext cx="660393" cy="489602"/>
          </a:xfrm>
          <a:prstGeom prst="rect">
            <a:avLst/>
          </a:prstGeom>
        </p:spPr>
      </p:pic>
    </p:spTree>
    <p:extLst>
      <p:ext uri="{BB962C8B-B14F-4D97-AF65-F5344CB8AC3E}">
        <p14:creationId xmlns:p14="http://schemas.microsoft.com/office/powerpoint/2010/main" val="1195765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fontAlgn="base">
              <a:spcBef>
                <a:spcPct val="0"/>
              </a:spcBef>
              <a:spcAft>
                <a:spcPct val="0"/>
              </a:spcAft>
            </a:pPr>
            <a:fld id="{DD9F0740-C59C-4AD6-B752-7CC1CE13501A}" type="slidenum">
              <a:rPr lang="bg-BG" smtClean="0">
                <a:solidFill>
                  <a:srgbClr val="000000"/>
                </a:solidFill>
              </a:rPr>
              <a:pPr fontAlgn="base">
                <a:spcBef>
                  <a:spcPct val="0"/>
                </a:spcBef>
                <a:spcAft>
                  <a:spcPct val="0"/>
                </a:spcAft>
              </a:pPr>
              <a:t>11</a:t>
            </a:fld>
            <a:endParaRPr>
              <a:solidFill>
                <a:srgbClr val="000000"/>
              </a:solidFill>
            </a:endParaRPr>
          </a:p>
        </p:txBody>
      </p:sp>
      <p:sp>
        <p:nvSpPr>
          <p:cNvPr id="7" name="Rettangolo 6">
            <a:extLst>
              <a:ext uri="{FF2B5EF4-FFF2-40B4-BE49-F238E27FC236}">
                <a16:creationId xmlns:a16="http://schemas.microsoft.com/office/drawing/2014/main" id="{9D17851F-9F30-464E-BD81-A1EEF0F33C5B}"/>
              </a:ext>
            </a:extLst>
          </p:cNvPr>
          <p:cNvSpPr/>
          <p:nvPr/>
        </p:nvSpPr>
        <p:spPr>
          <a:xfrm>
            <a:off x="1240384" y="11227983"/>
            <a:ext cx="18167170" cy="569387"/>
          </a:xfrm>
          <a:prstGeom prst="rect">
            <a:avLst/>
          </a:prstGeom>
        </p:spPr>
        <p:txBody>
          <a:bodyPr wrap="square">
            <a:spAutoFit/>
          </a:bodyPr>
          <a:lstStyle/>
          <a:p>
            <a:pPr>
              <a:defRPr sz="3100">
                <a:latin typeface="Helvetica Neue"/>
              </a:defRPr>
            </a:pPr>
            <a:r>
              <a:rPr>
                <a:hlinkClick r:id="rId2"/>
              </a:rPr>
              <a:t>https://www.reuters.com/article/us-amazon-com-jobs-automation-insight-idUSKCN1MK08G</a:t>
            </a:r>
            <a:r>
              <a:t> </a:t>
            </a:r>
          </a:p>
        </p:txBody>
      </p:sp>
      <p:pic>
        <p:nvPicPr>
          <p:cNvPr id="10" name="Immagine 9">
            <a:extLst>
              <a:ext uri="{FF2B5EF4-FFF2-40B4-BE49-F238E27FC236}">
                <a16:creationId xmlns:a16="http://schemas.microsoft.com/office/drawing/2014/main" id="{9B60C55E-CA4B-42FF-9B08-C4E5581C1282}"/>
              </a:ext>
            </a:extLst>
          </p:cNvPr>
          <p:cNvPicPr>
            <a:picLocks noChangeAspect="1"/>
          </p:cNvPicPr>
          <p:nvPr/>
        </p:nvPicPr>
        <p:blipFill>
          <a:blip r:embed="rId3"/>
          <a:stretch>
            <a:fillRect/>
          </a:stretch>
        </p:blipFill>
        <p:spPr>
          <a:xfrm>
            <a:off x="119868" y="0"/>
            <a:ext cx="12899341" cy="6348046"/>
          </a:xfrm>
          <a:prstGeom prst="rect">
            <a:avLst/>
          </a:prstGeom>
        </p:spPr>
      </p:pic>
      <p:pic>
        <p:nvPicPr>
          <p:cNvPr id="12" name="Immagine 11">
            <a:extLst>
              <a:ext uri="{FF2B5EF4-FFF2-40B4-BE49-F238E27FC236}">
                <a16:creationId xmlns:a16="http://schemas.microsoft.com/office/drawing/2014/main" id="{2641F36D-2159-477F-A9F9-C6DEF65481AC}"/>
              </a:ext>
            </a:extLst>
          </p:cNvPr>
          <p:cNvPicPr>
            <a:picLocks noChangeAspect="1"/>
          </p:cNvPicPr>
          <p:nvPr/>
        </p:nvPicPr>
        <p:blipFill>
          <a:blip r:embed="rId4"/>
          <a:stretch>
            <a:fillRect/>
          </a:stretch>
        </p:blipFill>
        <p:spPr>
          <a:xfrm>
            <a:off x="1483008" y="6499088"/>
            <a:ext cx="11321733" cy="4039470"/>
          </a:xfrm>
          <a:prstGeom prst="rect">
            <a:avLst/>
          </a:prstGeom>
        </p:spPr>
      </p:pic>
      <p:pic>
        <p:nvPicPr>
          <p:cNvPr id="13" name="Immagine 12">
            <a:extLst>
              <a:ext uri="{FF2B5EF4-FFF2-40B4-BE49-F238E27FC236}">
                <a16:creationId xmlns:a16="http://schemas.microsoft.com/office/drawing/2014/main" id="{B4113DB3-E457-4844-850C-D55F91348A8C}"/>
              </a:ext>
            </a:extLst>
          </p:cNvPr>
          <p:cNvPicPr>
            <a:picLocks noChangeAspect="1"/>
          </p:cNvPicPr>
          <p:nvPr/>
        </p:nvPicPr>
        <p:blipFill>
          <a:blip r:embed="rId5"/>
          <a:stretch>
            <a:fillRect/>
          </a:stretch>
        </p:blipFill>
        <p:spPr>
          <a:xfrm>
            <a:off x="12804742" y="5410261"/>
            <a:ext cx="11579258" cy="5384883"/>
          </a:xfrm>
          <a:prstGeom prst="rect">
            <a:avLst/>
          </a:prstGeom>
        </p:spPr>
      </p:pic>
    </p:spTree>
    <p:extLst>
      <p:ext uri="{BB962C8B-B14F-4D97-AF65-F5344CB8AC3E}">
        <p14:creationId xmlns:p14="http://schemas.microsoft.com/office/powerpoint/2010/main" val="2680661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fontAlgn="base">
              <a:spcBef>
                <a:spcPct val="0"/>
              </a:spcBef>
              <a:spcAft>
                <a:spcPct val="0"/>
              </a:spcAft>
            </a:pPr>
            <a:fld id="{DD9F0740-C59C-4AD6-B752-7CC1CE13501A}" type="slidenum">
              <a:rPr lang="bg-BG" smtClean="0">
                <a:solidFill>
                  <a:srgbClr val="000000"/>
                </a:solidFill>
              </a:rPr>
              <a:pPr fontAlgn="base">
                <a:spcBef>
                  <a:spcPct val="0"/>
                </a:spcBef>
                <a:spcAft>
                  <a:spcPct val="0"/>
                </a:spcAft>
              </a:pPr>
              <a:t>12</a:t>
            </a:fld>
            <a:endParaRPr>
              <a:solidFill>
                <a:srgbClr val="000000"/>
              </a:solidFill>
            </a:endParaRPr>
          </a:p>
        </p:txBody>
      </p:sp>
      <p:pic>
        <p:nvPicPr>
          <p:cNvPr id="3" name="Immagine 2">
            <a:extLst>
              <a:ext uri="{FF2B5EF4-FFF2-40B4-BE49-F238E27FC236}">
                <a16:creationId xmlns:a16="http://schemas.microsoft.com/office/drawing/2014/main" id="{367FA4BD-9017-48BC-86EB-FEEA35F3D117}"/>
              </a:ext>
            </a:extLst>
          </p:cNvPr>
          <p:cNvPicPr>
            <a:picLocks noChangeAspect="1"/>
          </p:cNvPicPr>
          <p:nvPr/>
        </p:nvPicPr>
        <p:blipFill>
          <a:blip r:embed="rId2"/>
          <a:stretch>
            <a:fillRect/>
          </a:stretch>
        </p:blipFill>
        <p:spPr>
          <a:xfrm>
            <a:off x="597877" y="3282882"/>
            <a:ext cx="10566731" cy="7150236"/>
          </a:xfrm>
          <a:prstGeom prst="rect">
            <a:avLst/>
          </a:prstGeom>
        </p:spPr>
      </p:pic>
      <p:pic>
        <p:nvPicPr>
          <p:cNvPr id="5" name="Immagine 4">
            <a:extLst>
              <a:ext uri="{FF2B5EF4-FFF2-40B4-BE49-F238E27FC236}">
                <a16:creationId xmlns:a16="http://schemas.microsoft.com/office/drawing/2014/main" id="{6D92BDBB-B114-4F66-A577-D76B7E72E48F}"/>
              </a:ext>
            </a:extLst>
          </p:cNvPr>
          <p:cNvPicPr>
            <a:picLocks noChangeAspect="1"/>
          </p:cNvPicPr>
          <p:nvPr/>
        </p:nvPicPr>
        <p:blipFill>
          <a:blip r:embed="rId3"/>
          <a:stretch>
            <a:fillRect/>
          </a:stretch>
        </p:blipFill>
        <p:spPr>
          <a:xfrm>
            <a:off x="11297123" y="3282881"/>
            <a:ext cx="11369446" cy="7877661"/>
          </a:xfrm>
          <a:prstGeom prst="rect">
            <a:avLst/>
          </a:prstGeom>
        </p:spPr>
      </p:pic>
    </p:spTree>
    <p:extLst>
      <p:ext uri="{BB962C8B-B14F-4D97-AF65-F5344CB8AC3E}">
        <p14:creationId xmlns:p14="http://schemas.microsoft.com/office/powerpoint/2010/main" val="2761515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fontAlgn="base">
              <a:spcBef>
                <a:spcPct val="0"/>
              </a:spcBef>
              <a:spcAft>
                <a:spcPct val="0"/>
              </a:spcAft>
            </a:pPr>
            <a:fld id="{DD9F0740-C59C-4AD6-B752-7CC1CE13501A}" type="slidenum">
              <a:rPr lang="bg-BG" smtClean="0">
                <a:solidFill>
                  <a:srgbClr val="000000"/>
                </a:solidFill>
              </a:rPr>
              <a:pPr fontAlgn="base">
                <a:spcBef>
                  <a:spcPct val="0"/>
                </a:spcBef>
                <a:spcAft>
                  <a:spcPct val="0"/>
                </a:spcAft>
              </a:pPr>
              <a:t>13</a:t>
            </a:fld>
            <a:endParaRPr>
              <a:solidFill>
                <a:srgbClr val="000000"/>
              </a:solidFill>
            </a:endParaRPr>
          </a:p>
        </p:txBody>
      </p:sp>
      <p:sp>
        <p:nvSpPr>
          <p:cNvPr id="2" name="Rettangolo 1">
            <a:extLst>
              <a:ext uri="{FF2B5EF4-FFF2-40B4-BE49-F238E27FC236}">
                <a16:creationId xmlns:a16="http://schemas.microsoft.com/office/drawing/2014/main" id="{82F2402F-532D-429B-8494-EEA03C1ED766}"/>
              </a:ext>
            </a:extLst>
          </p:cNvPr>
          <p:cNvSpPr/>
          <p:nvPr/>
        </p:nvSpPr>
        <p:spPr>
          <a:xfrm>
            <a:off x="1266093" y="11133129"/>
            <a:ext cx="20908107" cy="569387"/>
          </a:xfrm>
          <a:prstGeom prst="rect">
            <a:avLst/>
          </a:prstGeom>
        </p:spPr>
        <p:txBody>
          <a:bodyPr wrap="square">
            <a:spAutoFit/>
          </a:bodyPr>
          <a:lstStyle/>
          <a:p>
            <a:pPr>
              <a:defRPr sz="3100">
                <a:solidFill>
                  <a:srgbClr val="414141"/>
                </a:solidFill>
                <a:latin typeface="Linux Libertine Display G" panose="02000503000000000000" pitchFamily="2" charset="0"/>
                <a:ea typeface="Linux Libertine Display G" panose="02000503000000000000" pitchFamily="2" charset="0"/>
                <a:cs typeface="Linux Libertine Display G" panose="02000503000000000000" pitchFamily="2" charset="0"/>
              </a:defRPr>
            </a:pPr>
            <a:r>
              <a:rPr>
                <a:hlinkClick r:id="rId2"/>
              </a:rPr>
              <a:t>https://www.theverge.com/c/22444020/chicago-pd-predictive-policing-heat-list</a:t>
            </a:r>
            <a:r>
              <a:t> </a:t>
            </a:r>
            <a:endParaRPr sz="3100">
              <a:solidFill>
                <a:srgbClr val="414141"/>
              </a:solidFill>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p:txBody>
      </p:sp>
      <p:pic>
        <p:nvPicPr>
          <p:cNvPr id="3" name="Immagine 2">
            <a:extLst>
              <a:ext uri="{FF2B5EF4-FFF2-40B4-BE49-F238E27FC236}">
                <a16:creationId xmlns:a16="http://schemas.microsoft.com/office/drawing/2014/main" id="{0031AF14-3B68-47DD-8D8C-2B6CCB8C7662}"/>
              </a:ext>
            </a:extLst>
          </p:cNvPr>
          <p:cNvPicPr>
            <a:picLocks noChangeAspect="1"/>
          </p:cNvPicPr>
          <p:nvPr/>
        </p:nvPicPr>
        <p:blipFill>
          <a:blip r:embed="rId3"/>
          <a:stretch>
            <a:fillRect/>
          </a:stretch>
        </p:blipFill>
        <p:spPr>
          <a:xfrm>
            <a:off x="0" y="0"/>
            <a:ext cx="19948522" cy="10344536"/>
          </a:xfrm>
          <a:prstGeom prst="rect">
            <a:avLst/>
          </a:prstGeom>
        </p:spPr>
      </p:pic>
      <p:pic>
        <p:nvPicPr>
          <p:cNvPr id="4" name="Immagine 3">
            <a:extLst>
              <a:ext uri="{FF2B5EF4-FFF2-40B4-BE49-F238E27FC236}">
                <a16:creationId xmlns:a16="http://schemas.microsoft.com/office/drawing/2014/main" id="{35E0599C-D2CE-441F-81AB-594917BA1D9F}"/>
              </a:ext>
            </a:extLst>
          </p:cNvPr>
          <p:cNvPicPr>
            <a:picLocks noChangeAspect="1"/>
          </p:cNvPicPr>
          <p:nvPr/>
        </p:nvPicPr>
        <p:blipFill>
          <a:blip r:embed="rId4"/>
          <a:stretch>
            <a:fillRect/>
          </a:stretch>
        </p:blipFill>
        <p:spPr>
          <a:xfrm>
            <a:off x="15938682" y="0"/>
            <a:ext cx="8116433" cy="3096057"/>
          </a:xfrm>
          <a:prstGeom prst="rect">
            <a:avLst/>
          </a:prstGeom>
        </p:spPr>
      </p:pic>
      <p:pic>
        <p:nvPicPr>
          <p:cNvPr id="5" name="Immagine 4">
            <a:extLst>
              <a:ext uri="{FF2B5EF4-FFF2-40B4-BE49-F238E27FC236}">
                <a16:creationId xmlns:a16="http://schemas.microsoft.com/office/drawing/2014/main" id="{71C09703-6C71-4B10-A679-85502C2FFECF}"/>
              </a:ext>
            </a:extLst>
          </p:cNvPr>
          <p:cNvPicPr>
            <a:picLocks noChangeAspect="1"/>
          </p:cNvPicPr>
          <p:nvPr/>
        </p:nvPicPr>
        <p:blipFill>
          <a:blip r:embed="rId5"/>
          <a:stretch>
            <a:fillRect/>
          </a:stretch>
        </p:blipFill>
        <p:spPr>
          <a:xfrm>
            <a:off x="16110156" y="6359943"/>
            <a:ext cx="7944959" cy="2286319"/>
          </a:xfrm>
          <a:prstGeom prst="rect">
            <a:avLst/>
          </a:prstGeom>
        </p:spPr>
      </p:pic>
    </p:spTree>
    <p:extLst>
      <p:ext uri="{BB962C8B-B14F-4D97-AF65-F5344CB8AC3E}">
        <p14:creationId xmlns:p14="http://schemas.microsoft.com/office/powerpoint/2010/main" val="3614694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fontAlgn="base">
              <a:spcBef>
                <a:spcPct val="0"/>
              </a:spcBef>
              <a:spcAft>
                <a:spcPct val="0"/>
              </a:spcAft>
            </a:pPr>
            <a:fld id="{DD9F0740-C59C-4AD6-B752-7CC1CE13501A}" type="slidenum">
              <a:rPr lang="bg-BG" smtClean="0">
                <a:solidFill>
                  <a:srgbClr val="000000"/>
                </a:solidFill>
              </a:rPr>
              <a:pPr fontAlgn="base">
                <a:spcBef>
                  <a:spcPct val="0"/>
                </a:spcBef>
                <a:spcAft>
                  <a:spcPct val="0"/>
                </a:spcAft>
              </a:pPr>
              <a:t>14</a:t>
            </a:fld>
            <a:endParaRPr>
              <a:solidFill>
                <a:srgbClr val="000000"/>
              </a:solidFill>
            </a:endParaRPr>
          </a:p>
        </p:txBody>
      </p:sp>
      <p:pic>
        <p:nvPicPr>
          <p:cNvPr id="7" name="Immagine 6">
            <a:extLst>
              <a:ext uri="{FF2B5EF4-FFF2-40B4-BE49-F238E27FC236}">
                <a16:creationId xmlns:a16="http://schemas.microsoft.com/office/drawing/2014/main" id="{2A4F2F7E-832D-41AE-9346-C51368A217CA}"/>
              </a:ext>
            </a:extLst>
          </p:cNvPr>
          <p:cNvPicPr>
            <a:picLocks noChangeAspect="1"/>
          </p:cNvPicPr>
          <p:nvPr/>
        </p:nvPicPr>
        <p:blipFill>
          <a:blip r:embed="rId2"/>
          <a:stretch>
            <a:fillRect/>
          </a:stretch>
        </p:blipFill>
        <p:spPr>
          <a:xfrm>
            <a:off x="1060182" y="386862"/>
            <a:ext cx="10952143" cy="11324491"/>
          </a:xfrm>
          <a:prstGeom prst="rect">
            <a:avLst/>
          </a:prstGeom>
        </p:spPr>
      </p:pic>
      <p:pic>
        <p:nvPicPr>
          <p:cNvPr id="10" name="Immagine 9">
            <a:extLst>
              <a:ext uri="{FF2B5EF4-FFF2-40B4-BE49-F238E27FC236}">
                <a16:creationId xmlns:a16="http://schemas.microsoft.com/office/drawing/2014/main" id="{CDE1CC52-78B1-45F3-8350-996B934322FC}"/>
              </a:ext>
            </a:extLst>
          </p:cNvPr>
          <p:cNvPicPr>
            <a:picLocks noChangeAspect="1"/>
          </p:cNvPicPr>
          <p:nvPr/>
        </p:nvPicPr>
        <p:blipFill>
          <a:blip r:embed="rId3"/>
          <a:stretch>
            <a:fillRect/>
          </a:stretch>
        </p:blipFill>
        <p:spPr>
          <a:xfrm>
            <a:off x="12371677" y="540808"/>
            <a:ext cx="10625684" cy="3785007"/>
          </a:xfrm>
          <a:prstGeom prst="rect">
            <a:avLst/>
          </a:prstGeom>
        </p:spPr>
      </p:pic>
      <p:pic>
        <p:nvPicPr>
          <p:cNvPr id="11" name="Immagine 10">
            <a:extLst>
              <a:ext uri="{FF2B5EF4-FFF2-40B4-BE49-F238E27FC236}">
                <a16:creationId xmlns:a16="http://schemas.microsoft.com/office/drawing/2014/main" id="{A7FEC764-E05B-4080-87F6-1FEBF909F00F}"/>
              </a:ext>
            </a:extLst>
          </p:cNvPr>
          <p:cNvPicPr>
            <a:picLocks noChangeAspect="1"/>
          </p:cNvPicPr>
          <p:nvPr/>
        </p:nvPicPr>
        <p:blipFill>
          <a:blip r:embed="rId4"/>
          <a:stretch>
            <a:fillRect/>
          </a:stretch>
        </p:blipFill>
        <p:spPr>
          <a:xfrm>
            <a:off x="12181562" y="4458113"/>
            <a:ext cx="10435569" cy="1619961"/>
          </a:xfrm>
          <a:prstGeom prst="rect">
            <a:avLst/>
          </a:prstGeom>
        </p:spPr>
      </p:pic>
    </p:spTree>
    <p:extLst>
      <p:ext uri="{BB962C8B-B14F-4D97-AF65-F5344CB8AC3E}">
        <p14:creationId xmlns:p14="http://schemas.microsoft.com/office/powerpoint/2010/main" val="2980150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4741031-1677-4C22-A5FC-1DCBC372C532}"/>
              </a:ext>
            </a:extLst>
          </p:cNvPr>
          <p:cNvPicPr>
            <a:picLocks noChangeAspect="1"/>
          </p:cNvPicPr>
          <p:nvPr/>
        </p:nvPicPr>
        <p:blipFill>
          <a:blip r:embed="rId2"/>
          <a:stretch>
            <a:fillRect/>
          </a:stretch>
        </p:blipFill>
        <p:spPr>
          <a:xfrm>
            <a:off x="3161395" y="726613"/>
            <a:ext cx="17769862" cy="8230774"/>
          </a:xfrm>
          <a:prstGeom prst="rect">
            <a:avLst/>
          </a:prstGeom>
        </p:spPr>
      </p:pic>
      <p:sp>
        <p:nvSpPr>
          <p:cNvPr id="5" name="Rettangolo 4">
            <a:extLst>
              <a:ext uri="{FF2B5EF4-FFF2-40B4-BE49-F238E27FC236}">
                <a16:creationId xmlns:a16="http://schemas.microsoft.com/office/drawing/2014/main" id="{0B65DBB2-1D10-4E4D-A879-64695DA208DD}"/>
              </a:ext>
            </a:extLst>
          </p:cNvPr>
          <p:cNvSpPr/>
          <p:nvPr/>
        </p:nvSpPr>
        <p:spPr>
          <a:xfrm>
            <a:off x="1178170" y="10681269"/>
            <a:ext cx="22367630" cy="569387"/>
          </a:xfrm>
          <a:prstGeom prst="rect">
            <a:avLst/>
          </a:prstGeom>
        </p:spPr>
        <p:txBody>
          <a:bodyPr wrap="square">
            <a:spAutoFit/>
          </a:bodyPr>
          <a:lstStyle/>
          <a:p>
            <a:pPr>
              <a:defRPr sz="3100">
                <a:latin typeface="Linux Libertine G" panose="02000503000000000000" pitchFamily="2" charset="0"/>
                <a:ea typeface="Linux Libertine G" panose="02000503000000000000" pitchFamily="2" charset="0"/>
                <a:cs typeface="Linux Libertine G" panose="02000503000000000000" pitchFamily="2" charset="0"/>
              </a:defRPr>
            </a:pPr>
            <a:r>
              <a:rPr>
                <a:hlinkClick r:id="rId3"/>
              </a:rPr>
              <a:t>https://algorithmwatch.org/en/google-vision-racism/</a:t>
            </a:r>
            <a:r>
              <a:t> </a:t>
            </a:r>
          </a:p>
        </p:txBody>
      </p:sp>
    </p:spTree>
    <p:extLst>
      <p:ext uri="{BB962C8B-B14F-4D97-AF65-F5344CB8AC3E}">
        <p14:creationId xmlns:p14="http://schemas.microsoft.com/office/powerpoint/2010/main" val="197849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B1324CA-A302-46A2-95CC-11BB3B3DCF52}"/>
              </a:ext>
            </a:extLst>
          </p:cNvPr>
          <p:cNvSpPr/>
          <p:nvPr/>
        </p:nvSpPr>
        <p:spPr>
          <a:xfrm>
            <a:off x="3659296" y="2534895"/>
            <a:ext cx="16305104" cy="769441"/>
          </a:xfrm>
          <a:prstGeom prst="rect">
            <a:avLst/>
          </a:prstGeom>
        </p:spPr>
        <p:txBody>
          <a:bodyPr wrap="square">
            <a:spAutoFit/>
          </a:bodyPr>
          <a:lstStyle/>
          <a:p>
            <a:pPr algn="just">
              <a:defRPr sz="4400">
                <a:latin typeface="Gill Sans Light"/>
              </a:defRPr>
            </a:pPr>
            <a:r>
              <a:t>il CCCCC</a:t>
            </a:r>
            <a:endParaRPr sz="4400">
              <a:latin typeface="Gill Sans Light"/>
            </a:endParaRPr>
          </a:p>
        </p:txBody>
      </p:sp>
      <p:pic>
        <p:nvPicPr>
          <p:cNvPr id="3" name="Immagine 2">
            <a:extLst>
              <a:ext uri="{FF2B5EF4-FFF2-40B4-BE49-F238E27FC236}">
                <a16:creationId xmlns:a16="http://schemas.microsoft.com/office/drawing/2014/main" id="{78063FAB-009F-4B9A-B92B-AA7DC7FFA2DA}"/>
              </a:ext>
            </a:extLst>
          </p:cNvPr>
          <p:cNvPicPr>
            <a:picLocks noChangeAspect="1"/>
          </p:cNvPicPr>
          <p:nvPr/>
        </p:nvPicPr>
        <p:blipFill>
          <a:blip r:embed="rId2"/>
          <a:stretch>
            <a:fillRect/>
          </a:stretch>
        </p:blipFill>
        <p:spPr>
          <a:xfrm>
            <a:off x="3048000" y="1503059"/>
            <a:ext cx="18288000" cy="11124498"/>
          </a:xfrm>
          <a:prstGeom prst="rect">
            <a:avLst/>
          </a:prstGeom>
        </p:spPr>
      </p:pic>
    </p:spTree>
    <p:extLst>
      <p:ext uri="{BB962C8B-B14F-4D97-AF65-F5344CB8AC3E}">
        <p14:creationId xmlns:p14="http://schemas.microsoft.com/office/powerpoint/2010/main" val="2522037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0F2F654-83B3-4022-89E3-8F9A931B8D76}"/>
              </a:ext>
            </a:extLst>
          </p:cNvPr>
          <p:cNvPicPr>
            <a:picLocks noChangeAspect="1"/>
          </p:cNvPicPr>
          <p:nvPr/>
        </p:nvPicPr>
        <p:blipFill>
          <a:blip r:embed="rId2"/>
          <a:stretch>
            <a:fillRect/>
          </a:stretch>
        </p:blipFill>
        <p:spPr>
          <a:xfrm>
            <a:off x="3048000" y="1539551"/>
            <a:ext cx="18288000" cy="10636898"/>
          </a:xfrm>
          <a:prstGeom prst="rect">
            <a:avLst/>
          </a:prstGeom>
        </p:spPr>
      </p:pic>
    </p:spTree>
    <p:extLst>
      <p:ext uri="{BB962C8B-B14F-4D97-AF65-F5344CB8AC3E}">
        <p14:creationId xmlns:p14="http://schemas.microsoft.com/office/powerpoint/2010/main" val="4192282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259B754-0797-4353-AAED-22332F9BD92E}"/>
              </a:ext>
            </a:extLst>
          </p:cNvPr>
          <p:cNvPicPr>
            <a:picLocks noChangeAspect="1"/>
          </p:cNvPicPr>
          <p:nvPr/>
        </p:nvPicPr>
        <p:blipFill>
          <a:blip r:embed="rId2"/>
          <a:stretch>
            <a:fillRect/>
          </a:stretch>
        </p:blipFill>
        <p:spPr>
          <a:xfrm>
            <a:off x="6506307" y="1760186"/>
            <a:ext cx="12049840" cy="9472774"/>
          </a:xfrm>
          <a:prstGeom prst="rect">
            <a:avLst/>
          </a:prstGeom>
        </p:spPr>
      </p:pic>
      <p:sp>
        <p:nvSpPr>
          <p:cNvPr id="9" name="Rettangolo 8">
            <a:extLst>
              <a:ext uri="{FF2B5EF4-FFF2-40B4-BE49-F238E27FC236}">
                <a16:creationId xmlns:a16="http://schemas.microsoft.com/office/drawing/2014/main" id="{7F4A5F4F-63CD-4E7F-BDF2-60D6315D608A}"/>
              </a:ext>
            </a:extLst>
          </p:cNvPr>
          <p:cNvSpPr/>
          <p:nvPr/>
        </p:nvSpPr>
        <p:spPr>
          <a:xfrm>
            <a:off x="1261903" y="11633798"/>
            <a:ext cx="16832665" cy="569387"/>
          </a:xfrm>
          <a:prstGeom prst="rect">
            <a:avLst/>
          </a:prstGeom>
        </p:spPr>
        <p:txBody>
          <a:bodyPr wrap="square">
            <a:spAutoFit/>
          </a:bodyPr>
          <a:lstStyle/>
          <a:p>
            <a:pPr>
              <a:defRPr sz="3100"/>
            </a:pPr>
            <a:r>
              <a: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hlinkClick r:id="rId3">
                  <a:extLst>
                    <a:ext uri="{A12FA001-AC4F-418D-AE19-62706E023703}">
                      <ahyp:hlinkClr xmlns:ahyp="http://schemas.microsoft.com/office/drawing/2018/hyperlinkcolor" val="tx"/>
                    </a:ext>
                  </a:extLst>
                </a:hlinkClick>
              </a:rPr>
              <a:t>https://www.fiftytimesaroundthesun.com/2020/06/22/the-shirley-cards</a:t>
            </a:r>
            <a:r>
              <a:rPr>
                <a:latin typeface="Helvetica Neue"/>
                <a:hlinkClick r:id="rId3">
                  <a:extLst>
                    <a:ext uri="{A12FA001-AC4F-418D-AE19-62706E023703}">
                      <ahyp:hlinkClr xmlns:ahyp="http://schemas.microsoft.com/office/drawing/2018/hyperlinkcolor" val="tx"/>
                    </a:ext>
                  </a:extLst>
                </a:hlinkClick>
              </a:rPr>
              <a:t>/</a:t>
            </a:r>
            <a:r>
              <a:rPr>
                <a:latin typeface="Helvetica Neue"/>
              </a:rPr>
              <a:t> </a:t>
            </a:r>
          </a:p>
        </p:txBody>
      </p:sp>
      <p:sp>
        <p:nvSpPr>
          <p:cNvPr id="6" name="Text Placeholder 4">
            <a:extLst>
              <a:ext uri="{FF2B5EF4-FFF2-40B4-BE49-F238E27FC236}">
                <a16:creationId xmlns:a16="http://schemas.microsoft.com/office/drawing/2014/main" id="{663DAD12-7787-4A20-8223-AFF4595CE162}"/>
              </a:ext>
            </a:extLst>
          </p:cNvPr>
          <p:cNvSpPr txBox="1">
            <a:spLocks/>
          </p:cNvSpPr>
          <p:nvPr/>
        </p:nvSpPr>
        <p:spPr>
          <a:xfrm>
            <a:off x="254893" y="457085"/>
            <a:ext cx="21590490" cy="1352666"/>
          </a:xfrm>
          <a:prstGeom prst="rect">
            <a:avLst/>
          </a:prstGeom>
        </p:spPr>
        <p:txBody>
          <a:bodyPr>
            <a:normAutofit/>
          </a:bodyPr>
          <a:lstStyle>
            <a:lvl1pPr marL="0" indent="0" algn="l" defTabSz="1828800" rtl="0" eaLnBrk="1" latinLnBrk="0" hangingPunct="1">
              <a:lnSpc>
                <a:spcPts val="7000"/>
              </a:lnSpc>
              <a:spcBef>
                <a:spcPts val="0"/>
              </a:spcBef>
              <a:buFont typeface="Arial" panose="020B0604020202020204" pitchFamily="34" charset="0"/>
              <a:buNone/>
              <a:defRPr sz="6000" b="1" kern="1200" baseline="0">
                <a:solidFill>
                  <a:srgbClr val="0000B0"/>
                </a:solidFill>
                <a:latin typeface="Helvetica Neue"/>
                <a:ea typeface="+mn-ea"/>
                <a:cs typeface="+mn-cs"/>
              </a:defRPr>
            </a:lvl1pPr>
            <a:lvl2pPr marL="6096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2pPr>
            <a:lvl3pPr marL="12192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3pPr>
            <a:lvl4pPr marL="18288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4pPr>
            <a:lvl5pPr marL="24384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defRPr sz="7200" b="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Le carte Shirley</a:t>
            </a:r>
          </a:p>
        </p:txBody>
      </p:sp>
    </p:spTree>
    <p:extLst>
      <p:ext uri="{BB962C8B-B14F-4D97-AF65-F5344CB8AC3E}">
        <p14:creationId xmlns:p14="http://schemas.microsoft.com/office/powerpoint/2010/main" val="1446285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DC83B4E-2183-43A4-BE9A-3D862B139D99}"/>
              </a:ext>
            </a:extLst>
          </p:cNvPr>
          <p:cNvPicPr>
            <a:picLocks noChangeAspect="1"/>
          </p:cNvPicPr>
          <p:nvPr/>
        </p:nvPicPr>
        <p:blipFill>
          <a:blip r:embed="rId2"/>
          <a:stretch>
            <a:fillRect/>
          </a:stretch>
        </p:blipFill>
        <p:spPr>
          <a:xfrm>
            <a:off x="4106067" y="1512815"/>
            <a:ext cx="15596249" cy="8698441"/>
          </a:xfrm>
          <a:prstGeom prst="rect">
            <a:avLst/>
          </a:prstGeom>
        </p:spPr>
      </p:pic>
      <p:sp>
        <p:nvSpPr>
          <p:cNvPr id="4" name="Rettangolo 3">
            <a:extLst>
              <a:ext uri="{FF2B5EF4-FFF2-40B4-BE49-F238E27FC236}">
                <a16:creationId xmlns:a16="http://schemas.microsoft.com/office/drawing/2014/main" id="{02F127F2-AD74-4DD5-936F-CF8BD32AC8CB}"/>
              </a:ext>
            </a:extLst>
          </p:cNvPr>
          <p:cNvSpPr/>
          <p:nvPr/>
        </p:nvSpPr>
        <p:spPr>
          <a:xfrm>
            <a:off x="1261903" y="11633798"/>
            <a:ext cx="16832665" cy="569387"/>
          </a:xfrm>
          <a:prstGeom prst="rect">
            <a:avLst/>
          </a:prstGeom>
        </p:spPr>
        <p:txBody>
          <a:bodyPr wrap="square">
            <a:spAutoFit/>
          </a:bodyPr>
          <a:lstStyle/>
          <a:p>
            <a:pPr>
              <a:defRPr sz="3100"/>
            </a:pPr>
            <a:r>
              <a: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hlinkClick r:id="rId3">
                  <a:extLst>
                    <a:ext uri="{A12FA001-AC4F-418D-AE19-62706E023703}">
                      <ahyp:hlinkClr xmlns:ahyp="http://schemas.microsoft.com/office/drawing/2018/hyperlinkcolor" val="tx"/>
                    </a:ext>
                  </a:extLst>
                </a:hlinkClick>
              </a:rPr>
              <a:t>https://www.fiftytimesaroundthesun.com/2020/06/22/the-shirley-cards</a:t>
            </a:r>
            <a:r>
              <a:rPr>
                <a:latin typeface="Helvetica Neue"/>
                <a:hlinkClick r:id="rId3">
                  <a:extLst>
                    <a:ext uri="{A12FA001-AC4F-418D-AE19-62706E023703}">
                      <ahyp:hlinkClr xmlns:ahyp="http://schemas.microsoft.com/office/drawing/2018/hyperlinkcolor" val="tx"/>
                    </a:ext>
                  </a:extLst>
                </a:hlinkClick>
              </a:rPr>
              <a:t>/</a:t>
            </a:r>
            <a:r>
              <a:rPr>
                <a:latin typeface="Helvetica Neue"/>
              </a:rPr>
              <a:t> </a:t>
            </a:r>
          </a:p>
        </p:txBody>
      </p:sp>
    </p:spTree>
    <p:extLst>
      <p:ext uri="{BB962C8B-B14F-4D97-AF65-F5344CB8AC3E}">
        <p14:creationId xmlns:p14="http://schemas.microsoft.com/office/powerpoint/2010/main" val="1305375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4"/>
          </p:nvPr>
        </p:nvSpPr>
        <p:spPr>
          <a:solidFill>
            <a:schemeClr val="accent1">
              <a:lumMod val="50000"/>
            </a:schemeClr>
          </a:solidFill>
        </p:spPr>
        <p:txBody>
          <a:bodyPr/>
          <a:lstStyle/>
          <a:p>
            <a:r>
              <a:t>1 — Materiale didattico </a:t>
            </a:r>
          </a:p>
        </p:txBody>
      </p:sp>
      <p:sp>
        <p:nvSpPr>
          <p:cNvPr id="7" name="Slide Number Placeholder 6"/>
          <p:cNvSpPr>
            <a:spLocks noGrp="1"/>
          </p:cNvSpPr>
          <p:nvPr>
            <p:ph type="sldNum" sz="quarter" idx="4"/>
          </p:nvPr>
        </p:nvSpPr>
        <p:spPr/>
        <p:txBody>
          <a:bodyPr/>
          <a:lstStyle/>
          <a:p>
            <a:pPr fontAlgn="base">
              <a:spcBef>
                <a:spcPct val="0"/>
              </a:spcBef>
              <a:spcAft>
                <a:spcPct val="0"/>
              </a:spcAft>
            </a:pPr>
            <a:fld id="{DD9F0740-C59C-4AD6-B752-7CC1CE13501A}" type="slidenum">
              <a:rPr lang="bg-BG" smtClean="0">
                <a:solidFill>
                  <a:srgbClr val="000000"/>
                </a:solidFill>
              </a:rPr>
              <a:pPr fontAlgn="base">
                <a:spcBef>
                  <a:spcPct val="0"/>
                </a:spcBef>
                <a:spcAft>
                  <a:spcPct val="0"/>
                </a:spcAft>
              </a:pPr>
              <a:t>2</a:t>
            </a:fld>
            <a:endParaRPr>
              <a:solidFill>
                <a:srgbClr val="000000"/>
              </a:solidFill>
            </a:endParaRPr>
          </a:p>
        </p:txBody>
      </p:sp>
      <p:pic>
        <p:nvPicPr>
          <p:cNvPr id="12" name="Immagine 11">
            <a:extLst>
              <a:ext uri="{FF2B5EF4-FFF2-40B4-BE49-F238E27FC236}">
                <a16:creationId xmlns:a16="http://schemas.microsoft.com/office/drawing/2014/main" id="{C45C1F07-D97F-4487-A234-DE74D441DC0A}"/>
              </a:ext>
            </a:extLst>
          </p:cNvPr>
          <p:cNvPicPr>
            <a:picLocks noChangeAspect="1"/>
          </p:cNvPicPr>
          <p:nvPr/>
        </p:nvPicPr>
        <p:blipFill>
          <a:blip r:embed="rId2"/>
          <a:stretch>
            <a:fillRect/>
          </a:stretch>
        </p:blipFill>
        <p:spPr>
          <a:xfrm>
            <a:off x="8567231" y="7983414"/>
            <a:ext cx="7249537" cy="3393831"/>
          </a:xfrm>
          <a:prstGeom prst="rect">
            <a:avLst/>
          </a:prstGeom>
        </p:spPr>
      </p:pic>
      <p:sp>
        <p:nvSpPr>
          <p:cNvPr id="13" name="Rettangolo 12">
            <a:extLst>
              <a:ext uri="{FF2B5EF4-FFF2-40B4-BE49-F238E27FC236}">
                <a16:creationId xmlns:a16="http://schemas.microsoft.com/office/drawing/2014/main" id="{F4B5C033-07A9-4810-A213-DCD239A315B9}"/>
              </a:ext>
            </a:extLst>
          </p:cNvPr>
          <p:cNvSpPr/>
          <p:nvPr/>
        </p:nvSpPr>
        <p:spPr>
          <a:xfrm>
            <a:off x="1287095" y="4595843"/>
            <a:ext cx="21590490" cy="2862322"/>
          </a:xfrm>
          <a:prstGeom prst="rect">
            <a:avLst/>
          </a:prstGeom>
        </p:spPr>
        <p:txBody>
          <a:bodyPr wrap="square">
            <a:spAutoFit/>
          </a:bodyPr>
          <a:lstStyle/>
          <a:p>
            <a:pPr>
              <a:defRPr sz="9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Processo decisionale algoritmico</a:t>
            </a:r>
          </a:p>
          <a:p>
            <a:pPr>
              <a:defRPr sz="9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debito etico</a:t>
            </a:r>
          </a:p>
        </p:txBody>
      </p:sp>
      <p:pic>
        <p:nvPicPr>
          <p:cNvPr id="6" name="Immagine 5">
            <a:hlinkClick r:id="rId3"/>
            <a:extLst>
              <a:ext uri="{FF2B5EF4-FFF2-40B4-BE49-F238E27FC236}">
                <a16:creationId xmlns:a16="http://schemas.microsoft.com/office/drawing/2014/main" id="{72182F41-9B36-4517-B8FA-3971ADB57EE9}"/>
              </a:ext>
            </a:extLst>
          </p:cNvPr>
          <p:cNvPicPr>
            <a:picLocks noChangeAspect="1"/>
          </p:cNvPicPr>
          <p:nvPr/>
        </p:nvPicPr>
        <p:blipFill>
          <a:blip r:embed="rId4"/>
          <a:stretch>
            <a:fillRect/>
          </a:stretch>
        </p:blipFill>
        <p:spPr>
          <a:xfrm>
            <a:off x="9176905" y="12028493"/>
            <a:ext cx="4439270" cy="1552792"/>
          </a:xfrm>
          <a:prstGeom prst="rect">
            <a:avLst/>
          </a:prstGeom>
          <a:solidFill>
            <a:schemeClr val="accent1">
              <a:lumMod val="50000"/>
            </a:schemeClr>
          </a:solidFill>
        </p:spPr>
      </p:pic>
    </p:spTree>
    <p:extLst>
      <p:ext uri="{BB962C8B-B14F-4D97-AF65-F5344CB8AC3E}">
        <p14:creationId xmlns:p14="http://schemas.microsoft.com/office/powerpoint/2010/main" val="2898907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2A70663-9D2C-4FCA-B2A7-25341A3A314F}"/>
              </a:ext>
            </a:extLst>
          </p:cNvPr>
          <p:cNvPicPr>
            <a:picLocks noChangeAspect="1"/>
          </p:cNvPicPr>
          <p:nvPr/>
        </p:nvPicPr>
        <p:blipFill rotWithShape="1">
          <a:blip r:embed="rId2"/>
          <a:srcRect r="4237"/>
          <a:stretch/>
        </p:blipFill>
        <p:spPr>
          <a:xfrm>
            <a:off x="930753" y="943752"/>
            <a:ext cx="23318432" cy="9959269"/>
          </a:xfrm>
          <a:prstGeom prst="rect">
            <a:avLst/>
          </a:prstGeom>
        </p:spPr>
      </p:pic>
      <p:sp>
        <p:nvSpPr>
          <p:cNvPr id="5" name="Rettangolo 4">
            <a:extLst>
              <a:ext uri="{FF2B5EF4-FFF2-40B4-BE49-F238E27FC236}">
                <a16:creationId xmlns:a16="http://schemas.microsoft.com/office/drawing/2014/main" id="{BC70A3D0-CF51-4690-B594-F9DD7F4BCE81}"/>
              </a:ext>
            </a:extLst>
          </p:cNvPr>
          <p:cNvSpPr/>
          <p:nvPr/>
        </p:nvSpPr>
        <p:spPr>
          <a:xfrm>
            <a:off x="1261903" y="11633798"/>
            <a:ext cx="16832665" cy="569387"/>
          </a:xfrm>
          <a:prstGeom prst="rect">
            <a:avLst/>
          </a:prstGeom>
        </p:spPr>
        <p:txBody>
          <a:bodyPr wrap="square">
            <a:spAutoFit/>
          </a:bodyPr>
          <a:lstStyle/>
          <a:p>
            <a:pPr>
              <a:defRPr sz="3100"/>
            </a:pPr>
            <a:r>
              <a: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hlinkClick r:id="rId3">
                  <a:extLst>
                    <a:ext uri="{A12FA001-AC4F-418D-AE19-62706E023703}">
                      <ahyp:hlinkClr xmlns:ahyp="http://schemas.microsoft.com/office/drawing/2018/hyperlinkcolor" val="tx"/>
                    </a:ext>
                  </a:extLst>
                </a:hlinkClick>
              </a:rPr>
              <a:t>https://www.fiftytimesaroundthesun.com/2020/06/22/the-shirley-cards</a:t>
            </a:r>
            <a:r>
              <a:rPr>
                <a:latin typeface="Helvetica Neue"/>
                <a:hlinkClick r:id="rId3">
                  <a:extLst>
                    <a:ext uri="{A12FA001-AC4F-418D-AE19-62706E023703}">
                      <ahyp:hlinkClr xmlns:ahyp="http://schemas.microsoft.com/office/drawing/2018/hyperlinkcolor" val="tx"/>
                    </a:ext>
                  </a:extLst>
                </a:hlinkClick>
              </a:rPr>
              <a:t>/</a:t>
            </a:r>
            <a:r>
              <a:rPr>
                <a:latin typeface="Helvetica Neue"/>
              </a:rPr>
              <a:t> </a:t>
            </a:r>
          </a:p>
        </p:txBody>
      </p:sp>
    </p:spTree>
    <p:extLst>
      <p:ext uri="{BB962C8B-B14F-4D97-AF65-F5344CB8AC3E}">
        <p14:creationId xmlns:p14="http://schemas.microsoft.com/office/powerpoint/2010/main" val="892851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63EFE05-F108-4107-828B-393AA9BB9EFD}"/>
              </a:ext>
            </a:extLst>
          </p:cNvPr>
          <p:cNvPicPr>
            <a:picLocks noChangeAspect="1"/>
          </p:cNvPicPr>
          <p:nvPr/>
        </p:nvPicPr>
        <p:blipFill>
          <a:blip r:embed="rId2"/>
          <a:stretch>
            <a:fillRect/>
          </a:stretch>
        </p:blipFill>
        <p:spPr>
          <a:xfrm>
            <a:off x="7339353" y="269386"/>
            <a:ext cx="8722958" cy="10338320"/>
          </a:xfrm>
          <a:prstGeom prst="rect">
            <a:avLst/>
          </a:prstGeom>
        </p:spPr>
      </p:pic>
      <p:sp>
        <p:nvSpPr>
          <p:cNvPr id="5" name="Rettangolo 4">
            <a:extLst>
              <a:ext uri="{FF2B5EF4-FFF2-40B4-BE49-F238E27FC236}">
                <a16:creationId xmlns:a16="http://schemas.microsoft.com/office/drawing/2014/main" id="{1E541308-8D8A-42F8-B3D8-3E09F7E2F587}"/>
              </a:ext>
            </a:extLst>
          </p:cNvPr>
          <p:cNvSpPr/>
          <p:nvPr/>
        </p:nvSpPr>
        <p:spPr>
          <a:xfrm>
            <a:off x="1107831" y="10985786"/>
            <a:ext cx="21734583" cy="1046440"/>
          </a:xfrm>
          <a:prstGeom prst="rect">
            <a:avLst/>
          </a:prstGeom>
        </p:spPr>
        <p:txBody>
          <a:bodyPr wrap="square">
            <a:spAutoFit/>
          </a:bodyPr>
          <a:lstStyle/>
          <a:p>
            <a:pPr algn="just">
              <a:defRPr sz="31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L. Roth, </a:t>
            </a:r>
            <a:r>
              <a:rPr i="1"/>
              <a:t>Guardando Shirley, l'ultima norma: Bilanciamento dei colori, tecnologie dell'immagine e capitale</a:t>
            </a:r>
            <a:r>
              <a:t>cognitivo, in "Canadian Journal of Communication", 34, 2009, pp. 111-136, </a:t>
            </a:r>
            <a:r>
              <a:rPr>
                <a:hlinkClick r:id="rId3">
                  <a:extLst>
                    <a:ext uri="{A12FA001-AC4F-418D-AE19-62706E023703}">
                      <ahyp:hlinkClr xmlns:ahyp="http://schemas.microsoft.com/office/drawing/2018/hyperlinkcolor" val="tx"/>
                    </a:ext>
                  </a:extLst>
                </a:hlinkClick>
              </a:rPr>
              <a:t>https://cjc-online.ca/index.php/journal/article/view/2196/2055</a:t>
            </a:r>
            <a:r>
              <a:t> </a:t>
            </a:r>
          </a:p>
        </p:txBody>
      </p:sp>
    </p:spTree>
    <p:extLst>
      <p:ext uri="{BB962C8B-B14F-4D97-AF65-F5344CB8AC3E}">
        <p14:creationId xmlns:p14="http://schemas.microsoft.com/office/powerpoint/2010/main" val="3367705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fontAlgn="base">
              <a:spcBef>
                <a:spcPct val="0"/>
              </a:spcBef>
              <a:spcAft>
                <a:spcPct val="0"/>
              </a:spcAft>
            </a:pPr>
            <a:fld id="{DD9F0740-C59C-4AD6-B752-7CC1CE13501A}" type="slidenum">
              <a:rPr lang="bg-BG" smtClean="0">
                <a:solidFill>
                  <a:srgbClr val="000000"/>
                </a:solidFill>
              </a:rPr>
              <a:pPr fontAlgn="base">
                <a:spcBef>
                  <a:spcPct val="0"/>
                </a:spcBef>
                <a:spcAft>
                  <a:spcPct val="0"/>
                </a:spcAft>
              </a:pPr>
              <a:t>22</a:t>
            </a:fld>
            <a:endParaRPr>
              <a:solidFill>
                <a:srgbClr val="000000"/>
              </a:solidFill>
            </a:endParaRPr>
          </a:p>
        </p:txBody>
      </p:sp>
      <p:pic>
        <p:nvPicPr>
          <p:cNvPr id="4" name="Immagine 3">
            <a:extLst>
              <a:ext uri="{FF2B5EF4-FFF2-40B4-BE49-F238E27FC236}">
                <a16:creationId xmlns:a16="http://schemas.microsoft.com/office/drawing/2014/main" id="{E4763225-8FE8-4EEA-A297-1867ACBB6DB0}"/>
              </a:ext>
            </a:extLst>
          </p:cNvPr>
          <p:cNvPicPr>
            <a:picLocks noChangeAspect="1"/>
          </p:cNvPicPr>
          <p:nvPr/>
        </p:nvPicPr>
        <p:blipFill>
          <a:blip r:embed="rId2"/>
          <a:stretch>
            <a:fillRect/>
          </a:stretch>
        </p:blipFill>
        <p:spPr>
          <a:xfrm>
            <a:off x="1195755" y="2597209"/>
            <a:ext cx="10110428" cy="7592864"/>
          </a:xfrm>
          <a:prstGeom prst="rect">
            <a:avLst/>
          </a:prstGeom>
        </p:spPr>
      </p:pic>
      <p:pic>
        <p:nvPicPr>
          <p:cNvPr id="5" name="Immagine 4">
            <a:extLst>
              <a:ext uri="{FF2B5EF4-FFF2-40B4-BE49-F238E27FC236}">
                <a16:creationId xmlns:a16="http://schemas.microsoft.com/office/drawing/2014/main" id="{FAE75AC5-EB56-45FD-B4C1-B2ACF05CF459}"/>
              </a:ext>
            </a:extLst>
          </p:cNvPr>
          <p:cNvPicPr>
            <a:picLocks noChangeAspect="1"/>
          </p:cNvPicPr>
          <p:nvPr/>
        </p:nvPicPr>
        <p:blipFill>
          <a:blip r:embed="rId3"/>
          <a:stretch>
            <a:fillRect/>
          </a:stretch>
        </p:blipFill>
        <p:spPr>
          <a:xfrm>
            <a:off x="11623799" y="2597208"/>
            <a:ext cx="12802857" cy="7848053"/>
          </a:xfrm>
          <a:prstGeom prst="rect">
            <a:avLst/>
          </a:prstGeom>
        </p:spPr>
      </p:pic>
      <p:pic>
        <p:nvPicPr>
          <p:cNvPr id="2" name="Immagine 1">
            <a:extLst>
              <a:ext uri="{FF2B5EF4-FFF2-40B4-BE49-F238E27FC236}">
                <a16:creationId xmlns:a16="http://schemas.microsoft.com/office/drawing/2014/main" id="{711ECE98-9680-40E5-BDA6-790F50A0E99E}"/>
              </a:ext>
            </a:extLst>
          </p:cNvPr>
          <p:cNvPicPr>
            <a:picLocks noChangeAspect="1"/>
          </p:cNvPicPr>
          <p:nvPr/>
        </p:nvPicPr>
        <p:blipFill>
          <a:blip r:embed="rId4"/>
          <a:stretch>
            <a:fillRect/>
          </a:stretch>
        </p:blipFill>
        <p:spPr>
          <a:xfrm>
            <a:off x="826600" y="353291"/>
            <a:ext cx="13819798" cy="1850069"/>
          </a:xfrm>
          <a:prstGeom prst="rect">
            <a:avLst/>
          </a:prstGeom>
        </p:spPr>
      </p:pic>
      <p:sp>
        <p:nvSpPr>
          <p:cNvPr id="7" name="Rettangolo 6">
            <a:extLst>
              <a:ext uri="{FF2B5EF4-FFF2-40B4-BE49-F238E27FC236}">
                <a16:creationId xmlns:a16="http://schemas.microsoft.com/office/drawing/2014/main" id="{D5F41980-DCB0-42FB-9618-161F5D1BB15A}"/>
              </a:ext>
            </a:extLst>
          </p:cNvPr>
          <p:cNvSpPr/>
          <p:nvPr/>
        </p:nvSpPr>
        <p:spPr>
          <a:xfrm>
            <a:off x="1195755" y="11490216"/>
            <a:ext cx="16248183" cy="569387"/>
          </a:xfrm>
          <a:prstGeom prst="rect">
            <a:avLst/>
          </a:prstGeom>
        </p:spPr>
        <p:txBody>
          <a:bodyPr wrap="square">
            <a:spAutoFit/>
          </a:bodyPr>
          <a:lstStyle/>
          <a:p>
            <a:pPr>
              <a:defRPr sz="3100">
                <a:solidFill>
                  <a:schemeClr val="accent1">
                    <a:lumMod val="50000"/>
                  </a:schemeClr>
                </a:solidFill>
                <a:latin typeface="Linux Libertine Display G" panose="02000503000000000000" pitchFamily="2" charset="0"/>
                <a:ea typeface="Linux Libertine Display G" panose="02000503000000000000" pitchFamily="2" charset="0"/>
                <a:cs typeface="Linux Libertine Display G" panose="02000503000000000000" pitchFamily="2" charset="0"/>
              </a:defRPr>
            </a:pPr>
            <a:r>
              <a:rPr>
                <a:hlinkClick r:id="rId5">
                  <a:extLst>
                    <a:ext uri="{A12FA001-AC4F-418D-AE19-62706E023703}">
                      <ahyp:hlinkClr xmlns:ahyp="http://schemas.microsoft.com/office/drawing/2018/hyperlinkcolor" val="tx"/>
                    </a:ext>
                  </a:extLst>
                </a:hlinkClick>
              </a:rPr>
              <a:t>https://www.wired.com/story/when-it-comes-to-gorillas-google-photos-remains-blind/</a:t>
            </a:r>
            <a:r>
              <a:t> </a:t>
            </a:r>
          </a:p>
        </p:txBody>
      </p:sp>
    </p:spTree>
    <p:extLst>
      <p:ext uri="{BB962C8B-B14F-4D97-AF65-F5344CB8AC3E}">
        <p14:creationId xmlns:p14="http://schemas.microsoft.com/office/powerpoint/2010/main" val="1309721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fontAlgn="base">
              <a:spcBef>
                <a:spcPct val="0"/>
              </a:spcBef>
              <a:spcAft>
                <a:spcPct val="0"/>
              </a:spcAft>
            </a:pPr>
            <a:fld id="{DD9F0740-C59C-4AD6-B752-7CC1CE13501A}" type="slidenum">
              <a:rPr lang="bg-BG" smtClean="0">
                <a:solidFill>
                  <a:srgbClr val="000000"/>
                </a:solidFill>
              </a:rPr>
              <a:pPr fontAlgn="base">
                <a:spcBef>
                  <a:spcPct val="0"/>
                </a:spcBef>
                <a:spcAft>
                  <a:spcPct val="0"/>
                </a:spcAft>
              </a:pPr>
              <a:t>23</a:t>
            </a:fld>
            <a:endParaRPr>
              <a:solidFill>
                <a:srgbClr val="000000"/>
              </a:solidFill>
            </a:endParaRPr>
          </a:p>
        </p:txBody>
      </p:sp>
      <p:pic>
        <p:nvPicPr>
          <p:cNvPr id="7" name="Immagine 6">
            <a:extLst>
              <a:ext uri="{FF2B5EF4-FFF2-40B4-BE49-F238E27FC236}">
                <a16:creationId xmlns:a16="http://schemas.microsoft.com/office/drawing/2014/main" id="{605D86D6-A773-44C2-A90A-A6862363F4EE}"/>
              </a:ext>
            </a:extLst>
          </p:cNvPr>
          <p:cNvPicPr>
            <a:picLocks noChangeAspect="1"/>
          </p:cNvPicPr>
          <p:nvPr/>
        </p:nvPicPr>
        <p:blipFill>
          <a:blip r:embed="rId2"/>
          <a:stretch>
            <a:fillRect/>
          </a:stretch>
        </p:blipFill>
        <p:spPr>
          <a:xfrm>
            <a:off x="54496" y="2277479"/>
            <a:ext cx="5712384" cy="8078118"/>
          </a:xfrm>
          <a:prstGeom prst="rect">
            <a:avLst/>
          </a:prstGeom>
        </p:spPr>
      </p:pic>
      <p:pic>
        <p:nvPicPr>
          <p:cNvPr id="8" name="Immagine 7">
            <a:extLst>
              <a:ext uri="{FF2B5EF4-FFF2-40B4-BE49-F238E27FC236}">
                <a16:creationId xmlns:a16="http://schemas.microsoft.com/office/drawing/2014/main" id="{283194BC-5923-44B3-9A0A-2EBB1F1280D9}"/>
              </a:ext>
            </a:extLst>
          </p:cNvPr>
          <p:cNvPicPr>
            <a:picLocks noChangeAspect="1"/>
          </p:cNvPicPr>
          <p:nvPr/>
        </p:nvPicPr>
        <p:blipFill>
          <a:blip r:embed="rId3"/>
          <a:stretch>
            <a:fillRect/>
          </a:stretch>
        </p:blipFill>
        <p:spPr>
          <a:xfrm>
            <a:off x="6316515" y="2277479"/>
            <a:ext cx="5712384" cy="8078118"/>
          </a:xfrm>
          <a:prstGeom prst="rect">
            <a:avLst/>
          </a:prstGeom>
        </p:spPr>
      </p:pic>
      <p:pic>
        <p:nvPicPr>
          <p:cNvPr id="9" name="Immagine 8">
            <a:extLst>
              <a:ext uri="{FF2B5EF4-FFF2-40B4-BE49-F238E27FC236}">
                <a16:creationId xmlns:a16="http://schemas.microsoft.com/office/drawing/2014/main" id="{6EBB49B2-4B8C-4596-A934-1DEC69767341}"/>
              </a:ext>
            </a:extLst>
          </p:cNvPr>
          <p:cNvPicPr>
            <a:picLocks noChangeAspect="1"/>
          </p:cNvPicPr>
          <p:nvPr/>
        </p:nvPicPr>
        <p:blipFill>
          <a:blip r:embed="rId4"/>
          <a:stretch>
            <a:fillRect/>
          </a:stretch>
        </p:blipFill>
        <p:spPr>
          <a:xfrm>
            <a:off x="12429932" y="2277479"/>
            <a:ext cx="5712384" cy="8078118"/>
          </a:xfrm>
          <a:prstGeom prst="rect">
            <a:avLst/>
          </a:prstGeom>
        </p:spPr>
      </p:pic>
      <p:pic>
        <p:nvPicPr>
          <p:cNvPr id="10" name="Immagine 9">
            <a:extLst>
              <a:ext uri="{FF2B5EF4-FFF2-40B4-BE49-F238E27FC236}">
                <a16:creationId xmlns:a16="http://schemas.microsoft.com/office/drawing/2014/main" id="{6E5E5ED2-703F-4EF6-B1CB-ABF62519AE81}"/>
              </a:ext>
            </a:extLst>
          </p:cNvPr>
          <p:cNvPicPr>
            <a:picLocks noChangeAspect="1"/>
          </p:cNvPicPr>
          <p:nvPr/>
        </p:nvPicPr>
        <p:blipFill>
          <a:blip r:embed="rId5"/>
          <a:stretch>
            <a:fillRect/>
          </a:stretch>
        </p:blipFill>
        <p:spPr>
          <a:xfrm>
            <a:off x="18662877" y="2277479"/>
            <a:ext cx="5712383" cy="8078116"/>
          </a:xfrm>
          <a:prstGeom prst="rect">
            <a:avLst/>
          </a:prstGeom>
        </p:spPr>
      </p:pic>
      <p:sp>
        <p:nvSpPr>
          <p:cNvPr id="11" name="Rettangolo 10">
            <a:extLst>
              <a:ext uri="{FF2B5EF4-FFF2-40B4-BE49-F238E27FC236}">
                <a16:creationId xmlns:a16="http://schemas.microsoft.com/office/drawing/2014/main" id="{747385C6-573B-4DCC-B2A6-5B7546C42C72}"/>
              </a:ext>
            </a:extLst>
          </p:cNvPr>
          <p:cNvSpPr/>
          <p:nvPr/>
        </p:nvSpPr>
        <p:spPr>
          <a:xfrm>
            <a:off x="370365" y="10846271"/>
            <a:ext cx="17500192" cy="646331"/>
          </a:xfrm>
          <a:prstGeom prst="rect">
            <a:avLst/>
          </a:prstGeom>
        </p:spPr>
        <p:txBody>
          <a:bodyPr wrap="square">
            <a:spAutoFit/>
          </a:bodyPr>
          <a:lstStyle/>
          <a:p>
            <a:pPr>
              <a:defRPr>
                <a:latin typeface="Linux Libertine G" panose="02000503000000000000" pitchFamily="2" charset="0"/>
                <a:ea typeface="Linux Libertine G" panose="02000503000000000000" pitchFamily="2" charset="0"/>
                <a:cs typeface="Linux Libertine G" panose="02000503000000000000" pitchFamily="2" charset="0"/>
              </a:defRPr>
            </a:pPr>
            <a:r>
              <a:rPr>
                <a:hlinkClick r:id="rId6"/>
              </a:rPr>
              <a:t>https://www.unwomen.org/en/news/stories/2013/10/women-should-ads</a:t>
            </a:r>
            <a:r>
              <a:t> </a:t>
            </a:r>
          </a:p>
        </p:txBody>
      </p:sp>
    </p:spTree>
    <p:extLst>
      <p:ext uri="{BB962C8B-B14F-4D97-AF65-F5344CB8AC3E}">
        <p14:creationId xmlns:p14="http://schemas.microsoft.com/office/powerpoint/2010/main" val="3680566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fontAlgn="base">
              <a:spcBef>
                <a:spcPct val="0"/>
              </a:spcBef>
              <a:spcAft>
                <a:spcPct val="0"/>
              </a:spcAft>
            </a:pPr>
            <a:fld id="{DD9F0740-C59C-4AD6-B752-7CC1CE13501A}" type="slidenum">
              <a:rPr lang="bg-BG" smtClean="0">
                <a:solidFill>
                  <a:srgbClr val="000000"/>
                </a:solidFill>
              </a:rPr>
              <a:pPr fontAlgn="base">
                <a:spcBef>
                  <a:spcPct val="0"/>
                </a:spcBef>
                <a:spcAft>
                  <a:spcPct val="0"/>
                </a:spcAft>
              </a:pPr>
              <a:t>24</a:t>
            </a:fld>
            <a:endParaRPr>
              <a:solidFill>
                <a:srgbClr val="000000"/>
              </a:solidFill>
            </a:endParaRPr>
          </a:p>
        </p:txBody>
      </p:sp>
      <p:pic>
        <p:nvPicPr>
          <p:cNvPr id="7" name="Picture 8" descr="lunatic on the grass on Twitter: &amp;quot;@GreenVanilLaura @davideazn @Stam1899  Ahhhh la H scusa ho scritto così tante volte handicappato stasera che il t9  parte in automatico&amp;quot; / Twitter">
            <a:extLst>
              <a:ext uri="{FF2B5EF4-FFF2-40B4-BE49-F238E27FC236}">
                <a16:creationId xmlns:a16="http://schemas.microsoft.com/office/drawing/2014/main" id="{2E4EF39C-D307-4CB1-B804-1221F532BD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948" y="3127084"/>
            <a:ext cx="6385612" cy="3584456"/>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605E75AB-E808-44DA-98C7-CCB939604C53}"/>
              </a:ext>
            </a:extLst>
          </p:cNvPr>
          <p:cNvPicPr>
            <a:picLocks noChangeAspect="1"/>
          </p:cNvPicPr>
          <p:nvPr/>
        </p:nvPicPr>
        <p:blipFill>
          <a:blip r:embed="rId3"/>
          <a:stretch>
            <a:fillRect/>
          </a:stretch>
        </p:blipFill>
        <p:spPr>
          <a:xfrm>
            <a:off x="7072836" y="5676888"/>
            <a:ext cx="7833609" cy="4138334"/>
          </a:xfrm>
          <a:prstGeom prst="rect">
            <a:avLst/>
          </a:prstGeom>
        </p:spPr>
      </p:pic>
      <p:pic>
        <p:nvPicPr>
          <p:cNvPr id="9" name="Picture 4" descr="Immagine">
            <a:extLst>
              <a:ext uri="{FF2B5EF4-FFF2-40B4-BE49-F238E27FC236}">
                <a16:creationId xmlns:a16="http://schemas.microsoft.com/office/drawing/2014/main" id="{AE363295-F6EC-410A-96D1-1EC0B2BACE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63334" y="7786013"/>
            <a:ext cx="9033380" cy="4251003"/>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E58052C5-4754-41B5-A512-593FE8EC19FB}"/>
              </a:ext>
            </a:extLst>
          </p:cNvPr>
          <p:cNvPicPr>
            <a:picLocks noChangeAspect="1"/>
          </p:cNvPicPr>
          <p:nvPr/>
        </p:nvPicPr>
        <p:blipFill>
          <a:blip r:embed="rId5"/>
          <a:stretch>
            <a:fillRect/>
          </a:stretch>
        </p:blipFill>
        <p:spPr>
          <a:xfrm>
            <a:off x="1133059" y="587536"/>
            <a:ext cx="11879555" cy="1505033"/>
          </a:xfrm>
          <a:prstGeom prst="rect">
            <a:avLst/>
          </a:prstGeom>
        </p:spPr>
      </p:pic>
    </p:spTree>
    <p:extLst>
      <p:ext uri="{BB962C8B-B14F-4D97-AF65-F5344CB8AC3E}">
        <p14:creationId xmlns:p14="http://schemas.microsoft.com/office/powerpoint/2010/main" val="2434880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logo_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63215" y="13004861"/>
            <a:ext cx="4791330" cy="441754"/>
          </a:xfrm>
          <a:prstGeom prst="rect">
            <a:avLst/>
          </a:prstGeom>
        </p:spPr>
      </p:pic>
      <p:pic>
        <p:nvPicPr>
          <p:cNvPr id="12" name="Immagine 11">
            <a:extLst>
              <a:ext uri="{FF2B5EF4-FFF2-40B4-BE49-F238E27FC236}">
                <a16:creationId xmlns:a16="http://schemas.microsoft.com/office/drawing/2014/main" id="{5BF1445B-55F9-4B7A-84C9-D7C80E316EF9}"/>
              </a:ext>
            </a:extLst>
          </p:cNvPr>
          <p:cNvPicPr>
            <a:picLocks noChangeAspect="1"/>
          </p:cNvPicPr>
          <p:nvPr/>
        </p:nvPicPr>
        <p:blipFill>
          <a:blip r:embed="rId3"/>
          <a:stretch>
            <a:fillRect/>
          </a:stretch>
        </p:blipFill>
        <p:spPr>
          <a:xfrm>
            <a:off x="1865650" y="4762500"/>
            <a:ext cx="10877589" cy="6769490"/>
          </a:xfrm>
          <a:prstGeom prst="rect">
            <a:avLst/>
          </a:prstGeom>
        </p:spPr>
      </p:pic>
      <p:pic>
        <p:nvPicPr>
          <p:cNvPr id="14" name="Immagine 13">
            <a:extLst>
              <a:ext uri="{FF2B5EF4-FFF2-40B4-BE49-F238E27FC236}">
                <a16:creationId xmlns:a16="http://schemas.microsoft.com/office/drawing/2014/main" id="{B90B68D7-DE6B-441A-9BD2-802916877011}"/>
              </a:ext>
            </a:extLst>
          </p:cNvPr>
          <p:cNvPicPr>
            <a:picLocks noChangeAspect="1"/>
          </p:cNvPicPr>
          <p:nvPr/>
        </p:nvPicPr>
        <p:blipFill>
          <a:blip r:embed="rId4"/>
          <a:stretch>
            <a:fillRect/>
          </a:stretch>
        </p:blipFill>
        <p:spPr>
          <a:xfrm>
            <a:off x="1865650" y="2133600"/>
            <a:ext cx="20652700" cy="2556157"/>
          </a:xfrm>
          <a:prstGeom prst="rect">
            <a:avLst/>
          </a:prstGeom>
        </p:spPr>
      </p:pic>
      <p:pic>
        <p:nvPicPr>
          <p:cNvPr id="15" name="Immagine 14">
            <a:extLst>
              <a:ext uri="{FF2B5EF4-FFF2-40B4-BE49-F238E27FC236}">
                <a16:creationId xmlns:a16="http://schemas.microsoft.com/office/drawing/2014/main" id="{5DBF3669-F239-44FF-8E67-C6E9EC38A632}"/>
              </a:ext>
            </a:extLst>
          </p:cNvPr>
          <p:cNvPicPr>
            <a:picLocks noChangeAspect="1"/>
          </p:cNvPicPr>
          <p:nvPr/>
        </p:nvPicPr>
        <p:blipFill>
          <a:blip r:embed="rId5"/>
          <a:stretch>
            <a:fillRect/>
          </a:stretch>
        </p:blipFill>
        <p:spPr>
          <a:xfrm>
            <a:off x="12743239" y="4057466"/>
            <a:ext cx="9775111" cy="7401781"/>
          </a:xfrm>
          <a:prstGeom prst="rect">
            <a:avLst/>
          </a:prstGeom>
        </p:spPr>
      </p:pic>
      <p:pic>
        <p:nvPicPr>
          <p:cNvPr id="17" name="Immagine 16">
            <a:extLst>
              <a:ext uri="{FF2B5EF4-FFF2-40B4-BE49-F238E27FC236}">
                <a16:creationId xmlns:a16="http://schemas.microsoft.com/office/drawing/2014/main" id="{95CB8C5B-2D51-4B3A-9126-5FB7E60925E3}"/>
              </a:ext>
            </a:extLst>
          </p:cNvPr>
          <p:cNvPicPr>
            <a:picLocks noChangeAspect="1"/>
          </p:cNvPicPr>
          <p:nvPr/>
        </p:nvPicPr>
        <p:blipFill>
          <a:blip r:embed="rId6"/>
          <a:stretch>
            <a:fillRect/>
          </a:stretch>
        </p:blipFill>
        <p:spPr>
          <a:xfrm>
            <a:off x="1865650" y="209734"/>
            <a:ext cx="13812500" cy="1923866"/>
          </a:xfrm>
          <a:prstGeom prst="rect">
            <a:avLst/>
          </a:prstGeom>
        </p:spPr>
      </p:pic>
      <p:pic>
        <p:nvPicPr>
          <p:cNvPr id="18" name="Immagine 17">
            <a:extLst>
              <a:ext uri="{FF2B5EF4-FFF2-40B4-BE49-F238E27FC236}">
                <a16:creationId xmlns:a16="http://schemas.microsoft.com/office/drawing/2014/main" id="{05336205-FC5B-48B1-801E-3B659DF24335}"/>
              </a:ext>
            </a:extLst>
          </p:cNvPr>
          <p:cNvPicPr>
            <a:picLocks noChangeAspect="1"/>
          </p:cNvPicPr>
          <p:nvPr/>
        </p:nvPicPr>
        <p:blipFill>
          <a:blip r:embed="rId7"/>
          <a:stretch>
            <a:fillRect/>
          </a:stretch>
        </p:blipFill>
        <p:spPr>
          <a:xfrm>
            <a:off x="14433631" y="209734"/>
            <a:ext cx="8084719" cy="1923866"/>
          </a:xfrm>
          <a:prstGeom prst="rect">
            <a:avLst/>
          </a:prstGeom>
        </p:spPr>
      </p:pic>
      <p:sp>
        <p:nvSpPr>
          <p:cNvPr id="19" name="Rettangolo 18">
            <a:extLst>
              <a:ext uri="{FF2B5EF4-FFF2-40B4-BE49-F238E27FC236}">
                <a16:creationId xmlns:a16="http://schemas.microsoft.com/office/drawing/2014/main" id="{DF283017-407F-454C-83FF-CFE29484BB31}"/>
              </a:ext>
            </a:extLst>
          </p:cNvPr>
          <p:cNvSpPr/>
          <p:nvPr/>
        </p:nvSpPr>
        <p:spPr>
          <a:xfrm>
            <a:off x="1865650" y="11708834"/>
            <a:ext cx="18115773" cy="523220"/>
          </a:xfrm>
          <a:prstGeom prst="rect">
            <a:avLst/>
          </a:prstGeom>
        </p:spPr>
        <p:txBody>
          <a:bodyPr wrap="square">
            <a:spAutoFit/>
          </a:bodyPr>
          <a:lstStyle/>
          <a:p>
            <a:pPr>
              <a:defRPr sz="28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https://www.theguardian.com/commentisfree/2020/sep/08/robot-wrote-this-article-gpt-3</a:t>
            </a:r>
          </a:p>
        </p:txBody>
      </p:sp>
    </p:spTree>
    <p:extLst>
      <p:ext uri="{BB962C8B-B14F-4D97-AF65-F5344CB8AC3E}">
        <p14:creationId xmlns:p14="http://schemas.microsoft.com/office/powerpoint/2010/main" val="1147644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logo_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63215" y="13004861"/>
            <a:ext cx="4791330" cy="441754"/>
          </a:xfrm>
          <a:prstGeom prst="rect">
            <a:avLst/>
          </a:prstGeom>
        </p:spPr>
      </p:pic>
      <p:sp>
        <p:nvSpPr>
          <p:cNvPr id="10" name="CasellaDiTesto 1">
            <a:extLst>
              <a:ext uri="{FF2B5EF4-FFF2-40B4-BE49-F238E27FC236}">
                <a16:creationId xmlns:a16="http://schemas.microsoft.com/office/drawing/2014/main" id="{5D88655D-F3A9-4C4A-B237-78F2B5AD94C7}"/>
              </a:ext>
            </a:extLst>
          </p:cNvPr>
          <p:cNvSpPr txBox="1">
            <a:spLocks noChangeArrowheads="1"/>
          </p:cNvSpPr>
          <p:nvPr/>
        </p:nvSpPr>
        <p:spPr bwMode="auto">
          <a:xfrm>
            <a:off x="1233727" y="11109065"/>
            <a:ext cx="21569124"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0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30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30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30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30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30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30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30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3000">
                <a:solidFill>
                  <a:srgbClr val="414141"/>
                </a:solidFill>
                <a:latin typeface="Gill Sans Light" charset="0"/>
                <a:ea typeface="ヒラギノ角ゴ ProN W3" charset="0"/>
                <a:cs typeface="ヒラギノ角ゴ ProN W3" charset="0"/>
                <a:sym typeface="Gill Sans Light" charset="0"/>
              </a:defRPr>
            </a:lvl9pPr>
          </a:lstStyle>
          <a:p>
            <a:pPr algn="just" eaLnBrk="1" hangingPunct="1">
              <a:defRPr sz="31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L. Floridi, Massimo Chiriatti, </a:t>
            </a:r>
            <a:r>
              <a:rPr i="1"/>
              <a:t>GPT-3: La sua natura, portata, limiti e conseguenze</a:t>
            </a:r>
            <a:r>
              <a:t>, in "Minds and Machines", 30, 2020, pagg. 681–694, </a:t>
            </a:r>
            <a:r>
              <a:rPr>
                <a:hlinkClick r:id="rId3">
                  <a:extLst>
                    <a:ext uri="{A12FA001-AC4F-418D-AE19-62706E023703}">
                      <ahyp:hlinkClr xmlns:ahyp="http://schemas.microsoft.com/office/drawing/2018/hyperlinkcolor" val="tx"/>
                    </a:ext>
                  </a:extLst>
                </a:hlinkClick>
              </a:rPr>
              <a:t>https://link.springer.com/content/pdf/10.1007/s11023-020-09548-1.pdf</a:t>
            </a:r>
            <a:r>
              <a:t> </a:t>
            </a:r>
          </a:p>
        </p:txBody>
      </p:sp>
      <p:sp>
        <p:nvSpPr>
          <p:cNvPr id="2" name="Rettangolo 1">
            <a:extLst>
              <a:ext uri="{FF2B5EF4-FFF2-40B4-BE49-F238E27FC236}">
                <a16:creationId xmlns:a16="http://schemas.microsoft.com/office/drawing/2014/main" id="{FAAC8809-EF13-4794-B09B-44D4439AEC37}"/>
              </a:ext>
            </a:extLst>
          </p:cNvPr>
          <p:cNvSpPr/>
          <p:nvPr/>
        </p:nvSpPr>
        <p:spPr>
          <a:xfrm>
            <a:off x="1581692" y="1237329"/>
            <a:ext cx="2610010" cy="1200329"/>
          </a:xfrm>
          <a:prstGeom prst="rect">
            <a:avLst/>
          </a:prstGeom>
        </p:spPr>
        <p:txBody>
          <a:bodyPr wrap="none">
            <a:spAutoFit/>
          </a:bodyPr>
          <a:lstStyle/>
          <a:p>
            <a:pPr>
              <a:defRPr sz="72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GPT-3</a:t>
            </a:r>
            <a:endParaRPr sz="7200"/>
          </a:p>
        </p:txBody>
      </p:sp>
      <p:pic>
        <p:nvPicPr>
          <p:cNvPr id="3" name="Immagine 2">
            <a:extLst>
              <a:ext uri="{FF2B5EF4-FFF2-40B4-BE49-F238E27FC236}">
                <a16:creationId xmlns:a16="http://schemas.microsoft.com/office/drawing/2014/main" id="{A1E0E145-6737-491B-BEA6-1C94C58AC73D}"/>
              </a:ext>
            </a:extLst>
          </p:cNvPr>
          <p:cNvPicPr>
            <a:picLocks noChangeAspect="1"/>
          </p:cNvPicPr>
          <p:nvPr/>
        </p:nvPicPr>
        <p:blipFill>
          <a:blip r:embed="rId4"/>
          <a:stretch>
            <a:fillRect/>
          </a:stretch>
        </p:blipFill>
        <p:spPr>
          <a:xfrm>
            <a:off x="6200595" y="631173"/>
            <a:ext cx="12553950" cy="10053214"/>
          </a:xfrm>
          <a:prstGeom prst="rect">
            <a:avLst/>
          </a:prstGeom>
        </p:spPr>
      </p:pic>
    </p:spTree>
    <p:extLst>
      <p:ext uri="{BB962C8B-B14F-4D97-AF65-F5344CB8AC3E}">
        <p14:creationId xmlns:p14="http://schemas.microsoft.com/office/powerpoint/2010/main" val="4171695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logo_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63215" y="13004861"/>
            <a:ext cx="4791330" cy="441754"/>
          </a:xfrm>
          <a:prstGeom prst="rect">
            <a:avLst/>
          </a:prstGeom>
        </p:spPr>
      </p:pic>
      <p:pic>
        <p:nvPicPr>
          <p:cNvPr id="4" name="Immagine 3">
            <a:extLst>
              <a:ext uri="{FF2B5EF4-FFF2-40B4-BE49-F238E27FC236}">
                <a16:creationId xmlns:a16="http://schemas.microsoft.com/office/drawing/2014/main" id="{48DE7AC4-8DDD-4E2E-B7CE-7CC585DC04E8}"/>
              </a:ext>
            </a:extLst>
          </p:cNvPr>
          <p:cNvPicPr>
            <a:picLocks noChangeAspect="1"/>
          </p:cNvPicPr>
          <p:nvPr/>
        </p:nvPicPr>
        <p:blipFill>
          <a:blip r:embed="rId3"/>
          <a:stretch>
            <a:fillRect/>
          </a:stretch>
        </p:blipFill>
        <p:spPr>
          <a:xfrm>
            <a:off x="5393974" y="0"/>
            <a:ext cx="12270546" cy="11772900"/>
          </a:xfrm>
          <a:prstGeom prst="rect">
            <a:avLst/>
          </a:prstGeom>
        </p:spPr>
      </p:pic>
    </p:spTree>
    <p:extLst>
      <p:ext uri="{BB962C8B-B14F-4D97-AF65-F5344CB8AC3E}">
        <p14:creationId xmlns:p14="http://schemas.microsoft.com/office/powerpoint/2010/main" val="2946359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logo_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63215" y="13004861"/>
            <a:ext cx="4791330" cy="441754"/>
          </a:xfrm>
          <a:prstGeom prst="rect">
            <a:avLst/>
          </a:prstGeom>
        </p:spPr>
      </p:pic>
      <p:pic>
        <p:nvPicPr>
          <p:cNvPr id="2" name="Immagine 1">
            <a:extLst>
              <a:ext uri="{FF2B5EF4-FFF2-40B4-BE49-F238E27FC236}">
                <a16:creationId xmlns:a16="http://schemas.microsoft.com/office/drawing/2014/main" id="{5779143E-2453-4272-ADF4-4DA782A2C838}"/>
              </a:ext>
            </a:extLst>
          </p:cNvPr>
          <p:cNvPicPr>
            <a:picLocks noChangeAspect="1"/>
          </p:cNvPicPr>
          <p:nvPr/>
        </p:nvPicPr>
        <p:blipFill>
          <a:blip r:embed="rId3"/>
          <a:stretch>
            <a:fillRect/>
          </a:stretch>
        </p:blipFill>
        <p:spPr>
          <a:xfrm>
            <a:off x="5029200" y="18576"/>
            <a:ext cx="12992100" cy="12405550"/>
          </a:xfrm>
          <a:prstGeom prst="rect">
            <a:avLst/>
          </a:prstGeom>
        </p:spPr>
      </p:pic>
    </p:spTree>
    <p:extLst>
      <p:ext uri="{BB962C8B-B14F-4D97-AF65-F5344CB8AC3E}">
        <p14:creationId xmlns:p14="http://schemas.microsoft.com/office/powerpoint/2010/main" val="2496680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logo_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63215" y="13004861"/>
            <a:ext cx="4791330" cy="441754"/>
          </a:xfrm>
          <a:prstGeom prst="rect">
            <a:avLst/>
          </a:prstGeom>
        </p:spPr>
      </p:pic>
      <p:pic>
        <p:nvPicPr>
          <p:cNvPr id="2" name="Immagine 1">
            <a:extLst>
              <a:ext uri="{FF2B5EF4-FFF2-40B4-BE49-F238E27FC236}">
                <a16:creationId xmlns:a16="http://schemas.microsoft.com/office/drawing/2014/main" id="{17ED8E93-01E5-4A74-B02F-0DBDD8B78BC5}"/>
              </a:ext>
            </a:extLst>
          </p:cNvPr>
          <p:cNvPicPr>
            <a:picLocks noChangeAspect="1"/>
          </p:cNvPicPr>
          <p:nvPr/>
        </p:nvPicPr>
        <p:blipFill>
          <a:blip r:embed="rId3"/>
          <a:stretch>
            <a:fillRect/>
          </a:stretch>
        </p:blipFill>
        <p:spPr>
          <a:xfrm>
            <a:off x="5781495" y="307485"/>
            <a:ext cx="13525500" cy="12027866"/>
          </a:xfrm>
          <a:prstGeom prst="rect">
            <a:avLst/>
          </a:prstGeom>
        </p:spPr>
      </p:pic>
      <p:cxnSp>
        <p:nvCxnSpPr>
          <p:cNvPr id="5" name="Connettore 2 4">
            <a:extLst>
              <a:ext uri="{FF2B5EF4-FFF2-40B4-BE49-F238E27FC236}">
                <a16:creationId xmlns:a16="http://schemas.microsoft.com/office/drawing/2014/main" id="{0F2442D1-7EA5-4424-A076-E7F4F079BA67}"/>
              </a:ext>
            </a:extLst>
          </p:cNvPr>
          <p:cNvCxnSpPr/>
          <p:nvPr/>
        </p:nvCxnSpPr>
        <p:spPr>
          <a:xfrm>
            <a:off x="5076645" y="5543550"/>
            <a:ext cx="2209800" cy="0"/>
          </a:xfrm>
          <a:prstGeom prst="straightConnector1">
            <a:avLst/>
          </a:prstGeom>
          <a:ln w="117475">
            <a:tailEnd type="triangle"/>
          </a:ln>
        </p:spPr>
        <p:style>
          <a:lnRef idx="3">
            <a:schemeClr val="accent1"/>
          </a:lnRef>
          <a:fillRef idx="0">
            <a:schemeClr val="accent1"/>
          </a:fillRef>
          <a:effectRef idx="2">
            <a:schemeClr val="accent1"/>
          </a:effectRef>
          <a:fontRef idx="minor">
            <a:schemeClr val="tx1"/>
          </a:fontRef>
        </p:style>
      </p:cxnSp>
      <p:cxnSp>
        <p:nvCxnSpPr>
          <p:cNvPr id="7" name="Connettore 2 6">
            <a:extLst>
              <a:ext uri="{FF2B5EF4-FFF2-40B4-BE49-F238E27FC236}">
                <a16:creationId xmlns:a16="http://schemas.microsoft.com/office/drawing/2014/main" id="{C258A7FC-E14A-4BDB-9360-C5448FB29124}"/>
              </a:ext>
            </a:extLst>
          </p:cNvPr>
          <p:cNvCxnSpPr>
            <a:cxnSpLocks/>
          </p:cNvCxnSpPr>
          <p:nvPr/>
        </p:nvCxnSpPr>
        <p:spPr>
          <a:xfrm flipH="1">
            <a:off x="16858891" y="5543550"/>
            <a:ext cx="2600504" cy="0"/>
          </a:xfrm>
          <a:prstGeom prst="straightConnector1">
            <a:avLst/>
          </a:prstGeom>
          <a:ln w="117475">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44483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fontAlgn="base">
              <a:spcBef>
                <a:spcPct val="0"/>
              </a:spcBef>
              <a:spcAft>
                <a:spcPct val="0"/>
              </a:spcAft>
            </a:pPr>
            <a:fld id="{DD9F0740-C59C-4AD6-B752-7CC1CE13501A}" type="slidenum">
              <a:rPr lang="bg-BG" smtClean="0">
                <a:solidFill>
                  <a:srgbClr val="000000"/>
                </a:solidFill>
              </a:rPr>
              <a:pPr fontAlgn="base">
                <a:spcBef>
                  <a:spcPct val="0"/>
                </a:spcBef>
                <a:spcAft>
                  <a:spcPct val="0"/>
                </a:spcAft>
              </a:pPr>
              <a:t>3</a:t>
            </a:fld>
            <a:endParaRPr>
              <a:solidFill>
                <a:srgbClr val="000000"/>
              </a:solidFill>
            </a:endParaRPr>
          </a:p>
        </p:txBody>
      </p:sp>
      <p:pic>
        <p:nvPicPr>
          <p:cNvPr id="8" name="Immagine 7">
            <a:extLst>
              <a:ext uri="{FF2B5EF4-FFF2-40B4-BE49-F238E27FC236}">
                <a16:creationId xmlns:a16="http://schemas.microsoft.com/office/drawing/2014/main" id="{329EEE66-8C3D-439B-ACF7-E9827A3C1EC0}"/>
              </a:ext>
            </a:extLst>
          </p:cNvPr>
          <p:cNvPicPr>
            <a:picLocks noChangeAspect="1"/>
          </p:cNvPicPr>
          <p:nvPr/>
        </p:nvPicPr>
        <p:blipFill>
          <a:blip r:embed="rId2"/>
          <a:stretch>
            <a:fillRect/>
          </a:stretch>
        </p:blipFill>
        <p:spPr>
          <a:xfrm>
            <a:off x="254893" y="457085"/>
            <a:ext cx="12552357" cy="1505160"/>
          </a:xfrm>
          <a:prstGeom prst="rect">
            <a:avLst/>
          </a:prstGeom>
        </p:spPr>
      </p:pic>
      <p:sp>
        <p:nvSpPr>
          <p:cNvPr id="9" name="Text Placeholder 4">
            <a:extLst>
              <a:ext uri="{FF2B5EF4-FFF2-40B4-BE49-F238E27FC236}">
                <a16:creationId xmlns:a16="http://schemas.microsoft.com/office/drawing/2014/main" id="{B8A3F7F0-6342-4841-94AF-1479E91FA760}"/>
              </a:ext>
            </a:extLst>
          </p:cNvPr>
          <p:cNvSpPr txBox="1">
            <a:spLocks/>
          </p:cNvSpPr>
          <p:nvPr/>
        </p:nvSpPr>
        <p:spPr>
          <a:xfrm>
            <a:off x="254893" y="868830"/>
            <a:ext cx="21590490" cy="1352666"/>
          </a:xfrm>
          <a:prstGeom prst="rect">
            <a:avLst/>
          </a:prstGeom>
        </p:spPr>
        <p:txBody>
          <a:bodyPr>
            <a:normAutofit/>
          </a:bodyPr>
          <a:lstStyle>
            <a:lvl1pPr marL="0" indent="0" algn="l" defTabSz="1828800" rtl="0" eaLnBrk="1" latinLnBrk="0" hangingPunct="1">
              <a:lnSpc>
                <a:spcPts val="7000"/>
              </a:lnSpc>
              <a:spcBef>
                <a:spcPts val="0"/>
              </a:spcBef>
              <a:buFont typeface="Arial" panose="020B0604020202020204" pitchFamily="34" charset="0"/>
              <a:buNone/>
              <a:defRPr sz="6000" b="1" kern="1200" baseline="0">
                <a:solidFill>
                  <a:srgbClr val="0000B0"/>
                </a:solidFill>
                <a:latin typeface="Helvetica Neue"/>
                <a:ea typeface="+mn-ea"/>
                <a:cs typeface="+mn-cs"/>
              </a:defRPr>
            </a:lvl1pPr>
            <a:lvl2pPr marL="6096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2pPr>
            <a:lvl3pPr marL="12192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3pPr>
            <a:lvl4pPr marL="18288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4pPr>
            <a:lvl5pPr marL="24384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defRPr sz="7200" b="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    Processo decisionale algoritmico </a:t>
            </a:r>
          </a:p>
          <a:p>
            <a:endParaRPr sz="8100" b="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
        <p:nvSpPr>
          <p:cNvPr id="4" name="Rettangolo 3">
            <a:extLst>
              <a:ext uri="{FF2B5EF4-FFF2-40B4-BE49-F238E27FC236}">
                <a16:creationId xmlns:a16="http://schemas.microsoft.com/office/drawing/2014/main" id="{B790D7B9-3247-4503-A7F5-167210A44196}"/>
              </a:ext>
            </a:extLst>
          </p:cNvPr>
          <p:cNvSpPr/>
          <p:nvPr/>
        </p:nvSpPr>
        <p:spPr>
          <a:xfrm>
            <a:off x="1238250" y="3339568"/>
            <a:ext cx="21270463" cy="5978881"/>
          </a:xfrm>
          <a:prstGeom prst="rect">
            <a:avLst/>
          </a:prstGeom>
        </p:spPr>
        <p:txBody>
          <a:bodyPr wrap="square">
            <a:spAutoFit/>
          </a:bodyPr>
          <a:lstStyle/>
          <a:p>
            <a:pPr algn="just">
              <a:lnSpc>
                <a:spcPct val="107000"/>
              </a:lnSpc>
              <a:spcAft>
                <a:spcPts val="0"/>
              </a:spcAft>
              <a:defRPr>
                <a:latin typeface="Linux Libertine G" panose="02000503000000000000" pitchFamily="2" charset="0"/>
                <a:ea typeface="Calibri" panose="020F0502020204030204" pitchFamily="34" charset="0"/>
                <a:cs typeface="Calibri" panose="020F0502020204030204" pitchFamily="34" charset="0"/>
              </a:defRPr>
            </a:pPr>
            <a:r>
              <a:t> </a:t>
            </a:r>
            <a:endParaRPr>
              <a:latin typeface="Calibri" panose="020F0502020204030204" pitchFamily="34" charset="0"/>
              <a:ea typeface="Calibri" panose="020F0502020204030204" pitchFamily="34" charset="0"/>
              <a:cs typeface="Calibri" panose="020F0502020204030204" pitchFamily="34" charset="0"/>
            </a:endParaRPr>
          </a:p>
          <a:p>
            <a:pPr algn="just">
              <a:lnSpc>
                <a:spcPct val="110000"/>
              </a:lnSpc>
              <a:spcAft>
                <a:spcPts val="0"/>
              </a:spcAft>
              <a:defRPr sz="4000">
                <a:solidFill>
                  <a:schemeClr val="accent1">
                    <a:lumMod val="50000"/>
                  </a:schemeClr>
                </a:solidFill>
                <a:latin typeface="Linux Libertine Display G" panose="02000503000000000000" pitchFamily="2" charset="0"/>
                <a:ea typeface="Linux Libertine Display G" panose="02000503000000000000" pitchFamily="2" charset="0"/>
                <a:cs typeface="Linux Libertine Display G" panose="02000503000000000000" pitchFamily="2" charset="0"/>
              </a:defRPr>
            </a:pPr>
            <a:r>
              <a:t>I sistemi di machine learning (ML) sono ampiamente utilizzati per prendere decisioni che influenzano la vita delle persone. </a:t>
            </a:r>
          </a:p>
          <a:p>
            <a:pPr algn="just">
              <a:lnSpc>
                <a:spcPct val="110000"/>
              </a:lnSpc>
              <a:spcAft>
                <a:spcPts val="0"/>
              </a:spcAft>
            </a:pPr>
            <a:endParaRPr sz="4000">
              <a:solidFill>
                <a:schemeClr val="accent1">
                  <a:lumMod val="50000"/>
                </a:schemeClr>
              </a:solidFill>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a:p>
            <a:pPr algn="just">
              <a:lnSpc>
                <a:spcPct val="110000"/>
              </a:lnSpc>
              <a:spcAft>
                <a:spcPts val="0"/>
              </a:spcAft>
              <a:defRPr sz="4000">
                <a:solidFill>
                  <a:schemeClr val="accent1">
                    <a:lumMod val="50000"/>
                  </a:schemeClr>
                </a:solidFill>
                <a:latin typeface="Linux Libertine Display G" panose="02000503000000000000" pitchFamily="2" charset="0"/>
                <a:ea typeface="Linux Libertine Display G" panose="02000503000000000000" pitchFamily="2" charset="0"/>
                <a:cs typeface="Linux Libertine Display G" panose="02000503000000000000" pitchFamily="2" charset="0"/>
              </a:defRPr>
            </a:pPr>
            <a:r>
              <a:t>Voci, volti ed emozioni sono classificati, le vite sono rappresentate da modelli statistici automatizzati e su questa base, si decide se si dovrebbe essere liberati o detenuti in prigione, assunti per un lavoro o licenziati, ammessi a un college o rifiutati, autorizzati a ricevere un prestito o negato uno. </a:t>
            </a:r>
          </a:p>
          <a:p>
            <a:pPr algn="just">
              <a:lnSpc>
                <a:spcPct val="110000"/>
              </a:lnSpc>
              <a:spcAft>
                <a:spcPts val="0"/>
              </a:spcAft>
            </a:pPr>
            <a:endParaRPr sz="4000">
              <a:solidFill>
                <a:schemeClr val="accent1">
                  <a:lumMod val="50000"/>
                </a:schemeClr>
              </a:solidFill>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a:p>
            <a:pPr algn="just">
              <a:defRPr sz="4000">
                <a:solidFill>
                  <a:schemeClr val="accent1">
                    <a:lumMod val="50000"/>
                  </a:schemeClr>
                </a:solidFill>
                <a:latin typeface="Linux Libertine Display G" panose="02000503000000000000" pitchFamily="2" charset="0"/>
                <a:ea typeface="Linux Libertine Display G" panose="02000503000000000000" pitchFamily="2" charset="0"/>
                <a:cs typeface="Linux Libertine Display G" panose="02000503000000000000" pitchFamily="2" charset="0"/>
              </a:defRPr>
            </a:pPr>
            <a:r>
              <a:t>Basare tali decisioni su sistemi ML — che tracciano correlazioni di qualsiasi tipo, non avendo accesso al significato e al contesto — naturalmente espongono le persone a tutti i tipi di discriminazione, abuso e danno.</a:t>
            </a:r>
            <a:endParaRPr sz="4000">
              <a:solidFill>
                <a:schemeClr val="accent1">
                  <a:lumMod val="50000"/>
                </a:schemeClr>
              </a:solidFill>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p:txBody>
      </p:sp>
      <p:sp>
        <p:nvSpPr>
          <p:cNvPr id="7" name="Rettangolo 6">
            <a:extLst>
              <a:ext uri="{FF2B5EF4-FFF2-40B4-BE49-F238E27FC236}">
                <a16:creationId xmlns:a16="http://schemas.microsoft.com/office/drawing/2014/main" id="{1E8F6993-F902-4E45-B486-26EF95BAA0A2}"/>
              </a:ext>
            </a:extLst>
          </p:cNvPr>
          <p:cNvSpPr/>
          <p:nvPr/>
        </p:nvSpPr>
        <p:spPr>
          <a:xfrm>
            <a:off x="1238250" y="11398502"/>
            <a:ext cx="21640800" cy="1046440"/>
          </a:xfrm>
          <a:prstGeom prst="rect">
            <a:avLst/>
          </a:prstGeom>
        </p:spPr>
        <p:txBody>
          <a:bodyPr wrap="square">
            <a:spAutoFit/>
          </a:bodyPr>
          <a:lstStyle/>
          <a:p>
            <a:pPr>
              <a:defRPr sz="3100">
                <a:solidFill>
                  <a:schemeClr val="accent1">
                    <a:lumMod val="50000"/>
                  </a:schemeClr>
                </a:solidFill>
                <a:latin typeface="Linux Libertine G" panose="02000503000000000000" pitchFamily="2" charset="0"/>
                <a:ea typeface="Calibri" panose="020F0502020204030204" pitchFamily="34" charset="0"/>
              </a:defRPr>
            </a:pPr>
            <a:r>
              <a:t>D. Tafani, </a:t>
            </a:r>
            <a:r>
              <a:rPr i="1"/>
              <a:t>Cosa c'è di sbagliato nelle</a:t>
            </a:r>
            <a:r>
              <a:rPr i="1"/>
              <a:t> narrazioni</a:t>
            </a:r>
            <a:r>
              <a:rPr i="1"/>
              <a:t> "AI etica</a:t>
            </a:r>
            <a:r>
              <a:t>", in "Bollettino telematico di filosofia politica", 2022, pp. 1-22, </a:t>
            </a:r>
            <a:r>
              <a:rPr>
                <a:hlinkClick r:id="rId3"/>
              </a:rPr>
              <a:t>https://commentbfp.sp.unipi.it/daniela-tafani-what-s-wrong-with-ai-ethics-narratives</a:t>
            </a:r>
            <a:r>
              <a:t> </a:t>
            </a:r>
            <a:endParaRPr sz="3100">
              <a:solidFill>
                <a:schemeClr val="accent1">
                  <a:lumMod val="50000"/>
                </a:schemeClr>
              </a:solidFill>
            </a:endParaRPr>
          </a:p>
        </p:txBody>
      </p:sp>
    </p:spTree>
    <p:extLst>
      <p:ext uri="{BB962C8B-B14F-4D97-AF65-F5344CB8AC3E}">
        <p14:creationId xmlns:p14="http://schemas.microsoft.com/office/powerpoint/2010/main" val="1264095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logo_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63215" y="13004861"/>
            <a:ext cx="4791330" cy="441754"/>
          </a:xfrm>
          <a:prstGeom prst="rect">
            <a:avLst/>
          </a:prstGeom>
        </p:spPr>
      </p:pic>
      <p:sp>
        <p:nvSpPr>
          <p:cNvPr id="7" name="Rettangolo 6">
            <a:extLst>
              <a:ext uri="{FF2B5EF4-FFF2-40B4-BE49-F238E27FC236}">
                <a16:creationId xmlns:a16="http://schemas.microsoft.com/office/drawing/2014/main" id="{DCA899B1-19AC-46AA-A6E7-018A587AF35D}"/>
              </a:ext>
            </a:extLst>
          </p:cNvPr>
          <p:cNvSpPr/>
          <p:nvPr/>
        </p:nvSpPr>
        <p:spPr>
          <a:xfrm>
            <a:off x="4551485" y="3995678"/>
            <a:ext cx="15776331" cy="2862322"/>
          </a:xfrm>
          <a:prstGeom prst="rect">
            <a:avLst/>
          </a:prstGeom>
        </p:spPr>
        <p:txBody>
          <a:bodyPr wrap="square">
            <a:spAutoFit/>
          </a:bodyPr>
          <a:lstStyle/>
          <a:p>
            <a:pPr>
              <a:defRPr sz="9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Bias nei confronti dei gruppi algoritmici </a:t>
            </a:r>
          </a:p>
          <a:p>
            <a:pPr>
              <a:defRPr sz="9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o assurdità totale?</a:t>
            </a:r>
            <a:endParaRPr sz="9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Tree>
    <p:extLst>
      <p:ext uri="{BB962C8B-B14F-4D97-AF65-F5344CB8AC3E}">
        <p14:creationId xmlns:p14="http://schemas.microsoft.com/office/powerpoint/2010/main" val="218948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DCA899B1-19AC-46AA-A6E7-018A587AF35D}"/>
              </a:ext>
            </a:extLst>
          </p:cNvPr>
          <p:cNvSpPr/>
          <p:nvPr/>
        </p:nvSpPr>
        <p:spPr>
          <a:xfrm>
            <a:off x="1238250" y="1441796"/>
            <a:ext cx="20292646" cy="9325630"/>
          </a:xfrm>
          <a:prstGeom prst="rect">
            <a:avLst/>
          </a:prstGeom>
        </p:spPr>
        <p:txBody>
          <a:bodyPr wrap="square">
            <a:spAutoFit/>
          </a:bodyPr>
          <a:lstStyle/>
          <a:p>
            <a:pPr algn="just">
              <a:defRPr sz="4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Le decisioni algoritmiche replicano, automatizzandole, le discriminazioni e le disuguaglianze del passato, e allo stesso tempo, poiché i loro modelli si basano su semplici correlazioni, generano discriminazioni nuove e imprevedibili sulla base di fattori irrilevanti. </a:t>
            </a:r>
          </a:p>
          <a:p>
            <a:pPr algn="just"/>
            <a:endParaRPr sz="4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algn="just">
              <a:defRPr sz="4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Può capitare a qualcuno, ad esempio, di accedere a un prestito ad un tasso di interesse molto elevato perché compra la stessa marca di birra dei debitori insolventi, o di essere scartato, in un processo di reclutamento, proprio perché indossava occhiali e questo lo rendeva classificato come molto meno coscienzioso di se non lo avesse fatto. </a:t>
            </a:r>
          </a:p>
          <a:p>
            <a:pPr algn="just"/>
            <a:endParaRPr sz="4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algn="just">
              <a:defRPr sz="4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rPr b="1"/>
              <a:t>Queste discriminazioni contro i "gruppi algoritmici" non sono previste dalla legge, a causa della loro totale assurdità</a:t>
            </a:r>
            <a:r>
              <a:t>. Un essere umano normale non discrimina adolescenti tristi, videogiocatori o proprietari di cani, né gruppi ancora più assurdi, creati sulla base di caratteristiche, come le configurazioni di pixel in una foto o il mero ordine in cui vengono presentati i dati, che non sono significativamente attribuibili agli individui e sulla base dei quali, invece, può avvenire un trattamento differenziale.</a:t>
            </a:r>
            <a:endParaRPr sz="4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
        <p:nvSpPr>
          <p:cNvPr id="5" name="Rettangolo 4">
            <a:extLst>
              <a:ext uri="{FF2B5EF4-FFF2-40B4-BE49-F238E27FC236}">
                <a16:creationId xmlns:a16="http://schemas.microsoft.com/office/drawing/2014/main" id="{A365FB74-5D35-4278-9095-EDB113F8E81E}"/>
              </a:ext>
            </a:extLst>
          </p:cNvPr>
          <p:cNvSpPr/>
          <p:nvPr/>
        </p:nvSpPr>
        <p:spPr>
          <a:xfrm>
            <a:off x="1238250" y="11227764"/>
            <a:ext cx="21640800" cy="1046440"/>
          </a:xfrm>
          <a:prstGeom prst="rect">
            <a:avLst/>
          </a:prstGeom>
        </p:spPr>
        <p:txBody>
          <a:bodyPr wrap="square">
            <a:spAutoFit/>
          </a:bodyPr>
          <a:lstStyle/>
          <a:p>
            <a:pPr>
              <a:defRPr sz="3100">
                <a:solidFill>
                  <a:schemeClr val="accent1">
                    <a:lumMod val="50000"/>
                  </a:schemeClr>
                </a:solidFill>
                <a:latin typeface="Linux Libertine G" panose="02000503000000000000" pitchFamily="2" charset="0"/>
                <a:ea typeface="Calibri" panose="020F0502020204030204" pitchFamily="34" charset="0"/>
              </a:defRPr>
            </a:pPr>
            <a:r>
              <a:t>D. Tafani, </a:t>
            </a:r>
            <a:r>
              <a:rPr i="1"/>
              <a:t>Cosa c'è di sbagliato nelle</a:t>
            </a:r>
            <a:r>
              <a:rPr i="1"/>
              <a:t> narrazioni</a:t>
            </a:r>
            <a:r>
              <a:rPr i="1"/>
              <a:t> "AI etica</a:t>
            </a:r>
            <a:r>
              <a:t>", in "Bollettino telematico di filosofia politica", 2022, pp. 1-22, </a:t>
            </a:r>
            <a:r>
              <a:rPr>
                <a:hlinkClick r:id="rId2"/>
              </a:rPr>
              <a:t>https://commentbfp.sp.unipi.it/daniela-tafani-what-s-wrong-with-ai-ethics-narratives</a:t>
            </a:r>
            <a:r>
              <a:t> </a:t>
            </a:r>
            <a:endParaRPr sz="3100">
              <a:solidFill>
                <a:schemeClr val="accent1">
                  <a:lumMod val="50000"/>
                </a:schemeClr>
              </a:solidFill>
            </a:endParaRPr>
          </a:p>
        </p:txBody>
      </p:sp>
    </p:spTree>
    <p:extLst>
      <p:ext uri="{BB962C8B-B14F-4D97-AF65-F5344CB8AC3E}">
        <p14:creationId xmlns:p14="http://schemas.microsoft.com/office/powerpoint/2010/main" val="2308813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id="{613E2740-904D-478E-8237-A04034DB352F}"/>
              </a:ext>
            </a:extLst>
          </p:cNvPr>
          <p:cNvSpPr txBox="1"/>
          <p:nvPr/>
        </p:nvSpPr>
        <p:spPr>
          <a:xfrm>
            <a:off x="756138" y="720492"/>
            <a:ext cx="23071015" cy="1061829"/>
          </a:xfrm>
          <a:prstGeom prst="rect">
            <a:avLst/>
          </a:prstGeom>
          <a:noFill/>
        </p:spPr>
        <p:txBody>
          <a:bodyPr wrap="square">
            <a:spAutoFit/>
          </a:bodyPr>
          <a:lstStyle/>
          <a:p>
            <a:pPr lvl="0">
              <a:defRPr sz="63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Sull'uso discutibile dell'intelligenza artificiale per le domande di lavoro</a:t>
            </a:r>
            <a:endParaRPr sz="63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
        <p:nvSpPr>
          <p:cNvPr id="10" name="CasellaDiTesto 9">
            <a:extLst>
              <a:ext uri="{FF2B5EF4-FFF2-40B4-BE49-F238E27FC236}">
                <a16:creationId xmlns:a16="http://schemas.microsoft.com/office/drawing/2014/main" id="{C372F473-5D43-4095-99B4-8CEDAAFF4031}"/>
              </a:ext>
            </a:extLst>
          </p:cNvPr>
          <p:cNvSpPr txBox="1"/>
          <p:nvPr/>
        </p:nvSpPr>
        <p:spPr>
          <a:xfrm>
            <a:off x="1355351" y="11701497"/>
            <a:ext cx="14108608" cy="569387"/>
          </a:xfrm>
          <a:prstGeom prst="rect">
            <a:avLst/>
          </a:prstGeom>
          <a:noFill/>
        </p:spPr>
        <p:txBody>
          <a:bodyPr wrap="square">
            <a:spAutoFit/>
          </a:bodyPr>
          <a:lstStyle/>
          <a:p>
            <a:pPr lvl="0" algn="just">
              <a:defRPr sz="3100">
                <a:solidFill>
                  <a:schemeClr val="accent1">
                    <a:lumMod val="50000"/>
                  </a:schemeClr>
                </a:solidFill>
                <a:latin typeface="Linux Libertine Display G" panose="02000503000000000000" pitchFamily="2" charset="0"/>
                <a:ea typeface="Linux Libertine Display G" panose="02000503000000000000" pitchFamily="2" charset="0"/>
                <a:cs typeface="Linux Libertine Display G" panose="02000503000000000000" pitchFamily="2" charset="0"/>
              </a:defRPr>
            </a:pPr>
            <a:r>
              <a:rPr>
                <a:hlinkClick r:id="rId2">
                  <a:extLst>
                    <a:ext uri="{A12FA001-AC4F-418D-AE19-62706E023703}">
                      <ahyp:hlinkClr xmlns:ahyp="http://schemas.microsoft.com/office/drawing/2018/hyperlinkcolor" val="tx"/>
                    </a:ext>
                  </a:extLst>
                </a:hlinkClick>
              </a:rPr>
              <a:t>https://interaktiv.br.de/ki-bewerbung/en/</a:t>
            </a:r>
            <a:r>
              <a:t> </a:t>
            </a:r>
          </a:p>
        </p:txBody>
      </p:sp>
      <p:pic>
        <p:nvPicPr>
          <p:cNvPr id="3" name="Immagine 2">
            <a:extLst>
              <a:ext uri="{FF2B5EF4-FFF2-40B4-BE49-F238E27FC236}">
                <a16:creationId xmlns:a16="http://schemas.microsoft.com/office/drawing/2014/main" id="{00FC1116-9EAF-4217-B3E3-FAC47B2B2E68}"/>
              </a:ext>
            </a:extLst>
          </p:cNvPr>
          <p:cNvPicPr>
            <a:picLocks noChangeAspect="1"/>
          </p:cNvPicPr>
          <p:nvPr/>
        </p:nvPicPr>
        <p:blipFill>
          <a:blip r:embed="rId3"/>
          <a:stretch>
            <a:fillRect/>
          </a:stretch>
        </p:blipFill>
        <p:spPr>
          <a:xfrm>
            <a:off x="1934308" y="2450074"/>
            <a:ext cx="10780207" cy="8815851"/>
          </a:xfrm>
          <a:prstGeom prst="rect">
            <a:avLst/>
          </a:prstGeom>
        </p:spPr>
      </p:pic>
      <p:pic>
        <p:nvPicPr>
          <p:cNvPr id="5" name="Immagine 4">
            <a:extLst>
              <a:ext uri="{FF2B5EF4-FFF2-40B4-BE49-F238E27FC236}">
                <a16:creationId xmlns:a16="http://schemas.microsoft.com/office/drawing/2014/main" id="{621B6CFD-FC8B-4D14-8FE2-ED8291F60F44}"/>
              </a:ext>
            </a:extLst>
          </p:cNvPr>
          <p:cNvPicPr>
            <a:picLocks noChangeAspect="1"/>
          </p:cNvPicPr>
          <p:nvPr/>
        </p:nvPicPr>
        <p:blipFill>
          <a:blip r:embed="rId4"/>
          <a:stretch>
            <a:fillRect/>
          </a:stretch>
        </p:blipFill>
        <p:spPr>
          <a:xfrm>
            <a:off x="12714515" y="6768206"/>
            <a:ext cx="9978704" cy="4497719"/>
          </a:xfrm>
          <a:prstGeom prst="rect">
            <a:avLst/>
          </a:prstGeom>
        </p:spPr>
      </p:pic>
    </p:spTree>
    <p:extLst>
      <p:ext uri="{BB962C8B-B14F-4D97-AF65-F5344CB8AC3E}">
        <p14:creationId xmlns:p14="http://schemas.microsoft.com/office/powerpoint/2010/main" val="9920402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E16DF52C-1591-421F-8D90-FB4830B870AF}"/>
              </a:ext>
            </a:extLst>
          </p:cNvPr>
          <p:cNvPicPr>
            <a:picLocks noChangeAspect="1"/>
          </p:cNvPicPr>
          <p:nvPr/>
        </p:nvPicPr>
        <p:blipFill>
          <a:blip r:embed="rId2"/>
          <a:stretch>
            <a:fillRect/>
          </a:stretch>
        </p:blipFill>
        <p:spPr>
          <a:xfrm>
            <a:off x="4157708" y="831758"/>
            <a:ext cx="14007200" cy="10925617"/>
          </a:xfrm>
          <a:prstGeom prst="rect">
            <a:avLst/>
          </a:prstGeom>
        </p:spPr>
      </p:pic>
    </p:spTree>
    <p:extLst>
      <p:ext uri="{BB962C8B-B14F-4D97-AF65-F5344CB8AC3E}">
        <p14:creationId xmlns:p14="http://schemas.microsoft.com/office/powerpoint/2010/main" val="38995331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443E8DFB-8C22-4BB8-80EC-B32E9EF874FC}"/>
              </a:ext>
            </a:extLst>
          </p:cNvPr>
          <p:cNvPicPr>
            <a:picLocks noChangeAspect="1"/>
          </p:cNvPicPr>
          <p:nvPr/>
        </p:nvPicPr>
        <p:blipFill>
          <a:blip r:embed="rId2"/>
          <a:stretch>
            <a:fillRect/>
          </a:stretch>
        </p:blipFill>
        <p:spPr>
          <a:xfrm>
            <a:off x="5789128" y="2853414"/>
            <a:ext cx="12262496" cy="6761564"/>
          </a:xfrm>
          <a:prstGeom prst="rect">
            <a:avLst/>
          </a:prstGeom>
        </p:spPr>
      </p:pic>
    </p:spTree>
    <p:extLst>
      <p:ext uri="{BB962C8B-B14F-4D97-AF65-F5344CB8AC3E}">
        <p14:creationId xmlns:p14="http://schemas.microsoft.com/office/powerpoint/2010/main" val="10294801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5D07EE1-57BC-4E02-B3BD-28002668194E}"/>
              </a:ext>
            </a:extLst>
          </p:cNvPr>
          <p:cNvPicPr>
            <a:picLocks noChangeAspect="1"/>
          </p:cNvPicPr>
          <p:nvPr/>
        </p:nvPicPr>
        <p:blipFill>
          <a:blip r:embed="rId2"/>
          <a:stretch>
            <a:fillRect/>
          </a:stretch>
        </p:blipFill>
        <p:spPr>
          <a:xfrm>
            <a:off x="246185" y="788062"/>
            <a:ext cx="11801208" cy="8164551"/>
          </a:xfrm>
          <a:prstGeom prst="rect">
            <a:avLst/>
          </a:prstGeom>
        </p:spPr>
      </p:pic>
      <p:pic>
        <p:nvPicPr>
          <p:cNvPr id="5" name="Immagine 4">
            <a:extLst>
              <a:ext uri="{FF2B5EF4-FFF2-40B4-BE49-F238E27FC236}">
                <a16:creationId xmlns:a16="http://schemas.microsoft.com/office/drawing/2014/main" id="{0C4399CD-3DCB-4A63-AC94-D7EC5F5D4EDE}"/>
              </a:ext>
            </a:extLst>
          </p:cNvPr>
          <p:cNvPicPr>
            <a:picLocks noChangeAspect="1"/>
          </p:cNvPicPr>
          <p:nvPr/>
        </p:nvPicPr>
        <p:blipFill>
          <a:blip r:embed="rId3"/>
          <a:stretch>
            <a:fillRect/>
          </a:stretch>
        </p:blipFill>
        <p:spPr>
          <a:xfrm>
            <a:off x="7016262" y="8952613"/>
            <a:ext cx="8088922" cy="4763387"/>
          </a:xfrm>
          <a:prstGeom prst="rect">
            <a:avLst/>
          </a:prstGeom>
        </p:spPr>
      </p:pic>
      <p:pic>
        <p:nvPicPr>
          <p:cNvPr id="9" name="Immagine 8">
            <a:extLst>
              <a:ext uri="{FF2B5EF4-FFF2-40B4-BE49-F238E27FC236}">
                <a16:creationId xmlns:a16="http://schemas.microsoft.com/office/drawing/2014/main" id="{CE47CAAF-416F-4F3E-9CEA-3E5B5F7F38B7}"/>
              </a:ext>
            </a:extLst>
          </p:cNvPr>
          <p:cNvPicPr>
            <a:picLocks noChangeAspect="1"/>
          </p:cNvPicPr>
          <p:nvPr/>
        </p:nvPicPr>
        <p:blipFill>
          <a:blip r:embed="rId4"/>
          <a:stretch>
            <a:fillRect/>
          </a:stretch>
        </p:blipFill>
        <p:spPr>
          <a:xfrm>
            <a:off x="12118953" y="788062"/>
            <a:ext cx="12018862" cy="8403772"/>
          </a:xfrm>
          <a:prstGeom prst="rect">
            <a:avLst/>
          </a:prstGeom>
        </p:spPr>
      </p:pic>
    </p:spTree>
    <p:extLst>
      <p:ext uri="{BB962C8B-B14F-4D97-AF65-F5344CB8AC3E}">
        <p14:creationId xmlns:p14="http://schemas.microsoft.com/office/powerpoint/2010/main" val="7472038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D07878D-D2AD-49CE-A4A0-62AFC7509CA4}"/>
              </a:ext>
            </a:extLst>
          </p:cNvPr>
          <p:cNvPicPr>
            <a:picLocks noChangeAspect="1"/>
          </p:cNvPicPr>
          <p:nvPr/>
        </p:nvPicPr>
        <p:blipFill>
          <a:blip r:embed="rId2"/>
          <a:stretch>
            <a:fillRect/>
          </a:stretch>
        </p:blipFill>
        <p:spPr>
          <a:xfrm>
            <a:off x="4149969" y="811645"/>
            <a:ext cx="14800624" cy="10447498"/>
          </a:xfrm>
          <a:prstGeom prst="rect">
            <a:avLst/>
          </a:prstGeom>
        </p:spPr>
      </p:pic>
    </p:spTree>
    <p:extLst>
      <p:ext uri="{BB962C8B-B14F-4D97-AF65-F5344CB8AC3E}">
        <p14:creationId xmlns:p14="http://schemas.microsoft.com/office/powerpoint/2010/main" val="37366158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59C52C6-0491-4BCF-8605-93F9B07DF8B6}"/>
              </a:ext>
            </a:extLst>
          </p:cNvPr>
          <p:cNvPicPr>
            <a:picLocks noChangeAspect="1"/>
          </p:cNvPicPr>
          <p:nvPr/>
        </p:nvPicPr>
        <p:blipFill>
          <a:blip r:embed="rId2"/>
          <a:stretch>
            <a:fillRect/>
          </a:stretch>
        </p:blipFill>
        <p:spPr>
          <a:xfrm>
            <a:off x="4234816" y="1160585"/>
            <a:ext cx="14861467" cy="10285767"/>
          </a:xfrm>
          <a:prstGeom prst="rect">
            <a:avLst/>
          </a:prstGeom>
        </p:spPr>
      </p:pic>
    </p:spTree>
    <p:extLst>
      <p:ext uri="{BB962C8B-B14F-4D97-AF65-F5344CB8AC3E}">
        <p14:creationId xmlns:p14="http://schemas.microsoft.com/office/powerpoint/2010/main" val="38933386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1BE40B9-A734-4F00-B4C5-BC9A450EFDA9}"/>
              </a:ext>
            </a:extLst>
          </p:cNvPr>
          <p:cNvPicPr>
            <a:picLocks noChangeAspect="1"/>
          </p:cNvPicPr>
          <p:nvPr/>
        </p:nvPicPr>
        <p:blipFill>
          <a:blip r:embed="rId2"/>
          <a:stretch>
            <a:fillRect/>
          </a:stretch>
        </p:blipFill>
        <p:spPr>
          <a:xfrm>
            <a:off x="3940406" y="630908"/>
            <a:ext cx="14814139" cy="10280501"/>
          </a:xfrm>
          <a:prstGeom prst="rect">
            <a:avLst/>
          </a:prstGeom>
        </p:spPr>
      </p:pic>
    </p:spTree>
    <p:extLst>
      <p:ext uri="{BB962C8B-B14F-4D97-AF65-F5344CB8AC3E}">
        <p14:creationId xmlns:p14="http://schemas.microsoft.com/office/powerpoint/2010/main" val="9349125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id="{613E2740-904D-478E-8237-A04034DB352F}"/>
              </a:ext>
            </a:extLst>
          </p:cNvPr>
          <p:cNvSpPr txBox="1"/>
          <p:nvPr/>
        </p:nvSpPr>
        <p:spPr>
          <a:xfrm>
            <a:off x="3500675" y="512119"/>
            <a:ext cx="16698654" cy="461665"/>
          </a:xfrm>
          <a:prstGeom prst="rect">
            <a:avLst/>
          </a:prstGeom>
          <a:noFill/>
        </p:spPr>
        <p:txBody>
          <a:bodyPr wrap="square">
            <a:spAutoFit/>
          </a:bodyPr>
          <a:lstStyle/>
          <a:p>
            <a:pPr lvl="0" algn="just"/>
            <a:endParaRPr sz="2400" i="1">
              <a:solidFill>
                <a:srgbClr val="414141"/>
              </a:solidFill>
              <a:latin typeface="Gill Sans Light"/>
            </a:endParaRPr>
          </a:p>
        </p:txBody>
      </p:sp>
      <p:sp>
        <p:nvSpPr>
          <p:cNvPr id="10" name="CasellaDiTesto 9">
            <a:extLst>
              <a:ext uri="{FF2B5EF4-FFF2-40B4-BE49-F238E27FC236}">
                <a16:creationId xmlns:a16="http://schemas.microsoft.com/office/drawing/2014/main" id="{C372F473-5D43-4095-99B4-8CEDAAFF4031}"/>
              </a:ext>
            </a:extLst>
          </p:cNvPr>
          <p:cNvSpPr txBox="1"/>
          <p:nvPr/>
        </p:nvSpPr>
        <p:spPr>
          <a:xfrm>
            <a:off x="1019908" y="10780898"/>
            <a:ext cx="19863415" cy="1046440"/>
          </a:xfrm>
          <a:prstGeom prst="rect">
            <a:avLst/>
          </a:prstGeom>
          <a:noFill/>
        </p:spPr>
        <p:txBody>
          <a:bodyPr wrap="square">
            <a:spAutoFit/>
          </a:bodyPr>
          <a:lstStyle/>
          <a:p>
            <a:pPr lvl="0" algn="just">
              <a:defRPr sz="3100">
                <a:solidFill>
                  <a:schemeClr val="accent1">
                    <a:lumMod val="50000"/>
                  </a:schemeClr>
                </a:solidFill>
                <a:latin typeface="Linux Libertine Display G" panose="02000503000000000000" pitchFamily="2" charset="0"/>
                <a:ea typeface="Linux Libertine Display G" panose="02000503000000000000" pitchFamily="2" charset="0"/>
                <a:cs typeface="Linux Libertine Display G" panose="02000503000000000000" pitchFamily="2" charset="0"/>
                <a:hlinkClick r:id="rId2">
                  <a:extLst>
                    <a:ext uri="{A12FA001-AC4F-418D-AE19-62706E023703}">
                      <ahyp:hlinkClr xmlns:ahyp="http://schemas.microsoft.com/office/drawing/2018/hyperlinkcolor" val="tx"/>
                    </a:ext>
                  </a:extLst>
                </a:hlinkClick>
              </a:defRPr>
            </a:pPr>
            <a:r>
              <a:t>https://www.hbs.edu/managing-the-future-of-work/Documents/research/hiddenworkers09032021.pdf</a:t>
            </a:r>
            <a:endParaRPr sz="3100">
              <a:solidFill>
                <a:schemeClr val="accent1">
                  <a:lumMod val="50000"/>
                </a:schemeClr>
              </a:solidFill>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a:p>
            <a:pPr lvl="0" algn="just">
              <a:defRPr sz="3100">
                <a:latin typeface="Linux Libertine Display G" panose="02000503000000000000" pitchFamily="2" charset="0"/>
                <a:ea typeface="Linux Libertine Display G" panose="02000503000000000000" pitchFamily="2" charset="0"/>
                <a:cs typeface="Linux Libertine Display G" panose="02000503000000000000" pitchFamily="2" charset="0"/>
                <a:hlinkClick r:id="rId3">
                  <a:extLst>
                    <a:ext uri="{A12FA001-AC4F-418D-AE19-62706E023703}">
                      <ahyp:hlinkClr xmlns:ahyp="http://schemas.microsoft.com/office/drawing/2018/hyperlinkcolor" val="tx"/>
                    </a:ext>
                  </a:extLst>
                </a:hlinkClick>
              </a:defRPr>
            </a:pPr>
            <a:r>
              <a:rPr>
                <a:solidFill>
                  <a:schemeClr val="accent1">
                    <a:lumMod val="50000"/>
                  </a:schemeClr>
                </a:solidFill>
              </a:rPr>
              <a:t>https://productivityhub.org/2021/09/07/automated-hiring-software-is-mistakenly-rejecting-millions-of-viable-job-candidates</a:t>
            </a:r>
            <a:r>
              <a:rPr i="1">
                <a:solidFill>
                  <a:srgbClr val="414141"/>
                </a:solidFill>
              </a:rPr>
              <a:t>/</a:t>
            </a:r>
            <a:endParaRPr sz="3100" i="1">
              <a:solidFill>
                <a:srgbClr val="414141"/>
              </a:solidFill>
              <a:latin typeface="Linux Libertine Display G" panose="02000503000000000000" pitchFamily="2" charset="0"/>
              <a:ea typeface="Linux Libertine Display G" panose="02000503000000000000" pitchFamily="2" charset="0"/>
              <a:cs typeface="Linux Libertine Display G" panose="02000503000000000000" pitchFamily="2" charset="0"/>
            </a:endParaRPr>
          </a:p>
        </p:txBody>
      </p:sp>
      <p:pic>
        <p:nvPicPr>
          <p:cNvPr id="2" name="Immagine 1">
            <a:extLst>
              <a:ext uri="{FF2B5EF4-FFF2-40B4-BE49-F238E27FC236}">
                <a16:creationId xmlns:a16="http://schemas.microsoft.com/office/drawing/2014/main" id="{299767E9-86B4-4E00-AB79-345B482D108A}"/>
              </a:ext>
            </a:extLst>
          </p:cNvPr>
          <p:cNvPicPr>
            <a:picLocks noChangeAspect="1"/>
          </p:cNvPicPr>
          <p:nvPr/>
        </p:nvPicPr>
        <p:blipFill>
          <a:blip r:embed="rId4"/>
          <a:stretch>
            <a:fillRect/>
          </a:stretch>
        </p:blipFill>
        <p:spPr>
          <a:xfrm>
            <a:off x="3500675" y="339724"/>
            <a:ext cx="16384716" cy="10029080"/>
          </a:xfrm>
          <a:prstGeom prst="rect">
            <a:avLst/>
          </a:prstGeom>
        </p:spPr>
      </p:pic>
    </p:spTree>
    <p:extLst>
      <p:ext uri="{BB962C8B-B14F-4D97-AF65-F5344CB8AC3E}">
        <p14:creationId xmlns:p14="http://schemas.microsoft.com/office/powerpoint/2010/main" val="125343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fontAlgn="base">
              <a:spcBef>
                <a:spcPct val="0"/>
              </a:spcBef>
              <a:spcAft>
                <a:spcPct val="0"/>
              </a:spcAft>
            </a:pPr>
            <a:fld id="{DD9F0740-C59C-4AD6-B752-7CC1CE13501A}" type="slidenum">
              <a:rPr lang="bg-BG" smtClean="0">
                <a:solidFill>
                  <a:srgbClr val="000000"/>
                </a:solidFill>
              </a:rPr>
              <a:pPr fontAlgn="base">
                <a:spcBef>
                  <a:spcPct val="0"/>
                </a:spcBef>
                <a:spcAft>
                  <a:spcPct val="0"/>
                </a:spcAft>
              </a:pPr>
              <a:t>4</a:t>
            </a:fld>
            <a:endParaRPr>
              <a:solidFill>
                <a:srgbClr val="000000"/>
              </a:solidFill>
            </a:endParaRPr>
          </a:p>
        </p:txBody>
      </p:sp>
      <p:pic>
        <p:nvPicPr>
          <p:cNvPr id="8" name="Immagine 7">
            <a:extLst>
              <a:ext uri="{FF2B5EF4-FFF2-40B4-BE49-F238E27FC236}">
                <a16:creationId xmlns:a16="http://schemas.microsoft.com/office/drawing/2014/main" id="{329EEE66-8C3D-439B-ACF7-E9827A3C1EC0}"/>
              </a:ext>
            </a:extLst>
          </p:cNvPr>
          <p:cNvPicPr>
            <a:picLocks noChangeAspect="1"/>
          </p:cNvPicPr>
          <p:nvPr/>
        </p:nvPicPr>
        <p:blipFill>
          <a:blip r:embed="rId2"/>
          <a:stretch>
            <a:fillRect/>
          </a:stretch>
        </p:blipFill>
        <p:spPr>
          <a:xfrm>
            <a:off x="254893" y="342785"/>
            <a:ext cx="12552357" cy="1505160"/>
          </a:xfrm>
          <a:prstGeom prst="rect">
            <a:avLst/>
          </a:prstGeom>
        </p:spPr>
      </p:pic>
      <p:sp>
        <p:nvSpPr>
          <p:cNvPr id="9" name="Text Placeholder 4">
            <a:extLst>
              <a:ext uri="{FF2B5EF4-FFF2-40B4-BE49-F238E27FC236}">
                <a16:creationId xmlns:a16="http://schemas.microsoft.com/office/drawing/2014/main" id="{B8A3F7F0-6342-4841-94AF-1479E91FA760}"/>
              </a:ext>
            </a:extLst>
          </p:cNvPr>
          <p:cNvSpPr txBox="1">
            <a:spLocks/>
          </p:cNvSpPr>
          <p:nvPr/>
        </p:nvSpPr>
        <p:spPr>
          <a:xfrm>
            <a:off x="769243" y="588423"/>
            <a:ext cx="21590490" cy="1352666"/>
          </a:xfrm>
          <a:prstGeom prst="rect">
            <a:avLst/>
          </a:prstGeom>
        </p:spPr>
        <p:txBody>
          <a:bodyPr>
            <a:normAutofit/>
          </a:bodyPr>
          <a:lstStyle>
            <a:lvl1pPr marL="0" indent="0" algn="l" defTabSz="1828800" rtl="0" eaLnBrk="1" latinLnBrk="0" hangingPunct="1">
              <a:lnSpc>
                <a:spcPts val="7000"/>
              </a:lnSpc>
              <a:spcBef>
                <a:spcPts val="0"/>
              </a:spcBef>
              <a:buFont typeface="Arial" panose="020B0604020202020204" pitchFamily="34" charset="0"/>
              <a:buNone/>
              <a:defRPr sz="6000" b="1" kern="1200" baseline="0">
                <a:solidFill>
                  <a:srgbClr val="0000B0"/>
                </a:solidFill>
                <a:latin typeface="Helvetica Neue"/>
                <a:ea typeface="+mn-ea"/>
                <a:cs typeface="+mn-cs"/>
              </a:defRPr>
            </a:lvl1pPr>
            <a:lvl2pPr marL="6096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2pPr>
            <a:lvl3pPr marL="12192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3pPr>
            <a:lvl4pPr marL="18288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4pPr>
            <a:lvl5pPr marL="24384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defRPr sz="7200" b="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La seduttiva deviazione del bias AI</a:t>
            </a:r>
          </a:p>
        </p:txBody>
      </p:sp>
      <p:pic>
        <p:nvPicPr>
          <p:cNvPr id="10" name="Immagine 9">
            <a:extLst>
              <a:ext uri="{FF2B5EF4-FFF2-40B4-BE49-F238E27FC236}">
                <a16:creationId xmlns:a16="http://schemas.microsoft.com/office/drawing/2014/main" id="{82A040CF-696D-42C6-A3A3-2DAA1CF721B2}"/>
              </a:ext>
            </a:extLst>
          </p:cNvPr>
          <p:cNvPicPr>
            <a:picLocks noChangeAspect="1"/>
          </p:cNvPicPr>
          <p:nvPr/>
        </p:nvPicPr>
        <p:blipFill>
          <a:blip r:embed="rId3"/>
          <a:stretch>
            <a:fillRect/>
          </a:stretch>
        </p:blipFill>
        <p:spPr>
          <a:xfrm>
            <a:off x="6091687" y="2351350"/>
            <a:ext cx="13431125" cy="8185229"/>
          </a:xfrm>
          <a:prstGeom prst="rect">
            <a:avLst/>
          </a:prstGeom>
        </p:spPr>
      </p:pic>
      <p:sp>
        <p:nvSpPr>
          <p:cNvPr id="11" name="Rettangolo 10">
            <a:extLst>
              <a:ext uri="{FF2B5EF4-FFF2-40B4-BE49-F238E27FC236}">
                <a16:creationId xmlns:a16="http://schemas.microsoft.com/office/drawing/2014/main" id="{8F421FAD-02FD-4FAD-BE21-EB8442CD2F4B}"/>
              </a:ext>
            </a:extLst>
          </p:cNvPr>
          <p:cNvSpPr/>
          <p:nvPr/>
        </p:nvSpPr>
        <p:spPr>
          <a:xfrm>
            <a:off x="1266093" y="11133129"/>
            <a:ext cx="20908107" cy="954107"/>
          </a:xfrm>
          <a:prstGeom prst="rect">
            <a:avLst/>
          </a:prstGeom>
        </p:spPr>
        <p:txBody>
          <a:bodyPr wrap="square">
            <a:spAutoFit/>
          </a:bodyPr>
          <a:lstStyle/>
          <a:p>
            <a:pPr>
              <a:defRPr sz="28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J. Powles, H. Nissenbaum, </a:t>
            </a:r>
            <a:r>
              <a:rPr i="1"/>
              <a:t>The Seductive Diversion of ‘Solving' Bias in Artificial Intelligence</a:t>
            </a:r>
            <a:r>
              <a:t>, in "OneZero", 7 dicembre 2018.</a:t>
            </a:r>
          </a:p>
          <a:p>
            <a:endParaRPr sz="2800">
              <a:solidFill>
                <a:srgbClr val="414141"/>
              </a:solidFill>
              <a:latin typeface="Helvetica Neue"/>
            </a:endParaRPr>
          </a:p>
        </p:txBody>
      </p:sp>
    </p:spTree>
    <p:extLst>
      <p:ext uri="{BB962C8B-B14F-4D97-AF65-F5344CB8AC3E}">
        <p14:creationId xmlns:p14="http://schemas.microsoft.com/office/powerpoint/2010/main" val="10006023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DCA899B1-19AC-46AA-A6E7-018A587AF35D}"/>
              </a:ext>
            </a:extLst>
          </p:cNvPr>
          <p:cNvSpPr/>
          <p:nvPr/>
        </p:nvSpPr>
        <p:spPr>
          <a:xfrm>
            <a:off x="4481146" y="5650308"/>
            <a:ext cx="15776331" cy="1477328"/>
          </a:xfrm>
          <a:prstGeom prst="rect">
            <a:avLst/>
          </a:prstGeom>
        </p:spPr>
        <p:txBody>
          <a:bodyPr wrap="square">
            <a:spAutoFit/>
          </a:bodyPr>
          <a:lstStyle/>
          <a:p>
            <a:pPr>
              <a:defRPr sz="9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Scorciatoie per l'IA e il debito etico                                   </a:t>
            </a:r>
            <a:endParaRPr sz="9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Tree>
    <p:extLst>
      <p:ext uri="{BB962C8B-B14F-4D97-AF65-F5344CB8AC3E}">
        <p14:creationId xmlns:p14="http://schemas.microsoft.com/office/powerpoint/2010/main" val="633530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E12A405-DAE3-4CF4-85CE-811E5B473F2E}"/>
              </a:ext>
            </a:extLst>
          </p:cNvPr>
          <p:cNvSpPr/>
          <p:nvPr/>
        </p:nvSpPr>
        <p:spPr>
          <a:xfrm>
            <a:off x="1295400" y="10973653"/>
            <a:ext cx="21469350" cy="1090170"/>
          </a:xfrm>
          <a:prstGeom prst="rect">
            <a:avLst/>
          </a:prstGeom>
        </p:spPr>
        <p:txBody>
          <a:bodyPr wrap="square">
            <a:spAutoFit/>
          </a:bodyPr>
          <a:lstStyle/>
          <a:p>
            <a:pPr lvl="0" algn="just">
              <a:lnSpc>
                <a:spcPct val="107000"/>
              </a:lnSpc>
              <a:spcAft>
                <a:spcPts val="800"/>
              </a:spcAft>
              <a:defRPr sz="310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defRPr>
            </a:pPr>
            <a:r>
              <a:t>N. Cristianini, </a:t>
            </a:r>
            <a:r>
              <a:rPr i="1"/>
              <a:t>scorciatoie all'intelligenza artificiale</a:t>
            </a:r>
            <a:r>
              <a:t>, in </a:t>
            </a:r>
            <a:r>
              <a:rPr i="1"/>
              <a:t>Machines We Trust. Prospettive sull'intelligenza artificiale dipendente</a:t>
            </a:r>
            <a:r>
              <a:t>, ed. di M. Pelillo, T. Scantamburlo, Cambridge, Massachusetts, The MIT Press, 2021, pp. 11-25.</a:t>
            </a:r>
            <a:endParaRPr sz="310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Rettangolo 2">
            <a:extLst>
              <a:ext uri="{FF2B5EF4-FFF2-40B4-BE49-F238E27FC236}">
                <a16:creationId xmlns:a16="http://schemas.microsoft.com/office/drawing/2014/main" id="{1A99FD33-C0E1-4446-AFB3-0F6BD4286D5D}"/>
              </a:ext>
            </a:extLst>
          </p:cNvPr>
          <p:cNvSpPr/>
          <p:nvPr/>
        </p:nvSpPr>
        <p:spPr>
          <a:xfrm>
            <a:off x="1160584" y="2134848"/>
            <a:ext cx="21604167" cy="8402300"/>
          </a:xfrm>
          <a:prstGeom prst="rect">
            <a:avLst/>
          </a:prstGeom>
        </p:spPr>
        <p:txBody>
          <a:bodyPr wrap="square">
            <a:spAutoFit/>
          </a:bodyPr>
          <a:lstStyle/>
          <a:p>
            <a:pPr marL="571500" indent="-571500" algn="just">
              <a:buFont typeface="Arial" panose="020B0604020202020204" pitchFamily="34" charset="0"/>
              <a:buChar char="•"/>
              <a:def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rPr b="1"/>
              <a:t>"tecnologia" </a:t>
            </a:r>
            <a:r>
              <a:t>non si riferisce solo a un algoritmo, ma piuttosto al complesso di persone, norme, algoritmi, dati e infrastrutture che sono necessari per l'esistenza di uno di questi servizi ["servizi alimentati da intelligenza artificiale" che "includono agenti software onnipresenti e spesso invisibili che prendono decisioni personalizzate"].</a:t>
            </a:r>
          </a:p>
          <a:p>
            <a:pPr marL="571500" indent="-571500" algn="just">
              <a:buFont typeface="Arial" panose="020B0604020202020204" pitchFamily="34" charset="0"/>
              <a:buChar char="•"/>
            </a:pPr>
            <a:endPara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marL="571500" indent="-571500" algn="just">
              <a:buFont typeface="Arial" panose="020B0604020202020204" pitchFamily="34" charset="0"/>
              <a:buChar char="•"/>
              <a:def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Le preoccupazioni per "la diffusione diffusa di servizi alimentati dall'intelligenza artificiale" ("sistemi statistici basati sui dati basati sul web") non dovrebbero essere "trattati come difetti di progettazione che possono essere affrontati separatamente".</a:t>
            </a:r>
          </a:p>
          <a:p>
            <a:pPr marL="571500" indent="-571500" algn="just">
              <a:buFont typeface="Arial" panose="020B0604020202020204" pitchFamily="34" charset="0"/>
              <a:buChar char="•"/>
            </a:pPr>
            <a:endPara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marL="571500" indent="-571500" algn="just">
              <a:buFont typeface="Arial" panose="020B0604020202020204" pitchFamily="34" charset="0"/>
              <a:buChar char="•"/>
              <a:def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rPr b="1"/>
              <a:t>Debito tecnico: "</a:t>
            </a:r>
            <a:r>
              <a:t>nozione utilizzata nell'ingegneria del software per descrivere il costo aggiuntivo che dovrà essere pagato in futuro a seguito dell'adozione di una scorciatoia durante lo sviluppo di un sistema software. È stato introdotto nel 1992 da Ward Cunningham [...]. Prendere scorciatoie essenzialmente prende in prestito dal futuro quando sarà necessaria una rielaborazione essenziale.</a:t>
            </a:r>
          </a:p>
          <a:p>
            <a:pPr marL="571500" indent="-571500">
              <a:buFont typeface="Arial" panose="020B0604020202020204" pitchFamily="34" charset="0"/>
              <a:buChar char="•"/>
            </a:pPr>
            <a:endPara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marL="571500" indent="-571500" algn="just">
              <a:buFont typeface="Arial" panose="020B0604020202020204" pitchFamily="34" charset="0"/>
              <a:buChar char="•"/>
              <a:def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rPr b="1"/>
              <a:t>Debito etico</a:t>
            </a:r>
            <a:r>
              <a:t>: "costo di rielaborazione dei sistemi in uno stato conforme alle attuali aspettative sociali"; "" un debito tecnico in cui i costi futuri non sono dovuti a questioni di sostenibilità tecnica, ma alla necessità di affrontare questioni etiche come le esternalità imposte agli utenti."</a:t>
            </a:r>
            <a:endParaRPr sz="4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
        <p:nvSpPr>
          <p:cNvPr id="7" name="Rettangolo 6">
            <a:extLst>
              <a:ext uri="{FF2B5EF4-FFF2-40B4-BE49-F238E27FC236}">
                <a16:creationId xmlns:a16="http://schemas.microsoft.com/office/drawing/2014/main" id="{DCA899B1-19AC-46AA-A6E7-018A587AF35D}"/>
              </a:ext>
            </a:extLst>
          </p:cNvPr>
          <p:cNvSpPr/>
          <p:nvPr/>
        </p:nvSpPr>
        <p:spPr>
          <a:xfrm>
            <a:off x="1160584" y="498015"/>
            <a:ext cx="21966115" cy="1200329"/>
          </a:xfrm>
          <a:prstGeom prst="rect">
            <a:avLst/>
          </a:prstGeom>
        </p:spPr>
        <p:txBody>
          <a:bodyPr wrap="square">
            <a:spAutoFit/>
          </a:bodyPr>
          <a:lstStyle/>
          <a:p>
            <a:pPr>
              <a:defRPr sz="72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Debito etico</a:t>
            </a:r>
            <a:endParaRPr sz="72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Tree>
    <p:extLst>
      <p:ext uri="{BB962C8B-B14F-4D97-AF65-F5344CB8AC3E}">
        <p14:creationId xmlns:p14="http://schemas.microsoft.com/office/powerpoint/2010/main" val="29746955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E12A405-DAE3-4CF4-85CE-811E5B473F2E}"/>
              </a:ext>
            </a:extLst>
          </p:cNvPr>
          <p:cNvSpPr/>
          <p:nvPr/>
        </p:nvSpPr>
        <p:spPr>
          <a:xfrm>
            <a:off x="1295400" y="11302300"/>
            <a:ext cx="21469350" cy="1090170"/>
          </a:xfrm>
          <a:prstGeom prst="rect">
            <a:avLst/>
          </a:prstGeom>
        </p:spPr>
        <p:txBody>
          <a:bodyPr wrap="square">
            <a:spAutoFit/>
          </a:bodyPr>
          <a:lstStyle/>
          <a:p>
            <a:pPr lvl="0" algn="just">
              <a:lnSpc>
                <a:spcPct val="107000"/>
              </a:lnSpc>
              <a:spcAft>
                <a:spcPts val="800"/>
              </a:spcAft>
              <a:defRPr sz="310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defRPr>
            </a:pPr>
            <a:r>
              <a:t>N. Cristianini, </a:t>
            </a:r>
            <a:r>
              <a:rPr i="1"/>
              <a:t>scorciatoie all'intelligenza artificiale</a:t>
            </a:r>
            <a:r>
              <a:t>, in </a:t>
            </a:r>
            <a:r>
              <a:rPr i="1"/>
              <a:t>Machines We Trust. Prospettive sull'intelligenza artificiale dipendente</a:t>
            </a:r>
            <a:r>
              <a:t>, ed. di M. Pelillo, T. Scantamburlo, Cambridge, Massachusetts, The MIT Press, 2021, pp. 11-25.</a:t>
            </a:r>
            <a:endParaRPr sz="310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Rettangolo 2">
            <a:extLst>
              <a:ext uri="{FF2B5EF4-FFF2-40B4-BE49-F238E27FC236}">
                <a16:creationId xmlns:a16="http://schemas.microsoft.com/office/drawing/2014/main" id="{1A99FD33-C0E1-4446-AFB3-0F6BD4286D5D}"/>
              </a:ext>
            </a:extLst>
          </p:cNvPr>
          <p:cNvSpPr/>
          <p:nvPr/>
        </p:nvSpPr>
        <p:spPr>
          <a:xfrm>
            <a:off x="1295400" y="3378635"/>
            <a:ext cx="21831300" cy="6186309"/>
          </a:xfrm>
          <a:prstGeom prst="rect">
            <a:avLst/>
          </a:prstGeom>
        </p:spPr>
        <p:txBody>
          <a:bodyPr wrap="square">
            <a:spAutoFit/>
          </a:bodyPr>
          <a:lstStyle/>
          <a:p>
            <a:pPr algn="just">
              <a:def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a:t>
            </a:r>
            <a:r>
              <a:rPr sz="4000" b="1"/>
              <a:t>L'intelligenza artificiale è la storia di come abbiamo evitato di costruire modelli costosi di fenomeni che ancora non comprendiamo,</a:t>
            </a:r>
            <a:r>
              <a:rPr sz="4000"/>
              <a:t>come il linguaggio e la visione, </a:t>
            </a:r>
            <a:r>
              <a:rPr sz="4000" b="1"/>
              <a:t>accontentandoci solo di emulare specifiche "competenze</a:t>
            </a:r>
            <a:r>
              <a:rPr sz="4000"/>
              <a:t>" (come il controllo ortografico o il riconoscimento della scrittura a mano) </a:t>
            </a:r>
            <a:r>
              <a:rPr sz="4000" b="1"/>
              <a:t>sfruttando correlazioni statistiche trovate in grandi masse di dati</a:t>
            </a:r>
            <a:r>
              <a:rPr sz="4000"/>
              <a:t>. Algoritmi di apprendimento automatico e grandi masse di dati potrebbero essere utilizzati per trovare quei modelli preziosi.</a:t>
            </a:r>
          </a:p>
          <a:p>
            <a:pPr algn="just"/>
            <a:endParaRPr sz="4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algn="just">
              <a:defRPr sz="4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Ciò ha spostato l'attenzione dei ricercatori lontano dal modellare il comportamento o l'abilità da implementare (forse comprendendo i suoi meccanismi sottostanti) e verso la sicurezza di enormi quantità di osservazioni di quel comportamento, che potrebbero essere utilizzate come dati di formazione per algoritmi di apprendimento statistico.</a:t>
            </a:r>
          </a:p>
          <a:p>
            <a:pPr algn="just"/>
            <a:endPara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
        <p:nvSpPr>
          <p:cNvPr id="5" name="Rettangolo 4">
            <a:extLst>
              <a:ext uri="{FF2B5EF4-FFF2-40B4-BE49-F238E27FC236}">
                <a16:creationId xmlns:a16="http://schemas.microsoft.com/office/drawing/2014/main" id="{841617B8-1846-46D6-8050-172080BC67CA}"/>
              </a:ext>
            </a:extLst>
          </p:cNvPr>
          <p:cNvSpPr/>
          <p:nvPr/>
        </p:nvSpPr>
        <p:spPr>
          <a:xfrm>
            <a:off x="1295400" y="498015"/>
            <a:ext cx="21831300" cy="1200329"/>
          </a:xfrm>
          <a:prstGeom prst="rect">
            <a:avLst/>
          </a:prstGeom>
        </p:spPr>
        <p:txBody>
          <a:bodyPr wrap="square">
            <a:spAutoFit/>
          </a:bodyPr>
          <a:lstStyle/>
          <a:p>
            <a:pPr>
              <a:defRPr sz="72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Scorciatoie per l'IA </a:t>
            </a:r>
            <a:endParaRPr sz="72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Tree>
    <p:extLst>
      <p:ext uri="{BB962C8B-B14F-4D97-AF65-F5344CB8AC3E}">
        <p14:creationId xmlns:p14="http://schemas.microsoft.com/office/powerpoint/2010/main" val="38098120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E12A405-DAE3-4CF4-85CE-811E5B473F2E}"/>
              </a:ext>
            </a:extLst>
          </p:cNvPr>
          <p:cNvSpPr/>
          <p:nvPr/>
        </p:nvSpPr>
        <p:spPr>
          <a:xfrm>
            <a:off x="1295400" y="10973653"/>
            <a:ext cx="21469350" cy="1090170"/>
          </a:xfrm>
          <a:prstGeom prst="rect">
            <a:avLst/>
          </a:prstGeom>
        </p:spPr>
        <p:txBody>
          <a:bodyPr wrap="square">
            <a:spAutoFit/>
          </a:bodyPr>
          <a:lstStyle/>
          <a:p>
            <a:pPr lvl="0" algn="just">
              <a:lnSpc>
                <a:spcPct val="107000"/>
              </a:lnSpc>
              <a:spcAft>
                <a:spcPts val="800"/>
              </a:spcAft>
              <a:defRPr sz="310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defRPr>
            </a:pPr>
            <a:r>
              <a:t>N. Cristianini, </a:t>
            </a:r>
            <a:r>
              <a:rPr i="1"/>
              <a:t>scorciatoie all'intelligenza artificiale</a:t>
            </a:r>
            <a:r>
              <a:t>, in </a:t>
            </a:r>
            <a:r>
              <a:rPr i="1"/>
              <a:t>Machines We Trust. Prospettive sull'intelligenza artificiale dipendente</a:t>
            </a:r>
            <a:r>
              <a:t>, ed. di M. Pelillo, T. Scantamburlo, Cambridge, Massachusetts, The MIT Press, 2021, pp. 11-25.</a:t>
            </a:r>
            <a:endParaRPr sz="310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Rettangolo 2">
            <a:extLst>
              <a:ext uri="{FF2B5EF4-FFF2-40B4-BE49-F238E27FC236}">
                <a16:creationId xmlns:a16="http://schemas.microsoft.com/office/drawing/2014/main" id="{1A99FD33-C0E1-4446-AFB3-0F6BD4286D5D}"/>
              </a:ext>
            </a:extLst>
          </p:cNvPr>
          <p:cNvSpPr/>
          <p:nvPr/>
        </p:nvSpPr>
        <p:spPr>
          <a:xfrm>
            <a:off x="790575" y="2381069"/>
            <a:ext cx="22193249" cy="6801862"/>
          </a:xfrm>
          <a:prstGeom prst="rect">
            <a:avLst/>
          </a:prstGeom>
        </p:spPr>
        <p:txBody>
          <a:bodyPr wrap="square">
            <a:spAutoFit/>
          </a:bodyPr>
          <a:lstStyle/>
          <a:p>
            <a:pPr algn="just"/>
            <a:endPara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marL="571500" indent="-571500" algn="just">
              <a:buFont typeface="Arial" panose="020B0604020202020204" pitchFamily="34" charset="0"/>
              <a:buChar char="•"/>
            </a:pPr>
            <a:endPara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marL="571500" indent="-571500" algn="just">
              <a:buFont typeface="Arial" panose="020B0604020202020204" pitchFamily="34" charset="0"/>
              <a:buChar char="•"/>
              <a:def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"non apprezziamo più il motivo per cui la decisione è presa, purché l'azione che genera sia appropriata. </a:t>
            </a:r>
            <a:r>
              <a:rPr b="1"/>
              <a:t>Le previsioni contano più delle spiegazioni</a:t>
            </a:r>
            <a:r>
              <a:t>, sapendo che "cosa" conta di più che sapere "perché";</a:t>
            </a:r>
          </a:p>
          <a:p>
            <a:pPr marL="571500" indent="-571500" algn="just">
              <a:buFont typeface="Arial" panose="020B0604020202020204" pitchFamily="34" charset="0"/>
              <a:buChar char="•"/>
            </a:pPr>
            <a:endPara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marL="571500" indent="-571500" algn="just">
              <a:buFont typeface="Arial" panose="020B0604020202020204" pitchFamily="34" charset="0"/>
              <a:buChar char="•"/>
              <a:def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"L'attenzione alla creazione e allo sfruttamento dei nessi causali è stata sostituita da un'attenzione particolare alla creazione e allo sfruttamento dei legami di correlazione";</a:t>
            </a:r>
          </a:p>
          <a:p>
            <a:pPr marL="571500" indent="-571500" algn="just">
              <a:buFont typeface="Arial" panose="020B0604020202020204" pitchFamily="34" charset="0"/>
              <a:buChar char="•"/>
            </a:pPr>
            <a:endPara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marL="571500" indent="-571500" algn="just">
              <a:buFont typeface="Arial" panose="020B0604020202020204" pitchFamily="34" charset="0"/>
              <a:buChar char="•"/>
              <a:def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"Mentre questa scorciatoia consente di risparmiare l'enorme costo della comprensione e della modellazione esplicita, </a:t>
            </a:r>
            <a:r>
              <a:rPr b="1"/>
              <a:t>crea un altro costo — quello dell'approvvigionamento di vaste masse di dati di formazione pertinenti — e non c'è motivo a priori di aspettarsi che questo costo dovrebbe essere più piccolo.</a:t>
            </a:r>
            <a:r>
              <a:t> Generare, curare e annotare dati di alta qualità è una spesa significativa in diversi settori, ad esempio nei test antidroga. </a:t>
            </a:r>
            <a:r>
              <a:rPr b="1"/>
              <a:t>Questo costo è stato aggirato anche dall'industria dell'IA</a:t>
            </a:r>
            <a:r>
              <a:t>."</a:t>
            </a:r>
            <a:endPara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
        <p:nvSpPr>
          <p:cNvPr id="5" name="Rettangolo 4">
            <a:extLst>
              <a:ext uri="{FF2B5EF4-FFF2-40B4-BE49-F238E27FC236}">
                <a16:creationId xmlns:a16="http://schemas.microsoft.com/office/drawing/2014/main" id="{841617B8-1846-46D6-8050-172080BC67CA}"/>
              </a:ext>
            </a:extLst>
          </p:cNvPr>
          <p:cNvSpPr/>
          <p:nvPr/>
        </p:nvSpPr>
        <p:spPr>
          <a:xfrm>
            <a:off x="647700" y="498015"/>
            <a:ext cx="22479000" cy="1200329"/>
          </a:xfrm>
          <a:prstGeom prst="rect">
            <a:avLst/>
          </a:prstGeom>
        </p:spPr>
        <p:txBody>
          <a:bodyPr wrap="square">
            <a:spAutoFit/>
          </a:bodyPr>
          <a:lstStyle/>
          <a:p>
            <a:pPr>
              <a:defRPr sz="72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Scorciatoia n. 1: "la correlazione è sufficiente" </a:t>
            </a:r>
            <a:endParaRPr sz="72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Tree>
    <p:extLst>
      <p:ext uri="{BB962C8B-B14F-4D97-AF65-F5344CB8AC3E}">
        <p14:creationId xmlns:p14="http://schemas.microsoft.com/office/powerpoint/2010/main" val="37483828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E12A405-DAE3-4CF4-85CE-811E5B473F2E}"/>
              </a:ext>
            </a:extLst>
          </p:cNvPr>
          <p:cNvSpPr/>
          <p:nvPr/>
        </p:nvSpPr>
        <p:spPr>
          <a:xfrm>
            <a:off x="1295400" y="10973653"/>
            <a:ext cx="21469350" cy="1090170"/>
          </a:xfrm>
          <a:prstGeom prst="rect">
            <a:avLst/>
          </a:prstGeom>
        </p:spPr>
        <p:txBody>
          <a:bodyPr wrap="square">
            <a:spAutoFit/>
          </a:bodyPr>
          <a:lstStyle/>
          <a:p>
            <a:pPr lvl="0" algn="just">
              <a:lnSpc>
                <a:spcPct val="107000"/>
              </a:lnSpc>
              <a:spcAft>
                <a:spcPts val="800"/>
              </a:spcAft>
              <a:defRPr sz="310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defRPr>
            </a:pPr>
            <a:r>
              <a:t>N. Cristianini, </a:t>
            </a:r>
            <a:r>
              <a:rPr i="1"/>
              <a:t>scorciatoie all'intelligenza artificiale</a:t>
            </a:r>
            <a:r>
              <a:t>, in </a:t>
            </a:r>
            <a:r>
              <a:rPr i="1"/>
              <a:t>Machines We Trust. Prospettive sull'intelligenza artificiale dipendente</a:t>
            </a:r>
            <a:r>
              <a:t>, ed. di M. Pelillo, T. Scantamburlo, Cambridge, Massachusetts, The MIT Press, 2021, pp. 11-25.</a:t>
            </a:r>
            <a:endParaRPr sz="310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Rettangolo 2">
            <a:extLst>
              <a:ext uri="{FF2B5EF4-FFF2-40B4-BE49-F238E27FC236}">
                <a16:creationId xmlns:a16="http://schemas.microsoft.com/office/drawing/2014/main" id="{1A99FD33-C0E1-4446-AFB3-0F6BD4286D5D}"/>
              </a:ext>
            </a:extLst>
          </p:cNvPr>
          <p:cNvSpPr/>
          <p:nvPr/>
        </p:nvSpPr>
        <p:spPr>
          <a:xfrm>
            <a:off x="1095375" y="5932474"/>
            <a:ext cx="22031325" cy="4647426"/>
          </a:xfrm>
          <a:prstGeom prst="rect">
            <a:avLst/>
          </a:prstGeom>
        </p:spPr>
        <p:txBody>
          <a:bodyPr wrap="square">
            <a:spAutoFit/>
          </a:bodyPr>
          <a:lstStyle/>
          <a:p>
            <a:pPr marL="571500" indent="-571500" algn="just">
              <a:buFont typeface="Arial" panose="020B0604020202020204" pitchFamily="34" charset="0"/>
              <a:buChar char="•"/>
            </a:pPr>
            <a:endParaRPr sz="4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marL="571500" indent="-571500" algn="just">
              <a:buFont typeface="Arial" panose="020B0604020202020204" pitchFamily="34" charset="0"/>
              <a:buChar char="•"/>
              <a:def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rPr sz="4000"/>
              <a:t>"</a:t>
            </a:r>
            <a:r>
              <a:t>I dati raccolti dal selvaggio sono stati cruciali nella progettazione di sistemi di riconoscimento degli oggetti, riconoscimento facciale, traduzione automatica e così via. Gli incorporamenti di parole onnipresenti che ci permettono di rappresentare il significato delle parole prima di elaborarle sono tutti appresi dai dati raccolti dallo stato selvatico.</a:t>
            </a:r>
          </a:p>
          <a:p>
            <a:pPr marL="571500" indent="-571500" algn="just">
              <a:buFont typeface="Arial" panose="020B0604020202020204" pitchFamily="34" charset="0"/>
              <a:buChar char="•"/>
            </a:pPr>
            <a:endPara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marL="571500" indent="-571500" algn="just">
              <a:buFont typeface="Arial" panose="020B0604020202020204" pitchFamily="34" charset="0"/>
              <a:buChar char="•"/>
              <a:def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"Avendo sostituito la modellazione con i dati e sostituito la generazione di dati con la raccolta da selvaggio porta i progettisti di intelligenza artificiale molto vicino a un pranzo gratuito, ma non del tutto lì. Spesso un algoritmo di apprendimento deve essere detto cosa fare, e questo si presenta sotto forma di supervisione.</a:t>
            </a:r>
            <a:endPara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
        <p:nvSpPr>
          <p:cNvPr id="5" name="Rettangolo 4">
            <a:extLst>
              <a:ext uri="{FF2B5EF4-FFF2-40B4-BE49-F238E27FC236}">
                <a16:creationId xmlns:a16="http://schemas.microsoft.com/office/drawing/2014/main" id="{841617B8-1846-46D6-8050-172080BC67CA}"/>
              </a:ext>
            </a:extLst>
          </p:cNvPr>
          <p:cNvSpPr/>
          <p:nvPr/>
        </p:nvSpPr>
        <p:spPr>
          <a:xfrm>
            <a:off x="647700" y="498015"/>
            <a:ext cx="22479000" cy="1200329"/>
          </a:xfrm>
          <a:prstGeom prst="rect">
            <a:avLst/>
          </a:prstGeom>
        </p:spPr>
        <p:txBody>
          <a:bodyPr wrap="square">
            <a:spAutoFit/>
          </a:bodyPr>
          <a:lstStyle/>
          <a:p>
            <a:pPr>
              <a:defRPr sz="72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Scorciatoia n. 2: "dati dal selvaggio"</a:t>
            </a:r>
            <a:endParaRPr sz="72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
        <p:nvSpPr>
          <p:cNvPr id="4" name="Rettangolo 3">
            <a:extLst>
              <a:ext uri="{FF2B5EF4-FFF2-40B4-BE49-F238E27FC236}">
                <a16:creationId xmlns:a16="http://schemas.microsoft.com/office/drawing/2014/main" id="{7A9F179C-6847-4080-BB89-77F54E4A2044}"/>
              </a:ext>
            </a:extLst>
          </p:cNvPr>
          <p:cNvSpPr/>
          <p:nvPr/>
        </p:nvSpPr>
        <p:spPr>
          <a:xfrm>
            <a:off x="2866292" y="1946768"/>
            <a:ext cx="17320846" cy="3508653"/>
          </a:xfrm>
          <a:prstGeom prst="rect">
            <a:avLst/>
          </a:prstGeom>
        </p:spPr>
        <p:txBody>
          <a:bodyPr wrap="square">
            <a:spAutoFit/>
          </a:bodyPr>
          <a:lstStyle/>
          <a:p>
            <a:pPr marL="571500" indent="-571500" algn="just">
              <a:buFont typeface="Arial" panose="020B0604020202020204" pitchFamily="34" charset="0"/>
              <a:buChar char="•"/>
            </a:pPr>
            <a:endPara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algn="just">
              <a:defRPr sz="31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"La prima lezione di apprendimento su scala web consiste nell'utilizzare i dati disponibili piuttosto che sperare in dati annotati che non sono disponibili. Ad esempio, troviamo che le relazioni semantiche utili possono essere apprese dalle statistiche delle query web, o dall'evidenza accumulata di modelli di testo basati sul web e tabelle formattate, in entrambi i casi senza bisogno di dati annotati manualmente.</a:t>
            </a:r>
          </a:p>
          <a:p>
            <a:pPr algn="r">
              <a:defRPr sz="31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                                                                 (A. Halevy, P. Norvig, e F. Pereira, </a:t>
            </a:r>
            <a:r>
              <a:rPr i="1"/>
              <a:t>L'irragionevole efficacia dei dati</a:t>
            </a:r>
            <a:r>
              <a:t>, in "IEEE Intelligent Systems", 24, 2, 2009, pagg. 8-12.)</a:t>
            </a:r>
          </a:p>
        </p:txBody>
      </p:sp>
    </p:spTree>
    <p:extLst>
      <p:ext uri="{BB962C8B-B14F-4D97-AF65-F5344CB8AC3E}">
        <p14:creationId xmlns:p14="http://schemas.microsoft.com/office/powerpoint/2010/main" val="38034047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E12A405-DAE3-4CF4-85CE-811E5B473F2E}"/>
              </a:ext>
            </a:extLst>
          </p:cNvPr>
          <p:cNvSpPr/>
          <p:nvPr/>
        </p:nvSpPr>
        <p:spPr>
          <a:xfrm>
            <a:off x="1295400" y="10973653"/>
            <a:ext cx="21469350" cy="1090170"/>
          </a:xfrm>
          <a:prstGeom prst="rect">
            <a:avLst/>
          </a:prstGeom>
        </p:spPr>
        <p:txBody>
          <a:bodyPr wrap="square">
            <a:spAutoFit/>
          </a:bodyPr>
          <a:lstStyle/>
          <a:p>
            <a:pPr lvl="0" algn="just">
              <a:lnSpc>
                <a:spcPct val="107000"/>
              </a:lnSpc>
              <a:spcAft>
                <a:spcPts val="800"/>
              </a:spcAft>
              <a:defRPr sz="310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defRPr>
            </a:pPr>
            <a:r>
              <a:t>N. Cristianini, </a:t>
            </a:r>
            <a:r>
              <a:rPr i="1"/>
              <a:t>scorciatoie all'intelligenza artificiale</a:t>
            </a:r>
            <a:r>
              <a:t>, in </a:t>
            </a:r>
            <a:r>
              <a:rPr i="1"/>
              <a:t>Machines We Trust. Prospettive sull'intelligenza artificiale dipendente</a:t>
            </a:r>
            <a:r>
              <a:t>, ed. di M. Pelillo, T. Scantamburlo, Cambridge, Massachusetts, The MIT Press, 2021, pp. 11-25.</a:t>
            </a:r>
            <a:endParaRPr sz="310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Rettangolo 2">
            <a:extLst>
              <a:ext uri="{FF2B5EF4-FFF2-40B4-BE49-F238E27FC236}">
                <a16:creationId xmlns:a16="http://schemas.microsoft.com/office/drawing/2014/main" id="{1A99FD33-C0E1-4446-AFB3-0F6BD4286D5D}"/>
              </a:ext>
            </a:extLst>
          </p:cNvPr>
          <p:cNvSpPr/>
          <p:nvPr/>
        </p:nvSpPr>
        <p:spPr>
          <a:xfrm>
            <a:off x="790575" y="2996531"/>
            <a:ext cx="22193249" cy="7355860"/>
          </a:xfrm>
          <a:prstGeom prst="rect">
            <a:avLst/>
          </a:prstGeom>
        </p:spPr>
        <p:txBody>
          <a:bodyPr wrap="square">
            <a:spAutoFit/>
          </a:bodyPr>
          <a:lstStyle/>
          <a:p>
            <a:pPr marL="571500" indent="-571500" algn="just">
              <a:buFont typeface="Arial" panose="020B0604020202020204" pitchFamily="34" charset="0"/>
              <a:buChar char="•"/>
              <a:def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rPr sz="4000"/>
              <a:t>"</a:t>
            </a:r>
            <a:r>
              <a:t>Invece di chiedere esplicitamente agli utenti cosa volevano che il sistema di intelligenza artificiale facesse — un lavoro che molti utenti sono riluttanti ad assumere — i progettisti hanno iniziato a fare uso di feedback impliciti, che è un altro modo per dire che </a:t>
            </a:r>
            <a:r>
              <a:rPr b="1"/>
              <a:t>hanno sostituito quantità non osservabili con proxy più economici</a:t>
            </a:r>
            <a:r>
              <a:t> ".</a:t>
            </a:r>
          </a:p>
          <a:p>
            <a:pPr marL="571500" indent="-571500" algn="just">
              <a:buFont typeface="Arial" panose="020B0604020202020204" pitchFamily="34" charset="0"/>
              <a:buChar char="•"/>
            </a:pPr>
            <a:endPara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marL="571500" indent="-571500" algn="just">
              <a:buFont typeface="Arial" panose="020B0604020202020204" pitchFamily="34" charset="0"/>
              <a:buChar char="•"/>
              <a:def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"L'ipotesi è che le azioni dell'utente rivelano le loro preferenze o esigenze e (o anche meglio di) sarebbero fatte da un feedback esplicito. Un problema che dobbiamo affrontare è la conseguenza dell'uso di </a:t>
            </a:r>
            <a:r>
              <a:rPr b="1"/>
              <a:t>proxy disallineati </a:t>
            </a:r>
            <a:r>
              <a:t>nella formazione di agenti autonomi."</a:t>
            </a:r>
          </a:p>
          <a:p>
            <a:pPr marL="571500" indent="-571500" algn="just">
              <a:buFont typeface="Arial" panose="020B0604020202020204" pitchFamily="34" charset="0"/>
              <a:buChar char="•"/>
            </a:pPr>
            <a:endPara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marL="571500" indent="-571500" algn="just">
              <a:buFont typeface="Arial" panose="020B0604020202020204" pitchFamily="34" charset="0"/>
              <a:buChar char="•"/>
              <a:def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"I campioni di comportamento degli utenti sono stati utilizzati per la prima volta dagli agenti per imparare fenomeni generali, come l'ortografia corretta. Successivamente sono stati utilizzati per collegare i risultati più rilevanti a una determinata query. Infine sono stati utilizzati per dedurre le preferenze utente di un individuo. Lungo la strada, tra l'altro, </a:t>
            </a:r>
            <a:r>
              <a:rPr b="1"/>
              <a:t>l'attenzione ha iniziato a passare dal servire gli utenti a servire gli inserzionisti</a:t>
            </a:r>
            <a:r>
              <a:t>"</a:t>
            </a:r>
          </a:p>
          <a:p>
            <a:pPr algn="just"/>
            <a:endPara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
        <p:nvSpPr>
          <p:cNvPr id="5" name="Rettangolo 4">
            <a:extLst>
              <a:ext uri="{FF2B5EF4-FFF2-40B4-BE49-F238E27FC236}">
                <a16:creationId xmlns:a16="http://schemas.microsoft.com/office/drawing/2014/main" id="{841617B8-1846-46D6-8050-172080BC67CA}"/>
              </a:ext>
            </a:extLst>
          </p:cNvPr>
          <p:cNvSpPr/>
          <p:nvPr/>
        </p:nvSpPr>
        <p:spPr>
          <a:xfrm>
            <a:off x="647700" y="498015"/>
            <a:ext cx="22479000" cy="1200329"/>
          </a:xfrm>
          <a:prstGeom prst="rect">
            <a:avLst/>
          </a:prstGeom>
        </p:spPr>
        <p:txBody>
          <a:bodyPr wrap="square">
            <a:spAutoFit/>
          </a:bodyPr>
          <a:lstStyle/>
          <a:p>
            <a:pPr>
              <a:defRPr sz="72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Scorciatoia n. 3: "proxies e feedback implicito"</a:t>
            </a:r>
            <a:endParaRPr sz="72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Tree>
    <p:extLst>
      <p:ext uri="{BB962C8B-B14F-4D97-AF65-F5344CB8AC3E}">
        <p14:creationId xmlns:p14="http://schemas.microsoft.com/office/powerpoint/2010/main" val="23908403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E12A405-DAE3-4CF4-85CE-811E5B473F2E}"/>
              </a:ext>
            </a:extLst>
          </p:cNvPr>
          <p:cNvSpPr/>
          <p:nvPr/>
        </p:nvSpPr>
        <p:spPr>
          <a:xfrm>
            <a:off x="1295400" y="10973653"/>
            <a:ext cx="21469350" cy="1090170"/>
          </a:xfrm>
          <a:prstGeom prst="rect">
            <a:avLst/>
          </a:prstGeom>
        </p:spPr>
        <p:txBody>
          <a:bodyPr wrap="square">
            <a:spAutoFit/>
          </a:bodyPr>
          <a:lstStyle/>
          <a:p>
            <a:pPr lvl="0" algn="just">
              <a:lnSpc>
                <a:spcPct val="107000"/>
              </a:lnSpc>
              <a:spcAft>
                <a:spcPts val="800"/>
              </a:spcAft>
              <a:defRPr sz="310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defRPr>
            </a:pPr>
            <a:r>
              <a:t>N. Cristianini, </a:t>
            </a:r>
            <a:r>
              <a:rPr i="1"/>
              <a:t>scorciatoie all'intelligenza artificiale</a:t>
            </a:r>
            <a:r>
              <a:t>, in </a:t>
            </a:r>
            <a:r>
              <a:rPr i="1"/>
              <a:t>Machines We Trust. Prospettive sull'intelligenza artificiale dipendente</a:t>
            </a:r>
            <a:r>
              <a:t>, ed. di M. Pelillo, T. Scantamburlo, Cambridge, Massachusetts, The MIT Press, 2021, pp. 11-25.</a:t>
            </a:r>
            <a:endParaRPr sz="310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Rettangolo 2">
            <a:extLst>
              <a:ext uri="{FF2B5EF4-FFF2-40B4-BE49-F238E27FC236}">
                <a16:creationId xmlns:a16="http://schemas.microsoft.com/office/drawing/2014/main" id="{1A99FD33-C0E1-4446-AFB3-0F6BD4286D5D}"/>
              </a:ext>
            </a:extLst>
          </p:cNvPr>
          <p:cNvSpPr/>
          <p:nvPr/>
        </p:nvSpPr>
        <p:spPr>
          <a:xfrm>
            <a:off x="1295400" y="2355949"/>
            <a:ext cx="21012150" cy="9325630"/>
          </a:xfrm>
          <a:prstGeom prst="rect">
            <a:avLst/>
          </a:prstGeom>
        </p:spPr>
        <p:txBody>
          <a:bodyPr wrap="square">
            <a:spAutoFit/>
          </a:bodyPr>
          <a:lstStyle/>
          <a:p>
            <a:pPr algn="just">
              <a:defRPr sz="4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"La "salsa segreta" che alimenta l'attuale versione dell'IA ha un ingrediente </a:t>
            </a:r>
            <a:r>
              <a:rPr b="1"/>
              <a:t>essenziale: campioni di comportamento umano, spesso sotto forma di microscelte eseguite da milioni di utenti</a:t>
            </a:r>
            <a:r>
              <a:t>, da utilizzare come proxy per segnali più costosi; altri ingredienti includono algoritmi di apprendimento statistico, una potente infrastruttura per la raccolta di dati e la fornitura di servizi."</a:t>
            </a:r>
          </a:p>
          <a:p>
            <a:pPr algn="just"/>
            <a:endParaRPr sz="4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algn="just">
              <a:defRPr sz="4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"La ricetta che ci ha dato questa versione di AI comporta la sostituzione </a:t>
            </a:r>
          </a:p>
          <a:p>
            <a:pPr algn="just"/>
            <a:endParaRPr sz="4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marL="571500" indent="-571500" algn="just">
              <a:buFont typeface="Arial" panose="020B0604020202020204" pitchFamily="34" charset="0"/>
              <a:buChar char="•"/>
              <a:defRPr sz="4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legami causali con correlazioni,</a:t>
            </a:r>
          </a:p>
          <a:p>
            <a:pPr marL="571500" indent="-571500" algn="just">
              <a:buFont typeface="Arial" panose="020B0604020202020204" pitchFamily="34" charset="0"/>
              <a:buChar char="•"/>
              <a:defRPr sz="4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modelli espliciti con correlazioni statistiche, </a:t>
            </a:r>
          </a:p>
          <a:p>
            <a:pPr marL="571500" indent="-571500" algn="just">
              <a:buFont typeface="Arial" panose="020B0604020202020204" pitchFamily="34" charset="0"/>
              <a:buChar char="•"/>
              <a:defRPr sz="4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esempi di allenamento curati con dati dal selvaggio, e </a:t>
            </a:r>
          </a:p>
          <a:p>
            <a:pPr marL="571500" indent="-571500" algn="just">
              <a:buFont typeface="Arial" panose="020B0604020202020204" pitchFamily="34" charset="0"/>
              <a:buChar char="•"/>
              <a:defRPr sz="4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annotazioni esplicite di dati con segnali impliciti e altri proxy."</a:t>
            </a:r>
          </a:p>
          <a:p>
            <a:pPr marL="571500" indent="-571500" algn="just">
              <a:buFont typeface="Arial" panose="020B0604020202020204" pitchFamily="34" charset="0"/>
              <a:buChar char="•"/>
            </a:pPr>
            <a:endParaRPr sz="4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marL="571500" indent="-571500" algn="just">
              <a:buFont typeface="Arial" panose="020B0604020202020204" pitchFamily="34" charset="0"/>
              <a:buChar char="•"/>
            </a:pPr>
            <a:endParaRPr sz="4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algn="just"/>
            <a:endParaRPr sz="4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marL="571500" indent="-571500">
              <a:buFont typeface="Arial" panose="020B0604020202020204" pitchFamily="34" charset="0"/>
              <a:buChar char="•"/>
            </a:pPr>
            <a:endParaRPr sz="4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Tree>
    <p:extLst>
      <p:ext uri="{BB962C8B-B14F-4D97-AF65-F5344CB8AC3E}">
        <p14:creationId xmlns:p14="http://schemas.microsoft.com/office/powerpoint/2010/main" val="33932776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E12A405-DAE3-4CF4-85CE-811E5B473F2E}"/>
              </a:ext>
            </a:extLst>
          </p:cNvPr>
          <p:cNvSpPr/>
          <p:nvPr/>
        </p:nvSpPr>
        <p:spPr>
          <a:xfrm>
            <a:off x="1295400" y="10973653"/>
            <a:ext cx="21469350" cy="1090170"/>
          </a:xfrm>
          <a:prstGeom prst="rect">
            <a:avLst/>
          </a:prstGeom>
        </p:spPr>
        <p:txBody>
          <a:bodyPr wrap="square">
            <a:spAutoFit/>
          </a:bodyPr>
          <a:lstStyle/>
          <a:p>
            <a:pPr lvl="0" algn="just">
              <a:lnSpc>
                <a:spcPct val="107000"/>
              </a:lnSpc>
              <a:spcAft>
                <a:spcPts val="800"/>
              </a:spcAft>
              <a:defRPr sz="310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defRPr>
            </a:pPr>
            <a:r>
              <a:t>N. Cristianini, </a:t>
            </a:r>
            <a:r>
              <a:rPr i="1"/>
              <a:t>scorciatoie all'intelligenza artificiale</a:t>
            </a:r>
            <a:r>
              <a:t>, in </a:t>
            </a:r>
            <a:r>
              <a:rPr i="1"/>
              <a:t>Machines We Trust. Prospettive sull'intelligenza artificiale dipendente</a:t>
            </a:r>
            <a:r>
              <a:t>, ed. di M. Pelillo, T. Scantamburlo, Cambridge, Massachusetts, The MIT Press, 2021, pp. 11-25.</a:t>
            </a:r>
            <a:endParaRPr sz="310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Rettangolo 2">
            <a:extLst>
              <a:ext uri="{FF2B5EF4-FFF2-40B4-BE49-F238E27FC236}">
                <a16:creationId xmlns:a16="http://schemas.microsoft.com/office/drawing/2014/main" id="{1A99FD33-C0E1-4446-AFB3-0F6BD4286D5D}"/>
              </a:ext>
            </a:extLst>
          </p:cNvPr>
          <p:cNvSpPr/>
          <p:nvPr/>
        </p:nvSpPr>
        <p:spPr>
          <a:xfrm>
            <a:off x="2158278" y="3024164"/>
            <a:ext cx="20067443" cy="6863417"/>
          </a:xfrm>
          <a:prstGeom prst="rect">
            <a:avLst/>
          </a:prstGeom>
        </p:spPr>
        <p:txBody>
          <a:bodyPr wrap="square">
            <a:spAutoFit/>
          </a:bodyPr>
          <a:lstStyle/>
          <a:p>
            <a:pPr algn="just">
              <a:defRPr sz="4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"Prendete tutte insieme, queste e altre scorciatoie ci hanno permesso di generare una versione di agenti autonomi ad un costo immediato molto basso. Ora dobbiamo affrontare il costo a lungo termine di quelle decisioni, che hanno causato parte del "debito etico" incorporato nella nostra infrastruttura di IA. </a:t>
            </a:r>
            <a:r>
              <a:rPr b="1"/>
              <a:t>Per garantire l'equità delle decisioni delle macchine,</a:t>
            </a:r>
            <a:r>
              <a:t> la loro trasparenza, la privacy degli utenti, il rispetto delle nuove normative e la sicurezza dei servizi contro la sorveglianza o le manipolazioni ostili </a:t>
            </a:r>
            <a:r>
              <a:rPr b="1"/>
              <a:t>saranno a un costo significativo di rielaborazione della tecnologia a un livello fondamentale. E in alcuni casi è concepibile che potremmo non essere in grado di fornire servizi equivalenti in modo socialmente accettabile —</a:t>
            </a:r>
            <a:r>
              <a:t>in questo caso, i compromessi tra accuratezza e vincoli sociali dovranno essere chiaramente comunicati ai legislatori e al pubblico in modo che le decisioni possano essere prese nelle sedi appropriate."</a:t>
            </a:r>
          </a:p>
          <a:p>
            <a:pPr marL="571500" indent="-571500">
              <a:buFont typeface="Arial" panose="020B0604020202020204" pitchFamily="34" charset="0"/>
              <a:buChar char="•"/>
            </a:pPr>
            <a:endParaRPr sz="4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Tree>
    <p:extLst>
      <p:ext uri="{BB962C8B-B14F-4D97-AF65-F5344CB8AC3E}">
        <p14:creationId xmlns:p14="http://schemas.microsoft.com/office/powerpoint/2010/main" val="22251601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E12A405-DAE3-4CF4-85CE-811E5B473F2E}"/>
              </a:ext>
            </a:extLst>
          </p:cNvPr>
          <p:cNvSpPr/>
          <p:nvPr/>
        </p:nvSpPr>
        <p:spPr>
          <a:xfrm>
            <a:off x="1295400" y="10973653"/>
            <a:ext cx="21469350" cy="1090170"/>
          </a:xfrm>
          <a:prstGeom prst="rect">
            <a:avLst/>
          </a:prstGeom>
        </p:spPr>
        <p:txBody>
          <a:bodyPr wrap="square">
            <a:spAutoFit/>
          </a:bodyPr>
          <a:lstStyle/>
          <a:p>
            <a:pPr lvl="0" algn="just">
              <a:lnSpc>
                <a:spcPct val="107000"/>
              </a:lnSpc>
              <a:spcAft>
                <a:spcPts val="800"/>
              </a:spcAft>
              <a:defRPr sz="310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defRPr>
            </a:pPr>
            <a:r>
              <a:t>N. Cristianini, </a:t>
            </a:r>
            <a:r>
              <a:rPr i="1"/>
              <a:t>scorciatoie all'intelligenza artificiale</a:t>
            </a:r>
            <a:r>
              <a:t>, in </a:t>
            </a:r>
            <a:r>
              <a:rPr i="1"/>
              <a:t>Machines We Trust. Prospettive sull'intelligenza artificiale dipendente</a:t>
            </a:r>
            <a:r>
              <a:t>, ed. di M. Pelillo, T. Scantamburlo, Cambridge, Massachusetts, The MIT Press, 2021, pp. 11-25.</a:t>
            </a:r>
            <a:endParaRPr sz="310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Rettangolo 2">
            <a:extLst>
              <a:ext uri="{FF2B5EF4-FFF2-40B4-BE49-F238E27FC236}">
                <a16:creationId xmlns:a16="http://schemas.microsoft.com/office/drawing/2014/main" id="{1A99FD33-C0E1-4446-AFB3-0F6BD4286D5D}"/>
              </a:ext>
            </a:extLst>
          </p:cNvPr>
          <p:cNvSpPr/>
          <p:nvPr/>
        </p:nvSpPr>
        <p:spPr>
          <a:xfrm>
            <a:off x="790575" y="2381069"/>
            <a:ext cx="22193249" cy="7355860"/>
          </a:xfrm>
          <a:prstGeom prst="rect">
            <a:avLst/>
          </a:prstGeom>
        </p:spPr>
        <p:txBody>
          <a:bodyPr wrap="square">
            <a:spAutoFit/>
          </a:bodyPr>
          <a:lstStyle/>
          <a:p>
            <a:pPr marL="742950" indent="-742950" algn="just">
              <a:buFont typeface="+mj-lt"/>
              <a:buAutoNum type="arabicPeriod"/>
              <a:def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rPr sz="4000"/>
              <a:t>"</a:t>
            </a:r>
            <a:r>
              <a:rPr b="1"/>
              <a:t>L'uso di modelli causali (parametrici, interpretabili) in determinati settori potrebbe essere obbligatorio</a:t>
            </a:r>
            <a:r>
              <a:t>, anche se l'accuratezza potrebbe risentirne, in nome della trasparenza delle decisioni.</a:t>
            </a:r>
          </a:p>
          <a:p>
            <a:pPr lvl="1" algn="just">
              <a:def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 </a:t>
            </a:r>
            <a:r>
              <a:br/>
              <a:t>Questa sarebbe una decisione politica e anche un grande cambiamento. </a:t>
            </a:r>
          </a:p>
          <a:p>
            <a:pPr lvl="1" algn="just"/>
            <a:endPara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lvl="1" algn="just">
              <a:def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Siamo disposti ad abbandonare gli agenti black-box, a pagare il prezzo della modellazione esplicita, e forse anche a trattenerci in alcune aree in cui fondamentalmente non possiamo sviluppare quei modelli?</a:t>
            </a:r>
          </a:p>
          <a:p>
            <a:pPr lvl="1" algn="just"/>
            <a:endPara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lvl="1" algn="just">
              <a:def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Sembra improbabile, ma dovremmo avere questa conversazione, almeno per settori selezionati. </a:t>
            </a:r>
          </a:p>
          <a:p>
            <a:pPr lvl="1" algn="just"/>
            <a:endPara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lvl="1" algn="just">
              <a:def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Ci sono aree specifiche in cui gli utenti hanno diritto a spiegazioni per le decisioni consequenziali e potrebbe essere richiesto che in questi settori possano essere utilizzati solo strumenti di IA più deboli ma spiegabili. [...] </a:t>
            </a:r>
            <a:r>
              <a:rPr b="1"/>
              <a:t>Le aree protette dalle leggi dovrebbero (e lo fanno) includere giustizia, sanità, istruzione, finanza e altri settori."</a:t>
            </a:r>
          </a:p>
        </p:txBody>
      </p:sp>
      <p:sp>
        <p:nvSpPr>
          <p:cNvPr id="5" name="Rettangolo 4">
            <a:extLst>
              <a:ext uri="{FF2B5EF4-FFF2-40B4-BE49-F238E27FC236}">
                <a16:creationId xmlns:a16="http://schemas.microsoft.com/office/drawing/2014/main" id="{841617B8-1846-46D6-8050-172080BC67CA}"/>
              </a:ext>
            </a:extLst>
          </p:cNvPr>
          <p:cNvSpPr/>
          <p:nvPr/>
        </p:nvSpPr>
        <p:spPr>
          <a:xfrm>
            <a:off x="647700" y="498015"/>
            <a:ext cx="22479000" cy="1200329"/>
          </a:xfrm>
          <a:prstGeom prst="rect">
            <a:avLst/>
          </a:prstGeom>
        </p:spPr>
        <p:txBody>
          <a:bodyPr wrap="square">
            <a:spAutoFit/>
          </a:bodyPr>
          <a:lstStyle/>
          <a:p>
            <a:pPr>
              <a:defRPr sz="72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Rimedi alle scorciatoie</a:t>
            </a:r>
            <a:endParaRPr sz="72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Tree>
    <p:extLst>
      <p:ext uri="{BB962C8B-B14F-4D97-AF65-F5344CB8AC3E}">
        <p14:creationId xmlns:p14="http://schemas.microsoft.com/office/powerpoint/2010/main" val="15669063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E12A405-DAE3-4CF4-85CE-811E5B473F2E}"/>
              </a:ext>
            </a:extLst>
          </p:cNvPr>
          <p:cNvSpPr/>
          <p:nvPr/>
        </p:nvSpPr>
        <p:spPr>
          <a:xfrm>
            <a:off x="1295400" y="10973653"/>
            <a:ext cx="21469350" cy="1090170"/>
          </a:xfrm>
          <a:prstGeom prst="rect">
            <a:avLst/>
          </a:prstGeom>
        </p:spPr>
        <p:txBody>
          <a:bodyPr wrap="square">
            <a:spAutoFit/>
          </a:bodyPr>
          <a:lstStyle/>
          <a:p>
            <a:pPr lvl="0" algn="just">
              <a:lnSpc>
                <a:spcPct val="107000"/>
              </a:lnSpc>
              <a:spcAft>
                <a:spcPts val="800"/>
              </a:spcAft>
              <a:defRPr sz="310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defRPr>
            </a:pPr>
            <a:r>
              <a:t>N. Cristianini, </a:t>
            </a:r>
            <a:r>
              <a:rPr i="1"/>
              <a:t>scorciatoie all'intelligenza artificiale</a:t>
            </a:r>
            <a:r>
              <a:t>, in </a:t>
            </a:r>
            <a:r>
              <a:rPr i="1"/>
              <a:t>Machines We Trust. Prospettive sull'intelligenza artificiale dipendente</a:t>
            </a:r>
            <a:r>
              <a:t>, ed. di M. Pelillo, T. Scantamburlo, Cambridge, Massachusetts, The MIT Press, 2021, pp. 11-25.</a:t>
            </a:r>
            <a:endParaRPr sz="310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Rettangolo 2">
            <a:extLst>
              <a:ext uri="{FF2B5EF4-FFF2-40B4-BE49-F238E27FC236}">
                <a16:creationId xmlns:a16="http://schemas.microsoft.com/office/drawing/2014/main" id="{1A99FD33-C0E1-4446-AFB3-0F6BD4286D5D}"/>
              </a:ext>
            </a:extLst>
          </p:cNvPr>
          <p:cNvSpPr/>
          <p:nvPr/>
        </p:nvSpPr>
        <p:spPr>
          <a:xfrm>
            <a:off x="933450" y="1396331"/>
            <a:ext cx="22193249" cy="8402300"/>
          </a:xfrm>
          <a:prstGeom prst="rect">
            <a:avLst/>
          </a:prstGeom>
        </p:spPr>
        <p:txBody>
          <a:bodyPr wrap="square">
            <a:spAutoFit/>
          </a:bodyPr>
          <a:lstStyle/>
          <a:p>
            <a:pPr marL="742950" indent="-742950" algn="just">
              <a:buFont typeface="+mj-lt"/>
              <a:buAutoNum type="arabicPeriod" startAt="2"/>
              <a:def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rPr b="1"/>
              <a:t>"formazione dell'IA sui dati provenienti dall'ambiente selvaggio</a:t>
            </a:r>
            <a:r>
              <a:t>": "dovremmo almeno essere in grado di aggiungere qualche sfumatura: ci possono essere tipi di dati che possono essere utilizzati solo per alcuni tipi di applicazioni. Forse un determinato corpus testuale può essere adatto per addestrare gli agenti di correzione ortografia ma non per imparare il significato delle parole sensibili (forse perché proviene da una comunità con valori molto diversi da quelli che vogliamo rifletterci nel nostro agente). E un tipo di certificazione potrebbe anche essere immaginato per indicare quell'origine. Ci sono già elenchi specifici di domini in cui ci si aspetta che le decisioni siano imparziali, e per questi domini potremmo chiedere agli agenti di IA di essere addestrati su fonti di dati meglio comprese, il che può anche essere più costoso, rendendo esplicito pregiudizi impliciti. </a:t>
            </a:r>
          </a:p>
          <a:p>
            <a:pPr marL="742950" indent="-742950" algn="just">
              <a:buFont typeface="+mj-lt"/>
              <a:buAutoNum type="arabicPeriod" startAt="2"/>
            </a:pPr>
            <a:endParaRPr b="1">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lvl="1" algn="just">
              <a:def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rPr b="1"/>
              <a:t>Dovremmo preoccuparci della nostra "catena di fornitura dei dati" tanto quanto ci preoccupiamo della nostra fornitura alimentare. Una catena di fornitura dati può essere definita come le sequenze di processi coinvolti nella produzione e distribuzione di dati di formazione che formano i vari modelli presenti nei sistemi di IA attuali</a:t>
            </a:r>
            <a:r>
              <a:t>. Ogni modulo potrebbe essere basato su diversi set di dati, ciascuno di essi a sua volta potenzialmente modellato da altri set di dati. </a:t>
            </a:r>
          </a:p>
          <a:p>
            <a:pPr lvl="1" algn="just"/>
            <a:endPara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lvl="1" algn="just">
              <a:def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Siamo pronti a pagare il costo di generazione, annotazione e cura di set di dati costosi, corrispondenti al rigore utilizzato per i dati degli studi clinici?</a:t>
            </a:r>
            <a:endPara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Tree>
    <p:extLst>
      <p:ext uri="{BB962C8B-B14F-4D97-AF65-F5344CB8AC3E}">
        <p14:creationId xmlns:p14="http://schemas.microsoft.com/office/powerpoint/2010/main" val="317098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fontAlgn="base">
              <a:spcBef>
                <a:spcPct val="0"/>
              </a:spcBef>
              <a:spcAft>
                <a:spcPct val="0"/>
              </a:spcAft>
            </a:pPr>
            <a:fld id="{DD9F0740-C59C-4AD6-B752-7CC1CE13501A}" type="slidenum">
              <a:rPr lang="bg-BG" smtClean="0">
                <a:solidFill>
                  <a:srgbClr val="000000"/>
                </a:solidFill>
              </a:rPr>
              <a:pPr fontAlgn="base">
                <a:spcBef>
                  <a:spcPct val="0"/>
                </a:spcBef>
                <a:spcAft>
                  <a:spcPct val="0"/>
                </a:spcAft>
              </a:pPr>
              <a:t>5</a:t>
            </a:fld>
            <a:endParaRPr>
              <a:solidFill>
                <a:srgbClr val="000000"/>
              </a:solidFill>
            </a:endParaRPr>
          </a:p>
        </p:txBody>
      </p:sp>
      <p:pic>
        <p:nvPicPr>
          <p:cNvPr id="8" name="Immagine 7">
            <a:extLst>
              <a:ext uri="{FF2B5EF4-FFF2-40B4-BE49-F238E27FC236}">
                <a16:creationId xmlns:a16="http://schemas.microsoft.com/office/drawing/2014/main" id="{329EEE66-8C3D-439B-ACF7-E9827A3C1EC0}"/>
              </a:ext>
            </a:extLst>
          </p:cNvPr>
          <p:cNvPicPr>
            <a:picLocks noChangeAspect="1"/>
          </p:cNvPicPr>
          <p:nvPr/>
        </p:nvPicPr>
        <p:blipFill>
          <a:blip r:embed="rId2"/>
          <a:stretch>
            <a:fillRect/>
          </a:stretch>
        </p:blipFill>
        <p:spPr>
          <a:xfrm>
            <a:off x="254893" y="342785"/>
            <a:ext cx="12552357" cy="1505160"/>
          </a:xfrm>
          <a:prstGeom prst="rect">
            <a:avLst/>
          </a:prstGeom>
        </p:spPr>
      </p:pic>
      <p:sp>
        <p:nvSpPr>
          <p:cNvPr id="11" name="Rettangolo 10">
            <a:extLst>
              <a:ext uri="{FF2B5EF4-FFF2-40B4-BE49-F238E27FC236}">
                <a16:creationId xmlns:a16="http://schemas.microsoft.com/office/drawing/2014/main" id="{8F421FAD-02FD-4FAD-BE21-EB8442CD2F4B}"/>
              </a:ext>
            </a:extLst>
          </p:cNvPr>
          <p:cNvSpPr/>
          <p:nvPr/>
        </p:nvSpPr>
        <p:spPr>
          <a:xfrm>
            <a:off x="1266093" y="11414974"/>
            <a:ext cx="20908107" cy="569387"/>
          </a:xfrm>
          <a:prstGeom prst="rect">
            <a:avLst/>
          </a:prstGeom>
        </p:spPr>
        <p:txBody>
          <a:bodyPr wrap="square">
            <a:spAutoFit/>
          </a:bodyPr>
          <a:lstStyle/>
          <a:p>
            <a:pPr>
              <a:defRPr sz="31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J. Powles, H. Nissenbaum, </a:t>
            </a:r>
            <a:r>
              <a:rPr i="1"/>
              <a:t>The Seductive Diversion of ‘Solving' Bias in Artificial Intelligence</a:t>
            </a:r>
            <a:r>
              <a:t>, in "OneZero", 7 dicembre 2018.</a:t>
            </a:r>
            <a:endParaRPr sz="2800">
              <a:solidFill>
                <a:srgbClr val="414141"/>
              </a:solidFill>
              <a:latin typeface="Helvetica Neue"/>
            </a:endParaRPr>
          </a:p>
        </p:txBody>
      </p:sp>
      <p:sp>
        <p:nvSpPr>
          <p:cNvPr id="3" name="Rettangolo 2">
            <a:extLst>
              <a:ext uri="{FF2B5EF4-FFF2-40B4-BE49-F238E27FC236}">
                <a16:creationId xmlns:a16="http://schemas.microsoft.com/office/drawing/2014/main" id="{71BF798A-8379-42E1-8777-1D3A2A12C67F}"/>
              </a:ext>
            </a:extLst>
          </p:cNvPr>
          <p:cNvSpPr/>
          <p:nvPr/>
        </p:nvSpPr>
        <p:spPr>
          <a:xfrm>
            <a:off x="1266093" y="1628764"/>
            <a:ext cx="20774757" cy="9325630"/>
          </a:xfrm>
          <a:prstGeom prst="rect">
            <a:avLst/>
          </a:prstGeom>
        </p:spPr>
        <p:txBody>
          <a:bodyPr wrap="square">
            <a:spAutoFit/>
          </a:bodyPr>
          <a:lstStyle/>
          <a:p>
            <a:pPr algn="just">
              <a:defRPr sz="4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L'ascesa di Apple, Amazon, Alphabet, Microsoft e Facebook come le aziende più preziose del mondo è stata accompagnata da due narrazioni legate alla tecnologia. </a:t>
            </a:r>
          </a:p>
          <a:p>
            <a:pPr algn="just"/>
            <a:endParaRPr sz="4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algn="just">
              <a:defRPr sz="4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Uno riguarda l'intelligenza artificiale — la promessa d'oro e la vendita dura di queste aziende. A.I. è presentato come una forza potente, pervasiva, inarrestabile per risolvere i nostri problemi più grandi, anche se si tratta essenzialmente di trovare modelli in grandi quantità di dati. </a:t>
            </a:r>
          </a:p>
          <a:p>
            <a:pPr algn="just"/>
            <a:endParaRPr sz="4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algn="just">
              <a:defRPr sz="4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La seconda storia è che l'A.I. ha un problema: bias.</a:t>
            </a:r>
          </a:p>
          <a:p>
            <a:pPr algn="just"/>
            <a:endParaRPr sz="4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algn="just">
              <a:defRPr sz="40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I racconti di bias sono legione: </a:t>
            </a:r>
            <a:r>
              <a:rPr>
                <a:hlinkClick r:id="rId3">
                  <a:extLst>
                    <a:ext uri="{A12FA001-AC4F-418D-AE19-62706E023703}">
                      <ahyp:hlinkClr xmlns:ahyp="http://schemas.microsoft.com/office/drawing/2018/hyperlinkcolor" val="tx"/>
                    </a:ext>
                  </a:extLst>
                </a:hlinkClick>
              </a:rPr>
              <a:t>annunci online</a:t>
            </a:r>
            <a:r>
              <a:t> che mostrano posti di lavoro più retribuiti agli uomini; </a:t>
            </a:r>
            <a:r>
              <a:rPr>
                <a:hlinkClick r:id="rId4">
                  <a:extLst>
                    <a:ext uri="{A12FA001-AC4F-418D-AE19-62706E023703}">
                      <ahyp:hlinkClr xmlns:ahyp="http://schemas.microsoft.com/office/drawing/2018/hyperlinkcolor" val="tx"/>
                    </a:ext>
                  </a:extLst>
                </a:hlinkClick>
              </a:rPr>
              <a:t>servizi di consegna</a:t>
            </a:r>
            <a:r>
              <a:t> che saltano quartieri poveri; </a:t>
            </a:r>
            <a:r>
              <a:rPr>
                <a:hlinkClick r:id="rId5">
                  <a:extLst>
                    <a:ext uri="{A12FA001-AC4F-418D-AE19-62706E023703}">
                      <ahyp:hlinkClr xmlns:ahyp="http://schemas.microsoft.com/office/drawing/2018/hyperlinkcolor" val="tx"/>
                    </a:ext>
                  </a:extLst>
                </a:hlinkClick>
              </a:rPr>
              <a:t>sistemi di riconoscimento facciale</a:t>
            </a:r>
            <a:r>
              <a:t> che falliscono le persone di colore; </a:t>
            </a:r>
            <a:r>
              <a:rPr>
                <a:hlinkClick r:id="rId6">
                  <a:extLst>
                    <a:ext uri="{A12FA001-AC4F-418D-AE19-62706E023703}">
                      <ahyp:hlinkClr xmlns:ahyp="http://schemas.microsoft.com/office/drawing/2018/hyperlinkcolor" val="tx"/>
                    </a:ext>
                  </a:extLst>
                </a:hlinkClick>
              </a:rPr>
              <a:t>strumenti di reclutamento</a:t>
            </a:r>
            <a:r>
              <a:t> che filtrano invisibilmente le donne. Una problematica auto-giustizia circonda questi rapporti: Attraverso la quantificazione, naturalmente, vediamo il mondo che già abitiamo. Eppure ogni volta, c'è un senso di shock e timore e un distacco dalle comunità colpite nella scoperta che i sistemi guidati dai dati sul nostro mondo </a:t>
            </a:r>
            <a:r>
              <a:rPr>
                <a:hlinkClick r:id="rId7">
                  <a:extLst>
                    <a:ext uri="{A12FA001-AC4F-418D-AE19-62706E023703}">
                      <ahyp:hlinkClr xmlns:ahyp="http://schemas.microsoft.com/office/drawing/2018/hyperlinkcolor" val="tx"/>
                    </a:ext>
                  </a:extLst>
                </a:hlinkClick>
              </a:rPr>
              <a:t>replicano e amplificano</a:t>
            </a:r>
            <a:r>
              <a:t> la </a:t>
            </a:r>
            <a:r>
              <a:rPr>
                <a:hlinkClick r:id="rId8">
                  <a:extLst>
                    <a:ext uri="{A12FA001-AC4F-418D-AE19-62706E023703}">
                      <ahyp:hlinkClr xmlns:ahyp="http://schemas.microsoft.com/office/drawing/2018/hyperlinkcolor" val="tx"/>
                    </a:ext>
                  </a:extLst>
                </a:hlinkClick>
              </a:rPr>
              <a:t>disuguaglianza</a:t>
            </a:r>
            <a:r>
              <a:t> razziale, di genere e di classe.</a:t>
            </a:r>
          </a:p>
        </p:txBody>
      </p:sp>
    </p:spTree>
    <p:extLst>
      <p:ext uri="{BB962C8B-B14F-4D97-AF65-F5344CB8AC3E}">
        <p14:creationId xmlns:p14="http://schemas.microsoft.com/office/powerpoint/2010/main" val="31576363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E12A405-DAE3-4CF4-85CE-811E5B473F2E}"/>
              </a:ext>
            </a:extLst>
          </p:cNvPr>
          <p:cNvSpPr/>
          <p:nvPr/>
        </p:nvSpPr>
        <p:spPr>
          <a:xfrm>
            <a:off x="1295400" y="10973653"/>
            <a:ext cx="21469350" cy="1090170"/>
          </a:xfrm>
          <a:prstGeom prst="rect">
            <a:avLst/>
          </a:prstGeom>
        </p:spPr>
        <p:txBody>
          <a:bodyPr wrap="square">
            <a:spAutoFit/>
          </a:bodyPr>
          <a:lstStyle/>
          <a:p>
            <a:pPr lvl="0" algn="just">
              <a:lnSpc>
                <a:spcPct val="107000"/>
              </a:lnSpc>
              <a:spcAft>
                <a:spcPts val="800"/>
              </a:spcAft>
              <a:defRPr sz="310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defRPr>
            </a:pPr>
            <a:r>
              <a:t>N. Cristianini, </a:t>
            </a:r>
            <a:r>
              <a:rPr i="1"/>
              <a:t>scorciatoie all'intelligenza artificiale</a:t>
            </a:r>
            <a:r>
              <a:t>, in </a:t>
            </a:r>
            <a:r>
              <a:rPr i="1"/>
              <a:t>Machines We Trust. Prospettive sull'intelligenza artificiale dipendente</a:t>
            </a:r>
            <a:r>
              <a:t>, ed. di M. Pelillo, T. Scantamburlo, Cambridge, Massachusetts, The MIT Press, 2021, pp. 11-25.</a:t>
            </a:r>
            <a:endParaRPr sz="310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Rettangolo 2">
            <a:extLst>
              <a:ext uri="{FF2B5EF4-FFF2-40B4-BE49-F238E27FC236}">
                <a16:creationId xmlns:a16="http://schemas.microsoft.com/office/drawing/2014/main" id="{1A99FD33-C0E1-4446-AFB3-0F6BD4286D5D}"/>
              </a:ext>
            </a:extLst>
          </p:cNvPr>
          <p:cNvSpPr/>
          <p:nvPr/>
        </p:nvSpPr>
        <p:spPr>
          <a:xfrm>
            <a:off x="933450" y="2310731"/>
            <a:ext cx="22193249" cy="7294305"/>
          </a:xfrm>
          <a:prstGeom prst="rect">
            <a:avLst/>
          </a:prstGeom>
        </p:spPr>
        <p:txBody>
          <a:bodyPr wrap="square">
            <a:spAutoFit/>
          </a:bodyPr>
          <a:lstStyle/>
          <a:p>
            <a:pPr marL="742950" indent="-742950" algn="just">
              <a:buFont typeface="+mj-lt"/>
              <a:buAutoNum type="arabicPeriod" startAt="3"/>
              <a:def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a:t>
            </a:r>
            <a:r>
              <a:rPr b="1"/>
              <a:t>responsabilità implicita</a:t>
            </a:r>
            <a:r>
              <a:t>": è possibile immaginare che in alcuni ambiti l' </a:t>
            </a:r>
            <a:r>
              <a:rPr b="1"/>
              <a:t>agente intelligente possa imparare solo dalle comunicazioni esplicite, dirette e volontarie dell'utente piuttosto che dall'osservazione del comportamento dell'utente. </a:t>
            </a:r>
          </a:p>
          <a:p>
            <a:pPr lvl="1" algn="just">
              <a:def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Questo potrebbe essere fatto in situazioni in cui c'è il sospetto di bolle filtranti o dipendenza comportamentale. Utilizzando deliberatamente segnali psicometrici per dedurre come un utente potrebbe reagire a una proposta potrebbe essere necessario vietare così come forse molte forme di nudging. Regolare l'uso di segnali impliciti da parte di agenti intelligenti sembra essere una richiesta ragionevole.</a:t>
            </a:r>
          </a:p>
          <a:p>
            <a:pPr lvl="1" algn="just"/>
            <a:endPara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lvl="1" algn="just">
              <a:def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rPr b="1"/>
              <a:t>Tutto questo probabilmente costerà di più, possibilmente riducendo le prestazioni dei nostri sistemi e la loro facilità d'uso</a:t>
            </a:r>
            <a:r>
              <a:t>. Tuttavia, dominio per dominio, potremmo decidere che in alcuni casi questo è ciò che vogliamo. Sarebbe parte del ripagare il debito etico creato più di dieci anni fa prendendo una serie di scorciatoie. Non dovremmo demonizzare quelle decisioni passate, in quanto oggi non avremmo un'industria dell'IA senza di loro, ma ora è giunto il momento di rivisitarne alcune."</a:t>
            </a:r>
            <a:endPara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Tree>
    <p:extLst>
      <p:ext uri="{BB962C8B-B14F-4D97-AF65-F5344CB8AC3E}">
        <p14:creationId xmlns:p14="http://schemas.microsoft.com/office/powerpoint/2010/main" val="42217782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E12A405-DAE3-4CF4-85CE-811E5B473F2E}"/>
              </a:ext>
            </a:extLst>
          </p:cNvPr>
          <p:cNvSpPr/>
          <p:nvPr/>
        </p:nvSpPr>
        <p:spPr>
          <a:xfrm>
            <a:off x="1295400" y="10973653"/>
            <a:ext cx="21469350" cy="1090170"/>
          </a:xfrm>
          <a:prstGeom prst="rect">
            <a:avLst/>
          </a:prstGeom>
        </p:spPr>
        <p:txBody>
          <a:bodyPr wrap="square">
            <a:spAutoFit/>
          </a:bodyPr>
          <a:lstStyle/>
          <a:p>
            <a:pPr lvl="0" algn="just">
              <a:lnSpc>
                <a:spcPct val="107000"/>
              </a:lnSpc>
              <a:spcAft>
                <a:spcPts val="800"/>
              </a:spcAft>
              <a:defRPr sz="3100">
                <a:solidFill>
                  <a:schemeClr val="accent1">
                    <a:lumMod val="50000"/>
                  </a:schemeClr>
                </a:solidFill>
                <a:latin typeface="Linux Libertine G" panose="02000503000000000000" pitchFamily="2" charset="0"/>
                <a:ea typeface="Calibri" panose="020F0502020204030204" pitchFamily="34" charset="0"/>
                <a:cs typeface="Calibri" panose="020F0502020204030204" pitchFamily="34" charset="0"/>
              </a:defRPr>
            </a:pPr>
            <a:r>
              <a:t>N. Cristianini, </a:t>
            </a:r>
            <a:r>
              <a:rPr i="1"/>
              <a:t>scorciatoie all'intelligenza artificiale</a:t>
            </a:r>
            <a:r>
              <a:t>, in </a:t>
            </a:r>
            <a:r>
              <a:rPr i="1"/>
              <a:t>Machines We Trust. Prospettive sull'intelligenza artificiale dipendente</a:t>
            </a:r>
            <a:r>
              <a:t>, ed. di M. Pelillo, T. Scantamburlo, Cambridge, Massachusetts, The MIT Press, 2021, pp. 11-25.</a:t>
            </a:r>
            <a:endParaRPr sz="310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Rettangolo 2">
            <a:extLst>
              <a:ext uri="{FF2B5EF4-FFF2-40B4-BE49-F238E27FC236}">
                <a16:creationId xmlns:a16="http://schemas.microsoft.com/office/drawing/2014/main" id="{1A99FD33-C0E1-4446-AFB3-0F6BD4286D5D}"/>
              </a:ext>
            </a:extLst>
          </p:cNvPr>
          <p:cNvSpPr/>
          <p:nvPr/>
        </p:nvSpPr>
        <p:spPr>
          <a:xfrm>
            <a:off x="933450" y="2310731"/>
            <a:ext cx="22193249" cy="7294305"/>
          </a:xfrm>
          <a:prstGeom prst="rect">
            <a:avLst/>
          </a:prstGeom>
        </p:spPr>
        <p:txBody>
          <a:bodyPr wrap="square">
            <a:spAutoFit/>
          </a:bodyPr>
          <a:lstStyle/>
          <a:p>
            <a:pPr marL="742950" indent="-742950" algn="just">
              <a:buFont typeface="+mj-lt"/>
              <a:buAutoNum type="arabicPeriod" startAt="3"/>
              <a:def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a:t>
            </a:r>
            <a:r>
              <a:rPr b="1"/>
              <a:t>responsabilità implicita</a:t>
            </a:r>
            <a:r>
              <a:t>": è possibile immaginare che in alcuni ambiti l' </a:t>
            </a:r>
            <a:r>
              <a:rPr b="1"/>
              <a:t>agente intelligente possa imparare solo dalle comunicazioni esplicite, dirette e volontarie dell'utente piuttosto che dall'osservazione del comportamento dell'utente. </a:t>
            </a:r>
          </a:p>
          <a:p>
            <a:pPr lvl="1" algn="just">
              <a:def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Questo potrebbe essere fatto in situazioni in cui c'è il sospetto di bolle filtranti o dipendenza comportamentale. Utilizzando deliberatamente segnali psicometrici per dedurre come un utente potrebbe reagire a una proposta potrebbe essere necessario vietare così come forse molte forme di nudging. Regolare l'uso di segnali impliciti da parte di agenti intelligenti sembra essere una richiesta ragionevole.</a:t>
            </a:r>
          </a:p>
          <a:p>
            <a:pPr lvl="1" algn="just"/>
            <a:endPara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lvl="1" algn="just">
              <a:def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rPr b="1"/>
              <a:t>Tutto questo probabilmente costerà di più, possibilmente riducendo le prestazioni dei nostri sistemi e la loro facilità d'uso</a:t>
            </a:r>
            <a:r>
              <a:t>. Tuttavia, dominio per dominio, potremmo decidere che in alcuni casi questo è ciò che vogliamo. Sarebbe parte del ripagare il debito etico creato più di dieci anni fa prendendo una serie di scorciatoie. Non dovremmo demonizzare quelle decisioni passate, in quanto oggi non avremmo un'industria dell'IA senza di loro, ma ora è giunto il momento di rivisitarne alcune."</a:t>
            </a:r>
            <a:endPara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Tree>
    <p:extLst>
      <p:ext uri="{BB962C8B-B14F-4D97-AF65-F5344CB8AC3E}">
        <p14:creationId xmlns:p14="http://schemas.microsoft.com/office/powerpoint/2010/main" val="2260967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logo_whit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63215" y="13004861"/>
            <a:ext cx="4791330" cy="441754"/>
          </a:xfrm>
          <a:prstGeom prst="rect">
            <a:avLst/>
          </a:prstGeom>
        </p:spPr>
      </p:pic>
      <p:sp>
        <p:nvSpPr>
          <p:cNvPr id="10" name="CasellaDiTesto 9">
            <a:extLst>
              <a:ext uri="{FF2B5EF4-FFF2-40B4-BE49-F238E27FC236}">
                <a16:creationId xmlns:a16="http://schemas.microsoft.com/office/drawing/2014/main" id="{C372F473-5D43-4095-99B4-8CEDAAFF4031}"/>
              </a:ext>
            </a:extLst>
          </p:cNvPr>
          <p:cNvSpPr txBox="1"/>
          <p:nvPr/>
        </p:nvSpPr>
        <p:spPr>
          <a:xfrm>
            <a:off x="3735606" y="1803326"/>
            <a:ext cx="16944396" cy="2677656"/>
          </a:xfrm>
          <a:prstGeom prst="rect">
            <a:avLst/>
          </a:prstGeom>
          <a:noFill/>
        </p:spPr>
        <p:txBody>
          <a:bodyPr wrap="square">
            <a:spAutoFit/>
          </a:bodyPr>
          <a:lstStyle/>
          <a:p>
            <a:pPr lvl="0" algn="just"/>
            <a:endParaRPr sz="4400">
              <a:solidFill>
                <a:srgbClr val="414141"/>
              </a:solidFill>
              <a:latin typeface="Gill Sans Light"/>
            </a:endParaRPr>
          </a:p>
          <a:p>
            <a:pPr lvl="0" algn="ctr"/>
            <a:endParaRPr sz="6200" i="1">
              <a:solidFill>
                <a:srgbClr val="414141"/>
              </a:solidFill>
              <a:latin typeface="Gill Sans Light"/>
            </a:endParaRPr>
          </a:p>
          <a:p>
            <a:pPr lvl="0" algn="ctr"/>
            <a:endParaRPr sz="6200" i="1">
              <a:solidFill>
                <a:srgbClr val="414141"/>
              </a:solidFill>
              <a:latin typeface="Gill Sans Light"/>
            </a:endParaRPr>
          </a:p>
        </p:txBody>
      </p:sp>
      <p:sp>
        <p:nvSpPr>
          <p:cNvPr id="2" name="Rettangolo 1">
            <a:extLst>
              <a:ext uri="{FF2B5EF4-FFF2-40B4-BE49-F238E27FC236}">
                <a16:creationId xmlns:a16="http://schemas.microsoft.com/office/drawing/2014/main" id="{9084850C-F92A-442A-A5B8-121F834175AD}"/>
              </a:ext>
            </a:extLst>
          </p:cNvPr>
          <p:cNvSpPr/>
          <p:nvPr/>
        </p:nvSpPr>
        <p:spPr>
          <a:xfrm>
            <a:off x="3479466" y="4380885"/>
            <a:ext cx="16944396" cy="3170099"/>
          </a:xfrm>
          <a:prstGeom prst="rect">
            <a:avLst/>
          </a:prstGeom>
        </p:spPr>
        <p:txBody>
          <a:bodyPr wrap="square">
            <a:spAutoFit/>
          </a:bodyPr>
          <a:lstStyle/>
          <a:p>
            <a:pPr algn="just"/>
            <a:endParaRPr sz="5600" b="1">
              <a:latin typeface="Gill Sans Light"/>
              <a:ea typeface="Linux Libertine G" panose="02000503000000000000" pitchFamily="2" charset="0"/>
              <a:cs typeface="Linux Libertine G" panose="02000503000000000000" pitchFamily="2" charset="0"/>
            </a:endParaRPr>
          </a:p>
          <a:p>
            <a:pPr algn="ctr">
              <a:defRPr sz="7200">
                <a:solidFill>
                  <a:schemeClr val="accent1">
                    <a:lumMod val="50000"/>
                  </a:schemeClr>
                </a:solidFill>
                <a:latin typeface="Adobe Caslon Pro" panose="0205050205050A020403" pitchFamily="18" charset="0"/>
                <a:ea typeface="Linux Libertine G" panose="02000503000000000000" pitchFamily="2" charset="0"/>
                <a:cs typeface="Linux Libertine G" panose="02000503000000000000" pitchFamily="2" charset="0"/>
              </a:defRPr>
            </a:pPr>
            <a:r>
              <a:t>Olio di serpente AI</a:t>
            </a:r>
            <a:endParaRPr sz="7200">
              <a:latin typeface="Adobe Caslon Pro" panose="0205050205050A020403" pitchFamily="18" charset="0"/>
              <a:ea typeface="Linux Libertine G" panose="02000503000000000000" pitchFamily="2" charset="0"/>
              <a:cs typeface="Linux Libertine G" panose="02000503000000000000" pitchFamily="2" charset="0"/>
            </a:endParaRPr>
          </a:p>
          <a:p>
            <a:pPr algn="just"/>
            <a:endParaRPr sz="7200">
              <a:latin typeface="Gill Sans Light"/>
              <a:ea typeface="Linux Libertine G" panose="02000503000000000000" pitchFamily="2" charset="0"/>
              <a:cs typeface="Linux Libertine G" panose="02000503000000000000" pitchFamily="2" charset="0"/>
            </a:endParaRPr>
          </a:p>
        </p:txBody>
      </p:sp>
      <p:sp>
        <p:nvSpPr>
          <p:cNvPr id="3" name="Rettangolo 2">
            <a:extLst>
              <a:ext uri="{FF2B5EF4-FFF2-40B4-BE49-F238E27FC236}">
                <a16:creationId xmlns:a16="http://schemas.microsoft.com/office/drawing/2014/main" id="{5C7D9D59-668D-433D-B784-E49F922BB417}"/>
              </a:ext>
            </a:extLst>
          </p:cNvPr>
          <p:cNvSpPr/>
          <p:nvPr/>
        </p:nvSpPr>
        <p:spPr>
          <a:xfrm>
            <a:off x="1330603" y="11343287"/>
            <a:ext cx="5415650" cy="569387"/>
          </a:xfrm>
          <a:prstGeom prst="rect">
            <a:avLst/>
          </a:prstGeom>
        </p:spPr>
        <p:txBody>
          <a:bodyPr wrap="none">
            <a:spAutoFit/>
          </a:bodyPr>
          <a:lstStyle/>
          <a:p>
            <a:pPr>
              <a:defRPr sz="3100">
                <a:latin typeface="Adobe Caslon Pro" panose="0205050205050A020403" pitchFamily="18" charset="0"/>
              </a:defRPr>
            </a:pPr>
            <a:r>
              <a:rPr>
                <a:hlinkClick r:id="rId3"/>
              </a:rPr>
              <a:t>https://aisnakeoil.substack.com/</a:t>
            </a:r>
            <a:r>
              <a:t> </a:t>
            </a:r>
          </a:p>
        </p:txBody>
      </p:sp>
    </p:spTree>
    <p:extLst>
      <p:ext uri="{BB962C8B-B14F-4D97-AF65-F5344CB8AC3E}">
        <p14:creationId xmlns:p14="http://schemas.microsoft.com/office/powerpoint/2010/main" val="23641205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C372F473-5D43-4095-99B4-8CEDAAFF4031}"/>
              </a:ext>
            </a:extLst>
          </p:cNvPr>
          <p:cNvSpPr txBox="1"/>
          <p:nvPr/>
        </p:nvSpPr>
        <p:spPr>
          <a:xfrm>
            <a:off x="3735606" y="1803326"/>
            <a:ext cx="16944396" cy="2677656"/>
          </a:xfrm>
          <a:prstGeom prst="rect">
            <a:avLst/>
          </a:prstGeom>
          <a:noFill/>
        </p:spPr>
        <p:txBody>
          <a:bodyPr wrap="square">
            <a:spAutoFit/>
          </a:bodyPr>
          <a:lstStyle/>
          <a:p>
            <a:pPr lvl="0" algn="just"/>
            <a:endParaRPr sz="4400">
              <a:solidFill>
                <a:srgbClr val="414141"/>
              </a:solidFill>
              <a:latin typeface="Gill Sans Light"/>
            </a:endParaRPr>
          </a:p>
          <a:p>
            <a:pPr lvl="0" algn="ctr"/>
            <a:endParaRPr sz="6200" i="1">
              <a:solidFill>
                <a:srgbClr val="414141"/>
              </a:solidFill>
              <a:latin typeface="Gill Sans Light"/>
            </a:endParaRPr>
          </a:p>
          <a:p>
            <a:pPr lvl="0" algn="ctr"/>
            <a:endParaRPr sz="6200" i="1">
              <a:solidFill>
                <a:srgbClr val="414141"/>
              </a:solidFill>
              <a:latin typeface="Gill Sans Light"/>
            </a:endParaRPr>
          </a:p>
        </p:txBody>
      </p:sp>
      <p:sp>
        <p:nvSpPr>
          <p:cNvPr id="2" name="Rettangolo 1">
            <a:extLst>
              <a:ext uri="{FF2B5EF4-FFF2-40B4-BE49-F238E27FC236}">
                <a16:creationId xmlns:a16="http://schemas.microsoft.com/office/drawing/2014/main" id="{9084850C-F92A-442A-A5B8-121F834175AD}"/>
              </a:ext>
            </a:extLst>
          </p:cNvPr>
          <p:cNvSpPr/>
          <p:nvPr/>
        </p:nvSpPr>
        <p:spPr>
          <a:xfrm>
            <a:off x="3420026" y="445689"/>
            <a:ext cx="16944396" cy="2062103"/>
          </a:xfrm>
          <a:prstGeom prst="rect">
            <a:avLst/>
          </a:prstGeom>
        </p:spPr>
        <p:txBody>
          <a:bodyPr wrap="square">
            <a:spAutoFit/>
          </a:bodyPr>
          <a:lstStyle/>
          <a:p>
            <a:pPr algn="just"/>
            <a:endParaRPr sz="5600" b="1">
              <a:latin typeface="Gill Sans Light"/>
              <a:ea typeface="Linux Libertine G" panose="02000503000000000000" pitchFamily="2" charset="0"/>
              <a:cs typeface="Linux Libertine G" panose="02000503000000000000" pitchFamily="2" charset="0"/>
            </a:endParaRPr>
          </a:p>
          <a:p>
            <a:pPr algn="just"/>
            <a:endParaRPr sz="7200">
              <a:latin typeface="Gill Sans Light"/>
              <a:ea typeface="Linux Libertine G" panose="02000503000000000000" pitchFamily="2" charset="0"/>
              <a:cs typeface="Linux Libertine G" panose="02000503000000000000" pitchFamily="2" charset="0"/>
            </a:endParaRPr>
          </a:p>
        </p:txBody>
      </p:sp>
      <p:pic>
        <p:nvPicPr>
          <p:cNvPr id="3" name="Immagine 2">
            <a:extLst>
              <a:ext uri="{FF2B5EF4-FFF2-40B4-BE49-F238E27FC236}">
                <a16:creationId xmlns:a16="http://schemas.microsoft.com/office/drawing/2014/main" id="{0967BDB2-9D69-47DC-9F29-EB06F5F4C3AD}"/>
              </a:ext>
            </a:extLst>
          </p:cNvPr>
          <p:cNvPicPr>
            <a:picLocks noChangeAspect="1"/>
          </p:cNvPicPr>
          <p:nvPr/>
        </p:nvPicPr>
        <p:blipFill>
          <a:blip r:embed="rId2"/>
          <a:stretch>
            <a:fillRect/>
          </a:stretch>
        </p:blipFill>
        <p:spPr>
          <a:xfrm>
            <a:off x="7755678" y="1206530"/>
            <a:ext cx="14883845" cy="9502501"/>
          </a:xfrm>
          <a:prstGeom prst="rect">
            <a:avLst/>
          </a:prstGeom>
        </p:spPr>
      </p:pic>
      <p:pic>
        <p:nvPicPr>
          <p:cNvPr id="9" name="Immagine 8">
            <a:extLst>
              <a:ext uri="{FF2B5EF4-FFF2-40B4-BE49-F238E27FC236}">
                <a16:creationId xmlns:a16="http://schemas.microsoft.com/office/drawing/2014/main" id="{F79A8C41-95AC-4411-8A1A-2EC1320FC174}"/>
              </a:ext>
            </a:extLst>
          </p:cNvPr>
          <p:cNvPicPr>
            <a:picLocks noChangeAspect="1"/>
          </p:cNvPicPr>
          <p:nvPr/>
        </p:nvPicPr>
        <p:blipFill>
          <a:blip r:embed="rId3"/>
          <a:stretch>
            <a:fillRect/>
          </a:stretch>
        </p:blipFill>
        <p:spPr>
          <a:xfrm>
            <a:off x="935159" y="1206530"/>
            <a:ext cx="6168837" cy="9502500"/>
          </a:xfrm>
          <a:prstGeom prst="rect">
            <a:avLst/>
          </a:prstGeom>
        </p:spPr>
      </p:pic>
    </p:spTree>
    <p:extLst>
      <p:ext uri="{BB962C8B-B14F-4D97-AF65-F5344CB8AC3E}">
        <p14:creationId xmlns:p14="http://schemas.microsoft.com/office/powerpoint/2010/main" val="18023089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C372F473-5D43-4095-99B4-8CEDAAFF4031}"/>
              </a:ext>
            </a:extLst>
          </p:cNvPr>
          <p:cNvSpPr txBox="1"/>
          <p:nvPr/>
        </p:nvSpPr>
        <p:spPr>
          <a:xfrm>
            <a:off x="3735606" y="1803326"/>
            <a:ext cx="16944396" cy="2677656"/>
          </a:xfrm>
          <a:prstGeom prst="rect">
            <a:avLst/>
          </a:prstGeom>
          <a:noFill/>
        </p:spPr>
        <p:txBody>
          <a:bodyPr wrap="square">
            <a:spAutoFit/>
          </a:bodyPr>
          <a:lstStyle/>
          <a:p>
            <a:pPr lvl="0" algn="just"/>
            <a:endParaRPr sz="4400">
              <a:solidFill>
                <a:srgbClr val="414141"/>
              </a:solidFill>
              <a:latin typeface="Gill Sans Light"/>
            </a:endParaRPr>
          </a:p>
          <a:p>
            <a:pPr lvl="0" algn="ctr"/>
            <a:endParaRPr sz="6200" i="1">
              <a:solidFill>
                <a:srgbClr val="414141"/>
              </a:solidFill>
              <a:latin typeface="Gill Sans Light"/>
            </a:endParaRPr>
          </a:p>
          <a:p>
            <a:pPr lvl="0" algn="ctr"/>
            <a:endParaRPr sz="6200" i="1">
              <a:solidFill>
                <a:srgbClr val="414141"/>
              </a:solidFill>
              <a:latin typeface="Gill Sans Light"/>
            </a:endParaRPr>
          </a:p>
        </p:txBody>
      </p:sp>
      <p:pic>
        <p:nvPicPr>
          <p:cNvPr id="5" name="Immagine 4">
            <a:extLst>
              <a:ext uri="{FF2B5EF4-FFF2-40B4-BE49-F238E27FC236}">
                <a16:creationId xmlns:a16="http://schemas.microsoft.com/office/drawing/2014/main" id="{33888536-964E-4205-B004-6D4C4F6C4EA6}"/>
              </a:ext>
            </a:extLst>
          </p:cNvPr>
          <p:cNvPicPr>
            <a:picLocks noChangeAspect="1"/>
          </p:cNvPicPr>
          <p:nvPr/>
        </p:nvPicPr>
        <p:blipFill>
          <a:blip r:embed="rId2"/>
          <a:stretch>
            <a:fillRect/>
          </a:stretch>
        </p:blipFill>
        <p:spPr>
          <a:xfrm>
            <a:off x="3533789" y="481606"/>
            <a:ext cx="17316422" cy="11927492"/>
          </a:xfrm>
          <a:prstGeom prst="rect">
            <a:avLst/>
          </a:prstGeom>
        </p:spPr>
      </p:pic>
    </p:spTree>
    <p:extLst>
      <p:ext uri="{BB962C8B-B14F-4D97-AF65-F5344CB8AC3E}">
        <p14:creationId xmlns:p14="http://schemas.microsoft.com/office/powerpoint/2010/main" val="39371330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1">
            <a:extLst>
              <a:ext uri="{FF2B5EF4-FFF2-40B4-BE49-F238E27FC236}">
                <a16:creationId xmlns:a16="http://schemas.microsoft.com/office/drawing/2014/main" id="{5D88655D-F3A9-4C4A-B237-78F2B5AD94C7}"/>
              </a:ext>
            </a:extLst>
          </p:cNvPr>
          <p:cNvSpPr txBox="1">
            <a:spLocks noChangeArrowheads="1"/>
          </p:cNvSpPr>
          <p:nvPr/>
        </p:nvSpPr>
        <p:spPr bwMode="auto">
          <a:xfrm>
            <a:off x="4322224" y="419097"/>
            <a:ext cx="15193108" cy="7448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0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30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30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30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30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30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30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30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3000">
                <a:solidFill>
                  <a:srgbClr val="414141"/>
                </a:solidFill>
                <a:latin typeface="Gill Sans Light" charset="0"/>
                <a:ea typeface="ヒラギノ角ゴ ProN W3" charset="0"/>
                <a:cs typeface="ヒラギノ角ゴ ProN W3" charset="0"/>
                <a:sym typeface="Gill Sans Light" charset="0"/>
              </a:defRPr>
            </a:lvl9pPr>
          </a:lstStyle>
          <a:p>
            <a:pPr algn="ctr" eaLnBrk="1" hangingPunct="1"/>
            <a:endParaRPr sz="6200">
              <a:solidFill>
                <a:schemeClr val="accent1">
                  <a:lumMod val="50000"/>
                </a:schemeClr>
              </a:solidFill>
              <a:latin typeface="Adobe Caslon Pro" panose="0205050205050A020403" pitchFamily="18" charset="0"/>
            </a:endParaRPr>
          </a:p>
          <a:p>
            <a:pPr algn="ctr" eaLnBrk="1" hangingPunct="1"/>
            <a:endParaRPr sz="6200">
              <a:solidFill>
                <a:schemeClr val="accent1">
                  <a:lumMod val="50000"/>
                </a:schemeClr>
              </a:solidFill>
              <a:latin typeface="Adobe Caslon Pro" panose="0205050205050A020403" pitchFamily="18" charset="0"/>
            </a:endParaRPr>
          </a:p>
          <a:p>
            <a:pPr algn="ctr" eaLnBrk="1" hangingPunct="1"/>
            <a:endParaRPr sz="1800">
              <a:solidFill>
                <a:schemeClr val="accent1">
                  <a:lumMod val="50000"/>
                </a:schemeClr>
              </a:solidFill>
              <a:latin typeface="Adobe Caslon Pro" panose="0205050205050A020403" pitchFamily="18" charset="0"/>
            </a:endParaRPr>
          </a:p>
          <a:p>
            <a:pPr algn="ctr" eaLnBrk="1" hangingPunct="1">
              <a:defRPr sz="7200" b="1">
                <a:solidFill>
                  <a:schemeClr val="accent1">
                    <a:lumMod val="50000"/>
                  </a:schemeClr>
                </a:solidFill>
                <a:latin typeface="Adobe Caslon Pro" panose="0205050205050A020403" pitchFamily="18" charset="0"/>
              </a:defRPr>
            </a:pPr>
            <a:r>
              <a:t>CCC</a:t>
            </a:r>
            <a:endParaRPr sz="4400">
              <a:solidFill>
                <a:schemeClr val="accent1">
                  <a:lumMod val="50000"/>
                </a:schemeClr>
              </a:solidFill>
              <a:latin typeface="Adobe Caslon Pro" panose="0205050205050A020403" pitchFamily="18" charset="0"/>
            </a:endParaRPr>
          </a:p>
          <a:p>
            <a:pPr algn="ctr" eaLnBrk="1" hangingPunct="1"/>
            <a:endParaRPr sz="4400">
              <a:solidFill>
                <a:schemeClr val="accent1">
                  <a:lumMod val="50000"/>
                </a:schemeClr>
              </a:solidFill>
              <a:latin typeface="Adobe Caslon Pro" panose="0205050205050A020403" pitchFamily="18" charset="0"/>
            </a:endParaRPr>
          </a:p>
          <a:p>
            <a:pPr algn="ctr" eaLnBrk="1" hangingPunct="1"/>
            <a:endParaRPr sz="4400">
              <a:solidFill>
                <a:schemeClr val="accent1">
                  <a:lumMod val="50000"/>
                </a:schemeClr>
              </a:solidFill>
              <a:latin typeface="Adobe Caslon Pro" panose="0205050205050A020403" pitchFamily="18" charset="0"/>
            </a:endParaRPr>
          </a:p>
          <a:p>
            <a:pPr algn="ctr" eaLnBrk="1" hangingPunct="1"/>
            <a:endParaRPr sz="4400" b="1">
              <a:latin typeface="Adobe Caslon Pro" panose="0205050205050A020403" pitchFamily="18" charset="0"/>
            </a:endParaRPr>
          </a:p>
          <a:p>
            <a:pPr algn="ctr" eaLnBrk="1" hangingPunct="1"/>
            <a:endParaRPr sz="4400">
              <a:latin typeface="Adobe Caslon Pro" panose="0205050205050A020403" pitchFamily="18" charset="0"/>
            </a:endParaRPr>
          </a:p>
          <a:p>
            <a:pPr algn="ctr" eaLnBrk="1" hangingPunct="1"/>
            <a:endParaRPr sz="4400">
              <a:latin typeface="Adobe Caslon Pro" panose="0205050205050A020403" pitchFamily="18" charset="0"/>
            </a:endParaRPr>
          </a:p>
          <a:p>
            <a:pPr algn="ctr" eaLnBrk="1" hangingPunct="1"/>
            <a:endParaRPr sz="4400">
              <a:latin typeface="Adobe Caslon Pro" panose="0205050205050A020403" pitchFamily="18" charset="0"/>
            </a:endParaRPr>
          </a:p>
        </p:txBody>
      </p:sp>
      <p:pic>
        <p:nvPicPr>
          <p:cNvPr id="3" name="Immagine 2">
            <a:extLst>
              <a:ext uri="{FF2B5EF4-FFF2-40B4-BE49-F238E27FC236}">
                <a16:creationId xmlns:a16="http://schemas.microsoft.com/office/drawing/2014/main" id="{76271B21-740D-418D-AFE3-5F4352D9144A}"/>
              </a:ext>
            </a:extLst>
          </p:cNvPr>
          <p:cNvPicPr>
            <a:picLocks noChangeAspect="1"/>
          </p:cNvPicPr>
          <p:nvPr/>
        </p:nvPicPr>
        <p:blipFill>
          <a:blip r:embed="rId2"/>
          <a:stretch>
            <a:fillRect/>
          </a:stretch>
        </p:blipFill>
        <p:spPr>
          <a:xfrm>
            <a:off x="3640015" y="1361095"/>
            <a:ext cx="15629968" cy="8998726"/>
          </a:xfrm>
          <a:prstGeom prst="rect">
            <a:avLst/>
          </a:prstGeom>
        </p:spPr>
      </p:pic>
      <p:sp>
        <p:nvSpPr>
          <p:cNvPr id="4" name="Rettangolo 3">
            <a:extLst>
              <a:ext uri="{FF2B5EF4-FFF2-40B4-BE49-F238E27FC236}">
                <a16:creationId xmlns:a16="http://schemas.microsoft.com/office/drawing/2014/main" id="{FB62707A-B66B-4C92-A7E6-7621D58B0C4A}"/>
              </a:ext>
            </a:extLst>
          </p:cNvPr>
          <p:cNvSpPr/>
          <p:nvPr/>
        </p:nvSpPr>
        <p:spPr>
          <a:xfrm>
            <a:off x="1105686" y="11475566"/>
            <a:ext cx="15253868" cy="523220"/>
          </a:xfrm>
          <a:prstGeom prst="rect">
            <a:avLst/>
          </a:prstGeom>
        </p:spPr>
        <p:txBody>
          <a:bodyPr wrap="square">
            <a:spAutoFit/>
          </a:bodyPr>
          <a:lstStyle/>
          <a:p>
            <a:pPr>
              <a:defRPr sz="2800">
                <a:latin typeface="Linux Libertine G" panose="02000503000000000000" pitchFamily="2" charset="0"/>
                <a:ea typeface="Linux Libertine G" panose="02000503000000000000" pitchFamily="2" charset="0"/>
                <a:cs typeface="Linux Libertine G" panose="02000503000000000000" pitchFamily="2" charset="0"/>
              </a:defRPr>
            </a:pPr>
            <a:r>
              <a:rPr>
                <a:hlinkClick r:id="rId3"/>
              </a:rPr>
              <a:t>https://www.cs.princeton.edu/~arvindn/talks/MIT-STS-AI-snakeoil.pdf</a:t>
            </a:r>
            <a:r>
              <a:t> </a:t>
            </a:r>
          </a:p>
        </p:txBody>
      </p:sp>
    </p:spTree>
    <p:extLst>
      <p:ext uri="{BB962C8B-B14F-4D97-AF65-F5344CB8AC3E}">
        <p14:creationId xmlns:p14="http://schemas.microsoft.com/office/powerpoint/2010/main" val="31564335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C372F473-5D43-4095-99B4-8CEDAAFF4031}"/>
              </a:ext>
            </a:extLst>
          </p:cNvPr>
          <p:cNvSpPr txBox="1"/>
          <p:nvPr/>
        </p:nvSpPr>
        <p:spPr>
          <a:xfrm>
            <a:off x="3735606" y="1803326"/>
            <a:ext cx="16944396" cy="2677656"/>
          </a:xfrm>
          <a:prstGeom prst="rect">
            <a:avLst/>
          </a:prstGeom>
          <a:noFill/>
        </p:spPr>
        <p:txBody>
          <a:bodyPr wrap="square">
            <a:spAutoFit/>
          </a:bodyPr>
          <a:lstStyle/>
          <a:p>
            <a:pPr lvl="0" algn="just"/>
            <a:endParaRPr sz="4400">
              <a:solidFill>
                <a:srgbClr val="414141"/>
              </a:solidFill>
              <a:latin typeface="Gill Sans Light"/>
            </a:endParaRPr>
          </a:p>
          <a:p>
            <a:pPr lvl="0" algn="ctr"/>
            <a:endParaRPr sz="6200" i="1">
              <a:solidFill>
                <a:srgbClr val="414141"/>
              </a:solidFill>
              <a:latin typeface="Gill Sans Light"/>
            </a:endParaRPr>
          </a:p>
          <a:p>
            <a:pPr lvl="0" algn="ctr"/>
            <a:endParaRPr sz="6200" i="1">
              <a:solidFill>
                <a:srgbClr val="414141"/>
              </a:solidFill>
              <a:latin typeface="Gill Sans Light"/>
            </a:endParaRPr>
          </a:p>
        </p:txBody>
      </p:sp>
      <p:sp>
        <p:nvSpPr>
          <p:cNvPr id="2" name="Rettangolo 1">
            <a:extLst>
              <a:ext uri="{FF2B5EF4-FFF2-40B4-BE49-F238E27FC236}">
                <a16:creationId xmlns:a16="http://schemas.microsoft.com/office/drawing/2014/main" id="{9084850C-F92A-442A-A5B8-121F834175AD}"/>
              </a:ext>
            </a:extLst>
          </p:cNvPr>
          <p:cNvSpPr/>
          <p:nvPr/>
        </p:nvSpPr>
        <p:spPr>
          <a:xfrm>
            <a:off x="3420026" y="445689"/>
            <a:ext cx="16944396" cy="2062103"/>
          </a:xfrm>
          <a:prstGeom prst="rect">
            <a:avLst/>
          </a:prstGeom>
        </p:spPr>
        <p:txBody>
          <a:bodyPr wrap="square">
            <a:spAutoFit/>
          </a:bodyPr>
          <a:lstStyle/>
          <a:p>
            <a:pPr algn="just"/>
            <a:endParaRPr sz="5600" b="1">
              <a:latin typeface="Gill Sans Light"/>
              <a:ea typeface="Linux Libertine G" panose="02000503000000000000" pitchFamily="2" charset="0"/>
              <a:cs typeface="Linux Libertine G" panose="02000503000000000000" pitchFamily="2" charset="0"/>
            </a:endParaRPr>
          </a:p>
          <a:p>
            <a:pPr algn="just"/>
            <a:endParaRPr sz="7200">
              <a:latin typeface="Gill Sans Light"/>
              <a:ea typeface="Linux Libertine G" panose="02000503000000000000" pitchFamily="2" charset="0"/>
              <a:cs typeface="Linux Libertine G" panose="02000503000000000000" pitchFamily="2" charset="0"/>
            </a:endParaRPr>
          </a:p>
        </p:txBody>
      </p:sp>
      <p:pic>
        <p:nvPicPr>
          <p:cNvPr id="4" name="Immagine 3">
            <a:extLst>
              <a:ext uri="{FF2B5EF4-FFF2-40B4-BE49-F238E27FC236}">
                <a16:creationId xmlns:a16="http://schemas.microsoft.com/office/drawing/2014/main" id="{CD73F96D-6EE4-41E4-9A90-5A3E608D9933}"/>
              </a:ext>
            </a:extLst>
          </p:cNvPr>
          <p:cNvPicPr>
            <a:picLocks noChangeAspect="1"/>
          </p:cNvPicPr>
          <p:nvPr/>
        </p:nvPicPr>
        <p:blipFill>
          <a:blip r:embed="rId2"/>
          <a:stretch>
            <a:fillRect/>
          </a:stretch>
        </p:blipFill>
        <p:spPr>
          <a:xfrm>
            <a:off x="3048000" y="1632857"/>
            <a:ext cx="18288000" cy="10450286"/>
          </a:xfrm>
          <a:prstGeom prst="rect">
            <a:avLst/>
          </a:prstGeom>
        </p:spPr>
      </p:pic>
    </p:spTree>
    <p:extLst>
      <p:ext uri="{BB962C8B-B14F-4D97-AF65-F5344CB8AC3E}">
        <p14:creationId xmlns:p14="http://schemas.microsoft.com/office/powerpoint/2010/main" val="4944101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1A99FD33-C0E1-4446-AFB3-0F6BD4286D5D}"/>
              </a:ext>
            </a:extLst>
          </p:cNvPr>
          <p:cNvSpPr/>
          <p:nvPr/>
        </p:nvSpPr>
        <p:spPr>
          <a:xfrm>
            <a:off x="1371600" y="1290823"/>
            <a:ext cx="21412200" cy="9510296"/>
          </a:xfrm>
          <a:prstGeom prst="rect">
            <a:avLst/>
          </a:prstGeom>
        </p:spPr>
        <p:txBody>
          <a:bodyPr wrap="square">
            <a:spAutoFit/>
          </a:bodyPr>
          <a:lstStyle/>
          <a:p>
            <a:pPr algn="just">
              <a:defRPr b="1">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I sistemi ml non possono identificare il carattere di una persona o prevedere le sue azioni future meglio di quanto l'astrologia possa.</a:t>
            </a:r>
          </a:p>
          <a:p>
            <a:pPr algn="just"/>
            <a:endPara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algn="just">
              <a:def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L'utilizzo di sistemi ML opachi per rilevare il carattere o prevedere le azioni degli individui non ha motivi scientifici. </a:t>
            </a:r>
          </a:p>
          <a:p>
            <a:pPr algn="just"/>
            <a:endPara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algn="just">
              <a:def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L'uso stesso del termine "predizione" è fuorviante: un sistema ML può prevedere le parole in sequenze di stringhe di testo, ma ciò non implica in alcun modo che possa prevedere il futuro, né, in particolare, le azioni future di particolari persone. </a:t>
            </a:r>
          </a:p>
          <a:p>
            <a:pPr algn="just"/>
            <a:endPara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algn="just">
              <a:def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Il semplice credere che tali previsioni siano possibili equivale a presumere che la dimensione del tempo, negli affari umani, è del tutto irrilevante e che il futuro sarà lo stesso del passato. Decidere di adottare il passato come modello da replicare in futuro, invece, equivale a decidere di automatizzare le disuguaglianze, come è stato osservato.</a:t>
            </a:r>
          </a:p>
          <a:p>
            <a:pPr algn="just"/>
            <a:endPara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a:p>
            <a:pPr algn="just">
              <a:def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L'idea che i sistemi ML siano in grado di tali previsioni deriva da una caratteristica del pensiero magico: L'idea che tutte le connessioni siano significative, indipendentemente dalla distinzione delle relazioni causali, che tutti i dettagli sono significativi e tutto spiega tutto.</a:t>
            </a:r>
          </a:p>
          <a:p>
            <a:pPr algn="just"/>
            <a:endParaRPr>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endParaRPr>
          </a:p>
        </p:txBody>
      </p:sp>
      <p:sp>
        <p:nvSpPr>
          <p:cNvPr id="5" name="Rettangolo 4">
            <a:extLst>
              <a:ext uri="{FF2B5EF4-FFF2-40B4-BE49-F238E27FC236}">
                <a16:creationId xmlns:a16="http://schemas.microsoft.com/office/drawing/2014/main" id="{4C3A2F30-FF04-4397-8840-B9DF6C6557BB}"/>
              </a:ext>
            </a:extLst>
          </p:cNvPr>
          <p:cNvSpPr/>
          <p:nvPr/>
        </p:nvSpPr>
        <p:spPr>
          <a:xfrm>
            <a:off x="1371600" y="11044629"/>
            <a:ext cx="21640800" cy="1046440"/>
          </a:xfrm>
          <a:prstGeom prst="rect">
            <a:avLst/>
          </a:prstGeom>
        </p:spPr>
        <p:txBody>
          <a:bodyPr wrap="square">
            <a:spAutoFit/>
          </a:bodyPr>
          <a:lstStyle/>
          <a:p>
            <a:pPr>
              <a:defRPr sz="3100">
                <a:solidFill>
                  <a:schemeClr val="accent1">
                    <a:lumMod val="50000"/>
                  </a:schemeClr>
                </a:solidFill>
                <a:latin typeface="Linux Libertine G" panose="02000503000000000000" pitchFamily="2" charset="0"/>
                <a:ea typeface="Calibri" panose="020F0502020204030204" pitchFamily="34" charset="0"/>
              </a:defRPr>
            </a:pPr>
            <a:r>
              <a:t>D. Tafani, </a:t>
            </a:r>
            <a:r>
              <a:rPr i="1"/>
              <a:t>Cosa c'è di sbagliato nelle</a:t>
            </a:r>
            <a:r>
              <a:rPr i="1"/>
              <a:t> narrazioni</a:t>
            </a:r>
            <a:r>
              <a:rPr i="1"/>
              <a:t> "AI etica</a:t>
            </a:r>
            <a:r>
              <a:t>", in "Bollettino telematico di filosofia politica", 2022, pp. 1-22, </a:t>
            </a:r>
            <a:r>
              <a:rPr>
                <a:hlinkClick r:id="rId2"/>
              </a:rPr>
              <a:t>https://commentbfp.sp.unipi.it/daniela-tafani-what-s-wrong-with-ai-ethics-narratives</a:t>
            </a:r>
            <a:r>
              <a:t> </a:t>
            </a:r>
            <a:endParaRPr sz="3100">
              <a:solidFill>
                <a:schemeClr val="accent1">
                  <a:lumMod val="50000"/>
                </a:schemeClr>
              </a:solidFill>
            </a:endParaRPr>
          </a:p>
        </p:txBody>
      </p:sp>
    </p:spTree>
    <p:extLst>
      <p:ext uri="{BB962C8B-B14F-4D97-AF65-F5344CB8AC3E}">
        <p14:creationId xmlns:p14="http://schemas.microsoft.com/office/powerpoint/2010/main" val="9209154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pPr>
              <a:defRPr sz="9000">
                <a:latin typeface="Linux Libertine G" panose="02000503000000000000" pitchFamily="2" charset="0"/>
                <a:ea typeface="Linux Libertine G" panose="02000503000000000000" pitchFamily="2" charset="0"/>
                <a:cs typeface="Linux Libertine G" panose="02000503000000000000" pitchFamily="2" charset="0"/>
              </a:defRPr>
            </a:pPr>
            <a:r>
              <a:t>Grazie. — Grazie. Qualche domanda?</a:t>
            </a:r>
          </a:p>
          <a:p>
            <a:endParaRPr sz="9000">
              <a:latin typeface="Linux Libertine G" panose="02000503000000000000" pitchFamily="2" charset="0"/>
              <a:ea typeface="Linux Libertine G" panose="02000503000000000000" pitchFamily="2" charset="0"/>
              <a:cs typeface="Linux Libertine G" panose="02000503000000000000" pitchFamily="2" charset="0"/>
            </a:endParaRPr>
          </a:p>
          <a:p>
            <a:endParaRPr sz="9000">
              <a:latin typeface="Linux Libertine G" panose="02000503000000000000" pitchFamily="2" charset="0"/>
              <a:ea typeface="Linux Libertine G" panose="02000503000000000000" pitchFamily="2" charset="0"/>
              <a:cs typeface="Linux Libertine G" panose="02000503000000000000" pitchFamily="2" charset="0"/>
            </a:endParaRPr>
          </a:p>
          <a:p>
            <a:pPr>
              <a:defRPr sz="7200" b="0">
                <a:latin typeface="Linux Libertine G" panose="02000503000000000000" pitchFamily="2" charset="0"/>
                <a:ea typeface="Linux Libertine G" panose="02000503000000000000" pitchFamily="2" charset="0"/>
                <a:cs typeface="Linux Libertine G" panose="02000503000000000000" pitchFamily="2" charset="0"/>
              </a:defRPr>
            </a:pPr>
            <a:r>
              <a:t>daniela.tafani@unibo.it</a:t>
            </a:r>
          </a:p>
          <a:p/>
          <a:p/>
        </p:txBody>
      </p:sp>
    </p:spTree>
    <p:extLst>
      <p:ext uri="{BB962C8B-B14F-4D97-AF65-F5344CB8AC3E}">
        <p14:creationId xmlns:p14="http://schemas.microsoft.com/office/powerpoint/2010/main" val="1681197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fontAlgn="base">
              <a:spcBef>
                <a:spcPct val="0"/>
              </a:spcBef>
              <a:spcAft>
                <a:spcPct val="0"/>
              </a:spcAft>
            </a:pPr>
            <a:fld id="{DD9F0740-C59C-4AD6-B752-7CC1CE13501A}" type="slidenum">
              <a:rPr lang="bg-BG" smtClean="0">
                <a:solidFill>
                  <a:srgbClr val="000000"/>
                </a:solidFill>
              </a:rPr>
              <a:pPr fontAlgn="base">
                <a:spcBef>
                  <a:spcPct val="0"/>
                </a:spcBef>
                <a:spcAft>
                  <a:spcPct val="0"/>
                </a:spcAft>
              </a:pPr>
              <a:t>6</a:t>
            </a:fld>
            <a:endParaRPr>
              <a:solidFill>
                <a:srgbClr val="000000"/>
              </a:solidFill>
            </a:endParaRPr>
          </a:p>
        </p:txBody>
      </p:sp>
      <p:pic>
        <p:nvPicPr>
          <p:cNvPr id="8" name="Immagine 7">
            <a:extLst>
              <a:ext uri="{FF2B5EF4-FFF2-40B4-BE49-F238E27FC236}">
                <a16:creationId xmlns:a16="http://schemas.microsoft.com/office/drawing/2014/main" id="{329EEE66-8C3D-439B-ACF7-E9827A3C1EC0}"/>
              </a:ext>
            </a:extLst>
          </p:cNvPr>
          <p:cNvPicPr>
            <a:picLocks noChangeAspect="1"/>
          </p:cNvPicPr>
          <p:nvPr/>
        </p:nvPicPr>
        <p:blipFill>
          <a:blip r:embed="rId2"/>
          <a:stretch>
            <a:fillRect/>
          </a:stretch>
        </p:blipFill>
        <p:spPr>
          <a:xfrm>
            <a:off x="254893" y="457085"/>
            <a:ext cx="12552357" cy="1505160"/>
          </a:xfrm>
          <a:prstGeom prst="rect">
            <a:avLst/>
          </a:prstGeom>
        </p:spPr>
      </p:pic>
      <p:sp>
        <p:nvSpPr>
          <p:cNvPr id="9" name="Text Placeholder 4">
            <a:extLst>
              <a:ext uri="{FF2B5EF4-FFF2-40B4-BE49-F238E27FC236}">
                <a16:creationId xmlns:a16="http://schemas.microsoft.com/office/drawing/2014/main" id="{B8A3F7F0-6342-4841-94AF-1479E91FA760}"/>
              </a:ext>
            </a:extLst>
          </p:cNvPr>
          <p:cNvSpPr txBox="1">
            <a:spLocks/>
          </p:cNvSpPr>
          <p:nvPr/>
        </p:nvSpPr>
        <p:spPr>
          <a:xfrm>
            <a:off x="5168427" y="5850927"/>
            <a:ext cx="14047145" cy="1352666"/>
          </a:xfrm>
          <a:prstGeom prst="rect">
            <a:avLst/>
          </a:prstGeom>
        </p:spPr>
        <p:txBody>
          <a:bodyPr>
            <a:noAutofit/>
          </a:bodyPr>
          <a:lstStyle>
            <a:lvl1pPr marL="0" indent="0" algn="l" defTabSz="1828800" rtl="0" eaLnBrk="1" latinLnBrk="0" hangingPunct="1">
              <a:lnSpc>
                <a:spcPts val="7000"/>
              </a:lnSpc>
              <a:spcBef>
                <a:spcPts val="0"/>
              </a:spcBef>
              <a:buFont typeface="Arial" panose="020B0604020202020204" pitchFamily="34" charset="0"/>
              <a:buNone/>
              <a:defRPr sz="6000" b="1" kern="1200" baseline="0">
                <a:solidFill>
                  <a:srgbClr val="0000B0"/>
                </a:solidFill>
                <a:latin typeface="Helvetica Neue"/>
                <a:ea typeface="+mn-ea"/>
                <a:cs typeface="+mn-cs"/>
              </a:defRPr>
            </a:lvl1pPr>
            <a:lvl2pPr marL="6096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2pPr>
            <a:lvl3pPr marL="12192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3pPr>
            <a:lvl4pPr marL="18288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4pPr>
            <a:lvl5pPr marL="24384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defRPr sz="9000" b="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"I racconti di bias sono legione"</a:t>
            </a:r>
          </a:p>
        </p:txBody>
      </p:sp>
    </p:spTree>
    <p:extLst>
      <p:ext uri="{BB962C8B-B14F-4D97-AF65-F5344CB8AC3E}">
        <p14:creationId xmlns:p14="http://schemas.microsoft.com/office/powerpoint/2010/main" val="791835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fontAlgn="base">
              <a:spcBef>
                <a:spcPct val="0"/>
              </a:spcBef>
              <a:spcAft>
                <a:spcPct val="0"/>
              </a:spcAft>
            </a:pPr>
            <a:fld id="{DD9F0740-C59C-4AD6-B752-7CC1CE13501A}" type="slidenum">
              <a:rPr lang="bg-BG" smtClean="0">
                <a:solidFill>
                  <a:srgbClr val="000000"/>
                </a:solidFill>
              </a:rPr>
              <a:pPr fontAlgn="base">
                <a:spcBef>
                  <a:spcPct val="0"/>
                </a:spcBef>
                <a:spcAft>
                  <a:spcPct val="0"/>
                </a:spcAft>
              </a:pPr>
              <a:t>7</a:t>
            </a:fld>
            <a:endParaRPr>
              <a:solidFill>
                <a:srgbClr val="000000"/>
              </a:solidFill>
            </a:endParaRPr>
          </a:p>
        </p:txBody>
      </p:sp>
      <p:sp>
        <p:nvSpPr>
          <p:cNvPr id="2" name="Rettangolo 1">
            <a:extLst>
              <a:ext uri="{FF2B5EF4-FFF2-40B4-BE49-F238E27FC236}">
                <a16:creationId xmlns:a16="http://schemas.microsoft.com/office/drawing/2014/main" id="{82F2402F-532D-429B-8494-EEA03C1ED766}"/>
              </a:ext>
            </a:extLst>
          </p:cNvPr>
          <p:cNvSpPr/>
          <p:nvPr/>
        </p:nvSpPr>
        <p:spPr>
          <a:xfrm>
            <a:off x="1266093" y="11133129"/>
            <a:ext cx="20908107" cy="1384995"/>
          </a:xfrm>
          <a:prstGeom prst="rect">
            <a:avLst/>
          </a:prstGeom>
        </p:spPr>
        <p:txBody>
          <a:bodyPr wrap="square">
            <a:spAutoFit/>
          </a:bodyPr>
          <a:lstStyle/>
          <a:p>
            <a:pPr>
              <a:defRPr sz="28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Brian Christian, </a:t>
            </a:r>
            <a:r>
              <a:rPr i="1"/>
              <a:t>Il problema dell'allineamento. Machine learning e valori umani</a:t>
            </a:r>
            <a:r>
              <a:t>, Norton, 2020.</a:t>
            </a:r>
          </a:p>
          <a:p>
            <a:pPr>
              <a:defRPr sz="28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rPr>
                <a:hlinkClick r:id="rId2">
                  <a:extLst>
                    <a:ext uri="{A12FA001-AC4F-418D-AE19-62706E023703}">
                      <ahyp:hlinkClr xmlns:ahyp="http://schemas.microsoft.com/office/drawing/2018/hyperlinkcolor" val="tx"/>
                    </a:ext>
                  </a:extLst>
                </a:hlinkClick>
              </a:rPr>
              <a:t>https://code.google.com/archive/p/word2vec/</a:t>
            </a:r>
            <a:r>
              <a:t> </a:t>
            </a:r>
          </a:p>
          <a:p>
            <a:endParaRPr sz="2800">
              <a:solidFill>
                <a:srgbClr val="414141"/>
              </a:solidFill>
              <a:latin typeface="Helvetica Neue"/>
            </a:endParaRPr>
          </a:p>
        </p:txBody>
      </p:sp>
      <p:pic>
        <p:nvPicPr>
          <p:cNvPr id="5" name="Immagine 4">
            <a:extLst>
              <a:ext uri="{FF2B5EF4-FFF2-40B4-BE49-F238E27FC236}">
                <a16:creationId xmlns:a16="http://schemas.microsoft.com/office/drawing/2014/main" id="{2C70BEF2-8250-45E5-8177-2C6FFD2D416B}"/>
              </a:ext>
            </a:extLst>
          </p:cNvPr>
          <p:cNvPicPr>
            <a:picLocks noChangeAspect="1"/>
          </p:cNvPicPr>
          <p:nvPr/>
        </p:nvPicPr>
        <p:blipFill>
          <a:blip r:embed="rId3"/>
          <a:stretch>
            <a:fillRect/>
          </a:stretch>
        </p:blipFill>
        <p:spPr>
          <a:xfrm>
            <a:off x="5728001" y="2267044"/>
            <a:ext cx="12504025" cy="7905656"/>
          </a:xfrm>
          <a:prstGeom prst="rect">
            <a:avLst/>
          </a:prstGeom>
        </p:spPr>
      </p:pic>
      <p:pic>
        <p:nvPicPr>
          <p:cNvPr id="8" name="Immagine 7">
            <a:extLst>
              <a:ext uri="{FF2B5EF4-FFF2-40B4-BE49-F238E27FC236}">
                <a16:creationId xmlns:a16="http://schemas.microsoft.com/office/drawing/2014/main" id="{329EEE66-8C3D-439B-ACF7-E9827A3C1EC0}"/>
              </a:ext>
            </a:extLst>
          </p:cNvPr>
          <p:cNvPicPr>
            <a:picLocks noChangeAspect="1"/>
          </p:cNvPicPr>
          <p:nvPr/>
        </p:nvPicPr>
        <p:blipFill>
          <a:blip r:embed="rId4"/>
          <a:stretch>
            <a:fillRect/>
          </a:stretch>
        </p:blipFill>
        <p:spPr>
          <a:xfrm>
            <a:off x="254893" y="457085"/>
            <a:ext cx="12552357" cy="1505160"/>
          </a:xfrm>
          <a:prstGeom prst="rect">
            <a:avLst/>
          </a:prstGeom>
        </p:spPr>
      </p:pic>
      <p:sp>
        <p:nvSpPr>
          <p:cNvPr id="9" name="Text Placeholder 4">
            <a:extLst>
              <a:ext uri="{FF2B5EF4-FFF2-40B4-BE49-F238E27FC236}">
                <a16:creationId xmlns:a16="http://schemas.microsoft.com/office/drawing/2014/main" id="{B8A3F7F0-6342-4841-94AF-1479E91FA760}"/>
              </a:ext>
            </a:extLst>
          </p:cNvPr>
          <p:cNvSpPr txBox="1">
            <a:spLocks/>
          </p:cNvSpPr>
          <p:nvPr/>
        </p:nvSpPr>
        <p:spPr>
          <a:xfrm>
            <a:off x="1266093" y="761979"/>
            <a:ext cx="21093640" cy="1352666"/>
          </a:xfrm>
          <a:prstGeom prst="rect">
            <a:avLst/>
          </a:prstGeom>
        </p:spPr>
        <p:txBody>
          <a:bodyPr>
            <a:normAutofit/>
          </a:bodyPr>
          <a:lstStyle>
            <a:lvl1pPr marL="0" indent="0" algn="l" defTabSz="1828800" rtl="0" eaLnBrk="1" latinLnBrk="0" hangingPunct="1">
              <a:lnSpc>
                <a:spcPts val="7000"/>
              </a:lnSpc>
              <a:spcBef>
                <a:spcPts val="0"/>
              </a:spcBef>
              <a:buFont typeface="Arial" panose="020B0604020202020204" pitchFamily="34" charset="0"/>
              <a:buNone/>
              <a:defRPr sz="6000" b="1" kern="1200" baseline="0">
                <a:solidFill>
                  <a:srgbClr val="0000B0"/>
                </a:solidFill>
                <a:latin typeface="Helvetica Neue"/>
                <a:ea typeface="+mn-ea"/>
                <a:cs typeface="+mn-cs"/>
              </a:defRPr>
            </a:lvl1pPr>
            <a:lvl2pPr marL="6096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2pPr>
            <a:lvl3pPr marL="12192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3pPr>
            <a:lvl4pPr marL="18288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4pPr>
            <a:lvl5pPr marL="24384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defRPr sz="7200" b="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Informazioni su Word2vec</a:t>
            </a:r>
          </a:p>
        </p:txBody>
      </p:sp>
    </p:spTree>
    <p:extLst>
      <p:ext uri="{BB962C8B-B14F-4D97-AF65-F5344CB8AC3E}">
        <p14:creationId xmlns:p14="http://schemas.microsoft.com/office/powerpoint/2010/main" val="197059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fontAlgn="base">
              <a:spcBef>
                <a:spcPct val="0"/>
              </a:spcBef>
              <a:spcAft>
                <a:spcPct val="0"/>
              </a:spcAft>
            </a:pPr>
            <a:fld id="{DD9F0740-C59C-4AD6-B752-7CC1CE13501A}" type="slidenum">
              <a:rPr lang="bg-BG" smtClean="0">
                <a:solidFill>
                  <a:srgbClr val="000000"/>
                </a:solidFill>
              </a:rPr>
              <a:pPr fontAlgn="base">
                <a:spcBef>
                  <a:spcPct val="0"/>
                </a:spcBef>
                <a:spcAft>
                  <a:spcPct val="0"/>
                </a:spcAft>
              </a:pPr>
              <a:t>8</a:t>
            </a:fld>
            <a:endParaRPr>
              <a:solidFill>
                <a:srgbClr val="000000"/>
              </a:solidFill>
            </a:endParaRPr>
          </a:p>
        </p:txBody>
      </p:sp>
      <p:sp>
        <p:nvSpPr>
          <p:cNvPr id="2" name="Rettangolo 1">
            <a:extLst>
              <a:ext uri="{FF2B5EF4-FFF2-40B4-BE49-F238E27FC236}">
                <a16:creationId xmlns:a16="http://schemas.microsoft.com/office/drawing/2014/main" id="{82F2402F-532D-429B-8494-EEA03C1ED766}"/>
              </a:ext>
            </a:extLst>
          </p:cNvPr>
          <p:cNvSpPr/>
          <p:nvPr/>
        </p:nvSpPr>
        <p:spPr>
          <a:xfrm>
            <a:off x="1266093" y="11133129"/>
            <a:ext cx="20908107" cy="1384995"/>
          </a:xfrm>
          <a:prstGeom prst="rect">
            <a:avLst/>
          </a:prstGeom>
        </p:spPr>
        <p:txBody>
          <a:bodyPr wrap="square">
            <a:spAutoFit/>
          </a:bodyPr>
          <a:lstStyle/>
          <a:p>
            <a:pPr>
              <a:defRPr sz="28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Brian Christian, </a:t>
            </a:r>
            <a:r>
              <a:rPr i="1"/>
              <a:t>Il problema dell'allineamento. Machine learning e valori umani</a:t>
            </a:r>
            <a:r>
              <a:t>, Norton, 2020.</a:t>
            </a:r>
          </a:p>
          <a:p>
            <a:pPr>
              <a:defRPr sz="280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rPr>
                <a:hlinkClick r:id="rId2">
                  <a:extLst>
                    <a:ext uri="{A12FA001-AC4F-418D-AE19-62706E023703}">
                      <ahyp:hlinkClr xmlns:ahyp="http://schemas.microsoft.com/office/drawing/2018/hyperlinkcolor" val="tx"/>
                    </a:ext>
                  </a:extLst>
                </a:hlinkClick>
              </a:rPr>
              <a:t>https://code.google.com/archive/p/word2vec/</a:t>
            </a:r>
            <a:r>
              <a:t> </a:t>
            </a:r>
          </a:p>
          <a:p>
            <a:endParaRPr sz="2800">
              <a:solidFill>
                <a:srgbClr val="414141"/>
              </a:solidFill>
              <a:latin typeface="Helvetica Neue"/>
            </a:endParaRPr>
          </a:p>
        </p:txBody>
      </p:sp>
      <p:pic>
        <p:nvPicPr>
          <p:cNvPr id="5" name="Immagine 4">
            <a:extLst>
              <a:ext uri="{FF2B5EF4-FFF2-40B4-BE49-F238E27FC236}">
                <a16:creationId xmlns:a16="http://schemas.microsoft.com/office/drawing/2014/main" id="{2C70BEF2-8250-45E5-8177-2C6FFD2D416B}"/>
              </a:ext>
            </a:extLst>
          </p:cNvPr>
          <p:cNvPicPr>
            <a:picLocks noChangeAspect="1"/>
          </p:cNvPicPr>
          <p:nvPr/>
        </p:nvPicPr>
        <p:blipFill>
          <a:blip r:embed="rId3"/>
          <a:stretch>
            <a:fillRect/>
          </a:stretch>
        </p:blipFill>
        <p:spPr>
          <a:xfrm>
            <a:off x="5728001" y="2267044"/>
            <a:ext cx="12504025" cy="7905656"/>
          </a:xfrm>
          <a:prstGeom prst="rect">
            <a:avLst/>
          </a:prstGeom>
        </p:spPr>
      </p:pic>
      <p:pic>
        <p:nvPicPr>
          <p:cNvPr id="8" name="Immagine 7">
            <a:extLst>
              <a:ext uri="{FF2B5EF4-FFF2-40B4-BE49-F238E27FC236}">
                <a16:creationId xmlns:a16="http://schemas.microsoft.com/office/drawing/2014/main" id="{329EEE66-8C3D-439B-ACF7-E9827A3C1EC0}"/>
              </a:ext>
            </a:extLst>
          </p:cNvPr>
          <p:cNvPicPr>
            <a:picLocks noChangeAspect="1"/>
          </p:cNvPicPr>
          <p:nvPr/>
        </p:nvPicPr>
        <p:blipFill>
          <a:blip r:embed="rId4"/>
          <a:stretch>
            <a:fillRect/>
          </a:stretch>
        </p:blipFill>
        <p:spPr>
          <a:xfrm>
            <a:off x="254893" y="457085"/>
            <a:ext cx="12552357" cy="1505160"/>
          </a:xfrm>
          <a:prstGeom prst="rect">
            <a:avLst/>
          </a:prstGeom>
        </p:spPr>
      </p:pic>
      <p:sp>
        <p:nvSpPr>
          <p:cNvPr id="9" name="Text Placeholder 4">
            <a:extLst>
              <a:ext uri="{FF2B5EF4-FFF2-40B4-BE49-F238E27FC236}">
                <a16:creationId xmlns:a16="http://schemas.microsoft.com/office/drawing/2014/main" id="{B8A3F7F0-6342-4841-94AF-1479E91FA760}"/>
              </a:ext>
            </a:extLst>
          </p:cNvPr>
          <p:cNvSpPr txBox="1">
            <a:spLocks/>
          </p:cNvSpPr>
          <p:nvPr/>
        </p:nvSpPr>
        <p:spPr>
          <a:xfrm>
            <a:off x="1389185" y="457085"/>
            <a:ext cx="20456198" cy="1352666"/>
          </a:xfrm>
          <a:prstGeom prst="rect">
            <a:avLst/>
          </a:prstGeom>
        </p:spPr>
        <p:txBody>
          <a:bodyPr>
            <a:normAutofit/>
          </a:bodyPr>
          <a:lstStyle>
            <a:lvl1pPr marL="0" indent="0" algn="l" defTabSz="1828800" rtl="0" eaLnBrk="1" latinLnBrk="0" hangingPunct="1">
              <a:lnSpc>
                <a:spcPts val="7000"/>
              </a:lnSpc>
              <a:spcBef>
                <a:spcPts val="0"/>
              </a:spcBef>
              <a:buFont typeface="Arial" panose="020B0604020202020204" pitchFamily="34" charset="0"/>
              <a:buNone/>
              <a:defRPr sz="6000" b="1" kern="1200" baseline="0">
                <a:solidFill>
                  <a:srgbClr val="0000B0"/>
                </a:solidFill>
                <a:latin typeface="Helvetica Neue"/>
                <a:ea typeface="+mn-ea"/>
                <a:cs typeface="+mn-cs"/>
              </a:defRPr>
            </a:lvl1pPr>
            <a:lvl2pPr marL="6096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2pPr>
            <a:lvl3pPr marL="12192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3pPr>
            <a:lvl4pPr marL="18288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4pPr>
            <a:lvl5pPr marL="2438400" indent="0" algn="l" defTabSz="1828800" rtl="0" eaLnBrk="1" latinLnBrk="0" hangingPunct="1">
              <a:lnSpc>
                <a:spcPct val="90000"/>
              </a:lnSpc>
              <a:spcBef>
                <a:spcPts val="1000"/>
              </a:spcBef>
              <a:buFont typeface="Arial" panose="020B0604020202020204" pitchFamily="34" charset="0"/>
              <a:buNone/>
              <a:defRPr sz="120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defRPr sz="7200" b="0">
                <a:solidFill>
                  <a:schemeClr val="accent1">
                    <a:lumMod val="50000"/>
                  </a:schemeClr>
                </a:solidFill>
                <a:latin typeface="Linux Libertine G" panose="02000503000000000000" pitchFamily="2" charset="0"/>
                <a:ea typeface="Linux Libertine G" panose="02000503000000000000" pitchFamily="2" charset="0"/>
                <a:cs typeface="Linux Libertine G" panose="02000503000000000000" pitchFamily="2" charset="0"/>
              </a:defRPr>
            </a:pPr>
            <a:r>
              <a:t>Informazioni su Word2vec</a:t>
            </a:r>
          </a:p>
        </p:txBody>
      </p:sp>
    </p:spTree>
    <p:extLst>
      <p:ext uri="{BB962C8B-B14F-4D97-AF65-F5344CB8AC3E}">
        <p14:creationId xmlns:p14="http://schemas.microsoft.com/office/powerpoint/2010/main" val="434199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fontAlgn="base">
              <a:spcBef>
                <a:spcPct val="0"/>
              </a:spcBef>
              <a:spcAft>
                <a:spcPct val="0"/>
              </a:spcAft>
            </a:pPr>
            <a:fld id="{DD9F0740-C59C-4AD6-B752-7CC1CE13501A}" type="slidenum">
              <a:rPr lang="bg-BG" smtClean="0">
                <a:solidFill>
                  <a:srgbClr val="000000"/>
                </a:solidFill>
              </a:rPr>
              <a:pPr fontAlgn="base">
                <a:spcBef>
                  <a:spcPct val="0"/>
                </a:spcBef>
                <a:spcAft>
                  <a:spcPct val="0"/>
                </a:spcAft>
              </a:pPr>
              <a:t>9</a:t>
            </a:fld>
            <a:endParaRPr>
              <a:solidFill>
                <a:srgbClr val="000000"/>
              </a:solidFill>
            </a:endParaRPr>
          </a:p>
        </p:txBody>
      </p:sp>
      <p:sp>
        <p:nvSpPr>
          <p:cNvPr id="2" name="Rettangolo 1">
            <a:extLst>
              <a:ext uri="{FF2B5EF4-FFF2-40B4-BE49-F238E27FC236}">
                <a16:creationId xmlns:a16="http://schemas.microsoft.com/office/drawing/2014/main" id="{82F2402F-532D-429B-8494-EEA03C1ED766}"/>
              </a:ext>
            </a:extLst>
          </p:cNvPr>
          <p:cNvSpPr/>
          <p:nvPr/>
        </p:nvSpPr>
        <p:spPr>
          <a:xfrm>
            <a:off x="1266093" y="11133129"/>
            <a:ext cx="20908107" cy="954107"/>
          </a:xfrm>
          <a:prstGeom prst="rect">
            <a:avLst/>
          </a:prstGeom>
        </p:spPr>
        <p:txBody>
          <a:bodyPr wrap="square">
            <a:spAutoFit/>
          </a:bodyPr>
          <a:lstStyle/>
          <a:p>
            <a:pPr>
              <a:defRPr sz="2800">
                <a:solidFill>
                  <a:srgbClr val="414141"/>
                </a:solidFill>
                <a:latin typeface="Helvetica Neue"/>
              </a:defRPr>
            </a:pPr>
            <a:r>
              <a:rPr>
                <a:hlinkClick r:id="rId2"/>
              </a:rPr>
              <a:t>https://code.google.com/archive/p/word2vec/</a:t>
            </a:r>
            <a:r>
              <a:t> </a:t>
            </a:r>
          </a:p>
          <a:p>
            <a:pPr>
              <a:defRPr sz="2800">
                <a:solidFill>
                  <a:srgbClr val="414141"/>
                </a:solidFill>
                <a:latin typeface="Helvetica Neue"/>
              </a:defRPr>
            </a:pPr>
            <a:r>
              <a:t>Brian Christian, </a:t>
            </a:r>
            <a:r>
              <a:rPr i="1"/>
              <a:t>Il problema dell'allineamento. Apprendimento automatico e valori umani</a:t>
            </a:r>
            <a:r>
              <a:t>, Norton, 2020</a:t>
            </a:r>
          </a:p>
        </p:txBody>
      </p:sp>
      <p:pic>
        <p:nvPicPr>
          <p:cNvPr id="5" name="Immagine 4">
            <a:extLst>
              <a:ext uri="{FF2B5EF4-FFF2-40B4-BE49-F238E27FC236}">
                <a16:creationId xmlns:a16="http://schemas.microsoft.com/office/drawing/2014/main" id="{9C532BEB-11E3-4BE7-BA69-D2777276DD27}"/>
              </a:ext>
            </a:extLst>
          </p:cNvPr>
          <p:cNvPicPr>
            <a:picLocks noChangeAspect="1"/>
          </p:cNvPicPr>
          <p:nvPr/>
        </p:nvPicPr>
        <p:blipFill>
          <a:blip r:embed="rId3"/>
          <a:stretch>
            <a:fillRect/>
          </a:stretch>
        </p:blipFill>
        <p:spPr>
          <a:xfrm>
            <a:off x="571630" y="900000"/>
            <a:ext cx="12006904" cy="1457528"/>
          </a:xfrm>
          <a:prstGeom prst="rect">
            <a:avLst/>
          </a:prstGeom>
        </p:spPr>
      </p:pic>
      <p:pic>
        <p:nvPicPr>
          <p:cNvPr id="7" name="Immagine 6">
            <a:extLst>
              <a:ext uri="{FF2B5EF4-FFF2-40B4-BE49-F238E27FC236}">
                <a16:creationId xmlns:a16="http://schemas.microsoft.com/office/drawing/2014/main" id="{496C0CBD-9E67-4539-9D38-4B00EB316F55}"/>
              </a:ext>
            </a:extLst>
          </p:cNvPr>
          <p:cNvPicPr>
            <a:picLocks noChangeAspect="1"/>
          </p:cNvPicPr>
          <p:nvPr/>
        </p:nvPicPr>
        <p:blipFill>
          <a:blip r:embed="rId4"/>
          <a:stretch>
            <a:fillRect/>
          </a:stretch>
        </p:blipFill>
        <p:spPr>
          <a:xfrm>
            <a:off x="5620130" y="4958254"/>
            <a:ext cx="4840984" cy="1030345"/>
          </a:xfrm>
          <a:prstGeom prst="rect">
            <a:avLst/>
          </a:prstGeom>
        </p:spPr>
      </p:pic>
      <p:pic>
        <p:nvPicPr>
          <p:cNvPr id="8" name="Immagine 7">
            <a:extLst>
              <a:ext uri="{FF2B5EF4-FFF2-40B4-BE49-F238E27FC236}">
                <a16:creationId xmlns:a16="http://schemas.microsoft.com/office/drawing/2014/main" id="{6CD030EE-6795-4D66-85BC-7AB116CF5CAA}"/>
              </a:ext>
            </a:extLst>
          </p:cNvPr>
          <p:cNvPicPr>
            <a:picLocks noChangeAspect="1"/>
          </p:cNvPicPr>
          <p:nvPr/>
        </p:nvPicPr>
        <p:blipFill>
          <a:blip r:embed="rId5"/>
          <a:stretch>
            <a:fillRect/>
          </a:stretch>
        </p:blipFill>
        <p:spPr>
          <a:xfrm>
            <a:off x="10461114" y="5155190"/>
            <a:ext cx="9358500" cy="708977"/>
          </a:xfrm>
          <a:prstGeom prst="rect">
            <a:avLst/>
          </a:prstGeom>
        </p:spPr>
      </p:pic>
      <p:pic>
        <p:nvPicPr>
          <p:cNvPr id="9" name="Immagine 8">
            <a:extLst>
              <a:ext uri="{FF2B5EF4-FFF2-40B4-BE49-F238E27FC236}">
                <a16:creationId xmlns:a16="http://schemas.microsoft.com/office/drawing/2014/main" id="{3B0ACF37-4552-448D-9A6A-9A8D7AFF8BB6}"/>
              </a:ext>
            </a:extLst>
          </p:cNvPr>
          <p:cNvPicPr>
            <a:picLocks noChangeAspect="1"/>
          </p:cNvPicPr>
          <p:nvPr/>
        </p:nvPicPr>
        <p:blipFill>
          <a:blip r:embed="rId6"/>
          <a:stretch>
            <a:fillRect/>
          </a:stretch>
        </p:blipFill>
        <p:spPr>
          <a:xfrm>
            <a:off x="5017458" y="2751366"/>
            <a:ext cx="14349084" cy="708977"/>
          </a:xfrm>
          <a:prstGeom prst="rect">
            <a:avLst/>
          </a:prstGeom>
        </p:spPr>
      </p:pic>
      <p:pic>
        <p:nvPicPr>
          <p:cNvPr id="10" name="Immagine 9">
            <a:extLst>
              <a:ext uri="{FF2B5EF4-FFF2-40B4-BE49-F238E27FC236}">
                <a16:creationId xmlns:a16="http://schemas.microsoft.com/office/drawing/2014/main" id="{0E5B95E2-7E8C-4866-98FB-5794D2009690}"/>
              </a:ext>
            </a:extLst>
          </p:cNvPr>
          <p:cNvPicPr>
            <a:picLocks noChangeAspect="1"/>
          </p:cNvPicPr>
          <p:nvPr/>
        </p:nvPicPr>
        <p:blipFill>
          <a:blip r:embed="rId7"/>
          <a:stretch>
            <a:fillRect/>
          </a:stretch>
        </p:blipFill>
        <p:spPr>
          <a:xfrm>
            <a:off x="5620130" y="7177989"/>
            <a:ext cx="8663707" cy="708977"/>
          </a:xfrm>
          <a:prstGeom prst="rect">
            <a:avLst/>
          </a:prstGeom>
        </p:spPr>
      </p:pic>
      <p:pic>
        <p:nvPicPr>
          <p:cNvPr id="3" name="Immagine 2">
            <a:extLst>
              <a:ext uri="{FF2B5EF4-FFF2-40B4-BE49-F238E27FC236}">
                <a16:creationId xmlns:a16="http://schemas.microsoft.com/office/drawing/2014/main" id="{C2BF8149-DDED-400A-A2C8-182B45708C28}"/>
              </a:ext>
            </a:extLst>
          </p:cNvPr>
          <p:cNvPicPr>
            <a:picLocks noChangeAspect="1"/>
          </p:cNvPicPr>
          <p:nvPr/>
        </p:nvPicPr>
        <p:blipFill>
          <a:blip r:embed="rId8"/>
          <a:stretch>
            <a:fillRect/>
          </a:stretch>
        </p:blipFill>
        <p:spPr>
          <a:xfrm>
            <a:off x="14536067" y="7204525"/>
            <a:ext cx="2016648" cy="708978"/>
          </a:xfrm>
          <a:prstGeom prst="rect">
            <a:avLst/>
          </a:prstGeom>
        </p:spPr>
      </p:pic>
      <p:pic>
        <p:nvPicPr>
          <p:cNvPr id="4" name="Immagine 3">
            <a:extLst>
              <a:ext uri="{FF2B5EF4-FFF2-40B4-BE49-F238E27FC236}">
                <a16:creationId xmlns:a16="http://schemas.microsoft.com/office/drawing/2014/main" id="{5DF5AB71-9296-47F1-94B8-824BD1A2460C}"/>
              </a:ext>
            </a:extLst>
          </p:cNvPr>
          <p:cNvPicPr>
            <a:picLocks noChangeAspect="1"/>
          </p:cNvPicPr>
          <p:nvPr/>
        </p:nvPicPr>
        <p:blipFill>
          <a:blip r:embed="rId9"/>
          <a:stretch>
            <a:fillRect/>
          </a:stretch>
        </p:blipFill>
        <p:spPr>
          <a:xfrm>
            <a:off x="16552715" y="7283003"/>
            <a:ext cx="2026969" cy="498947"/>
          </a:xfrm>
          <a:prstGeom prst="rect">
            <a:avLst/>
          </a:prstGeom>
        </p:spPr>
      </p:pic>
    </p:spTree>
    <p:extLst>
      <p:ext uri="{BB962C8B-B14F-4D97-AF65-F5344CB8AC3E}">
        <p14:creationId xmlns:p14="http://schemas.microsoft.com/office/powerpoint/2010/main" val="19215791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A4A7C31BC41F84CAD7420467C61AFB7" ma:contentTypeVersion="15" ma:contentTypeDescription="Creare un nuovo documento." ma:contentTypeScope="" ma:versionID="686d4094882f84ec5d3c77a015851692">
  <xsd:schema xmlns:xsd="http://www.w3.org/2001/XMLSchema" xmlns:xs="http://www.w3.org/2001/XMLSchema" xmlns:p="http://schemas.microsoft.com/office/2006/metadata/properties" xmlns:ns2="97c5e815-bb9e-417e-a357-9d725bdad6ad" xmlns:ns3="3ad8ab27-81d5-4733-84af-62e9df1d9f84" targetNamespace="http://schemas.microsoft.com/office/2006/metadata/properties" ma:root="true" ma:fieldsID="489db0da573d4ba4068ed975a897bba8" ns2:_="" ns3:_="">
    <xsd:import namespace="97c5e815-bb9e-417e-a357-9d725bdad6ad"/>
    <xsd:import namespace="3ad8ab27-81d5-4733-84af-62e9df1d9f8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c5e815-bb9e-417e-a357-9d725bdad6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Tag immagine" ma:readOnly="false" ma:fieldId="{5cf76f15-5ced-4ddc-b409-7134ff3c332f}" ma:taxonomyMulti="true" ma:sspId="f77b169b-7464-4c14-89c9-ab876efcba0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ad8ab27-81d5-4733-84af-62e9df1d9f84" elementFormDefault="qualified">
    <xsd:import namespace="http://schemas.microsoft.com/office/2006/documentManagement/types"/>
    <xsd:import namespace="http://schemas.microsoft.com/office/infopath/2007/PartnerControls"/>
    <xsd:element name="SharedWithUsers" ma:index="17"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Condiviso con dettagli" ma:internalName="SharedWithDetails" ma:readOnly="true">
      <xsd:simpleType>
        <xsd:restriction base="dms:Note">
          <xsd:maxLength value="255"/>
        </xsd:restriction>
      </xsd:simpleType>
    </xsd:element>
    <xsd:element name="TaxCatchAll" ma:index="22" nillable="true" ma:displayName="Taxonomy Catch All Column" ma:hidden="true" ma:list="{30ff5b68-f3c9-42ae-9f4f-c4fbcf79e558}" ma:internalName="TaxCatchAll" ma:showField="CatchAllData" ma:web="3ad8ab27-81d5-4733-84af-62e9df1d9f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ad8ab27-81d5-4733-84af-62e9df1d9f84" xsi:nil="true"/>
    <lcf76f155ced4ddcb4097134ff3c332f xmlns="97c5e815-bb9e-417e-a357-9d725bdad6a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4AB69FC-609F-4BBA-9205-E1107A0235C0}"/>
</file>

<file path=customXml/itemProps2.xml><?xml version="1.0" encoding="utf-8"?>
<ds:datastoreItem xmlns:ds="http://schemas.openxmlformats.org/officeDocument/2006/customXml" ds:itemID="{47322FE5-A8B7-4EDC-B37A-D244AD3CFF0F}"/>
</file>

<file path=customXml/itemProps3.xml><?xml version="1.0" encoding="utf-8"?>
<ds:datastoreItem xmlns:ds="http://schemas.openxmlformats.org/officeDocument/2006/customXml" ds:itemID="{707A9359-15C7-43DD-9C4F-F934B502827D}"/>
</file>

<file path=docProps/app.xml><?xml version="1.0" encoding="utf-8"?>
<Properties xmlns="http://schemas.openxmlformats.org/officeDocument/2006/extended-properties" xmlns:vt="http://schemas.openxmlformats.org/officeDocument/2006/docPropsVTypes">
  <Template>Office Theme</Template>
  <TotalTime>0</TotalTime>
  <Words>3767</Words>
  <Application>Microsoft Office PowerPoint</Application>
  <PresentationFormat>Personalizzato</PresentationFormat>
  <Paragraphs>185</Paragraphs>
  <Slides>58</Slides>
  <Notes>0</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58</vt:i4>
      </vt:variant>
    </vt:vector>
  </HeadingPairs>
  <TitlesOfParts>
    <vt:vector size="68" baseType="lpstr">
      <vt:lpstr>Adobe Caslon Pro</vt:lpstr>
      <vt:lpstr>Arial</vt:lpstr>
      <vt:lpstr>Calibri</vt:lpstr>
      <vt:lpstr>Calibri Light</vt:lpstr>
      <vt:lpstr>Gill Sans Light</vt:lpstr>
      <vt:lpstr>Helvetica Neue</vt:lpstr>
      <vt:lpstr>Linux Libertine Display G</vt:lpstr>
      <vt:lpstr>Linux Libertine G</vt:lpstr>
      <vt:lpstr>ヒラギノ角ゴ ProN W3</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UR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ASmr</dc:creator>
  <cp:lastModifiedBy>DELL</cp:lastModifiedBy>
  <cp:revision>127</cp:revision>
  <dcterms:created xsi:type="dcterms:W3CDTF">2021-06-27T10:17:46Z</dcterms:created>
  <dcterms:modified xsi:type="dcterms:W3CDTF">2022-12-15T17:49:20Z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0x0101006A4A7C31BC41F84CAD7420467C61AFB7</vt:lpwstr>
  </property>
</Properties>
</file>