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545" r:id="rId4"/>
    <p:sldId id="548" r:id="rId5"/>
    <p:sldId id="547" r:id="rId6"/>
    <p:sldId id="549" r:id="rId7"/>
    <p:sldId id="477" r:id="rId8"/>
    <p:sldId id="554" r:id="rId9"/>
    <p:sldId id="555" r:id="rId10"/>
    <p:sldId id="557" r:id="rId11"/>
    <p:sldId id="563" r:id="rId12"/>
    <p:sldId id="553" r:id="rId13"/>
    <p:sldId id="478" r:id="rId14"/>
    <p:sldId id="476" r:id="rId15"/>
    <p:sldId id="480" r:id="rId16"/>
    <p:sldId id="483" r:id="rId17"/>
    <p:sldId id="481" r:id="rId18"/>
    <p:sldId id="484" r:id="rId19"/>
    <p:sldId id="485" r:id="rId20"/>
    <p:sldId id="550" r:id="rId21"/>
    <p:sldId id="559" r:id="rId22"/>
    <p:sldId id="552" r:id="rId23"/>
    <p:sldId id="556" r:id="rId24"/>
    <p:sldId id="566" r:id="rId25"/>
    <p:sldId id="565" r:id="rId26"/>
    <p:sldId id="551" r:id="rId27"/>
    <p:sldId id="564" r:id="rId28"/>
    <p:sldId id="561" r:id="rId29"/>
    <p:sldId id="562" r:id="rId30"/>
    <p:sldId id="261" r:id="rId31"/>
  </p:sldIdLst>
  <p:sldSz cx="24384000" cy="13716000"/>
  <p:notesSz cx="6858000" cy="9144000"/>
  <p:defaultTextStyle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  <a:srgbClr val="0100C8"/>
    <a:srgbClr val="FF2D64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499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15.12.2022 г.</a:t>
            </a:fld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Fare clic per modificare gli stili di testo master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‹N›</a:t>
            </a:fld>
          </a:p>
        </p:txBody>
      </p:sp>
    </p:spTree>
    <p:extLst>
      <p:ext uri="{BB962C8B-B14F-4D97-AF65-F5344CB8AC3E}">
        <p14:creationId xmlns:p14="http://schemas.microsoft.com/office/powerpoint/2010/main" val="221066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Inserisci il nome dell'università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917EA4C-AF1A-F844-9E6F-5DF8EB2ED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t>Mese, anno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INSERIRE IL NOME DEL CORSO CON LETTERE MAIUSCOLE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1"/>
                </a:solidFill>
                <a:latin typeface="Helvetica Neue"/>
              </a:defRPr>
            </a:pPr>
            <a:r>
              <a:t>Programmi Master in Artificiale</a:t>
            </a:r>
            <a:r>
              <a:br/>
              <a:t>Intelligence 4 Carriere in Europa</a:t>
            </a:r>
            <a:endParaRPr sz="250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t>Nome e Cognome del presentatore</a:t>
            </a:r>
          </a:p>
        </p:txBody>
      </p:sp>
    </p:spTree>
    <p:extLst>
      <p:ext uri="{BB962C8B-B14F-4D97-AF65-F5344CB8AC3E}">
        <p14:creationId xmlns:p14="http://schemas.microsoft.com/office/powerpoint/2010/main" val="203451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rgbClr val="0000B0"/>
                </a:solidFill>
                <a:latin typeface="Helvetica Neue"/>
              </a:defRPr>
            </a:pPr>
            <a:r>
              <a:t>Programmi Master in Artificiale</a:t>
            </a:r>
            <a:r>
              <a:br/>
              <a:t>Intelligence 4 Carriere in Europa</a:t>
            </a:r>
            <a:endParaRPr sz="250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Lorem ipsum dolor siede amet, consectetur adipiscing elit.</a:t>
            </a:r>
          </a:p>
          <a:p>
            <a:pPr lvl="0"/>
            <a:r>
              <a:t>SED do eiusmod tempor incididunt ut labore.</a:t>
            </a:r>
          </a:p>
          <a:p>
            <a:pPr lvl="0"/>
            <a:r>
              <a:t>Lorem ipsum dolor siede amet, consectetur adipiscing elit.</a:t>
            </a:r>
          </a:p>
          <a:p>
            <a:pPr lvl="0"/>
            <a:r>
              <a:t>SED do eiusmod tempor incididunt ut labore.</a:t>
            </a:r>
          </a:p>
          <a:p>
            <a:pPr lvl="0"/>
            <a:r>
              <a:t>Lorem ipsum dolor siede amet, consectetur adipiscing elit.</a:t>
            </a:r>
          </a:p>
          <a:p>
            <a:pPr lvl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Lorem ipsum dolor siede amet, consectetur adipiscing elit.</a:t>
            </a:r>
          </a:p>
          <a:p>
            <a:pPr lvl="0"/>
            <a:r>
              <a:t>SED do eiusmod tempor incididunt ut labore.</a:t>
            </a:r>
          </a:p>
          <a:p>
            <a:pPr lvl="0"/>
            <a:r>
              <a:t>Lorem ipsum dolor siede amet, consectetur adipiscing elit.</a:t>
            </a:r>
          </a:p>
          <a:p>
            <a:pPr lvl="0"/>
            <a:r>
              <a:t>SED do eiusmod tempor incididunt ut labore.</a:t>
            </a:r>
          </a:p>
          <a:p>
            <a:pPr lvl="0"/>
            <a:r>
              <a:t>Lorem ipsum dolor siede amet, consectetur adipiscing elit.</a:t>
            </a:r>
          </a:p>
          <a:p>
            <a:pPr lvl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LEZIONE 1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Inserire lezione 1 titolo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CONTENUTO DEL SITO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6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2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>
                <a:solidFill>
                  <a:schemeClr val="bg1"/>
                </a:solidFill>
                <a:latin typeface="Helvetica Neue"/>
              </a:defRPr>
            </a:pPr>
            <a:r>
              <a:t>Programmi Master in Artificiale</a:t>
            </a:r>
            <a:r>
              <a:br/>
              <a:t>Intelligence 4 Carriere in Europa</a:t>
            </a:r>
            <a:endParaRPr sz="250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t>Grazie. — Grazie.</a:t>
            </a:r>
          </a:p>
        </p:txBody>
      </p:sp>
    </p:spTree>
    <p:extLst>
      <p:ext uri="{BB962C8B-B14F-4D97-AF65-F5344CB8AC3E}">
        <p14:creationId xmlns:p14="http://schemas.microsoft.com/office/powerpoint/2010/main" val="426526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t>Tariffa clic per modifica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Tariffa clic per modifica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B5D2-CA2A-6548-955E-9897154AE4E2}" type="datetimeFigureOut">
              <a:rPr lang="it-IT" smtClean="0"/>
              <a:t>15/12/2022</a:t>
            </a:fld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1C3C-84A5-A346-8CE0-29825D2E2D30}" type="slidenum">
              <a:rPr lang="it-IT" smtClean="0"/>
              <a:t>‹N›</a:t>
            </a:fld>
          </a:p>
        </p:txBody>
      </p:sp>
    </p:spTree>
    <p:extLst>
      <p:ext uri="{BB962C8B-B14F-4D97-AF65-F5344CB8AC3E}">
        <p14:creationId xmlns:p14="http://schemas.microsoft.com/office/powerpoint/2010/main" val="28657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 txBox="1">
            <a:spLocks/>
          </p:cNvSpPr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>
                <a:effectLst/>
              </a:defRPr>
            </a:pPr>
            <a:r>
              <a:t>Questo Master è gestito nel contesto dell'azione</a:t>
            </a:r>
            <a:r>
              <a:br/>
              <a:t>N. 2020-UE-IA-0087, cofinanziato dalle Telecomunicazioni CEF dell'UE </a:t>
            </a:r>
            <a:r>
              <a:br/>
              <a:t>ai sensi del GA nr. INEA/CEF/ICT/A2020/2267423</a:t>
            </a:r>
            <a:endParaRPr sz="160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699" r:id="rId3"/>
    <p:sldLayoutId id="2147483698" r:id="rId4"/>
    <p:sldLayoutId id="2147483700" r:id="rId5"/>
    <p:sldLayoutId id="2147483714" r:id="rId6"/>
    <p:sldLayoutId id="214748371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elphi.allenai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purl.archive.org/dtafanicit/BenderGebru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url.archive.org/dtafanicit/Feynma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2110.07574v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t>Università di Bologna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t>2022/2023 — Secondo semestre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t>Etica computazionale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t>Daniela Tafani</a:t>
            </a:r>
          </a:p>
        </p:txBody>
      </p:sp>
      <p:pic>
        <p:nvPicPr>
          <p:cNvPr id="6" name="Immagine 5">
            <a:hlinkClick r:id="rId2"/>
            <a:extLst>
              <a:ext uri="{FF2B5EF4-FFF2-40B4-BE49-F238E27FC236}">
                <a16:creationId xmlns:a16="http://schemas.microsoft.com/office/drawing/2014/main" id="{75FC3B4B-B26D-4865-AA08-913DC59B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705" y="12163208"/>
            <a:ext cx="4439270" cy="15527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27FAE6-281C-45C9-B02F-9715D2C2D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600" y="11975431"/>
            <a:ext cx="1819127" cy="15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8B78BF-C18B-42E8-A58D-4CE2BAC9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4" y="2510715"/>
            <a:ext cx="15969455" cy="602368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405E90D-DA9F-4237-A547-A47CC0DB229B}"/>
              </a:ext>
            </a:extLst>
          </p:cNvPr>
          <p:cNvSpPr/>
          <p:nvPr/>
        </p:nvSpPr>
        <p:spPr>
          <a:xfrm>
            <a:off x="17145000" y="2666498"/>
            <a:ext cx="6605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giudizio morale è possibile senza comprensione?</a:t>
            </a: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2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404805-3026-43FD-9137-71C799CC8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49" y="3920697"/>
            <a:ext cx="22876101" cy="292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97663A-062A-4D82-920E-5AADF02E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4" y="6038735"/>
            <a:ext cx="15923034" cy="539126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BAC1C5F-FF10-4DC4-A38D-A6209F6F039F}"/>
              </a:ext>
            </a:extLst>
          </p:cNvPr>
          <p:cNvSpPr/>
          <p:nvPr/>
        </p:nvSpPr>
        <p:spPr>
          <a:xfrm>
            <a:off x="7947918" y="5822937"/>
            <a:ext cx="8247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Chiediamo a Delfi</a:t>
            </a:r>
            <a:endParaRPr sz="9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1DC8F7-4026-4356-8169-04A764C79641}"/>
              </a:ext>
            </a:extLst>
          </p:cNvPr>
          <p:cNvSpPr txBox="1"/>
          <p:nvPr/>
        </p:nvSpPr>
        <p:spPr>
          <a:xfrm>
            <a:off x="1176851" y="11314391"/>
            <a:ext cx="1731762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10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rPr>
                <a:hlinkClick r:id="rId2"/>
              </a:rPr>
              <a:t>https://delphi.allenai.org</a:t>
            </a:r>
            <a: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23D200-B348-4EA6-BE24-5BD27404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9" y="340160"/>
            <a:ext cx="12711719" cy="96654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73E078-CD8D-45DC-B009-F7519233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878" y="2188724"/>
            <a:ext cx="13746122" cy="77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80383B-DADE-440B-81F4-1D931FBD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2299"/>
            <a:ext cx="13102344" cy="73914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6945681-842F-4E0A-9DE0-5C517D27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95" y="3505198"/>
            <a:ext cx="11491617" cy="70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348615-C511-4EC4-9A9C-D30213D6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4" y="1696745"/>
            <a:ext cx="16169640" cy="88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0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7659BC2-3FD9-4B45-8FEE-C999D7249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80" y="1980914"/>
            <a:ext cx="16352520" cy="93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8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452D0C5-7873-4781-B02F-AEFF40D3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50" y="1627654"/>
            <a:ext cx="18271500" cy="104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0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4742A9-0551-43D6-933F-742042A0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44720"/>
            <a:ext cx="18288000" cy="1042656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BCB3CF6-31F2-483D-95CD-61E30BAD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3" y="1787321"/>
            <a:ext cx="18288000" cy="101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4742A9-0551-43D6-933F-742042A0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44720"/>
            <a:ext cx="18288000" cy="1042656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CFFE35-5545-4967-B228-B305BA22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26164"/>
            <a:ext cx="18288000" cy="1026367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62D04C-25C9-4129-9FDF-1AA1E7CA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880256"/>
            <a:ext cx="18288000" cy="11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 sz="400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2 — Materiale didattico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97663A-062A-4D82-920E-5AADF02E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4" y="6038735"/>
            <a:ext cx="15923034" cy="539126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50D83C-CE3A-4415-8279-FAAB57504175}"/>
              </a:ext>
            </a:extLst>
          </p:cNvPr>
          <p:cNvSpPr txBox="1">
            <a:spLocks/>
          </p:cNvSpPr>
          <p:nvPr/>
        </p:nvSpPr>
        <p:spPr>
          <a:xfrm>
            <a:off x="1396755" y="5605639"/>
            <a:ext cx="21590490" cy="4738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 sz="8100" b="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 sistemi di intelligenza artificiale possono esprimere giudizi morali?</a:t>
            </a:r>
          </a:p>
          <a:p>
            <a:pPr>
              <a:lnSpc>
                <a:spcPct val="100000"/>
              </a:lnSpc>
              <a:defRPr sz="8100" b="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Esperimento di Delphi (e perché non funziona)</a:t>
            </a:r>
          </a:p>
        </p:txBody>
      </p:sp>
      <p:pic>
        <p:nvPicPr>
          <p:cNvPr id="6" name="Immagine 5">
            <a:hlinkClick r:id="rId3"/>
            <a:extLst>
              <a:ext uri="{FF2B5EF4-FFF2-40B4-BE49-F238E27FC236}">
                <a16:creationId xmlns:a16="http://schemas.microsoft.com/office/drawing/2014/main" id="{64A412DC-133C-46CA-A2C5-F12A58F94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905" y="12028493"/>
            <a:ext cx="4439270" cy="15527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9890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2E0E25-07F0-4A7A-87C8-5F592ED9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893290"/>
            <a:ext cx="12104420" cy="1031201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8C0708B-60AD-4B1E-A332-603308AA9F5C}"/>
              </a:ext>
            </a:extLst>
          </p:cNvPr>
          <p:cNvSpPr/>
          <p:nvPr/>
        </p:nvSpPr>
        <p:spPr>
          <a:xfrm>
            <a:off x="14630952" y="5421113"/>
            <a:ext cx="82471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giudizio morale e la previsione delle stringhe di testo sono la stessa cosa?</a:t>
            </a:r>
          </a:p>
          <a:p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3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6F3A9C7-A5C9-48C1-B478-55B0ABC6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5" y="759681"/>
            <a:ext cx="11708358" cy="10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F651BB2-3895-46B7-AE29-017814AB5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763" y="1623686"/>
            <a:ext cx="11714615" cy="10015153"/>
          </a:xfrm>
          <a:prstGeom prst="rect">
            <a:avLst/>
          </a:prstGeom>
        </p:spPr>
      </p:pic>
      <p:pic>
        <p:nvPicPr>
          <p:cNvPr id="5" name="Immagine2">
            <a:extLst>
              <a:ext uri="{FF2B5EF4-FFF2-40B4-BE49-F238E27FC236}">
                <a16:creationId xmlns:a16="http://schemas.microsoft.com/office/drawing/2014/main" id="{D0867E0C-C2EC-40D3-B165-68D7FE715372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844" y="1148147"/>
            <a:ext cx="10719056" cy="104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5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397663A-062A-4D82-920E-5AADF02EF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14" y="6038735"/>
            <a:ext cx="15923034" cy="539126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BAC1C5F-FF10-4DC4-A38D-A6209F6F039F}"/>
              </a:ext>
            </a:extLst>
          </p:cNvPr>
          <p:cNvSpPr/>
          <p:nvPr/>
        </p:nvSpPr>
        <p:spPr>
          <a:xfrm>
            <a:off x="5929052" y="5514022"/>
            <a:ext cx="13445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Cosa c'è che non va in Delphi</a:t>
            </a:r>
            <a:endParaRPr sz="9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B9E431F-66A0-4FF3-90E9-D68A898D8DA1}"/>
              </a:ext>
            </a:extLst>
          </p:cNvPr>
          <p:cNvSpPr/>
          <p:nvPr/>
        </p:nvSpPr>
        <p:spPr>
          <a:xfrm>
            <a:off x="1238250" y="11010037"/>
            <a:ext cx="223647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https://www.economist.com/by-invitation/2022/06/09/artificial-neural-networks-today-are-not-conscious-according-to-douglas-hofstadter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DCFC978-9E4D-4682-82FD-E7F653E7F537}"/>
              </a:ext>
            </a:extLst>
          </p:cNvPr>
          <p:cNvSpPr/>
          <p:nvPr/>
        </p:nvSpPr>
        <p:spPr>
          <a:xfrm>
            <a:off x="1047750" y="761137"/>
            <a:ext cx="2232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72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La previsione della stringa di testo non richiede comprensione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490E63-834F-48D9-A726-B1A28E1E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83" y="2909853"/>
            <a:ext cx="14883133" cy="71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B9E431F-66A0-4FF3-90E9-D68A898D8DA1}"/>
              </a:ext>
            </a:extLst>
          </p:cNvPr>
          <p:cNvSpPr/>
          <p:nvPr/>
        </p:nvSpPr>
        <p:spPr>
          <a:xfrm>
            <a:off x="1257300" y="11125863"/>
            <a:ext cx="223647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https://www.economist.com/by-invitation/2022/06/09/artificial-neural-networks-today-are-not-conscious-according-to-douglas-hofstadter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F641ED-7041-42A9-AC55-752C0168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590" y="2571632"/>
            <a:ext cx="12913260" cy="77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7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867949A-DF8A-4012-B347-9F04ADEA6E10}"/>
              </a:ext>
            </a:extLst>
          </p:cNvPr>
          <p:cNvSpPr/>
          <p:nvPr/>
        </p:nvSpPr>
        <p:spPr>
          <a:xfrm>
            <a:off x="1545301" y="2023455"/>
            <a:ext cx="2129339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"comprendiamo il termine modello linguistico (LM) per riferirci ai sistemi che sono addestrati sui compiti di previsione delle stringhe: cioè, prevedere la probabilità di un token (carattere, parola o stringa) dato il suo contesto precedente o (in LM bidirezionali e mascherati) il suo contesto circostante";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"I modelli linguistici non eseguono la comprensione del linguaggio naturale e hanno successo solo in compiti che possono essere affrontati manipolando la forma linguistica";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"i dati di formazione per gli LM sono solo formali; non hanno accesso al significato. Pertanto, le affermazioni sulle abilità del modello devono essere attentamente caratterizzate";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"gli esseri umani scambiano l'output LM per un testo significativo";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"un LM è un sistema per cucire casualmente sequenze di forme linguistiche che ha osservato nei suoi vasti dati di allenamento, secondo informazioni probabilistiche su come si combinano, ma senza alcun riferimento al significato: un pappagallo stocastico.</a:t>
            </a: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490576D-E4B4-477C-AE17-6F942E2E8709}"/>
              </a:ext>
            </a:extLst>
          </p:cNvPr>
          <p:cNvSpPr/>
          <p:nvPr/>
        </p:nvSpPr>
        <p:spPr>
          <a:xfrm>
            <a:off x="1211926" y="11118927"/>
            <a:ext cx="21960148" cy="119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E.M. Bender, T. Gebru, A. Mc Millan-Major, S. Shmitchell</a:t>
            </a:r>
            <a:r>
              <a:rPr i="1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sui pericoli dei pappagalli stocastici: I modelli linguistici possono essere troppo grandi</a:t>
            </a:r>
            <a:r>
              <a:t>?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in </a:t>
            </a:r>
            <a:r>
              <a:rPr i="1"/>
              <a:t>conferenza su equità, responsabilità e trasparenza (FAccT'21), 3-10 marzo 2021, evento virtuale, Canada,</a:t>
            </a:r>
            <a:r>
              <a:t> New York, ACM, 2021.</a:t>
            </a:r>
            <a:endParaRPr sz="31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7BD76B-D3FC-4C33-AEBA-9370FF8E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0645" y="315716"/>
            <a:ext cx="1629041" cy="159646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F2A9AAD-74B6-41E2-AB51-532E80070350}"/>
              </a:ext>
            </a:extLst>
          </p:cNvPr>
          <p:cNvSpPr/>
          <p:nvPr/>
        </p:nvSpPr>
        <p:spPr>
          <a:xfrm>
            <a:off x="1088834" y="426995"/>
            <a:ext cx="213944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58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i="1"/>
              <a:t>Sui pericoli dei pappagalli stocastici: I modelli linguistici possono essere troppo grandi?</a:t>
            </a:r>
            <a:r>
              <a:t> </a:t>
            </a:r>
            <a:endParaRPr sz="5800"/>
          </a:p>
        </p:txBody>
      </p:sp>
    </p:spTree>
    <p:extLst>
      <p:ext uri="{BB962C8B-B14F-4D97-AF65-F5344CB8AC3E}">
        <p14:creationId xmlns:p14="http://schemas.microsoft.com/office/powerpoint/2010/main" val="169921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867949A-DF8A-4012-B347-9F04ADEA6E10}"/>
              </a:ext>
            </a:extLst>
          </p:cNvPr>
          <p:cNvSpPr/>
          <p:nvPr/>
        </p:nvSpPr>
        <p:spPr>
          <a:xfrm>
            <a:off x="1333500" y="2442595"/>
            <a:ext cx="2129339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"critica generale del nascente compito della PNL di calcolare le decisioni morali ed etiche dal testo attraverso la lettura di un sistema prominente per la previsione morale [...]: </a:t>
            </a:r>
            <a:r>
              <a:rPr b="1"/>
              <a:t>qualsiasi modello di PNL di questo tipo dovrebbe essere considerato pericoloso con qualsiasi accuratezza</a:t>
            </a:r>
            <a:r>
              <a:t>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"L'etica non è un bene statico che può essere estratto dall'opinione pubblica di un dato momento";</a:t>
            </a:r>
          </a:p>
          <a:p>
            <a:pPr algn="just"/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"una scarsa corrispondenza tra il compito e i paradigmi di apprendimento utilizzati per esso";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"Come input, forniscono descrizioni linguistiche di situazioni accoppiate con giudizi umani su quelle situazioni a Delfi, nella speranza che arrivi a una nozione generalizzabile di etica. Data questa operatività, </a:t>
            </a:r>
            <a:r>
              <a:rPr b="1"/>
              <a:t>gli autori presumono chiaramente che un valido sistema etico possa essere approssimato da una serie di giudizi comunicati attraverso frammenti di testo</a:t>
            </a:r>
            <a:r>
              <a:t>."</a:t>
            </a: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490576D-E4B4-477C-AE17-6F942E2E8709}"/>
              </a:ext>
            </a:extLst>
          </p:cNvPr>
          <p:cNvSpPr/>
          <p:nvPr/>
        </p:nvSpPr>
        <p:spPr>
          <a:xfrm>
            <a:off x="1333500" y="10373515"/>
            <a:ext cx="21505199" cy="1600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Z. Talat, H. Blix, J. Valvoda, M. Indira Ganesh, R. Cotterell, A. Williams</a:t>
            </a:r>
            <a:r>
              <a:rPr i="1"/>
              <a:t>, Sull'apprendimento automatico dei giudizi etici dal linguaggio</a:t>
            </a:r>
            <a:r>
              <a:t> naturale, </a:t>
            </a:r>
            <a:r>
              <a:rPr i="1"/>
              <a:t>in Atti della Conferenza del 2022 del Capitolo Nordamericano dell'Associazione per la Linguistica Computazionale: Tecnologie del linguaggio umano</a:t>
            </a:r>
            <a:r>
              <a:t>, pp. 769-779.</a:t>
            </a:r>
            <a:endParaRPr sz="310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9AC3C9-4251-4AF1-A6B4-18BC773D2080}"/>
              </a:ext>
            </a:extLst>
          </p:cNvPr>
          <p:cNvSpPr/>
          <p:nvPr/>
        </p:nvSpPr>
        <p:spPr>
          <a:xfrm>
            <a:off x="1088834" y="739293"/>
            <a:ext cx="2139443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5800" i="1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Sull'apprendimento automatico dei giudizi etici dal linguaggio naturale</a:t>
            </a:r>
            <a:endParaRPr sz="5800"/>
          </a:p>
        </p:txBody>
      </p:sp>
    </p:spTree>
    <p:extLst>
      <p:ext uri="{BB962C8B-B14F-4D97-AF65-F5344CB8AC3E}">
        <p14:creationId xmlns:p14="http://schemas.microsoft.com/office/powerpoint/2010/main" val="3708328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DFDF98B-6FB0-435D-9A9A-ADB2F05F4843}"/>
              </a:ext>
            </a:extLst>
          </p:cNvPr>
          <p:cNvSpPr/>
          <p:nvPr/>
        </p:nvSpPr>
        <p:spPr>
          <a:xfrm>
            <a:off x="1752600" y="4388093"/>
            <a:ext cx="2032635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Delphi non è in grado di fare nemmeno le scelte morali più banali e condivise, cioè di rifiutare alternative universalmente considerate moralmente ripugnanti.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 b="1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giudizio morale non può essere fatto senza una comprensione dell'azione o della scelta che viene giudicata, e delle sue caratteristiche specifiche e del relativo contesto.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algn="just"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Per questo motivo, qualsiasi progetto che assuma che il giudizio morale consista nella mera manipolazione di stringhe di testo, indipendentemente dal significato delle parole, è costitutivamente inaffidabile e produrrà semplicemente una parodia di giudizio morale.</a:t>
            </a:r>
            <a:endParaRPr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10471B-CB27-4EAC-BFDB-5D108BEB1F52}"/>
              </a:ext>
            </a:extLst>
          </p:cNvPr>
          <p:cNvSpPr/>
          <p:nvPr/>
        </p:nvSpPr>
        <p:spPr>
          <a:xfrm>
            <a:off x="1752600" y="1680051"/>
            <a:ext cx="19869585" cy="122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 sz="72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Conclusione</a:t>
            </a:r>
            <a:endParaRPr sz="720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D4B0397-D607-4CDF-A578-67A2E7473FB2}"/>
              </a:ext>
            </a:extLst>
          </p:cNvPr>
          <p:cNvSpPr/>
          <p:nvPr/>
        </p:nvSpPr>
        <p:spPr>
          <a:xfrm>
            <a:off x="1238250" y="11601450"/>
            <a:ext cx="216408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</a:defRPr>
            </a:pPr>
            <a:r>
              <a:t>D. Tafani, </a:t>
            </a:r>
            <a:r>
              <a:rPr i="1"/>
              <a:t>Cosa c'è di sbagliato nelle</a:t>
            </a:r>
            <a:r>
              <a:rPr i="1"/>
              <a:t> narrazioni</a:t>
            </a:r>
            <a:r>
              <a:rPr i="1"/>
              <a:t> "AI etica</a:t>
            </a:r>
            <a:r>
              <a:t>", in "Bollettino telematico di filosofia politica", 2022, pp. 1-22 </a:t>
            </a:r>
            <a:endParaRPr sz="31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D8366F2-6E86-48D2-9F15-68A26CA88E35}"/>
              </a:ext>
            </a:extLst>
          </p:cNvPr>
          <p:cNvSpPr/>
          <p:nvPr/>
        </p:nvSpPr>
        <p:spPr>
          <a:xfrm>
            <a:off x="4024312" y="4142750"/>
            <a:ext cx="16335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</a:defRPr>
            </a:pPr>
            <a:r>
              <a:t>Nei mari del sud c'è un culto del carico di persone. Durante la guerra hanno visto gli aerei atterrare con un sacco di buoni materiali, e vogliono che la stessa cosa accada ora. Così hanno organizzato per imitare cose come passerelle, per mettere fuochi lungo i lati delle passerelle, per fare una capanna di legno per un uomo a sedere, con due pezzi di legno sulla testa come cuffie e barre di bambù sporgenti come antenne — lui è il controllore — e aspettano che gli aerei atterrino. Stanno facendo tutto bene. La forma è perfetta. Sembra esattamente come sembrava prima. Ma non funziona. Nessun aereo atterra. Così io chiamo queste cose la scienza del culto, perché seguono tutti i precetti e le forme apparenti di indagine scientifica, ma mancano qualcosa di essenziale, perché gli aerei non atterrano.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FF28C8-0D93-44D2-80DA-09297566D60A}"/>
              </a:ext>
            </a:extLst>
          </p:cNvPr>
          <p:cNvSpPr/>
          <p:nvPr/>
        </p:nvSpPr>
        <p:spPr>
          <a:xfrm>
            <a:off x="1543049" y="1227950"/>
            <a:ext cx="20097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</a:defRPr>
            </a:pPr>
            <a:r>
              <a:t>Supporre che un modello di giudizio morale possa essere costruito attraverso un sistema ML equivale a "scienza del culto del carico" secondo la definizione data da Richard Feynman nel 1974: agire sulla base di un'ipotesi sbagliata, sperando così di produrre l'effetto desiderato, senza rendersi conto che mancano gli elementi essenziali:</a:t>
            </a:r>
          </a:p>
          <a:p>
            <a:pPr algn="just"/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B66A2DA-0663-4B1A-A47A-F29142800A47}"/>
              </a:ext>
            </a:extLst>
          </p:cNvPr>
          <p:cNvSpPr/>
          <p:nvPr/>
        </p:nvSpPr>
        <p:spPr>
          <a:xfrm>
            <a:off x="1771214" y="11056889"/>
            <a:ext cx="19869585" cy="579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 sz="31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t>R.P. Feynman, </a:t>
            </a:r>
            <a:r>
              <a:rPr i="1" u="sng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Cargo Cult Science</a:t>
            </a:r>
            <a:r>
              <a:rPr i="1"/>
              <a:t>, in </a:t>
            </a:r>
            <a:r>
              <a:t>"Engineering and Science", 1974, n. 37,7, pp. 10-13.</a:t>
            </a:r>
            <a:endParaRPr sz="310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6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1B1C8ED-C142-4304-A3C0-F56E3D2640C5}"/>
              </a:ext>
            </a:extLst>
          </p:cNvPr>
          <p:cNvSpPr/>
          <p:nvPr/>
        </p:nvSpPr>
        <p:spPr>
          <a:xfrm>
            <a:off x="1315915" y="11366085"/>
            <a:ext cx="217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rPr>
                <a:hlinkClick r:id="rId2"/>
              </a:rPr>
              <a:t>https://arxiv.org/abs/2110.07574v2</a:t>
            </a:r>
            <a:r>
              <a:t> (ultima revisione 12 luglio 2022)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86E9D5-0FF1-495A-9D3C-6AE9D678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4" y="457164"/>
            <a:ext cx="9991036" cy="263808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80DDC69-C1C0-417C-9549-4CD06F8AB427}"/>
              </a:ext>
            </a:extLst>
          </p:cNvPr>
          <p:cNvSpPr/>
          <p:nvPr/>
        </p:nvSpPr>
        <p:spPr>
          <a:xfrm>
            <a:off x="15106649" y="1303043"/>
            <a:ext cx="824718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 sistemi di intelligenza artificiale hanno buonsenso?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buon senso morale richiede un buon senso morale?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buonsenso non morale è solo un modello statistico di giudizi di buon senso?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buon senso morale è una questione di predizione?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Cosa succede se diamo risposte sbagliate?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AB78266-19E6-4409-BE91-BB06638F0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45" y="3747304"/>
            <a:ext cx="13553827" cy="60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 sz="900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Grazie. — Grazie. Qualche domanda?</a:t>
            </a:r>
          </a:p>
          <a:p>
            <a:endParaRPr sz="900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endParaRPr sz="9000"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  <a:p>
            <a:pPr>
              <a:defRPr sz="7200" b="0"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daniela.tafani@unibo.it</a:t>
            </a:r>
          </a:p>
          <a:p/>
          <a:p/>
        </p:txBody>
      </p:sp>
    </p:spTree>
    <p:extLst>
      <p:ext uri="{BB962C8B-B14F-4D97-AF65-F5344CB8AC3E}">
        <p14:creationId xmlns:p14="http://schemas.microsoft.com/office/powerpoint/2010/main" val="168119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09B6E4F-6555-478E-91AA-C3FB423B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5" y="2096293"/>
            <a:ext cx="15112472" cy="90964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ABDEC26-20AC-486E-875D-FC86738E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877" y="7071484"/>
            <a:ext cx="8927123" cy="38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9E9D5D-A4CC-4063-8671-EC642CCEB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4616074"/>
            <a:ext cx="13707260" cy="327026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06047BB-B841-40EB-AAD2-EB07984A3A81}"/>
              </a:ext>
            </a:extLst>
          </p:cNvPr>
          <p:cNvSpPr/>
          <p:nvPr/>
        </p:nvSpPr>
        <p:spPr>
          <a:xfrm>
            <a:off x="15351369" y="5295398"/>
            <a:ext cx="8247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000">
                <a:solidFill>
                  <a:schemeClr val="accent1">
                    <a:lumMod val="50000"/>
                  </a:schemeClr>
                </a:solidFill>
                <a:latin typeface="Linux Libertine G" panose="02000503000000000000" pitchFamily="2" charset="0"/>
                <a:ea typeface="Linux Libertine G" panose="02000503000000000000" pitchFamily="2" charset="0"/>
                <a:cs typeface="Linux Libertine G" panose="02000503000000000000" pitchFamily="2" charset="0"/>
              </a:defRPr>
            </a:pPr>
            <a:r>
              <a:t>Il senso morale e le previsioni di stringhe di testo sono la stessa cosa?</a:t>
            </a:r>
            <a:endParaRPr sz="4000">
              <a:solidFill>
                <a:schemeClr val="accent1">
                  <a:lumMod val="50000"/>
                </a:schemeClr>
              </a:solidFill>
              <a:latin typeface="Linux Libertine G" panose="02000503000000000000" pitchFamily="2" charset="0"/>
              <a:ea typeface="Linux Libertine G" panose="02000503000000000000" pitchFamily="2" charset="0"/>
              <a:cs typeface="Linux Libertine G" panose="02000503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C46F82-A833-45DD-9F82-1A700B73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" y="2981262"/>
            <a:ext cx="13707261" cy="10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4467650-CFF5-434D-9EF8-0A27D8F9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12" y="2362200"/>
            <a:ext cx="19149975" cy="18907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8D4D6A-C0ED-42D3-9B56-9CA3519A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208" y="5231620"/>
            <a:ext cx="17513583" cy="28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7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CD52B21-AA9D-4906-8B68-69D1DA4D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2590800"/>
            <a:ext cx="16504445" cy="64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80B1310-4BCB-486C-A10A-D6AA38B0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87" y="2724150"/>
            <a:ext cx="15720008" cy="7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656A86-F6F1-409D-BFB6-4B06D279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19" y="1513081"/>
            <a:ext cx="13279800" cy="13002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99B3A10-86F0-4E2C-9104-E2C7F011D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28" y="4915471"/>
            <a:ext cx="12524482" cy="38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FD2251-7349-409E-800C-4965DD192A62}"/>
</file>

<file path=customXml/itemProps2.xml><?xml version="1.0" encoding="utf-8"?>
<ds:datastoreItem xmlns:ds="http://schemas.openxmlformats.org/officeDocument/2006/customXml" ds:itemID="{178046FC-68C3-4E37-A242-673E3FB585B4}"/>
</file>

<file path=customXml/itemProps3.xml><?xml version="1.0" encoding="utf-8"?>
<ds:datastoreItem xmlns:ds="http://schemas.openxmlformats.org/officeDocument/2006/customXml" ds:itemID="{B74FF527-476B-4FD1-B819-0CD1BA8C6C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994</Words>
  <Application>Microsoft Office PowerPoint</Application>
  <PresentationFormat>Personalizzato</PresentationFormat>
  <Paragraphs>64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Linux Libertine G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ASmr</dc:creator>
  <cp:lastModifiedBy>DELL</cp:lastModifiedBy>
  <cp:revision>130</cp:revision>
  <dcterms:created xsi:type="dcterms:W3CDTF">2021-06-27T10:17:46Z</dcterms:created>
  <dcterms:modified xsi:type="dcterms:W3CDTF">2022-12-15T22:03:11Z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0x0101006A4A7C31BC41F84CAD7420467C61AFB7</vt:lpwstr>
  </property>
</Properties>
</file>