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
  </p:sldMasterIdLst>
  <p:notesMasterIdLst>
    <p:notesMasterId r:id="rId32"/>
  </p:notesMasterIdLst>
  <p:handoutMasterIdLst>
    <p:handoutMasterId r:id="rId33"/>
  </p:handoutMasterIdLst>
  <p:sldIdLst>
    <p:sldId id="293" r:id="rId2"/>
    <p:sldId id="290" r:id="rId3"/>
    <p:sldId id="291" r:id="rId4"/>
    <p:sldId id="258" r:id="rId5"/>
    <p:sldId id="309" r:id="rId6"/>
    <p:sldId id="284" r:id="rId7"/>
    <p:sldId id="292" r:id="rId8"/>
    <p:sldId id="268" r:id="rId9"/>
    <p:sldId id="297" r:id="rId10"/>
    <p:sldId id="285" r:id="rId11"/>
    <p:sldId id="289" r:id="rId12"/>
    <p:sldId id="298" r:id="rId13"/>
    <p:sldId id="294" r:id="rId14"/>
    <p:sldId id="295" r:id="rId15"/>
    <p:sldId id="280" r:id="rId16"/>
    <p:sldId id="296" r:id="rId17"/>
    <p:sldId id="305" r:id="rId18"/>
    <p:sldId id="306" r:id="rId19"/>
    <p:sldId id="304" r:id="rId20"/>
    <p:sldId id="302" r:id="rId21"/>
    <p:sldId id="303" r:id="rId22"/>
    <p:sldId id="310" r:id="rId23"/>
    <p:sldId id="311" r:id="rId24"/>
    <p:sldId id="308" r:id="rId25"/>
    <p:sldId id="307" r:id="rId26"/>
    <p:sldId id="315" r:id="rId27"/>
    <p:sldId id="312" r:id="rId28"/>
    <p:sldId id="314" r:id="rId29"/>
    <p:sldId id="313" r:id="rId30"/>
    <p:sldId id="261" r:id="rId31"/>
  </p:sldIdLst>
  <p:sldSz cx="24384000" cy="13716000"/>
  <p:notesSz cx="6858000" cy="9144000"/>
  <p:defaultTextStyle>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0100C8"/>
    <a:srgbClr val="FF2D64"/>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showGuides="1">
      <p:cViewPr varScale="1">
        <p:scale>
          <a:sx n="44" d="100"/>
          <a:sy n="44" d="100"/>
        </p:scale>
        <p:origin x="451" y="58"/>
      </p:cViewPr>
      <p:guideLst>
        <p:guide orient="horz" pos="4320"/>
        <p:guide pos="7680"/>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9/30/2022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‹N›</a:t>
            </a:fld>
            <a:endParaRPr lang="en-US"/>
          </a:p>
        </p:txBody>
      </p:sp>
    </p:spTree>
    <p:extLst>
      <p:ext uri="{BB962C8B-B14F-4D97-AF65-F5344CB8AC3E}">
        <p14:creationId xmlns:p14="http://schemas.microsoft.com/office/powerpoint/2010/main" val="3435845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031CE506-2B29-4F6F-9F8A-36F280EE95DD}" type="datetimeFigureOut">
              <a:rPr lang="bg-BG" smtClean="0"/>
              <a:t>30.9.2022 г.</a:t>
            </a:fl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Fare clic per modificare gli stili di testo master</a:t>
            </a:r>
          </a:p>
          <a:p>
            <a:pPr lvl="1"/>
            <a:r>
              <a:t>Secondo livello</a:t>
            </a:r>
          </a:p>
          <a:p>
            <a:pPr lvl="2"/>
            <a:r>
              <a:t>Terzo livello</a:t>
            </a:r>
          </a:p>
          <a:p>
            <a:pPr lvl="3"/>
            <a:r>
              <a:t>Quarto livello</a:t>
            </a:r>
          </a:p>
          <a:p>
            <a:pPr lvl="4"/>
            <a:r>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5A55F51D-27DF-4E3A-AE07-DCE3D1AD7219}" type="slidenum">
              <a:rPr lang="bg-BG" smtClean="0"/>
              <a:t>‹N›</a:t>
            </a:fld>
          </a:p>
        </p:txBody>
      </p:sp>
    </p:spTree>
    <p:extLst>
      <p:ext uri="{BB962C8B-B14F-4D97-AF65-F5344CB8AC3E}">
        <p14:creationId xmlns:p14="http://schemas.microsoft.com/office/powerpoint/2010/main" val="2210666718"/>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Inserisci il nome dell'università</a:t>
            </a:r>
          </a:p>
        </p:txBody>
      </p:sp>
      <p:sp>
        <p:nvSpPr>
          <p:cNvPr id="22" name="Text Placeholder 14">
            <a:extLst>
              <a:ext uri="{FF2B5EF4-FFF2-40B4-BE49-F238E27FC236}">
                <a16:creationId xmlns:a16="http://schemas.microsoft.com/office/drawing/2014/main" id="{B917EA4C-AF1A-F844-9E6F-5DF8EB2EDBC3}"/>
              </a:ext>
            </a:extLst>
          </p:cNvPr>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t>Mese, anno</a:t>
            </a:r>
          </a:p>
        </p:txBody>
      </p:sp>
      <p:sp>
        <p:nvSpPr>
          <p:cNvPr id="33" name="Text Placeholder 2">
            <a:extLst>
              <a:ext uri="{FF2B5EF4-FFF2-40B4-BE49-F238E27FC236}">
                <a16:creationId xmlns:a16="http://schemas.microsoft.com/office/drawing/2014/main" id="{C4620EE8-4506-F748-BA2F-9F7D7888F37E}"/>
              </a:ext>
            </a:extLst>
          </p:cNvPr>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INSERIRE IL NOME DEL CORSO CON LETTERE MAIUSCOLE</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sz="2500">
                <a:solidFill>
                  <a:schemeClr val="bg1"/>
                </a:solidFill>
                <a:latin typeface="Helvetica Neue"/>
              </a:defRPr>
            </a:pPr>
            <a:r>
              <a:t>Programmi Master in Artificiale</a:t>
            </a:r>
            <a:r>
              <a:br/>
              <a:t>Intelligence 4 Carriere in Europa</a:t>
            </a:r>
            <a:endParaRPr sz="250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a:extLst>
              <a:ext uri="{FF2B5EF4-FFF2-40B4-BE49-F238E27FC236}">
                <a16:creationId xmlns:a16="http://schemas.microsoft.com/office/drawing/2014/main" id="{9B3CD9D9-3717-8045-BBE0-D00561474EA1}"/>
              </a:ext>
            </a:extLst>
          </p:cNvPr>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t>Nome e Cognome del presentatore</a:t>
            </a:r>
          </a:p>
        </p:txBody>
      </p:sp>
    </p:spTree>
    <p:extLst>
      <p:ext uri="{BB962C8B-B14F-4D97-AF65-F5344CB8AC3E}">
        <p14:creationId xmlns:p14="http://schemas.microsoft.com/office/powerpoint/2010/main" val="20345139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sz="2500">
                <a:solidFill>
                  <a:srgbClr val="0000B0"/>
                </a:solidFill>
                <a:latin typeface="Helvetica Neue"/>
              </a:defRPr>
            </a:pPr>
            <a:r>
              <a:t>Programmi Master in Artificiale</a:t>
            </a:r>
            <a:r>
              <a:br/>
              <a:t>Intelligence 4 Carriere in Europa</a:t>
            </a:r>
            <a:endParaRPr sz="250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Lorem ipsum dolor siede amet, consectetur adipiscing elit.</a:t>
            </a:r>
          </a:p>
          <a:p>
            <a:pPr lvl="0"/>
            <a:r>
              <a:t>SED do eiusmod tempor incididunt ut labore.</a:t>
            </a:r>
          </a:p>
          <a:p>
            <a:pPr lvl="0"/>
            <a:r>
              <a:t>Lorem ipsum dolor siede amet, consectetur adipiscing elit.</a:t>
            </a:r>
          </a:p>
          <a:p>
            <a:pPr lvl="0"/>
            <a:r>
              <a:t>SED do eiusmod tempor incididunt ut labore.</a:t>
            </a:r>
          </a:p>
          <a:p>
            <a:pPr lvl="0"/>
            <a:r>
              <a:t>Lorem ipsum dolor siede amet, consectetur adipiscing elit.</a:t>
            </a:r>
          </a:p>
          <a:p>
            <a:pPr lvl="0"/>
          </a:p>
        </p:txBody>
      </p:sp>
      <p:sp>
        <p:nvSpPr>
          <p:cNvPr id="19" name="Text Placeholder 2">
            <a:extLst>
              <a:ext uri="{FF2B5EF4-FFF2-40B4-BE49-F238E27FC236}">
                <a16:creationId xmlns:a16="http://schemas.microsoft.com/office/drawing/2014/main" id="{C4620EE8-4506-F748-BA2F-9F7D7888F37E}"/>
              </a:ext>
            </a:extLst>
          </p:cNvPr>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tabLst/>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Lorem ipsum dolor siede amet, consectetur adipiscing elit.</a:t>
            </a:r>
          </a:p>
          <a:p>
            <a:pPr lvl="0"/>
            <a:r>
              <a:t>SED do eiusmod tempor incididunt ut labore.</a:t>
            </a:r>
          </a:p>
          <a:p>
            <a:pPr lvl="0"/>
            <a:r>
              <a:t>Lorem ipsum dolor siede amet, consectetur adipiscing elit.</a:t>
            </a:r>
          </a:p>
          <a:p>
            <a:pPr lvl="0"/>
            <a:r>
              <a:t>SED do eiusmod tempor incididunt ut labore.</a:t>
            </a:r>
          </a:p>
          <a:p>
            <a:pPr lvl="0"/>
            <a:r>
              <a:t>Lorem ipsum dolor siede amet, consectetur adipiscing elit.</a:t>
            </a:r>
          </a:p>
          <a:p>
            <a:pPr lvl="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LEZIONE 1</a:t>
            </a:r>
          </a:p>
        </p:txBody>
      </p:sp>
      <p:sp>
        <p:nvSpPr>
          <p:cNvPr id="23"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Inserire lezione 1 titolo</a:t>
            </a:r>
          </a:p>
        </p:txBody>
      </p:sp>
      <p:sp>
        <p:nvSpPr>
          <p:cNvPr id="2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CONTENUTO DEL SITO</a:t>
            </a:r>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anchor="ctr"/>
          <a:lstStyle>
            <a:lvl1pPr algn="ctr">
              <a:defRPr sz="2400">
                <a:solidFill>
                  <a:schemeClr val="tx1">
                    <a:tint val="75000"/>
                  </a:schemeClr>
                </a:solidFill>
              </a:defRPr>
            </a:lvl1p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‹N›</a:t>
            </a:fld>
            <a:endParaRPr>
              <a:solidFill>
                <a:srgbClr val="000000"/>
              </a:solidFill>
            </a:endParaRPr>
          </a:p>
        </p:txBody>
      </p:sp>
    </p:spTree>
    <p:extLst>
      <p:ext uri="{BB962C8B-B14F-4D97-AF65-F5344CB8AC3E}">
        <p14:creationId xmlns:p14="http://schemas.microsoft.com/office/powerpoint/2010/main" val="400864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sz="2500">
                <a:solidFill>
                  <a:srgbClr val="0000B0"/>
                </a:solidFill>
                <a:latin typeface="Helvetica Neue"/>
              </a:defRPr>
            </a:pPr>
            <a:r>
              <a:t>Programmi Master in Artificiale</a:t>
            </a:r>
            <a:r>
              <a:br/>
              <a:t>Intelligence 4 Carriere in Europa</a:t>
            </a:r>
            <a:endParaRPr sz="250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CONTENUTO 1</a:t>
            </a:r>
          </a:p>
        </p:txBody>
      </p:sp>
      <p:sp>
        <p:nvSpPr>
          <p:cNvPr id="2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Buteur sint occaecat cupidatat non proident, sunt in culpa qui officia deserunt mollit anim.</a:t>
            </a:r>
          </a:p>
          <a:p>
            <a:pPr marL="0" marR="0" lvl="0" indent="0" algn="l" defTabSz="1828800" rtl="0" eaLnBrk="1" fontAlgn="auto" latinLnBrk="0" hangingPunct="1">
              <a:lnSpc>
                <a:spcPct val="90000"/>
              </a:lnSpc>
              <a:spcBef>
                <a:spcPts val="2000"/>
              </a:spcBef>
              <a:spcAft>
                <a:spcPts val="0"/>
              </a:spcAft>
              <a:buClrTx/>
              <a:buSzTx/>
              <a:buFont typeface="+mj-lt"/>
              <a:buNone/>
              <a:tabLst/>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Buteur sint occaecat cupidatat non proident, sunt in culpa qui officia deserunt mollit anim.</a:t>
            </a:r>
          </a:p>
          <a:p>
            <a:pPr marL="0" marR="0" lvl="0" indent="0" algn="l" defTabSz="1828800" rtl="0" eaLnBrk="1" fontAlgn="auto" latinLnBrk="0" hangingPunct="1">
              <a:lnSpc>
                <a:spcPct val="90000"/>
              </a:lnSpc>
              <a:spcBef>
                <a:spcPts val="2000"/>
              </a:spcBef>
              <a:spcAft>
                <a:spcPts val="0"/>
              </a:spcAft>
              <a:buClrTx/>
              <a:buSzTx/>
              <a:buFont typeface="+mj-lt"/>
              <a:buNone/>
              <a:tabLst/>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Buteur sint occaecat cupidatat non proident, sunt in culpa qui officia deserunt mollit anim.</a:t>
            </a:r>
          </a:p>
          <a:p>
            <a:pPr lvl="0"/>
          </a:p>
        </p:txBody>
      </p:sp>
      <p:sp>
        <p:nvSpPr>
          <p:cNvPr id="21"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Buteur sint occaecat cupidatat non proident, sunt in culpa qui officia deserunt mollit anim.</a:t>
            </a:r>
          </a:p>
          <a:p>
            <a:pPr marL="0" marR="0" lvl="0" indent="0" algn="l" defTabSz="1828800" rtl="0" eaLnBrk="1" fontAlgn="auto" latinLnBrk="0" hangingPunct="1">
              <a:lnSpc>
                <a:spcPct val="90000"/>
              </a:lnSpc>
              <a:spcBef>
                <a:spcPts val="2000"/>
              </a:spcBef>
              <a:spcAft>
                <a:spcPts val="0"/>
              </a:spcAft>
              <a:buClrTx/>
              <a:buSzTx/>
              <a:buFont typeface="+mj-lt"/>
              <a:buNone/>
              <a:tabLst/>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Buteur sint occaecat cupidatat non proident, sunt in culpa qui officia deserunt mollit anim.</a:t>
            </a:r>
          </a:p>
          <a:p>
            <a:pPr marL="0" marR="0" lvl="0" indent="0" algn="l" defTabSz="1828800" rtl="0" eaLnBrk="1" fontAlgn="auto" latinLnBrk="0" hangingPunct="1">
              <a:lnSpc>
                <a:spcPct val="90000"/>
              </a:lnSpc>
              <a:spcBef>
                <a:spcPts val="2000"/>
              </a:spcBef>
              <a:spcAft>
                <a:spcPts val="0"/>
              </a:spcAft>
              <a:buClrTx/>
              <a:buSzTx/>
              <a:buFont typeface="+mj-lt"/>
              <a:buNone/>
              <a:tabLst/>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Buteur sint occaecat cupidatat non proident, sunt in culpa qui officia deserunt mollit anim.</a:t>
            </a:r>
          </a:p>
          <a:p>
            <a:pPr lvl="0"/>
          </a:p>
        </p:txBody>
      </p:sp>
      <p:sp>
        <p:nvSpPr>
          <p:cNvPr id="22"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Inserisci contenuto 1 titolo</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anchor="ctr"/>
          <a:lstStyle>
            <a:lvl1pPr algn="ctr">
              <a:defRPr sz="2400">
                <a:solidFill>
                  <a:schemeClr val="tx1">
                    <a:tint val="75000"/>
                  </a:schemeClr>
                </a:solidFill>
              </a:defRPr>
            </a:lvl1p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‹N›</a:t>
            </a:fld>
            <a:endParaRPr>
              <a:solidFill>
                <a:srgbClr val="000000"/>
              </a:solidFill>
            </a:endParaRPr>
          </a:p>
        </p:txBody>
      </p:sp>
    </p:spTree>
    <p:extLst>
      <p:ext uri="{BB962C8B-B14F-4D97-AF65-F5344CB8AC3E}">
        <p14:creationId xmlns:p14="http://schemas.microsoft.com/office/powerpoint/2010/main" val="16492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tabLst/>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‹N›</a:t>
            </a:fld>
            <a:endParaRPr lang="bg-BG" dirty="0">
              <a:solidFill>
                <a:srgbClr val="000000"/>
              </a:solidFill>
            </a:endParaRPr>
          </a:p>
        </p:txBody>
      </p:sp>
    </p:spTree>
    <p:extLst>
      <p:ext uri="{BB962C8B-B14F-4D97-AF65-F5344CB8AC3E}">
        <p14:creationId xmlns:p14="http://schemas.microsoft.com/office/powerpoint/2010/main" val="425333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a:extLst>
              <a:ext uri="{FF2B5EF4-FFF2-40B4-BE49-F238E27FC236}">
                <a16:creationId xmlns:a16="http://schemas.microsoft.com/office/drawing/2014/main" id="{C4620EE8-4506-F748-BA2F-9F7D7888F37E}"/>
              </a:ext>
            </a:extLst>
          </p:cNvPr>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a:extLst>
              <a:ext uri="{FF2B5EF4-FFF2-40B4-BE49-F238E27FC236}">
                <a16:creationId xmlns:a16="http://schemas.microsoft.com/office/drawing/2014/main" id="{C4620EE8-4506-F748-BA2F-9F7D7888F37E}"/>
              </a:ext>
            </a:extLst>
          </p:cNvPr>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a:extLst>
              <a:ext uri="{FF2B5EF4-FFF2-40B4-BE49-F238E27FC236}">
                <a16:creationId xmlns:a16="http://schemas.microsoft.com/office/drawing/2014/main" id="{C4620EE8-4506-F748-BA2F-9F7D7888F37E}"/>
              </a:ext>
            </a:extLst>
          </p:cNvPr>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a:extLst>
              <a:ext uri="{FF2B5EF4-FFF2-40B4-BE49-F238E27FC236}">
                <a16:creationId xmlns:a16="http://schemas.microsoft.com/office/drawing/2014/main" id="{C4620EE8-4506-F748-BA2F-9F7D7888F37E}"/>
              </a:ext>
            </a:extLst>
          </p:cNvPr>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tabLst/>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pPr fontAlgn="base">
                <a:spcBef>
                  <a:spcPct val="0"/>
                </a:spcBef>
                <a:spcAft>
                  <a:spcPct val="0"/>
                </a:spcAft>
                <a:defRPr/>
              </a:pPr>
              <a:t>‹N›</a:t>
            </a:fld>
            <a:endParaRPr lang="bg-BG" dirty="0">
              <a:solidFill>
                <a:srgbClr val="000000"/>
              </a:solidFill>
            </a:endParaRPr>
          </a:p>
        </p:txBody>
      </p:sp>
    </p:spTree>
    <p:extLst>
      <p:ext uri="{BB962C8B-B14F-4D97-AF65-F5344CB8AC3E}">
        <p14:creationId xmlns:p14="http://schemas.microsoft.com/office/powerpoint/2010/main" val="30503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a:spAutoFit/>
          </a:bodyPr>
          <a:lstStyle/>
          <a:p>
            <a:pPr marL="0" marR="0" lvl="0" indent="0" algn="l" defTabSz="1828800" rtl="0" eaLnBrk="1" fontAlgn="auto" latinLnBrk="0" hangingPunct="1">
              <a:lnSpc>
                <a:spcPct val="100000"/>
              </a:lnSpc>
              <a:spcBef>
                <a:spcPts val="0"/>
              </a:spcBef>
              <a:spcAft>
                <a:spcPts val="0"/>
              </a:spcAft>
              <a:buClrTx/>
              <a:buSzTx/>
              <a:buFontTx/>
              <a:buNone/>
              <a:tabLst/>
              <a:defRPr sz="2500">
                <a:solidFill>
                  <a:schemeClr val="bg1"/>
                </a:solidFill>
                <a:latin typeface="Helvetica Neue"/>
              </a:defRPr>
            </a:pPr>
            <a:r>
              <a:t>Programmi Master in Artificiale</a:t>
            </a:r>
            <a:r>
              <a:br/>
              <a:t>Intelligence 4 Carriere in Europa</a:t>
            </a:r>
            <a:endParaRPr sz="2500">
              <a:solidFill>
                <a:schemeClr val="bg1"/>
              </a:solidFill>
              <a:latin typeface="Helvetica Neue"/>
            </a:endParaRPr>
          </a:p>
        </p:txBody>
      </p:sp>
      <p:sp>
        <p:nvSpPr>
          <p:cNvPr id="13" name="Text Placeholder 2">
            <a:extLst>
              <a:ext uri="{FF2B5EF4-FFF2-40B4-BE49-F238E27FC236}">
                <a16:creationId xmlns:a16="http://schemas.microsoft.com/office/drawing/2014/main" id="{C4620EE8-4506-F748-BA2F-9F7D7888F37E}"/>
              </a:ext>
            </a:extLst>
          </p:cNvPr>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t>Grazie. — Grazie.</a:t>
            </a:r>
          </a:p>
        </p:txBody>
      </p:sp>
    </p:spTree>
    <p:extLst>
      <p:ext uri="{BB962C8B-B14F-4D97-AF65-F5344CB8AC3E}">
        <p14:creationId xmlns:p14="http://schemas.microsoft.com/office/powerpoint/2010/main" val="426526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828800" y="4260851"/>
            <a:ext cx="20726400" cy="2940050"/>
          </a:xfrm>
        </p:spPr>
        <p:txBody>
          <a:bodyPr/>
          <a:lstStyle/>
          <a:p>
            <a:r>
              <a:t>Tariffa clic per modifica stile</a:t>
            </a:r>
          </a:p>
        </p:txBody>
      </p:sp>
      <p:sp>
        <p:nvSpPr>
          <p:cNvPr id="3" name="Sottotitolo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t>Tariffa clic per modifica lo stile del sottotitolo dello schema</a:t>
            </a:r>
          </a:p>
        </p:txBody>
      </p:sp>
      <p:sp>
        <p:nvSpPr>
          <p:cNvPr id="4" name="Segnaposto data 3"/>
          <p:cNvSpPr>
            <a:spLocks noGrp="1"/>
          </p:cNvSpPr>
          <p:nvPr>
            <p:ph type="dt" sz="half" idx="10"/>
          </p:nvPr>
        </p:nvSpPr>
        <p:spPr/>
        <p:txBody>
          <a:bodyPr/>
          <a:lstStyle/>
          <a:p>
            <a:fld id="{8DF5B5D2-CA2A-6548-955E-9897154AE4E2}" type="datetimeFigureOut">
              <a:rPr lang="it-IT" smtClean="0"/>
              <a:t>30/09/2022</a:t>
            </a:fld>
          </a:p>
        </p:txBody>
      </p:sp>
      <p:sp>
        <p:nvSpPr>
          <p:cNvPr id="5" name="Segnaposto piè di pagina 4"/>
          <p:cNvSpPr>
            <a:spLocks noGrp="1"/>
          </p:cNvSpPr>
          <p:nvPr>
            <p:ph type="ftr" sz="quarter" idx="11"/>
          </p:nvPr>
        </p:nvSpPr>
        <p:spPr/>
        <p:txBody>
          <a:bodyPr/>
          <a:lstStyle/>
          <a:p/>
        </p:txBody>
      </p:sp>
      <p:sp>
        <p:nvSpPr>
          <p:cNvPr id="6" name="Segnaposto numero diapositiva 5"/>
          <p:cNvSpPr>
            <a:spLocks noGrp="1"/>
          </p:cNvSpPr>
          <p:nvPr>
            <p:ph type="sldNum" sz="quarter" idx="12"/>
          </p:nvPr>
        </p:nvSpPr>
        <p:spPr/>
        <p:txBody>
          <a:bodyPr/>
          <a:lstStyle/>
          <a:p>
            <a:fld id="{6DE11C3C-84A5-A346-8CE0-29825D2E2D30}" type="slidenum">
              <a:rPr lang="it-IT" smtClean="0"/>
              <a:t>‹N›</a:t>
            </a:fld>
          </a:p>
        </p:txBody>
      </p:sp>
    </p:spTree>
    <p:extLst>
      <p:ext uri="{BB962C8B-B14F-4D97-AF65-F5344CB8AC3E}">
        <p14:creationId xmlns:p14="http://schemas.microsoft.com/office/powerpoint/2010/main" val="193843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20" name="Picture 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a:extLst>
              <a:ext uri="{FF2B5EF4-FFF2-40B4-BE49-F238E27FC236}">
                <a16:creationId xmlns:a16="http://schemas.microsoft.com/office/drawing/2014/main" id="{9B3CD9D9-3717-8045-BBE0-D00561474EA1}"/>
              </a:ext>
            </a:extLst>
          </p:cNvPr>
          <p:cNvSpPr txBox="1">
            <a:spLocks/>
          </p:cNvSpPr>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1600">
                <a:effectLst/>
              </a:defRPr>
            </a:pPr>
            <a:r>
              <a:t>Questo Master è gestito nel contesto dell'azione</a:t>
            </a:r>
            <a:r>
              <a:br/>
              <a:t>N. 2020-UE-IA-0087, cofinanziato dalle Telecomunicazioni CEF dell'UE </a:t>
            </a:r>
            <a:r>
              <a:br/>
              <a:t>ai sensi del GA nr. INEA/CEF/ICT/A2020/2267423</a:t>
            </a:r>
            <a:endParaRPr sz="1600">
              <a:latin typeface="Helvetica Neue"/>
            </a:endParaRPr>
          </a:p>
        </p:txBody>
      </p:sp>
      <p:pic>
        <p:nvPicPr>
          <p:cNvPr id="22" name="Picture 2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anchor="ctr"/>
          <a:lstStyle>
            <a:lvl1pPr algn="ctr">
              <a:defRPr sz="2400">
                <a:solidFill>
                  <a:schemeClr val="tx1">
                    <a:tint val="75000"/>
                  </a:schemeClr>
                </a:solidFill>
              </a:defRPr>
            </a:lvl1p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‹N›</a:t>
            </a:fld>
            <a:endParaRPr>
              <a:solidFill>
                <a:srgbClr val="000000"/>
              </a:solidFill>
            </a:endParaRPr>
          </a:p>
        </p:txBody>
      </p:sp>
    </p:spTree>
    <p:extLst>
      <p:ext uri="{BB962C8B-B14F-4D97-AF65-F5344CB8AC3E}">
        <p14:creationId xmlns:p14="http://schemas.microsoft.com/office/powerpoint/2010/main" val="2065785542"/>
      </p:ext>
    </p:extLst>
  </p:cSld>
  <p:clrMap bg1="lt1" tx1="dk1" bg2="lt2" tx2="dk2" accent1="accent1" accent2="accent2" accent3="accent3" accent4="accent4" accent5="accent5" accent6="accent6" hlink="hlink" folHlink="folHlink"/>
  <p:sldLayoutIdLst>
    <p:sldLayoutId id="2147483684" r:id="rId1"/>
    <p:sldLayoutId id="2147483697" r:id="rId2"/>
    <p:sldLayoutId id="2147483699" r:id="rId3"/>
    <p:sldLayoutId id="2147483698" r:id="rId4"/>
    <p:sldLayoutId id="2147483700" r:id="rId5"/>
    <p:sldLayoutId id="2147483714" r:id="rId6"/>
    <p:sldLayoutId id="2147483715" r:id="rId7"/>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link.springer.com/content/pdf/10.1007/s11948-019-00102-6.pdf"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lassaction.org/blog/drivers-sue-tesla-over-alleged-failure-to-deliver-on-promises-of-self-driving-cars" TargetMode="External"/><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newsroom.aaa.com/2022/05/consumer-skepticism-toward-active-driving-features-justified/" TargetMode="Externa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newsroom.aaa.com/wp-content/uploads/2022/05/E-1_Research-Report_2021-ADA-Evaluation_FINAL_4-13-22.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otortrend.com/news/nhtsa-tesla-autopilot-investigation-shutoff-crash/" TargetMode="External"/><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theguardian.com/technology/2022/aug/09/tesla-self-driving-technology-safety-childre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_msoanchor_1"/><Relationship Id="rId7"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_msoanchor_1"/><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_msoanchor_1"/><Relationship Id="rId7"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t>Università di Bologna</a:t>
            </a:r>
          </a:p>
        </p:txBody>
      </p:sp>
      <p:sp>
        <p:nvSpPr>
          <p:cNvPr id="3" name="Text Placeholder 2"/>
          <p:cNvSpPr>
            <a:spLocks noGrp="1"/>
          </p:cNvSpPr>
          <p:nvPr>
            <p:ph type="body" sz="quarter" idx="19"/>
          </p:nvPr>
        </p:nvSpPr>
        <p:spPr/>
        <p:txBody>
          <a:bodyPr/>
          <a:lstStyle/>
          <a:p>
            <a:r>
              <a:t>2022/2023 — Secondo semestre</a:t>
            </a:r>
          </a:p>
        </p:txBody>
      </p:sp>
      <p:sp>
        <p:nvSpPr>
          <p:cNvPr id="4" name="Text Placeholder 3"/>
          <p:cNvSpPr>
            <a:spLocks noGrp="1"/>
          </p:cNvSpPr>
          <p:nvPr>
            <p:ph type="body" sz="quarter" idx="21"/>
          </p:nvPr>
        </p:nvSpPr>
        <p:spPr/>
        <p:txBody>
          <a:bodyPr/>
          <a:lstStyle/>
          <a:p>
            <a:r>
              <a:t>Etica computazionale</a:t>
            </a:r>
          </a:p>
        </p:txBody>
      </p:sp>
      <p:sp>
        <p:nvSpPr>
          <p:cNvPr id="5" name="Text Placeholder 4"/>
          <p:cNvSpPr>
            <a:spLocks noGrp="1"/>
          </p:cNvSpPr>
          <p:nvPr>
            <p:ph type="body" sz="quarter" idx="23"/>
          </p:nvPr>
        </p:nvSpPr>
        <p:spPr/>
        <p:txBody>
          <a:bodyPr/>
          <a:lstStyle/>
          <a:p>
            <a:r>
              <a:t>Daniela Tafani</a:t>
            </a:r>
          </a:p>
        </p:txBody>
      </p:sp>
      <p:pic>
        <p:nvPicPr>
          <p:cNvPr id="6" name="Immagine 5">
            <a:hlinkClick r:id="rId2"/>
            <a:extLst>
              <a:ext uri="{FF2B5EF4-FFF2-40B4-BE49-F238E27FC236}">
                <a16:creationId xmlns:a16="http://schemas.microsoft.com/office/drawing/2014/main" id="{0D6C3CBE-1569-4199-BA25-E672071E37A6}"/>
              </a:ext>
            </a:extLst>
          </p:cNvPr>
          <p:cNvPicPr>
            <a:picLocks noChangeAspect="1"/>
          </p:cNvPicPr>
          <p:nvPr/>
        </p:nvPicPr>
        <p:blipFill>
          <a:blip r:embed="rId3"/>
          <a:stretch>
            <a:fillRect/>
          </a:stretch>
        </p:blipFill>
        <p:spPr>
          <a:xfrm>
            <a:off x="9935308" y="12068352"/>
            <a:ext cx="4155652" cy="1453587"/>
          </a:xfrm>
          <a:prstGeom prst="rect">
            <a:avLst/>
          </a:prstGeom>
          <a:solidFill>
            <a:schemeClr val="accent1">
              <a:lumMod val="50000"/>
            </a:schemeClr>
          </a:solidFill>
        </p:spPr>
      </p:pic>
      <p:pic>
        <p:nvPicPr>
          <p:cNvPr id="8" name="Immagine 7">
            <a:extLst>
              <a:ext uri="{FF2B5EF4-FFF2-40B4-BE49-F238E27FC236}">
                <a16:creationId xmlns:a16="http://schemas.microsoft.com/office/drawing/2014/main" id="{680CC199-8D67-4D72-ADEA-5BAF598DB929}"/>
              </a:ext>
            </a:extLst>
          </p:cNvPr>
          <p:cNvPicPr>
            <a:picLocks noChangeAspect="1"/>
          </p:cNvPicPr>
          <p:nvPr/>
        </p:nvPicPr>
        <p:blipFill>
          <a:blip r:embed="rId4"/>
          <a:stretch>
            <a:fillRect/>
          </a:stretch>
        </p:blipFill>
        <p:spPr>
          <a:xfrm>
            <a:off x="7480871" y="11940570"/>
            <a:ext cx="1819127" cy="1581369"/>
          </a:xfrm>
          <a:prstGeom prst="rect">
            <a:avLst/>
          </a:prstGeom>
        </p:spPr>
      </p:pic>
    </p:spTree>
    <p:extLst>
      <p:ext uri="{BB962C8B-B14F-4D97-AF65-F5344CB8AC3E}">
        <p14:creationId xmlns:p14="http://schemas.microsoft.com/office/powerpoint/2010/main" val="42804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F044582-612C-4E3A-9590-AB4B95E9F4D3}"/>
              </a:ext>
            </a:extLst>
          </p:cNvPr>
          <p:cNvSpPr/>
          <p:nvPr/>
        </p:nvSpPr>
        <p:spPr>
          <a:xfrm>
            <a:off x="1288891" y="2379851"/>
            <a:ext cx="21806217" cy="8956298"/>
          </a:xfrm>
          <a:prstGeom prst="rect">
            <a:avLst/>
          </a:prstGeom>
        </p:spPr>
        <p:txBody>
          <a:bodyPr wrap="square">
            <a:spAutoFit/>
          </a:bodyPr>
          <a:lstStyle/>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macchina morale ha attirato l'attenzione di tutto il mondo e ci ha permesso di raccogliere 39,61 milioni di decisioni da 233 paesi, dipendenze o territori. Nell'interfaccia principale della Moral Machine, agli utenti vengono mostrati inevitabili scenari di incidente con due possibili esiti, a seconda che il veicolo a guida autonoma si muova o rimanga in rotta. Poi cliccano sul risultato che trovano preferibile. Gli scenari di incidente sono generati dalla Moral Machine seguendo una strategia di esplorazione che si concentra su nove fattori:</a:t>
            </a: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risparmiando gli esseri umani (contro gli animali domestici),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rimanere in rotta (contro swerving),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passeggeri risparmiatori (contro pedoni),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risparmiare più vite (rispetto a meno vite),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uomini risparmiatori (contro le donne),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risparmiando i giovani (contro gli anziani),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risparmiando pedoni che attraversano legalmente (contro jaywalking),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risparmiando la vestibilità (rispetto al meno in forma), </a:t>
            </a: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e risparmiando coloro che hanno uno status sociale più elevato (rispetto allo status sociale inferiore)."</a:t>
            </a:r>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6" name="Text Placeholder 4">
            <a:extLst>
              <a:ext uri="{FF2B5EF4-FFF2-40B4-BE49-F238E27FC236}">
                <a16:creationId xmlns:a16="http://schemas.microsoft.com/office/drawing/2014/main" id="{7C792D3F-0E8C-4443-A00D-C57D26303BE9}"/>
              </a:ext>
            </a:extLst>
          </p:cNvPr>
          <p:cNvSpPr txBox="1">
            <a:spLocks/>
          </p:cNvSpPr>
          <p:nvPr/>
        </p:nvSpPr>
        <p:spPr>
          <a:xfrm>
            <a:off x="1176874" y="931136"/>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7200" b="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"macchina mortale"</a:t>
            </a:r>
          </a:p>
        </p:txBody>
      </p:sp>
      <p:sp>
        <p:nvSpPr>
          <p:cNvPr id="9" name="Rettangolo 8">
            <a:extLst>
              <a:ext uri="{FF2B5EF4-FFF2-40B4-BE49-F238E27FC236}">
                <a16:creationId xmlns:a16="http://schemas.microsoft.com/office/drawing/2014/main" id="{8C9C41A9-4CFA-4B8E-A90B-51E0106DD088}"/>
              </a:ext>
            </a:extLst>
          </p:cNvPr>
          <p:cNvSpPr/>
          <p:nvPr/>
        </p:nvSpPr>
        <p:spPr>
          <a:xfrm>
            <a:off x="1288891" y="11281981"/>
            <a:ext cx="20908107"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E. Awad, S. Dsouza, R. Kim, J. Schulz, J. Henrich, A. Shariff, J.-F. Bonnefon, I. Rahwan, </a:t>
            </a:r>
            <a:r>
              <a:rPr i="1"/>
              <a:t>The Moral Machine Experiment</a:t>
            </a:r>
            <a:r>
              <a:t>, in "Nature", 563 (7729), 2018.</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1313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A1D62AC-299D-455E-9CD2-A135B8B90A81}"/>
              </a:ext>
            </a:extLst>
          </p:cNvPr>
          <p:cNvPicPr>
            <a:picLocks noChangeAspect="1"/>
          </p:cNvPicPr>
          <p:nvPr/>
        </p:nvPicPr>
        <p:blipFill>
          <a:blip r:embed="rId2"/>
          <a:stretch>
            <a:fillRect/>
          </a:stretch>
        </p:blipFill>
        <p:spPr>
          <a:xfrm>
            <a:off x="3048000" y="1868761"/>
            <a:ext cx="18288000" cy="9978478"/>
          </a:xfrm>
          <a:prstGeom prst="rect">
            <a:avLst/>
          </a:prstGeom>
        </p:spPr>
      </p:pic>
      <p:sp>
        <p:nvSpPr>
          <p:cNvPr id="9" name="CasellaDiTesto 8">
            <a:extLst>
              <a:ext uri="{FF2B5EF4-FFF2-40B4-BE49-F238E27FC236}">
                <a16:creationId xmlns:a16="http://schemas.microsoft.com/office/drawing/2014/main" id="{1675E8AA-391E-4698-86C5-CCD3194F293E}"/>
              </a:ext>
            </a:extLst>
          </p:cNvPr>
          <p:cNvSpPr txBox="1"/>
          <p:nvPr/>
        </p:nvSpPr>
        <p:spPr>
          <a:xfrm>
            <a:off x="3048000" y="573541"/>
            <a:ext cx="16463724" cy="861774"/>
          </a:xfrm>
          <a:prstGeom prst="rect">
            <a:avLst/>
          </a:prstGeom>
          <a:noFill/>
        </p:spPr>
        <p:txBody>
          <a:bodyPr wrap="square">
            <a:spAutoFit/>
          </a:bodyPr>
          <a:lstStyle/>
          <a:p>
            <a:pPr lvl="0" algn="just">
              <a:defRPr sz="5000" b="1">
                <a:solidFill>
                  <a:srgbClr val="414141"/>
                </a:solidFill>
                <a:latin typeface="Gill Sans Light"/>
                <a:sym typeface="Gill Sans Light" charset="0"/>
              </a:defRPr>
            </a:pPr>
            <a:r>
              <a:t>https://www.moralmachine.net/</a:t>
            </a:r>
          </a:p>
        </p:txBody>
      </p:sp>
    </p:spTree>
    <p:extLst>
      <p:ext uri="{BB962C8B-B14F-4D97-AF65-F5344CB8AC3E}">
        <p14:creationId xmlns:p14="http://schemas.microsoft.com/office/powerpoint/2010/main" val="244826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59F4E36-51AF-4879-8B49-DB9C150EA89D}"/>
              </a:ext>
            </a:extLst>
          </p:cNvPr>
          <p:cNvPicPr>
            <a:picLocks noChangeAspect="1"/>
          </p:cNvPicPr>
          <p:nvPr/>
        </p:nvPicPr>
        <p:blipFill>
          <a:blip r:embed="rId2"/>
          <a:stretch>
            <a:fillRect/>
          </a:stretch>
        </p:blipFill>
        <p:spPr>
          <a:xfrm>
            <a:off x="3642946" y="1389708"/>
            <a:ext cx="17098108" cy="9486621"/>
          </a:xfrm>
          <a:prstGeom prst="rect">
            <a:avLst/>
          </a:prstGeom>
        </p:spPr>
      </p:pic>
    </p:spTree>
    <p:extLst>
      <p:ext uri="{BB962C8B-B14F-4D97-AF65-F5344CB8AC3E}">
        <p14:creationId xmlns:p14="http://schemas.microsoft.com/office/powerpoint/2010/main" val="19622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13</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1065358" y="815746"/>
            <a:ext cx="12984750" cy="1533739"/>
          </a:xfrm>
          <a:prstGeom prst="rect">
            <a:avLst/>
          </a:prstGeom>
        </p:spPr>
      </p:pic>
      <p:pic>
        <p:nvPicPr>
          <p:cNvPr id="4" name="Immagine 3">
            <a:extLst>
              <a:ext uri="{FF2B5EF4-FFF2-40B4-BE49-F238E27FC236}">
                <a16:creationId xmlns:a16="http://schemas.microsoft.com/office/drawing/2014/main" id="{E3D42566-7394-4B21-BDBE-4CD9801BD6B1}"/>
              </a:ext>
            </a:extLst>
          </p:cNvPr>
          <p:cNvPicPr>
            <a:picLocks noChangeAspect="1"/>
          </p:cNvPicPr>
          <p:nvPr/>
        </p:nvPicPr>
        <p:blipFill>
          <a:blip r:embed="rId3"/>
          <a:stretch>
            <a:fillRect/>
          </a:stretch>
        </p:blipFill>
        <p:spPr>
          <a:xfrm>
            <a:off x="2312174" y="1389185"/>
            <a:ext cx="19185421" cy="9839541"/>
          </a:xfrm>
          <a:prstGeom prst="rect">
            <a:avLst/>
          </a:prstGeom>
        </p:spPr>
      </p:pic>
    </p:spTree>
    <p:extLst>
      <p:ext uri="{BB962C8B-B14F-4D97-AF65-F5344CB8AC3E}">
        <p14:creationId xmlns:p14="http://schemas.microsoft.com/office/powerpoint/2010/main" val="4275184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14</a:t>
            </a:fld>
            <a:endParaRPr>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66093" y="11133129"/>
            <a:ext cx="20908107"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E. Awad, S. Dsouza, R. Kim, J. Schulz, J. Henrich, A. Shariff, J.-F. Bonnefon, I. Rahwan, </a:t>
            </a:r>
            <a:r>
              <a:rPr i="1"/>
              <a:t>The Moral Machine Experiment</a:t>
            </a:r>
            <a:r>
              <a:t>, in "Nature", 563 (7729), 2018.</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1065358" y="815746"/>
            <a:ext cx="12984750" cy="1533739"/>
          </a:xfrm>
          <a:prstGeom prst="rect">
            <a:avLst/>
          </a:prstGeom>
        </p:spPr>
      </p:pic>
      <p:pic>
        <p:nvPicPr>
          <p:cNvPr id="5" name="Immagine 4">
            <a:extLst>
              <a:ext uri="{FF2B5EF4-FFF2-40B4-BE49-F238E27FC236}">
                <a16:creationId xmlns:a16="http://schemas.microsoft.com/office/drawing/2014/main" id="{9748AD6B-265F-42ED-9B54-15A2B58E7AC0}"/>
              </a:ext>
            </a:extLst>
          </p:cNvPr>
          <p:cNvPicPr>
            <a:picLocks noChangeAspect="1"/>
          </p:cNvPicPr>
          <p:nvPr/>
        </p:nvPicPr>
        <p:blipFill>
          <a:blip r:embed="rId3"/>
          <a:stretch>
            <a:fillRect/>
          </a:stretch>
        </p:blipFill>
        <p:spPr>
          <a:xfrm>
            <a:off x="2835284" y="815746"/>
            <a:ext cx="18713431" cy="9846350"/>
          </a:xfrm>
          <a:prstGeom prst="rect">
            <a:avLst/>
          </a:prstGeom>
        </p:spPr>
      </p:pic>
    </p:spTree>
    <p:extLst>
      <p:ext uri="{BB962C8B-B14F-4D97-AF65-F5344CB8AC3E}">
        <p14:creationId xmlns:p14="http://schemas.microsoft.com/office/powerpoint/2010/main" val="157180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15</a:t>
            </a:fld>
            <a:endParaRPr>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83678" y="11692772"/>
            <a:ext cx="20908107" cy="523220"/>
          </a:xfrm>
          <a:prstGeom prst="rect">
            <a:avLst/>
          </a:prstGeom>
        </p:spPr>
        <p:txBody>
          <a:bodyPr wrap="square">
            <a:spAutoFit/>
          </a:bodyPr>
          <a:lstStyle/>
          <a:p>
            <a:pPr>
              <a:defRPr sz="2800">
                <a:latin typeface="Linux Libertine G" panose="02000503000000000000" pitchFamily="2" charset="0"/>
                <a:ea typeface="Linux Libertine G" panose="02000503000000000000" pitchFamily="2" charset="0"/>
                <a:cs typeface="Linux Libertine G" panose="02000503000000000000" pitchFamily="2" charset="0"/>
              </a:defRPr>
            </a:pPr>
            <a:r>
              <a:rPr>
                <a:solidFill>
                  <a:schemeClr val="accent1">
                    <a:lumMod val="50000"/>
                  </a:schemeClr>
                </a:solidFill>
              </a:rPr>
              <a:t>E. Awad, S. Dsouza, J.-F. Bonnefon, A. Shariff, I. Rahwan, </a:t>
            </a:r>
            <a:r>
              <a:rPr i="1">
                <a:solidFill>
                  <a:schemeClr val="accent1">
                    <a:lumMod val="50000"/>
                  </a:schemeClr>
                </a:solidFill>
              </a:rPr>
              <a:t>Crowdsourcing Moral Machines, </a:t>
            </a:r>
            <a:r>
              <a:rPr>
                <a:solidFill>
                  <a:schemeClr val="accent1">
                    <a:lumMod val="50000"/>
                  </a:schemeClr>
                </a:solidFill>
              </a:rPr>
              <a:t>in "Comunicacations of the ACM", 63,3, 2020.</a:t>
            </a:r>
            <a:r>
              <a:rPr>
                <a:solidFill>
                  <a:srgbClr val="414141"/>
                </a:solidFill>
              </a:rPr>
              <a:t> </a:t>
            </a:r>
            <a:endParaRPr sz="2800">
              <a:solidFill>
                <a:srgbClr val="414141"/>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1065358" y="815746"/>
            <a:ext cx="12984750" cy="1533739"/>
          </a:xfrm>
          <a:prstGeom prst="rect">
            <a:avLst/>
          </a:prstGeom>
        </p:spPr>
      </p:pic>
      <p:pic>
        <p:nvPicPr>
          <p:cNvPr id="4" name="Immagine 3">
            <a:extLst>
              <a:ext uri="{FF2B5EF4-FFF2-40B4-BE49-F238E27FC236}">
                <a16:creationId xmlns:a16="http://schemas.microsoft.com/office/drawing/2014/main" id="{19624426-B947-4946-8BBF-0D18CCAF731D}"/>
              </a:ext>
            </a:extLst>
          </p:cNvPr>
          <p:cNvPicPr>
            <a:picLocks noChangeAspect="1"/>
          </p:cNvPicPr>
          <p:nvPr/>
        </p:nvPicPr>
        <p:blipFill>
          <a:blip r:embed="rId3"/>
          <a:stretch>
            <a:fillRect/>
          </a:stretch>
        </p:blipFill>
        <p:spPr>
          <a:xfrm>
            <a:off x="10600593" y="2050745"/>
            <a:ext cx="10289929" cy="9343994"/>
          </a:xfrm>
          <a:prstGeom prst="rect">
            <a:avLst/>
          </a:prstGeom>
        </p:spPr>
      </p:pic>
      <p:pic>
        <p:nvPicPr>
          <p:cNvPr id="5" name="Immagine 4">
            <a:extLst>
              <a:ext uri="{FF2B5EF4-FFF2-40B4-BE49-F238E27FC236}">
                <a16:creationId xmlns:a16="http://schemas.microsoft.com/office/drawing/2014/main" id="{817172D4-9299-4E0E-A412-265744F0D3FB}"/>
              </a:ext>
            </a:extLst>
          </p:cNvPr>
          <p:cNvPicPr>
            <a:picLocks noChangeAspect="1"/>
          </p:cNvPicPr>
          <p:nvPr/>
        </p:nvPicPr>
        <p:blipFill>
          <a:blip r:embed="rId4"/>
          <a:stretch>
            <a:fillRect/>
          </a:stretch>
        </p:blipFill>
        <p:spPr>
          <a:xfrm>
            <a:off x="2819592" y="3036410"/>
            <a:ext cx="6026768" cy="7666795"/>
          </a:xfrm>
          <a:prstGeom prst="rect">
            <a:avLst/>
          </a:prstGeom>
        </p:spPr>
      </p:pic>
      <p:pic>
        <p:nvPicPr>
          <p:cNvPr id="7" name="Immagine 6">
            <a:extLst>
              <a:ext uri="{FF2B5EF4-FFF2-40B4-BE49-F238E27FC236}">
                <a16:creationId xmlns:a16="http://schemas.microsoft.com/office/drawing/2014/main" id="{921466EE-F0EB-4F9F-9298-051F0308FF2E}"/>
              </a:ext>
            </a:extLst>
          </p:cNvPr>
          <p:cNvPicPr>
            <a:picLocks noChangeAspect="1"/>
          </p:cNvPicPr>
          <p:nvPr/>
        </p:nvPicPr>
        <p:blipFill>
          <a:blip r:embed="rId5"/>
          <a:stretch>
            <a:fillRect/>
          </a:stretch>
        </p:blipFill>
        <p:spPr>
          <a:xfrm>
            <a:off x="1116804" y="815777"/>
            <a:ext cx="12106827" cy="1076475"/>
          </a:xfrm>
          <a:prstGeom prst="rect">
            <a:avLst/>
          </a:prstGeom>
        </p:spPr>
      </p:pic>
      <p:sp>
        <p:nvSpPr>
          <p:cNvPr id="9" name="Text Placeholder 4">
            <a:extLst>
              <a:ext uri="{FF2B5EF4-FFF2-40B4-BE49-F238E27FC236}">
                <a16:creationId xmlns:a16="http://schemas.microsoft.com/office/drawing/2014/main" id="{9FA9C900-AC92-4E4A-8E37-C341E319B681}"/>
              </a:ext>
            </a:extLst>
          </p:cNvPr>
          <p:cNvSpPr txBox="1">
            <a:spLocks/>
          </p:cNvSpPr>
          <p:nvPr/>
        </p:nvSpPr>
        <p:spPr>
          <a:xfrm>
            <a:off x="1077083" y="690030"/>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7200" b="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"Crowdsoucing macchine morali"</a:t>
            </a:r>
          </a:p>
        </p:txBody>
      </p:sp>
    </p:spTree>
    <p:extLst>
      <p:ext uri="{BB962C8B-B14F-4D97-AF65-F5344CB8AC3E}">
        <p14:creationId xmlns:p14="http://schemas.microsoft.com/office/powerpoint/2010/main" val="205014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16</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2734332" y="4897846"/>
            <a:ext cx="19688403" cy="1061829"/>
          </a:xfrm>
          <a:prstGeom prst="rect">
            <a:avLst/>
          </a:prstGeom>
        </p:spPr>
        <p:txBody>
          <a:bodyPr wrap="none">
            <a:spAutoFit/>
          </a:bodyPr>
          <a:lstStyle/>
          <a:p>
            <a:pPr>
              <a:def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Perché le auto a guida autonoma non hanno bisogno di scegliere chi uccidere</a:t>
            </a:r>
            <a:endParaRPr sz="6300"/>
          </a:p>
        </p:txBody>
      </p:sp>
    </p:spTree>
    <p:extLst>
      <p:ext uri="{BB962C8B-B14F-4D97-AF65-F5344CB8AC3E}">
        <p14:creationId xmlns:p14="http://schemas.microsoft.com/office/powerpoint/2010/main" val="147436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17</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544403" y="540808"/>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0692495"/>
            <a:ext cx="21512567" cy="1523494"/>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Gruppo di esperti della Commissione orizzonte 2020 per fornire consulenza su questioni etiche specifiche sollevate dalla mobilità senza conducente (E03659). </a:t>
            </a:r>
            <a:r>
              <a:rPr i="1"/>
              <a:t>Etica dei veicoli connessi e automatizzati: raccomandazioni sulla sicurezza stradale, la privacy, l'equità, la spiegabilità e la responsabilità,</a:t>
            </a:r>
            <a:r>
              <a:t> Lussemburgo, Ufficio delle pubblicazioni dell'Unione europea, 2020.</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5" name="Rettangolo 4">
            <a:extLst>
              <a:ext uri="{FF2B5EF4-FFF2-40B4-BE49-F238E27FC236}">
                <a16:creationId xmlns:a16="http://schemas.microsoft.com/office/drawing/2014/main" id="{CDEEE3D4-E987-42A1-A918-A53ED07032C1}"/>
              </a:ext>
            </a:extLst>
          </p:cNvPr>
          <p:cNvSpPr/>
          <p:nvPr/>
        </p:nvSpPr>
        <p:spPr>
          <a:xfrm>
            <a:off x="2303584" y="1243572"/>
            <a:ext cx="19132062" cy="8402300"/>
          </a:xfrm>
          <a:prstGeom prst="rect">
            <a:avLst/>
          </a:prstGeom>
        </p:spPr>
        <p:txBody>
          <a:bodyPr wrap="square">
            <a:spAutoFit/>
          </a:bodyPr>
          <a:lstStyle/>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"Raccomandazione </a:t>
            </a: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Gestire i dilemmi con principi di distribuzione del rischio </a:t>
            </a:r>
            <a:r>
              <a:t>e principi etici condivisi.</a:t>
            </a:r>
          </a:p>
          <a:p>
            <a:pPr algn="just"/>
            <a:endParaRPr i="1"/>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Mentre può essere impossibile regolare l'esatto comportamento dei CAV [Connected and Automated Vehicles] in situazioni di incidente inevitabile, il comportamento CAV può essere considerato etico in queste situazioni a condizione che emerga organicamente da una.</a:t>
            </a:r>
          </a:p>
          <a:p>
            <a:pPr algn="just">
              <a:defRPr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distribuzione statistica continua del rischio da parte del CAV al fine di migliorare la sicurezza stradale e la parità tra le categorie di utenti della strada</a:t>
            </a:r>
            <a:endParaRPr i="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defRPr>
            </a:pPr>
            <a:r>
              <a:rPr>
                <a:latin typeface="Linux Libertine G" panose="02000503000000000000" pitchFamily="2" charset="0"/>
                <a:ea typeface="Linux Libertine G" panose="02000503000000000000" pitchFamily="2" charset="0"/>
                <a:cs typeface="Linux Libertine G" panose="02000503000000000000" pitchFamily="2" charset="0"/>
              </a:rPr>
              <a:t>Piuttosto che definire l'esito desiderato di ogni possibile dilemma, ritiene che il comportamento di un CAV in una situazione di dilemma sia di default accettabile se il CAV, durante l'intera sequenza che ha portato al crash, ha rispettato tutti i principali principi etici e giuridici enunciati in questa relazione, con i principi di gestione del rischio [...] e se non ci fossero azioni precedenti ragionevoli e praticabili che avrebbero impedito l'emergere del dilemma. Ciò può essere necessario per dare ai produttori e agli installatori di CAV la fiducia nell'implementazione dei loro sistemi, con velocità ridotta e manovre preventive sempre la soluzione migliore per ridurre i rischi per la sicurezza</a:t>
            </a:r>
            <a:r>
              <a:rPr>
                <a:latin typeface="Times New Roman" panose="02020603050405020304" pitchFamily="18" charset="0"/>
              </a:rPr>
              <a:t>."</a:t>
            </a:r>
            <a:endParaRPr>
              <a:solidFill>
                <a:schemeClr val="accent1">
                  <a:lumMod val="50000"/>
                </a:schemeClr>
              </a:solidFill>
            </a:endParaRPr>
          </a:p>
        </p:txBody>
      </p:sp>
    </p:spTree>
    <p:extLst>
      <p:ext uri="{BB962C8B-B14F-4D97-AF65-F5344CB8AC3E}">
        <p14:creationId xmlns:p14="http://schemas.microsoft.com/office/powerpoint/2010/main" val="2802641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18</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544403" y="540808"/>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0692495"/>
            <a:ext cx="21512567" cy="1523494"/>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Gruppo di esperti della Commissione orizzonte 2020 per fornire consulenza su questioni etiche specifiche sollevate dalla mobilità senza conducente (E03659). </a:t>
            </a:r>
            <a:r>
              <a:rPr i="1"/>
              <a:t>Etica dei veicoli connessi e automatizzati: raccomandazioni sulla sicurezza stradale, la privacy, l'equità, la spiegabilità e la responsabilità,</a:t>
            </a:r>
            <a:r>
              <a:t> Lussemburgo, Ufficio delle pubblicazioni dell'Unione europea, 2020.</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2" name="Rettangolo 1">
            <a:extLst>
              <a:ext uri="{FF2B5EF4-FFF2-40B4-BE49-F238E27FC236}">
                <a16:creationId xmlns:a16="http://schemas.microsoft.com/office/drawing/2014/main" id="{A67B53EF-FA37-4344-85FA-10DDA62E8894}"/>
              </a:ext>
            </a:extLst>
          </p:cNvPr>
          <p:cNvSpPr/>
          <p:nvPr/>
        </p:nvSpPr>
        <p:spPr>
          <a:xfrm>
            <a:off x="2074985" y="2709604"/>
            <a:ext cx="19079307" cy="7848302"/>
          </a:xfrm>
          <a:prstGeom prst="rect">
            <a:avLst/>
          </a:prstGeom>
        </p:spPr>
        <p:txBody>
          <a:bodyPr wrap="square">
            <a:spAutoFit/>
          </a:bodyPr>
          <a:lstStyle/>
          <a:p>
            <a:pP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"Può essere eticamente ammissibile per i CAV [veicoli connessi e automatizzati] non seguire le regole del traffico ogni volta che il rigoroso rispetto delle norme sarebbe in conflitto con un principio etico più ampio. La non conformità può talvolta beneficiare direttamente della sicurezza degli utenti del CAV o di altri utenti della strada o proteggere altri interessi di base etici; ad esempio, un CAV monta un cordone per facilitare il passaggio di un veicolo di emergenza. Si tratta di un principio ampiamente riconosciuto nella moralità e nella legge.</a:t>
            </a:r>
          </a:p>
          <a:p>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perseguimento di una maggiore sicurezza stradale può talvolta richiedere il mancato rispetto delle norme in materia di traffico.</a:t>
            </a:r>
          </a:p>
          <a:p>
            <a:endParaRPr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 ricercatori dovrebbero studiare in che misura è ragionevole aspettarsi che un sistema intelligente non umano sia in grado di impegnarsi nel complesso processo di valutazione dell'interpretazione di una norma giuridica, etica o sociale e del suo equilibrio con un'altra norma, valore o principio.</a:t>
            </a:r>
          </a:p>
          <a:p>
            <a:endParaRPr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endParaRPr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3655048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19</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0332306"/>
            <a:ext cx="21724303"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N.J. Goodall, </a:t>
            </a:r>
            <a:r>
              <a:rPr i="1"/>
              <a:t>più che carrelli: Scenari plausibili, eticamente ambigui che potrebbero essere incontrati dai veicoli automatizzati</a:t>
            </a:r>
            <a:r>
              <a:t>, in "Trasferimenti: Rivista interdisciplinare di studi sulla mobilità", 9, 2, 2019, pagg. 45-58. </a:t>
            </a:r>
          </a:p>
        </p:txBody>
      </p:sp>
      <p:sp>
        <p:nvSpPr>
          <p:cNvPr id="5" name="Rettangolo 4">
            <a:extLst>
              <a:ext uri="{FF2B5EF4-FFF2-40B4-BE49-F238E27FC236}">
                <a16:creationId xmlns:a16="http://schemas.microsoft.com/office/drawing/2014/main" id="{CDEEE3D4-E987-42A1-A918-A53ED07032C1}"/>
              </a:ext>
            </a:extLst>
          </p:cNvPr>
          <p:cNvSpPr/>
          <p:nvPr/>
        </p:nvSpPr>
        <p:spPr>
          <a:xfrm>
            <a:off x="2233246" y="1971805"/>
            <a:ext cx="19132062" cy="7294305"/>
          </a:xfrm>
          <a:prstGeom prst="rect">
            <a:avLst/>
          </a:prstGeom>
        </p:spPr>
        <p:txBody>
          <a:bodyPr wrap="square">
            <a:spAutoFit/>
          </a:bodyPr>
          <a:lstStyle/>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"Gli ingegneri che lavorano nell'automazione dei veicoli sono spesso interrogati sul problema del carrello. La risposta più comune sembra essere che </a:t>
            </a:r>
            <a:r>
              <a:rPr b="1"/>
              <a:t>i problemi del carrello sono evitabili, implausibili, rari e distrazioni da sforzi più produttivi.</a:t>
            </a:r>
            <a:r>
              <a:t> Sono considerati evitabili perché in molti problemi del carrello, il veicolo automatizzato deve decidere il modo migliore per schiantarsi quando, con i sensori e gli algoritmi giusti, la situazione avrebbe dovuto essere completamente evitata. Un veicolo automatizzato avanzato avrebbe rallentato prima di quella curva cieca, visto che l'animale prima di saltare in strada, o sapeva che questo quartiere ha bambini piccoli e ha regolato la sua velocità di conseguenza. Gli sviluppatori trovano i problemi del carrello inverosimili e rari per altri motivi. La maggior parte delle persone ha difficoltà a ricordare una situazione in cui hanno avuto il tempo di decidere in che modo dovrebbero schiantarsi. A causa di come questi scenari a scelta forzata sono presentati nei media e nella letteratura, sono facili da deridere concentrandosi su alcuni degli esempi più stravaganti, come un'auto che si scontre con un criminale invece che (specificamente e costantemente) una suora. </a:t>
            </a:r>
            <a:r>
              <a:rPr b="1"/>
              <a:t>Concentrare le risorse su casi improbabili sembra uno spreco di risorse che potrebbe essere speso meglio per evitare collisioni generali."</a:t>
            </a:r>
          </a:p>
        </p:txBody>
      </p:sp>
    </p:spTree>
    <p:extLst>
      <p:ext uri="{BB962C8B-B14F-4D97-AF65-F5344CB8AC3E}">
        <p14:creationId xmlns:p14="http://schemas.microsoft.com/office/powerpoint/2010/main" val="47777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a:t>
            </a:fld>
            <a:endParaRPr>
              <a:solidFill>
                <a:srgbClr val="000000"/>
              </a:solidFill>
            </a:endParaRPr>
          </a:p>
        </p:txBody>
      </p:sp>
      <p:sp>
        <p:nvSpPr>
          <p:cNvPr id="14" name="Text Placeholder 3">
            <a:extLst>
              <a:ext uri="{FF2B5EF4-FFF2-40B4-BE49-F238E27FC236}">
                <a16:creationId xmlns:a16="http://schemas.microsoft.com/office/drawing/2014/main" id="{3E024D06-F5B7-41D7-85F8-5F2780625F36}"/>
              </a:ext>
            </a:extLst>
          </p:cNvPr>
          <p:cNvSpPr txBox="1">
            <a:spLocks/>
          </p:cNvSpPr>
          <p:nvPr/>
        </p:nvSpPr>
        <p:spPr>
          <a:xfrm>
            <a:off x="1287095" y="2710813"/>
            <a:ext cx="21590490" cy="892079"/>
          </a:xfrm>
          <a:prstGeom prst="rect">
            <a:avLst/>
          </a:prstGeom>
          <a:solidFill>
            <a:schemeClr val="accent1">
              <a:lumMod val="50000"/>
            </a:schemeClr>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4000">
                <a:latin typeface="Linux Libertine G" panose="02000503000000000000" pitchFamily="2" charset="0"/>
                <a:ea typeface="Linux Libertine G" panose="02000503000000000000" pitchFamily="2" charset="0"/>
                <a:cs typeface="Linux Libertine G" panose="02000503000000000000" pitchFamily="2" charset="0"/>
              </a:defRPr>
            </a:pPr>
            <a:r>
              <a:t>3 — Materiale didattico </a:t>
            </a:r>
          </a:p>
        </p:txBody>
      </p:sp>
      <p:sp>
        <p:nvSpPr>
          <p:cNvPr id="17" name="Rettangolo 16">
            <a:extLst>
              <a:ext uri="{FF2B5EF4-FFF2-40B4-BE49-F238E27FC236}">
                <a16:creationId xmlns:a16="http://schemas.microsoft.com/office/drawing/2014/main" id="{9E53E087-E7D9-41CB-8D35-EA6AD1F8E3EF}"/>
              </a:ext>
            </a:extLst>
          </p:cNvPr>
          <p:cNvSpPr/>
          <p:nvPr/>
        </p:nvSpPr>
        <p:spPr>
          <a:xfrm>
            <a:off x="1325519" y="4748889"/>
            <a:ext cx="21590490" cy="2585323"/>
          </a:xfrm>
          <a:prstGeom prst="rect">
            <a:avLst/>
          </a:prstGeom>
        </p:spPr>
        <p:txBody>
          <a:bodyPr wrap="square">
            <a:spAutoFit/>
          </a:bodyPr>
          <a:lstStyle/>
          <a:p>
            <a:pPr>
              <a:defRPr sz="8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Le auto a guida autonoma hanno un problema di carrello?</a:t>
            </a:r>
          </a:p>
          <a:p>
            <a:pPr>
              <a:defRPr sz="8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Sull'immoralità della "macchina mortale"</a:t>
            </a:r>
          </a:p>
        </p:txBody>
      </p:sp>
      <p:pic>
        <p:nvPicPr>
          <p:cNvPr id="18" name="Immagine 17">
            <a:extLst>
              <a:ext uri="{FF2B5EF4-FFF2-40B4-BE49-F238E27FC236}">
                <a16:creationId xmlns:a16="http://schemas.microsoft.com/office/drawing/2014/main" id="{2CD8FC6D-563D-493C-A005-5A5B342778D9}"/>
              </a:ext>
            </a:extLst>
          </p:cNvPr>
          <p:cNvPicPr>
            <a:picLocks noChangeAspect="1"/>
          </p:cNvPicPr>
          <p:nvPr/>
        </p:nvPicPr>
        <p:blipFill>
          <a:blip r:embed="rId2"/>
          <a:stretch>
            <a:fillRect/>
          </a:stretch>
        </p:blipFill>
        <p:spPr>
          <a:xfrm>
            <a:off x="10436087" y="7907990"/>
            <a:ext cx="3369355" cy="3389396"/>
          </a:xfrm>
          <a:prstGeom prst="rect">
            <a:avLst/>
          </a:prstGeom>
        </p:spPr>
      </p:pic>
      <p:pic>
        <p:nvPicPr>
          <p:cNvPr id="6" name="Immagine 5">
            <a:hlinkClick r:id="rId3"/>
            <a:extLst>
              <a:ext uri="{FF2B5EF4-FFF2-40B4-BE49-F238E27FC236}">
                <a16:creationId xmlns:a16="http://schemas.microsoft.com/office/drawing/2014/main" id="{33DBF7F5-4194-48A9-9EBE-B625ECB3D256}"/>
              </a:ext>
            </a:extLst>
          </p:cNvPr>
          <p:cNvPicPr>
            <a:picLocks noChangeAspect="1"/>
          </p:cNvPicPr>
          <p:nvPr/>
        </p:nvPicPr>
        <p:blipFill>
          <a:blip r:embed="rId4"/>
          <a:stretch>
            <a:fillRect/>
          </a:stretch>
        </p:blipFill>
        <p:spPr>
          <a:xfrm>
            <a:off x="9480145" y="11985139"/>
            <a:ext cx="4439270" cy="1552792"/>
          </a:xfrm>
          <a:prstGeom prst="rect">
            <a:avLst/>
          </a:prstGeom>
          <a:solidFill>
            <a:schemeClr val="accent1">
              <a:lumMod val="50000"/>
            </a:schemeClr>
          </a:solidFill>
        </p:spPr>
      </p:pic>
    </p:spTree>
    <p:extLst>
      <p:ext uri="{BB962C8B-B14F-4D97-AF65-F5344CB8AC3E}">
        <p14:creationId xmlns:p14="http://schemas.microsoft.com/office/powerpoint/2010/main" val="289890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20</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11543" y="9593752"/>
            <a:ext cx="21724303" cy="1523494"/>
          </a:xfrm>
          <a:prstGeom prst="rect">
            <a:avLst/>
          </a:prstGeom>
        </p:spPr>
        <p:txBody>
          <a:bodyPr wrap="square">
            <a:spAutoFit/>
          </a:bodyPr>
          <a:lstStyle/>
          <a:p>
            <a:pPr algn="just"/>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R. Davnall, </a:t>
            </a:r>
            <a:r>
              <a:rPr i="1"/>
              <a:t>Solving the Single-Vehicle Auto-Driving Car Trolley Problem Using Risk Theory and Vehicle Dynamics</a:t>
            </a:r>
            <a:r>
              <a:t>, in "Science and Engineering Ethics", 26, 2020, pp. 431-449, </a:t>
            </a:r>
            <a:r>
              <a:rPr>
                <a:hlinkClick r:id="rId3"/>
              </a:rPr>
              <a:t>https://link.springer.com/content/pdf/10.1007/s11948-019-00102-6.pdf</a:t>
            </a:r>
            <a:r>
              <a:t>.</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2" name="Rettangolo 1">
            <a:extLst>
              <a:ext uri="{FF2B5EF4-FFF2-40B4-BE49-F238E27FC236}">
                <a16:creationId xmlns:a16="http://schemas.microsoft.com/office/drawing/2014/main" id="{14A92F80-A3CA-4DD4-A29F-8025335A8755}"/>
              </a:ext>
            </a:extLst>
          </p:cNvPr>
          <p:cNvSpPr/>
          <p:nvPr/>
        </p:nvSpPr>
        <p:spPr>
          <a:xfrm>
            <a:off x="1600200" y="3239825"/>
            <a:ext cx="20327815" cy="4524315"/>
          </a:xfrm>
          <a:prstGeom prst="rect">
            <a:avLst/>
          </a:prstGeom>
        </p:spPr>
        <p:txBody>
          <a:bodyPr wrap="square">
            <a:spAutoFit/>
          </a:bodyPr>
          <a:lstStyle/>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"Nei casi in cui un'auto a guida autonoma deve scegliere tra frenata in linea retta in una collisione inevitabile e deviare in una collisione inevitabile, in cui non ci sono altre auto coinvolte, l'auto dovrebbe sempre preferire l'opzione rettilinea. Ulteriori informazioni sugli oggetti con cui essere in collisione sono irrilevanti, dal momento che non c'è modo per l'auto di raccogliere tali informazioni senza peggiorare i rischi della situazione." </a:t>
            </a:r>
          </a:p>
          <a:p>
            <a:pPr marL="571500" indent="-571500" algn="just">
              <a:buFont typeface="Arial" panose="020B0604020202020204" pitchFamily="34" charset="0"/>
              <a:buChar char="•"/>
            </a:pPr>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marL="571500" indent="-571500" algn="just">
              <a:buFont typeface="Arial" panose="020B0604020202020204" pitchFamily="34" charset="0"/>
              <a:buChar char="•"/>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"anche nelle situazioni molto più complesse prodotte dal coinvolgimento di più veicoli, </a:t>
            </a:r>
            <a:r>
              <a:rPr b="1"/>
            </a:r>
            <a:r>
              <a:rPr b="1"/>
              <a:br/>
              <a:t>la politica di arresto di emergenza è almeno abbastanza buona da essere presa in considerazione</a:t>
            </a:r>
            <a:r>
              <a:t>".</a:t>
            </a:r>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200186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21</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1925501" y="4223035"/>
            <a:ext cx="19629092" cy="1061829"/>
          </a:xfrm>
          <a:prstGeom prst="rect">
            <a:avLst/>
          </a:prstGeom>
        </p:spPr>
        <p:txBody>
          <a:bodyPr wrap="none">
            <a:spAutoFit/>
          </a:bodyPr>
          <a:lstStyle/>
          <a:p>
            <a:pPr algn="ctr">
              <a:def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Le auto a guida autonoma richiedono intelligenza artificiale generale?</a:t>
            </a:r>
            <a:endParaRPr sz="6300"/>
          </a:p>
        </p:txBody>
      </p:sp>
    </p:spTree>
    <p:extLst>
      <p:ext uri="{BB962C8B-B14F-4D97-AF65-F5344CB8AC3E}">
        <p14:creationId xmlns:p14="http://schemas.microsoft.com/office/powerpoint/2010/main" val="1565916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22</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5" y="11875555"/>
            <a:ext cx="21724303" cy="569387"/>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a:hlinkClick r:id="rId3"/>
              </a:rPr>
              <a:t>https://www.classaction.org/blog/drivers-sue-tesla-over-alleged-failure-to-deliver-on-promises-of-self-driving-cars</a:t>
            </a:r>
            <a:r>
              <a:t> </a:t>
            </a:r>
          </a:p>
        </p:txBody>
      </p:sp>
      <p:pic>
        <p:nvPicPr>
          <p:cNvPr id="10" name="Immagine 9">
            <a:extLst>
              <a:ext uri="{FF2B5EF4-FFF2-40B4-BE49-F238E27FC236}">
                <a16:creationId xmlns:a16="http://schemas.microsoft.com/office/drawing/2014/main" id="{6AD6E23F-2A2C-4B83-BCD9-B8455A53F301}"/>
              </a:ext>
            </a:extLst>
          </p:cNvPr>
          <p:cNvPicPr>
            <a:picLocks noChangeAspect="1"/>
          </p:cNvPicPr>
          <p:nvPr/>
        </p:nvPicPr>
        <p:blipFill>
          <a:blip r:embed="rId4"/>
          <a:stretch>
            <a:fillRect/>
          </a:stretch>
        </p:blipFill>
        <p:spPr>
          <a:xfrm>
            <a:off x="683316" y="54388"/>
            <a:ext cx="23017359" cy="4127845"/>
          </a:xfrm>
          <a:prstGeom prst="rect">
            <a:avLst/>
          </a:prstGeom>
        </p:spPr>
      </p:pic>
      <p:pic>
        <p:nvPicPr>
          <p:cNvPr id="13" name="Immagine 12">
            <a:extLst>
              <a:ext uri="{FF2B5EF4-FFF2-40B4-BE49-F238E27FC236}">
                <a16:creationId xmlns:a16="http://schemas.microsoft.com/office/drawing/2014/main" id="{6E58F1F0-33AE-443F-B7BB-417784E862BB}"/>
              </a:ext>
            </a:extLst>
          </p:cNvPr>
          <p:cNvPicPr>
            <a:picLocks noChangeAspect="1"/>
          </p:cNvPicPr>
          <p:nvPr/>
        </p:nvPicPr>
        <p:blipFill>
          <a:blip r:embed="rId5"/>
          <a:stretch>
            <a:fillRect/>
          </a:stretch>
        </p:blipFill>
        <p:spPr>
          <a:xfrm>
            <a:off x="12959861" y="4576936"/>
            <a:ext cx="9532069" cy="6854977"/>
          </a:xfrm>
          <a:prstGeom prst="rect">
            <a:avLst/>
          </a:prstGeom>
        </p:spPr>
      </p:pic>
      <p:pic>
        <p:nvPicPr>
          <p:cNvPr id="14" name="Immagine 13">
            <a:extLst>
              <a:ext uri="{FF2B5EF4-FFF2-40B4-BE49-F238E27FC236}">
                <a16:creationId xmlns:a16="http://schemas.microsoft.com/office/drawing/2014/main" id="{38FC2BE6-8CF4-4EA9-8F60-A21295F0D331}"/>
              </a:ext>
            </a:extLst>
          </p:cNvPr>
          <p:cNvPicPr>
            <a:picLocks noChangeAspect="1"/>
          </p:cNvPicPr>
          <p:nvPr/>
        </p:nvPicPr>
        <p:blipFill>
          <a:blip r:embed="rId6"/>
          <a:stretch>
            <a:fillRect/>
          </a:stretch>
        </p:blipFill>
        <p:spPr>
          <a:xfrm>
            <a:off x="1892070" y="10159480"/>
            <a:ext cx="9532070" cy="902383"/>
          </a:xfrm>
          <a:prstGeom prst="rect">
            <a:avLst/>
          </a:prstGeom>
        </p:spPr>
      </p:pic>
      <p:pic>
        <p:nvPicPr>
          <p:cNvPr id="15" name="Immagine 14">
            <a:extLst>
              <a:ext uri="{FF2B5EF4-FFF2-40B4-BE49-F238E27FC236}">
                <a16:creationId xmlns:a16="http://schemas.microsoft.com/office/drawing/2014/main" id="{BAE42C51-4921-4537-BB11-7186D0F76E77}"/>
              </a:ext>
            </a:extLst>
          </p:cNvPr>
          <p:cNvPicPr>
            <a:picLocks noChangeAspect="1"/>
          </p:cNvPicPr>
          <p:nvPr/>
        </p:nvPicPr>
        <p:blipFill>
          <a:blip r:embed="rId7"/>
          <a:stretch>
            <a:fillRect/>
          </a:stretch>
        </p:blipFill>
        <p:spPr>
          <a:xfrm>
            <a:off x="1589696" y="4510371"/>
            <a:ext cx="9665353" cy="5649109"/>
          </a:xfrm>
          <a:prstGeom prst="rect">
            <a:avLst/>
          </a:prstGeom>
        </p:spPr>
      </p:pic>
    </p:spTree>
    <p:extLst>
      <p:ext uri="{BB962C8B-B14F-4D97-AF65-F5344CB8AC3E}">
        <p14:creationId xmlns:p14="http://schemas.microsoft.com/office/powerpoint/2010/main" val="2019795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23</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329848" y="11119787"/>
            <a:ext cx="21724303"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a:hlinkClick r:id="rId3"/>
              </a:rPr>
              <a:t>https://newsroom.aaa.com/2022/05/consumer-skepticism-toward-active-driving-features-justified/</a:t>
            </a:r>
            <a:r>
              <a:t> </a:t>
            </a: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a:hlinkClick r:id="rId4"/>
              </a:rPr>
              <a:t>https://newsroom.aaa.com/wp-content/uploads/2022/05/E-1_Research-Report_2021-ADA-Evaluation_FINAL_4-13-22.pdf</a:t>
            </a:r>
            <a:r>
              <a:t> </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5" name="Immagine 4">
            <a:extLst>
              <a:ext uri="{FF2B5EF4-FFF2-40B4-BE49-F238E27FC236}">
                <a16:creationId xmlns:a16="http://schemas.microsoft.com/office/drawing/2014/main" id="{C54A7702-9084-4EC3-8A71-7B04A218D746}"/>
              </a:ext>
            </a:extLst>
          </p:cNvPr>
          <p:cNvPicPr>
            <a:picLocks noChangeAspect="1"/>
          </p:cNvPicPr>
          <p:nvPr/>
        </p:nvPicPr>
        <p:blipFill>
          <a:blip r:embed="rId5"/>
          <a:stretch>
            <a:fillRect/>
          </a:stretch>
        </p:blipFill>
        <p:spPr>
          <a:xfrm>
            <a:off x="5297781" y="2667898"/>
            <a:ext cx="12984751" cy="8037640"/>
          </a:xfrm>
          <a:prstGeom prst="rect">
            <a:avLst/>
          </a:prstGeom>
        </p:spPr>
      </p:pic>
      <p:pic>
        <p:nvPicPr>
          <p:cNvPr id="8" name="Immagine 7">
            <a:extLst>
              <a:ext uri="{FF2B5EF4-FFF2-40B4-BE49-F238E27FC236}">
                <a16:creationId xmlns:a16="http://schemas.microsoft.com/office/drawing/2014/main" id="{53F07140-54ED-4A9E-B79E-586461867B56}"/>
              </a:ext>
            </a:extLst>
          </p:cNvPr>
          <p:cNvPicPr>
            <a:picLocks noChangeAspect="1"/>
          </p:cNvPicPr>
          <p:nvPr/>
        </p:nvPicPr>
        <p:blipFill>
          <a:blip r:embed="rId6"/>
          <a:stretch>
            <a:fillRect/>
          </a:stretch>
        </p:blipFill>
        <p:spPr>
          <a:xfrm>
            <a:off x="5297781" y="562265"/>
            <a:ext cx="9926435" cy="1562318"/>
          </a:xfrm>
          <a:prstGeom prst="rect">
            <a:avLst/>
          </a:prstGeom>
        </p:spPr>
      </p:pic>
    </p:spTree>
    <p:extLst>
      <p:ext uri="{BB962C8B-B14F-4D97-AF65-F5344CB8AC3E}">
        <p14:creationId xmlns:p14="http://schemas.microsoft.com/office/powerpoint/2010/main" val="178124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24</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4" name="Rettangolo 3">
            <a:extLst>
              <a:ext uri="{FF2B5EF4-FFF2-40B4-BE49-F238E27FC236}">
                <a16:creationId xmlns:a16="http://schemas.microsoft.com/office/drawing/2014/main" id="{79BE3DEE-9A5B-4B28-8265-D3DC15B3D714}"/>
              </a:ext>
            </a:extLst>
          </p:cNvPr>
          <p:cNvSpPr/>
          <p:nvPr/>
        </p:nvSpPr>
        <p:spPr>
          <a:xfrm>
            <a:off x="1209359" y="11047247"/>
            <a:ext cx="21724303"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a:hlinkClick r:id="rId3">
                  <a:extLst>
                    <a:ext uri="{A12FA001-AC4F-418D-AE19-62706E023703}">
                      <ahyp:hlinkClr xmlns:ahyp="http://schemas.microsoft.com/office/drawing/2018/hyperlinkcolor" val="tx"/>
                    </a:ext>
                  </a:extLst>
                </a:hlinkClick>
              </a:rPr>
              <a:t>https://www.motortrend.com/news/nhtsa-tesla-autopilot-investigation-shutoff-crash/</a:t>
            </a:r>
            <a:r>
              <a:t> </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hlinkClick r:id="rId4"/>
            </a:endParaRPr>
          </a:p>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a:hlinkClick r:id="rId4"/>
              </a:rPr>
              <a:t>https://www.theguardian.com/technology/2022/aug/09/tesla-self-driving-technology-safety-children</a:t>
            </a:r>
            <a:r>
              <a:t> </a:t>
            </a:r>
          </a:p>
        </p:txBody>
      </p:sp>
      <p:pic>
        <p:nvPicPr>
          <p:cNvPr id="8" name="Immagine 7">
            <a:extLst>
              <a:ext uri="{FF2B5EF4-FFF2-40B4-BE49-F238E27FC236}">
                <a16:creationId xmlns:a16="http://schemas.microsoft.com/office/drawing/2014/main" id="{85A5D0C1-A54A-43D1-AC71-D6E960AF0F83}"/>
              </a:ext>
            </a:extLst>
          </p:cNvPr>
          <p:cNvPicPr>
            <a:picLocks noChangeAspect="1"/>
          </p:cNvPicPr>
          <p:nvPr/>
        </p:nvPicPr>
        <p:blipFill>
          <a:blip r:embed="rId5"/>
          <a:stretch>
            <a:fillRect/>
          </a:stretch>
        </p:blipFill>
        <p:spPr>
          <a:xfrm>
            <a:off x="13424367" y="2572551"/>
            <a:ext cx="9386224" cy="8057201"/>
          </a:xfrm>
          <a:prstGeom prst="rect">
            <a:avLst/>
          </a:prstGeom>
        </p:spPr>
      </p:pic>
      <p:pic>
        <p:nvPicPr>
          <p:cNvPr id="9" name="Immagine 8">
            <a:extLst>
              <a:ext uri="{FF2B5EF4-FFF2-40B4-BE49-F238E27FC236}">
                <a16:creationId xmlns:a16="http://schemas.microsoft.com/office/drawing/2014/main" id="{F21FEC65-F90E-4D91-9D55-B30742C95603}"/>
              </a:ext>
            </a:extLst>
          </p:cNvPr>
          <p:cNvPicPr>
            <a:picLocks noChangeAspect="1"/>
          </p:cNvPicPr>
          <p:nvPr/>
        </p:nvPicPr>
        <p:blipFill>
          <a:blip r:embed="rId6"/>
          <a:stretch>
            <a:fillRect/>
          </a:stretch>
        </p:blipFill>
        <p:spPr>
          <a:xfrm>
            <a:off x="981408" y="2572551"/>
            <a:ext cx="10897814" cy="8057201"/>
          </a:xfrm>
          <a:prstGeom prst="rect">
            <a:avLst/>
          </a:prstGeom>
        </p:spPr>
      </p:pic>
    </p:spTree>
    <p:extLst>
      <p:ext uri="{BB962C8B-B14F-4D97-AF65-F5344CB8AC3E}">
        <p14:creationId xmlns:p14="http://schemas.microsoft.com/office/powerpoint/2010/main" val="261689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25</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3822636" y="4223035"/>
            <a:ext cx="15834784" cy="2031325"/>
          </a:xfrm>
          <a:prstGeom prst="rect">
            <a:avLst/>
          </a:prstGeom>
        </p:spPr>
        <p:txBody>
          <a:bodyPr wrap="none">
            <a:spAutoFit/>
          </a:bodyPr>
          <a:lstStyle/>
          <a:p>
            <a:pPr algn="ctr">
              <a:def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Perché è immorale (e illegale)</a:t>
            </a:r>
          </a:p>
          <a:p>
            <a:pPr algn="ctr">
              <a:def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per applicare il problema del carrello alle auto a guida autonoma</a:t>
            </a:r>
            <a:endParaRPr sz="6300"/>
          </a:p>
        </p:txBody>
      </p:sp>
    </p:spTree>
    <p:extLst>
      <p:ext uri="{BB962C8B-B14F-4D97-AF65-F5344CB8AC3E}">
        <p14:creationId xmlns:p14="http://schemas.microsoft.com/office/powerpoint/2010/main" val="182531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26</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5" name="Rettangolo 4">
            <a:extLst>
              <a:ext uri="{FF2B5EF4-FFF2-40B4-BE49-F238E27FC236}">
                <a16:creationId xmlns:a16="http://schemas.microsoft.com/office/drawing/2014/main" id="{F2275CD4-E966-49AE-8992-C1AC699B4907}"/>
              </a:ext>
            </a:extLst>
          </p:cNvPr>
          <p:cNvSpPr/>
          <p:nvPr/>
        </p:nvSpPr>
        <p:spPr>
          <a:xfrm>
            <a:off x="1319820" y="3118515"/>
            <a:ext cx="21503382" cy="7478970"/>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 giocatori sono costretti a scegliere tra sterzare per uccidere un senzatetto, un criminale e un uomo (a) o andare dritto per uccidere due donne e un dirigente femminile (b). Questo tipo di informazioni è inaccettabile da usare per prendere decisioni morali.</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"Utilizzando le proprietà sociali come criteri per il processo decisionale morale, </a:t>
            </a:r>
            <a:r>
              <a:rPr b="1"/>
              <a:t>questo esperimento sta erroneamente testando i pregiudizi discriminatori delle persone piuttosto che i loro giudizi morali</a:t>
            </a:r>
            <a:r>
              <a:t>.</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Immaginate che il gioco includesse descrizioni di razza, religione e orientamento sessuale. I ricercatori del MIT non vogliono chiedere: "Sei disposto a sacrificare la vita di tre donne gay per salvare un musulmano?" Ma quello che stanno facendo nel chiedere sulla classe e sull'occupazione è essenzialmente la stessa cosa. Ogni studente che ha preso una lezione di etica introduttiva capisce perché questo gioco non è solo fuorviato, ma pericoloso.</a:t>
            </a:r>
            <a:endParaRPr sz="4000"/>
          </a:p>
        </p:txBody>
      </p:sp>
      <p:sp>
        <p:nvSpPr>
          <p:cNvPr id="2" name="Rettangolo 1">
            <a:extLst>
              <a:ext uri="{FF2B5EF4-FFF2-40B4-BE49-F238E27FC236}">
                <a16:creationId xmlns:a16="http://schemas.microsoft.com/office/drawing/2014/main" id="{052CE093-09F3-4867-88AF-7410B720E523}"/>
              </a:ext>
            </a:extLst>
          </p:cNvPr>
          <p:cNvSpPr/>
          <p:nvPr/>
        </p:nvSpPr>
        <p:spPr>
          <a:xfrm>
            <a:off x="1163188" y="11502406"/>
            <a:ext cx="20802599" cy="569387"/>
          </a:xfrm>
          <a:prstGeom prst="rect">
            <a:avLst/>
          </a:prstGeom>
        </p:spPr>
        <p:txBody>
          <a:bodyPr wrap="square">
            <a:spAutoFit/>
          </a:bodyPr>
          <a:lstStyle/>
          <a:p>
            <a:pPr>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 Leben, </a:t>
            </a:r>
            <a:r>
              <a:rPr i="1"/>
              <a:t>Etica per i robot. Come progettare un algoritmo morale</a:t>
            </a:r>
            <a:r>
              <a:t>, Londra/New York, Routledge, 2019.</a:t>
            </a:r>
            <a:endPara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7" name="Rettangolo 6">
            <a:extLst>
              <a:ext uri="{FF2B5EF4-FFF2-40B4-BE49-F238E27FC236}">
                <a16:creationId xmlns:a16="http://schemas.microsoft.com/office/drawing/2014/main" id="{2A59BBBC-9379-4D2B-B654-106401EBFA08}"/>
              </a:ext>
            </a:extLst>
          </p:cNvPr>
          <p:cNvSpPr/>
          <p:nvPr/>
        </p:nvSpPr>
        <p:spPr>
          <a:xfrm>
            <a:off x="1163188" y="855444"/>
            <a:ext cx="15857226" cy="1061829"/>
          </a:xfrm>
          <a:prstGeom prst="rect">
            <a:avLst/>
          </a:prstGeom>
        </p:spPr>
        <p:txBody>
          <a:bodyPr wrap="none">
            <a:spAutoFit/>
          </a:bodyPr>
          <a:lstStyle/>
          <a:p>
            <a:pPr>
              <a:defRPr sz="63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macchina morale come test sui pregiudizi delle persone </a:t>
            </a:r>
          </a:p>
        </p:txBody>
      </p:sp>
    </p:spTree>
    <p:extLst>
      <p:ext uri="{BB962C8B-B14F-4D97-AF65-F5344CB8AC3E}">
        <p14:creationId xmlns:p14="http://schemas.microsoft.com/office/powerpoint/2010/main" val="1934592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27</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10" name="Rectangle 5">
            <a:extLst>
              <a:ext uri="{FF2B5EF4-FFF2-40B4-BE49-F238E27FC236}">
                <a16:creationId xmlns:a16="http://schemas.microsoft.com/office/drawing/2014/main" id="{5F4BC432-56CC-4DAC-90DF-8357C61C1FD1}"/>
              </a:ext>
            </a:extLst>
          </p:cNvPr>
          <p:cNvSpPr>
            <a:spLocks noChangeArrowheads="1"/>
          </p:cNvSpPr>
          <p:nvPr/>
        </p:nvSpPr>
        <p:spPr bwMode="auto">
          <a:xfrm>
            <a:off x="0" y="832078"/>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800">
                <a:ln>
                  <a:noFill/>
                </a:ln>
                <a:effectLst/>
                <a:latin typeface="Calibri" panose="020F0502020204030204" pitchFamily="34" charset="0"/>
                <a:ea typeface="Calibri" panose="020F0502020204030204" pitchFamily="34" charset="0"/>
                <a:cs typeface="Calibri" panose="020F0502020204030204" pitchFamily="34" charset="0"/>
              </a:defRPr>
            </a:pPr>
            <a:r>
              <a:rPr>
                <a:solidFill>
                  <a:schemeClr val="tx1"/>
                </a:solidFill>
              </a:rPr>
              <a:t> </a:t>
            </a:r>
            <a:r>
              <a:rPr u="sng">
                <a:solidFill>
                  <a:srgbClr val="954F72"/>
                </a:solidFill>
                <a:hlinkClick r:id="rId3"/>
              </a:rPr>
              <a:t>[FOTO]</a:t>
            </a:r>
            <a:endParaRPr kumimoji="0" sz="1800" b="0" i="0" u="none" strike="noStrike" cap="none" normalizeH="0" baseline="0">
              <a:ln>
                <a:noFill/>
              </a:ln>
              <a:solidFill>
                <a:schemeClr val="tx1"/>
              </a:solidFill>
              <a:effectLst/>
              <a:latin typeface="Arial" panose="020B0604020202020204" pitchFamily="34" charset="0"/>
            </a:endParaRPr>
          </a:p>
        </p:txBody>
      </p:sp>
      <p:pic>
        <p:nvPicPr>
          <p:cNvPr id="2" name="Immagine 1">
            <a:extLst>
              <a:ext uri="{FF2B5EF4-FFF2-40B4-BE49-F238E27FC236}">
                <a16:creationId xmlns:a16="http://schemas.microsoft.com/office/drawing/2014/main" id="{3D09CDF2-2873-490E-8CCE-007B2A7A81CF}"/>
              </a:ext>
            </a:extLst>
          </p:cNvPr>
          <p:cNvPicPr>
            <a:picLocks noChangeAspect="1"/>
          </p:cNvPicPr>
          <p:nvPr/>
        </p:nvPicPr>
        <p:blipFill>
          <a:blip r:embed="rId4"/>
          <a:stretch>
            <a:fillRect/>
          </a:stretch>
        </p:blipFill>
        <p:spPr>
          <a:xfrm>
            <a:off x="968224" y="587673"/>
            <a:ext cx="5351275" cy="2734057"/>
          </a:xfrm>
          <a:prstGeom prst="rect">
            <a:avLst/>
          </a:prstGeom>
        </p:spPr>
      </p:pic>
      <p:pic>
        <p:nvPicPr>
          <p:cNvPr id="4" name="Immagine 3">
            <a:extLst>
              <a:ext uri="{FF2B5EF4-FFF2-40B4-BE49-F238E27FC236}">
                <a16:creationId xmlns:a16="http://schemas.microsoft.com/office/drawing/2014/main" id="{6DDCD72C-F086-4A4E-9934-F0AE1012750A}"/>
              </a:ext>
            </a:extLst>
          </p:cNvPr>
          <p:cNvPicPr>
            <a:picLocks noChangeAspect="1"/>
          </p:cNvPicPr>
          <p:nvPr/>
        </p:nvPicPr>
        <p:blipFill>
          <a:blip r:embed="rId5"/>
          <a:stretch>
            <a:fillRect/>
          </a:stretch>
        </p:blipFill>
        <p:spPr>
          <a:xfrm>
            <a:off x="7224737" y="577257"/>
            <a:ext cx="10707594" cy="2734057"/>
          </a:xfrm>
          <a:prstGeom prst="rect">
            <a:avLst/>
          </a:prstGeom>
        </p:spPr>
      </p:pic>
      <p:pic>
        <p:nvPicPr>
          <p:cNvPr id="9" name="Immagine 8">
            <a:extLst>
              <a:ext uri="{FF2B5EF4-FFF2-40B4-BE49-F238E27FC236}">
                <a16:creationId xmlns:a16="http://schemas.microsoft.com/office/drawing/2014/main" id="{CDAC93A8-3FDB-409B-A2BF-EB9D5C6CC543}"/>
              </a:ext>
            </a:extLst>
          </p:cNvPr>
          <p:cNvPicPr>
            <a:picLocks noChangeAspect="1"/>
          </p:cNvPicPr>
          <p:nvPr/>
        </p:nvPicPr>
        <p:blipFill>
          <a:blip r:embed="rId6"/>
          <a:stretch>
            <a:fillRect/>
          </a:stretch>
        </p:blipFill>
        <p:spPr>
          <a:xfrm>
            <a:off x="19870614" y="587673"/>
            <a:ext cx="3690094" cy="2723641"/>
          </a:xfrm>
          <a:prstGeom prst="rect">
            <a:avLst/>
          </a:prstGeom>
        </p:spPr>
      </p:pic>
      <p:pic>
        <p:nvPicPr>
          <p:cNvPr id="12" name="Immagine 11">
            <a:extLst>
              <a:ext uri="{FF2B5EF4-FFF2-40B4-BE49-F238E27FC236}">
                <a16:creationId xmlns:a16="http://schemas.microsoft.com/office/drawing/2014/main" id="{89B47179-C763-4622-B805-612CD2C9D163}"/>
              </a:ext>
            </a:extLst>
          </p:cNvPr>
          <p:cNvPicPr>
            <a:picLocks noChangeAspect="1"/>
          </p:cNvPicPr>
          <p:nvPr/>
        </p:nvPicPr>
        <p:blipFill>
          <a:blip r:embed="rId7"/>
          <a:stretch>
            <a:fillRect/>
          </a:stretch>
        </p:blipFill>
        <p:spPr>
          <a:xfrm>
            <a:off x="17932331" y="587673"/>
            <a:ext cx="2096546" cy="2723641"/>
          </a:xfrm>
          <a:prstGeom prst="rect">
            <a:avLst/>
          </a:prstGeom>
        </p:spPr>
      </p:pic>
      <p:pic>
        <p:nvPicPr>
          <p:cNvPr id="13" name="Immagine 12">
            <a:extLst>
              <a:ext uri="{FF2B5EF4-FFF2-40B4-BE49-F238E27FC236}">
                <a16:creationId xmlns:a16="http://schemas.microsoft.com/office/drawing/2014/main" id="{5860E4F0-6F44-4087-93C0-D49CA59D58CF}"/>
              </a:ext>
            </a:extLst>
          </p:cNvPr>
          <p:cNvPicPr>
            <a:picLocks noChangeAspect="1"/>
          </p:cNvPicPr>
          <p:nvPr/>
        </p:nvPicPr>
        <p:blipFill>
          <a:blip r:embed="rId7"/>
          <a:stretch>
            <a:fillRect/>
          </a:stretch>
        </p:blipFill>
        <p:spPr>
          <a:xfrm>
            <a:off x="6300563" y="587672"/>
            <a:ext cx="924173" cy="2723642"/>
          </a:xfrm>
          <a:prstGeom prst="rect">
            <a:avLst/>
          </a:prstGeom>
        </p:spPr>
      </p:pic>
      <p:pic>
        <p:nvPicPr>
          <p:cNvPr id="14" name="Immagine 13">
            <a:extLst>
              <a:ext uri="{FF2B5EF4-FFF2-40B4-BE49-F238E27FC236}">
                <a16:creationId xmlns:a16="http://schemas.microsoft.com/office/drawing/2014/main" id="{08E5525D-BF41-4B81-A916-A3219F40F5E5}"/>
              </a:ext>
            </a:extLst>
          </p:cNvPr>
          <p:cNvPicPr>
            <a:picLocks noChangeAspect="1"/>
          </p:cNvPicPr>
          <p:nvPr/>
        </p:nvPicPr>
        <p:blipFill>
          <a:blip r:embed="rId8"/>
          <a:stretch>
            <a:fillRect/>
          </a:stretch>
        </p:blipFill>
        <p:spPr>
          <a:xfrm>
            <a:off x="6672589" y="4101266"/>
            <a:ext cx="518805" cy="434674"/>
          </a:xfrm>
          <a:prstGeom prst="rect">
            <a:avLst/>
          </a:prstGeom>
        </p:spPr>
      </p:pic>
      <p:sp>
        <p:nvSpPr>
          <p:cNvPr id="5" name="Rettangolo 4">
            <a:extLst>
              <a:ext uri="{FF2B5EF4-FFF2-40B4-BE49-F238E27FC236}">
                <a16:creationId xmlns:a16="http://schemas.microsoft.com/office/drawing/2014/main" id="{9B10DBF4-4545-4305-A938-126032D4E4EE}"/>
              </a:ext>
            </a:extLst>
          </p:cNvPr>
          <p:cNvSpPr/>
          <p:nvPr/>
        </p:nvSpPr>
        <p:spPr>
          <a:xfrm>
            <a:off x="1258151" y="11579526"/>
            <a:ext cx="17328788" cy="569387"/>
          </a:xfrm>
          <a:prstGeom prst="rect">
            <a:avLst/>
          </a:prstGeom>
        </p:spPr>
        <p:txBody>
          <a:bodyPr wrap="square">
            <a:spAutoFit/>
          </a:bodyPr>
          <a:lstStyle/>
          <a:p>
            <a:pPr>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https://www.bmvi.de/SharedDocs/EN/publications/report-ethics-commission.html</a:t>
            </a:r>
          </a:p>
        </p:txBody>
      </p:sp>
      <p:sp>
        <p:nvSpPr>
          <p:cNvPr id="8" name="Rettangolo 7">
            <a:extLst>
              <a:ext uri="{FF2B5EF4-FFF2-40B4-BE49-F238E27FC236}">
                <a16:creationId xmlns:a16="http://schemas.microsoft.com/office/drawing/2014/main" id="{3AFCF64E-2928-4F42-82F0-0DE9A9E61F7B}"/>
              </a:ext>
            </a:extLst>
          </p:cNvPr>
          <p:cNvSpPr/>
          <p:nvPr/>
        </p:nvSpPr>
        <p:spPr>
          <a:xfrm>
            <a:off x="1258151" y="3793978"/>
            <a:ext cx="22094218" cy="7478970"/>
          </a:xfrm>
          <a:prstGeom prst="rect">
            <a:avLst/>
          </a:prstGeom>
        </p:spPr>
        <p:txBody>
          <a:bodyPr wrap="square">
            <a:spAutoFit/>
          </a:bodyPr>
          <a:lstStyle/>
          <a:p>
            <a:pPr algn="just">
              <a:defRPr sz="40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"Nessuna selezione di esseri umani, nessuna compensazione delle vittime, ma principio di minimizzazione dei danni</a:t>
            </a:r>
            <a:endParaRPr sz="4000" b="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Lo Stato costituzionale moderno opta solo per i divieti assoluti nei casi di confine, come il divieto di tortura per le persone in custodia statale.</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Indipendentemente dalle conseguenze, un atto è mandato o proibito assolutamente perché è intrinsecamente già incompatibile con i valori costitutivi dell'ordine costituzionale. Qui, in via eccezionale, non vi è alcun compromesso, che è di per sé una caratteristica di qualsiasi regime giuridico moralmente basato.</a:t>
            </a: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sentenza della Corte costituzionale federale sulla legge sulla sicurezza aerea 5 segue anche questa linea di valutazione etica, con </a:t>
            </a:r>
            <a:r>
              <a:rPr b="1"/>
              <a:t>il verdetto che il sacrificio di persone innocenti a favore di altre potenziali vittime è inammissibile, perché le parti innocenti sarebbero degradate a mero strumento e private della qualità come soggetto</a:t>
            </a:r>
            <a:r>
              <a:t>.</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Tree>
    <p:extLst>
      <p:ext uri="{BB962C8B-B14F-4D97-AF65-F5344CB8AC3E}">
        <p14:creationId xmlns:p14="http://schemas.microsoft.com/office/powerpoint/2010/main" val="424905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28</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10" name="Rectangle 5">
            <a:extLst>
              <a:ext uri="{FF2B5EF4-FFF2-40B4-BE49-F238E27FC236}">
                <a16:creationId xmlns:a16="http://schemas.microsoft.com/office/drawing/2014/main" id="{5F4BC432-56CC-4DAC-90DF-8357C61C1FD1}"/>
              </a:ext>
            </a:extLst>
          </p:cNvPr>
          <p:cNvSpPr>
            <a:spLocks noChangeArrowheads="1"/>
          </p:cNvSpPr>
          <p:nvPr/>
        </p:nvSpPr>
        <p:spPr bwMode="auto">
          <a:xfrm>
            <a:off x="0" y="832078"/>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800">
                <a:ln>
                  <a:noFill/>
                </a:ln>
                <a:effectLst/>
                <a:latin typeface="Calibri" panose="020F0502020204030204" pitchFamily="34" charset="0"/>
                <a:ea typeface="Calibri" panose="020F0502020204030204" pitchFamily="34" charset="0"/>
                <a:cs typeface="Calibri" panose="020F0502020204030204" pitchFamily="34" charset="0"/>
              </a:defRPr>
            </a:pPr>
            <a:r>
              <a:rPr>
                <a:solidFill>
                  <a:schemeClr val="tx1"/>
                </a:solidFill>
              </a:rPr>
              <a:t> </a:t>
            </a:r>
            <a:r>
              <a:rPr u="sng">
                <a:solidFill>
                  <a:srgbClr val="954F72"/>
                </a:solidFill>
                <a:hlinkClick r:id="rId3"/>
              </a:rPr>
              <a:t>[FOTO]</a:t>
            </a:r>
            <a:endParaRPr kumimoji="0" sz="1800" b="0" i="0" u="none" strike="noStrike" cap="none" normalizeH="0" baseline="0">
              <a:ln>
                <a:noFill/>
              </a:ln>
              <a:solidFill>
                <a:schemeClr val="tx1"/>
              </a:solidFill>
              <a:effectLst/>
              <a:latin typeface="Arial" panose="020B0604020202020204" pitchFamily="34" charset="0"/>
            </a:endParaRPr>
          </a:p>
        </p:txBody>
      </p:sp>
      <p:sp>
        <p:nvSpPr>
          <p:cNvPr id="11" name="Rettangolo 10">
            <a:extLst>
              <a:ext uri="{FF2B5EF4-FFF2-40B4-BE49-F238E27FC236}">
                <a16:creationId xmlns:a16="http://schemas.microsoft.com/office/drawing/2014/main" id="{6F96F6F4-1989-46A0-9C08-987D16820E47}"/>
              </a:ext>
            </a:extLst>
          </p:cNvPr>
          <p:cNvSpPr/>
          <p:nvPr/>
        </p:nvSpPr>
        <p:spPr>
          <a:xfrm>
            <a:off x="896815" y="3758677"/>
            <a:ext cx="21623774" cy="3416320"/>
          </a:xfrm>
          <a:prstGeom prst="rect">
            <a:avLst/>
          </a:prstGeom>
        </p:spPr>
        <p:txBody>
          <a:bodyPr wrap="square">
            <a:spAutoFit/>
          </a:bodyPr>
          <a:lstStyle/>
          <a:p>
            <a:pPr lvl="0" algn="just" defTabSz="914400" eaLnBrk="0" fontAlgn="base" hangingPunct="0">
              <a:spcBef>
                <a:spcPct val="0"/>
              </a:spcBef>
              <a:spcAft>
                <a:spcPct val="0"/>
              </a:spcAft>
              <a:def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"Agisci così che usi l'umanità, sia nella tua persona che nella persona di qualsiasi altro, sempre allo stesso tempo come fine, mai semplicemente come mezzo". </a:t>
            </a:r>
            <a:endParaRPr sz="72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7" name="Rettangolo 6">
            <a:extLst>
              <a:ext uri="{FF2B5EF4-FFF2-40B4-BE49-F238E27FC236}">
                <a16:creationId xmlns:a16="http://schemas.microsoft.com/office/drawing/2014/main" id="{5940BEBD-48F0-4A94-9959-3E9E63818C46}"/>
              </a:ext>
            </a:extLst>
          </p:cNvPr>
          <p:cNvSpPr/>
          <p:nvPr/>
        </p:nvSpPr>
        <p:spPr>
          <a:xfrm>
            <a:off x="1251111" y="10323571"/>
            <a:ext cx="21640800" cy="1523494"/>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Calibri" panose="020F0502020204030204" pitchFamily="34" charset="0"/>
              </a:defRPr>
            </a:pPr>
            <a:r>
              <a:t>I. Kant, </a:t>
            </a:r>
            <a:r>
              <a:rPr i="1"/>
              <a:t>Grundlegung zur Metaphysik der Sitten</a:t>
            </a:r>
            <a:r>
              <a:t>, 1785, nella </a:t>
            </a:r>
            <a:r>
              <a:rPr i="1"/>
              <a:t>gesammelte Schriften di Kant. Akademie-Ausgabe</a:t>
            </a:r>
            <a:r>
              <a:t>, Berlino, W. de Gruyter, 1900, IV, pp. 385-463; in Idem, </a:t>
            </a:r>
            <a:r>
              <a:rPr i="1"/>
              <a:t>Filosofia pratica, L'edizione Cambridge delle opere di Immanuel Kant</a:t>
            </a:r>
            <a:r>
              <a:t>, ed. di M. Gregor, Cambridge, Cambridge University Press, 1996.</a:t>
            </a:r>
            <a:endParaRPr sz="3100">
              <a:solidFill>
                <a:schemeClr val="accent1">
                  <a:lumMod val="50000"/>
                </a:schemeClr>
              </a:solidFill>
            </a:endParaRPr>
          </a:p>
        </p:txBody>
      </p:sp>
    </p:spTree>
    <p:extLst>
      <p:ext uri="{BB962C8B-B14F-4D97-AF65-F5344CB8AC3E}">
        <p14:creationId xmlns:p14="http://schemas.microsoft.com/office/powerpoint/2010/main" val="383835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29</a:t>
            </a:fld>
            <a:endParaRPr>
              <a:solidFill>
                <a:srgbClr val="000000"/>
              </a:solidFill>
            </a:endParaRPr>
          </a:p>
        </p:txBody>
      </p:sp>
      <p:pic>
        <p:nvPicPr>
          <p:cNvPr id="3" name="Immagine 2">
            <a:extLst>
              <a:ext uri="{FF2B5EF4-FFF2-40B4-BE49-F238E27FC236}">
                <a16:creationId xmlns:a16="http://schemas.microsoft.com/office/drawing/2014/main" id="{9BFB9CC8-3E31-482B-BDF8-02A6435FC486}"/>
              </a:ext>
            </a:extLst>
          </p:cNvPr>
          <p:cNvPicPr>
            <a:picLocks noChangeAspect="1"/>
          </p:cNvPicPr>
          <p:nvPr/>
        </p:nvPicPr>
        <p:blipFill>
          <a:blip r:embed="rId2"/>
          <a:stretch>
            <a:fillRect/>
          </a:stretch>
        </p:blipFill>
        <p:spPr>
          <a:xfrm>
            <a:off x="439617" y="855444"/>
            <a:ext cx="12984750" cy="1533739"/>
          </a:xfrm>
          <a:prstGeom prst="rect">
            <a:avLst/>
          </a:prstGeom>
        </p:spPr>
      </p:pic>
      <p:sp>
        <p:nvSpPr>
          <p:cNvPr id="10" name="Rectangle 5">
            <a:extLst>
              <a:ext uri="{FF2B5EF4-FFF2-40B4-BE49-F238E27FC236}">
                <a16:creationId xmlns:a16="http://schemas.microsoft.com/office/drawing/2014/main" id="{5F4BC432-56CC-4DAC-90DF-8357C61C1FD1}"/>
              </a:ext>
            </a:extLst>
          </p:cNvPr>
          <p:cNvSpPr>
            <a:spLocks noChangeArrowheads="1"/>
          </p:cNvSpPr>
          <p:nvPr/>
        </p:nvSpPr>
        <p:spPr bwMode="auto">
          <a:xfrm>
            <a:off x="0" y="832078"/>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800">
                <a:ln>
                  <a:noFill/>
                </a:ln>
                <a:effectLst/>
                <a:latin typeface="Calibri" panose="020F0502020204030204" pitchFamily="34" charset="0"/>
                <a:ea typeface="Calibri" panose="020F0502020204030204" pitchFamily="34" charset="0"/>
                <a:cs typeface="Calibri" panose="020F0502020204030204" pitchFamily="34" charset="0"/>
              </a:defRPr>
            </a:pPr>
            <a:r>
              <a:rPr>
                <a:solidFill>
                  <a:schemeClr val="tx1"/>
                </a:solidFill>
              </a:rPr>
              <a:t> </a:t>
            </a:r>
            <a:r>
              <a:rPr u="sng">
                <a:solidFill>
                  <a:srgbClr val="954F72"/>
                </a:solidFill>
                <a:hlinkClick r:id="rId3"/>
              </a:rPr>
              <a:t>[FOTO]</a:t>
            </a:r>
            <a:endParaRPr kumimoji="0" sz="1800" b="0" i="0" u="none" strike="noStrike" cap="none" normalizeH="0" baseline="0">
              <a:ln>
                <a:noFill/>
              </a:ln>
              <a:solidFill>
                <a:schemeClr val="tx1"/>
              </a:solidFill>
              <a:effectLst/>
              <a:latin typeface="Arial" panose="020B0604020202020204" pitchFamily="34" charset="0"/>
            </a:endParaRPr>
          </a:p>
        </p:txBody>
      </p:sp>
      <p:pic>
        <p:nvPicPr>
          <p:cNvPr id="2" name="Immagine 1">
            <a:extLst>
              <a:ext uri="{FF2B5EF4-FFF2-40B4-BE49-F238E27FC236}">
                <a16:creationId xmlns:a16="http://schemas.microsoft.com/office/drawing/2014/main" id="{3D09CDF2-2873-490E-8CCE-007B2A7A81CF}"/>
              </a:ext>
            </a:extLst>
          </p:cNvPr>
          <p:cNvPicPr>
            <a:picLocks noChangeAspect="1"/>
          </p:cNvPicPr>
          <p:nvPr/>
        </p:nvPicPr>
        <p:blipFill>
          <a:blip r:embed="rId4"/>
          <a:stretch>
            <a:fillRect/>
          </a:stretch>
        </p:blipFill>
        <p:spPr>
          <a:xfrm>
            <a:off x="932534" y="0"/>
            <a:ext cx="5351275" cy="2734057"/>
          </a:xfrm>
          <a:prstGeom prst="rect">
            <a:avLst/>
          </a:prstGeom>
        </p:spPr>
      </p:pic>
      <p:pic>
        <p:nvPicPr>
          <p:cNvPr id="4" name="Immagine 3">
            <a:extLst>
              <a:ext uri="{FF2B5EF4-FFF2-40B4-BE49-F238E27FC236}">
                <a16:creationId xmlns:a16="http://schemas.microsoft.com/office/drawing/2014/main" id="{6DDCD72C-F086-4A4E-9934-F0AE1012750A}"/>
              </a:ext>
            </a:extLst>
          </p:cNvPr>
          <p:cNvPicPr>
            <a:picLocks noChangeAspect="1"/>
          </p:cNvPicPr>
          <p:nvPr/>
        </p:nvPicPr>
        <p:blipFill>
          <a:blip r:embed="rId5"/>
          <a:stretch>
            <a:fillRect/>
          </a:stretch>
        </p:blipFill>
        <p:spPr>
          <a:xfrm>
            <a:off x="7084948" y="0"/>
            <a:ext cx="10707594" cy="2734057"/>
          </a:xfrm>
          <a:prstGeom prst="rect">
            <a:avLst/>
          </a:prstGeom>
        </p:spPr>
      </p:pic>
      <p:pic>
        <p:nvPicPr>
          <p:cNvPr id="9" name="Immagine 8">
            <a:extLst>
              <a:ext uri="{FF2B5EF4-FFF2-40B4-BE49-F238E27FC236}">
                <a16:creationId xmlns:a16="http://schemas.microsoft.com/office/drawing/2014/main" id="{CDAC93A8-3FDB-409B-A2BF-EB9D5C6CC543}"/>
              </a:ext>
            </a:extLst>
          </p:cNvPr>
          <p:cNvPicPr>
            <a:picLocks noChangeAspect="1"/>
          </p:cNvPicPr>
          <p:nvPr/>
        </p:nvPicPr>
        <p:blipFill>
          <a:blip r:embed="rId6"/>
          <a:stretch>
            <a:fillRect/>
          </a:stretch>
        </p:blipFill>
        <p:spPr>
          <a:xfrm>
            <a:off x="19889088" y="0"/>
            <a:ext cx="3690094" cy="2723641"/>
          </a:xfrm>
          <a:prstGeom prst="rect">
            <a:avLst/>
          </a:prstGeom>
        </p:spPr>
      </p:pic>
      <p:pic>
        <p:nvPicPr>
          <p:cNvPr id="12" name="Immagine 11">
            <a:extLst>
              <a:ext uri="{FF2B5EF4-FFF2-40B4-BE49-F238E27FC236}">
                <a16:creationId xmlns:a16="http://schemas.microsoft.com/office/drawing/2014/main" id="{89B47179-C763-4622-B805-612CD2C9D163}"/>
              </a:ext>
            </a:extLst>
          </p:cNvPr>
          <p:cNvPicPr>
            <a:picLocks noChangeAspect="1"/>
          </p:cNvPicPr>
          <p:nvPr/>
        </p:nvPicPr>
        <p:blipFill>
          <a:blip r:embed="rId7"/>
          <a:stretch>
            <a:fillRect/>
          </a:stretch>
        </p:blipFill>
        <p:spPr>
          <a:xfrm>
            <a:off x="17792542" y="5208"/>
            <a:ext cx="2096546" cy="2723641"/>
          </a:xfrm>
          <a:prstGeom prst="rect">
            <a:avLst/>
          </a:prstGeom>
        </p:spPr>
      </p:pic>
      <p:pic>
        <p:nvPicPr>
          <p:cNvPr id="13" name="Immagine 12">
            <a:extLst>
              <a:ext uri="{FF2B5EF4-FFF2-40B4-BE49-F238E27FC236}">
                <a16:creationId xmlns:a16="http://schemas.microsoft.com/office/drawing/2014/main" id="{5860E4F0-6F44-4087-93C0-D49CA59D58CF}"/>
              </a:ext>
            </a:extLst>
          </p:cNvPr>
          <p:cNvPicPr>
            <a:picLocks noChangeAspect="1"/>
          </p:cNvPicPr>
          <p:nvPr/>
        </p:nvPicPr>
        <p:blipFill>
          <a:blip r:embed="rId7"/>
          <a:stretch>
            <a:fillRect/>
          </a:stretch>
        </p:blipFill>
        <p:spPr>
          <a:xfrm>
            <a:off x="6160775" y="5207"/>
            <a:ext cx="924173" cy="2723642"/>
          </a:xfrm>
          <a:prstGeom prst="rect">
            <a:avLst/>
          </a:prstGeom>
        </p:spPr>
      </p:pic>
      <p:pic>
        <p:nvPicPr>
          <p:cNvPr id="14" name="Immagine 13">
            <a:extLst>
              <a:ext uri="{FF2B5EF4-FFF2-40B4-BE49-F238E27FC236}">
                <a16:creationId xmlns:a16="http://schemas.microsoft.com/office/drawing/2014/main" id="{08E5525D-BF41-4B81-A916-A3219F40F5E5}"/>
              </a:ext>
            </a:extLst>
          </p:cNvPr>
          <p:cNvPicPr>
            <a:picLocks noChangeAspect="1"/>
          </p:cNvPicPr>
          <p:nvPr/>
        </p:nvPicPr>
        <p:blipFill>
          <a:blip r:embed="rId8"/>
          <a:stretch>
            <a:fillRect/>
          </a:stretch>
        </p:blipFill>
        <p:spPr>
          <a:xfrm>
            <a:off x="6672589" y="4101266"/>
            <a:ext cx="518805" cy="434674"/>
          </a:xfrm>
          <a:prstGeom prst="rect">
            <a:avLst/>
          </a:prstGeom>
        </p:spPr>
      </p:pic>
      <p:pic>
        <p:nvPicPr>
          <p:cNvPr id="16" name="Immagine 15">
            <a:extLst>
              <a:ext uri="{FF2B5EF4-FFF2-40B4-BE49-F238E27FC236}">
                <a16:creationId xmlns:a16="http://schemas.microsoft.com/office/drawing/2014/main" id="{6BD0C742-C9E6-414C-B205-0787CE005FEB}"/>
              </a:ext>
            </a:extLst>
          </p:cNvPr>
          <p:cNvPicPr>
            <a:picLocks noChangeAspect="1"/>
          </p:cNvPicPr>
          <p:nvPr/>
        </p:nvPicPr>
        <p:blipFill>
          <a:blip r:embed="rId8"/>
          <a:stretch>
            <a:fillRect/>
          </a:stretch>
        </p:blipFill>
        <p:spPr>
          <a:xfrm>
            <a:off x="4288939" y="3027604"/>
            <a:ext cx="1540871" cy="1290999"/>
          </a:xfrm>
          <a:prstGeom prst="rect">
            <a:avLst/>
          </a:prstGeom>
        </p:spPr>
      </p:pic>
      <p:pic>
        <p:nvPicPr>
          <p:cNvPr id="17" name="Immagine 16">
            <a:extLst>
              <a:ext uri="{FF2B5EF4-FFF2-40B4-BE49-F238E27FC236}">
                <a16:creationId xmlns:a16="http://schemas.microsoft.com/office/drawing/2014/main" id="{F120FA99-0FAC-4CDB-B271-375E447999A7}"/>
              </a:ext>
            </a:extLst>
          </p:cNvPr>
          <p:cNvPicPr>
            <a:picLocks noChangeAspect="1"/>
          </p:cNvPicPr>
          <p:nvPr/>
        </p:nvPicPr>
        <p:blipFill>
          <a:blip r:embed="rId8"/>
          <a:stretch>
            <a:fillRect/>
          </a:stretch>
        </p:blipFill>
        <p:spPr>
          <a:xfrm>
            <a:off x="4444058" y="10042896"/>
            <a:ext cx="1540871" cy="1290999"/>
          </a:xfrm>
          <a:prstGeom prst="rect">
            <a:avLst/>
          </a:prstGeom>
        </p:spPr>
      </p:pic>
      <p:sp>
        <p:nvSpPr>
          <p:cNvPr id="11" name="Rettangolo 10">
            <a:extLst>
              <a:ext uri="{FF2B5EF4-FFF2-40B4-BE49-F238E27FC236}">
                <a16:creationId xmlns:a16="http://schemas.microsoft.com/office/drawing/2014/main" id="{A21C60DF-6E59-4B1A-9AAC-ABAC2498200A}"/>
              </a:ext>
            </a:extLst>
          </p:cNvPr>
          <p:cNvSpPr/>
          <p:nvPr/>
        </p:nvSpPr>
        <p:spPr>
          <a:xfrm>
            <a:off x="1764883" y="3441265"/>
            <a:ext cx="21347724" cy="7478970"/>
          </a:xfrm>
          <a:prstGeom prst="rect">
            <a:avLst/>
          </a:prstGeom>
        </p:spPr>
        <p:txBody>
          <a:bodyPr wrap="square">
            <a:spAutoFit/>
          </a:bodyPr>
          <a:lstStyle/>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a:t>
            </a:r>
            <a:r>
              <a:rPr b="1"/>
              <a:t>Le vere decisioni di dilemma, come una decisione tra una vita umana e un'altra, dipendono dalla situazione specifica reale, incorporando comportamenti "imprevedibili" da parte delle parti interessate. Non possono quindi essere chiaramente standardizzati</a:t>
            </a:r>
            <a:r>
              <a:t>, né possono essere programmati in modo tale da essere eticamente indiscutibili.</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rPr b="1"/>
              <a:t>In caso di inevitabili situazioni di incidente, qualsiasi distinzione basata su caratteristiche personali (età, genere, costituzione fisica o mentale) è severamente vietata</a:t>
            </a:r>
            <a:r>
              <a:t>. </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È inoltre vietato compensare le vittime l'una contro l'altra. La programmazione generale per ridurre il numero di lesioni personali può essere giustificabile. </a:t>
            </a:r>
          </a:p>
          <a:p>
            <a:pPr algn="just"/>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Le parti coinvolte nella generazione di rischi per la mobilità non devono sacrificare le parti non coinvolte."</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sp>
        <p:nvSpPr>
          <p:cNvPr id="18" name="Rettangolo 17">
            <a:extLst>
              <a:ext uri="{FF2B5EF4-FFF2-40B4-BE49-F238E27FC236}">
                <a16:creationId xmlns:a16="http://schemas.microsoft.com/office/drawing/2014/main" id="{57727190-C5AF-4F7C-ADCD-FC8266E0453D}"/>
              </a:ext>
            </a:extLst>
          </p:cNvPr>
          <p:cNvSpPr/>
          <p:nvPr/>
        </p:nvSpPr>
        <p:spPr>
          <a:xfrm>
            <a:off x="1258151" y="11579526"/>
            <a:ext cx="17328788" cy="569387"/>
          </a:xfrm>
          <a:prstGeom prst="rect">
            <a:avLst/>
          </a:prstGeom>
        </p:spPr>
        <p:txBody>
          <a:bodyPr wrap="square">
            <a:spAutoFit/>
          </a:bodyPr>
          <a:lstStyle/>
          <a:p>
            <a:pPr>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https://www.bmvi.de/SharedDocs/EN/publications/report-ethics-commission.html</a:t>
            </a:r>
          </a:p>
        </p:txBody>
      </p:sp>
    </p:spTree>
    <p:extLst>
      <p:ext uri="{BB962C8B-B14F-4D97-AF65-F5344CB8AC3E}">
        <p14:creationId xmlns:p14="http://schemas.microsoft.com/office/powerpoint/2010/main" val="3643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3</a:t>
            </a:fld>
            <a:endParaRPr>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406770" y="4936987"/>
            <a:ext cx="20908107" cy="5801588"/>
          </a:xfrm>
          <a:prstGeom prst="rect">
            <a:avLst/>
          </a:prstGeom>
        </p:spPr>
        <p:txBody>
          <a:bodyPr wrap="square">
            <a:spAutoFit/>
          </a:bodyPr>
          <a:lstStyle/>
          <a:p>
            <a:pPr algn="just">
              <a:defRPr sz="45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"Supponiamo che un giudice o magistrato si trovi di fronte a rivoltosi che chiedono che un colpevole sia trovato per un certo crimine e minaccino altrimenti di prendere la propria vendetta sanguinosa su una particolare sezione della comunità. Essendo il vero colpevole sconosciuto, il giudice si vede in grado di impedire lo spargimento di sangue solo inquadrando una persona innocente e facendola giustiziare. Accanto a questo esempio è collocato un altro in cui un pilota il cui velivolo sta per schiantarsi sta decidendo se dirigere da un'area più a una meno abitata."</a:t>
            </a:r>
          </a:p>
          <a:p>
            <a:pPr algn="just"/>
            <a:endParaRPr sz="2800">
              <a:solidFill>
                <a:srgbClr val="414141"/>
              </a:solidFill>
              <a:latin typeface="Helvetica Neue"/>
            </a:endParaRPr>
          </a:p>
          <a:p>
            <a:pPr algn="just"/>
            <a:endParaRPr sz="2800">
              <a:solidFill>
                <a:srgbClr val="414141"/>
              </a:solidFill>
              <a:latin typeface="Helvetica Neue"/>
            </a:endParaRPr>
          </a:p>
        </p:txBody>
      </p:sp>
      <p:sp>
        <p:nvSpPr>
          <p:cNvPr id="4" name="Rettangolo 3">
            <a:extLst>
              <a:ext uri="{FF2B5EF4-FFF2-40B4-BE49-F238E27FC236}">
                <a16:creationId xmlns:a16="http://schemas.microsoft.com/office/drawing/2014/main" id="{DDD762B7-30AA-470C-A224-653061292AB1}"/>
              </a:ext>
            </a:extLst>
          </p:cNvPr>
          <p:cNvSpPr/>
          <p:nvPr/>
        </p:nvSpPr>
        <p:spPr>
          <a:xfrm>
            <a:off x="1406770" y="11307065"/>
            <a:ext cx="20222307" cy="569387"/>
          </a:xfrm>
          <a:prstGeom prst="rect">
            <a:avLst/>
          </a:prstGeom>
        </p:spPr>
        <p:txBody>
          <a:bodyPr wrap="square">
            <a:spAutoFit/>
          </a:bodyPr>
          <a:lstStyle/>
          <a:p>
            <a:pPr lvl="0" algn="just">
              <a:defRPr sz="3100">
                <a:solidFill>
                  <a:schemeClr val="accent1">
                    <a:lumMod val="50000"/>
                  </a:schemeClr>
                </a:solidFill>
                <a:latin typeface="Helvetica Neue"/>
                <a:sym typeface="Gill Sans Light" charset="0"/>
              </a:defRPr>
            </a:pPr>
            <a:r>
              <a:t>P. Foot, </a:t>
            </a:r>
            <a:r>
              <a:rPr i="1"/>
              <a:t>Il problema dell'aborto e la dottrina del doppio effetto</a:t>
            </a:r>
            <a:r>
              <a:t>, "Oxford Review", V, 1967, pp. 5-15.</a:t>
            </a:r>
            <a:endParaRPr sz="3100" i="1">
              <a:solidFill>
                <a:schemeClr val="accent1">
                  <a:lumMod val="50000"/>
                </a:schemeClr>
              </a:solidFill>
              <a:latin typeface="Helvetica Neue"/>
              <a:sym typeface="Gill Sans Light" charset="0"/>
            </a:endParaRPr>
          </a:p>
        </p:txBody>
      </p:sp>
      <p:pic>
        <p:nvPicPr>
          <p:cNvPr id="9" name="Immagine 8">
            <a:extLst>
              <a:ext uri="{FF2B5EF4-FFF2-40B4-BE49-F238E27FC236}">
                <a16:creationId xmlns:a16="http://schemas.microsoft.com/office/drawing/2014/main" id="{1F8DCF77-F3F9-492C-8482-E288F95E0B11}"/>
              </a:ext>
            </a:extLst>
          </p:cNvPr>
          <p:cNvPicPr>
            <a:picLocks noChangeAspect="1"/>
          </p:cNvPicPr>
          <p:nvPr/>
        </p:nvPicPr>
        <p:blipFill>
          <a:blip r:embed="rId2"/>
          <a:stretch>
            <a:fillRect/>
          </a:stretch>
        </p:blipFill>
        <p:spPr>
          <a:xfrm>
            <a:off x="1176875" y="867148"/>
            <a:ext cx="11015125" cy="1201651"/>
          </a:xfrm>
          <a:prstGeom prst="rect">
            <a:avLst/>
          </a:prstGeom>
        </p:spPr>
      </p:pic>
      <p:sp>
        <p:nvSpPr>
          <p:cNvPr id="10" name="Text Placeholder 4">
            <a:extLst>
              <a:ext uri="{FF2B5EF4-FFF2-40B4-BE49-F238E27FC236}">
                <a16:creationId xmlns:a16="http://schemas.microsoft.com/office/drawing/2014/main" id="{96872BF2-FC3B-4254-8B3F-08046A177B60}"/>
              </a:ext>
            </a:extLst>
          </p:cNvPr>
          <p:cNvSpPr txBox="1">
            <a:spLocks/>
          </p:cNvSpPr>
          <p:nvPr/>
        </p:nvSpPr>
        <p:spPr>
          <a:xfrm>
            <a:off x="1176875" y="1133945"/>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7200" b="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Il problema del carrello</a:t>
            </a:r>
          </a:p>
        </p:txBody>
      </p:sp>
    </p:spTree>
    <p:extLst>
      <p:ext uri="{BB962C8B-B14F-4D97-AF65-F5344CB8AC3E}">
        <p14:creationId xmlns:p14="http://schemas.microsoft.com/office/powerpoint/2010/main" val="124075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pPr>
              <a:defRPr sz="9000">
                <a:latin typeface="Linux Libertine G" panose="02000503000000000000" pitchFamily="2" charset="0"/>
                <a:ea typeface="Linux Libertine G" panose="02000503000000000000" pitchFamily="2" charset="0"/>
                <a:cs typeface="Linux Libertine G" panose="02000503000000000000" pitchFamily="2" charset="0"/>
              </a:defRPr>
            </a:pPr>
            <a:r>
              <a:t>Grazie. — Grazie. Qualche domanda?</a:t>
            </a:r>
          </a:p>
          <a:p>
            <a:endParaRPr sz="9000">
              <a:latin typeface="Linux Libertine G" panose="02000503000000000000" pitchFamily="2" charset="0"/>
              <a:ea typeface="Linux Libertine G" panose="02000503000000000000" pitchFamily="2" charset="0"/>
              <a:cs typeface="Linux Libertine G" panose="02000503000000000000" pitchFamily="2" charset="0"/>
            </a:endParaRPr>
          </a:p>
          <a:p>
            <a:endParaRPr sz="9000">
              <a:latin typeface="Linux Libertine G" panose="02000503000000000000" pitchFamily="2" charset="0"/>
              <a:ea typeface="Linux Libertine G" panose="02000503000000000000" pitchFamily="2" charset="0"/>
              <a:cs typeface="Linux Libertine G" panose="02000503000000000000" pitchFamily="2" charset="0"/>
            </a:endParaRPr>
          </a:p>
          <a:p>
            <a:pPr>
              <a:defRPr sz="7200" b="0">
                <a:latin typeface="Linux Libertine G" panose="02000503000000000000" pitchFamily="2" charset="0"/>
                <a:ea typeface="Linux Libertine G" panose="02000503000000000000" pitchFamily="2" charset="0"/>
                <a:cs typeface="Linux Libertine G" panose="02000503000000000000" pitchFamily="2" charset="0"/>
              </a:defRPr>
            </a:pPr>
            <a:r>
              <a:t>daniela.tafani@unibo.it</a:t>
            </a:r>
          </a:p>
          <a:p/>
          <a:p/>
        </p:txBody>
      </p:sp>
    </p:spTree>
    <p:extLst>
      <p:ext uri="{BB962C8B-B14F-4D97-AF65-F5344CB8AC3E}">
        <p14:creationId xmlns:p14="http://schemas.microsoft.com/office/powerpoint/2010/main" val="1681197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4</a:t>
            </a:fld>
            <a:endParaRPr>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406770" y="2759883"/>
            <a:ext cx="20908107" cy="7709803"/>
          </a:xfrm>
          <a:prstGeom prst="rect">
            <a:avLst/>
          </a:prstGeom>
        </p:spPr>
        <p:txBody>
          <a:bodyPr wrap="square">
            <a:spAutoFit/>
          </a:bodyPr>
          <a:lstStyle/>
          <a:p>
            <a:pPr algn="just">
              <a:defRPr sz="45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"Per rendere il parallelo il più vicino possibile, si può piuttosto supporre che egli sia il conducente di un tram in fuga che può guidare solo da una stretta pista all'altra; cinque uomini stanno lavorando su una pista e uno sull'altro; chiunque entri in pista è destinato ad essere ucciso. </a:t>
            </a:r>
          </a:p>
          <a:p>
            <a:pPr algn="just"/>
            <a:endParaRPr sz="45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5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Nel caso delle rivolte la folla ha cinque ostaggi, in modo che in entrambi lo scambio dovrebbe essere la vita di un uomo per la vita di cinque. </a:t>
            </a:r>
          </a:p>
          <a:p>
            <a:pPr algn="just"/>
            <a:endParaRPr sz="45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sz="45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domanda è perché dovremmo dire, senza esitazione, che il conducente dovrebbe guidare per la pista meno occupata, mentre la maggior parte di noi sarebbe sconvolta dall'idea che l'uomo innocente potesse essere incastrato.</a:t>
            </a:r>
          </a:p>
        </p:txBody>
      </p:sp>
      <p:sp>
        <p:nvSpPr>
          <p:cNvPr id="5" name="Text Placeholder 4">
            <a:extLst>
              <a:ext uri="{FF2B5EF4-FFF2-40B4-BE49-F238E27FC236}">
                <a16:creationId xmlns:a16="http://schemas.microsoft.com/office/drawing/2014/main" id="{F303B647-EC28-4388-948E-768E34635460}"/>
              </a:ext>
            </a:extLst>
          </p:cNvPr>
          <p:cNvSpPr txBox="1">
            <a:spLocks/>
          </p:cNvSpPr>
          <p:nvPr/>
        </p:nvSpPr>
        <p:spPr>
          <a:xfrm>
            <a:off x="1276266" y="2003232"/>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sz="3600"/>
          </a:p>
        </p:txBody>
      </p:sp>
      <p:sp>
        <p:nvSpPr>
          <p:cNvPr id="4" name="Rettangolo 3">
            <a:extLst>
              <a:ext uri="{FF2B5EF4-FFF2-40B4-BE49-F238E27FC236}">
                <a16:creationId xmlns:a16="http://schemas.microsoft.com/office/drawing/2014/main" id="{DDD762B7-30AA-470C-A224-653061292AB1}"/>
              </a:ext>
            </a:extLst>
          </p:cNvPr>
          <p:cNvSpPr/>
          <p:nvPr/>
        </p:nvSpPr>
        <p:spPr>
          <a:xfrm>
            <a:off x="1406770" y="11307065"/>
            <a:ext cx="20222307" cy="569387"/>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defRPr>
            </a:pPr>
            <a:r>
              <a:t>P. Foot, </a:t>
            </a:r>
            <a:r>
              <a:rPr i="1"/>
              <a:t>Il problema dell'aborto e la dottrina del doppio effetto</a:t>
            </a:r>
            <a:r>
              <a:t>, "Oxford Review", V, 1967, pp. 5-15.</a:t>
            </a:r>
            <a:endParaRPr sz="3100" i="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endParaRPr>
          </a:p>
        </p:txBody>
      </p:sp>
      <p:pic>
        <p:nvPicPr>
          <p:cNvPr id="3" name="Immagine 2">
            <a:extLst>
              <a:ext uri="{FF2B5EF4-FFF2-40B4-BE49-F238E27FC236}">
                <a16:creationId xmlns:a16="http://schemas.microsoft.com/office/drawing/2014/main" id="{496E36F0-F325-423D-AA29-0C52FEF3A885}"/>
              </a:ext>
            </a:extLst>
          </p:cNvPr>
          <p:cNvPicPr>
            <a:picLocks noChangeAspect="1"/>
          </p:cNvPicPr>
          <p:nvPr/>
        </p:nvPicPr>
        <p:blipFill>
          <a:blip r:embed="rId2"/>
          <a:stretch>
            <a:fillRect/>
          </a:stretch>
        </p:blipFill>
        <p:spPr>
          <a:xfrm>
            <a:off x="1029272" y="434477"/>
            <a:ext cx="10998605" cy="1456310"/>
          </a:xfrm>
          <a:prstGeom prst="rect">
            <a:avLst/>
          </a:prstGeom>
        </p:spPr>
      </p:pic>
    </p:spTree>
    <p:extLst>
      <p:ext uri="{BB962C8B-B14F-4D97-AF65-F5344CB8AC3E}">
        <p14:creationId xmlns:p14="http://schemas.microsoft.com/office/powerpoint/2010/main" val="137656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5</a:t>
            </a:fld>
            <a:endParaRPr>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09188" y="2656850"/>
            <a:ext cx="20908107" cy="8402300"/>
          </a:xfrm>
          <a:prstGeom prst="rect">
            <a:avLst/>
          </a:prstGeom>
        </p:spPr>
        <p:txBody>
          <a:bodyPr wrap="square">
            <a:spAutoFit/>
          </a:bodyPr>
          <a:lstStyle/>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"Parliamo di </a:t>
            </a:r>
            <a:r>
              <a:rPr b="1"/>
              <a:t>doveri negativi quando pensiamo </a:t>
            </a:r>
            <a:r>
              <a:t>all'obbligo di astenersi da cose come uccidere o derubare, e al </a:t>
            </a:r>
            <a:r>
              <a:rPr b="1"/>
              <a:t>dovere positivo</a:t>
            </a:r>
            <a:r>
              <a:t>, ad esempio, di prendersi cura dei bambini o dei genitori anziani. Sarà utile, tuttavia, estendere la nozione di dovere positivo al di là della gamma di cose che sono strettamente chiamate doveri, portando gli atti di carità sotto questo titolo.</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È interessante notare che, anche se esiste l'obbligo più rigoroso di aiuti positivi, ciò non pesa ancora come se si trattasse di un dazio negativo. Non è permesso commettere un omicidio per portare cibo ai bambini affamati. Se la scelta è tra infliggere lesioni a uno o molti, sembra che una sola linea d'azione razionale.</a:t>
            </a:r>
          </a:p>
          <a:p>
            <a:pPr algn="just"/>
            <a:endPara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a:p>
            <a:pPr algn="just">
              <a:defRPr>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Se stiamo portando aiuti (salvando le persone che stanno per essere torturati dal tiranno), dobbiamo ovviamente salvare il gruppo più grande piuttosto che il gruppo più piccolo. Non ne consegue, tuttavia, che saremmo giustificati nell'infliggere il danno, o nel convincere una terza persona a farlo, al fine di salvare i cinque. Possiamo quindi rifiutarci di essere costretti ad agire dalle minacce di uomini cattivi. </a:t>
            </a:r>
            <a:r>
              <a:rPr b="1"/>
              <a:t>Astenersi dall'infliggere danni a noi stessi è un dovere più severo che impedire ad altre persone di infliggere lesioni</a:t>
            </a:r>
            <a:r>
              <a:t>, il che non vuol dire che l'altro non sia un dovere molto rigoroso".</a:t>
            </a:r>
          </a:p>
        </p:txBody>
      </p:sp>
      <p:sp>
        <p:nvSpPr>
          <p:cNvPr id="5" name="Text Placeholder 4">
            <a:extLst>
              <a:ext uri="{FF2B5EF4-FFF2-40B4-BE49-F238E27FC236}">
                <a16:creationId xmlns:a16="http://schemas.microsoft.com/office/drawing/2014/main" id="{F303B647-EC28-4388-948E-768E34635460}"/>
              </a:ext>
            </a:extLst>
          </p:cNvPr>
          <p:cNvSpPr txBox="1">
            <a:spLocks/>
          </p:cNvSpPr>
          <p:nvPr/>
        </p:nvSpPr>
        <p:spPr>
          <a:xfrm>
            <a:off x="1276266" y="2003232"/>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sz="3600"/>
          </a:p>
        </p:txBody>
      </p:sp>
      <p:sp>
        <p:nvSpPr>
          <p:cNvPr id="4" name="Rettangolo 3">
            <a:extLst>
              <a:ext uri="{FF2B5EF4-FFF2-40B4-BE49-F238E27FC236}">
                <a16:creationId xmlns:a16="http://schemas.microsoft.com/office/drawing/2014/main" id="{DDD762B7-30AA-470C-A224-653061292AB1}"/>
              </a:ext>
            </a:extLst>
          </p:cNvPr>
          <p:cNvSpPr/>
          <p:nvPr/>
        </p:nvSpPr>
        <p:spPr>
          <a:xfrm>
            <a:off x="1276266" y="11821992"/>
            <a:ext cx="20222307" cy="569387"/>
          </a:xfrm>
          <a:prstGeom prst="rect">
            <a:avLst/>
          </a:prstGeom>
        </p:spPr>
        <p:txBody>
          <a:bodyPr wrap="square">
            <a:spAutoFit/>
          </a:bodyPr>
          <a:lstStyle/>
          <a:p>
            <a:pPr lvl="0"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defRPr>
            </a:pPr>
            <a:r>
              <a:t>P. Foot, </a:t>
            </a:r>
            <a:r>
              <a:rPr i="1"/>
              <a:t>Il problema dell'aborto e la dottrina del doppio effetto</a:t>
            </a:r>
            <a:r>
              <a:t>, "Oxford Review", V, 1967, pp. 5-15.</a:t>
            </a:r>
            <a:endParaRPr sz="3100" i="1">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sym typeface="Gill Sans Light" charset="0"/>
            </a:endParaRPr>
          </a:p>
        </p:txBody>
      </p:sp>
      <p:pic>
        <p:nvPicPr>
          <p:cNvPr id="3" name="Immagine 2">
            <a:extLst>
              <a:ext uri="{FF2B5EF4-FFF2-40B4-BE49-F238E27FC236}">
                <a16:creationId xmlns:a16="http://schemas.microsoft.com/office/drawing/2014/main" id="{496E36F0-F325-423D-AA29-0C52FEF3A885}"/>
              </a:ext>
            </a:extLst>
          </p:cNvPr>
          <p:cNvPicPr>
            <a:picLocks noChangeAspect="1"/>
          </p:cNvPicPr>
          <p:nvPr/>
        </p:nvPicPr>
        <p:blipFill>
          <a:blip r:embed="rId2"/>
          <a:stretch>
            <a:fillRect/>
          </a:stretch>
        </p:blipFill>
        <p:spPr>
          <a:xfrm>
            <a:off x="1072906" y="437698"/>
            <a:ext cx="10998605" cy="1456310"/>
          </a:xfrm>
          <a:prstGeom prst="rect">
            <a:avLst/>
          </a:prstGeom>
        </p:spPr>
      </p:pic>
      <p:sp>
        <p:nvSpPr>
          <p:cNvPr id="7" name="Text Placeholder 4">
            <a:extLst>
              <a:ext uri="{FF2B5EF4-FFF2-40B4-BE49-F238E27FC236}">
                <a16:creationId xmlns:a16="http://schemas.microsoft.com/office/drawing/2014/main" id="{E49FBA7B-32E2-4E9B-B1B7-5DDBE4D56961}"/>
              </a:ext>
            </a:extLst>
          </p:cNvPr>
          <p:cNvSpPr txBox="1">
            <a:spLocks/>
          </p:cNvSpPr>
          <p:nvPr/>
        </p:nvSpPr>
        <p:spPr>
          <a:xfrm>
            <a:off x="1276266" y="563065"/>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7200" b="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soluzione del problema del carrello da parte di Philippa Foot</a:t>
            </a:r>
          </a:p>
        </p:txBody>
      </p:sp>
    </p:spTree>
    <p:extLst>
      <p:ext uri="{BB962C8B-B14F-4D97-AF65-F5344CB8AC3E}">
        <p14:creationId xmlns:p14="http://schemas.microsoft.com/office/powerpoint/2010/main" val="25703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6</a:t>
            </a:fld>
            <a:endParaRPr>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66093" y="11133129"/>
            <a:ext cx="21532947"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 Edmonds, </a:t>
            </a:r>
            <a:r>
              <a:rPr i="1"/>
              <a:t>vuoi uccidere l'uomo grasso? Il problema del carrello e ciò che la tua risposta ci dice di giusto e</a:t>
            </a:r>
            <a:r>
              <a:t>sbagliato, Princeton University Press, 2014.</a:t>
            </a:r>
          </a:p>
        </p:txBody>
      </p:sp>
      <p:pic>
        <p:nvPicPr>
          <p:cNvPr id="5" name="Immagine 4">
            <a:extLst>
              <a:ext uri="{FF2B5EF4-FFF2-40B4-BE49-F238E27FC236}">
                <a16:creationId xmlns:a16="http://schemas.microsoft.com/office/drawing/2014/main" id="{EDD0887F-C68B-4035-8BC0-A6B6AD5AA4EA}"/>
              </a:ext>
            </a:extLst>
          </p:cNvPr>
          <p:cNvPicPr>
            <a:picLocks noChangeAspect="1"/>
          </p:cNvPicPr>
          <p:nvPr/>
        </p:nvPicPr>
        <p:blipFill>
          <a:blip r:embed="rId2"/>
          <a:stretch>
            <a:fillRect/>
          </a:stretch>
        </p:blipFill>
        <p:spPr>
          <a:xfrm>
            <a:off x="533400" y="540808"/>
            <a:ext cx="12740351" cy="9896409"/>
          </a:xfrm>
          <a:prstGeom prst="rect">
            <a:avLst/>
          </a:prstGeom>
        </p:spPr>
      </p:pic>
      <p:pic>
        <p:nvPicPr>
          <p:cNvPr id="7" name="Immagine 6">
            <a:extLst>
              <a:ext uri="{FF2B5EF4-FFF2-40B4-BE49-F238E27FC236}">
                <a16:creationId xmlns:a16="http://schemas.microsoft.com/office/drawing/2014/main" id="{6823F286-2036-4495-9F6B-59CC36522D13}"/>
              </a:ext>
            </a:extLst>
          </p:cNvPr>
          <p:cNvPicPr>
            <a:picLocks noChangeAspect="1"/>
          </p:cNvPicPr>
          <p:nvPr/>
        </p:nvPicPr>
        <p:blipFill>
          <a:blip r:embed="rId3"/>
          <a:stretch>
            <a:fillRect/>
          </a:stretch>
        </p:blipFill>
        <p:spPr>
          <a:xfrm>
            <a:off x="11564488" y="6003104"/>
            <a:ext cx="11562700" cy="4434113"/>
          </a:xfrm>
          <a:prstGeom prst="rect">
            <a:avLst/>
          </a:prstGeom>
        </p:spPr>
      </p:pic>
    </p:spTree>
    <p:extLst>
      <p:ext uri="{BB962C8B-B14F-4D97-AF65-F5344CB8AC3E}">
        <p14:creationId xmlns:p14="http://schemas.microsoft.com/office/powerpoint/2010/main" val="40221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7</a:t>
            </a:fld>
            <a:endParaRPr>
              <a:solidFill>
                <a:srgbClr val="000000"/>
              </a:solidFill>
            </a:endParaRPr>
          </a:p>
        </p:txBody>
      </p:sp>
      <p:pic>
        <p:nvPicPr>
          <p:cNvPr id="5" name="Immagine 4">
            <a:extLst>
              <a:ext uri="{FF2B5EF4-FFF2-40B4-BE49-F238E27FC236}">
                <a16:creationId xmlns:a16="http://schemas.microsoft.com/office/drawing/2014/main" id="{FDE09505-9DB2-4E0C-A6C9-F992D4559640}"/>
              </a:ext>
            </a:extLst>
          </p:cNvPr>
          <p:cNvPicPr>
            <a:picLocks noChangeAspect="1"/>
          </p:cNvPicPr>
          <p:nvPr/>
        </p:nvPicPr>
        <p:blipFill>
          <a:blip r:embed="rId2"/>
          <a:stretch>
            <a:fillRect/>
          </a:stretch>
        </p:blipFill>
        <p:spPr>
          <a:xfrm>
            <a:off x="694658" y="704850"/>
            <a:ext cx="12683835" cy="8968233"/>
          </a:xfrm>
          <a:prstGeom prst="rect">
            <a:avLst/>
          </a:prstGeom>
        </p:spPr>
      </p:pic>
      <p:pic>
        <p:nvPicPr>
          <p:cNvPr id="7" name="Immagine 6">
            <a:extLst>
              <a:ext uri="{FF2B5EF4-FFF2-40B4-BE49-F238E27FC236}">
                <a16:creationId xmlns:a16="http://schemas.microsoft.com/office/drawing/2014/main" id="{BC0DE92E-124C-47B2-8EA6-9FEDFEEC2801}"/>
              </a:ext>
            </a:extLst>
          </p:cNvPr>
          <p:cNvPicPr>
            <a:picLocks noChangeAspect="1"/>
          </p:cNvPicPr>
          <p:nvPr/>
        </p:nvPicPr>
        <p:blipFill>
          <a:blip r:embed="rId3"/>
          <a:stretch>
            <a:fillRect/>
          </a:stretch>
        </p:blipFill>
        <p:spPr>
          <a:xfrm>
            <a:off x="11962510" y="5391150"/>
            <a:ext cx="12421490" cy="5011956"/>
          </a:xfrm>
          <a:prstGeom prst="rect">
            <a:avLst/>
          </a:prstGeom>
        </p:spPr>
      </p:pic>
      <p:sp>
        <p:nvSpPr>
          <p:cNvPr id="8" name="Rettangolo 7">
            <a:extLst>
              <a:ext uri="{FF2B5EF4-FFF2-40B4-BE49-F238E27FC236}">
                <a16:creationId xmlns:a16="http://schemas.microsoft.com/office/drawing/2014/main" id="{6D707DC1-47F7-4B39-B4FD-8F76FF5091D8}"/>
              </a:ext>
            </a:extLst>
          </p:cNvPr>
          <p:cNvSpPr/>
          <p:nvPr/>
        </p:nvSpPr>
        <p:spPr>
          <a:xfrm>
            <a:off x="1266093" y="11133129"/>
            <a:ext cx="21532947"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 Edmonds, </a:t>
            </a:r>
            <a:r>
              <a:rPr i="1"/>
              <a:t>vuoi uccidere l'uomo grasso? Il problema del carrello e ciò che la tua risposta ci dice di giusto e</a:t>
            </a:r>
            <a:r>
              <a:t>sbagliato, Princeton University Press, 2014.</a:t>
            </a:r>
          </a:p>
        </p:txBody>
      </p:sp>
    </p:spTree>
    <p:extLst>
      <p:ext uri="{BB962C8B-B14F-4D97-AF65-F5344CB8AC3E}">
        <p14:creationId xmlns:p14="http://schemas.microsoft.com/office/powerpoint/2010/main" val="330588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8</a:t>
            </a:fld>
            <a:endParaRPr>
              <a:solidFill>
                <a:srgbClr val="000000"/>
              </a:solidFill>
            </a:endParaRPr>
          </a:p>
        </p:txBody>
      </p:sp>
      <p:sp>
        <p:nvSpPr>
          <p:cNvPr id="5" name="Rettangolo 4">
            <a:extLst>
              <a:ext uri="{FF2B5EF4-FFF2-40B4-BE49-F238E27FC236}">
                <a16:creationId xmlns:a16="http://schemas.microsoft.com/office/drawing/2014/main" id="{9363AC57-1B1C-424E-849C-9EF2CC635FD6}"/>
              </a:ext>
            </a:extLst>
          </p:cNvPr>
          <p:cNvSpPr/>
          <p:nvPr/>
        </p:nvSpPr>
        <p:spPr>
          <a:xfrm>
            <a:off x="1143000" y="11375241"/>
            <a:ext cx="21532947" cy="1046440"/>
          </a:xfrm>
          <a:prstGeom prst="rect">
            <a:avLst/>
          </a:prstGeom>
        </p:spPr>
        <p:txBody>
          <a:bodyPr wrap="square">
            <a:spAutoFit/>
          </a:bodyPr>
          <a:lstStyle/>
          <a:p>
            <a:pPr algn="just">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D. Edmonds, </a:t>
            </a:r>
            <a:r>
              <a:rPr i="1"/>
              <a:t>vuoi uccidere l'uomo grasso? Il problema del carrello e ciò che la tua risposta ci dice di giusto e sbagliato</a:t>
            </a:r>
            <a:r>
              <a:t>, Princeton University Press, 2014</a:t>
            </a:r>
          </a:p>
        </p:txBody>
      </p:sp>
      <p:pic>
        <p:nvPicPr>
          <p:cNvPr id="4" name="Immagine 3">
            <a:extLst>
              <a:ext uri="{FF2B5EF4-FFF2-40B4-BE49-F238E27FC236}">
                <a16:creationId xmlns:a16="http://schemas.microsoft.com/office/drawing/2014/main" id="{7E562165-A6F8-4B42-8381-F5C4EE419662}"/>
              </a:ext>
            </a:extLst>
          </p:cNvPr>
          <p:cNvPicPr>
            <a:picLocks noChangeAspect="1"/>
          </p:cNvPicPr>
          <p:nvPr/>
        </p:nvPicPr>
        <p:blipFill>
          <a:blip r:embed="rId2"/>
          <a:stretch>
            <a:fillRect/>
          </a:stretch>
        </p:blipFill>
        <p:spPr>
          <a:xfrm>
            <a:off x="1143000" y="2871335"/>
            <a:ext cx="10003804" cy="7973329"/>
          </a:xfrm>
          <a:prstGeom prst="rect">
            <a:avLst/>
          </a:prstGeom>
        </p:spPr>
      </p:pic>
      <p:pic>
        <p:nvPicPr>
          <p:cNvPr id="7" name="Immagine 6">
            <a:extLst>
              <a:ext uri="{FF2B5EF4-FFF2-40B4-BE49-F238E27FC236}">
                <a16:creationId xmlns:a16="http://schemas.microsoft.com/office/drawing/2014/main" id="{93E11D4B-A5B0-4863-AB90-80C16C352155}"/>
              </a:ext>
            </a:extLst>
          </p:cNvPr>
          <p:cNvPicPr>
            <a:picLocks noChangeAspect="1"/>
          </p:cNvPicPr>
          <p:nvPr/>
        </p:nvPicPr>
        <p:blipFill>
          <a:blip r:embed="rId3"/>
          <a:stretch>
            <a:fillRect/>
          </a:stretch>
        </p:blipFill>
        <p:spPr>
          <a:xfrm>
            <a:off x="12192000" y="4957891"/>
            <a:ext cx="10210889" cy="6152061"/>
          </a:xfrm>
          <a:prstGeom prst="rect">
            <a:avLst/>
          </a:prstGeom>
        </p:spPr>
      </p:pic>
      <p:pic>
        <p:nvPicPr>
          <p:cNvPr id="3" name="Immagine 2">
            <a:extLst>
              <a:ext uri="{FF2B5EF4-FFF2-40B4-BE49-F238E27FC236}">
                <a16:creationId xmlns:a16="http://schemas.microsoft.com/office/drawing/2014/main" id="{8994A73B-D0DC-4F36-944D-052DD5488423}"/>
              </a:ext>
            </a:extLst>
          </p:cNvPr>
          <p:cNvPicPr>
            <a:picLocks noChangeAspect="1"/>
          </p:cNvPicPr>
          <p:nvPr/>
        </p:nvPicPr>
        <p:blipFill>
          <a:blip r:embed="rId4"/>
          <a:stretch>
            <a:fillRect/>
          </a:stretch>
        </p:blipFill>
        <p:spPr>
          <a:xfrm>
            <a:off x="1095947" y="661920"/>
            <a:ext cx="11740822" cy="2237401"/>
          </a:xfrm>
          <a:prstGeom prst="rect">
            <a:avLst/>
          </a:prstGeom>
        </p:spPr>
      </p:pic>
      <p:sp>
        <p:nvSpPr>
          <p:cNvPr id="9" name="Text Placeholder 4">
            <a:extLst>
              <a:ext uri="{FF2B5EF4-FFF2-40B4-BE49-F238E27FC236}">
                <a16:creationId xmlns:a16="http://schemas.microsoft.com/office/drawing/2014/main" id="{6E325922-6881-4DD4-B304-5284FF661620}"/>
              </a:ext>
            </a:extLst>
          </p:cNvPr>
          <p:cNvSpPr txBox="1">
            <a:spLocks/>
          </p:cNvSpPr>
          <p:nvPr/>
        </p:nvSpPr>
        <p:spPr>
          <a:xfrm>
            <a:off x="1085457" y="816301"/>
            <a:ext cx="21590490" cy="1138061"/>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7200" b="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 dottrina del doppio effetto</a:t>
            </a:r>
          </a:p>
        </p:txBody>
      </p:sp>
    </p:spTree>
    <p:extLst>
      <p:ext uri="{BB962C8B-B14F-4D97-AF65-F5344CB8AC3E}">
        <p14:creationId xmlns:p14="http://schemas.microsoft.com/office/powerpoint/2010/main" val="361469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pPr>
            <a:fld id="{DD9F0740-C59C-4AD6-B752-7CC1CE13501A}" type="slidenum">
              <a:rPr lang="bg-BG" smtClean="0">
                <a:solidFill>
                  <a:srgbClr val="000000"/>
                </a:solidFill>
              </a:rPr>
              <a:pPr fontAlgn="base">
                <a:spcBef>
                  <a:spcPct val="0"/>
                </a:spcBef>
                <a:spcAft>
                  <a:spcPct val="0"/>
                </a:spcAft>
              </a:pPr>
              <a:t>9</a:t>
            </a:fld>
            <a:endParaRPr>
              <a:solidFill>
                <a:srgbClr val="000000"/>
              </a:solidFill>
            </a:endParaRPr>
          </a:p>
        </p:txBody>
      </p:sp>
      <p:sp>
        <p:nvSpPr>
          <p:cNvPr id="2" name="Rettangolo 1">
            <a:extLst>
              <a:ext uri="{FF2B5EF4-FFF2-40B4-BE49-F238E27FC236}">
                <a16:creationId xmlns:a16="http://schemas.microsoft.com/office/drawing/2014/main" id="{82F2402F-532D-429B-8494-EEA03C1ED766}"/>
              </a:ext>
            </a:extLst>
          </p:cNvPr>
          <p:cNvSpPr/>
          <p:nvPr/>
        </p:nvSpPr>
        <p:spPr>
          <a:xfrm>
            <a:off x="1266093" y="11133129"/>
            <a:ext cx="21532947" cy="1046440"/>
          </a:xfrm>
          <a:prstGeom prst="rect">
            <a:avLst/>
          </a:prstGeom>
        </p:spPr>
        <p:txBody>
          <a:bodyPr wrap="square">
            <a:spAutoFit/>
          </a:bodyPr>
          <a:lstStyle/>
          <a:p>
            <a:pPr>
              <a:defRPr sz="31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P. Lin, </a:t>
            </a:r>
            <a:r>
              <a:rPr i="1"/>
              <a:t>Why Ethics Matters for Autonomous Cars</a:t>
            </a:r>
            <a:r>
              <a:t>, in </a:t>
            </a:r>
            <a:r>
              <a:rPr i="1"/>
              <a:t>Autonomous Driving, Technical, Legal and Social Aspects</a:t>
            </a:r>
            <a:r>
              <a:t>, ed. di M. Maurer, J. Gerdes, B. Lenz, H. Winner, Berlin/Heidelberg, Springer, 2016, pp. 69-85.</a:t>
            </a:r>
          </a:p>
        </p:txBody>
      </p:sp>
      <p:sp>
        <p:nvSpPr>
          <p:cNvPr id="3" name="Rettangolo 2">
            <a:extLst>
              <a:ext uri="{FF2B5EF4-FFF2-40B4-BE49-F238E27FC236}">
                <a16:creationId xmlns:a16="http://schemas.microsoft.com/office/drawing/2014/main" id="{8F9FA763-F914-4826-8A51-3919568FF394}"/>
              </a:ext>
            </a:extLst>
          </p:cNvPr>
          <p:cNvSpPr/>
          <p:nvPr/>
        </p:nvSpPr>
        <p:spPr>
          <a:xfrm>
            <a:off x="2458915" y="3935780"/>
            <a:ext cx="19466169" cy="5806718"/>
          </a:xfrm>
          <a:prstGeom prst="rect">
            <a:avLst/>
          </a:prstGeom>
        </p:spPr>
        <p:txBody>
          <a:bodyPr wrap="square">
            <a:spAutoFit/>
          </a:bodyPr>
          <a:lstStyle/>
          <a:p>
            <a:pPr algn="just">
              <a:lnSpc>
                <a:spcPct val="117000"/>
              </a:lnSpc>
              <a:def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"lasciatemi offrire uno scenario semplice che illustra la necessità di un'etica nelle auto a guida autonoma. Immaginate in un futuro lontano, la vostra auto autonoma incontra questa terribile scelta: deve andare a sinistra e colpire una bambina di otto anni, o sterzare a destra e colpire una nonna di 80 anni. Data la velocità dell'auto, entrambe le vittime sarebbero sicuramente uccise all'impatto. Se non sterminate, entrambe le vittime saranno colpite e uccise; quindi c'è una buona ragione per pensare che si dovrebbe sterzare in un modo o nell'altro. Ma quale sarebbe la decisione eticamente corretta? Se stessi programmando l'auto a guida autonoma, come si istruirebbe a comportarsi se mai incontrasse un caso del genere, per quanto raro possa essere?</a:t>
            </a:r>
            <a:endParaRPr sz="400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endParaRPr>
          </a:p>
        </p:txBody>
      </p:sp>
      <p:pic>
        <p:nvPicPr>
          <p:cNvPr id="4" name="Immagine 3">
            <a:extLst>
              <a:ext uri="{FF2B5EF4-FFF2-40B4-BE49-F238E27FC236}">
                <a16:creationId xmlns:a16="http://schemas.microsoft.com/office/drawing/2014/main" id="{1206C2F2-41C9-4365-BBA6-A93A96605C6D}"/>
              </a:ext>
            </a:extLst>
          </p:cNvPr>
          <p:cNvPicPr>
            <a:picLocks noChangeAspect="1"/>
          </p:cNvPicPr>
          <p:nvPr/>
        </p:nvPicPr>
        <p:blipFill>
          <a:blip r:embed="rId2"/>
          <a:stretch>
            <a:fillRect/>
          </a:stretch>
        </p:blipFill>
        <p:spPr>
          <a:xfrm>
            <a:off x="1116804" y="815777"/>
            <a:ext cx="12106827" cy="1076475"/>
          </a:xfrm>
          <a:prstGeom prst="rect">
            <a:avLst/>
          </a:prstGeom>
        </p:spPr>
      </p:pic>
      <p:sp>
        <p:nvSpPr>
          <p:cNvPr id="8" name="Text Placeholder 4">
            <a:extLst>
              <a:ext uri="{FF2B5EF4-FFF2-40B4-BE49-F238E27FC236}">
                <a16:creationId xmlns:a16="http://schemas.microsoft.com/office/drawing/2014/main" id="{A8B747D2-5E9D-4001-8904-5DE9B830EFB6}"/>
              </a:ext>
            </a:extLst>
          </p:cNvPr>
          <p:cNvSpPr txBox="1">
            <a:spLocks/>
          </p:cNvSpPr>
          <p:nvPr/>
        </p:nvSpPr>
        <p:spPr>
          <a:xfrm>
            <a:off x="1176875" y="1133945"/>
            <a:ext cx="21590490" cy="141120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sz="7200" b="0">
                <a:solidFill>
                  <a:schemeClr val="accent1">
                    <a:lumMod val="50000"/>
                  </a:schemeClr>
                </a:solidFill>
                <a:latin typeface="Linux Libertine G" panose="02000503000000000000" pitchFamily="2" charset="0"/>
                <a:ea typeface="Linux Libertine G" panose="02000503000000000000" pitchFamily="2" charset="0"/>
                <a:cs typeface="Linux Libertine G" panose="02000503000000000000" pitchFamily="2" charset="0"/>
              </a:defRPr>
            </a:pPr>
            <a:r>
              <a:t>L'etica nelle auto a guida autonoma?</a:t>
            </a:r>
          </a:p>
        </p:txBody>
      </p:sp>
    </p:spTree>
    <p:extLst>
      <p:ext uri="{BB962C8B-B14F-4D97-AF65-F5344CB8AC3E}">
        <p14:creationId xmlns:p14="http://schemas.microsoft.com/office/powerpoint/2010/main" val="2761199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4A7C31BC41F84CAD7420467C61AFB7" ma:contentTypeVersion="15" ma:contentTypeDescription="Creare un nuovo documento." ma:contentTypeScope="" ma:versionID="686d4094882f84ec5d3c77a015851692">
  <xsd:schema xmlns:xsd="http://www.w3.org/2001/XMLSchema" xmlns:xs="http://www.w3.org/2001/XMLSchema" xmlns:p="http://schemas.microsoft.com/office/2006/metadata/properties" xmlns:ns2="97c5e815-bb9e-417e-a357-9d725bdad6ad" xmlns:ns3="3ad8ab27-81d5-4733-84af-62e9df1d9f84" targetNamespace="http://schemas.microsoft.com/office/2006/metadata/properties" ma:root="true" ma:fieldsID="489db0da573d4ba4068ed975a897bba8" ns2:_="" ns3:_="">
    <xsd:import namespace="97c5e815-bb9e-417e-a357-9d725bdad6ad"/>
    <xsd:import namespace="3ad8ab27-81d5-4733-84af-62e9df1d9f8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5e815-bb9e-417e-a357-9d725bdad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f77b169b-7464-4c14-89c9-ab876efcba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d8ab27-81d5-4733-84af-62e9df1d9f84"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30ff5b68-f3c9-42ae-9f4f-c4fbcf79e558}" ma:internalName="TaxCatchAll" ma:showField="CatchAllData" ma:web="3ad8ab27-81d5-4733-84af-62e9df1d9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ad8ab27-81d5-4733-84af-62e9df1d9f84" xsi:nil="true"/>
    <lcf76f155ced4ddcb4097134ff3c332f xmlns="97c5e815-bb9e-417e-a357-9d725bdad6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1A5BCD-1473-49F1-9005-FFD922D4B211}"/>
</file>

<file path=customXml/itemProps2.xml><?xml version="1.0" encoding="utf-8"?>
<ds:datastoreItem xmlns:ds="http://schemas.openxmlformats.org/officeDocument/2006/customXml" ds:itemID="{5218F5F0-448B-43C5-8D33-46357C51C206}"/>
</file>

<file path=customXml/itemProps3.xml><?xml version="1.0" encoding="utf-8"?>
<ds:datastoreItem xmlns:ds="http://schemas.openxmlformats.org/officeDocument/2006/customXml" ds:itemID="{B8A7B951-7912-481F-A342-39E01A0C9DAE}"/>
</file>

<file path=docProps/app.xml><?xml version="1.0" encoding="utf-8"?>
<Properties xmlns="http://schemas.openxmlformats.org/officeDocument/2006/extended-properties" xmlns:vt="http://schemas.openxmlformats.org/officeDocument/2006/docPropsVTypes">
  <Template>Office Theme</Template>
  <TotalTime>0</TotalTime>
  <Words>2803</Words>
  <Application>Microsoft Office PowerPoint</Application>
  <PresentationFormat>Personalizzato</PresentationFormat>
  <Paragraphs>132</Paragraphs>
  <Slides>30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30</vt:i4>
      </vt:variant>
    </vt:vector>
  </HeadingPairs>
  <TitlesOfParts>
    <vt:vector size="38" baseType="lpstr">
      <vt:lpstr>Arial</vt:lpstr>
      <vt:lpstr>Calibri</vt:lpstr>
      <vt:lpstr>Calibri Light</vt:lpstr>
      <vt:lpstr>Gill Sans Light</vt:lpstr>
      <vt:lpstr>Helvetica Neue</vt:lpstr>
      <vt:lpstr>Linux Libertine G</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ASmr</dc:creator>
  <cp:lastModifiedBy>DELL</cp:lastModifiedBy>
  <cp:revision>118</cp:revision>
  <dcterms:created xsi:type="dcterms:W3CDTF">2021-06-27T10:17:46Z</dcterms:created>
  <dcterms:modified xsi:type="dcterms:W3CDTF">2022-09-30T15:34:27Z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0x0101006A4A7C31BC41F84CAD7420467C61AFB7</vt:lpwstr>
  </property>
</Properties>
</file>