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9"/>
  </p:notesMasterIdLst>
  <p:handoutMasterIdLst>
    <p:handoutMasterId r:id="rId30"/>
  </p:handoutMasterIdLst>
  <p:sldIdLst>
    <p:sldId id="256" r:id="rId2"/>
    <p:sldId id="269" r:id="rId3"/>
    <p:sldId id="580" r:id="rId4"/>
    <p:sldId id="581" r:id="rId5"/>
    <p:sldId id="582" r:id="rId6"/>
    <p:sldId id="594" r:id="rId7"/>
    <p:sldId id="583" r:id="rId8"/>
    <p:sldId id="591" r:id="rId9"/>
    <p:sldId id="590" r:id="rId10"/>
    <p:sldId id="592" r:id="rId11"/>
    <p:sldId id="593" r:id="rId12"/>
    <p:sldId id="585" r:id="rId13"/>
    <p:sldId id="584" r:id="rId14"/>
    <p:sldId id="589" r:id="rId15"/>
    <p:sldId id="587" r:id="rId16"/>
    <p:sldId id="586" r:id="rId17"/>
    <p:sldId id="577" r:id="rId18"/>
    <p:sldId id="310" r:id="rId19"/>
    <p:sldId id="571" r:id="rId20"/>
    <p:sldId id="573" r:id="rId21"/>
    <p:sldId id="574" r:id="rId22"/>
    <p:sldId id="570" r:id="rId23"/>
    <p:sldId id="572" r:id="rId24"/>
    <p:sldId id="575" r:id="rId25"/>
    <p:sldId id="578" r:id="rId26"/>
    <p:sldId id="579" r:id="rId27"/>
    <p:sldId id="261" r:id="rId28"/>
  </p:sldIdLst>
  <p:sldSz cx="24384000" cy="13716000"/>
  <p:notesSz cx="6858000" cy="9144000"/>
  <p:defaultTextStyle>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B0"/>
    <a:srgbClr val="0100C8"/>
    <a:srgbClr val="FF2D64"/>
    <a:srgbClr val="0000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3" autoAdjust="0"/>
    <p:restoredTop sz="94660"/>
  </p:normalViewPr>
  <p:slideViewPr>
    <p:cSldViewPr snapToGrid="0" showGuides="1">
      <p:cViewPr varScale="1">
        <p:scale>
          <a:sx n="44" d="100"/>
          <a:sy n="44" d="100"/>
        </p:scale>
        <p:origin x="509" y="58"/>
      </p:cViewPr>
      <p:guideLst>
        <p:guide orient="horz" pos="4320"/>
        <p:guide pos="7680"/>
      </p:guideLst>
    </p:cSldViewPr>
  </p:slideViewPr>
  <p:notesTextViewPr>
    <p:cViewPr>
      <p:scale>
        <a:sx n="1" d="1"/>
        <a:sy n="1" d="1"/>
      </p:scale>
      <p:origin x="0" y="0"/>
    </p:cViewPr>
  </p:notesTextViewPr>
  <p:sorterViewPr>
    <p:cViewPr>
      <p:scale>
        <a:sx n="158" d="100"/>
        <a:sy n="158" d="100"/>
      </p:scale>
      <p:origin x="0" y="-4986"/>
    </p:cViewPr>
  </p:sorter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B0F28D-45F5-4A29-B270-D2DAE0255279}" type="datetimeFigureOut">
              <a:rPr lang="en-US" smtClean="0"/>
              <a:t>12/15/2022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0237A2-49EC-40F2-A331-12A168298958}" type="slidenum">
              <a:rPr lang="en-US" smtClean="0"/>
              <a:t>‹N›</a:t>
            </a:fld>
            <a:endParaRPr lang="en-US"/>
          </a:p>
        </p:txBody>
      </p:sp>
    </p:spTree>
    <p:extLst>
      <p:ext uri="{BB962C8B-B14F-4D97-AF65-F5344CB8AC3E}">
        <p14:creationId xmlns:p14="http://schemas.microsoft.com/office/powerpoint/2010/main" val="3435845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a:lstStyle>
            <a:lvl1pPr algn="l">
              <a:defRPr sz="1200"/>
            </a:lvl1pPr>
          </a:lstStyl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a:lstStyle>
            <a:lvl1pPr algn="r">
              <a:defRPr sz="1200"/>
            </a:lvl1pPr>
          </a:lstStyle>
          <a:p>
            <a:fld id="{031CE506-2B29-4F6F-9F8A-36F280EE95DD}" type="datetimeFigureOut">
              <a:rPr lang="bg-BG" smtClean="0"/>
              <a:t>15.12.2022 г.</a:t>
            </a:fl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anchor="ctr"/>
          <a:lstStyl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a:lstStyle/>
          <a:p>
            <a:pPr lvl="0"/>
            <a:r>
              <a:t>Fare clic per modificare gli stili di testo master</a:t>
            </a:r>
          </a:p>
          <a:p>
            <a:pPr lvl="1"/>
            <a:r>
              <a:t>Secondo livello</a:t>
            </a:r>
          </a:p>
          <a:p>
            <a:pPr lvl="2"/>
            <a:r>
              <a:t>Terzo livello</a:t>
            </a:r>
          </a:p>
          <a:p>
            <a:pPr lvl="3"/>
            <a:r>
              <a:t>Quarto livello</a:t>
            </a:r>
          </a:p>
          <a:p>
            <a:pPr lvl="4"/>
            <a:r>
              <a:t>Quinto livello</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anchor="b"/>
          <a:lstStyle>
            <a:lvl1pPr algn="l">
              <a:defRPr sz="1200"/>
            </a:lvl1pPr>
          </a:lstStyl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anchor="b"/>
          <a:lstStyle>
            <a:lvl1pPr algn="r">
              <a:defRPr sz="1200"/>
            </a:lvl1pPr>
          </a:lstStyle>
          <a:p>
            <a:fld id="{5A55F51D-27DF-4E3A-AE07-DCE3D1AD7219}" type="slidenum">
              <a:rPr lang="bg-BG" smtClean="0"/>
              <a:t>‹N›</a:t>
            </a:fld>
          </a:p>
        </p:txBody>
      </p:sp>
    </p:spTree>
    <p:extLst>
      <p:ext uri="{BB962C8B-B14F-4D97-AF65-F5344CB8AC3E}">
        <p14:creationId xmlns:p14="http://schemas.microsoft.com/office/powerpoint/2010/main" val="2210666718"/>
      </p:ext>
    </p:extLst>
  </p:cSld>
  <p:clrMap bg1="lt1" tx1="dk1" bg2="lt2" tx2="dk2" accent1="accent1" accent2="accent2" accent3="accent3" accent4="accent4" accent5="accent5" accent6="accent6" hlink="hlink" folHlink="folHlink"/>
  <p:notesStyle>
    <a:lvl1pPr marL="0" algn="l" defTabSz="1828800" rtl="0" eaLnBrk="1" latinLnBrk="0" hangingPunct="1">
      <a:defRPr sz="2400" kern="1200">
        <a:solidFill>
          <a:schemeClr val="tx1"/>
        </a:solidFill>
        <a:latin typeface="+mn-lt"/>
        <a:ea typeface="+mn-ea"/>
        <a:cs typeface="+mn-cs"/>
      </a:defRPr>
    </a:lvl1pPr>
    <a:lvl2pPr marL="914400" algn="l" defTabSz="1828800" rtl="0" eaLnBrk="1" latinLnBrk="0" hangingPunct="1">
      <a:defRPr sz="2400" kern="1200">
        <a:solidFill>
          <a:schemeClr val="tx1"/>
        </a:solidFill>
        <a:latin typeface="+mn-lt"/>
        <a:ea typeface="+mn-ea"/>
        <a:cs typeface="+mn-cs"/>
      </a:defRPr>
    </a:lvl2pPr>
    <a:lvl3pPr marL="1828800" algn="l" defTabSz="1828800" rtl="0" eaLnBrk="1" latinLnBrk="0" hangingPunct="1">
      <a:defRPr sz="2400" kern="1200">
        <a:solidFill>
          <a:schemeClr val="tx1"/>
        </a:solidFill>
        <a:latin typeface="+mn-lt"/>
        <a:ea typeface="+mn-ea"/>
        <a:cs typeface="+mn-cs"/>
      </a:defRPr>
    </a:lvl3pPr>
    <a:lvl4pPr marL="2743200" algn="l" defTabSz="1828800" rtl="0" eaLnBrk="1" latinLnBrk="0" hangingPunct="1">
      <a:defRPr sz="2400" kern="1200">
        <a:solidFill>
          <a:schemeClr val="tx1"/>
        </a:solidFill>
        <a:latin typeface="+mn-lt"/>
        <a:ea typeface="+mn-ea"/>
        <a:cs typeface="+mn-cs"/>
      </a:defRPr>
    </a:lvl4pPr>
    <a:lvl5pPr marL="3657600" algn="l" defTabSz="1828800" rtl="0" eaLnBrk="1" latinLnBrk="0" hangingPunct="1">
      <a:defRPr sz="2400" kern="1200">
        <a:solidFill>
          <a:schemeClr val="tx1"/>
        </a:solidFill>
        <a:latin typeface="+mn-lt"/>
        <a:ea typeface="+mn-ea"/>
        <a:cs typeface="+mn-cs"/>
      </a:defRPr>
    </a:lvl5pPr>
    <a:lvl6pPr marL="4572000" algn="l" defTabSz="1828800" rtl="0" eaLnBrk="1" latinLnBrk="0" hangingPunct="1">
      <a:defRPr sz="2400" kern="1200">
        <a:solidFill>
          <a:schemeClr val="tx1"/>
        </a:solidFill>
        <a:latin typeface="+mn-lt"/>
        <a:ea typeface="+mn-ea"/>
        <a:cs typeface="+mn-cs"/>
      </a:defRPr>
    </a:lvl6pPr>
    <a:lvl7pPr marL="5486400" algn="l" defTabSz="1828800" rtl="0" eaLnBrk="1" latinLnBrk="0" hangingPunct="1">
      <a:defRPr sz="2400" kern="1200">
        <a:solidFill>
          <a:schemeClr val="tx1"/>
        </a:solidFill>
        <a:latin typeface="+mn-lt"/>
        <a:ea typeface="+mn-ea"/>
        <a:cs typeface="+mn-cs"/>
      </a:defRPr>
    </a:lvl7pPr>
    <a:lvl8pPr marL="6400800" algn="l" defTabSz="1828800" rtl="0" eaLnBrk="1" latinLnBrk="0" hangingPunct="1">
      <a:defRPr sz="2400" kern="1200">
        <a:solidFill>
          <a:schemeClr val="tx1"/>
        </a:solidFill>
        <a:latin typeface="+mn-lt"/>
        <a:ea typeface="+mn-ea"/>
        <a:cs typeface="+mn-cs"/>
      </a:defRPr>
    </a:lvl8pPr>
    <a:lvl9pPr marL="7315200" algn="l" defTabSz="1828800"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0000B0"/>
        </a:solidFill>
        <a:effectLst/>
      </p:bgPr>
    </p:bg>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C4620EE8-4506-F748-BA2F-9F7D7888F37E}"/>
              </a:ext>
            </a:extLst>
          </p:cNvPr>
          <p:cNvSpPr>
            <a:spLocks noGrp="1"/>
          </p:cNvSpPr>
          <p:nvPr>
            <p:ph type="body" sz="quarter" idx="16" hasCustomPrompt="1"/>
          </p:nvPr>
        </p:nvSpPr>
        <p:spPr>
          <a:xfrm>
            <a:off x="1287095" y="3595918"/>
            <a:ext cx="21590490" cy="1146758"/>
          </a:xfrm>
          <a:prstGeom prst="rect">
            <a:avLst/>
          </a:prstGeom>
        </p:spPr>
        <p:txBody>
          <a:bodyPr>
            <a:normAutofit/>
          </a:bodyPr>
          <a:lstStyle>
            <a:lvl1pPr marL="0" indent="0">
              <a:buNone/>
              <a:defRPr sz="600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t>Inserisci il nome dell'università</a:t>
            </a:r>
          </a:p>
        </p:txBody>
      </p:sp>
      <p:sp>
        <p:nvSpPr>
          <p:cNvPr id="22" name="Text Placeholder 14">
            <a:extLst>
              <a:ext uri="{FF2B5EF4-FFF2-40B4-BE49-F238E27FC236}">
                <a16:creationId xmlns:a16="http://schemas.microsoft.com/office/drawing/2014/main" id="{B917EA4C-AF1A-F844-9E6F-5DF8EB2EDBC3}"/>
              </a:ext>
            </a:extLst>
          </p:cNvPr>
          <p:cNvSpPr>
            <a:spLocks noGrp="1"/>
          </p:cNvSpPr>
          <p:nvPr>
            <p:ph type="body" sz="quarter" idx="19" hasCustomPrompt="1"/>
          </p:nvPr>
        </p:nvSpPr>
        <p:spPr>
          <a:xfrm>
            <a:off x="1287095" y="10603155"/>
            <a:ext cx="5470525" cy="527387"/>
          </a:xfrm>
          <a:prstGeom prst="rect">
            <a:avLst/>
          </a:prstGeom>
        </p:spPr>
        <p:txBody>
          <a:bodyPr/>
          <a:lstStyle>
            <a:lvl1pPr marL="0" indent="0">
              <a:buNone/>
              <a:defRPr sz="3000">
                <a:solidFill>
                  <a:schemeClr val="bg1"/>
                </a:solidFill>
                <a:latin typeface="Helvetica Neue"/>
              </a:defRPr>
            </a:lvl1pPr>
          </a:lstStyle>
          <a:p>
            <a:pPr lvl="0"/>
            <a:r>
              <a:t>Mese, anno</a:t>
            </a:r>
          </a:p>
        </p:txBody>
      </p:sp>
      <p:sp>
        <p:nvSpPr>
          <p:cNvPr id="33" name="Text Placeholder 2">
            <a:extLst>
              <a:ext uri="{FF2B5EF4-FFF2-40B4-BE49-F238E27FC236}">
                <a16:creationId xmlns:a16="http://schemas.microsoft.com/office/drawing/2014/main" id="{C4620EE8-4506-F748-BA2F-9F7D7888F37E}"/>
              </a:ext>
            </a:extLst>
          </p:cNvPr>
          <p:cNvSpPr>
            <a:spLocks noGrp="1"/>
          </p:cNvSpPr>
          <p:nvPr>
            <p:ph type="body" sz="quarter" idx="21" hasCustomPrompt="1"/>
          </p:nvPr>
        </p:nvSpPr>
        <p:spPr>
          <a:xfrm>
            <a:off x="1287095" y="5033579"/>
            <a:ext cx="21590490" cy="3410063"/>
          </a:xfrm>
          <a:prstGeom prst="rect">
            <a:avLst/>
          </a:prstGeom>
        </p:spPr>
        <p:txBody>
          <a:bodyPr>
            <a:normAutofit/>
          </a:bodyPr>
          <a:lstStyle>
            <a:lvl1pPr marL="0" indent="0">
              <a:lnSpc>
                <a:spcPts val="10000"/>
              </a:lnSpc>
              <a:spcBef>
                <a:spcPts val="0"/>
              </a:spcBef>
              <a:buNone/>
              <a:defRPr sz="10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t>INSERIRE IL NOME DEL CORSO CON LETTERE MAIUSCOLE</a:t>
            </a: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70948" cy="644668"/>
          </a:xfrm>
          <a:prstGeom prst="rect">
            <a:avLst/>
          </a:prstGeom>
        </p:spPr>
      </p:pic>
      <p:cxnSp>
        <p:nvCxnSpPr>
          <p:cNvPr id="38" name="Straight Connector 37"/>
          <p:cNvCxnSpPr/>
          <p:nvPr userDrawn="1"/>
        </p:nvCxnSpPr>
        <p:spPr>
          <a:xfrm>
            <a:off x="6995131" y="919655"/>
            <a:ext cx="1" cy="9395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userDrawn="1"/>
        </p:nvSpPr>
        <p:spPr>
          <a:xfrm>
            <a:off x="7268447" y="965630"/>
            <a:ext cx="5824820" cy="861774"/>
          </a:xfrm>
          <a:prstGeom prst="rect">
            <a:avLst/>
          </a:prstGeom>
          <a:noFill/>
        </p:spPr>
        <p:txBody>
          <a:bodyPr wrap="square">
            <a:spAutoFit/>
          </a:bodyPr>
          <a:lstStyle/>
          <a:p>
            <a:pPr marL="0" marR="0" lvl="0" indent="0" algn="l" defTabSz="1828800" rtl="0" eaLnBrk="1" fontAlgn="auto" latinLnBrk="0" hangingPunct="1">
              <a:lnSpc>
                <a:spcPct val="100000"/>
              </a:lnSpc>
              <a:spcBef>
                <a:spcPts val="0"/>
              </a:spcBef>
              <a:spcAft>
                <a:spcPts val="0"/>
              </a:spcAft>
              <a:buClrTx/>
              <a:buSzTx/>
              <a:buFontTx/>
              <a:buNone/>
              <a:tabLst/>
              <a:defRPr sz="2500">
                <a:solidFill>
                  <a:schemeClr val="bg1"/>
                </a:solidFill>
                <a:latin typeface="Helvetica Neue"/>
              </a:defRPr>
            </a:pPr>
            <a:r>
              <a:t>Programmi Master in Artificiale</a:t>
            </a:r>
            <a:r>
              <a:br/>
              <a:t>Intelligence 4 Carriere in Europa</a:t>
            </a:r>
            <a:endParaRPr sz="2500">
              <a:solidFill>
                <a:schemeClr val="bg1"/>
              </a:solidFill>
              <a:latin typeface="Helvetica Neue"/>
            </a:endParaRPr>
          </a:p>
        </p:txBody>
      </p:sp>
      <p:pic>
        <p:nvPicPr>
          <p:cNvPr id="48" name="Picture 4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468491" y="9671571"/>
            <a:ext cx="2409093" cy="1606837"/>
          </a:xfrm>
          <a:prstGeom prst="rect">
            <a:avLst/>
          </a:prstGeom>
        </p:spPr>
      </p:pic>
      <p:sp>
        <p:nvSpPr>
          <p:cNvPr id="51" name="Text Placeholder 10">
            <a:extLst>
              <a:ext uri="{FF2B5EF4-FFF2-40B4-BE49-F238E27FC236}">
                <a16:creationId xmlns:a16="http://schemas.microsoft.com/office/drawing/2014/main" id="{9B3CD9D9-3717-8045-BBE0-D00561474EA1}"/>
              </a:ext>
            </a:extLst>
          </p:cNvPr>
          <p:cNvSpPr>
            <a:spLocks noGrp="1"/>
          </p:cNvSpPr>
          <p:nvPr>
            <p:ph type="body" sz="quarter" idx="23" hasCustomPrompt="1"/>
          </p:nvPr>
        </p:nvSpPr>
        <p:spPr>
          <a:xfrm>
            <a:off x="1287095" y="9962474"/>
            <a:ext cx="21438091" cy="494125"/>
          </a:xfrm>
          <a:prstGeom prst="rect">
            <a:avLst/>
          </a:prstGeom>
        </p:spPr>
        <p:txBody>
          <a:bodyPr>
            <a:noAutofit/>
          </a:bodyPr>
          <a:lstStyle>
            <a:lvl1pPr marL="0" indent="0">
              <a:buNone/>
              <a:defRPr sz="4000" b="1" baseline="0">
                <a:solidFill>
                  <a:schemeClr val="bg1"/>
                </a:solidFill>
                <a:latin typeface="Helvetica Neue"/>
              </a:defRPr>
            </a:lvl1pPr>
            <a:lvl2pPr marL="609600" indent="0">
              <a:buNone/>
              <a:defRPr>
                <a:solidFill>
                  <a:schemeClr val="bg1"/>
                </a:solidFill>
              </a:defRPr>
            </a:lvl2pPr>
            <a:lvl3pPr marL="1219200" indent="0">
              <a:buNone/>
              <a:defRPr>
                <a:solidFill>
                  <a:schemeClr val="bg1"/>
                </a:solidFill>
              </a:defRPr>
            </a:lvl3pPr>
            <a:lvl4pPr marL="1828800" indent="0">
              <a:buNone/>
              <a:defRPr>
                <a:solidFill>
                  <a:schemeClr val="bg1"/>
                </a:solidFill>
              </a:defRPr>
            </a:lvl4pPr>
            <a:lvl5pPr marL="2438400" indent="0">
              <a:buNone/>
              <a:defRPr>
                <a:solidFill>
                  <a:schemeClr val="bg1"/>
                </a:solidFill>
              </a:defRPr>
            </a:lvl5pPr>
          </a:lstStyle>
          <a:p>
            <a:pPr lvl="0"/>
            <a:r>
              <a:t>Nome e Cognome del presentatore</a:t>
            </a:r>
          </a:p>
        </p:txBody>
      </p:sp>
    </p:spTree>
    <p:extLst>
      <p:ext uri="{BB962C8B-B14F-4D97-AF65-F5344CB8AC3E}">
        <p14:creationId xmlns:p14="http://schemas.microsoft.com/office/powerpoint/2010/main" val="203451396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cture title &amp; contents">
    <p:spTree>
      <p:nvGrpSpPr>
        <p:cNvPr id="1" name=""/>
        <p:cNvGrpSpPr/>
        <p:nvPr/>
      </p:nvGrpSpPr>
      <p:grpSpPr>
        <a:xfrm>
          <a:off x="0" y="0"/>
          <a:ext cx="0" cy="0"/>
          <a:chOff x="0" y="0"/>
          <a:chExt cx="0" cy="0"/>
        </a:xfrm>
      </p:grpSpPr>
      <p:cxnSp>
        <p:nvCxnSpPr>
          <p:cNvPr id="5" name="Straight Connector 4"/>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7268447" y="965630"/>
            <a:ext cx="5824820" cy="861774"/>
          </a:xfrm>
          <a:prstGeom prst="rect">
            <a:avLst/>
          </a:prstGeom>
          <a:noFill/>
        </p:spPr>
        <p:txBody>
          <a:bodyPr wrap="square">
            <a:spAutoFit/>
          </a:bodyPr>
          <a:lstStyle/>
          <a:p>
            <a:pPr marL="0" marR="0" lvl="0" indent="0" algn="l" defTabSz="1828800" rtl="0" eaLnBrk="1" fontAlgn="auto" latinLnBrk="0" hangingPunct="1">
              <a:lnSpc>
                <a:spcPct val="100000"/>
              </a:lnSpc>
              <a:spcBef>
                <a:spcPts val="0"/>
              </a:spcBef>
              <a:spcAft>
                <a:spcPts val="0"/>
              </a:spcAft>
              <a:buClrTx/>
              <a:buSzTx/>
              <a:buFontTx/>
              <a:buNone/>
              <a:tabLst/>
              <a:defRPr sz="2500">
                <a:solidFill>
                  <a:srgbClr val="0000B0"/>
                </a:solidFill>
                <a:latin typeface="Helvetica Neue"/>
              </a:defRPr>
            </a:pPr>
            <a:r>
              <a:t>Programmi Master in Artificiale</a:t>
            </a:r>
            <a:r>
              <a:br/>
              <a:t>Intelligence 4 Carriere in Europa</a:t>
            </a:r>
            <a:endParaRPr sz="2500">
              <a:solidFill>
                <a:srgbClr val="0000B0"/>
              </a:solidFill>
              <a:latin typeface="Helvetica Neue"/>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17" name="Text Placeholder 2">
            <a:extLst>
              <a:ext uri="{FF2B5EF4-FFF2-40B4-BE49-F238E27FC236}">
                <a16:creationId xmlns:a16="http://schemas.microsoft.com/office/drawing/2014/main" id="{C4620EE8-4506-F748-BA2F-9F7D7888F37E}"/>
              </a:ext>
            </a:extLst>
          </p:cNvPr>
          <p:cNvSpPr>
            <a:spLocks noGrp="1"/>
          </p:cNvSpPr>
          <p:nvPr>
            <p:ph type="body" sz="quarter" idx="22" hasCustomPrompt="1"/>
          </p:nvPr>
        </p:nvSpPr>
        <p:spPr>
          <a:xfrm>
            <a:off x="1287095" y="8067233"/>
            <a:ext cx="10397882" cy="3267116"/>
          </a:xfrm>
          <a:prstGeom prst="rect">
            <a:avLst/>
          </a:prstGeom>
        </p:spPr>
        <p:txBody>
          <a:bodyPr>
            <a:normAutofit/>
          </a:bodyPr>
          <a:lstStyle>
            <a:lvl1pPr marL="514350" marR="0" indent="-514350" algn="l" defTabSz="1828800" rtl="0" eaLnBrk="1" fontAlgn="auto" latinLnBrk="0" hangingPunct="1">
              <a:lnSpc>
                <a:spcPct val="90000"/>
              </a:lnSpc>
              <a:spcBef>
                <a:spcPts val="2000"/>
              </a:spcBef>
              <a:spcAft>
                <a:spcPts val="0"/>
              </a:spcAft>
              <a:buClrTx/>
              <a:buSzTx/>
              <a:buFont typeface="+mj-lt"/>
              <a:buAutoNum type="arabicPeriod"/>
              <a:tabLst/>
              <a:defRPr sz="30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t>Lorem ipsum dolor siede amet, consectetur adipiscing elit.</a:t>
            </a:r>
          </a:p>
          <a:p>
            <a:pPr lvl="0"/>
            <a:r>
              <a:t>SED do eiusmod tempor incididunt ut labore.</a:t>
            </a:r>
          </a:p>
          <a:p>
            <a:pPr lvl="0"/>
            <a:r>
              <a:t>Lorem ipsum dolor siede amet, consectetur adipiscing elit.</a:t>
            </a:r>
          </a:p>
          <a:p>
            <a:pPr lvl="0"/>
            <a:r>
              <a:t>SED do eiusmod tempor incididunt ut labore.</a:t>
            </a:r>
          </a:p>
          <a:p>
            <a:pPr lvl="0"/>
            <a:r>
              <a:t>Lorem ipsum dolor siede amet, consectetur adipiscing elit.</a:t>
            </a:r>
          </a:p>
          <a:p>
            <a:pPr lvl="0"/>
          </a:p>
        </p:txBody>
      </p:sp>
      <p:sp>
        <p:nvSpPr>
          <p:cNvPr id="19" name="Text Placeholder 2">
            <a:extLst>
              <a:ext uri="{FF2B5EF4-FFF2-40B4-BE49-F238E27FC236}">
                <a16:creationId xmlns:a16="http://schemas.microsoft.com/office/drawing/2014/main" id="{C4620EE8-4506-F748-BA2F-9F7D7888F37E}"/>
              </a:ext>
            </a:extLst>
          </p:cNvPr>
          <p:cNvSpPr>
            <a:spLocks noGrp="1"/>
          </p:cNvSpPr>
          <p:nvPr>
            <p:ph type="body" sz="quarter" idx="23" hasCustomPrompt="1"/>
          </p:nvPr>
        </p:nvSpPr>
        <p:spPr>
          <a:xfrm>
            <a:off x="12479703" y="8067233"/>
            <a:ext cx="10397882" cy="3267116"/>
          </a:xfrm>
          <a:prstGeom prst="rect">
            <a:avLst/>
          </a:prstGeom>
        </p:spPr>
        <p:txBody>
          <a:bodyPr>
            <a:normAutofit/>
          </a:bodyPr>
          <a:lstStyle>
            <a:lvl1pPr marL="514350" marR="0" indent="-514350" algn="l" defTabSz="1828800" rtl="0" eaLnBrk="1" fontAlgn="auto" latinLnBrk="0" hangingPunct="1">
              <a:lnSpc>
                <a:spcPct val="90000"/>
              </a:lnSpc>
              <a:spcBef>
                <a:spcPts val="2000"/>
              </a:spcBef>
              <a:spcAft>
                <a:spcPts val="0"/>
              </a:spcAft>
              <a:buClrTx/>
              <a:buSzTx/>
              <a:buFont typeface="+mj-lt"/>
              <a:buAutoNum type="arabicPeriod" startAt="6"/>
              <a:tabLst/>
              <a:defRPr sz="30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t>Lorem ipsum dolor siede amet, consectetur adipiscing elit.</a:t>
            </a:r>
          </a:p>
          <a:p>
            <a:pPr lvl="0"/>
            <a:r>
              <a:t>SED do eiusmod tempor incididunt ut labore.</a:t>
            </a:r>
          </a:p>
          <a:p>
            <a:pPr lvl="0"/>
            <a:r>
              <a:t>Lorem ipsum dolor siede amet, consectetur adipiscing elit.</a:t>
            </a:r>
          </a:p>
          <a:p>
            <a:pPr lvl="0"/>
            <a:r>
              <a:t>SED do eiusmod tempor incididunt ut labore.</a:t>
            </a:r>
          </a:p>
          <a:p>
            <a:pPr lvl="0"/>
            <a:r>
              <a:t>Lorem ipsum dolor siede amet, consectetur adipiscing elit.</a:t>
            </a:r>
          </a:p>
          <a:p>
            <a:pPr lvl="0"/>
          </a:p>
        </p:txBody>
      </p:sp>
      <p:cxnSp>
        <p:nvCxnSpPr>
          <p:cNvPr id="20" name="Straight Connector 19"/>
          <p:cNvCxnSpPr/>
          <p:nvPr userDrawn="1"/>
        </p:nvCxnSpPr>
        <p:spPr>
          <a:xfrm>
            <a:off x="12082338" y="8067233"/>
            <a:ext cx="0" cy="3267116"/>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22" name="Text Placeholder 2">
            <a:extLst>
              <a:ext uri="{FF2B5EF4-FFF2-40B4-BE49-F238E27FC236}">
                <a16:creationId xmlns:a16="http://schemas.microsoft.com/office/drawing/2014/main" id="{C4620EE8-4506-F748-BA2F-9F7D7888F37E}"/>
              </a:ext>
            </a:extLst>
          </p:cNvPr>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t>LEZIONE 1</a:t>
            </a:r>
          </a:p>
        </p:txBody>
      </p:sp>
      <p:sp>
        <p:nvSpPr>
          <p:cNvPr id="23" name="Text Placeholder 2">
            <a:extLst>
              <a:ext uri="{FF2B5EF4-FFF2-40B4-BE49-F238E27FC236}">
                <a16:creationId xmlns:a16="http://schemas.microsoft.com/office/drawing/2014/main" id="{C4620EE8-4506-F748-BA2F-9F7D7888F37E}"/>
              </a:ext>
            </a:extLst>
          </p:cNvPr>
          <p:cNvSpPr>
            <a:spLocks noGrp="1"/>
          </p:cNvSpPr>
          <p:nvPr>
            <p:ph type="body" sz="quarter" idx="25" hasCustomPrompt="1"/>
          </p:nvPr>
        </p:nvSpPr>
        <p:spPr>
          <a:xfrm>
            <a:off x="1287095" y="3891139"/>
            <a:ext cx="21590490" cy="2407535"/>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t>Inserire lezione 1 titolo</a:t>
            </a:r>
          </a:p>
        </p:txBody>
      </p:sp>
      <p:sp>
        <p:nvSpPr>
          <p:cNvPr id="24" name="Text Placeholder 2">
            <a:extLst>
              <a:ext uri="{FF2B5EF4-FFF2-40B4-BE49-F238E27FC236}">
                <a16:creationId xmlns:a16="http://schemas.microsoft.com/office/drawing/2014/main" id="{C4620EE8-4506-F748-BA2F-9F7D7888F37E}"/>
              </a:ext>
            </a:extLst>
          </p:cNvPr>
          <p:cNvSpPr>
            <a:spLocks noGrp="1"/>
          </p:cNvSpPr>
          <p:nvPr>
            <p:ph type="body" sz="quarter" idx="26" hasCustomPrompt="1"/>
          </p:nvPr>
        </p:nvSpPr>
        <p:spPr>
          <a:xfrm>
            <a:off x="1287093" y="6845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t>CONTENUTO DEL SITO</a:t>
            </a:r>
          </a:p>
        </p:txBody>
      </p:sp>
      <p:sp>
        <p:nvSpPr>
          <p:cNvPr id="15"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anchor="ctr"/>
          <a:lstStyle>
            <a:lvl1pPr algn="ctr">
              <a:defRPr sz="2400">
                <a:solidFill>
                  <a:schemeClr val="tx1">
                    <a:tint val="75000"/>
                  </a:schemeClr>
                </a:solidFill>
              </a:defRPr>
            </a:lvl1pPr>
          </a:lstStyle>
          <a:p>
            <a:pPr fontAlgn="base">
              <a:spcBef>
                <a:spcPct val="0"/>
              </a:spcBef>
              <a:spcAft>
                <a:spcPct val="0"/>
              </a:spcAft>
            </a:pPr>
            <a:fld id="{DD9F0740-C59C-4AD6-B752-7CC1CE13501A}" type="slidenum">
              <a:rPr lang="bg-BG" smtClean="0">
                <a:solidFill>
                  <a:srgbClr val="000000"/>
                </a:solidFill>
              </a:rPr>
              <a:pPr fontAlgn="base">
                <a:spcBef>
                  <a:spcPct val="0"/>
                </a:spcBef>
                <a:spcAft>
                  <a:spcPct val="0"/>
                </a:spcAft>
              </a:pPr>
              <a:t>‹N›</a:t>
            </a:fld>
            <a:endParaRPr>
              <a:solidFill>
                <a:srgbClr val="000000"/>
              </a:solidFill>
            </a:endParaRPr>
          </a:p>
        </p:txBody>
      </p:sp>
    </p:spTree>
    <p:extLst>
      <p:ext uri="{BB962C8B-B14F-4D97-AF65-F5344CB8AC3E}">
        <p14:creationId xmlns:p14="http://schemas.microsoft.com/office/powerpoint/2010/main" val="4008648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alysis in text">
    <p:spTree>
      <p:nvGrpSpPr>
        <p:cNvPr id="1" name=""/>
        <p:cNvGrpSpPr/>
        <p:nvPr/>
      </p:nvGrpSpPr>
      <p:grpSpPr>
        <a:xfrm>
          <a:off x="0" y="0"/>
          <a:ext cx="0" cy="0"/>
          <a:chOff x="0" y="0"/>
          <a:chExt cx="0" cy="0"/>
        </a:xfrm>
      </p:grpSpPr>
      <p:cxnSp>
        <p:nvCxnSpPr>
          <p:cNvPr id="14" name="Straight Connector 13"/>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18" name="Text Placeholder 2">
            <a:extLst>
              <a:ext uri="{FF2B5EF4-FFF2-40B4-BE49-F238E27FC236}">
                <a16:creationId xmlns:a16="http://schemas.microsoft.com/office/drawing/2014/main" id="{C4620EE8-4506-F748-BA2F-9F7D7888F37E}"/>
              </a:ext>
            </a:extLst>
          </p:cNvPr>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 1</a:t>
            </a:r>
            <a:endParaRPr lang="x-none" dirty="0"/>
          </a:p>
        </p:txBody>
      </p:sp>
      <p:sp>
        <p:nvSpPr>
          <p:cNvPr id="20" name="Text Placeholder 2">
            <a:extLst>
              <a:ext uri="{FF2B5EF4-FFF2-40B4-BE49-F238E27FC236}">
                <a16:creationId xmlns:a16="http://schemas.microsoft.com/office/drawing/2014/main" id="{C4620EE8-4506-F748-BA2F-9F7D7888F37E}"/>
              </a:ext>
            </a:extLst>
          </p:cNvPr>
          <p:cNvSpPr>
            <a:spLocks noGrp="1"/>
          </p:cNvSpPr>
          <p:nvPr>
            <p:ph type="body" sz="quarter" idx="22" hasCustomPrompt="1"/>
          </p:nvPr>
        </p:nvSpPr>
        <p:spPr>
          <a:xfrm>
            <a:off x="1287095" y="5246669"/>
            <a:ext cx="10397882" cy="645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lvl="0"/>
            <a:endParaRPr lang="en-GB" dirty="0"/>
          </a:p>
        </p:txBody>
      </p:sp>
      <p:sp>
        <p:nvSpPr>
          <p:cNvPr id="21" name="Text Placeholder 2">
            <a:extLst>
              <a:ext uri="{FF2B5EF4-FFF2-40B4-BE49-F238E27FC236}">
                <a16:creationId xmlns:a16="http://schemas.microsoft.com/office/drawing/2014/main" id="{C4620EE8-4506-F748-BA2F-9F7D7888F37E}"/>
              </a:ext>
            </a:extLst>
          </p:cNvPr>
          <p:cNvSpPr>
            <a:spLocks noGrp="1"/>
          </p:cNvSpPr>
          <p:nvPr>
            <p:ph type="body" sz="quarter" idx="26" hasCustomPrompt="1"/>
          </p:nvPr>
        </p:nvSpPr>
        <p:spPr>
          <a:xfrm>
            <a:off x="12479703" y="5246669"/>
            <a:ext cx="10397882" cy="645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lvl="0"/>
            <a:endParaRPr lang="en-GB" dirty="0"/>
          </a:p>
        </p:txBody>
      </p:sp>
      <p:sp>
        <p:nvSpPr>
          <p:cNvPr id="22" name="Text Placeholder 2">
            <a:extLst>
              <a:ext uri="{FF2B5EF4-FFF2-40B4-BE49-F238E27FC236}">
                <a16:creationId xmlns:a16="http://schemas.microsoft.com/office/drawing/2014/main" id="{C4620EE8-4506-F748-BA2F-9F7D7888F37E}"/>
              </a:ext>
            </a:extLst>
          </p:cNvPr>
          <p:cNvSpPr>
            <a:spLocks noGrp="1"/>
          </p:cNvSpPr>
          <p:nvPr>
            <p:ph type="body" sz="quarter" idx="25" hasCustomPrompt="1"/>
          </p:nvPr>
        </p:nvSpPr>
        <p:spPr>
          <a:xfrm>
            <a:off x="1287095" y="3891139"/>
            <a:ext cx="21590490" cy="1138061"/>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content 1 title</a:t>
            </a:r>
          </a:p>
        </p:txBody>
      </p:sp>
      <p:sp>
        <p:nvSpPr>
          <p:cNvPr id="19"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‹N›</a:t>
            </a:fld>
            <a:endParaRPr lang="bg-BG" dirty="0">
              <a:solidFill>
                <a:srgbClr val="000000"/>
              </a:solidFill>
            </a:endParaRPr>
          </a:p>
        </p:txBody>
      </p:sp>
    </p:spTree>
    <p:extLst>
      <p:ext uri="{BB962C8B-B14F-4D97-AF65-F5344CB8AC3E}">
        <p14:creationId xmlns:p14="http://schemas.microsoft.com/office/powerpoint/2010/main" val="1649261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alysis in text with image">
    <p:spTree>
      <p:nvGrpSpPr>
        <p:cNvPr id="1" name=""/>
        <p:cNvGrpSpPr/>
        <p:nvPr/>
      </p:nvGrpSpPr>
      <p:grpSpPr>
        <a:xfrm>
          <a:off x="0" y="0"/>
          <a:ext cx="0" cy="0"/>
          <a:chOff x="0" y="0"/>
          <a:chExt cx="0" cy="0"/>
        </a:xfrm>
      </p:grpSpPr>
      <p:cxnSp>
        <p:nvCxnSpPr>
          <p:cNvPr id="4" name="Straight Connector 3"/>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8" name="Text Placeholder 2">
            <a:extLst>
              <a:ext uri="{FF2B5EF4-FFF2-40B4-BE49-F238E27FC236}">
                <a16:creationId xmlns:a16="http://schemas.microsoft.com/office/drawing/2014/main" id="{C4620EE8-4506-F748-BA2F-9F7D7888F37E}"/>
              </a:ext>
            </a:extLst>
          </p:cNvPr>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 2</a:t>
            </a:r>
            <a:endParaRPr lang="x-none" dirty="0"/>
          </a:p>
        </p:txBody>
      </p:sp>
      <p:sp>
        <p:nvSpPr>
          <p:cNvPr id="10" name="Text Placeholder 2">
            <a:extLst>
              <a:ext uri="{FF2B5EF4-FFF2-40B4-BE49-F238E27FC236}">
                <a16:creationId xmlns:a16="http://schemas.microsoft.com/office/drawing/2014/main" id="{C4620EE8-4506-F748-BA2F-9F7D7888F37E}"/>
              </a:ext>
            </a:extLst>
          </p:cNvPr>
          <p:cNvSpPr>
            <a:spLocks noGrp="1"/>
          </p:cNvSpPr>
          <p:nvPr>
            <p:ph type="body" sz="quarter" idx="22" hasCustomPrompt="1"/>
          </p:nvPr>
        </p:nvSpPr>
        <p:spPr>
          <a:xfrm>
            <a:off x="1287095" y="5246669"/>
            <a:ext cx="10397882" cy="645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lvl="0"/>
            <a:endParaRPr lang="en-GB" dirty="0"/>
          </a:p>
        </p:txBody>
      </p:sp>
      <p:sp>
        <p:nvSpPr>
          <p:cNvPr id="14" name="Picture Placeholder 12"/>
          <p:cNvSpPr>
            <a:spLocks noGrp="1"/>
          </p:cNvSpPr>
          <p:nvPr>
            <p:ph type="pic" sz="quarter" idx="27" hasCustomPrompt="1"/>
          </p:nvPr>
        </p:nvSpPr>
        <p:spPr>
          <a:xfrm>
            <a:off x="12479703" y="5246669"/>
            <a:ext cx="10397882" cy="6457950"/>
          </a:xfrm>
          <a:prstGeom prst="rect">
            <a:avLst/>
          </a:prstGeom>
          <a:solidFill>
            <a:schemeClr val="bg1">
              <a:lumMod val="85000"/>
            </a:schemeClr>
          </a:solidFill>
        </p:spPr>
        <p:txBody>
          <a:bodyPr anchor="ctr"/>
          <a:lstStyle>
            <a:lvl1pPr marL="0" indent="0" algn="ctr">
              <a:buNone/>
              <a:defRPr sz="3000" baseline="0">
                <a:latin typeface="Helvetica Neue"/>
              </a:defRPr>
            </a:lvl1pPr>
          </a:lstStyle>
          <a:p>
            <a:r>
              <a:rPr lang="en-US" dirty="0"/>
              <a:t>Insert Picture</a:t>
            </a:r>
            <a:br>
              <a:rPr lang="en-US" dirty="0"/>
            </a:br>
            <a:r>
              <a:rPr lang="en-US" dirty="0"/>
              <a:t>related to content 2</a:t>
            </a:r>
          </a:p>
        </p:txBody>
      </p:sp>
      <p:sp>
        <p:nvSpPr>
          <p:cNvPr id="15" name="Text Placeholder 2">
            <a:extLst>
              <a:ext uri="{FF2B5EF4-FFF2-40B4-BE49-F238E27FC236}">
                <a16:creationId xmlns:a16="http://schemas.microsoft.com/office/drawing/2014/main" id="{C4620EE8-4506-F748-BA2F-9F7D7888F37E}"/>
              </a:ext>
            </a:extLst>
          </p:cNvPr>
          <p:cNvSpPr>
            <a:spLocks noGrp="1"/>
          </p:cNvSpPr>
          <p:nvPr>
            <p:ph type="body" sz="quarter" idx="25" hasCustomPrompt="1"/>
          </p:nvPr>
        </p:nvSpPr>
        <p:spPr>
          <a:xfrm>
            <a:off x="1287095" y="3891139"/>
            <a:ext cx="21590490" cy="1138061"/>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content 2 title</a:t>
            </a:r>
          </a:p>
        </p:txBody>
      </p:sp>
      <p:sp>
        <p:nvSpPr>
          <p:cNvPr id="13"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‹N›</a:t>
            </a:fld>
            <a:endParaRPr lang="bg-BG" dirty="0">
              <a:solidFill>
                <a:srgbClr val="000000"/>
              </a:solidFill>
            </a:endParaRPr>
          </a:p>
        </p:txBody>
      </p:sp>
    </p:spTree>
    <p:extLst>
      <p:ext uri="{BB962C8B-B14F-4D97-AF65-F5344CB8AC3E}">
        <p14:creationId xmlns:p14="http://schemas.microsoft.com/office/powerpoint/2010/main" val="4253331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alysis in points">
    <p:spTree>
      <p:nvGrpSpPr>
        <p:cNvPr id="1" name=""/>
        <p:cNvGrpSpPr/>
        <p:nvPr/>
      </p:nvGrpSpPr>
      <p:grpSpPr>
        <a:xfrm>
          <a:off x="0" y="0"/>
          <a:ext cx="0" cy="0"/>
          <a:chOff x="0" y="0"/>
          <a:chExt cx="0" cy="0"/>
        </a:xfrm>
      </p:grpSpPr>
      <p:cxnSp>
        <p:nvCxnSpPr>
          <p:cNvPr id="4" name="Straight Connector 3"/>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8" name="Text Placeholder 2">
            <a:extLst>
              <a:ext uri="{FF2B5EF4-FFF2-40B4-BE49-F238E27FC236}">
                <a16:creationId xmlns:a16="http://schemas.microsoft.com/office/drawing/2014/main" id="{C4620EE8-4506-F748-BA2F-9F7D7888F37E}"/>
              </a:ext>
            </a:extLst>
          </p:cNvPr>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 3</a:t>
            </a:r>
            <a:endParaRPr lang="x-none" dirty="0"/>
          </a:p>
        </p:txBody>
      </p:sp>
      <p:sp>
        <p:nvSpPr>
          <p:cNvPr id="9" name="Text Placeholder 2">
            <a:extLst>
              <a:ext uri="{FF2B5EF4-FFF2-40B4-BE49-F238E27FC236}">
                <a16:creationId xmlns:a16="http://schemas.microsoft.com/office/drawing/2014/main" id="{C4620EE8-4506-F748-BA2F-9F7D7888F37E}"/>
              </a:ext>
            </a:extLst>
          </p:cNvPr>
          <p:cNvSpPr>
            <a:spLocks noGrp="1"/>
          </p:cNvSpPr>
          <p:nvPr>
            <p:ph type="body" sz="quarter" idx="22" hasCustomPrompt="1"/>
          </p:nvPr>
        </p:nvSpPr>
        <p:spPr>
          <a:xfrm>
            <a:off x="1287095" y="5246669"/>
            <a:ext cx="10397882" cy="6457950"/>
          </a:xfrm>
          <a:prstGeom prst="rect">
            <a:avLst/>
          </a:prstGeom>
        </p:spPr>
        <p:txBody>
          <a:bodyPr>
            <a:noAutofit/>
          </a:bodyPr>
          <a:lstStyle>
            <a:lvl1pPr marL="457200" marR="0" indent="-457200" algn="l" defTabSz="1828800" rtl="0" eaLnBrk="1" fontAlgn="auto" latinLnBrk="0" hangingPunct="1">
              <a:lnSpc>
                <a:spcPct val="100000"/>
              </a:lnSpc>
              <a:spcBef>
                <a:spcPts val="2000"/>
              </a:spcBef>
              <a:spcAft>
                <a:spcPts val="0"/>
              </a:spcAft>
              <a:buClrTx/>
              <a:buSzTx/>
              <a:buFont typeface="+mj-lt"/>
              <a:buAutoNum type="arabicPeriod"/>
              <a:tabLst/>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a:t>
            </a:r>
            <a:endParaRPr lang="el-GR" dirty="0"/>
          </a:p>
        </p:txBody>
      </p:sp>
      <p:sp>
        <p:nvSpPr>
          <p:cNvPr id="11" name="Text Placeholder 2">
            <a:extLst>
              <a:ext uri="{FF2B5EF4-FFF2-40B4-BE49-F238E27FC236}">
                <a16:creationId xmlns:a16="http://schemas.microsoft.com/office/drawing/2014/main" id="{C4620EE8-4506-F748-BA2F-9F7D7888F37E}"/>
              </a:ext>
            </a:extLst>
          </p:cNvPr>
          <p:cNvSpPr>
            <a:spLocks noGrp="1"/>
          </p:cNvSpPr>
          <p:nvPr>
            <p:ph type="body" sz="quarter" idx="25" hasCustomPrompt="1"/>
          </p:nvPr>
        </p:nvSpPr>
        <p:spPr>
          <a:xfrm>
            <a:off x="1287095" y="3891139"/>
            <a:ext cx="21590490" cy="1138061"/>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content 3 title</a:t>
            </a:r>
          </a:p>
        </p:txBody>
      </p:sp>
      <p:sp>
        <p:nvSpPr>
          <p:cNvPr id="14" name="Text Placeholder 2">
            <a:extLst>
              <a:ext uri="{FF2B5EF4-FFF2-40B4-BE49-F238E27FC236}">
                <a16:creationId xmlns:a16="http://schemas.microsoft.com/office/drawing/2014/main" id="{C4620EE8-4506-F748-BA2F-9F7D7888F37E}"/>
              </a:ext>
            </a:extLst>
          </p:cNvPr>
          <p:cNvSpPr>
            <a:spLocks noGrp="1"/>
          </p:cNvSpPr>
          <p:nvPr>
            <p:ph type="body" sz="quarter" idx="26" hasCustomPrompt="1"/>
          </p:nvPr>
        </p:nvSpPr>
        <p:spPr>
          <a:xfrm>
            <a:off x="12479703" y="5246669"/>
            <a:ext cx="10397882" cy="6457950"/>
          </a:xfrm>
          <a:prstGeom prst="rect">
            <a:avLst/>
          </a:prstGeom>
        </p:spPr>
        <p:txBody>
          <a:bodyPr>
            <a:noAutofit/>
          </a:bodyPr>
          <a:lstStyle>
            <a:lvl1pPr marL="457200" marR="0" indent="-457200" algn="l" defTabSz="1828800" rtl="0" eaLnBrk="1" fontAlgn="auto" latinLnBrk="0" hangingPunct="1">
              <a:lnSpc>
                <a:spcPct val="100000"/>
              </a:lnSpc>
              <a:spcBef>
                <a:spcPts val="2000"/>
              </a:spcBef>
              <a:spcAft>
                <a:spcPts val="0"/>
              </a:spcAft>
              <a:buClrTx/>
              <a:buSzTx/>
              <a:buFont typeface="+mj-lt"/>
              <a:buAutoNum type="arabicPeriod" startAt="8"/>
              <a:tabLst/>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a:t>
            </a:r>
            <a:endParaRPr lang="el-GR" dirty="0"/>
          </a:p>
        </p:txBody>
      </p:sp>
      <p:sp>
        <p:nvSpPr>
          <p:cNvPr id="13"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‹N›</a:t>
            </a:fld>
            <a:endParaRPr lang="bg-BG" dirty="0">
              <a:solidFill>
                <a:srgbClr val="000000"/>
              </a:solidFill>
            </a:endParaRPr>
          </a:p>
        </p:txBody>
      </p:sp>
    </p:spTree>
    <p:extLst>
      <p:ext uri="{BB962C8B-B14F-4D97-AF65-F5344CB8AC3E}">
        <p14:creationId xmlns:p14="http://schemas.microsoft.com/office/powerpoint/2010/main" val="3050328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B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70948" cy="644668"/>
          </a:xfrm>
          <a:prstGeom prst="rect">
            <a:avLst/>
          </a:prstGeom>
        </p:spPr>
      </p:pic>
      <p:cxnSp>
        <p:nvCxnSpPr>
          <p:cNvPr id="6" name="Straight Connector 5"/>
          <p:cNvCxnSpPr/>
          <p:nvPr userDrawn="1"/>
        </p:nvCxnSpPr>
        <p:spPr>
          <a:xfrm>
            <a:off x="6995131" y="919655"/>
            <a:ext cx="1" cy="9395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7268447" y="965630"/>
            <a:ext cx="5824820" cy="861774"/>
          </a:xfrm>
          <a:prstGeom prst="rect">
            <a:avLst/>
          </a:prstGeom>
          <a:noFill/>
        </p:spPr>
        <p:txBody>
          <a:bodyPr wrap="square">
            <a:spAutoFit/>
          </a:bodyPr>
          <a:lstStyle/>
          <a:p>
            <a:pPr marL="0" marR="0" lvl="0" indent="0" algn="l" defTabSz="1828800" rtl="0" eaLnBrk="1" fontAlgn="auto" latinLnBrk="0" hangingPunct="1">
              <a:lnSpc>
                <a:spcPct val="100000"/>
              </a:lnSpc>
              <a:spcBef>
                <a:spcPts val="0"/>
              </a:spcBef>
              <a:spcAft>
                <a:spcPts val="0"/>
              </a:spcAft>
              <a:buClrTx/>
              <a:buSzTx/>
              <a:buFontTx/>
              <a:buNone/>
              <a:tabLst/>
              <a:defRPr sz="2500">
                <a:solidFill>
                  <a:schemeClr val="bg1"/>
                </a:solidFill>
                <a:latin typeface="Helvetica Neue"/>
              </a:defRPr>
            </a:pPr>
            <a:r>
              <a:t>Programmi Master in Artificiale</a:t>
            </a:r>
            <a:r>
              <a:br/>
              <a:t>Intelligence 4 Carriere in Europa</a:t>
            </a:r>
            <a:endParaRPr sz="2500">
              <a:solidFill>
                <a:schemeClr val="bg1"/>
              </a:solidFill>
              <a:latin typeface="Helvetica Neue"/>
            </a:endParaRPr>
          </a:p>
        </p:txBody>
      </p:sp>
      <p:sp>
        <p:nvSpPr>
          <p:cNvPr id="13" name="Text Placeholder 2">
            <a:extLst>
              <a:ext uri="{FF2B5EF4-FFF2-40B4-BE49-F238E27FC236}">
                <a16:creationId xmlns:a16="http://schemas.microsoft.com/office/drawing/2014/main" id="{C4620EE8-4506-F748-BA2F-9F7D7888F37E}"/>
              </a:ext>
            </a:extLst>
          </p:cNvPr>
          <p:cNvSpPr>
            <a:spLocks noGrp="1"/>
          </p:cNvSpPr>
          <p:nvPr>
            <p:ph type="body" sz="quarter" idx="16" hasCustomPrompt="1"/>
          </p:nvPr>
        </p:nvSpPr>
        <p:spPr>
          <a:xfrm>
            <a:off x="1287095" y="5440309"/>
            <a:ext cx="21590490" cy="2416757"/>
          </a:xfrm>
          <a:prstGeom prst="rect">
            <a:avLst/>
          </a:prstGeom>
        </p:spPr>
        <p:txBody>
          <a:bodyPr>
            <a:noAutofit/>
          </a:bodyPr>
          <a:lstStyle>
            <a:lvl1pPr marL="0" indent="0">
              <a:buNone/>
              <a:defRPr sz="15000" b="1">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t>Grazie. — Grazie.</a:t>
            </a:r>
          </a:p>
        </p:txBody>
      </p:sp>
    </p:spTree>
    <p:extLst>
      <p:ext uri="{BB962C8B-B14F-4D97-AF65-F5344CB8AC3E}">
        <p14:creationId xmlns:p14="http://schemas.microsoft.com/office/powerpoint/2010/main" val="4265268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828800" y="4260851"/>
            <a:ext cx="20726400" cy="2940050"/>
          </a:xfrm>
        </p:spPr>
        <p:txBody>
          <a:bodyPr/>
          <a:lstStyle/>
          <a:p>
            <a:r>
              <a:t>Tariffa clic per modifica stile</a:t>
            </a:r>
          </a:p>
        </p:txBody>
      </p:sp>
      <p:sp>
        <p:nvSpPr>
          <p:cNvPr id="3" name="Sottotitolo 2"/>
          <p:cNvSpPr>
            <a:spLocks noGrp="1"/>
          </p:cNvSpPr>
          <p:nvPr>
            <p:ph type="subTitle" idx="1"/>
          </p:nvPr>
        </p:nvSpPr>
        <p:spPr>
          <a:xfrm>
            <a:off x="3657600" y="7772400"/>
            <a:ext cx="17068800" cy="3505200"/>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t>Tariffa clic per modifica lo stile del sottotitolo dello schema</a:t>
            </a:r>
          </a:p>
        </p:txBody>
      </p:sp>
      <p:sp>
        <p:nvSpPr>
          <p:cNvPr id="4" name="Segnaposto data 3"/>
          <p:cNvSpPr>
            <a:spLocks noGrp="1"/>
          </p:cNvSpPr>
          <p:nvPr>
            <p:ph type="dt" sz="half" idx="10"/>
          </p:nvPr>
        </p:nvSpPr>
        <p:spPr/>
        <p:txBody>
          <a:bodyPr/>
          <a:lstStyle/>
          <a:p>
            <a:fld id="{8DF5B5D2-CA2A-6548-955E-9897154AE4E2}" type="datetimeFigureOut">
              <a:rPr lang="it-IT" smtClean="0"/>
              <a:t>15/12/2022</a:t>
            </a:fld>
          </a:p>
        </p:txBody>
      </p:sp>
      <p:sp>
        <p:nvSpPr>
          <p:cNvPr id="5" name="Segnaposto piè di pagina 4"/>
          <p:cNvSpPr>
            <a:spLocks noGrp="1"/>
          </p:cNvSpPr>
          <p:nvPr>
            <p:ph type="ftr" sz="quarter" idx="11"/>
          </p:nvPr>
        </p:nvSpPr>
        <p:spPr/>
        <p:txBody>
          <a:bodyPr/>
          <a:lstStyle/>
          <a:p/>
        </p:txBody>
      </p:sp>
      <p:sp>
        <p:nvSpPr>
          <p:cNvPr id="6" name="Segnaposto numero diapositiva 5"/>
          <p:cNvSpPr>
            <a:spLocks noGrp="1"/>
          </p:cNvSpPr>
          <p:nvPr>
            <p:ph type="sldNum" sz="quarter" idx="12"/>
          </p:nvPr>
        </p:nvSpPr>
        <p:spPr/>
        <p:txBody>
          <a:bodyPr/>
          <a:lstStyle/>
          <a:p>
            <a:fld id="{6DE11C3C-84A5-A346-8CE0-29825D2E2D30}" type="slidenum">
              <a:rPr lang="it-IT" smtClean="0"/>
              <a:t>‹N›</a:t>
            </a:fld>
          </a:p>
        </p:txBody>
      </p:sp>
    </p:spTree>
    <p:extLst>
      <p:ext uri="{BB962C8B-B14F-4D97-AF65-F5344CB8AC3E}">
        <p14:creationId xmlns:p14="http://schemas.microsoft.com/office/powerpoint/2010/main" val="28657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Rectangle 18"/>
          <p:cNvSpPr/>
          <p:nvPr userDrawn="1"/>
        </p:nvSpPr>
        <p:spPr>
          <a:xfrm>
            <a:off x="0" y="11904133"/>
            <a:ext cx="24384000" cy="1811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pic>
        <p:nvPicPr>
          <p:cNvPr id="20" name="Picture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0614363" y="12170893"/>
            <a:ext cx="2192882" cy="1083616"/>
          </a:xfrm>
          <a:prstGeom prst="rect">
            <a:avLst/>
          </a:prstGeom>
        </p:spPr>
      </p:pic>
      <p:sp>
        <p:nvSpPr>
          <p:cNvPr id="21" name="Text Placeholder 10">
            <a:extLst>
              <a:ext uri="{FF2B5EF4-FFF2-40B4-BE49-F238E27FC236}">
                <a16:creationId xmlns:a16="http://schemas.microsoft.com/office/drawing/2014/main" id="{9B3CD9D9-3717-8045-BBE0-D00561474EA1}"/>
              </a:ext>
            </a:extLst>
          </p:cNvPr>
          <p:cNvSpPr txBox="1">
            <a:spLocks/>
          </p:cNvSpPr>
          <p:nvPr userDrawn="1"/>
        </p:nvSpPr>
        <p:spPr>
          <a:xfrm>
            <a:off x="13732934" y="12562731"/>
            <a:ext cx="6473093" cy="691778"/>
          </a:xfrm>
          <a:prstGeom prst="rect">
            <a:avLst/>
          </a:prstGeom>
        </p:spPr>
        <p:txBody>
          <a:bodyPr anchor="ctr">
            <a:noAutofit/>
          </a:bodyPr>
          <a:lstStyle>
            <a:lvl1pPr marL="0" indent="0" algn="r" defTabSz="1828800" rtl="0" eaLnBrk="1" latinLnBrk="0" hangingPunct="1">
              <a:lnSpc>
                <a:spcPct val="90000"/>
              </a:lnSpc>
              <a:spcBef>
                <a:spcPts val="2000"/>
              </a:spcBef>
              <a:buFont typeface="Arial" panose="020B0604020202020204" pitchFamily="34" charset="0"/>
              <a:buNone/>
              <a:defRPr sz="2000" b="0" kern="1200" baseline="0">
                <a:solidFill>
                  <a:schemeClr val="tx1"/>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48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4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36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36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defRPr sz="1600">
                <a:effectLst/>
              </a:defRPr>
            </a:pPr>
            <a:r>
              <a:t>Questo Master è gestito nel contesto dell'azione</a:t>
            </a:r>
            <a:r>
              <a:br/>
              <a:t>N. 2020-UE-IA-0087, cofinanziato dalle Telecomunicazioni CEF dell'UE </a:t>
            </a:r>
            <a:r>
              <a:br/>
              <a:t>ai sensi del GA nr. INEA/CEF/ICT/A2020/2267423</a:t>
            </a:r>
            <a:endParaRPr sz="1600">
              <a:latin typeface="Helvetica Neue"/>
            </a:endParaRPr>
          </a:p>
        </p:txBody>
      </p:sp>
      <p:pic>
        <p:nvPicPr>
          <p:cNvPr id="22" name="Picture 2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76665" y="12490766"/>
            <a:ext cx="5568959" cy="747511"/>
          </a:xfrm>
          <a:prstGeom prst="rect">
            <a:avLst/>
          </a:prstGeom>
        </p:spPr>
      </p:pic>
      <p:sp>
        <p:nvSpPr>
          <p:cNvPr id="13"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anchor="ctr"/>
          <a:lstStyle>
            <a:lvl1pPr algn="ctr">
              <a:defRPr sz="2400">
                <a:solidFill>
                  <a:schemeClr val="tx1">
                    <a:tint val="75000"/>
                  </a:schemeClr>
                </a:solidFill>
              </a:defRPr>
            </a:lvl1pPr>
          </a:lstStyle>
          <a:p>
            <a:pPr fontAlgn="base">
              <a:spcBef>
                <a:spcPct val="0"/>
              </a:spcBef>
              <a:spcAft>
                <a:spcPct val="0"/>
              </a:spcAft>
            </a:pPr>
            <a:fld id="{DD9F0740-C59C-4AD6-B752-7CC1CE13501A}" type="slidenum">
              <a:rPr lang="bg-BG" smtClean="0">
                <a:solidFill>
                  <a:srgbClr val="000000"/>
                </a:solidFill>
              </a:rPr>
              <a:pPr fontAlgn="base">
                <a:spcBef>
                  <a:spcPct val="0"/>
                </a:spcBef>
                <a:spcAft>
                  <a:spcPct val="0"/>
                </a:spcAft>
              </a:pPr>
              <a:t>‹N›</a:t>
            </a:fld>
            <a:endParaRPr>
              <a:solidFill>
                <a:srgbClr val="000000"/>
              </a:solidFill>
            </a:endParaRPr>
          </a:p>
        </p:txBody>
      </p:sp>
    </p:spTree>
    <p:extLst>
      <p:ext uri="{BB962C8B-B14F-4D97-AF65-F5344CB8AC3E}">
        <p14:creationId xmlns:p14="http://schemas.microsoft.com/office/powerpoint/2010/main" val="2065785542"/>
      </p:ext>
    </p:extLst>
  </p:cSld>
  <p:clrMap bg1="lt1" tx1="dk1" bg2="lt2" tx2="dk2" accent1="accent1" accent2="accent2" accent3="accent3" accent4="accent4" accent5="accent5" accent6="accent6" hlink="hlink" folHlink="folHlink"/>
  <p:sldLayoutIdLst>
    <p:sldLayoutId id="2147483684" r:id="rId1"/>
    <p:sldLayoutId id="2147483697" r:id="rId2"/>
    <p:sldLayoutId id="2147483699" r:id="rId3"/>
    <p:sldLayoutId id="2147483698" r:id="rId4"/>
    <p:sldLayoutId id="2147483700" r:id="rId5"/>
    <p:sldLayoutId id="2147483714" r:id="rId6"/>
    <p:sldLayoutId id="2147483715" r:id="rId7"/>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archive.org/details/computerpowerhum0000weiz_v0i3"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archive.org/details/computerpowerhum0000weiz_v0i3"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dl.acm.or/doi/10.1145/1045339.1045340"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arxiv.org/abs/2104.12871"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archive.org/details/max_weber_the_vocation_lectures_science/page/n85"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pdfs.semanticscholar.org/28e4/f0d088c70e3821cf321ac3b5875c6c1452df.pdf"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arxiv.org/abs/2111.15366" TargetMode="External"/><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arxiv.org/abs/2111.15366"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arxiv.org/abs/2111.15366"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ieeexplore.ieee.org/stamp/stamp.jsp?tp=&amp;arnumber=9445758"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ieeexplore.ieee.org/stamp/stamp.jsp?tp=&amp;arnumber=9445758"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ieeexplore.ieee.org/stamp/stamp.jsp?tp=&amp;arnumber=9445758"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archive.org/details/mediaequationhow0000reev/page/6/mode/2up"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archive.org/details/computerpowerhum0000weiz_v0i3"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archive.org/details/computerpowerhum0000weiz_v0i3"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t>Università di Bologna</a:t>
            </a:r>
          </a:p>
        </p:txBody>
      </p:sp>
      <p:sp>
        <p:nvSpPr>
          <p:cNvPr id="3" name="Text Placeholder 2"/>
          <p:cNvSpPr>
            <a:spLocks noGrp="1"/>
          </p:cNvSpPr>
          <p:nvPr>
            <p:ph type="body" sz="quarter" idx="19"/>
          </p:nvPr>
        </p:nvSpPr>
        <p:spPr/>
        <p:txBody>
          <a:bodyPr/>
          <a:lstStyle/>
          <a:p>
            <a:r>
              <a:t>2022/2023 — Secondo semestre</a:t>
            </a:r>
          </a:p>
        </p:txBody>
      </p:sp>
      <p:sp>
        <p:nvSpPr>
          <p:cNvPr id="4" name="Text Placeholder 3"/>
          <p:cNvSpPr>
            <a:spLocks noGrp="1"/>
          </p:cNvSpPr>
          <p:nvPr>
            <p:ph type="body" sz="quarter" idx="21"/>
          </p:nvPr>
        </p:nvSpPr>
        <p:spPr/>
        <p:txBody>
          <a:bodyPr/>
          <a:lstStyle/>
          <a:p>
            <a:r>
              <a:t>Etica computazionale</a:t>
            </a:r>
          </a:p>
        </p:txBody>
      </p:sp>
      <p:sp>
        <p:nvSpPr>
          <p:cNvPr id="5" name="Text Placeholder 4"/>
          <p:cNvSpPr>
            <a:spLocks noGrp="1"/>
          </p:cNvSpPr>
          <p:nvPr>
            <p:ph type="body" sz="quarter" idx="23"/>
          </p:nvPr>
        </p:nvSpPr>
        <p:spPr/>
        <p:txBody>
          <a:bodyPr/>
          <a:lstStyle/>
          <a:p>
            <a:r>
              <a:t>Daniela Tafani</a:t>
            </a:r>
          </a:p>
        </p:txBody>
      </p:sp>
      <p:pic>
        <p:nvPicPr>
          <p:cNvPr id="6" name="Immagine 5">
            <a:extLst>
              <a:ext uri="{FF2B5EF4-FFF2-40B4-BE49-F238E27FC236}">
                <a16:creationId xmlns:a16="http://schemas.microsoft.com/office/drawing/2014/main" id="{46859F34-FF37-4A13-802E-BE1932061B79}"/>
              </a:ext>
            </a:extLst>
          </p:cNvPr>
          <p:cNvPicPr>
            <a:picLocks noChangeAspect="1"/>
          </p:cNvPicPr>
          <p:nvPr/>
        </p:nvPicPr>
        <p:blipFill>
          <a:blip r:embed="rId2"/>
          <a:stretch>
            <a:fillRect/>
          </a:stretch>
        </p:blipFill>
        <p:spPr>
          <a:xfrm>
            <a:off x="7033845" y="11976902"/>
            <a:ext cx="1819127" cy="1581369"/>
          </a:xfrm>
          <a:prstGeom prst="rect">
            <a:avLst/>
          </a:prstGeom>
        </p:spPr>
      </p:pic>
      <p:pic>
        <p:nvPicPr>
          <p:cNvPr id="7" name="Immagine 6">
            <a:hlinkClick r:id="rId3"/>
            <a:extLst>
              <a:ext uri="{FF2B5EF4-FFF2-40B4-BE49-F238E27FC236}">
                <a16:creationId xmlns:a16="http://schemas.microsoft.com/office/drawing/2014/main" id="{51FB9B6C-3C7B-44D0-9F11-B21C122C61F2}"/>
              </a:ext>
            </a:extLst>
          </p:cNvPr>
          <p:cNvPicPr>
            <a:picLocks noChangeAspect="1"/>
          </p:cNvPicPr>
          <p:nvPr/>
        </p:nvPicPr>
        <p:blipFill>
          <a:blip r:embed="rId4"/>
          <a:stretch>
            <a:fillRect/>
          </a:stretch>
        </p:blipFill>
        <p:spPr>
          <a:xfrm>
            <a:off x="9864968" y="12173049"/>
            <a:ext cx="3874299" cy="1355173"/>
          </a:xfrm>
          <a:prstGeom prst="rect">
            <a:avLst/>
          </a:prstGeom>
          <a:solidFill>
            <a:schemeClr val="accent1">
              <a:lumMod val="50000"/>
            </a:schemeClr>
          </a:solidFill>
        </p:spPr>
      </p:pic>
    </p:spTree>
    <p:extLst>
      <p:ext uri="{BB962C8B-B14F-4D97-AF65-F5344CB8AC3E}">
        <p14:creationId xmlns:p14="http://schemas.microsoft.com/office/powerpoint/2010/main" val="1302962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1B10CAEF-914D-4250-AB08-DD2CE0F82EDC}"/>
              </a:ext>
            </a:extLst>
          </p:cNvPr>
          <p:cNvSpPr/>
          <p:nvPr/>
        </p:nvSpPr>
        <p:spPr>
          <a:xfrm>
            <a:off x="6609544" y="2134027"/>
            <a:ext cx="10734747" cy="10726013"/>
          </a:xfrm>
          <a:prstGeom prst="rect">
            <a:avLst/>
          </a:prstGeom>
        </p:spPr>
        <p:txBody>
          <a:bodyPr wrap="square">
            <a:spAutoFit/>
          </a:bodyPr>
          <a:lstStyle/>
          <a:p>
            <a:pPr algn="just">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"Gli uomini sono tutti uguali</a:t>
            </a:r>
          </a:p>
          <a:p>
            <a:pPr algn="just">
              <a:defRPr sz="3100" b="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IN CHE MODO</a:t>
            </a:r>
          </a:p>
          <a:p>
            <a:pPr algn="just">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Sono sempre infastiditi su qualcosa o altro.</a:t>
            </a:r>
          </a:p>
          <a:p>
            <a:pPr algn="just">
              <a:defRPr sz="3100" b="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SI PUÒ PENSARE AD UN ESEMPIO SPECIFICO</a:t>
            </a:r>
          </a:p>
          <a:p>
            <a:pPr algn="just">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Beh, il mio ragazzo mi ha fatto venire qui.</a:t>
            </a:r>
          </a:p>
          <a:p>
            <a:pPr algn="just">
              <a:defRPr sz="3100" b="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IL TUO RAGAZZO TI HA FATTO VENIRE QUI</a:t>
            </a:r>
          </a:p>
          <a:p>
            <a:pPr algn="just">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Dice che sono depresso per la maggior parte del tempo.</a:t>
            </a:r>
          </a:p>
          <a:p>
            <a:pPr algn="just">
              <a:defRPr sz="3100" b="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MI DISPIACE SENTIRE CHE SEI DEPRESSO</a:t>
            </a:r>
          </a:p>
          <a:p>
            <a:pPr algn="just">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È vero. Sono infelice.</a:t>
            </a:r>
          </a:p>
          <a:p>
            <a:pPr algn="just">
              <a:defRPr sz="3100" b="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PENSI CHE VENIRE QUI TI AIUTERÀ A NON ESSERE INFELICE</a:t>
            </a:r>
          </a:p>
          <a:p>
            <a:pPr algn="just">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Ho bisogno di aiuto, mi sembra molto certo.</a:t>
            </a:r>
          </a:p>
          <a:p>
            <a:pPr algn="just">
              <a:defRPr sz="3100" b="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COSA SIGNIFICHEREBBE PER TE SE AVESSI UN AIUTO</a:t>
            </a:r>
          </a:p>
          <a:p>
            <a:pPr algn="just">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Forse potrei imparare ad andare d'accordo con mia madre.</a:t>
            </a:r>
          </a:p>
          <a:p>
            <a:pPr algn="just">
              <a:defRPr sz="3100" b="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DIMMI DI PIÙ SULLA TUA FAMIGLIA</a:t>
            </a:r>
          </a:p>
          <a:p>
            <a:pPr algn="just">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Mia madre si prende cura di me.</a:t>
            </a:r>
          </a:p>
          <a:p>
            <a:pPr algn="just">
              <a:defRPr sz="3100" b="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CHI ALTRO NELLA TUA FAMIGLIA SI PRENDE CURA DI TE</a:t>
            </a:r>
          </a:p>
          <a:p>
            <a:pPr algn="just">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Mio padre.</a:t>
            </a:r>
          </a:p>
          <a:p>
            <a:pPr algn="just">
              <a:defRPr sz="3100" b="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TUO PADRE</a:t>
            </a:r>
          </a:p>
          <a:p>
            <a:pPr algn="just">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Sei come mio padre in qualche modo.</a:t>
            </a:r>
          </a:p>
          <a:p>
            <a:pPr marL="571500" indent="-571500">
              <a:buFont typeface="Arial" panose="020B0604020202020204" pitchFamily="34" charset="0"/>
              <a:buChar char="•"/>
            </a:pPr>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
        <p:nvSpPr>
          <p:cNvPr id="10" name="Rettangolo 9">
            <a:extLst>
              <a:ext uri="{FF2B5EF4-FFF2-40B4-BE49-F238E27FC236}">
                <a16:creationId xmlns:a16="http://schemas.microsoft.com/office/drawing/2014/main" id="{60305333-3E32-4F1E-89B1-75760ADC4B9F}"/>
              </a:ext>
            </a:extLst>
          </p:cNvPr>
          <p:cNvSpPr/>
          <p:nvPr/>
        </p:nvSpPr>
        <p:spPr>
          <a:xfrm>
            <a:off x="974079" y="302036"/>
            <a:ext cx="16619003" cy="1200329"/>
          </a:xfrm>
          <a:prstGeom prst="rect">
            <a:avLst/>
          </a:prstGeom>
        </p:spPr>
        <p:txBody>
          <a:bodyPr wrap="square">
            <a:spAutoFit/>
          </a:bodyPr>
          <a:lstStyle/>
          <a:p>
            <a:pPr>
              <a:defRPr sz="72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Una "conversazione" con il DOCTOR</a:t>
            </a:r>
            <a:endParaRPr sz="7200"/>
          </a:p>
        </p:txBody>
      </p:sp>
    </p:spTree>
    <p:extLst>
      <p:ext uri="{BB962C8B-B14F-4D97-AF65-F5344CB8AC3E}">
        <p14:creationId xmlns:p14="http://schemas.microsoft.com/office/powerpoint/2010/main" val="3183490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8B5AE2D-009B-40CF-B671-7162FE607360}"/>
              </a:ext>
            </a:extLst>
          </p:cNvPr>
          <p:cNvSpPr/>
          <p:nvPr/>
        </p:nvSpPr>
        <p:spPr>
          <a:xfrm>
            <a:off x="1149925" y="629335"/>
            <a:ext cx="21730855" cy="1200329"/>
          </a:xfrm>
          <a:prstGeom prst="rect">
            <a:avLst/>
          </a:prstGeom>
        </p:spPr>
        <p:txBody>
          <a:bodyPr wrap="square">
            <a:spAutoFit/>
          </a:bodyPr>
          <a:lstStyle/>
          <a:p>
            <a:pPr>
              <a:defRPr sz="72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"L'antropomorfizzazione spericolata del computer"</a:t>
            </a:r>
            <a:endParaRPr sz="7200"/>
          </a:p>
        </p:txBody>
      </p:sp>
      <p:sp>
        <p:nvSpPr>
          <p:cNvPr id="4" name="Rettangolo 3">
            <a:extLst>
              <a:ext uri="{FF2B5EF4-FFF2-40B4-BE49-F238E27FC236}">
                <a16:creationId xmlns:a16="http://schemas.microsoft.com/office/drawing/2014/main" id="{3120CD44-7E85-49DB-955B-FC3F4F260AC7}"/>
              </a:ext>
            </a:extLst>
          </p:cNvPr>
          <p:cNvSpPr/>
          <p:nvPr/>
        </p:nvSpPr>
        <p:spPr>
          <a:xfrm>
            <a:off x="1326572" y="11132677"/>
            <a:ext cx="21730855" cy="569387"/>
          </a:xfrm>
          <a:prstGeom prst="rect">
            <a:avLst/>
          </a:prstGeom>
        </p:spPr>
        <p:txBody>
          <a:bodyPr wrap="square">
            <a:spAutoFit/>
          </a:bodyPr>
          <a:lstStyle/>
          <a:p>
            <a:pPr algn="just">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rPr cap="small"/>
              <a:t>J. </a:t>
            </a:r>
            <a:r>
              <a:t>Weizenbaum</a:t>
            </a:r>
            <a:r>
              <a:rPr b="1" cap="small"/>
              <a:t>, </a:t>
            </a:r>
            <a:r>
              <a:rPr i="1" u="sng">
                <a:hlinkClick r:id="rId2">
                  <a:extLst>
                    <a:ext uri="{A12FA001-AC4F-418D-AE19-62706E023703}">
                      <ahyp:hlinkClr xmlns:ahyp="http://schemas.microsoft.com/office/drawing/2018/hyperlinkcolor" val="tx"/>
                    </a:ext>
                  </a:extLst>
                </a:hlinkClick>
              </a:rPr>
              <a:t>Potere informatico e ragione umana. Dal Giudizio al Calcolo</a:t>
            </a:r>
            <a:r>
              <a:t>, San Francisco, W.H. Freeman &amp; Company, 1976.</a:t>
            </a:r>
            <a:endPara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
        <p:nvSpPr>
          <p:cNvPr id="5" name="Rettangolo 4">
            <a:extLst>
              <a:ext uri="{FF2B5EF4-FFF2-40B4-BE49-F238E27FC236}">
                <a16:creationId xmlns:a16="http://schemas.microsoft.com/office/drawing/2014/main" id="{4641A148-4F50-4B15-86E0-F745B3A488BC}"/>
              </a:ext>
            </a:extLst>
          </p:cNvPr>
          <p:cNvSpPr/>
          <p:nvPr/>
        </p:nvSpPr>
        <p:spPr>
          <a:xfrm>
            <a:off x="1776046" y="3132461"/>
            <a:ext cx="20064046" cy="5632311"/>
          </a:xfrm>
          <a:prstGeom prst="rect">
            <a:avLst/>
          </a:prstGeom>
        </p:spPr>
        <p:txBody>
          <a:bodyPr wrap="square">
            <a:spAutoFit/>
          </a:bodyPr>
          <a:lstStyle/>
          <a:p>
            <a:pPr algn="just">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"Sono rimasto sorpreso nel vedere quanto velocemente e quanto profondamente le persone conversavano con DOCTOR sono state coinvolte emotivamente con il computer e come inequivocabilmente lo hanno antropomorfizzato. Una volta che la mia segretaria, che mi aveva guardato lavorare sul programma per molti mesi e quindi sicuramente sapeva che era solo un programma per computer, ha iniziato a conversare con esso. Dopo pochi scambi, mi ha chiesto di lasciare la stanza. </a:t>
            </a:r>
          </a:p>
          <a:p>
            <a:pPr algn="just"/>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Un'altra volta, ho suggerito che avrei potuto manipolare il sistema in modo da poter esaminare tutte le conversazioni che qualcuno aveva avuto con esso, diciamo, durante la notte. Sono stato prontamente bombardato con accuse che ciò che ho proposto equivaleva a spiare i pensieri più intimi delle persone.</a:t>
            </a:r>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Tree>
    <p:extLst>
      <p:ext uri="{BB962C8B-B14F-4D97-AF65-F5344CB8AC3E}">
        <p14:creationId xmlns:p14="http://schemas.microsoft.com/office/powerpoint/2010/main" val="1082315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8B5AE2D-009B-40CF-B671-7162FE607360}"/>
              </a:ext>
            </a:extLst>
          </p:cNvPr>
          <p:cNvSpPr/>
          <p:nvPr/>
        </p:nvSpPr>
        <p:spPr>
          <a:xfrm>
            <a:off x="1149925" y="629335"/>
            <a:ext cx="16619003" cy="1200329"/>
          </a:xfrm>
          <a:prstGeom prst="rect">
            <a:avLst/>
          </a:prstGeom>
        </p:spPr>
        <p:txBody>
          <a:bodyPr wrap="square">
            <a:spAutoFit/>
          </a:bodyPr>
          <a:lstStyle/>
          <a:p>
            <a:pPr>
              <a:defRPr sz="72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"Attribuzioni estremamente esagerate"</a:t>
            </a:r>
            <a:endParaRPr sz="7200"/>
          </a:p>
        </p:txBody>
      </p:sp>
      <p:sp>
        <p:nvSpPr>
          <p:cNvPr id="5" name="Rettangolo 4">
            <a:extLst>
              <a:ext uri="{FF2B5EF4-FFF2-40B4-BE49-F238E27FC236}">
                <a16:creationId xmlns:a16="http://schemas.microsoft.com/office/drawing/2014/main" id="{4641A148-4F50-4B15-86E0-F745B3A488BC}"/>
              </a:ext>
            </a:extLst>
          </p:cNvPr>
          <p:cNvSpPr/>
          <p:nvPr/>
        </p:nvSpPr>
        <p:spPr>
          <a:xfrm>
            <a:off x="1149925" y="3049462"/>
            <a:ext cx="22084148" cy="7478970"/>
          </a:xfrm>
          <a:prstGeom prst="rect">
            <a:avLst/>
          </a:prstGeom>
        </p:spPr>
        <p:txBody>
          <a:bodyPr wrap="square">
            <a:spAutoFit/>
          </a:bodyPr>
          <a:lstStyle/>
          <a:p>
            <a:pPr algn="just">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"Un'altra reazione diffusa, e per me sorprendente, al programma ELIZA è stata la diffusione della convinzione che dimostrasse una soluzione generale al problema della comprensione informatica del linguaggio naturale. Nel mio articolo, avevo cercato di dire che non era possibile una soluzione generale a questo problema, cioè che il linguaggio è compreso solo in contesti contestuali, che anche questi possono essere condivisi dalle persone solo in misura limitata, e che di conseguenza anche le persone non sono incarnazioni di una tale soluzione generale.</a:t>
            </a:r>
          </a:p>
          <a:p>
            <a:pPr algn="just"/>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"Questa reazione a ELIZA mi ha mostrato più vividamente di qualsiasi cosa avessi visto finora le attribuzioni enormemente esagerate che un pubblico anche ben istruito è in grado di fare, anche sforzandosi di fare, a una tecnologia che non comprende. Sicuramente, ho pensato, le decisioni prese dal grande pubblico sulle tecnologie emergenti dipendono molto di più da ciò che il pubblico attribuisce a tali tecnologie piuttosto che da ciò che effettivamente sono o possono e non possono fare. Se, come sembra essere il caso, le attribuzioni del pubblico sono selvaggiamente mal concepite, allora le decisioni pubbliche sono destinate ad essere fuorviate e".</a:t>
            </a:r>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
        <p:nvSpPr>
          <p:cNvPr id="6" name="Rettangolo 5">
            <a:extLst>
              <a:ext uri="{FF2B5EF4-FFF2-40B4-BE49-F238E27FC236}">
                <a16:creationId xmlns:a16="http://schemas.microsoft.com/office/drawing/2014/main" id="{D6FBF87D-5347-40E5-A0F5-385E0A355C12}"/>
              </a:ext>
            </a:extLst>
          </p:cNvPr>
          <p:cNvSpPr/>
          <p:nvPr/>
        </p:nvSpPr>
        <p:spPr>
          <a:xfrm>
            <a:off x="1149925" y="11518829"/>
            <a:ext cx="21730855" cy="569387"/>
          </a:xfrm>
          <a:prstGeom prst="rect">
            <a:avLst/>
          </a:prstGeom>
        </p:spPr>
        <p:txBody>
          <a:bodyPr wrap="square">
            <a:spAutoFit/>
          </a:bodyPr>
          <a:lstStyle/>
          <a:p>
            <a:pPr algn="just">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rPr cap="small"/>
              <a:t>J. </a:t>
            </a:r>
            <a:r>
              <a:t>Weizenbaum</a:t>
            </a:r>
            <a:r>
              <a:rPr b="1" cap="small"/>
              <a:t>, </a:t>
            </a:r>
            <a:r>
              <a:rPr i="1" u="sng">
                <a:hlinkClick r:id="rId2">
                  <a:extLst>
                    <a:ext uri="{A12FA001-AC4F-418D-AE19-62706E023703}">
                      <ahyp:hlinkClr xmlns:ahyp="http://schemas.microsoft.com/office/drawing/2018/hyperlinkcolor" val="tx"/>
                    </a:ext>
                  </a:extLst>
                </a:hlinkClick>
              </a:rPr>
              <a:t>Potere informatico e ragione umana. Dal Giudizio al Calcolo</a:t>
            </a:r>
            <a:r>
              <a:t>, San Francisco, W.H. Freeman &amp; Company, 1976.</a:t>
            </a:r>
            <a:endPara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Tree>
    <p:extLst>
      <p:ext uri="{BB962C8B-B14F-4D97-AF65-F5344CB8AC3E}">
        <p14:creationId xmlns:p14="http://schemas.microsoft.com/office/powerpoint/2010/main" val="3350476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8B5AE2D-009B-40CF-B671-7162FE607360}"/>
              </a:ext>
            </a:extLst>
          </p:cNvPr>
          <p:cNvSpPr/>
          <p:nvPr/>
        </p:nvSpPr>
        <p:spPr>
          <a:xfrm>
            <a:off x="1149925" y="629335"/>
            <a:ext cx="16619003" cy="1200329"/>
          </a:xfrm>
          <a:prstGeom prst="rect">
            <a:avLst/>
          </a:prstGeom>
        </p:spPr>
        <p:txBody>
          <a:bodyPr wrap="square">
            <a:spAutoFit/>
          </a:bodyPr>
          <a:lstStyle/>
          <a:p>
            <a:pPr>
              <a:defRPr sz="72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L'intelligenza artificiale incontra la stupidità naturale</a:t>
            </a:r>
            <a:endParaRPr sz="7200"/>
          </a:p>
        </p:txBody>
      </p:sp>
      <p:sp>
        <p:nvSpPr>
          <p:cNvPr id="4" name="Rettangolo 3">
            <a:extLst>
              <a:ext uri="{FF2B5EF4-FFF2-40B4-BE49-F238E27FC236}">
                <a16:creationId xmlns:a16="http://schemas.microsoft.com/office/drawing/2014/main" id="{3120CD44-7E85-49DB-955B-FC3F4F260AC7}"/>
              </a:ext>
            </a:extLst>
          </p:cNvPr>
          <p:cNvSpPr/>
          <p:nvPr/>
        </p:nvSpPr>
        <p:spPr>
          <a:xfrm>
            <a:off x="1149925" y="11459446"/>
            <a:ext cx="21730855" cy="1046440"/>
          </a:xfrm>
          <a:prstGeom prst="rect">
            <a:avLst/>
          </a:prstGeom>
        </p:spPr>
        <p:txBody>
          <a:bodyPr wrap="square">
            <a:spAutoFit/>
          </a:bodyPr>
          <a:lstStyle/>
          <a:p>
            <a:pPr algn="just">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D. McDermott, </a:t>
            </a:r>
            <a:r>
              <a:rPr i="1" u="sng">
                <a:hlinkClick r:id="rId2">
                  <a:extLst>
                    <a:ext uri="{A12FA001-AC4F-418D-AE19-62706E023703}">
                      <ahyp:hlinkClr xmlns:ahyp="http://schemas.microsoft.com/office/drawing/2018/hyperlinkcolor" val="tx"/>
                    </a:ext>
                  </a:extLst>
                </a:hlinkClick>
              </a:rPr>
              <a:t>AI Meets Natural Stupidity</a:t>
            </a:r>
            <a:r>
              <a:t>, in "ACM SIGART Bulletin", 1976, n. 57, pp. 4-9.</a:t>
            </a:r>
            <a:endPara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lvl="0" algn="just"/>
            <a:endPara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
        <p:nvSpPr>
          <p:cNvPr id="5" name="Rettangolo 4">
            <a:extLst>
              <a:ext uri="{FF2B5EF4-FFF2-40B4-BE49-F238E27FC236}">
                <a16:creationId xmlns:a16="http://schemas.microsoft.com/office/drawing/2014/main" id="{4641A148-4F50-4B15-86E0-F745B3A488BC}"/>
              </a:ext>
            </a:extLst>
          </p:cNvPr>
          <p:cNvSpPr/>
          <p:nvPr/>
        </p:nvSpPr>
        <p:spPr>
          <a:xfrm>
            <a:off x="1149925" y="2873509"/>
            <a:ext cx="22084148" cy="7478970"/>
          </a:xfrm>
          <a:prstGeom prst="rect">
            <a:avLst/>
          </a:prstGeom>
        </p:spPr>
        <p:txBody>
          <a:bodyPr wrap="square">
            <a:spAutoFit/>
          </a:bodyPr>
          <a:lstStyle/>
          <a:p>
            <a:pPr algn="just">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a:t>
            </a:r>
            <a:r>
              <a:rPr b="1"/>
              <a:t>Desideri Mnemonics</a:t>
            </a:r>
          </a:p>
          <a:p>
            <a:pPr algn="just"/>
            <a:endParaRPr sz="4000" b="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Una delle principali fonti di semplicità nei programmi di intelligenza artificiale è l'uso di mnemonics come "UNDERSTAND" o "GOAL" per riferirsi a programmi e strutture dati. Questa pratica è stata ereditata da applicazioni di programmazione più tradizionali, in cui è liberatorio e illuminante poter </a:t>
            </a:r>
            <a:r>
              <a:rPr b="1"/>
              <a:t>fare riferimento alle strutture di programma per i loro scopi</a:t>
            </a:r>
            <a:r>
              <a:t>.</a:t>
            </a:r>
          </a:p>
          <a:p>
            <a:pPr algn="just"/>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Tuttavia, in AI, i nostri programmi in larga misura sono problemi piuttosto che soluzioni. Se un ricercatore cerca di scrivere un programma di "comprensione", non è perché ha pensato a un modo migliore di attuare questo compito ben compreso, ma perché pensa di poter avvicinarsi alla scrittura della </a:t>
            </a:r>
            <a:r>
              <a:rPr i="1"/>
              <a:t>prima</a:t>
            </a:r>
            <a:r>
              <a:t> implementazione. Se chiama il ciclo principale del suo programma "UNDERSTAND", è (fino a provata innocente) semplicemente supplicando la domanda. Può ingannare un sacco di persone, più prominente se stesso, e infuriare un sacco di altri.</a:t>
            </a:r>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Tree>
    <p:extLst>
      <p:ext uri="{BB962C8B-B14F-4D97-AF65-F5344CB8AC3E}">
        <p14:creationId xmlns:p14="http://schemas.microsoft.com/office/powerpoint/2010/main" val="2114124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8B5AE2D-009B-40CF-B671-7162FE607360}"/>
              </a:ext>
            </a:extLst>
          </p:cNvPr>
          <p:cNvSpPr/>
          <p:nvPr/>
        </p:nvSpPr>
        <p:spPr>
          <a:xfrm>
            <a:off x="1149925" y="749426"/>
            <a:ext cx="16619003" cy="1200329"/>
          </a:xfrm>
          <a:prstGeom prst="rect">
            <a:avLst/>
          </a:prstGeom>
        </p:spPr>
        <p:txBody>
          <a:bodyPr wrap="square">
            <a:spAutoFit/>
          </a:bodyPr>
          <a:lstStyle/>
          <a:p>
            <a:pPr>
              <a:defRPr sz="72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La fallacia del pugno</a:t>
            </a:r>
            <a:endParaRPr sz="7200"/>
          </a:p>
        </p:txBody>
      </p:sp>
      <p:sp>
        <p:nvSpPr>
          <p:cNvPr id="4" name="Rettangolo 3">
            <a:extLst>
              <a:ext uri="{FF2B5EF4-FFF2-40B4-BE49-F238E27FC236}">
                <a16:creationId xmlns:a16="http://schemas.microsoft.com/office/drawing/2014/main" id="{3120CD44-7E85-49DB-955B-FC3F4F260AC7}"/>
              </a:ext>
            </a:extLst>
          </p:cNvPr>
          <p:cNvSpPr/>
          <p:nvPr/>
        </p:nvSpPr>
        <p:spPr>
          <a:xfrm>
            <a:off x="1326572" y="11132677"/>
            <a:ext cx="21730855" cy="1046440"/>
          </a:xfrm>
          <a:prstGeom prst="rect">
            <a:avLst/>
          </a:prstGeom>
        </p:spPr>
        <p:txBody>
          <a:bodyPr wrap="square">
            <a:spAutoFit/>
          </a:bodyPr>
          <a:lstStyle/>
          <a:p>
            <a:pPr lvl="0" algn="just"/>
            <a:endPara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lvl="0" algn="just">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Melanie Mitchell, </a:t>
            </a:r>
            <a:r>
              <a:rPr i="1">
                <a:hlinkClick r:id="rId2"/>
              </a:rPr>
              <a:t>Perché l'intelligenza artificiale è più difficile di quanto pensiamo</a:t>
            </a:r>
            <a:r>
              <a:t>, 2021 </a:t>
            </a:r>
          </a:p>
        </p:txBody>
      </p:sp>
      <p:sp>
        <p:nvSpPr>
          <p:cNvPr id="5" name="Rettangolo 4">
            <a:extLst>
              <a:ext uri="{FF2B5EF4-FFF2-40B4-BE49-F238E27FC236}">
                <a16:creationId xmlns:a16="http://schemas.microsoft.com/office/drawing/2014/main" id="{4641A148-4F50-4B15-86E0-F745B3A488BC}"/>
              </a:ext>
            </a:extLst>
          </p:cNvPr>
          <p:cNvSpPr/>
          <p:nvPr/>
        </p:nvSpPr>
        <p:spPr>
          <a:xfrm>
            <a:off x="1149925" y="2362627"/>
            <a:ext cx="22084148" cy="9017853"/>
          </a:xfrm>
          <a:prstGeom prst="rect">
            <a:avLst/>
          </a:prstGeom>
        </p:spPr>
        <p:txBody>
          <a:bodyPr wrap="square">
            <a:spAutoFit/>
          </a:bodyPr>
          <a:lstStyle/>
          <a:p>
            <a:pPr algn="just">
              <a:def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"I progressi su un compito specifico di IA sono spesso descritti come "un primo passo" verso un'IA più generale. Il gioco degli scacchi</a:t>
            </a:r>
            <a:endPara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def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computer Deep Blue è stato salutato come il primo passo di una rivoluzione AI. IBM ha descritto il suo sistema Watson come "un primo passo nei sistemi cognitivi, una nuova era dell'informatica". Il generatore di linguaggio GPT-3 di OpenAI è stato definito un "passo verso l'intelligenza generale".</a:t>
            </a:r>
          </a:p>
          <a:p>
            <a:pPr algn="just"/>
            <a:endPara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def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Infatti, se le persone vedono una macchina fare qualcosa di sorprendente, anche se in una zona ristretta, spesso assumono che il campo è molto più avanti verso l'IA generale. Il filosofo Hubert Dreyfus (usando un termine coniato da Yehoshua Bar-Hillel) lo definì una "fallacia del primo passo". </a:t>
            </a:r>
          </a:p>
          <a:p>
            <a:pPr algn="just"/>
            <a:endPara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def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rPr b="1"/>
              <a:t>La fallacia del primo passo è l'affermazione che, fin dal nostro primo lavoro sull'intelligenza informatica, abbiamo fatto un continuum alla fine del quale è l'IA in modo che qualsiasi miglioramento nei nostri programmi, non importa quanto banale conteggi come progresso</a:t>
            </a:r>
            <a:r>
              <a:t>.</a:t>
            </a:r>
          </a:p>
          <a:p>
            <a:pPr algn="just"/>
            <a:endPara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def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Dreyfus cita un'analogia fatta da suo fratello, l'ingegnere Stuart Dreyfus: "</a:t>
            </a:r>
            <a:r>
              <a:rPr b="1"/>
              <a:t>È stato come affermare che la prima scimmia che si è arrampicata su un albero stava facendo progressi verso l'atterraggio sulla luna</a:t>
            </a:r>
            <a:r>
              <a:t>".</a:t>
            </a:r>
          </a:p>
          <a:p>
            <a:pPr marL="571500" indent="-571500">
              <a:buFont typeface="Arial" panose="020B0604020202020204" pitchFamily="34" charset="0"/>
              <a:buChar char="•"/>
            </a:pPr>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Tree>
    <p:extLst>
      <p:ext uri="{BB962C8B-B14F-4D97-AF65-F5344CB8AC3E}">
        <p14:creationId xmlns:p14="http://schemas.microsoft.com/office/powerpoint/2010/main" val="2326421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8B5AE2D-009B-40CF-B671-7162FE607360}"/>
              </a:ext>
            </a:extLst>
          </p:cNvPr>
          <p:cNvSpPr/>
          <p:nvPr/>
        </p:nvSpPr>
        <p:spPr>
          <a:xfrm>
            <a:off x="1149925" y="629335"/>
            <a:ext cx="16619003" cy="1200329"/>
          </a:xfrm>
          <a:prstGeom prst="rect">
            <a:avLst/>
          </a:prstGeom>
        </p:spPr>
        <p:txBody>
          <a:bodyPr wrap="square">
            <a:spAutoFit/>
          </a:bodyPr>
          <a:lstStyle/>
          <a:p>
            <a:pPr>
              <a:defRPr sz="72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La teoria del disincanto di Max Weber</a:t>
            </a:r>
            <a:endParaRPr sz="7200"/>
          </a:p>
        </p:txBody>
      </p:sp>
      <p:sp>
        <p:nvSpPr>
          <p:cNvPr id="4" name="Rettangolo 3">
            <a:extLst>
              <a:ext uri="{FF2B5EF4-FFF2-40B4-BE49-F238E27FC236}">
                <a16:creationId xmlns:a16="http://schemas.microsoft.com/office/drawing/2014/main" id="{3120CD44-7E85-49DB-955B-FC3F4F260AC7}"/>
              </a:ext>
            </a:extLst>
          </p:cNvPr>
          <p:cNvSpPr/>
          <p:nvPr/>
        </p:nvSpPr>
        <p:spPr>
          <a:xfrm>
            <a:off x="1326571" y="11077177"/>
            <a:ext cx="21730855" cy="1046440"/>
          </a:xfrm>
          <a:prstGeom prst="rect">
            <a:avLst/>
          </a:prstGeom>
        </p:spPr>
        <p:txBody>
          <a:bodyPr wrap="square">
            <a:spAutoFit/>
          </a:bodyPr>
          <a:lstStyle/>
          <a:p>
            <a:pPr lvl="0" algn="just">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M. Weber, </a:t>
            </a:r>
            <a:r>
              <a:rPr i="1">
                <a:hlinkClick r:id="rId2"/>
              </a:rPr>
              <a:t>Le lezioni di vocazione: Scienza come vocazione, politica come vocazione,</a:t>
            </a:r>
            <a:r>
              <a:rPr i="1"/>
              <a:t>ed. </a:t>
            </a:r>
            <a:r>
              <a:t>di D.S.</a:t>
            </a:r>
            <a:r>
              <a:rPr i="1"/>
              <a:t> </a:t>
            </a:r>
            <a:r>
              <a:t>Owen, T.B. Strong; transl. di R. Livingstone, 2004. </a:t>
            </a:r>
            <a:endParaRPr sz="3100" i="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
        <p:nvSpPr>
          <p:cNvPr id="5" name="Rettangolo 4">
            <a:extLst>
              <a:ext uri="{FF2B5EF4-FFF2-40B4-BE49-F238E27FC236}">
                <a16:creationId xmlns:a16="http://schemas.microsoft.com/office/drawing/2014/main" id="{4641A148-4F50-4B15-86E0-F745B3A488BC}"/>
              </a:ext>
            </a:extLst>
          </p:cNvPr>
          <p:cNvSpPr/>
          <p:nvPr/>
        </p:nvSpPr>
        <p:spPr>
          <a:xfrm>
            <a:off x="1149925" y="3049462"/>
            <a:ext cx="22084148" cy="6863417"/>
          </a:xfrm>
          <a:prstGeom prst="rect">
            <a:avLst/>
          </a:prstGeom>
        </p:spPr>
        <p:txBody>
          <a:bodyPr wrap="square">
            <a:spAutoFit/>
          </a:bodyPr>
          <a:lstStyle/>
          <a:p>
            <a:pPr algn="just">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"il crescente processo di intellettualizzazione e razionalizzazione non implica una crescente comprensione delle condizioni in cui viviamo. Significa qualcosa di molto diverso. </a:t>
            </a:r>
          </a:p>
          <a:p>
            <a:pPr algn="just"/>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defRPr sz="4000" b="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È la conoscenza o la convinzione che se solo volessimo comprenderli potremmo farlo in qualsiasi momento. </a:t>
            </a:r>
          </a:p>
          <a:p>
            <a:pPr algn="just"/>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Significa che, in linea di principio, non siamo governati da forze misteriose e imprevedibili, ma che, al contrario, possiamo in linea di principio controllare tutto con il calcolo. Questo a sua volta significa il disincanto del mondo. A differenza dei selvaggi per i quali esistevano tali forze, non abbiamo più bisogno di ricorrere alla magia per controllare gli spiriti o pregare loro. La tecnologia e il calcolo raggiungono i nostri obiettivi. Questo è il significato primario del processo di intellettualizzazione.</a:t>
            </a:r>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Tree>
    <p:extLst>
      <p:ext uri="{BB962C8B-B14F-4D97-AF65-F5344CB8AC3E}">
        <p14:creationId xmlns:p14="http://schemas.microsoft.com/office/powerpoint/2010/main" val="633806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8B5AE2D-009B-40CF-B671-7162FE607360}"/>
              </a:ext>
            </a:extLst>
          </p:cNvPr>
          <p:cNvSpPr/>
          <p:nvPr/>
        </p:nvSpPr>
        <p:spPr>
          <a:xfrm>
            <a:off x="1149925" y="629335"/>
            <a:ext cx="16619003" cy="1200329"/>
          </a:xfrm>
          <a:prstGeom prst="rect">
            <a:avLst/>
          </a:prstGeom>
        </p:spPr>
        <p:txBody>
          <a:bodyPr wrap="square">
            <a:spAutoFit/>
          </a:bodyPr>
          <a:lstStyle/>
          <a:p>
            <a:pPr>
              <a:defRPr sz="72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Determinismo incantato</a:t>
            </a:r>
            <a:endParaRPr sz="7200"/>
          </a:p>
        </p:txBody>
      </p:sp>
      <p:sp>
        <p:nvSpPr>
          <p:cNvPr id="4" name="Rettangolo 3">
            <a:extLst>
              <a:ext uri="{FF2B5EF4-FFF2-40B4-BE49-F238E27FC236}">
                <a16:creationId xmlns:a16="http://schemas.microsoft.com/office/drawing/2014/main" id="{3120CD44-7E85-49DB-955B-FC3F4F260AC7}"/>
              </a:ext>
            </a:extLst>
          </p:cNvPr>
          <p:cNvSpPr/>
          <p:nvPr/>
        </p:nvSpPr>
        <p:spPr>
          <a:xfrm>
            <a:off x="1326572" y="11132677"/>
            <a:ext cx="21730855" cy="1046440"/>
          </a:xfrm>
          <a:prstGeom prst="rect">
            <a:avLst/>
          </a:prstGeom>
        </p:spPr>
        <p:txBody>
          <a:bodyPr wrap="square">
            <a:spAutoFit/>
          </a:bodyPr>
          <a:lstStyle/>
          <a:p>
            <a:pPr algn="just">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A. Campolo, K. Crawford, </a:t>
            </a:r>
            <a:r>
              <a:rPr i="1" u="sng">
                <a:hlinkClick r:id="rId2">
                  <a:extLst>
                    <a:ext uri="{A12FA001-AC4F-418D-AE19-62706E023703}">
                      <ahyp:hlinkClr xmlns:ahyp="http://schemas.microsoft.com/office/drawing/2018/hyperlinkcolor" val="tx"/>
                    </a:ext>
                  </a:extLst>
                </a:hlinkClick>
              </a:rPr>
              <a:t>Determinismo incantato: Potere senza responsabilità nell'intelligenza artificiale</a:t>
            </a:r>
            <a:r>
              <a:t>, in "Engaging Science, Technology, and Society", 6 (2020), pp. 1-19. </a:t>
            </a:r>
            <a:endPara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
        <p:nvSpPr>
          <p:cNvPr id="5" name="Rettangolo 4">
            <a:extLst>
              <a:ext uri="{FF2B5EF4-FFF2-40B4-BE49-F238E27FC236}">
                <a16:creationId xmlns:a16="http://schemas.microsoft.com/office/drawing/2014/main" id="{4641A148-4F50-4B15-86E0-F745B3A488BC}"/>
              </a:ext>
            </a:extLst>
          </p:cNvPr>
          <p:cNvSpPr/>
          <p:nvPr/>
        </p:nvSpPr>
        <p:spPr>
          <a:xfrm>
            <a:off x="1149925" y="2434000"/>
            <a:ext cx="21907502" cy="8402300"/>
          </a:xfrm>
          <a:prstGeom prst="rect">
            <a:avLst/>
          </a:prstGeom>
        </p:spPr>
        <p:txBody>
          <a:bodyPr wrap="square">
            <a:spAutoFit/>
          </a:bodyPr>
          <a:lstStyle/>
          <a:p>
            <a:pPr algn="just">
              <a:def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Ciò che rende interessanti i </a:t>
            </a:r>
            <a:r>
              <a:rPr b="1"/>
              <a:t>sistemi di deep learning </a:t>
            </a:r>
            <a:r>
              <a:t>contemporanei è la loro posizione ambivalente rispetto alla tesi più ampia di Weber. </a:t>
            </a:r>
            <a:r>
              <a:rPr b="1"/>
              <a:t>Certamente incarnano aspetti di un mondo disincantato in quanto lavorano per padroneggiare o controllare nuovi domini della vita sociale attraverso forme tecniche di calcolo</a:t>
            </a:r>
            <a:r>
              <a:t>. [...]</a:t>
            </a:r>
          </a:p>
          <a:p>
            <a:pPr algn="just">
              <a:def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Allo stesso tempo, questi sistemi sembrano violare l'epistemologia del disincanto, l'idea che non ci siano più forze "misteriose" che agiscono nel mondo. Paradossalmente, quando le previsioni disincantate e le classificazioni del deep learning funzionano come sperate, </a:t>
            </a:r>
            <a:r>
              <a:rPr b="1"/>
              <a:t>vediamo una profusione di discorsi ottimisti che caratterizza questi sistemi come magici, facendo appello alle forze misteriose e al potere sovrumano. [...] È una forma di potere senza</a:t>
            </a:r>
            <a:r>
              <a:t>conoscenza.</a:t>
            </a:r>
          </a:p>
          <a:p>
            <a:pPr algn="just"/>
            <a:endPara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def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a:t>
            </a:r>
            <a:r>
              <a:rPr b="1"/>
              <a:t>Determinismo incantato</a:t>
            </a:r>
            <a:r>
              <a:t>": un discorso che presenta tecniche di apprendimento profondo come magiche, al di fuori dell'ambito delle attuali conoscenze scientifiche, ma anche deterministiche, in quanto i sistemi di apprendimento profondo possono comunque rilevare modelli che danno accesso senza precedenti alle identità, alle emozioni e al carattere sociale delle persone. Questi sistemi diventano deterministici quando vengono dispiegati unilateralmente in aree sociali critiche, dall'assistenza sanitaria al sistema giudiziario penale, creando distinzioni, relazioni e gerarchie sempre più granulari che sono al di fuori dei processi politici o civili, con conseguenze che anche i loro progettisti potrebbero non comprendere appieno o controllare.</a:t>
            </a:r>
            <a:endPara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Tree>
    <p:extLst>
      <p:ext uri="{BB962C8B-B14F-4D97-AF65-F5344CB8AC3E}">
        <p14:creationId xmlns:p14="http://schemas.microsoft.com/office/powerpoint/2010/main" val="3765576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8B5AE2D-009B-40CF-B671-7162FE607360}"/>
              </a:ext>
            </a:extLst>
          </p:cNvPr>
          <p:cNvSpPr/>
          <p:nvPr/>
        </p:nvSpPr>
        <p:spPr>
          <a:xfrm>
            <a:off x="3296471" y="4515535"/>
            <a:ext cx="18095018" cy="2862322"/>
          </a:xfrm>
          <a:prstGeom prst="rect">
            <a:avLst/>
          </a:prstGeom>
        </p:spPr>
        <p:txBody>
          <a:bodyPr wrap="none">
            <a:spAutoFit/>
          </a:bodyPr>
          <a:lstStyle/>
          <a:p>
            <a:pPr algn="ctr">
              <a:defRPr sz="9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L'AI e il tutto </a:t>
            </a:r>
          </a:p>
          <a:p>
            <a:pPr algn="ctr">
              <a:defRPr sz="9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in tutto il mondo Benchmark</a:t>
            </a:r>
            <a:endParaRPr sz="9000"/>
          </a:p>
        </p:txBody>
      </p:sp>
    </p:spTree>
    <p:extLst>
      <p:ext uri="{BB962C8B-B14F-4D97-AF65-F5344CB8AC3E}">
        <p14:creationId xmlns:p14="http://schemas.microsoft.com/office/powerpoint/2010/main" val="561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93E5F5BF-1440-411F-9E5A-7567237F9BE1}"/>
              </a:ext>
            </a:extLst>
          </p:cNvPr>
          <p:cNvPicPr>
            <a:picLocks noChangeAspect="1"/>
          </p:cNvPicPr>
          <p:nvPr/>
        </p:nvPicPr>
        <p:blipFill>
          <a:blip r:embed="rId2"/>
          <a:stretch>
            <a:fillRect/>
          </a:stretch>
        </p:blipFill>
        <p:spPr>
          <a:xfrm>
            <a:off x="14240871" y="976744"/>
            <a:ext cx="9628250" cy="9752219"/>
          </a:xfrm>
          <a:prstGeom prst="rect">
            <a:avLst/>
          </a:prstGeom>
        </p:spPr>
      </p:pic>
      <p:sp>
        <p:nvSpPr>
          <p:cNvPr id="2" name="Rettangolo 1">
            <a:extLst>
              <a:ext uri="{FF2B5EF4-FFF2-40B4-BE49-F238E27FC236}">
                <a16:creationId xmlns:a16="http://schemas.microsoft.com/office/drawing/2014/main" id="{3FC42EC9-13D8-47C8-A6AC-39C84B9C15CA}"/>
              </a:ext>
            </a:extLst>
          </p:cNvPr>
          <p:cNvSpPr/>
          <p:nvPr/>
        </p:nvSpPr>
        <p:spPr>
          <a:xfrm>
            <a:off x="1149926" y="11343693"/>
            <a:ext cx="21730855" cy="1046440"/>
          </a:xfrm>
          <a:prstGeom prst="rect">
            <a:avLst/>
          </a:prstGeom>
        </p:spPr>
        <p:txBody>
          <a:bodyPr wrap="square">
            <a:spAutoFit/>
          </a:bodyPr>
          <a:lstStyle/>
          <a:p>
            <a:pPr lvl="0" algn="just">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I.D. Raji, E.M. Bender, A. Paullada, E. Denton, A. Hanna, </a:t>
            </a:r>
            <a:r>
              <a:rPr i="1"/>
              <a:t>AI and the Everything in the Whole Wide World Benchmark</a:t>
            </a:r>
            <a:r>
              <a:t>, </a:t>
            </a:r>
            <a:r>
              <a:rPr>
                <a:hlinkClick r:id="rId3">
                  <a:extLst>
                    <a:ext uri="{A12FA001-AC4F-418D-AE19-62706E023703}">
                      <ahyp:hlinkClr xmlns:ahyp="http://schemas.microsoft.com/office/drawing/2018/hyperlinkcolor" val="tx"/>
                    </a:ext>
                  </a:extLst>
                </a:hlinkClick>
              </a:rPr>
              <a:t>https://arxiv.org/abs/2111.15366</a:t>
            </a:r>
            <a:r>
              <a:t> </a:t>
            </a:r>
          </a:p>
        </p:txBody>
      </p:sp>
      <p:pic>
        <p:nvPicPr>
          <p:cNvPr id="4" name="Immagine 3">
            <a:extLst>
              <a:ext uri="{FF2B5EF4-FFF2-40B4-BE49-F238E27FC236}">
                <a16:creationId xmlns:a16="http://schemas.microsoft.com/office/drawing/2014/main" id="{6845E46D-3F65-41E0-9FB6-BE0A7A79E7E6}"/>
              </a:ext>
            </a:extLst>
          </p:cNvPr>
          <p:cNvPicPr>
            <a:picLocks noChangeAspect="1"/>
          </p:cNvPicPr>
          <p:nvPr/>
        </p:nvPicPr>
        <p:blipFill>
          <a:blip r:embed="rId4"/>
          <a:stretch>
            <a:fillRect/>
          </a:stretch>
        </p:blipFill>
        <p:spPr>
          <a:xfrm>
            <a:off x="457201" y="765119"/>
            <a:ext cx="13912052" cy="9963844"/>
          </a:xfrm>
          <a:prstGeom prst="rect">
            <a:avLst/>
          </a:prstGeom>
        </p:spPr>
      </p:pic>
      <p:pic>
        <p:nvPicPr>
          <p:cNvPr id="5" name="Immagine 4">
            <a:extLst>
              <a:ext uri="{FF2B5EF4-FFF2-40B4-BE49-F238E27FC236}">
                <a16:creationId xmlns:a16="http://schemas.microsoft.com/office/drawing/2014/main" id="{C4337CF3-73C0-4FE2-9A49-B8A5645D9312}"/>
              </a:ext>
            </a:extLst>
          </p:cNvPr>
          <p:cNvPicPr>
            <a:picLocks noChangeAspect="1"/>
          </p:cNvPicPr>
          <p:nvPr/>
        </p:nvPicPr>
        <p:blipFill>
          <a:blip r:embed="rId5"/>
          <a:stretch>
            <a:fillRect/>
          </a:stretch>
        </p:blipFill>
        <p:spPr>
          <a:xfrm>
            <a:off x="7132810" y="10055041"/>
            <a:ext cx="6830405" cy="673922"/>
          </a:xfrm>
          <a:prstGeom prst="rect">
            <a:avLst/>
          </a:prstGeom>
        </p:spPr>
      </p:pic>
    </p:spTree>
    <p:extLst>
      <p:ext uri="{BB962C8B-B14F-4D97-AF65-F5344CB8AC3E}">
        <p14:creationId xmlns:p14="http://schemas.microsoft.com/office/powerpoint/2010/main" val="130956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6AD3D73C-BF3F-45FA-B25F-ADFFA21535A1}"/>
              </a:ext>
            </a:extLst>
          </p:cNvPr>
          <p:cNvPicPr>
            <a:picLocks noChangeAspect="1"/>
          </p:cNvPicPr>
          <p:nvPr/>
        </p:nvPicPr>
        <p:blipFill>
          <a:blip r:embed="rId2"/>
          <a:stretch>
            <a:fillRect/>
          </a:stretch>
        </p:blipFill>
        <p:spPr>
          <a:xfrm>
            <a:off x="3775787" y="2541899"/>
            <a:ext cx="16421878" cy="8632202"/>
          </a:xfrm>
          <a:prstGeom prst="rect">
            <a:avLst/>
          </a:prstGeom>
        </p:spPr>
      </p:pic>
    </p:spTree>
    <p:extLst>
      <p:ext uri="{BB962C8B-B14F-4D97-AF65-F5344CB8AC3E}">
        <p14:creationId xmlns:p14="http://schemas.microsoft.com/office/powerpoint/2010/main" val="2480239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4"/>
          </p:nvPr>
        </p:nvSpPr>
        <p:spPr>
          <a:solidFill>
            <a:schemeClr val="accent1">
              <a:lumMod val="50000"/>
            </a:schemeClr>
          </a:solidFill>
        </p:spPr>
        <p:txBody>
          <a:bodyPr/>
          <a:lstStyle/>
          <a:p>
            <a:r>
              <a:t>4 — Materiale didattico </a:t>
            </a:r>
          </a:p>
        </p:txBody>
      </p:sp>
      <p:sp>
        <p:nvSpPr>
          <p:cNvPr id="7" name="Slide Number Placeholder 6"/>
          <p:cNvSpPr>
            <a:spLocks noGrp="1"/>
          </p:cNvSpPr>
          <p:nvPr>
            <p:ph type="sldNum" sz="quarter" idx="4"/>
          </p:nvPr>
        </p:nvSpPr>
        <p:spPr/>
        <p:txBody>
          <a:bodyPr/>
          <a:lstStyle/>
          <a:p>
            <a:pPr fontAlgn="base">
              <a:spcBef>
                <a:spcPct val="0"/>
              </a:spcBef>
              <a:spcAft>
                <a:spcPct val="0"/>
              </a:spcAft>
            </a:pPr>
            <a:fld id="{DD9F0740-C59C-4AD6-B752-7CC1CE13501A}" type="slidenum">
              <a:rPr lang="bg-BG" smtClean="0">
                <a:solidFill>
                  <a:srgbClr val="000000"/>
                </a:solidFill>
              </a:rPr>
              <a:pPr fontAlgn="base">
                <a:spcBef>
                  <a:spcPct val="0"/>
                </a:spcBef>
                <a:spcAft>
                  <a:spcPct val="0"/>
                </a:spcAft>
              </a:pPr>
              <a:t>2</a:t>
            </a:fld>
            <a:endParaRPr>
              <a:solidFill>
                <a:srgbClr val="000000"/>
              </a:solidFill>
            </a:endParaRPr>
          </a:p>
        </p:txBody>
      </p:sp>
      <p:pic>
        <p:nvPicPr>
          <p:cNvPr id="12" name="Immagine 11">
            <a:extLst>
              <a:ext uri="{FF2B5EF4-FFF2-40B4-BE49-F238E27FC236}">
                <a16:creationId xmlns:a16="http://schemas.microsoft.com/office/drawing/2014/main" id="{C45C1F07-D97F-4487-A234-DE74D441DC0A}"/>
              </a:ext>
            </a:extLst>
          </p:cNvPr>
          <p:cNvPicPr>
            <a:picLocks noChangeAspect="1"/>
          </p:cNvPicPr>
          <p:nvPr/>
        </p:nvPicPr>
        <p:blipFill>
          <a:blip r:embed="rId2"/>
          <a:stretch>
            <a:fillRect/>
          </a:stretch>
        </p:blipFill>
        <p:spPr>
          <a:xfrm>
            <a:off x="8567231" y="7983414"/>
            <a:ext cx="7249537" cy="3393831"/>
          </a:xfrm>
          <a:prstGeom prst="rect">
            <a:avLst/>
          </a:prstGeom>
        </p:spPr>
      </p:pic>
      <p:sp>
        <p:nvSpPr>
          <p:cNvPr id="13" name="Rettangolo 12">
            <a:extLst>
              <a:ext uri="{FF2B5EF4-FFF2-40B4-BE49-F238E27FC236}">
                <a16:creationId xmlns:a16="http://schemas.microsoft.com/office/drawing/2014/main" id="{F4B5C033-07A9-4810-A213-DCD239A315B9}"/>
              </a:ext>
            </a:extLst>
          </p:cNvPr>
          <p:cNvSpPr/>
          <p:nvPr/>
        </p:nvSpPr>
        <p:spPr>
          <a:xfrm>
            <a:off x="1287095" y="4595843"/>
            <a:ext cx="21590490" cy="1477328"/>
          </a:xfrm>
          <a:prstGeom prst="rect">
            <a:avLst/>
          </a:prstGeom>
        </p:spPr>
        <p:txBody>
          <a:bodyPr wrap="square">
            <a:spAutoFit/>
          </a:bodyPr>
          <a:lstStyle/>
          <a:p>
            <a:pPr>
              <a:defRPr sz="9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Intelligenza artificiale e pensiero magico</a:t>
            </a:r>
          </a:p>
        </p:txBody>
      </p:sp>
    </p:spTree>
    <p:extLst>
      <p:ext uri="{BB962C8B-B14F-4D97-AF65-F5344CB8AC3E}">
        <p14:creationId xmlns:p14="http://schemas.microsoft.com/office/powerpoint/2010/main" val="2898907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D53338D-0249-460B-9CFD-9B8C3F96E229}"/>
              </a:ext>
            </a:extLst>
          </p:cNvPr>
          <p:cNvPicPr>
            <a:picLocks noChangeAspect="1"/>
          </p:cNvPicPr>
          <p:nvPr/>
        </p:nvPicPr>
        <p:blipFill rotWithShape="1">
          <a:blip r:embed="rId2"/>
          <a:srcRect l="50000" t="6190" b="5646"/>
          <a:stretch/>
        </p:blipFill>
        <p:spPr>
          <a:xfrm>
            <a:off x="6679473" y="727787"/>
            <a:ext cx="11025054" cy="10935058"/>
          </a:xfrm>
          <a:prstGeom prst="rect">
            <a:avLst/>
          </a:prstGeom>
        </p:spPr>
      </p:pic>
    </p:spTree>
    <p:extLst>
      <p:ext uri="{BB962C8B-B14F-4D97-AF65-F5344CB8AC3E}">
        <p14:creationId xmlns:p14="http://schemas.microsoft.com/office/powerpoint/2010/main" val="1603878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AE73591-BF42-48AA-BD80-C2DB69237949}"/>
              </a:ext>
            </a:extLst>
          </p:cNvPr>
          <p:cNvPicPr>
            <a:picLocks noChangeAspect="1"/>
          </p:cNvPicPr>
          <p:nvPr/>
        </p:nvPicPr>
        <p:blipFill>
          <a:blip r:embed="rId2"/>
          <a:stretch>
            <a:fillRect/>
          </a:stretch>
        </p:blipFill>
        <p:spPr>
          <a:xfrm>
            <a:off x="4702358" y="1978091"/>
            <a:ext cx="14812976" cy="9965094"/>
          </a:xfrm>
          <a:prstGeom prst="rect">
            <a:avLst/>
          </a:prstGeom>
        </p:spPr>
      </p:pic>
    </p:spTree>
    <p:extLst>
      <p:ext uri="{BB962C8B-B14F-4D97-AF65-F5344CB8AC3E}">
        <p14:creationId xmlns:p14="http://schemas.microsoft.com/office/powerpoint/2010/main" val="3652062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34B268A-ED3A-458B-A6E7-72BD3CD33CBB}"/>
              </a:ext>
            </a:extLst>
          </p:cNvPr>
          <p:cNvPicPr>
            <a:picLocks noChangeAspect="1"/>
          </p:cNvPicPr>
          <p:nvPr/>
        </p:nvPicPr>
        <p:blipFill rotWithShape="1">
          <a:blip r:embed="rId2"/>
          <a:srcRect l="20613" t="7098" r="8877" b="9274"/>
          <a:stretch/>
        </p:blipFill>
        <p:spPr>
          <a:xfrm>
            <a:off x="4197104" y="1474237"/>
            <a:ext cx="14880888" cy="9927770"/>
          </a:xfrm>
          <a:prstGeom prst="rect">
            <a:avLst/>
          </a:prstGeom>
        </p:spPr>
      </p:pic>
    </p:spTree>
    <p:extLst>
      <p:ext uri="{BB962C8B-B14F-4D97-AF65-F5344CB8AC3E}">
        <p14:creationId xmlns:p14="http://schemas.microsoft.com/office/powerpoint/2010/main" val="4142161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373ACE2C-D286-4CA7-B031-084329588895}"/>
              </a:ext>
            </a:extLst>
          </p:cNvPr>
          <p:cNvPicPr>
            <a:picLocks noChangeAspect="1"/>
          </p:cNvPicPr>
          <p:nvPr/>
        </p:nvPicPr>
        <p:blipFill>
          <a:blip r:embed="rId2"/>
          <a:stretch>
            <a:fillRect/>
          </a:stretch>
        </p:blipFill>
        <p:spPr>
          <a:xfrm>
            <a:off x="6239070" y="859729"/>
            <a:ext cx="11297496" cy="11174250"/>
          </a:xfrm>
          <a:prstGeom prst="rect">
            <a:avLst/>
          </a:prstGeom>
        </p:spPr>
      </p:pic>
    </p:spTree>
    <p:extLst>
      <p:ext uri="{BB962C8B-B14F-4D97-AF65-F5344CB8AC3E}">
        <p14:creationId xmlns:p14="http://schemas.microsoft.com/office/powerpoint/2010/main" val="2053755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1A046DA-4937-405C-B75B-4FBA209375A6}"/>
              </a:ext>
            </a:extLst>
          </p:cNvPr>
          <p:cNvPicPr>
            <a:picLocks noChangeAspect="1"/>
          </p:cNvPicPr>
          <p:nvPr/>
        </p:nvPicPr>
        <p:blipFill>
          <a:blip r:embed="rId2"/>
          <a:stretch>
            <a:fillRect/>
          </a:stretch>
        </p:blipFill>
        <p:spPr>
          <a:xfrm>
            <a:off x="6099502" y="203425"/>
            <a:ext cx="11783672" cy="12161757"/>
          </a:xfrm>
          <a:prstGeom prst="rect">
            <a:avLst/>
          </a:prstGeom>
        </p:spPr>
      </p:pic>
    </p:spTree>
    <p:extLst>
      <p:ext uri="{BB962C8B-B14F-4D97-AF65-F5344CB8AC3E}">
        <p14:creationId xmlns:p14="http://schemas.microsoft.com/office/powerpoint/2010/main" val="477609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1A99FD33-C0E1-4446-AFB3-0F6BD4286D5D}"/>
              </a:ext>
            </a:extLst>
          </p:cNvPr>
          <p:cNvSpPr/>
          <p:nvPr/>
        </p:nvSpPr>
        <p:spPr>
          <a:xfrm>
            <a:off x="647699" y="2303195"/>
            <a:ext cx="22586374" cy="7478970"/>
          </a:xfrm>
          <a:prstGeom prst="rect">
            <a:avLst/>
          </a:prstGeom>
        </p:spPr>
        <p:txBody>
          <a:bodyPr wrap="square">
            <a:spAutoFit/>
          </a:bodyPr>
          <a:lstStyle/>
          <a:p>
            <a:pPr algn="just">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a:t>
            </a:r>
            <a:r>
              <a:rPr b="1"/>
              <a:t>Limiti delle capacità generali di benchmarking"</a:t>
            </a:r>
          </a:p>
          <a:p>
            <a:pPr algn="just"/>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marL="571500" indent="-571500" algn="just">
              <a:buFont typeface="Arial" panose="020B0604020202020204" pitchFamily="34" charset="0"/>
              <a:buChar char="•"/>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"Il manufatto immaginato del benchmark "generale" in realtà non esiste. I dati reali sono progettati, soggettivi e limitati in modi che richiedono un'inquadratura diversa da quella di qualsiasi pretesa di conoscenza generale o capacità generali. Infatti, presentare un singolo set di dati in questo modo è in ultima analisi pericoloso e ingannevole, con conseguenti errori nella progettazione e messa a fuoco delle attività, sottovalutando i numerosi pregiudizi e interpretazioni soggettive inerenti ai dati, oltre a consentire, attraverso false presentazioni di prestazioni, potenziali abusi del modello".</a:t>
            </a:r>
          </a:p>
          <a:p>
            <a:pPr marL="571500" indent="-571500" algn="just">
              <a:buFont typeface="Arial" panose="020B0604020202020204" pitchFamily="34" charset="0"/>
              <a:buChar char="•"/>
            </a:pPr>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marL="571500" indent="-571500" algn="just">
              <a:buFont typeface="Arial" panose="020B0604020202020204" pitchFamily="34" charset="0"/>
              <a:buChar char="•"/>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"benchmarking è un approccio limitato per valutare le capacità dei modelli generali"</a:t>
            </a:r>
          </a:p>
          <a:p>
            <a:pPr marL="571500" indent="-571500" algn="just">
              <a:buFont typeface="Arial" panose="020B0604020202020204" pitchFamily="34" charset="0"/>
              <a:buChar char="•"/>
            </a:pPr>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
        <p:nvSpPr>
          <p:cNvPr id="6" name="Rettangolo 5">
            <a:extLst>
              <a:ext uri="{FF2B5EF4-FFF2-40B4-BE49-F238E27FC236}">
                <a16:creationId xmlns:a16="http://schemas.microsoft.com/office/drawing/2014/main" id="{BF1546DF-E4B9-4580-9385-CEE75CA55657}"/>
              </a:ext>
            </a:extLst>
          </p:cNvPr>
          <p:cNvSpPr/>
          <p:nvPr/>
        </p:nvSpPr>
        <p:spPr>
          <a:xfrm>
            <a:off x="647699" y="498015"/>
            <a:ext cx="22915685" cy="1061829"/>
          </a:xfrm>
          <a:prstGeom prst="rect">
            <a:avLst/>
          </a:prstGeom>
        </p:spPr>
        <p:txBody>
          <a:bodyPr wrap="square">
            <a:spAutoFit/>
          </a:bodyPr>
          <a:lstStyle/>
          <a:p>
            <a:pPr>
              <a:defRPr sz="63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L'intelligenza artificiale e tutto il resto in tutto il mondo Benchmark</a:t>
            </a:r>
            <a:endParaRPr sz="63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
        <p:nvSpPr>
          <p:cNvPr id="7" name="Rettangolo 6">
            <a:extLst>
              <a:ext uri="{FF2B5EF4-FFF2-40B4-BE49-F238E27FC236}">
                <a16:creationId xmlns:a16="http://schemas.microsoft.com/office/drawing/2014/main" id="{71040F5F-A029-4DCD-83D6-A7732BDB35FC}"/>
              </a:ext>
            </a:extLst>
          </p:cNvPr>
          <p:cNvSpPr/>
          <p:nvPr/>
        </p:nvSpPr>
        <p:spPr>
          <a:xfrm>
            <a:off x="1149926" y="11343693"/>
            <a:ext cx="21730855" cy="1046440"/>
          </a:xfrm>
          <a:prstGeom prst="rect">
            <a:avLst/>
          </a:prstGeom>
        </p:spPr>
        <p:txBody>
          <a:bodyPr wrap="square">
            <a:spAutoFit/>
          </a:bodyPr>
          <a:lstStyle/>
          <a:p>
            <a:pPr lvl="0" algn="just">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I.D. Raji, E.M. Bender, A. Paullada, E. Denton, A. Hanna, </a:t>
            </a:r>
            <a:r>
              <a:rPr i="1"/>
              <a:t>AI and the Everything in the Whole Wide World Benchmark</a:t>
            </a:r>
            <a:r>
              <a:t>, </a:t>
            </a:r>
            <a:r>
              <a:rPr>
                <a:hlinkClick r:id="rId2">
                  <a:extLst>
                    <a:ext uri="{A12FA001-AC4F-418D-AE19-62706E023703}">
                      <ahyp:hlinkClr xmlns:ahyp="http://schemas.microsoft.com/office/drawing/2018/hyperlinkcolor" val="tx"/>
                    </a:ext>
                  </a:extLst>
                </a:hlinkClick>
              </a:rPr>
              <a:t>https://arxiv.org/abs/2111.15366</a:t>
            </a:r>
            <a:r>
              <a:t> </a:t>
            </a:r>
          </a:p>
        </p:txBody>
      </p:sp>
    </p:spTree>
    <p:extLst>
      <p:ext uri="{BB962C8B-B14F-4D97-AF65-F5344CB8AC3E}">
        <p14:creationId xmlns:p14="http://schemas.microsoft.com/office/powerpoint/2010/main" val="1896951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1A99FD33-C0E1-4446-AFB3-0F6BD4286D5D}"/>
              </a:ext>
            </a:extLst>
          </p:cNvPr>
          <p:cNvSpPr/>
          <p:nvPr/>
        </p:nvSpPr>
        <p:spPr>
          <a:xfrm>
            <a:off x="1149926" y="1945942"/>
            <a:ext cx="22084148" cy="9571851"/>
          </a:xfrm>
          <a:prstGeom prst="rect">
            <a:avLst/>
          </a:prstGeom>
        </p:spPr>
        <p:txBody>
          <a:bodyPr wrap="square">
            <a:spAutoFit/>
          </a:bodyPr>
          <a:lstStyle/>
          <a:p>
            <a:pPr algn="just">
              <a:def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"La situazione con Grover e le affermazioni del museo sono chiaramente ridicole — ancora nel machine learning, seguiamo esattamente gli stessi errori logici per giustificare l'elevazione di un numero selezionato di benchmark che operano come benchmark generali per il settore. Tuttavia, non esiste un dataset in grado di catturare la piena complessità dei dettagli dell'esistenza, allo stesso modo in cui non ci può essere museo a contenere il catalogo completo di tutto in tutto il mondo. Non esistono set di dati universali e neutrali e i metodi attuali di benchmarking non offrono misure significative di capacità generali.</a:t>
            </a:r>
          </a:p>
          <a:p>
            <a:pPr algn="just"/>
            <a:endPara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def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a:t>
            </a:r>
            <a:r>
              <a:rPr b="1"/>
              <a:t>la comprensione del linguaggio si basa non solo sulla competenza linguistica, ma anche sulla conoscenza del mondo, sul ragionamento di buon senso e sulla capacità di modellare lo stato mentale dell'interlocutore, nessuno dei quali può essere accuratamente testato attraverso compiti</a:t>
            </a:r>
            <a:r>
              <a:t> testuali, come GLUE. Diversi ricercatori hanno sollevato la necessità di stabilire una base fisica e sociale efficace come parte del processo di transizione verso una comprensione del linguaggio naturale robusta ed efficace, mettendo in guardia contro l'apprendimento solo testuale come approccio limitato. Bender e Koller menzionano inoltre la </a:t>
            </a:r>
            <a:r>
              <a:rPr b="1"/>
              <a:t>tendenza dei ricercatori di machine learning a interpretare erroneamente alcuni parametri di riferimento come catturare la capacità del modello di decifrare il significato nel linguaggio, sostenendo che i benchmark devono essere costruiti con cura se devono mostrare prove di "comprensione" al contrario della semplice capacità di manipolare la forma linguistica sufficientemente da superare il test</a:t>
            </a:r>
            <a:r>
              <a:t>.</a:t>
            </a:r>
          </a:p>
          <a:p>
            <a:pPr marL="571500" indent="-571500">
              <a:buFont typeface="Arial" panose="020B0604020202020204" pitchFamily="34" charset="0"/>
              <a:buChar char="•"/>
            </a:pPr>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
        <p:nvSpPr>
          <p:cNvPr id="6" name="Rettangolo 5">
            <a:extLst>
              <a:ext uri="{FF2B5EF4-FFF2-40B4-BE49-F238E27FC236}">
                <a16:creationId xmlns:a16="http://schemas.microsoft.com/office/drawing/2014/main" id="{BF1546DF-E4B9-4580-9385-CEE75CA55657}"/>
              </a:ext>
            </a:extLst>
          </p:cNvPr>
          <p:cNvSpPr/>
          <p:nvPr/>
        </p:nvSpPr>
        <p:spPr>
          <a:xfrm>
            <a:off x="1149926" y="269385"/>
            <a:ext cx="22323269" cy="1061829"/>
          </a:xfrm>
          <a:prstGeom prst="rect">
            <a:avLst/>
          </a:prstGeom>
        </p:spPr>
        <p:txBody>
          <a:bodyPr wrap="square">
            <a:spAutoFit/>
          </a:bodyPr>
          <a:lstStyle/>
          <a:p>
            <a:pPr>
              <a:defRPr sz="63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L'intelligenza artificiale e tutto il resto in tutto il mondo Benchmark</a:t>
            </a:r>
            <a:endParaRPr sz="63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
        <p:nvSpPr>
          <p:cNvPr id="7" name="Rettangolo 6">
            <a:extLst>
              <a:ext uri="{FF2B5EF4-FFF2-40B4-BE49-F238E27FC236}">
                <a16:creationId xmlns:a16="http://schemas.microsoft.com/office/drawing/2014/main" id="{71040F5F-A029-4DCD-83D6-A7732BDB35FC}"/>
              </a:ext>
            </a:extLst>
          </p:cNvPr>
          <p:cNvSpPr/>
          <p:nvPr/>
        </p:nvSpPr>
        <p:spPr>
          <a:xfrm>
            <a:off x="1149926" y="11343693"/>
            <a:ext cx="21730855" cy="1046440"/>
          </a:xfrm>
          <a:prstGeom prst="rect">
            <a:avLst/>
          </a:prstGeom>
        </p:spPr>
        <p:txBody>
          <a:bodyPr wrap="square">
            <a:spAutoFit/>
          </a:bodyPr>
          <a:lstStyle/>
          <a:p>
            <a:pPr lvl="0" algn="just">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I.D. Raji, E.M. Bender, A. Paullada, E. Denton, A. Hanna, </a:t>
            </a:r>
            <a:r>
              <a:rPr i="1"/>
              <a:t>AI and the Everything in the Whole Wide World Benchmark</a:t>
            </a:r>
            <a:r>
              <a:t>, </a:t>
            </a:r>
            <a:r>
              <a:rPr>
                <a:hlinkClick r:id="rId2">
                  <a:extLst>
                    <a:ext uri="{A12FA001-AC4F-418D-AE19-62706E023703}">
                      <ahyp:hlinkClr xmlns:ahyp="http://schemas.microsoft.com/office/drawing/2018/hyperlinkcolor" val="tx"/>
                    </a:ext>
                  </a:extLst>
                </a:hlinkClick>
              </a:rPr>
              <a:t>https://arxiv.org/abs/2111.15366</a:t>
            </a:r>
            <a:r>
              <a:t> </a:t>
            </a:r>
          </a:p>
        </p:txBody>
      </p:sp>
    </p:spTree>
    <p:extLst>
      <p:ext uri="{BB962C8B-B14F-4D97-AF65-F5344CB8AC3E}">
        <p14:creationId xmlns:p14="http://schemas.microsoft.com/office/powerpoint/2010/main" val="856668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pPr>
              <a:defRPr sz="9000">
                <a:latin typeface="Linux Libertine G" panose="02000503000000000000" pitchFamily="2" charset="0"/>
                <a:ea typeface="Linux Libertine G" panose="02000503000000000000" pitchFamily="2" charset="0"/>
                <a:cs typeface="Linux Libertine G" panose="02000503000000000000" pitchFamily="2" charset="0"/>
              </a:defRPr>
            </a:pPr>
            <a:r>
              <a:t>Grazie. — Grazie. Qualche domanda?</a:t>
            </a:r>
          </a:p>
          <a:p>
            <a:endParaRPr sz="9000">
              <a:latin typeface="Linux Libertine G" panose="02000503000000000000" pitchFamily="2" charset="0"/>
              <a:ea typeface="Linux Libertine G" panose="02000503000000000000" pitchFamily="2" charset="0"/>
              <a:cs typeface="Linux Libertine G" panose="02000503000000000000" pitchFamily="2" charset="0"/>
            </a:endParaRPr>
          </a:p>
          <a:p>
            <a:endParaRPr sz="9000">
              <a:latin typeface="Linux Libertine G" panose="02000503000000000000" pitchFamily="2" charset="0"/>
              <a:ea typeface="Linux Libertine G" panose="02000503000000000000" pitchFamily="2" charset="0"/>
              <a:cs typeface="Linux Libertine G" panose="02000503000000000000" pitchFamily="2" charset="0"/>
            </a:endParaRPr>
          </a:p>
          <a:p>
            <a:pPr>
              <a:defRPr sz="7200" b="0">
                <a:latin typeface="Linux Libertine G" panose="02000503000000000000" pitchFamily="2" charset="0"/>
                <a:ea typeface="Linux Libertine G" panose="02000503000000000000" pitchFamily="2" charset="0"/>
                <a:cs typeface="Linux Libertine G" panose="02000503000000000000" pitchFamily="2" charset="0"/>
              </a:defRPr>
            </a:pPr>
            <a:r>
              <a:t>daniela.tafani@unibo.it</a:t>
            </a:r>
          </a:p>
          <a:p/>
          <a:p/>
        </p:txBody>
      </p:sp>
    </p:spTree>
    <p:extLst>
      <p:ext uri="{BB962C8B-B14F-4D97-AF65-F5344CB8AC3E}">
        <p14:creationId xmlns:p14="http://schemas.microsoft.com/office/powerpoint/2010/main" val="168119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8B5AE2D-009B-40CF-B671-7162FE607360}"/>
              </a:ext>
            </a:extLst>
          </p:cNvPr>
          <p:cNvSpPr/>
          <p:nvPr/>
        </p:nvSpPr>
        <p:spPr>
          <a:xfrm>
            <a:off x="1149925" y="336554"/>
            <a:ext cx="16619003" cy="1200329"/>
          </a:xfrm>
          <a:prstGeom prst="rect">
            <a:avLst/>
          </a:prstGeom>
        </p:spPr>
        <p:txBody>
          <a:bodyPr wrap="square">
            <a:spAutoFit/>
          </a:bodyPr>
          <a:lstStyle/>
          <a:p>
            <a:pPr>
              <a:defRPr sz="72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L'intelligenza artificiale come tecnologia e "AI" come atto vocale</a:t>
            </a:r>
            <a:endParaRPr sz="7200"/>
          </a:p>
        </p:txBody>
      </p:sp>
      <p:sp>
        <p:nvSpPr>
          <p:cNvPr id="4" name="Rettangolo 3">
            <a:extLst>
              <a:ext uri="{FF2B5EF4-FFF2-40B4-BE49-F238E27FC236}">
                <a16:creationId xmlns:a16="http://schemas.microsoft.com/office/drawing/2014/main" id="{3120CD44-7E85-49DB-955B-FC3F4F260AC7}"/>
              </a:ext>
            </a:extLst>
          </p:cNvPr>
          <p:cNvSpPr/>
          <p:nvPr/>
        </p:nvSpPr>
        <p:spPr>
          <a:xfrm>
            <a:off x="1326572" y="11132677"/>
            <a:ext cx="21730855" cy="1046440"/>
          </a:xfrm>
          <a:prstGeom prst="rect">
            <a:avLst/>
          </a:prstGeom>
        </p:spPr>
        <p:txBody>
          <a:bodyPr wrap="square">
            <a:spAutoFit/>
          </a:bodyPr>
          <a:lstStyle/>
          <a:p>
            <a:pPr lvl="0" algn="just">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Peter R Lewis, Stephen Marsh, Jeremy Pitt, </a:t>
            </a:r>
            <a:r>
              <a:rPr i="1"/>
              <a:t>AI vs "AI": Synthetic Minds or Speech Acts</a:t>
            </a:r>
            <a:r>
              <a:t>, in "IEEE Technology and Society Magazine", 2021, </a:t>
            </a:r>
            <a:r>
              <a:rPr>
                <a:hlinkClick r:id="rId2"/>
              </a:rPr>
              <a:t>https://ieeexplore.ieee.org/stamp/stamp.jsp?tp=&amp;arnumber=9445758</a:t>
            </a:r>
            <a:r>
              <a:t> </a:t>
            </a:r>
          </a:p>
        </p:txBody>
      </p:sp>
      <p:sp>
        <p:nvSpPr>
          <p:cNvPr id="5" name="Rettangolo 4">
            <a:extLst>
              <a:ext uri="{FF2B5EF4-FFF2-40B4-BE49-F238E27FC236}">
                <a16:creationId xmlns:a16="http://schemas.microsoft.com/office/drawing/2014/main" id="{4641A148-4F50-4B15-86E0-F745B3A488BC}"/>
              </a:ext>
            </a:extLst>
          </p:cNvPr>
          <p:cNvSpPr/>
          <p:nvPr/>
        </p:nvSpPr>
        <p:spPr>
          <a:xfrm>
            <a:off x="1149925" y="2362627"/>
            <a:ext cx="22084148" cy="9017853"/>
          </a:xfrm>
          <a:prstGeom prst="rect">
            <a:avLst/>
          </a:prstGeom>
        </p:spPr>
        <p:txBody>
          <a:bodyPr wrap="square">
            <a:spAutoFit/>
          </a:bodyPr>
          <a:lstStyle/>
          <a:p>
            <a:pPr algn="just"/>
            <a:endPara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def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Dobbiamo distinguere tra </a:t>
            </a:r>
          </a:p>
          <a:p>
            <a:pPr algn="just"/>
            <a:endPara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marL="742950" indent="-742950" algn="just">
              <a:buFont typeface="+mj-lt"/>
              <a:buAutoNum type="arabicPeriod"/>
              <a:def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rPr b="1"/>
              <a:t>intelligenza artificiale (AI) come tecnologia con applicazione pratica: </a:t>
            </a:r>
            <a:r>
              <a:t>"come tecnologia, l'intelligenza artificiale esiste da qualche parte su uno spettro, praticamente, da un lato, sistemi esperti, pianificatori di percorsi e sistemi di ragionamento pratico [...] fino, teoricamente, all'altra estremità, ai "computer digitali immaginabili di Alan Turing che andrebbero bene nel gioco di imitazione" o all'intelligenza sintetica di John Haugeland (cioè, intelligenza artificiale costruita ma non necessariamente imitativa)";</a:t>
            </a:r>
          </a:p>
          <a:p>
            <a:pPr algn="just"/>
            <a:endPara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marL="742950" indent="-742950" algn="just">
              <a:buFont typeface="+mj-lt"/>
              <a:buAutoNum type="arabicPeriod" startAt="2"/>
              <a:def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rPr b="1"/>
              <a:t>"intelligenza artificiale" ("AI") come atto vocale con forza convenzionale: "</a:t>
            </a:r>
            <a:r>
              <a:t>un costruttore sociale che deriva in gran parte dalla fantascienza con computer e robot che hanno capacità enormemente esagerate e una tendenza all'apocalittico".</a:t>
            </a:r>
          </a:p>
          <a:p>
            <a:pPr lvl="1" algn="just">
              <a:def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rPr b="1"/>
              <a:t>Le persone sono state, e sono state, "incoraggiate" a pensare erroneamente all'intelligenza artificiale.</a:t>
            </a:r>
            <a:r>
              <a:t> </a:t>
            </a:r>
          </a:p>
          <a:p>
            <a:pPr lvl="1" algn="just">
              <a:def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rPr b="1"/>
              <a:t>Le aziende fanno leva sull'"AI" per esercitare un controllo senza responsabilità</a:t>
            </a:r>
            <a:r>
              <a:t>. </a:t>
            </a:r>
          </a:p>
          <a:p>
            <a:pPr algn="just"/>
            <a:endPara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marL="571500" indent="-571500">
              <a:buFont typeface="Arial" panose="020B0604020202020204" pitchFamily="34" charset="0"/>
              <a:buChar char="•"/>
            </a:pPr>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Tree>
    <p:extLst>
      <p:ext uri="{BB962C8B-B14F-4D97-AF65-F5344CB8AC3E}">
        <p14:creationId xmlns:p14="http://schemas.microsoft.com/office/powerpoint/2010/main" val="785619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8B5AE2D-009B-40CF-B671-7162FE607360}"/>
              </a:ext>
            </a:extLst>
          </p:cNvPr>
          <p:cNvSpPr/>
          <p:nvPr/>
        </p:nvSpPr>
        <p:spPr>
          <a:xfrm>
            <a:off x="1149925" y="629335"/>
            <a:ext cx="16619003" cy="1200329"/>
          </a:xfrm>
          <a:prstGeom prst="rect">
            <a:avLst/>
          </a:prstGeom>
        </p:spPr>
        <p:txBody>
          <a:bodyPr wrap="square">
            <a:spAutoFit/>
          </a:bodyPr>
          <a:lstStyle/>
          <a:p>
            <a:pPr>
              <a:defRPr sz="72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Il problema dell'"intelligenza artificiale affidabile"</a:t>
            </a:r>
            <a:endParaRPr sz="7200"/>
          </a:p>
        </p:txBody>
      </p:sp>
      <p:sp>
        <p:nvSpPr>
          <p:cNvPr id="4" name="Rettangolo 3">
            <a:extLst>
              <a:ext uri="{FF2B5EF4-FFF2-40B4-BE49-F238E27FC236}">
                <a16:creationId xmlns:a16="http://schemas.microsoft.com/office/drawing/2014/main" id="{3120CD44-7E85-49DB-955B-FC3F4F260AC7}"/>
              </a:ext>
            </a:extLst>
          </p:cNvPr>
          <p:cNvSpPr/>
          <p:nvPr/>
        </p:nvSpPr>
        <p:spPr>
          <a:xfrm>
            <a:off x="1326572" y="11132677"/>
            <a:ext cx="21730855" cy="1046440"/>
          </a:xfrm>
          <a:prstGeom prst="rect">
            <a:avLst/>
          </a:prstGeom>
        </p:spPr>
        <p:txBody>
          <a:bodyPr wrap="square">
            <a:spAutoFit/>
          </a:bodyPr>
          <a:lstStyle/>
          <a:p>
            <a:pPr lvl="0" algn="just">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Peter R Lewis, Stephen Marsh, Jeremy Pitt, </a:t>
            </a:r>
            <a:r>
              <a:rPr i="1"/>
              <a:t>AI vs "AI": Synthetic Minds or Speech Acts</a:t>
            </a:r>
            <a:r>
              <a:t>, in "IEEE Technology and Society Magazine", 2021, </a:t>
            </a:r>
            <a:r>
              <a:rPr>
                <a:hlinkClick r:id="rId2"/>
              </a:rPr>
              <a:t>https://ieeexplore.ieee.org/stamp/stamp.jsp?tp=&amp;arnumber=9445758</a:t>
            </a:r>
            <a:r>
              <a:t> </a:t>
            </a:r>
          </a:p>
        </p:txBody>
      </p:sp>
      <p:sp>
        <p:nvSpPr>
          <p:cNvPr id="5" name="Rettangolo 4">
            <a:extLst>
              <a:ext uri="{FF2B5EF4-FFF2-40B4-BE49-F238E27FC236}">
                <a16:creationId xmlns:a16="http://schemas.microsoft.com/office/drawing/2014/main" id="{4641A148-4F50-4B15-86E0-F745B3A488BC}"/>
              </a:ext>
            </a:extLst>
          </p:cNvPr>
          <p:cNvSpPr/>
          <p:nvPr/>
        </p:nvSpPr>
        <p:spPr>
          <a:xfrm>
            <a:off x="1149925" y="3049462"/>
            <a:ext cx="22084148" cy="7478970"/>
          </a:xfrm>
          <a:prstGeom prst="rect">
            <a:avLst/>
          </a:prstGeom>
        </p:spPr>
        <p:txBody>
          <a:bodyPr wrap="square">
            <a:spAutoFit/>
          </a:bodyPr>
          <a:lstStyle/>
          <a:p>
            <a:pPr algn="just"/>
            <a:r>
              <a:t>"Il problema dell'"intelligenza artificiale affidabile" è quello che ha molti "side" diversi.</a:t>
            </a:r>
          </a:p>
          <a:p>
            <a:pPr algn="just">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sono linee guida (ad esempio, dall'UE) che ci dicono come l'IA dovrebbe essere costruita e/o comportata al fine di</a:t>
            </a:r>
          </a:p>
          <a:p>
            <a:pPr algn="just">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essere visto come "affidabile" — presumibilmente questo significa che le persone stanno andando a (dovrebbe? deve?) fidarsi di esso.</a:t>
            </a:r>
          </a:p>
          <a:p>
            <a:pPr algn="just"/>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D'altra parte, il problema è visto come "Non dovremmo fidarci dell'IA" perché è una "cosa fatta" e, poiché è un artefatto umano, gli esseri umani dovrebbero essere ritenuti responsabili (responsabili) quando fanno qualcosa di sbagliato. </a:t>
            </a:r>
          </a:p>
          <a:p>
            <a:pPr algn="just"/>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In molti casi, quando usano il marketing parlano, coloro che affermano "AI" possono essere visti come "affidabili"</a:t>
            </a:r>
          </a:p>
          <a:p>
            <a:pPr algn="just">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sostengono anche che è "al di là del controllo" dei suoi creatori quando lascia il pavimento del negozio.</a:t>
            </a:r>
          </a:p>
          <a:p>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"Non è solo un'evasione di responsabilità; è un esercizio di potere ed è profondamente sbagliato.</a:t>
            </a:r>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Tree>
    <p:extLst>
      <p:ext uri="{BB962C8B-B14F-4D97-AF65-F5344CB8AC3E}">
        <p14:creationId xmlns:p14="http://schemas.microsoft.com/office/powerpoint/2010/main" val="760872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120CD44-7E85-49DB-955B-FC3F4F260AC7}"/>
              </a:ext>
            </a:extLst>
          </p:cNvPr>
          <p:cNvSpPr/>
          <p:nvPr/>
        </p:nvSpPr>
        <p:spPr>
          <a:xfrm>
            <a:off x="1326572" y="11132677"/>
            <a:ext cx="21730855" cy="1046440"/>
          </a:xfrm>
          <a:prstGeom prst="rect">
            <a:avLst/>
          </a:prstGeom>
        </p:spPr>
        <p:txBody>
          <a:bodyPr wrap="square">
            <a:spAutoFit/>
          </a:bodyPr>
          <a:lstStyle/>
          <a:p>
            <a:pPr lvl="0" algn="just">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Peter R Lewis, Stephen Marsh, Jeremy Pitt, </a:t>
            </a:r>
            <a:r>
              <a:rPr i="1"/>
              <a:t>AI vs "AI": Synthetic Minds or Speech Acts</a:t>
            </a:r>
            <a:r>
              <a:t>, in "IEEE Technology and Society Magazine", 2021, </a:t>
            </a:r>
            <a:r>
              <a:rPr>
                <a:hlinkClick r:id="rId2"/>
              </a:rPr>
              <a:t>https://ieeexplore.ieee.org/stamp/stamp.jsp?tp=&amp;arnumber=9445758</a:t>
            </a:r>
            <a:r>
              <a:t> </a:t>
            </a:r>
          </a:p>
        </p:txBody>
      </p:sp>
      <p:sp>
        <p:nvSpPr>
          <p:cNvPr id="5" name="Rettangolo 4">
            <a:extLst>
              <a:ext uri="{FF2B5EF4-FFF2-40B4-BE49-F238E27FC236}">
                <a16:creationId xmlns:a16="http://schemas.microsoft.com/office/drawing/2014/main" id="{4641A148-4F50-4B15-86E0-F745B3A488BC}"/>
              </a:ext>
            </a:extLst>
          </p:cNvPr>
          <p:cNvSpPr/>
          <p:nvPr/>
        </p:nvSpPr>
        <p:spPr>
          <a:xfrm>
            <a:off x="1326572" y="1712938"/>
            <a:ext cx="22084148" cy="8094524"/>
          </a:xfrm>
          <a:prstGeom prst="rect">
            <a:avLst/>
          </a:prstGeom>
        </p:spPr>
        <p:txBody>
          <a:bodyPr wrap="square">
            <a:spAutoFit/>
          </a:bodyPr>
          <a:lstStyle/>
          <a:p>
            <a:pPr>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Suggeriamo che sia necessaria una democratizzazione sia dell'IA che dell'IA per informare meglio le persone che sono colpite da questo inganno. Non è soddisfacente incolpare il computer — anzi non è mai stato, ma da quando li abbiamo avuti, abbiamo cercato di fare esattamente questo — ciò che è necessario è il mezzo per </a:t>
            </a:r>
            <a:r>
              <a:rPr i="1"/>
              <a:t>spiegare</a:t>
            </a:r>
            <a:r>
              <a:t>:</a:t>
            </a:r>
          </a:p>
          <a:p>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rPr i="1"/>
              <a:t>Cosa sta facendo il sistema</a:t>
            </a:r>
            <a:r>
              <a:t>;</a:t>
            </a:r>
          </a:p>
          <a:p>
            <a:pPr>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rPr i="1"/>
              <a:t>Perché fa quello che fa</a:t>
            </a:r>
            <a:r>
              <a:t>;</a:t>
            </a:r>
          </a:p>
          <a:p>
            <a:pPr>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rPr i="1"/>
              <a:t>Come fa questa cosa</a:t>
            </a:r>
            <a:r>
              <a:t>;</a:t>
            </a:r>
          </a:p>
          <a:p>
            <a:pPr>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rPr i="1"/>
              <a:t>Perché lo fa in questo modo</a:t>
            </a:r>
            <a:r>
              <a:t>;</a:t>
            </a:r>
          </a:p>
          <a:p>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defRPr sz="4000" i="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In modi che le persone colpite da esso capiscono.</a:t>
            </a:r>
          </a:p>
          <a:p>
            <a:endParaRPr sz="4000" i="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Questa non dovrebbe essere la responsabilità della macchina, dal momento che non abbiamo (ancora) l'intelligenza artificiale in grado di assumersi la responsabilità per il suo comportamento e il suo funzionamento."</a:t>
            </a:r>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Tree>
    <p:extLst>
      <p:ext uri="{BB962C8B-B14F-4D97-AF65-F5344CB8AC3E}">
        <p14:creationId xmlns:p14="http://schemas.microsoft.com/office/powerpoint/2010/main" val="3737141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120CD44-7E85-49DB-955B-FC3F4F260AC7}"/>
              </a:ext>
            </a:extLst>
          </p:cNvPr>
          <p:cNvSpPr/>
          <p:nvPr/>
        </p:nvSpPr>
        <p:spPr>
          <a:xfrm>
            <a:off x="1326572" y="11132677"/>
            <a:ext cx="21730855" cy="569387"/>
          </a:xfrm>
          <a:prstGeom prst="rect">
            <a:avLst/>
          </a:prstGeom>
        </p:spPr>
        <p:txBody>
          <a:bodyPr wrap="square">
            <a:spAutoFit/>
          </a:bodyPr>
          <a:lstStyle/>
          <a:p>
            <a:pPr>
              <a:defRPr sz="3100">
                <a:solidFill>
                  <a:schemeClr val="accent1">
                    <a:lumMod val="50000"/>
                  </a:schemeClr>
                </a:solidFill>
                <a:latin typeface="Linux Libertine G" panose="02000503000000000000" pitchFamily="2" charset="0"/>
                <a:ea typeface="Calibri" panose="020F0502020204030204" pitchFamily="34" charset="0"/>
              </a:defRPr>
            </a:pPr>
            <a:r>
              <a:t>D. Tafani, </a:t>
            </a:r>
            <a:r>
              <a:rPr i="1"/>
              <a:t>Cosa c'è di sbagliato nelle</a:t>
            </a:r>
            <a:r>
              <a:rPr i="1"/>
              <a:t> narrazioni</a:t>
            </a:r>
            <a:r>
              <a:rPr i="1"/>
              <a:t> "AI etica</a:t>
            </a:r>
            <a:r>
              <a:t>", in "Bollettino telematico di filosofia politica", 2022, pp. 1-22.</a:t>
            </a:r>
            <a:endParaRPr sz="3100">
              <a:solidFill>
                <a:schemeClr val="accent1">
                  <a:lumMod val="50000"/>
                </a:schemeClr>
              </a:solidFill>
            </a:endParaRPr>
          </a:p>
        </p:txBody>
      </p:sp>
      <p:sp>
        <p:nvSpPr>
          <p:cNvPr id="5" name="Rettangolo 4">
            <a:extLst>
              <a:ext uri="{FF2B5EF4-FFF2-40B4-BE49-F238E27FC236}">
                <a16:creationId xmlns:a16="http://schemas.microsoft.com/office/drawing/2014/main" id="{4641A148-4F50-4B15-86E0-F745B3A488BC}"/>
              </a:ext>
            </a:extLst>
          </p:cNvPr>
          <p:cNvSpPr/>
          <p:nvPr/>
        </p:nvSpPr>
        <p:spPr>
          <a:xfrm>
            <a:off x="1326572" y="868877"/>
            <a:ext cx="22084148" cy="9818072"/>
          </a:xfrm>
          <a:prstGeom prst="rect">
            <a:avLst/>
          </a:prstGeom>
        </p:spPr>
        <p:txBody>
          <a:bodyPr wrap="square">
            <a:spAutoFit/>
          </a:bodyPr>
          <a:lstStyle/>
          <a:p>
            <a:pPr>
              <a:defRPr sz="72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Intelligenza artificiale e pensiero magico</a:t>
            </a:r>
          </a:p>
          <a:p>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L'intelligenza artificiale è oggetto di una costellazione di narrazioni — cioè di idee diffuse sotto forma di storie — che presentano tre caratteristiche tipiche del pensiero magico: </a:t>
            </a:r>
          </a:p>
          <a:p>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marL="742950" indent="-742950">
              <a:buFont typeface="+mj-lt"/>
              <a:buAutoNum type="arabicPeriod"/>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la tendenza a immaginare alcuni oggetti della tecnologia in termini antropomorfi;</a:t>
            </a:r>
          </a:p>
          <a:p>
            <a:pPr marL="742950" indent="-742950">
              <a:buFont typeface="+mj-lt"/>
              <a:buAutoNum type="arabicPeriod"/>
            </a:pPr>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marL="742950" indent="-742950">
              <a:buFont typeface="+mj-lt"/>
              <a:buAutoNum type="arabicPeriod"/>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il movimento dei maghi di mostrare un risultato o un effetto, nascondendo allo stesso tempo le sue cause e costi concreti;</a:t>
            </a:r>
          </a:p>
          <a:p>
            <a:pPr marL="742950" indent="-742950">
              <a:buFont typeface="+mj-lt"/>
              <a:buAutoNum type="arabicPeriod"/>
            </a:pPr>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marL="742950" indent="-742950">
              <a:buFont typeface="+mj-lt"/>
              <a:buAutoNum type="arabicPeriod"/>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la convinzione che il comportamento futuro di ogni singola persona possa essere predetto (una credenza che, come l'astrologia, è fondata sulla matematica raffinata e su una miscela ibrida di superstizione e scienza).</a:t>
            </a:r>
          </a:p>
          <a:p>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Tree>
    <p:extLst>
      <p:ext uri="{BB962C8B-B14F-4D97-AF65-F5344CB8AC3E}">
        <p14:creationId xmlns:p14="http://schemas.microsoft.com/office/powerpoint/2010/main" val="2751115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8B5AE2D-009B-40CF-B671-7162FE607360}"/>
              </a:ext>
            </a:extLst>
          </p:cNvPr>
          <p:cNvSpPr/>
          <p:nvPr/>
        </p:nvSpPr>
        <p:spPr>
          <a:xfrm>
            <a:off x="1149925" y="383965"/>
            <a:ext cx="16619003" cy="1200329"/>
          </a:xfrm>
          <a:prstGeom prst="rect">
            <a:avLst/>
          </a:prstGeom>
        </p:spPr>
        <p:txBody>
          <a:bodyPr wrap="square">
            <a:spAutoFit/>
          </a:bodyPr>
          <a:lstStyle/>
          <a:p>
            <a:pPr>
              <a:defRPr sz="72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L'animazione dell'inanimato</a:t>
            </a:r>
            <a:endParaRPr sz="7200"/>
          </a:p>
        </p:txBody>
      </p:sp>
      <p:sp>
        <p:nvSpPr>
          <p:cNvPr id="4" name="Rettangolo 3">
            <a:extLst>
              <a:ext uri="{FF2B5EF4-FFF2-40B4-BE49-F238E27FC236}">
                <a16:creationId xmlns:a16="http://schemas.microsoft.com/office/drawing/2014/main" id="{3120CD44-7E85-49DB-955B-FC3F4F260AC7}"/>
              </a:ext>
            </a:extLst>
          </p:cNvPr>
          <p:cNvSpPr/>
          <p:nvPr/>
        </p:nvSpPr>
        <p:spPr>
          <a:xfrm>
            <a:off x="1238250" y="10647343"/>
            <a:ext cx="21730855" cy="1523494"/>
          </a:xfrm>
          <a:prstGeom prst="rect">
            <a:avLst/>
          </a:prstGeom>
        </p:spPr>
        <p:txBody>
          <a:bodyPr wrap="square">
            <a:spAutoFit/>
          </a:bodyPr>
          <a:lstStyle/>
          <a:p>
            <a:pPr lvl="0" algn="just">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B. Reeves, C. Nass, L' </a:t>
            </a:r>
            <a:r>
              <a:rPr>
                <a:hlinkClick r:id="rId2"/>
              </a:rPr>
              <a:t>equazione dei media: Come le persone trattano computer, televisione e nuovi media come persone reali e luoghi</a:t>
            </a:r>
            <a:r>
              <a:t>, Cambridge, Cambridge University Press, 1996.</a:t>
            </a:r>
          </a:p>
          <a:p>
            <a:pPr lvl="0" algn="just"/>
            <a:endPara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
        <p:nvSpPr>
          <p:cNvPr id="5" name="Rettangolo 4">
            <a:extLst>
              <a:ext uri="{FF2B5EF4-FFF2-40B4-BE49-F238E27FC236}">
                <a16:creationId xmlns:a16="http://schemas.microsoft.com/office/drawing/2014/main" id="{4641A148-4F50-4B15-86E0-F745B3A488BC}"/>
              </a:ext>
            </a:extLst>
          </p:cNvPr>
          <p:cNvSpPr/>
          <p:nvPr/>
        </p:nvSpPr>
        <p:spPr>
          <a:xfrm>
            <a:off x="1149925" y="1996154"/>
            <a:ext cx="22084148" cy="8094524"/>
          </a:xfrm>
          <a:prstGeom prst="rect">
            <a:avLst/>
          </a:prstGeom>
        </p:spPr>
        <p:txBody>
          <a:bodyPr wrap="square">
            <a:spAutoFit/>
          </a:bodyPr>
          <a:lstStyle/>
          <a:p>
            <a:pPr marL="571500" indent="-571500" algn="just">
              <a:buFont typeface="Arial" panose="020B0604020202020204" pitchFamily="34" charset="0"/>
              <a:buChar char="•"/>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Come scrisse David Hume in </a:t>
            </a:r>
            <a:r>
              <a:rPr i="1"/>
              <a:t>The Natural History of Religion</a:t>
            </a:r>
            <a:r>
              <a:t>, "c'è una tendenza universale tra l'umanità a concepire tutti gli esseri come se stessi e a trasferire ad ogni oggetto quelle qualità con cui sono familiari e di cui sono intimamente coscienti".</a:t>
            </a:r>
          </a:p>
          <a:p>
            <a:pPr marL="571500" indent="-571500" algn="just">
              <a:buFont typeface="Arial" panose="020B0604020202020204" pitchFamily="34" charset="0"/>
              <a:buChar char="•"/>
            </a:pPr>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marL="571500" indent="-571500" algn="just">
              <a:buFont typeface="Arial" panose="020B0604020202020204" pitchFamily="34" charset="0"/>
              <a:buChar char="•"/>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rPr b="1"/>
              <a:t>"L'animazione dell'inanimato" — è, secondo Freud, la natura stessa del pensiero magico</a:t>
            </a:r>
            <a:r>
              <a:t>: "L'incomprensione" per cui "mettiamo le leggi psicologiche al posto di quelle naturali" è ancora presente "nella vita di oggi", "nella forma vivente, come fondamento del linguaggio, delle nostre credenze e della nostra filosofia".</a:t>
            </a:r>
          </a:p>
          <a:p>
            <a:pPr marL="571500" indent="-571500" algn="just">
              <a:buFont typeface="Arial" panose="020B0604020202020204" pitchFamily="34" charset="0"/>
              <a:buChar char="•"/>
            </a:pPr>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marL="571500" indent="-571500" algn="just">
              <a:buFont typeface="Arial" panose="020B0604020202020204" pitchFamily="34" charset="0"/>
              <a:buChar char="•"/>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Si tratta di una tendenza ben nota ma irresistibile: le risposte emotive e sociali sono generate automaticamente anche dai media, come i televisori o i computer, e superare questo impulso inconscio richiederebbe lo sforzo di una riflessione continua e l'impiego di un vocabolario tecnico, diverso per ogni tipo di oggetto e sconosciuto alla maggior parte di noi.</a:t>
            </a:r>
          </a:p>
        </p:txBody>
      </p:sp>
      <p:sp>
        <p:nvSpPr>
          <p:cNvPr id="6" name="Rettangolo 5">
            <a:extLst>
              <a:ext uri="{FF2B5EF4-FFF2-40B4-BE49-F238E27FC236}">
                <a16:creationId xmlns:a16="http://schemas.microsoft.com/office/drawing/2014/main" id="{B1635336-86E1-4239-99F0-35D233C36922}"/>
              </a:ext>
            </a:extLst>
          </p:cNvPr>
          <p:cNvSpPr/>
          <p:nvPr/>
        </p:nvSpPr>
        <p:spPr>
          <a:xfrm>
            <a:off x="1238250" y="11601450"/>
            <a:ext cx="21640800" cy="569387"/>
          </a:xfrm>
          <a:prstGeom prst="rect">
            <a:avLst/>
          </a:prstGeom>
        </p:spPr>
        <p:txBody>
          <a:bodyPr wrap="square">
            <a:spAutoFit/>
          </a:bodyPr>
          <a:lstStyle/>
          <a:p>
            <a:pPr>
              <a:defRPr sz="3100">
                <a:solidFill>
                  <a:schemeClr val="accent1">
                    <a:lumMod val="50000"/>
                  </a:schemeClr>
                </a:solidFill>
                <a:latin typeface="Linux Libertine G" panose="02000503000000000000" pitchFamily="2" charset="0"/>
                <a:ea typeface="Calibri" panose="020F0502020204030204" pitchFamily="34" charset="0"/>
              </a:defRPr>
            </a:pPr>
            <a:r>
              <a:t>D. Tafani, </a:t>
            </a:r>
            <a:r>
              <a:rPr i="1"/>
              <a:t>Cosa c'è di sbagliato nelle</a:t>
            </a:r>
            <a:r>
              <a:rPr i="1"/>
              <a:t> narrazioni</a:t>
            </a:r>
            <a:r>
              <a:rPr i="1"/>
              <a:t> "AI etica</a:t>
            </a:r>
            <a:r>
              <a:t>", in "Bollettino telematico di filosofia politica", 2022, pp. 1-22.</a:t>
            </a:r>
            <a:endParaRPr sz="3100">
              <a:solidFill>
                <a:schemeClr val="accent1">
                  <a:lumMod val="50000"/>
                </a:schemeClr>
              </a:solidFill>
            </a:endParaRPr>
          </a:p>
        </p:txBody>
      </p:sp>
    </p:spTree>
    <p:extLst>
      <p:ext uri="{BB962C8B-B14F-4D97-AF65-F5344CB8AC3E}">
        <p14:creationId xmlns:p14="http://schemas.microsoft.com/office/powerpoint/2010/main" val="1230843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8B5AE2D-009B-40CF-B671-7162FE607360}"/>
              </a:ext>
            </a:extLst>
          </p:cNvPr>
          <p:cNvSpPr/>
          <p:nvPr/>
        </p:nvSpPr>
        <p:spPr>
          <a:xfrm>
            <a:off x="1149925" y="629335"/>
            <a:ext cx="16619003" cy="1200329"/>
          </a:xfrm>
          <a:prstGeom prst="rect">
            <a:avLst/>
          </a:prstGeom>
        </p:spPr>
        <p:txBody>
          <a:bodyPr wrap="square">
            <a:spAutoFit/>
          </a:bodyPr>
          <a:lstStyle/>
          <a:p>
            <a:pPr>
              <a:defRPr sz="72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ELIZA</a:t>
            </a:r>
            <a:endParaRPr sz="7200"/>
          </a:p>
        </p:txBody>
      </p:sp>
      <p:sp>
        <p:nvSpPr>
          <p:cNvPr id="4" name="Rettangolo 3">
            <a:extLst>
              <a:ext uri="{FF2B5EF4-FFF2-40B4-BE49-F238E27FC236}">
                <a16:creationId xmlns:a16="http://schemas.microsoft.com/office/drawing/2014/main" id="{3120CD44-7E85-49DB-955B-FC3F4F260AC7}"/>
              </a:ext>
            </a:extLst>
          </p:cNvPr>
          <p:cNvSpPr/>
          <p:nvPr/>
        </p:nvSpPr>
        <p:spPr>
          <a:xfrm>
            <a:off x="1326572" y="11132677"/>
            <a:ext cx="21730855" cy="569387"/>
          </a:xfrm>
          <a:prstGeom prst="rect">
            <a:avLst/>
          </a:prstGeom>
        </p:spPr>
        <p:txBody>
          <a:bodyPr wrap="square">
            <a:spAutoFit/>
          </a:bodyPr>
          <a:lstStyle/>
          <a:p>
            <a:pPr algn="just">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rPr cap="small"/>
              <a:t>J. </a:t>
            </a:r>
            <a:r>
              <a:t>Weizenbaum</a:t>
            </a:r>
            <a:r>
              <a:rPr b="1" cap="small"/>
              <a:t>, </a:t>
            </a:r>
            <a:r>
              <a:rPr i="1" u="sng">
                <a:hlinkClick r:id="rId2">
                  <a:extLst>
                    <a:ext uri="{A12FA001-AC4F-418D-AE19-62706E023703}">
                      <ahyp:hlinkClr xmlns:ahyp="http://schemas.microsoft.com/office/drawing/2018/hyperlinkcolor" val="tx"/>
                    </a:ext>
                  </a:extLst>
                </a:hlinkClick>
              </a:rPr>
              <a:t>Potere informatico e ragione umana. Dal Giudizio al Calcolo</a:t>
            </a:r>
            <a:r>
              <a:t>, San Francisco, W.H. Freeman &amp; Company, 1976.</a:t>
            </a:r>
            <a:endPara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
        <p:nvSpPr>
          <p:cNvPr id="5" name="Rettangolo 4">
            <a:extLst>
              <a:ext uri="{FF2B5EF4-FFF2-40B4-BE49-F238E27FC236}">
                <a16:creationId xmlns:a16="http://schemas.microsoft.com/office/drawing/2014/main" id="{4641A148-4F50-4B15-86E0-F745B3A488BC}"/>
              </a:ext>
            </a:extLst>
          </p:cNvPr>
          <p:cNvSpPr/>
          <p:nvPr/>
        </p:nvSpPr>
        <p:spPr>
          <a:xfrm>
            <a:off x="1149925" y="3049462"/>
            <a:ext cx="22084148" cy="5632311"/>
          </a:xfrm>
          <a:prstGeom prst="rect">
            <a:avLst/>
          </a:prstGeom>
        </p:spPr>
        <p:txBody>
          <a:bodyPr wrap="square">
            <a:spAutoFit/>
          </a:bodyPr>
          <a:lstStyle/>
          <a:p>
            <a:pPr algn="just">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"Ho scelto il nome ELIZA per il programma di analisi linguistica perché, come la fama di Eliza di Pygmalion, poteva essere insegnato a "parlare" sempre più bene. </a:t>
            </a:r>
          </a:p>
          <a:p>
            <a:pPr algn="just"/>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Poiché le conversazioni devono riguardare qualcosa, cioè, perché devono aver luogo in un contesto, il programma è stato costruito in un arrangiamento a due livelli, il primo livello costituito dall'analizzatore di lingua e il secondo di uno script. La sceneggiatura è un insieme di regole piuttosto simili a quelle che potrebbero essere date a un attore che deve usarle per improvvisare intorno a un certo tema. Così a ELIZA potrebbe essere dato uno script per consentirgli di mantenere una conversazione sulla cottura delle uova o sulla gestione di un conto corrente bancario, e così via. Ogni script specifico ha così permesso a ELIZA di svolgere un ruolo di conversazione specifico.</a:t>
            </a:r>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Tree>
    <p:extLst>
      <p:ext uri="{BB962C8B-B14F-4D97-AF65-F5344CB8AC3E}">
        <p14:creationId xmlns:p14="http://schemas.microsoft.com/office/powerpoint/2010/main" val="1558796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8B5AE2D-009B-40CF-B671-7162FE607360}"/>
              </a:ext>
            </a:extLst>
          </p:cNvPr>
          <p:cNvSpPr/>
          <p:nvPr/>
        </p:nvSpPr>
        <p:spPr>
          <a:xfrm>
            <a:off x="1149925" y="629335"/>
            <a:ext cx="16619003" cy="1200329"/>
          </a:xfrm>
          <a:prstGeom prst="rect">
            <a:avLst/>
          </a:prstGeom>
        </p:spPr>
        <p:txBody>
          <a:bodyPr wrap="square">
            <a:spAutoFit/>
          </a:bodyPr>
          <a:lstStyle/>
          <a:p>
            <a:pPr>
              <a:defRPr sz="72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IL DOTTORE</a:t>
            </a:r>
            <a:endParaRPr sz="7200"/>
          </a:p>
        </p:txBody>
      </p:sp>
      <p:sp>
        <p:nvSpPr>
          <p:cNvPr id="4" name="Rettangolo 3">
            <a:extLst>
              <a:ext uri="{FF2B5EF4-FFF2-40B4-BE49-F238E27FC236}">
                <a16:creationId xmlns:a16="http://schemas.microsoft.com/office/drawing/2014/main" id="{3120CD44-7E85-49DB-955B-FC3F4F260AC7}"/>
              </a:ext>
            </a:extLst>
          </p:cNvPr>
          <p:cNvSpPr/>
          <p:nvPr/>
        </p:nvSpPr>
        <p:spPr>
          <a:xfrm>
            <a:off x="1326572" y="11132677"/>
            <a:ext cx="21730855" cy="569387"/>
          </a:xfrm>
          <a:prstGeom prst="rect">
            <a:avLst/>
          </a:prstGeom>
        </p:spPr>
        <p:txBody>
          <a:bodyPr wrap="square">
            <a:spAutoFit/>
          </a:bodyPr>
          <a:lstStyle/>
          <a:p>
            <a:pPr algn="just">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rPr cap="small"/>
              <a:t>J. </a:t>
            </a:r>
            <a:r>
              <a:t>Weizenbaum</a:t>
            </a:r>
            <a:r>
              <a:rPr b="1" cap="small"/>
              <a:t>, </a:t>
            </a:r>
            <a:r>
              <a:rPr i="1" u="sng">
                <a:hlinkClick r:id="rId2">
                  <a:extLst>
                    <a:ext uri="{A12FA001-AC4F-418D-AE19-62706E023703}">
                      <ahyp:hlinkClr xmlns:ahyp="http://schemas.microsoft.com/office/drawing/2018/hyperlinkcolor" val="tx"/>
                    </a:ext>
                  </a:extLst>
                </a:hlinkClick>
              </a:rPr>
              <a:t>Potere informatico e ragione umana. Dal Giudizio al Calcolo</a:t>
            </a:r>
            <a:r>
              <a:t>, San Francisco, W.H. Freeman &amp; Company, 1976.</a:t>
            </a:r>
            <a:endPara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
        <p:nvSpPr>
          <p:cNvPr id="5" name="Rettangolo 4">
            <a:extLst>
              <a:ext uri="{FF2B5EF4-FFF2-40B4-BE49-F238E27FC236}">
                <a16:creationId xmlns:a16="http://schemas.microsoft.com/office/drawing/2014/main" id="{4641A148-4F50-4B15-86E0-F745B3A488BC}"/>
              </a:ext>
            </a:extLst>
          </p:cNvPr>
          <p:cNvSpPr/>
          <p:nvPr/>
        </p:nvSpPr>
        <p:spPr>
          <a:xfrm>
            <a:off x="2461845" y="3489077"/>
            <a:ext cx="18868293" cy="5632311"/>
          </a:xfrm>
          <a:prstGeom prst="rect">
            <a:avLst/>
          </a:prstGeom>
        </p:spPr>
        <p:txBody>
          <a:bodyPr wrap="square">
            <a:spAutoFit/>
          </a:bodyPr>
          <a:lstStyle/>
          <a:p>
            <a:pPr algn="just">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"Per il mio primo esperimento, ho dato a ELIZA una sceneggiatura progettata per permettergli di interpretare (dovrei davvero dire parodia) il ruolo di uno psicoterapeuta Rogeriano impegnato in un colloquio iniziale con un paziente. Lo psicoterapeuta Rogeriano è relativamente facile da imitare perché gran parte della sua tecnica consiste nel tirare fuori il suo paziente riflettendo le dichiarazioni del paziente a lui. </a:t>
            </a:r>
          </a:p>
          <a:p>
            <a:pPr algn="just">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La seguente conversazione tra una giovane donna ed Eliza che suona il medico illustra sia la tecnica Rogeriana di incoraggiare un paziente a continuare a parlare e il funzionamento del programma per computer ELIZA. Il primo a "parlare" è la giovane donna. Le risposte del computer sono stampate interamente in maiuscolo."</a:t>
            </a:r>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Tree>
    <p:extLst>
      <p:ext uri="{BB962C8B-B14F-4D97-AF65-F5344CB8AC3E}">
        <p14:creationId xmlns:p14="http://schemas.microsoft.com/office/powerpoint/2010/main" val="1987449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A4A7C31BC41F84CAD7420467C61AFB7" ma:contentTypeVersion="15" ma:contentTypeDescription="Creare un nuovo documento." ma:contentTypeScope="" ma:versionID="686d4094882f84ec5d3c77a015851692">
  <xsd:schema xmlns:xsd="http://www.w3.org/2001/XMLSchema" xmlns:xs="http://www.w3.org/2001/XMLSchema" xmlns:p="http://schemas.microsoft.com/office/2006/metadata/properties" xmlns:ns2="97c5e815-bb9e-417e-a357-9d725bdad6ad" xmlns:ns3="3ad8ab27-81d5-4733-84af-62e9df1d9f84" targetNamespace="http://schemas.microsoft.com/office/2006/metadata/properties" ma:root="true" ma:fieldsID="489db0da573d4ba4068ed975a897bba8" ns2:_="" ns3:_="">
    <xsd:import namespace="97c5e815-bb9e-417e-a357-9d725bdad6ad"/>
    <xsd:import namespace="3ad8ab27-81d5-4733-84af-62e9df1d9f8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5e815-bb9e-417e-a357-9d725bdad6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Tag immagine" ma:readOnly="false" ma:fieldId="{5cf76f15-5ced-4ddc-b409-7134ff3c332f}" ma:taxonomyMulti="true" ma:sspId="f77b169b-7464-4c14-89c9-ab876efcba0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d8ab27-81d5-4733-84af-62e9df1d9f84" elementFormDefault="qualified">
    <xsd:import namespace="http://schemas.microsoft.com/office/2006/documentManagement/types"/>
    <xsd:import namespace="http://schemas.microsoft.com/office/infopath/2007/PartnerControls"/>
    <xsd:element name="SharedWithUsers" ma:index="17"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Condiviso con dettagli" ma:internalName="SharedWithDetails" ma:readOnly="true">
      <xsd:simpleType>
        <xsd:restriction base="dms:Note">
          <xsd:maxLength value="255"/>
        </xsd:restriction>
      </xsd:simpleType>
    </xsd:element>
    <xsd:element name="TaxCatchAll" ma:index="22" nillable="true" ma:displayName="Taxonomy Catch All Column" ma:hidden="true" ma:list="{30ff5b68-f3c9-42ae-9f4f-c4fbcf79e558}" ma:internalName="TaxCatchAll" ma:showField="CatchAllData" ma:web="3ad8ab27-81d5-4733-84af-62e9df1d9f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ad8ab27-81d5-4733-84af-62e9df1d9f84" xsi:nil="true"/>
    <lcf76f155ced4ddcb4097134ff3c332f xmlns="97c5e815-bb9e-417e-a357-9d725bdad6a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FAE4C0D-7FBE-4A80-80FA-C03903DEA381}"/>
</file>

<file path=customXml/itemProps2.xml><?xml version="1.0" encoding="utf-8"?>
<ds:datastoreItem xmlns:ds="http://schemas.openxmlformats.org/officeDocument/2006/customXml" ds:itemID="{02B637A0-3AC2-4360-AF8A-51545B65A3B4}"/>
</file>

<file path=customXml/itemProps3.xml><?xml version="1.0" encoding="utf-8"?>
<ds:datastoreItem xmlns:ds="http://schemas.openxmlformats.org/officeDocument/2006/customXml" ds:itemID="{8847A73D-3F1E-4D6D-A131-6A73557D4BB2}"/>
</file>

<file path=docProps/app.xml><?xml version="1.0" encoding="utf-8"?>
<Properties xmlns="http://schemas.openxmlformats.org/officeDocument/2006/extended-properties" xmlns:vt="http://schemas.openxmlformats.org/officeDocument/2006/docPropsVTypes">
  <Template>Office Theme</Template>
  <TotalTime>0</TotalTime>
  <Words>3320</Words>
  <Application>Microsoft Office PowerPoint</Application>
  <PresentationFormat>Personalizzato</PresentationFormat>
  <Paragraphs>148</Paragraphs>
  <Slides>27</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27</vt:i4>
      </vt:variant>
    </vt:vector>
  </HeadingPairs>
  <TitlesOfParts>
    <vt:vector size="33" baseType="lpstr">
      <vt:lpstr>Arial</vt:lpstr>
      <vt:lpstr>Calibri</vt:lpstr>
      <vt:lpstr>Calibri Light</vt:lpstr>
      <vt:lpstr>Helvetica Neue</vt:lpstr>
      <vt:lpstr>Linux Libertine G</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ASmr</dc:creator>
  <cp:lastModifiedBy>DELL</cp:lastModifiedBy>
  <cp:revision>135</cp:revision>
  <dcterms:created xsi:type="dcterms:W3CDTF">2021-06-27T10:17:46Z</dcterms:created>
  <dcterms:modified xsi:type="dcterms:W3CDTF">2022-12-15T22:10:57Z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0x0101006A4A7C31BC41F84CAD7420467C61AFB7</vt:lpwstr>
  </property>
</Properties>
</file>