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3"/>
  </p:notesMasterIdLst>
  <p:handoutMasterIdLst>
    <p:handoutMasterId r:id="rId24"/>
  </p:handoutMasterIdLst>
  <p:sldIdLst>
    <p:sldId id="256" r:id="rId2"/>
    <p:sldId id="269" r:id="rId3"/>
    <p:sldId id="591" r:id="rId4"/>
    <p:sldId id="596" r:id="rId5"/>
    <p:sldId id="584" r:id="rId6"/>
    <p:sldId id="594" r:id="rId7"/>
    <p:sldId id="595" r:id="rId8"/>
    <p:sldId id="577" r:id="rId9"/>
    <p:sldId id="578" r:id="rId10"/>
    <p:sldId id="589" r:id="rId11"/>
    <p:sldId id="590" r:id="rId12"/>
    <p:sldId id="593" r:id="rId13"/>
    <p:sldId id="599" r:id="rId14"/>
    <p:sldId id="586" r:id="rId15"/>
    <p:sldId id="600" r:id="rId16"/>
    <p:sldId id="592" r:id="rId17"/>
    <p:sldId id="587" r:id="rId18"/>
    <p:sldId id="588" r:id="rId19"/>
    <p:sldId id="597" r:id="rId20"/>
    <p:sldId id="598" r:id="rId21"/>
    <p:sldId id="261" r:id="rId22"/>
  </p:sldIdLst>
  <p:sldSz cx="24384000" cy="13716000"/>
  <p:notesSz cx="6858000" cy="9144000"/>
  <p:defaultTextStyle>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B0"/>
    <a:srgbClr val="0100C8"/>
    <a:srgbClr val="FF2D64"/>
    <a:srgbClr val="000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2" autoAdjust="0"/>
    <p:restoredTop sz="94660"/>
  </p:normalViewPr>
  <p:slideViewPr>
    <p:cSldViewPr snapToGrid="0" showGuides="1">
      <p:cViewPr varScale="1">
        <p:scale>
          <a:sx n="44" d="100"/>
          <a:sy n="44" d="100"/>
        </p:scale>
        <p:origin x="475" y="58"/>
      </p:cViewPr>
      <p:guideLst>
        <p:guide orient="horz" pos="4320"/>
        <p:guide pos="7680"/>
      </p:guideLst>
    </p:cSldViewPr>
  </p:slideViewPr>
  <p:notesTextViewPr>
    <p:cViewPr>
      <p:scale>
        <a:sx n="1" d="1"/>
        <a:sy n="1" d="1"/>
      </p:scale>
      <p:origin x="0" y="0"/>
    </p:cViewPr>
  </p:notesTextViewPr>
  <p:sorterViewPr>
    <p:cViewPr>
      <p:scale>
        <a:sx n="158" d="100"/>
        <a:sy n="158" d="100"/>
      </p:scale>
      <p:origin x="0" y="-4986"/>
    </p:cViewPr>
  </p:sorter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B0F28D-45F5-4A29-B270-D2DAE0255279}" type="datetimeFigureOut">
              <a:rPr lang="en-US" smtClean="0"/>
              <a:t>12/15/2022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0237A2-49EC-40F2-A331-12A168298958}" type="slidenum">
              <a:rPr lang="en-US" smtClean="0"/>
              <a:t>‹N›</a:t>
            </a:fld>
            <a:endParaRPr lang="en-US"/>
          </a:p>
        </p:txBody>
      </p:sp>
    </p:spTree>
    <p:extLst>
      <p:ext uri="{BB962C8B-B14F-4D97-AF65-F5344CB8AC3E}">
        <p14:creationId xmlns:p14="http://schemas.microsoft.com/office/powerpoint/2010/main" val="3435845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a:lstStyle>
            <a:lvl1pPr algn="l">
              <a:defRPr sz="1200"/>
            </a:lvl1pPr>
          </a:lstStyl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a:lstStyle>
            <a:lvl1pPr algn="r">
              <a:defRPr sz="1200"/>
            </a:lvl1pPr>
          </a:lstStyle>
          <a:p>
            <a:fld id="{031CE506-2B29-4F6F-9F8A-36F280EE95DD}" type="datetimeFigureOut">
              <a:rPr lang="bg-BG" smtClean="0"/>
              <a:t>15.12.2022 г.</a:t>
            </a:fl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anchor="ctr"/>
          <a:lstStyl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a:lstStyle/>
          <a:p>
            <a:pPr lvl="0"/>
            <a:r>
              <a:t>Fare clic per modificare gli stili di testo master</a:t>
            </a:r>
          </a:p>
          <a:p>
            <a:pPr lvl="1"/>
            <a:r>
              <a:t>Secondo livello</a:t>
            </a:r>
          </a:p>
          <a:p>
            <a:pPr lvl="2"/>
            <a:r>
              <a:t>Terzo livello</a:t>
            </a:r>
          </a:p>
          <a:p>
            <a:pPr lvl="3"/>
            <a:r>
              <a:t>Quarto livello</a:t>
            </a:r>
          </a:p>
          <a:p>
            <a:pPr lvl="4"/>
            <a:r>
              <a:t>Quinto livello</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anchor="b"/>
          <a:lstStyle>
            <a:lvl1pPr algn="l">
              <a:defRPr sz="1200"/>
            </a:lvl1pPr>
          </a:lstStyl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anchor="b"/>
          <a:lstStyle>
            <a:lvl1pPr algn="r">
              <a:defRPr sz="1200"/>
            </a:lvl1pPr>
          </a:lstStyle>
          <a:p>
            <a:fld id="{5A55F51D-27DF-4E3A-AE07-DCE3D1AD7219}" type="slidenum">
              <a:rPr lang="bg-BG" smtClean="0"/>
              <a:t>‹N›</a:t>
            </a:fld>
          </a:p>
        </p:txBody>
      </p:sp>
    </p:spTree>
    <p:extLst>
      <p:ext uri="{BB962C8B-B14F-4D97-AF65-F5344CB8AC3E}">
        <p14:creationId xmlns:p14="http://schemas.microsoft.com/office/powerpoint/2010/main" val="221066671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3595918"/>
            <a:ext cx="21590490" cy="1146758"/>
          </a:xfrm>
          <a:prstGeom prst="rect">
            <a:avLst/>
          </a:prstGeom>
        </p:spPr>
        <p:txBody>
          <a:bodyPr>
            <a:normAutofit/>
          </a:bodyPr>
          <a:lstStyle>
            <a:lvl1pPr marL="0" indent="0">
              <a:buNone/>
              <a:defRPr sz="600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t>Inserisci il nome dell'università</a:t>
            </a:r>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1287095" y="10603155"/>
            <a:ext cx="5470525" cy="527387"/>
          </a:xfrm>
          <a:prstGeom prst="rect">
            <a:avLst/>
          </a:prstGeom>
        </p:spPr>
        <p:txBody>
          <a:bodyPr/>
          <a:lstStyle>
            <a:lvl1pPr marL="0" indent="0">
              <a:buNone/>
              <a:defRPr sz="3000">
                <a:solidFill>
                  <a:schemeClr val="bg1"/>
                </a:solidFill>
                <a:latin typeface="Helvetica Neue"/>
              </a:defRPr>
            </a:lvl1pPr>
          </a:lstStyle>
          <a:p>
            <a:pPr lvl="0"/>
            <a:r>
              <a:t>Mese, anno</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1287095" y="5033579"/>
            <a:ext cx="21590490" cy="3410063"/>
          </a:xfrm>
          <a:prstGeom prst="rect">
            <a:avLst/>
          </a:prstGeom>
        </p:spPr>
        <p:txBody>
          <a:bodyPr>
            <a:normAutofit/>
          </a:bodyPr>
          <a:lstStyle>
            <a:lvl1pPr marL="0" indent="0">
              <a:lnSpc>
                <a:spcPts val="10000"/>
              </a:lnSpc>
              <a:spcBef>
                <a:spcPts val="0"/>
              </a:spcBef>
              <a:buNone/>
              <a:defRPr sz="10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t>INSERIRE IL NOME DEL CORSO CON LETTERE MAIUSCOLE</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38" name="Straight Connector 37"/>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7268447" y="965630"/>
            <a:ext cx="5824820" cy="861774"/>
          </a:xfrm>
          <a:prstGeom prst="rect">
            <a:avLst/>
          </a:prstGeom>
          <a:noFill/>
        </p:spPr>
        <p:txBody>
          <a:bodyPr wrap="square">
            <a:spAutoFit/>
          </a:bodyPr>
          <a:lstStyle/>
          <a:p>
            <a:pPr marL="0" marR="0" lvl="0" indent="0" algn="l" defTabSz="1828800" rtl="0" eaLnBrk="1" fontAlgn="auto" latinLnBrk="0" hangingPunct="1">
              <a:lnSpc>
                <a:spcPct val="100000"/>
              </a:lnSpc>
              <a:spcBef>
                <a:spcPts val="0"/>
              </a:spcBef>
              <a:spcAft>
                <a:spcPts val="0"/>
              </a:spcAft>
              <a:buClrTx/>
              <a:buSzTx/>
              <a:buFontTx/>
              <a:buNone/>
              <a:tabLst/>
              <a:defRPr sz="2500">
                <a:solidFill>
                  <a:schemeClr val="bg1"/>
                </a:solidFill>
                <a:latin typeface="Helvetica Neue"/>
              </a:defRPr>
            </a:pPr>
            <a:r>
              <a:t>Programmi Master in Artificiale</a:t>
            </a:r>
            <a:r>
              <a:br/>
              <a:t>Intelligence 4 Carriere in Europa</a:t>
            </a:r>
            <a:endParaRPr sz="250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468491" y="9671571"/>
            <a:ext cx="2409093" cy="1606837"/>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1287095" y="9962474"/>
            <a:ext cx="21438091" cy="494125"/>
          </a:xfrm>
          <a:prstGeom prst="rect">
            <a:avLst/>
          </a:prstGeom>
        </p:spPr>
        <p:txBody>
          <a:bodyPr>
            <a:noAutofit/>
          </a:bodyPr>
          <a:lstStyle>
            <a:lvl1pPr marL="0" indent="0">
              <a:buNone/>
              <a:defRPr sz="4000" b="1" baseline="0">
                <a:solidFill>
                  <a:schemeClr val="bg1"/>
                </a:solidFill>
                <a:latin typeface="Helvetica Neue"/>
              </a:defRPr>
            </a:lvl1pPr>
            <a:lvl2pPr marL="609600" indent="0">
              <a:buNone/>
              <a:defRPr>
                <a:solidFill>
                  <a:schemeClr val="bg1"/>
                </a:solidFill>
              </a:defRPr>
            </a:lvl2pPr>
            <a:lvl3pPr marL="1219200" indent="0">
              <a:buNone/>
              <a:defRPr>
                <a:solidFill>
                  <a:schemeClr val="bg1"/>
                </a:solidFill>
              </a:defRPr>
            </a:lvl3pPr>
            <a:lvl4pPr marL="1828800" indent="0">
              <a:buNone/>
              <a:defRPr>
                <a:solidFill>
                  <a:schemeClr val="bg1"/>
                </a:solidFill>
              </a:defRPr>
            </a:lvl4pPr>
            <a:lvl5pPr marL="2438400" indent="0">
              <a:buNone/>
              <a:defRPr>
                <a:solidFill>
                  <a:schemeClr val="bg1"/>
                </a:solidFill>
              </a:defRPr>
            </a:lvl5pPr>
          </a:lstStyle>
          <a:p>
            <a:pPr lvl="0"/>
            <a:r>
              <a:t>Nome e Cognome del presentatore</a:t>
            </a:r>
          </a:p>
        </p:txBody>
      </p:sp>
    </p:spTree>
    <p:extLst>
      <p:ext uri="{BB962C8B-B14F-4D97-AF65-F5344CB8AC3E}">
        <p14:creationId xmlns:p14="http://schemas.microsoft.com/office/powerpoint/2010/main" val="203451396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cture title &amp; contents">
    <p:spTree>
      <p:nvGrpSpPr>
        <p:cNvPr id="1" name=""/>
        <p:cNvGrpSpPr/>
        <p:nvPr/>
      </p:nvGrpSpPr>
      <p:grpSpPr>
        <a:xfrm>
          <a:off x="0" y="0"/>
          <a:ext cx="0" cy="0"/>
          <a:chOff x="0" y="0"/>
          <a:chExt cx="0" cy="0"/>
        </a:xfrm>
      </p:grpSpPr>
      <p:cxnSp>
        <p:nvCxnSpPr>
          <p:cNvPr id="5" name="Straight Connector 4"/>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7268447" y="965630"/>
            <a:ext cx="5824820" cy="861774"/>
          </a:xfrm>
          <a:prstGeom prst="rect">
            <a:avLst/>
          </a:prstGeom>
          <a:noFill/>
        </p:spPr>
        <p:txBody>
          <a:bodyPr wrap="square">
            <a:spAutoFit/>
          </a:bodyPr>
          <a:lstStyle/>
          <a:p>
            <a:pPr marL="0" marR="0" lvl="0" indent="0" algn="l" defTabSz="1828800" rtl="0" eaLnBrk="1" fontAlgn="auto" latinLnBrk="0" hangingPunct="1">
              <a:lnSpc>
                <a:spcPct val="100000"/>
              </a:lnSpc>
              <a:spcBef>
                <a:spcPts val="0"/>
              </a:spcBef>
              <a:spcAft>
                <a:spcPts val="0"/>
              </a:spcAft>
              <a:buClrTx/>
              <a:buSzTx/>
              <a:buFontTx/>
              <a:buNone/>
              <a:tabLst/>
              <a:defRPr sz="2500">
                <a:solidFill>
                  <a:srgbClr val="0000B0"/>
                </a:solidFill>
                <a:latin typeface="Helvetica Neue"/>
              </a:defRPr>
            </a:pPr>
            <a:r>
              <a:t>Programmi Master in Artificiale</a:t>
            </a:r>
            <a:r>
              <a:br/>
              <a:t>Intelligence 4 Carriere in Europa</a:t>
            </a:r>
            <a:endParaRPr sz="2500">
              <a:solidFill>
                <a:srgbClr val="0000B0"/>
              </a:solidFill>
              <a:latin typeface="Helvetica Neue"/>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7"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t>Lorem ipsum dolor siede amet, consectetur adipiscing elit.</a:t>
            </a:r>
          </a:p>
          <a:p>
            <a:pPr lvl="0"/>
            <a:r>
              <a:t>SED do eiusmod tempor incididunt ut labore.</a:t>
            </a:r>
          </a:p>
          <a:p>
            <a:pPr lvl="0"/>
            <a:r>
              <a:t>Lorem ipsum dolor siede amet, consectetur adipiscing elit.</a:t>
            </a:r>
          </a:p>
          <a:p>
            <a:pPr lvl="0"/>
            <a:r>
              <a:t>SED do eiusmod tempor incididunt ut labore.</a:t>
            </a:r>
          </a:p>
          <a:p>
            <a:pPr lvl="0"/>
            <a:r>
              <a:t>Lorem ipsum dolor siede amet, consectetur adipiscing elit.</a:t>
            </a:r>
          </a:p>
          <a:p>
            <a:pPr lvl="0"/>
          </a:p>
        </p:txBody>
      </p:sp>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23" hasCustomPrompt="1"/>
          </p:nvPr>
        </p:nvSpPr>
        <p:spPr>
          <a:xfrm>
            <a:off x="12479703"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startAt="6"/>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t>Lorem ipsum dolor siede amet, consectetur adipiscing elit.</a:t>
            </a:r>
          </a:p>
          <a:p>
            <a:pPr lvl="0"/>
            <a:r>
              <a:t>SED do eiusmod tempor incididunt ut labore.</a:t>
            </a:r>
          </a:p>
          <a:p>
            <a:pPr lvl="0"/>
            <a:r>
              <a:t>Lorem ipsum dolor siede amet, consectetur adipiscing elit.</a:t>
            </a:r>
          </a:p>
          <a:p>
            <a:pPr lvl="0"/>
            <a:r>
              <a:t>SED do eiusmod tempor incididunt ut labore.</a:t>
            </a:r>
          </a:p>
          <a:p>
            <a:pPr lvl="0"/>
            <a:r>
              <a:t>Lorem ipsum dolor siede amet, consectetur adipiscing elit.</a:t>
            </a:r>
          </a:p>
          <a:p>
            <a:pPr lvl="0"/>
          </a:p>
        </p:txBody>
      </p:sp>
      <p:cxnSp>
        <p:nvCxnSpPr>
          <p:cNvPr id="20" name="Straight Connector 19"/>
          <p:cNvCxnSpPr/>
          <p:nvPr userDrawn="1"/>
        </p:nvCxnSpPr>
        <p:spPr>
          <a:xfrm>
            <a:off x="12082338" y="8067233"/>
            <a:ext cx="0" cy="3267116"/>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t>LEZIONE 1</a:t>
            </a:r>
          </a:p>
        </p:txBody>
      </p:sp>
      <p:sp>
        <p:nvSpPr>
          <p:cNvPr id="23"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2407535"/>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t>Inserire lezione 1 titolo</a:t>
            </a:r>
          </a:p>
        </p:txBody>
      </p:sp>
      <p:sp>
        <p:nvSpPr>
          <p:cNvPr id="2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87093" y="6845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t>CONTENUTO DEL SITO</a:t>
            </a:r>
          </a:p>
        </p:txBody>
      </p:sp>
      <p:sp>
        <p:nvSpPr>
          <p:cNvPr id="15"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anchor="ctr"/>
          <a:lstStyle>
            <a:lvl1pPr algn="ctr">
              <a:defRPr sz="2400">
                <a:solidFill>
                  <a:schemeClr val="tx1">
                    <a:tint val="75000"/>
                  </a:schemeClr>
                </a:solidFill>
              </a:defRPr>
            </a:lvl1pPr>
          </a:lstStyle>
          <a:p>
            <a:pPr fontAlgn="base">
              <a:spcBef>
                <a:spcPct val="0"/>
              </a:spcBef>
              <a:spcAft>
                <a:spcPct val="0"/>
              </a:spcAft>
            </a:pPr>
            <a:fld id="{DD9F0740-C59C-4AD6-B752-7CC1CE13501A}" type="slidenum">
              <a:rPr lang="bg-BG" smtClean="0">
                <a:solidFill>
                  <a:srgbClr val="000000"/>
                </a:solidFill>
              </a:rPr>
              <a:pPr fontAlgn="base">
                <a:spcBef>
                  <a:spcPct val="0"/>
                </a:spcBef>
                <a:spcAft>
                  <a:spcPct val="0"/>
                </a:spcAft>
              </a:pPr>
              <a:t>‹N›</a:t>
            </a:fld>
            <a:endParaRPr>
              <a:solidFill>
                <a:srgbClr val="000000"/>
              </a:solidFill>
            </a:endParaRPr>
          </a:p>
        </p:txBody>
      </p:sp>
    </p:spTree>
    <p:extLst>
      <p:ext uri="{BB962C8B-B14F-4D97-AF65-F5344CB8AC3E}">
        <p14:creationId xmlns:p14="http://schemas.microsoft.com/office/powerpoint/2010/main" val="400864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alysis in text">
    <p:spTree>
      <p:nvGrpSpPr>
        <p:cNvPr id="1" name=""/>
        <p:cNvGrpSpPr/>
        <p:nvPr/>
      </p:nvGrpSpPr>
      <p:grpSpPr>
        <a:xfrm>
          <a:off x="0" y="0"/>
          <a:ext cx="0" cy="0"/>
          <a:chOff x="0" y="0"/>
          <a:chExt cx="0" cy="0"/>
        </a:xfrm>
      </p:grpSpPr>
      <p:cxnSp>
        <p:nvCxnSpPr>
          <p:cNvPr id="14" name="Straight Connector 1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1</a:t>
            </a:r>
            <a:endParaRPr lang="x-none" dirty="0"/>
          </a:p>
        </p:txBody>
      </p:sp>
      <p:sp>
        <p:nvSpPr>
          <p:cNvPr id="2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1"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1 title</a:t>
            </a:r>
          </a:p>
        </p:txBody>
      </p:sp>
      <p:sp>
        <p:nvSpPr>
          <p:cNvPr id="19"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‹N›</a:t>
            </a:fld>
            <a:endParaRPr lang="bg-BG" dirty="0">
              <a:solidFill>
                <a:srgbClr val="000000"/>
              </a:solidFill>
            </a:endParaRPr>
          </a:p>
        </p:txBody>
      </p:sp>
    </p:spTree>
    <p:extLst>
      <p:ext uri="{BB962C8B-B14F-4D97-AF65-F5344CB8AC3E}">
        <p14:creationId xmlns:p14="http://schemas.microsoft.com/office/powerpoint/2010/main" val="164926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alysis in text with image">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2</a:t>
            </a:r>
            <a:endParaRPr lang="x-none" dirty="0"/>
          </a:p>
        </p:txBody>
      </p:sp>
      <p:sp>
        <p:nvSpPr>
          <p:cNvPr id="1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14" name="Picture Placeholder 12"/>
          <p:cNvSpPr>
            <a:spLocks noGrp="1"/>
          </p:cNvSpPr>
          <p:nvPr>
            <p:ph type="pic" sz="quarter" idx="27" hasCustomPrompt="1"/>
          </p:nvPr>
        </p:nvSpPr>
        <p:spPr>
          <a:xfrm>
            <a:off x="12479703" y="5246669"/>
            <a:ext cx="10397882" cy="6457950"/>
          </a:xfrm>
          <a:prstGeom prst="rect">
            <a:avLst/>
          </a:prstGeom>
          <a:solidFill>
            <a:schemeClr val="bg1">
              <a:lumMod val="85000"/>
            </a:schemeClr>
          </a:solidFill>
        </p:spPr>
        <p:txBody>
          <a:bodyPr anchor="ctr"/>
          <a:lstStyle>
            <a:lvl1pPr marL="0" indent="0" algn="ctr">
              <a:buNone/>
              <a:defRPr sz="3000" baseline="0">
                <a:latin typeface="Helvetica Neue"/>
              </a:defRPr>
            </a:lvl1pPr>
          </a:lstStyle>
          <a:p>
            <a:r>
              <a:rPr lang="en-US" dirty="0"/>
              <a:t>Insert Picture</a:t>
            </a:r>
            <a:br>
              <a:rPr lang="en-US" dirty="0"/>
            </a:br>
            <a:r>
              <a:rPr lang="en-US" dirty="0"/>
              <a:t>related to content 2</a:t>
            </a:r>
          </a:p>
        </p:txBody>
      </p:sp>
      <p:sp>
        <p:nvSpPr>
          <p:cNvPr id="15"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2 title</a:t>
            </a:r>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‹N›</a:t>
            </a:fld>
            <a:endParaRPr lang="bg-BG" dirty="0">
              <a:solidFill>
                <a:srgbClr val="000000"/>
              </a:solidFill>
            </a:endParaRPr>
          </a:p>
        </p:txBody>
      </p:sp>
    </p:spTree>
    <p:extLst>
      <p:ext uri="{BB962C8B-B14F-4D97-AF65-F5344CB8AC3E}">
        <p14:creationId xmlns:p14="http://schemas.microsoft.com/office/powerpoint/2010/main" val="425333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alysis in points">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3</a:t>
            </a:r>
            <a:endParaRPr lang="x-none" dirty="0"/>
          </a:p>
        </p:txBody>
      </p:sp>
      <p:sp>
        <p:nvSpPr>
          <p:cNvPr id="9"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1"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3 title</a:t>
            </a:r>
          </a:p>
        </p:txBody>
      </p:sp>
      <p:sp>
        <p:nvSpPr>
          <p:cNvPr id="1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startAt="8"/>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‹N›</a:t>
            </a:fld>
            <a:endParaRPr lang="bg-BG" dirty="0">
              <a:solidFill>
                <a:srgbClr val="000000"/>
              </a:solidFill>
            </a:endParaRPr>
          </a:p>
        </p:txBody>
      </p:sp>
    </p:spTree>
    <p:extLst>
      <p:ext uri="{BB962C8B-B14F-4D97-AF65-F5344CB8AC3E}">
        <p14:creationId xmlns:p14="http://schemas.microsoft.com/office/powerpoint/2010/main" val="305032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000B0"/>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6" name="Straight Connector 5"/>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7268447" y="965630"/>
            <a:ext cx="5824820" cy="861774"/>
          </a:xfrm>
          <a:prstGeom prst="rect">
            <a:avLst/>
          </a:prstGeom>
          <a:noFill/>
        </p:spPr>
        <p:txBody>
          <a:bodyPr wrap="square">
            <a:spAutoFit/>
          </a:bodyPr>
          <a:lstStyle/>
          <a:p>
            <a:pPr marL="0" marR="0" lvl="0" indent="0" algn="l" defTabSz="1828800" rtl="0" eaLnBrk="1" fontAlgn="auto" latinLnBrk="0" hangingPunct="1">
              <a:lnSpc>
                <a:spcPct val="100000"/>
              </a:lnSpc>
              <a:spcBef>
                <a:spcPts val="0"/>
              </a:spcBef>
              <a:spcAft>
                <a:spcPts val="0"/>
              </a:spcAft>
              <a:buClrTx/>
              <a:buSzTx/>
              <a:buFontTx/>
              <a:buNone/>
              <a:tabLst/>
              <a:defRPr sz="2500">
                <a:solidFill>
                  <a:schemeClr val="bg1"/>
                </a:solidFill>
                <a:latin typeface="Helvetica Neue"/>
              </a:defRPr>
            </a:pPr>
            <a:r>
              <a:t>Programmi Master in Artificiale</a:t>
            </a:r>
            <a:r>
              <a:br/>
              <a:t>Intelligence 4 Carriere in Europa</a:t>
            </a:r>
            <a:endParaRPr sz="2500">
              <a:solidFill>
                <a:schemeClr val="bg1"/>
              </a:solidFill>
              <a:latin typeface="Helvetica Neue"/>
            </a:endParaRPr>
          </a:p>
        </p:txBody>
      </p:sp>
      <p:sp>
        <p:nvSpPr>
          <p:cNvPr id="13"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5440309"/>
            <a:ext cx="21590490" cy="2416757"/>
          </a:xfrm>
          <a:prstGeom prst="rect">
            <a:avLst/>
          </a:prstGeom>
        </p:spPr>
        <p:txBody>
          <a:bodyPr>
            <a:noAutofit/>
          </a:bodyPr>
          <a:lstStyle>
            <a:lvl1pPr marL="0" indent="0">
              <a:buNone/>
              <a:defRPr sz="15000" b="1">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t>Grazie. — Grazie.</a:t>
            </a:r>
          </a:p>
        </p:txBody>
      </p:sp>
    </p:spTree>
    <p:extLst>
      <p:ext uri="{BB962C8B-B14F-4D97-AF65-F5344CB8AC3E}">
        <p14:creationId xmlns:p14="http://schemas.microsoft.com/office/powerpoint/2010/main" val="42652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828800" y="4260851"/>
            <a:ext cx="20726400" cy="2940050"/>
          </a:xfrm>
        </p:spPr>
        <p:txBody>
          <a:bodyPr/>
          <a:lstStyle/>
          <a:p>
            <a:r>
              <a:t>Tariffa clic per modifica stile</a:t>
            </a:r>
          </a:p>
        </p:txBody>
      </p:sp>
      <p:sp>
        <p:nvSpPr>
          <p:cNvPr id="3" name="Sottotitolo 2"/>
          <p:cNvSpPr>
            <a:spLocks noGrp="1"/>
          </p:cNvSpPr>
          <p:nvPr>
            <p:ph type="subTitle" idx="1"/>
          </p:nvPr>
        </p:nvSpPr>
        <p:spPr>
          <a:xfrm>
            <a:off x="3657600" y="7772400"/>
            <a:ext cx="17068800" cy="3505200"/>
          </a:xfrm>
        </p:spPr>
        <p:txBody>
          <a:bodyPr/>
          <a:lstStyle>
            <a:lvl1pPr marL="0" indent="0" algn="ctr">
              <a:buNone/>
              <a:defRPr>
                <a:solidFill>
                  <a:schemeClr val="tx1">
                    <a:tint val="75000"/>
                  </a:schemeClr>
                </a:solidFill>
              </a:defRPr>
            </a:lvl1pPr>
            <a:lvl2pPr marL="914400" indent="0" algn="ctr">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t>Tariffa clic per modifica lo stile del sottotitolo dello schema</a:t>
            </a:r>
          </a:p>
        </p:txBody>
      </p:sp>
      <p:sp>
        <p:nvSpPr>
          <p:cNvPr id="4" name="Segnaposto data 3"/>
          <p:cNvSpPr>
            <a:spLocks noGrp="1"/>
          </p:cNvSpPr>
          <p:nvPr>
            <p:ph type="dt" sz="half" idx="10"/>
          </p:nvPr>
        </p:nvSpPr>
        <p:spPr/>
        <p:txBody>
          <a:bodyPr/>
          <a:lstStyle/>
          <a:p>
            <a:fld id="{8DF5B5D2-CA2A-6548-955E-9897154AE4E2}" type="datetimeFigureOut">
              <a:rPr lang="it-IT" smtClean="0"/>
              <a:t>15/12/2022</a:t>
            </a:fld>
          </a:p>
        </p:txBody>
      </p:sp>
      <p:sp>
        <p:nvSpPr>
          <p:cNvPr id="5" name="Segnaposto piè di pagina 4"/>
          <p:cNvSpPr>
            <a:spLocks noGrp="1"/>
          </p:cNvSpPr>
          <p:nvPr>
            <p:ph type="ftr" sz="quarter" idx="11"/>
          </p:nvPr>
        </p:nvSpPr>
        <p:spPr/>
        <p:txBody>
          <a:bodyPr/>
          <a:lstStyle/>
          <a:p/>
        </p:txBody>
      </p:sp>
      <p:sp>
        <p:nvSpPr>
          <p:cNvPr id="6" name="Segnaposto numero diapositiva 5"/>
          <p:cNvSpPr>
            <a:spLocks noGrp="1"/>
          </p:cNvSpPr>
          <p:nvPr>
            <p:ph type="sldNum" sz="quarter" idx="12"/>
          </p:nvPr>
        </p:nvSpPr>
        <p:spPr/>
        <p:txBody>
          <a:bodyPr/>
          <a:lstStyle/>
          <a:p>
            <a:fld id="{6DE11C3C-84A5-A346-8CE0-29825D2E2D30}" type="slidenum">
              <a:rPr lang="it-IT" smtClean="0"/>
              <a:t>‹N›</a:t>
            </a:fld>
          </a:p>
        </p:txBody>
      </p:sp>
    </p:spTree>
    <p:extLst>
      <p:ext uri="{BB962C8B-B14F-4D97-AF65-F5344CB8AC3E}">
        <p14:creationId xmlns:p14="http://schemas.microsoft.com/office/powerpoint/2010/main" val="286577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11904133"/>
            <a:ext cx="24384000" cy="1811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pic>
        <p:nvPicPr>
          <p:cNvPr id="20" name="Picture 1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0614363" y="12170893"/>
            <a:ext cx="2192882" cy="1083616"/>
          </a:xfrm>
          <a:prstGeom prst="rect">
            <a:avLst/>
          </a:prstGeom>
        </p:spPr>
      </p:pic>
      <p:sp>
        <p:nvSpPr>
          <p:cNvPr id="21" name="Text Placeholder 10">
            <a:extLst>
              <a:ext uri="{FF2B5EF4-FFF2-40B4-BE49-F238E27FC236}">
                <a16:creationId xmlns:a16="http://schemas.microsoft.com/office/drawing/2014/main" id="{9B3CD9D9-3717-8045-BBE0-D00561474EA1}"/>
              </a:ext>
            </a:extLst>
          </p:cNvPr>
          <p:cNvSpPr txBox="1">
            <a:spLocks/>
          </p:cNvSpPr>
          <p:nvPr userDrawn="1"/>
        </p:nvSpPr>
        <p:spPr>
          <a:xfrm>
            <a:off x="13732934" y="12562731"/>
            <a:ext cx="6473093" cy="691778"/>
          </a:xfrm>
          <a:prstGeom prst="rect">
            <a:avLst/>
          </a:prstGeom>
        </p:spPr>
        <p:txBody>
          <a:bodyPr anchor="ctr">
            <a:noAutofit/>
          </a:bodyPr>
          <a:lstStyle>
            <a:lvl1pPr marL="0" indent="0" algn="r" defTabSz="1828800" rtl="0" eaLnBrk="1" latinLnBrk="0" hangingPunct="1">
              <a:lnSpc>
                <a:spcPct val="90000"/>
              </a:lnSpc>
              <a:spcBef>
                <a:spcPts val="2000"/>
              </a:spcBef>
              <a:buFont typeface="Arial" panose="020B0604020202020204" pitchFamily="34" charset="0"/>
              <a:buNone/>
              <a:defRPr sz="2000" b="0" kern="1200" baseline="0">
                <a:solidFill>
                  <a:schemeClr val="tx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4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defRPr sz="1600">
                <a:effectLst/>
              </a:defRPr>
            </a:pPr>
            <a:r>
              <a:t>Questo Master è gestito nel contesto dell'azione</a:t>
            </a:r>
            <a:r>
              <a:br/>
              <a:t>N. 2020-UE-IA-0087, cofinanziato dalle Telecomunicazioni CEF dell'UE </a:t>
            </a:r>
            <a:r>
              <a:br/>
              <a:t>ai sensi del GA nr. INEA/CEF/ICT/A2020/2267423</a:t>
            </a:r>
            <a:endParaRPr sz="1600">
              <a:latin typeface="Helvetica Neue"/>
            </a:endParaRPr>
          </a:p>
        </p:txBody>
      </p:sp>
      <p:pic>
        <p:nvPicPr>
          <p:cNvPr id="22" name="Picture 2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176665" y="12490766"/>
            <a:ext cx="5568959" cy="747511"/>
          </a:xfrm>
          <a:prstGeom prst="rect">
            <a:avLst/>
          </a:prstGeom>
        </p:spPr>
      </p:pic>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anchor="ctr"/>
          <a:lstStyle>
            <a:lvl1pPr algn="ctr">
              <a:defRPr sz="2400">
                <a:solidFill>
                  <a:schemeClr val="tx1">
                    <a:tint val="75000"/>
                  </a:schemeClr>
                </a:solidFill>
              </a:defRPr>
            </a:lvl1pPr>
          </a:lstStyle>
          <a:p>
            <a:pPr fontAlgn="base">
              <a:spcBef>
                <a:spcPct val="0"/>
              </a:spcBef>
              <a:spcAft>
                <a:spcPct val="0"/>
              </a:spcAft>
            </a:pPr>
            <a:fld id="{DD9F0740-C59C-4AD6-B752-7CC1CE13501A}" type="slidenum">
              <a:rPr lang="bg-BG" smtClean="0">
                <a:solidFill>
                  <a:srgbClr val="000000"/>
                </a:solidFill>
              </a:rPr>
              <a:pPr fontAlgn="base">
                <a:spcBef>
                  <a:spcPct val="0"/>
                </a:spcBef>
                <a:spcAft>
                  <a:spcPct val="0"/>
                </a:spcAft>
              </a:pPr>
              <a:t>‹N›</a:t>
            </a:fld>
            <a:endParaRPr>
              <a:solidFill>
                <a:srgbClr val="000000"/>
              </a:solidFill>
            </a:endParaRPr>
          </a:p>
        </p:txBody>
      </p:sp>
    </p:spTree>
    <p:extLst>
      <p:ext uri="{BB962C8B-B14F-4D97-AF65-F5344CB8AC3E}">
        <p14:creationId xmlns:p14="http://schemas.microsoft.com/office/powerpoint/2010/main" val="2065785542"/>
      </p:ext>
    </p:extLst>
  </p:cSld>
  <p:clrMap bg1="lt1" tx1="dk1" bg2="lt2" tx2="dk2" accent1="accent1" accent2="accent2" accent3="accent3" accent4="accent4" accent5="accent5" accent6="accent6" hlink="hlink" folHlink="folHlink"/>
  <p:sldLayoutIdLst>
    <p:sldLayoutId id="2147483684" r:id="rId1"/>
    <p:sldLayoutId id="2147483697" r:id="rId2"/>
    <p:sldLayoutId id="2147483699" r:id="rId3"/>
    <p:sldLayoutId id="2147483698" r:id="rId4"/>
    <p:sldLayoutId id="2147483700" r:id="rId5"/>
    <p:sldLayoutId id="2147483714" r:id="rId6"/>
    <p:sldLayoutId id="2147483715" r:id="rId7"/>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archive.org/details/elementsofmoralc0000mikh"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ssrn.com/abstract=954398"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ssrn.com/abstract=954398"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t>Università di Bologna</a:t>
            </a:r>
          </a:p>
        </p:txBody>
      </p:sp>
      <p:sp>
        <p:nvSpPr>
          <p:cNvPr id="3" name="Text Placeholder 2"/>
          <p:cNvSpPr>
            <a:spLocks noGrp="1"/>
          </p:cNvSpPr>
          <p:nvPr>
            <p:ph type="body" sz="quarter" idx="19"/>
          </p:nvPr>
        </p:nvSpPr>
        <p:spPr/>
        <p:txBody>
          <a:bodyPr/>
          <a:lstStyle/>
          <a:p>
            <a:r>
              <a:t>2022/2023 — Secondo semestre</a:t>
            </a:r>
          </a:p>
        </p:txBody>
      </p:sp>
      <p:sp>
        <p:nvSpPr>
          <p:cNvPr id="4" name="Text Placeholder 3"/>
          <p:cNvSpPr>
            <a:spLocks noGrp="1"/>
          </p:cNvSpPr>
          <p:nvPr>
            <p:ph type="body" sz="quarter" idx="21"/>
          </p:nvPr>
        </p:nvSpPr>
        <p:spPr/>
        <p:txBody>
          <a:bodyPr/>
          <a:lstStyle/>
          <a:p>
            <a:r>
              <a:t>Etica computazionale</a:t>
            </a:r>
          </a:p>
        </p:txBody>
      </p:sp>
      <p:sp>
        <p:nvSpPr>
          <p:cNvPr id="5" name="Text Placeholder 4"/>
          <p:cNvSpPr>
            <a:spLocks noGrp="1"/>
          </p:cNvSpPr>
          <p:nvPr>
            <p:ph type="body" sz="quarter" idx="23"/>
          </p:nvPr>
        </p:nvSpPr>
        <p:spPr/>
        <p:txBody>
          <a:bodyPr/>
          <a:lstStyle/>
          <a:p>
            <a:r>
              <a:t>Daniela Tafani</a:t>
            </a:r>
          </a:p>
        </p:txBody>
      </p:sp>
      <p:pic>
        <p:nvPicPr>
          <p:cNvPr id="6" name="Immagine 5">
            <a:extLst>
              <a:ext uri="{FF2B5EF4-FFF2-40B4-BE49-F238E27FC236}">
                <a16:creationId xmlns:a16="http://schemas.microsoft.com/office/drawing/2014/main" id="{8727FAE6-281C-45C9-B02F-9715D2C2D4BF}"/>
              </a:ext>
            </a:extLst>
          </p:cNvPr>
          <p:cNvPicPr>
            <a:picLocks noChangeAspect="1"/>
          </p:cNvPicPr>
          <p:nvPr/>
        </p:nvPicPr>
        <p:blipFill>
          <a:blip r:embed="rId2"/>
          <a:stretch>
            <a:fillRect/>
          </a:stretch>
        </p:blipFill>
        <p:spPr>
          <a:xfrm>
            <a:off x="7460363" y="11958996"/>
            <a:ext cx="1819127" cy="1581369"/>
          </a:xfrm>
          <a:prstGeom prst="rect">
            <a:avLst/>
          </a:prstGeom>
        </p:spPr>
      </p:pic>
      <p:pic>
        <p:nvPicPr>
          <p:cNvPr id="7" name="Immagine 6">
            <a:hlinkClick r:id="rId3"/>
            <a:extLst>
              <a:ext uri="{FF2B5EF4-FFF2-40B4-BE49-F238E27FC236}">
                <a16:creationId xmlns:a16="http://schemas.microsoft.com/office/drawing/2014/main" id="{01DD74F1-41C2-43E6-9462-7EF6D1C1DCD7}"/>
              </a:ext>
            </a:extLst>
          </p:cNvPr>
          <p:cNvPicPr>
            <a:picLocks noChangeAspect="1"/>
          </p:cNvPicPr>
          <p:nvPr/>
        </p:nvPicPr>
        <p:blipFill>
          <a:blip r:embed="rId4"/>
          <a:stretch>
            <a:fillRect/>
          </a:stretch>
        </p:blipFill>
        <p:spPr>
          <a:xfrm>
            <a:off x="10245095" y="12150127"/>
            <a:ext cx="3522090" cy="1231975"/>
          </a:xfrm>
          <a:prstGeom prst="rect">
            <a:avLst/>
          </a:prstGeom>
          <a:solidFill>
            <a:schemeClr val="accent1">
              <a:lumMod val="50000"/>
            </a:schemeClr>
          </a:solidFill>
        </p:spPr>
      </p:pic>
    </p:spTree>
    <p:extLst>
      <p:ext uri="{BB962C8B-B14F-4D97-AF65-F5344CB8AC3E}">
        <p14:creationId xmlns:p14="http://schemas.microsoft.com/office/powerpoint/2010/main" val="1302962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905001" y="2080125"/>
            <a:ext cx="20116800" cy="9325630"/>
          </a:xfrm>
          <a:prstGeom prst="rect">
            <a:avLst/>
          </a:prstGeom>
        </p:spPr>
        <p:txBody>
          <a:bodyPr wrap="square">
            <a:spAutoFit/>
          </a:bodyPr>
          <a:lstStyle/>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"Ora si può pensare alla </a:t>
            </a:r>
            <a:r>
              <a:rPr b="1"/>
              <a:t>teoria morale </a:t>
            </a:r>
            <a:r>
              <a:t>in un primo momento (e sottolineo la natura provvisoria di questo punto di vista) </a:t>
            </a:r>
            <a:r>
              <a:rPr b="1"/>
              <a:t>come il tentativo di descrivere la nostra capacità morale</a:t>
            </a:r>
            <a:r>
              <a:t>; o, nel caso di specie, si può considerare una teoria della giustizia come una descrizione del nostro senso di giustizia. </a:t>
            </a:r>
            <a:r>
              <a:rPr b="1"/>
              <a:t>Con tale descrizione non si intende semplicemente un elenco delle sentenze</a:t>
            </a:r>
            <a:r>
              <a:t> sulle istituzioni e sulle azioni che siamo disposti a rendere, accompagnate da motivazioni giustificative quando queste vengono offerte. Piuttosto, </a:t>
            </a:r>
            <a:r>
              <a:rPr b="1"/>
              <a:t>ciò che è richiesto è la formulazione di un insieme di principi che, uniti alle nostre credenze e alla conoscenza delle circostanze, ci porterebbero a formulare questi giudizi con le loro ragioni di sostegno se </a:t>
            </a:r>
            <a:r>
              <a:t>dovessimo applicare questi principi in modo consapevole e intelligente. Una concezione di giustizia caratterizza la nostra sensibilità morale quando i giudizi quotidiani che facciamo sono conformi ai suoi principi. Questi principi possono servire come parte delle premesse di un argomento che arriva ai giudizi corrispondenti. Non comprendiamo il nostro senso di giustizia finché non sappiamo in qualche modo sistematico che copre una vasta gamma di casi quali sono questi principi."</a:t>
            </a: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7" name="Rettangolo 6">
            <a:extLst>
              <a:ext uri="{FF2B5EF4-FFF2-40B4-BE49-F238E27FC236}">
                <a16:creationId xmlns:a16="http://schemas.microsoft.com/office/drawing/2014/main" id="{71040F5F-A029-4DCD-83D6-A7732BDB35FC}"/>
              </a:ext>
            </a:extLst>
          </p:cNvPr>
          <p:cNvSpPr/>
          <p:nvPr/>
        </p:nvSpPr>
        <p:spPr>
          <a:xfrm>
            <a:off x="1333500" y="11471326"/>
            <a:ext cx="21547281" cy="569387"/>
          </a:xfrm>
          <a:prstGeom prst="rect">
            <a:avLst/>
          </a:prstGeom>
        </p:spPr>
        <p:txBody>
          <a:bodyPr wrap="square">
            <a:spAutoFit/>
          </a:bodyPr>
          <a:lstStyle/>
          <a:p>
            <a:pPr lvl="0" algn="just">
              <a:def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J. Rawls, </a:t>
            </a:r>
            <a:r>
              <a:rPr i="1"/>
              <a:t>Una teoria della giustizia</a:t>
            </a:r>
            <a:r>
              <a:t>, edizione riveduta, Cambridge, Massachusetts, The Belknap Press della Harvard University Press, 1999.</a:t>
            </a:r>
          </a:p>
        </p:txBody>
      </p:sp>
    </p:spTree>
    <p:extLst>
      <p:ext uri="{BB962C8B-B14F-4D97-AF65-F5344CB8AC3E}">
        <p14:creationId xmlns:p14="http://schemas.microsoft.com/office/powerpoint/2010/main" val="2083682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956953" y="2250958"/>
            <a:ext cx="20116800" cy="7956024"/>
          </a:xfrm>
          <a:prstGeom prst="rect">
            <a:avLst/>
          </a:prstGeom>
        </p:spPr>
        <p:txBody>
          <a:bodyPr wrap="square">
            <a:spAutoFit/>
          </a:bodyPr>
          <a:lstStyle/>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a:t>
            </a:r>
            <a:r>
              <a:rPr b="1"/>
              <a:t>Un utile confronto qui è con il problema di descrivere il senso di grammaticalità che abbiamo per le frasi della nostra lingua madre*</a:t>
            </a:r>
            <a:r>
              <a:t>. In questo caso l'obiettivo è quello di caratterizzare la capacità di riconoscere frasi ben formate formulando principi chiaramente espressi che fanno le stesse discriminazioni del madrelingua. Questa impresa è nota per richiedere costruzioni teoriche che superano di gran lunga i precetti ad hoc della nostra esplicita conoscenza grammaticale. Una situazione simile presumibilmente si trova nella teoria morale. Non c'è motivo di supporre che il nostro senso di giustizia possa essere adeguatamente caratterizzato da precetti di buon senso familiari, o derivato dai più ovvi principi di apprendimento. </a:t>
            </a:r>
            <a:r>
              <a:rPr b="1"/>
              <a:t>Un corretto resoconto delle capacità morali comporterà certamente principi e costruzioni teoriche che vanno ben oltre le norme e gli standard citati nella vita di tutti i giorni; alla fine potrebbe richiedere anche una matematica abbastanza sofisticata</a:t>
            </a:r>
            <a:r>
              <a:t>.</a:t>
            </a: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def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*Vedere Noam Chomsky, </a:t>
            </a:r>
            <a:r>
              <a:rPr i="1"/>
              <a:t>Aspetti della teoria della sintassi </a:t>
            </a:r>
            <a:r>
              <a:t>(Cambridge, Mass., The M.I.T. Press, 1965), pp. 3-9.</a:t>
            </a:r>
            <a:endPara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7" name="Rettangolo 6">
            <a:extLst>
              <a:ext uri="{FF2B5EF4-FFF2-40B4-BE49-F238E27FC236}">
                <a16:creationId xmlns:a16="http://schemas.microsoft.com/office/drawing/2014/main" id="{71040F5F-A029-4DCD-83D6-A7732BDB35FC}"/>
              </a:ext>
            </a:extLst>
          </p:cNvPr>
          <p:cNvSpPr/>
          <p:nvPr/>
        </p:nvSpPr>
        <p:spPr>
          <a:xfrm>
            <a:off x="1149926" y="11343693"/>
            <a:ext cx="21730855" cy="569387"/>
          </a:xfrm>
          <a:prstGeom prst="rect">
            <a:avLst/>
          </a:prstGeom>
        </p:spPr>
        <p:txBody>
          <a:bodyPr wrap="square">
            <a:spAutoFit/>
          </a:bodyPr>
          <a:lstStyle/>
          <a:p>
            <a:pPr lvl="0" algn="just">
              <a:def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J. Rawls, </a:t>
            </a:r>
            <a:r>
              <a:rPr i="1"/>
              <a:t>Una teoria della giustizia</a:t>
            </a:r>
            <a:r>
              <a:t>, edizione riveduta, Cambridge, Massachusetts, The Belknap Press della Harvard University Press, 1999.</a:t>
            </a:r>
          </a:p>
        </p:txBody>
      </p:sp>
    </p:spTree>
    <p:extLst>
      <p:ext uri="{BB962C8B-B14F-4D97-AF65-F5344CB8AC3E}">
        <p14:creationId xmlns:p14="http://schemas.microsoft.com/office/powerpoint/2010/main" val="3262081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8B5AE2D-009B-40CF-B671-7162FE607360}"/>
              </a:ext>
            </a:extLst>
          </p:cNvPr>
          <p:cNvSpPr/>
          <p:nvPr/>
        </p:nvSpPr>
        <p:spPr>
          <a:xfrm>
            <a:off x="8650509" y="4515535"/>
            <a:ext cx="7386959" cy="1477328"/>
          </a:xfrm>
          <a:prstGeom prst="rect">
            <a:avLst/>
          </a:prstGeom>
        </p:spPr>
        <p:txBody>
          <a:bodyPr wrap="none">
            <a:spAutoFit/>
          </a:bodyPr>
          <a:lstStyle/>
          <a:p>
            <a:pPr algn="ctr">
              <a:defRPr sz="9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3. Di John Mikhail</a:t>
            </a:r>
            <a:endParaRPr sz="9000"/>
          </a:p>
        </p:txBody>
      </p:sp>
    </p:spTree>
    <p:extLst>
      <p:ext uri="{BB962C8B-B14F-4D97-AF65-F5344CB8AC3E}">
        <p14:creationId xmlns:p14="http://schemas.microsoft.com/office/powerpoint/2010/main" val="3529480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132175" y="3084245"/>
            <a:ext cx="22119649" cy="6247864"/>
          </a:xfrm>
          <a:prstGeom prst="rect">
            <a:avLst/>
          </a:prstGeom>
        </p:spPr>
        <p:txBody>
          <a:bodyPr wrap="square">
            <a:spAutoFit/>
          </a:bodyPr>
          <a:lstStyle/>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La grammatica morale universale (UMG) "cerca di descrivere la natura e l'origine della conoscenza morale utilizzando concetti e modelli simili a quelli utilizzati nel programma di Chomsky in linguistica</a:t>
            </a:r>
            <a:r>
              <a:rPr b="1"/>
              <a:t>".</a:t>
            </a: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"Le prove iniziali per UMG provengono da molteplici fonti, tra cui psicologia, linguistica, antropologia e neuroscienze cognitive. Anche se nessuna di queste prove è univoca o conclusiva, collettivamente fornisce almeno modesto sostegno all'ipotesi che gli esseri umani posseggano una facoltà morale innata che è analoga, per certi versi, alla facoltà linguistica che è stata postulata da Chomsky e altri linguisti.</a:t>
            </a: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6" name="Rettangolo 5">
            <a:extLst>
              <a:ext uri="{FF2B5EF4-FFF2-40B4-BE49-F238E27FC236}">
                <a16:creationId xmlns:a16="http://schemas.microsoft.com/office/drawing/2014/main" id="{BF1546DF-E4B9-4580-9385-CEE75CA55657}"/>
              </a:ext>
            </a:extLst>
          </p:cNvPr>
          <p:cNvSpPr/>
          <p:nvPr/>
        </p:nvSpPr>
        <p:spPr>
          <a:xfrm>
            <a:off x="1114423" y="498015"/>
            <a:ext cx="22448961" cy="1061829"/>
          </a:xfrm>
          <a:prstGeom prst="rect">
            <a:avLst/>
          </a:prstGeom>
        </p:spPr>
        <p:txBody>
          <a:bodyPr wrap="square">
            <a:spAutoFit/>
          </a:bodyPr>
          <a:lstStyle/>
          <a:p>
            <a:pPr>
              <a:def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Grammatica morale universale</a:t>
            </a:r>
            <a:endPara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7" name="Rettangolo 6">
            <a:extLst>
              <a:ext uri="{FF2B5EF4-FFF2-40B4-BE49-F238E27FC236}">
                <a16:creationId xmlns:a16="http://schemas.microsoft.com/office/drawing/2014/main" id="{71040F5F-A029-4DCD-83D6-A7732BDB35FC}"/>
              </a:ext>
            </a:extLst>
          </p:cNvPr>
          <p:cNvSpPr/>
          <p:nvPr/>
        </p:nvSpPr>
        <p:spPr>
          <a:xfrm>
            <a:off x="1114423" y="10012481"/>
            <a:ext cx="21652924" cy="2000548"/>
          </a:xfrm>
          <a:prstGeom prst="rect">
            <a:avLst/>
          </a:prstGeom>
        </p:spPr>
        <p:txBody>
          <a:bodyPr wrap="square">
            <a:spAutoFit/>
          </a:bodyPr>
          <a:lstStyle/>
          <a:p>
            <a:pPr lvl="0" algn="just">
              <a:def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J. Mikhail, </a:t>
            </a:r>
            <a:r>
              <a:rPr i="1">
                <a:hlinkClick r:id="rId2"/>
              </a:rPr>
              <a:t>Elementi della cognizione morale: L'analogia linguistica di Rawls e la scienza cognitiva del giudizio morale e giuridico</a:t>
            </a:r>
            <a:r>
              <a:t>, Cambridge University Press, Cambridge 2011. </a:t>
            </a:r>
          </a:p>
          <a:p>
            <a:pPr lvl="0" algn="just">
              <a:def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J. Mikhail, </a:t>
            </a:r>
            <a:r>
              <a:rPr i="1"/>
              <a:t>Chomsky e la filosofia morale</a:t>
            </a:r>
            <a:r>
              <a:t>, in </a:t>
            </a:r>
            <a:r>
              <a:rPr i="1"/>
              <a:t>Il compagno di Cambridge a Chomsky, </a:t>
            </a:r>
            <a:r>
              <a:t>ed. di J.A. McGilvray, Cambridge University Press, 2017, pp. 235-253.</a:t>
            </a:r>
          </a:p>
        </p:txBody>
      </p:sp>
    </p:spTree>
    <p:extLst>
      <p:ext uri="{BB962C8B-B14F-4D97-AF65-F5344CB8AC3E}">
        <p14:creationId xmlns:p14="http://schemas.microsoft.com/office/powerpoint/2010/main" val="860938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142999" y="760145"/>
            <a:ext cx="21888451" cy="10064294"/>
          </a:xfrm>
          <a:prstGeom prst="rect">
            <a:avLst/>
          </a:prstGeom>
        </p:spPr>
        <p:txBody>
          <a:bodyPr wrap="square">
            <a:spAutoFit/>
          </a:bodyPr>
          <a:lstStyle/>
          <a:p>
            <a:pPr algn="just">
              <a:def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In</a:t>
            </a:r>
            <a:r>
              <a:rPr b="1"/>
              <a:t>primo luogo, gli psicologi dello sviluppo hanno scoperto che la giurisprudenza intuitiva dei bambini piccoli è complessa e presenta molte caratteristiche di un codice legale ben sviluppato</a:t>
            </a:r>
            <a:r>
              <a:t>. Per esempio, </a:t>
            </a:r>
          </a:p>
          <a:p>
            <a:pPr marL="571500" indent="-571500" algn="just">
              <a:buFont typeface="Arial" panose="020B0604020202020204" pitchFamily="34" charset="0"/>
              <a:buChar char="•"/>
              <a:def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I bambini di età compresa tra 3 e 4 anni usano l'intento o lo scopo per distinguere due atti che hanno lo stesso risultato. Essi distinguono anche le violazioni morali "genuine" (ad esempio, la batteria o il furto) dalle violazioni delle convenzioni sociali (ad esempio indossare pigiami a scuola). </a:t>
            </a:r>
          </a:p>
          <a:p>
            <a:pPr marL="571500" indent="-571500" algn="just">
              <a:buFont typeface="Arial" panose="020B0604020202020204" pitchFamily="34" charset="0"/>
              <a:buChar char="•"/>
              <a:def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I bambini di età compresa tra 4 e 5 anni utilizzano un principio di proporzionalità per determinare il corretto livello di punizione per i principali e gli accessori.</a:t>
            </a:r>
          </a:p>
          <a:p>
            <a:pPr marL="571500" indent="-571500" algn="just">
              <a:buFont typeface="Arial" panose="020B0604020202020204" pitchFamily="34" charset="0"/>
              <a:buChar char="•"/>
              <a:def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I bambini di età compresa tra 5 e 6 anni usano false credenze fattuali, ma non false credenze morali per escultare.</a:t>
            </a:r>
          </a:p>
          <a:p>
            <a:pPr algn="just"/>
            <a:endPara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def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rPr b="1"/>
              <a:t>In secondo luogo, ogni linguaggio naturale sembra avere parole o frasi per esprimere concetti deontici di base</a:t>
            </a:r>
            <a:r>
              <a:t>, come obbligatorio, consentito e proibito, o il loro equivalente. Inoltre, la logica deontica è formalizzabile. I tre operatori deontici primari possono essere collocati in un quadrato di opposizione e equipollenza, simili a quelli per le forme quantificate e modali.</a:t>
            </a:r>
          </a:p>
          <a:p>
            <a:pPr algn="just"/>
            <a:endPara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def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rPr b="1"/>
              <a:t>In terzo luogo, i divieti di omicidio, stupro e altri tipi di aggressione sembrano essere universali </a:t>
            </a:r>
            <a:r>
              <a:t>o quasi, così come le distinzioni legali che si basano sulla causalità, l'intenzione e il comportamento volontario. Inoltre, studiosi di diritto comparato hanno suggerito che alcune distinzioni di base catturano la "grammatica universale" di tutti i sistemi di diritto penale.</a:t>
            </a:r>
            <a:endPara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2" name="Rettangolo 1">
            <a:extLst>
              <a:ext uri="{FF2B5EF4-FFF2-40B4-BE49-F238E27FC236}">
                <a16:creationId xmlns:a16="http://schemas.microsoft.com/office/drawing/2014/main" id="{AAD85469-CC15-4568-B753-B9C483F4D764}"/>
              </a:ext>
            </a:extLst>
          </p:cNvPr>
          <p:cNvSpPr/>
          <p:nvPr/>
        </p:nvSpPr>
        <p:spPr>
          <a:xfrm>
            <a:off x="1142999" y="11143387"/>
            <a:ext cx="21755101" cy="1046440"/>
          </a:xfrm>
          <a:prstGeom prst="rect">
            <a:avLst/>
          </a:prstGeom>
        </p:spPr>
        <p:txBody>
          <a:bodyPr wrap="square">
            <a:spAutoFit/>
          </a:bodyPr>
          <a:lstStyle/>
          <a:p>
            <a:pPr lvl="0" algn="just">
              <a:def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J. Mikhail, grammatica morale </a:t>
            </a:r>
            <a:r>
              <a:rPr i="1">
                <a:hlinkClick r:id="rId2"/>
              </a:rPr>
              <a:t>universale: Teoria, prove e futuro,</a:t>
            </a:r>
            <a:r>
              <a:t>in "Trends in Cognitive Sciences", 2007, Georgetown Public Law Research Paper n. 954398.</a:t>
            </a:r>
          </a:p>
        </p:txBody>
      </p:sp>
    </p:spTree>
    <p:extLst>
      <p:ext uri="{BB962C8B-B14F-4D97-AF65-F5344CB8AC3E}">
        <p14:creationId xmlns:p14="http://schemas.microsoft.com/office/powerpoint/2010/main" val="3509236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142999" y="1236395"/>
            <a:ext cx="21888451" cy="8956298"/>
          </a:xfrm>
          <a:prstGeom prst="rect">
            <a:avLst/>
          </a:prstGeom>
        </p:spPr>
        <p:txBody>
          <a:bodyPr wrap="square">
            <a:spAutoFit/>
          </a:bodyPr>
          <a:lstStyle/>
          <a:p>
            <a:pPr algn="just">
              <a:def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"L'UMG si basa su due argomenti fondamentali: L'argomento della grammatica morale e l'argomento della povertà dello stimolo morale. </a:t>
            </a:r>
          </a:p>
          <a:p>
            <a:pPr algn="just"/>
            <a:endPara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marL="742950" indent="-742950" algn="just">
              <a:buFont typeface="+mj-lt"/>
              <a:buAutoNum type="arabicPeriod"/>
              <a:def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rPr b="1"/>
              <a:t>L'argomento per la grammatica morale</a:t>
            </a:r>
            <a:r>
              <a:t> sostiene che le proprietà del giudizio morale implicano che la mente contiene una grammatica morale: un insieme complesso e possibilmente specifico del dominio di regole, concetti e principi che genera e mette in relazione rappresentazioni mentali di vario tipo. Tra le altre cose, questo sistema consente agli individui di determinare lo status deontico di una varietà infinita di atti ed omissioni. </a:t>
            </a:r>
          </a:p>
          <a:p>
            <a:pPr algn="just"/>
            <a:endPara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marL="742950" indent="-742950" algn="just">
              <a:buFont typeface="+mj-lt"/>
              <a:buAutoNum type="arabicPeriod" startAt="2"/>
              <a:def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rPr b="1"/>
              <a:t>L'argomento della povertà dello stimolo morale </a:t>
            </a:r>
            <a:r>
              <a:t>sostiene che il modo in cui questa grammatica viene acquisita implica che almeno alcuni dei suoi attributi fondamentali sono innati, dove "innato" è usato in senso disposizionale per riferirsi a sistemi cognitivi le cui proprietà essenziali sono in gran parte predeterminate dalla struttura intrinseca della mente, ma il cui sviluppo ontogenetico deve essere innescato e modellato da un'esperienza appropriata e può essere ostacolato da ambienti di apprendimento insolitamente ostili.</a:t>
            </a:r>
          </a:p>
          <a:p>
            <a:pPr algn="just"/>
            <a:endPara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def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Entrambi gli argomenti sono non dimostrativi e presuppongono un insieme familiare di idealizzazioni e semplificando le ipotesi. Inoltre, entrambe le argomentazioni hanno paralleli diretti nel caso della lingua."</a:t>
            </a:r>
            <a:endPara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2" name="Rettangolo 1">
            <a:extLst>
              <a:ext uri="{FF2B5EF4-FFF2-40B4-BE49-F238E27FC236}">
                <a16:creationId xmlns:a16="http://schemas.microsoft.com/office/drawing/2014/main" id="{AAD85469-CC15-4568-B753-B9C483F4D764}"/>
              </a:ext>
            </a:extLst>
          </p:cNvPr>
          <p:cNvSpPr/>
          <p:nvPr/>
        </p:nvSpPr>
        <p:spPr>
          <a:xfrm>
            <a:off x="1142999" y="11143387"/>
            <a:ext cx="21755101" cy="1046440"/>
          </a:xfrm>
          <a:prstGeom prst="rect">
            <a:avLst/>
          </a:prstGeom>
        </p:spPr>
        <p:txBody>
          <a:bodyPr wrap="square">
            <a:spAutoFit/>
          </a:bodyPr>
          <a:lstStyle/>
          <a:p>
            <a:pPr lvl="0" algn="just">
              <a:def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J. Mikhail, grammatica morale </a:t>
            </a:r>
            <a:r>
              <a:rPr i="1">
                <a:hlinkClick r:id="rId2"/>
              </a:rPr>
              <a:t>universale: Teoria, prove e futuro,</a:t>
            </a:r>
            <a:r>
              <a:t>in "Trends in Cognitive Sciences", 2007, Georgetown Public Law Research Paper n. 954398.</a:t>
            </a:r>
          </a:p>
        </p:txBody>
      </p:sp>
    </p:spTree>
    <p:extLst>
      <p:ext uri="{BB962C8B-B14F-4D97-AF65-F5344CB8AC3E}">
        <p14:creationId xmlns:p14="http://schemas.microsoft.com/office/powerpoint/2010/main" val="2912622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8B5AE2D-009B-40CF-B671-7162FE607360}"/>
              </a:ext>
            </a:extLst>
          </p:cNvPr>
          <p:cNvSpPr/>
          <p:nvPr/>
        </p:nvSpPr>
        <p:spPr>
          <a:xfrm>
            <a:off x="8226231" y="3582085"/>
            <a:ext cx="7473521" cy="3416320"/>
          </a:xfrm>
          <a:prstGeom prst="rect">
            <a:avLst/>
          </a:prstGeom>
        </p:spPr>
        <p:txBody>
          <a:bodyPr wrap="none">
            <a:spAutoFit/>
          </a:bodyPr>
          <a:lstStyle/>
          <a:p>
            <a:pPr algn="ctr">
              <a:def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Appendice</a:t>
            </a:r>
          </a:p>
          <a:p>
            <a:pPr algn="ctr"/>
            <a:endPara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ctr">
              <a:defRPr sz="9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Foto di Immanuel Kant</a:t>
            </a:r>
            <a:endParaRPr sz="9000"/>
          </a:p>
        </p:txBody>
      </p:sp>
    </p:spTree>
    <p:extLst>
      <p:ext uri="{BB962C8B-B14F-4D97-AF65-F5344CB8AC3E}">
        <p14:creationId xmlns:p14="http://schemas.microsoft.com/office/powerpoint/2010/main" val="2661550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503221" y="2908131"/>
            <a:ext cx="20690033" cy="7478970"/>
          </a:xfrm>
          <a:prstGeom prst="rect">
            <a:avLst/>
          </a:prstGeom>
        </p:spPr>
        <p:txBody>
          <a:bodyPr wrap="square">
            <a:spAutoFit/>
          </a:bodyPr>
          <a:lstStyle/>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"Quindi, dunque, siamo arrivati, all'interno della conoscenza morale della comune ragione umana, al suo principio, che certamente non pensa così astrattamente in una forma universale, ma che in realtà ha sempre davanti ai suoi occhi e usa come norma per le sue valutazioni. Qui sarebbe facile mostrare come la ragione umana comune, con questa bussola in mano, sappia molto bene come distinguere in ogni caso che emerge ciò che è bene e ciò che è male, ciò che è conforme al dovere o contrario al dovere, se, senza insegnarlo minimamente qualcosa di nuovo, noi, come ha fatto Socrate, lo rendiamo attento al proprio principio; e che, di </a:t>
            </a:r>
            <a:r>
              <a:rPr b="1"/>
              <a:t>conseguenza, non c'è bisogno della scienza e della filosofia di sapere cosa si deve fare per essere onesti e buoni, e anche saggi e virtuosi</a:t>
            </a:r>
            <a:r>
              <a:t>. Avremmo potuto anche supporre in anticipo che la conoscenza di ciò che spetta a tutti fare, e così anche sapere, sarebbe l'affare di ogni essere umano, anche il più comune".</a:t>
            </a:r>
            <a:endParaRPr sz="4000" b="1">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6" name="Rettangolo 5">
            <a:extLst>
              <a:ext uri="{FF2B5EF4-FFF2-40B4-BE49-F238E27FC236}">
                <a16:creationId xmlns:a16="http://schemas.microsoft.com/office/drawing/2014/main" id="{BF1546DF-E4B9-4580-9385-CEE75CA55657}"/>
              </a:ext>
            </a:extLst>
          </p:cNvPr>
          <p:cNvSpPr/>
          <p:nvPr/>
        </p:nvSpPr>
        <p:spPr>
          <a:xfrm>
            <a:off x="1149924" y="498015"/>
            <a:ext cx="22413460" cy="1061829"/>
          </a:xfrm>
          <a:prstGeom prst="rect">
            <a:avLst/>
          </a:prstGeom>
        </p:spPr>
        <p:txBody>
          <a:bodyPr wrap="square">
            <a:spAutoFit/>
          </a:bodyPr>
          <a:lstStyle/>
          <a:p>
            <a:pPr>
              <a:def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La conoscenza morale della ragione umana comune</a:t>
            </a:r>
            <a:endPara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10" name="Rettangolo 9">
            <a:extLst>
              <a:ext uri="{FF2B5EF4-FFF2-40B4-BE49-F238E27FC236}">
                <a16:creationId xmlns:a16="http://schemas.microsoft.com/office/drawing/2014/main" id="{B2E5A7DF-1895-442B-872A-D227F6C5FEB9}"/>
              </a:ext>
            </a:extLst>
          </p:cNvPr>
          <p:cNvSpPr/>
          <p:nvPr/>
        </p:nvSpPr>
        <p:spPr>
          <a:xfrm>
            <a:off x="1326573" y="11119835"/>
            <a:ext cx="21514378" cy="1046440"/>
          </a:xfrm>
          <a:prstGeom prst="rect">
            <a:avLst/>
          </a:prstGeom>
        </p:spPr>
        <p:txBody>
          <a:bodyPr wrap="square">
            <a:spAutoFit/>
          </a:bodyPr>
          <a:lstStyle/>
          <a:p>
            <a:pPr algn="just">
              <a:defRPr sz="3100">
                <a:solidFill>
                  <a:schemeClr val="accent1">
                    <a:lumMod val="50000"/>
                  </a:schemeClr>
                </a:solidFill>
                <a:latin typeface="Linux Libertine G" panose="02000503000000000000" pitchFamily="2" charset="0"/>
                <a:ea typeface="Calibri" panose="020F0502020204030204" pitchFamily="34" charset="0"/>
              </a:defRPr>
            </a:pPr>
            <a:r>
              <a:t>I. Kant, </a:t>
            </a:r>
            <a:r>
              <a:rPr i="1"/>
              <a:t>Groundwork of The Metaphysics of morals</a:t>
            </a:r>
            <a:r>
              <a:t>, 1785, in </a:t>
            </a:r>
            <a:r>
              <a:rPr i="1"/>
              <a:t>Filosofia pratica, The Cambridge Edition of the Works of Immanuel Kant</a:t>
            </a:r>
            <a:r>
              <a:t>, Ed. di M. Gregor, Cambridge, Cambridge University Press, 1996.</a:t>
            </a:r>
            <a:endPara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Tree>
    <p:extLst>
      <p:ext uri="{BB962C8B-B14F-4D97-AF65-F5344CB8AC3E}">
        <p14:creationId xmlns:p14="http://schemas.microsoft.com/office/powerpoint/2010/main" val="2980785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683325" y="1217844"/>
            <a:ext cx="20664055" cy="10125849"/>
          </a:xfrm>
          <a:prstGeom prst="rect">
            <a:avLst/>
          </a:prstGeom>
        </p:spPr>
        <p:txBody>
          <a:bodyPr wrap="square">
            <a:spAutoFit/>
          </a:bodyPr>
          <a:lstStyle/>
          <a:p>
            <a:pPr algn="just">
              <a:defRPr>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Tuttavia non possiamo considerare senza ammirazione quanto grande vantaggio la facoltà pratica di valutare ha sulla teoria nella comprensione umana comune. In quest'ultimo, se la ragione comune tenta di allontanarsi dalle leggi dell'esperienza e dalle percezioni dei sensi, essa cade in pura incomprensibilità e contraddizioni di sé, almeno in un caos di incertezza, oscurità e instabilità. Ma nelle questioni pratiche, è proprio quando la comprensione comune esclude tutti gli incentivi sensati dalle leggi pratiche che la sua facoltà di valutare comincia a mostrarsi vantaggiosa. Allora diventa anche sottile, sia nel fare i trucchi con la propria coscienza o con altre rivendicazioni su ciò che deve essere chiamato giusto, o nel voler sinceramente determinare il valore delle azioni per la propria istruzione; e, ciò che è più ammirevole, in quest'ultimo caso può anche avere la speranza di colpire il segno come qualsiasi filosofo può promettere a se stesso; anzi, è quasi più sicuro su questo argomento, perché un filosofo, anche se non può avere nessun altro principio che quello della comprensione comune, può facilmente confondere il suo giudizio con una massa di considerazioni estranee e irrilevanti per la materia e deviarla dalla retta via. Non sarebbe dunque più opportuno, in materia morale, lasciare il giudizio della ragione comune così com'è e, al massimo, chiamare in filosofia solo a presentare il sistema della morale in modo tanto più completo e apprensibile e a presentare le sue regole in una forma più conveniente per l'uso (ancora più per la disputa), ma non a condurre la comune comprensione umana, anche in materia pratica, lontano dalla sua fortunata semplicità e a metterla, per mezzo della filosofia, su un nuovo percorso di indagine e di istruzione?</a:t>
            </a:r>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7" name="Rettangolo 6">
            <a:extLst>
              <a:ext uri="{FF2B5EF4-FFF2-40B4-BE49-F238E27FC236}">
                <a16:creationId xmlns:a16="http://schemas.microsoft.com/office/drawing/2014/main" id="{71040F5F-A029-4DCD-83D6-A7732BDB35FC}"/>
              </a:ext>
            </a:extLst>
          </p:cNvPr>
          <p:cNvSpPr/>
          <p:nvPr/>
        </p:nvSpPr>
        <p:spPr>
          <a:xfrm>
            <a:off x="1149924" y="11343693"/>
            <a:ext cx="21730855" cy="1046440"/>
          </a:xfrm>
          <a:prstGeom prst="rect">
            <a:avLst/>
          </a:prstGeom>
        </p:spPr>
        <p:txBody>
          <a:bodyPr wrap="square">
            <a:spAutoFit/>
          </a:bodyPr>
          <a:lstStyle/>
          <a:p>
            <a:pPr algn="just">
              <a:defRPr sz="3100">
                <a:solidFill>
                  <a:schemeClr val="accent1">
                    <a:lumMod val="50000"/>
                  </a:schemeClr>
                </a:solidFill>
                <a:latin typeface="Linux Libertine G" panose="02000503000000000000" pitchFamily="2" charset="0"/>
                <a:ea typeface="Calibri" panose="020F0502020204030204" pitchFamily="34" charset="0"/>
              </a:defRPr>
            </a:pPr>
            <a:r>
              <a:t>I. Kant, </a:t>
            </a:r>
            <a:r>
              <a:rPr i="1"/>
              <a:t>Groundwork of The Metaphysics of morals</a:t>
            </a:r>
            <a:r>
              <a:t>, 1785, in </a:t>
            </a:r>
            <a:r>
              <a:rPr i="1"/>
              <a:t>Filosofia pratica, The Cambridge Edition of the Works of Immanuel Kant</a:t>
            </a:r>
            <a:r>
              <a:t>, Ed. di M. Gregor, Cambridge, Cambridge University Press, 1996.</a:t>
            </a:r>
            <a:endPara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Tree>
    <p:extLst>
      <p:ext uri="{BB962C8B-B14F-4D97-AF65-F5344CB8AC3E}">
        <p14:creationId xmlns:p14="http://schemas.microsoft.com/office/powerpoint/2010/main" val="3184811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4419600" y="4298781"/>
            <a:ext cx="14649450" cy="4401205"/>
          </a:xfrm>
          <a:prstGeom prst="rect">
            <a:avLst/>
          </a:prstGeom>
        </p:spPr>
        <p:txBody>
          <a:bodyPr wrap="square">
            <a:spAutoFit/>
          </a:bodyPr>
          <a:lstStyle/>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"Ma se si chiede: Qual è, dunque, la pura moralità, con la quale come pietra di paragone si deve mettere alla prova il contenuto morale di ogni azione? Devo ammettere che solo i filosofi possono prendere la decisione di questa questione dubbia, perché è da tempo decisa nella comune ragione umana, non per formule generali astratte, ma per uso abituale, come la differenza tra la destra e la mano sinistra".</a:t>
            </a:r>
            <a:endParaRPr sz="4000" b="1">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6" name="Rettangolo 5">
            <a:extLst>
              <a:ext uri="{FF2B5EF4-FFF2-40B4-BE49-F238E27FC236}">
                <a16:creationId xmlns:a16="http://schemas.microsoft.com/office/drawing/2014/main" id="{BF1546DF-E4B9-4580-9385-CEE75CA55657}"/>
              </a:ext>
            </a:extLst>
          </p:cNvPr>
          <p:cNvSpPr/>
          <p:nvPr/>
        </p:nvSpPr>
        <p:spPr>
          <a:xfrm>
            <a:off x="1149924" y="498015"/>
            <a:ext cx="22413460" cy="1061829"/>
          </a:xfrm>
          <a:prstGeom prst="rect">
            <a:avLst/>
          </a:prstGeom>
        </p:spPr>
        <p:txBody>
          <a:bodyPr wrap="square">
            <a:spAutoFit/>
          </a:bodyPr>
          <a:lstStyle/>
          <a:p>
            <a:pPr>
              <a:def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"come la differenza tra destra e sinistra"</a:t>
            </a:r>
            <a:endPara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10" name="Rettangolo 9">
            <a:extLst>
              <a:ext uri="{FF2B5EF4-FFF2-40B4-BE49-F238E27FC236}">
                <a16:creationId xmlns:a16="http://schemas.microsoft.com/office/drawing/2014/main" id="{B2E5A7DF-1895-442B-872A-D227F6C5FEB9}"/>
              </a:ext>
            </a:extLst>
          </p:cNvPr>
          <p:cNvSpPr/>
          <p:nvPr/>
        </p:nvSpPr>
        <p:spPr>
          <a:xfrm>
            <a:off x="1326573" y="11119835"/>
            <a:ext cx="21514378" cy="1046440"/>
          </a:xfrm>
          <a:prstGeom prst="rect">
            <a:avLst/>
          </a:prstGeom>
        </p:spPr>
        <p:txBody>
          <a:bodyPr wrap="square">
            <a:spAutoFit/>
          </a:bodyPr>
          <a:lstStyle/>
          <a:p>
            <a:pPr algn="just">
              <a:defRPr sz="3100">
                <a:solidFill>
                  <a:schemeClr val="accent1">
                    <a:lumMod val="50000"/>
                  </a:schemeClr>
                </a:solidFill>
                <a:latin typeface="Linux Libertine G" panose="02000503000000000000" pitchFamily="2" charset="0"/>
                <a:ea typeface="Calibri" panose="020F0502020204030204" pitchFamily="34" charset="0"/>
              </a:defRPr>
            </a:pPr>
            <a:r>
              <a:t>I. Kant, </a:t>
            </a:r>
            <a:r>
              <a:rPr i="1"/>
              <a:t>Critica della ragione pratica</a:t>
            </a:r>
            <a:r>
              <a:t>, 1788, in </a:t>
            </a:r>
            <a:r>
              <a:rPr i="1"/>
              <a:t>Filosofia pratica, L'edizione Cambridge delle opere di Immanuel Kant</a:t>
            </a:r>
            <a:r>
              <a:t>, ed. di M. Gregor, Cambridge, Cambridge University Press, 1996.</a:t>
            </a:r>
            <a:endPara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Tree>
    <p:extLst>
      <p:ext uri="{BB962C8B-B14F-4D97-AF65-F5344CB8AC3E}">
        <p14:creationId xmlns:p14="http://schemas.microsoft.com/office/powerpoint/2010/main" val="943833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4"/>
          </p:nvPr>
        </p:nvSpPr>
        <p:spPr>
          <a:solidFill>
            <a:schemeClr val="accent1">
              <a:lumMod val="50000"/>
            </a:schemeClr>
          </a:solidFill>
        </p:spPr>
        <p:txBody>
          <a:bodyPr/>
          <a:lstStyle/>
          <a:p>
            <a:r>
              <a:t>5 — Materiale didattico </a:t>
            </a:r>
          </a:p>
        </p:txBody>
      </p:sp>
      <p:sp>
        <p:nvSpPr>
          <p:cNvPr id="7" name="Slide Number Placeholder 6"/>
          <p:cNvSpPr>
            <a:spLocks noGrp="1"/>
          </p:cNvSpPr>
          <p:nvPr>
            <p:ph type="sldNum" sz="quarter" idx="4"/>
          </p:nvPr>
        </p:nvSpPr>
        <p:spPr/>
        <p:txBody>
          <a:bodyPr/>
          <a:lstStyle/>
          <a:p>
            <a:pPr fontAlgn="base">
              <a:spcBef>
                <a:spcPct val="0"/>
              </a:spcBef>
              <a:spcAft>
                <a:spcPct val="0"/>
              </a:spcAft>
            </a:pPr>
            <a:fld id="{DD9F0740-C59C-4AD6-B752-7CC1CE13501A}" type="slidenum">
              <a:rPr lang="bg-BG" smtClean="0">
                <a:solidFill>
                  <a:srgbClr val="000000"/>
                </a:solidFill>
              </a:rPr>
              <a:pPr fontAlgn="base">
                <a:spcBef>
                  <a:spcPct val="0"/>
                </a:spcBef>
                <a:spcAft>
                  <a:spcPct val="0"/>
                </a:spcAft>
              </a:pPr>
              <a:t>2</a:t>
            </a:fld>
            <a:endParaRPr>
              <a:solidFill>
                <a:srgbClr val="000000"/>
              </a:solidFill>
            </a:endParaRPr>
          </a:p>
        </p:txBody>
      </p:sp>
      <p:pic>
        <p:nvPicPr>
          <p:cNvPr id="12" name="Immagine 11">
            <a:extLst>
              <a:ext uri="{FF2B5EF4-FFF2-40B4-BE49-F238E27FC236}">
                <a16:creationId xmlns:a16="http://schemas.microsoft.com/office/drawing/2014/main" id="{C45C1F07-D97F-4487-A234-DE74D441DC0A}"/>
              </a:ext>
            </a:extLst>
          </p:cNvPr>
          <p:cNvPicPr>
            <a:picLocks noChangeAspect="1"/>
          </p:cNvPicPr>
          <p:nvPr/>
        </p:nvPicPr>
        <p:blipFill>
          <a:blip r:embed="rId2"/>
          <a:stretch>
            <a:fillRect/>
          </a:stretch>
        </p:blipFill>
        <p:spPr>
          <a:xfrm>
            <a:off x="8567231" y="7983414"/>
            <a:ext cx="7249537" cy="3393831"/>
          </a:xfrm>
          <a:prstGeom prst="rect">
            <a:avLst/>
          </a:prstGeom>
        </p:spPr>
      </p:pic>
      <p:sp>
        <p:nvSpPr>
          <p:cNvPr id="13" name="Rettangolo 12">
            <a:extLst>
              <a:ext uri="{FF2B5EF4-FFF2-40B4-BE49-F238E27FC236}">
                <a16:creationId xmlns:a16="http://schemas.microsoft.com/office/drawing/2014/main" id="{F4B5C033-07A9-4810-A213-DCD239A315B9}"/>
              </a:ext>
            </a:extLst>
          </p:cNvPr>
          <p:cNvSpPr/>
          <p:nvPr/>
        </p:nvSpPr>
        <p:spPr>
          <a:xfrm>
            <a:off x="1287095" y="4595843"/>
            <a:ext cx="21590490" cy="1477328"/>
          </a:xfrm>
          <a:prstGeom prst="rect">
            <a:avLst/>
          </a:prstGeom>
        </p:spPr>
        <p:txBody>
          <a:bodyPr wrap="square">
            <a:spAutoFit/>
          </a:bodyPr>
          <a:lstStyle/>
          <a:p>
            <a:pPr>
              <a:defRPr sz="9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Grammatica morale universale</a:t>
            </a:r>
          </a:p>
        </p:txBody>
      </p:sp>
    </p:spTree>
    <p:extLst>
      <p:ext uri="{BB962C8B-B14F-4D97-AF65-F5344CB8AC3E}">
        <p14:creationId xmlns:p14="http://schemas.microsoft.com/office/powerpoint/2010/main" val="2898907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434811" y="3289131"/>
            <a:ext cx="20815589" cy="7478970"/>
          </a:xfrm>
          <a:prstGeom prst="rect">
            <a:avLst/>
          </a:prstGeom>
        </p:spPr>
        <p:txBody>
          <a:bodyPr wrap="square">
            <a:spAutoFit/>
          </a:bodyPr>
          <a:lstStyle/>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Supponiamo che qualcuno affermi della sua lussuria inclinazione che, quando l'oggetto desiderato e l'opportunità sono presenti, è abbastanza irresistibile per lui; chiedigli se, se una forca è stata eretta davanti alla casa dove trova questa opportunità e sarebbe stato appeso su di essa subito dopo aver gratificato la sua lussuria, allora non avrebbe controllato la sua inclinazione. Non c'è bisogno di congetturare molto a lungo quello che avrebbe risposto. Ma chiedetegli se, se il suo principe chiedesse, pena la stessa esecuzione immediata, di dare falsa testimonianza contro un uomo onorevole che il principe vorrebbe distruggere con un pretesto plausibile, riterrebbe possibile vincere il suo amore per la vita, per quanto grande possa essere. Forse non oserebbe affermare se lo farebbe o no, ma deve ammettere senza esitazione che sarebbe possibile per lui. Egli giudica, dunque, che può fare qualcosa perché è consapevole di doverlo fare e conosce la libertà dentro di lui, che, senza la legge morale, sarebbe rimasta a lui sconosciuta".</a:t>
            </a:r>
            <a:endParaRPr sz="4000" b="1">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6" name="Rettangolo 5">
            <a:extLst>
              <a:ext uri="{FF2B5EF4-FFF2-40B4-BE49-F238E27FC236}">
                <a16:creationId xmlns:a16="http://schemas.microsoft.com/office/drawing/2014/main" id="{BF1546DF-E4B9-4580-9385-CEE75CA55657}"/>
              </a:ext>
            </a:extLst>
          </p:cNvPr>
          <p:cNvSpPr/>
          <p:nvPr/>
        </p:nvSpPr>
        <p:spPr>
          <a:xfrm>
            <a:off x="1149924" y="803797"/>
            <a:ext cx="22413460" cy="1061829"/>
          </a:xfrm>
          <a:prstGeom prst="rect">
            <a:avLst/>
          </a:prstGeom>
        </p:spPr>
        <p:txBody>
          <a:bodyPr wrap="square">
            <a:spAutoFit/>
          </a:bodyPr>
          <a:lstStyle/>
          <a:p>
            <a:pPr>
              <a:def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"La moralità ci rivela prima il concetto di libertà"</a:t>
            </a:r>
            <a:endPara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10" name="Rettangolo 9">
            <a:extLst>
              <a:ext uri="{FF2B5EF4-FFF2-40B4-BE49-F238E27FC236}">
                <a16:creationId xmlns:a16="http://schemas.microsoft.com/office/drawing/2014/main" id="{B2E5A7DF-1895-442B-872A-D227F6C5FEB9}"/>
              </a:ext>
            </a:extLst>
          </p:cNvPr>
          <p:cNvSpPr/>
          <p:nvPr/>
        </p:nvSpPr>
        <p:spPr>
          <a:xfrm>
            <a:off x="1326573" y="11119835"/>
            <a:ext cx="20923827" cy="1046440"/>
          </a:xfrm>
          <a:prstGeom prst="rect">
            <a:avLst/>
          </a:prstGeom>
        </p:spPr>
        <p:txBody>
          <a:bodyPr wrap="square">
            <a:spAutoFit/>
          </a:bodyPr>
          <a:lstStyle/>
          <a:p>
            <a:pPr algn="just">
              <a:defRPr sz="3100">
                <a:solidFill>
                  <a:schemeClr val="accent1">
                    <a:lumMod val="50000"/>
                  </a:schemeClr>
                </a:solidFill>
                <a:latin typeface="Linux Libertine G" panose="02000503000000000000" pitchFamily="2" charset="0"/>
                <a:ea typeface="Calibri" panose="020F0502020204030204" pitchFamily="34" charset="0"/>
              </a:defRPr>
            </a:pPr>
            <a:r>
              <a:t>I. Kant, </a:t>
            </a:r>
            <a:r>
              <a:rPr i="1"/>
              <a:t>Critica della ragione pratica</a:t>
            </a:r>
            <a:r>
              <a:t>, 1788, in </a:t>
            </a:r>
            <a:r>
              <a:rPr i="1"/>
              <a:t>Filosofia pratica, L'edizione Cambridge delle opere di Immanuel Kant</a:t>
            </a:r>
            <a:r>
              <a:t>, ed. di M. Gregor, Cambridge, Cambridge University Press, 1996.</a:t>
            </a:r>
            <a:endPara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Tree>
    <p:extLst>
      <p:ext uri="{BB962C8B-B14F-4D97-AF65-F5344CB8AC3E}">
        <p14:creationId xmlns:p14="http://schemas.microsoft.com/office/powerpoint/2010/main" val="3893082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pPr>
              <a:defRPr sz="9000">
                <a:latin typeface="Linux Libertine G" panose="02000503000000000000" pitchFamily="2" charset="0"/>
                <a:ea typeface="Linux Libertine G" panose="02000503000000000000" pitchFamily="2" charset="0"/>
                <a:cs typeface="Linux Libertine G" panose="02000503000000000000" pitchFamily="2" charset="0"/>
              </a:defRPr>
            </a:pPr>
            <a:r>
              <a:t>Grazie. — Grazie. Qualche domanda?</a:t>
            </a:r>
          </a:p>
          <a:p>
            <a:endParaRPr sz="9000">
              <a:latin typeface="Linux Libertine G" panose="02000503000000000000" pitchFamily="2" charset="0"/>
              <a:ea typeface="Linux Libertine G" panose="02000503000000000000" pitchFamily="2" charset="0"/>
              <a:cs typeface="Linux Libertine G" panose="02000503000000000000" pitchFamily="2" charset="0"/>
            </a:endParaRPr>
          </a:p>
          <a:p>
            <a:endParaRPr sz="9000">
              <a:latin typeface="Linux Libertine G" panose="02000503000000000000" pitchFamily="2" charset="0"/>
              <a:ea typeface="Linux Libertine G" panose="02000503000000000000" pitchFamily="2" charset="0"/>
              <a:cs typeface="Linux Libertine G" panose="02000503000000000000" pitchFamily="2" charset="0"/>
            </a:endParaRPr>
          </a:p>
          <a:p>
            <a:pPr>
              <a:defRPr sz="7200" b="0">
                <a:latin typeface="Linux Libertine G" panose="02000503000000000000" pitchFamily="2" charset="0"/>
                <a:ea typeface="Linux Libertine G" panose="02000503000000000000" pitchFamily="2" charset="0"/>
                <a:cs typeface="Linux Libertine G" panose="02000503000000000000" pitchFamily="2" charset="0"/>
              </a:defRPr>
            </a:pPr>
            <a:r>
              <a:t>daniela.tafani@unibo.it</a:t>
            </a:r>
          </a:p>
          <a:p/>
          <a:p/>
        </p:txBody>
      </p:sp>
    </p:spTree>
    <p:extLst>
      <p:ext uri="{BB962C8B-B14F-4D97-AF65-F5344CB8AC3E}">
        <p14:creationId xmlns:p14="http://schemas.microsoft.com/office/powerpoint/2010/main" val="168119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ECCFCBB-7C67-457A-81AC-6D83196379F9}"/>
              </a:ext>
            </a:extLst>
          </p:cNvPr>
          <p:cNvSpPr/>
          <p:nvPr/>
        </p:nvSpPr>
        <p:spPr>
          <a:xfrm>
            <a:off x="1649045" y="4351897"/>
            <a:ext cx="7643439" cy="4724370"/>
          </a:xfrm>
          <a:prstGeom prst="rect">
            <a:avLst/>
          </a:prstGeom>
        </p:spPr>
        <p:txBody>
          <a:bodyPr wrap="none">
            <a:spAutoFit/>
          </a:bodyPr>
          <a:lstStyle/>
          <a:p>
            <a:pPr marL="1143000" indent="-1143000">
              <a:buAutoNum type="arabicPeriod"/>
              <a:defRPr sz="54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Noam Chomsky</a:t>
            </a:r>
          </a:p>
          <a:p>
            <a:pPr marL="1143000" indent="-1143000">
              <a:buAutoNum type="arabicPeriod"/>
              <a:defRPr sz="54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Recensione di John Rawls</a:t>
            </a:r>
          </a:p>
          <a:p>
            <a:pPr marL="1143000" indent="-1143000">
              <a:buAutoNum type="arabicPeriod"/>
              <a:defRPr sz="54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Di John Mikhail</a:t>
            </a:r>
          </a:p>
          <a:p>
            <a:endParaRPr sz="1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defRPr sz="54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Appendice. Foto di Immanuel Kant</a:t>
            </a:r>
          </a:p>
          <a:p>
            <a:pPr marL="1143000" indent="-1143000">
              <a:buAutoNum type="arabicPeriod"/>
            </a:pPr>
            <a:endParaRPr sz="7200"/>
          </a:p>
        </p:txBody>
      </p:sp>
      <p:sp>
        <p:nvSpPr>
          <p:cNvPr id="5" name="Rettangolo 4">
            <a:extLst>
              <a:ext uri="{FF2B5EF4-FFF2-40B4-BE49-F238E27FC236}">
                <a16:creationId xmlns:a16="http://schemas.microsoft.com/office/drawing/2014/main" id="{E9F73966-3A0F-48A2-8AEB-1F96CABF8101}"/>
              </a:ext>
            </a:extLst>
          </p:cNvPr>
          <p:cNvSpPr/>
          <p:nvPr/>
        </p:nvSpPr>
        <p:spPr>
          <a:xfrm>
            <a:off x="1649045" y="1795493"/>
            <a:ext cx="21590490" cy="1477328"/>
          </a:xfrm>
          <a:prstGeom prst="rect">
            <a:avLst/>
          </a:prstGeom>
        </p:spPr>
        <p:txBody>
          <a:bodyPr wrap="square">
            <a:spAutoFit/>
          </a:bodyPr>
          <a:lstStyle/>
          <a:p>
            <a:pPr>
              <a:defRPr sz="9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Grammatica morale universale</a:t>
            </a:r>
          </a:p>
        </p:txBody>
      </p:sp>
    </p:spTree>
    <p:extLst>
      <p:ext uri="{BB962C8B-B14F-4D97-AF65-F5344CB8AC3E}">
        <p14:creationId xmlns:p14="http://schemas.microsoft.com/office/powerpoint/2010/main" val="1553934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8B5AE2D-009B-40CF-B671-7162FE607360}"/>
              </a:ext>
            </a:extLst>
          </p:cNvPr>
          <p:cNvSpPr/>
          <p:nvPr/>
        </p:nvSpPr>
        <p:spPr>
          <a:xfrm>
            <a:off x="7756331" y="4515535"/>
            <a:ext cx="8871339" cy="1477328"/>
          </a:xfrm>
          <a:prstGeom prst="rect">
            <a:avLst/>
          </a:prstGeom>
        </p:spPr>
        <p:txBody>
          <a:bodyPr wrap="none">
            <a:spAutoFit/>
          </a:bodyPr>
          <a:lstStyle/>
          <a:p>
            <a:pPr algn="ctr">
              <a:defRPr sz="9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1. Noam Chomsky</a:t>
            </a:r>
            <a:endParaRPr sz="9000"/>
          </a:p>
        </p:txBody>
      </p:sp>
    </p:spTree>
    <p:extLst>
      <p:ext uri="{BB962C8B-B14F-4D97-AF65-F5344CB8AC3E}">
        <p14:creationId xmlns:p14="http://schemas.microsoft.com/office/powerpoint/2010/main" val="2824775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647699" y="2303195"/>
            <a:ext cx="22586374" cy="8710077"/>
          </a:xfrm>
          <a:prstGeom prst="rect">
            <a:avLst/>
          </a:prstGeom>
        </p:spPr>
        <p:txBody>
          <a:bodyPr wrap="square">
            <a:spAutoFit/>
          </a:bodyPr>
          <a:lstStyle/>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"La teoria linguistica si occupa principalmente di un ascoltatore ideale, in una comunità vocale completamente omogenea, che conosce perfettamente il suo linguaggio e non è influenzato da condizioni grammaticalmente irrilevanti come limitazioni della memoria, distrazioni, spostamenti di attenzione e interesse, errori (casuale o caratteristica) nell'applicare la sua conoscenza del linguaggio nelle prestazioni reali</a:t>
            </a:r>
            <a:r>
              <a:rPr b="1"/>
              <a:t>"</a:t>
            </a:r>
            <a:r>
              <a:t>.</a:t>
            </a: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"Noi facciamo quindi una distinzione fondamentale tra </a:t>
            </a:r>
            <a:r>
              <a:rPr b="1"/>
              <a:t>competenza</a:t>
            </a:r>
            <a:r>
              <a:t> (la conoscenza del suo linguaggio da parte dell'oratore) e </a:t>
            </a:r>
            <a:r>
              <a:rPr b="1"/>
              <a:t>performance</a:t>
            </a:r>
            <a:r>
              <a:t> (l'uso effettivo del linguaggio in situazioni concrete). Solo sotto l'idealizzazione enunciata nel paragrafo precedente è la prestazione un riflesso diretto della competenza. In realtà, ovviamente, non potrebbe rispecchiare direttamente la competenza. Un record di discorso naturale mostrerà numerose false partenze, deviazioni da regole, cambiamenti di piano a metà corso, e così via. </a:t>
            </a:r>
            <a:r>
              <a:rPr b="1"/>
              <a:t>Il problema per il linguista, così come per il bambino che impara la lingua, è quello di determinare dai dati di performance il sistema sottostante di regole</a:t>
            </a:r>
            <a:r>
              <a:t> che è stato padroneggiato dall'oratore-ascoltatore e che mette a disposizione in prestazioni effettive".</a:t>
            </a: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6" name="Rettangolo 5">
            <a:extLst>
              <a:ext uri="{FF2B5EF4-FFF2-40B4-BE49-F238E27FC236}">
                <a16:creationId xmlns:a16="http://schemas.microsoft.com/office/drawing/2014/main" id="{BF1546DF-E4B9-4580-9385-CEE75CA55657}"/>
              </a:ext>
            </a:extLst>
          </p:cNvPr>
          <p:cNvSpPr/>
          <p:nvPr/>
        </p:nvSpPr>
        <p:spPr>
          <a:xfrm>
            <a:off x="647699" y="498015"/>
            <a:ext cx="22915685" cy="1061829"/>
          </a:xfrm>
          <a:prstGeom prst="rect">
            <a:avLst/>
          </a:prstGeom>
        </p:spPr>
        <p:txBody>
          <a:bodyPr wrap="square">
            <a:spAutoFit/>
          </a:bodyPr>
          <a:lstStyle/>
          <a:p>
            <a:pPr>
              <a:def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Grammatiche generative come teorie della competenza linguistica</a:t>
            </a:r>
            <a:endPara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7" name="Rettangolo 6">
            <a:extLst>
              <a:ext uri="{FF2B5EF4-FFF2-40B4-BE49-F238E27FC236}">
                <a16:creationId xmlns:a16="http://schemas.microsoft.com/office/drawing/2014/main" id="{71040F5F-A029-4DCD-83D6-A7732BDB35FC}"/>
              </a:ext>
            </a:extLst>
          </p:cNvPr>
          <p:cNvSpPr/>
          <p:nvPr/>
        </p:nvSpPr>
        <p:spPr>
          <a:xfrm>
            <a:off x="1149926" y="11343693"/>
            <a:ext cx="21730855" cy="569387"/>
          </a:xfrm>
          <a:prstGeom prst="rect">
            <a:avLst/>
          </a:prstGeom>
        </p:spPr>
        <p:txBody>
          <a:bodyPr wrap="square">
            <a:spAutoFit/>
          </a:bodyPr>
          <a:lstStyle/>
          <a:p>
            <a:pPr lvl="0" algn="just">
              <a:def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N. Chomsky, </a:t>
            </a:r>
            <a:r>
              <a:rPr i="1"/>
              <a:t>Aspetti della teoria della sintassi, </a:t>
            </a:r>
            <a:r>
              <a:t>Cambridge, Mass., The M.I.T. Press, 1965. </a:t>
            </a:r>
          </a:p>
        </p:txBody>
      </p:sp>
    </p:spTree>
    <p:extLst>
      <p:ext uri="{BB962C8B-B14F-4D97-AF65-F5344CB8AC3E}">
        <p14:creationId xmlns:p14="http://schemas.microsoft.com/office/powerpoint/2010/main" val="37277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71040F5F-A029-4DCD-83D6-A7732BDB35FC}"/>
              </a:ext>
            </a:extLst>
          </p:cNvPr>
          <p:cNvSpPr/>
          <p:nvPr/>
        </p:nvSpPr>
        <p:spPr>
          <a:xfrm>
            <a:off x="1149926" y="11343693"/>
            <a:ext cx="21730855" cy="569387"/>
          </a:xfrm>
          <a:prstGeom prst="rect">
            <a:avLst/>
          </a:prstGeom>
        </p:spPr>
        <p:txBody>
          <a:bodyPr wrap="square">
            <a:spAutoFit/>
          </a:bodyPr>
          <a:lstStyle/>
          <a:p>
            <a:pPr lvl="0" algn="just">
              <a:def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N. Chomsky, </a:t>
            </a:r>
            <a:r>
              <a:rPr i="1"/>
              <a:t>Aspetti della teoria della sintassi, </a:t>
            </a:r>
            <a:r>
              <a:t>Cambridge, Mass., The M.I.T. Press, 1965. </a:t>
            </a:r>
          </a:p>
        </p:txBody>
      </p:sp>
      <p:sp>
        <p:nvSpPr>
          <p:cNvPr id="2" name="Rettangolo 1">
            <a:extLst>
              <a:ext uri="{FF2B5EF4-FFF2-40B4-BE49-F238E27FC236}">
                <a16:creationId xmlns:a16="http://schemas.microsoft.com/office/drawing/2014/main" id="{5613FC39-CB5E-4DE1-B185-D9DC81B4C1CB}"/>
              </a:ext>
            </a:extLst>
          </p:cNvPr>
          <p:cNvSpPr/>
          <p:nvPr/>
        </p:nvSpPr>
        <p:spPr>
          <a:xfrm>
            <a:off x="1009650" y="1802920"/>
            <a:ext cx="21374100" cy="8094524"/>
          </a:xfrm>
          <a:prstGeom prst="rect">
            <a:avLst/>
          </a:prstGeom>
        </p:spPr>
        <p:txBody>
          <a:bodyPr wrap="square">
            <a:spAutoFit/>
          </a:bodyPr>
          <a:lstStyle/>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"Una grammatica di una lingua pretende di essere una descrizione della competenza intrinseca dell'oratore ideale. Se la grammatica è, inoltre, perfettamente esplicita — in altre parole, se non si basa sull'intelligenza del lettore comprensivo, ma piuttosto fornisce un'analisi esplicita del suo contributo — potremmo (in qualche modo ridondante) definirla </a:t>
            </a:r>
            <a:r>
              <a:rPr b="1"/>
              <a:t>una grammatica generativa. </a:t>
            </a:r>
            <a:r>
              <a:t>Una grammatica del tutto adeguata deve assegnare a ciascuna di una gamma infinita di frasi una descrizione strutturale che indichi come questo</a:t>
            </a:r>
            <a:r>
              <a:rPr b="1"/>
              <a:t>".</a:t>
            </a:r>
          </a:p>
          <a:p>
            <a:pPr algn="just"/>
            <a:endParaRPr sz="4000" b="1">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"per quanto siano apprezzabili, le </a:t>
            </a:r>
            <a:r>
              <a:rPr b="1"/>
              <a:t>grammatiche tradizionali sono carenti in quanto lasciano inespresse molte delle regolarità di base della lingua di cui sono interessate</a:t>
            </a:r>
            <a:r>
              <a:t>. Questo fatto è particolarmente chiaro a livello di sintassi, dove nessuna grammatica tradizionale o strutturalista va oltre la classificazione di particolari esempi allo stadio di formulazione di regole generative su qualsiasi scala significativa. Un'analisi delle migliori grammatiche esistenti rivelerà rapidamente che si tratta di un difetto di principio, non solo di dettaglio empirico o di precisione logica".</a:t>
            </a:r>
          </a:p>
        </p:txBody>
      </p:sp>
    </p:spTree>
    <p:extLst>
      <p:ext uri="{BB962C8B-B14F-4D97-AF65-F5344CB8AC3E}">
        <p14:creationId xmlns:p14="http://schemas.microsoft.com/office/powerpoint/2010/main" val="289180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71040F5F-A029-4DCD-83D6-A7732BDB35FC}"/>
              </a:ext>
            </a:extLst>
          </p:cNvPr>
          <p:cNvSpPr/>
          <p:nvPr/>
        </p:nvSpPr>
        <p:spPr>
          <a:xfrm>
            <a:off x="1314449" y="11725760"/>
            <a:ext cx="21730855" cy="569387"/>
          </a:xfrm>
          <a:prstGeom prst="rect">
            <a:avLst/>
          </a:prstGeom>
        </p:spPr>
        <p:txBody>
          <a:bodyPr wrap="square">
            <a:spAutoFit/>
          </a:bodyPr>
          <a:lstStyle/>
          <a:p>
            <a:pPr lvl="0" algn="just">
              <a:def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N. Chomsky, </a:t>
            </a:r>
            <a:r>
              <a:rPr i="1"/>
              <a:t>Aspetti della teoria della sintassi, </a:t>
            </a:r>
            <a:r>
              <a:t>Cambridge, Mass., The M.I.T. Press, 1965. </a:t>
            </a:r>
          </a:p>
        </p:txBody>
      </p:sp>
      <p:sp>
        <p:nvSpPr>
          <p:cNvPr id="2" name="Rettangolo 1">
            <a:extLst>
              <a:ext uri="{FF2B5EF4-FFF2-40B4-BE49-F238E27FC236}">
                <a16:creationId xmlns:a16="http://schemas.microsoft.com/office/drawing/2014/main" id="{5613FC39-CB5E-4DE1-B185-D9DC81B4C1CB}"/>
              </a:ext>
            </a:extLst>
          </p:cNvPr>
          <p:cNvSpPr/>
          <p:nvPr/>
        </p:nvSpPr>
        <p:spPr>
          <a:xfrm>
            <a:off x="1314449" y="1028699"/>
            <a:ext cx="21566331" cy="9941183"/>
          </a:xfrm>
          <a:prstGeom prst="rect">
            <a:avLst/>
          </a:prstGeom>
        </p:spPr>
        <p:txBody>
          <a:bodyPr wrap="square">
            <a:spAutoFit/>
          </a:bodyPr>
          <a:lstStyle/>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All'interno della teoria linguistica tradizionale, inoltre, è stato chiaramente compreso che </a:t>
            </a:r>
            <a:r>
              <a:rPr b="1"/>
              <a:t>una delle qualità che tutte le lingue hanno in comune è il loro aspetto "creativo"</a:t>
            </a:r>
            <a:r>
              <a:t>. Quindi una proprietà essenziale del </a:t>
            </a:r>
            <a:r>
              <a:rPr b="1"/>
              <a:t>linguaggio</a:t>
            </a:r>
            <a:r>
              <a:t> è che </a:t>
            </a:r>
            <a:r>
              <a:rPr b="1"/>
              <a:t>fornisce i mezzi per esprimere indefinitamente molti pensieri </a:t>
            </a:r>
            <a:r>
              <a:t>e per reagire in modo appropriato in una gamma indefinita di nuove situazioni</a:t>
            </a:r>
            <a:r>
              <a:rPr b="1"/>
              <a:t>".</a:t>
            </a:r>
          </a:p>
          <a:p>
            <a:pPr algn="just"/>
            <a:endParaRPr sz="4000" b="1">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La grammatica di una lingua particolare, quindi, deve essere completata da una grammatica universale che accoglie l'aspetto creativo dell'uso del linguaggio ed esprime le regolarità profonde che, essendo universali, sono omesse dalla grammatica stessa.</a:t>
            </a: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defRPr sz="4000" b="1">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il linguaggio può (nelle parole di Humboldt) "fare uso infinito di mezzi finiti".</a:t>
            </a:r>
          </a:p>
          <a:p>
            <a:pPr algn="just"/>
            <a:endParaRPr sz="4000" b="1">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"per grammatica generativa intendo semplicemente un sistema di regole che in qualche modo esplicite e ben definite assegna descrizioni strutturali alle frasi. Ovviamente, </a:t>
            </a:r>
            <a:r>
              <a:rPr b="1"/>
              <a:t>ogni parlante di una lingua ha padroneggiato e interiorizzato una grammatica generativa che esprime la sua conoscenza della sua lingua.  Questo non vuol dire che egli sia consapevole delle regole della grammatica o anche che possa rendersene conto</a:t>
            </a:r>
            <a:r>
              <a:t>, o che le sue affermazioni sulla sua conoscenza intuitiva della lingua siano necessariamente accurate.</a:t>
            </a:r>
          </a:p>
        </p:txBody>
      </p:sp>
    </p:spTree>
    <p:extLst>
      <p:ext uri="{BB962C8B-B14F-4D97-AF65-F5344CB8AC3E}">
        <p14:creationId xmlns:p14="http://schemas.microsoft.com/office/powerpoint/2010/main" val="933780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8B5AE2D-009B-40CF-B671-7162FE607360}"/>
              </a:ext>
            </a:extLst>
          </p:cNvPr>
          <p:cNvSpPr/>
          <p:nvPr/>
        </p:nvSpPr>
        <p:spPr>
          <a:xfrm>
            <a:off x="9056866" y="4515535"/>
            <a:ext cx="6574237" cy="1477328"/>
          </a:xfrm>
          <a:prstGeom prst="rect">
            <a:avLst/>
          </a:prstGeom>
        </p:spPr>
        <p:txBody>
          <a:bodyPr wrap="none">
            <a:spAutoFit/>
          </a:bodyPr>
          <a:lstStyle/>
          <a:p>
            <a:pPr algn="ctr">
              <a:defRPr sz="9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2. Recensione di John Rawls</a:t>
            </a:r>
            <a:endParaRPr sz="9000"/>
          </a:p>
        </p:txBody>
      </p:sp>
    </p:spTree>
    <p:extLst>
      <p:ext uri="{BB962C8B-B14F-4D97-AF65-F5344CB8AC3E}">
        <p14:creationId xmlns:p14="http://schemas.microsoft.com/office/powerpoint/2010/main" val="561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149926" y="2651625"/>
            <a:ext cx="21348125" cy="8094524"/>
          </a:xfrm>
          <a:prstGeom prst="rect">
            <a:avLst/>
          </a:prstGeom>
        </p:spPr>
        <p:txBody>
          <a:bodyPr wrap="square">
            <a:spAutoFit/>
          </a:bodyPr>
          <a:lstStyle/>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"Sembra auspicabile a questo punto, al fine di evitare incomprensioni, discutere brevemente la natura della teoria morale. Lo farò spiegando in modo più dettagliato il concetto di giudizio ponderato in equilibrio riflessivo e le ragioni per la sua introduzione. </a:t>
            </a:r>
          </a:p>
          <a:p>
            <a:pPr algn="just">
              <a:def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rPr b="1"/>
              <a:t>Supponiamo che ogni persona al di là di una certa età e in possesso della necessaria capacità intellettuale sviluppi un senso di giustizia nelle normali circostanze sociali</a:t>
            </a:r>
            <a:r>
              <a:t>. Acquisiamo un'abilità nel giudicare le cose giuste e ingiuste e nel sostenere questi giudizi per ragioni. Inoltre, normalmente abbiamo un desiderio di agire in accordo con questi pronunciamenti e ci aspettiamo un desiderio simile da parte di altri. Chiaramente </a:t>
            </a:r>
            <a:r>
              <a:rPr b="1"/>
              <a:t>questa capacità morale è straordinariamente complessa. Per vedere questo è sufficiente notare il numero potenzialmente infinito e la varietà di giudizi che siamo pronti a fare</a:t>
            </a:r>
            <a:r>
              <a:t>. Il fatto che spesso non sappiamo cosa dire, e a volte trovino la nostra mente instabile, non toglie la complessità della capacità che abbiamo.</a:t>
            </a: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sz="40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6" name="Rettangolo 5">
            <a:extLst>
              <a:ext uri="{FF2B5EF4-FFF2-40B4-BE49-F238E27FC236}">
                <a16:creationId xmlns:a16="http://schemas.microsoft.com/office/drawing/2014/main" id="{BF1546DF-E4B9-4580-9385-CEE75CA55657}"/>
              </a:ext>
            </a:extLst>
          </p:cNvPr>
          <p:cNvSpPr/>
          <p:nvPr/>
        </p:nvSpPr>
        <p:spPr>
          <a:xfrm>
            <a:off x="647699" y="498015"/>
            <a:ext cx="22915685" cy="1061829"/>
          </a:xfrm>
          <a:prstGeom prst="rect">
            <a:avLst/>
          </a:prstGeom>
        </p:spPr>
        <p:txBody>
          <a:bodyPr wrap="square">
            <a:spAutoFit/>
          </a:bodyPr>
          <a:lstStyle/>
          <a:p>
            <a:pPr>
              <a:def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"Alcune osservazioni sulla teoria morale"</a:t>
            </a:r>
            <a:endParaRPr sz="63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7" name="Rettangolo 6">
            <a:extLst>
              <a:ext uri="{FF2B5EF4-FFF2-40B4-BE49-F238E27FC236}">
                <a16:creationId xmlns:a16="http://schemas.microsoft.com/office/drawing/2014/main" id="{71040F5F-A029-4DCD-83D6-A7732BDB35FC}"/>
              </a:ext>
            </a:extLst>
          </p:cNvPr>
          <p:cNvSpPr/>
          <p:nvPr/>
        </p:nvSpPr>
        <p:spPr>
          <a:xfrm>
            <a:off x="1149926" y="11343693"/>
            <a:ext cx="21730855" cy="569387"/>
          </a:xfrm>
          <a:prstGeom prst="rect">
            <a:avLst/>
          </a:prstGeom>
        </p:spPr>
        <p:txBody>
          <a:bodyPr wrap="square">
            <a:spAutoFit/>
          </a:bodyPr>
          <a:lstStyle/>
          <a:p>
            <a:pPr lvl="0" algn="just">
              <a:defRPr sz="310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defRPr>
            </a:pPr>
            <a:r>
              <a:t>J. Rawls, </a:t>
            </a:r>
            <a:r>
              <a:rPr i="1"/>
              <a:t>Una teoria della giustizia</a:t>
            </a:r>
            <a:r>
              <a:t>, edizione riveduta, Cambridge, Massachusetts, The Belknap Press della Harvard University Press, 1999.</a:t>
            </a:r>
          </a:p>
        </p:txBody>
      </p:sp>
    </p:spTree>
    <p:extLst>
      <p:ext uri="{BB962C8B-B14F-4D97-AF65-F5344CB8AC3E}">
        <p14:creationId xmlns:p14="http://schemas.microsoft.com/office/powerpoint/2010/main" val="18969512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6A4A7C31BC41F84CAD7420467C61AFB7" ma:contentTypeVersion="15" ma:contentTypeDescription="Creare un nuovo documento." ma:contentTypeScope="" ma:versionID="686d4094882f84ec5d3c77a015851692">
  <xsd:schema xmlns:xsd="http://www.w3.org/2001/XMLSchema" xmlns:xs="http://www.w3.org/2001/XMLSchema" xmlns:p="http://schemas.microsoft.com/office/2006/metadata/properties" xmlns:ns2="97c5e815-bb9e-417e-a357-9d725bdad6ad" xmlns:ns3="3ad8ab27-81d5-4733-84af-62e9df1d9f84" targetNamespace="http://schemas.microsoft.com/office/2006/metadata/properties" ma:root="true" ma:fieldsID="489db0da573d4ba4068ed975a897bba8" ns2:_="" ns3:_="">
    <xsd:import namespace="97c5e815-bb9e-417e-a357-9d725bdad6ad"/>
    <xsd:import namespace="3ad8ab27-81d5-4733-84af-62e9df1d9f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5e815-bb9e-417e-a357-9d725bdad6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Tag immagine" ma:readOnly="false" ma:fieldId="{5cf76f15-5ced-4ddc-b409-7134ff3c332f}" ma:taxonomyMulti="true" ma:sspId="f77b169b-7464-4c14-89c9-ab876efcba0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ad8ab27-81d5-4733-84af-62e9df1d9f84" elementFormDefault="qualified">
    <xsd:import namespace="http://schemas.microsoft.com/office/2006/documentManagement/types"/>
    <xsd:import namespace="http://schemas.microsoft.com/office/infopath/2007/PartnerControls"/>
    <xsd:element name="SharedWithUsers" ma:index="17"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Condiviso con dettagli" ma:internalName="SharedWithDetails" ma:readOnly="true">
      <xsd:simpleType>
        <xsd:restriction base="dms:Note">
          <xsd:maxLength value="255"/>
        </xsd:restriction>
      </xsd:simpleType>
    </xsd:element>
    <xsd:element name="TaxCatchAll" ma:index="22" nillable="true" ma:displayName="Taxonomy Catch All Column" ma:hidden="true" ma:list="{30ff5b68-f3c9-42ae-9f4f-c4fbcf79e558}" ma:internalName="TaxCatchAll" ma:showField="CatchAllData" ma:web="3ad8ab27-81d5-4733-84af-62e9df1d9f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ad8ab27-81d5-4733-84af-62e9df1d9f84" xsi:nil="true"/>
    <lcf76f155ced4ddcb4097134ff3c332f xmlns="97c5e815-bb9e-417e-a357-9d725bdad6a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D2F55BF-0613-4FEA-B7C1-0AEB9D75EBB5}"/>
</file>

<file path=customXml/itemProps2.xml><?xml version="1.0" encoding="utf-8"?>
<ds:datastoreItem xmlns:ds="http://schemas.openxmlformats.org/officeDocument/2006/customXml" ds:itemID="{91063CA0-D23A-497E-B855-1C68106B92E9}"/>
</file>

<file path=customXml/itemProps3.xml><?xml version="1.0" encoding="utf-8"?>
<ds:datastoreItem xmlns:ds="http://schemas.openxmlformats.org/officeDocument/2006/customXml" ds:itemID="{B105EC6D-9196-48D5-9D36-004A83C205E1}"/>
</file>

<file path=docProps/app.xml><?xml version="1.0" encoding="utf-8"?>
<Properties xmlns="http://schemas.openxmlformats.org/officeDocument/2006/extended-properties" xmlns:vt="http://schemas.openxmlformats.org/officeDocument/2006/docPropsVTypes">
  <Template>Office Theme</Template>
  <TotalTime>0</TotalTime>
  <Words>3030</Words>
  <Application>Microsoft Office PowerPoint</Application>
  <PresentationFormat>Personalizzato</PresentationFormat>
  <Paragraphs>84</Paragraphs>
  <Slides>21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21</vt:i4>
      </vt:variant>
    </vt:vector>
  </HeadingPairs>
  <TitlesOfParts>
    <vt:vector size="27" baseType="lpstr">
      <vt:lpstr>Arial</vt:lpstr>
      <vt:lpstr>Calibri</vt:lpstr>
      <vt:lpstr>Calibri Light</vt:lpstr>
      <vt:lpstr>Helvetica Neue</vt:lpstr>
      <vt:lpstr>Linux Libertine G</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ASmr</dc:creator>
  <cp:lastModifiedBy>DELL</cp:lastModifiedBy>
  <cp:revision>135</cp:revision>
  <dcterms:created xsi:type="dcterms:W3CDTF">2021-06-27T10:17:46Z</dcterms:created>
  <dcterms:modified xsi:type="dcterms:W3CDTF">2022-12-15T22:13:54Z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0x0101006A4A7C31BC41F84CAD7420467C61AFB7</vt:lpwstr>
  </property>
</Properties>
</file>