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8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74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40314" y="648207"/>
            <a:ext cx="6111371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12" Type="http://schemas.openxmlformats.org/officeDocument/2006/relationships/image" Target="../media/image76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pn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bm.com/blogs/policy/ai-precision-" TargetMode="External"/><Relationship Id="rId3" Type="http://schemas.openxmlformats.org/officeDocument/2006/relationships/hyperlink" Target="http://www.ibm.com/artificial-intelligence/ethics" TargetMode="External"/><Relationship Id="rId7" Type="http://schemas.openxmlformats.org/officeDocument/2006/relationships/hyperlink" Target="http://www.ibm.com/policy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ibm.com/thought-leadership/institute-business-" TargetMode="External"/><Relationship Id="rId11" Type="http://schemas.openxmlformats.org/officeDocument/2006/relationships/hyperlink" Target="http://aifs360.mybluemix.net/" TargetMode="External"/><Relationship Id="rId5" Type="http://schemas.openxmlformats.org/officeDocument/2006/relationships/hyperlink" Target="http://www.ibm.com/watson/assets/duo/pdf/everydayethics.pdf" TargetMode="External"/><Relationship Id="rId10" Type="http://schemas.openxmlformats.org/officeDocument/2006/relationships/hyperlink" Target="http://www.ibm.com/thought-" TargetMode="External"/><Relationship Id="rId4" Type="http://schemas.openxmlformats.org/officeDocument/2006/relationships/hyperlink" Target="http://www.ibm.com/watson/ai-ethics/" TargetMode="External"/><Relationship Id="rId9" Type="http://schemas.openxmlformats.org/officeDocument/2006/relationships/hyperlink" Target="http://www.ibm.com/blogs/policy/facial-recognition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1AA794D-2D7D-2D7A-B25C-012D38C5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138"/>
            <a:ext cx="12218011" cy="68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8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093335" cy="6198059"/>
          </a:xfrm>
          <a:custGeom>
            <a:avLst/>
            <a:gdLst/>
            <a:ahLst/>
            <a:cxnLst/>
            <a:rect l="l" t="t" r="r" b="b"/>
            <a:pathLst>
              <a:path w="5093335" h="6858000">
                <a:moveTo>
                  <a:pt x="5093209" y="0"/>
                </a:moveTo>
                <a:lnTo>
                  <a:pt x="0" y="0"/>
                </a:lnTo>
                <a:lnTo>
                  <a:pt x="0" y="6857999"/>
                </a:lnTo>
                <a:lnTo>
                  <a:pt x="5093209" y="6857999"/>
                </a:lnTo>
                <a:lnTo>
                  <a:pt x="5093209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3480" y="1986788"/>
            <a:ext cx="2378710" cy="2540824"/>
          </a:xfrm>
          <a:prstGeom prst="rect">
            <a:avLst/>
          </a:prstGeom>
        </p:spPr>
        <p:txBody>
          <a:bodyPr vert="horz" wrap="square" lIns="0" tIns="102235" rIns="0" bIns="0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805"/>
              </a:spcBef>
              <a:defRPr sz="60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rPr sz="4400"/>
              <a:t>Principali questioni etiche dell'IA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3054" y="642162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420495" y="364411"/>
            <a:ext cx="5814695" cy="5833648"/>
          </a:xfrm>
          <a:prstGeom prst="rect">
            <a:avLst/>
          </a:prstGeom>
        </p:spPr>
        <p:txBody>
          <a:bodyPr vert="horz" wrap="square" lIns="0" tIns="13843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L'IA ha bisogno di dati</a:t>
            </a:r>
            <a:endParaRPr sz="17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  <a:defRPr sz="1300"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Privacy e governance dei dati</a:t>
            </a:r>
            <a:endParaRPr sz="13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L'intelligenza artificiale è spesso una scatola nera</a:t>
            </a:r>
            <a:endParaRPr sz="17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  <a:defRPr sz="1300"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Spiegabilità e trasparenza</a:t>
            </a:r>
            <a:endParaRPr sz="13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L'IA può prendere o raccomandare decisioni</a:t>
            </a:r>
            <a:endParaRPr sz="17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  <a:defRPr sz="1300"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Allineamento dell'equità e del valore</a:t>
            </a:r>
            <a:endParaRPr sz="13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L'IA si basa su statistiche e ha sempre una piccola percentuale di errore</a:t>
            </a:r>
            <a:endParaRPr sz="17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  <a:defRPr sz="1300"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Chi è responsabile se si verificano errori?</a:t>
            </a:r>
            <a:endParaRPr lang="it-IT" sz="13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</a:rPr>
              <a:t>L'intelligenza artificiale può profilare le persone e manipolare le loro preferenze</a:t>
            </a:r>
            <a:endParaRPr lang="it-IT" sz="17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60"/>
              </a:spcBef>
              <a:buChar char="•"/>
              <a:tabLst>
                <a:tab pos="241300" algn="l"/>
              </a:tabLst>
              <a:defRPr sz="1300"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Ente umano e morale</a:t>
            </a:r>
            <a:endParaRPr sz="13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L'IA è molto pervasiva e dinamica</a:t>
            </a:r>
            <a:endParaRPr sz="17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85"/>
              </a:spcBef>
              <a:buChar char="•"/>
              <a:tabLst>
                <a:tab pos="241300" algn="l"/>
              </a:tabLst>
              <a:defRPr sz="1300"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Maggiori impatti negativi per l'uso improprio tecnologico</a:t>
            </a:r>
            <a:endParaRPr sz="13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120"/>
              </a:spcBef>
              <a:buChar char="•"/>
              <a:tabLst>
                <a:tab pos="241300" algn="l"/>
              </a:tabLst>
              <a:defRPr sz="1300"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Rapida trasformazione dei posti di lavoro e della società</a:t>
            </a:r>
            <a:endParaRPr sz="13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Uso buono o cattivo della tecnologia</a:t>
            </a:r>
            <a:endParaRPr sz="17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785"/>
              </a:spcBef>
              <a:buChar char="•"/>
              <a:tabLst>
                <a:tab pos="241300" algn="l"/>
              </a:tabLst>
              <a:defRPr sz="1300"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Armi autonome e sorveglianza di massa</a:t>
            </a:r>
            <a:endParaRPr sz="13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240665" indent="-114935">
              <a:lnSpc>
                <a:spcPct val="100000"/>
              </a:lnSpc>
              <a:spcBef>
                <a:spcPts val="120"/>
              </a:spcBef>
              <a:buChar char="•"/>
              <a:tabLst>
                <a:tab pos="241300" algn="l"/>
              </a:tabLst>
              <a:defRPr sz="1300">
                <a:latin typeface="Calibri"/>
                <a:cs typeface="Calibri"/>
              </a:defRPr>
            </a:pPr>
            <a:r>
              <a:rPr>
                <a:solidFill>
                  <a:schemeClr val="tx1">
                    <a:lumMod val="85000"/>
                    <a:lumOff val="15000"/>
                  </a:schemeClr>
                </a:solidFill>
              </a:rPr>
              <a:t>Obiettivi di sviluppo sostenibile delle Nazioni Unite</a:t>
            </a:r>
            <a:endParaRPr sz="13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28889" y="2819907"/>
            <a:ext cx="6540500" cy="3959860"/>
            <a:chOff x="5428889" y="2819907"/>
            <a:chExt cx="6540500" cy="3959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40222" y="6156959"/>
              <a:ext cx="1028699" cy="6222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8889" y="2819907"/>
              <a:ext cx="5511333" cy="333705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117340" y="642162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8327" y="303590"/>
            <a:ext cx="4335780" cy="5853430"/>
          </a:xfrm>
          <a:prstGeom prst="rect">
            <a:avLst/>
          </a:prstGeom>
          <a:solidFill>
            <a:srgbClr val="4472C4"/>
          </a:solidFill>
          <a:ln w="12700">
            <a:solidFill>
              <a:srgbClr val="2F528F"/>
            </a:solidFill>
          </a:ln>
        </p:spPr>
        <p:txBody>
          <a:bodyPr vert="horz"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sz="5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550">
              <a:latin typeface="Times New Roman"/>
              <a:cs typeface="Times New Roman"/>
            </a:endParaRPr>
          </a:p>
          <a:p>
            <a:pPr marL="899794" marR="212090" indent="-724535">
              <a:lnSpc>
                <a:spcPts val="4700"/>
              </a:lnSpc>
              <a:defRPr sz="44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L'IA non è una tecnologia neutrale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7738" y="646684"/>
            <a:ext cx="5384800" cy="1816735"/>
          </a:xfrm>
          <a:prstGeom prst="rect">
            <a:avLst/>
          </a:prstGeom>
        </p:spPr>
        <p:txBody>
          <a:bodyPr vert="horz" wrap="square" lIns="0" tIns="9144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241300" algn="l"/>
              </a:tabLst>
              <a:defRPr sz="2800">
                <a:latin typeface="Calibri"/>
                <a:cs typeface="Calibri"/>
              </a:defRPr>
            </a:pPr>
            <a:r>
              <a:t>L'uso improprio deve essere evitato</a:t>
            </a:r>
            <a:endParaRPr sz="2800">
              <a:latin typeface="Calibri"/>
              <a:cs typeface="Calibri"/>
            </a:endParaRPr>
          </a:p>
          <a:p>
            <a:pPr marL="241300" marR="5080" indent="-228600">
              <a:lnSpc>
                <a:spcPts val="3000"/>
              </a:lnSpc>
              <a:spcBef>
                <a:spcPts val="1025"/>
              </a:spcBef>
              <a:buFont typeface="Arial MT"/>
              <a:buChar char="•"/>
              <a:tabLst>
                <a:tab pos="241300" algn="l"/>
              </a:tabLst>
              <a:defRPr sz="2800">
                <a:latin typeface="Calibri"/>
                <a:cs typeface="Calibri"/>
              </a:defRPr>
            </a:pPr>
            <a:r>
              <a:t>Ma l'IA deve essere progettata e sviluppata con le giuste proprietà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698500" algn="l"/>
              </a:tabLst>
              <a:defRPr sz="2400">
                <a:latin typeface="Calibri"/>
                <a:cs typeface="Calibri"/>
              </a:defRPr>
            </a:pPr>
            <a:r>
              <a:t>Giusto, spiegabile, robusto,...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3793" y="232227"/>
            <a:ext cx="4977130" cy="6393815"/>
          </a:xfrm>
          <a:prstGeom prst="rect">
            <a:avLst/>
          </a:prstGeom>
          <a:solidFill>
            <a:srgbClr val="4472C4"/>
          </a:solidFill>
          <a:ln w="12700">
            <a:solidFill>
              <a:srgbClr val="2F528F"/>
            </a:solidFill>
          </a:ln>
        </p:spPr>
        <p:txBody>
          <a:bodyPr vert="horz" wrap="square" lIns="0" tIns="574040" rIns="0" bIns="0">
            <a:spAutoFit/>
          </a:bodyPr>
          <a:lstStyle/>
          <a:p>
            <a:pPr marR="67945" algn="ctr">
              <a:lnSpc>
                <a:spcPct val="100000"/>
              </a:lnSpc>
              <a:spcBef>
                <a:spcPts val="4520"/>
              </a:spcBef>
              <a:defRPr sz="44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Equità dell'IA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83300" y="252476"/>
            <a:ext cx="4896485" cy="2836546"/>
          </a:xfrm>
          <a:prstGeom prst="rect">
            <a:avLst/>
          </a:prstGeom>
        </p:spPr>
        <p:txBody>
          <a:bodyPr vert="horz" wrap="square" lIns="0" tIns="9525" rIns="0" bIns="0">
            <a:spAutoFit/>
          </a:bodyPr>
          <a:lstStyle/>
          <a:p>
            <a:pPr marL="241300" marR="780415" indent="-228600" algn="just">
              <a:lnSpc>
                <a:spcPct val="100800"/>
              </a:lnSpc>
              <a:spcBef>
                <a:spcPts val="75"/>
              </a:spcBef>
              <a:buClr>
                <a:srgbClr val="000000"/>
              </a:buClr>
              <a:buFont typeface="Wingdings"/>
              <a:buChar char=""/>
              <a:tabLst>
                <a:tab pos="241300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Bias: pregiudizio per o contro qualcosa</a:t>
            </a:r>
            <a:endParaRPr sz="2000">
              <a:latin typeface="Arial MT"/>
              <a:cs typeface="Arial MT"/>
            </a:endParaRPr>
          </a:p>
          <a:p>
            <a:pPr marL="241300" marR="424180" indent="-228600" algn="just">
              <a:lnSpc>
                <a:spcPct val="100800"/>
              </a:lnSpc>
              <a:spcBef>
                <a:spcPts val="95"/>
              </a:spcBef>
              <a:buClr>
                <a:srgbClr val="000000"/>
              </a:buClr>
              <a:buFont typeface="Wingdings"/>
              <a:buChar char=""/>
              <a:tabLst>
                <a:tab pos="241300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Come conseguenza del pregiudizio, si potrebbe comportarsi ingiustamente nei confronti di alcuni gruppi rispetto ad altri</a:t>
            </a:r>
            <a:endParaRPr sz="200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Font typeface="Wingdings"/>
              <a:buChar char=""/>
              <a:tabLst>
                <a:tab pos="241300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Perché l'IA dovrebbe essere di parte?</a:t>
            </a:r>
            <a:endParaRPr sz="2000">
              <a:latin typeface="Arial MT"/>
              <a:cs typeface="Arial MT"/>
            </a:endParaRPr>
          </a:p>
          <a:p>
            <a:pPr marL="775970" marR="5080" indent="-306705" algn="just">
              <a:lnSpc>
                <a:spcPct val="100000"/>
              </a:lnSpc>
              <a:spcBef>
                <a:spcPts val="120"/>
              </a:spcBef>
              <a:defRPr sz="2400">
                <a:latin typeface="Arial MT"/>
                <a:cs typeface="Arial MT"/>
              </a:defRPr>
            </a:pPr>
            <a:r>
              <a:rPr sz="2000"/>
              <a:t>— </a:t>
            </a:r>
            <a:r>
              <a:rPr sz="2000">
                <a:solidFill>
                  <a:srgbClr val="4472C4"/>
                </a:solidFill>
              </a:rPr>
              <a:t>Addestrato sui dati forniti dalle persone, e le persone sono di parte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7244" y="3466070"/>
            <a:ext cx="3494361" cy="295298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01354" y="637590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793" y="232228"/>
            <a:ext cx="4977130" cy="5924732"/>
          </a:xfrm>
          <a:custGeom>
            <a:avLst/>
            <a:gdLst/>
            <a:ahLst/>
            <a:cxnLst/>
            <a:rect l="l" t="t" r="r" b="b"/>
            <a:pathLst>
              <a:path w="4977130" h="6393815">
                <a:moveTo>
                  <a:pt x="4976884" y="0"/>
                </a:moveTo>
                <a:lnTo>
                  <a:pt x="0" y="0"/>
                </a:lnTo>
                <a:lnTo>
                  <a:pt x="0" y="6393544"/>
                </a:lnTo>
                <a:lnTo>
                  <a:pt x="4976884" y="6393544"/>
                </a:lnTo>
                <a:lnTo>
                  <a:pt x="4976884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3793" y="232227"/>
            <a:ext cx="4977130" cy="3990323"/>
          </a:xfrm>
          <a:prstGeom prst="rect">
            <a:avLst/>
          </a:prstGeom>
          <a:ln w="12700">
            <a:solidFill>
              <a:srgbClr val="2F528F"/>
            </a:solidFill>
          </a:ln>
        </p:spPr>
        <p:txBody>
          <a:bodyPr vert="horz" wrap="square" lIns="0" tIns="574040" rIns="0" bIns="0">
            <a:spAutoFit/>
          </a:bodyPr>
          <a:lstStyle/>
          <a:p>
            <a:pPr marL="482600">
              <a:lnSpc>
                <a:spcPct val="100000"/>
              </a:lnSpc>
              <a:spcBef>
                <a:spcPts val="4520"/>
              </a:spcBef>
              <a:defRPr sz="44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rPr sz="3200"/>
              <a:t>Bias di AI: Foto di ImageNet</a:t>
            </a:r>
            <a:endParaRPr sz="32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800">
              <a:latin typeface="Calibri Light"/>
              <a:cs typeface="Calibri Light"/>
            </a:endParaRPr>
          </a:p>
          <a:p>
            <a:pPr marL="593090" marR="867410" indent="-228600">
              <a:lnSpc>
                <a:spcPct val="100800"/>
              </a:lnSpc>
              <a:buClr>
                <a:srgbClr val="000000"/>
              </a:buClr>
              <a:buFont typeface="Wingdings"/>
              <a:buChar char=""/>
              <a:tabLst>
                <a:tab pos="593725" algn="l"/>
              </a:tabLst>
              <a:defRPr sz="2400">
                <a:solidFill>
                  <a:srgbClr val="FFFFFF"/>
                </a:solidFill>
                <a:latin typeface="Arial MT"/>
                <a:cs typeface="Arial MT"/>
              </a:defRPr>
            </a:pPr>
            <a:r>
              <a:rPr sz="2000"/>
              <a:t>Immagini 14M, utilizzate per addestrare i sistemi di interpretazione delle immagini AI</a:t>
            </a:r>
            <a:endParaRPr sz="2000">
              <a:latin typeface="Arial MT"/>
              <a:cs typeface="Arial MT"/>
            </a:endParaRPr>
          </a:p>
          <a:p>
            <a:pPr marL="593090" marR="528320" indent="-228600">
              <a:lnSpc>
                <a:spcPct val="100400"/>
              </a:lnSpc>
              <a:spcBef>
                <a:spcPts val="110"/>
              </a:spcBef>
              <a:buClr>
                <a:srgbClr val="000000"/>
              </a:buClr>
              <a:buFont typeface="Wingdings"/>
              <a:buChar char=""/>
              <a:tabLst>
                <a:tab pos="593725" algn="l"/>
              </a:tabLst>
              <a:defRPr sz="2400">
                <a:solidFill>
                  <a:srgbClr val="FFFFFF"/>
                </a:solidFill>
                <a:latin typeface="Arial MT"/>
                <a:cs typeface="Arial MT"/>
              </a:defRPr>
            </a:pPr>
            <a:r>
              <a:rPr sz="2000"/>
              <a:t>Bias nella distribuzione dei dati e nelle etichette dei dati (persone Mturk)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01354" y="637590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724" y="5306059"/>
            <a:ext cx="3187699" cy="850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9401" y="3438053"/>
            <a:ext cx="4500821" cy="29504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79832" y="408378"/>
            <a:ext cx="5439138" cy="26057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68620" cy="6858000"/>
          </a:xfrm>
          <a:custGeom>
            <a:avLst/>
            <a:gdLst/>
            <a:ahLst/>
            <a:cxnLst/>
            <a:rect l="l" t="t" r="r" b="b"/>
            <a:pathLst>
              <a:path w="5468620" h="6858000">
                <a:moveTo>
                  <a:pt x="5468547" y="0"/>
                </a:moveTo>
                <a:lnTo>
                  <a:pt x="0" y="0"/>
                </a:lnTo>
                <a:lnTo>
                  <a:pt x="0" y="6857999"/>
                </a:lnTo>
                <a:lnTo>
                  <a:pt x="5468547" y="6857999"/>
                </a:lnTo>
                <a:lnTo>
                  <a:pt x="546854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17867" y="616203"/>
            <a:ext cx="4058933" cy="2272030"/>
          </a:xfrm>
          <a:prstGeom prst="rect">
            <a:avLst/>
          </a:prstGeom>
        </p:spPr>
        <p:txBody>
          <a:bodyPr vert="horz" wrap="square" lIns="0" tIns="83820" rIns="0" bIns="0">
            <a:spAutoFit/>
          </a:bodyPr>
          <a:lstStyle/>
          <a:p>
            <a:pPr marL="609600" marR="601345" indent="-635" algn="ctr">
              <a:lnSpc>
                <a:spcPts val="4300"/>
              </a:lnSpc>
              <a:spcBef>
                <a:spcPts val="660"/>
              </a:spcBef>
              <a:defRPr sz="40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Applicazione ipoteca:</a:t>
            </a:r>
            <a:endParaRPr sz="4000">
              <a:latin typeface="Calibri Light"/>
              <a:cs typeface="Calibri Light"/>
            </a:endParaRPr>
          </a:p>
          <a:p>
            <a:pPr algn="ctr">
              <a:lnSpc>
                <a:spcPts val="3979"/>
              </a:lnSpc>
              <a:defRPr sz="40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bias non solo da</a:t>
            </a:r>
            <a:endParaRPr sz="4000">
              <a:latin typeface="Calibri Light"/>
              <a:cs typeface="Calibri Light"/>
            </a:endParaRPr>
          </a:p>
          <a:p>
            <a:pPr algn="ctr">
              <a:lnSpc>
                <a:spcPts val="4550"/>
              </a:lnSpc>
              <a:defRPr sz="40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dati personali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66199" y="6351523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575" y="3141524"/>
            <a:ext cx="3939241" cy="295786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083300" y="409671"/>
            <a:ext cx="5006975" cy="5252720"/>
          </a:xfrm>
          <a:prstGeom prst="rect">
            <a:avLst/>
          </a:prstGeom>
        </p:spPr>
        <p:txBody>
          <a:bodyPr vert="horz" wrap="square" lIns="0" tIns="4826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Wingdings"/>
              <a:buChar char=""/>
              <a:tabLst>
                <a:tab pos="241300" algn="l"/>
              </a:tabLst>
              <a:defRPr sz="28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Dati di formazione</a:t>
            </a:r>
            <a:endParaRPr sz="2000">
              <a:latin typeface="Arial MT"/>
              <a:cs typeface="Arial MT"/>
            </a:endParaRPr>
          </a:p>
          <a:p>
            <a:pPr marL="775970" marR="787400" lvl="1" indent="-306705">
              <a:lnSpc>
                <a:spcPct val="100000"/>
              </a:lnSpc>
              <a:spcBef>
                <a:spcPts val="254"/>
              </a:spcBef>
              <a:buClr>
                <a:srgbClr val="000000"/>
              </a:buClr>
              <a:buChar char="–"/>
              <a:tabLst>
                <a:tab pos="776605" algn="l"/>
              </a:tabLst>
              <a:defRPr sz="25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Es.: correlazione genere-accettazione</a:t>
            </a:r>
            <a:endParaRPr sz="20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Font typeface="Wingdings"/>
              <a:buChar char=""/>
              <a:tabLst>
                <a:tab pos="241300" algn="l"/>
              </a:tabLst>
              <a:defRPr sz="28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Decisioni di progettazione:</a:t>
            </a:r>
            <a:endParaRPr sz="2000">
              <a:latin typeface="Arial MT"/>
              <a:cs typeface="Arial MT"/>
            </a:endParaRPr>
          </a:p>
          <a:p>
            <a:pPr marL="775970" marR="5080" lvl="1" indent="-306705">
              <a:lnSpc>
                <a:spcPct val="100000"/>
              </a:lnSpc>
              <a:spcBef>
                <a:spcPts val="229"/>
              </a:spcBef>
              <a:buClr>
                <a:srgbClr val="000000"/>
              </a:buClr>
              <a:buChar char="–"/>
              <a:tabLst>
                <a:tab pos="776605" algn="l"/>
              </a:tabLst>
              <a:defRPr sz="25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Es.: motivazioni prioritarie per le domande di prestito</a:t>
            </a:r>
            <a:endParaRPr sz="2000">
              <a:latin typeface="Arial MT"/>
              <a:cs typeface="Arial MT"/>
            </a:endParaRPr>
          </a:p>
          <a:p>
            <a:pPr marL="776605" lvl="1" indent="-306705">
              <a:lnSpc>
                <a:spcPct val="100000"/>
              </a:lnSpc>
              <a:spcBef>
                <a:spcPts val="190"/>
              </a:spcBef>
              <a:buClr>
                <a:srgbClr val="000000"/>
              </a:buClr>
              <a:buChar char="–"/>
              <a:tabLst>
                <a:tab pos="776605" algn="l"/>
              </a:tabLst>
              <a:defRPr sz="25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Comprare una casa</a:t>
            </a:r>
            <a:endParaRPr sz="2000">
              <a:latin typeface="Arial MT"/>
              <a:cs typeface="Arial MT"/>
            </a:endParaRPr>
          </a:p>
          <a:p>
            <a:pPr marL="776605" lvl="1" indent="-306705">
              <a:lnSpc>
                <a:spcPct val="100000"/>
              </a:lnSpc>
              <a:spcBef>
                <a:spcPts val="219"/>
              </a:spcBef>
              <a:buClr>
                <a:srgbClr val="000000"/>
              </a:buClr>
              <a:buChar char="–"/>
              <a:tabLst>
                <a:tab pos="776605" algn="l"/>
              </a:tabLst>
              <a:defRPr sz="25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Pagare le tasse scolastiche</a:t>
            </a:r>
            <a:endParaRPr sz="2000">
              <a:latin typeface="Arial MT"/>
              <a:cs typeface="Arial MT"/>
            </a:endParaRPr>
          </a:p>
          <a:p>
            <a:pPr marL="776605" lvl="1" indent="-306705">
              <a:lnSpc>
                <a:spcPct val="100000"/>
              </a:lnSpc>
              <a:spcBef>
                <a:spcPts val="190"/>
              </a:spcBef>
              <a:buClr>
                <a:srgbClr val="000000"/>
              </a:buClr>
              <a:buChar char="–"/>
              <a:tabLst>
                <a:tab pos="776605" algn="l"/>
              </a:tabLst>
              <a:defRPr sz="25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Pagare le spese legali</a:t>
            </a:r>
            <a:endParaRPr sz="2000">
              <a:latin typeface="Arial MT"/>
              <a:cs typeface="Arial MT"/>
            </a:endParaRPr>
          </a:p>
          <a:p>
            <a:pPr marL="1191895" marR="187960" lvl="2" indent="-271145">
              <a:lnSpc>
                <a:spcPts val="2690"/>
              </a:lnSpc>
              <a:spcBef>
                <a:spcPts val="850"/>
              </a:spcBef>
              <a:buClr>
                <a:srgbClr val="000000"/>
              </a:buClr>
              <a:buChar char="•"/>
              <a:tabLst>
                <a:tab pos="1191260" algn="l"/>
                <a:tab pos="1191895" algn="l"/>
              </a:tabLst>
              <a:defRPr sz="23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t>Le domande di prestito con queste motivazioni sono prioritarie</a:t>
            </a:r>
            <a:endParaRPr>
              <a:latin typeface="Arial MT"/>
              <a:cs typeface="Arial MT"/>
            </a:endParaRPr>
          </a:p>
          <a:p>
            <a:pPr marL="1191895" marR="179070" lvl="2" indent="-271145">
              <a:lnSpc>
                <a:spcPct val="99600"/>
              </a:lnSpc>
              <a:spcBef>
                <a:spcPts val="390"/>
              </a:spcBef>
              <a:buClr>
                <a:srgbClr val="000000"/>
              </a:buClr>
              <a:buChar char="•"/>
              <a:tabLst>
                <a:tab pos="1191260" algn="l"/>
                <a:tab pos="1191895" algn="l"/>
              </a:tabLst>
              <a:defRPr sz="23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t>Se uno di loro viene omesso, la comunità interessata sarà penalizzata</a:t>
            </a:r>
            <a:endParaRPr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830" y="232227"/>
            <a:ext cx="4977130" cy="6100995"/>
          </a:xfrm>
          <a:custGeom>
            <a:avLst/>
            <a:gdLst/>
            <a:ahLst/>
            <a:cxnLst/>
            <a:rect l="l" t="t" r="r" b="b"/>
            <a:pathLst>
              <a:path w="4977130" h="6393815">
                <a:moveTo>
                  <a:pt x="4976885" y="0"/>
                </a:moveTo>
                <a:lnTo>
                  <a:pt x="0" y="0"/>
                </a:lnTo>
                <a:lnTo>
                  <a:pt x="0" y="6393544"/>
                </a:lnTo>
                <a:lnTo>
                  <a:pt x="4976885" y="6393544"/>
                </a:lnTo>
                <a:lnTo>
                  <a:pt x="4976885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5830" y="232227"/>
            <a:ext cx="4977130" cy="6393815"/>
          </a:xfrm>
          <a:prstGeom prst="rect">
            <a:avLst/>
          </a:prstGeom>
          <a:ln w="12700">
            <a:solidFill>
              <a:srgbClr val="2F528F"/>
            </a:solidFill>
          </a:ln>
        </p:spPr>
        <p:txBody>
          <a:bodyPr vert="horz" wrap="square" lIns="0" tIns="470534" rIns="0" bIns="0">
            <a:spAutoFit/>
          </a:bodyPr>
          <a:lstStyle/>
          <a:p>
            <a:pPr marL="490220" marR="482600" indent="1263015">
              <a:lnSpc>
                <a:spcPts val="4300"/>
              </a:lnSpc>
              <a:spcBef>
                <a:spcPts val="3704"/>
              </a:spcBef>
              <a:defRPr sz="40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Bias di AI:  che è il giusto</a:t>
            </a:r>
            <a:endParaRPr sz="4000">
              <a:latin typeface="Calibri Light"/>
              <a:cs typeface="Calibri Light"/>
            </a:endParaRPr>
          </a:p>
          <a:p>
            <a:pPr algn="ctr">
              <a:lnSpc>
                <a:spcPts val="3990"/>
              </a:lnSpc>
              <a:defRPr sz="40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definizione di</a:t>
            </a:r>
            <a:endParaRPr sz="4000">
              <a:latin typeface="Calibri Light"/>
              <a:cs typeface="Calibri Light"/>
            </a:endParaRPr>
          </a:p>
          <a:p>
            <a:pPr marL="1270" algn="ctr">
              <a:lnSpc>
                <a:spcPts val="4560"/>
              </a:lnSpc>
              <a:defRPr sz="40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equità?</a:t>
            </a:r>
            <a:endParaRPr sz="400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61631" y="4974323"/>
            <a:ext cx="6007735" cy="1805305"/>
            <a:chOff x="5961631" y="4974323"/>
            <a:chExt cx="6007735" cy="18053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40223" y="6156959"/>
              <a:ext cx="1028699" cy="6222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1631" y="4974323"/>
              <a:ext cx="5676900" cy="13588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501354" y="637590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9587" y="157115"/>
            <a:ext cx="3408194" cy="244637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841579" y="2794508"/>
            <a:ext cx="5822950" cy="1936750"/>
          </a:xfrm>
          <a:prstGeom prst="rect">
            <a:avLst/>
          </a:prstGeom>
        </p:spPr>
        <p:txBody>
          <a:bodyPr vert="horz" wrap="square" lIns="0" tIns="28575" rIns="0" bIns="0">
            <a:spAutoFit/>
          </a:bodyPr>
          <a:lstStyle/>
          <a:p>
            <a:pPr marL="298450" marR="334010" indent="-285750">
              <a:lnSpc>
                <a:spcPts val="2090"/>
              </a:lnSpc>
              <a:spcBef>
                <a:spcPts val="225"/>
              </a:spcBef>
              <a:buFont typeface="Arial MT"/>
              <a:buChar char="•"/>
              <a:tabLst>
                <a:tab pos="297815" algn="l"/>
                <a:tab pos="298450" algn="l"/>
              </a:tabLst>
              <a:defRPr sz="1800">
                <a:latin typeface="Calibri"/>
                <a:cs typeface="Calibri"/>
              </a:defRPr>
            </a:pPr>
            <a:r>
              <a:t>La precisione complessiva è la stessa, indipendentemente dalla razza (</a:t>
            </a:r>
            <a:r>
              <a:rPr b="1"/>
              <a:t>uguaglianza di precisione complessiva</a:t>
            </a:r>
            <a:r>
              <a:t>)</a:t>
            </a:r>
            <a:endParaRPr sz="1800">
              <a:latin typeface="Calibri"/>
              <a:cs typeface="Calibri"/>
            </a:endParaRPr>
          </a:p>
          <a:p>
            <a:pPr marL="298450" marR="5080" indent="-285750">
              <a:lnSpc>
                <a:spcPct val="99400"/>
              </a:lnSpc>
              <a:buFont typeface="Arial MT"/>
              <a:buChar char="•"/>
              <a:tabLst>
                <a:tab pos="297815" algn="l"/>
                <a:tab pos="298450" algn="l"/>
              </a:tabLst>
              <a:defRPr sz="1800">
                <a:latin typeface="Calibri"/>
                <a:cs typeface="Calibri"/>
              </a:defRPr>
            </a:pPr>
            <a:r>
              <a:t>La probabilità di recidiva tra gli imputati etichettati come rischio medio o elevato è simile, indipendentemente dalla razza (</a:t>
            </a:r>
            <a:r>
              <a:rPr b="1"/>
              <a:t>parità predittiva</a:t>
            </a:r>
            <a:r>
              <a:t>)</a:t>
            </a:r>
            <a:endParaRPr sz="1800">
              <a:latin typeface="Calibri"/>
              <a:cs typeface="Calibri"/>
            </a:endParaRPr>
          </a:p>
          <a:p>
            <a:pPr marL="298450" marR="678815" indent="-285750">
              <a:lnSpc>
                <a:spcPts val="2090"/>
              </a:lnSpc>
              <a:spcBef>
                <a:spcPts val="180"/>
              </a:spcBef>
              <a:buFont typeface="Arial MT"/>
              <a:buChar char="•"/>
              <a:tabLst>
                <a:tab pos="297815" algn="l"/>
                <a:tab pos="298450" algn="l"/>
              </a:tabLst>
              <a:defRPr sz="1800">
                <a:latin typeface="Calibri"/>
                <a:cs typeface="Calibri"/>
              </a:defRPr>
            </a:pPr>
            <a:r>
              <a:t>Ma... i tassi falsi positivi e falsi negativi sono molto diversi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79028" y="3435721"/>
            <a:ext cx="3669029" cy="2625090"/>
            <a:chOff x="979028" y="3435721"/>
            <a:chExt cx="3669029" cy="26250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9028" y="3449863"/>
              <a:ext cx="1627696" cy="11077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1017" y="3435721"/>
              <a:ext cx="1746787" cy="11360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6874" y="4804567"/>
              <a:ext cx="2482945" cy="12556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7443" y="225878"/>
            <a:ext cx="4989830" cy="5931082"/>
            <a:chOff x="277443" y="225877"/>
            <a:chExt cx="4989830" cy="6406515"/>
          </a:xfrm>
        </p:grpSpPr>
        <p:sp>
          <p:nvSpPr>
            <p:cNvPr id="3" name="object 3"/>
            <p:cNvSpPr/>
            <p:nvPr/>
          </p:nvSpPr>
          <p:spPr>
            <a:xfrm>
              <a:off x="283793" y="232227"/>
              <a:ext cx="4977130" cy="6393815"/>
            </a:xfrm>
            <a:custGeom>
              <a:avLst/>
              <a:gdLst/>
              <a:ahLst/>
              <a:cxnLst/>
              <a:rect l="l" t="t" r="r" b="b"/>
              <a:pathLst>
                <a:path w="4977130" h="6393815">
                  <a:moveTo>
                    <a:pt x="4976884" y="0"/>
                  </a:moveTo>
                  <a:lnTo>
                    <a:pt x="0" y="0"/>
                  </a:lnTo>
                  <a:lnTo>
                    <a:pt x="0" y="6393544"/>
                  </a:lnTo>
                  <a:lnTo>
                    <a:pt x="4976884" y="6393544"/>
                  </a:lnTo>
                  <a:lnTo>
                    <a:pt x="497688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3793" y="232227"/>
              <a:ext cx="4977130" cy="6393815"/>
            </a:xfrm>
            <a:custGeom>
              <a:avLst/>
              <a:gdLst/>
              <a:ahLst/>
              <a:cxnLst/>
              <a:rect l="l" t="t" r="r" b="b"/>
              <a:pathLst>
                <a:path w="4977130" h="6393815">
                  <a:moveTo>
                    <a:pt x="0" y="0"/>
                  </a:moveTo>
                  <a:lnTo>
                    <a:pt x="4976885" y="0"/>
                  </a:lnTo>
                  <a:lnTo>
                    <a:pt x="4976885" y="6393545"/>
                  </a:lnTo>
                  <a:lnTo>
                    <a:pt x="0" y="639354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7448" y="978915"/>
            <a:ext cx="2967355" cy="1181100"/>
          </a:xfrm>
          <a:prstGeom prst="rect">
            <a:avLst/>
          </a:prstGeom>
        </p:spPr>
        <p:txBody>
          <a:bodyPr vert="horz" wrap="square" lIns="0" tIns="83820" rIns="0" bIns="0">
            <a:spAutoFit/>
          </a:bodyPr>
          <a:lstStyle/>
          <a:p>
            <a:pPr marL="851535" marR="5080" indent="-839469">
              <a:lnSpc>
                <a:spcPts val="4300"/>
              </a:lnSpc>
              <a:spcBef>
                <a:spcPts val="660"/>
              </a:spcBef>
              <a:defRPr sz="4000">
                <a:latin typeface="Calibri Light"/>
                <a:cs typeface="Calibri Light"/>
              </a:defRPr>
            </a:pPr>
            <a:r>
              <a:t>Molti punti di decisione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501354" y="637590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6232" y="908303"/>
            <a:ext cx="6412992" cy="50688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930627" y="142747"/>
            <a:ext cx="4842510" cy="40957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00"/>
              </a:spcBef>
              <a:defRPr sz="1200" i="1">
                <a:latin typeface="Calibri"/>
                <a:cs typeface="Calibri"/>
              </a:defRPr>
            </a:pPr>
            <a:r>
              <a:t>Fonte: Equità e apprendimento automatico di Solon Barocas, Moritz Hardt, Arvind Narayanan (</a:t>
            </a:r>
            <a:r>
              <a:rPr u="sng">
                <a:uFill>
                  <a:solidFill>
                    <a:srgbClr val="000000"/>
                  </a:solidFill>
                </a:uFill>
              </a:rPr>
              <a:t>https://www.fairmlbook.org</a:t>
            </a:r>
            <a: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802" y="2443988"/>
            <a:ext cx="4765675" cy="326707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96875" indent="-384175">
              <a:lnSpc>
                <a:spcPts val="2695"/>
              </a:lnSpc>
              <a:spcBef>
                <a:spcPts val="100"/>
              </a:spcBef>
              <a:buClr>
                <a:srgbClr val="44546A"/>
              </a:buClr>
              <a:buSzPct val="79166"/>
              <a:buFont typeface="Times New Roman"/>
              <a:buChar char="■"/>
              <a:tabLst>
                <a:tab pos="396240" algn="l"/>
                <a:tab pos="396875" algn="l"/>
              </a:tabLst>
              <a:defRPr sz="2400" b="1" i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Equità individuale contro gruppo:</a:t>
            </a:r>
            <a:endParaRPr sz="2400">
              <a:latin typeface="Calibri"/>
              <a:cs typeface="Calibri"/>
            </a:endParaRPr>
          </a:p>
          <a:p>
            <a:pPr marL="932180" marR="5080" lvl="1" indent="-384175">
              <a:lnSpc>
                <a:spcPts val="2210"/>
              </a:lnSpc>
              <a:spcBef>
                <a:spcPts val="145"/>
              </a:spcBef>
              <a:buClr>
                <a:srgbClr val="44546A"/>
              </a:buClr>
              <a:buSzPct val="90476"/>
              <a:buFont typeface="Arial MT"/>
              <a:buChar char="■"/>
              <a:tabLst>
                <a:tab pos="931544" algn="l"/>
                <a:tab pos="932180" algn="l"/>
              </a:tabLst>
              <a:defRPr sz="21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individui simili dovrebbero ricevere trattamenti o esiti simili, vs</a:t>
            </a:r>
            <a:endParaRPr sz="2100">
              <a:latin typeface="Calibri"/>
              <a:cs typeface="Calibri"/>
            </a:endParaRPr>
          </a:p>
          <a:p>
            <a:pPr marL="932180" lvl="1" indent="-384175">
              <a:lnSpc>
                <a:spcPts val="1910"/>
              </a:lnSpc>
              <a:buClr>
                <a:srgbClr val="44546A"/>
              </a:buClr>
              <a:buSzPct val="90476"/>
              <a:buFont typeface="Arial MT"/>
              <a:buChar char="■"/>
              <a:tabLst>
                <a:tab pos="931544" algn="l"/>
                <a:tab pos="932180" algn="l"/>
              </a:tabLst>
              <a:defRPr sz="21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gruppi definiti da tutelati</a:t>
            </a:r>
            <a:endParaRPr sz="2100">
              <a:latin typeface="Calibri"/>
              <a:cs typeface="Calibri"/>
            </a:endParaRPr>
          </a:p>
          <a:p>
            <a:pPr marL="932180" marR="299085">
              <a:lnSpc>
                <a:spcPts val="2090"/>
              </a:lnSpc>
              <a:spcBef>
                <a:spcPts val="270"/>
              </a:spcBef>
              <a:defRPr sz="21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gli attributi dovrebbero ricevere trattamenti o esiti simili</a:t>
            </a:r>
            <a:endParaRPr sz="2100">
              <a:latin typeface="Calibri"/>
              <a:cs typeface="Calibri"/>
            </a:endParaRPr>
          </a:p>
          <a:p>
            <a:pPr marL="396875" marR="30480" indent="-384175">
              <a:lnSpc>
                <a:spcPts val="2400"/>
              </a:lnSpc>
              <a:spcBef>
                <a:spcPts val="60"/>
              </a:spcBef>
              <a:buClr>
                <a:srgbClr val="44546A"/>
              </a:buClr>
              <a:buSzPct val="79166"/>
              <a:buFont typeface="Times New Roman"/>
              <a:buChar char="■"/>
              <a:tabLst>
                <a:tab pos="396240" algn="l"/>
                <a:tab pos="396875" algn="l"/>
              </a:tabLst>
              <a:defRPr sz="2400" b="1" i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Definizione o definizioni di equità dipendenti dal contesto</a:t>
            </a:r>
            <a:endParaRPr sz="2400">
              <a:latin typeface="Calibri"/>
              <a:cs typeface="Calibri"/>
            </a:endParaRPr>
          </a:p>
          <a:p>
            <a:pPr marL="396875" indent="-384175">
              <a:lnSpc>
                <a:spcPts val="2160"/>
              </a:lnSpc>
              <a:buClr>
                <a:srgbClr val="44546A"/>
              </a:buClr>
              <a:buSzPct val="79166"/>
              <a:buFont typeface="Times New Roman"/>
              <a:buChar char="■"/>
              <a:tabLst>
                <a:tab pos="396240" algn="l"/>
                <a:tab pos="396875" algn="l"/>
              </a:tabLst>
              <a:defRPr sz="2400"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Soglia di bias accettabile</a:t>
            </a:r>
            <a:endParaRPr sz="2400">
              <a:latin typeface="Calibri"/>
              <a:cs typeface="Calibri"/>
            </a:endParaRPr>
          </a:p>
          <a:p>
            <a:pPr marL="396875" indent="-384175">
              <a:lnSpc>
                <a:spcPts val="2500"/>
              </a:lnSpc>
              <a:buClr>
                <a:srgbClr val="44546A"/>
              </a:buClr>
              <a:buSzPct val="79166"/>
              <a:buFont typeface="Times New Roman"/>
              <a:buChar char="■"/>
              <a:tabLst>
                <a:tab pos="396240" algn="l"/>
                <a:tab pos="396875" algn="l"/>
              </a:tabLst>
              <a:defRPr sz="2400" b="1" i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Quando rilevare il bias:</a:t>
            </a:r>
            <a:endParaRPr sz="2400">
              <a:latin typeface="Calibri"/>
              <a:cs typeface="Calibri"/>
            </a:endParaRPr>
          </a:p>
          <a:p>
            <a:pPr marL="932180" lvl="1" indent="-384175">
              <a:lnSpc>
                <a:spcPts val="2380"/>
              </a:lnSpc>
              <a:buClr>
                <a:srgbClr val="44546A"/>
              </a:buClr>
              <a:buSzPct val="90476"/>
              <a:buFont typeface="Arial MT"/>
              <a:buChar char="■"/>
              <a:tabLst>
                <a:tab pos="931544" algn="l"/>
                <a:tab pos="932180" algn="l"/>
              </a:tabLst>
              <a:defRPr sz="21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dati di formazione o modello appreso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4598" y="1119123"/>
            <a:ext cx="3255010" cy="40313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ts val="5210"/>
              </a:lnSpc>
              <a:spcBef>
                <a:spcPts val="100"/>
              </a:spcBef>
              <a:defRPr sz="4600">
                <a:latin typeface="Calibri Light"/>
                <a:cs typeface="Calibri Light"/>
              </a:defRPr>
            </a:pPr>
            <a:r>
              <a:rPr sz="3200"/>
              <a:t>L'INTELLIGENZA ARTIFICIALE</a:t>
            </a:r>
            <a:endParaRPr sz="3200">
              <a:latin typeface="Calibri Light"/>
              <a:cs typeface="Calibri Light"/>
            </a:endParaRPr>
          </a:p>
          <a:p>
            <a:pPr marL="12700" marR="5080">
              <a:lnSpc>
                <a:spcPct val="90000"/>
              </a:lnSpc>
              <a:spcBef>
                <a:spcPts val="240"/>
              </a:spcBef>
              <a:defRPr sz="4600">
                <a:latin typeface="Calibri Light"/>
                <a:cs typeface="Calibri Light"/>
              </a:defRPr>
            </a:pPr>
            <a:r>
              <a:rPr sz="3200"/>
              <a:t>spiegabilità:  I sistemi di intelligenza artificiale non possono essere scatole nere</a:t>
            </a:r>
            <a:endParaRPr sz="32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8488" y="2712720"/>
            <a:ext cx="5961888" cy="143255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4598" y="733552"/>
            <a:ext cx="3195955" cy="3628390"/>
          </a:xfrm>
          <a:prstGeom prst="rect">
            <a:avLst/>
          </a:prstGeom>
        </p:spPr>
        <p:txBody>
          <a:bodyPr vert="horz" wrap="square" lIns="0" tIns="78105" rIns="0" bIns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15"/>
              </a:spcBef>
              <a:defRPr sz="4300">
                <a:latin typeface="Calibri Light"/>
                <a:cs typeface="Calibri Light"/>
              </a:defRPr>
            </a:pPr>
            <a:r>
              <a:t>Trattamento dei dati:  regolamento generale sulla protezione dei dati (GDPR)</a:t>
            </a:r>
            <a:endParaRPr sz="43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1734" y="2153092"/>
            <a:ext cx="5934455" cy="25518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68" y="723900"/>
            <a:ext cx="4301532" cy="1290320"/>
          </a:xfrm>
          <a:prstGeom prst="rect">
            <a:avLst/>
          </a:prstGeom>
        </p:spPr>
        <p:txBody>
          <a:bodyPr vert="horz" wrap="square" lIns="0" tIns="95885" rIns="0" bIns="0">
            <a:spAutoFit/>
          </a:bodyPr>
          <a:lstStyle/>
          <a:p>
            <a:pPr marL="12700" marR="5080">
              <a:lnSpc>
                <a:spcPts val="4680"/>
              </a:lnSpc>
              <a:spcBef>
                <a:spcPts val="755"/>
              </a:spcBef>
              <a:defRPr sz="4400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Profilazione e manipolazione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7670" y="2385059"/>
            <a:ext cx="3281679" cy="2719070"/>
          </a:xfrm>
          <a:prstGeom prst="rect">
            <a:avLst/>
          </a:prstGeom>
        </p:spPr>
        <p:txBody>
          <a:bodyPr vert="horz" wrap="square" lIns="0" tIns="48895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Dalle azioni ai profili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ts val="2305"/>
              </a:lnSpc>
              <a:spcBef>
                <a:spcPts val="29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Come, testo, immagini, seguire,</a:t>
            </a:r>
            <a:endParaRPr sz="2000">
              <a:latin typeface="Calibri"/>
              <a:cs typeface="Calibri"/>
            </a:endParaRPr>
          </a:p>
          <a:p>
            <a:pPr marL="697865">
              <a:lnSpc>
                <a:spcPts val="2305"/>
              </a:lnSpc>
              <a:defRPr sz="2000">
                <a:latin typeface="Calibri"/>
                <a:cs typeface="Calibri"/>
              </a:defRPr>
            </a:pPr>
            <a:r>
              <a:t>...</a:t>
            </a:r>
            <a:endParaRPr sz="2000">
              <a:latin typeface="Calibri"/>
              <a:cs typeface="Calibri"/>
            </a:endParaRPr>
          </a:p>
          <a:p>
            <a:pPr marL="241300" marR="111760" indent="-228600">
              <a:lnSpc>
                <a:spcPct val="90300"/>
              </a:lnSpc>
              <a:spcBef>
                <a:spcPts val="93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L'IA può dedurre le nostre preferenze e utilizzarle per pubblicizzare prodotti che probabilmente ci piacciono</a:t>
            </a:r>
            <a:endParaRPr sz="2000">
              <a:latin typeface="Calibri"/>
              <a:cs typeface="Calibri"/>
            </a:endParaRPr>
          </a:p>
          <a:p>
            <a:pPr marL="697865" marR="261620" lvl="1" indent="-228600">
              <a:lnSpc>
                <a:spcPts val="1800"/>
              </a:lnSpc>
              <a:spcBef>
                <a:spcPts val="459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1600">
                <a:latin typeface="Calibri"/>
                <a:cs typeface="Calibri"/>
              </a:defRPr>
            </a:pPr>
            <a:r>
              <a:t>Più facile se le nostre preferenze sono bipolari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5861" y="1486142"/>
            <a:ext cx="6019331" cy="38824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7110" y="336803"/>
            <a:ext cx="7128121" cy="695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>
                <a:solidFill>
                  <a:srgbClr val="000000"/>
                </a:solidFill>
              </a:defRPr>
            </a:pPr>
            <a:r>
              <a:t>Una breve storia dell'IA</a:t>
            </a:r>
            <a:endParaRPr sz="4400"/>
          </a:p>
        </p:txBody>
      </p:sp>
      <p:sp>
        <p:nvSpPr>
          <p:cNvPr id="18" name="object 18"/>
          <p:cNvSpPr txBox="1"/>
          <p:nvPr/>
        </p:nvSpPr>
        <p:spPr>
          <a:xfrm>
            <a:off x="4117340" y="642162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6AF07FE-5AD3-A8DA-B807-5A1CC1F96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04" y="1447800"/>
            <a:ext cx="8231592" cy="41860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68" y="831087"/>
            <a:ext cx="2661285" cy="1098550"/>
          </a:xfrm>
          <a:prstGeom prst="rect">
            <a:avLst/>
          </a:prstGeom>
        </p:spPr>
        <p:txBody>
          <a:bodyPr vert="horz" wrap="square" lIns="0" tIns="74930" rIns="0" bIns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590"/>
              </a:spcBef>
              <a:defRPr sz="3700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Impatto sulla forza lavoro</a:t>
            </a:r>
            <a:endParaRPr sz="37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7670" y="2421635"/>
            <a:ext cx="3298190" cy="1016000"/>
          </a:xfrm>
          <a:prstGeom prst="rect">
            <a:avLst/>
          </a:prstGeom>
        </p:spPr>
        <p:txBody>
          <a:bodyPr vert="horz" wrap="square" lIns="0" tIns="45085" rIns="0" bIns="0">
            <a:spAutoFit/>
          </a:bodyPr>
          <a:lstStyle/>
          <a:p>
            <a:pPr marL="241300" marR="5080" indent="-228600">
              <a:lnSpc>
                <a:spcPts val="2180"/>
              </a:lnSpc>
              <a:spcBef>
                <a:spcPts val="35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Molti posti di lavoro scompariranno, e molti altri saranno creati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8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Tutti i posti di lavoro cambieranno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5861" y="884210"/>
            <a:ext cx="6019330" cy="50863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7667" y="548132"/>
            <a:ext cx="2637155" cy="1068070"/>
          </a:xfrm>
          <a:prstGeom prst="rect">
            <a:avLst/>
          </a:prstGeom>
        </p:spPr>
        <p:txBody>
          <a:bodyPr vert="horz" wrap="square" lIns="0" tIns="74295" rIns="0" bIns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  <a:defRPr sz="3600">
                <a:latin typeface="Calibri Light"/>
                <a:cs typeface="Calibri Light"/>
              </a:defRPr>
            </a:pPr>
            <a:r>
              <a:t>Una visione del futuro (2030)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3488" y="291591"/>
            <a:ext cx="4807585" cy="1610360"/>
          </a:xfrm>
          <a:prstGeom prst="rect">
            <a:avLst/>
          </a:prstGeom>
        </p:spPr>
        <p:txBody>
          <a:bodyPr vert="horz" wrap="square" lIns="0" tIns="52069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900">
                <a:latin typeface="Calibri"/>
                <a:cs typeface="Calibri"/>
              </a:defRPr>
            </a:pPr>
            <a:r>
              <a:t>17 goal, 169 obiettivi</a:t>
            </a:r>
            <a:endParaRPr sz="1900">
              <a:latin typeface="Calibri"/>
              <a:cs typeface="Calibri"/>
            </a:endParaRPr>
          </a:p>
          <a:p>
            <a:pPr marL="241300" indent="-228600">
              <a:lnSpc>
                <a:spcPts val="2195"/>
              </a:lnSpc>
              <a:spcBef>
                <a:spcPts val="31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900">
                <a:latin typeface="Calibri"/>
                <a:cs typeface="Calibri"/>
              </a:defRPr>
            </a:pPr>
            <a:r>
              <a:t>Percorso molto difficile</a:t>
            </a:r>
            <a:endParaRPr sz="1900">
              <a:latin typeface="Calibri"/>
              <a:cs typeface="Calibri"/>
            </a:endParaRPr>
          </a:p>
          <a:p>
            <a:pPr marL="698500" lvl="1" indent="-229235">
              <a:lnSpc>
                <a:spcPts val="2195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900">
                <a:latin typeface="Calibri"/>
                <a:cs typeface="Calibri"/>
              </a:defRPr>
            </a:pPr>
            <a:r>
              <a:t>La pandemia ha peggiorato la situazione</a:t>
            </a:r>
            <a:endParaRPr sz="19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900">
                <a:latin typeface="Calibri"/>
                <a:cs typeface="Calibri"/>
              </a:defRPr>
            </a:pPr>
            <a:r>
              <a:t>L'IA può aiutare a raggiungere gli obiettivi di sviluppo sostenibile</a:t>
            </a:r>
            <a:endParaRPr sz="19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1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900">
                <a:latin typeface="Calibri"/>
                <a:cs typeface="Calibri"/>
              </a:defRPr>
            </a:pPr>
            <a:r>
              <a:t>COVID: vaccini in meno di un anno!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066" y="2864927"/>
            <a:ext cx="4970449" cy="30467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30415" y="3179994"/>
            <a:ext cx="4771301" cy="244844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1253"/>
            <a:ext cx="3434079" cy="1169035"/>
          </a:xfrm>
          <a:prstGeom prst="rect">
            <a:avLst/>
          </a:prstGeom>
        </p:spPr>
        <p:txBody>
          <a:bodyPr vert="horz" wrap="square" lIns="0" tIns="73660" rIns="0" bIns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580"/>
              </a:spcBef>
              <a:defRPr sz="3900">
                <a:solidFill>
                  <a:srgbClr val="4472C4"/>
                </a:solidFill>
                <a:latin typeface="Calibri Light"/>
                <a:cs typeface="Calibri Light"/>
              </a:defRPr>
            </a:pPr>
            <a:r>
              <a:t>IBM, tecnologia e AI</a:t>
            </a:r>
            <a:endParaRPr sz="39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8086" y="1572005"/>
            <a:ext cx="3971925" cy="4342214"/>
          </a:xfrm>
          <a:prstGeom prst="rect">
            <a:avLst/>
          </a:prstGeom>
        </p:spPr>
        <p:txBody>
          <a:bodyPr vert="horz" wrap="square" lIns="0" tIns="9144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241300" algn="l"/>
              </a:tabLst>
              <a:defRPr sz="2800">
                <a:latin typeface="Calibri"/>
                <a:cs typeface="Calibri"/>
              </a:defRPr>
            </a:pPr>
            <a:r>
              <a:rPr sz="2400"/>
              <a:t>110 anni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241300" algn="l"/>
              </a:tabLst>
              <a:defRPr sz="2800">
                <a:latin typeface="Calibri"/>
                <a:cs typeface="Calibri"/>
              </a:defRPr>
            </a:pPr>
            <a:r>
              <a:rPr sz="2400"/>
              <a:t>Hardware e software</a:t>
            </a:r>
            <a:endParaRPr sz="2400">
              <a:latin typeface="Calibri"/>
              <a:cs typeface="Calibri"/>
            </a:endParaRPr>
          </a:p>
          <a:p>
            <a:pPr marL="241300" marR="5080" indent="-228600">
              <a:lnSpc>
                <a:spcPts val="3100"/>
              </a:lnSpc>
              <a:spcBef>
                <a:spcPts val="969"/>
              </a:spcBef>
              <a:buFont typeface="Arial MT"/>
              <a:buChar char="•"/>
              <a:tabLst>
                <a:tab pos="241300" algn="l"/>
              </a:tabLst>
              <a:defRPr sz="2800">
                <a:latin typeface="Calibri"/>
                <a:cs typeface="Calibri"/>
              </a:defRPr>
            </a:pPr>
            <a:r>
              <a:rPr sz="2400"/>
              <a:t>Intelligenza artificiale dell'impresa: Soluzioni AI per altre aziende</a:t>
            </a:r>
            <a:endParaRPr sz="2400">
              <a:latin typeface="Calibri"/>
              <a:cs typeface="Calibri"/>
            </a:endParaRPr>
          </a:p>
          <a:p>
            <a:pPr marL="698500" marR="891540" lvl="1" indent="-228600">
              <a:lnSpc>
                <a:spcPts val="2500"/>
              </a:lnSpc>
              <a:spcBef>
                <a:spcPts val="590"/>
              </a:spcBef>
              <a:buFont typeface="Arial MT"/>
              <a:buChar char="•"/>
              <a:tabLst>
                <a:tab pos="698500" algn="l"/>
              </a:tabLst>
              <a:defRPr sz="2400">
                <a:latin typeface="Calibri"/>
                <a:cs typeface="Calibri"/>
              </a:defRPr>
            </a:pPr>
            <a:r>
              <a:rPr sz="2000"/>
              <a:t>Banche e istituzioni finanziarie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95"/>
              </a:spcBef>
              <a:buFont typeface="Arial MT"/>
              <a:buChar char="•"/>
              <a:tabLst>
                <a:tab pos="698500" algn="l"/>
              </a:tabLst>
              <a:defRPr sz="2400">
                <a:latin typeface="Calibri"/>
                <a:cs typeface="Calibri"/>
              </a:defRPr>
            </a:pPr>
            <a:r>
              <a:rPr sz="2000"/>
              <a:t>I Governi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698500" algn="l"/>
              </a:tabLst>
              <a:defRPr sz="2400">
                <a:latin typeface="Calibri"/>
                <a:cs typeface="Calibri"/>
              </a:defRPr>
            </a:pPr>
            <a:r>
              <a:rPr sz="2000"/>
              <a:t>Gli Aeroporti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698500" algn="l"/>
              </a:tabLst>
              <a:defRPr sz="2400">
                <a:latin typeface="Calibri"/>
                <a:cs typeface="Calibri"/>
              </a:defRPr>
            </a:pPr>
            <a:r>
              <a:rPr sz="2000"/>
              <a:t>Ospedali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698500" algn="l"/>
              </a:tabLst>
              <a:defRPr sz="2400">
                <a:latin typeface="Calibri"/>
                <a:cs typeface="Calibri"/>
              </a:defRPr>
            </a:pPr>
            <a:r>
              <a:rPr sz="2000"/>
              <a:t>...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0252" y="267519"/>
            <a:ext cx="2832822" cy="166461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630057" y="1983740"/>
            <a:ext cx="2630805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Gli scacchi: IBM Deep Blue, 1997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5804" y="2487993"/>
            <a:ext cx="3341681" cy="170733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587225" y="4239259"/>
            <a:ext cx="2689225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Pericolo: IBM Watson, 2011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4532" y="4594844"/>
            <a:ext cx="3149540" cy="168890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674544" y="6388100"/>
            <a:ext cx="2037714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Progetto Debater, 2020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89749" y="267519"/>
            <a:ext cx="3162298" cy="22479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07000" y="3483593"/>
            <a:ext cx="2946400" cy="22224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166422" y="2690876"/>
            <a:ext cx="1230630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Summit, IBM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68489" y="5799835"/>
            <a:ext cx="2333625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Computer quantistico, IBM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166985" y="304309"/>
            <a:ext cx="6588759" cy="1684655"/>
            <a:chOff x="5166985" y="304309"/>
            <a:chExt cx="6588759" cy="1684655"/>
          </a:xfrm>
        </p:grpSpPr>
        <p:sp>
          <p:nvSpPr>
            <p:cNvPr id="4" name="object 4"/>
            <p:cNvSpPr/>
            <p:nvPr/>
          </p:nvSpPr>
          <p:spPr>
            <a:xfrm>
              <a:off x="5166985" y="304309"/>
              <a:ext cx="6588759" cy="1684655"/>
            </a:xfrm>
            <a:custGeom>
              <a:avLst/>
              <a:gdLst/>
              <a:ahLst/>
              <a:cxnLst/>
              <a:rect l="l" t="t" r="r" b="b"/>
              <a:pathLst>
                <a:path w="6588759" h="1684655">
                  <a:moveTo>
                    <a:pt x="6420255" y="0"/>
                  </a:moveTo>
                  <a:lnTo>
                    <a:pt x="168435" y="0"/>
                  </a:lnTo>
                  <a:lnTo>
                    <a:pt x="123658" y="6016"/>
                  </a:lnTo>
                  <a:lnTo>
                    <a:pt x="83422" y="22996"/>
                  </a:lnTo>
                  <a:lnTo>
                    <a:pt x="49333" y="49333"/>
                  </a:lnTo>
                  <a:lnTo>
                    <a:pt x="22996" y="83423"/>
                  </a:lnTo>
                  <a:lnTo>
                    <a:pt x="6016" y="123659"/>
                  </a:lnTo>
                  <a:lnTo>
                    <a:pt x="0" y="168436"/>
                  </a:lnTo>
                  <a:lnTo>
                    <a:pt x="0" y="1515936"/>
                  </a:lnTo>
                  <a:lnTo>
                    <a:pt x="6016" y="1560713"/>
                  </a:lnTo>
                  <a:lnTo>
                    <a:pt x="22996" y="1600948"/>
                  </a:lnTo>
                  <a:lnTo>
                    <a:pt x="49333" y="1635038"/>
                  </a:lnTo>
                  <a:lnTo>
                    <a:pt x="83422" y="1661375"/>
                  </a:lnTo>
                  <a:lnTo>
                    <a:pt x="123658" y="1678355"/>
                  </a:lnTo>
                  <a:lnTo>
                    <a:pt x="168435" y="1684371"/>
                  </a:lnTo>
                  <a:lnTo>
                    <a:pt x="6420255" y="1684371"/>
                  </a:lnTo>
                  <a:lnTo>
                    <a:pt x="6465032" y="1678355"/>
                  </a:lnTo>
                  <a:lnTo>
                    <a:pt x="6505268" y="1661375"/>
                  </a:lnTo>
                  <a:lnTo>
                    <a:pt x="6539357" y="1635038"/>
                  </a:lnTo>
                  <a:lnTo>
                    <a:pt x="6565694" y="1600948"/>
                  </a:lnTo>
                  <a:lnTo>
                    <a:pt x="6582674" y="1560713"/>
                  </a:lnTo>
                  <a:lnTo>
                    <a:pt x="6588691" y="1515936"/>
                  </a:lnTo>
                  <a:lnTo>
                    <a:pt x="6588691" y="168436"/>
                  </a:lnTo>
                  <a:lnTo>
                    <a:pt x="6582674" y="123659"/>
                  </a:lnTo>
                  <a:lnTo>
                    <a:pt x="6565694" y="83423"/>
                  </a:lnTo>
                  <a:lnTo>
                    <a:pt x="6539357" y="49333"/>
                  </a:lnTo>
                  <a:lnTo>
                    <a:pt x="6505268" y="22996"/>
                  </a:lnTo>
                  <a:lnTo>
                    <a:pt x="6465032" y="6016"/>
                  </a:lnTo>
                  <a:lnTo>
                    <a:pt x="642025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5376" y="682751"/>
              <a:ext cx="929640" cy="92963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77997" y="733551"/>
            <a:ext cx="4142740" cy="7874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000000"/>
                </a:solidFill>
              </a:rPr>
              <a:t>Lo scopo dell'IA è aumentare </a:t>
            </a:r>
            <a:r>
              <a:rPr>
                <a:solidFill>
                  <a:srgbClr val="4472C4"/>
                </a:solidFill>
              </a:rPr>
              <a:t>l'intelligenza umana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166985" y="2409775"/>
            <a:ext cx="6588759" cy="1684655"/>
            <a:chOff x="5166985" y="2409775"/>
            <a:chExt cx="6588759" cy="1684655"/>
          </a:xfrm>
        </p:grpSpPr>
        <p:sp>
          <p:nvSpPr>
            <p:cNvPr id="8" name="object 8"/>
            <p:cNvSpPr/>
            <p:nvPr/>
          </p:nvSpPr>
          <p:spPr>
            <a:xfrm>
              <a:off x="5166985" y="2409775"/>
              <a:ext cx="6588759" cy="1684655"/>
            </a:xfrm>
            <a:custGeom>
              <a:avLst/>
              <a:gdLst/>
              <a:ahLst/>
              <a:cxnLst/>
              <a:rect l="l" t="t" r="r" b="b"/>
              <a:pathLst>
                <a:path w="6588759" h="1684654">
                  <a:moveTo>
                    <a:pt x="6420255" y="0"/>
                  </a:moveTo>
                  <a:lnTo>
                    <a:pt x="168435" y="0"/>
                  </a:lnTo>
                  <a:lnTo>
                    <a:pt x="123658" y="6016"/>
                  </a:lnTo>
                  <a:lnTo>
                    <a:pt x="83422" y="22996"/>
                  </a:lnTo>
                  <a:lnTo>
                    <a:pt x="49333" y="49333"/>
                  </a:lnTo>
                  <a:lnTo>
                    <a:pt x="22996" y="83423"/>
                  </a:lnTo>
                  <a:lnTo>
                    <a:pt x="6016" y="123659"/>
                  </a:lnTo>
                  <a:lnTo>
                    <a:pt x="0" y="168436"/>
                  </a:lnTo>
                  <a:lnTo>
                    <a:pt x="0" y="1515936"/>
                  </a:lnTo>
                  <a:lnTo>
                    <a:pt x="6016" y="1560713"/>
                  </a:lnTo>
                  <a:lnTo>
                    <a:pt x="22996" y="1600949"/>
                  </a:lnTo>
                  <a:lnTo>
                    <a:pt x="49333" y="1635039"/>
                  </a:lnTo>
                  <a:lnTo>
                    <a:pt x="83422" y="1661376"/>
                  </a:lnTo>
                  <a:lnTo>
                    <a:pt x="123658" y="1678356"/>
                  </a:lnTo>
                  <a:lnTo>
                    <a:pt x="168435" y="1684373"/>
                  </a:lnTo>
                  <a:lnTo>
                    <a:pt x="6420255" y="1684373"/>
                  </a:lnTo>
                  <a:lnTo>
                    <a:pt x="6465032" y="1678356"/>
                  </a:lnTo>
                  <a:lnTo>
                    <a:pt x="6505268" y="1661376"/>
                  </a:lnTo>
                  <a:lnTo>
                    <a:pt x="6539357" y="1635039"/>
                  </a:lnTo>
                  <a:lnTo>
                    <a:pt x="6565694" y="1600949"/>
                  </a:lnTo>
                  <a:lnTo>
                    <a:pt x="6582674" y="1560713"/>
                  </a:lnTo>
                  <a:lnTo>
                    <a:pt x="6588691" y="1515936"/>
                  </a:lnTo>
                  <a:lnTo>
                    <a:pt x="6588691" y="168436"/>
                  </a:lnTo>
                  <a:lnTo>
                    <a:pt x="6582674" y="123659"/>
                  </a:lnTo>
                  <a:lnTo>
                    <a:pt x="6565694" y="83423"/>
                  </a:lnTo>
                  <a:lnTo>
                    <a:pt x="6539357" y="49333"/>
                  </a:lnTo>
                  <a:lnTo>
                    <a:pt x="6505268" y="22996"/>
                  </a:lnTo>
                  <a:lnTo>
                    <a:pt x="6465032" y="6016"/>
                  </a:lnTo>
                  <a:lnTo>
                    <a:pt x="642025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5376" y="2785871"/>
              <a:ext cx="929640" cy="9296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277997" y="2839719"/>
            <a:ext cx="4217035" cy="7874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defRPr sz="2500">
                <a:latin typeface="Calibri"/>
                <a:cs typeface="Calibri"/>
              </a:defRPr>
            </a:pPr>
            <a:r>
              <a:rPr>
                <a:solidFill>
                  <a:srgbClr val="4472C4"/>
                </a:solidFill>
              </a:rPr>
              <a:t>Dati </a:t>
            </a:r>
            <a:r>
              <a:t>e approfondimenti appartengono al loro creatore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166985" y="4515241"/>
            <a:ext cx="6588759" cy="1684655"/>
            <a:chOff x="5166985" y="4515241"/>
            <a:chExt cx="6588759" cy="1684655"/>
          </a:xfrm>
        </p:grpSpPr>
        <p:sp>
          <p:nvSpPr>
            <p:cNvPr id="12" name="object 12"/>
            <p:cNvSpPr/>
            <p:nvPr/>
          </p:nvSpPr>
          <p:spPr>
            <a:xfrm>
              <a:off x="5166985" y="4515241"/>
              <a:ext cx="6588759" cy="1684655"/>
            </a:xfrm>
            <a:custGeom>
              <a:avLst/>
              <a:gdLst/>
              <a:ahLst/>
              <a:cxnLst/>
              <a:rect l="l" t="t" r="r" b="b"/>
              <a:pathLst>
                <a:path w="6588759" h="1684654">
                  <a:moveTo>
                    <a:pt x="6420255" y="0"/>
                  </a:moveTo>
                  <a:lnTo>
                    <a:pt x="168435" y="0"/>
                  </a:lnTo>
                  <a:lnTo>
                    <a:pt x="123658" y="6016"/>
                  </a:lnTo>
                  <a:lnTo>
                    <a:pt x="83422" y="22996"/>
                  </a:lnTo>
                  <a:lnTo>
                    <a:pt x="49333" y="49333"/>
                  </a:lnTo>
                  <a:lnTo>
                    <a:pt x="22996" y="83422"/>
                  </a:lnTo>
                  <a:lnTo>
                    <a:pt x="6016" y="123658"/>
                  </a:lnTo>
                  <a:lnTo>
                    <a:pt x="0" y="168435"/>
                  </a:lnTo>
                  <a:lnTo>
                    <a:pt x="0" y="1515936"/>
                  </a:lnTo>
                  <a:lnTo>
                    <a:pt x="6016" y="1560712"/>
                  </a:lnTo>
                  <a:lnTo>
                    <a:pt x="22996" y="1600948"/>
                  </a:lnTo>
                  <a:lnTo>
                    <a:pt x="49333" y="1635038"/>
                  </a:lnTo>
                  <a:lnTo>
                    <a:pt x="83422" y="1661375"/>
                  </a:lnTo>
                  <a:lnTo>
                    <a:pt x="123658" y="1678355"/>
                  </a:lnTo>
                  <a:lnTo>
                    <a:pt x="168435" y="1684371"/>
                  </a:lnTo>
                  <a:lnTo>
                    <a:pt x="6420255" y="1684371"/>
                  </a:lnTo>
                  <a:lnTo>
                    <a:pt x="6465032" y="1678355"/>
                  </a:lnTo>
                  <a:lnTo>
                    <a:pt x="6505268" y="1661375"/>
                  </a:lnTo>
                  <a:lnTo>
                    <a:pt x="6539357" y="1635038"/>
                  </a:lnTo>
                  <a:lnTo>
                    <a:pt x="6565694" y="1600948"/>
                  </a:lnTo>
                  <a:lnTo>
                    <a:pt x="6582674" y="1560712"/>
                  </a:lnTo>
                  <a:lnTo>
                    <a:pt x="6588691" y="1515936"/>
                  </a:lnTo>
                  <a:lnTo>
                    <a:pt x="6588691" y="168435"/>
                  </a:lnTo>
                  <a:lnTo>
                    <a:pt x="6582674" y="123658"/>
                  </a:lnTo>
                  <a:lnTo>
                    <a:pt x="6565694" y="83422"/>
                  </a:lnTo>
                  <a:lnTo>
                    <a:pt x="6539357" y="49333"/>
                  </a:lnTo>
                  <a:lnTo>
                    <a:pt x="6505268" y="22996"/>
                  </a:lnTo>
                  <a:lnTo>
                    <a:pt x="6465032" y="6016"/>
                  </a:lnTo>
                  <a:lnTo>
                    <a:pt x="642025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5376" y="4892039"/>
              <a:ext cx="929640" cy="92963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277996" y="4750815"/>
            <a:ext cx="3999603" cy="1181100"/>
          </a:xfrm>
          <a:prstGeom prst="rect">
            <a:avLst/>
          </a:prstGeom>
        </p:spPr>
        <p:txBody>
          <a:bodyPr vert="horz" wrap="square" lIns="0" tIns="6350" rIns="0" bIns="0">
            <a:spAutoFit/>
          </a:bodyPr>
          <a:lstStyle/>
          <a:p>
            <a:pPr marL="12700" marR="5080" algn="just">
              <a:lnSpc>
                <a:spcPct val="101600"/>
              </a:lnSpc>
              <a:spcBef>
                <a:spcPts val="50"/>
              </a:spcBef>
              <a:defRPr sz="2500">
                <a:latin typeface="Calibri"/>
                <a:cs typeface="Calibri"/>
              </a:defRPr>
            </a:pPr>
            <a:r>
              <a:t>Le nuove tecnologie, compresi i sistemi di IA, devono essere </a:t>
            </a:r>
            <a:r>
              <a:rPr>
                <a:solidFill>
                  <a:srgbClr val="4472C4"/>
                </a:solidFill>
              </a:rPr>
              <a:t>trasparenti </a:t>
            </a:r>
            <a:r>
              <a:t>e </a:t>
            </a:r>
            <a:r>
              <a:rPr>
                <a:solidFill>
                  <a:srgbClr val="4472C4"/>
                </a:solidFill>
              </a:rPr>
              <a:t>spiegabili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8327" y="303590"/>
            <a:ext cx="4335780" cy="5853430"/>
          </a:xfrm>
          <a:prstGeom prst="rect">
            <a:avLst/>
          </a:prstGeom>
          <a:solidFill>
            <a:srgbClr val="4472C4"/>
          </a:solidFill>
          <a:ln w="12700">
            <a:solidFill>
              <a:srgbClr val="2F528F"/>
            </a:solidFill>
          </a:ln>
        </p:spPr>
        <p:txBody>
          <a:bodyPr vert="horz"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200">
              <a:latin typeface="Times New Roman"/>
              <a:cs typeface="Times New Roman"/>
            </a:endParaRPr>
          </a:p>
          <a:p>
            <a:pPr marL="357505" marR="722630">
              <a:lnSpc>
                <a:spcPct val="90200"/>
              </a:lnSpc>
              <a:defRPr sz="4000">
                <a:solidFill>
                  <a:srgbClr val="FFFFFF"/>
                </a:solidFill>
                <a:latin typeface="Arial MT"/>
                <a:cs typeface="Arial MT"/>
              </a:defRPr>
            </a:pPr>
            <a:r>
              <a:t>IBM Principi di fiducia e trasparenza (2017)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17340" y="642162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564" y="120700"/>
            <a:ext cx="8075980" cy="65946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83904" y="127507"/>
            <a:ext cx="3532504" cy="760095"/>
          </a:xfrm>
          <a:prstGeom prst="rect">
            <a:avLst/>
          </a:prstGeom>
        </p:spPr>
        <p:txBody>
          <a:bodyPr vert="horz" wrap="square" lIns="0" tIns="9525" rIns="0" bIns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  <a:defRPr sz="2400">
                <a:solidFill>
                  <a:srgbClr val="000000"/>
                </a:solidFill>
              </a:defRPr>
            </a:pPr>
            <a:r>
              <a:t>Ai PRINCIPOLI nel mondo — una visione completa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8483904" y="1145540"/>
            <a:ext cx="2167255" cy="16713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64769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t>Attori: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35"/>
              </a:lnSpc>
              <a:spcBef>
                <a:spcPts val="20"/>
              </a:spcBef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Settore privato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35"/>
              </a:lnSpc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Inter-governativo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spcBef>
                <a:spcPts val="50"/>
              </a:spcBef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Multistakeholder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I Governi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"/>
              </a:spcBef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Società civile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83904" y="3062732"/>
            <a:ext cx="3288665" cy="3616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t>Temi principali: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spcBef>
                <a:spcPts val="45"/>
              </a:spcBef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Diritti umani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Valori umani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"/>
              </a:spcBef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Responsabilità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35"/>
              </a:lnSpc>
              <a:spcBef>
                <a:spcPts val="25"/>
              </a:spcBef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Controllo umano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35"/>
              </a:lnSpc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Equità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spcBef>
                <a:spcPts val="45"/>
              </a:spcBef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Trasparenza e spiegabilità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Sicurezza e sicurezza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"/>
              </a:spcBef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Responsabilità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354965" algn="l"/>
                <a:tab pos="355600" algn="l"/>
              </a:tabLst>
              <a:defRPr sz="1800">
                <a:latin typeface="Calibri"/>
                <a:cs typeface="Calibri"/>
              </a:defRPr>
            </a:pPr>
            <a:r>
              <a:t>Informativa sulla privacy</a:t>
            </a:r>
            <a:endParaRPr sz="1800">
              <a:latin typeface="Calibri"/>
              <a:cs typeface="Calibri"/>
            </a:endParaRPr>
          </a:p>
          <a:p>
            <a:pPr marL="21590" marR="1134110">
              <a:lnSpc>
                <a:spcPts val="1900"/>
              </a:lnSpc>
              <a:spcBef>
                <a:spcPts val="1000"/>
              </a:spcBef>
              <a:defRPr sz="1600">
                <a:latin typeface="Calibri"/>
                <a:cs typeface="Calibri"/>
              </a:defRPr>
            </a:pPr>
            <a:r>
              <a:t>Princed AI Project, Clinica Cyberlaw di Berkman Klein, 2019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17226" y="6045200"/>
            <a:ext cx="1028699" cy="6223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93054" y="642162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8327" y="303590"/>
            <a:ext cx="4335780" cy="5853430"/>
          </a:xfrm>
          <a:prstGeom prst="rect">
            <a:avLst/>
          </a:prstGeom>
          <a:solidFill>
            <a:srgbClr val="4472C4"/>
          </a:solidFill>
          <a:ln w="12700">
            <a:solidFill>
              <a:srgbClr val="2F528F"/>
            </a:solidFill>
          </a:ln>
        </p:spPr>
        <p:txBody>
          <a:bodyPr vert="horz"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700">
              <a:latin typeface="Times New Roman"/>
              <a:cs typeface="Times New Roman"/>
            </a:endParaRPr>
          </a:p>
          <a:p>
            <a:pPr marL="250190" marR="242570" algn="ctr">
              <a:lnSpc>
                <a:spcPct val="90000"/>
              </a:lnSpc>
              <a:defRPr sz="3200">
                <a:solidFill>
                  <a:srgbClr val="FFFFFF"/>
                </a:solidFill>
                <a:latin typeface="Arial MT"/>
                <a:cs typeface="Arial MT"/>
              </a:defRPr>
            </a:pPr>
            <a:r>
              <a:t>Cosa significa TRUST una decisione presa da una macchina?</a:t>
            </a:r>
            <a:endParaRPr sz="3200">
              <a:latin typeface="Arial MT"/>
              <a:cs typeface="Arial MT"/>
            </a:endParaRPr>
          </a:p>
          <a:p>
            <a:pPr marL="201930" marR="194945" algn="ctr">
              <a:lnSpc>
                <a:spcPts val="2620"/>
              </a:lnSpc>
              <a:spcBef>
                <a:spcPts val="50"/>
              </a:spcBef>
              <a:defRPr sz="2400">
                <a:solidFill>
                  <a:srgbClr val="FFFFFF"/>
                </a:solidFill>
                <a:latin typeface="Arial MT"/>
                <a:cs typeface="Arial MT"/>
              </a:defRPr>
            </a:pPr>
            <a:r>
              <a:t>(A parte che è accurata e rispetta la privacy)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50640" y="1000251"/>
            <a:ext cx="2600325" cy="510540"/>
          </a:xfrm>
          <a:prstGeom prst="rect">
            <a:avLst/>
          </a:prstGeom>
        </p:spPr>
        <p:txBody>
          <a:bodyPr vert="horz" wrap="square" lIns="0" tIns="22860" rIns="0" bIns="0">
            <a:spAutoFit/>
          </a:bodyPr>
          <a:lstStyle/>
          <a:p>
            <a:pPr marL="12700" marR="5080" indent="291465">
              <a:lnSpc>
                <a:spcPts val="1900"/>
              </a:lnSpc>
              <a:spcBef>
                <a:spcPts val="180"/>
              </a:spcBef>
              <a:defRPr sz="1600">
                <a:latin typeface="Calibri"/>
                <a:cs typeface="Calibri"/>
              </a:defRPr>
            </a:pPr>
            <a:r>
              <a:t>È </a:t>
            </a:r>
            <a:r>
              <a:rPr b="1">
                <a:solidFill>
                  <a:srgbClr val="4472C4"/>
                </a:solidFill>
              </a:rPr>
              <a:t>giusto</a:t>
            </a:r>
            <a:r>
              <a:t>, o sta per prendere decisioni discriminatorie?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550408" y="225552"/>
            <a:ext cx="2356485" cy="6501765"/>
            <a:chOff x="5550408" y="225552"/>
            <a:chExt cx="2356485" cy="65017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0408" y="225552"/>
              <a:ext cx="2313432" cy="1578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0408" y="1831848"/>
              <a:ext cx="2313432" cy="15971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3080" y="3471672"/>
              <a:ext cx="2313431" cy="16154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3080" y="5129784"/>
              <a:ext cx="2313431" cy="159715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207312" y="2252979"/>
            <a:ext cx="2641600" cy="754380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  <a:defRPr sz="1600">
                <a:latin typeface="Calibri"/>
                <a:cs typeface="Calibri"/>
              </a:defRPr>
            </a:pPr>
            <a:r>
              <a:t>È possibile capire </a:t>
            </a:r>
            <a:r>
              <a:rPr b="1">
                <a:solidFill>
                  <a:srgbClr val="4472C4"/>
                </a:solidFill>
              </a:rPr>
              <a:t>perché </a:t>
            </a:r>
            <a:r>
              <a:t>ha preso questa decisione, o è una scatola nera?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39662" y="3990340"/>
            <a:ext cx="1003935" cy="2692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600">
                <a:latin typeface="Calibri"/>
                <a:cs typeface="Calibri"/>
              </a:defRPr>
            </a:pPr>
            <a:r>
              <a:t>È </a:t>
            </a:r>
            <a:r>
              <a:rPr b="1">
                <a:solidFill>
                  <a:srgbClr val="4472C4"/>
                </a:solidFill>
              </a:rPr>
              <a:t>robusto</a:t>
            </a:r>
            <a:r>
              <a:t>?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19348" y="5627116"/>
            <a:ext cx="1444625" cy="2692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600">
                <a:latin typeface="Calibri"/>
                <a:cs typeface="Calibri"/>
              </a:defRPr>
            </a:pPr>
            <a:r>
              <a:t>È </a:t>
            </a:r>
            <a:r>
              <a:rPr b="1">
                <a:solidFill>
                  <a:srgbClr val="4472C4"/>
                </a:solidFill>
              </a:rPr>
              <a:t>trasparente</a:t>
            </a:r>
            <a:r>
              <a:t>?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77254" y="642162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793" y="232228"/>
            <a:ext cx="4977130" cy="5924732"/>
          </a:xfrm>
          <a:custGeom>
            <a:avLst/>
            <a:gdLst/>
            <a:ahLst/>
            <a:cxnLst/>
            <a:rect l="l" t="t" r="r" b="b"/>
            <a:pathLst>
              <a:path w="4977130" h="6393815">
                <a:moveTo>
                  <a:pt x="4976884" y="0"/>
                </a:moveTo>
                <a:lnTo>
                  <a:pt x="0" y="0"/>
                </a:lnTo>
                <a:lnTo>
                  <a:pt x="0" y="6393544"/>
                </a:lnTo>
                <a:lnTo>
                  <a:pt x="4976884" y="6393544"/>
                </a:lnTo>
                <a:lnTo>
                  <a:pt x="4976884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3793" y="-236856"/>
            <a:ext cx="4977130" cy="6393815"/>
          </a:xfrm>
          <a:prstGeom prst="rect">
            <a:avLst/>
          </a:prstGeom>
          <a:ln w="12700">
            <a:solidFill>
              <a:srgbClr val="2F528F"/>
            </a:solidFill>
          </a:ln>
        </p:spPr>
        <p:txBody>
          <a:bodyPr vert="horz" wrap="square" lIns="0" tIns="3175" rIns="0" bIns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5900">
              <a:latin typeface="Times New Roman"/>
              <a:cs typeface="Times New Roman"/>
            </a:endParaRPr>
          </a:p>
          <a:p>
            <a:pPr marR="379095" algn="ctr">
              <a:lnSpc>
                <a:spcPct val="100000"/>
              </a:lnSpc>
              <a:defRPr sz="36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L'equità dell'IA in IBM</a:t>
            </a:r>
            <a:endParaRPr sz="36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01354" y="807211"/>
            <a:ext cx="5294630" cy="590046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581025" marR="263525" indent="-22860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Wingdings"/>
              <a:buChar char=""/>
              <a:tabLst>
                <a:tab pos="581660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Soluzioni tecniche per rilevare e mitigare i pregiudizi dell'IA</a:t>
            </a:r>
            <a:endParaRPr sz="2000">
              <a:latin typeface="Arial MT"/>
              <a:cs typeface="Arial MT"/>
            </a:endParaRPr>
          </a:p>
          <a:p>
            <a:pPr marL="1116330" lvl="1" indent="-307340">
              <a:lnSpc>
                <a:spcPct val="100000"/>
              </a:lnSpc>
              <a:spcBef>
                <a:spcPts val="22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Attività di ricerca</a:t>
            </a:r>
            <a:endParaRPr sz="2000">
              <a:latin typeface="Arial MT"/>
              <a:cs typeface="Arial MT"/>
            </a:endParaRPr>
          </a:p>
          <a:p>
            <a:pPr marL="1116330" lvl="1" indent="-307340">
              <a:lnSpc>
                <a:spcPct val="100000"/>
              </a:lnSpc>
              <a:spcBef>
                <a:spcPts val="19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Recensione di Watson OpenScale</a:t>
            </a:r>
            <a:endParaRPr sz="2000">
              <a:latin typeface="Arial MT"/>
              <a:cs typeface="Arial MT"/>
            </a:endParaRPr>
          </a:p>
          <a:p>
            <a:pPr marL="1116330" marR="150495" lvl="1" indent="-306705">
              <a:lnSpc>
                <a:spcPts val="2500"/>
              </a:lnSpc>
              <a:spcBef>
                <a:spcPts val="26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Librerie open source: Equità AI 360</a:t>
            </a:r>
            <a:endParaRPr sz="2000">
              <a:latin typeface="Arial MT"/>
              <a:cs typeface="Arial MT"/>
            </a:endParaRPr>
          </a:p>
          <a:p>
            <a:pPr marL="581025" indent="-229235">
              <a:lnSpc>
                <a:spcPct val="100000"/>
              </a:lnSpc>
              <a:spcBef>
                <a:spcPts val="95"/>
              </a:spcBef>
              <a:buClr>
                <a:srgbClr val="000000"/>
              </a:buClr>
              <a:buFont typeface="Wingdings"/>
              <a:buChar char=""/>
              <a:tabLst>
                <a:tab pos="581660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Istruzione e formazione degli sviluppatori</a:t>
            </a:r>
            <a:endParaRPr sz="2000">
              <a:latin typeface="Arial MT"/>
              <a:cs typeface="Arial MT"/>
            </a:endParaRPr>
          </a:p>
          <a:p>
            <a:pPr marL="1116330" marR="259079" lvl="1" indent="-306705">
              <a:lnSpc>
                <a:spcPct val="102899"/>
              </a:lnSpc>
              <a:spcBef>
                <a:spcPts val="60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Moduli di formazione bias AI per tutti gli IBMer</a:t>
            </a:r>
            <a:endParaRPr sz="2000">
              <a:latin typeface="Arial MT"/>
              <a:cs typeface="Arial MT"/>
            </a:endParaRPr>
          </a:p>
          <a:p>
            <a:pPr marL="1116330" lvl="1" indent="-307340">
              <a:lnSpc>
                <a:spcPct val="100000"/>
              </a:lnSpc>
              <a:spcBef>
                <a:spcPts val="19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Materiale di sensibilizzazione degli sviluppatori</a:t>
            </a:r>
            <a:endParaRPr sz="2000">
              <a:latin typeface="Arial MT"/>
              <a:cs typeface="Arial MT"/>
            </a:endParaRPr>
          </a:p>
          <a:p>
            <a:pPr marL="1116330" marR="184785" lvl="1" indent="-306705">
              <a:lnSpc>
                <a:spcPts val="2500"/>
              </a:lnSpc>
              <a:spcBef>
                <a:spcPts val="26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Metodologie rivedute per la pipeline di IA</a:t>
            </a:r>
            <a:endParaRPr sz="2000">
              <a:latin typeface="Arial MT"/>
              <a:cs typeface="Arial MT"/>
            </a:endParaRPr>
          </a:p>
          <a:p>
            <a:pPr marL="1116330" lvl="1" indent="-307340">
              <a:lnSpc>
                <a:spcPct val="100000"/>
              </a:lnSpc>
              <a:spcBef>
                <a:spcPts val="110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Strategie di adozione</a:t>
            </a:r>
            <a:endParaRPr sz="2000">
              <a:latin typeface="Arial MT"/>
              <a:cs typeface="Arial MT"/>
            </a:endParaRPr>
          </a:p>
          <a:p>
            <a:pPr marL="1116330" lvl="1" indent="-307340">
              <a:lnSpc>
                <a:spcPct val="100000"/>
              </a:lnSpc>
              <a:spcBef>
                <a:spcPts val="16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Quadri di governance</a:t>
            </a:r>
            <a:endParaRPr sz="2000">
              <a:latin typeface="Arial MT"/>
              <a:cs typeface="Arial MT"/>
            </a:endParaRPr>
          </a:p>
          <a:p>
            <a:pPr marL="1116330" lvl="1" indent="-307340">
              <a:lnSpc>
                <a:spcPct val="100000"/>
              </a:lnSpc>
              <a:spcBef>
                <a:spcPts val="19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Consultazioni con tutte le parti interessate</a:t>
            </a:r>
            <a:endParaRPr sz="2000">
              <a:latin typeface="Arial MT"/>
              <a:cs typeface="Arial MT"/>
            </a:endParaRPr>
          </a:p>
          <a:p>
            <a:pPr marL="1116330" lvl="1" indent="-307340">
              <a:lnSpc>
                <a:spcPct val="100000"/>
              </a:lnSpc>
              <a:spcBef>
                <a:spcPts val="165"/>
              </a:spcBef>
              <a:buClr>
                <a:srgbClr val="000000"/>
              </a:buClr>
              <a:buChar char="–"/>
              <a:tabLst>
                <a:tab pos="1116330" algn="l"/>
                <a:tab pos="1116965" algn="l"/>
              </a:tabLst>
              <a:defRPr sz="21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Sessioni di Design Thinking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rPr sz="800"/>
              <a:t>West Point, aprile 2021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57146" y="2174256"/>
            <a:ext cx="4025900" cy="2044700"/>
            <a:chOff x="757146" y="2174256"/>
            <a:chExt cx="4025900" cy="20447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146" y="2174256"/>
              <a:ext cx="1359693" cy="20446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8777" y="3108263"/>
              <a:ext cx="2503811" cy="10954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793" y="232227"/>
            <a:ext cx="4977130" cy="5997885"/>
          </a:xfrm>
          <a:custGeom>
            <a:avLst/>
            <a:gdLst/>
            <a:ahLst/>
            <a:cxnLst/>
            <a:rect l="l" t="t" r="r" b="b"/>
            <a:pathLst>
              <a:path w="4977130" h="6393815">
                <a:moveTo>
                  <a:pt x="4976884" y="0"/>
                </a:moveTo>
                <a:lnTo>
                  <a:pt x="0" y="0"/>
                </a:lnTo>
                <a:lnTo>
                  <a:pt x="0" y="6393544"/>
                </a:lnTo>
                <a:lnTo>
                  <a:pt x="4976884" y="6393544"/>
                </a:lnTo>
                <a:lnTo>
                  <a:pt x="4976884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8108" y="-197953"/>
            <a:ext cx="4977130" cy="6393815"/>
          </a:xfrm>
          <a:prstGeom prst="rect">
            <a:avLst/>
          </a:prstGeom>
          <a:ln w="12700">
            <a:solidFill>
              <a:srgbClr val="2F528F"/>
            </a:solidFill>
          </a:ln>
        </p:spPr>
        <p:txBody>
          <a:bodyPr vert="horz" wrap="square" lIns="0" tIns="3175" rIns="0" bIns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5900">
              <a:latin typeface="Times New Roman"/>
              <a:cs typeface="Times New Roman"/>
            </a:endParaRPr>
          </a:p>
          <a:p>
            <a:pPr marL="498475">
              <a:lnSpc>
                <a:spcPct val="100000"/>
              </a:lnSpc>
              <a:defRPr sz="36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La trasparenza dell'IA presso IBM</a:t>
            </a:r>
            <a:endParaRPr sz="36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01354" y="637590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1694688"/>
            <a:ext cx="5087112" cy="455371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015822" y="718819"/>
            <a:ext cx="4946015" cy="4702185"/>
          </a:xfrm>
          <a:prstGeom prst="rect">
            <a:avLst/>
          </a:prstGeom>
        </p:spPr>
        <p:txBody>
          <a:bodyPr vert="horz" wrap="square" lIns="0" tIns="40005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15"/>
              </a:spcBef>
              <a:buClr>
                <a:srgbClr val="000000"/>
              </a:buClr>
              <a:buFont typeface="Wingdings"/>
              <a:buChar char=""/>
              <a:tabLst>
                <a:tab pos="241300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Scheda informativa AI</a:t>
            </a:r>
            <a:endParaRPr sz="2000">
              <a:latin typeface="Arial MT"/>
              <a:cs typeface="Arial MT"/>
            </a:endParaRPr>
          </a:p>
          <a:p>
            <a:pPr marL="776605" marR="1889125" lvl="1" indent="-306705">
              <a:lnSpc>
                <a:spcPts val="2810"/>
              </a:lnSpc>
              <a:spcBef>
                <a:spcPts val="37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Trasparenza per documentazione</a:t>
            </a:r>
            <a:endParaRPr sz="2000">
              <a:latin typeface="Arial MT"/>
              <a:cs typeface="Arial MT"/>
            </a:endParaRPr>
          </a:p>
          <a:p>
            <a:pPr marL="776605" lvl="1" indent="-306705">
              <a:lnSpc>
                <a:spcPct val="100000"/>
              </a:lnSpc>
              <a:spcBef>
                <a:spcPts val="13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Progettare una scelta di sviluppo</a:t>
            </a:r>
            <a:endParaRPr sz="2000">
              <a:latin typeface="Arial MT"/>
              <a:cs typeface="Arial MT"/>
            </a:endParaRPr>
          </a:p>
          <a:p>
            <a:pPr marL="776605" lvl="1" indent="-306705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Non solo una lista di controllo</a:t>
            </a:r>
            <a:endParaRPr sz="2000">
              <a:latin typeface="Arial MT"/>
              <a:cs typeface="Arial MT"/>
            </a:endParaRPr>
          </a:p>
          <a:p>
            <a:pPr marL="776605" lvl="1" indent="-306705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Autovalutazione e oltre</a:t>
            </a:r>
            <a:endParaRPr sz="20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Font typeface="Wingdings"/>
              <a:buChar char=""/>
              <a:tabLst>
                <a:tab pos="241300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Utile per</a:t>
            </a:r>
            <a:endParaRPr sz="2000">
              <a:latin typeface="Arial MT"/>
              <a:cs typeface="Arial MT"/>
            </a:endParaRPr>
          </a:p>
          <a:p>
            <a:pPr marL="776605" lvl="1" indent="-306705">
              <a:lnSpc>
                <a:spcPct val="100000"/>
              </a:lnSpc>
              <a:spcBef>
                <a:spcPts val="215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Gli sviluppatori</a:t>
            </a:r>
            <a:endParaRPr sz="2000">
              <a:latin typeface="Arial MT"/>
              <a:cs typeface="Arial MT"/>
            </a:endParaRPr>
          </a:p>
          <a:p>
            <a:pPr marL="776605" lvl="1" indent="-306705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I clienti</a:t>
            </a:r>
            <a:endParaRPr sz="2000">
              <a:latin typeface="Arial MT"/>
              <a:cs typeface="Arial MT"/>
            </a:endParaRPr>
          </a:p>
          <a:p>
            <a:pPr marL="776605" lvl="1" indent="-306705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Char char="–"/>
              <a:tabLst>
                <a:tab pos="775970" algn="l"/>
                <a:tab pos="776605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Utenti regolatori/auditor</a:t>
            </a:r>
            <a:endParaRPr sz="2000">
              <a:latin typeface="Arial MT"/>
              <a:cs typeface="Arial MT"/>
            </a:endParaRPr>
          </a:p>
          <a:p>
            <a:pPr marL="241300" marR="48895" indent="-228600">
              <a:lnSpc>
                <a:spcPct val="100800"/>
              </a:lnSpc>
              <a:spcBef>
                <a:spcPts val="95"/>
              </a:spcBef>
              <a:buClr>
                <a:srgbClr val="000000"/>
              </a:buClr>
              <a:buFont typeface="Wingdings"/>
              <a:buChar char=""/>
              <a:tabLst>
                <a:tab pos="241300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In linea con il gruppo di esperti ad alto livello della CE sull'elenco di autovalutazione dell'IA (ALTAI)</a:t>
            </a:r>
            <a:endParaRPr sz="20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120"/>
              </a:spcBef>
              <a:buClr>
                <a:srgbClr val="000000"/>
              </a:buClr>
              <a:buFont typeface="Wingdings"/>
              <a:buChar char=""/>
              <a:tabLst>
                <a:tab pos="241300" algn="l"/>
              </a:tabLst>
              <a:defRPr sz="2400">
                <a:solidFill>
                  <a:srgbClr val="4472C4"/>
                </a:solidFill>
                <a:latin typeface="Arial MT"/>
                <a:cs typeface="Arial MT"/>
              </a:defRPr>
            </a:pPr>
            <a:r>
              <a:rPr sz="2000"/>
              <a:t>Scheda informativa AI 360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1977" y="297240"/>
            <a:ext cx="4348480" cy="5866130"/>
            <a:chOff x="331977" y="297240"/>
            <a:chExt cx="4348480" cy="5866130"/>
          </a:xfrm>
        </p:grpSpPr>
        <p:sp>
          <p:nvSpPr>
            <p:cNvPr id="3" name="object 3"/>
            <p:cNvSpPr/>
            <p:nvPr/>
          </p:nvSpPr>
          <p:spPr>
            <a:xfrm>
              <a:off x="338327" y="303590"/>
              <a:ext cx="4335780" cy="5853430"/>
            </a:xfrm>
            <a:custGeom>
              <a:avLst/>
              <a:gdLst/>
              <a:ahLst/>
              <a:cxnLst/>
              <a:rect l="l" t="t" r="r" b="b"/>
              <a:pathLst>
                <a:path w="4335780" h="5853430">
                  <a:moveTo>
                    <a:pt x="4335326" y="0"/>
                  </a:moveTo>
                  <a:lnTo>
                    <a:pt x="0" y="0"/>
                  </a:lnTo>
                  <a:lnTo>
                    <a:pt x="0" y="5853368"/>
                  </a:lnTo>
                  <a:lnTo>
                    <a:pt x="4335326" y="5853368"/>
                  </a:lnTo>
                  <a:lnTo>
                    <a:pt x="433532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8327" y="303590"/>
              <a:ext cx="4335780" cy="5853430"/>
            </a:xfrm>
            <a:custGeom>
              <a:avLst/>
              <a:gdLst/>
              <a:ahLst/>
              <a:cxnLst/>
              <a:rect l="l" t="t" r="r" b="b"/>
              <a:pathLst>
                <a:path w="4335780" h="5853430">
                  <a:moveTo>
                    <a:pt x="0" y="0"/>
                  </a:moveTo>
                  <a:lnTo>
                    <a:pt x="4335327" y="0"/>
                  </a:lnTo>
                  <a:lnTo>
                    <a:pt x="4335327" y="5853369"/>
                  </a:lnTo>
                  <a:lnTo>
                    <a:pt x="0" y="585336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117340" y="642162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3250" y="1087628"/>
            <a:ext cx="3806190" cy="3396615"/>
          </a:xfrm>
          <a:prstGeom prst="rect">
            <a:avLst/>
          </a:prstGeom>
        </p:spPr>
        <p:txBody>
          <a:bodyPr vert="horz" wrap="square" lIns="0" tIns="84455" rIns="0" bIns="0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665"/>
              </a:spcBef>
              <a:defRPr sz="48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Dai principi alla pratica: uno spazio multidimensionale</a:t>
            </a:r>
            <a:endParaRPr sz="4800">
              <a:latin typeface="Calibri Light"/>
              <a:cs typeface="Calibri Ligh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11285" y="1354240"/>
            <a:ext cx="5810250" cy="3752215"/>
            <a:chOff x="5011285" y="1354240"/>
            <a:chExt cx="5810250" cy="3752215"/>
          </a:xfrm>
        </p:grpSpPr>
        <p:sp>
          <p:nvSpPr>
            <p:cNvPr id="9" name="object 9"/>
            <p:cNvSpPr/>
            <p:nvPr/>
          </p:nvSpPr>
          <p:spPr>
            <a:xfrm>
              <a:off x="5485329" y="1354240"/>
              <a:ext cx="5336540" cy="3752215"/>
            </a:xfrm>
            <a:custGeom>
              <a:avLst/>
              <a:gdLst/>
              <a:ahLst/>
              <a:cxnLst/>
              <a:rect l="l" t="t" r="r" b="b"/>
              <a:pathLst>
                <a:path w="5336540" h="3752215">
                  <a:moveTo>
                    <a:pt x="3460103" y="0"/>
                  </a:moveTo>
                  <a:lnTo>
                    <a:pt x="3460103" y="938019"/>
                  </a:lnTo>
                  <a:lnTo>
                    <a:pt x="0" y="938019"/>
                  </a:lnTo>
                  <a:lnTo>
                    <a:pt x="0" y="2814054"/>
                  </a:lnTo>
                  <a:lnTo>
                    <a:pt x="3460103" y="2814054"/>
                  </a:lnTo>
                  <a:lnTo>
                    <a:pt x="3460103" y="3752068"/>
                  </a:lnTo>
                  <a:lnTo>
                    <a:pt x="5336138" y="1876033"/>
                  </a:lnTo>
                  <a:lnTo>
                    <a:pt x="3460103" y="0"/>
                  </a:lnTo>
                  <a:close/>
                </a:path>
              </a:pathLst>
            </a:custGeom>
            <a:solidFill>
              <a:srgbClr val="C551B3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17635" y="2479860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1261066" y="0"/>
                  </a:moveTo>
                  <a:lnTo>
                    <a:pt x="250143" y="0"/>
                  </a:lnTo>
                  <a:lnTo>
                    <a:pt x="205179" y="4030"/>
                  </a:lnTo>
                  <a:lnTo>
                    <a:pt x="162859" y="15649"/>
                  </a:lnTo>
                  <a:lnTo>
                    <a:pt x="123890" y="34151"/>
                  </a:lnTo>
                  <a:lnTo>
                    <a:pt x="88978" y="58830"/>
                  </a:lnTo>
                  <a:lnTo>
                    <a:pt x="58830" y="88978"/>
                  </a:lnTo>
                  <a:lnTo>
                    <a:pt x="34151" y="123890"/>
                  </a:lnTo>
                  <a:lnTo>
                    <a:pt x="15649" y="162859"/>
                  </a:lnTo>
                  <a:lnTo>
                    <a:pt x="4030" y="205179"/>
                  </a:lnTo>
                  <a:lnTo>
                    <a:pt x="0" y="250143"/>
                  </a:lnTo>
                  <a:lnTo>
                    <a:pt x="0" y="1250683"/>
                  </a:lnTo>
                  <a:lnTo>
                    <a:pt x="4030" y="1295646"/>
                  </a:lnTo>
                  <a:lnTo>
                    <a:pt x="15649" y="1337966"/>
                  </a:lnTo>
                  <a:lnTo>
                    <a:pt x="34151" y="1376935"/>
                  </a:lnTo>
                  <a:lnTo>
                    <a:pt x="58830" y="1411847"/>
                  </a:lnTo>
                  <a:lnTo>
                    <a:pt x="88978" y="1441995"/>
                  </a:lnTo>
                  <a:lnTo>
                    <a:pt x="123890" y="1466674"/>
                  </a:lnTo>
                  <a:lnTo>
                    <a:pt x="162859" y="1485176"/>
                  </a:lnTo>
                  <a:lnTo>
                    <a:pt x="205179" y="1496796"/>
                  </a:lnTo>
                  <a:lnTo>
                    <a:pt x="250143" y="1500826"/>
                  </a:lnTo>
                  <a:lnTo>
                    <a:pt x="1261066" y="1500826"/>
                  </a:lnTo>
                  <a:lnTo>
                    <a:pt x="1306030" y="1496796"/>
                  </a:lnTo>
                  <a:lnTo>
                    <a:pt x="1348349" y="1485176"/>
                  </a:lnTo>
                  <a:lnTo>
                    <a:pt x="1387318" y="1466674"/>
                  </a:lnTo>
                  <a:lnTo>
                    <a:pt x="1422230" y="1441995"/>
                  </a:lnTo>
                  <a:lnTo>
                    <a:pt x="1452379" y="1411847"/>
                  </a:lnTo>
                  <a:lnTo>
                    <a:pt x="1477058" y="1376935"/>
                  </a:lnTo>
                  <a:lnTo>
                    <a:pt x="1495560" y="1337966"/>
                  </a:lnTo>
                  <a:lnTo>
                    <a:pt x="1507179" y="1295646"/>
                  </a:lnTo>
                  <a:lnTo>
                    <a:pt x="1511209" y="1250683"/>
                  </a:lnTo>
                  <a:lnTo>
                    <a:pt x="1511209" y="250143"/>
                  </a:lnTo>
                  <a:lnTo>
                    <a:pt x="1507179" y="205179"/>
                  </a:lnTo>
                  <a:lnTo>
                    <a:pt x="1495560" y="162859"/>
                  </a:lnTo>
                  <a:lnTo>
                    <a:pt x="1477058" y="123890"/>
                  </a:lnTo>
                  <a:lnTo>
                    <a:pt x="1452379" y="88978"/>
                  </a:lnTo>
                  <a:lnTo>
                    <a:pt x="1422230" y="58830"/>
                  </a:lnTo>
                  <a:lnTo>
                    <a:pt x="1387318" y="34151"/>
                  </a:lnTo>
                  <a:lnTo>
                    <a:pt x="1348349" y="15649"/>
                  </a:lnTo>
                  <a:lnTo>
                    <a:pt x="1306030" y="4030"/>
                  </a:lnTo>
                  <a:lnTo>
                    <a:pt x="1261066" y="0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17635" y="2479860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0" y="250143"/>
                  </a:moveTo>
                  <a:lnTo>
                    <a:pt x="4030" y="205179"/>
                  </a:lnTo>
                  <a:lnTo>
                    <a:pt x="15649" y="162860"/>
                  </a:lnTo>
                  <a:lnTo>
                    <a:pt x="34151" y="123891"/>
                  </a:lnTo>
                  <a:lnTo>
                    <a:pt x="58830" y="88979"/>
                  </a:lnTo>
                  <a:lnTo>
                    <a:pt x="88979" y="58830"/>
                  </a:lnTo>
                  <a:lnTo>
                    <a:pt x="123891" y="34151"/>
                  </a:lnTo>
                  <a:lnTo>
                    <a:pt x="162860" y="15649"/>
                  </a:lnTo>
                  <a:lnTo>
                    <a:pt x="205179" y="4030"/>
                  </a:lnTo>
                  <a:lnTo>
                    <a:pt x="250143" y="0"/>
                  </a:lnTo>
                  <a:lnTo>
                    <a:pt x="1261068" y="0"/>
                  </a:lnTo>
                  <a:lnTo>
                    <a:pt x="1306031" y="4030"/>
                  </a:lnTo>
                  <a:lnTo>
                    <a:pt x="1348350" y="15649"/>
                  </a:lnTo>
                  <a:lnTo>
                    <a:pt x="1387319" y="34151"/>
                  </a:lnTo>
                  <a:lnTo>
                    <a:pt x="1422231" y="58830"/>
                  </a:lnTo>
                  <a:lnTo>
                    <a:pt x="1452380" y="88979"/>
                  </a:lnTo>
                  <a:lnTo>
                    <a:pt x="1477059" y="123891"/>
                  </a:lnTo>
                  <a:lnTo>
                    <a:pt x="1495561" y="162860"/>
                  </a:lnTo>
                  <a:lnTo>
                    <a:pt x="1507180" y="205179"/>
                  </a:lnTo>
                  <a:lnTo>
                    <a:pt x="1511211" y="250143"/>
                  </a:lnTo>
                  <a:lnTo>
                    <a:pt x="1511211" y="1250684"/>
                  </a:lnTo>
                  <a:lnTo>
                    <a:pt x="1507180" y="1295647"/>
                  </a:lnTo>
                  <a:lnTo>
                    <a:pt x="1495561" y="1337966"/>
                  </a:lnTo>
                  <a:lnTo>
                    <a:pt x="1477059" y="1376935"/>
                  </a:lnTo>
                  <a:lnTo>
                    <a:pt x="1452380" y="1411847"/>
                  </a:lnTo>
                  <a:lnTo>
                    <a:pt x="1422231" y="1441996"/>
                  </a:lnTo>
                  <a:lnTo>
                    <a:pt x="1387319" y="1466675"/>
                  </a:lnTo>
                  <a:lnTo>
                    <a:pt x="1348350" y="1485177"/>
                  </a:lnTo>
                  <a:lnTo>
                    <a:pt x="1306031" y="1496796"/>
                  </a:lnTo>
                  <a:lnTo>
                    <a:pt x="1261068" y="1500827"/>
                  </a:lnTo>
                  <a:lnTo>
                    <a:pt x="250143" y="1500827"/>
                  </a:lnTo>
                  <a:lnTo>
                    <a:pt x="205179" y="1496796"/>
                  </a:lnTo>
                  <a:lnTo>
                    <a:pt x="162860" y="1485177"/>
                  </a:lnTo>
                  <a:lnTo>
                    <a:pt x="123891" y="1466675"/>
                  </a:lnTo>
                  <a:lnTo>
                    <a:pt x="88979" y="1441996"/>
                  </a:lnTo>
                  <a:lnTo>
                    <a:pt x="58830" y="1411847"/>
                  </a:lnTo>
                  <a:lnTo>
                    <a:pt x="34151" y="1376935"/>
                  </a:lnTo>
                  <a:lnTo>
                    <a:pt x="15649" y="1337966"/>
                  </a:lnTo>
                  <a:lnTo>
                    <a:pt x="4030" y="1295647"/>
                  </a:lnTo>
                  <a:lnTo>
                    <a:pt x="0" y="1250684"/>
                  </a:lnTo>
                  <a:lnTo>
                    <a:pt x="0" y="2501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262064" y="2900171"/>
            <a:ext cx="1021715" cy="888705"/>
          </a:xfrm>
          <a:prstGeom prst="rect">
            <a:avLst/>
          </a:prstGeom>
        </p:spPr>
        <p:txBody>
          <a:bodyPr vert="horz" wrap="square" lIns="0" tIns="41910" rIns="0" bIns="0">
            <a:spAutoFit/>
          </a:bodyPr>
          <a:lstStyle/>
          <a:p>
            <a:pPr marL="12700" marR="5080" indent="59690">
              <a:lnSpc>
                <a:spcPts val="2210"/>
              </a:lnSpc>
              <a:spcBef>
                <a:spcPts val="33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Principi etici dell'IA</a:t>
            </a:r>
            <a:endParaRPr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598057" y="2473510"/>
            <a:ext cx="1524000" cy="1513840"/>
            <a:chOff x="6598057" y="2473510"/>
            <a:chExt cx="1524000" cy="1513840"/>
          </a:xfrm>
        </p:grpSpPr>
        <p:sp>
          <p:nvSpPr>
            <p:cNvPr id="14" name="object 14"/>
            <p:cNvSpPr/>
            <p:nvPr/>
          </p:nvSpPr>
          <p:spPr>
            <a:xfrm>
              <a:off x="6604407" y="2479860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1261066" y="0"/>
                  </a:moveTo>
                  <a:lnTo>
                    <a:pt x="250143" y="0"/>
                  </a:lnTo>
                  <a:lnTo>
                    <a:pt x="205179" y="4030"/>
                  </a:lnTo>
                  <a:lnTo>
                    <a:pt x="162859" y="15649"/>
                  </a:lnTo>
                  <a:lnTo>
                    <a:pt x="123890" y="34151"/>
                  </a:lnTo>
                  <a:lnTo>
                    <a:pt x="88978" y="58830"/>
                  </a:lnTo>
                  <a:lnTo>
                    <a:pt x="58830" y="88978"/>
                  </a:lnTo>
                  <a:lnTo>
                    <a:pt x="34151" y="123890"/>
                  </a:lnTo>
                  <a:lnTo>
                    <a:pt x="15649" y="162859"/>
                  </a:lnTo>
                  <a:lnTo>
                    <a:pt x="4030" y="205179"/>
                  </a:lnTo>
                  <a:lnTo>
                    <a:pt x="0" y="250143"/>
                  </a:lnTo>
                  <a:lnTo>
                    <a:pt x="0" y="1250683"/>
                  </a:lnTo>
                  <a:lnTo>
                    <a:pt x="4030" y="1295646"/>
                  </a:lnTo>
                  <a:lnTo>
                    <a:pt x="15649" y="1337966"/>
                  </a:lnTo>
                  <a:lnTo>
                    <a:pt x="34151" y="1376935"/>
                  </a:lnTo>
                  <a:lnTo>
                    <a:pt x="58830" y="1411847"/>
                  </a:lnTo>
                  <a:lnTo>
                    <a:pt x="88978" y="1441995"/>
                  </a:lnTo>
                  <a:lnTo>
                    <a:pt x="123890" y="1466674"/>
                  </a:lnTo>
                  <a:lnTo>
                    <a:pt x="162859" y="1485176"/>
                  </a:lnTo>
                  <a:lnTo>
                    <a:pt x="205179" y="1496796"/>
                  </a:lnTo>
                  <a:lnTo>
                    <a:pt x="250143" y="1500826"/>
                  </a:lnTo>
                  <a:lnTo>
                    <a:pt x="1261066" y="1500826"/>
                  </a:lnTo>
                  <a:lnTo>
                    <a:pt x="1306030" y="1496796"/>
                  </a:lnTo>
                  <a:lnTo>
                    <a:pt x="1348349" y="1485176"/>
                  </a:lnTo>
                  <a:lnTo>
                    <a:pt x="1387318" y="1466674"/>
                  </a:lnTo>
                  <a:lnTo>
                    <a:pt x="1422230" y="1441995"/>
                  </a:lnTo>
                  <a:lnTo>
                    <a:pt x="1452379" y="1411847"/>
                  </a:lnTo>
                  <a:lnTo>
                    <a:pt x="1477058" y="1376935"/>
                  </a:lnTo>
                  <a:lnTo>
                    <a:pt x="1495560" y="1337966"/>
                  </a:lnTo>
                  <a:lnTo>
                    <a:pt x="1507179" y="1295646"/>
                  </a:lnTo>
                  <a:lnTo>
                    <a:pt x="1511209" y="1250683"/>
                  </a:lnTo>
                  <a:lnTo>
                    <a:pt x="1511209" y="250143"/>
                  </a:lnTo>
                  <a:lnTo>
                    <a:pt x="1507179" y="205179"/>
                  </a:lnTo>
                  <a:lnTo>
                    <a:pt x="1495560" y="162859"/>
                  </a:lnTo>
                  <a:lnTo>
                    <a:pt x="1477058" y="123890"/>
                  </a:lnTo>
                  <a:lnTo>
                    <a:pt x="1452379" y="88978"/>
                  </a:lnTo>
                  <a:lnTo>
                    <a:pt x="1422230" y="58830"/>
                  </a:lnTo>
                  <a:lnTo>
                    <a:pt x="1387318" y="34151"/>
                  </a:lnTo>
                  <a:lnTo>
                    <a:pt x="1348349" y="15649"/>
                  </a:lnTo>
                  <a:lnTo>
                    <a:pt x="1306030" y="4030"/>
                  </a:lnTo>
                  <a:lnTo>
                    <a:pt x="1261066" y="0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/>
            <a:lstStyle/>
            <a:p>
              <a:endParaRPr sz="10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4407" y="2479860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0" y="250143"/>
                  </a:moveTo>
                  <a:lnTo>
                    <a:pt x="4030" y="205179"/>
                  </a:lnTo>
                  <a:lnTo>
                    <a:pt x="15649" y="162860"/>
                  </a:lnTo>
                  <a:lnTo>
                    <a:pt x="34151" y="123891"/>
                  </a:lnTo>
                  <a:lnTo>
                    <a:pt x="58830" y="88979"/>
                  </a:lnTo>
                  <a:lnTo>
                    <a:pt x="88979" y="58830"/>
                  </a:lnTo>
                  <a:lnTo>
                    <a:pt x="123891" y="34151"/>
                  </a:lnTo>
                  <a:lnTo>
                    <a:pt x="162860" y="15649"/>
                  </a:lnTo>
                  <a:lnTo>
                    <a:pt x="205179" y="4030"/>
                  </a:lnTo>
                  <a:lnTo>
                    <a:pt x="250143" y="0"/>
                  </a:lnTo>
                  <a:lnTo>
                    <a:pt x="1261068" y="0"/>
                  </a:lnTo>
                  <a:lnTo>
                    <a:pt x="1306031" y="4030"/>
                  </a:lnTo>
                  <a:lnTo>
                    <a:pt x="1348350" y="15649"/>
                  </a:lnTo>
                  <a:lnTo>
                    <a:pt x="1387319" y="34151"/>
                  </a:lnTo>
                  <a:lnTo>
                    <a:pt x="1422231" y="58830"/>
                  </a:lnTo>
                  <a:lnTo>
                    <a:pt x="1452380" y="88979"/>
                  </a:lnTo>
                  <a:lnTo>
                    <a:pt x="1477059" y="123891"/>
                  </a:lnTo>
                  <a:lnTo>
                    <a:pt x="1495561" y="162860"/>
                  </a:lnTo>
                  <a:lnTo>
                    <a:pt x="1507180" y="205179"/>
                  </a:lnTo>
                  <a:lnTo>
                    <a:pt x="1511211" y="250143"/>
                  </a:lnTo>
                  <a:lnTo>
                    <a:pt x="1511211" y="1250684"/>
                  </a:lnTo>
                  <a:lnTo>
                    <a:pt x="1507180" y="1295647"/>
                  </a:lnTo>
                  <a:lnTo>
                    <a:pt x="1495561" y="1337966"/>
                  </a:lnTo>
                  <a:lnTo>
                    <a:pt x="1477059" y="1376935"/>
                  </a:lnTo>
                  <a:lnTo>
                    <a:pt x="1452380" y="1411847"/>
                  </a:lnTo>
                  <a:lnTo>
                    <a:pt x="1422231" y="1441996"/>
                  </a:lnTo>
                  <a:lnTo>
                    <a:pt x="1387319" y="1466675"/>
                  </a:lnTo>
                  <a:lnTo>
                    <a:pt x="1348350" y="1485177"/>
                  </a:lnTo>
                  <a:lnTo>
                    <a:pt x="1306031" y="1496796"/>
                  </a:lnTo>
                  <a:lnTo>
                    <a:pt x="1261068" y="1500827"/>
                  </a:lnTo>
                  <a:lnTo>
                    <a:pt x="250143" y="1500827"/>
                  </a:lnTo>
                  <a:lnTo>
                    <a:pt x="205179" y="1496796"/>
                  </a:lnTo>
                  <a:lnTo>
                    <a:pt x="162860" y="1485177"/>
                  </a:lnTo>
                  <a:lnTo>
                    <a:pt x="123891" y="1466675"/>
                  </a:lnTo>
                  <a:lnTo>
                    <a:pt x="88979" y="1441996"/>
                  </a:lnTo>
                  <a:lnTo>
                    <a:pt x="58830" y="1411847"/>
                  </a:lnTo>
                  <a:lnTo>
                    <a:pt x="34151" y="1376935"/>
                  </a:lnTo>
                  <a:lnTo>
                    <a:pt x="15649" y="1337966"/>
                  </a:lnTo>
                  <a:lnTo>
                    <a:pt x="4030" y="1295647"/>
                  </a:lnTo>
                  <a:lnTo>
                    <a:pt x="0" y="1250684"/>
                  </a:lnTo>
                  <a:lnTo>
                    <a:pt x="0" y="2501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endParaRPr sz="100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853606" y="2718144"/>
            <a:ext cx="1158006" cy="888705"/>
          </a:xfrm>
          <a:prstGeom prst="rect">
            <a:avLst/>
          </a:prstGeom>
        </p:spPr>
        <p:txBody>
          <a:bodyPr vert="horz" wrap="square" lIns="0" tIns="41910" rIns="0" bIns="0">
            <a:spAutoFit/>
          </a:bodyPr>
          <a:lstStyle/>
          <a:p>
            <a:pPr marL="142875" marR="5080" indent="-130810">
              <a:lnSpc>
                <a:spcPts val="2210"/>
              </a:lnSpc>
              <a:spcBef>
                <a:spcPts val="33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Questioni etiche dell'IA</a:t>
            </a:r>
            <a:endParaRPr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84828" y="2473510"/>
            <a:ext cx="1524000" cy="1513840"/>
            <a:chOff x="8184828" y="2473510"/>
            <a:chExt cx="1524000" cy="1513840"/>
          </a:xfrm>
        </p:grpSpPr>
        <p:sp>
          <p:nvSpPr>
            <p:cNvPr id="18" name="object 18"/>
            <p:cNvSpPr/>
            <p:nvPr/>
          </p:nvSpPr>
          <p:spPr>
            <a:xfrm>
              <a:off x="8191178" y="2479860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1261068" y="0"/>
                  </a:moveTo>
                  <a:lnTo>
                    <a:pt x="250143" y="0"/>
                  </a:lnTo>
                  <a:lnTo>
                    <a:pt x="205179" y="4030"/>
                  </a:lnTo>
                  <a:lnTo>
                    <a:pt x="162860" y="15649"/>
                  </a:lnTo>
                  <a:lnTo>
                    <a:pt x="123891" y="34151"/>
                  </a:lnTo>
                  <a:lnTo>
                    <a:pt x="88979" y="58830"/>
                  </a:lnTo>
                  <a:lnTo>
                    <a:pt x="58830" y="88978"/>
                  </a:lnTo>
                  <a:lnTo>
                    <a:pt x="34152" y="123890"/>
                  </a:lnTo>
                  <a:lnTo>
                    <a:pt x="15649" y="162859"/>
                  </a:lnTo>
                  <a:lnTo>
                    <a:pt x="4030" y="205179"/>
                  </a:lnTo>
                  <a:lnTo>
                    <a:pt x="0" y="250143"/>
                  </a:lnTo>
                  <a:lnTo>
                    <a:pt x="0" y="1250683"/>
                  </a:lnTo>
                  <a:lnTo>
                    <a:pt x="4030" y="1295646"/>
                  </a:lnTo>
                  <a:lnTo>
                    <a:pt x="15649" y="1337966"/>
                  </a:lnTo>
                  <a:lnTo>
                    <a:pt x="34152" y="1376935"/>
                  </a:lnTo>
                  <a:lnTo>
                    <a:pt x="58830" y="1411847"/>
                  </a:lnTo>
                  <a:lnTo>
                    <a:pt x="88979" y="1441995"/>
                  </a:lnTo>
                  <a:lnTo>
                    <a:pt x="123891" y="1466674"/>
                  </a:lnTo>
                  <a:lnTo>
                    <a:pt x="162860" y="1485176"/>
                  </a:lnTo>
                  <a:lnTo>
                    <a:pt x="205179" y="1496796"/>
                  </a:lnTo>
                  <a:lnTo>
                    <a:pt x="250143" y="1500826"/>
                  </a:lnTo>
                  <a:lnTo>
                    <a:pt x="1261068" y="1500826"/>
                  </a:lnTo>
                  <a:lnTo>
                    <a:pt x="1306031" y="1496796"/>
                  </a:lnTo>
                  <a:lnTo>
                    <a:pt x="1348351" y="1485176"/>
                  </a:lnTo>
                  <a:lnTo>
                    <a:pt x="1387320" y="1466674"/>
                  </a:lnTo>
                  <a:lnTo>
                    <a:pt x="1422232" y="1441995"/>
                  </a:lnTo>
                  <a:lnTo>
                    <a:pt x="1452380" y="1411847"/>
                  </a:lnTo>
                  <a:lnTo>
                    <a:pt x="1477059" y="1376935"/>
                  </a:lnTo>
                  <a:lnTo>
                    <a:pt x="1495561" y="1337966"/>
                  </a:lnTo>
                  <a:lnTo>
                    <a:pt x="1507180" y="1295646"/>
                  </a:lnTo>
                  <a:lnTo>
                    <a:pt x="1511211" y="1250683"/>
                  </a:lnTo>
                  <a:lnTo>
                    <a:pt x="1511211" y="250143"/>
                  </a:lnTo>
                  <a:lnTo>
                    <a:pt x="1507180" y="205179"/>
                  </a:lnTo>
                  <a:lnTo>
                    <a:pt x="1495561" y="162859"/>
                  </a:lnTo>
                  <a:lnTo>
                    <a:pt x="1477059" y="123890"/>
                  </a:lnTo>
                  <a:lnTo>
                    <a:pt x="1452380" y="88978"/>
                  </a:lnTo>
                  <a:lnTo>
                    <a:pt x="1422232" y="58830"/>
                  </a:lnTo>
                  <a:lnTo>
                    <a:pt x="1387320" y="34151"/>
                  </a:lnTo>
                  <a:lnTo>
                    <a:pt x="1348351" y="15649"/>
                  </a:lnTo>
                  <a:lnTo>
                    <a:pt x="1306031" y="4030"/>
                  </a:lnTo>
                  <a:lnTo>
                    <a:pt x="1261068" y="0"/>
                  </a:lnTo>
                  <a:close/>
                </a:path>
              </a:pathLst>
            </a:custGeom>
            <a:solidFill>
              <a:srgbClr val="203864"/>
            </a:solidFill>
          </p:spPr>
          <p:txBody>
            <a:bodyPr wrap="square" lIns="0" tIns="0" rIns="0" bIns="0"/>
            <a:lstStyle/>
            <a:p>
              <a:endParaRPr sz="10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191178" y="2479860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0" y="250143"/>
                  </a:moveTo>
                  <a:lnTo>
                    <a:pt x="4030" y="205179"/>
                  </a:lnTo>
                  <a:lnTo>
                    <a:pt x="15649" y="162860"/>
                  </a:lnTo>
                  <a:lnTo>
                    <a:pt x="34151" y="123891"/>
                  </a:lnTo>
                  <a:lnTo>
                    <a:pt x="58830" y="88979"/>
                  </a:lnTo>
                  <a:lnTo>
                    <a:pt x="88979" y="58830"/>
                  </a:lnTo>
                  <a:lnTo>
                    <a:pt x="123891" y="34151"/>
                  </a:lnTo>
                  <a:lnTo>
                    <a:pt x="162860" y="15649"/>
                  </a:lnTo>
                  <a:lnTo>
                    <a:pt x="205179" y="4030"/>
                  </a:lnTo>
                  <a:lnTo>
                    <a:pt x="250143" y="0"/>
                  </a:lnTo>
                  <a:lnTo>
                    <a:pt x="1261068" y="0"/>
                  </a:lnTo>
                  <a:lnTo>
                    <a:pt x="1306031" y="4030"/>
                  </a:lnTo>
                  <a:lnTo>
                    <a:pt x="1348350" y="15649"/>
                  </a:lnTo>
                  <a:lnTo>
                    <a:pt x="1387319" y="34151"/>
                  </a:lnTo>
                  <a:lnTo>
                    <a:pt x="1422231" y="58830"/>
                  </a:lnTo>
                  <a:lnTo>
                    <a:pt x="1452380" y="88979"/>
                  </a:lnTo>
                  <a:lnTo>
                    <a:pt x="1477059" y="123891"/>
                  </a:lnTo>
                  <a:lnTo>
                    <a:pt x="1495561" y="162860"/>
                  </a:lnTo>
                  <a:lnTo>
                    <a:pt x="1507180" y="205179"/>
                  </a:lnTo>
                  <a:lnTo>
                    <a:pt x="1511211" y="250143"/>
                  </a:lnTo>
                  <a:lnTo>
                    <a:pt x="1511211" y="1250684"/>
                  </a:lnTo>
                  <a:lnTo>
                    <a:pt x="1507180" y="1295647"/>
                  </a:lnTo>
                  <a:lnTo>
                    <a:pt x="1495561" y="1337966"/>
                  </a:lnTo>
                  <a:lnTo>
                    <a:pt x="1477059" y="1376935"/>
                  </a:lnTo>
                  <a:lnTo>
                    <a:pt x="1452380" y="1411847"/>
                  </a:lnTo>
                  <a:lnTo>
                    <a:pt x="1422231" y="1441996"/>
                  </a:lnTo>
                  <a:lnTo>
                    <a:pt x="1387319" y="1466675"/>
                  </a:lnTo>
                  <a:lnTo>
                    <a:pt x="1348350" y="1485177"/>
                  </a:lnTo>
                  <a:lnTo>
                    <a:pt x="1306031" y="1496796"/>
                  </a:lnTo>
                  <a:lnTo>
                    <a:pt x="1261068" y="1500827"/>
                  </a:lnTo>
                  <a:lnTo>
                    <a:pt x="250143" y="1500827"/>
                  </a:lnTo>
                  <a:lnTo>
                    <a:pt x="205179" y="1496796"/>
                  </a:lnTo>
                  <a:lnTo>
                    <a:pt x="162860" y="1485177"/>
                  </a:lnTo>
                  <a:lnTo>
                    <a:pt x="123891" y="1466675"/>
                  </a:lnTo>
                  <a:lnTo>
                    <a:pt x="88979" y="1441996"/>
                  </a:lnTo>
                  <a:lnTo>
                    <a:pt x="58830" y="1411847"/>
                  </a:lnTo>
                  <a:lnTo>
                    <a:pt x="34151" y="1376935"/>
                  </a:lnTo>
                  <a:lnTo>
                    <a:pt x="15649" y="1337966"/>
                  </a:lnTo>
                  <a:lnTo>
                    <a:pt x="4030" y="1295647"/>
                  </a:lnTo>
                  <a:lnTo>
                    <a:pt x="0" y="1250684"/>
                  </a:lnTo>
                  <a:lnTo>
                    <a:pt x="0" y="2501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endParaRPr sz="10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358615" y="2438400"/>
            <a:ext cx="1176655" cy="1454244"/>
          </a:xfrm>
          <a:prstGeom prst="rect">
            <a:avLst/>
          </a:prstGeom>
        </p:spPr>
        <p:txBody>
          <a:bodyPr vert="horz" wrap="square" lIns="0" tIns="38100" rIns="0" bIns="0">
            <a:spAutoFit/>
          </a:bodyPr>
          <a:lstStyle/>
          <a:p>
            <a:pPr marL="12700" marR="5080" algn="ctr">
              <a:lnSpc>
                <a:spcPct val="91700"/>
              </a:lnSpc>
              <a:spcBef>
                <a:spcPts val="30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Linee guida, toolkit, istruzione, politiche</a:t>
            </a:r>
            <a:endParaRPr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771601" y="2473510"/>
            <a:ext cx="1524000" cy="1513840"/>
            <a:chOff x="9771601" y="2473510"/>
            <a:chExt cx="1524000" cy="1513840"/>
          </a:xfrm>
        </p:grpSpPr>
        <p:sp>
          <p:nvSpPr>
            <p:cNvPr id="22" name="object 22"/>
            <p:cNvSpPr/>
            <p:nvPr/>
          </p:nvSpPr>
          <p:spPr>
            <a:xfrm>
              <a:off x="9777951" y="2479860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1261068" y="0"/>
                  </a:moveTo>
                  <a:lnTo>
                    <a:pt x="250143" y="0"/>
                  </a:lnTo>
                  <a:lnTo>
                    <a:pt x="205179" y="4030"/>
                  </a:lnTo>
                  <a:lnTo>
                    <a:pt x="162859" y="15649"/>
                  </a:lnTo>
                  <a:lnTo>
                    <a:pt x="123890" y="34151"/>
                  </a:lnTo>
                  <a:lnTo>
                    <a:pt x="88978" y="58830"/>
                  </a:lnTo>
                  <a:lnTo>
                    <a:pt x="58830" y="88978"/>
                  </a:lnTo>
                  <a:lnTo>
                    <a:pt x="34151" y="123890"/>
                  </a:lnTo>
                  <a:lnTo>
                    <a:pt x="15649" y="162859"/>
                  </a:lnTo>
                  <a:lnTo>
                    <a:pt x="4030" y="205179"/>
                  </a:lnTo>
                  <a:lnTo>
                    <a:pt x="0" y="250143"/>
                  </a:lnTo>
                  <a:lnTo>
                    <a:pt x="0" y="1250683"/>
                  </a:lnTo>
                  <a:lnTo>
                    <a:pt x="4030" y="1295646"/>
                  </a:lnTo>
                  <a:lnTo>
                    <a:pt x="15649" y="1337966"/>
                  </a:lnTo>
                  <a:lnTo>
                    <a:pt x="34151" y="1376935"/>
                  </a:lnTo>
                  <a:lnTo>
                    <a:pt x="58830" y="1411847"/>
                  </a:lnTo>
                  <a:lnTo>
                    <a:pt x="88978" y="1441995"/>
                  </a:lnTo>
                  <a:lnTo>
                    <a:pt x="123890" y="1466674"/>
                  </a:lnTo>
                  <a:lnTo>
                    <a:pt x="162859" y="1485176"/>
                  </a:lnTo>
                  <a:lnTo>
                    <a:pt x="205179" y="1496796"/>
                  </a:lnTo>
                  <a:lnTo>
                    <a:pt x="250143" y="1500826"/>
                  </a:lnTo>
                  <a:lnTo>
                    <a:pt x="1261068" y="1500826"/>
                  </a:lnTo>
                  <a:lnTo>
                    <a:pt x="1306031" y="1496796"/>
                  </a:lnTo>
                  <a:lnTo>
                    <a:pt x="1348351" y="1485176"/>
                  </a:lnTo>
                  <a:lnTo>
                    <a:pt x="1387320" y="1466674"/>
                  </a:lnTo>
                  <a:lnTo>
                    <a:pt x="1422232" y="1441995"/>
                  </a:lnTo>
                  <a:lnTo>
                    <a:pt x="1452380" y="1411847"/>
                  </a:lnTo>
                  <a:lnTo>
                    <a:pt x="1477059" y="1376935"/>
                  </a:lnTo>
                  <a:lnTo>
                    <a:pt x="1495561" y="1337966"/>
                  </a:lnTo>
                  <a:lnTo>
                    <a:pt x="1507180" y="1295646"/>
                  </a:lnTo>
                  <a:lnTo>
                    <a:pt x="1511211" y="1250683"/>
                  </a:lnTo>
                  <a:lnTo>
                    <a:pt x="1511211" y="250143"/>
                  </a:lnTo>
                  <a:lnTo>
                    <a:pt x="1507180" y="205179"/>
                  </a:lnTo>
                  <a:lnTo>
                    <a:pt x="1495561" y="162859"/>
                  </a:lnTo>
                  <a:lnTo>
                    <a:pt x="1477059" y="123890"/>
                  </a:lnTo>
                  <a:lnTo>
                    <a:pt x="1452380" y="88978"/>
                  </a:lnTo>
                  <a:lnTo>
                    <a:pt x="1422232" y="58830"/>
                  </a:lnTo>
                  <a:lnTo>
                    <a:pt x="1387320" y="34151"/>
                  </a:lnTo>
                  <a:lnTo>
                    <a:pt x="1348351" y="15649"/>
                  </a:lnTo>
                  <a:lnTo>
                    <a:pt x="1306031" y="4030"/>
                  </a:lnTo>
                  <a:lnTo>
                    <a:pt x="1261068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/>
            <a:lstStyle/>
            <a:p>
              <a:endParaRPr sz="10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777951" y="2479860"/>
              <a:ext cx="1511300" cy="1501140"/>
            </a:xfrm>
            <a:custGeom>
              <a:avLst/>
              <a:gdLst/>
              <a:ahLst/>
              <a:cxnLst/>
              <a:rect l="l" t="t" r="r" b="b"/>
              <a:pathLst>
                <a:path w="1511300" h="1501139">
                  <a:moveTo>
                    <a:pt x="0" y="250143"/>
                  </a:moveTo>
                  <a:lnTo>
                    <a:pt x="4030" y="205179"/>
                  </a:lnTo>
                  <a:lnTo>
                    <a:pt x="15649" y="162860"/>
                  </a:lnTo>
                  <a:lnTo>
                    <a:pt x="34151" y="123891"/>
                  </a:lnTo>
                  <a:lnTo>
                    <a:pt x="58830" y="88979"/>
                  </a:lnTo>
                  <a:lnTo>
                    <a:pt x="88979" y="58830"/>
                  </a:lnTo>
                  <a:lnTo>
                    <a:pt x="123891" y="34151"/>
                  </a:lnTo>
                  <a:lnTo>
                    <a:pt x="162860" y="15649"/>
                  </a:lnTo>
                  <a:lnTo>
                    <a:pt x="205179" y="4030"/>
                  </a:lnTo>
                  <a:lnTo>
                    <a:pt x="250143" y="0"/>
                  </a:lnTo>
                  <a:lnTo>
                    <a:pt x="1261068" y="0"/>
                  </a:lnTo>
                  <a:lnTo>
                    <a:pt x="1306031" y="4030"/>
                  </a:lnTo>
                  <a:lnTo>
                    <a:pt x="1348350" y="15649"/>
                  </a:lnTo>
                  <a:lnTo>
                    <a:pt x="1387319" y="34151"/>
                  </a:lnTo>
                  <a:lnTo>
                    <a:pt x="1422231" y="58830"/>
                  </a:lnTo>
                  <a:lnTo>
                    <a:pt x="1452380" y="88979"/>
                  </a:lnTo>
                  <a:lnTo>
                    <a:pt x="1477059" y="123891"/>
                  </a:lnTo>
                  <a:lnTo>
                    <a:pt x="1495561" y="162860"/>
                  </a:lnTo>
                  <a:lnTo>
                    <a:pt x="1507180" y="205179"/>
                  </a:lnTo>
                  <a:lnTo>
                    <a:pt x="1511211" y="250143"/>
                  </a:lnTo>
                  <a:lnTo>
                    <a:pt x="1511211" y="1250684"/>
                  </a:lnTo>
                  <a:lnTo>
                    <a:pt x="1507180" y="1295647"/>
                  </a:lnTo>
                  <a:lnTo>
                    <a:pt x="1495561" y="1337966"/>
                  </a:lnTo>
                  <a:lnTo>
                    <a:pt x="1477059" y="1376935"/>
                  </a:lnTo>
                  <a:lnTo>
                    <a:pt x="1452380" y="1411847"/>
                  </a:lnTo>
                  <a:lnTo>
                    <a:pt x="1422231" y="1441996"/>
                  </a:lnTo>
                  <a:lnTo>
                    <a:pt x="1387319" y="1466675"/>
                  </a:lnTo>
                  <a:lnTo>
                    <a:pt x="1348350" y="1485177"/>
                  </a:lnTo>
                  <a:lnTo>
                    <a:pt x="1306031" y="1496796"/>
                  </a:lnTo>
                  <a:lnTo>
                    <a:pt x="1261068" y="1500827"/>
                  </a:lnTo>
                  <a:lnTo>
                    <a:pt x="250143" y="1500827"/>
                  </a:lnTo>
                  <a:lnTo>
                    <a:pt x="205179" y="1496796"/>
                  </a:lnTo>
                  <a:lnTo>
                    <a:pt x="162860" y="1485177"/>
                  </a:lnTo>
                  <a:lnTo>
                    <a:pt x="123891" y="1466675"/>
                  </a:lnTo>
                  <a:lnTo>
                    <a:pt x="88979" y="1441996"/>
                  </a:lnTo>
                  <a:lnTo>
                    <a:pt x="58830" y="1411847"/>
                  </a:lnTo>
                  <a:lnTo>
                    <a:pt x="34151" y="1376935"/>
                  </a:lnTo>
                  <a:lnTo>
                    <a:pt x="15649" y="1337966"/>
                  </a:lnTo>
                  <a:lnTo>
                    <a:pt x="4030" y="1295647"/>
                  </a:lnTo>
                  <a:lnTo>
                    <a:pt x="0" y="1250684"/>
                  </a:lnTo>
                  <a:lnTo>
                    <a:pt x="0" y="2501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endParaRPr sz="100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991861" y="2718144"/>
            <a:ext cx="1122045" cy="1170833"/>
          </a:xfrm>
          <a:prstGeom prst="rect">
            <a:avLst/>
          </a:prstGeom>
        </p:spPr>
        <p:txBody>
          <a:bodyPr vert="horz" wrap="square" lIns="0" tIns="41910" rIns="0" bIns="0">
            <a:spAutoFit/>
          </a:bodyPr>
          <a:lstStyle/>
          <a:p>
            <a:pPr marL="156210" marR="5080" indent="-144145">
              <a:lnSpc>
                <a:spcPts val="2210"/>
              </a:lnSpc>
              <a:spcBef>
                <a:spcPts val="33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Revisione della pipeline AI</a:t>
            </a:r>
            <a:endParaRPr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226867" y="136525"/>
            <a:ext cx="6269990" cy="1498600"/>
            <a:chOff x="5226867" y="136525"/>
            <a:chExt cx="6269990" cy="1498600"/>
          </a:xfrm>
        </p:grpSpPr>
        <p:sp>
          <p:nvSpPr>
            <p:cNvPr id="26" name="object 26"/>
            <p:cNvSpPr/>
            <p:nvPr/>
          </p:nvSpPr>
          <p:spPr>
            <a:xfrm>
              <a:off x="5226867" y="136525"/>
              <a:ext cx="6269990" cy="1498600"/>
            </a:xfrm>
            <a:custGeom>
              <a:avLst/>
              <a:gdLst/>
              <a:ahLst/>
              <a:cxnLst/>
              <a:rect l="l" t="t" r="r" b="b"/>
              <a:pathLst>
                <a:path w="6269990" h="1498600">
                  <a:moveTo>
                    <a:pt x="5520676" y="0"/>
                  </a:moveTo>
                  <a:lnTo>
                    <a:pt x="5520676" y="374540"/>
                  </a:lnTo>
                  <a:lnTo>
                    <a:pt x="0" y="374540"/>
                  </a:lnTo>
                  <a:lnTo>
                    <a:pt x="0" y="1123623"/>
                  </a:lnTo>
                  <a:lnTo>
                    <a:pt x="5520676" y="1123623"/>
                  </a:lnTo>
                  <a:lnTo>
                    <a:pt x="5520676" y="1498164"/>
                  </a:lnTo>
                  <a:lnTo>
                    <a:pt x="6269756" y="749081"/>
                  </a:lnTo>
                  <a:lnTo>
                    <a:pt x="5520676" y="0"/>
                  </a:lnTo>
                  <a:close/>
                </a:path>
              </a:pathLst>
            </a:custGeom>
            <a:solidFill>
              <a:srgbClr val="C551B3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827252" y="585974"/>
              <a:ext cx="5069205" cy="599440"/>
            </a:xfrm>
            <a:custGeom>
              <a:avLst/>
              <a:gdLst/>
              <a:ahLst/>
              <a:cxnLst/>
              <a:rect l="l" t="t" r="r" b="b"/>
              <a:pathLst>
                <a:path w="5069205" h="599440">
                  <a:moveTo>
                    <a:pt x="4969108" y="0"/>
                  </a:moveTo>
                  <a:lnTo>
                    <a:pt x="99877" y="0"/>
                  </a:lnTo>
                  <a:lnTo>
                    <a:pt x="61000" y="7848"/>
                  </a:lnTo>
                  <a:lnTo>
                    <a:pt x="29253" y="29253"/>
                  </a:lnTo>
                  <a:lnTo>
                    <a:pt x="7848" y="61000"/>
                  </a:lnTo>
                  <a:lnTo>
                    <a:pt x="0" y="99877"/>
                  </a:lnTo>
                  <a:lnTo>
                    <a:pt x="0" y="499386"/>
                  </a:lnTo>
                  <a:lnTo>
                    <a:pt x="7848" y="538263"/>
                  </a:lnTo>
                  <a:lnTo>
                    <a:pt x="29253" y="570011"/>
                  </a:lnTo>
                  <a:lnTo>
                    <a:pt x="61000" y="591415"/>
                  </a:lnTo>
                  <a:lnTo>
                    <a:pt x="99877" y="599264"/>
                  </a:lnTo>
                  <a:lnTo>
                    <a:pt x="4969108" y="599264"/>
                  </a:lnTo>
                  <a:lnTo>
                    <a:pt x="5007985" y="591415"/>
                  </a:lnTo>
                  <a:lnTo>
                    <a:pt x="5039733" y="570011"/>
                  </a:lnTo>
                  <a:lnTo>
                    <a:pt x="5061137" y="538263"/>
                  </a:lnTo>
                  <a:lnTo>
                    <a:pt x="5068986" y="499386"/>
                  </a:lnTo>
                  <a:lnTo>
                    <a:pt x="5068986" y="99877"/>
                  </a:lnTo>
                  <a:lnTo>
                    <a:pt x="5061137" y="61000"/>
                  </a:lnTo>
                  <a:lnTo>
                    <a:pt x="5039733" y="29253"/>
                  </a:lnTo>
                  <a:lnTo>
                    <a:pt x="5007985" y="7848"/>
                  </a:lnTo>
                  <a:lnTo>
                    <a:pt x="496910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27252" y="585974"/>
              <a:ext cx="5069205" cy="599440"/>
            </a:xfrm>
            <a:custGeom>
              <a:avLst/>
              <a:gdLst/>
              <a:ahLst/>
              <a:cxnLst/>
              <a:rect l="l" t="t" r="r" b="b"/>
              <a:pathLst>
                <a:path w="5069205" h="599440">
                  <a:moveTo>
                    <a:pt x="0" y="99877"/>
                  </a:moveTo>
                  <a:lnTo>
                    <a:pt x="7848" y="61000"/>
                  </a:lnTo>
                  <a:lnTo>
                    <a:pt x="29253" y="29253"/>
                  </a:lnTo>
                  <a:lnTo>
                    <a:pt x="61000" y="7848"/>
                  </a:lnTo>
                  <a:lnTo>
                    <a:pt x="99877" y="0"/>
                  </a:lnTo>
                  <a:lnTo>
                    <a:pt x="4969109" y="0"/>
                  </a:lnTo>
                  <a:lnTo>
                    <a:pt x="5007986" y="7848"/>
                  </a:lnTo>
                  <a:lnTo>
                    <a:pt x="5039733" y="29253"/>
                  </a:lnTo>
                  <a:lnTo>
                    <a:pt x="5061138" y="61000"/>
                  </a:lnTo>
                  <a:lnTo>
                    <a:pt x="5068987" y="99877"/>
                  </a:lnTo>
                  <a:lnTo>
                    <a:pt x="5068987" y="499387"/>
                  </a:lnTo>
                  <a:lnTo>
                    <a:pt x="5061138" y="538264"/>
                  </a:lnTo>
                  <a:lnTo>
                    <a:pt x="5039733" y="570011"/>
                  </a:lnTo>
                  <a:lnTo>
                    <a:pt x="5007986" y="591416"/>
                  </a:lnTo>
                  <a:lnTo>
                    <a:pt x="4969109" y="599265"/>
                  </a:lnTo>
                  <a:lnTo>
                    <a:pt x="99877" y="599265"/>
                  </a:lnTo>
                  <a:lnTo>
                    <a:pt x="61000" y="591416"/>
                  </a:lnTo>
                  <a:lnTo>
                    <a:pt x="29253" y="570011"/>
                  </a:lnTo>
                  <a:lnTo>
                    <a:pt x="7848" y="538264"/>
                  </a:lnTo>
                  <a:lnTo>
                    <a:pt x="0" y="499387"/>
                  </a:lnTo>
                  <a:lnTo>
                    <a:pt x="0" y="9987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040314" y="648207"/>
            <a:ext cx="6932347" cy="4064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4544695">
              <a:lnSpc>
                <a:spcPct val="100000"/>
              </a:lnSpc>
              <a:spcBef>
                <a:spcPts val="100"/>
              </a:spcBef>
            </a:pPr>
            <a:r>
              <a:t>La governance</a:t>
            </a:r>
          </a:p>
        </p:txBody>
      </p:sp>
      <p:grpSp>
        <p:nvGrpSpPr>
          <p:cNvPr id="30" name="object 30"/>
          <p:cNvGrpSpPr/>
          <p:nvPr/>
        </p:nvGrpSpPr>
        <p:grpSpPr>
          <a:xfrm>
            <a:off x="5226867" y="4909096"/>
            <a:ext cx="6269990" cy="1498600"/>
            <a:chOff x="5226867" y="4909096"/>
            <a:chExt cx="6269990" cy="1498600"/>
          </a:xfrm>
        </p:grpSpPr>
        <p:sp>
          <p:nvSpPr>
            <p:cNvPr id="31" name="object 31"/>
            <p:cNvSpPr/>
            <p:nvPr/>
          </p:nvSpPr>
          <p:spPr>
            <a:xfrm>
              <a:off x="5226867" y="4909096"/>
              <a:ext cx="6269990" cy="1498600"/>
            </a:xfrm>
            <a:custGeom>
              <a:avLst/>
              <a:gdLst/>
              <a:ahLst/>
              <a:cxnLst/>
              <a:rect l="l" t="t" r="r" b="b"/>
              <a:pathLst>
                <a:path w="6269990" h="1498600">
                  <a:moveTo>
                    <a:pt x="5520676" y="0"/>
                  </a:moveTo>
                  <a:lnTo>
                    <a:pt x="5520676" y="374542"/>
                  </a:lnTo>
                  <a:lnTo>
                    <a:pt x="0" y="374542"/>
                  </a:lnTo>
                  <a:lnTo>
                    <a:pt x="0" y="1123623"/>
                  </a:lnTo>
                  <a:lnTo>
                    <a:pt x="5520676" y="1123623"/>
                  </a:lnTo>
                  <a:lnTo>
                    <a:pt x="5520676" y="1498164"/>
                  </a:lnTo>
                  <a:lnTo>
                    <a:pt x="6269756" y="749082"/>
                  </a:lnTo>
                  <a:lnTo>
                    <a:pt x="5520676" y="0"/>
                  </a:lnTo>
                  <a:close/>
                </a:path>
              </a:pathLst>
            </a:custGeom>
            <a:solidFill>
              <a:srgbClr val="C551B3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56357" y="5358545"/>
              <a:ext cx="4211320" cy="599440"/>
            </a:xfrm>
            <a:custGeom>
              <a:avLst/>
              <a:gdLst/>
              <a:ahLst/>
              <a:cxnLst/>
              <a:rect l="l" t="t" r="r" b="b"/>
              <a:pathLst>
                <a:path w="4211320" h="599439">
                  <a:moveTo>
                    <a:pt x="4110898" y="0"/>
                  </a:moveTo>
                  <a:lnTo>
                    <a:pt x="99876" y="0"/>
                  </a:lnTo>
                  <a:lnTo>
                    <a:pt x="61000" y="7848"/>
                  </a:lnTo>
                  <a:lnTo>
                    <a:pt x="29253" y="29253"/>
                  </a:lnTo>
                  <a:lnTo>
                    <a:pt x="7848" y="61000"/>
                  </a:lnTo>
                  <a:lnTo>
                    <a:pt x="0" y="99877"/>
                  </a:lnTo>
                  <a:lnTo>
                    <a:pt x="0" y="499388"/>
                  </a:lnTo>
                  <a:lnTo>
                    <a:pt x="7848" y="538264"/>
                  </a:lnTo>
                  <a:lnTo>
                    <a:pt x="29253" y="570012"/>
                  </a:lnTo>
                  <a:lnTo>
                    <a:pt x="61000" y="591416"/>
                  </a:lnTo>
                  <a:lnTo>
                    <a:pt x="99876" y="599265"/>
                  </a:lnTo>
                  <a:lnTo>
                    <a:pt x="4110898" y="599265"/>
                  </a:lnTo>
                  <a:lnTo>
                    <a:pt x="4149775" y="591416"/>
                  </a:lnTo>
                  <a:lnTo>
                    <a:pt x="4181522" y="570012"/>
                  </a:lnTo>
                  <a:lnTo>
                    <a:pt x="4202926" y="538264"/>
                  </a:lnTo>
                  <a:lnTo>
                    <a:pt x="4210775" y="499388"/>
                  </a:lnTo>
                  <a:lnTo>
                    <a:pt x="4210775" y="99877"/>
                  </a:lnTo>
                  <a:lnTo>
                    <a:pt x="4202926" y="61000"/>
                  </a:lnTo>
                  <a:lnTo>
                    <a:pt x="4181522" y="29253"/>
                  </a:lnTo>
                  <a:lnTo>
                    <a:pt x="4149775" y="7848"/>
                  </a:lnTo>
                  <a:lnTo>
                    <a:pt x="411089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56357" y="5358545"/>
              <a:ext cx="4211320" cy="599440"/>
            </a:xfrm>
            <a:custGeom>
              <a:avLst/>
              <a:gdLst/>
              <a:ahLst/>
              <a:cxnLst/>
              <a:rect l="l" t="t" r="r" b="b"/>
              <a:pathLst>
                <a:path w="4211320" h="599439">
                  <a:moveTo>
                    <a:pt x="0" y="99877"/>
                  </a:moveTo>
                  <a:lnTo>
                    <a:pt x="7848" y="61000"/>
                  </a:lnTo>
                  <a:lnTo>
                    <a:pt x="29253" y="29253"/>
                  </a:lnTo>
                  <a:lnTo>
                    <a:pt x="61000" y="7848"/>
                  </a:lnTo>
                  <a:lnTo>
                    <a:pt x="99876" y="0"/>
                  </a:lnTo>
                  <a:lnTo>
                    <a:pt x="4110899" y="0"/>
                  </a:lnTo>
                  <a:lnTo>
                    <a:pt x="4149775" y="7848"/>
                  </a:lnTo>
                  <a:lnTo>
                    <a:pt x="4181522" y="29253"/>
                  </a:lnTo>
                  <a:lnTo>
                    <a:pt x="4202927" y="61000"/>
                  </a:lnTo>
                  <a:lnTo>
                    <a:pt x="4210776" y="99877"/>
                  </a:lnTo>
                  <a:lnTo>
                    <a:pt x="4210776" y="499387"/>
                  </a:lnTo>
                  <a:lnTo>
                    <a:pt x="4202927" y="538264"/>
                  </a:lnTo>
                  <a:lnTo>
                    <a:pt x="4181522" y="570011"/>
                  </a:lnTo>
                  <a:lnTo>
                    <a:pt x="4149775" y="591416"/>
                  </a:lnTo>
                  <a:lnTo>
                    <a:pt x="4110899" y="599265"/>
                  </a:lnTo>
                  <a:lnTo>
                    <a:pt x="99876" y="599265"/>
                  </a:lnTo>
                  <a:lnTo>
                    <a:pt x="61000" y="591416"/>
                  </a:lnTo>
                  <a:lnTo>
                    <a:pt x="29253" y="570011"/>
                  </a:lnTo>
                  <a:lnTo>
                    <a:pt x="7848" y="538264"/>
                  </a:lnTo>
                  <a:lnTo>
                    <a:pt x="0" y="499387"/>
                  </a:lnTo>
                  <a:lnTo>
                    <a:pt x="0" y="9987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979857" y="5421375"/>
            <a:ext cx="2764155" cy="4064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5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Partenariati esterni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23203" y="635716"/>
            <a:ext cx="328930" cy="1742439"/>
          </a:xfrm>
          <a:custGeom>
            <a:avLst/>
            <a:gdLst/>
            <a:ahLst/>
            <a:cxnLst/>
            <a:rect l="l" t="t" r="r" b="b"/>
            <a:pathLst>
              <a:path w="328929" h="1742439">
                <a:moveTo>
                  <a:pt x="328611" y="0"/>
                </a:moveTo>
                <a:lnTo>
                  <a:pt x="0" y="198634"/>
                </a:lnTo>
                <a:lnTo>
                  <a:pt x="0" y="1742359"/>
                </a:lnTo>
                <a:lnTo>
                  <a:pt x="328611" y="1543724"/>
                </a:lnTo>
                <a:lnTo>
                  <a:pt x="328611" y="0"/>
                </a:lnTo>
                <a:close/>
              </a:path>
            </a:pathLst>
          </a:custGeom>
          <a:solidFill>
            <a:srgbClr val="203864"/>
          </a:solidFill>
        </p:spPr>
        <p:txBody>
          <a:bodyPr wrap="square" lIns="0" tIns="0" rIns="0" bIns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9710" y="640894"/>
            <a:ext cx="709930" cy="2477135"/>
            <a:chOff x="409710" y="640894"/>
            <a:chExt cx="709930" cy="2477135"/>
          </a:xfrm>
        </p:grpSpPr>
        <p:sp>
          <p:nvSpPr>
            <p:cNvPr id="4" name="object 4"/>
            <p:cNvSpPr/>
            <p:nvPr/>
          </p:nvSpPr>
          <p:spPr>
            <a:xfrm>
              <a:off x="409710" y="1022350"/>
              <a:ext cx="709930" cy="2095500"/>
            </a:xfrm>
            <a:custGeom>
              <a:avLst/>
              <a:gdLst/>
              <a:ahLst/>
              <a:cxnLst/>
              <a:rect l="l" t="t" r="r" b="b"/>
              <a:pathLst>
                <a:path w="709930" h="2095500">
                  <a:moveTo>
                    <a:pt x="0" y="0"/>
                  </a:moveTo>
                  <a:lnTo>
                    <a:pt x="0" y="1517431"/>
                  </a:lnTo>
                  <a:lnTo>
                    <a:pt x="709611" y="2095501"/>
                  </a:lnTo>
                  <a:lnTo>
                    <a:pt x="709611" y="578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9710" y="837744"/>
              <a:ext cx="403225" cy="1705610"/>
            </a:xfrm>
            <a:custGeom>
              <a:avLst/>
              <a:gdLst/>
              <a:ahLst/>
              <a:cxnLst/>
              <a:rect l="l" t="t" r="r" b="b"/>
              <a:pathLst>
                <a:path w="403225" h="1705610">
                  <a:moveTo>
                    <a:pt x="403225" y="0"/>
                  </a:moveTo>
                  <a:lnTo>
                    <a:pt x="0" y="182999"/>
                  </a:lnTo>
                  <a:lnTo>
                    <a:pt x="0" y="1705430"/>
                  </a:lnTo>
                  <a:lnTo>
                    <a:pt x="403225" y="1517817"/>
                  </a:lnTo>
                  <a:lnTo>
                    <a:pt x="403225" y="0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4660" y="640894"/>
              <a:ext cx="168275" cy="1713230"/>
            </a:xfrm>
            <a:custGeom>
              <a:avLst/>
              <a:gdLst/>
              <a:ahLst/>
              <a:cxnLst/>
              <a:rect l="l" t="t" r="r" b="b"/>
              <a:pathLst>
                <a:path w="168275" h="1713230">
                  <a:moveTo>
                    <a:pt x="0" y="0"/>
                  </a:moveTo>
                  <a:lnTo>
                    <a:pt x="0" y="1545565"/>
                  </a:lnTo>
                  <a:lnTo>
                    <a:pt x="168275" y="1713194"/>
                  </a:lnTo>
                  <a:lnTo>
                    <a:pt x="168275" y="169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4054" y="635715"/>
            <a:ext cx="10908030" cy="1541780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422909" rIns="0" bIns="0">
            <a:spAutoFit/>
          </a:bodyPr>
          <a:lstStyle/>
          <a:p>
            <a:pPr marL="494030">
              <a:lnSpc>
                <a:spcPct val="100000"/>
              </a:lnSpc>
              <a:spcBef>
                <a:spcPts val="3329"/>
              </a:spcBef>
              <a:defRPr sz="4000">
                <a:latin typeface="Calibri Light"/>
                <a:cs typeface="Calibri Light"/>
              </a:defRPr>
            </a:pPr>
            <a:r>
              <a:t>Governance: il consiglio di Ibm AI Ethics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9849" y="2452115"/>
            <a:ext cx="4297680" cy="35306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La missione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Consapevolezza e coordinamento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Istruzione interna e riqualificazione</a:t>
            </a:r>
            <a:endParaRPr sz="2000">
              <a:latin typeface="Calibri"/>
              <a:cs typeface="Calibri"/>
            </a:endParaRPr>
          </a:p>
          <a:p>
            <a:pPr marL="698500" marR="317500" lvl="1" indent="-228600">
              <a:lnSpc>
                <a:spcPct val="79000"/>
              </a:lnSpc>
              <a:spcBef>
                <a:spcPts val="50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Collegare la ricerca a servizi e piattaforme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Consulenza alle unità di business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Quadro di governance interna</a:t>
            </a:r>
            <a:endParaRPr sz="2000">
              <a:latin typeface="Calibri"/>
              <a:cs typeface="Calibri"/>
            </a:endParaRPr>
          </a:p>
          <a:p>
            <a:pPr marL="698500" marR="913130" lvl="1" indent="-228600">
              <a:lnSpc>
                <a:spcPct val="79000"/>
              </a:lnSpc>
              <a:spcBef>
                <a:spcPts val="50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Definire politiche e consulenze regolatorie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Approccio basato sul rischio per le BU</a:t>
            </a:r>
            <a:endParaRPr sz="2000">
              <a:latin typeface="Calibri"/>
              <a:cs typeface="Calibri"/>
            </a:endParaRPr>
          </a:p>
          <a:p>
            <a:pPr marL="698500" marR="5080" lvl="1" indent="-228600">
              <a:lnSpc>
                <a:spcPts val="2020"/>
              </a:lnSpc>
              <a:spcBef>
                <a:spcPts val="384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Controllo basato su tre dimensioni (tech, uso, cliente)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8891" y="2492376"/>
            <a:ext cx="4802403" cy="356337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74267" y="6440932"/>
            <a:ext cx="1182370" cy="177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125" y="2390775"/>
            <a:ext cx="5980113" cy="36036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0087" y="2390775"/>
            <a:ext cx="4140200" cy="36036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8944" y="851915"/>
            <a:ext cx="6130290" cy="695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Dati e potenza di calcolo</a:t>
            </a:r>
            <a:endParaRPr sz="4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68620" cy="6858000"/>
          </a:xfrm>
          <a:custGeom>
            <a:avLst/>
            <a:gdLst/>
            <a:ahLst/>
            <a:cxnLst/>
            <a:rect l="l" t="t" r="r" b="b"/>
            <a:pathLst>
              <a:path w="5468620" h="6858000">
                <a:moveTo>
                  <a:pt x="5468547" y="0"/>
                </a:moveTo>
                <a:lnTo>
                  <a:pt x="0" y="0"/>
                </a:lnTo>
                <a:lnTo>
                  <a:pt x="0" y="6857999"/>
                </a:lnTo>
                <a:lnTo>
                  <a:pt x="5468547" y="6857999"/>
                </a:lnTo>
                <a:lnTo>
                  <a:pt x="546854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0189" y="513588"/>
            <a:ext cx="3164205" cy="695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>
                <a:latin typeface="Arial MT"/>
                <a:cs typeface="Arial MT"/>
              </a:defRPr>
            </a:pPr>
            <a:r>
              <a:t>Le partnership</a:t>
            </a:r>
            <a:endParaRPr sz="4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189" y="1733803"/>
            <a:ext cx="2769235" cy="2543175"/>
          </a:xfrm>
          <a:prstGeom prst="rect">
            <a:avLst/>
          </a:prstGeom>
        </p:spPr>
        <p:txBody>
          <a:bodyPr vert="horz" wrap="square" lIns="0" tIns="69215" rIns="0" bIns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545"/>
              </a:spcBef>
              <a:defRPr sz="3600">
                <a:solidFill>
                  <a:srgbClr val="FFFFFF"/>
                </a:solidFill>
                <a:latin typeface="Arial MT"/>
                <a:cs typeface="Arial MT"/>
              </a:defRPr>
            </a:pPr>
            <a:r>
              <a:t>Aziende accademiche Governi Organizzazioni della società civile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189" y="4693411"/>
            <a:ext cx="4293235" cy="1068070"/>
          </a:xfrm>
          <a:prstGeom prst="rect">
            <a:avLst/>
          </a:prstGeom>
        </p:spPr>
        <p:txBody>
          <a:bodyPr vert="horz" wrap="square" lIns="0" tIns="74295" rIns="0" bIns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  <a:defRPr sz="3600">
                <a:solidFill>
                  <a:srgbClr val="FFFFFF"/>
                </a:solidFill>
                <a:latin typeface="Arial MT"/>
                <a:cs typeface="Arial MT"/>
              </a:defRPr>
            </a:pPr>
            <a:r>
              <a:t>Multi-disciplinare e multi-stakeholder</a:t>
            </a:r>
            <a:endParaRPr sz="36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28187" y="129909"/>
            <a:ext cx="3014345" cy="5164455"/>
            <a:chOff x="5628187" y="129909"/>
            <a:chExt cx="3014345" cy="516445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8405" y="2442909"/>
              <a:ext cx="2189472" cy="2850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8187" y="129909"/>
              <a:ext cx="2876448" cy="20584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3269" y="1345835"/>
              <a:ext cx="1169061" cy="111152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439911" y="4629911"/>
            <a:ext cx="2173605" cy="2228215"/>
            <a:chOff x="8439911" y="4629911"/>
            <a:chExt cx="2173605" cy="222821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9911" y="4629911"/>
              <a:ext cx="2173224" cy="22280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84185" y="4965520"/>
              <a:ext cx="1294028" cy="173886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155455" y="5296244"/>
            <a:ext cx="788035" cy="293370"/>
          </a:xfrm>
          <a:prstGeom prst="rect">
            <a:avLst/>
          </a:prstGeom>
        </p:spPr>
        <p:txBody>
          <a:bodyPr vert="horz" wrap="square" lIns="0" tIns="1143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  <a:defRPr b="1">
                <a:solidFill>
                  <a:srgbClr val="BFBFBF"/>
                </a:solidFill>
                <a:latin typeface="Calibri"/>
                <a:cs typeface="Calibri"/>
              </a:defRPr>
            </a:pPr>
            <a:r>
              <a:rPr sz="400"/>
              <a:t>I</a:t>
            </a:r>
            <a:r>
              <a:rPr sz="300"/>
              <a:t>NDIPENDENTI</a:t>
            </a:r>
            <a:endParaRPr sz="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500"/>
              <a:t>H</a:t>
            </a:r>
            <a:r>
              <a:rPr sz="400"/>
              <a:t>IGH</a:t>
            </a:r>
            <a:r>
              <a:rPr sz="500"/>
              <a:t>-L</a:t>
            </a:r>
            <a:r>
              <a:rPr sz="400"/>
              <a:t>EVEL </a:t>
            </a:r>
            <a:r>
              <a:rPr sz="500"/>
              <a:t>E</a:t>
            </a:r>
            <a:r>
              <a:rPr sz="400"/>
              <a:t>XPERT </a:t>
            </a:r>
            <a:r>
              <a:rPr sz="500"/>
              <a:t>G</a:t>
            </a:r>
            <a:r>
              <a:rPr sz="400"/>
              <a:t>ROUP ON</a:t>
            </a:r>
            <a:endParaRPr sz="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500"/>
              <a:t>UNA</a:t>
            </a:r>
            <a:r>
              <a:rPr sz="400"/>
              <a:t>INTELLIGENZA ARTIFICIALE</a:t>
            </a:r>
            <a:endParaRPr sz="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  <a:defRPr b="1">
                <a:solidFill>
                  <a:srgbClr val="BFBFBF"/>
                </a:solidFill>
                <a:latin typeface="Calibri"/>
                <a:cs typeface="Calibri"/>
              </a:defRPr>
            </a:pPr>
            <a:r>
              <a:rPr sz="200"/>
              <a:t>CREATO DALL' </a:t>
            </a:r>
            <a:r>
              <a:rPr sz="300"/>
              <a:t>E UROPEAN</a:t>
            </a:r>
            <a:r>
              <a:rPr sz="200"/>
              <a:t> </a:t>
            </a:r>
            <a:r>
              <a:rPr sz="300"/>
              <a:t>C</a:t>
            </a:r>
            <a:r>
              <a:rPr sz="200"/>
              <a:t>OMMISSION</a:t>
            </a:r>
            <a:endParaRPr sz="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25577" y="6152133"/>
            <a:ext cx="647065" cy="205104"/>
          </a:xfrm>
          <a:prstGeom prst="rect">
            <a:avLst/>
          </a:prstGeom>
        </p:spPr>
        <p:txBody>
          <a:bodyPr vert="horz" wrap="square" lIns="0" tIns="10795" rIns="0" bIns="0">
            <a:spAutoFit/>
          </a:bodyPr>
          <a:lstStyle/>
          <a:p>
            <a:pPr marL="12700" marR="5080" indent="45085">
              <a:lnSpc>
                <a:spcPct val="107300"/>
              </a:lnSpc>
              <a:spcBef>
                <a:spcPts val="8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550"/>
              <a:t>ETICA</a:t>
            </a:r>
            <a:r>
              <a:rPr sz="450"/>
              <a:t>G </a:t>
            </a:r>
            <a:r>
              <a:rPr sz="550"/>
              <a:t>UIDELINE</a:t>
            </a:r>
            <a:r>
              <a:rPr sz="450"/>
              <a:t>PER </a:t>
            </a:r>
            <a:r>
              <a:rPr sz="550"/>
              <a:t>T</a:t>
            </a:r>
            <a:r>
              <a:rPr sz="450"/>
              <a:t>RUSTWORTHY </a:t>
            </a:r>
            <a:r>
              <a:rPr sz="550"/>
              <a:t>AI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847277" y="2457362"/>
            <a:ext cx="2694940" cy="4267835"/>
            <a:chOff x="8847277" y="2457362"/>
            <a:chExt cx="2694940" cy="426783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99790" y="4972015"/>
              <a:ext cx="1242118" cy="175284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47277" y="2457362"/>
              <a:ext cx="2624491" cy="232745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789268" y="4634580"/>
              <a:ext cx="682625" cy="282575"/>
            </a:xfrm>
            <a:custGeom>
              <a:avLst/>
              <a:gdLst/>
              <a:ahLst/>
              <a:cxnLst/>
              <a:rect l="l" t="t" r="r" b="b"/>
              <a:pathLst>
                <a:path w="682625" h="282575">
                  <a:moveTo>
                    <a:pt x="682500" y="0"/>
                  </a:moveTo>
                  <a:lnTo>
                    <a:pt x="0" y="0"/>
                  </a:lnTo>
                  <a:lnTo>
                    <a:pt x="0" y="282403"/>
                  </a:lnTo>
                  <a:lnTo>
                    <a:pt x="682500" y="282403"/>
                  </a:lnTo>
                  <a:lnTo>
                    <a:pt x="682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47277" y="1742084"/>
            <a:ext cx="2579187" cy="62291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39421" y="5548330"/>
            <a:ext cx="1458456" cy="1004195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8801972" y="223254"/>
            <a:ext cx="2625090" cy="1377315"/>
            <a:chOff x="8801972" y="223254"/>
            <a:chExt cx="2625090" cy="137731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01972" y="846081"/>
              <a:ext cx="2624491" cy="7543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84517" y="223254"/>
              <a:ext cx="2259402" cy="76366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586650" y="6586219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67" y="283642"/>
            <a:ext cx="1948814" cy="563880"/>
          </a:xfrm>
          <a:prstGeom prst="rect">
            <a:avLst/>
          </a:prstGeom>
        </p:spPr>
        <p:txBody>
          <a:bodyPr vert="horz" wrap="square" lIns="0" tIns="1651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defRPr sz="3500">
                <a:solidFill>
                  <a:srgbClr val="4472C4"/>
                </a:solidFill>
                <a:latin typeface="Calibri Light"/>
                <a:cs typeface="Calibri Light"/>
              </a:defRPr>
            </a:pPr>
            <a:r>
              <a:t>Non solo AI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81400" y="283079"/>
            <a:ext cx="8482238" cy="2211070"/>
          </a:xfrm>
          <a:prstGeom prst="rect">
            <a:avLst/>
          </a:prstGeom>
        </p:spPr>
        <p:txBody>
          <a:bodyPr vert="horz" wrap="square" lIns="0" tIns="48895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100">
                <a:latin typeface="Calibri"/>
                <a:cs typeface="Calibri"/>
              </a:defRPr>
            </a:pPr>
            <a:r>
              <a:t>Neurotecnologie</a:t>
            </a:r>
            <a:endParaRPr sz="21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100">
                <a:latin typeface="Calibri"/>
                <a:cs typeface="Calibri"/>
              </a:defRPr>
            </a:pPr>
            <a:r>
              <a:t>Un enorme potenziale per l'assistenza sanitaria</a:t>
            </a:r>
            <a:endParaRPr sz="21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100">
                <a:latin typeface="Calibri"/>
                <a:cs typeface="Calibri"/>
              </a:defRPr>
            </a:pPr>
            <a:r>
              <a:t>Lettura/scrittura di neurodati</a:t>
            </a:r>
            <a:endParaRPr sz="21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8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100">
                <a:latin typeface="Calibri"/>
                <a:cs typeface="Calibri"/>
              </a:defRPr>
            </a:pPr>
            <a:r>
              <a:t>Ulteriori questioni relative alla privacy, all'agenzia e all'identità</a:t>
            </a:r>
            <a:endParaRPr sz="2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100">
                <a:latin typeface="Calibri"/>
                <a:cs typeface="Calibri"/>
              </a:defRPr>
            </a:pPr>
            <a:r>
              <a:t>Calcolo quantistico</a:t>
            </a:r>
            <a:endParaRPr sz="21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8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100">
                <a:latin typeface="Calibri"/>
                <a:cs typeface="Calibri"/>
              </a:defRPr>
            </a:pPr>
            <a:r>
              <a:t>Come utilizzare responsabilmente una potenza di calcolo così enorme?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055" y="2742397"/>
            <a:ext cx="4076583" cy="32918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3626" y="2742397"/>
            <a:ext cx="4360052" cy="329183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84650" cy="6858000"/>
          </a:xfrm>
          <a:custGeom>
            <a:avLst/>
            <a:gdLst/>
            <a:ahLst/>
            <a:cxnLst/>
            <a:rect l="l" t="t" r="r" b="b"/>
            <a:pathLst>
              <a:path w="4184650" h="6858000">
                <a:moveTo>
                  <a:pt x="0" y="6857999"/>
                </a:moveTo>
                <a:lnTo>
                  <a:pt x="4184542" y="6857999"/>
                </a:lnTo>
                <a:lnTo>
                  <a:pt x="4184542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2716" y="2611628"/>
            <a:ext cx="236283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600">
                <a:solidFill>
                  <a:srgbClr val="FFFFFF"/>
                </a:solidFill>
                <a:latin typeface="Arial MT"/>
                <a:cs typeface="Arial MT"/>
              </a:defRPr>
            </a:pPr>
            <a:r>
              <a:t>Link utili</a:t>
            </a:r>
            <a:endParaRPr sz="36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40672" y="174311"/>
            <a:ext cx="6887209" cy="220547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98450" indent="-285750">
              <a:lnSpc>
                <a:spcPts val="191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Approccio IBM all'etica dell'IA:</a:t>
            </a:r>
            <a:endParaRPr sz="1200">
              <a:latin typeface="Arial MT"/>
              <a:cs typeface="Arial MT"/>
            </a:endParaRPr>
          </a:p>
          <a:p>
            <a:pPr marL="755650" lvl="1" indent="-285750">
              <a:lnSpc>
                <a:spcPts val="1895"/>
              </a:lnSpc>
              <a:buChar char="•"/>
              <a:tabLst>
                <a:tab pos="755015" algn="l"/>
                <a:tab pos="755650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Sito web esterno: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 HTTPS://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www.ibm.com/artificial-intelligence/ethics</a:t>
            </a:r>
            <a:endParaRPr sz="1200">
              <a:latin typeface="Arial MT"/>
              <a:cs typeface="Arial MT"/>
            </a:endParaRPr>
          </a:p>
          <a:p>
            <a:pPr marL="755650" lvl="1" indent="-285750">
              <a:lnSpc>
                <a:spcPts val="1895"/>
              </a:lnSpc>
              <a:buChar char="•"/>
              <a:tabLst>
                <a:tab pos="755015" algn="l"/>
                <a:tab pos="755650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Intelligenza artificiale affidabile per le imprese:</a:t>
            </a:r>
            <a:r>
              <a:rPr sz="1200">
                <a:solidFill>
                  <a:srgbClr val="0563C1"/>
                </a:solidFill>
              </a:rPr>
              <a:t> 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HTTPS://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www.ibm.com/watson/ai-ethics/</a:t>
            </a:r>
            <a:endParaRPr sz="1200">
              <a:latin typeface="Arial MT"/>
              <a:cs typeface="Arial MT"/>
            </a:endParaRPr>
          </a:p>
          <a:p>
            <a:pPr marL="298450" indent="-285750">
              <a:lnSpc>
                <a:spcPts val="1910"/>
              </a:lnSpc>
              <a:buChar char="•"/>
              <a:tabLst>
                <a:tab pos="297815" algn="l"/>
                <a:tab pos="298450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Materiale didattico:</a:t>
            </a:r>
            <a:endParaRPr sz="1200">
              <a:latin typeface="Arial MT"/>
              <a:cs typeface="Arial MT"/>
            </a:endParaRPr>
          </a:p>
          <a:p>
            <a:pPr marL="755650" marR="427990" lvl="1" indent="-285750">
              <a:lnSpc>
                <a:spcPts val="1900"/>
              </a:lnSpc>
              <a:spcBef>
                <a:spcPts val="175"/>
              </a:spcBef>
              <a:buChar char="•"/>
              <a:tabLst>
                <a:tab pos="755015" algn="l"/>
                <a:tab pos="755650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L'etica quotidiana per l'IA: 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HTTPS://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rPr>
              <a:t>www.ibm.com/watson/assets/duo/pdf/everydayethics.pdf</a:t>
            </a:r>
            <a:endParaRPr sz="1200">
              <a:latin typeface="Arial MT"/>
              <a:cs typeface="Arial MT"/>
            </a:endParaRPr>
          </a:p>
          <a:p>
            <a:pPr marL="298450" indent="-285750">
              <a:lnSpc>
                <a:spcPts val="1820"/>
              </a:lnSpc>
              <a:buChar char="•"/>
              <a:tabLst>
                <a:tab pos="297815" algn="l"/>
                <a:tab pos="298450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Articoli esterni:</a:t>
            </a:r>
            <a:endParaRPr sz="1200">
              <a:latin typeface="Arial MT"/>
              <a:cs typeface="Arial MT"/>
            </a:endParaRPr>
          </a:p>
          <a:p>
            <a:pPr marL="755650" marR="5080" lvl="1" indent="-285750">
              <a:lnSpc>
                <a:spcPts val="1900"/>
              </a:lnSpc>
              <a:spcBef>
                <a:spcPts val="70"/>
              </a:spcBef>
              <a:buChar char="•"/>
              <a:tabLst>
                <a:tab pos="755015" algn="l"/>
                <a:tab pos="755650" algn="l"/>
              </a:tabLst>
              <a:defRPr sz="1600">
                <a:latin typeface="Arial MT"/>
                <a:cs typeface="Arial MT"/>
              </a:defRPr>
            </a:pPr>
            <a:r>
              <a:rPr sz="1200">
                <a:solidFill>
                  <a:srgbClr val="2F2F2F"/>
                </a:solidFill>
              </a:rPr>
              <a:t>Articolo di Harvard Business Review, 2020:</a:t>
            </a:r>
            <a:r>
              <a:rPr sz="1200">
                <a:solidFill>
                  <a:srgbClr val="0563C1"/>
                </a:solidFill>
              </a:rPr>
              <a:t> 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https://hbr.org/2020/11/how- </a:t>
            </a:r>
            <a:r>
              <a:rPr sz="1200">
                <a:solidFill>
                  <a:srgbClr val="0563C1"/>
                </a:solidFill>
              </a:rPr>
              <a:t> 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ibm-is-working-toward-a-fairer-ai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0674" y="2573020"/>
            <a:ext cx="1653539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Studi globali: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7874" y="2813811"/>
            <a:ext cx="5709920" cy="751205"/>
          </a:xfrm>
          <a:prstGeom prst="rect">
            <a:avLst/>
          </a:prstGeom>
        </p:spPr>
        <p:txBody>
          <a:bodyPr vert="horz" wrap="square" lIns="0" tIns="22860" rIns="0" bIns="0">
            <a:spAutoFit/>
          </a:bodyPr>
          <a:lstStyle/>
          <a:p>
            <a:pPr marL="298450" marR="5080" indent="-285750">
              <a:lnSpc>
                <a:spcPts val="1900"/>
              </a:lnSpc>
              <a:spcBef>
                <a:spcPts val="180"/>
              </a:spcBef>
              <a:buChar char="•"/>
              <a:tabLst>
                <a:tab pos="297815" algn="l"/>
                <a:tab pos="298450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Studio IBM IBV su "Advancing AI Ethics beyond compliance":  HTTPS://</a:t>
            </a:r>
            <a:r>
              <a:rPr sz="1200">
                <a:solidFill>
                  <a:srgbClr val="0000FF"/>
                </a:solidFill>
                <a:hlinkClick r:id="rId6"/>
              </a:rPr>
              <a:t>www.ibm.com</a:t>
            </a:r>
            <a:r>
              <a:rPr sz="1200">
                <a:hlinkClick r:id="rId6"/>
              </a:rPr>
              <a:t>/pensiero-leadership/istituto-business- </a:t>
            </a:r>
            <a:r>
              <a:rPr sz="1200"/>
              <a:t> valore/relazione/ai-etica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5245" y="3565016"/>
            <a:ext cx="7378065" cy="2836033"/>
          </a:xfrm>
          <a:prstGeom prst="rect">
            <a:avLst/>
          </a:prstGeom>
        </p:spPr>
        <p:txBody>
          <a:bodyPr vert="horz" wrap="square" lIns="0" tIns="24765" rIns="0" bIns="0">
            <a:spAutoFit/>
          </a:bodyPr>
          <a:lstStyle/>
          <a:p>
            <a:pPr marL="575310" indent="-286385">
              <a:lnSpc>
                <a:spcPct val="100000"/>
              </a:lnSpc>
              <a:spcBef>
                <a:spcPts val="195"/>
              </a:spcBef>
              <a:buChar char="•"/>
              <a:tabLst>
                <a:tab pos="575310" algn="l"/>
                <a:tab pos="575945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Politiche pubbliche:</a:t>
            </a:r>
            <a:endParaRPr sz="1200">
              <a:latin typeface="Arial MT"/>
              <a:cs typeface="Arial MT"/>
            </a:endParaRPr>
          </a:p>
          <a:p>
            <a:pPr marL="1032510" lvl="1" indent="-286385">
              <a:lnSpc>
                <a:spcPts val="1910"/>
              </a:lnSpc>
              <a:spcBef>
                <a:spcPts val="95"/>
              </a:spcBef>
              <a:buChar char="•"/>
              <a:tabLst>
                <a:tab pos="1032510" algn="l"/>
                <a:tab pos="1033144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IBM Policy Lab: HTTPS://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7"/>
              </a:rPr>
              <a:t>www.ibm.com</a:t>
            </a:r>
            <a:r>
              <a:rPr sz="1200">
                <a:hlinkClick r:id="rId7"/>
              </a:rPr>
              <a:t>/polizia/</a:t>
            </a:r>
            <a:endParaRPr sz="1200">
              <a:latin typeface="Arial MT"/>
              <a:cs typeface="Arial MT"/>
            </a:endParaRPr>
          </a:p>
          <a:p>
            <a:pPr marL="1032510" marR="71120" lvl="1" indent="-285750">
              <a:lnSpc>
                <a:spcPts val="1900"/>
              </a:lnSpc>
              <a:spcBef>
                <a:spcPts val="70"/>
              </a:spcBef>
              <a:buChar char="•"/>
              <a:tabLst>
                <a:tab pos="1032510" algn="l"/>
                <a:tab pos="1033144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Regolazione di precisione AI: HTTPS://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8"/>
              </a:rPr>
              <a:t>www.ibm.com</a:t>
            </a:r>
            <a:r>
              <a:rPr sz="1200">
                <a:hlinkClick r:id="rId8"/>
              </a:rPr>
              <a:t>/blogs/policy/ai-precision- </a:t>
            </a:r>
            <a:r>
              <a:rPr sz="1200"/>
              <a:t> regolamento/</a:t>
            </a:r>
            <a:endParaRPr sz="1200">
              <a:latin typeface="Arial MT"/>
              <a:cs typeface="Arial MT"/>
            </a:endParaRPr>
          </a:p>
          <a:p>
            <a:pPr marL="1032510" lvl="1" indent="-286385">
              <a:lnSpc>
                <a:spcPts val="1820"/>
              </a:lnSpc>
              <a:buChar char="•"/>
              <a:tabLst>
                <a:tab pos="1032510" algn="l"/>
                <a:tab pos="1033144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Riconoscimento facciale:</a:t>
            </a:r>
            <a:r>
              <a:rPr sz="1200">
                <a:solidFill>
                  <a:srgbClr val="0563C1"/>
                </a:solidFill>
              </a:rPr>
              <a:t> 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HTTPS://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9"/>
              </a:rPr>
              <a:t>www.ibm.com/blogs/policy/facial-recognition/</a:t>
            </a:r>
            <a:endParaRPr sz="1200">
              <a:latin typeface="Arial MT"/>
              <a:cs typeface="Arial MT"/>
            </a:endParaRPr>
          </a:p>
          <a:p>
            <a:pPr marL="1032510" lvl="1" indent="-286385">
              <a:lnSpc>
                <a:spcPts val="1910"/>
              </a:lnSpc>
              <a:buChar char="•"/>
              <a:tabLst>
                <a:tab pos="1032510" algn="l"/>
                <a:tab pos="1033144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Risposta alla COVID-19:</a:t>
            </a:r>
            <a:r>
              <a:rPr sz="1200">
                <a:solidFill>
                  <a:srgbClr val="0563C1"/>
                </a:solidFill>
              </a:rPr>
              <a:t> 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HTTPS://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10"/>
              </a:rPr>
              <a:t>www.ibm.com/thought-</a:t>
            </a:r>
            <a:endParaRPr sz="1200">
              <a:latin typeface="Arial MT"/>
              <a:cs typeface="Arial MT"/>
            </a:endParaRPr>
          </a:p>
          <a:p>
            <a:pPr marL="1032510">
              <a:lnSpc>
                <a:spcPts val="1910"/>
              </a:lnSpc>
              <a:spcBef>
                <a:spcPts val="95"/>
              </a:spcBef>
              <a:defRPr sz="16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</a:defRPr>
            </a:pPr>
            <a:r>
              <a:rPr sz="1200"/>
              <a:t>leadership/covid19/</a:t>
            </a:r>
            <a:endParaRPr sz="1200">
              <a:latin typeface="Arial MT"/>
              <a:cs typeface="Arial MT"/>
            </a:endParaRPr>
          </a:p>
          <a:p>
            <a:pPr marL="575310" indent="-286385">
              <a:lnSpc>
                <a:spcPts val="1895"/>
              </a:lnSpc>
              <a:buChar char="•"/>
              <a:tabLst>
                <a:tab pos="575310" algn="l"/>
                <a:tab pos="575945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Kit di strumenti open source:</a:t>
            </a:r>
            <a:endParaRPr sz="1200">
              <a:latin typeface="Arial MT"/>
              <a:cs typeface="Arial MT"/>
            </a:endParaRPr>
          </a:p>
          <a:p>
            <a:pPr marL="1032510" lvl="1" indent="-286385">
              <a:lnSpc>
                <a:spcPts val="1895"/>
              </a:lnSpc>
              <a:buChar char="•"/>
              <a:tabLst>
                <a:tab pos="1032510" algn="l"/>
                <a:tab pos="1033144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Equità AI 360:</a:t>
            </a:r>
            <a:r>
              <a:rPr sz="1200">
                <a:solidFill>
                  <a:srgbClr val="0563C1"/>
                </a:solidFill>
              </a:rPr>
              <a:t> 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https://aif360.mybluemix.net/</a:t>
            </a:r>
            <a:endParaRPr sz="1200">
              <a:latin typeface="Arial MT"/>
              <a:cs typeface="Arial MT"/>
            </a:endParaRPr>
          </a:p>
          <a:p>
            <a:pPr marL="1032510" lvl="1" indent="-286385">
              <a:lnSpc>
                <a:spcPts val="1895"/>
              </a:lnSpc>
              <a:buChar char="•"/>
              <a:tabLst>
                <a:tab pos="1032510" algn="l"/>
                <a:tab pos="1033144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Spiegazione dell'AI 360:</a:t>
            </a:r>
            <a:r>
              <a:rPr sz="1200">
                <a:solidFill>
                  <a:srgbClr val="0563C1"/>
                </a:solidFill>
              </a:rPr>
              <a:t> 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https://aix360.mybluemix.net/</a:t>
            </a:r>
            <a:endParaRPr sz="1200">
              <a:latin typeface="Arial MT"/>
              <a:cs typeface="Arial MT"/>
            </a:endParaRPr>
          </a:p>
          <a:p>
            <a:pPr marL="1032510" lvl="1" indent="-286385">
              <a:lnSpc>
                <a:spcPts val="1910"/>
              </a:lnSpc>
              <a:buChar char="•"/>
              <a:tabLst>
                <a:tab pos="1032510" algn="l"/>
                <a:tab pos="1033144" algn="l"/>
              </a:tabLst>
              <a:defRPr sz="1600">
                <a:latin typeface="Arial MT"/>
                <a:cs typeface="Arial MT"/>
              </a:defRPr>
            </a:pPr>
            <a:r>
              <a:rPr sz="1200"/>
              <a:t>Scheda informativa AI 360:</a:t>
            </a:r>
            <a:r>
              <a:rPr sz="1200">
                <a:solidFill>
                  <a:srgbClr val="0563C1"/>
                </a:solidFill>
              </a:rPr>
              <a:t> </a:t>
            </a:r>
            <a:r>
              <a:rPr sz="1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11"/>
              </a:rPr>
              <a:t>http://aifs360.mybluemix.net/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68620" cy="6156959"/>
          </a:xfrm>
          <a:custGeom>
            <a:avLst/>
            <a:gdLst/>
            <a:ahLst/>
            <a:cxnLst/>
            <a:rect l="l" t="t" r="r" b="b"/>
            <a:pathLst>
              <a:path w="5468620" h="6858000">
                <a:moveTo>
                  <a:pt x="5468547" y="0"/>
                </a:moveTo>
                <a:lnTo>
                  <a:pt x="0" y="0"/>
                </a:lnTo>
                <a:lnTo>
                  <a:pt x="0" y="6857999"/>
                </a:lnTo>
                <a:lnTo>
                  <a:pt x="5468547" y="6857999"/>
                </a:lnTo>
                <a:lnTo>
                  <a:pt x="546854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9257" y="2809747"/>
            <a:ext cx="228663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600">
                <a:latin typeface="Arial MT"/>
                <a:cs typeface="Arial MT"/>
              </a:defRPr>
            </a:pPr>
            <a:r>
              <a:rPr dirty="0" err="1"/>
              <a:t>Grazi</a:t>
            </a:r>
            <a:r>
              <a:rPr lang="it-IT" dirty="0"/>
              <a:t>e</a:t>
            </a:r>
            <a:r>
              <a:rPr dirty="0"/>
              <a:t>!</a:t>
            </a:r>
            <a:endParaRPr sz="36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96757" y="6351523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3190" y="245363"/>
            <a:ext cx="9500870" cy="695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>
                <a:solidFill>
                  <a:srgbClr val="4472C4"/>
                </a:solidFill>
                <a:latin typeface="Calibri Light"/>
                <a:cs typeface="Calibri Light"/>
              </a:defRPr>
            </a:pPr>
            <a:r>
              <a:t>Interpretazione dell'immagine e del linguaggio naturale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54653" y="1684277"/>
            <a:ext cx="3179183" cy="21061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62155" y="4292385"/>
            <a:ext cx="6857998" cy="2387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22813" y="1995445"/>
            <a:ext cx="2951119" cy="176698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63058" y="3782059"/>
            <a:ext cx="2317115" cy="568325"/>
          </a:xfrm>
          <a:prstGeom prst="rect">
            <a:avLst/>
          </a:prstGeom>
        </p:spPr>
        <p:txBody>
          <a:bodyPr vert="horz" wrap="square" lIns="0" tIns="26670" rIns="0" bIns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  <a:defRPr sz="18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Un gruppo di giovani che giocano a Fresbee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0744" y="4707236"/>
            <a:ext cx="3834765" cy="1435100"/>
            <a:chOff x="970744" y="4707236"/>
            <a:chExt cx="3834765" cy="1435100"/>
          </a:xfrm>
        </p:grpSpPr>
        <p:sp>
          <p:nvSpPr>
            <p:cNvPr id="8" name="object 8"/>
            <p:cNvSpPr/>
            <p:nvPr/>
          </p:nvSpPr>
          <p:spPr>
            <a:xfrm>
              <a:off x="970744" y="5899368"/>
              <a:ext cx="718185" cy="5080"/>
            </a:xfrm>
            <a:custGeom>
              <a:avLst/>
              <a:gdLst/>
              <a:ahLst/>
              <a:cxnLst/>
              <a:rect l="l" t="t" r="r" b="b"/>
              <a:pathLst>
                <a:path w="718185" h="5079">
                  <a:moveTo>
                    <a:pt x="0" y="4763"/>
                  </a:moveTo>
                  <a:lnTo>
                    <a:pt x="172255" y="4763"/>
                  </a:lnTo>
                </a:path>
                <a:path w="718185" h="5079">
                  <a:moveTo>
                    <a:pt x="0" y="0"/>
                  </a:moveTo>
                  <a:lnTo>
                    <a:pt x="172255" y="0"/>
                  </a:lnTo>
                </a:path>
                <a:path w="718185" h="5079">
                  <a:moveTo>
                    <a:pt x="391711" y="4763"/>
                  </a:moveTo>
                  <a:lnTo>
                    <a:pt x="717847" y="4763"/>
                  </a:lnTo>
                </a:path>
                <a:path w="718185" h="5079">
                  <a:moveTo>
                    <a:pt x="391711" y="0"/>
                  </a:moveTo>
                  <a:lnTo>
                    <a:pt x="717847" y="0"/>
                  </a:lnTo>
                </a:path>
              </a:pathLst>
            </a:custGeom>
            <a:ln w="8124">
              <a:solidFill>
                <a:srgbClr val="C748DD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3000" y="4803647"/>
              <a:ext cx="219710" cy="1335405"/>
            </a:xfrm>
            <a:custGeom>
              <a:avLst/>
              <a:gdLst/>
              <a:ahLst/>
              <a:cxnLst/>
              <a:rect l="l" t="t" r="r" b="b"/>
              <a:pathLst>
                <a:path w="219709" h="1335404">
                  <a:moveTo>
                    <a:pt x="219456" y="0"/>
                  </a:moveTo>
                  <a:lnTo>
                    <a:pt x="0" y="0"/>
                  </a:lnTo>
                  <a:lnTo>
                    <a:pt x="0" y="1334988"/>
                  </a:lnTo>
                  <a:lnTo>
                    <a:pt x="219456" y="1334988"/>
                  </a:lnTo>
                  <a:lnTo>
                    <a:pt x="2194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08047" y="5899368"/>
              <a:ext cx="329565" cy="5080"/>
            </a:xfrm>
            <a:custGeom>
              <a:avLst/>
              <a:gdLst/>
              <a:ahLst/>
              <a:cxnLst/>
              <a:rect l="l" t="t" r="r" b="b"/>
              <a:pathLst>
                <a:path w="329564" h="5079">
                  <a:moveTo>
                    <a:pt x="0" y="4763"/>
                  </a:moveTo>
                  <a:lnTo>
                    <a:pt x="329183" y="4763"/>
                  </a:lnTo>
                </a:path>
                <a:path w="329564" h="5079">
                  <a:moveTo>
                    <a:pt x="0" y="0"/>
                  </a:moveTo>
                  <a:lnTo>
                    <a:pt x="329183" y="0"/>
                  </a:lnTo>
                </a:path>
              </a:pathLst>
            </a:custGeom>
            <a:ln w="8124">
              <a:solidFill>
                <a:srgbClr val="C748DD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88591" y="4898135"/>
              <a:ext cx="219710" cy="1240790"/>
            </a:xfrm>
            <a:custGeom>
              <a:avLst/>
              <a:gdLst/>
              <a:ahLst/>
              <a:cxnLst/>
              <a:rect l="l" t="t" r="r" b="b"/>
              <a:pathLst>
                <a:path w="219710" h="1240789">
                  <a:moveTo>
                    <a:pt x="219456" y="0"/>
                  </a:moveTo>
                  <a:lnTo>
                    <a:pt x="0" y="0"/>
                  </a:lnTo>
                  <a:lnTo>
                    <a:pt x="0" y="1240500"/>
                  </a:lnTo>
                  <a:lnTo>
                    <a:pt x="219456" y="1240500"/>
                  </a:lnTo>
                  <a:lnTo>
                    <a:pt x="2194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53639" y="5899368"/>
              <a:ext cx="329565" cy="5080"/>
            </a:xfrm>
            <a:custGeom>
              <a:avLst/>
              <a:gdLst/>
              <a:ahLst/>
              <a:cxnLst/>
              <a:rect l="l" t="t" r="r" b="b"/>
              <a:pathLst>
                <a:path w="329564" h="5079">
                  <a:moveTo>
                    <a:pt x="0" y="4763"/>
                  </a:moveTo>
                  <a:lnTo>
                    <a:pt x="329184" y="4763"/>
                  </a:lnTo>
                </a:path>
                <a:path w="329564" h="5079">
                  <a:moveTo>
                    <a:pt x="0" y="0"/>
                  </a:moveTo>
                  <a:lnTo>
                    <a:pt x="329184" y="0"/>
                  </a:lnTo>
                </a:path>
              </a:pathLst>
            </a:custGeom>
            <a:ln w="8124">
              <a:solidFill>
                <a:srgbClr val="C748DD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37232" y="5376671"/>
              <a:ext cx="216535" cy="762000"/>
            </a:xfrm>
            <a:custGeom>
              <a:avLst/>
              <a:gdLst/>
              <a:ahLst/>
              <a:cxnLst/>
              <a:rect l="l" t="t" r="r" b="b"/>
              <a:pathLst>
                <a:path w="216535" h="762000">
                  <a:moveTo>
                    <a:pt x="216407" y="0"/>
                  </a:moveTo>
                  <a:lnTo>
                    <a:pt x="0" y="0"/>
                  </a:lnTo>
                  <a:lnTo>
                    <a:pt x="0" y="761964"/>
                  </a:lnTo>
                  <a:lnTo>
                    <a:pt x="216407" y="761964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02279" y="5899368"/>
              <a:ext cx="326390" cy="5080"/>
            </a:xfrm>
            <a:custGeom>
              <a:avLst/>
              <a:gdLst/>
              <a:ahLst/>
              <a:cxnLst/>
              <a:rect l="l" t="t" r="r" b="b"/>
              <a:pathLst>
                <a:path w="326389" h="5079">
                  <a:moveTo>
                    <a:pt x="0" y="4763"/>
                  </a:moveTo>
                  <a:lnTo>
                    <a:pt x="326135" y="4763"/>
                  </a:lnTo>
                </a:path>
                <a:path w="326389" h="5079">
                  <a:moveTo>
                    <a:pt x="0" y="0"/>
                  </a:moveTo>
                  <a:lnTo>
                    <a:pt x="326135" y="0"/>
                  </a:lnTo>
                </a:path>
              </a:pathLst>
            </a:custGeom>
            <a:ln w="8124">
              <a:solidFill>
                <a:srgbClr val="C748DD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82823" y="5565647"/>
              <a:ext cx="219710" cy="573405"/>
            </a:xfrm>
            <a:custGeom>
              <a:avLst/>
              <a:gdLst/>
              <a:ahLst/>
              <a:cxnLst/>
              <a:rect l="l" t="t" r="r" b="b"/>
              <a:pathLst>
                <a:path w="219710" h="573404">
                  <a:moveTo>
                    <a:pt x="219456" y="0"/>
                  </a:moveTo>
                  <a:lnTo>
                    <a:pt x="0" y="0"/>
                  </a:lnTo>
                  <a:lnTo>
                    <a:pt x="0" y="572988"/>
                  </a:lnTo>
                  <a:lnTo>
                    <a:pt x="219456" y="572988"/>
                  </a:lnTo>
                  <a:lnTo>
                    <a:pt x="2194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47872" y="5899368"/>
              <a:ext cx="1238250" cy="5080"/>
            </a:xfrm>
            <a:custGeom>
              <a:avLst/>
              <a:gdLst/>
              <a:ahLst/>
              <a:cxnLst/>
              <a:rect l="l" t="t" r="r" b="b"/>
              <a:pathLst>
                <a:path w="1238250" h="5079">
                  <a:moveTo>
                    <a:pt x="0" y="4763"/>
                  </a:moveTo>
                  <a:lnTo>
                    <a:pt x="1237717" y="4763"/>
                  </a:lnTo>
                </a:path>
                <a:path w="1238250" h="5079">
                  <a:moveTo>
                    <a:pt x="0" y="0"/>
                  </a:moveTo>
                  <a:lnTo>
                    <a:pt x="1237717" y="0"/>
                  </a:lnTo>
                </a:path>
              </a:pathLst>
            </a:custGeom>
            <a:ln w="8124">
              <a:solidFill>
                <a:srgbClr val="C748DD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22556" y="5900068"/>
              <a:ext cx="219075" cy="238760"/>
            </a:xfrm>
            <a:custGeom>
              <a:avLst/>
              <a:gdLst/>
              <a:ahLst/>
              <a:cxnLst/>
              <a:rect l="l" t="t" r="r" b="b"/>
              <a:pathLst>
                <a:path w="219075" h="238760">
                  <a:moveTo>
                    <a:pt x="218625" y="0"/>
                  </a:moveTo>
                  <a:lnTo>
                    <a:pt x="0" y="0"/>
                  </a:lnTo>
                  <a:lnTo>
                    <a:pt x="0" y="238567"/>
                  </a:lnTo>
                  <a:lnTo>
                    <a:pt x="218625" y="238567"/>
                  </a:lnTo>
                  <a:lnTo>
                    <a:pt x="218625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28403" y="5803391"/>
              <a:ext cx="765175" cy="335280"/>
            </a:xfrm>
            <a:custGeom>
              <a:avLst/>
              <a:gdLst/>
              <a:ahLst/>
              <a:cxnLst/>
              <a:rect l="l" t="t" r="r" b="b"/>
              <a:pathLst>
                <a:path w="765175" h="335279">
                  <a:moveTo>
                    <a:pt x="219468" y="0"/>
                  </a:moveTo>
                  <a:lnTo>
                    <a:pt x="0" y="0"/>
                  </a:lnTo>
                  <a:lnTo>
                    <a:pt x="0" y="335254"/>
                  </a:lnTo>
                  <a:lnTo>
                    <a:pt x="219468" y="335254"/>
                  </a:lnTo>
                  <a:lnTo>
                    <a:pt x="219468" y="0"/>
                  </a:lnTo>
                  <a:close/>
                </a:path>
                <a:path w="765175" h="335279">
                  <a:moveTo>
                    <a:pt x="765060" y="192024"/>
                  </a:moveTo>
                  <a:lnTo>
                    <a:pt x="548652" y="192024"/>
                  </a:lnTo>
                  <a:lnTo>
                    <a:pt x="548652" y="335254"/>
                  </a:lnTo>
                  <a:lnTo>
                    <a:pt x="765060" y="335254"/>
                  </a:lnTo>
                  <a:lnTo>
                    <a:pt x="765060" y="1920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79223" y="4707236"/>
              <a:ext cx="3826510" cy="1431925"/>
            </a:xfrm>
            <a:custGeom>
              <a:avLst/>
              <a:gdLst/>
              <a:ahLst/>
              <a:cxnLst/>
              <a:rect l="l" t="t" r="r" b="b"/>
              <a:pathLst>
                <a:path w="3826510" h="1431925">
                  <a:moveTo>
                    <a:pt x="0" y="1431399"/>
                  </a:moveTo>
                  <a:lnTo>
                    <a:pt x="1" y="0"/>
                  </a:lnTo>
                </a:path>
                <a:path w="3826510" h="1431925">
                  <a:moveTo>
                    <a:pt x="0" y="1431399"/>
                  </a:moveTo>
                  <a:lnTo>
                    <a:pt x="3825926" y="1431398"/>
                  </a:lnTo>
                </a:path>
              </a:pathLst>
            </a:custGeom>
            <a:ln w="6350">
              <a:solidFill>
                <a:srgbClr val="898989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95292" y="4754879"/>
            <a:ext cx="4072890" cy="1664970"/>
          </a:xfrm>
          <a:prstGeom prst="rect">
            <a:avLst/>
          </a:prstGeom>
        </p:spPr>
        <p:txBody>
          <a:bodyPr vert="horz" wrap="square" lIns="0" tIns="8255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  <a:defRPr sz="1100">
                <a:latin typeface="Calibri"/>
                <a:cs typeface="Calibri"/>
              </a:defRPr>
            </a:pPr>
            <a:r>
              <a:t>25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  <a:defRPr sz="1100">
                <a:latin typeface="Calibri"/>
                <a:cs typeface="Calibri"/>
              </a:defRPr>
            </a:pPr>
            <a:r>
              <a:t>20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  <a:defRPr sz="1100">
                <a:latin typeface="Calibri"/>
                <a:cs typeface="Calibri"/>
              </a:defRPr>
            </a:pPr>
            <a:r>
              <a:t>15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defRPr sz="1100">
                <a:latin typeface="Calibri"/>
                <a:cs typeface="Calibri"/>
              </a:defRPr>
            </a:pPr>
            <a:r>
              <a:t>10</a:t>
            </a:r>
            <a:endParaRPr sz="110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555"/>
              </a:spcBef>
              <a:defRPr sz="1100">
                <a:latin typeface="Calibri"/>
                <a:cs typeface="Calibri"/>
              </a:defRPr>
            </a:pPr>
            <a:r>
              <a:t>5</a:t>
            </a:r>
            <a:endParaRPr sz="110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550"/>
              </a:spcBef>
              <a:defRPr sz="1100">
                <a:latin typeface="Calibri"/>
                <a:cs typeface="Calibri"/>
              </a:defRPr>
            </a:pPr>
            <a:r>
              <a:t>0</a:t>
            </a:r>
            <a:endParaRPr sz="1100">
              <a:latin typeface="Calibri"/>
              <a:cs typeface="Calibri"/>
            </a:endParaRPr>
          </a:p>
          <a:p>
            <a:pPr marL="402590">
              <a:lnSpc>
                <a:spcPct val="100000"/>
              </a:lnSpc>
              <a:spcBef>
                <a:spcPts val="210"/>
              </a:spcBef>
              <a:tabLst>
                <a:tab pos="948690" algn="l"/>
                <a:tab pos="1495425" algn="l"/>
                <a:tab pos="2042160" algn="l"/>
                <a:tab pos="2588895" algn="l"/>
                <a:tab pos="3134995" algn="l"/>
                <a:tab pos="3611245" algn="l"/>
              </a:tabLst>
              <a:defRPr sz="1200">
                <a:latin typeface="Calibri"/>
                <a:cs typeface="Calibri"/>
              </a:defRPr>
            </a:pPr>
            <a:r>
              <a:t>2010	2011	2012	2013	2014	2015	Umano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3190" y="3824732"/>
            <a:ext cx="1662430" cy="955675"/>
          </a:xfrm>
          <a:prstGeom prst="rect">
            <a:avLst/>
          </a:prstGeom>
        </p:spPr>
        <p:txBody>
          <a:bodyPr vert="horz" wrap="square" lIns="0" tIns="28575" rIns="0" bIns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  <a:defRPr sz="18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Donna che tiene una botte di banane</a:t>
            </a:r>
            <a:endParaRPr sz="1800">
              <a:latin typeface="Calibri"/>
              <a:cs typeface="Calibri"/>
            </a:endParaRPr>
          </a:p>
          <a:p>
            <a:pPr marL="364490">
              <a:lnSpc>
                <a:spcPct val="100000"/>
              </a:lnSpc>
              <a:spcBef>
                <a:spcPts val="1695"/>
              </a:spcBef>
              <a:defRPr sz="1100">
                <a:latin typeface="Calibri"/>
                <a:cs typeface="Calibri"/>
              </a:defRPr>
            </a:pPr>
            <a:r>
              <a:t>30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5197" y="1690589"/>
            <a:ext cx="2090731" cy="20907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468620" cy="6858000"/>
          </a:xfrm>
          <a:custGeom>
            <a:avLst/>
            <a:gdLst/>
            <a:ahLst/>
            <a:cxnLst/>
            <a:rect l="l" t="t" r="r" b="b"/>
            <a:pathLst>
              <a:path w="5468620" h="6858000">
                <a:moveTo>
                  <a:pt x="5468547" y="0"/>
                </a:moveTo>
                <a:lnTo>
                  <a:pt x="0" y="0"/>
                </a:lnTo>
                <a:lnTo>
                  <a:pt x="0" y="6857999"/>
                </a:lnTo>
                <a:lnTo>
                  <a:pt x="5468547" y="6857999"/>
                </a:lnTo>
                <a:lnTo>
                  <a:pt x="546854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9616" y="2358352"/>
            <a:ext cx="4489388" cy="1293495"/>
          </a:xfrm>
          <a:prstGeom prst="rect">
            <a:avLst/>
          </a:prstGeom>
        </p:spPr>
        <p:txBody>
          <a:bodyPr vert="horz" wrap="square" lIns="0" tIns="93980" rIns="0" bIns="0">
            <a:spAutoFit/>
          </a:bodyPr>
          <a:lstStyle/>
          <a:p>
            <a:pPr marL="12700" marR="5080" indent="424180">
              <a:lnSpc>
                <a:spcPts val="4700"/>
              </a:lnSpc>
              <a:spcBef>
                <a:spcPts val="740"/>
              </a:spcBef>
              <a:defRPr sz="44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Alcune applicazioni AI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932951" y="100931"/>
            <a:ext cx="5897563" cy="642483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Assistenti digitali: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Assistenti di casa (Alexa)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Assistenti di viaggio (Waze)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0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Supporto alla guida/viaggio: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ts val="1739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Pilota automatico (Tesla)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ts val="1739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Applicazioni di ride-sharing (Uber, Lyft)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0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Servizio clienti: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Chatbot del servizio clienti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Raccomandazioni online: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ts val="175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Consigli per gli amici (Facebook)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ts val="175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Consigli di acquisto (Amazon)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Consigli per film (Netflix)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739"/>
              </a:lnSpc>
              <a:spcBef>
                <a:spcPts val="50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Media e notizie: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ts val="1739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Posizionamento degli annunci (Google)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A cura di News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Assistenza sanitaria: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Analisi dell'immagine medica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Raccomandazione del piano di trattamento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Servizi finanziari: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ts val="175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Punteggio del rischio di credito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ts val="175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Approvazione del prestito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Rilevamento delle frodi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750"/>
              </a:lnSpc>
              <a:spcBef>
                <a:spcPts val="48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Mercato del lavoro: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ts val="175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Riprendere le priorità</a:t>
            </a:r>
            <a:endParaRPr sz="1400">
              <a:latin typeface="Calibri"/>
              <a:cs typeface="Calibri"/>
            </a:endParaRPr>
          </a:p>
          <a:p>
            <a:pPr marL="241300" indent="-228600">
              <a:lnSpc>
                <a:spcPts val="1750"/>
              </a:lnSpc>
              <a:spcBef>
                <a:spcPts val="50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Sistema giudiziario:</a:t>
            </a:r>
            <a:endParaRPr sz="1400">
              <a:latin typeface="Calibri"/>
              <a:cs typeface="Calibri"/>
            </a:endParaRPr>
          </a:p>
          <a:p>
            <a:pPr marL="698500" lvl="1" indent="-228600">
              <a:lnSpc>
                <a:spcPts val="1750"/>
              </a:lnSpc>
              <a:buFont typeface="Arial MT"/>
              <a:buChar char="•"/>
              <a:tabLst>
                <a:tab pos="697865" algn="l"/>
                <a:tab pos="698500" algn="l"/>
              </a:tabLst>
              <a:defRPr sz="1500">
                <a:solidFill>
                  <a:srgbClr val="002060"/>
                </a:solidFill>
                <a:latin typeface="Calibri"/>
                <a:cs typeface="Calibri"/>
              </a:defRPr>
            </a:pPr>
            <a:r>
              <a:rPr sz="1400"/>
              <a:t>Previsione della recidiva (Compas)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574" y="4159045"/>
            <a:ext cx="4726602" cy="226608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17340" y="642162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08543" y="919988"/>
            <a:ext cx="2424430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600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Limitazioni dell'IA</a:t>
            </a:r>
            <a:endParaRPr sz="36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755" y="402602"/>
            <a:ext cx="2628284" cy="14970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10518" y="4235319"/>
            <a:ext cx="3849258" cy="231484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448588" y="2321559"/>
            <a:ext cx="3097530" cy="2047875"/>
          </a:xfrm>
          <a:prstGeom prst="rect">
            <a:avLst/>
          </a:prstGeom>
        </p:spPr>
        <p:txBody>
          <a:bodyPr vert="horz" wrap="square" lIns="0" tIns="7620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Intelligenza artificiale stretta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40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1600">
                <a:latin typeface="Calibri"/>
                <a:cs typeface="Calibri"/>
              </a:defRPr>
            </a:pPr>
            <a:r>
              <a:t>Risolve problemi ben specifici</a:t>
            </a:r>
            <a:endParaRPr sz="1600">
              <a:latin typeface="Calibri"/>
              <a:cs typeface="Calibri"/>
            </a:endParaRPr>
          </a:p>
          <a:p>
            <a:pPr marL="241300" marR="495934" indent="-228600">
              <a:lnSpc>
                <a:spcPts val="2180"/>
              </a:lnSpc>
              <a:spcBef>
                <a:spcPts val="93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Mancanza di robustezza e adattabilità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9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Ha bisogno di molte risorse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40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1600">
                <a:latin typeface="Calibri"/>
                <a:cs typeface="Calibri"/>
              </a:defRPr>
            </a:pPr>
            <a:r>
              <a:t>Dati e potenza di calcolo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42319" y="6230111"/>
            <a:ext cx="1097279" cy="6248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98951" y="2658295"/>
            <a:ext cx="4764520" cy="119388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0640" y="243243"/>
            <a:ext cx="11819890" cy="4535805"/>
            <a:chOff x="100640" y="243243"/>
            <a:chExt cx="11819890" cy="4535805"/>
          </a:xfrm>
        </p:grpSpPr>
        <p:sp>
          <p:nvSpPr>
            <p:cNvPr id="9" name="object 9"/>
            <p:cNvSpPr/>
            <p:nvPr/>
          </p:nvSpPr>
          <p:spPr>
            <a:xfrm>
              <a:off x="8017253" y="1952626"/>
              <a:ext cx="3903345" cy="0"/>
            </a:xfrm>
            <a:custGeom>
              <a:avLst/>
              <a:gdLst/>
              <a:ahLst/>
              <a:cxnLst/>
              <a:rect l="l" t="t" r="r" b="b"/>
              <a:pathLst>
                <a:path w="3903345">
                  <a:moveTo>
                    <a:pt x="0" y="0"/>
                  </a:moveTo>
                  <a:lnTo>
                    <a:pt x="3903197" y="1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17193" y="243243"/>
              <a:ext cx="5153736" cy="19129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40" y="2083288"/>
              <a:ext cx="3295417" cy="269529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671313" y="3717035"/>
            <a:ext cx="551815" cy="2387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4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Struzzo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91499" y="3717035"/>
            <a:ext cx="783590" cy="2387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4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Cassaforte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59951" y="3660140"/>
            <a:ext cx="674370" cy="397510"/>
          </a:xfrm>
          <a:prstGeom prst="rect">
            <a:avLst/>
          </a:prstGeom>
        </p:spPr>
        <p:txBody>
          <a:bodyPr vert="horz" wrap="square" lIns="0" tIns="6350" rIns="0" bIns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  <a:defRPr sz="12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Negozio di scarpe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02605" y="3710940"/>
            <a:ext cx="1022350" cy="2387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400">
                <a:solidFill>
                  <a:srgbClr val="4472C4"/>
                </a:solidFill>
                <a:latin typeface="Calibri"/>
                <a:cs typeface="Calibri"/>
              </a:defRPr>
            </a:pPr>
            <a:r>
              <a:t>Aspirapolvere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833" y="1185164"/>
            <a:ext cx="2821940" cy="1071245"/>
          </a:xfrm>
          <a:prstGeom prst="rect">
            <a:avLst/>
          </a:prstGeom>
        </p:spPr>
        <p:txBody>
          <a:bodyPr vert="horz" wrap="square" lIns="0" tIns="72390" rIns="0" bIns="0">
            <a:spAutoFit/>
          </a:bodyPr>
          <a:lstStyle/>
          <a:p>
            <a:pPr marL="12700" marR="5080">
              <a:lnSpc>
                <a:spcPts val="3910"/>
              </a:lnSpc>
              <a:spcBef>
                <a:spcPts val="570"/>
              </a:spcBef>
              <a:defRPr sz="3600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rPr dirty="0" err="1"/>
              <a:t>Questioni</a:t>
            </a:r>
            <a:r>
              <a:rPr dirty="0"/>
              <a:t> </a:t>
            </a:r>
            <a:r>
              <a:rPr dirty="0" err="1"/>
              <a:t>etiche</a:t>
            </a:r>
            <a:r>
              <a:rPr dirty="0"/>
              <a:t> — </a:t>
            </a:r>
            <a:r>
              <a:rPr dirty="0" err="1"/>
              <a:t>esempi</a:t>
            </a:r>
            <a:endParaRPr sz="3600" dirty="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06315" y="2994544"/>
            <a:ext cx="1969135" cy="3115945"/>
          </a:xfrm>
          <a:custGeom>
            <a:avLst/>
            <a:gdLst/>
            <a:ahLst/>
            <a:cxnLst/>
            <a:rect l="l" t="t" r="r" b="b"/>
            <a:pathLst>
              <a:path w="1969134" h="3115945">
                <a:moveTo>
                  <a:pt x="1968533" y="0"/>
                </a:moveTo>
                <a:lnTo>
                  <a:pt x="0" y="0"/>
                </a:lnTo>
                <a:lnTo>
                  <a:pt x="0" y="3115552"/>
                </a:lnTo>
                <a:lnTo>
                  <a:pt x="1968533" y="3115552"/>
                </a:lnTo>
                <a:lnTo>
                  <a:pt x="1968533" y="0"/>
                </a:lnTo>
                <a:close/>
              </a:path>
            </a:pathLst>
          </a:custGeom>
          <a:solidFill>
            <a:srgbClr val="0062F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6495" y="3114547"/>
            <a:ext cx="1638300" cy="868314"/>
          </a:xfrm>
          <a:prstGeom prst="rect">
            <a:avLst/>
          </a:prstGeom>
        </p:spPr>
        <p:txBody>
          <a:bodyPr vert="horz" wrap="square" lIns="0" tIns="55244" rIns="0" bIns="0">
            <a:spAutoFit/>
          </a:bodyPr>
          <a:lstStyle/>
          <a:p>
            <a:pPr marL="12700" marR="5080">
              <a:lnSpc>
                <a:spcPct val="88300"/>
              </a:lnSpc>
              <a:spcBef>
                <a:spcPts val="434"/>
              </a:spcBef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2000"/>
              <a:t>Chatbot che esibisce discorsi razzisti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6270" y="2994544"/>
            <a:ext cx="1935480" cy="3115945"/>
          </a:xfrm>
          <a:custGeom>
            <a:avLst/>
            <a:gdLst/>
            <a:ahLst/>
            <a:cxnLst/>
            <a:rect l="l" t="t" r="r" b="b"/>
            <a:pathLst>
              <a:path w="1935479" h="3115945">
                <a:moveTo>
                  <a:pt x="0" y="3115552"/>
                </a:moveTo>
                <a:lnTo>
                  <a:pt x="1934916" y="3115552"/>
                </a:lnTo>
                <a:lnTo>
                  <a:pt x="1934916" y="0"/>
                </a:lnTo>
                <a:lnTo>
                  <a:pt x="0" y="0"/>
                </a:lnTo>
                <a:lnTo>
                  <a:pt x="0" y="3115552"/>
                </a:lnTo>
                <a:close/>
              </a:path>
            </a:pathLst>
          </a:custGeom>
          <a:solidFill>
            <a:srgbClr val="061F8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56450" y="3127755"/>
            <a:ext cx="1436370" cy="1016304"/>
          </a:xfrm>
          <a:prstGeom prst="rect">
            <a:avLst/>
          </a:prstGeom>
        </p:spPr>
        <p:txBody>
          <a:bodyPr vert="horz" wrap="square" lIns="0" tIns="35560" rIns="0" bIns="0">
            <a:spAutoFit/>
          </a:bodyPr>
          <a:lstStyle/>
          <a:p>
            <a:pPr marL="12700" marR="5080">
              <a:lnSpc>
                <a:spcPct val="90600"/>
              </a:lnSpc>
              <a:spcBef>
                <a:spcPts val="280"/>
              </a:spcBef>
              <a:defRPr sz="16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1400" dirty="0" err="1"/>
              <a:t>Processo</a:t>
            </a:r>
            <a:r>
              <a:rPr sz="1400" dirty="0"/>
              <a:t> di </a:t>
            </a:r>
            <a:r>
              <a:rPr sz="1400" dirty="0" err="1"/>
              <a:t>approvazione</a:t>
            </a:r>
            <a:r>
              <a:rPr sz="1400" dirty="0"/>
              <a:t> </a:t>
            </a:r>
            <a:r>
              <a:rPr sz="1400" dirty="0" err="1"/>
              <a:t>della</a:t>
            </a:r>
            <a:r>
              <a:rPr sz="1400" dirty="0"/>
              <a:t> carta di </a:t>
            </a:r>
            <a:r>
              <a:rPr sz="1400" dirty="0" err="1"/>
              <a:t>credito</a:t>
            </a:r>
            <a:r>
              <a:rPr sz="1400" dirty="0"/>
              <a:t> Apple con </a:t>
            </a:r>
            <a:r>
              <a:rPr sz="1400" dirty="0" err="1"/>
              <a:t>disabilità</a:t>
            </a:r>
            <a:r>
              <a:rPr sz="1400" dirty="0"/>
              <a:t> di </a:t>
            </a:r>
            <a:r>
              <a:rPr sz="1400" dirty="0" err="1"/>
              <a:t>genere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88930" y="5740400"/>
            <a:ext cx="45085" cy="71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7</a:t>
            </a:r>
            <a:endParaRPr sz="3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21186" y="2994545"/>
            <a:ext cx="1970405" cy="3115945"/>
          </a:xfrm>
          <a:custGeom>
            <a:avLst/>
            <a:gdLst/>
            <a:ahLst/>
            <a:cxnLst/>
            <a:rect l="l" t="t" r="r" b="b"/>
            <a:pathLst>
              <a:path w="1970404" h="3115945">
                <a:moveTo>
                  <a:pt x="0" y="3115551"/>
                </a:moveTo>
                <a:lnTo>
                  <a:pt x="1969787" y="3115551"/>
                </a:lnTo>
                <a:lnTo>
                  <a:pt x="1969787" y="0"/>
                </a:lnTo>
                <a:lnTo>
                  <a:pt x="0" y="0"/>
                </a:lnTo>
                <a:lnTo>
                  <a:pt x="0" y="3115551"/>
                </a:lnTo>
                <a:close/>
              </a:path>
            </a:pathLst>
          </a:custGeom>
          <a:solidFill>
            <a:srgbClr val="0530AD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91366" y="3113532"/>
            <a:ext cx="1656080" cy="1171090"/>
          </a:xfrm>
          <a:prstGeom prst="rect">
            <a:avLst/>
          </a:prstGeom>
        </p:spPr>
        <p:txBody>
          <a:bodyPr vert="horz" wrap="square" lIns="0" tIns="38100" rIns="0" bIns="0">
            <a:spAutoFit/>
          </a:bodyPr>
          <a:lstStyle/>
          <a:p>
            <a:pPr marL="12700" marR="5080" algn="just">
              <a:lnSpc>
                <a:spcPct val="91500"/>
              </a:lnSpc>
              <a:spcBef>
                <a:spcPts val="30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Discriminazione nei prezzi dinamici di ride-sharing</a:t>
            </a:r>
            <a:endParaRPr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90973" y="2994545"/>
            <a:ext cx="2013585" cy="3115945"/>
          </a:xfrm>
          <a:custGeom>
            <a:avLst/>
            <a:gdLst/>
            <a:ahLst/>
            <a:cxnLst/>
            <a:rect l="l" t="t" r="r" b="b"/>
            <a:pathLst>
              <a:path w="2013584" h="3115945">
                <a:moveTo>
                  <a:pt x="2013557" y="0"/>
                </a:moveTo>
                <a:lnTo>
                  <a:pt x="0" y="0"/>
                </a:lnTo>
                <a:lnTo>
                  <a:pt x="0" y="3115551"/>
                </a:lnTo>
                <a:lnTo>
                  <a:pt x="2013557" y="3115551"/>
                </a:lnTo>
                <a:lnTo>
                  <a:pt x="2013557" y="0"/>
                </a:lnTo>
                <a:close/>
              </a:path>
            </a:pathLst>
          </a:custGeom>
          <a:solidFill>
            <a:srgbClr val="054ADA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61154" y="3114547"/>
            <a:ext cx="1509395" cy="1148262"/>
          </a:xfrm>
          <a:prstGeom prst="rect">
            <a:avLst/>
          </a:prstGeom>
        </p:spPr>
        <p:txBody>
          <a:bodyPr vert="horz" wrap="square" lIns="0" tIns="52069" rIns="0" bIns="0">
            <a:spAutoFit/>
          </a:bodyPr>
          <a:lstStyle/>
          <a:p>
            <a:pPr marL="12700" marR="5080">
              <a:lnSpc>
                <a:spcPct val="89200"/>
              </a:lnSpc>
              <a:spcBef>
                <a:spcPts val="409"/>
              </a:spcBef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2000"/>
              <a:t>Software di reclutamento parziale di genere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73690" y="2994545"/>
            <a:ext cx="9779635" cy="3115945"/>
            <a:chOff x="1873690" y="2994545"/>
            <a:chExt cx="9779635" cy="311594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3690" y="4775208"/>
              <a:ext cx="493340" cy="55353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7688" y="4571620"/>
              <a:ext cx="986679" cy="11070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373731" y="5016500"/>
              <a:ext cx="2652395" cy="187960"/>
            </a:xfrm>
            <a:custGeom>
              <a:avLst/>
              <a:gdLst/>
              <a:ahLst/>
              <a:cxnLst/>
              <a:rect l="l" t="t" r="r" b="b"/>
              <a:pathLst>
                <a:path w="2652395" h="187960">
                  <a:moveTo>
                    <a:pt x="147129" y="55880"/>
                  </a:moveTo>
                  <a:lnTo>
                    <a:pt x="90982" y="55880"/>
                  </a:lnTo>
                  <a:lnTo>
                    <a:pt x="90982" y="0"/>
                  </a:lnTo>
                  <a:lnTo>
                    <a:pt x="56134" y="0"/>
                  </a:lnTo>
                  <a:lnTo>
                    <a:pt x="56134" y="55880"/>
                  </a:lnTo>
                  <a:lnTo>
                    <a:pt x="0" y="55880"/>
                  </a:lnTo>
                  <a:lnTo>
                    <a:pt x="0" y="110490"/>
                  </a:lnTo>
                  <a:lnTo>
                    <a:pt x="56134" y="110490"/>
                  </a:lnTo>
                  <a:lnTo>
                    <a:pt x="56134" y="166370"/>
                  </a:lnTo>
                  <a:lnTo>
                    <a:pt x="90982" y="166370"/>
                  </a:lnTo>
                  <a:lnTo>
                    <a:pt x="90982" y="110490"/>
                  </a:lnTo>
                  <a:lnTo>
                    <a:pt x="147129" y="110490"/>
                  </a:lnTo>
                  <a:lnTo>
                    <a:pt x="147129" y="55880"/>
                  </a:lnTo>
                  <a:close/>
                </a:path>
                <a:path w="2652395" h="187960">
                  <a:moveTo>
                    <a:pt x="2651988" y="77470"/>
                  </a:moveTo>
                  <a:lnTo>
                    <a:pt x="2595842" y="77470"/>
                  </a:lnTo>
                  <a:lnTo>
                    <a:pt x="2595842" y="21590"/>
                  </a:lnTo>
                  <a:lnTo>
                    <a:pt x="2560993" y="21590"/>
                  </a:lnTo>
                  <a:lnTo>
                    <a:pt x="2560993" y="77470"/>
                  </a:lnTo>
                  <a:lnTo>
                    <a:pt x="2504846" y="77470"/>
                  </a:lnTo>
                  <a:lnTo>
                    <a:pt x="2504846" y="130810"/>
                  </a:lnTo>
                  <a:lnTo>
                    <a:pt x="2560993" y="130810"/>
                  </a:lnTo>
                  <a:lnTo>
                    <a:pt x="2560993" y="187960"/>
                  </a:lnTo>
                  <a:lnTo>
                    <a:pt x="2595842" y="187960"/>
                  </a:lnTo>
                  <a:lnTo>
                    <a:pt x="2595842" y="130810"/>
                  </a:lnTo>
                  <a:lnTo>
                    <a:pt x="2651988" y="130810"/>
                  </a:lnTo>
                  <a:lnTo>
                    <a:pt x="2651988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4998" y="4968110"/>
              <a:ext cx="486272" cy="3865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9773" y="5019998"/>
              <a:ext cx="958821" cy="2291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55718" y="4992799"/>
              <a:ext cx="1085347" cy="3670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4098" y="4909207"/>
              <a:ext cx="1591640" cy="38104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661747" y="2994545"/>
              <a:ext cx="1991360" cy="3115945"/>
            </a:xfrm>
            <a:custGeom>
              <a:avLst/>
              <a:gdLst/>
              <a:ahLst/>
              <a:cxnLst/>
              <a:rect l="l" t="t" r="r" b="b"/>
              <a:pathLst>
                <a:path w="1991359" h="3115945">
                  <a:moveTo>
                    <a:pt x="1991323" y="0"/>
                  </a:moveTo>
                  <a:lnTo>
                    <a:pt x="0" y="0"/>
                  </a:lnTo>
                  <a:lnTo>
                    <a:pt x="0" y="3115551"/>
                  </a:lnTo>
                  <a:lnTo>
                    <a:pt x="1991323" y="3115551"/>
                  </a:lnTo>
                  <a:lnTo>
                    <a:pt x="1991323" y="0"/>
                  </a:lnTo>
                  <a:close/>
                </a:path>
              </a:pathLst>
            </a:custGeom>
            <a:solidFill>
              <a:srgbClr val="054AD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491861" y="5727191"/>
            <a:ext cx="455930" cy="1016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5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IBM Confidenziale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31927" y="3114547"/>
            <a:ext cx="1423035" cy="1353319"/>
          </a:xfrm>
          <a:prstGeom prst="rect">
            <a:avLst/>
          </a:prstGeom>
        </p:spPr>
        <p:txBody>
          <a:bodyPr vert="horz" wrap="square" lIns="0" tIns="53975" rIns="0" bIns="0">
            <a:spAutoFit/>
          </a:bodyPr>
          <a:lstStyle/>
          <a:p>
            <a:pPr marL="12700" marR="217170">
              <a:lnSpc>
                <a:spcPts val="2590"/>
              </a:lnSpc>
              <a:spcBef>
                <a:spcPts val="425"/>
              </a:spcBef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2000" dirty="0" err="1"/>
              <a:t>Uso</a:t>
            </a:r>
            <a:r>
              <a:rPr sz="2000" dirty="0"/>
              <a:t> non </a:t>
            </a:r>
            <a:r>
              <a:rPr sz="2000" dirty="0" err="1"/>
              <a:t>etico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2330"/>
              </a:lnSpc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2000" dirty="0"/>
              <a:t>di </a:t>
            </a:r>
            <a:r>
              <a:rPr sz="2000" dirty="0" err="1"/>
              <a:t>personale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2750"/>
              </a:lnSpc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2000" dirty="0" err="1"/>
              <a:t>dati</a:t>
            </a:r>
            <a:r>
              <a:rPr sz="2000" dirty="0"/>
              <a:t> </a:t>
            </a:r>
            <a:r>
              <a:rPr sz="2000" dirty="0" err="1"/>
              <a:t>personali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898921" y="4895856"/>
            <a:ext cx="1551940" cy="443230"/>
            <a:chOff x="9898921" y="4895856"/>
            <a:chExt cx="1551940" cy="443230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98921" y="4895856"/>
              <a:ext cx="394671" cy="44282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365994" y="5034279"/>
              <a:ext cx="147320" cy="166370"/>
            </a:xfrm>
            <a:custGeom>
              <a:avLst/>
              <a:gdLst/>
              <a:ahLst/>
              <a:cxnLst/>
              <a:rect l="l" t="t" r="r" b="b"/>
              <a:pathLst>
                <a:path w="147320" h="166370">
                  <a:moveTo>
                    <a:pt x="147129" y="55880"/>
                  </a:moveTo>
                  <a:lnTo>
                    <a:pt x="90995" y="55880"/>
                  </a:lnTo>
                  <a:lnTo>
                    <a:pt x="90995" y="0"/>
                  </a:lnTo>
                  <a:lnTo>
                    <a:pt x="56146" y="0"/>
                  </a:lnTo>
                  <a:lnTo>
                    <a:pt x="56146" y="55880"/>
                  </a:lnTo>
                  <a:lnTo>
                    <a:pt x="0" y="55880"/>
                  </a:lnTo>
                  <a:lnTo>
                    <a:pt x="0" y="110490"/>
                  </a:lnTo>
                  <a:lnTo>
                    <a:pt x="56146" y="110490"/>
                  </a:lnTo>
                  <a:lnTo>
                    <a:pt x="56146" y="166370"/>
                  </a:lnTo>
                  <a:lnTo>
                    <a:pt x="90995" y="166370"/>
                  </a:lnTo>
                  <a:lnTo>
                    <a:pt x="90995" y="110490"/>
                  </a:lnTo>
                  <a:lnTo>
                    <a:pt x="147129" y="110490"/>
                  </a:lnTo>
                  <a:lnTo>
                    <a:pt x="147129" y="558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94892" y="4895858"/>
              <a:ext cx="855661" cy="4293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4598" y="3011931"/>
            <a:ext cx="3911600" cy="1348740"/>
          </a:xfrm>
          <a:prstGeom prst="rect">
            <a:avLst/>
          </a:prstGeom>
        </p:spPr>
        <p:txBody>
          <a:bodyPr vert="horz" wrap="square" lIns="0" tIns="99060" rIns="0" bIns="0">
            <a:spAutoFit/>
          </a:bodyPr>
          <a:lstStyle/>
          <a:p>
            <a:pPr marL="12700" marR="5080">
              <a:lnSpc>
                <a:spcPts val="4900"/>
              </a:lnSpc>
              <a:spcBef>
                <a:spcPts val="780"/>
              </a:spcBef>
              <a:defRPr sz="4600">
                <a:latin typeface="Calibri Light"/>
                <a:cs typeface="Calibri Light"/>
              </a:defRPr>
            </a:pPr>
            <a:r>
              <a:t>Possiamo fidarci delle decisioni dell'IA?</a:t>
            </a:r>
            <a:endParaRPr sz="46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1734" y="1203578"/>
            <a:ext cx="5934456" cy="44508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5312" y="471932"/>
            <a:ext cx="2349500" cy="8483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5400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Etica dell'AI</a:t>
            </a:r>
            <a:endParaRPr sz="5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6364" cy="6858000"/>
          </a:xfrm>
          <a:custGeom>
            <a:avLst/>
            <a:gdLst/>
            <a:ahLst/>
            <a:cxnLst/>
            <a:rect l="l" t="t" r="r" b="b"/>
            <a:pathLst>
              <a:path w="126364" h="6858000">
                <a:moveTo>
                  <a:pt x="126123" y="0"/>
                </a:moveTo>
                <a:lnTo>
                  <a:pt x="0" y="0"/>
                </a:lnTo>
                <a:lnTo>
                  <a:pt x="0" y="6857999"/>
                </a:lnTo>
                <a:lnTo>
                  <a:pt x="126123" y="6857999"/>
                </a:lnTo>
                <a:lnTo>
                  <a:pt x="126123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0222" y="6156959"/>
            <a:ext cx="1028699" cy="6222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54511" y="2136559"/>
            <a:ext cx="1495425" cy="1495425"/>
            <a:chOff x="454511" y="2136559"/>
            <a:chExt cx="1495425" cy="1495425"/>
          </a:xfrm>
        </p:grpSpPr>
        <p:sp>
          <p:nvSpPr>
            <p:cNvPr id="6" name="object 6"/>
            <p:cNvSpPr/>
            <p:nvPr/>
          </p:nvSpPr>
          <p:spPr>
            <a:xfrm>
              <a:off x="454511" y="2136559"/>
              <a:ext cx="1495425" cy="1495425"/>
            </a:xfrm>
            <a:custGeom>
              <a:avLst/>
              <a:gdLst/>
              <a:ahLst/>
              <a:cxnLst/>
              <a:rect l="l" t="t" r="r" b="b"/>
              <a:pathLst>
                <a:path w="1495425" h="1495425">
                  <a:moveTo>
                    <a:pt x="747435" y="0"/>
                  </a:moveTo>
                  <a:lnTo>
                    <a:pt x="700166" y="1470"/>
                  </a:lnTo>
                  <a:lnTo>
                    <a:pt x="653678" y="5823"/>
                  </a:lnTo>
                  <a:lnTo>
                    <a:pt x="608059" y="12971"/>
                  </a:lnTo>
                  <a:lnTo>
                    <a:pt x="563396" y="22827"/>
                  </a:lnTo>
                  <a:lnTo>
                    <a:pt x="519778" y="35302"/>
                  </a:lnTo>
                  <a:lnTo>
                    <a:pt x="477291" y="50310"/>
                  </a:lnTo>
                  <a:lnTo>
                    <a:pt x="436023" y="67763"/>
                  </a:lnTo>
                  <a:lnTo>
                    <a:pt x="396062" y="87573"/>
                  </a:lnTo>
                  <a:lnTo>
                    <a:pt x="357494" y="109653"/>
                  </a:lnTo>
                  <a:lnTo>
                    <a:pt x="320409" y="133915"/>
                  </a:lnTo>
                  <a:lnTo>
                    <a:pt x="284893" y="160271"/>
                  </a:lnTo>
                  <a:lnTo>
                    <a:pt x="251033" y="188635"/>
                  </a:lnTo>
                  <a:lnTo>
                    <a:pt x="218918" y="218918"/>
                  </a:lnTo>
                  <a:lnTo>
                    <a:pt x="188635" y="251033"/>
                  </a:lnTo>
                  <a:lnTo>
                    <a:pt x="160271" y="284892"/>
                  </a:lnTo>
                  <a:lnTo>
                    <a:pt x="133915" y="320408"/>
                  </a:lnTo>
                  <a:lnTo>
                    <a:pt x="109653" y="357494"/>
                  </a:lnTo>
                  <a:lnTo>
                    <a:pt x="87573" y="396061"/>
                  </a:lnTo>
                  <a:lnTo>
                    <a:pt x="67763" y="436022"/>
                  </a:lnTo>
                  <a:lnTo>
                    <a:pt x="50310" y="477290"/>
                  </a:lnTo>
                  <a:lnTo>
                    <a:pt x="35302" y="519777"/>
                  </a:lnTo>
                  <a:lnTo>
                    <a:pt x="22827" y="563396"/>
                  </a:lnTo>
                  <a:lnTo>
                    <a:pt x="12971" y="608058"/>
                  </a:lnTo>
                  <a:lnTo>
                    <a:pt x="5823" y="653677"/>
                  </a:lnTo>
                  <a:lnTo>
                    <a:pt x="1470" y="700165"/>
                  </a:lnTo>
                  <a:lnTo>
                    <a:pt x="0" y="747434"/>
                  </a:lnTo>
                  <a:lnTo>
                    <a:pt x="1470" y="794703"/>
                  </a:lnTo>
                  <a:lnTo>
                    <a:pt x="5823" y="841191"/>
                  </a:lnTo>
                  <a:lnTo>
                    <a:pt x="12971" y="886809"/>
                  </a:lnTo>
                  <a:lnTo>
                    <a:pt x="22827" y="931472"/>
                  </a:lnTo>
                  <a:lnTo>
                    <a:pt x="35302" y="975090"/>
                  </a:lnTo>
                  <a:lnTo>
                    <a:pt x="50310" y="1017578"/>
                  </a:lnTo>
                  <a:lnTo>
                    <a:pt x="67763" y="1058846"/>
                  </a:lnTo>
                  <a:lnTo>
                    <a:pt x="87573" y="1098807"/>
                  </a:lnTo>
                  <a:lnTo>
                    <a:pt x="109653" y="1137374"/>
                  </a:lnTo>
                  <a:lnTo>
                    <a:pt x="133915" y="1174460"/>
                  </a:lnTo>
                  <a:lnTo>
                    <a:pt x="160271" y="1209976"/>
                  </a:lnTo>
                  <a:lnTo>
                    <a:pt x="188635" y="1243836"/>
                  </a:lnTo>
                  <a:lnTo>
                    <a:pt x="218918" y="1275951"/>
                  </a:lnTo>
                  <a:lnTo>
                    <a:pt x="251033" y="1306234"/>
                  </a:lnTo>
                  <a:lnTo>
                    <a:pt x="284893" y="1334597"/>
                  </a:lnTo>
                  <a:lnTo>
                    <a:pt x="320409" y="1360954"/>
                  </a:lnTo>
                  <a:lnTo>
                    <a:pt x="357494" y="1385216"/>
                  </a:lnTo>
                  <a:lnTo>
                    <a:pt x="396062" y="1407296"/>
                  </a:lnTo>
                  <a:lnTo>
                    <a:pt x="436023" y="1427106"/>
                  </a:lnTo>
                  <a:lnTo>
                    <a:pt x="477291" y="1444559"/>
                  </a:lnTo>
                  <a:lnTo>
                    <a:pt x="519778" y="1459567"/>
                  </a:lnTo>
                  <a:lnTo>
                    <a:pt x="563396" y="1472042"/>
                  </a:lnTo>
                  <a:lnTo>
                    <a:pt x="608059" y="1481898"/>
                  </a:lnTo>
                  <a:lnTo>
                    <a:pt x="653678" y="1489046"/>
                  </a:lnTo>
                  <a:lnTo>
                    <a:pt x="700166" y="1493399"/>
                  </a:lnTo>
                  <a:lnTo>
                    <a:pt x="747435" y="1494870"/>
                  </a:lnTo>
                  <a:lnTo>
                    <a:pt x="794703" y="1493399"/>
                  </a:lnTo>
                  <a:lnTo>
                    <a:pt x="841191" y="1489046"/>
                  </a:lnTo>
                  <a:lnTo>
                    <a:pt x="886810" y="1481898"/>
                  </a:lnTo>
                  <a:lnTo>
                    <a:pt x="931472" y="1472042"/>
                  </a:lnTo>
                  <a:lnTo>
                    <a:pt x="975091" y="1459567"/>
                  </a:lnTo>
                  <a:lnTo>
                    <a:pt x="1017578" y="1444559"/>
                  </a:lnTo>
                  <a:lnTo>
                    <a:pt x="1058846" y="1427106"/>
                  </a:lnTo>
                  <a:lnTo>
                    <a:pt x="1098807" y="1407296"/>
                  </a:lnTo>
                  <a:lnTo>
                    <a:pt x="1137375" y="1385216"/>
                  </a:lnTo>
                  <a:lnTo>
                    <a:pt x="1174460" y="1360954"/>
                  </a:lnTo>
                  <a:lnTo>
                    <a:pt x="1209976" y="1334597"/>
                  </a:lnTo>
                  <a:lnTo>
                    <a:pt x="1243836" y="1306234"/>
                  </a:lnTo>
                  <a:lnTo>
                    <a:pt x="1275951" y="1275951"/>
                  </a:lnTo>
                  <a:lnTo>
                    <a:pt x="1306234" y="1243836"/>
                  </a:lnTo>
                  <a:lnTo>
                    <a:pt x="1334598" y="1209976"/>
                  </a:lnTo>
                  <a:lnTo>
                    <a:pt x="1360954" y="1174460"/>
                  </a:lnTo>
                  <a:lnTo>
                    <a:pt x="1385216" y="1137374"/>
                  </a:lnTo>
                  <a:lnTo>
                    <a:pt x="1407296" y="1098807"/>
                  </a:lnTo>
                  <a:lnTo>
                    <a:pt x="1427106" y="1058846"/>
                  </a:lnTo>
                  <a:lnTo>
                    <a:pt x="1444559" y="1017578"/>
                  </a:lnTo>
                  <a:lnTo>
                    <a:pt x="1459567" y="975090"/>
                  </a:lnTo>
                  <a:lnTo>
                    <a:pt x="1472042" y="931472"/>
                  </a:lnTo>
                  <a:lnTo>
                    <a:pt x="1481898" y="886809"/>
                  </a:lnTo>
                  <a:lnTo>
                    <a:pt x="1489046" y="841191"/>
                  </a:lnTo>
                  <a:lnTo>
                    <a:pt x="1493399" y="794703"/>
                  </a:lnTo>
                  <a:lnTo>
                    <a:pt x="1494870" y="747434"/>
                  </a:lnTo>
                  <a:lnTo>
                    <a:pt x="1493399" y="700165"/>
                  </a:lnTo>
                  <a:lnTo>
                    <a:pt x="1489046" y="653677"/>
                  </a:lnTo>
                  <a:lnTo>
                    <a:pt x="1481898" y="608058"/>
                  </a:lnTo>
                  <a:lnTo>
                    <a:pt x="1472042" y="563396"/>
                  </a:lnTo>
                  <a:lnTo>
                    <a:pt x="1459567" y="519777"/>
                  </a:lnTo>
                  <a:lnTo>
                    <a:pt x="1444559" y="477290"/>
                  </a:lnTo>
                  <a:lnTo>
                    <a:pt x="1427106" y="436022"/>
                  </a:lnTo>
                  <a:lnTo>
                    <a:pt x="1407296" y="396061"/>
                  </a:lnTo>
                  <a:lnTo>
                    <a:pt x="1385216" y="357494"/>
                  </a:lnTo>
                  <a:lnTo>
                    <a:pt x="1360954" y="320408"/>
                  </a:lnTo>
                  <a:lnTo>
                    <a:pt x="1334598" y="284892"/>
                  </a:lnTo>
                  <a:lnTo>
                    <a:pt x="1306234" y="251033"/>
                  </a:lnTo>
                  <a:lnTo>
                    <a:pt x="1275951" y="218918"/>
                  </a:lnTo>
                  <a:lnTo>
                    <a:pt x="1243836" y="188635"/>
                  </a:lnTo>
                  <a:lnTo>
                    <a:pt x="1209976" y="160271"/>
                  </a:lnTo>
                  <a:lnTo>
                    <a:pt x="1174460" y="133915"/>
                  </a:lnTo>
                  <a:lnTo>
                    <a:pt x="1137375" y="109653"/>
                  </a:lnTo>
                  <a:lnTo>
                    <a:pt x="1098807" y="87573"/>
                  </a:lnTo>
                  <a:lnTo>
                    <a:pt x="1058846" y="67763"/>
                  </a:lnTo>
                  <a:lnTo>
                    <a:pt x="1017578" y="50310"/>
                  </a:lnTo>
                  <a:lnTo>
                    <a:pt x="975091" y="35302"/>
                  </a:lnTo>
                  <a:lnTo>
                    <a:pt x="931472" y="22827"/>
                  </a:lnTo>
                  <a:lnTo>
                    <a:pt x="886810" y="12971"/>
                  </a:lnTo>
                  <a:lnTo>
                    <a:pt x="841191" y="5823"/>
                  </a:lnTo>
                  <a:lnTo>
                    <a:pt x="794703" y="1470"/>
                  </a:lnTo>
                  <a:lnTo>
                    <a:pt x="74743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095" y="2447544"/>
              <a:ext cx="868680" cy="87172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257011" y="2711703"/>
            <a:ext cx="2990215" cy="314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900">
                <a:latin typeface="Calibri"/>
                <a:cs typeface="Calibri"/>
              </a:defRPr>
            </a:pPr>
            <a:r>
              <a:t>Campo di studio multidisciplinare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407298" y="2136559"/>
            <a:ext cx="1495425" cy="1495425"/>
            <a:chOff x="6407298" y="2136559"/>
            <a:chExt cx="1495425" cy="1495425"/>
          </a:xfrm>
        </p:grpSpPr>
        <p:sp>
          <p:nvSpPr>
            <p:cNvPr id="10" name="object 10"/>
            <p:cNvSpPr/>
            <p:nvPr/>
          </p:nvSpPr>
          <p:spPr>
            <a:xfrm>
              <a:off x="6407298" y="2136559"/>
              <a:ext cx="1495425" cy="1495425"/>
            </a:xfrm>
            <a:custGeom>
              <a:avLst/>
              <a:gdLst/>
              <a:ahLst/>
              <a:cxnLst/>
              <a:rect l="l" t="t" r="r" b="b"/>
              <a:pathLst>
                <a:path w="1495425" h="1495425">
                  <a:moveTo>
                    <a:pt x="747435" y="0"/>
                  </a:moveTo>
                  <a:lnTo>
                    <a:pt x="700166" y="1470"/>
                  </a:lnTo>
                  <a:lnTo>
                    <a:pt x="653678" y="5823"/>
                  </a:lnTo>
                  <a:lnTo>
                    <a:pt x="608060" y="12971"/>
                  </a:lnTo>
                  <a:lnTo>
                    <a:pt x="563397" y="22827"/>
                  </a:lnTo>
                  <a:lnTo>
                    <a:pt x="519779" y="35302"/>
                  </a:lnTo>
                  <a:lnTo>
                    <a:pt x="477291" y="50310"/>
                  </a:lnTo>
                  <a:lnTo>
                    <a:pt x="436023" y="67763"/>
                  </a:lnTo>
                  <a:lnTo>
                    <a:pt x="396062" y="87573"/>
                  </a:lnTo>
                  <a:lnTo>
                    <a:pt x="357495" y="109653"/>
                  </a:lnTo>
                  <a:lnTo>
                    <a:pt x="320409" y="133915"/>
                  </a:lnTo>
                  <a:lnTo>
                    <a:pt x="284893" y="160271"/>
                  </a:lnTo>
                  <a:lnTo>
                    <a:pt x="251034" y="188635"/>
                  </a:lnTo>
                  <a:lnTo>
                    <a:pt x="218918" y="218918"/>
                  </a:lnTo>
                  <a:lnTo>
                    <a:pt x="188635" y="251033"/>
                  </a:lnTo>
                  <a:lnTo>
                    <a:pt x="160272" y="284892"/>
                  </a:lnTo>
                  <a:lnTo>
                    <a:pt x="133915" y="320408"/>
                  </a:lnTo>
                  <a:lnTo>
                    <a:pt x="109653" y="357494"/>
                  </a:lnTo>
                  <a:lnTo>
                    <a:pt x="87573" y="396061"/>
                  </a:lnTo>
                  <a:lnTo>
                    <a:pt x="67763" y="436022"/>
                  </a:lnTo>
                  <a:lnTo>
                    <a:pt x="50310" y="477290"/>
                  </a:lnTo>
                  <a:lnTo>
                    <a:pt x="35302" y="519777"/>
                  </a:lnTo>
                  <a:lnTo>
                    <a:pt x="22827" y="563396"/>
                  </a:lnTo>
                  <a:lnTo>
                    <a:pt x="12971" y="608058"/>
                  </a:lnTo>
                  <a:lnTo>
                    <a:pt x="5823" y="653677"/>
                  </a:lnTo>
                  <a:lnTo>
                    <a:pt x="1470" y="700165"/>
                  </a:lnTo>
                  <a:lnTo>
                    <a:pt x="0" y="747434"/>
                  </a:lnTo>
                  <a:lnTo>
                    <a:pt x="1470" y="794703"/>
                  </a:lnTo>
                  <a:lnTo>
                    <a:pt x="5823" y="841191"/>
                  </a:lnTo>
                  <a:lnTo>
                    <a:pt x="12971" y="886809"/>
                  </a:lnTo>
                  <a:lnTo>
                    <a:pt x="22827" y="931472"/>
                  </a:lnTo>
                  <a:lnTo>
                    <a:pt x="35302" y="975090"/>
                  </a:lnTo>
                  <a:lnTo>
                    <a:pt x="50310" y="1017578"/>
                  </a:lnTo>
                  <a:lnTo>
                    <a:pt x="67763" y="1058846"/>
                  </a:lnTo>
                  <a:lnTo>
                    <a:pt x="87573" y="1098807"/>
                  </a:lnTo>
                  <a:lnTo>
                    <a:pt x="109653" y="1137374"/>
                  </a:lnTo>
                  <a:lnTo>
                    <a:pt x="133915" y="1174460"/>
                  </a:lnTo>
                  <a:lnTo>
                    <a:pt x="160272" y="1209976"/>
                  </a:lnTo>
                  <a:lnTo>
                    <a:pt x="188635" y="1243836"/>
                  </a:lnTo>
                  <a:lnTo>
                    <a:pt x="218918" y="1275951"/>
                  </a:lnTo>
                  <a:lnTo>
                    <a:pt x="251034" y="1306234"/>
                  </a:lnTo>
                  <a:lnTo>
                    <a:pt x="284893" y="1334597"/>
                  </a:lnTo>
                  <a:lnTo>
                    <a:pt x="320409" y="1360954"/>
                  </a:lnTo>
                  <a:lnTo>
                    <a:pt x="357495" y="1385216"/>
                  </a:lnTo>
                  <a:lnTo>
                    <a:pt x="396062" y="1407296"/>
                  </a:lnTo>
                  <a:lnTo>
                    <a:pt x="436023" y="1427106"/>
                  </a:lnTo>
                  <a:lnTo>
                    <a:pt x="477291" y="1444559"/>
                  </a:lnTo>
                  <a:lnTo>
                    <a:pt x="519779" y="1459567"/>
                  </a:lnTo>
                  <a:lnTo>
                    <a:pt x="563397" y="1472042"/>
                  </a:lnTo>
                  <a:lnTo>
                    <a:pt x="608060" y="1481898"/>
                  </a:lnTo>
                  <a:lnTo>
                    <a:pt x="653678" y="1489046"/>
                  </a:lnTo>
                  <a:lnTo>
                    <a:pt x="700166" y="1493399"/>
                  </a:lnTo>
                  <a:lnTo>
                    <a:pt x="747435" y="1494870"/>
                  </a:lnTo>
                  <a:lnTo>
                    <a:pt x="794704" y="1493399"/>
                  </a:lnTo>
                  <a:lnTo>
                    <a:pt x="841192" y="1489046"/>
                  </a:lnTo>
                  <a:lnTo>
                    <a:pt x="886811" y="1481898"/>
                  </a:lnTo>
                  <a:lnTo>
                    <a:pt x="931473" y="1472042"/>
                  </a:lnTo>
                  <a:lnTo>
                    <a:pt x="975092" y="1459567"/>
                  </a:lnTo>
                  <a:lnTo>
                    <a:pt x="1017579" y="1444559"/>
                  </a:lnTo>
                  <a:lnTo>
                    <a:pt x="1058847" y="1427106"/>
                  </a:lnTo>
                  <a:lnTo>
                    <a:pt x="1098808" y="1407296"/>
                  </a:lnTo>
                  <a:lnTo>
                    <a:pt x="1137375" y="1385216"/>
                  </a:lnTo>
                  <a:lnTo>
                    <a:pt x="1174461" y="1360954"/>
                  </a:lnTo>
                  <a:lnTo>
                    <a:pt x="1209977" y="1334597"/>
                  </a:lnTo>
                  <a:lnTo>
                    <a:pt x="1243836" y="1306234"/>
                  </a:lnTo>
                  <a:lnTo>
                    <a:pt x="1275951" y="1275951"/>
                  </a:lnTo>
                  <a:lnTo>
                    <a:pt x="1306234" y="1243836"/>
                  </a:lnTo>
                  <a:lnTo>
                    <a:pt x="1334598" y="1209976"/>
                  </a:lnTo>
                  <a:lnTo>
                    <a:pt x="1360954" y="1174460"/>
                  </a:lnTo>
                  <a:lnTo>
                    <a:pt x="1385216" y="1137374"/>
                  </a:lnTo>
                  <a:lnTo>
                    <a:pt x="1407296" y="1098807"/>
                  </a:lnTo>
                  <a:lnTo>
                    <a:pt x="1427106" y="1058846"/>
                  </a:lnTo>
                  <a:lnTo>
                    <a:pt x="1444559" y="1017578"/>
                  </a:lnTo>
                  <a:lnTo>
                    <a:pt x="1459567" y="975090"/>
                  </a:lnTo>
                  <a:lnTo>
                    <a:pt x="1472042" y="931472"/>
                  </a:lnTo>
                  <a:lnTo>
                    <a:pt x="1481898" y="886809"/>
                  </a:lnTo>
                  <a:lnTo>
                    <a:pt x="1489046" y="841191"/>
                  </a:lnTo>
                  <a:lnTo>
                    <a:pt x="1493399" y="794703"/>
                  </a:lnTo>
                  <a:lnTo>
                    <a:pt x="1494870" y="747434"/>
                  </a:lnTo>
                  <a:lnTo>
                    <a:pt x="1493399" y="700165"/>
                  </a:lnTo>
                  <a:lnTo>
                    <a:pt x="1489046" y="653677"/>
                  </a:lnTo>
                  <a:lnTo>
                    <a:pt x="1481898" y="608058"/>
                  </a:lnTo>
                  <a:lnTo>
                    <a:pt x="1472042" y="563396"/>
                  </a:lnTo>
                  <a:lnTo>
                    <a:pt x="1459567" y="519777"/>
                  </a:lnTo>
                  <a:lnTo>
                    <a:pt x="1444559" y="477290"/>
                  </a:lnTo>
                  <a:lnTo>
                    <a:pt x="1427106" y="436022"/>
                  </a:lnTo>
                  <a:lnTo>
                    <a:pt x="1407296" y="396061"/>
                  </a:lnTo>
                  <a:lnTo>
                    <a:pt x="1385216" y="357494"/>
                  </a:lnTo>
                  <a:lnTo>
                    <a:pt x="1360954" y="320408"/>
                  </a:lnTo>
                  <a:lnTo>
                    <a:pt x="1334598" y="284892"/>
                  </a:lnTo>
                  <a:lnTo>
                    <a:pt x="1306234" y="251033"/>
                  </a:lnTo>
                  <a:lnTo>
                    <a:pt x="1275951" y="218918"/>
                  </a:lnTo>
                  <a:lnTo>
                    <a:pt x="1243836" y="188635"/>
                  </a:lnTo>
                  <a:lnTo>
                    <a:pt x="1209977" y="160271"/>
                  </a:lnTo>
                  <a:lnTo>
                    <a:pt x="1174461" y="133915"/>
                  </a:lnTo>
                  <a:lnTo>
                    <a:pt x="1137375" y="109653"/>
                  </a:lnTo>
                  <a:lnTo>
                    <a:pt x="1098808" y="87573"/>
                  </a:lnTo>
                  <a:lnTo>
                    <a:pt x="1058847" y="67763"/>
                  </a:lnTo>
                  <a:lnTo>
                    <a:pt x="1017579" y="50310"/>
                  </a:lnTo>
                  <a:lnTo>
                    <a:pt x="975092" y="35302"/>
                  </a:lnTo>
                  <a:lnTo>
                    <a:pt x="931473" y="22827"/>
                  </a:lnTo>
                  <a:lnTo>
                    <a:pt x="886811" y="12971"/>
                  </a:lnTo>
                  <a:lnTo>
                    <a:pt x="841192" y="5823"/>
                  </a:lnTo>
                  <a:lnTo>
                    <a:pt x="794704" y="1470"/>
                  </a:lnTo>
                  <a:lnTo>
                    <a:pt x="747435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839" y="2447544"/>
              <a:ext cx="868679" cy="8717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209798" y="2416047"/>
            <a:ext cx="3104515" cy="900430"/>
          </a:xfrm>
          <a:prstGeom prst="rect">
            <a:avLst/>
          </a:prstGeom>
        </p:spPr>
        <p:txBody>
          <a:bodyPr vert="horz" wrap="square" lIns="0" tIns="9525" rIns="0" bIns="0">
            <a:spAutoFit/>
          </a:bodyPr>
          <a:lstStyle/>
          <a:p>
            <a:pPr marL="12700" marR="5080" algn="just">
              <a:lnSpc>
                <a:spcPct val="101099"/>
              </a:lnSpc>
              <a:spcBef>
                <a:spcPts val="75"/>
              </a:spcBef>
              <a:defRPr sz="1900">
                <a:latin typeface="Calibri"/>
                <a:cs typeface="Calibri"/>
              </a:defRPr>
            </a:pPr>
            <a:r>
              <a:t>Come ottimizzare l'impatto benefico dell'IA riducendo al contempo i rischi e gli esiti avversi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54511" y="4371157"/>
            <a:ext cx="1495425" cy="1495425"/>
            <a:chOff x="454511" y="4371157"/>
            <a:chExt cx="1495425" cy="1495425"/>
          </a:xfrm>
        </p:grpSpPr>
        <p:sp>
          <p:nvSpPr>
            <p:cNvPr id="14" name="object 14"/>
            <p:cNvSpPr/>
            <p:nvPr/>
          </p:nvSpPr>
          <p:spPr>
            <a:xfrm>
              <a:off x="454511" y="4371157"/>
              <a:ext cx="1495425" cy="1495425"/>
            </a:xfrm>
            <a:custGeom>
              <a:avLst/>
              <a:gdLst/>
              <a:ahLst/>
              <a:cxnLst/>
              <a:rect l="l" t="t" r="r" b="b"/>
              <a:pathLst>
                <a:path w="1495425" h="1495425">
                  <a:moveTo>
                    <a:pt x="747435" y="0"/>
                  </a:moveTo>
                  <a:lnTo>
                    <a:pt x="700166" y="1470"/>
                  </a:lnTo>
                  <a:lnTo>
                    <a:pt x="653678" y="5823"/>
                  </a:lnTo>
                  <a:lnTo>
                    <a:pt x="608059" y="12971"/>
                  </a:lnTo>
                  <a:lnTo>
                    <a:pt x="563396" y="22827"/>
                  </a:lnTo>
                  <a:lnTo>
                    <a:pt x="519778" y="35302"/>
                  </a:lnTo>
                  <a:lnTo>
                    <a:pt x="477291" y="50310"/>
                  </a:lnTo>
                  <a:lnTo>
                    <a:pt x="436023" y="67763"/>
                  </a:lnTo>
                  <a:lnTo>
                    <a:pt x="396062" y="87573"/>
                  </a:lnTo>
                  <a:lnTo>
                    <a:pt x="357494" y="109653"/>
                  </a:lnTo>
                  <a:lnTo>
                    <a:pt x="320409" y="133915"/>
                  </a:lnTo>
                  <a:lnTo>
                    <a:pt x="284893" y="160271"/>
                  </a:lnTo>
                  <a:lnTo>
                    <a:pt x="251033" y="188635"/>
                  </a:lnTo>
                  <a:lnTo>
                    <a:pt x="218918" y="218918"/>
                  </a:lnTo>
                  <a:lnTo>
                    <a:pt x="188635" y="251033"/>
                  </a:lnTo>
                  <a:lnTo>
                    <a:pt x="160271" y="284892"/>
                  </a:lnTo>
                  <a:lnTo>
                    <a:pt x="133915" y="320408"/>
                  </a:lnTo>
                  <a:lnTo>
                    <a:pt x="109653" y="357494"/>
                  </a:lnTo>
                  <a:lnTo>
                    <a:pt x="87573" y="396061"/>
                  </a:lnTo>
                  <a:lnTo>
                    <a:pt x="67763" y="436022"/>
                  </a:lnTo>
                  <a:lnTo>
                    <a:pt x="50310" y="477290"/>
                  </a:lnTo>
                  <a:lnTo>
                    <a:pt x="35302" y="519777"/>
                  </a:lnTo>
                  <a:lnTo>
                    <a:pt x="22827" y="563396"/>
                  </a:lnTo>
                  <a:lnTo>
                    <a:pt x="12971" y="608058"/>
                  </a:lnTo>
                  <a:lnTo>
                    <a:pt x="5823" y="653677"/>
                  </a:lnTo>
                  <a:lnTo>
                    <a:pt x="1470" y="700165"/>
                  </a:lnTo>
                  <a:lnTo>
                    <a:pt x="0" y="747434"/>
                  </a:lnTo>
                  <a:lnTo>
                    <a:pt x="1470" y="794703"/>
                  </a:lnTo>
                  <a:lnTo>
                    <a:pt x="5823" y="841191"/>
                  </a:lnTo>
                  <a:lnTo>
                    <a:pt x="12971" y="886809"/>
                  </a:lnTo>
                  <a:lnTo>
                    <a:pt x="22827" y="931472"/>
                  </a:lnTo>
                  <a:lnTo>
                    <a:pt x="35302" y="975090"/>
                  </a:lnTo>
                  <a:lnTo>
                    <a:pt x="50310" y="1017578"/>
                  </a:lnTo>
                  <a:lnTo>
                    <a:pt x="67763" y="1058846"/>
                  </a:lnTo>
                  <a:lnTo>
                    <a:pt x="87573" y="1098807"/>
                  </a:lnTo>
                  <a:lnTo>
                    <a:pt x="109653" y="1137374"/>
                  </a:lnTo>
                  <a:lnTo>
                    <a:pt x="133915" y="1174460"/>
                  </a:lnTo>
                  <a:lnTo>
                    <a:pt x="160271" y="1209976"/>
                  </a:lnTo>
                  <a:lnTo>
                    <a:pt x="188635" y="1243835"/>
                  </a:lnTo>
                  <a:lnTo>
                    <a:pt x="218918" y="1275950"/>
                  </a:lnTo>
                  <a:lnTo>
                    <a:pt x="251033" y="1306233"/>
                  </a:lnTo>
                  <a:lnTo>
                    <a:pt x="284893" y="1334597"/>
                  </a:lnTo>
                  <a:lnTo>
                    <a:pt x="320409" y="1360954"/>
                  </a:lnTo>
                  <a:lnTo>
                    <a:pt x="357494" y="1385216"/>
                  </a:lnTo>
                  <a:lnTo>
                    <a:pt x="396062" y="1407295"/>
                  </a:lnTo>
                  <a:lnTo>
                    <a:pt x="436023" y="1427105"/>
                  </a:lnTo>
                  <a:lnTo>
                    <a:pt x="477291" y="1444558"/>
                  </a:lnTo>
                  <a:lnTo>
                    <a:pt x="519778" y="1459566"/>
                  </a:lnTo>
                  <a:lnTo>
                    <a:pt x="563396" y="1472042"/>
                  </a:lnTo>
                  <a:lnTo>
                    <a:pt x="608059" y="1481897"/>
                  </a:lnTo>
                  <a:lnTo>
                    <a:pt x="653678" y="1489046"/>
                  </a:lnTo>
                  <a:lnTo>
                    <a:pt x="700166" y="1493399"/>
                  </a:lnTo>
                  <a:lnTo>
                    <a:pt x="747435" y="1494869"/>
                  </a:lnTo>
                  <a:lnTo>
                    <a:pt x="794703" y="1493399"/>
                  </a:lnTo>
                  <a:lnTo>
                    <a:pt x="841191" y="1489046"/>
                  </a:lnTo>
                  <a:lnTo>
                    <a:pt x="886810" y="1481897"/>
                  </a:lnTo>
                  <a:lnTo>
                    <a:pt x="931472" y="1472042"/>
                  </a:lnTo>
                  <a:lnTo>
                    <a:pt x="975091" y="1459566"/>
                  </a:lnTo>
                  <a:lnTo>
                    <a:pt x="1017578" y="1444558"/>
                  </a:lnTo>
                  <a:lnTo>
                    <a:pt x="1058846" y="1427105"/>
                  </a:lnTo>
                  <a:lnTo>
                    <a:pt x="1098807" y="1407295"/>
                  </a:lnTo>
                  <a:lnTo>
                    <a:pt x="1137375" y="1385216"/>
                  </a:lnTo>
                  <a:lnTo>
                    <a:pt x="1174460" y="1360954"/>
                  </a:lnTo>
                  <a:lnTo>
                    <a:pt x="1209976" y="1334597"/>
                  </a:lnTo>
                  <a:lnTo>
                    <a:pt x="1243836" y="1306233"/>
                  </a:lnTo>
                  <a:lnTo>
                    <a:pt x="1275951" y="1275950"/>
                  </a:lnTo>
                  <a:lnTo>
                    <a:pt x="1306234" y="1243835"/>
                  </a:lnTo>
                  <a:lnTo>
                    <a:pt x="1334598" y="1209976"/>
                  </a:lnTo>
                  <a:lnTo>
                    <a:pt x="1360954" y="1174460"/>
                  </a:lnTo>
                  <a:lnTo>
                    <a:pt x="1385216" y="1137374"/>
                  </a:lnTo>
                  <a:lnTo>
                    <a:pt x="1407296" y="1098807"/>
                  </a:lnTo>
                  <a:lnTo>
                    <a:pt x="1427106" y="1058846"/>
                  </a:lnTo>
                  <a:lnTo>
                    <a:pt x="1444559" y="1017578"/>
                  </a:lnTo>
                  <a:lnTo>
                    <a:pt x="1459567" y="975090"/>
                  </a:lnTo>
                  <a:lnTo>
                    <a:pt x="1472042" y="931472"/>
                  </a:lnTo>
                  <a:lnTo>
                    <a:pt x="1481898" y="886809"/>
                  </a:lnTo>
                  <a:lnTo>
                    <a:pt x="1489046" y="841191"/>
                  </a:lnTo>
                  <a:lnTo>
                    <a:pt x="1493399" y="794703"/>
                  </a:lnTo>
                  <a:lnTo>
                    <a:pt x="1494870" y="747434"/>
                  </a:lnTo>
                  <a:lnTo>
                    <a:pt x="1493399" y="700165"/>
                  </a:lnTo>
                  <a:lnTo>
                    <a:pt x="1489046" y="653677"/>
                  </a:lnTo>
                  <a:lnTo>
                    <a:pt x="1481898" y="608058"/>
                  </a:lnTo>
                  <a:lnTo>
                    <a:pt x="1472042" y="563396"/>
                  </a:lnTo>
                  <a:lnTo>
                    <a:pt x="1459567" y="519777"/>
                  </a:lnTo>
                  <a:lnTo>
                    <a:pt x="1444559" y="477290"/>
                  </a:lnTo>
                  <a:lnTo>
                    <a:pt x="1427106" y="436022"/>
                  </a:lnTo>
                  <a:lnTo>
                    <a:pt x="1407296" y="396061"/>
                  </a:lnTo>
                  <a:lnTo>
                    <a:pt x="1385216" y="357494"/>
                  </a:lnTo>
                  <a:lnTo>
                    <a:pt x="1360954" y="320408"/>
                  </a:lnTo>
                  <a:lnTo>
                    <a:pt x="1334598" y="284892"/>
                  </a:lnTo>
                  <a:lnTo>
                    <a:pt x="1306234" y="251033"/>
                  </a:lnTo>
                  <a:lnTo>
                    <a:pt x="1275951" y="218918"/>
                  </a:lnTo>
                  <a:lnTo>
                    <a:pt x="1243836" y="188635"/>
                  </a:lnTo>
                  <a:lnTo>
                    <a:pt x="1209976" y="160271"/>
                  </a:lnTo>
                  <a:lnTo>
                    <a:pt x="1174460" y="133915"/>
                  </a:lnTo>
                  <a:lnTo>
                    <a:pt x="1137375" y="109653"/>
                  </a:lnTo>
                  <a:lnTo>
                    <a:pt x="1098807" y="87573"/>
                  </a:lnTo>
                  <a:lnTo>
                    <a:pt x="1058846" y="67763"/>
                  </a:lnTo>
                  <a:lnTo>
                    <a:pt x="1017578" y="50310"/>
                  </a:lnTo>
                  <a:lnTo>
                    <a:pt x="975091" y="35302"/>
                  </a:lnTo>
                  <a:lnTo>
                    <a:pt x="931472" y="22827"/>
                  </a:lnTo>
                  <a:lnTo>
                    <a:pt x="886810" y="12971"/>
                  </a:lnTo>
                  <a:lnTo>
                    <a:pt x="841191" y="5823"/>
                  </a:lnTo>
                  <a:lnTo>
                    <a:pt x="794703" y="1470"/>
                  </a:lnTo>
                  <a:lnTo>
                    <a:pt x="74743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095" y="4684776"/>
              <a:ext cx="868680" cy="86868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257011" y="4503928"/>
            <a:ext cx="3478529" cy="1205230"/>
          </a:xfrm>
          <a:prstGeom prst="rect">
            <a:avLst/>
          </a:prstGeom>
        </p:spPr>
        <p:txBody>
          <a:bodyPr vert="horz" wrap="square" lIns="0" tIns="5080" rIns="0" bIns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40"/>
              </a:spcBef>
              <a:defRPr sz="1900">
                <a:latin typeface="Calibri"/>
                <a:cs typeface="Calibri"/>
              </a:defRPr>
            </a:pPr>
            <a:r>
              <a:t>Come progettare e costruire sistemi di IA consapevoli dei valori e dei principi da seguire negli scenari di implementazione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407298" y="4371157"/>
            <a:ext cx="1495425" cy="1495425"/>
            <a:chOff x="6407298" y="4371157"/>
            <a:chExt cx="1495425" cy="1495425"/>
          </a:xfrm>
        </p:grpSpPr>
        <p:sp>
          <p:nvSpPr>
            <p:cNvPr id="18" name="object 18"/>
            <p:cNvSpPr/>
            <p:nvPr/>
          </p:nvSpPr>
          <p:spPr>
            <a:xfrm>
              <a:off x="6407298" y="4371157"/>
              <a:ext cx="1495425" cy="1495425"/>
            </a:xfrm>
            <a:custGeom>
              <a:avLst/>
              <a:gdLst/>
              <a:ahLst/>
              <a:cxnLst/>
              <a:rect l="l" t="t" r="r" b="b"/>
              <a:pathLst>
                <a:path w="1495425" h="1495425">
                  <a:moveTo>
                    <a:pt x="747435" y="0"/>
                  </a:moveTo>
                  <a:lnTo>
                    <a:pt x="700166" y="1470"/>
                  </a:lnTo>
                  <a:lnTo>
                    <a:pt x="653678" y="5823"/>
                  </a:lnTo>
                  <a:lnTo>
                    <a:pt x="608060" y="12971"/>
                  </a:lnTo>
                  <a:lnTo>
                    <a:pt x="563397" y="22827"/>
                  </a:lnTo>
                  <a:lnTo>
                    <a:pt x="519779" y="35302"/>
                  </a:lnTo>
                  <a:lnTo>
                    <a:pt x="477291" y="50310"/>
                  </a:lnTo>
                  <a:lnTo>
                    <a:pt x="436023" y="67763"/>
                  </a:lnTo>
                  <a:lnTo>
                    <a:pt x="396062" y="87573"/>
                  </a:lnTo>
                  <a:lnTo>
                    <a:pt x="357495" y="109653"/>
                  </a:lnTo>
                  <a:lnTo>
                    <a:pt x="320409" y="133915"/>
                  </a:lnTo>
                  <a:lnTo>
                    <a:pt x="284893" y="160271"/>
                  </a:lnTo>
                  <a:lnTo>
                    <a:pt x="251034" y="188635"/>
                  </a:lnTo>
                  <a:lnTo>
                    <a:pt x="218918" y="218918"/>
                  </a:lnTo>
                  <a:lnTo>
                    <a:pt x="188635" y="251033"/>
                  </a:lnTo>
                  <a:lnTo>
                    <a:pt x="160272" y="284892"/>
                  </a:lnTo>
                  <a:lnTo>
                    <a:pt x="133915" y="320408"/>
                  </a:lnTo>
                  <a:lnTo>
                    <a:pt x="109653" y="357494"/>
                  </a:lnTo>
                  <a:lnTo>
                    <a:pt x="87573" y="396061"/>
                  </a:lnTo>
                  <a:lnTo>
                    <a:pt x="67763" y="436022"/>
                  </a:lnTo>
                  <a:lnTo>
                    <a:pt x="50310" y="477290"/>
                  </a:lnTo>
                  <a:lnTo>
                    <a:pt x="35302" y="519777"/>
                  </a:lnTo>
                  <a:lnTo>
                    <a:pt x="22827" y="563396"/>
                  </a:lnTo>
                  <a:lnTo>
                    <a:pt x="12971" y="608058"/>
                  </a:lnTo>
                  <a:lnTo>
                    <a:pt x="5823" y="653677"/>
                  </a:lnTo>
                  <a:lnTo>
                    <a:pt x="1470" y="700165"/>
                  </a:lnTo>
                  <a:lnTo>
                    <a:pt x="0" y="747434"/>
                  </a:lnTo>
                  <a:lnTo>
                    <a:pt x="1470" y="794703"/>
                  </a:lnTo>
                  <a:lnTo>
                    <a:pt x="5823" y="841191"/>
                  </a:lnTo>
                  <a:lnTo>
                    <a:pt x="12971" y="886809"/>
                  </a:lnTo>
                  <a:lnTo>
                    <a:pt x="22827" y="931472"/>
                  </a:lnTo>
                  <a:lnTo>
                    <a:pt x="35302" y="975090"/>
                  </a:lnTo>
                  <a:lnTo>
                    <a:pt x="50310" y="1017578"/>
                  </a:lnTo>
                  <a:lnTo>
                    <a:pt x="67763" y="1058846"/>
                  </a:lnTo>
                  <a:lnTo>
                    <a:pt x="87573" y="1098807"/>
                  </a:lnTo>
                  <a:lnTo>
                    <a:pt x="109653" y="1137374"/>
                  </a:lnTo>
                  <a:lnTo>
                    <a:pt x="133915" y="1174460"/>
                  </a:lnTo>
                  <a:lnTo>
                    <a:pt x="160272" y="1209976"/>
                  </a:lnTo>
                  <a:lnTo>
                    <a:pt x="188635" y="1243835"/>
                  </a:lnTo>
                  <a:lnTo>
                    <a:pt x="218918" y="1275950"/>
                  </a:lnTo>
                  <a:lnTo>
                    <a:pt x="251034" y="1306233"/>
                  </a:lnTo>
                  <a:lnTo>
                    <a:pt x="284893" y="1334597"/>
                  </a:lnTo>
                  <a:lnTo>
                    <a:pt x="320409" y="1360954"/>
                  </a:lnTo>
                  <a:lnTo>
                    <a:pt x="357495" y="1385216"/>
                  </a:lnTo>
                  <a:lnTo>
                    <a:pt x="396062" y="1407295"/>
                  </a:lnTo>
                  <a:lnTo>
                    <a:pt x="436023" y="1427105"/>
                  </a:lnTo>
                  <a:lnTo>
                    <a:pt x="477291" y="1444558"/>
                  </a:lnTo>
                  <a:lnTo>
                    <a:pt x="519779" y="1459566"/>
                  </a:lnTo>
                  <a:lnTo>
                    <a:pt x="563397" y="1472042"/>
                  </a:lnTo>
                  <a:lnTo>
                    <a:pt x="608060" y="1481897"/>
                  </a:lnTo>
                  <a:lnTo>
                    <a:pt x="653678" y="1489046"/>
                  </a:lnTo>
                  <a:lnTo>
                    <a:pt x="700166" y="1493399"/>
                  </a:lnTo>
                  <a:lnTo>
                    <a:pt x="747435" y="1494869"/>
                  </a:lnTo>
                  <a:lnTo>
                    <a:pt x="794704" y="1493399"/>
                  </a:lnTo>
                  <a:lnTo>
                    <a:pt x="841192" y="1489046"/>
                  </a:lnTo>
                  <a:lnTo>
                    <a:pt x="886811" y="1481897"/>
                  </a:lnTo>
                  <a:lnTo>
                    <a:pt x="931473" y="1472042"/>
                  </a:lnTo>
                  <a:lnTo>
                    <a:pt x="975092" y="1459566"/>
                  </a:lnTo>
                  <a:lnTo>
                    <a:pt x="1017579" y="1444558"/>
                  </a:lnTo>
                  <a:lnTo>
                    <a:pt x="1058847" y="1427105"/>
                  </a:lnTo>
                  <a:lnTo>
                    <a:pt x="1098808" y="1407295"/>
                  </a:lnTo>
                  <a:lnTo>
                    <a:pt x="1137375" y="1385216"/>
                  </a:lnTo>
                  <a:lnTo>
                    <a:pt x="1174461" y="1360954"/>
                  </a:lnTo>
                  <a:lnTo>
                    <a:pt x="1209977" y="1334597"/>
                  </a:lnTo>
                  <a:lnTo>
                    <a:pt x="1243836" y="1306233"/>
                  </a:lnTo>
                  <a:lnTo>
                    <a:pt x="1275951" y="1275950"/>
                  </a:lnTo>
                  <a:lnTo>
                    <a:pt x="1306234" y="1243835"/>
                  </a:lnTo>
                  <a:lnTo>
                    <a:pt x="1334598" y="1209976"/>
                  </a:lnTo>
                  <a:lnTo>
                    <a:pt x="1360954" y="1174460"/>
                  </a:lnTo>
                  <a:lnTo>
                    <a:pt x="1385216" y="1137374"/>
                  </a:lnTo>
                  <a:lnTo>
                    <a:pt x="1407296" y="1098807"/>
                  </a:lnTo>
                  <a:lnTo>
                    <a:pt x="1427106" y="1058846"/>
                  </a:lnTo>
                  <a:lnTo>
                    <a:pt x="1444559" y="1017578"/>
                  </a:lnTo>
                  <a:lnTo>
                    <a:pt x="1459567" y="975090"/>
                  </a:lnTo>
                  <a:lnTo>
                    <a:pt x="1472042" y="931472"/>
                  </a:lnTo>
                  <a:lnTo>
                    <a:pt x="1481898" y="886809"/>
                  </a:lnTo>
                  <a:lnTo>
                    <a:pt x="1489046" y="841191"/>
                  </a:lnTo>
                  <a:lnTo>
                    <a:pt x="1493399" y="794703"/>
                  </a:lnTo>
                  <a:lnTo>
                    <a:pt x="1494870" y="747434"/>
                  </a:lnTo>
                  <a:lnTo>
                    <a:pt x="1493399" y="700165"/>
                  </a:lnTo>
                  <a:lnTo>
                    <a:pt x="1489046" y="653677"/>
                  </a:lnTo>
                  <a:lnTo>
                    <a:pt x="1481898" y="608058"/>
                  </a:lnTo>
                  <a:lnTo>
                    <a:pt x="1472042" y="563396"/>
                  </a:lnTo>
                  <a:lnTo>
                    <a:pt x="1459567" y="519777"/>
                  </a:lnTo>
                  <a:lnTo>
                    <a:pt x="1444559" y="477290"/>
                  </a:lnTo>
                  <a:lnTo>
                    <a:pt x="1427106" y="436022"/>
                  </a:lnTo>
                  <a:lnTo>
                    <a:pt x="1407296" y="396061"/>
                  </a:lnTo>
                  <a:lnTo>
                    <a:pt x="1385216" y="357494"/>
                  </a:lnTo>
                  <a:lnTo>
                    <a:pt x="1360954" y="320408"/>
                  </a:lnTo>
                  <a:lnTo>
                    <a:pt x="1334598" y="284892"/>
                  </a:lnTo>
                  <a:lnTo>
                    <a:pt x="1306234" y="251033"/>
                  </a:lnTo>
                  <a:lnTo>
                    <a:pt x="1275951" y="218918"/>
                  </a:lnTo>
                  <a:lnTo>
                    <a:pt x="1243836" y="188635"/>
                  </a:lnTo>
                  <a:lnTo>
                    <a:pt x="1209977" y="160271"/>
                  </a:lnTo>
                  <a:lnTo>
                    <a:pt x="1174461" y="133915"/>
                  </a:lnTo>
                  <a:lnTo>
                    <a:pt x="1137375" y="109653"/>
                  </a:lnTo>
                  <a:lnTo>
                    <a:pt x="1098808" y="87573"/>
                  </a:lnTo>
                  <a:lnTo>
                    <a:pt x="1058847" y="67763"/>
                  </a:lnTo>
                  <a:lnTo>
                    <a:pt x="1017579" y="50310"/>
                  </a:lnTo>
                  <a:lnTo>
                    <a:pt x="975092" y="35302"/>
                  </a:lnTo>
                  <a:lnTo>
                    <a:pt x="931473" y="22827"/>
                  </a:lnTo>
                  <a:lnTo>
                    <a:pt x="886811" y="12971"/>
                  </a:lnTo>
                  <a:lnTo>
                    <a:pt x="841192" y="5823"/>
                  </a:lnTo>
                  <a:lnTo>
                    <a:pt x="794704" y="1470"/>
                  </a:lnTo>
                  <a:lnTo>
                    <a:pt x="747435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0839" y="4684776"/>
              <a:ext cx="868679" cy="86868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209798" y="4357623"/>
            <a:ext cx="3362960" cy="1494790"/>
          </a:xfrm>
          <a:prstGeom prst="rect">
            <a:avLst/>
          </a:prstGeom>
        </p:spPr>
        <p:txBody>
          <a:bodyPr vert="horz" wrap="square" lIns="0" tIns="6985" rIns="0" bIns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55"/>
              </a:spcBef>
              <a:defRPr sz="1900">
                <a:latin typeface="Calibri"/>
                <a:cs typeface="Calibri"/>
              </a:defRPr>
            </a:pPr>
            <a:r>
              <a:t>Identificare, studiare e proporre soluzioni tecniche e non tecniche per le questioni etiche derivanti dall'uso pervasivo dell'IA nella vita e nella società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17340" y="6421628"/>
            <a:ext cx="140589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West Point, aprile 2021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d8ab27-81d5-4733-84af-62e9df1d9f84" xsi:nil="true"/>
    <lcf76f155ced4ddcb4097134ff3c332f xmlns="97c5e815-bb9e-417e-a357-9d725bdad6a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4A7C31BC41F84CAD7420467C61AFB7" ma:contentTypeVersion="15" ma:contentTypeDescription="Creare un nuovo documento." ma:contentTypeScope="" ma:versionID="686d4094882f84ec5d3c77a015851692">
  <xsd:schema xmlns:xsd="http://www.w3.org/2001/XMLSchema" xmlns:xs="http://www.w3.org/2001/XMLSchema" xmlns:p="http://schemas.microsoft.com/office/2006/metadata/properties" xmlns:ns2="97c5e815-bb9e-417e-a357-9d725bdad6ad" xmlns:ns3="3ad8ab27-81d5-4733-84af-62e9df1d9f84" targetNamespace="http://schemas.microsoft.com/office/2006/metadata/properties" ma:root="true" ma:fieldsID="489db0da573d4ba4068ed975a897bba8" ns2:_="" ns3:_="">
    <xsd:import namespace="97c5e815-bb9e-417e-a357-9d725bdad6ad"/>
    <xsd:import namespace="3ad8ab27-81d5-4733-84af-62e9df1d9f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5e815-bb9e-417e-a357-9d725bdad6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f77b169b-7464-4c14-89c9-ab876efcba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8ab27-81d5-4733-84af-62e9df1d9f8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0ff5b68-f3c9-42ae-9f4f-c4fbcf79e558}" ma:internalName="TaxCatchAll" ma:showField="CatchAllData" ma:web="3ad8ab27-81d5-4733-84af-62e9df1d9f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7BD414-6501-4C41-86F9-E7B5167A579A}">
  <ds:schemaRefs>
    <ds:schemaRef ds:uri="http://schemas.microsoft.com/office/2006/metadata/properties"/>
    <ds:schemaRef ds:uri="http://schemas.microsoft.com/office/infopath/2007/PartnerControls"/>
    <ds:schemaRef ds:uri="3ad8ab27-81d5-4733-84af-62e9df1d9f84"/>
    <ds:schemaRef ds:uri="97c5e815-bb9e-417e-a357-9d725bdad6ad"/>
  </ds:schemaRefs>
</ds:datastoreItem>
</file>

<file path=customXml/itemProps2.xml><?xml version="1.0" encoding="utf-8"?>
<ds:datastoreItem xmlns:ds="http://schemas.openxmlformats.org/officeDocument/2006/customXml" ds:itemID="{BD92CCB7-26FB-4B95-AC09-BFE75ED70E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DB8EF9-3125-4E75-B997-E2633E5C18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5e815-bb9e-417e-a357-9d725bdad6ad"/>
    <ds:schemaRef ds:uri="3ad8ab27-81d5-4733-84af-62e9df1d9f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1671</Words>
  <Application>Microsoft Macintosh PowerPoint</Application>
  <PresentationFormat>Widescreen</PresentationFormat>
  <Paragraphs>294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Arial MT</vt:lpstr>
      <vt:lpstr>Calibri</vt:lpstr>
      <vt:lpstr>Calibri Light</vt:lpstr>
      <vt:lpstr>Times New Roman</vt:lpstr>
      <vt:lpstr>Wingdings</vt:lpstr>
      <vt:lpstr>Office Theme</vt:lpstr>
      <vt:lpstr>Presentazione standard di PowerPoint</vt:lpstr>
      <vt:lpstr>Una breve storia dell'IA</vt:lpstr>
      <vt:lpstr>Dati e potenza di calcolo</vt:lpstr>
      <vt:lpstr>Interpretazione dell'immagine e del linguaggio naturale</vt:lpstr>
      <vt:lpstr>Presentazione standard di PowerPoint</vt:lpstr>
      <vt:lpstr>Limitazioni dell'IA</vt:lpstr>
      <vt:lpstr>Questioni etiche — esempi</vt:lpstr>
      <vt:lpstr>Presentazione standard di PowerPoint</vt:lpstr>
      <vt:lpstr>Etica dell'AI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Molti punti di decisione</vt:lpstr>
      <vt:lpstr>Presentazione standard di PowerPoint</vt:lpstr>
      <vt:lpstr>Presentazione standard di PowerPoint</vt:lpstr>
      <vt:lpstr>Profilazione e manipolazione</vt:lpstr>
      <vt:lpstr>Impatto sulla forza lavoro</vt:lpstr>
      <vt:lpstr>Presentazione standard di PowerPoint</vt:lpstr>
      <vt:lpstr>IBM, tecnologia e AI</vt:lpstr>
      <vt:lpstr>Lo scopo dell'IA è aumentare l'intelligenza umana</vt:lpstr>
      <vt:lpstr>Ai PRINCIPOLI nel mondo — una visione completa</vt:lpstr>
      <vt:lpstr>Presentazione standard di PowerPoint</vt:lpstr>
      <vt:lpstr>Presentazione standard di PowerPoint</vt:lpstr>
      <vt:lpstr>Presentazione standard di PowerPoint</vt:lpstr>
      <vt:lpstr>La governance</vt:lpstr>
      <vt:lpstr>Governance: il consiglio di Ibm AI Ethics</vt:lpstr>
      <vt:lpstr>Le partnership</vt:lpstr>
      <vt:lpstr>Non solo AI</vt:lpstr>
      <vt:lpstr>Presentazione standard di PowerPoint</vt:lpstr>
      <vt:lpstr>Grazie!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Eleonora Mancini</cp:lastModifiedBy>
  <cp:revision>3</cp:revision>
  <dcterms:created xsi:type="dcterms:W3CDTF">2023-03-27T11:43:49Z</dcterms:created>
  <dcterms:modified xsi:type="dcterms:W3CDTF">2023-04-14T14:38:11Z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2021-05-30T00:00:00Z</vt:filetime>
  </property>
  <property fmtid="{D5CDD505-2E9C-101B-9397-08002B2CF9AE}" pid="3" name="LastSaved">
    <vt:filetime>2023-03-27T00:00:00Z</vt:filetime>
  </property>
  <property fmtid="{D5CDD505-2E9C-101B-9397-08002B2CF9AE}" pid="4" name="ContentTypeId">
    <vt:lpwstr>0x0101006A4A7C31BC41F84CAD7420467C61AFB7</vt:lpwstr>
  </property>
</Properties>
</file>