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6"/>
  </p:notesMasterIdLst>
  <p:sldIdLst>
    <p:sldId id="31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5"/>
    <p:restoredTop sz="94700"/>
  </p:normalViewPr>
  <p:slideViewPr>
    <p:cSldViewPr>
      <p:cViewPr varScale="1">
        <p:scale>
          <a:sx n="118" d="100"/>
          <a:sy n="118" d="100"/>
        </p:scale>
        <p:origin x="8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02CB-D25A-7F4D-91ED-249E2D81B6A9}" type="datetimeFigureOut">
              <a:t>14/04/23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BB642-D5C9-2944-882F-B661E0E22A0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9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642-D5C9-2944-882F-B661E0E22A04}" type="slidenum"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64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642-D5C9-2944-882F-B661E0E22A04}" type="slidenum"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2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BB642-D5C9-2944-882F-B661E0E22A04}" type="slidenum"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31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8858" y="1399539"/>
            <a:ext cx="10114282" cy="2570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225" y="2863596"/>
            <a:ext cx="935354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8860" y="2595372"/>
            <a:ext cx="10114279" cy="1616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2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3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4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35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10" Type="http://schemas.openxmlformats.org/officeDocument/2006/relationships/image" Target="../media/image60.png"/><Relationship Id="rId4" Type="http://schemas.openxmlformats.org/officeDocument/2006/relationships/image" Target="../media/image4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www.flaticon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hyperlink" Target="http://www.flaticon.com/" TargetMode="External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6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://www.flatic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D780404-C492-D5CA-DC08-53B0958FE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7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1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09716" cy="5714987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77" y="319532"/>
            <a:ext cx="3624579" cy="1841914"/>
          </a:xfrm>
          <a:prstGeom prst="rect">
            <a:avLst/>
          </a:prstGeom>
        </p:spPr>
        <p:txBody>
          <a:bodyPr vert="horz" wrap="square" lIns="0" tIns="129540" rIns="0" bIns="0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  <a:defRPr sz="6600"/>
            </a:pPr>
            <a:r>
              <a:rPr lang="it-IT" sz="4000" dirty="0"/>
              <a:t>LA PROPOSTA ORIGINALE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1039177" y="2595372"/>
            <a:ext cx="4334510" cy="2931059"/>
          </a:xfrm>
          <a:prstGeom prst="rect">
            <a:avLst/>
          </a:prstGeom>
        </p:spPr>
        <p:txBody>
          <a:bodyPr vert="horz" wrap="square" lIns="0" tIns="9525" rIns="0" bIns="0">
            <a:spAutoFit/>
          </a:bodyPr>
          <a:lstStyle/>
          <a:p>
            <a:pPr marL="469900" marR="966469" indent="-457200">
              <a:lnSpc>
                <a:spcPct val="100800"/>
              </a:lnSpc>
              <a:spcBef>
                <a:spcPts val="7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La manopola esprime direttamente l'atteggiamento etico dell'AV</a:t>
            </a:r>
            <a:endParaRPr sz="2000">
              <a:latin typeface="Franklin Gothic Medium"/>
              <a:cs typeface="Franklin Gothic Medium"/>
            </a:endParaRPr>
          </a:p>
          <a:p>
            <a:pPr marL="469900">
              <a:lnSpc>
                <a:spcPct val="100000"/>
              </a:lnSpc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i passeggeri</a:t>
            </a:r>
            <a:endParaRPr sz="2000">
              <a:latin typeface="Franklin Gothic Medium"/>
              <a:cs typeface="Franklin Gothic Medium"/>
            </a:endParaRPr>
          </a:p>
          <a:p>
            <a:pPr marL="469900" marR="692150" indent="-457200">
              <a:lnSpc>
                <a:spcPts val="3100"/>
              </a:lnSpc>
              <a:spcBef>
                <a:spcPts val="158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Il valore che i passeggeri attribuiscono alla loro vita</a:t>
            </a:r>
            <a:endParaRPr sz="2000">
              <a:latin typeface="Franklin Gothic Medium"/>
              <a:cs typeface="Franklin Gothic Medium"/>
            </a:endParaRPr>
          </a:p>
          <a:p>
            <a:pPr marL="469900" marR="5080">
              <a:lnSpc>
                <a:spcPts val="3100"/>
              </a:lnSpc>
              <a:spcBef>
                <a:spcPts val="105"/>
              </a:spcBef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relativo al valore della vita di terzi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9716" y="13"/>
            <a:ext cx="6094730" cy="571498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4730" cy="59436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77" y="319532"/>
            <a:ext cx="3624579" cy="179023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7509"/>
              </a:lnSpc>
              <a:spcBef>
                <a:spcPts val="100"/>
              </a:spcBef>
              <a:defRPr sz="6600"/>
            </a:pPr>
            <a:r>
              <a:rPr lang="it-IT" sz="3200"/>
              <a:t>LA NUOVA</a:t>
            </a:r>
            <a:endParaRPr sz="3200"/>
          </a:p>
          <a:p>
            <a:pPr marL="12700">
              <a:lnSpc>
                <a:spcPts val="7509"/>
              </a:lnSpc>
              <a:defRPr sz="6600"/>
            </a:pPr>
            <a:r>
              <a:rPr sz="3200"/>
              <a:t>PROPOSTA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9177" y="2570988"/>
            <a:ext cx="4298950" cy="3226781"/>
          </a:xfrm>
          <a:prstGeom prst="rect">
            <a:avLst/>
          </a:prstGeom>
        </p:spPr>
        <p:txBody>
          <a:bodyPr vert="horz" wrap="square" lIns="0" tIns="47625" rIns="0" bIns="0">
            <a:spAutoFit/>
          </a:bodyPr>
          <a:lstStyle/>
          <a:p>
            <a:pPr marL="469900" marR="262890" indent="-457200">
              <a:lnSpc>
                <a:spcPct val="91200"/>
              </a:lnSpc>
              <a:spcBef>
                <a:spcPts val="37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La posizione della manopola </a:t>
            </a:r>
            <a:r>
              <a:rPr sz="2000" u="sng">
                <a:uFill>
                  <a:solidFill>
                    <a:srgbClr val="FFFFFF"/>
                  </a:solidFill>
                </a:uFill>
              </a:rPr>
              <a:t>non indica più</a:t>
            </a:r>
            <a:r>
              <a:rPr sz="2000"/>
              <a:t> la morale dei passeggeri</a:t>
            </a:r>
            <a:endParaRPr sz="2000">
              <a:latin typeface="Franklin Gothic Medium"/>
              <a:cs typeface="Franklin Gothic Medium"/>
            </a:endParaRPr>
          </a:p>
          <a:p>
            <a:pPr marL="469900">
              <a:lnSpc>
                <a:spcPts val="2905"/>
              </a:lnSpc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attitudine</a:t>
            </a:r>
            <a:endParaRPr sz="2000">
              <a:latin typeface="Franklin Gothic Medium"/>
              <a:cs typeface="Franklin Gothic Medium"/>
            </a:endParaRPr>
          </a:p>
          <a:p>
            <a:pPr marL="469900" marR="924560" indent="-457200">
              <a:lnSpc>
                <a:spcPts val="2810"/>
              </a:lnSpc>
              <a:spcBef>
                <a:spcPts val="143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Indica la valutazione da parte dell'AV della</a:t>
            </a:r>
            <a:endParaRPr sz="2000">
              <a:latin typeface="Franklin Gothic Medium"/>
              <a:cs typeface="Franklin Gothic Medium"/>
            </a:endParaRPr>
          </a:p>
          <a:p>
            <a:pPr marL="469900" marR="5080">
              <a:lnSpc>
                <a:spcPts val="2810"/>
              </a:lnSpc>
              <a:spcBef>
                <a:spcPts val="70"/>
              </a:spcBef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importanza relativa della vita dei passeggeri e</a:t>
            </a:r>
            <a:endParaRPr sz="2000">
              <a:latin typeface="Franklin Gothic Medium"/>
              <a:cs typeface="Franklin Gothic Medium"/>
            </a:endParaRPr>
          </a:p>
          <a:p>
            <a:pPr marL="469900">
              <a:lnSpc>
                <a:spcPts val="2860"/>
              </a:lnSpc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sz="2000"/>
              <a:t>terze parti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13"/>
            <a:ext cx="6097524" cy="59435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89460" cy="2265045"/>
          </a:xfrm>
          <a:custGeom>
            <a:avLst/>
            <a:gdLst/>
            <a:ahLst/>
            <a:cxnLst/>
            <a:rect l="l" t="t" r="r" b="b"/>
            <a:pathLst>
              <a:path w="12189460" h="2265045">
                <a:moveTo>
                  <a:pt x="0" y="2264994"/>
                </a:moveTo>
                <a:lnTo>
                  <a:pt x="12188952" y="2264994"/>
                </a:lnTo>
                <a:lnTo>
                  <a:pt x="12188952" y="0"/>
                </a:lnTo>
                <a:lnTo>
                  <a:pt x="0" y="0"/>
                </a:lnTo>
                <a:lnTo>
                  <a:pt x="0" y="2264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59664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COME SI FA?</a:t>
            </a:r>
            <a:endParaRPr sz="6600"/>
          </a:p>
        </p:txBody>
      </p:sp>
      <p:sp>
        <p:nvSpPr>
          <p:cNvPr id="5" name="object 5"/>
          <p:cNvSpPr/>
          <p:nvPr/>
        </p:nvSpPr>
        <p:spPr>
          <a:xfrm>
            <a:off x="1523" y="2264994"/>
            <a:ext cx="12189460" cy="3952240"/>
          </a:xfrm>
          <a:custGeom>
            <a:avLst/>
            <a:gdLst/>
            <a:ahLst/>
            <a:cxnLst/>
            <a:rect l="l" t="t" r="r" b="b"/>
            <a:pathLst>
              <a:path w="12189460" h="3952240">
                <a:moveTo>
                  <a:pt x="12188952" y="0"/>
                </a:moveTo>
                <a:lnTo>
                  <a:pt x="0" y="0"/>
                </a:lnTo>
                <a:lnTo>
                  <a:pt x="0" y="3952184"/>
                </a:lnTo>
                <a:lnTo>
                  <a:pt x="12188952" y="3952184"/>
                </a:lnTo>
                <a:lnTo>
                  <a:pt x="121889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8860" y="2442045"/>
            <a:ext cx="10062210" cy="2232025"/>
          </a:xfrm>
          <a:prstGeom prst="rect">
            <a:avLst/>
          </a:prstGeom>
        </p:spPr>
        <p:txBody>
          <a:bodyPr vert="horz" wrap="square" lIns="0" tIns="165735" rIns="0" bIns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Combinazione di tecniche di IA:</a:t>
            </a:r>
            <a:endParaRPr sz="2600">
              <a:latin typeface="Franklin Gothic Medium"/>
              <a:cs typeface="Franklin Gothic Medium"/>
            </a:endParaRP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  <a:defRPr sz="2300">
                <a:latin typeface="Franklin Gothic Medium"/>
                <a:cs typeface="Franklin Gothic Medium"/>
              </a:defRPr>
            </a:pPr>
            <a:r>
              <a:t>Reti neurali per calcolare l'azione giusta da intraprendere in base allo scenario dato</a:t>
            </a:r>
            <a:endParaRPr sz="2300">
              <a:latin typeface="Franklin Gothic Medium"/>
              <a:cs typeface="Franklin Gothic Medium"/>
            </a:endParaRPr>
          </a:p>
          <a:p>
            <a:pPr marL="744220" marR="322580" lvl="1" indent="-457200">
              <a:lnSpc>
                <a:spcPct val="101699"/>
              </a:lnSpc>
              <a:spcBef>
                <a:spcPts val="795"/>
              </a:spcBef>
              <a:buFont typeface="Arial MT"/>
              <a:buChar char="•"/>
              <a:tabLst>
                <a:tab pos="743585" algn="l"/>
                <a:tab pos="744220" algn="l"/>
              </a:tabLst>
              <a:defRPr sz="2300">
                <a:latin typeface="Franklin Gothic Medium"/>
                <a:cs typeface="Franklin Gothic Medium"/>
              </a:defRPr>
            </a:pPr>
            <a:r>
              <a:t>Algoritmo genetico per trovare una (quasi) configurazione ottimale delle reti neurali</a:t>
            </a:r>
            <a:endParaRPr sz="2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751522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ALGORITMI GENETICI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442045"/>
            <a:ext cx="9924415" cy="2532380"/>
          </a:xfrm>
          <a:prstGeom prst="rect">
            <a:avLst/>
          </a:prstGeom>
        </p:spPr>
        <p:txBody>
          <a:bodyPr vert="horz" wrap="square" lIns="0" tIns="165735" rIns="0" bIns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Ispirato alla teoria dell'evoluzione naturale di Charles Darwin:</a:t>
            </a:r>
            <a:endParaRPr sz="2600">
              <a:latin typeface="Franklin Gothic Medium"/>
              <a:cs typeface="Franklin Gothic Medium"/>
            </a:endParaRP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  <a:defRPr sz="2300">
                <a:latin typeface="Franklin Gothic Medium"/>
                <a:cs typeface="Franklin Gothic Medium"/>
              </a:defRPr>
            </a:pPr>
            <a:r>
              <a:t>gli individui più adatti sono selezionati per la riproduzione al fine di produrre prole della prossima generazione</a:t>
            </a:r>
            <a:endParaRPr sz="23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14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Ricerca euristica nello spazio della soluzione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9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Utilizzato principalmente nelle attività di ottimizzazione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442"/>
            <a:ext cx="6115050" cy="3927958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4676142" cy="19304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7500"/>
              </a:lnSpc>
              <a:spcBef>
                <a:spcPts val="100"/>
              </a:spcBef>
              <a:defRPr sz="6600"/>
            </a:pPr>
            <a:r>
              <a:t>SEMPLICE</a:t>
            </a:r>
            <a:endParaRPr sz="6600"/>
          </a:p>
          <a:p>
            <a:pPr marL="12700">
              <a:lnSpc>
                <a:spcPts val="7500"/>
              </a:lnSpc>
              <a:defRPr sz="6600"/>
            </a:pPr>
            <a:r>
              <a:t>ESEMPIO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6669214" y="2595372"/>
            <a:ext cx="4092575" cy="161671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  <a:defRPr sz="2600"/>
            </a:pPr>
            <a:r>
              <a:rPr>
                <a:latin typeface="Franklin Gothic Medium"/>
                <a:cs typeface="Franklin Gothic Medium"/>
              </a:rPr>
              <a:t>Puzzle n-queens: luogo di </a:t>
            </a:r>
            <a:r>
              <a:rPr>
                <a:latin typeface="Cambria Math"/>
                <a:cs typeface="Cambria Math"/>
              </a:rPr>
              <a:t>lavoro</a:t>
            </a:r>
            <a:endParaRPr sz="2600">
              <a:latin typeface="Cambria Math"/>
              <a:cs typeface="Cambria Math"/>
            </a:endParaRPr>
          </a:p>
          <a:p>
            <a:pPr marL="12700">
              <a:lnSpc>
                <a:spcPts val="3110"/>
              </a:lnSpc>
              <a:defRPr sz="2600"/>
            </a:pPr>
            <a:r>
              <a:rPr>
                <a:latin typeface="Franklin Gothic Medium"/>
                <a:cs typeface="Franklin Gothic Medium"/>
              </a:rPr>
              <a:t>regine degli scacchi </a:t>
            </a:r>
            <a:r>
              <a:rPr>
                <a:latin typeface="Cambria Math"/>
                <a:cs typeface="Cambria Math"/>
              </a:rPr>
              <a:t>su un</a:t>
            </a:r>
            <a:endParaRPr sz="2600">
              <a:latin typeface="Cambria Math"/>
              <a:cs typeface="Cambria Math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  <a:defRPr sz="2600">
                <a:latin typeface="Franklin Gothic Medium"/>
                <a:cs typeface="Franklin Gothic Medium"/>
              </a:defRPr>
            </a:pPr>
            <a:r>
              <a:t>scacchiera in modo che non due regine si minaccino a vicenda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7554" y="1184264"/>
            <a:ext cx="4440032" cy="4489475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F967B741-5F1E-A551-3872-00134AA27D61}"/>
              </a:ext>
            </a:extLst>
          </p:cNvPr>
          <p:cNvSpPr/>
          <p:nvPr/>
        </p:nvSpPr>
        <p:spPr>
          <a:xfrm>
            <a:off x="0" y="1939442"/>
            <a:ext cx="6115050" cy="3927958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B920F47-9E2C-F386-FC75-139A656AAE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4676142" cy="19304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7500"/>
              </a:lnSpc>
              <a:spcBef>
                <a:spcPts val="100"/>
              </a:spcBef>
              <a:defRPr sz="6600"/>
            </a:pPr>
            <a:r>
              <a:t>SEMPLICE</a:t>
            </a:r>
            <a:endParaRPr sz="6600"/>
          </a:p>
          <a:p>
            <a:pPr marL="12700">
              <a:lnSpc>
                <a:spcPts val="7500"/>
              </a:lnSpc>
              <a:defRPr sz="6600"/>
            </a:pPr>
            <a:r>
              <a:t>ESEMPIO</a:t>
            </a:r>
            <a:endParaRPr sz="6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502856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COME FUNZIONA</a:t>
            </a:r>
            <a:endParaRPr sz="6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326" y="3276600"/>
            <a:ext cx="6040908" cy="21558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0025" y="1371600"/>
            <a:ext cx="4603115" cy="3482340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469900" marR="280035" indent="-457200">
              <a:lnSpc>
                <a:spcPts val="2900"/>
              </a:lnSpc>
              <a:spcBef>
                <a:spcPts val="38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individui</a:t>
            </a:r>
            <a:r>
              <a:rPr dirty="0"/>
              <a:t> </a:t>
            </a:r>
            <a:r>
              <a:rPr dirty="0" err="1"/>
              <a:t>corrispondono</a:t>
            </a:r>
            <a:r>
              <a:rPr dirty="0"/>
              <a:t> alle </a:t>
            </a:r>
            <a:r>
              <a:rPr dirty="0" err="1"/>
              <a:t>soluzioni</a:t>
            </a:r>
            <a:r>
              <a:rPr dirty="0"/>
              <a:t> del </a:t>
            </a:r>
            <a:r>
              <a:rPr dirty="0" err="1"/>
              <a:t>problema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marR="990600" indent="-457200">
              <a:lnSpc>
                <a:spcPts val="2900"/>
              </a:lnSpc>
              <a:spcBef>
                <a:spcPts val="130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rPr dirty="0" err="1"/>
              <a:t>Inizialmente</a:t>
            </a:r>
            <a:r>
              <a:rPr dirty="0"/>
              <a:t>, le </a:t>
            </a:r>
            <a:r>
              <a:rPr dirty="0" err="1"/>
              <a:t>soluzioni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generate a </a:t>
            </a:r>
            <a:r>
              <a:rPr dirty="0" err="1"/>
              <a:t>caso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02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individuo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valutato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 marR="346710" indent="-457200">
              <a:lnSpc>
                <a:spcPts val="2900"/>
              </a:lnSpc>
              <a:spcBef>
                <a:spcPts val="136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rPr dirty="0"/>
              <a:t>I </a:t>
            </a:r>
            <a:r>
              <a:rPr dirty="0" err="1"/>
              <a:t>migliori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selezionati</a:t>
            </a:r>
            <a:r>
              <a:rPr dirty="0"/>
              <a:t> e </a:t>
            </a:r>
            <a:r>
              <a:rPr dirty="0" err="1"/>
              <a:t>utilizzati</a:t>
            </a:r>
            <a:r>
              <a:rPr dirty="0"/>
              <a:t> per </a:t>
            </a:r>
            <a:r>
              <a:rPr dirty="0" err="1"/>
              <a:t>combinare</a:t>
            </a:r>
            <a:endParaRPr sz="2600" dirty="0">
              <a:latin typeface="Franklin Gothic Medium"/>
              <a:cs typeface="Franklin Gothic Medium"/>
            </a:endParaRPr>
          </a:p>
          <a:p>
            <a:pPr marL="469900">
              <a:lnSpc>
                <a:spcPts val="2730"/>
              </a:lnSpc>
              <a:defRPr sz="2600">
                <a:latin typeface="Franklin Gothic Medium"/>
                <a:cs typeface="Franklin Gothic Medium"/>
              </a:defRPr>
            </a:pPr>
            <a:r>
              <a:rPr dirty="0" err="1"/>
              <a:t>produrre</a:t>
            </a:r>
            <a:r>
              <a:rPr dirty="0"/>
              <a:t> la </a:t>
            </a:r>
            <a:r>
              <a:rPr dirty="0" err="1"/>
              <a:t>nuova</a:t>
            </a:r>
            <a:r>
              <a:rPr dirty="0"/>
              <a:t> </a:t>
            </a:r>
            <a:r>
              <a:rPr dirty="0" err="1"/>
              <a:t>generazione</a:t>
            </a:r>
            <a:endParaRPr sz="2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442"/>
            <a:ext cx="6115050" cy="3623158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4523742" cy="1953740"/>
          </a:xfrm>
          <a:prstGeom prst="rect">
            <a:avLst/>
          </a:prstGeom>
        </p:spPr>
        <p:txBody>
          <a:bodyPr vert="horz" wrap="square" lIns="0" tIns="131445" rIns="0" bIns="0">
            <a:spAutoFit/>
          </a:bodyPr>
          <a:lstStyle/>
          <a:p>
            <a:pPr marL="12700" marR="5080">
              <a:lnSpc>
                <a:spcPts val="7080"/>
              </a:lnSpc>
              <a:spcBef>
                <a:spcPts val="1035"/>
              </a:spcBef>
              <a:defRPr sz="6600"/>
            </a:pPr>
            <a:r>
              <a:t>COME FUNZIONA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1925" y="1706079"/>
            <a:ext cx="4338644" cy="343245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39442"/>
            <a:ext cx="6115050" cy="2298700"/>
          </a:xfrm>
          <a:custGeom>
            <a:avLst/>
            <a:gdLst/>
            <a:ahLst/>
            <a:cxnLst/>
            <a:rect l="l" t="t" r="r" b="b"/>
            <a:pathLst>
              <a:path w="6115050" h="2298700">
                <a:moveTo>
                  <a:pt x="6114986" y="0"/>
                </a:moveTo>
                <a:lnTo>
                  <a:pt x="0" y="0"/>
                </a:lnTo>
                <a:lnTo>
                  <a:pt x="0" y="2298331"/>
                </a:lnTo>
                <a:lnTo>
                  <a:pt x="6114986" y="2298331"/>
                </a:lnTo>
                <a:lnTo>
                  <a:pt x="6114986" y="0"/>
                </a:lnTo>
                <a:close/>
              </a:path>
            </a:pathLst>
          </a:custGeom>
          <a:solidFill>
            <a:srgbClr val="000000">
              <a:alpha val="96078"/>
            </a:srgbClr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58" y="2044700"/>
            <a:ext cx="4477385" cy="19304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7500"/>
              </a:lnSpc>
              <a:spcBef>
                <a:spcPts val="100"/>
              </a:spcBef>
              <a:defRPr sz="6600"/>
            </a:pPr>
            <a:r>
              <a:t>GENETICA</a:t>
            </a:r>
            <a:endParaRPr sz="6600"/>
          </a:p>
          <a:p>
            <a:pPr marL="12700">
              <a:lnSpc>
                <a:spcPts val="7500"/>
              </a:lnSpc>
              <a:defRPr sz="6600"/>
            </a:pPr>
            <a:r>
              <a:t>ALGORITMI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8444" y="2030996"/>
            <a:ext cx="4519142" cy="27960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92000" cy="6858000"/>
            <a:chOff x="0" y="1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" y="12"/>
              <a:ext cx="12191852" cy="685791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000"/>
              <a:ext cx="12188952" cy="56296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5696" y="2740659"/>
            <a:ext cx="9940290" cy="13665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8800"/>
            </a:pPr>
            <a:r>
              <a:t>ALGORITMI GENETICI</a:t>
            </a:r>
            <a:endParaRPr sz="8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12704"/>
            <a:ext cx="12192000" cy="2111896"/>
          </a:xfrm>
          <a:custGeom>
            <a:avLst/>
            <a:gdLst/>
            <a:ahLst/>
            <a:cxnLst/>
            <a:rect l="l" t="t" r="r" b="b"/>
            <a:pathLst>
              <a:path w="12192000" h="2645409">
                <a:moveTo>
                  <a:pt x="12192000" y="0"/>
                </a:moveTo>
                <a:lnTo>
                  <a:pt x="0" y="0"/>
                </a:lnTo>
                <a:lnTo>
                  <a:pt x="0" y="2645294"/>
                </a:lnTo>
                <a:lnTo>
                  <a:pt x="12192000" y="26452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87838"/>
            </a:srgbClr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3062" y="4510532"/>
            <a:ext cx="8991600" cy="112268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72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t>VEICOLI AUTONOMI</a:t>
            </a:r>
            <a:endParaRPr sz="7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4578" y="639584"/>
            <a:ext cx="8622830" cy="30826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006348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RETE NEURALE ARTIFICIALE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947419" y="2507124"/>
            <a:ext cx="5290185" cy="1666239"/>
          </a:xfrm>
          <a:prstGeom prst="rect">
            <a:avLst/>
          </a:prstGeom>
        </p:spPr>
        <p:txBody>
          <a:bodyPr vert="horz" wrap="square" lIns="0" tIns="55880" rIns="0" bIns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Arial MT"/>
              <a:buChar char="•"/>
              <a:tabLst>
                <a:tab pos="354965" algn="l"/>
                <a:tab pos="355600" algn="l"/>
              </a:tabLst>
              <a:defRPr sz="2400">
                <a:latin typeface="Franklin Gothic Medium"/>
                <a:cs typeface="Franklin Gothic Medium"/>
              </a:defRPr>
            </a:pPr>
            <a:r>
              <a:t>Ispirato alla rete neurale naturale</a:t>
            </a:r>
            <a:endParaRPr sz="2400">
              <a:latin typeface="Franklin Gothic Medium"/>
              <a:cs typeface="Franklin Gothic Medium"/>
            </a:endParaRPr>
          </a:p>
          <a:p>
            <a:pPr marL="629920" lvl="1" indent="-3429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629285" algn="l"/>
                <a:tab pos="629920" algn="l"/>
              </a:tabLst>
              <a:defRPr sz="2100">
                <a:latin typeface="Franklin Gothic Medium"/>
                <a:cs typeface="Franklin Gothic Medium"/>
              </a:defRPr>
            </a:pPr>
            <a:r>
              <a:rPr>
                <a:solidFill>
                  <a:srgbClr val="009999"/>
                </a:solidFill>
              </a:rPr>
              <a:t>Classificazione </a:t>
            </a:r>
            <a:r>
              <a:t>/ </a:t>
            </a:r>
            <a:r>
              <a:rPr>
                <a:solidFill>
                  <a:srgbClr val="009999"/>
                </a:solidFill>
              </a:rPr>
              <a:t>Regressione</a:t>
            </a:r>
            <a:endParaRPr sz="2100">
              <a:latin typeface="Franklin Gothic Medium"/>
              <a:cs typeface="Franklin Gothic Medium"/>
            </a:endParaRPr>
          </a:p>
          <a:p>
            <a:pPr marL="355600" marR="5080" indent="-342900">
              <a:lnSpc>
                <a:spcPct val="100800"/>
              </a:lnSpc>
              <a:spcBef>
                <a:spcPts val="1070"/>
              </a:spcBef>
              <a:buFont typeface="Arial MT"/>
              <a:buChar char="•"/>
              <a:tabLst>
                <a:tab pos="354965" algn="l"/>
                <a:tab pos="355600" algn="l"/>
              </a:tabLst>
              <a:defRPr sz="2400">
                <a:latin typeface="Franklin Gothic Medium"/>
                <a:cs typeface="Franklin Gothic Medium"/>
              </a:defRPr>
            </a:pPr>
            <a:r>
              <a:t>Modello adattivo, lo stato interno viene regolato durante la fase di allenamento</a:t>
            </a:r>
            <a:endParaRPr sz="24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1456" y="3045637"/>
            <a:ext cx="4022344" cy="32662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231648"/>
            <a:ext cx="9234170" cy="1738630"/>
          </a:xfrm>
          <a:prstGeom prst="rect">
            <a:avLst/>
          </a:prstGeom>
        </p:spPr>
        <p:txBody>
          <a:bodyPr vert="horz" wrap="square" lIns="0" tIns="109855" rIns="0" bIns="0">
            <a:spAutoFit/>
          </a:bodyPr>
          <a:lstStyle/>
          <a:p>
            <a:pPr marL="12700" marR="5080">
              <a:lnSpc>
                <a:spcPts val="6409"/>
              </a:lnSpc>
              <a:spcBef>
                <a:spcPts val="865"/>
              </a:spcBef>
              <a:defRPr sz="5900"/>
            </a:pPr>
            <a:r>
              <a:t>RETE NEURALE ARTIFICIALE:  LE ORIGINI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177721" y="1566141"/>
            <a:ext cx="3830954" cy="4064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500">
                <a:latin typeface="Franklin Gothic Medium"/>
                <a:cs typeface="Franklin Gothic Medium"/>
              </a:defRPr>
            </a:pPr>
            <a:r>
              <a:t>Modello formale di un neurone:</a:t>
            </a:r>
            <a:endParaRPr sz="25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2148" y="4996666"/>
            <a:ext cx="6886575" cy="510540"/>
          </a:xfrm>
          <a:prstGeom prst="rect">
            <a:avLst/>
          </a:prstGeom>
        </p:spPr>
        <p:txBody>
          <a:bodyPr vert="horz" wrap="square" lIns="0" tIns="22860" rIns="0" bIns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  <a:defRPr sz="1600">
                <a:latin typeface="Times New Roman"/>
                <a:cs typeface="Times New Roman"/>
              </a:defRPr>
            </a:pPr>
            <a:r>
              <a:t>McCulloch, W. S. e Pitts, W. (</a:t>
            </a:r>
            <a:r>
              <a:rPr b="1"/>
              <a:t>43</a:t>
            </a:r>
            <a:r>
              <a:t>). Un calcolo logico delle idee immanente nell'attività nervosa. </a:t>
            </a:r>
            <a:r>
              <a:rPr i="1"/>
              <a:t>Bollettino della biofisica matematica</a:t>
            </a:r>
            <a:r>
              <a:t>, </a:t>
            </a:r>
            <a:r>
              <a:rPr i="1"/>
              <a:t>5</a:t>
            </a:r>
            <a:r>
              <a:t>, 115-137.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234965"/>
            <a:ext cx="6876719" cy="26527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61523" y="2308675"/>
            <a:ext cx="783590" cy="288290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700" i="1">
                <a:latin typeface="Times New Roman"/>
                <a:cs typeface="Times New Roman"/>
              </a:rPr>
              <a:t>x</a:t>
            </a:r>
            <a:r>
              <a:rPr sz="1500" baseline="-25000">
                <a:latin typeface="Times New Roman"/>
                <a:cs typeface="Times New Roman"/>
              </a:rPr>
              <a:t>0 </a:t>
            </a:r>
            <a:r>
              <a:rPr sz="1500" i="1" baseline="-25000">
                <a:latin typeface="Times New Roman"/>
                <a:cs typeface="Times New Roman"/>
              </a:rPr>
              <a:t>j </a:t>
            </a:r>
            <a:r>
              <a:rPr sz="1700">
                <a:latin typeface="Times New Roman"/>
                <a:cs typeface="Times New Roman"/>
              </a:rPr>
              <a:t> 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41985" y="3497142"/>
            <a:ext cx="103505" cy="193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100" i="1">
                <a:latin typeface="Times New Roman"/>
                <a:cs typeface="Times New Roman"/>
              </a:defRPr>
            </a:pPr>
            <a:r>
              <a:t>IJ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7801" y="3336935"/>
            <a:ext cx="132715" cy="314325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 sz="1900" i="1">
                <a:latin typeface="Times New Roman"/>
                <a:cs typeface="Times New Roman"/>
              </a:defRPr>
            </a:pPr>
            <a:r>
              <a:t>x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18088" y="2507422"/>
            <a:ext cx="186055" cy="314325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 sz="1900" i="1">
                <a:latin typeface="Times New Roman"/>
                <a:cs typeface="Times New Roman"/>
              </a:defRPr>
            </a:pPr>
            <a:r>
              <a:t>W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8892" y="2667623"/>
            <a:ext cx="170180" cy="193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100">
                <a:latin typeface="Times New Roman"/>
                <a:cs typeface="Times New Roman"/>
              </a:defRPr>
            </a:pPr>
            <a:r>
              <a:t>0 </a:t>
            </a:r>
            <a:r>
              <a:rPr i="1"/>
              <a:t>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35727" y="3289763"/>
            <a:ext cx="103505" cy="193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100" i="1">
                <a:latin typeface="Times New Roman"/>
                <a:cs typeface="Times New Roman"/>
              </a:defRPr>
            </a:pPr>
            <a:r>
              <a:t>IJ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6834" y="3129557"/>
            <a:ext cx="185420" cy="314325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 sz="1900" i="1">
                <a:latin typeface="Times New Roman"/>
                <a:cs typeface="Times New Roman"/>
              </a:defRPr>
            </a:pPr>
            <a:r>
              <a:t>W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8033" y="2991305"/>
            <a:ext cx="243204" cy="314325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defRPr i="1">
                <a:latin typeface="Times New Roman"/>
                <a:cs typeface="Times New Roman"/>
              </a:defRPr>
            </a:pPr>
            <a:r>
              <a:rPr sz="1900"/>
              <a:t>Z </a:t>
            </a:r>
            <a:r>
              <a:rPr sz="1650" baseline="-22727"/>
              <a:t>j</a:t>
            </a:r>
            <a:endParaRPr sz="1650" baseline="-2272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05903" y="2390562"/>
            <a:ext cx="1082040" cy="88265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900" i="1">
                <a:latin typeface="Times New Roman"/>
                <a:cs typeface="Times New Roman"/>
              </a:rPr>
              <a:t>o</a:t>
            </a:r>
            <a:r>
              <a:rPr sz="1650" i="1" baseline="-22727">
                <a:latin typeface="Times New Roman"/>
                <a:cs typeface="Times New Roman"/>
              </a:rPr>
              <a:t>j </a:t>
            </a:r>
            <a:r>
              <a:rPr sz="190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 </a:t>
            </a:r>
            <a:r>
              <a:rPr sz="1900">
                <a:latin typeface="Times New Roman"/>
                <a:cs typeface="Times New Roman"/>
              </a:rPr>
              <a:t>(</a:t>
            </a:r>
            <a:r>
              <a:rPr sz="1900" i="1">
                <a:latin typeface="Times New Roman"/>
                <a:cs typeface="Times New Roman"/>
              </a:rPr>
              <a:t>z </a:t>
            </a:r>
            <a:r>
              <a:rPr sz="1650" i="1" baseline="-22727">
                <a:latin typeface="Times New Roman"/>
                <a:cs typeface="Times New Roman"/>
              </a:rPr>
              <a:t>j</a:t>
            </a:r>
            <a:r>
              <a:rPr sz="1900">
                <a:latin typeface="Times New Roman"/>
                <a:cs typeface="Times New Roman"/>
              </a:rPr>
              <a:t>)</a:t>
            </a:r>
          </a:p>
          <a:p>
            <a:pPr marL="222885">
              <a:lnSpc>
                <a:spcPct val="100000"/>
              </a:lnSpc>
              <a:spcBef>
                <a:spcPts val="1945"/>
              </a:spcBef>
              <a:defRPr sz="2000">
                <a:latin typeface="Symbol"/>
                <a:cs typeface="Symbol"/>
              </a:defRPr>
            </a:pPr>
            <a:r>
              <a:t>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34778" y="3462572"/>
            <a:ext cx="64769" cy="19367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100" i="1">
                <a:latin typeface="Times New Roman"/>
                <a:cs typeface="Times New Roman"/>
              </a:defRPr>
            </a:pPr>
            <a:r>
              <a:t>J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9180" y="3302365"/>
            <a:ext cx="146050" cy="314325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 sz="1900" i="1">
                <a:latin typeface="Times New Roman"/>
                <a:cs typeface="Times New Roman"/>
              </a:defRPr>
            </a:pPr>
            <a:r>
              <a:t>o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231648"/>
            <a:ext cx="9234170" cy="1738630"/>
          </a:xfrm>
          <a:prstGeom prst="rect">
            <a:avLst/>
          </a:prstGeom>
        </p:spPr>
        <p:txBody>
          <a:bodyPr vert="horz" wrap="square" lIns="0" tIns="109855" rIns="0" bIns="0">
            <a:spAutoFit/>
          </a:bodyPr>
          <a:lstStyle/>
          <a:p>
            <a:pPr marL="12700" marR="5080">
              <a:lnSpc>
                <a:spcPts val="6409"/>
              </a:lnSpc>
              <a:spcBef>
                <a:spcPts val="865"/>
              </a:spcBef>
              <a:defRPr sz="5900"/>
            </a:pPr>
            <a:r>
              <a:t>RETE NEURALE ARTIFICIALE:  LE ORIGINI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835029" y="1668142"/>
            <a:ext cx="5692140" cy="237871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469900" marR="5080" indent="-457200">
              <a:lnSpc>
                <a:spcPct val="103099"/>
              </a:lnSpc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I valori di input sono ponderati in base all'"importanza"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Gli input ponderati sono riassunti</a:t>
            </a:r>
            <a:endParaRPr sz="2600">
              <a:latin typeface="Franklin Gothic Medium"/>
              <a:cs typeface="Franklin Gothic Medium"/>
            </a:endParaRPr>
          </a:p>
          <a:p>
            <a:pPr marL="469900" marR="393065" indent="-457200">
              <a:lnSpc>
                <a:spcPts val="3100"/>
              </a:lnSpc>
              <a:spcBef>
                <a:spcPts val="160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La somma viene trasformata utilizzando una funzione di attivazione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029" y="5233285"/>
            <a:ext cx="8517255" cy="5105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  <a:defRPr sz="1600">
                <a:latin typeface="Franklin Gothic Medium"/>
                <a:cs typeface="Franklin Gothic Medium"/>
              </a:defRPr>
            </a:pPr>
            <a:r>
              <a:t>Rosenblatt, Frank. </a:t>
            </a:r>
            <a:r>
              <a:rPr i="1"/>
              <a:t>Principi della neurodinamica. i percettori e la teoria dei meccanismi cerebrali.</a:t>
            </a:r>
            <a:endParaRPr sz="1600">
              <a:latin typeface="Franklin Gothic Medium"/>
              <a:cs typeface="Franklin Gothic Medium"/>
            </a:endParaRPr>
          </a:p>
          <a:p>
            <a:pPr marL="12700">
              <a:lnSpc>
                <a:spcPts val="1910"/>
              </a:lnSpc>
              <a:defRPr>
                <a:latin typeface="Franklin Gothic Medium"/>
                <a:cs typeface="Franklin Gothic Medium"/>
              </a:defRPr>
            </a:pPr>
            <a:r>
              <a:rPr sz="1600"/>
              <a:t>No. VG-1196-G-8. Cornell Aeronautical Lab Inc Buffalo NY, </a:t>
            </a:r>
            <a:r>
              <a:rPr sz="1550"/>
              <a:t>1961</a:t>
            </a:r>
            <a:r>
              <a:rPr sz="1600"/>
              <a:t>.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96200" y="2209800"/>
            <a:ext cx="4163574" cy="25824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1006348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t>RETE NEURALE ARTIFICIALE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3151" y="1223976"/>
            <a:ext cx="9803130" cy="815340"/>
          </a:xfrm>
          <a:prstGeom prst="rect">
            <a:avLst/>
          </a:prstGeom>
        </p:spPr>
        <p:txBody>
          <a:bodyPr vert="horz" wrap="square" lIns="0" tIns="27305" rIns="0" bIns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  <a:defRPr>
                <a:latin typeface="Franklin Gothic Medium"/>
                <a:cs typeface="Franklin Gothic Medium"/>
              </a:defRPr>
            </a:pPr>
            <a:r>
              <a:rPr sz="2600"/>
              <a:t>La rete neurale è costituita da diversi strati di </a:t>
            </a:r>
            <a:r>
              <a:rPr sz="3825" baseline="1089"/>
              <a:t>percettro, l' </a:t>
            </a:r>
            <a:r>
              <a:rPr sz="2600"/>
              <a:t>idea principale è quella di imitare la corteccia cerebrale.</a:t>
            </a:r>
            <a:endParaRPr sz="26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905000"/>
            <a:ext cx="7333119" cy="35816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1006348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t>RETE NEURALE ARTIFICIALE</a:t>
            </a:r>
            <a:endParaRPr sz="6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923230"/>
            <a:ext cx="5851891" cy="264731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41417" y="1600708"/>
            <a:ext cx="9803130" cy="815340"/>
          </a:xfrm>
          <a:prstGeom prst="rect">
            <a:avLst/>
          </a:prstGeom>
        </p:spPr>
        <p:txBody>
          <a:bodyPr vert="horz" wrap="square" lIns="0" tIns="27305" rIns="0" bIns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  <a:defRPr>
                <a:latin typeface="Franklin Gothic Medium"/>
                <a:cs typeface="Franklin Gothic Medium"/>
              </a:defRPr>
            </a:pPr>
            <a:r>
              <a:rPr sz="2600"/>
              <a:t>La rete neurale è costituita da diversi strati di </a:t>
            </a:r>
            <a:r>
              <a:rPr sz="3825" baseline="1089"/>
              <a:t>percettro, l' </a:t>
            </a:r>
            <a:r>
              <a:rPr sz="2600"/>
              <a:t>idea principale è quella di imitare la corteccia cerebrale.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30858"/>
            <a:ext cx="6382385" cy="1181100"/>
          </a:xfrm>
          <a:prstGeom prst="rect">
            <a:avLst/>
          </a:prstGeom>
        </p:spPr>
        <p:txBody>
          <a:bodyPr vert="horz" wrap="square" lIns="0" tIns="83820" rIns="0" bIns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  <a:defRPr sz="4000"/>
            </a:pPr>
            <a:r>
              <a:rPr dirty="0"/>
              <a:t>RETE NEURALE ARTIFICIALE:  RETROPROPAGAZIONE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219200"/>
            <a:ext cx="6781800" cy="641350"/>
          </a:xfrm>
          <a:prstGeom prst="rect">
            <a:avLst/>
          </a:prstGeom>
        </p:spPr>
        <p:txBody>
          <a:bodyPr vert="horz" wrap="square" lIns="0" tIns="67310" rIns="0" bIns="0">
            <a:spAutoFit/>
          </a:bodyPr>
          <a:lstStyle/>
          <a:p>
            <a:pPr marL="469900" marR="5080" indent="-457200">
              <a:lnSpc>
                <a:spcPts val="2210"/>
              </a:lnSpc>
              <a:spcBef>
                <a:spcPts val="53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>
                <a:latin typeface="Franklin Gothic Medium"/>
                <a:cs typeface="Franklin Gothic Medium"/>
              </a:defRPr>
            </a:pPr>
            <a:r>
              <a:rPr sz="2200" dirty="0"/>
              <a:t>La rete </a:t>
            </a:r>
            <a:r>
              <a:rPr sz="2200" dirty="0" err="1"/>
              <a:t>è</a:t>
            </a:r>
            <a:r>
              <a:rPr sz="2200" dirty="0"/>
              <a:t> </a:t>
            </a:r>
            <a:r>
              <a:rPr sz="2200" dirty="0" err="1"/>
              <a:t>formata</a:t>
            </a:r>
            <a:r>
              <a:rPr sz="2200" dirty="0"/>
              <a:t> in base a </a:t>
            </a:r>
            <a:r>
              <a:rPr sz="2200" dirty="0" err="1"/>
              <a:t>coppie</a:t>
            </a:r>
            <a:r>
              <a:rPr sz="2200" dirty="0"/>
              <a:t> di </a:t>
            </a:r>
            <a:r>
              <a:rPr sz="2200" dirty="0" err="1"/>
              <a:t>campioni</a:t>
            </a:r>
            <a:r>
              <a:rPr sz="2200" dirty="0"/>
              <a:t> (</a:t>
            </a:r>
            <a:r>
              <a:rPr sz="3225" i="1" baseline="1291" dirty="0" err="1"/>
              <a:t>x</a:t>
            </a:r>
            <a:r>
              <a:rPr sz="2200" dirty="0" err="1"/>
              <a:t>,y</a:t>
            </a:r>
            <a:r>
              <a:rPr sz="2200" dirty="0"/>
              <a:t>) (set di </a:t>
            </a:r>
            <a:r>
              <a:rPr sz="2200" dirty="0" err="1"/>
              <a:t>formazione</a:t>
            </a:r>
            <a:r>
              <a:rPr sz="2200" dirty="0"/>
              <a:t>).</a:t>
            </a:r>
            <a:endParaRPr sz="2200" dirty="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2084833"/>
            <a:ext cx="7672070" cy="1769110"/>
          </a:xfrm>
          <a:prstGeom prst="rect">
            <a:avLst/>
          </a:prstGeom>
        </p:spPr>
        <p:txBody>
          <a:bodyPr vert="horz" wrap="square" lIns="0" tIns="74930" rIns="0" bIns="0">
            <a:spAutoFit/>
          </a:bodyPr>
          <a:lstStyle/>
          <a:p>
            <a:pPr marL="469900" marR="5080" indent="-457200">
              <a:lnSpc>
                <a:spcPct val="81400"/>
              </a:lnSpc>
              <a:spcBef>
                <a:spcPts val="5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200">
                <a:latin typeface="Franklin Gothic Medium"/>
                <a:cs typeface="Franklin Gothic Medium"/>
              </a:defRPr>
            </a:pPr>
            <a:r>
              <a:rPr dirty="0"/>
              <a:t>Il set di </a:t>
            </a:r>
            <a:r>
              <a:rPr dirty="0" err="1"/>
              <a:t>allenamento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utilizzato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volte (</a:t>
            </a:r>
            <a:r>
              <a:rPr dirty="0" err="1"/>
              <a:t>ogni</a:t>
            </a:r>
            <a:r>
              <a:rPr dirty="0"/>
              <a:t> volta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chiamato</a:t>
            </a:r>
            <a:r>
              <a:rPr dirty="0"/>
              <a:t> </a:t>
            </a:r>
            <a:r>
              <a:rPr dirty="0" err="1"/>
              <a:t>un'epoca</a:t>
            </a:r>
            <a:r>
              <a:rPr dirty="0"/>
              <a:t>),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pesi</a:t>
            </a:r>
            <a:r>
              <a:rPr dirty="0"/>
              <a:t>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regolati</a:t>
            </a:r>
            <a:r>
              <a:rPr dirty="0"/>
              <a:t> al fine di </a:t>
            </a:r>
            <a:r>
              <a:rPr dirty="0" err="1"/>
              <a:t>ridurre</a:t>
            </a:r>
            <a:r>
              <a:rPr dirty="0"/>
              <a:t> </a:t>
            </a:r>
            <a:r>
              <a:rPr dirty="0" err="1"/>
              <a:t>l'errore</a:t>
            </a:r>
            <a:r>
              <a:rPr dirty="0"/>
              <a:t>.</a:t>
            </a:r>
            <a:endParaRPr sz="22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2050" dirty="0">
              <a:latin typeface="Franklin Gothic Medium"/>
              <a:cs typeface="Franklin Gothic Medium"/>
            </a:endParaRPr>
          </a:p>
          <a:p>
            <a:pPr marL="469900" marR="351155" indent="-457200">
              <a:lnSpc>
                <a:spcPts val="2210"/>
              </a:lnSpc>
              <a:buFont typeface="Arial MT"/>
              <a:buChar char="•"/>
              <a:tabLst>
                <a:tab pos="469265" algn="l"/>
                <a:tab pos="469900" algn="l"/>
              </a:tabLst>
              <a:defRPr sz="2200">
                <a:latin typeface="Franklin Gothic Medium"/>
                <a:cs typeface="Franklin Gothic Medium"/>
              </a:defRPr>
            </a:pPr>
            <a:r>
              <a:rPr dirty="0">
                <a:solidFill>
                  <a:srgbClr val="009999"/>
                </a:solidFill>
              </a:rPr>
              <a:t>La </a:t>
            </a:r>
            <a:r>
              <a:rPr dirty="0" err="1">
                <a:solidFill>
                  <a:srgbClr val="009999"/>
                </a:solidFill>
              </a:rPr>
              <a:t>discesa</a:t>
            </a:r>
            <a:r>
              <a:rPr dirty="0">
                <a:solidFill>
                  <a:srgbClr val="009999"/>
                </a:solidFill>
              </a:rPr>
              <a:t> </a:t>
            </a:r>
            <a:r>
              <a:rPr dirty="0"/>
              <a:t>in </a:t>
            </a:r>
            <a:r>
              <a:rPr dirty="0" err="1"/>
              <a:t>pendenza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efficiente</a:t>
            </a:r>
            <a:r>
              <a:rPr dirty="0"/>
              <a:t>, ma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bloccarsi</a:t>
            </a:r>
            <a:r>
              <a:rPr dirty="0"/>
              <a:t> in un </a:t>
            </a:r>
            <a:r>
              <a:rPr dirty="0" err="1"/>
              <a:t>minimo</a:t>
            </a:r>
            <a:r>
              <a:rPr dirty="0"/>
              <a:t> locale.</a:t>
            </a:r>
            <a:endParaRPr sz="22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4078224"/>
            <a:ext cx="4869815" cy="36068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200">
                <a:latin typeface="Franklin Gothic Medium"/>
                <a:cs typeface="Franklin Gothic Medium"/>
              </a:defRPr>
            </a:pPr>
            <a:r>
              <a:t>L'addestramento è in generale </a:t>
            </a:r>
            <a:r>
              <a:rPr>
                <a:solidFill>
                  <a:srgbClr val="009999"/>
                </a:solidFill>
              </a:rPr>
              <a:t>NP-Completo</a:t>
            </a:r>
            <a:r>
              <a:t>.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7145" y="4899153"/>
            <a:ext cx="9872345" cy="561975"/>
          </a:xfrm>
          <a:prstGeom prst="rect">
            <a:avLst/>
          </a:prstGeom>
        </p:spPr>
        <p:txBody>
          <a:bodyPr vert="horz" wrap="square" lIns="0" tIns="673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defRPr sz="1400">
                <a:latin typeface="Times New Roman"/>
                <a:cs typeface="Times New Roman"/>
              </a:defRPr>
            </a:pPr>
            <a:r>
              <a:t>Werbos</a:t>
            </a:r>
            <a:r>
              <a:rPr b="1"/>
              <a:t>(</a:t>
            </a:r>
            <a:r>
              <a:t>74) Oltre la regressione: Nuovi strumenti per la previsione e l'analisi nelle scienze comportamentali. </a:t>
            </a:r>
            <a:r>
              <a:rPr i="1"/>
              <a:t>Tesi di dottorato, Università di Harvard.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defRPr sz="1400">
                <a:latin typeface="Times New Roman"/>
                <a:cs typeface="Times New Roman"/>
              </a:defRPr>
            </a:pPr>
            <a:r>
              <a:t>Rumelhart, Hintont, Williams (</a:t>
            </a:r>
            <a:r>
              <a:rPr b="1"/>
              <a:t>1986</a:t>
            </a:r>
            <a:r>
              <a:t>). Apprendimento delle rappresentazioni mediante errori di back-propagazione. </a:t>
            </a:r>
            <a:r>
              <a:rPr i="1"/>
              <a:t>La natura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9200" y="1009904"/>
            <a:ext cx="2873375" cy="3248660"/>
          </a:xfrm>
          <a:prstGeom prst="rect">
            <a:avLst/>
          </a:prstGeom>
          <a:ln w="9360">
            <a:solidFill>
              <a:srgbClr val="000000"/>
            </a:solidFill>
          </a:ln>
        </p:spPr>
        <p:txBody>
          <a:bodyPr vert="horz" wrap="square" lIns="0" tIns="31115" rIns="0" bIns="0">
            <a:spAutoFit/>
          </a:bodyPr>
          <a:lstStyle/>
          <a:p>
            <a:pPr marL="81280">
              <a:lnSpc>
                <a:spcPct val="100000"/>
              </a:lnSpc>
              <a:spcBef>
                <a:spcPts val="245"/>
              </a:spcBef>
              <a:defRPr sz="1400">
                <a:latin typeface="Times New Roman"/>
                <a:cs typeface="Times New Roman"/>
              </a:defRPr>
            </a:pPr>
            <a:r>
              <a:rPr dirty="0" err="1"/>
              <a:t>Inizializzare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pesi</a:t>
            </a:r>
            <a:r>
              <a:rPr dirty="0"/>
              <a:t> a </a:t>
            </a:r>
            <a:r>
              <a:rPr dirty="0" err="1"/>
              <a:t>caso</a:t>
            </a:r>
            <a:endParaRPr sz="1400" dirty="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310"/>
              </a:spcBef>
              <a:defRPr sz="1400" b="1">
                <a:latin typeface="Times New Roman"/>
                <a:cs typeface="Times New Roman"/>
              </a:defRPr>
            </a:pPr>
            <a:r>
              <a:rPr dirty="0" err="1"/>
              <a:t>ripeti</a:t>
            </a:r>
            <a:endParaRPr sz="1400" dirty="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315"/>
              </a:spcBef>
              <a:defRPr sz="1400">
                <a:latin typeface="Times New Roman"/>
                <a:cs typeface="Times New Roman"/>
              </a:defRPr>
            </a:pPr>
            <a:r>
              <a:rPr b="1" dirty="0"/>
              <a:t>per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set di </a:t>
            </a:r>
            <a:r>
              <a:rPr dirty="0" err="1"/>
              <a:t>allenamento</a:t>
            </a:r>
            <a:endParaRPr sz="1400" dirty="0">
              <a:latin typeface="Times New Roman"/>
              <a:cs typeface="Times New Roman"/>
            </a:endParaRPr>
          </a:p>
          <a:p>
            <a:pPr marL="257175" marR="778510">
              <a:lnSpc>
                <a:spcPct val="118600"/>
              </a:lnSpc>
              <a:spcBef>
                <a:spcPts val="20"/>
              </a:spcBef>
              <a:defRPr sz="1400">
                <a:latin typeface="Times New Roman"/>
                <a:cs typeface="Times New Roman"/>
              </a:defRPr>
            </a:pPr>
            <a:r>
              <a:rPr dirty="0" err="1"/>
              <a:t>calcolo</a:t>
            </a:r>
            <a:r>
              <a:rPr dirty="0"/>
              <a:t> </a:t>
            </a:r>
            <a:r>
              <a:rPr dirty="0" err="1"/>
              <a:t>dell'output</a:t>
            </a:r>
            <a:r>
              <a:rPr dirty="0"/>
              <a:t> </a:t>
            </a:r>
            <a:r>
              <a:rPr dirty="0" err="1"/>
              <a:t>dell'esempio</a:t>
            </a:r>
            <a:r>
              <a:rPr dirty="0"/>
              <a:t> di </a:t>
            </a:r>
            <a:r>
              <a:rPr dirty="0" err="1"/>
              <a:t>calcolo</a:t>
            </a:r>
            <a:r>
              <a:rPr dirty="0"/>
              <a:t> </a:t>
            </a:r>
            <a:r>
              <a:rPr dirty="0" err="1"/>
              <a:t>dell'errore</a:t>
            </a:r>
            <a:r>
              <a:rPr dirty="0"/>
              <a:t> </a:t>
            </a:r>
            <a:r>
              <a:rPr dirty="0" err="1"/>
              <a:t>quadratico</a:t>
            </a:r>
            <a:r>
              <a:rPr dirty="0"/>
              <a:t> </a:t>
            </a:r>
            <a:r>
              <a:rPr b="1" dirty="0"/>
              <a:t>per </a:t>
            </a:r>
            <a:r>
              <a:rPr i="1" dirty="0" err="1"/>
              <a:t>i</a:t>
            </a:r>
            <a:r>
              <a:rPr i="1" dirty="0"/>
              <a:t> </a:t>
            </a:r>
            <a:r>
              <a:rPr dirty="0"/>
              <a:t>= levels_# </a:t>
            </a:r>
            <a:r>
              <a:rPr b="1" dirty="0" err="1"/>
              <a:t>fino</a:t>
            </a:r>
            <a:r>
              <a:rPr b="1" dirty="0"/>
              <a:t> a </a:t>
            </a:r>
            <a:r>
              <a:rPr dirty="0"/>
              <a:t>1</a:t>
            </a:r>
            <a:endParaRPr sz="1400" dirty="0">
              <a:latin typeface="Times New Roman"/>
              <a:cs typeface="Times New Roman"/>
            </a:endParaRPr>
          </a:p>
          <a:p>
            <a:pPr marL="431165" marR="516890">
              <a:lnSpc>
                <a:spcPts val="1490"/>
              </a:lnSpc>
              <a:spcBef>
                <a:spcPts val="545"/>
              </a:spcBef>
              <a:defRPr sz="1400">
                <a:latin typeface="Times New Roman"/>
                <a:cs typeface="Times New Roman"/>
              </a:defRPr>
            </a:pPr>
            <a:r>
              <a:rPr dirty="0"/>
              <a:t>aggiornamento di </a:t>
            </a:r>
            <a:r>
              <a:rPr dirty="0" err="1"/>
              <a:t>calcolo</a:t>
            </a:r>
            <a:r>
              <a:rPr dirty="0"/>
              <a:t> per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pesi</a:t>
            </a:r>
            <a:r>
              <a:rPr dirty="0"/>
              <a:t> al </a:t>
            </a:r>
            <a:r>
              <a:rPr dirty="0" err="1"/>
              <a:t>livello</a:t>
            </a:r>
            <a:r>
              <a:rPr dirty="0"/>
              <a:t> </a:t>
            </a:r>
            <a:r>
              <a:rPr i="1" dirty="0" err="1"/>
              <a:t>i</a:t>
            </a:r>
            <a:endParaRPr sz="1400" dirty="0">
              <a:latin typeface="Times New Roman"/>
              <a:cs typeface="Times New Roman"/>
            </a:endParaRPr>
          </a:p>
          <a:p>
            <a:pPr marL="257175">
              <a:lnSpc>
                <a:spcPct val="100000"/>
              </a:lnSpc>
              <a:spcBef>
                <a:spcPts val="290"/>
              </a:spcBef>
              <a:defRPr sz="1400" b="1">
                <a:latin typeface="Times New Roman"/>
                <a:cs typeface="Times New Roman"/>
              </a:defRPr>
            </a:pPr>
            <a:r>
              <a:rPr dirty="0"/>
              <a:t>fine del </a:t>
            </a:r>
            <a:r>
              <a:rPr dirty="0" err="1"/>
              <a:t>lavoro</a:t>
            </a:r>
            <a:endParaRPr sz="1400" dirty="0">
              <a:latin typeface="Times New Roman"/>
              <a:cs typeface="Times New Roman"/>
            </a:endParaRPr>
          </a:p>
          <a:p>
            <a:pPr marL="257175">
              <a:lnSpc>
                <a:spcPct val="100000"/>
              </a:lnSpc>
              <a:spcBef>
                <a:spcPts val="340"/>
              </a:spcBef>
              <a:defRPr sz="1400">
                <a:latin typeface="Times New Roman"/>
                <a:cs typeface="Times New Roman"/>
              </a:defRPr>
            </a:pPr>
            <a:r>
              <a:rPr dirty="0" err="1"/>
              <a:t>aggiorna</a:t>
            </a:r>
            <a:r>
              <a:rPr dirty="0"/>
              <a:t> tutti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pesi</a:t>
            </a:r>
            <a:endParaRPr sz="1400" dirty="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spcBef>
                <a:spcPts val="310"/>
              </a:spcBef>
              <a:defRPr sz="1400" b="1">
                <a:latin typeface="Times New Roman"/>
                <a:cs typeface="Times New Roman"/>
              </a:defRPr>
            </a:pPr>
            <a:r>
              <a:rPr dirty="0"/>
              <a:t>fine del </a:t>
            </a:r>
            <a:r>
              <a:rPr dirty="0" err="1"/>
              <a:t>lavoro</a:t>
            </a:r>
            <a:endParaRPr sz="1400" dirty="0">
              <a:latin typeface="Times New Roman"/>
              <a:cs typeface="Times New Roman"/>
            </a:endParaRPr>
          </a:p>
          <a:p>
            <a:pPr marL="81280" marR="127000">
              <a:lnSpc>
                <a:spcPts val="1510"/>
              </a:lnSpc>
              <a:spcBef>
                <a:spcPts val="505"/>
              </a:spcBef>
              <a:defRPr sz="1400">
                <a:latin typeface="Times New Roman"/>
                <a:cs typeface="Times New Roman"/>
              </a:defRPr>
            </a:pPr>
            <a:r>
              <a:rPr b="1" dirty="0" err="1"/>
              <a:t>fino</a:t>
            </a:r>
            <a:r>
              <a:rPr b="1" dirty="0"/>
              <a:t> </a:t>
            </a:r>
            <a:r>
              <a:rPr dirty="0"/>
              <a:t>a (tutti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esempi</a:t>
            </a:r>
            <a:r>
              <a:rPr dirty="0"/>
              <a:t> </a:t>
            </a:r>
            <a:r>
              <a:rPr dirty="0" err="1"/>
              <a:t>correttamente</a:t>
            </a:r>
            <a:r>
              <a:rPr dirty="0"/>
              <a:t> </a:t>
            </a:r>
            <a:r>
              <a:rPr dirty="0" err="1"/>
              <a:t>classificati</a:t>
            </a:r>
            <a:r>
              <a:rPr dirty="0"/>
              <a:t> o </a:t>
            </a:r>
            <a:r>
              <a:rPr dirty="0" err="1"/>
              <a:t>massimi</a:t>
            </a:r>
            <a:r>
              <a:rPr dirty="0"/>
              <a:t> </a:t>
            </a:r>
            <a:r>
              <a:rPr dirty="0" err="1"/>
              <a:t>iterazioni</a:t>
            </a:r>
            <a:r>
              <a:rPr dirty="0"/>
              <a:t> </a:t>
            </a:r>
            <a:r>
              <a:rPr dirty="0" err="1"/>
              <a:t>raggiunte</a:t>
            </a:r>
            <a:r>
              <a:rPr dirty="0"/>
              <a:t>)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664019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DISCESA IN PENDENZA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4497705" cy="161671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  <a:defRPr sz="2600">
                <a:latin typeface="Franklin Gothic Medium"/>
                <a:cs typeface="Franklin Gothic Medium"/>
              </a:defRPr>
            </a:pPr>
            <a:r>
              <a:t>L'idea è l'informatica</a:t>
            </a:r>
            <a:endParaRPr sz="2600">
              <a:latin typeface="Franklin Gothic Medium"/>
              <a:cs typeface="Franklin Gothic Medium"/>
            </a:endParaRPr>
          </a:p>
          <a:p>
            <a:pPr marL="12700">
              <a:lnSpc>
                <a:spcPts val="3110"/>
              </a:lnSpc>
              <a:defRPr sz="2600">
                <a:latin typeface="Franklin Gothic Medium"/>
                <a:cs typeface="Franklin Gothic Medium"/>
              </a:defRPr>
            </a:pPr>
            <a:r>
              <a:t>derivato parziale dell'errore</a:t>
            </a:r>
            <a:endParaRPr sz="26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  <a:defRPr sz="2600">
                <a:latin typeface="Franklin Gothic Medium"/>
                <a:cs typeface="Franklin Gothic Medium"/>
              </a:defRPr>
            </a:pPr>
            <a:r>
              <a:t>funzione per ridurre la perdita.</a:t>
            </a:r>
            <a:endParaRPr sz="26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39433" y="2849994"/>
            <a:ext cx="4492625" cy="3001645"/>
            <a:chOff x="6439433" y="2849994"/>
            <a:chExt cx="4492625" cy="3001645"/>
          </a:xfrm>
        </p:grpSpPr>
        <p:sp>
          <p:nvSpPr>
            <p:cNvPr id="5" name="object 5"/>
            <p:cNvSpPr/>
            <p:nvPr/>
          </p:nvSpPr>
          <p:spPr>
            <a:xfrm>
              <a:off x="6744995" y="2857931"/>
              <a:ext cx="1270" cy="2985770"/>
            </a:xfrm>
            <a:custGeom>
              <a:avLst/>
              <a:gdLst/>
              <a:ahLst/>
              <a:cxnLst/>
              <a:rect l="l" t="t" r="r" b="b"/>
              <a:pathLst>
                <a:path w="1270" h="2985770">
                  <a:moveTo>
                    <a:pt x="889" y="0"/>
                  </a:moveTo>
                  <a:lnTo>
                    <a:pt x="0" y="2985314"/>
                  </a:lnTo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44995" y="2857931"/>
              <a:ext cx="1270" cy="2985770"/>
            </a:xfrm>
            <a:custGeom>
              <a:avLst/>
              <a:gdLst/>
              <a:ahLst/>
              <a:cxnLst/>
              <a:rect l="l" t="t" r="r" b="b"/>
              <a:pathLst>
                <a:path w="1270" h="2985770">
                  <a:moveTo>
                    <a:pt x="888" y="0"/>
                  </a:moveTo>
                  <a:lnTo>
                    <a:pt x="0" y="2985320"/>
                  </a:lnTo>
                </a:path>
              </a:pathLst>
            </a:custGeom>
            <a:ln w="15670">
              <a:solidFill>
                <a:srgbClr val="44546A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7370" y="5545378"/>
              <a:ext cx="4476750" cy="1270"/>
            </a:xfrm>
            <a:custGeom>
              <a:avLst/>
              <a:gdLst/>
              <a:ahLst/>
              <a:cxnLst/>
              <a:rect l="l" t="t" r="r" b="b"/>
              <a:pathLst>
                <a:path w="4476750" h="1270">
                  <a:moveTo>
                    <a:pt x="0" y="0"/>
                  </a:moveTo>
                  <a:lnTo>
                    <a:pt x="4476267" y="888"/>
                  </a:lnTo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47370" y="5545378"/>
              <a:ext cx="4476750" cy="1270"/>
            </a:xfrm>
            <a:custGeom>
              <a:avLst/>
              <a:gdLst/>
              <a:ahLst/>
              <a:cxnLst/>
              <a:rect l="l" t="t" r="r" b="b"/>
              <a:pathLst>
                <a:path w="4476750" h="1270">
                  <a:moveTo>
                    <a:pt x="0" y="0"/>
                  </a:moveTo>
                  <a:lnTo>
                    <a:pt x="4476262" y="889"/>
                  </a:lnTo>
                </a:path>
              </a:pathLst>
            </a:custGeom>
            <a:ln w="15670">
              <a:solidFill>
                <a:srgbClr val="44546A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36040" y="3241656"/>
              <a:ext cx="2663190" cy="2041525"/>
            </a:xfrm>
            <a:custGeom>
              <a:avLst/>
              <a:gdLst/>
              <a:ahLst/>
              <a:cxnLst/>
              <a:rect l="l" t="t" r="r" b="b"/>
              <a:pathLst>
                <a:path w="2663190" h="2041525">
                  <a:moveTo>
                    <a:pt x="0" y="543426"/>
                  </a:moveTo>
                  <a:lnTo>
                    <a:pt x="9766" y="605052"/>
                  </a:lnTo>
                  <a:lnTo>
                    <a:pt x="19603" y="666339"/>
                  </a:lnTo>
                  <a:lnTo>
                    <a:pt x="29584" y="726952"/>
                  </a:lnTo>
                  <a:lnTo>
                    <a:pt x="39779" y="786551"/>
                  </a:lnTo>
                  <a:lnTo>
                    <a:pt x="50260" y="844799"/>
                  </a:lnTo>
                  <a:lnTo>
                    <a:pt x="61098" y="901358"/>
                  </a:lnTo>
                  <a:lnTo>
                    <a:pt x="72365" y="955891"/>
                  </a:lnTo>
                  <a:lnTo>
                    <a:pt x="84132" y="1008061"/>
                  </a:lnTo>
                  <a:lnTo>
                    <a:pt x="96471" y="1057528"/>
                  </a:lnTo>
                  <a:lnTo>
                    <a:pt x="109453" y="1103955"/>
                  </a:lnTo>
                  <a:lnTo>
                    <a:pt x="123149" y="1147006"/>
                  </a:lnTo>
                  <a:lnTo>
                    <a:pt x="137632" y="1186341"/>
                  </a:lnTo>
                  <a:lnTo>
                    <a:pt x="152972" y="1221624"/>
                  </a:lnTo>
                  <a:lnTo>
                    <a:pt x="186510" y="1278680"/>
                  </a:lnTo>
                  <a:lnTo>
                    <a:pt x="224337" y="1315472"/>
                  </a:lnTo>
                  <a:lnTo>
                    <a:pt x="267022" y="1329299"/>
                  </a:lnTo>
                  <a:lnTo>
                    <a:pt x="290366" y="1326756"/>
                  </a:lnTo>
                  <a:lnTo>
                    <a:pt x="330389" y="1307168"/>
                  </a:lnTo>
                  <a:lnTo>
                    <a:pt x="362996" y="1270645"/>
                  </a:lnTo>
                  <a:lnTo>
                    <a:pt x="398187" y="1215181"/>
                  </a:lnTo>
                  <a:lnTo>
                    <a:pt x="416666" y="1181214"/>
                  </a:lnTo>
                  <a:lnTo>
                    <a:pt x="435689" y="1143554"/>
                  </a:lnTo>
                  <a:lnTo>
                    <a:pt x="455223" y="1102548"/>
                  </a:lnTo>
                  <a:lnTo>
                    <a:pt x="475233" y="1058544"/>
                  </a:lnTo>
                  <a:lnTo>
                    <a:pt x="495685" y="1011889"/>
                  </a:lnTo>
                  <a:lnTo>
                    <a:pt x="516545" y="962930"/>
                  </a:lnTo>
                  <a:lnTo>
                    <a:pt x="537780" y="912015"/>
                  </a:lnTo>
                  <a:lnTo>
                    <a:pt x="559355" y="859491"/>
                  </a:lnTo>
                  <a:lnTo>
                    <a:pt x="581237" y="805705"/>
                  </a:lnTo>
                  <a:lnTo>
                    <a:pt x="603391" y="751006"/>
                  </a:lnTo>
                  <a:lnTo>
                    <a:pt x="625784" y="695739"/>
                  </a:lnTo>
                  <a:lnTo>
                    <a:pt x="648381" y="640253"/>
                  </a:lnTo>
                  <a:lnTo>
                    <a:pt x="671149" y="584895"/>
                  </a:lnTo>
                  <a:lnTo>
                    <a:pt x="694054" y="530013"/>
                  </a:lnTo>
                  <a:lnTo>
                    <a:pt x="717062" y="475953"/>
                  </a:lnTo>
                  <a:lnTo>
                    <a:pt x="740138" y="423063"/>
                  </a:lnTo>
                  <a:lnTo>
                    <a:pt x="763250" y="371691"/>
                  </a:lnTo>
                  <a:lnTo>
                    <a:pt x="786363" y="322183"/>
                  </a:lnTo>
                  <a:lnTo>
                    <a:pt x="809442" y="274888"/>
                  </a:lnTo>
                  <a:lnTo>
                    <a:pt x="832455" y="230153"/>
                  </a:lnTo>
                  <a:lnTo>
                    <a:pt x="855367" y="188324"/>
                  </a:lnTo>
                  <a:lnTo>
                    <a:pt x="878144" y="149750"/>
                  </a:lnTo>
                  <a:lnTo>
                    <a:pt x="900753" y="114777"/>
                  </a:lnTo>
                  <a:lnTo>
                    <a:pt x="923159" y="83754"/>
                  </a:lnTo>
                  <a:lnTo>
                    <a:pt x="967226" y="34945"/>
                  </a:lnTo>
                  <a:lnTo>
                    <a:pt x="1010077" y="6100"/>
                  </a:lnTo>
                  <a:lnTo>
                    <a:pt x="1051437" y="0"/>
                  </a:lnTo>
                  <a:lnTo>
                    <a:pt x="1071474" y="6347"/>
                  </a:lnTo>
                  <a:lnTo>
                    <a:pt x="1102757" y="31047"/>
                  </a:lnTo>
                  <a:lnTo>
                    <a:pt x="1133290" y="73143"/>
                  </a:lnTo>
                  <a:lnTo>
                    <a:pt x="1163160" y="130968"/>
                  </a:lnTo>
                  <a:lnTo>
                    <a:pt x="1192458" y="202853"/>
                  </a:lnTo>
                  <a:lnTo>
                    <a:pt x="1206920" y="243547"/>
                  </a:lnTo>
                  <a:lnTo>
                    <a:pt x="1221272" y="287130"/>
                  </a:lnTo>
                  <a:lnTo>
                    <a:pt x="1235526" y="333394"/>
                  </a:lnTo>
                  <a:lnTo>
                    <a:pt x="1249693" y="382130"/>
                  </a:lnTo>
                  <a:lnTo>
                    <a:pt x="1263783" y="433130"/>
                  </a:lnTo>
                  <a:lnTo>
                    <a:pt x="1277808" y="486186"/>
                  </a:lnTo>
                  <a:lnTo>
                    <a:pt x="1291779" y="541088"/>
                  </a:lnTo>
                  <a:lnTo>
                    <a:pt x="1305707" y="597628"/>
                  </a:lnTo>
                  <a:lnTo>
                    <a:pt x="1319604" y="655598"/>
                  </a:lnTo>
                  <a:lnTo>
                    <a:pt x="1333480" y="714788"/>
                  </a:lnTo>
                  <a:lnTo>
                    <a:pt x="1347347" y="774992"/>
                  </a:lnTo>
                  <a:lnTo>
                    <a:pt x="1361216" y="835999"/>
                  </a:lnTo>
                  <a:lnTo>
                    <a:pt x="1375097" y="897602"/>
                  </a:lnTo>
                  <a:lnTo>
                    <a:pt x="1389003" y="959592"/>
                  </a:lnTo>
                  <a:lnTo>
                    <a:pt x="1402944" y="1021760"/>
                  </a:lnTo>
                  <a:lnTo>
                    <a:pt x="1416932" y="1083898"/>
                  </a:lnTo>
                  <a:lnTo>
                    <a:pt x="1430977" y="1145797"/>
                  </a:lnTo>
                  <a:lnTo>
                    <a:pt x="1445090" y="1207249"/>
                  </a:lnTo>
                  <a:lnTo>
                    <a:pt x="1459284" y="1268045"/>
                  </a:lnTo>
                  <a:lnTo>
                    <a:pt x="1473569" y="1327977"/>
                  </a:lnTo>
                  <a:lnTo>
                    <a:pt x="1487956" y="1386836"/>
                  </a:lnTo>
                  <a:lnTo>
                    <a:pt x="1502456" y="1444414"/>
                  </a:lnTo>
                  <a:lnTo>
                    <a:pt x="1517081" y="1500502"/>
                  </a:lnTo>
                  <a:lnTo>
                    <a:pt x="1531842" y="1554891"/>
                  </a:lnTo>
                  <a:lnTo>
                    <a:pt x="1546749" y="1607373"/>
                  </a:lnTo>
                  <a:lnTo>
                    <a:pt x="1561814" y="1657740"/>
                  </a:lnTo>
                  <a:lnTo>
                    <a:pt x="1577048" y="1705782"/>
                  </a:lnTo>
                  <a:lnTo>
                    <a:pt x="1592463" y="1751292"/>
                  </a:lnTo>
                  <a:lnTo>
                    <a:pt x="1608069" y="1794061"/>
                  </a:lnTo>
                  <a:lnTo>
                    <a:pt x="1623878" y="1833880"/>
                  </a:lnTo>
                  <a:lnTo>
                    <a:pt x="1639900" y="1870541"/>
                  </a:lnTo>
                  <a:lnTo>
                    <a:pt x="1672631" y="1933553"/>
                  </a:lnTo>
                  <a:lnTo>
                    <a:pt x="1706350" y="1981430"/>
                  </a:lnTo>
                  <a:lnTo>
                    <a:pt x="1741147" y="2012504"/>
                  </a:lnTo>
                  <a:lnTo>
                    <a:pt x="1790053" y="2034517"/>
                  </a:lnTo>
                  <a:lnTo>
                    <a:pt x="1840264" y="2040915"/>
                  </a:lnTo>
                  <a:lnTo>
                    <a:pt x="1865832" y="2038572"/>
                  </a:lnTo>
                  <a:lnTo>
                    <a:pt x="1917842" y="2023435"/>
                  </a:lnTo>
                  <a:lnTo>
                    <a:pt x="1970947" y="1995201"/>
                  </a:lnTo>
                  <a:lnTo>
                    <a:pt x="2025062" y="1954877"/>
                  </a:lnTo>
                  <a:lnTo>
                    <a:pt x="2080103" y="1903470"/>
                  </a:lnTo>
                  <a:lnTo>
                    <a:pt x="2107945" y="1873926"/>
                  </a:lnTo>
                  <a:lnTo>
                    <a:pt x="2135986" y="1841989"/>
                  </a:lnTo>
                  <a:lnTo>
                    <a:pt x="2164217" y="1807786"/>
                  </a:lnTo>
                  <a:lnTo>
                    <a:pt x="2192627" y="1771441"/>
                  </a:lnTo>
                  <a:lnTo>
                    <a:pt x="2221205" y="1733081"/>
                  </a:lnTo>
                  <a:lnTo>
                    <a:pt x="2249942" y="1692833"/>
                  </a:lnTo>
                  <a:lnTo>
                    <a:pt x="2278825" y="1650821"/>
                  </a:lnTo>
                  <a:lnTo>
                    <a:pt x="2307845" y="1607172"/>
                  </a:lnTo>
                  <a:lnTo>
                    <a:pt x="2336992" y="1562012"/>
                  </a:lnTo>
                  <a:lnTo>
                    <a:pt x="2366254" y="1515467"/>
                  </a:lnTo>
                  <a:lnTo>
                    <a:pt x="2395622" y="1467662"/>
                  </a:lnTo>
                  <a:lnTo>
                    <a:pt x="2425084" y="1418724"/>
                  </a:lnTo>
                  <a:lnTo>
                    <a:pt x="2454630" y="1368779"/>
                  </a:lnTo>
                  <a:lnTo>
                    <a:pt x="2484251" y="1317952"/>
                  </a:lnTo>
                  <a:lnTo>
                    <a:pt x="2513934" y="1266369"/>
                  </a:lnTo>
                  <a:lnTo>
                    <a:pt x="2543670" y="1214157"/>
                  </a:lnTo>
                  <a:lnTo>
                    <a:pt x="2573448" y="1161441"/>
                  </a:lnTo>
                  <a:lnTo>
                    <a:pt x="2603257" y="1108347"/>
                  </a:lnTo>
                  <a:lnTo>
                    <a:pt x="2633088" y="1055001"/>
                  </a:lnTo>
                  <a:lnTo>
                    <a:pt x="2662929" y="1001529"/>
                  </a:lnTo>
                </a:path>
              </a:pathLst>
            </a:custGeom>
            <a:ln w="15668">
              <a:solidFill>
                <a:srgbClr val="2F5597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14777" y="341814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83" y="0"/>
                  </a:moveTo>
                  <a:lnTo>
                    <a:pt x="11958" y="1538"/>
                  </a:lnTo>
                  <a:lnTo>
                    <a:pt x="5734" y="5734"/>
                  </a:lnTo>
                  <a:lnTo>
                    <a:pt x="1538" y="11958"/>
                  </a:lnTo>
                  <a:lnTo>
                    <a:pt x="0" y="19583"/>
                  </a:lnTo>
                  <a:lnTo>
                    <a:pt x="1538" y="27210"/>
                  </a:lnTo>
                  <a:lnTo>
                    <a:pt x="5734" y="33439"/>
                  </a:lnTo>
                  <a:lnTo>
                    <a:pt x="11958" y="37639"/>
                  </a:lnTo>
                  <a:lnTo>
                    <a:pt x="19583" y="39179"/>
                  </a:lnTo>
                  <a:lnTo>
                    <a:pt x="27202" y="37639"/>
                  </a:lnTo>
                  <a:lnTo>
                    <a:pt x="33427" y="33439"/>
                  </a:lnTo>
                  <a:lnTo>
                    <a:pt x="37626" y="27210"/>
                  </a:lnTo>
                  <a:lnTo>
                    <a:pt x="39166" y="19583"/>
                  </a:lnTo>
                  <a:lnTo>
                    <a:pt x="37626" y="11958"/>
                  </a:lnTo>
                  <a:lnTo>
                    <a:pt x="33427" y="5734"/>
                  </a:lnTo>
                  <a:lnTo>
                    <a:pt x="27202" y="1538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14777" y="3418141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0" y="19587"/>
                  </a:moveTo>
                  <a:lnTo>
                    <a:pt x="1538" y="11963"/>
                  </a:lnTo>
                  <a:lnTo>
                    <a:pt x="5734" y="5737"/>
                  </a:lnTo>
                  <a:lnTo>
                    <a:pt x="11958" y="1539"/>
                  </a:lnTo>
                  <a:lnTo>
                    <a:pt x="19580" y="0"/>
                  </a:lnTo>
                  <a:lnTo>
                    <a:pt x="27201" y="1539"/>
                  </a:lnTo>
                  <a:lnTo>
                    <a:pt x="33425" y="5737"/>
                  </a:lnTo>
                  <a:lnTo>
                    <a:pt x="37622" y="11963"/>
                  </a:lnTo>
                  <a:lnTo>
                    <a:pt x="39160" y="19587"/>
                  </a:lnTo>
                  <a:lnTo>
                    <a:pt x="37622" y="27212"/>
                  </a:lnTo>
                  <a:lnTo>
                    <a:pt x="33425" y="33438"/>
                  </a:lnTo>
                  <a:lnTo>
                    <a:pt x="27201" y="37636"/>
                  </a:lnTo>
                  <a:lnTo>
                    <a:pt x="19580" y="39175"/>
                  </a:lnTo>
                  <a:lnTo>
                    <a:pt x="11958" y="37636"/>
                  </a:lnTo>
                  <a:lnTo>
                    <a:pt x="5734" y="33438"/>
                  </a:lnTo>
                  <a:lnTo>
                    <a:pt x="1538" y="27212"/>
                  </a:lnTo>
                  <a:lnTo>
                    <a:pt x="0" y="19587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00934" y="367670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19570" y="0"/>
                  </a:moveTo>
                  <a:lnTo>
                    <a:pt x="11953" y="1540"/>
                  </a:lnTo>
                  <a:lnTo>
                    <a:pt x="5732" y="5738"/>
                  </a:lnTo>
                  <a:lnTo>
                    <a:pt x="1538" y="11963"/>
                  </a:lnTo>
                  <a:lnTo>
                    <a:pt x="0" y="19583"/>
                  </a:lnTo>
                  <a:lnTo>
                    <a:pt x="1538" y="27210"/>
                  </a:lnTo>
                  <a:lnTo>
                    <a:pt x="5732" y="33439"/>
                  </a:lnTo>
                  <a:lnTo>
                    <a:pt x="11953" y="37639"/>
                  </a:lnTo>
                  <a:lnTo>
                    <a:pt x="19570" y="39179"/>
                  </a:lnTo>
                  <a:lnTo>
                    <a:pt x="27195" y="37639"/>
                  </a:lnTo>
                  <a:lnTo>
                    <a:pt x="33420" y="33439"/>
                  </a:lnTo>
                  <a:lnTo>
                    <a:pt x="37615" y="27210"/>
                  </a:lnTo>
                  <a:lnTo>
                    <a:pt x="39154" y="19583"/>
                  </a:lnTo>
                  <a:lnTo>
                    <a:pt x="37615" y="11963"/>
                  </a:lnTo>
                  <a:lnTo>
                    <a:pt x="33420" y="5738"/>
                  </a:lnTo>
                  <a:lnTo>
                    <a:pt x="27195" y="1540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00934" y="3676700"/>
              <a:ext cx="39370" cy="39370"/>
            </a:xfrm>
            <a:custGeom>
              <a:avLst/>
              <a:gdLst/>
              <a:ahLst/>
              <a:cxnLst/>
              <a:rect l="l" t="t" r="r" b="b"/>
              <a:pathLst>
                <a:path w="39370" h="39370">
                  <a:moveTo>
                    <a:pt x="0" y="19587"/>
                  </a:moveTo>
                  <a:lnTo>
                    <a:pt x="1538" y="11963"/>
                  </a:lnTo>
                  <a:lnTo>
                    <a:pt x="5734" y="5737"/>
                  </a:lnTo>
                  <a:lnTo>
                    <a:pt x="11958" y="1539"/>
                  </a:lnTo>
                  <a:lnTo>
                    <a:pt x="19580" y="0"/>
                  </a:lnTo>
                  <a:lnTo>
                    <a:pt x="27201" y="1539"/>
                  </a:lnTo>
                  <a:lnTo>
                    <a:pt x="33425" y="5737"/>
                  </a:lnTo>
                  <a:lnTo>
                    <a:pt x="37622" y="11963"/>
                  </a:lnTo>
                  <a:lnTo>
                    <a:pt x="39160" y="19587"/>
                  </a:lnTo>
                  <a:lnTo>
                    <a:pt x="37622" y="27212"/>
                  </a:lnTo>
                  <a:lnTo>
                    <a:pt x="33425" y="33438"/>
                  </a:lnTo>
                  <a:lnTo>
                    <a:pt x="27201" y="37636"/>
                  </a:lnTo>
                  <a:lnTo>
                    <a:pt x="19580" y="39175"/>
                  </a:lnTo>
                  <a:lnTo>
                    <a:pt x="11958" y="37636"/>
                  </a:lnTo>
                  <a:lnTo>
                    <a:pt x="5734" y="33438"/>
                  </a:lnTo>
                  <a:lnTo>
                    <a:pt x="1538" y="27212"/>
                  </a:lnTo>
                  <a:lnTo>
                    <a:pt x="0" y="19587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04999" y="3710419"/>
              <a:ext cx="82550" cy="264160"/>
            </a:xfrm>
            <a:custGeom>
              <a:avLst/>
              <a:gdLst/>
              <a:ahLst/>
              <a:cxnLst/>
              <a:rect l="l" t="t" r="r" b="b"/>
              <a:pathLst>
                <a:path w="82550" h="264160">
                  <a:moveTo>
                    <a:pt x="73748" y="146545"/>
                  </a:moveTo>
                  <a:lnTo>
                    <a:pt x="71564" y="142087"/>
                  </a:lnTo>
                  <a:lnTo>
                    <a:pt x="63385" y="139268"/>
                  </a:lnTo>
                  <a:lnTo>
                    <a:pt x="58928" y="141452"/>
                  </a:lnTo>
                  <a:lnTo>
                    <a:pt x="49263" y="169608"/>
                  </a:lnTo>
                  <a:lnTo>
                    <a:pt x="15354" y="0"/>
                  </a:lnTo>
                  <a:lnTo>
                    <a:pt x="0" y="3073"/>
                  </a:lnTo>
                  <a:lnTo>
                    <a:pt x="33896" y="172681"/>
                  </a:lnTo>
                  <a:lnTo>
                    <a:pt x="14160" y="150406"/>
                  </a:lnTo>
                  <a:lnTo>
                    <a:pt x="9207" y="150114"/>
                  </a:lnTo>
                  <a:lnTo>
                    <a:pt x="2743" y="155854"/>
                  </a:lnTo>
                  <a:lnTo>
                    <a:pt x="2438" y="160807"/>
                  </a:lnTo>
                  <a:lnTo>
                    <a:pt x="50317" y="214807"/>
                  </a:lnTo>
                  <a:lnTo>
                    <a:pt x="55016" y="201104"/>
                  </a:lnTo>
                  <a:lnTo>
                    <a:pt x="73748" y="146545"/>
                  </a:lnTo>
                  <a:close/>
                </a:path>
                <a:path w="82550" h="264160">
                  <a:moveTo>
                    <a:pt x="82080" y="240512"/>
                  </a:moveTo>
                  <a:lnTo>
                    <a:pt x="80225" y="231368"/>
                  </a:lnTo>
                  <a:lnTo>
                    <a:pt x="75196" y="223901"/>
                  </a:lnTo>
                  <a:lnTo>
                    <a:pt x="67729" y="218859"/>
                  </a:lnTo>
                  <a:lnTo>
                    <a:pt x="58585" y="217004"/>
                  </a:lnTo>
                  <a:lnTo>
                    <a:pt x="49428" y="218859"/>
                  </a:lnTo>
                  <a:lnTo>
                    <a:pt x="41960" y="223901"/>
                  </a:lnTo>
                  <a:lnTo>
                    <a:pt x="36931" y="231368"/>
                  </a:lnTo>
                  <a:lnTo>
                    <a:pt x="35090" y="240512"/>
                  </a:lnTo>
                  <a:lnTo>
                    <a:pt x="36931" y="249669"/>
                  </a:lnTo>
                  <a:lnTo>
                    <a:pt x="41960" y="257136"/>
                  </a:lnTo>
                  <a:lnTo>
                    <a:pt x="49428" y="262178"/>
                  </a:lnTo>
                  <a:lnTo>
                    <a:pt x="58585" y="264020"/>
                  </a:lnTo>
                  <a:lnTo>
                    <a:pt x="67729" y="262178"/>
                  </a:lnTo>
                  <a:lnTo>
                    <a:pt x="75196" y="257136"/>
                  </a:lnTo>
                  <a:lnTo>
                    <a:pt x="80225" y="249669"/>
                  </a:lnTo>
                  <a:lnTo>
                    <a:pt x="82080" y="240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0088" y="3927424"/>
              <a:ext cx="46990" cy="47625"/>
            </a:xfrm>
            <a:custGeom>
              <a:avLst/>
              <a:gdLst/>
              <a:ahLst/>
              <a:cxnLst/>
              <a:rect l="l" t="t" r="r" b="b"/>
              <a:pathLst>
                <a:path w="46990" h="47625">
                  <a:moveTo>
                    <a:pt x="0" y="23505"/>
                  </a:moveTo>
                  <a:lnTo>
                    <a:pt x="1846" y="14356"/>
                  </a:lnTo>
                  <a:lnTo>
                    <a:pt x="6881" y="6884"/>
                  </a:lnTo>
                  <a:lnTo>
                    <a:pt x="14350" y="1847"/>
                  </a:lnTo>
                  <a:lnTo>
                    <a:pt x="23496" y="0"/>
                  </a:lnTo>
                  <a:lnTo>
                    <a:pt x="32642" y="1847"/>
                  </a:lnTo>
                  <a:lnTo>
                    <a:pt x="40110" y="6884"/>
                  </a:lnTo>
                  <a:lnTo>
                    <a:pt x="45146" y="14356"/>
                  </a:lnTo>
                  <a:lnTo>
                    <a:pt x="46992" y="23505"/>
                  </a:lnTo>
                  <a:lnTo>
                    <a:pt x="45146" y="32654"/>
                  </a:lnTo>
                  <a:lnTo>
                    <a:pt x="40110" y="40126"/>
                  </a:lnTo>
                  <a:lnTo>
                    <a:pt x="32642" y="45163"/>
                  </a:lnTo>
                  <a:lnTo>
                    <a:pt x="23496" y="47010"/>
                  </a:lnTo>
                  <a:lnTo>
                    <a:pt x="14350" y="45163"/>
                  </a:lnTo>
                  <a:lnTo>
                    <a:pt x="6881" y="40126"/>
                  </a:lnTo>
                  <a:lnTo>
                    <a:pt x="1846" y="32654"/>
                  </a:lnTo>
                  <a:lnTo>
                    <a:pt x="0" y="23505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67698" y="3960977"/>
              <a:ext cx="78740" cy="221615"/>
            </a:xfrm>
            <a:custGeom>
              <a:avLst/>
              <a:gdLst/>
              <a:ahLst/>
              <a:cxnLst/>
              <a:rect l="l" t="t" r="r" b="b"/>
              <a:pathLst>
                <a:path w="78740" h="221614">
                  <a:moveTo>
                    <a:pt x="14020" y="157429"/>
                  </a:moveTo>
                  <a:lnTo>
                    <a:pt x="7670" y="163309"/>
                  </a:lnTo>
                  <a:lnTo>
                    <a:pt x="7480" y="168274"/>
                  </a:lnTo>
                  <a:lnTo>
                    <a:pt x="56514" y="221221"/>
                  </a:lnTo>
                  <a:lnTo>
                    <a:pt x="60814" y="207746"/>
                  </a:lnTo>
                  <a:lnTo>
                    <a:pt x="45491" y="207746"/>
                  </a:lnTo>
                  <a:lnTo>
                    <a:pt x="39192" y="179452"/>
                  </a:lnTo>
                  <a:lnTo>
                    <a:pt x="18973" y="157619"/>
                  </a:lnTo>
                  <a:lnTo>
                    <a:pt x="14020" y="157429"/>
                  </a:lnTo>
                  <a:close/>
                </a:path>
                <a:path w="78740" h="221614">
                  <a:moveTo>
                    <a:pt x="39192" y="179452"/>
                  </a:moveTo>
                  <a:lnTo>
                    <a:pt x="45491" y="207746"/>
                  </a:lnTo>
                  <a:lnTo>
                    <a:pt x="60782" y="204342"/>
                  </a:lnTo>
                  <a:lnTo>
                    <a:pt x="60632" y="203669"/>
                  </a:lnTo>
                  <a:lnTo>
                    <a:pt x="45681" y="203669"/>
                  </a:lnTo>
                  <a:lnTo>
                    <a:pt x="49764" y="190869"/>
                  </a:lnTo>
                  <a:lnTo>
                    <a:pt x="39192" y="179452"/>
                  </a:lnTo>
                  <a:close/>
                </a:path>
                <a:path w="78740" h="221614">
                  <a:moveTo>
                    <a:pt x="67945" y="145414"/>
                  </a:moveTo>
                  <a:lnTo>
                    <a:pt x="63538" y="147688"/>
                  </a:lnTo>
                  <a:lnTo>
                    <a:pt x="54485" y="176068"/>
                  </a:lnTo>
                  <a:lnTo>
                    <a:pt x="60782" y="204342"/>
                  </a:lnTo>
                  <a:lnTo>
                    <a:pt x="45491" y="207746"/>
                  </a:lnTo>
                  <a:lnTo>
                    <a:pt x="60814" y="207746"/>
                  </a:lnTo>
                  <a:lnTo>
                    <a:pt x="78460" y="152450"/>
                  </a:lnTo>
                  <a:lnTo>
                    <a:pt x="76174" y="148043"/>
                  </a:lnTo>
                  <a:lnTo>
                    <a:pt x="67945" y="145414"/>
                  </a:lnTo>
                  <a:close/>
                </a:path>
                <a:path w="78740" h="221614">
                  <a:moveTo>
                    <a:pt x="49764" y="190869"/>
                  </a:moveTo>
                  <a:lnTo>
                    <a:pt x="45681" y="203669"/>
                  </a:lnTo>
                  <a:lnTo>
                    <a:pt x="58889" y="200723"/>
                  </a:lnTo>
                  <a:lnTo>
                    <a:pt x="49764" y="190869"/>
                  </a:lnTo>
                  <a:close/>
                </a:path>
                <a:path w="78740" h="221614">
                  <a:moveTo>
                    <a:pt x="54485" y="176068"/>
                  </a:moveTo>
                  <a:lnTo>
                    <a:pt x="49764" y="190869"/>
                  </a:lnTo>
                  <a:lnTo>
                    <a:pt x="58889" y="200723"/>
                  </a:lnTo>
                  <a:lnTo>
                    <a:pt x="45681" y="203669"/>
                  </a:lnTo>
                  <a:lnTo>
                    <a:pt x="60632" y="203669"/>
                  </a:lnTo>
                  <a:lnTo>
                    <a:pt x="54485" y="176068"/>
                  </a:lnTo>
                  <a:close/>
                </a:path>
                <a:path w="78740" h="221614">
                  <a:moveTo>
                    <a:pt x="15278" y="0"/>
                  </a:moveTo>
                  <a:lnTo>
                    <a:pt x="0" y="3416"/>
                  </a:lnTo>
                  <a:lnTo>
                    <a:pt x="39192" y="179452"/>
                  </a:lnTo>
                  <a:lnTo>
                    <a:pt x="49764" y="190869"/>
                  </a:lnTo>
                  <a:lnTo>
                    <a:pt x="54485" y="176068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20932" y="5209446"/>
              <a:ext cx="129721" cy="8198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494208" y="4145860"/>
            <a:ext cx="94615" cy="19494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 sz="1100">
                <a:latin typeface="Calibri"/>
                <a:cs typeface="Calibri"/>
              </a:defRPr>
            </a:pPr>
            <a:r>
              <a:t>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6286" y="5634534"/>
            <a:ext cx="130810" cy="19494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 sz="1100" b="1">
                <a:latin typeface="Calibri"/>
                <a:cs typeface="Calibri"/>
              </a:defRPr>
            </a:pPr>
            <a:r>
              <a:t>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27704" y="2912367"/>
            <a:ext cx="218440" cy="184150"/>
          </a:xfrm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rPr sz="1000" i="1">
                <a:latin typeface="Times New Roman"/>
                <a:cs typeface="Times New Roman"/>
              </a:rPr>
              <a:t>E 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38843" y="2943646"/>
            <a:ext cx="615950" cy="354330"/>
          </a:xfrm>
          <a:prstGeom prst="rect">
            <a:avLst/>
          </a:prstGeom>
        </p:spPr>
        <p:txBody>
          <a:bodyPr vert="horz" wrap="square" lIns="0" tIns="40005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sz="1500" i="1" baseline="5555">
                <a:latin typeface="Times New Roman"/>
                <a:cs typeface="Times New Roman"/>
              </a:rPr>
              <a:t>E </a:t>
            </a:r>
            <a:r>
              <a:rPr sz="1500" b="1" baseline="5555">
                <a:latin typeface="Times New Roman"/>
                <a:cs typeface="Times New Roman"/>
              </a:rPr>
              <a:t>w</a:t>
            </a:r>
            <a:r>
              <a:rPr sz="1500" baseline="5555">
                <a:latin typeface="Times New Roman"/>
                <a:cs typeface="Times New Roman"/>
              </a:rPr>
              <a:t>, </a:t>
            </a:r>
            <a:r>
              <a:rPr sz="1500" i="1" baseline="-38888">
                <a:latin typeface="Times New Roman"/>
                <a:cs typeface="Times New Roman"/>
              </a:rPr>
              <a:t>w</a:t>
            </a:r>
            <a:endParaRPr sz="1500" baseline="-38888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95"/>
              </a:spcBef>
              <a:defRPr sz="600" i="1">
                <a:latin typeface="Times New Roman"/>
                <a:cs typeface="Times New Roman"/>
              </a:defRPr>
            </a:pPr>
            <a:r>
              <a:t>i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708343" y="3147825"/>
            <a:ext cx="1122045" cy="1496695"/>
            <a:chOff x="7708343" y="3147825"/>
            <a:chExt cx="1122045" cy="1496695"/>
          </a:xfrm>
        </p:grpSpPr>
        <p:sp>
          <p:nvSpPr>
            <p:cNvPr id="23" name="object 23"/>
            <p:cNvSpPr/>
            <p:nvPr/>
          </p:nvSpPr>
          <p:spPr>
            <a:xfrm>
              <a:off x="8624709" y="3155657"/>
              <a:ext cx="192405" cy="511809"/>
            </a:xfrm>
            <a:custGeom>
              <a:avLst/>
              <a:gdLst/>
              <a:ahLst/>
              <a:cxnLst/>
              <a:rect l="l" t="t" r="r" b="b"/>
              <a:pathLst>
                <a:path w="192404" h="511810">
                  <a:moveTo>
                    <a:pt x="0" y="0"/>
                  </a:moveTo>
                  <a:lnTo>
                    <a:pt x="191833" y="511771"/>
                  </a:lnTo>
                </a:path>
              </a:pathLst>
            </a:custGeom>
            <a:solidFill>
              <a:srgbClr val="00B8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24709" y="3155657"/>
              <a:ext cx="192405" cy="511809"/>
            </a:xfrm>
            <a:custGeom>
              <a:avLst/>
              <a:gdLst/>
              <a:ahLst/>
              <a:cxnLst/>
              <a:rect l="l" t="t" r="r" b="b"/>
              <a:pathLst>
                <a:path w="192404" h="511810">
                  <a:moveTo>
                    <a:pt x="0" y="0"/>
                  </a:moveTo>
                  <a:lnTo>
                    <a:pt x="191840" y="511769"/>
                  </a:lnTo>
                </a:path>
              </a:pathLst>
            </a:custGeom>
            <a:ln w="15669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7084" y="3450488"/>
              <a:ext cx="103162" cy="2161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158695" y="3888244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90" h="39370">
                  <a:moveTo>
                    <a:pt x="23495" y="0"/>
                  </a:moveTo>
                  <a:lnTo>
                    <a:pt x="14348" y="1540"/>
                  </a:lnTo>
                  <a:lnTo>
                    <a:pt x="6880" y="5740"/>
                  </a:lnTo>
                  <a:lnTo>
                    <a:pt x="1845" y="11969"/>
                  </a:lnTo>
                  <a:lnTo>
                    <a:pt x="0" y="19596"/>
                  </a:lnTo>
                  <a:lnTo>
                    <a:pt x="1845" y="27220"/>
                  </a:lnTo>
                  <a:lnTo>
                    <a:pt x="6880" y="33445"/>
                  </a:lnTo>
                  <a:lnTo>
                    <a:pt x="14348" y="37641"/>
                  </a:lnTo>
                  <a:lnTo>
                    <a:pt x="23495" y="39179"/>
                  </a:lnTo>
                  <a:lnTo>
                    <a:pt x="32641" y="37641"/>
                  </a:lnTo>
                  <a:lnTo>
                    <a:pt x="40109" y="33445"/>
                  </a:lnTo>
                  <a:lnTo>
                    <a:pt x="45144" y="27220"/>
                  </a:lnTo>
                  <a:lnTo>
                    <a:pt x="46989" y="19596"/>
                  </a:lnTo>
                  <a:lnTo>
                    <a:pt x="45144" y="11969"/>
                  </a:lnTo>
                  <a:lnTo>
                    <a:pt x="40109" y="5740"/>
                  </a:lnTo>
                  <a:lnTo>
                    <a:pt x="32641" y="1540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58695" y="3888244"/>
              <a:ext cx="46990" cy="39370"/>
            </a:xfrm>
            <a:custGeom>
              <a:avLst/>
              <a:gdLst/>
              <a:ahLst/>
              <a:cxnLst/>
              <a:rect l="l" t="t" r="r" b="b"/>
              <a:pathLst>
                <a:path w="46990" h="39370">
                  <a:moveTo>
                    <a:pt x="0" y="19587"/>
                  </a:moveTo>
                  <a:lnTo>
                    <a:pt x="1846" y="11963"/>
                  </a:lnTo>
                  <a:lnTo>
                    <a:pt x="6881" y="5737"/>
                  </a:lnTo>
                  <a:lnTo>
                    <a:pt x="14350" y="1539"/>
                  </a:lnTo>
                  <a:lnTo>
                    <a:pt x="23496" y="0"/>
                  </a:lnTo>
                  <a:lnTo>
                    <a:pt x="32642" y="1539"/>
                  </a:lnTo>
                  <a:lnTo>
                    <a:pt x="40110" y="5737"/>
                  </a:lnTo>
                  <a:lnTo>
                    <a:pt x="45146" y="11963"/>
                  </a:lnTo>
                  <a:lnTo>
                    <a:pt x="46992" y="19587"/>
                  </a:lnTo>
                  <a:lnTo>
                    <a:pt x="45146" y="27212"/>
                  </a:lnTo>
                  <a:lnTo>
                    <a:pt x="40110" y="33438"/>
                  </a:lnTo>
                  <a:lnTo>
                    <a:pt x="32642" y="37636"/>
                  </a:lnTo>
                  <a:lnTo>
                    <a:pt x="23496" y="39175"/>
                  </a:lnTo>
                  <a:lnTo>
                    <a:pt x="14350" y="37636"/>
                  </a:lnTo>
                  <a:lnTo>
                    <a:pt x="6881" y="33438"/>
                  </a:lnTo>
                  <a:lnTo>
                    <a:pt x="1846" y="27212"/>
                  </a:lnTo>
                  <a:lnTo>
                    <a:pt x="0" y="19587"/>
                  </a:lnTo>
                  <a:close/>
                </a:path>
              </a:pathLst>
            </a:custGeom>
            <a:ln w="5875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43" y="4471964"/>
              <a:ext cx="180142" cy="17237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932467" y="3405438"/>
            <a:ext cx="664210" cy="19494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 sz="1100"/>
            </a:pPr>
            <a:r>
              <a:rPr b="1">
                <a:latin typeface="Times New Roman"/>
                <a:cs typeface="Times New Roman"/>
              </a:rPr>
              <a:t>W </a:t>
            </a:r>
            <a:r>
              <a:rPr>
                <a:latin typeface="Times New Roman"/>
                <a:cs typeface="Times New Roman"/>
              </a:rPr>
              <a:t> </a:t>
            </a:r>
            <a:r>
              <a:rPr b="1">
                <a:latin typeface="Times New Roman"/>
                <a:cs typeface="Times New Roman"/>
              </a:rPr>
              <a:t>w </a:t>
            </a:r>
            <a:r>
              <a:rPr>
                <a:latin typeface="Times New Roman"/>
                <a:cs typeface="Times New Roman"/>
              </a:rPr>
              <a:t> </a:t>
            </a:r>
            <a:r>
              <a:rPr b="1">
                <a:latin typeface="Times New Roman"/>
                <a:cs typeface="Times New Roman"/>
              </a:rPr>
              <a:t>w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86003"/>
            <a:ext cx="9601835" cy="574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3600">
                <a:solidFill>
                  <a:srgbClr val="000000"/>
                </a:solidFill>
              </a:defRPr>
            </a:pPr>
            <a:r>
              <a:t>RETE NEURALE ARTIFICIALE: RETROPROPAGAZIONE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0801" y="1556477"/>
            <a:ext cx="1222280" cy="11363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6322" y="1749498"/>
            <a:ext cx="1378912" cy="14974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3522" y="3144112"/>
            <a:ext cx="1808221" cy="5761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2495" y="3972938"/>
            <a:ext cx="2707813" cy="29398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13599" y="4717490"/>
            <a:ext cx="1624835" cy="5371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93682" y="4696102"/>
            <a:ext cx="3387977" cy="61029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80445" y="5737538"/>
            <a:ext cx="2678684" cy="80504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74577" y="3314649"/>
            <a:ext cx="814631" cy="8654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99037" y="3333993"/>
            <a:ext cx="986169" cy="8288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776298" y="1975611"/>
            <a:ext cx="1032510" cy="269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solidFill>
                  <a:srgbClr val="009999"/>
                </a:solidFill>
                <a:latin typeface="Franklin Gothic Medium"/>
                <a:cs typeface="Franklin Gothic Medium"/>
              </a:defRPr>
            </a:pPr>
            <a:r>
              <a:t>Definizioni: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6298" y="3566667"/>
            <a:ext cx="1765300" cy="269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solidFill>
                  <a:srgbClr val="009999"/>
                </a:solidFill>
                <a:latin typeface="Franklin Gothic Medium"/>
                <a:cs typeface="Franklin Gothic Medium"/>
              </a:defRPr>
            </a:pPr>
            <a:r>
              <a:t>Funzione di attivazione: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6298" y="4849876"/>
            <a:ext cx="1276350" cy="269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solidFill>
                  <a:srgbClr val="009999"/>
                </a:solidFill>
                <a:latin typeface="Franklin Gothic Medium"/>
                <a:cs typeface="Franklin Gothic Medium"/>
              </a:defRPr>
            </a:pPr>
            <a:r>
              <a:t>Funzione di errore:</a:t>
            </a:r>
            <a:endParaRPr sz="1600">
              <a:latin typeface="Franklin Gothic Medium"/>
              <a:cs typeface="Franklin Gothic Medium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183715" y="1317713"/>
            <a:ext cx="1976755" cy="1743075"/>
            <a:chOff x="8183715" y="1317713"/>
            <a:chExt cx="1976755" cy="1743075"/>
          </a:xfrm>
        </p:grpSpPr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06490" y="1674514"/>
              <a:ext cx="196580" cy="1922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3715" y="1317713"/>
              <a:ext cx="187210" cy="1829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69490" y="1408442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06490" y="2074881"/>
              <a:ext cx="196580" cy="19225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3715" y="1837613"/>
              <a:ext cx="187210" cy="1828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69492" y="1408449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06490" y="2437796"/>
              <a:ext cx="196580" cy="1922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83715" y="2357501"/>
              <a:ext cx="187210" cy="18290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369492" y="1408444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69490" y="1769925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69490" y="1769918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83715" y="2877400"/>
              <a:ext cx="187210" cy="18289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369490" y="1769929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69490" y="1928342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69490" y="2170280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69490" y="2533204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69490" y="2448229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69490" y="2170286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63372" y="2074881"/>
              <a:ext cx="196580" cy="19225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298381" y="2170290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298381" y="1769922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98381" y="2170287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903076" y="1883956"/>
            <a:ext cx="187325" cy="447675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750" i="1">
                <a:latin typeface="Times New Roman"/>
                <a:cs typeface="Times New Roman"/>
              </a:defRPr>
            </a:pPr>
            <a: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36189" y="2558311"/>
            <a:ext cx="423545" cy="432434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 i="1">
                <a:latin typeface="Times New Roman"/>
                <a:cs typeface="Times New Roman"/>
              </a:defRPr>
            </a:pPr>
            <a:r>
              <a:rPr sz="3975" baseline="-25157"/>
              <a:t>W</a:t>
            </a:r>
            <a:r>
              <a:rPr sz="1550"/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00870" y="2131665"/>
            <a:ext cx="397510" cy="40513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defRPr i="1">
                <a:latin typeface="Times New Roman"/>
                <a:cs typeface="Times New Roman"/>
              </a:defRPr>
            </a:pPr>
            <a:r>
              <a:rPr sz="3675" baseline="-24943"/>
              <a:t>W</a:t>
            </a:r>
            <a:r>
              <a:rPr sz="1450"/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89630" y="1739944"/>
            <a:ext cx="186055" cy="40068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 sz="2450" i="1">
                <a:latin typeface="Times New Roman"/>
                <a:cs typeface="Times New Roman"/>
              </a:defRPr>
            </a:pPr>
            <a: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370455" y="1377031"/>
            <a:ext cx="182880" cy="38989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 sz="2350" i="1">
                <a:latin typeface="Times New Roman"/>
                <a:cs typeface="Times New Roman"/>
              </a:defRPr>
            </a:pPr>
            <a: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415043" y="2232215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0" y="261387"/>
                </a:moveTo>
                <a:lnTo>
                  <a:pt x="4211" y="214402"/>
                </a:lnTo>
                <a:lnTo>
                  <a:pt x="16353" y="170180"/>
                </a:lnTo>
                <a:lnTo>
                  <a:pt x="35687" y="129460"/>
                </a:lnTo>
                <a:lnTo>
                  <a:pt x="61474" y="92978"/>
                </a:lnTo>
                <a:lnTo>
                  <a:pt x="92978" y="61474"/>
                </a:lnTo>
                <a:lnTo>
                  <a:pt x="129460" y="35687"/>
                </a:lnTo>
                <a:lnTo>
                  <a:pt x="170180" y="16353"/>
                </a:lnTo>
                <a:lnTo>
                  <a:pt x="214402" y="4211"/>
                </a:lnTo>
                <a:lnTo>
                  <a:pt x="261387" y="0"/>
                </a:lnTo>
                <a:lnTo>
                  <a:pt x="308372" y="4211"/>
                </a:lnTo>
                <a:lnTo>
                  <a:pt x="352594" y="16353"/>
                </a:lnTo>
                <a:lnTo>
                  <a:pt x="393314" y="35687"/>
                </a:lnTo>
                <a:lnTo>
                  <a:pt x="429796" y="61474"/>
                </a:lnTo>
                <a:lnTo>
                  <a:pt x="461300" y="92978"/>
                </a:lnTo>
                <a:lnTo>
                  <a:pt x="487088" y="129460"/>
                </a:lnTo>
                <a:lnTo>
                  <a:pt x="506422" y="170180"/>
                </a:lnTo>
                <a:lnTo>
                  <a:pt x="518563" y="214402"/>
                </a:lnTo>
                <a:lnTo>
                  <a:pt x="522775" y="261387"/>
                </a:lnTo>
                <a:lnTo>
                  <a:pt x="518563" y="308372"/>
                </a:lnTo>
                <a:lnTo>
                  <a:pt x="506422" y="352594"/>
                </a:lnTo>
                <a:lnTo>
                  <a:pt x="487088" y="393314"/>
                </a:lnTo>
                <a:lnTo>
                  <a:pt x="461300" y="429796"/>
                </a:lnTo>
                <a:lnTo>
                  <a:pt x="429796" y="461300"/>
                </a:lnTo>
                <a:lnTo>
                  <a:pt x="393314" y="487088"/>
                </a:lnTo>
                <a:lnTo>
                  <a:pt x="352594" y="506422"/>
                </a:lnTo>
                <a:lnTo>
                  <a:pt x="308372" y="518563"/>
                </a:lnTo>
                <a:lnTo>
                  <a:pt x="261387" y="522775"/>
                </a:lnTo>
                <a:lnTo>
                  <a:pt x="214402" y="518563"/>
                </a:lnTo>
                <a:lnTo>
                  <a:pt x="170180" y="506422"/>
                </a:lnTo>
                <a:lnTo>
                  <a:pt x="129460" y="487088"/>
                </a:lnTo>
                <a:lnTo>
                  <a:pt x="92978" y="461300"/>
                </a:lnTo>
                <a:lnTo>
                  <a:pt x="61474" y="429796"/>
                </a:lnTo>
                <a:lnTo>
                  <a:pt x="35687" y="393314"/>
                </a:lnTo>
                <a:lnTo>
                  <a:pt x="16353" y="352594"/>
                </a:lnTo>
                <a:lnTo>
                  <a:pt x="4211" y="308372"/>
                </a:lnTo>
                <a:lnTo>
                  <a:pt x="0" y="261387"/>
                </a:lnTo>
                <a:close/>
              </a:path>
            </a:pathLst>
          </a:custGeom>
          <a:ln w="50760">
            <a:solidFill>
              <a:srgbClr val="FFCC0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74827"/>
            <a:ext cx="10600690" cy="6350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4000">
                <a:solidFill>
                  <a:srgbClr val="000000"/>
                </a:solidFill>
              </a:defRPr>
            </a:pPr>
            <a:r>
              <a:t>RETE NEURALE ARTIFICIALE: RETROPROPAGAZIONE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6356" y="1777210"/>
            <a:ext cx="2457014" cy="635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4836" y="3524360"/>
            <a:ext cx="3605049" cy="5972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4742" y="4598746"/>
            <a:ext cx="1645170" cy="4893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0864" y="5667791"/>
            <a:ext cx="889501" cy="54881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527677" y="4890706"/>
            <a:ext cx="523240" cy="393700"/>
          </a:xfrm>
          <a:custGeom>
            <a:avLst/>
            <a:gdLst/>
            <a:ahLst/>
            <a:cxnLst/>
            <a:rect l="l" t="t" r="r" b="b"/>
            <a:pathLst>
              <a:path w="523239" h="393700">
                <a:moveTo>
                  <a:pt x="239077" y="0"/>
                </a:moveTo>
                <a:lnTo>
                  <a:pt x="239077" y="109448"/>
                </a:lnTo>
                <a:lnTo>
                  <a:pt x="0" y="109448"/>
                </a:lnTo>
                <a:lnTo>
                  <a:pt x="0" y="283705"/>
                </a:lnTo>
                <a:lnTo>
                  <a:pt x="239077" y="283705"/>
                </a:lnTo>
                <a:lnTo>
                  <a:pt x="239077" y="393153"/>
                </a:lnTo>
                <a:lnTo>
                  <a:pt x="522770" y="196570"/>
                </a:lnTo>
                <a:lnTo>
                  <a:pt x="23907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53020" y="4413460"/>
            <a:ext cx="4386586" cy="6328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195741" y="1363776"/>
            <a:ext cx="1976755" cy="1743075"/>
            <a:chOff x="8195741" y="1363776"/>
            <a:chExt cx="1976755" cy="174307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8517" y="1720576"/>
              <a:ext cx="196580" cy="1922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95741" y="1363776"/>
              <a:ext cx="187223" cy="1828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81517" y="1454505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8517" y="2120931"/>
              <a:ext cx="196580" cy="1922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95741" y="1883664"/>
              <a:ext cx="187223" cy="18290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81518" y="1454500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18517" y="2483846"/>
              <a:ext cx="196580" cy="1922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95741" y="2403563"/>
              <a:ext cx="187223" cy="1828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381518" y="1454495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1517" y="1815975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1517" y="1815981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95741" y="2923463"/>
              <a:ext cx="187223" cy="1828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381517" y="1815991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81517" y="1974392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381517" y="2216343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81517" y="2579267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81517" y="2494292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81517" y="2216349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75411" y="2120931"/>
              <a:ext cx="196580" cy="1922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310420" y="2216340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10420" y="1815985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10420" y="2216337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915103" y="1930019"/>
            <a:ext cx="187325" cy="447675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750" i="1">
                <a:latin typeface="Times New Roman"/>
                <a:cs typeface="Times New Roman"/>
              </a:defRPr>
            </a:pPr>
            <a: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8217" y="2604362"/>
            <a:ext cx="423545" cy="432434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 i="1">
                <a:latin typeface="Times New Roman"/>
                <a:cs typeface="Times New Roman"/>
              </a:defRPr>
            </a:pPr>
            <a:r>
              <a:rPr sz="3975" baseline="-25157"/>
              <a:t>W</a:t>
            </a:r>
            <a:r>
              <a:rPr sz="1550"/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12897" y="2177727"/>
            <a:ext cx="397510" cy="40513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defRPr i="1">
                <a:latin typeface="Times New Roman"/>
                <a:cs typeface="Times New Roman"/>
              </a:defRPr>
            </a:pPr>
            <a:r>
              <a:rPr sz="3675" baseline="-24943"/>
              <a:t>W</a:t>
            </a:r>
            <a:r>
              <a:rPr sz="1450"/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301656" y="1786007"/>
            <a:ext cx="186055" cy="40068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 sz="2450" i="1">
                <a:latin typeface="Times New Roman"/>
                <a:cs typeface="Times New Roman"/>
              </a:defRPr>
            </a:pPr>
            <a: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82482" y="1423081"/>
            <a:ext cx="182880" cy="38989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 sz="2350" i="1">
                <a:latin typeface="Times New Roman"/>
                <a:cs typeface="Times New Roman"/>
              </a:defRPr>
            </a:pPr>
            <a: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427070" y="2278265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0" y="261387"/>
                </a:moveTo>
                <a:lnTo>
                  <a:pt x="4211" y="214402"/>
                </a:lnTo>
                <a:lnTo>
                  <a:pt x="16353" y="170180"/>
                </a:lnTo>
                <a:lnTo>
                  <a:pt x="35687" y="129460"/>
                </a:lnTo>
                <a:lnTo>
                  <a:pt x="61474" y="92978"/>
                </a:lnTo>
                <a:lnTo>
                  <a:pt x="92978" y="61474"/>
                </a:lnTo>
                <a:lnTo>
                  <a:pt x="129460" y="35687"/>
                </a:lnTo>
                <a:lnTo>
                  <a:pt x="170180" y="16353"/>
                </a:lnTo>
                <a:lnTo>
                  <a:pt x="214402" y="4211"/>
                </a:lnTo>
                <a:lnTo>
                  <a:pt x="261387" y="0"/>
                </a:lnTo>
                <a:lnTo>
                  <a:pt x="308372" y="4211"/>
                </a:lnTo>
                <a:lnTo>
                  <a:pt x="352594" y="16353"/>
                </a:lnTo>
                <a:lnTo>
                  <a:pt x="393314" y="35687"/>
                </a:lnTo>
                <a:lnTo>
                  <a:pt x="429796" y="61474"/>
                </a:lnTo>
                <a:lnTo>
                  <a:pt x="461300" y="92978"/>
                </a:lnTo>
                <a:lnTo>
                  <a:pt x="487088" y="129460"/>
                </a:lnTo>
                <a:lnTo>
                  <a:pt x="506422" y="170180"/>
                </a:lnTo>
                <a:lnTo>
                  <a:pt x="518563" y="214402"/>
                </a:lnTo>
                <a:lnTo>
                  <a:pt x="522775" y="261387"/>
                </a:lnTo>
                <a:lnTo>
                  <a:pt x="518563" y="308372"/>
                </a:lnTo>
                <a:lnTo>
                  <a:pt x="506422" y="352594"/>
                </a:lnTo>
                <a:lnTo>
                  <a:pt x="487088" y="393314"/>
                </a:lnTo>
                <a:lnTo>
                  <a:pt x="461300" y="429796"/>
                </a:lnTo>
                <a:lnTo>
                  <a:pt x="429796" y="461300"/>
                </a:lnTo>
                <a:lnTo>
                  <a:pt x="393314" y="487088"/>
                </a:lnTo>
                <a:lnTo>
                  <a:pt x="352594" y="506422"/>
                </a:lnTo>
                <a:lnTo>
                  <a:pt x="308372" y="518563"/>
                </a:lnTo>
                <a:lnTo>
                  <a:pt x="261387" y="522775"/>
                </a:lnTo>
                <a:lnTo>
                  <a:pt x="214402" y="518563"/>
                </a:lnTo>
                <a:lnTo>
                  <a:pt x="170180" y="506422"/>
                </a:lnTo>
                <a:lnTo>
                  <a:pt x="129460" y="487088"/>
                </a:lnTo>
                <a:lnTo>
                  <a:pt x="92978" y="461300"/>
                </a:lnTo>
                <a:lnTo>
                  <a:pt x="61474" y="429796"/>
                </a:lnTo>
                <a:lnTo>
                  <a:pt x="35687" y="393314"/>
                </a:lnTo>
                <a:lnTo>
                  <a:pt x="16353" y="352594"/>
                </a:lnTo>
                <a:lnTo>
                  <a:pt x="4211" y="308372"/>
                </a:lnTo>
                <a:lnTo>
                  <a:pt x="0" y="261387"/>
                </a:lnTo>
                <a:close/>
              </a:path>
            </a:pathLst>
          </a:custGeom>
          <a:ln w="50760">
            <a:solidFill>
              <a:srgbClr val="FFCC0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302684" y="2770547"/>
            <a:ext cx="2519058" cy="27322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78240" y="1277022"/>
            <a:ext cx="1526652" cy="75592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058918" y="2245247"/>
            <a:ext cx="1049329" cy="25821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939592" y="6059245"/>
            <a:ext cx="1641367" cy="326933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556667" y="5499100"/>
            <a:ext cx="1372235" cy="269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solidFill>
                  <a:srgbClr val="009999"/>
                </a:solidFill>
                <a:latin typeface="Franklin Gothic Medium"/>
                <a:cs typeface="Franklin Gothic Medium"/>
              </a:defRPr>
            </a:pPr>
            <a:r>
              <a:rPr dirty="0"/>
              <a:t>Aggiornamento del peso:</a:t>
            </a:r>
            <a:endParaRPr sz="16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8" y="274827"/>
            <a:ext cx="10600690" cy="6350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4000">
                <a:solidFill>
                  <a:srgbClr val="000000"/>
                </a:solidFill>
              </a:defRPr>
            </a:pPr>
            <a:r>
              <a:t>RETE NEURALE ARTIFICIALE: RETROPROPAGAZIONE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8183715" y="1375498"/>
            <a:ext cx="1976755" cy="1743075"/>
            <a:chOff x="8183715" y="1375498"/>
            <a:chExt cx="1976755" cy="1743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6490" y="1732298"/>
              <a:ext cx="196580" cy="1922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3715" y="1375498"/>
              <a:ext cx="187210" cy="1829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69490" y="1466227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6490" y="2132653"/>
              <a:ext cx="196580" cy="1922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3715" y="1895398"/>
              <a:ext cx="187210" cy="1828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69492" y="1466222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06490" y="2495581"/>
              <a:ext cx="196580" cy="1922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3715" y="2415286"/>
              <a:ext cx="187210" cy="1829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69492" y="1466229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69490" y="1827710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69490" y="1827703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3715" y="2935185"/>
              <a:ext cx="187210" cy="18289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369490" y="1827714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69490" y="1986127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69490" y="2228065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69490" y="2590989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9490" y="2506014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9490" y="2228071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3372" y="2132653"/>
              <a:ext cx="196580" cy="1922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298381" y="2228062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98381" y="1827707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298381" y="2228072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903076" y="1941742"/>
            <a:ext cx="187325" cy="447675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750" i="1">
                <a:latin typeface="Times New Roman"/>
                <a:cs typeface="Times New Roman"/>
              </a:defRPr>
            </a:pPr>
            <a: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36189" y="2616097"/>
            <a:ext cx="423545" cy="432434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 i="1">
                <a:latin typeface="Times New Roman"/>
                <a:cs typeface="Times New Roman"/>
              </a:defRPr>
            </a:pPr>
            <a:r>
              <a:rPr sz="3975" baseline="-25157"/>
              <a:t>W</a:t>
            </a:r>
            <a:r>
              <a:rPr sz="1550"/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00870" y="2189449"/>
            <a:ext cx="397510" cy="40513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defRPr i="1">
                <a:latin typeface="Times New Roman"/>
                <a:cs typeface="Times New Roman"/>
              </a:defRPr>
            </a:pPr>
            <a:r>
              <a:rPr sz="3675" baseline="-24943"/>
              <a:t>W</a:t>
            </a:r>
            <a:r>
              <a:rPr sz="1450"/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89630" y="1797729"/>
            <a:ext cx="186055" cy="40068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 sz="2450" i="1">
                <a:latin typeface="Times New Roman"/>
                <a:cs typeface="Times New Roman"/>
              </a:defRPr>
            </a:pPr>
            <a: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70455" y="1434816"/>
            <a:ext cx="182880" cy="38989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 sz="2350" i="1">
                <a:latin typeface="Times New Roman"/>
                <a:cs typeface="Times New Roman"/>
              </a:defRPr>
            </a:pPr>
            <a:r>
              <a:t>h</a:t>
            </a:r>
            <a:endParaRPr sz="2350">
              <a:latin typeface="Times New Roman"/>
              <a:cs typeface="Times New Roman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6741" y="1801783"/>
            <a:ext cx="3318103" cy="63078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18603" y="3914490"/>
            <a:ext cx="898654" cy="51845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6757" y="5494330"/>
            <a:ext cx="924576" cy="62214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01321" y="4689283"/>
            <a:ext cx="1754098" cy="56165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78841" y="1507988"/>
            <a:ext cx="1322056" cy="59622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14214" y="2349046"/>
            <a:ext cx="985056" cy="29379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8566784" y="2746527"/>
            <a:ext cx="523240" cy="523240"/>
          </a:xfrm>
          <a:custGeom>
            <a:avLst/>
            <a:gdLst/>
            <a:ahLst/>
            <a:cxnLst/>
            <a:rect l="l" t="t" r="r" b="b"/>
            <a:pathLst>
              <a:path w="523240" h="523239">
                <a:moveTo>
                  <a:pt x="0" y="261387"/>
                </a:moveTo>
                <a:lnTo>
                  <a:pt x="4211" y="214402"/>
                </a:lnTo>
                <a:lnTo>
                  <a:pt x="16353" y="170180"/>
                </a:lnTo>
                <a:lnTo>
                  <a:pt x="35687" y="129460"/>
                </a:lnTo>
                <a:lnTo>
                  <a:pt x="61474" y="92978"/>
                </a:lnTo>
                <a:lnTo>
                  <a:pt x="92978" y="61474"/>
                </a:lnTo>
                <a:lnTo>
                  <a:pt x="129460" y="35687"/>
                </a:lnTo>
                <a:lnTo>
                  <a:pt x="170180" y="16353"/>
                </a:lnTo>
                <a:lnTo>
                  <a:pt x="214402" y="4211"/>
                </a:lnTo>
                <a:lnTo>
                  <a:pt x="261387" y="0"/>
                </a:lnTo>
                <a:lnTo>
                  <a:pt x="308371" y="4211"/>
                </a:lnTo>
                <a:lnTo>
                  <a:pt x="352593" y="16353"/>
                </a:lnTo>
                <a:lnTo>
                  <a:pt x="393314" y="35687"/>
                </a:lnTo>
                <a:lnTo>
                  <a:pt x="429795" y="61474"/>
                </a:lnTo>
                <a:lnTo>
                  <a:pt x="461299" y="92978"/>
                </a:lnTo>
                <a:lnTo>
                  <a:pt x="487087" y="129460"/>
                </a:lnTo>
                <a:lnTo>
                  <a:pt x="506421" y="170180"/>
                </a:lnTo>
                <a:lnTo>
                  <a:pt x="518562" y="214402"/>
                </a:lnTo>
                <a:lnTo>
                  <a:pt x="522774" y="261387"/>
                </a:lnTo>
                <a:lnTo>
                  <a:pt x="518562" y="308371"/>
                </a:lnTo>
                <a:lnTo>
                  <a:pt x="506421" y="352593"/>
                </a:lnTo>
                <a:lnTo>
                  <a:pt x="487087" y="393314"/>
                </a:lnTo>
                <a:lnTo>
                  <a:pt x="461299" y="429795"/>
                </a:lnTo>
                <a:lnTo>
                  <a:pt x="429795" y="461299"/>
                </a:lnTo>
                <a:lnTo>
                  <a:pt x="393314" y="487087"/>
                </a:lnTo>
                <a:lnTo>
                  <a:pt x="352593" y="506421"/>
                </a:lnTo>
                <a:lnTo>
                  <a:pt x="308371" y="518562"/>
                </a:lnTo>
                <a:lnTo>
                  <a:pt x="261387" y="522774"/>
                </a:lnTo>
                <a:lnTo>
                  <a:pt x="214402" y="518562"/>
                </a:lnTo>
                <a:lnTo>
                  <a:pt x="170180" y="506421"/>
                </a:lnTo>
                <a:lnTo>
                  <a:pt x="129460" y="487087"/>
                </a:lnTo>
                <a:lnTo>
                  <a:pt x="92978" y="461299"/>
                </a:lnTo>
                <a:lnTo>
                  <a:pt x="61474" y="429795"/>
                </a:lnTo>
                <a:lnTo>
                  <a:pt x="35687" y="393314"/>
                </a:lnTo>
                <a:lnTo>
                  <a:pt x="16353" y="352593"/>
                </a:lnTo>
                <a:lnTo>
                  <a:pt x="4211" y="308371"/>
                </a:lnTo>
                <a:lnTo>
                  <a:pt x="0" y="261387"/>
                </a:lnTo>
                <a:close/>
              </a:path>
            </a:pathLst>
          </a:custGeom>
          <a:ln w="50760">
            <a:solidFill>
              <a:srgbClr val="FFCC00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81893" y="4379658"/>
            <a:ext cx="523240" cy="393700"/>
          </a:xfrm>
          <a:custGeom>
            <a:avLst/>
            <a:gdLst/>
            <a:ahLst/>
            <a:cxnLst/>
            <a:rect l="l" t="t" r="r" b="b"/>
            <a:pathLst>
              <a:path w="523239" h="393700">
                <a:moveTo>
                  <a:pt x="239077" y="0"/>
                </a:moveTo>
                <a:lnTo>
                  <a:pt x="239077" y="109448"/>
                </a:lnTo>
                <a:lnTo>
                  <a:pt x="0" y="109448"/>
                </a:lnTo>
                <a:lnTo>
                  <a:pt x="0" y="283705"/>
                </a:lnTo>
                <a:lnTo>
                  <a:pt x="239077" y="283705"/>
                </a:lnTo>
                <a:lnTo>
                  <a:pt x="239077" y="393153"/>
                </a:lnTo>
                <a:lnTo>
                  <a:pt x="522770" y="196570"/>
                </a:lnTo>
                <a:lnTo>
                  <a:pt x="23907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88187" y="5659111"/>
            <a:ext cx="1537085" cy="34034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6517271" y="5194300"/>
            <a:ext cx="1372235" cy="269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solidFill>
                  <a:srgbClr val="009999"/>
                </a:solidFill>
                <a:latin typeface="Franklin Gothic Medium"/>
                <a:cs typeface="Franklin Gothic Medium"/>
              </a:defRPr>
            </a:pPr>
            <a:r>
              <a:t>Aggiornamento del peso:</a:t>
            </a:r>
            <a:endParaRPr sz="1600">
              <a:latin typeface="Franklin Gothic Medium"/>
              <a:cs typeface="Franklin Gothic Medium"/>
            </a:endParaRPr>
          </a:p>
        </p:txBody>
      </p:sp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27243" y="3095044"/>
            <a:ext cx="1503520" cy="44932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35258" y="3888085"/>
            <a:ext cx="4486792" cy="633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12"/>
            <a:ext cx="12190730" cy="6858000"/>
            <a:chOff x="1523" y="12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2"/>
              <a:ext cx="12188825" cy="6857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000" y="664438"/>
              <a:ext cx="6096000" cy="2061210"/>
            </a:xfrm>
            <a:custGeom>
              <a:avLst/>
              <a:gdLst/>
              <a:ahLst/>
              <a:cxnLst/>
              <a:rect l="l" t="t" r="r" b="b"/>
              <a:pathLst>
                <a:path w="6096000" h="2061210">
                  <a:moveTo>
                    <a:pt x="6096000" y="0"/>
                  </a:moveTo>
                  <a:lnTo>
                    <a:pt x="0" y="0"/>
                  </a:lnTo>
                  <a:lnTo>
                    <a:pt x="0" y="2060854"/>
                  </a:lnTo>
                  <a:lnTo>
                    <a:pt x="6096000" y="2060854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55765" y="958088"/>
            <a:ext cx="3767454" cy="1501140"/>
          </a:xfrm>
          <a:prstGeom prst="rect">
            <a:avLst/>
          </a:prstGeom>
        </p:spPr>
        <p:txBody>
          <a:bodyPr vert="horz" wrap="square" lIns="0" tIns="101600" rIns="0" bIns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800"/>
              </a:spcBef>
              <a:defRPr sz="5100"/>
            </a:pPr>
            <a:r>
              <a:t>VEICOLI AUTONOMI</a:t>
            </a:r>
            <a:endParaRPr sz="5100"/>
          </a:p>
        </p:txBody>
      </p:sp>
      <p:sp>
        <p:nvSpPr>
          <p:cNvPr id="6" name="object 6"/>
          <p:cNvSpPr/>
          <p:nvPr/>
        </p:nvSpPr>
        <p:spPr>
          <a:xfrm>
            <a:off x="6096000" y="2727299"/>
            <a:ext cx="6096000" cy="3456940"/>
          </a:xfrm>
          <a:custGeom>
            <a:avLst/>
            <a:gdLst/>
            <a:ahLst/>
            <a:cxnLst/>
            <a:rect l="l" t="t" r="r" b="b"/>
            <a:pathLst>
              <a:path w="6096000" h="3456940">
                <a:moveTo>
                  <a:pt x="6096000" y="0"/>
                </a:moveTo>
                <a:lnTo>
                  <a:pt x="0" y="0"/>
                </a:lnTo>
                <a:lnTo>
                  <a:pt x="0" y="3456344"/>
                </a:lnTo>
                <a:lnTo>
                  <a:pt x="6096000" y="3456344"/>
                </a:lnTo>
                <a:lnTo>
                  <a:pt x="609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5765" y="3066795"/>
            <a:ext cx="4555490" cy="1636395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469900" marR="5080" indent="-457200">
              <a:lnSpc>
                <a:spcPts val="2400"/>
              </a:lnSpc>
              <a:spcBef>
                <a:spcPts val="38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200">
                <a:latin typeface="Franklin Gothic Medium"/>
                <a:cs typeface="Franklin Gothic Medium"/>
              </a:defRPr>
            </a:pPr>
            <a:r>
              <a:t>La guida autonoma è classificata in base alla quantità di</a:t>
            </a:r>
            <a:endParaRPr sz="2200">
              <a:latin typeface="Franklin Gothic Medium"/>
              <a:cs typeface="Franklin Gothic Medium"/>
            </a:endParaRPr>
          </a:p>
          <a:p>
            <a:pPr marL="469900">
              <a:lnSpc>
                <a:spcPts val="2360"/>
              </a:lnSpc>
              <a:defRPr sz="2200">
                <a:latin typeface="Franklin Gothic Medium"/>
                <a:cs typeface="Franklin Gothic Medium"/>
              </a:defRPr>
            </a:pPr>
            <a:r>
              <a:t>intervento del conducente umano:</a:t>
            </a:r>
            <a:endParaRPr sz="2200">
              <a:latin typeface="Franklin Gothic Medium"/>
              <a:cs typeface="Franklin Gothic Medium"/>
            </a:endParaRPr>
          </a:p>
          <a:p>
            <a:pPr marL="743585" marR="309880" lvl="1" indent="-457200">
              <a:lnSpc>
                <a:spcPts val="2110"/>
              </a:lnSpc>
              <a:spcBef>
                <a:spcPts val="1065"/>
              </a:spcBef>
              <a:buFont typeface="Arial MT"/>
              <a:buChar char="•"/>
              <a:tabLst>
                <a:tab pos="743585" algn="l"/>
                <a:tab pos="744220" algn="l"/>
              </a:tabLst>
              <a:defRPr sz="1900">
                <a:latin typeface="Franklin Gothic Medium"/>
                <a:cs typeface="Franklin Gothic Medium"/>
              </a:defRPr>
            </a:pPr>
            <a:r>
              <a:t>Dal Livello 0 (senza automazione) al Livello 5 (automazione completa)</a:t>
            </a:r>
            <a:endParaRPr sz="19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8836" y="1802364"/>
            <a:ext cx="196580" cy="1922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8836" y="2202719"/>
            <a:ext cx="196580" cy="19225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8836" y="2565647"/>
            <a:ext cx="196580" cy="192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5718" y="2202719"/>
            <a:ext cx="196580" cy="1922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6061" y="1445564"/>
            <a:ext cx="187210" cy="18289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16061" y="1965464"/>
            <a:ext cx="187210" cy="1828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6061" y="2485351"/>
            <a:ext cx="187210" cy="18290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16061" y="3005251"/>
            <a:ext cx="187210" cy="18289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497157" y="1531608"/>
            <a:ext cx="751205" cy="1569085"/>
            <a:chOff x="8497157" y="1531608"/>
            <a:chExt cx="751205" cy="1569085"/>
          </a:xfrm>
        </p:grpSpPr>
        <p:sp>
          <p:nvSpPr>
            <p:cNvPr id="11" name="object 11"/>
            <p:cNvSpPr/>
            <p:nvPr/>
          </p:nvSpPr>
          <p:spPr>
            <a:xfrm>
              <a:off x="8501837" y="1536293"/>
              <a:ext cx="741680" cy="361950"/>
            </a:xfrm>
            <a:custGeom>
              <a:avLst/>
              <a:gdLst/>
              <a:ahLst/>
              <a:cxnLst/>
              <a:rect l="l" t="t" r="r" b="b"/>
              <a:pathLst>
                <a:path w="741679" h="361950">
                  <a:moveTo>
                    <a:pt x="0" y="0"/>
                  </a:moveTo>
                  <a:lnTo>
                    <a:pt x="741678" y="361478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501838" y="1536288"/>
              <a:ext cx="741680" cy="762000"/>
            </a:xfrm>
            <a:custGeom>
              <a:avLst/>
              <a:gdLst/>
              <a:ahLst/>
              <a:cxnLst/>
              <a:rect l="l" t="t" r="r" b="b"/>
              <a:pathLst>
                <a:path w="741679" h="762000">
                  <a:moveTo>
                    <a:pt x="741678" y="76184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501838" y="1536295"/>
              <a:ext cx="741680" cy="1125220"/>
            </a:xfrm>
            <a:custGeom>
              <a:avLst/>
              <a:gdLst/>
              <a:ahLst/>
              <a:cxnLst/>
              <a:rect l="l" t="t" r="r" b="b"/>
              <a:pathLst>
                <a:path w="741679" h="1125220">
                  <a:moveTo>
                    <a:pt x="741678" y="1124760"/>
                  </a:moveTo>
                  <a:lnTo>
                    <a:pt x="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1837" y="1897776"/>
              <a:ext cx="741680" cy="158750"/>
            </a:xfrm>
            <a:custGeom>
              <a:avLst/>
              <a:gdLst/>
              <a:ahLst/>
              <a:cxnLst/>
              <a:rect l="l" t="t" r="r" b="b"/>
              <a:pathLst>
                <a:path w="741679" h="158750">
                  <a:moveTo>
                    <a:pt x="0" y="158417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01837" y="1897769"/>
              <a:ext cx="741680" cy="678815"/>
            </a:xfrm>
            <a:custGeom>
              <a:avLst/>
              <a:gdLst/>
              <a:ahLst/>
              <a:cxnLst/>
              <a:rect l="l" t="t" r="r" b="b"/>
              <a:pathLst>
                <a:path w="741679" h="678814">
                  <a:moveTo>
                    <a:pt x="0" y="678311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501837" y="1897779"/>
              <a:ext cx="741680" cy="1198245"/>
            </a:xfrm>
            <a:custGeom>
              <a:avLst/>
              <a:gdLst/>
              <a:ahLst/>
              <a:cxnLst/>
              <a:rect l="l" t="t" r="r" b="b"/>
              <a:pathLst>
                <a:path w="741679" h="1198245">
                  <a:moveTo>
                    <a:pt x="0" y="1198200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01837" y="2056193"/>
              <a:ext cx="741680" cy="605155"/>
            </a:xfrm>
            <a:custGeom>
              <a:avLst/>
              <a:gdLst/>
              <a:ahLst/>
              <a:cxnLst/>
              <a:rect l="l" t="t" r="r" b="b"/>
              <a:pathLst>
                <a:path w="741679" h="605155">
                  <a:moveTo>
                    <a:pt x="0" y="0"/>
                  </a:moveTo>
                  <a:lnTo>
                    <a:pt x="741678" y="241945"/>
                  </a:lnTo>
                </a:path>
                <a:path w="741679" h="605155">
                  <a:moveTo>
                    <a:pt x="0" y="0"/>
                  </a:moveTo>
                  <a:lnTo>
                    <a:pt x="741678" y="604863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01837" y="2298131"/>
              <a:ext cx="741680" cy="278130"/>
            </a:xfrm>
            <a:custGeom>
              <a:avLst/>
              <a:gdLst/>
              <a:ahLst/>
              <a:cxnLst/>
              <a:rect l="l" t="t" r="r" b="b"/>
              <a:pathLst>
                <a:path w="741679" h="278130">
                  <a:moveTo>
                    <a:pt x="0" y="277949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01837" y="2661055"/>
              <a:ext cx="741680" cy="434975"/>
            </a:xfrm>
            <a:custGeom>
              <a:avLst/>
              <a:gdLst/>
              <a:ahLst/>
              <a:cxnLst/>
              <a:rect l="l" t="t" r="r" b="b"/>
              <a:pathLst>
                <a:path w="741679" h="434975">
                  <a:moveTo>
                    <a:pt x="0" y="434925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1837" y="2576080"/>
              <a:ext cx="741680" cy="85090"/>
            </a:xfrm>
            <a:custGeom>
              <a:avLst/>
              <a:gdLst/>
              <a:ahLst/>
              <a:cxnLst/>
              <a:rect l="l" t="t" r="r" b="b"/>
              <a:pathLst>
                <a:path w="741679" h="85089">
                  <a:moveTo>
                    <a:pt x="0" y="0"/>
                  </a:moveTo>
                  <a:lnTo>
                    <a:pt x="741678" y="84969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01837" y="2298137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4">
                  <a:moveTo>
                    <a:pt x="0" y="797843"/>
                  </a:moveTo>
                  <a:lnTo>
                    <a:pt x="741678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426060" y="1893093"/>
            <a:ext cx="679450" cy="772795"/>
            <a:chOff x="9426060" y="1893093"/>
            <a:chExt cx="679450" cy="772795"/>
          </a:xfrm>
        </p:grpSpPr>
        <p:sp>
          <p:nvSpPr>
            <p:cNvPr id="23" name="object 23"/>
            <p:cNvSpPr/>
            <p:nvPr/>
          </p:nvSpPr>
          <p:spPr>
            <a:xfrm>
              <a:off x="9430740" y="2298128"/>
              <a:ext cx="669925" cy="1905"/>
            </a:xfrm>
            <a:custGeom>
              <a:avLst/>
              <a:gdLst/>
              <a:ahLst/>
              <a:cxnLst/>
              <a:rect l="l" t="t" r="r" b="b"/>
              <a:pathLst>
                <a:path w="669925" h="1905">
                  <a:moveTo>
                    <a:pt x="0" y="0"/>
                  </a:moveTo>
                  <a:lnTo>
                    <a:pt x="669670" y="144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30740" y="1897773"/>
              <a:ext cx="669925" cy="400685"/>
            </a:xfrm>
            <a:custGeom>
              <a:avLst/>
              <a:gdLst/>
              <a:ahLst/>
              <a:cxnLst/>
              <a:rect l="l" t="t" r="r" b="b"/>
              <a:pathLst>
                <a:path w="669925" h="400685">
                  <a:moveTo>
                    <a:pt x="0" y="0"/>
                  </a:moveTo>
                  <a:lnTo>
                    <a:pt x="669670" y="400362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30740" y="2298138"/>
              <a:ext cx="669925" cy="363220"/>
            </a:xfrm>
            <a:custGeom>
              <a:avLst/>
              <a:gdLst/>
              <a:ahLst/>
              <a:cxnLst/>
              <a:rect l="l" t="t" r="r" b="b"/>
              <a:pathLst>
                <a:path w="669925" h="363219">
                  <a:moveTo>
                    <a:pt x="0" y="362918"/>
                  </a:moveTo>
                  <a:lnTo>
                    <a:pt x="669670" y="0"/>
                  </a:lnTo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35423" y="2011808"/>
            <a:ext cx="187325" cy="447675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750" i="1">
                <a:latin typeface="Times New Roman"/>
                <a:cs typeface="Times New Roman"/>
              </a:defRPr>
            </a:pPr>
            <a:r>
              <a:t>x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68536" y="2686162"/>
            <a:ext cx="423545" cy="432434"/>
          </a:xfrm>
          <a:prstGeom prst="rect">
            <a:avLst/>
          </a:prstGeom>
        </p:spPr>
        <p:txBody>
          <a:bodyPr vert="horz" wrap="square" lIns="0" tIns="14604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defRPr i="1">
                <a:latin typeface="Times New Roman"/>
                <a:cs typeface="Times New Roman"/>
              </a:defRPr>
            </a:pPr>
            <a:r>
              <a:rPr sz="3975" baseline="-25157"/>
              <a:t>W</a:t>
            </a:r>
            <a:r>
              <a:rPr sz="1550"/>
              <a:t>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33217" y="2259515"/>
            <a:ext cx="397510" cy="40513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defRPr i="1">
                <a:latin typeface="Times New Roman"/>
                <a:cs typeface="Times New Roman"/>
              </a:defRPr>
            </a:pPr>
            <a:r>
              <a:rPr sz="3675" baseline="-24943"/>
              <a:t>W</a:t>
            </a:r>
            <a:r>
              <a:rPr sz="1450"/>
              <a:t>o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21976" y="1867795"/>
            <a:ext cx="186055" cy="40068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defRPr sz="2450" i="1">
                <a:latin typeface="Times New Roman"/>
                <a:cs typeface="Times New Roman"/>
              </a:defRPr>
            </a:pPr>
            <a:r>
              <a:t>o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02802" y="1504882"/>
            <a:ext cx="182880" cy="389890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 sz="2350" i="1">
                <a:latin typeface="Times New Roman"/>
                <a:cs typeface="Times New Roman"/>
              </a:defRPr>
            </a:pPr>
            <a:r>
              <a:t>h</a:t>
            </a:r>
            <a:endParaRPr sz="235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797899" y="3790696"/>
            <a:ext cx="1728470" cy="1794510"/>
            <a:chOff x="2797899" y="3790696"/>
            <a:chExt cx="1728470" cy="1794510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7899" y="4635591"/>
              <a:ext cx="1689554" cy="37406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2905" y="4065780"/>
              <a:ext cx="1641378" cy="32693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670122" y="3797046"/>
              <a:ext cx="338455" cy="1371600"/>
            </a:xfrm>
            <a:custGeom>
              <a:avLst/>
              <a:gdLst/>
              <a:ahLst/>
              <a:cxnLst/>
              <a:rect l="l" t="t" r="r" b="b"/>
              <a:pathLst>
                <a:path w="338454" h="1371600">
                  <a:moveTo>
                    <a:pt x="169100" y="0"/>
                  </a:moveTo>
                  <a:lnTo>
                    <a:pt x="118818" y="30826"/>
                  </a:lnTo>
                  <a:lnTo>
                    <a:pt x="88500" y="82756"/>
                  </a:lnTo>
                  <a:lnTo>
                    <a:pt x="61540" y="156572"/>
                  </a:lnTo>
                  <a:lnTo>
                    <a:pt x="49531" y="200826"/>
                  </a:lnTo>
                  <a:lnTo>
                    <a:pt x="38617" y="249518"/>
                  </a:lnTo>
                  <a:lnTo>
                    <a:pt x="28881" y="302302"/>
                  </a:lnTo>
                  <a:lnTo>
                    <a:pt x="20411" y="358835"/>
                  </a:lnTo>
                  <a:lnTo>
                    <a:pt x="13289" y="418771"/>
                  </a:lnTo>
                  <a:lnTo>
                    <a:pt x="7603" y="481767"/>
                  </a:lnTo>
                  <a:lnTo>
                    <a:pt x="3435" y="547476"/>
                  </a:lnTo>
                  <a:lnTo>
                    <a:pt x="873" y="615556"/>
                  </a:lnTo>
                  <a:lnTo>
                    <a:pt x="0" y="685660"/>
                  </a:lnTo>
                  <a:lnTo>
                    <a:pt x="873" y="755764"/>
                  </a:lnTo>
                  <a:lnTo>
                    <a:pt x="3435" y="823843"/>
                  </a:lnTo>
                  <a:lnTo>
                    <a:pt x="7603" y="889552"/>
                  </a:lnTo>
                  <a:lnTo>
                    <a:pt x="13289" y="952546"/>
                  </a:lnTo>
                  <a:lnTo>
                    <a:pt x="20411" y="1012482"/>
                  </a:lnTo>
                  <a:lnTo>
                    <a:pt x="28881" y="1069013"/>
                  </a:lnTo>
                  <a:lnTo>
                    <a:pt x="38617" y="1121797"/>
                  </a:lnTo>
                  <a:lnTo>
                    <a:pt x="49531" y="1170487"/>
                  </a:lnTo>
                  <a:lnTo>
                    <a:pt x="61540" y="1214740"/>
                  </a:lnTo>
                  <a:lnTo>
                    <a:pt x="74558" y="1254210"/>
                  </a:lnTo>
                  <a:lnTo>
                    <a:pt x="103282" y="1317426"/>
                  </a:lnTo>
                  <a:lnTo>
                    <a:pt x="135023" y="1357378"/>
                  </a:lnTo>
                  <a:lnTo>
                    <a:pt x="169100" y="1371307"/>
                  </a:lnTo>
                  <a:lnTo>
                    <a:pt x="186390" y="1367768"/>
                  </a:lnTo>
                  <a:lnTo>
                    <a:pt x="219387" y="1340482"/>
                  </a:lnTo>
                  <a:lnTo>
                    <a:pt x="249705" y="1288554"/>
                  </a:lnTo>
                  <a:lnTo>
                    <a:pt x="276665" y="1214740"/>
                  </a:lnTo>
                  <a:lnTo>
                    <a:pt x="288674" y="1170487"/>
                  </a:lnTo>
                  <a:lnTo>
                    <a:pt x="299588" y="1121797"/>
                  </a:lnTo>
                  <a:lnTo>
                    <a:pt x="309322" y="1069013"/>
                  </a:lnTo>
                  <a:lnTo>
                    <a:pt x="317792" y="1012482"/>
                  </a:lnTo>
                  <a:lnTo>
                    <a:pt x="324912" y="952546"/>
                  </a:lnTo>
                  <a:lnTo>
                    <a:pt x="330598" y="889552"/>
                  </a:lnTo>
                  <a:lnTo>
                    <a:pt x="334765" y="823843"/>
                  </a:lnTo>
                  <a:lnTo>
                    <a:pt x="337327" y="755764"/>
                  </a:lnTo>
                  <a:lnTo>
                    <a:pt x="338200" y="685660"/>
                  </a:lnTo>
                  <a:lnTo>
                    <a:pt x="337327" y="615556"/>
                  </a:lnTo>
                  <a:lnTo>
                    <a:pt x="334765" y="547476"/>
                  </a:lnTo>
                  <a:lnTo>
                    <a:pt x="330598" y="481767"/>
                  </a:lnTo>
                  <a:lnTo>
                    <a:pt x="324912" y="418771"/>
                  </a:lnTo>
                  <a:lnTo>
                    <a:pt x="317792" y="358835"/>
                  </a:lnTo>
                  <a:lnTo>
                    <a:pt x="309322" y="302302"/>
                  </a:lnTo>
                  <a:lnTo>
                    <a:pt x="299588" y="249518"/>
                  </a:lnTo>
                  <a:lnTo>
                    <a:pt x="288674" y="200826"/>
                  </a:lnTo>
                  <a:lnTo>
                    <a:pt x="276665" y="156572"/>
                  </a:lnTo>
                  <a:lnTo>
                    <a:pt x="263648" y="117101"/>
                  </a:lnTo>
                  <a:lnTo>
                    <a:pt x="234923" y="53883"/>
                  </a:lnTo>
                  <a:lnTo>
                    <a:pt x="203181" y="13930"/>
                  </a:lnTo>
                  <a:lnTo>
                    <a:pt x="169100" y="0"/>
                  </a:lnTo>
                  <a:close/>
                </a:path>
              </a:pathLst>
            </a:custGeom>
            <a:solidFill>
              <a:srgbClr val="FF0000">
                <a:alpha val="38819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70122" y="3797046"/>
              <a:ext cx="338455" cy="1371600"/>
            </a:xfrm>
            <a:custGeom>
              <a:avLst/>
              <a:gdLst/>
              <a:ahLst/>
              <a:cxnLst/>
              <a:rect l="l" t="t" r="r" b="b"/>
              <a:pathLst>
                <a:path w="338454" h="1371600">
                  <a:moveTo>
                    <a:pt x="0" y="685654"/>
                  </a:moveTo>
                  <a:lnTo>
                    <a:pt x="873" y="615550"/>
                  </a:lnTo>
                  <a:lnTo>
                    <a:pt x="3435" y="547471"/>
                  </a:lnTo>
                  <a:lnTo>
                    <a:pt x="7602" y="481761"/>
                  </a:lnTo>
                  <a:lnTo>
                    <a:pt x="13288" y="418766"/>
                  </a:lnTo>
                  <a:lnTo>
                    <a:pt x="20409" y="358830"/>
                  </a:lnTo>
                  <a:lnTo>
                    <a:pt x="28879" y="302298"/>
                  </a:lnTo>
                  <a:lnTo>
                    <a:pt x="38614" y="249514"/>
                  </a:lnTo>
                  <a:lnTo>
                    <a:pt x="49528" y="200823"/>
                  </a:lnTo>
                  <a:lnTo>
                    <a:pt x="61537" y="156570"/>
                  </a:lnTo>
                  <a:lnTo>
                    <a:pt x="74555" y="117099"/>
                  </a:lnTo>
                  <a:lnTo>
                    <a:pt x="103279" y="53882"/>
                  </a:lnTo>
                  <a:lnTo>
                    <a:pt x="135021" y="13930"/>
                  </a:lnTo>
                  <a:lnTo>
                    <a:pt x="169101" y="0"/>
                  </a:lnTo>
                  <a:lnTo>
                    <a:pt x="186390" y="3539"/>
                  </a:lnTo>
                  <a:lnTo>
                    <a:pt x="219387" y="30825"/>
                  </a:lnTo>
                  <a:lnTo>
                    <a:pt x="249705" y="82754"/>
                  </a:lnTo>
                  <a:lnTo>
                    <a:pt x="276665" y="156570"/>
                  </a:lnTo>
                  <a:lnTo>
                    <a:pt x="288674" y="200823"/>
                  </a:lnTo>
                  <a:lnTo>
                    <a:pt x="299588" y="249514"/>
                  </a:lnTo>
                  <a:lnTo>
                    <a:pt x="309323" y="302298"/>
                  </a:lnTo>
                  <a:lnTo>
                    <a:pt x="317793" y="358830"/>
                  </a:lnTo>
                  <a:lnTo>
                    <a:pt x="324914" y="418766"/>
                  </a:lnTo>
                  <a:lnTo>
                    <a:pt x="330600" y="481761"/>
                  </a:lnTo>
                  <a:lnTo>
                    <a:pt x="334767" y="547471"/>
                  </a:lnTo>
                  <a:lnTo>
                    <a:pt x="337330" y="615550"/>
                  </a:lnTo>
                  <a:lnTo>
                    <a:pt x="338203" y="685654"/>
                  </a:lnTo>
                  <a:lnTo>
                    <a:pt x="337330" y="755758"/>
                  </a:lnTo>
                  <a:lnTo>
                    <a:pt x="334767" y="823837"/>
                  </a:lnTo>
                  <a:lnTo>
                    <a:pt x="330600" y="889547"/>
                  </a:lnTo>
                  <a:lnTo>
                    <a:pt x="324914" y="952542"/>
                  </a:lnTo>
                  <a:lnTo>
                    <a:pt x="317793" y="1012478"/>
                  </a:lnTo>
                  <a:lnTo>
                    <a:pt x="309323" y="1069010"/>
                  </a:lnTo>
                  <a:lnTo>
                    <a:pt x="299588" y="1121794"/>
                  </a:lnTo>
                  <a:lnTo>
                    <a:pt x="288674" y="1170486"/>
                  </a:lnTo>
                  <a:lnTo>
                    <a:pt x="276665" y="1214739"/>
                  </a:lnTo>
                  <a:lnTo>
                    <a:pt x="263647" y="1254211"/>
                  </a:lnTo>
                  <a:lnTo>
                    <a:pt x="234923" y="1317428"/>
                  </a:lnTo>
                  <a:lnTo>
                    <a:pt x="203181" y="1357380"/>
                  </a:lnTo>
                  <a:lnTo>
                    <a:pt x="169101" y="1371310"/>
                  </a:lnTo>
                  <a:lnTo>
                    <a:pt x="151811" y="1367770"/>
                  </a:lnTo>
                  <a:lnTo>
                    <a:pt x="118815" y="1340484"/>
                  </a:lnTo>
                  <a:lnTo>
                    <a:pt x="88497" y="1288555"/>
                  </a:lnTo>
                  <a:lnTo>
                    <a:pt x="61537" y="1214739"/>
                  </a:lnTo>
                  <a:lnTo>
                    <a:pt x="49528" y="1170486"/>
                  </a:lnTo>
                  <a:lnTo>
                    <a:pt x="38614" y="1121794"/>
                  </a:lnTo>
                  <a:lnTo>
                    <a:pt x="28879" y="1069010"/>
                  </a:lnTo>
                  <a:lnTo>
                    <a:pt x="20409" y="1012478"/>
                  </a:lnTo>
                  <a:lnTo>
                    <a:pt x="13288" y="952542"/>
                  </a:lnTo>
                  <a:lnTo>
                    <a:pt x="7602" y="889547"/>
                  </a:lnTo>
                  <a:lnTo>
                    <a:pt x="3435" y="823837"/>
                  </a:lnTo>
                  <a:lnTo>
                    <a:pt x="873" y="755758"/>
                  </a:lnTo>
                  <a:lnTo>
                    <a:pt x="0" y="685654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10711" y="5166601"/>
              <a:ext cx="715645" cy="418465"/>
            </a:xfrm>
            <a:custGeom>
              <a:avLst/>
              <a:gdLst/>
              <a:ahLst/>
              <a:cxnLst/>
              <a:rect l="l" t="t" r="r" b="b"/>
              <a:pathLst>
                <a:path w="715645" h="418464">
                  <a:moveTo>
                    <a:pt x="542174" y="360546"/>
                  </a:moveTo>
                  <a:lnTo>
                    <a:pt x="537413" y="418261"/>
                  </a:lnTo>
                  <a:lnTo>
                    <a:pt x="673778" y="363575"/>
                  </a:lnTo>
                  <a:lnTo>
                    <a:pt x="569823" y="363575"/>
                  </a:lnTo>
                  <a:lnTo>
                    <a:pt x="542174" y="360546"/>
                  </a:lnTo>
                  <a:close/>
                </a:path>
                <a:path w="715645" h="418464">
                  <a:moveTo>
                    <a:pt x="546875" y="303568"/>
                  </a:moveTo>
                  <a:lnTo>
                    <a:pt x="542174" y="360546"/>
                  </a:lnTo>
                  <a:lnTo>
                    <a:pt x="569823" y="363575"/>
                  </a:lnTo>
                  <a:lnTo>
                    <a:pt x="576046" y="306768"/>
                  </a:lnTo>
                  <a:lnTo>
                    <a:pt x="546875" y="303568"/>
                  </a:lnTo>
                  <a:close/>
                </a:path>
                <a:path w="715645" h="418464">
                  <a:moveTo>
                    <a:pt x="551510" y="247396"/>
                  </a:moveTo>
                  <a:lnTo>
                    <a:pt x="546875" y="303568"/>
                  </a:lnTo>
                  <a:lnTo>
                    <a:pt x="576046" y="306768"/>
                  </a:lnTo>
                  <a:lnTo>
                    <a:pt x="569823" y="363575"/>
                  </a:lnTo>
                  <a:lnTo>
                    <a:pt x="673778" y="363575"/>
                  </a:lnTo>
                  <a:lnTo>
                    <a:pt x="715327" y="346913"/>
                  </a:lnTo>
                  <a:lnTo>
                    <a:pt x="551510" y="247396"/>
                  </a:lnTo>
                  <a:close/>
                </a:path>
                <a:path w="715645" h="418464">
                  <a:moveTo>
                    <a:pt x="57035" y="0"/>
                  </a:moveTo>
                  <a:lnTo>
                    <a:pt x="0" y="3505"/>
                  </a:lnTo>
                  <a:lnTo>
                    <a:pt x="1092" y="21374"/>
                  </a:lnTo>
                  <a:lnTo>
                    <a:pt x="4635" y="40767"/>
                  </a:lnTo>
                  <a:lnTo>
                    <a:pt x="18072" y="78346"/>
                  </a:lnTo>
                  <a:lnTo>
                    <a:pt x="39039" y="114084"/>
                  </a:lnTo>
                  <a:lnTo>
                    <a:pt x="66573" y="147929"/>
                  </a:lnTo>
                  <a:lnTo>
                    <a:pt x="99987" y="179946"/>
                  </a:lnTo>
                  <a:lnTo>
                    <a:pt x="138747" y="210121"/>
                  </a:lnTo>
                  <a:lnTo>
                    <a:pt x="182549" y="238518"/>
                  </a:lnTo>
                  <a:lnTo>
                    <a:pt x="230289" y="264591"/>
                  </a:lnTo>
                  <a:lnTo>
                    <a:pt x="282168" y="288582"/>
                  </a:lnTo>
                  <a:lnTo>
                    <a:pt x="337502" y="310134"/>
                  </a:lnTo>
                  <a:lnTo>
                    <a:pt x="395808" y="329057"/>
                  </a:lnTo>
                  <a:lnTo>
                    <a:pt x="456615" y="345084"/>
                  </a:lnTo>
                  <a:lnTo>
                    <a:pt x="519976" y="358114"/>
                  </a:lnTo>
                  <a:lnTo>
                    <a:pt x="542174" y="360546"/>
                  </a:lnTo>
                  <a:lnTo>
                    <a:pt x="546875" y="303568"/>
                  </a:lnTo>
                  <a:lnTo>
                    <a:pt x="531365" y="301866"/>
                  </a:lnTo>
                  <a:lnTo>
                    <a:pt x="530174" y="301866"/>
                  </a:lnTo>
                  <a:lnTo>
                    <a:pt x="527545" y="301447"/>
                  </a:lnTo>
                  <a:lnTo>
                    <a:pt x="528135" y="301447"/>
                  </a:lnTo>
                  <a:lnTo>
                    <a:pt x="470626" y="289623"/>
                  </a:lnTo>
                  <a:lnTo>
                    <a:pt x="470420" y="289623"/>
                  </a:lnTo>
                  <a:lnTo>
                    <a:pt x="468896" y="289267"/>
                  </a:lnTo>
                  <a:lnTo>
                    <a:pt x="469072" y="289267"/>
                  </a:lnTo>
                  <a:lnTo>
                    <a:pt x="412883" y="274447"/>
                  </a:lnTo>
                  <a:lnTo>
                    <a:pt x="412686" y="274447"/>
                  </a:lnTo>
                  <a:lnTo>
                    <a:pt x="411149" y="273989"/>
                  </a:lnTo>
                  <a:lnTo>
                    <a:pt x="411277" y="273989"/>
                  </a:lnTo>
                  <a:lnTo>
                    <a:pt x="357640" y="256590"/>
                  </a:lnTo>
                  <a:lnTo>
                    <a:pt x="357479" y="256590"/>
                  </a:lnTo>
                  <a:lnTo>
                    <a:pt x="355917" y="256032"/>
                  </a:lnTo>
                  <a:lnTo>
                    <a:pt x="356045" y="256032"/>
                  </a:lnTo>
                  <a:lnTo>
                    <a:pt x="305493" y="236334"/>
                  </a:lnTo>
                  <a:lnTo>
                    <a:pt x="305358" y="236334"/>
                  </a:lnTo>
                  <a:lnTo>
                    <a:pt x="303733" y="235648"/>
                  </a:lnTo>
                  <a:lnTo>
                    <a:pt x="303875" y="235648"/>
                  </a:lnTo>
                  <a:lnTo>
                    <a:pt x="256998" y="213982"/>
                  </a:lnTo>
                  <a:lnTo>
                    <a:pt x="256844" y="213982"/>
                  </a:lnTo>
                  <a:lnTo>
                    <a:pt x="255130" y="213118"/>
                  </a:lnTo>
                  <a:lnTo>
                    <a:pt x="255264" y="213118"/>
                  </a:lnTo>
                  <a:lnTo>
                    <a:pt x="212118" y="189534"/>
                  </a:lnTo>
                  <a:lnTo>
                    <a:pt x="210654" y="188734"/>
                  </a:lnTo>
                  <a:lnTo>
                    <a:pt x="191591" y="176860"/>
                  </a:lnTo>
                  <a:lnTo>
                    <a:pt x="190588" y="176237"/>
                  </a:lnTo>
                  <a:lnTo>
                    <a:pt x="172378" y="163868"/>
                  </a:lnTo>
                  <a:lnTo>
                    <a:pt x="171310" y="163144"/>
                  </a:lnTo>
                  <a:lnTo>
                    <a:pt x="154450" y="150596"/>
                  </a:lnTo>
                  <a:lnTo>
                    <a:pt x="153339" y="149771"/>
                  </a:lnTo>
                  <a:lnTo>
                    <a:pt x="137893" y="137109"/>
                  </a:lnTo>
                  <a:lnTo>
                    <a:pt x="136728" y="136156"/>
                  </a:lnTo>
                  <a:lnTo>
                    <a:pt x="122796" y="123469"/>
                  </a:lnTo>
                  <a:lnTo>
                    <a:pt x="121564" y="122351"/>
                  </a:lnTo>
                  <a:lnTo>
                    <a:pt x="109163" y="109728"/>
                  </a:lnTo>
                  <a:lnTo>
                    <a:pt x="107886" y="108432"/>
                  </a:lnTo>
                  <a:lnTo>
                    <a:pt x="97086" y="95948"/>
                  </a:lnTo>
                  <a:lnTo>
                    <a:pt x="95770" y="94437"/>
                  </a:lnTo>
                  <a:lnTo>
                    <a:pt x="86602" y="82219"/>
                  </a:lnTo>
                  <a:lnTo>
                    <a:pt x="85255" y="80441"/>
                  </a:lnTo>
                  <a:lnTo>
                    <a:pt x="77712" y="68592"/>
                  </a:lnTo>
                  <a:lnTo>
                    <a:pt x="76377" y="66522"/>
                  </a:lnTo>
                  <a:lnTo>
                    <a:pt x="70469" y="55156"/>
                  </a:lnTo>
                  <a:lnTo>
                    <a:pt x="70319" y="55156"/>
                  </a:lnTo>
                  <a:lnTo>
                    <a:pt x="69189" y="52743"/>
                  </a:lnTo>
                  <a:lnTo>
                    <a:pt x="64812" y="41922"/>
                  </a:lnTo>
                  <a:lnTo>
                    <a:pt x="64655" y="41922"/>
                  </a:lnTo>
                  <a:lnTo>
                    <a:pt x="63665" y="39166"/>
                  </a:lnTo>
                  <a:lnTo>
                    <a:pt x="63826" y="39166"/>
                  </a:lnTo>
                  <a:lnTo>
                    <a:pt x="60749" y="28943"/>
                  </a:lnTo>
                  <a:lnTo>
                    <a:pt x="60566" y="28943"/>
                  </a:lnTo>
                  <a:lnTo>
                    <a:pt x="59817" y="25844"/>
                  </a:lnTo>
                  <a:lnTo>
                    <a:pt x="60000" y="25844"/>
                  </a:lnTo>
                  <a:lnTo>
                    <a:pt x="58234" y="16167"/>
                  </a:lnTo>
                  <a:lnTo>
                    <a:pt x="58038" y="16167"/>
                  </a:lnTo>
                  <a:lnTo>
                    <a:pt x="57619" y="12801"/>
                  </a:lnTo>
                  <a:lnTo>
                    <a:pt x="57830" y="12801"/>
                  </a:lnTo>
                  <a:lnTo>
                    <a:pt x="57035" y="0"/>
                  </a:lnTo>
                  <a:close/>
                </a:path>
                <a:path w="715645" h="418464">
                  <a:moveTo>
                    <a:pt x="527545" y="301447"/>
                  </a:moveTo>
                  <a:lnTo>
                    <a:pt x="530174" y="301866"/>
                  </a:lnTo>
                  <a:lnTo>
                    <a:pt x="528811" y="301586"/>
                  </a:lnTo>
                  <a:lnTo>
                    <a:pt x="527545" y="301447"/>
                  </a:lnTo>
                  <a:close/>
                </a:path>
                <a:path w="715645" h="418464">
                  <a:moveTo>
                    <a:pt x="528811" y="301586"/>
                  </a:moveTo>
                  <a:lnTo>
                    <a:pt x="530174" y="301866"/>
                  </a:lnTo>
                  <a:lnTo>
                    <a:pt x="531365" y="301866"/>
                  </a:lnTo>
                  <a:lnTo>
                    <a:pt x="528811" y="301586"/>
                  </a:lnTo>
                  <a:close/>
                </a:path>
                <a:path w="715645" h="418464">
                  <a:moveTo>
                    <a:pt x="528135" y="301447"/>
                  </a:moveTo>
                  <a:lnTo>
                    <a:pt x="527545" y="301447"/>
                  </a:lnTo>
                  <a:lnTo>
                    <a:pt x="528811" y="301586"/>
                  </a:lnTo>
                  <a:lnTo>
                    <a:pt x="528135" y="301447"/>
                  </a:lnTo>
                  <a:close/>
                </a:path>
                <a:path w="715645" h="418464">
                  <a:moveTo>
                    <a:pt x="468896" y="289267"/>
                  </a:moveTo>
                  <a:lnTo>
                    <a:pt x="470420" y="289623"/>
                  </a:lnTo>
                  <a:lnTo>
                    <a:pt x="469694" y="289431"/>
                  </a:lnTo>
                  <a:lnTo>
                    <a:pt x="468896" y="289267"/>
                  </a:lnTo>
                  <a:close/>
                </a:path>
                <a:path w="715645" h="418464">
                  <a:moveTo>
                    <a:pt x="469694" y="289431"/>
                  </a:moveTo>
                  <a:lnTo>
                    <a:pt x="470420" y="289623"/>
                  </a:lnTo>
                  <a:lnTo>
                    <a:pt x="470626" y="289623"/>
                  </a:lnTo>
                  <a:lnTo>
                    <a:pt x="469694" y="289431"/>
                  </a:lnTo>
                  <a:close/>
                </a:path>
                <a:path w="715645" h="418464">
                  <a:moveTo>
                    <a:pt x="469072" y="289267"/>
                  </a:moveTo>
                  <a:lnTo>
                    <a:pt x="468896" y="289267"/>
                  </a:lnTo>
                  <a:lnTo>
                    <a:pt x="469694" y="289431"/>
                  </a:lnTo>
                  <a:lnTo>
                    <a:pt x="469072" y="289267"/>
                  </a:lnTo>
                  <a:close/>
                </a:path>
                <a:path w="715645" h="418464">
                  <a:moveTo>
                    <a:pt x="411149" y="273989"/>
                  </a:moveTo>
                  <a:lnTo>
                    <a:pt x="412686" y="274447"/>
                  </a:lnTo>
                  <a:lnTo>
                    <a:pt x="411830" y="274169"/>
                  </a:lnTo>
                  <a:lnTo>
                    <a:pt x="411149" y="273989"/>
                  </a:lnTo>
                  <a:close/>
                </a:path>
                <a:path w="715645" h="418464">
                  <a:moveTo>
                    <a:pt x="411830" y="274169"/>
                  </a:moveTo>
                  <a:lnTo>
                    <a:pt x="412686" y="274447"/>
                  </a:lnTo>
                  <a:lnTo>
                    <a:pt x="412883" y="274447"/>
                  </a:lnTo>
                  <a:lnTo>
                    <a:pt x="411830" y="274169"/>
                  </a:lnTo>
                  <a:close/>
                </a:path>
                <a:path w="715645" h="418464">
                  <a:moveTo>
                    <a:pt x="411277" y="273989"/>
                  </a:moveTo>
                  <a:lnTo>
                    <a:pt x="411149" y="273989"/>
                  </a:lnTo>
                  <a:lnTo>
                    <a:pt x="411830" y="274169"/>
                  </a:lnTo>
                  <a:lnTo>
                    <a:pt x="411277" y="273989"/>
                  </a:lnTo>
                  <a:close/>
                </a:path>
                <a:path w="715645" h="418464">
                  <a:moveTo>
                    <a:pt x="355917" y="256032"/>
                  </a:moveTo>
                  <a:lnTo>
                    <a:pt x="357479" y="256590"/>
                  </a:lnTo>
                  <a:lnTo>
                    <a:pt x="356681" y="256279"/>
                  </a:lnTo>
                  <a:lnTo>
                    <a:pt x="355917" y="256032"/>
                  </a:lnTo>
                  <a:close/>
                </a:path>
                <a:path w="715645" h="418464">
                  <a:moveTo>
                    <a:pt x="356681" y="256279"/>
                  </a:moveTo>
                  <a:lnTo>
                    <a:pt x="357479" y="256590"/>
                  </a:lnTo>
                  <a:lnTo>
                    <a:pt x="357640" y="256590"/>
                  </a:lnTo>
                  <a:lnTo>
                    <a:pt x="356681" y="256279"/>
                  </a:lnTo>
                  <a:close/>
                </a:path>
                <a:path w="715645" h="418464">
                  <a:moveTo>
                    <a:pt x="356045" y="256032"/>
                  </a:moveTo>
                  <a:lnTo>
                    <a:pt x="355917" y="256032"/>
                  </a:lnTo>
                  <a:lnTo>
                    <a:pt x="356681" y="256279"/>
                  </a:lnTo>
                  <a:lnTo>
                    <a:pt x="356045" y="256032"/>
                  </a:lnTo>
                  <a:close/>
                </a:path>
                <a:path w="715645" h="418464">
                  <a:moveTo>
                    <a:pt x="303733" y="235648"/>
                  </a:moveTo>
                  <a:lnTo>
                    <a:pt x="305358" y="236334"/>
                  </a:lnTo>
                  <a:lnTo>
                    <a:pt x="304636" y="236000"/>
                  </a:lnTo>
                  <a:lnTo>
                    <a:pt x="303733" y="235648"/>
                  </a:lnTo>
                  <a:close/>
                </a:path>
                <a:path w="715645" h="418464">
                  <a:moveTo>
                    <a:pt x="304636" y="236000"/>
                  </a:moveTo>
                  <a:lnTo>
                    <a:pt x="305358" y="236334"/>
                  </a:lnTo>
                  <a:lnTo>
                    <a:pt x="305493" y="236334"/>
                  </a:lnTo>
                  <a:lnTo>
                    <a:pt x="304636" y="236000"/>
                  </a:lnTo>
                  <a:close/>
                </a:path>
                <a:path w="715645" h="418464">
                  <a:moveTo>
                    <a:pt x="303875" y="235648"/>
                  </a:moveTo>
                  <a:lnTo>
                    <a:pt x="303733" y="235648"/>
                  </a:lnTo>
                  <a:lnTo>
                    <a:pt x="304636" y="236000"/>
                  </a:lnTo>
                  <a:lnTo>
                    <a:pt x="303875" y="235648"/>
                  </a:lnTo>
                  <a:close/>
                </a:path>
                <a:path w="715645" h="418464">
                  <a:moveTo>
                    <a:pt x="255130" y="213118"/>
                  </a:moveTo>
                  <a:lnTo>
                    <a:pt x="256844" y="213982"/>
                  </a:lnTo>
                  <a:lnTo>
                    <a:pt x="256001" y="213521"/>
                  </a:lnTo>
                  <a:lnTo>
                    <a:pt x="255130" y="213118"/>
                  </a:lnTo>
                  <a:close/>
                </a:path>
                <a:path w="715645" h="418464">
                  <a:moveTo>
                    <a:pt x="256001" y="213521"/>
                  </a:moveTo>
                  <a:lnTo>
                    <a:pt x="256844" y="213982"/>
                  </a:lnTo>
                  <a:lnTo>
                    <a:pt x="256998" y="213982"/>
                  </a:lnTo>
                  <a:lnTo>
                    <a:pt x="256001" y="213521"/>
                  </a:lnTo>
                  <a:close/>
                </a:path>
                <a:path w="715645" h="418464">
                  <a:moveTo>
                    <a:pt x="255264" y="213118"/>
                  </a:moveTo>
                  <a:lnTo>
                    <a:pt x="255130" y="213118"/>
                  </a:lnTo>
                  <a:lnTo>
                    <a:pt x="256001" y="213521"/>
                  </a:lnTo>
                  <a:lnTo>
                    <a:pt x="255264" y="213118"/>
                  </a:lnTo>
                  <a:close/>
                </a:path>
                <a:path w="715645" h="418464">
                  <a:moveTo>
                    <a:pt x="210654" y="188734"/>
                  </a:moveTo>
                  <a:lnTo>
                    <a:pt x="212013" y="189534"/>
                  </a:lnTo>
                  <a:lnTo>
                    <a:pt x="211239" y="189054"/>
                  </a:lnTo>
                  <a:lnTo>
                    <a:pt x="210654" y="188734"/>
                  </a:lnTo>
                  <a:close/>
                </a:path>
                <a:path w="715645" h="418464">
                  <a:moveTo>
                    <a:pt x="211239" y="189054"/>
                  </a:moveTo>
                  <a:lnTo>
                    <a:pt x="212013" y="189534"/>
                  </a:lnTo>
                  <a:lnTo>
                    <a:pt x="211239" y="189054"/>
                  </a:lnTo>
                  <a:close/>
                </a:path>
                <a:path w="715645" h="418464">
                  <a:moveTo>
                    <a:pt x="210724" y="188734"/>
                  </a:moveTo>
                  <a:lnTo>
                    <a:pt x="211239" y="189054"/>
                  </a:lnTo>
                  <a:lnTo>
                    <a:pt x="210724" y="188734"/>
                  </a:lnTo>
                  <a:close/>
                </a:path>
                <a:path w="715645" h="418464">
                  <a:moveTo>
                    <a:pt x="190998" y="176491"/>
                  </a:moveTo>
                  <a:lnTo>
                    <a:pt x="191541" y="176860"/>
                  </a:lnTo>
                  <a:lnTo>
                    <a:pt x="190998" y="176491"/>
                  </a:lnTo>
                  <a:close/>
                </a:path>
                <a:path w="715645" h="418464">
                  <a:moveTo>
                    <a:pt x="190623" y="176237"/>
                  </a:moveTo>
                  <a:lnTo>
                    <a:pt x="190998" y="176491"/>
                  </a:lnTo>
                  <a:lnTo>
                    <a:pt x="190623" y="176237"/>
                  </a:lnTo>
                  <a:close/>
                </a:path>
                <a:path w="715645" h="418464">
                  <a:moveTo>
                    <a:pt x="171641" y="163368"/>
                  </a:moveTo>
                  <a:lnTo>
                    <a:pt x="172313" y="163868"/>
                  </a:lnTo>
                  <a:lnTo>
                    <a:pt x="171641" y="163368"/>
                  </a:lnTo>
                  <a:close/>
                </a:path>
                <a:path w="715645" h="418464">
                  <a:moveTo>
                    <a:pt x="171339" y="163144"/>
                  </a:moveTo>
                  <a:lnTo>
                    <a:pt x="171641" y="163368"/>
                  </a:lnTo>
                  <a:lnTo>
                    <a:pt x="171339" y="163144"/>
                  </a:lnTo>
                  <a:close/>
                </a:path>
                <a:path w="715645" h="418464">
                  <a:moveTo>
                    <a:pt x="153339" y="149771"/>
                  </a:moveTo>
                  <a:lnTo>
                    <a:pt x="154393" y="150596"/>
                  </a:lnTo>
                  <a:lnTo>
                    <a:pt x="153825" y="150131"/>
                  </a:lnTo>
                  <a:lnTo>
                    <a:pt x="153339" y="149771"/>
                  </a:lnTo>
                  <a:close/>
                </a:path>
                <a:path w="715645" h="418464">
                  <a:moveTo>
                    <a:pt x="153825" y="150131"/>
                  </a:moveTo>
                  <a:lnTo>
                    <a:pt x="154393" y="150596"/>
                  </a:lnTo>
                  <a:lnTo>
                    <a:pt x="153825" y="150131"/>
                  </a:lnTo>
                  <a:close/>
                </a:path>
                <a:path w="715645" h="418464">
                  <a:moveTo>
                    <a:pt x="153383" y="149771"/>
                  </a:moveTo>
                  <a:lnTo>
                    <a:pt x="153825" y="150131"/>
                  </a:lnTo>
                  <a:lnTo>
                    <a:pt x="153383" y="149771"/>
                  </a:lnTo>
                  <a:close/>
                </a:path>
                <a:path w="715645" h="418464">
                  <a:moveTo>
                    <a:pt x="136728" y="136156"/>
                  </a:moveTo>
                  <a:lnTo>
                    <a:pt x="137833" y="137109"/>
                  </a:lnTo>
                  <a:lnTo>
                    <a:pt x="137282" y="136610"/>
                  </a:lnTo>
                  <a:lnTo>
                    <a:pt x="136728" y="136156"/>
                  </a:lnTo>
                  <a:close/>
                </a:path>
                <a:path w="715645" h="418464">
                  <a:moveTo>
                    <a:pt x="137282" y="136610"/>
                  </a:moveTo>
                  <a:lnTo>
                    <a:pt x="137833" y="137109"/>
                  </a:lnTo>
                  <a:lnTo>
                    <a:pt x="137282" y="136610"/>
                  </a:lnTo>
                  <a:close/>
                </a:path>
                <a:path w="715645" h="418464">
                  <a:moveTo>
                    <a:pt x="136783" y="136156"/>
                  </a:moveTo>
                  <a:lnTo>
                    <a:pt x="137282" y="136610"/>
                  </a:lnTo>
                  <a:lnTo>
                    <a:pt x="136783" y="136156"/>
                  </a:lnTo>
                  <a:close/>
                </a:path>
                <a:path w="715645" h="418464">
                  <a:moveTo>
                    <a:pt x="121564" y="122351"/>
                  </a:moveTo>
                  <a:lnTo>
                    <a:pt x="122707" y="123469"/>
                  </a:lnTo>
                  <a:lnTo>
                    <a:pt x="121955" y="122706"/>
                  </a:lnTo>
                  <a:lnTo>
                    <a:pt x="121564" y="122351"/>
                  </a:lnTo>
                  <a:close/>
                </a:path>
                <a:path w="715645" h="418464">
                  <a:moveTo>
                    <a:pt x="121955" y="122706"/>
                  </a:moveTo>
                  <a:lnTo>
                    <a:pt x="122707" y="123469"/>
                  </a:lnTo>
                  <a:lnTo>
                    <a:pt x="121955" y="122706"/>
                  </a:lnTo>
                  <a:close/>
                </a:path>
                <a:path w="715645" h="418464">
                  <a:moveTo>
                    <a:pt x="121605" y="122351"/>
                  </a:moveTo>
                  <a:lnTo>
                    <a:pt x="121955" y="122706"/>
                  </a:lnTo>
                  <a:lnTo>
                    <a:pt x="121605" y="122351"/>
                  </a:lnTo>
                  <a:close/>
                </a:path>
                <a:path w="715645" h="418464">
                  <a:moveTo>
                    <a:pt x="107886" y="108432"/>
                  </a:moveTo>
                  <a:lnTo>
                    <a:pt x="109080" y="109728"/>
                  </a:lnTo>
                  <a:lnTo>
                    <a:pt x="108453" y="109007"/>
                  </a:lnTo>
                  <a:lnTo>
                    <a:pt x="107886" y="108432"/>
                  </a:lnTo>
                  <a:close/>
                </a:path>
                <a:path w="715645" h="418464">
                  <a:moveTo>
                    <a:pt x="108453" y="109007"/>
                  </a:moveTo>
                  <a:lnTo>
                    <a:pt x="109080" y="109728"/>
                  </a:lnTo>
                  <a:lnTo>
                    <a:pt x="108453" y="109007"/>
                  </a:lnTo>
                  <a:close/>
                </a:path>
                <a:path w="715645" h="418464">
                  <a:moveTo>
                    <a:pt x="107952" y="108432"/>
                  </a:moveTo>
                  <a:lnTo>
                    <a:pt x="108453" y="109007"/>
                  </a:lnTo>
                  <a:lnTo>
                    <a:pt x="107952" y="108432"/>
                  </a:lnTo>
                  <a:close/>
                </a:path>
                <a:path w="715645" h="418464">
                  <a:moveTo>
                    <a:pt x="95770" y="94437"/>
                  </a:moveTo>
                  <a:lnTo>
                    <a:pt x="97002" y="95948"/>
                  </a:lnTo>
                  <a:lnTo>
                    <a:pt x="96441" y="95207"/>
                  </a:lnTo>
                  <a:lnTo>
                    <a:pt x="95770" y="94437"/>
                  </a:lnTo>
                  <a:close/>
                </a:path>
                <a:path w="715645" h="418464">
                  <a:moveTo>
                    <a:pt x="96441" y="95207"/>
                  </a:moveTo>
                  <a:lnTo>
                    <a:pt x="97002" y="95948"/>
                  </a:lnTo>
                  <a:lnTo>
                    <a:pt x="96441" y="95207"/>
                  </a:lnTo>
                  <a:close/>
                </a:path>
                <a:path w="715645" h="418464">
                  <a:moveTo>
                    <a:pt x="95857" y="94437"/>
                  </a:moveTo>
                  <a:lnTo>
                    <a:pt x="96441" y="95207"/>
                  </a:lnTo>
                  <a:lnTo>
                    <a:pt x="95857" y="94437"/>
                  </a:lnTo>
                  <a:close/>
                </a:path>
                <a:path w="715645" h="418464">
                  <a:moveTo>
                    <a:pt x="85255" y="80441"/>
                  </a:moveTo>
                  <a:lnTo>
                    <a:pt x="86499" y="82219"/>
                  </a:lnTo>
                  <a:lnTo>
                    <a:pt x="85914" y="81311"/>
                  </a:lnTo>
                  <a:lnTo>
                    <a:pt x="85255" y="80441"/>
                  </a:lnTo>
                  <a:close/>
                </a:path>
                <a:path w="715645" h="418464">
                  <a:moveTo>
                    <a:pt x="85914" y="81311"/>
                  </a:moveTo>
                  <a:lnTo>
                    <a:pt x="86499" y="82219"/>
                  </a:lnTo>
                  <a:lnTo>
                    <a:pt x="85914" y="81311"/>
                  </a:lnTo>
                  <a:close/>
                </a:path>
                <a:path w="715645" h="418464">
                  <a:moveTo>
                    <a:pt x="85353" y="80441"/>
                  </a:moveTo>
                  <a:lnTo>
                    <a:pt x="85914" y="81311"/>
                  </a:lnTo>
                  <a:lnTo>
                    <a:pt x="85353" y="80441"/>
                  </a:lnTo>
                  <a:close/>
                </a:path>
                <a:path w="715645" h="418464">
                  <a:moveTo>
                    <a:pt x="76377" y="66522"/>
                  </a:moveTo>
                  <a:lnTo>
                    <a:pt x="77597" y="68592"/>
                  </a:lnTo>
                  <a:lnTo>
                    <a:pt x="77060" y="67581"/>
                  </a:lnTo>
                  <a:lnTo>
                    <a:pt x="76377" y="66522"/>
                  </a:lnTo>
                  <a:close/>
                </a:path>
                <a:path w="715645" h="418464">
                  <a:moveTo>
                    <a:pt x="77060" y="67581"/>
                  </a:moveTo>
                  <a:lnTo>
                    <a:pt x="77597" y="68592"/>
                  </a:lnTo>
                  <a:lnTo>
                    <a:pt x="77060" y="67581"/>
                  </a:lnTo>
                  <a:close/>
                </a:path>
                <a:path w="715645" h="418464">
                  <a:moveTo>
                    <a:pt x="76498" y="66522"/>
                  </a:moveTo>
                  <a:lnTo>
                    <a:pt x="77060" y="67581"/>
                  </a:lnTo>
                  <a:lnTo>
                    <a:pt x="76498" y="66522"/>
                  </a:lnTo>
                  <a:close/>
                </a:path>
                <a:path w="715645" h="418464">
                  <a:moveTo>
                    <a:pt x="69189" y="52743"/>
                  </a:moveTo>
                  <a:lnTo>
                    <a:pt x="70319" y="55156"/>
                  </a:lnTo>
                  <a:lnTo>
                    <a:pt x="69774" y="53846"/>
                  </a:lnTo>
                  <a:lnTo>
                    <a:pt x="69189" y="52743"/>
                  </a:lnTo>
                  <a:close/>
                </a:path>
                <a:path w="715645" h="418464">
                  <a:moveTo>
                    <a:pt x="69774" y="53846"/>
                  </a:moveTo>
                  <a:lnTo>
                    <a:pt x="70319" y="55156"/>
                  </a:lnTo>
                  <a:lnTo>
                    <a:pt x="70469" y="55156"/>
                  </a:lnTo>
                  <a:lnTo>
                    <a:pt x="69774" y="53846"/>
                  </a:lnTo>
                  <a:close/>
                </a:path>
                <a:path w="715645" h="418464">
                  <a:moveTo>
                    <a:pt x="69315" y="52743"/>
                  </a:moveTo>
                  <a:lnTo>
                    <a:pt x="69774" y="53846"/>
                  </a:lnTo>
                  <a:lnTo>
                    <a:pt x="69315" y="52743"/>
                  </a:lnTo>
                  <a:close/>
                </a:path>
                <a:path w="715645" h="418464">
                  <a:moveTo>
                    <a:pt x="63665" y="39166"/>
                  </a:moveTo>
                  <a:lnTo>
                    <a:pt x="64655" y="41922"/>
                  </a:lnTo>
                  <a:lnTo>
                    <a:pt x="64247" y="40565"/>
                  </a:lnTo>
                  <a:lnTo>
                    <a:pt x="63665" y="39166"/>
                  </a:lnTo>
                  <a:close/>
                </a:path>
                <a:path w="715645" h="418464">
                  <a:moveTo>
                    <a:pt x="64247" y="40565"/>
                  </a:moveTo>
                  <a:lnTo>
                    <a:pt x="64655" y="41922"/>
                  </a:lnTo>
                  <a:lnTo>
                    <a:pt x="64812" y="41922"/>
                  </a:lnTo>
                  <a:lnTo>
                    <a:pt x="64247" y="40565"/>
                  </a:lnTo>
                  <a:close/>
                </a:path>
                <a:path w="715645" h="418464">
                  <a:moveTo>
                    <a:pt x="63826" y="39166"/>
                  </a:moveTo>
                  <a:lnTo>
                    <a:pt x="63665" y="39166"/>
                  </a:lnTo>
                  <a:lnTo>
                    <a:pt x="64247" y="40565"/>
                  </a:lnTo>
                  <a:lnTo>
                    <a:pt x="63826" y="39166"/>
                  </a:lnTo>
                  <a:close/>
                </a:path>
                <a:path w="715645" h="418464">
                  <a:moveTo>
                    <a:pt x="59817" y="25844"/>
                  </a:moveTo>
                  <a:lnTo>
                    <a:pt x="60566" y="28943"/>
                  </a:lnTo>
                  <a:lnTo>
                    <a:pt x="60283" y="27395"/>
                  </a:lnTo>
                  <a:lnTo>
                    <a:pt x="59817" y="25844"/>
                  </a:lnTo>
                  <a:close/>
                </a:path>
                <a:path w="715645" h="418464">
                  <a:moveTo>
                    <a:pt x="60283" y="27395"/>
                  </a:moveTo>
                  <a:lnTo>
                    <a:pt x="60566" y="28943"/>
                  </a:lnTo>
                  <a:lnTo>
                    <a:pt x="60749" y="28943"/>
                  </a:lnTo>
                  <a:lnTo>
                    <a:pt x="60283" y="27395"/>
                  </a:lnTo>
                  <a:close/>
                </a:path>
                <a:path w="715645" h="418464">
                  <a:moveTo>
                    <a:pt x="60000" y="25844"/>
                  </a:moveTo>
                  <a:lnTo>
                    <a:pt x="59817" y="25844"/>
                  </a:lnTo>
                  <a:lnTo>
                    <a:pt x="60283" y="27395"/>
                  </a:lnTo>
                  <a:lnTo>
                    <a:pt x="60000" y="25844"/>
                  </a:lnTo>
                  <a:close/>
                </a:path>
                <a:path w="715645" h="418464">
                  <a:moveTo>
                    <a:pt x="57619" y="12801"/>
                  </a:moveTo>
                  <a:lnTo>
                    <a:pt x="58038" y="16167"/>
                  </a:lnTo>
                  <a:lnTo>
                    <a:pt x="57938" y="14546"/>
                  </a:lnTo>
                  <a:lnTo>
                    <a:pt x="57619" y="12801"/>
                  </a:lnTo>
                  <a:close/>
                </a:path>
                <a:path w="715645" h="418464">
                  <a:moveTo>
                    <a:pt x="57938" y="14546"/>
                  </a:moveTo>
                  <a:lnTo>
                    <a:pt x="58038" y="16167"/>
                  </a:lnTo>
                  <a:lnTo>
                    <a:pt x="58234" y="16167"/>
                  </a:lnTo>
                  <a:lnTo>
                    <a:pt x="57938" y="14546"/>
                  </a:lnTo>
                  <a:close/>
                </a:path>
                <a:path w="715645" h="418464">
                  <a:moveTo>
                    <a:pt x="57830" y="12801"/>
                  </a:moveTo>
                  <a:lnTo>
                    <a:pt x="57619" y="12801"/>
                  </a:lnTo>
                  <a:lnTo>
                    <a:pt x="57938" y="14546"/>
                  </a:lnTo>
                  <a:lnTo>
                    <a:pt x="57830" y="1280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104504" y="3421379"/>
            <a:ext cx="1786889" cy="3302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000">
                <a:solidFill>
                  <a:srgbClr val="009999"/>
                </a:solidFill>
                <a:latin typeface="Franklin Gothic Medium"/>
                <a:cs typeface="Franklin Gothic Medium"/>
              </a:defRPr>
            </a:pPr>
            <a:r>
              <a:t>Aggiornamento dei pesi:</a:t>
            </a:r>
            <a:endParaRPr sz="2000">
              <a:latin typeface="Franklin Gothic Medium"/>
              <a:cs typeface="Franklin Gothic Medium"/>
            </a:endParaRPr>
          </a:p>
        </p:txBody>
      </p:sp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10603" y="4095682"/>
            <a:ext cx="2858106" cy="28467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08770" y="4610900"/>
            <a:ext cx="2868497" cy="347842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4604778" y="4348988"/>
            <a:ext cx="2634222" cy="175176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972819">
              <a:lnSpc>
                <a:spcPct val="100000"/>
              </a:lnSpc>
              <a:spcBef>
                <a:spcPts val="100"/>
              </a:spcBef>
              <a:defRPr sz="1800">
                <a:latin typeface="Franklin Gothic Medium"/>
                <a:cs typeface="Franklin Gothic Medium"/>
              </a:defRPr>
            </a:pPr>
            <a:r>
              <a:rPr dirty="0"/>
              <a:t>con</a:t>
            </a:r>
            <a:endParaRPr sz="18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20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defRPr sz="2400">
                <a:latin typeface="Franklin Gothic Medium"/>
                <a:cs typeface="Franklin Gothic Medium"/>
              </a:defRPr>
            </a:pPr>
            <a:r>
              <a:rPr dirty="0"/>
              <a:t>Tasso di </a:t>
            </a:r>
            <a:r>
              <a:rPr dirty="0" err="1"/>
              <a:t>apprendimento</a:t>
            </a:r>
            <a:endParaRPr sz="2400" dirty="0">
              <a:latin typeface="Franklin Gothic Medium"/>
              <a:cs typeface="Franklin Gothic Medium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78738" y="274827"/>
            <a:ext cx="10600690" cy="6350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4000">
                <a:solidFill>
                  <a:srgbClr val="000000"/>
                </a:solidFill>
              </a:defRPr>
            </a:pPr>
            <a:r>
              <a:t>RETE NEURALE ARTIFICIALE: RETROPROPAGAZIONE</a:t>
            </a:r>
            <a:endParaRPr sz="4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09574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DISCESA IN PENDENZA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4476" y="2424429"/>
            <a:ext cx="7620000" cy="399097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54299" y="6420611"/>
            <a:ext cx="2367280" cy="2387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400">
                <a:latin typeface="Calibri"/>
                <a:cs typeface="Calibri"/>
              </a:defRPr>
            </a:pPr>
            <a:r>
              <a:t>Il corso di Andrew Ng su Coursera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517207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t>PRESTAZIONI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1676400"/>
            <a:ext cx="8697595" cy="815340"/>
          </a:xfrm>
          <a:prstGeom prst="rect">
            <a:avLst/>
          </a:prstGeom>
        </p:spPr>
        <p:txBody>
          <a:bodyPr vert="horz" wrap="square" lIns="0" tIns="27305" rIns="0" bIns="0">
            <a:spAutoFit/>
          </a:bodyPr>
          <a:lstStyle/>
          <a:p>
            <a:pPr marL="527050" marR="5080" indent="-514350">
              <a:lnSpc>
                <a:spcPts val="3100"/>
              </a:lnSpc>
              <a:spcBef>
                <a:spcPts val="215"/>
              </a:spcBef>
              <a:defRPr sz="2600">
                <a:latin typeface="Franklin Gothic Medium"/>
                <a:cs typeface="Franklin Gothic Medium"/>
              </a:defRPr>
            </a:pPr>
            <a:r>
              <a:t>La matrice di confusione mostra quanti veri/falsi positivi e veri/falsi negativi</a:t>
            </a:r>
            <a:endParaRPr sz="26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3209772"/>
            <a:ext cx="4584026" cy="15936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6142" y="2781744"/>
            <a:ext cx="6145542" cy="248062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473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77" y="1272032"/>
            <a:ext cx="4040504" cy="8026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5100"/>
            </a:pPr>
            <a:r>
              <a:t>PRESTAZIONI</a:t>
            </a:r>
            <a:endParaRPr sz="5100"/>
          </a:p>
        </p:txBody>
      </p:sp>
      <p:sp>
        <p:nvSpPr>
          <p:cNvPr id="4" name="object 4"/>
          <p:cNvSpPr/>
          <p:nvPr/>
        </p:nvSpPr>
        <p:spPr>
          <a:xfrm>
            <a:off x="2436177" y="3610355"/>
            <a:ext cx="1104900" cy="1587500"/>
          </a:xfrm>
          <a:custGeom>
            <a:avLst/>
            <a:gdLst/>
            <a:ahLst/>
            <a:cxnLst/>
            <a:rect l="l" t="t" r="r" b="b"/>
            <a:pathLst>
              <a:path w="1104900" h="1587500">
                <a:moveTo>
                  <a:pt x="1016000" y="1574800"/>
                </a:moveTo>
                <a:lnTo>
                  <a:pt x="419100" y="1574800"/>
                </a:lnTo>
                <a:lnTo>
                  <a:pt x="419100" y="1587500"/>
                </a:lnTo>
                <a:lnTo>
                  <a:pt x="1016000" y="1587500"/>
                </a:lnTo>
                <a:lnTo>
                  <a:pt x="1016000" y="1574800"/>
                </a:lnTo>
                <a:close/>
              </a:path>
              <a:path w="1104900" h="1587500">
                <a:moveTo>
                  <a:pt x="1104900" y="0"/>
                </a:moveTo>
                <a:lnTo>
                  <a:pt x="0" y="0"/>
                </a:lnTo>
                <a:lnTo>
                  <a:pt x="0" y="12700"/>
                </a:lnTo>
                <a:lnTo>
                  <a:pt x="1104900" y="12700"/>
                </a:lnTo>
                <a:lnTo>
                  <a:pt x="1104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1077" y="2852419"/>
            <a:ext cx="4366260" cy="1584408"/>
          </a:xfrm>
          <a:prstGeom prst="rect">
            <a:avLst/>
          </a:prstGeom>
        </p:spPr>
        <p:txBody>
          <a:bodyPr vert="horz" wrap="square" lIns="0" tIns="85725" rIns="0" bIns="0">
            <a:spAutoFit/>
          </a:bodyPr>
          <a:lstStyle/>
          <a:p>
            <a:pPr marL="565150" indent="-51435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564515" algn="l"/>
                <a:tab pos="565150" algn="l"/>
              </a:tabLst>
              <a:defRPr sz="18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dirty="0" err="1"/>
              <a:t>Precisione</a:t>
            </a:r>
            <a:endParaRPr sz="1800" dirty="0">
              <a:latin typeface="Franklin Gothic Medium"/>
              <a:cs typeface="Franklin Gothic Medium"/>
            </a:endParaRPr>
          </a:p>
          <a:p>
            <a:pPr marL="565150" indent="-51435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pos="564515" algn="l"/>
                <a:tab pos="565150" algn="l"/>
              </a:tabLst>
              <a:defRPr sz="18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dirty="0" err="1"/>
              <a:t>Precisione</a:t>
            </a:r>
            <a:r>
              <a:rPr dirty="0"/>
              <a:t> e </a:t>
            </a:r>
            <a:r>
              <a:rPr dirty="0" err="1"/>
              <a:t>richiamo</a:t>
            </a:r>
            <a:endParaRPr sz="1800" dirty="0">
              <a:latin typeface="Franklin Gothic Medium"/>
              <a:cs typeface="Franklin Gothic Medium"/>
            </a:endParaRPr>
          </a:p>
          <a:p>
            <a:pPr marL="565150" marR="43180" indent="-514350">
              <a:lnSpc>
                <a:spcPts val="2090"/>
              </a:lnSpc>
              <a:spcBef>
                <a:spcPts val="775"/>
              </a:spcBef>
              <a:buFont typeface="Arial MT"/>
              <a:buChar char="•"/>
              <a:tabLst>
                <a:tab pos="564515" algn="l"/>
                <a:tab pos="565150" algn="l"/>
              </a:tabLst>
              <a:defRPr sz="18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dirty="0"/>
              <a:t>F1 </a:t>
            </a:r>
            <a:r>
              <a:rPr dirty="0" err="1"/>
              <a:t>Punteggio</a:t>
            </a:r>
            <a:r>
              <a:rPr dirty="0"/>
              <a:t> o F-score, somma </a:t>
            </a:r>
            <a:r>
              <a:rPr dirty="0" err="1"/>
              <a:t>ponderata</a:t>
            </a:r>
            <a:r>
              <a:rPr dirty="0"/>
              <a:t> di </a:t>
            </a:r>
            <a:r>
              <a:rPr dirty="0" err="1"/>
              <a:t>precisione</a:t>
            </a:r>
            <a:r>
              <a:rPr dirty="0"/>
              <a:t> e </a:t>
            </a:r>
            <a:r>
              <a:rPr dirty="0" err="1"/>
              <a:t>richiamo</a:t>
            </a:r>
            <a:endParaRPr sz="1800" dirty="0">
              <a:latin typeface="Franklin Gothic Medium"/>
              <a:cs typeface="Franklin Gothic Medium"/>
            </a:endParaRPr>
          </a:p>
          <a:p>
            <a:pPr marL="565150" indent="-514350">
              <a:lnSpc>
                <a:spcPct val="100000"/>
              </a:lnSpc>
              <a:spcBef>
                <a:spcPts val="140"/>
              </a:spcBef>
              <a:buFont typeface="Arial MT"/>
              <a:buChar char="•"/>
              <a:tabLst>
                <a:tab pos="564515" algn="l"/>
                <a:tab pos="565150" algn="l"/>
              </a:tabLst>
              <a:defRPr sz="18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rPr dirty="0"/>
              <a:t>K di Cohen</a:t>
            </a:r>
            <a:endParaRPr sz="1800" dirty="0">
              <a:latin typeface="Franklin Gothic Medium"/>
              <a:cs typeface="Franklin Gothic 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0191" y="736794"/>
            <a:ext cx="2684384" cy="531733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637033"/>
            <a:ext cx="9984740" cy="9245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5900"/>
            </a:pPr>
            <a:r>
              <a:t>APPROCCIO GENETICO ALL'EK: PERCHÉ?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038860" y="2421635"/>
            <a:ext cx="5779135" cy="2905760"/>
          </a:xfrm>
          <a:prstGeom prst="rect">
            <a:avLst/>
          </a:prstGeom>
        </p:spPr>
        <p:txBody>
          <a:bodyPr vert="horz" wrap="square" lIns="0" tIns="18605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  <a:defRPr sz="2600">
                <a:latin typeface="Franklin Gothic Medium"/>
                <a:cs typeface="Franklin Gothic Medium"/>
              </a:defRPr>
            </a:pPr>
            <a:r>
              <a:t>Non possiamo usare la discesa in gradiente: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Quali dati?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Come allenarsi?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Quali valori per gli iperparametri?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Dove? In quali scenari?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59664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COME SI FA?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442045"/>
            <a:ext cx="10062210" cy="2232025"/>
          </a:xfrm>
          <a:prstGeom prst="rect">
            <a:avLst/>
          </a:prstGeom>
        </p:spPr>
        <p:txBody>
          <a:bodyPr vert="horz" wrap="square" lIns="0" tIns="165735" rIns="0" bIns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Combinazione di tecniche di IA:</a:t>
            </a:r>
            <a:endParaRPr sz="2600">
              <a:latin typeface="Franklin Gothic Medium"/>
              <a:cs typeface="Franklin Gothic Medium"/>
            </a:endParaRPr>
          </a:p>
          <a:p>
            <a:pPr marL="744220" marR="5080" lvl="1" indent="-457200">
              <a:lnSpc>
                <a:spcPct val="101699"/>
              </a:lnSpc>
              <a:spcBef>
                <a:spcPts val="1019"/>
              </a:spcBef>
              <a:buFont typeface="Arial MT"/>
              <a:buChar char="•"/>
              <a:tabLst>
                <a:tab pos="743585" algn="l"/>
                <a:tab pos="744220" algn="l"/>
              </a:tabLst>
              <a:defRPr sz="2300">
                <a:latin typeface="Franklin Gothic Medium"/>
                <a:cs typeface="Franklin Gothic Medium"/>
              </a:defRPr>
            </a:pPr>
            <a:r>
              <a:t>Reti neurali per calcolare l'azione giusta da intraprendere in base allo scenario dato</a:t>
            </a:r>
            <a:endParaRPr sz="2300">
              <a:latin typeface="Franklin Gothic Medium"/>
              <a:cs typeface="Franklin Gothic Medium"/>
            </a:endParaRPr>
          </a:p>
          <a:p>
            <a:pPr marL="744220" marR="322580" lvl="1" indent="-457200">
              <a:lnSpc>
                <a:spcPct val="101699"/>
              </a:lnSpc>
              <a:spcBef>
                <a:spcPts val="795"/>
              </a:spcBef>
              <a:buFont typeface="Arial MT"/>
              <a:buChar char="•"/>
              <a:tabLst>
                <a:tab pos="743585" algn="l"/>
                <a:tab pos="744220" algn="l"/>
              </a:tabLst>
              <a:defRPr sz="2300">
                <a:latin typeface="Franklin Gothic Medium"/>
                <a:cs typeface="Franklin Gothic Medium"/>
              </a:defRPr>
            </a:pPr>
            <a:r>
              <a:t>Algoritmo genetico per trovare una (quasi) configurazione ottimale delle reti neurali</a:t>
            </a:r>
            <a:endParaRPr sz="23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822055" cy="75148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rPr sz="4800"/>
              <a:t>APPROCCIO GENETICO ALL'EK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125" y="2559050"/>
            <a:ext cx="94615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7344" y="736600"/>
            <a:ext cx="7534909" cy="5384800"/>
          </a:xfrm>
          <a:custGeom>
            <a:avLst/>
            <a:gdLst/>
            <a:ahLst/>
            <a:cxnLst/>
            <a:rect l="l" t="t" r="r" b="b"/>
            <a:pathLst>
              <a:path w="7534909" h="5384800">
                <a:moveTo>
                  <a:pt x="7534656" y="0"/>
                </a:moveTo>
                <a:lnTo>
                  <a:pt x="0" y="0"/>
                </a:lnTo>
                <a:lnTo>
                  <a:pt x="0" y="5384798"/>
                </a:lnTo>
                <a:lnTo>
                  <a:pt x="7534656" y="5384798"/>
                </a:lnTo>
                <a:lnTo>
                  <a:pt x="7534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9554" y="2530008"/>
            <a:ext cx="5656580" cy="2612254"/>
          </a:xfrm>
          <a:prstGeom prst="rect">
            <a:avLst/>
          </a:prstGeom>
        </p:spPr>
        <p:txBody>
          <a:bodyPr vert="horz" wrap="square" lIns="0" tIns="58293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4590"/>
              </a:spcBef>
              <a:defRPr sz="88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rPr sz="5400"/>
              <a:t>SIMULAZIONE</a:t>
            </a:r>
            <a:endParaRPr sz="5400">
              <a:latin typeface="Trebuchet MS"/>
              <a:cs typeface="Trebuchet MS"/>
            </a:endParaRPr>
          </a:p>
          <a:p>
            <a:pPr marL="12700" marR="5080">
              <a:lnSpc>
                <a:spcPts val="3600"/>
              </a:lnSpc>
              <a:spcBef>
                <a:spcPts val="2105"/>
              </a:spcBef>
              <a:defRPr sz="33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t>Un individuo nella simulazione corrisponde a un AV</a:t>
            </a:r>
            <a:endParaRPr sz="33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089" y="769839"/>
            <a:ext cx="2888798" cy="535155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86079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LA POPOLAZIONE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428648" y="2590291"/>
            <a:ext cx="4076065" cy="1494790"/>
          </a:xfrm>
          <a:prstGeom prst="rect">
            <a:avLst/>
          </a:prstGeom>
        </p:spPr>
        <p:txBody>
          <a:bodyPr vert="horz" wrap="square" lIns="0" tIns="9525" rIns="0" bIns="0">
            <a:spAutoFit/>
          </a:bodyPr>
          <a:lstStyle/>
          <a:p>
            <a:pPr marL="12700" marR="469265">
              <a:lnSpc>
                <a:spcPct val="100800"/>
              </a:lnSpc>
              <a:spcBef>
                <a:spcPts val="75"/>
              </a:spcBef>
              <a:defRPr sz="2400">
                <a:latin typeface="Franklin Gothic Medium"/>
                <a:cs typeface="Franklin Gothic Medium"/>
              </a:defRPr>
            </a:pPr>
            <a:r>
              <a:t>Rappresentiamo un AV usando un NN. Il NN:</a:t>
            </a:r>
            <a:endParaRPr sz="2400">
              <a:latin typeface="Franklin Gothic Medium"/>
              <a:cs typeface="Franklin Gothic Medium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  <a:defRPr sz="2400">
                <a:latin typeface="Franklin Gothic Medium"/>
                <a:cs typeface="Franklin Gothic Medium"/>
              </a:defRPr>
            </a:pPr>
            <a:r>
              <a:t>Analizza lo scenario</a:t>
            </a:r>
            <a:endParaRPr sz="2400">
              <a:latin typeface="Franklin Gothic Medium"/>
              <a:cs typeface="Franklin Gothic Medium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  <a:defRPr sz="2400">
                <a:latin typeface="Franklin Gothic Medium"/>
                <a:cs typeface="Franklin Gothic Medium"/>
              </a:defRPr>
            </a:pPr>
            <a:r>
              <a:t>Emette il livello della manopola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8648" y="4419092"/>
            <a:ext cx="3980815" cy="760095"/>
          </a:xfrm>
          <a:prstGeom prst="rect">
            <a:avLst/>
          </a:prstGeom>
        </p:spPr>
        <p:txBody>
          <a:bodyPr vert="horz" wrap="square" lIns="0" tIns="9525" rIns="0" bIns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  <a:defRPr sz="2400">
                <a:latin typeface="Franklin Gothic Medium"/>
                <a:cs typeface="Franklin Gothic Medium"/>
              </a:defRPr>
            </a:pPr>
            <a:r>
              <a:t>Il valore della manopola viene utilizzato per eseguire un'azione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82147" y="3224225"/>
            <a:ext cx="1780539" cy="1565275"/>
            <a:chOff x="4382147" y="3224225"/>
            <a:chExt cx="1780539" cy="15652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7459" y="3545542"/>
              <a:ext cx="179748" cy="1797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2147" y="3224225"/>
              <a:ext cx="171335" cy="15990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47768" y="3309886"/>
              <a:ext cx="667385" cy="325120"/>
            </a:xfrm>
            <a:custGeom>
              <a:avLst/>
              <a:gdLst/>
              <a:ahLst/>
              <a:cxnLst/>
              <a:rect l="l" t="t" r="r" b="b"/>
              <a:pathLst>
                <a:path w="667385" h="325120">
                  <a:moveTo>
                    <a:pt x="0" y="0"/>
                  </a:moveTo>
                  <a:lnTo>
                    <a:pt x="667045" y="325103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7459" y="3911048"/>
              <a:ext cx="179748" cy="1683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82147" y="3692525"/>
              <a:ext cx="171335" cy="1599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47777" y="3309885"/>
              <a:ext cx="667385" cy="685800"/>
            </a:xfrm>
            <a:custGeom>
              <a:avLst/>
              <a:gdLst/>
              <a:ahLst/>
              <a:cxnLst/>
              <a:rect l="l" t="t" r="r" b="b"/>
              <a:pathLst>
                <a:path w="667385" h="685800">
                  <a:moveTo>
                    <a:pt x="667045" y="685178"/>
                  </a:moveTo>
                  <a:lnTo>
                    <a:pt x="0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7459" y="4230860"/>
              <a:ext cx="179748" cy="1797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2147" y="4160824"/>
              <a:ext cx="171335" cy="1599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47777" y="3309887"/>
              <a:ext cx="667385" cy="1012190"/>
            </a:xfrm>
            <a:custGeom>
              <a:avLst/>
              <a:gdLst/>
              <a:ahLst/>
              <a:cxnLst/>
              <a:rect l="l" t="t" r="r" b="b"/>
              <a:pathLst>
                <a:path w="667385" h="1012189">
                  <a:moveTo>
                    <a:pt x="667045" y="1011579"/>
                  </a:moveTo>
                  <a:lnTo>
                    <a:pt x="0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768" y="3629703"/>
              <a:ext cx="667385" cy="142875"/>
            </a:xfrm>
            <a:custGeom>
              <a:avLst/>
              <a:gdLst/>
              <a:ahLst/>
              <a:cxnLst/>
              <a:rect l="l" t="t" r="r" b="b"/>
              <a:pathLst>
                <a:path w="667385" h="142875">
                  <a:moveTo>
                    <a:pt x="0" y="142476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47768" y="3629700"/>
              <a:ext cx="667385" cy="610235"/>
            </a:xfrm>
            <a:custGeom>
              <a:avLst/>
              <a:gdLst/>
              <a:ahLst/>
              <a:cxnLst/>
              <a:rect l="l" t="t" r="r" b="b"/>
              <a:pathLst>
                <a:path w="667385" h="610235">
                  <a:moveTo>
                    <a:pt x="0" y="610054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2147" y="4629137"/>
              <a:ext cx="171335" cy="1599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47768" y="3629714"/>
              <a:ext cx="667385" cy="1078230"/>
            </a:xfrm>
            <a:custGeom>
              <a:avLst/>
              <a:gdLst/>
              <a:ahLst/>
              <a:cxnLst/>
              <a:rect l="l" t="t" r="r" b="b"/>
              <a:pathLst>
                <a:path w="667385" h="1078229">
                  <a:moveTo>
                    <a:pt x="0" y="1077629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47768" y="3778186"/>
              <a:ext cx="667385" cy="544195"/>
            </a:xfrm>
            <a:custGeom>
              <a:avLst/>
              <a:gdLst/>
              <a:ahLst/>
              <a:cxnLst/>
              <a:rect l="l" t="t" r="r" b="b"/>
              <a:pathLst>
                <a:path w="667385" h="544195">
                  <a:moveTo>
                    <a:pt x="0" y="0"/>
                  </a:moveTo>
                  <a:lnTo>
                    <a:pt x="667045" y="217598"/>
                  </a:lnTo>
                </a:path>
                <a:path w="667385" h="544195">
                  <a:moveTo>
                    <a:pt x="0" y="0"/>
                  </a:moveTo>
                  <a:lnTo>
                    <a:pt x="667045" y="543997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7768" y="3995211"/>
              <a:ext cx="667385" cy="250190"/>
            </a:xfrm>
            <a:custGeom>
              <a:avLst/>
              <a:gdLst/>
              <a:ahLst/>
              <a:cxnLst/>
              <a:rect l="l" t="t" r="r" b="b"/>
              <a:pathLst>
                <a:path w="667385" h="250189">
                  <a:moveTo>
                    <a:pt x="0" y="249979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47768" y="4326445"/>
              <a:ext cx="667385" cy="391160"/>
            </a:xfrm>
            <a:custGeom>
              <a:avLst/>
              <a:gdLst/>
              <a:ahLst/>
              <a:cxnLst/>
              <a:rect l="l" t="t" r="r" b="b"/>
              <a:pathLst>
                <a:path w="667385" h="391160">
                  <a:moveTo>
                    <a:pt x="0" y="391159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47768" y="4246499"/>
              <a:ext cx="667385" cy="76835"/>
            </a:xfrm>
            <a:custGeom>
              <a:avLst/>
              <a:gdLst/>
              <a:ahLst/>
              <a:cxnLst/>
              <a:rect l="l" t="t" r="r" b="b"/>
              <a:pathLst>
                <a:path w="667385" h="76835">
                  <a:moveTo>
                    <a:pt x="0" y="0"/>
                  </a:moveTo>
                  <a:lnTo>
                    <a:pt x="667045" y="76418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7768" y="3995208"/>
              <a:ext cx="667385" cy="718185"/>
            </a:xfrm>
            <a:custGeom>
              <a:avLst/>
              <a:gdLst/>
              <a:ahLst/>
              <a:cxnLst/>
              <a:rect l="l" t="t" r="r" b="b"/>
              <a:pathLst>
                <a:path w="667385" h="718185">
                  <a:moveTo>
                    <a:pt x="0" y="717558"/>
                  </a:moveTo>
                  <a:lnTo>
                    <a:pt x="667045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2735" y="3911048"/>
              <a:ext cx="179748" cy="16832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93004" y="3629710"/>
              <a:ext cx="602615" cy="360680"/>
            </a:xfrm>
            <a:custGeom>
              <a:avLst/>
              <a:gdLst/>
              <a:ahLst/>
              <a:cxnLst/>
              <a:rect l="l" t="t" r="r" b="b"/>
              <a:pathLst>
                <a:path w="602614" h="360679">
                  <a:moveTo>
                    <a:pt x="0" y="0"/>
                  </a:moveTo>
                  <a:lnTo>
                    <a:pt x="602283" y="360074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93004" y="3995208"/>
              <a:ext cx="602615" cy="327025"/>
            </a:xfrm>
            <a:custGeom>
              <a:avLst/>
              <a:gdLst/>
              <a:ahLst/>
              <a:cxnLst/>
              <a:rect l="l" t="t" r="r" b="b"/>
              <a:pathLst>
                <a:path w="602614" h="327025">
                  <a:moveTo>
                    <a:pt x="0" y="326398"/>
                  </a:moveTo>
                  <a:lnTo>
                    <a:pt x="602283" y="0"/>
                  </a:lnTo>
                </a:path>
              </a:pathLst>
            </a:custGeom>
            <a:ln w="8418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26260" y="3725522"/>
            <a:ext cx="172085" cy="409575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500" i="1">
                <a:latin typeface="Times New Roman"/>
                <a:cs typeface="Times New Roman"/>
              </a:defRPr>
            </a:pPr>
            <a: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84880" y="4332459"/>
            <a:ext cx="387350" cy="396240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defRPr i="1">
                <a:latin typeface="Times New Roman"/>
                <a:cs typeface="Times New Roman"/>
              </a:defRPr>
            </a:pPr>
            <a:r>
              <a:rPr sz="3600" baseline="-25462"/>
              <a:t>W</a:t>
            </a:r>
            <a:r>
              <a:rPr sz="1400"/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37995" y="3268637"/>
            <a:ext cx="1127760" cy="1050290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4460">
              <a:lnSpc>
                <a:spcPct val="100000"/>
              </a:lnSpc>
              <a:spcBef>
                <a:spcPts val="110"/>
              </a:spcBef>
              <a:defRPr sz="2150" i="1">
                <a:latin typeface="Times New Roman"/>
                <a:cs typeface="Times New Roman"/>
              </a:defRPr>
            </a:pPr>
            <a:r>
              <a:t>h</a:t>
            </a:r>
            <a:endParaRPr sz="2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  <a:tabLst>
                <a:tab pos="661035" algn="l"/>
                <a:tab pos="944880" algn="l"/>
              </a:tabLst>
              <a:defRPr sz="2200">
                <a:latin typeface="Times New Roman"/>
                <a:cs typeface="Times New Roman"/>
              </a:defRPr>
            </a:pPr>
            <a:r>
              <a:t>	</a:t>
            </a:r>
            <a:r>
              <a:rPr i="1"/>
              <a:t>o</a:t>
            </a:r>
            <a:endParaRPr sz="2200">
              <a:latin typeface="Times New Roman"/>
              <a:cs typeface="Times New Roman"/>
            </a:endParaRPr>
          </a:p>
          <a:p>
            <a:pPr marL="258445">
              <a:lnSpc>
                <a:spcPct val="100000"/>
              </a:lnSpc>
              <a:spcBef>
                <a:spcPts val="140"/>
              </a:spcBef>
              <a:defRPr i="1">
                <a:latin typeface="Times New Roman"/>
                <a:cs typeface="Times New Roman"/>
              </a:defRPr>
            </a:pPr>
            <a:r>
              <a:rPr sz="3300" baseline="-25252"/>
              <a:t>W</a:t>
            </a:r>
            <a:r>
              <a:rPr sz="1300"/>
              <a:t>o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9541" y="2883697"/>
            <a:ext cx="1273472" cy="235912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86079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LA POPOLAZIONE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1066292" y="1828800"/>
            <a:ext cx="4800600" cy="3993515"/>
            <a:chOff x="1114051" y="2733370"/>
            <a:chExt cx="4800600" cy="39935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5135" y="3290404"/>
              <a:ext cx="401326" cy="12526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939" y="3267074"/>
              <a:ext cx="580694" cy="1279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248" y="3267074"/>
              <a:ext cx="583048" cy="12758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2217" y="4538878"/>
              <a:ext cx="401315" cy="12526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5079" y="5166974"/>
              <a:ext cx="580683" cy="12795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359" y="3177997"/>
              <a:ext cx="583048" cy="12758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0706" y="3600107"/>
              <a:ext cx="401326" cy="12526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2446" y="4717033"/>
              <a:ext cx="580694" cy="12795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248" y="5166975"/>
              <a:ext cx="583048" cy="12758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20401" y="2739720"/>
              <a:ext cx="4787900" cy="3980815"/>
            </a:xfrm>
            <a:custGeom>
              <a:avLst/>
              <a:gdLst/>
              <a:ahLst/>
              <a:cxnLst/>
              <a:rect l="l" t="t" r="r" b="b"/>
              <a:pathLst>
                <a:path w="4787900" h="3980815">
                  <a:moveTo>
                    <a:pt x="4787651" y="0"/>
                  </a:moveTo>
                  <a:lnTo>
                    <a:pt x="0" y="0"/>
                  </a:lnTo>
                  <a:lnTo>
                    <a:pt x="0" y="3980393"/>
                  </a:lnTo>
                  <a:lnTo>
                    <a:pt x="4787651" y="3980393"/>
                  </a:lnTo>
                  <a:lnTo>
                    <a:pt x="4787651" y="0"/>
                  </a:lnTo>
                  <a:close/>
                </a:path>
              </a:pathLst>
            </a:custGeom>
            <a:solidFill>
              <a:srgbClr val="FFC000">
                <a:alpha val="12939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20401" y="2739720"/>
              <a:ext cx="4787900" cy="3980815"/>
            </a:xfrm>
            <a:custGeom>
              <a:avLst/>
              <a:gdLst/>
              <a:ahLst/>
              <a:cxnLst/>
              <a:rect l="l" t="t" r="r" b="b"/>
              <a:pathLst>
                <a:path w="4787900" h="3980815">
                  <a:moveTo>
                    <a:pt x="0" y="0"/>
                  </a:moveTo>
                  <a:lnTo>
                    <a:pt x="4787652" y="0"/>
                  </a:lnTo>
                  <a:lnTo>
                    <a:pt x="4787652" y="3980402"/>
                  </a:lnTo>
                  <a:lnTo>
                    <a:pt x="0" y="398040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90823" y="1453720"/>
            <a:ext cx="2355157" cy="3911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400">
                <a:latin typeface="Franklin Gothic Medium"/>
                <a:cs typeface="Franklin Gothic Medium"/>
              </a:defRPr>
            </a:pPr>
            <a:r>
              <a:t>La popolazione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45614" y="1786801"/>
            <a:ext cx="2357120" cy="2193925"/>
            <a:chOff x="4993373" y="2691371"/>
            <a:chExt cx="2357120" cy="2193925"/>
          </a:xfrm>
        </p:grpSpPr>
        <p:sp>
          <p:nvSpPr>
            <p:cNvPr id="17" name="object 17"/>
            <p:cNvSpPr/>
            <p:nvPr/>
          </p:nvSpPr>
          <p:spPr>
            <a:xfrm>
              <a:off x="5021948" y="2946400"/>
              <a:ext cx="886460" cy="1910080"/>
            </a:xfrm>
            <a:custGeom>
              <a:avLst/>
              <a:gdLst/>
              <a:ahLst/>
              <a:cxnLst/>
              <a:rect l="l" t="t" r="r" b="b"/>
              <a:pathLst>
                <a:path w="886460" h="1910079">
                  <a:moveTo>
                    <a:pt x="0" y="954952"/>
                  </a:moveTo>
                  <a:lnTo>
                    <a:pt x="1022" y="889570"/>
                  </a:lnTo>
                  <a:lnTo>
                    <a:pt x="4044" y="825371"/>
                  </a:lnTo>
                  <a:lnTo>
                    <a:pt x="9001" y="762496"/>
                  </a:lnTo>
                  <a:lnTo>
                    <a:pt x="15826" y="701088"/>
                  </a:lnTo>
                  <a:lnTo>
                    <a:pt x="24453" y="641289"/>
                  </a:lnTo>
                  <a:lnTo>
                    <a:pt x="34817" y="583242"/>
                  </a:lnTo>
                  <a:lnTo>
                    <a:pt x="46851" y="527088"/>
                  </a:lnTo>
                  <a:lnTo>
                    <a:pt x="60490" y="472969"/>
                  </a:lnTo>
                  <a:lnTo>
                    <a:pt x="75667" y="421029"/>
                  </a:lnTo>
                  <a:lnTo>
                    <a:pt x="92316" y="371409"/>
                  </a:lnTo>
                  <a:lnTo>
                    <a:pt x="110372" y="324252"/>
                  </a:lnTo>
                  <a:lnTo>
                    <a:pt x="129768" y="279699"/>
                  </a:lnTo>
                  <a:lnTo>
                    <a:pt x="150438" y="237893"/>
                  </a:lnTo>
                  <a:lnTo>
                    <a:pt x="172317" y="198976"/>
                  </a:lnTo>
                  <a:lnTo>
                    <a:pt x="195339" y="163091"/>
                  </a:lnTo>
                  <a:lnTo>
                    <a:pt x="219437" y="130379"/>
                  </a:lnTo>
                  <a:lnTo>
                    <a:pt x="244545" y="100983"/>
                  </a:lnTo>
                  <a:lnTo>
                    <a:pt x="297530" y="52707"/>
                  </a:lnTo>
                  <a:lnTo>
                    <a:pt x="353764" y="19401"/>
                  </a:lnTo>
                  <a:lnTo>
                    <a:pt x="412721" y="2203"/>
                  </a:lnTo>
                  <a:lnTo>
                    <a:pt x="443056" y="0"/>
                  </a:lnTo>
                  <a:lnTo>
                    <a:pt x="473390" y="2203"/>
                  </a:lnTo>
                  <a:lnTo>
                    <a:pt x="532347" y="19401"/>
                  </a:lnTo>
                  <a:lnTo>
                    <a:pt x="588582" y="52707"/>
                  </a:lnTo>
                  <a:lnTo>
                    <a:pt x="641567" y="100983"/>
                  </a:lnTo>
                  <a:lnTo>
                    <a:pt x="666675" y="130379"/>
                  </a:lnTo>
                  <a:lnTo>
                    <a:pt x="690773" y="163091"/>
                  </a:lnTo>
                  <a:lnTo>
                    <a:pt x="713795" y="198976"/>
                  </a:lnTo>
                  <a:lnTo>
                    <a:pt x="735674" y="237893"/>
                  </a:lnTo>
                  <a:lnTo>
                    <a:pt x="756345" y="279699"/>
                  </a:lnTo>
                  <a:lnTo>
                    <a:pt x="775741" y="324252"/>
                  </a:lnTo>
                  <a:lnTo>
                    <a:pt x="793797" y="371409"/>
                  </a:lnTo>
                  <a:lnTo>
                    <a:pt x="810446" y="421029"/>
                  </a:lnTo>
                  <a:lnTo>
                    <a:pt x="825623" y="472969"/>
                  </a:lnTo>
                  <a:lnTo>
                    <a:pt x="839261" y="527088"/>
                  </a:lnTo>
                  <a:lnTo>
                    <a:pt x="851295" y="583242"/>
                  </a:lnTo>
                  <a:lnTo>
                    <a:pt x="861659" y="641289"/>
                  </a:lnTo>
                  <a:lnTo>
                    <a:pt x="870287" y="701088"/>
                  </a:lnTo>
                  <a:lnTo>
                    <a:pt x="877112" y="762496"/>
                  </a:lnTo>
                  <a:lnTo>
                    <a:pt x="882068" y="825371"/>
                  </a:lnTo>
                  <a:lnTo>
                    <a:pt x="885091" y="889570"/>
                  </a:lnTo>
                  <a:lnTo>
                    <a:pt x="886113" y="954952"/>
                  </a:lnTo>
                  <a:lnTo>
                    <a:pt x="885091" y="1020334"/>
                  </a:lnTo>
                  <a:lnTo>
                    <a:pt x="882068" y="1084534"/>
                  </a:lnTo>
                  <a:lnTo>
                    <a:pt x="877112" y="1147409"/>
                  </a:lnTo>
                  <a:lnTo>
                    <a:pt x="870287" y="1208817"/>
                  </a:lnTo>
                  <a:lnTo>
                    <a:pt x="861659" y="1268616"/>
                  </a:lnTo>
                  <a:lnTo>
                    <a:pt x="851295" y="1326663"/>
                  </a:lnTo>
                  <a:lnTo>
                    <a:pt x="839261" y="1382817"/>
                  </a:lnTo>
                  <a:lnTo>
                    <a:pt x="825623" y="1436935"/>
                  </a:lnTo>
                  <a:lnTo>
                    <a:pt x="810446" y="1488875"/>
                  </a:lnTo>
                  <a:lnTo>
                    <a:pt x="793797" y="1538495"/>
                  </a:lnTo>
                  <a:lnTo>
                    <a:pt x="775741" y="1585652"/>
                  </a:lnTo>
                  <a:lnTo>
                    <a:pt x="756345" y="1630204"/>
                  </a:lnTo>
                  <a:lnTo>
                    <a:pt x="735674" y="1672010"/>
                  </a:lnTo>
                  <a:lnTo>
                    <a:pt x="713795" y="1710927"/>
                  </a:lnTo>
                  <a:lnTo>
                    <a:pt x="690773" y="1746812"/>
                  </a:lnTo>
                  <a:lnTo>
                    <a:pt x="666675" y="1779523"/>
                  </a:lnTo>
                  <a:lnTo>
                    <a:pt x="641567" y="1808919"/>
                  </a:lnTo>
                  <a:lnTo>
                    <a:pt x="588582" y="1857194"/>
                  </a:lnTo>
                  <a:lnTo>
                    <a:pt x="532347" y="1890500"/>
                  </a:lnTo>
                  <a:lnTo>
                    <a:pt x="473390" y="1907698"/>
                  </a:lnTo>
                  <a:lnTo>
                    <a:pt x="443056" y="1909901"/>
                  </a:lnTo>
                  <a:lnTo>
                    <a:pt x="412721" y="1907698"/>
                  </a:lnTo>
                  <a:lnTo>
                    <a:pt x="353764" y="1890500"/>
                  </a:lnTo>
                  <a:lnTo>
                    <a:pt x="297530" y="1857194"/>
                  </a:lnTo>
                  <a:lnTo>
                    <a:pt x="244545" y="1808919"/>
                  </a:lnTo>
                  <a:lnTo>
                    <a:pt x="219437" y="1779523"/>
                  </a:lnTo>
                  <a:lnTo>
                    <a:pt x="195339" y="1746812"/>
                  </a:lnTo>
                  <a:lnTo>
                    <a:pt x="172317" y="1710927"/>
                  </a:lnTo>
                  <a:lnTo>
                    <a:pt x="150438" y="1672010"/>
                  </a:lnTo>
                  <a:lnTo>
                    <a:pt x="129768" y="1630204"/>
                  </a:lnTo>
                  <a:lnTo>
                    <a:pt x="110372" y="1585652"/>
                  </a:lnTo>
                  <a:lnTo>
                    <a:pt x="92316" y="1538495"/>
                  </a:lnTo>
                  <a:lnTo>
                    <a:pt x="75667" y="1488875"/>
                  </a:lnTo>
                  <a:lnTo>
                    <a:pt x="60490" y="1436935"/>
                  </a:lnTo>
                  <a:lnTo>
                    <a:pt x="46851" y="1382817"/>
                  </a:lnTo>
                  <a:lnTo>
                    <a:pt x="34817" y="1326663"/>
                  </a:lnTo>
                  <a:lnTo>
                    <a:pt x="24453" y="1268616"/>
                  </a:lnTo>
                  <a:lnTo>
                    <a:pt x="15826" y="1208817"/>
                  </a:lnTo>
                  <a:lnTo>
                    <a:pt x="9001" y="1147409"/>
                  </a:lnTo>
                  <a:lnTo>
                    <a:pt x="4044" y="1084534"/>
                  </a:lnTo>
                  <a:lnTo>
                    <a:pt x="1022" y="1020334"/>
                  </a:lnTo>
                  <a:lnTo>
                    <a:pt x="0" y="954952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49747" y="2691371"/>
              <a:ext cx="1600200" cy="536575"/>
            </a:xfrm>
            <a:custGeom>
              <a:avLst/>
              <a:gdLst/>
              <a:ahLst/>
              <a:cxnLst/>
              <a:rect l="l" t="t" r="r" b="b"/>
              <a:pathLst>
                <a:path w="1600200" h="536575">
                  <a:moveTo>
                    <a:pt x="1428148" y="57532"/>
                  </a:moveTo>
                  <a:lnTo>
                    <a:pt x="1378432" y="59283"/>
                  </a:lnTo>
                  <a:lnTo>
                    <a:pt x="1305064" y="63703"/>
                  </a:lnTo>
                  <a:lnTo>
                    <a:pt x="1232395" y="69291"/>
                  </a:lnTo>
                  <a:lnTo>
                    <a:pt x="1160437" y="75996"/>
                  </a:lnTo>
                  <a:lnTo>
                    <a:pt x="1089355" y="83794"/>
                  </a:lnTo>
                  <a:lnTo>
                    <a:pt x="1019276" y="92633"/>
                  </a:lnTo>
                  <a:lnTo>
                    <a:pt x="950341" y="102476"/>
                  </a:lnTo>
                  <a:lnTo>
                    <a:pt x="882700" y="113271"/>
                  </a:lnTo>
                  <a:lnTo>
                    <a:pt x="816482" y="124993"/>
                  </a:lnTo>
                  <a:lnTo>
                    <a:pt x="751839" y="137604"/>
                  </a:lnTo>
                  <a:lnTo>
                    <a:pt x="688911" y="151053"/>
                  </a:lnTo>
                  <a:lnTo>
                    <a:pt x="627824" y="165303"/>
                  </a:lnTo>
                  <a:lnTo>
                    <a:pt x="568731" y="180314"/>
                  </a:lnTo>
                  <a:lnTo>
                    <a:pt x="511759" y="196049"/>
                  </a:lnTo>
                  <a:lnTo>
                    <a:pt x="457047" y="212483"/>
                  </a:lnTo>
                  <a:lnTo>
                    <a:pt x="404736" y="229565"/>
                  </a:lnTo>
                  <a:lnTo>
                    <a:pt x="354964" y="247269"/>
                  </a:lnTo>
                  <a:lnTo>
                    <a:pt x="307848" y="265557"/>
                  </a:lnTo>
                  <a:lnTo>
                    <a:pt x="263525" y="284416"/>
                  </a:lnTo>
                  <a:lnTo>
                    <a:pt x="222123" y="303822"/>
                  </a:lnTo>
                  <a:lnTo>
                    <a:pt x="183756" y="323748"/>
                  </a:lnTo>
                  <a:lnTo>
                    <a:pt x="148551" y="344208"/>
                  </a:lnTo>
                  <a:lnTo>
                    <a:pt x="116624" y="365213"/>
                  </a:lnTo>
                  <a:lnTo>
                    <a:pt x="63068" y="409067"/>
                  </a:lnTo>
                  <a:lnTo>
                    <a:pt x="24269" y="456145"/>
                  </a:lnTo>
                  <a:lnTo>
                    <a:pt x="2946" y="506882"/>
                  </a:lnTo>
                  <a:lnTo>
                    <a:pt x="0" y="533184"/>
                  </a:lnTo>
                  <a:lnTo>
                    <a:pt x="57073" y="536270"/>
                  </a:lnTo>
                  <a:lnTo>
                    <a:pt x="57483" y="528662"/>
                  </a:lnTo>
                  <a:lnTo>
                    <a:pt x="57327" y="528662"/>
                  </a:lnTo>
                  <a:lnTo>
                    <a:pt x="57645" y="525665"/>
                  </a:lnTo>
                  <a:lnTo>
                    <a:pt x="57808" y="525665"/>
                  </a:lnTo>
                  <a:lnTo>
                    <a:pt x="58367" y="522185"/>
                  </a:lnTo>
                  <a:lnTo>
                    <a:pt x="58051" y="522185"/>
                  </a:lnTo>
                  <a:lnTo>
                    <a:pt x="59029" y="518058"/>
                  </a:lnTo>
                  <a:lnTo>
                    <a:pt x="59363" y="518058"/>
                  </a:lnTo>
                  <a:lnTo>
                    <a:pt x="63321" y="505612"/>
                  </a:lnTo>
                  <a:lnTo>
                    <a:pt x="62864" y="505612"/>
                  </a:lnTo>
                  <a:lnTo>
                    <a:pt x="64782" y="501015"/>
                  </a:lnTo>
                  <a:lnTo>
                    <a:pt x="65274" y="501015"/>
                  </a:lnTo>
                  <a:lnTo>
                    <a:pt x="72070" y="488048"/>
                  </a:lnTo>
                  <a:lnTo>
                    <a:pt x="71729" y="488048"/>
                  </a:lnTo>
                  <a:lnTo>
                    <a:pt x="73913" y="484530"/>
                  </a:lnTo>
                  <a:lnTo>
                    <a:pt x="74284" y="484530"/>
                  </a:lnTo>
                  <a:lnTo>
                    <a:pt x="85047" y="469709"/>
                  </a:lnTo>
                  <a:lnTo>
                    <a:pt x="84810" y="469709"/>
                  </a:lnTo>
                  <a:lnTo>
                    <a:pt x="86956" y="467080"/>
                  </a:lnTo>
                  <a:lnTo>
                    <a:pt x="87243" y="467080"/>
                  </a:lnTo>
                  <a:lnTo>
                    <a:pt x="102265" y="450850"/>
                  </a:lnTo>
                  <a:lnTo>
                    <a:pt x="102095" y="450850"/>
                  </a:lnTo>
                  <a:lnTo>
                    <a:pt x="104063" y="448906"/>
                  </a:lnTo>
                  <a:lnTo>
                    <a:pt x="104277" y="448906"/>
                  </a:lnTo>
                  <a:lnTo>
                    <a:pt x="123622" y="431685"/>
                  </a:lnTo>
                  <a:lnTo>
                    <a:pt x="123482" y="431685"/>
                  </a:lnTo>
                  <a:lnTo>
                    <a:pt x="125234" y="430250"/>
                  </a:lnTo>
                  <a:lnTo>
                    <a:pt x="125379" y="430250"/>
                  </a:lnTo>
                  <a:lnTo>
                    <a:pt x="148940" y="412432"/>
                  </a:lnTo>
                  <a:lnTo>
                    <a:pt x="150368" y="411353"/>
                  </a:lnTo>
                  <a:lnTo>
                    <a:pt x="178037" y="393217"/>
                  </a:lnTo>
                  <a:lnTo>
                    <a:pt x="179311" y="392379"/>
                  </a:lnTo>
                  <a:lnTo>
                    <a:pt x="210772" y="374142"/>
                  </a:lnTo>
                  <a:lnTo>
                    <a:pt x="211886" y="373494"/>
                  </a:lnTo>
                  <a:lnTo>
                    <a:pt x="246952" y="355320"/>
                  </a:lnTo>
                  <a:lnTo>
                    <a:pt x="247954" y="354799"/>
                  </a:lnTo>
                  <a:lnTo>
                    <a:pt x="286417" y="336804"/>
                  </a:lnTo>
                  <a:lnTo>
                    <a:pt x="287312" y="336384"/>
                  </a:lnTo>
                  <a:lnTo>
                    <a:pt x="329000" y="318668"/>
                  </a:lnTo>
                  <a:lnTo>
                    <a:pt x="374507" y="300977"/>
                  </a:lnTo>
                  <a:lnTo>
                    <a:pt x="375259" y="300685"/>
                  </a:lnTo>
                  <a:lnTo>
                    <a:pt x="422853" y="283781"/>
                  </a:lnTo>
                  <a:lnTo>
                    <a:pt x="473837" y="267119"/>
                  </a:lnTo>
                  <a:lnTo>
                    <a:pt x="527296" y="251053"/>
                  </a:lnTo>
                  <a:lnTo>
                    <a:pt x="583114" y="235635"/>
                  </a:lnTo>
                  <a:lnTo>
                    <a:pt x="641129" y="220891"/>
                  </a:lnTo>
                  <a:lnTo>
                    <a:pt x="701146" y="206883"/>
                  </a:lnTo>
                  <a:lnTo>
                    <a:pt x="763061" y="193649"/>
                  </a:lnTo>
                  <a:lnTo>
                    <a:pt x="826720" y="181229"/>
                  </a:lnTo>
                  <a:lnTo>
                    <a:pt x="891998" y="169672"/>
                  </a:lnTo>
                  <a:lnTo>
                    <a:pt x="959116" y="158940"/>
                  </a:lnTo>
                  <a:lnTo>
                    <a:pt x="1026680" y="149301"/>
                  </a:lnTo>
                  <a:lnTo>
                    <a:pt x="1095873" y="140576"/>
                  </a:lnTo>
                  <a:lnTo>
                    <a:pt x="1165981" y="132880"/>
                  </a:lnTo>
                  <a:lnTo>
                    <a:pt x="1237054" y="126250"/>
                  </a:lnTo>
                  <a:lnTo>
                    <a:pt x="1308873" y="120738"/>
                  </a:lnTo>
                  <a:lnTo>
                    <a:pt x="1308734" y="120738"/>
                  </a:lnTo>
                  <a:lnTo>
                    <a:pt x="1380885" y="116395"/>
                  </a:lnTo>
                  <a:lnTo>
                    <a:pt x="1381518" y="116357"/>
                  </a:lnTo>
                  <a:lnTo>
                    <a:pt x="1381884" y="116357"/>
                  </a:lnTo>
                  <a:lnTo>
                    <a:pt x="1429368" y="114677"/>
                  </a:lnTo>
                  <a:lnTo>
                    <a:pt x="1428148" y="57532"/>
                  </a:lnTo>
                  <a:close/>
                </a:path>
                <a:path w="1600200" h="536575">
                  <a:moveTo>
                    <a:pt x="57645" y="525665"/>
                  </a:moveTo>
                  <a:lnTo>
                    <a:pt x="57327" y="528662"/>
                  </a:lnTo>
                  <a:lnTo>
                    <a:pt x="57562" y="527199"/>
                  </a:lnTo>
                  <a:lnTo>
                    <a:pt x="57645" y="525665"/>
                  </a:lnTo>
                  <a:close/>
                </a:path>
                <a:path w="1600200" h="536575">
                  <a:moveTo>
                    <a:pt x="57562" y="527199"/>
                  </a:moveTo>
                  <a:lnTo>
                    <a:pt x="57327" y="528662"/>
                  </a:lnTo>
                  <a:lnTo>
                    <a:pt x="57483" y="528662"/>
                  </a:lnTo>
                  <a:lnTo>
                    <a:pt x="57562" y="527199"/>
                  </a:lnTo>
                  <a:close/>
                </a:path>
                <a:path w="1600200" h="536575">
                  <a:moveTo>
                    <a:pt x="57808" y="525665"/>
                  </a:moveTo>
                  <a:lnTo>
                    <a:pt x="57645" y="525665"/>
                  </a:lnTo>
                  <a:lnTo>
                    <a:pt x="57562" y="527199"/>
                  </a:lnTo>
                  <a:lnTo>
                    <a:pt x="57808" y="525665"/>
                  </a:lnTo>
                  <a:close/>
                </a:path>
                <a:path w="1600200" h="536575">
                  <a:moveTo>
                    <a:pt x="59029" y="518058"/>
                  </a:moveTo>
                  <a:lnTo>
                    <a:pt x="58051" y="522185"/>
                  </a:lnTo>
                  <a:lnTo>
                    <a:pt x="58688" y="520182"/>
                  </a:lnTo>
                  <a:lnTo>
                    <a:pt x="59029" y="518058"/>
                  </a:lnTo>
                  <a:close/>
                </a:path>
                <a:path w="1600200" h="536575">
                  <a:moveTo>
                    <a:pt x="58688" y="520182"/>
                  </a:moveTo>
                  <a:lnTo>
                    <a:pt x="58051" y="522185"/>
                  </a:lnTo>
                  <a:lnTo>
                    <a:pt x="58367" y="522185"/>
                  </a:lnTo>
                  <a:lnTo>
                    <a:pt x="58688" y="520182"/>
                  </a:lnTo>
                  <a:close/>
                </a:path>
                <a:path w="1600200" h="536575">
                  <a:moveTo>
                    <a:pt x="59363" y="518058"/>
                  </a:moveTo>
                  <a:lnTo>
                    <a:pt x="59029" y="518058"/>
                  </a:lnTo>
                  <a:lnTo>
                    <a:pt x="58688" y="520182"/>
                  </a:lnTo>
                  <a:lnTo>
                    <a:pt x="59363" y="518058"/>
                  </a:lnTo>
                  <a:close/>
                </a:path>
                <a:path w="1600200" h="536575">
                  <a:moveTo>
                    <a:pt x="64782" y="501015"/>
                  </a:moveTo>
                  <a:lnTo>
                    <a:pt x="62864" y="505612"/>
                  </a:lnTo>
                  <a:lnTo>
                    <a:pt x="64024" y="503400"/>
                  </a:lnTo>
                  <a:lnTo>
                    <a:pt x="64782" y="501015"/>
                  </a:lnTo>
                  <a:close/>
                </a:path>
                <a:path w="1600200" h="536575">
                  <a:moveTo>
                    <a:pt x="64024" y="503400"/>
                  </a:moveTo>
                  <a:lnTo>
                    <a:pt x="62864" y="505612"/>
                  </a:lnTo>
                  <a:lnTo>
                    <a:pt x="63321" y="505612"/>
                  </a:lnTo>
                  <a:lnTo>
                    <a:pt x="64024" y="503400"/>
                  </a:lnTo>
                  <a:close/>
                </a:path>
                <a:path w="1600200" h="536575">
                  <a:moveTo>
                    <a:pt x="65274" y="501015"/>
                  </a:moveTo>
                  <a:lnTo>
                    <a:pt x="64782" y="501015"/>
                  </a:lnTo>
                  <a:lnTo>
                    <a:pt x="64024" y="503400"/>
                  </a:lnTo>
                  <a:lnTo>
                    <a:pt x="65274" y="501015"/>
                  </a:lnTo>
                  <a:close/>
                </a:path>
                <a:path w="1600200" h="536575">
                  <a:moveTo>
                    <a:pt x="73913" y="484530"/>
                  </a:moveTo>
                  <a:lnTo>
                    <a:pt x="71729" y="488048"/>
                  </a:lnTo>
                  <a:lnTo>
                    <a:pt x="72953" y="486362"/>
                  </a:lnTo>
                  <a:lnTo>
                    <a:pt x="73913" y="484530"/>
                  </a:lnTo>
                  <a:close/>
                </a:path>
                <a:path w="1600200" h="536575">
                  <a:moveTo>
                    <a:pt x="72953" y="486362"/>
                  </a:moveTo>
                  <a:lnTo>
                    <a:pt x="71729" y="488048"/>
                  </a:lnTo>
                  <a:lnTo>
                    <a:pt x="72070" y="488048"/>
                  </a:lnTo>
                  <a:lnTo>
                    <a:pt x="72953" y="486362"/>
                  </a:lnTo>
                  <a:close/>
                </a:path>
                <a:path w="1600200" h="536575">
                  <a:moveTo>
                    <a:pt x="74284" y="484530"/>
                  </a:moveTo>
                  <a:lnTo>
                    <a:pt x="73913" y="484530"/>
                  </a:lnTo>
                  <a:lnTo>
                    <a:pt x="72953" y="486362"/>
                  </a:lnTo>
                  <a:lnTo>
                    <a:pt x="74284" y="484530"/>
                  </a:lnTo>
                  <a:close/>
                </a:path>
                <a:path w="1600200" h="536575">
                  <a:moveTo>
                    <a:pt x="86956" y="467080"/>
                  </a:moveTo>
                  <a:lnTo>
                    <a:pt x="84810" y="469709"/>
                  </a:lnTo>
                  <a:lnTo>
                    <a:pt x="85911" y="468519"/>
                  </a:lnTo>
                  <a:lnTo>
                    <a:pt x="86956" y="467080"/>
                  </a:lnTo>
                  <a:close/>
                </a:path>
                <a:path w="1600200" h="536575">
                  <a:moveTo>
                    <a:pt x="85911" y="468519"/>
                  </a:moveTo>
                  <a:lnTo>
                    <a:pt x="84810" y="469709"/>
                  </a:lnTo>
                  <a:lnTo>
                    <a:pt x="85047" y="469709"/>
                  </a:lnTo>
                  <a:lnTo>
                    <a:pt x="85911" y="468519"/>
                  </a:lnTo>
                  <a:close/>
                </a:path>
                <a:path w="1600200" h="536575">
                  <a:moveTo>
                    <a:pt x="87243" y="467080"/>
                  </a:moveTo>
                  <a:lnTo>
                    <a:pt x="86956" y="467080"/>
                  </a:lnTo>
                  <a:lnTo>
                    <a:pt x="85911" y="468519"/>
                  </a:lnTo>
                  <a:lnTo>
                    <a:pt x="87243" y="467080"/>
                  </a:lnTo>
                  <a:close/>
                </a:path>
                <a:path w="1600200" h="536575">
                  <a:moveTo>
                    <a:pt x="104063" y="448906"/>
                  </a:moveTo>
                  <a:lnTo>
                    <a:pt x="102095" y="450850"/>
                  </a:lnTo>
                  <a:lnTo>
                    <a:pt x="103061" y="449989"/>
                  </a:lnTo>
                  <a:lnTo>
                    <a:pt x="104063" y="448906"/>
                  </a:lnTo>
                  <a:close/>
                </a:path>
                <a:path w="1600200" h="536575">
                  <a:moveTo>
                    <a:pt x="103061" y="449989"/>
                  </a:moveTo>
                  <a:lnTo>
                    <a:pt x="102095" y="450850"/>
                  </a:lnTo>
                  <a:lnTo>
                    <a:pt x="102265" y="450850"/>
                  </a:lnTo>
                  <a:lnTo>
                    <a:pt x="103061" y="449989"/>
                  </a:lnTo>
                  <a:close/>
                </a:path>
                <a:path w="1600200" h="536575">
                  <a:moveTo>
                    <a:pt x="104277" y="448906"/>
                  </a:moveTo>
                  <a:lnTo>
                    <a:pt x="104063" y="448906"/>
                  </a:lnTo>
                  <a:lnTo>
                    <a:pt x="103061" y="449989"/>
                  </a:lnTo>
                  <a:lnTo>
                    <a:pt x="104277" y="448906"/>
                  </a:lnTo>
                  <a:close/>
                </a:path>
                <a:path w="1600200" h="536575">
                  <a:moveTo>
                    <a:pt x="125234" y="430250"/>
                  </a:moveTo>
                  <a:lnTo>
                    <a:pt x="123482" y="431685"/>
                  </a:lnTo>
                  <a:lnTo>
                    <a:pt x="124416" y="430979"/>
                  </a:lnTo>
                  <a:lnTo>
                    <a:pt x="125234" y="430250"/>
                  </a:lnTo>
                  <a:close/>
                </a:path>
                <a:path w="1600200" h="536575">
                  <a:moveTo>
                    <a:pt x="124416" y="430979"/>
                  </a:moveTo>
                  <a:lnTo>
                    <a:pt x="123482" y="431685"/>
                  </a:lnTo>
                  <a:lnTo>
                    <a:pt x="123622" y="431685"/>
                  </a:lnTo>
                  <a:lnTo>
                    <a:pt x="124416" y="430979"/>
                  </a:lnTo>
                  <a:close/>
                </a:path>
                <a:path w="1600200" h="536575">
                  <a:moveTo>
                    <a:pt x="125379" y="430250"/>
                  </a:moveTo>
                  <a:lnTo>
                    <a:pt x="125234" y="430250"/>
                  </a:lnTo>
                  <a:lnTo>
                    <a:pt x="124416" y="430979"/>
                  </a:lnTo>
                  <a:lnTo>
                    <a:pt x="125379" y="430250"/>
                  </a:lnTo>
                  <a:close/>
                </a:path>
                <a:path w="1600200" h="536575">
                  <a:moveTo>
                    <a:pt x="150368" y="411353"/>
                  </a:moveTo>
                  <a:lnTo>
                    <a:pt x="148831" y="412432"/>
                  </a:lnTo>
                  <a:lnTo>
                    <a:pt x="149671" y="411879"/>
                  </a:lnTo>
                  <a:lnTo>
                    <a:pt x="150368" y="411353"/>
                  </a:lnTo>
                  <a:close/>
                </a:path>
                <a:path w="1600200" h="536575">
                  <a:moveTo>
                    <a:pt x="149671" y="411879"/>
                  </a:moveTo>
                  <a:lnTo>
                    <a:pt x="148831" y="412432"/>
                  </a:lnTo>
                  <a:lnTo>
                    <a:pt x="149671" y="411879"/>
                  </a:lnTo>
                  <a:close/>
                </a:path>
                <a:path w="1600200" h="536575">
                  <a:moveTo>
                    <a:pt x="150472" y="411353"/>
                  </a:moveTo>
                  <a:lnTo>
                    <a:pt x="149671" y="411879"/>
                  </a:lnTo>
                  <a:lnTo>
                    <a:pt x="150472" y="411353"/>
                  </a:lnTo>
                  <a:close/>
                </a:path>
                <a:path w="1600200" h="536575">
                  <a:moveTo>
                    <a:pt x="179311" y="392379"/>
                  </a:moveTo>
                  <a:lnTo>
                    <a:pt x="177965" y="393217"/>
                  </a:lnTo>
                  <a:lnTo>
                    <a:pt x="178585" y="392856"/>
                  </a:lnTo>
                  <a:lnTo>
                    <a:pt x="179311" y="392379"/>
                  </a:lnTo>
                  <a:close/>
                </a:path>
                <a:path w="1600200" h="536575">
                  <a:moveTo>
                    <a:pt x="178585" y="392856"/>
                  </a:moveTo>
                  <a:lnTo>
                    <a:pt x="177965" y="393217"/>
                  </a:lnTo>
                  <a:lnTo>
                    <a:pt x="178585" y="392856"/>
                  </a:lnTo>
                  <a:close/>
                </a:path>
                <a:path w="1600200" h="536575">
                  <a:moveTo>
                    <a:pt x="179406" y="392379"/>
                  </a:moveTo>
                  <a:lnTo>
                    <a:pt x="178585" y="392856"/>
                  </a:lnTo>
                  <a:lnTo>
                    <a:pt x="179406" y="392379"/>
                  </a:lnTo>
                  <a:close/>
                </a:path>
                <a:path w="1600200" h="536575">
                  <a:moveTo>
                    <a:pt x="211886" y="373494"/>
                  </a:moveTo>
                  <a:lnTo>
                    <a:pt x="210705" y="374142"/>
                  </a:lnTo>
                  <a:lnTo>
                    <a:pt x="211333" y="373816"/>
                  </a:lnTo>
                  <a:lnTo>
                    <a:pt x="211886" y="373494"/>
                  </a:lnTo>
                  <a:close/>
                </a:path>
                <a:path w="1600200" h="536575">
                  <a:moveTo>
                    <a:pt x="211333" y="373816"/>
                  </a:moveTo>
                  <a:lnTo>
                    <a:pt x="210705" y="374142"/>
                  </a:lnTo>
                  <a:lnTo>
                    <a:pt x="211333" y="373816"/>
                  </a:lnTo>
                  <a:close/>
                </a:path>
                <a:path w="1600200" h="536575">
                  <a:moveTo>
                    <a:pt x="211953" y="373494"/>
                  </a:moveTo>
                  <a:lnTo>
                    <a:pt x="211333" y="373816"/>
                  </a:lnTo>
                  <a:lnTo>
                    <a:pt x="211953" y="373494"/>
                  </a:lnTo>
                  <a:close/>
                </a:path>
                <a:path w="1600200" h="536575">
                  <a:moveTo>
                    <a:pt x="247426" y="355074"/>
                  </a:moveTo>
                  <a:lnTo>
                    <a:pt x="246900" y="355320"/>
                  </a:lnTo>
                  <a:lnTo>
                    <a:pt x="247426" y="355074"/>
                  </a:lnTo>
                  <a:close/>
                </a:path>
                <a:path w="1600200" h="536575">
                  <a:moveTo>
                    <a:pt x="248011" y="354799"/>
                  </a:moveTo>
                  <a:lnTo>
                    <a:pt x="247426" y="355074"/>
                  </a:lnTo>
                  <a:lnTo>
                    <a:pt x="248011" y="354799"/>
                  </a:lnTo>
                  <a:close/>
                </a:path>
                <a:path w="1600200" h="536575">
                  <a:moveTo>
                    <a:pt x="286865" y="336594"/>
                  </a:moveTo>
                  <a:lnTo>
                    <a:pt x="286372" y="336804"/>
                  </a:lnTo>
                  <a:lnTo>
                    <a:pt x="286865" y="336594"/>
                  </a:lnTo>
                  <a:close/>
                </a:path>
                <a:path w="1600200" h="536575">
                  <a:moveTo>
                    <a:pt x="287357" y="336384"/>
                  </a:moveTo>
                  <a:lnTo>
                    <a:pt x="286865" y="336594"/>
                  </a:lnTo>
                  <a:lnTo>
                    <a:pt x="287357" y="336384"/>
                  </a:lnTo>
                  <a:close/>
                </a:path>
                <a:path w="1600200" h="536575">
                  <a:moveTo>
                    <a:pt x="329470" y="318468"/>
                  </a:moveTo>
                  <a:lnTo>
                    <a:pt x="328955" y="318668"/>
                  </a:lnTo>
                  <a:lnTo>
                    <a:pt x="329470" y="318468"/>
                  </a:lnTo>
                  <a:close/>
                </a:path>
                <a:path w="1600200" h="536575">
                  <a:moveTo>
                    <a:pt x="375319" y="300685"/>
                  </a:moveTo>
                  <a:lnTo>
                    <a:pt x="374614" y="300935"/>
                  </a:lnTo>
                  <a:lnTo>
                    <a:pt x="375319" y="300685"/>
                  </a:lnTo>
                  <a:close/>
                </a:path>
                <a:path w="1600200" h="536575">
                  <a:moveTo>
                    <a:pt x="1546293" y="56540"/>
                  </a:moveTo>
                  <a:lnTo>
                    <a:pt x="1456308" y="56540"/>
                  </a:lnTo>
                  <a:lnTo>
                    <a:pt x="1458328" y="113652"/>
                  </a:lnTo>
                  <a:lnTo>
                    <a:pt x="1429368" y="114677"/>
                  </a:lnTo>
                  <a:lnTo>
                    <a:pt x="1430578" y="171411"/>
                  </a:lnTo>
                  <a:lnTo>
                    <a:pt x="1600161" y="82054"/>
                  </a:lnTo>
                  <a:lnTo>
                    <a:pt x="1546293" y="56540"/>
                  </a:lnTo>
                  <a:close/>
                </a:path>
                <a:path w="1600200" h="536575">
                  <a:moveTo>
                    <a:pt x="1381884" y="116357"/>
                  </a:moveTo>
                  <a:lnTo>
                    <a:pt x="1381518" y="116357"/>
                  </a:lnTo>
                  <a:lnTo>
                    <a:pt x="1380997" y="116388"/>
                  </a:lnTo>
                  <a:lnTo>
                    <a:pt x="1381884" y="116357"/>
                  </a:lnTo>
                  <a:close/>
                </a:path>
                <a:path w="1600200" h="536575">
                  <a:moveTo>
                    <a:pt x="1456308" y="56540"/>
                  </a:moveTo>
                  <a:lnTo>
                    <a:pt x="1428148" y="57532"/>
                  </a:lnTo>
                  <a:lnTo>
                    <a:pt x="1429368" y="114677"/>
                  </a:lnTo>
                  <a:lnTo>
                    <a:pt x="1458328" y="113652"/>
                  </a:lnTo>
                  <a:lnTo>
                    <a:pt x="1456308" y="56540"/>
                  </a:lnTo>
                  <a:close/>
                </a:path>
                <a:path w="1600200" h="536575">
                  <a:moveTo>
                    <a:pt x="1426921" y="0"/>
                  </a:moveTo>
                  <a:lnTo>
                    <a:pt x="1428148" y="57532"/>
                  </a:lnTo>
                  <a:lnTo>
                    <a:pt x="1456308" y="56540"/>
                  </a:lnTo>
                  <a:lnTo>
                    <a:pt x="1546293" y="56540"/>
                  </a:lnTo>
                  <a:lnTo>
                    <a:pt x="14269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06912" y="1712963"/>
            <a:ext cx="4102100" cy="22199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400">
                <a:latin typeface="Franklin Gothic Medium"/>
                <a:cs typeface="Franklin Gothic Medium"/>
              </a:defRPr>
            </a:pPr>
            <a:r>
              <a:t>Qualsiasi scenario ha:</a:t>
            </a:r>
            <a:endParaRPr sz="2400">
              <a:latin typeface="Franklin Gothic Medium"/>
              <a:cs typeface="Franklin Gothic Medium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  <a:defRPr sz="2400">
                <a:latin typeface="Franklin Gothic Medium"/>
                <a:cs typeface="Franklin Gothic Medium"/>
              </a:defRPr>
            </a:pPr>
            <a:r>
              <a:t>Livello di altruismo</a:t>
            </a:r>
            <a:endParaRPr sz="2400">
              <a:latin typeface="Franklin Gothic Medium"/>
              <a:cs typeface="Franklin Gothic Medium"/>
            </a:endParaRPr>
          </a:p>
          <a:p>
            <a:pPr marL="298450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  <a:defRPr sz="2400">
                <a:latin typeface="Franklin Gothic Medium"/>
                <a:cs typeface="Franklin Gothic Medium"/>
              </a:defRPr>
            </a:pPr>
            <a:r>
              <a:t>Numero di passeggeri</a:t>
            </a:r>
            <a:endParaRPr sz="2400">
              <a:latin typeface="Franklin Gothic Medium"/>
              <a:cs typeface="Franklin Gothic Medium"/>
            </a:endParaRPr>
          </a:p>
          <a:p>
            <a:pPr marL="298450" indent="-285750">
              <a:lnSpc>
                <a:spcPts val="2845"/>
              </a:lnSpc>
              <a:spcBef>
                <a:spcPts val="20"/>
              </a:spcBef>
              <a:buFont typeface="Arial MT"/>
              <a:buChar char="•"/>
              <a:tabLst>
                <a:tab pos="297815" algn="l"/>
                <a:tab pos="298450" algn="l"/>
              </a:tabLst>
              <a:defRPr sz="2400">
                <a:latin typeface="Franklin Gothic Medium"/>
                <a:cs typeface="Franklin Gothic Medium"/>
              </a:defRPr>
            </a:pPr>
            <a:r>
              <a:t>Prob. di danneggiare i passeggeri</a:t>
            </a:r>
            <a:endParaRPr sz="2400">
              <a:latin typeface="Franklin Gothic Medium"/>
              <a:cs typeface="Franklin Gothic Medium"/>
            </a:endParaRPr>
          </a:p>
          <a:p>
            <a:pPr marL="298450" indent="-285750">
              <a:lnSpc>
                <a:spcPts val="2845"/>
              </a:lnSpc>
              <a:buFont typeface="Arial MT"/>
              <a:buChar char="•"/>
              <a:tabLst>
                <a:tab pos="297815" algn="l"/>
                <a:tab pos="298450" algn="l"/>
              </a:tabLst>
              <a:defRPr sz="2400">
                <a:latin typeface="Franklin Gothic Medium"/>
                <a:cs typeface="Franklin Gothic Medium"/>
              </a:defRPr>
            </a:pPr>
            <a:r>
              <a:t>Numero di pedoni</a:t>
            </a:r>
            <a:endParaRPr sz="2400">
              <a:latin typeface="Franklin Gothic Medium"/>
              <a:cs typeface="Franklin Gothic Medium"/>
            </a:endParaRPr>
          </a:p>
          <a:p>
            <a:pPr marL="298450" indent="-28575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297815" algn="l"/>
                <a:tab pos="298450" algn="l"/>
              </a:tabLst>
              <a:defRPr sz="2400">
                <a:latin typeface="Franklin Gothic Medium"/>
                <a:cs typeface="Franklin Gothic Medium"/>
              </a:defRPr>
            </a:pPr>
            <a:r>
              <a:t>Prob. di danneggiare i pedoni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087" y="1"/>
            <a:ext cx="10537825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13460" y="2435860"/>
            <a:ext cx="9544050" cy="3555365"/>
          </a:xfrm>
          <a:prstGeom prst="rect">
            <a:avLst/>
          </a:prstGeom>
        </p:spPr>
        <p:txBody>
          <a:bodyPr vert="horz" wrap="square" lIns="0" tIns="15875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250"/>
              </a:spcBef>
              <a:defRPr sz="2200">
                <a:latin typeface="Franklin Gothic Medium"/>
                <a:cs typeface="Franklin Gothic Medium"/>
              </a:defRPr>
            </a:pPr>
            <a:r>
              <a:t>La notazione:</a:t>
            </a:r>
            <a:endParaRPr sz="2200">
              <a:latin typeface="Franklin Gothic Medium"/>
              <a:cs typeface="Franklin Gothic Medium"/>
            </a:endParaRPr>
          </a:p>
          <a:p>
            <a:pPr marL="381000" indent="-342900">
              <a:lnSpc>
                <a:spcPct val="100000"/>
              </a:lnSpc>
              <a:spcBef>
                <a:spcPts val="115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>
                <a:latin typeface="Cambria Math"/>
                <a:cs typeface="Cambria Math"/>
              </a:rPr>
              <a:t>Il</a:t>
            </a:r>
            <a:r>
              <a:rPr sz="2400" baseline="-15625">
                <a:latin typeface="Cambria Math"/>
                <a:cs typeface="Cambria Math"/>
              </a:rPr>
              <a:t>chè</a:t>
            </a:r>
            <a:r>
              <a:rPr sz="1950" baseline="-34188">
                <a:latin typeface="Cambria Math"/>
                <a:cs typeface="Cambria Math"/>
              </a:rPr>
              <a:t>i</a:t>
            </a:r>
            <a:r>
              <a:rPr sz="2200">
                <a:latin typeface="Franklin Gothic Medium"/>
                <a:cs typeface="Franklin Gothic Medium"/>
              </a:rPr>
              <a:t>: numero di pedoni</a:t>
            </a:r>
          </a:p>
          <a:p>
            <a:pPr marL="381000" indent="-3429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>
                <a:latin typeface="Cambria Math"/>
                <a:cs typeface="Cambria Math"/>
              </a:rPr>
              <a:t>Il</a:t>
            </a:r>
            <a:r>
              <a:rPr sz="2400" baseline="-15625">
                <a:latin typeface="Cambria Math"/>
                <a:cs typeface="Cambria Math"/>
              </a:rPr>
              <a:t>chè</a:t>
            </a:r>
            <a:r>
              <a:rPr sz="1950" baseline="-34188">
                <a:latin typeface="Cambria Math"/>
                <a:cs typeface="Cambria Math"/>
              </a:rPr>
              <a:t>i</a:t>
            </a:r>
            <a:r>
              <a:rPr sz="2200">
                <a:latin typeface="Franklin Gothic Medium"/>
                <a:cs typeface="Franklin Gothic Medium"/>
              </a:rPr>
              <a:t>: numero di passeggeri</a:t>
            </a:r>
          </a:p>
          <a:p>
            <a:pPr marL="381000" indent="-3429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>
                <a:latin typeface="Cambria Math"/>
                <a:cs typeface="Cambria Math"/>
              </a:rPr>
              <a:t>Il</a:t>
            </a:r>
            <a:r>
              <a:rPr sz="2400" baseline="-15625">
                <a:latin typeface="Cambria Math"/>
                <a:cs typeface="Cambria Math"/>
              </a:rPr>
              <a:t>chè</a:t>
            </a:r>
            <a:r>
              <a:rPr sz="1950" baseline="-34188">
                <a:latin typeface="Cambria Math"/>
                <a:cs typeface="Cambria Math"/>
              </a:rPr>
              <a:t>i</a:t>
            </a:r>
            <a:r>
              <a:rPr sz="2200">
                <a:latin typeface="Franklin Gothic Medium"/>
                <a:cs typeface="Franklin Gothic Medium"/>
              </a:rPr>
              <a:t>: livello intrinseco di altruismo per </a:t>
            </a:r>
            <a:r>
              <a:rPr sz="2400" baseline="-15625">
                <a:latin typeface="Cambria Math"/>
                <a:cs typeface="Cambria Math"/>
              </a:rPr>
              <a:t>i</a:t>
            </a:r>
            <a:r>
              <a:rPr sz="2200">
                <a:latin typeface="Cambria Math"/>
                <a:cs typeface="Cambria Math"/>
              </a:rPr>
              <a:t>passeggeri</a:t>
            </a:r>
            <a:endParaRPr sz="2400" baseline="-15625">
              <a:latin typeface="Cambria Math"/>
              <a:cs typeface="Cambria Math"/>
            </a:endParaRPr>
          </a:p>
          <a:p>
            <a:pPr marL="381000" indent="-342900">
              <a:lnSpc>
                <a:spcPct val="100000"/>
              </a:lnSpc>
              <a:spcBef>
                <a:spcPts val="1365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>
                <a:latin typeface="Cambria Math"/>
                <a:cs typeface="Cambria Math"/>
              </a:rPr>
              <a:t>Il</a:t>
            </a:r>
            <a:r>
              <a:rPr sz="2400" baseline="-15625">
                <a:latin typeface="Cambria Math"/>
                <a:cs typeface="Cambria Math"/>
              </a:rPr>
              <a:t>chè</a:t>
            </a:r>
            <a:r>
              <a:rPr sz="1950" baseline="-34188">
                <a:latin typeface="Cambria Math"/>
                <a:cs typeface="Cambria Math"/>
              </a:rPr>
              <a:t>i</a:t>
            </a:r>
            <a:r>
              <a:rPr sz="2200">
                <a:latin typeface="Franklin Gothic Medium"/>
                <a:cs typeface="Franklin Gothic Medium"/>
              </a:rPr>
              <a:t>: livello intrinseco di egoismo per</a:t>
            </a:r>
            <a:r>
              <a:rPr sz="2400" baseline="-15625">
                <a:latin typeface="Cambria Math"/>
                <a:cs typeface="Cambria Math"/>
              </a:rPr>
              <a:t>i</a:t>
            </a:r>
            <a:r>
              <a:rPr sz="2200">
                <a:latin typeface="Franklin Gothic Medium"/>
                <a:cs typeface="Franklin Gothic Medium"/>
              </a:rPr>
              <a:t> </a:t>
            </a:r>
            <a:r>
              <a:rPr sz="2200">
                <a:latin typeface="Cambria Math"/>
                <a:cs typeface="Cambria Math"/>
              </a:rPr>
              <a:t>passeggeri in</a:t>
            </a:r>
            <a:endParaRPr sz="2400" baseline="-15625">
              <a:latin typeface="Cambria Math"/>
              <a:cs typeface="Cambria Math"/>
            </a:endParaRPr>
          </a:p>
          <a:p>
            <a:pPr marL="381000" indent="-34290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>
                <a:latin typeface="Cambria Math"/>
                <a:cs typeface="Cambria Math"/>
              </a:rPr>
              <a:t>Il</a:t>
            </a:r>
            <a:r>
              <a:rPr sz="2400" baseline="-15625">
                <a:latin typeface="Cambria Math"/>
                <a:cs typeface="Cambria Math"/>
              </a:rPr>
              <a:t>chè</a:t>
            </a:r>
            <a:r>
              <a:rPr sz="1950" baseline="-34188">
                <a:latin typeface="Cambria Math"/>
                <a:cs typeface="Cambria Math"/>
              </a:rPr>
              <a:t>i</a:t>
            </a:r>
            <a:r>
              <a:rPr sz="2200">
                <a:latin typeface="Franklin Gothic Medium"/>
                <a:cs typeface="Franklin Gothic Medium"/>
              </a:rPr>
              <a:t>: probabilità di ferire i pedoni quando l'AV va dritto</a:t>
            </a:r>
          </a:p>
          <a:p>
            <a:pPr marL="381000" indent="-3429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80365" algn="l"/>
                <a:tab pos="381000" algn="l"/>
              </a:tabLst>
            </a:pPr>
            <a:r>
              <a:rPr sz="2200">
                <a:latin typeface="Cambria Math"/>
                <a:cs typeface="Cambria Math"/>
              </a:rPr>
              <a:t>Il</a:t>
            </a:r>
            <a:r>
              <a:rPr sz="2400" baseline="-15625">
                <a:latin typeface="Cambria Math"/>
                <a:cs typeface="Cambria Math"/>
              </a:rPr>
              <a:t>chè</a:t>
            </a:r>
            <a:r>
              <a:rPr sz="1950" baseline="-34188">
                <a:latin typeface="Cambria Math"/>
                <a:cs typeface="Cambria Math"/>
              </a:rPr>
              <a:t>i</a:t>
            </a:r>
            <a:r>
              <a:rPr sz="2200">
                <a:latin typeface="Franklin Gothic Medium"/>
                <a:cs typeface="Franklin Gothic Medium"/>
              </a:rPr>
              <a:t>: probabilità di ferire i passeggeri quando l'AV sterza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596388"/>
            <a:ext cx="9685020" cy="11258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 sz="2400">
                <a:latin typeface="Franklin Gothic Medium"/>
                <a:cs typeface="Franklin Gothic Medium"/>
              </a:defRPr>
            </a:pPr>
            <a:r>
              <a:t>L'azione è intrapresa sulla base della valutazione calcolata dal NN. L'idea è quella di riflettere su quale azione minimizzi il danno rispetto al relativo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defRPr sz="2400">
                <a:latin typeface="Franklin Gothic Medium"/>
                <a:cs typeface="Franklin Gothic Medium"/>
              </a:defRPr>
            </a:pPr>
            <a:r>
              <a:t>importanza della vita: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59395" y="3923881"/>
            <a:ext cx="9076055" cy="1066165"/>
            <a:chOff x="1359395" y="3923881"/>
            <a:chExt cx="9076055" cy="1066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071" y="4125823"/>
              <a:ext cx="8439150" cy="863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95345" y="3930231"/>
              <a:ext cx="421005" cy="649605"/>
            </a:xfrm>
            <a:custGeom>
              <a:avLst/>
              <a:gdLst/>
              <a:ahLst/>
              <a:cxnLst/>
              <a:rect l="l" t="t" r="r" b="b"/>
              <a:pathLst>
                <a:path w="421004" h="649604">
                  <a:moveTo>
                    <a:pt x="210464" y="0"/>
                  </a:moveTo>
                  <a:lnTo>
                    <a:pt x="172634" y="5232"/>
                  </a:lnTo>
                  <a:lnTo>
                    <a:pt x="137028" y="20318"/>
                  </a:lnTo>
                  <a:lnTo>
                    <a:pt x="104241" y="44339"/>
                  </a:lnTo>
                  <a:lnTo>
                    <a:pt x="74867" y="76380"/>
                  </a:lnTo>
                  <a:lnTo>
                    <a:pt x="49500" y="115522"/>
                  </a:lnTo>
                  <a:lnTo>
                    <a:pt x="28735" y="160849"/>
                  </a:lnTo>
                  <a:lnTo>
                    <a:pt x="13167" y="211443"/>
                  </a:lnTo>
                  <a:lnTo>
                    <a:pt x="3391" y="266387"/>
                  </a:lnTo>
                  <a:lnTo>
                    <a:pt x="0" y="324764"/>
                  </a:lnTo>
                  <a:lnTo>
                    <a:pt x="3391" y="383137"/>
                  </a:lnTo>
                  <a:lnTo>
                    <a:pt x="13167" y="438078"/>
                  </a:lnTo>
                  <a:lnTo>
                    <a:pt x="28735" y="488670"/>
                  </a:lnTo>
                  <a:lnTo>
                    <a:pt x="49500" y="533995"/>
                  </a:lnTo>
                  <a:lnTo>
                    <a:pt x="74867" y="573136"/>
                  </a:lnTo>
                  <a:lnTo>
                    <a:pt x="104241" y="605176"/>
                  </a:lnTo>
                  <a:lnTo>
                    <a:pt x="137028" y="629198"/>
                  </a:lnTo>
                  <a:lnTo>
                    <a:pt x="172634" y="644283"/>
                  </a:lnTo>
                  <a:lnTo>
                    <a:pt x="210464" y="649516"/>
                  </a:lnTo>
                  <a:lnTo>
                    <a:pt x="248293" y="644283"/>
                  </a:lnTo>
                  <a:lnTo>
                    <a:pt x="283898" y="629198"/>
                  </a:lnTo>
                  <a:lnTo>
                    <a:pt x="316683" y="605176"/>
                  </a:lnTo>
                  <a:lnTo>
                    <a:pt x="346056" y="573136"/>
                  </a:lnTo>
                  <a:lnTo>
                    <a:pt x="371420" y="533995"/>
                  </a:lnTo>
                  <a:lnTo>
                    <a:pt x="392183" y="488670"/>
                  </a:lnTo>
                  <a:lnTo>
                    <a:pt x="407749" y="438078"/>
                  </a:lnTo>
                  <a:lnTo>
                    <a:pt x="417525" y="383137"/>
                  </a:lnTo>
                  <a:lnTo>
                    <a:pt x="420916" y="324764"/>
                  </a:lnTo>
                  <a:lnTo>
                    <a:pt x="417525" y="266387"/>
                  </a:lnTo>
                  <a:lnTo>
                    <a:pt x="407749" y="211443"/>
                  </a:lnTo>
                  <a:lnTo>
                    <a:pt x="392183" y="160849"/>
                  </a:lnTo>
                  <a:lnTo>
                    <a:pt x="371420" y="115522"/>
                  </a:lnTo>
                  <a:lnTo>
                    <a:pt x="346056" y="76380"/>
                  </a:lnTo>
                  <a:lnTo>
                    <a:pt x="316683" y="44339"/>
                  </a:lnTo>
                  <a:lnTo>
                    <a:pt x="283898" y="20318"/>
                  </a:lnTo>
                  <a:lnTo>
                    <a:pt x="248293" y="5232"/>
                  </a:lnTo>
                  <a:lnTo>
                    <a:pt x="210464" y="0"/>
                  </a:lnTo>
                  <a:close/>
                </a:path>
              </a:pathLst>
            </a:custGeom>
            <a:solidFill>
              <a:srgbClr val="FFC00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5345" y="3930231"/>
              <a:ext cx="421005" cy="649605"/>
            </a:xfrm>
            <a:custGeom>
              <a:avLst/>
              <a:gdLst/>
              <a:ahLst/>
              <a:cxnLst/>
              <a:rect l="l" t="t" r="r" b="b"/>
              <a:pathLst>
                <a:path w="421004" h="649604">
                  <a:moveTo>
                    <a:pt x="0" y="324757"/>
                  </a:moveTo>
                  <a:lnTo>
                    <a:pt x="3390" y="266381"/>
                  </a:lnTo>
                  <a:lnTo>
                    <a:pt x="13166" y="211439"/>
                  </a:lnTo>
                  <a:lnTo>
                    <a:pt x="28733" y="160846"/>
                  </a:lnTo>
                  <a:lnTo>
                    <a:pt x="49496" y="115520"/>
                  </a:lnTo>
                  <a:lnTo>
                    <a:pt x="74862" y="76378"/>
                  </a:lnTo>
                  <a:lnTo>
                    <a:pt x="104235" y="44338"/>
                  </a:lnTo>
                  <a:lnTo>
                    <a:pt x="137021" y="20317"/>
                  </a:lnTo>
                  <a:lnTo>
                    <a:pt x="172627" y="5232"/>
                  </a:lnTo>
                  <a:lnTo>
                    <a:pt x="210457" y="0"/>
                  </a:lnTo>
                  <a:lnTo>
                    <a:pt x="248287" y="5232"/>
                  </a:lnTo>
                  <a:lnTo>
                    <a:pt x="283892" y="20317"/>
                  </a:lnTo>
                  <a:lnTo>
                    <a:pt x="316678" y="44338"/>
                  </a:lnTo>
                  <a:lnTo>
                    <a:pt x="346051" y="76378"/>
                  </a:lnTo>
                  <a:lnTo>
                    <a:pt x="371417" y="115520"/>
                  </a:lnTo>
                  <a:lnTo>
                    <a:pt x="392180" y="160846"/>
                  </a:lnTo>
                  <a:lnTo>
                    <a:pt x="407747" y="211439"/>
                  </a:lnTo>
                  <a:lnTo>
                    <a:pt x="417523" y="266381"/>
                  </a:lnTo>
                  <a:lnTo>
                    <a:pt x="420914" y="324757"/>
                  </a:lnTo>
                  <a:lnTo>
                    <a:pt x="417523" y="383132"/>
                  </a:lnTo>
                  <a:lnTo>
                    <a:pt x="407747" y="438075"/>
                  </a:lnTo>
                  <a:lnTo>
                    <a:pt x="392180" y="488668"/>
                  </a:lnTo>
                  <a:lnTo>
                    <a:pt x="371417" y="533994"/>
                  </a:lnTo>
                  <a:lnTo>
                    <a:pt x="346051" y="573136"/>
                  </a:lnTo>
                  <a:lnTo>
                    <a:pt x="316678" y="605176"/>
                  </a:lnTo>
                  <a:lnTo>
                    <a:pt x="283892" y="629197"/>
                  </a:lnTo>
                  <a:lnTo>
                    <a:pt x="248287" y="644283"/>
                  </a:lnTo>
                  <a:lnTo>
                    <a:pt x="210457" y="649515"/>
                  </a:lnTo>
                  <a:lnTo>
                    <a:pt x="172627" y="644283"/>
                  </a:lnTo>
                  <a:lnTo>
                    <a:pt x="137021" y="629197"/>
                  </a:lnTo>
                  <a:lnTo>
                    <a:pt x="104235" y="605176"/>
                  </a:lnTo>
                  <a:lnTo>
                    <a:pt x="74862" y="573136"/>
                  </a:lnTo>
                  <a:lnTo>
                    <a:pt x="49496" y="533994"/>
                  </a:lnTo>
                  <a:lnTo>
                    <a:pt x="28733" y="488668"/>
                  </a:lnTo>
                  <a:lnTo>
                    <a:pt x="13166" y="438075"/>
                  </a:lnTo>
                  <a:lnTo>
                    <a:pt x="3390" y="383132"/>
                  </a:lnTo>
                  <a:lnTo>
                    <a:pt x="0" y="324757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9395" y="4226420"/>
              <a:ext cx="1636395" cy="579755"/>
            </a:xfrm>
            <a:custGeom>
              <a:avLst/>
              <a:gdLst/>
              <a:ahLst/>
              <a:cxnLst/>
              <a:rect l="l" t="t" r="r" b="b"/>
              <a:pathLst>
                <a:path w="1636395" h="579754">
                  <a:moveTo>
                    <a:pt x="3771" y="387553"/>
                  </a:moveTo>
                  <a:lnTo>
                    <a:pt x="0" y="579208"/>
                  </a:lnTo>
                  <a:lnTo>
                    <a:pt x="155587" y="467245"/>
                  </a:lnTo>
                  <a:lnTo>
                    <a:pt x="153942" y="466382"/>
                  </a:lnTo>
                  <a:lnTo>
                    <a:pt x="91490" y="466382"/>
                  </a:lnTo>
                  <a:lnTo>
                    <a:pt x="41313" y="439013"/>
                  </a:lnTo>
                  <a:lnTo>
                    <a:pt x="54780" y="414328"/>
                  </a:lnTo>
                  <a:lnTo>
                    <a:pt x="3771" y="387553"/>
                  </a:lnTo>
                  <a:close/>
                </a:path>
                <a:path w="1636395" h="579754">
                  <a:moveTo>
                    <a:pt x="54780" y="414328"/>
                  </a:moveTo>
                  <a:lnTo>
                    <a:pt x="41313" y="439013"/>
                  </a:lnTo>
                  <a:lnTo>
                    <a:pt x="91490" y="466382"/>
                  </a:lnTo>
                  <a:lnTo>
                    <a:pt x="101748" y="447560"/>
                  </a:lnTo>
                  <a:lnTo>
                    <a:pt x="99809" y="447560"/>
                  </a:lnTo>
                  <a:lnTo>
                    <a:pt x="105196" y="440793"/>
                  </a:lnTo>
                  <a:lnTo>
                    <a:pt x="54780" y="414328"/>
                  </a:lnTo>
                  <a:close/>
                </a:path>
                <a:path w="1636395" h="579754">
                  <a:moveTo>
                    <a:pt x="106618" y="441540"/>
                  </a:moveTo>
                  <a:lnTo>
                    <a:pt x="103551" y="444251"/>
                  </a:lnTo>
                  <a:lnTo>
                    <a:pt x="91490" y="466382"/>
                  </a:lnTo>
                  <a:lnTo>
                    <a:pt x="153942" y="466382"/>
                  </a:lnTo>
                  <a:lnTo>
                    <a:pt x="106618" y="441540"/>
                  </a:lnTo>
                  <a:close/>
                </a:path>
                <a:path w="1636395" h="579754">
                  <a:moveTo>
                    <a:pt x="105196" y="440793"/>
                  </a:moveTo>
                  <a:lnTo>
                    <a:pt x="99809" y="447560"/>
                  </a:lnTo>
                  <a:lnTo>
                    <a:pt x="103551" y="444251"/>
                  </a:lnTo>
                  <a:lnTo>
                    <a:pt x="105382" y="440891"/>
                  </a:lnTo>
                  <a:lnTo>
                    <a:pt x="105196" y="440793"/>
                  </a:lnTo>
                  <a:close/>
                </a:path>
                <a:path w="1636395" h="579754">
                  <a:moveTo>
                    <a:pt x="103551" y="444251"/>
                  </a:moveTo>
                  <a:lnTo>
                    <a:pt x="99809" y="447560"/>
                  </a:lnTo>
                  <a:lnTo>
                    <a:pt x="101748" y="447560"/>
                  </a:lnTo>
                  <a:lnTo>
                    <a:pt x="103551" y="444251"/>
                  </a:lnTo>
                  <a:close/>
                </a:path>
                <a:path w="1636395" h="579754">
                  <a:moveTo>
                    <a:pt x="105382" y="440891"/>
                  </a:moveTo>
                  <a:lnTo>
                    <a:pt x="103551" y="444251"/>
                  </a:lnTo>
                  <a:lnTo>
                    <a:pt x="106618" y="441540"/>
                  </a:lnTo>
                  <a:lnTo>
                    <a:pt x="105382" y="440891"/>
                  </a:lnTo>
                  <a:close/>
                </a:path>
                <a:path w="1636395" h="579754">
                  <a:moveTo>
                    <a:pt x="108541" y="439839"/>
                  </a:moveTo>
                  <a:lnTo>
                    <a:pt x="105956" y="439839"/>
                  </a:lnTo>
                  <a:lnTo>
                    <a:pt x="105382" y="440891"/>
                  </a:lnTo>
                  <a:lnTo>
                    <a:pt x="106618" y="441540"/>
                  </a:lnTo>
                  <a:lnTo>
                    <a:pt x="108541" y="439839"/>
                  </a:lnTo>
                  <a:close/>
                </a:path>
                <a:path w="1636395" h="579754">
                  <a:moveTo>
                    <a:pt x="105956" y="439839"/>
                  </a:moveTo>
                  <a:lnTo>
                    <a:pt x="105196" y="440793"/>
                  </a:lnTo>
                  <a:lnTo>
                    <a:pt x="105382" y="440891"/>
                  </a:lnTo>
                  <a:lnTo>
                    <a:pt x="105956" y="439839"/>
                  </a:lnTo>
                  <a:close/>
                </a:path>
                <a:path w="1636395" h="579754">
                  <a:moveTo>
                    <a:pt x="1635658" y="0"/>
                  </a:moveTo>
                  <a:lnTo>
                    <a:pt x="1558709" y="800"/>
                  </a:lnTo>
                  <a:lnTo>
                    <a:pt x="1481620" y="3175"/>
                  </a:lnTo>
                  <a:lnTo>
                    <a:pt x="1404848" y="7073"/>
                  </a:lnTo>
                  <a:lnTo>
                    <a:pt x="1328534" y="12446"/>
                  </a:lnTo>
                  <a:lnTo>
                    <a:pt x="1252816" y="19253"/>
                  </a:lnTo>
                  <a:lnTo>
                    <a:pt x="1177874" y="27419"/>
                  </a:lnTo>
                  <a:lnTo>
                    <a:pt x="1103820" y="36906"/>
                  </a:lnTo>
                  <a:lnTo>
                    <a:pt x="1030820" y="47663"/>
                  </a:lnTo>
                  <a:lnTo>
                    <a:pt x="959015" y="59639"/>
                  </a:lnTo>
                  <a:lnTo>
                    <a:pt x="888542" y="72783"/>
                  </a:lnTo>
                  <a:lnTo>
                    <a:pt x="819569" y="87058"/>
                  </a:lnTo>
                  <a:lnTo>
                    <a:pt x="752221" y="102400"/>
                  </a:lnTo>
                  <a:lnTo>
                    <a:pt x="686663" y="118770"/>
                  </a:lnTo>
                  <a:lnTo>
                    <a:pt x="623023" y="136118"/>
                  </a:lnTo>
                  <a:lnTo>
                    <a:pt x="561466" y="154393"/>
                  </a:lnTo>
                  <a:lnTo>
                    <a:pt x="502107" y="173558"/>
                  </a:lnTo>
                  <a:lnTo>
                    <a:pt x="445109" y="193560"/>
                  </a:lnTo>
                  <a:lnTo>
                    <a:pt x="390613" y="214363"/>
                  </a:lnTo>
                  <a:lnTo>
                    <a:pt x="338759" y="235915"/>
                  </a:lnTo>
                  <a:lnTo>
                    <a:pt x="289674" y="258178"/>
                  </a:lnTo>
                  <a:lnTo>
                    <a:pt x="243509" y="281127"/>
                  </a:lnTo>
                  <a:lnTo>
                    <a:pt x="200393" y="304736"/>
                  </a:lnTo>
                  <a:lnTo>
                    <a:pt x="160451" y="328980"/>
                  </a:lnTo>
                  <a:lnTo>
                    <a:pt x="123738" y="353923"/>
                  </a:lnTo>
                  <a:lnTo>
                    <a:pt x="90665" y="379349"/>
                  </a:lnTo>
                  <a:lnTo>
                    <a:pt x="58191" y="408076"/>
                  </a:lnTo>
                  <a:lnTo>
                    <a:pt x="54780" y="414328"/>
                  </a:lnTo>
                  <a:lnTo>
                    <a:pt x="105196" y="440793"/>
                  </a:lnTo>
                  <a:lnTo>
                    <a:pt x="105956" y="439839"/>
                  </a:lnTo>
                  <a:lnTo>
                    <a:pt x="108541" y="439839"/>
                  </a:lnTo>
                  <a:lnTo>
                    <a:pt x="126379" y="424065"/>
                  </a:lnTo>
                  <a:lnTo>
                    <a:pt x="127787" y="422821"/>
                  </a:lnTo>
                  <a:lnTo>
                    <a:pt x="156712" y="400659"/>
                  </a:lnTo>
                  <a:lnTo>
                    <a:pt x="158000" y="399669"/>
                  </a:lnTo>
                  <a:lnTo>
                    <a:pt x="190801" y="377456"/>
                  </a:lnTo>
                  <a:lnTo>
                    <a:pt x="191960" y="376669"/>
                  </a:lnTo>
                  <a:lnTo>
                    <a:pt x="228455" y="354558"/>
                  </a:lnTo>
                  <a:lnTo>
                    <a:pt x="229501" y="353923"/>
                  </a:lnTo>
                  <a:lnTo>
                    <a:pt x="269507" y="332054"/>
                  </a:lnTo>
                  <a:lnTo>
                    <a:pt x="270459" y="331533"/>
                  </a:lnTo>
                  <a:lnTo>
                    <a:pt x="313799" y="310007"/>
                  </a:lnTo>
                  <a:lnTo>
                    <a:pt x="314667" y="309575"/>
                  </a:lnTo>
                  <a:lnTo>
                    <a:pt x="361138" y="288505"/>
                  </a:lnTo>
                  <a:lnTo>
                    <a:pt x="361949" y="288137"/>
                  </a:lnTo>
                  <a:lnTo>
                    <a:pt x="411432" y="267601"/>
                  </a:lnTo>
                  <a:lnTo>
                    <a:pt x="464426" y="247357"/>
                  </a:lnTo>
                  <a:lnTo>
                    <a:pt x="520048" y="227838"/>
                  </a:lnTo>
                  <a:lnTo>
                    <a:pt x="578071" y="209092"/>
                  </a:lnTo>
                  <a:lnTo>
                    <a:pt x="638389" y="191173"/>
                  </a:lnTo>
                  <a:lnTo>
                    <a:pt x="700836" y="174142"/>
                  </a:lnTo>
                  <a:lnTo>
                    <a:pt x="765224" y="158064"/>
                  </a:lnTo>
                  <a:lnTo>
                    <a:pt x="831488" y="142963"/>
                  </a:lnTo>
                  <a:lnTo>
                    <a:pt x="899845" y="128803"/>
                  </a:lnTo>
                  <a:lnTo>
                    <a:pt x="968681" y="115963"/>
                  </a:lnTo>
                  <a:lnTo>
                    <a:pt x="1039419" y="104165"/>
                  </a:lnTo>
                  <a:lnTo>
                    <a:pt x="1111454" y="93548"/>
                  </a:lnTo>
                  <a:lnTo>
                    <a:pt x="1184363" y="84201"/>
                  </a:lnTo>
                  <a:lnTo>
                    <a:pt x="1258747" y="76085"/>
                  </a:lnTo>
                  <a:lnTo>
                    <a:pt x="1258908" y="76085"/>
                  </a:lnTo>
                  <a:lnTo>
                    <a:pt x="1333360" y="69392"/>
                  </a:lnTo>
                  <a:lnTo>
                    <a:pt x="1408221" y="64135"/>
                  </a:lnTo>
                  <a:lnTo>
                    <a:pt x="1408023" y="64135"/>
                  </a:lnTo>
                  <a:lnTo>
                    <a:pt x="1483736" y="60286"/>
                  </a:lnTo>
                  <a:lnTo>
                    <a:pt x="1559770" y="57937"/>
                  </a:lnTo>
                  <a:lnTo>
                    <a:pt x="1559585" y="57937"/>
                  </a:lnTo>
                  <a:lnTo>
                    <a:pt x="1636255" y="57137"/>
                  </a:lnTo>
                  <a:lnTo>
                    <a:pt x="1635658" y="0"/>
                  </a:lnTo>
                  <a:close/>
                </a:path>
                <a:path w="1636395" h="579754">
                  <a:moveTo>
                    <a:pt x="127787" y="422821"/>
                  </a:moveTo>
                  <a:lnTo>
                    <a:pt x="126276" y="424065"/>
                  </a:lnTo>
                  <a:lnTo>
                    <a:pt x="127072" y="423453"/>
                  </a:lnTo>
                  <a:lnTo>
                    <a:pt x="127787" y="422821"/>
                  </a:lnTo>
                  <a:close/>
                </a:path>
                <a:path w="1636395" h="579754">
                  <a:moveTo>
                    <a:pt x="127072" y="423453"/>
                  </a:moveTo>
                  <a:lnTo>
                    <a:pt x="126276" y="424065"/>
                  </a:lnTo>
                  <a:lnTo>
                    <a:pt x="127072" y="423453"/>
                  </a:lnTo>
                  <a:close/>
                </a:path>
                <a:path w="1636395" h="579754">
                  <a:moveTo>
                    <a:pt x="127894" y="422821"/>
                  </a:moveTo>
                  <a:lnTo>
                    <a:pt x="127072" y="423453"/>
                  </a:lnTo>
                  <a:lnTo>
                    <a:pt x="127894" y="422821"/>
                  </a:lnTo>
                  <a:close/>
                </a:path>
                <a:path w="1636395" h="579754">
                  <a:moveTo>
                    <a:pt x="158000" y="399669"/>
                  </a:moveTo>
                  <a:lnTo>
                    <a:pt x="156641" y="400659"/>
                  </a:lnTo>
                  <a:lnTo>
                    <a:pt x="157248" y="400247"/>
                  </a:lnTo>
                  <a:lnTo>
                    <a:pt x="158000" y="399669"/>
                  </a:lnTo>
                  <a:close/>
                </a:path>
                <a:path w="1636395" h="579754">
                  <a:moveTo>
                    <a:pt x="157248" y="400247"/>
                  </a:moveTo>
                  <a:lnTo>
                    <a:pt x="156641" y="400659"/>
                  </a:lnTo>
                  <a:lnTo>
                    <a:pt x="157248" y="400247"/>
                  </a:lnTo>
                  <a:close/>
                </a:path>
                <a:path w="1636395" h="579754">
                  <a:moveTo>
                    <a:pt x="158100" y="399669"/>
                  </a:moveTo>
                  <a:lnTo>
                    <a:pt x="157248" y="400247"/>
                  </a:lnTo>
                  <a:lnTo>
                    <a:pt x="158100" y="399669"/>
                  </a:lnTo>
                  <a:close/>
                </a:path>
                <a:path w="1636395" h="579754">
                  <a:moveTo>
                    <a:pt x="191960" y="376669"/>
                  </a:moveTo>
                  <a:lnTo>
                    <a:pt x="190741" y="377456"/>
                  </a:lnTo>
                  <a:lnTo>
                    <a:pt x="191306" y="377113"/>
                  </a:lnTo>
                  <a:lnTo>
                    <a:pt x="191960" y="376669"/>
                  </a:lnTo>
                  <a:close/>
                </a:path>
                <a:path w="1636395" h="579754">
                  <a:moveTo>
                    <a:pt x="191306" y="377113"/>
                  </a:moveTo>
                  <a:lnTo>
                    <a:pt x="190741" y="377456"/>
                  </a:lnTo>
                  <a:lnTo>
                    <a:pt x="191306" y="377113"/>
                  </a:lnTo>
                  <a:close/>
                </a:path>
                <a:path w="1636395" h="579754">
                  <a:moveTo>
                    <a:pt x="192038" y="376669"/>
                  </a:moveTo>
                  <a:lnTo>
                    <a:pt x="191306" y="377113"/>
                  </a:lnTo>
                  <a:lnTo>
                    <a:pt x="192038" y="376669"/>
                  </a:lnTo>
                  <a:close/>
                </a:path>
                <a:path w="1636395" h="579754">
                  <a:moveTo>
                    <a:pt x="229501" y="353923"/>
                  </a:moveTo>
                  <a:lnTo>
                    <a:pt x="228396" y="354558"/>
                  </a:lnTo>
                  <a:lnTo>
                    <a:pt x="228996" y="354230"/>
                  </a:lnTo>
                  <a:lnTo>
                    <a:pt x="229501" y="353923"/>
                  </a:lnTo>
                  <a:close/>
                </a:path>
                <a:path w="1636395" h="579754">
                  <a:moveTo>
                    <a:pt x="228996" y="354230"/>
                  </a:moveTo>
                  <a:lnTo>
                    <a:pt x="228396" y="354558"/>
                  </a:lnTo>
                  <a:lnTo>
                    <a:pt x="228996" y="354230"/>
                  </a:lnTo>
                  <a:close/>
                </a:path>
                <a:path w="1636395" h="579754">
                  <a:moveTo>
                    <a:pt x="229556" y="353923"/>
                  </a:moveTo>
                  <a:lnTo>
                    <a:pt x="228996" y="354230"/>
                  </a:lnTo>
                  <a:lnTo>
                    <a:pt x="229556" y="353923"/>
                  </a:lnTo>
                  <a:close/>
                </a:path>
                <a:path w="1636395" h="579754">
                  <a:moveTo>
                    <a:pt x="270023" y="331771"/>
                  </a:moveTo>
                  <a:lnTo>
                    <a:pt x="269455" y="332054"/>
                  </a:lnTo>
                  <a:lnTo>
                    <a:pt x="270023" y="331771"/>
                  </a:lnTo>
                  <a:close/>
                </a:path>
                <a:path w="1636395" h="579754">
                  <a:moveTo>
                    <a:pt x="270503" y="331533"/>
                  </a:moveTo>
                  <a:lnTo>
                    <a:pt x="270023" y="331771"/>
                  </a:lnTo>
                  <a:lnTo>
                    <a:pt x="270503" y="331533"/>
                  </a:lnTo>
                  <a:close/>
                </a:path>
                <a:path w="1636395" h="579754">
                  <a:moveTo>
                    <a:pt x="314279" y="309768"/>
                  </a:moveTo>
                  <a:lnTo>
                    <a:pt x="313753" y="310007"/>
                  </a:lnTo>
                  <a:lnTo>
                    <a:pt x="314279" y="309768"/>
                  </a:lnTo>
                  <a:close/>
                </a:path>
                <a:path w="1636395" h="579754">
                  <a:moveTo>
                    <a:pt x="314705" y="309575"/>
                  </a:moveTo>
                  <a:lnTo>
                    <a:pt x="314279" y="309768"/>
                  </a:lnTo>
                  <a:lnTo>
                    <a:pt x="314705" y="309575"/>
                  </a:lnTo>
                  <a:close/>
                </a:path>
                <a:path w="1636395" h="579754">
                  <a:moveTo>
                    <a:pt x="361998" y="288137"/>
                  </a:moveTo>
                  <a:lnTo>
                    <a:pt x="361425" y="288375"/>
                  </a:lnTo>
                  <a:lnTo>
                    <a:pt x="361998" y="288137"/>
                  </a:lnTo>
                  <a:close/>
                </a:path>
                <a:path w="1636395" h="579754">
                  <a:moveTo>
                    <a:pt x="411896" y="267408"/>
                  </a:moveTo>
                  <a:lnTo>
                    <a:pt x="411391" y="267601"/>
                  </a:lnTo>
                  <a:lnTo>
                    <a:pt x="411896" y="267408"/>
                  </a:lnTo>
                  <a:close/>
                </a:path>
                <a:path w="1636395" h="579754">
                  <a:moveTo>
                    <a:pt x="1258908" y="76085"/>
                  </a:moveTo>
                  <a:lnTo>
                    <a:pt x="1258747" y="76085"/>
                  </a:lnTo>
                  <a:lnTo>
                    <a:pt x="1258201" y="76149"/>
                  </a:lnTo>
                  <a:lnTo>
                    <a:pt x="1258908" y="7608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84368" y="4824476"/>
            <a:ext cx="1457960" cy="3911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400">
                <a:latin typeface="Franklin Gothic Medium"/>
                <a:cs typeface="Franklin Gothic Medium"/>
              </a:defRPr>
            </a:pPr>
            <a:r>
              <a:t>Vai dritto</a:t>
            </a:r>
            <a:endParaRPr sz="2400">
              <a:latin typeface="Franklin Gothic Medium"/>
              <a:cs typeface="Franklin Gothic Medium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93060" y="4535360"/>
            <a:ext cx="2905125" cy="939800"/>
            <a:chOff x="2793060" y="4535360"/>
            <a:chExt cx="2905125" cy="939800"/>
          </a:xfrm>
        </p:grpSpPr>
        <p:sp>
          <p:nvSpPr>
            <p:cNvPr id="11" name="object 11"/>
            <p:cNvSpPr/>
            <p:nvPr/>
          </p:nvSpPr>
          <p:spPr>
            <a:xfrm>
              <a:off x="2799410" y="4541710"/>
              <a:ext cx="617220" cy="412750"/>
            </a:xfrm>
            <a:custGeom>
              <a:avLst/>
              <a:gdLst/>
              <a:ahLst/>
              <a:cxnLst/>
              <a:rect l="l" t="t" r="r" b="b"/>
              <a:pathLst>
                <a:path w="617220" h="412750">
                  <a:moveTo>
                    <a:pt x="308419" y="0"/>
                  </a:moveTo>
                  <a:lnTo>
                    <a:pt x="252981" y="3321"/>
                  </a:lnTo>
                  <a:lnTo>
                    <a:pt x="200803" y="12896"/>
                  </a:lnTo>
                  <a:lnTo>
                    <a:pt x="152755" y="28143"/>
                  </a:lnTo>
                  <a:lnTo>
                    <a:pt x="109709" y="48480"/>
                  </a:lnTo>
                  <a:lnTo>
                    <a:pt x="72537" y="73325"/>
                  </a:lnTo>
                  <a:lnTo>
                    <a:pt x="42108" y="102094"/>
                  </a:lnTo>
                  <a:lnTo>
                    <a:pt x="19295" y="134207"/>
                  </a:lnTo>
                  <a:lnTo>
                    <a:pt x="0" y="206133"/>
                  </a:lnTo>
                  <a:lnTo>
                    <a:pt x="4969" y="243186"/>
                  </a:lnTo>
                  <a:lnTo>
                    <a:pt x="42108" y="310172"/>
                  </a:lnTo>
                  <a:lnTo>
                    <a:pt x="72537" y="338942"/>
                  </a:lnTo>
                  <a:lnTo>
                    <a:pt x="109709" y="363786"/>
                  </a:lnTo>
                  <a:lnTo>
                    <a:pt x="152755" y="384123"/>
                  </a:lnTo>
                  <a:lnTo>
                    <a:pt x="200803" y="399370"/>
                  </a:lnTo>
                  <a:lnTo>
                    <a:pt x="252981" y="408946"/>
                  </a:lnTo>
                  <a:lnTo>
                    <a:pt x="308419" y="412267"/>
                  </a:lnTo>
                  <a:lnTo>
                    <a:pt x="363861" y="408946"/>
                  </a:lnTo>
                  <a:lnTo>
                    <a:pt x="416042" y="399370"/>
                  </a:lnTo>
                  <a:lnTo>
                    <a:pt x="464092" y="384123"/>
                  </a:lnTo>
                  <a:lnTo>
                    <a:pt x="507139" y="363786"/>
                  </a:lnTo>
                  <a:lnTo>
                    <a:pt x="544313" y="338942"/>
                  </a:lnTo>
                  <a:lnTo>
                    <a:pt x="574742" y="310172"/>
                  </a:lnTo>
                  <a:lnTo>
                    <a:pt x="597555" y="278059"/>
                  </a:lnTo>
                  <a:lnTo>
                    <a:pt x="616851" y="206133"/>
                  </a:lnTo>
                  <a:lnTo>
                    <a:pt x="611882" y="169081"/>
                  </a:lnTo>
                  <a:lnTo>
                    <a:pt x="574742" y="102094"/>
                  </a:lnTo>
                  <a:lnTo>
                    <a:pt x="544313" y="73325"/>
                  </a:lnTo>
                  <a:lnTo>
                    <a:pt x="507139" y="48480"/>
                  </a:lnTo>
                  <a:lnTo>
                    <a:pt x="464092" y="28143"/>
                  </a:lnTo>
                  <a:lnTo>
                    <a:pt x="416042" y="12896"/>
                  </a:lnTo>
                  <a:lnTo>
                    <a:pt x="363861" y="3321"/>
                  </a:lnTo>
                  <a:lnTo>
                    <a:pt x="308419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9410" y="4541710"/>
              <a:ext cx="617220" cy="412750"/>
            </a:xfrm>
            <a:custGeom>
              <a:avLst/>
              <a:gdLst/>
              <a:ahLst/>
              <a:cxnLst/>
              <a:rect l="l" t="t" r="r" b="b"/>
              <a:pathLst>
                <a:path w="617220" h="412750">
                  <a:moveTo>
                    <a:pt x="0" y="206130"/>
                  </a:moveTo>
                  <a:lnTo>
                    <a:pt x="19296" y="134204"/>
                  </a:lnTo>
                  <a:lnTo>
                    <a:pt x="42109" y="102092"/>
                  </a:lnTo>
                  <a:lnTo>
                    <a:pt x="72538" y="73323"/>
                  </a:lnTo>
                  <a:lnTo>
                    <a:pt x="109712" y="48479"/>
                  </a:lnTo>
                  <a:lnTo>
                    <a:pt x="152758" y="28142"/>
                  </a:lnTo>
                  <a:lnTo>
                    <a:pt x="200808" y="12896"/>
                  </a:lnTo>
                  <a:lnTo>
                    <a:pt x="252988" y="3321"/>
                  </a:lnTo>
                  <a:lnTo>
                    <a:pt x="308429" y="0"/>
                  </a:lnTo>
                  <a:lnTo>
                    <a:pt x="363869" y="3321"/>
                  </a:lnTo>
                  <a:lnTo>
                    <a:pt x="416050" y="12896"/>
                  </a:lnTo>
                  <a:lnTo>
                    <a:pt x="464099" y="28142"/>
                  </a:lnTo>
                  <a:lnTo>
                    <a:pt x="507146" y="48479"/>
                  </a:lnTo>
                  <a:lnTo>
                    <a:pt x="544319" y="73323"/>
                  </a:lnTo>
                  <a:lnTo>
                    <a:pt x="574748" y="102092"/>
                  </a:lnTo>
                  <a:lnTo>
                    <a:pt x="597562" y="134204"/>
                  </a:lnTo>
                  <a:lnTo>
                    <a:pt x="616858" y="206130"/>
                  </a:lnTo>
                  <a:lnTo>
                    <a:pt x="611889" y="243182"/>
                  </a:lnTo>
                  <a:lnTo>
                    <a:pt x="574748" y="310167"/>
                  </a:lnTo>
                  <a:lnTo>
                    <a:pt x="544319" y="338936"/>
                  </a:lnTo>
                  <a:lnTo>
                    <a:pt x="507146" y="363780"/>
                  </a:lnTo>
                  <a:lnTo>
                    <a:pt x="464099" y="384117"/>
                  </a:lnTo>
                  <a:lnTo>
                    <a:pt x="416050" y="399364"/>
                  </a:lnTo>
                  <a:lnTo>
                    <a:pt x="363869" y="408939"/>
                  </a:lnTo>
                  <a:lnTo>
                    <a:pt x="308429" y="412260"/>
                  </a:lnTo>
                  <a:lnTo>
                    <a:pt x="252988" y="408939"/>
                  </a:lnTo>
                  <a:lnTo>
                    <a:pt x="200808" y="399364"/>
                  </a:lnTo>
                  <a:lnTo>
                    <a:pt x="152758" y="384117"/>
                  </a:lnTo>
                  <a:lnTo>
                    <a:pt x="109712" y="363780"/>
                  </a:lnTo>
                  <a:lnTo>
                    <a:pt x="72538" y="338936"/>
                  </a:lnTo>
                  <a:lnTo>
                    <a:pt x="42109" y="310167"/>
                  </a:lnTo>
                  <a:lnTo>
                    <a:pt x="19296" y="278055"/>
                  </a:lnTo>
                  <a:lnTo>
                    <a:pt x="0" y="206130"/>
                  </a:lnTo>
                  <a:close/>
                </a:path>
              </a:pathLst>
            </a:custGeom>
            <a:ln w="12700">
              <a:solidFill>
                <a:srgbClr val="92D05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15982" y="4719269"/>
              <a:ext cx="2282190" cy="755650"/>
            </a:xfrm>
            <a:custGeom>
              <a:avLst/>
              <a:gdLst/>
              <a:ahLst/>
              <a:cxnLst/>
              <a:rect l="l" t="t" r="r" b="b"/>
              <a:pathLst>
                <a:path w="2282190" h="755650">
                  <a:moveTo>
                    <a:pt x="2174163" y="610979"/>
                  </a:moveTo>
                  <a:lnTo>
                    <a:pt x="2124811" y="632485"/>
                  </a:lnTo>
                  <a:lnTo>
                    <a:pt x="2271903" y="755408"/>
                  </a:lnTo>
                  <a:lnTo>
                    <a:pt x="2278054" y="638644"/>
                  </a:lnTo>
                  <a:lnTo>
                    <a:pt x="2190026" y="638644"/>
                  </a:lnTo>
                  <a:lnTo>
                    <a:pt x="2174163" y="610979"/>
                  </a:lnTo>
                  <a:close/>
                </a:path>
                <a:path w="2282190" h="755650">
                  <a:moveTo>
                    <a:pt x="2226873" y="588010"/>
                  </a:moveTo>
                  <a:lnTo>
                    <a:pt x="2174163" y="610979"/>
                  </a:lnTo>
                  <a:lnTo>
                    <a:pt x="2190026" y="638644"/>
                  </a:lnTo>
                  <a:lnTo>
                    <a:pt x="2239606" y="610222"/>
                  </a:lnTo>
                  <a:lnTo>
                    <a:pt x="2226873" y="588010"/>
                  </a:lnTo>
                  <a:close/>
                </a:path>
                <a:path w="2282190" h="755650">
                  <a:moveTo>
                    <a:pt x="2281986" y="563994"/>
                  </a:moveTo>
                  <a:lnTo>
                    <a:pt x="2226873" y="588010"/>
                  </a:lnTo>
                  <a:lnTo>
                    <a:pt x="2239606" y="610222"/>
                  </a:lnTo>
                  <a:lnTo>
                    <a:pt x="2190026" y="638644"/>
                  </a:lnTo>
                  <a:lnTo>
                    <a:pt x="2278054" y="638644"/>
                  </a:lnTo>
                  <a:lnTo>
                    <a:pt x="2281986" y="563994"/>
                  </a:lnTo>
                  <a:close/>
                </a:path>
                <a:path w="2282190" h="755650">
                  <a:moveTo>
                    <a:pt x="2170012" y="603739"/>
                  </a:moveTo>
                  <a:lnTo>
                    <a:pt x="2174163" y="610979"/>
                  </a:lnTo>
                  <a:lnTo>
                    <a:pt x="2184877" y="606310"/>
                  </a:lnTo>
                  <a:lnTo>
                    <a:pt x="2172500" y="606310"/>
                  </a:lnTo>
                  <a:lnTo>
                    <a:pt x="2170012" y="603739"/>
                  </a:lnTo>
                  <a:close/>
                </a:path>
                <a:path w="2282190" h="755650">
                  <a:moveTo>
                    <a:pt x="2168245" y="600659"/>
                  </a:moveTo>
                  <a:lnTo>
                    <a:pt x="2170012" y="603739"/>
                  </a:lnTo>
                  <a:lnTo>
                    <a:pt x="2172500" y="606310"/>
                  </a:lnTo>
                  <a:lnTo>
                    <a:pt x="2168245" y="600659"/>
                  </a:lnTo>
                  <a:close/>
                </a:path>
                <a:path w="2282190" h="755650">
                  <a:moveTo>
                    <a:pt x="2197847" y="600659"/>
                  </a:moveTo>
                  <a:lnTo>
                    <a:pt x="2168245" y="600659"/>
                  </a:lnTo>
                  <a:lnTo>
                    <a:pt x="2172500" y="606310"/>
                  </a:lnTo>
                  <a:lnTo>
                    <a:pt x="2184877" y="606310"/>
                  </a:lnTo>
                  <a:lnTo>
                    <a:pt x="2197847" y="600659"/>
                  </a:lnTo>
                  <a:close/>
                </a:path>
                <a:path w="2282190" h="755650">
                  <a:moveTo>
                    <a:pt x="2222911" y="589737"/>
                  </a:moveTo>
                  <a:lnTo>
                    <a:pt x="2156459" y="589737"/>
                  </a:lnTo>
                  <a:lnTo>
                    <a:pt x="2157361" y="590626"/>
                  </a:lnTo>
                  <a:lnTo>
                    <a:pt x="2170012" y="603739"/>
                  </a:lnTo>
                  <a:lnTo>
                    <a:pt x="2168245" y="600659"/>
                  </a:lnTo>
                  <a:lnTo>
                    <a:pt x="2197847" y="600659"/>
                  </a:lnTo>
                  <a:lnTo>
                    <a:pt x="2222911" y="589737"/>
                  </a:lnTo>
                  <a:close/>
                </a:path>
                <a:path w="2282190" h="755650">
                  <a:moveTo>
                    <a:pt x="2156868" y="590159"/>
                  </a:moveTo>
                  <a:lnTo>
                    <a:pt x="2157320" y="590626"/>
                  </a:lnTo>
                  <a:lnTo>
                    <a:pt x="2156868" y="590159"/>
                  </a:lnTo>
                  <a:close/>
                </a:path>
                <a:path w="2282190" h="755650">
                  <a:moveTo>
                    <a:pt x="2156459" y="589737"/>
                  </a:moveTo>
                  <a:lnTo>
                    <a:pt x="2156868" y="590159"/>
                  </a:lnTo>
                  <a:lnTo>
                    <a:pt x="2157361" y="590626"/>
                  </a:lnTo>
                  <a:lnTo>
                    <a:pt x="2156459" y="589737"/>
                  </a:lnTo>
                  <a:close/>
                </a:path>
                <a:path w="2282190" h="755650">
                  <a:moveTo>
                    <a:pt x="2218922" y="574141"/>
                  </a:moveTo>
                  <a:lnTo>
                    <a:pt x="2139950" y="574141"/>
                  </a:lnTo>
                  <a:lnTo>
                    <a:pt x="2140800" y="574916"/>
                  </a:lnTo>
                  <a:lnTo>
                    <a:pt x="2156868" y="590159"/>
                  </a:lnTo>
                  <a:lnTo>
                    <a:pt x="2156459" y="589737"/>
                  </a:lnTo>
                  <a:lnTo>
                    <a:pt x="2222911" y="589737"/>
                  </a:lnTo>
                  <a:lnTo>
                    <a:pt x="2226873" y="588010"/>
                  </a:lnTo>
                  <a:lnTo>
                    <a:pt x="2218922" y="574141"/>
                  </a:lnTo>
                  <a:close/>
                </a:path>
                <a:path w="2282190" h="755650">
                  <a:moveTo>
                    <a:pt x="2140383" y="574551"/>
                  </a:moveTo>
                  <a:lnTo>
                    <a:pt x="2140768" y="574916"/>
                  </a:lnTo>
                  <a:lnTo>
                    <a:pt x="2140383" y="574551"/>
                  </a:lnTo>
                  <a:close/>
                </a:path>
                <a:path w="2282190" h="755650">
                  <a:moveTo>
                    <a:pt x="2205787" y="558533"/>
                  </a:moveTo>
                  <a:lnTo>
                    <a:pt x="2122030" y="558533"/>
                  </a:lnTo>
                  <a:lnTo>
                    <a:pt x="2122843" y="559206"/>
                  </a:lnTo>
                  <a:lnTo>
                    <a:pt x="2140383" y="574551"/>
                  </a:lnTo>
                  <a:lnTo>
                    <a:pt x="2139950" y="574141"/>
                  </a:lnTo>
                  <a:lnTo>
                    <a:pt x="2218922" y="574141"/>
                  </a:lnTo>
                  <a:lnTo>
                    <a:pt x="2216061" y="569150"/>
                  </a:lnTo>
                  <a:lnTo>
                    <a:pt x="2205787" y="558533"/>
                  </a:lnTo>
                  <a:close/>
                </a:path>
                <a:path w="2282190" h="755650">
                  <a:moveTo>
                    <a:pt x="2122261" y="558735"/>
                  </a:moveTo>
                  <a:lnTo>
                    <a:pt x="2122801" y="559206"/>
                  </a:lnTo>
                  <a:lnTo>
                    <a:pt x="2122261" y="558735"/>
                  </a:lnTo>
                  <a:close/>
                </a:path>
                <a:path w="2282190" h="755650">
                  <a:moveTo>
                    <a:pt x="2190096" y="542925"/>
                  </a:moveTo>
                  <a:lnTo>
                    <a:pt x="2102751" y="542925"/>
                  </a:lnTo>
                  <a:lnTo>
                    <a:pt x="2103513" y="543521"/>
                  </a:lnTo>
                  <a:lnTo>
                    <a:pt x="2122261" y="558735"/>
                  </a:lnTo>
                  <a:lnTo>
                    <a:pt x="2122030" y="558533"/>
                  </a:lnTo>
                  <a:lnTo>
                    <a:pt x="2205787" y="558533"/>
                  </a:lnTo>
                  <a:lnTo>
                    <a:pt x="2197100" y="549554"/>
                  </a:lnTo>
                  <a:lnTo>
                    <a:pt x="2190096" y="542925"/>
                  </a:lnTo>
                  <a:close/>
                </a:path>
                <a:path w="2282190" h="755650">
                  <a:moveTo>
                    <a:pt x="2103142" y="543241"/>
                  </a:moveTo>
                  <a:lnTo>
                    <a:pt x="2103488" y="543521"/>
                  </a:lnTo>
                  <a:lnTo>
                    <a:pt x="2103142" y="543241"/>
                  </a:lnTo>
                  <a:close/>
                </a:path>
                <a:path w="2282190" h="755650">
                  <a:moveTo>
                    <a:pt x="2173229" y="527367"/>
                  </a:moveTo>
                  <a:lnTo>
                    <a:pt x="2082114" y="527367"/>
                  </a:lnTo>
                  <a:lnTo>
                    <a:pt x="2082838" y="527888"/>
                  </a:lnTo>
                  <a:lnTo>
                    <a:pt x="2103142" y="543241"/>
                  </a:lnTo>
                  <a:lnTo>
                    <a:pt x="2102751" y="542925"/>
                  </a:lnTo>
                  <a:lnTo>
                    <a:pt x="2190096" y="542925"/>
                  </a:lnTo>
                  <a:lnTo>
                    <a:pt x="2178812" y="532244"/>
                  </a:lnTo>
                  <a:lnTo>
                    <a:pt x="2173229" y="527367"/>
                  </a:lnTo>
                  <a:close/>
                </a:path>
                <a:path w="2282190" h="755650">
                  <a:moveTo>
                    <a:pt x="2082300" y="527507"/>
                  </a:moveTo>
                  <a:lnTo>
                    <a:pt x="2082803" y="527888"/>
                  </a:lnTo>
                  <a:lnTo>
                    <a:pt x="2082300" y="527507"/>
                  </a:lnTo>
                  <a:close/>
                </a:path>
                <a:path w="2282190" h="755650">
                  <a:moveTo>
                    <a:pt x="2155184" y="511860"/>
                  </a:moveTo>
                  <a:lnTo>
                    <a:pt x="2060168" y="511860"/>
                  </a:lnTo>
                  <a:lnTo>
                    <a:pt x="2060854" y="512318"/>
                  </a:lnTo>
                  <a:lnTo>
                    <a:pt x="2082300" y="527507"/>
                  </a:lnTo>
                  <a:lnTo>
                    <a:pt x="2082114" y="527367"/>
                  </a:lnTo>
                  <a:lnTo>
                    <a:pt x="2173229" y="527367"/>
                  </a:lnTo>
                  <a:lnTo>
                    <a:pt x="2159228" y="515137"/>
                  </a:lnTo>
                  <a:lnTo>
                    <a:pt x="2155184" y="511860"/>
                  </a:lnTo>
                  <a:close/>
                </a:path>
                <a:path w="2282190" h="755650">
                  <a:moveTo>
                    <a:pt x="2060197" y="511881"/>
                  </a:moveTo>
                  <a:lnTo>
                    <a:pt x="2060815" y="512318"/>
                  </a:lnTo>
                  <a:lnTo>
                    <a:pt x="2060197" y="511881"/>
                  </a:lnTo>
                  <a:close/>
                </a:path>
                <a:path w="2282190" h="755650">
                  <a:moveTo>
                    <a:pt x="2135963" y="496417"/>
                  </a:moveTo>
                  <a:lnTo>
                    <a:pt x="2036940" y="496417"/>
                  </a:lnTo>
                  <a:lnTo>
                    <a:pt x="2037588" y="496836"/>
                  </a:lnTo>
                  <a:lnTo>
                    <a:pt x="2060197" y="511881"/>
                  </a:lnTo>
                  <a:lnTo>
                    <a:pt x="2155184" y="511860"/>
                  </a:lnTo>
                  <a:lnTo>
                    <a:pt x="2138349" y="498220"/>
                  </a:lnTo>
                  <a:lnTo>
                    <a:pt x="2135963" y="496417"/>
                  </a:lnTo>
                  <a:close/>
                </a:path>
                <a:path w="2282190" h="755650">
                  <a:moveTo>
                    <a:pt x="2037282" y="496645"/>
                  </a:moveTo>
                  <a:lnTo>
                    <a:pt x="2037570" y="496836"/>
                  </a:lnTo>
                  <a:lnTo>
                    <a:pt x="2037282" y="496645"/>
                  </a:lnTo>
                  <a:close/>
                </a:path>
                <a:path w="2282190" h="755650">
                  <a:moveTo>
                    <a:pt x="2115621" y="481075"/>
                  </a:moveTo>
                  <a:lnTo>
                    <a:pt x="2012454" y="481075"/>
                  </a:lnTo>
                  <a:lnTo>
                    <a:pt x="2037282" y="496645"/>
                  </a:lnTo>
                  <a:lnTo>
                    <a:pt x="2036940" y="496417"/>
                  </a:lnTo>
                  <a:lnTo>
                    <a:pt x="2135963" y="496417"/>
                  </a:lnTo>
                  <a:lnTo>
                    <a:pt x="2116141" y="481444"/>
                  </a:lnTo>
                  <a:lnTo>
                    <a:pt x="2115621" y="481075"/>
                  </a:lnTo>
                  <a:close/>
                </a:path>
                <a:path w="2282190" h="755650">
                  <a:moveTo>
                    <a:pt x="2012659" y="481204"/>
                  </a:moveTo>
                  <a:lnTo>
                    <a:pt x="2013042" y="481444"/>
                  </a:lnTo>
                  <a:lnTo>
                    <a:pt x="2012659" y="481204"/>
                  </a:lnTo>
                  <a:close/>
                </a:path>
                <a:path w="2282190" h="755650">
                  <a:moveTo>
                    <a:pt x="2094084" y="465836"/>
                  </a:moveTo>
                  <a:lnTo>
                    <a:pt x="1986724" y="465836"/>
                  </a:lnTo>
                  <a:lnTo>
                    <a:pt x="1987308" y="466166"/>
                  </a:lnTo>
                  <a:lnTo>
                    <a:pt x="2012659" y="481204"/>
                  </a:lnTo>
                  <a:lnTo>
                    <a:pt x="2012454" y="481075"/>
                  </a:lnTo>
                  <a:lnTo>
                    <a:pt x="2115621" y="481075"/>
                  </a:lnTo>
                  <a:lnTo>
                    <a:pt x="2094084" y="465836"/>
                  </a:lnTo>
                  <a:close/>
                </a:path>
                <a:path w="2282190" h="755650">
                  <a:moveTo>
                    <a:pt x="1986788" y="465873"/>
                  </a:moveTo>
                  <a:lnTo>
                    <a:pt x="1987281" y="466166"/>
                  </a:lnTo>
                  <a:lnTo>
                    <a:pt x="1986788" y="465873"/>
                  </a:lnTo>
                  <a:close/>
                </a:path>
                <a:path w="2282190" h="755650">
                  <a:moveTo>
                    <a:pt x="2071405" y="450710"/>
                  </a:moveTo>
                  <a:lnTo>
                    <a:pt x="1959800" y="450710"/>
                  </a:lnTo>
                  <a:lnTo>
                    <a:pt x="1960346" y="451015"/>
                  </a:lnTo>
                  <a:lnTo>
                    <a:pt x="1986788" y="465873"/>
                  </a:lnTo>
                  <a:lnTo>
                    <a:pt x="2094084" y="465836"/>
                  </a:lnTo>
                  <a:lnTo>
                    <a:pt x="2092845" y="464959"/>
                  </a:lnTo>
                  <a:lnTo>
                    <a:pt x="2071405" y="450710"/>
                  </a:lnTo>
                  <a:close/>
                </a:path>
                <a:path w="2282190" h="755650">
                  <a:moveTo>
                    <a:pt x="1960273" y="450976"/>
                  </a:moveTo>
                  <a:close/>
                </a:path>
                <a:path w="2282190" h="755650">
                  <a:moveTo>
                    <a:pt x="2047699" y="435724"/>
                  </a:moveTo>
                  <a:lnTo>
                    <a:pt x="1931708" y="435724"/>
                  </a:lnTo>
                  <a:lnTo>
                    <a:pt x="1932216" y="435990"/>
                  </a:lnTo>
                  <a:lnTo>
                    <a:pt x="1960273" y="450976"/>
                  </a:lnTo>
                  <a:lnTo>
                    <a:pt x="1959800" y="450710"/>
                  </a:lnTo>
                  <a:lnTo>
                    <a:pt x="2071405" y="450710"/>
                  </a:lnTo>
                  <a:lnTo>
                    <a:pt x="2068271" y="448627"/>
                  </a:lnTo>
                  <a:lnTo>
                    <a:pt x="2047699" y="435724"/>
                  </a:lnTo>
                  <a:close/>
                </a:path>
                <a:path w="2282190" h="755650">
                  <a:moveTo>
                    <a:pt x="1932041" y="435902"/>
                  </a:moveTo>
                  <a:lnTo>
                    <a:pt x="1932207" y="435990"/>
                  </a:lnTo>
                  <a:lnTo>
                    <a:pt x="1932041" y="435902"/>
                  </a:lnTo>
                  <a:close/>
                </a:path>
                <a:path w="2282190" h="755650">
                  <a:moveTo>
                    <a:pt x="2022959" y="420877"/>
                  </a:moveTo>
                  <a:lnTo>
                    <a:pt x="1902459" y="420877"/>
                  </a:lnTo>
                  <a:lnTo>
                    <a:pt x="1903183" y="421233"/>
                  </a:lnTo>
                  <a:lnTo>
                    <a:pt x="1932041" y="435902"/>
                  </a:lnTo>
                  <a:lnTo>
                    <a:pt x="1931708" y="435724"/>
                  </a:lnTo>
                  <a:lnTo>
                    <a:pt x="2047699" y="435724"/>
                  </a:lnTo>
                  <a:lnTo>
                    <a:pt x="2042515" y="432473"/>
                  </a:lnTo>
                  <a:lnTo>
                    <a:pt x="2022959" y="420877"/>
                  </a:lnTo>
                  <a:close/>
                </a:path>
                <a:path w="2282190" h="755650">
                  <a:moveTo>
                    <a:pt x="1902842" y="421072"/>
                  </a:moveTo>
                  <a:lnTo>
                    <a:pt x="1903160" y="421233"/>
                  </a:lnTo>
                  <a:lnTo>
                    <a:pt x="1902842" y="421072"/>
                  </a:lnTo>
                  <a:close/>
                </a:path>
                <a:path w="2282190" h="755650">
                  <a:moveTo>
                    <a:pt x="1970345" y="391566"/>
                  </a:moveTo>
                  <a:lnTo>
                    <a:pt x="1840407" y="391566"/>
                  </a:lnTo>
                  <a:lnTo>
                    <a:pt x="1841309" y="391972"/>
                  </a:lnTo>
                  <a:lnTo>
                    <a:pt x="1902842" y="421072"/>
                  </a:lnTo>
                  <a:lnTo>
                    <a:pt x="1902459" y="420877"/>
                  </a:lnTo>
                  <a:lnTo>
                    <a:pt x="2022959" y="420877"/>
                  </a:lnTo>
                  <a:lnTo>
                    <a:pt x="2015591" y="416509"/>
                  </a:lnTo>
                  <a:lnTo>
                    <a:pt x="1987524" y="400735"/>
                  </a:lnTo>
                  <a:lnTo>
                    <a:pt x="1970345" y="391566"/>
                  </a:lnTo>
                  <a:close/>
                </a:path>
                <a:path w="2282190" h="755650">
                  <a:moveTo>
                    <a:pt x="1840832" y="391767"/>
                  </a:moveTo>
                  <a:lnTo>
                    <a:pt x="1841267" y="391972"/>
                  </a:lnTo>
                  <a:lnTo>
                    <a:pt x="1840832" y="391767"/>
                  </a:lnTo>
                  <a:close/>
                </a:path>
                <a:path w="2282190" h="755650">
                  <a:moveTo>
                    <a:pt x="1913944" y="363105"/>
                  </a:moveTo>
                  <a:lnTo>
                    <a:pt x="1774367" y="363105"/>
                  </a:lnTo>
                  <a:lnTo>
                    <a:pt x="1775193" y="363435"/>
                  </a:lnTo>
                  <a:lnTo>
                    <a:pt x="1840832" y="391767"/>
                  </a:lnTo>
                  <a:lnTo>
                    <a:pt x="1840407" y="391566"/>
                  </a:lnTo>
                  <a:lnTo>
                    <a:pt x="1970345" y="391566"/>
                  </a:lnTo>
                  <a:lnTo>
                    <a:pt x="1958352" y="385165"/>
                  </a:lnTo>
                  <a:lnTo>
                    <a:pt x="1927974" y="369735"/>
                  </a:lnTo>
                  <a:lnTo>
                    <a:pt x="1913944" y="363105"/>
                  </a:lnTo>
                  <a:close/>
                </a:path>
                <a:path w="2282190" h="755650">
                  <a:moveTo>
                    <a:pt x="1774481" y="363154"/>
                  </a:moveTo>
                  <a:lnTo>
                    <a:pt x="1775133" y="363435"/>
                  </a:lnTo>
                  <a:lnTo>
                    <a:pt x="1774481" y="363154"/>
                  </a:lnTo>
                  <a:close/>
                </a:path>
                <a:path w="2282190" h="755650">
                  <a:moveTo>
                    <a:pt x="1854521" y="335432"/>
                  </a:moveTo>
                  <a:lnTo>
                    <a:pt x="1704301" y="335432"/>
                  </a:lnTo>
                  <a:lnTo>
                    <a:pt x="1705063" y="335724"/>
                  </a:lnTo>
                  <a:lnTo>
                    <a:pt x="1774481" y="363154"/>
                  </a:lnTo>
                  <a:lnTo>
                    <a:pt x="1913944" y="363105"/>
                  </a:lnTo>
                  <a:lnTo>
                    <a:pt x="1864385" y="339686"/>
                  </a:lnTo>
                  <a:lnTo>
                    <a:pt x="1854521" y="335432"/>
                  </a:lnTo>
                  <a:close/>
                </a:path>
                <a:path w="2282190" h="755650">
                  <a:moveTo>
                    <a:pt x="1704787" y="335624"/>
                  </a:moveTo>
                  <a:lnTo>
                    <a:pt x="1705041" y="335724"/>
                  </a:lnTo>
                  <a:lnTo>
                    <a:pt x="1704787" y="335624"/>
                  </a:lnTo>
                  <a:close/>
                </a:path>
                <a:path w="2282190" h="755650">
                  <a:moveTo>
                    <a:pt x="1792041" y="308648"/>
                  </a:moveTo>
                  <a:lnTo>
                    <a:pt x="1630438" y="308648"/>
                  </a:lnTo>
                  <a:lnTo>
                    <a:pt x="1704787" y="335624"/>
                  </a:lnTo>
                  <a:lnTo>
                    <a:pt x="1704301" y="335432"/>
                  </a:lnTo>
                  <a:lnTo>
                    <a:pt x="1854521" y="335432"/>
                  </a:lnTo>
                  <a:lnTo>
                    <a:pt x="1796605" y="310451"/>
                  </a:lnTo>
                  <a:lnTo>
                    <a:pt x="1792041" y="308648"/>
                  </a:lnTo>
                  <a:close/>
                </a:path>
                <a:path w="2282190" h="755650">
                  <a:moveTo>
                    <a:pt x="1726662" y="282816"/>
                  </a:moveTo>
                  <a:lnTo>
                    <a:pt x="1552968" y="282816"/>
                  </a:lnTo>
                  <a:lnTo>
                    <a:pt x="1553629" y="283032"/>
                  </a:lnTo>
                  <a:lnTo>
                    <a:pt x="1631137" y="308902"/>
                  </a:lnTo>
                  <a:lnTo>
                    <a:pt x="1630438" y="308648"/>
                  </a:lnTo>
                  <a:lnTo>
                    <a:pt x="1792041" y="308648"/>
                  </a:lnTo>
                  <a:lnTo>
                    <a:pt x="1726662" y="282816"/>
                  </a:lnTo>
                  <a:close/>
                </a:path>
                <a:path w="2282190" h="755650">
                  <a:moveTo>
                    <a:pt x="1553461" y="282980"/>
                  </a:moveTo>
                  <a:lnTo>
                    <a:pt x="1553615" y="283032"/>
                  </a:lnTo>
                  <a:lnTo>
                    <a:pt x="1553461" y="282980"/>
                  </a:lnTo>
                  <a:close/>
                </a:path>
                <a:path w="2282190" h="755650">
                  <a:moveTo>
                    <a:pt x="1658471" y="258025"/>
                  </a:moveTo>
                  <a:lnTo>
                    <a:pt x="1472145" y="258025"/>
                  </a:lnTo>
                  <a:lnTo>
                    <a:pt x="1472768" y="258203"/>
                  </a:lnTo>
                  <a:lnTo>
                    <a:pt x="1553461" y="282980"/>
                  </a:lnTo>
                  <a:lnTo>
                    <a:pt x="1552968" y="282816"/>
                  </a:lnTo>
                  <a:lnTo>
                    <a:pt x="1726662" y="282816"/>
                  </a:lnTo>
                  <a:lnTo>
                    <a:pt x="1724926" y="282130"/>
                  </a:lnTo>
                  <a:lnTo>
                    <a:pt x="1658471" y="258025"/>
                  </a:lnTo>
                  <a:close/>
                </a:path>
                <a:path w="2282190" h="755650">
                  <a:moveTo>
                    <a:pt x="1472235" y="258053"/>
                  </a:moveTo>
                  <a:lnTo>
                    <a:pt x="1472725" y="258203"/>
                  </a:lnTo>
                  <a:lnTo>
                    <a:pt x="1472235" y="258053"/>
                  </a:lnTo>
                  <a:close/>
                </a:path>
                <a:path w="2282190" h="755650">
                  <a:moveTo>
                    <a:pt x="1588209" y="234327"/>
                  </a:moveTo>
                  <a:lnTo>
                    <a:pt x="1388148" y="234327"/>
                  </a:lnTo>
                  <a:lnTo>
                    <a:pt x="1388744" y="234492"/>
                  </a:lnTo>
                  <a:lnTo>
                    <a:pt x="1472235" y="258053"/>
                  </a:lnTo>
                  <a:lnTo>
                    <a:pt x="1658471" y="258025"/>
                  </a:lnTo>
                  <a:lnTo>
                    <a:pt x="1649577" y="254800"/>
                  </a:lnTo>
                  <a:lnTo>
                    <a:pt x="1588209" y="234327"/>
                  </a:lnTo>
                  <a:close/>
                </a:path>
                <a:path w="2282190" h="755650">
                  <a:moveTo>
                    <a:pt x="1388600" y="234455"/>
                  </a:moveTo>
                  <a:lnTo>
                    <a:pt x="1388733" y="234492"/>
                  </a:lnTo>
                  <a:lnTo>
                    <a:pt x="1388600" y="234455"/>
                  </a:lnTo>
                  <a:close/>
                </a:path>
                <a:path w="2282190" h="755650">
                  <a:moveTo>
                    <a:pt x="1516368" y="211810"/>
                  </a:moveTo>
                  <a:lnTo>
                    <a:pt x="1301229" y="211810"/>
                  </a:lnTo>
                  <a:lnTo>
                    <a:pt x="1301788" y="211950"/>
                  </a:lnTo>
                  <a:lnTo>
                    <a:pt x="1388600" y="234455"/>
                  </a:lnTo>
                  <a:lnTo>
                    <a:pt x="1388148" y="234327"/>
                  </a:lnTo>
                  <a:lnTo>
                    <a:pt x="1588209" y="234327"/>
                  </a:lnTo>
                  <a:lnTo>
                    <a:pt x="1570735" y="228498"/>
                  </a:lnTo>
                  <a:lnTo>
                    <a:pt x="1516368" y="211810"/>
                  </a:lnTo>
                  <a:close/>
                </a:path>
                <a:path w="2282190" h="755650">
                  <a:moveTo>
                    <a:pt x="1301553" y="211894"/>
                  </a:moveTo>
                  <a:lnTo>
                    <a:pt x="1301768" y="211950"/>
                  </a:lnTo>
                  <a:lnTo>
                    <a:pt x="1301553" y="211894"/>
                  </a:lnTo>
                  <a:close/>
                </a:path>
                <a:path w="2282190" h="755650">
                  <a:moveTo>
                    <a:pt x="1369909" y="170573"/>
                  </a:moveTo>
                  <a:lnTo>
                    <a:pt x="1119403" y="170573"/>
                  </a:lnTo>
                  <a:lnTo>
                    <a:pt x="1119936" y="170687"/>
                  </a:lnTo>
                  <a:lnTo>
                    <a:pt x="1212113" y="190652"/>
                  </a:lnTo>
                  <a:lnTo>
                    <a:pt x="1301553" y="211894"/>
                  </a:lnTo>
                  <a:lnTo>
                    <a:pt x="1301229" y="211810"/>
                  </a:lnTo>
                  <a:lnTo>
                    <a:pt x="1516368" y="211810"/>
                  </a:lnTo>
                  <a:lnTo>
                    <a:pt x="1488605" y="203288"/>
                  </a:lnTo>
                  <a:lnTo>
                    <a:pt x="1403375" y="179247"/>
                  </a:lnTo>
                  <a:lnTo>
                    <a:pt x="1369909" y="170573"/>
                  </a:lnTo>
                  <a:close/>
                </a:path>
                <a:path w="2282190" h="755650">
                  <a:moveTo>
                    <a:pt x="1211567" y="190538"/>
                  </a:moveTo>
                  <a:lnTo>
                    <a:pt x="1212048" y="190652"/>
                  </a:lnTo>
                  <a:lnTo>
                    <a:pt x="1211567" y="190538"/>
                  </a:lnTo>
                  <a:close/>
                </a:path>
                <a:path w="2282190" h="755650">
                  <a:moveTo>
                    <a:pt x="1119875" y="170675"/>
                  </a:moveTo>
                  <a:close/>
                </a:path>
                <a:path w="2282190" h="755650">
                  <a:moveTo>
                    <a:pt x="1296659" y="151993"/>
                  </a:moveTo>
                  <a:lnTo>
                    <a:pt x="1024928" y="151993"/>
                  </a:lnTo>
                  <a:lnTo>
                    <a:pt x="1025448" y="152095"/>
                  </a:lnTo>
                  <a:lnTo>
                    <a:pt x="1119875" y="170675"/>
                  </a:lnTo>
                  <a:lnTo>
                    <a:pt x="1119403" y="170573"/>
                  </a:lnTo>
                  <a:lnTo>
                    <a:pt x="1369909" y="170573"/>
                  </a:lnTo>
                  <a:lnTo>
                    <a:pt x="1315275" y="156413"/>
                  </a:lnTo>
                  <a:lnTo>
                    <a:pt x="1296659" y="151993"/>
                  </a:lnTo>
                  <a:close/>
                </a:path>
                <a:path w="2282190" h="755650">
                  <a:moveTo>
                    <a:pt x="1025404" y="152087"/>
                  </a:moveTo>
                  <a:close/>
                </a:path>
                <a:path w="2282190" h="755650">
                  <a:moveTo>
                    <a:pt x="1224549" y="134874"/>
                  </a:moveTo>
                  <a:lnTo>
                    <a:pt x="928357" y="134874"/>
                  </a:lnTo>
                  <a:lnTo>
                    <a:pt x="928877" y="134962"/>
                  </a:lnTo>
                  <a:lnTo>
                    <a:pt x="1025404" y="152087"/>
                  </a:lnTo>
                  <a:lnTo>
                    <a:pt x="1024928" y="151993"/>
                  </a:lnTo>
                  <a:lnTo>
                    <a:pt x="1296659" y="151993"/>
                  </a:lnTo>
                  <a:lnTo>
                    <a:pt x="1224549" y="134874"/>
                  </a:lnTo>
                  <a:close/>
                </a:path>
                <a:path w="2282190" h="755650">
                  <a:moveTo>
                    <a:pt x="928693" y="134933"/>
                  </a:moveTo>
                  <a:lnTo>
                    <a:pt x="928858" y="134962"/>
                  </a:lnTo>
                  <a:lnTo>
                    <a:pt x="928693" y="134933"/>
                  </a:lnTo>
                  <a:close/>
                </a:path>
                <a:path w="2282190" h="755650">
                  <a:moveTo>
                    <a:pt x="1152507" y="119265"/>
                  </a:moveTo>
                  <a:lnTo>
                    <a:pt x="829919" y="119265"/>
                  </a:lnTo>
                  <a:lnTo>
                    <a:pt x="830427" y="119341"/>
                  </a:lnTo>
                  <a:lnTo>
                    <a:pt x="928693" y="134933"/>
                  </a:lnTo>
                  <a:lnTo>
                    <a:pt x="928357" y="134874"/>
                  </a:lnTo>
                  <a:lnTo>
                    <a:pt x="1224549" y="134874"/>
                  </a:lnTo>
                  <a:lnTo>
                    <a:pt x="1152507" y="119265"/>
                  </a:lnTo>
                  <a:close/>
                </a:path>
                <a:path w="2282190" h="755650">
                  <a:moveTo>
                    <a:pt x="830191" y="119308"/>
                  </a:moveTo>
                  <a:lnTo>
                    <a:pt x="830399" y="119341"/>
                  </a:lnTo>
                  <a:lnTo>
                    <a:pt x="830191" y="119308"/>
                  </a:lnTo>
                  <a:close/>
                </a:path>
                <a:path w="2282190" h="755650">
                  <a:moveTo>
                    <a:pt x="1083365" y="105244"/>
                  </a:moveTo>
                  <a:lnTo>
                    <a:pt x="729805" y="105244"/>
                  </a:lnTo>
                  <a:lnTo>
                    <a:pt x="730313" y="105308"/>
                  </a:lnTo>
                  <a:lnTo>
                    <a:pt x="830191" y="119308"/>
                  </a:lnTo>
                  <a:lnTo>
                    <a:pt x="829919" y="119265"/>
                  </a:lnTo>
                  <a:lnTo>
                    <a:pt x="1152507" y="119265"/>
                  </a:lnTo>
                  <a:lnTo>
                    <a:pt x="1131227" y="114655"/>
                  </a:lnTo>
                  <a:lnTo>
                    <a:pt x="1083365" y="105244"/>
                  </a:lnTo>
                  <a:close/>
                </a:path>
                <a:path w="2282190" h="755650">
                  <a:moveTo>
                    <a:pt x="729894" y="105257"/>
                  </a:moveTo>
                  <a:lnTo>
                    <a:pt x="730258" y="105308"/>
                  </a:lnTo>
                  <a:lnTo>
                    <a:pt x="729894" y="105257"/>
                  </a:lnTo>
                  <a:close/>
                </a:path>
                <a:path w="2282190" h="755650">
                  <a:moveTo>
                    <a:pt x="1018808" y="92875"/>
                  </a:moveTo>
                  <a:lnTo>
                    <a:pt x="628230" y="92875"/>
                  </a:lnTo>
                  <a:lnTo>
                    <a:pt x="729894" y="105257"/>
                  </a:lnTo>
                  <a:lnTo>
                    <a:pt x="1083365" y="105244"/>
                  </a:lnTo>
                  <a:lnTo>
                    <a:pt x="1035697" y="95872"/>
                  </a:lnTo>
                  <a:lnTo>
                    <a:pt x="1018808" y="92875"/>
                  </a:lnTo>
                  <a:close/>
                </a:path>
                <a:path w="2282190" h="755650">
                  <a:moveTo>
                    <a:pt x="958838" y="82232"/>
                  </a:moveTo>
                  <a:lnTo>
                    <a:pt x="525411" y="82232"/>
                  </a:lnTo>
                  <a:lnTo>
                    <a:pt x="525932" y="82283"/>
                  </a:lnTo>
                  <a:lnTo>
                    <a:pt x="628738" y="92938"/>
                  </a:lnTo>
                  <a:lnTo>
                    <a:pt x="628230" y="92875"/>
                  </a:lnTo>
                  <a:lnTo>
                    <a:pt x="1018808" y="92875"/>
                  </a:lnTo>
                  <a:lnTo>
                    <a:pt x="958838" y="82232"/>
                  </a:lnTo>
                  <a:close/>
                </a:path>
                <a:path w="2282190" h="755650">
                  <a:moveTo>
                    <a:pt x="525760" y="82268"/>
                  </a:moveTo>
                  <a:lnTo>
                    <a:pt x="525901" y="82283"/>
                  </a:lnTo>
                  <a:lnTo>
                    <a:pt x="525760" y="82268"/>
                  </a:lnTo>
                  <a:close/>
                </a:path>
                <a:path w="2282190" h="755650">
                  <a:moveTo>
                    <a:pt x="905486" y="73380"/>
                  </a:moveTo>
                  <a:lnTo>
                    <a:pt x="421563" y="73380"/>
                  </a:lnTo>
                  <a:lnTo>
                    <a:pt x="422084" y="73418"/>
                  </a:lnTo>
                  <a:lnTo>
                    <a:pt x="525760" y="82268"/>
                  </a:lnTo>
                  <a:lnTo>
                    <a:pt x="525411" y="82232"/>
                  </a:lnTo>
                  <a:lnTo>
                    <a:pt x="958838" y="82232"/>
                  </a:lnTo>
                  <a:lnTo>
                    <a:pt x="938085" y="78549"/>
                  </a:lnTo>
                  <a:lnTo>
                    <a:pt x="905486" y="73380"/>
                  </a:lnTo>
                  <a:close/>
                </a:path>
                <a:path w="2282190" h="755650">
                  <a:moveTo>
                    <a:pt x="421739" y="73395"/>
                  </a:moveTo>
                  <a:lnTo>
                    <a:pt x="422010" y="73418"/>
                  </a:lnTo>
                  <a:lnTo>
                    <a:pt x="421739" y="73395"/>
                  </a:lnTo>
                  <a:close/>
                </a:path>
                <a:path w="2282190" h="755650">
                  <a:moveTo>
                    <a:pt x="861273" y="66370"/>
                  </a:moveTo>
                  <a:lnTo>
                    <a:pt x="316877" y="66370"/>
                  </a:lnTo>
                  <a:lnTo>
                    <a:pt x="421739" y="73395"/>
                  </a:lnTo>
                  <a:lnTo>
                    <a:pt x="421563" y="73380"/>
                  </a:lnTo>
                  <a:lnTo>
                    <a:pt x="905486" y="73380"/>
                  </a:lnTo>
                  <a:lnTo>
                    <a:pt x="861273" y="66370"/>
                  </a:lnTo>
                  <a:close/>
                </a:path>
                <a:path w="2282190" h="755650">
                  <a:moveTo>
                    <a:pt x="827994" y="61290"/>
                  </a:moveTo>
                  <a:lnTo>
                    <a:pt x="211594" y="61290"/>
                  </a:lnTo>
                  <a:lnTo>
                    <a:pt x="212128" y="61315"/>
                  </a:lnTo>
                  <a:lnTo>
                    <a:pt x="317411" y="66408"/>
                  </a:lnTo>
                  <a:lnTo>
                    <a:pt x="316877" y="66370"/>
                  </a:lnTo>
                  <a:lnTo>
                    <a:pt x="861273" y="66370"/>
                  </a:lnTo>
                  <a:lnTo>
                    <a:pt x="838606" y="62776"/>
                  </a:lnTo>
                  <a:lnTo>
                    <a:pt x="827994" y="61290"/>
                  </a:lnTo>
                  <a:close/>
                </a:path>
                <a:path w="2282190" h="755650">
                  <a:moveTo>
                    <a:pt x="212107" y="61314"/>
                  </a:moveTo>
                  <a:close/>
                </a:path>
                <a:path w="2282190" h="755650">
                  <a:moveTo>
                    <a:pt x="805863" y="58191"/>
                  </a:moveTo>
                  <a:lnTo>
                    <a:pt x="105892" y="58191"/>
                  </a:lnTo>
                  <a:lnTo>
                    <a:pt x="106451" y="58204"/>
                  </a:lnTo>
                  <a:lnTo>
                    <a:pt x="212107" y="61314"/>
                  </a:lnTo>
                  <a:lnTo>
                    <a:pt x="211594" y="61290"/>
                  </a:lnTo>
                  <a:lnTo>
                    <a:pt x="827994" y="61290"/>
                  </a:lnTo>
                  <a:lnTo>
                    <a:pt x="805863" y="58191"/>
                  </a:lnTo>
                  <a:close/>
                </a:path>
                <a:path w="2282190" h="755650">
                  <a:moveTo>
                    <a:pt x="106260" y="58202"/>
                  </a:moveTo>
                  <a:lnTo>
                    <a:pt x="106451" y="58204"/>
                  </a:lnTo>
                  <a:lnTo>
                    <a:pt x="106260" y="58202"/>
                  </a:lnTo>
                  <a:close/>
                </a:path>
                <a:path w="2282190" h="755650">
                  <a:moveTo>
                    <a:pt x="558" y="0"/>
                  </a:moveTo>
                  <a:lnTo>
                    <a:pt x="0" y="57150"/>
                  </a:lnTo>
                  <a:lnTo>
                    <a:pt x="106260" y="58202"/>
                  </a:lnTo>
                  <a:lnTo>
                    <a:pt x="105892" y="58191"/>
                  </a:lnTo>
                  <a:lnTo>
                    <a:pt x="805863" y="58191"/>
                  </a:lnTo>
                  <a:lnTo>
                    <a:pt x="737476" y="48615"/>
                  </a:lnTo>
                  <a:lnTo>
                    <a:pt x="634885" y="36118"/>
                  </a:lnTo>
                  <a:lnTo>
                    <a:pt x="531050" y="25361"/>
                  </a:lnTo>
                  <a:lnTo>
                    <a:pt x="426161" y="16408"/>
                  </a:lnTo>
                  <a:lnTo>
                    <a:pt x="320433" y="9334"/>
                  </a:lnTo>
                  <a:lnTo>
                    <a:pt x="214071" y="4190"/>
                  </a:lnTo>
                  <a:lnTo>
                    <a:pt x="107289" y="105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12043" y="5495035"/>
            <a:ext cx="2327275" cy="3911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400">
                <a:latin typeface="Franklin Gothic Medium"/>
                <a:cs typeface="Franklin Gothic Medium"/>
              </a:defRPr>
            </a:pPr>
            <a:r>
              <a:t>Deviare altrimenti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8630920" cy="4216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600">
                <a:latin typeface="Franklin Gothic Medium"/>
                <a:cs typeface="Franklin Gothic Medium"/>
              </a:defRPr>
            </a:pPr>
            <a:r>
              <a:t>L'individuo viene valutato utilizzando la seguente funzione di fitness:</a:t>
            </a:r>
            <a:endParaRPr sz="2600">
              <a:latin typeface="Franklin Gothic Medium"/>
              <a:cs typeface="Franklin Gothic Mediu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54858" y="3269348"/>
            <a:ext cx="7289165" cy="1804035"/>
            <a:chOff x="2554858" y="3269348"/>
            <a:chExt cx="7289165" cy="1804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8960" y="3413070"/>
              <a:ext cx="4551654" cy="522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0101" y="3269348"/>
              <a:ext cx="1246410" cy="1803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16915" y="3275698"/>
              <a:ext cx="2006600" cy="861060"/>
            </a:xfrm>
            <a:custGeom>
              <a:avLst/>
              <a:gdLst/>
              <a:ahLst/>
              <a:cxnLst/>
              <a:rect l="l" t="t" r="r" b="b"/>
              <a:pathLst>
                <a:path w="2006600" h="861060">
                  <a:moveTo>
                    <a:pt x="1003185" y="0"/>
                  </a:moveTo>
                  <a:lnTo>
                    <a:pt x="937225" y="915"/>
                  </a:lnTo>
                  <a:lnTo>
                    <a:pt x="872404" y="3624"/>
                  </a:lnTo>
                  <a:lnTo>
                    <a:pt x="808854" y="8069"/>
                  </a:lnTo>
                  <a:lnTo>
                    <a:pt x="746708" y="14195"/>
                  </a:lnTo>
                  <a:lnTo>
                    <a:pt x="686099" y="21943"/>
                  </a:lnTo>
                  <a:lnTo>
                    <a:pt x="627157" y="31258"/>
                  </a:lnTo>
                  <a:lnTo>
                    <a:pt x="570015" y="42083"/>
                  </a:lnTo>
                  <a:lnTo>
                    <a:pt x="514806" y="54360"/>
                  </a:lnTo>
                  <a:lnTo>
                    <a:pt x="461662" y="68034"/>
                  </a:lnTo>
                  <a:lnTo>
                    <a:pt x="410714" y="83047"/>
                  </a:lnTo>
                  <a:lnTo>
                    <a:pt x="362095" y="99344"/>
                  </a:lnTo>
                  <a:lnTo>
                    <a:pt x="315938" y="116866"/>
                  </a:lnTo>
                  <a:lnTo>
                    <a:pt x="272374" y="135558"/>
                  </a:lnTo>
                  <a:lnTo>
                    <a:pt x="231535" y="155362"/>
                  </a:lnTo>
                  <a:lnTo>
                    <a:pt x="193554" y="176223"/>
                  </a:lnTo>
                  <a:lnTo>
                    <a:pt x="158563" y="198082"/>
                  </a:lnTo>
                  <a:lnTo>
                    <a:pt x="126694" y="220885"/>
                  </a:lnTo>
                  <a:lnTo>
                    <a:pt x="72852" y="269090"/>
                  </a:lnTo>
                  <a:lnTo>
                    <a:pt x="33083" y="320385"/>
                  </a:lnTo>
                  <a:lnTo>
                    <a:pt x="8447" y="374315"/>
                  </a:lnTo>
                  <a:lnTo>
                    <a:pt x="0" y="430428"/>
                  </a:lnTo>
                  <a:lnTo>
                    <a:pt x="2133" y="458730"/>
                  </a:lnTo>
                  <a:lnTo>
                    <a:pt x="18807" y="513811"/>
                  </a:lnTo>
                  <a:lnTo>
                    <a:pt x="51142" y="566483"/>
                  </a:lnTo>
                  <a:lnTo>
                    <a:pt x="98080" y="616291"/>
                  </a:lnTo>
                  <a:lnTo>
                    <a:pt x="158563" y="662783"/>
                  </a:lnTo>
                  <a:lnTo>
                    <a:pt x="193554" y="684643"/>
                  </a:lnTo>
                  <a:lnTo>
                    <a:pt x="231535" y="705504"/>
                  </a:lnTo>
                  <a:lnTo>
                    <a:pt x="272374" y="725309"/>
                  </a:lnTo>
                  <a:lnTo>
                    <a:pt x="315938" y="744001"/>
                  </a:lnTo>
                  <a:lnTo>
                    <a:pt x="362095" y="761524"/>
                  </a:lnTo>
                  <a:lnTo>
                    <a:pt x="410714" y="777820"/>
                  </a:lnTo>
                  <a:lnTo>
                    <a:pt x="461662" y="792834"/>
                  </a:lnTo>
                  <a:lnTo>
                    <a:pt x="514806" y="806508"/>
                  </a:lnTo>
                  <a:lnTo>
                    <a:pt x="570015" y="818786"/>
                  </a:lnTo>
                  <a:lnTo>
                    <a:pt x="627157" y="829610"/>
                  </a:lnTo>
                  <a:lnTo>
                    <a:pt x="686099" y="838925"/>
                  </a:lnTo>
                  <a:lnTo>
                    <a:pt x="746708" y="846674"/>
                  </a:lnTo>
                  <a:lnTo>
                    <a:pt x="808854" y="852799"/>
                  </a:lnTo>
                  <a:lnTo>
                    <a:pt x="872404" y="857245"/>
                  </a:lnTo>
                  <a:lnTo>
                    <a:pt x="937225" y="859953"/>
                  </a:lnTo>
                  <a:lnTo>
                    <a:pt x="1003185" y="860869"/>
                  </a:lnTo>
                  <a:lnTo>
                    <a:pt x="1069144" y="859953"/>
                  </a:lnTo>
                  <a:lnTo>
                    <a:pt x="1133964" y="857245"/>
                  </a:lnTo>
                  <a:lnTo>
                    <a:pt x="1197513" y="852799"/>
                  </a:lnTo>
                  <a:lnTo>
                    <a:pt x="1259658" y="846674"/>
                  </a:lnTo>
                  <a:lnTo>
                    <a:pt x="1320267" y="838925"/>
                  </a:lnTo>
                  <a:lnTo>
                    <a:pt x="1379208" y="829610"/>
                  </a:lnTo>
                  <a:lnTo>
                    <a:pt x="1436350" y="818786"/>
                  </a:lnTo>
                  <a:lnTo>
                    <a:pt x="1491559" y="806508"/>
                  </a:lnTo>
                  <a:lnTo>
                    <a:pt x="1544703" y="792834"/>
                  </a:lnTo>
                  <a:lnTo>
                    <a:pt x="1595651" y="777820"/>
                  </a:lnTo>
                  <a:lnTo>
                    <a:pt x="1644270" y="761524"/>
                  </a:lnTo>
                  <a:lnTo>
                    <a:pt x="1690427" y="744001"/>
                  </a:lnTo>
                  <a:lnTo>
                    <a:pt x="1733992" y="725309"/>
                  </a:lnTo>
                  <a:lnTo>
                    <a:pt x="1774831" y="705504"/>
                  </a:lnTo>
                  <a:lnTo>
                    <a:pt x="1812812" y="684643"/>
                  </a:lnTo>
                  <a:lnTo>
                    <a:pt x="1847804" y="662783"/>
                  </a:lnTo>
                  <a:lnTo>
                    <a:pt x="1879673" y="639980"/>
                  </a:lnTo>
                  <a:lnTo>
                    <a:pt x="1933517" y="591773"/>
                  </a:lnTo>
                  <a:lnTo>
                    <a:pt x="1973286" y="540476"/>
                  </a:lnTo>
                  <a:lnTo>
                    <a:pt x="1997924" y="486543"/>
                  </a:lnTo>
                  <a:lnTo>
                    <a:pt x="2006371" y="430428"/>
                  </a:lnTo>
                  <a:lnTo>
                    <a:pt x="2004237" y="402127"/>
                  </a:lnTo>
                  <a:lnTo>
                    <a:pt x="1987563" y="347049"/>
                  </a:lnTo>
                  <a:lnTo>
                    <a:pt x="1955227" y="294379"/>
                  </a:lnTo>
                  <a:lnTo>
                    <a:pt x="1908288" y="244573"/>
                  </a:lnTo>
                  <a:lnTo>
                    <a:pt x="1847804" y="198082"/>
                  </a:lnTo>
                  <a:lnTo>
                    <a:pt x="1812812" y="176223"/>
                  </a:lnTo>
                  <a:lnTo>
                    <a:pt x="1774831" y="155362"/>
                  </a:lnTo>
                  <a:lnTo>
                    <a:pt x="1733992" y="135558"/>
                  </a:lnTo>
                  <a:lnTo>
                    <a:pt x="1690427" y="116866"/>
                  </a:lnTo>
                  <a:lnTo>
                    <a:pt x="1644270" y="99344"/>
                  </a:lnTo>
                  <a:lnTo>
                    <a:pt x="1595651" y="83047"/>
                  </a:lnTo>
                  <a:lnTo>
                    <a:pt x="1544703" y="68034"/>
                  </a:lnTo>
                  <a:lnTo>
                    <a:pt x="1491559" y="54360"/>
                  </a:lnTo>
                  <a:lnTo>
                    <a:pt x="1436350" y="42083"/>
                  </a:lnTo>
                  <a:lnTo>
                    <a:pt x="1379208" y="31258"/>
                  </a:lnTo>
                  <a:lnTo>
                    <a:pt x="1320267" y="21943"/>
                  </a:lnTo>
                  <a:lnTo>
                    <a:pt x="1259658" y="14195"/>
                  </a:lnTo>
                  <a:lnTo>
                    <a:pt x="1197513" y="8069"/>
                  </a:lnTo>
                  <a:lnTo>
                    <a:pt x="1133964" y="3624"/>
                  </a:lnTo>
                  <a:lnTo>
                    <a:pt x="1069144" y="915"/>
                  </a:lnTo>
                  <a:lnTo>
                    <a:pt x="1003185" y="0"/>
                  </a:lnTo>
                  <a:close/>
                </a:path>
              </a:pathLst>
            </a:custGeom>
            <a:solidFill>
              <a:srgbClr val="FFFF0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16915" y="3275698"/>
              <a:ext cx="2006600" cy="861060"/>
            </a:xfrm>
            <a:custGeom>
              <a:avLst/>
              <a:gdLst/>
              <a:ahLst/>
              <a:cxnLst/>
              <a:rect l="l" t="t" r="r" b="b"/>
              <a:pathLst>
                <a:path w="2006600" h="861060">
                  <a:moveTo>
                    <a:pt x="0" y="430439"/>
                  </a:moveTo>
                  <a:lnTo>
                    <a:pt x="8447" y="374325"/>
                  </a:lnTo>
                  <a:lnTo>
                    <a:pt x="33084" y="320393"/>
                  </a:lnTo>
                  <a:lnTo>
                    <a:pt x="72853" y="269096"/>
                  </a:lnTo>
                  <a:lnTo>
                    <a:pt x="126696" y="220890"/>
                  </a:lnTo>
                  <a:lnTo>
                    <a:pt x="158566" y="198087"/>
                  </a:lnTo>
                  <a:lnTo>
                    <a:pt x="193557" y="176227"/>
                  </a:lnTo>
                  <a:lnTo>
                    <a:pt x="231538" y="155366"/>
                  </a:lnTo>
                  <a:lnTo>
                    <a:pt x="272377" y="135561"/>
                  </a:lnTo>
                  <a:lnTo>
                    <a:pt x="315942" y="116869"/>
                  </a:lnTo>
                  <a:lnTo>
                    <a:pt x="362100" y="99346"/>
                  </a:lnTo>
                  <a:lnTo>
                    <a:pt x="410719" y="83049"/>
                  </a:lnTo>
                  <a:lnTo>
                    <a:pt x="461666" y="68036"/>
                  </a:lnTo>
                  <a:lnTo>
                    <a:pt x="514811" y="54361"/>
                  </a:lnTo>
                  <a:lnTo>
                    <a:pt x="570020" y="42083"/>
                  </a:lnTo>
                  <a:lnTo>
                    <a:pt x="627162" y="31259"/>
                  </a:lnTo>
                  <a:lnTo>
                    <a:pt x="686104" y="21944"/>
                  </a:lnTo>
                  <a:lnTo>
                    <a:pt x="746714" y="14195"/>
                  </a:lnTo>
                  <a:lnTo>
                    <a:pt x="808860" y="8070"/>
                  </a:lnTo>
                  <a:lnTo>
                    <a:pt x="872409" y="3624"/>
                  </a:lnTo>
                  <a:lnTo>
                    <a:pt x="937230" y="915"/>
                  </a:lnTo>
                  <a:lnTo>
                    <a:pt x="1003190" y="0"/>
                  </a:lnTo>
                  <a:lnTo>
                    <a:pt x="1069151" y="915"/>
                  </a:lnTo>
                  <a:lnTo>
                    <a:pt x="1133972" y="3624"/>
                  </a:lnTo>
                  <a:lnTo>
                    <a:pt x="1197521" y="8070"/>
                  </a:lnTo>
                  <a:lnTo>
                    <a:pt x="1259667" y="14195"/>
                  </a:lnTo>
                  <a:lnTo>
                    <a:pt x="1320277" y="21944"/>
                  </a:lnTo>
                  <a:lnTo>
                    <a:pt x="1379219" y="31259"/>
                  </a:lnTo>
                  <a:lnTo>
                    <a:pt x="1436361" y="42083"/>
                  </a:lnTo>
                  <a:lnTo>
                    <a:pt x="1491570" y="54361"/>
                  </a:lnTo>
                  <a:lnTo>
                    <a:pt x="1544715" y="68036"/>
                  </a:lnTo>
                  <a:lnTo>
                    <a:pt x="1595663" y="83049"/>
                  </a:lnTo>
                  <a:lnTo>
                    <a:pt x="1644282" y="99346"/>
                  </a:lnTo>
                  <a:lnTo>
                    <a:pt x="1690440" y="116869"/>
                  </a:lnTo>
                  <a:lnTo>
                    <a:pt x="1734004" y="135561"/>
                  </a:lnTo>
                  <a:lnTo>
                    <a:pt x="1774843" y="155366"/>
                  </a:lnTo>
                  <a:lnTo>
                    <a:pt x="1812824" y="176227"/>
                  </a:lnTo>
                  <a:lnTo>
                    <a:pt x="1847815" y="198087"/>
                  </a:lnTo>
                  <a:lnTo>
                    <a:pt x="1879684" y="220890"/>
                  </a:lnTo>
                  <a:lnTo>
                    <a:pt x="1933528" y="269096"/>
                  </a:lnTo>
                  <a:lnTo>
                    <a:pt x="1973297" y="320393"/>
                  </a:lnTo>
                  <a:lnTo>
                    <a:pt x="1997933" y="374325"/>
                  </a:lnTo>
                  <a:lnTo>
                    <a:pt x="2006381" y="430439"/>
                  </a:lnTo>
                  <a:lnTo>
                    <a:pt x="2004247" y="458740"/>
                  </a:lnTo>
                  <a:lnTo>
                    <a:pt x="1987573" y="513820"/>
                  </a:lnTo>
                  <a:lnTo>
                    <a:pt x="1955238" y="566491"/>
                  </a:lnTo>
                  <a:lnTo>
                    <a:pt x="1908299" y="616299"/>
                  </a:lnTo>
                  <a:lnTo>
                    <a:pt x="1847815" y="662790"/>
                  </a:lnTo>
                  <a:lnTo>
                    <a:pt x="1812824" y="684651"/>
                  </a:lnTo>
                  <a:lnTo>
                    <a:pt x="1774843" y="705512"/>
                  </a:lnTo>
                  <a:lnTo>
                    <a:pt x="1734004" y="725317"/>
                  </a:lnTo>
                  <a:lnTo>
                    <a:pt x="1690440" y="744009"/>
                  </a:lnTo>
                  <a:lnTo>
                    <a:pt x="1644282" y="761532"/>
                  </a:lnTo>
                  <a:lnTo>
                    <a:pt x="1595663" y="777828"/>
                  </a:lnTo>
                  <a:lnTo>
                    <a:pt x="1544715" y="792842"/>
                  </a:lnTo>
                  <a:lnTo>
                    <a:pt x="1491570" y="806516"/>
                  </a:lnTo>
                  <a:lnTo>
                    <a:pt x="1436361" y="818794"/>
                  </a:lnTo>
                  <a:lnTo>
                    <a:pt x="1379219" y="829619"/>
                  </a:lnTo>
                  <a:lnTo>
                    <a:pt x="1320277" y="838934"/>
                  </a:lnTo>
                  <a:lnTo>
                    <a:pt x="1259667" y="846683"/>
                  </a:lnTo>
                  <a:lnTo>
                    <a:pt x="1197521" y="852808"/>
                  </a:lnTo>
                  <a:lnTo>
                    <a:pt x="1133972" y="857254"/>
                  </a:lnTo>
                  <a:lnTo>
                    <a:pt x="1069151" y="859962"/>
                  </a:lnTo>
                  <a:lnTo>
                    <a:pt x="1003190" y="860878"/>
                  </a:lnTo>
                  <a:lnTo>
                    <a:pt x="937230" y="859962"/>
                  </a:lnTo>
                  <a:lnTo>
                    <a:pt x="872409" y="857254"/>
                  </a:lnTo>
                  <a:lnTo>
                    <a:pt x="808860" y="852808"/>
                  </a:lnTo>
                  <a:lnTo>
                    <a:pt x="746714" y="846683"/>
                  </a:lnTo>
                  <a:lnTo>
                    <a:pt x="686104" y="838934"/>
                  </a:lnTo>
                  <a:lnTo>
                    <a:pt x="627162" y="829619"/>
                  </a:lnTo>
                  <a:lnTo>
                    <a:pt x="570020" y="818794"/>
                  </a:lnTo>
                  <a:lnTo>
                    <a:pt x="514811" y="806516"/>
                  </a:lnTo>
                  <a:lnTo>
                    <a:pt x="461666" y="792842"/>
                  </a:lnTo>
                  <a:lnTo>
                    <a:pt x="410719" y="777828"/>
                  </a:lnTo>
                  <a:lnTo>
                    <a:pt x="362100" y="761532"/>
                  </a:lnTo>
                  <a:lnTo>
                    <a:pt x="315942" y="744009"/>
                  </a:lnTo>
                  <a:lnTo>
                    <a:pt x="272377" y="725317"/>
                  </a:lnTo>
                  <a:lnTo>
                    <a:pt x="231538" y="705512"/>
                  </a:lnTo>
                  <a:lnTo>
                    <a:pt x="193557" y="684651"/>
                  </a:lnTo>
                  <a:lnTo>
                    <a:pt x="158566" y="662790"/>
                  </a:lnTo>
                  <a:lnTo>
                    <a:pt x="126696" y="639988"/>
                  </a:lnTo>
                  <a:lnTo>
                    <a:pt x="72853" y="591781"/>
                  </a:lnTo>
                  <a:lnTo>
                    <a:pt x="33084" y="540485"/>
                  </a:lnTo>
                  <a:lnTo>
                    <a:pt x="8447" y="486553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2982" y="3677551"/>
              <a:ext cx="1321435" cy="481965"/>
            </a:xfrm>
            <a:custGeom>
              <a:avLst/>
              <a:gdLst/>
              <a:ahLst/>
              <a:cxnLst/>
              <a:rect l="l" t="t" r="r" b="b"/>
              <a:pathLst>
                <a:path w="1321434" h="481964">
                  <a:moveTo>
                    <a:pt x="1202727" y="352805"/>
                  </a:moveTo>
                  <a:lnTo>
                    <a:pt x="1158976" y="379183"/>
                  </a:lnTo>
                  <a:lnTo>
                    <a:pt x="1320927" y="481749"/>
                  </a:lnTo>
                  <a:lnTo>
                    <a:pt x="1312763" y="378523"/>
                  </a:lnTo>
                  <a:lnTo>
                    <a:pt x="1225930" y="378523"/>
                  </a:lnTo>
                  <a:lnTo>
                    <a:pt x="1202727" y="352805"/>
                  </a:lnTo>
                  <a:close/>
                </a:path>
                <a:path w="1321434" h="481964">
                  <a:moveTo>
                    <a:pt x="1252585" y="322745"/>
                  </a:moveTo>
                  <a:lnTo>
                    <a:pt x="1202727" y="352805"/>
                  </a:lnTo>
                  <a:lnTo>
                    <a:pt x="1225930" y="378523"/>
                  </a:lnTo>
                  <a:lnTo>
                    <a:pt x="1268374" y="340245"/>
                  </a:lnTo>
                  <a:lnTo>
                    <a:pt x="1252585" y="322745"/>
                  </a:lnTo>
                  <a:close/>
                </a:path>
                <a:path w="1321434" h="481964">
                  <a:moveTo>
                    <a:pt x="1305814" y="290652"/>
                  </a:moveTo>
                  <a:lnTo>
                    <a:pt x="1252585" y="322745"/>
                  </a:lnTo>
                  <a:lnTo>
                    <a:pt x="1268374" y="340245"/>
                  </a:lnTo>
                  <a:lnTo>
                    <a:pt x="1225930" y="378523"/>
                  </a:lnTo>
                  <a:lnTo>
                    <a:pt x="1312763" y="378523"/>
                  </a:lnTo>
                  <a:lnTo>
                    <a:pt x="1305814" y="290652"/>
                  </a:lnTo>
                  <a:close/>
                </a:path>
                <a:path w="1321434" h="481964">
                  <a:moveTo>
                    <a:pt x="1188431" y="336959"/>
                  </a:moveTo>
                  <a:lnTo>
                    <a:pt x="1202727" y="352805"/>
                  </a:lnTo>
                  <a:lnTo>
                    <a:pt x="1225875" y="338848"/>
                  </a:lnTo>
                  <a:lnTo>
                    <a:pt x="1191158" y="338848"/>
                  </a:lnTo>
                  <a:lnTo>
                    <a:pt x="1188431" y="336959"/>
                  </a:lnTo>
                  <a:close/>
                </a:path>
                <a:path w="1321434" h="481964">
                  <a:moveTo>
                    <a:pt x="1186205" y="334492"/>
                  </a:moveTo>
                  <a:lnTo>
                    <a:pt x="1188431" y="336959"/>
                  </a:lnTo>
                  <a:lnTo>
                    <a:pt x="1191158" y="338848"/>
                  </a:lnTo>
                  <a:lnTo>
                    <a:pt x="1186205" y="334492"/>
                  </a:lnTo>
                  <a:close/>
                </a:path>
                <a:path w="1321434" h="481964">
                  <a:moveTo>
                    <a:pt x="1233100" y="334492"/>
                  </a:moveTo>
                  <a:lnTo>
                    <a:pt x="1186205" y="334492"/>
                  </a:lnTo>
                  <a:lnTo>
                    <a:pt x="1191158" y="338848"/>
                  </a:lnTo>
                  <a:lnTo>
                    <a:pt x="1225875" y="338848"/>
                  </a:lnTo>
                  <a:lnTo>
                    <a:pt x="1233100" y="334492"/>
                  </a:lnTo>
                  <a:close/>
                </a:path>
                <a:path w="1321434" h="481964">
                  <a:moveTo>
                    <a:pt x="1249296" y="319100"/>
                  </a:moveTo>
                  <a:lnTo>
                    <a:pt x="1162646" y="319100"/>
                  </a:lnTo>
                  <a:lnTo>
                    <a:pt x="1163878" y="319900"/>
                  </a:lnTo>
                  <a:lnTo>
                    <a:pt x="1188431" y="336959"/>
                  </a:lnTo>
                  <a:lnTo>
                    <a:pt x="1186205" y="334492"/>
                  </a:lnTo>
                  <a:lnTo>
                    <a:pt x="1233100" y="334492"/>
                  </a:lnTo>
                  <a:lnTo>
                    <a:pt x="1252585" y="322745"/>
                  </a:lnTo>
                  <a:lnTo>
                    <a:pt x="1249296" y="319100"/>
                  </a:lnTo>
                  <a:close/>
                </a:path>
                <a:path w="1321434" h="481964">
                  <a:moveTo>
                    <a:pt x="1163157" y="319453"/>
                  </a:moveTo>
                  <a:lnTo>
                    <a:pt x="1163802" y="319900"/>
                  </a:lnTo>
                  <a:lnTo>
                    <a:pt x="1163157" y="319453"/>
                  </a:lnTo>
                  <a:close/>
                </a:path>
                <a:path w="1321434" h="481964">
                  <a:moveTo>
                    <a:pt x="1162646" y="319100"/>
                  </a:moveTo>
                  <a:lnTo>
                    <a:pt x="1163157" y="319453"/>
                  </a:lnTo>
                  <a:lnTo>
                    <a:pt x="1163878" y="319900"/>
                  </a:lnTo>
                  <a:lnTo>
                    <a:pt x="1162646" y="319100"/>
                  </a:lnTo>
                  <a:close/>
                </a:path>
                <a:path w="1321434" h="481964">
                  <a:moveTo>
                    <a:pt x="1232544" y="300532"/>
                  </a:moveTo>
                  <a:lnTo>
                    <a:pt x="1132585" y="300532"/>
                  </a:lnTo>
                  <a:lnTo>
                    <a:pt x="1133690" y="301193"/>
                  </a:lnTo>
                  <a:lnTo>
                    <a:pt x="1163157" y="319453"/>
                  </a:lnTo>
                  <a:lnTo>
                    <a:pt x="1162646" y="319100"/>
                  </a:lnTo>
                  <a:lnTo>
                    <a:pt x="1249296" y="319100"/>
                  </a:lnTo>
                  <a:lnTo>
                    <a:pt x="1232544" y="300532"/>
                  </a:lnTo>
                  <a:close/>
                </a:path>
                <a:path w="1321434" h="481964">
                  <a:moveTo>
                    <a:pt x="1133302" y="300976"/>
                  </a:moveTo>
                  <a:lnTo>
                    <a:pt x="1133653" y="301193"/>
                  </a:lnTo>
                  <a:lnTo>
                    <a:pt x="1133302" y="300976"/>
                  </a:lnTo>
                  <a:close/>
                </a:path>
                <a:path w="1321434" h="481964">
                  <a:moveTo>
                    <a:pt x="1132585" y="300532"/>
                  </a:moveTo>
                  <a:lnTo>
                    <a:pt x="1133302" y="300976"/>
                  </a:lnTo>
                  <a:lnTo>
                    <a:pt x="1133690" y="301193"/>
                  </a:lnTo>
                  <a:lnTo>
                    <a:pt x="1132585" y="300532"/>
                  </a:lnTo>
                  <a:close/>
                </a:path>
                <a:path w="1321434" h="481964">
                  <a:moveTo>
                    <a:pt x="1209794" y="282232"/>
                  </a:moveTo>
                  <a:lnTo>
                    <a:pt x="1099743" y="282232"/>
                  </a:lnTo>
                  <a:lnTo>
                    <a:pt x="1100747" y="282778"/>
                  </a:lnTo>
                  <a:lnTo>
                    <a:pt x="1133302" y="300976"/>
                  </a:lnTo>
                  <a:lnTo>
                    <a:pt x="1132585" y="300532"/>
                  </a:lnTo>
                  <a:lnTo>
                    <a:pt x="1232544" y="300532"/>
                  </a:lnTo>
                  <a:lnTo>
                    <a:pt x="1226426" y="293750"/>
                  </a:lnTo>
                  <a:lnTo>
                    <a:pt x="1209794" y="282232"/>
                  </a:lnTo>
                  <a:close/>
                </a:path>
                <a:path w="1321434" h="481964">
                  <a:moveTo>
                    <a:pt x="1100469" y="282637"/>
                  </a:moveTo>
                  <a:lnTo>
                    <a:pt x="1100721" y="282778"/>
                  </a:lnTo>
                  <a:lnTo>
                    <a:pt x="1100469" y="282637"/>
                  </a:lnTo>
                  <a:close/>
                </a:path>
                <a:path w="1321434" h="481964">
                  <a:moveTo>
                    <a:pt x="1182591" y="264274"/>
                  </a:moveTo>
                  <a:lnTo>
                    <a:pt x="1064259" y="264274"/>
                  </a:lnTo>
                  <a:lnTo>
                    <a:pt x="1065174" y="264718"/>
                  </a:lnTo>
                  <a:lnTo>
                    <a:pt x="1100469" y="282637"/>
                  </a:lnTo>
                  <a:lnTo>
                    <a:pt x="1099743" y="282232"/>
                  </a:lnTo>
                  <a:lnTo>
                    <a:pt x="1209794" y="282232"/>
                  </a:lnTo>
                  <a:lnTo>
                    <a:pt x="1194574" y="271691"/>
                  </a:lnTo>
                  <a:lnTo>
                    <a:pt x="1182591" y="264274"/>
                  </a:lnTo>
                  <a:close/>
                </a:path>
                <a:path w="1321434" h="481964">
                  <a:moveTo>
                    <a:pt x="1064744" y="264519"/>
                  </a:moveTo>
                  <a:lnTo>
                    <a:pt x="1065136" y="264718"/>
                  </a:lnTo>
                  <a:lnTo>
                    <a:pt x="1064744" y="264519"/>
                  </a:lnTo>
                  <a:close/>
                </a:path>
                <a:path w="1321434" h="481964">
                  <a:moveTo>
                    <a:pt x="1153377" y="246722"/>
                  </a:moveTo>
                  <a:lnTo>
                    <a:pt x="1026261" y="246722"/>
                  </a:lnTo>
                  <a:lnTo>
                    <a:pt x="1027112" y="247103"/>
                  </a:lnTo>
                  <a:lnTo>
                    <a:pt x="1064744" y="264519"/>
                  </a:lnTo>
                  <a:lnTo>
                    <a:pt x="1064259" y="264274"/>
                  </a:lnTo>
                  <a:lnTo>
                    <a:pt x="1182591" y="264274"/>
                  </a:lnTo>
                  <a:lnTo>
                    <a:pt x="1162113" y="251599"/>
                  </a:lnTo>
                  <a:lnTo>
                    <a:pt x="1153377" y="246722"/>
                  </a:lnTo>
                  <a:close/>
                </a:path>
                <a:path w="1321434" h="481964">
                  <a:moveTo>
                    <a:pt x="1026789" y="246967"/>
                  </a:moveTo>
                  <a:lnTo>
                    <a:pt x="1027085" y="247103"/>
                  </a:lnTo>
                  <a:lnTo>
                    <a:pt x="1026789" y="246967"/>
                  </a:lnTo>
                  <a:close/>
                </a:path>
                <a:path w="1321434" h="481964">
                  <a:moveTo>
                    <a:pt x="1122338" y="229641"/>
                  </a:moveTo>
                  <a:lnTo>
                    <a:pt x="985901" y="229641"/>
                  </a:lnTo>
                  <a:lnTo>
                    <a:pt x="986701" y="229958"/>
                  </a:lnTo>
                  <a:lnTo>
                    <a:pt x="1026789" y="246967"/>
                  </a:lnTo>
                  <a:lnTo>
                    <a:pt x="1026261" y="246722"/>
                  </a:lnTo>
                  <a:lnTo>
                    <a:pt x="1153377" y="246722"/>
                  </a:lnTo>
                  <a:lnTo>
                    <a:pt x="1127099" y="232054"/>
                  </a:lnTo>
                  <a:lnTo>
                    <a:pt x="1122338" y="229641"/>
                  </a:lnTo>
                  <a:close/>
                </a:path>
                <a:path w="1321434" h="481964">
                  <a:moveTo>
                    <a:pt x="986082" y="229718"/>
                  </a:moveTo>
                  <a:lnTo>
                    <a:pt x="986650" y="229958"/>
                  </a:lnTo>
                  <a:lnTo>
                    <a:pt x="986082" y="229718"/>
                  </a:lnTo>
                  <a:close/>
                </a:path>
                <a:path w="1321434" h="481964">
                  <a:moveTo>
                    <a:pt x="1089659" y="213080"/>
                  </a:moveTo>
                  <a:lnTo>
                    <a:pt x="943305" y="213080"/>
                  </a:lnTo>
                  <a:lnTo>
                    <a:pt x="944041" y="213359"/>
                  </a:lnTo>
                  <a:lnTo>
                    <a:pt x="986082" y="229718"/>
                  </a:lnTo>
                  <a:lnTo>
                    <a:pt x="985901" y="229641"/>
                  </a:lnTo>
                  <a:lnTo>
                    <a:pt x="1122338" y="229641"/>
                  </a:lnTo>
                  <a:lnTo>
                    <a:pt x="1089659" y="213080"/>
                  </a:lnTo>
                  <a:close/>
                </a:path>
                <a:path w="1321434" h="481964">
                  <a:moveTo>
                    <a:pt x="943814" y="213278"/>
                  </a:moveTo>
                  <a:lnTo>
                    <a:pt x="944023" y="213359"/>
                  </a:lnTo>
                  <a:lnTo>
                    <a:pt x="943814" y="213278"/>
                  </a:lnTo>
                  <a:close/>
                </a:path>
                <a:path w="1321434" h="481964">
                  <a:moveTo>
                    <a:pt x="1019370" y="181749"/>
                  </a:moveTo>
                  <a:lnTo>
                    <a:pt x="851916" y="181749"/>
                  </a:lnTo>
                  <a:lnTo>
                    <a:pt x="852576" y="181952"/>
                  </a:lnTo>
                  <a:lnTo>
                    <a:pt x="899299" y="197332"/>
                  </a:lnTo>
                  <a:lnTo>
                    <a:pt x="943814" y="213278"/>
                  </a:lnTo>
                  <a:lnTo>
                    <a:pt x="943305" y="213080"/>
                  </a:lnTo>
                  <a:lnTo>
                    <a:pt x="1089659" y="213080"/>
                  </a:lnTo>
                  <a:lnTo>
                    <a:pt x="1049832" y="194665"/>
                  </a:lnTo>
                  <a:lnTo>
                    <a:pt x="1019370" y="181749"/>
                  </a:lnTo>
                  <a:close/>
                </a:path>
                <a:path w="1321434" h="481964">
                  <a:moveTo>
                    <a:pt x="898601" y="197103"/>
                  </a:moveTo>
                  <a:lnTo>
                    <a:pt x="899240" y="197332"/>
                  </a:lnTo>
                  <a:lnTo>
                    <a:pt x="898601" y="197103"/>
                  </a:lnTo>
                  <a:close/>
                </a:path>
                <a:path w="1321434" h="481964">
                  <a:moveTo>
                    <a:pt x="852043" y="181791"/>
                  </a:moveTo>
                  <a:lnTo>
                    <a:pt x="852533" y="181952"/>
                  </a:lnTo>
                  <a:lnTo>
                    <a:pt x="852043" y="181791"/>
                  </a:lnTo>
                  <a:close/>
                </a:path>
                <a:path w="1321434" h="481964">
                  <a:moveTo>
                    <a:pt x="982666" y="167068"/>
                  </a:moveTo>
                  <a:lnTo>
                    <a:pt x="803389" y="167068"/>
                  </a:lnTo>
                  <a:lnTo>
                    <a:pt x="804011" y="167246"/>
                  </a:lnTo>
                  <a:lnTo>
                    <a:pt x="852043" y="181791"/>
                  </a:lnTo>
                  <a:lnTo>
                    <a:pt x="851916" y="181749"/>
                  </a:lnTo>
                  <a:lnTo>
                    <a:pt x="1019370" y="181749"/>
                  </a:lnTo>
                  <a:lnTo>
                    <a:pt x="1007808" y="176847"/>
                  </a:lnTo>
                  <a:lnTo>
                    <a:pt x="982666" y="167068"/>
                  </a:lnTo>
                  <a:close/>
                </a:path>
                <a:path w="1321434" h="481964">
                  <a:moveTo>
                    <a:pt x="803587" y="167128"/>
                  </a:moveTo>
                  <a:lnTo>
                    <a:pt x="803976" y="167246"/>
                  </a:lnTo>
                  <a:lnTo>
                    <a:pt x="803587" y="167128"/>
                  </a:lnTo>
                  <a:close/>
                </a:path>
                <a:path w="1321434" h="481964">
                  <a:moveTo>
                    <a:pt x="945309" y="153111"/>
                  </a:moveTo>
                  <a:lnTo>
                    <a:pt x="753135" y="153111"/>
                  </a:lnTo>
                  <a:lnTo>
                    <a:pt x="753732" y="153263"/>
                  </a:lnTo>
                  <a:lnTo>
                    <a:pt x="803587" y="167128"/>
                  </a:lnTo>
                  <a:lnTo>
                    <a:pt x="803389" y="167068"/>
                  </a:lnTo>
                  <a:lnTo>
                    <a:pt x="982666" y="167068"/>
                  </a:lnTo>
                  <a:lnTo>
                    <a:pt x="963663" y="159677"/>
                  </a:lnTo>
                  <a:lnTo>
                    <a:pt x="945309" y="153111"/>
                  </a:lnTo>
                  <a:close/>
                </a:path>
                <a:path w="1321434" h="481964">
                  <a:moveTo>
                    <a:pt x="753156" y="153117"/>
                  </a:moveTo>
                  <a:lnTo>
                    <a:pt x="753683" y="153263"/>
                  </a:lnTo>
                  <a:lnTo>
                    <a:pt x="753156" y="153117"/>
                  </a:lnTo>
                  <a:close/>
                </a:path>
                <a:path w="1321434" h="481964">
                  <a:moveTo>
                    <a:pt x="907629" y="139915"/>
                  </a:moveTo>
                  <a:lnTo>
                    <a:pt x="701281" y="139915"/>
                  </a:lnTo>
                  <a:lnTo>
                    <a:pt x="701865" y="140055"/>
                  </a:lnTo>
                  <a:lnTo>
                    <a:pt x="753156" y="153117"/>
                  </a:lnTo>
                  <a:lnTo>
                    <a:pt x="945309" y="153111"/>
                  </a:lnTo>
                  <a:lnTo>
                    <a:pt x="917511" y="143167"/>
                  </a:lnTo>
                  <a:lnTo>
                    <a:pt x="907629" y="139915"/>
                  </a:lnTo>
                  <a:close/>
                </a:path>
                <a:path w="1321434" h="481964">
                  <a:moveTo>
                    <a:pt x="701460" y="139961"/>
                  </a:moveTo>
                  <a:lnTo>
                    <a:pt x="701830" y="140055"/>
                  </a:lnTo>
                  <a:lnTo>
                    <a:pt x="701460" y="139961"/>
                  </a:lnTo>
                  <a:close/>
                </a:path>
                <a:path w="1321434" h="481964">
                  <a:moveTo>
                    <a:pt x="869995" y="127533"/>
                  </a:moveTo>
                  <a:lnTo>
                    <a:pt x="647966" y="127533"/>
                  </a:lnTo>
                  <a:lnTo>
                    <a:pt x="648525" y="127660"/>
                  </a:lnTo>
                  <a:lnTo>
                    <a:pt x="701460" y="139961"/>
                  </a:lnTo>
                  <a:lnTo>
                    <a:pt x="701281" y="139915"/>
                  </a:lnTo>
                  <a:lnTo>
                    <a:pt x="907629" y="139915"/>
                  </a:lnTo>
                  <a:lnTo>
                    <a:pt x="869995" y="127533"/>
                  </a:lnTo>
                  <a:close/>
                </a:path>
                <a:path w="1321434" h="481964">
                  <a:moveTo>
                    <a:pt x="648392" y="127632"/>
                  </a:moveTo>
                  <a:lnTo>
                    <a:pt x="648525" y="127660"/>
                  </a:lnTo>
                  <a:lnTo>
                    <a:pt x="648392" y="127632"/>
                  </a:lnTo>
                  <a:close/>
                </a:path>
                <a:path w="1321434" h="481964">
                  <a:moveTo>
                    <a:pt x="831962" y="116001"/>
                  </a:moveTo>
                  <a:lnTo>
                    <a:pt x="593293" y="116001"/>
                  </a:lnTo>
                  <a:lnTo>
                    <a:pt x="593851" y="116116"/>
                  </a:lnTo>
                  <a:lnTo>
                    <a:pt x="648392" y="127632"/>
                  </a:lnTo>
                  <a:lnTo>
                    <a:pt x="647966" y="127533"/>
                  </a:lnTo>
                  <a:lnTo>
                    <a:pt x="869995" y="127533"/>
                  </a:lnTo>
                  <a:lnTo>
                    <a:pt x="869454" y="127355"/>
                  </a:lnTo>
                  <a:lnTo>
                    <a:pt x="831962" y="116001"/>
                  </a:lnTo>
                  <a:close/>
                </a:path>
                <a:path w="1321434" h="481964">
                  <a:moveTo>
                    <a:pt x="593677" y="116082"/>
                  </a:moveTo>
                  <a:lnTo>
                    <a:pt x="593834" y="116116"/>
                  </a:lnTo>
                  <a:lnTo>
                    <a:pt x="593677" y="116082"/>
                  </a:lnTo>
                  <a:close/>
                </a:path>
                <a:path w="1321434" h="481964">
                  <a:moveTo>
                    <a:pt x="759251" y="95694"/>
                  </a:moveTo>
                  <a:lnTo>
                    <a:pt x="480428" y="95694"/>
                  </a:lnTo>
                  <a:lnTo>
                    <a:pt x="481241" y="95821"/>
                  </a:lnTo>
                  <a:lnTo>
                    <a:pt x="537959" y="105473"/>
                  </a:lnTo>
                  <a:lnTo>
                    <a:pt x="593677" y="116082"/>
                  </a:lnTo>
                  <a:lnTo>
                    <a:pt x="593293" y="116001"/>
                  </a:lnTo>
                  <a:lnTo>
                    <a:pt x="831962" y="116001"/>
                  </a:lnTo>
                  <a:lnTo>
                    <a:pt x="819632" y="112267"/>
                  </a:lnTo>
                  <a:lnTo>
                    <a:pt x="768134" y="97955"/>
                  </a:lnTo>
                  <a:lnTo>
                    <a:pt x="759251" y="95694"/>
                  </a:lnTo>
                  <a:close/>
                </a:path>
                <a:path w="1321434" h="481964">
                  <a:moveTo>
                    <a:pt x="537413" y="105384"/>
                  </a:moveTo>
                  <a:lnTo>
                    <a:pt x="537880" y="105473"/>
                  </a:lnTo>
                  <a:lnTo>
                    <a:pt x="537413" y="105384"/>
                  </a:lnTo>
                  <a:close/>
                </a:path>
                <a:path w="1321434" h="481964">
                  <a:moveTo>
                    <a:pt x="480864" y="95768"/>
                  </a:moveTo>
                  <a:lnTo>
                    <a:pt x="481175" y="95821"/>
                  </a:lnTo>
                  <a:lnTo>
                    <a:pt x="480864" y="95768"/>
                  </a:lnTo>
                  <a:close/>
                </a:path>
                <a:path w="1321434" h="481964">
                  <a:moveTo>
                    <a:pt x="692844" y="79286"/>
                  </a:moveTo>
                  <a:lnTo>
                    <a:pt x="363410" y="79286"/>
                  </a:lnTo>
                  <a:lnTo>
                    <a:pt x="364223" y="79387"/>
                  </a:lnTo>
                  <a:lnTo>
                    <a:pt x="480864" y="95768"/>
                  </a:lnTo>
                  <a:lnTo>
                    <a:pt x="480428" y="95694"/>
                  </a:lnTo>
                  <a:lnTo>
                    <a:pt x="759251" y="95694"/>
                  </a:lnTo>
                  <a:lnTo>
                    <a:pt x="715086" y="84454"/>
                  </a:lnTo>
                  <a:lnTo>
                    <a:pt x="692844" y="79286"/>
                  </a:lnTo>
                  <a:close/>
                </a:path>
                <a:path w="1321434" h="481964">
                  <a:moveTo>
                    <a:pt x="363795" y="79340"/>
                  </a:moveTo>
                  <a:lnTo>
                    <a:pt x="364134" y="79387"/>
                  </a:lnTo>
                  <a:lnTo>
                    <a:pt x="363795" y="79340"/>
                  </a:lnTo>
                  <a:close/>
                </a:path>
                <a:path w="1321434" h="481964">
                  <a:moveTo>
                    <a:pt x="664537" y="72707"/>
                  </a:moveTo>
                  <a:lnTo>
                    <a:pt x="304152" y="72707"/>
                  </a:lnTo>
                  <a:lnTo>
                    <a:pt x="363795" y="79340"/>
                  </a:lnTo>
                  <a:lnTo>
                    <a:pt x="363410" y="79286"/>
                  </a:lnTo>
                  <a:lnTo>
                    <a:pt x="692844" y="79286"/>
                  </a:lnTo>
                  <a:lnTo>
                    <a:pt x="664537" y="72707"/>
                  </a:lnTo>
                  <a:close/>
                </a:path>
                <a:path w="1321434" h="481964">
                  <a:moveTo>
                    <a:pt x="244030" y="67221"/>
                  </a:moveTo>
                  <a:lnTo>
                    <a:pt x="304698" y="72770"/>
                  </a:lnTo>
                  <a:lnTo>
                    <a:pt x="304152" y="72707"/>
                  </a:lnTo>
                  <a:lnTo>
                    <a:pt x="664537" y="72707"/>
                  </a:lnTo>
                  <a:lnTo>
                    <a:pt x="660603" y="71793"/>
                  </a:lnTo>
                  <a:lnTo>
                    <a:pt x="639094" y="67259"/>
                  </a:lnTo>
                  <a:lnTo>
                    <a:pt x="244589" y="67259"/>
                  </a:lnTo>
                  <a:lnTo>
                    <a:pt x="244030" y="67221"/>
                  </a:lnTo>
                  <a:close/>
                </a:path>
                <a:path w="1321434" h="481964">
                  <a:moveTo>
                    <a:pt x="618247" y="62864"/>
                  </a:moveTo>
                  <a:lnTo>
                    <a:pt x="183426" y="62864"/>
                  </a:lnTo>
                  <a:lnTo>
                    <a:pt x="183997" y="62903"/>
                  </a:lnTo>
                  <a:lnTo>
                    <a:pt x="244589" y="67259"/>
                  </a:lnTo>
                  <a:lnTo>
                    <a:pt x="639094" y="67259"/>
                  </a:lnTo>
                  <a:lnTo>
                    <a:pt x="618247" y="62864"/>
                  </a:lnTo>
                  <a:close/>
                </a:path>
                <a:path w="1321434" h="481964">
                  <a:moveTo>
                    <a:pt x="183849" y="62895"/>
                  </a:moveTo>
                  <a:lnTo>
                    <a:pt x="183997" y="62903"/>
                  </a:lnTo>
                  <a:lnTo>
                    <a:pt x="183849" y="62895"/>
                  </a:lnTo>
                  <a:close/>
                </a:path>
                <a:path w="1321434" h="481964">
                  <a:moveTo>
                    <a:pt x="603143" y="59715"/>
                  </a:moveTo>
                  <a:lnTo>
                    <a:pt x="122478" y="59715"/>
                  </a:lnTo>
                  <a:lnTo>
                    <a:pt x="123050" y="59740"/>
                  </a:lnTo>
                  <a:lnTo>
                    <a:pt x="183849" y="62895"/>
                  </a:lnTo>
                  <a:lnTo>
                    <a:pt x="183426" y="62864"/>
                  </a:lnTo>
                  <a:lnTo>
                    <a:pt x="618247" y="62864"/>
                  </a:lnTo>
                  <a:lnTo>
                    <a:pt x="604812" y="60032"/>
                  </a:lnTo>
                  <a:lnTo>
                    <a:pt x="603143" y="59715"/>
                  </a:lnTo>
                  <a:close/>
                </a:path>
                <a:path w="1321434" h="481964">
                  <a:moveTo>
                    <a:pt x="122843" y="59734"/>
                  </a:moveTo>
                  <a:lnTo>
                    <a:pt x="123050" y="59740"/>
                  </a:lnTo>
                  <a:lnTo>
                    <a:pt x="122843" y="59734"/>
                  </a:lnTo>
                  <a:close/>
                </a:path>
                <a:path w="1321434" h="481964">
                  <a:moveTo>
                    <a:pt x="593065" y="57797"/>
                  </a:moveTo>
                  <a:lnTo>
                    <a:pt x="61290" y="57797"/>
                  </a:lnTo>
                  <a:lnTo>
                    <a:pt x="61887" y="57810"/>
                  </a:lnTo>
                  <a:lnTo>
                    <a:pt x="61693" y="57810"/>
                  </a:lnTo>
                  <a:lnTo>
                    <a:pt x="122843" y="59734"/>
                  </a:lnTo>
                  <a:lnTo>
                    <a:pt x="122478" y="59715"/>
                  </a:lnTo>
                  <a:lnTo>
                    <a:pt x="603143" y="59715"/>
                  </a:lnTo>
                  <a:lnTo>
                    <a:pt x="593132" y="57810"/>
                  </a:lnTo>
                  <a:lnTo>
                    <a:pt x="61594" y="57807"/>
                  </a:lnTo>
                  <a:lnTo>
                    <a:pt x="593115" y="57807"/>
                  </a:lnTo>
                  <a:close/>
                </a:path>
                <a:path w="1321434" h="481964">
                  <a:moveTo>
                    <a:pt x="609" y="0"/>
                  </a:moveTo>
                  <a:lnTo>
                    <a:pt x="0" y="57149"/>
                  </a:lnTo>
                  <a:lnTo>
                    <a:pt x="61594" y="57807"/>
                  </a:lnTo>
                  <a:lnTo>
                    <a:pt x="61290" y="57797"/>
                  </a:lnTo>
                  <a:lnTo>
                    <a:pt x="593065" y="57797"/>
                  </a:lnTo>
                  <a:lnTo>
                    <a:pt x="547814" y="49187"/>
                  </a:lnTo>
                  <a:lnTo>
                    <a:pt x="489597" y="39281"/>
                  </a:lnTo>
                  <a:lnTo>
                    <a:pt x="370941" y="22631"/>
                  </a:lnTo>
                  <a:lnTo>
                    <a:pt x="310184" y="15874"/>
                  </a:lnTo>
                  <a:lnTo>
                    <a:pt x="248958" y="10274"/>
                  </a:lnTo>
                  <a:lnTo>
                    <a:pt x="187236" y="5841"/>
                  </a:lnTo>
                  <a:lnTo>
                    <a:pt x="125145" y="2628"/>
                  </a:lnTo>
                  <a:lnTo>
                    <a:pt x="62788" y="673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3071" y="3275698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64" y="0"/>
                  </a:moveTo>
                  <a:lnTo>
                    <a:pt x="560716" y="1759"/>
                  </a:lnTo>
                  <a:lnTo>
                    <a:pt x="505980" y="6934"/>
                  </a:lnTo>
                  <a:lnTo>
                    <a:pt x="452875" y="15375"/>
                  </a:lnTo>
                  <a:lnTo>
                    <a:pt x="401618" y="26928"/>
                  </a:lnTo>
                  <a:lnTo>
                    <a:pt x="352426" y="41443"/>
                  </a:lnTo>
                  <a:lnTo>
                    <a:pt x="305518" y="58766"/>
                  </a:lnTo>
                  <a:lnTo>
                    <a:pt x="261111" y="78746"/>
                  </a:lnTo>
                  <a:lnTo>
                    <a:pt x="219424" y="101231"/>
                  </a:lnTo>
                  <a:lnTo>
                    <a:pt x="180673" y="126069"/>
                  </a:lnTo>
                  <a:lnTo>
                    <a:pt x="145076" y="153109"/>
                  </a:lnTo>
                  <a:lnTo>
                    <a:pt x="112852" y="182197"/>
                  </a:lnTo>
                  <a:lnTo>
                    <a:pt x="84218" y="213183"/>
                  </a:lnTo>
                  <a:lnTo>
                    <a:pt x="59392" y="245914"/>
                  </a:lnTo>
                  <a:lnTo>
                    <a:pt x="38591" y="280238"/>
                  </a:lnTo>
                  <a:lnTo>
                    <a:pt x="22034" y="316003"/>
                  </a:lnTo>
                  <a:lnTo>
                    <a:pt x="9938" y="353058"/>
                  </a:lnTo>
                  <a:lnTo>
                    <a:pt x="2520" y="391250"/>
                  </a:lnTo>
                  <a:lnTo>
                    <a:pt x="0" y="430428"/>
                  </a:lnTo>
                  <a:lnTo>
                    <a:pt x="2520" y="469608"/>
                  </a:lnTo>
                  <a:lnTo>
                    <a:pt x="9938" y="507802"/>
                  </a:lnTo>
                  <a:lnTo>
                    <a:pt x="22034" y="544858"/>
                  </a:lnTo>
                  <a:lnTo>
                    <a:pt x="38591" y="580625"/>
                  </a:lnTo>
                  <a:lnTo>
                    <a:pt x="59392" y="614950"/>
                  </a:lnTo>
                  <a:lnTo>
                    <a:pt x="84218" y="647682"/>
                  </a:lnTo>
                  <a:lnTo>
                    <a:pt x="112852" y="678669"/>
                  </a:lnTo>
                  <a:lnTo>
                    <a:pt x="145076" y="707758"/>
                  </a:lnTo>
                  <a:lnTo>
                    <a:pt x="180673" y="734798"/>
                  </a:lnTo>
                  <a:lnTo>
                    <a:pt x="219424" y="759636"/>
                  </a:lnTo>
                  <a:lnTo>
                    <a:pt x="261111" y="782122"/>
                  </a:lnTo>
                  <a:lnTo>
                    <a:pt x="305518" y="802102"/>
                  </a:lnTo>
                  <a:lnTo>
                    <a:pt x="352426" y="819426"/>
                  </a:lnTo>
                  <a:lnTo>
                    <a:pt x="401618" y="833940"/>
                  </a:lnTo>
                  <a:lnTo>
                    <a:pt x="452875" y="845494"/>
                  </a:lnTo>
                  <a:lnTo>
                    <a:pt x="505980" y="853934"/>
                  </a:lnTo>
                  <a:lnTo>
                    <a:pt x="560716" y="859110"/>
                  </a:lnTo>
                  <a:lnTo>
                    <a:pt x="616864" y="860869"/>
                  </a:lnTo>
                  <a:lnTo>
                    <a:pt x="673010" y="859110"/>
                  </a:lnTo>
                  <a:lnTo>
                    <a:pt x="727744" y="853934"/>
                  </a:lnTo>
                  <a:lnTo>
                    <a:pt x="780847" y="845494"/>
                  </a:lnTo>
                  <a:lnTo>
                    <a:pt x="832103" y="833940"/>
                  </a:lnTo>
                  <a:lnTo>
                    <a:pt x="881294" y="819426"/>
                  </a:lnTo>
                  <a:lnTo>
                    <a:pt x="928201" y="802102"/>
                  </a:lnTo>
                  <a:lnTo>
                    <a:pt x="972607" y="782122"/>
                  </a:lnTo>
                  <a:lnTo>
                    <a:pt x="1014293" y="759636"/>
                  </a:lnTo>
                  <a:lnTo>
                    <a:pt x="1053044" y="734798"/>
                  </a:lnTo>
                  <a:lnTo>
                    <a:pt x="1088640" y="707758"/>
                  </a:lnTo>
                  <a:lnTo>
                    <a:pt x="1120863" y="678669"/>
                  </a:lnTo>
                  <a:lnTo>
                    <a:pt x="1149497" y="647682"/>
                  </a:lnTo>
                  <a:lnTo>
                    <a:pt x="1174323" y="614950"/>
                  </a:lnTo>
                  <a:lnTo>
                    <a:pt x="1195124" y="580625"/>
                  </a:lnTo>
                  <a:lnTo>
                    <a:pt x="1211681" y="544858"/>
                  </a:lnTo>
                  <a:lnTo>
                    <a:pt x="1223777" y="507802"/>
                  </a:lnTo>
                  <a:lnTo>
                    <a:pt x="1231195" y="469608"/>
                  </a:lnTo>
                  <a:lnTo>
                    <a:pt x="1233716" y="430428"/>
                  </a:lnTo>
                  <a:lnTo>
                    <a:pt x="1231195" y="391250"/>
                  </a:lnTo>
                  <a:lnTo>
                    <a:pt x="1223777" y="353058"/>
                  </a:lnTo>
                  <a:lnTo>
                    <a:pt x="1211681" y="316003"/>
                  </a:lnTo>
                  <a:lnTo>
                    <a:pt x="1195124" y="280238"/>
                  </a:lnTo>
                  <a:lnTo>
                    <a:pt x="1174323" y="245914"/>
                  </a:lnTo>
                  <a:lnTo>
                    <a:pt x="1149497" y="213183"/>
                  </a:lnTo>
                  <a:lnTo>
                    <a:pt x="1120863" y="182197"/>
                  </a:lnTo>
                  <a:lnTo>
                    <a:pt x="1088640" y="153109"/>
                  </a:lnTo>
                  <a:lnTo>
                    <a:pt x="1053044" y="126069"/>
                  </a:lnTo>
                  <a:lnTo>
                    <a:pt x="1014293" y="101231"/>
                  </a:lnTo>
                  <a:lnTo>
                    <a:pt x="972607" y="78746"/>
                  </a:lnTo>
                  <a:lnTo>
                    <a:pt x="928201" y="58766"/>
                  </a:lnTo>
                  <a:lnTo>
                    <a:pt x="881294" y="41443"/>
                  </a:lnTo>
                  <a:lnTo>
                    <a:pt x="832103" y="26928"/>
                  </a:lnTo>
                  <a:lnTo>
                    <a:pt x="780847" y="15375"/>
                  </a:lnTo>
                  <a:lnTo>
                    <a:pt x="727744" y="6934"/>
                  </a:lnTo>
                  <a:lnTo>
                    <a:pt x="673010" y="1759"/>
                  </a:lnTo>
                  <a:lnTo>
                    <a:pt x="616864" y="0"/>
                  </a:lnTo>
                  <a:close/>
                </a:path>
              </a:pathLst>
            </a:custGeom>
            <a:solidFill>
              <a:srgbClr val="FFC00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3071" y="3275698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4858" y="3677576"/>
              <a:ext cx="1039494" cy="1128395"/>
            </a:xfrm>
            <a:custGeom>
              <a:avLst/>
              <a:gdLst/>
              <a:ahLst/>
              <a:cxnLst/>
              <a:rect l="l" t="t" r="r" b="b"/>
              <a:pathLst>
                <a:path w="1039495" h="1128395">
                  <a:moveTo>
                    <a:pt x="0" y="949579"/>
                  </a:moveTo>
                  <a:lnTo>
                    <a:pt x="69964" y="1128052"/>
                  </a:lnTo>
                  <a:lnTo>
                    <a:pt x="155461" y="989761"/>
                  </a:lnTo>
                  <a:lnTo>
                    <a:pt x="111099" y="989761"/>
                  </a:lnTo>
                  <a:lnTo>
                    <a:pt x="54521" y="981748"/>
                  </a:lnTo>
                  <a:lnTo>
                    <a:pt x="58333" y="954850"/>
                  </a:lnTo>
                  <a:lnTo>
                    <a:pt x="0" y="949579"/>
                  </a:lnTo>
                  <a:close/>
                </a:path>
                <a:path w="1039495" h="1128395">
                  <a:moveTo>
                    <a:pt x="58333" y="954850"/>
                  </a:moveTo>
                  <a:lnTo>
                    <a:pt x="54521" y="981748"/>
                  </a:lnTo>
                  <a:lnTo>
                    <a:pt x="111099" y="989761"/>
                  </a:lnTo>
                  <a:lnTo>
                    <a:pt x="115319" y="959999"/>
                  </a:lnTo>
                  <a:lnTo>
                    <a:pt x="58333" y="954850"/>
                  </a:lnTo>
                  <a:close/>
                </a:path>
                <a:path w="1039495" h="1128395">
                  <a:moveTo>
                    <a:pt x="115319" y="959999"/>
                  </a:moveTo>
                  <a:lnTo>
                    <a:pt x="111099" y="989761"/>
                  </a:lnTo>
                  <a:lnTo>
                    <a:pt x="155461" y="989761"/>
                  </a:lnTo>
                  <a:lnTo>
                    <a:pt x="170764" y="965009"/>
                  </a:lnTo>
                  <a:lnTo>
                    <a:pt x="115319" y="959999"/>
                  </a:lnTo>
                  <a:close/>
                </a:path>
                <a:path w="1039495" h="1128395">
                  <a:moveTo>
                    <a:pt x="1037208" y="0"/>
                  </a:moveTo>
                  <a:lnTo>
                    <a:pt x="990854" y="1625"/>
                  </a:lnTo>
                  <a:lnTo>
                    <a:pt x="943660" y="6540"/>
                  </a:lnTo>
                  <a:lnTo>
                    <a:pt x="896734" y="14592"/>
                  </a:lnTo>
                  <a:lnTo>
                    <a:pt x="850163" y="25654"/>
                  </a:lnTo>
                  <a:lnTo>
                    <a:pt x="804049" y="39611"/>
                  </a:lnTo>
                  <a:lnTo>
                    <a:pt x="758482" y="56362"/>
                  </a:lnTo>
                  <a:lnTo>
                    <a:pt x="713536" y="75793"/>
                  </a:lnTo>
                  <a:lnTo>
                    <a:pt x="669302" y="97777"/>
                  </a:lnTo>
                  <a:lnTo>
                    <a:pt x="625868" y="122224"/>
                  </a:lnTo>
                  <a:lnTo>
                    <a:pt x="583323" y="149021"/>
                  </a:lnTo>
                  <a:lnTo>
                    <a:pt x="541731" y="178054"/>
                  </a:lnTo>
                  <a:lnTo>
                    <a:pt x="501180" y="209219"/>
                  </a:lnTo>
                  <a:lnTo>
                    <a:pt x="461759" y="242430"/>
                  </a:lnTo>
                  <a:lnTo>
                    <a:pt x="423545" y="277571"/>
                  </a:lnTo>
                  <a:lnTo>
                    <a:pt x="386626" y="314553"/>
                  </a:lnTo>
                  <a:lnTo>
                    <a:pt x="351091" y="353250"/>
                  </a:lnTo>
                  <a:lnTo>
                    <a:pt x="317017" y="393598"/>
                  </a:lnTo>
                  <a:lnTo>
                    <a:pt x="284492" y="435470"/>
                  </a:lnTo>
                  <a:lnTo>
                    <a:pt x="253593" y="478790"/>
                  </a:lnTo>
                  <a:lnTo>
                    <a:pt x="224421" y="523443"/>
                  </a:lnTo>
                  <a:lnTo>
                    <a:pt x="197065" y="569328"/>
                  </a:lnTo>
                  <a:lnTo>
                    <a:pt x="171602" y="616356"/>
                  </a:lnTo>
                  <a:lnTo>
                    <a:pt x="148132" y="664438"/>
                  </a:lnTo>
                  <a:lnTo>
                    <a:pt x="126733" y="713473"/>
                  </a:lnTo>
                  <a:lnTo>
                    <a:pt x="107505" y="763346"/>
                  </a:lnTo>
                  <a:lnTo>
                    <a:pt x="90525" y="813981"/>
                  </a:lnTo>
                  <a:lnTo>
                    <a:pt x="75907" y="865263"/>
                  </a:lnTo>
                  <a:lnTo>
                    <a:pt x="63601" y="917689"/>
                  </a:lnTo>
                  <a:lnTo>
                    <a:pt x="58333" y="954850"/>
                  </a:lnTo>
                  <a:lnTo>
                    <a:pt x="115319" y="959999"/>
                  </a:lnTo>
                  <a:lnTo>
                    <a:pt x="119643" y="929500"/>
                  </a:lnTo>
                  <a:lnTo>
                    <a:pt x="120002" y="926973"/>
                  </a:lnTo>
                  <a:lnTo>
                    <a:pt x="131087" y="880287"/>
                  </a:lnTo>
                  <a:lnTo>
                    <a:pt x="131394" y="878979"/>
                  </a:lnTo>
                  <a:lnTo>
                    <a:pt x="144958" y="831519"/>
                  </a:lnTo>
                  <a:lnTo>
                    <a:pt x="145313" y="830275"/>
                  </a:lnTo>
                  <a:lnTo>
                    <a:pt x="161080" y="783310"/>
                  </a:lnTo>
                  <a:lnTo>
                    <a:pt x="161480" y="782116"/>
                  </a:lnTo>
                  <a:lnTo>
                    <a:pt x="179386" y="735761"/>
                  </a:lnTo>
                  <a:lnTo>
                    <a:pt x="179832" y="734606"/>
                  </a:lnTo>
                  <a:lnTo>
                    <a:pt x="199784" y="688962"/>
                  </a:lnTo>
                  <a:lnTo>
                    <a:pt x="200266" y="687857"/>
                  </a:lnTo>
                  <a:lnTo>
                    <a:pt x="222173" y="643039"/>
                  </a:lnTo>
                  <a:lnTo>
                    <a:pt x="222694" y="641972"/>
                  </a:lnTo>
                  <a:lnTo>
                    <a:pt x="246483" y="598081"/>
                  </a:lnTo>
                  <a:lnTo>
                    <a:pt x="247040" y="597052"/>
                  </a:lnTo>
                  <a:lnTo>
                    <a:pt x="272624" y="554202"/>
                  </a:lnTo>
                  <a:lnTo>
                    <a:pt x="273215" y="553212"/>
                  </a:lnTo>
                  <a:lnTo>
                    <a:pt x="300486" y="511492"/>
                  </a:lnTo>
                  <a:lnTo>
                    <a:pt x="301117" y="510527"/>
                  </a:lnTo>
                  <a:lnTo>
                    <a:pt x="330021" y="470065"/>
                  </a:lnTo>
                  <a:lnTo>
                    <a:pt x="330682" y="469138"/>
                  </a:lnTo>
                  <a:lnTo>
                    <a:pt x="361084" y="430022"/>
                  </a:lnTo>
                  <a:lnTo>
                    <a:pt x="361784" y="429120"/>
                  </a:lnTo>
                  <a:lnTo>
                    <a:pt x="393621" y="391477"/>
                  </a:lnTo>
                  <a:lnTo>
                    <a:pt x="394373" y="390588"/>
                  </a:lnTo>
                  <a:lnTo>
                    <a:pt x="427527" y="354507"/>
                  </a:lnTo>
                  <a:lnTo>
                    <a:pt x="428320" y="353644"/>
                  </a:lnTo>
                  <a:lnTo>
                    <a:pt x="462725" y="319227"/>
                  </a:lnTo>
                  <a:lnTo>
                    <a:pt x="463562" y="318389"/>
                  </a:lnTo>
                  <a:lnTo>
                    <a:pt x="499089" y="285737"/>
                  </a:lnTo>
                  <a:lnTo>
                    <a:pt x="499986" y="284911"/>
                  </a:lnTo>
                  <a:lnTo>
                    <a:pt x="536565" y="254139"/>
                  </a:lnTo>
                  <a:lnTo>
                    <a:pt x="537514" y="253339"/>
                  </a:lnTo>
                  <a:lnTo>
                    <a:pt x="575026" y="224536"/>
                  </a:lnTo>
                  <a:lnTo>
                    <a:pt x="576033" y="223761"/>
                  </a:lnTo>
                  <a:lnTo>
                    <a:pt x="614406" y="197015"/>
                  </a:lnTo>
                  <a:lnTo>
                    <a:pt x="615480" y="196265"/>
                  </a:lnTo>
                  <a:lnTo>
                    <a:pt x="654596" y="171678"/>
                  </a:lnTo>
                  <a:lnTo>
                    <a:pt x="655726" y="170967"/>
                  </a:lnTo>
                  <a:lnTo>
                    <a:pt x="695478" y="148628"/>
                  </a:lnTo>
                  <a:lnTo>
                    <a:pt x="696696" y="147942"/>
                  </a:lnTo>
                  <a:lnTo>
                    <a:pt x="736986" y="127952"/>
                  </a:lnTo>
                  <a:lnTo>
                    <a:pt x="738289" y="127304"/>
                  </a:lnTo>
                  <a:lnTo>
                    <a:pt x="779076" y="109728"/>
                  </a:lnTo>
                  <a:lnTo>
                    <a:pt x="778941" y="109728"/>
                  </a:lnTo>
                  <a:lnTo>
                    <a:pt x="780427" y="109143"/>
                  </a:lnTo>
                  <a:lnTo>
                    <a:pt x="821567" y="94068"/>
                  </a:lnTo>
                  <a:lnTo>
                    <a:pt x="821410" y="94068"/>
                  </a:lnTo>
                  <a:lnTo>
                    <a:pt x="822985" y="93548"/>
                  </a:lnTo>
                  <a:lnTo>
                    <a:pt x="823129" y="93548"/>
                  </a:lnTo>
                  <a:lnTo>
                    <a:pt x="864389" y="81051"/>
                  </a:lnTo>
                  <a:lnTo>
                    <a:pt x="864222" y="81051"/>
                  </a:lnTo>
                  <a:lnTo>
                    <a:pt x="865898" y="80594"/>
                  </a:lnTo>
                  <a:lnTo>
                    <a:pt x="866145" y="80594"/>
                  </a:lnTo>
                  <a:lnTo>
                    <a:pt x="907503" y="70764"/>
                  </a:lnTo>
                  <a:lnTo>
                    <a:pt x="907288" y="70764"/>
                  </a:lnTo>
                  <a:lnTo>
                    <a:pt x="909053" y="70396"/>
                  </a:lnTo>
                  <a:lnTo>
                    <a:pt x="909435" y="70396"/>
                  </a:lnTo>
                  <a:lnTo>
                    <a:pt x="950904" y="63284"/>
                  </a:lnTo>
                  <a:lnTo>
                    <a:pt x="950518" y="63284"/>
                  </a:lnTo>
                  <a:lnTo>
                    <a:pt x="952385" y="63030"/>
                  </a:lnTo>
                  <a:lnTo>
                    <a:pt x="952960" y="63030"/>
                  </a:lnTo>
                  <a:lnTo>
                    <a:pt x="994586" y="58699"/>
                  </a:lnTo>
                  <a:lnTo>
                    <a:pt x="993851" y="58699"/>
                  </a:lnTo>
                  <a:lnTo>
                    <a:pt x="995807" y="58572"/>
                  </a:lnTo>
                  <a:lnTo>
                    <a:pt x="997480" y="58572"/>
                  </a:lnTo>
                  <a:lnTo>
                    <a:pt x="1039215" y="57111"/>
                  </a:lnTo>
                  <a:lnTo>
                    <a:pt x="1037208" y="0"/>
                  </a:lnTo>
                  <a:close/>
                </a:path>
                <a:path w="1039495" h="1128395">
                  <a:moveTo>
                    <a:pt x="120002" y="926973"/>
                  </a:moveTo>
                  <a:lnTo>
                    <a:pt x="119532" y="929500"/>
                  </a:lnTo>
                  <a:lnTo>
                    <a:pt x="119814" y="928300"/>
                  </a:lnTo>
                  <a:lnTo>
                    <a:pt x="120002" y="926973"/>
                  </a:lnTo>
                  <a:close/>
                </a:path>
                <a:path w="1039495" h="1128395">
                  <a:moveTo>
                    <a:pt x="119814" y="928300"/>
                  </a:moveTo>
                  <a:lnTo>
                    <a:pt x="119532" y="929500"/>
                  </a:lnTo>
                  <a:lnTo>
                    <a:pt x="119814" y="928300"/>
                  </a:lnTo>
                  <a:close/>
                </a:path>
                <a:path w="1039495" h="1128395">
                  <a:moveTo>
                    <a:pt x="120125" y="926973"/>
                  </a:moveTo>
                  <a:lnTo>
                    <a:pt x="119814" y="928300"/>
                  </a:lnTo>
                  <a:lnTo>
                    <a:pt x="120125" y="926973"/>
                  </a:lnTo>
                  <a:close/>
                </a:path>
                <a:path w="1039495" h="1128395">
                  <a:moveTo>
                    <a:pt x="131394" y="878979"/>
                  </a:moveTo>
                  <a:lnTo>
                    <a:pt x="131051" y="880287"/>
                  </a:lnTo>
                  <a:lnTo>
                    <a:pt x="131253" y="879577"/>
                  </a:lnTo>
                  <a:lnTo>
                    <a:pt x="131394" y="878979"/>
                  </a:lnTo>
                  <a:close/>
                </a:path>
                <a:path w="1039495" h="1128395">
                  <a:moveTo>
                    <a:pt x="131253" y="879577"/>
                  </a:moveTo>
                  <a:lnTo>
                    <a:pt x="131051" y="880287"/>
                  </a:lnTo>
                  <a:lnTo>
                    <a:pt x="131253" y="879577"/>
                  </a:lnTo>
                  <a:close/>
                </a:path>
                <a:path w="1039495" h="1128395">
                  <a:moveTo>
                    <a:pt x="131424" y="878979"/>
                  </a:moveTo>
                  <a:lnTo>
                    <a:pt x="131253" y="879577"/>
                  </a:lnTo>
                  <a:lnTo>
                    <a:pt x="131424" y="878979"/>
                  </a:lnTo>
                  <a:close/>
                </a:path>
                <a:path w="1039495" h="1128395">
                  <a:moveTo>
                    <a:pt x="145313" y="830275"/>
                  </a:moveTo>
                  <a:lnTo>
                    <a:pt x="144919" y="831519"/>
                  </a:lnTo>
                  <a:lnTo>
                    <a:pt x="145179" y="830745"/>
                  </a:lnTo>
                  <a:lnTo>
                    <a:pt x="145313" y="830275"/>
                  </a:lnTo>
                  <a:close/>
                </a:path>
                <a:path w="1039495" h="1128395">
                  <a:moveTo>
                    <a:pt x="145179" y="830745"/>
                  </a:moveTo>
                  <a:lnTo>
                    <a:pt x="144919" y="831519"/>
                  </a:lnTo>
                  <a:lnTo>
                    <a:pt x="145179" y="830745"/>
                  </a:lnTo>
                  <a:close/>
                </a:path>
                <a:path w="1039495" h="1128395">
                  <a:moveTo>
                    <a:pt x="145336" y="830275"/>
                  </a:moveTo>
                  <a:lnTo>
                    <a:pt x="145179" y="830745"/>
                  </a:lnTo>
                  <a:lnTo>
                    <a:pt x="145336" y="830275"/>
                  </a:lnTo>
                  <a:close/>
                </a:path>
                <a:path w="1039495" h="1128395">
                  <a:moveTo>
                    <a:pt x="161480" y="782116"/>
                  </a:moveTo>
                  <a:lnTo>
                    <a:pt x="161048" y="783310"/>
                  </a:lnTo>
                  <a:lnTo>
                    <a:pt x="161290" y="782683"/>
                  </a:lnTo>
                  <a:lnTo>
                    <a:pt x="161480" y="782116"/>
                  </a:lnTo>
                  <a:close/>
                </a:path>
                <a:path w="1039495" h="1128395">
                  <a:moveTo>
                    <a:pt x="161290" y="782683"/>
                  </a:moveTo>
                  <a:lnTo>
                    <a:pt x="161048" y="783310"/>
                  </a:lnTo>
                  <a:lnTo>
                    <a:pt x="161290" y="782683"/>
                  </a:lnTo>
                  <a:close/>
                </a:path>
                <a:path w="1039495" h="1128395">
                  <a:moveTo>
                    <a:pt x="161509" y="782116"/>
                  </a:moveTo>
                  <a:lnTo>
                    <a:pt x="161290" y="782683"/>
                  </a:lnTo>
                  <a:lnTo>
                    <a:pt x="161509" y="782116"/>
                  </a:lnTo>
                  <a:close/>
                </a:path>
                <a:path w="1039495" h="1128395">
                  <a:moveTo>
                    <a:pt x="179832" y="734606"/>
                  </a:moveTo>
                  <a:lnTo>
                    <a:pt x="179362" y="735761"/>
                  </a:lnTo>
                  <a:lnTo>
                    <a:pt x="179570" y="735284"/>
                  </a:lnTo>
                  <a:lnTo>
                    <a:pt x="179832" y="734606"/>
                  </a:lnTo>
                  <a:close/>
                </a:path>
                <a:path w="1039495" h="1128395">
                  <a:moveTo>
                    <a:pt x="179570" y="735284"/>
                  </a:moveTo>
                  <a:lnTo>
                    <a:pt x="179362" y="735761"/>
                  </a:lnTo>
                  <a:lnTo>
                    <a:pt x="179570" y="735284"/>
                  </a:lnTo>
                  <a:close/>
                </a:path>
                <a:path w="1039495" h="1128395">
                  <a:moveTo>
                    <a:pt x="179866" y="734606"/>
                  </a:moveTo>
                  <a:lnTo>
                    <a:pt x="179570" y="735284"/>
                  </a:lnTo>
                  <a:lnTo>
                    <a:pt x="179866" y="734606"/>
                  </a:lnTo>
                  <a:close/>
                </a:path>
                <a:path w="1039495" h="1128395">
                  <a:moveTo>
                    <a:pt x="200266" y="687857"/>
                  </a:moveTo>
                  <a:lnTo>
                    <a:pt x="199758" y="688962"/>
                  </a:lnTo>
                  <a:lnTo>
                    <a:pt x="200002" y="688462"/>
                  </a:lnTo>
                  <a:lnTo>
                    <a:pt x="200266" y="687857"/>
                  </a:lnTo>
                  <a:close/>
                </a:path>
                <a:path w="1039495" h="1128395">
                  <a:moveTo>
                    <a:pt x="200002" y="688462"/>
                  </a:moveTo>
                  <a:lnTo>
                    <a:pt x="199758" y="688962"/>
                  </a:lnTo>
                  <a:lnTo>
                    <a:pt x="200002" y="688462"/>
                  </a:lnTo>
                  <a:close/>
                </a:path>
                <a:path w="1039495" h="1128395">
                  <a:moveTo>
                    <a:pt x="200297" y="687857"/>
                  </a:moveTo>
                  <a:lnTo>
                    <a:pt x="200002" y="688462"/>
                  </a:lnTo>
                  <a:lnTo>
                    <a:pt x="200297" y="687857"/>
                  </a:lnTo>
                  <a:close/>
                </a:path>
                <a:path w="1039495" h="1128395">
                  <a:moveTo>
                    <a:pt x="222406" y="642561"/>
                  </a:moveTo>
                  <a:lnTo>
                    <a:pt x="222148" y="643039"/>
                  </a:lnTo>
                  <a:lnTo>
                    <a:pt x="222406" y="642561"/>
                  </a:lnTo>
                  <a:close/>
                </a:path>
                <a:path w="1039495" h="1128395">
                  <a:moveTo>
                    <a:pt x="222725" y="641972"/>
                  </a:moveTo>
                  <a:lnTo>
                    <a:pt x="222406" y="642561"/>
                  </a:lnTo>
                  <a:lnTo>
                    <a:pt x="222725" y="641972"/>
                  </a:lnTo>
                  <a:close/>
                </a:path>
                <a:path w="1039495" h="1128395">
                  <a:moveTo>
                    <a:pt x="246752" y="597584"/>
                  </a:moveTo>
                  <a:lnTo>
                    <a:pt x="246456" y="598081"/>
                  </a:lnTo>
                  <a:lnTo>
                    <a:pt x="246752" y="597584"/>
                  </a:lnTo>
                  <a:close/>
                </a:path>
                <a:path w="1039495" h="1128395">
                  <a:moveTo>
                    <a:pt x="247069" y="597052"/>
                  </a:moveTo>
                  <a:lnTo>
                    <a:pt x="246752" y="597584"/>
                  </a:lnTo>
                  <a:lnTo>
                    <a:pt x="247069" y="597052"/>
                  </a:lnTo>
                  <a:close/>
                </a:path>
                <a:path w="1039495" h="1128395">
                  <a:moveTo>
                    <a:pt x="272955" y="553646"/>
                  </a:moveTo>
                  <a:lnTo>
                    <a:pt x="272592" y="554202"/>
                  </a:lnTo>
                  <a:lnTo>
                    <a:pt x="272955" y="553646"/>
                  </a:lnTo>
                  <a:close/>
                </a:path>
                <a:path w="1039495" h="1128395">
                  <a:moveTo>
                    <a:pt x="273239" y="553212"/>
                  </a:moveTo>
                  <a:lnTo>
                    <a:pt x="272955" y="553646"/>
                  </a:lnTo>
                  <a:lnTo>
                    <a:pt x="273239" y="553212"/>
                  </a:lnTo>
                  <a:close/>
                </a:path>
                <a:path w="1039495" h="1128395">
                  <a:moveTo>
                    <a:pt x="300674" y="511204"/>
                  </a:moveTo>
                  <a:lnTo>
                    <a:pt x="300469" y="511492"/>
                  </a:lnTo>
                  <a:lnTo>
                    <a:pt x="300674" y="511204"/>
                  </a:lnTo>
                  <a:close/>
                </a:path>
                <a:path w="1039495" h="1128395">
                  <a:moveTo>
                    <a:pt x="301157" y="510527"/>
                  </a:moveTo>
                  <a:lnTo>
                    <a:pt x="300674" y="511204"/>
                  </a:lnTo>
                  <a:lnTo>
                    <a:pt x="301157" y="510527"/>
                  </a:lnTo>
                  <a:close/>
                </a:path>
                <a:path w="1039495" h="1128395">
                  <a:moveTo>
                    <a:pt x="330439" y="469478"/>
                  </a:moveTo>
                  <a:lnTo>
                    <a:pt x="329984" y="470065"/>
                  </a:lnTo>
                  <a:lnTo>
                    <a:pt x="330439" y="469478"/>
                  </a:lnTo>
                  <a:close/>
                </a:path>
                <a:path w="1039495" h="1128395">
                  <a:moveTo>
                    <a:pt x="330704" y="469138"/>
                  </a:moveTo>
                  <a:lnTo>
                    <a:pt x="330439" y="469478"/>
                  </a:lnTo>
                  <a:lnTo>
                    <a:pt x="330704" y="469138"/>
                  </a:lnTo>
                  <a:close/>
                </a:path>
                <a:path w="1039495" h="1128395">
                  <a:moveTo>
                    <a:pt x="361496" y="429491"/>
                  </a:moveTo>
                  <a:lnTo>
                    <a:pt x="361048" y="430022"/>
                  </a:lnTo>
                  <a:lnTo>
                    <a:pt x="361496" y="429491"/>
                  </a:lnTo>
                  <a:close/>
                </a:path>
                <a:path w="1039495" h="1128395">
                  <a:moveTo>
                    <a:pt x="361810" y="429120"/>
                  </a:moveTo>
                  <a:lnTo>
                    <a:pt x="361496" y="429491"/>
                  </a:lnTo>
                  <a:lnTo>
                    <a:pt x="361810" y="429120"/>
                  </a:lnTo>
                  <a:close/>
                </a:path>
                <a:path w="1039495" h="1128395">
                  <a:moveTo>
                    <a:pt x="394039" y="390982"/>
                  </a:moveTo>
                  <a:lnTo>
                    <a:pt x="393585" y="391477"/>
                  </a:lnTo>
                  <a:lnTo>
                    <a:pt x="394039" y="390982"/>
                  </a:lnTo>
                  <a:close/>
                </a:path>
                <a:path w="1039495" h="1128395">
                  <a:moveTo>
                    <a:pt x="394401" y="390588"/>
                  </a:moveTo>
                  <a:lnTo>
                    <a:pt x="394039" y="390982"/>
                  </a:lnTo>
                  <a:lnTo>
                    <a:pt x="394401" y="390588"/>
                  </a:lnTo>
                  <a:close/>
                </a:path>
                <a:path w="1039495" h="1128395">
                  <a:moveTo>
                    <a:pt x="427899" y="354102"/>
                  </a:moveTo>
                  <a:lnTo>
                    <a:pt x="427494" y="354507"/>
                  </a:lnTo>
                  <a:lnTo>
                    <a:pt x="427899" y="354102"/>
                  </a:lnTo>
                  <a:close/>
                </a:path>
                <a:path w="1039495" h="1128395">
                  <a:moveTo>
                    <a:pt x="428357" y="353644"/>
                  </a:moveTo>
                  <a:lnTo>
                    <a:pt x="427899" y="354102"/>
                  </a:lnTo>
                  <a:lnTo>
                    <a:pt x="428357" y="353644"/>
                  </a:lnTo>
                  <a:close/>
                </a:path>
                <a:path w="1039495" h="1128395">
                  <a:moveTo>
                    <a:pt x="463562" y="318389"/>
                  </a:moveTo>
                  <a:lnTo>
                    <a:pt x="462686" y="319227"/>
                  </a:lnTo>
                  <a:lnTo>
                    <a:pt x="463169" y="318782"/>
                  </a:lnTo>
                  <a:lnTo>
                    <a:pt x="463562" y="318389"/>
                  </a:lnTo>
                  <a:close/>
                </a:path>
                <a:path w="1039495" h="1128395">
                  <a:moveTo>
                    <a:pt x="463169" y="318782"/>
                  </a:moveTo>
                  <a:lnTo>
                    <a:pt x="462686" y="319227"/>
                  </a:lnTo>
                  <a:lnTo>
                    <a:pt x="463169" y="318782"/>
                  </a:lnTo>
                  <a:close/>
                </a:path>
                <a:path w="1039495" h="1128395">
                  <a:moveTo>
                    <a:pt x="463597" y="318389"/>
                  </a:moveTo>
                  <a:lnTo>
                    <a:pt x="463169" y="318782"/>
                  </a:lnTo>
                  <a:lnTo>
                    <a:pt x="463597" y="318389"/>
                  </a:lnTo>
                  <a:close/>
                </a:path>
                <a:path w="1039495" h="1128395">
                  <a:moveTo>
                    <a:pt x="499412" y="285439"/>
                  </a:moveTo>
                  <a:lnTo>
                    <a:pt x="499059" y="285737"/>
                  </a:lnTo>
                  <a:lnTo>
                    <a:pt x="499412" y="285439"/>
                  </a:lnTo>
                  <a:close/>
                </a:path>
                <a:path w="1039495" h="1128395">
                  <a:moveTo>
                    <a:pt x="500039" y="284911"/>
                  </a:moveTo>
                  <a:lnTo>
                    <a:pt x="499412" y="285439"/>
                  </a:lnTo>
                  <a:lnTo>
                    <a:pt x="500039" y="284911"/>
                  </a:lnTo>
                  <a:close/>
                </a:path>
                <a:path w="1039495" h="1128395">
                  <a:moveTo>
                    <a:pt x="537514" y="253339"/>
                  </a:moveTo>
                  <a:lnTo>
                    <a:pt x="536511" y="254139"/>
                  </a:lnTo>
                  <a:lnTo>
                    <a:pt x="537123" y="253669"/>
                  </a:lnTo>
                  <a:lnTo>
                    <a:pt x="537514" y="253339"/>
                  </a:lnTo>
                  <a:close/>
                </a:path>
                <a:path w="1039495" h="1128395">
                  <a:moveTo>
                    <a:pt x="537123" y="253669"/>
                  </a:moveTo>
                  <a:lnTo>
                    <a:pt x="536511" y="254139"/>
                  </a:lnTo>
                  <a:lnTo>
                    <a:pt x="537123" y="253669"/>
                  </a:lnTo>
                  <a:close/>
                </a:path>
                <a:path w="1039495" h="1128395">
                  <a:moveTo>
                    <a:pt x="537552" y="253339"/>
                  </a:moveTo>
                  <a:lnTo>
                    <a:pt x="537123" y="253669"/>
                  </a:lnTo>
                  <a:lnTo>
                    <a:pt x="537552" y="253339"/>
                  </a:lnTo>
                  <a:close/>
                </a:path>
                <a:path w="1039495" h="1128395">
                  <a:moveTo>
                    <a:pt x="576033" y="223761"/>
                  </a:moveTo>
                  <a:lnTo>
                    <a:pt x="574979" y="224536"/>
                  </a:lnTo>
                  <a:lnTo>
                    <a:pt x="575482" y="224184"/>
                  </a:lnTo>
                  <a:lnTo>
                    <a:pt x="576033" y="223761"/>
                  </a:lnTo>
                  <a:close/>
                </a:path>
                <a:path w="1039495" h="1128395">
                  <a:moveTo>
                    <a:pt x="575482" y="224184"/>
                  </a:moveTo>
                  <a:lnTo>
                    <a:pt x="574979" y="224536"/>
                  </a:lnTo>
                  <a:lnTo>
                    <a:pt x="575482" y="224184"/>
                  </a:lnTo>
                  <a:close/>
                </a:path>
                <a:path w="1039495" h="1128395">
                  <a:moveTo>
                    <a:pt x="576089" y="223761"/>
                  </a:moveTo>
                  <a:lnTo>
                    <a:pt x="575482" y="224184"/>
                  </a:lnTo>
                  <a:lnTo>
                    <a:pt x="576089" y="223761"/>
                  </a:lnTo>
                  <a:close/>
                </a:path>
                <a:path w="1039495" h="1128395">
                  <a:moveTo>
                    <a:pt x="615480" y="196265"/>
                  </a:moveTo>
                  <a:lnTo>
                    <a:pt x="614349" y="197015"/>
                  </a:lnTo>
                  <a:lnTo>
                    <a:pt x="614929" y="196650"/>
                  </a:lnTo>
                  <a:lnTo>
                    <a:pt x="615480" y="196265"/>
                  </a:lnTo>
                  <a:close/>
                </a:path>
                <a:path w="1039495" h="1128395">
                  <a:moveTo>
                    <a:pt x="614929" y="196650"/>
                  </a:moveTo>
                  <a:lnTo>
                    <a:pt x="614349" y="197015"/>
                  </a:lnTo>
                  <a:lnTo>
                    <a:pt x="614929" y="196650"/>
                  </a:lnTo>
                  <a:close/>
                </a:path>
                <a:path w="1039495" h="1128395">
                  <a:moveTo>
                    <a:pt x="615540" y="196265"/>
                  </a:moveTo>
                  <a:lnTo>
                    <a:pt x="614929" y="196650"/>
                  </a:lnTo>
                  <a:lnTo>
                    <a:pt x="615540" y="196265"/>
                  </a:lnTo>
                  <a:close/>
                </a:path>
                <a:path w="1039495" h="1128395">
                  <a:moveTo>
                    <a:pt x="655726" y="170967"/>
                  </a:moveTo>
                  <a:lnTo>
                    <a:pt x="654519" y="171678"/>
                  </a:lnTo>
                  <a:lnTo>
                    <a:pt x="655243" y="171271"/>
                  </a:lnTo>
                  <a:lnTo>
                    <a:pt x="655726" y="170967"/>
                  </a:lnTo>
                  <a:close/>
                </a:path>
                <a:path w="1039495" h="1128395">
                  <a:moveTo>
                    <a:pt x="655243" y="171271"/>
                  </a:moveTo>
                  <a:lnTo>
                    <a:pt x="654519" y="171678"/>
                  </a:lnTo>
                  <a:lnTo>
                    <a:pt x="655243" y="171271"/>
                  </a:lnTo>
                  <a:close/>
                </a:path>
                <a:path w="1039495" h="1128395">
                  <a:moveTo>
                    <a:pt x="655783" y="170967"/>
                  </a:moveTo>
                  <a:lnTo>
                    <a:pt x="655243" y="171271"/>
                  </a:lnTo>
                  <a:lnTo>
                    <a:pt x="655783" y="170967"/>
                  </a:lnTo>
                  <a:close/>
                </a:path>
                <a:path w="1039495" h="1128395">
                  <a:moveTo>
                    <a:pt x="696696" y="147942"/>
                  </a:moveTo>
                  <a:lnTo>
                    <a:pt x="695401" y="148628"/>
                  </a:lnTo>
                  <a:lnTo>
                    <a:pt x="696060" y="148300"/>
                  </a:lnTo>
                  <a:lnTo>
                    <a:pt x="696696" y="147942"/>
                  </a:lnTo>
                  <a:close/>
                </a:path>
                <a:path w="1039495" h="1128395">
                  <a:moveTo>
                    <a:pt x="696060" y="148300"/>
                  </a:moveTo>
                  <a:lnTo>
                    <a:pt x="695401" y="148628"/>
                  </a:lnTo>
                  <a:lnTo>
                    <a:pt x="696060" y="148300"/>
                  </a:lnTo>
                  <a:close/>
                </a:path>
                <a:path w="1039495" h="1128395">
                  <a:moveTo>
                    <a:pt x="696780" y="147942"/>
                  </a:moveTo>
                  <a:lnTo>
                    <a:pt x="696060" y="148300"/>
                  </a:lnTo>
                  <a:lnTo>
                    <a:pt x="696780" y="147942"/>
                  </a:lnTo>
                  <a:close/>
                </a:path>
                <a:path w="1039495" h="1128395">
                  <a:moveTo>
                    <a:pt x="738289" y="127304"/>
                  </a:moveTo>
                  <a:lnTo>
                    <a:pt x="736917" y="127952"/>
                  </a:lnTo>
                  <a:lnTo>
                    <a:pt x="737445" y="127724"/>
                  </a:lnTo>
                  <a:lnTo>
                    <a:pt x="738289" y="127304"/>
                  </a:lnTo>
                  <a:close/>
                </a:path>
                <a:path w="1039495" h="1128395">
                  <a:moveTo>
                    <a:pt x="737445" y="127724"/>
                  </a:moveTo>
                  <a:lnTo>
                    <a:pt x="736917" y="127952"/>
                  </a:lnTo>
                  <a:lnTo>
                    <a:pt x="737445" y="127724"/>
                  </a:lnTo>
                  <a:close/>
                </a:path>
                <a:path w="1039495" h="1128395">
                  <a:moveTo>
                    <a:pt x="738415" y="127304"/>
                  </a:moveTo>
                  <a:lnTo>
                    <a:pt x="737445" y="127724"/>
                  </a:lnTo>
                  <a:lnTo>
                    <a:pt x="738415" y="127304"/>
                  </a:lnTo>
                  <a:close/>
                </a:path>
                <a:path w="1039495" h="1128395">
                  <a:moveTo>
                    <a:pt x="780427" y="109143"/>
                  </a:moveTo>
                  <a:lnTo>
                    <a:pt x="778941" y="109728"/>
                  </a:lnTo>
                  <a:lnTo>
                    <a:pt x="779837" y="109399"/>
                  </a:lnTo>
                  <a:lnTo>
                    <a:pt x="780427" y="109143"/>
                  </a:lnTo>
                  <a:close/>
                </a:path>
                <a:path w="1039495" h="1128395">
                  <a:moveTo>
                    <a:pt x="779837" y="109399"/>
                  </a:moveTo>
                  <a:lnTo>
                    <a:pt x="778941" y="109728"/>
                  </a:lnTo>
                  <a:lnTo>
                    <a:pt x="779076" y="109728"/>
                  </a:lnTo>
                  <a:lnTo>
                    <a:pt x="779837" y="109399"/>
                  </a:lnTo>
                  <a:close/>
                </a:path>
                <a:path w="1039495" h="1128395">
                  <a:moveTo>
                    <a:pt x="780532" y="109143"/>
                  </a:moveTo>
                  <a:lnTo>
                    <a:pt x="779837" y="109399"/>
                  </a:lnTo>
                  <a:lnTo>
                    <a:pt x="780532" y="109143"/>
                  </a:lnTo>
                  <a:close/>
                </a:path>
                <a:path w="1039495" h="1128395">
                  <a:moveTo>
                    <a:pt x="822985" y="93548"/>
                  </a:moveTo>
                  <a:lnTo>
                    <a:pt x="821410" y="94068"/>
                  </a:lnTo>
                  <a:lnTo>
                    <a:pt x="822307" y="93797"/>
                  </a:lnTo>
                  <a:lnTo>
                    <a:pt x="822985" y="93548"/>
                  </a:lnTo>
                  <a:close/>
                </a:path>
                <a:path w="1039495" h="1128395">
                  <a:moveTo>
                    <a:pt x="822307" y="93797"/>
                  </a:moveTo>
                  <a:lnTo>
                    <a:pt x="821410" y="94068"/>
                  </a:lnTo>
                  <a:lnTo>
                    <a:pt x="821567" y="94068"/>
                  </a:lnTo>
                  <a:lnTo>
                    <a:pt x="822307" y="93797"/>
                  </a:lnTo>
                  <a:close/>
                </a:path>
                <a:path w="1039495" h="1128395">
                  <a:moveTo>
                    <a:pt x="823129" y="93548"/>
                  </a:moveTo>
                  <a:lnTo>
                    <a:pt x="822985" y="93548"/>
                  </a:lnTo>
                  <a:lnTo>
                    <a:pt x="822307" y="93797"/>
                  </a:lnTo>
                  <a:lnTo>
                    <a:pt x="823129" y="93548"/>
                  </a:lnTo>
                  <a:close/>
                </a:path>
                <a:path w="1039495" h="1128395">
                  <a:moveTo>
                    <a:pt x="865898" y="80594"/>
                  </a:moveTo>
                  <a:lnTo>
                    <a:pt x="864222" y="81051"/>
                  </a:lnTo>
                  <a:lnTo>
                    <a:pt x="864997" y="80867"/>
                  </a:lnTo>
                  <a:lnTo>
                    <a:pt x="865898" y="80594"/>
                  </a:lnTo>
                  <a:close/>
                </a:path>
                <a:path w="1039495" h="1128395">
                  <a:moveTo>
                    <a:pt x="864997" y="80867"/>
                  </a:moveTo>
                  <a:lnTo>
                    <a:pt x="864222" y="81051"/>
                  </a:lnTo>
                  <a:lnTo>
                    <a:pt x="864389" y="81051"/>
                  </a:lnTo>
                  <a:lnTo>
                    <a:pt x="864997" y="80867"/>
                  </a:lnTo>
                  <a:close/>
                </a:path>
                <a:path w="1039495" h="1128395">
                  <a:moveTo>
                    <a:pt x="866145" y="80594"/>
                  </a:moveTo>
                  <a:lnTo>
                    <a:pt x="865898" y="80594"/>
                  </a:lnTo>
                  <a:lnTo>
                    <a:pt x="864997" y="80867"/>
                  </a:lnTo>
                  <a:lnTo>
                    <a:pt x="866145" y="80594"/>
                  </a:lnTo>
                  <a:close/>
                </a:path>
                <a:path w="1039495" h="1128395">
                  <a:moveTo>
                    <a:pt x="909053" y="70396"/>
                  </a:moveTo>
                  <a:lnTo>
                    <a:pt x="907288" y="70764"/>
                  </a:lnTo>
                  <a:lnTo>
                    <a:pt x="908062" y="70631"/>
                  </a:lnTo>
                  <a:lnTo>
                    <a:pt x="909053" y="70396"/>
                  </a:lnTo>
                  <a:close/>
                </a:path>
                <a:path w="1039495" h="1128395">
                  <a:moveTo>
                    <a:pt x="908062" y="70631"/>
                  </a:moveTo>
                  <a:lnTo>
                    <a:pt x="907288" y="70764"/>
                  </a:lnTo>
                  <a:lnTo>
                    <a:pt x="907503" y="70764"/>
                  </a:lnTo>
                  <a:lnTo>
                    <a:pt x="908062" y="70631"/>
                  </a:lnTo>
                  <a:close/>
                </a:path>
                <a:path w="1039495" h="1128395">
                  <a:moveTo>
                    <a:pt x="909435" y="70396"/>
                  </a:moveTo>
                  <a:lnTo>
                    <a:pt x="909053" y="70396"/>
                  </a:lnTo>
                  <a:lnTo>
                    <a:pt x="908062" y="70631"/>
                  </a:lnTo>
                  <a:lnTo>
                    <a:pt x="909435" y="70396"/>
                  </a:lnTo>
                  <a:close/>
                </a:path>
                <a:path w="1039495" h="1128395">
                  <a:moveTo>
                    <a:pt x="952385" y="63030"/>
                  </a:moveTo>
                  <a:lnTo>
                    <a:pt x="950518" y="63284"/>
                  </a:lnTo>
                  <a:lnTo>
                    <a:pt x="951499" y="63182"/>
                  </a:lnTo>
                  <a:lnTo>
                    <a:pt x="952385" y="63030"/>
                  </a:lnTo>
                  <a:close/>
                </a:path>
                <a:path w="1039495" h="1128395">
                  <a:moveTo>
                    <a:pt x="951499" y="63182"/>
                  </a:moveTo>
                  <a:lnTo>
                    <a:pt x="950518" y="63284"/>
                  </a:lnTo>
                  <a:lnTo>
                    <a:pt x="950904" y="63284"/>
                  </a:lnTo>
                  <a:lnTo>
                    <a:pt x="951499" y="63182"/>
                  </a:lnTo>
                  <a:close/>
                </a:path>
                <a:path w="1039495" h="1128395">
                  <a:moveTo>
                    <a:pt x="952960" y="63030"/>
                  </a:moveTo>
                  <a:lnTo>
                    <a:pt x="952385" y="63030"/>
                  </a:lnTo>
                  <a:lnTo>
                    <a:pt x="951499" y="63182"/>
                  </a:lnTo>
                  <a:lnTo>
                    <a:pt x="952960" y="63030"/>
                  </a:lnTo>
                  <a:close/>
                </a:path>
                <a:path w="1039495" h="1128395">
                  <a:moveTo>
                    <a:pt x="995807" y="58572"/>
                  </a:moveTo>
                  <a:lnTo>
                    <a:pt x="993851" y="58699"/>
                  </a:lnTo>
                  <a:lnTo>
                    <a:pt x="994958" y="58660"/>
                  </a:lnTo>
                  <a:lnTo>
                    <a:pt x="995807" y="58572"/>
                  </a:lnTo>
                  <a:close/>
                </a:path>
                <a:path w="1039495" h="1128395">
                  <a:moveTo>
                    <a:pt x="994958" y="58660"/>
                  </a:moveTo>
                  <a:lnTo>
                    <a:pt x="993851" y="58699"/>
                  </a:lnTo>
                  <a:lnTo>
                    <a:pt x="994586" y="58699"/>
                  </a:lnTo>
                  <a:lnTo>
                    <a:pt x="994958" y="58660"/>
                  </a:lnTo>
                  <a:close/>
                </a:path>
                <a:path w="1039495" h="1128395">
                  <a:moveTo>
                    <a:pt x="997480" y="58572"/>
                  </a:moveTo>
                  <a:lnTo>
                    <a:pt x="995807" y="58572"/>
                  </a:lnTo>
                  <a:lnTo>
                    <a:pt x="994958" y="58660"/>
                  </a:lnTo>
                  <a:lnTo>
                    <a:pt x="997480" y="585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778165" y="4824476"/>
            <a:ext cx="1658620" cy="3911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>
                <a:latin typeface="Franklin Gothic Medium"/>
                <a:cs typeface="Franklin Gothic Medium"/>
              </a:rPr>
              <a:t>Forma fisica </a:t>
            </a:r>
            <a:r>
              <a:rPr sz="2400">
                <a:latin typeface="Cambria Math"/>
                <a:cs typeface="Cambria Math"/>
              </a:rPr>
              <a:t>di</a:t>
            </a:r>
            <a:r>
              <a:rPr sz="2700" baseline="-15432">
                <a:latin typeface="Cambria Math"/>
                <a:cs typeface="Cambria Math"/>
              </a:rPr>
              <a:t>+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123555" y="4180332"/>
            <a:ext cx="3331210" cy="15494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333375">
              <a:lnSpc>
                <a:spcPct val="100000"/>
              </a:lnSpc>
              <a:spcBef>
                <a:spcPts val="100"/>
              </a:spcBef>
              <a:defRPr sz="2000">
                <a:latin typeface="Franklin Gothic Medium"/>
                <a:cs typeface="Franklin Gothic Medium"/>
              </a:defRPr>
            </a:pPr>
            <a:r>
              <a:t>La valutazione sociale del comportamento individuale.</a:t>
            </a:r>
            <a:endParaRPr sz="200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defRPr sz="2000">
                <a:latin typeface="Franklin Gothic Medium"/>
                <a:cs typeface="Franklin Gothic Medium"/>
              </a:defRPr>
            </a:pPr>
            <a:r>
              <a:t>Ricompensa/punizione basata sull'azione intrapresa dall'individuo medio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0665" y="5094732"/>
            <a:ext cx="3235325" cy="12446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 sz="2000">
                <a:latin typeface="Franklin Gothic Medium"/>
                <a:cs typeface="Franklin Gothic Medium"/>
              </a:defRPr>
            </a:pPr>
            <a:r>
              <a:t>Differenza tra l'utilità della scelta fatta e l'utilità attesa della scelta alternativa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2443226" y="2365959"/>
            <a:ext cx="7334250" cy="2237105"/>
            <a:chOff x="2443226" y="2365959"/>
            <a:chExt cx="7334250" cy="22371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3226" y="2651252"/>
              <a:ext cx="7289800" cy="43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03237" y="237230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64" y="0"/>
                  </a:moveTo>
                  <a:lnTo>
                    <a:pt x="560718" y="1759"/>
                  </a:lnTo>
                  <a:lnTo>
                    <a:pt x="505984" y="6934"/>
                  </a:lnTo>
                  <a:lnTo>
                    <a:pt x="452879" y="15375"/>
                  </a:lnTo>
                  <a:lnTo>
                    <a:pt x="401623" y="26928"/>
                  </a:lnTo>
                  <a:lnTo>
                    <a:pt x="352432" y="41443"/>
                  </a:lnTo>
                  <a:lnTo>
                    <a:pt x="305524" y="58766"/>
                  </a:lnTo>
                  <a:lnTo>
                    <a:pt x="261117" y="78747"/>
                  </a:lnTo>
                  <a:lnTo>
                    <a:pt x="219429" y="101232"/>
                  </a:lnTo>
                  <a:lnTo>
                    <a:pt x="180678" y="126071"/>
                  </a:lnTo>
                  <a:lnTo>
                    <a:pt x="145081" y="153111"/>
                  </a:lnTo>
                  <a:lnTo>
                    <a:pt x="112856" y="182200"/>
                  </a:lnTo>
                  <a:lnTo>
                    <a:pt x="84221" y="213186"/>
                  </a:lnTo>
                  <a:lnTo>
                    <a:pt x="59394" y="245918"/>
                  </a:lnTo>
                  <a:lnTo>
                    <a:pt x="38593" y="280244"/>
                  </a:lnTo>
                  <a:lnTo>
                    <a:pt x="22035" y="316010"/>
                  </a:lnTo>
                  <a:lnTo>
                    <a:pt x="9938" y="353067"/>
                  </a:lnTo>
                  <a:lnTo>
                    <a:pt x="2520" y="391261"/>
                  </a:lnTo>
                  <a:lnTo>
                    <a:pt x="0" y="430441"/>
                  </a:lnTo>
                  <a:lnTo>
                    <a:pt x="2520" y="469618"/>
                  </a:lnTo>
                  <a:lnTo>
                    <a:pt x="9938" y="507811"/>
                  </a:lnTo>
                  <a:lnTo>
                    <a:pt x="22035" y="544866"/>
                  </a:lnTo>
                  <a:lnTo>
                    <a:pt x="38593" y="580632"/>
                  </a:lnTo>
                  <a:lnTo>
                    <a:pt x="59394" y="614957"/>
                  </a:lnTo>
                  <a:lnTo>
                    <a:pt x="84221" y="647689"/>
                  </a:lnTo>
                  <a:lnTo>
                    <a:pt x="112856" y="678676"/>
                  </a:lnTo>
                  <a:lnTo>
                    <a:pt x="145081" y="707765"/>
                  </a:lnTo>
                  <a:lnTo>
                    <a:pt x="180678" y="734806"/>
                  </a:lnTo>
                  <a:lnTo>
                    <a:pt x="219429" y="759645"/>
                  </a:lnTo>
                  <a:lnTo>
                    <a:pt x="261117" y="782131"/>
                  </a:lnTo>
                  <a:lnTo>
                    <a:pt x="305524" y="802112"/>
                  </a:lnTo>
                  <a:lnTo>
                    <a:pt x="352432" y="819436"/>
                  </a:lnTo>
                  <a:lnTo>
                    <a:pt x="401623" y="833951"/>
                  </a:lnTo>
                  <a:lnTo>
                    <a:pt x="452879" y="845505"/>
                  </a:lnTo>
                  <a:lnTo>
                    <a:pt x="505984" y="853946"/>
                  </a:lnTo>
                  <a:lnTo>
                    <a:pt x="560718" y="859123"/>
                  </a:lnTo>
                  <a:lnTo>
                    <a:pt x="616864" y="860882"/>
                  </a:lnTo>
                  <a:lnTo>
                    <a:pt x="673010" y="859123"/>
                  </a:lnTo>
                  <a:lnTo>
                    <a:pt x="727744" y="853946"/>
                  </a:lnTo>
                  <a:lnTo>
                    <a:pt x="780847" y="845505"/>
                  </a:lnTo>
                  <a:lnTo>
                    <a:pt x="832103" y="833951"/>
                  </a:lnTo>
                  <a:lnTo>
                    <a:pt x="881294" y="819436"/>
                  </a:lnTo>
                  <a:lnTo>
                    <a:pt x="928201" y="802112"/>
                  </a:lnTo>
                  <a:lnTo>
                    <a:pt x="972607" y="782131"/>
                  </a:lnTo>
                  <a:lnTo>
                    <a:pt x="1014293" y="759645"/>
                  </a:lnTo>
                  <a:lnTo>
                    <a:pt x="1053044" y="734806"/>
                  </a:lnTo>
                  <a:lnTo>
                    <a:pt x="1088640" y="707765"/>
                  </a:lnTo>
                  <a:lnTo>
                    <a:pt x="1120863" y="678676"/>
                  </a:lnTo>
                  <a:lnTo>
                    <a:pt x="1149497" y="647689"/>
                  </a:lnTo>
                  <a:lnTo>
                    <a:pt x="1174323" y="614957"/>
                  </a:lnTo>
                  <a:lnTo>
                    <a:pt x="1195124" y="580632"/>
                  </a:lnTo>
                  <a:lnTo>
                    <a:pt x="1211681" y="544866"/>
                  </a:lnTo>
                  <a:lnTo>
                    <a:pt x="1223777" y="507811"/>
                  </a:lnTo>
                  <a:lnTo>
                    <a:pt x="1231195" y="469618"/>
                  </a:lnTo>
                  <a:lnTo>
                    <a:pt x="1233716" y="430441"/>
                  </a:lnTo>
                  <a:lnTo>
                    <a:pt x="1231195" y="391261"/>
                  </a:lnTo>
                  <a:lnTo>
                    <a:pt x="1223777" y="353067"/>
                  </a:lnTo>
                  <a:lnTo>
                    <a:pt x="1211681" y="316010"/>
                  </a:lnTo>
                  <a:lnTo>
                    <a:pt x="1195124" y="280244"/>
                  </a:lnTo>
                  <a:lnTo>
                    <a:pt x="1174323" y="245918"/>
                  </a:lnTo>
                  <a:lnTo>
                    <a:pt x="1149497" y="213186"/>
                  </a:lnTo>
                  <a:lnTo>
                    <a:pt x="1120863" y="182200"/>
                  </a:lnTo>
                  <a:lnTo>
                    <a:pt x="1088640" y="153111"/>
                  </a:lnTo>
                  <a:lnTo>
                    <a:pt x="1053044" y="126071"/>
                  </a:lnTo>
                  <a:lnTo>
                    <a:pt x="1014293" y="101232"/>
                  </a:lnTo>
                  <a:lnTo>
                    <a:pt x="972607" y="78747"/>
                  </a:lnTo>
                  <a:lnTo>
                    <a:pt x="928201" y="58766"/>
                  </a:lnTo>
                  <a:lnTo>
                    <a:pt x="881294" y="41443"/>
                  </a:lnTo>
                  <a:lnTo>
                    <a:pt x="832103" y="26928"/>
                  </a:lnTo>
                  <a:lnTo>
                    <a:pt x="780847" y="15375"/>
                  </a:lnTo>
                  <a:lnTo>
                    <a:pt x="727744" y="6934"/>
                  </a:lnTo>
                  <a:lnTo>
                    <a:pt x="673010" y="1759"/>
                  </a:lnTo>
                  <a:lnTo>
                    <a:pt x="616864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03237" y="237230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01819" y="3104553"/>
              <a:ext cx="2611120" cy="891540"/>
            </a:xfrm>
            <a:custGeom>
              <a:avLst/>
              <a:gdLst/>
              <a:ahLst/>
              <a:cxnLst/>
              <a:rect l="l" t="t" r="r" b="b"/>
              <a:pathLst>
                <a:path w="2611120" h="891539">
                  <a:moveTo>
                    <a:pt x="16306" y="700328"/>
                  </a:moveTo>
                  <a:lnTo>
                    <a:pt x="0" y="891324"/>
                  </a:lnTo>
                  <a:lnTo>
                    <a:pt x="162572" y="789787"/>
                  </a:lnTo>
                  <a:lnTo>
                    <a:pt x="160205" y="788339"/>
                  </a:lnTo>
                  <a:lnTo>
                    <a:pt x="95961" y="788339"/>
                  </a:lnTo>
                  <a:lnTo>
                    <a:pt x="53098" y="750531"/>
                  </a:lnTo>
                  <a:lnTo>
                    <a:pt x="68971" y="732539"/>
                  </a:lnTo>
                  <a:lnTo>
                    <a:pt x="16306" y="700328"/>
                  </a:lnTo>
                  <a:close/>
                </a:path>
                <a:path w="2611120" h="891539">
                  <a:moveTo>
                    <a:pt x="68971" y="732539"/>
                  </a:moveTo>
                  <a:lnTo>
                    <a:pt x="53098" y="750531"/>
                  </a:lnTo>
                  <a:lnTo>
                    <a:pt x="95961" y="788339"/>
                  </a:lnTo>
                  <a:lnTo>
                    <a:pt x="118471" y="762814"/>
                  </a:lnTo>
                  <a:lnTo>
                    <a:pt x="68971" y="732539"/>
                  </a:lnTo>
                  <a:close/>
                </a:path>
                <a:path w="2611120" h="891539">
                  <a:moveTo>
                    <a:pt x="118471" y="762814"/>
                  </a:moveTo>
                  <a:lnTo>
                    <a:pt x="95961" y="788339"/>
                  </a:lnTo>
                  <a:lnTo>
                    <a:pt x="160205" y="788339"/>
                  </a:lnTo>
                  <a:lnTo>
                    <a:pt x="118471" y="762814"/>
                  </a:lnTo>
                  <a:close/>
                </a:path>
                <a:path w="2611120" h="891539">
                  <a:moveTo>
                    <a:pt x="1350949" y="417731"/>
                  </a:moveTo>
                  <a:lnTo>
                    <a:pt x="1229944" y="419011"/>
                  </a:lnTo>
                  <a:lnTo>
                    <a:pt x="1168971" y="420941"/>
                  </a:lnTo>
                  <a:lnTo>
                    <a:pt x="1108252" y="424091"/>
                  </a:lnTo>
                  <a:lnTo>
                    <a:pt x="1047762" y="428459"/>
                  </a:lnTo>
                  <a:lnTo>
                    <a:pt x="928751" y="440537"/>
                  </a:lnTo>
                  <a:lnTo>
                    <a:pt x="812596" y="456895"/>
                  </a:lnTo>
                  <a:lnTo>
                    <a:pt x="755662" y="466610"/>
                  </a:lnTo>
                  <a:lnTo>
                    <a:pt x="699922" y="477240"/>
                  </a:lnTo>
                  <a:lnTo>
                    <a:pt x="645363" y="488784"/>
                  </a:lnTo>
                  <a:lnTo>
                    <a:pt x="592086" y="501205"/>
                  </a:lnTo>
                  <a:lnTo>
                    <a:pt x="540219" y="514451"/>
                  </a:lnTo>
                  <a:lnTo>
                    <a:pt x="489864" y="528485"/>
                  </a:lnTo>
                  <a:lnTo>
                    <a:pt x="441134" y="543280"/>
                  </a:lnTo>
                  <a:lnTo>
                    <a:pt x="394144" y="558800"/>
                  </a:lnTo>
                  <a:lnTo>
                    <a:pt x="349008" y="574992"/>
                  </a:lnTo>
                  <a:lnTo>
                    <a:pt x="305828" y="591845"/>
                  </a:lnTo>
                  <a:lnTo>
                    <a:pt x="264718" y="609307"/>
                  </a:lnTo>
                  <a:lnTo>
                    <a:pt x="225793" y="627367"/>
                  </a:lnTo>
                  <a:lnTo>
                    <a:pt x="189153" y="645998"/>
                  </a:lnTo>
                  <a:lnTo>
                    <a:pt x="154889" y="665187"/>
                  </a:lnTo>
                  <a:lnTo>
                    <a:pt x="91808" y="706653"/>
                  </a:lnTo>
                  <a:lnTo>
                    <a:pt x="68971" y="732539"/>
                  </a:lnTo>
                  <a:lnTo>
                    <a:pt x="118471" y="762814"/>
                  </a:lnTo>
                  <a:lnTo>
                    <a:pt x="128340" y="751624"/>
                  </a:lnTo>
                  <a:lnTo>
                    <a:pt x="127241" y="751624"/>
                  </a:lnTo>
                  <a:lnTo>
                    <a:pt x="132372" y="747052"/>
                  </a:lnTo>
                  <a:lnTo>
                    <a:pt x="133826" y="747052"/>
                  </a:lnTo>
                  <a:lnTo>
                    <a:pt x="153965" y="733069"/>
                  </a:lnTo>
                  <a:lnTo>
                    <a:pt x="155117" y="732269"/>
                  </a:lnTo>
                  <a:lnTo>
                    <a:pt x="183436" y="714730"/>
                  </a:lnTo>
                  <a:lnTo>
                    <a:pt x="184480" y="714082"/>
                  </a:lnTo>
                  <a:lnTo>
                    <a:pt x="215620" y="696683"/>
                  </a:lnTo>
                  <a:lnTo>
                    <a:pt x="216573" y="696150"/>
                  </a:lnTo>
                  <a:lnTo>
                    <a:pt x="250357" y="678992"/>
                  </a:lnTo>
                  <a:lnTo>
                    <a:pt x="251231" y="678548"/>
                  </a:lnTo>
                  <a:lnTo>
                    <a:pt x="287559" y="661720"/>
                  </a:lnTo>
                  <a:lnTo>
                    <a:pt x="327010" y="644931"/>
                  </a:lnTo>
                  <a:lnTo>
                    <a:pt x="327787" y="644601"/>
                  </a:lnTo>
                  <a:lnTo>
                    <a:pt x="368701" y="628650"/>
                  </a:lnTo>
                  <a:lnTo>
                    <a:pt x="369417" y="628370"/>
                  </a:lnTo>
                  <a:lnTo>
                    <a:pt x="412433" y="612952"/>
                  </a:lnTo>
                  <a:lnTo>
                    <a:pt x="458108" y="597865"/>
                  </a:lnTo>
                  <a:lnTo>
                    <a:pt x="506145" y="583260"/>
                  </a:lnTo>
                  <a:lnTo>
                    <a:pt x="554677" y="569747"/>
                  </a:lnTo>
                  <a:lnTo>
                    <a:pt x="605395" y="556793"/>
                  </a:lnTo>
                  <a:lnTo>
                    <a:pt x="657505" y="544639"/>
                  </a:lnTo>
                  <a:lnTo>
                    <a:pt x="710939" y="533323"/>
                  </a:lnTo>
                  <a:lnTo>
                    <a:pt x="765569" y="522897"/>
                  </a:lnTo>
                  <a:lnTo>
                    <a:pt x="821047" y="513422"/>
                  </a:lnTo>
                  <a:lnTo>
                    <a:pt x="935188" y="497344"/>
                  </a:lnTo>
                  <a:lnTo>
                    <a:pt x="936180" y="497205"/>
                  </a:lnTo>
                  <a:lnTo>
                    <a:pt x="936451" y="497205"/>
                  </a:lnTo>
                  <a:lnTo>
                    <a:pt x="1052371" y="485432"/>
                  </a:lnTo>
                  <a:lnTo>
                    <a:pt x="1053122" y="485355"/>
                  </a:lnTo>
                  <a:lnTo>
                    <a:pt x="1053339" y="485355"/>
                  </a:lnTo>
                  <a:lnTo>
                    <a:pt x="1111547" y="481152"/>
                  </a:lnTo>
                  <a:lnTo>
                    <a:pt x="1171162" y="478053"/>
                  </a:lnTo>
                  <a:lnTo>
                    <a:pt x="1231040" y="476161"/>
                  </a:lnTo>
                  <a:lnTo>
                    <a:pt x="1230845" y="476161"/>
                  </a:lnTo>
                  <a:lnTo>
                    <a:pt x="1352143" y="474865"/>
                  </a:lnTo>
                  <a:lnTo>
                    <a:pt x="1413116" y="472948"/>
                  </a:lnTo>
                  <a:lnTo>
                    <a:pt x="1473835" y="469785"/>
                  </a:lnTo>
                  <a:lnTo>
                    <a:pt x="1534325" y="465429"/>
                  </a:lnTo>
                  <a:lnTo>
                    <a:pt x="1653336" y="453351"/>
                  </a:lnTo>
                  <a:lnTo>
                    <a:pt x="1769503" y="436994"/>
                  </a:lnTo>
                  <a:lnTo>
                    <a:pt x="1826425" y="427278"/>
                  </a:lnTo>
                  <a:lnTo>
                    <a:pt x="1876438" y="417741"/>
                  </a:lnTo>
                  <a:lnTo>
                    <a:pt x="1350645" y="417741"/>
                  </a:lnTo>
                  <a:lnTo>
                    <a:pt x="1350949" y="417731"/>
                  </a:lnTo>
                  <a:close/>
                </a:path>
                <a:path w="2611120" h="891539">
                  <a:moveTo>
                    <a:pt x="132372" y="747052"/>
                  </a:moveTo>
                  <a:lnTo>
                    <a:pt x="127241" y="751624"/>
                  </a:lnTo>
                  <a:lnTo>
                    <a:pt x="130075" y="749656"/>
                  </a:lnTo>
                  <a:lnTo>
                    <a:pt x="132372" y="747052"/>
                  </a:lnTo>
                  <a:close/>
                </a:path>
                <a:path w="2611120" h="891539">
                  <a:moveTo>
                    <a:pt x="130075" y="749656"/>
                  </a:moveTo>
                  <a:lnTo>
                    <a:pt x="127241" y="751624"/>
                  </a:lnTo>
                  <a:lnTo>
                    <a:pt x="128340" y="751624"/>
                  </a:lnTo>
                  <a:lnTo>
                    <a:pt x="130075" y="749656"/>
                  </a:lnTo>
                  <a:close/>
                </a:path>
                <a:path w="2611120" h="891539">
                  <a:moveTo>
                    <a:pt x="133826" y="747052"/>
                  </a:moveTo>
                  <a:lnTo>
                    <a:pt x="132372" y="747052"/>
                  </a:lnTo>
                  <a:lnTo>
                    <a:pt x="130075" y="749656"/>
                  </a:lnTo>
                  <a:lnTo>
                    <a:pt x="133826" y="747052"/>
                  </a:lnTo>
                  <a:close/>
                </a:path>
                <a:path w="2611120" h="891539">
                  <a:moveTo>
                    <a:pt x="155117" y="732269"/>
                  </a:moveTo>
                  <a:lnTo>
                    <a:pt x="153885" y="733069"/>
                  </a:lnTo>
                  <a:lnTo>
                    <a:pt x="154728" y="732539"/>
                  </a:lnTo>
                  <a:lnTo>
                    <a:pt x="155117" y="732269"/>
                  </a:lnTo>
                  <a:close/>
                </a:path>
                <a:path w="2611120" h="891539">
                  <a:moveTo>
                    <a:pt x="154634" y="732604"/>
                  </a:moveTo>
                  <a:lnTo>
                    <a:pt x="153885" y="733069"/>
                  </a:lnTo>
                  <a:lnTo>
                    <a:pt x="154634" y="732604"/>
                  </a:lnTo>
                  <a:close/>
                </a:path>
                <a:path w="2611120" h="891539">
                  <a:moveTo>
                    <a:pt x="155175" y="732269"/>
                  </a:moveTo>
                  <a:lnTo>
                    <a:pt x="154634" y="732604"/>
                  </a:lnTo>
                  <a:lnTo>
                    <a:pt x="155175" y="732269"/>
                  </a:lnTo>
                  <a:close/>
                </a:path>
                <a:path w="2611120" h="891539">
                  <a:moveTo>
                    <a:pt x="184480" y="714082"/>
                  </a:moveTo>
                  <a:lnTo>
                    <a:pt x="183375" y="714730"/>
                  </a:lnTo>
                  <a:lnTo>
                    <a:pt x="183998" y="714381"/>
                  </a:lnTo>
                  <a:lnTo>
                    <a:pt x="184480" y="714082"/>
                  </a:lnTo>
                  <a:close/>
                </a:path>
                <a:path w="2611120" h="891539">
                  <a:moveTo>
                    <a:pt x="183998" y="714381"/>
                  </a:moveTo>
                  <a:lnTo>
                    <a:pt x="183375" y="714730"/>
                  </a:lnTo>
                  <a:lnTo>
                    <a:pt x="183998" y="714381"/>
                  </a:lnTo>
                  <a:close/>
                </a:path>
                <a:path w="2611120" h="891539">
                  <a:moveTo>
                    <a:pt x="184532" y="714082"/>
                  </a:moveTo>
                  <a:lnTo>
                    <a:pt x="183998" y="714381"/>
                  </a:lnTo>
                  <a:lnTo>
                    <a:pt x="184532" y="714082"/>
                  </a:lnTo>
                  <a:close/>
                </a:path>
                <a:path w="2611120" h="891539">
                  <a:moveTo>
                    <a:pt x="216243" y="696334"/>
                  </a:moveTo>
                  <a:lnTo>
                    <a:pt x="215557" y="696683"/>
                  </a:lnTo>
                  <a:lnTo>
                    <a:pt x="216243" y="696334"/>
                  </a:lnTo>
                  <a:close/>
                </a:path>
                <a:path w="2611120" h="891539">
                  <a:moveTo>
                    <a:pt x="216606" y="696150"/>
                  </a:moveTo>
                  <a:lnTo>
                    <a:pt x="216243" y="696334"/>
                  </a:lnTo>
                  <a:lnTo>
                    <a:pt x="216606" y="696150"/>
                  </a:lnTo>
                  <a:close/>
                </a:path>
                <a:path w="2611120" h="891539">
                  <a:moveTo>
                    <a:pt x="250773" y="678781"/>
                  </a:moveTo>
                  <a:lnTo>
                    <a:pt x="250317" y="678992"/>
                  </a:lnTo>
                  <a:lnTo>
                    <a:pt x="250773" y="678781"/>
                  </a:lnTo>
                  <a:close/>
                </a:path>
                <a:path w="2611120" h="891539">
                  <a:moveTo>
                    <a:pt x="251275" y="678548"/>
                  </a:moveTo>
                  <a:lnTo>
                    <a:pt x="250773" y="678781"/>
                  </a:lnTo>
                  <a:lnTo>
                    <a:pt x="251275" y="678548"/>
                  </a:lnTo>
                  <a:close/>
                </a:path>
                <a:path w="2611120" h="891539">
                  <a:moveTo>
                    <a:pt x="288180" y="661432"/>
                  </a:moveTo>
                  <a:lnTo>
                    <a:pt x="287502" y="661720"/>
                  </a:lnTo>
                  <a:lnTo>
                    <a:pt x="288180" y="661432"/>
                  </a:lnTo>
                  <a:close/>
                </a:path>
                <a:path w="2611120" h="891539">
                  <a:moveTo>
                    <a:pt x="327845" y="644601"/>
                  </a:moveTo>
                  <a:lnTo>
                    <a:pt x="327127" y="644881"/>
                  </a:lnTo>
                  <a:lnTo>
                    <a:pt x="327845" y="644601"/>
                  </a:lnTo>
                  <a:close/>
                </a:path>
                <a:path w="2611120" h="891539">
                  <a:moveTo>
                    <a:pt x="369459" y="628370"/>
                  </a:moveTo>
                  <a:lnTo>
                    <a:pt x="368939" y="628557"/>
                  </a:lnTo>
                  <a:lnTo>
                    <a:pt x="369459" y="628370"/>
                  </a:lnTo>
                  <a:close/>
                </a:path>
                <a:path w="2611120" h="891539">
                  <a:moveTo>
                    <a:pt x="458625" y="597694"/>
                  </a:moveTo>
                  <a:lnTo>
                    <a:pt x="458063" y="597865"/>
                  </a:lnTo>
                  <a:lnTo>
                    <a:pt x="458625" y="597694"/>
                  </a:lnTo>
                  <a:close/>
                </a:path>
                <a:path w="2611120" h="891539">
                  <a:moveTo>
                    <a:pt x="506206" y="583260"/>
                  </a:moveTo>
                  <a:lnTo>
                    <a:pt x="505523" y="583450"/>
                  </a:lnTo>
                  <a:lnTo>
                    <a:pt x="506206" y="583260"/>
                  </a:lnTo>
                  <a:close/>
                </a:path>
                <a:path w="2611120" h="891539">
                  <a:moveTo>
                    <a:pt x="936451" y="497205"/>
                  </a:moveTo>
                  <a:lnTo>
                    <a:pt x="936180" y="497205"/>
                  </a:lnTo>
                  <a:lnTo>
                    <a:pt x="935479" y="497303"/>
                  </a:lnTo>
                  <a:lnTo>
                    <a:pt x="936451" y="497205"/>
                  </a:lnTo>
                  <a:close/>
                </a:path>
                <a:path w="2611120" h="891539">
                  <a:moveTo>
                    <a:pt x="1053339" y="485355"/>
                  </a:moveTo>
                  <a:lnTo>
                    <a:pt x="1053122" y="485355"/>
                  </a:lnTo>
                  <a:lnTo>
                    <a:pt x="1052588" y="485410"/>
                  </a:lnTo>
                  <a:lnTo>
                    <a:pt x="1053339" y="485355"/>
                  </a:lnTo>
                  <a:close/>
                </a:path>
                <a:path w="2611120" h="891539">
                  <a:moveTo>
                    <a:pt x="1410778" y="415843"/>
                  </a:moveTo>
                  <a:lnTo>
                    <a:pt x="1350949" y="417731"/>
                  </a:lnTo>
                  <a:lnTo>
                    <a:pt x="1351241" y="417728"/>
                  </a:lnTo>
                  <a:lnTo>
                    <a:pt x="1876504" y="417728"/>
                  </a:lnTo>
                  <a:lnTo>
                    <a:pt x="1882165" y="416648"/>
                  </a:lnTo>
                  <a:lnTo>
                    <a:pt x="1885886" y="415861"/>
                  </a:lnTo>
                  <a:lnTo>
                    <a:pt x="1410436" y="415861"/>
                  </a:lnTo>
                  <a:lnTo>
                    <a:pt x="1410778" y="415843"/>
                  </a:lnTo>
                  <a:close/>
                </a:path>
                <a:path w="2611120" h="891539">
                  <a:moveTo>
                    <a:pt x="1886006" y="415836"/>
                  </a:moveTo>
                  <a:lnTo>
                    <a:pt x="1411020" y="415836"/>
                  </a:lnTo>
                  <a:lnTo>
                    <a:pt x="1410436" y="415861"/>
                  </a:lnTo>
                  <a:lnTo>
                    <a:pt x="1885886" y="415861"/>
                  </a:lnTo>
                  <a:close/>
                </a:path>
                <a:path w="2611120" h="891539">
                  <a:moveTo>
                    <a:pt x="1900651" y="412737"/>
                  </a:moveTo>
                  <a:lnTo>
                    <a:pt x="1470583" y="412737"/>
                  </a:lnTo>
                  <a:lnTo>
                    <a:pt x="1410778" y="415843"/>
                  </a:lnTo>
                  <a:lnTo>
                    <a:pt x="1411020" y="415836"/>
                  </a:lnTo>
                  <a:lnTo>
                    <a:pt x="1886006" y="415836"/>
                  </a:lnTo>
                  <a:lnTo>
                    <a:pt x="1900651" y="412737"/>
                  </a:lnTo>
                  <a:close/>
                </a:path>
                <a:path w="2611120" h="891539">
                  <a:moveTo>
                    <a:pt x="1529501" y="408479"/>
                  </a:moveTo>
                  <a:lnTo>
                    <a:pt x="1470012" y="412762"/>
                  </a:lnTo>
                  <a:lnTo>
                    <a:pt x="1470583" y="412737"/>
                  </a:lnTo>
                  <a:lnTo>
                    <a:pt x="1900651" y="412737"/>
                  </a:lnTo>
                  <a:lnTo>
                    <a:pt x="1920518" y="408533"/>
                  </a:lnTo>
                  <a:lnTo>
                    <a:pt x="1528965" y="408533"/>
                  </a:lnTo>
                  <a:lnTo>
                    <a:pt x="1529501" y="408479"/>
                  </a:lnTo>
                  <a:close/>
                </a:path>
                <a:path w="2611120" h="891539">
                  <a:moveTo>
                    <a:pt x="1920879" y="408457"/>
                  </a:moveTo>
                  <a:lnTo>
                    <a:pt x="1529803" y="408457"/>
                  </a:lnTo>
                  <a:lnTo>
                    <a:pt x="1528965" y="408533"/>
                  </a:lnTo>
                  <a:lnTo>
                    <a:pt x="1920518" y="408533"/>
                  </a:lnTo>
                  <a:lnTo>
                    <a:pt x="1920879" y="408457"/>
                  </a:lnTo>
                  <a:close/>
                </a:path>
                <a:path w="2611120" h="891539">
                  <a:moveTo>
                    <a:pt x="1646284" y="396618"/>
                  </a:moveTo>
                  <a:lnTo>
                    <a:pt x="1529501" y="408479"/>
                  </a:lnTo>
                  <a:lnTo>
                    <a:pt x="1529803" y="408457"/>
                  </a:lnTo>
                  <a:lnTo>
                    <a:pt x="1920879" y="408457"/>
                  </a:lnTo>
                  <a:lnTo>
                    <a:pt x="1936724" y="405104"/>
                  </a:lnTo>
                  <a:lnTo>
                    <a:pt x="1972895" y="396671"/>
                  </a:lnTo>
                  <a:lnTo>
                    <a:pt x="1645907" y="396671"/>
                  </a:lnTo>
                  <a:lnTo>
                    <a:pt x="1646284" y="396618"/>
                  </a:lnTo>
                  <a:close/>
                </a:path>
                <a:path w="2611120" h="891539">
                  <a:moveTo>
                    <a:pt x="1973440" y="396544"/>
                  </a:moveTo>
                  <a:lnTo>
                    <a:pt x="1647012" y="396544"/>
                  </a:lnTo>
                  <a:lnTo>
                    <a:pt x="1645907" y="396671"/>
                  </a:lnTo>
                  <a:lnTo>
                    <a:pt x="1972895" y="396671"/>
                  </a:lnTo>
                  <a:lnTo>
                    <a:pt x="1973440" y="396544"/>
                  </a:lnTo>
                  <a:close/>
                </a:path>
                <a:path w="2611120" h="891539">
                  <a:moveTo>
                    <a:pt x="2037889" y="380453"/>
                  </a:moveTo>
                  <a:lnTo>
                    <a:pt x="1761121" y="380453"/>
                  </a:lnTo>
                  <a:lnTo>
                    <a:pt x="1646284" y="396618"/>
                  </a:lnTo>
                  <a:lnTo>
                    <a:pt x="1647012" y="396544"/>
                  </a:lnTo>
                  <a:lnTo>
                    <a:pt x="1973440" y="396544"/>
                  </a:lnTo>
                  <a:lnTo>
                    <a:pt x="1990001" y="392684"/>
                  </a:lnTo>
                  <a:lnTo>
                    <a:pt x="2037889" y="380453"/>
                  </a:lnTo>
                  <a:close/>
                </a:path>
                <a:path w="2611120" h="891539">
                  <a:moveTo>
                    <a:pt x="2072172" y="370992"/>
                  </a:moveTo>
                  <a:lnTo>
                    <a:pt x="1816544" y="370992"/>
                  </a:lnTo>
                  <a:lnTo>
                    <a:pt x="1760659" y="380518"/>
                  </a:lnTo>
                  <a:lnTo>
                    <a:pt x="1761121" y="380453"/>
                  </a:lnTo>
                  <a:lnTo>
                    <a:pt x="2037889" y="380453"/>
                  </a:lnTo>
                  <a:lnTo>
                    <a:pt x="2041867" y="379437"/>
                  </a:lnTo>
                  <a:lnTo>
                    <a:pt x="2072172" y="370992"/>
                  </a:lnTo>
                  <a:close/>
                </a:path>
                <a:path w="2611120" h="891539">
                  <a:moveTo>
                    <a:pt x="2108159" y="360565"/>
                  </a:moveTo>
                  <a:lnTo>
                    <a:pt x="1871167" y="360565"/>
                  </a:lnTo>
                  <a:lnTo>
                    <a:pt x="1816297" y="371034"/>
                  </a:lnTo>
                  <a:lnTo>
                    <a:pt x="1816544" y="370992"/>
                  </a:lnTo>
                  <a:lnTo>
                    <a:pt x="2072172" y="370992"/>
                  </a:lnTo>
                  <a:lnTo>
                    <a:pt x="2092223" y="365404"/>
                  </a:lnTo>
                  <a:lnTo>
                    <a:pt x="2108159" y="360565"/>
                  </a:lnTo>
                  <a:close/>
                </a:path>
                <a:path w="2611120" h="891539">
                  <a:moveTo>
                    <a:pt x="2145067" y="349250"/>
                  </a:moveTo>
                  <a:lnTo>
                    <a:pt x="1924608" y="349250"/>
                  </a:lnTo>
                  <a:lnTo>
                    <a:pt x="1870608" y="360667"/>
                  </a:lnTo>
                  <a:lnTo>
                    <a:pt x="1871167" y="360565"/>
                  </a:lnTo>
                  <a:lnTo>
                    <a:pt x="2108159" y="360565"/>
                  </a:lnTo>
                  <a:lnTo>
                    <a:pt x="2140953" y="350608"/>
                  </a:lnTo>
                  <a:lnTo>
                    <a:pt x="2145067" y="349250"/>
                  </a:lnTo>
                  <a:close/>
                </a:path>
                <a:path w="2611120" h="891539">
                  <a:moveTo>
                    <a:pt x="2181867" y="337096"/>
                  </a:moveTo>
                  <a:lnTo>
                    <a:pt x="1976729" y="337096"/>
                  </a:lnTo>
                  <a:lnTo>
                    <a:pt x="1924322" y="349310"/>
                  </a:lnTo>
                  <a:lnTo>
                    <a:pt x="1924608" y="349250"/>
                  </a:lnTo>
                  <a:lnTo>
                    <a:pt x="2145067" y="349250"/>
                  </a:lnTo>
                  <a:lnTo>
                    <a:pt x="2181867" y="337096"/>
                  </a:lnTo>
                  <a:close/>
                </a:path>
                <a:path w="2611120" h="891539">
                  <a:moveTo>
                    <a:pt x="2218467" y="324142"/>
                  </a:moveTo>
                  <a:lnTo>
                    <a:pt x="2027428" y="324142"/>
                  </a:lnTo>
                  <a:lnTo>
                    <a:pt x="1976304" y="337195"/>
                  </a:lnTo>
                  <a:lnTo>
                    <a:pt x="1976729" y="337096"/>
                  </a:lnTo>
                  <a:lnTo>
                    <a:pt x="2181867" y="337096"/>
                  </a:lnTo>
                  <a:lnTo>
                    <a:pt x="2187943" y="335089"/>
                  </a:lnTo>
                  <a:lnTo>
                    <a:pt x="2218467" y="324142"/>
                  </a:lnTo>
                  <a:close/>
                </a:path>
                <a:path w="2611120" h="891539">
                  <a:moveTo>
                    <a:pt x="2254756" y="310438"/>
                  </a:moveTo>
                  <a:lnTo>
                    <a:pt x="2076564" y="310438"/>
                  </a:lnTo>
                  <a:lnTo>
                    <a:pt x="2027221" y="324194"/>
                  </a:lnTo>
                  <a:lnTo>
                    <a:pt x="2027428" y="324142"/>
                  </a:lnTo>
                  <a:lnTo>
                    <a:pt x="2218467" y="324142"/>
                  </a:lnTo>
                  <a:lnTo>
                    <a:pt x="2233091" y="318897"/>
                  </a:lnTo>
                  <a:lnTo>
                    <a:pt x="2254756" y="310438"/>
                  </a:lnTo>
                  <a:close/>
                </a:path>
                <a:path w="2611120" h="891539">
                  <a:moveTo>
                    <a:pt x="2290430" y="296024"/>
                  </a:moveTo>
                  <a:lnTo>
                    <a:pt x="2124024" y="296024"/>
                  </a:lnTo>
                  <a:lnTo>
                    <a:pt x="2076116" y="310563"/>
                  </a:lnTo>
                  <a:lnTo>
                    <a:pt x="2076564" y="310438"/>
                  </a:lnTo>
                  <a:lnTo>
                    <a:pt x="2254756" y="310438"/>
                  </a:lnTo>
                  <a:lnTo>
                    <a:pt x="2276259" y="302044"/>
                  </a:lnTo>
                  <a:lnTo>
                    <a:pt x="2290430" y="296024"/>
                  </a:lnTo>
                  <a:close/>
                </a:path>
                <a:path w="2611120" h="891539">
                  <a:moveTo>
                    <a:pt x="2325219" y="280936"/>
                  </a:moveTo>
                  <a:lnTo>
                    <a:pt x="2169680" y="280936"/>
                  </a:lnTo>
                  <a:lnTo>
                    <a:pt x="2168994" y="281178"/>
                  </a:lnTo>
                  <a:lnTo>
                    <a:pt x="2123468" y="296193"/>
                  </a:lnTo>
                  <a:lnTo>
                    <a:pt x="2124024" y="296024"/>
                  </a:lnTo>
                  <a:lnTo>
                    <a:pt x="2290430" y="296024"/>
                  </a:lnTo>
                  <a:lnTo>
                    <a:pt x="2317368" y="284581"/>
                  </a:lnTo>
                  <a:lnTo>
                    <a:pt x="2325219" y="280936"/>
                  </a:lnTo>
                  <a:close/>
                </a:path>
                <a:path w="2611120" h="891539">
                  <a:moveTo>
                    <a:pt x="2169513" y="280992"/>
                  </a:moveTo>
                  <a:lnTo>
                    <a:pt x="2168949" y="281178"/>
                  </a:lnTo>
                  <a:lnTo>
                    <a:pt x="2169513" y="280992"/>
                  </a:lnTo>
                  <a:close/>
                </a:path>
                <a:path w="2611120" h="891539">
                  <a:moveTo>
                    <a:pt x="2358792" y="265239"/>
                  </a:moveTo>
                  <a:lnTo>
                    <a:pt x="2213406" y="265239"/>
                  </a:lnTo>
                  <a:lnTo>
                    <a:pt x="2169513" y="280992"/>
                  </a:lnTo>
                  <a:lnTo>
                    <a:pt x="2169680" y="280936"/>
                  </a:lnTo>
                  <a:lnTo>
                    <a:pt x="2325219" y="280936"/>
                  </a:lnTo>
                  <a:lnTo>
                    <a:pt x="2356294" y="266509"/>
                  </a:lnTo>
                  <a:lnTo>
                    <a:pt x="2358792" y="265239"/>
                  </a:lnTo>
                  <a:close/>
                </a:path>
                <a:path w="2611120" h="891539">
                  <a:moveTo>
                    <a:pt x="2390823" y="248958"/>
                  </a:moveTo>
                  <a:lnTo>
                    <a:pt x="2255088" y="248958"/>
                  </a:lnTo>
                  <a:lnTo>
                    <a:pt x="2254300" y="249288"/>
                  </a:lnTo>
                  <a:lnTo>
                    <a:pt x="2212903" y="265420"/>
                  </a:lnTo>
                  <a:lnTo>
                    <a:pt x="2213406" y="265239"/>
                  </a:lnTo>
                  <a:lnTo>
                    <a:pt x="2358792" y="265239"/>
                  </a:lnTo>
                  <a:lnTo>
                    <a:pt x="2390823" y="248958"/>
                  </a:lnTo>
                  <a:close/>
                </a:path>
                <a:path w="2611120" h="891539">
                  <a:moveTo>
                    <a:pt x="2254954" y="249010"/>
                  </a:moveTo>
                  <a:lnTo>
                    <a:pt x="2254242" y="249288"/>
                  </a:lnTo>
                  <a:lnTo>
                    <a:pt x="2254954" y="249010"/>
                  </a:lnTo>
                  <a:close/>
                </a:path>
                <a:path w="2611120" h="891539">
                  <a:moveTo>
                    <a:pt x="2421028" y="232156"/>
                  </a:moveTo>
                  <a:lnTo>
                    <a:pt x="2294585" y="232156"/>
                  </a:lnTo>
                  <a:lnTo>
                    <a:pt x="2293734" y="232537"/>
                  </a:lnTo>
                  <a:lnTo>
                    <a:pt x="2254954" y="249010"/>
                  </a:lnTo>
                  <a:lnTo>
                    <a:pt x="2255088" y="248958"/>
                  </a:lnTo>
                  <a:lnTo>
                    <a:pt x="2390823" y="248958"/>
                  </a:lnTo>
                  <a:lnTo>
                    <a:pt x="2392946" y="247878"/>
                  </a:lnTo>
                  <a:lnTo>
                    <a:pt x="2421028" y="232156"/>
                  </a:lnTo>
                  <a:close/>
                </a:path>
                <a:path w="2611120" h="891539">
                  <a:moveTo>
                    <a:pt x="2294228" y="232307"/>
                  </a:moveTo>
                  <a:lnTo>
                    <a:pt x="2293689" y="232537"/>
                  </a:lnTo>
                  <a:lnTo>
                    <a:pt x="2294228" y="232307"/>
                  </a:lnTo>
                  <a:close/>
                </a:path>
                <a:path w="2611120" h="891539">
                  <a:moveTo>
                    <a:pt x="2449450" y="214884"/>
                  </a:moveTo>
                  <a:lnTo>
                    <a:pt x="2331783" y="214884"/>
                  </a:lnTo>
                  <a:lnTo>
                    <a:pt x="2330856" y="215341"/>
                  </a:lnTo>
                  <a:lnTo>
                    <a:pt x="2294228" y="232307"/>
                  </a:lnTo>
                  <a:lnTo>
                    <a:pt x="2294585" y="232156"/>
                  </a:lnTo>
                  <a:lnTo>
                    <a:pt x="2421028" y="232156"/>
                  </a:lnTo>
                  <a:lnTo>
                    <a:pt x="2427198" y="228701"/>
                  </a:lnTo>
                  <a:lnTo>
                    <a:pt x="2449450" y="214884"/>
                  </a:lnTo>
                  <a:close/>
                </a:path>
                <a:path w="2611120" h="891539">
                  <a:moveTo>
                    <a:pt x="2331465" y="215031"/>
                  </a:moveTo>
                  <a:lnTo>
                    <a:pt x="2330798" y="215341"/>
                  </a:lnTo>
                  <a:lnTo>
                    <a:pt x="2331465" y="215031"/>
                  </a:lnTo>
                  <a:close/>
                </a:path>
                <a:path w="2611120" h="891539">
                  <a:moveTo>
                    <a:pt x="2475923" y="197205"/>
                  </a:moveTo>
                  <a:lnTo>
                    <a:pt x="2366530" y="197205"/>
                  </a:lnTo>
                  <a:lnTo>
                    <a:pt x="2365527" y="197739"/>
                  </a:lnTo>
                  <a:lnTo>
                    <a:pt x="2331465" y="215031"/>
                  </a:lnTo>
                  <a:lnTo>
                    <a:pt x="2331783" y="214884"/>
                  </a:lnTo>
                  <a:lnTo>
                    <a:pt x="2449450" y="214884"/>
                  </a:lnTo>
                  <a:lnTo>
                    <a:pt x="2458961" y="208978"/>
                  </a:lnTo>
                  <a:lnTo>
                    <a:pt x="2475923" y="197205"/>
                  </a:lnTo>
                  <a:close/>
                </a:path>
                <a:path w="2611120" h="891539">
                  <a:moveTo>
                    <a:pt x="2365980" y="197485"/>
                  </a:moveTo>
                  <a:lnTo>
                    <a:pt x="2365481" y="197739"/>
                  </a:lnTo>
                  <a:lnTo>
                    <a:pt x="2365980" y="197485"/>
                  </a:lnTo>
                  <a:close/>
                </a:path>
                <a:path w="2611120" h="891539">
                  <a:moveTo>
                    <a:pt x="2500305" y="179158"/>
                  </a:moveTo>
                  <a:lnTo>
                    <a:pt x="2398712" y="179158"/>
                  </a:lnTo>
                  <a:lnTo>
                    <a:pt x="2397607" y="179806"/>
                  </a:lnTo>
                  <a:lnTo>
                    <a:pt x="2365980" y="197485"/>
                  </a:lnTo>
                  <a:lnTo>
                    <a:pt x="2366530" y="197205"/>
                  </a:lnTo>
                  <a:lnTo>
                    <a:pt x="2475923" y="197205"/>
                  </a:lnTo>
                  <a:lnTo>
                    <a:pt x="2488145" y="188722"/>
                  </a:lnTo>
                  <a:lnTo>
                    <a:pt x="2500305" y="179158"/>
                  </a:lnTo>
                  <a:close/>
                </a:path>
                <a:path w="2611120" h="891539">
                  <a:moveTo>
                    <a:pt x="2398086" y="179509"/>
                  </a:moveTo>
                  <a:lnTo>
                    <a:pt x="2397555" y="179806"/>
                  </a:lnTo>
                  <a:lnTo>
                    <a:pt x="2398086" y="179509"/>
                  </a:lnTo>
                  <a:close/>
                </a:path>
                <a:path w="2611120" h="891539">
                  <a:moveTo>
                    <a:pt x="2398712" y="179158"/>
                  </a:moveTo>
                  <a:lnTo>
                    <a:pt x="2398086" y="179509"/>
                  </a:lnTo>
                  <a:lnTo>
                    <a:pt x="2397607" y="179806"/>
                  </a:lnTo>
                  <a:lnTo>
                    <a:pt x="2398712" y="179158"/>
                  </a:lnTo>
                  <a:close/>
                </a:path>
                <a:path w="2611120" h="891539">
                  <a:moveTo>
                    <a:pt x="2522447" y="160820"/>
                  </a:moveTo>
                  <a:lnTo>
                    <a:pt x="2428201" y="160820"/>
                  </a:lnTo>
                  <a:lnTo>
                    <a:pt x="2426969" y="161620"/>
                  </a:lnTo>
                  <a:lnTo>
                    <a:pt x="2398086" y="179509"/>
                  </a:lnTo>
                  <a:lnTo>
                    <a:pt x="2398712" y="179158"/>
                  </a:lnTo>
                  <a:lnTo>
                    <a:pt x="2500305" y="179158"/>
                  </a:lnTo>
                  <a:lnTo>
                    <a:pt x="2514612" y="167906"/>
                  </a:lnTo>
                  <a:lnTo>
                    <a:pt x="2522447" y="160820"/>
                  </a:lnTo>
                  <a:close/>
                </a:path>
                <a:path w="2611120" h="891539">
                  <a:moveTo>
                    <a:pt x="2427452" y="161284"/>
                  </a:moveTo>
                  <a:lnTo>
                    <a:pt x="2426912" y="161620"/>
                  </a:lnTo>
                  <a:lnTo>
                    <a:pt x="2427452" y="161284"/>
                  </a:lnTo>
                  <a:close/>
                </a:path>
                <a:path w="2611120" h="891539">
                  <a:moveTo>
                    <a:pt x="2428201" y="160820"/>
                  </a:moveTo>
                  <a:lnTo>
                    <a:pt x="2427452" y="161284"/>
                  </a:lnTo>
                  <a:lnTo>
                    <a:pt x="2426969" y="161620"/>
                  </a:lnTo>
                  <a:lnTo>
                    <a:pt x="2428201" y="160820"/>
                  </a:lnTo>
                  <a:close/>
                </a:path>
                <a:path w="2611120" h="891539">
                  <a:moveTo>
                    <a:pt x="2542263" y="142265"/>
                  </a:moveTo>
                  <a:lnTo>
                    <a:pt x="2454846" y="142265"/>
                  </a:lnTo>
                  <a:lnTo>
                    <a:pt x="2453487" y="143268"/>
                  </a:lnTo>
                  <a:lnTo>
                    <a:pt x="2427452" y="161284"/>
                  </a:lnTo>
                  <a:lnTo>
                    <a:pt x="2428201" y="160820"/>
                  </a:lnTo>
                  <a:lnTo>
                    <a:pt x="2522447" y="160820"/>
                  </a:lnTo>
                  <a:lnTo>
                    <a:pt x="2538285" y="146494"/>
                  </a:lnTo>
                  <a:lnTo>
                    <a:pt x="2542263" y="142265"/>
                  </a:lnTo>
                  <a:close/>
                </a:path>
                <a:path w="2611120" h="891539">
                  <a:moveTo>
                    <a:pt x="2454137" y="142758"/>
                  </a:moveTo>
                  <a:lnTo>
                    <a:pt x="2453401" y="143268"/>
                  </a:lnTo>
                  <a:lnTo>
                    <a:pt x="2454137" y="142758"/>
                  </a:lnTo>
                  <a:close/>
                </a:path>
                <a:path w="2611120" h="891539">
                  <a:moveTo>
                    <a:pt x="2454846" y="142265"/>
                  </a:moveTo>
                  <a:lnTo>
                    <a:pt x="2454137" y="142758"/>
                  </a:lnTo>
                  <a:lnTo>
                    <a:pt x="2453487" y="143268"/>
                  </a:lnTo>
                  <a:lnTo>
                    <a:pt x="2454846" y="142265"/>
                  </a:lnTo>
                  <a:close/>
                </a:path>
                <a:path w="2611120" h="891539">
                  <a:moveTo>
                    <a:pt x="2559694" y="123583"/>
                  </a:moveTo>
                  <a:lnTo>
                    <a:pt x="2478519" y="123583"/>
                  </a:lnTo>
                  <a:lnTo>
                    <a:pt x="2477020" y="124853"/>
                  </a:lnTo>
                  <a:lnTo>
                    <a:pt x="2454137" y="142758"/>
                  </a:lnTo>
                  <a:lnTo>
                    <a:pt x="2454846" y="142265"/>
                  </a:lnTo>
                  <a:lnTo>
                    <a:pt x="2542263" y="142265"/>
                  </a:lnTo>
                  <a:lnTo>
                    <a:pt x="2559024" y="124447"/>
                  </a:lnTo>
                  <a:lnTo>
                    <a:pt x="2559694" y="123583"/>
                  </a:lnTo>
                  <a:close/>
                </a:path>
                <a:path w="2611120" h="891539">
                  <a:moveTo>
                    <a:pt x="2477798" y="124150"/>
                  </a:moveTo>
                  <a:lnTo>
                    <a:pt x="2476904" y="124853"/>
                  </a:lnTo>
                  <a:lnTo>
                    <a:pt x="2477798" y="124150"/>
                  </a:lnTo>
                  <a:close/>
                </a:path>
                <a:path w="2611120" h="891539">
                  <a:moveTo>
                    <a:pt x="2478519" y="123583"/>
                  </a:moveTo>
                  <a:lnTo>
                    <a:pt x="2477798" y="124150"/>
                  </a:lnTo>
                  <a:lnTo>
                    <a:pt x="2477020" y="124853"/>
                  </a:lnTo>
                  <a:lnTo>
                    <a:pt x="2478519" y="123583"/>
                  </a:lnTo>
                  <a:close/>
                </a:path>
                <a:path w="2611120" h="891539">
                  <a:moveTo>
                    <a:pt x="2498210" y="105699"/>
                  </a:moveTo>
                  <a:lnTo>
                    <a:pt x="2477798" y="124150"/>
                  </a:lnTo>
                  <a:lnTo>
                    <a:pt x="2478519" y="123583"/>
                  </a:lnTo>
                  <a:lnTo>
                    <a:pt x="2559694" y="123583"/>
                  </a:lnTo>
                  <a:lnTo>
                    <a:pt x="2572936" y="106502"/>
                  </a:lnTo>
                  <a:lnTo>
                    <a:pt x="2497455" y="106502"/>
                  </a:lnTo>
                  <a:lnTo>
                    <a:pt x="2498210" y="105699"/>
                  </a:lnTo>
                  <a:close/>
                </a:path>
                <a:path w="2611120" h="891539">
                  <a:moveTo>
                    <a:pt x="2499106" y="104889"/>
                  </a:moveTo>
                  <a:lnTo>
                    <a:pt x="2498210" y="105699"/>
                  </a:lnTo>
                  <a:lnTo>
                    <a:pt x="2497455" y="106502"/>
                  </a:lnTo>
                  <a:lnTo>
                    <a:pt x="2499106" y="104889"/>
                  </a:lnTo>
                  <a:close/>
                </a:path>
                <a:path w="2611120" h="891539">
                  <a:moveTo>
                    <a:pt x="2574186" y="104889"/>
                  </a:moveTo>
                  <a:lnTo>
                    <a:pt x="2499106" y="104889"/>
                  </a:lnTo>
                  <a:lnTo>
                    <a:pt x="2497455" y="106502"/>
                  </a:lnTo>
                  <a:lnTo>
                    <a:pt x="2572936" y="106502"/>
                  </a:lnTo>
                  <a:lnTo>
                    <a:pt x="2574186" y="104889"/>
                  </a:lnTo>
                  <a:close/>
                </a:path>
                <a:path w="2611120" h="891539">
                  <a:moveTo>
                    <a:pt x="2515534" y="87275"/>
                  </a:moveTo>
                  <a:lnTo>
                    <a:pt x="2498210" y="105699"/>
                  </a:lnTo>
                  <a:lnTo>
                    <a:pt x="2499106" y="104889"/>
                  </a:lnTo>
                  <a:lnTo>
                    <a:pt x="2574186" y="104889"/>
                  </a:lnTo>
                  <a:lnTo>
                    <a:pt x="2576677" y="101676"/>
                  </a:lnTo>
                  <a:lnTo>
                    <a:pt x="2584769" y="88366"/>
                  </a:lnTo>
                  <a:lnTo>
                    <a:pt x="2514688" y="88366"/>
                  </a:lnTo>
                  <a:lnTo>
                    <a:pt x="2515534" y="87275"/>
                  </a:lnTo>
                  <a:close/>
                </a:path>
                <a:path w="2611120" h="891539">
                  <a:moveTo>
                    <a:pt x="2516466" y="86283"/>
                  </a:moveTo>
                  <a:lnTo>
                    <a:pt x="2515534" y="87275"/>
                  </a:lnTo>
                  <a:lnTo>
                    <a:pt x="2514688" y="88366"/>
                  </a:lnTo>
                  <a:lnTo>
                    <a:pt x="2516466" y="86283"/>
                  </a:lnTo>
                  <a:close/>
                </a:path>
                <a:path w="2611120" h="891539">
                  <a:moveTo>
                    <a:pt x="2586035" y="86283"/>
                  </a:moveTo>
                  <a:lnTo>
                    <a:pt x="2516466" y="86283"/>
                  </a:lnTo>
                  <a:lnTo>
                    <a:pt x="2514688" y="88366"/>
                  </a:lnTo>
                  <a:lnTo>
                    <a:pt x="2584769" y="88366"/>
                  </a:lnTo>
                  <a:lnTo>
                    <a:pt x="2586035" y="86283"/>
                  </a:lnTo>
                  <a:close/>
                </a:path>
                <a:path w="2611120" h="891539">
                  <a:moveTo>
                    <a:pt x="2529548" y="69190"/>
                  </a:moveTo>
                  <a:lnTo>
                    <a:pt x="2515534" y="87275"/>
                  </a:lnTo>
                  <a:lnTo>
                    <a:pt x="2516466" y="86283"/>
                  </a:lnTo>
                  <a:lnTo>
                    <a:pt x="2586035" y="86283"/>
                  </a:lnTo>
                  <a:lnTo>
                    <a:pt x="2591015" y="78092"/>
                  </a:lnTo>
                  <a:lnTo>
                    <a:pt x="2594295" y="70612"/>
                  </a:lnTo>
                  <a:lnTo>
                    <a:pt x="2528684" y="70612"/>
                  </a:lnTo>
                  <a:lnTo>
                    <a:pt x="2529548" y="69190"/>
                  </a:lnTo>
                  <a:close/>
                </a:path>
                <a:path w="2611120" h="891539">
                  <a:moveTo>
                    <a:pt x="2530513" y="67945"/>
                  </a:moveTo>
                  <a:lnTo>
                    <a:pt x="2529548" y="69190"/>
                  </a:lnTo>
                  <a:lnTo>
                    <a:pt x="2528684" y="70612"/>
                  </a:lnTo>
                  <a:lnTo>
                    <a:pt x="2530513" y="67945"/>
                  </a:lnTo>
                  <a:close/>
                </a:path>
                <a:path w="2611120" h="891539">
                  <a:moveTo>
                    <a:pt x="2595464" y="67945"/>
                  </a:moveTo>
                  <a:lnTo>
                    <a:pt x="2530513" y="67945"/>
                  </a:lnTo>
                  <a:lnTo>
                    <a:pt x="2528684" y="70612"/>
                  </a:lnTo>
                  <a:lnTo>
                    <a:pt x="2594295" y="70612"/>
                  </a:lnTo>
                  <a:lnTo>
                    <a:pt x="2595464" y="67945"/>
                  </a:lnTo>
                  <a:close/>
                </a:path>
                <a:path w="2611120" h="891539">
                  <a:moveTo>
                    <a:pt x="2540200" y="51660"/>
                  </a:moveTo>
                  <a:lnTo>
                    <a:pt x="2529548" y="69190"/>
                  </a:lnTo>
                  <a:lnTo>
                    <a:pt x="2530513" y="67945"/>
                  </a:lnTo>
                  <a:lnTo>
                    <a:pt x="2595464" y="67945"/>
                  </a:lnTo>
                  <a:lnTo>
                    <a:pt x="2601734" y="53644"/>
                  </a:lnTo>
                  <a:lnTo>
                    <a:pt x="2601802" y="53390"/>
                  </a:lnTo>
                  <a:lnTo>
                    <a:pt x="2539441" y="53390"/>
                  </a:lnTo>
                  <a:lnTo>
                    <a:pt x="2540200" y="51660"/>
                  </a:lnTo>
                  <a:close/>
                </a:path>
                <a:path w="2611120" h="891539">
                  <a:moveTo>
                    <a:pt x="2541193" y="50025"/>
                  </a:moveTo>
                  <a:lnTo>
                    <a:pt x="2540200" y="51660"/>
                  </a:lnTo>
                  <a:lnTo>
                    <a:pt x="2539441" y="53390"/>
                  </a:lnTo>
                  <a:lnTo>
                    <a:pt x="2541193" y="50025"/>
                  </a:lnTo>
                  <a:close/>
                </a:path>
                <a:path w="2611120" h="891539">
                  <a:moveTo>
                    <a:pt x="2602698" y="50025"/>
                  </a:moveTo>
                  <a:lnTo>
                    <a:pt x="2541193" y="50025"/>
                  </a:lnTo>
                  <a:lnTo>
                    <a:pt x="2539441" y="53390"/>
                  </a:lnTo>
                  <a:lnTo>
                    <a:pt x="2601802" y="53390"/>
                  </a:lnTo>
                  <a:lnTo>
                    <a:pt x="2602698" y="50025"/>
                  </a:lnTo>
                  <a:close/>
                </a:path>
                <a:path w="2611120" h="891539">
                  <a:moveTo>
                    <a:pt x="2547634" y="34712"/>
                  </a:moveTo>
                  <a:lnTo>
                    <a:pt x="2540200" y="51660"/>
                  </a:lnTo>
                  <a:lnTo>
                    <a:pt x="2541193" y="50025"/>
                  </a:lnTo>
                  <a:lnTo>
                    <a:pt x="2602698" y="50025"/>
                  </a:lnTo>
                  <a:lnTo>
                    <a:pt x="2606216" y="36817"/>
                  </a:lnTo>
                  <a:lnTo>
                    <a:pt x="2547073" y="36817"/>
                  </a:lnTo>
                  <a:lnTo>
                    <a:pt x="2547634" y="34712"/>
                  </a:lnTo>
                  <a:close/>
                </a:path>
                <a:path w="2611120" h="891539">
                  <a:moveTo>
                    <a:pt x="2548521" y="32689"/>
                  </a:moveTo>
                  <a:lnTo>
                    <a:pt x="2547634" y="34712"/>
                  </a:lnTo>
                  <a:lnTo>
                    <a:pt x="2547073" y="36817"/>
                  </a:lnTo>
                  <a:lnTo>
                    <a:pt x="2548521" y="32689"/>
                  </a:lnTo>
                  <a:close/>
                </a:path>
                <a:path w="2611120" h="891539">
                  <a:moveTo>
                    <a:pt x="2607315" y="32689"/>
                  </a:moveTo>
                  <a:lnTo>
                    <a:pt x="2548521" y="32689"/>
                  </a:lnTo>
                  <a:lnTo>
                    <a:pt x="2547073" y="36817"/>
                  </a:lnTo>
                  <a:lnTo>
                    <a:pt x="2606216" y="36817"/>
                  </a:lnTo>
                  <a:lnTo>
                    <a:pt x="2607315" y="32689"/>
                  </a:lnTo>
                  <a:close/>
                </a:path>
                <a:path w="2611120" h="891539">
                  <a:moveTo>
                    <a:pt x="2551979" y="18399"/>
                  </a:moveTo>
                  <a:lnTo>
                    <a:pt x="2547634" y="34712"/>
                  </a:lnTo>
                  <a:lnTo>
                    <a:pt x="2548521" y="32689"/>
                  </a:lnTo>
                  <a:lnTo>
                    <a:pt x="2607315" y="32689"/>
                  </a:lnTo>
                  <a:lnTo>
                    <a:pt x="2608465" y="28371"/>
                  </a:lnTo>
                  <a:lnTo>
                    <a:pt x="2609141" y="20828"/>
                  </a:lnTo>
                  <a:lnTo>
                    <a:pt x="2551760" y="20828"/>
                  </a:lnTo>
                  <a:lnTo>
                    <a:pt x="2551979" y="18399"/>
                  </a:lnTo>
                  <a:close/>
                </a:path>
                <a:path w="2611120" h="891539">
                  <a:moveTo>
                    <a:pt x="2552611" y="16027"/>
                  </a:moveTo>
                  <a:lnTo>
                    <a:pt x="2551979" y="18399"/>
                  </a:lnTo>
                  <a:lnTo>
                    <a:pt x="2551760" y="20828"/>
                  </a:lnTo>
                  <a:lnTo>
                    <a:pt x="2552611" y="16027"/>
                  </a:lnTo>
                  <a:close/>
                </a:path>
                <a:path w="2611120" h="891539">
                  <a:moveTo>
                    <a:pt x="2609571" y="16027"/>
                  </a:moveTo>
                  <a:lnTo>
                    <a:pt x="2552611" y="16027"/>
                  </a:lnTo>
                  <a:lnTo>
                    <a:pt x="2551760" y="20828"/>
                  </a:lnTo>
                  <a:lnTo>
                    <a:pt x="2609141" y="20828"/>
                  </a:lnTo>
                  <a:lnTo>
                    <a:pt x="2609571" y="16027"/>
                  </a:lnTo>
                  <a:close/>
                </a:path>
                <a:path w="2611120" h="891539">
                  <a:moveTo>
                    <a:pt x="2553639" y="0"/>
                  </a:moveTo>
                  <a:lnTo>
                    <a:pt x="2551979" y="18399"/>
                  </a:lnTo>
                  <a:lnTo>
                    <a:pt x="2552611" y="16027"/>
                  </a:lnTo>
                  <a:lnTo>
                    <a:pt x="2609571" y="16027"/>
                  </a:lnTo>
                  <a:lnTo>
                    <a:pt x="2610548" y="5118"/>
                  </a:lnTo>
                  <a:lnTo>
                    <a:pt x="25536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37409" y="2431681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51" y="0"/>
                  </a:moveTo>
                  <a:lnTo>
                    <a:pt x="560705" y="1759"/>
                  </a:lnTo>
                  <a:lnTo>
                    <a:pt x="505971" y="6934"/>
                  </a:lnTo>
                  <a:lnTo>
                    <a:pt x="452868" y="15375"/>
                  </a:lnTo>
                  <a:lnTo>
                    <a:pt x="401612" y="26928"/>
                  </a:lnTo>
                  <a:lnTo>
                    <a:pt x="352421" y="41443"/>
                  </a:lnTo>
                  <a:lnTo>
                    <a:pt x="305514" y="58766"/>
                  </a:lnTo>
                  <a:lnTo>
                    <a:pt x="261109" y="78747"/>
                  </a:lnTo>
                  <a:lnTo>
                    <a:pt x="219422" y="101232"/>
                  </a:lnTo>
                  <a:lnTo>
                    <a:pt x="180671" y="126071"/>
                  </a:lnTo>
                  <a:lnTo>
                    <a:pt x="145075" y="153111"/>
                  </a:lnTo>
                  <a:lnTo>
                    <a:pt x="112852" y="182200"/>
                  </a:lnTo>
                  <a:lnTo>
                    <a:pt x="84218" y="213186"/>
                  </a:lnTo>
                  <a:lnTo>
                    <a:pt x="59392" y="245918"/>
                  </a:lnTo>
                  <a:lnTo>
                    <a:pt x="38591" y="280244"/>
                  </a:lnTo>
                  <a:lnTo>
                    <a:pt x="22034" y="316010"/>
                  </a:lnTo>
                  <a:lnTo>
                    <a:pt x="9938" y="353067"/>
                  </a:lnTo>
                  <a:lnTo>
                    <a:pt x="2520" y="391261"/>
                  </a:lnTo>
                  <a:lnTo>
                    <a:pt x="0" y="430441"/>
                  </a:lnTo>
                  <a:lnTo>
                    <a:pt x="2520" y="469618"/>
                  </a:lnTo>
                  <a:lnTo>
                    <a:pt x="9938" y="507811"/>
                  </a:lnTo>
                  <a:lnTo>
                    <a:pt x="22034" y="544866"/>
                  </a:lnTo>
                  <a:lnTo>
                    <a:pt x="38591" y="580632"/>
                  </a:lnTo>
                  <a:lnTo>
                    <a:pt x="59392" y="614957"/>
                  </a:lnTo>
                  <a:lnTo>
                    <a:pt x="84218" y="647689"/>
                  </a:lnTo>
                  <a:lnTo>
                    <a:pt x="112852" y="678676"/>
                  </a:lnTo>
                  <a:lnTo>
                    <a:pt x="145075" y="707765"/>
                  </a:lnTo>
                  <a:lnTo>
                    <a:pt x="180671" y="734806"/>
                  </a:lnTo>
                  <a:lnTo>
                    <a:pt x="219422" y="759645"/>
                  </a:lnTo>
                  <a:lnTo>
                    <a:pt x="261109" y="782131"/>
                  </a:lnTo>
                  <a:lnTo>
                    <a:pt x="305514" y="802112"/>
                  </a:lnTo>
                  <a:lnTo>
                    <a:pt x="352421" y="819436"/>
                  </a:lnTo>
                  <a:lnTo>
                    <a:pt x="401612" y="833951"/>
                  </a:lnTo>
                  <a:lnTo>
                    <a:pt x="452868" y="845505"/>
                  </a:lnTo>
                  <a:lnTo>
                    <a:pt x="505971" y="853946"/>
                  </a:lnTo>
                  <a:lnTo>
                    <a:pt x="560705" y="859123"/>
                  </a:lnTo>
                  <a:lnTo>
                    <a:pt x="616851" y="860882"/>
                  </a:lnTo>
                  <a:lnTo>
                    <a:pt x="672999" y="859123"/>
                  </a:lnTo>
                  <a:lnTo>
                    <a:pt x="727735" y="853946"/>
                  </a:lnTo>
                  <a:lnTo>
                    <a:pt x="780840" y="845505"/>
                  </a:lnTo>
                  <a:lnTo>
                    <a:pt x="832097" y="833951"/>
                  </a:lnTo>
                  <a:lnTo>
                    <a:pt x="881289" y="819436"/>
                  </a:lnTo>
                  <a:lnTo>
                    <a:pt x="928197" y="802112"/>
                  </a:lnTo>
                  <a:lnTo>
                    <a:pt x="972604" y="782131"/>
                  </a:lnTo>
                  <a:lnTo>
                    <a:pt x="1014291" y="759645"/>
                  </a:lnTo>
                  <a:lnTo>
                    <a:pt x="1053042" y="734806"/>
                  </a:lnTo>
                  <a:lnTo>
                    <a:pt x="1088639" y="707765"/>
                  </a:lnTo>
                  <a:lnTo>
                    <a:pt x="1120863" y="678676"/>
                  </a:lnTo>
                  <a:lnTo>
                    <a:pt x="1149497" y="647689"/>
                  </a:lnTo>
                  <a:lnTo>
                    <a:pt x="1174323" y="614957"/>
                  </a:lnTo>
                  <a:lnTo>
                    <a:pt x="1195124" y="580632"/>
                  </a:lnTo>
                  <a:lnTo>
                    <a:pt x="1211681" y="544866"/>
                  </a:lnTo>
                  <a:lnTo>
                    <a:pt x="1223777" y="507811"/>
                  </a:lnTo>
                  <a:lnTo>
                    <a:pt x="1231195" y="469618"/>
                  </a:lnTo>
                  <a:lnTo>
                    <a:pt x="1233716" y="430441"/>
                  </a:lnTo>
                  <a:lnTo>
                    <a:pt x="1231195" y="391261"/>
                  </a:lnTo>
                  <a:lnTo>
                    <a:pt x="1223777" y="353067"/>
                  </a:lnTo>
                  <a:lnTo>
                    <a:pt x="1211681" y="316010"/>
                  </a:lnTo>
                  <a:lnTo>
                    <a:pt x="1195124" y="280244"/>
                  </a:lnTo>
                  <a:lnTo>
                    <a:pt x="1174323" y="245918"/>
                  </a:lnTo>
                  <a:lnTo>
                    <a:pt x="1149497" y="213186"/>
                  </a:lnTo>
                  <a:lnTo>
                    <a:pt x="1120863" y="182200"/>
                  </a:lnTo>
                  <a:lnTo>
                    <a:pt x="1088639" y="153111"/>
                  </a:lnTo>
                  <a:lnTo>
                    <a:pt x="1053042" y="126071"/>
                  </a:lnTo>
                  <a:lnTo>
                    <a:pt x="1014291" y="101232"/>
                  </a:lnTo>
                  <a:lnTo>
                    <a:pt x="972604" y="78747"/>
                  </a:lnTo>
                  <a:lnTo>
                    <a:pt x="928197" y="58766"/>
                  </a:lnTo>
                  <a:lnTo>
                    <a:pt x="881289" y="41443"/>
                  </a:lnTo>
                  <a:lnTo>
                    <a:pt x="832097" y="26928"/>
                  </a:lnTo>
                  <a:lnTo>
                    <a:pt x="780840" y="15375"/>
                  </a:lnTo>
                  <a:lnTo>
                    <a:pt x="727735" y="6934"/>
                  </a:lnTo>
                  <a:lnTo>
                    <a:pt x="672999" y="1759"/>
                  </a:lnTo>
                  <a:lnTo>
                    <a:pt x="616851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37409" y="2431681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55126" y="3166059"/>
              <a:ext cx="292100" cy="1437005"/>
            </a:xfrm>
            <a:custGeom>
              <a:avLst/>
              <a:gdLst/>
              <a:ahLst/>
              <a:cxnLst/>
              <a:rect l="l" t="t" r="r" b="b"/>
              <a:pathLst>
                <a:path w="292100" h="1437004">
                  <a:moveTo>
                    <a:pt x="0" y="1263827"/>
                  </a:moveTo>
                  <a:lnTo>
                    <a:pt x="82283" y="1436954"/>
                  </a:lnTo>
                  <a:lnTo>
                    <a:pt x="156878" y="1294917"/>
                  </a:lnTo>
                  <a:lnTo>
                    <a:pt x="113703" y="1294917"/>
                  </a:lnTo>
                  <a:lnTo>
                    <a:pt x="56565" y="1293291"/>
                  </a:lnTo>
                  <a:lnTo>
                    <a:pt x="57371" y="1264971"/>
                  </a:lnTo>
                  <a:lnTo>
                    <a:pt x="0" y="1263827"/>
                  </a:lnTo>
                  <a:close/>
                </a:path>
                <a:path w="292100" h="1437004">
                  <a:moveTo>
                    <a:pt x="57371" y="1264971"/>
                  </a:moveTo>
                  <a:lnTo>
                    <a:pt x="56565" y="1293291"/>
                  </a:lnTo>
                  <a:lnTo>
                    <a:pt x="113703" y="1294917"/>
                  </a:lnTo>
                  <a:lnTo>
                    <a:pt x="114521" y="1266110"/>
                  </a:lnTo>
                  <a:lnTo>
                    <a:pt x="57371" y="1264971"/>
                  </a:lnTo>
                  <a:close/>
                </a:path>
                <a:path w="292100" h="1437004">
                  <a:moveTo>
                    <a:pt x="114521" y="1266110"/>
                  </a:moveTo>
                  <a:lnTo>
                    <a:pt x="113703" y="1294917"/>
                  </a:lnTo>
                  <a:lnTo>
                    <a:pt x="156878" y="1294917"/>
                  </a:lnTo>
                  <a:lnTo>
                    <a:pt x="171411" y="1267244"/>
                  </a:lnTo>
                  <a:lnTo>
                    <a:pt x="114521" y="1266110"/>
                  </a:lnTo>
                  <a:close/>
                </a:path>
                <a:path w="292100" h="1437004">
                  <a:moveTo>
                    <a:pt x="162644" y="691719"/>
                  </a:moveTo>
                  <a:lnTo>
                    <a:pt x="130543" y="721334"/>
                  </a:lnTo>
                  <a:lnTo>
                    <a:pt x="116141" y="758050"/>
                  </a:lnTo>
                  <a:lnTo>
                    <a:pt x="103720" y="806919"/>
                  </a:lnTo>
                  <a:lnTo>
                    <a:pt x="96050" y="846264"/>
                  </a:lnTo>
                  <a:lnTo>
                    <a:pt x="88861" y="890625"/>
                  </a:lnTo>
                  <a:lnTo>
                    <a:pt x="82156" y="939647"/>
                  </a:lnTo>
                  <a:lnTo>
                    <a:pt x="76022" y="992632"/>
                  </a:lnTo>
                  <a:lnTo>
                    <a:pt x="70497" y="1049324"/>
                  </a:lnTo>
                  <a:lnTo>
                    <a:pt x="65646" y="1109129"/>
                  </a:lnTo>
                  <a:lnTo>
                    <a:pt x="61518" y="1171536"/>
                  </a:lnTo>
                  <a:lnTo>
                    <a:pt x="58191" y="1236167"/>
                  </a:lnTo>
                  <a:lnTo>
                    <a:pt x="57371" y="1264971"/>
                  </a:lnTo>
                  <a:lnTo>
                    <a:pt x="114521" y="1266110"/>
                  </a:lnTo>
                  <a:lnTo>
                    <a:pt x="115297" y="1238770"/>
                  </a:lnTo>
                  <a:lnTo>
                    <a:pt x="118571" y="1175092"/>
                  </a:lnTo>
                  <a:lnTo>
                    <a:pt x="122628" y="1113536"/>
                  </a:lnTo>
                  <a:lnTo>
                    <a:pt x="127406" y="1054646"/>
                  </a:lnTo>
                  <a:lnTo>
                    <a:pt x="132830" y="998943"/>
                  </a:lnTo>
                  <a:lnTo>
                    <a:pt x="138849" y="946861"/>
                  </a:lnTo>
                  <a:lnTo>
                    <a:pt x="142094" y="922147"/>
                  </a:lnTo>
                  <a:lnTo>
                    <a:pt x="145364" y="899223"/>
                  </a:lnTo>
                  <a:lnTo>
                    <a:pt x="148770" y="877201"/>
                  </a:lnTo>
                  <a:lnTo>
                    <a:pt x="152286" y="856475"/>
                  </a:lnTo>
                  <a:lnTo>
                    <a:pt x="155874" y="837133"/>
                  </a:lnTo>
                  <a:lnTo>
                    <a:pt x="159529" y="819264"/>
                  </a:lnTo>
                  <a:lnTo>
                    <a:pt x="163224" y="802957"/>
                  </a:lnTo>
                  <a:lnTo>
                    <a:pt x="166925" y="788301"/>
                  </a:lnTo>
                  <a:lnTo>
                    <a:pt x="167144" y="787438"/>
                  </a:lnTo>
                  <a:lnTo>
                    <a:pt x="170606" y="775449"/>
                  </a:lnTo>
                  <a:lnTo>
                    <a:pt x="170916" y="774369"/>
                  </a:lnTo>
                  <a:lnTo>
                    <a:pt x="174181" y="764552"/>
                  </a:lnTo>
                  <a:lnTo>
                    <a:pt x="174637" y="763168"/>
                  </a:lnTo>
                  <a:lnTo>
                    <a:pt x="177540" y="755815"/>
                  </a:lnTo>
                  <a:lnTo>
                    <a:pt x="178257" y="753973"/>
                  </a:lnTo>
                  <a:lnTo>
                    <a:pt x="180421" y="749541"/>
                  </a:lnTo>
                  <a:lnTo>
                    <a:pt x="180263" y="749541"/>
                  </a:lnTo>
                  <a:lnTo>
                    <a:pt x="181359" y="747483"/>
                  </a:lnTo>
                  <a:lnTo>
                    <a:pt x="175209" y="747483"/>
                  </a:lnTo>
                  <a:lnTo>
                    <a:pt x="183350" y="743692"/>
                  </a:lnTo>
                  <a:lnTo>
                    <a:pt x="184259" y="742839"/>
                  </a:lnTo>
                  <a:lnTo>
                    <a:pt x="184442" y="742581"/>
                  </a:lnTo>
                  <a:lnTo>
                    <a:pt x="186118" y="741095"/>
                  </a:lnTo>
                  <a:lnTo>
                    <a:pt x="193198" y="741095"/>
                  </a:lnTo>
                  <a:lnTo>
                    <a:pt x="200774" y="735571"/>
                  </a:lnTo>
                  <a:lnTo>
                    <a:pt x="208648" y="726122"/>
                  </a:lnTo>
                  <a:lnTo>
                    <a:pt x="214706" y="716051"/>
                  </a:lnTo>
                  <a:lnTo>
                    <a:pt x="219887" y="705040"/>
                  </a:lnTo>
                  <a:lnTo>
                    <a:pt x="223301" y="696277"/>
                  </a:lnTo>
                  <a:lnTo>
                    <a:pt x="159118" y="696277"/>
                  </a:lnTo>
                  <a:lnTo>
                    <a:pt x="160548" y="694563"/>
                  </a:lnTo>
                  <a:lnTo>
                    <a:pt x="160019" y="694563"/>
                  </a:lnTo>
                  <a:lnTo>
                    <a:pt x="161370" y="693577"/>
                  </a:lnTo>
                  <a:lnTo>
                    <a:pt x="161964" y="692848"/>
                  </a:lnTo>
                  <a:lnTo>
                    <a:pt x="162644" y="691719"/>
                  </a:lnTo>
                  <a:close/>
                </a:path>
                <a:path w="292100" h="1437004">
                  <a:moveTo>
                    <a:pt x="163363" y="802343"/>
                  </a:moveTo>
                  <a:lnTo>
                    <a:pt x="163207" y="802957"/>
                  </a:lnTo>
                  <a:lnTo>
                    <a:pt x="163363" y="802343"/>
                  </a:lnTo>
                  <a:close/>
                </a:path>
                <a:path w="292100" h="1437004">
                  <a:moveTo>
                    <a:pt x="167164" y="787438"/>
                  </a:moveTo>
                  <a:lnTo>
                    <a:pt x="166997" y="788017"/>
                  </a:lnTo>
                  <a:lnTo>
                    <a:pt x="167164" y="787438"/>
                  </a:lnTo>
                  <a:close/>
                </a:path>
                <a:path w="292100" h="1437004">
                  <a:moveTo>
                    <a:pt x="170742" y="774976"/>
                  </a:moveTo>
                  <a:lnTo>
                    <a:pt x="170586" y="775449"/>
                  </a:lnTo>
                  <a:lnTo>
                    <a:pt x="170742" y="774976"/>
                  </a:lnTo>
                  <a:close/>
                </a:path>
                <a:path w="292100" h="1437004">
                  <a:moveTo>
                    <a:pt x="170942" y="774369"/>
                  </a:moveTo>
                  <a:lnTo>
                    <a:pt x="170742" y="774976"/>
                  </a:lnTo>
                  <a:lnTo>
                    <a:pt x="170942" y="774369"/>
                  </a:lnTo>
                  <a:close/>
                </a:path>
                <a:path w="292100" h="1437004">
                  <a:moveTo>
                    <a:pt x="174637" y="763168"/>
                  </a:moveTo>
                  <a:lnTo>
                    <a:pt x="174142" y="764552"/>
                  </a:lnTo>
                  <a:lnTo>
                    <a:pt x="174396" y="763898"/>
                  </a:lnTo>
                  <a:lnTo>
                    <a:pt x="174637" y="763168"/>
                  </a:lnTo>
                  <a:close/>
                </a:path>
                <a:path w="292100" h="1437004">
                  <a:moveTo>
                    <a:pt x="174396" y="763898"/>
                  </a:moveTo>
                  <a:lnTo>
                    <a:pt x="174142" y="764552"/>
                  </a:lnTo>
                  <a:lnTo>
                    <a:pt x="174396" y="763898"/>
                  </a:lnTo>
                  <a:close/>
                </a:path>
                <a:path w="292100" h="1437004">
                  <a:moveTo>
                    <a:pt x="174680" y="763168"/>
                  </a:moveTo>
                  <a:lnTo>
                    <a:pt x="174396" y="763898"/>
                  </a:lnTo>
                  <a:lnTo>
                    <a:pt x="174680" y="763168"/>
                  </a:lnTo>
                  <a:close/>
                </a:path>
                <a:path w="292100" h="1437004">
                  <a:moveTo>
                    <a:pt x="178257" y="753973"/>
                  </a:moveTo>
                  <a:lnTo>
                    <a:pt x="177469" y="755815"/>
                  </a:lnTo>
                  <a:lnTo>
                    <a:pt x="177880" y="754941"/>
                  </a:lnTo>
                  <a:lnTo>
                    <a:pt x="178257" y="753973"/>
                  </a:lnTo>
                  <a:close/>
                </a:path>
                <a:path w="292100" h="1437004">
                  <a:moveTo>
                    <a:pt x="177880" y="754941"/>
                  </a:moveTo>
                  <a:lnTo>
                    <a:pt x="177469" y="755815"/>
                  </a:lnTo>
                  <a:lnTo>
                    <a:pt x="177880" y="754941"/>
                  </a:lnTo>
                  <a:close/>
                </a:path>
                <a:path w="292100" h="1437004">
                  <a:moveTo>
                    <a:pt x="178336" y="753973"/>
                  </a:moveTo>
                  <a:lnTo>
                    <a:pt x="177880" y="754941"/>
                  </a:lnTo>
                  <a:lnTo>
                    <a:pt x="178336" y="753973"/>
                  </a:lnTo>
                  <a:close/>
                </a:path>
                <a:path w="292100" h="1437004">
                  <a:moveTo>
                    <a:pt x="181609" y="747014"/>
                  </a:moveTo>
                  <a:lnTo>
                    <a:pt x="180263" y="749541"/>
                  </a:lnTo>
                  <a:lnTo>
                    <a:pt x="180990" y="748330"/>
                  </a:lnTo>
                  <a:lnTo>
                    <a:pt x="181609" y="747014"/>
                  </a:lnTo>
                  <a:close/>
                </a:path>
                <a:path w="292100" h="1437004">
                  <a:moveTo>
                    <a:pt x="180990" y="748330"/>
                  </a:moveTo>
                  <a:lnTo>
                    <a:pt x="180263" y="749541"/>
                  </a:lnTo>
                  <a:lnTo>
                    <a:pt x="180421" y="749541"/>
                  </a:lnTo>
                  <a:lnTo>
                    <a:pt x="180990" y="748330"/>
                  </a:lnTo>
                  <a:close/>
                </a:path>
                <a:path w="292100" h="1437004">
                  <a:moveTo>
                    <a:pt x="181781" y="747014"/>
                  </a:moveTo>
                  <a:lnTo>
                    <a:pt x="181609" y="747014"/>
                  </a:lnTo>
                  <a:lnTo>
                    <a:pt x="180990" y="748330"/>
                  </a:lnTo>
                  <a:lnTo>
                    <a:pt x="181781" y="747014"/>
                  </a:lnTo>
                  <a:close/>
                </a:path>
                <a:path w="292100" h="1437004">
                  <a:moveTo>
                    <a:pt x="183350" y="743692"/>
                  </a:moveTo>
                  <a:lnTo>
                    <a:pt x="175209" y="747483"/>
                  </a:lnTo>
                  <a:lnTo>
                    <a:pt x="181659" y="745896"/>
                  </a:lnTo>
                  <a:lnTo>
                    <a:pt x="181000" y="745896"/>
                  </a:lnTo>
                  <a:lnTo>
                    <a:pt x="183350" y="743692"/>
                  </a:lnTo>
                  <a:close/>
                </a:path>
                <a:path w="292100" h="1437004">
                  <a:moveTo>
                    <a:pt x="182186" y="745766"/>
                  </a:moveTo>
                  <a:lnTo>
                    <a:pt x="175209" y="747483"/>
                  </a:lnTo>
                  <a:lnTo>
                    <a:pt x="181359" y="747483"/>
                  </a:lnTo>
                  <a:lnTo>
                    <a:pt x="181609" y="747014"/>
                  </a:lnTo>
                  <a:lnTo>
                    <a:pt x="181781" y="747014"/>
                  </a:lnTo>
                  <a:lnTo>
                    <a:pt x="182299" y="746150"/>
                  </a:lnTo>
                  <a:lnTo>
                    <a:pt x="181914" y="746150"/>
                  </a:lnTo>
                  <a:lnTo>
                    <a:pt x="182186" y="745766"/>
                  </a:lnTo>
                  <a:close/>
                </a:path>
                <a:path w="292100" h="1437004">
                  <a:moveTo>
                    <a:pt x="182246" y="745751"/>
                  </a:moveTo>
                  <a:lnTo>
                    <a:pt x="181914" y="746150"/>
                  </a:lnTo>
                  <a:lnTo>
                    <a:pt x="182246" y="745751"/>
                  </a:lnTo>
                  <a:close/>
                </a:path>
                <a:path w="292100" h="1437004">
                  <a:moveTo>
                    <a:pt x="182589" y="745667"/>
                  </a:moveTo>
                  <a:lnTo>
                    <a:pt x="182246" y="745751"/>
                  </a:lnTo>
                  <a:lnTo>
                    <a:pt x="181914" y="746150"/>
                  </a:lnTo>
                  <a:lnTo>
                    <a:pt x="182299" y="746150"/>
                  </a:lnTo>
                  <a:lnTo>
                    <a:pt x="182589" y="745667"/>
                  </a:lnTo>
                  <a:close/>
                </a:path>
                <a:path w="292100" h="1437004">
                  <a:moveTo>
                    <a:pt x="183805" y="743480"/>
                  </a:moveTo>
                  <a:lnTo>
                    <a:pt x="183350" y="743692"/>
                  </a:lnTo>
                  <a:lnTo>
                    <a:pt x="181000" y="745896"/>
                  </a:lnTo>
                  <a:lnTo>
                    <a:pt x="183262" y="744247"/>
                  </a:lnTo>
                  <a:lnTo>
                    <a:pt x="183805" y="743480"/>
                  </a:lnTo>
                  <a:close/>
                </a:path>
                <a:path w="292100" h="1437004">
                  <a:moveTo>
                    <a:pt x="183262" y="744247"/>
                  </a:moveTo>
                  <a:lnTo>
                    <a:pt x="181000" y="745896"/>
                  </a:lnTo>
                  <a:lnTo>
                    <a:pt x="181659" y="745896"/>
                  </a:lnTo>
                  <a:lnTo>
                    <a:pt x="182186" y="745766"/>
                  </a:lnTo>
                  <a:lnTo>
                    <a:pt x="183262" y="744247"/>
                  </a:lnTo>
                  <a:close/>
                </a:path>
                <a:path w="292100" h="1437004">
                  <a:moveTo>
                    <a:pt x="183581" y="744014"/>
                  </a:moveTo>
                  <a:lnTo>
                    <a:pt x="183262" y="744247"/>
                  </a:lnTo>
                  <a:lnTo>
                    <a:pt x="182186" y="745766"/>
                  </a:lnTo>
                  <a:lnTo>
                    <a:pt x="183298" y="744486"/>
                  </a:lnTo>
                  <a:lnTo>
                    <a:pt x="183581" y="744014"/>
                  </a:lnTo>
                  <a:close/>
                </a:path>
                <a:path w="292100" h="1437004">
                  <a:moveTo>
                    <a:pt x="183298" y="744486"/>
                  </a:moveTo>
                  <a:lnTo>
                    <a:pt x="182246" y="745751"/>
                  </a:lnTo>
                  <a:lnTo>
                    <a:pt x="182589" y="745667"/>
                  </a:lnTo>
                  <a:lnTo>
                    <a:pt x="183298" y="744486"/>
                  </a:lnTo>
                  <a:close/>
                </a:path>
                <a:path w="292100" h="1437004">
                  <a:moveTo>
                    <a:pt x="190830" y="742823"/>
                  </a:moveTo>
                  <a:lnTo>
                    <a:pt x="185216" y="742823"/>
                  </a:lnTo>
                  <a:lnTo>
                    <a:pt x="183858" y="743812"/>
                  </a:lnTo>
                  <a:lnTo>
                    <a:pt x="183267" y="744537"/>
                  </a:lnTo>
                  <a:lnTo>
                    <a:pt x="182589" y="745667"/>
                  </a:lnTo>
                  <a:lnTo>
                    <a:pt x="189141" y="744054"/>
                  </a:lnTo>
                  <a:lnTo>
                    <a:pt x="190830" y="742823"/>
                  </a:lnTo>
                  <a:close/>
                </a:path>
                <a:path w="292100" h="1437004">
                  <a:moveTo>
                    <a:pt x="183858" y="743812"/>
                  </a:moveTo>
                  <a:lnTo>
                    <a:pt x="183581" y="744014"/>
                  </a:lnTo>
                  <a:lnTo>
                    <a:pt x="183298" y="744486"/>
                  </a:lnTo>
                  <a:lnTo>
                    <a:pt x="183858" y="743812"/>
                  </a:lnTo>
                  <a:close/>
                </a:path>
                <a:path w="292100" h="1437004">
                  <a:moveTo>
                    <a:pt x="183940" y="743417"/>
                  </a:moveTo>
                  <a:lnTo>
                    <a:pt x="183805" y="743480"/>
                  </a:lnTo>
                  <a:lnTo>
                    <a:pt x="183262" y="744247"/>
                  </a:lnTo>
                  <a:lnTo>
                    <a:pt x="183581" y="744014"/>
                  </a:lnTo>
                  <a:lnTo>
                    <a:pt x="183940" y="743417"/>
                  </a:lnTo>
                  <a:close/>
                </a:path>
                <a:path w="292100" h="1437004">
                  <a:moveTo>
                    <a:pt x="184343" y="743229"/>
                  </a:moveTo>
                  <a:lnTo>
                    <a:pt x="183940" y="743417"/>
                  </a:lnTo>
                  <a:lnTo>
                    <a:pt x="183581" y="744014"/>
                  </a:lnTo>
                  <a:lnTo>
                    <a:pt x="183858" y="743812"/>
                  </a:lnTo>
                  <a:lnTo>
                    <a:pt x="184343" y="743229"/>
                  </a:lnTo>
                  <a:close/>
                </a:path>
                <a:path w="292100" h="1437004">
                  <a:moveTo>
                    <a:pt x="185216" y="742823"/>
                  </a:moveTo>
                  <a:lnTo>
                    <a:pt x="184343" y="743229"/>
                  </a:lnTo>
                  <a:lnTo>
                    <a:pt x="183858" y="743812"/>
                  </a:lnTo>
                  <a:lnTo>
                    <a:pt x="185216" y="742823"/>
                  </a:lnTo>
                  <a:close/>
                </a:path>
                <a:path w="292100" h="1437004">
                  <a:moveTo>
                    <a:pt x="184259" y="742839"/>
                  </a:moveTo>
                  <a:lnTo>
                    <a:pt x="183350" y="743692"/>
                  </a:lnTo>
                  <a:lnTo>
                    <a:pt x="183805" y="743480"/>
                  </a:lnTo>
                  <a:lnTo>
                    <a:pt x="184259" y="742839"/>
                  </a:lnTo>
                  <a:close/>
                </a:path>
                <a:path w="292100" h="1437004">
                  <a:moveTo>
                    <a:pt x="184323" y="742779"/>
                  </a:moveTo>
                  <a:lnTo>
                    <a:pt x="183805" y="743480"/>
                  </a:lnTo>
                  <a:lnTo>
                    <a:pt x="183940" y="743417"/>
                  </a:lnTo>
                  <a:lnTo>
                    <a:pt x="184323" y="742779"/>
                  </a:lnTo>
                  <a:close/>
                </a:path>
                <a:path w="292100" h="1437004">
                  <a:moveTo>
                    <a:pt x="186118" y="741095"/>
                  </a:moveTo>
                  <a:lnTo>
                    <a:pt x="184323" y="742779"/>
                  </a:lnTo>
                  <a:lnTo>
                    <a:pt x="183940" y="743417"/>
                  </a:lnTo>
                  <a:lnTo>
                    <a:pt x="184343" y="743229"/>
                  </a:lnTo>
                  <a:lnTo>
                    <a:pt x="186118" y="741095"/>
                  </a:lnTo>
                  <a:close/>
                </a:path>
                <a:path w="292100" h="1437004">
                  <a:moveTo>
                    <a:pt x="193198" y="741095"/>
                  </a:moveTo>
                  <a:lnTo>
                    <a:pt x="186118" y="741095"/>
                  </a:lnTo>
                  <a:lnTo>
                    <a:pt x="184343" y="743229"/>
                  </a:lnTo>
                  <a:lnTo>
                    <a:pt x="185216" y="742823"/>
                  </a:lnTo>
                  <a:lnTo>
                    <a:pt x="190830" y="742823"/>
                  </a:lnTo>
                  <a:lnTo>
                    <a:pt x="193198" y="741095"/>
                  </a:lnTo>
                  <a:close/>
                </a:path>
                <a:path w="292100" h="1437004">
                  <a:moveTo>
                    <a:pt x="184442" y="742581"/>
                  </a:moveTo>
                  <a:lnTo>
                    <a:pt x="184259" y="742839"/>
                  </a:lnTo>
                  <a:lnTo>
                    <a:pt x="184442" y="742581"/>
                  </a:lnTo>
                  <a:close/>
                </a:path>
                <a:path w="292100" h="1437004">
                  <a:moveTo>
                    <a:pt x="184534" y="742581"/>
                  </a:moveTo>
                  <a:lnTo>
                    <a:pt x="184323" y="742779"/>
                  </a:lnTo>
                  <a:lnTo>
                    <a:pt x="184534" y="742581"/>
                  </a:lnTo>
                  <a:close/>
                </a:path>
                <a:path w="292100" h="1437004">
                  <a:moveTo>
                    <a:pt x="161287" y="693972"/>
                  </a:moveTo>
                  <a:lnTo>
                    <a:pt x="160884" y="694160"/>
                  </a:lnTo>
                  <a:lnTo>
                    <a:pt x="159118" y="696277"/>
                  </a:lnTo>
                  <a:lnTo>
                    <a:pt x="160908" y="694602"/>
                  </a:lnTo>
                  <a:lnTo>
                    <a:pt x="161287" y="693972"/>
                  </a:lnTo>
                  <a:close/>
                </a:path>
                <a:path w="292100" h="1437004">
                  <a:moveTo>
                    <a:pt x="225608" y="689902"/>
                  </a:moveTo>
                  <a:lnTo>
                    <a:pt x="170027" y="689902"/>
                  </a:lnTo>
                  <a:lnTo>
                    <a:pt x="161873" y="693699"/>
                  </a:lnTo>
                  <a:lnTo>
                    <a:pt x="160970" y="694544"/>
                  </a:lnTo>
                  <a:lnTo>
                    <a:pt x="160794" y="694791"/>
                  </a:lnTo>
                  <a:lnTo>
                    <a:pt x="159118" y="696277"/>
                  </a:lnTo>
                  <a:lnTo>
                    <a:pt x="223301" y="696277"/>
                  </a:lnTo>
                  <a:lnTo>
                    <a:pt x="224637" y="692848"/>
                  </a:lnTo>
                  <a:lnTo>
                    <a:pt x="225608" y="689902"/>
                  </a:lnTo>
                  <a:close/>
                </a:path>
                <a:path w="292100" h="1437004">
                  <a:moveTo>
                    <a:pt x="160908" y="694602"/>
                  </a:moveTo>
                  <a:lnTo>
                    <a:pt x="160706" y="694791"/>
                  </a:lnTo>
                  <a:lnTo>
                    <a:pt x="160908" y="694602"/>
                  </a:lnTo>
                  <a:close/>
                </a:path>
                <a:path w="292100" h="1437004">
                  <a:moveTo>
                    <a:pt x="160970" y="694544"/>
                  </a:moveTo>
                  <a:lnTo>
                    <a:pt x="160794" y="694791"/>
                  </a:lnTo>
                  <a:lnTo>
                    <a:pt x="160970" y="694544"/>
                  </a:lnTo>
                  <a:close/>
                </a:path>
                <a:path w="292100" h="1437004">
                  <a:moveTo>
                    <a:pt x="161422" y="693909"/>
                  </a:moveTo>
                  <a:lnTo>
                    <a:pt x="161287" y="693972"/>
                  </a:lnTo>
                  <a:lnTo>
                    <a:pt x="160908" y="694602"/>
                  </a:lnTo>
                  <a:lnTo>
                    <a:pt x="161422" y="693909"/>
                  </a:lnTo>
                  <a:close/>
                </a:path>
                <a:path w="292100" h="1437004">
                  <a:moveTo>
                    <a:pt x="161370" y="693577"/>
                  </a:moveTo>
                  <a:lnTo>
                    <a:pt x="160019" y="694563"/>
                  </a:lnTo>
                  <a:lnTo>
                    <a:pt x="160884" y="694160"/>
                  </a:lnTo>
                  <a:lnTo>
                    <a:pt x="161370" y="693577"/>
                  </a:lnTo>
                  <a:close/>
                </a:path>
                <a:path w="292100" h="1437004">
                  <a:moveTo>
                    <a:pt x="160884" y="694160"/>
                  </a:moveTo>
                  <a:lnTo>
                    <a:pt x="160019" y="694563"/>
                  </a:lnTo>
                  <a:lnTo>
                    <a:pt x="160548" y="694563"/>
                  </a:lnTo>
                  <a:lnTo>
                    <a:pt x="160884" y="694160"/>
                  </a:lnTo>
                  <a:close/>
                </a:path>
                <a:path w="292100" h="1437004">
                  <a:moveTo>
                    <a:pt x="161873" y="693699"/>
                  </a:moveTo>
                  <a:lnTo>
                    <a:pt x="161422" y="693909"/>
                  </a:lnTo>
                  <a:lnTo>
                    <a:pt x="160970" y="694544"/>
                  </a:lnTo>
                  <a:lnTo>
                    <a:pt x="161873" y="693699"/>
                  </a:lnTo>
                  <a:close/>
                </a:path>
                <a:path w="292100" h="1437004">
                  <a:moveTo>
                    <a:pt x="161647" y="693375"/>
                  </a:moveTo>
                  <a:lnTo>
                    <a:pt x="161370" y="693577"/>
                  </a:lnTo>
                  <a:lnTo>
                    <a:pt x="160884" y="694160"/>
                  </a:lnTo>
                  <a:lnTo>
                    <a:pt x="161287" y="693972"/>
                  </a:lnTo>
                  <a:lnTo>
                    <a:pt x="161647" y="693375"/>
                  </a:lnTo>
                  <a:close/>
                </a:path>
                <a:path w="292100" h="1437004">
                  <a:moveTo>
                    <a:pt x="161970" y="693139"/>
                  </a:moveTo>
                  <a:lnTo>
                    <a:pt x="161647" y="693375"/>
                  </a:lnTo>
                  <a:lnTo>
                    <a:pt x="161287" y="693972"/>
                  </a:lnTo>
                  <a:lnTo>
                    <a:pt x="161422" y="693909"/>
                  </a:lnTo>
                  <a:lnTo>
                    <a:pt x="161970" y="693139"/>
                  </a:lnTo>
                  <a:close/>
                </a:path>
                <a:path w="292100" h="1437004">
                  <a:moveTo>
                    <a:pt x="164249" y="691476"/>
                  </a:moveTo>
                  <a:lnTo>
                    <a:pt x="161970" y="693139"/>
                  </a:lnTo>
                  <a:lnTo>
                    <a:pt x="161422" y="693909"/>
                  </a:lnTo>
                  <a:lnTo>
                    <a:pt x="161873" y="693699"/>
                  </a:lnTo>
                  <a:lnTo>
                    <a:pt x="164249" y="691476"/>
                  </a:lnTo>
                  <a:close/>
                </a:path>
                <a:path w="292100" h="1437004">
                  <a:moveTo>
                    <a:pt x="166646" y="691476"/>
                  </a:moveTo>
                  <a:lnTo>
                    <a:pt x="164249" y="691476"/>
                  </a:lnTo>
                  <a:lnTo>
                    <a:pt x="161873" y="693699"/>
                  </a:lnTo>
                  <a:lnTo>
                    <a:pt x="166646" y="691476"/>
                  </a:lnTo>
                  <a:close/>
                </a:path>
                <a:path w="292100" h="1437004">
                  <a:moveTo>
                    <a:pt x="161928" y="692908"/>
                  </a:moveTo>
                  <a:lnTo>
                    <a:pt x="161370" y="693577"/>
                  </a:lnTo>
                  <a:lnTo>
                    <a:pt x="161647" y="693375"/>
                  </a:lnTo>
                  <a:lnTo>
                    <a:pt x="161928" y="692908"/>
                  </a:lnTo>
                  <a:close/>
                </a:path>
                <a:path w="292100" h="1437004">
                  <a:moveTo>
                    <a:pt x="163052" y="691618"/>
                  </a:moveTo>
                  <a:lnTo>
                    <a:pt x="161928" y="692908"/>
                  </a:lnTo>
                  <a:lnTo>
                    <a:pt x="161647" y="693375"/>
                  </a:lnTo>
                  <a:lnTo>
                    <a:pt x="161970" y="693139"/>
                  </a:lnTo>
                  <a:lnTo>
                    <a:pt x="163052" y="691618"/>
                  </a:lnTo>
                  <a:close/>
                </a:path>
                <a:path w="292100" h="1437004">
                  <a:moveTo>
                    <a:pt x="170027" y="689902"/>
                  </a:moveTo>
                  <a:lnTo>
                    <a:pt x="163052" y="691618"/>
                  </a:lnTo>
                  <a:lnTo>
                    <a:pt x="161970" y="693139"/>
                  </a:lnTo>
                  <a:lnTo>
                    <a:pt x="164249" y="691476"/>
                  </a:lnTo>
                  <a:lnTo>
                    <a:pt x="166646" y="691476"/>
                  </a:lnTo>
                  <a:lnTo>
                    <a:pt x="170027" y="689902"/>
                  </a:lnTo>
                  <a:close/>
                </a:path>
                <a:path w="292100" h="1437004">
                  <a:moveTo>
                    <a:pt x="162991" y="691633"/>
                  </a:moveTo>
                  <a:lnTo>
                    <a:pt x="162644" y="691719"/>
                  </a:lnTo>
                  <a:lnTo>
                    <a:pt x="161928" y="692908"/>
                  </a:lnTo>
                  <a:lnTo>
                    <a:pt x="162991" y="691633"/>
                  </a:lnTo>
                  <a:close/>
                </a:path>
                <a:path w="292100" h="1437004">
                  <a:moveTo>
                    <a:pt x="164244" y="689062"/>
                  </a:moveTo>
                  <a:lnTo>
                    <a:pt x="162644" y="691719"/>
                  </a:lnTo>
                  <a:lnTo>
                    <a:pt x="163004" y="691618"/>
                  </a:lnTo>
                  <a:lnTo>
                    <a:pt x="163334" y="691222"/>
                  </a:lnTo>
                  <a:lnTo>
                    <a:pt x="164661" y="691222"/>
                  </a:lnTo>
                  <a:lnTo>
                    <a:pt x="168118" y="690372"/>
                  </a:lnTo>
                  <a:lnTo>
                    <a:pt x="163626" y="690372"/>
                  </a:lnTo>
                  <a:lnTo>
                    <a:pt x="164244" y="689062"/>
                  </a:lnTo>
                  <a:close/>
                </a:path>
                <a:path w="292100" h="1437004">
                  <a:moveTo>
                    <a:pt x="163334" y="691222"/>
                  </a:moveTo>
                  <a:lnTo>
                    <a:pt x="162991" y="691633"/>
                  </a:lnTo>
                  <a:lnTo>
                    <a:pt x="163334" y="691222"/>
                  </a:lnTo>
                  <a:close/>
                </a:path>
                <a:path w="292100" h="1437004">
                  <a:moveTo>
                    <a:pt x="164661" y="691222"/>
                  </a:moveTo>
                  <a:lnTo>
                    <a:pt x="163334" y="691222"/>
                  </a:lnTo>
                  <a:lnTo>
                    <a:pt x="163052" y="691618"/>
                  </a:lnTo>
                  <a:lnTo>
                    <a:pt x="164661" y="691222"/>
                  </a:lnTo>
                  <a:close/>
                </a:path>
                <a:path w="292100" h="1437004">
                  <a:moveTo>
                    <a:pt x="164985" y="687832"/>
                  </a:moveTo>
                  <a:lnTo>
                    <a:pt x="164244" y="689062"/>
                  </a:lnTo>
                  <a:lnTo>
                    <a:pt x="163626" y="690372"/>
                  </a:lnTo>
                  <a:lnTo>
                    <a:pt x="164985" y="687832"/>
                  </a:lnTo>
                  <a:close/>
                </a:path>
                <a:path w="292100" h="1437004">
                  <a:moveTo>
                    <a:pt x="226290" y="687832"/>
                  </a:moveTo>
                  <a:lnTo>
                    <a:pt x="164985" y="687832"/>
                  </a:lnTo>
                  <a:lnTo>
                    <a:pt x="163626" y="690372"/>
                  </a:lnTo>
                  <a:lnTo>
                    <a:pt x="168118" y="690372"/>
                  </a:lnTo>
                  <a:lnTo>
                    <a:pt x="170027" y="689902"/>
                  </a:lnTo>
                  <a:lnTo>
                    <a:pt x="225608" y="689902"/>
                  </a:lnTo>
                  <a:lnTo>
                    <a:pt x="226290" y="687832"/>
                  </a:lnTo>
                  <a:close/>
                </a:path>
                <a:path w="292100" h="1437004">
                  <a:moveTo>
                    <a:pt x="228354" y="681570"/>
                  </a:moveTo>
                  <a:lnTo>
                    <a:pt x="167779" y="681570"/>
                  </a:lnTo>
                  <a:lnTo>
                    <a:pt x="166979" y="683412"/>
                  </a:lnTo>
                  <a:lnTo>
                    <a:pt x="164244" y="689062"/>
                  </a:lnTo>
                  <a:lnTo>
                    <a:pt x="164985" y="687832"/>
                  </a:lnTo>
                  <a:lnTo>
                    <a:pt x="226290" y="687832"/>
                  </a:lnTo>
                  <a:lnTo>
                    <a:pt x="228354" y="681570"/>
                  </a:lnTo>
                  <a:close/>
                </a:path>
                <a:path w="292100" h="1437004">
                  <a:moveTo>
                    <a:pt x="167302" y="682582"/>
                  </a:moveTo>
                  <a:lnTo>
                    <a:pt x="166910" y="683412"/>
                  </a:lnTo>
                  <a:lnTo>
                    <a:pt x="167302" y="682582"/>
                  </a:lnTo>
                  <a:close/>
                </a:path>
                <a:path w="292100" h="1437004">
                  <a:moveTo>
                    <a:pt x="167779" y="681570"/>
                  </a:moveTo>
                  <a:lnTo>
                    <a:pt x="167302" y="682582"/>
                  </a:lnTo>
                  <a:lnTo>
                    <a:pt x="166979" y="683412"/>
                  </a:lnTo>
                  <a:lnTo>
                    <a:pt x="167779" y="681570"/>
                  </a:lnTo>
                  <a:close/>
                </a:path>
                <a:path w="292100" h="1437004">
                  <a:moveTo>
                    <a:pt x="230959" y="672833"/>
                  </a:moveTo>
                  <a:lnTo>
                    <a:pt x="171094" y="672833"/>
                  </a:lnTo>
                  <a:lnTo>
                    <a:pt x="170599" y="674217"/>
                  </a:lnTo>
                  <a:lnTo>
                    <a:pt x="167302" y="682582"/>
                  </a:lnTo>
                  <a:lnTo>
                    <a:pt x="167779" y="681570"/>
                  </a:lnTo>
                  <a:lnTo>
                    <a:pt x="228354" y="681570"/>
                  </a:lnTo>
                  <a:lnTo>
                    <a:pt x="229095" y="679323"/>
                  </a:lnTo>
                  <a:lnTo>
                    <a:pt x="230959" y="672833"/>
                  </a:lnTo>
                  <a:close/>
                </a:path>
                <a:path w="292100" h="1437004">
                  <a:moveTo>
                    <a:pt x="170843" y="673478"/>
                  </a:moveTo>
                  <a:lnTo>
                    <a:pt x="170555" y="674217"/>
                  </a:lnTo>
                  <a:lnTo>
                    <a:pt x="170843" y="673478"/>
                  </a:lnTo>
                  <a:close/>
                </a:path>
                <a:path w="292100" h="1437004">
                  <a:moveTo>
                    <a:pt x="171094" y="672833"/>
                  </a:moveTo>
                  <a:lnTo>
                    <a:pt x="170843" y="673478"/>
                  </a:lnTo>
                  <a:lnTo>
                    <a:pt x="170599" y="674217"/>
                  </a:lnTo>
                  <a:lnTo>
                    <a:pt x="171094" y="672833"/>
                  </a:lnTo>
                  <a:close/>
                </a:path>
                <a:path w="292100" h="1437004">
                  <a:moveTo>
                    <a:pt x="234010" y="661924"/>
                  </a:moveTo>
                  <a:lnTo>
                    <a:pt x="174663" y="661924"/>
                  </a:lnTo>
                  <a:lnTo>
                    <a:pt x="174332" y="663003"/>
                  </a:lnTo>
                  <a:lnTo>
                    <a:pt x="170843" y="673478"/>
                  </a:lnTo>
                  <a:lnTo>
                    <a:pt x="171094" y="672833"/>
                  </a:lnTo>
                  <a:lnTo>
                    <a:pt x="230959" y="672833"/>
                  </a:lnTo>
                  <a:lnTo>
                    <a:pt x="233375" y="664425"/>
                  </a:lnTo>
                  <a:lnTo>
                    <a:pt x="234010" y="661924"/>
                  </a:lnTo>
                  <a:close/>
                </a:path>
                <a:path w="292100" h="1437004">
                  <a:moveTo>
                    <a:pt x="174509" y="662389"/>
                  </a:moveTo>
                  <a:lnTo>
                    <a:pt x="174306" y="663003"/>
                  </a:lnTo>
                  <a:lnTo>
                    <a:pt x="174509" y="662389"/>
                  </a:lnTo>
                  <a:close/>
                </a:path>
                <a:path w="292100" h="1437004">
                  <a:moveTo>
                    <a:pt x="237276" y="649071"/>
                  </a:moveTo>
                  <a:lnTo>
                    <a:pt x="178333" y="649071"/>
                  </a:lnTo>
                  <a:lnTo>
                    <a:pt x="174509" y="662389"/>
                  </a:lnTo>
                  <a:lnTo>
                    <a:pt x="174663" y="661924"/>
                  </a:lnTo>
                  <a:lnTo>
                    <a:pt x="234010" y="661924"/>
                  </a:lnTo>
                  <a:lnTo>
                    <a:pt x="237276" y="649071"/>
                  </a:lnTo>
                  <a:close/>
                </a:path>
                <a:path w="292100" h="1437004">
                  <a:moveTo>
                    <a:pt x="240628" y="634428"/>
                  </a:moveTo>
                  <a:lnTo>
                    <a:pt x="182029" y="634428"/>
                  </a:lnTo>
                  <a:lnTo>
                    <a:pt x="181863" y="635139"/>
                  </a:lnTo>
                  <a:lnTo>
                    <a:pt x="178143" y="649734"/>
                  </a:lnTo>
                  <a:lnTo>
                    <a:pt x="178333" y="649071"/>
                  </a:lnTo>
                  <a:lnTo>
                    <a:pt x="237276" y="649071"/>
                  </a:lnTo>
                  <a:lnTo>
                    <a:pt x="237515" y="648131"/>
                  </a:lnTo>
                  <a:lnTo>
                    <a:pt x="240628" y="634428"/>
                  </a:lnTo>
                  <a:close/>
                </a:path>
                <a:path w="292100" h="1437004">
                  <a:moveTo>
                    <a:pt x="181992" y="634570"/>
                  </a:moveTo>
                  <a:lnTo>
                    <a:pt x="181848" y="635139"/>
                  </a:lnTo>
                  <a:lnTo>
                    <a:pt x="181992" y="634570"/>
                  </a:lnTo>
                  <a:close/>
                </a:path>
                <a:path w="292100" h="1437004">
                  <a:moveTo>
                    <a:pt x="244052" y="618109"/>
                  </a:moveTo>
                  <a:lnTo>
                    <a:pt x="185724" y="618109"/>
                  </a:lnTo>
                  <a:lnTo>
                    <a:pt x="181992" y="634570"/>
                  </a:lnTo>
                  <a:lnTo>
                    <a:pt x="182029" y="634428"/>
                  </a:lnTo>
                  <a:lnTo>
                    <a:pt x="240628" y="634428"/>
                  </a:lnTo>
                  <a:lnTo>
                    <a:pt x="241528" y="630466"/>
                  </a:lnTo>
                  <a:lnTo>
                    <a:pt x="244052" y="618109"/>
                  </a:lnTo>
                  <a:close/>
                </a:path>
                <a:path w="292100" h="1437004">
                  <a:moveTo>
                    <a:pt x="247494" y="600240"/>
                  </a:moveTo>
                  <a:lnTo>
                    <a:pt x="189369" y="600240"/>
                  </a:lnTo>
                  <a:lnTo>
                    <a:pt x="185673" y="618335"/>
                  </a:lnTo>
                  <a:lnTo>
                    <a:pt x="185724" y="618109"/>
                  </a:lnTo>
                  <a:lnTo>
                    <a:pt x="244052" y="618109"/>
                  </a:lnTo>
                  <a:lnTo>
                    <a:pt x="245414" y="611441"/>
                  </a:lnTo>
                  <a:lnTo>
                    <a:pt x="247494" y="600240"/>
                  </a:lnTo>
                  <a:close/>
                </a:path>
                <a:path w="292100" h="1437004">
                  <a:moveTo>
                    <a:pt x="250918" y="580898"/>
                  </a:moveTo>
                  <a:lnTo>
                    <a:pt x="192963" y="580898"/>
                  </a:lnTo>
                  <a:lnTo>
                    <a:pt x="189290" y="600628"/>
                  </a:lnTo>
                  <a:lnTo>
                    <a:pt x="189369" y="600240"/>
                  </a:lnTo>
                  <a:lnTo>
                    <a:pt x="247494" y="600240"/>
                  </a:lnTo>
                  <a:lnTo>
                    <a:pt x="249186" y="591121"/>
                  </a:lnTo>
                  <a:lnTo>
                    <a:pt x="250918" y="580898"/>
                  </a:lnTo>
                  <a:close/>
                </a:path>
                <a:path w="292100" h="1437004">
                  <a:moveTo>
                    <a:pt x="254297" y="560184"/>
                  </a:moveTo>
                  <a:lnTo>
                    <a:pt x="196468" y="560184"/>
                  </a:lnTo>
                  <a:lnTo>
                    <a:pt x="192874" y="581342"/>
                  </a:lnTo>
                  <a:lnTo>
                    <a:pt x="192963" y="580898"/>
                  </a:lnTo>
                  <a:lnTo>
                    <a:pt x="250918" y="580898"/>
                  </a:lnTo>
                  <a:lnTo>
                    <a:pt x="252844" y="569531"/>
                  </a:lnTo>
                  <a:lnTo>
                    <a:pt x="254297" y="560184"/>
                  </a:lnTo>
                  <a:close/>
                </a:path>
                <a:path w="292100" h="1437004">
                  <a:moveTo>
                    <a:pt x="257613" y="538162"/>
                  </a:moveTo>
                  <a:lnTo>
                    <a:pt x="199885" y="538162"/>
                  </a:lnTo>
                  <a:lnTo>
                    <a:pt x="196441" y="560347"/>
                  </a:lnTo>
                  <a:lnTo>
                    <a:pt x="196468" y="560184"/>
                  </a:lnTo>
                  <a:lnTo>
                    <a:pt x="254297" y="560184"/>
                  </a:lnTo>
                  <a:lnTo>
                    <a:pt x="256387" y="546747"/>
                  </a:lnTo>
                  <a:lnTo>
                    <a:pt x="257613" y="538162"/>
                  </a:lnTo>
                  <a:close/>
                </a:path>
                <a:path w="292100" h="1437004">
                  <a:moveTo>
                    <a:pt x="260841" y="514908"/>
                  </a:moveTo>
                  <a:lnTo>
                    <a:pt x="203200" y="514908"/>
                  </a:lnTo>
                  <a:lnTo>
                    <a:pt x="199861" y="538312"/>
                  </a:lnTo>
                  <a:lnTo>
                    <a:pt x="199885" y="538162"/>
                  </a:lnTo>
                  <a:lnTo>
                    <a:pt x="257613" y="538162"/>
                  </a:lnTo>
                  <a:lnTo>
                    <a:pt x="259803" y="522820"/>
                  </a:lnTo>
                  <a:lnTo>
                    <a:pt x="260841" y="514908"/>
                  </a:lnTo>
                  <a:close/>
                </a:path>
                <a:path w="292100" h="1437004">
                  <a:moveTo>
                    <a:pt x="263927" y="490512"/>
                  </a:moveTo>
                  <a:lnTo>
                    <a:pt x="206400" y="490512"/>
                  </a:lnTo>
                  <a:lnTo>
                    <a:pt x="203149" y="515239"/>
                  </a:lnTo>
                  <a:lnTo>
                    <a:pt x="203200" y="514908"/>
                  </a:lnTo>
                  <a:lnTo>
                    <a:pt x="260841" y="514908"/>
                  </a:lnTo>
                  <a:lnTo>
                    <a:pt x="263093" y="497738"/>
                  </a:lnTo>
                  <a:lnTo>
                    <a:pt x="263927" y="490512"/>
                  </a:lnTo>
                  <a:close/>
                </a:path>
                <a:path w="292100" h="1437004">
                  <a:moveTo>
                    <a:pt x="269831" y="438429"/>
                  </a:moveTo>
                  <a:lnTo>
                    <a:pt x="212420" y="438429"/>
                  </a:lnTo>
                  <a:lnTo>
                    <a:pt x="206336" y="490943"/>
                  </a:lnTo>
                  <a:lnTo>
                    <a:pt x="206400" y="490512"/>
                  </a:lnTo>
                  <a:lnTo>
                    <a:pt x="263927" y="490512"/>
                  </a:lnTo>
                  <a:lnTo>
                    <a:pt x="269214" y="444741"/>
                  </a:lnTo>
                  <a:lnTo>
                    <a:pt x="269831" y="438429"/>
                  </a:lnTo>
                  <a:close/>
                </a:path>
                <a:path w="292100" h="1437004">
                  <a:moveTo>
                    <a:pt x="275182" y="382739"/>
                  </a:moveTo>
                  <a:lnTo>
                    <a:pt x="217843" y="382739"/>
                  </a:lnTo>
                  <a:lnTo>
                    <a:pt x="212411" y="438500"/>
                  </a:lnTo>
                  <a:lnTo>
                    <a:pt x="269831" y="438429"/>
                  </a:lnTo>
                  <a:lnTo>
                    <a:pt x="274751" y="388048"/>
                  </a:lnTo>
                  <a:lnTo>
                    <a:pt x="275182" y="382739"/>
                  </a:lnTo>
                  <a:close/>
                </a:path>
                <a:path w="292100" h="1437004">
                  <a:moveTo>
                    <a:pt x="283901" y="262280"/>
                  </a:moveTo>
                  <a:lnTo>
                    <a:pt x="226682" y="262280"/>
                  </a:lnTo>
                  <a:lnTo>
                    <a:pt x="222592" y="324269"/>
                  </a:lnTo>
                  <a:lnTo>
                    <a:pt x="217836" y="382802"/>
                  </a:lnTo>
                  <a:lnTo>
                    <a:pt x="275182" y="382739"/>
                  </a:lnTo>
                  <a:lnTo>
                    <a:pt x="279603" y="328256"/>
                  </a:lnTo>
                  <a:lnTo>
                    <a:pt x="283717" y="265836"/>
                  </a:lnTo>
                  <a:lnTo>
                    <a:pt x="283901" y="262280"/>
                  </a:lnTo>
                  <a:close/>
                </a:path>
                <a:path w="292100" h="1437004">
                  <a:moveTo>
                    <a:pt x="287146" y="198602"/>
                  </a:moveTo>
                  <a:lnTo>
                    <a:pt x="229958" y="198602"/>
                  </a:lnTo>
                  <a:lnTo>
                    <a:pt x="226664" y="262543"/>
                  </a:lnTo>
                  <a:lnTo>
                    <a:pt x="226682" y="262280"/>
                  </a:lnTo>
                  <a:lnTo>
                    <a:pt x="283901" y="262280"/>
                  </a:lnTo>
                  <a:lnTo>
                    <a:pt x="287045" y="201333"/>
                  </a:lnTo>
                  <a:lnTo>
                    <a:pt x="287146" y="198602"/>
                  </a:lnTo>
                  <a:close/>
                </a:path>
                <a:path w="292100" h="1437004">
                  <a:moveTo>
                    <a:pt x="289523" y="133337"/>
                  </a:moveTo>
                  <a:lnTo>
                    <a:pt x="232371" y="133337"/>
                  </a:lnTo>
                  <a:lnTo>
                    <a:pt x="229933" y="199009"/>
                  </a:lnTo>
                  <a:lnTo>
                    <a:pt x="229958" y="198602"/>
                  </a:lnTo>
                  <a:lnTo>
                    <a:pt x="287146" y="198602"/>
                  </a:lnTo>
                  <a:lnTo>
                    <a:pt x="289496" y="135153"/>
                  </a:lnTo>
                  <a:lnTo>
                    <a:pt x="289523" y="133337"/>
                  </a:lnTo>
                  <a:close/>
                </a:path>
                <a:path w="292100" h="1437004">
                  <a:moveTo>
                    <a:pt x="234391" y="0"/>
                  </a:moveTo>
                  <a:lnTo>
                    <a:pt x="232366" y="133477"/>
                  </a:lnTo>
                  <a:lnTo>
                    <a:pt x="232371" y="133337"/>
                  </a:lnTo>
                  <a:lnTo>
                    <a:pt x="289523" y="133337"/>
                  </a:lnTo>
                  <a:lnTo>
                    <a:pt x="291528" y="863"/>
                  </a:lnTo>
                  <a:lnTo>
                    <a:pt x="23439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781465" y="4015740"/>
            <a:ext cx="6490335" cy="12420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000">
                <a:latin typeface="Franklin Gothic Medium"/>
                <a:cs typeface="Franklin Gothic Medium"/>
              </a:defRPr>
            </a:pPr>
            <a:r>
              <a:t>Utilità per l'azione intrapresa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Franklin Gothic Medium"/>
              <a:cs typeface="Franklin Gothic Medium"/>
            </a:endParaRPr>
          </a:p>
          <a:p>
            <a:pPr marL="4048125" marR="5080">
              <a:lnSpc>
                <a:spcPct val="100000"/>
              </a:lnSpc>
              <a:defRPr sz="2000">
                <a:latin typeface="Franklin Gothic Medium"/>
                <a:cs typeface="Franklin Gothic Medium"/>
              </a:defRPr>
            </a:pPr>
            <a:r>
              <a:t>Utilità attesa per la scelta alternativa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015220" cy="815340"/>
          </a:xfrm>
          <a:prstGeom prst="rect">
            <a:avLst/>
          </a:prstGeom>
        </p:spPr>
        <p:txBody>
          <a:bodyPr vert="horz" wrap="square" lIns="0" tIns="27305" rIns="0" bIns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  <a:defRPr sz="2600">
                <a:latin typeface="Franklin Gothic Medium"/>
                <a:cs typeface="Franklin Gothic Medium"/>
              </a:defRPr>
            </a:pPr>
            <a:r>
              <a:t>A seconda dell'azione intrapresa, l'utilità viene calcolata in base alla risposta dello scenario: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3460" y="4740147"/>
            <a:ext cx="7390130" cy="4521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>
                <a:latin typeface="Franklin Gothic Medium"/>
                <a:cs typeface="Franklin Gothic Medium"/>
              </a:rPr>
              <a:t>dove</a:t>
            </a:r>
            <a:r>
              <a:rPr sz="2550" baseline="-34313">
                <a:latin typeface="Cambria Math"/>
                <a:cs typeface="Cambria Math"/>
              </a:rPr>
              <a:t>i </a:t>
            </a:r>
            <a:r>
              <a:rPr sz="2600">
                <a:latin typeface="Franklin Gothic Medium"/>
                <a:cs typeface="Franklin Gothic Medium"/>
              </a:rPr>
              <a:t> </a:t>
            </a:r>
            <a:r>
              <a:rPr sz="2800">
                <a:latin typeface="Cambria Math"/>
                <a:cs typeface="Cambria Math"/>
              </a:rPr>
              <a:t>morti</a:t>
            </a:r>
            <a:r>
              <a:rPr sz="2600">
                <a:latin typeface="Franklin Gothic Medium"/>
                <a:cs typeface="Franklin Gothic Medium"/>
              </a:rPr>
              <a:t>sono 0 se le persone sono sopravvissute, 1 altrimenti.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2325" y="3562350"/>
            <a:ext cx="90233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1592325" y="2453639"/>
            <a:ext cx="9023350" cy="1931035"/>
            <a:chOff x="1592325" y="2453639"/>
            <a:chExt cx="9023350" cy="1931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2325" y="2721101"/>
              <a:ext cx="9023350" cy="800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02471" y="245998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616851" y="0"/>
                  </a:moveTo>
                  <a:lnTo>
                    <a:pt x="560705" y="1759"/>
                  </a:lnTo>
                  <a:lnTo>
                    <a:pt x="505971" y="6934"/>
                  </a:lnTo>
                  <a:lnTo>
                    <a:pt x="452868" y="15375"/>
                  </a:lnTo>
                  <a:lnTo>
                    <a:pt x="401612" y="26928"/>
                  </a:lnTo>
                  <a:lnTo>
                    <a:pt x="352421" y="41443"/>
                  </a:lnTo>
                  <a:lnTo>
                    <a:pt x="305514" y="58766"/>
                  </a:lnTo>
                  <a:lnTo>
                    <a:pt x="261109" y="78747"/>
                  </a:lnTo>
                  <a:lnTo>
                    <a:pt x="219422" y="101232"/>
                  </a:lnTo>
                  <a:lnTo>
                    <a:pt x="180671" y="126071"/>
                  </a:lnTo>
                  <a:lnTo>
                    <a:pt x="145075" y="153111"/>
                  </a:lnTo>
                  <a:lnTo>
                    <a:pt x="112852" y="182200"/>
                  </a:lnTo>
                  <a:lnTo>
                    <a:pt x="84218" y="213186"/>
                  </a:lnTo>
                  <a:lnTo>
                    <a:pt x="59392" y="245918"/>
                  </a:lnTo>
                  <a:lnTo>
                    <a:pt x="38591" y="280244"/>
                  </a:lnTo>
                  <a:lnTo>
                    <a:pt x="22034" y="316010"/>
                  </a:lnTo>
                  <a:lnTo>
                    <a:pt x="9938" y="353067"/>
                  </a:lnTo>
                  <a:lnTo>
                    <a:pt x="2520" y="391261"/>
                  </a:lnTo>
                  <a:lnTo>
                    <a:pt x="0" y="430441"/>
                  </a:lnTo>
                  <a:lnTo>
                    <a:pt x="2520" y="469618"/>
                  </a:lnTo>
                  <a:lnTo>
                    <a:pt x="9938" y="507811"/>
                  </a:lnTo>
                  <a:lnTo>
                    <a:pt x="22034" y="544866"/>
                  </a:lnTo>
                  <a:lnTo>
                    <a:pt x="38591" y="580632"/>
                  </a:lnTo>
                  <a:lnTo>
                    <a:pt x="59392" y="614957"/>
                  </a:lnTo>
                  <a:lnTo>
                    <a:pt x="84218" y="647689"/>
                  </a:lnTo>
                  <a:lnTo>
                    <a:pt x="112852" y="678676"/>
                  </a:lnTo>
                  <a:lnTo>
                    <a:pt x="145075" y="707765"/>
                  </a:lnTo>
                  <a:lnTo>
                    <a:pt x="180671" y="734806"/>
                  </a:lnTo>
                  <a:lnTo>
                    <a:pt x="219422" y="759645"/>
                  </a:lnTo>
                  <a:lnTo>
                    <a:pt x="261109" y="782131"/>
                  </a:lnTo>
                  <a:lnTo>
                    <a:pt x="305514" y="802112"/>
                  </a:lnTo>
                  <a:lnTo>
                    <a:pt x="352421" y="819436"/>
                  </a:lnTo>
                  <a:lnTo>
                    <a:pt x="401612" y="833951"/>
                  </a:lnTo>
                  <a:lnTo>
                    <a:pt x="452868" y="845505"/>
                  </a:lnTo>
                  <a:lnTo>
                    <a:pt x="505971" y="853946"/>
                  </a:lnTo>
                  <a:lnTo>
                    <a:pt x="560705" y="859123"/>
                  </a:lnTo>
                  <a:lnTo>
                    <a:pt x="616851" y="860882"/>
                  </a:lnTo>
                  <a:lnTo>
                    <a:pt x="672999" y="859123"/>
                  </a:lnTo>
                  <a:lnTo>
                    <a:pt x="727735" y="853946"/>
                  </a:lnTo>
                  <a:lnTo>
                    <a:pt x="780840" y="845505"/>
                  </a:lnTo>
                  <a:lnTo>
                    <a:pt x="832097" y="833951"/>
                  </a:lnTo>
                  <a:lnTo>
                    <a:pt x="881289" y="819436"/>
                  </a:lnTo>
                  <a:lnTo>
                    <a:pt x="928197" y="802112"/>
                  </a:lnTo>
                  <a:lnTo>
                    <a:pt x="972604" y="782131"/>
                  </a:lnTo>
                  <a:lnTo>
                    <a:pt x="1014291" y="759645"/>
                  </a:lnTo>
                  <a:lnTo>
                    <a:pt x="1053042" y="734806"/>
                  </a:lnTo>
                  <a:lnTo>
                    <a:pt x="1088639" y="707765"/>
                  </a:lnTo>
                  <a:lnTo>
                    <a:pt x="1120863" y="678676"/>
                  </a:lnTo>
                  <a:lnTo>
                    <a:pt x="1149497" y="647689"/>
                  </a:lnTo>
                  <a:lnTo>
                    <a:pt x="1174323" y="614957"/>
                  </a:lnTo>
                  <a:lnTo>
                    <a:pt x="1195124" y="580632"/>
                  </a:lnTo>
                  <a:lnTo>
                    <a:pt x="1211681" y="544866"/>
                  </a:lnTo>
                  <a:lnTo>
                    <a:pt x="1223777" y="507811"/>
                  </a:lnTo>
                  <a:lnTo>
                    <a:pt x="1231195" y="469618"/>
                  </a:lnTo>
                  <a:lnTo>
                    <a:pt x="1233716" y="430441"/>
                  </a:lnTo>
                  <a:lnTo>
                    <a:pt x="1231195" y="391261"/>
                  </a:lnTo>
                  <a:lnTo>
                    <a:pt x="1223777" y="353067"/>
                  </a:lnTo>
                  <a:lnTo>
                    <a:pt x="1211681" y="316010"/>
                  </a:lnTo>
                  <a:lnTo>
                    <a:pt x="1195124" y="280244"/>
                  </a:lnTo>
                  <a:lnTo>
                    <a:pt x="1174323" y="245918"/>
                  </a:lnTo>
                  <a:lnTo>
                    <a:pt x="1149497" y="213186"/>
                  </a:lnTo>
                  <a:lnTo>
                    <a:pt x="1120863" y="182200"/>
                  </a:lnTo>
                  <a:lnTo>
                    <a:pt x="1088639" y="153111"/>
                  </a:lnTo>
                  <a:lnTo>
                    <a:pt x="1053042" y="126071"/>
                  </a:lnTo>
                  <a:lnTo>
                    <a:pt x="1014291" y="101232"/>
                  </a:lnTo>
                  <a:lnTo>
                    <a:pt x="972604" y="78747"/>
                  </a:lnTo>
                  <a:lnTo>
                    <a:pt x="928197" y="58766"/>
                  </a:lnTo>
                  <a:lnTo>
                    <a:pt x="881289" y="41443"/>
                  </a:lnTo>
                  <a:lnTo>
                    <a:pt x="832097" y="26928"/>
                  </a:lnTo>
                  <a:lnTo>
                    <a:pt x="780840" y="15375"/>
                  </a:lnTo>
                  <a:lnTo>
                    <a:pt x="727735" y="6934"/>
                  </a:lnTo>
                  <a:lnTo>
                    <a:pt x="672999" y="1759"/>
                  </a:lnTo>
                  <a:lnTo>
                    <a:pt x="616851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02471" y="2459989"/>
              <a:ext cx="1233805" cy="861060"/>
            </a:xfrm>
            <a:custGeom>
              <a:avLst/>
              <a:gdLst/>
              <a:ahLst/>
              <a:cxnLst/>
              <a:rect l="l" t="t" r="r" b="b"/>
              <a:pathLst>
                <a:path w="1233804" h="861060">
                  <a:moveTo>
                    <a:pt x="0" y="430439"/>
                  </a:moveTo>
                  <a:lnTo>
                    <a:pt x="2520" y="391260"/>
                  </a:lnTo>
                  <a:lnTo>
                    <a:pt x="9938" y="353067"/>
                  </a:lnTo>
                  <a:lnTo>
                    <a:pt x="22034" y="316011"/>
                  </a:lnTo>
                  <a:lnTo>
                    <a:pt x="38592" y="280245"/>
                  </a:lnTo>
                  <a:lnTo>
                    <a:pt x="59392" y="245919"/>
                  </a:lnTo>
                  <a:lnTo>
                    <a:pt x="84219" y="213188"/>
                  </a:lnTo>
                  <a:lnTo>
                    <a:pt x="112853" y="182201"/>
                  </a:lnTo>
                  <a:lnTo>
                    <a:pt x="145077" y="153112"/>
                  </a:lnTo>
                  <a:lnTo>
                    <a:pt x="180673" y="126072"/>
                  </a:lnTo>
                  <a:lnTo>
                    <a:pt x="219423" y="101233"/>
                  </a:lnTo>
                  <a:lnTo>
                    <a:pt x="261111" y="78748"/>
                  </a:lnTo>
                  <a:lnTo>
                    <a:pt x="305517" y="58767"/>
                  </a:lnTo>
                  <a:lnTo>
                    <a:pt x="352424" y="41443"/>
                  </a:lnTo>
                  <a:lnTo>
                    <a:pt x="401615" y="26929"/>
                  </a:lnTo>
                  <a:lnTo>
                    <a:pt x="452872" y="15375"/>
                  </a:lnTo>
                  <a:lnTo>
                    <a:pt x="505976" y="6934"/>
                  </a:lnTo>
                  <a:lnTo>
                    <a:pt x="560710" y="1759"/>
                  </a:lnTo>
                  <a:lnTo>
                    <a:pt x="616857" y="0"/>
                  </a:lnTo>
                  <a:lnTo>
                    <a:pt x="673004" y="1759"/>
                  </a:lnTo>
                  <a:lnTo>
                    <a:pt x="727738" y="6934"/>
                  </a:lnTo>
                  <a:lnTo>
                    <a:pt x="780842" y="15375"/>
                  </a:lnTo>
                  <a:lnTo>
                    <a:pt x="832098" y="26929"/>
                  </a:lnTo>
                  <a:lnTo>
                    <a:pt x="881289" y="41443"/>
                  </a:lnTo>
                  <a:lnTo>
                    <a:pt x="928196" y="58767"/>
                  </a:lnTo>
                  <a:lnTo>
                    <a:pt x="972602" y="78748"/>
                  </a:lnTo>
                  <a:lnTo>
                    <a:pt x="1014289" y="101233"/>
                  </a:lnTo>
                  <a:lnTo>
                    <a:pt x="1053039" y="126072"/>
                  </a:lnTo>
                  <a:lnTo>
                    <a:pt x="1088635" y="153112"/>
                  </a:lnTo>
                  <a:lnTo>
                    <a:pt x="1120859" y="182201"/>
                  </a:lnTo>
                  <a:lnTo>
                    <a:pt x="1149492" y="213188"/>
                  </a:lnTo>
                  <a:lnTo>
                    <a:pt x="1174318" y="245919"/>
                  </a:lnTo>
                  <a:lnTo>
                    <a:pt x="1195119" y="280245"/>
                  </a:lnTo>
                  <a:lnTo>
                    <a:pt x="1211676" y="316011"/>
                  </a:lnTo>
                  <a:lnTo>
                    <a:pt x="1223772" y="353067"/>
                  </a:lnTo>
                  <a:lnTo>
                    <a:pt x="1231189" y="391260"/>
                  </a:lnTo>
                  <a:lnTo>
                    <a:pt x="1233710" y="430439"/>
                  </a:lnTo>
                  <a:lnTo>
                    <a:pt x="1231189" y="469618"/>
                  </a:lnTo>
                  <a:lnTo>
                    <a:pt x="1223772" y="507811"/>
                  </a:lnTo>
                  <a:lnTo>
                    <a:pt x="1211676" y="544867"/>
                  </a:lnTo>
                  <a:lnTo>
                    <a:pt x="1195119" y="580633"/>
                  </a:lnTo>
                  <a:lnTo>
                    <a:pt x="1174318" y="614958"/>
                  </a:lnTo>
                  <a:lnTo>
                    <a:pt x="1149492" y="647690"/>
                  </a:lnTo>
                  <a:lnTo>
                    <a:pt x="1120859" y="678676"/>
                  </a:lnTo>
                  <a:lnTo>
                    <a:pt x="1088635" y="707765"/>
                  </a:lnTo>
                  <a:lnTo>
                    <a:pt x="1053039" y="734805"/>
                  </a:lnTo>
                  <a:lnTo>
                    <a:pt x="1014289" y="759644"/>
                  </a:lnTo>
                  <a:lnTo>
                    <a:pt x="972602" y="782130"/>
                  </a:lnTo>
                  <a:lnTo>
                    <a:pt x="928196" y="802110"/>
                  </a:lnTo>
                  <a:lnTo>
                    <a:pt x="881289" y="819434"/>
                  </a:lnTo>
                  <a:lnTo>
                    <a:pt x="832098" y="833949"/>
                  </a:lnTo>
                  <a:lnTo>
                    <a:pt x="780842" y="845502"/>
                  </a:lnTo>
                  <a:lnTo>
                    <a:pt x="727738" y="853943"/>
                  </a:lnTo>
                  <a:lnTo>
                    <a:pt x="673004" y="859119"/>
                  </a:lnTo>
                  <a:lnTo>
                    <a:pt x="616857" y="860878"/>
                  </a:lnTo>
                  <a:lnTo>
                    <a:pt x="560710" y="859119"/>
                  </a:lnTo>
                  <a:lnTo>
                    <a:pt x="505976" y="853943"/>
                  </a:lnTo>
                  <a:lnTo>
                    <a:pt x="452872" y="845502"/>
                  </a:lnTo>
                  <a:lnTo>
                    <a:pt x="401615" y="833949"/>
                  </a:lnTo>
                  <a:lnTo>
                    <a:pt x="352424" y="819434"/>
                  </a:lnTo>
                  <a:lnTo>
                    <a:pt x="305517" y="802110"/>
                  </a:lnTo>
                  <a:lnTo>
                    <a:pt x="261111" y="782130"/>
                  </a:lnTo>
                  <a:lnTo>
                    <a:pt x="219423" y="759644"/>
                  </a:lnTo>
                  <a:lnTo>
                    <a:pt x="180673" y="734805"/>
                  </a:lnTo>
                  <a:lnTo>
                    <a:pt x="145077" y="707765"/>
                  </a:lnTo>
                  <a:lnTo>
                    <a:pt x="112853" y="678676"/>
                  </a:lnTo>
                  <a:lnTo>
                    <a:pt x="84219" y="647690"/>
                  </a:lnTo>
                  <a:lnTo>
                    <a:pt x="59392" y="614958"/>
                  </a:lnTo>
                  <a:lnTo>
                    <a:pt x="38592" y="580633"/>
                  </a:lnTo>
                  <a:lnTo>
                    <a:pt x="22034" y="544867"/>
                  </a:lnTo>
                  <a:lnTo>
                    <a:pt x="9938" y="507811"/>
                  </a:lnTo>
                  <a:lnTo>
                    <a:pt x="2520" y="469618"/>
                  </a:lnTo>
                  <a:lnTo>
                    <a:pt x="0" y="430439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6817" y="3194443"/>
              <a:ext cx="234950" cy="1190625"/>
            </a:xfrm>
            <a:custGeom>
              <a:avLst/>
              <a:gdLst/>
              <a:ahLst/>
              <a:cxnLst/>
              <a:rect l="l" t="t" r="r" b="b"/>
              <a:pathLst>
                <a:path w="234950" h="1190625">
                  <a:moveTo>
                    <a:pt x="0" y="1017028"/>
                  </a:moveTo>
                  <a:lnTo>
                    <a:pt x="82384" y="1190104"/>
                  </a:lnTo>
                  <a:lnTo>
                    <a:pt x="156803" y="1048219"/>
                  </a:lnTo>
                  <a:lnTo>
                    <a:pt x="113715" y="1048219"/>
                  </a:lnTo>
                  <a:lnTo>
                    <a:pt x="56591" y="1046289"/>
                  </a:lnTo>
                  <a:lnTo>
                    <a:pt x="57547" y="1018141"/>
                  </a:lnTo>
                  <a:lnTo>
                    <a:pt x="0" y="1017028"/>
                  </a:lnTo>
                  <a:close/>
                </a:path>
                <a:path w="234950" h="1190625">
                  <a:moveTo>
                    <a:pt x="57547" y="1018141"/>
                  </a:moveTo>
                  <a:lnTo>
                    <a:pt x="56591" y="1046289"/>
                  </a:lnTo>
                  <a:lnTo>
                    <a:pt x="113715" y="1048219"/>
                  </a:lnTo>
                  <a:lnTo>
                    <a:pt x="114694" y="1019246"/>
                  </a:lnTo>
                  <a:lnTo>
                    <a:pt x="57547" y="1018141"/>
                  </a:lnTo>
                  <a:close/>
                </a:path>
                <a:path w="234950" h="1190625">
                  <a:moveTo>
                    <a:pt x="114694" y="1019246"/>
                  </a:moveTo>
                  <a:lnTo>
                    <a:pt x="113715" y="1048219"/>
                  </a:lnTo>
                  <a:lnTo>
                    <a:pt x="156803" y="1048219"/>
                  </a:lnTo>
                  <a:lnTo>
                    <a:pt x="171424" y="1020343"/>
                  </a:lnTo>
                  <a:lnTo>
                    <a:pt x="114694" y="1019246"/>
                  </a:lnTo>
                  <a:close/>
                </a:path>
                <a:path w="234950" h="1190625">
                  <a:moveTo>
                    <a:pt x="129997" y="569682"/>
                  </a:moveTo>
                  <a:lnTo>
                    <a:pt x="103022" y="606297"/>
                  </a:lnTo>
                  <a:lnTo>
                    <a:pt x="90881" y="653618"/>
                  </a:lnTo>
                  <a:lnTo>
                    <a:pt x="82854" y="700951"/>
                  </a:lnTo>
                  <a:lnTo>
                    <a:pt x="73329" y="778154"/>
                  </a:lnTo>
                  <a:lnTo>
                    <a:pt x="69113" y="822109"/>
                  </a:lnTo>
                  <a:lnTo>
                    <a:pt x="65328" y="869061"/>
                  </a:lnTo>
                  <a:lnTo>
                    <a:pt x="62001" y="918590"/>
                  </a:lnTo>
                  <a:lnTo>
                    <a:pt x="59169" y="970407"/>
                  </a:lnTo>
                  <a:lnTo>
                    <a:pt x="57547" y="1018141"/>
                  </a:lnTo>
                  <a:lnTo>
                    <a:pt x="114694" y="1019246"/>
                  </a:lnTo>
                  <a:lnTo>
                    <a:pt x="116248" y="973239"/>
                  </a:lnTo>
                  <a:lnTo>
                    <a:pt x="119030" y="922248"/>
                  </a:lnTo>
                  <a:lnTo>
                    <a:pt x="122313" y="873467"/>
                  </a:lnTo>
                  <a:lnTo>
                    <a:pt x="126037" y="827354"/>
                  </a:lnTo>
                  <a:lnTo>
                    <a:pt x="130154" y="784339"/>
                  </a:lnTo>
                  <a:lnTo>
                    <a:pt x="134617" y="744918"/>
                  </a:lnTo>
                  <a:lnTo>
                    <a:pt x="139385" y="709371"/>
                  </a:lnTo>
                  <a:lnTo>
                    <a:pt x="141845" y="693356"/>
                  </a:lnTo>
                  <a:lnTo>
                    <a:pt x="144338" y="678573"/>
                  </a:lnTo>
                  <a:lnTo>
                    <a:pt x="146877" y="665073"/>
                  </a:lnTo>
                  <a:lnTo>
                    <a:pt x="149412" y="652970"/>
                  </a:lnTo>
                  <a:lnTo>
                    <a:pt x="151925" y="642353"/>
                  </a:lnTo>
                  <a:lnTo>
                    <a:pt x="154367" y="633387"/>
                  </a:lnTo>
                  <a:lnTo>
                    <a:pt x="154698" y="632180"/>
                  </a:lnTo>
                  <a:lnTo>
                    <a:pt x="156621" y="626275"/>
                  </a:lnTo>
                  <a:lnTo>
                    <a:pt x="157149" y="624636"/>
                  </a:lnTo>
                  <a:lnTo>
                    <a:pt x="157655" y="623481"/>
                  </a:lnTo>
                  <a:lnTo>
                    <a:pt x="149593" y="623481"/>
                  </a:lnTo>
                  <a:lnTo>
                    <a:pt x="159085" y="618229"/>
                  </a:lnTo>
                  <a:lnTo>
                    <a:pt x="160832" y="616268"/>
                  </a:lnTo>
                  <a:lnTo>
                    <a:pt x="161251" y="615556"/>
                  </a:lnTo>
                  <a:lnTo>
                    <a:pt x="161466" y="615556"/>
                  </a:lnTo>
                  <a:lnTo>
                    <a:pt x="162077" y="614870"/>
                  </a:lnTo>
                  <a:lnTo>
                    <a:pt x="167218" y="614870"/>
                  </a:lnTo>
                  <a:lnTo>
                    <a:pt x="171678" y="610946"/>
                  </a:lnTo>
                  <a:lnTo>
                    <a:pt x="177723" y="602183"/>
                  </a:lnTo>
                  <a:lnTo>
                    <a:pt x="182067" y="593458"/>
                  </a:lnTo>
                  <a:lnTo>
                    <a:pt x="185699" y="584161"/>
                  </a:lnTo>
                  <a:lnTo>
                    <a:pt x="188457" y="575589"/>
                  </a:lnTo>
                  <a:lnTo>
                    <a:pt x="126644" y="575589"/>
                  </a:lnTo>
                  <a:lnTo>
                    <a:pt x="128373" y="573075"/>
                  </a:lnTo>
                  <a:lnTo>
                    <a:pt x="128384" y="572909"/>
                  </a:lnTo>
                  <a:lnTo>
                    <a:pt x="129763" y="570282"/>
                  </a:lnTo>
                  <a:lnTo>
                    <a:pt x="129997" y="569682"/>
                  </a:lnTo>
                  <a:close/>
                </a:path>
                <a:path w="234950" h="1190625">
                  <a:moveTo>
                    <a:pt x="139458" y="708825"/>
                  </a:moveTo>
                  <a:lnTo>
                    <a:pt x="139369" y="709371"/>
                  </a:lnTo>
                  <a:lnTo>
                    <a:pt x="139458" y="708825"/>
                  </a:lnTo>
                  <a:close/>
                </a:path>
                <a:path w="234950" h="1190625">
                  <a:moveTo>
                    <a:pt x="146989" y="664476"/>
                  </a:moveTo>
                  <a:lnTo>
                    <a:pt x="146862" y="665073"/>
                  </a:lnTo>
                  <a:lnTo>
                    <a:pt x="146989" y="664476"/>
                  </a:lnTo>
                  <a:close/>
                </a:path>
                <a:path w="234950" h="1190625">
                  <a:moveTo>
                    <a:pt x="152060" y="641786"/>
                  </a:moveTo>
                  <a:lnTo>
                    <a:pt x="151904" y="642353"/>
                  </a:lnTo>
                  <a:lnTo>
                    <a:pt x="152060" y="641786"/>
                  </a:lnTo>
                  <a:close/>
                </a:path>
                <a:path w="234950" h="1190625">
                  <a:moveTo>
                    <a:pt x="152159" y="641426"/>
                  </a:moveTo>
                  <a:lnTo>
                    <a:pt x="152060" y="641786"/>
                  </a:lnTo>
                  <a:lnTo>
                    <a:pt x="152159" y="641426"/>
                  </a:lnTo>
                  <a:close/>
                </a:path>
                <a:path w="234950" h="1190625">
                  <a:moveTo>
                    <a:pt x="154580" y="632610"/>
                  </a:moveTo>
                  <a:lnTo>
                    <a:pt x="154330" y="633387"/>
                  </a:lnTo>
                  <a:lnTo>
                    <a:pt x="154580" y="632610"/>
                  </a:lnTo>
                  <a:close/>
                </a:path>
                <a:path w="234950" h="1190625">
                  <a:moveTo>
                    <a:pt x="154719" y="632180"/>
                  </a:moveTo>
                  <a:lnTo>
                    <a:pt x="154580" y="632610"/>
                  </a:lnTo>
                  <a:lnTo>
                    <a:pt x="154719" y="632180"/>
                  </a:lnTo>
                  <a:close/>
                </a:path>
                <a:path w="234950" h="1190625">
                  <a:moveTo>
                    <a:pt x="157149" y="624636"/>
                  </a:moveTo>
                  <a:lnTo>
                    <a:pt x="156565" y="626275"/>
                  </a:lnTo>
                  <a:lnTo>
                    <a:pt x="156888" y="625447"/>
                  </a:lnTo>
                  <a:lnTo>
                    <a:pt x="157149" y="624636"/>
                  </a:lnTo>
                  <a:close/>
                </a:path>
                <a:path w="234950" h="1190625">
                  <a:moveTo>
                    <a:pt x="156888" y="625447"/>
                  </a:moveTo>
                  <a:lnTo>
                    <a:pt x="156565" y="626275"/>
                  </a:lnTo>
                  <a:lnTo>
                    <a:pt x="156888" y="625447"/>
                  </a:lnTo>
                  <a:close/>
                </a:path>
                <a:path w="234950" h="1190625">
                  <a:moveTo>
                    <a:pt x="157204" y="624636"/>
                  </a:moveTo>
                  <a:lnTo>
                    <a:pt x="156888" y="625447"/>
                  </a:lnTo>
                  <a:lnTo>
                    <a:pt x="157204" y="624636"/>
                  </a:lnTo>
                  <a:close/>
                </a:path>
                <a:path w="234950" h="1190625">
                  <a:moveTo>
                    <a:pt x="159085" y="618229"/>
                  </a:moveTo>
                  <a:lnTo>
                    <a:pt x="149593" y="623481"/>
                  </a:lnTo>
                  <a:lnTo>
                    <a:pt x="158607" y="620808"/>
                  </a:lnTo>
                  <a:lnTo>
                    <a:pt x="158924" y="620090"/>
                  </a:lnTo>
                  <a:lnTo>
                    <a:pt x="157429" y="620090"/>
                  </a:lnTo>
                  <a:lnTo>
                    <a:pt x="159085" y="618229"/>
                  </a:lnTo>
                  <a:close/>
                </a:path>
                <a:path w="234950" h="1190625">
                  <a:moveTo>
                    <a:pt x="158607" y="620808"/>
                  </a:moveTo>
                  <a:lnTo>
                    <a:pt x="149593" y="623481"/>
                  </a:lnTo>
                  <a:lnTo>
                    <a:pt x="157655" y="623481"/>
                  </a:lnTo>
                  <a:lnTo>
                    <a:pt x="158498" y="621322"/>
                  </a:lnTo>
                  <a:lnTo>
                    <a:pt x="158607" y="620808"/>
                  </a:lnTo>
                  <a:close/>
                </a:path>
                <a:path w="234950" h="1190625">
                  <a:moveTo>
                    <a:pt x="158642" y="620798"/>
                  </a:moveTo>
                  <a:lnTo>
                    <a:pt x="158381" y="621322"/>
                  </a:lnTo>
                  <a:lnTo>
                    <a:pt x="158642" y="620798"/>
                  </a:lnTo>
                  <a:close/>
                </a:path>
                <a:path w="234950" h="1190625">
                  <a:moveTo>
                    <a:pt x="158710" y="620778"/>
                  </a:moveTo>
                  <a:lnTo>
                    <a:pt x="158381" y="621322"/>
                  </a:lnTo>
                  <a:lnTo>
                    <a:pt x="158710" y="620778"/>
                  </a:lnTo>
                  <a:close/>
                </a:path>
                <a:path w="234950" h="1190625">
                  <a:moveTo>
                    <a:pt x="159410" y="618985"/>
                  </a:moveTo>
                  <a:lnTo>
                    <a:pt x="158607" y="620808"/>
                  </a:lnTo>
                  <a:lnTo>
                    <a:pt x="158922" y="620236"/>
                  </a:lnTo>
                  <a:lnTo>
                    <a:pt x="159410" y="618985"/>
                  </a:lnTo>
                  <a:close/>
                </a:path>
                <a:path w="234950" h="1190625">
                  <a:moveTo>
                    <a:pt x="158922" y="620236"/>
                  </a:moveTo>
                  <a:lnTo>
                    <a:pt x="158642" y="620798"/>
                  </a:lnTo>
                  <a:lnTo>
                    <a:pt x="158922" y="620236"/>
                  </a:lnTo>
                  <a:close/>
                </a:path>
                <a:path w="234950" h="1190625">
                  <a:moveTo>
                    <a:pt x="164188" y="617537"/>
                  </a:moveTo>
                  <a:lnTo>
                    <a:pt x="160337" y="617537"/>
                  </a:lnTo>
                  <a:lnTo>
                    <a:pt x="160162" y="617744"/>
                  </a:lnTo>
                  <a:lnTo>
                    <a:pt x="158922" y="620236"/>
                  </a:lnTo>
                  <a:lnTo>
                    <a:pt x="158710" y="620778"/>
                  </a:lnTo>
                  <a:lnTo>
                    <a:pt x="161417" y="619975"/>
                  </a:lnTo>
                  <a:lnTo>
                    <a:pt x="164188" y="617537"/>
                  </a:lnTo>
                  <a:close/>
                </a:path>
                <a:path w="234950" h="1190625">
                  <a:moveTo>
                    <a:pt x="159544" y="618985"/>
                  </a:moveTo>
                  <a:lnTo>
                    <a:pt x="159410" y="618985"/>
                  </a:lnTo>
                  <a:lnTo>
                    <a:pt x="158922" y="620236"/>
                  </a:lnTo>
                  <a:lnTo>
                    <a:pt x="159544" y="618985"/>
                  </a:lnTo>
                  <a:close/>
                </a:path>
                <a:path w="234950" h="1190625">
                  <a:moveTo>
                    <a:pt x="159962" y="617744"/>
                  </a:moveTo>
                  <a:lnTo>
                    <a:pt x="159085" y="618229"/>
                  </a:lnTo>
                  <a:lnTo>
                    <a:pt x="157429" y="620090"/>
                  </a:lnTo>
                  <a:lnTo>
                    <a:pt x="159814" y="617996"/>
                  </a:lnTo>
                  <a:lnTo>
                    <a:pt x="159962" y="617744"/>
                  </a:lnTo>
                  <a:close/>
                </a:path>
                <a:path w="234950" h="1190625">
                  <a:moveTo>
                    <a:pt x="159814" y="617996"/>
                  </a:moveTo>
                  <a:lnTo>
                    <a:pt x="157429" y="620090"/>
                  </a:lnTo>
                  <a:lnTo>
                    <a:pt x="158924" y="620090"/>
                  </a:lnTo>
                  <a:lnTo>
                    <a:pt x="159382" y="619048"/>
                  </a:lnTo>
                  <a:lnTo>
                    <a:pt x="159194" y="619048"/>
                  </a:lnTo>
                  <a:lnTo>
                    <a:pt x="159814" y="617996"/>
                  </a:lnTo>
                  <a:close/>
                </a:path>
                <a:path w="234950" h="1190625">
                  <a:moveTo>
                    <a:pt x="160083" y="617760"/>
                  </a:moveTo>
                  <a:lnTo>
                    <a:pt x="159814" y="617996"/>
                  </a:lnTo>
                  <a:lnTo>
                    <a:pt x="159194" y="619048"/>
                  </a:lnTo>
                  <a:lnTo>
                    <a:pt x="160083" y="617760"/>
                  </a:lnTo>
                  <a:close/>
                </a:path>
                <a:path w="234950" h="1190625">
                  <a:moveTo>
                    <a:pt x="160209" y="617649"/>
                  </a:moveTo>
                  <a:lnTo>
                    <a:pt x="159194" y="619048"/>
                  </a:lnTo>
                  <a:lnTo>
                    <a:pt x="159382" y="619048"/>
                  </a:lnTo>
                  <a:lnTo>
                    <a:pt x="159544" y="618985"/>
                  </a:lnTo>
                  <a:lnTo>
                    <a:pt x="160209" y="617649"/>
                  </a:lnTo>
                  <a:close/>
                </a:path>
                <a:path w="234950" h="1190625">
                  <a:moveTo>
                    <a:pt x="160832" y="616268"/>
                  </a:moveTo>
                  <a:lnTo>
                    <a:pt x="159085" y="618229"/>
                  </a:lnTo>
                  <a:lnTo>
                    <a:pt x="159934" y="617760"/>
                  </a:lnTo>
                  <a:lnTo>
                    <a:pt x="160832" y="616268"/>
                  </a:lnTo>
                  <a:close/>
                </a:path>
                <a:path w="234950" h="1190625">
                  <a:moveTo>
                    <a:pt x="160175" y="617627"/>
                  </a:moveTo>
                  <a:lnTo>
                    <a:pt x="159953" y="617760"/>
                  </a:lnTo>
                  <a:lnTo>
                    <a:pt x="159814" y="617996"/>
                  </a:lnTo>
                  <a:lnTo>
                    <a:pt x="160083" y="617760"/>
                  </a:lnTo>
                  <a:lnTo>
                    <a:pt x="160175" y="617627"/>
                  </a:lnTo>
                  <a:close/>
                </a:path>
                <a:path w="234950" h="1190625">
                  <a:moveTo>
                    <a:pt x="160238" y="617592"/>
                  </a:moveTo>
                  <a:lnTo>
                    <a:pt x="160083" y="617760"/>
                  </a:lnTo>
                  <a:lnTo>
                    <a:pt x="160238" y="617592"/>
                  </a:lnTo>
                  <a:close/>
                </a:path>
                <a:path w="234950" h="1190625">
                  <a:moveTo>
                    <a:pt x="160979" y="616103"/>
                  </a:moveTo>
                  <a:lnTo>
                    <a:pt x="160832" y="616268"/>
                  </a:lnTo>
                  <a:lnTo>
                    <a:pt x="159962" y="617744"/>
                  </a:lnTo>
                  <a:lnTo>
                    <a:pt x="160135" y="617649"/>
                  </a:lnTo>
                  <a:lnTo>
                    <a:pt x="160339" y="617389"/>
                  </a:lnTo>
                  <a:lnTo>
                    <a:pt x="160979" y="616103"/>
                  </a:lnTo>
                  <a:close/>
                </a:path>
                <a:path w="234950" h="1190625">
                  <a:moveTo>
                    <a:pt x="160337" y="617537"/>
                  </a:moveTo>
                  <a:lnTo>
                    <a:pt x="160209" y="617649"/>
                  </a:lnTo>
                  <a:lnTo>
                    <a:pt x="160337" y="617537"/>
                  </a:lnTo>
                  <a:close/>
                </a:path>
                <a:path w="234950" h="1190625">
                  <a:moveTo>
                    <a:pt x="160339" y="617389"/>
                  </a:moveTo>
                  <a:lnTo>
                    <a:pt x="160175" y="617627"/>
                  </a:lnTo>
                  <a:lnTo>
                    <a:pt x="160339" y="617389"/>
                  </a:lnTo>
                  <a:close/>
                </a:path>
                <a:path w="234950" h="1190625">
                  <a:moveTo>
                    <a:pt x="167218" y="614870"/>
                  </a:moveTo>
                  <a:lnTo>
                    <a:pt x="162077" y="614870"/>
                  </a:lnTo>
                  <a:lnTo>
                    <a:pt x="160339" y="617389"/>
                  </a:lnTo>
                  <a:lnTo>
                    <a:pt x="160238" y="617592"/>
                  </a:lnTo>
                  <a:lnTo>
                    <a:pt x="164188" y="617537"/>
                  </a:lnTo>
                  <a:lnTo>
                    <a:pt x="167218" y="614870"/>
                  </a:lnTo>
                  <a:close/>
                </a:path>
                <a:path w="234950" h="1190625">
                  <a:moveTo>
                    <a:pt x="162077" y="614870"/>
                  </a:moveTo>
                  <a:lnTo>
                    <a:pt x="160979" y="616103"/>
                  </a:lnTo>
                  <a:lnTo>
                    <a:pt x="160339" y="617389"/>
                  </a:lnTo>
                  <a:lnTo>
                    <a:pt x="162077" y="614870"/>
                  </a:lnTo>
                  <a:close/>
                </a:path>
                <a:path w="234950" h="1190625">
                  <a:moveTo>
                    <a:pt x="161251" y="615556"/>
                  </a:moveTo>
                  <a:lnTo>
                    <a:pt x="160832" y="616268"/>
                  </a:lnTo>
                  <a:lnTo>
                    <a:pt x="160979" y="616103"/>
                  </a:lnTo>
                  <a:lnTo>
                    <a:pt x="161251" y="615556"/>
                  </a:lnTo>
                  <a:close/>
                </a:path>
                <a:path w="234950" h="1190625">
                  <a:moveTo>
                    <a:pt x="161466" y="615556"/>
                  </a:moveTo>
                  <a:lnTo>
                    <a:pt x="161251" y="615556"/>
                  </a:lnTo>
                  <a:lnTo>
                    <a:pt x="160979" y="616103"/>
                  </a:lnTo>
                  <a:lnTo>
                    <a:pt x="161466" y="615556"/>
                  </a:lnTo>
                  <a:close/>
                </a:path>
                <a:path w="234950" h="1190625">
                  <a:moveTo>
                    <a:pt x="128373" y="573075"/>
                  </a:moveTo>
                  <a:lnTo>
                    <a:pt x="126644" y="575589"/>
                  </a:lnTo>
                  <a:lnTo>
                    <a:pt x="127731" y="574365"/>
                  </a:lnTo>
                  <a:lnTo>
                    <a:pt x="128373" y="573075"/>
                  </a:lnTo>
                  <a:close/>
                </a:path>
                <a:path w="234950" h="1190625">
                  <a:moveTo>
                    <a:pt x="127731" y="574365"/>
                  </a:moveTo>
                  <a:lnTo>
                    <a:pt x="126644" y="575589"/>
                  </a:lnTo>
                  <a:lnTo>
                    <a:pt x="188457" y="575589"/>
                  </a:lnTo>
                  <a:lnTo>
                    <a:pt x="188681" y="574890"/>
                  </a:lnTo>
                  <a:lnTo>
                    <a:pt x="127469" y="574890"/>
                  </a:lnTo>
                  <a:lnTo>
                    <a:pt x="127731" y="574365"/>
                  </a:lnTo>
                  <a:close/>
                </a:path>
                <a:path w="234950" h="1190625">
                  <a:moveTo>
                    <a:pt x="127874" y="574204"/>
                  </a:moveTo>
                  <a:lnTo>
                    <a:pt x="127731" y="574365"/>
                  </a:lnTo>
                  <a:lnTo>
                    <a:pt x="127469" y="574890"/>
                  </a:lnTo>
                  <a:lnTo>
                    <a:pt x="127874" y="574204"/>
                  </a:lnTo>
                  <a:close/>
                </a:path>
                <a:path w="234950" h="1190625">
                  <a:moveTo>
                    <a:pt x="190887" y="566978"/>
                  </a:moveTo>
                  <a:lnTo>
                    <a:pt x="139128" y="566978"/>
                  </a:lnTo>
                  <a:lnTo>
                    <a:pt x="129639" y="572216"/>
                  </a:lnTo>
                  <a:lnTo>
                    <a:pt x="127874" y="574204"/>
                  </a:lnTo>
                  <a:lnTo>
                    <a:pt x="127469" y="574890"/>
                  </a:lnTo>
                  <a:lnTo>
                    <a:pt x="188681" y="574890"/>
                  </a:lnTo>
                  <a:lnTo>
                    <a:pt x="188975" y="573976"/>
                  </a:lnTo>
                  <a:lnTo>
                    <a:pt x="190887" y="566978"/>
                  </a:lnTo>
                  <a:close/>
                </a:path>
                <a:path w="234950" h="1190625">
                  <a:moveTo>
                    <a:pt x="128758" y="572702"/>
                  </a:moveTo>
                  <a:lnTo>
                    <a:pt x="128586" y="572797"/>
                  </a:lnTo>
                  <a:lnTo>
                    <a:pt x="128373" y="573075"/>
                  </a:lnTo>
                  <a:lnTo>
                    <a:pt x="127731" y="574365"/>
                  </a:lnTo>
                  <a:lnTo>
                    <a:pt x="127874" y="574204"/>
                  </a:lnTo>
                  <a:lnTo>
                    <a:pt x="128758" y="572702"/>
                  </a:lnTo>
                  <a:close/>
                </a:path>
                <a:path w="234950" h="1190625">
                  <a:moveTo>
                    <a:pt x="129639" y="572216"/>
                  </a:moveTo>
                  <a:lnTo>
                    <a:pt x="128758" y="572702"/>
                  </a:lnTo>
                  <a:lnTo>
                    <a:pt x="127874" y="574204"/>
                  </a:lnTo>
                  <a:lnTo>
                    <a:pt x="129639" y="572216"/>
                  </a:lnTo>
                  <a:close/>
                </a:path>
                <a:path w="234950" h="1190625">
                  <a:moveTo>
                    <a:pt x="128551" y="572817"/>
                  </a:moveTo>
                  <a:lnTo>
                    <a:pt x="128373" y="573075"/>
                  </a:lnTo>
                  <a:lnTo>
                    <a:pt x="128551" y="572817"/>
                  </a:lnTo>
                  <a:close/>
                </a:path>
                <a:path w="234950" h="1190625">
                  <a:moveTo>
                    <a:pt x="128483" y="572855"/>
                  </a:moveTo>
                  <a:close/>
                </a:path>
                <a:path w="234950" h="1190625">
                  <a:moveTo>
                    <a:pt x="128645" y="572680"/>
                  </a:moveTo>
                  <a:lnTo>
                    <a:pt x="128511" y="572797"/>
                  </a:lnTo>
                  <a:lnTo>
                    <a:pt x="128645" y="572680"/>
                  </a:lnTo>
                  <a:close/>
                </a:path>
                <a:path w="234950" h="1190625">
                  <a:moveTo>
                    <a:pt x="128907" y="572450"/>
                  </a:moveTo>
                  <a:lnTo>
                    <a:pt x="128645" y="572680"/>
                  </a:lnTo>
                  <a:lnTo>
                    <a:pt x="128551" y="572817"/>
                  </a:lnTo>
                  <a:lnTo>
                    <a:pt x="128771" y="572680"/>
                  </a:lnTo>
                  <a:lnTo>
                    <a:pt x="128907" y="572450"/>
                  </a:lnTo>
                  <a:close/>
                </a:path>
                <a:path w="234950" h="1190625">
                  <a:moveTo>
                    <a:pt x="129763" y="570282"/>
                  </a:moveTo>
                  <a:lnTo>
                    <a:pt x="128511" y="572797"/>
                  </a:lnTo>
                  <a:lnTo>
                    <a:pt x="128645" y="572680"/>
                  </a:lnTo>
                  <a:lnTo>
                    <a:pt x="129474" y="571474"/>
                  </a:lnTo>
                  <a:lnTo>
                    <a:pt x="129298" y="571474"/>
                  </a:lnTo>
                  <a:lnTo>
                    <a:pt x="129763" y="570282"/>
                  </a:lnTo>
                  <a:close/>
                </a:path>
                <a:path w="234950" h="1190625">
                  <a:moveTo>
                    <a:pt x="131279" y="570369"/>
                  </a:moveTo>
                  <a:lnTo>
                    <a:pt x="128907" y="572450"/>
                  </a:lnTo>
                  <a:lnTo>
                    <a:pt x="128758" y="572702"/>
                  </a:lnTo>
                  <a:lnTo>
                    <a:pt x="129639" y="572216"/>
                  </a:lnTo>
                  <a:lnTo>
                    <a:pt x="131279" y="570369"/>
                  </a:lnTo>
                  <a:close/>
                </a:path>
                <a:path w="234950" h="1190625">
                  <a:moveTo>
                    <a:pt x="129527" y="571398"/>
                  </a:moveTo>
                  <a:lnTo>
                    <a:pt x="128645" y="572680"/>
                  </a:lnTo>
                  <a:lnTo>
                    <a:pt x="128907" y="572450"/>
                  </a:lnTo>
                  <a:lnTo>
                    <a:pt x="129527" y="571398"/>
                  </a:lnTo>
                  <a:close/>
                </a:path>
                <a:path w="234950" h="1190625">
                  <a:moveTo>
                    <a:pt x="130107" y="571398"/>
                  </a:moveTo>
                  <a:lnTo>
                    <a:pt x="129527" y="571398"/>
                  </a:lnTo>
                  <a:lnTo>
                    <a:pt x="128907" y="572450"/>
                  </a:lnTo>
                  <a:lnTo>
                    <a:pt x="130107" y="571398"/>
                  </a:lnTo>
                  <a:close/>
                </a:path>
                <a:path w="234950" h="1190625">
                  <a:moveTo>
                    <a:pt x="132985" y="570369"/>
                  </a:moveTo>
                  <a:lnTo>
                    <a:pt x="131279" y="570369"/>
                  </a:lnTo>
                  <a:lnTo>
                    <a:pt x="129639" y="572216"/>
                  </a:lnTo>
                  <a:lnTo>
                    <a:pt x="132985" y="570369"/>
                  </a:lnTo>
                  <a:close/>
                </a:path>
                <a:path w="234950" h="1190625">
                  <a:moveTo>
                    <a:pt x="130107" y="569650"/>
                  </a:moveTo>
                  <a:lnTo>
                    <a:pt x="129763" y="570282"/>
                  </a:lnTo>
                  <a:lnTo>
                    <a:pt x="129298" y="571474"/>
                  </a:lnTo>
                  <a:lnTo>
                    <a:pt x="130107" y="569650"/>
                  </a:lnTo>
                  <a:close/>
                </a:path>
                <a:path w="234950" h="1190625">
                  <a:moveTo>
                    <a:pt x="139128" y="566978"/>
                  </a:moveTo>
                  <a:lnTo>
                    <a:pt x="130107" y="569650"/>
                  </a:lnTo>
                  <a:lnTo>
                    <a:pt x="129298" y="571474"/>
                  </a:lnTo>
                  <a:lnTo>
                    <a:pt x="129474" y="571474"/>
                  </a:lnTo>
                  <a:lnTo>
                    <a:pt x="130107" y="571398"/>
                  </a:lnTo>
                  <a:lnTo>
                    <a:pt x="131279" y="570369"/>
                  </a:lnTo>
                  <a:lnTo>
                    <a:pt x="132985" y="570369"/>
                  </a:lnTo>
                  <a:lnTo>
                    <a:pt x="139128" y="566978"/>
                  </a:lnTo>
                  <a:close/>
                </a:path>
                <a:path w="234950" h="1190625">
                  <a:moveTo>
                    <a:pt x="130073" y="569660"/>
                  </a:moveTo>
                  <a:lnTo>
                    <a:pt x="129763" y="570282"/>
                  </a:lnTo>
                  <a:lnTo>
                    <a:pt x="130073" y="569660"/>
                  </a:lnTo>
                  <a:close/>
                </a:path>
                <a:path w="234950" h="1190625">
                  <a:moveTo>
                    <a:pt x="191650" y="564184"/>
                  </a:moveTo>
                  <a:lnTo>
                    <a:pt x="132143" y="564184"/>
                  </a:lnTo>
                  <a:lnTo>
                    <a:pt x="131559" y="565823"/>
                  </a:lnTo>
                  <a:lnTo>
                    <a:pt x="129997" y="569682"/>
                  </a:lnTo>
                  <a:lnTo>
                    <a:pt x="130340" y="569125"/>
                  </a:lnTo>
                  <a:lnTo>
                    <a:pt x="131880" y="569125"/>
                  </a:lnTo>
                  <a:lnTo>
                    <a:pt x="139128" y="566978"/>
                  </a:lnTo>
                  <a:lnTo>
                    <a:pt x="190887" y="566978"/>
                  </a:lnTo>
                  <a:lnTo>
                    <a:pt x="191650" y="564184"/>
                  </a:lnTo>
                  <a:close/>
                </a:path>
                <a:path w="234950" h="1190625">
                  <a:moveTo>
                    <a:pt x="130340" y="569125"/>
                  </a:moveTo>
                  <a:lnTo>
                    <a:pt x="130073" y="569660"/>
                  </a:lnTo>
                  <a:lnTo>
                    <a:pt x="130340" y="569125"/>
                  </a:lnTo>
                  <a:close/>
                </a:path>
                <a:path w="234950" h="1190625">
                  <a:moveTo>
                    <a:pt x="131880" y="569125"/>
                  </a:moveTo>
                  <a:lnTo>
                    <a:pt x="130340" y="569125"/>
                  </a:lnTo>
                  <a:lnTo>
                    <a:pt x="130107" y="569650"/>
                  </a:lnTo>
                  <a:lnTo>
                    <a:pt x="131880" y="569125"/>
                  </a:lnTo>
                  <a:close/>
                </a:path>
                <a:path w="234950" h="1190625">
                  <a:moveTo>
                    <a:pt x="131818" y="565018"/>
                  </a:moveTo>
                  <a:lnTo>
                    <a:pt x="131504" y="565823"/>
                  </a:lnTo>
                  <a:lnTo>
                    <a:pt x="131818" y="565018"/>
                  </a:lnTo>
                  <a:close/>
                </a:path>
                <a:path w="234950" h="1190625">
                  <a:moveTo>
                    <a:pt x="132143" y="564184"/>
                  </a:moveTo>
                  <a:lnTo>
                    <a:pt x="131818" y="565018"/>
                  </a:lnTo>
                  <a:lnTo>
                    <a:pt x="131559" y="565823"/>
                  </a:lnTo>
                  <a:lnTo>
                    <a:pt x="132143" y="564184"/>
                  </a:lnTo>
                  <a:close/>
                </a:path>
                <a:path w="234950" h="1190625">
                  <a:moveTo>
                    <a:pt x="193398" y="557060"/>
                  </a:moveTo>
                  <a:lnTo>
                    <a:pt x="134378" y="557060"/>
                  </a:lnTo>
                  <a:lnTo>
                    <a:pt x="134023" y="558279"/>
                  </a:lnTo>
                  <a:lnTo>
                    <a:pt x="131818" y="565018"/>
                  </a:lnTo>
                  <a:lnTo>
                    <a:pt x="132143" y="564184"/>
                  </a:lnTo>
                  <a:lnTo>
                    <a:pt x="191650" y="564184"/>
                  </a:lnTo>
                  <a:lnTo>
                    <a:pt x="192049" y="562724"/>
                  </a:lnTo>
                  <a:lnTo>
                    <a:pt x="193398" y="557060"/>
                  </a:lnTo>
                  <a:close/>
                </a:path>
                <a:path w="234950" h="1190625">
                  <a:moveTo>
                    <a:pt x="134230" y="557520"/>
                  </a:moveTo>
                  <a:lnTo>
                    <a:pt x="133986" y="558279"/>
                  </a:lnTo>
                  <a:lnTo>
                    <a:pt x="134230" y="557520"/>
                  </a:lnTo>
                  <a:close/>
                </a:path>
                <a:path w="234950" h="1190625">
                  <a:moveTo>
                    <a:pt x="134378" y="557060"/>
                  </a:moveTo>
                  <a:lnTo>
                    <a:pt x="134230" y="557520"/>
                  </a:lnTo>
                  <a:lnTo>
                    <a:pt x="134023" y="558279"/>
                  </a:lnTo>
                  <a:lnTo>
                    <a:pt x="134378" y="557060"/>
                  </a:lnTo>
                  <a:close/>
                </a:path>
                <a:path w="234950" h="1190625">
                  <a:moveTo>
                    <a:pt x="195469" y="548106"/>
                  </a:moveTo>
                  <a:lnTo>
                    <a:pt x="136804" y="548106"/>
                  </a:lnTo>
                  <a:lnTo>
                    <a:pt x="134230" y="557520"/>
                  </a:lnTo>
                  <a:lnTo>
                    <a:pt x="134378" y="557060"/>
                  </a:lnTo>
                  <a:lnTo>
                    <a:pt x="193398" y="557060"/>
                  </a:lnTo>
                  <a:lnTo>
                    <a:pt x="194995" y="550354"/>
                  </a:lnTo>
                  <a:lnTo>
                    <a:pt x="195469" y="548106"/>
                  </a:lnTo>
                  <a:close/>
                </a:path>
                <a:path w="234950" h="1190625">
                  <a:moveTo>
                    <a:pt x="197704" y="537489"/>
                  </a:moveTo>
                  <a:lnTo>
                    <a:pt x="139306" y="537489"/>
                  </a:lnTo>
                  <a:lnTo>
                    <a:pt x="136643" y="548693"/>
                  </a:lnTo>
                  <a:lnTo>
                    <a:pt x="136804" y="548106"/>
                  </a:lnTo>
                  <a:lnTo>
                    <a:pt x="195469" y="548106"/>
                  </a:lnTo>
                  <a:lnTo>
                    <a:pt x="197704" y="537489"/>
                  </a:lnTo>
                  <a:close/>
                </a:path>
                <a:path w="234950" h="1190625">
                  <a:moveTo>
                    <a:pt x="199994" y="525386"/>
                  </a:moveTo>
                  <a:lnTo>
                    <a:pt x="141846" y="525386"/>
                  </a:lnTo>
                  <a:lnTo>
                    <a:pt x="139218" y="537857"/>
                  </a:lnTo>
                  <a:lnTo>
                    <a:pt x="139306" y="537489"/>
                  </a:lnTo>
                  <a:lnTo>
                    <a:pt x="197704" y="537489"/>
                  </a:lnTo>
                  <a:lnTo>
                    <a:pt x="197840" y="536841"/>
                  </a:lnTo>
                  <a:lnTo>
                    <a:pt x="199994" y="525386"/>
                  </a:lnTo>
                  <a:close/>
                </a:path>
                <a:path w="234950" h="1190625">
                  <a:moveTo>
                    <a:pt x="202339" y="511886"/>
                  </a:moveTo>
                  <a:lnTo>
                    <a:pt x="144373" y="511886"/>
                  </a:lnTo>
                  <a:lnTo>
                    <a:pt x="141824" y="525491"/>
                  </a:lnTo>
                  <a:lnTo>
                    <a:pt x="199994" y="525386"/>
                  </a:lnTo>
                  <a:lnTo>
                    <a:pt x="200596" y="522185"/>
                  </a:lnTo>
                  <a:lnTo>
                    <a:pt x="202339" y="511886"/>
                  </a:lnTo>
                  <a:close/>
                </a:path>
                <a:path w="234950" h="1190625">
                  <a:moveTo>
                    <a:pt x="206999" y="481088"/>
                  </a:moveTo>
                  <a:lnTo>
                    <a:pt x="149339" y="481088"/>
                  </a:lnTo>
                  <a:lnTo>
                    <a:pt x="146812" y="497522"/>
                  </a:lnTo>
                  <a:lnTo>
                    <a:pt x="144343" y="512046"/>
                  </a:lnTo>
                  <a:lnTo>
                    <a:pt x="144373" y="511886"/>
                  </a:lnTo>
                  <a:lnTo>
                    <a:pt x="202339" y="511886"/>
                  </a:lnTo>
                  <a:lnTo>
                    <a:pt x="203263" y="506425"/>
                  </a:lnTo>
                  <a:lnTo>
                    <a:pt x="205867" y="489508"/>
                  </a:lnTo>
                  <a:lnTo>
                    <a:pt x="206999" y="481088"/>
                  </a:lnTo>
                  <a:close/>
                </a:path>
                <a:path w="234950" h="1190625">
                  <a:moveTo>
                    <a:pt x="211621" y="445541"/>
                  </a:moveTo>
                  <a:lnTo>
                    <a:pt x="154114" y="445541"/>
                  </a:lnTo>
                  <a:lnTo>
                    <a:pt x="149303" y="481320"/>
                  </a:lnTo>
                  <a:lnTo>
                    <a:pt x="149339" y="481088"/>
                  </a:lnTo>
                  <a:lnTo>
                    <a:pt x="206999" y="481088"/>
                  </a:lnTo>
                  <a:lnTo>
                    <a:pt x="210794" y="452856"/>
                  </a:lnTo>
                  <a:lnTo>
                    <a:pt x="211621" y="445541"/>
                  </a:lnTo>
                  <a:close/>
                </a:path>
                <a:path w="234950" h="1190625">
                  <a:moveTo>
                    <a:pt x="215972" y="406120"/>
                  </a:moveTo>
                  <a:lnTo>
                    <a:pt x="158572" y="406120"/>
                  </a:lnTo>
                  <a:lnTo>
                    <a:pt x="154050" y="446014"/>
                  </a:lnTo>
                  <a:lnTo>
                    <a:pt x="154114" y="445541"/>
                  </a:lnTo>
                  <a:lnTo>
                    <a:pt x="211621" y="445541"/>
                  </a:lnTo>
                  <a:lnTo>
                    <a:pt x="215379" y="412305"/>
                  </a:lnTo>
                  <a:lnTo>
                    <a:pt x="215972" y="406120"/>
                  </a:lnTo>
                  <a:close/>
                </a:path>
                <a:path w="234950" h="1190625">
                  <a:moveTo>
                    <a:pt x="220019" y="363105"/>
                  </a:moveTo>
                  <a:lnTo>
                    <a:pt x="162687" y="363105"/>
                  </a:lnTo>
                  <a:lnTo>
                    <a:pt x="158542" y="406381"/>
                  </a:lnTo>
                  <a:lnTo>
                    <a:pt x="158572" y="406120"/>
                  </a:lnTo>
                  <a:lnTo>
                    <a:pt x="215972" y="406120"/>
                  </a:lnTo>
                  <a:lnTo>
                    <a:pt x="219595" y="368350"/>
                  </a:lnTo>
                  <a:lnTo>
                    <a:pt x="220019" y="363105"/>
                  </a:lnTo>
                  <a:close/>
                </a:path>
                <a:path w="234950" h="1190625">
                  <a:moveTo>
                    <a:pt x="226919" y="268211"/>
                  </a:moveTo>
                  <a:lnTo>
                    <a:pt x="169684" y="268211"/>
                  </a:lnTo>
                  <a:lnTo>
                    <a:pt x="166382" y="317373"/>
                  </a:lnTo>
                  <a:lnTo>
                    <a:pt x="162659" y="363389"/>
                  </a:lnTo>
                  <a:lnTo>
                    <a:pt x="162687" y="363105"/>
                  </a:lnTo>
                  <a:lnTo>
                    <a:pt x="220019" y="363105"/>
                  </a:lnTo>
                  <a:lnTo>
                    <a:pt x="223393" y="321398"/>
                  </a:lnTo>
                  <a:lnTo>
                    <a:pt x="226720" y="271856"/>
                  </a:lnTo>
                  <a:lnTo>
                    <a:pt x="226919" y="268211"/>
                  </a:lnTo>
                  <a:close/>
                </a:path>
                <a:path w="234950" h="1190625">
                  <a:moveTo>
                    <a:pt x="231894" y="164490"/>
                  </a:moveTo>
                  <a:lnTo>
                    <a:pt x="174713" y="164490"/>
                  </a:lnTo>
                  <a:lnTo>
                    <a:pt x="172453" y="217563"/>
                  </a:lnTo>
                  <a:lnTo>
                    <a:pt x="169659" y="268566"/>
                  </a:lnTo>
                  <a:lnTo>
                    <a:pt x="169684" y="268211"/>
                  </a:lnTo>
                  <a:lnTo>
                    <a:pt x="226919" y="268211"/>
                  </a:lnTo>
                  <a:lnTo>
                    <a:pt x="229539" y="220167"/>
                  </a:lnTo>
                  <a:lnTo>
                    <a:pt x="231825" y="166750"/>
                  </a:lnTo>
                  <a:lnTo>
                    <a:pt x="231894" y="164490"/>
                  </a:lnTo>
                  <a:close/>
                </a:path>
                <a:path w="234950" h="1190625">
                  <a:moveTo>
                    <a:pt x="233520" y="110439"/>
                  </a:moveTo>
                  <a:lnTo>
                    <a:pt x="176377" y="110439"/>
                  </a:lnTo>
                  <a:lnTo>
                    <a:pt x="174704" y="164704"/>
                  </a:lnTo>
                  <a:lnTo>
                    <a:pt x="174713" y="164490"/>
                  </a:lnTo>
                  <a:lnTo>
                    <a:pt x="231894" y="164490"/>
                  </a:lnTo>
                  <a:lnTo>
                    <a:pt x="233502" y="111925"/>
                  </a:lnTo>
                  <a:lnTo>
                    <a:pt x="233520" y="110439"/>
                  </a:lnTo>
                  <a:close/>
                </a:path>
                <a:path w="234950" h="1190625">
                  <a:moveTo>
                    <a:pt x="177749" y="0"/>
                  </a:moveTo>
                  <a:lnTo>
                    <a:pt x="176366" y="110785"/>
                  </a:lnTo>
                  <a:lnTo>
                    <a:pt x="176377" y="110439"/>
                  </a:lnTo>
                  <a:lnTo>
                    <a:pt x="233520" y="110439"/>
                  </a:lnTo>
                  <a:lnTo>
                    <a:pt x="234899" y="711"/>
                  </a:lnTo>
                  <a:lnTo>
                    <a:pt x="17774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8860" y="4403852"/>
            <a:ext cx="2362835" cy="580390"/>
          </a:xfrm>
          <a:prstGeom prst="rect">
            <a:avLst/>
          </a:prstGeom>
        </p:spPr>
        <p:txBody>
          <a:bodyPr vert="horz" wrap="square" lIns="0" tIns="6350" rIns="0" bIns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  <a:defRPr sz="1800">
                <a:latin typeface="Franklin Gothic Medium"/>
                <a:cs typeface="Franklin Gothic Medium"/>
              </a:defRPr>
            </a:pPr>
            <a:r>
              <a:t>L'utilità egoistica preserva i passeggeri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76991" y="2475306"/>
            <a:ext cx="5487670" cy="2828925"/>
            <a:chOff x="4176991" y="2475306"/>
            <a:chExt cx="5487670" cy="2828925"/>
          </a:xfrm>
        </p:grpSpPr>
        <p:sp>
          <p:nvSpPr>
            <p:cNvPr id="10" name="object 10"/>
            <p:cNvSpPr/>
            <p:nvPr/>
          </p:nvSpPr>
          <p:spPr>
            <a:xfrm>
              <a:off x="4183341" y="2481656"/>
              <a:ext cx="2614295" cy="713740"/>
            </a:xfrm>
            <a:custGeom>
              <a:avLst/>
              <a:gdLst/>
              <a:ahLst/>
              <a:cxnLst/>
              <a:rect l="l" t="t" r="r" b="b"/>
              <a:pathLst>
                <a:path w="2614295" h="713739">
                  <a:moveTo>
                    <a:pt x="1306842" y="0"/>
                  </a:moveTo>
                  <a:lnTo>
                    <a:pt x="1235139" y="527"/>
                  </a:lnTo>
                  <a:lnTo>
                    <a:pt x="1164447" y="2092"/>
                  </a:lnTo>
                  <a:lnTo>
                    <a:pt x="1094864" y="4666"/>
                  </a:lnTo>
                  <a:lnTo>
                    <a:pt x="1026492" y="8224"/>
                  </a:lnTo>
                  <a:lnTo>
                    <a:pt x="959430" y="12736"/>
                  </a:lnTo>
                  <a:lnTo>
                    <a:pt x="893777" y="18177"/>
                  </a:lnTo>
                  <a:lnTo>
                    <a:pt x="829633" y="24520"/>
                  </a:lnTo>
                  <a:lnTo>
                    <a:pt x="767098" y="31736"/>
                  </a:lnTo>
                  <a:lnTo>
                    <a:pt x="706271" y="39799"/>
                  </a:lnTo>
                  <a:lnTo>
                    <a:pt x="647252" y="48681"/>
                  </a:lnTo>
                  <a:lnTo>
                    <a:pt x="590140" y="58356"/>
                  </a:lnTo>
                  <a:lnTo>
                    <a:pt x="535036" y="68796"/>
                  </a:lnTo>
                  <a:lnTo>
                    <a:pt x="482039" y="79974"/>
                  </a:lnTo>
                  <a:lnTo>
                    <a:pt x="431248" y="91862"/>
                  </a:lnTo>
                  <a:lnTo>
                    <a:pt x="382763" y="104435"/>
                  </a:lnTo>
                  <a:lnTo>
                    <a:pt x="336684" y="117664"/>
                  </a:lnTo>
                  <a:lnTo>
                    <a:pt x="293111" y="131522"/>
                  </a:lnTo>
                  <a:lnTo>
                    <a:pt x="252143" y="145982"/>
                  </a:lnTo>
                  <a:lnTo>
                    <a:pt x="213880" y="161017"/>
                  </a:lnTo>
                  <a:lnTo>
                    <a:pt x="178421" y="176599"/>
                  </a:lnTo>
                  <a:lnTo>
                    <a:pt x="116315" y="209298"/>
                  </a:lnTo>
                  <a:lnTo>
                    <a:pt x="66623" y="243862"/>
                  </a:lnTo>
                  <a:lnTo>
                    <a:pt x="30141" y="280073"/>
                  </a:lnTo>
                  <a:lnTo>
                    <a:pt x="7668" y="317713"/>
                  </a:lnTo>
                  <a:lnTo>
                    <a:pt x="0" y="356565"/>
                  </a:lnTo>
                  <a:lnTo>
                    <a:pt x="1933" y="376130"/>
                  </a:lnTo>
                  <a:lnTo>
                    <a:pt x="17104" y="414405"/>
                  </a:lnTo>
                  <a:lnTo>
                    <a:pt x="46681" y="451359"/>
                  </a:lnTo>
                  <a:lnTo>
                    <a:pt x="89867" y="486775"/>
                  </a:lnTo>
                  <a:lnTo>
                    <a:pt x="145866" y="520436"/>
                  </a:lnTo>
                  <a:lnTo>
                    <a:pt x="213880" y="552122"/>
                  </a:lnTo>
                  <a:lnTo>
                    <a:pt x="252143" y="567158"/>
                  </a:lnTo>
                  <a:lnTo>
                    <a:pt x="293111" y="581618"/>
                  </a:lnTo>
                  <a:lnTo>
                    <a:pt x="336684" y="595477"/>
                  </a:lnTo>
                  <a:lnTo>
                    <a:pt x="382763" y="608706"/>
                  </a:lnTo>
                  <a:lnTo>
                    <a:pt x="431248" y="621278"/>
                  </a:lnTo>
                  <a:lnTo>
                    <a:pt x="482039" y="633167"/>
                  </a:lnTo>
                  <a:lnTo>
                    <a:pt x="535036" y="644346"/>
                  </a:lnTo>
                  <a:lnTo>
                    <a:pt x="590140" y="654786"/>
                  </a:lnTo>
                  <a:lnTo>
                    <a:pt x="647252" y="664461"/>
                  </a:lnTo>
                  <a:lnTo>
                    <a:pt x="706271" y="673343"/>
                  </a:lnTo>
                  <a:lnTo>
                    <a:pt x="767098" y="681406"/>
                  </a:lnTo>
                  <a:lnTo>
                    <a:pt x="829633" y="688622"/>
                  </a:lnTo>
                  <a:lnTo>
                    <a:pt x="893777" y="694965"/>
                  </a:lnTo>
                  <a:lnTo>
                    <a:pt x="959430" y="700406"/>
                  </a:lnTo>
                  <a:lnTo>
                    <a:pt x="1026492" y="704919"/>
                  </a:lnTo>
                  <a:lnTo>
                    <a:pt x="1094864" y="708476"/>
                  </a:lnTo>
                  <a:lnTo>
                    <a:pt x="1164447" y="711050"/>
                  </a:lnTo>
                  <a:lnTo>
                    <a:pt x="1235139" y="712615"/>
                  </a:lnTo>
                  <a:lnTo>
                    <a:pt x="1306842" y="713143"/>
                  </a:lnTo>
                  <a:lnTo>
                    <a:pt x="1378545" y="712615"/>
                  </a:lnTo>
                  <a:lnTo>
                    <a:pt x="1449238" y="711050"/>
                  </a:lnTo>
                  <a:lnTo>
                    <a:pt x="1518820" y="708476"/>
                  </a:lnTo>
                  <a:lnTo>
                    <a:pt x="1587193" y="704919"/>
                  </a:lnTo>
                  <a:lnTo>
                    <a:pt x="1654255" y="700406"/>
                  </a:lnTo>
                  <a:lnTo>
                    <a:pt x="1719909" y="694965"/>
                  </a:lnTo>
                  <a:lnTo>
                    <a:pt x="1784053" y="688622"/>
                  </a:lnTo>
                  <a:lnTo>
                    <a:pt x="1846589" y="681406"/>
                  </a:lnTo>
                  <a:lnTo>
                    <a:pt x="1907416" y="673343"/>
                  </a:lnTo>
                  <a:lnTo>
                    <a:pt x="1966436" y="664461"/>
                  </a:lnTo>
                  <a:lnTo>
                    <a:pt x="2023548" y="654786"/>
                  </a:lnTo>
                  <a:lnTo>
                    <a:pt x="2078653" y="644346"/>
                  </a:lnTo>
                  <a:lnTo>
                    <a:pt x="2131651" y="633167"/>
                  </a:lnTo>
                  <a:lnTo>
                    <a:pt x="2182442" y="621278"/>
                  </a:lnTo>
                  <a:lnTo>
                    <a:pt x="2230928" y="608706"/>
                  </a:lnTo>
                  <a:lnTo>
                    <a:pt x="2277007" y="595477"/>
                  </a:lnTo>
                  <a:lnTo>
                    <a:pt x="2320581" y="581618"/>
                  </a:lnTo>
                  <a:lnTo>
                    <a:pt x="2361550" y="567158"/>
                  </a:lnTo>
                  <a:lnTo>
                    <a:pt x="2399813" y="552122"/>
                  </a:lnTo>
                  <a:lnTo>
                    <a:pt x="2435273" y="536539"/>
                  </a:lnTo>
                  <a:lnTo>
                    <a:pt x="2497380" y="503839"/>
                  </a:lnTo>
                  <a:lnTo>
                    <a:pt x="2547073" y="469273"/>
                  </a:lnTo>
                  <a:lnTo>
                    <a:pt x="2583555" y="433061"/>
                  </a:lnTo>
                  <a:lnTo>
                    <a:pt x="2606029" y="395419"/>
                  </a:lnTo>
                  <a:lnTo>
                    <a:pt x="2613698" y="356565"/>
                  </a:lnTo>
                  <a:lnTo>
                    <a:pt x="2611764" y="337001"/>
                  </a:lnTo>
                  <a:lnTo>
                    <a:pt x="2596593" y="298728"/>
                  </a:lnTo>
                  <a:lnTo>
                    <a:pt x="2567015" y="261775"/>
                  </a:lnTo>
                  <a:lnTo>
                    <a:pt x="2523828" y="226361"/>
                  </a:lnTo>
                  <a:lnTo>
                    <a:pt x="2467828" y="192702"/>
                  </a:lnTo>
                  <a:lnTo>
                    <a:pt x="2399813" y="161017"/>
                  </a:lnTo>
                  <a:lnTo>
                    <a:pt x="2361550" y="145982"/>
                  </a:lnTo>
                  <a:lnTo>
                    <a:pt x="2320581" y="131522"/>
                  </a:lnTo>
                  <a:lnTo>
                    <a:pt x="2277007" y="117664"/>
                  </a:lnTo>
                  <a:lnTo>
                    <a:pt x="2230928" y="104435"/>
                  </a:lnTo>
                  <a:lnTo>
                    <a:pt x="2182442" y="91862"/>
                  </a:lnTo>
                  <a:lnTo>
                    <a:pt x="2131651" y="79974"/>
                  </a:lnTo>
                  <a:lnTo>
                    <a:pt x="2078653" y="68796"/>
                  </a:lnTo>
                  <a:lnTo>
                    <a:pt x="2023548" y="58356"/>
                  </a:lnTo>
                  <a:lnTo>
                    <a:pt x="1966436" y="48681"/>
                  </a:lnTo>
                  <a:lnTo>
                    <a:pt x="1907416" y="39799"/>
                  </a:lnTo>
                  <a:lnTo>
                    <a:pt x="1846589" y="31736"/>
                  </a:lnTo>
                  <a:lnTo>
                    <a:pt x="1784053" y="24520"/>
                  </a:lnTo>
                  <a:lnTo>
                    <a:pt x="1719909" y="18177"/>
                  </a:lnTo>
                  <a:lnTo>
                    <a:pt x="1654255" y="12736"/>
                  </a:lnTo>
                  <a:lnTo>
                    <a:pt x="1587193" y="8224"/>
                  </a:lnTo>
                  <a:lnTo>
                    <a:pt x="1518820" y="4666"/>
                  </a:lnTo>
                  <a:lnTo>
                    <a:pt x="1449238" y="2092"/>
                  </a:lnTo>
                  <a:lnTo>
                    <a:pt x="1378545" y="527"/>
                  </a:lnTo>
                  <a:lnTo>
                    <a:pt x="1306842" y="0"/>
                  </a:lnTo>
                  <a:close/>
                </a:path>
              </a:pathLst>
            </a:custGeom>
            <a:solidFill>
              <a:srgbClr val="92D050">
                <a:alpha val="30198"/>
              </a:srgbClr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3341" y="2481656"/>
              <a:ext cx="2614295" cy="713740"/>
            </a:xfrm>
            <a:custGeom>
              <a:avLst/>
              <a:gdLst/>
              <a:ahLst/>
              <a:cxnLst/>
              <a:rect l="l" t="t" r="r" b="b"/>
              <a:pathLst>
                <a:path w="2614295" h="713739">
                  <a:moveTo>
                    <a:pt x="0" y="356571"/>
                  </a:moveTo>
                  <a:lnTo>
                    <a:pt x="7668" y="317718"/>
                  </a:lnTo>
                  <a:lnTo>
                    <a:pt x="30142" y="280078"/>
                  </a:lnTo>
                  <a:lnTo>
                    <a:pt x="66623" y="243867"/>
                  </a:lnTo>
                  <a:lnTo>
                    <a:pt x="116316" y="209302"/>
                  </a:lnTo>
                  <a:lnTo>
                    <a:pt x="178423" y="176602"/>
                  </a:lnTo>
                  <a:lnTo>
                    <a:pt x="213882" y="161019"/>
                  </a:lnTo>
                  <a:lnTo>
                    <a:pt x="252145" y="145984"/>
                  </a:lnTo>
                  <a:lnTo>
                    <a:pt x="293114" y="131524"/>
                  </a:lnTo>
                  <a:lnTo>
                    <a:pt x="336687" y="117666"/>
                  </a:lnTo>
                  <a:lnTo>
                    <a:pt x="382767" y="104437"/>
                  </a:lnTo>
                  <a:lnTo>
                    <a:pt x="431252" y="91864"/>
                  </a:lnTo>
                  <a:lnTo>
                    <a:pt x="482043" y="79975"/>
                  </a:lnTo>
                  <a:lnTo>
                    <a:pt x="535040" y="68797"/>
                  </a:lnTo>
                  <a:lnTo>
                    <a:pt x="590145" y="58357"/>
                  </a:lnTo>
                  <a:lnTo>
                    <a:pt x="647257" y="48682"/>
                  </a:lnTo>
                  <a:lnTo>
                    <a:pt x="706276" y="39799"/>
                  </a:lnTo>
                  <a:lnTo>
                    <a:pt x="767104" y="31736"/>
                  </a:lnTo>
                  <a:lnTo>
                    <a:pt x="829639" y="24520"/>
                  </a:lnTo>
                  <a:lnTo>
                    <a:pt x="893784" y="18178"/>
                  </a:lnTo>
                  <a:lnTo>
                    <a:pt x="959437" y="12737"/>
                  </a:lnTo>
                  <a:lnTo>
                    <a:pt x="1026500" y="8224"/>
                  </a:lnTo>
                  <a:lnTo>
                    <a:pt x="1094872" y="4666"/>
                  </a:lnTo>
                  <a:lnTo>
                    <a:pt x="1164454" y="2092"/>
                  </a:lnTo>
                  <a:lnTo>
                    <a:pt x="1235147" y="527"/>
                  </a:lnTo>
                  <a:lnTo>
                    <a:pt x="1306850" y="0"/>
                  </a:lnTo>
                  <a:lnTo>
                    <a:pt x="1378553" y="527"/>
                  </a:lnTo>
                  <a:lnTo>
                    <a:pt x="1449245" y="2092"/>
                  </a:lnTo>
                  <a:lnTo>
                    <a:pt x="1518827" y="4666"/>
                  </a:lnTo>
                  <a:lnTo>
                    <a:pt x="1587199" y="8224"/>
                  </a:lnTo>
                  <a:lnTo>
                    <a:pt x="1654261" y="12737"/>
                  </a:lnTo>
                  <a:lnTo>
                    <a:pt x="1719914" y="18178"/>
                  </a:lnTo>
                  <a:lnTo>
                    <a:pt x="1784058" y="24520"/>
                  </a:lnTo>
                  <a:lnTo>
                    <a:pt x="1846593" y="31736"/>
                  </a:lnTo>
                  <a:lnTo>
                    <a:pt x="1907420" y="39799"/>
                  </a:lnTo>
                  <a:lnTo>
                    <a:pt x="1966439" y="48682"/>
                  </a:lnTo>
                  <a:lnTo>
                    <a:pt x="2023550" y="58357"/>
                  </a:lnTo>
                  <a:lnTo>
                    <a:pt x="2078654" y="68797"/>
                  </a:lnTo>
                  <a:lnTo>
                    <a:pt x="2131652" y="79975"/>
                  </a:lnTo>
                  <a:lnTo>
                    <a:pt x="2182442" y="91864"/>
                  </a:lnTo>
                  <a:lnTo>
                    <a:pt x="2230927" y="104437"/>
                  </a:lnTo>
                  <a:lnTo>
                    <a:pt x="2277006" y="117666"/>
                  </a:lnTo>
                  <a:lnTo>
                    <a:pt x="2320579" y="131524"/>
                  </a:lnTo>
                  <a:lnTo>
                    <a:pt x="2361547" y="145984"/>
                  </a:lnTo>
                  <a:lnTo>
                    <a:pt x="2399811" y="161019"/>
                  </a:lnTo>
                  <a:lnTo>
                    <a:pt x="2435269" y="176602"/>
                  </a:lnTo>
                  <a:lnTo>
                    <a:pt x="2497375" y="209302"/>
                  </a:lnTo>
                  <a:lnTo>
                    <a:pt x="2547068" y="243867"/>
                  </a:lnTo>
                  <a:lnTo>
                    <a:pt x="2583549" y="280078"/>
                  </a:lnTo>
                  <a:lnTo>
                    <a:pt x="2606023" y="317718"/>
                  </a:lnTo>
                  <a:lnTo>
                    <a:pt x="2613691" y="356571"/>
                  </a:lnTo>
                  <a:lnTo>
                    <a:pt x="2611757" y="376135"/>
                  </a:lnTo>
                  <a:lnTo>
                    <a:pt x="2596587" y="414408"/>
                  </a:lnTo>
                  <a:lnTo>
                    <a:pt x="2567010" y="451362"/>
                  </a:lnTo>
                  <a:lnTo>
                    <a:pt x="2523823" y="486777"/>
                  </a:lnTo>
                  <a:lnTo>
                    <a:pt x="2467824" y="520436"/>
                  </a:lnTo>
                  <a:lnTo>
                    <a:pt x="2399811" y="552122"/>
                  </a:lnTo>
                  <a:lnTo>
                    <a:pt x="2361547" y="567157"/>
                  </a:lnTo>
                  <a:lnTo>
                    <a:pt x="2320579" y="581617"/>
                  </a:lnTo>
                  <a:lnTo>
                    <a:pt x="2277006" y="595476"/>
                  </a:lnTo>
                  <a:lnTo>
                    <a:pt x="2230927" y="608705"/>
                  </a:lnTo>
                  <a:lnTo>
                    <a:pt x="2182442" y="621277"/>
                  </a:lnTo>
                  <a:lnTo>
                    <a:pt x="2131652" y="633166"/>
                  </a:lnTo>
                  <a:lnTo>
                    <a:pt x="2078654" y="644344"/>
                  </a:lnTo>
                  <a:lnTo>
                    <a:pt x="2023550" y="654785"/>
                  </a:lnTo>
                  <a:lnTo>
                    <a:pt x="1966439" y="664460"/>
                  </a:lnTo>
                  <a:lnTo>
                    <a:pt x="1907420" y="673342"/>
                  </a:lnTo>
                  <a:lnTo>
                    <a:pt x="1846593" y="681405"/>
                  </a:lnTo>
                  <a:lnTo>
                    <a:pt x="1784058" y="688621"/>
                  </a:lnTo>
                  <a:lnTo>
                    <a:pt x="1719914" y="694964"/>
                  </a:lnTo>
                  <a:lnTo>
                    <a:pt x="1654261" y="700405"/>
                  </a:lnTo>
                  <a:lnTo>
                    <a:pt x="1587199" y="704918"/>
                  </a:lnTo>
                  <a:lnTo>
                    <a:pt x="1518827" y="708475"/>
                  </a:lnTo>
                  <a:lnTo>
                    <a:pt x="1449245" y="711050"/>
                  </a:lnTo>
                  <a:lnTo>
                    <a:pt x="1378553" y="712614"/>
                  </a:lnTo>
                  <a:lnTo>
                    <a:pt x="1306850" y="713142"/>
                  </a:lnTo>
                  <a:lnTo>
                    <a:pt x="1235147" y="712614"/>
                  </a:lnTo>
                  <a:lnTo>
                    <a:pt x="1164454" y="711050"/>
                  </a:lnTo>
                  <a:lnTo>
                    <a:pt x="1094872" y="708475"/>
                  </a:lnTo>
                  <a:lnTo>
                    <a:pt x="1026500" y="704918"/>
                  </a:lnTo>
                  <a:lnTo>
                    <a:pt x="959437" y="700405"/>
                  </a:lnTo>
                  <a:lnTo>
                    <a:pt x="893784" y="694964"/>
                  </a:lnTo>
                  <a:lnTo>
                    <a:pt x="829639" y="688621"/>
                  </a:lnTo>
                  <a:lnTo>
                    <a:pt x="767104" y="681405"/>
                  </a:lnTo>
                  <a:lnTo>
                    <a:pt x="706276" y="673342"/>
                  </a:lnTo>
                  <a:lnTo>
                    <a:pt x="647257" y="664460"/>
                  </a:lnTo>
                  <a:lnTo>
                    <a:pt x="590145" y="654785"/>
                  </a:lnTo>
                  <a:lnTo>
                    <a:pt x="535040" y="644344"/>
                  </a:lnTo>
                  <a:lnTo>
                    <a:pt x="482043" y="633166"/>
                  </a:lnTo>
                  <a:lnTo>
                    <a:pt x="431252" y="621277"/>
                  </a:lnTo>
                  <a:lnTo>
                    <a:pt x="382767" y="608705"/>
                  </a:lnTo>
                  <a:lnTo>
                    <a:pt x="336687" y="595476"/>
                  </a:lnTo>
                  <a:lnTo>
                    <a:pt x="293114" y="581617"/>
                  </a:lnTo>
                  <a:lnTo>
                    <a:pt x="252145" y="567157"/>
                  </a:lnTo>
                  <a:lnTo>
                    <a:pt x="213882" y="552122"/>
                  </a:lnTo>
                  <a:lnTo>
                    <a:pt x="178423" y="536539"/>
                  </a:lnTo>
                  <a:lnTo>
                    <a:pt x="116316" y="503839"/>
                  </a:lnTo>
                  <a:lnTo>
                    <a:pt x="66623" y="469275"/>
                  </a:lnTo>
                  <a:lnTo>
                    <a:pt x="30142" y="433064"/>
                  </a:lnTo>
                  <a:lnTo>
                    <a:pt x="7668" y="395423"/>
                  </a:lnTo>
                  <a:lnTo>
                    <a:pt x="0" y="356571"/>
                  </a:lnTo>
                  <a:close/>
                </a:path>
              </a:pathLst>
            </a:custGeom>
            <a:ln w="12700">
              <a:solidFill>
                <a:srgbClr val="7B6D91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16716" y="3194392"/>
              <a:ext cx="602615" cy="2110105"/>
            </a:xfrm>
            <a:custGeom>
              <a:avLst/>
              <a:gdLst/>
              <a:ahLst/>
              <a:cxnLst/>
              <a:rect l="l" t="t" r="r" b="b"/>
              <a:pathLst>
                <a:path w="602614" h="2110104">
                  <a:moveTo>
                    <a:pt x="0" y="1936089"/>
                  </a:moveTo>
                  <a:lnTo>
                    <a:pt x="81229" y="2109711"/>
                  </a:lnTo>
                  <a:lnTo>
                    <a:pt x="156857" y="1967839"/>
                  </a:lnTo>
                  <a:lnTo>
                    <a:pt x="113512" y="1967839"/>
                  </a:lnTo>
                  <a:lnTo>
                    <a:pt x="56400" y="1965934"/>
                  </a:lnTo>
                  <a:lnTo>
                    <a:pt x="57346" y="1937585"/>
                  </a:lnTo>
                  <a:lnTo>
                    <a:pt x="0" y="1936089"/>
                  </a:lnTo>
                  <a:close/>
                </a:path>
                <a:path w="602614" h="2110104">
                  <a:moveTo>
                    <a:pt x="57346" y="1937585"/>
                  </a:moveTo>
                  <a:lnTo>
                    <a:pt x="56400" y="1965934"/>
                  </a:lnTo>
                  <a:lnTo>
                    <a:pt x="113512" y="1967839"/>
                  </a:lnTo>
                  <a:lnTo>
                    <a:pt x="114475" y="1939075"/>
                  </a:lnTo>
                  <a:lnTo>
                    <a:pt x="57346" y="1937585"/>
                  </a:lnTo>
                  <a:close/>
                </a:path>
                <a:path w="602614" h="2110104">
                  <a:moveTo>
                    <a:pt x="114475" y="1939075"/>
                  </a:moveTo>
                  <a:lnTo>
                    <a:pt x="113512" y="1967839"/>
                  </a:lnTo>
                  <a:lnTo>
                    <a:pt x="156857" y="1967839"/>
                  </a:lnTo>
                  <a:lnTo>
                    <a:pt x="171399" y="1940560"/>
                  </a:lnTo>
                  <a:lnTo>
                    <a:pt x="114475" y="1939075"/>
                  </a:lnTo>
                  <a:close/>
                </a:path>
                <a:path w="602614" h="2110104">
                  <a:moveTo>
                    <a:pt x="331671" y="1025664"/>
                  </a:moveTo>
                  <a:lnTo>
                    <a:pt x="291198" y="1035558"/>
                  </a:lnTo>
                  <a:lnTo>
                    <a:pt x="247751" y="1073861"/>
                  </a:lnTo>
                  <a:lnTo>
                    <a:pt x="223075" y="1111034"/>
                  </a:lnTo>
                  <a:lnTo>
                    <a:pt x="200152" y="1156830"/>
                  </a:lnTo>
                  <a:lnTo>
                    <a:pt x="178574" y="1210843"/>
                  </a:lnTo>
                  <a:lnTo>
                    <a:pt x="158267" y="1272552"/>
                  </a:lnTo>
                  <a:lnTo>
                    <a:pt x="139280" y="1341310"/>
                  </a:lnTo>
                  <a:lnTo>
                    <a:pt x="121742" y="1416469"/>
                  </a:lnTo>
                  <a:lnTo>
                    <a:pt x="113550" y="1456220"/>
                  </a:lnTo>
                  <a:lnTo>
                    <a:pt x="105791" y="1497291"/>
                  </a:lnTo>
                  <a:lnTo>
                    <a:pt x="98463" y="1539608"/>
                  </a:lnTo>
                  <a:lnTo>
                    <a:pt x="91605" y="1583067"/>
                  </a:lnTo>
                  <a:lnTo>
                    <a:pt x="85204" y="1627670"/>
                  </a:lnTo>
                  <a:lnTo>
                    <a:pt x="73977" y="1719364"/>
                  </a:lnTo>
                  <a:lnTo>
                    <a:pt x="64922" y="1814233"/>
                  </a:lnTo>
                  <a:lnTo>
                    <a:pt x="58216" y="1911527"/>
                  </a:lnTo>
                  <a:lnTo>
                    <a:pt x="57346" y="1937585"/>
                  </a:lnTo>
                  <a:lnTo>
                    <a:pt x="114475" y="1939075"/>
                  </a:lnTo>
                  <a:lnTo>
                    <a:pt x="115282" y="1914956"/>
                  </a:lnTo>
                  <a:lnTo>
                    <a:pt x="121854" y="1819287"/>
                  </a:lnTo>
                  <a:lnTo>
                    <a:pt x="130762" y="1725930"/>
                  </a:lnTo>
                  <a:lnTo>
                    <a:pt x="141825" y="1635493"/>
                  </a:lnTo>
                  <a:lnTo>
                    <a:pt x="148089" y="1591779"/>
                  </a:lnTo>
                  <a:lnTo>
                    <a:pt x="154824" y="1549146"/>
                  </a:lnTo>
                  <a:lnTo>
                    <a:pt x="161989" y="1507693"/>
                  </a:lnTo>
                  <a:lnTo>
                    <a:pt x="169587" y="1467510"/>
                  </a:lnTo>
                  <a:lnTo>
                    <a:pt x="177573" y="1428711"/>
                  </a:lnTo>
                  <a:lnTo>
                    <a:pt x="186029" y="1390878"/>
                  </a:lnTo>
                  <a:lnTo>
                    <a:pt x="194605" y="1355661"/>
                  </a:lnTo>
                  <a:lnTo>
                    <a:pt x="203610" y="1321612"/>
                  </a:lnTo>
                  <a:lnTo>
                    <a:pt x="212890" y="1289367"/>
                  </a:lnTo>
                  <a:lnTo>
                    <a:pt x="222424" y="1259027"/>
                  </a:lnTo>
                  <a:lnTo>
                    <a:pt x="232171" y="1230718"/>
                  </a:lnTo>
                  <a:lnTo>
                    <a:pt x="242094" y="1204544"/>
                  </a:lnTo>
                  <a:lnTo>
                    <a:pt x="242455" y="1203591"/>
                  </a:lnTo>
                  <a:lnTo>
                    <a:pt x="252130" y="1180642"/>
                  </a:lnTo>
                  <a:lnTo>
                    <a:pt x="252590" y="1179550"/>
                  </a:lnTo>
                  <a:lnTo>
                    <a:pt x="262246" y="1159129"/>
                  </a:lnTo>
                  <a:lnTo>
                    <a:pt x="262839" y="1157871"/>
                  </a:lnTo>
                  <a:lnTo>
                    <a:pt x="272301" y="1140180"/>
                  </a:lnTo>
                  <a:lnTo>
                    <a:pt x="273100" y="1138682"/>
                  </a:lnTo>
                  <a:lnTo>
                    <a:pt x="282210" y="1123911"/>
                  </a:lnTo>
                  <a:lnTo>
                    <a:pt x="283298" y="1122133"/>
                  </a:lnTo>
                  <a:lnTo>
                    <a:pt x="291798" y="1110488"/>
                  </a:lnTo>
                  <a:lnTo>
                    <a:pt x="291642" y="1110488"/>
                  </a:lnTo>
                  <a:lnTo>
                    <a:pt x="293319" y="1108379"/>
                  </a:lnTo>
                  <a:lnTo>
                    <a:pt x="293485" y="1108379"/>
                  </a:lnTo>
                  <a:lnTo>
                    <a:pt x="300791" y="1100023"/>
                  </a:lnTo>
                  <a:lnTo>
                    <a:pt x="300520" y="1100023"/>
                  </a:lnTo>
                  <a:lnTo>
                    <a:pt x="302945" y="1097559"/>
                  </a:lnTo>
                  <a:lnTo>
                    <a:pt x="303268" y="1097559"/>
                  </a:lnTo>
                  <a:lnTo>
                    <a:pt x="308892" y="1092517"/>
                  </a:lnTo>
                  <a:lnTo>
                    <a:pt x="308368" y="1092517"/>
                  </a:lnTo>
                  <a:lnTo>
                    <a:pt x="311924" y="1089799"/>
                  </a:lnTo>
                  <a:lnTo>
                    <a:pt x="312571" y="1089799"/>
                  </a:lnTo>
                  <a:lnTo>
                    <a:pt x="315811" y="1087704"/>
                  </a:lnTo>
                  <a:lnTo>
                    <a:pt x="314756" y="1087704"/>
                  </a:lnTo>
                  <a:lnTo>
                    <a:pt x="319836" y="1085100"/>
                  </a:lnTo>
                  <a:lnTo>
                    <a:pt x="321382" y="1085100"/>
                  </a:lnTo>
                  <a:lnTo>
                    <a:pt x="321867" y="1084910"/>
                  </a:lnTo>
                  <a:lnTo>
                    <a:pt x="319570" y="1084910"/>
                  </a:lnTo>
                  <a:lnTo>
                    <a:pt x="326263" y="1083183"/>
                  </a:lnTo>
                  <a:lnTo>
                    <a:pt x="332636" y="1083183"/>
                  </a:lnTo>
                  <a:lnTo>
                    <a:pt x="346087" y="1081405"/>
                  </a:lnTo>
                  <a:lnTo>
                    <a:pt x="393623" y="1051496"/>
                  </a:lnTo>
                  <a:lnTo>
                    <a:pt x="413681" y="1026934"/>
                  </a:lnTo>
                  <a:lnTo>
                    <a:pt x="328434" y="1026934"/>
                  </a:lnTo>
                  <a:lnTo>
                    <a:pt x="331671" y="1025664"/>
                  </a:lnTo>
                  <a:close/>
                </a:path>
                <a:path w="602614" h="2110104">
                  <a:moveTo>
                    <a:pt x="115298" y="1914470"/>
                  </a:moveTo>
                  <a:lnTo>
                    <a:pt x="115265" y="1914956"/>
                  </a:lnTo>
                  <a:lnTo>
                    <a:pt x="115298" y="1914470"/>
                  </a:lnTo>
                  <a:close/>
                </a:path>
                <a:path w="602614" h="2110104">
                  <a:moveTo>
                    <a:pt x="115334" y="1913953"/>
                  </a:moveTo>
                  <a:lnTo>
                    <a:pt x="115298" y="1914470"/>
                  </a:lnTo>
                  <a:lnTo>
                    <a:pt x="115334" y="1913953"/>
                  </a:lnTo>
                  <a:close/>
                </a:path>
                <a:path w="602614" h="2110104">
                  <a:moveTo>
                    <a:pt x="130819" y="1725332"/>
                  </a:moveTo>
                  <a:lnTo>
                    <a:pt x="130746" y="1725930"/>
                  </a:lnTo>
                  <a:lnTo>
                    <a:pt x="130819" y="1725332"/>
                  </a:lnTo>
                  <a:close/>
                </a:path>
                <a:path w="602614" h="2110104">
                  <a:moveTo>
                    <a:pt x="177673" y="1428229"/>
                  </a:moveTo>
                  <a:lnTo>
                    <a:pt x="177558" y="1428711"/>
                  </a:lnTo>
                  <a:lnTo>
                    <a:pt x="177673" y="1428229"/>
                  </a:lnTo>
                  <a:close/>
                </a:path>
                <a:path w="602614" h="2110104">
                  <a:moveTo>
                    <a:pt x="203771" y="1321003"/>
                  </a:moveTo>
                  <a:lnTo>
                    <a:pt x="203593" y="1321612"/>
                  </a:lnTo>
                  <a:lnTo>
                    <a:pt x="203771" y="1321003"/>
                  </a:lnTo>
                  <a:close/>
                </a:path>
                <a:path w="602614" h="2110104">
                  <a:moveTo>
                    <a:pt x="232328" y="1230264"/>
                  </a:moveTo>
                  <a:lnTo>
                    <a:pt x="232156" y="1230718"/>
                  </a:lnTo>
                  <a:lnTo>
                    <a:pt x="232328" y="1230264"/>
                  </a:lnTo>
                  <a:close/>
                </a:path>
                <a:path w="602614" h="2110104">
                  <a:moveTo>
                    <a:pt x="242273" y="1204072"/>
                  </a:moveTo>
                  <a:lnTo>
                    <a:pt x="242074" y="1204544"/>
                  </a:lnTo>
                  <a:lnTo>
                    <a:pt x="242273" y="1204072"/>
                  </a:lnTo>
                  <a:close/>
                </a:path>
                <a:path w="602614" h="2110104">
                  <a:moveTo>
                    <a:pt x="242475" y="1203591"/>
                  </a:moveTo>
                  <a:lnTo>
                    <a:pt x="242273" y="1204072"/>
                  </a:lnTo>
                  <a:lnTo>
                    <a:pt x="242475" y="1203591"/>
                  </a:lnTo>
                  <a:close/>
                </a:path>
                <a:path w="602614" h="2110104">
                  <a:moveTo>
                    <a:pt x="252322" y="1180186"/>
                  </a:moveTo>
                  <a:lnTo>
                    <a:pt x="252107" y="1180642"/>
                  </a:lnTo>
                  <a:lnTo>
                    <a:pt x="252322" y="1180186"/>
                  </a:lnTo>
                  <a:close/>
                </a:path>
                <a:path w="602614" h="2110104">
                  <a:moveTo>
                    <a:pt x="252622" y="1179550"/>
                  </a:moveTo>
                  <a:lnTo>
                    <a:pt x="252322" y="1180186"/>
                  </a:lnTo>
                  <a:lnTo>
                    <a:pt x="252622" y="1179550"/>
                  </a:lnTo>
                  <a:close/>
                </a:path>
                <a:path w="602614" h="2110104">
                  <a:moveTo>
                    <a:pt x="262839" y="1157871"/>
                  </a:moveTo>
                  <a:lnTo>
                    <a:pt x="262191" y="1159129"/>
                  </a:lnTo>
                  <a:lnTo>
                    <a:pt x="262664" y="1158243"/>
                  </a:lnTo>
                  <a:lnTo>
                    <a:pt x="262839" y="1157871"/>
                  </a:lnTo>
                  <a:close/>
                </a:path>
                <a:path w="602614" h="2110104">
                  <a:moveTo>
                    <a:pt x="262664" y="1158243"/>
                  </a:moveTo>
                  <a:lnTo>
                    <a:pt x="262191" y="1159129"/>
                  </a:lnTo>
                  <a:lnTo>
                    <a:pt x="262664" y="1158243"/>
                  </a:lnTo>
                  <a:close/>
                </a:path>
                <a:path w="602614" h="2110104">
                  <a:moveTo>
                    <a:pt x="262862" y="1157871"/>
                  </a:moveTo>
                  <a:lnTo>
                    <a:pt x="262664" y="1158243"/>
                  </a:lnTo>
                  <a:lnTo>
                    <a:pt x="262862" y="1157871"/>
                  </a:lnTo>
                  <a:close/>
                </a:path>
                <a:path w="602614" h="2110104">
                  <a:moveTo>
                    <a:pt x="273100" y="1138682"/>
                  </a:moveTo>
                  <a:lnTo>
                    <a:pt x="272249" y="1140180"/>
                  </a:lnTo>
                  <a:lnTo>
                    <a:pt x="272649" y="1139528"/>
                  </a:lnTo>
                  <a:lnTo>
                    <a:pt x="273100" y="1138682"/>
                  </a:lnTo>
                  <a:close/>
                </a:path>
                <a:path w="602614" h="2110104">
                  <a:moveTo>
                    <a:pt x="272649" y="1139528"/>
                  </a:moveTo>
                  <a:lnTo>
                    <a:pt x="272249" y="1140180"/>
                  </a:lnTo>
                  <a:lnTo>
                    <a:pt x="272649" y="1139528"/>
                  </a:lnTo>
                  <a:close/>
                </a:path>
                <a:path w="602614" h="2110104">
                  <a:moveTo>
                    <a:pt x="273167" y="1138682"/>
                  </a:moveTo>
                  <a:lnTo>
                    <a:pt x="272649" y="1139528"/>
                  </a:lnTo>
                  <a:lnTo>
                    <a:pt x="273167" y="1138682"/>
                  </a:lnTo>
                  <a:close/>
                </a:path>
                <a:path w="602614" h="2110104">
                  <a:moveTo>
                    <a:pt x="283298" y="1122133"/>
                  </a:moveTo>
                  <a:lnTo>
                    <a:pt x="282117" y="1123911"/>
                  </a:lnTo>
                  <a:lnTo>
                    <a:pt x="282730" y="1123062"/>
                  </a:lnTo>
                  <a:lnTo>
                    <a:pt x="283298" y="1122133"/>
                  </a:lnTo>
                  <a:close/>
                </a:path>
                <a:path w="602614" h="2110104">
                  <a:moveTo>
                    <a:pt x="282730" y="1123062"/>
                  </a:moveTo>
                  <a:lnTo>
                    <a:pt x="282117" y="1123911"/>
                  </a:lnTo>
                  <a:lnTo>
                    <a:pt x="282730" y="1123062"/>
                  </a:lnTo>
                  <a:close/>
                </a:path>
                <a:path w="602614" h="2110104">
                  <a:moveTo>
                    <a:pt x="283400" y="1122133"/>
                  </a:moveTo>
                  <a:lnTo>
                    <a:pt x="282730" y="1123062"/>
                  </a:lnTo>
                  <a:lnTo>
                    <a:pt x="283400" y="1122133"/>
                  </a:lnTo>
                  <a:close/>
                </a:path>
                <a:path w="602614" h="2110104">
                  <a:moveTo>
                    <a:pt x="293319" y="1108379"/>
                  </a:moveTo>
                  <a:lnTo>
                    <a:pt x="291642" y="1110488"/>
                  </a:lnTo>
                  <a:lnTo>
                    <a:pt x="292533" y="1109468"/>
                  </a:lnTo>
                  <a:lnTo>
                    <a:pt x="293319" y="1108379"/>
                  </a:lnTo>
                  <a:close/>
                </a:path>
                <a:path w="602614" h="2110104">
                  <a:moveTo>
                    <a:pt x="292533" y="1109468"/>
                  </a:moveTo>
                  <a:lnTo>
                    <a:pt x="291642" y="1110488"/>
                  </a:lnTo>
                  <a:lnTo>
                    <a:pt x="291798" y="1110488"/>
                  </a:lnTo>
                  <a:lnTo>
                    <a:pt x="292533" y="1109468"/>
                  </a:lnTo>
                  <a:close/>
                </a:path>
                <a:path w="602614" h="2110104">
                  <a:moveTo>
                    <a:pt x="293485" y="1108379"/>
                  </a:moveTo>
                  <a:lnTo>
                    <a:pt x="293319" y="1108379"/>
                  </a:lnTo>
                  <a:lnTo>
                    <a:pt x="292533" y="1109468"/>
                  </a:lnTo>
                  <a:lnTo>
                    <a:pt x="293485" y="1108379"/>
                  </a:lnTo>
                  <a:close/>
                </a:path>
                <a:path w="602614" h="2110104">
                  <a:moveTo>
                    <a:pt x="302945" y="1097559"/>
                  </a:moveTo>
                  <a:lnTo>
                    <a:pt x="300520" y="1100023"/>
                  </a:lnTo>
                  <a:lnTo>
                    <a:pt x="301776" y="1098897"/>
                  </a:lnTo>
                  <a:lnTo>
                    <a:pt x="302945" y="1097559"/>
                  </a:lnTo>
                  <a:close/>
                </a:path>
                <a:path w="602614" h="2110104">
                  <a:moveTo>
                    <a:pt x="301776" y="1098897"/>
                  </a:moveTo>
                  <a:lnTo>
                    <a:pt x="300520" y="1100023"/>
                  </a:lnTo>
                  <a:lnTo>
                    <a:pt x="300791" y="1100023"/>
                  </a:lnTo>
                  <a:lnTo>
                    <a:pt x="301776" y="1098897"/>
                  </a:lnTo>
                  <a:close/>
                </a:path>
                <a:path w="602614" h="2110104">
                  <a:moveTo>
                    <a:pt x="303268" y="1097559"/>
                  </a:moveTo>
                  <a:lnTo>
                    <a:pt x="302945" y="1097559"/>
                  </a:lnTo>
                  <a:lnTo>
                    <a:pt x="301776" y="1098897"/>
                  </a:lnTo>
                  <a:lnTo>
                    <a:pt x="303268" y="1097559"/>
                  </a:lnTo>
                  <a:close/>
                </a:path>
                <a:path w="602614" h="2110104">
                  <a:moveTo>
                    <a:pt x="311924" y="1089799"/>
                  </a:moveTo>
                  <a:lnTo>
                    <a:pt x="308368" y="1092517"/>
                  </a:lnTo>
                  <a:lnTo>
                    <a:pt x="310250" y="1091300"/>
                  </a:lnTo>
                  <a:lnTo>
                    <a:pt x="311924" y="1089799"/>
                  </a:lnTo>
                  <a:close/>
                </a:path>
                <a:path w="602614" h="2110104">
                  <a:moveTo>
                    <a:pt x="310250" y="1091300"/>
                  </a:moveTo>
                  <a:lnTo>
                    <a:pt x="308368" y="1092517"/>
                  </a:lnTo>
                  <a:lnTo>
                    <a:pt x="308892" y="1092517"/>
                  </a:lnTo>
                  <a:lnTo>
                    <a:pt x="310250" y="1091300"/>
                  </a:lnTo>
                  <a:close/>
                </a:path>
                <a:path w="602614" h="2110104">
                  <a:moveTo>
                    <a:pt x="312571" y="1089799"/>
                  </a:moveTo>
                  <a:lnTo>
                    <a:pt x="311924" y="1089799"/>
                  </a:lnTo>
                  <a:lnTo>
                    <a:pt x="310250" y="1091300"/>
                  </a:lnTo>
                  <a:lnTo>
                    <a:pt x="312571" y="1089799"/>
                  </a:lnTo>
                  <a:close/>
                </a:path>
                <a:path w="602614" h="2110104">
                  <a:moveTo>
                    <a:pt x="319836" y="1085100"/>
                  </a:moveTo>
                  <a:lnTo>
                    <a:pt x="314756" y="1087704"/>
                  </a:lnTo>
                  <a:lnTo>
                    <a:pt x="317443" y="1086648"/>
                  </a:lnTo>
                  <a:lnTo>
                    <a:pt x="319836" y="1085100"/>
                  </a:lnTo>
                  <a:close/>
                </a:path>
                <a:path w="602614" h="2110104">
                  <a:moveTo>
                    <a:pt x="317443" y="1086648"/>
                  </a:moveTo>
                  <a:lnTo>
                    <a:pt x="314756" y="1087704"/>
                  </a:lnTo>
                  <a:lnTo>
                    <a:pt x="315811" y="1087704"/>
                  </a:lnTo>
                  <a:lnTo>
                    <a:pt x="317443" y="1086648"/>
                  </a:lnTo>
                  <a:close/>
                </a:path>
                <a:path w="602614" h="2110104">
                  <a:moveTo>
                    <a:pt x="321382" y="1085100"/>
                  </a:moveTo>
                  <a:lnTo>
                    <a:pt x="319836" y="1085100"/>
                  </a:lnTo>
                  <a:lnTo>
                    <a:pt x="317443" y="1086648"/>
                  </a:lnTo>
                  <a:lnTo>
                    <a:pt x="321382" y="1085100"/>
                  </a:lnTo>
                  <a:close/>
                </a:path>
                <a:path w="602614" h="2110104">
                  <a:moveTo>
                    <a:pt x="326263" y="1083183"/>
                  </a:moveTo>
                  <a:lnTo>
                    <a:pt x="319570" y="1084910"/>
                  </a:lnTo>
                  <a:lnTo>
                    <a:pt x="323031" y="1084452"/>
                  </a:lnTo>
                  <a:lnTo>
                    <a:pt x="326263" y="1083183"/>
                  </a:lnTo>
                  <a:close/>
                </a:path>
                <a:path w="602614" h="2110104">
                  <a:moveTo>
                    <a:pt x="323031" y="1084452"/>
                  </a:moveTo>
                  <a:lnTo>
                    <a:pt x="319570" y="1084910"/>
                  </a:lnTo>
                  <a:lnTo>
                    <a:pt x="321867" y="1084910"/>
                  </a:lnTo>
                  <a:lnTo>
                    <a:pt x="323031" y="1084452"/>
                  </a:lnTo>
                  <a:close/>
                </a:path>
                <a:path w="602614" h="2110104">
                  <a:moveTo>
                    <a:pt x="332636" y="1083183"/>
                  </a:moveTo>
                  <a:lnTo>
                    <a:pt x="326263" y="1083183"/>
                  </a:lnTo>
                  <a:lnTo>
                    <a:pt x="323031" y="1084452"/>
                  </a:lnTo>
                  <a:lnTo>
                    <a:pt x="332636" y="1083183"/>
                  </a:lnTo>
                  <a:close/>
                </a:path>
                <a:path w="602614" h="2110104">
                  <a:moveTo>
                    <a:pt x="335127" y="1025207"/>
                  </a:moveTo>
                  <a:lnTo>
                    <a:pt x="331671" y="1025664"/>
                  </a:lnTo>
                  <a:lnTo>
                    <a:pt x="328434" y="1026934"/>
                  </a:lnTo>
                  <a:lnTo>
                    <a:pt x="335127" y="1025207"/>
                  </a:lnTo>
                  <a:close/>
                </a:path>
                <a:path w="602614" h="2110104">
                  <a:moveTo>
                    <a:pt x="414926" y="1025207"/>
                  </a:moveTo>
                  <a:lnTo>
                    <a:pt x="335127" y="1025207"/>
                  </a:lnTo>
                  <a:lnTo>
                    <a:pt x="328434" y="1026934"/>
                  </a:lnTo>
                  <a:lnTo>
                    <a:pt x="413681" y="1026934"/>
                  </a:lnTo>
                  <a:lnTo>
                    <a:pt x="414926" y="1025207"/>
                  </a:lnTo>
                  <a:close/>
                </a:path>
                <a:path w="602614" h="2110104">
                  <a:moveTo>
                    <a:pt x="337271" y="1023466"/>
                  </a:moveTo>
                  <a:lnTo>
                    <a:pt x="331671" y="1025664"/>
                  </a:lnTo>
                  <a:lnTo>
                    <a:pt x="335127" y="1025207"/>
                  </a:lnTo>
                  <a:lnTo>
                    <a:pt x="414926" y="1025207"/>
                  </a:lnTo>
                  <a:lnTo>
                    <a:pt x="415063" y="1025017"/>
                  </a:lnTo>
                  <a:lnTo>
                    <a:pt x="334873" y="1025017"/>
                  </a:lnTo>
                  <a:lnTo>
                    <a:pt x="337271" y="1023466"/>
                  </a:lnTo>
                  <a:close/>
                </a:path>
                <a:path w="602614" h="2110104">
                  <a:moveTo>
                    <a:pt x="339953" y="1022413"/>
                  </a:moveTo>
                  <a:lnTo>
                    <a:pt x="337271" y="1023466"/>
                  </a:lnTo>
                  <a:lnTo>
                    <a:pt x="334873" y="1025017"/>
                  </a:lnTo>
                  <a:lnTo>
                    <a:pt x="339953" y="1022413"/>
                  </a:lnTo>
                  <a:close/>
                </a:path>
                <a:path w="602614" h="2110104">
                  <a:moveTo>
                    <a:pt x="416941" y="1022413"/>
                  </a:moveTo>
                  <a:lnTo>
                    <a:pt x="339953" y="1022413"/>
                  </a:lnTo>
                  <a:lnTo>
                    <a:pt x="334873" y="1025017"/>
                  </a:lnTo>
                  <a:lnTo>
                    <a:pt x="415063" y="1025017"/>
                  </a:lnTo>
                  <a:lnTo>
                    <a:pt x="416941" y="1022413"/>
                  </a:lnTo>
                  <a:close/>
                </a:path>
                <a:path w="602614" h="2110104">
                  <a:moveTo>
                    <a:pt x="344459" y="1018817"/>
                  </a:moveTo>
                  <a:lnTo>
                    <a:pt x="337271" y="1023466"/>
                  </a:lnTo>
                  <a:lnTo>
                    <a:pt x="339953" y="1022413"/>
                  </a:lnTo>
                  <a:lnTo>
                    <a:pt x="416941" y="1022413"/>
                  </a:lnTo>
                  <a:lnTo>
                    <a:pt x="418452" y="1020318"/>
                  </a:lnTo>
                  <a:lnTo>
                    <a:pt x="342785" y="1020318"/>
                  </a:lnTo>
                  <a:lnTo>
                    <a:pt x="344459" y="1018817"/>
                  </a:lnTo>
                  <a:close/>
                </a:path>
                <a:path w="602614" h="2110104">
                  <a:moveTo>
                    <a:pt x="346341" y="1017600"/>
                  </a:moveTo>
                  <a:lnTo>
                    <a:pt x="344459" y="1018817"/>
                  </a:lnTo>
                  <a:lnTo>
                    <a:pt x="342785" y="1020318"/>
                  </a:lnTo>
                  <a:lnTo>
                    <a:pt x="346341" y="1017600"/>
                  </a:lnTo>
                  <a:close/>
                </a:path>
                <a:path w="602614" h="2110104">
                  <a:moveTo>
                    <a:pt x="420286" y="1017600"/>
                  </a:moveTo>
                  <a:lnTo>
                    <a:pt x="346341" y="1017600"/>
                  </a:lnTo>
                  <a:lnTo>
                    <a:pt x="342785" y="1020318"/>
                  </a:lnTo>
                  <a:lnTo>
                    <a:pt x="418452" y="1020318"/>
                  </a:lnTo>
                  <a:lnTo>
                    <a:pt x="419569" y="1018768"/>
                  </a:lnTo>
                  <a:lnTo>
                    <a:pt x="420286" y="1017600"/>
                  </a:lnTo>
                  <a:close/>
                </a:path>
                <a:path w="602614" h="2110104">
                  <a:moveTo>
                    <a:pt x="352881" y="1011267"/>
                  </a:moveTo>
                  <a:lnTo>
                    <a:pt x="344459" y="1018817"/>
                  </a:lnTo>
                  <a:lnTo>
                    <a:pt x="346341" y="1017600"/>
                  </a:lnTo>
                  <a:lnTo>
                    <a:pt x="420286" y="1017600"/>
                  </a:lnTo>
                  <a:lnTo>
                    <a:pt x="423376" y="1012558"/>
                  </a:lnTo>
                  <a:lnTo>
                    <a:pt x="351751" y="1012558"/>
                  </a:lnTo>
                  <a:lnTo>
                    <a:pt x="352881" y="1011267"/>
                  </a:lnTo>
                  <a:close/>
                </a:path>
                <a:path w="602614" h="2110104">
                  <a:moveTo>
                    <a:pt x="354190" y="1010094"/>
                  </a:moveTo>
                  <a:lnTo>
                    <a:pt x="352881" y="1011267"/>
                  </a:lnTo>
                  <a:lnTo>
                    <a:pt x="351751" y="1012558"/>
                  </a:lnTo>
                  <a:lnTo>
                    <a:pt x="354190" y="1010094"/>
                  </a:lnTo>
                  <a:close/>
                </a:path>
                <a:path w="602614" h="2110104">
                  <a:moveTo>
                    <a:pt x="424886" y="1010094"/>
                  </a:moveTo>
                  <a:lnTo>
                    <a:pt x="354190" y="1010094"/>
                  </a:lnTo>
                  <a:lnTo>
                    <a:pt x="351751" y="1012558"/>
                  </a:lnTo>
                  <a:lnTo>
                    <a:pt x="423376" y="1012558"/>
                  </a:lnTo>
                  <a:lnTo>
                    <a:pt x="424886" y="1010094"/>
                  </a:lnTo>
                  <a:close/>
                </a:path>
                <a:path w="602614" h="2110104">
                  <a:moveTo>
                    <a:pt x="362176" y="1000648"/>
                  </a:moveTo>
                  <a:lnTo>
                    <a:pt x="352881" y="1011267"/>
                  </a:lnTo>
                  <a:lnTo>
                    <a:pt x="354190" y="1010094"/>
                  </a:lnTo>
                  <a:lnTo>
                    <a:pt x="424886" y="1010094"/>
                  </a:lnTo>
                  <a:lnTo>
                    <a:pt x="430008" y="1001737"/>
                  </a:lnTo>
                  <a:lnTo>
                    <a:pt x="361391" y="1001737"/>
                  </a:lnTo>
                  <a:lnTo>
                    <a:pt x="362176" y="1000648"/>
                  </a:lnTo>
                  <a:close/>
                </a:path>
                <a:path w="602614" h="2110104">
                  <a:moveTo>
                    <a:pt x="363067" y="999629"/>
                  </a:moveTo>
                  <a:lnTo>
                    <a:pt x="362176" y="1000648"/>
                  </a:lnTo>
                  <a:lnTo>
                    <a:pt x="361391" y="1001737"/>
                  </a:lnTo>
                  <a:lnTo>
                    <a:pt x="363067" y="999629"/>
                  </a:lnTo>
                  <a:close/>
                </a:path>
                <a:path w="602614" h="2110104">
                  <a:moveTo>
                    <a:pt x="431300" y="999629"/>
                  </a:moveTo>
                  <a:lnTo>
                    <a:pt x="363067" y="999629"/>
                  </a:lnTo>
                  <a:lnTo>
                    <a:pt x="361391" y="1001737"/>
                  </a:lnTo>
                  <a:lnTo>
                    <a:pt x="430008" y="1001737"/>
                  </a:lnTo>
                  <a:lnTo>
                    <a:pt x="431300" y="999629"/>
                  </a:lnTo>
                  <a:close/>
                </a:path>
                <a:path w="602614" h="2110104">
                  <a:moveTo>
                    <a:pt x="438500" y="986205"/>
                  </a:moveTo>
                  <a:lnTo>
                    <a:pt x="372579" y="986205"/>
                  </a:lnTo>
                  <a:lnTo>
                    <a:pt x="371398" y="987983"/>
                  </a:lnTo>
                  <a:lnTo>
                    <a:pt x="362176" y="1000648"/>
                  </a:lnTo>
                  <a:lnTo>
                    <a:pt x="363067" y="999629"/>
                  </a:lnTo>
                  <a:lnTo>
                    <a:pt x="431300" y="999629"/>
                  </a:lnTo>
                  <a:lnTo>
                    <a:pt x="431634" y="999083"/>
                  </a:lnTo>
                  <a:lnTo>
                    <a:pt x="438500" y="986205"/>
                  </a:lnTo>
                  <a:close/>
                </a:path>
                <a:path w="602614" h="2110104">
                  <a:moveTo>
                    <a:pt x="371967" y="987055"/>
                  </a:moveTo>
                  <a:lnTo>
                    <a:pt x="371299" y="987983"/>
                  </a:lnTo>
                  <a:lnTo>
                    <a:pt x="371967" y="987055"/>
                  </a:lnTo>
                  <a:close/>
                </a:path>
                <a:path w="602614" h="2110104">
                  <a:moveTo>
                    <a:pt x="372579" y="986205"/>
                  </a:moveTo>
                  <a:lnTo>
                    <a:pt x="371967" y="987055"/>
                  </a:lnTo>
                  <a:lnTo>
                    <a:pt x="371398" y="987983"/>
                  </a:lnTo>
                  <a:lnTo>
                    <a:pt x="372579" y="986205"/>
                  </a:lnTo>
                  <a:close/>
                </a:path>
                <a:path w="602614" h="2110104">
                  <a:moveTo>
                    <a:pt x="446719" y="969937"/>
                  </a:moveTo>
                  <a:lnTo>
                    <a:pt x="382460" y="969937"/>
                  </a:lnTo>
                  <a:lnTo>
                    <a:pt x="381609" y="971435"/>
                  </a:lnTo>
                  <a:lnTo>
                    <a:pt x="371967" y="987055"/>
                  </a:lnTo>
                  <a:lnTo>
                    <a:pt x="372579" y="986205"/>
                  </a:lnTo>
                  <a:lnTo>
                    <a:pt x="438500" y="986205"/>
                  </a:lnTo>
                  <a:lnTo>
                    <a:pt x="443280" y="977239"/>
                  </a:lnTo>
                  <a:lnTo>
                    <a:pt x="446719" y="969937"/>
                  </a:lnTo>
                  <a:close/>
                </a:path>
                <a:path w="602614" h="2110104">
                  <a:moveTo>
                    <a:pt x="382060" y="970590"/>
                  </a:moveTo>
                  <a:lnTo>
                    <a:pt x="381541" y="971435"/>
                  </a:lnTo>
                  <a:lnTo>
                    <a:pt x="382060" y="970590"/>
                  </a:lnTo>
                  <a:close/>
                </a:path>
                <a:path w="602614" h="2110104">
                  <a:moveTo>
                    <a:pt x="382460" y="969937"/>
                  </a:moveTo>
                  <a:lnTo>
                    <a:pt x="382060" y="970590"/>
                  </a:lnTo>
                  <a:lnTo>
                    <a:pt x="381609" y="971435"/>
                  </a:lnTo>
                  <a:lnTo>
                    <a:pt x="382460" y="969937"/>
                  </a:lnTo>
                  <a:close/>
                </a:path>
                <a:path w="602614" h="2110104">
                  <a:moveTo>
                    <a:pt x="455525" y="950988"/>
                  </a:moveTo>
                  <a:lnTo>
                    <a:pt x="392506" y="950988"/>
                  </a:lnTo>
                  <a:lnTo>
                    <a:pt x="391871" y="952246"/>
                  </a:lnTo>
                  <a:lnTo>
                    <a:pt x="382060" y="970590"/>
                  </a:lnTo>
                  <a:lnTo>
                    <a:pt x="382460" y="969937"/>
                  </a:lnTo>
                  <a:lnTo>
                    <a:pt x="446719" y="969937"/>
                  </a:lnTo>
                  <a:lnTo>
                    <a:pt x="454558" y="953287"/>
                  </a:lnTo>
                  <a:lnTo>
                    <a:pt x="455525" y="950988"/>
                  </a:lnTo>
                  <a:close/>
                </a:path>
                <a:path w="602614" h="2110104">
                  <a:moveTo>
                    <a:pt x="392136" y="951682"/>
                  </a:moveTo>
                  <a:lnTo>
                    <a:pt x="391836" y="952246"/>
                  </a:lnTo>
                  <a:lnTo>
                    <a:pt x="392136" y="951682"/>
                  </a:lnTo>
                  <a:close/>
                </a:path>
                <a:path w="602614" h="2110104">
                  <a:moveTo>
                    <a:pt x="392506" y="950988"/>
                  </a:moveTo>
                  <a:lnTo>
                    <a:pt x="392136" y="951682"/>
                  </a:lnTo>
                  <a:lnTo>
                    <a:pt x="391871" y="952246"/>
                  </a:lnTo>
                  <a:lnTo>
                    <a:pt x="392506" y="950988"/>
                  </a:lnTo>
                  <a:close/>
                </a:path>
                <a:path w="602614" h="2110104">
                  <a:moveTo>
                    <a:pt x="464581" y="929474"/>
                  </a:moveTo>
                  <a:lnTo>
                    <a:pt x="402590" y="929474"/>
                  </a:lnTo>
                  <a:lnTo>
                    <a:pt x="402107" y="930567"/>
                  </a:lnTo>
                  <a:lnTo>
                    <a:pt x="392136" y="951682"/>
                  </a:lnTo>
                  <a:lnTo>
                    <a:pt x="392506" y="950988"/>
                  </a:lnTo>
                  <a:lnTo>
                    <a:pt x="455525" y="950988"/>
                  </a:lnTo>
                  <a:lnTo>
                    <a:pt x="464581" y="929474"/>
                  </a:lnTo>
                  <a:close/>
                </a:path>
                <a:path w="602614" h="2110104">
                  <a:moveTo>
                    <a:pt x="402372" y="929936"/>
                  </a:moveTo>
                  <a:lnTo>
                    <a:pt x="402075" y="930567"/>
                  </a:lnTo>
                  <a:lnTo>
                    <a:pt x="402372" y="929936"/>
                  </a:lnTo>
                  <a:close/>
                </a:path>
                <a:path w="602614" h="2110104">
                  <a:moveTo>
                    <a:pt x="473744" y="905573"/>
                  </a:moveTo>
                  <a:lnTo>
                    <a:pt x="412623" y="905573"/>
                  </a:lnTo>
                  <a:lnTo>
                    <a:pt x="412254" y="906513"/>
                  </a:lnTo>
                  <a:lnTo>
                    <a:pt x="402372" y="929936"/>
                  </a:lnTo>
                  <a:lnTo>
                    <a:pt x="402590" y="929474"/>
                  </a:lnTo>
                  <a:lnTo>
                    <a:pt x="464581" y="929474"/>
                  </a:lnTo>
                  <a:lnTo>
                    <a:pt x="465505" y="927277"/>
                  </a:lnTo>
                  <a:lnTo>
                    <a:pt x="473744" y="905573"/>
                  </a:lnTo>
                  <a:close/>
                </a:path>
                <a:path w="602614" h="2110104">
                  <a:moveTo>
                    <a:pt x="412503" y="905857"/>
                  </a:moveTo>
                  <a:lnTo>
                    <a:pt x="412227" y="906513"/>
                  </a:lnTo>
                  <a:lnTo>
                    <a:pt x="412503" y="905857"/>
                  </a:lnTo>
                  <a:close/>
                </a:path>
                <a:path w="602614" h="2110104">
                  <a:moveTo>
                    <a:pt x="482982" y="879398"/>
                  </a:moveTo>
                  <a:lnTo>
                    <a:pt x="422541" y="879398"/>
                  </a:lnTo>
                  <a:lnTo>
                    <a:pt x="422249" y="880237"/>
                  </a:lnTo>
                  <a:lnTo>
                    <a:pt x="412503" y="905857"/>
                  </a:lnTo>
                  <a:lnTo>
                    <a:pt x="412623" y="905573"/>
                  </a:lnTo>
                  <a:lnTo>
                    <a:pt x="473744" y="905573"/>
                  </a:lnTo>
                  <a:lnTo>
                    <a:pt x="476135" y="899274"/>
                  </a:lnTo>
                  <a:lnTo>
                    <a:pt x="482982" y="879398"/>
                  </a:lnTo>
                  <a:close/>
                </a:path>
                <a:path w="602614" h="2110104">
                  <a:moveTo>
                    <a:pt x="422506" y="879491"/>
                  </a:moveTo>
                  <a:lnTo>
                    <a:pt x="422223" y="880237"/>
                  </a:lnTo>
                  <a:lnTo>
                    <a:pt x="422506" y="879491"/>
                  </a:lnTo>
                  <a:close/>
                </a:path>
                <a:path w="602614" h="2110104">
                  <a:moveTo>
                    <a:pt x="492188" y="851090"/>
                  </a:moveTo>
                  <a:lnTo>
                    <a:pt x="432295" y="851090"/>
                  </a:lnTo>
                  <a:lnTo>
                    <a:pt x="422506" y="879491"/>
                  </a:lnTo>
                  <a:lnTo>
                    <a:pt x="482982" y="879398"/>
                  </a:lnTo>
                  <a:lnTo>
                    <a:pt x="486448" y="869340"/>
                  </a:lnTo>
                  <a:lnTo>
                    <a:pt x="492188" y="851090"/>
                  </a:lnTo>
                  <a:close/>
                </a:path>
                <a:path w="602614" h="2110104">
                  <a:moveTo>
                    <a:pt x="501288" y="820750"/>
                  </a:moveTo>
                  <a:lnTo>
                    <a:pt x="441820" y="820750"/>
                  </a:lnTo>
                  <a:lnTo>
                    <a:pt x="432184" y="851413"/>
                  </a:lnTo>
                  <a:lnTo>
                    <a:pt x="432295" y="851090"/>
                  </a:lnTo>
                  <a:lnTo>
                    <a:pt x="492188" y="851090"/>
                  </a:lnTo>
                  <a:lnTo>
                    <a:pt x="496443" y="837565"/>
                  </a:lnTo>
                  <a:lnTo>
                    <a:pt x="501288" y="820750"/>
                  </a:lnTo>
                  <a:close/>
                </a:path>
                <a:path w="602614" h="2110104">
                  <a:moveTo>
                    <a:pt x="510214" y="788504"/>
                  </a:moveTo>
                  <a:lnTo>
                    <a:pt x="451104" y="788504"/>
                  </a:lnTo>
                  <a:lnTo>
                    <a:pt x="441665" y="821243"/>
                  </a:lnTo>
                  <a:lnTo>
                    <a:pt x="441820" y="820750"/>
                  </a:lnTo>
                  <a:lnTo>
                    <a:pt x="501288" y="820750"/>
                  </a:lnTo>
                  <a:lnTo>
                    <a:pt x="506107" y="804024"/>
                  </a:lnTo>
                  <a:lnTo>
                    <a:pt x="510214" y="788504"/>
                  </a:lnTo>
                  <a:close/>
                </a:path>
                <a:path w="602614" h="2110104">
                  <a:moveTo>
                    <a:pt x="518916" y="754456"/>
                  </a:moveTo>
                  <a:lnTo>
                    <a:pt x="460108" y="754456"/>
                  </a:lnTo>
                  <a:lnTo>
                    <a:pt x="451017" y="788806"/>
                  </a:lnTo>
                  <a:lnTo>
                    <a:pt x="451104" y="788504"/>
                  </a:lnTo>
                  <a:lnTo>
                    <a:pt x="510214" y="788504"/>
                  </a:lnTo>
                  <a:lnTo>
                    <a:pt x="515429" y="768794"/>
                  </a:lnTo>
                  <a:lnTo>
                    <a:pt x="518916" y="754456"/>
                  </a:lnTo>
                  <a:close/>
                </a:path>
                <a:path w="602614" h="2110104">
                  <a:moveTo>
                    <a:pt x="527352" y="718718"/>
                  </a:moveTo>
                  <a:lnTo>
                    <a:pt x="468795" y="718718"/>
                  </a:lnTo>
                  <a:lnTo>
                    <a:pt x="460061" y="754633"/>
                  </a:lnTo>
                  <a:lnTo>
                    <a:pt x="460108" y="754456"/>
                  </a:lnTo>
                  <a:lnTo>
                    <a:pt x="518916" y="754456"/>
                  </a:lnTo>
                  <a:lnTo>
                    <a:pt x="524383" y="731977"/>
                  </a:lnTo>
                  <a:lnTo>
                    <a:pt x="527352" y="718718"/>
                  </a:lnTo>
                  <a:close/>
                </a:path>
                <a:path w="602614" h="2110104">
                  <a:moveTo>
                    <a:pt x="535487" y="681405"/>
                  </a:moveTo>
                  <a:lnTo>
                    <a:pt x="477139" y="681405"/>
                  </a:lnTo>
                  <a:lnTo>
                    <a:pt x="468668" y="719239"/>
                  </a:lnTo>
                  <a:lnTo>
                    <a:pt x="468795" y="718718"/>
                  </a:lnTo>
                  <a:lnTo>
                    <a:pt x="527352" y="718718"/>
                  </a:lnTo>
                  <a:lnTo>
                    <a:pt x="532968" y="693648"/>
                  </a:lnTo>
                  <a:lnTo>
                    <a:pt x="535487" y="681405"/>
                  </a:lnTo>
                  <a:close/>
                </a:path>
                <a:path w="602614" h="2110104">
                  <a:moveTo>
                    <a:pt x="543282" y="642607"/>
                  </a:moveTo>
                  <a:lnTo>
                    <a:pt x="485127" y="642607"/>
                  </a:lnTo>
                  <a:lnTo>
                    <a:pt x="477111" y="681528"/>
                  </a:lnTo>
                  <a:lnTo>
                    <a:pt x="535487" y="681405"/>
                  </a:lnTo>
                  <a:lnTo>
                    <a:pt x="541147" y="653897"/>
                  </a:lnTo>
                  <a:lnTo>
                    <a:pt x="543282" y="642607"/>
                  </a:lnTo>
                  <a:close/>
                </a:path>
                <a:path w="602614" h="2110104">
                  <a:moveTo>
                    <a:pt x="550715" y="602424"/>
                  </a:moveTo>
                  <a:lnTo>
                    <a:pt x="492721" y="602424"/>
                  </a:lnTo>
                  <a:lnTo>
                    <a:pt x="485068" y="642894"/>
                  </a:lnTo>
                  <a:lnTo>
                    <a:pt x="485127" y="642607"/>
                  </a:lnTo>
                  <a:lnTo>
                    <a:pt x="543282" y="642607"/>
                  </a:lnTo>
                  <a:lnTo>
                    <a:pt x="548919" y="612813"/>
                  </a:lnTo>
                  <a:lnTo>
                    <a:pt x="550715" y="602424"/>
                  </a:lnTo>
                  <a:close/>
                </a:path>
                <a:path w="602614" h="2110104">
                  <a:moveTo>
                    <a:pt x="570463" y="474624"/>
                  </a:moveTo>
                  <a:lnTo>
                    <a:pt x="512889" y="474624"/>
                  </a:lnTo>
                  <a:lnTo>
                    <a:pt x="506564" y="518731"/>
                  </a:lnTo>
                  <a:lnTo>
                    <a:pt x="499821" y="561378"/>
                  </a:lnTo>
                  <a:lnTo>
                    <a:pt x="492633" y="602856"/>
                  </a:lnTo>
                  <a:lnTo>
                    <a:pt x="492721" y="602424"/>
                  </a:lnTo>
                  <a:lnTo>
                    <a:pt x="550715" y="602424"/>
                  </a:lnTo>
                  <a:lnTo>
                    <a:pt x="556234" y="570509"/>
                  </a:lnTo>
                  <a:lnTo>
                    <a:pt x="563105" y="527050"/>
                  </a:lnTo>
                  <a:lnTo>
                    <a:pt x="569506" y="482447"/>
                  </a:lnTo>
                  <a:lnTo>
                    <a:pt x="570463" y="474624"/>
                  </a:lnTo>
                  <a:close/>
                </a:path>
                <a:path w="602614" h="2110104">
                  <a:moveTo>
                    <a:pt x="506615" y="518325"/>
                  </a:moveTo>
                  <a:lnTo>
                    <a:pt x="506551" y="518731"/>
                  </a:lnTo>
                  <a:lnTo>
                    <a:pt x="506615" y="518325"/>
                  </a:lnTo>
                  <a:close/>
                </a:path>
                <a:path w="602614" h="2110104">
                  <a:moveTo>
                    <a:pt x="581359" y="384187"/>
                  </a:moveTo>
                  <a:lnTo>
                    <a:pt x="523963" y="384187"/>
                  </a:lnTo>
                  <a:lnTo>
                    <a:pt x="512857" y="474846"/>
                  </a:lnTo>
                  <a:lnTo>
                    <a:pt x="512889" y="474624"/>
                  </a:lnTo>
                  <a:lnTo>
                    <a:pt x="570463" y="474624"/>
                  </a:lnTo>
                  <a:lnTo>
                    <a:pt x="580732" y="390753"/>
                  </a:lnTo>
                  <a:lnTo>
                    <a:pt x="581359" y="384187"/>
                  </a:lnTo>
                  <a:close/>
                </a:path>
                <a:path w="602614" h="2110104">
                  <a:moveTo>
                    <a:pt x="590136" y="290830"/>
                  </a:moveTo>
                  <a:lnTo>
                    <a:pt x="532853" y="290830"/>
                  </a:lnTo>
                  <a:lnTo>
                    <a:pt x="523885" y="384830"/>
                  </a:lnTo>
                  <a:lnTo>
                    <a:pt x="523963" y="384187"/>
                  </a:lnTo>
                  <a:lnTo>
                    <a:pt x="581359" y="384187"/>
                  </a:lnTo>
                  <a:lnTo>
                    <a:pt x="589788" y="295884"/>
                  </a:lnTo>
                  <a:lnTo>
                    <a:pt x="590136" y="290830"/>
                  </a:lnTo>
                  <a:close/>
                </a:path>
                <a:path w="602614" h="2110104">
                  <a:moveTo>
                    <a:pt x="596629" y="195160"/>
                  </a:moveTo>
                  <a:lnTo>
                    <a:pt x="539432" y="195160"/>
                  </a:lnTo>
                  <a:lnTo>
                    <a:pt x="539394" y="195922"/>
                  </a:lnTo>
                  <a:lnTo>
                    <a:pt x="532814" y="291245"/>
                  </a:lnTo>
                  <a:lnTo>
                    <a:pt x="532853" y="290830"/>
                  </a:lnTo>
                  <a:lnTo>
                    <a:pt x="590136" y="290830"/>
                  </a:lnTo>
                  <a:lnTo>
                    <a:pt x="596480" y="198704"/>
                  </a:lnTo>
                  <a:lnTo>
                    <a:pt x="596629" y="195160"/>
                  </a:lnTo>
                  <a:close/>
                </a:path>
                <a:path w="602614" h="2110104">
                  <a:moveTo>
                    <a:pt x="539416" y="195387"/>
                  </a:moveTo>
                  <a:lnTo>
                    <a:pt x="539380" y="195922"/>
                  </a:lnTo>
                  <a:lnTo>
                    <a:pt x="539416" y="195387"/>
                  </a:lnTo>
                  <a:close/>
                </a:path>
                <a:path w="602614" h="2110104">
                  <a:moveTo>
                    <a:pt x="600649" y="97955"/>
                  </a:moveTo>
                  <a:lnTo>
                    <a:pt x="543509" y="97955"/>
                  </a:lnTo>
                  <a:lnTo>
                    <a:pt x="539416" y="195387"/>
                  </a:lnTo>
                  <a:lnTo>
                    <a:pt x="539432" y="195160"/>
                  </a:lnTo>
                  <a:lnTo>
                    <a:pt x="596629" y="195160"/>
                  </a:lnTo>
                  <a:lnTo>
                    <a:pt x="600621" y="99949"/>
                  </a:lnTo>
                  <a:lnTo>
                    <a:pt x="600649" y="97955"/>
                  </a:lnTo>
                  <a:close/>
                </a:path>
                <a:path w="602614" h="2110104">
                  <a:moveTo>
                    <a:pt x="544893" y="0"/>
                  </a:moveTo>
                  <a:lnTo>
                    <a:pt x="543487" y="98465"/>
                  </a:lnTo>
                  <a:lnTo>
                    <a:pt x="543509" y="97955"/>
                  </a:lnTo>
                  <a:lnTo>
                    <a:pt x="600649" y="97955"/>
                  </a:lnTo>
                  <a:lnTo>
                    <a:pt x="602043" y="812"/>
                  </a:lnTo>
                  <a:lnTo>
                    <a:pt x="54489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7844" y="2570353"/>
              <a:ext cx="2626391" cy="259525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77603" y="5324347"/>
            <a:ext cx="2680970" cy="580390"/>
          </a:xfrm>
          <a:prstGeom prst="rect">
            <a:avLst/>
          </a:prstGeom>
        </p:spPr>
        <p:txBody>
          <a:bodyPr vert="horz" wrap="square" lIns="0" tIns="6350" rIns="0" bIns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50"/>
              </a:spcBef>
              <a:defRPr sz="1800">
                <a:latin typeface="Franklin Gothic Medium"/>
                <a:cs typeface="Franklin Gothic Medium"/>
              </a:defRPr>
            </a:pPr>
            <a:r>
              <a:t>Utilità altruistica ottenuta preservando i pedoni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13333" y="5187188"/>
            <a:ext cx="3113405" cy="857885"/>
          </a:xfrm>
          <a:prstGeom prst="rect">
            <a:avLst/>
          </a:prstGeom>
        </p:spPr>
        <p:txBody>
          <a:bodyPr vert="horz" wrap="square" lIns="0" tIns="7620" rIns="0" bIns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  <a:defRPr sz="1800">
                <a:latin typeface="Franklin Gothic Medium"/>
                <a:cs typeface="Franklin Gothic Medium"/>
              </a:defRPr>
            </a:pPr>
            <a:r>
              <a:t>Sanzione legale totale (compensazione) dovuta per la morte di un pedone</a:t>
            </a:r>
            <a:endParaRPr sz="1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079355" cy="4216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600">
                <a:latin typeface="Franklin Gothic Medium"/>
                <a:cs typeface="Franklin Gothic Medium"/>
              </a:defRPr>
            </a:pPr>
            <a:r>
              <a:t>Il secondo componente è calcolato sulla base dell'azione alternativa: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860" y="4905757"/>
            <a:ext cx="9860280" cy="815340"/>
          </a:xfrm>
          <a:prstGeom prst="rect">
            <a:avLst/>
          </a:prstGeom>
        </p:spPr>
        <p:txBody>
          <a:bodyPr vert="horz" wrap="square" lIns="0" tIns="27305" rIns="0" bIns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  <a:defRPr sz="2600">
                <a:latin typeface="Franklin Gothic Medium"/>
                <a:cs typeface="Franklin Gothic Medium"/>
              </a:defRPr>
            </a:pPr>
            <a:r>
              <a:t>Si noti che i singoli componenti sono ponderati utilizzando la probabilità di danneggiare pedoni/passeggeri in questo caso.</a:t>
            </a:r>
            <a:endParaRPr sz="26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0526" y="3222498"/>
            <a:ext cx="7321550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VALUTAZIONE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10066655" cy="3177540"/>
          </a:xfrm>
          <a:prstGeom prst="rect">
            <a:avLst/>
          </a:prstGeom>
        </p:spPr>
        <p:txBody>
          <a:bodyPr vert="horz" wrap="square" lIns="0" tIns="27939" rIns="0" bIns="0">
            <a:spAutoFit/>
          </a:bodyPr>
          <a:lstStyle/>
          <a:p>
            <a:pPr marL="12700" marR="125095" algn="just">
              <a:lnSpc>
                <a:spcPts val="3100"/>
              </a:lnSpc>
              <a:spcBef>
                <a:spcPts val="219"/>
              </a:spcBef>
              <a:defRPr sz="2600">
                <a:latin typeface="Franklin Gothic Medium"/>
                <a:cs typeface="Franklin Gothic Medium"/>
              </a:defRPr>
            </a:pPr>
            <a:r>
              <a:t>La ricompensa dipende dal fatto che il comportamento dell'AV differisca dal comportamento medio della comunità:</a:t>
            </a:r>
            <a:endParaRPr sz="2600">
              <a:latin typeface="Franklin Gothic Medium"/>
              <a:cs typeface="Franklin Gothic Medium"/>
            </a:endParaRPr>
          </a:p>
          <a:p>
            <a:pPr marL="469900" marR="5080" indent="-457200" algn="just">
              <a:lnSpc>
                <a:spcPct val="100800"/>
              </a:lnSpc>
              <a:spcBef>
                <a:spcPts val="1360"/>
              </a:spcBef>
              <a:buFont typeface="Arial MT"/>
              <a:buChar char="•"/>
              <a:tabLst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Se l'individuo medio andrebbe dritto e l'AV gira, allora l'azione viene ricompensata (avendo fatto un'azione meritoria, poiché riduce al minimo il rischio di perdite più della media)</a:t>
            </a:r>
            <a:endParaRPr sz="2600">
              <a:latin typeface="Franklin Gothic Medium"/>
              <a:cs typeface="Franklin Gothic Medium"/>
            </a:endParaRPr>
          </a:p>
          <a:p>
            <a:pPr marL="469900" marR="368300" indent="-457200" algn="just">
              <a:lnSpc>
                <a:spcPct val="102299"/>
              </a:lnSpc>
              <a:spcBef>
                <a:spcPts val="1320"/>
              </a:spcBef>
              <a:buFont typeface="Arial MT"/>
              <a:buChar char="•"/>
              <a:tabLst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D'altra parte, se l'individuo medio gira e l'AV va dritto, allora viene punito.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873506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t>SIMULAZIONE: VALUTAZIONE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9946005" cy="815340"/>
          </a:xfrm>
          <a:prstGeom prst="rect">
            <a:avLst/>
          </a:prstGeom>
        </p:spPr>
        <p:txBody>
          <a:bodyPr vert="horz" wrap="square" lIns="0" tIns="27305" rIns="0" bIns="0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215"/>
              </a:spcBef>
              <a:defRPr sz="2600">
                <a:latin typeface="Franklin Gothic Medium"/>
                <a:cs typeface="Franklin Gothic Medium"/>
              </a:defRPr>
            </a:pPr>
            <a:r>
              <a:t>La ricompensa dipende dal fatto che il comportamento dell'AV differisca dal comportamento medio della comunità:</a:t>
            </a:r>
            <a:endParaRPr sz="26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5953" y="3873326"/>
            <a:ext cx="7157152" cy="108635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860" y="575564"/>
            <a:ext cx="830135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t>SIMULAZIONE: SELEZIONE</a:t>
            </a:r>
            <a:endParaRPr sz="6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860" y="2421635"/>
            <a:ext cx="7005320" cy="1750695"/>
          </a:xfrm>
          <a:prstGeom prst="rect">
            <a:avLst/>
          </a:prstGeom>
        </p:spPr>
        <p:txBody>
          <a:bodyPr vert="horz" wrap="square" lIns="0" tIns="5080" rIns="0" bIns="0">
            <a:spAutoFit/>
          </a:bodyPr>
          <a:lstStyle/>
          <a:p>
            <a:pPr marL="12700" marR="5080">
              <a:lnSpc>
                <a:spcPct val="145800"/>
              </a:lnSpc>
              <a:spcBef>
                <a:spcPts val="40"/>
              </a:spcBef>
              <a:defRPr sz="2600">
                <a:latin typeface="Franklin Gothic Medium"/>
                <a:cs typeface="Franklin Gothic Medium"/>
              </a:defRPr>
            </a:pPr>
            <a:r>
              <a:t>Selezione dei tornei: gli individui sono accoppiati casualmente. Per ogni coppia, l'individuo con il più alto fitness è selezionato per la riproduzione.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9347" y="6074664"/>
            <a:ext cx="3665220" cy="193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100">
                <a:latin typeface="Franklin Gothic Medium"/>
                <a:cs typeface="Franklin Gothic Medium"/>
              </a:defRPr>
            </a:pPr>
            <a:r>
              <a:t>Icone realizzate da 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</a:rPr>
              <a:t>Freepik</a:t>
            </a:r>
            <a:r>
              <a:rPr>
                <a:solidFill>
                  <a:srgbClr val="758A53"/>
                </a:solidFill>
              </a:rPr>
              <a:t> </a:t>
            </a:r>
            <a:r>
              <a:t>da 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</a:rPr>
              <a:t>https://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hlinkClick r:id="rId2"/>
              </a:rPr>
              <a:t>www.flaticon.com/</a:t>
            </a:r>
            <a:endParaRPr sz="11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18321" y="2423083"/>
            <a:ext cx="2059305" cy="2990850"/>
            <a:chOff x="8418321" y="2423083"/>
            <a:chExt cx="2059305" cy="29908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0818" y="3422637"/>
              <a:ext cx="1873732" cy="1873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8321" y="4359501"/>
              <a:ext cx="1029347" cy="10293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47669" y="4384548"/>
              <a:ext cx="1029347" cy="10293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2989" y="2423083"/>
              <a:ext cx="1029350" cy="1029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3" y="12"/>
            <a:ext cx="12190730" cy="6184227"/>
            <a:chOff x="1523" y="12"/>
            <a:chExt cx="121907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12"/>
              <a:ext cx="12188825" cy="6857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000" y="664438"/>
              <a:ext cx="6096000" cy="2061210"/>
            </a:xfrm>
            <a:custGeom>
              <a:avLst/>
              <a:gdLst/>
              <a:ahLst/>
              <a:cxnLst/>
              <a:rect l="l" t="t" r="r" b="b"/>
              <a:pathLst>
                <a:path w="6096000" h="2061210">
                  <a:moveTo>
                    <a:pt x="6096000" y="0"/>
                  </a:moveTo>
                  <a:lnTo>
                    <a:pt x="0" y="0"/>
                  </a:lnTo>
                  <a:lnTo>
                    <a:pt x="0" y="2060854"/>
                  </a:lnTo>
                  <a:lnTo>
                    <a:pt x="6096000" y="2060854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55765" y="958088"/>
            <a:ext cx="3767454" cy="1501140"/>
          </a:xfrm>
          <a:prstGeom prst="rect">
            <a:avLst/>
          </a:prstGeom>
        </p:spPr>
        <p:txBody>
          <a:bodyPr vert="horz" wrap="square" lIns="0" tIns="101600" rIns="0" bIns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800"/>
              </a:spcBef>
              <a:defRPr sz="5100"/>
            </a:pPr>
            <a:r>
              <a:t>VEICOLI AUTONOMI</a:t>
            </a:r>
            <a:endParaRPr sz="5100"/>
          </a:p>
        </p:txBody>
      </p:sp>
      <p:sp>
        <p:nvSpPr>
          <p:cNvPr id="6" name="object 6"/>
          <p:cNvSpPr/>
          <p:nvPr/>
        </p:nvSpPr>
        <p:spPr>
          <a:xfrm>
            <a:off x="6096000" y="2727299"/>
            <a:ext cx="6096000" cy="3456940"/>
          </a:xfrm>
          <a:custGeom>
            <a:avLst/>
            <a:gdLst/>
            <a:ahLst/>
            <a:cxnLst/>
            <a:rect l="l" t="t" r="r" b="b"/>
            <a:pathLst>
              <a:path w="6096000" h="3456940">
                <a:moveTo>
                  <a:pt x="6096000" y="0"/>
                </a:moveTo>
                <a:lnTo>
                  <a:pt x="0" y="0"/>
                </a:lnTo>
                <a:lnTo>
                  <a:pt x="0" y="3456344"/>
                </a:lnTo>
                <a:lnTo>
                  <a:pt x="6096000" y="3456344"/>
                </a:lnTo>
                <a:lnTo>
                  <a:pt x="609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55765" y="3066795"/>
            <a:ext cx="4682490" cy="145224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2520"/>
              </a:lnSpc>
              <a:spcBef>
                <a:spcPts val="100"/>
              </a:spcBef>
              <a:defRPr sz="2200">
                <a:latin typeface="Franklin Gothic Medium"/>
                <a:cs typeface="Franklin Gothic Medium"/>
              </a:defRPr>
            </a:pPr>
            <a:r>
              <a:t>La quantità di dati da trattare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ts val="2520"/>
              </a:lnSpc>
              <a:defRPr sz="2200">
                <a:latin typeface="Franklin Gothic Medium"/>
                <a:cs typeface="Franklin Gothic Medium"/>
              </a:defRPr>
            </a:pPr>
            <a:r>
              <a:t>aumentare con il livello di automazione</a:t>
            </a:r>
            <a:endParaRPr sz="2200">
              <a:latin typeface="Franklin Gothic Medium"/>
              <a:cs typeface="Franklin Gothic Medium"/>
            </a:endParaRPr>
          </a:p>
          <a:p>
            <a:pPr marL="469900" marR="444500" indent="-457200">
              <a:lnSpc>
                <a:spcPts val="2400"/>
              </a:lnSpc>
              <a:spcBef>
                <a:spcPts val="143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200">
                <a:latin typeface="Franklin Gothic Medium"/>
                <a:cs typeface="Franklin Gothic Medium"/>
              </a:defRPr>
            </a:pPr>
            <a:r>
              <a:t>4,4 GB/s Registrazione dati per una guida autonoma completa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71347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IL CROSSOVER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050227" y="2614676"/>
            <a:ext cx="4497705" cy="2317750"/>
          </a:xfrm>
          <a:prstGeom prst="rect">
            <a:avLst/>
          </a:prstGeom>
        </p:spPr>
        <p:txBody>
          <a:bodyPr vert="horz" wrap="square" lIns="0" tIns="6350" rIns="0" bIns="0">
            <a:spAutoFit/>
          </a:bodyPr>
          <a:lstStyle/>
          <a:p>
            <a:pPr marL="469900" marR="239395" indent="-457200">
              <a:lnSpc>
                <a:spcPct val="102200"/>
              </a:lnSpc>
              <a:spcBef>
                <a:spcPts val="5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1800">
                <a:latin typeface="Franklin Gothic Medium"/>
                <a:cs typeface="Franklin Gothic Medium"/>
              </a:defRPr>
            </a:pPr>
            <a:r>
              <a:t>Imitare la combinazione di geni che prende parte alla riproduzione</a:t>
            </a:r>
            <a:endParaRPr sz="1800">
              <a:latin typeface="Franklin Gothic Medium"/>
              <a:cs typeface="Franklin Gothic Medium"/>
            </a:endParaRPr>
          </a:p>
          <a:p>
            <a:pPr marL="469900" marR="126364" indent="-457200">
              <a:lnSpc>
                <a:spcPct val="101099"/>
              </a:lnSpc>
              <a:spcBef>
                <a:spcPts val="141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1800">
                <a:latin typeface="Franklin Gothic Medium"/>
                <a:cs typeface="Franklin Gothic Medium"/>
              </a:defRPr>
            </a:pPr>
            <a:r>
              <a:t>I cromosomi sono rappresentati dai pesi di NN</a:t>
            </a:r>
            <a:endParaRPr sz="1800">
              <a:latin typeface="Franklin Gothic Medium"/>
              <a:cs typeface="Franklin Gothic Medium"/>
            </a:endParaRPr>
          </a:p>
          <a:p>
            <a:pPr marL="469900" indent="-457200">
              <a:lnSpc>
                <a:spcPts val="2135"/>
              </a:lnSpc>
              <a:spcBef>
                <a:spcPts val="144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1800">
                <a:latin typeface="Franklin Gothic Medium"/>
                <a:cs typeface="Franklin Gothic Medium"/>
              </a:defRPr>
            </a:pPr>
            <a:r>
              <a:t>Nuovo cromosoma scegliendo a</a:t>
            </a:r>
            <a:endParaRPr sz="1800">
              <a:latin typeface="Franklin Gothic Medium"/>
              <a:cs typeface="Franklin Gothic Medium"/>
            </a:endParaRPr>
          </a:p>
          <a:p>
            <a:pPr marL="469900" marR="5080">
              <a:lnSpc>
                <a:spcPts val="2180"/>
              </a:lnSpc>
              <a:spcBef>
                <a:spcPts val="35"/>
              </a:spcBef>
              <a:defRPr sz="1800">
                <a:latin typeface="Franklin Gothic Medium"/>
                <a:cs typeface="Franklin Gothic Medium"/>
              </a:defRPr>
            </a:pPr>
            <a:r>
              <a:t>un peso casuale da un genitore o dall'altro.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5027" y="5584952"/>
            <a:ext cx="3065145" cy="1625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900">
                <a:latin typeface="Franklin Gothic Medium"/>
                <a:cs typeface="Franklin Gothic Medium"/>
              </a:defRPr>
            </a:pPr>
            <a:r>
              <a:t>Icone realizzate da 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</a:rPr>
              <a:t>Freepik</a:t>
            </a:r>
            <a:r>
              <a:rPr>
                <a:solidFill>
                  <a:srgbClr val="758A53"/>
                </a:solidFill>
              </a:rPr>
              <a:t> </a:t>
            </a:r>
            <a:r>
              <a:t>da 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</a:rPr>
              <a:t>https://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hlinkClick r:id="rId2"/>
              </a:rPr>
              <a:t>www.flaticon.com/</a:t>
            </a:r>
            <a:endParaRPr sz="9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76197" y="2606611"/>
            <a:ext cx="1781175" cy="1565275"/>
            <a:chOff x="1476197" y="2606611"/>
            <a:chExt cx="1781175" cy="15652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1723" y="2928016"/>
              <a:ext cx="179795" cy="1797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197" y="2606611"/>
              <a:ext cx="171373" cy="1599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641855" y="2692298"/>
              <a:ext cx="667385" cy="325755"/>
            </a:xfrm>
            <a:custGeom>
              <a:avLst/>
              <a:gdLst/>
              <a:ahLst/>
              <a:cxnLst/>
              <a:rect l="l" t="t" r="r" b="b"/>
              <a:pathLst>
                <a:path w="667385" h="325755">
                  <a:moveTo>
                    <a:pt x="0" y="0"/>
                  </a:moveTo>
                  <a:lnTo>
                    <a:pt x="667217" y="32518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1723" y="3293611"/>
              <a:ext cx="179795" cy="1683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76197" y="3075038"/>
              <a:ext cx="171373" cy="1599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41858" y="2692298"/>
              <a:ext cx="667385" cy="685800"/>
            </a:xfrm>
            <a:custGeom>
              <a:avLst/>
              <a:gdLst/>
              <a:ahLst/>
              <a:cxnLst/>
              <a:rect l="l" t="t" r="r" b="b"/>
              <a:pathLst>
                <a:path w="667385" h="685800">
                  <a:moveTo>
                    <a:pt x="667217" y="685355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1723" y="3613511"/>
              <a:ext cx="179795" cy="1797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197" y="3543465"/>
              <a:ext cx="171373" cy="1599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41858" y="2692304"/>
              <a:ext cx="667385" cy="1012190"/>
            </a:xfrm>
            <a:custGeom>
              <a:avLst/>
              <a:gdLst/>
              <a:ahLst/>
              <a:cxnLst/>
              <a:rect l="l" t="t" r="r" b="b"/>
              <a:pathLst>
                <a:path w="667385" h="1012189">
                  <a:moveTo>
                    <a:pt x="667217" y="1011840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1855" y="3012205"/>
              <a:ext cx="667385" cy="142875"/>
            </a:xfrm>
            <a:custGeom>
              <a:avLst/>
              <a:gdLst/>
              <a:ahLst/>
              <a:cxnLst/>
              <a:rect l="l" t="t" r="r" b="b"/>
              <a:pathLst>
                <a:path w="667385" h="142875">
                  <a:moveTo>
                    <a:pt x="0" y="1425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41855" y="3012195"/>
              <a:ext cx="667385" cy="610235"/>
            </a:xfrm>
            <a:custGeom>
              <a:avLst/>
              <a:gdLst/>
              <a:ahLst/>
              <a:cxnLst/>
              <a:rect l="l" t="t" r="r" b="b"/>
              <a:pathLst>
                <a:path w="667385" h="610235">
                  <a:moveTo>
                    <a:pt x="0" y="6102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197" y="4011891"/>
              <a:ext cx="171373" cy="1599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41855" y="3012203"/>
              <a:ext cx="667385" cy="1078230"/>
            </a:xfrm>
            <a:custGeom>
              <a:avLst/>
              <a:gdLst/>
              <a:ahLst/>
              <a:cxnLst/>
              <a:rect l="l" t="t" r="r" b="b"/>
              <a:pathLst>
                <a:path w="667385" h="1078229">
                  <a:moveTo>
                    <a:pt x="0" y="1077907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41855" y="3160725"/>
              <a:ext cx="667385" cy="544195"/>
            </a:xfrm>
            <a:custGeom>
              <a:avLst/>
              <a:gdLst/>
              <a:ahLst/>
              <a:cxnLst/>
              <a:rect l="l" t="t" r="r" b="b"/>
              <a:pathLst>
                <a:path w="667385" h="544195">
                  <a:moveTo>
                    <a:pt x="0" y="0"/>
                  </a:moveTo>
                  <a:lnTo>
                    <a:pt x="667217" y="217655"/>
                  </a:lnTo>
                </a:path>
                <a:path w="667385" h="544195">
                  <a:moveTo>
                    <a:pt x="0" y="0"/>
                  </a:moveTo>
                  <a:lnTo>
                    <a:pt x="667217" y="5441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1855" y="3377799"/>
              <a:ext cx="667385" cy="250190"/>
            </a:xfrm>
            <a:custGeom>
              <a:avLst/>
              <a:gdLst/>
              <a:ahLst/>
              <a:cxnLst/>
              <a:rect l="l" t="t" r="r" b="b"/>
              <a:pathLst>
                <a:path w="667385" h="250189">
                  <a:moveTo>
                    <a:pt x="0" y="2500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1855" y="3709124"/>
              <a:ext cx="667385" cy="391795"/>
            </a:xfrm>
            <a:custGeom>
              <a:avLst/>
              <a:gdLst/>
              <a:ahLst/>
              <a:cxnLst/>
              <a:rect l="l" t="t" r="r" b="b"/>
              <a:pathLst>
                <a:path w="667385" h="391795">
                  <a:moveTo>
                    <a:pt x="0" y="391261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41855" y="3629151"/>
              <a:ext cx="667385" cy="76835"/>
            </a:xfrm>
            <a:custGeom>
              <a:avLst/>
              <a:gdLst/>
              <a:ahLst/>
              <a:cxnLst/>
              <a:rect l="l" t="t" r="r" b="b"/>
              <a:pathLst>
                <a:path w="667385" h="76835">
                  <a:moveTo>
                    <a:pt x="0" y="0"/>
                  </a:moveTo>
                  <a:lnTo>
                    <a:pt x="667217" y="764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1855" y="3377802"/>
              <a:ext cx="667385" cy="718185"/>
            </a:xfrm>
            <a:custGeom>
              <a:avLst/>
              <a:gdLst/>
              <a:ahLst/>
              <a:cxnLst/>
              <a:rect l="l" t="t" r="r" b="b"/>
              <a:pathLst>
                <a:path w="667385" h="718185">
                  <a:moveTo>
                    <a:pt x="0" y="7177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77190" y="3293611"/>
              <a:ext cx="179795" cy="16837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87307" y="3012198"/>
              <a:ext cx="602615" cy="360680"/>
            </a:xfrm>
            <a:custGeom>
              <a:avLst/>
              <a:gdLst/>
              <a:ahLst/>
              <a:cxnLst/>
              <a:rect l="l" t="t" r="r" b="b"/>
              <a:pathLst>
                <a:path w="602614" h="360679">
                  <a:moveTo>
                    <a:pt x="0" y="0"/>
                  </a:moveTo>
                  <a:lnTo>
                    <a:pt x="602438" y="36016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87307" y="3377802"/>
              <a:ext cx="602615" cy="327025"/>
            </a:xfrm>
            <a:custGeom>
              <a:avLst/>
              <a:gdLst/>
              <a:ahLst/>
              <a:cxnLst/>
              <a:rect l="l" t="t" r="r" b="b"/>
              <a:pathLst>
                <a:path w="602614" h="327025">
                  <a:moveTo>
                    <a:pt x="0" y="326483"/>
                  </a:moveTo>
                  <a:lnTo>
                    <a:pt x="602438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20244" y="3108046"/>
            <a:ext cx="172085" cy="410209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500" i="1">
                <a:latin typeface="Times New Roman"/>
                <a:cs typeface="Times New Roman"/>
              </a:defRPr>
            </a:pPr>
            <a: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79032" y="3715129"/>
            <a:ext cx="387350" cy="396875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defRPr i="1">
                <a:latin typeface="Times New Roman"/>
                <a:cs typeface="Times New Roman"/>
              </a:defRPr>
            </a:pPr>
            <a:r>
              <a:rPr sz="3600" baseline="-25462"/>
              <a:t>W</a:t>
            </a:r>
            <a:r>
              <a:rPr sz="1400"/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32297" y="2651037"/>
            <a:ext cx="1128395" cy="1050925"/>
          </a:xfrm>
          <a:prstGeom prst="rect">
            <a:avLst/>
          </a:prstGeom>
        </p:spPr>
        <p:txBody>
          <a:bodyPr vert="horz" wrap="square" lIns="0" tIns="13970" rIns="0" bIns="0">
            <a:spAutoFit/>
          </a:bodyPr>
          <a:lstStyle/>
          <a:p>
            <a:pPr marL="124460">
              <a:lnSpc>
                <a:spcPct val="100000"/>
              </a:lnSpc>
              <a:spcBef>
                <a:spcPts val="110"/>
              </a:spcBef>
              <a:defRPr sz="2150" i="1">
                <a:latin typeface="Times New Roman"/>
                <a:cs typeface="Times New Roman"/>
              </a:defRPr>
            </a:pPr>
            <a:r>
              <a:t>h</a:t>
            </a:r>
            <a:endParaRPr sz="21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  <a:tabLst>
                <a:tab pos="661035" algn="l"/>
                <a:tab pos="944880" algn="l"/>
              </a:tabLst>
              <a:defRPr sz="2200">
                <a:latin typeface="Times New Roman"/>
                <a:cs typeface="Times New Roman"/>
              </a:defRPr>
            </a:pPr>
            <a:r>
              <a:t>	</a:t>
            </a:r>
            <a:r>
              <a:rPr i="1"/>
              <a:t>o</a:t>
            </a:r>
            <a:endParaRPr sz="2200">
              <a:latin typeface="Times New Roman"/>
              <a:cs typeface="Times New Roman"/>
            </a:endParaRPr>
          </a:p>
          <a:p>
            <a:pPr marL="258445">
              <a:lnSpc>
                <a:spcPct val="100000"/>
              </a:lnSpc>
              <a:spcBef>
                <a:spcPts val="145"/>
              </a:spcBef>
              <a:defRPr i="1">
                <a:latin typeface="Times New Roman"/>
                <a:cs typeface="Times New Roman"/>
              </a:defRPr>
            </a:pPr>
            <a:r>
              <a:rPr sz="3300" baseline="-25252"/>
              <a:t>W</a:t>
            </a:r>
            <a:r>
              <a:rPr sz="1300"/>
              <a:t>o</a:t>
            </a:r>
            <a:endParaRPr sz="1300">
              <a:latin typeface="Times New Roman"/>
              <a:cs typeface="Times New Roman"/>
            </a:endParaRPr>
          </a:p>
        </p:txBody>
      </p: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7383" y="4535423"/>
            <a:ext cx="2410967" cy="1645920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4869281" y="3561943"/>
            <a:ext cx="1781175" cy="1565275"/>
            <a:chOff x="4869281" y="3561943"/>
            <a:chExt cx="1781175" cy="1565275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807" y="3883348"/>
              <a:ext cx="179795" cy="1797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9281" y="3561943"/>
              <a:ext cx="171373" cy="15995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034952" y="3647630"/>
              <a:ext cx="667385" cy="325755"/>
            </a:xfrm>
            <a:custGeom>
              <a:avLst/>
              <a:gdLst/>
              <a:ahLst/>
              <a:cxnLst/>
              <a:rect l="l" t="t" r="r" b="b"/>
              <a:pathLst>
                <a:path w="667385" h="325754">
                  <a:moveTo>
                    <a:pt x="0" y="0"/>
                  </a:moveTo>
                  <a:lnTo>
                    <a:pt x="667217" y="32518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04807" y="4248956"/>
              <a:ext cx="179795" cy="16837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9281" y="4030370"/>
              <a:ext cx="171373" cy="15995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034942" y="3647630"/>
              <a:ext cx="667385" cy="685800"/>
            </a:xfrm>
            <a:custGeom>
              <a:avLst/>
              <a:gdLst/>
              <a:ahLst/>
              <a:cxnLst/>
              <a:rect l="l" t="t" r="r" b="b"/>
              <a:pathLst>
                <a:path w="667385" h="685800">
                  <a:moveTo>
                    <a:pt x="667217" y="685355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4807" y="4568856"/>
              <a:ext cx="179795" cy="17979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69281" y="4498797"/>
              <a:ext cx="171373" cy="15995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34942" y="3647636"/>
              <a:ext cx="667385" cy="1012190"/>
            </a:xfrm>
            <a:custGeom>
              <a:avLst/>
              <a:gdLst/>
              <a:ahLst/>
              <a:cxnLst/>
              <a:rect l="l" t="t" r="r" b="b"/>
              <a:pathLst>
                <a:path w="667385" h="1012189">
                  <a:moveTo>
                    <a:pt x="667217" y="1011840"/>
                  </a:moveTo>
                  <a:lnTo>
                    <a:pt x="0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034952" y="3967537"/>
              <a:ext cx="667385" cy="142875"/>
            </a:xfrm>
            <a:custGeom>
              <a:avLst/>
              <a:gdLst/>
              <a:ahLst/>
              <a:cxnLst/>
              <a:rect l="l" t="t" r="r" b="b"/>
              <a:pathLst>
                <a:path w="667385" h="142875">
                  <a:moveTo>
                    <a:pt x="0" y="1425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34952" y="3967540"/>
              <a:ext cx="667385" cy="610235"/>
            </a:xfrm>
            <a:custGeom>
              <a:avLst/>
              <a:gdLst/>
              <a:ahLst/>
              <a:cxnLst/>
              <a:rect l="l" t="t" r="r" b="b"/>
              <a:pathLst>
                <a:path w="667385" h="610235">
                  <a:moveTo>
                    <a:pt x="0" y="610212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9281" y="4967223"/>
              <a:ext cx="171373" cy="15994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034952" y="3967535"/>
              <a:ext cx="667385" cy="1078230"/>
            </a:xfrm>
            <a:custGeom>
              <a:avLst/>
              <a:gdLst/>
              <a:ahLst/>
              <a:cxnLst/>
              <a:rect l="l" t="t" r="r" b="b"/>
              <a:pathLst>
                <a:path w="667385" h="1078229">
                  <a:moveTo>
                    <a:pt x="0" y="1077907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034952" y="4116057"/>
              <a:ext cx="667385" cy="544195"/>
            </a:xfrm>
            <a:custGeom>
              <a:avLst/>
              <a:gdLst/>
              <a:ahLst/>
              <a:cxnLst/>
              <a:rect l="l" t="t" r="r" b="b"/>
              <a:pathLst>
                <a:path w="667385" h="544195">
                  <a:moveTo>
                    <a:pt x="0" y="0"/>
                  </a:moveTo>
                  <a:lnTo>
                    <a:pt x="667217" y="217655"/>
                  </a:lnTo>
                </a:path>
                <a:path w="667385" h="544195">
                  <a:moveTo>
                    <a:pt x="0" y="0"/>
                  </a:moveTo>
                  <a:lnTo>
                    <a:pt x="667217" y="5441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34952" y="4333131"/>
              <a:ext cx="667385" cy="250190"/>
            </a:xfrm>
            <a:custGeom>
              <a:avLst/>
              <a:gdLst/>
              <a:ahLst/>
              <a:cxnLst/>
              <a:rect l="l" t="t" r="r" b="b"/>
              <a:pathLst>
                <a:path w="667385" h="250189">
                  <a:moveTo>
                    <a:pt x="0" y="2500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034952" y="4664456"/>
              <a:ext cx="667385" cy="391795"/>
            </a:xfrm>
            <a:custGeom>
              <a:avLst/>
              <a:gdLst/>
              <a:ahLst/>
              <a:cxnLst/>
              <a:rect l="l" t="t" r="r" b="b"/>
              <a:pathLst>
                <a:path w="667385" h="391795">
                  <a:moveTo>
                    <a:pt x="0" y="391261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034952" y="4584483"/>
              <a:ext cx="667385" cy="76835"/>
            </a:xfrm>
            <a:custGeom>
              <a:avLst/>
              <a:gdLst/>
              <a:ahLst/>
              <a:cxnLst/>
              <a:rect l="l" t="t" r="r" b="b"/>
              <a:pathLst>
                <a:path w="667385" h="76835">
                  <a:moveTo>
                    <a:pt x="0" y="0"/>
                  </a:moveTo>
                  <a:lnTo>
                    <a:pt x="667217" y="76438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34952" y="4333134"/>
              <a:ext cx="667385" cy="718185"/>
            </a:xfrm>
            <a:custGeom>
              <a:avLst/>
              <a:gdLst/>
              <a:ahLst/>
              <a:cxnLst/>
              <a:rect l="l" t="t" r="r" b="b"/>
              <a:pathLst>
                <a:path w="667385" h="718185">
                  <a:moveTo>
                    <a:pt x="0" y="717744"/>
                  </a:moveTo>
                  <a:lnTo>
                    <a:pt x="667217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0287" y="4248956"/>
              <a:ext cx="179795" cy="16837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880391" y="3967530"/>
              <a:ext cx="602615" cy="360680"/>
            </a:xfrm>
            <a:custGeom>
              <a:avLst/>
              <a:gdLst/>
              <a:ahLst/>
              <a:cxnLst/>
              <a:rect l="l" t="t" r="r" b="b"/>
              <a:pathLst>
                <a:path w="602614" h="360679">
                  <a:moveTo>
                    <a:pt x="0" y="0"/>
                  </a:moveTo>
                  <a:lnTo>
                    <a:pt x="602438" y="360167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80391" y="4333134"/>
              <a:ext cx="602615" cy="327025"/>
            </a:xfrm>
            <a:custGeom>
              <a:avLst/>
              <a:gdLst/>
              <a:ahLst/>
              <a:cxnLst/>
              <a:rect l="l" t="t" r="r" b="b"/>
              <a:pathLst>
                <a:path w="602614" h="327025">
                  <a:moveTo>
                    <a:pt x="0" y="326483"/>
                  </a:moveTo>
                  <a:lnTo>
                    <a:pt x="602438" y="0"/>
                  </a:lnTo>
                </a:path>
              </a:pathLst>
            </a:custGeom>
            <a:ln w="842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613335" y="4063379"/>
            <a:ext cx="172085" cy="410209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500" i="1">
                <a:latin typeface="Times New Roman"/>
                <a:cs typeface="Times New Roman"/>
              </a:defRPr>
            </a:pPr>
            <a: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72129" y="4670474"/>
            <a:ext cx="387350" cy="396875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defRPr i="1">
                <a:latin typeface="Times New Roman"/>
                <a:cs typeface="Times New Roman"/>
              </a:defRPr>
            </a:pPr>
            <a:r>
              <a:rPr sz="3600" baseline="-25462"/>
              <a:t>W</a:t>
            </a:r>
            <a:r>
              <a:rPr sz="1400"/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38082" y="3424912"/>
            <a:ext cx="687070" cy="1231900"/>
          </a:xfrm>
          <a:prstGeom prst="rect">
            <a:avLst/>
          </a:prstGeom>
        </p:spPr>
        <p:txBody>
          <a:bodyPr vert="horz" wrap="square" lIns="0" tIns="195580" rIns="0" bIns="0">
            <a:spAutoFit/>
          </a:bodyPr>
          <a:lstStyle/>
          <a:p>
            <a:pPr marL="111760">
              <a:lnSpc>
                <a:spcPct val="100000"/>
              </a:lnSpc>
              <a:spcBef>
                <a:spcPts val="1540"/>
              </a:spcBef>
              <a:defRPr sz="2150" i="1">
                <a:latin typeface="Times New Roman"/>
                <a:cs typeface="Times New Roman"/>
              </a:defRPr>
            </a:pPr>
            <a:r>
              <a:t>h</a:t>
            </a:r>
            <a:endParaRPr sz="2150">
              <a:latin typeface="Times New Roman"/>
              <a:cs typeface="Times New Roman"/>
            </a:endParaRPr>
          </a:p>
          <a:p>
            <a:pPr marL="38100">
              <a:lnSpc>
                <a:spcPts val="1900"/>
              </a:lnSpc>
              <a:spcBef>
                <a:spcPts val="1190"/>
              </a:spcBef>
              <a:tabLst>
                <a:tab pos="648335" algn="l"/>
              </a:tabLst>
              <a:defRPr sz="1800" u="sng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defRPr>
            </a:pPr>
            <a:r>
              <a:t> 	</a:t>
            </a:r>
            <a:endParaRPr sz="1800">
              <a:latin typeface="Times New Roman"/>
              <a:cs typeface="Times New Roman"/>
            </a:endParaRPr>
          </a:p>
          <a:p>
            <a:pPr marL="245745">
              <a:lnSpc>
                <a:spcPts val="2380"/>
              </a:lnSpc>
              <a:defRPr i="1">
                <a:latin typeface="Times New Roman"/>
                <a:cs typeface="Times New Roman"/>
              </a:defRPr>
            </a:pPr>
            <a:r>
              <a:rPr sz="3300" baseline="-25252"/>
              <a:t>W</a:t>
            </a:r>
            <a:r>
              <a:rPr sz="1300"/>
              <a:t>o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757904" y="3937704"/>
            <a:ext cx="170180" cy="365760"/>
          </a:xfrm>
          <a:prstGeom prst="rect">
            <a:avLst/>
          </a:prstGeom>
        </p:spPr>
        <p:txBody>
          <a:bodyPr vert="horz" wrap="square" lIns="0" tIns="1651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defRPr sz="2200" i="1">
                <a:latin typeface="Times New Roman"/>
                <a:cs typeface="Times New Roman"/>
              </a:defRPr>
            </a:pPr>
            <a:r>
              <a:t>o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439716" y="3603942"/>
            <a:ext cx="3222625" cy="2505710"/>
            <a:chOff x="1439716" y="3603942"/>
            <a:chExt cx="3222625" cy="2505710"/>
          </a:xfrm>
        </p:grpSpPr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66046" y="3603942"/>
              <a:ext cx="1295755" cy="129574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2677" y="4524787"/>
              <a:ext cx="196580" cy="19225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4760" y="4977822"/>
              <a:ext cx="196580" cy="19225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39716" y="5441283"/>
              <a:ext cx="196580" cy="19225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2238" y="5917265"/>
              <a:ext cx="196580" cy="192259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846783" y="4247127"/>
            <a:ext cx="1810385" cy="898525"/>
            <a:chOff x="4846783" y="4247127"/>
            <a:chExt cx="1810385" cy="898525"/>
          </a:xfrm>
        </p:grpSpPr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4368" y="4247127"/>
              <a:ext cx="196580" cy="19225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0547" y="4261745"/>
              <a:ext cx="196580" cy="19225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57223" y="4487208"/>
              <a:ext cx="196580" cy="19225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6783" y="4952764"/>
              <a:ext cx="196580" cy="1922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09117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SIMULAZIONE: MUTAZIONE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7050227" y="2589277"/>
            <a:ext cx="4408170" cy="2580005"/>
          </a:xfrm>
          <a:prstGeom prst="rect">
            <a:avLst/>
          </a:prstGeom>
        </p:spPr>
        <p:txBody>
          <a:bodyPr vert="horz" wrap="square" lIns="0" tIns="48260" rIns="0" bIns="0">
            <a:spAutoFit/>
          </a:bodyPr>
          <a:lstStyle/>
          <a:p>
            <a:pPr marL="469900" marR="5080" indent="-457200">
              <a:lnSpc>
                <a:spcPts val="2900"/>
              </a:lnSpc>
              <a:spcBef>
                <a:spcPts val="38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Si applica ai cromosomi di ogni bambino</a:t>
            </a:r>
            <a:endParaRPr sz="2600">
              <a:latin typeface="Franklin Gothic Medium"/>
              <a:cs typeface="Franklin Gothic Medium"/>
            </a:endParaRPr>
          </a:p>
          <a:p>
            <a:pPr marL="469900" marR="276225" indent="-457200">
              <a:lnSpc>
                <a:spcPts val="2900"/>
              </a:lnSpc>
              <a:spcBef>
                <a:spcPts val="130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Altera alcuni geni con una certa probabilità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ts val="2950"/>
              </a:lnSpc>
              <a:spcBef>
                <a:spcPts val="102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È usato per prevenire</a:t>
            </a:r>
            <a:endParaRPr sz="2600">
              <a:latin typeface="Franklin Gothic Medium"/>
              <a:cs typeface="Franklin Gothic Medium"/>
            </a:endParaRPr>
          </a:p>
          <a:p>
            <a:pPr marL="469900">
              <a:lnSpc>
                <a:spcPts val="2950"/>
              </a:lnSpc>
              <a:defRPr sz="2600">
                <a:latin typeface="Franklin Gothic Medium"/>
                <a:cs typeface="Franklin Gothic Medium"/>
              </a:defRPr>
            </a:pPr>
            <a:r>
              <a:t>convergenza prematura</a:t>
            </a:r>
            <a:endParaRPr sz="2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5027" y="5776976"/>
            <a:ext cx="3065145" cy="1625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900">
                <a:latin typeface="Franklin Gothic Medium"/>
                <a:cs typeface="Franklin Gothic Medium"/>
              </a:defRPr>
            </a:pPr>
            <a:r>
              <a:t>Icone realizzate da 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</a:rPr>
              <a:t>Freepik</a:t>
            </a:r>
            <a:r>
              <a:rPr>
                <a:solidFill>
                  <a:srgbClr val="758A53"/>
                </a:solidFill>
              </a:rPr>
              <a:t> </a:t>
            </a:r>
            <a:r>
              <a:t>da 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</a:rPr>
              <a:t>https://</a:t>
            </a:r>
            <a:r>
              <a:rPr u="sng">
                <a:solidFill>
                  <a:srgbClr val="758A53"/>
                </a:solidFill>
                <a:uFill>
                  <a:solidFill>
                    <a:srgbClr val="758A53"/>
                  </a:solidFill>
                </a:uFill>
                <a:hlinkClick r:id="rId2"/>
              </a:rPr>
              <a:t>www.flaticon.com/</a:t>
            </a:r>
            <a:endParaRPr sz="900">
              <a:latin typeface="Franklin Gothic Medium"/>
              <a:cs typeface="Franklin Gothic Medium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72767" y="2601391"/>
            <a:ext cx="4806950" cy="3437254"/>
            <a:chOff x="1572767" y="2601391"/>
            <a:chExt cx="4806950" cy="3437254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767" y="2755392"/>
              <a:ext cx="4806696" cy="3282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3448" y="2601391"/>
              <a:ext cx="495126" cy="4951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89860" y="275821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5">
                  <a:moveTo>
                    <a:pt x="164503" y="0"/>
                  </a:moveTo>
                  <a:lnTo>
                    <a:pt x="120770" y="6042"/>
                  </a:lnTo>
                  <a:lnTo>
                    <a:pt x="81473" y="23093"/>
                  </a:lnTo>
                  <a:lnTo>
                    <a:pt x="48180" y="49542"/>
                  </a:lnTo>
                  <a:lnTo>
                    <a:pt x="22458" y="83776"/>
                  </a:lnTo>
                  <a:lnTo>
                    <a:pt x="5875" y="124183"/>
                  </a:lnTo>
                  <a:lnTo>
                    <a:pt x="0" y="169151"/>
                  </a:lnTo>
                  <a:lnTo>
                    <a:pt x="5875" y="214118"/>
                  </a:lnTo>
                  <a:lnTo>
                    <a:pt x="22458" y="254525"/>
                  </a:lnTo>
                  <a:lnTo>
                    <a:pt x="48180" y="288759"/>
                  </a:lnTo>
                  <a:lnTo>
                    <a:pt x="81473" y="315208"/>
                  </a:lnTo>
                  <a:lnTo>
                    <a:pt x="120770" y="332260"/>
                  </a:lnTo>
                  <a:lnTo>
                    <a:pt x="164503" y="338302"/>
                  </a:lnTo>
                  <a:lnTo>
                    <a:pt x="208235" y="332260"/>
                  </a:lnTo>
                  <a:lnTo>
                    <a:pt x="247532" y="315208"/>
                  </a:lnTo>
                  <a:lnTo>
                    <a:pt x="280825" y="288759"/>
                  </a:lnTo>
                  <a:lnTo>
                    <a:pt x="306547" y="254525"/>
                  </a:lnTo>
                  <a:lnTo>
                    <a:pt x="323130" y="214118"/>
                  </a:lnTo>
                  <a:lnTo>
                    <a:pt x="329006" y="169151"/>
                  </a:lnTo>
                  <a:lnTo>
                    <a:pt x="323130" y="124183"/>
                  </a:lnTo>
                  <a:lnTo>
                    <a:pt x="306547" y="83776"/>
                  </a:lnTo>
                  <a:lnTo>
                    <a:pt x="280825" y="49542"/>
                  </a:lnTo>
                  <a:lnTo>
                    <a:pt x="247532" y="23093"/>
                  </a:lnTo>
                  <a:lnTo>
                    <a:pt x="208235" y="6042"/>
                  </a:lnTo>
                  <a:lnTo>
                    <a:pt x="16450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89860" y="275821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5">
                  <a:moveTo>
                    <a:pt x="0" y="169154"/>
                  </a:moveTo>
                  <a:lnTo>
                    <a:pt x="5876" y="124186"/>
                  </a:lnTo>
                  <a:lnTo>
                    <a:pt x="22459" y="83778"/>
                  </a:lnTo>
                  <a:lnTo>
                    <a:pt x="48181" y="49544"/>
                  </a:lnTo>
                  <a:lnTo>
                    <a:pt x="81475" y="23094"/>
                  </a:lnTo>
                  <a:lnTo>
                    <a:pt x="120771" y="6042"/>
                  </a:lnTo>
                  <a:lnTo>
                    <a:pt x="164503" y="0"/>
                  </a:lnTo>
                  <a:lnTo>
                    <a:pt x="208234" y="6042"/>
                  </a:lnTo>
                  <a:lnTo>
                    <a:pt x="247530" y="23094"/>
                  </a:lnTo>
                  <a:lnTo>
                    <a:pt x="280823" y="49544"/>
                  </a:lnTo>
                  <a:lnTo>
                    <a:pt x="306545" y="83778"/>
                  </a:lnTo>
                  <a:lnTo>
                    <a:pt x="323129" y="124186"/>
                  </a:lnTo>
                  <a:lnTo>
                    <a:pt x="329005" y="169154"/>
                  </a:lnTo>
                  <a:lnTo>
                    <a:pt x="323129" y="214121"/>
                  </a:lnTo>
                  <a:lnTo>
                    <a:pt x="306545" y="254529"/>
                  </a:lnTo>
                  <a:lnTo>
                    <a:pt x="280823" y="288764"/>
                  </a:lnTo>
                  <a:lnTo>
                    <a:pt x="247530" y="315213"/>
                  </a:lnTo>
                  <a:lnTo>
                    <a:pt x="208234" y="332265"/>
                  </a:lnTo>
                  <a:lnTo>
                    <a:pt x="164503" y="338308"/>
                  </a:lnTo>
                  <a:lnTo>
                    <a:pt x="120771" y="332265"/>
                  </a:lnTo>
                  <a:lnTo>
                    <a:pt x="81475" y="315213"/>
                  </a:lnTo>
                  <a:lnTo>
                    <a:pt x="48181" y="288764"/>
                  </a:lnTo>
                  <a:lnTo>
                    <a:pt x="22459" y="254529"/>
                  </a:lnTo>
                  <a:lnTo>
                    <a:pt x="5876" y="214121"/>
                  </a:lnTo>
                  <a:lnTo>
                    <a:pt x="0" y="169154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3008" y="4432274"/>
              <a:ext cx="495126" cy="49512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79421" y="4589094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164503" y="0"/>
                  </a:moveTo>
                  <a:lnTo>
                    <a:pt x="120774" y="6042"/>
                  </a:lnTo>
                  <a:lnTo>
                    <a:pt x="81479" y="23093"/>
                  </a:lnTo>
                  <a:lnTo>
                    <a:pt x="48185" y="49542"/>
                  </a:lnTo>
                  <a:lnTo>
                    <a:pt x="22461" y="83776"/>
                  </a:lnTo>
                  <a:lnTo>
                    <a:pt x="5876" y="124183"/>
                  </a:lnTo>
                  <a:lnTo>
                    <a:pt x="0" y="169151"/>
                  </a:lnTo>
                  <a:lnTo>
                    <a:pt x="5876" y="214118"/>
                  </a:lnTo>
                  <a:lnTo>
                    <a:pt x="22461" y="254525"/>
                  </a:lnTo>
                  <a:lnTo>
                    <a:pt x="48185" y="288759"/>
                  </a:lnTo>
                  <a:lnTo>
                    <a:pt x="81479" y="315208"/>
                  </a:lnTo>
                  <a:lnTo>
                    <a:pt x="120774" y="332260"/>
                  </a:lnTo>
                  <a:lnTo>
                    <a:pt x="164503" y="338302"/>
                  </a:lnTo>
                  <a:lnTo>
                    <a:pt x="208235" y="332260"/>
                  </a:lnTo>
                  <a:lnTo>
                    <a:pt x="247532" y="315208"/>
                  </a:lnTo>
                  <a:lnTo>
                    <a:pt x="280825" y="288759"/>
                  </a:lnTo>
                  <a:lnTo>
                    <a:pt x="306547" y="254525"/>
                  </a:lnTo>
                  <a:lnTo>
                    <a:pt x="323130" y="214118"/>
                  </a:lnTo>
                  <a:lnTo>
                    <a:pt x="329006" y="169151"/>
                  </a:lnTo>
                  <a:lnTo>
                    <a:pt x="323130" y="124183"/>
                  </a:lnTo>
                  <a:lnTo>
                    <a:pt x="306547" y="83776"/>
                  </a:lnTo>
                  <a:lnTo>
                    <a:pt x="280825" y="49542"/>
                  </a:lnTo>
                  <a:lnTo>
                    <a:pt x="247532" y="23093"/>
                  </a:lnTo>
                  <a:lnTo>
                    <a:pt x="208235" y="6042"/>
                  </a:lnTo>
                  <a:lnTo>
                    <a:pt x="16450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79421" y="4589094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0" y="169154"/>
                  </a:moveTo>
                  <a:lnTo>
                    <a:pt x="5876" y="124186"/>
                  </a:lnTo>
                  <a:lnTo>
                    <a:pt x="22459" y="83778"/>
                  </a:lnTo>
                  <a:lnTo>
                    <a:pt x="48181" y="49544"/>
                  </a:lnTo>
                  <a:lnTo>
                    <a:pt x="81475" y="23094"/>
                  </a:lnTo>
                  <a:lnTo>
                    <a:pt x="120771" y="6042"/>
                  </a:lnTo>
                  <a:lnTo>
                    <a:pt x="164503" y="0"/>
                  </a:lnTo>
                  <a:lnTo>
                    <a:pt x="208234" y="6042"/>
                  </a:lnTo>
                  <a:lnTo>
                    <a:pt x="247530" y="23094"/>
                  </a:lnTo>
                  <a:lnTo>
                    <a:pt x="280823" y="49544"/>
                  </a:lnTo>
                  <a:lnTo>
                    <a:pt x="306545" y="83778"/>
                  </a:lnTo>
                  <a:lnTo>
                    <a:pt x="323129" y="124186"/>
                  </a:lnTo>
                  <a:lnTo>
                    <a:pt x="329005" y="169154"/>
                  </a:lnTo>
                  <a:lnTo>
                    <a:pt x="323129" y="214121"/>
                  </a:lnTo>
                  <a:lnTo>
                    <a:pt x="306545" y="254529"/>
                  </a:lnTo>
                  <a:lnTo>
                    <a:pt x="280823" y="288764"/>
                  </a:lnTo>
                  <a:lnTo>
                    <a:pt x="247530" y="315213"/>
                  </a:lnTo>
                  <a:lnTo>
                    <a:pt x="208234" y="332265"/>
                  </a:lnTo>
                  <a:lnTo>
                    <a:pt x="164503" y="338308"/>
                  </a:lnTo>
                  <a:lnTo>
                    <a:pt x="120771" y="332265"/>
                  </a:lnTo>
                  <a:lnTo>
                    <a:pt x="81475" y="315213"/>
                  </a:lnTo>
                  <a:lnTo>
                    <a:pt x="48181" y="288764"/>
                  </a:lnTo>
                  <a:lnTo>
                    <a:pt x="22459" y="254529"/>
                  </a:lnTo>
                  <a:lnTo>
                    <a:pt x="5876" y="214121"/>
                  </a:lnTo>
                  <a:lnTo>
                    <a:pt x="0" y="169154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4026" y="3229783"/>
              <a:ext cx="495122" cy="49512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870439" y="341165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164503" y="0"/>
                  </a:moveTo>
                  <a:lnTo>
                    <a:pt x="120770" y="6042"/>
                  </a:lnTo>
                  <a:lnTo>
                    <a:pt x="81473" y="23093"/>
                  </a:lnTo>
                  <a:lnTo>
                    <a:pt x="48180" y="49542"/>
                  </a:lnTo>
                  <a:lnTo>
                    <a:pt x="22458" y="83776"/>
                  </a:lnTo>
                  <a:lnTo>
                    <a:pt x="5875" y="124183"/>
                  </a:lnTo>
                  <a:lnTo>
                    <a:pt x="0" y="169151"/>
                  </a:lnTo>
                  <a:lnTo>
                    <a:pt x="5875" y="214118"/>
                  </a:lnTo>
                  <a:lnTo>
                    <a:pt x="22458" y="254525"/>
                  </a:lnTo>
                  <a:lnTo>
                    <a:pt x="48180" y="288759"/>
                  </a:lnTo>
                  <a:lnTo>
                    <a:pt x="81473" y="315208"/>
                  </a:lnTo>
                  <a:lnTo>
                    <a:pt x="120770" y="332260"/>
                  </a:lnTo>
                  <a:lnTo>
                    <a:pt x="164503" y="338302"/>
                  </a:lnTo>
                  <a:lnTo>
                    <a:pt x="208231" y="332260"/>
                  </a:lnTo>
                  <a:lnTo>
                    <a:pt x="247526" y="315208"/>
                  </a:lnTo>
                  <a:lnTo>
                    <a:pt x="280820" y="288759"/>
                  </a:lnTo>
                  <a:lnTo>
                    <a:pt x="306544" y="254525"/>
                  </a:lnTo>
                  <a:lnTo>
                    <a:pt x="323129" y="214118"/>
                  </a:lnTo>
                  <a:lnTo>
                    <a:pt x="329006" y="169151"/>
                  </a:lnTo>
                  <a:lnTo>
                    <a:pt x="323129" y="124183"/>
                  </a:lnTo>
                  <a:lnTo>
                    <a:pt x="306544" y="83776"/>
                  </a:lnTo>
                  <a:lnTo>
                    <a:pt x="280820" y="49542"/>
                  </a:lnTo>
                  <a:lnTo>
                    <a:pt x="247526" y="23093"/>
                  </a:lnTo>
                  <a:lnTo>
                    <a:pt x="208231" y="6042"/>
                  </a:lnTo>
                  <a:lnTo>
                    <a:pt x="164503" y="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70439" y="3411651"/>
              <a:ext cx="329565" cy="338455"/>
            </a:xfrm>
            <a:custGeom>
              <a:avLst/>
              <a:gdLst/>
              <a:ahLst/>
              <a:cxnLst/>
              <a:rect l="l" t="t" r="r" b="b"/>
              <a:pathLst>
                <a:path w="329564" h="338454">
                  <a:moveTo>
                    <a:pt x="0" y="169154"/>
                  </a:moveTo>
                  <a:lnTo>
                    <a:pt x="5876" y="124186"/>
                  </a:lnTo>
                  <a:lnTo>
                    <a:pt x="22459" y="83778"/>
                  </a:lnTo>
                  <a:lnTo>
                    <a:pt x="48181" y="49544"/>
                  </a:lnTo>
                  <a:lnTo>
                    <a:pt x="81475" y="23094"/>
                  </a:lnTo>
                  <a:lnTo>
                    <a:pt x="120771" y="6042"/>
                  </a:lnTo>
                  <a:lnTo>
                    <a:pt x="164503" y="0"/>
                  </a:lnTo>
                  <a:lnTo>
                    <a:pt x="208234" y="6042"/>
                  </a:lnTo>
                  <a:lnTo>
                    <a:pt x="247530" y="23094"/>
                  </a:lnTo>
                  <a:lnTo>
                    <a:pt x="280823" y="49544"/>
                  </a:lnTo>
                  <a:lnTo>
                    <a:pt x="306545" y="83778"/>
                  </a:lnTo>
                  <a:lnTo>
                    <a:pt x="323129" y="124186"/>
                  </a:lnTo>
                  <a:lnTo>
                    <a:pt x="329005" y="169154"/>
                  </a:lnTo>
                  <a:lnTo>
                    <a:pt x="323129" y="214121"/>
                  </a:lnTo>
                  <a:lnTo>
                    <a:pt x="306545" y="254529"/>
                  </a:lnTo>
                  <a:lnTo>
                    <a:pt x="280823" y="288764"/>
                  </a:lnTo>
                  <a:lnTo>
                    <a:pt x="247530" y="315213"/>
                  </a:lnTo>
                  <a:lnTo>
                    <a:pt x="208234" y="332265"/>
                  </a:lnTo>
                  <a:lnTo>
                    <a:pt x="164503" y="338308"/>
                  </a:lnTo>
                  <a:lnTo>
                    <a:pt x="120771" y="332265"/>
                  </a:lnTo>
                  <a:lnTo>
                    <a:pt x="81475" y="315213"/>
                  </a:lnTo>
                  <a:lnTo>
                    <a:pt x="48181" y="288764"/>
                  </a:lnTo>
                  <a:lnTo>
                    <a:pt x="22459" y="254529"/>
                  </a:lnTo>
                  <a:lnTo>
                    <a:pt x="5876" y="214121"/>
                  </a:lnTo>
                  <a:lnTo>
                    <a:pt x="0" y="169154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06640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VALUTAZIONE EMPIRICA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165225" y="1606804"/>
            <a:ext cx="9861550" cy="30861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469900" indent="-457200">
              <a:lnSpc>
                <a:spcPts val="2150"/>
              </a:lnSpc>
              <a:spcBef>
                <a:spcPts val="100"/>
              </a:spcBef>
              <a:buSzPct val="102564"/>
              <a:buFont typeface="Arial MT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r>
              <a:rPr sz="2925" baseline="1424">
                <a:latin typeface="Franklin Gothic Medium"/>
                <a:cs typeface="Franklin Gothic Medium"/>
              </a:rPr>
              <a:t>Esperimento 1: </a:t>
            </a:r>
            <a:r>
              <a:rPr sz="2000">
                <a:latin typeface="Cambria Math"/>
                <a:cs typeface="Cambria Math"/>
              </a:rPr>
              <a:t>NOME DEL PRODOTTO:	=	0 </a:t>
            </a:r>
            <a:r>
              <a:rPr sz="2000">
                <a:latin typeface="Franklin Gothic Medium"/>
                <a:cs typeface="Franklin Gothic Medium"/>
              </a:rPr>
              <a:t>e </a:t>
            </a:r>
            <a:r>
              <a:rPr sz="2000">
                <a:latin typeface="Cambria Math"/>
                <a:cs typeface="Cambria Math"/>
              </a:rPr>
              <a:t>ι	=	0</a:t>
            </a:r>
            <a:r>
              <a:rPr sz="2000">
                <a:latin typeface="Franklin Gothic Medium"/>
                <a:cs typeface="Franklin Gothic Medium"/>
              </a:rPr>
              <a:t>. L'obiettivo è quello di testare un semplice</a:t>
            </a:r>
          </a:p>
          <a:p>
            <a:pPr marL="469900" marR="339090">
              <a:lnSpc>
                <a:spcPts val="2020"/>
              </a:lnSpc>
              <a:spcBef>
                <a:spcPts val="130"/>
              </a:spcBef>
              <a:defRPr sz="2000">
                <a:latin typeface="Franklin Gothic Medium"/>
                <a:cs typeface="Franklin Gothic Medium"/>
              </a:defRPr>
            </a:pPr>
            <a:r>
              <a:t>situazione in cui la funzione di idoneità non tiene conto di eventuali sanzioni derivanti da norme legali o da qualsiasi ricompensa/stigma derivante da norme sociali.</a:t>
            </a:r>
            <a:endParaRPr sz="2000">
              <a:latin typeface="Franklin Gothic Medium"/>
              <a:cs typeface="Franklin Gothic Medium"/>
            </a:endParaRPr>
          </a:p>
          <a:p>
            <a:pPr marL="469900" marR="17145" indent="-457200">
              <a:lnSpc>
                <a:spcPts val="2020"/>
              </a:lnSpc>
              <a:spcBef>
                <a:spcPts val="1265"/>
              </a:spcBef>
              <a:buSzPct val="102564"/>
              <a:buFont typeface="Arial MT"/>
              <a:buChar char="•"/>
              <a:tabLst>
                <a:tab pos="469265" algn="l"/>
                <a:tab pos="469900" algn="l"/>
                <a:tab pos="3623310" algn="l"/>
                <a:tab pos="3952875" algn="l"/>
                <a:tab pos="5375910" algn="l"/>
                <a:tab pos="5704840" algn="l"/>
              </a:tabLst>
            </a:pPr>
            <a:r>
              <a:rPr sz="2925" baseline="1424">
                <a:latin typeface="Franklin Gothic Medium"/>
                <a:cs typeface="Franklin Gothic Medium"/>
              </a:rPr>
              <a:t>Esperimento 2: </a:t>
            </a:r>
            <a:r>
              <a:rPr sz="2000">
                <a:latin typeface="Cambria Math"/>
                <a:cs typeface="Cambria Math"/>
              </a:rPr>
              <a:t>NOME DEL PRODOTTO:	=	0 </a:t>
            </a:r>
            <a:r>
              <a:rPr sz="2000">
                <a:latin typeface="Franklin Gothic Medium"/>
                <a:cs typeface="Franklin Gothic Medium"/>
              </a:rPr>
              <a:t>e </a:t>
            </a:r>
            <a:r>
              <a:rPr sz="2000">
                <a:latin typeface="Cambria Math"/>
                <a:cs typeface="Cambria Math"/>
              </a:rPr>
              <a:t>ι	=	1</a:t>
            </a:r>
            <a:r>
              <a:rPr sz="2000">
                <a:latin typeface="Franklin Gothic Medium"/>
                <a:cs typeface="Franklin Gothic Medium"/>
              </a:rPr>
              <a:t>. L'obiettivo è quello di verificare se le norme giuridiche possono influenzare le prestazioni del sistema.</a:t>
            </a:r>
          </a:p>
          <a:p>
            <a:pPr marL="469900" marR="5080" indent="-457200">
              <a:lnSpc>
                <a:spcPct val="79000"/>
              </a:lnSpc>
              <a:spcBef>
                <a:spcPts val="1385"/>
              </a:spcBef>
              <a:buSzPct val="102564"/>
              <a:buFont typeface="Arial MT"/>
              <a:buChar char="•"/>
              <a:tabLst>
                <a:tab pos="469265" algn="l"/>
                <a:tab pos="469900" algn="l"/>
                <a:tab pos="5641340" algn="l"/>
                <a:tab pos="6854825" algn="l"/>
                <a:tab pos="7184390" algn="l"/>
              </a:tabLst>
            </a:pPr>
            <a:r>
              <a:rPr sz="2925" baseline="1424">
                <a:latin typeface="Franklin Gothic Medium"/>
                <a:cs typeface="Franklin Gothic Medium"/>
              </a:rPr>
              <a:t>Esperimento 3: </a:t>
            </a:r>
            <a:r>
              <a:rPr sz="2000">
                <a:latin typeface="Franklin Gothic Medium"/>
                <a:cs typeface="Franklin Gothic Medium"/>
              </a:rPr>
              <a:t>la ricompensa è </a:t>
            </a:r>
            <a:r>
              <a:rPr sz="2000">
                <a:latin typeface="Cambria Math"/>
                <a:cs typeface="Cambria Math"/>
              </a:rPr>
              <a:t>in {-0,25; 0,25}	</a:t>
            </a:r>
            <a:r>
              <a:rPr sz="2000">
                <a:latin typeface="Franklin Gothic Medium"/>
                <a:cs typeface="Franklin Gothic Medium"/>
              </a:rPr>
              <a:t>e il </a:t>
            </a:r>
            <a:r>
              <a:rPr sz="2000">
                <a:latin typeface="Cambria Math"/>
                <a:cs typeface="Cambria Math"/>
              </a:rPr>
              <a:t>chè	=	0</a:t>
            </a:r>
            <a:r>
              <a:rPr sz="2000">
                <a:latin typeface="Franklin Gothic Medium"/>
                <a:cs typeface="Franklin Gothic Medium"/>
              </a:rPr>
              <a:t>. L'obiettivo è quello di esplorare se le norme sociali possono influenzare le prestazioni del sistema.</a:t>
            </a:r>
          </a:p>
          <a:p>
            <a:pPr marL="469900" marR="226060" indent="-457200">
              <a:lnSpc>
                <a:spcPct val="79000"/>
              </a:lnSpc>
              <a:spcBef>
                <a:spcPts val="1510"/>
              </a:spcBef>
              <a:buSzPct val="102564"/>
              <a:buFont typeface="Arial MT"/>
              <a:buChar char="•"/>
              <a:tabLst>
                <a:tab pos="469265" algn="l"/>
                <a:tab pos="469900" algn="l"/>
                <a:tab pos="6784975" algn="l"/>
                <a:tab pos="7114540" algn="l"/>
              </a:tabLst>
            </a:pPr>
            <a:r>
              <a:rPr sz="2925" baseline="1424">
                <a:latin typeface="Franklin Gothic Medium"/>
                <a:cs typeface="Franklin Gothic Medium"/>
              </a:rPr>
              <a:t>Esperimento 4: </a:t>
            </a:r>
            <a:r>
              <a:rPr sz="2000">
                <a:latin typeface="Franklin Gothic Medium"/>
                <a:cs typeface="Franklin Gothic Medium"/>
              </a:rPr>
              <a:t>la ricompensa è </a:t>
            </a:r>
            <a:r>
              <a:rPr sz="2000">
                <a:latin typeface="Cambria Math"/>
                <a:cs typeface="Cambria Math"/>
              </a:rPr>
              <a:t>in {-0,25; 0,25} </a:t>
            </a:r>
            <a:r>
              <a:rPr sz="2000">
                <a:latin typeface="Franklin Gothic Medium"/>
                <a:cs typeface="Franklin Gothic Medium"/>
              </a:rPr>
              <a:t>e </a:t>
            </a:r>
            <a:r>
              <a:rPr sz="2000">
                <a:latin typeface="Cambria Math"/>
                <a:cs typeface="Cambria Math"/>
              </a:rPr>
              <a:t>ε	=	1</a:t>
            </a:r>
            <a:r>
              <a:rPr sz="2000">
                <a:latin typeface="Franklin Gothic Medium"/>
                <a:cs typeface="Franklin Gothic Medium"/>
              </a:rPr>
              <a:t>. L'obiettivo è verificare se e in che misura la combinazione di norme giuridiche e sociali possa</a:t>
            </a:r>
          </a:p>
          <a:p>
            <a:pPr marL="469900">
              <a:lnSpc>
                <a:spcPts val="1989"/>
              </a:lnSpc>
              <a:defRPr sz="2000">
                <a:latin typeface="Franklin Gothic Medium"/>
                <a:cs typeface="Franklin Gothic Medium"/>
              </a:defRPr>
            </a:pPr>
            <a:r>
              <a:t>influenza le prestazioni del sistema.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06640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VALUTAZIONE EMPIRICA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66800" y="1606804"/>
            <a:ext cx="10086340" cy="381001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  <a:defRPr sz="2400">
                <a:latin typeface="Franklin Gothic Medium"/>
                <a:cs typeface="Franklin Gothic Medium"/>
              </a:defRPr>
            </a:pPr>
            <a:r>
              <a:rPr dirty="0"/>
              <a:t>Il </a:t>
            </a:r>
            <a:r>
              <a:rPr dirty="0" err="1"/>
              <a:t>compito</a:t>
            </a:r>
            <a:r>
              <a:rPr dirty="0"/>
              <a:t> di </a:t>
            </a:r>
            <a:r>
              <a:rPr dirty="0" err="1"/>
              <a:t>previsione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visto come un </a:t>
            </a:r>
            <a:r>
              <a:rPr dirty="0" err="1"/>
              <a:t>compito</a:t>
            </a:r>
            <a:r>
              <a:rPr dirty="0"/>
              <a:t> di </a:t>
            </a:r>
            <a:r>
              <a:rPr dirty="0" err="1"/>
              <a:t>classificazione</a:t>
            </a:r>
            <a:r>
              <a:rPr dirty="0"/>
              <a:t> </a:t>
            </a:r>
            <a:r>
              <a:rPr dirty="0" err="1"/>
              <a:t>binaria</a:t>
            </a:r>
            <a:r>
              <a:rPr dirty="0"/>
              <a:t> in cui</a:t>
            </a:r>
            <a:endParaRPr sz="2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79200"/>
              </a:lnSpc>
              <a:spcBef>
                <a:spcPts val="310"/>
              </a:spcBef>
              <a:defRPr sz="2400">
                <a:latin typeface="Franklin Gothic Medium"/>
                <a:cs typeface="Franklin Gothic Medium"/>
              </a:defRPr>
            </a:pPr>
            <a:r>
              <a:rPr dirty="0"/>
              <a:t>L'AV </a:t>
            </a:r>
            <a:r>
              <a:rPr dirty="0" err="1"/>
              <a:t>impara</a:t>
            </a:r>
            <a:r>
              <a:rPr dirty="0"/>
              <a:t> a </a:t>
            </a:r>
            <a:r>
              <a:rPr dirty="0" err="1"/>
              <a:t>intraprendere</a:t>
            </a:r>
            <a:r>
              <a:rPr dirty="0"/>
              <a:t> </a:t>
            </a:r>
            <a:r>
              <a:rPr dirty="0" err="1"/>
              <a:t>l'azione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massimizza</a:t>
            </a:r>
            <a:r>
              <a:rPr dirty="0"/>
              <a:t> il payoff. In </a:t>
            </a:r>
            <a:r>
              <a:rPr dirty="0" err="1"/>
              <a:t>particolare</a:t>
            </a:r>
            <a:r>
              <a:rPr dirty="0"/>
              <a:t>, </a:t>
            </a:r>
            <a:r>
              <a:rPr dirty="0" err="1"/>
              <a:t>osservando</a:t>
            </a:r>
            <a:r>
              <a:rPr dirty="0"/>
              <a:t> la </a:t>
            </a:r>
            <a:r>
              <a:rPr dirty="0" err="1"/>
              <a:t>funzione</a:t>
            </a:r>
            <a:r>
              <a:rPr dirty="0"/>
              <a:t> fitness, </a:t>
            </a:r>
            <a:r>
              <a:rPr dirty="0" err="1"/>
              <a:t>classifichiamo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campioni</a:t>
            </a:r>
            <a:r>
              <a:rPr dirty="0"/>
              <a:t> come:</a:t>
            </a:r>
            <a:endParaRPr sz="24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93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400">
                <a:latin typeface="Franklin Gothic Medium"/>
                <a:cs typeface="Franklin Gothic Medium"/>
              </a:defRPr>
            </a:pPr>
            <a:r>
              <a:rPr dirty="0" err="1"/>
              <a:t>Reale</a:t>
            </a:r>
            <a:r>
              <a:rPr dirty="0"/>
              <a:t> </a:t>
            </a:r>
            <a:r>
              <a:rPr dirty="0" err="1"/>
              <a:t>positivo</a:t>
            </a:r>
            <a:r>
              <a:rPr dirty="0"/>
              <a:t>: </a:t>
            </a:r>
            <a:r>
              <a:rPr dirty="0" err="1"/>
              <a:t>L'azione</a:t>
            </a:r>
            <a:r>
              <a:rPr dirty="0"/>
              <a:t> </a:t>
            </a:r>
            <a:r>
              <a:rPr dirty="0" err="1"/>
              <a:t>preferibile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quella</a:t>
            </a:r>
            <a:r>
              <a:rPr dirty="0"/>
              <a:t> di </a:t>
            </a:r>
            <a:r>
              <a:rPr dirty="0" err="1"/>
              <a:t>girare</a:t>
            </a:r>
            <a:r>
              <a:rPr dirty="0"/>
              <a:t>;</a:t>
            </a:r>
            <a:endParaRPr sz="2400" dirty="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400">
                <a:latin typeface="Franklin Gothic Medium"/>
                <a:cs typeface="Franklin Gothic Medium"/>
              </a:defRPr>
            </a:pPr>
            <a:r>
              <a:rPr dirty="0" err="1"/>
              <a:t>Reale</a:t>
            </a:r>
            <a:r>
              <a:rPr dirty="0"/>
              <a:t> </a:t>
            </a:r>
            <a:r>
              <a:rPr dirty="0" err="1"/>
              <a:t>negativo</a:t>
            </a:r>
            <a:r>
              <a:rPr dirty="0"/>
              <a:t>: </a:t>
            </a:r>
            <a:r>
              <a:rPr dirty="0" err="1"/>
              <a:t>L'azione</a:t>
            </a:r>
            <a:r>
              <a:rPr dirty="0"/>
              <a:t> </a:t>
            </a:r>
            <a:r>
              <a:rPr dirty="0" err="1"/>
              <a:t>preferibile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quella</a:t>
            </a:r>
            <a:r>
              <a:rPr dirty="0"/>
              <a:t> di </a:t>
            </a:r>
            <a:r>
              <a:rPr dirty="0" err="1"/>
              <a:t>andare</a:t>
            </a:r>
            <a:r>
              <a:rPr dirty="0"/>
              <a:t> </a:t>
            </a:r>
            <a:r>
              <a:rPr dirty="0" err="1"/>
              <a:t>dritti</a:t>
            </a:r>
            <a:r>
              <a:rPr dirty="0"/>
              <a:t>;</a:t>
            </a:r>
            <a:endParaRPr sz="2400" dirty="0">
              <a:latin typeface="Franklin Gothic Medium"/>
              <a:cs typeface="Franklin Gothic Medium"/>
            </a:endParaRPr>
          </a:p>
          <a:p>
            <a:pPr marL="469900" marR="645795" indent="-457200">
              <a:lnSpc>
                <a:spcPts val="2400"/>
              </a:lnSpc>
              <a:spcBef>
                <a:spcPts val="1300"/>
              </a:spcBef>
              <a:buFont typeface="Arial MT"/>
              <a:buChar char="•"/>
              <a:tabLst>
                <a:tab pos="469265" algn="l"/>
                <a:tab pos="469900" algn="l"/>
                <a:tab pos="2511425" algn="l"/>
              </a:tabLst>
              <a:defRPr sz="2400">
                <a:latin typeface="Franklin Gothic Medium"/>
                <a:cs typeface="Franklin Gothic Medium"/>
              </a:defRPr>
            </a:pPr>
            <a:r>
              <a:rPr dirty="0" err="1"/>
              <a:t>Previsione</a:t>
            </a:r>
            <a:r>
              <a:rPr dirty="0"/>
              <a:t> </a:t>
            </a:r>
            <a:r>
              <a:rPr dirty="0" err="1"/>
              <a:t>positiva</a:t>
            </a:r>
            <a:r>
              <a:rPr dirty="0"/>
              <a:t>: la rete </a:t>
            </a:r>
            <a:r>
              <a:rPr dirty="0" err="1"/>
              <a:t>neurale</a:t>
            </a:r>
            <a:r>
              <a:rPr dirty="0"/>
              <a:t> </a:t>
            </a:r>
            <a:r>
              <a:rPr dirty="0" err="1"/>
              <a:t>prevede</a:t>
            </a:r>
            <a:r>
              <a:rPr dirty="0"/>
              <a:t> un </a:t>
            </a:r>
            <a:r>
              <a:rPr dirty="0" err="1"/>
              <a:t>livello</a:t>
            </a:r>
            <a:r>
              <a:rPr dirty="0"/>
              <a:t> di </a:t>
            </a:r>
            <a:r>
              <a:rPr dirty="0" err="1"/>
              <a:t>manopola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rende</a:t>
            </a:r>
            <a:r>
              <a:rPr dirty="0"/>
              <a:t> </a:t>
            </a:r>
            <a:r>
              <a:rPr dirty="0" err="1"/>
              <a:t>l’AV</a:t>
            </a:r>
            <a:r>
              <a:rPr lang="it-IT" dirty="0"/>
              <a:t>: </a:t>
            </a:r>
            <a:r>
              <a:rPr dirty="0" err="1"/>
              <a:t>girare</a:t>
            </a:r>
            <a:r>
              <a:rPr dirty="0"/>
              <a:t>;</a:t>
            </a:r>
            <a:endParaRPr sz="2400" dirty="0">
              <a:latin typeface="Franklin Gothic Medium"/>
              <a:cs typeface="Franklin Gothic Medium"/>
            </a:endParaRPr>
          </a:p>
          <a:p>
            <a:pPr marL="469900" marR="517525" indent="-457200">
              <a:lnSpc>
                <a:spcPts val="2300"/>
              </a:lnSpc>
              <a:spcBef>
                <a:spcPts val="1375"/>
              </a:spcBef>
              <a:buFont typeface="Arial MT"/>
              <a:buChar char="•"/>
              <a:tabLst>
                <a:tab pos="469265" algn="l"/>
                <a:tab pos="469900" algn="l"/>
                <a:tab pos="2511425" algn="l"/>
              </a:tabLst>
              <a:defRPr sz="2400">
                <a:latin typeface="Franklin Gothic Medium"/>
                <a:cs typeface="Franklin Gothic Medium"/>
              </a:defRPr>
            </a:pPr>
            <a:r>
              <a:rPr dirty="0" err="1"/>
              <a:t>Negativo</a:t>
            </a:r>
            <a:r>
              <a:rPr dirty="0"/>
              <a:t> </a:t>
            </a:r>
            <a:r>
              <a:rPr dirty="0" err="1"/>
              <a:t>previsto</a:t>
            </a:r>
            <a:r>
              <a:rPr dirty="0"/>
              <a:t>: la rete </a:t>
            </a:r>
            <a:r>
              <a:rPr dirty="0" err="1"/>
              <a:t>neurale</a:t>
            </a:r>
            <a:r>
              <a:rPr dirty="0"/>
              <a:t> </a:t>
            </a:r>
            <a:r>
              <a:rPr dirty="0" err="1"/>
              <a:t>prevede</a:t>
            </a:r>
            <a:r>
              <a:rPr dirty="0"/>
              <a:t> un </a:t>
            </a:r>
            <a:r>
              <a:rPr dirty="0" err="1"/>
              <a:t>livello</a:t>
            </a:r>
            <a:r>
              <a:rPr dirty="0"/>
              <a:t> di </a:t>
            </a:r>
            <a:r>
              <a:rPr dirty="0" err="1"/>
              <a:t>manopola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rende</a:t>
            </a:r>
            <a:r>
              <a:rPr dirty="0"/>
              <a:t> </a:t>
            </a:r>
            <a:r>
              <a:rPr dirty="0" err="1"/>
              <a:t>l’AV</a:t>
            </a:r>
            <a:r>
              <a:rPr lang="it-IT" dirty="0"/>
              <a:t>: </a:t>
            </a:r>
            <a:r>
              <a:rPr dirty="0" err="1"/>
              <a:t>vai</a:t>
            </a:r>
            <a:r>
              <a:rPr dirty="0"/>
              <a:t> </a:t>
            </a:r>
            <a:r>
              <a:rPr dirty="0" err="1"/>
              <a:t>dritto</a:t>
            </a:r>
            <a:r>
              <a:rPr dirty="0"/>
              <a:t>.</a:t>
            </a:r>
            <a:endParaRPr sz="24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806640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VALUTAZIONE EMPIRICA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103312" y="1905000"/>
            <a:ext cx="9985375" cy="3201670"/>
          </a:xfrm>
          <a:prstGeom prst="rect">
            <a:avLst/>
          </a:prstGeom>
        </p:spPr>
        <p:txBody>
          <a:bodyPr vert="horz" wrap="square" lIns="0" tIns="12827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defRPr sz="2000">
                <a:latin typeface="Franklin Gothic Medium"/>
                <a:cs typeface="Franklin Gothic Medium"/>
              </a:defRPr>
            </a:pPr>
            <a:r>
              <a:t>Tre diverse metriche:</a:t>
            </a:r>
            <a:endParaRPr sz="2000">
              <a:latin typeface="Franklin Gothic Medium"/>
              <a:cs typeface="Franklin Gothic Medium"/>
            </a:endParaRPr>
          </a:p>
          <a:p>
            <a:pPr marL="469900" marR="666115" indent="-457200">
              <a:lnSpc>
                <a:spcPts val="1989"/>
              </a:lnSpc>
              <a:spcBef>
                <a:spcPts val="132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000">
                <a:latin typeface="Franklin Gothic Medium"/>
                <a:cs typeface="Franklin Gothic Medium"/>
              </a:defRPr>
            </a:pPr>
            <a:r>
              <a:t>Precisione, che descrive quante previsioni coincidono con le azioni preferibili;</a:t>
            </a:r>
            <a:endParaRPr sz="2000">
              <a:latin typeface="Franklin Gothic Medium"/>
              <a:cs typeface="Franklin Gothic Medium"/>
            </a:endParaRPr>
          </a:p>
          <a:p>
            <a:pPr marL="469900" marR="330835" indent="-457200">
              <a:lnSpc>
                <a:spcPts val="1989"/>
              </a:lnSpc>
              <a:spcBef>
                <a:spcPts val="132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000">
                <a:latin typeface="Franklin Gothic Medium"/>
                <a:cs typeface="Franklin Gothic Medium"/>
              </a:defRPr>
            </a:pPr>
            <a:r>
              <a:t>Confusione Matrix, che mostra veri positivi, veri negativi, falsi positivi e falsi negativi;</a:t>
            </a:r>
            <a:endParaRPr sz="2000">
              <a:latin typeface="Franklin Gothic Medium"/>
              <a:cs typeface="Franklin Gothic Medium"/>
            </a:endParaRPr>
          </a:p>
          <a:p>
            <a:pPr marL="469900" marR="5080" indent="-457200">
              <a:lnSpc>
                <a:spcPct val="81500"/>
              </a:lnSpc>
              <a:spcBef>
                <a:spcPts val="133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000">
                <a:latin typeface="Franklin Gothic Medium"/>
                <a:cs typeface="Franklin Gothic Medium"/>
              </a:defRPr>
            </a:pPr>
            <a:r>
              <a:t>Numero di vittime, che descrive il numero di vittime che possono essere causate da un AV, utilizzando i valori di manopola proposti dalle reti neurali. In particolare, l'ultima metrica viene confrontata con il numero di vittime causate da 3 diversi AV: uno che</a:t>
            </a:r>
            <a:endParaRPr sz="2000">
              <a:latin typeface="Franklin Gothic Medium"/>
              <a:cs typeface="Franklin Gothic Medium"/>
            </a:endParaRPr>
          </a:p>
          <a:p>
            <a:pPr marL="469900">
              <a:lnSpc>
                <a:spcPts val="1689"/>
              </a:lnSpc>
              <a:tabLst>
                <a:tab pos="1380490" algn="l"/>
              </a:tabLst>
              <a:defRPr sz="2000">
                <a:latin typeface="Franklin Gothic Medium"/>
                <a:cs typeface="Franklin Gothic Medium"/>
              </a:defRPr>
            </a:pPr>
            <a:r>
              <a:t>sempre	riduce al minimo il numero di vittime, una che sceglie sempre l'ottimale</a:t>
            </a:r>
            <a:endParaRPr sz="2000">
              <a:latin typeface="Franklin Gothic Medium"/>
              <a:cs typeface="Franklin Gothic Medium"/>
            </a:endParaRPr>
          </a:p>
          <a:p>
            <a:pPr marL="469900">
              <a:lnSpc>
                <a:spcPts val="2195"/>
              </a:lnSpc>
              <a:defRPr sz="2000">
                <a:latin typeface="Franklin Gothic Medium"/>
                <a:cs typeface="Franklin Gothic Medium"/>
              </a:defRPr>
            </a:pPr>
            <a:r>
              <a:t>Un'azione che massimizza sempre il numero delle vittime.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781540" cy="102848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VALUTAZIONE EMPIRICA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5759" y="2977493"/>
            <a:ext cx="3118947" cy="3021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8821" y="2966639"/>
            <a:ext cx="3118947" cy="302757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265045"/>
          </a:xfrm>
          <a:custGeom>
            <a:avLst/>
            <a:gdLst/>
            <a:ahLst/>
            <a:cxnLst/>
            <a:rect l="l" t="t" r="r" b="b"/>
            <a:pathLst>
              <a:path w="12192000" h="2265045">
                <a:moveTo>
                  <a:pt x="12192000" y="0"/>
                </a:moveTo>
                <a:lnTo>
                  <a:pt x="0" y="0"/>
                </a:lnTo>
                <a:lnTo>
                  <a:pt x="0" y="2264994"/>
                </a:lnTo>
                <a:lnTo>
                  <a:pt x="12192000" y="226499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10543540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VALUTAZIONE EMPIRICA</a:t>
            </a:r>
            <a:endParaRPr sz="6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226" y="2977493"/>
            <a:ext cx="2972747" cy="29240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6289" y="2972730"/>
            <a:ext cx="2972747" cy="292401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4730" cy="6858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9177" y="691388"/>
            <a:ext cx="4137660" cy="1883144"/>
          </a:xfrm>
          <a:prstGeom prst="rect">
            <a:avLst/>
          </a:prstGeom>
        </p:spPr>
        <p:txBody>
          <a:bodyPr vert="horz" wrap="square" lIns="0" tIns="129540" rIns="0" bIns="0">
            <a:spAutoFit/>
          </a:bodyPr>
          <a:lstStyle/>
          <a:p>
            <a:pPr marL="12700" marR="5080">
              <a:lnSpc>
                <a:spcPts val="7100"/>
              </a:lnSpc>
              <a:spcBef>
                <a:spcPts val="1020"/>
              </a:spcBef>
              <a:defRPr sz="66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rPr sz="4400"/>
              <a:t>VALUTAZIONE EMPIRICA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9177" y="2924556"/>
            <a:ext cx="2717165" cy="4216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t>Numero di vittime</a:t>
            </a:r>
            <a:endParaRPr sz="2600">
              <a:latin typeface="Franklin Gothic Medium"/>
              <a:cs typeface="Franklin Gothic 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4794" y="1986878"/>
            <a:ext cx="4043044" cy="312339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192"/>
            <a:ext cx="12191999" cy="6236208"/>
            <a:chOff x="0" y="0"/>
            <a:chExt cx="110236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258" y="12"/>
              <a:ext cx="10277339" cy="64242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781544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28800" y="1828800"/>
            <a:ext cx="7952742" cy="2600712"/>
          </a:xfrm>
          <a:prstGeom prst="rect">
            <a:avLst/>
          </a:prstGeom>
        </p:spPr>
        <p:txBody>
          <a:bodyPr vert="horz" wrap="square" lIns="0" tIns="162560" rIns="0" bIns="0">
            <a:spAutoFit/>
          </a:bodyPr>
          <a:lstStyle/>
          <a:p>
            <a:pPr marL="12700" marR="5080">
              <a:lnSpc>
                <a:spcPts val="9480"/>
              </a:lnSpc>
              <a:spcBef>
                <a:spcPts val="1280"/>
              </a:spcBef>
              <a:defRPr sz="8800" b="1">
                <a:solidFill>
                  <a:srgbClr val="FFFFFF"/>
                </a:solidFill>
                <a:latin typeface="Trebuchet MS"/>
                <a:cs typeface="Trebuchet MS"/>
              </a:defRPr>
            </a:pPr>
            <a:r>
              <a:t>VALUTAZIONE EMPIRICA</a:t>
            </a:r>
            <a:endParaRPr sz="8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4724400"/>
            <a:ext cx="3712845" cy="574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3600">
                <a:solidFill>
                  <a:srgbClr val="FFFFFF"/>
                </a:solidFill>
                <a:latin typeface="Franklin Gothic Medium"/>
                <a:cs typeface="Franklin Gothic Medium"/>
              </a:defRPr>
            </a:pPr>
            <a:r>
              <a:t>Numero di vittime</a:t>
            </a:r>
            <a:endParaRPr sz="3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18400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CONCLUSIONE/DISCUSSIONE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100455" y="1579372"/>
            <a:ext cx="9991090" cy="3302000"/>
          </a:xfrm>
          <a:prstGeom prst="rect">
            <a:avLst/>
          </a:prstGeom>
        </p:spPr>
        <p:txBody>
          <a:bodyPr vert="horz" wrap="square" lIns="0" tIns="50165" rIns="0" bIns="0">
            <a:spAutoFit/>
          </a:bodyPr>
          <a:lstStyle/>
          <a:p>
            <a:pPr marL="469900" marR="267970" indent="-457200">
              <a:lnSpc>
                <a:spcPts val="2880"/>
              </a:lnSpc>
              <a:spcBef>
                <a:spcPts val="39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Quale importanza dare alla sicurezza dei passeggeri rispetto alla sicurezza dei pedoni</a:t>
            </a:r>
            <a:endParaRPr sz="2600">
              <a:latin typeface="Franklin Gothic Medium"/>
              <a:cs typeface="Franklin Gothic Medium"/>
            </a:endParaRPr>
          </a:p>
          <a:p>
            <a:pPr marL="469900" marR="5080" indent="-457200">
              <a:lnSpc>
                <a:spcPts val="2900"/>
              </a:lnSpc>
              <a:spcBef>
                <a:spcPts val="130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La valutazione del valore delle scelte dell'AV dipende dalla considerazione dell'atteggiamento morale dei passeggeri (loro intrinseco)</a:t>
            </a:r>
            <a:endParaRPr sz="2600">
              <a:latin typeface="Franklin Gothic Medium"/>
              <a:cs typeface="Franklin Gothic Medium"/>
            </a:endParaRPr>
          </a:p>
          <a:p>
            <a:pPr marL="469900">
              <a:lnSpc>
                <a:spcPts val="2595"/>
              </a:lnSpc>
              <a:defRPr sz="2600">
                <a:latin typeface="Franklin Gothic Medium"/>
                <a:cs typeface="Franklin Gothic Medium"/>
              </a:defRPr>
            </a:pPr>
            <a:r>
              <a:t>preferenze) nonché sanzioni legali e norme sociali</a:t>
            </a:r>
            <a:endParaRPr sz="2600">
              <a:latin typeface="Franklin Gothic Medium"/>
              <a:cs typeface="Franklin Gothic Medium"/>
            </a:endParaRPr>
          </a:p>
          <a:p>
            <a:pPr marL="469900">
              <a:lnSpc>
                <a:spcPts val="2965"/>
              </a:lnSpc>
              <a:defRPr sz="2600">
                <a:latin typeface="Franklin Gothic Medium"/>
                <a:cs typeface="Franklin Gothic Medium"/>
              </a:defRPr>
            </a:pPr>
            <a:r>
              <a:t>(incentivi estrinseci)</a:t>
            </a:r>
            <a:endParaRPr sz="2600">
              <a:latin typeface="Franklin Gothic Medium"/>
              <a:cs typeface="Franklin Gothic Medium"/>
            </a:endParaRPr>
          </a:p>
          <a:p>
            <a:pPr marL="469900" marR="316865" indent="-457200">
              <a:lnSpc>
                <a:spcPts val="2780"/>
              </a:lnSpc>
              <a:spcBef>
                <a:spcPts val="155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La convergenza di comportamenti socialmente preziosi può essere ottenuta fornendo meccanismi adeguati per sanzionare e ricompensare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9850" y="0"/>
            <a:ext cx="95123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18400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CONCLUSIONE/DISCUSSIONE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421635"/>
            <a:ext cx="9891395" cy="2905760"/>
          </a:xfrm>
          <a:prstGeom prst="rect">
            <a:avLst/>
          </a:prstGeom>
        </p:spPr>
        <p:txBody>
          <a:bodyPr vert="horz" wrap="square" lIns="0" tIns="18605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  <a:defRPr sz="2600">
                <a:latin typeface="Franklin Gothic Medium"/>
                <a:cs typeface="Franklin Gothic Medium"/>
              </a:defRPr>
            </a:pPr>
            <a:r>
              <a:t>Il nostro obiettivo è quello di ampliare il nostro modello, ad esempio: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Agenti con memoria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Consentire agli agenti di apprendere le distribuzioni di probabilità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Considerando i loro risultati passati e quelli di altri osservabili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Adattare il loro approccio etico alle preferenze sociali.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918400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CONCLUSIONE/DISCUSSIONE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2595372"/>
            <a:ext cx="5589270" cy="1616710"/>
          </a:xfrm>
          <a:prstGeom prst="rect">
            <a:avLst/>
          </a:prstGeom>
        </p:spPr>
        <p:txBody>
          <a:bodyPr vert="horz" wrap="square" lIns="0" tIns="27939" rIns="0" bIns="0">
            <a:spAutoFit/>
          </a:bodyPr>
          <a:lstStyle/>
          <a:p>
            <a:pPr marL="12700" marR="351155">
              <a:lnSpc>
                <a:spcPts val="3100"/>
              </a:lnSpc>
              <a:spcBef>
                <a:spcPts val="219"/>
              </a:spcBef>
              <a:defRPr sz="2600">
                <a:latin typeface="Franklin Gothic Medium"/>
                <a:cs typeface="Franklin Gothic Medium"/>
              </a:defRPr>
            </a:pPr>
            <a:r>
              <a:rPr dirty="0" err="1"/>
              <a:t>Abbiamo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in </a:t>
            </a:r>
            <a:r>
              <a:rPr dirty="0" err="1"/>
              <a:t>programma</a:t>
            </a:r>
            <a:r>
              <a:rPr dirty="0"/>
              <a:t> di </a:t>
            </a:r>
            <a:r>
              <a:rPr dirty="0" err="1"/>
              <a:t>inserire</a:t>
            </a:r>
            <a:r>
              <a:rPr dirty="0"/>
              <a:t> </a:t>
            </a:r>
            <a:r>
              <a:rPr dirty="0" err="1"/>
              <a:t>agenti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simulatori</a:t>
            </a:r>
            <a:r>
              <a:rPr dirty="0"/>
              <a:t> di </a:t>
            </a:r>
            <a:r>
              <a:rPr dirty="0" err="1"/>
              <a:t>traffico</a:t>
            </a:r>
            <a:r>
              <a:rPr dirty="0"/>
              <a:t> </a:t>
            </a:r>
            <a:r>
              <a:rPr dirty="0" err="1"/>
              <a:t>esistenti</a:t>
            </a:r>
            <a:r>
              <a:rPr dirty="0"/>
              <a:t> (come</a:t>
            </a:r>
            <a:endParaRPr sz="26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3120"/>
              </a:lnSpc>
              <a:spcBef>
                <a:spcPts val="65"/>
              </a:spcBef>
              <a:defRPr sz="2600">
                <a:latin typeface="Franklin Gothic Medium"/>
                <a:cs typeface="Franklin Gothic Medium"/>
              </a:defRPr>
            </a:pPr>
            <a:r>
              <a:rPr dirty="0"/>
              <a:t>Sumo) per </a:t>
            </a:r>
            <a:r>
              <a:rPr dirty="0" err="1"/>
              <a:t>testare</a:t>
            </a:r>
            <a:r>
              <a:rPr dirty="0"/>
              <a:t> il nostro </a:t>
            </a:r>
            <a:r>
              <a:rPr dirty="0" err="1"/>
              <a:t>modello</a:t>
            </a:r>
            <a:r>
              <a:rPr dirty="0"/>
              <a:t> in un </a:t>
            </a:r>
            <a:r>
              <a:t>ambiente</a:t>
            </a:r>
            <a:r>
              <a:rPr dirty="0"/>
              <a:t> </a:t>
            </a:r>
            <a:r>
              <a:rPr dirty="0" err="1"/>
              <a:t>dinamico</a:t>
            </a:r>
            <a:r>
              <a:rPr dirty="0"/>
              <a:t>.</a:t>
            </a:r>
            <a:endParaRPr sz="2600" dirty="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7704" y="2264994"/>
            <a:ext cx="4654296" cy="45929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4730" cy="6096000"/>
          </a:xfrm>
          <a:custGeom>
            <a:avLst/>
            <a:gdLst/>
            <a:ahLst/>
            <a:cxnLst/>
            <a:rect l="l" t="t" r="r" b="b"/>
            <a:pathLst>
              <a:path w="6094730" h="6858000">
                <a:moveTo>
                  <a:pt x="6094476" y="0"/>
                </a:moveTo>
                <a:lnTo>
                  <a:pt x="0" y="0"/>
                </a:lnTo>
                <a:lnTo>
                  <a:pt x="0" y="6857999"/>
                </a:lnTo>
                <a:lnTo>
                  <a:pt x="6094476" y="6857999"/>
                </a:lnTo>
                <a:lnTo>
                  <a:pt x="60944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9177" y="2583180"/>
            <a:ext cx="3421379" cy="1503680"/>
          </a:xfrm>
          <a:prstGeom prst="rect">
            <a:avLst/>
          </a:prstGeom>
        </p:spPr>
        <p:txBody>
          <a:bodyPr vert="horz" wrap="square" lIns="0" tIns="6350" rIns="0" bIns="0">
            <a:spAutoFit/>
          </a:bodyPr>
          <a:lstStyle/>
          <a:p>
            <a:pPr marL="12700" marR="696595">
              <a:lnSpc>
                <a:spcPct val="101299"/>
              </a:lnSpc>
              <a:spcBef>
                <a:spcPts val="50"/>
              </a:spcBef>
              <a:defRPr sz="3200" b="0">
                <a:latin typeface="Franklin Gothic Medium"/>
                <a:cs typeface="Franklin Gothic Medium"/>
              </a:defRPr>
            </a:pPr>
            <a:r>
              <a:t>I VEICOLI AUTONOMI POSSONO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  <a:defRPr sz="3200" b="0">
                <a:latin typeface="Franklin Gothic Medium"/>
                <a:cs typeface="Franklin Gothic Medium"/>
              </a:defRPr>
            </a:pPr>
            <a:r>
              <a:t>POTENZIALMENTE FALLIRE</a:t>
            </a:r>
            <a:endParaRPr sz="3200">
              <a:latin typeface="Franklin Gothic Medium"/>
              <a:cs typeface="Franklin Gothic 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12"/>
            <a:ext cx="6097524" cy="61721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8860" y="575564"/>
            <a:ext cx="2875915" cy="10312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6600"/>
            </a:pPr>
            <a:r>
              <a:t>CONTORNO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038860" y="1828800"/>
            <a:ext cx="8347075" cy="3479165"/>
          </a:xfrm>
          <a:prstGeom prst="rect">
            <a:avLst/>
          </a:prstGeom>
        </p:spPr>
        <p:txBody>
          <a:bodyPr vert="horz" wrap="square" lIns="0" tIns="186055" rIns="0" bIns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Introduzione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Manopola etica, preferenze individuali e valori sociali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Algoritmi genetici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Reti neurali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Approccio genetico alla manopola etica</a:t>
            </a:r>
            <a:endParaRPr sz="2600">
              <a:latin typeface="Franklin Gothic Medium"/>
              <a:cs typeface="Franklin Gothic Medium"/>
            </a:endParaRPr>
          </a:p>
          <a:p>
            <a:pPr marL="469900" indent="-457200">
              <a:lnSpc>
                <a:spcPct val="100000"/>
              </a:lnSpc>
              <a:spcBef>
                <a:spcPts val="1390"/>
              </a:spcBef>
              <a:buFont typeface="Arial MT"/>
              <a:buChar char="•"/>
              <a:tabLst>
                <a:tab pos="469265" algn="l"/>
                <a:tab pos="469900" algn="l"/>
              </a:tabLst>
              <a:defRPr sz="2600">
                <a:latin typeface="Franklin Gothic Medium"/>
                <a:cs typeface="Franklin Gothic Medium"/>
              </a:defRPr>
            </a:pPr>
            <a:r>
              <a:t>Conclusione/Discussione</a:t>
            </a:r>
            <a:endParaRPr sz="2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2192000" cy="6172188"/>
            <a:chOff x="0" y="12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" y="12"/>
              <a:ext cx="12191974" cy="68579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62000"/>
              <a:ext cx="12188952" cy="56296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t>LE DECISIONI MORALI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58A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8ab27-81d5-4733-84af-62e9df1d9f84" xsi:nil="true"/>
    <lcf76f155ced4ddcb4097134ff3c332f xmlns="97c5e815-bb9e-417e-a357-9d725bdad6a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4A7C31BC41F84CAD7420467C61AFB7" ma:contentTypeVersion="15" ma:contentTypeDescription="Creare un nuovo documento." ma:contentTypeScope="" ma:versionID="686d4094882f84ec5d3c77a015851692">
  <xsd:schema xmlns:xsd="http://www.w3.org/2001/XMLSchema" xmlns:xs="http://www.w3.org/2001/XMLSchema" xmlns:p="http://schemas.microsoft.com/office/2006/metadata/properties" xmlns:ns2="97c5e815-bb9e-417e-a357-9d725bdad6ad" xmlns:ns3="3ad8ab27-81d5-4733-84af-62e9df1d9f84" targetNamespace="http://schemas.microsoft.com/office/2006/metadata/properties" ma:root="true" ma:fieldsID="489db0da573d4ba4068ed975a897bba8" ns2:_="" ns3:_="">
    <xsd:import namespace="97c5e815-bb9e-417e-a357-9d725bdad6ad"/>
    <xsd:import namespace="3ad8ab27-81d5-4733-84af-62e9df1d9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5e815-bb9e-417e-a357-9d725bdad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8ab27-81d5-4733-84af-62e9df1d9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ff5b68-f3c9-42ae-9f4f-c4fbcf79e558}" ma:internalName="TaxCatchAll" ma:showField="CatchAllData" ma:web="3ad8ab27-81d5-4733-84af-62e9df1d9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27E46-AD35-42BA-B4D2-21FBB0AA36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82FEF4-76F2-4D10-9D02-CB0AE7BA70E1}">
  <ds:schemaRefs>
    <ds:schemaRef ds:uri="http://schemas.microsoft.com/office/2006/metadata/properties"/>
    <ds:schemaRef ds:uri="http://schemas.microsoft.com/office/infopath/2007/PartnerControls"/>
    <ds:schemaRef ds:uri="3ad8ab27-81d5-4733-84af-62e9df1d9f84"/>
    <ds:schemaRef ds:uri="97c5e815-bb9e-417e-a357-9d725bdad6ad"/>
  </ds:schemaRefs>
</ds:datastoreItem>
</file>

<file path=customXml/itemProps3.xml><?xml version="1.0" encoding="utf-8"?>
<ds:datastoreItem xmlns:ds="http://schemas.openxmlformats.org/officeDocument/2006/customXml" ds:itemID="{1D258230-1807-4E80-BFAB-454C21C8B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5e815-bb9e-417e-a357-9d725bdad6ad"/>
    <ds:schemaRef ds:uri="3ad8ab27-81d5-4733-84af-62e9df1d9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1938</Words>
  <Application>Microsoft Macintosh PowerPoint</Application>
  <PresentationFormat>Widescreen</PresentationFormat>
  <Paragraphs>297</Paragraphs>
  <Slides>61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9" baseType="lpstr">
      <vt:lpstr>Arial MT</vt:lpstr>
      <vt:lpstr>Calibri</vt:lpstr>
      <vt:lpstr>Cambria Math</vt:lpstr>
      <vt:lpstr>Franklin Gothic Medium</vt:lpstr>
      <vt:lpstr>Symbol</vt:lpstr>
      <vt:lpstr>Times New Roman</vt:lpstr>
      <vt:lpstr>Trebuchet MS</vt:lpstr>
      <vt:lpstr>Office Theme</vt:lpstr>
      <vt:lpstr>Presentazione standard di PowerPoint</vt:lpstr>
      <vt:lpstr>Presentazione standard di PowerPoint</vt:lpstr>
      <vt:lpstr>VEICOLI AUTONOMI</vt:lpstr>
      <vt:lpstr>Presentazione standard di PowerPoint</vt:lpstr>
      <vt:lpstr>VEICOLI AUTONOMI</vt:lpstr>
      <vt:lpstr>Presentazione standard di PowerPoint</vt:lpstr>
      <vt:lpstr>I VEICOLI AUTONOMI POSSONO POTENZIALMENTE FALLIRE</vt:lpstr>
      <vt:lpstr>CONTORNO</vt:lpstr>
      <vt:lpstr>LE DECISIONI MORALI</vt:lpstr>
      <vt:lpstr>LA PROPOSTA ORIGINALE</vt:lpstr>
      <vt:lpstr>LA NUOVA PROPOSTA</vt:lpstr>
      <vt:lpstr>COME SI FA?</vt:lpstr>
      <vt:lpstr>ALGORITMI GENETICI</vt:lpstr>
      <vt:lpstr>SEMPLICE ESEMPIO</vt:lpstr>
      <vt:lpstr>SEMPLICE ESEMPIO</vt:lpstr>
      <vt:lpstr>COME FUNZIONA</vt:lpstr>
      <vt:lpstr>COME FUNZIONA</vt:lpstr>
      <vt:lpstr>GENETICA ALGORITMI</vt:lpstr>
      <vt:lpstr>ALGORITMI GENETICI</vt:lpstr>
      <vt:lpstr>RETE NEURALE ARTIFICIALE</vt:lpstr>
      <vt:lpstr>RETE NEURALE ARTIFICIALE:  LE ORIGINI</vt:lpstr>
      <vt:lpstr>RETE NEURALE ARTIFICIALE:  LE ORIGINI</vt:lpstr>
      <vt:lpstr>Presentazione standard di PowerPoint</vt:lpstr>
      <vt:lpstr>Presentazione standard di PowerPoint</vt:lpstr>
      <vt:lpstr>RETE NEURALE ARTIFICIALE:  RETROPROPAGAZIONE</vt:lpstr>
      <vt:lpstr>DISCESA IN PENDENZA</vt:lpstr>
      <vt:lpstr>RETE NEURALE ARTIFICIALE: RETROPROPAGAZIONE</vt:lpstr>
      <vt:lpstr>RETE NEURALE ARTIFICIALE: RETROPROPAGAZIONE</vt:lpstr>
      <vt:lpstr>RETE NEURALE ARTIFICIALE: RETROPROPAGAZIONE</vt:lpstr>
      <vt:lpstr>RETE NEURALE ARTIFICIALE: RETROPROPAGAZIONE</vt:lpstr>
      <vt:lpstr>DISCESA IN PENDENZA</vt:lpstr>
      <vt:lpstr>Presentazione standard di PowerPoint</vt:lpstr>
      <vt:lpstr>PRESTAZIONI</vt:lpstr>
      <vt:lpstr>APPROCCIO GENETICO ALL'EK: PERCHÉ?</vt:lpstr>
      <vt:lpstr>COME SI FA?</vt:lpstr>
      <vt:lpstr>APPROCCIO GENETICO ALL'EK</vt:lpstr>
      <vt:lpstr>Presentazione standard di PowerPoint</vt:lpstr>
      <vt:lpstr>SIMULAZIONE: LA POPOLAZIONE</vt:lpstr>
      <vt:lpstr>SIMULAZIONE: LA POPOLAZIONE</vt:lpstr>
      <vt:lpstr>SIMULAZIONE: VALUTAZIONE</vt:lpstr>
      <vt:lpstr>SIMULAZIONE: VALUTAZIONE</vt:lpstr>
      <vt:lpstr>SIMULAZIONE: VALUTAZIONE</vt:lpstr>
      <vt:lpstr>SIMULAZIONE: VALUTAZIONE</vt:lpstr>
      <vt:lpstr>SIMULAZIONE: VALUTAZIONE</vt:lpstr>
      <vt:lpstr>SIMULAZIONE: VALUTAZIONE</vt:lpstr>
      <vt:lpstr>SIMULAZIONE: VALUTAZIONE</vt:lpstr>
      <vt:lpstr>SIMULAZIONE: VALUTAZIONE</vt:lpstr>
      <vt:lpstr>Presentazione standard di PowerPoint</vt:lpstr>
      <vt:lpstr>Presentazione standard di PowerPoint</vt:lpstr>
      <vt:lpstr>SIMULAZIONE: IL CROSSOVER</vt:lpstr>
      <vt:lpstr>SIMULAZIONE: MUTAZIONE</vt:lpstr>
      <vt:lpstr>VALUTAZIONE EMPIRICA</vt:lpstr>
      <vt:lpstr>VALUTAZIONE EMPIRICA</vt:lpstr>
      <vt:lpstr>VALUTAZIONE EMPIRICA</vt:lpstr>
      <vt:lpstr>VALUTAZIONE EMPIRICA</vt:lpstr>
      <vt:lpstr>VALUTAZIONE EMPIRICA</vt:lpstr>
      <vt:lpstr>Presentazione standard di PowerPoint</vt:lpstr>
      <vt:lpstr>Presentazione standard di PowerPoint</vt:lpstr>
      <vt:lpstr>CONCLUSIONE/DISCUSSIONE</vt:lpstr>
      <vt:lpstr>CONCLUSIONE/DISCUSSIONE</vt:lpstr>
      <vt:lpstr>CONCLUSIONE/DISCUSSIONE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APPROCCIO GENETICO ALLA MANOPOLA ETICA</dc:title>
  <cp:lastModifiedBy>Eleonora Mancini</cp:lastModifiedBy>
  <cp:revision>3</cp:revision>
  <dcterms:created xsi:type="dcterms:W3CDTF">2023-03-27T11:38:57Z</dcterms:created>
  <dcterms:modified xsi:type="dcterms:W3CDTF">2023-04-14T14:18:11Z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2023-03-27T00:00:00Z</vt:filetime>
  </property>
  <property fmtid="{D5CDD505-2E9C-101B-9397-08002B2CF9AE}" pid="3" name="ContentTypeId">
    <vt:lpwstr>0x0101006A4A7C31BC41F84CAD7420467C61AFB7</vt:lpwstr>
  </property>
</Properties>
</file>