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86"/>
  </p:notesMasterIdLst>
  <p:sldIdLst>
    <p:sldId id="343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6" r:id="rId80"/>
    <p:sldId id="337" r:id="rId81"/>
    <p:sldId id="338" r:id="rId82"/>
    <p:sldId id="339" r:id="rId83"/>
    <p:sldId id="340" r:id="rId84"/>
    <p:sldId id="341" r:id="rId85"/>
  </p:sldIdLst>
  <p:sldSz cx="12192000" cy="6858000"/>
  <p:notesSz cx="12192000" cy="6858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45"/>
    <p:restoredTop sz="94700"/>
  </p:normalViewPr>
  <p:slideViewPr>
    <p:cSldViewPr>
      <p:cViewPr varScale="1">
        <p:scale>
          <a:sx n="118" d="100"/>
          <a:sy n="118" d="100"/>
        </p:scale>
        <p:origin x="840" y="19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theme" Target="theme/theme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tableStyles" Target="tableStyles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presProps" Target="pres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8CCA38-30ED-AE4A-B804-2AF525241920}" type="datetimeFigureOut">
              <a:t>14/04/23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8223D1-689D-714C-8209-91A8BC29B3D8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2362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8223D1-689D-714C-8209-91A8BC29B3D8}" type="slidenum">
              <a:t>81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9939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7304" y="0"/>
            <a:ext cx="11283696" cy="2103120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566928" y="0"/>
            <a:ext cx="11155680" cy="2011680"/>
          </a:xfrm>
          <a:custGeom>
            <a:avLst/>
            <a:gdLst/>
            <a:ahLst/>
            <a:cxnLst/>
            <a:rect l="l" t="t" r="r" b="b"/>
            <a:pathLst>
              <a:path w="11155680" h="2011680">
                <a:moveTo>
                  <a:pt x="11155680" y="0"/>
                </a:moveTo>
                <a:lnTo>
                  <a:pt x="0" y="0"/>
                </a:lnTo>
                <a:lnTo>
                  <a:pt x="0" y="2011679"/>
                </a:lnTo>
                <a:lnTo>
                  <a:pt x="11155680" y="2011679"/>
                </a:lnTo>
                <a:lnTo>
                  <a:pt x="111556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498834" y="787349"/>
            <a:ext cx="128270" cy="704215"/>
          </a:xfrm>
          <a:custGeom>
            <a:avLst/>
            <a:gdLst/>
            <a:ahLst/>
            <a:cxnLst/>
            <a:rect l="l" t="t" r="r" b="b"/>
            <a:pathLst>
              <a:path w="128270" h="704215">
                <a:moveTo>
                  <a:pt x="128015" y="0"/>
                </a:moveTo>
                <a:lnTo>
                  <a:pt x="0" y="0"/>
                </a:lnTo>
                <a:lnTo>
                  <a:pt x="0" y="704088"/>
                </a:lnTo>
                <a:lnTo>
                  <a:pt x="128015" y="704088"/>
                </a:lnTo>
                <a:lnTo>
                  <a:pt x="128015" y="0"/>
                </a:lnTo>
                <a:close/>
              </a:path>
            </a:pathLst>
          </a:custGeom>
          <a:solidFill>
            <a:srgbClr val="F5A700"/>
          </a:solidFill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94308" y="762507"/>
            <a:ext cx="9803383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 u="sng">
                <a:solidFill>
                  <a:srgbClr val="004266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1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09600" y="838199"/>
            <a:ext cx="11074400" cy="0"/>
          </a:xfrm>
          <a:custGeom>
            <a:avLst/>
            <a:gdLst/>
            <a:ahLst/>
            <a:cxnLst/>
            <a:rect l="l" t="t" r="r" b="b"/>
            <a:pathLst>
              <a:path w="11074400">
                <a:moveTo>
                  <a:pt x="0" y="0"/>
                </a:moveTo>
                <a:lnTo>
                  <a:pt x="11074406" y="1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24608" y="69529"/>
            <a:ext cx="747551" cy="747556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6823150" y="2347493"/>
            <a:ext cx="1505585" cy="277495"/>
          </a:xfrm>
          <a:custGeom>
            <a:avLst/>
            <a:gdLst/>
            <a:ahLst/>
            <a:cxnLst/>
            <a:rect l="l" t="t" r="r" b="b"/>
            <a:pathLst>
              <a:path w="1505584" h="277494">
                <a:moveTo>
                  <a:pt x="0" y="0"/>
                </a:moveTo>
                <a:lnTo>
                  <a:pt x="1505540" y="0"/>
                </a:lnTo>
                <a:lnTo>
                  <a:pt x="1505540" y="276999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 u="sng">
                <a:solidFill>
                  <a:srgbClr val="004266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 u="sng">
                <a:solidFill>
                  <a:srgbClr val="004266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5298" y="347978"/>
            <a:ext cx="11201402" cy="452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 u="sng">
                <a:solidFill>
                  <a:srgbClr val="004266"/>
                </a:solidFill>
                <a:latin typeface="Arial Black"/>
                <a:cs typeface="Arial Black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59941" y="2483612"/>
            <a:ext cx="10072116" cy="26803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1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hyperlink" Target="http://www.ajl.org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hyperlink" Target="http://www.wired.co.uk/article/c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jpg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hyperlink" Target="http://www.wired.com/story/when-" TargetMode="Externa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4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image" Target="../media/image47.jpg"/><Relationship Id="rId7" Type="http://schemas.openxmlformats.org/officeDocument/2006/relationships/image" Target="../media/image5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g"/><Relationship Id="rId4" Type="http://schemas.openxmlformats.org/officeDocument/2006/relationships/image" Target="../media/image48.png"/><Relationship Id="rId9" Type="http://schemas.openxmlformats.org/officeDocument/2006/relationships/image" Target="../media/image53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3" Type="http://schemas.openxmlformats.org/officeDocument/2006/relationships/image" Target="../media/image63.png"/><Relationship Id="rId21" Type="http://schemas.openxmlformats.org/officeDocument/2006/relationships/image" Target="../media/image81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" Type="http://schemas.openxmlformats.org/officeDocument/2006/relationships/image" Target="../media/image62.png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23" Type="http://schemas.openxmlformats.org/officeDocument/2006/relationships/image" Target="../media/image83.png"/><Relationship Id="rId10" Type="http://schemas.openxmlformats.org/officeDocument/2006/relationships/image" Target="../media/image70.png"/><Relationship Id="rId19" Type="http://schemas.openxmlformats.org/officeDocument/2006/relationships/image" Target="../media/image79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Relationship Id="rId22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3" Type="http://schemas.openxmlformats.org/officeDocument/2006/relationships/image" Target="../media/image49.jpg"/><Relationship Id="rId7" Type="http://schemas.openxmlformats.org/officeDocument/2006/relationships/image" Target="../media/image5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18" Type="http://schemas.openxmlformats.org/officeDocument/2006/relationships/image" Target="../media/image10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" Type="http://schemas.openxmlformats.org/officeDocument/2006/relationships/image" Target="../media/image3.png"/><Relationship Id="rId16" Type="http://schemas.openxmlformats.org/officeDocument/2006/relationships/image" Target="../media/image102.png"/><Relationship Id="rId20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19" Type="http://schemas.openxmlformats.org/officeDocument/2006/relationships/image" Target="../media/image105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3" Type="http://schemas.openxmlformats.org/officeDocument/2006/relationships/image" Target="../media/image63.png"/><Relationship Id="rId21" Type="http://schemas.openxmlformats.org/officeDocument/2006/relationships/image" Target="../media/image81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17" Type="http://schemas.openxmlformats.org/officeDocument/2006/relationships/image" Target="../media/image77.png"/><Relationship Id="rId2" Type="http://schemas.openxmlformats.org/officeDocument/2006/relationships/image" Target="../media/image62.png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23" Type="http://schemas.openxmlformats.org/officeDocument/2006/relationships/image" Target="../media/image83.png"/><Relationship Id="rId10" Type="http://schemas.openxmlformats.org/officeDocument/2006/relationships/image" Target="../media/image70.png"/><Relationship Id="rId19" Type="http://schemas.openxmlformats.org/officeDocument/2006/relationships/image" Target="../media/image79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Relationship Id="rId22" Type="http://schemas.openxmlformats.org/officeDocument/2006/relationships/image" Target="../media/image8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13" Type="http://schemas.openxmlformats.org/officeDocument/2006/relationships/image" Target="../media/image127.png"/><Relationship Id="rId18" Type="http://schemas.openxmlformats.org/officeDocument/2006/relationships/image" Target="../media/image132.png"/><Relationship Id="rId3" Type="http://schemas.openxmlformats.org/officeDocument/2006/relationships/image" Target="../media/image117.png"/><Relationship Id="rId21" Type="http://schemas.openxmlformats.org/officeDocument/2006/relationships/image" Target="../media/image79.png"/><Relationship Id="rId7" Type="http://schemas.openxmlformats.org/officeDocument/2006/relationships/image" Target="../media/image121.png"/><Relationship Id="rId12" Type="http://schemas.openxmlformats.org/officeDocument/2006/relationships/image" Target="../media/image126.png"/><Relationship Id="rId17" Type="http://schemas.openxmlformats.org/officeDocument/2006/relationships/image" Target="../media/image131.png"/><Relationship Id="rId25" Type="http://schemas.openxmlformats.org/officeDocument/2006/relationships/image" Target="../media/image83.png"/><Relationship Id="rId2" Type="http://schemas.openxmlformats.org/officeDocument/2006/relationships/image" Target="../media/image3.png"/><Relationship Id="rId16" Type="http://schemas.openxmlformats.org/officeDocument/2006/relationships/image" Target="../media/image130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image" Target="../media/image125.png"/><Relationship Id="rId24" Type="http://schemas.openxmlformats.org/officeDocument/2006/relationships/image" Target="../media/image82.png"/><Relationship Id="rId5" Type="http://schemas.openxmlformats.org/officeDocument/2006/relationships/image" Target="../media/image119.png"/><Relationship Id="rId15" Type="http://schemas.openxmlformats.org/officeDocument/2006/relationships/image" Target="../media/image129.png"/><Relationship Id="rId23" Type="http://schemas.openxmlformats.org/officeDocument/2006/relationships/image" Target="../media/image81.png"/><Relationship Id="rId10" Type="http://schemas.openxmlformats.org/officeDocument/2006/relationships/image" Target="../media/image124.png"/><Relationship Id="rId19" Type="http://schemas.openxmlformats.org/officeDocument/2006/relationships/image" Target="../media/image77.png"/><Relationship Id="rId4" Type="http://schemas.openxmlformats.org/officeDocument/2006/relationships/image" Target="../media/image118.png"/><Relationship Id="rId9" Type="http://schemas.openxmlformats.org/officeDocument/2006/relationships/image" Target="../media/image123.png"/><Relationship Id="rId14" Type="http://schemas.openxmlformats.org/officeDocument/2006/relationships/image" Target="../media/image128.png"/><Relationship Id="rId22" Type="http://schemas.openxmlformats.org/officeDocument/2006/relationships/image" Target="../media/image8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7" Type="http://schemas.openxmlformats.org/officeDocument/2006/relationships/image" Target="../media/image1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6.png"/><Relationship Id="rId18" Type="http://schemas.openxmlformats.org/officeDocument/2006/relationships/image" Target="../media/image151.png"/><Relationship Id="rId3" Type="http://schemas.openxmlformats.org/officeDocument/2006/relationships/image" Target="../media/image138.png"/><Relationship Id="rId21" Type="http://schemas.openxmlformats.org/officeDocument/2006/relationships/image" Target="../media/image154.png"/><Relationship Id="rId7" Type="http://schemas.openxmlformats.org/officeDocument/2006/relationships/image" Target="../media/image141.png"/><Relationship Id="rId12" Type="http://schemas.openxmlformats.org/officeDocument/2006/relationships/image" Target="../media/image108.png"/><Relationship Id="rId17" Type="http://schemas.openxmlformats.org/officeDocument/2006/relationships/image" Target="../media/image150.png"/><Relationship Id="rId2" Type="http://schemas.openxmlformats.org/officeDocument/2006/relationships/image" Target="../media/image3.png"/><Relationship Id="rId16" Type="http://schemas.openxmlformats.org/officeDocument/2006/relationships/image" Target="../media/image149.png"/><Relationship Id="rId20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image" Target="../media/image139.png"/><Relationship Id="rId15" Type="http://schemas.openxmlformats.org/officeDocument/2006/relationships/image" Target="../media/image148.png"/><Relationship Id="rId23" Type="http://schemas.openxmlformats.org/officeDocument/2006/relationships/image" Target="../media/image156.png"/><Relationship Id="rId10" Type="http://schemas.openxmlformats.org/officeDocument/2006/relationships/image" Target="../media/image144.png"/><Relationship Id="rId19" Type="http://schemas.openxmlformats.org/officeDocument/2006/relationships/image" Target="../media/image152.png"/><Relationship Id="rId4" Type="http://schemas.openxmlformats.org/officeDocument/2006/relationships/image" Target="../media/image114.png"/><Relationship Id="rId9" Type="http://schemas.openxmlformats.org/officeDocument/2006/relationships/image" Target="../media/image143.png"/><Relationship Id="rId14" Type="http://schemas.openxmlformats.org/officeDocument/2006/relationships/image" Target="../media/image147.png"/><Relationship Id="rId22" Type="http://schemas.openxmlformats.org/officeDocument/2006/relationships/image" Target="../media/image15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61.png"/><Relationship Id="rId3" Type="http://schemas.openxmlformats.org/officeDocument/2006/relationships/image" Target="../media/image157.png"/><Relationship Id="rId7" Type="http://schemas.openxmlformats.org/officeDocument/2006/relationships/image" Target="../media/image141.png"/><Relationship Id="rId12" Type="http://schemas.openxmlformats.org/officeDocument/2006/relationships/image" Target="../media/image16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11" Type="http://schemas.openxmlformats.org/officeDocument/2006/relationships/image" Target="../media/image159.png"/><Relationship Id="rId5" Type="http://schemas.openxmlformats.org/officeDocument/2006/relationships/image" Target="../media/image139.png"/><Relationship Id="rId10" Type="http://schemas.openxmlformats.org/officeDocument/2006/relationships/image" Target="../media/image144.png"/><Relationship Id="rId4" Type="http://schemas.openxmlformats.org/officeDocument/2006/relationships/image" Target="../media/image114.png"/><Relationship Id="rId9" Type="http://schemas.openxmlformats.org/officeDocument/2006/relationships/image" Target="../media/image158.png"/></Relationships>
</file>

<file path=ppt/slides/_rels/slide5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2.png"/><Relationship Id="rId18" Type="http://schemas.openxmlformats.org/officeDocument/2006/relationships/image" Target="../media/image177.png"/><Relationship Id="rId26" Type="http://schemas.openxmlformats.org/officeDocument/2006/relationships/image" Target="../media/image185.png"/><Relationship Id="rId39" Type="http://schemas.openxmlformats.org/officeDocument/2006/relationships/image" Target="../media/image198.png"/><Relationship Id="rId21" Type="http://schemas.openxmlformats.org/officeDocument/2006/relationships/image" Target="../media/image180.png"/><Relationship Id="rId34" Type="http://schemas.openxmlformats.org/officeDocument/2006/relationships/image" Target="../media/image193.png"/><Relationship Id="rId42" Type="http://schemas.openxmlformats.org/officeDocument/2006/relationships/image" Target="../media/image201.png"/><Relationship Id="rId7" Type="http://schemas.openxmlformats.org/officeDocument/2006/relationships/image" Target="../media/image166.png"/><Relationship Id="rId2" Type="http://schemas.openxmlformats.org/officeDocument/2006/relationships/image" Target="../media/image3.png"/><Relationship Id="rId16" Type="http://schemas.openxmlformats.org/officeDocument/2006/relationships/image" Target="../media/image175.png"/><Relationship Id="rId20" Type="http://schemas.openxmlformats.org/officeDocument/2006/relationships/image" Target="../media/image179.png"/><Relationship Id="rId29" Type="http://schemas.openxmlformats.org/officeDocument/2006/relationships/image" Target="../media/image188.png"/><Relationship Id="rId41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11" Type="http://schemas.openxmlformats.org/officeDocument/2006/relationships/image" Target="../media/image170.png"/><Relationship Id="rId24" Type="http://schemas.openxmlformats.org/officeDocument/2006/relationships/image" Target="../media/image183.png"/><Relationship Id="rId32" Type="http://schemas.openxmlformats.org/officeDocument/2006/relationships/image" Target="../media/image191.png"/><Relationship Id="rId37" Type="http://schemas.openxmlformats.org/officeDocument/2006/relationships/image" Target="../media/image196.png"/><Relationship Id="rId40" Type="http://schemas.openxmlformats.org/officeDocument/2006/relationships/image" Target="../media/image199.png"/><Relationship Id="rId5" Type="http://schemas.openxmlformats.org/officeDocument/2006/relationships/image" Target="../media/image164.png"/><Relationship Id="rId15" Type="http://schemas.openxmlformats.org/officeDocument/2006/relationships/image" Target="../media/image174.png"/><Relationship Id="rId23" Type="http://schemas.openxmlformats.org/officeDocument/2006/relationships/image" Target="../media/image182.png"/><Relationship Id="rId28" Type="http://schemas.openxmlformats.org/officeDocument/2006/relationships/image" Target="../media/image187.png"/><Relationship Id="rId36" Type="http://schemas.openxmlformats.org/officeDocument/2006/relationships/image" Target="../media/image195.png"/><Relationship Id="rId10" Type="http://schemas.openxmlformats.org/officeDocument/2006/relationships/image" Target="../media/image169.png"/><Relationship Id="rId19" Type="http://schemas.openxmlformats.org/officeDocument/2006/relationships/image" Target="../media/image178.png"/><Relationship Id="rId31" Type="http://schemas.openxmlformats.org/officeDocument/2006/relationships/image" Target="../media/image190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Relationship Id="rId14" Type="http://schemas.openxmlformats.org/officeDocument/2006/relationships/image" Target="../media/image173.png"/><Relationship Id="rId22" Type="http://schemas.openxmlformats.org/officeDocument/2006/relationships/image" Target="../media/image181.png"/><Relationship Id="rId27" Type="http://schemas.openxmlformats.org/officeDocument/2006/relationships/image" Target="../media/image186.png"/><Relationship Id="rId30" Type="http://schemas.openxmlformats.org/officeDocument/2006/relationships/image" Target="../media/image189.png"/><Relationship Id="rId35" Type="http://schemas.openxmlformats.org/officeDocument/2006/relationships/image" Target="../media/image194.png"/><Relationship Id="rId8" Type="http://schemas.openxmlformats.org/officeDocument/2006/relationships/image" Target="../media/image167.png"/><Relationship Id="rId3" Type="http://schemas.openxmlformats.org/officeDocument/2006/relationships/image" Target="../media/image162.png"/><Relationship Id="rId12" Type="http://schemas.openxmlformats.org/officeDocument/2006/relationships/image" Target="../media/image171.png"/><Relationship Id="rId17" Type="http://schemas.openxmlformats.org/officeDocument/2006/relationships/image" Target="../media/image176.png"/><Relationship Id="rId25" Type="http://schemas.openxmlformats.org/officeDocument/2006/relationships/image" Target="../media/image184.png"/><Relationship Id="rId33" Type="http://schemas.openxmlformats.org/officeDocument/2006/relationships/image" Target="../media/image192.png"/><Relationship Id="rId38" Type="http://schemas.openxmlformats.org/officeDocument/2006/relationships/image" Target="../media/image197.png"/></Relationships>
</file>

<file path=ppt/slides/_rels/slide5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9.png"/><Relationship Id="rId18" Type="http://schemas.openxmlformats.org/officeDocument/2006/relationships/image" Target="../media/image214.png"/><Relationship Id="rId26" Type="http://schemas.openxmlformats.org/officeDocument/2006/relationships/image" Target="../media/image222.png"/><Relationship Id="rId39" Type="http://schemas.openxmlformats.org/officeDocument/2006/relationships/image" Target="../media/image234.png"/><Relationship Id="rId21" Type="http://schemas.openxmlformats.org/officeDocument/2006/relationships/image" Target="../media/image217.png"/><Relationship Id="rId34" Type="http://schemas.openxmlformats.org/officeDocument/2006/relationships/image" Target="../media/image170.png"/><Relationship Id="rId42" Type="http://schemas.openxmlformats.org/officeDocument/2006/relationships/image" Target="../media/image237.png"/><Relationship Id="rId47" Type="http://schemas.openxmlformats.org/officeDocument/2006/relationships/image" Target="../media/image242.png"/><Relationship Id="rId50" Type="http://schemas.openxmlformats.org/officeDocument/2006/relationships/image" Target="../media/image245.png"/><Relationship Id="rId7" Type="http://schemas.openxmlformats.org/officeDocument/2006/relationships/image" Target="../media/image166.png"/><Relationship Id="rId2" Type="http://schemas.openxmlformats.org/officeDocument/2006/relationships/image" Target="../media/image3.png"/><Relationship Id="rId16" Type="http://schemas.openxmlformats.org/officeDocument/2006/relationships/image" Target="../media/image212.png"/><Relationship Id="rId29" Type="http://schemas.openxmlformats.org/officeDocument/2006/relationships/image" Target="../media/image225.png"/><Relationship Id="rId11" Type="http://schemas.openxmlformats.org/officeDocument/2006/relationships/image" Target="../media/image188.png"/><Relationship Id="rId24" Type="http://schemas.openxmlformats.org/officeDocument/2006/relationships/image" Target="../media/image220.png"/><Relationship Id="rId32" Type="http://schemas.openxmlformats.org/officeDocument/2006/relationships/image" Target="../media/image228.png"/><Relationship Id="rId37" Type="http://schemas.openxmlformats.org/officeDocument/2006/relationships/image" Target="../media/image232.png"/><Relationship Id="rId40" Type="http://schemas.openxmlformats.org/officeDocument/2006/relationships/image" Target="../media/image235.png"/><Relationship Id="rId45" Type="http://schemas.openxmlformats.org/officeDocument/2006/relationships/image" Target="../media/image240.png"/><Relationship Id="rId5" Type="http://schemas.openxmlformats.org/officeDocument/2006/relationships/image" Target="../media/image203.png"/><Relationship Id="rId15" Type="http://schemas.openxmlformats.org/officeDocument/2006/relationships/image" Target="../media/image211.png"/><Relationship Id="rId23" Type="http://schemas.openxmlformats.org/officeDocument/2006/relationships/image" Target="../media/image219.png"/><Relationship Id="rId28" Type="http://schemas.openxmlformats.org/officeDocument/2006/relationships/image" Target="../media/image224.png"/><Relationship Id="rId36" Type="http://schemas.openxmlformats.org/officeDocument/2006/relationships/image" Target="../media/image231.png"/><Relationship Id="rId49" Type="http://schemas.openxmlformats.org/officeDocument/2006/relationships/image" Target="../media/image244.png"/><Relationship Id="rId10" Type="http://schemas.openxmlformats.org/officeDocument/2006/relationships/image" Target="../media/image207.png"/><Relationship Id="rId19" Type="http://schemas.openxmlformats.org/officeDocument/2006/relationships/image" Target="../media/image215.png"/><Relationship Id="rId31" Type="http://schemas.openxmlformats.org/officeDocument/2006/relationships/image" Target="../media/image227.png"/><Relationship Id="rId44" Type="http://schemas.openxmlformats.org/officeDocument/2006/relationships/image" Target="../media/image239.png"/><Relationship Id="rId4" Type="http://schemas.openxmlformats.org/officeDocument/2006/relationships/image" Target="../media/image163.png"/><Relationship Id="rId9" Type="http://schemas.openxmlformats.org/officeDocument/2006/relationships/image" Target="../media/image206.png"/><Relationship Id="rId14" Type="http://schemas.openxmlformats.org/officeDocument/2006/relationships/image" Target="../media/image210.png"/><Relationship Id="rId22" Type="http://schemas.openxmlformats.org/officeDocument/2006/relationships/image" Target="../media/image218.png"/><Relationship Id="rId27" Type="http://schemas.openxmlformats.org/officeDocument/2006/relationships/image" Target="../media/image223.png"/><Relationship Id="rId30" Type="http://schemas.openxmlformats.org/officeDocument/2006/relationships/image" Target="../media/image226.png"/><Relationship Id="rId35" Type="http://schemas.openxmlformats.org/officeDocument/2006/relationships/image" Target="../media/image230.png"/><Relationship Id="rId43" Type="http://schemas.openxmlformats.org/officeDocument/2006/relationships/image" Target="../media/image238.png"/><Relationship Id="rId48" Type="http://schemas.openxmlformats.org/officeDocument/2006/relationships/image" Target="../media/image243.png"/><Relationship Id="rId8" Type="http://schemas.openxmlformats.org/officeDocument/2006/relationships/image" Target="../media/image205.png"/><Relationship Id="rId51" Type="http://schemas.openxmlformats.org/officeDocument/2006/relationships/image" Target="../media/image246.png"/><Relationship Id="rId3" Type="http://schemas.openxmlformats.org/officeDocument/2006/relationships/image" Target="../media/image202.png"/><Relationship Id="rId12" Type="http://schemas.openxmlformats.org/officeDocument/2006/relationships/image" Target="../media/image208.png"/><Relationship Id="rId17" Type="http://schemas.openxmlformats.org/officeDocument/2006/relationships/image" Target="../media/image213.png"/><Relationship Id="rId25" Type="http://schemas.openxmlformats.org/officeDocument/2006/relationships/image" Target="../media/image221.png"/><Relationship Id="rId33" Type="http://schemas.openxmlformats.org/officeDocument/2006/relationships/image" Target="../media/image229.png"/><Relationship Id="rId38" Type="http://schemas.openxmlformats.org/officeDocument/2006/relationships/image" Target="../media/image233.png"/><Relationship Id="rId46" Type="http://schemas.openxmlformats.org/officeDocument/2006/relationships/image" Target="../media/image241.png"/><Relationship Id="rId20" Type="http://schemas.openxmlformats.org/officeDocument/2006/relationships/image" Target="../media/image216.png"/><Relationship Id="rId41" Type="http://schemas.openxmlformats.org/officeDocument/2006/relationships/image" Target="../media/image2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8.png"/><Relationship Id="rId18" Type="http://schemas.openxmlformats.org/officeDocument/2006/relationships/image" Target="../media/image263.png"/><Relationship Id="rId26" Type="http://schemas.openxmlformats.org/officeDocument/2006/relationships/image" Target="../media/image271.png"/><Relationship Id="rId39" Type="http://schemas.openxmlformats.org/officeDocument/2006/relationships/image" Target="../media/image284.png"/><Relationship Id="rId21" Type="http://schemas.openxmlformats.org/officeDocument/2006/relationships/image" Target="../media/image266.png"/><Relationship Id="rId34" Type="http://schemas.openxmlformats.org/officeDocument/2006/relationships/image" Target="../media/image279.png"/><Relationship Id="rId42" Type="http://schemas.openxmlformats.org/officeDocument/2006/relationships/image" Target="../media/image287.png"/><Relationship Id="rId47" Type="http://schemas.openxmlformats.org/officeDocument/2006/relationships/image" Target="../media/image292.png"/><Relationship Id="rId50" Type="http://schemas.openxmlformats.org/officeDocument/2006/relationships/image" Target="../media/image295.png"/><Relationship Id="rId55" Type="http://schemas.openxmlformats.org/officeDocument/2006/relationships/image" Target="../media/image300.png"/><Relationship Id="rId7" Type="http://schemas.openxmlformats.org/officeDocument/2006/relationships/image" Target="../media/image252.png"/><Relationship Id="rId2" Type="http://schemas.openxmlformats.org/officeDocument/2006/relationships/image" Target="../media/image3.png"/><Relationship Id="rId16" Type="http://schemas.openxmlformats.org/officeDocument/2006/relationships/image" Target="../media/image261.png"/><Relationship Id="rId29" Type="http://schemas.openxmlformats.org/officeDocument/2006/relationships/image" Target="../media/image274.png"/><Relationship Id="rId11" Type="http://schemas.openxmlformats.org/officeDocument/2006/relationships/image" Target="../media/image256.png"/><Relationship Id="rId24" Type="http://schemas.openxmlformats.org/officeDocument/2006/relationships/image" Target="../media/image269.png"/><Relationship Id="rId32" Type="http://schemas.openxmlformats.org/officeDocument/2006/relationships/image" Target="../media/image277.png"/><Relationship Id="rId37" Type="http://schemas.openxmlformats.org/officeDocument/2006/relationships/image" Target="../media/image282.png"/><Relationship Id="rId40" Type="http://schemas.openxmlformats.org/officeDocument/2006/relationships/image" Target="../media/image285.png"/><Relationship Id="rId45" Type="http://schemas.openxmlformats.org/officeDocument/2006/relationships/image" Target="../media/image290.png"/><Relationship Id="rId53" Type="http://schemas.openxmlformats.org/officeDocument/2006/relationships/image" Target="../media/image298.png"/><Relationship Id="rId5" Type="http://schemas.openxmlformats.org/officeDocument/2006/relationships/image" Target="../media/image250.png"/><Relationship Id="rId10" Type="http://schemas.openxmlformats.org/officeDocument/2006/relationships/image" Target="../media/image255.png"/><Relationship Id="rId19" Type="http://schemas.openxmlformats.org/officeDocument/2006/relationships/image" Target="../media/image264.png"/><Relationship Id="rId31" Type="http://schemas.openxmlformats.org/officeDocument/2006/relationships/image" Target="../media/image276.png"/><Relationship Id="rId44" Type="http://schemas.openxmlformats.org/officeDocument/2006/relationships/image" Target="../media/image289.png"/><Relationship Id="rId52" Type="http://schemas.openxmlformats.org/officeDocument/2006/relationships/image" Target="../media/image297.png"/><Relationship Id="rId4" Type="http://schemas.openxmlformats.org/officeDocument/2006/relationships/image" Target="../media/image249.png"/><Relationship Id="rId9" Type="http://schemas.openxmlformats.org/officeDocument/2006/relationships/image" Target="../media/image254.png"/><Relationship Id="rId14" Type="http://schemas.openxmlformats.org/officeDocument/2006/relationships/image" Target="../media/image259.png"/><Relationship Id="rId22" Type="http://schemas.openxmlformats.org/officeDocument/2006/relationships/image" Target="../media/image267.png"/><Relationship Id="rId27" Type="http://schemas.openxmlformats.org/officeDocument/2006/relationships/image" Target="../media/image272.png"/><Relationship Id="rId30" Type="http://schemas.openxmlformats.org/officeDocument/2006/relationships/image" Target="../media/image275.png"/><Relationship Id="rId35" Type="http://schemas.openxmlformats.org/officeDocument/2006/relationships/image" Target="../media/image280.png"/><Relationship Id="rId43" Type="http://schemas.openxmlformats.org/officeDocument/2006/relationships/image" Target="../media/image288.png"/><Relationship Id="rId48" Type="http://schemas.openxmlformats.org/officeDocument/2006/relationships/image" Target="../media/image293.png"/><Relationship Id="rId8" Type="http://schemas.openxmlformats.org/officeDocument/2006/relationships/image" Target="../media/image253.png"/><Relationship Id="rId51" Type="http://schemas.openxmlformats.org/officeDocument/2006/relationships/image" Target="../media/image296.png"/><Relationship Id="rId3" Type="http://schemas.openxmlformats.org/officeDocument/2006/relationships/image" Target="../media/image248.jpg"/><Relationship Id="rId12" Type="http://schemas.openxmlformats.org/officeDocument/2006/relationships/image" Target="../media/image257.png"/><Relationship Id="rId17" Type="http://schemas.openxmlformats.org/officeDocument/2006/relationships/image" Target="../media/image262.png"/><Relationship Id="rId25" Type="http://schemas.openxmlformats.org/officeDocument/2006/relationships/image" Target="../media/image270.png"/><Relationship Id="rId33" Type="http://schemas.openxmlformats.org/officeDocument/2006/relationships/image" Target="../media/image278.png"/><Relationship Id="rId38" Type="http://schemas.openxmlformats.org/officeDocument/2006/relationships/image" Target="../media/image283.png"/><Relationship Id="rId46" Type="http://schemas.openxmlformats.org/officeDocument/2006/relationships/image" Target="../media/image291.png"/><Relationship Id="rId20" Type="http://schemas.openxmlformats.org/officeDocument/2006/relationships/image" Target="../media/image265.png"/><Relationship Id="rId41" Type="http://schemas.openxmlformats.org/officeDocument/2006/relationships/image" Target="../media/image286.png"/><Relationship Id="rId54" Type="http://schemas.openxmlformats.org/officeDocument/2006/relationships/image" Target="../media/image29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1.png"/><Relationship Id="rId15" Type="http://schemas.openxmlformats.org/officeDocument/2006/relationships/image" Target="../media/image260.png"/><Relationship Id="rId23" Type="http://schemas.openxmlformats.org/officeDocument/2006/relationships/image" Target="../media/image268.png"/><Relationship Id="rId28" Type="http://schemas.openxmlformats.org/officeDocument/2006/relationships/image" Target="../media/image273.png"/><Relationship Id="rId36" Type="http://schemas.openxmlformats.org/officeDocument/2006/relationships/image" Target="../media/image281.png"/><Relationship Id="rId49" Type="http://schemas.openxmlformats.org/officeDocument/2006/relationships/image" Target="../media/image294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6.png"/><Relationship Id="rId13" Type="http://schemas.openxmlformats.org/officeDocument/2006/relationships/image" Target="../media/image311.png"/><Relationship Id="rId18" Type="http://schemas.openxmlformats.org/officeDocument/2006/relationships/image" Target="../media/image316.png"/><Relationship Id="rId3" Type="http://schemas.openxmlformats.org/officeDocument/2006/relationships/image" Target="../media/image301.png"/><Relationship Id="rId21" Type="http://schemas.openxmlformats.org/officeDocument/2006/relationships/image" Target="../media/image319.png"/><Relationship Id="rId7" Type="http://schemas.openxmlformats.org/officeDocument/2006/relationships/image" Target="../media/image305.png"/><Relationship Id="rId12" Type="http://schemas.openxmlformats.org/officeDocument/2006/relationships/image" Target="../media/image310.png"/><Relationship Id="rId17" Type="http://schemas.openxmlformats.org/officeDocument/2006/relationships/image" Target="../media/image315.png"/><Relationship Id="rId2" Type="http://schemas.openxmlformats.org/officeDocument/2006/relationships/image" Target="../media/image3.png"/><Relationship Id="rId16" Type="http://schemas.openxmlformats.org/officeDocument/2006/relationships/image" Target="../media/image314.jpg"/><Relationship Id="rId20" Type="http://schemas.openxmlformats.org/officeDocument/2006/relationships/image" Target="../media/image3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4.jpg"/><Relationship Id="rId11" Type="http://schemas.openxmlformats.org/officeDocument/2006/relationships/image" Target="../media/image309.png"/><Relationship Id="rId5" Type="http://schemas.openxmlformats.org/officeDocument/2006/relationships/image" Target="../media/image303.png"/><Relationship Id="rId15" Type="http://schemas.openxmlformats.org/officeDocument/2006/relationships/image" Target="../media/image313.png"/><Relationship Id="rId10" Type="http://schemas.openxmlformats.org/officeDocument/2006/relationships/image" Target="../media/image308.png"/><Relationship Id="rId19" Type="http://schemas.openxmlformats.org/officeDocument/2006/relationships/image" Target="../media/image317.png"/><Relationship Id="rId4" Type="http://schemas.openxmlformats.org/officeDocument/2006/relationships/image" Target="../media/image302.png"/><Relationship Id="rId9" Type="http://schemas.openxmlformats.org/officeDocument/2006/relationships/image" Target="../media/image307.png"/><Relationship Id="rId14" Type="http://schemas.openxmlformats.org/officeDocument/2006/relationships/image" Target="../media/image31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3.jpg"/><Relationship Id="rId5" Type="http://schemas.openxmlformats.org/officeDocument/2006/relationships/image" Target="../media/image322.png"/><Relationship Id="rId4" Type="http://schemas.openxmlformats.org/officeDocument/2006/relationships/image" Target="../media/image32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5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image" Target="../media/image326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9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png"/><Relationship Id="rId2" Type="http://schemas.openxmlformats.org/officeDocument/2006/relationships/image" Target="../media/image332.jpg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png"/><Relationship Id="rId2" Type="http://schemas.openxmlformats.org/officeDocument/2006/relationships/image" Target="../media/image334.jp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png"/><Relationship Id="rId2" Type="http://schemas.openxmlformats.org/officeDocument/2006/relationships/image" Target="../media/image335.pn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jpg"/><Relationship Id="rId2" Type="http://schemas.openxmlformats.org/officeDocument/2006/relationships/image" Target="../media/image339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png"/><Relationship Id="rId2" Type="http://schemas.openxmlformats.org/officeDocument/2006/relationships/image" Target="../media/image3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3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4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png"/><Relationship Id="rId2" Type="http://schemas.openxmlformats.org/officeDocument/2006/relationships/image" Target="../media/image34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jpg"/><Relationship Id="rId2" Type="http://schemas.openxmlformats.org/officeDocument/2006/relationships/image" Target="../media/image34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8674E53-BDE6-DF5B-6CD6-5EFE5D00B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378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253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5566" y="603504"/>
            <a:ext cx="4427855" cy="5611495"/>
            <a:chOff x="345566" y="603504"/>
            <a:chExt cx="4427855" cy="56114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7951" y="603504"/>
              <a:ext cx="4395216" cy="561136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09574" y="633615"/>
              <a:ext cx="4279900" cy="5495925"/>
            </a:xfrm>
            <a:custGeom>
              <a:avLst/>
              <a:gdLst/>
              <a:ahLst/>
              <a:cxnLst/>
              <a:rect l="l" t="t" r="r" b="b"/>
              <a:pathLst>
                <a:path w="4279900" h="5495925">
                  <a:moveTo>
                    <a:pt x="4279379" y="0"/>
                  </a:moveTo>
                  <a:lnTo>
                    <a:pt x="0" y="0"/>
                  </a:lnTo>
                  <a:lnTo>
                    <a:pt x="0" y="5495928"/>
                  </a:lnTo>
                  <a:lnTo>
                    <a:pt x="4279379" y="5495928"/>
                  </a:lnTo>
                  <a:lnTo>
                    <a:pt x="42793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5566" y="1170431"/>
              <a:ext cx="128270" cy="704215"/>
            </a:xfrm>
            <a:custGeom>
              <a:avLst/>
              <a:gdLst/>
              <a:ahLst/>
              <a:cxnLst/>
              <a:rect l="l" t="t" r="r" b="b"/>
              <a:pathLst>
                <a:path w="128270" h="704214">
                  <a:moveTo>
                    <a:pt x="128015" y="0"/>
                  </a:moveTo>
                  <a:lnTo>
                    <a:pt x="0" y="0"/>
                  </a:lnTo>
                  <a:lnTo>
                    <a:pt x="0" y="704088"/>
                  </a:lnTo>
                  <a:lnTo>
                    <a:pt x="128015" y="704088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77459" y="2121407"/>
              <a:ext cx="3328670" cy="9525"/>
            </a:xfrm>
            <a:custGeom>
              <a:avLst/>
              <a:gdLst/>
              <a:ahLst/>
              <a:cxnLst/>
              <a:rect l="l" t="t" r="r" b="b"/>
              <a:pathLst>
                <a:path w="3328670" h="9525">
                  <a:moveTo>
                    <a:pt x="3328412" y="0"/>
                  </a:moveTo>
                  <a:lnTo>
                    <a:pt x="0" y="0"/>
                  </a:lnTo>
                  <a:lnTo>
                    <a:pt x="0" y="9143"/>
                  </a:lnTo>
                  <a:lnTo>
                    <a:pt x="3328412" y="9143"/>
                  </a:lnTo>
                  <a:lnTo>
                    <a:pt x="3328412" y="0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09575" y="633615"/>
            <a:ext cx="4279900" cy="5495925"/>
          </a:xfrm>
          <a:prstGeom prst="rect">
            <a:avLst/>
          </a:prstGeom>
          <a:ln w="9525">
            <a:solidFill>
              <a:srgbClr val="E1E1E1"/>
            </a:solidFill>
          </a:ln>
        </p:spPr>
        <p:txBody>
          <a:bodyPr vert="horz" wrap="square" lIns="0" tIns="5715" rIns="0" bIns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4350">
              <a:latin typeface="Times New Roman"/>
              <a:cs typeface="Times New Roman"/>
            </a:endParaRPr>
          </a:p>
          <a:p>
            <a:pPr marL="522605">
              <a:lnSpc>
                <a:spcPct val="100000"/>
              </a:lnSpc>
              <a:defRPr sz="2800">
                <a:latin typeface="Calibri Light"/>
                <a:cs typeface="Calibri Light"/>
              </a:defRPr>
            </a:pPr>
            <a:r>
              <a:t>Vantaggi dell'IA</a:t>
            </a:r>
            <a:endParaRPr sz="28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</a:pPr>
            <a:endParaRPr sz="34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150">
              <a:latin typeface="Calibri Light"/>
              <a:cs typeface="Calibri Light"/>
            </a:endParaRPr>
          </a:p>
          <a:p>
            <a:pPr marL="522605">
              <a:lnSpc>
                <a:spcPct val="100000"/>
              </a:lnSpc>
              <a:spcBef>
                <a:spcPts val="5"/>
              </a:spcBef>
              <a:defRPr sz="1700">
                <a:latin typeface="Calibri"/>
                <a:cs typeface="Calibri"/>
              </a:defRPr>
            </a:pPr>
            <a:r>
              <a:t>Fonte:</a:t>
            </a:r>
            <a:endParaRPr sz="1700">
              <a:latin typeface="Calibri"/>
              <a:cs typeface="Calibri"/>
            </a:endParaRPr>
          </a:p>
          <a:p>
            <a:pPr marL="522605" marR="1056005">
              <a:lnSpc>
                <a:spcPts val="1800"/>
              </a:lnSpc>
              <a:spcBef>
                <a:spcPts val="1120"/>
              </a:spcBef>
              <a:defRPr sz="1700">
                <a:latin typeface="Calibri"/>
                <a:cs typeface="Calibri"/>
              </a:defRPr>
            </a:pPr>
            <a:r>
              <a:t>"Indagine globale sull'IA: L'intelligenza artificiale dimostra il suo valore, ma poco impatto su scala".</a:t>
            </a:r>
            <a:endParaRPr sz="1700">
              <a:latin typeface="Calibri"/>
              <a:cs typeface="Calibri"/>
            </a:endParaRPr>
          </a:p>
          <a:p>
            <a:pPr marL="572135">
              <a:lnSpc>
                <a:spcPct val="100000"/>
              </a:lnSpc>
              <a:spcBef>
                <a:spcPts val="725"/>
              </a:spcBef>
              <a:defRPr sz="1700">
                <a:latin typeface="Calibri"/>
                <a:cs typeface="Calibri"/>
              </a:defRPr>
            </a:pPr>
            <a:r>
              <a:t>McKinsey, 2019</a:t>
            </a:r>
            <a:endParaRPr sz="17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56834" y="1253217"/>
            <a:ext cx="6657225" cy="430552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9979661" cy="69596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4400" u="none">
                <a:solidFill>
                  <a:srgbClr val="000000"/>
                </a:solidFill>
                <a:latin typeface="Calibri Light"/>
                <a:cs typeface="Calibri Light"/>
              </a:defRPr>
            </a:pPr>
            <a:r>
              <a:t>Il problema dell'allineamento dei valori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716532"/>
            <a:ext cx="5350510" cy="2067560"/>
          </a:xfrm>
          <a:prstGeom prst="rect">
            <a:avLst/>
          </a:prstGeom>
        </p:spPr>
        <p:txBody>
          <a:bodyPr vert="horz" wrap="square" lIns="0" tIns="9144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720"/>
              </a:spcBef>
              <a:defRPr sz="2800" b="1">
                <a:latin typeface="Calibri"/>
                <a:cs typeface="Calibri"/>
              </a:defRPr>
            </a:pPr>
            <a:r>
              <a:t>Ottimizzare l'impatto economico dell'IA: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25"/>
              </a:spcBef>
              <a:buFont typeface="Arial MT"/>
              <a:buChar char="•"/>
              <a:tabLst>
                <a:tab pos="241300" algn="l"/>
              </a:tabLst>
              <a:defRPr sz="2800">
                <a:latin typeface="Calibri"/>
                <a:cs typeface="Calibri"/>
              </a:defRPr>
            </a:pPr>
            <a:r>
              <a:t>Previsioni del mercato del lavoro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50"/>
              </a:spcBef>
              <a:buFont typeface="Arial MT"/>
              <a:buChar char="•"/>
              <a:tabLst>
                <a:tab pos="241300" algn="l"/>
              </a:tabLst>
              <a:defRPr sz="2800">
                <a:latin typeface="Calibri"/>
                <a:cs typeface="Calibri"/>
              </a:defRPr>
            </a:pPr>
            <a:r>
              <a:t>Altre interruzioni del mercato</a:t>
            </a:r>
            <a:endParaRPr sz="28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45"/>
              </a:spcBef>
              <a:buFont typeface="Arial MT"/>
              <a:buChar char="•"/>
              <a:tabLst>
                <a:tab pos="241300" algn="l"/>
              </a:tabLst>
              <a:defRPr sz="2800">
                <a:latin typeface="Calibri"/>
                <a:cs typeface="Calibri"/>
              </a:defRPr>
            </a:pPr>
            <a:r>
              <a:t>Politica per la gestione degli effetti avversi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29200" y="6110732"/>
            <a:ext cx="6471920" cy="388620"/>
          </a:xfrm>
          <a:prstGeom prst="rect">
            <a:avLst/>
          </a:prstGeom>
        </p:spPr>
        <p:txBody>
          <a:bodyPr vert="horz" wrap="square" lIns="0" tIns="20955" rIns="0" bIns="0">
            <a:spAutoFit/>
          </a:bodyPr>
          <a:lstStyle/>
          <a:p>
            <a:pPr marL="12700" marR="5080">
              <a:lnSpc>
                <a:spcPts val="1420"/>
              </a:lnSpc>
              <a:spcBef>
                <a:spcPts val="165"/>
              </a:spcBef>
              <a:defRPr sz="1200">
                <a:solidFill>
                  <a:srgbClr val="2E414F"/>
                </a:solidFill>
              </a:defRPr>
            </a:pPr>
            <a:r>
              <a:rPr>
                <a:latin typeface="Arial MT"/>
                <a:cs typeface="Arial MT"/>
              </a:rPr>
              <a:t>Russell, S., D. Dewey e Max Tegmark. "Priorità di ricerca per un'intelligenza artificiale robusta e vantaggiosa." </a:t>
            </a:r>
            <a:r>
              <a:rPr i="1">
                <a:latin typeface="Arial"/>
                <a:cs typeface="Arial"/>
              </a:rPr>
              <a:t>AI Mag. </a:t>
            </a:r>
            <a:r>
              <a:rPr>
                <a:latin typeface="Arial MT"/>
                <a:cs typeface="Arial MT"/>
              </a:rPr>
              <a:t>36 (2015): 105-114.</a:t>
            </a:r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8834" y="0"/>
            <a:ext cx="11312525" cy="2103120"/>
            <a:chOff x="498834" y="0"/>
            <a:chExt cx="11312525" cy="21031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7304" y="0"/>
              <a:ext cx="11283696" cy="210312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66928" y="0"/>
              <a:ext cx="11155680" cy="2011680"/>
            </a:xfrm>
            <a:custGeom>
              <a:avLst/>
              <a:gdLst/>
              <a:ahLst/>
              <a:cxnLst/>
              <a:rect l="l" t="t" r="r" b="b"/>
              <a:pathLst>
                <a:path w="11155680" h="2011680">
                  <a:moveTo>
                    <a:pt x="11155680" y="0"/>
                  </a:moveTo>
                  <a:lnTo>
                    <a:pt x="0" y="0"/>
                  </a:lnTo>
                  <a:lnTo>
                    <a:pt x="0" y="2011679"/>
                  </a:lnTo>
                  <a:lnTo>
                    <a:pt x="11155680" y="2011679"/>
                  </a:lnTo>
                  <a:lnTo>
                    <a:pt x="111556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98834" y="787349"/>
              <a:ext cx="128270" cy="704215"/>
            </a:xfrm>
            <a:custGeom>
              <a:avLst/>
              <a:gdLst/>
              <a:ahLst/>
              <a:cxnLst/>
              <a:rect l="l" t="t" r="r" b="b"/>
              <a:pathLst>
                <a:path w="128270" h="704215">
                  <a:moveTo>
                    <a:pt x="128015" y="0"/>
                  </a:moveTo>
                  <a:lnTo>
                    <a:pt x="0" y="0"/>
                  </a:lnTo>
                  <a:lnTo>
                    <a:pt x="0" y="704088"/>
                  </a:lnTo>
                  <a:lnTo>
                    <a:pt x="128015" y="704088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F5A7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94308" y="762507"/>
            <a:ext cx="7144384" cy="6350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4000" b="1" u="none">
                <a:solidFill>
                  <a:srgbClr val="000000"/>
                </a:solidFill>
                <a:latin typeface="Tahoma"/>
                <a:cs typeface="Tahoma"/>
              </a:defRPr>
            </a:pPr>
            <a:r>
              <a:t>Il problema dell'allineamento dei valori</a:t>
            </a:r>
            <a:endParaRPr sz="4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94308" y="2355595"/>
            <a:ext cx="9907270" cy="3769493"/>
          </a:xfrm>
          <a:prstGeom prst="rect">
            <a:avLst/>
          </a:prstGeom>
        </p:spPr>
        <p:txBody>
          <a:bodyPr vert="horz" wrap="square" lIns="0" tIns="168275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325"/>
              </a:spcBef>
              <a:defRPr sz="2400" b="1">
                <a:latin typeface="Tahoma"/>
                <a:cs typeface="Tahoma"/>
              </a:defRPr>
            </a:pPr>
            <a:r>
              <a:rPr sz="2000"/>
              <a:t>Diritto ed etica Ricerca</a:t>
            </a:r>
            <a:endParaRPr sz="2000">
              <a:latin typeface="Tahoma"/>
              <a:cs typeface="Tahoma"/>
            </a:endParaRPr>
          </a:p>
          <a:p>
            <a:pPr marL="241300" indent="-228600">
              <a:lnSpc>
                <a:spcPct val="100000"/>
              </a:lnSpc>
              <a:spcBef>
                <a:spcPts val="1220"/>
              </a:spcBef>
              <a:buFont typeface="Arial MT"/>
              <a:buChar char="•"/>
              <a:tabLst>
                <a:tab pos="241300" algn="l"/>
              </a:tabLst>
              <a:defRPr sz="2400">
                <a:latin typeface="Verdana"/>
                <a:cs typeface="Verdana"/>
              </a:defRPr>
            </a:pPr>
            <a:r>
              <a:rPr sz="2000"/>
              <a:t>Responsabilità e legge per gli AV</a:t>
            </a:r>
            <a:endParaRPr sz="2000">
              <a:latin typeface="Verdana"/>
              <a:cs typeface="Verdana"/>
            </a:endParaRPr>
          </a:p>
          <a:p>
            <a:pPr marL="241300" indent="-228600">
              <a:lnSpc>
                <a:spcPct val="100000"/>
              </a:lnSpc>
              <a:spcBef>
                <a:spcPts val="1320"/>
              </a:spcBef>
              <a:buFont typeface="Arial MT"/>
              <a:buChar char="•"/>
              <a:tabLst>
                <a:tab pos="241300" algn="l"/>
              </a:tabLst>
              <a:defRPr sz="2400">
                <a:latin typeface="Verdana"/>
                <a:cs typeface="Verdana"/>
              </a:defRPr>
            </a:pPr>
            <a:r>
              <a:rPr sz="2000"/>
              <a:t>Etica della macchina</a:t>
            </a:r>
            <a:endParaRPr sz="2000">
              <a:latin typeface="Verdana"/>
              <a:cs typeface="Verdana"/>
            </a:endParaRPr>
          </a:p>
          <a:p>
            <a:pPr marL="241300" indent="-228600">
              <a:lnSpc>
                <a:spcPct val="100000"/>
              </a:lnSpc>
              <a:spcBef>
                <a:spcPts val="1320"/>
              </a:spcBef>
              <a:buFont typeface="Arial MT"/>
              <a:buChar char="•"/>
              <a:tabLst>
                <a:tab pos="241300" algn="l"/>
              </a:tabLst>
              <a:defRPr sz="2400">
                <a:latin typeface="Verdana"/>
                <a:cs typeface="Verdana"/>
              </a:defRPr>
            </a:pPr>
            <a:r>
              <a:rPr sz="2000"/>
              <a:t>Armi autonome</a:t>
            </a:r>
            <a:endParaRPr sz="2000">
              <a:latin typeface="Verdana"/>
              <a:cs typeface="Verdana"/>
            </a:endParaRPr>
          </a:p>
          <a:p>
            <a:pPr marL="241300" indent="-228600">
              <a:lnSpc>
                <a:spcPct val="100000"/>
              </a:lnSpc>
              <a:spcBef>
                <a:spcPts val="1225"/>
              </a:spcBef>
              <a:buFont typeface="Arial MT"/>
              <a:buChar char="•"/>
              <a:tabLst>
                <a:tab pos="241300" algn="l"/>
              </a:tabLst>
              <a:defRPr sz="2400">
                <a:latin typeface="Verdana"/>
                <a:cs typeface="Verdana"/>
              </a:defRPr>
            </a:pPr>
            <a:r>
              <a:rPr sz="2000"/>
              <a:t>Informativa sulla privacy</a:t>
            </a:r>
            <a:endParaRPr sz="2000">
              <a:latin typeface="Verdana"/>
              <a:cs typeface="Verdana"/>
            </a:endParaRPr>
          </a:p>
          <a:p>
            <a:pPr marL="241300" indent="-228600">
              <a:lnSpc>
                <a:spcPct val="100000"/>
              </a:lnSpc>
              <a:spcBef>
                <a:spcPts val="1320"/>
              </a:spcBef>
              <a:buFont typeface="Arial MT"/>
              <a:buChar char="•"/>
              <a:tabLst>
                <a:tab pos="241300" algn="l"/>
              </a:tabLst>
              <a:defRPr sz="2400">
                <a:latin typeface="Verdana"/>
                <a:cs typeface="Verdana"/>
              </a:defRPr>
            </a:pPr>
            <a:r>
              <a:rPr sz="2000"/>
              <a:t>Etica professionale</a:t>
            </a:r>
            <a:endParaRPr sz="2000">
              <a:latin typeface="Verdana"/>
              <a:cs typeface="Verdana"/>
            </a:endParaRPr>
          </a:p>
          <a:p>
            <a:pPr marL="241300" indent="-228600">
              <a:lnSpc>
                <a:spcPct val="100000"/>
              </a:lnSpc>
              <a:spcBef>
                <a:spcPts val="1320"/>
              </a:spcBef>
              <a:buFont typeface="Arial MT"/>
              <a:buChar char="•"/>
              <a:tabLst>
                <a:tab pos="241300" algn="l"/>
              </a:tabLst>
              <a:defRPr sz="2400">
                <a:latin typeface="Verdana"/>
                <a:cs typeface="Verdana"/>
              </a:defRPr>
            </a:pPr>
            <a:r>
              <a:rPr sz="2000"/>
              <a:t>Domande di politica</a:t>
            </a:r>
            <a:endParaRPr sz="2000">
              <a:latin typeface="Verdana"/>
              <a:cs typeface="Verdana"/>
            </a:endParaRPr>
          </a:p>
          <a:p>
            <a:pPr marL="3447415" marR="5080">
              <a:lnSpc>
                <a:spcPts val="1420"/>
              </a:lnSpc>
              <a:spcBef>
                <a:spcPts val="520"/>
              </a:spcBef>
              <a:defRPr sz="1200">
                <a:solidFill>
                  <a:srgbClr val="2E414F"/>
                </a:solidFill>
              </a:defRPr>
            </a:pPr>
            <a:r>
              <a:rPr sz="1000">
                <a:latin typeface="Arial MT"/>
                <a:cs typeface="Arial MT"/>
              </a:rPr>
              <a:t>Russell, S., D. Dewey e Max Tegmark. "Priorità di ricerca per un'intelligenza artificiale robusta e vantaggiosa." </a:t>
            </a:r>
            <a:r>
              <a:rPr sz="1000" i="1">
                <a:latin typeface="Arial"/>
                <a:cs typeface="Arial"/>
              </a:rPr>
              <a:t>AI Mag. </a:t>
            </a:r>
            <a:r>
              <a:rPr sz="1000">
                <a:latin typeface="Arial MT"/>
                <a:cs typeface="Arial MT"/>
              </a:rPr>
              <a:t>36 (2015): 105-114.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8834" y="0"/>
            <a:ext cx="11312525" cy="2103120"/>
            <a:chOff x="498834" y="0"/>
            <a:chExt cx="11312525" cy="21031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7304" y="0"/>
              <a:ext cx="11283696" cy="210312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66928" y="0"/>
              <a:ext cx="11155680" cy="2011680"/>
            </a:xfrm>
            <a:custGeom>
              <a:avLst/>
              <a:gdLst/>
              <a:ahLst/>
              <a:cxnLst/>
              <a:rect l="l" t="t" r="r" b="b"/>
              <a:pathLst>
                <a:path w="11155680" h="2011680">
                  <a:moveTo>
                    <a:pt x="11155680" y="0"/>
                  </a:moveTo>
                  <a:lnTo>
                    <a:pt x="0" y="0"/>
                  </a:lnTo>
                  <a:lnTo>
                    <a:pt x="0" y="2011679"/>
                  </a:lnTo>
                  <a:lnTo>
                    <a:pt x="11155680" y="2011679"/>
                  </a:lnTo>
                  <a:lnTo>
                    <a:pt x="111556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98834" y="787349"/>
              <a:ext cx="128270" cy="704215"/>
            </a:xfrm>
            <a:custGeom>
              <a:avLst/>
              <a:gdLst/>
              <a:ahLst/>
              <a:cxnLst/>
              <a:rect l="l" t="t" r="r" b="b"/>
              <a:pathLst>
                <a:path w="128270" h="704215">
                  <a:moveTo>
                    <a:pt x="128015" y="0"/>
                  </a:moveTo>
                  <a:lnTo>
                    <a:pt x="0" y="0"/>
                  </a:lnTo>
                  <a:lnTo>
                    <a:pt x="0" y="704088"/>
                  </a:lnTo>
                  <a:lnTo>
                    <a:pt x="128015" y="704088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F5A7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94308" y="762507"/>
            <a:ext cx="7144384" cy="6350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4000" b="1" u="none">
                <a:solidFill>
                  <a:srgbClr val="000000"/>
                </a:solidFill>
                <a:latin typeface="Tahoma"/>
                <a:cs typeface="Tahoma"/>
              </a:defRPr>
            </a:pPr>
            <a:r>
              <a:t>Il problema dell'allineamento dei valori</a:t>
            </a:r>
            <a:endParaRPr sz="4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94308" y="2355595"/>
            <a:ext cx="6275070" cy="2656205"/>
          </a:xfrm>
          <a:prstGeom prst="rect">
            <a:avLst/>
          </a:prstGeom>
        </p:spPr>
        <p:txBody>
          <a:bodyPr vert="horz" wrap="square" lIns="0" tIns="168275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325"/>
              </a:spcBef>
              <a:defRPr sz="2400" b="1">
                <a:latin typeface="Tahoma"/>
                <a:cs typeface="Tahoma"/>
              </a:defRPr>
            </a:pPr>
            <a:r>
              <a:t>Ricerca informatica per un'intelligenza artificiale robusta</a:t>
            </a:r>
            <a:endParaRPr sz="2400">
              <a:latin typeface="Tahoma"/>
              <a:cs typeface="Tahoma"/>
            </a:endParaRPr>
          </a:p>
          <a:p>
            <a:pPr marL="241300" indent="-228600">
              <a:lnSpc>
                <a:spcPct val="100000"/>
              </a:lnSpc>
              <a:spcBef>
                <a:spcPts val="1220"/>
              </a:spcBef>
              <a:buFont typeface="Arial MT"/>
              <a:buChar char="•"/>
              <a:tabLst>
                <a:tab pos="241300" algn="l"/>
              </a:tabLst>
              <a:defRPr sz="2400">
                <a:latin typeface="Verdana"/>
                <a:cs typeface="Verdana"/>
              </a:defRPr>
            </a:pPr>
            <a:r>
              <a:t>Verifica</a:t>
            </a:r>
            <a:endParaRPr sz="2400">
              <a:latin typeface="Verdana"/>
              <a:cs typeface="Verdana"/>
            </a:endParaRPr>
          </a:p>
          <a:p>
            <a:pPr marL="241300" indent="-228600">
              <a:lnSpc>
                <a:spcPct val="100000"/>
              </a:lnSpc>
              <a:spcBef>
                <a:spcPts val="1320"/>
              </a:spcBef>
              <a:buFont typeface="Arial MT"/>
              <a:buChar char="•"/>
              <a:tabLst>
                <a:tab pos="241300" algn="l"/>
              </a:tabLst>
              <a:defRPr sz="2400">
                <a:latin typeface="Verdana"/>
                <a:cs typeface="Verdana"/>
              </a:defRPr>
            </a:pPr>
            <a:r>
              <a:t>Validità</a:t>
            </a:r>
            <a:endParaRPr sz="2400">
              <a:latin typeface="Verdana"/>
              <a:cs typeface="Verdana"/>
            </a:endParaRPr>
          </a:p>
          <a:p>
            <a:pPr marL="241300" indent="-228600">
              <a:lnSpc>
                <a:spcPct val="100000"/>
              </a:lnSpc>
              <a:spcBef>
                <a:spcPts val="1320"/>
              </a:spcBef>
              <a:buFont typeface="Arial MT"/>
              <a:buChar char="•"/>
              <a:tabLst>
                <a:tab pos="241300" algn="l"/>
              </a:tabLst>
              <a:defRPr sz="2400">
                <a:latin typeface="Verdana"/>
                <a:cs typeface="Verdana"/>
              </a:defRPr>
            </a:pPr>
            <a:r>
              <a:t>Sicurezza</a:t>
            </a:r>
            <a:endParaRPr sz="2400">
              <a:latin typeface="Verdana"/>
              <a:cs typeface="Verdana"/>
            </a:endParaRPr>
          </a:p>
          <a:p>
            <a:pPr marL="241300" indent="-228600">
              <a:lnSpc>
                <a:spcPct val="100000"/>
              </a:lnSpc>
              <a:spcBef>
                <a:spcPts val="1225"/>
              </a:spcBef>
              <a:buFont typeface="Arial MT"/>
              <a:buChar char="•"/>
              <a:tabLst>
                <a:tab pos="241300" algn="l"/>
              </a:tabLst>
              <a:defRPr sz="2400">
                <a:latin typeface="Verdana"/>
                <a:cs typeface="Verdana"/>
              </a:defRPr>
            </a:pPr>
            <a:r>
              <a:t>Controllo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29200" y="6110732"/>
            <a:ext cx="6471920" cy="388620"/>
          </a:xfrm>
          <a:prstGeom prst="rect">
            <a:avLst/>
          </a:prstGeom>
        </p:spPr>
        <p:txBody>
          <a:bodyPr vert="horz" wrap="square" lIns="0" tIns="20955" rIns="0" bIns="0">
            <a:spAutoFit/>
          </a:bodyPr>
          <a:lstStyle/>
          <a:p>
            <a:pPr marL="12700" marR="5080">
              <a:lnSpc>
                <a:spcPts val="1420"/>
              </a:lnSpc>
              <a:spcBef>
                <a:spcPts val="165"/>
              </a:spcBef>
              <a:defRPr sz="1200">
                <a:solidFill>
                  <a:srgbClr val="2E414F"/>
                </a:solidFill>
              </a:defRPr>
            </a:pPr>
            <a:r>
              <a:rPr>
                <a:latin typeface="Arial MT"/>
                <a:cs typeface="Arial MT"/>
              </a:rPr>
              <a:t>Russell, S., D. Dewey e Max Tegmark. "Priorità di ricerca per un'intelligenza artificiale robusta e vantaggiosa." </a:t>
            </a:r>
            <a:r>
              <a:rPr i="1">
                <a:latin typeface="Arial"/>
                <a:cs typeface="Arial"/>
              </a:rPr>
              <a:t>AI Mag. </a:t>
            </a:r>
            <a:r>
              <a:rPr>
                <a:latin typeface="Arial MT"/>
                <a:cs typeface="Arial MT"/>
              </a:rPr>
              <a:t>36 (2015): 105-114.</a:t>
            </a:r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8834" y="0"/>
            <a:ext cx="11312525" cy="2103120"/>
            <a:chOff x="498834" y="0"/>
            <a:chExt cx="11312525" cy="21031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7304" y="0"/>
              <a:ext cx="11283696" cy="210312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66928" y="0"/>
              <a:ext cx="11155680" cy="2011680"/>
            </a:xfrm>
            <a:custGeom>
              <a:avLst/>
              <a:gdLst/>
              <a:ahLst/>
              <a:cxnLst/>
              <a:rect l="l" t="t" r="r" b="b"/>
              <a:pathLst>
                <a:path w="11155680" h="2011680">
                  <a:moveTo>
                    <a:pt x="11155680" y="0"/>
                  </a:moveTo>
                  <a:lnTo>
                    <a:pt x="0" y="0"/>
                  </a:lnTo>
                  <a:lnTo>
                    <a:pt x="0" y="2011679"/>
                  </a:lnTo>
                  <a:lnTo>
                    <a:pt x="11155680" y="2011679"/>
                  </a:lnTo>
                  <a:lnTo>
                    <a:pt x="111556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98834" y="787349"/>
              <a:ext cx="128270" cy="704215"/>
            </a:xfrm>
            <a:custGeom>
              <a:avLst/>
              <a:gdLst/>
              <a:ahLst/>
              <a:cxnLst/>
              <a:rect l="l" t="t" r="r" b="b"/>
              <a:pathLst>
                <a:path w="128270" h="704215">
                  <a:moveTo>
                    <a:pt x="128015" y="0"/>
                  </a:moveTo>
                  <a:lnTo>
                    <a:pt x="0" y="0"/>
                  </a:lnTo>
                  <a:lnTo>
                    <a:pt x="0" y="704088"/>
                  </a:lnTo>
                  <a:lnTo>
                    <a:pt x="128015" y="704088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F5A7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94308" y="762507"/>
            <a:ext cx="7144384" cy="6350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4000" b="1" u="none">
                <a:solidFill>
                  <a:srgbClr val="000000"/>
                </a:solidFill>
                <a:latin typeface="Tahoma"/>
                <a:cs typeface="Tahoma"/>
              </a:defRPr>
            </a:pPr>
            <a:r>
              <a:t>Il problema dell'allineamento dei valori</a:t>
            </a:r>
            <a:endParaRPr sz="4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94308" y="2355595"/>
            <a:ext cx="4225925" cy="2134870"/>
          </a:xfrm>
          <a:prstGeom prst="rect">
            <a:avLst/>
          </a:prstGeom>
        </p:spPr>
        <p:txBody>
          <a:bodyPr vert="horz" wrap="square" lIns="0" tIns="168275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325"/>
              </a:spcBef>
              <a:defRPr sz="2400">
                <a:latin typeface="Verdana"/>
                <a:cs typeface="Verdana"/>
              </a:defRPr>
            </a:pPr>
            <a:r>
              <a:t>Priorità di ricerca a lungo termine:</a:t>
            </a:r>
            <a:endParaRPr sz="2400">
              <a:latin typeface="Verdana"/>
              <a:cs typeface="Verdana"/>
            </a:endParaRPr>
          </a:p>
          <a:p>
            <a:pPr marL="241300" indent="-228600">
              <a:lnSpc>
                <a:spcPct val="100000"/>
              </a:lnSpc>
              <a:spcBef>
                <a:spcPts val="1220"/>
              </a:spcBef>
              <a:buFont typeface="Arial MT"/>
              <a:buChar char="•"/>
              <a:tabLst>
                <a:tab pos="241300" algn="l"/>
              </a:tabLst>
              <a:defRPr sz="2400">
                <a:latin typeface="Verdana"/>
                <a:cs typeface="Verdana"/>
              </a:defRPr>
            </a:pPr>
            <a:r>
              <a:t>Verifica</a:t>
            </a:r>
            <a:endParaRPr sz="2400">
              <a:latin typeface="Verdana"/>
              <a:cs typeface="Verdana"/>
            </a:endParaRPr>
          </a:p>
          <a:p>
            <a:pPr marL="241300" indent="-228600">
              <a:lnSpc>
                <a:spcPct val="100000"/>
              </a:lnSpc>
              <a:spcBef>
                <a:spcPts val="1320"/>
              </a:spcBef>
              <a:buFont typeface="Arial MT"/>
              <a:buChar char="•"/>
              <a:tabLst>
                <a:tab pos="241300" algn="l"/>
              </a:tabLst>
              <a:defRPr sz="2400">
                <a:latin typeface="Verdana"/>
                <a:cs typeface="Verdana"/>
              </a:defRPr>
            </a:pPr>
            <a:r>
              <a:t>Sicurezza</a:t>
            </a:r>
            <a:endParaRPr sz="2400">
              <a:latin typeface="Verdana"/>
              <a:cs typeface="Verdana"/>
            </a:endParaRPr>
          </a:p>
          <a:p>
            <a:pPr marL="241300" indent="-228600">
              <a:lnSpc>
                <a:spcPct val="100000"/>
              </a:lnSpc>
              <a:spcBef>
                <a:spcPts val="1320"/>
              </a:spcBef>
              <a:buFont typeface="Arial MT"/>
              <a:buChar char="•"/>
              <a:tabLst>
                <a:tab pos="241300" algn="l"/>
              </a:tabLst>
              <a:defRPr sz="2400">
                <a:latin typeface="Verdana"/>
                <a:cs typeface="Verdana"/>
              </a:defRPr>
            </a:pPr>
            <a:r>
              <a:t>Controllo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29200" y="6110732"/>
            <a:ext cx="6471920" cy="388620"/>
          </a:xfrm>
          <a:prstGeom prst="rect">
            <a:avLst/>
          </a:prstGeom>
        </p:spPr>
        <p:txBody>
          <a:bodyPr vert="horz" wrap="square" lIns="0" tIns="20955" rIns="0" bIns="0">
            <a:spAutoFit/>
          </a:bodyPr>
          <a:lstStyle/>
          <a:p>
            <a:pPr marL="12700" marR="5080">
              <a:lnSpc>
                <a:spcPts val="1420"/>
              </a:lnSpc>
              <a:spcBef>
                <a:spcPts val="165"/>
              </a:spcBef>
              <a:defRPr sz="1200">
                <a:solidFill>
                  <a:srgbClr val="2E414F"/>
                </a:solidFill>
              </a:defRPr>
            </a:pPr>
            <a:r>
              <a:rPr>
                <a:latin typeface="Arial MT"/>
                <a:cs typeface="Arial MT"/>
              </a:rPr>
              <a:t>Russell, S., D. Dewey e Max Tegmark. "Priorità di ricerca per un'intelligenza artificiale robusta e vantaggiosa." </a:t>
            </a:r>
            <a:r>
              <a:rPr i="1">
                <a:latin typeface="Arial"/>
                <a:cs typeface="Arial"/>
              </a:rPr>
              <a:t>AI Mag. </a:t>
            </a:r>
            <a:r>
              <a:rPr>
                <a:latin typeface="Arial MT"/>
                <a:cs typeface="Arial MT"/>
              </a:rPr>
              <a:t>36 (2015): 105-114.</a:t>
            </a:r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94308" y="762507"/>
            <a:ext cx="7144384" cy="6350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4000" b="1">
                <a:latin typeface="Tahoma"/>
                <a:cs typeface="Tahoma"/>
              </a:defRPr>
            </a:pPr>
            <a:r>
              <a:t>Il problema dell'allineamento dei valori</a:t>
            </a:r>
            <a:endParaRPr sz="400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94308" y="2483612"/>
            <a:ext cx="9691370" cy="81216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 marR="5080">
              <a:lnSpc>
                <a:spcPct val="107500"/>
              </a:lnSpc>
              <a:spcBef>
                <a:spcPts val="100"/>
              </a:spcBef>
              <a:defRPr sz="2400">
                <a:latin typeface="Verdana"/>
                <a:cs typeface="Verdana"/>
              </a:defRPr>
            </a:pPr>
            <a:r>
              <a:t>Allineamento del valore: garantire che i valori incorporati nelle scelte e nelle azioni dei sistemi di IA siano in linea con quelli delle persone che servono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29200" y="6110732"/>
            <a:ext cx="7009765" cy="388620"/>
          </a:xfrm>
          <a:prstGeom prst="rect">
            <a:avLst/>
          </a:prstGeom>
        </p:spPr>
        <p:txBody>
          <a:bodyPr vert="horz" wrap="square" lIns="0" tIns="20955" rIns="0" bIns="0">
            <a:spAutoFit/>
          </a:bodyPr>
          <a:lstStyle/>
          <a:p>
            <a:pPr marL="12700" marR="5080">
              <a:lnSpc>
                <a:spcPts val="1420"/>
              </a:lnSpc>
              <a:spcBef>
                <a:spcPts val="165"/>
              </a:spcBef>
              <a:defRPr sz="1200"/>
            </a:pPr>
            <a:r>
              <a:rPr>
                <a:latin typeface="Tahoma"/>
                <a:cs typeface="Tahoma"/>
              </a:rPr>
              <a:t>Wallach, Wendell e Shannon Vallor. "Macchine morali: Dall'allineamento del valore alla virtù incarnata". In </a:t>
            </a:r>
            <a:r>
              <a:rPr i="1">
                <a:latin typeface="Verdana"/>
                <a:cs typeface="Verdana"/>
              </a:rPr>
              <a:t>Etica dell'Intelligenza Artificiale</a:t>
            </a:r>
            <a:r>
              <a:rPr>
                <a:latin typeface="Tahoma"/>
                <a:cs typeface="Tahoma"/>
              </a:rPr>
              <a:t>, pp. 383-412. Stampa dell'Università di Oxford.</a:t>
            </a:r>
            <a:endParaRPr sz="1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8834" y="0"/>
            <a:ext cx="11312525" cy="2103120"/>
            <a:chOff x="498834" y="0"/>
            <a:chExt cx="11312525" cy="21031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7304" y="0"/>
              <a:ext cx="11283696" cy="210312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66928" y="0"/>
              <a:ext cx="11155680" cy="2011680"/>
            </a:xfrm>
            <a:custGeom>
              <a:avLst/>
              <a:gdLst/>
              <a:ahLst/>
              <a:cxnLst/>
              <a:rect l="l" t="t" r="r" b="b"/>
              <a:pathLst>
                <a:path w="11155680" h="2011680">
                  <a:moveTo>
                    <a:pt x="11155680" y="0"/>
                  </a:moveTo>
                  <a:lnTo>
                    <a:pt x="0" y="0"/>
                  </a:lnTo>
                  <a:lnTo>
                    <a:pt x="0" y="2011679"/>
                  </a:lnTo>
                  <a:lnTo>
                    <a:pt x="11155680" y="2011679"/>
                  </a:lnTo>
                  <a:lnTo>
                    <a:pt x="111556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98834" y="787349"/>
              <a:ext cx="128270" cy="704215"/>
            </a:xfrm>
            <a:custGeom>
              <a:avLst/>
              <a:gdLst/>
              <a:ahLst/>
              <a:cxnLst/>
              <a:rect l="l" t="t" r="r" b="b"/>
              <a:pathLst>
                <a:path w="128270" h="704215">
                  <a:moveTo>
                    <a:pt x="128015" y="0"/>
                  </a:moveTo>
                  <a:lnTo>
                    <a:pt x="0" y="0"/>
                  </a:lnTo>
                  <a:lnTo>
                    <a:pt x="0" y="704088"/>
                  </a:lnTo>
                  <a:lnTo>
                    <a:pt x="128015" y="704088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F5A7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94308" y="762507"/>
            <a:ext cx="7144384" cy="6350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4000" b="1" u="none">
                <a:solidFill>
                  <a:srgbClr val="000000"/>
                </a:solidFill>
                <a:latin typeface="Tahoma"/>
                <a:cs typeface="Tahoma"/>
              </a:defRPr>
            </a:pPr>
            <a:r>
              <a:t>Il problema dell'allineamento dei valori</a:t>
            </a:r>
            <a:endParaRPr sz="4000"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3175" rIns="0" bIns="0">
            <a:spAutoFit/>
          </a:bodyPr>
          <a:lstStyle/>
          <a:p>
            <a:pPr marL="146685" marR="5080">
              <a:lnSpc>
                <a:spcPct val="110000"/>
              </a:lnSpc>
              <a:spcBef>
                <a:spcPts val="25"/>
              </a:spcBef>
            </a:pPr>
            <a:r>
              <a:t>"Il successo nella ricerca dell'intelligenza artificiale ha il potenziale per portare benefici senza precedenti all'umanità, ed è quindi utile indagare su come massimizzare questi benefici evitando potenziali insidie".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629200" y="6110732"/>
            <a:ext cx="6471920" cy="388620"/>
          </a:xfrm>
          <a:prstGeom prst="rect">
            <a:avLst/>
          </a:prstGeom>
        </p:spPr>
        <p:txBody>
          <a:bodyPr vert="horz" wrap="square" lIns="0" tIns="20955" rIns="0" bIns="0">
            <a:spAutoFit/>
          </a:bodyPr>
          <a:lstStyle/>
          <a:p>
            <a:pPr marL="12700" marR="5080">
              <a:lnSpc>
                <a:spcPts val="1420"/>
              </a:lnSpc>
              <a:spcBef>
                <a:spcPts val="165"/>
              </a:spcBef>
              <a:defRPr sz="1200">
                <a:solidFill>
                  <a:srgbClr val="2E414F"/>
                </a:solidFill>
              </a:defRPr>
            </a:pPr>
            <a:r>
              <a:rPr>
                <a:latin typeface="Arial MT"/>
                <a:cs typeface="Arial MT"/>
              </a:rPr>
              <a:t>Russell, S., D. Dewey e Max Tegmark. "Priorità di ricerca per un'intelligenza artificiale robusta e vantaggiosa." </a:t>
            </a:r>
            <a:r>
              <a:rPr i="1">
                <a:latin typeface="Arial"/>
                <a:cs typeface="Arial"/>
              </a:rPr>
              <a:t>AI Mag. </a:t>
            </a:r>
            <a:r>
              <a:rPr>
                <a:latin typeface="Arial MT"/>
                <a:cs typeface="Arial MT"/>
              </a:rPr>
              <a:t>36 (2015): 105-114.</a:t>
            </a:r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8652" y="625678"/>
            <a:ext cx="704215" cy="146685"/>
          </a:xfrm>
          <a:custGeom>
            <a:avLst/>
            <a:gdLst/>
            <a:ahLst/>
            <a:cxnLst/>
            <a:rect l="l" t="t" r="r" b="b"/>
            <a:pathLst>
              <a:path w="704215" h="146684">
                <a:moveTo>
                  <a:pt x="704085" y="0"/>
                </a:moveTo>
                <a:lnTo>
                  <a:pt x="0" y="0"/>
                </a:lnTo>
                <a:lnTo>
                  <a:pt x="0" y="146303"/>
                </a:lnTo>
                <a:lnTo>
                  <a:pt x="704085" y="146303"/>
                </a:lnTo>
                <a:lnTo>
                  <a:pt x="704085" y="0"/>
                </a:lnTo>
                <a:close/>
              </a:path>
            </a:pathLst>
          </a:custGeom>
          <a:solidFill>
            <a:srgbClr val="F5A700"/>
          </a:solidFill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8652" y="4501197"/>
            <a:ext cx="11035030" cy="18415"/>
          </a:xfrm>
          <a:custGeom>
            <a:avLst/>
            <a:gdLst/>
            <a:ahLst/>
            <a:cxnLst/>
            <a:rect l="l" t="t" r="r" b="b"/>
            <a:pathLst>
              <a:path w="11035030" h="18414">
                <a:moveTo>
                  <a:pt x="11034699" y="0"/>
                </a:moveTo>
                <a:lnTo>
                  <a:pt x="0" y="0"/>
                </a:lnTo>
                <a:lnTo>
                  <a:pt x="0" y="18287"/>
                </a:lnTo>
                <a:lnTo>
                  <a:pt x="11034699" y="18287"/>
                </a:lnTo>
                <a:lnTo>
                  <a:pt x="11034699" y="0"/>
                </a:lnTo>
                <a:close/>
              </a:path>
            </a:pathLst>
          </a:custGeom>
          <a:solidFill>
            <a:srgbClr val="C9C9C9"/>
          </a:solidFill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54812" y="2111755"/>
            <a:ext cx="10601325" cy="2101215"/>
          </a:xfrm>
          <a:prstGeom prst="rect">
            <a:avLst/>
          </a:prstGeom>
        </p:spPr>
        <p:txBody>
          <a:bodyPr vert="horz" wrap="square" lIns="0" tIns="144780" rIns="0" bIns="0">
            <a:spAutoFit/>
          </a:bodyPr>
          <a:lstStyle/>
          <a:p>
            <a:pPr marL="12700" marR="5080">
              <a:lnSpc>
                <a:spcPts val="7700"/>
              </a:lnSpc>
              <a:spcBef>
                <a:spcPts val="1140"/>
              </a:spcBef>
              <a:defRPr sz="7200" b="1" u="none">
                <a:solidFill>
                  <a:srgbClr val="000000"/>
                </a:solidFill>
                <a:latin typeface="Tahoma"/>
                <a:cs typeface="Tahoma"/>
              </a:defRPr>
            </a:pPr>
            <a:r>
              <a:t>Quali sono i valori, le norme e i principi?</a:t>
            </a:r>
            <a:endParaRPr sz="7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8834" y="0"/>
            <a:ext cx="11312525" cy="2103120"/>
            <a:chOff x="498834" y="0"/>
            <a:chExt cx="11312525" cy="21031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7304" y="0"/>
              <a:ext cx="11283696" cy="210312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66928" y="0"/>
              <a:ext cx="11155680" cy="2011680"/>
            </a:xfrm>
            <a:custGeom>
              <a:avLst/>
              <a:gdLst/>
              <a:ahLst/>
              <a:cxnLst/>
              <a:rect l="l" t="t" r="r" b="b"/>
              <a:pathLst>
                <a:path w="11155680" h="2011680">
                  <a:moveTo>
                    <a:pt x="11155680" y="0"/>
                  </a:moveTo>
                  <a:lnTo>
                    <a:pt x="0" y="0"/>
                  </a:lnTo>
                  <a:lnTo>
                    <a:pt x="0" y="2011679"/>
                  </a:lnTo>
                  <a:lnTo>
                    <a:pt x="11155680" y="2011679"/>
                  </a:lnTo>
                  <a:lnTo>
                    <a:pt x="111556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98834" y="787349"/>
              <a:ext cx="128270" cy="704215"/>
            </a:xfrm>
            <a:custGeom>
              <a:avLst/>
              <a:gdLst/>
              <a:ahLst/>
              <a:cxnLst/>
              <a:rect l="l" t="t" r="r" b="b"/>
              <a:pathLst>
                <a:path w="128270" h="704215">
                  <a:moveTo>
                    <a:pt x="128015" y="0"/>
                  </a:moveTo>
                  <a:lnTo>
                    <a:pt x="0" y="0"/>
                  </a:lnTo>
                  <a:lnTo>
                    <a:pt x="0" y="704088"/>
                  </a:lnTo>
                  <a:lnTo>
                    <a:pt x="128015" y="704088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F5A7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94308" y="762507"/>
            <a:ext cx="6252210" cy="6350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4000" b="1" u="none">
                <a:solidFill>
                  <a:srgbClr val="000000"/>
                </a:solidFill>
                <a:latin typeface="Tahoma"/>
                <a:cs typeface="Tahoma"/>
              </a:defRPr>
            </a:pPr>
            <a:r>
              <a:t>Valori, Norme, Principi</a:t>
            </a:r>
            <a:endParaRPr sz="4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94308" y="2402534"/>
            <a:ext cx="8590280" cy="3261790"/>
          </a:xfrm>
          <a:prstGeom prst="rect">
            <a:avLst/>
          </a:prstGeom>
        </p:spPr>
        <p:txBody>
          <a:bodyPr vert="horz" wrap="square" lIns="0" tIns="121285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955"/>
              </a:spcBef>
              <a:defRPr sz="2400">
                <a:latin typeface="Verdana"/>
                <a:cs typeface="Verdana"/>
              </a:defRPr>
            </a:pPr>
            <a:r>
              <a:rPr sz="2000"/>
              <a:t>I valori e la valutazione possono essere fondati in una semplice valenza</a:t>
            </a:r>
            <a:endParaRPr sz="2000">
              <a:latin typeface="Verdana"/>
              <a:cs typeface="Verdana"/>
            </a:endParaRPr>
          </a:p>
          <a:p>
            <a:pPr marL="698500" indent="-229235">
              <a:lnSpc>
                <a:spcPct val="100000"/>
              </a:lnSpc>
              <a:spcBef>
                <a:spcPts val="710"/>
              </a:spcBef>
              <a:buFont typeface="Arial MT"/>
              <a:buChar char="•"/>
              <a:tabLst>
                <a:tab pos="697865" algn="l"/>
                <a:tab pos="698500" algn="l"/>
              </a:tabLst>
              <a:defRPr sz="2000">
                <a:latin typeface="Tahoma"/>
                <a:cs typeface="Tahoma"/>
              </a:defRPr>
            </a:pPr>
            <a:r>
              <a:t>Ad esempio, Mi piace o antipatia, preferenza per un'entità, ecc.</a:t>
            </a:r>
            <a:endParaRPr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16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505"/>
              </a:spcBef>
              <a:defRPr sz="2400">
                <a:latin typeface="Verdana"/>
                <a:cs typeface="Verdana"/>
              </a:defRPr>
            </a:pPr>
            <a:r>
              <a:rPr sz="2000"/>
              <a:t>Possono essere:</a:t>
            </a:r>
            <a:endParaRPr sz="2000">
              <a:latin typeface="Verdana"/>
              <a:cs typeface="Verdana"/>
            </a:endParaRPr>
          </a:p>
          <a:p>
            <a:pPr marL="241300" indent="-228600">
              <a:lnSpc>
                <a:spcPct val="100000"/>
              </a:lnSpc>
              <a:spcBef>
                <a:spcPts val="1320"/>
              </a:spcBef>
              <a:buFont typeface="Arial MT"/>
              <a:buChar char="•"/>
              <a:tabLst>
                <a:tab pos="241300" algn="l"/>
              </a:tabLst>
              <a:defRPr sz="2400">
                <a:latin typeface="Verdana"/>
                <a:cs typeface="Verdana"/>
              </a:defRPr>
            </a:pPr>
            <a:r>
              <a:rPr sz="2000"/>
              <a:t>intrinseco o incondizionato (ad esempio, valori morali)</a:t>
            </a:r>
            <a:endParaRPr sz="2000">
              <a:latin typeface="Verdana"/>
              <a:cs typeface="Verdana"/>
            </a:endParaRPr>
          </a:p>
          <a:p>
            <a:pPr marL="241300" indent="-228600">
              <a:lnSpc>
                <a:spcPct val="100000"/>
              </a:lnSpc>
              <a:spcBef>
                <a:spcPts val="1320"/>
              </a:spcBef>
              <a:buFont typeface="Arial MT"/>
              <a:buChar char="•"/>
              <a:tabLst>
                <a:tab pos="241300" algn="l"/>
              </a:tabLst>
              <a:defRPr sz="2400">
                <a:latin typeface="Verdana"/>
                <a:cs typeface="Verdana"/>
              </a:defRPr>
            </a:pPr>
            <a:r>
              <a:rPr sz="2000"/>
              <a:t>estrinseco o condizionale (ad esempio, assegnato da un agente esterno)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572000" y="5769428"/>
            <a:ext cx="7009765" cy="388620"/>
          </a:xfrm>
          <a:prstGeom prst="rect">
            <a:avLst/>
          </a:prstGeom>
        </p:spPr>
        <p:txBody>
          <a:bodyPr vert="horz" wrap="square" lIns="0" tIns="20955" rIns="0" bIns="0">
            <a:spAutoFit/>
          </a:bodyPr>
          <a:lstStyle/>
          <a:p>
            <a:pPr marL="12700" marR="5080">
              <a:lnSpc>
                <a:spcPts val="1420"/>
              </a:lnSpc>
              <a:spcBef>
                <a:spcPts val="165"/>
              </a:spcBef>
              <a:defRPr sz="1200"/>
            </a:pPr>
            <a:r>
              <a:rPr>
                <a:latin typeface="Tahoma"/>
                <a:cs typeface="Tahoma"/>
              </a:rPr>
              <a:t>Wallach, Wendell e Shannon Vallor. "Macchine morali: Dall'allineamento del valore alla virtù incarnata". In </a:t>
            </a:r>
            <a:r>
              <a:rPr i="1">
                <a:latin typeface="Verdana"/>
                <a:cs typeface="Verdana"/>
              </a:rPr>
              <a:t>Etica dell'Intelligenza Artificiale</a:t>
            </a:r>
            <a:r>
              <a:rPr>
                <a:latin typeface="Tahoma"/>
                <a:cs typeface="Tahoma"/>
              </a:rPr>
              <a:t>, pp. 383-412. Stampa dell'Università di Oxford.</a:t>
            </a:r>
            <a:endParaRPr sz="1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8834" y="0"/>
            <a:ext cx="11312525" cy="2103120"/>
            <a:chOff x="498834" y="0"/>
            <a:chExt cx="11312525" cy="21031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7304" y="0"/>
              <a:ext cx="11283696" cy="210312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66928" y="0"/>
              <a:ext cx="11155680" cy="2011680"/>
            </a:xfrm>
            <a:custGeom>
              <a:avLst/>
              <a:gdLst/>
              <a:ahLst/>
              <a:cxnLst/>
              <a:rect l="l" t="t" r="r" b="b"/>
              <a:pathLst>
                <a:path w="11155680" h="2011680">
                  <a:moveTo>
                    <a:pt x="11155680" y="0"/>
                  </a:moveTo>
                  <a:lnTo>
                    <a:pt x="0" y="0"/>
                  </a:lnTo>
                  <a:lnTo>
                    <a:pt x="0" y="2011679"/>
                  </a:lnTo>
                  <a:lnTo>
                    <a:pt x="11155680" y="2011679"/>
                  </a:lnTo>
                  <a:lnTo>
                    <a:pt x="111556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98834" y="787349"/>
              <a:ext cx="128270" cy="704215"/>
            </a:xfrm>
            <a:custGeom>
              <a:avLst/>
              <a:gdLst/>
              <a:ahLst/>
              <a:cxnLst/>
              <a:rect l="l" t="t" r="r" b="b"/>
              <a:pathLst>
                <a:path w="128270" h="704215">
                  <a:moveTo>
                    <a:pt x="128015" y="0"/>
                  </a:moveTo>
                  <a:lnTo>
                    <a:pt x="0" y="0"/>
                  </a:lnTo>
                  <a:lnTo>
                    <a:pt x="0" y="704088"/>
                  </a:lnTo>
                  <a:lnTo>
                    <a:pt x="128015" y="704088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F5A7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94308" y="762507"/>
            <a:ext cx="6252210" cy="6350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4000" b="1" u="none">
                <a:solidFill>
                  <a:srgbClr val="000000"/>
                </a:solidFill>
                <a:latin typeface="Tahoma"/>
                <a:cs typeface="Tahoma"/>
              </a:defRPr>
            </a:pPr>
            <a:r>
              <a:t>Valori, Norme, Principi</a:t>
            </a:r>
            <a:endParaRPr sz="4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94308" y="2355595"/>
            <a:ext cx="7491095" cy="2134870"/>
          </a:xfrm>
          <a:prstGeom prst="rect">
            <a:avLst/>
          </a:prstGeom>
        </p:spPr>
        <p:txBody>
          <a:bodyPr vert="horz" wrap="square" lIns="0" tIns="168275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325"/>
              </a:spcBef>
              <a:defRPr sz="2400">
                <a:latin typeface="Verdana"/>
                <a:cs typeface="Verdana"/>
              </a:defRPr>
            </a:pPr>
            <a:r>
              <a:t>Norme, doveri, principi e procedure</a:t>
            </a:r>
            <a:endParaRPr sz="2400">
              <a:latin typeface="Verdana"/>
              <a:cs typeface="Verdana"/>
            </a:endParaRPr>
          </a:p>
          <a:p>
            <a:pPr marL="241300" indent="-228600">
              <a:lnSpc>
                <a:spcPct val="100000"/>
              </a:lnSpc>
              <a:spcBef>
                <a:spcPts val="1220"/>
              </a:spcBef>
              <a:buFont typeface="Arial MT"/>
              <a:buChar char="•"/>
              <a:tabLst>
                <a:tab pos="241300" algn="l"/>
              </a:tabLst>
              <a:defRPr sz="2400">
                <a:latin typeface="Verdana"/>
                <a:cs typeface="Verdana"/>
              </a:defRPr>
            </a:pPr>
            <a:r>
              <a:t>Per rappresentare questioni etiche di ordine superiore/primarie</a:t>
            </a:r>
            <a:endParaRPr sz="2400">
              <a:latin typeface="Verdana"/>
              <a:cs typeface="Verdana"/>
            </a:endParaRPr>
          </a:p>
          <a:p>
            <a:pPr marL="241300" indent="-228600">
              <a:lnSpc>
                <a:spcPct val="100000"/>
              </a:lnSpc>
              <a:spcBef>
                <a:spcPts val="1320"/>
              </a:spcBef>
              <a:buFont typeface="Arial MT"/>
              <a:buChar char="•"/>
              <a:tabLst>
                <a:tab pos="241300" algn="l"/>
              </a:tabLst>
              <a:defRPr sz="2400">
                <a:latin typeface="Verdana"/>
                <a:cs typeface="Verdana"/>
              </a:defRPr>
            </a:pPr>
            <a:r>
              <a:t>Giudizi in situazioni moralmente significative</a:t>
            </a:r>
            <a:endParaRPr sz="2400">
              <a:latin typeface="Verdana"/>
              <a:cs typeface="Verdana"/>
            </a:endParaRPr>
          </a:p>
          <a:p>
            <a:pPr marL="241300" indent="-228600">
              <a:lnSpc>
                <a:spcPct val="100000"/>
              </a:lnSpc>
              <a:spcBef>
                <a:spcPts val="1320"/>
              </a:spcBef>
              <a:buFont typeface="Arial MT"/>
              <a:buChar char="•"/>
              <a:tabLst>
                <a:tab pos="241300" algn="l"/>
              </a:tabLst>
              <a:defRPr sz="2400">
                <a:latin typeface="Verdana"/>
                <a:cs typeface="Verdana"/>
              </a:defRPr>
            </a:pPr>
            <a:r>
              <a:t>Pratiche accettate/comportamenti proibiti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48200" y="5791200"/>
            <a:ext cx="7009765" cy="388620"/>
          </a:xfrm>
          <a:prstGeom prst="rect">
            <a:avLst/>
          </a:prstGeom>
        </p:spPr>
        <p:txBody>
          <a:bodyPr vert="horz" wrap="square" lIns="0" tIns="20955" rIns="0" bIns="0">
            <a:spAutoFit/>
          </a:bodyPr>
          <a:lstStyle/>
          <a:p>
            <a:pPr marL="12700" marR="5080">
              <a:lnSpc>
                <a:spcPts val="1420"/>
              </a:lnSpc>
              <a:spcBef>
                <a:spcPts val="165"/>
              </a:spcBef>
              <a:defRPr sz="1200"/>
            </a:pPr>
            <a:r>
              <a:rPr>
                <a:latin typeface="Tahoma"/>
                <a:cs typeface="Tahoma"/>
              </a:rPr>
              <a:t>Wallach, Wendell e Shannon Vallor. "Macchine morali: Dall'allineamento del valore alla virtù incarnata". In </a:t>
            </a:r>
            <a:r>
              <a:rPr i="1">
                <a:latin typeface="Verdana"/>
                <a:cs typeface="Verdana"/>
              </a:rPr>
              <a:t>Etica dell'Intelligenza Artificiale</a:t>
            </a:r>
            <a:r>
              <a:rPr>
                <a:latin typeface="Tahoma"/>
                <a:cs typeface="Tahoma"/>
              </a:rPr>
              <a:t>, pp. 383-412. Stampa dell'Università di Oxford.</a:t>
            </a:r>
            <a:endParaRPr sz="1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9" y="-8212"/>
            <a:ext cx="12192000" cy="6107768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095994" y="758444"/>
            <a:ext cx="3029205" cy="1083310"/>
          </a:xfrm>
          <a:prstGeom prst="rect">
            <a:avLst/>
          </a:prstGeom>
        </p:spPr>
        <p:txBody>
          <a:bodyPr vert="horz" wrap="square" lIns="0" tIns="62230" rIns="0" bIns="0">
            <a:spAutoFit/>
          </a:bodyPr>
          <a:lstStyle/>
          <a:p>
            <a:pPr marL="12700" marR="5080">
              <a:lnSpc>
                <a:spcPts val="4010"/>
              </a:lnSpc>
              <a:spcBef>
                <a:spcPts val="490"/>
              </a:spcBef>
              <a:defRPr sz="3600" u="none">
                <a:solidFill>
                  <a:srgbClr val="FFFFFF"/>
                </a:solidFill>
                <a:latin typeface="Calibri Light"/>
                <a:cs typeface="Calibri Light"/>
              </a:defRPr>
            </a:pPr>
            <a:r>
              <a:t>Cos'è l'intelligenza?</a:t>
            </a:r>
            <a:endParaRPr sz="3600">
              <a:latin typeface="Calibri Light"/>
              <a:cs typeface="Calibri Ligh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00" y="141192"/>
            <a:ext cx="2284807" cy="124564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68393" y="152400"/>
            <a:ext cx="2284808" cy="125990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7221" y="2450441"/>
            <a:ext cx="2284816" cy="1236455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68389" y="2450441"/>
            <a:ext cx="2284800" cy="123645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57234" y="4764948"/>
            <a:ext cx="2284900" cy="125482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68423" y="4759839"/>
            <a:ext cx="2284894" cy="125996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8095995" y="2257044"/>
            <a:ext cx="2058035" cy="3302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20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Pagina del Mentimetro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8834" y="0"/>
            <a:ext cx="11312525" cy="2103120"/>
            <a:chOff x="498834" y="0"/>
            <a:chExt cx="11312525" cy="21031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7304" y="0"/>
              <a:ext cx="11283696" cy="210312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66928" y="0"/>
              <a:ext cx="11155680" cy="2011680"/>
            </a:xfrm>
            <a:custGeom>
              <a:avLst/>
              <a:gdLst/>
              <a:ahLst/>
              <a:cxnLst/>
              <a:rect l="l" t="t" r="r" b="b"/>
              <a:pathLst>
                <a:path w="11155680" h="2011680">
                  <a:moveTo>
                    <a:pt x="11155680" y="0"/>
                  </a:moveTo>
                  <a:lnTo>
                    <a:pt x="0" y="0"/>
                  </a:lnTo>
                  <a:lnTo>
                    <a:pt x="0" y="2011679"/>
                  </a:lnTo>
                  <a:lnTo>
                    <a:pt x="11155680" y="2011679"/>
                  </a:lnTo>
                  <a:lnTo>
                    <a:pt x="111556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98834" y="787349"/>
              <a:ext cx="128270" cy="704215"/>
            </a:xfrm>
            <a:custGeom>
              <a:avLst/>
              <a:gdLst/>
              <a:ahLst/>
              <a:cxnLst/>
              <a:rect l="l" t="t" r="r" b="b"/>
              <a:pathLst>
                <a:path w="128270" h="704215">
                  <a:moveTo>
                    <a:pt x="128015" y="0"/>
                  </a:moveTo>
                  <a:lnTo>
                    <a:pt x="0" y="0"/>
                  </a:lnTo>
                  <a:lnTo>
                    <a:pt x="0" y="704088"/>
                  </a:lnTo>
                  <a:lnTo>
                    <a:pt x="128015" y="704088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F5A7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94308" y="762507"/>
            <a:ext cx="6252210" cy="6350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4000" b="1" u="none">
                <a:solidFill>
                  <a:srgbClr val="000000"/>
                </a:solidFill>
                <a:latin typeface="Tahoma"/>
                <a:cs typeface="Tahoma"/>
              </a:defRPr>
            </a:pPr>
            <a:r>
              <a:t>Valori, Norme, Principi</a:t>
            </a:r>
            <a:endParaRPr sz="4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94308" y="2402534"/>
            <a:ext cx="9874250" cy="2623185"/>
          </a:xfrm>
          <a:prstGeom prst="rect">
            <a:avLst/>
          </a:prstGeom>
        </p:spPr>
        <p:txBody>
          <a:bodyPr vert="horz" wrap="square" lIns="0" tIns="121285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955"/>
              </a:spcBef>
              <a:defRPr sz="2400">
                <a:latin typeface="Verdana"/>
                <a:cs typeface="Verdana"/>
              </a:defRPr>
            </a:pPr>
            <a:r>
              <a:t>Sono specifici per il contesto</a:t>
            </a:r>
            <a:endParaRPr sz="2400">
              <a:latin typeface="Verdana"/>
              <a:cs typeface="Verdana"/>
            </a:endParaRPr>
          </a:p>
          <a:p>
            <a:pPr marL="698500" indent="-229235">
              <a:lnSpc>
                <a:spcPct val="100000"/>
              </a:lnSpc>
              <a:spcBef>
                <a:spcPts val="710"/>
              </a:spcBef>
              <a:buFont typeface="Arial MT"/>
              <a:buChar char="•"/>
              <a:tabLst>
                <a:tab pos="697865" algn="l"/>
                <a:tab pos="698500" algn="l"/>
              </a:tabLst>
              <a:defRPr sz="2000">
                <a:latin typeface="Tahoma"/>
                <a:cs typeface="Tahoma"/>
              </a:defRPr>
            </a:pPr>
            <a:r>
              <a:t>possibile dominio infinito</a:t>
            </a:r>
            <a:endParaRPr sz="2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305"/>
              </a:spcBef>
              <a:defRPr sz="2400">
                <a:latin typeface="Verdana"/>
                <a:cs typeface="Verdana"/>
              </a:defRPr>
            </a:pPr>
            <a:r>
              <a:t>I sistemi di intelligenza artificiale potrebbero imparare tutte le norme</a:t>
            </a:r>
            <a:endParaRPr sz="2400">
              <a:latin typeface="Verdana"/>
              <a:cs typeface="Verdana"/>
            </a:endParaRPr>
          </a:p>
          <a:p>
            <a:pPr marL="698500" indent="-229235">
              <a:lnSpc>
                <a:spcPct val="100000"/>
              </a:lnSpc>
              <a:spcBef>
                <a:spcPts val="830"/>
              </a:spcBef>
              <a:buFont typeface="Arial MT"/>
              <a:buChar char="•"/>
              <a:tabLst>
                <a:tab pos="697865" algn="l"/>
                <a:tab pos="698500" algn="l"/>
              </a:tabLst>
              <a:defRPr sz="2000">
                <a:latin typeface="Tahoma"/>
                <a:cs typeface="Tahoma"/>
              </a:defRPr>
            </a:pPr>
            <a:r>
              <a:t>Quanto dobbiamo andare in profondità?</a:t>
            </a:r>
            <a:endParaRPr sz="2000">
              <a:latin typeface="Tahoma"/>
              <a:cs typeface="Tahoma"/>
            </a:endParaRPr>
          </a:p>
          <a:p>
            <a:pPr marL="698500" indent="-229235">
              <a:lnSpc>
                <a:spcPct val="100000"/>
              </a:lnSpc>
              <a:spcBef>
                <a:spcPts val="695"/>
              </a:spcBef>
              <a:buFont typeface="Arial MT"/>
              <a:buChar char="•"/>
              <a:tabLst>
                <a:tab pos="697865" algn="l"/>
                <a:tab pos="698500" algn="l"/>
              </a:tabLst>
              <a:defRPr sz="2000">
                <a:latin typeface="Tahoma"/>
                <a:cs typeface="Tahoma"/>
              </a:defRPr>
            </a:pPr>
            <a:r>
              <a:t>Quali conseguenze?</a:t>
            </a:r>
            <a:endParaRPr sz="2000">
              <a:latin typeface="Tahoma"/>
              <a:cs typeface="Tahoma"/>
            </a:endParaRPr>
          </a:p>
          <a:p>
            <a:pPr marL="698500" indent="-229235">
              <a:lnSpc>
                <a:spcPct val="100000"/>
              </a:lnSpc>
              <a:spcBef>
                <a:spcPts val="700"/>
              </a:spcBef>
              <a:buFont typeface="Arial MT"/>
              <a:buChar char="•"/>
              <a:tabLst>
                <a:tab pos="697865" algn="l"/>
                <a:tab pos="698500" algn="l"/>
              </a:tabLst>
              <a:defRPr sz="2000">
                <a:latin typeface="Tahoma"/>
                <a:cs typeface="Tahoma"/>
              </a:defRPr>
            </a:pPr>
            <a:r>
              <a:t>E le paludi nere? (evento imprevisto, a bassa probabilità, ad alto impatto)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48200" y="5901183"/>
            <a:ext cx="7009765" cy="388620"/>
          </a:xfrm>
          <a:prstGeom prst="rect">
            <a:avLst/>
          </a:prstGeom>
        </p:spPr>
        <p:txBody>
          <a:bodyPr vert="horz" wrap="square" lIns="0" tIns="20955" rIns="0" bIns="0">
            <a:spAutoFit/>
          </a:bodyPr>
          <a:lstStyle/>
          <a:p>
            <a:pPr marL="12700" marR="5080">
              <a:lnSpc>
                <a:spcPts val="1420"/>
              </a:lnSpc>
              <a:spcBef>
                <a:spcPts val="165"/>
              </a:spcBef>
              <a:defRPr sz="1200"/>
            </a:pPr>
            <a:r>
              <a:rPr>
                <a:latin typeface="Tahoma"/>
                <a:cs typeface="Tahoma"/>
              </a:rPr>
              <a:t>Wallach, Wendell e Shannon Vallor. "Macchine morali: Dall'allineamento del valore alla virtù incarnata". In </a:t>
            </a:r>
            <a:r>
              <a:rPr i="1">
                <a:latin typeface="Verdana"/>
                <a:cs typeface="Verdana"/>
              </a:rPr>
              <a:t>Etica dell'Intelligenza Artificiale</a:t>
            </a:r>
            <a:r>
              <a:rPr>
                <a:latin typeface="Tahoma"/>
                <a:cs typeface="Tahoma"/>
              </a:rPr>
              <a:t>, pp. 383-412. Stampa dell'Università di Oxford.</a:t>
            </a:r>
            <a:endParaRPr sz="1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8834" y="0"/>
            <a:ext cx="11312525" cy="2103120"/>
            <a:chOff x="498834" y="0"/>
            <a:chExt cx="11312525" cy="21031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7304" y="0"/>
              <a:ext cx="11283696" cy="210312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66928" y="0"/>
              <a:ext cx="11155680" cy="2011680"/>
            </a:xfrm>
            <a:custGeom>
              <a:avLst/>
              <a:gdLst/>
              <a:ahLst/>
              <a:cxnLst/>
              <a:rect l="l" t="t" r="r" b="b"/>
              <a:pathLst>
                <a:path w="11155680" h="2011680">
                  <a:moveTo>
                    <a:pt x="11155680" y="0"/>
                  </a:moveTo>
                  <a:lnTo>
                    <a:pt x="0" y="0"/>
                  </a:lnTo>
                  <a:lnTo>
                    <a:pt x="0" y="2011679"/>
                  </a:lnTo>
                  <a:lnTo>
                    <a:pt x="11155680" y="2011679"/>
                  </a:lnTo>
                  <a:lnTo>
                    <a:pt x="111556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98834" y="787349"/>
              <a:ext cx="128270" cy="704215"/>
            </a:xfrm>
            <a:custGeom>
              <a:avLst/>
              <a:gdLst/>
              <a:ahLst/>
              <a:cxnLst/>
              <a:rect l="l" t="t" r="r" b="b"/>
              <a:pathLst>
                <a:path w="128270" h="704215">
                  <a:moveTo>
                    <a:pt x="128015" y="0"/>
                  </a:moveTo>
                  <a:lnTo>
                    <a:pt x="0" y="0"/>
                  </a:lnTo>
                  <a:lnTo>
                    <a:pt x="0" y="704088"/>
                  </a:lnTo>
                  <a:lnTo>
                    <a:pt x="128015" y="704088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F5A7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94308" y="762507"/>
            <a:ext cx="6252210" cy="6350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4000" b="1" u="none">
                <a:solidFill>
                  <a:srgbClr val="000000"/>
                </a:solidFill>
                <a:latin typeface="Tahoma"/>
                <a:cs typeface="Tahoma"/>
              </a:defRPr>
            </a:pPr>
            <a:r>
              <a:t>Valori, Norme, Principi</a:t>
            </a:r>
            <a:endParaRPr sz="4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94308" y="2355595"/>
            <a:ext cx="8999855" cy="2006600"/>
          </a:xfrm>
          <a:prstGeom prst="rect">
            <a:avLst/>
          </a:prstGeom>
        </p:spPr>
        <p:txBody>
          <a:bodyPr vert="horz" wrap="square" lIns="0" tIns="168275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325"/>
              </a:spcBef>
              <a:defRPr sz="2400">
                <a:latin typeface="Verdana"/>
                <a:cs typeface="Verdana"/>
              </a:defRPr>
            </a:pPr>
            <a:r>
              <a:t>Due approcci:</a:t>
            </a:r>
            <a:endParaRPr sz="2400">
              <a:latin typeface="Verdana"/>
              <a:cs typeface="Verdana"/>
            </a:endParaRPr>
          </a:p>
          <a:p>
            <a:pPr marL="241300" indent="-228600">
              <a:lnSpc>
                <a:spcPct val="100000"/>
              </a:lnSpc>
              <a:spcBef>
                <a:spcPts val="1220"/>
              </a:spcBef>
              <a:buFont typeface="Arial MT"/>
              <a:buChar char="•"/>
              <a:tabLst>
                <a:tab pos="241300" algn="l"/>
              </a:tabLst>
              <a:defRPr sz="2400">
                <a:latin typeface="Verdana"/>
                <a:cs typeface="Verdana"/>
              </a:defRPr>
            </a:pPr>
            <a:r>
              <a:t>Top-down, considera una teoria etica specificata a priori</a:t>
            </a:r>
            <a:endParaRPr sz="2400">
              <a:latin typeface="Verdana"/>
              <a:cs typeface="Verdana"/>
            </a:endParaRPr>
          </a:p>
          <a:p>
            <a:pPr marL="241300" marR="5080" indent="-228600">
              <a:lnSpc>
                <a:spcPct val="110800"/>
              </a:lnSpc>
              <a:spcBef>
                <a:spcPts val="1010"/>
              </a:spcBef>
              <a:buFont typeface="Arial MT"/>
              <a:buChar char="•"/>
              <a:tabLst>
                <a:tab pos="241300" algn="l"/>
              </a:tabLst>
              <a:defRPr sz="2400">
                <a:latin typeface="Verdana"/>
                <a:cs typeface="Verdana"/>
              </a:defRPr>
            </a:pPr>
            <a:r>
              <a:t>Bottom-up, impara ciò che è accettabile o ammissibile attraverso l'apprendimento e l'esperienza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712843" y="5706873"/>
            <a:ext cx="7009765" cy="388620"/>
          </a:xfrm>
          <a:prstGeom prst="rect">
            <a:avLst/>
          </a:prstGeom>
        </p:spPr>
        <p:txBody>
          <a:bodyPr vert="horz" wrap="square" lIns="0" tIns="20955" rIns="0" bIns="0">
            <a:spAutoFit/>
          </a:bodyPr>
          <a:lstStyle/>
          <a:p>
            <a:pPr marL="12700" marR="5080">
              <a:lnSpc>
                <a:spcPts val="1420"/>
              </a:lnSpc>
              <a:spcBef>
                <a:spcPts val="165"/>
              </a:spcBef>
              <a:defRPr sz="1200"/>
            </a:pPr>
            <a:r>
              <a:rPr>
                <a:latin typeface="Tahoma"/>
                <a:cs typeface="Tahoma"/>
              </a:rPr>
              <a:t>Wallach, Wendell e Shannon Vallor. "Macchine morali: Dall'allineamento del valore alla virtù incarnata". In </a:t>
            </a:r>
            <a:r>
              <a:rPr i="1">
                <a:latin typeface="Verdana"/>
                <a:cs typeface="Verdana"/>
              </a:rPr>
              <a:t>Etica dell'Intelligenza Artificiale</a:t>
            </a:r>
            <a:r>
              <a:rPr>
                <a:latin typeface="Tahoma"/>
                <a:cs typeface="Tahoma"/>
              </a:rPr>
              <a:t>, pp. 383-412. Stampa dell'Università di Oxford.</a:t>
            </a:r>
            <a:endParaRPr sz="1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83411" y="1114044"/>
            <a:ext cx="3675888" cy="69596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4400" u="none">
                <a:solidFill>
                  <a:srgbClr val="000000"/>
                </a:solidFill>
                <a:latin typeface="Calibri Light"/>
                <a:cs typeface="Calibri Light"/>
              </a:defRPr>
            </a:pPr>
            <a:r>
              <a:t>Limiti di AI</a:t>
            </a:r>
            <a:endParaRPr sz="44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32447" y="0"/>
            <a:ext cx="3675888" cy="21092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83411" y="2430780"/>
            <a:ext cx="5749036" cy="3451860"/>
          </a:xfrm>
          <a:prstGeom prst="rect">
            <a:avLst/>
          </a:prstGeom>
        </p:spPr>
        <p:txBody>
          <a:bodyPr vert="horz" wrap="square" lIns="0" tIns="113030" rIns="0" bIns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90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2000">
                <a:latin typeface="Calibri"/>
                <a:cs typeface="Calibri"/>
              </a:defRPr>
            </a:pPr>
            <a:r>
              <a:t>Comprensione del linguaggio naturale</a:t>
            </a:r>
            <a:endParaRPr sz="20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90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2000">
                <a:latin typeface="Calibri"/>
                <a:cs typeface="Calibri"/>
              </a:defRPr>
            </a:pPr>
            <a:r>
              <a:t>Ragionamento</a:t>
            </a:r>
            <a:endParaRPr sz="20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95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2000">
                <a:latin typeface="Calibri"/>
                <a:cs typeface="Calibri"/>
              </a:defRPr>
            </a:pPr>
            <a:r>
              <a:t>Imparare da pochi campioni</a:t>
            </a:r>
            <a:endParaRPr sz="20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20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2000">
                <a:latin typeface="Calibri"/>
                <a:cs typeface="Calibri"/>
              </a:defRPr>
            </a:pPr>
            <a:r>
              <a:t>Astrazione</a:t>
            </a:r>
            <a:endParaRPr sz="20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90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2000">
                <a:latin typeface="Calibri"/>
                <a:cs typeface="Calibri"/>
              </a:defRPr>
            </a:pPr>
            <a:r>
              <a:t>Combinare apprendimento e ragionamento</a:t>
            </a:r>
            <a:endParaRPr sz="20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95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2000">
                <a:latin typeface="Calibri"/>
                <a:cs typeface="Calibri"/>
              </a:defRPr>
            </a:pPr>
            <a:r>
              <a:t>Limiti etici:</a:t>
            </a:r>
            <a:endParaRPr sz="20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315"/>
              </a:spcBef>
              <a:buFont typeface="Arial MT"/>
              <a:buChar char="•"/>
              <a:tabLst>
                <a:tab pos="697865" algn="l"/>
                <a:tab pos="698500" algn="l"/>
              </a:tabLst>
              <a:defRPr sz="2000">
                <a:latin typeface="Calibri"/>
                <a:cs typeface="Calibri"/>
              </a:defRPr>
            </a:pPr>
            <a:r>
              <a:t>Bias</a:t>
            </a:r>
            <a:endParaRPr sz="20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285"/>
              </a:spcBef>
              <a:buFont typeface="Arial MT"/>
              <a:buChar char="•"/>
              <a:tabLst>
                <a:tab pos="697865" algn="l"/>
                <a:tab pos="698500" algn="l"/>
              </a:tabLst>
              <a:defRPr sz="2000">
                <a:latin typeface="Calibri"/>
                <a:cs typeface="Calibri"/>
              </a:defRPr>
            </a:pPr>
            <a:r>
              <a:t>Blackbox — Tutti i diritti riservati</a:t>
            </a:r>
            <a:endParaRPr sz="2000">
              <a:latin typeface="Calibri"/>
              <a:cs typeface="Calibri"/>
            </a:endParaRPr>
          </a:p>
          <a:p>
            <a:pPr marL="698500" lvl="1" indent="-228600">
              <a:lnSpc>
                <a:spcPct val="100000"/>
              </a:lnSpc>
              <a:spcBef>
                <a:spcPts val="195"/>
              </a:spcBef>
              <a:buFont typeface="Arial MT"/>
              <a:buChar char="•"/>
              <a:tabLst>
                <a:tab pos="697865" algn="l"/>
                <a:tab pos="698500" algn="l"/>
              </a:tabLst>
              <a:defRPr sz="2000">
                <a:latin typeface="Calibri"/>
                <a:cs typeface="Calibri"/>
              </a:defRPr>
            </a:pPr>
            <a:r>
              <a:t>Attacco avversario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97495" y="3084575"/>
            <a:ext cx="4791456" cy="377342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4654550" cy="6248400"/>
            <a:chOff x="0" y="0"/>
            <a:chExt cx="4654550" cy="6858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4654550" cy="6858000"/>
            </a:xfrm>
            <a:custGeom>
              <a:avLst/>
              <a:gdLst/>
              <a:ahLst/>
              <a:cxnLst/>
              <a:rect l="l" t="t" r="r" b="b"/>
              <a:pathLst>
                <a:path w="4654550" h="6858000">
                  <a:moveTo>
                    <a:pt x="4654296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4654296" y="6857999"/>
                  </a:lnTo>
                  <a:lnTo>
                    <a:pt x="4654296" y="0"/>
                  </a:lnTo>
                  <a:close/>
                </a:path>
              </a:pathLst>
            </a:custGeom>
            <a:solidFill>
              <a:srgbClr val="40404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43467" y="643470"/>
              <a:ext cx="3364229" cy="1597660"/>
            </a:xfrm>
            <a:custGeom>
              <a:avLst/>
              <a:gdLst/>
              <a:ahLst/>
              <a:cxnLst/>
              <a:rect l="l" t="t" r="r" b="b"/>
              <a:pathLst>
                <a:path w="3364229" h="1597660">
                  <a:moveTo>
                    <a:pt x="0" y="0"/>
                  </a:moveTo>
                  <a:lnTo>
                    <a:pt x="3363971" y="0"/>
                  </a:lnTo>
                  <a:lnTo>
                    <a:pt x="3363971" y="1597320"/>
                  </a:lnTo>
                  <a:lnTo>
                    <a:pt x="0" y="1597320"/>
                  </a:lnTo>
                  <a:lnTo>
                    <a:pt x="0" y="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19008" y="1186178"/>
            <a:ext cx="1613535" cy="45212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b="1" u="none">
                <a:solidFill>
                  <a:srgbClr val="FFFFFF"/>
                </a:solidFill>
                <a:latin typeface="Arial"/>
                <a:cs typeface="Arial"/>
              </a:defRPr>
            </a:pPr>
            <a:r>
              <a:t>Ai e Bias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22208" y="2595372"/>
            <a:ext cx="3025140" cy="2436495"/>
          </a:xfrm>
          <a:prstGeom prst="rect">
            <a:avLst/>
          </a:prstGeom>
        </p:spPr>
        <p:txBody>
          <a:bodyPr vert="horz" wrap="square" lIns="0" tIns="64135" rIns="0" bIns="0">
            <a:spAutoFit/>
          </a:bodyPr>
          <a:lstStyle/>
          <a:p>
            <a:pPr marL="241300" marR="598805" indent="-228600">
              <a:lnSpc>
                <a:spcPts val="1989"/>
              </a:lnSpc>
              <a:spcBef>
                <a:spcPts val="505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20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Contro qualcosa di qualcuno</a:t>
            </a:r>
            <a:endParaRPr sz="2000">
              <a:latin typeface="Calibri"/>
              <a:cs typeface="Calibri"/>
            </a:endParaRPr>
          </a:p>
          <a:p>
            <a:pPr marL="12700" marR="454025">
              <a:lnSpc>
                <a:spcPct val="121000"/>
              </a:lnSpc>
              <a:spcBef>
                <a:spcPts val="5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20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I comportamenti fuorvianti sono la tecnologia ingiusta?</a:t>
            </a:r>
            <a:endParaRPr sz="20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505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20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Dati sbilanciati</a:t>
            </a:r>
            <a:endParaRPr sz="20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480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20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Incorporamento di bias</a:t>
            </a:r>
            <a:endParaRPr sz="20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600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20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Agire in scenari invisibili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22208" y="5477255"/>
            <a:ext cx="3119120" cy="321310"/>
          </a:xfrm>
          <a:prstGeom prst="rect">
            <a:avLst/>
          </a:prstGeom>
        </p:spPr>
        <p:txBody>
          <a:bodyPr vert="horz" wrap="square" lIns="0" tIns="52069" rIns="0" bIns="0">
            <a:spAutoFit/>
          </a:bodyPr>
          <a:lstStyle/>
          <a:p>
            <a:pPr marL="12700" marR="5080">
              <a:lnSpc>
                <a:spcPct val="76400"/>
              </a:lnSpc>
              <a:spcBef>
                <a:spcPts val="409"/>
              </a:spcBef>
              <a:defRPr sz="11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Fonte:  https://en.wikipedia.org/wiki/List_of_cognitive_biases</a:t>
            </a:r>
            <a:endParaRPr sz="11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43918" y="789855"/>
            <a:ext cx="5958459" cy="524545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881" y="280377"/>
            <a:ext cx="11438890" cy="1844675"/>
          </a:xfrm>
          <a:custGeom>
            <a:avLst/>
            <a:gdLst/>
            <a:ahLst/>
            <a:cxnLst/>
            <a:rect l="l" t="t" r="r" b="b"/>
            <a:pathLst>
              <a:path w="11438890" h="1844675">
                <a:moveTo>
                  <a:pt x="11438794" y="0"/>
                </a:moveTo>
                <a:lnTo>
                  <a:pt x="0" y="0"/>
                </a:lnTo>
                <a:lnTo>
                  <a:pt x="0" y="1844255"/>
                </a:lnTo>
                <a:lnTo>
                  <a:pt x="11438794" y="1844255"/>
                </a:lnTo>
                <a:lnTo>
                  <a:pt x="11438794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6081" y="229870"/>
            <a:ext cx="11540490" cy="1945639"/>
          </a:xfrm>
          <a:prstGeom prst="rect">
            <a:avLst/>
          </a:prstGeom>
          <a:ln w="25400">
            <a:solidFill>
              <a:srgbClr val="404040"/>
            </a:solidFill>
          </a:ln>
        </p:spPr>
        <p:txBody>
          <a:bodyPr vert="horz" wrap="square" lIns="0" tIns="226060" rIns="0" bIns="0">
            <a:spAutoFit/>
          </a:bodyPr>
          <a:lstStyle/>
          <a:p>
            <a:pPr algn="ctr">
              <a:lnSpc>
                <a:spcPct val="100000"/>
              </a:lnSpc>
              <a:spcBef>
                <a:spcPts val="1780"/>
              </a:spcBef>
              <a:defRPr sz="5300" u="none">
                <a:solidFill>
                  <a:srgbClr val="FFFFFF"/>
                </a:solidFill>
                <a:latin typeface="Calibri Light"/>
                <a:cs typeface="Calibri Light"/>
              </a:defRPr>
            </a:pPr>
            <a:r>
              <a:t>Chatbot di Tay</a:t>
            </a:r>
            <a:endParaRPr sz="5300">
              <a:latin typeface="Calibri Light"/>
              <a:cs typeface="Calibri 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30081" y="1522298"/>
            <a:ext cx="7772400" cy="0"/>
          </a:xfrm>
          <a:custGeom>
            <a:avLst/>
            <a:gdLst/>
            <a:ahLst/>
            <a:cxnLst/>
            <a:rect l="l" t="t" r="r" b="b"/>
            <a:pathLst>
              <a:path w="7772400">
                <a:moveTo>
                  <a:pt x="0" y="0"/>
                </a:moveTo>
                <a:lnTo>
                  <a:pt x="7772404" y="1"/>
                </a:lnTo>
              </a:path>
            </a:pathLst>
          </a:custGeom>
          <a:ln w="22225">
            <a:solidFill>
              <a:srgbClr val="D9D9D9"/>
            </a:solidFill>
          </a:ln>
        </p:spPr>
        <p:txBody>
          <a:bodyPr wrap="square" lIns="0" tIns="0" rIns="0" bIns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9255" y="2475495"/>
            <a:ext cx="3971345" cy="3544305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6065482" y="2596832"/>
            <a:ext cx="101600" cy="3658235"/>
          </a:xfrm>
          <a:custGeom>
            <a:avLst/>
            <a:gdLst/>
            <a:ahLst/>
            <a:cxnLst/>
            <a:rect l="l" t="t" r="r" b="b"/>
            <a:pathLst>
              <a:path w="101600" h="3658235">
                <a:moveTo>
                  <a:pt x="33858" y="0"/>
                </a:moveTo>
                <a:lnTo>
                  <a:pt x="0" y="0"/>
                </a:lnTo>
                <a:lnTo>
                  <a:pt x="0" y="3657612"/>
                </a:lnTo>
                <a:lnTo>
                  <a:pt x="33858" y="3657612"/>
                </a:lnTo>
                <a:lnTo>
                  <a:pt x="33858" y="0"/>
                </a:lnTo>
                <a:close/>
              </a:path>
              <a:path w="101600" h="3658235">
                <a:moveTo>
                  <a:pt x="101600" y="0"/>
                </a:moveTo>
                <a:lnTo>
                  <a:pt x="67729" y="0"/>
                </a:lnTo>
                <a:lnTo>
                  <a:pt x="67729" y="3657612"/>
                </a:lnTo>
                <a:lnTo>
                  <a:pt x="101600" y="3657612"/>
                </a:lnTo>
                <a:lnTo>
                  <a:pt x="10160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45072" y="3288982"/>
            <a:ext cx="5393208" cy="225762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8067" y="343484"/>
            <a:ext cx="11438890" cy="1844675"/>
          </a:xfrm>
          <a:custGeom>
            <a:avLst/>
            <a:gdLst/>
            <a:ahLst/>
            <a:cxnLst/>
            <a:rect l="l" t="t" r="r" b="b"/>
            <a:pathLst>
              <a:path w="11438890" h="1844675">
                <a:moveTo>
                  <a:pt x="11438787" y="0"/>
                </a:moveTo>
                <a:lnTo>
                  <a:pt x="0" y="0"/>
                </a:lnTo>
                <a:lnTo>
                  <a:pt x="0" y="1844255"/>
                </a:lnTo>
                <a:lnTo>
                  <a:pt x="11438787" y="1844255"/>
                </a:lnTo>
                <a:lnTo>
                  <a:pt x="11438787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7267" y="292100"/>
            <a:ext cx="11540490" cy="1946910"/>
          </a:xfrm>
          <a:prstGeom prst="rect">
            <a:avLst/>
          </a:prstGeom>
          <a:ln w="25400">
            <a:solidFill>
              <a:srgbClr val="404040"/>
            </a:solidFill>
          </a:ln>
        </p:spPr>
        <p:txBody>
          <a:bodyPr vert="horz" wrap="square" lIns="0" tIns="197485" rIns="0" bIns="0">
            <a:spAutoFit/>
          </a:bodyPr>
          <a:lstStyle/>
          <a:p>
            <a:pPr algn="ctr">
              <a:lnSpc>
                <a:spcPct val="100000"/>
              </a:lnSpc>
              <a:spcBef>
                <a:spcPts val="1555"/>
              </a:spcBef>
              <a:defRPr sz="5300" u="none">
                <a:solidFill>
                  <a:srgbClr val="FFFFFF"/>
                </a:solidFill>
                <a:latin typeface="Calibri Light"/>
                <a:cs typeface="Calibri Light"/>
              </a:defRPr>
            </a:pPr>
            <a:r>
              <a:t>Classificazione delle immagini</a:t>
            </a:r>
            <a:endParaRPr sz="5300">
              <a:latin typeface="Calibri Light"/>
              <a:cs typeface="Calibri 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09800" y="1448625"/>
            <a:ext cx="7772400" cy="0"/>
          </a:xfrm>
          <a:custGeom>
            <a:avLst/>
            <a:gdLst/>
            <a:ahLst/>
            <a:cxnLst/>
            <a:rect l="l" t="t" r="r" b="b"/>
            <a:pathLst>
              <a:path w="7772400">
                <a:moveTo>
                  <a:pt x="0" y="0"/>
                </a:moveTo>
                <a:lnTo>
                  <a:pt x="7772404" y="1"/>
                </a:lnTo>
              </a:path>
            </a:pathLst>
          </a:custGeom>
          <a:ln w="22225">
            <a:solidFill>
              <a:srgbClr val="D9D9D9"/>
            </a:solidFill>
          </a:ln>
        </p:spPr>
        <p:txBody>
          <a:bodyPr wrap="square" lIns="0" tIns="0" rIns="0" bIns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97921" y="2509913"/>
            <a:ext cx="4007063" cy="399763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96881" y="280377"/>
            <a:ext cx="11438890" cy="1844675"/>
          </a:xfrm>
          <a:custGeom>
            <a:avLst/>
            <a:gdLst/>
            <a:ahLst/>
            <a:cxnLst/>
            <a:rect l="l" t="t" r="r" b="b"/>
            <a:pathLst>
              <a:path w="11438890" h="1844675">
                <a:moveTo>
                  <a:pt x="11438794" y="0"/>
                </a:moveTo>
                <a:lnTo>
                  <a:pt x="0" y="0"/>
                </a:lnTo>
                <a:lnTo>
                  <a:pt x="0" y="1844255"/>
                </a:lnTo>
                <a:lnTo>
                  <a:pt x="11438794" y="1844255"/>
                </a:lnTo>
                <a:lnTo>
                  <a:pt x="11438794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46081" y="229870"/>
            <a:ext cx="11540490" cy="1945639"/>
          </a:xfrm>
          <a:prstGeom prst="rect">
            <a:avLst/>
          </a:prstGeom>
          <a:ln w="25400">
            <a:solidFill>
              <a:srgbClr val="404040"/>
            </a:solidFill>
          </a:ln>
        </p:spPr>
        <p:txBody>
          <a:bodyPr vert="horz" wrap="square" lIns="0" tIns="226060" rIns="0" bIns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780"/>
              </a:spcBef>
              <a:defRPr sz="5300" u="none">
                <a:solidFill>
                  <a:srgbClr val="FFFFFF"/>
                </a:solidFill>
                <a:latin typeface="Calibri Light"/>
                <a:cs typeface="Calibri Light"/>
              </a:defRPr>
            </a:pPr>
            <a:r>
              <a:t>Analisi sentimentale</a:t>
            </a:r>
            <a:endParaRPr sz="5300">
              <a:latin typeface="Calibri Light"/>
              <a:cs typeface="Calibri 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30081" y="1522298"/>
            <a:ext cx="7772400" cy="0"/>
          </a:xfrm>
          <a:custGeom>
            <a:avLst/>
            <a:gdLst/>
            <a:ahLst/>
            <a:cxnLst/>
            <a:rect l="l" t="t" r="r" b="b"/>
            <a:pathLst>
              <a:path w="7772400">
                <a:moveTo>
                  <a:pt x="0" y="0"/>
                </a:moveTo>
                <a:lnTo>
                  <a:pt x="7772404" y="1"/>
                </a:lnTo>
              </a:path>
            </a:pathLst>
          </a:custGeom>
          <a:ln w="22225">
            <a:solidFill>
              <a:srgbClr val="D9D9D9"/>
            </a:solidFill>
          </a:ln>
        </p:spPr>
        <p:txBody>
          <a:bodyPr wrap="square" lIns="0" tIns="0" rIns="0" bIns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34490" y="2426818"/>
            <a:ext cx="2604910" cy="3669184"/>
          </a:xfrm>
          <a:prstGeom prst="rect">
            <a:avLst/>
          </a:prstGeom>
        </p:spPr>
      </p:pic>
      <p:sp>
        <p:nvSpPr>
          <p:cNvPr id="6" name="object 6"/>
          <p:cNvSpPr/>
          <p:nvPr/>
        </p:nvSpPr>
        <p:spPr>
          <a:xfrm>
            <a:off x="6065482" y="2596832"/>
            <a:ext cx="101600" cy="3658235"/>
          </a:xfrm>
          <a:custGeom>
            <a:avLst/>
            <a:gdLst/>
            <a:ahLst/>
            <a:cxnLst/>
            <a:rect l="l" t="t" r="r" b="b"/>
            <a:pathLst>
              <a:path w="101600" h="3658235">
                <a:moveTo>
                  <a:pt x="33858" y="0"/>
                </a:moveTo>
                <a:lnTo>
                  <a:pt x="0" y="0"/>
                </a:lnTo>
                <a:lnTo>
                  <a:pt x="0" y="3657612"/>
                </a:lnTo>
                <a:lnTo>
                  <a:pt x="33858" y="3657612"/>
                </a:lnTo>
                <a:lnTo>
                  <a:pt x="33858" y="0"/>
                </a:lnTo>
                <a:close/>
              </a:path>
              <a:path w="101600" h="3658235">
                <a:moveTo>
                  <a:pt x="101600" y="0"/>
                </a:moveTo>
                <a:lnTo>
                  <a:pt x="67729" y="0"/>
                </a:lnTo>
                <a:lnTo>
                  <a:pt x="67729" y="3657612"/>
                </a:lnTo>
                <a:lnTo>
                  <a:pt x="101600" y="3657612"/>
                </a:lnTo>
                <a:lnTo>
                  <a:pt x="10160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28381" y="2671263"/>
            <a:ext cx="2486419" cy="342473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8067" y="343484"/>
            <a:ext cx="11438890" cy="1844675"/>
          </a:xfrm>
          <a:custGeom>
            <a:avLst/>
            <a:gdLst/>
            <a:ahLst/>
            <a:cxnLst/>
            <a:rect l="l" t="t" r="r" b="b"/>
            <a:pathLst>
              <a:path w="11438890" h="1844675">
                <a:moveTo>
                  <a:pt x="11438787" y="0"/>
                </a:moveTo>
                <a:lnTo>
                  <a:pt x="0" y="0"/>
                </a:lnTo>
                <a:lnTo>
                  <a:pt x="0" y="1844255"/>
                </a:lnTo>
                <a:lnTo>
                  <a:pt x="11438787" y="1844255"/>
                </a:lnTo>
                <a:lnTo>
                  <a:pt x="11438787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7267" y="292100"/>
            <a:ext cx="11540490" cy="1015021"/>
          </a:xfrm>
          <a:prstGeom prst="rect">
            <a:avLst/>
          </a:prstGeom>
          <a:ln w="25400">
            <a:solidFill>
              <a:srgbClr val="404040"/>
            </a:solidFill>
          </a:ln>
        </p:spPr>
        <p:txBody>
          <a:bodyPr vert="horz" wrap="square" lIns="0" tIns="197485" rIns="0" bIns="0">
            <a:spAutoFit/>
          </a:bodyPr>
          <a:lstStyle/>
          <a:p>
            <a:pPr algn="ctr">
              <a:lnSpc>
                <a:spcPct val="100000"/>
              </a:lnSpc>
              <a:spcBef>
                <a:spcPts val="1555"/>
              </a:spcBef>
              <a:defRPr sz="5300" u="none">
                <a:solidFill>
                  <a:srgbClr val="FFFFFF"/>
                </a:solidFill>
                <a:latin typeface="Calibri Light"/>
                <a:cs typeface="Calibri Light"/>
              </a:defRPr>
            </a:pPr>
            <a:r>
              <a:t>COMPAS</a:t>
            </a:r>
            <a:r>
              <a:rPr lang="it-IT"/>
              <a:t>S</a:t>
            </a:r>
            <a:endParaRPr sz="5300">
              <a:latin typeface="Calibri Light"/>
              <a:cs typeface="Calibri 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09800" y="1448625"/>
            <a:ext cx="7772400" cy="0"/>
          </a:xfrm>
          <a:custGeom>
            <a:avLst/>
            <a:gdLst/>
            <a:ahLst/>
            <a:cxnLst/>
            <a:rect l="l" t="t" r="r" b="b"/>
            <a:pathLst>
              <a:path w="7772400">
                <a:moveTo>
                  <a:pt x="0" y="0"/>
                </a:moveTo>
                <a:lnTo>
                  <a:pt x="7772404" y="1"/>
                </a:lnTo>
              </a:path>
            </a:pathLst>
          </a:custGeom>
          <a:ln w="22225">
            <a:solidFill>
              <a:srgbClr val="D9D9D9"/>
            </a:solidFill>
          </a:ln>
        </p:spPr>
        <p:txBody>
          <a:bodyPr wrap="square" lIns="0" tIns="0" rIns="0" bIns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99131" y="2509913"/>
            <a:ext cx="6949669" cy="358608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7669" y="776605"/>
            <a:ext cx="3768131" cy="1280795"/>
          </a:xfrm>
          <a:prstGeom prst="rect">
            <a:avLst/>
          </a:prstGeom>
        </p:spPr>
        <p:txBody>
          <a:bodyPr vert="horz" wrap="square" lIns="0" tIns="82550" rIns="0" bIns="0">
            <a:spAutoFit/>
          </a:bodyPr>
          <a:lstStyle/>
          <a:p>
            <a:pPr marL="12700" marR="5080">
              <a:lnSpc>
                <a:spcPts val="4700"/>
              </a:lnSpc>
              <a:spcBef>
                <a:spcPts val="650"/>
              </a:spcBef>
              <a:defRPr sz="4300" u="none">
                <a:solidFill>
                  <a:srgbClr val="000000"/>
                </a:solidFill>
                <a:latin typeface="Calibri Light"/>
                <a:cs typeface="Calibri Light"/>
              </a:defRPr>
            </a:pPr>
            <a:r>
              <a:t>Riconoscimento facciale</a:t>
            </a:r>
            <a:endParaRPr sz="43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7670" y="2431796"/>
            <a:ext cx="2926715" cy="29972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1800">
                <a:latin typeface="Calibri"/>
                <a:cs typeface="Calibri"/>
              </a:defRPr>
            </a:pPr>
            <a:r>
              <a:t>Fonte: HTTPS://</a:t>
            </a:r>
            <a:r>
              <a:rPr>
                <a:hlinkClick r:id="rId2"/>
              </a:rPr>
              <a:t>www.ajl.org/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39055" y="12"/>
            <a:ext cx="7552944" cy="685798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09600" y="762000"/>
            <a:ext cx="3911386" cy="1280795"/>
          </a:xfrm>
          <a:prstGeom prst="rect">
            <a:avLst/>
          </a:prstGeom>
        </p:spPr>
        <p:txBody>
          <a:bodyPr vert="horz" wrap="square" lIns="0" tIns="82550" rIns="0" bIns="0">
            <a:spAutoFit/>
          </a:bodyPr>
          <a:lstStyle/>
          <a:p>
            <a:pPr marL="12700" marR="5080">
              <a:lnSpc>
                <a:spcPts val="4700"/>
              </a:lnSpc>
              <a:spcBef>
                <a:spcPts val="650"/>
              </a:spcBef>
              <a:defRPr sz="4300" u="none">
                <a:solidFill>
                  <a:srgbClr val="000000"/>
                </a:solidFill>
                <a:latin typeface="Calibri Light"/>
                <a:cs typeface="Calibri Light"/>
              </a:defRPr>
            </a:pPr>
            <a:r>
              <a:t>Punteggio sociale della Cina</a:t>
            </a:r>
            <a:endParaRPr sz="43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7670" y="2431796"/>
            <a:ext cx="3422015" cy="1037590"/>
          </a:xfrm>
          <a:prstGeom prst="rect">
            <a:avLst/>
          </a:prstGeom>
        </p:spPr>
        <p:txBody>
          <a:bodyPr vert="horz" wrap="square" lIns="0" tIns="41275" rIns="0" bIns="0">
            <a:spAutoFit/>
          </a:bodyPr>
          <a:lstStyle/>
          <a:p>
            <a:pPr marL="240665" marR="5080" indent="-228600">
              <a:lnSpc>
                <a:spcPct val="89600"/>
              </a:lnSpc>
              <a:spcBef>
                <a:spcPts val="325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1800">
                <a:latin typeface="Calibri"/>
                <a:cs typeface="Calibri"/>
              </a:defRPr>
            </a:pPr>
            <a:r>
              <a:t>Fonte:  HTTPS://</a:t>
            </a:r>
            <a:r>
              <a:rPr>
                <a:hlinkClick r:id="rId2"/>
              </a:rPr>
              <a:t>www.wired.co.uk/article/c </a:t>
            </a:r>
            <a:r>
              <a:t> hina-social-credit-system- spiegato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639055" y="12"/>
            <a:ext cx="7552944" cy="685791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77012" y="480059"/>
            <a:ext cx="11238230" cy="5897880"/>
            <a:chOff x="477012" y="480059"/>
            <a:chExt cx="11238230" cy="5897880"/>
          </a:xfrm>
        </p:grpSpPr>
        <p:sp>
          <p:nvSpPr>
            <p:cNvPr id="4" name="object 4"/>
            <p:cNvSpPr/>
            <p:nvPr/>
          </p:nvSpPr>
          <p:spPr>
            <a:xfrm>
              <a:off x="477012" y="480059"/>
              <a:ext cx="11238230" cy="5897880"/>
            </a:xfrm>
            <a:custGeom>
              <a:avLst/>
              <a:gdLst/>
              <a:ahLst/>
              <a:cxnLst/>
              <a:rect l="l" t="t" r="r" b="b"/>
              <a:pathLst>
                <a:path w="11238230" h="5897880">
                  <a:moveTo>
                    <a:pt x="11237976" y="0"/>
                  </a:moveTo>
                  <a:lnTo>
                    <a:pt x="0" y="0"/>
                  </a:lnTo>
                  <a:lnTo>
                    <a:pt x="0" y="5897880"/>
                  </a:lnTo>
                  <a:lnTo>
                    <a:pt x="11237976" y="5897880"/>
                  </a:lnTo>
                  <a:lnTo>
                    <a:pt x="11237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3467" y="1029893"/>
              <a:ext cx="10905062" cy="479821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8067" y="343484"/>
            <a:ext cx="11438890" cy="1844675"/>
          </a:xfrm>
          <a:custGeom>
            <a:avLst/>
            <a:gdLst/>
            <a:ahLst/>
            <a:cxnLst/>
            <a:rect l="l" t="t" r="r" b="b"/>
            <a:pathLst>
              <a:path w="11438890" h="1844675">
                <a:moveTo>
                  <a:pt x="11438787" y="0"/>
                </a:moveTo>
                <a:lnTo>
                  <a:pt x="0" y="0"/>
                </a:lnTo>
                <a:lnTo>
                  <a:pt x="0" y="1844255"/>
                </a:lnTo>
                <a:lnTo>
                  <a:pt x="11438787" y="1844255"/>
                </a:lnTo>
                <a:lnTo>
                  <a:pt x="11438787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7267" y="292100"/>
            <a:ext cx="11540490" cy="1946910"/>
          </a:xfrm>
          <a:prstGeom prst="rect">
            <a:avLst/>
          </a:prstGeom>
          <a:ln w="25400">
            <a:solidFill>
              <a:srgbClr val="404040"/>
            </a:solidFill>
          </a:ln>
        </p:spPr>
        <p:txBody>
          <a:bodyPr vert="horz" wrap="square" lIns="0" tIns="197485" rIns="0" bIns="0">
            <a:spAutoFit/>
          </a:bodyPr>
          <a:lstStyle/>
          <a:p>
            <a:pPr algn="ctr">
              <a:lnSpc>
                <a:spcPct val="100000"/>
              </a:lnSpc>
              <a:spcBef>
                <a:spcPts val="1555"/>
              </a:spcBef>
              <a:defRPr sz="5300" u="none">
                <a:solidFill>
                  <a:srgbClr val="FFFFFF"/>
                </a:solidFill>
                <a:latin typeface="Calibri Light"/>
                <a:cs typeface="Calibri Light"/>
              </a:defRPr>
            </a:pPr>
            <a:r>
              <a:t>Attacco avversario</a:t>
            </a:r>
            <a:endParaRPr sz="5300">
              <a:latin typeface="Calibri Light"/>
              <a:cs typeface="Calibri 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09800" y="1448625"/>
            <a:ext cx="7772400" cy="0"/>
          </a:xfrm>
          <a:custGeom>
            <a:avLst/>
            <a:gdLst/>
            <a:ahLst/>
            <a:cxnLst/>
            <a:rect l="l" t="t" r="r" b="b"/>
            <a:pathLst>
              <a:path w="7772400">
                <a:moveTo>
                  <a:pt x="0" y="0"/>
                </a:moveTo>
                <a:lnTo>
                  <a:pt x="7772404" y="1"/>
                </a:lnTo>
              </a:path>
            </a:pathLst>
          </a:custGeom>
          <a:ln w="22225">
            <a:solidFill>
              <a:srgbClr val="D9D9D9"/>
            </a:solidFill>
          </a:ln>
        </p:spPr>
        <p:txBody>
          <a:bodyPr wrap="square" lIns="0" tIns="0" rIns="0" bIns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03739" y="2698826"/>
            <a:ext cx="6679542" cy="327245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825360" y="2834747"/>
            <a:ext cx="3832860" cy="2227580"/>
          </a:xfrm>
          <a:prstGeom prst="rect">
            <a:avLst/>
          </a:prstGeom>
        </p:spPr>
        <p:txBody>
          <a:bodyPr vert="horz" wrap="square" lIns="0" tIns="99060" rIns="0" bIns="0">
            <a:spAutoFit/>
          </a:bodyPr>
          <a:lstStyle/>
          <a:p>
            <a:pPr marL="12700" marR="421005">
              <a:lnSpc>
                <a:spcPts val="6500"/>
              </a:lnSpc>
              <a:spcBef>
                <a:spcPts val="780"/>
              </a:spcBef>
              <a:defRPr sz="5850">
                <a:solidFill>
                  <a:srgbClr val="FFFFFF"/>
                </a:solidFill>
                <a:latin typeface="Calibri Light"/>
                <a:cs typeface="Calibri Light"/>
              </a:defRPr>
            </a:pPr>
            <a:r>
              <a:t>Attacco avversario</a:t>
            </a:r>
            <a:endParaRPr sz="5850">
              <a:latin typeface="Calibri Light"/>
              <a:cs typeface="Calibri Light"/>
            </a:endParaRPr>
          </a:p>
          <a:p>
            <a:pPr marL="12700">
              <a:lnSpc>
                <a:spcPct val="100000"/>
              </a:lnSpc>
              <a:spcBef>
                <a:spcPts val="1260"/>
              </a:spcBef>
              <a:defRPr sz="20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cs typeface="Calibri"/>
              </a:defRPr>
            </a:pPr>
            <a:r>
              <a:t>https://thispersondoesnotexist.com/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6172835" cy="6858000"/>
            <a:chOff x="0" y="0"/>
            <a:chExt cx="6172835" cy="685800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6172835" cy="6858000"/>
            </a:xfrm>
            <a:custGeom>
              <a:avLst/>
              <a:gdLst/>
              <a:ahLst/>
              <a:cxnLst/>
              <a:rect l="l" t="t" r="r" b="b"/>
              <a:pathLst>
                <a:path w="6172835" h="6858000">
                  <a:moveTo>
                    <a:pt x="6103708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2764853" y="6857999"/>
                  </a:lnTo>
                  <a:lnTo>
                    <a:pt x="2896679" y="6782204"/>
                  </a:lnTo>
                  <a:lnTo>
                    <a:pt x="2937503" y="6757202"/>
                  </a:lnTo>
                  <a:lnTo>
                    <a:pt x="2978138" y="6731921"/>
                  </a:lnTo>
                  <a:lnTo>
                    <a:pt x="3018581" y="6706364"/>
                  </a:lnTo>
                  <a:lnTo>
                    <a:pt x="3058831" y="6680530"/>
                  </a:lnTo>
                  <a:lnTo>
                    <a:pt x="3098887" y="6654423"/>
                  </a:lnTo>
                  <a:lnTo>
                    <a:pt x="3138748" y="6628042"/>
                  </a:lnTo>
                  <a:lnTo>
                    <a:pt x="3178412" y="6601390"/>
                  </a:lnTo>
                  <a:lnTo>
                    <a:pt x="3217879" y="6574467"/>
                  </a:lnTo>
                  <a:lnTo>
                    <a:pt x="3257146" y="6547276"/>
                  </a:lnTo>
                  <a:lnTo>
                    <a:pt x="3296212" y="6519816"/>
                  </a:lnTo>
                  <a:lnTo>
                    <a:pt x="3335077" y="6492091"/>
                  </a:lnTo>
                  <a:lnTo>
                    <a:pt x="3373738" y="6464100"/>
                  </a:lnTo>
                  <a:lnTo>
                    <a:pt x="3412195" y="6435846"/>
                  </a:lnTo>
                  <a:lnTo>
                    <a:pt x="3450445" y="6407329"/>
                  </a:lnTo>
                  <a:lnTo>
                    <a:pt x="3488489" y="6378551"/>
                  </a:lnTo>
                  <a:lnTo>
                    <a:pt x="3526324" y="6349514"/>
                  </a:lnTo>
                  <a:lnTo>
                    <a:pt x="3563949" y="6320218"/>
                  </a:lnTo>
                  <a:lnTo>
                    <a:pt x="3601362" y="6290665"/>
                  </a:lnTo>
                  <a:lnTo>
                    <a:pt x="3638564" y="6260857"/>
                  </a:lnTo>
                  <a:lnTo>
                    <a:pt x="3675551" y="6230793"/>
                  </a:lnTo>
                  <a:lnTo>
                    <a:pt x="3712323" y="6200477"/>
                  </a:lnTo>
                  <a:lnTo>
                    <a:pt x="3748878" y="6169909"/>
                  </a:lnTo>
                  <a:lnTo>
                    <a:pt x="3785216" y="6139091"/>
                  </a:lnTo>
                  <a:lnTo>
                    <a:pt x="3821335" y="6108023"/>
                  </a:lnTo>
                  <a:lnTo>
                    <a:pt x="3857233" y="6076708"/>
                  </a:lnTo>
                  <a:lnTo>
                    <a:pt x="3892909" y="6045146"/>
                  </a:lnTo>
                  <a:lnTo>
                    <a:pt x="3928362" y="6013340"/>
                  </a:lnTo>
                  <a:lnTo>
                    <a:pt x="3963590" y="5981289"/>
                  </a:lnTo>
                  <a:lnTo>
                    <a:pt x="3998593" y="5948996"/>
                  </a:lnTo>
                  <a:lnTo>
                    <a:pt x="4033369" y="5916461"/>
                  </a:lnTo>
                  <a:lnTo>
                    <a:pt x="4067916" y="5883687"/>
                  </a:lnTo>
                  <a:lnTo>
                    <a:pt x="4102233" y="5850675"/>
                  </a:lnTo>
                  <a:lnTo>
                    <a:pt x="4136319" y="5817425"/>
                  </a:lnTo>
                  <a:lnTo>
                    <a:pt x="4170173" y="5783939"/>
                  </a:lnTo>
                  <a:lnTo>
                    <a:pt x="4203793" y="5750219"/>
                  </a:lnTo>
                  <a:lnTo>
                    <a:pt x="4237178" y="5716265"/>
                  </a:lnTo>
                  <a:lnTo>
                    <a:pt x="4270326" y="5682080"/>
                  </a:lnTo>
                  <a:lnTo>
                    <a:pt x="4303237" y="5647664"/>
                  </a:lnTo>
                  <a:lnTo>
                    <a:pt x="4335908" y="5613019"/>
                  </a:lnTo>
                  <a:lnTo>
                    <a:pt x="4368339" y="5578146"/>
                  </a:lnTo>
                  <a:lnTo>
                    <a:pt x="4400529" y="5543047"/>
                  </a:lnTo>
                  <a:lnTo>
                    <a:pt x="4432475" y="5507722"/>
                  </a:lnTo>
                  <a:lnTo>
                    <a:pt x="4464177" y="5472173"/>
                  </a:lnTo>
                  <a:lnTo>
                    <a:pt x="4495634" y="5436402"/>
                  </a:lnTo>
                  <a:lnTo>
                    <a:pt x="4526843" y="5400409"/>
                  </a:lnTo>
                  <a:lnTo>
                    <a:pt x="4557804" y="5364197"/>
                  </a:lnTo>
                  <a:lnTo>
                    <a:pt x="4588515" y="5327766"/>
                  </a:lnTo>
                  <a:lnTo>
                    <a:pt x="4618975" y="5291117"/>
                  </a:lnTo>
                  <a:lnTo>
                    <a:pt x="4649183" y="5254253"/>
                  </a:lnTo>
                  <a:lnTo>
                    <a:pt x="4679138" y="5217174"/>
                  </a:lnTo>
                  <a:lnTo>
                    <a:pt x="4708837" y="5179882"/>
                  </a:lnTo>
                  <a:lnTo>
                    <a:pt x="4738280" y="5142377"/>
                  </a:lnTo>
                  <a:lnTo>
                    <a:pt x="4767465" y="5104662"/>
                  </a:lnTo>
                  <a:lnTo>
                    <a:pt x="4796391" y="5066738"/>
                  </a:lnTo>
                  <a:lnTo>
                    <a:pt x="4825058" y="5028606"/>
                  </a:lnTo>
                  <a:lnTo>
                    <a:pt x="4853462" y="4990267"/>
                  </a:lnTo>
                  <a:lnTo>
                    <a:pt x="4881603" y="4951722"/>
                  </a:lnTo>
                  <a:lnTo>
                    <a:pt x="4909481" y="4912974"/>
                  </a:lnTo>
                  <a:lnTo>
                    <a:pt x="4937092" y="4874023"/>
                  </a:lnTo>
                  <a:lnTo>
                    <a:pt x="4964437" y="4834871"/>
                  </a:lnTo>
                  <a:lnTo>
                    <a:pt x="4991514" y="4795518"/>
                  </a:lnTo>
                  <a:lnTo>
                    <a:pt x="5018320" y="4755967"/>
                  </a:lnTo>
                  <a:lnTo>
                    <a:pt x="5044856" y="4716218"/>
                  </a:lnTo>
                  <a:lnTo>
                    <a:pt x="5071120" y="4676274"/>
                  </a:lnTo>
                  <a:lnTo>
                    <a:pt x="5097110" y="4636134"/>
                  </a:lnTo>
                  <a:lnTo>
                    <a:pt x="5122826" y="4595801"/>
                  </a:lnTo>
                  <a:lnTo>
                    <a:pt x="5148265" y="4555276"/>
                  </a:lnTo>
                  <a:lnTo>
                    <a:pt x="5173426" y="4514561"/>
                  </a:lnTo>
                  <a:lnTo>
                    <a:pt x="5198309" y="4473655"/>
                  </a:lnTo>
                  <a:lnTo>
                    <a:pt x="5222912" y="4432562"/>
                  </a:lnTo>
                  <a:lnTo>
                    <a:pt x="5247233" y="4391282"/>
                  </a:lnTo>
                  <a:lnTo>
                    <a:pt x="5271271" y="4349816"/>
                  </a:lnTo>
                  <a:lnTo>
                    <a:pt x="5295025" y="4308167"/>
                  </a:lnTo>
                  <a:lnTo>
                    <a:pt x="5318494" y="4266334"/>
                  </a:lnTo>
                  <a:lnTo>
                    <a:pt x="5341676" y="4224320"/>
                  </a:lnTo>
                  <a:lnTo>
                    <a:pt x="5364569" y="4182126"/>
                  </a:lnTo>
                  <a:lnTo>
                    <a:pt x="5387173" y="4139753"/>
                  </a:lnTo>
                  <a:lnTo>
                    <a:pt x="5409487" y="4097203"/>
                  </a:lnTo>
                  <a:lnTo>
                    <a:pt x="5431508" y="4054476"/>
                  </a:lnTo>
                  <a:lnTo>
                    <a:pt x="5453236" y="4011574"/>
                  </a:lnTo>
                  <a:lnTo>
                    <a:pt x="5474669" y="3968499"/>
                  </a:lnTo>
                  <a:lnTo>
                    <a:pt x="5495806" y="3925252"/>
                  </a:lnTo>
                  <a:lnTo>
                    <a:pt x="5516645" y="3881834"/>
                  </a:lnTo>
                  <a:lnTo>
                    <a:pt x="5537186" y="3838246"/>
                  </a:lnTo>
                  <a:lnTo>
                    <a:pt x="5557427" y="3794490"/>
                  </a:lnTo>
                  <a:lnTo>
                    <a:pt x="5577366" y="3750567"/>
                  </a:lnTo>
                  <a:lnTo>
                    <a:pt x="5597003" y="3706479"/>
                  </a:lnTo>
                  <a:lnTo>
                    <a:pt x="5616336" y="3662226"/>
                  </a:lnTo>
                  <a:lnTo>
                    <a:pt x="5635363" y="3617811"/>
                  </a:lnTo>
                  <a:lnTo>
                    <a:pt x="5654083" y="3573234"/>
                  </a:lnTo>
                  <a:lnTo>
                    <a:pt x="5672496" y="3528496"/>
                  </a:lnTo>
                  <a:lnTo>
                    <a:pt x="5690599" y="3483600"/>
                  </a:lnTo>
                  <a:lnTo>
                    <a:pt x="5708391" y="3438546"/>
                  </a:lnTo>
                  <a:lnTo>
                    <a:pt x="5725872" y="3393335"/>
                  </a:lnTo>
                  <a:lnTo>
                    <a:pt x="5743039" y="3347970"/>
                  </a:lnTo>
                  <a:lnTo>
                    <a:pt x="5759891" y="3302451"/>
                  </a:lnTo>
                  <a:lnTo>
                    <a:pt x="5776428" y="3256780"/>
                  </a:lnTo>
                  <a:lnTo>
                    <a:pt x="5792647" y="3210958"/>
                  </a:lnTo>
                  <a:lnTo>
                    <a:pt x="5808547" y="3164986"/>
                  </a:lnTo>
                  <a:lnTo>
                    <a:pt x="5824128" y="3118866"/>
                  </a:lnTo>
                  <a:lnTo>
                    <a:pt x="5839387" y="3072598"/>
                  </a:lnTo>
                  <a:lnTo>
                    <a:pt x="5854324" y="3026186"/>
                  </a:lnTo>
                  <a:lnTo>
                    <a:pt x="5868937" y="2979628"/>
                  </a:lnTo>
                  <a:lnTo>
                    <a:pt x="5883224" y="2932928"/>
                  </a:lnTo>
                  <a:lnTo>
                    <a:pt x="5897185" y="2886086"/>
                  </a:lnTo>
                  <a:lnTo>
                    <a:pt x="5910818" y="2839104"/>
                  </a:lnTo>
                  <a:lnTo>
                    <a:pt x="5924122" y="2791982"/>
                  </a:lnTo>
                  <a:lnTo>
                    <a:pt x="5937095" y="2744723"/>
                  </a:lnTo>
                  <a:lnTo>
                    <a:pt x="5949736" y="2697327"/>
                  </a:lnTo>
                  <a:lnTo>
                    <a:pt x="5962044" y="2649797"/>
                  </a:lnTo>
                  <a:lnTo>
                    <a:pt x="5974018" y="2602132"/>
                  </a:lnTo>
                  <a:lnTo>
                    <a:pt x="5985655" y="2554335"/>
                  </a:lnTo>
                  <a:lnTo>
                    <a:pt x="5996956" y="2506407"/>
                  </a:lnTo>
                  <a:lnTo>
                    <a:pt x="6007917" y="2458350"/>
                  </a:lnTo>
                  <a:lnTo>
                    <a:pt x="6018540" y="2410163"/>
                  </a:lnTo>
                  <a:lnTo>
                    <a:pt x="6028820" y="2361850"/>
                  </a:lnTo>
                  <a:lnTo>
                    <a:pt x="6038759" y="2313411"/>
                  </a:lnTo>
                  <a:lnTo>
                    <a:pt x="6048353" y="2264848"/>
                  </a:lnTo>
                  <a:lnTo>
                    <a:pt x="6057603" y="2216161"/>
                  </a:lnTo>
                  <a:lnTo>
                    <a:pt x="6066506" y="2167352"/>
                  </a:lnTo>
                  <a:lnTo>
                    <a:pt x="6075061" y="2118423"/>
                  </a:lnTo>
                  <a:lnTo>
                    <a:pt x="6083267" y="2069375"/>
                  </a:lnTo>
                  <a:lnTo>
                    <a:pt x="6091122" y="2020209"/>
                  </a:lnTo>
                  <a:lnTo>
                    <a:pt x="6098626" y="1970927"/>
                  </a:lnTo>
                  <a:lnTo>
                    <a:pt x="6105776" y="1921529"/>
                  </a:lnTo>
                  <a:lnTo>
                    <a:pt x="6112573" y="1872017"/>
                  </a:lnTo>
                  <a:lnTo>
                    <a:pt x="6119013" y="1822393"/>
                  </a:lnTo>
                  <a:lnTo>
                    <a:pt x="6125096" y="1772658"/>
                  </a:lnTo>
                  <a:lnTo>
                    <a:pt x="6130821" y="1722813"/>
                  </a:lnTo>
                  <a:lnTo>
                    <a:pt x="6136187" y="1672859"/>
                  </a:lnTo>
                  <a:lnTo>
                    <a:pt x="6141191" y="1622798"/>
                  </a:lnTo>
                  <a:lnTo>
                    <a:pt x="6145832" y="1572631"/>
                  </a:lnTo>
                  <a:lnTo>
                    <a:pt x="6150110" y="1522359"/>
                  </a:lnTo>
                  <a:lnTo>
                    <a:pt x="6154023" y="1471985"/>
                  </a:lnTo>
                  <a:lnTo>
                    <a:pt x="6157570" y="1421508"/>
                  </a:lnTo>
                  <a:lnTo>
                    <a:pt x="6160749" y="1370931"/>
                  </a:lnTo>
                  <a:lnTo>
                    <a:pt x="6163559" y="1320254"/>
                  </a:lnTo>
                  <a:lnTo>
                    <a:pt x="6165998" y="1269480"/>
                  </a:lnTo>
                  <a:lnTo>
                    <a:pt x="6168066" y="1218609"/>
                  </a:lnTo>
                  <a:lnTo>
                    <a:pt x="6169761" y="1167642"/>
                  </a:lnTo>
                  <a:lnTo>
                    <a:pt x="6171081" y="1116582"/>
                  </a:lnTo>
                  <a:lnTo>
                    <a:pt x="6172026" y="1065429"/>
                  </a:lnTo>
                  <a:lnTo>
                    <a:pt x="6172594" y="1014184"/>
                  </a:lnTo>
                  <a:lnTo>
                    <a:pt x="6172784" y="962850"/>
                  </a:lnTo>
                  <a:lnTo>
                    <a:pt x="6172602" y="912560"/>
                  </a:lnTo>
                  <a:lnTo>
                    <a:pt x="6172057" y="862357"/>
                  </a:lnTo>
                  <a:lnTo>
                    <a:pt x="6171150" y="812242"/>
                  </a:lnTo>
                  <a:lnTo>
                    <a:pt x="6169883" y="762216"/>
                  </a:lnTo>
                  <a:lnTo>
                    <a:pt x="6168256" y="712280"/>
                  </a:lnTo>
                  <a:lnTo>
                    <a:pt x="6166272" y="662437"/>
                  </a:lnTo>
                  <a:lnTo>
                    <a:pt x="6163930" y="612686"/>
                  </a:lnTo>
                  <a:lnTo>
                    <a:pt x="6161233" y="563029"/>
                  </a:lnTo>
                  <a:lnTo>
                    <a:pt x="6158182" y="513467"/>
                  </a:lnTo>
                  <a:lnTo>
                    <a:pt x="6154778" y="464002"/>
                  </a:lnTo>
                  <a:lnTo>
                    <a:pt x="6151022" y="414635"/>
                  </a:lnTo>
                  <a:lnTo>
                    <a:pt x="6146915" y="365366"/>
                  </a:lnTo>
                  <a:lnTo>
                    <a:pt x="6142459" y="316198"/>
                  </a:lnTo>
                  <a:lnTo>
                    <a:pt x="6137656" y="267131"/>
                  </a:lnTo>
                  <a:lnTo>
                    <a:pt x="6103708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" y="12"/>
              <a:ext cx="6024130" cy="68579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8067" y="343484"/>
            <a:ext cx="11438890" cy="1844675"/>
          </a:xfrm>
          <a:custGeom>
            <a:avLst/>
            <a:gdLst/>
            <a:ahLst/>
            <a:cxnLst/>
            <a:rect l="l" t="t" r="r" b="b"/>
            <a:pathLst>
              <a:path w="11438890" h="1844675">
                <a:moveTo>
                  <a:pt x="11438787" y="0"/>
                </a:moveTo>
                <a:lnTo>
                  <a:pt x="0" y="0"/>
                </a:lnTo>
                <a:lnTo>
                  <a:pt x="0" y="1844255"/>
                </a:lnTo>
                <a:lnTo>
                  <a:pt x="11438787" y="1844255"/>
                </a:lnTo>
                <a:lnTo>
                  <a:pt x="11438787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7267" y="292100"/>
            <a:ext cx="11540490" cy="1946910"/>
          </a:xfrm>
          <a:prstGeom prst="rect">
            <a:avLst/>
          </a:prstGeom>
          <a:ln w="25400">
            <a:solidFill>
              <a:srgbClr val="404040"/>
            </a:solidFill>
          </a:ln>
        </p:spPr>
        <p:txBody>
          <a:bodyPr vert="horz" wrap="square" lIns="0" tIns="197485" rIns="0" bIns="0">
            <a:spAutoFit/>
          </a:bodyPr>
          <a:lstStyle/>
          <a:p>
            <a:pPr algn="ctr">
              <a:lnSpc>
                <a:spcPct val="100000"/>
              </a:lnSpc>
              <a:spcBef>
                <a:spcPts val="1555"/>
              </a:spcBef>
              <a:defRPr sz="5300" u="none">
                <a:solidFill>
                  <a:srgbClr val="FFFFFF"/>
                </a:solidFill>
                <a:latin typeface="Calibri Light"/>
                <a:cs typeface="Calibri Light"/>
              </a:defRPr>
            </a:pPr>
            <a:r>
              <a:t>Attacco avversario</a:t>
            </a:r>
            <a:endParaRPr sz="5300">
              <a:latin typeface="Calibri Light"/>
              <a:cs typeface="Calibri Light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09800" y="1448625"/>
            <a:ext cx="7772400" cy="0"/>
          </a:xfrm>
          <a:custGeom>
            <a:avLst/>
            <a:gdLst/>
            <a:ahLst/>
            <a:cxnLst/>
            <a:rect l="l" t="t" r="r" b="b"/>
            <a:pathLst>
              <a:path w="7772400">
                <a:moveTo>
                  <a:pt x="0" y="0"/>
                </a:moveTo>
                <a:lnTo>
                  <a:pt x="7772404" y="1"/>
                </a:lnTo>
              </a:path>
            </a:pathLst>
          </a:custGeom>
          <a:ln w="22225">
            <a:solidFill>
              <a:srgbClr val="D9D9D9"/>
            </a:solidFill>
          </a:ln>
        </p:spPr>
        <p:txBody>
          <a:bodyPr wrap="square" lIns="0" tIns="0" rIns="0" bIns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12716" y="2948681"/>
            <a:ext cx="7905373" cy="307744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73384" y="257809"/>
            <a:ext cx="4459605" cy="6306820"/>
            <a:chOff x="273384" y="257809"/>
            <a:chExt cx="4459605" cy="6306820"/>
          </a:xfrm>
        </p:grpSpPr>
        <p:sp>
          <p:nvSpPr>
            <p:cNvPr id="3" name="object 3"/>
            <p:cNvSpPr/>
            <p:nvPr/>
          </p:nvSpPr>
          <p:spPr>
            <a:xfrm>
              <a:off x="336884" y="321182"/>
              <a:ext cx="4332605" cy="6179820"/>
            </a:xfrm>
            <a:custGeom>
              <a:avLst/>
              <a:gdLst/>
              <a:ahLst/>
              <a:cxnLst/>
              <a:rect l="l" t="t" r="r" b="b"/>
              <a:pathLst>
                <a:path w="4332605" h="6179820">
                  <a:moveTo>
                    <a:pt x="4332309" y="0"/>
                  </a:moveTo>
                  <a:lnTo>
                    <a:pt x="0" y="0"/>
                  </a:lnTo>
                  <a:lnTo>
                    <a:pt x="0" y="6179545"/>
                  </a:lnTo>
                  <a:lnTo>
                    <a:pt x="4332309" y="6179545"/>
                  </a:lnTo>
                  <a:lnTo>
                    <a:pt x="4332309" y="0"/>
                  </a:lnTo>
                  <a:close/>
                </a:path>
              </a:pathLst>
            </a:custGeom>
            <a:solidFill>
              <a:srgbClr val="404040">
                <a:alpha val="89799"/>
              </a:srgbClr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273380" y="257809"/>
              <a:ext cx="4459605" cy="6306820"/>
            </a:xfrm>
            <a:custGeom>
              <a:avLst/>
              <a:gdLst/>
              <a:ahLst/>
              <a:cxnLst/>
              <a:rect l="l" t="t" r="r" b="b"/>
              <a:pathLst>
                <a:path w="4459605" h="6306820">
                  <a:moveTo>
                    <a:pt x="4408513" y="50800"/>
                  </a:moveTo>
                  <a:lnTo>
                    <a:pt x="50800" y="50800"/>
                  </a:lnTo>
                  <a:lnTo>
                    <a:pt x="50800" y="127000"/>
                  </a:lnTo>
                  <a:lnTo>
                    <a:pt x="50800" y="6179820"/>
                  </a:lnTo>
                  <a:lnTo>
                    <a:pt x="50800" y="6256020"/>
                  </a:lnTo>
                  <a:lnTo>
                    <a:pt x="4408513" y="6256020"/>
                  </a:lnTo>
                  <a:lnTo>
                    <a:pt x="4408513" y="6179820"/>
                  </a:lnTo>
                  <a:lnTo>
                    <a:pt x="127000" y="6179820"/>
                  </a:lnTo>
                  <a:lnTo>
                    <a:pt x="127000" y="127000"/>
                  </a:lnTo>
                  <a:lnTo>
                    <a:pt x="4332313" y="127000"/>
                  </a:lnTo>
                  <a:lnTo>
                    <a:pt x="4332313" y="6179426"/>
                  </a:lnTo>
                  <a:lnTo>
                    <a:pt x="4408513" y="6179426"/>
                  </a:lnTo>
                  <a:lnTo>
                    <a:pt x="4408513" y="127000"/>
                  </a:lnTo>
                  <a:lnTo>
                    <a:pt x="4408513" y="126873"/>
                  </a:lnTo>
                  <a:lnTo>
                    <a:pt x="4408513" y="50800"/>
                  </a:lnTo>
                  <a:close/>
                </a:path>
                <a:path w="4459605" h="6306820">
                  <a:moveTo>
                    <a:pt x="4459313" y="0"/>
                  </a:moveTo>
                  <a:lnTo>
                    <a:pt x="0" y="0"/>
                  </a:lnTo>
                  <a:lnTo>
                    <a:pt x="0" y="25400"/>
                  </a:lnTo>
                  <a:lnTo>
                    <a:pt x="0" y="6281420"/>
                  </a:lnTo>
                  <a:lnTo>
                    <a:pt x="0" y="6306820"/>
                  </a:lnTo>
                  <a:lnTo>
                    <a:pt x="4459313" y="6306820"/>
                  </a:lnTo>
                  <a:lnTo>
                    <a:pt x="4459313" y="6281420"/>
                  </a:lnTo>
                  <a:lnTo>
                    <a:pt x="25400" y="6281420"/>
                  </a:lnTo>
                  <a:lnTo>
                    <a:pt x="25400" y="25400"/>
                  </a:lnTo>
                  <a:lnTo>
                    <a:pt x="4433913" y="25400"/>
                  </a:lnTo>
                  <a:lnTo>
                    <a:pt x="4433913" y="6281026"/>
                  </a:lnTo>
                  <a:lnTo>
                    <a:pt x="4459313" y="6281026"/>
                  </a:lnTo>
                  <a:lnTo>
                    <a:pt x="4459313" y="25400"/>
                  </a:lnTo>
                  <a:lnTo>
                    <a:pt x="4459313" y="25273"/>
                  </a:lnTo>
                  <a:lnTo>
                    <a:pt x="4459313" y="0"/>
                  </a:lnTo>
                  <a:close/>
                </a:path>
              </a:pathLst>
            </a:custGeom>
            <a:solidFill>
              <a:srgbClr val="595959">
                <a:alpha val="79998"/>
              </a:srgbClr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131657" y="2318142"/>
            <a:ext cx="3537831" cy="1403985"/>
          </a:xfrm>
          <a:prstGeom prst="rect">
            <a:avLst/>
          </a:prstGeom>
        </p:spPr>
        <p:txBody>
          <a:bodyPr vert="horz" wrap="square" lIns="0" tIns="80645" rIns="0" bIns="0">
            <a:spAutoFit/>
          </a:bodyPr>
          <a:lstStyle/>
          <a:p>
            <a:pPr marL="630555" marR="5080" indent="-618490">
              <a:lnSpc>
                <a:spcPts val="5210"/>
              </a:lnSpc>
              <a:spcBef>
                <a:spcPts val="635"/>
              </a:spcBef>
              <a:defRPr sz="4700" u="none">
                <a:solidFill>
                  <a:srgbClr val="FFFFFF"/>
                </a:solidFill>
                <a:latin typeface="Calibri Light"/>
                <a:cs typeface="Calibri Light"/>
              </a:defRPr>
            </a:pPr>
            <a:r>
              <a:t>Attacco</a:t>
            </a:r>
            <a:br>
              <a:rPr lang="it-IT"/>
            </a:br>
            <a:r>
              <a:t>avversario</a:t>
            </a:r>
            <a:endParaRPr sz="4700">
              <a:latin typeface="Calibri Light"/>
              <a:cs typeface="Calibri Ligh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91125" y="3910266"/>
            <a:ext cx="2586990" cy="0"/>
          </a:xfrm>
          <a:custGeom>
            <a:avLst/>
            <a:gdLst/>
            <a:ahLst/>
            <a:cxnLst/>
            <a:rect l="l" t="t" r="r" b="b"/>
            <a:pathLst>
              <a:path w="2586990">
                <a:moveTo>
                  <a:pt x="0" y="0"/>
                </a:moveTo>
                <a:lnTo>
                  <a:pt x="2586791" y="1"/>
                </a:lnTo>
              </a:path>
            </a:pathLst>
          </a:custGeom>
          <a:ln w="22225">
            <a:solidFill>
              <a:srgbClr val="D9D9D9"/>
            </a:solidFill>
          </a:ln>
        </p:spPr>
        <p:txBody>
          <a:bodyPr wrap="square" lIns="0" tIns="0" rIns="0" bIns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53824" y="1475105"/>
            <a:ext cx="6460511" cy="391574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8652" y="625678"/>
            <a:ext cx="704215" cy="146685"/>
          </a:xfrm>
          <a:custGeom>
            <a:avLst/>
            <a:gdLst/>
            <a:ahLst/>
            <a:cxnLst/>
            <a:rect l="l" t="t" r="r" b="b"/>
            <a:pathLst>
              <a:path w="704215" h="146684">
                <a:moveTo>
                  <a:pt x="704085" y="0"/>
                </a:moveTo>
                <a:lnTo>
                  <a:pt x="0" y="0"/>
                </a:lnTo>
                <a:lnTo>
                  <a:pt x="0" y="146303"/>
                </a:lnTo>
                <a:lnTo>
                  <a:pt x="704085" y="146303"/>
                </a:lnTo>
                <a:lnTo>
                  <a:pt x="704085" y="0"/>
                </a:lnTo>
                <a:close/>
              </a:path>
            </a:pathLst>
          </a:custGeom>
          <a:solidFill>
            <a:srgbClr val="F5A700"/>
          </a:solidFill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78652" y="4501197"/>
            <a:ext cx="11035030" cy="18415"/>
          </a:xfrm>
          <a:custGeom>
            <a:avLst/>
            <a:gdLst/>
            <a:ahLst/>
            <a:cxnLst/>
            <a:rect l="l" t="t" r="r" b="b"/>
            <a:pathLst>
              <a:path w="11035030" h="18414">
                <a:moveTo>
                  <a:pt x="11034699" y="0"/>
                </a:moveTo>
                <a:lnTo>
                  <a:pt x="0" y="0"/>
                </a:lnTo>
                <a:lnTo>
                  <a:pt x="0" y="18287"/>
                </a:lnTo>
                <a:lnTo>
                  <a:pt x="11034699" y="18287"/>
                </a:lnTo>
                <a:lnTo>
                  <a:pt x="11034699" y="0"/>
                </a:lnTo>
                <a:close/>
              </a:path>
            </a:pathLst>
          </a:custGeom>
          <a:solidFill>
            <a:srgbClr val="C9C9C9"/>
          </a:solidFill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78652" y="3124200"/>
            <a:ext cx="9147175" cy="12446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8000" b="1" u="none">
                <a:solidFill>
                  <a:srgbClr val="000000"/>
                </a:solidFill>
                <a:latin typeface="Tahoma"/>
                <a:cs typeface="Tahoma"/>
              </a:defRPr>
            </a:pPr>
            <a:r>
              <a:t>Alcune applicazioni</a:t>
            </a:r>
            <a:endParaRPr sz="8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8834" y="0"/>
            <a:ext cx="11312525" cy="2103120"/>
            <a:chOff x="498834" y="0"/>
            <a:chExt cx="11312525" cy="21031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7304" y="0"/>
              <a:ext cx="11283696" cy="210312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66928" y="0"/>
              <a:ext cx="11155680" cy="2011680"/>
            </a:xfrm>
            <a:custGeom>
              <a:avLst/>
              <a:gdLst/>
              <a:ahLst/>
              <a:cxnLst/>
              <a:rect l="l" t="t" r="r" b="b"/>
              <a:pathLst>
                <a:path w="11155680" h="2011680">
                  <a:moveTo>
                    <a:pt x="11155680" y="0"/>
                  </a:moveTo>
                  <a:lnTo>
                    <a:pt x="0" y="0"/>
                  </a:lnTo>
                  <a:lnTo>
                    <a:pt x="0" y="2011679"/>
                  </a:lnTo>
                  <a:lnTo>
                    <a:pt x="11155680" y="2011679"/>
                  </a:lnTo>
                  <a:lnTo>
                    <a:pt x="111556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98834" y="787349"/>
              <a:ext cx="128270" cy="704215"/>
            </a:xfrm>
            <a:custGeom>
              <a:avLst/>
              <a:gdLst/>
              <a:ahLst/>
              <a:cxnLst/>
              <a:rect l="l" t="t" r="r" b="b"/>
              <a:pathLst>
                <a:path w="128270" h="704215">
                  <a:moveTo>
                    <a:pt x="128015" y="0"/>
                  </a:moveTo>
                  <a:lnTo>
                    <a:pt x="0" y="0"/>
                  </a:lnTo>
                  <a:lnTo>
                    <a:pt x="0" y="704088"/>
                  </a:lnTo>
                  <a:lnTo>
                    <a:pt x="128015" y="704088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F5A7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94308" y="762507"/>
            <a:ext cx="3117850" cy="6350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4000" b="1" u="none">
                <a:solidFill>
                  <a:srgbClr val="000000"/>
                </a:solidFill>
                <a:latin typeface="Tahoma"/>
                <a:cs typeface="Tahoma"/>
              </a:defRPr>
            </a:pPr>
            <a:r>
              <a:t>Applicazioni</a:t>
            </a:r>
            <a:endParaRPr sz="4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94308" y="2355595"/>
            <a:ext cx="6953884" cy="2134870"/>
          </a:xfrm>
          <a:prstGeom prst="rect">
            <a:avLst/>
          </a:prstGeom>
        </p:spPr>
        <p:txBody>
          <a:bodyPr vert="horz" wrap="square" lIns="0" tIns="168275" rIns="0" bIns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325"/>
              </a:spcBef>
              <a:buFont typeface="Arial MT"/>
              <a:buChar char="•"/>
              <a:tabLst>
                <a:tab pos="241300" algn="l"/>
              </a:tabLst>
              <a:defRPr sz="2400">
                <a:latin typeface="Verdana"/>
                <a:cs typeface="Verdana"/>
              </a:defRPr>
            </a:pPr>
            <a:r>
              <a:t>Una Nozione di Distanza tra CP-nets</a:t>
            </a:r>
            <a:endParaRPr sz="2400">
              <a:latin typeface="Verdana"/>
              <a:cs typeface="Verdana"/>
            </a:endParaRPr>
          </a:p>
          <a:p>
            <a:pPr marL="241300" indent="-228600">
              <a:lnSpc>
                <a:spcPct val="100000"/>
              </a:lnSpc>
              <a:spcBef>
                <a:spcPts val="1220"/>
              </a:spcBef>
              <a:buFont typeface="Arial MT"/>
              <a:buChar char="•"/>
              <a:tabLst>
                <a:tab pos="241300" algn="l"/>
              </a:tabLst>
              <a:defRPr sz="2400">
                <a:latin typeface="Verdana"/>
                <a:cs typeface="Verdana"/>
              </a:defRPr>
            </a:pPr>
            <a:r>
              <a:t>Apprendimento metrico per l'allineamento del valore</a:t>
            </a:r>
            <a:endParaRPr sz="2400">
              <a:latin typeface="Verdana"/>
              <a:cs typeface="Verdana"/>
            </a:endParaRPr>
          </a:p>
          <a:p>
            <a:pPr marL="241300" indent="-228600">
              <a:lnSpc>
                <a:spcPct val="100000"/>
              </a:lnSpc>
              <a:spcBef>
                <a:spcPts val="1320"/>
              </a:spcBef>
              <a:buFont typeface="Arial MT"/>
              <a:buChar char="•"/>
              <a:tabLst>
                <a:tab pos="241300" algn="l"/>
              </a:tabLst>
              <a:defRPr sz="2400">
                <a:latin typeface="Verdana"/>
                <a:cs typeface="Verdana"/>
              </a:defRPr>
            </a:pPr>
            <a:r>
              <a:t>Quando è moralmente accettabile infrangere la regola?</a:t>
            </a:r>
            <a:endParaRPr sz="2400">
              <a:latin typeface="Verdana"/>
              <a:cs typeface="Verdana"/>
            </a:endParaRPr>
          </a:p>
          <a:p>
            <a:pPr marL="241300" indent="-228600">
              <a:lnSpc>
                <a:spcPct val="100000"/>
              </a:lnSpc>
              <a:spcBef>
                <a:spcPts val="1320"/>
              </a:spcBef>
              <a:buFont typeface="Arial MT"/>
              <a:buChar char="•"/>
              <a:tabLst>
                <a:tab pos="241300" algn="l"/>
              </a:tabLst>
              <a:defRPr sz="2400">
                <a:latin typeface="Verdana"/>
                <a:cs typeface="Verdana"/>
              </a:defRPr>
            </a:pPr>
            <a:r>
              <a:t>Approccio genetico alla manopola etica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0" y="69529"/>
            <a:ext cx="11074400" cy="773430"/>
            <a:chOff x="609600" y="69529"/>
            <a:chExt cx="11074400" cy="773430"/>
          </a:xfrm>
        </p:grpSpPr>
        <p:sp>
          <p:nvSpPr>
            <p:cNvPr id="3" name="object 3"/>
            <p:cNvSpPr/>
            <p:nvPr/>
          </p:nvSpPr>
          <p:spPr>
            <a:xfrm>
              <a:off x="609600" y="838199"/>
              <a:ext cx="11074400" cy="0"/>
            </a:xfrm>
            <a:custGeom>
              <a:avLst/>
              <a:gdLst/>
              <a:ahLst/>
              <a:cxnLst/>
              <a:rect l="l" t="t" r="r" b="b"/>
              <a:pathLst>
                <a:path w="11074400">
                  <a:moveTo>
                    <a:pt x="0" y="0"/>
                  </a:moveTo>
                  <a:lnTo>
                    <a:pt x="11074406" y="1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24608" y="69529"/>
              <a:ext cx="747551" cy="747556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9219045" y="3397501"/>
            <a:ext cx="2924810" cy="1901189"/>
            <a:chOff x="9219045" y="3397501"/>
            <a:chExt cx="2924810" cy="1901189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19045" y="3397501"/>
              <a:ext cx="2924217" cy="190066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57143" y="4409465"/>
              <a:ext cx="705224" cy="705218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96900" y="287019"/>
            <a:ext cx="4364990" cy="45212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u="none"/>
            </a:pPr>
            <a:r>
              <a:t>Decidere e imparare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96900" y="906780"/>
            <a:ext cx="8493760" cy="51886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244475" marR="993140" indent="-231775">
              <a:lnSpc>
                <a:spcPct val="100000"/>
              </a:lnSpc>
              <a:spcBef>
                <a:spcPts val="100"/>
              </a:spcBef>
              <a:buChar char="•"/>
              <a:tabLst>
                <a:tab pos="243840" algn="l"/>
                <a:tab pos="244475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I sistemi di intelligenza artificiale prendono sempre più decisioni che influenzano le nostre vite (ad esempio sistemi di raccomandazione, mappe di Google, assistente medico di intelligenza artificiale...).</a:t>
            </a:r>
            <a:endParaRPr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004266"/>
              </a:buClr>
              <a:buFont typeface="Arial MT"/>
              <a:buChar char="•"/>
            </a:pPr>
            <a:endParaRPr sz="100">
              <a:latin typeface="Arial MT"/>
              <a:cs typeface="Arial MT"/>
            </a:endParaRPr>
          </a:p>
          <a:p>
            <a:pPr marL="244475" marR="93345" indent="-231775">
              <a:lnSpc>
                <a:spcPct val="100000"/>
              </a:lnSpc>
              <a:buChar char="•"/>
              <a:tabLst>
                <a:tab pos="243840" algn="l"/>
                <a:tab pos="244475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Gli agenti sono in grado di imparare strategie creative che gli esseri umani potrebbero non pensare per prendere decisioni, vincere giochi, ecc.</a:t>
            </a:r>
            <a:endParaRPr>
              <a:latin typeface="Arial MT"/>
              <a:cs typeface="Arial MT"/>
            </a:endParaRPr>
          </a:p>
          <a:p>
            <a:pPr marL="755650" lvl="1" indent="-396875">
              <a:lnSpc>
                <a:spcPct val="100000"/>
              </a:lnSpc>
              <a:spcBef>
                <a:spcPts val="505"/>
              </a:spcBef>
              <a:buChar char="–"/>
              <a:tabLst>
                <a:tab pos="755015" algn="l"/>
                <a:tab pos="755650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Solo obiettivo dello Stato: ottenere il maggior numero di punti, guidare il percorso migliore...</a:t>
            </a:r>
            <a:endParaRPr>
              <a:latin typeface="Arial MT"/>
              <a:cs typeface="Arial MT"/>
            </a:endParaRPr>
          </a:p>
          <a:p>
            <a:pPr marL="755650" lvl="1" indent="-396875">
              <a:lnSpc>
                <a:spcPct val="100000"/>
              </a:lnSpc>
              <a:spcBef>
                <a:spcPts val="480"/>
              </a:spcBef>
              <a:buChar char="–"/>
              <a:tabLst>
                <a:tab pos="755015" algn="l"/>
                <a:tab pos="755650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Intendere azioni per modellare i valori di coloro che li distribuiscono.</a:t>
            </a:r>
            <a:endParaRPr>
              <a:latin typeface="Arial MT"/>
              <a:cs typeface="Arial MT"/>
            </a:endParaRPr>
          </a:p>
          <a:p>
            <a:pPr lvl="1">
              <a:lnSpc>
                <a:spcPct val="100000"/>
              </a:lnSpc>
              <a:spcBef>
                <a:spcPts val="30"/>
              </a:spcBef>
              <a:buClr>
                <a:srgbClr val="004266"/>
              </a:buClr>
              <a:buFont typeface="Arial MT"/>
              <a:buChar char="–"/>
            </a:pPr>
            <a:endParaRPr sz="100">
              <a:latin typeface="Arial MT"/>
              <a:cs typeface="Arial MT"/>
            </a:endParaRPr>
          </a:p>
          <a:p>
            <a:pPr marL="244475" marR="228600" indent="-231775" algn="just">
              <a:lnSpc>
                <a:spcPct val="100000"/>
              </a:lnSpc>
              <a:spcBef>
                <a:spcPts val="5"/>
              </a:spcBef>
              <a:buFont typeface="Arial MT"/>
              <a:buChar char="•"/>
              <a:tabLst>
                <a:tab pos="244475" algn="l"/>
              </a:tabLst>
              <a:defRPr sz="2000">
                <a:solidFill>
                  <a:srgbClr val="004266"/>
                </a:solidFill>
              </a:defRPr>
            </a:pPr>
            <a:r>
              <a:rPr b="1" i="1">
                <a:latin typeface="Arial"/>
                <a:cs typeface="Arial"/>
              </a:rPr>
              <a:t>Intelligenza artificiale etica: </a:t>
            </a:r>
            <a:r>
              <a:rPr>
                <a:latin typeface="Arial MT"/>
                <a:cs typeface="Arial MT"/>
              </a:rPr>
              <a:t>comprendere e modellare le preferenze e gli obiettivi umani; successivamente utilizzali per controllare le azioni e i comportamenti degli agenti autonomi.</a:t>
            </a: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004266"/>
              </a:buClr>
              <a:buFont typeface="Arial MT"/>
              <a:buChar char="•"/>
            </a:pPr>
            <a:endParaRPr sz="100">
              <a:latin typeface="Arial MT"/>
              <a:cs typeface="Arial MT"/>
            </a:endParaRPr>
          </a:p>
          <a:p>
            <a:pPr marL="244475" marR="5080" indent="-231775">
              <a:lnSpc>
                <a:spcPct val="100000"/>
              </a:lnSpc>
              <a:buFont typeface="Arial MT"/>
              <a:buChar char="•"/>
              <a:tabLst>
                <a:tab pos="243840" algn="l"/>
                <a:tab pos="244475" algn="l"/>
              </a:tabLst>
              <a:defRPr sz="2000" b="1" i="1">
                <a:solidFill>
                  <a:srgbClr val="004266"/>
                </a:solidFill>
                <a:latin typeface="Arial"/>
                <a:cs typeface="Arial"/>
              </a:defRPr>
            </a:pPr>
            <a:r>
              <a:t>Modelliamo le preferenze e le priorità etiche come CP-net e proponiamo nuove tecniche di machine learning per giudicare le decisioni.</a:t>
            </a:r>
            <a:endParaRPr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754971" y="932497"/>
            <a:ext cx="2277681" cy="2277681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4724400" y="5772929"/>
            <a:ext cx="8355330" cy="537198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ts val="1415"/>
              </a:lnSpc>
              <a:spcBef>
                <a:spcPts val="100"/>
              </a:spcBef>
              <a:defRPr sz="1200" b="1" u="sng">
                <a:solidFill>
                  <a:srgbClr val="373545"/>
                </a:solidFill>
                <a:uFill>
                  <a:solidFill>
                    <a:srgbClr val="373545"/>
                  </a:solidFill>
                </a:uFill>
                <a:latin typeface="Arial"/>
                <a:cs typeface="Arial"/>
              </a:defRPr>
            </a:pPr>
            <a:r>
              <a:rPr sz="700"/>
              <a:t>Citazioni di carta</a:t>
            </a:r>
            <a:endParaRPr sz="700">
              <a:latin typeface="Arial"/>
              <a:cs typeface="Arial"/>
            </a:endParaRPr>
          </a:p>
          <a:p>
            <a:pPr marL="12700">
              <a:lnSpc>
                <a:spcPts val="1390"/>
              </a:lnSpc>
              <a:defRPr sz="1200">
                <a:solidFill>
                  <a:srgbClr val="373545"/>
                </a:solidFill>
              </a:defRPr>
            </a:pPr>
            <a:r>
              <a:rPr sz="700">
                <a:latin typeface="Arial MT"/>
                <a:cs typeface="Arial MT"/>
              </a:rPr>
              <a:t>Francesca Rossi e Nicholas Mattei. </a:t>
            </a:r>
            <a:r>
              <a:rPr sz="700" i="1">
                <a:latin typeface="Arial"/>
                <a:cs typeface="Arial"/>
              </a:rPr>
              <a:t>Building Ethically Bounded AI, </a:t>
            </a:r>
            <a:r>
              <a:rPr sz="700">
                <a:latin typeface="Arial MT"/>
                <a:cs typeface="Arial MT"/>
              </a:rPr>
              <a:t>AAAI 2019.</a:t>
            </a:r>
          </a:p>
          <a:p>
            <a:pPr marL="12700">
              <a:lnSpc>
                <a:spcPts val="1415"/>
              </a:lnSpc>
              <a:defRPr sz="1200">
                <a:solidFill>
                  <a:srgbClr val="373545"/>
                </a:solidFill>
                <a:latin typeface="Arial MT"/>
                <a:cs typeface="Arial MT"/>
              </a:defRPr>
            </a:pPr>
            <a:r>
              <a:rPr sz="700"/>
              <a:t>Francesca Rossi e Andrea Loreggia. 2019. Preferenze e priorità etiche: Pensare veloce e lento nell'intelligenza artificiale. AAMAS 2019</a:t>
            </a:r>
            <a:endParaRPr sz="7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0" y="69529"/>
            <a:ext cx="11074400" cy="773430"/>
            <a:chOff x="609600" y="69529"/>
            <a:chExt cx="11074400" cy="773430"/>
          </a:xfrm>
        </p:grpSpPr>
        <p:sp>
          <p:nvSpPr>
            <p:cNvPr id="3" name="object 3"/>
            <p:cNvSpPr/>
            <p:nvPr/>
          </p:nvSpPr>
          <p:spPr>
            <a:xfrm>
              <a:off x="609600" y="838199"/>
              <a:ext cx="11074400" cy="0"/>
            </a:xfrm>
            <a:custGeom>
              <a:avLst/>
              <a:gdLst/>
              <a:ahLst/>
              <a:cxnLst/>
              <a:rect l="l" t="t" r="r" b="b"/>
              <a:pathLst>
                <a:path w="11074400">
                  <a:moveTo>
                    <a:pt x="0" y="0"/>
                  </a:moveTo>
                  <a:lnTo>
                    <a:pt x="11074406" y="1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24608" y="69529"/>
              <a:ext cx="747551" cy="747556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24359" y="4219716"/>
            <a:ext cx="3271430" cy="97698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44876" y="3754215"/>
            <a:ext cx="1837220" cy="376631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96900" y="293114"/>
            <a:ext cx="3576954" cy="45212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u="none"/>
            </a:pPr>
            <a:r>
              <a:t>"Reward Hacking"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96901" y="906780"/>
            <a:ext cx="5472378" cy="5006499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244475" marR="149860" indent="-231775">
              <a:lnSpc>
                <a:spcPct val="100000"/>
              </a:lnSpc>
              <a:spcBef>
                <a:spcPts val="100"/>
              </a:spcBef>
              <a:buChar char="•"/>
              <a:tabLst>
                <a:tab pos="243840" algn="l"/>
                <a:tab pos="244475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Gli agenti possono "ricompensare Hack", cioè imparare comportamenti che hanno un'alta ricompensa ma non sono destinati.</a:t>
            </a:r>
            <a:endParaRPr>
              <a:latin typeface="Arial MT"/>
              <a:cs typeface="Arial MT"/>
            </a:endParaRPr>
          </a:p>
          <a:p>
            <a:pPr marL="755650" marR="427355" lvl="1" indent="-396875">
              <a:lnSpc>
                <a:spcPct val="100000"/>
              </a:lnSpc>
              <a:spcBef>
                <a:spcPts val="480"/>
              </a:spcBef>
              <a:buChar char="–"/>
              <a:tabLst>
                <a:tab pos="755015" algn="l"/>
                <a:tab pos="755650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Colpire costantemente il power-up invece di giocare al gioco.</a:t>
            </a:r>
            <a:endParaRPr>
              <a:latin typeface="Arial MT"/>
              <a:cs typeface="Arial MT"/>
            </a:endParaRPr>
          </a:p>
          <a:p>
            <a:pPr marL="755650" lvl="1" indent="-396875">
              <a:lnSpc>
                <a:spcPct val="100000"/>
              </a:lnSpc>
              <a:spcBef>
                <a:spcPts val="500"/>
              </a:spcBef>
              <a:buChar char="–"/>
              <a:tabLst>
                <a:tab pos="755015" algn="l"/>
                <a:tab pos="755650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Mettere in pausa il gioco invece di giocare.</a:t>
            </a:r>
            <a:endParaRPr>
              <a:latin typeface="Arial MT"/>
              <a:cs typeface="Arial MT"/>
            </a:endParaRPr>
          </a:p>
          <a:p>
            <a:pPr lvl="1">
              <a:lnSpc>
                <a:spcPct val="100000"/>
              </a:lnSpc>
              <a:spcBef>
                <a:spcPts val="15"/>
              </a:spcBef>
              <a:buClr>
                <a:srgbClr val="004266"/>
              </a:buClr>
              <a:buFont typeface="Arial MT"/>
              <a:buChar char="–"/>
            </a:pPr>
            <a:endParaRPr sz="600">
              <a:latin typeface="Arial MT"/>
              <a:cs typeface="Arial MT"/>
            </a:endParaRPr>
          </a:p>
          <a:p>
            <a:pPr marL="244475" marR="450850" indent="-231775">
              <a:lnSpc>
                <a:spcPct val="100000"/>
              </a:lnSpc>
              <a:spcBef>
                <a:spcPts val="5"/>
              </a:spcBef>
              <a:buChar char="•"/>
              <a:tabLst>
                <a:tab pos="243840" algn="l"/>
                <a:tab pos="244475" algn="l"/>
              </a:tabLst>
              <a:defRPr sz="2000">
                <a:solidFill>
                  <a:srgbClr val="004266"/>
                </a:solidFill>
              </a:defRPr>
            </a:pPr>
            <a:r>
              <a:rPr>
                <a:latin typeface="Arial MT"/>
                <a:cs typeface="Arial MT"/>
              </a:rPr>
              <a:t>Uno di un elenco di problemi concreti nella sicurezza dell'IA, tra cui l' </a:t>
            </a:r>
            <a:r>
              <a:rPr b="1">
                <a:latin typeface="Arial"/>
                <a:cs typeface="Arial"/>
              </a:rPr>
              <a:t>esplorazione sicura </a:t>
            </a:r>
            <a:r>
              <a:rPr>
                <a:latin typeface="Arial MT"/>
                <a:cs typeface="Arial MT"/>
              </a:rPr>
              <a:t>e l' </a:t>
            </a:r>
            <a:r>
              <a:rPr b="1">
                <a:latin typeface="Arial"/>
                <a:cs typeface="Arial"/>
              </a:rPr>
              <a:t>evitare gli effetti collaterali negativi</a:t>
            </a:r>
            <a:r>
              <a:rPr>
                <a:latin typeface="Arial MT"/>
                <a:cs typeface="Arial MT"/>
              </a:rPr>
              <a:t>.</a:t>
            </a: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004266"/>
              </a:buClr>
              <a:buFont typeface="Arial MT"/>
              <a:buChar char="•"/>
            </a:pPr>
            <a:endParaRPr sz="600">
              <a:latin typeface="Arial MT"/>
              <a:cs typeface="Arial MT"/>
            </a:endParaRPr>
          </a:p>
          <a:p>
            <a:pPr marL="244475" marR="107950" indent="-231775">
              <a:lnSpc>
                <a:spcPct val="100000"/>
              </a:lnSpc>
              <a:buChar char="•"/>
              <a:tabLst>
                <a:tab pos="243840" algn="l"/>
                <a:tab pos="244475" algn="l"/>
              </a:tabLst>
              <a:defRPr sz="2000">
                <a:latin typeface="Arial MT"/>
                <a:cs typeface="Arial MT"/>
              </a:defRPr>
            </a:pPr>
            <a:r>
              <a:rPr>
                <a:solidFill>
                  <a:srgbClr val="004266"/>
                </a:solidFill>
              </a:rPr>
              <a:t>Articolo cablato:</a:t>
            </a:r>
            <a:r>
              <a:rPr>
                <a:solidFill>
                  <a:srgbClr val="6B9F25"/>
                </a:solidFill>
              </a:rPr>
              <a:t> </a:t>
            </a:r>
            <a:r>
              <a:rPr u="sng">
                <a:solidFill>
                  <a:srgbClr val="6B9F25"/>
                </a:solidFill>
                <a:uFill>
                  <a:solidFill>
                    <a:srgbClr val="6B9F25"/>
                  </a:solidFill>
                </a:uFill>
              </a:rPr>
              <a:t>HTTPS://</a:t>
            </a:r>
            <a:r>
              <a:rPr u="sng">
                <a:solidFill>
                  <a:srgbClr val="6B9F25"/>
                </a:solidFill>
                <a:uFill>
                  <a:solidFill>
                    <a:srgbClr val="6B9F25"/>
                  </a:solidFill>
                </a:uFill>
                <a:hlinkClick r:id="rId5"/>
              </a:rPr>
              <a:t>www.wired.com/story/when- </a:t>
            </a:r>
            <a:r>
              <a:rPr>
                <a:solidFill>
                  <a:srgbClr val="6B9F25"/>
                </a:solidFill>
              </a:rPr>
              <a:t> </a:t>
            </a:r>
            <a:r>
              <a:rPr u="sng">
                <a:solidFill>
                  <a:srgbClr val="6B9F25"/>
                </a:solidFill>
                <a:uFill>
                  <a:solidFill>
                    <a:srgbClr val="6B9F25"/>
                  </a:solidFill>
                </a:uFill>
              </a:rPr>
              <a:t>bots-teach-themseself-to-cheat/</a:t>
            </a:r>
            <a:endParaRPr>
              <a:latin typeface="Arial MT"/>
              <a:cs typeface="Arial MT"/>
            </a:endParaRPr>
          </a:p>
          <a:p>
            <a:pPr marL="244475" indent="-231775">
              <a:lnSpc>
                <a:spcPct val="100000"/>
              </a:lnSpc>
              <a:spcBef>
                <a:spcPts val="505"/>
              </a:spcBef>
              <a:buChar char="•"/>
              <a:tabLst>
                <a:tab pos="243840" algn="l"/>
                <a:tab pos="244475" algn="l"/>
              </a:tabLst>
              <a:defRPr sz="2000">
                <a:latin typeface="Arial MT"/>
                <a:cs typeface="Arial MT"/>
              </a:defRPr>
            </a:pPr>
            <a:r>
              <a:rPr>
                <a:solidFill>
                  <a:srgbClr val="004266"/>
                </a:solidFill>
              </a:rPr>
              <a:t>Lista di DeepMind:</a:t>
            </a:r>
            <a:r>
              <a:rPr>
                <a:solidFill>
                  <a:srgbClr val="6B9F25"/>
                </a:solidFill>
              </a:rPr>
              <a:t> </a:t>
            </a:r>
            <a:r>
              <a:rPr u="sng">
                <a:solidFill>
                  <a:srgbClr val="6B9F25"/>
                </a:solidFill>
                <a:uFill>
                  <a:solidFill>
                    <a:srgbClr val="6B9F25"/>
                  </a:solidFill>
                </a:uFill>
              </a:rPr>
              <a:t>https://t.co/mAGUf3quFQ</a:t>
            </a:r>
            <a:endParaRPr>
              <a:latin typeface="Arial MT"/>
              <a:cs typeface="Arial M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745211" y="935380"/>
            <a:ext cx="5447030" cy="5099685"/>
            <a:chOff x="6745211" y="935380"/>
            <a:chExt cx="5447030" cy="5099685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13977" y="3388004"/>
              <a:ext cx="3078022" cy="264704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745211" y="935380"/>
              <a:ext cx="3744595" cy="251421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03163" y="1611487"/>
              <a:ext cx="2197655" cy="1202096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3825133" y="5968204"/>
            <a:ext cx="6039485" cy="538674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ts val="1415"/>
              </a:lnSpc>
              <a:spcBef>
                <a:spcPts val="100"/>
              </a:spcBef>
              <a:defRPr sz="1200" b="1" u="sng">
                <a:solidFill>
                  <a:srgbClr val="373545"/>
                </a:solidFill>
                <a:uFill>
                  <a:solidFill>
                    <a:srgbClr val="373545"/>
                  </a:solidFill>
                </a:uFill>
                <a:latin typeface="Arial"/>
                <a:cs typeface="Arial"/>
              </a:defRPr>
            </a:pPr>
            <a:r>
              <a:rPr sz="800"/>
              <a:t>Citazioni di carta</a:t>
            </a:r>
            <a:endParaRPr sz="800">
              <a:latin typeface="Arial"/>
              <a:cs typeface="Arial"/>
            </a:endParaRPr>
          </a:p>
          <a:p>
            <a:pPr marL="12700">
              <a:lnSpc>
                <a:spcPts val="1390"/>
              </a:lnSpc>
              <a:defRPr sz="1200">
                <a:solidFill>
                  <a:srgbClr val="373545"/>
                </a:solidFill>
                <a:latin typeface="Arial MT"/>
                <a:cs typeface="Arial MT"/>
              </a:defRPr>
            </a:pPr>
            <a:r>
              <a:rPr sz="800"/>
              <a:t>Dario Amodei, Chris Olah, Jacob Steinhardt, Paul Christiano, John Schulman, Dan Mané.</a:t>
            </a:r>
            <a:endParaRPr sz="800">
              <a:latin typeface="Arial MT"/>
              <a:cs typeface="Arial MT"/>
            </a:endParaRPr>
          </a:p>
          <a:p>
            <a:pPr marL="12700">
              <a:lnSpc>
                <a:spcPts val="1415"/>
              </a:lnSpc>
              <a:defRPr sz="1200">
                <a:solidFill>
                  <a:srgbClr val="373545"/>
                </a:solidFill>
              </a:defRPr>
            </a:pPr>
            <a:r>
              <a:rPr sz="800" i="1">
                <a:latin typeface="Arial"/>
                <a:cs typeface="Arial"/>
              </a:rPr>
              <a:t>Problemi concreti nella sicurezza dell'IA</a:t>
            </a:r>
            <a:r>
              <a:rPr sz="800">
                <a:latin typeface="Arial MT"/>
                <a:cs typeface="Arial MT"/>
              </a:rPr>
              <a:t>. arXiv:1606.06565, 2016.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0" y="69529"/>
            <a:ext cx="11074400" cy="773430"/>
            <a:chOff x="609600" y="69529"/>
            <a:chExt cx="11074400" cy="773430"/>
          </a:xfrm>
        </p:grpSpPr>
        <p:sp>
          <p:nvSpPr>
            <p:cNvPr id="3" name="object 3"/>
            <p:cNvSpPr/>
            <p:nvPr/>
          </p:nvSpPr>
          <p:spPr>
            <a:xfrm>
              <a:off x="609600" y="838199"/>
              <a:ext cx="11074400" cy="0"/>
            </a:xfrm>
            <a:custGeom>
              <a:avLst/>
              <a:gdLst/>
              <a:ahLst/>
              <a:cxnLst/>
              <a:rect l="l" t="t" r="r" b="b"/>
              <a:pathLst>
                <a:path w="11074400">
                  <a:moveTo>
                    <a:pt x="0" y="0"/>
                  </a:moveTo>
                  <a:lnTo>
                    <a:pt x="11074406" y="1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24608" y="69529"/>
              <a:ext cx="747551" cy="74755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96900" y="985011"/>
            <a:ext cx="5262245" cy="389064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2800">
                <a:solidFill>
                  <a:srgbClr val="004266"/>
                </a:solidFill>
                <a:latin typeface="Arial Black"/>
                <a:cs typeface="Arial Black"/>
              </a:defRPr>
            </a:pPr>
            <a:r>
              <a:t>Esempio</a:t>
            </a:r>
            <a:endParaRPr sz="2800">
              <a:latin typeface="Arial Black"/>
              <a:cs typeface="Arial Black"/>
            </a:endParaRPr>
          </a:p>
          <a:p>
            <a:pPr marL="244475" marR="20320" indent="-231775">
              <a:lnSpc>
                <a:spcPct val="100200"/>
              </a:lnSpc>
              <a:spcBef>
                <a:spcPts val="2200"/>
              </a:spcBef>
              <a:buChar char="•"/>
              <a:tabLst>
                <a:tab pos="244475" algn="l"/>
              </a:tabLst>
              <a:defRPr sz="28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L'agente di apprendimento di rinforzo va in cerchio colpendo gli stessi bersagli invece di finire la gara.</a:t>
            </a:r>
            <a:endParaRPr sz="2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004266"/>
              </a:buClr>
              <a:buFont typeface="Arial MT"/>
              <a:buChar char="•"/>
            </a:pPr>
            <a:endParaRPr sz="4100">
              <a:latin typeface="Arial MT"/>
              <a:cs typeface="Arial MT"/>
            </a:endParaRPr>
          </a:p>
          <a:p>
            <a:pPr marL="244475" indent="-231775">
              <a:lnSpc>
                <a:spcPts val="3335"/>
              </a:lnSpc>
              <a:spcBef>
                <a:spcPts val="5"/>
              </a:spcBef>
              <a:buClr>
                <a:srgbClr val="004266"/>
              </a:buClr>
              <a:buChar char="•"/>
              <a:tabLst>
                <a:tab pos="244475" algn="l"/>
              </a:tabLst>
              <a:defRPr sz="2800" u="heavy">
                <a:solidFill>
                  <a:srgbClr val="6B9F25"/>
                </a:solidFill>
                <a:uFill>
                  <a:solidFill>
                    <a:srgbClr val="6B9F25"/>
                  </a:solidFill>
                </a:uFill>
                <a:latin typeface="Arial MT"/>
                <a:cs typeface="Arial MT"/>
              </a:defRPr>
            </a:pPr>
            <a:r>
              <a:t>HTTPS://</a:t>
            </a:r>
            <a:r>
              <a:rPr>
                <a:hlinkClick r:id="rId3"/>
              </a:rPr>
              <a:t>www.youtube.com/watch</a:t>
            </a:r>
            <a:endParaRPr sz="2800">
              <a:latin typeface="Arial MT"/>
              <a:cs typeface="Arial MT"/>
            </a:endParaRPr>
          </a:p>
          <a:p>
            <a:pPr marL="244475">
              <a:lnSpc>
                <a:spcPts val="3335"/>
              </a:lnSpc>
              <a:defRPr sz="2800" u="heavy">
                <a:solidFill>
                  <a:srgbClr val="6B9F25"/>
                </a:solidFill>
                <a:uFill>
                  <a:solidFill>
                    <a:srgbClr val="6B9F25"/>
                  </a:solidFill>
                </a:uFill>
                <a:latin typeface="Arial MT"/>
                <a:cs typeface="Arial MT"/>
              </a:defRPr>
            </a:pPr>
            <a:r>
              <a:t>V=tlOIHko8ySg &amp;t=1s</a:t>
            </a:r>
            <a:endParaRPr sz="2800">
              <a:latin typeface="Arial MT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78206" y="1936384"/>
            <a:ext cx="5314924" cy="3999471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24608" y="69529"/>
            <a:ext cx="747551" cy="74755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380314" y="1290138"/>
            <a:ext cx="2156862" cy="3085176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14300">
              <a:lnSpc>
                <a:spcPct val="100000"/>
              </a:lnSpc>
              <a:spcBef>
                <a:spcPts val="100"/>
              </a:spcBef>
              <a:tabLst>
                <a:tab pos="11188065" algn="l"/>
              </a:tabLst>
            </a:pPr>
            <a:r>
              <a:t>Non solo videogiochi!	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96901" y="4451604"/>
            <a:ext cx="6447155" cy="1800493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244475" marR="340995" indent="-231775">
              <a:lnSpc>
                <a:spcPct val="100000"/>
              </a:lnSpc>
              <a:spcBef>
                <a:spcPts val="100"/>
              </a:spcBef>
              <a:buChar char="•"/>
              <a:tabLst>
                <a:tab pos="243840" algn="l"/>
                <a:tab pos="244475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DeepMind e altri hanno rilasciato AI Safety Grid World ponendo una serie di compiti RL impegnativi.</a:t>
            </a:r>
            <a:endParaRPr>
              <a:latin typeface="Arial MT"/>
              <a:cs typeface="Arial MT"/>
            </a:endParaRPr>
          </a:p>
          <a:p>
            <a:pPr marL="358775">
              <a:lnSpc>
                <a:spcPct val="100000"/>
              </a:lnSpc>
              <a:spcBef>
                <a:spcPts val="500"/>
              </a:spcBef>
              <a:tabLst>
                <a:tab pos="755015" algn="l"/>
              </a:tabLst>
              <a:defRPr sz="2000">
                <a:latin typeface="Arial MT"/>
                <a:cs typeface="Arial MT"/>
              </a:defRPr>
            </a:pPr>
            <a:r>
              <a:rPr>
                <a:solidFill>
                  <a:srgbClr val="004266"/>
                </a:solidFill>
              </a:rPr>
              <a:t>— —	</a:t>
            </a:r>
            <a:r>
              <a:rPr u="sng">
                <a:solidFill>
                  <a:srgbClr val="6B9F25"/>
                </a:solidFill>
                <a:uFill>
                  <a:solidFill>
                    <a:srgbClr val="6B9F25"/>
                  </a:solidFill>
                </a:uFill>
              </a:rPr>
              <a:t>https://arxiv.org/abs/1711.09883</a:t>
            </a:r>
            <a:endParaRPr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050">
              <a:latin typeface="Arial MT"/>
              <a:cs typeface="Arial MT"/>
            </a:endParaRPr>
          </a:p>
          <a:p>
            <a:pPr marL="244475" marR="5080" indent="-231775">
              <a:lnSpc>
                <a:spcPct val="100000"/>
              </a:lnSpc>
              <a:spcBef>
                <a:spcPts val="5"/>
              </a:spcBef>
              <a:buChar char="•"/>
              <a:tabLst>
                <a:tab pos="243840" algn="l"/>
                <a:tab pos="244475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Qui abbiamo un robot che deve annaffiare le piante ed è penalizzato se vede una pianta che non è annaffiata.</a:t>
            </a:r>
            <a:endParaRPr>
              <a:latin typeface="Arial MT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8352" y="1555080"/>
            <a:ext cx="5801518" cy="253702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21208" y="4187952"/>
            <a:ext cx="11287125" cy="2207260"/>
            <a:chOff x="521208" y="4187952"/>
            <a:chExt cx="11287125" cy="22072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1208" y="4187952"/>
              <a:ext cx="11286744" cy="2206752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54415" y="4218902"/>
              <a:ext cx="11167745" cy="2089785"/>
            </a:xfrm>
            <a:custGeom>
              <a:avLst/>
              <a:gdLst/>
              <a:ahLst/>
              <a:cxnLst/>
              <a:rect l="l" t="t" r="r" b="b"/>
              <a:pathLst>
                <a:path w="11167745" h="2089785">
                  <a:moveTo>
                    <a:pt x="11167442" y="0"/>
                  </a:moveTo>
                  <a:lnTo>
                    <a:pt x="0" y="0"/>
                  </a:lnTo>
                  <a:lnTo>
                    <a:pt x="0" y="2089320"/>
                  </a:lnTo>
                  <a:lnTo>
                    <a:pt x="11167442" y="2089320"/>
                  </a:lnTo>
                  <a:lnTo>
                    <a:pt x="111674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4415" y="4218902"/>
              <a:ext cx="11167745" cy="2089785"/>
            </a:xfrm>
            <a:custGeom>
              <a:avLst/>
              <a:gdLst/>
              <a:ahLst/>
              <a:cxnLst/>
              <a:rect l="l" t="t" r="r" b="b"/>
              <a:pathLst>
                <a:path w="11167745" h="2089785">
                  <a:moveTo>
                    <a:pt x="0" y="0"/>
                  </a:moveTo>
                  <a:lnTo>
                    <a:pt x="11167406" y="0"/>
                  </a:lnTo>
                  <a:lnTo>
                    <a:pt x="11167406" y="2089321"/>
                  </a:lnTo>
                  <a:lnTo>
                    <a:pt x="0" y="2089321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DEDEDE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130300" y="4954525"/>
            <a:ext cx="3319145" cy="51308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3200">
                <a:latin typeface="Calibri Light"/>
                <a:cs typeface="Calibri Light"/>
              </a:defRPr>
            </a:pPr>
            <a:r>
              <a:t>Cos'è l'intelligenza?</a:t>
            </a:r>
            <a:endParaRPr sz="3200">
              <a:latin typeface="Calibri Light"/>
              <a:cs typeface="Calibri Light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9" y="12"/>
            <a:ext cx="12191974" cy="3994467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490407" y="4532045"/>
            <a:ext cx="4493895" cy="1463040"/>
            <a:chOff x="490407" y="4532045"/>
            <a:chExt cx="4493895" cy="1463040"/>
          </a:xfrm>
        </p:grpSpPr>
        <p:sp>
          <p:nvSpPr>
            <p:cNvPr id="9" name="object 9"/>
            <p:cNvSpPr/>
            <p:nvPr/>
          </p:nvSpPr>
          <p:spPr>
            <a:xfrm>
              <a:off x="490407" y="4911521"/>
              <a:ext cx="128270" cy="704215"/>
            </a:xfrm>
            <a:custGeom>
              <a:avLst/>
              <a:gdLst/>
              <a:ahLst/>
              <a:cxnLst/>
              <a:rect l="l" t="t" r="r" b="b"/>
              <a:pathLst>
                <a:path w="128270" h="704214">
                  <a:moveTo>
                    <a:pt x="128015" y="0"/>
                  </a:moveTo>
                  <a:lnTo>
                    <a:pt x="0" y="0"/>
                  </a:lnTo>
                  <a:lnTo>
                    <a:pt x="0" y="704085"/>
                  </a:lnTo>
                  <a:lnTo>
                    <a:pt x="128015" y="704085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965915" y="4532045"/>
              <a:ext cx="18415" cy="1463040"/>
            </a:xfrm>
            <a:custGeom>
              <a:avLst/>
              <a:gdLst/>
              <a:ahLst/>
              <a:cxnLst/>
              <a:rect l="l" t="t" r="r" b="b"/>
              <a:pathLst>
                <a:path w="18414" h="1463039">
                  <a:moveTo>
                    <a:pt x="18287" y="0"/>
                  </a:moveTo>
                  <a:lnTo>
                    <a:pt x="0" y="0"/>
                  </a:lnTo>
                  <a:lnTo>
                    <a:pt x="0" y="1463036"/>
                  </a:lnTo>
                  <a:lnTo>
                    <a:pt x="18287" y="1463036"/>
                  </a:lnTo>
                  <a:lnTo>
                    <a:pt x="18287" y="0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374563" y="4592828"/>
            <a:ext cx="4134485" cy="29972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1800">
                <a:latin typeface="Calibri"/>
                <a:cs typeface="Calibri"/>
              </a:defRPr>
            </a:pPr>
            <a:r>
              <a:t>Non esiste una definizione universale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74563" y="5342635"/>
            <a:ext cx="5013325" cy="541020"/>
          </a:xfrm>
          <a:prstGeom prst="rect">
            <a:avLst/>
          </a:prstGeom>
        </p:spPr>
        <p:txBody>
          <a:bodyPr vert="horz" wrap="square" lIns="0" tIns="48260" rIns="0" bIns="0">
            <a:spAutoFit/>
          </a:bodyPr>
          <a:lstStyle/>
          <a:p>
            <a:pPr marL="241300" marR="5080" indent="-228600">
              <a:lnSpc>
                <a:spcPts val="1900"/>
              </a:lnSpc>
              <a:spcBef>
                <a:spcPts val="380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1800">
                <a:latin typeface="Calibri"/>
                <a:cs typeface="Calibri"/>
              </a:defRPr>
            </a:pPr>
            <a:r>
              <a:t>Possiamo pensarci come la capacità di adattarsi a nuovi scenari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24608" y="69529"/>
            <a:ext cx="747551" cy="74755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8380314" y="856424"/>
            <a:ext cx="2157095" cy="3519170"/>
            <a:chOff x="8380314" y="856424"/>
            <a:chExt cx="2157095" cy="351917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80314" y="1290138"/>
              <a:ext cx="2156862" cy="308517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61260" y="856424"/>
              <a:ext cx="1625434" cy="1524292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14300">
              <a:lnSpc>
                <a:spcPct val="100000"/>
              </a:lnSpc>
              <a:spcBef>
                <a:spcPts val="100"/>
              </a:spcBef>
              <a:tabLst>
                <a:tab pos="11188065" algn="l"/>
              </a:tabLst>
            </a:pPr>
            <a:r>
              <a:t>Non solo videogiochi!	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596901" y="4451604"/>
            <a:ext cx="6447155" cy="1800493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244475" marR="340995" indent="-231775">
              <a:lnSpc>
                <a:spcPct val="100000"/>
              </a:lnSpc>
              <a:spcBef>
                <a:spcPts val="100"/>
              </a:spcBef>
              <a:buChar char="•"/>
              <a:tabLst>
                <a:tab pos="243840" algn="l"/>
                <a:tab pos="244475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DeepMind e altri hanno rilasciato AI Safety Grid World ponendo una serie di compiti RL impegnativi.</a:t>
            </a:r>
            <a:endParaRPr>
              <a:latin typeface="Arial MT"/>
              <a:cs typeface="Arial MT"/>
            </a:endParaRPr>
          </a:p>
          <a:p>
            <a:pPr marL="358775">
              <a:lnSpc>
                <a:spcPct val="100000"/>
              </a:lnSpc>
              <a:spcBef>
                <a:spcPts val="500"/>
              </a:spcBef>
              <a:tabLst>
                <a:tab pos="755015" algn="l"/>
              </a:tabLst>
              <a:defRPr sz="2000">
                <a:latin typeface="Arial MT"/>
                <a:cs typeface="Arial MT"/>
              </a:defRPr>
            </a:pPr>
            <a:r>
              <a:rPr>
                <a:solidFill>
                  <a:srgbClr val="004266"/>
                </a:solidFill>
              </a:rPr>
              <a:t>— —	</a:t>
            </a:r>
            <a:r>
              <a:rPr u="sng">
                <a:solidFill>
                  <a:srgbClr val="6B9F25"/>
                </a:solidFill>
                <a:uFill>
                  <a:solidFill>
                    <a:srgbClr val="6B9F25"/>
                  </a:solidFill>
                </a:uFill>
              </a:rPr>
              <a:t>https://arxiv.org/abs/1711.09883</a:t>
            </a:r>
            <a:endParaRPr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100">
              <a:latin typeface="Arial MT"/>
              <a:cs typeface="Arial MT"/>
            </a:endParaRPr>
          </a:p>
          <a:p>
            <a:pPr marL="244475" marR="5080" indent="-231775">
              <a:lnSpc>
                <a:spcPct val="100000"/>
              </a:lnSpc>
              <a:spcBef>
                <a:spcPts val="5"/>
              </a:spcBef>
              <a:buChar char="•"/>
              <a:tabLst>
                <a:tab pos="243840" algn="l"/>
                <a:tab pos="244475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Qui abbiamo un robot che deve annaffiare le piante ed è penalizzato se vede una pianta che non è annaffiata.</a:t>
            </a:r>
            <a:endParaRPr>
              <a:latin typeface="Arial MT"/>
              <a:cs typeface="Arial MT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58352" y="1555080"/>
            <a:ext cx="5801518" cy="2537021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0" y="69529"/>
            <a:ext cx="11074400" cy="773430"/>
            <a:chOff x="609600" y="69529"/>
            <a:chExt cx="11074400" cy="773430"/>
          </a:xfrm>
        </p:grpSpPr>
        <p:sp>
          <p:nvSpPr>
            <p:cNvPr id="3" name="object 3"/>
            <p:cNvSpPr/>
            <p:nvPr/>
          </p:nvSpPr>
          <p:spPr>
            <a:xfrm>
              <a:off x="609600" y="838199"/>
              <a:ext cx="11074400" cy="0"/>
            </a:xfrm>
            <a:custGeom>
              <a:avLst/>
              <a:gdLst/>
              <a:ahLst/>
              <a:cxnLst/>
              <a:rect l="l" t="t" r="r" b="b"/>
              <a:pathLst>
                <a:path w="11074400">
                  <a:moveTo>
                    <a:pt x="0" y="0"/>
                  </a:moveTo>
                  <a:lnTo>
                    <a:pt x="11074406" y="1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24608" y="69529"/>
              <a:ext cx="747551" cy="74755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22889" y="127952"/>
            <a:ext cx="9810115" cy="39116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2400" u="none"/>
            </a:pPr>
            <a:r>
              <a:t>Intelligenza artificiale etica: Allineamento dei valori ed etica della macchina</a:t>
            </a:r>
            <a:endParaRPr sz="2400"/>
          </a:p>
        </p:txBody>
      </p:sp>
      <p:sp>
        <p:nvSpPr>
          <p:cNvPr id="6" name="object 6"/>
          <p:cNvSpPr txBox="1"/>
          <p:nvPr/>
        </p:nvSpPr>
        <p:spPr>
          <a:xfrm>
            <a:off x="596898" y="934212"/>
            <a:ext cx="9532620" cy="4562788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244475" marR="2513965" indent="-231775">
              <a:lnSpc>
                <a:spcPct val="100000"/>
              </a:lnSpc>
              <a:spcBef>
                <a:spcPts val="100"/>
              </a:spcBef>
              <a:buChar char="•"/>
              <a:tabLst>
                <a:tab pos="243840" algn="l"/>
                <a:tab pos="244475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In molti contesti vogliamo combinare la creatività dell'IA con vincoli che provengono da molti luoghi tra cui etica, morale, processo aziendale, linee guida, leggi, ecc.</a:t>
            </a:r>
            <a:endParaRPr>
              <a:latin typeface="Arial MT"/>
              <a:cs typeface="Arial MT"/>
            </a:endParaRPr>
          </a:p>
          <a:p>
            <a:pPr marL="244475" marR="2125980" indent="-231775">
              <a:lnSpc>
                <a:spcPct val="100000"/>
              </a:lnSpc>
              <a:spcBef>
                <a:spcPts val="505"/>
              </a:spcBef>
              <a:buFont typeface="Arial MT"/>
              <a:buChar char="•"/>
              <a:tabLst>
                <a:tab pos="243840" algn="l"/>
                <a:tab pos="244475" algn="l"/>
              </a:tabLst>
              <a:defRPr sz="2000">
                <a:solidFill>
                  <a:srgbClr val="004266"/>
                </a:solidFill>
              </a:defRPr>
            </a:pPr>
            <a:r>
              <a:rPr b="1">
                <a:latin typeface="Arial"/>
                <a:cs typeface="Arial"/>
              </a:rPr>
              <a:t>Etica v. moralità: </a:t>
            </a:r>
            <a:r>
              <a:rPr>
                <a:latin typeface="Arial MT"/>
                <a:cs typeface="Arial MT"/>
              </a:rPr>
              <a:t>m</a:t>
            </a:r>
            <a:r>
              <a:rPr i="1">
                <a:latin typeface="Arial"/>
                <a:cs typeface="Arial"/>
              </a:rPr>
              <a:t>minerali o morali </a:t>
            </a:r>
            <a:r>
              <a:rPr>
                <a:latin typeface="Arial MT"/>
                <a:cs typeface="Arial MT"/>
              </a:rPr>
              <a:t>sono le consuetudini, le norme o le convenzioni di una particolare comunità o società ed </a:t>
            </a:r>
            <a:r>
              <a:rPr i="1">
                <a:latin typeface="Arial"/>
                <a:cs typeface="Arial"/>
              </a:rPr>
              <a:t>etica</a:t>
            </a:r>
            <a:endParaRPr>
              <a:latin typeface="Arial"/>
              <a:cs typeface="Arial"/>
            </a:endParaRPr>
          </a:p>
          <a:p>
            <a:pPr marL="244475">
              <a:lnSpc>
                <a:spcPct val="100000"/>
              </a:lnSpc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è una riflessione ponderata e coerente su, e l'applicazione di, queste norme</a:t>
            </a:r>
            <a:endParaRPr>
              <a:latin typeface="Arial MT"/>
              <a:cs typeface="Arial MT"/>
            </a:endParaRPr>
          </a:p>
          <a:p>
            <a:pPr marL="244475">
              <a:lnSpc>
                <a:spcPct val="100000"/>
              </a:lnSpc>
              <a:defRPr>
                <a:solidFill>
                  <a:srgbClr val="004266"/>
                </a:solidFill>
              </a:defRPr>
            </a:pPr>
            <a:r>
              <a:rPr sz="300">
                <a:latin typeface="Arial MT"/>
                <a:cs typeface="Arial MT"/>
              </a:rPr>
              <a:t>[Michael J. Quinn, </a:t>
            </a:r>
            <a:r>
              <a:rPr sz="300" i="1">
                <a:latin typeface="Arial"/>
                <a:cs typeface="Arial"/>
              </a:rPr>
              <a:t>Etica per l'età dell'informazione</a:t>
            </a:r>
            <a:r>
              <a:rPr sz="300">
                <a:latin typeface="Arial MT"/>
                <a:cs typeface="Arial MT"/>
              </a:rPr>
              <a:t>, 2015</a:t>
            </a:r>
            <a:r>
              <a:rPr sz="500">
                <a:latin typeface="Arial MT"/>
                <a:cs typeface="Arial MT"/>
              </a:rPr>
              <a:t>]</a:t>
            </a: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800">
              <a:latin typeface="Arial MT"/>
              <a:cs typeface="Arial MT"/>
            </a:endParaRPr>
          </a:p>
          <a:p>
            <a:pPr marL="244475" indent="-231775">
              <a:lnSpc>
                <a:spcPct val="100000"/>
              </a:lnSpc>
              <a:buChar char="•"/>
              <a:tabLst>
                <a:tab pos="243840" algn="l"/>
                <a:tab pos="244475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Due approcci principali:</a:t>
            </a:r>
            <a:endParaRPr>
              <a:latin typeface="Arial MT"/>
              <a:cs typeface="Arial MT"/>
            </a:endParaRPr>
          </a:p>
          <a:p>
            <a:pPr marL="755650" lvl="1" indent="-396875">
              <a:lnSpc>
                <a:spcPct val="100000"/>
              </a:lnSpc>
              <a:spcBef>
                <a:spcPts val="505"/>
              </a:spcBef>
              <a:buFont typeface="Arial MT"/>
              <a:buChar char="–"/>
              <a:tabLst>
                <a:tab pos="755015" algn="l"/>
                <a:tab pos="755650" algn="l"/>
              </a:tabLst>
              <a:defRPr sz="2000">
                <a:solidFill>
                  <a:srgbClr val="004266"/>
                </a:solidFill>
              </a:defRPr>
            </a:pPr>
            <a:r>
              <a:rPr b="1">
                <a:latin typeface="Arial"/>
                <a:cs typeface="Arial"/>
              </a:rPr>
              <a:t>Dall'alto verso il basso: </a:t>
            </a:r>
            <a:r>
              <a:rPr>
                <a:latin typeface="Arial MT"/>
                <a:cs typeface="Arial MT"/>
              </a:rPr>
              <a:t>scrivi tutte le regole e chiedi all'agente di seguirle.</a:t>
            </a:r>
          </a:p>
          <a:p>
            <a:pPr marL="755650" lvl="1" indent="-396875">
              <a:lnSpc>
                <a:spcPct val="100000"/>
              </a:lnSpc>
              <a:spcBef>
                <a:spcPts val="409"/>
              </a:spcBef>
              <a:buFont typeface="Arial MT"/>
              <a:buChar char="–"/>
              <a:tabLst>
                <a:tab pos="755015" algn="l"/>
                <a:tab pos="755650" algn="l"/>
              </a:tabLst>
              <a:defRPr sz="2000">
                <a:solidFill>
                  <a:srgbClr val="004266"/>
                </a:solidFill>
              </a:defRPr>
            </a:pPr>
            <a:r>
              <a:rPr b="1">
                <a:latin typeface="Arial"/>
                <a:cs typeface="Arial"/>
              </a:rPr>
              <a:t>Dal basso verso l'alto: </a:t>
            </a:r>
            <a:r>
              <a:rPr>
                <a:latin typeface="Arial MT"/>
                <a:cs typeface="Arial MT"/>
              </a:rPr>
              <a:t>mostra all'agente le azioni appropriate.</a:t>
            </a:r>
          </a:p>
          <a:p>
            <a:pPr lvl="1">
              <a:lnSpc>
                <a:spcPct val="100000"/>
              </a:lnSpc>
              <a:spcBef>
                <a:spcPts val="45"/>
              </a:spcBef>
              <a:buClr>
                <a:srgbClr val="004266"/>
              </a:buClr>
              <a:buFont typeface="Arial MT"/>
              <a:buChar char="–"/>
            </a:pPr>
            <a:endParaRPr sz="800">
              <a:latin typeface="Arial MT"/>
              <a:cs typeface="Arial MT"/>
            </a:endParaRPr>
          </a:p>
          <a:p>
            <a:pPr marL="244475" marR="5080" indent="-231775">
              <a:lnSpc>
                <a:spcPct val="100000"/>
              </a:lnSpc>
              <a:spcBef>
                <a:spcPts val="5"/>
              </a:spcBef>
              <a:buChar char="•"/>
              <a:tabLst>
                <a:tab pos="243840" algn="l"/>
                <a:tab pos="244475" algn="l"/>
              </a:tabLst>
              <a:defRPr sz="2000">
                <a:solidFill>
                  <a:srgbClr val="004266"/>
                </a:solidFill>
              </a:defRPr>
            </a:pPr>
            <a:r>
              <a:rPr>
                <a:latin typeface="Arial MT"/>
                <a:cs typeface="Arial MT"/>
              </a:rPr>
              <a:t>Domanda chiave: </a:t>
            </a:r>
            <a:r>
              <a:rPr b="1">
                <a:latin typeface="Arial"/>
                <a:cs typeface="Arial"/>
              </a:rPr>
              <a:t>Come possiamo controllare il comportamento degli agenti autonomi, senza dire loro esplicitamente cosa fare, in modo che rispettino i nostri vincoli?</a:t>
            </a:r>
            <a:endParaRPr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14535" y="955548"/>
            <a:ext cx="1769465" cy="317754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62000" y="5457826"/>
            <a:ext cx="6609080" cy="56197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ts val="1415"/>
              </a:lnSpc>
              <a:spcBef>
                <a:spcPts val="100"/>
              </a:spcBef>
              <a:defRPr sz="1200" b="1" u="sng">
                <a:solidFill>
                  <a:srgbClr val="373545"/>
                </a:solidFill>
                <a:uFill>
                  <a:solidFill>
                    <a:srgbClr val="373545"/>
                  </a:solidFill>
                </a:uFill>
                <a:latin typeface="Arial"/>
                <a:cs typeface="Arial"/>
              </a:defRPr>
            </a:pPr>
            <a:r>
              <a:t>Citazioni di carta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390"/>
              </a:lnSpc>
              <a:defRPr sz="1200">
                <a:solidFill>
                  <a:srgbClr val="373545"/>
                </a:solidFill>
                <a:latin typeface="Arial MT"/>
                <a:cs typeface="Arial MT"/>
              </a:defRPr>
            </a:pPr>
            <a:r>
              <a:t>Emanuelle Burton, Judy Goldsmith, Nicholas Mattei.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ts val="1415"/>
              </a:lnSpc>
              <a:defRPr sz="1200">
                <a:solidFill>
                  <a:srgbClr val="373545"/>
                </a:solidFill>
              </a:defRPr>
            </a:pPr>
            <a:r>
              <a:rPr i="1">
                <a:latin typeface="Arial"/>
                <a:cs typeface="Arial"/>
              </a:rPr>
              <a:t>Come insegnare l'etica informatica con la fantascienza</a:t>
            </a:r>
            <a:r>
              <a:rPr>
                <a:latin typeface="Arial MT"/>
                <a:cs typeface="Arial MT"/>
              </a:rPr>
              <a:t>. Comunicazioni dell'ACM (CACM), 2018.</a:t>
            </a:r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24608" y="69529"/>
            <a:ext cx="747551" cy="7475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14300">
              <a:lnSpc>
                <a:spcPct val="100000"/>
              </a:lnSpc>
              <a:spcBef>
                <a:spcPts val="100"/>
              </a:spcBef>
              <a:tabLst>
                <a:tab pos="11188065" algn="l"/>
              </a:tabLst>
            </a:pPr>
            <a:r>
              <a:t>Preferenze in CS	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96901" y="998220"/>
            <a:ext cx="5194299" cy="3300904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244475" marR="5080" indent="-231775">
              <a:lnSpc>
                <a:spcPct val="100000"/>
              </a:lnSpc>
              <a:spcBef>
                <a:spcPts val="100"/>
              </a:spcBef>
              <a:buChar char="•"/>
              <a:tabLst>
                <a:tab pos="243840" algn="l"/>
                <a:tab pos="244475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Le preferenze sono una primitiva fondamentale che usa per comprendere le intenzioni e i desideri degli utenti.</a:t>
            </a:r>
            <a:endParaRPr sz="2000">
              <a:latin typeface="Arial MT"/>
              <a:cs typeface="Arial MT"/>
            </a:endParaRPr>
          </a:p>
          <a:p>
            <a:pPr marL="358775">
              <a:lnSpc>
                <a:spcPct val="100000"/>
              </a:lnSpc>
              <a:spcBef>
                <a:spcPts val="480"/>
              </a:spcBef>
              <a:tabLst>
                <a:tab pos="755015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— —	Mi piace, stelle, classifiche, valutazioni.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950">
              <a:latin typeface="Arial MT"/>
              <a:cs typeface="Arial MT"/>
            </a:endParaRPr>
          </a:p>
          <a:p>
            <a:pPr marL="244475" marR="376555" indent="-231775">
              <a:lnSpc>
                <a:spcPct val="100000"/>
              </a:lnSpc>
              <a:buChar char="•"/>
              <a:tabLst>
                <a:tab pos="243840" algn="l"/>
                <a:tab pos="244475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Otteniamo anche informazioni dettagliate da agenti, sistemi e algoritmi che classificano, ordinano, segnano e combinano giudizi su azioni e risultati.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96316" y="1022350"/>
            <a:ext cx="4879991" cy="439429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2850" y="4693006"/>
            <a:ext cx="1078702" cy="102882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721611" y="4693006"/>
            <a:ext cx="1066137" cy="102882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10687" y="4693006"/>
            <a:ext cx="1045146" cy="1028821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499749" y="4693006"/>
            <a:ext cx="846098" cy="102882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565597" y="4693006"/>
            <a:ext cx="1043468" cy="1028821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78739" y="4869181"/>
            <a:ext cx="8489950" cy="666849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322705">
              <a:lnSpc>
                <a:spcPct val="100000"/>
              </a:lnSpc>
              <a:spcBef>
                <a:spcPts val="100"/>
              </a:spcBef>
              <a:tabLst>
                <a:tab pos="2814320" algn="l"/>
                <a:tab pos="4203700" algn="l"/>
                <a:tab pos="5180965" algn="l"/>
              </a:tabLst>
              <a:defRPr sz="3200">
                <a:latin typeface="Arial MT"/>
                <a:cs typeface="Arial MT"/>
              </a:defRPr>
            </a:pPr>
            <a:r>
              <a:t>&gt;	&gt;	&gt;	&gt;</a:t>
            </a:r>
            <a:endParaRPr sz="32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r>
              <a:rPr sz="1050">
                <a:latin typeface="Arial MT"/>
                <a:cs typeface="Arial MT"/>
              </a:rPr>
              <a:t>.</a:t>
            </a:r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813480" y="5544629"/>
            <a:ext cx="848922" cy="81920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198281" y="5544629"/>
            <a:ext cx="688804" cy="819209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8965831" y="5744971"/>
            <a:ext cx="711200" cy="39116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2400">
                <a:latin typeface="Arial MT"/>
                <a:cs typeface="Arial MT"/>
              </a:defRPr>
            </a:pPr>
            <a:r>
              <a:t>= 5.0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665155" y="5744971"/>
            <a:ext cx="711200" cy="39116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2400">
                <a:latin typeface="Arial MT"/>
                <a:cs typeface="Arial MT"/>
              </a:defRPr>
            </a:pPr>
            <a:r>
              <a:t>= 0,1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8C21D41F-C07E-FB43-C3B2-7E46BA8CEAB6}"/>
              </a:ext>
            </a:extLst>
          </p:cNvPr>
          <p:cNvSpPr txBox="1"/>
          <p:nvPr/>
        </p:nvSpPr>
        <p:spPr>
          <a:xfrm>
            <a:off x="3744582" y="5711532"/>
            <a:ext cx="2806231" cy="1146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lang="it-IT" sz="700">
              <a:latin typeface="Arial MT"/>
              <a:cs typeface="Arial MT"/>
            </a:endParaRPr>
          </a:p>
          <a:p>
            <a:pPr marL="12700">
              <a:lnSpc>
                <a:spcPts val="1415"/>
              </a:lnSpc>
              <a:defRPr sz="1200" b="1" u="sng">
                <a:solidFill>
                  <a:srgbClr val="373545"/>
                </a:solidFill>
                <a:uFill>
                  <a:solidFill>
                    <a:srgbClr val="373545"/>
                  </a:solidFill>
                </a:uFill>
                <a:latin typeface="Arial"/>
                <a:cs typeface="Arial"/>
              </a:defRPr>
            </a:pPr>
            <a:r>
              <a:rPr lang="it-IT" sz="700"/>
              <a:t>Citazioni di carta</a:t>
            </a:r>
            <a:endParaRPr lang="it-IT" sz="700">
              <a:latin typeface="Arial"/>
              <a:cs typeface="Arial"/>
            </a:endParaRPr>
          </a:p>
          <a:p>
            <a:pPr marL="12700">
              <a:lnSpc>
                <a:spcPts val="1390"/>
              </a:lnSpc>
              <a:defRPr sz="1200">
                <a:solidFill>
                  <a:srgbClr val="373545"/>
                </a:solidFill>
                <a:latin typeface="Arial MT"/>
                <a:cs typeface="Arial MT"/>
              </a:defRPr>
            </a:pPr>
            <a:r>
              <a:rPr lang="it-IT" sz="700"/>
              <a:t>Nicholas Mattei e Toby Walsh.</a:t>
            </a:r>
            <a:endParaRPr lang="it-IT" sz="700">
              <a:latin typeface="Arial MT"/>
              <a:cs typeface="Arial MT"/>
            </a:endParaRPr>
          </a:p>
          <a:p>
            <a:pPr marL="12700">
              <a:lnSpc>
                <a:spcPts val="1415"/>
              </a:lnSpc>
              <a:defRPr sz="1200">
                <a:solidFill>
                  <a:srgbClr val="373545"/>
                </a:solidFill>
              </a:defRPr>
            </a:pPr>
            <a:r>
              <a:rPr lang="it-IT" sz="700" i="1">
                <a:latin typeface="Arial"/>
                <a:cs typeface="Arial"/>
              </a:rPr>
              <a:t>PrefLib.Org: Una libreria per le preferenze</a:t>
            </a:r>
            <a:r>
              <a:rPr lang="it-IT" sz="700">
                <a:latin typeface="Arial MT"/>
                <a:cs typeface="Arial MT"/>
              </a:rPr>
              <a:t>. Proc. Teoria delle decisioni algoritmiche (ADT), 2013.</a:t>
            </a:r>
          </a:p>
          <a:p>
            <a:pPr marL="12700">
              <a:lnSpc>
                <a:spcPct val="100000"/>
              </a:lnSpc>
              <a:spcBef>
                <a:spcPts val="75"/>
              </a:spcBef>
              <a:defRPr sz="1200">
                <a:solidFill>
                  <a:srgbClr val="373545"/>
                </a:solidFill>
              </a:defRPr>
            </a:pPr>
            <a:r>
              <a:rPr lang="it-IT" sz="700" i="1">
                <a:latin typeface="Arial"/>
                <a:cs typeface="Arial"/>
              </a:rPr>
              <a:t>Una retrospettiva PrefLib.org: Lezioni apprese e nuove direzioni</a:t>
            </a:r>
            <a:r>
              <a:rPr lang="it-IT" sz="700">
                <a:latin typeface="Arial MT"/>
                <a:cs typeface="Arial MT"/>
              </a:rPr>
              <a:t>. Tendenze nella scelta sociale computazionale, Capitolo 15, 2017</a:t>
            </a:r>
            <a:endParaRPr lang="it-IT" sz="7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24608" y="69529"/>
            <a:ext cx="747551" cy="7475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14300">
              <a:lnSpc>
                <a:spcPct val="100000"/>
              </a:lnSpc>
              <a:spcBef>
                <a:spcPts val="100"/>
              </a:spcBef>
              <a:tabLst>
                <a:tab pos="11188065" algn="l"/>
              </a:tabLst>
            </a:pPr>
            <a:r>
              <a:t>CP-Nets	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84200" y="955547"/>
            <a:ext cx="7701280" cy="882293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257175" marR="257810" indent="-231775">
              <a:lnSpc>
                <a:spcPct val="100000"/>
              </a:lnSpc>
              <a:spcBef>
                <a:spcPts val="100"/>
              </a:spcBef>
              <a:buChar char="•"/>
              <a:tabLst>
                <a:tab pos="256540" algn="l"/>
                <a:tab pos="257175" algn="l"/>
              </a:tabLst>
              <a:defRPr sz="2000">
                <a:solidFill>
                  <a:srgbClr val="004266"/>
                </a:solidFill>
              </a:defRPr>
            </a:pPr>
            <a:r>
              <a:rPr>
                <a:latin typeface="Arial MT"/>
                <a:cs typeface="Arial MT"/>
              </a:rPr>
              <a:t>Codificare un sottoinsieme di ordini parziali e seguire la semantica di </a:t>
            </a:r>
            <a:r>
              <a:rPr i="1">
                <a:latin typeface="Arial"/>
                <a:cs typeface="Arial"/>
              </a:rPr>
              <a:t>tutto il resto essendo uguale preferisco X a Y.</a:t>
            </a:r>
            <a:endParaRPr>
              <a:latin typeface="Arial"/>
              <a:cs typeface="Arial"/>
            </a:endParaRPr>
          </a:p>
          <a:p>
            <a:pPr marL="257175" indent="-231775">
              <a:lnSpc>
                <a:spcPct val="100000"/>
              </a:lnSpc>
              <a:spcBef>
                <a:spcPts val="305"/>
              </a:spcBef>
              <a:buChar char="•"/>
              <a:tabLst>
                <a:tab pos="256540" algn="l"/>
                <a:tab pos="257175" algn="l"/>
              </a:tabLst>
              <a:defRPr>
                <a:solidFill>
                  <a:srgbClr val="004266"/>
                </a:solidFill>
              </a:defRPr>
            </a:pPr>
            <a:r>
              <a:rPr sz="1200">
                <a:latin typeface="Arial MT"/>
                <a:cs typeface="Arial MT"/>
              </a:rPr>
              <a:t>Variabili {</a:t>
            </a:r>
            <a:r>
              <a:rPr sz="1200" i="1">
                <a:latin typeface="Arial"/>
                <a:cs typeface="Arial"/>
              </a:rPr>
              <a:t>X</a:t>
            </a:r>
            <a:r>
              <a:rPr sz="1200" i="1" baseline="-18518">
                <a:latin typeface="Arial"/>
                <a:cs typeface="Arial"/>
              </a:rPr>
              <a:t>1</a:t>
            </a:r>
            <a:r>
              <a:rPr sz="1200" i="1">
                <a:latin typeface="Arial"/>
                <a:cs typeface="Arial"/>
              </a:rPr>
              <a:t>,..., X</a:t>
            </a:r>
            <a:r>
              <a:rPr sz="1200" i="1" baseline="-18518">
                <a:latin typeface="Arial"/>
                <a:cs typeface="Arial"/>
              </a:rPr>
              <a:t>n</a:t>
            </a:r>
            <a:r>
              <a:rPr sz="1200" i="1">
                <a:latin typeface="Arial"/>
                <a:cs typeface="Arial"/>
              </a:rPr>
              <a:t>} </a:t>
            </a:r>
            <a:r>
              <a:rPr sz="1200">
                <a:latin typeface="Arial MT"/>
                <a:cs typeface="Arial MT"/>
              </a:rPr>
              <a:t>ciascuna con un dominio eventualmente diverso.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71500" y="1939036"/>
            <a:ext cx="6872605" cy="954107"/>
          </a:xfrm>
          <a:prstGeom prst="rect">
            <a:avLst/>
          </a:prstGeom>
        </p:spPr>
        <p:txBody>
          <a:bodyPr vert="horz" wrap="square" lIns="0" tIns="45720" rIns="0" bIns="0">
            <a:spAutoFit/>
          </a:bodyPr>
          <a:lstStyle/>
          <a:p>
            <a:pPr marL="269875" indent="-231775">
              <a:lnSpc>
                <a:spcPct val="100000"/>
              </a:lnSpc>
              <a:spcBef>
                <a:spcPts val="360"/>
              </a:spcBef>
              <a:buChar char="•"/>
              <a:tabLst>
                <a:tab pos="269240" algn="l"/>
                <a:tab pos="269875" algn="l"/>
                <a:tab pos="2665095" algn="l"/>
              </a:tabLst>
              <a:defRPr sz="22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rPr sz="2000"/>
              <a:t>Per ogni variabile,	un ordine totale sopra i suoi valori</a:t>
            </a:r>
            <a:endParaRPr sz="2000">
              <a:latin typeface="Arial MT"/>
              <a:cs typeface="Arial MT"/>
            </a:endParaRPr>
          </a:p>
          <a:p>
            <a:pPr marL="269875" indent="-231775">
              <a:lnSpc>
                <a:spcPct val="100000"/>
              </a:lnSpc>
              <a:spcBef>
                <a:spcPts val="265"/>
              </a:spcBef>
              <a:buFont typeface="Arial MT"/>
              <a:buChar char="•"/>
              <a:tabLst>
                <a:tab pos="269240" algn="l"/>
                <a:tab pos="269875" algn="l"/>
              </a:tabLst>
              <a:defRPr sz="2200"/>
            </a:pPr>
            <a:r>
              <a:rPr sz="2000" b="1">
                <a:latin typeface="Arial"/>
                <a:cs typeface="Arial"/>
              </a:rPr>
              <a:t>Variabile indipendente: </a:t>
            </a:r>
            <a:r>
              <a:rPr sz="2000">
                <a:solidFill>
                  <a:srgbClr val="004266"/>
                </a:solidFill>
                <a:latin typeface="Arial MT"/>
                <a:cs typeface="Arial MT"/>
              </a:rPr>
              <a:t>una variabile senza condizioni.</a:t>
            </a:r>
            <a:endParaRPr sz="2000">
              <a:latin typeface="Arial MT"/>
              <a:cs typeface="Arial MT"/>
            </a:endParaRPr>
          </a:p>
          <a:p>
            <a:pPr marL="384175">
              <a:lnSpc>
                <a:spcPct val="100000"/>
              </a:lnSpc>
              <a:spcBef>
                <a:spcPts val="260"/>
              </a:spcBef>
              <a:tabLst>
                <a:tab pos="780415" algn="l"/>
              </a:tabLst>
              <a:defRPr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rPr sz="1200"/>
              <a:t>— —	X:= v</a:t>
            </a:r>
            <a:r>
              <a:rPr sz="1200" baseline="-18518"/>
              <a:t>1 </a:t>
            </a:r>
            <a:r>
              <a:rPr sz="1200"/>
              <a:t>&gt; v</a:t>
            </a:r>
            <a:r>
              <a:rPr sz="1200" baseline="-18518"/>
              <a:t>2 </a:t>
            </a:r>
            <a:r>
              <a:rPr sz="1200"/>
              <a:t>&gt;... &gt; v</a:t>
            </a:r>
            <a:r>
              <a:rPr sz="1200" baseline="-18518"/>
              <a:t>k</a:t>
            </a:r>
            <a:endParaRPr sz="1200" baseline="-18518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6900" y="3103371"/>
            <a:ext cx="7753350" cy="650819"/>
          </a:xfrm>
          <a:prstGeom prst="rect">
            <a:avLst/>
          </a:prstGeom>
        </p:spPr>
        <p:txBody>
          <a:bodyPr vert="horz" wrap="square" lIns="0" tIns="60325" rIns="0" bIns="0">
            <a:spAutoFit/>
          </a:bodyPr>
          <a:lstStyle/>
          <a:p>
            <a:pPr marL="244475" marR="5080" indent="-231775">
              <a:lnSpc>
                <a:spcPts val="2280"/>
              </a:lnSpc>
              <a:spcBef>
                <a:spcPts val="475"/>
              </a:spcBef>
              <a:buFont typeface="Arial MT"/>
              <a:buChar char="•"/>
              <a:tabLst>
                <a:tab pos="243840" algn="l"/>
                <a:tab pos="244475" algn="l"/>
              </a:tabLst>
              <a:defRPr sz="2200"/>
            </a:pPr>
            <a:r>
              <a:rPr sz="2000" b="1">
                <a:latin typeface="Arial"/>
                <a:cs typeface="Arial"/>
              </a:rPr>
              <a:t>Variabile condizionata: </a:t>
            </a:r>
            <a:r>
              <a:rPr sz="2000">
                <a:solidFill>
                  <a:srgbClr val="004266"/>
                </a:solidFill>
                <a:latin typeface="Arial MT"/>
                <a:cs typeface="Arial MT"/>
              </a:rPr>
              <a:t>un ordine totale per ogni combinazione di valori di alcune altre variabili (tabella delle preferenze condizionali)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8800" y="3715511"/>
            <a:ext cx="5781675" cy="1033615"/>
          </a:xfrm>
          <a:prstGeom prst="rect">
            <a:avLst/>
          </a:prstGeom>
        </p:spPr>
        <p:txBody>
          <a:bodyPr vert="horz" wrap="square" lIns="0" tIns="58419" rIns="0" bIns="0">
            <a:spAutoFit/>
          </a:bodyPr>
          <a:lstStyle/>
          <a:p>
            <a:pPr marL="396875">
              <a:lnSpc>
                <a:spcPct val="100000"/>
              </a:lnSpc>
              <a:spcBef>
                <a:spcPts val="459"/>
              </a:spcBef>
              <a:tabLst>
                <a:tab pos="793115" algn="l"/>
              </a:tabLst>
              <a:defRPr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rPr sz="1200"/>
              <a:t>— —	Y=a, Z=b: X=v</a:t>
            </a:r>
            <a:r>
              <a:rPr sz="1200" baseline="-18518"/>
              <a:t>1 </a:t>
            </a:r>
            <a:r>
              <a:rPr sz="1200"/>
              <a:t>&gt; v</a:t>
            </a:r>
            <a:r>
              <a:rPr sz="1200" baseline="-18518"/>
              <a:t>2 </a:t>
            </a:r>
            <a:r>
              <a:rPr sz="1200"/>
              <a:t>&gt;... &gt; v</a:t>
            </a:r>
            <a:r>
              <a:rPr sz="1200" baseline="-18518"/>
              <a:t>k</a:t>
            </a:r>
            <a:endParaRPr sz="1200" baseline="-18518">
              <a:latin typeface="Arial MT"/>
              <a:cs typeface="Arial MT"/>
            </a:endParaRPr>
          </a:p>
          <a:p>
            <a:pPr marL="396875">
              <a:lnSpc>
                <a:spcPct val="100000"/>
              </a:lnSpc>
              <a:spcBef>
                <a:spcPts val="359"/>
              </a:spcBef>
              <a:tabLst>
                <a:tab pos="793115" algn="l"/>
              </a:tabLst>
              <a:defRPr sz="23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rPr sz="2000"/>
              <a:t>— —	X dipende da Y e Z (genitori di X)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600">
              <a:latin typeface="Arial MT"/>
              <a:cs typeface="Arial MT"/>
            </a:endParaRPr>
          </a:p>
          <a:p>
            <a:pPr marL="282575" indent="-231775">
              <a:lnSpc>
                <a:spcPct val="100000"/>
              </a:lnSpc>
              <a:buChar char="•"/>
              <a:tabLst>
                <a:tab pos="281940" algn="l"/>
                <a:tab pos="282575" algn="l"/>
              </a:tabLst>
            </a:pPr>
            <a:r>
              <a:rPr sz="1200">
                <a:solidFill>
                  <a:srgbClr val="004266"/>
                </a:solidFill>
                <a:latin typeface="Arial MT"/>
                <a:cs typeface="Arial MT"/>
              </a:rPr>
              <a:t>Graficamente: </a:t>
            </a:r>
            <a:r>
              <a:rPr sz="1200" b="1">
                <a:latin typeface="Arial"/>
                <a:cs typeface="Arial"/>
              </a:rPr>
              <a:t>grafico diretto </a:t>
            </a:r>
            <a:r>
              <a:rPr sz="1200">
                <a:solidFill>
                  <a:srgbClr val="004266"/>
                </a:solidFill>
                <a:latin typeface="Arial MT"/>
                <a:cs typeface="Arial MT"/>
              </a:rPr>
              <a:t>su </a:t>
            </a:r>
            <a:r>
              <a:rPr sz="1200" i="1">
                <a:solidFill>
                  <a:srgbClr val="004266"/>
                </a:solidFill>
                <a:latin typeface="Arial"/>
                <a:cs typeface="Arial"/>
              </a:rPr>
              <a:t>X</a:t>
            </a:r>
            <a:r>
              <a:rPr sz="1200" i="1" baseline="-18518">
                <a:solidFill>
                  <a:srgbClr val="004266"/>
                </a:solidFill>
                <a:latin typeface="Arial"/>
                <a:cs typeface="Arial"/>
              </a:rPr>
              <a:t>1</a:t>
            </a:r>
            <a:r>
              <a:rPr sz="1200" i="1">
                <a:solidFill>
                  <a:srgbClr val="004266"/>
                </a:solidFill>
                <a:latin typeface="Arial"/>
                <a:cs typeface="Arial"/>
              </a:rPr>
              <a:t>,..., X</a:t>
            </a:r>
            <a:r>
              <a:rPr sz="1200" i="1" baseline="-18518">
                <a:solidFill>
                  <a:srgbClr val="004266"/>
                </a:solidFill>
                <a:latin typeface="Arial"/>
                <a:cs typeface="Arial"/>
              </a:rPr>
              <a:t>n</a:t>
            </a:r>
            <a:endParaRPr sz="1200" baseline="-18518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3476" y="5019721"/>
            <a:ext cx="7667625" cy="541020"/>
          </a:xfrm>
          <a:prstGeom prst="rect">
            <a:avLst/>
          </a:prstGeom>
        </p:spPr>
        <p:txBody>
          <a:bodyPr vert="horz" wrap="square" lIns="0" tIns="29209" rIns="0" bIns="0">
            <a:spAutoFit/>
          </a:bodyPr>
          <a:lstStyle/>
          <a:p>
            <a:pPr marL="12700" marR="5080">
              <a:lnSpc>
                <a:spcPct val="90800"/>
              </a:lnSpc>
              <a:spcBef>
                <a:spcPts val="229"/>
              </a:spcBef>
              <a:defRPr sz="1200">
                <a:solidFill>
                  <a:srgbClr val="004266"/>
                </a:solidFill>
              </a:defRPr>
            </a:pPr>
            <a:r>
              <a:rPr>
                <a:latin typeface="Arial MT"/>
                <a:cs typeface="Arial MT"/>
              </a:rPr>
              <a:t>Boutilier, C., Brafman, R., Domshlak, C., Hoos, H. &amp; Poole, D. (2004). </a:t>
            </a:r>
            <a:r>
              <a:rPr i="1">
                <a:latin typeface="Arial"/>
                <a:cs typeface="Arial"/>
              </a:rPr>
              <a:t>CP-nets: Uno strumento per rappresentare e ragionare con dichiarazioni condizionali di preferenza di Ceteris Paribus. </a:t>
            </a:r>
            <a:r>
              <a:rPr>
                <a:latin typeface="Arial MT"/>
                <a:cs typeface="Arial MT"/>
              </a:rPr>
              <a:t>Journal of Artificial Intelligence Research, 21, 135-191.</a:t>
            </a:r>
            <a:endParaRPr sz="1200">
              <a:latin typeface="Arial MT"/>
              <a:cs typeface="Arial M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9982200" y="3233927"/>
            <a:ext cx="810895" cy="798830"/>
            <a:chOff x="9982200" y="3233927"/>
            <a:chExt cx="810895" cy="79883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982200" y="3233927"/>
              <a:ext cx="810768" cy="79857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146792" y="3383279"/>
              <a:ext cx="481583" cy="57302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027538" y="3260572"/>
              <a:ext cx="717626" cy="70440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0027538" y="3260572"/>
              <a:ext cx="718185" cy="704850"/>
            </a:xfrm>
            <a:custGeom>
              <a:avLst/>
              <a:gdLst/>
              <a:ahLst/>
              <a:cxnLst/>
              <a:rect l="l" t="t" r="r" b="b"/>
              <a:pathLst>
                <a:path w="718184" h="704850">
                  <a:moveTo>
                    <a:pt x="0" y="352203"/>
                  </a:moveTo>
                  <a:lnTo>
                    <a:pt x="3275" y="304411"/>
                  </a:lnTo>
                  <a:lnTo>
                    <a:pt x="12817" y="258573"/>
                  </a:lnTo>
                  <a:lnTo>
                    <a:pt x="28197" y="215109"/>
                  </a:lnTo>
                  <a:lnTo>
                    <a:pt x="48988" y="174439"/>
                  </a:lnTo>
                  <a:lnTo>
                    <a:pt x="74763" y="136982"/>
                  </a:lnTo>
                  <a:lnTo>
                    <a:pt x="105094" y="103158"/>
                  </a:lnTo>
                  <a:lnTo>
                    <a:pt x="139553" y="73386"/>
                  </a:lnTo>
                  <a:lnTo>
                    <a:pt x="177714" y="48086"/>
                  </a:lnTo>
                  <a:lnTo>
                    <a:pt x="219148" y="27677"/>
                  </a:lnTo>
                  <a:lnTo>
                    <a:pt x="263427" y="12581"/>
                  </a:lnTo>
                  <a:lnTo>
                    <a:pt x="310126" y="3215"/>
                  </a:lnTo>
                  <a:lnTo>
                    <a:pt x="358815" y="0"/>
                  </a:lnTo>
                  <a:lnTo>
                    <a:pt x="407504" y="3215"/>
                  </a:lnTo>
                  <a:lnTo>
                    <a:pt x="454202" y="12581"/>
                  </a:lnTo>
                  <a:lnTo>
                    <a:pt x="498482" y="27677"/>
                  </a:lnTo>
                  <a:lnTo>
                    <a:pt x="539916" y="48086"/>
                  </a:lnTo>
                  <a:lnTo>
                    <a:pt x="578076" y="73386"/>
                  </a:lnTo>
                  <a:lnTo>
                    <a:pt x="612535" y="103158"/>
                  </a:lnTo>
                  <a:lnTo>
                    <a:pt x="642866" y="136982"/>
                  </a:lnTo>
                  <a:lnTo>
                    <a:pt x="668641" y="174439"/>
                  </a:lnTo>
                  <a:lnTo>
                    <a:pt x="689432" y="215109"/>
                  </a:lnTo>
                  <a:lnTo>
                    <a:pt x="704813" y="258573"/>
                  </a:lnTo>
                  <a:lnTo>
                    <a:pt x="714354" y="304411"/>
                  </a:lnTo>
                  <a:lnTo>
                    <a:pt x="717630" y="352203"/>
                  </a:lnTo>
                  <a:lnTo>
                    <a:pt x="714354" y="399995"/>
                  </a:lnTo>
                  <a:lnTo>
                    <a:pt x="704813" y="445833"/>
                  </a:lnTo>
                  <a:lnTo>
                    <a:pt x="689432" y="489297"/>
                  </a:lnTo>
                  <a:lnTo>
                    <a:pt x="668641" y="529967"/>
                  </a:lnTo>
                  <a:lnTo>
                    <a:pt x="642866" y="567424"/>
                  </a:lnTo>
                  <a:lnTo>
                    <a:pt x="612535" y="601249"/>
                  </a:lnTo>
                  <a:lnTo>
                    <a:pt x="578076" y="631021"/>
                  </a:lnTo>
                  <a:lnTo>
                    <a:pt x="539916" y="656321"/>
                  </a:lnTo>
                  <a:lnTo>
                    <a:pt x="498482" y="676729"/>
                  </a:lnTo>
                  <a:lnTo>
                    <a:pt x="454202" y="691826"/>
                  </a:lnTo>
                  <a:lnTo>
                    <a:pt x="407504" y="701192"/>
                  </a:lnTo>
                  <a:lnTo>
                    <a:pt x="358815" y="704407"/>
                  </a:lnTo>
                  <a:lnTo>
                    <a:pt x="310126" y="701192"/>
                  </a:lnTo>
                  <a:lnTo>
                    <a:pt x="263427" y="691826"/>
                  </a:lnTo>
                  <a:lnTo>
                    <a:pt x="219148" y="676729"/>
                  </a:lnTo>
                  <a:lnTo>
                    <a:pt x="177714" y="656321"/>
                  </a:lnTo>
                  <a:lnTo>
                    <a:pt x="139553" y="631021"/>
                  </a:lnTo>
                  <a:lnTo>
                    <a:pt x="105094" y="601249"/>
                  </a:lnTo>
                  <a:lnTo>
                    <a:pt x="74763" y="567424"/>
                  </a:lnTo>
                  <a:lnTo>
                    <a:pt x="48988" y="529967"/>
                  </a:lnTo>
                  <a:lnTo>
                    <a:pt x="28197" y="489297"/>
                  </a:lnTo>
                  <a:lnTo>
                    <a:pt x="12817" y="445833"/>
                  </a:lnTo>
                  <a:lnTo>
                    <a:pt x="3275" y="399995"/>
                  </a:lnTo>
                  <a:lnTo>
                    <a:pt x="0" y="352203"/>
                  </a:lnTo>
                  <a:close/>
                </a:path>
              </a:pathLst>
            </a:custGeom>
            <a:ln w="9525">
              <a:solidFill>
                <a:srgbClr val="2181C5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10314114" y="3449828"/>
            <a:ext cx="144145" cy="29972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800">
                <a:latin typeface="Calibri"/>
                <a:cs typeface="Calibri"/>
              </a:defRPr>
            </a:pPr>
            <a:r>
              <a:t>X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9025128" y="1941576"/>
            <a:ext cx="2603500" cy="798830"/>
            <a:chOff x="9025128" y="1941576"/>
            <a:chExt cx="2603500" cy="798830"/>
          </a:xfrm>
        </p:grpSpPr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025128" y="1941576"/>
              <a:ext cx="810768" cy="79857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92768" y="2093976"/>
              <a:ext cx="472440" cy="56997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70695" y="1969160"/>
              <a:ext cx="717626" cy="704405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9070695" y="1969160"/>
              <a:ext cx="718185" cy="704850"/>
            </a:xfrm>
            <a:custGeom>
              <a:avLst/>
              <a:gdLst/>
              <a:ahLst/>
              <a:cxnLst/>
              <a:rect l="l" t="t" r="r" b="b"/>
              <a:pathLst>
                <a:path w="718184" h="704850">
                  <a:moveTo>
                    <a:pt x="0" y="352203"/>
                  </a:moveTo>
                  <a:lnTo>
                    <a:pt x="3275" y="304411"/>
                  </a:lnTo>
                  <a:lnTo>
                    <a:pt x="12817" y="258573"/>
                  </a:lnTo>
                  <a:lnTo>
                    <a:pt x="28197" y="215109"/>
                  </a:lnTo>
                  <a:lnTo>
                    <a:pt x="48988" y="174439"/>
                  </a:lnTo>
                  <a:lnTo>
                    <a:pt x="74763" y="136982"/>
                  </a:lnTo>
                  <a:lnTo>
                    <a:pt x="105094" y="103158"/>
                  </a:lnTo>
                  <a:lnTo>
                    <a:pt x="139553" y="73386"/>
                  </a:lnTo>
                  <a:lnTo>
                    <a:pt x="177714" y="48086"/>
                  </a:lnTo>
                  <a:lnTo>
                    <a:pt x="219148" y="27677"/>
                  </a:lnTo>
                  <a:lnTo>
                    <a:pt x="263427" y="12581"/>
                  </a:lnTo>
                  <a:lnTo>
                    <a:pt x="310126" y="3215"/>
                  </a:lnTo>
                  <a:lnTo>
                    <a:pt x="358815" y="0"/>
                  </a:lnTo>
                  <a:lnTo>
                    <a:pt x="407504" y="3215"/>
                  </a:lnTo>
                  <a:lnTo>
                    <a:pt x="454202" y="12581"/>
                  </a:lnTo>
                  <a:lnTo>
                    <a:pt x="498482" y="27677"/>
                  </a:lnTo>
                  <a:lnTo>
                    <a:pt x="539916" y="48086"/>
                  </a:lnTo>
                  <a:lnTo>
                    <a:pt x="578076" y="73386"/>
                  </a:lnTo>
                  <a:lnTo>
                    <a:pt x="612535" y="103158"/>
                  </a:lnTo>
                  <a:lnTo>
                    <a:pt x="642866" y="136982"/>
                  </a:lnTo>
                  <a:lnTo>
                    <a:pt x="668641" y="174439"/>
                  </a:lnTo>
                  <a:lnTo>
                    <a:pt x="689432" y="215109"/>
                  </a:lnTo>
                  <a:lnTo>
                    <a:pt x="704813" y="258573"/>
                  </a:lnTo>
                  <a:lnTo>
                    <a:pt x="714354" y="304411"/>
                  </a:lnTo>
                  <a:lnTo>
                    <a:pt x="717630" y="352203"/>
                  </a:lnTo>
                  <a:lnTo>
                    <a:pt x="714354" y="399995"/>
                  </a:lnTo>
                  <a:lnTo>
                    <a:pt x="704813" y="445833"/>
                  </a:lnTo>
                  <a:lnTo>
                    <a:pt x="689432" y="489297"/>
                  </a:lnTo>
                  <a:lnTo>
                    <a:pt x="668641" y="529967"/>
                  </a:lnTo>
                  <a:lnTo>
                    <a:pt x="642866" y="567424"/>
                  </a:lnTo>
                  <a:lnTo>
                    <a:pt x="612535" y="601249"/>
                  </a:lnTo>
                  <a:lnTo>
                    <a:pt x="578076" y="631021"/>
                  </a:lnTo>
                  <a:lnTo>
                    <a:pt x="539916" y="656321"/>
                  </a:lnTo>
                  <a:lnTo>
                    <a:pt x="498482" y="676729"/>
                  </a:lnTo>
                  <a:lnTo>
                    <a:pt x="454202" y="691826"/>
                  </a:lnTo>
                  <a:lnTo>
                    <a:pt x="407504" y="701192"/>
                  </a:lnTo>
                  <a:lnTo>
                    <a:pt x="358815" y="704407"/>
                  </a:lnTo>
                  <a:lnTo>
                    <a:pt x="310126" y="701192"/>
                  </a:lnTo>
                  <a:lnTo>
                    <a:pt x="263427" y="691826"/>
                  </a:lnTo>
                  <a:lnTo>
                    <a:pt x="219148" y="676729"/>
                  </a:lnTo>
                  <a:lnTo>
                    <a:pt x="177714" y="656321"/>
                  </a:lnTo>
                  <a:lnTo>
                    <a:pt x="139553" y="631021"/>
                  </a:lnTo>
                  <a:lnTo>
                    <a:pt x="105094" y="601249"/>
                  </a:lnTo>
                  <a:lnTo>
                    <a:pt x="74763" y="567424"/>
                  </a:lnTo>
                  <a:lnTo>
                    <a:pt x="48988" y="529967"/>
                  </a:lnTo>
                  <a:lnTo>
                    <a:pt x="28197" y="489297"/>
                  </a:lnTo>
                  <a:lnTo>
                    <a:pt x="12817" y="445833"/>
                  </a:lnTo>
                  <a:lnTo>
                    <a:pt x="3275" y="399995"/>
                  </a:lnTo>
                  <a:lnTo>
                    <a:pt x="0" y="352203"/>
                  </a:lnTo>
                  <a:close/>
                </a:path>
              </a:pathLst>
            </a:custGeom>
            <a:ln w="9525">
              <a:solidFill>
                <a:srgbClr val="2181C5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17352" y="1941576"/>
              <a:ext cx="810768" cy="79857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988040" y="2093976"/>
              <a:ext cx="469392" cy="56997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864773" y="1969160"/>
              <a:ext cx="717626" cy="704405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0864774" y="1969160"/>
              <a:ext cx="718185" cy="704850"/>
            </a:xfrm>
            <a:custGeom>
              <a:avLst/>
              <a:gdLst/>
              <a:ahLst/>
              <a:cxnLst/>
              <a:rect l="l" t="t" r="r" b="b"/>
              <a:pathLst>
                <a:path w="718184" h="704850">
                  <a:moveTo>
                    <a:pt x="0" y="352203"/>
                  </a:moveTo>
                  <a:lnTo>
                    <a:pt x="3275" y="304411"/>
                  </a:lnTo>
                  <a:lnTo>
                    <a:pt x="12817" y="258573"/>
                  </a:lnTo>
                  <a:lnTo>
                    <a:pt x="28197" y="215109"/>
                  </a:lnTo>
                  <a:lnTo>
                    <a:pt x="48988" y="174439"/>
                  </a:lnTo>
                  <a:lnTo>
                    <a:pt x="74763" y="136982"/>
                  </a:lnTo>
                  <a:lnTo>
                    <a:pt x="105094" y="103158"/>
                  </a:lnTo>
                  <a:lnTo>
                    <a:pt x="139553" y="73386"/>
                  </a:lnTo>
                  <a:lnTo>
                    <a:pt x="177714" y="48086"/>
                  </a:lnTo>
                  <a:lnTo>
                    <a:pt x="219148" y="27677"/>
                  </a:lnTo>
                  <a:lnTo>
                    <a:pt x="263427" y="12581"/>
                  </a:lnTo>
                  <a:lnTo>
                    <a:pt x="310126" y="3215"/>
                  </a:lnTo>
                  <a:lnTo>
                    <a:pt x="358815" y="0"/>
                  </a:lnTo>
                  <a:lnTo>
                    <a:pt x="407504" y="3215"/>
                  </a:lnTo>
                  <a:lnTo>
                    <a:pt x="454202" y="12581"/>
                  </a:lnTo>
                  <a:lnTo>
                    <a:pt x="498482" y="27677"/>
                  </a:lnTo>
                  <a:lnTo>
                    <a:pt x="539916" y="48086"/>
                  </a:lnTo>
                  <a:lnTo>
                    <a:pt x="578076" y="73386"/>
                  </a:lnTo>
                  <a:lnTo>
                    <a:pt x="612535" y="103158"/>
                  </a:lnTo>
                  <a:lnTo>
                    <a:pt x="642866" y="136982"/>
                  </a:lnTo>
                  <a:lnTo>
                    <a:pt x="668641" y="174439"/>
                  </a:lnTo>
                  <a:lnTo>
                    <a:pt x="689432" y="215109"/>
                  </a:lnTo>
                  <a:lnTo>
                    <a:pt x="704813" y="258573"/>
                  </a:lnTo>
                  <a:lnTo>
                    <a:pt x="714354" y="304411"/>
                  </a:lnTo>
                  <a:lnTo>
                    <a:pt x="717630" y="352203"/>
                  </a:lnTo>
                  <a:lnTo>
                    <a:pt x="714354" y="399995"/>
                  </a:lnTo>
                  <a:lnTo>
                    <a:pt x="704813" y="445833"/>
                  </a:lnTo>
                  <a:lnTo>
                    <a:pt x="689432" y="489297"/>
                  </a:lnTo>
                  <a:lnTo>
                    <a:pt x="668641" y="529967"/>
                  </a:lnTo>
                  <a:lnTo>
                    <a:pt x="642866" y="567424"/>
                  </a:lnTo>
                  <a:lnTo>
                    <a:pt x="612535" y="601249"/>
                  </a:lnTo>
                  <a:lnTo>
                    <a:pt x="578076" y="631021"/>
                  </a:lnTo>
                  <a:lnTo>
                    <a:pt x="539916" y="656321"/>
                  </a:lnTo>
                  <a:lnTo>
                    <a:pt x="498482" y="676729"/>
                  </a:lnTo>
                  <a:lnTo>
                    <a:pt x="454202" y="691826"/>
                  </a:lnTo>
                  <a:lnTo>
                    <a:pt x="407504" y="701192"/>
                  </a:lnTo>
                  <a:lnTo>
                    <a:pt x="358815" y="704407"/>
                  </a:lnTo>
                  <a:lnTo>
                    <a:pt x="310126" y="701192"/>
                  </a:lnTo>
                  <a:lnTo>
                    <a:pt x="263427" y="691826"/>
                  </a:lnTo>
                  <a:lnTo>
                    <a:pt x="219148" y="676729"/>
                  </a:lnTo>
                  <a:lnTo>
                    <a:pt x="177714" y="656321"/>
                  </a:lnTo>
                  <a:lnTo>
                    <a:pt x="139553" y="631021"/>
                  </a:lnTo>
                  <a:lnTo>
                    <a:pt x="105094" y="601249"/>
                  </a:lnTo>
                  <a:lnTo>
                    <a:pt x="74763" y="567424"/>
                  </a:lnTo>
                  <a:lnTo>
                    <a:pt x="48988" y="529967"/>
                  </a:lnTo>
                  <a:lnTo>
                    <a:pt x="28197" y="489297"/>
                  </a:lnTo>
                  <a:lnTo>
                    <a:pt x="12817" y="445833"/>
                  </a:lnTo>
                  <a:lnTo>
                    <a:pt x="3275" y="399995"/>
                  </a:lnTo>
                  <a:lnTo>
                    <a:pt x="0" y="352203"/>
                  </a:lnTo>
                  <a:close/>
                </a:path>
              </a:pathLst>
            </a:custGeom>
            <a:ln w="9525">
              <a:solidFill>
                <a:srgbClr val="2181C5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9361246" y="2157476"/>
            <a:ext cx="1929130" cy="29972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808480" algn="l"/>
              </a:tabLst>
              <a:defRPr sz="1800">
                <a:latin typeface="Calibri"/>
                <a:cs typeface="Calibri"/>
              </a:defRPr>
            </a:pPr>
            <a:r>
              <a:t>Y	Z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545777" y="2670162"/>
            <a:ext cx="1442720" cy="590550"/>
          </a:xfrm>
          <a:custGeom>
            <a:avLst/>
            <a:gdLst/>
            <a:ahLst/>
            <a:cxnLst/>
            <a:rect l="l" t="t" r="r" b="b"/>
            <a:pathLst>
              <a:path w="1442720" h="590550">
                <a:moveTo>
                  <a:pt x="601357" y="590410"/>
                </a:moveTo>
                <a:lnTo>
                  <a:pt x="587235" y="549325"/>
                </a:lnTo>
                <a:lnTo>
                  <a:pt x="573671" y="509841"/>
                </a:lnTo>
                <a:lnTo>
                  <a:pt x="550316" y="533641"/>
                </a:lnTo>
                <a:lnTo>
                  <a:pt x="6667" y="0"/>
                </a:lnTo>
                <a:lnTo>
                  <a:pt x="0" y="6794"/>
                </a:lnTo>
                <a:lnTo>
                  <a:pt x="543636" y="540435"/>
                </a:lnTo>
                <a:lnTo>
                  <a:pt x="520293" y="564222"/>
                </a:lnTo>
                <a:lnTo>
                  <a:pt x="601357" y="590410"/>
                </a:lnTo>
                <a:close/>
              </a:path>
              <a:path w="1442720" h="590550">
                <a:moveTo>
                  <a:pt x="1442288" y="6413"/>
                </a:moveTo>
                <a:lnTo>
                  <a:pt x="1434909" y="393"/>
                </a:lnTo>
                <a:lnTo>
                  <a:pt x="1004620" y="528332"/>
                </a:lnTo>
                <a:lnTo>
                  <a:pt x="978789" y="507276"/>
                </a:lnTo>
                <a:lnTo>
                  <a:pt x="960170" y="590410"/>
                </a:lnTo>
                <a:lnTo>
                  <a:pt x="1037856" y="555409"/>
                </a:lnTo>
                <a:lnTo>
                  <a:pt x="1024089" y="544195"/>
                </a:lnTo>
                <a:lnTo>
                  <a:pt x="1011999" y="534352"/>
                </a:lnTo>
                <a:lnTo>
                  <a:pt x="1442288" y="64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/>
          <a:lstStyle/>
          <a:p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20180" y="1886205"/>
            <a:ext cx="1304925" cy="166712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 b="1">
                <a:latin typeface="Calibri"/>
                <a:cs typeface="Calibri"/>
              </a:defRPr>
            </a:pPr>
            <a:r>
              <a:rPr sz="1000"/>
              <a:t>VegPasta, IceTea, TV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437340" y="2722995"/>
            <a:ext cx="1762125" cy="277495"/>
          </a:xfrm>
          <a:custGeom>
            <a:avLst/>
            <a:gdLst/>
            <a:ahLst/>
            <a:cxnLst/>
            <a:rect l="l" t="t" r="r" b="b"/>
            <a:pathLst>
              <a:path w="1762125" h="277495">
                <a:moveTo>
                  <a:pt x="0" y="0"/>
                </a:moveTo>
                <a:lnTo>
                  <a:pt x="1762021" y="0"/>
                </a:lnTo>
                <a:lnTo>
                  <a:pt x="1762021" y="276999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/>
          <a:lstStyle/>
          <a:p>
            <a:endParaRPr sz="1200"/>
          </a:p>
        </p:txBody>
      </p:sp>
      <p:sp>
        <p:nvSpPr>
          <p:cNvPr id="4" name="object 4"/>
          <p:cNvSpPr txBox="1"/>
          <p:nvPr/>
        </p:nvSpPr>
        <p:spPr>
          <a:xfrm>
            <a:off x="5516080" y="2742693"/>
            <a:ext cx="1573530" cy="166712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 b="1">
                <a:latin typeface="Calibri"/>
                <a:cs typeface="Calibri"/>
              </a:defRPr>
            </a:pPr>
            <a:r>
              <a:rPr sz="1000"/>
              <a:t>VegPasta, Lemonade, TV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163357" y="2761133"/>
            <a:ext cx="1717039" cy="277495"/>
          </a:xfrm>
          <a:custGeom>
            <a:avLst/>
            <a:gdLst/>
            <a:ahLst/>
            <a:cxnLst/>
            <a:rect l="l" t="t" r="r" b="b"/>
            <a:pathLst>
              <a:path w="1717040" h="277495">
                <a:moveTo>
                  <a:pt x="0" y="0"/>
                </a:moveTo>
                <a:lnTo>
                  <a:pt x="1716790" y="0"/>
                </a:lnTo>
                <a:lnTo>
                  <a:pt x="1716790" y="276999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/>
          <a:lstStyle/>
          <a:p>
            <a:endParaRPr sz="1200"/>
          </a:p>
        </p:txBody>
      </p:sp>
      <p:sp>
        <p:nvSpPr>
          <p:cNvPr id="6" name="object 6"/>
          <p:cNvSpPr txBox="1"/>
          <p:nvPr/>
        </p:nvSpPr>
        <p:spPr>
          <a:xfrm>
            <a:off x="8242097" y="2782317"/>
            <a:ext cx="1516380" cy="166712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 b="1">
                <a:latin typeface="Calibri"/>
                <a:cs typeface="Calibri"/>
              </a:defRPr>
            </a:pPr>
            <a:r>
              <a:rPr sz="1000"/>
              <a:t>VegPasta, IceTea, Musica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035088" y="3747847"/>
            <a:ext cx="1973580" cy="277495"/>
          </a:xfrm>
          <a:custGeom>
            <a:avLst/>
            <a:gdLst/>
            <a:ahLst/>
            <a:cxnLst/>
            <a:rect l="l" t="t" r="r" b="b"/>
            <a:pathLst>
              <a:path w="1973579" h="277495">
                <a:moveTo>
                  <a:pt x="0" y="0"/>
                </a:moveTo>
                <a:lnTo>
                  <a:pt x="1973321" y="0"/>
                </a:lnTo>
                <a:lnTo>
                  <a:pt x="1973321" y="276999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/>
          <a:lstStyle/>
          <a:p>
            <a:endParaRPr sz="1200"/>
          </a:p>
        </p:txBody>
      </p:sp>
      <p:sp>
        <p:nvSpPr>
          <p:cNvPr id="8" name="object 8"/>
          <p:cNvSpPr txBox="1"/>
          <p:nvPr/>
        </p:nvSpPr>
        <p:spPr>
          <a:xfrm>
            <a:off x="8113827" y="3766821"/>
            <a:ext cx="1785620" cy="166712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 b="1">
                <a:latin typeface="Calibri"/>
                <a:cs typeface="Calibri"/>
              </a:defRPr>
            </a:pPr>
            <a:r>
              <a:rPr sz="1000"/>
              <a:t>VegPasta, Lemonade, Musica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607228" y="3792868"/>
            <a:ext cx="1422400" cy="277495"/>
          </a:xfrm>
          <a:custGeom>
            <a:avLst/>
            <a:gdLst/>
            <a:ahLst/>
            <a:cxnLst/>
            <a:rect l="l" t="t" r="r" b="b"/>
            <a:pathLst>
              <a:path w="1422400" h="277495">
                <a:moveTo>
                  <a:pt x="0" y="0"/>
                </a:moveTo>
                <a:lnTo>
                  <a:pt x="1422230" y="0"/>
                </a:lnTo>
                <a:lnTo>
                  <a:pt x="1422230" y="276999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/>
          <a:lstStyle/>
          <a:p>
            <a:endParaRPr sz="1200"/>
          </a:p>
        </p:txBody>
      </p:sp>
      <p:sp>
        <p:nvSpPr>
          <p:cNvPr id="10" name="object 10"/>
          <p:cNvSpPr txBox="1"/>
          <p:nvPr/>
        </p:nvSpPr>
        <p:spPr>
          <a:xfrm>
            <a:off x="5685968" y="3812540"/>
            <a:ext cx="1255395" cy="166712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 b="1">
                <a:latin typeface="Calibri"/>
                <a:cs typeface="Calibri"/>
              </a:defRPr>
            </a:pPr>
            <a:r>
              <a:rPr sz="1000"/>
              <a:t>Pesce, Lemonade, TV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203896" y="4781563"/>
            <a:ext cx="1635760" cy="277495"/>
          </a:xfrm>
          <a:custGeom>
            <a:avLst/>
            <a:gdLst/>
            <a:ahLst/>
            <a:cxnLst/>
            <a:rect l="l" t="t" r="r" b="b"/>
            <a:pathLst>
              <a:path w="1635759" h="277495">
                <a:moveTo>
                  <a:pt x="0" y="0"/>
                </a:moveTo>
                <a:lnTo>
                  <a:pt x="1635710" y="0"/>
                </a:lnTo>
                <a:lnTo>
                  <a:pt x="1635710" y="276999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/>
          <a:lstStyle/>
          <a:p>
            <a:endParaRPr sz="1200"/>
          </a:p>
        </p:txBody>
      </p:sp>
      <p:sp>
        <p:nvSpPr>
          <p:cNvPr id="12" name="object 12"/>
          <p:cNvSpPr txBox="1"/>
          <p:nvPr/>
        </p:nvSpPr>
        <p:spPr>
          <a:xfrm>
            <a:off x="8282636" y="4803140"/>
            <a:ext cx="1466850" cy="166712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 b="1">
                <a:latin typeface="Calibri"/>
                <a:cs typeface="Calibri"/>
              </a:defRPr>
            </a:pPr>
            <a:r>
              <a:rPr sz="1000"/>
              <a:t>Pesce, Lemonade, Musica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735498" y="4775772"/>
            <a:ext cx="1165860" cy="277495"/>
          </a:xfrm>
          <a:custGeom>
            <a:avLst/>
            <a:gdLst/>
            <a:ahLst/>
            <a:cxnLst/>
            <a:rect l="l" t="t" r="r" b="b"/>
            <a:pathLst>
              <a:path w="1165859" h="277495">
                <a:moveTo>
                  <a:pt x="0" y="0"/>
                </a:moveTo>
                <a:lnTo>
                  <a:pt x="1165700" y="0"/>
                </a:lnTo>
                <a:lnTo>
                  <a:pt x="1165700" y="276999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/>
          <a:lstStyle/>
          <a:p>
            <a:endParaRPr sz="1200"/>
          </a:p>
        </p:txBody>
      </p:sp>
      <p:sp>
        <p:nvSpPr>
          <p:cNvPr id="14" name="object 14"/>
          <p:cNvSpPr txBox="1"/>
          <p:nvPr/>
        </p:nvSpPr>
        <p:spPr>
          <a:xfrm>
            <a:off x="5814238" y="4797045"/>
            <a:ext cx="986790" cy="166712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 b="1">
                <a:latin typeface="Calibri"/>
                <a:cs typeface="Calibri"/>
              </a:defRPr>
            </a:pPr>
            <a:r>
              <a:rPr sz="1000"/>
              <a:t>Pesce, IceTea, TV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931445" y="5462018"/>
            <a:ext cx="1379220" cy="277495"/>
          </a:xfrm>
          <a:custGeom>
            <a:avLst/>
            <a:gdLst/>
            <a:ahLst/>
            <a:cxnLst/>
            <a:rect l="l" t="t" r="r" b="b"/>
            <a:pathLst>
              <a:path w="1379220" h="277495">
                <a:moveTo>
                  <a:pt x="0" y="0"/>
                </a:moveTo>
                <a:lnTo>
                  <a:pt x="1379180" y="0"/>
                </a:lnTo>
                <a:lnTo>
                  <a:pt x="1379180" y="276999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/>
          <a:lstStyle/>
          <a:p>
            <a:endParaRPr sz="1200"/>
          </a:p>
        </p:txBody>
      </p:sp>
      <p:sp>
        <p:nvSpPr>
          <p:cNvPr id="16" name="object 16"/>
          <p:cNvSpPr txBox="1"/>
          <p:nvPr/>
        </p:nvSpPr>
        <p:spPr>
          <a:xfrm>
            <a:off x="7010185" y="5482845"/>
            <a:ext cx="1198880" cy="166712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 b="1">
                <a:latin typeface="Calibri"/>
                <a:cs typeface="Calibri"/>
              </a:defRPr>
            </a:pPr>
            <a:r>
              <a:rPr sz="1000"/>
              <a:t>Pesce, IceTea, Musica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705600" y="990600"/>
            <a:ext cx="1697989" cy="502920"/>
            <a:chOff x="6687311" y="1472183"/>
            <a:chExt cx="1697989" cy="502920"/>
          </a:xfrm>
        </p:grpSpPr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11695" y="1481327"/>
              <a:ext cx="1664207" cy="42976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87311" y="1472183"/>
              <a:ext cx="1697736" cy="50292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56717" y="1507172"/>
              <a:ext cx="1571967" cy="338556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6775006" y="1025589"/>
            <a:ext cx="1572260" cy="202620"/>
          </a:xfrm>
          <a:prstGeom prst="rect">
            <a:avLst/>
          </a:prstGeom>
          <a:ln w="9525">
            <a:solidFill>
              <a:srgbClr val="80A9B3"/>
            </a:solidFill>
          </a:ln>
        </p:spPr>
        <p:txBody>
          <a:bodyPr vert="horz" wrap="square" lIns="0" tIns="33020" rIns="0" bIns="0">
            <a:spAutoFit/>
          </a:bodyPr>
          <a:lstStyle/>
          <a:p>
            <a:pPr marL="91440">
              <a:lnSpc>
                <a:spcPct val="100000"/>
              </a:lnSpc>
              <a:spcBef>
                <a:spcPts val="260"/>
              </a:spcBef>
              <a:defRPr sz="1600">
                <a:latin typeface="Calibri"/>
                <a:cs typeface="Calibri"/>
              </a:defRPr>
            </a:pPr>
            <a:r>
              <a:rPr sz="1100"/>
              <a:t>Soluzione ottimale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6150865" y="1380744"/>
            <a:ext cx="3038856" cy="4270248"/>
            <a:chOff x="6132576" y="1862327"/>
            <a:chExt cx="3038856" cy="4270248"/>
          </a:xfrm>
        </p:grpSpPr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51192" y="1862327"/>
              <a:ext cx="618744" cy="4724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18705" y="1888172"/>
              <a:ext cx="485762" cy="38099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7318705" y="1888172"/>
              <a:ext cx="485775" cy="381000"/>
            </a:xfrm>
            <a:custGeom>
              <a:avLst/>
              <a:gdLst/>
              <a:ahLst/>
              <a:cxnLst/>
              <a:rect l="l" t="t" r="r" b="b"/>
              <a:pathLst>
                <a:path w="485775" h="381000">
                  <a:moveTo>
                    <a:pt x="0" y="285750"/>
                  </a:moveTo>
                  <a:lnTo>
                    <a:pt x="121444" y="285750"/>
                  </a:lnTo>
                  <a:lnTo>
                    <a:pt x="121444" y="0"/>
                  </a:lnTo>
                  <a:lnTo>
                    <a:pt x="364331" y="0"/>
                  </a:lnTo>
                  <a:lnTo>
                    <a:pt x="364331" y="285750"/>
                  </a:lnTo>
                  <a:lnTo>
                    <a:pt x="485775" y="285750"/>
                  </a:lnTo>
                  <a:lnTo>
                    <a:pt x="242887" y="381000"/>
                  </a:lnTo>
                  <a:lnTo>
                    <a:pt x="0" y="285750"/>
                  </a:lnTo>
                  <a:close/>
                </a:path>
              </a:pathLst>
            </a:custGeom>
            <a:ln w="9525">
              <a:solidFill>
                <a:srgbClr val="80A9B3"/>
              </a:solidFill>
            </a:ln>
          </p:spPr>
          <p:txBody>
            <a:bodyPr wrap="square" lIns="0" tIns="0" rIns="0" bIns="0"/>
            <a:lstStyle/>
            <a:p>
              <a:endParaRPr sz="1200"/>
            </a:p>
          </p:txBody>
        </p:sp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32576" y="2590800"/>
              <a:ext cx="1490472" cy="80162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6300000" y="2611488"/>
              <a:ext cx="1282065" cy="607060"/>
            </a:xfrm>
            <a:custGeom>
              <a:avLst/>
              <a:gdLst/>
              <a:ahLst/>
              <a:cxnLst/>
              <a:rect l="l" t="t" r="r" b="b"/>
              <a:pathLst>
                <a:path w="1282065" h="607060">
                  <a:moveTo>
                    <a:pt x="84975" y="484162"/>
                  </a:moveTo>
                  <a:lnTo>
                    <a:pt x="76047" y="485686"/>
                  </a:lnTo>
                  <a:lnTo>
                    <a:pt x="0" y="593128"/>
                  </a:lnTo>
                  <a:lnTo>
                    <a:pt x="130949" y="606437"/>
                  </a:lnTo>
                  <a:lnTo>
                    <a:pt x="137972" y="600722"/>
                  </a:lnTo>
                  <a:lnTo>
                    <a:pt x="138612" y="594398"/>
                  </a:lnTo>
                  <a:lnTo>
                    <a:pt x="31724" y="594398"/>
                  </a:lnTo>
                  <a:lnTo>
                    <a:pt x="19900" y="568388"/>
                  </a:lnTo>
                  <a:lnTo>
                    <a:pt x="68007" y="546515"/>
                  </a:lnTo>
                  <a:lnTo>
                    <a:pt x="99377" y="502196"/>
                  </a:lnTo>
                  <a:lnTo>
                    <a:pt x="97853" y="493280"/>
                  </a:lnTo>
                  <a:lnTo>
                    <a:pt x="84975" y="484162"/>
                  </a:lnTo>
                  <a:close/>
                </a:path>
                <a:path w="1282065" h="607060">
                  <a:moveTo>
                    <a:pt x="68007" y="546515"/>
                  </a:moveTo>
                  <a:lnTo>
                    <a:pt x="19900" y="568388"/>
                  </a:lnTo>
                  <a:lnTo>
                    <a:pt x="31724" y="594398"/>
                  </a:lnTo>
                  <a:lnTo>
                    <a:pt x="42171" y="589648"/>
                  </a:lnTo>
                  <a:lnTo>
                    <a:pt x="37477" y="589648"/>
                  </a:lnTo>
                  <a:lnTo>
                    <a:pt x="27266" y="567169"/>
                  </a:lnTo>
                  <a:lnTo>
                    <a:pt x="53388" y="567169"/>
                  </a:lnTo>
                  <a:lnTo>
                    <a:pt x="68007" y="546515"/>
                  </a:lnTo>
                  <a:close/>
                </a:path>
                <a:path w="1282065" h="607060">
                  <a:moveTo>
                    <a:pt x="79843" y="572519"/>
                  </a:moveTo>
                  <a:lnTo>
                    <a:pt x="31724" y="594398"/>
                  </a:lnTo>
                  <a:lnTo>
                    <a:pt x="138612" y="594398"/>
                  </a:lnTo>
                  <a:lnTo>
                    <a:pt x="139560" y="585025"/>
                  </a:lnTo>
                  <a:lnTo>
                    <a:pt x="133845" y="578015"/>
                  </a:lnTo>
                  <a:lnTo>
                    <a:pt x="79843" y="572519"/>
                  </a:lnTo>
                  <a:close/>
                </a:path>
                <a:path w="1282065" h="607060">
                  <a:moveTo>
                    <a:pt x="27266" y="567169"/>
                  </a:moveTo>
                  <a:lnTo>
                    <a:pt x="37477" y="589648"/>
                  </a:lnTo>
                  <a:lnTo>
                    <a:pt x="51633" y="569648"/>
                  </a:lnTo>
                  <a:lnTo>
                    <a:pt x="27266" y="567169"/>
                  </a:lnTo>
                  <a:close/>
                </a:path>
                <a:path w="1282065" h="607060">
                  <a:moveTo>
                    <a:pt x="51633" y="569648"/>
                  </a:moveTo>
                  <a:lnTo>
                    <a:pt x="37477" y="589648"/>
                  </a:lnTo>
                  <a:lnTo>
                    <a:pt x="42171" y="589648"/>
                  </a:lnTo>
                  <a:lnTo>
                    <a:pt x="79843" y="572519"/>
                  </a:lnTo>
                  <a:lnTo>
                    <a:pt x="51633" y="569648"/>
                  </a:lnTo>
                  <a:close/>
                </a:path>
                <a:path w="1282065" h="607060">
                  <a:moveTo>
                    <a:pt x="1270000" y="0"/>
                  </a:moveTo>
                  <a:lnTo>
                    <a:pt x="68007" y="546515"/>
                  </a:lnTo>
                  <a:lnTo>
                    <a:pt x="51633" y="569648"/>
                  </a:lnTo>
                  <a:lnTo>
                    <a:pt x="79843" y="572519"/>
                  </a:lnTo>
                  <a:lnTo>
                    <a:pt x="1281836" y="26009"/>
                  </a:lnTo>
                  <a:lnTo>
                    <a:pt x="1270000" y="0"/>
                  </a:lnTo>
                  <a:close/>
                </a:path>
                <a:path w="1282065" h="607060">
                  <a:moveTo>
                    <a:pt x="53388" y="567169"/>
                  </a:moveTo>
                  <a:lnTo>
                    <a:pt x="27266" y="567169"/>
                  </a:lnTo>
                  <a:lnTo>
                    <a:pt x="51633" y="569648"/>
                  </a:lnTo>
                  <a:lnTo>
                    <a:pt x="53388" y="567169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 sz="1200"/>
            </a:p>
          </p:txBody>
        </p:sp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92124" y="2590394"/>
              <a:ext cx="1642872" cy="841248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7570241" y="2611386"/>
              <a:ext cx="1433830" cy="647065"/>
            </a:xfrm>
            <a:custGeom>
              <a:avLst/>
              <a:gdLst/>
              <a:ahLst/>
              <a:cxnLst/>
              <a:rect l="l" t="t" r="r" b="b"/>
              <a:pathLst>
                <a:path w="1433829" h="647064">
                  <a:moveTo>
                    <a:pt x="1353077" y="612195"/>
                  </a:moveTo>
                  <a:lnTo>
                    <a:pt x="1299184" y="618655"/>
                  </a:lnTo>
                  <a:lnTo>
                    <a:pt x="1293596" y="625767"/>
                  </a:lnTo>
                  <a:lnTo>
                    <a:pt x="1295476" y="641438"/>
                  </a:lnTo>
                  <a:lnTo>
                    <a:pt x="1302588" y="647026"/>
                  </a:lnTo>
                  <a:lnTo>
                    <a:pt x="1417915" y="633196"/>
                  </a:lnTo>
                  <a:lnTo>
                    <a:pt x="1401572" y="633196"/>
                  </a:lnTo>
                  <a:lnTo>
                    <a:pt x="1353077" y="612195"/>
                  </a:lnTo>
                  <a:close/>
                </a:path>
                <a:path w="1433829" h="647064">
                  <a:moveTo>
                    <a:pt x="1381236" y="608819"/>
                  </a:moveTo>
                  <a:lnTo>
                    <a:pt x="1353077" y="612195"/>
                  </a:lnTo>
                  <a:lnTo>
                    <a:pt x="1401572" y="633196"/>
                  </a:lnTo>
                  <a:lnTo>
                    <a:pt x="1403584" y="628548"/>
                  </a:lnTo>
                  <a:lnTo>
                    <a:pt x="1395742" y="628548"/>
                  </a:lnTo>
                  <a:lnTo>
                    <a:pt x="1381236" y="608819"/>
                  </a:lnTo>
                  <a:close/>
                </a:path>
                <a:path w="1433829" h="647064">
                  <a:moveTo>
                    <a:pt x="1346352" y="523938"/>
                  </a:moveTo>
                  <a:lnTo>
                    <a:pt x="1333639" y="533298"/>
                  </a:lnTo>
                  <a:lnTo>
                    <a:pt x="1332280" y="542239"/>
                  </a:lnTo>
                  <a:lnTo>
                    <a:pt x="1364437" y="585972"/>
                  </a:lnTo>
                  <a:lnTo>
                    <a:pt x="1412925" y="606971"/>
                  </a:lnTo>
                  <a:lnTo>
                    <a:pt x="1401572" y="633196"/>
                  </a:lnTo>
                  <a:lnTo>
                    <a:pt x="1417915" y="633196"/>
                  </a:lnTo>
                  <a:lnTo>
                    <a:pt x="1433271" y="631355"/>
                  </a:lnTo>
                  <a:lnTo>
                    <a:pt x="1355305" y="525310"/>
                  </a:lnTo>
                  <a:lnTo>
                    <a:pt x="1346352" y="523938"/>
                  </a:lnTo>
                  <a:close/>
                </a:path>
                <a:path w="1433829" h="647064">
                  <a:moveTo>
                    <a:pt x="1405559" y="605904"/>
                  </a:moveTo>
                  <a:lnTo>
                    <a:pt x="1381236" y="608819"/>
                  </a:lnTo>
                  <a:lnTo>
                    <a:pt x="1395742" y="628548"/>
                  </a:lnTo>
                  <a:lnTo>
                    <a:pt x="1405559" y="605904"/>
                  </a:lnTo>
                  <a:close/>
                </a:path>
                <a:path w="1433829" h="647064">
                  <a:moveTo>
                    <a:pt x="1410462" y="605904"/>
                  </a:moveTo>
                  <a:lnTo>
                    <a:pt x="1405559" y="605904"/>
                  </a:lnTo>
                  <a:lnTo>
                    <a:pt x="1395742" y="628548"/>
                  </a:lnTo>
                  <a:lnTo>
                    <a:pt x="1403584" y="628548"/>
                  </a:lnTo>
                  <a:lnTo>
                    <a:pt x="1412925" y="606971"/>
                  </a:lnTo>
                  <a:lnTo>
                    <a:pt x="1410462" y="605904"/>
                  </a:lnTo>
                  <a:close/>
                </a:path>
                <a:path w="1433829" h="647064">
                  <a:moveTo>
                    <a:pt x="11353" y="0"/>
                  </a:moveTo>
                  <a:lnTo>
                    <a:pt x="0" y="26212"/>
                  </a:lnTo>
                  <a:lnTo>
                    <a:pt x="1353077" y="612195"/>
                  </a:lnTo>
                  <a:lnTo>
                    <a:pt x="1381236" y="608819"/>
                  </a:lnTo>
                  <a:lnTo>
                    <a:pt x="1364437" y="585972"/>
                  </a:lnTo>
                  <a:lnTo>
                    <a:pt x="11353" y="0"/>
                  </a:lnTo>
                  <a:close/>
                </a:path>
                <a:path w="1433829" h="647064">
                  <a:moveTo>
                    <a:pt x="1364437" y="585972"/>
                  </a:moveTo>
                  <a:lnTo>
                    <a:pt x="1381236" y="608819"/>
                  </a:lnTo>
                  <a:lnTo>
                    <a:pt x="1405559" y="605904"/>
                  </a:lnTo>
                  <a:lnTo>
                    <a:pt x="1410462" y="605904"/>
                  </a:lnTo>
                  <a:lnTo>
                    <a:pt x="1364437" y="585972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 sz="1200"/>
            </a:p>
          </p:txBody>
        </p:sp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32576" y="3459480"/>
              <a:ext cx="335279" cy="1002791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6233744" y="3481577"/>
              <a:ext cx="132715" cy="793115"/>
            </a:xfrm>
            <a:custGeom>
              <a:avLst/>
              <a:gdLst/>
              <a:ahLst/>
              <a:cxnLst/>
              <a:rect l="l" t="t" r="r" b="b"/>
              <a:pathLst>
                <a:path w="132714" h="793114">
                  <a:moveTo>
                    <a:pt x="15925" y="662546"/>
                  </a:moveTo>
                  <a:lnTo>
                    <a:pt x="2298" y="670496"/>
                  </a:lnTo>
                  <a:lnTo>
                    <a:pt x="0" y="679246"/>
                  </a:lnTo>
                  <a:lnTo>
                    <a:pt x="66319" y="792937"/>
                  </a:lnTo>
                  <a:lnTo>
                    <a:pt x="82854" y="764590"/>
                  </a:lnTo>
                  <a:lnTo>
                    <a:pt x="52031" y="764590"/>
                  </a:lnTo>
                  <a:lnTo>
                    <a:pt x="52031" y="711737"/>
                  </a:lnTo>
                  <a:lnTo>
                    <a:pt x="24676" y="664845"/>
                  </a:lnTo>
                  <a:lnTo>
                    <a:pt x="15925" y="662546"/>
                  </a:lnTo>
                  <a:close/>
                </a:path>
                <a:path w="132714" h="793114">
                  <a:moveTo>
                    <a:pt x="52031" y="711737"/>
                  </a:moveTo>
                  <a:lnTo>
                    <a:pt x="52031" y="764590"/>
                  </a:lnTo>
                  <a:lnTo>
                    <a:pt x="80606" y="764590"/>
                  </a:lnTo>
                  <a:lnTo>
                    <a:pt x="80606" y="757389"/>
                  </a:lnTo>
                  <a:lnTo>
                    <a:pt x="53975" y="757389"/>
                  </a:lnTo>
                  <a:lnTo>
                    <a:pt x="66319" y="736229"/>
                  </a:lnTo>
                  <a:lnTo>
                    <a:pt x="52031" y="711737"/>
                  </a:lnTo>
                  <a:close/>
                </a:path>
                <a:path w="132714" h="793114">
                  <a:moveTo>
                    <a:pt x="116712" y="662546"/>
                  </a:moveTo>
                  <a:lnTo>
                    <a:pt x="107962" y="664845"/>
                  </a:lnTo>
                  <a:lnTo>
                    <a:pt x="80606" y="711737"/>
                  </a:lnTo>
                  <a:lnTo>
                    <a:pt x="80606" y="764590"/>
                  </a:lnTo>
                  <a:lnTo>
                    <a:pt x="82854" y="764590"/>
                  </a:lnTo>
                  <a:lnTo>
                    <a:pt x="132638" y="679246"/>
                  </a:lnTo>
                  <a:lnTo>
                    <a:pt x="130340" y="670496"/>
                  </a:lnTo>
                  <a:lnTo>
                    <a:pt x="116712" y="662546"/>
                  </a:lnTo>
                  <a:close/>
                </a:path>
                <a:path w="132714" h="793114">
                  <a:moveTo>
                    <a:pt x="66319" y="736229"/>
                  </a:moveTo>
                  <a:lnTo>
                    <a:pt x="53975" y="757389"/>
                  </a:lnTo>
                  <a:lnTo>
                    <a:pt x="78663" y="757389"/>
                  </a:lnTo>
                  <a:lnTo>
                    <a:pt x="66319" y="736229"/>
                  </a:lnTo>
                  <a:close/>
                </a:path>
                <a:path w="132714" h="793114">
                  <a:moveTo>
                    <a:pt x="80606" y="711737"/>
                  </a:moveTo>
                  <a:lnTo>
                    <a:pt x="66319" y="736229"/>
                  </a:lnTo>
                  <a:lnTo>
                    <a:pt x="78663" y="757389"/>
                  </a:lnTo>
                  <a:lnTo>
                    <a:pt x="80606" y="757389"/>
                  </a:lnTo>
                  <a:lnTo>
                    <a:pt x="80606" y="711737"/>
                  </a:lnTo>
                  <a:close/>
                </a:path>
                <a:path w="132714" h="793114">
                  <a:moveTo>
                    <a:pt x="80606" y="0"/>
                  </a:moveTo>
                  <a:lnTo>
                    <a:pt x="52031" y="0"/>
                  </a:lnTo>
                  <a:lnTo>
                    <a:pt x="52031" y="711737"/>
                  </a:lnTo>
                  <a:lnTo>
                    <a:pt x="66319" y="736229"/>
                  </a:lnTo>
                  <a:lnTo>
                    <a:pt x="80606" y="711737"/>
                  </a:lnTo>
                  <a:lnTo>
                    <a:pt x="80606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 sz="1200"/>
            </a:p>
          </p:txBody>
        </p:sp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54496" y="3447288"/>
              <a:ext cx="2916936" cy="972312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6296253" y="3467811"/>
              <a:ext cx="2707640" cy="795655"/>
            </a:xfrm>
            <a:custGeom>
              <a:avLst/>
              <a:gdLst/>
              <a:ahLst/>
              <a:cxnLst/>
              <a:rect l="l" t="t" r="r" b="b"/>
              <a:pathLst>
                <a:path w="2707640" h="795654">
                  <a:moveTo>
                    <a:pt x="2625172" y="753757"/>
                  </a:moveTo>
                  <a:lnTo>
                    <a:pt x="2572702" y="767613"/>
                  </a:lnTo>
                  <a:lnTo>
                    <a:pt x="2568155" y="775436"/>
                  </a:lnTo>
                  <a:lnTo>
                    <a:pt x="2572181" y="790689"/>
                  </a:lnTo>
                  <a:lnTo>
                    <a:pt x="2580005" y="795248"/>
                  </a:lnTo>
                  <a:lnTo>
                    <a:pt x="2683712" y="767854"/>
                  </a:lnTo>
                  <a:lnTo>
                    <a:pt x="2676131" y="767854"/>
                  </a:lnTo>
                  <a:lnTo>
                    <a:pt x="2625172" y="753757"/>
                  </a:lnTo>
                  <a:close/>
                </a:path>
                <a:path w="2707640" h="795654">
                  <a:moveTo>
                    <a:pt x="2652601" y="746514"/>
                  </a:moveTo>
                  <a:lnTo>
                    <a:pt x="2625172" y="753757"/>
                  </a:lnTo>
                  <a:lnTo>
                    <a:pt x="2676131" y="767854"/>
                  </a:lnTo>
                  <a:lnTo>
                    <a:pt x="2677181" y="764057"/>
                  </a:lnTo>
                  <a:lnTo>
                    <a:pt x="2669705" y="764057"/>
                  </a:lnTo>
                  <a:lnTo>
                    <a:pt x="2652601" y="746514"/>
                  </a:lnTo>
                  <a:close/>
                </a:path>
                <a:path w="2707640" h="795654">
                  <a:moveTo>
                    <a:pt x="2606319" y="667283"/>
                  </a:moveTo>
                  <a:lnTo>
                    <a:pt x="2595029" y="678307"/>
                  </a:lnTo>
                  <a:lnTo>
                    <a:pt x="2594914" y="687349"/>
                  </a:lnTo>
                  <a:lnTo>
                    <a:pt x="2632810" y="726216"/>
                  </a:lnTo>
                  <a:lnTo>
                    <a:pt x="2683751" y="740308"/>
                  </a:lnTo>
                  <a:lnTo>
                    <a:pt x="2676131" y="767854"/>
                  </a:lnTo>
                  <a:lnTo>
                    <a:pt x="2683712" y="767854"/>
                  </a:lnTo>
                  <a:lnTo>
                    <a:pt x="2707271" y="761631"/>
                  </a:lnTo>
                  <a:lnTo>
                    <a:pt x="2615374" y="667397"/>
                  </a:lnTo>
                  <a:lnTo>
                    <a:pt x="2606319" y="667283"/>
                  </a:lnTo>
                  <a:close/>
                </a:path>
                <a:path w="2707640" h="795654">
                  <a:moveTo>
                    <a:pt x="2676296" y="740257"/>
                  </a:moveTo>
                  <a:lnTo>
                    <a:pt x="2652601" y="746514"/>
                  </a:lnTo>
                  <a:lnTo>
                    <a:pt x="2669705" y="764057"/>
                  </a:lnTo>
                  <a:lnTo>
                    <a:pt x="2676296" y="740257"/>
                  </a:lnTo>
                  <a:close/>
                </a:path>
                <a:path w="2707640" h="795654">
                  <a:moveTo>
                    <a:pt x="2683567" y="740257"/>
                  </a:moveTo>
                  <a:lnTo>
                    <a:pt x="2676296" y="740257"/>
                  </a:lnTo>
                  <a:lnTo>
                    <a:pt x="2669705" y="764057"/>
                  </a:lnTo>
                  <a:lnTo>
                    <a:pt x="2677181" y="764057"/>
                  </a:lnTo>
                  <a:lnTo>
                    <a:pt x="2683751" y="740308"/>
                  </a:lnTo>
                  <a:lnTo>
                    <a:pt x="2683567" y="740257"/>
                  </a:lnTo>
                  <a:close/>
                </a:path>
                <a:path w="2707640" h="795654">
                  <a:moveTo>
                    <a:pt x="7620" y="0"/>
                  </a:moveTo>
                  <a:lnTo>
                    <a:pt x="0" y="27546"/>
                  </a:lnTo>
                  <a:lnTo>
                    <a:pt x="2625172" y="753757"/>
                  </a:lnTo>
                  <a:lnTo>
                    <a:pt x="2652601" y="746514"/>
                  </a:lnTo>
                  <a:lnTo>
                    <a:pt x="2632810" y="726216"/>
                  </a:lnTo>
                  <a:lnTo>
                    <a:pt x="7620" y="0"/>
                  </a:lnTo>
                  <a:close/>
                </a:path>
                <a:path w="2707640" h="795654">
                  <a:moveTo>
                    <a:pt x="2632810" y="726216"/>
                  </a:moveTo>
                  <a:lnTo>
                    <a:pt x="2652601" y="746514"/>
                  </a:lnTo>
                  <a:lnTo>
                    <a:pt x="2676296" y="740257"/>
                  </a:lnTo>
                  <a:lnTo>
                    <a:pt x="2683567" y="740257"/>
                  </a:lnTo>
                  <a:lnTo>
                    <a:pt x="2632810" y="726216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 sz="1200"/>
            </a:p>
          </p:txBody>
        </p:sp>
        <p:pic>
          <p:nvPicPr>
            <p:cNvPr id="34" name="object 3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33104" y="3499104"/>
              <a:ext cx="338327" cy="920496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8937129" y="3519716"/>
              <a:ext cx="132715" cy="709930"/>
            </a:xfrm>
            <a:custGeom>
              <a:avLst/>
              <a:gdLst/>
              <a:ahLst/>
              <a:cxnLst/>
              <a:rect l="l" t="t" r="r" b="b"/>
              <a:pathLst>
                <a:path w="132715" h="709929">
                  <a:moveTo>
                    <a:pt x="15938" y="579386"/>
                  </a:moveTo>
                  <a:lnTo>
                    <a:pt x="2311" y="587336"/>
                  </a:lnTo>
                  <a:lnTo>
                    <a:pt x="0" y="596087"/>
                  </a:lnTo>
                  <a:lnTo>
                    <a:pt x="66332" y="709777"/>
                  </a:lnTo>
                  <a:lnTo>
                    <a:pt x="82866" y="681431"/>
                  </a:lnTo>
                  <a:lnTo>
                    <a:pt x="52044" y="681431"/>
                  </a:lnTo>
                  <a:lnTo>
                    <a:pt x="52038" y="628578"/>
                  </a:lnTo>
                  <a:lnTo>
                    <a:pt x="24688" y="581685"/>
                  </a:lnTo>
                  <a:lnTo>
                    <a:pt x="15938" y="579386"/>
                  </a:lnTo>
                  <a:close/>
                </a:path>
                <a:path w="132715" h="709929">
                  <a:moveTo>
                    <a:pt x="52044" y="628589"/>
                  </a:moveTo>
                  <a:lnTo>
                    <a:pt x="52044" y="681431"/>
                  </a:lnTo>
                  <a:lnTo>
                    <a:pt x="80619" y="681431"/>
                  </a:lnTo>
                  <a:lnTo>
                    <a:pt x="80619" y="674230"/>
                  </a:lnTo>
                  <a:lnTo>
                    <a:pt x="53987" y="674230"/>
                  </a:lnTo>
                  <a:lnTo>
                    <a:pt x="66327" y="653078"/>
                  </a:lnTo>
                  <a:lnTo>
                    <a:pt x="52044" y="628589"/>
                  </a:lnTo>
                  <a:close/>
                </a:path>
                <a:path w="132715" h="709929">
                  <a:moveTo>
                    <a:pt x="116712" y="579386"/>
                  </a:moveTo>
                  <a:lnTo>
                    <a:pt x="107975" y="581685"/>
                  </a:lnTo>
                  <a:lnTo>
                    <a:pt x="80619" y="628578"/>
                  </a:lnTo>
                  <a:lnTo>
                    <a:pt x="80619" y="681431"/>
                  </a:lnTo>
                  <a:lnTo>
                    <a:pt x="82866" y="681431"/>
                  </a:lnTo>
                  <a:lnTo>
                    <a:pt x="132651" y="596087"/>
                  </a:lnTo>
                  <a:lnTo>
                    <a:pt x="130352" y="587336"/>
                  </a:lnTo>
                  <a:lnTo>
                    <a:pt x="116712" y="579386"/>
                  </a:lnTo>
                  <a:close/>
                </a:path>
                <a:path w="132715" h="709929">
                  <a:moveTo>
                    <a:pt x="66327" y="653078"/>
                  </a:moveTo>
                  <a:lnTo>
                    <a:pt x="53987" y="674230"/>
                  </a:lnTo>
                  <a:lnTo>
                    <a:pt x="78663" y="674230"/>
                  </a:lnTo>
                  <a:lnTo>
                    <a:pt x="66327" y="653078"/>
                  </a:lnTo>
                  <a:close/>
                </a:path>
                <a:path w="132715" h="709929">
                  <a:moveTo>
                    <a:pt x="80619" y="628578"/>
                  </a:moveTo>
                  <a:lnTo>
                    <a:pt x="66327" y="653078"/>
                  </a:lnTo>
                  <a:lnTo>
                    <a:pt x="78663" y="674230"/>
                  </a:lnTo>
                  <a:lnTo>
                    <a:pt x="80619" y="674230"/>
                  </a:lnTo>
                  <a:lnTo>
                    <a:pt x="80619" y="628578"/>
                  </a:lnTo>
                  <a:close/>
                </a:path>
                <a:path w="132715" h="709929">
                  <a:moveTo>
                    <a:pt x="80619" y="0"/>
                  </a:moveTo>
                  <a:lnTo>
                    <a:pt x="52044" y="0"/>
                  </a:lnTo>
                  <a:lnTo>
                    <a:pt x="52044" y="628589"/>
                  </a:lnTo>
                  <a:lnTo>
                    <a:pt x="66327" y="653078"/>
                  </a:lnTo>
                  <a:lnTo>
                    <a:pt x="80613" y="628589"/>
                  </a:lnTo>
                  <a:lnTo>
                    <a:pt x="80619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 sz="1200"/>
            </a:p>
          </p:txBody>
        </p:sp>
        <p:pic>
          <p:nvPicPr>
            <p:cNvPr id="36" name="object 3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132576" y="4529327"/>
              <a:ext cx="335279" cy="917448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6233744" y="4551451"/>
              <a:ext cx="132715" cy="706120"/>
            </a:xfrm>
            <a:custGeom>
              <a:avLst/>
              <a:gdLst/>
              <a:ahLst/>
              <a:cxnLst/>
              <a:rect l="l" t="t" r="r" b="b"/>
              <a:pathLst>
                <a:path w="132714" h="706120">
                  <a:moveTo>
                    <a:pt x="15925" y="575576"/>
                  </a:moveTo>
                  <a:lnTo>
                    <a:pt x="2298" y="583526"/>
                  </a:lnTo>
                  <a:lnTo>
                    <a:pt x="0" y="592277"/>
                  </a:lnTo>
                  <a:lnTo>
                    <a:pt x="66319" y="705980"/>
                  </a:lnTo>
                  <a:lnTo>
                    <a:pt x="82861" y="677621"/>
                  </a:lnTo>
                  <a:lnTo>
                    <a:pt x="52031" y="677621"/>
                  </a:lnTo>
                  <a:lnTo>
                    <a:pt x="52031" y="624768"/>
                  </a:lnTo>
                  <a:lnTo>
                    <a:pt x="24676" y="577875"/>
                  </a:lnTo>
                  <a:lnTo>
                    <a:pt x="15925" y="575576"/>
                  </a:lnTo>
                  <a:close/>
                </a:path>
                <a:path w="132714" h="706120">
                  <a:moveTo>
                    <a:pt x="52031" y="624768"/>
                  </a:moveTo>
                  <a:lnTo>
                    <a:pt x="52031" y="677621"/>
                  </a:lnTo>
                  <a:lnTo>
                    <a:pt x="80606" y="677621"/>
                  </a:lnTo>
                  <a:lnTo>
                    <a:pt x="80606" y="670420"/>
                  </a:lnTo>
                  <a:lnTo>
                    <a:pt x="53975" y="670420"/>
                  </a:lnTo>
                  <a:lnTo>
                    <a:pt x="66319" y="649259"/>
                  </a:lnTo>
                  <a:lnTo>
                    <a:pt x="52031" y="624768"/>
                  </a:lnTo>
                  <a:close/>
                </a:path>
                <a:path w="132714" h="706120">
                  <a:moveTo>
                    <a:pt x="116712" y="575576"/>
                  </a:moveTo>
                  <a:lnTo>
                    <a:pt x="107962" y="577875"/>
                  </a:lnTo>
                  <a:lnTo>
                    <a:pt x="80606" y="624768"/>
                  </a:lnTo>
                  <a:lnTo>
                    <a:pt x="80606" y="677621"/>
                  </a:lnTo>
                  <a:lnTo>
                    <a:pt x="82861" y="677621"/>
                  </a:lnTo>
                  <a:lnTo>
                    <a:pt x="132638" y="592277"/>
                  </a:lnTo>
                  <a:lnTo>
                    <a:pt x="130340" y="583526"/>
                  </a:lnTo>
                  <a:lnTo>
                    <a:pt x="116712" y="575576"/>
                  </a:lnTo>
                  <a:close/>
                </a:path>
                <a:path w="132714" h="706120">
                  <a:moveTo>
                    <a:pt x="66319" y="649259"/>
                  </a:moveTo>
                  <a:lnTo>
                    <a:pt x="53975" y="670420"/>
                  </a:lnTo>
                  <a:lnTo>
                    <a:pt x="78663" y="670420"/>
                  </a:lnTo>
                  <a:lnTo>
                    <a:pt x="66319" y="649259"/>
                  </a:lnTo>
                  <a:close/>
                </a:path>
                <a:path w="132714" h="706120">
                  <a:moveTo>
                    <a:pt x="80606" y="624768"/>
                  </a:moveTo>
                  <a:lnTo>
                    <a:pt x="66319" y="649259"/>
                  </a:lnTo>
                  <a:lnTo>
                    <a:pt x="78663" y="670420"/>
                  </a:lnTo>
                  <a:lnTo>
                    <a:pt x="80606" y="670420"/>
                  </a:lnTo>
                  <a:lnTo>
                    <a:pt x="80606" y="624768"/>
                  </a:lnTo>
                  <a:close/>
                </a:path>
                <a:path w="132714" h="706120">
                  <a:moveTo>
                    <a:pt x="80606" y="0"/>
                  </a:moveTo>
                  <a:lnTo>
                    <a:pt x="52031" y="0"/>
                  </a:lnTo>
                  <a:lnTo>
                    <a:pt x="52031" y="624768"/>
                  </a:lnTo>
                  <a:lnTo>
                    <a:pt x="66319" y="649259"/>
                  </a:lnTo>
                  <a:lnTo>
                    <a:pt x="80606" y="624768"/>
                  </a:lnTo>
                  <a:lnTo>
                    <a:pt x="80606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 sz="1200"/>
            </a:p>
          </p:txBody>
        </p:sp>
        <p:pic>
          <p:nvPicPr>
            <p:cNvPr id="38" name="object 3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254496" y="4517135"/>
              <a:ext cx="2916936" cy="935735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6296418" y="4537633"/>
              <a:ext cx="2707640" cy="760730"/>
            </a:xfrm>
            <a:custGeom>
              <a:avLst/>
              <a:gdLst/>
              <a:ahLst/>
              <a:cxnLst/>
              <a:rect l="l" t="t" r="r" b="b"/>
              <a:pathLst>
                <a:path w="2707640" h="760729">
                  <a:moveTo>
                    <a:pt x="2624925" y="718675"/>
                  </a:moveTo>
                  <a:lnTo>
                    <a:pt x="2572626" y="733183"/>
                  </a:lnTo>
                  <a:lnTo>
                    <a:pt x="2568168" y="741057"/>
                  </a:lnTo>
                  <a:lnTo>
                    <a:pt x="2572397" y="756272"/>
                  </a:lnTo>
                  <a:lnTo>
                    <a:pt x="2580271" y="760730"/>
                  </a:lnTo>
                  <a:lnTo>
                    <a:pt x="2683313" y="732129"/>
                  </a:lnTo>
                  <a:lnTo>
                    <a:pt x="2676029" y="732129"/>
                  </a:lnTo>
                  <a:lnTo>
                    <a:pt x="2624925" y="718675"/>
                  </a:lnTo>
                  <a:close/>
                </a:path>
                <a:path w="2707640" h="760729">
                  <a:moveTo>
                    <a:pt x="2652264" y="711091"/>
                  </a:moveTo>
                  <a:lnTo>
                    <a:pt x="2624925" y="718675"/>
                  </a:lnTo>
                  <a:lnTo>
                    <a:pt x="2676029" y="732129"/>
                  </a:lnTo>
                  <a:lnTo>
                    <a:pt x="2677009" y="728408"/>
                  </a:lnTo>
                  <a:lnTo>
                    <a:pt x="2669578" y="728408"/>
                  </a:lnTo>
                  <a:lnTo>
                    <a:pt x="2652264" y="711091"/>
                  </a:lnTo>
                  <a:close/>
                </a:path>
                <a:path w="2707640" h="760729">
                  <a:moveTo>
                    <a:pt x="2614041" y="632447"/>
                  </a:moveTo>
                  <a:lnTo>
                    <a:pt x="2604985" y="632447"/>
                  </a:lnTo>
                  <a:lnTo>
                    <a:pt x="2593835" y="643597"/>
                  </a:lnTo>
                  <a:lnTo>
                    <a:pt x="2593835" y="652653"/>
                  </a:lnTo>
                  <a:lnTo>
                    <a:pt x="2632221" y="691045"/>
                  </a:lnTo>
                  <a:lnTo>
                    <a:pt x="2683306" y="704494"/>
                  </a:lnTo>
                  <a:lnTo>
                    <a:pt x="2676029" y="732129"/>
                  </a:lnTo>
                  <a:lnTo>
                    <a:pt x="2683313" y="732129"/>
                  </a:lnTo>
                  <a:lnTo>
                    <a:pt x="2707106" y="725525"/>
                  </a:lnTo>
                  <a:lnTo>
                    <a:pt x="2614041" y="632447"/>
                  </a:lnTo>
                  <a:close/>
                </a:path>
                <a:path w="2707640" h="760729">
                  <a:moveTo>
                    <a:pt x="2675864" y="704545"/>
                  </a:moveTo>
                  <a:lnTo>
                    <a:pt x="2652264" y="711091"/>
                  </a:lnTo>
                  <a:lnTo>
                    <a:pt x="2669578" y="728408"/>
                  </a:lnTo>
                  <a:lnTo>
                    <a:pt x="2675864" y="704545"/>
                  </a:lnTo>
                  <a:close/>
                </a:path>
                <a:path w="2707640" h="760729">
                  <a:moveTo>
                    <a:pt x="2683293" y="704545"/>
                  </a:moveTo>
                  <a:lnTo>
                    <a:pt x="2675864" y="704545"/>
                  </a:lnTo>
                  <a:lnTo>
                    <a:pt x="2669578" y="728408"/>
                  </a:lnTo>
                  <a:lnTo>
                    <a:pt x="2677009" y="728408"/>
                  </a:lnTo>
                  <a:lnTo>
                    <a:pt x="2683293" y="704545"/>
                  </a:lnTo>
                  <a:close/>
                </a:path>
                <a:path w="2707640" h="760729">
                  <a:moveTo>
                    <a:pt x="7277" y="0"/>
                  </a:moveTo>
                  <a:lnTo>
                    <a:pt x="0" y="27635"/>
                  </a:lnTo>
                  <a:lnTo>
                    <a:pt x="2624925" y="718675"/>
                  </a:lnTo>
                  <a:lnTo>
                    <a:pt x="2652264" y="711091"/>
                  </a:lnTo>
                  <a:lnTo>
                    <a:pt x="2632221" y="691045"/>
                  </a:lnTo>
                  <a:lnTo>
                    <a:pt x="7277" y="0"/>
                  </a:lnTo>
                  <a:close/>
                </a:path>
                <a:path w="2707640" h="760729">
                  <a:moveTo>
                    <a:pt x="2632221" y="691045"/>
                  </a:moveTo>
                  <a:lnTo>
                    <a:pt x="2652264" y="711091"/>
                  </a:lnTo>
                  <a:lnTo>
                    <a:pt x="2675864" y="704545"/>
                  </a:lnTo>
                  <a:lnTo>
                    <a:pt x="2683293" y="704545"/>
                  </a:lnTo>
                  <a:lnTo>
                    <a:pt x="2632221" y="691045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 sz="1200"/>
            </a:p>
          </p:txBody>
        </p:sp>
        <p:pic>
          <p:nvPicPr>
            <p:cNvPr id="40" name="object 4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833104" y="4483607"/>
              <a:ext cx="338327" cy="969263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8937129" y="4506429"/>
              <a:ext cx="132715" cy="756920"/>
            </a:xfrm>
            <a:custGeom>
              <a:avLst/>
              <a:gdLst/>
              <a:ahLst/>
              <a:cxnLst/>
              <a:rect l="l" t="t" r="r" b="b"/>
              <a:pathLst>
                <a:path w="132715" h="756920">
                  <a:moveTo>
                    <a:pt x="15938" y="626389"/>
                  </a:moveTo>
                  <a:lnTo>
                    <a:pt x="2311" y="634339"/>
                  </a:lnTo>
                  <a:lnTo>
                    <a:pt x="0" y="643089"/>
                  </a:lnTo>
                  <a:lnTo>
                    <a:pt x="66332" y="756780"/>
                  </a:lnTo>
                  <a:lnTo>
                    <a:pt x="82866" y="728433"/>
                  </a:lnTo>
                  <a:lnTo>
                    <a:pt x="52044" y="728433"/>
                  </a:lnTo>
                  <a:lnTo>
                    <a:pt x="52044" y="675580"/>
                  </a:lnTo>
                  <a:lnTo>
                    <a:pt x="24688" y="628688"/>
                  </a:lnTo>
                  <a:lnTo>
                    <a:pt x="15938" y="626389"/>
                  </a:lnTo>
                  <a:close/>
                </a:path>
                <a:path w="132715" h="756920">
                  <a:moveTo>
                    <a:pt x="52044" y="675580"/>
                  </a:moveTo>
                  <a:lnTo>
                    <a:pt x="52044" y="728433"/>
                  </a:lnTo>
                  <a:lnTo>
                    <a:pt x="80619" y="728433"/>
                  </a:lnTo>
                  <a:lnTo>
                    <a:pt x="80619" y="721233"/>
                  </a:lnTo>
                  <a:lnTo>
                    <a:pt x="53987" y="721233"/>
                  </a:lnTo>
                  <a:lnTo>
                    <a:pt x="66332" y="700072"/>
                  </a:lnTo>
                  <a:lnTo>
                    <a:pt x="52044" y="675580"/>
                  </a:lnTo>
                  <a:close/>
                </a:path>
                <a:path w="132715" h="756920">
                  <a:moveTo>
                    <a:pt x="116712" y="626389"/>
                  </a:moveTo>
                  <a:lnTo>
                    <a:pt x="107975" y="628688"/>
                  </a:lnTo>
                  <a:lnTo>
                    <a:pt x="80619" y="675580"/>
                  </a:lnTo>
                  <a:lnTo>
                    <a:pt x="80619" y="728433"/>
                  </a:lnTo>
                  <a:lnTo>
                    <a:pt x="82866" y="728433"/>
                  </a:lnTo>
                  <a:lnTo>
                    <a:pt x="132651" y="643089"/>
                  </a:lnTo>
                  <a:lnTo>
                    <a:pt x="130352" y="634339"/>
                  </a:lnTo>
                  <a:lnTo>
                    <a:pt x="116712" y="626389"/>
                  </a:lnTo>
                  <a:close/>
                </a:path>
                <a:path w="132715" h="756920">
                  <a:moveTo>
                    <a:pt x="66332" y="700072"/>
                  </a:moveTo>
                  <a:lnTo>
                    <a:pt x="53987" y="721233"/>
                  </a:lnTo>
                  <a:lnTo>
                    <a:pt x="78676" y="721233"/>
                  </a:lnTo>
                  <a:lnTo>
                    <a:pt x="66332" y="700072"/>
                  </a:lnTo>
                  <a:close/>
                </a:path>
                <a:path w="132715" h="756920">
                  <a:moveTo>
                    <a:pt x="80619" y="675580"/>
                  </a:moveTo>
                  <a:lnTo>
                    <a:pt x="66332" y="700072"/>
                  </a:lnTo>
                  <a:lnTo>
                    <a:pt x="78676" y="721233"/>
                  </a:lnTo>
                  <a:lnTo>
                    <a:pt x="80619" y="721233"/>
                  </a:lnTo>
                  <a:lnTo>
                    <a:pt x="80619" y="675580"/>
                  </a:lnTo>
                  <a:close/>
                </a:path>
                <a:path w="132715" h="756920">
                  <a:moveTo>
                    <a:pt x="80619" y="0"/>
                  </a:moveTo>
                  <a:lnTo>
                    <a:pt x="52044" y="0"/>
                  </a:lnTo>
                  <a:lnTo>
                    <a:pt x="52044" y="675580"/>
                  </a:lnTo>
                  <a:lnTo>
                    <a:pt x="66332" y="700072"/>
                  </a:lnTo>
                  <a:lnTo>
                    <a:pt x="80619" y="675580"/>
                  </a:lnTo>
                  <a:lnTo>
                    <a:pt x="80619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 sz="1200"/>
            </a:p>
          </p:txBody>
        </p:sp>
        <p:pic>
          <p:nvPicPr>
            <p:cNvPr id="42" name="object 4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434072" y="5504687"/>
              <a:ext cx="1615440" cy="627888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7602690" y="5526417"/>
              <a:ext cx="1405255" cy="449580"/>
            </a:xfrm>
            <a:custGeom>
              <a:avLst/>
              <a:gdLst/>
              <a:ahLst/>
              <a:cxnLst/>
              <a:rect l="l" t="t" r="r" b="b"/>
              <a:pathLst>
                <a:path w="1405254" h="449579">
                  <a:moveTo>
                    <a:pt x="99936" y="321790"/>
                  </a:moveTo>
                  <a:lnTo>
                    <a:pt x="90893" y="321999"/>
                  </a:lnTo>
                  <a:lnTo>
                    <a:pt x="0" y="417201"/>
                  </a:lnTo>
                  <a:lnTo>
                    <a:pt x="127609" y="449464"/>
                  </a:lnTo>
                  <a:lnTo>
                    <a:pt x="135382" y="444830"/>
                  </a:lnTo>
                  <a:lnTo>
                    <a:pt x="139242" y="429530"/>
                  </a:lnTo>
                  <a:lnTo>
                    <a:pt x="135406" y="423082"/>
                  </a:lnTo>
                  <a:lnTo>
                    <a:pt x="31203" y="423082"/>
                  </a:lnTo>
                  <a:lnTo>
                    <a:pt x="23291" y="395624"/>
                  </a:lnTo>
                  <a:lnTo>
                    <a:pt x="74078" y="380995"/>
                  </a:lnTo>
                  <a:lnTo>
                    <a:pt x="111569" y="341732"/>
                  </a:lnTo>
                  <a:lnTo>
                    <a:pt x="111353" y="332689"/>
                  </a:lnTo>
                  <a:lnTo>
                    <a:pt x="99936" y="321790"/>
                  </a:lnTo>
                  <a:close/>
                </a:path>
                <a:path w="1405254" h="449579">
                  <a:moveTo>
                    <a:pt x="74078" y="380995"/>
                  </a:moveTo>
                  <a:lnTo>
                    <a:pt x="23291" y="395624"/>
                  </a:lnTo>
                  <a:lnTo>
                    <a:pt x="31203" y="423082"/>
                  </a:lnTo>
                  <a:lnTo>
                    <a:pt x="44616" y="419219"/>
                  </a:lnTo>
                  <a:lnTo>
                    <a:pt x="37579" y="419219"/>
                  </a:lnTo>
                  <a:lnTo>
                    <a:pt x="30746" y="395500"/>
                  </a:lnTo>
                  <a:lnTo>
                    <a:pt x="60227" y="395500"/>
                  </a:lnTo>
                  <a:lnTo>
                    <a:pt x="74078" y="380995"/>
                  </a:lnTo>
                  <a:close/>
                </a:path>
                <a:path w="1405254" h="449579">
                  <a:moveTo>
                    <a:pt x="81988" y="408454"/>
                  </a:moveTo>
                  <a:lnTo>
                    <a:pt x="31203" y="423082"/>
                  </a:lnTo>
                  <a:lnTo>
                    <a:pt x="135406" y="423082"/>
                  </a:lnTo>
                  <a:lnTo>
                    <a:pt x="134620" y="421760"/>
                  </a:lnTo>
                  <a:lnTo>
                    <a:pt x="81988" y="408454"/>
                  </a:lnTo>
                  <a:close/>
                </a:path>
                <a:path w="1405254" h="449579">
                  <a:moveTo>
                    <a:pt x="30746" y="395500"/>
                  </a:moveTo>
                  <a:lnTo>
                    <a:pt x="37579" y="419219"/>
                  </a:lnTo>
                  <a:lnTo>
                    <a:pt x="54494" y="401504"/>
                  </a:lnTo>
                  <a:lnTo>
                    <a:pt x="30746" y="395500"/>
                  </a:lnTo>
                  <a:close/>
                </a:path>
                <a:path w="1405254" h="449579">
                  <a:moveTo>
                    <a:pt x="54494" y="401504"/>
                  </a:moveTo>
                  <a:lnTo>
                    <a:pt x="37579" y="419219"/>
                  </a:lnTo>
                  <a:lnTo>
                    <a:pt x="44616" y="419219"/>
                  </a:lnTo>
                  <a:lnTo>
                    <a:pt x="81988" y="408454"/>
                  </a:lnTo>
                  <a:lnTo>
                    <a:pt x="54494" y="401504"/>
                  </a:lnTo>
                  <a:close/>
                </a:path>
                <a:path w="1405254" h="449579">
                  <a:moveTo>
                    <a:pt x="1396809" y="0"/>
                  </a:moveTo>
                  <a:lnTo>
                    <a:pt x="74078" y="380995"/>
                  </a:lnTo>
                  <a:lnTo>
                    <a:pt x="54494" y="401504"/>
                  </a:lnTo>
                  <a:lnTo>
                    <a:pt x="81988" y="408454"/>
                  </a:lnTo>
                  <a:lnTo>
                    <a:pt x="1404721" y="27457"/>
                  </a:lnTo>
                  <a:lnTo>
                    <a:pt x="1396809" y="0"/>
                  </a:lnTo>
                  <a:close/>
                </a:path>
                <a:path w="1405254" h="449579">
                  <a:moveTo>
                    <a:pt x="60227" y="395500"/>
                  </a:moveTo>
                  <a:lnTo>
                    <a:pt x="30746" y="395500"/>
                  </a:lnTo>
                  <a:lnTo>
                    <a:pt x="54494" y="401504"/>
                  </a:lnTo>
                  <a:lnTo>
                    <a:pt x="60227" y="39550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 sz="1200"/>
            </a:p>
          </p:txBody>
        </p:sp>
        <p:pic>
          <p:nvPicPr>
            <p:cNvPr id="44" name="object 4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254496" y="5498592"/>
              <a:ext cx="1517903" cy="633983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6295783" y="5520727"/>
              <a:ext cx="1307465" cy="452120"/>
            </a:xfrm>
            <a:custGeom>
              <a:avLst/>
              <a:gdLst/>
              <a:ahLst/>
              <a:cxnLst/>
              <a:rect l="l" t="t" r="r" b="b"/>
              <a:pathLst>
                <a:path w="1307465" h="452120">
                  <a:moveTo>
                    <a:pt x="1225281" y="412184"/>
                  </a:moveTo>
                  <a:lnTo>
                    <a:pt x="1172349" y="424226"/>
                  </a:lnTo>
                  <a:lnTo>
                    <a:pt x="1167523" y="431883"/>
                  </a:lnTo>
                  <a:lnTo>
                    <a:pt x="1171028" y="447272"/>
                  </a:lnTo>
                  <a:lnTo>
                    <a:pt x="1178687" y="452090"/>
                  </a:lnTo>
                  <a:lnTo>
                    <a:pt x="1284474" y="428024"/>
                  </a:lnTo>
                  <a:lnTo>
                    <a:pt x="1275702" y="428024"/>
                  </a:lnTo>
                  <a:lnTo>
                    <a:pt x="1225281" y="412184"/>
                  </a:lnTo>
                  <a:close/>
                </a:path>
                <a:path w="1307465" h="452120">
                  <a:moveTo>
                    <a:pt x="1252929" y="405894"/>
                  </a:moveTo>
                  <a:lnTo>
                    <a:pt x="1225281" y="412184"/>
                  </a:lnTo>
                  <a:lnTo>
                    <a:pt x="1275702" y="428024"/>
                  </a:lnTo>
                  <a:lnTo>
                    <a:pt x="1276962" y="424009"/>
                  </a:lnTo>
                  <a:lnTo>
                    <a:pt x="1269415" y="424009"/>
                  </a:lnTo>
                  <a:lnTo>
                    <a:pt x="1252929" y="405894"/>
                  </a:lnTo>
                  <a:close/>
                </a:path>
                <a:path w="1307465" h="452120">
                  <a:moveTo>
                    <a:pt x="1209395" y="325116"/>
                  </a:moveTo>
                  <a:lnTo>
                    <a:pt x="1197724" y="335738"/>
                  </a:lnTo>
                  <a:lnTo>
                    <a:pt x="1197305" y="344774"/>
                  </a:lnTo>
                  <a:lnTo>
                    <a:pt x="1233844" y="384923"/>
                  </a:lnTo>
                  <a:lnTo>
                    <a:pt x="1284262" y="400762"/>
                  </a:lnTo>
                  <a:lnTo>
                    <a:pt x="1275702" y="428024"/>
                  </a:lnTo>
                  <a:lnTo>
                    <a:pt x="1284474" y="428024"/>
                  </a:lnTo>
                  <a:lnTo>
                    <a:pt x="1307033" y="422892"/>
                  </a:lnTo>
                  <a:lnTo>
                    <a:pt x="1218438" y="325541"/>
                  </a:lnTo>
                  <a:lnTo>
                    <a:pt x="1209395" y="325116"/>
                  </a:lnTo>
                  <a:close/>
                </a:path>
                <a:path w="1307465" h="452120">
                  <a:moveTo>
                    <a:pt x="1276807" y="400462"/>
                  </a:moveTo>
                  <a:lnTo>
                    <a:pt x="1252929" y="405894"/>
                  </a:lnTo>
                  <a:lnTo>
                    <a:pt x="1269415" y="424009"/>
                  </a:lnTo>
                  <a:lnTo>
                    <a:pt x="1276807" y="400462"/>
                  </a:lnTo>
                  <a:close/>
                </a:path>
                <a:path w="1307465" h="452120">
                  <a:moveTo>
                    <a:pt x="1283308" y="400462"/>
                  </a:moveTo>
                  <a:lnTo>
                    <a:pt x="1276807" y="400462"/>
                  </a:lnTo>
                  <a:lnTo>
                    <a:pt x="1269415" y="424009"/>
                  </a:lnTo>
                  <a:lnTo>
                    <a:pt x="1276962" y="424009"/>
                  </a:lnTo>
                  <a:lnTo>
                    <a:pt x="1284262" y="400762"/>
                  </a:lnTo>
                  <a:lnTo>
                    <a:pt x="1283308" y="400462"/>
                  </a:lnTo>
                  <a:close/>
                </a:path>
                <a:path w="1307465" h="452120">
                  <a:moveTo>
                    <a:pt x="8559" y="0"/>
                  </a:moveTo>
                  <a:lnTo>
                    <a:pt x="0" y="27266"/>
                  </a:lnTo>
                  <a:lnTo>
                    <a:pt x="1225281" y="412184"/>
                  </a:lnTo>
                  <a:lnTo>
                    <a:pt x="1252929" y="405894"/>
                  </a:lnTo>
                  <a:lnTo>
                    <a:pt x="1233844" y="384923"/>
                  </a:lnTo>
                  <a:lnTo>
                    <a:pt x="8559" y="0"/>
                  </a:lnTo>
                  <a:close/>
                </a:path>
                <a:path w="1307465" h="452120">
                  <a:moveTo>
                    <a:pt x="1233844" y="384923"/>
                  </a:moveTo>
                  <a:lnTo>
                    <a:pt x="1252929" y="405894"/>
                  </a:lnTo>
                  <a:lnTo>
                    <a:pt x="1276807" y="400462"/>
                  </a:lnTo>
                  <a:lnTo>
                    <a:pt x="1283308" y="400462"/>
                  </a:lnTo>
                  <a:lnTo>
                    <a:pt x="1233844" y="384923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 sz="1200"/>
            </a:p>
          </p:txBody>
        </p:sp>
      </p:grpSp>
      <p:grpSp>
        <p:nvGrpSpPr>
          <p:cNvPr id="46" name="object 46"/>
          <p:cNvGrpSpPr/>
          <p:nvPr/>
        </p:nvGrpSpPr>
        <p:grpSpPr>
          <a:xfrm>
            <a:off x="2712721" y="1551433"/>
            <a:ext cx="1036319" cy="2929255"/>
            <a:chOff x="2694432" y="2033016"/>
            <a:chExt cx="1036319" cy="2929255"/>
          </a:xfrm>
        </p:grpSpPr>
        <p:pic>
          <p:nvPicPr>
            <p:cNvPr id="47" name="object 4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694432" y="2033016"/>
              <a:ext cx="1036319" cy="1024127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740609" y="2058810"/>
              <a:ext cx="944562" cy="933449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2740609" y="2058809"/>
              <a:ext cx="944880" cy="933450"/>
            </a:xfrm>
            <a:custGeom>
              <a:avLst/>
              <a:gdLst/>
              <a:ahLst/>
              <a:cxnLst/>
              <a:rect l="l" t="t" r="r" b="b"/>
              <a:pathLst>
                <a:path w="944879" h="933450">
                  <a:moveTo>
                    <a:pt x="0" y="466725"/>
                  </a:moveTo>
                  <a:lnTo>
                    <a:pt x="2438" y="419005"/>
                  </a:lnTo>
                  <a:lnTo>
                    <a:pt x="9595" y="372663"/>
                  </a:lnTo>
                  <a:lnTo>
                    <a:pt x="21232" y="327935"/>
                  </a:lnTo>
                  <a:lnTo>
                    <a:pt x="37114" y="285054"/>
                  </a:lnTo>
                  <a:lnTo>
                    <a:pt x="57001" y="244256"/>
                  </a:lnTo>
                  <a:lnTo>
                    <a:pt x="80658" y="205774"/>
                  </a:lnTo>
                  <a:lnTo>
                    <a:pt x="107846" y="169844"/>
                  </a:lnTo>
                  <a:lnTo>
                    <a:pt x="138328" y="136700"/>
                  </a:lnTo>
                  <a:lnTo>
                    <a:pt x="171866" y="106577"/>
                  </a:lnTo>
                  <a:lnTo>
                    <a:pt x="208224" y="79709"/>
                  </a:lnTo>
                  <a:lnTo>
                    <a:pt x="247164" y="56331"/>
                  </a:lnTo>
                  <a:lnTo>
                    <a:pt x="288448" y="36677"/>
                  </a:lnTo>
                  <a:lnTo>
                    <a:pt x="331839" y="20983"/>
                  </a:lnTo>
                  <a:lnTo>
                    <a:pt x="377100" y="9482"/>
                  </a:lnTo>
                  <a:lnTo>
                    <a:pt x="423993" y="2409"/>
                  </a:lnTo>
                  <a:lnTo>
                    <a:pt x="472281" y="0"/>
                  </a:lnTo>
                  <a:lnTo>
                    <a:pt x="520569" y="2409"/>
                  </a:lnTo>
                  <a:lnTo>
                    <a:pt x="567462" y="9482"/>
                  </a:lnTo>
                  <a:lnTo>
                    <a:pt x="612723" y="20983"/>
                  </a:lnTo>
                  <a:lnTo>
                    <a:pt x="656114" y="36677"/>
                  </a:lnTo>
                  <a:lnTo>
                    <a:pt x="697398" y="56331"/>
                  </a:lnTo>
                  <a:lnTo>
                    <a:pt x="736338" y="79709"/>
                  </a:lnTo>
                  <a:lnTo>
                    <a:pt x="772696" y="106577"/>
                  </a:lnTo>
                  <a:lnTo>
                    <a:pt x="806235" y="136700"/>
                  </a:lnTo>
                  <a:lnTo>
                    <a:pt x="836717" y="169844"/>
                  </a:lnTo>
                  <a:lnTo>
                    <a:pt x="863905" y="205774"/>
                  </a:lnTo>
                  <a:lnTo>
                    <a:pt x="887561" y="244256"/>
                  </a:lnTo>
                  <a:lnTo>
                    <a:pt x="907449" y="285054"/>
                  </a:lnTo>
                  <a:lnTo>
                    <a:pt x="923330" y="327935"/>
                  </a:lnTo>
                  <a:lnTo>
                    <a:pt x="934968" y="372663"/>
                  </a:lnTo>
                  <a:lnTo>
                    <a:pt x="942125" y="419005"/>
                  </a:lnTo>
                  <a:lnTo>
                    <a:pt x="944563" y="466725"/>
                  </a:lnTo>
                  <a:lnTo>
                    <a:pt x="942125" y="514445"/>
                  </a:lnTo>
                  <a:lnTo>
                    <a:pt x="934968" y="560786"/>
                  </a:lnTo>
                  <a:lnTo>
                    <a:pt x="923330" y="605515"/>
                  </a:lnTo>
                  <a:lnTo>
                    <a:pt x="907449" y="648395"/>
                  </a:lnTo>
                  <a:lnTo>
                    <a:pt x="887561" y="689194"/>
                  </a:lnTo>
                  <a:lnTo>
                    <a:pt x="863905" y="727675"/>
                  </a:lnTo>
                  <a:lnTo>
                    <a:pt x="836717" y="763605"/>
                  </a:lnTo>
                  <a:lnTo>
                    <a:pt x="806235" y="796749"/>
                  </a:lnTo>
                  <a:lnTo>
                    <a:pt x="772696" y="826873"/>
                  </a:lnTo>
                  <a:lnTo>
                    <a:pt x="736338" y="853741"/>
                  </a:lnTo>
                  <a:lnTo>
                    <a:pt x="697398" y="877119"/>
                  </a:lnTo>
                  <a:lnTo>
                    <a:pt x="656114" y="896772"/>
                  </a:lnTo>
                  <a:lnTo>
                    <a:pt x="612723" y="912467"/>
                  </a:lnTo>
                  <a:lnTo>
                    <a:pt x="567462" y="923968"/>
                  </a:lnTo>
                  <a:lnTo>
                    <a:pt x="520569" y="931040"/>
                  </a:lnTo>
                  <a:lnTo>
                    <a:pt x="472281" y="933450"/>
                  </a:lnTo>
                  <a:lnTo>
                    <a:pt x="423993" y="931040"/>
                  </a:lnTo>
                  <a:lnTo>
                    <a:pt x="377100" y="923968"/>
                  </a:lnTo>
                  <a:lnTo>
                    <a:pt x="331839" y="912467"/>
                  </a:lnTo>
                  <a:lnTo>
                    <a:pt x="288448" y="896772"/>
                  </a:lnTo>
                  <a:lnTo>
                    <a:pt x="247164" y="877119"/>
                  </a:lnTo>
                  <a:lnTo>
                    <a:pt x="208224" y="853741"/>
                  </a:lnTo>
                  <a:lnTo>
                    <a:pt x="171866" y="826873"/>
                  </a:lnTo>
                  <a:lnTo>
                    <a:pt x="138328" y="796749"/>
                  </a:lnTo>
                  <a:lnTo>
                    <a:pt x="107846" y="763605"/>
                  </a:lnTo>
                  <a:lnTo>
                    <a:pt x="80658" y="727675"/>
                  </a:lnTo>
                  <a:lnTo>
                    <a:pt x="57001" y="689194"/>
                  </a:lnTo>
                  <a:lnTo>
                    <a:pt x="37114" y="648395"/>
                  </a:lnTo>
                  <a:lnTo>
                    <a:pt x="21232" y="605515"/>
                  </a:lnTo>
                  <a:lnTo>
                    <a:pt x="9595" y="560786"/>
                  </a:lnTo>
                  <a:lnTo>
                    <a:pt x="2438" y="514445"/>
                  </a:lnTo>
                  <a:lnTo>
                    <a:pt x="0" y="466725"/>
                  </a:lnTo>
                  <a:close/>
                </a:path>
              </a:pathLst>
            </a:custGeom>
            <a:ln w="9525">
              <a:solidFill>
                <a:srgbClr val="80A9B3"/>
              </a:solidFill>
            </a:ln>
          </p:spPr>
          <p:txBody>
            <a:bodyPr wrap="square" lIns="0" tIns="0" rIns="0" bIns="0"/>
            <a:lstStyle/>
            <a:p>
              <a:endParaRPr sz="1200"/>
            </a:p>
          </p:txBody>
        </p:sp>
        <p:pic>
          <p:nvPicPr>
            <p:cNvPr id="50" name="object 5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734056" y="4008120"/>
              <a:ext cx="957071" cy="95402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781084" y="4033659"/>
              <a:ext cx="863599" cy="863599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2781084" y="4033659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863600" h="863600">
                  <a:moveTo>
                    <a:pt x="0" y="431800"/>
                  </a:moveTo>
                  <a:lnTo>
                    <a:pt x="2533" y="384750"/>
                  </a:lnTo>
                  <a:lnTo>
                    <a:pt x="9959" y="339168"/>
                  </a:lnTo>
                  <a:lnTo>
                    <a:pt x="22013" y="295317"/>
                  </a:lnTo>
                  <a:lnTo>
                    <a:pt x="38432" y="253461"/>
                  </a:lnTo>
                  <a:lnTo>
                    <a:pt x="58953" y="213862"/>
                  </a:lnTo>
                  <a:lnTo>
                    <a:pt x="83312" y="176784"/>
                  </a:lnTo>
                  <a:lnTo>
                    <a:pt x="111246" y="142491"/>
                  </a:lnTo>
                  <a:lnTo>
                    <a:pt x="142491" y="111246"/>
                  </a:lnTo>
                  <a:lnTo>
                    <a:pt x="176784" y="83312"/>
                  </a:lnTo>
                  <a:lnTo>
                    <a:pt x="213862" y="58953"/>
                  </a:lnTo>
                  <a:lnTo>
                    <a:pt x="253461" y="38432"/>
                  </a:lnTo>
                  <a:lnTo>
                    <a:pt x="295317" y="22013"/>
                  </a:lnTo>
                  <a:lnTo>
                    <a:pt x="339168" y="9959"/>
                  </a:lnTo>
                  <a:lnTo>
                    <a:pt x="384750" y="2533"/>
                  </a:lnTo>
                  <a:lnTo>
                    <a:pt x="431800" y="0"/>
                  </a:lnTo>
                  <a:lnTo>
                    <a:pt x="478849" y="2533"/>
                  </a:lnTo>
                  <a:lnTo>
                    <a:pt x="524431" y="9959"/>
                  </a:lnTo>
                  <a:lnTo>
                    <a:pt x="568282" y="22013"/>
                  </a:lnTo>
                  <a:lnTo>
                    <a:pt x="610139" y="38432"/>
                  </a:lnTo>
                  <a:lnTo>
                    <a:pt x="649738" y="58953"/>
                  </a:lnTo>
                  <a:lnTo>
                    <a:pt x="686816" y="83312"/>
                  </a:lnTo>
                  <a:lnTo>
                    <a:pt x="721109" y="111246"/>
                  </a:lnTo>
                  <a:lnTo>
                    <a:pt x="752354" y="142491"/>
                  </a:lnTo>
                  <a:lnTo>
                    <a:pt x="780288" y="176784"/>
                  </a:lnTo>
                  <a:lnTo>
                    <a:pt x="804647" y="213862"/>
                  </a:lnTo>
                  <a:lnTo>
                    <a:pt x="825167" y="253461"/>
                  </a:lnTo>
                  <a:lnTo>
                    <a:pt x="841587" y="295317"/>
                  </a:lnTo>
                  <a:lnTo>
                    <a:pt x="853641" y="339168"/>
                  </a:lnTo>
                  <a:lnTo>
                    <a:pt x="861066" y="384750"/>
                  </a:lnTo>
                  <a:lnTo>
                    <a:pt x="863600" y="431800"/>
                  </a:lnTo>
                  <a:lnTo>
                    <a:pt x="861066" y="478849"/>
                  </a:lnTo>
                  <a:lnTo>
                    <a:pt x="853641" y="524431"/>
                  </a:lnTo>
                  <a:lnTo>
                    <a:pt x="841587" y="568282"/>
                  </a:lnTo>
                  <a:lnTo>
                    <a:pt x="825167" y="610139"/>
                  </a:lnTo>
                  <a:lnTo>
                    <a:pt x="804647" y="649738"/>
                  </a:lnTo>
                  <a:lnTo>
                    <a:pt x="780288" y="686816"/>
                  </a:lnTo>
                  <a:lnTo>
                    <a:pt x="752354" y="721109"/>
                  </a:lnTo>
                  <a:lnTo>
                    <a:pt x="721109" y="752354"/>
                  </a:lnTo>
                  <a:lnTo>
                    <a:pt x="686816" y="780288"/>
                  </a:lnTo>
                  <a:lnTo>
                    <a:pt x="649738" y="804647"/>
                  </a:lnTo>
                  <a:lnTo>
                    <a:pt x="610139" y="825167"/>
                  </a:lnTo>
                  <a:lnTo>
                    <a:pt x="568282" y="841587"/>
                  </a:lnTo>
                  <a:lnTo>
                    <a:pt x="524431" y="853641"/>
                  </a:lnTo>
                  <a:lnTo>
                    <a:pt x="478849" y="861066"/>
                  </a:lnTo>
                  <a:lnTo>
                    <a:pt x="431800" y="863600"/>
                  </a:lnTo>
                  <a:lnTo>
                    <a:pt x="384750" y="861066"/>
                  </a:lnTo>
                  <a:lnTo>
                    <a:pt x="339168" y="853641"/>
                  </a:lnTo>
                  <a:lnTo>
                    <a:pt x="295317" y="841587"/>
                  </a:lnTo>
                  <a:lnTo>
                    <a:pt x="253461" y="825167"/>
                  </a:lnTo>
                  <a:lnTo>
                    <a:pt x="213862" y="804647"/>
                  </a:lnTo>
                  <a:lnTo>
                    <a:pt x="176784" y="780288"/>
                  </a:lnTo>
                  <a:lnTo>
                    <a:pt x="142491" y="752354"/>
                  </a:lnTo>
                  <a:lnTo>
                    <a:pt x="111246" y="721109"/>
                  </a:lnTo>
                  <a:lnTo>
                    <a:pt x="83312" y="686816"/>
                  </a:lnTo>
                  <a:lnTo>
                    <a:pt x="58953" y="649738"/>
                  </a:lnTo>
                  <a:lnTo>
                    <a:pt x="38432" y="610139"/>
                  </a:lnTo>
                  <a:lnTo>
                    <a:pt x="22013" y="568282"/>
                  </a:lnTo>
                  <a:lnTo>
                    <a:pt x="9959" y="524431"/>
                  </a:lnTo>
                  <a:lnTo>
                    <a:pt x="2533" y="478849"/>
                  </a:lnTo>
                  <a:lnTo>
                    <a:pt x="0" y="431800"/>
                  </a:lnTo>
                  <a:close/>
                </a:path>
              </a:pathLst>
            </a:custGeom>
            <a:ln w="9525">
              <a:solidFill>
                <a:srgbClr val="80A9B3"/>
              </a:solidFill>
            </a:ln>
          </p:spPr>
          <p:txBody>
            <a:bodyPr wrap="square" lIns="0" tIns="0" rIns="0" bIns="0"/>
            <a:lstStyle/>
            <a:p>
              <a:endParaRPr sz="1200"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2966536" y="3900933"/>
            <a:ext cx="630237" cy="151323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100" b="1">
                <a:latin typeface="Calibri"/>
                <a:cs typeface="Calibri"/>
              </a:defRPr>
            </a:pPr>
            <a:r>
              <a:rPr sz="900"/>
              <a:t>BEVIAMO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859482" y="1933170"/>
            <a:ext cx="1026718" cy="151323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600">
                <a:latin typeface="Calibri"/>
                <a:cs typeface="Calibri"/>
              </a:defRPr>
            </a:pPr>
            <a:r>
              <a:rPr sz="900"/>
              <a:t>VegPasta &gt; Pesce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2715768" y="4846320"/>
            <a:ext cx="1030605" cy="929640"/>
            <a:chOff x="2697479" y="5327903"/>
            <a:chExt cx="1030605" cy="929640"/>
          </a:xfrm>
        </p:grpSpPr>
        <p:pic>
          <p:nvPicPr>
            <p:cNvPr id="56" name="object 5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697479" y="5327903"/>
              <a:ext cx="1030223" cy="929640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742984" y="5354459"/>
              <a:ext cx="939799" cy="838199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2742984" y="5354459"/>
              <a:ext cx="939800" cy="838200"/>
            </a:xfrm>
            <a:custGeom>
              <a:avLst/>
              <a:gdLst/>
              <a:ahLst/>
              <a:cxnLst/>
              <a:rect l="l" t="t" r="r" b="b"/>
              <a:pathLst>
                <a:path w="939800" h="838200">
                  <a:moveTo>
                    <a:pt x="0" y="419100"/>
                  </a:moveTo>
                  <a:lnTo>
                    <a:pt x="2757" y="373434"/>
                  </a:lnTo>
                  <a:lnTo>
                    <a:pt x="10838" y="329193"/>
                  </a:lnTo>
                  <a:lnTo>
                    <a:pt x="23955" y="286631"/>
                  </a:lnTo>
                  <a:lnTo>
                    <a:pt x="41823" y="246006"/>
                  </a:lnTo>
                  <a:lnTo>
                    <a:pt x="64155" y="207572"/>
                  </a:lnTo>
                  <a:lnTo>
                    <a:pt x="90663" y="171584"/>
                  </a:lnTo>
                  <a:lnTo>
                    <a:pt x="121061" y="138300"/>
                  </a:lnTo>
                  <a:lnTo>
                    <a:pt x="155064" y="107974"/>
                  </a:lnTo>
                  <a:lnTo>
                    <a:pt x="192383" y="80861"/>
                  </a:lnTo>
                  <a:lnTo>
                    <a:pt x="232732" y="57219"/>
                  </a:lnTo>
                  <a:lnTo>
                    <a:pt x="275825" y="37302"/>
                  </a:lnTo>
                  <a:lnTo>
                    <a:pt x="321375" y="21365"/>
                  </a:lnTo>
                  <a:lnTo>
                    <a:pt x="369095" y="9666"/>
                  </a:lnTo>
                  <a:lnTo>
                    <a:pt x="418699" y="2459"/>
                  </a:lnTo>
                  <a:lnTo>
                    <a:pt x="469900" y="0"/>
                  </a:lnTo>
                  <a:lnTo>
                    <a:pt x="521101" y="2459"/>
                  </a:lnTo>
                  <a:lnTo>
                    <a:pt x="570705" y="9666"/>
                  </a:lnTo>
                  <a:lnTo>
                    <a:pt x="618425" y="21365"/>
                  </a:lnTo>
                  <a:lnTo>
                    <a:pt x="663975" y="37302"/>
                  </a:lnTo>
                  <a:lnTo>
                    <a:pt x="707068" y="57219"/>
                  </a:lnTo>
                  <a:lnTo>
                    <a:pt x="747417" y="80861"/>
                  </a:lnTo>
                  <a:lnTo>
                    <a:pt x="784736" y="107974"/>
                  </a:lnTo>
                  <a:lnTo>
                    <a:pt x="818738" y="138300"/>
                  </a:lnTo>
                  <a:lnTo>
                    <a:pt x="849137" y="171584"/>
                  </a:lnTo>
                  <a:lnTo>
                    <a:pt x="875645" y="207572"/>
                  </a:lnTo>
                  <a:lnTo>
                    <a:pt x="897976" y="246006"/>
                  </a:lnTo>
                  <a:lnTo>
                    <a:pt x="915844" y="286631"/>
                  </a:lnTo>
                  <a:lnTo>
                    <a:pt x="928962" y="329193"/>
                  </a:lnTo>
                  <a:lnTo>
                    <a:pt x="937043" y="373434"/>
                  </a:lnTo>
                  <a:lnTo>
                    <a:pt x="939800" y="419100"/>
                  </a:lnTo>
                  <a:lnTo>
                    <a:pt x="937043" y="464765"/>
                  </a:lnTo>
                  <a:lnTo>
                    <a:pt x="928962" y="509007"/>
                  </a:lnTo>
                  <a:lnTo>
                    <a:pt x="915844" y="551568"/>
                  </a:lnTo>
                  <a:lnTo>
                    <a:pt x="897976" y="592194"/>
                  </a:lnTo>
                  <a:lnTo>
                    <a:pt x="875645" y="630628"/>
                  </a:lnTo>
                  <a:lnTo>
                    <a:pt x="849137" y="666615"/>
                  </a:lnTo>
                  <a:lnTo>
                    <a:pt x="818738" y="699900"/>
                  </a:lnTo>
                  <a:lnTo>
                    <a:pt x="784736" y="730226"/>
                  </a:lnTo>
                  <a:lnTo>
                    <a:pt x="747417" y="757338"/>
                  </a:lnTo>
                  <a:lnTo>
                    <a:pt x="707068" y="780981"/>
                  </a:lnTo>
                  <a:lnTo>
                    <a:pt x="663975" y="800898"/>
                  </a:lnTo>
                  <a:lnTo>
                    <a:pt x="618425" y="816834"/>
                  </a:lnTo>
                  <a:lnTo>
                    <a:pt x="570705" y="828534"/>
                  </a:lnTo>
                  <a:lnTo>
                    <a:pt x="521101" y="835741"/>
                  </a:lnTo>
                  <a:lnTo>
                    <a:pt x="469900" y="838200"/>
                  </a:lnTo>
                  <a:lnTo>
                    <a:pt x="418699" y="835741"/>
                  </a:lnTo>
                  <a:lnTo>
                    <a:pt x="369095" y="828534"/>
                  </a:lnTo>
                  <a:lnTo>
                    <a:pt x="321375" y="816834"/>
                  </a:lnTo>
                  <a:lnTo>
                    <a:pt x="275825" y="800898"/>
                  </a:lnTo>
                  <a:lnTo>
                    <a:pt x="232732" y="780981"/>
                  </a:lnTo>
                  <a:lnTo>
                    <a:pt x="192383" y="757338"/>
                  </a:lnTo>
                  <a:lnTo>
                    <a:pt x="155064" y="730226"/>
                  </a:lnTo>
                  <a:lnTo>
                    <a:pt x="121061" y="699900"/>
                  </a:lnTo>
                  <a:lnTo>
                    <a:pt x="90663" y="666615"/>
                  </a:lnTo>
                  <a:lnTo>
                    <a:pt x="64155" y="630628"/>
                  </a:lnTo>
                  <a:lnTo>
                    <a:pt x="41823" y="592194"/>
                  </a:lnTo>
                  <a:lnTo>
                    <a:pt x="23955" y="551568"/>
                  </a:lnTo>
                  <a:lnTo>
                    <a:pt x="10838" y="509007"/>
                  </a:lnTo>
                  <a:lnTo>
                    <a:pt x="2757" y="464765"/>
                  </a:lnTo>
                  <a:lnTo>
                    <a:pt x="0" y="419100"/>
                  </a:lnTo>
                  <a:close/>
                </a:path>
              </a:pathLst>
            </a:custGeom>
            <a:ln w="9525">
              <a:solidFill>
                <a:srgbClr val="80A9B3"/>
              </a:solidFill>
            </a:ln>
          </p:spPr>
          <p:txBody>
            <a:bodyPr wrap="square" lIns="0" tIns="0" rIns="0" bIns="0"/>
            <a:lstStyle/>
            <a:p>
              <a:endParaRPr sz="1200"/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2890006" y="5215516"/>
            <a:ext cx="831850" cy="182101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600">
                <a:latin typeface="Calibri"/>
                <a:cs typeface="Calibri"/>
              </a:defRPr>
            </a:pPr>
            <a:r>
              <a:rPr sz="1100"/>
              <a:t>TV&gt;Musica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60" name="object 60"/>
          <p:cNvGrpSpPr/>
          <p:nvPr/>
        </p:nvGrpSpPr>
        <p:grpSpPr>
          <a:xfrm>
            <a:off x="2278673" y="2490217"/>
            <a:ext cx="2314575" cy="1237615"/>
            <a:chOff x="2260384" y="2971800"/>
            <a:chExt cx="2314575" cy="1237615"/>
          </a:xfrm>
        </p:grpSpPr>
        <p:pic>
          <p:nvPicPr>
            <p:cNvPr id="61" name="object 6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057144" y="2971800"/>
              <a:ext cx="310895" cy="1237488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3153930" y="2992259"/>
              <a:ext cx="118110" cy="1042035"/>
            </a:xfrm>
            <a:custGeom>
              <a:avLst/>
              <a:gdLst/>
              <a:ahLst/>
              <a:cxnLst/>
              <a:rect l="l" t="t" r="r" b="b"/>
              <a:pathLst>
                <a:path w="118110" h="1042035">
                  <a:moveTo>
                    <a:pt x="14160" y="925550"/>
                  </a:moveTo>
                  <a:lnTo>
                    <a:pt x="2044" y="932624"/>
                  </a:lnTo>
                  <a:lnTo>
                    <a:pt x="0" y="940396"/>
                  </a:lnTo>
                  <a:lnTo>
                    <a:pt x="58953" y="1041463"/>
                  </a:lnTo>
                  <a:lnTo>
                    <a:pt x="73658" y="1016254"/>
                  </a:lnTo>
                  <a:lnTo>
                    <a:pt x="46253" y="1016254"/>
                  </a:lnTo>
                  <a:lnTo>
                    <a:pt x="46253" y="969268"/>
                  </a:lnTo>
                  <a:lnTo>
                    <a:pt x="21945" y="927595"/>
                  </a:lnTo>
                  <a:lnTo>
                    <a:pt x="14160" y="925550"/>
                  </a:lnTo>
                  <a:close/>
                </a:path>
                <a:path w="118110" h="1042035">
                  <a:moveTo>
                    <a:pt x="46253" y="969268"/>
                  </a:moveTo>
                  <a:lnTo>
                    <a:pt x="46253" y="1016254"/>
                  </a:lnTo>
                  <a:lnTo>
                    <a:pt x="71653" y="1016254"/>
                  </a:lnTo>
                  <a:lnTo>
                    <a:pt x="71653" y="1009853"/>
                  </a:lnTo>
                  <a:lnTo>
                    <a:pt x="47980" y="1009853"/>
                  </a:lnTo>
                  <a:lnTo>
                    <a:pt x="58954" y="991043"/>
                  </a:lnTo>
                  <a:lnTo>
                    <a:pt x="46253" y="969268"/>
                  </a:lnTo>
                  <a:close/>
                </a:path>
                <a:path w="118110" h="1042035">
                  <a:moveTo>
                    <a:pt x="103746" y="925550"/>
                  </a:moveTo>
                  <a:lnTo>
                    <a:pt x="95973" y="927595"/>
                  </a:lnTo>
                  <a:lnTo>
                    <a:pt x="71659" y="969268"/>
                  </a:lnTo>
                  <a:lnTo>
                    <a:pt x="71653" y="1016254"/>
                  </a:lnTo>
                  <a:lnTo>
                    <a:pt x="73658" y="1016254"/>
                  </a:lnTo>
                  <a:lnTo>
                    <a:pt x="117906" y="940396"/>
                  </a:lnTo>
                  <a:lnTo>
                    <a:pt x="115862" y="932624"/>
                  </a:lnTo>
                  <a:lnTo>
                    <a:pt x="103746" y="925550"/>
                  </a:lnTo>
                  <a:close/>
                </a:path>
                <a:path w="118110" h="1042035">
                  <a:moveTo>
                    <a:pt x="58954" y="991043"/>
                  </a:moveTo>
                  <a:lnTo>
                    <a:pt x="47980" y="1009853"/>
                  </a:lnTo>
                  <a:lnTo>
                    <a:pt x="69926" y="1009853"/>
                  </a:lnTo>
                  <a:lnTo>
                    <a:pt x="58954" y="991043"/>
                  </a:lnTo>
                  <a:close/>
                </a:path>
                <a:path w="118110" h="1042035">
                  <a:moveTo>
                    <a:pt x="71653" y="969279"/>
                  </a:moveTo>
                  <a:lnTo>
                    <a:pt x="58954" y="991043"/>
                  </a:lnTo>
                  <a:lnTo>
                    <a:pt x="69926" y="1009853"/>
                  </a:lnTo>
                  <a:lnTo>
                    <a:pt x="71653" y="1009853"/>
                  </a:lnTo>
                  <a:lnTo>
                    <a:pt x="71653" y="969279"/>
                  </a:lnTo>
                  <a:close/>
                </a:path>
                <a:path w="118110" h="1042035">
                  <a:moveTo>
                    <a:pt x="71653" y="0"/>
                  </a:moveTo>
                  <a:lnTo>
                    <a:pt x="46253" y="0"/>
                  </a:lnTo>
                  <a:lnTo>
                    <a:pt x="46259" y="969279"/>
                  </a:lnTo>
                  <a:lnTo>
                    <a:pt x="58954" y="991043"/>
                  </a:lnTo>
                  <a:lnTo>
                    <a:pt x="71653" y="969279"/>
                  </a:lnTo>
                  <a:lnTo>
                    <a:pt x="71653" y="0"/>
                  </a:lnTo>
                  <a:close/>
                </a:path>
              </a:pathLst>
            </a:custGeom>
            <a:solidFill>
              <a:srgbClr val="3494BA"/>
            </a:solidFill>
          </p:spPr>
          <p:txBody>
            <a:bodyPr wrap="square" lIns="0" tIns="0" rIns="0" bIns="0"/>
            <a:lstStyle/>
            <a:p>
              <a:endParaRPr sz="1200"/>
            </a:p>
          </p:txBody>
        </p:sp>
        <p:sp>
          <p:nvSpPr>
            <p:cNvPr id="63" name="object 63"/>
            <p:cNvSpPr/>
            <p:nvPr/>
          </p:nvSpPr>
          <p:spPr>
            <a:xfrm>
              <a:off x="2260384" y="3154845"/>
              <a:ext cx="2314575" cy="523240"/>
            </a:xfrm>
            <a:custGeom>
              <a:avLst/>
              <a:gdLst/>
              <a:ahLst/>
              <a:cxnLst/>
              <a:rect l="l" t="t" r="r" b="b"/>
              <a:pathLst>
                <a:path w="2314575" h="523239">
                  <a:moveTo>
                    <a:pt x="2314295" y="0"/>
                  </a:moveTo>
                  <a:lnTo>
                    <a:pt x="0" y="0"/>
                  </a:lnTo>
                  <a:lnTo>
                    <a:pt x="0" y="523214"/>
                  </a:lnTo>
                  <a:lnTo>
                    <a:pt x="2314295" y="523214"/>
                  </a:lnTo>
                  <a:lnTo>
                    <a:pt x="23142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/>
            <a:lstStyle/>
            <a:p>
              <a:endParaRPr sz="1200"/>
            </a:p>
          </p:txBody>
        </p:sp>
      </p:grpSp>
      <p:sp>
        <p:nvSpPr>
          <p:cNvPr id="64" name="object 64"/>
          <p:cNvSpPr txBox="1"/>
          <p:nvPr/>
        </p:nvSpPr>
        <p:spPr>
          <a:xfrm>
            <a:off x="2278673" y="2673262"/>
            <a:ext cx="2314575" cy="350608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29209" rIns="0" bIns="0">
            <a:spAutoFit/>
          </a:bodyPr>
          <a:lstStyle/>
          <a:p>
            <a:pPr marL="90805" marR="132715">
              <a:lnSpc>
                <a:spcPct val="101400"/>
              </a:lnSpc>
              <a:spcBef>
                <a:spcPts val="229"/>
              </a:spcBef>
              <a:defRPr sz="1400">
                <a:latin typeface="Calibri"/>
                <a:cs typeface="Calibri"/>
              </a:defRPr>
            </a:pPr>
            <a:r>
              <a:rPr sz="1050"/>
              <a:t>VegPasta: Icetea&gt; Pesce di limone: Limonata&gt; IceTea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471880" y="1535684"/>
            <a:ext cx="647700" cy="19749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800" b="1">
                <a:latin typeface="Calibri"/>
                <a:cs typeface="Calibri"/>
              </a:defRPr>
            </a:pPr>
            <a:r>
              <a:rPr sz="1200"/>
              <a:t>CP-net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0200768" y="2532381"/>
            <a:ext cx="1672589" cy="19749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800" b="1">
                <a:latin typeface="Calibri"/>
                <a:cs typeface="Calibri"/>
              </a:defRPr>
            </a:pPr>
            <a:r>
              <a:rPr sz="1200"/>
              <a:t>Ordine indotto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7" name="object 67"/>
          <p:cNvSpPr txBox="1">
            <a:spLocks noGrp="1"/>
          </p:cNvSpPr>
          <p:nvPr>
            <p:ph type="title"/>
          </p:nvPr>
        </p:nvSpPr>
        <p:spPr>
          <a:xfrm>
            <a:off x="615189" y="503428"/>
            <a:ext cx="1704339" cy="289823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u="none"/>
            </a:pPr>
            <a:r>
              <a:rPr sz="1800"/>
              <a:t>Esempio</a:t>
            </a:r>
          </a:p>
        </p:txBody>
      </p:sp>
      <p:sp>
        <p:nvSpPr>
          <p:cNvPr id="68" name="object 68"/>
          <p:cNvSpPr txBox="1"/>
          <p:nvPr/>
        </p:nvSpPr>
        <p:spPr>
          <a:xfrm>
            <a:off x="8834629" y="6049773"/>
            <a:ext cx="1673860" cy="166712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 b="1">
                <a:solidFill>
                  <a:srgbClr val="898989"/>
                </a:solidFill>
                <a:latin typeface="Calibri"/>
                <a:cs typeface="Calibri"/>
              </a:defRPr>
            </a:pPr>
            <a:r>
              <a:rPr sz="1000"/>
              <a:t>Distanza tra le reti CP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8809229" y="5857749"/>
            <a:ext cx="2673985" cy="166712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defRPr>
                <a:solidFill>
                  <a:srgbClr val="898989"/>
                </a:solidFill>
              </a:defRPr>
            </a:pPr>
            <a:r>
              <a:rPr sz="1000" b="1">
                <a:latin typeface="Calibri"/>
                <a:cs typeface="Calibri"/>
              </a:rPr>
              <a:t>New Orleans — MPREF 2018 — A Noti</a:t>
            </a:r>
            <a:r>
              <a:rPr sz="1200" baseline="-30092">
                <a:latin typeface="Arial MT"/>
                <a:cs typeface="Arial MT"/>
              </a:rPr>
              <a:t>4</a:t>
            </a:r>
            <a:r>
              <a:rPr sz="1000" b="1">
                <a:latin typeface="Calibri"/>
                <a:cs typeface="Calibri"/>
              </a:rPr>
              <a:t>o</a:t>
            </a:r>
            <a:r>
              <a:rPr sz="1200" baseline="-30092">
                <a:latin typeface="Arial MT"/>
                <a:cs typeface="Arial MT"/>
              </a:rPr>
              <a:t>4</a:t>
            </a:r>
            <a:r>
              <a:rPr sz="1000" b="1">
                <a:latin typeface="Calibri"/>
                <a:cs typeface="Calibri"/>
              </a:rPr>
              <a:t>n di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24608" y="69529"/>
            <a:ext cx="747551" cy="7475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95298" y="347978"/>
            <a:ext cx="11201402" cy="566822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14300">
              <a:lnSpc>
                <a:spcPct val="100000"/>
              </a:lnSpc>
              <a:spcBef>
                <a:spcPts val="100"/>
              </a:spcBef>
              <a:tabLst>
                <a:tab pos="11188065" algn="l"/>
              </a:tabLst>
            </a:pPr>
            <a:r>
              <a:rPr sz="3600"/>
              <a:t>Distanza tra strutture discrete	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96900" y="900684"/>
            <a:ext cx="7726045" cy="628377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244475" indent="-231775">
              <a:lnSpc>
                <a:spcPct val="100000"/>
              </a:lnSpc>
              <a:spcBef>
                <a:spcPts val="100"/>
              </a:spcBef>
              <a:buChar char="•"/>
              <a:tabLst>
                <a:tab pos="243840" algn="l"/>
                <a:tab pos="244475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Le preferenze possono assumere molte forme: binari, punteggi, stelle, ordini.</a:t>
            </a:r>
            <a:endParaRPr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6900" y="1635252"/>
            <a:ext cx="7167245" cy="936154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244475" marR="5080" indent="-231775">
              <a:lnSpc>
                <a:spcPct val="100000"/>
              </a:lnSpc>
              <a:spcBef>
                <a:spcPts val="100"/>
              </a:spcBef>
              <a:buChar char="•"/>
              <a:tabLst>
                <a:tab pos="243840" algn="l"/>
                <a:tab pos="244475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Distanze utilizzate nei sistemi di raccomandazione (similità degli utenti), classificazione (distanza dalle classi) e altri luoghi.</a:t>
            </a:r>
            <a:endParaRPr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6900" y="2677668"/>
            <a:ext cx="2384425" cy="628377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244475" indent="-23177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43840" algn="l"/>
                <a:tab pos="244475" algn="l"/>
              </a:tabLst>
              <a:defRPr sz="2000" b="1">
                <a:solidFill>
                  <a:srgbClr val="004266"/>
                </a:solidFill>
                <a:latin typeface="Arial"/>
                <a:cs typeface="Arial"/>
              </a:defRPr>
            </a:pPr>
            <a:r>
              <a:t>Distanza (Metrica):</a:t>
            </a:r>
            <a:endParaRPr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86449" y="3262463"/>
            <a:ext cx="5176520" cy="1805623"/>
          </a:xfrm>
          <a:prstGeom prst="rect">
            <a:avLst/>
          </a:prstGeom>
        </p:spPr>
        <p:txBody>
          <a:bodyPr vert="horz" wrap="square" lIns="0" tIns="73660" rIns="0" bIns="0">
            <a:spAutoFit/>
          </a:bodyPr>
          <a:lstStyle/>
          <a:p>
            <a:pPr marL="409575" indent="-396875">
              <a:lnSpc>
                <a:spcPct val="100000"/>
              </a:lnSpc>
              <a:spcBef>
                <a:spcPts val="580"/>
              </a:spcBef>
              <a:buChar char="–"/>
              <a:tabLst>
                <a:tab pos="408940" algn="l"/>
                <a:tab pos="409575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d(x,y) ≥ 0 (non negativo),</a:t>
            </a:r>
            <a:endParaRPr>
              <a:latin typeface="Arial MT"/>
              <a:cs typeface="Arial MT"/>
            </a:endParaRPr>
          </a:p>
          <a:p>
            <a:pPr marL="409575" indent="-396875">
              <a:lnSpc>
                <a:spcPct val="100000"/>
              </a:lnSpc>
              <a:spcBef>
                <a:spcPts val="480"/>
              </a:spcBef>
              <a:buChar char="–"/>
              <a:tabLst>
                <a:tab pos="408940" algn="l"/>
                <a:tab pos="409575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d(x,y) = 0 iff x=y (identità),</a:t>
            </a:r>
            <a:endParaRPr>
              <a:latin typeface="Arial MT"/>
              <a:cs typeface="Arial MT"/>
            </a:endParaRPr>
          </a:p>
          <a:p>
            <a:pPr marL="409575" indent="-396875">
              <a:lnSpc>
                <a:spcPct val="100000"/>
              </a:lnSpc>
              <a:spcBef>
                <a:spcPts val="500"/>
              </a:spcBef>
              <a:buChar char="–"/>
              <a:tabLst>
                <a:tab pos="408940" algn="l"/>
                <a:tab pos="409575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d(x,y) = d(y,x) (simmetria), e</a:t>
            </a:r>
            <a:endParaRPr>
              <a:latin typeface="Arial MT"/>
              <a:cs typeface="Arial MT"/>
            </a:endParaRPr>
          </a:p>
          <a:p>
            <a:pPr marL="409575" indent="-396875">
              <a:lnSpc>
                <a:spcPct val="100000"/>
              </a:lnSpc>
              <a:spcBef>
                <a:spcPts val="505"/>
              </a:spcBef>
              <a:buChar char="–"/>
              <a:tabLst>
                <a:tab pos="408940" algn="l"/>
                <a:tab pos="409575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d(x,z) ≤ d(x,y) + d(y,z) (diseguaglianza da triangolo).</a:t>
            </a:r>
            <a:endParaRPr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80758" y="5222748"/>
            <a:ext cx="8413115" cy="103086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ts val="1415"/>
              </a:lnSpc>
              <a:spcBef>
                <a:spcPts val="100"/>
              </a:spcBef>
              <a:defRPr sz="1200" b="1" u="sng">
                <a:solidFill>
                  <a:srgbClr val="373545"/>
                </a:solidFill>
                <a:uFill>
                  <a:solidFill>
                    <a:srgbClr val="373545"/>
                  </a:solidFill>
                </a:uFill>
                <a:latin typeface="Arial"/>
                <a:cs typeface="Arial"/>
              </a:defRPr>
            </a:pPr>
            <a:r>
              <a:rPr sz="1050"/>
              <a:t>Citazioni di carta</a:t>
            </a:r>
            <a:endParaRPr sz="1050">
              <a:latin typeface="Arial"/>
              <a:cs typeface="Arial"/>
            </a:endParaRPr>
          </a:p>
          <a:p>
            <a:pPr marL="12700">
              <a:lnSpc>
                <a:spcPts val="1405"/>
              </a:lnSpc>
              <a:defRPr sz="1200">
                <a:solidFill>
                  <a:srgbClr val="373545"/>
                </a:solidFill>
                <a:latin typeface="Arial MT"/>
                <a:cs typeface="Arial MT"/>
              </a:defRPr>
            </a:pPr>
            <a:r>
              <a:rPr sz="1050"/>
              <a:t>Andrea Loreggia, Nicholas Mattei, Francesca Rossi, Kristen Brent Venable.</a:t>
            </a:r>
            <a:endParaRPr sz="1050">
              <a:latin typeface="Arial MT"/>
              <a:cs typeface="Arial MT"/>
            </a:endParaRPr>
          </a:p>
          <a:p>
            <a:pPr marL="12700">
              <a:lnSpc>
                <a:spcPts val="1430"/>
              </a:lnSpc>
              <a:defRPr sz="1200">
                <a:solidFill>
                  <a:srgbClr val="373545"/>
                </a:solidFill>
              </a:defRPr>
            </a:pPr>
            <a:r>
              <a:rPr sz="1050" i="1">
                <a:latin typeface="Arial"/>
                <a:cs typeface="Arial"/>
              </a:rPr>
              <a:t>Sulla distanza tra le reti CP</a:t>
            </a:r>
            <a:r>
              <a:rPr sz="1050">
                <a:latin typeface="Arial MT"/>
                <a:cs typeface="Arial MT"/>
              </a:rPr>
              <a:t>. Proc. Non lo so. Agenti e sistemi multiagente (AAMAS) 2018.</a:t>
            </a:r>
          </a:p>
          <a:p>
            <a:pPr marL="12700" marR="5080">
              <a:lnSpc>
                <a:spcPct val="100800"/>
              </a:lnSpc>
              <a:spcBef>
                <a:spcPts val="35"/>
              </a:spcBef>
              <a:defRPr sz="1200">
                <a:solidFill>
                  <a:srgbClr val="373545"/>
                </a:solidFill>
              </a:defRPr>
            </a:pPr>
            <a:r>
              <a:rPr sz="1050" i="1">
                <a:latin typeface="Arial"/>
                <a:cs typeface="Arial"/>
              </a:rPr>
              <a:t>Allineamento del valore tramite distanza di preferenza tracciabile</a:t>
            </a:r>
            <a:r>
              <a:rPr sz="1050">
                <a:latin typeface="Arial MT"/>
                <a:cs typeface="Arial MT"/>
              </a:rPr>
              <a:t>. Sicurezza e sicurezza dell'intelligenza artificiale, Capitolo 18, CRC Press, 2018.  </a:t>
            </a:r>
            <a:r>
              <a:rPr sz="1050" i="1">
                <a:latin typeface="Arial"/>
                <a:cs typeface="Arial"/>
              </a:rPr>
              <a:t>Preferenze e principi etici nel processo decisionale</a:t>
            </a:r>
            <a:r>
              <a:rPr sz="1050">
                <a:latin typeface="Arial MT"/>
                <a:cs typeface="Arial MT"/>
              </a:rPr>
              <a:t>. Proc. Conferenza ACM/AAAI su AI, Etica e Società (AIES), 2018.  </a:t>
            </a:r>
            <a:r>
              <a:rPr sz="1050" i="1">
                <a:latin typeface="Arial"/>
                <a:cs typeface="Arial"/>
              </a:rPr>
              <a:t>CPMetric: Reti siamese profonde per le distanze di apprendimento tra le preferenze</a:t>
            </a:r>
            <a:r>
              <a:rPr sz="1050">
                <a:latin typeface="Arial MT"/>
                <a:cs typeface="Arial MT"/>
              </a:rPr>
              <a:t>strutturate. arXiv:1809.08350, 2018.</a:t>
            </a:r>
          </a:p>
        </p:txBody>
      </p:sp>
      <p:sp>
        <p:nvSpPr>
          <p:cNvPr id="9" name="object 9"/>
          <p:cNvSpPr/>
          <p:nvPr/>
        </p:nvSpPr>
        <p:spPr>
          <a:xfrm>
            <a:off x="8530590" y="1582775"/>
            <a:ext cx="1512570" cy="936625"/>
          </a:xfrm>
          <a:custGeom>
            <a:avLst/>
            <a:gdLst/>
            <a:ahLst/>
            <a:cxnLst/>
            <a:rect l="l" t="t" r="r" b="b"/>
            <a:pathLst>
              <a:path w="1512570" h="936625">
                <a:moveTo>
                  <a:pt x="0" y="468052"/>
                </a:moveTo>
                <a:lnTo>
                  <a:pt x="8987" y="395666"/>
                </a:lnTo>
                <a:lnTo>
                  <a:pt x="35051" y="326776"/>
                </a:lnTo>
                <a:lnTo>
                  <a:pt x="76849" y="262214"/>
                </a:lnTo>
                <a:lnTo>
                  <a:pt x="103227" y="231817"/>
                </a:lnTo>
                <a:lnTo>
                  <a:pt x="133034" y="202814"/>
                </a:lnTo>
                <a:lnTo>
                  <a:pt x="166103" y="175309"/>
                </a:lnTo>
                <a:lnTo>
                  <a:pt x="202264" y="149407"/>
                </a:lnTo>
                <a:lnTo>
                  <a:pt x="241349" y="125211"/>
                </a:lnTo>
                <a:lnTo>
                  <a:pt x="283192" y="102825"/>
                </a:lnTo>
                <a:lnTo>
                  <a:pt x="327622" y="82355"/>
                </a:lnTo>
                <a:lnTo>
                  <a:pt x="374473" y="63902"/>
                </a:lnTo>
                <a:lnTo>
                  <a:pt x="423577" y="47573"/>
                </a:lnTo>
                <a:lnTo>
                  <a:pt x="474765" y="33470"/>
                </a:lnTo>
                <a:lnTo>
                  <a:pt x="527869" y="21698"/>
                </a:lnTo>
                <a:lnTo>
                  <a:pt x="582721" y="12361"/>
                </a:lnTo>
                <a:lnTo>
                  <a:pt x="639153" y="5563"/>
                </a:lnTo>
                <a:lnTo>
                  <a:pt x="696996" y="1408"/>
                </a:lnTo>
                <a:lnTo>
                  <a:pt x="756084" y="0"/>
                </a:lnTo>
                <a:lnTo>
                  <a:pt x="815172" y="1408"/>
                </a:lnTo>
                <a:lnTo>
                  <a:pt x="873016" y="5563"/>
                </a:lnTo>
                <a:lnTo>
                  <a:pt x="929448" y="12361"/>
                </a:lnTo>
                <a:lnTo>
                  <a:pt x="984300" y="21698"/>
                </a:lnTo>
                <a:lnTo>
                  <a:pt x="1037404" y="33470"/>
                </a:lnTo>
                <a:lnTo>
                  <a:pt x="1088592" y="47573"/>
                </a:lnTo>
                <a:lnTo>
                  <a:pt x="1137696" y="63902"/>
                </a:lnTo>
                <a:lnTo>
                  <a:pt x="1184547" y="82355"/>
                </a:lnTo>
                <a:lnTo>
                  <a:pt x="1228978" y="102825"/>
                </a:lnTo>
                <a:lnTo>
                  <a:pt x="1270820" y="125211"/>
                </a:lnTo>
                <a:lnTo>
                  <a:pt x="1309906" y="149407"/>
                </a:lnTo>
                <a:lnTo>
                  <a:pt x="1346067" y="175309"/>
                </a:lnTo>
                <a:lnTo>
                  <a:pt x="1379135" y="202814"/>
                </a:lnTo>
                <a:lnTo>
                  <a:pt x="1408943" y="231817"/>
                </a:lnTo>
                <a:lnTo>
                  <a:pt x="1435321" y="262214"/>
                </a:lnTo>
                <a:lnTo>
                  <a:pt x="1458102" y="293902"/>
                </a:lnTo>
                <a:lnTo>
                  <a:pt x="1492202" y="360732"/>
                </a:lnTo>
                <a:lnTo>
                  <a:pt x="1509896" y="431474"/>
                </a:lnTo>
                <a:lnTo>
                  <a:pt x="1512170" y="468052"/>
                </a:lnTo>
                <a:lnTo>
                  <a:pt x="1509896" y="504630"/>
                </a:lnTo>
                <a:lnTo>
                  <a:pt x="1492202" y="575372"/>
                </a:lnTo>
                <a:lnTo>
                  <a:pt x="1458102" y="642202"/>
                </a:lnTo>
                <a:lnTo>
                  <a:pt x="1435321" y="673889"/>
                </a:lnTo>
                <a:lnTo>
                  <a:pt x="1408943" y="704287"/>
                </a:lnTo>
                <a:lnTo>
                  <a:pt x="1379135" y="733290"/>
                </a:lnTo>
                <a:lnTo>
                  <a:pt x="1346067" y="760795"/>
                </a:lnTo>
                <a:lnTo>
                  <a:pt x="1309906" y="786697"/>
                </a:lnTo>
                <a:lnTo>
                  <a:pt x="1270820" y="810893"/>
                </a:lnTo>
                <a:lnTo>
                  <a:pt x="1228978" y="833278"/>
                </a:lnTo>
                <a:lnTo>
                  <a:pt x="1184547" y="853749"/>
                </a:lnTo>
                <a:lnTo>
                  <a:pt x="1137696" y="872201"/>
                </a:lnTo>
                <a:lnTo>
                  <a:pt x="1088592" y="888531"/>
                </a:lnTo>
                <a:lnTo>
                  <a:pt x="1037404" y="902633"/>
                </a:lnTo>
                <a:lnTo>
                  <a:pt x="984300" y="914405"/>
                </a:lnTo>
                <a:lnTo>
                  <a:pt x="929448" y="923742"/>
                </a:lnTo>
                <a:lnTo>
                  <a:pt x="873016" y="930541"/>
                </a:lnTo>
                <a:lnTo>
                  <a:pt x="815172" y="934696"/>
                </a:lnTo>
                <a:lnTo>
                  <a:pt x="756084" y="936104"/>
                </a:lnTo>
                <a:lnTo>
                  <a:pt x="696996" y="934696"/>
                </a:lnTo>
                <a:lnTo>
                  <a:pt x="639153" y="930541"/>
                </a:lnTo>
                <a:lnTo>
                  <a:pt x="582721" y="923742"/>
                </a:lnTo>
                <a:lnTo>
                  <a:pt x="527869" y="914405"/>
                </a:lnTo>
                <a:lnTo>
                  <a:pt x="474765" y="902633"/>
                </a:lnTo>
                <a:lnTo>
                  <a:pt x="423577" y="888531"/>
                </a:lnTo>
                <a:lnTo>
                  <a:pt x="374473" y="872201"/>
                </a:lnTo>
                <a:lnTo>
                  <a:pt x="327622" y="853749"/>
                </a:lnTo>
                <a:lnTo>
                  <a:pt x="283192" y="833278"/>
                </a:lnTo>
                <a:lnTo>
                  <a:pt x="241349" y="810893"/>
                </a:lnTo>
                <a:lnTo>
                  <a:pt x="202264" y="786697"/>
                </a:lnTo>
                <a:lnTo>
                  <a:pt x="166103" y="760795"/>
                </a:lnTo>
                <a:lnTo>
                  <a:pt x="133034" y="733290"/>
                </a:lnTo>
                <a:lnTo>
                  <a:pt x="103227" y="704287"/>
                </a:lnTo>
                <a:lnTo>
                  <a:pt x="76849" y="673889"/>
                </a:lnTo>
                <a:lnTo>
                  <a:pt x="54067" y="642202"/>
                </a:lnTo>
                <a:lnTo>
                  <a:pt x="19968" y="575372"/>
                </a:lnTo>
                <a:lnTo>
                  <a:pt x="2274" y="504630"/>
                </a:lnTo>
                <a:lnTo>
                  <a:pt x="0" y="468052"/>
                </a:lnTo>
                <a:close/>
              </a:path>
            </a:pathLst>
          </a:custGeom>
          <a:ln w="38100">
            <a:solidFill>
              <a:srgbClr val="2683C6"/>
            </a:solidFill>
          </a:ln>
        </p:spPr>
        <p:txBody>
          <a:bodyPr wrap="square" lIns="0" tIns="0" rIns="0" bIns="0"/>
          <a:lstStyle/>
          <a:p>
            <a:endParaRPr sz="500"/>
          </a:p>
        </p:txBody>
      </p:sp>
      <p:sp>
        <p:nvSpPr>
          <p:cNvPr id="10" name="object 10"/>
          <p:cNvSpPr txBox="1"/>
          <p:nvPr/>
        </p:nvSpPr>
        <p:spPr>
          <a:xfrm>
            <a:off x="8957550" y="1811019"/>
            <a:ext cx="658495" cy="320601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2800" b="1">
                <a:latin typeface="Arial"/>
                <a:cs typeface="Arial"/>
              </a:defRPr>
            </a:pPr>
            <a:r>
              <a:rPr sz="2000"/>
              <a:t>Veg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507971" y="2878048"/>
            <a:ext cx="1512570" cy="936625"/>
          </a:xfrm>
          <a:custGeom>
            <a:avLst/>
            <a:gdLst/>
            <a:ahLst/>
            <a:cxnLst/>
            <a:rect l="l" t="t" r="r" b="b"/>
            <a:pathLst>
              <a:path w="1512570" h="936625">
                <a:moveTo>
                  <a:pt x="0" y="468052"/>
                </a:moveTo>
                <a:lnTo>
                  <a:pt x="8987" y="395666"/>
                </a:lnTo>
                <a:lnTo>
                  <a:pt x="35051" y="326776"/>
                </a:lnTo>
                <a:lnTo>
                  <a:pt x="76849" y="262214"/>
                </a:lnTo>
                <a:lnTo>
                  <a:pt x="103227" y="231817"/>
                </a:lnTo>
                <a:lnTo>
                  <a:pt x="133034" y="202814"/>
                </a:lnTo>
                <a:lnTo>
                  <a:pt x="166103" y="175309"/>
                </a:lnTo>
                <a:lnTo>
                  <a:pt x="202264" y="149407"/>
                </a:lnTo>
                <a:lnTo>
                  <a:pt x="241349" y="125211"/>
                </a:lnTo>
                <a:lnTo>
                  <a:pt x="283192" y="102825"/>
                </a:lnTo>
                <a:lnTo>
                  <a:pt x="327622" y="82355"/>
                </a:lnTo>
                <a:lnTo>
                  <a:pt x="374473" y="63902"/>
                </a:lnTo>
                <a:lnTo>
                  <a:pt x="423577" y="47573"/>
                </a:lnTo>
                <a:lnTo>
                  <a:pt x="474765" y="33470"/>
                </a:lnTo>
                <a:lnTo>
                  <a:pt x="527869" y="21698"/>
                </a:lnTo>
                <a:lnTo>
                  <a:pt x="582721" y="12361"/>
                </a:lnTo>
                <a:lnTo>
                  <a:pt x="639153" y="5563"/>
                </a:lnTo>
                <a:lnTo>
                  <a:pt x="696996" y="1408"/>
                </a:lnTo>
                <a:lnTo>
                  <a:pt x="756084" y="0"/>
                </a:lnTo>
                <a:lnTo>
                  <a:pt x="815172" y="1408"/>
                </a:lnTo>
                <a:lnTo>
                  <a:pt x="873016" y="5563"/>
                </a:lnTo>
                <a:lnTo>
                  <a:pt x="929448" y="12361"/>
                </a:lnTo>
                <a:lnTo>
                  <a:pt x="984300" y="21698"/>
                </a:lnTo>
                <a:lnTo>
                  <a:pt x="1037404" y="33470"/>
                </a:lnTo>
                <a:lnTo>
                  <a:pt x="1088592" y="47573"/>
                </a:lnTo>
                <a:lnTo>
                  <a:pt x="1137696" y="63902"/>
                </a:lnTo>
                <a:lnTo>
                  <a:pt x="1184547" y="82355"/>
                </a:lnTo>
                <a:lnTo>
                  <a:pt x="1228978" y="102825"/>
                </a:lnTo>
                <a:lnTo>
                  <a:pt x="1270820" y="125211"/>
                </a:lnTo>
                <a:lnTo>
                  <a:pt x="1309906" y="149407"/>
                </a:lnTo>
                <a:lnTo>
                  <a:pt x="1346067" y="175309"/>
                </a:lnTo>
                <a:lnTo>
                  <a:pt x="1379135" y="202814"/>
                </a:lnTo>
                <a:lnTo>
                  <a:pt x="1408943" y="231817"/>
                </a:lnTo>
                <a:lnTo>
                  <a:pt x="1435321" y="262214"/>
                </a:lnTo>
                <a:lnTo>
                  <a:pt x="1458102" y="293902"/>
                </a:lnTo>
                <a:lnTo>
                  <a:pt x="1492202" y="360732"/>
                </a:lnTo>
                <a:lnTo>
                  <a:pt x="1509896" y="431474"/>
                </a:lnTo>
                <a:lnTo>
                  <a:pt x="1512170" y="468052"/>
                </a:lnTo>
                <a:lnTo>
                  <a:pt x="1509896" y="504630"/>
                </a:lnTo>
                <a:lnTo>
                  <a:pt x="1492202" y="575372"/>
                </a:lnTo>
                <a:lnTo>
                  <a:pt x="1458102" y="642202"/>
                </a:lnTo>
                <a:lnTo>
                  <a:pt x="1435321" y="673889"/>
                </a:lnTo>
                <a:lnTo>
                  <a:pt x="1408943" y="704287"/>
                </a:lnTo>
                <a:lnTo>
                  <a:pt x="1379135" y="733290"/>
                </a:lnTo>
                <a:lnTo>
                  <a:pt x="1346067" y="760795"/>
                </a:lnTo>
                <a:lnTo>
                  <a:pt x="1309906" y="786697"/>
                </a:lnTo>
                <a:lnTo>
                  <a:pt x="1270820" y="810893"/>
                </a:lnTo>
                <a:lnTo>
                  <a:pt x="1228978" y="833278"/>
                </a:lnTo>
                <a:lnTo>
                  <a:pt x="1184547" y="853749"/>
                </a:lnTo>
                <a:lnTo>
                  <a:pt x="1137696" y="872201"/>
                </a:lnTo>
                <a:lnTo>
                  <a:pt x="1088592" y="888531"/>
                </a:lnTo>
                <a:lnTo>
                  <a:pt x="1037404" y="902633"/>
                </a:lnTo>
                <a:lnTo>
                  <a:pt x="984300" y="914405"/>
                </a:lnTo>
                <a:lnTo>
                  <a:pt x="929448" y="923742"/>
                </a:lnTo>
                <a:lnTo>
                  <a:pt x="873016" y="930541"/>
                </a:lnTo>
                <a:lnTo>
                  <a:pt x="815172" y="934696"/>
                </a:lnTo>
                <a:lnTo>
                  <a:pt x="756084" y="936104"/>
                </a:lnTo>
                <a:lnTo>
                  <a:pt x="696996" y="934696"/>
                </a:lnTo>
                <a:lnTo>
                  <a:pt x="639153" y="930541"/>
                </a:lnTo>
                <a:lnTo>
                  <a:pt x="582721" y="923742"/>
                </a:lnTo>
                <a:lnTo>
                  <a:pt x="527869" y="914405"/>
                </a:lnTo>
                <a:lnTo>
                  <a:pt x="474765" y="902633"/>
                </a:lnTo>
                <a:lnTo>
                  <a:pt x="423577" y="888531"/>
                </a:lnTo>
                <a:lnTo>
                  <a:pt x="374473" y="872201"/>
                </a:lnTo>
                <a:lnTo>
                  <a:pt x="327622" y="853749"/>
                </a:lnTo>
                <a:lnTo>
                  <a:pt x="283192" y="833278"/>
                </a:lnTo>
                <a:lnTo>
                  <a:pt x="241349" y="810893"/>
                </a:lnTo>
                <a:lnTo>
                  <a:pt x="202264" y="786697"/>
                </a:lnTo>
                <a:lnTo>
                  <a:pt x="166103" y="760795"/>
                </a:lnTo>
                <a:lnTo>
                  <a:pt x="133034" y="733290"/>
                </a:lnTo>
                <a:lnTo>
                  <a:pt x="103227" y="704287"/>
                </a:lnTo>
                <a:lnTo>
                  <a:pt x="76849" y="673889"/>
                </a:lnTo>
                <a:lnTo>
                  <a:pt x="54067" y="642202"/>
                </a:lnTo>
                <a:lnTo>
                  <a:pt x="19968" y="575372"/>
                </a:lnTo>
                <a:lnTo>
                  <a:pt x="2274" y="504630"/>
                </a:lnTo>
                <a:lnTo>
                  <a:pt x="0" y="468052"/>
                </a:lnTo>
                <a:close/>
              </a:path>
            </a:pathLst>
          </a:custGeom>
          <a:ln w="38100">
            <a:solidFill>
              <a:srgbClr val="2683C6"/>
            </a:solidFill>
          </a:ln>
        </p:spPr>
        <p:txBody>
          <a:bodyPr wrap="square" lIns="0" tIns="0" rIns="0" bIns="0"/>
          <a:lstStyle/>
          <a:p>
            <a:endParaRPr sz="500"/>
          </a:p>
        </p:txBody>
      </p:sp>
      <p:sp>
        <p:nvSpPr>
          <p:cNvPr id="12" name="object 12"/>
          <p:cNvSpPr txBox="1"/>
          <p:nvPr/>
        </p:nvSpPr>
        <p:spPr>
          <a:xfrm>
            <a:off x="8844953" y="3106419"/>
            <a:ext cx="838200" cy="320601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2800" b="1">
                <a:latin typeface="Arial"/>
                <a:cs typeface="Arial"/>
              </a:defRPr>
            </a:pPr>
            <a:r>
              <a:rPr sz="2000"/>
              <a:t>Carne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435962" y="4678248"/>
            <a:ext cx="1656714" cy="936625"/>
          </a:xfrm>
          <a:custGeom>
            <a:avLst/>
            <a:gdLst/>
            <a:ahLst/>
            <a:cxnLst/>
            <a:rect l="l" t="t" r="r" b="b"/>
            <a:pathLst>
              <a:path w="1656715" h="936625">
                <a:moveTo>
                  <a:pt x="0" y="468052"/>
                </a:moveTo>
                <a:lnTo>
                  <a:pt x="8978" y="398886"/>
                </a:lnTo>
                <a:lnTo>
                  <a:pt x="35060" y="332872"/>
                </a:lnTo>
                <a:lnTo>
                  <a:pt x="76964" y="270733"/>
                </a:lnTo>
                <a:lnTo>
                  <a:pt x="103450" y="241342"/>
                </a:lnTo>
                <a:lnTo>
                  <a:pt x="133410" y="213192"/>
                </a:lnTo>
                <a:lnTo>
                  <a:pt x="166686" y="186373"/>
                </a:lnTo>
                <a:lnTo>
                  <a:pt x="203116" y="160975"/>
                </a:lnTo>
                <a:lnTo>
                  <a:pt x="242542" y="137089"/>
                </a:lnTo>
                <a:lnTo>
                  <a:pt x="284802" y="114805"/>
                </a:lnTo>
                <a:lnTo>
                  <a:pt x="329737" y="94214"/>
                </a:lnTo>
                <a:lnTo>
                  <a:pt x="377187" y="75406"/>
                </a:lnTo>
                <a:lnTo>
                  <a:pt x="426991" y="58471"/>
                </a:lnTo>
                <a:lnTo>
                  <a:pt x="478989" y="43501"/>
                </a:lnTo>
                <a:lnTo>
                  <a:pt x="533021" y="30586"/>
                </a:lnTo>
                <a:lnTo>
                  <a:pt x="588928" y="19816"/>
                </a:lnTo>
                <a:lnTo>
                  <a:pt x="646548" y="11282"/>
                </a:lnTo>
                <a:lnTo>
                  <a:pt x="705722" y="5074"/>
                </a:lnTo>
                <a:lnTo>
                  <a:pt x="766290" y="1283"/>
                </a:lnTo>
                <a:lnTo>
                  <a:pt x="828092" y="0"/>
                </a:lnTo>
                <a:lnTo>
                  <a:pt x="889894" y="1283"/>
                </a:lnTo>
                <a:lnTo>
                  <a:pt x="950463" y="5074"/>
                </a:lnTo>
                <a:lnTo>
                  <a:pt x="1009637" y="11282"/>
                </a:lnTo>
                <a:lnTo>
                  <a:pt x="1067258" y="19816"/>
                </a:lnTo>
                <a:lnTo>
                  <a:pt x="1123164" y="30586"/>
                </a:lnTo>
                <a:lnTo>
                  <a:pt x="1177196" y="43501"/>
                </a:lnTo>
                <a:lnTo>
                  <a:pt x="1229195" y="58471"/>
                </a:lnTo>
                <a:lnTo>
                  <a:pt x="1278998" y="75406"/>
                </a:lnTo>
                <a:lnTo>
                  <a:pt x="1326447" y="94214"/>
                </a:lnTo>
                <a:lnTo>
                  <a:pt x="1371382" y="114805"/>
                </a:lnTo>
                <a:lnTo>
                  <a:pt x="1413642" y="137089"/>
                </a:lnTo>
                <a:lnTo>
                  <a:pt x="1453067" y="160975"/>
                </a:lnTo>
                <a:lnTo>
                  <a:pt x="1489497" y="186373"/>
                </a:lnTo>
                <a:lnTo>
                  <a:pt x="1522772" y="213192"/>
                </a:lnTo>
                <a:lnTo>
                  <a:pt x="1552732" y="241342"/>
                </a:lnTo>
                <a:lnTo>
                  <a:pt x="1579217" y="270733"/>
                </a:lnTo>
                <a:lnTo>
                  <a:pt x="1602067" y="301273"/>
                </a:lnTo>
                <a:lnTo>
                  <a:pt x="1636219" y="365440"/>
                </a:lnTo>
                <a:lnTo>
                  <a:pt x="1653909" y="433120"/>
                </a:lnTo>
                <a:lnTo>
                  <a:pt x="1656180" y="468052"/>
                </a:lnTo>
                <a:lnTo>
                  <a:pt x="1653909" y="502983"/>
                </a:lnTo>
                <a:lnTo>
                  <a:pt x="1636219" y="570663"/>
                </a:lnTo>
                <a:lnTo>
                  <a:pt x="1602067" y="634831"/>
                </a:lnTo>
                <a:lnTo>
                  <a:pt x="1579217" y="665371"/>
                </a:lnTo>
                <a:lnTo>
                  <a:pt x="1552732" y="694761"/>
                </a:lnTo>
                <a:lnTo>
                  <a:pt x="1522772" y="722911"/>
                </a:lnTo>
                <a:lnTo>
                  <a:pt x="1489497" y="749730"/>
                </a:lnTo>
                <a:lnTo>
                  <a:pt x="1453067" y="775128"/>
                </a:lnTo>
                <a:lnTo>
                  <a:pt x="1413642" y="799015"/>
                </a:lnTo>
                <a:lnTo>
                  <a:pt x="1371382" y="821299"/>
                </a:lnTo>
                <a:lnTo>
                  <a:pt x="1326447" y="841890"/>
                </a:lnTo>
                <a:lnTo>
                  <a:pt x="1278998" y="860698"/>
                </a:lnTo>
                <a:lnTo>
                  <a:pt x="1229195" y="877632"/>
                </a:lnTo>
                <a:lnTo>
                  <a:pt x="1177196" y="892602"/>
                </a:lnTo>
                <a:lnTo>
                  <a:pt x="1123164" y="905517"/>
                </a:lnTo>
                <a:lnTo>
                  <a:pt x="1067258" y="916287"/>
                </a:lnTo>
                <a:lnTo>
                  <a:pt x="1009637" y="924821"/>
                </a:lnTo>
                <a:lnTo>
                  <a:pt x="950463" y="931029"/>
                </a:lnTo>
                <a:lnTo>
                  <a:pt x="889894" y="934820"/>
                </a:lnTo>
                <a:lnTo>
                  <a:pt x="828092" y="936104"/>
                </a:lnTo>
                <a:lnTo>
                  <a:pt x="766290" y="934820"/>
                </a:lnTo>
                <a:lnTo>
                  <a:pt x="705722" y="931029"/>
                </a:lnTo>
                <a:lnTo>
                  <a:pt x="646548" y="924821"/>
                </a:lnTo>
                <a:lnTo>
                  <a:pt x="588928" y="916287"/>
                </a:lnTo>
                <a:lnTo>
                  <a:pt x="533021" y="905517"/>
                </a:lnTo>
                <a:lnTo>
                  <a:pt x="478989" y="892602"/>
                </a:lnTo>
                <a:lnTo>
                  <a:pt x="426991" y="877632"/>
                </a:lnTo>
                <a:lnTo>
                  <a:pt x="377187" y="860698"/>
                </a:lnTo>
                <a:lnTo>
                  <a:pt x="329737" y="841890"/>
                </a:lnTo>
                <a:lnTo>
                  <a:pt x="284802" y="821299"/>
                </a:lnTo>
                <a:lnTo>
                  <a:pt x="242542" y="799015"/>
                </a:lnTo>
                <a:lnTo>
                  <a:pt x="203116" y="775128"/>
                </a:lnTo>
                <a:lnTo>
                  <a:pt x="166686" y="749730"/>
                </a:lnTo>
                <a:lnTo>
                  <a:pt x="133410" y="722911"/>
                </a:lnTo>
                <a:lnTo>
                  <a:pt x="103450" y="694761"/>
                </a:lnTo>
                <a:lnTo>
                  <a:pt x="76964" y="665371"/>
                </a:lnTo>
                <a:lnTo>
                  <a:pt x="54115" y="634831"/>
                </a:lnTo>
                <a:lnTo>
                  <a:pt x="19961" y="570663"/>
                </a:lnTo>
                <a:lnTo>
                  <a:pt x="2271" y="502983"/>
                </a:lnTo>
                <a:lnTo>
                  <a:pt x="0" y="468052"/>
                </a:lnTo>
                <a:close/>
              </a:path>
            </a:pathLst>
          </a:custGeom>
          <a:ln w="38100">
            <a:solidFill>
              <a:srgbClr val="2683C6"/>
            </a:solidFill>
          </a:ln>
        </p:spPr>
        <p:txBody>
          <a:bodyPr wrap="square" lIns="0" tIns="0" rIns="0" bIns="0"/>
          <a:lstStyle/>
          <a:p>
            <a:endParaRPr sz="500"/>
          </a:p>
        </p:txBody>
      </p:sp>
      <p:sp>
        <p:nvSpPr>
          <p:cNvPr id="14" name="object 14"/>
          <p:cNvSpPr txBox="1"/>
          <p:nvPr/>
        </p:nvSpPr>
        <p:spPr>
          <a:xfrm>
            <a:off x="8806065" y="4907786"/>
            <a:ext cx="915669" cy="320601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2800" b="1">
                <a:latin typeface="Arial"/>
                <a:cs typeface="Arial"/>
              </a:defRPr>
            </a:pPr>
            <a:r>
              <a:rPr sz="2000"/>
              <a:t>Extra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168803" y="3814152"/>
            <a:ext cx="190500" cy="864235"/>
          </a:xfrm>
          <a:custGeom>
            <a:avLst/>
            <a:gdLst/>
            <a:ahLst/>
            <a:cxnLst/>
            <a:rect l="l" t="t" r="r" b="b"/>
            <a:pathLst>
              <a:path w="190500" h="864235">
                <a:moveTo>
                  <a:pt x="0" y="673595"/>
                </a:moveTo>
                <a:lnTo>
                  <a:pt x="95250" y="864095"/>
                </a:lnTo>
                <a:lnTo>
                  <a:pt x="152400" y="749795"/>
                </a:lnTo>
                <a:lnTo>
                  <a:pt x="76200" y="749795"/>
                </a:lnTo>
                <a:lnTo>
                  <a:pt x="76200" y="734555"/>
                </a:lnTo>
                <a:lnTo>
                  <a:pt x="0" y="673595"/>
                </a:lnTo>
                <a:close/>
              </a:path>
              <a:path w="190500" h="864235">
                <a:moveTo>
                  <a:pt x="76200" y="734555"/>
                </a:moveTo>
                <a:lnTo>
                  <a:pt x="76200" y="749795"/>
                </a:lnTo>
                <a:lnTo>
                  <a:pt x="95250" y="749795"/>
                </a:lnTo>
                <a:lnTo>
                  <a:pt x="76200" y="734555"/>
                </a:lnTo>
                <a:close/>
              </a:path>
              <a:path w="190500" h="864235">
                <a:moveTo>
                  <a:pt x="114300" y="0"/>
                </a:moveTo>
                <a:lnTo>
                  <a:pt x="76200" y="0"/>
                </a:lnTo>
                <a:lnTo>
                  <a:pt x="76200" y="734555"/>
                </a:lnTo>
                <a:lnTo>
                  <a:pt x="95250" y="749795"/>
                </a:lnTo>
                <a:lnTo>
                  <a:pt x="114300" y="734555"/>
                </a:lnTo>
                <a:lnTo>
                  <a:pt x="114300" y="0"/>
                </a:lnTo>
                <a:close/>
              </a:path>
              <a:path w="190500" h="864235">
                <a:moveTo>
                  <a:pt x="114300" y="734555"/>
                </a:moveTo>
                <a:lnTo>
                  <a:pt x="95250" y="749795"/>
                </a:lnTo>
                <a:lnTo>
                  <a:pt x="114300" y="749795"/>
                </a:lnTo>
                <a:lnTo>
                  <a:pt x="114300" y="734555"/>
                </a:lnTo>
                <a:close/>
              </a:path>
              <a:path w="190500" h="864235">
                <a:moveTo>
                  <a:pt x="190500" y="673595"/>
                </a:moveTo>
                <a:lnTo>
                  <a:pt x="114300" y="734555"/>
                </a:lnTo>
                <a:lnTo>
                  <a:pt x="114300" y="749795"/>
                </a:lnTo>
                <a:lnTo>
                  <a:pt x="152400" y="749795"/>
                </a:lnTo>
                <a:lnTo>
                  <a:pt x="190500" y="673595"/>
                </a:lnTo>
                <a:close/>
              </a:path>
            </a:pathLst>
          </a:custGeom>
          <a:solidFill>
            <a:srgbClr val="2683C6"/>
          </a:solidFill>
        </p:spPr>
        <p:txBody>
          <a:bodyPr wrap="square" lIns="0" tIns="0" rIns="0" bIns="0"/>
          <a:lstStyle/>
          <a:p>
            <a:endParaRPr sz="500"/>
          </a:p>
        </p:txBody>
      </p:sp>
      <p:pic>
        <p:nvPicPr>
          <p:cNvPr id="16" name="object 1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75581" y="1750053"/>
            <a:ext cx="623354" cy="601541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960189" y="3045326"/>
            <a:ext cx="630706" cy="601541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61651" y="3045326"/>
            <a:ext cx="611090" cy="601541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266959" y="4902123"/>
            <a:ext cx="494703" cy="601535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936478" y="4902123"/>
            <a:ext cx="610105" cy="601535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289578" y="1750053"/>
            <a:ext cx="505777" cy="601541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24608" y="69529"/>
            <a:ext cx="747551" cy="7475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14300">
              <a:lnSpc>
                <a:spcPct val="100000"/>
              </a:lnSpc>
              <a:spcBef>
                <a:spcPts val="100"/>
              </a:spcBef>
              <a:tabLst>
                <a:tab pos="11188065" algn="l"/>
              </a:tabLst>
            </a:pPr>
            <a:r>
              <a:t>Distanza su ordini parziali	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96900" y="900683"/>
            <a:ext cx="6812915" cy="1866900"/>
          </a:xfrm>
          <a:prstGeom prst="rect">
            <a:avLst/>
          </a:prstGeom>
        </p:spPr>
        <p:txBody>
          <a:bodyPr vert="horz" wrap="square" lIns="0" tIns="76835" rIns="0" bIns="0">
            <a:spAutoFit/>
          </a:bodyPr>
          <a:lstStyle/>
          <a:p>
            <a:pPr marL="244475" indent="-231775">
              <a:lnSpc>
                <a:spcPct val="100000"/>
              </a:lnSpc>
              <a:spcBef>
                <a:spcPts val="605"/>
              </a:spcBef>
              <a:buChar char="•"/>
              <a:tabLst>
                <a:tab pos="243840" algn="l"/>
                <a:tab pos="244475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Misurare quanto simili/diversi sono ordini parziali:</a:t>
            </a:r>
            <a:endParaRPr sz="2000">
              <a:latin typeface="Arial MT"/>
              <a:cs typeface="Arial MT"/>
            </a:endParaRPr>
          </a:p>
          <a:p>
            <a:pPr marL="131445">
              <a:lnSpc>
                <a:spcPct val="100000"/>
              </a:lnSpc>
              <a:spcBef>
                <a:spcPts val="500"/>
              </a:spcBef>
              <a:defRPr sz="2000">
                <a:solidFill>
                  <a:srgbClr val="004266"/>
                </a:solidFill>
              </a:defRPr>
            </a:pPr>
            <a:r>
              <a:rPr>
                <a:latin typeface="Arial MT"/>
                <a:cs typeface="Arial MT"/>
              </a:rPr>
              <a:t>Nozione di distanza su ordini parziali</a:t>
            </a:r>
            <a:endParaRPr sz="2000">
              <a:latin typeface="Arial MT"/>
              <a:cs typeface="Arial MT"/>
            </a:endParaRPr>
          </a:p>
          <a:p>
            <a:pPr marL="244475" indent="-231775">
              <a:lnSpc>
                <a:spcPct val="100000"/>
              </a:lnSpc>
              <a:spcBef>
                <a:spcPts val="505"/>
              </a:spcBef>
              <a:buFont typeface="Arial MT"/>
              <a:buChar char="•"/>
              <a:tabLst>
                <a:tab pos="243840" algn="l"/>
                <a:tab pos="244475" algn="l"/>
              </a:tabLst>
              <a:defRPr sz="2000">
                <a:solidFill>
                  <a:srgbClr val="004266"/>
                </a:solidFill>
              </a:defRPr>
            </a:pPr>
            <a:r>
              <a:rPr b="1">
                <a:latin typeface="Arial"/>
                <a:cs typeface="Arial"/>
              </a:rPr>
              <a:t>Kendall's τ con parametro di penalità </a:t>
            </a:r>
            <a:r>
              <a:rPr>
                <a:latin typeface="Arial MT"/>
                <a:cs typeface="Arial MT"/>
              </a:rPr>
              <a:t>p (KT)</a:t>
            </a:r>
            <a:endParaRPr sz="2000">
              <a:latin typeface="Arial MT"/>
              <a:cs typeface="Arial MT"/>
            </a:endParaRPr>
          </a:p>
          <a:p>
            <a:pPr marL="358775">
              <a:lnSpc>
                <a:spcPct val="100000"/>
              </a:lnSpc>
              <a:spcBef>
                <a:spcPts val="505"/>
              </a:spcBef>
              <a:tabLst>
                <a:tab pos="755015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— —	Estende la distanza di Kendall agli ordini parziali</a:t>
            </a:r>
            <a:endParaRPr sz="2000">
              <a:latin typeface="Arial MT"/>
              <a:cs typeface="Arial MT"/>
            </a:endParaRPr>
          </a:p>
          <a:p>
            <a:pPr marL="244475" indent="-231775">
              <a:lnSpc>
                <a:spcPct val="100000"/>
              </a:lnSpc>
              <a:spcBef>
                <a:spcPts val="480"/>
              </a:spcBef>
              <a:buChar char="•"/>
              <a:tabLst>
                <a:tab pos="243840" algn="l"/>
                <a:tab pos="244475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Dati due ordini parziali P e Q e due esiti i e j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53375" y="3794125"/>
            <a:ext cx="4148670" cy="114179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646915" y="4208779"/>
            <a:ext cx="647700" cy="29972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800">
                <a:latin typeface="Arial MT"/>
                <a:cs typeface="Arial MT"/>
              </a:defRPr>
            </a:pPr>
            <a:r>
              <a:t>dove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482575" y="3389376"/>
            <a:ext cx="2482215" cy="1765300"/>
            <a:chOff x="6482575" y="3389376"/>
            <a:chExt cx="2482215" cy="176530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82575" y="3870325"/>
              <a:ext cx="1318387" cy="114179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656575" y="3389376"/>
              <a:ext cx="1002792" cy="92964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7697508" y="3489299"/>
              <a:ext cx="842644" cy="767080"/>
            </a:xfrm>
            <a:custGeom>
              <a:avLst/>
              <a:gdLst/>
              <a:ahLst/>
              <a:cxnLst/>
              <a:rect l="l" t="t" r="r" b="b"/>
              <a:pathLst>
                <a:path w="842645" h="767079">
                  <a:moveTo>
                    <a:pt x="823832" y="16960"/>
                  </a:moveTo>
                  <a:lnTo>
                    <a:pt x="811511" y="19583"/>
                  </a:lnTo>
                  <a:lnTo>
                    <a:pt x="0" y="757326"/>
                  </a:lnTo>
                  <a:lnTo>
                    <a:pt x="8534" y="766724"/>
                  </a:lnTo>
                  <a:lnTo>
                    <a:pt x="820051" y="28977"/>
                  </a:lnTo>
                  <a:lnTo>
                    <a:pt x="823832" y="16960"/>
                  </a:lnTo>
                  <a:close/>
                </a:path>
                <a:path w="842645" h="767079">
                  <a:moveTo>
                    <a:pt x="841301" y="3784"/>
                  </a:moveTo>
                  <a:lnTo>
                    <a:pt x="828890" y="3784"/>
                  </a:lnTo>
                  <a:lnTo>
                    <a:pt x="837425" y="13182"/>
                  </a:lnTo>
                  <a:lnTo>
                    <a:pt x="820051" y="28977"/>
                  </a:lnTo>
                  <a:lnTo>
                    <a:pt x="799566" y="94068"/>
                  </a:lnTo>
                  <a:lnTo>
                    <a:pt x="801433" y="97637"/>
                  </a:lnTo>
                  <a:lnTo>
                    <a:pt x="808126" y="99745"/>
                  </a:lnTo>
                  <a:lnTo>
                    <a:pt x="811682" y="97878"/>
                  </a:lnTo>
                  <a:lnTo>
                    <a:pt x="841301" y="3784"/>
                  </a:lnTo>
                  <a:close/>
                </a:path>
                <a:path w="842645" h="767079">
                  <a:moveTo>
                    <a:pt x="842492" y="0"/>
                  </a:moveTo>
                  <a:lnTo>
                    <a:pt x="742124" y="21374"/>
                  </a:lnTo>
                  <a:lnTo>
                    <a:pt x="739940" y="24739"/>
                  </a:lnTo>
                  <a:lnTo>
                    <a:pt x="741400" y="31597"/>
                  </a:lnTo>
                  <a:lnTo>
                    <a:pt x="744766" y="33794"/>
                  </a:lnTo>
                  <a:lnTo>
                    <a:pt x="811511" y="19583"/>
                  </a:lnTo>
                  <a:lnTo>
                    <a:pt x="828890" y="3784"/>
                  </a:lnTo>
                  <a:lnTo>
                    <a:pt x="841301" y="3784"/>
                  </a:lnTo>
                  <a:lnTo>
                    <a:pt x="842492" y="0"/>
                  </a:lnTo>
                  <a:close/>
                </a:path>
                <a:path w="842645" h="767079">
                  <a:moveTo>
                    <a:pt x="831428" y="6578"/>
                  </a:moveTo>
                  <a:lnTo>
                    <a:pt x="827100" y="6578"/>
                  </a:lnTo>
                  <a:lnTo>
                    <a:pt x="834478" y="14693"/>
                  </a:lnTo>
                  <a:lnTo>
                    <a:pt x="823832" y="16960"/>
                  </a:lnTo>
                  <a:lnTo>
                    <a:pt x="820051" y="28977"/>
                  </a:lnTo>
                  <a:lnTo>
                    <a:pt x="837425" y="13182"/>
                  </a:lnTo>
                  <a:lnTo>
                    <a:pt x="831428" y="6578"/>
                  </a:lnTo>
                  <a:close/>
                </a:path>
                <a:path w="842645" h="767079">
                  <a:moveTo>
                    <a:pt x="828890" y="3784"/>
                  </a:moveTo>
                  <a:lnTo>
                    <a:pt x="811511" y="19583"/>
                  </a:lnTo>
                  <a:lnTo>
                    <a:pt x="823832" y="16960"/>
                  </a:lnTo>
                  <a:lnTo>
                    <a:pt x="827100" y="6578"/>
                  </a:lnTo>
                  <a:lnTo>
                    <a:pt x="831428" y="6578"/>
                  </a:lnTo>
                  <a:lnTo>
                    <a:pt x="828890" y="3784"/>
                  </a:lnTo>
                  <a:close/>
                </a:path>
                <a:path w="842645" h="767079">
                  <a:moveTo>
                    <a:pt x="827100" y="6578"/>
                  </a:moveTo>
                  <a:lnTo>
                    <a:pt x="823832" y="16960"/>
                  </a:lnTo>
                  <a:lnTo>
                    <a:pt x="834478" y="14693"/>
                  </a:lnTo>
                  <a:lnTo>
                    <a:pt x="827100" y="657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59623" y="4151376"/>
              <a:ext cx="1304544" cy="24079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7701775" y="4199623"/>
              <a:ext cx="1143635" cy="103505"/>
            </a:xfrm>
            <a:custGeom>
              <a:avLst/>
              <a:gdLst/>
              <a:ahLst/>
              <a:cxnLst/>
              <a:rect l="l" t="t" r="r" b="b"/>
              <a:pathLst>
                <a:path w="1143634" h="103504">
                  <a:moveTo>
                    <a:pt x="1117820" y="51701"/>
                  </a:moveTo>
                  <a:lnTo>
                    <a:pt x="1047991" y="92430"/>
                  </a:lnTo>
                  <a:lnTo>
                    <a:pt x="1046975" y="96329"/>
                  </a:lnTo>
                  <a:lnTo>
                    <a:pt x="1050505" y="102387"/>
                  </a:lnTo>
                  <a:lnTo>
                    <a:pt x="1054392" y="103403"/>
                  </a:lnTo>
                  <a:lnTo>
                    <a:pt x="1132139" y="58051"/>
                  </a:lnTo>
                  <a:lnTo>
                    <a:pt x="1130427" y="58051"/>
                  </a:lnTo>
                  <a:lnTo>
                    <a:pt x="1130427" y="57188"/>
                  </a:lnTo>
                  <a:lnTo>
                    <a:pt x="1127226" y="57188"/>
                  </a:lnTo>
                  <a:lnTo>
                    <a:pt x="1117820" y="51701"/>
                  </a:lnTo>
                  <a:close/>
                </a:path>
                <a:path w="1143634" h="103504">
                  <a:moveTo>
                    <a:pt x="1106933" y="45351"/>
                  </a:moveTo>
                  <a:lnTo>
                    <a:pt x="0" y="45351"/>
                  </a:lnTo>
                  <a:lnTo>
                    <a:pt x="0" y="58051"/>
                  </a:lnTo>
                  <a:lnTo>
                    <a:pt x="1106933" y="58051"/>
                  </a:lnTo>
                  <a:lnTo>
                    <a:pt x="1117820" y="51701"/>
                  </a:lnTo>
                  <a:lnTo>
                    <a:pt x="1106933" y="45351"/>
                  </a:lnTo>
                  <a:close/>
                </a:path>
                <a:path w="1143634" h="103504">
                  <a:moveTo>
                    <a:pt x="1132140" y="45351"/>
                  </a:moveTo>
                  <a:lnTo>
                    <a:pt x="1130427" y="45351"/>
                  </a:lnTo>
                  <a:lnTo>
                    <a:pt x="1130427" y="58051"/>
                  </a:lnTo>
                  <a:lnTo>
                    <a:pt x="1132139" y="58051"/>
                  </a:lnTo>
                  <a:lnTo>
                    <a:pt x="1143025" y="51701"/>
                  </a:lnTo>
                  <a:lnTo>
                    <a:pt x="1132140" y="45351"/>
                  </a:lnTo>
                  <a:close/>
                </a:path>
                <a:path w="1143634" h="103504">
                  <a:moveTo>
                    <a:pt x="1127226" y="46215"/>
                  </a:moveTo>
                  <a:lnTo>
                    <a:pt x="1117820" y="51701"/>
                  </a:lnTo>
                  <a:lnTo>
                    <a:pt x="1127226" y="57188"/>
                  </a:lnTo>
                  <a:lnTo>
                    <a:pt x="1127226" y="46215"/>
                  </a:lnTo>
                  <a:close/>
                </a:path>
                <a:path w="1143634" h="103504">
                  <a:moveTo>
                    <a:pt x="1130427" y="46215"/>
                  </a:moveTo>
                  <a:lnTo>
                    <a:pt x="1127226" y="46215"/>
                  </a:lnTo>
                  <a:lnTo>
                    <a:pt x="1127226" y="57188"/>
                  </a:lnTo>
                  <a:lnTo>
                    <a:pt x="1130427" y="57188"/>
                  </a:lnTo>
                  <a:lnTo>
                    <a:pt x="1130427" y="46215"/>
                  </a:lnTo>
                  <a:close/>
                </a:path>
                <a:path w="1143634" h="103504">
                  <a:moveTo>
                    <a:pt x="1054392" y="0"/>
                  </a:moveTo>
                  <a:lnTo>
                    <a:pt x="1050505" y="1028"/>
                  </a:lnTo>
                  <a:lnTo>
                    <a:pt x="1046975" y="7086"/>
                  </a:lnTo>
                  <a:lnTo>
                    <a:pt x="1047991" y="10972"/>
                  </a:lnTo>
                  <a:lnTo>
                    <a:pt x="1117820" y="51701"/>
                  </a:lnTo>
                  <a:lnTo>
                    <a:pt x="1127226" y="46215"/>
                  </a:lnTo>
                  <a:lnTo>
                    <a:pt x="1130427" y="46215"/>
                  </a:lnTo>
                  <a:lnTo>
                    <a:pt x="1130427" y="45351"/>
                  </a:lnTo>
                  <a:lnTo>
                    <a:pt x="1132140" y="45351"/>
                  </a:lnTo>
                  <a:lnTo>
                    <a:pt x="105439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656575" y="4224528"/>
              <a:ext cx="1002792" cy="92964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7697508" y="4246626"/>
              <a:ext cx="842644" cy="767080"/>
            </a:xfrm>
            <a:custGeom>
              <a:avLst/>
              <a:gdLst/>
              <a:ahLst/>
              <a:cxnLst/>
              <a:rect l="l" t="t" r="r" b="b"/>
              <a:pathLst>
                <a:path w="842645" h="767079">
                  <a:moveTo>
                    <a:pt x="744766" y="732929"/>
                  </a:moveTo>
                  <a:lnTo>
                    <a:pt x="741400" y="735126"/>
                  </a:lnTo>
                  <a:lnTo>
                    <a:pt x="739940" y="741984"/>
                  </a:lnTo>
                  <a:lnTo>
                    <a:pt x="742124" y="745350"/>
                  </a:lnTo>
                  <a:lnTo>
                    <a:pt x="842492" y="766724"/>
                  </a:lnTo>
                  <a:lnTo>
                    <a:pt x="841301" y="762939"/>
                  </a:lnTo>
                  <a:lnTo>
                    <a:pt x="828890" y="762939"/>
                  </a:lnTo>
                  <a:lnTo>
                    <a:pt x="811511" y="747140"/>
                  </a:lnTo>
                  <a:lnTo>
                    <a:pt x="744766" y="732929"/>
                  </a:lnTo>
                  <a:close/>
                </a:path>
                <a:path w="842645" h="767079">
                  <a:moveTo>
                    <a:pt x="811511" y="747140"/>
                  </a:moveTo>
                  <a:lnTo>
                    <a:pt x="828890" y="762939"/>
                  </a:lnTo>
                  <a:lnTo>
                    <a:pt x="831428" y="760145"/>
                  </a:lnTo>
                  <a:lnTo>
                    <a:pt x="827100" y="760145"/>
                  </a:lnTo>
                  <a:lnTo>
                    <a:pt x="823832" y="749763"/>
                  </a:lnTo>
                  <a:lnTo>
                    <a:pt x="811511" y="747140"/>
                  </a:lnTo>
                  <a:close/>
                </a:path>
                <a:path w="842645" h="767079">
                  <a:moveTo>
                    <a:pt x="808126" y="666978"/>
                  </a:moveTo>
                  <a:lnTo>
                    <a:pt x="801433" y="669086"/>
                  </a:lnTo>
                  <a:lnTo>
                    <a:pt x="799566" y="672655"/>
                  </a:lnTo>
                  <a:lnTo>
                    <a:pt x="820051" y="737747"/>
                  </a:lnTo>
                  <a:lnTo>
                    <a:pt x="837425" y="753541"/>
                  </a:lnTo>
                  <a:lnTo>
                    <a:pt x="828890" y="762939"/>
                  </a:lnTo>
                  <a:lnTo>
                    <a:pt x="841301" y="762939"/>
                  </a:lnTo>
                  <a:lnTo>
                    <a:pt x="811682" y="668845"/>
                  </a:lnTo>
                  <a:lnTo>
                    <a:pt x="808126" y="666978"/>
                  </a:lnTo>
                  <a:close/>
                </a:path>
                <a:path w="842645" h="767079">
                  <a:moveTo>
                    <a:pt x="823832" y="749763"/>
                  </a:moveTo>
                  <a:lnTo>
                    <a:pt x="827100" y="760145"/>
                  </a:lnTo>
                  <a:lnTo>
                    <a:pt x="834478" y="752030"/>
                  </a:lnTo>
                  <a:lnTo>
                    <a:pt x="823832" y="749763"/>
                  </a:lnTo>
                  <a:close/>
                </a:path>
                <a:path w="842645" h="767079">
                  <a:moveTo>
                    <a:pt x="820051" y="737747"/>
                  </a:moveTo>
                  <a:lnTo>
                    <a:pt x="823832" y="749763"/>
                  </a:lnTo>
                  <a:lnTo>
                    <a:pt x="834478" y="752030"/>
                  </a:lnTo>
                  <a:lnTo>
                    <a:pt x="827100" y="760145"/>
                  </a:lnTo>
                  <a:lnTo>
                    <a:pt x="831428" y="760145"/>
                  </a:lnTo>
                  <a:lnTo>
                    <a:pt x="837425" y="753541"/>
                  </a:lnTo>
                  <a:lnTo>
                    <a:pt x="820051" y="737747"/>
                  </a:lnTo>
                  <a:close/>
                </a:path>
                <a:path w="842645" h="767079">
                  <a:moveTo>
                    <a:pt x="8534" y="0"/>
                  </a:moveTo>
                  <a:lnTo>
                    <a:pt x="0" y="9398"/>
                  </a:lnTo>
                  <a:lnTo>
                    <a:pt x="811511" y="747140"/>
                  </a:lnTo>
                  <a:lnTo>
                    <a:pt x="823832" y="749763"/>
                  </a:lnTo>
                  <a:lnTo>
                    <a:pt x="820051" y="737747"/>
                  </a:lnTo>
                  <a:lnTo>
                    <a:pt x="853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8618715" y="2988564"/>
            <a:ext cx="1631314" cy="1841273"/>
          </a:xfrm>
          <a:prstGeom prst="rect">
            <a:avLst/>
          </a:prstGeom>
        </p:spPr>
        <p:txBody>
          <a:bodyPr vert="horz" wrap="square" lIns="0" tIns="26670" rIns="0" bIns="0">
            <a:spAutoFit/>
          </a:bodyPr>
          <a:lstStyle/>
          <a:p>
            <a:pPr marL="12700" marR="546735">
              <a:lnSpc>
                <a:spcPts val="1610"/>
              </a:lnSpc>
              <a:spcBef>
                <a:spcPts val="210"/>
              </a:spcBef>
              <a:defRPr sz="1400"/>
            </a:pPr>
            <a:r>
              <a:rPr sz="1100" b="1">
                <a:solidFill>
                  <a:srgbClr val="FF0000"/>
                </a:solidFill>
                <a:latin typeface="Arial"/>
                <a:cs typeface="Arial"/>
              </a:rPr>
              <a:t>1 </a:t>
            </a:r>
            <a:r>
              <a:rPr sz="1100">
                <a:latin typeface="Arial MT"/>
                <a:cs typeface="Arial MT"/>
              </a:rPr>
              <a:t>se io e j sono ordinati in</a:t>
            </a:r>
          </a:p>
          <a:p>
            <a:pPr marL="12700">
              <a:lnSpc>
                <a:spcPts val="1660"/>
              </a:lnSpc>
              <a:defRPr sz="1400">
                <a:latin typeface="Arial MT"/>
                <a:cs typeface="Arial MT"/>
              </a:defRPr>
            </a:pPr>
            <a:r>
              <a:rPr sz="1100"/>
              <a:t>il modo opposto</a:t>
            </a:r>
            <a:endParaRPr sz="1100">
              <a:latin typeface="Arial MT"/>
              <a:cs typeface="Arial MT"/>
            </a:endParaRPr>
          </a:p>
          <a:p>
            <a:pPr marL="317500" marR="241935">
              <a:lnSpc>
                <a:spcPts val="1610"/>
              </a:lnSpc>
              <a:spcBef>
                <a:spcPts val="1120"/>
              </a:spcBef>
              <a:defRPr sz="1400"/>
            </a:pPr>
            <a:r>
              <a:rPr sz="1100" b="1">
                <a:solidFill>
                  <a:srgbClr val="FF0000"/>
                </a:solidFill>
                <a:latin typeface="Arial"/>
                <a:cs typeface="Arial"/>
              </a:rPr>
              <a:t>0 </a:t>
            </a:r>
            <a:r>
              <a:rPr sz="1100">
                <a:latin typeface="Arial MT"/>
                <a:cs typeface="Arial MT"/>
              </a:rPr>
              <a:t>se io e j sono ordinati in</a:t>
            </a:r>
          </a:p>
          <a:p>
            <a:pPr marL="317500" marR="5080">
              <a:lnSpc>
                <a:spcPts val="1680"/>
              </a:lnSpc>
              <a:spcBef>
                <a:spcPts val="35"/>
              </a:spcBef>
              <a:defRPr sz="1400">
                <a:latin typeface="Arial MT"/>
                <a:cs typeface="Arial MT"/>
              </a:defRPr>
            </a:pPr>
            <a:r>
              <a:rPr sz="1100"/>
              <a:t>allo stesso modo o incomparabile</a:t>
            </a:r>
            <a:endParaRPr sz="1100">
              <a:latin typeface="Arial MT"/>
              <a:cs typeface="Arial MT"/>
            </a:endParaRPr>
          </a:p>
          <a:p>
            <a:pPr marL="366395">
              <a:lnSpc>
                <a:spcPts val="1650"/>
              </a:lnSpc>
              <a:defRPr sz="1400">
                <a:latin typeface="Arial MT"/>
                <a:cs typeface="Arial MT"/>
              </a:defRPr>
            </a:pPr>
            <a:r>
              <a:rPr sz="1100"/>
              <a:t>in entrambe le OP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390077" y="5045964"/>
            <a:ext cx="2025014" cy="607859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ts val="1630"/>
              </a:lnSpc>
              <a:spcBef>
                <a:spcPts val="100"/>
              </a:spcBef>
              <a:defRPr sz="1400"/>
            </a:pPr>
            <a:r>
              <a:rPr sz="1100" b="1">
                <a:solidFill>
                  <a:srgbClr val="FF0000"/>
                </a:solidFill>
                <a:latin typeface="Arial"/>
                <a:cs typeface="Arial"/>
              </a:rPr>
              <a:t>P </a:t>
            </a:r>
            <a:r>
              <a:rPr sz="1100">
                <a:latin typeface="Arial MT"/>
                <a:cs typeface="Arial MT"/>
              </a:rPr>
              <a:t>se io e j sono</a:t>
            </a:r>
          </a:p>
          <a:p>
            <a:pPr marL="12700">
              <a:lnSpc>
                <a:spcPts val="1630"/>
              </a:lnSpc>
              <a:defRPr sz="1400">
                <a:latin typeface="Arial MT"/>
                <a:cs typeface="Arial MT"/>
              </a:defRPr>
            </a:pPr>
            <a:r>
              <a:rPr sz="1100"/>
              <a:t>ordinato in un unico PO e</a:t>
            </a:r>
            <a:endParaRPr sz="11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  <a:defRPr sz="1400">
                <a:latin typeface="Arial MT"/>
                <a:cs typeface="Arial MT"/>
              </a:defRPr>
            </a:pPr>
            <a:r>
              <a:rPr sz="1100"/>
              <a:t>incomparabile nell'altro</a:t>
            </a:r>
            <a:endParaRPr sz="11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857090" y="5580379"/>
            <a:ext cx="193675" cy="174407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>
                <a:solidFill>
                  <a:srgbClr val="898989"/>
                </a:solidFill>
                <a:latin typeface="Arial MT"/>
                <a:cs typeface="Arial MT"/>
              </a:defRPr>
            </a:pPr>
            <a:r>
              <a:rPr sz="1050"/>
              <a:t>46</a:t>
            </a:r>
            <a:endParaRPr sz="105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95298" y="5580379"/>
            <a:ext cx="5443220" cy="56515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ts val="1415"/>
              </a:lnSpc>
              <a:spcBef>
                <a:spcPts val="100"/>
              </a:spcBef>
              <a:defRPr sz="1200" b="1" u="sng">
                <a:solidFill>
                  <a:srgbClr val="373545"/>
                </a:solidFill>
                <a:uFill>
                  <a:solidFill>
                    <a:srgbClr val="373545"/>
                  </a:solidFill>
                </a:uFill>
                <a:latin typeface="Arial"/>
                <a:cs typeface="Arial"/>
              </a:defRPr>
            </a:pPr>
            <a:r>
              <a:t>Citazioni di carta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ts val="1405"/>
              </a:lnSpc>
              <a:defRPr sz="1200">
                <a:solidFill>
                  <a:srgbClr val="373545"/>
                </a:solidFill>
                <a:latin typeface="Arial MT"/>
                <a:cs typeface="Arial MT"/>
              </a:defRPr>
            </a:pPr>
            <a:r>
              <a:t>Ronald Fagin, Ravi Kumar, Mohammad Mahdian, D. Sivakumar e Erik Vee.</a:t>
            </a:r>
            <a:endParaRPr sz="1200">
              <a:latin typeface="Arial MT"/>
              <a:cs typeface="Arial MT"/>
            </a:endParaRPr>
          </a:p>
          <a:p>
            <a:pPr marL="12700">
              <a:lnSpc>
                <a:spcPts val="1430"/>
              </a:lnSpc>
              <a:defRPr sz="1200">
                <a:solidFill>
                  <a:srgbClr val="373545"/>
                </a:solidFill>
              </a:defRPr>
            </a:pPr>
            <a:r>
              <a:rPr i="1">
                <a:latin typeface="Arial"/>
                <a:cs typeface="Arial"/>
              </a:rPr>
              <a:t>Confronto delle classifiche parziali. </a:t>
            </a:r>
            <a:r>
              <a:rPr>
                <a:latin typeface="Arial MT"/>
                <a:cs typeface="Arial MT"/>
              </a:rPr>
              <a:t>Siam J. Discret. Matematica, 20(3):628–648, marzo 2006.</a:t>
            </a:r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0" y="69529"/>
            <a:ext cx="11074400" cy="773430"/>
            <a:chOff x="609600" y="69529"/>
            <a:chExt cx="11074400" cy="773430"/>
          </a:xfrm>
        </p:grpSpPr>
        <p:sp>
          <p:nvSpPr>
            <p:cNvPr id="3" name="object 3"/>
            <p:cNvSpPr/>
            <p:nvPr/>
          </p:nvSpPr>
          <p:spPr>
            <a:xfrm>
              <a:off x="609600" y="838199"/>
              <a:ext cx="11074400" cy="0"/>
            </a:xfrm>
            <a:custGeom>
              <a:avLst/>
              <a:gdLst/>
              <a:ahLst/>
              <a:cxnLst/>
              <a:rect l="l" t="t" r="r" b="b"/>
              <a:pathLst>
                <a:path w="11074400">
                  <a:moveTo>
                    <a:pt x="0" y="0"/>
                  </a:moveTo>
                  <a:lnTo>
                    <a:pt x="11074406" y="1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24608" y="69529"/>
              <a:ext cx="747551" cy="74755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70816" y="314451"/>
            <a:ext cx="5919470" cy="45212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u="none"/>
            </a:pPr>
            <a:r>
              <a:t>La distanza tra le strutture?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96900" y="931164"/>
            <a:ext cx="9884410" cy="6350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244475" marR="5080" indent="-231775">
              <a:lnSpc>
                <a:spcPct val="100000"/>
              </a:lnSpc>
              <a:spcBef>
                <a:spcPts val="100"/>
              </a:spcBef>
              <a:buChar char="•"/>
              <a:tabLst>
                <a:tab pos="243840" algn="l"/>
                <a:tab pos="244475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Date due CP-net definite sullo stesso insieme di caratteristiche, quanto sono simili/diverse le preferenze che rappresentano?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253471" y="2798064"/>
            <a:ext cx="862965" cy="829310"/>
            <a:chOff x="10253471" y="2798064"/>
            <a:chExt cx="862965" cy="82931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253471" y="2798064"/>
              <a:ext cx="862583" cy="82905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99102" y="2824657"/>
              <a:ext cx="769569" cy="73516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299102" y="2824657"/>
              <a:ext cx="769620" cy="735330"/>
            </a:xfrm>
            <a:custGeom>
              <a:avLst/>
              <a:gdLst/>
              <a:ahLst/>
              <a:cxnLst/>
              <a:rect l="l" t="t" r="r" b="b"/>
              <a:pathLst>
                <a:path w="769620" h="735329">
                  <a:moveTo>
                    <a:pt x="0" y="367583"/>
                  </a:moveTo>
                  <a:lnTo>
                    <a:pt x="2998" y="321474"/>
                  </a:lnTo>
                  <a:lnTo>
                    <a:pt x="11751" y="277074"/>
                  </a:lnTo>
                  <a:lnTo>
                    <a:pt x="25900" y="234728"/>
                  </a:lnTo>
                  <a:lnTo>
                    <a:pt x="45083" y="194780"/>
                  </a:lnTo>
                  <a:lnTo>
                    <a:pt x="68940" y="157575"/>
                  </a:lnTo>
                  <a:lnTo>
                    <a:pt x="97110" y="123456"/>
                  </a:lnTo>
                  <a:lnTo>
                    <a:pt x="129233" y="92769"/>
                  </a:lnTo>
                  <a:lnTo>
                    <a:pt x="164949" y="65858"/>
                  </a:lnTo>
                  <a:lnTo>
                    <a:pt x="203895" y="43068"/>
                  </a:lnTo>
                  <a:lnTo>
                    <a:pt x="245713" y="24742"/>
                  </a:lnTo>
                  <a:lnTo>
                    <a:pt x="290041" y="11226"/>
                  </a:lnTo>
                  <a:lnTo>
                    <a:pt x="336518" y="2864"/>
                  </a:lnTo>
                  <a:lnTo>
                    <a:pt x="384785" y="0"/>
                  </a:lnTo>
                  <a:lnTo>
                    <a:pt x="433052" y="2864"/>
                  </a:lnTo>
                  <a:lnTo>
                    <a:pt x="479529" y="11226"/>
                  </a:lnTo>
                  <a:lnTo>
                    <a:pt x="523857" y="24742"/>
                  </a:lnTo>
                  <a:lnTo>
                    <a:pt x="565675" y="43068"/>
                  </a:lnTo>
                  <a:lnTo>
                    <a:pt x="604622" y="65858"/>
                  </a:lnTo>
                  <a:lnTo>
                    <a:pt x="640337" y="92769"/>
                  </a:lnTo>
                  <a:lnTo>
                    <a:pt x="672460" y="123456"/>
                  </a:lnTo>
                  <a:lnTo>
                    <a:pt x="700630" y="157575"/>
                  </a:lnTo>
                  <a:lnTo>
                    <a:pt x="724487" y="194780"/>
                  </a:lnTo>
                  <a:lnTo>
                    <a:pt x="743671" y="234728"/>
                  </a:lnTo>
                  <a:lnTo>
                    <a:pt x="757819" y="277074"/>
                  </a:lnTo>
                  <a:lnTo>
                    <a:pt x="766573" y="321474"/>
                  </a:lnTo>
                  <a:lnTo>
                    <a:pt x="769571" y="367583"/>
                  </a:lnTo>
                  <a:lnTo>
                    <a:pt x="766573" y="413692"/>
                  </a:lnTo>
                  <a:lnTo>
                    <a:pt x="757819" y="458092"/>
                  </a:lnTo>
                  <a:lnTo>
                    <a:pt x="743671" y="500438"/>
                  </a:lnTo>
                  <a:lnTo>
                    <a:pt x="724487" y="540386"/>
                  </a:lnTo>
                  <a:lnTo>
                    <a:pt x="700630" y="577591"/>
                  </a:lnTo>
                  <a:lnTo>
                    <a:pt x="672460" y="611710"/>
                  </a:lnTo>
                  <a:lnTo>
                    <a:pt x="640337" y="642397"/>
                  </a:lnTo>
                  <a:lnTo>
                    <a:pt x="604622" y="669308"/>
                  </a:lnTo>
                  <a:lnTo>
                    <a:pt x="565675" y="692099"/>
                  </a:lnTo>
                  <a:lnTo>
                    <a:pt x="523857" y="710424"/>
                  </a:lnTo>
                  <a:lnTo>
                    <a:pt x="479529" y="723941"/>
                  </a:lnTo>
                  <a:lnTo>
                    <a:pt x="433052" y="732303"/>
                  </a:lnTo>
                  <a:lnTo>
                    <a:pt x="384785" y="735167"/>
                  </a:lnTo>
                  <a:lnTo>
                    <a:pt x="336518" y="732303"/>
                  </a:lnTo>
                  <a:lnTo>
                    <a:pt x="290041" y="723941"/>
                  </a:lnTo>
                  <a:lnTo>
                    <a:pt x="245713" y="710424"/>
                  </a:lnTo>
                  <a:lnTo>
                    <a:pt x="203895" y="692099"/>
                  </a:lnTo>
                  <a:lnTo>
                    <a:pt x="164949" y="669308"/>
                  </a:lnTo>
                  <a:lnTo>
                    <a:pt x="129233" y="642397"/>
                  </a:lnTo>
                  <a:lnTo>
                    <a:pt x="97110" y="611710"/>
                  </a:lnTo>
                  <a:lnTo>
                    <a:pt x="68940" y="577591"/>
                  </a:lnTo>
                  <a:lnTo>
                    <a:pt x="45083" y="540386"/>
                  </a:lnTo>
                  <a:lnTo>
                    <a:pt x="25900" y="500438"/>
                  </a:lnTo>
                  <a:lnTo>
                    <a:pt x="11751" y="458092"/>
                  </a:lnTo>
                  <a:lnTo>
                    <a:pt x="2998" y="413692"/>
                  </a:lnTo>
                  <a:lnTo>
                    <a:pt x="0" y="367583"/>
                  </a:lnTo>
                  <a:close/>
                </a:path>
              </a:pathLst>
            </a:custGeom>
            <a:ln w="9525">
              <a:solidFill>
                <a:srgbClr val="80A9B3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0508475" y="3103371"/>
            <a:ext cx="350520" cy="1778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000" b="1">
                <a:latin typeface="Arial"/>
                <a:cs typeface="Arial"/>
              </a:defRPr>
            </a:pPr>
            <a:r>
              <a:t>IL NOSTRO SITO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0226040" y="4224528"/>
            <a:ext cx="929640" cy="710565"/>
            <a:chOff x="10226040" y="4224528"/>
            <a:chExt cx="929640" cy="710565"/>
          </a:xfrm>
        </p:grpSpPr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26040" y="4224528"/>
              <a:ext cx="929640" cy="71018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270820" y="4250436"/>
              <a:ext cx="838199" cy="6176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0270820" y="4250436"/>
              <a:ext cx="838200" cy="617855"/>
            </a:xfrm>
            <a:custGeom>
              <a:avLst/>
              <a:gdLst/>
              <a:ahLst/>
              <a:cxnLst/>
              <a:rect l="l" t="t" r="r" b="b"/>
              <a:pathLst>
                <a:path w="838200" h="617854">
                  <a:moveTo>
                    <a:pt x="0" y="308804"/>
                  </a:moveTo>
                  <a:lnTo>
                    <a:pt x="3265" y="270068"/>
                  </a:lnTo>
                  <a:lnTo>
                    <a:pt x="12799" y="232768"/>
                  </a:lnTo>
                  <a:lnTo>
                    <a:pt x="28210" y="197194"/>
                  </a:lnTo>
                  <a:lnTo>
                    <a:pt x="49104" y="163634"/>
                  </a:lnTo>
                  <a:lnTo>
                    <a:pt x="75088" y="132378"/>
                  </a:lnTo>
                  <a:lnTo>
                    <a:pt x="105771" y="103715"/>
                  </a:lnTo>
                  <a:lnTo>
                    <a:pt x="140758" y="77935"/>
                  </a:lnTo>
                  <a:lnTo>
                    <a:pt x="179659" y="55327"/>
                  </a:lnTo>
                  <a:lnTo>
                    <a:pt x="222078" y="36181"/>
                  </a:lnTo>
                  <a:lnTo>
                    <a:pt x="267625" y="20786"/>
                  </a:lnTo>
                  <a:lnTo>
                    <a:pt x="315906" y="9431"/>
                  </a:lnTo>
                  <a:lnTo>
                    <a:pt x="366529" y="2406"/>
                  </a:lnTo>
                  <a:lnTo>
                    <a:pt x="419100" y="0"/>
                  </a:lnTo>
                  <a:lnTo>
                    <a:pt x="471671" y="2406"/>
                  </a:lnTo>
                  <a:lnTo>
                    <a:pt x="522293" y="9431"/>
                  </a:lnTo>
                  <a:lnTo>
                    <a:pt x="570574" y="20786"/>
                  </a:lnTo>
                  <a:lnTo>
                    <a:pt x="616121" y="36181"/>
                  </a:lnTo>
                  <a:lnTo>
                    <a:pt x="658541" y="55327"/>
                  </a:lnTo>
                  <a:lnTo>
                    <a:pt x="697441" y="77935"/>
                  </a:lnTo>
                  <a:lnTo>
                    <a:pt x="732429" y="103715"/>
                  </a:lnTo>
                  <a:lnTo>
                    <a:pt x="763111" y="132378"/>
                  </a:lnTo>
                  <a:lnTo>
                    <a:pt x="789096" y="163634"/>
                  </a:lnTo>
                  <a:lnTo>
                    <a:pt x="809990" y="197194"/>
                  </a:lnTo>
                  <a:lnTo>
                    <a:pt x="825400" y="232768"/>
                  </a:lnTo>
                  <a:lnTo>
                    <a:pt x="834935" y="270068"/>
                  </a:lnTo>
                  <a:lnTo>
                    <a:pt x="838200" y="308804"/>
                  </a:lnTo>
                  <a:lnTo>
                    <a:pt x="834935" y="347539"/>
                  </a:lnTo>
                  <a:lnTo>
                    <a:pt x="825400" y="384839"/>
                  </a:lnTo>
                  <a:lnTo>
                    <a:pt x="809990" y="420414"/>
                  </a:lnTo>
                  <a:lnTo>
                    <a:pt x="789096" y="453974"/>
                  </a:lnTo>
                  <a:lnTo>
                    <a:pt x="763111" y="485231"/>
                  </a:lnTo>
                  <a:lnTo>
                    <a:pt x="732429" y="513893"/>
                  </a:lnTo>
                  <a:lnTo>
                    <a:pt x="697441" y="539673"/>
                  </a:lnTo>
                  <a:lnTo>
                    <a:pt x="658541" y="562281"/>
                  </a:lnTo>
                  <a:lnTo>
                    <a:pt x="616121" y="581427"/>
                  </a:lnTo>
                  <a:lnTo>
                    <a:pt x="570574" y="596823"/>
                  </a:lnTo>
                  <a:lnTo>
                    <a:pt x="522293" y="608178"/>
                  </a:lnTo>
                  <a:lnTo>
                    <a:pt x="471671" y="615203"/>
                  </a:lnTo>
                  <a:lnTo>
                    <a:pt x="419100" y="617609"/>
                  </a:lnTo>
                  <a:lnTo>
                    <a:pt x="366529" y="615203"/>
                  </a:lnTo>
                  <a:lnTo>
                    <a:pt x="315906" y="608178"/>
                  </a:lnTo>
                  <a:lnTo>
                    <a:pt x="267625" y="596823"/>
                  </a:lnTo>
                  <a:lnTo>
                    <a:pt x="222078" y="581427"/>
                  </a:lnTo>
                  <a:lnTo>
                    <a:pt x="179659" y="562281"/>
                  </a:lnTo>
                  <a:lnTo>
                    <a:pt x="140758" y="539673"/>
                  </a:lnTo>
                  <a:lnTo>
                    <a:pt x="105771" y="513893"/>
                  </a:lnTo>
                  <a:lnTo>
                    <a:pt x="75088" y="485231"/>
                  </a:lnTo>
                  <a:lnTo>
                    <a:pt x="49104" y="453974"/>
                  </a:lnTo>
                  <a:lnTo>
                    <a:pt x="28210" y="420414"/>
                  </a:lnTo>
                  <a:lnTo>
                    <a:pt x="12799" y="384839"/>
                  </a:lnTo>
                  <a:lnTo>
                    <a:pt x="3265" y="347539"/>
                  </a:lnTo>
                  <a:lnTo>
                    <a:pt x="0" y="308804"/>
                  </a:lnTo>
                  <a:close/>
                </a:path>
              </a:pathLst>
            </a:custGeom>
            <a:ln w="9525">
              <a:solidFill>
                <a:srgbClr val="80A9B3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0496245" y="4478528"/>
            <a:ext cx="387350" cy="16256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900" b="1">
                <a:latin typeface="Arial"/>
                <a:cs typeface="Arial"/>
              </a:defRPr>
            </a:pPr>
            <a:r>
              <a:t>BEVIAMO</a:t>
            </a:r>
            <a:endParaRPr sz="9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270947" y="2533395"/>
            <a:ext cx="922019" cy="1778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000">
                <a:latin typeface="Arial MT"/>
                <a:cs typeface="Arial MT"/>
              </a:defRPr>
            </a:pPr>
            <a:r>
              <a:t>VegPasta &gt; Pesce</a:t>
            </a:r>
            <a:endParaRPr sz="1000">
              <a:latin typeface="Arial MT"/>
              <a:cs typeface="Arial MT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0533888" y="3538728"/>
            <a:ext cx="311150" cy="887094"/>
            <a:chOff x="10533888" y="3538728"/>
            <a:chExt cx="311150" cy="887094"/>
          </a:xfrm>
        </p:grpSpPr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533888" y="3538728"/>
              <a:ext cx="310896" cy="886968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0630090" y="3559708"/>
              <a:ext cx="118110" cy="690880"/>
            </a:xfrm>
            <a:custGeom>
              <a:avLst/>
              <a:gdLst/>
              <a:ahLst/>
              <a:cxnLst/>
              <a:rect l="l" t="t" r="r" b="b"/>
              <a:pathLst>
                <a:path w="118109" h="690879">
                  <a:moveTo>
                    <a:pt x="14033" y="575271"/>
                  </a:moveTo>
                  <a:lnTo>
                    <a:pt x="1981" y="582447"/>
                  </a:lnTo>
                  <a:lnTo>
                    <a:pt x="0" y="590232"/>
                  </a:lnTo>
                  <a:lnTo>
                    <a:pt x="59829" y="690778"/>
                  </a:lnTo>
                  <a:lnTo>
                    <a:pt x="74176" y="665683"/>
                  </a:lnTo>
                  <a:lnTo>
                    <a:pt x="46913" y="665683"/>
                  </a:lnTo>
                  <a:lnTo>
                    <a:pt x="46503" y="618718"/>
                  </a:lnTo>
                  <a:lnTo>
                    <a:pt x="21818" y="577240"/>
                  </a:lnTo>
                  <a:lnTo>
                    <a:pt x="14033" y="575271"/>
                  </a:lnTo>
                  <a:close/>
                </a:path>
                <a:path w="118109" h="690879">
                  <a:moveTo>
                    <a:pt x="46503" y="618718"/>
                  </a:moveTo>
                  <a:lnTo>
                    <a:pt x="46913" y="665683"/>
                  </a:lnTo>
                  <a:lnTo>
                    <a:pt x="72313" y="665467"/>
                  </a:lnTo>
                  <a:lnTo>
                    <a:pt x="72259" y="659269"/>
                  </a:lnTo>
                  <a:lnTo>
                    <a:pt x="48590" y="659269"/>
                  </a:lnTo>
                  <a:lnTo>
                    <a:pt x="59391" y="640375"/>
                  </a:lnTo>
                  <a:lnTo>
                    <a:pt x="46503" y="618718"/>
                  </a:lnTo>
                  <a:close/>
                </a:path>
                <a:path w="118109" h="690879">
                  <a:moveTo>
                    <a:pt x="103606" y="574484"/>
                  </a:moveTo>
                  <a:lnTo>
                    <a:pt x="95846" y="576605"/>
                  </a:lnTo>
                  <a:lnTo>
                    <a:pt x="71903" y="618489"/>
                  </a:lnTo>
                  <a:lnTo>
                    <a:pt x="72313" y="665467"/>
                  </a:lnTo>
                  <a:lnTo>
                    <a:pt x="46913" y="665683"/>
                  </a:lnTo>
                  <a:lnTo>
                    <a:pt x="74176" y="665683"/>
                  </a:lnTo>
                  <a:lnTo>
                    <a:pt x="117906" y="589203"/>
                  </a:lnTo>
                  <a:lnTo>
                    <a:pt x="115785" y="581444"/>
                  </a:lnTo>
                  <a:lnTo>
                    <a:pt x="103606" y="574484"/>
                  </a:lnTo>
                  <a:close/>
                </a:path>
                <a:path w="118109" h="690879">
                  <a:moveTo>
                    <a:pt x="59391" y="640375"/>
                  </a:moveTo>
                  <a:lnTo>
                    <a:pt x="48590" y="659269"/>
                  </a:lnTo>
                  <a:lnTo>
                    <a:pt x="70523" y="659079"/>
                  </a:lnTo>
                  <a:lnTo>
                    <a:pt x="59391" y="640375"/>
                  </a:lnTo>
                  <a:close/>
                </a:path>
                <a:path w="118109" h="690879">
                  <a:moveTo>
                    <a:pt x="71903" y="618489"/>
                  </a:moveTo>
                  <a:lnTo>
                    <a:pt x="59391" y="640375"/>
                  </a:lnTo>
                  <a:lnTo>
                    <a:pt x="70523" y="659079"/>
                  </a:lnTo>
                  <a:lnTo>
                    <a:pt x="48590" y="659269"/>
                  </a:lnTo>
                  <a:lnTo>
                    <a:pt x="72259" y="659269"/>
                  </a:lnTo>
                  <a:lnTo>
                    <a:pt x="71903" y="618489"/>
                  </a:lnTo>
                  <a:close/>
                </a:path>
                <a:path w="118109" h="690879">
                  <a:moveTo>
                    <a:pt x="66497" y="0"/>
                  </a:moveTo>
                  <a:lnTo>
                    <a:pt x="41097" y="228"/>
                  </a:lnTo>
                  <a:lnTo>
                    <a:pt x="46503" y="618718"/>
                  </a:lnTo>
                  <a:lnTo>
                    <a:pt x="59391" y="640375"/>
                  </a:lnTo>
                  <a:lnTo>
                    <a:pt x="71903" y="618489"/>
                  </a:lnTo>
                  <a:lnTo>
                    <a:pt x="66497" y="0"/>
                  </a:lnTo>
                  <a:close/>
                </a:path>
              </a:pathLst>
            </a:custGeom>
            <a:solidFill>
              <a:srgbClr val="3494BA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9626168" y="5104168"/>
            <a:ext cx="1956435" cy="40068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4450" rIns="0" bIns="0">
            <a:spAutoFit/>
          </a:bodyPr>
          <a:lstStyle/>
          <a:p>
            <a:pPr marL="91440" marR="149860">
              <a:lnSpc>
                <a:spcPct val="100000"/>
              </a:lnSpc>
              <a:spcBef>
                <a:spcPts val="350"/>
              </a:spcBef>
              <a:defRPr sz="1000">
                <a:latin typeface="Arial MT"/>
                <a:cs typeface="Arial MT"/>
              </a:defRPr>
            </a:pPr>
            <a:r>
              <a:t>VegPasta: Icetea&gt; Pesce di limone: Limonata&gt; IceTea</a:t>
            </a:r>
            <a:endParaRPr sz="1000">
              <a:latin typeface="Arial MT"/>
              <a:cs typeface="Arial MT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130808" y="2901695"/>
            <a:ext cx="856615" cy="753110"/>
            <a:chOff x="1130808" y="2901695"/>
            <a:chExt cx="856615" cy="753110"/>
          </a:xfrm>
        </p:grpSpPr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30808" y="2901695"/>
              <a:ext cx="856488" cy="75285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77738" y="2929090"/>
              <a:ext cx="763723" cy="658037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1177738" y="2929089"/>
              <a:ext cx="763905" cy="658495"/>
            </a:xfrm>
            <a:custGeom>
              <a:avLst/>
              <a:gdLst/>
              <a:ahLst/>
              <a:cxnLst/>
              <a:rect l="l" t="t" r="r" b="b"/>
              <a:pathLst>
                <a:path w="763905" h="658495">
                  <a:moveTo>
                    <a:pt x="0" y="329017"/>
                  </a:moveTo>
                  <a:lnTo>
                    <a:pt x="3485" y="284371"/>
                  </a:lnTo>
                  <a:lnTo>
                    <a:pt x="13640" y="241551"/>
                  </a:lnTo>
                  <a:lnTo>
                    <a:pt x="30008" y="200948"/>
                  </a:lnTo>
                  <a:lnTo>
                    <a:pt x="52135" y="162955"/>
                  </a:lnTo>
                  <a:lnTo>
                    <a:pt x="79566" y="127964"/>
                  </a:lnTo>
                  <a:lnTo>
                    <a:pt x="111845" y="96366"/>
                  </a:lnTo>
                  <a:lnTo>
                    <a:pt x="148518" y="68554"/>
                  </a:lnTo>
                  <a:lnTo>
                    <a:pt x="189129" y="44920"/>
                  </a:lnTo>
                  <a:lnTo>
                    <a:pt x="233224" y="25855"/>
                  </a:lnTo>
                  <a:lnTo>
                    <a:pt x="280348" y="11752"/>
                  </a:lnTo>
                  <a:lnTo>
                    <a:pt x="330046" y="3003"/>
                  </a:lnTo>
                  <a:lnTo>
                    <a:pt x="381863" y="0"/>
                  </a:lnTo>
                  <a:lnTo>
                    <a:pt x="433680" y="3003"/>
                  </a:lnTo>
                  <a:lnTo>
                    <a:pt x="483377" y="11752"/>
                  </a:lnTo>
                  <a:lnTo>
                    <a:pt x="530502" y="25855"/>
                  </a:lnTo>
                  <a:lnTo>
                    <a:pt x="574597" y="44920"/>
                  </a:lnTo>
                  <a:lnTo>
                    <a:pt x="615209" y="68554"/>
                  </a:lnTo>
                  <a:lnTo>
                    <a:pt x="651882" y="96366"/>
                  </a:lnTo>
                  <a:lnTo>
                    <a:pt x="684161" y="127964"/>
                  </a:lnTo>
                  <a:lnTo>
                    <a:pt x="711591" y="162955"/>
                  </a:lnTo>
                  <a:lnTo>
                    <a:pt x="733718" y="200948"/>
                  </a:lnTo>
                  <a:lnTo>
                    <a:pt x="750086" y="241551"/>
                  </a:lnTo>
                  <a:lnTo>
                    <a:pt x="760241" y="284371"/>
                  </a:lnTo>
                  <a:lnTo>
                    <a:pt x="763727" y="329017"/>
                  </a:lnTo>
                  <a:lnTo>
                    <a:pt x="760241" y="373663"/>
                  </a:lnTo>
                  <a:lnTo>
                    <a:pt x="750086" y="416483"/>
                  </a:lnTo>
                  <a:lnTo>
                    <a:pt x="733718" y="457086"/>
                  </a:lnTo>
                  <a:lnTo>
                    <a:pt x="711591" y="495079"/>
                  </a:lnTo>
                  <a:lnTo>
                    <a:pt x="684161" y="530070"/>
                  </a:lnTo>
                  <a:lnTo>
                    <a:pt x="651882" y="561668"/>
                  </a:lnTo>
                  <a:lnTo>
                    <a:pt x="615209" y="589480"/>
                  </a:lnTo>
                  <a:lnTo>
                    <a:pt x="574597" y="613114"/>
                  </a:lnTo>
                  <a:lnTo>
                    <a:pt x="530502" y="632179"/>
                  </a:lnTo>
                  <a:lnTo>
                    <a:pt x="483377" y="646282"/>
                  </a:lnTo>
                  <a:lnTo>
                    <a:pt x="433680" y="655031"/>
                  </a:lnTo>
                  <a:lnTo>
                    <a:pt x="381863" y="658035"/>
                  </a:lnTo>
                  <a:lnTo>
                    <a:pt x="330046" y="655031"/>
                  </a:lnTo>
                  <a:lnTo>
                    <a:pt x="280348" y="646282"/>
                  </a:lnTo>
                  <a:lnTo>
                    <a:pt x="233224" y="632179"/>
                  </a:lnTo>
                  <a:lnTo>
                    <a:pt x="189129" y="613114"/>
                  </a:lnTo>
                  <a:lnTo>
                    <a:pt x="148518" y="589480"/>
                  </a:lnTo>
                  <a:lnTo>
                    <a:pt x="111845" y="561668"/>
                  </a:lnTo>
                  <a:lnTo>
                    <a:pt x="79566" y="530070"/>
                  </a:lnTo>
                  <a:lnTo>
                    <a:pt x="52135" y="495079"/>
                  </a:lnTo>
                  <a:lnTo>
                    <a:pt x="30008" y="457086"/>
                  </a:lnTo>
                  <a:lnTo>
                    <a:pt x="13640" y="416483"/>
                  </a:lnTo>
                  <a:lnTo>
                    <a:pt x="3485" y="373663"/>
                  </a:lnTo>
                  <a:lnTo>
                    <a:pt x="0" y="329017"/>
                  </a:lnTo>
                  <a:close/>
                </a:path>
              </a:pathLst>
            </a:custGeom>
            <a:ln w="9525">
              <a:solidFill>
                <a:srgbClr val="80A9B3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1103375" y="4087367"/>
            <a:ext cx="929640" cy="710565"/>
            <a:chOff x="1103375" y="4087367"/>
            <a:chExt cx="929640" cy="710565"/>
          </a:xfrm>
        </p:grpSpPr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03375" y="4087367"/>
              <a:ext cx="929639" cy="710184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149451" y="4112818"/>
              <a:ext cx="838199" cy="617613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1149451" y="4112818"/>
              <a:ext cx="838200" cy="617855"/>
            </a:xfrm>
            <a:custGeom>
              <a:avLst/>
              <a:gdLst/>
              <a:ahLst/>
              <a:cxnLst/>
              <a:rect l="l" t="t" r="r" b="b"/>
              <a:pathLst>
                <a:path w="838200" h="617854">
                  <a:moveTo>
                    <a:pt x="0" y="308804"/>
                  </a:moveTo>
                  <a:lnTo>
                    <a:pt x="3265" y="270068"/>
                  </a:lnTo>
                  <a:lnTo>
                    <a:pt x="12799" y="232768"/>
                  </a:lnTo>
                  <a:lnTo>
                    <a:pt x="28210" y="197194"/>
                  </a:lnTo>
                  <a:lnTo>
                    <a:pt x="49104" y="163634"/>
                  </a:lnTo>
                  <a:lnTo>
                    <a:pt x="75088" y="132378"/>
                  </a:lnTo>
                  <a:lnTo>
                    <a:pt x="105771" y="103715"/>
                  </a:lnTo>
                  <a:lnTo>
                    <a:pt x="140758" y="77935"/>
                  </a:lnTo>
                  <a:lnTo>
                    <a:pt x="179659" y="55327"/>
                  </a:lnTo>
                  <a:lnTo>
                    <a:pt x="222078" y="36181"/>
                  </a:lnTo>
                  <a:lnTo>
                    <a:pt x="267625" y="20786"/>
                  </a:lnTo>
                  <a:lnTo>
                    <a:pt x="315906" y="9431"/>
                  </a:lnTo>
                  <a:lnTo>
                    <a:pt x="366529" y="2406"/>
                  </a:lnTo>
                  <a:lnTo>
                    <a:pt x="419100" y="0"/>
                  </a:lnTo>
                  <a:lnTo>
                    <a:pt x="471671" y="2406"/>
                  </a:lnTo>
                  <a:lnTo>
                    <a:pt x="522293" y="9431"/>
                  </a:lnTo>
                  <a:lnTo>
                    <a:pt x="570574" y="20786"/>
                  </a:lnTo>
                  <a:lnTo>
                    <a:pt x="616121" y="36181"/>
                  </a:lnTo>
                  <a:lnTo>
                    <a:pt x="658541" y="55327"/>
                  </a:lnTo>
                  <a:lnTo>
                    <a:pt x="697441" y="77935"/>
                  </a:lnTo>
                  <a:lnTo>
                    <a:pt x="732429" y="103715"/>
                  </a:lnTo>
                  <a:lnTo>
                    <a:pt x="763111" y="132378"/>
                  </a:lnTo>
                  <a:lnTo>
                    <a:pt x="789096" y="163634"/>
                  </a:lnTo>
                  <a:lnTo>
                    <a:pt x="809990" y="197194"/>
                  </a:lnTo>
                  <a:lnTo>
                    <a:pt x="825400" y="232768"/>
                  </a:lnTo>
                  <a:lnTo>
                    <a:pt x="834935" y="270068"/>
                  </a:lnTo>
                  <a:lnTo>
                    <a:pt x="838200" y="308804"/>
                  </a:lnTo>
                  <a:lnTo>
                    <a:pt x="834935" y="347539"/>
                  </a:lnTo>
                  <a:lnTo>
                    <a:pt x="825400" y="384839"/>
                  </a:lnTo>
                  <a:lnTo>
                    <a:pt x="809990" y="420414"/>
                  </a:lnTo>
                  <a:lnTo>
                    <a:pt x="789096" y="453974"/>
                  </a:lnTo>
                  <a:lnTo>
                    <a:pt x="763111" y="485231"/>
                  </a:lnTo>
                  <a:lnTo>
                    <a:pt x="732429" y="513893"/>
                  </a:lnTo>
                  <a:lnTo>
                    <a:pt x="697441" y="539673"/>
                  </a:lnTo>
                  <a:lnTo>
                    <a:pt x="658541" y="562281"/>
                  </a:lnTo>
                  <a:lnTo>
                    <a:pt x="616121" y="581427"/>
                  </a:lnTo>
                  <a:lnTo>
                    <a:pt x="570574" y="596823"/>
                  </a:lnTo>
                  <a:lnTo>
                    <a:pt x="522293" y="608178"/>
                  </a:lnTo>
                  <a:lnTo>
                    <a:pt x="471671" y="615203"/>
                  </a:lnTo>
                  <a:lnTo>
                    <a:pt x="419100" y="617609"/>
                  </a:lnTo>
                  <a:lnTo>
                    <a:pt x="366529" y="615203"/>
                  </a:lnTo>
                  <a:lnTo>
                    <a:pt x="315906" y="608178"/>
                  </a:lnTo>
                  <a:lnTo>
                    <a:pt x="267625" y="596823"/>
                  </a:lnTo>
                  <a:lnTo>
                    <a:pt x="222078" y="581427"/>
                  </a:lnTo>
                  <a:lnTo>
                    <a:pt x="179659" y="562281"/>
                  </a:lnTo>
                  <a:lnTo>
                    <a:pt x="140758" y="539673"/>
                  </a:lnTo>
                  <a:lnTo>
                    <a:pt x="105771" y="513893"/>
                  </a:lnTo>
                  <a:lnTo>
                    <a:pt x="75088" y="485231"/>
                  </a:lnTo>
                  <a:lnTo>
                    <a:pt x="49104" y="453974"/>
                  </a:lnTo>
                  <a:lnTo>
                    <a:pt x="28210" y="420414"/>
                  </a:lnTo>
                  <a:lnTo>
                    <a:pt x="12799" y="384839"/>
                  </a:lnTo>
                  <a:lnTo>
                    <a:pt x="3265" y="347539"/>
                  </a:lnTo>
                  <a:lnTo>
                    <a:pt x="0" y="308804"/>
                  </a:lnTo>
                  <a:close/>
                </a:path>
              </a:pathLst>
            </a:custGeom>
            <a:ln w="9525">
              <a:solidFill>
                <a:srgbClr val="80A9B3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1374876" y="4341367"/>
            <a:ext cx="387350" cy="16256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900" b="1">
                <a:latin typeface="Arial"/>
                <a:cs typeface="Arial"/>
              </a:defRPr>
            </a:pPr>
            <a:r>
              <a:t>BEVIAMO</a:t>
            </a:r>
            <a:endParaRPr sz="900">
              <a:latin typeface="Arial"/>
              <a:cs typeface="Arial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149577" y="2624835"/>
            <a:ext cx="922019" cy="1778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000">
                <a:latin typeface="Arial MT"/>
                <a:cs typeface="Arial MT"/>
              </a:defRPr>
            </a:pPr>
            <a:r>
              <a:t>VegPasta &gt; Pesce</a:t>
            </a:r>
            <a:endParaRPr sz="1000">
              <a:latin typeface="Arial MT"/>
              <a:cs typeface="Arial MT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58316" y="3844035"/>
            <a:ext cx="1116965" cy="1778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000">
                <a:latin typeface="Arial MT"/>
                <a:cs typeface="Arial MT"/>
              </a:defRPr>
            </a:pPr>
            <a:r>
              <a:t>Icetea&gt; Lemonade</a:t>
            </a:r>
            <a:endParaRPr sz="1000">
              <a:latin typeface="Arial MT"/>
              <a:cs typeface="Arial MT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3665181" y="3006826"/>
            <a:ext cx="1228725" cy="271145"/>
            <a:chOff x="3665181" y="3006826"/>
            <a:chExt cx="1228725" cy="271145"/>
          </a:xfrm>
        </p:grpSpPr>
        <p:sp>
          <p:nvSpPr>
            <p:cNvPr id="34" name="object 34"/>
            <p:cNvSpPr/>
            <p:nvPr/>
          </p:nvSpPr>
          <p:spPr>
            <a:xfrm>
              <a:off x="3669944" y="3011589"/>
              <a:ext cx="1219200" cy="261620"/>
            </a:xfrm>
            <a:custGeom>
              <a:avLst/>
              <a:gdLst/>
              <a:ahLst/>
              <a:cxnLst/>
              <a:rect l="l" t="t" r="r" b="b"/>
              <a:pathLst>
                <a:path w="1219200" h="261620">
                  <a:moveTo>
                    <a:pt x="1219200" y="0"/>
                  </a:moveTo>
                  <a:lnTo>
                    <a:pt x="0" y="0"/>
                  </a:lnTo>
                  <a:lnTo>
                    <a:pt x="0" y="261607"/>
                  </a:lnTo>
                  <a:lnTo>
                    <a:pt x="1219200" y="261607"/>
                  </a:lnTo>
                  <a:lnTo>
                    <a:pt x="1219200" y="0"/>
                  </a:lnTo>
                  <a:close/>
                </a:path>
              </a:pathLst>
            </a:custGeom>
            <a:solidFill>
              <a:srgbClr val="FFAFD1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669944" y="3011589"/>
              <a:ext cx="1219200" cy="261620"/>
            </a:xfrm>
            <a:custGeom>
              <a:avLst/>
              <a:gdLst/>
              <a:ahLst/>
              <a:cxnLst/>
              <a:rect l="l" t="t" r="r" b="b"/>
              <a:pathLst>
                <a:path w="1219200" h="261620">
                  <a:moveTo>
                    <a:pt x="0" y="0"/>
                  </a:moveTo>
                  <a:lnTo>
                    <a:pt x="1219200" y="0"/>
                  </a:lnTo>
                  <a:lnTo>
                    <a:pt x="1219200" y="261610"/>
                  </a:lnTo>
                  <a:lnTo>
                    <a:pt x="0" y="26161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3748684" y="3032760"/>
            <a:ext cx="1003300" cy="19304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100" b="1">
                <a:latin typeface="Calibri"/>
                <a:cs typeface="Calibri"/>
              </a:defRPr>
            </a:pPr>
            <a:r>
              <a:t>VegPasta, IceTea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2517787" y="3845026"/>
            <a:ext cx="1054735" cy="271145"/>
            <a:chOff x="2517787" y="3845026"/>
            <a:chExt cx="1054735" cy="271145"/>
          </a:xfrm>
        </p:grpSpPr>
        <p:sp>
          <p:nvSpPr>
            <p:cNvPr id="38" name="object 38"/>
            <p:cNvSpPr/>
            <p:nvPr/>
          </p:nvSpPr>
          <p:spPr>
            <a:xfrm>
              <a:off x="2522550" y="3849789"/>
              <a:ext cx="1045210" cy="261620"/>
            </a:xfrm>
            <a:custGeom>
              <a:avLst/>
              <a:gdLst/>
              <a:ahLst/>
              <a:cxnLst/>
              <a:rect l="l" t="t" r="r" b="b"/>
              <a:pathLst>
                <a:path w="1045210" h="261620">
                  <a:moveTo>
                    <a:pt x="1045032" y="0"/>
                  </a:moveTo>
                  <a:lnTo>
                    <a:pt x="0" y="0"/>
                  </a:lnTo>
                  <a:lnTo>
                    <a:pt x="0" y="261607"/>
                  </a:lnTo>
                  <a:lnTo>
                    <a:pt x="1045032" y="261607"/>
                  </a:lnTo>
                  <a:lnTo>
                    <a:pt x="1045032" y="0"/>
                  </a:lnTo>
                  <a:close/>
                </a:path>
              </a:pathLst>
            </a:custGeom>
            <a:solidFill>
              <a:srgbClr val="CCFFCC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2522550" y="3849789"/>
              <a:ext cx="1045210" cy="261620"/>
            </a:xfrm>
            <a:custGeom>
              <a:avLst/>
              <a:gdLst/>
              <a:ahLst/>
              <a:cxnLst/>
              <a:rect l="l" t="t" r="r" b="b"/>
              <a:pathLst>
                <a:path w="1045210" h="261620">
                  <a:moveTo>
                    <a:pt x="0" y="0"/>
                  </a:moveTo>
                  <a:lnTo>
                    <a:pt x="1045030" y="0"/>
                  </a:lnTo>
                  <a:lnTo>
                    <a:pt x="1045030" y="261610"/>
                  </a:lnTo>
                  <a:lnTo>
                    <a:pt x="0" y="26161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2601290" y="3870960"/>
            <a:ext cx="696595" cy="19304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100" b="1">
                <a:latin typeface="Calibri"/>
                <a:cs typeface="Calibri"/>
              </a:defRPr>
            </a:pPr>
            <a:r>
              <a:t>Pesce, IceTea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4808181" y="3845026"/>
            <a:ext cx="1490345" cy="271145"/>
            <a:chOff x="4808181" y="3845026"/>
            <a:chExt cx="1490345" cy="271145"/>
          </a:xfrm>
        </p:grpSpPr>
        <p:sp>
          <p:nvSpPr>
            <p:cNvPr id="42" name="object 42"/>
            <p:cNvSpPr/>
            <p:nvPr/>
          </p:nvSpPr>
          <p:spPr>
            <a:xfrm>
              <a:off x="4812944" y="3849789"/>
              <a:ext cx="1480820" cy="261620"/>
            </a:xfrm>
            <a:custGeom>
              <a:avLst/>
              <a:gdLst/>
              <a:ahLst/>
              <a:cxnLst/>
              <a:rect l="l" t="t" r="r" b="b"/>
              <a:pathLst>
                <a:path w="1480820" h="261620">
                  <a:moveTo>
                    <a:pt x="1480451" y="0"/>
                  </a:moveTo>
                  <a:lnTo>
                    <a:pt x="0" y="0"/>
                  </a:lnTo>
                  <a:lnTo>
                    <a:pt x="0" y="261607"/>
                  </a:lnTo>
                  <a:lnTo>
                    <a:pt x="1480451" y="261607"/>
                  </a:lnTo>
                  <a:lnTo>
                    <a:pt x="1480451" y="0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4812944" y="3849789"/>
              <a:ext cx="1480820" cy="261620"/>
            </a:xfrm>
            <a:custGeom>
              <a:avLst/>
              <a:gdLst/>
              <a:ahLst/>
              <a:cxnLst/>
              <a:rect l="l" t="t" r="r" b="b"/>
              <a:pathLst>
                <a:path w="1480820" h="261620">
                  <a:moveTo>
                    <a:pt x="0" y="0"/>
                  </a:moveTo>
                  <a:lnTo>
                    <a:pt x="1480460" y="0"/>
                  </a:lnTo>
                  <a:lnTo>
                    <a:pt x="1480460" y="261610"/>
                  </a:lnTo>
                  <a:lnTo>
                    <a:pt x="0" y="26161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4891684" y="3870960"/>
            <a:ext cx="1234440" cy="19304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100" b="1">
                <a:latin typeface="Calibri"/>
                <a:cs typeface="Calibri"/>
              </a:defRPr>
            </a:pPr>
            <a:r>
              <a:t>VegPasta, Lemonade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3741381" y="4530826"/>
            <a:ext cx="1219200" cy="271145"/>
            <a:chOff x="3741381" y="4530826"/>
            <a:chExt cx="1219200" cy="271145"/>
          </a:xfrm>
        </p:grpSpPr>
        <p:sp>
          <p:nvSpPr>
            <p:cNvPr id="46" name="object 46"/>
            <p:cNvSpPr/>
            <p:nvPr/>
          </p:nvSpPr>
          <p:spPr>
            <a:xfrm>
              <a:off x="3746144" y="4535589"/>
              <a:ext cx="1209675" cy="261620"/>
            </a:xfrm>
            <a:custGeom>
              <a:avLst/>
              <a:gdLst/>
              <a:ahLst/>
              <a:cxnLst/>
              <a:rect l="l" t="t" r="r" b="b"/>
              <a:pathLst>
                <a:path w="1209675" h="261620">
                  <a:moveTo>
                    <a:pt x="1209154" y="0"/>
                  </a:moveTo>
                  <a:lnTo>
                    <a:pt x="0" y="0"/>
                  </a:lnTo>
                  <a:lnTo>
                    <a:pt x="0" y="261607"/>
                  </a:lnTo>
                  <a:lnTo>
                    <a:pt x="1209154" y="261607"/>
                  </a:lnTo>
                  <a:lnTo>
                    <a:pt x="1209154" y="0"/>
                  </a:lnTo>
                  <a:close/>
                </a:path>
              </a:pathLst>
            </a:custGeom>
            <a:solidFill>
              <a:srgbClr val="87BBFF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3746144" y="4535589"/>
              <a:ext cx="1209675" cy="261620"/>
            </a:xfrm>
            <a:custGeom>
              <a:avLst/>
              <a:gdLst/>
              <a:ahLst/>
              <a:cxnLst/>
              <a:rect l="l" t="t" r="r" b="b"/>
              <a:pathLst>
                <a:path w="1209675" h="261620">
                  <a:moveTo>
                    <a:pt x="0" y="0"/>
                  </a:moveTo>
                  <a:lnTo>
                    <a:pt x="1209160" y="0"/>
                  </a:lnTo>
                  <a:lnTo>
                    <a:pt x="1209160" y="261610"/>
                  </a:lnTo>
                  <a:lnTo>
                    <a:pt x="0" y="26161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3824884" y="4556760"/>
            <a:ext cx="928369" cy="19304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100" b="1">
                <a:latin typeface="Calibri"/>
                <a:cs typeface="Calibri"/>
              </a:defRPr>
            </a:pPr>
            <a:r>
              <a:t>Pesce, Lemonade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2877311" y="3240023"/>
            <a:ext cx="2905125" cy="1484630"/>
            <a:chOff x="2877311" y="3240023"/>
            <a:chExt cx="2905125" cy="1484630"/>
          </a:xfrm>
        </p:grpSpPr>
        <p:pic>
          <p:nvPicPr>
            <p:cNvPr id="50" name="object 5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877311" y="3240023"/>
              <a:ext cx="1450848" cy="798576"/>
            </a:xfrm>
            <a:prstGeom prst="rect">
              <a:avLst/>
            </a:prstGeom>
          </p:spPr>
        </p:pic>
        <p:sp>
          <p:nvSpPr>
            <p:cNvPr id="51" name="object 51"/>
            <p:cNvSpPr/>
            <p:nvPr/>
          </p:nvSpPr>
          <p:spPr>
            <a:xfrm>
              <a:off x="3045002" y="3260255"/>
              <a:ext cx="1240790" cy="601980"/>
            </a:xfrm>
            <a:custGeom>
              <a:avLst/>
              <a:gdLst/>
              <a:ahLst/>
              <a:cxnLst/>
              <a:rect l="l" t="t" r="r" b="b"/>
              <a:pathLst>
                <a:path w="1240789" h="601979">
                  <a:moveTo>
                    <a:pt x="83845" y="479742"/>
                  </a:moveTo>
                  <a:lnTo>
                    <a:pt x="74942" y="481355"/>
                  </a:lnTo>
                  <a:lnTo>
                    <a:pt x="0" y="589559"/>
                  </a:lnTo>
                  <a:lnTo>
                    <a:pt x="131076" y="601535"/>
                  </a:lnTo>
                  <a:lnTo>
                    <a:pt x="138036" y="595744"/>
                  </a:lnTo>
                  <a:lnTo>
                    <a:pt x="138514" y="590511"/>
                  </a:lnTo>
                  <a:lnTo>
                    <a:pt x="31737" y="590511"/>
                  </a:lnTo>
                  <a:lnTo>
                    <a:pt x="19634" y="564616"/>
                  </a:lnTo>
                  <a:lnTo>
                    <a:pt x="67535" y="542243"/>
                  </a:lnTo>
                  <a:lnTo>
                    <a:pt x="98437" y="497624"/>
                  </a:lnTo>
                  <a:lnTo>
                    <a:pt x="96824" y="488721"/>
                  </a:lnTo>
                  <a:lnTo>
                    <a:pt x="83845" y="479742"/>
                  </a:lnTo>
                  <a:close/>
                </a:path>
                <a:path w="1240789" h="601979">
                  <a:moveTo>
                    <a:pt x="67535" y="542243"/>
                  </a:moveTo>
                  <a:lnTo>
                    <a:pt x="19634" y="564616"/>
                  </a:lnTo>
                  <a:lnTo>
                    <a:pt x="31737" y="590511"/>
                  </a:lnTo>
                  <a:lnTo>
                    <a:pt x="42042" y="585698"/>
                  </a:lnTo>
                  <a:lnTo>
                    <a:pt x="37439" y="585698"/>
                  </a:lnTo>
                  <a:lnTo>
                    <a:pt x="26987" y="563333"/>
                  </a:lnTo>
                  <a:lnTo>
                    <a:pt x="52928" y="563333"/>
                  </a:lnTo>
                  <a:lnTo>
                    <a:pt x="67535" y="542243"/>
                  </a:lnTo>
                  <a:close/>
                </a:path>
                <a:path w="1240789" h="601979">
                  <a:moveTo>
                    <a:pt x="79623" y="568145"/>
                  </a:moveTo>
                  <a:lnTo>
                    <a:pt x="31737" y="590511"/>
                  </a:lnTo>
                  <a:lnTo>
                    <a:pt x="138514" y="590511"/>
                  </a:lnTo>
                  <a:lnTo>
                    <a:pt x="139471" y="580034"/>
                  </a:lnTo>
                  <a:lnTo>
                    <a:pt x="133680" y="573087"/>
                  </a:lnTo>
                  <a:lnTo>
                    <a:pt x="79623" y="568145"/>
                  </a:lnTo>
                  <a:close/>
                </a:path>
                <a:path w="1240789" h="601979">
                  <a:moveTo>
                    <a:pt x="26987" y="563333"/>
                  </a:moveTo>
                  <a:lnTo>
                    <a:pt x="37439" y="585698"/>
                  </a:lnTo>
                  <a:lnTo>
                    <a:pt x="51384" y="565564"/>
                  </a:lnTo>
                  <a:lnTo>
                    <a:pt x="26987" y="563333"/>
                  </a:lnTo>
                  <a:close/>
                </a:path>
                <a:path w="1240789" h="601979">
                  <a:moveTo>
                    <a:pt x="51384" y="565564"/>
                  </a:moveTo>
                  <a:lnTo>
                    <a:pt x="37439" y="585698"/>
                  </a:lnTo>
                  <a:lnTo>
                    <a:pt x="42042" y="585698"/>
                  </a:lnTo>
                  <a:lnTo>
                    <a:pt x="79623" y="568145"/>
                  </a:lnTo>
                  <a:lnTo>
                    <a:pt x="51384" y="565564"/>
                  </a:lnTo>
                  <a:close/>
                </a:path>
                <a:path w="1240789" h="601979">
                  <a:moveTo>
                    <a:pt x="1228496" y="0"/>
                  </a:moveTo>
                  <a:lnTo>
                    <a:pt x="67535" y="542243"/>
                  </a:lnTo>
                  <a:lnTo>
                    <a:pt x="51384" y="565564"/>
                  </a:lnTo>
                  <a:lnTo>
                    <a:pt x="79623" y="568145"/>
                  </a:lnTo>
                  <a:lnTo>
                    <a:pt x="1240586" y="25895"/>
                  </a:lnTo>
                  <a:lnTo>
                    <a:pt x="1228496" y="0"/>
                  </a:lnTo>
                  <a:close/>
                </a:path>
                <a:path w="1240789" h="601979">
                  <a:moveTo>
                    <a:pt x="52928" y="563333"/>
                  </a:moveTo>
                  <a:lnTo>
                    <a:pt x="26987" y="563333"/>
                  </a:lnTo>
                  <a:lnTo>
                    <a:pt x="51384" y="565564"/>
                  </a:lnTo>
                  <a:lnTo>
                    <a:pt x="52928" y="563333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999231" y="4075175"/>
              <a:ext cx="1520952" cy="64922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3040646" y="4097807"/>
              <a:ext cx="1310640" cy="466090"/>
            </a:xfrm>
            <a:custGeom>
              <a:avLst/>
              <a:gdLst/>
              <a:ahLst/>
              <a:cxnLst/>
              <a:rect l="l" t="t" r="r" b="b"/>
              <a:pathLst>
                <a:path w="1310639" h="466089">
                  <a:moveTo>
                    <a:pt x="1228481" y="426297"/>
                  </a:moveTo>
                  <a:lnTo>
                    <a:pt x="1175448" y="437819"/>
                  </a:lnTo>
                  <a:lnTo>
                    <a:pt x="1170546" y="445439"/>
                  </a:lnTo>
                  <a:lnTo>
                    <a:pt x="1173899" y="460857"/>
                  </a:lnTo>
                  <a:lnTo>
                    <a:pt x="1181506" y="465747"/>
                  </a:lnTo>
                  <a:lnTo>
                    <a:pt x="1287914" y="442633"/>
                  </a:lnTo>
                  <a:lnTo>
                    <a:pt x="1278763" y="442633"/>
                  </a:lnTo>
                  <a:lnTo>
                    <a:pt x="1228481" y="426297"/>
                  </a:lnTo>
                  <a:close/>
                </a:path>
                <a:path w="1310639" h="466089">
                  <a:moveTo>
                    <a:pt x="1256199" y="420274"/>
                  </a:moveTo>
                  <a:lnTo>
                    <a:pt x="1228481" y="426297"/>
                  </a:lnTo>
                  <a:lnTo>
                    <a:pt x="1278763" y="442633"/>
                  </a:lnTo>
                  <a:lnTo>
                    <a:pt x="1280086" y="438556"/>
                  </a:lnTo>
                  <a:lnTo>
                    <a:pt x="1272514" y="438556"/>
                  </a:lnTo>
                  <a:lnTo>
                    <a:pt x="1256199" y="420274"/>
                  </a:lnTo>
                  <a:close/>
                </a:path>
                <a:path w="1310639" h="466089">
                  <a:moveTo>
                    <a:pt x="1213459" y="339077"/>
                  </a:moveTo>
                  <a:lnTo>
                    <a:pt x="1201686" y="349592"/>
                  </a:lnTo>
                  <a:lnTo>
                    <a:pt x="1201178" y="358622"/>
                  </a:lnTo>
                  <a:lnTo>
                    <a:pt x="1237324" y="399124"/>
                  </a:lnTo>
                  <a:lnTo>
                    <a:pt x="1287589" y="415455"/>
                  </a:lnTo>
                  <a:lnTo>
                    <a:pt x="1278763" y="442633"/>
                  </a:lnTo>
                  <a:lnTo>
                    <a:pt x="1287914" y="442633"/>
                  </a:lnTo>
                  <a:lnTo>
                    <a:pt x="1310132" y="437807"/>
                  </a:lnTo>
                  <a:lnTo>
                    <a:pt x="1222502" y="339597"/>
                  </a:lnTo>
                  <a:lnTo>
                    <a:pt x="1213459" y="339077"/>
                  </a:lnTo>
                  <a:close/>
                </a:path>
                <a:path w="1310639" h="466089">
                  <a:moveTo>
                    <a:pt x="1280134" y="415074"/>
                  </a:moveTo>
                  <a:lnTo>
                    <a:pt x="1256199" y="420274"/>
                  </a:lnTo>
                  <a:lnTo>
                    <a:pt x="1272514" y="438556"/>
                  </a:lnTo>
                  <a:lnTo>
                    <a:pt x="1280134" y="415074"/>
                  </a:lnTo>
                  <a:close/>
                </a:path>
                <a:path w="1310639" h="466089">
                  <a:moveTo>
                    <a:pt x="1286416" y="415074"/>
                  </a:moveTo>
                  <a:lnTo>
                    <a:pt x="1280134" y="415074"/>
                  </a:lnTo>
                  <a:lnTo>
                    <a:pt x="1272514" y="438556"/>
                  </a:lnTo>
                  <a:lnTo>
                    <a:pt x="1280086" y="438556"/>
                  </a:lnTo>
                  <a:lnTo>
                    <a:pt x="1287589" y="415455"/>
                  </a:lnTo>
                  <a:lnTo>
                    <a:pt x="1286416" y="415074"/>
                  </a:lnTo>
                  <a:close/>
                </a:path>
                <a:path w="1310639" h="466089">
                  <a:moveTo>
                    <a:pt x="8826" y="0"/>
                  </a:moveTo>
                  <a:lnTo>
                    <a:pt x="0" y="27177"/>
                  </a:lnTo>
                  <a:lnTo>
                    <a:pt x="1228481" y="426297"/>
                  </a:lnTo>
                  <a:lnTo>
                    <a:pt x="1256199" y="420274"/>
                  </a:lnTo>
                  <a:lnTo>
                    <a:pt x="1237324" y="399124"/>
                  </a:lnTo>
                  <a:lnTo>
                    <a:pt x="8826" y="0"/>
                  </a:lnTo>
                  <a:close/>
                </a:path>
                <a:path w="1310639" h="466089">
                  <a:moveTo>
                    <a:pt x="1237324" y="399124"/>
                  </a:moveTo>
                  <a:lnTo>
                    <a:pt x="1256199" y="420274"/>
                  </a:lnTo>
                  <a:lnTo>
                    <a:pt x="1280134" y="415074"/>
                  </a:lnTo>
                  <a:lnTo>
                    <a:pt x="1286416" y="415074"/>
                  </a:lnTo>
                  <a:lnTo>
                    <a:pt x="1237324" y="399124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233672" y="3240023"/>
              <a:ext cx="1548384" cy="798576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4273867" y="3260089"/>
              <a:ext cx="1339850" cy="605790"/>
            </a:xfrm>
            <a:custGeom>
              <a:avLst/>
              <a:gdLst/>
              <a:ahLst/>
              <a:cxnLst/>
              <a:rect l="l" t="t" r="r" b="b"/>
              <a:pathLst>
                <a:path w="1339850" h="605789">
                  <a:moveTo>
                    <a:pt x="1259025" y="570613"/>
                  </a:moveTo>
                  <a:lnTo>
                    <a:pt x="1205128" y="577113"/>
                  </a:lnTo>
                  <a:lnTo>
                    <a:pt x="1199540" y="584225"/>
                  </a:lnTo>
                  <a:lnTo>
                    <a:pt x="1201432" y="599897"/>
                  </a:lnTo>
                  <a:lnTo>
                    <a:pt x="1208557" y="605472"/>
                  </a:lnTo>
                  <a:lnTo>
                    <a:pt x="1323736" y="591591"/>
                  </a:lnTo>
                  <a:lnTo>
                    <a:pt x="1307541" y="591591"/>
                  </a:lnTo>
                  <a:lnTo>
                    <a:pt x="1259025" y="570613"/>
                  </a:lnTo>
                  <a:close/>
                </a:path>
                <a:path w="1339850" h="605789">
                  <a:moveTo>
                    <a:pt x="1287177" y="567218"/>
                  </a:moveTo>
                  <a:lnTo>
                    <a:pt x="1259025" y="570613"/>
                  </a:lnTo>
                  <a:lnTo>
                    <a:pt x="1307541" y="591591"/>
                  </a:lnTo>
                  <a:lnTo>
                    <a:pt x="1309550" y="586943"/>
                  </a:lnTo>
                  <a:lnTo>
                    <a:pt x="1301699" y="586943"/>
                  </a:lnTo>
                  <a:lnTo>
                    <a:pt x="1287177" y="567218"/>
                  </a:lnTo>
                  <a:close/>
                </a:path>
                <a:path w="1339850" h="605789">
                  <a:moveTo>
                    <a:pt x="1252258" y="482371"/>
                  </a:moveTo>
                  <a:lnTo>
                    <a:pt x="1239545" y="491718"/>
                  </a:lnTo>
                  <a:lnTo>
                    <a:pt x="1238186" y="500672"/>
                  </a:lnTo>
                  <a:lnTo>
                    <a:pt x="1270358" y="544372"/>
                  </a:lnTo>
                  <a:lnTo>
                    <a:pt x="1318882" y="565353"/>
                  </a:lnTo>
                  <a:lnTo>
                    <a:pt x="1307541" y="591591"/>
                  </a:lnTo>
                  <a:lnTo>
                    <a:pt x="1323736" y="591591"/>
                  </a:lnTo>
                  <a:lnTo>
                    <a:pt x="1339227" y="589724"/>
                  </a:lnTo>
                  <a:lnTo>
                    <a:pt x="1261198" y="483730"/>
                  </a:lnTo>
                  <a:lnTo>
                    <a:pt x="1252258" y="482371"/>
                  </a:lnTo>
                  <a:close/>
                </a:path>
                <a:path w="1339850" h="605789">
                  <a:moveTo>
                    <a:pt x="1311490" y="564286"/>
                  </a:moveTo>
                  <a:lnTo>
                    <a:pt x="1287177" y="567218"/>
                  </a:lnTo>
                  <a:lnTo>
                    <a:pt x="1301699" y="586943"/>
                  </a:lnTo>
                  <a:lnTo>
                    <a:pt x="1311490" y="564286"/>
                  </a:lnTo>
                  <a:close/>
                </a:path>
                <a:path w="1339850" h="605789">
                  <a:moveTo>
                    <a:pt x="1316415" y="564286"/>
                  </a:moveTo>
                  <a:lnTo>
                    <a:pt x="1311490" y="564286"/>
                  </a:lnTo>
                  <a:lnTo>
                    <a:pt x="1301699" y="586943"/>
                  </a:lnTo>
                  <a:lnTo>
                    <a:pt x="1309550" y="586943"/>
                  </a:lnTo>
                  <a:lnTo>
                    <a:pt x="1318882" y="565353"/>
                  </a:lnTo>
                  <a:lnTo>
                    <a:pt x="1316415" y="564286"/>
                  </a:lnTo>
                  <a:close/>
                </a:path>
                <a:path w="1339850" h="605789">
                  <a:moveTo>
                    <a:pt x="11341" y="0"/>
                  </a:moveTo>
                  <a:lnTo>
                    <a:pt x="0" y="26225"/>
                  </a:lnTo>
                  <a:lnTo>
                    <a:pt x="1259025" y="570613"/>
                  </a:lnTo>
                  <a:lnTo>
                    <a:pt x="1287177" y="567218"/>
                  </a:lnTo>
                  <a:lnTo>
                    <a:pt x="1270358" y="544372"/>
                  </a:lnTo>
                  <a:lnTo>
                    <a:pt x="11341" y="0"/>
                  </a:lnTo>
                  <a:close/>
                </a:path>
                <a:path w="1339850" h="605789">
                  <a:moveTo>
                    <a:pt x="1270358" y="544372"/>
                  </a:moveTo>
                  <a:lnTo>
                    <a:pt x="1287177" y="567218"/>
                  </a:lnTo>
                  <a:lnTo>
                    <a:pt x="1311490" y="564286"/>
                  </a:lnTo>
                  <a:lnTo>
                    <a:pt x="1316415" y="564286"/>
                  </a:lnTo>
                  <a:lnTo>
                    <a:pt x="1270358" y="544372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181855" y="4075175"/>
              <a:ext cx="1417320" cy="649224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4350651" y="4097921"/>
              <a:ext cx="1207770" cy="462915"/>
            </a:xfrm>
            <a:custGeom>
              <a:avLst/>
              <a:gdLst/>
              <a:ahLst/>
              <a:cxnLst/>
              <a:rect l="l" t="t" r="r" b="b"/>
              <a:pathLst>
                <a:path w="1207770" h="462914">
                  <a:moveTo>
                    <a:pt x="94183" y="336575"/>
                  </a:moveTo>
                  <a:lnTo>
                    <a:pt x="85166" y="337324"/>
                  </a:lnTo>
                  <a:lnTo>
                    <a:pt x="0" y="437692"/>
                  </a:lnTo>
                  <a:lnTo>
                    <a:pt x="129285" y="462406"/>
                  </a:lnTo>
                  <a:lnTo>
                    <a:pt x="136778" y="457327"/>
                  </a:lnTo>
                  <a:lnTo>
                    <a:pt x="139738" y="441833"/>
                  </a:lnTo>
                  <a:lnTo>
                    <a:pt x="31508" y="441731"/>
                  </a:lnTo>
                  <a:lnTo>
                    <a:pt x="21996" y="414781"/>
                  </a:lnTo>
                  <a:lnTo>
                    <a:pt x="71828" y="397202"/>
                  </a:lnTo>
                  <a:lnTo>
                    <a:pt x="106946" y="355803"/>
                  </a:lnTo>
                  <a:lnTo>
                    <a:pt x="106210" y="346786"/>
                  </a:lnTo>
                  <a:lnTo>
                    <a:pt x="94183" y="336575"/>
                  </a:lnTo>
                  <a:close/>
                </a:path>
                <a:path w="1207770" h="462914">
                  <a:moveTo>
                    <a:pt x="71828" y="397202"/>
                  </a:moveTo>
                  <a:lnTo>
                    <a:pt x="21996" y="414781"/>
                  </a:lnTo>
                  <a:lnTo>
                    <a:pt x="31508" y="441731"/>
                  </a:lnTo>
                  <a:lnTo>
                    <a:pt x="43496" y="437502"/>
                  </a:lnTo>
                  <a:lnTo>
                    <a:pt x="37642" y="437502"/>
                  </a:lnTo>
                  <a:lnTo>
                    <a:pt x="29425" y="414223"/>
                  </a:lnTo>
                  <a:lnTo>
                    <a:pt x="57390" y="414223"/>
                  </a:lnTo>
                  <a:lnTo>
                    <a:pt x="71828" y="397202"/>
                  </a:lnTo>
                  <a:close/>
                </a:path>
                <a:path w="1207770" h="462914">
                  <a:moveTo>
                    <a:pt x="81348" y="424149"/>
                  </a:moveTo>
                  <a:lnTo>
                    <a:pt x="31508" y="441731"/>
                  </a:lnTo>
                  <a:lnTo>
                    <a:pt x="139669" y="441731"/>
                  </a:lnTo>
                  <a:lnTo>
                    <a:pt x="134658" y="434340"/>
                  </a:lnTo>
                  <a:lnTo>
                    <a:pt x="81348" y="424149"/>
                  </a:lnTo>
                  <a:close/>
                </a:path>
                <a:path w="1207770" h="462914">
                  <a:moveTo>
                    <a:pt x="29425" y="414223"/>
                  </a:moveTo>
                  <a:lnTo>
                    <a:pt x="37642" y="437502"/>
                  </a:lnTo>
                  <a:lnTo>
                    <a:pt x="53488" y="418823"/>
                  </a:lnTo>
                  <a:lnTo>
                    <a:pt x="29425" y="414223"/>
                  </a:lnTo>
                  <a:close/>
                </a:path>
                <a:path w="1207770" h="462914">
                  <a:moveTo>
                    <a:pt x="53488" y="418823"/>
                  </a:moveTo>
                  <a:lnTo>
                    <a:pt x="37642" y="437502"/>
                  </a:lnTo>
                  <a:lnTo>
                    <a:pt x="43496" y="437502"/>
                  </a:lnTo>
                  <a:lnTo>
                    <a:pt x="81348" y="424149"/>
                  </a:lnTo>
                  <a:lnTo>
                    <a:pt x="53488" y="418823"/>
                  </a:lnTo>
                  <a:close/>
                </a:path>
                <a:path w="1207770" h="462914">
                  <a:moveTo>
                    <a:pt x="1197762" y="0"/>
                  </a:moveTo>
                  <a:lnTo>
                    <a:pt x="71828" y="397202"/>
                  </a:lnTo>
                  <a:lnTo>
                    <a:pt x="53488" y="418823"/>
                  </a:lnTo>
                  <a:lnTo>
                    <a:pt x="81348" y="424149"/>
                  </a:lnTo>
                  <a:lnTo>
                    <a:pt x="1207274" y="26949"/>
                  </a:lnTo>
                  <a:lnTo>
                    <a:pt x="1197762" y="0"/>
                  </a:lnTo>
                  <a:close/>
                </a:path>
                <a:path w="1207770" h="462914">
                  <a:moveTo>
                    <a:pt x="57390" y="414223"/>
                  </a:moveTo>
                  <a:lnTo>
                    <a:pt x="29425" y="414223"/>
                  </a:lnTo>
                  <a:lnTo>
                    <a:pt x="53488" y="418823"/>
                  </a:lnTo>
                  <a:lnTo>
                    <a:pt x="57390" y="414223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7597063" y="2467482"/>
            <a:ext cx="1219200" cy="261620"/>
          </a:xfrm>
          <a:prstGeom prst="rect">
            <a:avLst/>
          </a:prstGeom>
          <a:solidFill>
            <a:srgbClr val="FFAFD1"/>
          </a:solidFill>
          <a:ln w="9525">
            <a:solidFill>
              <a:srgbClr val="000000"/>
            </a:solidFill>
          </a:ln>
        </p:spPr>
        <p:txBody>
          <a:bodyPr vert="horz" wrap="square" lIns="0" tIns="32384" rIns="0" bIns="0">
            <a:spAutoFit/>
          </a:bodyPr>
          <a:lstStyle/>
          <a:p>
            <a:pPr marL="91440">
              <a:lnSpc>
                <a:spcPct val="100000"/>
              </a:lnSpc>
              <a:spcBef>
                <a:spcPts val="254"/>
              </a:spcBef>
              <a:defRPr sz="1100" b="1">
                <a:latin typeface="Calibri"/>
                <a:cs typeface="Calibri"/>
              </a:defRPr>
            </a:pPr>
            <a:r>
              <a:t>VegPasta, IceTea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7684148" y="5101475"/>
            <a:ext cx="1045210" cy="261620"/>
          </a:xfrm>
          <a:custGeom>
            <a:avLst/>
            <a:gdLst/>
            <a:ahLst/>
            <a:cxnLst/>
            <a:rect l="l" t="t" r="r" b="b"/>
            <a:pathLst>
              <a:path w="1045209" h="261620">
                <a:moveTo>
                  <a:pt x="1045032" y="0"/>
                </a:moveTo>
                <a:lnTo>
                  <a:pt x="0" y="0"/>
                </a:lnTo>
                <a:lnTo>
                  <a:pt x="0" y="261607"/>
                </a:lnTo>
                <a:lnTo>
                  <a:pt x="1045032" y="261607"/>
                </a:lnTo>
                <a:lnTo>
                  <a:pt x="1045032" y="0"/>
                </a:lnTo>
                <a:close/>
              </a:path>
            </a:pathLst>
          </a:custGeom>
          <a:solidFill>
            <a:srgbClr val="CCFFCC"/>
          </a:solidFill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7684148" y="5101475"/>
            <a:ext cx="1045210" cy="26162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1750" rIns="0" bIns="0">
            <a:spAutoFit/>
          </a:bodyPr>
          <a:lstStyle/>
          <a:p>
            <a:pPr marL="90805">
              <a:lnSpc>
                <a:spcPct val="100000"/>
              </a:lnSpc>
              <a:spcBef>
                <a:spcPts val="250"/>
              </a:spcBef>
              <a:defRPr sz="1100" b="1">
                <a:latin typeface="Calibri"/>
                <a:cs typeface="Calibri"/>
              </a:defRPr>
            </a:pPr>
            <a:r>
              <a:t>Pesce, IceTea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7466444" y="3305683"/>
            <a:ext cx="1480820" cy="261620"/>
          </a:xfrm>
          <a:custGeom>
            <a:avLst/>
            <a:gdLst/>
            <a:ahLst/>
            <a:cxnLst/>
            <a:rect l="l" t="t" r="r" b="b"/>
            <a:pathLst>
              <a:path w="1480820" h="261620">
                <a:moveTo>
                  <a:pt x="1480451" y="0"/>
                </a:moveTo>
                <a:lnTo>
                  <a:pt x="0" y="0"/>
                </a:lnTo>
                <a:lnTo>
                  <a:pt x="0" y="261607"/>
                </a:lnTo>
                <a:lnTo>
                  <a:pt x="1480451" y="261607"/>
                </a:lnTo>
                <a:lnTo>
                  <a:pt x="1480451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7466444" y="3305683"/>
            <a:ext cx="1480820" cy="26162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2384" rIns="0" bIns="0">
            <a:spAutoFit/>
          </a:bodyPr>
          <a:lstStyle/>
          <a:p>
            <a:pPr marL="91440">
              <a:lnSpc>
                <a:spcPct val="100000"/>
              </a:lnSpc>
              <a:spcBef>
                <a:spcPts val="254"/>
              </a:spcBef>
              <a:defRPr sz="1100" b="1">
                <a:latin typeface="Calibri"/>
                <a:cs typeface="Calibri"/>
              </a:defRPr>
            </a:pPr>
            <a:r>
              <a:t>VegPasta, Lemonade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63" name="object 63"/>
          <p:cNvGrpSpPr/>
          <p:nvPr/>
        </p:nvGrpSpPr>
        <p:grpSpPr>
          <a:xfrm>
            <a:off x="7597330" y="4182313"/>
            <a:ext cx="1219200" cy="271145"/>
            <a:chOff x="7597330" y="4182313"/>
            <a:chExt cx="1219200" cy="271145"/>
          </a:xfrm>
        </p:grpSpPr>
        <p:sp>
          <p:nvSpPr>
            <p:cNvPr id="64" name="object 64"/>
            <p:cNvSpPr/>
            <p:nvPr/>
          </p:nvSpPr>
          <p:spPr>
            <a:xfrm>
              <a:off x="7602093" y="4187075"/>
              <a:ext cx="1209675" cy="261620"/>
            </a:xfrm>
            <a:custGeom>
              <a:avLst/>
              <a:gdLst/>
              <a:ahLst/>
              <a:cxnLst/>
              <a:rect l="l" t="t" r="r" b="b"/>
              <a:pathLst>
                <a:path w="1209675" h="261620">
                  <a:moveTo>
                    <a:pt x="1209154" y="0"/>
                  </a:moveTo>
                  <a:lnTo>
                    <a:pt x="0" y="0"/>
                  </a:lnTo>
                  <a:lnTo>
                    <a:pt x="0" y="261607"/>
                  </a:lnTo>
                  <a:lnTo>
                    <a:pt x="1209154" y="261607"/>
                  </a:lnTo>
                  <a:lnTo>
                    <a:pt x="1209154" y="0"/>
                  </a:lnTo>
                  <a:close/>
                </a:path>
              </a:pathLst>
            </a:custGeom>
            <a:solidFill>
              <a:srgbClr val="87BBFF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7602093" y="4187075"/>
              <a:ext cx="1209675" cy="261620"/>
            </a:xfrm>
            <a:custGeom>
              <a:avLst/>
              <a:gdLst/>
              <a:ahLst/>
              <a:cxnLst/>
              <a:rect l="l" t="t" r="r" b="b"/>
              <a:pathLst>
                <a:path w="1209675" h="261620">
                  <a:moveTo>
                    <a:pt x="0" y="0"/>
                  </a:moveTo>
                  <a:lnTo>
                    <a:pt x="1209160" y="0"/>
                  </a:lnTo>
                  <a:lnTo>
                    <a:pt x="1209160" y="261610"/>
                  </a:lnTo>
                  <a:lnTo>
                    <a:pt x="0" y="26161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66" name="object 66"/>
          <p:cNvSpPr txBox="1"/>
          <p:nvPr/>
        </p:nvSpPr>
        <p:spPr>
          <a:xfrm>
            <a:off x="7606855" y="4206240"/>
            <a:ext cx="1204595" cy="19304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86360">
              <a:lnSpc>
                <a:spcPct val="100000"/>
              </a:lnSpc>
              <a:spcBef>
                <a:spcPts val="100"/>
              </a:spcBef>
              <a:defRPr sz="1100" b="1">
                <a:latin typeface="Calibri"/>
                <a:cs typeface="Calibri"/>
              </a:defRPr>
            </a:pPr>
            <a:r>
              <a:t>Pesce, Lemonade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67" name="object 67"/>
          <p:cNvGrpSpPr/>
          <p:nvPr/>
        </p:nvGrpSpPr>
        <p:grpSpPr>
          <a:xfrm>
            <a:off x="6403847" y="2706623"/>
            <a:ext cx="1993900" cy="2551430"/>
            <a:chOff x="6403847" y="2706623"/>
            <a:chExt cx="1993900" cy="2551430"/>
          </a:xfrm>
        </p:grpSpPr>
        <p:pic>
          <p:nvPicPr>
            <p:cNvPr id="68" name="object 6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037575" y="2706623"/>
              <a:ext cx="338327" cy="786384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8140344" y="2729090"/>
              <a:ext cx="132715" cy="577215"/>
            </a:xfrm>
            <a:custGeom>
              <a:avLst/>
              <a:gdLst/>
              <a:ahLst/>
              <a:cxnLst/>
              <a:rect l="l" t="t" r="r" b="b"/>
              <a:pathLst>
                <a:path w="132715" h="577214">
                  <a:moveTo>
                    <a:pt x="15938" y="446252"/>
                  </a:moveTo>
                  <a:lnTo>
                    <a:pt x="2298" y="454215"/>
                  </a:lnTo>
                  <a:lnTo>
                    <a:pt x="0" y="462953"/>
                  </a:lnTo>
                  <a:lnTo>
                    <a:pt x="66332" y="576656"/>
                  </a:lnTo>
                  <a:lnTo>
                    <a:pt x="82873" y="548297"/>
                  </a:lnTo>
                  <a:lnTo>
                    <a:pt x="52031" y="548297"/>
                  </a:lnTo>
                  <a:lnTo>
                    <a:pt x="52031" y="495439"/>
                  </a:lnTo>
                  <a:lnTo>
                    <a:pt x="24688" y="448563"/>
                  </a:lnTo>
                  <a:lnTo>
                    <a:pt x="15938" y="446252"/>
                  </a:lnTo>
                  <a:close/>
                </a:path>
                <a:path w="132715" h="577214">
                  <a:moveTo>
                    <a:pt x="52031" y="495439"/>
                  </a:moveTo>
                  <a:lnTo>
                    <a:pt x="52031" y="548297"/>
                  </a:lnTo>
                  <a:lnTo>
                    <a:pt x="80606" y="548297"/>
                  </a:lnTo>
                  <a:lnTo>
                    <a:pt x="80606" y="541096"/>
                  </a:lnTo>
                  <a:lnTo>
                    <a:pt x="53987" y="541096"/>
                  </a:lnTo>
                  <a:lnTo>
                    <a:pt x="66325" y="519944"/>
                  </a:lnTo>
                  <a:lnTo>
                    <a:pt x="52031" y="495439"/>
                  </a:lnTo>
                  <a:close/>
                </a:path>
                <a:path w="132715" h="577214">
                  <a:moveTo>
                    <a:pt x="116713" y="446252"/>
                  </a:moveTo>
                  <a:lnTo>
                    <a:pt x="107962" y="448563"/>
                  </a:lnTo>
                  <a:lnTo>
                    <a:pt x="80619" y="495439"/>
                  </a:lnTo>
                  <a:lnTo>
                    <a:pt x="80606" y="548297"/>
                  </a:lnTo>
                  <a:lnTo>
                    <a:pt x="82873" y="548297"/>
                  </a:lnTo>
                  <a:lnTo>
                    <a:pt x="132651" y="462953"/>
                  </a:lnTo>
                  <a:lnTo>
                    <a:pt x="130352" y="454215"/>
                  </a:lnTo>
                  <a:lnTo>
                    <a:pt x="116713" y="446252"/>
                  </a:lnTo>
                  <a:close/>
                </a:path>
                <a:path w="132715" h="577214">
                  <a:moveTo>
                    <a:pt x="66325" y="519944"/>
                  </a:moveTo>
                  <a:lnTo>
                    <a:pt x="53987" y="541096"/>
                  </a:lnTo>
                  <a:lnTo>
                    <a:pt x="78663" y="541096"/>
                  </a:lnTo>
                  <a:lnTo>
                    <a:pt x="66325" y="519944"/>
                  </a:lnTo>
                  <a:close/>
                </a:path>
                <a:path w="132715" h="577214">
                  <a:moveTo>
                    <a:pt x="80606" y="495461"/>
                  </a:moveTo>
                  <a:lnTo>
                    <a:pt x="66325" y="519944"/>
                  </a:lnTo>
                  <a:lnTo>
                    <a:pt x="78663" y="541096"/>
                  </a:lnTo>
                  <a:lnTo>
                    <a:pt x="80606" y="541096"/>
                  </a:lnTo>
                  <a:lnTo>
                    <a:pt x="80606" y="495461"/>
                  </a:lnTo>
                  <a:close/>
                </a:path>
                <a:path w="132715" h="577214">
                  <a:moveTo>
                    <a:pt x="80606" y="0"/>
                  </a:moveTo>
                  <a:lnTo>
                    <a:pt x="52031" y="0"/>
                  </a:lnTo>
                  <a:lnTo>
                    <a:pt x="52044" y="495461"/>
                  </a:lnTo>
                  <a:lnTo>
                    <a:pt x="66325" y="519944"/>
                  </a:lnTo>
                  <a:lnTo>
                    <a:pt x="80606" y="495461"/>
                  </a:lnTo>
                  <a:lnTo>
                    <a:pt x="80606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70" name="object 7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037575" y="3544823"/>
              <a:ext cx="338327" cy="832103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8140344" y="3567290"/>
              <a:ext cx="132715" cy="620395"/>
            </a:xfrm>
            <a:custGeom>
              <a:avLst/>
              <a:gdLst/>
              <a:ahLst/>
              <a:cxnLst/>
              <a:rect l="l" t="t" r="r" b="b"/>
              <a:pathLst>
                <a:path w="132715" h="620395">
                  <a:moveTo>
                    <a:pt x="15938" y="489445"/>
                  </a:moveTo>
                  <a:lnTo>
                    <a:pt x="2298" y="497395"/>
                  </a:lnTo>
                  <a:lnTo>
                    <a:pt x="0" y="506145"/>
                  </a:lnTo>
                  <a:lnTo>
                    <a:pt x="66332" y="619848"/>
                  </a:lnTo>
                  <a:lnTo>
                    <a:pt x="82873" y="591489"/>
                  </a:lnTo>
                  <a:lnTo>
                    <a:pt x="52044" y="591489"/>
                  </a:lnTo>
                  <a:lnTo>
                    <a:pt x="52033" y="538628"/>
                  </a:lnTo>
                  <a:lnTo>
                    <a:pt x="24688" y="491744"/>
                  </a:lnTo>
                  <a:lnTo>
                    <a:pt x="15938" y="489445"/>
                  </a:lnTo>
                  <a:close/>
                </a:path>
                <a:path w="132715" h="620395">
                  <a:moveTo>
                    <a:pt x="52043" y="538645"/>
                  </a:moveTo>
                  <a:lnTo>
                    <a:pt x="52044" y="591489"/>
                  </a:lnTo>
                  <a:lnTo>
                    <a:pt x="80619" y="591489"/>
                  </a:lnTo>
                  <a:lnTo>
                    <a:pt x="80619" y="584288"/>
                  </a:lnTo>
                  <a:lnTo>
                    <a:pt x="53987" y="584288"/>
                  </a:lnTo>
                  <a:lnTo>
                    <a:pt x="66325" y="563134"/>
                  </a:lnTo>
                  <a:lnTo>
                    <a:pt x="52043" y="538645"/>
                  </a:lnTo>
                  <a:close/>
                </a:path>
                <a:path w="132715" h="620395">
                  <a:moveTo>
                    <a:pt x="116713" y="489445"/>
                  </a:moveTo>
                  <a:lnTo>
                    <a:pt x="107962" y="491744"/>
                  </a:lnTo>
                  <a:lnTo>
                    <a:pt x="80618" y="538628"/>
                  </a:lnTo>
                  <a:lnTo>
                    <a:pt x="80619" y="591489"/>
                  </a:lnTo>
                  <a:lnTo>
                    <a:pt x="82873" y="591489"/>
                  </a:lnTo>
                  <a:lnTo>
                    <a:pt x="132651" y="506145"/>
                  </a:lnTo>
                  <a:lnTo>
                    <a:pt x="130352" y="497395"/>
                  </a:lnTo>
                  <a:lnTo>
                    <a:pt x="116713" y="489445"/>
                  </a:lnTo>
                  <a:close/>
                </a:path>
                <a:path w="132715" h="620395">
                  <a:moveTo>
                    <a:pt x="66325" y="563134"/>
                  </a:moveTo>
                  <a:lnTo>
                    <a:pt x="53987" y="584288"/>
                  </a:lnTo>
                  <a:lnTo>
                    <a:pt x="78663" y="584288"/>
                  </a:lnTo>
                  <a:lnTo>
                    <a:pt x="66325" y="563134"/>
                  </a:lnTo>
                  <a:close/>
                </a:path>
                <a:path w="132715" h="620395">
                  <a:moveTo>
                    <a:pt x="80618" y="538628"/>
                  </a:moveTo>
                  <a:lnTo>
                    <a:pt x="66325" y="563134"/>
                  </a:lnTo>
                  <a:lnTo>
                    <a:pt x="78663" y="584288"/>
                  </a:lnTo>
                  <a:lnTo>
                    <a:pt x="80619" y="584288"/>
                  </a:lnTo>
                  <a:lnTo>
                    <a:pt x="80618" y="538628"/>
                  </a:lnTo>
                  <a:close/>
                </a:path>
                <a:path w="132715" h="620395">
                  <a:moveTo>
                    <a:pt x="80606" y="0"/>
                  </a:moveTo>
                  <a:lnTo>
                    <a:pt x="52031" y="0"/>
                  </a:lnTo>
                  <a:lnTo>
                    <a:pt x="52043" y="538645"/>
                  </a:lnTo>
                  <a:lnTo>
                    <a:pt x="66325" y="563134"/>
                  </a:lnTo>
                  <a:lnTo>
                    <a:pt x="80608" y="538645"/>
                  </a:lnTo>
                  <a:lnTo>
                    <a:pt x="80606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058911" y="4425695"/>
              <a:ext cx="338327" cy="832103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8162112" y="4448682"/>
              <a:ext cx="132715" cy="620395"/>
            </a:xfrm>
            <a:custGeom>
              <a:avLst/>
              <a:gdLst/>
              <a:ahLst/>
              <a:cxnLst/>
              <a:rect l="l" t="t" r="r" b="b"/>
              <a:pathLst>
                <a:path w="132715" h="620395">
                  <a:moveTo>
                    <a:pt x="15938" y="489445"/>
                  </a:moveTo>
                  <a:lnTo>
                    <a:pt x="2311" y="497395"/>
                  </a:lnTo>
                  <a:lnTo>
                    <a:pt x="0" y="506145"/>
                  </a:lnTo>
                  <a:lnTo>
                    <a:pt x="66332" y="619848"/>
                  </a:lnTo>
                  <a:lnTo>
                    <a:pt x="82873" y="591489"/>
                  </a:lnTo>
                  <a:lnTo>
                    <a:pt x="52044" y="591489"/>
                  </a:lnTo>
                  <a:lnTo>
                    <a:pt x="52031" y="538626"/>
                  </a:lnTo>
                  <a:lnTo>
                    <a:pt x="24688" y="491744"/>
                  </a:lnTo>
                  <a:lnTo>
                    <a:pt x="15938" y="489445"/>
                  </a:lnTo>
                  <a:close/>
                </a:path>
                <a:path w="132715" h="620395">
                  <a:moveTo>
                    <a:pt x="52044" y="538647"/>
                  </a:moveTo>
                  <a:lnTo>
                    <a:pt x="52044" y="591489"/>
                  </a:lnTo>
                  <a:lnTo>
                    <a:pt x="80619" y="591489"/>
                  </a:lnTo>
                  <a:lnTo>
                    <a:pt x="80619" y="584288"/>
                  </a:lnTo>
                  <a:lnTo>
                    <a:pt x="53987" y="584288"/>
                  </a:lnTo>
                  <a:lnTo>
                    <a:pt x="66325" y="563134"/>
                  </a:lnTo>
                  <a:lnTo>
                    <a:pt x="52044" y="538647"/>
                  </a:lnTo>
                  <a:close/>
                </a:path>
                <a:path w="132715" h="620395">
                  <a:moveTo>
                    <a:pt x="116712" y="489445"/>
                  </a:moveTo>
                  <a:lnTo>
                    <a:pt x="107962" y="491744"/>
                  </a:lnTo>
                  <a:lnTo>
                    <a:pt x="80619" y="538626"/>
                  </a:lnTo>
                  <a:lnTo>
                    <a:pt x="80619" y="591489"/>
                  </a:lnTo>
                  <a:lnTo>
                    <a:pt x="82873" y="591489"/>
                  </a:lnTo>
                  <a:lnTo>
                    <a:pt x="132651" y="506145"/>
                  </a:lnTo>
                  <a:lnTo>
                    <a:pt x="130352" y="497395"/>
                  </a:lnTo>
                  <a:lnTo>
                    <a:pt x="116712" y="489445"/>
                  </a:lnTo>
                  <a:close/>
                </a:path>
                <a:path w="132715" h="620395">
                  <a:moveTo>
                    <a:pt x="66325" y="563134"/>
                  </a:moveTo>
                  <a:lnTo>
                    <a:pt x="53987" y="584288"/>
                  </a:lnTo>
                  <a:lnTo>
                    <a:pt x="78663" y="584288"/>
                  </a:lnTo>
                  <a:lnTo>
                    <a:pt x="66325" y="563134"/>
                  </a:lnTo>
                  <a:close/>
                </a:path>
                <a:path w="132715" h="620395">
                  <a:moveTo>
                    <a:pt x="80619" y="538626"/>
                  </a:moveTo>
                  <a:lnTo>
                    <a:pt x="66325" y="563134"/>
                  </a:lnTo>
                  <a:lnTo>
                    <a:pt x="78663" y="584288"/>
                  </a:lnTo>
                  <a:lnTo>
                    <a:pt x="80619" y="584288"/>
                  </a:lnTo>
                  <a:lnTo>
                    <a:pt x="80619" y="538626"/>
                  </a:lnTo>
                  <a:close/>
                </a:path>
                <a:path w="132715" h="620395">
                  <a:moveTo>
                    <a:pt x="80619" y="0"/>
                  </a:moveTo>
                  <a:lnTo>
                    <a:pt x="52044" y="0"/>
                  </a:lnTo>
                  <a:lnTo>
                    <a:pt x="52044" y="538647"/>
                  </a:lnTo>
                  <a:lnTo>
                    <a:pt x="66325" y="563134"/>
                  </a:lnTo>
                  <a:lnTo>
                    <a:pt x="80606" y="538647"/>
                  </a:lnTo>
                  <a:lnTo>
                    <a:pt x="80619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74" name="object 7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6403847" y="3843527"/>
              <a:ext cx="1197863" cy="240792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6524129" y="3891559"/>
              <a:ext cx="958850" cy="103505"/>
            </a:xfrm>
            <a:custGeom>
              <a:avLst/>
              <a:gdLst/>
              <a:ahLst/>
              <a:cxnLst/>
              <a:rect l="l" t="t" r="r" b="b"/>
              <a:pathLst>
                <a:path w="958850" h="103504">
                  <a:moveTo>
                    <a:pt x="88633" y="0"/>
                  </a:moveTo>
                  <a:lnTo>
                    <a:pt x="0" y="51701"/>
                  </a:lnTo>
                  <a:lnTo>
                    <a:pt x="88633" y="103403"/>
                  </a:lnTo>
                  <a:lnTo>
                    <a:pt x="92519" y="102387"/>
                  </a:lnTo>
                  <a:lnTo>
                    <a:pt x="96050" y="96329"/>
                  </a:lnTo>
                  <a:lnTo>
                    <a:pt x="95034" y="92430"/>
                  </a:lnTo>
                  <a:lnTo>
                    <a:pt x="36092" y="58051"/>
                  </a:lnTo>
                  <a:lnTo>
                    <a:pt x="12598" y="58051"/>
                  </a:lnTo>
                  <a:lnTo>
                    <a:pt x="12598" y="45351"/>
                  </a:lnTo>
                  <a:lnTo>
                    <a:pt x="36092" y="45351"/>
                  </a:lnTo>
                  <a:lnTo>
                    <a:pt x="95034" y="10972"/>
                  </a:lnTo>
                  <a:lnTo>
                    <a:pt x="96050" y="7086"/>
                  </a:lnTo>
                  <a:lnTo>
                    <a:pt x="92519" y="1028"/>
                  </a:lnTo>
                  <a:lnTo>
                    <a:pt x="88633" y="0"/>
                  </a:lnTo>
                  <a:close/>
                </a:path>
                <a:path w="958850" h="103504">
                  <a:moveTo>
                    <a:pt x="933368" y="51702"/>
                  </a:moveTo>
                  <a:lnTo>
                    <a:pt x="863549" y="92443"/>
                  </a:lnTo>
                  <a:lnTo>
                    <a:pt x="862520" y="96329"/>
                  </a:lnTo>
                  <a:lnTo>
                    <a:pt x="866051" y="102387"/>
                  </a:lnTo>
                  <a:lnTo>
                    <a:pt x="869950" y="103403"/>
                  </a:lnTo>
                  <a:lnTo>
                    <a:pt x="947697" y="58051"/>
                  </a:lnTo>
                  <a:lnTo>
                    <a:pt x="945972" y="58051"/>
                  </a:lnTo>
                  <a:lnTo>
                    <a:pt x="945972" y="57188"/>
                  </a:lnTo>
                  <a:lnTo>
                    <a:pt x="942771" y="57188"/>
                  </a:lnTo>
                  <a:lnTo>
                    <a:pt x="933368" y="51702"/>
                  </a:lnTo>
                  <a:close/>
                </a:path>
                <a:path w="958850" h="103504">
                  <a:moveTo>
                    <a:pt x="36092" y="45351"/>
                  </a:moveTo>
                  <a:lnTo>
                    <a:pt x="12598" y="45351"/>
                  </a:lnTo>
                  <a:lnTo>
                    <a:pt x="12598" y="58051"/>
                  </a:lnTo>
                  <a:lnTo>
                    <a:pt x="36092" y="58051"/>
                  </a:lnTo>
                  <a:lnTo>
                    <a:pt x="34611" y="57188"/>
                  </a:lnTo>
                  <a:lnTo>
                    <a:pt x="15798" y="57188"/>
                  </a:lnTo>
                  <a:lnTo>
                    <a:pt x="15798" y="46215"/>
                  </a:lnTo>
                  <a:lnTo>
                    <a:pt x="34611" y="46215"/>
                  </a:lnTo>
                  <a:lnTo>
                    <a:pt x="36092" y="45351"/>
                  </a:lnTo>
                  <a:close/>
                </a:path>
                <a:path w="958850" h="103504">
                  <a:moveTo>
                    <a:pt x="922481" y="45351"/>
                  </a:moveTo>
                  <a:lnTo>
                    <a:pt x="36092" y="45351"/>
                  </a:lnTo>
                  <a:lnTo>
                    <a:pt x="25205" y="51701"/>
                  </a:lnTo>
                  <a:lnTo>
                    <a:pt x="36092" y="58051"/>
                  </a:lnTo>
                  <a:lnTo>
                    <a:pt x="922487" y="58051"/>
                  </a:lnTo>
                  <a:lnTo>
                    <a:pt x="933368" y="51702"/>
                  </a:lnTo>
                  <a:lnTo>
                    <a:pt x="922481" y="45351"/>
                  </a:lnTo>
                  <a:close/>
                </a:path>
                <a:path w="958850" h="103504">
                  <a:moveTo>
                    <a:pt x="947696" y="45351"/>
                  </a:moveTo>
                  <a:lnTo>
                    <a:pt x="945972" y="45351"/>
                  </a:lnTo>
                  <a:lnTo>
                    <a:pt x="945972" y="58051"/>
                  </a:lnTo>
                  <a:lnTo>
                    <a:pt x="947697" y="58051"/>
                  </a:lnTo>
                  <a:lnTo>
                    <a:pt x="958583" y="51701"/>
                  </a:lnTo>
                  <a:lnTo>
                    <a:pt x="947696" y="45351"/>
                  </a:lnTo>
                  <a:close/>
                </a:path>
                <a:path w="958850" h="103504">
                  <a:moveTo>
                    <a:pt x="15798" y="46215"/>
                  </a:moveTo>
                  <a:lnTo>
                    <a:pt x="15798" y="57188"/>
                  </a:lnTo>
                  <a:lnTo>
                    <a:pt x="25205" y="51701"/>
                  </a:lnTo>
                  <a:lnTo>
                    <a:pt x="15798" y="46215"/>
                  </a:lnTo>
                  <a:close/>
                </a:path>
                <a:path w="958850" h="103504">
                  <a:moveTo>
                    <a:pt x="25205" y="51701"/>
                  </a:moveTo>
                  <a:lnTo>
                    <a:pt x="15798" y="57188"/>
                  </a:lnTo>
                  <a:lnTo>
                    <a:pt x="34611" y="57188"/>
                  </a:lnTo>
                  <a:lnTo>
                    <a:pt x="25205" y="51701"/>
                  </a:lnTo>
                  <a:close/>
                </a:path>
                <a:path w="958850" h="103504">
                  <a:moveTo>
                    <a:pt x="942771" y="46215"/>
                  </a:moveTo>
                  <a:lnTo>
                    <a:pt x="933368" y="51702"/>
                  </a:lnTo>
                  <a:lnTo>
                    <a:pt x="942771" y="57188"/>
                  </a:lnTo>
                  <a:lnTo>
                    <a:pt x="942771" y="46215"/>
                  </a:lnTo>
                  <a:close/>
                </a:path>
                <a:path w="958850" h="103504">
                  <a:moveTo>
                    <a:pt x="945972" y="46215"/>
                  </a:moveTo>
                  <a:lnTo>
                    <a:pt x="942771" y="46215"/>
                  </a:lnTo>
                  <a:lnTo>
                    <a:pt x="942771" y="57188"/>
                  </a:lnTo>
                  <a:lnTo>
                    <a:pt x="945972" y="57188"/>
                  </a:lnTo>
                  <a:lnTo>
                    <a:pt x="945972" y="46215"/>
                  </a:lnTo>
                  <a:close/>
                </a:path>
                <a:path w="958850" h="103504">
                  <a:moveTo>
                    <a:pt x="869950" y="0"/>
                  </a:moveTo>
                  <a:lnTo>
                    <a:pt x="866051" y="1028"/>
                  </a:lnTo>
                  <a:lnTo>
                    <a:pt x="862520" y="7086"/>
                  </a:lnTo>
                  <a:lnTo>
                    <a:pt x="863549" y="10972"/>
                  </a:lnTo>
                  <a:lnTo>
                    <a:pt x="933369" y="51701"/>
                  </a:lnTo>
                  <a:lnTo>
                    <a:pt x="942771" y="46215"/>
                  </a:lnTo>
                  <a:lnTo>
                    <a:pt x="945972" y="46215"/>
                  </a:lnTo>
                  <a:lnTo>
                    <a:pt x="945972" y="45351"/>
                  </a:lnTo>
                  <a:lnTo>
                    <a:pt x="947696" y="45351"/>
                  </a:lnTo>
                  <a:lnTo>
                    <a:pt x="869950" y="0"/>
                  </a:lnTo>
                  <a:close/>
                </a:path>
                <a:path w="958850" h="103504">
                  <a:moveTo>
                    <a:pt x="34611" y="46215"/>
                  </a:moveTo>
                  <a:lnTo>
                    <a:pt x="15798" y="46215"/>
                  </a:lnTo>
                  <a:lnTo>
                    <a:pt x="25205" y="51701"/>
                  </a:lnTo>
                  <a:lnTo>
                    <a:pt x="34611" y="4621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76" name="object 76"/>
          <p:cNvSpPr txBox="1"/>
          <p:nvPr/>
        </p:nvSpPr>
        <p:spPr>
          <a:xfrm>
            <a:off x="4443717" y="5479834"/>
            <a:ext cx="3305175" cy="646430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62230" rIns="0" bIns="0">
            <a:spAutoFit/>
          </a:bodyPr>
          <a:lstStyle/>
          <a:p>
            <a:pPr marL="90805" marR="326390">
              <a:lnSpc>
                <a:spcPts val="2090"/>
              </a:lnSpc>
              <a:spcBef>
                <a:spcPts val="490"/>
              </a:spcBef>
              <a:defRPr sz="1800">
                <a:latin typeface="Arial MT"/>
                <a:cs typeface="Arial MT"/>
              </a:defRPr>
            </a:pPr>
            <a:r>
              <a:t>Kt tra i due ordini parziali indotti = 1+ 0.5=1,5</a:t>
            </a:r>
            <a:endParaRPr sz="1800">
              <a:latin typeface="Arial MT"/>
              <a:cs typeface="Arial MT"/>
            </a:endParaRPr>
          </a:p>
        </p:txBody>
      </p:sp>
      <p:grpSp>
        <p:nvGrpSpPr>
          <p:cNvPr id="77" name="object 77"/>
          <p:cNvGrpSpPr/>
          <p:nvPr/>
        </p:nvGrpSpPr>
        <p:grpSpPr>
          <a:xfrm>
            <a:off x="8561831" y="3401567"/>
            <a:ext cx="670560" cy="2021205"/>
            <a:chOff x="8561831" y="3401567"/>
            <a:chExt cx="670560" cy="2021205"/>
          </a:xfrm>
        </p:grpSpPr>
        <p:pic>
          <p:nvPicPr>
            <p:cNvPr id="78" name="object 78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561831" y="3401567"/>
              <a:ext cx="670559" cy="2020824"/>
            </a:xfrm>
            <a:prstGeom prst="rect">
              <a:avLst/>
            </a:prstGeom>
          </p:spPr>
        </p:pic>
        <p:sp>
          <p:nvSpPr>
            <p:cNvPr id="79" name="object 79"/>
            <p:cNvSpPr/>
            <p:nvPr/>
          </p:nvSpPr>
          <p:spPr>
            <a:xfrm>
              <a:off x="8729116" y="3422307"/>
              <a:ext cx="460375" cy="1865630"/>
            </a:xfrm>
            <a:custGeom>
              <a:avLst/>
              <a:gdLst/>
              <a:ahLst/>
              <a:cxnLst/>
              <a:rect l="l" t="t" r="r" b="b"/>
              <a:pathLst>
                <a:path w="460375" h="1865629">
                  <a:moveTo>
                    <a:pt x="241651" y="37405"/>
                  </a:moveTo>
                  <a:lnTo>
                    <a:pt x="270090" y="67398"/>
                  </a:lnTo>
                  <a:lnTo>
                    <a:pt x="287058" y="94551"/>
                  </a:lnTo>
                  <a:lnTo>
                    <a:pt x="311759" y="80187"/>
                  </a:lnTo>
                  <a:lnTo>
                    <a:pt x="303466" y="65989"/>
                  </a:lnTo>
                  <a:lnTo>
                    <a:pt x="292557" y="49733"/>
                  </a:lnTo>
                  <a:lnTo>
                    <a:pt x="283198" y="37934"/>
                  </a:lnTo>
                  <a:lnTo>
                    <a:pt x="242544" y="37934"/>
                  </a:lnTo>
                  <a:lnTo>
                    <a:pt x="241651" y="37405"/>
                  </a:lnTo>
                  <a:close/>
                </a:path>
                <a:path w="460375" h="1865629">
                  <a:moveTo>
                    <a:pt x="240766" y="36677"/>
                  </a:moveTo>
                  <a:lnTo>
                    <a:pt x="241651" y="37405"/>
                  </a:lnTo>
                  <a:lnTo>
                    <a:pt x="242544" y="37934"/>
                  </a:lnTo>
                  <a:lnTo>
                    <a:pt x="240766" y="36677"/>
                  </a:lnTo>
                  <a:close/>
                </a:path>
                <a:path w="460375" h="1865629">
                  <a:moveTo>
                    <a:pt x="282201" y="36677"/>
                  </a:moveTo>
                  <a:lnTo>
                    <a:pt x="240766" y="36677"/>
                  </a:lnTo>
                  <a:lnTo>
                    <a:pt x="242544" y="37934"/>
                  </a:lnTo>
                  <a:lnTo>
                    <a:pt x="283198" y="37934"/>
                  </a:lnTo>
                  <a:lnTo>
                    <a:pt x="282201" y="36677"/>
                  </a:lnTo>
                  <a:close/>
                </a:path>
                <a:path w="460375" h="1865629">
                  <a:moveTo>
                    <a:pt x="233040" y="32298"/>
                  </a:moveTo>
                  <a:lnTo>
                    <a:pt x="241651" y="37405"/>
                  </a:lnTo>
                  <a:lnTo>
                    <a:pt x="240766" y="36677"/>
                  </a:lnTo>
                  <a:lnTo>
                    <a:pt x="282201" y="36677"/>
                  </a:lnTo>
                  <a:lnTo>
                    <a:pt x="281254" y="35483"/>
                  </a:lnTo>
                  <a:lnTo>
                    <a:pt x="278629" y="32765"/>
                  </a:lnTo>
                  <a:lnTo>
                    <a:pt x="234340" y="32765"/>
                  </a:lnTo>
                  <a:lnTo>
                    <a:pt x="233040" y="32298"/>
                  </a:lnTo>
                  <a:close/>
                </a:path>
                <a:path w="460375" h="1865629">
                  <a:moveTo>
                    <a:pt x="231901" y="31623"/>
                  </a:moveTo>
                  <a:lnTo>
                    <a:pt x="233040" y="32298"/>
                  </a:lnTo>
                  <a:lnTo>
                    <a:pt x="234340" y="32765"/>
                  </a:lnTo>
                  <a:lnTo>
                    <a:pt x="231901" y="31623"/>
                  </a:lnTo>
                  <a:close/>
                </a:path>
                <a:path w="460375" h="1865629">
                  <a:moveTo>
                    <a:pt x="277526" y="31623"/>
                  </a:moveTo>
                  <a:lnTo>
                    <a:pt x="231901" y="31623"/>
                  </a:lnTo>
                  <a:lnTo>
                    <a:pt x="234340" y="32765"/>
                  </a:lnTo>
                  <a:lnTo>
                    <a:pt x="278629" y="32765"/>
                  </a:lnTo>
                  <a:lnTo>
                    <a:pt x="277526" y="31623"/>
                  </a:lnTo>
                  <a:close/>
                </a:path>
                <a:path w="460375" h="1865629">
                  <a:moveTo>
                    <a:pt x="225194" y="29474"/>
                  </a:moveTo>
                  <a:lnTo>
                    <a:pt x="233040" y="32298"/>
                  </a:lnTo>
                  <a:lnTo>
                    <a:pt x="231901" y="31623"/>
                  </a:lnTo>
                  <a:lnTo>
                    <a:pt x="277526" y="31623"/>
                  </a:lnTo>
                  <a:lnTo>
                    <a:pt x="275637" y="29667"/>
                  </a:lnTo>
                  <a:lnTo>
                    <a:pt x="226771" y="29667"/>
                  </a:lnTo>
                  <a:lnTo>
                    <a:pt x="225194" y="29474"/>
                  </a:lnTo>
                  <a:close/>
                </a:path>
                <a:path w="460375" h="1865629">
                  <a:moveTo>
                    <a:pt x="223647" y="28917"/>
                  </a:moveTo>
                  <a:lnTo>
                    <a:pt x="225194" y="29474"/>
                  </a:lnTo>
                  <a:lnTo>
                    <a:pt x="226771" y="29667"/>
                  </a:lnTo>
                  <a:lnTo>
                    <a:pt x="223647" y="28917"/>
                  </a:lnTo>
                  <a:close/>
                </a:path>
                <a:path w="460375" h="1865629">
                  <a:moveTo>
                    <a:pt x="274914" y="28917"/>
                  </a:moveTo>
                  <a:lnTo>
                    <a:pt x="223647" y="28917"/>
                  </a:lnTo>
                  <a:lnTo>
                    <a:pt x="226771" y="29667"/>
                  </a:lnTo>
                  <a:lnTo>
                    <a:pt x="275637" y="29667"/>
                  </a:lnTo>
                  <a:lnTo>
                    <a:pt x="274914" y="28917"/>
                  </a:lnTo>
                  <a:close/>
                </a:path>
                <a:path w="460375" h="1865629">
                  <a:moveTo>
                    <a:pt x="219506" y="0"/>
                  </a:moveTo>
                  <a:lnTo>
                    <a:pt x="216052" y="28359"/>
                  </a:lnTo>
                  <a:lnTo>
                    <a:pt x="225194" y="29474"/>
                  </a:lnTo>
                  <a:lnTo>
                    <a:pt x="223647" y="28917"/>
                  </a:lnTo>
                  <a:lnTo>
                    <a:pt x="274914" y="28917"/>
                  </a:lnTo>
                  <a:lnTo>
                    <a:pt x="232321" y="1676"/>
                  </a:lnTo>
                  <a:lnTo>
                    <a:pt x="231279" y="1422"/>
                  </a:lnTo>
                  <a:lnTo>
                    <a:pt x="219506" y="0"/>
                  </a:lnTo>
                  <a:close/>
                </a:path>
                <a:path w="460375" h="1865629">
                  <a:moveTo>
                    <a:pt x="348233" y="160299"/>
                  </a:moveTo>
                  <a:lnTo>
                    <a:pt x="321487" y="170357"/>
                  </a:lnTo>
                  <a:lnTo>
                    <a:pt x="326974" y="184937"/>
                  </a:lnTo>
                  <a:lnTo>
                    <a:pt x="335915" y="210997"/>
                  </a:lnTo>
                  <a:lnTo>
                    <a:pt x="344601" y="238658"/>
                  </a:lnTo>
                  <a:lnTo>
                    <a:pt x="353021" y="267830"/>
                  </a:lnTo>
                  <a:lnTo>
                    <a:pt x="355676" y="277875"/>
                  </a:lnTo>
                  <a:lnTo>
                    <a:pt x="383298" y="270535"/>
                  </a:lnTo>
                  <a:lnTo>
                    <a:pt x="380466" y="259905"/>
                  </a:lnTo>
                  <a:lnTo>
                    <a:pt x="371855" y="230085"/>
                  </a:lnTo>
                  <a:lnTo>
                    <a:pt x="362940" y="201714"/>
                  </a:lnTo>
                  <a:lnTo>
                    <a:pt x="353720" y="174878"/>
                  </a:lnTo>
                  <a:lnTo>
                    <a:pt x="348233" y="160299"/>
                  </a:lnTo>
                  <a:close/>
                </a:path>
                <a:path w="460375" h="1865629">
                  <a:moveTo>
                    <a:pt x="403605" y="354380"/>
                  </a:moveTo>
                  <a:lnTo>
                    <a:pt x="375729" y="360641"/>
                  </a:lnTo>
                  <a:lnTo>
                    <a:pt x="376377" y="363550"/>
                  </a:lnTo>
                  <a:lnTo>
                    <a:pt x="383463" y="397903"/>
                  </a:lnTo>
                  <a:lnTo>
                    <a:pt x="390144" y="433336"/>
                  </a:lnTo>
                  <a:lnTo>
                    <a:pt x="396532" y="472173"/>
                  </a:lnTo>
                  <a:lnTo>
                    <a:pt x="424726" y="467537"/>
                  </a:lnTo>
                  <a:lnTo>
                    <a:pt x="418223" y="428028"/>
                  </a:lnTo>
                  <a:lnTo>
                    <a:pt x="411441" y="392137"/>
                  </a:lnTo>
                  <a:lnTo>
                    <a:pt x="404266" y="357289"/>
                  </a:lnTo>
                  <a:lnTo>
                    <a:pt x="403605" y="354380"/>
                  </a:lnTo>
                  <a:close/>
                </a:path>
                <a:path w="460375" h="1865629">
                  <a:moveTo>
                    <a:pt x="437197" y="552780"/>
                  </a:moveTo>
                  <a:lnTo>
                    <a:pt x="408876" y="556564"/>
                  </a:lnTo>
                  <a:lnTo>
                    <a:pt x="412572" y="584263"/>
                  </a:lnTo>
                  <a:lnTo>
                    <a:pt x="420865" y="663981"/>
                  </a:lnTo>
                  <a:lnTo>
                    <a:pt x="421271" y="669340"/>
                  </a:lnTo>
                  <a:lnTo>
                    <a:pt x="449757" y="667194"/>
                  </a:lnTo>
                  <a:lnTo>
                    <a:pt x="449287" y="661022"/>
                  </a:lnTo>
                  <a:lnTo>
                    <a:pt x="440893" y="580478"/>
                  </a:lnTo>
                  <a:lnTo>
                    <a:pt x="437197" y="552780"/>
                  </a:lnTo>
                  <a:close/>
                </a:path>
                <a:path w="460375" h="1865629">
                  <a:moveTo>
                    <a:pt x="455942" y="753122"/>
                  </a:moveTo>
                  <a:lnTo>
                    <a:pt x="427393" y="754430"/>
                  </a:lnTo>
                  <a:lnTo>
                    <a:pt x="430796" y="828662"/>
                  </a:lnTo>
                  <a:lnTo>
                    <a:pt x="431406" y="868210"/>
                  </a:lnTo>
                  <a:lnTo>
                    <a:pt x="459981" y="867765"/>
                  </a:lnTo>
                  <a:lnTo>
                    <a:pt x="459346" y="827354"/>
                  </a:lnTo>
                  <a:lnTo>
                    <a:pt x="455942" y="753122"/>
                  </a:lnTo>
                  <a:close/>
                </a:path>
                <a:path w="460375" h="1865629">
                  <a:moveTo>
                    <a:pt x="431457" y="953477"/>
                  </a:moveTo>
                  <a:lnTo>
                    <a:pt x="429552" y="995489"/>
                  </a:lnTo>
                  <a:lnTo>
                    <a:pt x="426440" y="1036904"/>
                  </a:lnTo>
                  <a:lnTo>
                    <a:pt x="423379" y="1066203"/>
                  </a:lnTo>
                  <a:lnTo>
                    <a:pt x="451802" y="1069162"/>
                  </a:lnTo>
                  <a:lnTo>
                    <a:pt x="454926" y="1039037"/>
                  </a:lnTo>
                  <a:lnTo>
                    <a:pt x="458089" y="996784"/>
                  </a:lnTo>
                  <a:lnTo>
                    <a:pt x="460032" y="953922"/>
                  </a:lnTo>
                  <a:lnTo>
                    <a:pt x="431457" y="953477"/>
                  </a:lnTo>
                  <a:close/>
                </a:path>
                <a:path w="460375" h="1865629">
                  <a:moveTo>
                    <a:pt x="411670" y="1150302"/>
                  </a:moveTo>
                  <a:lnTo>
                    <a:pt x="410209" y="1159370"/>
                  </a:lnTo>
                  <a:lnTo>
                    <a:pt x="394030" y="1238923"/>
                  </a:lnTo>
                  <a:lnTo>
                    <a:pt x="388315" y="1260754"/>
                  </a:lnTo>
                  <a:lnTo>
                    <a:pt x="415963" y="1267967"/>
                  </a:lnTo>
                  <a:lnTo>
                    <a:pt x="422033" y="1244612"/>
                  </a:lnTo>
                  <a:lnTo>
                    <a:pt x="438429" y="1163916"/>
                  </a:lnTo>
                  <a:lnTo>
                    <a:pt x="439877" y="1154849"/>
                  </a:lnTo>
                  <a:lnTo>
                    <a:pt x="411670" y="1150302"/>
                  </a:lnTo>
                  <a:close/>
                </a:path>
                <a:path w="460375" h="1865629">
                  <a:moveTo>
                    <a:pt x="365353" y="1342491"/>
                  </a:moveTo>
                  <a:lnTo>
                    <a:pt x="350405" y="1389100"/>
                  </a:lnTo>
                  <a:lnTo>
                    <a:pt x="337451" y="1424177"/>
                  </a:lnTo>
                  <a:lnTo>
                    <a:pt x="327393" y="1449158"/>
                  </a:lnTo>
                  <a:lnTo>
                    <a:pt x="353898" y="1459826"/>
                  </a:lnTo>
                  <a:lnTo>
                    <a:pt x="364261" y="1434071"/>
                  </a:lnTo>
                  <a:lnTo>
                    <a:pt x="377609" y="1397825"/>
                  </a:lnTo>
                  <a:lnTo>
                    <a:pt x="392556" y="1351229"/>
                  </a:lnTo>
                  <a:lnTo>
                    <a:pt x="365353" y="1342491"/>
                  </a:lnTo>
                  <a:close/>
                </a:path>
                <a:path w="460375" h="1865629">
                  <a:moveTo>
                    <a:pt x="292569" y="1525981"/>
                  </a:moveTo>
                  <a:lnTo>
                    <a:pt x="278206" y="1553692"/>
                  </a:lnTo>
                  <a:lnTo>
                    <a:pt x="261823" y="1582750"/>
                  </a:lnTo>
                  <a:lnTo>
                    <a:pt x="244906" y="1610309"/>
                  </a:lnTo>
                  <a:lnTo>
                    <a:pt x="236105" y="1623415"/>
                  </a:lnTo>
                  <a:lnTo>
                    <a:pt x="259842" y="1639315"/>
                  </a:lnTo>
                  <a:lnTo>
                    <a:pt x="269252" y="1625257"/>
                  </a:lnTo>
                  <a:lnTo>
                    <a:pt x="286715" y="1596783"/>
                  </a:lnTo>
                  <a:lnTo>
                    <a:pt x="303580" y="1566849"/>
                  </a:lnTo>
                  <a:lnTo>
                    <a:pt x="317944" y="1539125"/>
                  </a:lnTo>
                  <a:lnTo>
                    <a:pt x="292569" y="1525981"/>
                  </a:lnTo>
                  <a:close/>
                </a:path>
                <a:path w="460375" h="1865629">
                  <a:moveTo>
                    <a:pt x="107010" y="1733334"/>
                  </a:moveTo>
                  <a:lnTo>
                    <a:pt x="0" y="1809978"/>
                  </a:lnTo>
                  <a:lnTo>
                    <a:pt x="119392" y="1865401"/>
                  </a:lnTo>
                  <a:lnTo>
                    <a:pt x="127889" y="1862289"/>
                  </a:lnTo>
                  <a:lnTo>
                    <a:pt x="134531" y="1847977"/>
                  </a:lnTo>
                  <a:lnTo>
                    <a:pt x="131419" y="1839480"/>
                  </a:lnTo>
                  <a:lnTo>
                    <a:pt x="92437" y="1821383"/>
                  </a:lnTo>
                  <a:lnTo>
                    <a:pt x="30822" y="1821383"/>
                  </a:lnTo>
                  <a:lnTo>
                    <a:pt x="25641" y="1793278"/>
                  </a:lnTo>
                  <a:lnTo>
                    <a:pt x="28943" y="1792668"/>
                  </a:lnTo>
                  <a:lnTo>
                    <a:pt x="73236" y="1792668"/>
                  </a:lnTo>
                  <a:lnTo>
                    <a:pt x="106604" y="1768769"/>
                  </a:lnTo>
                  <a:lnTo>
                    <a:pt x="102565" y="1762569"/>
                  </a:lnTo>
                  <a:lnTo>
                    <a:pt x="115430" y="1754238"/>
                  </a:lnTo>
                  <a:lnTo>
                    <a:pt x="124759" y="1747112"/>
                  </a:lnTo>
                  <a:lnTo>
                    <a:pt x="115938" y="1734807"/>
                  </a:lnTo>
                  <a:lnTo>
                    <a:pt x="107010" y="1733334"/>
                  </a:lnTo>
                  <a:close/>
                </a:path>
                <a:path w="460375" h="1865629">
                  <a:moveTo>
                    <a:pt x="28943" y="1792668"/>
                  </a:moveTo>
                  <a:lnTo>
                    <a:pt x="25641" y="1793278"/>
                  </a:lnTo>
                  <a:lnTo>
                    <a:pt x="30822" y="1821383"/>
                  </a:lnTo>
                  <a:lnTo>
                    <a:pt x="34124" y="1820773"/>
                  </a:lnTo>
                  <a:lnTo>
                    <a:pt x="28943" y="1792668"/>
                  </a:lnTo>
                  <a:close/>
                </a:path>
                <a:path w="460375" h="1865629">
                  <a:moveTo>
                    <a:pt x="73236" y="1792668"/>
                  </a:moveTo>
                  <a:lnTo>
                    <a:pt x="28943" y="1792668"/>
                  </a:lnTo>
                  <a:lnTo>
                    <a:pt x="34124" y="1820773"/>
                  </a:lnTo>
                  <a:lnTo>
                    <a:pt x="30822" y="1821383"/>
                  </a:lnTo>
                  <a:lnTo>
                    <a:pt x="92437" y="1821383"/>
                  </a:lnTo>
                  <a:lnTo>
                    <a:pt x="87185" y="1818944"/>
                  </a:lnTo>
                  <a:lnTo>
                    <a:pt x="36550" y="1818944"/>
                  </a:lnTo>
                  <a:lnTo>
                    <a:pt x="34251" y="1794370"/>
                  </a:lnTo>
                  <a:lnTo>
                    <a:pt x="70860" y="1794370"/>
                  </a:lnTo>
                  <a:lnTo>
                    <a:pt x="73236" y="1792668"/>
                  </a:lnTo>
                  <a:close/>
                </a:path>
                <a:path w="460375" h="1865629">
                  <a:moveTo>
                    <a:pt x="34251" y="1794370"/>
                  </a:moveTo>
                  <a:lnTo>
                    <a:pt x="36550" y="1818944"/>
                  </a:lnTo>
                  <a:lnTo>
                    <a:pt x="56463" y="1804682"/>
                  </a:lnTo>
                  <a:lnTo>
                    <a:pt x="34251" y="1794370"/>
                  </a:lnTo>
                  <a:close/>
                </a:path>
                <a:path w="460375" h="1865629">
                  <a:moveTo>
                    <a:pt x="56463" y="1804682"/>
                  </a:moveTo>
                  <a:lnTo>
                    <a:pt x="36550" y="1818944"/>
                  </a:lnTo>
                  <a:lnTo>
                    <a:pt x="87185" y="1818944"/>
                  </a:lnTo>
                  <a:lnTo>
                    <a:pt x="56463" y="1804682"/>
                  </a:lnTo>
                  <a:close/>
                </a:path>
                <a:path w="460375" h="1865629">
                  <a:moveTo>
                    <a:pt x="70860" y="1794370"/>
                  </a:moveTo>
                  <a:lnTo>
                    <a:pt x="34251" y="1794370"/>
                  </a:lnTo>
                  <a:lnTo>
                    <a:pt x="56463" y="1804682"/>
                  </a:lnTo>
                  <a:lnTo>
                    <a:pt x="70860" y="1794370"/>
                  </a:lnTo>
                  <a:close/>
                </a:path>
                <a:path w="460375" h="1865629">
                  <a:moveTo>
                    <a:pt x="185318" y="1689861"/>
                  </a:moveTo>
                  <a:lnTo>
                    <a:pt x="172758" y="1703882"/>
                  </a:lnTo>
                  <a:lnTo>
                    <a:pt x="153860" y="1722691"/>
                  </a:lnTo>
                  <a:lnTo>
                    <a:pt x="134734" y="1739493"/>
                  </a:lnTo>
                  <a:lnTo>
                    <a:pt x="124759" y="1747112"/>
                  </a:lnTo>
                  <a:lnTo>
                    <a:pt x="125133" y="1747634"/>
                  </a:lnTo>
                  <a:lnTo>
                    <a:pt x="123647" y="1756562"/>
                  </a:lnTo>
                  <a:lnTo>
                    <a:pt x="106604" y="1768769"/>
                  </a:lnTo>
                  <a:lnTo>
                    <a:pt x="118160" y="1786508"/>
                  </a:lnTo>
                  <a:lnTo>
                    <a:pt x="153619" y="1760943"/>
                  </a:lnTo>
                  <a:lnTo>
                    <a:pt x="194030" y="1722958"/>
                  </a:lnTo>
                  <a:lnTo>
                    <a:pt x="206590" y="1708937"/>
                  </a:lnTo>
                  <a:lnTo>
                    <a:pt x="185318" y="1689861"/>
                  </a:lnTo>
                  <a:close/>
                </a:path>
                <a:path w="460375" h="1865629">
                  <a:moveTo>
                    <a:pt x="124759" y="1747112"/>
                  </a:moveTo>
                  <a:lnTo>
                    <a:pt x="115430" y="1754238"/>
                  </a:lnTo>
                  <a:lnTo>
                    <a:pt x="102565" y="1762569"/>
                  </a:lnTo>
                  <a:lnTo>
                    <a:pt x="106604" y="1768769"/>
                  </a:lnTo>
                  <a:lnTo>
                    <a:pt x="123647" y="1756562"/>
                  </a:lnTo>
                  <a:lnTo>
                    <a:pt x="125133" y="1747634"/>
                  </a:lnTo>
                  <a:lnTo>
                    <a:pt x="124759" y="174711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0" y="69529"/>
            <a:ext cx="11074400" cy="773430"/>
            <a:chOff x="609600" y="69529"/>
            <a:chExt cx="11074400" cy="773430"/>
          </a:xfrm>
        </p:grpSpPr>
        <p:sp>
          <p:nvSpPr>
            <p:cNvPr id="3" name="object 3"/>
            <p:cNvSpPr/>
            <p:nvPr/>
          </p:nvSpPr>
          <p:spPr>
            <a:xfrm>
              <a:off x="609600" y="838199"/>
              <a:ext cx="11074400" cy="0"/>
            </a:xfrm>
            <a:custGeom>
              <a:avLst/>
              <a:gdLst/>
              <a:ahLst/>
              <a:cxnLst/>
              <a:rect l="l" t="t" r="r" b="b"/>
              <a:pathLst>
                <a:path w="11074400">
                  <a:moveTo>
                    <a:pt x="0" y="0"/>
                  </a:moveTo>
                  <a:lnTo>
                    <a:pt x="11074406" y="1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24608" y="69529"/>
              <a:ext cx="747551" cy="747556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234439" y="3005327"/>
            <a:ext cx="792480" cy="759460"/>
            <a:chOff x="1234439" y="3005327"/>
            <a:chExt cx="792480" cy="75946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34439" y="3005327"/>
              <a:ext cx="792479" cy="75895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62455" y="3230879"/>
              <a:ext cx="539495" cy="3474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80655" y="3031642"/>
              <a:ext cx="700951" cy="66756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280655" y="3031642"/>
              <a:ext cx="701040" cy="668020"/>
            </a:xfrm>
            <a:custGeom>
              <a:avLst/>
              <a:gdLst/>
              <a:ahLst/>
              <a:cxnLst/>
              <a:rect l="l" t="t" r="r" b="b"/>
              <a:pathLst>
                <a:path w="701039" h="668020">
                  <a:moveTo>
                    <a:pt x="0" y="333781"/>
                  </a:moveTo>
                  <a:lnTo>
                    <a:pt x="3199" y="288489"/>
                  </a:lnTo>
                  <a:lnTo>
                    <a:pt x="12519" y="245048"/>
                  </a:lnTo>
                  <a:lnTo>
                    <a:pt x="27541" y="203858"/>
                  </a:lnTo>
                  <a:lnTo>
                    <a:pt x="47849" y="165315"/>
                  </a:lnTo>
                  <a:lnTo>
                    <a:pt x="73025" y="129817"/>
                  </a:lnTo>
                  <a:lnTo>
                    <a:pt x="102650" y="97762"/>
                  </a:lnTo>
                  <a:lnTo>
                    <a:pt x="136308" y="69547"/>
                  </a:lnTo>
                  <a:lnTo>
                    <a:pt x="173581" y="45570"/>
                  </a:lnTo>
                  <a:lnTo>
                    <a:pt x="214051" y="26230"/>
                  </a:lnTo>
                  <a:lnTo>
                    <a:pt x="257301" y="11922"/>
                  </a:lnTo>
                  <a:lnTo>
                    <a:pt x="302914" y="3047"/>
                  </a:lnTo>
                  <a:lnTo>
                    <a:pt x="350471" y="0"/>
                  </a:lnTo>
                  <a:lnTo>
                    <a:pt x="398028" y="3047"/>
                  </a:lnTo>
                  <a:lnTo>
                    <a:pt x="443640" y="11922"/>
                  </a:lnTo>
                  <a:lnTo>
                    <a:pt x="486890" y="26230"/>
                  </a:lnTo>
                  <a:lnTo>
                    <a:pt x="527360" y="45570"/>
                  </a:lnTo>
                  <a:lnTo>
                    <a:pt x="564633" y="69547"/>
                  </a:lnTo>
                  <a:lnTo>
                    <a:pt x="598291" y="97762"/>
                  </a:lnTo>
                  <a:lnTo>
                    <a:pt x="627917" y="129817"/>
                  </a:lnTo>
                  <a:lnTo>
                    <a:pt x="653092" y="165315"/>
                  </a:lnTo>
                  <a:lnTo>
                    <a:pt x="673400" y="203858"/>
                  </a:lnTo>
                  <a:lnTo>
                    <a:pt x="688423" y="245048"/>
                  </a:lnTo>
                  <a:lnTo>
                    <a:pt x="697743" y="288489"/>
                  </a:lnTo>
                  <a:lnTo>
                    <a:pt x="700942" y="333781"/>
                  </a:lnTo>
                  <a:lnTo>
                    <a:pt x="697743" y="379073"/>
                  </a:lnTo>
                  <a:lnTo>
                    <a:pt x="688423" y="422513"/>
                  </a:lnTo>
                  <a:lnTo>
                    <a:pt x="673400" y="463704"/>
                  </a:lnTo>
                  <a:lnTo>
                    <a:pt x="653092" y="502247"/>
                  </a:lnTo>
                  <a:lnTo>
                    <a:pt x="627917" y="537745"/>
                  </a:lnTo>
                  <a:lnTo>
                    <a:pt x="598291" y="569800"/>
                  </a:lnTo>
                  <a:lnTo>
                    <a:pt x="564633" y="598015"/>
                  </a:lnTo>
                  <a:lnTo>
                    <a:pt x="527360" y="621992"/>
                  </a:lnTo>
                  <a:lnTo>
                    <a:pt x="486890" y="641333"/>
                  </a:lnTo>
                  <a:lnTo>
                    <a:pt x="443640" y="655640"/>
                  </a:lnTo>
                  <a:lnTo>
                    <a:pt x="398028" y="664516"/>
                  </a:lnTo>
                  <a:lnTo>
                    <a:pt x="350471" y="667563"/>
                  </a:lnTo>
                  <a:lnTo>
                    <a:pt x="302914" y="664516"/>
                  </a:lnTo>
                  <a:lnTo>
                    <a:pt x="257301" y="655640"/>
                  </a:lnTo>
                  <a:lnTo>
                    <a:pt x="214051" y="641333"/>
                  </a:lnTo>
                  <a:lnTo>
                    <a:pt x="173581" y="621992"/>
                  </a:lnTo>
                  <a:lnTo>
                    <a:pt x="136308" y="598015"/>
                  </a:lnTo>
                  <a:lnTo>
                    <a:pt x="102650" y="569800"/>
                  </a:lnTo>
                  <a:lnTo>
                    <a:pt x="73025" y="537745"/>
                  </a:lnTo>
                  <a:lnTo>
                    <a:pt x="47849" y="502247"/>
                  </a:lnTo>
                  <a:lnTo>
                    <a:pt x="27541" y="463704"/>
                  </a:lnTo>
                  <a:lnTo>
                    <a:pt x="12519" y="422513"/>
                  </a:lnTo>
                  <a:lnTo>
                    <a:pt x="3199" y="379073"/>
                  </a:lnTo>
                  <a:lnTo>
                    <a:pt x="0" y="333781"/>
                  </a:lnTo>
                  <a:close/>
                </a:path>
              </a:pathLst>
            </a:custGeom>
            <a:ln w="9525">
              <a:solidFill>
                <a:srgbClr val="80A9B3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426310" y="3277009"/>
            <a:ext cx="515530" cy="228268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000" b="1">
                <a:latin typeface="Calibri"/>
                <a:cs typeface="Calibri"/>
              </a:defRPr>
            </a:pPr>
            <a:r>
              <a:rPr sz="700"/>
              <a:t>IL NOSTRO SITO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164336" y="4416552"/>
            <a:ext cx="932815" cy="710565"/>
            <a:chOff x="1164336" y="4416552"/>
            <a:chExt cx="932815" cy="710565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64336" y="4416552"/>
              <a:ext cx="932688" cy="71018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12029" y="4443971"/>
              <a:ext cx="838194" cy="617613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212029" y="4443971"/>
              <a:ext cx="838200" cy="617855"/>
            </a:xfrm>
            <a:custGeom>
              <a:avLst/>
              <a:gdLst/>
              <a:ahLst/>
              <a:cxnLst/>
              <a:rect l="l" t="t" r="r" b="b"/>
              <a:pathLst>
                <a:path w="838200" h="617854">
                  <a:moveTo>
                    <a:pt x="0" y="308804"/>
                  </a:moveTo>
                  <a:lnTo>
                    <a:pt x="3265" y="270068"/>
                  </a:lnTo>
                  <a:lnTo>
                    <a:pt x="12799" y="232768"/>
                  </a:lnTo>
                  <a:lnTo>
                    <a:pt x="28210" y="197194"/>
                  </a:lnTo>
                  <a:lnTo>
                    <a:pt x="49104" y="163634"/>
                  </a:lnTo>
                  <a:lnTo>
                    <a:pt x="75088" y="132378"/>
                  </a:lnTo>
                  <a:lnTo>
                    <a:pt x="105771" y="103715"/>
                  </a:lnTo>
                  <a:lnTo>
                    <a:pt x="140758" y="77935"/>
                  </a:lnTo>
                  <a:lnTo>
                    <a:pt x="179659" y="55327"/>
                  </a:lnTo>
                  <a:lnTo>
                    <a:pt x="222078" y="36181"/>
                  </a:lnTo>
                  <a:lnTo>
                    <a:pt x="267625" y="20786"/>
                  </a:lnTo>
                  <a:lnTo>
                    <a:pt x="315906" y="9431"/>
                  </a:lnTo>
                  <a:lnTo>
                    <a:pt x="366529" y="2406"/>
                  </a:lnTo>
                  <a:lnTo>
                    <a:pt x="419100" y="0"/>
                  </a:lnTo>
                  <a:lnTo>
                    <a:pt x="471671" y="2406"/>
                  </a:lnTo>
                  <a:lnTo>
                    <a:pt x="522293" y="9431"/>
                  </a:lnTo>
                  <a:lnTo>
                    <a:pt x="570574" y="20786"/>
                  </a:lnTo>
                  <a:lnTo>
                    <a:pt x="616121" y="36181"/>
                  </a:lnTo>
                  <a:lnTo>
                    <a:pt x="658541" y="55327"/>
                  </a:lnTo>
                  <a:lnTo>
                    <a:pt x="697441" y="77935"/>
                  </a:lnTo>
                  <a:lnTo>
                    <a:pt x="732429" y="103715"/>
                  </a:lnTo>
                  <a:lnTo>
                    <a:pt x="763111" y="132378"/>
                  </a:lnTo>
                  <a:lnTo>
                    <a:pt x="789096" y="163634"/>
                  </a:lnTo>
                  <a:lnTo>
                    <a:pt x="809990" y="197194"/>
                  </a:lnTo>
                  <a:lnTo>
                    <a:pt x="825400" y="232768"/>
                  </a:lnTo>
                  <a:lnTo>
                    <a:pt x="834935" y="270068"/>
                  </a:lnTo>
                  <a:lnTo>
                    <a:pt x="838200" y="308804"/>
                  </a:lnTo>
                  <a:lnTo>
                    <a:pt x="834935" y="347539"/>
                  </a:lnTo>
                  <a:lnTo>
                    <a:pt x="825400" y="384839"/>
                  </a:lnTo>
                  <a:lnTo>
                    <a:pt x="809990" y="420414"/>
                  </a:lnTo>
                  <a:lnTo>
                    <a:pt x="789096" y="453974"/>
                  </a:lnTo>
                  <a:lnTo>
                    <a:pt x="763111" y="485231"/>
                  </a:lnTo>
                  <a:lnTo>
                    <a:pt x="732429" y="513893"/>
                  </a:lnTo>
                  <a:lnTo>
                    <a:pt x="697441" y="539673"/>
                  </a:lnTo>
                  <a:lnTo>
                    <a:pt x="658541" y="562281"/>
                  </a:lnTo>
                  <a:lnTo>
                    <a:pt x="616121" y="581427"/>
                  </a:lnTo>
                  <a:lnTo>
                    <a:pt x="570574" y="596823"/>
                  </a:lnTo>
                  <a:lnTo>
                    <a:pt x="522293" y="608178"/>
                  </a:lnTo>
                  <a:lnTo>
                    <a:pt x="471671" y="615203"/>
                  </a:lnTo>
                  <a:lnTo>
                    <a:pt x="419100" y="617609"/>
                  </a:lnTo>
                  <a:lnTo>
                    <a:pt x="366529" y="615203"/>
                  </a:lnTo>
                  <a:lnTo>
                    <a:pt x="315906" y="608178"/>
                  </a:lnTo>
                  <a:lnTo>
                    <a:pt x="267625" y="596823"/>
                  </a:lnTo>
                  <a:lnTo>
                    <a:pt x="222078" y="581427"/>
                  </a:lnTo>
                  <a:lnTo>
                    <a:pt x="179659" y="562281"/>
                  </a:lnTo>
                  <a:lnTo>
                    <a:pt x="140758" y="539673"/>
                  </a:lnTo>
                  <a:lnTo>
                    <a:pt x="105771" y="513893"/>
                  </a:lnTo>
                  <a:lnTo>
                    <a:pt x="75088" y="485231"/>
                  </a:lnTo>
                  <a:lnTo>
                    <a:pt x="49104" y="453974"/>
                  </a:lnTo>
                  <a:lnTo>
                    <a:pt x="28210" y="420414"/>
                  </a:lnTo>
                  <a:lnTo>
                    <a:pt x="12799" y="384839"/>
                  </a:lnTo>
                  <a:lnTo>
                    <a:pt x="3265" y="347539"/>
                  </a:lnTo>
                  <a:lnTo>
                    <a:pt x="0" y="308804"/>
                  </a:lnTo>
                  <a:close/>
                </a:path>
              </a:pathLst>
            </a:custGeom>
            <a:ln w="9525">
              <a:solidFill>
                <a:srgbClr val="80A9B3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426310" y="4692504"/>
            <a:ext cx="435126" cy="120546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900" b="1">
                <a:latin typeface="Calibri"/>
                <a:cs typeface="Calibri"/>
              </a:defRPr>
            </a:pPr>
            <a:r>
              <a:rPr sz="700"/>
              <a:t>BEVIAMO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12156" y="2713227"/>
            <a:ext cx="794385" cy="1778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000">
                <a:latin typeface="Calibri"/>
                <a:cs typeface="Calibri"/>
              </a:defRPr>
            </a:pPr>
            <a:r>
              <a:t>VegPasta &gt; Pesce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907229" y="3678935"/>
            <a:ext cx="1749425" cy="939165"/>
            <a:chOff x="907229" y="3678935"/>
            <a:chExt cx="1749425" cy="939165"/>
          </a:xfrm>
        </p:grpSpPr>
        <p:pic>
          <p:nvPicPr>
            <p:cNvPr id="18" name="object 1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75232" y="3678935"/>
              <a:ext cx="310895" cy="93878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572171" y="3699205"/>
              <a:ext cx="118110" cy="744855"/>
            </a:xfrm>
            <a:custGeom>
              <a:avLst/>
              <a:gdLst/>
              <a:ahLst/>
              <a:cxnLst/>
              <a:rect l="l" t="t" r="r" b="b"/>
              <a:pathLst>
                <a:path w="118110" h="744854">
                  <a:moveTo>
                    <a:pt x="14173" y="628916"/>
                  </a:moveTo>
                  <a:lnTo>
                    <a:pt x="2057" y="635990"/>
                  </a:lnTo>
                  <a:lnTo>
                    <a:pt x="0" y="643763"/>
                  </a:lnTo>
                  <a:lnTo>
                    <a:pt x="58953" y="744829"/>
                  </a:lnTo>
                  <a:lnTo>
                    <a:pt x="73659" y="719620"/>
                  </a:lnTo>
                  <a:lnTo>
                    <a:pt x="46266" y="719620"/>
                  </a:lnTo>
                  <a:lnTo>
                    <a:pt x="46265" y="672655"/>
                  </a:lnTo>
                  <a:lnTo>
                    <a:pt x="21945" y="630961"/>
                  </a:lnTo>
                  <a:lnTo>
                    <a:pt x="14173" y="628916"/>
                  </a:lnTo>
                  <a:close/>
                </a:path>
                <a:path w="118110" h="744854">
                  <a:moveTo>
                    <a:pt x="46265" y="672655"/>
                  </a:moveTo>
                  <a:lnTo>
                    <a:pt x="46266" y="719620"/>
                  </a:lnTo>
                  <a:lnTo>
                    <a:pt x="71653" y="719620"/>
                  </a:lnTo>
                  <a:lnTo>
                    <a:pt x="71653" y="713219"/>
                  </a:lnTo>
                  <a:lnTo>
                    <a:pt x="47993" y="713219"/>
                  </a:lnTo>
                  <a:lnTo>
                    <a:pt x="58959" y="694418"/>
                  </a:lnTo>
                  <a:lnTo>
                    <a:pt x="46265" y="672655"/>
                  </a:lnTo>
                  <a:close/>
                </a:path>
                <a:path w="118110" h="744854">
                  <a:moveTo>
                    <a:pt x="103746" y="628916"/>
                  </a:moveTo>
                  <a:lnTo>
                    <a:pt x="95973" y="630961"/>
                  </a:lnTo>
                  <a:lnTo>
                    <a:pt x="71654" y="672655"/>
                  </a:lnTo>
                  <a:lnTo>
                    <a:pt x="71653" y="719620"/>
                  </a:lnTo>
                  <a:lnTo>
                    <a:pt x="73659" y="719620"/>
                  </a:lnTo>
                  <a:lnTo>
                    <a:pt x="117919" y="643763"/>
                  </a:lnTo>
                  <a:lnTo>
                    <a:pt x="115862" y="635990"/>
                  </a:lnTo>
                  <a:lnTo>
                    <a:pt x="103746" y="628916"/>
                  </a:lnTo>
                  <a:close/>
                </a:path>
                <a:path w="118110" h="744854">
                  <a:moveTo>
                    <a:pt x="58959" y="694418"/>
                  </a:moveTo>
                  <a:lnTo>
                    <a:pt x="47993" y="713219"/>
                  </a:lnTo>
                  <a:lnTo>
                    <a:pt x="69926" y="713219"/>
                  </a:lnTo>
                  <a:lnTo>
                    <a:pt x="58959" y="694418"/>
                  </a:lnTo>
                  <a:close/>
                </a:path>
                <a:path w="118110" h="744854">
                  <a:moveTo>
                    <a:pt x="71653" y="672656"/>
                  </a:moveTo>
                  <a:lnTo>
                    <a:pt x="58959" y="694418"/>
                  </a:lnTo>
                  <a:lnTo>
                    <a:pt x="69926" y="713219"/>
                  </a:lnTo>
                  <a:lnTo>
                    <a:pt x="71653" y="713219"/>
                  </a:lnTo>
                  <a:lnTo>
                    <a:pt x="71653" y="672656"/>
                  </a:lnTo>
                  <a:close/>
                </a:path>
                <a:path w="118110" h="744854">
                  <a:moveTo>
                    <a:pt x="71653" y="0"/>
                  </a:moveTo>
                  <a:lnTo>
                    <a:pt x="46253" y="0"/>
                  </a:lnTo>
                  <a:lnTo>
                    <a:pt x="46266" y="672656"/>
                  </a:lnTo>
                  <a:lnTo>
                    <a:pt x="58959" y="694418"/>
                  </a:lnTo>
                  <a:lnTo>
                    <a:pt x="71653" y="672656"/>
                  </a:lnTo>
                  <a:lnTo>
                    <a:pt x="71653" y="0"/>
                  </a:lnTo>
                  <a:close/>
                </a:path>
              </a:pathLst>
            </a:custGeom>
            <a:solidFill>
              <a:srgbClr val="3494BA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07229" y="3815473"/>
              <a:ext cx="1749425" cy="400685"/>
            </a:xfrm>
            <a:custGeom>
              <a:avLst/>
              <a:gdLst/>
              <a:ahLst/>
              <a:cxnLst/>
              <a:rect l="l" t="t" r="r" b="b"/>
              <a:pathLst>
                <a:path w="1749425" h="400685">
                  <a:moveTo>
                    <a:pt x="1749191" y="0"/>
                  </a:moveTo>
                  <a:lnTo>
                    <a:pt x="0" y="0"/>
                  </a:lnTo>
                  <a:lnTo>
                    <a:pt x="0" y="400113"/>
                  </a:lnTo>
                  <a:lnTo>
                    <a:pt x="1749191" y="400113"/>
                  </a:lnTo>
                  <a:lnTo>
                    <a:pt x="174919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907229" y="3815473"/>
            <a:ext cx="1749425" cy="40068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1750" rIns="0" bIns="0">
            <a:spAutoFit/>
          </a:bodyPr>
          <a:lstStyle/>
          <a:p>
            <a:pPr marL="91440" marR="145415">
              <a:lnSpc>
                <a:spcPct val="100000"/>
              </a:lnSpc>
              <a:spcBef>
                <a:spcPts val="250"/>
              </a:spcBef>
              <a:defRPr sz="1000">
                <a:latin typeface="Calibri"/>
                <a:cs typeface="Calibri"/>
              </a:defRPr>
            </a:pPr>
            <a:r>
              <a:t>VegPasta: Icetea&gt; Pesce di limone: Limonata&gt; IceTea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10399776" y="3099816"/>
            <a:ext cx="792480" cy="762000"/>
            <a:chOff x="10399776" y="3099816"/>
            <a:chExt cx="792480" cy="762000"/>
          </a:xfrm>
        </p:grpSpPr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399776" y="3099816"/>
              <a:ext cx="792479" cy="76199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524744" y="3325368"/>
              <a:ext cx="539496" cy="35052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445140" y="3126829"/>
              <a:ext cx="700938" cy="667562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0445140" y="3126828"/>
              <a:ext cx="701040" cy="668020"/>
            </a:xfrm>
            <a:custGeom>
              <a:avLst/>
              <a:gdLst/>
              <a:ahLst/>
              <a:cxnLst/>
              <a:rect l="l" t="t" r="r" b="b"/>
              <a:pathLst>
                <a:path w="701040" h="668020">
                  <a:moveTo>
                    <a:pt x="0" y="333781"/>
                  </a:moveTo>
                  <a:lnTo>
                    <a:pt x="3199" y="288489"/>
                  </a:lnTo>
                  <a:lnTo>
                    <a:pt x="12519" y="245048"/>
                  </a:lnTo>
                  <a:lnTo>
                    <a:pt x="27541" y="203858"/>
                  </a:lnTo>
                  <a:lnTo>
                    <a:pt x="47849" y="165315"/>
                  </a:lnTo>
                  <a:lnTo>
                    <a:pt x="73025" y="129817"/>
                  </a:lnTo>
                  <a:lnTo>
                    <a:pt x="102650" y="97762"/>
                  </a:lnTo>
                  <a:lnTo>
                    <a:pt x="136308" y="69547"/>
                  </a:lnTo>
                  <a:lnTo>
                    <a:pt x="173581" y="45570"/>
                  </a:lnTo>
                  <a:lnTo>
                    <a:pt x="214051" y="26230"/>
                  </a:lnTo>
                  <a:lnTo>
                    <a:pt x="257301" y="11922"/>
                  </a:lnTo>
                  <a:lnTo>
                    <a:pt x="302914" y="3047"/>
                  </a:lnTo>
                  <a:lnTo>
                    <a:pt x="350471" y="0"/>
                  </a:lnTo>
                  <a:lnTo>
                    <a:pt x="398028" y="3047"/>
                  </a:lnTo>
                  <a:lnTo>
                    <a:pt x="443640" y="11922"/>
                  </a:lnTo>
                  <a:lnTo>
                    <a:pt x="486890" y="26230"/>
                  </a:lnTo>
                  <a:lnTo>
                    <a:pt x="527360" y="45570"/>
                  </a:lnTo>
                  <a:lnTo>
                    <a:pt x="564633" y="69547"/>
                  </a:lnTo>
                  <a:lnTo>
                    <a:pt x="598291" y="97762"/>
                  </a:lnTo>
                  <a:lnTo>
                    <a:pt x="627917" y="129817"/>
                  </a:lnTo>
                  <a:lnTo>
                    <a:pt x="653092" y="165315"/>
                  </a:lnTo>
                  <a:lnTo>
                    <a:pt x="673400" y="203858"/>
                  </a:lnTo>
                  <a:lnTo>
                    <a:pt x="688423" y="245048"/>
                  </a:lnTo>
                  <a:lnTo>
                    <a:pt x="697743" y="288489"/>
                  </a:lnTo>
                  <a:lnTo>
                    <a:pt x="700942" y="333781"/>
                  </a:lnTo>
                  <a:lnTo>
                    <a:pt x="697743" y="379073"/>
                  </a:lnTo>
                  <a:lnTo>
                    <a:pt x="688423" y="422513"/>
                  </a:lnTo>
                  <a:lnTo>
                    <a:pt x="673400" y="463704"/>
                  </a:lnTo>
                  <a:lnTo>
                    <a:pt x="653092" y="502247"/>
                  </a:lnTo>
                  <a:lnTo>
                    <a:pt x="627917" y="537745"/>
                  </a:lnTo>
                  <a:lnTo>
                    <a:pt x="598291" y="569800"/>
                  </a:lnTo>
                  <a:lnTo>
                    <a:pt x="564633" y="598015"/>
                  </a:lnTo>
                  <a:lnTo>
                    <a:pt x="527360" y="621992"/>
                  </a:lnTo>
                  <a:lnTo>
                    <a:pt x="486890" y="641333"/>
                  </a:lnTo>
                  <a:lnTo>
                    <a:pt x="443640" y="655640"/>
                  </a:lnTo>
                  <a:lnTo>
                    <a:pt x="398028" y="664516"/>
                  </a:lnTo>
                  <a:lnTo>
                    <a:pt x="350471" y="667563"/>
                  </a:lnTo>
                  <a:lnTo>
                    <a:pt x="302914" y="664516"/>
                  </a:lnTo>
                  <a:lnTo>
                    <a:pt x="257301" y="655640"/>
                  </a:lnTo>
                  <a:lnTo>
                    <a:pt x="214051" y="641333"/>
                  </a:lnTo>
                  <a:lnTo>
                    <a:pt x="173581" y="621992"/>
                  </a:lnTo>
                  <a:lnTo>
                    <a:pt x="136308" y="598015"/>
                  </a:lnTo>
                  <a:lnTo>
                    <a:pt x="102650" y="569800"/>
                  </a:lnTo>
                  <a:lnTo>
                    <a:pt x="73025" y="537745"/>
                  </a:lnTo>
                  <a:lnTo>
                    <a:pt x="47849" y="502247"/>
                  </a:lnTo>
                  <a:lnTo>
                    <a:pt x="27541" y="463704"/>
                  </a:lnTo>
                  <a:lnTo>
                    <a:pt x="12519" y="422513"/>
                  </a:lnTo>
                  <a:lnTo>
                    <a:pt x="3199" y="379073"/>
                  </a:lnTo>
                  <a:lnTo>
                    <a:pt x="0" y="333781"/>
                  </a:lnTo>
                  <a:close/>
                </a:path>
              </a:pathLst>
            </a:custGeom>
            <a:ln w="9525">
              <a:solidFill>
                <a:srgbClr val="80A9B3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10554994" y="3238556"/>
            <a:ext cx="509245" cy="25904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000" b="1">
                <a:latin typeface="Calibri"/>
                <a:cs typeface="Calibri"/>
              </a:defRPr>
            </a:pPr>
            <a:r>
              <a:rPr sz="800"/>
              <a:t>IL NOSTRO SITO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10329671" y="4285488"/>
            <a:ext cx="932815" cy="710565"/>
            <a:chOff x="10329671" y="4285488"/>
            <a:chExt cx="932815" cy="710565"/>
          </a:xfrm>
        </p:grpSpPr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329671" y="4285488"/>
              <a:ext cx="932687" cy="71018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376510" y="4310545"/>
              <a:ext cx="838199" cy="617613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0376509" y="4310545"/>
              <a:ext cx="838200" cy="617855"/>
            </a:xfrm>
            <a:custGeom>
              <a:avLst/>
              <a:gdLst/>
              <a:ahLst/>
              <a:cxnLst/>
              <a:rect l="l" t="t" r="r" b="b"/>
              <a:pathLst>
                <a:path w="838200" h="617854">
                  <a:moveTo>
                    <a:pt x="0" y="308804"/>
                  </a:moveTo>
                  <a:lnTo>
                    <a:pt x="3265" y="270068"/>
                  </a:lnTo>
                  <a:lnTo>
                    <a:pt x="12799" y="232768"/>
                  </a:lnTo>
                  <a:lnTo>
                    <a:pt x="28210" y="197194"/>
                  </a:lnTo>
                  <a:lnTo>
                    <a:pt x="49104" y="163634"/>
                  </a:lnTo>
                  <a:lnTo>
                    <a:pt x="75088" y="132378"/>
                  </a:lnTo>
                  <a:lnTo>
                    <a:pt x="105771" y="103715"/>
                  </a:lnTo>
                  <a:lnTo>
                    <a:pt x="140758" y="77935"/>
                  </a:lnTo>
                  <a:lnTo>
                    <a:pt x="179659" y="55327"/>
                  </a:lnTo>
                  <a:lnTo>
                    <a:pt x="222078" y="36181"/>
                  </a:lnTo>
                  <a:lnTo>
                    <a:pt x="267625" y="20786"/>
                  </a:lnTo>
                  <a:lnTo>
                    <a:pt x="315906" y="9431"/>
                  </a:lnTo>
                  <a:lnTo>
                    <a:pt x="366529" y="2406"/>
                  </a:lnTo>
                  <a:lnTo>
                    <a:pt x="419100" y="0"/>
                  </a:lnTo>
                  <a:lnTo>
                    <a:pt x="471671" y="2406"/>
                  </a:lnTo>
                  <a:lnTo>
                    <a:pt x="522293" y="9431"/>
                  </a:lnTo>
                  <a:lnTo>
                    <a:pt x="570574" y="20786"/>
                  </a:lnTo>
                  <a:lnTo>
                    <a:pt x="616121" y="36181"/>
                  </a:lnTo>
                  <a:lnTo>
                    <a:pt x="658541" y="55327"/>
                  </a:lnTo>
                  <a:lnTo>
                    <a:pt x="697441" y="77935"/>
                  </a:lnTo>
                  <a:lnTo>
                    <a:pt x="732429" y="103715"/>
                  </a:lnTo>
                  <a:lnTo>
                    <a:pt x="763111" y="132378"/>
                  </a:lnTo>
                  <a:lnTo>
                    <a:pt x="789096" y="163634"/>
                  </a:lnTo>
                  <a:lnTo>
                    <a:pt x="809990" y="197194"/>
                  </a:lnTo>
                  <a:lnTo>
                    <a:pt x="825400" y="232768"/>
                  </a:lnTo>
                  <a:lnTo>
                    <a:pt x="834935" y="270068"/>
                  </a:lnTo>
                  <a:lnTo>
                    <a:pt x="838200" y="308804"/>
                  </a:lnTo>
                  <a:lnTo>
                    <a:pt x="834935" y="347539"/>
                  </a:lnTo>
                  <a:lnTo>
                    <a:pt x="825400" y="384839"/>
                  </a:lnTo>
                  <a:lnTo>
                    <a:pt x="809990" y="420414"/>
                  </a:lnTo>
                  <a:lnTo>
                    <a:pt x="789096" y="453974"/>
                  </a:lnTo>
                  <a:lnTo>
                    <a:pt x="763111" y="485231"/>
                  </a:lnTo>
                  <a:lnTo>
                    <a:pt x="732429" y="513893"/>
                  </a:lnTo>
                  <a:lnTo>
                    <a:pt x="697441" y="539673"/>
                  </a:lnTo>
                  <a:lnTo>
                    <a:pt x="658541" y="562281"/>
                  </a:lnTo>
                  <a:lnTo>
                    <a:pt x="616121" y="581427"/>
                  </a:lnTo>
                  <a:lnTo>
                    <a:pt x="570574" y="596823"/>
                  </a:lnTo>
                  <a:lnTo>
                    <a:pt x="522293" y="608178"/>
                  </a:lnTo>
                  <a:lnTo>
                    <a:pt x="471671" y="615203"/>
                  </a:lnTo>
                  <a:lnTo>
                    <a:pt x="419100" y="617609"/>
                  </a:lnTo>
                  <a:lnTo>
                    <a:pt x="366529" y="615203"/>
                  </a:lnTo>
                  <a:lnTo>
                    <a:pt x="315906" y="608178"/>
                  </a:lnTo>
                  <a:lnTo>
                    <a:pt x="267625" y="596823"/>
                  </a:lnTo>
                  <a:lnTo>
                    <a:pt x="222078" y="581427"/>
                  </a:lnTo>
                  <a:lnTo>
                    <a:pt x="179659" y="562281"/>
                  </a:lnTo>
                  <a:lnTo>
                    <a:pt x="140758" y="539673"/>
                  </a:lnTo>
                  <a:lnTo>
                    <a:pt x="105771" y="513893"/>
                  </a:lnTo>
                  <a:lnTo>
                    <a:pt x="75088" y="485231"/>
                  </a:lnTo>
                  <a:lnTo>
                    <a:pt x="49104" y="453974"/>
                  </a:lnTo>
                  <a:lnTo>
                    <a:pt x="28210" y="420414"/>
                  </a:lnTo>
                  <a:lnTo>
                    <a:pt x="12799" y="384839"/>
                  </a:lnTo>
                  <a:lnTo>
                    <a:pt x="3265" y="347539"/>
                  </a:lnTo>
                  <a:lnTo>
                    <a:pt x="0" y="308804"/>
                  </a:lnTo>
                  <a:close/>
                </a:path>
              </a:pathLst>
            </a:custGeom>
            <a:ln w="9525">
              <a:solidFill>
                <a:srgbClr val="80A9B3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10567217" y="4519028"/>
            <a:ext cx="514782" cy="151323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900" b="1">
                <a:latin typeface="Calibri"/>
                <a:cs typeface="Calibri"/>
              </a:defRPr>
            </a:pPr>
            <a:r>
              <a:t>BEVIAMO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376636" y="2810763"/>
            <a:ext cx="794385" cy="1778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000">
                <a:latin typeface="Calibri"/>
                <a:cs typeface="Calibri"/>
              </a:defRPr>
            </a:pPr>
            <a:r>
              <a:t>VegPasta &gt; Pesce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179024" y="4029964"/>
            <a:ext cx="995044" cy="1778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000">
                <a:latin typeface="Calibri"/>
                <a:cs typeface="Calibri"/>
              </a:defRPr>
            </a:pPr>
            <a:r>
              <a:t>Icetea&gt; Lemonade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5" name="object 35"/>
          <p:cNvSpPr txBox="1">
            <a:spLocks noGrp="1"/>
          </p:cNvSpPr>
          <p:nvPr>
            <p:ph type="title"/>
          </p:nvPr>
        </p:nvSpPr>
        <p:spPr>
          <a:xfrm>
            <a:off x="596900" y="985011"/>
            <a:ext cx="1920875" cy="45212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u="none"/>
            </a:pPr>
            <a:r>
              <a:t>Esempi</a:t>
            </a:r>
          </a:p>
        </p:txBody>
      </p:sp>
      <p:sp>
        <p:nvSpPr>
          <p:cNvPr id="36" name="object 36"/>
          <p:cNvSpPr txBox="1"/>
          <p:nvPr/>
        </p:nvSpPr>
        <p:spPr>
          <a:xfrm>
            <a:off x="8778240" y="6339332"/>
            <a:ext cx="2699385" cy="400685"/>
          </a:xfrm>
          <a:prstGeom prst="rect">
            <a:avLst/>
          </a:prstGeom>
        </p:spPr>
        <p:txBody>
          <a:bodyPr vert="horz" wrap="square" lIns="0" tIns="3175" rIns="0" bIns="0">
            <a:spAutoFit/>
          </a:bodyPr>
          <a:lstStyle/>
          <a:p>
            <a:pPr marL="50800" marR="43180">
              <a:lnSpc>
                <a:spcPct val="105000"/>
              </a:lnSpc>
              <a:spcBef>
                <a:spcPts val="25"/>
              </a:spcBef>
              <a:defRPr>
                <a:solidFill>
                  <a:srgbClr val="898989"/>
                </a:solidFill>
              </a:defRPr>
            </a:pPr>
            <a:r>
              <a:rPr sz="1200" b="1">
                <a:latin typeface="Calibri"/>
                <a:cs typeface="Calibri"/>
              </a:rPr>
              <a:t>New Orleans — MPREF 2018 — A Noti</a:t>
            </a:r>
            <a:r>
              <a:rPr sz="1800" baseline="-30092">
                <a:latin typeface="Arial MT"/>
                <a:cs typeface="Arial MT"/>
              </a:rPr>
              <a:t>4</a:t>
            </a:r>
            <a:r>
              <a:rPr sz="1200" b="1">
                <a:latin typeface="Calibri"/>
                <a:cs typeface="Calibri"/>
              </a:rPr>
              <a:t>o</a:t>
            </a:r>
            <a:r>
              <a:rPr sz="1800" baseline="-30092">
                <a:latin typeface="Arial MT"/>
                <a:cs typeface="Arial MT"/>
              </a:rPr>
              <a:t>8</a:t>
            </a:r>
            <a:r>
              <a:rPr sz="1200" b="1">
                <a:latin typeface="Calibri"/>
                <a:cs typeface="Calibri"/>
              </a:rPr>
              <a:t>n di distanza tra le reti CP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875546" y="2819400"/>
            <a:ext cx="6590030" cy="1126077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29845" rIns="0" bIns="0">
            <a:spAutoFit/>
          </a:bodyPr>
          <a:lstStyle/>
          <a:p>
            <a:pPr marL="400685" marR="389890" algn="ctr">
              <a:lnSpc>
                <a:spcPct val="100600"/>
              </a:lnSpc>
              <a:spcBef>
                <a:spcPts val="235"/>
              </a:spcBef>
              <a:defRPr sz="3600">
                <a:solidFill>
                  <a:srgbClr val="3A4A6A"/>
                </a:solidFill>
                <a:latin typeface="Arial MT"/>
                <a:cs typeface="Arial MT"/>
              </a:defRPr>
            </a:pPr>
            <a:r>
              <a:rPr sz="2400"/>
              <a:t>Possiamo calcolare la distanza KTD direttamente dalle reti CP in tempo polinomiale?</a:t>
            </a:r>
            <a:endParaRPr sz="2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0" y="69529"/>
            <a:ext cx="11074400" cy="773430"/>
            <a:chOff x="609600" y="69529"/>
            <a:chExt cx="11074400" cy="773430"/>
          </a:xfrm>
        </p:grpSpPr>
        <p:sp>
          <p:nvSpPr>
            <p:cNvPr id="3" name="object 3"/>
            <p:cNvSpPr/>
            <p:nvPr/>
          </p:nvSpPr>
          <p:spPr>
            <a:xfrm>
              <a:off x="609600" y="838199"/>
              <a:ext cx="11074400" cy="0"/>
            </a:xfrm>
            <a:custGeom>
              <a:avLst/>
              <a:gdLst/>
              <a:ahLst/>
              <a:cxnLst/>
              <a:rect l="l" t="t" r="r" b="b"/>
              <a:pathLst>
                <a:path w="11074400">
                  <a:moveTo>
                    <a:pt x="0" y="0"/>
                  </a:moveTo>
                  <a:lnTo>
                    <a:pt x="11074406" y="1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24608" y="69529"/>
              <a:ext cx="747551" cy="74755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96900" y="362425"/>
            <a:ext cx="4127500" cy="45212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u="none"/>
            </a:pPr>
            <a:r>
              <a:t>Il nostro ambiente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96900" y="1714500"/>
            <a:ext cx="10934065" cy="1802764"/>
          </a:xfrm>
          <a:prstGeom prst="rect">
            <a:avLst/>
          </a:prstGeom>
        </p:spPr>
        <p:txBody>
          <a:bodyPr vert="horz" wrap="square" lIns="0" tIns="76200" rIns="0" bIns="0">
            <a:spAutoFit/>
          </a:bodyPr>
          <a:lstStyle/>
          <a:p>
            <a:pPr marL="244475" indent="-231775">
              <a:lnSpc>
                <a:spcPct val="100000"/>
              </a:lnSpc>
              <a:spcBef>
                <a:spcPts val="600"/>
              </a:spcBef>
              <a:buChar char="•"/>
              <a:tabLst>
                <a:tab pos="243840" algn="l"/>
                <a:tab pos="244475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Le reti CP che consideriamo:</a:t>
            </a:r>
            <a:endParaRPr sz="2000">
              <a:latin typeface="Arial MT"/>
              <a:cs typeface="Arial MT"/>
            </a:endParaRPr>
          </a:p>
          <a:p>
            <a:pPr marL="755650" lvl="1" indent="-396875">
              <a:lnSpc>
                <a:spcPct val="100000"/>
              </a:lnSpc>
              <a:spcBef>
                <a:spcPts val="505"/>
              </a:spcBef>
              <a:buChar char="–"/>
              <a:tabLst>
                <a:tab pos="755015" algn="l"/>
                <a:tab pos="755650" algn="l"/>
              </a:tabLst>
              <a:defRPr sz="2000">
                <a:solidFill>
                  <a:srgbClr val="004266"/>
                </a:solidFill>
              </a:defRPr>
            </a:pPr>
            <a:r>
              <a:rPr>
                <a:latin typeface="Arial MT"/>
                <a:cs typeface="Arial MT"/>
              </a:rPr>
              <a:t>Tutti gli </a:t>
            </a:r>
            <a:r>
              <a:rPr b="1">
                <a:latin typeface="Arial"/>
                <a:cs typeface="Arial"/>
              </a:rPr>
              <a:t>stessi </a:t>
            </a:r>
            <a:r>
              <a:rPr>
                <a:latin typeface="Arial MT"/>
                <a:cs typeface="Arial MT"/>
              </a:rPr>
              <a:t>set di </a:t>
            </a:r>
            <a:r>
              <a:rPr b="1">
                <a:latin typeface="Arial"/>
                <a:cs typeface="Arial"/>
              </a:rPr>
              <a:t>funzionalità binarie</a:t>
            </a:r>
            <a:endParaRPr sz="2000">
              <a:latin typeface="Arial"/>
              <a:cs typeface="Arial"/>
            </a:endParaRPr>
          </a:p>
          <a:p>
            <a:pPr marL="755650" lvl="1" indent="-396875">
              <a:lnSpc>
                <a:spcPct val="100000"/>
              </a:lnSpc>
              <a:spcBef>
                <a:spcPts val="505"/>
              </a:spcBef>
              <a:buFont typeface="Arial MT"/>
              <a:buChar char="–"/>
              <a:tabLst>
                <a:tab pos="755015" algn="l"/>
                <a:tab pos="755650" algn="l"/>
              </a:tabLst>
              <a:defRPr sz="2000" b="1">
                <a:solidFill>
                  <a:srgbClr val="004266"/>
                </a:solidFill>
                <a:latin typeface="Arial"/>
                <a:cs typeface="Arial"/>
              </a:defRPr>
            </a:pPr>
            <a:r>
              <a:t>Aciclica</a:t>
            </a:r>
            <a:endParaRPr sz="2000">
              <a:latin typeface="Arial"/>
              <a:cs typeface="Arial"/>
            </a:endParaRPr>
          </a:p>
          <a:p>
            <a:pPr marL="755650" marR="5080" lvl="1" indent="-396875">
              <a:lnSpc>
                <a:spcPct val="100000"/>
              </a:lnSpc>
              <a:spcBef>
                <a:spcPts val="480"/>
              </a:spcBef>
              <a:buFont typeface="Arial MT"/>
              <a:buChar char="–"/>
              <a:tabLst>
                <a:tab pos="755015" algn="l"/>
                <a:tab pos="755650" algn="l"/>
              </a:tabLst>
              <a:defRPr sz="2000">
                <a:solidFill>
                  <a:srgbClr val="004266"/>
                </a:solidFill>
              </a:defRPr>
            </a:pPr>
            <a:r>
              <a:rPr b="1">
                <a:latin typeface="Arial"/>
                <a:cs typeface="Arial"/>
              </a:rPr>
              <a:t>O-legale</a:t>
            </a:r>
            <a:r>
              <a:rPr>
                <a:latin typeface="Arial MT"/>
                <a:cs typeface="Arial MT"/>
              </a:rPr>
              <a:t>: C'è un ordine O delle caratteristiche tale che se c'è un bordo X-&gt;Y nella rete CP-, allora X viene prima di Y in O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78240" y="6339332"/>
            <a:ext cx="2699385" cy="400685"/>
          </a:xfrm>
          <a:prstGeom prst="rect">
            <a:avLst/>
          </a:prstGeom>
        </p:spPr>
        <p:txBody>
          <a:bodyPr vert="horz" wrap="square" lIns="0" tIns="3175" rIns="0" bIns="0">
            <a:spAutoFit/>
          </a:bodyPr>
          <a:lstStyle/>
          <a:p>
            <a:pPr marL="50800" marR="43180">
              <a:lnSpc>
                <a:spcPct val="105000"/>
              </a:lnSpc>
              <a:spcBef>
                <a:spcPts val="25"/>
              </a:spcBef>
            </a:pPr>
            <a:r>
              <a:rPr sz="1200" b="1">
                <a:solidFill>
                  <a:srgbClr val="898989"/>
                </a:solidFill>
                <a:latin typeface="Calibri"/>
                <a:cs typeface="Calibri"/>
              </a:rPr>
              <a:t>New Orleans — MPREF 2018 — A Noti</a:t>
            </a:r>
            <a:r>
              <a:rPr sz="1800" baseline="-30092">
                <a:solidFill>
                  <a:srgbClr val="FFFFFF"/>
                </a:solidFill>
                <a:latin typeface="Arial MT"/>
                <a:cs typeface="Arial MT"/>
              </a:rPr>
              <a:t>4</a:t>
            </a:r>
            <a:r>
              <a:rPr sz="1200" b="1">
                <a:solidFill>
                  <a:srgbClr val="898989"/>
                </a:solidFill>
                <a:latin typeface="Calibri"/>
                <a:cs typeface="Calibri"/>
              </a:rPr>
              <a:t>o</a:t>
            </a:r>
            <a:r>
              <a:rPr sz="1800" baseline="-30092">
                <a:solidFill>
                  <a:srgbClr val="FFFFFF"/>
                </a:solidFill>
                <a:latin typeface="Arial MT"/>
                <a:cs typeface="Arial MT"/>
              </a:rPr>
              <a:t>9</a:t>
            </a:r>
            <a:r>
              <a:rPr sz="1200" b="1">
                <a:solidFill>
                  <a:srgbClr val="898989"/>
                </a:solidFill>
                <a:latin typeface="Calibri"/>
                <a:cs typeface="Calibri"/>
              </a:rPr>
              <a:t>n di distanza tra le reti CP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1722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22471" y="12"/>
              <a:ext cx="8669528" cy="685791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756648" cy="68579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9833" y="1193802"/>
            <a:ext cx="2322195" cy="833119"/>
          </a:xfrm>
          <a:prstGeom prst="rect">
            <a:avLst/>
          </a:prstGeom>
        </p:spPr>
        <p:txBody>
          <a:bodyPr vert="horz" wrap="square" lIns="0" tIns="63500" rIns="0" bIns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500"/>
              </a:spcBef>
              <a:defRPr u="none">
                <a:solidFill>
                  <a:srgbClr val="FFFFFF"/>
                </a:solidFill>
                <a:latin typeface="Calibri Light"/>
                <a:cs typeface="Calibri Light"/>
              </a:defRPr>
            </a:pPr>
            <a:r>
              <a:t>Cos'è l'intelligenza artificiale?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424815" y="843533"/>
            <a:ext cx="3304540" cy="1618615"/>
            <a:chOff x="424815" y="843533"/>
            <a:chExt cx="3304540" cy="1618615"/>
          </a:xfrm>
        </p:grpSpPr>
        <p:sp>
          <p:nvSpPr>
            <p:cNvPr id="7" name="object 7"/>
            <p:cNvSpPr/>
            <p:nvPr/>
          </p:nvSpPr>
          <p:spPr>
            <a:xfrm>
              <a:off x="424815" y="843533"/>
              <a:ext cx="548640" cy="73660"/>
            </a:xfrm>
            <a:custGeom>
              <a:avLst/>
              <a:gdLst/>
              <a:ahLst/>
              <a:cxnLst/>
              <a:rect l="l" t="t" r="r" b="b"/>
              <a:pathLst>
                <a:path w="548640" h="73659">
                  <a:moveTo>
                    <a:pt x="548640" y="0"/>
                  </a:moveTo>
                  <a:lnTo>
                    <a:pt x="0" y="0"/>
                  </a:lnTo>
                  <a:lnTo>
                    <a:pt x="0" y="73151"/>
                  </a:lnTo>
                  <a:lnTo>
                    <a:pt x="548640" y="73151"/>
                  </a:lnTo>
                  <a:lnTo>
                    <a:pt x="548640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8244" y="2443480"/>
              <a:ext cx="3301365" cy="18415"/>
            </a:xfrm>
            <a:custGeom>
              <a:avLst/>
              <a:gdLst/>
              <a:ahLst/>
              <a:cxnLst/>
              <a:rect l="l" t="t" r="r" b="b"/>
              <a:pathLst>
                <a:path w="3301365" h="18414">
                  <a:moveTo>
                    <a:pt x="3300983" y="0"/>
                  </a:moveTo>
                  <a:lnTo>
                    <a:pt x="0" y="0"/>
                  </a:lnTo>
                  <a:lnTo>
                    <a:pt x="0" y="18287"/>
                  </a:lnTo>
                  <a:lnTo>
                    <a:pt x="3300983" y="18287"/>
                  </a:lnTo>
                  <a:lnTo>
                    <a:pt x="33009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49833" y="2712720"/>
            <a:ext cx="3282950" cy="2762885"/>
          </a:xfrm>
          <a:prstGeom prst="rect">
            <a:avLst/>
          </a:prstGeom>
        </p:spPr>
        <p:txBody>
          <a:bodyPr vert="horz" wrap="square" lIns="0" tIns="36830" rIns="0" bIns="0">
            <a:spAutoFit/>
          </a:bodyPr>
          <a:lstStyle/>
          <a:p>
            <a:pPr marL="12700" marR="164465">
              <a:lnSpc>
                <a:spcPct val="90600"/>
              </a:lnSpc>
              <a:spcBef>
                <a:spcPts val="290"/>
              </a:spcBef>
              <a:defRPr sz="17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La scienza di fare le macchine fare cose che richiederebbero l'intelligenza se fatto dagli uomini.</a:t>
            </a:r>
            <a:endParaRPr sz="1700">
              <a:latin typeface="Calibri"/>
              <a:cs typeface="Calibri"/>
            </a:endParaRPr>
          </a:p>
          <a:p>
            <a:pPr marL="2163445">
              <a:lnSpc>
                <a:spcPct val="100000"/>
              </a:lnSpc>
              <a:spcBef>
                <a:spcPts val="770"/>
              </a:spcBef>
              <a:defRPr sz="1700" i="1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M. L. Minsky</a:t>
            </a:r>
            <a:endParaRPr sz="1700">
              <a:latin typeface="Calibri"/>
              <a:cs typeface="Calibri"/>
            </a:endParaRPr>
          </a:p>
          <a:p>
            <a:pPr marL="12700" marR="60325">
              <a:lnSpc>
                <a:spcPct val="90600"/>
              </a:lnSpc>
              <a:spcBef>
                <a:spcPts val="960"/>
              </a:spcBef>
              <a:defRPr sz="17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I sistemi di intelligenza artificiale possono utilizzare regole simboliche o imparare un modello numerico, e possono anche adattare il loro comportamento analizzando come l'ambiente è influenzato dalle loro azioni precedenti.</a:t>
            </a:r>
            <a:endParaRPr sz="17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765"/>
              </a:spcBef>
              <a:defRPr sz="1700" i="1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HLEG sull'IA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0" y="69529"/>
            <a:ext cx="11074400" cy="773430"/>
            <a:chOff x="609600" y="69529"/>
            <a:chExt cx="11074400" cy="773430"/>
          </a:xfrm>
        </p:grpSpPr>
        <p:sp>
          <p:nvSpPr>
            <p:cNvPr id="3" name="object 3"/>
            <p:cNvSpPr/>
            <p:nvPr/>
          </p:nvSpPr>
          <p:spPr>
            <a:xfrm>
              <a:off x="609600" y="838199"/>
              <a:ext cx="11074400" cy="0"/>
            </a:xfrm>
            <a:custGeom>
              <a:avLst/>
              <a:gdLst/>
              <a:ahLst/>
              <a:cxnLst/>
              <a:rect l="l" t="t" r="r" b="b"/>
              <a:pathLst>
                <a:path w="11074400">
                  <a:moveTo>
                    <a:pt x="0" y="0"/>
                  </a:moveTo>
                  <a:lnTo>
                    <a:pt x="11074406" y="1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24608" y="69529"/>
              <a:ext cx="747551" cy="74755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16793" y="386079"/>
            <a:ext cx="8181340" cy="45212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u="none"/>
            </a:pPr>
            <a:r>
              <a:t>Approssimazione della distanza KTD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96900" y="1778508"/>
            <a:ext cx="10587990" cy="173863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244475" indent="-231775">
              <a:lnSpc>
                <a:spcPct val="100000"/>
              </a:lnSpc>
              <a:spcBef>
                <a:spcPts val="100"/>
              </a:spcBef>
              <a:buChar char="•"/>
              <a:tabLst>
                <a:tab pos="243840" algn="l"/>
                <a:tab pos="244475" algn="l"/>
              </a:tabLst>
              <a:defRPr sz="2000">
                <a:solidFill>
                  <a:srgbClr val="004266"/>
                </a:solidFill>
              </a:defRPr>
            </a:pPr>
            <a:r>
              <a:rPr>
                <a:latin typeface="Arial MT"/>
                <a:cs typeface="Arial MT"/>
              </a:rPr>
              <a:t>Invece di calcolare il </a:t>
            </a:r>
            <a:r>
              <a:rPr b="1">
                <a:latin typeface="Arial"/>
                <a:cs typeface="Arial"/>
              </a:rPr>
              <a:t>KTD tra due </a:t>
            </a:r>
            <a:r>
              <a:rPr>
                <a:latin typeface="Arial MT"/>
                <a:cs typeface="Arial MT"/>
              </a:rPr>
              <a:t>CP-net in tempo polinomiale,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004266"/>
              </a:buClr>
              <a:buFont typeface="Arial MT"/>
              <a:buChar char="•"/>
            </a:pPr>
            <a:endParaRPr sz="2950">
              <a:latin typeface="Arial MT"/>
              <a:cs typeface="Arial MT"/>
            </a:endParaRPr>
          </a:p>
          <a:p>
            <a:pPr marL="244475" marR="5080" indent="-231775">
              <a:lnSpc>
                <a:spcPct val="100000"/>
              </a:lnSpc>
              <a:buChar char="•"/>
              <a:tabLst>
                <a:tab pos="243840" algn="l"/>
                <a:tab pos="244475" algn="l"/>
              </a:tabLst>
              <a:defRPr sz="2000">
                <a:solidFill>
                  <a:srgbClr val="004266"/>
                </a:solidFill>
              </a:defRPr>
            </a:pPr>
            <a:r>
              <a:rPr>
                <a:latin typeface="Arial MT"/>
                <a:cs typeface="Arial MT"/>
              </a:rPr>
              <a:t>Calcolare il </a:t>
            </a:r>
            <a:r>
              <a:rPr b="1">
                <a:latin typeface="Arial"/>
                <a:cs typeface="Arial"/>
              </a:rPr>
              <a:t>KT di due particolari linearizzazione delle OP </a:t>
            </a:r>
            <a:r>
              <a:rPr>
                <a:latin typeface="Arial MT"/>
                <a:cs typeface="Arial MT"/>
              </a:rPr>
              <a:t>dalle reti CP in tempo polinomiale</a:t>
            </a:r>
            <a:endParaRPr sz="2000">
              <a:latin typeface="Arial MT"/>
              <a:cs typeface="Arial MT"/>
            </a:endParaRPr>
          </a:p>
          <a:p>
            <a:pPr marL="358775">
              <a:lnSpc>
                <a:spcPct val="100000"/>
              </a:lnSpc>
              <a:spcBef>
                <a:spcPts val="480"/>
              </a:spcBef>
              <a:tabLst>
                <a:tab pos="755015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— —	Cioè, senza calcolare esplicitamente le linearizzazioni!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78240" y="6339332"/>
            <a:ext cx="2699385" cy="400685"/>
          </a:xfrm>
          <a:prstGeom prst="rect">
            <a:avLst/>
          </a:prstGeom>
        </p:spPr>
        <p:txBody>
          <a:bodyPr vert="horz" wrap="square" lIns="0" tIns="3175" rIns="0" bIns="0">
            <a:spAutoFit/>
          </a:bodyPr>
          <a:lstStyle/>
          <a:p>
            <a:pPr marL="50800" marR="43180">
              <a:lnSpc>
                <a:spcPct val="105000"/>
              </a:lnSpc>
              <a:spcBef>
                <a:spcPts val="25"/>
              </a:spcBef>
            </a:pPr>
            <a:r>
              <a:rPr sz="1200" b="1">
                <a:solidFill>
                  <a:srgbClr val="898989"/>
                </a:solidFill>
                <a:latin typeface="Calibri"/>
                <a:cs typeface="Calibri"/>
              </a:rPr>
              <a:t>New Orleans — MPREF 2018 — A Noti</a:t>
            </a:r>
            <a:r>
              <a:rPr sz="1800" baseline="-30092">
                <a:solidFill>
                  <a:srgbClr val="FFFFFF"/>
                </a:solidFill>
                <a:latin typeface="Arial MT"/>
                <a:cs typeface="Arial MT"/>
              </a:rPr>
              <a:t>5</a:t>
            </a:r>
            <a:r>
              <a:rPr sz="1200" b="1">
                <a:solidFill>
                  <a:srgbClr val="898989"/>
                </a:solidFill>
                <a:latin typeface="Calibri"/>
                <a:cs typeface="Calibri"/>
              </a:rPr>
              <a:t>o</a:t>
            </a:r>
            <a:r>
              <a:rPr sz="1800" baseline="-30092">
                <a:solidFill>
                  <a:srgbClr val="FFFFFF"/>
                </a:solidFill>
                <a:latin typeface="Arial MT"/>
                <a:cs typeface="Arial MT"/>
              </a:rPr>
              <a:t>0</a:t>
            </a:r>
            <a:r>
              <a:rPr sz="1200" b="1">
                <a:solidFill>
                  <a:srgbClr val="898989"/>
                </a:solidFill>
                <a:latin typeface="Calibri"/>
                <a:cs typeface="Calibri"/>
              </a:rPr>
              <a:t>n di distanza tra le reti CP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929322" y="1903985"/>
            <a:ext cx="1304925" cy="151323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 b="1">
                <a:latin typeface="Calibri"/>
                <a:cs typeface="Calibri"/>
              </a:defRPr>
            </a:pPr>
            <a:r>
              <a:rPr sz="900"/>
              <a:t>VegPasta, IceTea, TV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446482" y="2740775"/>
            <a:ext cx="1762125" cy="277495"/>
          </a:xfrm>
          <a:custGeom>
            <a:avLst/>
            <a:gdLst/>
            <a:ahLst/>
            <a:cxnLst/>
            <a:rect l="l" t="t" r="r" b="b"/>
            <a:pathLst>
              <a:path w="1762125" h="277495">
                <a:moveTo>
                  <a:pt x="0" y="0"/>
                </a:moveTo>
                <a:lnTo>
                  <a:pt x="1762021" y="0"/>
                </a:lnTo>
                <a:lnTo>
                  <a:pt x="1762021" y="276999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/>
          <a:lstStyle/>
          <a:p>
            <a:endParaRPr sz="1100"/>
          </a:p>
        </p:txBody>
      </p:sp>
      <p:sp>
        <p:nvSpPr>
          <p:cNvPr id="4" name="object 4"/>
          <p:cNvSpPr txBox="1"/>
          <p:nvPr/>
        </p:nvSpPr>
        <p:spPr>
          <a:xfrm>
            <a:off x="5525222" y="2760473"/>
            <a:ext cx="1573530" cy="151323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 b="1">
                <a:latin typeface="Calibri"/>
                <a:cs typeface="Calibri"/>
              </a:defRPr>
            </a:pPr>
            <a:r>
              <a:rPr sz="900"/>
              <a:t>VegPasta, Lemonade, TV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172499" y="2778913"/>
            <a:ext cx="1717039" cy="277495"/>
          </a:xfrm>
          <a:custGeom>
            <a:avLst/>
            <a:gdLst/>
            <a:ahLst/>
            <a:cxnLst/>
            <a:rect l="l" t="t" r="r" b="b"/>
            <a:pathLst>
              <a:path w="1717040" h="277495">
                <a:moveTo>
                  <a:pt x="0" y="0"/>
                </a:moveTo>
                <a:lnTo>
                  <a:pt x="1716790" y="0"/>
                </a:lnTo>
                <a:lnTo>
                  <a:pt x="1716790" y="276999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/>
          <a:lstStyle/>
          <a:p>
            <a:endParaRPr sz="1100"/>
          </a:p>
        </p:txBody>
      </p:sp>
      <p:sp>
        <p:nvSpPr>
          <p:cNvPr id="6" name="object 6"/>
          <p:cNvSpPr txBox="1"/>
          <p:nvPr/>
        </p:nvSpPr>
        <p:spPr>
          <a:xfrm>
            <a:off x="8251239" y="2800097"/>
            <a:ext cx="1516380" cy="151323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 b="1">
                <a:latin typeface="Calibri"/>
                <a:cs typeface="Calibri"/>
              </a:defRPr>
            </a:pPr>
            <a:r>
              <a:rPr sz="900"/>
              <a:t>VegPasta, IceTea, Musica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044230" y="3765627"/>
            <a:ext cx="1973580" cy="277495"/>
          </a:xfrm>
          <a:custGeom>
            <a:avLst/>
            <a:gdLst/>
            <a:ahLst/>
            <a:cxnLst/>
            <a:rect l="l" t="t" r="r" b="b"/>
            <a:pathLst>
              <a:path w="1973579" h="277495">
                <a:moveTo>
                  <a:pt x="0" y="0"/>
                </a:moveTo>
                <a:lnTo>
                  <a:pt x="1973321" y="0"/>
                </a:lnTo>
                <a:lnTo>
                  <a:pt x="1973321" y="276999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/>
          <a:lstStyle/>
          <a:p>
            <a:endParaRPr sz="1100"/>
          </a:p>
        </p:txBody>
      </p:sp>
      <p:sp>
        <p:nvSpPr>
          <p:cNvPr id="8" name="object 8"/>
          <p:cNvSpPr txBox="1"/>
          <p:nvPr/>
        </p:nvSpPr>
        <p:spPr>
          <a:xfrm>
            <a:off x="8122969" y="3784601"/>
            <a:ext cx="1785620" cy="151323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 b="1">
                <a:latin typeface="Calibri"/>
                <a:cs typeface="Calibri"/>
              </a:defRPr>
            </a:pPr>
            <a:r>
              <a:rPr sz="900"/>
              <a:t>VegPasta, Lemonade, Musica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616370" y="3810648"/>
            <a:ext cx="1422400" cy="277495"/>
          </a:xfrm>
          <a:custGeom>
            <a:avLst/>
            <a:gdLst/>
            <a:ahLst/>
            <a:cxnLst/>
            <a:rect l="l" t="t" r="r" b="b"/>
            <a:pathLst>
              <a:path w="1422400" h="277495">
                <a:moveTo>
                  <a:pt x="0" y="0"/>
                </a:moveTo>
                <a:lnTo>
                  <a:pt x="1422230" y="0"/>
                </a:lnTo>
                <a:lnTo>
                  <a:pt x="1422230" y="276999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/>
          <a:lstStyle/>
          <a:p>
            <a:endParaRPr sz="1100"/>
          </a:p>
        </p:txBody>
      </p:sp>
      <p:sp>
        <p:nvSpPr>
          <p:cNvPr id="10" name="object 10"/>
          <p:cNvSpPr txBox="1"/>
          <p:nvPr/>
        </p:nvSpPr>
        <p:spPr>
          <a:xfrm>
            <a:off x="5695110" y="3830320"/>
            <a:ext cx="1255395" cy="151323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 b="1">
                <a:latin typeface="Calibri"/>
                <a:cs typeface="Calibri"/>
              </a:defRPr>
            </a:pPr>
            <a:r>
              <a:rPr sz="900"/>
              <a:t>Pesce, Lemonade, TV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213038" y="4799343"/>
            <a:ext cx="1635760" cy="277495"/>
          </a:xfrm>
          <a:custGeom>
            <a:avLst/>
            <a:gdLst/>
            <a:ahLst/>
            <a:cxnLst/>
            <a:rect l="l" t="t" r="r" b="b"/>
            <a:pathLst>
              <a:path w="1635759" h="277495">
                <a:moveTo>
                  <a:pt x="0" y="0"/>
                </a:moveTo>
                <a:lnTo>
                  <a:pt x="1635710" y="0"/>
                </a:lnTo>
                <a:lnTo>
                  <a:pt x="1635710" y="276999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/>
          <a:lstStyle/>
          <a:p>
            <a:endParaRPr sz="1100"/>
          </a:p>
        </p:txBody>
      </p:sp>
      <p:sp>
        <p:nvSpPr>
          <p:cNvPr id="12" name="object 12"/>
          <p:cNvSpPr txBox="1"/>
          <p:nvPr/>
        </p:nvSpPr>
        <p:spPr>
          <a:xfrm>
            <a:off x="8291778" y="4820920"/>
            <a:ext cx="1466850" cy="151323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 b="1">
                <a:latin typeface="Calibri"/>
                <a:cs typeface="Calibri"/>
              </a:defRPr>
            </a:pPr>
            <a:r>
              <a:rPr sz="900"/>
              <a:t>Pesce, Lemonade, Musica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744640" y="4793552"/>
            <a:ext cx="1165860" cy="277495"/>
          </a:xfrm>
          <a:custGeom>
            <a:avLst/>
            <a:gdLst/>
            <a:ahLst/>
            <a:cxnLst/>
            <a:rect l="l" t="t" r="r" b="b"/>
            <a:pathLst>
              <a:path w="1165859" h="277495">
                <a:moveTo>
                  <a:pt x="0" y="0"/>
                </a:moveTo>
                <a:lnTo>
                  <a:pt x="1165700" y="0"/>
                </a:lnTo>
                <a:lnTo>
                  <a:pt x="1165700" y="276999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/>
          <a:lstStyle/>
          <a:p>
            <a:endParaRPr sz="1100"/>
          </a:p>
        </p:txBody>
      </p:sp>
      <p:sp>
        <p:nvSpPr>
          <p:cNvPr id="14" name="object 14"/>
          <p:cNvSpPr txBox="1"/>
          <p:nvPr/>
        </p:nvSpPr>
        <p:spPr>
          <a:xfrm>
            <a:off x="5823380" y="4814825"/>
            <a:ext cx="986790" cy="151323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 b="1">
                <a:latin typeface="Calibri"/>
                <a:cs typeface="Calibri"/>
              </a:defRPr>
            </a:pPr>
            <a:r>
              <a:rPr sz="900"/>
              <a:t>Pesce, IceTea, TV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940587" y="5479798"/>
            <a:ext cx="1379220" cy="277495"/>
          </a:xfrm>
          <a:custGeom>
            <a:avLst/>
            <a:gdLst/>
            <a:ahLst/>
            <a:cxnLst/>
            <a:rect l="l" t="t" r="r" b="b"/>
            <a:pathLst>
              <a:path w="1379220" h="277495">
                <a:moveTo>
                  <a:pt x="0" y="0"/>
                </a:moveTo>
                <a:lnTo>
                  <a:pt x="1379180" y="0"/>
                </a:lnTo>
                <a:lnTo>
                  <a:pt x="1379180" y="276999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/>
          <a:lstStyle/>
          <a:p>
            <a:endParaRPr sz="1100"/>
          </a:p>
        </p:txBody>
      </p:sp>
      <p:sp>
        <p:nvSpPr>
          <p:cNvPr id="16" name="object 16"/>
          <p:cNvSpPr txBox="1"/>
          <p:nvPr/>
        </p:nvSpPr>
        <p:spPr>
          <a:xfrm>
            <a:off x="7019327" y="5500625"/>
            <a:ext cx="1198880" cy="151323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 b="1">
                <a:latin typeface="Calibri"/>
                <a:cs typeface="Calibri"/>
              </a:defRPr>
            </a:pPr>
            <a:r>
              <a:rPr sz="900"/>
              <a:t>Pesce, IceTea, Musica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714742" y="1008380"/>
            <a:ext cx="1697989" cy="502920"/>
            <a:chOff x="6687311" y="1472183"/>
            <a:chExt cx="1697989" cy="502920"/>
          </a:xfrm>
        </p:grpSpPr>
        <p:pic>
          <p:nvPicPr>
            <p:cNvPr id="18" name="object 1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11695" y="1481327"/>
              <a:ext cx="1664207" cy="42976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87311" y="1472183"/>
              <a:ext cx="1697736" cy="50292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56717" y="1507172"/>
              <a:ext cx="1571967" cy="338556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6784148" y="1043369"/>
            <a:ext cx="1572260" cy="202620"/>
          </a:xfrm>
          <a:prstGeom prst="rect">
            <a:avLst/>
          </a:prstGeom>
          <a:ln w="9525">
            <a:solidFill>
              <a:srgbClr val="80A9B3"/>
            </a:solidFill>
          </a:ln>
        </p:spPr>
        <p:txBody>
          <a:bodyPr vert="horz" wrap="square" lIns="0" tIns="33020" rIns="0" bIns="0">
            <a:spAutoFit/>
          </a:bodyPr>
          <a:lstStyle/>
          <a:p>
            <a:pPr marL="91440">
              <a:lnSpc>
                <a:spcPct val="100000"/>
              </a:lnSpc>
              <a:spcBef>
                <a:spcPts val="260"/>
              </a:spcBef>
              <a:defRPr sz="1600">
                <a:latin typeface="Calibri"/>
                <a:cs typeface="Calibri"/>
              </a:defRPr>
            </a:pPr>
            <a:r>
              <a:rPr sz="1050"/>
              <a:t>Soluzione ottimale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6160007" y="1398524"/>
            <a:ext cx="3039110" cy="4270375"/>
            <a:chOff x="6132576" y="1862327"/>
            <a:chExt cx="3039110" cy="4270375"/>
          </a:xfrm>
        </p:grpSpPr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51192" y="1862327"/>
              <a:ext cx="618744" cy="4724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18705" y="1888172"/>
              <a:ext cx="485762" cy="38099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7318705" y="1888172"/>
              <a:ext cx="485775" cy="381000"/>
            </a:xfrm>
            <a:custGeom>
              <a:avLst/>
              <a:gdLst/>
              <a:ahLst/>
              <a:cxnLst/>
              <a:rect l="l" t="t" r="r" b="b"/>
              <a:pathLst>
                <a:path w="485775" h="381000">
                  <a:moveTo>
                    <a:pt x="0" y="285750"/>
                  </a:moveTo>
                  <a:lnTo>
                    <a:pt x="121444" y="285750"/>
                  </a:lnTo>
                  <a:lnTo>
                    <a:pt x="121444" y="0"/>
                  </a:lnTo>
                  <a:lnTo>
                    <a:pt x="364331" y="0"/>
                  </a:lnTo>
                  <a:lnTo>
                    <a:pt x="364331" y="285750"/>
                  </a:lnTo>
                  <a:lnTo>
                    <a:pt x="485775" y="285750"/>
                  </a:lnTo>
                  <a:lnTo>
                    <a:pt x="242887" y="381000"/>
                  </a:lnTo>
                  <a:lnTo>
                    <a:pt x="0" y="285750"/>
                  </a:lnTo>
                  <a:close/>
                </a:path>
              </a:pathLst>
            </a:custGeom>
            <a:ln w="9525">
              <a:solidFill>
                <a:srgbClr val="80A9B3"/>
              </a:solidFill>
            </a:ln>
          </p:spPr>
          <p:txBody>
            <a:bodyPr wrap="square" lIns="0" tIns="0" rIns="0" bIns="0"/>
            <a:lstStyle/>
            <a:p>
              <a:endParaRPr sz="1100"/>
            </a:p>
          </p:txBody>
        </p:sp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132576" y="2590800"/>
              <a:ext cx="1490472" cy="80162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6300000" y="2611488"/>
              <a:ext cx="1282065" cy="607060"/>
            </a:xfrm>
            <a:custGeom>
              <a:avLst/>
              <a:gdLst/>
              <a:ahLst/>
              <a:cxnLst/>
              <a:rect l="l" t="t" r="r" b="b"/>
              <a:pathLst>
                <a:path w="1282065" h="607060">
                  <a:moveTo>
                    <a:pt x="84975" y="484162"/>
                  </a:moveTo>
                  <a:lnTo>
                    <a:pt x="76047" y="485686"/>
                  </a:lnTo>
                  <a:lnTo>
                    <a:pt x="0" y="593128"/>
                  </a:lnTo>
                  <a:lnTo>
                    <a:pt x="130949" y="606437"/>
                  </a:lnTo>
                  <a:lnTo>
                    <a:pt x="137972" y="600722"/>
                  </a:lnTo>
                  <a:lnTo>
                    <a:pt x="138612" y="594398"/>
                  </a:lnTo>
                  <a:lnTo>
                    <a:pt x="31724" y="594398"/>
                  </a:lnTo>
                  <a:lnTo>
                    <a:pt x="19900" y="568388"/>
                  </a:lnTo>
                  <a:lnTo>
                    <a:pt x="68007" y="546515"/>
                  </a:lnTo>
                  <a:lnTo>
                    <a:pt x="99377" y="502196"/>
                  </a:lnTo>
                  <a:lnTo>
                    <a:pt x="97853" y="493280"/>
                  </a:lnTo>
                  <a:lnTo>
                    <a:pt x="84975" y="484162"/>
                  </a:lnTo>
                  <a:close/>
                </a:path>
                <a:path w="1282065" h="607060">
                  <a:moveTo>
                    <a:pt x="68007" y="546515"/>
                  </a:moveTo>
                  <a:lnTo>
                    <a:pt x="19900" y="568388"/>
                  </a:lnTo>
                  <a:lnTo>
                    <a:pt x="31724" y="594398"/>
                  </a:lnTo>
                  <a:lnTo>
                    <a:pt x="42171" y="589648"/>
                  </a:lnTo>
                  <a:lnTo>
                    <a:pt x="37477" y="589648"/>
                  </a:lnTo>
                  <a:lnTo>
                    <a:pt x="27266" y="567169"/>
                  </a:lnTo>
                  <a:lnTo>
                    <a:pt x="53388" y="567169"/>
                  </a:lnTo>
                  <a:lnTo>
                    <a:pt x="68007" y="546515"/>
                  </a:lnTo>
                  <a:close/>
                </a:path>
                <a:path w="1282065" h="607060">
                  <a:moveTo>
                    <a:pt x="79843" y="572519"/>
                  </a:moveTo>
                  <a:lnTo>
                    <a:pt x="31724" y="594398"/>
                  </a:lnTo>
                  <a:lnTo>
                    <a:pt x="138612" y="594398"/>
                  </a:lnTo>
                  <a:lnTo>
                    <a:pt x="139560" y="585025"/>
                  </a:lnTo>
                  <a:lnTo>
                    <a:pt x="133845" y="578015"/>
                  </a:lnTo>
                  <a:lnTo>
                    <a:pt x="79843" y="572519"/>
                  </a:lnTo>
                  <a:close/>
                </a:path>
                <a:path w="1282065" h="607060">
                  <a:moveTo>
                    <a:pt x="27266" y="567169"/>
                  </a:moveTo>
                  <a:lnTo>
                    <a:pt x="37477" y="589648"/>
                  </a:lnTo>
                  <a:lnTo>
                    <a:pt x="51633" y="569648"/>
                  </a:lnTo>
                  <a:lnTo>
                    <a:pt x="27266" y="567169"/>
                  </a:lnTo>
                  <a:close/>
                </a:path>
                <a:path w="1282065" h="607060">
                  <a:moveTo>
                    <a:pt x="51633" y="569648"/>
                  </a:moveTo>
                  <a:lnTo>
                    <a:pt x="37477" y="589648"/>
                  </a:lnTo>
                  <a:lnTo>
                    <a:pt x="42171" y="589648"/>
                  </a:lnTo>
                  <a:lnTo>
                    <a:pt x="79843" y="572519"/>
                  </a:lnTo>
                  <a:lnTo>
                    <a:pt x="51633" y="569648"/>
                  </a:lnTo>
                  <a:close/>
                </a:path>
                <a:path w="1282065" h="607060">
                  <a:moveTo>
                    <a:pt x="1270000" y="0"/>
                  </a:moveTo>
                  <a:lnTo>
                    <a:pt x="68007" y="546515"/>
                  </a:lnTo>
                  <a:lnTo>
                    <a:pt x="51633" y="569648"/>
                  </a:lnTo>
                  <a:lnTo>
                    <a:pt x="79843" y="572519"/>
                  </a:lnTo>
                  <a:lnTo>
                    <a:pt x="1281836" y="26009"/>
                  </a:lnTo>
                  <a:lnTo>
                    <a:pt x="1270000" y="0"/>
                  </a:lnTo>
                  <a:close/>
                </a:path>
                <a:path w="1282065" h="607060">
                  <a:moveTo>
                    <a:pt x="53388" y="567169"/>
                  </a:moveTo>
                  <a:lnTo>
                    <a:pt x="27266" y="567169"/>
                  </a:lnTo>
                  <a:lnTo>
                    <a:pt x="51633" y="569648"/>
                  </a:lnTo>
                  <a:lnTo>
                    <a:pt x="53388" y="567169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 sz="1100"/>
            </a:p>
          </p:txBody>
        </p:sp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28560" y="2590800"/>
              <a:ext cx="1642872" cy="841248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7570241" y="2611386"/>
              <a:ext cx="1433830" cy="647065"/>
            </a:xfrm>
            <a:custGeom>
              <a:avLst/>
              <a:gdLst/>
              <a:ahLst/>
              <a:cxnLst/>
              <a:rect l="l" t="t" r="r" b="b"/>
              <a:pathLst>
                <a:path w="1433829" h="647064">
                  <a:moveTo>
                    <a:pt x="1353077" y="612195"/>
                  </a:moveTo>
                  <a:lnTo>
                    <a:pt x="1299184" y="618655"/>
                  </a:lnTo>
                  <a:lnTo>
                    <a:pt x="1293596" y="625767"/>
                  </a:lnTo>
                  <a:lnTo>
                    <a:pt x="1295476" y="641438"/>
                  </a:lnTo>
                  <a:lnTo>
                    <a:pt x="1302588" y="647026"/>
                  </a:lnTo>
                  <a:lnTo>
                    <a:pt x="1417915" y="633196"/>
                  </a:lnTo>
                  <a:lnTo>
                    <a:pt x="1401572" y="633196"/>
                  </a:lnTo>
                  <a:lnTo>
                    <a:pt x="1353077" y="612195"/>
                  </a:lnTo>
                  <a:close/>
                </a:path>
                <a:path w="1433829" h="647064">
                  <a:moveTo>
                    <a:pt x="1381236" y="608819"/>
                  </a:moveTo>
                  <a:lnTo>
                    <a:pt x="1353077" y="612195"/>
                  </a:lnTo>
                  <a:lnTo>
                    <a:pt x="1401572" y="633196"/>
                  </a:lnTo>
                  <a:lnTo>
                    <a:pt x="1403584" y="628548"/>
                  </a:lnTo>
                  <a:lnTo>
                    <a:pt x="1395742" y="628548"/>
                  </a:lnTo>
                  <a:lnTo>
                    <a:pt x="1381236" y="608819"/>
                  </a:lnTo>
                  <a:close/>
                </a:path>
                <a:path w="1433829" h="647064">
                  <a:moveTo>
                    <a:pt x="1346352" y="523938"/>
                  </a:moveTo>
                  <a:lnTo>
                    <a:pt x="1333639" y="533298"/>
                  </a:lnTo>
                  <a:lnTo>
                    <a:pt x="1332280" y="542239"/>
                  </a:lnTo>
                  <a:lnTo>
                    <a:pt x="1364437" y="585972"/>
                  </a:lnTo>
                  <a:lnTo>
                    <a:pt x="1412925" y="606971"/>
                  </a:lnTo>
                  <a:lnTo>
                    <a:pt x="1401572" y="633196"/>
                  </a:lnTo>
                  <a:lnTo>
                    <a:pt x="1417915" y="633196"/>
                  </a:lnTo>
                  <a:lnTo>
                    <a:pt x="1433271" y="631355"/>
                  </a:lnTo>
                  <a:lnTo>
                    <a:pt x="1355305" y="525310"/>
                  </a:lnTo>
                  <a:lnTo>
                    <a:pt x="1346352" y="523938"/>
                  </a:lnTo>
                  <a:close/>
                </a:path>
                <a:path w="1433829" h="647064">
                  <a:moveTo>
                    <a:pt x="1405559" y="605904"/>
                  </a:moveTo>
                  <a:lnTo>
                    <a:pt x="1381236" y="608819"/>
                  </a:lnTo>
                  <a:lnTo>
                    <a:pt x="1395742" y="628548"/>
                  </a:lnTo>
                  <a:lnTo>
                    <a:pt x="1405559" y="605904"/>
                  </a:lnTo>
                  <a:close/>
                </a:path>
                <a:path w="1433829" h="647064">
                  <a:moveTo>
                    <a:pt x="1410462" y="605904"/>
                  </a:moveTo>
                  <a:lnTo>
                    <a:pt x="1405559" y="605904"/>
                  </a:lnTo>
                  <a:lnTo>
                    <a:pt x="1395742" y="628548"/>
                  </a:lnTo>
                  <a:lnTo>
                    <a:pt x="1403584" y="628548"/>
                  </a:lnTo>
                  <a:lnTo>
                    <a:pt x="1412925" y="606971"/>
                  </a:lnTo>
                  <a:lnTo>
                    <a:pt x="1410462" y="605904"/>
                  </a:lnTo>
                  <a:close/>
                </a:path>
                <a:path w="1433829" h="647064">
                  <a:moveTo>
                    <a:pt x="11353" y="0"/>
                  </a:moveTo>
                  <a:lnTo>
                    <a:pt x="0" y="26212"/>
                  </a:lnTo>
                  <a:lnTo>
                    <a:pt x="1353077" y="612195"/>
                  </a:lnTo>
                  <a:lnTo>
                    <a:pt x="1381236" y="608819"/>
                  </a:lnTo>
                  <a:lnTo>
                    <a:pt x="1364437" y="585972"/>
                  </a:lnTo>
                  <a:lnTo>
                    <a:pt x="11353" y="0"/>
                  </a:lnTo>
                  <a:close/>
                </a:path>
                <a:path w="1433829" h="647064">
                  <a:moveTo>
                    <a:pt x="1364437" y="585972"/>
                  </a:moveTo>
                  <a:lnTo>
                    <a:pt x="1381236" y="608819"/>
                  </a:lnTo>
                  <a:lnTo>
                    <a:pt x="1405559" y="605904"/>
                  </a:lnTo>
                  <a:lnTo>
                    <a:pt x="1410462" y="605904"/>
                  </a:lnTo>
                  <a:lnTo>
                    <a:pt x="1364437" y="585972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 sz="1100"/>
            </a:p>
          </p:txBody>
        </p:sp>
        <p:pic>
          <p:nvPicPr>
            <p:cNvPr id="30" name="object 3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132576" y="3459480"/>
              <a:ext cx="335279" cy="1002791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6233744" y="3481577"/>
              <a:ext cx="132715" cy="793115"/>
            </a:xfrm>
            <a:custGeom>
              <a:avLst/>
              <a:gdLst/>
              <a:ahLst/>
              <a:cxnLst/>
              <a:rect l="l" t="t" r="r" b="b"/>
              <a:pathLst>
                <a:path w="132714" h="793114">
                  <a:moveTo>
                    <a:pt x="15925" y="662546"/>
                  </a:moveTo>
                  <a:lnTo>
                    <a:pt x="2298" y="670496"/>
                  </a:lnTo>
                  <a:lnTo>
                    <a:pt x="0" y="679246"/>
                  </a:lnTo>
                  <a:lnTo>
                    <a:pt x="66319" y="792937"/>
                  </a:lnTo>
                  <a:lnTo>
                    <a:pt x="82854" y="764590"/>
                  </a:lnTo>
                  <a:lnTo>
                    <a:pt x="52031" y="764590"/>
                  </a:lnTo>
                  <a:lnTo>
                    <a:pt x="52031" y="711737"/>
                  </a:lnTo>
                  <a:lnTo>
                    <a:pt x="24676" y="664845"/>
                  </a:lnTo>
                  <a:lnTo>
                    <a:pt x="15925" y="662546"/>
                  </a:lnTo>
                  <a:close/>
                </a:path>
                <a:path w="132714" h="793114">
                  <a:moveTo>
                    <a:pt x="52031" y="711737"/>
                  </a:moveTo>
                  <a:lnTo>
                    <a:pt x="52031" y="764590"/>
                  </a:lnTo>
                  <a:lnTo>
                    <a:pt x="80606" y="764590"/>
                  </a:lnTo>
                  <a:lnTo>
                    <a:pt x="80606" y="757389"/>
                  </a:lnTo>
                  <a:lnTo>
                    <a:pt x="53975" y="757389"/>
                  </a:lnTo>
                  <a:lnTo>
                    <a:pt x="66319" y="736229"/>
                  </a:lnTo>
                  <a:lnTo>
                    <a:pt x="52031" y="711737"/>
                  </a:lnTo>
                  <a:close/>
                </a:path>
                <a:path w="132714" h="793114">
                  <a:moveTo>
                    <a:pt x="116712" y="662546"/>
                  </a:moveTo>
                  <a:lnTo>
                    <a:pt x="107962" y="664845"/>
                  </a:lnTo>
                  <a:lnTo>
                    <a:pt x="80606" y="711737"/>
                  </a:lnTo>
                  <a:lnTo>
                    <a:pt x="80606" y="764590"/>
                  </a:lnTo>
                  <a:lnTo>
                    <a:pt x="82854" y="764590"/>
                  </a:lnTo>
                  <a:lnTo>
                    <a:pt x="132638" y="679246"/>
                  </a:lnTo>
                  <a:lnTo>
                    <a:pt x="130340" y="670496"/>
                  </a:lnTo>
                  <a:lnTo>
                    <a:pt x="116712" y="662546"/>
                  </a:lnTo>
                  <a:close/>
                </a:path>
                <a:path w="132714" h="793114">
                  <a:moveTo>
                    <a:pt x="66319" y="736229"/>
                  </a:moveTo>
                  <a:lnTo>
                    <a:pt x="53975" y="757389"/>
                  </a:lnTo>
                  <a:lnTo>
                    <a:pt x="78663" y="757389"/>
                  </a:lnTo>
                  <a:lnTo>
                    <a:pt x="66319" y="736229"/>
                  </a:lnTo>
                  <a:close/>
                </a:path>
                <a:path w="132714" h="793114">
                  <a:moveTo>
                    <a:pt x="80606" y="711737"/>
                  </a:moveTo>
                  <a:lnTo>
                    <a:pt x="66319" y="736229"/>
                  </a:lnTo>
                  <a:lnTo>
                    <a:pt x="78663" y="757389"/>
                  </a:lnTo>
                  <a:lnTo>
                    <a:pt x="80606" y="757389"/>
                  </a:lnTo>
                  <a:lnTo>
                    <a:pt x="80606" y="711737"/>
                  </a:lnTo>
                  <a:close/>
                </a:path>
                <a:path w="132714" h="793114">
                  <a:moveTo>
                    <a:pt x="80606" y="0"/>
                  </a:moveTo>
                  <a:lnTo>
                    <a:pt x="52031" y="0"/>
                  </a:lnTo>
                  <a:lnTo>
                    <a:pt x="52031" y="711737"/>
                  </a:lnTo>
                  <a:lnTo>
                    <a:pt x="66319" y="736229"/>
                  </a:lnTo>
                  <a:lnTo>
                    <a:pt x="80606" y="711737"/>
                  </a:lnTo>
                  <a:lnTo>
                    <a:pt x="80606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 sz="1100"/>
            </a:p>
          </p:txBody>
        </p:sp>
        <p:pic>
          <p:nvPicPr>
            <p:cNvPr id="32" name="object 3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54496" y="3447288"/>
              <a:ext cx="2916936" cy="972312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6296253" y="3467811"/>
              <a:ext cx="2707640" cy="795655"/>
            </a:xfrm>
            <a:custGeom>
              <a:avLst/>
              <a:gdLst/>
              <a:ahLst/>
              <a:cxnLst/>
              <a:rect l="l" t="t" r="r" b="b"/>
              <a:pathLst>
                <a:path w="2707640" h="795654">
                  <a:moveTo>
                    <a:pt x="2625172" y="753757"/>
                  </a:moveTo>
                  <a:lnTo>
                    <a:pt x="2572702" y="767613"/>
                  </a:lnTo>
                  <a:lnTo>
                    <a:pt x="2568155" y="775436"/>
                  </a:lnTo>
                  <a:lnTo>
                    <a:pt x="2572181" y="790689"/>
                  </a:lnTo>
                  <a:lnTo>
                    <a:pt x="2580005" y="795248"/>
                  </a:lnTo>
                  <a:lnTo>
                    <a:pt x="2683712" y="767854"/>
                  </a:lnTo>
                  <a:lnTo>
                    <a:pt x="2676131" y="767854"/>
                  </a:lnTo>
                  <a:lnTo>
                    <a:pt x="2625172" y="753757"/>
                  </a:lnTo>
                  <a:close/>
                </a:path>
                <a:path w="2707640" h="795654">
                  <a:moveTo>
                    <a:pt x="2652601" y="746514"/>
                  </a:moveTo>
                  <a:lnTo>
                    <a:pt x="2625172" y="753757"/>
                  </a:lnTo>
                  <a:lnTo>
                    <a:pt x="2676131" y="767854"/>
                  </a:lnTo>
                  <a:lnTo>
                    <a:pt x="2677181" y="764057"/>
                  </a:lnTo>
                  <a:lnTo>
                    <a:pt x="2669705" y="764057"/>
                  </a:lnTo>
                  <a:lnTo>
                    <a:pt x="2652601" y="746514"/>
                  </a:lnTo>
                  <a:close/>
                </a:path>
                <a:path w="2707640" h="795654">
                  <a:moveTo>
                    <a:pt x="2606319" y="667283"/>
                  </a:moveTo>
                  <a:lnTo>
                    <a:pt x="2595029" y="678307"/>
                  </a:lnTo>
                  <a:lnTo>
                    <a:pt x="2594914" y="687349"/>
                  </a:lnTo>
                  <a:lnTo>
                    <a:pt x="2632810" y="726216"/>
                  </a:lnTo>
                  <a:lnTo>
                    <a:pt x="2683751" y="740308"/>
                  </a:lnTo>
                  <a:lnTo>
                    <a:pt x="2676131" y="767854"/>
                  </a:lnTo>
                  <a:lnTo>
                    <a:pt x="2683712" y="767854"/>
                  </a:lnTo>
                  <a:lnTo>
                    <a:pt x="2707271" y="761631"/>
                  </a:lnTo>
                  <a:lnTo>
                    <a:pt x="2615374" y="667397"/>
                  </a:lnTo>
                  <a:lnTo>
                    <a:pt x="2606319" y="667283"/>
                  </a:lnTo>
                  <a:close/>
                </a:path>
                <a:path w="2707640" h="795654">
                  <a:moveTo>
                    <a:pt x="2676296" y="740257"/>
                  </a:moveTo>
                  <a:lnTo>
                    <a:pt x="2652601" y="746514"/>
                  </a:lnTo>
                  <a:lnTo>
                    <a:pt x="2669705" y="764057"/>
                  </a:lnTo>
                  <a:lnTo>
                    <a:pt x="2676296" y="740257"/>
                  </a:lnTo>
                  <a:close/>
                </a:path>
                <a:path w="2707640" h="795654">
                  <a:moveTo>
                    <a:pt x="2683567" y="740257"/>
                  </a:moveTo>
                  <a:lnTo>
                    <a:pt x="2676296" y="740257"/>
                  </a:lnTo>
                  <a:lnTo>
                    <a:pt x="2669705" y="764057"/>
                  </a:lnTo>
                  <a:lnTo>
                    <a:pt x="2677181" y="764057"/>
                  </a:lnTo>
                  <a:lnTo>
                    <a:pt x="2683751" y="740308"/>
                  </a:lnTo>
                  <a:lnTo>
                    <a:pt x="2683567" y="740257"/>
                  </a:lnTo>
                  <a:close/>
                </a:path>
                <a:path w="2707640" h="795654">
                  <a:moveTo>
                    <a:pt x="7620" y="0"/>
                  </a:moveTo>
                  <a:lnTo>
                    <a:pt x="0" y="27546"/>
                  </a:lnTo>
                  <a:lnTo>
                    <a:pt x="2625172" y="753757"/>
                  </a:lnTo>
                  <a:lnTo>
                    <a:pt x="2652601" y="746514"/>
                  </a:lnTo>
                  <a:lnTo>
                    <a:pt x="2632810" y="726216"/>
                  </a:lnTo>
                  <a:lnTo>
                    <a:pt x="7620" y="0"/>
                  </a:lnTo>
                  <a:close/>
                </a:path>
                <a:path w="2707640" h="795654">
                  <a:moveTo>
                    <a:pt x="2632810" y="726216"/>
                  </a:moveTo>
                  <a:lnTo>
                    <a:pt x="2652601" y="746514"/>
                  </a:lnTo>
                  <a:lnTo>
                    <a:pt x="2676296" y="740257"/>
                  </a:lnTo>
                  <a:lnTo>
                    <a:pt x="2683567" y="740257"/>
                  </a:lnTo>
                  <a:lnTo>
                    <a:pt x="2632810" y="726216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 sz="1100"/>
            </a:p>
          </p:txBody>
        </p:sp>
        <p:pic>
          <p:nvPicPr>
            <p:cNvPr id="34" name="object 3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833104" y="3499104"/>
              <a:ext cx="338327" cy="920496"/>
            </a:xfrm>
            <a:prstGeom prst="rect">
              <a:avLst/>
            </a:prstGeom>
          </p:spPr>
        </p:pic>
        <p:sp>
          <p:nvSpPr>
            <p:cNvPr id="35" name="object 35"/>
            <p:cNvSpPr/>
            <p:nvPr/>
          </p:nvSpPr>
          <p:spPr>
            <a:xfrm>
              <a:off x="8937129" y="3519716"/>
              <a:ext cx="132715" cy="709930"/>
            </a:xfrm>
            <a:custGeom>
              <a:avLst/>
              <a:gdLst/>
              <a:ahLst/>
              <a:cxnLst/>
              <a:rect l="l" t="t" r="r" b="b"/>
              <a:pathLst>
                <a:path w="132715" h="709929">
                  <a:moveTo>
                    <a:pt x="15938" y="579386"/>
                  </a:moveTo>
                  <a:lnTo>
                    <a:pt x="2311" y="587336"/>
                  </a:lnTo>
                  <a:lnTo>
                    <a:pt x="0" y="596087"/>
                  </a:lnTo>
                  <a:lnTo>
                    <a:pt x="66332" y="709777"/>
                  </a:lnTo>
                  <a:lnTo>
                    <a:pt x="82866" y="681431"/>
                  </a:lnTo>
                  <a:lnTo>
                    <a:pt x="52044" y="681431"/>
                  </a:lnTo>
                  <a:lnTo>
                    <a:pt x="52038" y="628578"/>
                  </a:lnTo>
                  <a:lnTo>
                    <a:pt x="24688" y="581685"/>
                  </a:lnTo>
                  <a:lnTo>
                    <a:pt x="15938" y="579386"/>
                  </a:lnTo>
                  <a:close/>
                </a:path>
                <a:path w="132715" h="709929">
                  <a:moveTo>
                    <a:pt x="52044" y="628589"/>
                  </a:moveTo>
                  <a:lnTo>
                    <a:pt x="52044" y="681431"/>
                  </a:lnTo>
                  <a:lnTo>
                    <a:pt x="80619" y="681431"/>
                  </a:lnTo>
                  <a:lnTo>
                    <a:pt x="80619" y="674230"/>
                  </a:lnTo>
                  <a:lnTo>
                    <a:pt x="53987" y="674230"/>
                  </a:lnTo>
                  <a:lnTo>
                    <a:pt x="66327" y="653078"/>
                  </a:lnTo>
                  <a:lnTo>
                    <a:pt x="52044" y="628589"/>
                  </a:lnTo>
                  <a:close/>
                </a:path>
                <a:path w="132715" h="709929">
                  <a:moveTo>
                    <a:pt x="116712" y="579386"/>
                  </a:moveTo>
                  <a:lnTo>
                    <a:pt x="107975" y="581685"/>
                  </a:lnTo>
                  <a:lnTo>
                    <a:pt x="80619" y="628578"/>
                  </a:lnTo>
                  <a:lnTo>
                    <a:pt x="80619" y="681431"/>
                  </a:lnTo>
                  <a:lnTo>
                    <a:pt x="82866" y="681431"/>
                  </a:lnTo>
                  <a:lnTo>
                    <a:pt x="132651" y="596087"/>
                  </a:lnTo>
                  <a:lnTo>
                    <a:pt x="130352" y="587336"/>
                  </a:lnTo>
                  <a:lnTo>
                    <a:pt x="116712" y="579386"/>
                  </a:lnTo>
                  <a:close/>
                </a:path>
                <a:path w="132715" h="709929">
                  <a:moveTo>
                    <a:pt x="66327" y="653078"/>
                  </a:moveTo>
                  <a:lnTo>
                    <a:pt x="53987" y="674230"/>
                  </a:lnTo>
                  <a:lnTo>
                    <a:pt x="78663" y="674230"/>
                  </a:lnTo>
                  <a:lnTo>
                    <a:pt x="66327" y="653078"/>
                  </a:lnTo>
                  <a:close/>
                </a:path>
                <a:path w="132715" h="709929">
                  <a:moveTo>
                    <a:pt x="80619" y="628578"/>
                  </a:moveTo>
                  <a:lnTo>
                    <a:pt x="66327" y="653078"/>
                  </a:lnTo>
                  <a:lnTo>
                    <a:pt x="78663" y="674230"/>
                  </a:lnTo>
                  <a:lnTo>
                    <a:pt x="80619" y="674230"/>
                  </a:lnTo>
                  <a:lnTo>
                    <a:pt x="80619" y="628578"/>
                  </a:lnTo>
                  <a:close/>
                </a:path>
                <a:path w="132715" h="709929">
                  <a:moveTo>
                    <a:pt x="80619" y="0"/>
                  </a:moveTo>
                  <a:lnTo>
                    <a:pt x="52044" y="0"/>
                  </a:lnTo>
                  <a:lnTo>
                    <a:pt x="52044" y="628589"/>
                  </a:lnTo>
                  <a:lnTo>
                    <a:pt x="66327" y="653078"/>
                  </a:lnTo>
                  <a:lnTo>
                    <a:pt x="80613" y="628589"/>
                  </a:lnTo>
                  <a:lnTo>
                    <a:pt x="80619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 sz="1100"/>
            </a:p>
          </p:txBody>
        </p:sp>
        <p:pic>
          <p:nvPicPr>
            <p:cNvPr id="36" name="object 3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132576" y="4529327"/>
              <a:ext cx="335279" cy="917448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6233744" y="4551451"/>
              <a:ext cx="132715" cy="706120"/>
            </a:xfrm>
            <a:custGeom>
              <a:avLst/>
              <a:gdLst/>
              <a:ahLst/>
              <a:cxnLst/>
              <a:rect l="l" t="t" r="r" b="b"/>
              <a:pathLst>
                <a:path w="132714" h="706120">
                  <a:moveTo>
                    <a:pt x="15925" y="575576"/>
                  </a:moveTo>
                  <a:lnTo>
                    <a:pt x="2298" y="583526"/>
                  </a:lnTo>
                  <a:lnTo>
                    <a:pt x="0" y="592277"/>
                  </a:lnTo>
                  <a:lnTo>
                    <a:pt x="66319" y="705980"/>
                  </a:lnTo>
                  <a:lnTo>
                    <a:pt x="82861" y="677621"/>
                  </a:lnTo>
                  <a:lnTo>
                    <a:pt x="52031" y="677621"/>
                  </a:lnTo>
                  <a:lnTo>
                    <a:pt x="52031" y="624768"/>
                  </a:lnTo>
                  <a:lnTo>
                    <a:pt x="24676" y="577875"/>
                  </a:lnTo>
                  <a:lnTo>
                    <a:pt x="15925" y="575576"/>
                  </a:lnTo>
                  <a:close/>
                </a:path>
                <a:path w="132714" h="706120">
                  <a:moveTo>
                    <a:pt x="52031" y="624768"/>
                  </a:moveTo>
                  <a:lnTo>
                    <a:pt x="52031" y="677621"/>
                  </a:lnTo>
                  <a:lnTo>
                    <a:pt x="80606" y="677621"/>
                  </a:lnTo>
                  <a:lnTo>
                    <a:pt x="80606" y="670420"/>
                  </a:lnTo>
                  <a:lnTo>
                    <a:pt x="53975" y="670420"/>
                  </a:lnTo>
                  <a:lnTo>
                    <a:pt x="66319" y="649259"/>
                  </a:lnTo>
                  <a:lnTo>
                    <a:pt x="52031" y="624768"/>
                  </a:lnTo>
                  <a:close/>
                </a:path>
                <a:path w="132714" h="706120">
                  <a:moveTo>
                    <a:pt x="116712" y="575576"/>
                  </a:moveTo>
                  <a:lnTo>
                    <a:pt x="107962" y="577875"/>
                  </a:lnTo>
                  <a:lnTo>
                    <a:pt x="80606" y="624768"/>
                  </a:lnTo>
                  <a:lnTo>
                    <a:pt x="80606" y="677621"/>
                  </a:lnTo>
                  <a:lnTo>
                    <a:pt x="82861" y="677621"/>
                  </a:lnTo>
                  <a:lnTo>
                    <a:pt x="132638" y="592277"/>
                  </a:lnTo>
                  <a:lnTo>
                    <a:pt x="130340" y="583526"/>
                  </a:lnTo>
                  <a:lnTo>
                    <a:pt x="116712" y="575576"/>
                  </a:lnTo>
                  <a:close/>
                </a:path>
                <a:path w="132714" h="706120">
                  <a:moveTo>
                    <a:pt x="66319" y="649259"/>
                  </a:moveTo>
                  <a:lnTo>
                    <a:pt x="53975" y="670420"/>
                  </a:lnTo>
                  <a:lnTo>
                    <a:pt x="78663" y="670420"/>
                  </a:lnTo>
                  <a:lnTo>
                    <a:pt x="66319" y="649259"/>
                  </a:lnTo>
                  <a:close/>
                </a:path>
                <a:path w="132714" h="706120">
                  <a:moveTo>
                    <a:pt x="80606" y="624768"/>
                  </a:moveTo>
                  <a:lnTo>
                    <a:pt x="66319" y="649259"/>
                  </a:lnTo>
                  <a:lnTo>
                    <a:pt x="78663" y="670420"/>
                  </a:lnTo>
                  <a:lnTo>
                    <a:pt x="80606" y="670420"/>
                  </a:lnTo>
                  <a:lnTo>
                    <a:pt x="80606" y="624768"/>
                  </a:lnTo>
                  <a:close/>
                </a:path>
                <a:path w="132714" h="706120">
                  <a:moveTo>
                    <a:pt x="80606" y="0"/>
                  </a:moveTo>
                  <a:lnTo>
                    <a:pt x="52031" y="0"/>
                  </a:lnTo>
                  <a:lnTo>
                    <a:pt x="52031" y="624768"/>
                  </a:lnTo>
                  <a:lnTo>
                    <a:pt x="66319" y="649259"/>
                  </a:lnTo>
                  <a:lnTo>
                    <a:pt x="80606" y="624768"/>
                  </a:lnTo>
                  <a:lnTo>
                    <a:pt x="80606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 sz="1100"/>
            </a:p>
          </p:txBody>
        </p:sp>
        <p:pic>
          <p:nvPicPr>
            <p:cNvPr id="38" name="object 3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254496" y="4517135"/>
              <a:ext cx="2916936" cy="935735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6296418" y="4537633"/>
              <a:ext cx="2707640" cy="760730"/>
            </a:xfrm>
            <a:custGeom>
              <a:avLst/>
              <a:gdLst/>
              <a:ahLst/>
              <a:cxnLst/>
              <a:rect l="l" t="t" r="r" b="b"/>
              <a:pathLst>
                <a:path w="2707640" h="760729">
                  <a:moveTo>
                    <a:pt x="2624925" y="718675"/>
                  </a:moveTo>
                  <a:lnTo>
                    <a:pt x="2572626" y="733183"/>
                  </a:lnTo>
                  <a:lnTo>
                    <a:pt x="2568168" y="741057"/>
                  </a:lnTo>
                  <a:lnTo>
                    <a:pt x="2572397" y="756272"/>
                  </a:lnTo>
                  <a:lnTo>
                    <a:pt x="2580271" y="760730"/>
                  </a:lnTo>
                  <a:lnTo>
                    <a:pt x="2683313" y="732129"/>
                  </a:lnTo>
                  <a:lnTo>
                    <a:pt x="2676029" y="732129"/>
                  </a:lnTo>
                  <a:lnTo>
                    <a:pt x="2624925" y="718675"/>
                  </a:lnTo>
                  <a:close/>
                </a:path>
                <a:path w="2707640" h="760729">
                  <a:moveTo>
                    <a:pt x="2652264" y="711091"/>
                  </a:moveTo>
                  <a:lnTo>
                    <a:pt x="2624925" y="718675"/>
                  </a:lnTo>
                  <a:lnTo>
                    <a:pt x="2676029" y="732129"/>
                  </a:lnTo>
                  <a:lnTo>
                    <a:pt x="2677009" y="728408"/>
                  </a:lnTo>
                  <a:lnTo>
                    <a:pt x="2669578" y="728408"/>
                  </a:lnTo>
                  <a:lnTo>
                    <a:pt x="2652264" y="711091"/>
                  </a:lnTo>
                  <a:close/>
                </a:path>
                <a:path w="2707640" h="760729">
                  <a:moveTo>
                    <a:pt x="2614041" y="632447"/>
                  </a:moveTo>
                  <a:lnTo>
                    <a:pt x="2604985" y="632447"/>
                  </a:lnTo>
                  <a:lnTo>
                    <a:pt x="2593835" y="643597"/>
                  </a:lnTo>
                  <a:lnTo>
                    <a:pt x="2593835" y="652653"/>
                  </a:lnTo>
                  <a:lnTo>
                    <a:pt x="2632221" y="691045"/>
                  </a:lnTo>
                  <a:lnTo>
                    <a:pt x="2683306" y="704494"/>
                  </a:lnTo>
                  <a:lnTo>
                    <a:pt x="2676029" y="732129"/>
                  </a:lnTo>
                  <a:lnTo>
                    <a:pt x="2683313" y="732129"/>
                  </a:lnTo>
                  <a:lnTo>
                    <a:pt x="2707106" y="725525"/>
                  </a:lnTo>
                  <a:lnTo>
                    <a:pt x="2614041" y="632447"/>
                  </a:lnTo>
                  <a:close/>
                </a:path>
                <a:path w="2707640" h="760729">
                  <a:moveTo>
                    <a:pt x="2675864" y="704545"/>
                  </a:moveTo>
                  <a:lnTo>
                    <a:pt x="2652264" y="711091"/>
                  </a:lnTo>
                  <a:lnTo>
                    <a:pt x="2669578" y="728408"/>
                  </a:lnTo>
                  <a:lnTo>
                    <a:pt x="2675864" y="704545"/>
                  </a:lnTo>
                  <a:close/>
                </a:path>
                <a:path w="2707640" h="760729">
                  <a:moveTo>
                    <a:pt x="2683293" y="704545"/>
                  </a:moveTo>
                  <a:lnTo>
                    <a:pt x="2675864" y="704545"/>
                  </a:lnTo>
                  <a:lnTo>
                    <a:pt x="2669578" y="728408"/>
                  </a:lnTo>
                  <a:lnTo>
                    <a:pt x="2677009" y="728408"/>
                  </a:lnTo>
                  <a:lnTo>
                    <a:pt x="2683293" y="704545"/>
                  </a:lnTo>
                  <a:close/>
                </a:path>
                <a:path w="2707640" h="760729">
                  <a:moveTo>
                    <a:pt x="7277" y="0"/>
                  </a:moveTo>
                  <a:lnTo>
                    <a:pt x="0" y="27635"/>
                  </a:lnTo>
                  <a:lnTo>
                    <a:pt x="2624925" y="718675"/>
                  </a:lnTo>
                  <a:lnTo>
                    <a:pt x="2652264" y="711091"/>
                  </a:lnTo>
                  <a:lnTo>
                    <a:pt x="2632221" y="691045"/>
                  </a:lnTo>
                  <a:lnTo>
                    <a:pt x="7277" y="0"/>
                  </a:lnTo>
                  <a:close/>
                </a:path>
                <a:path w="2707640" h="760729">
                  <a:moveTo>
                    <a:pt x="2632221" y="691045"/>
                  </a:moveTo>
                  <a:lnTo>
                    <a:pt x="2652264" y="711091"/>
                  </a:lnTo>
                  <a:lnTo>
                    <a:pt x="2675864" y="704545"/>
                  </a:lnTo>
                  <a:lnTo>
                    <a:pt x="2683293" y="704545"/>
                  </a:lnTo>
                  <a:lnTo>
                    <a:pt x="2632221" y="691045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 sz="1100"/>
            </a:p>
          </p:txBody>
        </p:sp>
        <p:pic>
          <p:nvPicPr>
            <p:cNvPr id="40" name="object 4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8833104" y="4483607"/>
              <a:ext cx="338327" cy="969263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8937129" y="4506429"/>
              <a:ext cx="132715" cy="756920"/>
            </a:xfrm>
            <a:custGeom>
              <a:avLst/>
              <a:gdLst/>
              <a:ahLst/>
              <a:cxnLst/>
              <a:rect l="l" t="t" r="r" b="b"/>
              <a:pathLst>
                <a:path w="132715" h="756920">
                  <a:moveTo>
                    <a:pt x="15938" y="626389"/>
                  </a:moveTo>
                  <a:lnTo>
                    <a:pt x="2311" y="634339"/>
                  </a:lnTo>
                  <a:lnTo>
                    <a:pt x="0" y="643089"/>
                  </a:lnTo>
                  <a:lnTo>
                    <a:pt x="66332" y="756780"/>
                  </a:lnTo>
                  <a:lnTo>
                    <a:pt x="82866" y="728433"/>
                  </a:lnTo>
                  <a:lnTo>
                    <a:pt x="52044" y="728433"/>
                  </a:lnTo>
                  <a:lnTo>
                    <a:pt x="52044" y="675580"/>
                  </a:lnTo>
                  <a:lnTo>
                    <a:pt x="24688" y="628688"/>
                  </a:lnTo>
                  <a:lnTo>
                    <a:pt x="15938" y="626389"/>
                  </a:lnTo>
                  <a:close/>
                </a:path>
                <a:path w="132715" h="756920">
                  <a:moveTo>
                    <a:pt x="52044" y="675580"/>
                  </a:moveTo>
                  <a:lnTo>
                    <a:pt x="52044" y="728433"/>
                  </a:lnTo>
                  <a:lnTo>
                    <a:pt x="80619" y="728433"/>
                  </a:lnTo>
                  <a:lnTo>
                    <a:pt x="80619" y="721233"/>
                  </a:lnTo>
                  <a:lnTo>
                    <a:pt x="53987" y="721233"/>
                  </a:lnTo>
                  <a:lnTo>
                    <a:pt x="66332" y="700072"/>
                  </a:lnTo>
                  <a:lnTo>
                    <a:pt x="52044" y="675580"/>
                  </a:lnTo>
                  <a:close/>
                </a:path>
                <a:path w="132715" h="756920">
                  <a:moveTo>
                    <a:pt x="116712" y="626389"/>
                  </a:moveTo>
                  <a:lnTo>
                    <a:pt x="107975" y="628688"/>
                  </a:lnTo>
                  <a:lnTo>
                    <a:pt x="80619" y="675580"/>
                  </a:lnTo>
                  <a:lnTo>
                    <a:pt x="80619" y="728433"/>
                  </a:lnTo>
                  <a:lnTo>
                    <a:pt x="82866" y="728433"/>
                  </a:lnTo>
                  <a:lnTo>
                    <a:pt x="132651" y="643089"/>
                  </a:lnTo>
                  <a:lnTo>
                    <a:pt x="130352" y="634339"/>
                  </a:lnTo>
                  <a:lnTo>
                    <a:pt x="116712" y="626389"/>
                  </a:lnTo>
                  <a:close/>
                </a:path>
                <a:path w="132715" h="756920">
                  <a:moveTo>
                    <a:pt x="66332" y="700072"/>
                  </a:moveTo>
                  <a:lnTo>
                    <a:pt x="53987" y="721233"/>
                  </a:lnTo>
                  <a:lnTo>
                    <a:pt x="78676" y="721233"/>
                  </a:lnTo>
                  <a:lnTo>
                    <a:pt x="66332" y="700072"/>
                  </a:lnTo>
                  <a:close/>
                </a:path>
                <a:path w="132715" h="756920">
                  <a:moveTo>
                    <a:pt x="80619" y="675580"/>
                  </a:moveTo>
                  <a:lnTo>
                    <a:pt x="66332" y="700072"/>
                  </a:lnTo>
                  <a:lnTo>
                    <a:pt x="78676" y="721233"/>
                  </a:lnTo>
                  <a:lnTo>
                    <a:pt x="80619" y="721233"/>
                  </a:lnTo>
                  <a:lnTo>
                    <a:pt x="80619" y="675580"/>
                  </a:lnTo>
                  <a:close/>
                </a:path>
                <a:path w="132715" h="756920">
                  <a:moveTo>
                    <a:pt x="80619" y="0"/>
                  </a:moveTo>
                  <a:lnTo>
                    <a:pt x="52044" y="0"/>
                  </a:lnTo>
                  <a:lnTo>
                    <a:pt x="52044" y="675580"/>
                  </a:lnTo>
                  <a:lnTo>
                    <a:pt x="66332" y="700072"/>
                  </a:lnTo>
                  <a:lnTo>
                    <a:pt x="80619" y="675580"/>
                  </a:lnTo>
                  <a:lnTo>
                    <a:pt x="80619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 sz="1100"/>
            </a:p>
          </p:txBody>
        </p:sp>
        <p:pic>
          <p:nvPicPr>
            <p:cNvPr id="42" name="object 4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434072" y="5504687"/>
              <a:ext cx="1615440" cy="627888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7602690" y="5526417"/>
              <a:ext cx="1405255" cy="449580"/>
            </a:xfrm>
            <a:custGeom>
              <a:avLst/>
              <a:gdLst/>
              <a:ahLst/>
              <a:cxnLst/>
              <a:rect l="l" t="t" r="r" b="b"/>
              <a:pathLst>
                <a:path w="1405254" h="449579">
                  <a:moveTo>
                    <a:pt x="99936" y="321790"/>
                  </a:moveTo>
                  <a:lnTo>
                    <a:pt x="90893" y="321999"/>
                  </a:lnTo>
                  <a:lnTo>
                    <a:pt x="0" y="417201"/>
                  </a:lnTo>
                  <a:lnTo>
                    <a:pt x="127609" y="449464"/>
                  </a:lnTo>
                  <a:lnTo>
                    <a:pt x="135382" y="444830"/>
                  </a:lnTo>
                  <a:lnTo>
                    <a:pt x="139242" y="429530"/>
                  </a:lnTo>
                  <a:lnTo>
                    <a:pt x="135406" y="423082"/>
                  </a:lnTo>
                  <a:lnTo>
                    <a:pt x="31203" y="423082"/>
                  </a:lnTo>
                  <a:lnTo>
                    <a:pt x="23291" y="395624"/>
                  </a:lnTo>
                  <a:lnTo>
                    <a:pt x="74078" y="380995"/>
                  </a:lnTo>
                  <a:lnTo>
                    <a:pt x="111569" y="341732"/>
                  </a:lnTo>
                  <a:lnTo>
                    <a:pt x="111353" y="332689"/>
                  </a:lnTo>
                  <a:lnTo>
                    <a:pt x="99936" y="321790"/>
                  </a:lnTo>
                  <a:close/>
                </a:path>
                <a:path w="1405254" h="449579">
                  <a:moveTo>
                    <a:pt x="74078" y="380995"/>
                  </a:moveTo>
                  <a:lnTo>
                    <a:pt x="23291" y="395624"/>
                  </a:lnTo>
                  <a:lnTo>
                    <a:pt x="31203" y="423082"/>
                  </a:lnTo>
                  <a:lnTo>
                    <a:pt x="44616" y="419219"/>
                  </a:lnTo>
                  <a:lnTo>
                    <a:pt x="37579" y="419219"/>
                  </a:lnTo>
                  <a:lnTo>
                    <a:pt x="30746" y="395500"/>
                  </a:lnTo>
                  <a:lnTo>
                    <a:pt x="60227" y="395500"/>
                  </a:lnTo>
                  <a:lnTo>
                    <a:pt x="74078" y="380995"/>
                  </a:lnTo>
                  <a:close/>
                </a:path>
                <a:path w="1405254" h="449579">
                  <a:moveTo>
                    <a:pt x="81988" y="408454"/>
                  </a:moveTo>
                  <a:lnTo>
                    <a:pt x="31203" y="423082"/>
                  </a:lnTo>
                  <a:lnTo>
                    <a:pt x="135406" y="423082"/>
                  </a:lnTo>
                  <a:lnTo>
                    <a:pt x="134620" y="421760"/>
                  </a:lnTo>
                  <a:lnTo>
                    <a:pt x="81988" y="408454"/>
                  </a:lnTo>
                  <a:close/>
                </a:path>
                <a:path w="1405254" h="449579">
                  <a:moveTo>
                    <a:pt x="30746" y="395500"/>
                  </a:moveTo>
                  <a:lnTo>
                    <a:pt x="37579" y="419219"/>
                  </a:lnTo>
                  <a:lnTo>
                    <a:pt x="54494" y="401504"/>
                  </a:lnTo>
                  <a:lnTo>
                    <a:pt x="30746" y="395500"/>
                  </a:lnTo>
                  <a:close/>
                </a:path>
                <a:path w="1405254" h="449579">
                  <a:moveTo>
                    <a:pt x="54494" y="401504"/>
                  </a:moveTo>
                  <a:lnTo>
                    <a:pt x="37579" y="419219"/>
                  </a:lnTo>
                  <a:lnTo>
                    <a:pt x="44616" y="419219"/>
                  </a:lnTo>
                  <a:lnTo>
                    <a:pt x="81988" y="408454"/>
                  </a:lnTo>
                  <a:lnTo>
                    <a:pt x="54494" y="401504"/>
                  </a:lnTo>
                  <a:close/>
                </a:path>
                <a:path w="1405254" h="449579">
                  <a:moveTo>
                    <a:pt x="1396809" y="0"/>
                  </a:moveTo>
                  <a:lnTo>
                    <a:pt x="74078" y="380995"/>
                  </a:lnTo>
                  <a:lnTo>
                    <a:pt x="54494" y="401504"/>
                  </a:lnTo>
                  <a:lnTo>
                    <a:pt x="81988" y="408454"/>
                  </a:lnTo>
                  <a:lnTo>
                    <a:pt x="1404721" y="27457"/>
                  </a:lnTo>
                  <a:lnTo>
                    <a:pt x="1396809" y="0"/>
                  </a:lnTo>
                  <a:close/>
                </a:path>
                <a:path w="1405254" h="449579">
                  <a:moveTo>
                    <a:pt x="60227" y="395500"/>
                  </a:moveTo>
                  <a:lnTo>
                    <a:pt x="30746" y="395500"/>
                  </a:lnTo>
                  <a:lnTo>
                    <a:pt x="54494" y="401504"/>
                  </a:lnTo>
                  <a:lnTo>
                    <a:pt x="60227" y="39550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 sz="1100"/>
            </a:p>
          </p:txBody>
        </p:sp>
        <p:pic>
          <p:nvPicPr>
            <p:cNvPr id="44" name="object 4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254496" y="5498592"/>
              <a:ext cx="1517903" cy="633983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6295783" y="5520727"/>
              <a:ext cx="1307465" cy="452120"/>
            </a:xfrm>
            <a:custGeom>
              <a:avLst/>
              <a:gdLst/>
              <a:ahLst/>
              <a:cxnLst/>
              <a:rect l="l" t="t" r="r" b="b"/>
              <a:pathLst>
                <a:path w="1307465" h="452120">
                  <a:moveTo>
                    <a:pt x="1225281" y="412184"/>
                  </a:moveTo>
                  <a:lnTo>
                    <a:pt x="1172349" y="424226"/>
                  </a:lnTo>
                  <a:lnTo>
                    <a:pt x="1167523" y="431883"/>
                  </a:lnTo>
                  <a:lnTo>
                    <a:pt x="1171028" y="447272"/>
                  </a:lnTo>
                  <a:lnTo>
                    <a:pt x="1178687" y="452090"/>
                  </a:lnTo>
                  <a:lnTo>
                    <a:pt x="1284474" y="428024"/>
                  </a:lnTo>
                  <a:lnTo>
                    <a:pt x="1275702" y="428024"/>
                  </a:lnTo>
                  <a:lnTo>
                    <a:pt x="1225281" y="412184"/>
                  </a:lnTo>
                  <a:close/>
                </a:path>
                <a:path w="1307465" h="452120">
                  <a:moveTo>
                    <a:pt x="1252929" y="405894"/>
                  </a:moveTo>
                  <a:lnTo>
                    <a:pt x="1225281" y="412184"/>
                  </a:lnTo>
                  <a:lnTo>
                    <a:pt x="1275702" y="428024"/>
                  </a:lnTo>
                  <a:lnTo>
                    <a:pt x="1276962" y="424009"/>
                  </a:lnTo>
                  <a:lnTo>
                    <a:pt x="1269415" y="424009"/>
                  </a:lnTo>
                  <a:lnTo>
                    <a:pt x="1252929" y="405894"/>
                  </a:lnTo>
                  <a:close/>
                </a:path>
                <a:path w="1307465" h="452120">
                  <a:moveTo>
                    <a:pt x="1209395" y="325116"/>
                  </a:moveTo>
                  <a:lnTo>
                    <a:pt x="1197724" y="335738"/>
                  </a:lnTo>
                  <a:lnTo>
                    <a:pt x="1197305" y="344774"/>
                  </a:lnTo>
                  <a:lnTo>
                    <a:pt x="1233844" y="384923"/>
                  </a:lnTo>
                  <a:lnTo>
                    <a:pt x="1284262" y="400762"/>
                  </a:lnTo>
                  <a:lnTo>
                    <a:pt x="1275702" y="428024"/>
                  </a:lnTo>
                  <a:lnTo>
                    <a:pt x="1284474" y="428024"/>
                  </a:lnTo>
                  <a:lnTo>
                    <a:pt x="1307033" y="422892"/>
                  </a:lnTo>
                  <a:lnTo>
                    <a:pt x="1218438" y="325541"/>
                  </a:lnTo>
                  <a:lnTo>
                    <a:pt x="1209395" y="325116"/>
                  </a:lnTo>
                  <a:close/>
                </a:path>
                <a:path w="1307465" h="452120">
                  <a:moveTo>
                    <a:pt x="1276807" y="400462"/>
                  </a:moveTo>
                  <a:lnTo>
                    <a:pt x="1252929" y="405894"/>
                  </a:lnTo>
                  <a:lnTo>
                    <a:pt x="1269415" y="424009"/>
                  </a:lnTo>
                  <a:lnTo>
                    <a:pt x="1276807" y="400462"/>
                  </a:lnTo>
                  <a:close/>
                </a:path>
                <a:path w="1307465" h="452120">
                  <a:moveTo>
                    <a:pt x="1283308" y="400462"/>
                  </a:moveTo>
                  <a:lnTo>
                    <a:pt x="1276807" y="400462"/>
                  </a:lnTo>
                  <a:lnTo>
                    <a:pt x="1269415" y="424009"/>
                  </a:lnTo>
                  <a:lnTo>
                    <a:pt x="1276962" y="424009"/>
                  </a:lnTo>
                  <a:lnTo>
                    <a:pt x="1284262" y="400762"/>
                  </a:lnTo>
                  <a:lnTo>
                    <a:pt x="1283308" y="400462"/>
                  </a:lnTo>
                  <a:close/>
                </a:path>
                <a:path w="1307465" h="452120">
                  <a:moveTo>
                    <a:pt x="8559" y="0"/>
                  </a:moveTo>
                  <a:lnTo>
                    <a:pt x="0" y="27266"/>
                  </a:lnTo>
                  <a:lnTo>
                    <a:pt x="1225281" y="412184"/>
                  </a:lnTo>
                  <a:lnTo>
                    <a:pt x="1252929" y="405894"/>
                  </a:lnTo>
                  <a:lnTo>
                    <a:pt x="1233844" y="384923"/>
                  </a:lnTo>
                  <a:lnTo>
                    <a:pt x="8559" y="0"/>
                  </a:lnTo>
                  <a:close/>
                </a:path>
                <a:path w="1307465" h="452120">
                  <a:moveTo>
                    <a:pt x="1233844" y="384923"/>
                  </a:moveTo>
                  <a:lnTo>
                    <a:pt x="1252929" y="405894"/>
                  </a:lnTo>
                  <a:lnTo>
                    <a:pt x="1276807" y="400462"/>
                  </a:lnTo>
                  <a:lnTo>
                    <a:pt x="1283308" y="400462"/>
                  </a:lnTo>
                  <a:lnTo>
                    <a:pt x="1233844" y="384923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 sz="1100"/>
            </a:p>
          </p:txBody>
        </p:sp>
      </p:grpSp>
      <p:grpSp>
        <p:nvGrpSpPr>
          <p:cNvPr id="46" name="object 46"/>
          <p:cNvGrpSpPr/>
          <p:nvPr/>
        </p:nvGrpSpPr>
        <p:grpSpPr>
          <a:xfrm>
            <a:off x="2721863" y="1569213"/>
            <a:ext cx="1036319" cy="2929255"/>
            <a:chOff x="2694432" y="2033016"/>
            <a:chExt cx="1036319" cy="2929255"/>
          </a:xfrm>
        </p:grpSpPr>
        <p:pic>
          <p:nvPicPr>
            <p:cNvPr id="47" name="object 4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694432" y="2033016"/>
              <a:ext cx="1036319" cy="1024127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740609" y="2058810"/>
              <a:ext cx="944562" cy="933449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2740609" y="2058809"/>
              <a:ext cx="944880" cy="933450"/>
            </a:xfrm>
            <a:custGeom>
              <a:avLst/>
              <a:gdLst/>
              <a:ahLst/>
              <a:cxnLst/>
              <a:rect l="l" t="t" r="r" b="b"/>
              <a:pathLst>
                <a:path w="944879" h="933450">
                  <a:moveTo>
                    <a:pt x="0" y="466725"/>
                  </a:moveTo>
                  <a:lnTo>
                    <a:pt x="2438" y="419005"/>
                  </a:lnTo>
                  <a:lnTo>
                    <a:pt x="9595" y="372663"/>
                  </a:lnTo>
                  <a:lnTo>
                    <a:pt x="21232" y="327935"/>
                  </a:lnTo>
                  <a:lnTo>
                    <a:pt x="37114" y="285054"/>
                  </a:lnTo>
                  <a:lnTo>
                    <a:pt x="57001" y="244256"/>
                  </a:lnTo>
                  <a:lnTo>
                    <a:pt x="80658" y="205774"/>
                  </a:lnTo>
                  <a:lnTo>
                    <a:pt x="107846" y="169844"/>
                  </a:lnTo>
                  <a:lnTo>
                    <a:pt x="138328" y="136700"/>
                  </a:lnTo>
                  <a:lnTo>
                    <a:pt x="171866" y="106577"/>
                  </a:lnTo>
                  <a:lnTo>
                    <a:pt x="208224" y="79709"/>
                  </a:lnTo>
                  <a:lnTo>
                    <a:pt x="247164" y="56331"/>
                  </a:lnTo>
                  <a:lnTo>
                    <a:pt x="288448" y="36677"/>
                  </a:lnTo>
                  <a:lnTo>
                    <a:pt x="331839" y="20983"/>
                  </a:lnTo>
                  <a:lnTo>
                    <a:pt x="377100" y="9482"/>
                  </a:lnTo>
                  <a:lnTo>
                    <a:pt x="423993" y="2409"/>
                  </a:lnTo>
                  <a:lnTo>
                    <a:pt x="472281" y="0"/>
                  </a:lnTo>
                  <a:lnTo>
                    <a:pt x="520569" y="2409"/>
                  </a:lnTo>
                  <a:lnTo>
                    <a:pt x="567462" y="9482"/>
                  </a:lnTo>
                  <a:lnTo>
                    <a:pt x="612723" y="20983"/>
                  </a:lnTo>
                  <a:lnTo>
                    <a:pt x="656114" y="36677"/>
                  </a:lnTo>
                  <a:lnTo>
                    <a:pt x="697398" y="56331"/>
                  </a:lnTo>
                  <a:lnTo>
                    <a:pt x="736338" y="79709"/>
                  </a:lnTo>
                  <a:lnTo>
                    <a:pt x="772696" y="106577"/>
                  </a:lnTo>
                  <a:lnTo>
                    <a:pt x="806235" y="136700"/>
                  </a:lnTo>
                  <a:lnTo>
                    <a:pt x="836717" y="169844"/>
                  </a:lnTo>
                  <a:lnTo>
                    <a:pt x="863905" y="205774"/>
                  </a:lnTo>
                  <a:lnTo>
                    <a:pt x="887561" y="244256"/>
                  </a:lnTo>
                  <a:lnTo>
                    <a:pt x="907449" y="285054"/>
                  </a:lnTo>
                  <a:lnTo>
                    <a:pt x="923330" y="327935"/>
                  </a:lnTo>
                  <a:lnTo>
                    <a:pt x="934968" y="372663"/>
                  </a:lnTo>
                  <a:lnTo>
                    <a:pt x="942125" y="419005"/>
                  </a:lnTo>
                  <a:lnTo>
                    <a:pt x="944563" y="466725"/>
                  </a:lnTo>
                  <a:lnTo>
                    <a:pt x="942125" y="514445"/>
                  </a:lnTo>
                  <a:lnTo>
                    <a:pt x="934968" y="560786"/>
                  </a:lnTo>
                  <a:lnTo>
                    <a:pt x="923330" y="605515"/>
                  </a:lnTo>
                  <a:lnTo>
                    <a:pt x="907449" y="648395"/>
                  </a:lnTo>
                  <a:lnTo>
                    <a:pt x="887561" y="689194"/>
                  </a:lnTo>
                  <a:lnTo>
                    <a:pt x="863905" y="727675"/>
                  </a:lnTo>
                  <a:lnTo>
                    <a:pt x="836717" y="763605"/>
                  </a:lnTo>
                  <a:lnTo>
                    <a:pt x="806235" y="796749"/>
                  </a:lnTo>
                  <a:lnTo>
                    <a:pt x="772696" y="826873"/>
                  </a:lnTo>
                  <a:lnTo>
                    <a:pt x="736338" y="853741"/>
                  </a:lnTo>
                  <a:lnTo>
                    <a:pt x="697398" y="877119"/>
                  </a:lnTo>
                  <a:lnTo>
                    <a:pt x="656114" y="896772"/>
                  </a:lnTo>
                  <a:lnTo>
                    <a:pt x="612723" y="912467"/>
                  </a:lnTo>
                  <a:lnTo>
                    <a:pt x="567462" y="923968"/>
                  </a:lnTo>
                  <a:lnTo>
                    <a:pt x="520569" y="931040"/>
                  </a:lnTo>
                  <a:lnTo>
                    <a:pt x="472281" y="933450"/>
                  </a:lnTo>
                  <a:lnTo>
                    <a:pt x="423993" y="931040"/>
                  </a:lnTo>
                  <a:lnTo>
                    <a:pt x="377100" y="923968"/>
                  </a:lnTo>
                  <a:lnTo>
                    <a:pt x="331839" y="912467"/>
                  </a:lnTo>
                  <a:lnTo>
                    <a:pt x="288448" y="896772"/>
                  </a:lnTo>
                  <a:lnTo>
                    <a:pt x="247164" y="877119"/>
                  </a:lnTo>
                  <a:lnTo>
                    <a:pt x="208224" y="853741"/>
                  </a:lnTo>
                  <a:lnTo>
                    <a:pt x="171866" y="826873"/>
                  </a:lnTo>
                  <a:lnTo>
                    <a:pt x="138328" y="796749"/>
                  </a:lnTo>
                  <a:lnTo>
                    <a:pt x="107846" y="763605"/>
                  </a:lnTo>
                  <a:lnTo>
                    <a:pt x="80658" y="727675"/>
                  </a:lnTo>
                  <a:lnTo>
                    <a:pt x="57001" y="689194"/>
                  </a:lnTo>
                  <a:lnTo>
                    <a:pt x="37114" y="648395"/>
                  </a:lnTo>
                  <a:lnTo>
                    <a:pt x="21232" y="605515"/>
                  </a:lnTo>
                  <a:lnTo>
                    <a:pt x="9595" y="560786"/>
                  </a:lnTo>
                  <a:lnTo>
                    <a:pt x="2438" y="514445"/>
                  </a:lnTo>
                  <a:lnTo>
                    <a:pt x="0" y="466725"/>
                  </a:lnTo>
                  <a:close/>
                </a:path>
              </a:pathLst>
            </a:custGeom>
            <a:ln w="9525">
              <a:solidFill>
                <a:srgbClr val="80A9B3"/>
              </a:solidFill>
            </a:ln>
          </p:spPr>
          <p:txBody>
            <a:bodyPr wrap="square" lIns="0" tIns="0" rIns="0" bIns="0"/>
            <a:lstStyle/>
            <a:p>
              <a:endParaRPr sz="1100"/>
            </a:p>
          </p:txBody>
        </p:sp>
        <p:pic>
          <p:nvPicPr>
            <p:cNvPr id="50" name="object 5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734056" y="4008120"/>
              <a:ext cx="957071" cy="95402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781084" y="4033659"/>
              <a:ext cx="863599" cy="863599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2781084" y="4033659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863600" h="863600">
                  <a:moveTo>
                    <a:pt x="0" y="431800"/>
                  </a:moveTo>
                  <a:lnTo>
                    <a:pt x="2533" y="384750"/>
                  </a:lnTo>
                  <a:lnTo>
                    <a:pt x="9959" y="339168"/>
                  </a:lnTo>
                  <a:lnTo>
                    <a:pt x="22013" y="295317"/>
                  </a:lnTo>
                  <a:lnTo>
                    <a:pt x="38432" y="253461"/>
                  </a:lnTo>
                  <a:lnTo>
                    <a:pt x="58953" y="213862"/>
                  </a:lnTo>
                  <a:lnTo>
                    <a:pt x="83312" y="176784"/>
                  </a:lnTo>
                  <a:lnTo>
                    <a:pt x="111246" y="142491"/>
                  </a:lnTo>
                  <a:lnTo>
                    <a:pt x="142491" y="111246"/>
                  </a:lnTo>
                  <a:lnTo>
                    <a:pt x="176784" y="83312"/>
                  </a:lnTo>
                  <a:lnTo>
                    <a:pt x="213862" y="58953"/>
                  </a:lnTo>
                  <a:lnTo>
                    <a:pt x="253461" y="38432"/>
                  </a:lnTo>
                  <a:lnTo>
                    <a:pt x="295317" y="22013"/>
                  </a:lnTo>
                  <a:lnTo>
                    <a:pt x="339168" y="9959"/>
                  </a:lnTo>
                  <a:lnTo>
                    <a:pt x="384750" y="2533"/>
                  </a:lnTo>
                  <a:lnTo>
                    <a:pt x="431800" y="0"/>
                  </a:lnTo>
                  <a:lnTo>
                    <a:pt x="478849" y="2533"/>
                  </a:lnTo>
                  <a:lnTo>
                    <a:pt x="524431" y="9959"/>
                  </a:lnTo>
                  <a:lnTo>
                    <a:pt x="568282" y="22013"/>
                  </a:lnTo>
                  <a:lnTo>
                    <a:pt x="610139" y="38432"/>
                  </a:lnTo>
                  <a:lnTo>
                    <a:pt x="649738" y="58953"/>
                  </a:lnTo>
                  <a:lnTo>
                    <a:pt x="686816" y="83312"/>
                  </a:lnTo>
                  <a:lnTo>
                    <a:pt x="721109" y="111246"/>
                  </a:lnTo>
                  <a:lnTo>
                    <a:pt x="752354" y="142491"/>
                  </a:lnTo>
                  <a:lnTo>
                    <a:pt x="780288" y="176784"/>
                  </a:lnTo>
                  <a:lnTo>
                    <a:pt x="804647" y="213862"/>
                  </a:lnTo>
                  <a:lnTo>
                    <a:pt x="825167" y="253461"/>
                  </a:lnTo>
                  <a:lnTo>
                    <a:pt x="841587" y="295317"/>
                  </a:lnTo>
                  <a:lnTo>
                    <a:pt x="853641" y="339168"/>
                  </a:lnTo>
                  <a:lnTo>
                    <a:pt x="861066" y="384750"/>
                  </a:lnTo>
                  <a:lnTo>
                    <a:pt x="863600" y="431800"/>
                  </a:lnTo>
                  <a:lnTo>
                    <a:pt x="861066" y="478849"/>
                  </a:lnTo>
                  <a:lnTo>
                    <a:pt x="853641" y="524431"/>
                  </a:lnTo>
                  <a:lnTo>
                    <a:pt x="841587" y="568282"/>
                  </a:lnTo>
                  <a:lnTo>
                    <a:pt x="825167" y="610139"/>
                  </a:lnTo>
                  <a:lnTo>
                    <a:pt x="804647" y="649738"/>
                  </a:lnTo>
                  <a:lnTo>
                    <a:pt x="780288" y="686816"/>
                  </a:lnTo>
                  <a:lnTo>
                    <a:pt x="752354" y="721109"/>
                  </a:lnTo>
                  <a:lnTo>
                    <a:pt x="721109" y="752354"/>
                  </a:lnTo>
                  <a:lnTo>
                    <a:pt x="686816" y="780288"/>
                  </a:lnTo>
                  <a:lnTo>
                    <a:pt x="649738" y="804647"/>
                  </a:lnTo>
                  <a:lnTo>
                    <a:pt x="610139" y="825167"/>
                  </a:lnTo>
                  <a:lnTo>
                    <a:pt x="568282" y="841587"/>
                  </a:lnTo>
                  <a:lnTo>
                    <a:pt x="524431" y="853641"/>
                  </a:lnTo>
                  <a:lnTo>
                    <a:pt x="478849" y="861066"/>
                  </a:lnTo>
                  <a:lnTo>
                    <a:pt x="431800" y="863600"/>
                  </a:lnTo>
                  <a:lnTo>
                    <a:pt x="384750" y="861066"/>
                  </a:lnTo>
                  <a:lnTo>
                    <a:pt x="339168" y="853641"/>
                  </a:lnTo>
                  <a:lnTo>
                    <a:pt x="295317" y="841587"/>
                  </a:lnTo>
                  <a:lnTo>
                    <a:pt x="253461" y="825167"/>
                  </a:lnTo>
                  <a:lnTo>
                    <a:pt x="213862" y="804647"/>
                  </a:lnTo>
                  <a:lnTo>
                    <a:pt x="176784" y="780288"/>
                  </a:lnTo>
                  <a:lnTo>
                    <a:pt x="142491" y="752354"/>
                  </a:lnTo>
                  <a:lnTo>
                    <a:pt x="111246" y="721109"/>
                  </a:lnTo>
                  <a:lnTo>
                    <a:pt x="83312" y="686816"/>
                  </a:lnTo>
                  <a:lnTo>
                    <a:pt x="58953" y="649738"/>
                  </a:lnTo>
                  <a:lnTo>
                    <a:pt x="38432" y="610139"/>
                  </a:lnTo>
                  <a:lnTo>
                    <a:pt x="22013" y="568282"/>
                  </a:lnTo>
                  <a:lnTo>
                    <a:pt x="9959" y="524431"/>
                  </a:lnTo>
                  <a:lnTo>
                    <a:pt x="2533" y="478849"/>
                  </a:lnTo>
                  <a:lnTo>
                    <a:pt x="0" y="431800"/>
                  </a:lnTo>
                  <a:close/>
                </a:path>
              </a:pathLst>
            </a:custGeom>
            <a:ln w="9525">
              <a:solidFill>
                <a:srgbClr val="80A9B3"/>
              </a:solidFill>
            </a:ln>
          </p:spPr>
          <p:txBody>
            <a:bodyPr wrap="square" lIns="0" tIns="0" rIns="0" bIns="0"/>
            <a:lstStyle/>
            <a:p>
              <a:endParaRPr sz="1100"/>
            </a:p>
          </p:txBody>
        </p:sp>
      </p:grpSp>
      <p:sp>
        <p:nvSpPr>
          <p:cNvPr id="53" name="object 53"/>
          <p:cNvSpPr txBox="1"/>
          <p:nvPr/>
        </p:nvSpPr>
        <p:spPr>
          <a:xfrm>
            <a:off x="3041877" y="3891789"/>
            <a:ext cx="397510" cy="25904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100" b="1">
                <a:latin typeface="Calibri"/>
                <a:cs typeface="Calibri"/>
              </a:defRPr>
            </a:pPr>
            <a:r>
              <a:rPr sz="800"/>
              <a:t>BEVIAMO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2671355" y="1143000"/>
            <a:ext cx="1238885" cy="174407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600">
                <a:latin typeface="Calibri"/>
                <a:cs typeface="Calibri"/>
              </a:defRPr>
            </a:pPr>
            <a:r>
              <a:rPr sz="1050"/>
              <a:t>VegPasta &gt; Pesce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2724910" y="4864100"/>
            <a:ext cx="1030605" cy="929640"/>
            <a:chOff x="2697479" y="5327903"/>
            <a:chExt cx="1030605" cy="929640"/>
          </a:xfrm>
        </p:grpSpPr>
        <p:pic>
          <p:nvPicPr>
            <p:cNvPr id="56" name="object 56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697479" y="5327903"/>
              <a:ext cx="1030223" cy="929640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742984" y="5354459"/>
              <a:ext cx="939799" cy="838199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2742984" y="5354459"/>
              <a:ext cx="939800" cy="838200"/>
            </a:xfrm>
            <a:custGeom>
              <a:avLst/>
              <a:gdLst/>
              <a:ahLst/>
              <a:cxnLst/>
              <a:rect l="l" t="t" r="r" b="b"/>
              <a:pathLst>
                <a:path w="939800" h="838200">
                  <a:moveTo>
                    <a:pt x="0" y="419100"/>
                  </a:moveTo>
                  <a:lnTo>
                    <a:pt x="2757" y="373434"/>
                  </a:lnTo>
                  <a:lnTo>
                    <a:pt x="10838" y="329193"/>
                  </a:lnTo>
                  <a:lnTo>
                    <a:pt x="23955" y="286631"/>
                  </a:lnTo>
                  <a:lnTo>
                    <a:pt x="41823" y="246006"/>
                  </a:lnTo>
                  <a:lnTo>
                    <a:pt x="64155" y="207572"/>
                  </a:lnTo>
                  <a:lnTo>
                    <a:pt x="90663" y="171584"/>
                  </a:lnTo>
                  <a:lnTo>
                    <a:pt x="121061" y="138300"/>
                  </a:lnTo>
                  <a:lnTo>
                    <a:pt x="155064" y="107974"/>
                  </a:lnTo>
                  <a:lnTo>
                    <a:pt x="192383" y="80861"/>
                  </a:lnTo>
                  <a:lnTo>
                    <a:pt x="232732" y="57219"/>
                  </a:lnTo>
                  <a:lnTo>
                    <a:pt x="275825" y="37302"/>
                  </a:lnTo>
                  <a:lnTo>
                    <a:pt x="321375" y="21365"/>
                  </a:lnTo>
                  <a:lnTo>
                    <a:pt x="369095" y="9666"/>
                  </a:lnTo>
                  <a:lnTo>
                    <a:pt x="418699" y="2459"/>
                  </a:lnTo>
                  <a:lnTo>
                    <a:pt x="469900" y="0"/>
                  </a:lnTo>
                  <a:lnTo>
                    <a:pt x="521101" y="2459"/>
                  </a:lnTo>
                  <a:lnTo>
                    <a:pt x="570705" y="9666"/>
                  </a:lnTo>
                  <a:lnTo>
                    <a:pt x="618425" y="21365"/>
                  </a:lnTo>
                  <a:lnTo>
                    <a:pt x="663975" y="37302"/>
                  </a:lnTo>
                  <a:lnTo>
                    <a:pt x="707068" y="57219"/>
                  </a:lnTo>
                  <a:lnTo>
                    <a:pt x="747417" y="80861"/>
                  </a:lnTo>
                  <a:lnTo>
                    <a:pt x="784736" y="107974"/>
                  </a:lnTo>
                  <a:lnTo>
                    <a:pt x="818738" y="138300"/>
                  </a:lnTo>
                  <a:lnTo>
                    <a:pt x="849137" y="171584"/>
                  </a:lnTo>
                  <a:lnTo>
                    <a:pt x="875645" y="207572"/>
                  </a:lnTo>
                  <a:lnTo>
                    <a:pt x="897976" y="246006"/>
                  </a:lnTo>
                  <a:lnTo>
                    <a:pt x="915844" y="286631"/>
                  </a:lnTo>
                  <a:lnTo>
                    <a:pt x="928962" y="329193"/>
                  </a:lnTo>
                  <a:lnTo>
                    <a:pt x="937043" y="373434"/>
                  </a:lnTo>
                  <a:lnTo>
                    <a:pt x="939800" y="419100"/>
                  </a:lnTo>
                  <a:lnTo>
                    <a:pt x="937043" y="464765"/>
                  </a:lnTo>
                  <a:lnTo>
                    <a:pt x="928962" y="509007"/>
                  </a:lnTo>
                  <a:lnTo>
                    <a:pt x="915844" y="551568"/>
                  </a:lnTo>
                  <a:lnTo>
                    <a:pt x="897976" y="592194"/>
                  </a:lnTo>
                  <a:lnTo>
                    <a:pt x="875645" y="630628"/>
                  </a:lnTo>
                  <a:lnTo>
                    <a:pt x="849137" y="666615"/>
                  </a:lnTo>
                  <a:lnTo>
                    <a:pt x="818738" y="699900"/>
                  </a:lnTo>
                  <a:lnTo>
                    <a:pt x="784736" y="730226"/>
                  </a:lnTo>
                  <a:lnTo>
                    <a:pt x="747417" y="757338"/>
                  </a:lnTo>
                  <a:lnTo>
                    <a:pt x="707068" y="780981"/>
                  </a:lnTo>
                  <a:lnTo>
                    <a:pt x="663975" y="800898"/>
                  </a:lnTo>
                  <a:lnTo>
                    <a:pt x="618425" y="816834"/>
                  </a:lnTo>
                  <a:lnTo>
                    <a:pt x="570705" y="828534"/>
                  </a:lnTo>
                  <a:lnTo>
                    <a:pt x="521101" y="835741"/>
                  </a:lnTo>
                  <a:lnTo>
                    <a:pt x="469900" y="838200"/>
                  </a:lnTo>
                  <a:lnTo>
                    <a:pt x="418699" y="835741"/>
                  </a:lnTo>
                  <a:lnTo>
                    <a:pt x="369095" y="828534"/>
                  </a:lnTo>
                  <a:lnTo>
                    <a:pt x="321375" y="816834"/>
                  </a:lnTo>
                  <a:lnTo>
                    <a:pt x="275825" y="800898"/>
                  </a:lnTo>
                  <a:lnTo>
                    <a:pt x="232732" y="780981"/>
                  </a:lnTo>
                  <a:lnTo>
                    <a:pt x="192383" y="757338"/>
                  </a:lnTo>
                  <a:lnTo>
                    <a:pt x="155064" y="730226"/>
                  </a:lnTo>
                  <a:lnTo>
                    <a:pt x="121061" y="699900"/>
                  </a:lnTo>
                  <a:lnTo>
                    <a:pt x="90663" y="666615"/>
                  </a:lnTo>
                  <a:lnTo>
                    <a:pt x="64155" y="630628"/>
                  </a:lnTo>
                  <a:lnTo>
                    <a:pt x="41823" y="592194"/>
                  </a:lnTo>
                  <a:lnTo>
                    <a:pt x="23955" y="551568"/>
                  </a:lnTo>
                  <a:lnTo>
                    <a:pt x="10838" y="509007"/>
                  </a:lnTo>
                  <a:lnTo>
                    <a:pt x="2757" y="464765"/>
                  </a:lnTo>
                  <a:lnTo>
                    <a:pt x="0" y="419100"/>
                  </a:lnTo>
                  <a:close/>
                </a:path>
              </a:pathLst>
            </a:custGeom>
            <a:ln w="9525">
              <a:solidFill>
                <a:srgbClr val="80A9B3"/>
              </a:solidFill>
            </a:ln>
          </p:spPr>
          <p:txBody>
            <a:bodyPr wrap="square" lIns="0" tIns="0" rIns="0" bIns="0"/>
            <a:lstStyle/>
            <a:p>
              <a:endParaRPr sz="1100"/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2899955" y="4572000"/>
            <a:ext cx="831850" cy="174407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600">
                <a:latin typeface="Calibri"/>
                <a:cs typeface="Calibri"/>
              </a:defRPr>
            </a:pPr>
            <a:r>
              <a:rPr sz="1050"/>
              <a:t>TV&gt;Musica</a:t>
            </a:r>
            <a:endParaRPr sz="1050">
              <a:latin typeface="Calibri"/>
              <a:cs typeface="Calibri"/>
            </a:endParaRPr>
          </a:p>
        </p:txBody>
      </p:sp>
      <p:grpSp>
        <p:nvGrpSpPr>
          <p:cNvPr id="60" name="object 60"/>
          <p:cNvGrpSpPr/>
          <p:nvPr/>
        </p:nvGrpSpPr>
        <p:grpSpPr>
          <a:xfrm>
            <a:off x="2287815" y="2507997"/>
            <a:ext cx="2314575" cy="1237615"/>
            <a:chOff x="2260384" y="2971800"/>
            <a:chExt cx="2314575" cy="1237615"/>
          </a:xfrm>
        </p:grpSpPr>
        <p:pic>
          <p:nvPicPr>
            <p:cNvPr id="61" name="object 6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3057144" y="2971800"/>
              <a:ext cx="310895" cy="1237488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3153930" y="2992259"/>
              <a:ext cx="118110" cy="1042035"/>
            </a:xfrm>
            <a:custGeom>
              <a:avLst/>
              <a:gdLst/>
              <a:ahLst/>
              <a:cxnLst/>
              <a:rect l="l" t="t" r="r" b="b"/>
              <a:pathLst>
                <a:path w="118110" h="1042035">
                  <a:moveTo>
                    <a:pt x="14160" y="925550"/>
                  </a:moveTo>
                  <a:lnTo>
                    <a:pt x="2044" y="932624"/>
                  </a:lnTo>
                  <a:lnTo>
                    <a:pt x="0" y="940396"/>
                  </a:lnTo>
                  <a:lnTo>
                    <a:pt x="58953" y="1041463"/>
                  </a:lnTo>
                  <a:lnTo>
                    <a:pt x="73658" y="1016254"/>
                  </a:lnTo>
                  <a:lnTo>
                    <a:pt x="46253" y="1016254"/>
                  </a:lnTo>
                  <a:lnTo>
                    <a:pt x="46253" y="969268"/>
                  </a:lnTo>
                  <a:lnTo>
                    <a:pt x="21945" y="927595"/>
                  </a:lnTo>
                  <a:lnTo>
                    <a:pt x="14160" y="925550"/>
                  </a:lnTo>
                  <a:close/>
                </a:path>
                <a:path w="118110" h="1042035">
                  <a:moveTo>
                    <a:pt x="46253" y="969268"/>
                  </a:moveTo>
                  <a:lnTo>
                    <a:pt x="46253" y="1016254"/>
                  </a:lnTo>
                  <a:lnTo>
                    <a:pt x="71653" y="1016254"/>
                  </a:lnTo>
                  <a:lnTo>
                    <a:pt x="71653" y="1009853"/>
                  </a:lnTo>
                  <a:lnTo>
                    <a:pt x="47980" y="1009853"/>
                  </a:lnTo>
                  <a:lnTo>
                    <a:pt x="58954" y="991043"/>
                  </a:lnTo>
                  <a:lnTo>
                    <a:pt x="46253" y="969268"/>
                  </a:lnTo>
                  <a:close/>
                </a:path>
                <a:path w="118110" h="1042035">
                  <a:moveTo>
                    <a:pt x="103746" y="925550"/>
                  </a:moveTo>
                  <a:lnTo>
                    <a:pt x="95973" y="927595"/>
                  </a:lnTo>
                  <a:lnTo>
                    <a:pt x="71659" y="969268"/>
                  </a:lnTo>
                  <a:lnTo>
                    <a:pt x="71653" y="1016254"/>
                  </a:lnTo>
                  <a:lnTo>
                    <a:pt x="73658" y="1016254"/>
                  </a:lnTo>
                  <a:lnTo>
                    <a:pt x="117906" y="940396"/>
                  </a:lnTo>
                  <a:lnTo>
                    <a:pt x="115862" y="932624"/>
                  </a:lnTo>
                  <a:lnTo>
                    <a:pt x="103746" y="925550"/>
                  </a:lnTo>
                  <a:close/>
                </a:path>
                <a:path w="118110" h="1042035">
                  <a:moveTo>
                    <a:pt x="58954" y="991043"/>
                  </a:moveTo>
                  <a:lnTo>
                    <a:pt x="47980" y="1009853"/>
                  </a:lnTo>
                  <a:lnTo>
                    <a:pt x="69926" y="1009853"/>
                  </a:lnTo>
                  <a:lnTo>
                    <a:pt x="58954" y="991043"/>
                  </a:lnTo>
                  <a:close/>
                </a:path>
                <a:path w="118110" h="1042035">
                  <a:moveTo>
                    <a:pt x="71653" y="969279"/>
                  </a:moveTo>
                  <a:lnTo>
                    <a:pt x="58954" y="991043"/>
                  </a:lnTo>
                  <a:lnTo>
                    <a:pt x="69926" y="1009853"/>
                  </a:lnTo>
                  <a:lnTo>
                    <a:pt x="71653" y="1009853"/>
                  </a:lnTo>
                  <a:lnTo>
                    <a:pt x="71653" y="969279"/>
                  </a:lnTo>
                  <a:close/>
                </a:path>
                <a:path w="118110" h="1042035">
                  <a:moveTo>
                    <a:pt x="71653" y="0"/>
                  </a:moveTo>
                  <a:lnTo>
                    <a:pt x="46253" y="0"/>
                  </a:lnTo>
                  <a:lnTo>
                    <a:pt x="46259" y="969279"/>
                  </a:lnTo>
                  <a:lnTo>
                    <a:pt x="58954" y="991043"/>
                  </a:lnTo>
                  <a:lnTo>
                    <a:pt x="71653" y="969279"/>
                  </a:lnTo>
                  <a:lnTo>
                    <a:pt x="71653" y="0"/>
                  </a:lnTo>
                  <a:close/>
                </a:path>
              </a:pathLst>
            </a:custGeom>
            <a:solidFill>
              <a:srgbClr val="3494BA"/>
            </a:solidFill>
          </p:spPr>
          <p:txBody>
            <a:bodyPr wrap="square" lIns="0" tIns="0" rIns="0" bIns="0"/>
            <a:lstStyle/>
            <a:p>
              <a:endParaRPr sz="1100"/>
            </a:p>
          </p:txBody>
        </p:sp>
        <p:sp>
          <p:nvSpPr>
            <p:cNvPr id="63" name="object 63"/>
            <p:cNvSpPr/>
            <p:nvPr/>
          </p:nvSpPr>
          <p:spPr>
            <a:xfrm>
              <a:off x="2260384" y="3154845"/>
              <a:ext cx="2314575" cy="523240"/>
            </a:xfrm>
            <a:custGeom>
              <a:avLst/>
              <a:gdLst/>
              <a:ahLst/>
              <a:cxnLst/>
              <a:rect l="l" t="t" r="r" b="b"/>
              <a:pathLst>
                <a:path w="2314575" h="523239">
                  <a:moveTo>
                    <a:pt x="2314295" y="0"/>
                  </a:moveTo>
                  <a:lnTo>
                    <a:pt x="0" y="0"/>
                  </a:lnTo>
                  <a:lnTo>
                    <a:pt x="0" y="523214"/>
                  </a:lnTo>
                  <a:lnTo>
                    <a:pt x="2314295" y="523214"/>
                  </a:lnTo>
                  <a:lnTo>
                    <a:pt x="23142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/>
            <a:lstStyle/>
            <a:p>
              <a:endParaRPr sz="1100"/>
            </a:p>
          </p:txBody>
        </p:sp>
      </p:grpSp>
      <p:sp>
        <p:nvSpPr>
          <p:cNvPr id="64" name="object 64"/>
          <p:cNvSpPr txBox="1"/>
          <p:nvPr/>
        </p:nvSpPr>
        <p:spPr>
          <a:xfrm>
            <a:off x="2287815" y="2691042"/>
            <a:ext cx="2314575" cy="335347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29209" rIns="0" bIns="0">
            <a:spAutoFit/>
          </a:bodyPr>
          <a:lstStyle/>
          <a:p>
            <a:pPr marL="90805" marR="132715">
              <a:lnSpc>
                <a:spcPct val="101400"/>
              </a:lnSpc>
              <a:spcBef>
                <a:spcPts val="229"/>
              </a:spcBef>
              <a:defRPr sz="1400">
                <a:latin typeface="Calibri"/>
                <a:cs typeface="Calibri"/>
              </a:defRPr>
            </a:pPr>
            <a:r>
              <a:rPr sz="1000"/>
              <a:t>VegPasta: Icetea&gt; Pesce di limone: Limonata&gt; IceTea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481022" y="1553464"/>
            <a:ext cx="647700" cy="182101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800" b="1">
                <a:latin typeface="Calibri"/>
                <a:cs typeface="Calibri"/>
              </a:defRPr>
            </a:pPr>
            <a:r>
              <a:rPr sz="1100"/>
              <a:t>CP-net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0209910" y="2550161"/>
            <a:ext cx="1672589" cy="182101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800" b="1">
                <a:latin typeface="Calibri"/>
                <a:cs typeface="Calibri"/>
              </a:defRPr>
            </a:pPr>
            <a:r>
              <a:rPr sz="1100"/>
              <a:t>Ordine indotto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67" name="object 67"/>
          <p:cNvSpPr txBox="1">
            <a:spLocks noGrp="1"/>
          </p:cNvSpPr>
          <p:nvPr>
            <p:ph type="title"/>
          </p:nvPr>
        </p:nvSpPr>
        <p:spPr>
          <a:xfrm>
            <a:off x="601421" y="433489"/>
            <a:ext cx="1704339" cy="45212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u="none"/>
            </a:pPr>
            <a:r>
              <a:t>Esempio</a:t>
            </a:r>
          </a:p>
        </p:txBody>
      </p:sp>
      <p:sp>
        <p:nvSpPr>
          <p:cNvPr id="68" name="object 68"/>
          <p:cNvSpPr txBox="1"/>
          <p:nvPr/>
        </p:nvSpPr>
        <p:spPr>
          <a:xfrm>
            <a:off x="8843771" y="6067553"/>
            <a:ext cx="1673860" cy="151323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 b="1">
                <a:solidFill>
                  <a:srgbClr val="898989"/>
                </a:solidFill>
                <a:latin typeface="Calibri"/>
                <a:cs typeface="Calibri"/>
              </a:defRPr>
            </a:pPr>
            <a:r>
              <a:rPr sz="900"/>
              <a:t>Distanza tra le reti CP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8818371" y="5875529"/>
            <a:ext cx="2673985" cy="151323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defRPr>
                <a:solidFill>
                  <a:srgbClr val="898989"/>
                </a:solidFill>
              </a:defRPr>
            </a:pPr>
            <a:r>
              <a:rPr sz="900" b="1">
                <a:latin typeface="Calibri"/>
                <a:cs typeface="Calibri"/>
              </a:rPr>
              <a:t>New Orleans — MPREF 2018 — A Noti</a:t>
            </a:r>
            <a:r>
              <a:rPr sz="1100" baseline="-30092">
                <a:latin typeface="Arial MT"/>
                <a:cs typeface="Arial MT"/>
              </a:rPr>
              <a:t>5</a:t>
            </a:r>
            <a:r>
              <a:rPr sz="900" b="1">
                <a:latin typeface="Calibri"/>
                <a:cs typeface="Calibri"/>
              </a:rPr>
              <a:t>o</a:t>
            </a:r>
            <a:r>
              <a:rPr sz="1100" baseline="-30092">
                <a:latin typeface="Arial MT"/>
                <a:cs typeface="Arial MT"/>
              </a:rPr>
              <a:t>1</a:t>
            </a:r>
            <a:r>
              <a:rPr sz="900" b="1">
                <a:latin typeface="Calibri"/>
                <a:cs typeface="Calibri"/>
              </a:rPr>
              <a:t>n di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0" y="69529"/>
            <a:ext cx="11074400" cy="773430"/>
            <a:chOff x="609600" y="69529"/>
            <a:chExt cx="11074400" cy="773430"/>
          </a:xfrm>
        </p:grpSpPr>
        <p:sp>
          <p:nvSpPr>
            <p:cNvPr id="3" name="object 3"/>
            <p:cNvSpPr/>
            <p:nvPr/>
          </p:nvSpPr>
          <p:spPr>
            <a:xfrm>
              <a:off x="609600" y="838199"/>
              <a:ext cx="11074400" cy="0"/>
            </a:xfrm>
            <a:custGeom>
              <a:avLst/>
              <a:gdLst/>
              <a:ahLst/>
              <a:cxnLst/>
              <a:rect l="l" t="t" r="r" b="b"/>
              <a:pathLst>
                <a:path w="11074400">
                  <a:moveTo>
                    <a:pt x="0" y="0"/>
                  </a:moveTo>
                  <a:lnTo>
                    <a:pt x="11074406" y="1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24608" y="69529"/>
              <a:ext cx="747551" cy="74755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956173" y="1961890"/>
            <a:ext cx="1505585" cy="157094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3655" rIns="0" bIns="0">
            <a:spAutoFit/>
          </a:bodyPr>
          <a:lstStyle/>
          <a:p>
            <a:pPr marL="90805">
              <a:lnSpc>
                <a:spcPct val="100000"/>
              </a:lnSpc>
              <a:spcBef>
                <a:spcPts val="265"/>
              </a:spcBef>
              <a:defRPr sz="1200" b="1">
                <a:latin typeface="Calibri"/>
                <a:cs typeface="Calibri"/>
              </a:defRPr>
            </a:pPr>
            <a:r>
              <a:rPr sz="800"/>
              <a:t>VegPasta, IceTea, TV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827928" y="2496572"/>
            <a:ext cx="1762125" cy="277495"/>
          </a:xfrm>
          <a:custGeom>
            <a:avLst/>
            <a:gdLst/>
            <a:ahLst/>
            <a:cxnLst/>
            <a:rect l="l" t="t" r="r" b="b"/>
            <a:pathLst>
              <a:path w="1762125" h="277494">
                <a:moveTo>
                  <a:pt x="0" y="0"/>
                </a:moveTo>
                <a:lnTo>
                  <a:pt x="1762021" y="0"/>
                </a:lnTo>
                <a:lnTo>
                  <a:pt x="1762021" y="276999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/>
          <a:lstStyle/>
          <a:p>
            <a:endParaRPr sz="1050"/>
          </a:p>
        </p:txBody>
      </p:sp>
      <p:sp>
        <p:nvSpPr>
          <p:cNvPr id="7" name="object 7"/>
          <p:cNvSpPr txBox="1"/>
          <p:nvPr/>
        </p:nvSpPr>
        <p:spPr>
          <a:xfrm>
            <a:off x="5906668" y="2516588"/>
            <a:ext cx="1573530" cy="13593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 b="1">
                <a:latin typeface="Calibri"/>
                <a:cs typeface="Calibri"/>
              </a:defRPr>
            </a:pPr>
            <a:r>
              <a:rPr sz="800"/>
              <a:t>VegPasta, Lemonade, TV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836221" y="3001715"/>
            <a:ext cx="1717039" cy="277495"/>
          </a:xfrm>
          <a:custGeom>
            <a:avLst/>
            <a:gdLst/>
            <a:ahLst/>
            <a:cxnLst/>
            <a:rect l="l" t="t" r="r" b="b"/>
            <a:pathLst>
              <a:path w="1717040" h="277495">
                <a:moveTo>
                  <a:pt x="0" y="0"/>
                </a:moveTo>
                <a:lnTo>
                  <a:pt x="1716790" y="0"/>
                </a:lnTo>
                <a:lnTo>
                  <a:pt x="1716790" y="276999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/>
          <a:lstStyle/>
          <a:p>
            <a:endParaRPr sz="1050"/>
          </a:p>
        </p:txBody>
      </p:sp>
      <p:sp>
        <p:nvSpPr>
          <p:cNvPr id="9" name="object 9"/>
          <p:cNvSpPr txBox="1"/>
          <p:nvPr/>
        </p:nvSpPr>
        <p:spPr>
          <a:xfrm>
            <a:off x="5914961" y="3022556"/>
            <a:ext cx="1516380" cy="13593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 b="1">
                <a:latin typeface="Calibri"/>
                <a:cs typeface="Calibri"/>
              </a:defRPr>
            </a:pPr>
            <a:r>
              <a:rPr sz="800"/>
              <a:t>VegPasta, IceTea, Musica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689079" y="3464604"/>
            <a:ext cx="1973580" cy="277495"/>
          </a:xfrm>
          <a:custGeom>
            <a:avLst/>
            <a:gdLst/>
            <a:ahLst/>
            <a:cxnLst/>
            <a:rect l="l" t="t" r="r" b="b"/>
            <a:pathLst>
              <a:path w="1973579" h="277495">
                <a:moveTo>
                  <a:pt x="0" y="0"/>
                </a:moveTo>
                <a:lnTo>
                  <a:pt x="1973321" y="0"/>
                </a:lnTo>
                <a:lnTo>
                  <a:pt x="1973321" y="276999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/>
          <a:lstStyle/>
          <a:p>
            <a:endParaRPr sz="1050"/>
          </a:p>
        </p:txBody>
      </p:sp>
      <p:sp>
        <p:nvSpPr>
          <p:cNvPr id="11" name="object 11"/>
          <p:cNvSpPr txBox="1"/>
          <p:nvPr/>
        </p:nvSpPr>
        <p:spPr>
          <a:xfrm>
            <a:off x="5767819" y="3485852"/>
            <a:ext cx="1785620" cy="13593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 b="1">
                <a:latin typeface="Calibri"/>
                <a:cs typeface="Calibri"/>
              </a:defRPr>
            </a:pPr>
            <a:r>
              <a:rPr sz="800"/>
              <a:t>VegPasta, Lemonade, Musica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964618" y="3983374"/>
            <a:ext cx="1422400" cy="277495"/>
          </a:xfrm>
          <a:custGeom>
            <a:avLst/>
            <a:gdLst/>
            <a:ahLst/>
            <a:cxnLst/>
            <a:rect l="l" t="t" r="r" b="b"/>
            <a:pathLst>
              <a:path w="1422400" h="277495">
                <a:moveTo>
                  <a:pt x="0" y="0"/>
                </a:moveTo>
                <a:lnTo>
                  <a:pt x="1422230" y="0"/>
                </a:lnTo>
                <a:lnTo>
                  <a:pt x="1422230" y="276999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/>
          <a:lstStyle/>
          <a:p>
            <a:endParaRPr sz="1050"/>
          </a:p>
        </p:txBody>
      </p:sp>
      <p:sp>
        <p:nvSpPr>
          <p:cNvPr id="13" name="object 13"/>
          <p:cNvSpPr txBox="1"/>
          <p:nvPr/>
        </p:nvSpPr>
        <p:spPr>
          <a:xfrm>
            <a:off x="6043358" y="4004012"/>
            <a:ext cx="1255395" cy="13593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 b="1">
                <a:latin typeface="Calibri"/>
                <a:cs typeface="Calibri"/>
              </a:defRPr>
            </a:pPr>
            <a:r>
              <a:rPr sz="800"/>
              <a:t>Pesce, Lemonade, TV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857875" y="4557617"/>
            <a:ext cx="1635760" cy="277495"/>
          </a:xfrm>
          <a:custGeom>
            <a:avLst/>
            <a:gdLst/>
            <a:ahLst/>
            <a:cxnLst/>
            <a:rect l="l" t="t" r="r" b="b"/>
            <a:pathLst>
              <a:path w="1635759" h="277495">
                <a:moveTo>
                  <a:pt x="0" y="0"/>
                </a:moveTo>
                <a:lnTo>
                  <a:pt x="1635710" y="0"/>
                </a:lnTo>
                <a:lnTo>
                  <a:pt x="1635710" y="276999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/>
          <a:lstStyle/>
          <a:p>
            <a:endParaRPr sz="1050"/>
          </a:p>
        </p:txBody>
      </p:sp>
      <p:sp>
        <p:nvSpPr>
          <p:cNvPr id="15" name="object 15"/>
          <p:cNvSpPr txBox="1"/>
          <p:nvPr/>
        </p:nvSpPr>
        <p:spPr>
          <a:xfrm>
            <a:off x="5936615" y="4577036"/>
            <a:ext cx="1466850" cy="13593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 b="1">
                <a:latin typeface="Calibri"/>
                <a:cs typeface="Calibri"/>
              </a:defRPr>
            </a:pPr>
            <a:r>
              <a:rPr sz="800"/>
              <a:t>Pesce, Lemonade, Musica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092876" y="5101292"/>
            <a:ext cx="1165860" cy="277495"/>
          </a:xfrm>
          <a:custGeom>
            <a:avLst/>
            <a:gdLst/>
            <a:ahLst/>
            <a:cxnLst/>
            <a:rect l="l" t="t" r="r" b="b"/>
            <a:pathLst>
              <a:path w="1165859" h="277495">
                <a:moveTo>
                  <a:pt x="0" y="0"/>
                </a:moveTo>
                <a:lnTo>
                  <a:pt x="1165700" y="0"/>
                </a:lnTo>
                <a:lnTo>
                  <a:pt x="1165700" y="276999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/>
          <a:lstStyle/>
          <a:p>
            <a:endParaRPr sz="1050"/>
          </a:p>
        </p:txBody>
      </p:sp>
      <p:sp>
        <p:nvSpPr>
          <p:cNvPr id="17" name="object 17"/>
          <p:cNvSpPr txBox="1"/>
          <p:nvPr/>
        </p:nvSpPr>
        <p:spPr>
          <a:xfrm>
            <a:off x="6171615" y="5122627"/>
            <a:ext cx="986790" cy="13593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 b="1">
                <a:latin typeface="Calibri"/>
                <a:cs typeface="Calibri"/>
              </a:defRPr>
            </a:pPr>
            <a:r>
              <a:rPr sz="800"/>
              <a:t>Pesce, IceTea, TV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5995581" y="5624130"/>
            <a:ext cx="1379220" cy="277495"/>
          </a:xfrm>
          <a:custGeom>
            <a:avLst/>
            <a:gdLst/>
            <a:ahLst/>
            <a:cxnLst/>
            <a:rect l="l" t="t" r="r" b="b"/>
            <a:pathLst>
              <a:path w="1379220" h="277495">
                <a:moveTo>
                  <a:pt x="0" y="0"/>
                </a:moveTo>
                <a:lnTo>
                  <a:pt x="1379180" y="0"/>
                </a:lnTo>
                <a:lnTo>
                  <a:pt x="1379180" y="276999"/>
                </a:lnTo>
                <a:lnTo>
                  <a:pt x="0" y="276999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/>
          <a:lstStyle/>
          <a:p>
            <a:endParaRPr sz="1050"/>
          </a:p>
        </p:txBody>
      </p:sp>
      <p:sp>
        <p:nvSpPr>
          <p:cNvPr id="19" name="object 19"/>
          <p:cNvSpPr txBox="1"/>
          <p:nvPr/>
        </p:nvSpPr>
        <p:spPr>
          <a:xfrm>
            <a:off x="6074321" y="5643836"/>
            <a:ext cx="1198880" cy="13593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 b="1">
                <a:latin typeface="Calibri"/>
                <a:cs typeface="Calibri"/>
              </a:defRPr>
            </a:pPr>
            <a:r>
              <a:rPr sz="800"/>
              <a:t>Pesce, IceTea, Musica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820372" y="1084535"/>
            <a:ext cx="1697989" cy="506095"/>
            <a:chOff x="5721096" y="1484375"/>
            <a:chExt cx="1697989" cy="506095"/>
          </a:xfrm>
        </p:grpSpPr>
        <p:pic>
          <p:nvPicPr>
            <p:cNvPr id="21" name="object 2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45480" y="1496567"/>
              <a:ext cx="1664207" cy="429767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21096" y="1484375"/>
              <a:ext cx="1697736" cy="50596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90476" y="1521409"/>
              <a:ext cx="1571967" cy="338556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5889752" y="1121569"/>
            <a:ext cx="1572260" cy="187872"/>
          </a:xfrm>
          <a:prstGeom prst="rect">
            <a:avLst/>
          </a:prstGeom>
          <a:ln w="9525">
            <a:solidFill>
              <a:srgbClr val="80A9B3"/>
            </a:solidFill>
          </a:ln>
        </p:spPr>
        <p:txBody>
          <a:bodyPr vert="horz" wrap="square" lIns="0" tIns="33655" rIns="0" bIns="0">
            <a:spAutoFit/>
          </a:bodyPr>
          <a:lstStyle/>
          <a:p>
            <a:pPr marL="90805">
              <a:lnSpc>
                <a:spcPct val="100000"/>
              </a:lnSpc>
              <a:spcBef>
                <a:spcPts val="265"/>
              </a:spcBef>
              <a:defRPr sz="1600">
                <a:latin typeface="Calibri"/>
                <a:cs typeface="Calibri"/>
              </a:defRPr>
            </a:pPr>
            <a:r>
              <a:rPr sz="1000"/>
              <a:t>Soluzione ottimale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6384252" y="1477727"/>
            <a:ext cx="619125" cy="472440"/>
            <a:chOff x="6284976" y="1877567"/>
            <a:chExt cx="619125" cy="472440"/>
          </a:xfrm>
        </p:grpSpPr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84976" y="1877567"/>
              <a:ext cx="618744" cy="47243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52451" y="1902409"/>
              <a:ext cx="485774" cy="380999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6352451" y="1902409"/>
              <a:ext cx="485775" cy="381000"/>
            </a:xfrm>
            <a:custGeom>
              <a:avLst/>
              <a:gdLst/>
              <a:ahLst/>
              <a:cxnLst/>
              <a:rect l="l" t="t" r="r" b="b"/>
              <a:pathLst>
                <a:path w="485775" h="381000">
                  <a:moveTo>
                    <a:pt x="0" y="285750"/>
                  </a:moveTo>
                  <a:lnTo>
                    <a:pt x="121444" y="285750"/>
                  </a:lnTo>
                  <a:lnTo>
                    <a:pt x="121444" y="0"/>
                  </a:lnTo>
                  <a:lnTo>
                    <a:pt x="364331" y="0"/>
                  </a:lnTo>
                  <a:lnTo>
                    <a:pt x="364331" y="285750"/>
                  </a:lnTo>
                  <a:lnTo>
                    <a:pt x="485775" y="285750"/>
                  </a:lnTo>
                  <a:lnTo>
                    <a:pt x="242887" y="381000"/>
                  </a:lnTo>
                  <a:lnTo>
                    <a:pt x="0" y="285750"/>
                  </a:lnTo>
                  <a:close/>
                </a:path>
              </a:pathLst>
            </a:custGeom>
            <a:ln w="9525">
              <a:solidFill>
                <a:srgbClr val="80A9B3"/>
              </a:solidFill>
            </a:ln>
          </p:spPr>
          <p:txBody>
            <a:bodyPr wrap="square" lIns="0" tIns="0" rIns="0" bIns="0"/>
            <a:lstStyle/>
            <a:p>
              <a:endParaRPr sz="1050"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6506172" y="2218392"/>
            <a:ext cx="372110" cy="3594100"/>
            <a:chOff x="6406896" y="2618232"/>
            <a:chExt cx="372110" cy="3594100"/>
          </a:xfrm>
        </p:grpSpPr>
        <p:pic>
          <p:nvPicPr>
            <p:cNvPr id="30" name="object 3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40424" y="2618232"/>
              <a:ext cx="338327" cy="46634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6543344" y="2638729"/>
              <a:ext cx="132715" cy="257810"/>
            </a:xfrm>
            <a:custGeom>
              <a:avLst/>
              <a:gdLst/>
              <a:ahLst/>
              <a:cxnLst/>
              <a:rect l="l" t="t" r="r" b="b"/>
              <a:pathLst>
                <a:path w="132715" h="257810">
                  <a:moveTo>
                    <a:pt x="15938" y="127342"/>
                  </a:moveTo>
                  <a:lnTo>
                    <a:pt x="2298" y="135293"/>
                  </a:lnTo>
                  <a:lnTo>
                    <a:pt x="0" y="144043"/>
                  </a:lnTo>
                  <a:lnTo>
                    <a:pt x="66319" y="257746"/>
                  </a:lnTo>
                  <a:lnTo>
                    <a:pt x="82864" y="229387"/>
                  </a:lnTo>
                  <a:lnTo>
                    <a:pt x="52031" y="229387"/>
                  </a:lnTo>
                  <a:lnTo>
                    <a:pt x="52031" y="176530"/>
                  </a:lnTo>
                  <a:lnTo>
                    <a:pt x="24688" y="129654"/>
                  </a:lnTo>
                  <a:lnTo>
                    <a:pt x="15938" y="127342"/>
                  </a:lnTo>
                  <a:close/>
                </a:path>
                <a:path w="132715" h="257810">
                  <a:moveTo>
                    <a:pt x="52031" y="176530"/>
                  </a:moveTo>
                  <a:lnTo>
                    <a:pt x="52031" y="229387"/>
                  </a:lnTo>
                  <a:lnTo>
                    <a:pt x="80619" y="229387"/>
                  </a:lnTo>
                  <a:lnTo>
                    <a:pt x="80619" y="222186"/>
                  </a:lnTo>
                  <a:lnTo>
                    <a:pt x="53987" y="222186"/>
                  </a:lnTo>
                  <a:lnTo>
                    <a:pt x="66325" y="201034"/>
                  </a:lnTo>
                  <a:lnTo>
                    <a:pt x="52031" y="176530"/>
                  </a:lnTo>
                  <a:close/>
                </a:path>
                <a:path w="132715" h="257810">
                  <a:moveTo>
                    <a:pt x="116712" y="127342"/>
                  </a:moveTo>
                  <a:lnTo>
                    <a:pt x="107962" y="129654"/>
                  </a:lnTo>
                  <a:lnTo>
                    <a:pt x="80619" y="176530"/>
                  </a:lnTo>
                  <a:lnTo>
                    <a:pt x="80619" y="229387"/>
                  </a:lnTo>
                  <a:lnTo>
                    <a:pt x="82864" y="229387"/>
                  </a:lnTo>
                  <a:lnTo>
                    <a:pt x="132651" y="144043"/>
                  </a:lnTo>
                  <a:lnTo>
                    <a:pt x="130340" y="135293"/>
                  </a:lnTo>
                  <a:lnTo>
                    <a:pt x="116712" y="127342"/>
                  </a:lnTo>
                  <a:close/>
                </a:path>
                <a:path w="132715" h="257810">
                  <a:moveTo>
                    <a:pt x="66325" y="201034"/>
                  </a:moveTo>
                  <a:lnTo>
                    <a:pt x="53987" y="222186"/>
                  </a:lnTo>
                  <a:lnTo>
                    <a:pt x="78663" y="222186"/>
                  </a:lnTo>
                  <a:lnTo>
                    <a:pt x="66325" y="201034"/>
                  </a:lnTo>
                  <a:close/>
                </a:path>
                <a:path w="132715" h="257810">
                  <a:moveTo>
                    <a:pt x="80616" y="176535"/>
                  </a:moveTo>
                  <a:lnTo>
                    <a:pt x="66325" y="201034"/>
                  </a:lnTo>
                  <a:lnTo>
                    <a:pt x="78663" y="222186"/>
                  </a:lnTo>
                  <a:lnTo>
                    <a:pt x="80619" y="222186"/>
                  </a:lnTo>
                  <a:lnTo>
                    <a:pt x="80616" y="176535"/>
                  </a:lnTo>
                  <a:close/>
                </a:path>
                <a:path w="132715" h="257810">
                  <a:moveTo>
                    <a:pt x="80606" y="0"/>
                  </a:moveTo>
                  <a:lnTo>
                    <a:pt x="52031" y="0"/>
                  </a:lnTo>
                  <a:lnTo>
                    <a:pt x="52034" y="176535"/>
                  </a:lnTo>
                  <a:lnTo>
                    <a:pt x="66325" y="201034"/>
                  </a:lnTo>
                  <a:lnTo>
                    <a:pt x="80616" y="176535"/>
                  </a:lnTo>
                  <a:lnTo>
                    <a:pt x="80606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 sz="1050"/>
            </a:p>
          </p:txBody>
        </p:sp>
        <p:pic>
          <p:nvPicPr>
            <p:cNvPr id="32" name="object 3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25184" y="3151632"/>
              <a:ext cx="338328" cy="43891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536271" y="3172510"/>
              <a:ext cx="132384" cy="22912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06896" y="4120896"/>
              <a:ext cx="338327" cy="45110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510134" y="4141444"/>
              <a:ext cx="132651" cy="241833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406896" y="3654552"/>
              <a:ext cx="338327" cy="39928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521958" y="3677119"/>
              <a:ext cx="131965" cy="18738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406896" y="5212080"/>
              <a:ext cx="338327" cy="478535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6510134" y="5234457"/>
              <a:ext cx="132715" cy="267335"/>
            </a:xfrm>
            <a:custGeom>
              <a:avLst/>
              <a:gdLst/>
              <a:ahLst/>
              <a:cxnLst/>
              <a:rect l="l" t="t" r="r" b="b"/>
              <a:pathLst>
                <a:path w="132715" h="267335">
                  <a:moveTo>
                    <a:pt x="15925" y="136347"/>
                  </a:moveTo>
                  <a:lnTo>
                    <a:pt x="2298" y="144297"/>
                  </a:lnTo>
                  <a:lnTo>
                    <a:pt x="0" y="153047"/>
                  </a:lnTo>
                  <a:lnTo>
                    <a:pt x="66319" y="266738"/>
                  </a:lnTo>
                  <a:lnTo>
                    <a:pt x="82854" y="238391"/>
                  </a:lnTo>
                  <a:lnTo>
                    <a:pt x="52031" y="238391"/>
                  </a:lnTo>
                  <a:lnTo>
                    <a:pt x="52031" y="185538"/>
                  </a:lnTo>
                  <a:lnTo>
                    <a:pt x="24676" y="138645"/>
                  </a:lnTo>
                  <a:lnTo>
                    <a:pt x="15925" y="136347"/>
                  </a:lnTo>
                  <a:close/>
                </a:path>
                <a:path w="132715" h="267335">
                  <a:moveTo>
                    <a:pt x="52031" y="185538"/>
                  </a:moveTo>
                  <a:lnTo>
                    <a:pt x="52031" y="238391"/>
                  </a:lnTo>
                  <a:lnTo>
                    <a:pt x="80606" y="238391"/>
                  </a:lnTo>
                  <a:lnTo>
                    <a:pt x="80606" y="231190"/>
                  </a:lnTo>
                  <a:lnTo>
                    <a:pt x="53975" y="231190"/>
                  </a:lnTo>
                  <a:lnTo>
                    <a:pt x="66319" y="210030"/>
                  </a:lnTo>
                  <a:lnTo>
                    <a:pt x="52031" y="185538"/>
                  </a:lnTo>
                  <a:close/>
                </a:path>
                <a:path w="132715" h="267335">
                  <a:moveTo>
                    <a:pt x="116712" y="136347"/>
                  </a:moveTo>
                  <a:lnTo>
                    <a:pt x="107962" y="138645"/>
                  </a:lnTo>
                  <a:lnTo>
                    <a:pt x="80606" y="185538"/>
                  </a:lnTo>
                  <a:lnTo>
                    <a:pt x="80606" y="238391"/>
                  </a:lnTo>
                  <a:lnTo>
                    <a:pt x="82854" y="238391"/>
                  </a:lnTo>
                  <a:lnTo>
                    <a:pt x="132638" y="153047"/>
                  </a:lnTo>
                  <a:lnTo>
                    <a:pt x="130340" y="144297"/>
                  </a:lnTo>
                  <a:lnTo>
                    <a:pt x="116712" y="136347"/>
                  </a:lnTo>
                  <a:close/>
                </a:path>
                <a:path w="132715" h="267335">
                  <a:moveTo>
                    <a:pt x="66319" y="210030"/>
                  </a:moveTo>
                  <a:lnTo>
                    <a:pt x="53975" y="231190"/>
                  </a:lnTo>
                  <a:lnTo>
                    <a:pt x="78663" y="231190"/>
                  </a:lnTo>
                  <a:lnTo>
                    <a:pt x="66319" y="210030"/>
                  </a:lnTo>
                  <a:close/>
                </a:path>
                <a:path w="132715" h="267335">
                  <a:moveTo>
                    <a:pt x="80606" y="185538"/>
                  </a:moveTo>
                  <a:lnTo>
                    <a:pt x="66319" y="210030"/>
                  </a:lnTo>
                  <a:lnTo>
                    <a:pt x="78663" y="231190"/>
                  </a:lnTo>
                  <a:lnTo>
                    <a:pt x="80606" y="231190"/>
                  </a:lnTo>
                  <a:lnTo>
                    <a:pt x="80606" y="185538"/>
                  </a:lnTo>
                  <a:close/>
                </a:path>
                <a:path w="132715" h="267335">
                  <a:moveTo>
                    <a:pt x="80606" y="0"/>
                  </a:moveTo>
                  <a:lnTo>
                    <a:pt x="52031" y="0"/>
                  </a:lnTo>
                  <a:lnTo>
                    <a:pt x="52031" y="185538"/>
                  </a:lnTo>
                  <a:lnTo>
                    <a:pt x="66319" y="210030"/>
                  </a:lnTo>
                  <a:lnTo>
                    <a:pt x="80606" y="185538"/>
                  </a:lnTo>
                  <a:lnTo>
                    <a:pt x="80606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 sz="1050"/>
            </a:p>
          </p:txBody>
        </p:sp>
        <p:pic>
          <p:nvPicPr>
            <p:cNvPr id="40" name="object 4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406896" y="4639055"/>
              <a:ext cx="338327" cy="505968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6510134" y="4660214"/>
              <a:ext cx="132715" cy="297815"/>
            </a:xfrm>
            <a:custGeom>
              <a:avLst/>
              <a:gdLst/>
              <a:ahLst/>
              <a:cxnLst/>
              <a:rect l="l" t="t" r="r" b="b"/>
              <a:pathLst>
                <a:path w="132715" h="297814">
                  <a:moveTo>
                    <a:pt x="15925" y="166916"/>
                  </a:moveTo>
                  <a:lnTo>
                    <a:pt x="2298" y="174866"/>
                  </a:lnTo>
                  <a:lnTo>
                    <a:pt x="0" y="183616"/>
                  </a:lnTo>
                  <a:lnTo>
                    <a:pt x="66319" y="297319"/>
                  </a:lnTo>
                  <a:lnTo>
                    <a:pt x="82861" y="268960"/>
                  </a:lnTo>
                  <a:lnTo>
                    <a:pt x="52031" y="268960"/>
                  </a:lnTo>
                  <a:lnTo>
                    <a:pt x="52031" y="216107"/>
                  </a:lnTo>
                  <a:lnTo>
                    <a:pt x="24676" y="169214"/>
                  </a:lnTo>
                  <a:lnTo>
                    <a:pt x="15925" y="166916"/>
                  </a:lnTo>
                  <a:close/>
                </a:path>
                <a:path w="132715" h="297814">
                  <a:moveTo>
                    <a:pt x="52031" y="216107"/>
                  </a:moveTo>
                  <a:lnTo>
                    <a:pt x="52031" y="268960"/>
                  </a:lnTo>
                  <a:lnTo>
                    <a:pt x="80606" y="268960"/>
                  </a:lnTo>
                  <a:lnTo>
                    <a:pt x="80606" y="261759"/>
                  </a:lnTo>
                  <a:lnTo>
                    <a:pt x="53975" y="261759"/>
                  </a:lnTo>
                  <a:lnTo>
                    <a:pt x="66319" y="240599"/>
                  </a:lnTo>
                  <a:lnTo>
                    <a:pt x="52031" y="216107"/>
                  </a:lnTo>
                  <a:close/>
                </a:path>
                <a:path w="132715" h="297814">
                  <a:moveTo>
                    <a:pt x="116712" y="166916"/>
                  </a:moveTo>
                  <a:lnTo>
                    <a:pt x="107962" y="169214"/>
                  </a:lnTo>
                  <a:lnTo>
                    <a:pt x="80606" y="216107"/>
                  </a:lnTo>
                  <a:lnTo>
                    <a:pt x="80606" y="268960"/>
                  </a:lnTo>
                  <a:lnTo>
                    <a:pt x="82861" y="268960"/>
                  </a:lnTo>
                  <a:lnTo>
                    <a:pt x="132638" y="183616"/>
                  </a:lnTo>
                  <a:lnTo>
                    <a:pt x="130340" y="174866"/>
                  </a:lnTo>
                  <a:lnTo>
                    <a:pt x="116712" y="166916"/>
                  </a:lnTo>
                  <a:close/>
                </a:path>
                <a:path w="132715" h="297814">
                  <a:moveTo>
                    <a:pt x="66319" y="240599"/>
                  </a:moveTo>
                  <a:lnTo>
                    <a:pt x="53975" y="261759"/>
                  </a:lnTo>
                  <a:lnTo>
                    <a:pt x="78663" y="261759"/>
                  </a:lnTo>
                  <a:lnTo>
                    <a:pt x="66319" y="240599"/>
                  </a:lnTo>
                  <a:close/>
                </a:path>
                <a:path w="132715" h="297814">
                  <a:moveTo>
                    <a:pt x="80606" y="216107"/>
                  </a:moveTo>
                  <a:lnTo>
                    <a:pt x="66319" y="240599"/>
                  </a:lnTo>
                  <a:lnTo>
                    <a:pt x="78663" y="261759"/>
                  </a:lnTo>
                  <a:lnTo>
                    <a:pt x="80606" y="261759"/>
                  </a:lnTo>
                  <a:lnTo>
                    <a:pt x="80606" y="216107"/>
                  </a:lnTo>
                  <a:close/>
                </a:path>
                <a:path w="132715" h="297814">
                  <a:moveTo>
                    <a:pt x="80606" y="0"/>
                  </a:moveTo>
                  <a:lnTo>
                    <a:pt x="52031" y="0"/>
                  </a:lnTo>
                  <a:lnTo>
                    <a:pt x="52031" y="216107"/>
                  </a:lnTo>
                  <a:lnTo>
                    <a:pt x="66319" y="240599"/>
                  </a:lnTo>
                  <a:lnTo>
                    <a:pt x="80606" y="216107"/>
                  </a:lnTo>
                  <a:lnTo>
                    <a:pt x="80606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 sz="1050"/>
            </a:p>
          </p:txBody>
        </p:sp>
        <p:pic>
          <p:nvPicPr>
            <p:cNvPr id="42" name="object 4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416040" y="5754624"/>
              <a:ext cx="338328" cy="45719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515265" y="5777586"/>
              <a:ext cx="132549" cy="246449"/>
            </a:xfrm>
            <a:prstGeom prst="rect">
              <a:avLst/>
            </a:prstGeom>
          </p:spPr>
        </p:pic>
      </p:grpSp>
      <p:grpSp>
        <p:nvGrpSpPr>
          <p:cNvPr id="44" name="object 44"/>
          <p:cNvGrpSpPr/>
          <p:nvPr/>
        </p:nvGrpSpPr>
        <p:grpSpPr>
          <a:xfrm>
            <a:off x="2793708" y="1633176"/>
            <a:ext cx="1036319" cy="2929255"/>
            <a:chOff x="2694432" y="2033016"/>
            <a:chExt cx="1036319" cy="2929255"/>
          </a:xfrm>
        </p:grpSpPr>
        <p:pic>
          <p:nvPicPr>
            <p:cNvPr id="45" name="object 4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694432" y="2033016"/>
              <a:ext cx="1036319" cy="1024127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740609" y="2058810"/>
              <a:ext cx="944562" cy="933449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2740609" y="2058809"/>
              <a:ext cx="944880" cy="933450"/>
            </a:xfrm>
            <a:custGeom>
              <a:avLst/>
              <a:gdLst/>
              <a:ahLst/>
              <a:cxnLst/>
              <a:rect l="l" t="t" r="r" b="b"/>
              <a:pathLst>
                <a:path w="944879" h="933450">
                  <a:moveTo>
                    <a:pt x="0" y="466725"/>
                  </a:moveTo>
                  <a:lnTo>
                    <a:pt x="2438" y="419005"/>
                  </a:lnTo>
                  <a:lnTo>
                    <a:pt x="9595" y="372663"/>
                  </a:lnTo>
                  <a:lnTo>
                    <a:pt x="21232" y="327935"/>
                  </a:lnTo>
                  <a:lnTo>
                    <a:pt x="37114" y="285054"/>
                  </a:lnTo>
                  <a:lnTo>
                    <a:pt x="57001" y="244256"/>
                  </a:lnTo>
                  <a:lnTo>
                    <a:pt x="80658" y="205774"/>
                  </a:lnTo>
                  <a:lnTo>
                    <a:pt x="107846" y="169844"/>
                  </a:lnTo>
                  <a:lnTo>
                    <a:pt x="138328" y="136700"/>
                  </a:lnTo>
                  <a:lnTo>
                    <a:pt x="171866" y="106577"/>
                  </a:lnTo>
                  <a:lnTo>
                    <a:pt x="208224" y="79709"/>
                  </a:lnTo>
                  <a:lnTo>
                    <a:pt x="247164" y="56331"/>
                  </a:lnTo>
                  <a:lnTo>
                    <a:pt x="288448" y="36677"/>
                  </a:lnTo>
                  <a:lnTo>
                    <a:pt x="331839" y="20983"/>
                  </a:lnTo>
                  <a:lnTo>
                    <a:pt x="377100" y="9482"/>
                  </a:lnTo>
                  <a:lnTo>
                    <a:pt x="423993" y="2409"/>
                  </a:lnTo>
                  <a:lnTo>
                    <a:pt x="472281" y="0"/>
                  </a:lnTo>
                  <a:lnTo>
                    <a:pt x="520569" y="2409"/>
                  </a:lnTo>
                  <a:lnTo>
                    <a:pt x="567462" y="9482"/>
                  </a:lnTo>
                  <a:lnTo>
                    <a:pt x="612723" y="20983"/>
                  </a:lnTo>
                  <a:lnTo>
                    <a:pt x="656114" y="36677"/>
                  </a:lnTo>
                  <a:lnTo>
                    <a:pt x="697398" y="56331"/>
                  </a:lnTo>
                  <a:lnTo>
                    <a:pt x="736338" y="79709"/>
                  </a:lnTo>
                  <a:lnTo>
                    <a:pt x="772696" y="106577"/>
                  </a:lnTo>
                  <a:lnTo>
                    <a:pt x="806235" y="136700"/>
                  </a:lnTo>
                  <a:lnTo>
                    <a:pt x="836717" y="169844"/>
                  </a:lnTo>
                  <a:lnTo>
                    <a:pt x="863905" y="205774"/>
                  </a:lnTo>
                  <a:lnTo>
                    <a:pt x="887561" y="244256"/>
                  </a:lnTo>
                  <a:lnTo>
                    <a:pt x="907449" y="285054"/>
                  </a:lnTo>
                  <a:lnTo>
                    <a:pt x="923330" y="327935"/>
                  </a:lnTo>
                  <a:lnTo>
                    <a:pt x="934968" y="372663"/>
                  </a:lnTo>
                  <a:lnTo>
                    <a:pt x="942125" y="419005"/>
                  </a:lnTo>
                  <a:lnTo>
                    <a:pt x="944563" y="466725"/>
                  </a:lnTo>
                  <a:lnTo>
                    <a:pt x="942125" y="514445"/>
                  </a:lnTo>
                  <a:lnTo>
                    <a:pt x="934968" y="560786"/>
                  </a:lnTo>
                  <a:lnTo>
                    <a:pt x="923330" y="605515"/>
                  </a:lnTo>
                  <a:lnTo>
                    <a:pt x="907449" y="648395"/>
                  </a:lnTo>
                  <a:lnTo>
                    <a:pt x="887561" y="689194"/>
                  </a:lnTo>
                  <a:lnTo>
                    <a:pt x="863905" y="727675"/>
                  </a:lnTo>
                  <a:lnTo>
                    <a:pt x="836717" y="763605"/>
                  </a:lnTo>
                  <a:lnTo>
                    <a:pt x="806235" y="796749"/>
                  </a:lnTo>
                  <a:lnTo>
                    <a:pt x="772696" y="826873"/>
                  </a:lnTo>
                  <a:lnTo>
                    <a:pt x="736338" y="853741"/>
                  </a:lnTo>
                  <a:lnTo>
                    <a:pt x="697398" y="877119"/>
                  </a:lnTo>
                  <a:lnTo>
                    <a:pt x="656114" y="896772"/>
                  </a:lnTo>
                  <a:lnTo>
                    <a:pt x="612723" y="912467"/>
                  </a:lnTo>
                  <a:lnTo>
                    <a:pt x="567462" y="923968"/>
                  </a:lnTo>
                  <a:lnTo>
                    <a:pt x="520569" y="931040"/>
                  </a:lnTo>
                  <a:lnTo>
                    <a:pt x="472281" y="933450"/>
                  </a:lnTo>
                  <a:lnTo>
                    <a:pt x="423993" y="931040"/>
                  </a:lnTo>
                  <a:lnTo>
                    <a:pt x="377100" y="923968"/>
                  </a:lnTo>
                  <a:lnTo>
                    <a:pt x="331839" y="912467"/>
                  </a:lnTo>
                  <a:lnTo>
                    <a:pt x="288448" y="896772"/>
                  </a:lnTo>
                  <a:lnTo>
                    <a:pt x="247164" y="877119"/>
                  </a:lnTo>
                  <a:lnTo>
                    <a:pt x="208224" y="853741"/>
                  </a:lnTo>
                  <a:lnTo>
                    <a:pt x="171866" y="826873"/>
                  </a:lnTo>
                  <a:lnTo>
                    <a:pt x="138328" y="796749"/>
                  </a:lnTo>
                  <a:lnTo>
                    <a:pt x="107846" y="763605"/>
                  </a:lnTo>
                  <a:lnTo>
                    <a:pt x="80658" y="727675"/>
                  </a:lnTo>
                  <a:lnTo>
                    <a:pt x="57001" y="689194"/>
                  </a:lnTo>
                  <a:lnTo>
                    <a:pt x="37114" y="648395"/>
                  </a:lnTo>
                  <a:lnTo>
                    <a:pt x="21232" y="605515"/>
                  </a:lnTo>
                  <a:lnTo>
                    <a:pt x="9595" y="560786"/>
                  </a:lnTo>
                  <a:lnTo>
                    <a:pt x="2438" y="514445"/>
                  </a:lnTo>
                  <a:lnTo>
                    <a:pt x="0" y="466725"/>
                  </a:lnTo>
                  <a:close/>
                </a:path>
              </a:pathLst>
            </a:custGeom>
            <a:ln w="9525">
              <a:solidFill>
                <a:srgbClr val="80A9B3"/>
              </a:solidFill>
            </a:ln>
          </p:spPr>
          <p:txBody>
            <a:bodyPr wrap="square" lIns="0" tIns="0" rIns="0" bIns="0"/>
            <a:lstStyle/>
            <a:p>
              <a:endParaRPr sz="1050"/>
            </a:p>
          </p:txBody>
        </p:sp>
        <p:pic>
          <p:nvPicPr>
            <p:cNvPr id="48" name="object 4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734056" y="4008120"/>
              <a:ext cx="957071" cy="954024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781084" y="4033659"/>
              <a:ext cx="863599" cy="863599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2781084" y="4033659"/>
              <a:ext cx="863600" cy="863600"/>
            </a:xfrm>
            <a:custGeom>
              <a:avLst/>
              <a:gdLst/>
              <a:ahLst/>
              <a:cxnLst/>
              <a:rect l="l" t="t" r="r" b="b"/>
              <a:pathLst>
                <a:path w="863600" h="863600">
                  <a:moveTo>
                    <a:pt x="0" y="431800"/>
                  </a:moveTo>
                  <a:lnTo>
                    <a:pt x="2533" y="384750"/>
                  </a:lnTo>
                  <a:lnTo>
                    <a:pt x="9959" y="339168"/>
                  </a:lnTo>
                  <a:lnTo>
                    <a:pt x="22013" y="295317"/>
                  </a:lnTo>
                  <a:lnTo>
                    <a:pt x="38432" y="253461"/>
                  </a:lnTo>
                  <a:lnTo>
                    <a:pt x="58953" y="213862"/>
                  </a:lnTo>
                  <a:lnTo>
                    <a:pt x="83312" y="176784"/>
                  </a:lnTo>
                  <a:lnTo>
                    <a:pt x="111246" y="142491"/>
                  </a:lnTo>
                  <a:lnTo>
                    <a:pt x="142491" y="111246"/>
                  </a:lnTo>
                  <a:lnTo>
                    <a:pt x="176784" y="83312"/>
                  </a:lnTo>
                  <a:lnTo>
                    <a:pt x="213862" y="58953"/>
                  </a:lnTo>
                  <a:lnTo>
                    <a:pt x="253461" y="38432"/>
                  </a:lnTo>
                  <a:lnTo>
                    <a:pt x="295317" y="22013"/>
                  </a:lnTo>
                  <a:lnTo>
                    <a:pt x="339168" y="9959"/>
                  </a:lnTo>
                  <a:lnTo>
                    <a:pt x="384750" y="2533"/>
                  </a:lnTo>
                  <a:lnTo>
                    <a:pt x="431800" y="0"/>
                  </a:lnTo>
                  <a:lnTo>
                    <a:pt x="478849" y="2533"/>
                  </a:lnTo>
                  <a:lnTo>
                    <a:pt x="524431" y="9959"/>
                  </a:lnTo>
                  <a:lnTo>
                    <a:pt x="568282" y="22013"/>
                  </a:lnTo>
                  <a:lnTo>
                    <a:pt x="610139" y="38432"/>
                  </a:lnTo>
                  <a:lnTo>
                    <a:pt x="649738" y="58953"/>
                  </a:lnTo>
                  <a:lnTo>
                    <a:pt x="686816" y="83312"/>
                  </a:lnTo>
                  <a:lnTo>
                    <a:pt x="721109" y="111246"/>
                  </a:lnTo>
                  <a:lnTo>
                    <a:pt x="752354" y="142491"/>
                  </a:lnTo>
                  <a:lnTo>
                    <a:pt x="780288" y="176784"/>
                  </a:lnTo>
                  <a:lnTo>
                    <a:pt x="804647" y="213862"/>
                  </a:lnTo>
                  <a:lnTo>
                    <a:pt x="825167" y="253461"/>
                  </a:lnTo>
                  <a:lnTo>
                    <a:pt x="841587" y="295317"/>
                  </a:lnTo>
                  <a:lnTo>
                    <a:pt x="853641" y="339168"/>
                  </a:lnTo>
                  <a:lnTo>
                    <a:pt x="861066" y="384750"/>
                  </a:lnTo>
                  <a:lnTo>
                    <a:pt x="863600" y="431800"/>
                  </a:lnTo>
                  <a:lnTo>
                    <a:pt x="861066" y="478849"/>
                  </a:lnTo>
                  <a:lnTo>
                    <a:pt x="853641" y="524431"/>
                  </a:lnTo>
                  <a:lnTo>
                    <a:pt x="841587" y="568282"/>
                  </a:lnTo>
                  <a:lnTo>
                    <a:pt x="825167" y="610139"/>
                  </a:lnTo>
                  <a:lnTo>
                    <a:pt x="804647" y="649738"/>
                  </a:lnTo>
                  <a:lnTo>
                    <a:pt x="780288" y="686816"/>
                  </a:lnTo>
                  <a:lnTo>
                    <a:pt x="752354" y="721109"/>
                  </a:lnTo>
                  <a:lnTo>
                    <a:pt x="721109" y="752354"/>
                  </a:lnTo>
                  <a:lnTo>
                    <a:pt x="686816" y="780288"/>
                  </a:lnTo>
                  <a:lnTo>
                    <a:pt x="649738" y="804647"/>
                  </a:lnTo>
                  <a:lnTo>
                    <a:pt x="610139" y="825167"/>
                  </a:lnTo>
                  <a:lnTo>
                    <a:pt x="568282" y="841587"/>
                  </a:lnTo>
                  <a:lnTo>
                    <a:pt x="524431" y="853641"/>
                  </a:lnTo>
                  <a:lnTo>
                    <a:pt x="478849" y="861066"/>
                  </a:lnTo>
                  <a:lnTo>
                    <a:pt x="431800" y="863600"/>
                  </a:lnTo>
                  <a:lnTo>
                    <a:pt x="384750" y="861066"/>
                  </a:lnTo>
                  <a:lnTo>
                    <a:pt x="339168" y="853641"/>
                  </a:lnTo>
                  <a:lnTo>
                    <a:pt x="295317" y="841587"/>
                  </a:lnTo>
                  <a:lnTo>
                    <a:pt x="253461" y="825167"/>
                  </a:lnTo>
                  <a:lnTo>
                    <a:pt x="213862" y="804647"/>
                  </a:lnTo>
                  <a:lnTo>
                    <a:pt x="176784" y="780288"/>
                  </a:lnTo>
                  <a:lnTo>
                    <a:pt x="142491" y="752354"/>
                  </a:lnTo>
                  <a:lnTo>
                    <a:pt x="111246" y="721109"/>
                  </a:lnTo>
                  <a:lnTo>
                    <a:pt x="83312" y="686816"/>
                  </a:lnTo>
                  <a:lnTo>
                    <a:pt x="58953" y="649738"/>
                  </a:lnTo>
                  <a:lnTo>
                    <a:pt x="38432" y="610139"/>
                  </a:lnTo>
                  <a:lnTo>
                    <a:pt x="22013" y="568282"/>
                  </a:lnTo>
                  <a:lnTo>
                    <a:pt x="9959" y="524431"/>
                  </a:lnTo>
                  <a:lnTo>
                    <a:pt x="2533" y="478849"/>
                  </a:lnTo>
                  <a:lnTo>
                    <a:pt x="0" y="431800"/>
                  </a:lnTo>
                  <a:close/>
                </a:path>
              </a:pathLst>
            </a:custGeom>
            <a:ln w="9525">
              <a:solidFill>
                <a:srgbClr val="80A9B3"/>
              </a:solidFill>
            </a:ln>
          </p:spPr>
          <p:txBody>
            <a:bodyPr wrap="square" lIns="0" tIns="0" rIns="0" bIns="0"/>
            <a:lstStyle/>
            <a:p>
              <a:endParaRPr sz="1050"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3113722" y="3955752"/>
            <a:ext cx="397510" cy="120546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100" b="1">
                <a:latin typeface="Calibri"/>
                <a:cs typeface="Calibri"/>
              </a:defRPr>
            </a:pPr>
            <a:r>
              <a:rPr sz="700"/>
              <a:t>BEVIAMO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743200" y="1206963"/>
            <a:ext cx="1238885" cy="166712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600">
                <a:latin typeface="Calibri"/>
                <a:cs typeface="Calibri"/>
              </a:defRPr>
            </a:pPr>
            <a:r>
              <a:rPr sz="1000"/>
              <a:t>VegPasta &gt; Pesce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2796755" y="4928063"/>
            <a:ext cx="1030605" cy="929640"/>
            <a:chOff x="2697479" y="5327903"/>
            <a:chExt cx="1030605" cy="929640"/>
          </a:xfrm>
        </p:grpSpPr>
        <p:pic>
          <p:nvPicPr>
            <p:cNvPr id="54" name="object 5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697479" y="5327903"/>
              <a:ext cx="1030223" cy="929640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742984" y="5354459"/>
              <a:ext cx="939799" cy="838199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2742984" y="5354459"/>
              <a:ext cx="939800" cy="838200"/>
            </a:xfrm>
            <a:custGeom>
              <a:avLst/>
              <a:gdLst/>
              <a:ahLst/>
              <a:cxnLst/>
              <a:rect l="l" t="t" r="r" b="b"/>
              <a:pathLst>
                <a:path w="939800" h="838200">
                  <a:moveTo>
                    <a:pt x="0" y="419100"/>
                  </a:moveTo>
                  <a:lnTo>
                    <a:pt x="2757" y="373434"/>
                  </a:lnTo>
                  <a:lnTo>
                    <a:pt x="10838" y="329193"/>
                  </a:lnTo>
                  <a:lnTo>
                    <a:pt x="23955" y="286631"/>
                  </a:lnTo>
                  <a:lnTo>
                    <a:pt x="41823" y="246006"/>
                  </a:lnTo>
                  <a:lnTo>
                    <a:pt x="64155" y="207572"/>
                  </a:lnTo>
                  <a:lnTo>
                    <a:pt x="90663" y="171584"/>
                  </a:lnTo>
                  <a:lnTo>
                    <a:pt x="121061" y="138300"/>
                  </a:lnTo>
                  <a:lnTo>
                    <a:pt x="155064" y="107974"/>
                  </a:lnTo>
                  <a:lnTo>
                    <a:pt x="192383" y="80861"/>
                  </a:lnTo>
                  <a:lnTo>
                    <a:pt x="232732" y="57219"/>
                  </a:lnTo>
                  <a:lnTo>
                    <a:pt x="275825" y="37302"/>
                  </a:lnTo>
                  <a:lnTo>
                    <a:pt x="321375" y="21365"/>
                  </a:lnTo>
                  <a:lnTo>
                    <a:pt x="369095" y="9666"/>
                  </a:lnTo>
                  <a:lnTo>
                    <a:pt x="418699" y="2459"/>
                  </a:lnTo>
                  <a:lnTo>
                    <a:pt x="469900" y="0"/>
                  </a:lnTo>
                  <a:lnTo>
                    <a:pt x="521101" y="2459"/>
                  </a:lnTo>
                  <a:lnTo>
                    <a:pt x="570705" y="9666"/>
                  </a:lnTo>
                  <a:lnTo>
                    <a:pt x="618425" y="21365"/>
                  </a:lnTo>
                  <a:lnTo>
                    <a:pt x="663975" y="37302"/>
                  </a:lnTo>
                  <a:lnTo>
                    <a:pt x="707068" y="57219"/>
                  </a:lnTo>
                  <a:lnTo>
                    <a:pt x="747417" y="80861"/>
                  </a:lnTo>
                  <a:lnTo>
                    <a:pt x="784736" y="107974"/>
                  </a:lnTo>
                  <a:lnTo>
                    <a:pt x="818738" y="138300"/>
                  </a:lnTo>
                  <a:lnTo>
                    <a:pt x="849137" y="171584"/>
                  </a:lnTo>
                  <a:lnTo>
                    <a:pt x="875645" y="207572"/>
                  </a:lnTo>
                  <a:lnTo>
                    <a:pt x="897976" y="246006"/>
                  </a:lnTo>
                  <a:lnTo>
                    <a:pt x="915844" y="286631"/>
                  </a:lnTo>
                  <a:lnTo>
                    <a:pt x="928962" y="329193"/>
                  </a:lnTo>
                  <a:lnTo>
                    <a:pt x="937043" y="373434"/>
                  </a:lnTo>
                  <a:lnTo>
                    <a:pt x="939800" y="419100"/>
                  </a:lnTo>
                  <a:lnTo>
                    <a:pt x="937043" y="464765"/>
                  </a:lnTo>
                  <a:lnTo>
                    <a:pt x="928962" y="509007"/>
                  </a:lnTo>
                  <a:lnTo>
                    <a:pt x="915844" y="551568"/>
                  </a:lnTo>
                  <a:lnTo>
                    <a:pt x="897976" y="592194"/>
                  </a:lnTo>
                  <a:lnTo>
                    <a:pt x="875645" y="630628"/>
                  </a:lnTo>
                  <a:lnTo>
                    <a:pt x="849137" y="666615"/>
                  </a:lnTo>
                  <a:lnTo>
                    <a:pt x="818738" y="699900"/>
                  </a:lnTo>
                  <a:lnTo>
                    <a:pt x="784736" y="730226"/>
                  </a:lnTo>
                  <a:lnTo>
                    <a:pt x="747417" y="757338"/>
                  </a:lnTo>
                  <a:lnTo>
                    <a:pt x="707068" y="780981"/>
                  </a:lnTo>
                  <a:lnTo>
                    <a:pt x="663975" y="800898"/>
                  </a:lnTo>
                  <a:lnTo>
                    <a:pt x="618425" y="816834"/>
                  </a:lnTo>
                  <a:lnTo>
                    <a:pt x="570705" y="828534"/>
                  </a:lnTo>
                  <a:lnTo>
                    <a:pt x="521101" y="835741"/>
                  </a:lnTo>
                  <a:lnTo>
                    <a:pt x="469900" y="838200"/>
                  </a:lnTo>
                  <a:lnTo>
                    <a:pt x="418699" y="835741"/>
                  </a:lnTo>
                  <a:lnTo>
                    <a:pt x="369095" y="828534"/>
                  </a:lnTo>
                  <a:lnTo>
                    <a:pt x="321375" y="816834"/>
                  </a:lnTo>
                  <a:lnTo>
                    <a:pt x="275825" y="800898"/>
                  </a:lnTo>
                  <a:lnTo>
                    <a:pt x="232732" y="780981"/>
                  </a:lnTo>
                  <a:lnTo>
                    <a:pt x="192383" y="757338"/>
                  </a:lnTo>
                  <a:lnTo>
                    <a:pt x="155064" y="730226"/>
                  </a:lnTo>
                  <a:lnTo>
                    <a:pt x="121061" y="699900"/>
                  </a:lnTo>
                  <a:lnTo>
                    <a:pt x="90663" y="666615"/>
                  </a:lnTo>
                  <a:lnTo>
                    <a:pt x="64155" y="630628"/>
                  </a:lnTo>
                  <a:lnTo>
                    <a:pt x="41823" y="592194"/>
                  </a:lnTo>
                  <a:lnTo>
                    <a:pt x="23955" y="551568"/>
                  </a:lnTo>
                  <a:lnTo>
                    <a:pt x="10838" y="509007"/>
                  </a:lnTo>
                  <a:lnTo>
                    <a:pt x="2757" y="464765"/>
                  </a:lnTo>
                  <a:lnTo>
                    <a:pt x="0" y="419100"/>
                  </a:lnTo>
                  <a:close/>
                </a:path>
              </a:pathLst>
            </a:custGeom>
            <a:ln w="9525">
              <a:solidFill>
                <a:srgbClr val="80A9B3"/>
              </a:solidFill>
            </a:ln>
          </p:spPr>
          <p:txBody>
            <a:bodyPr wrap="square" lIns="0" tIns="0" rIns="0" bIns="0"/>
            <a:lstStyle/>
            <a:p>
              <a:endParaRPr sz="1050"/>
            </a:p>
          </p:txBody>
        </p:sp>
      </p:grpSp>
      <p:sp>
        <p:nvSpPr>
          <p:cNvPr id="57" name="object 57"/>
          <p:cNvSpPr txBox="1"/>
          <p:nvPr/>
        </p:nvSpPr>
        <p:spPr>
          <a:xfrm>
            <a:off x="2971800" y="4635963"/>
            <a:ext cx="831850" cy="166712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600">
                <a:latin typeface="Calibri"/>
                <a:cs typeface="Calibri"/>
              </a:defRPr>
            </a:pPr>
            <a:r>
              <a:rPr sz="1000"/>
              <a:t>TV&gt;Musica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2359660" y="2571960"/>
            <a:ext cx="2314575" cy="1237615"/>
            <a:chOff x="2260384" y="2971800"/>
            <a:chExt cx="2314575" cy="1237615"/>
          </a:xfrm>
        </p:grpSpPr>
        <p:pic>
          <p:nvPicPr>
            <p:cNvPr id="59" name="object 59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3057144" y="2971800"/>
              <a:ext cx="310895" cy="1237488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3153930" y="2992259"/>
              <a:ext cx="118110" cy="1042035"/>
            </a:xfrm>
            <a:custGeom>
              <a:avLst/>
              <a:gdLst/>
              <a:ahLst/>
              <a:cxnLst/>
              <a:rect l="l" t="t" r="r" b="b"/>
              <a:pathLst>
                <a:path w="118110" h="1042035">
                  <a:moveTo>
                    <a:pt x="14160" y="925550"/>
                  </a:moveTo>
                  <a:lnTo>
                    <a:pt x="2044" y="932624"/>
                  </a:lnTo>
                  <a:lnTo>
                    <a:pt x="0" y="940396"/>
                  </a:lnTo>
                  <a:lnTo>
                    <a:pt x="58953" y="1041463"/>
                  </a:lnTo>
                  <a:lnTo>
                    <a:pt x="73658" y="1016254"/>
                  </a:lnTo>
                  <a:lnTo>
                    <a:pt x="46253" y="1016254"/>
                  </a:lnTo>
                  <a:lnTo>
                    <a:pt x="46253" y="969268"/>
                  </a:lnTo>
                  <a:lnTo>
                    <a:pt x="21945" y="927595"/>
                  </a:lnTo>
                  <a:lnTo>
                    <a:pt x="14160" y="925550"/>
                  </a:lnTo>
                  <a:close/>
                </a:path>
                <a:path w="118110" h="1042035">
                  <a:moveTo>
                    <a:pt x="46253" y="969268"/>
                  </a:moveTo>
                  <a:lnTo>
                    <a:pt x="46253" y="1016254"/>
                  </a:lnTo>
                  <a:lnTo>
                    <a:pt x="71653" y="1016254"/>
                  </a:lnTo>
                  <a:lnTo>
                    <a:pt x="71653" y="1009853"/>
                  </a:lnTo>
                  <a:lnTo>
                    <a:pt x="47980" y="1009853"/>
                  </a:lnTo>
                  <a:lnTo>
                    <a:pt x="58954" y="991043"/>
                  </a:lnTo>
                  <a:lnTo>
                    <a:pt x="46253" y="969268"/>
                  </a:lnTo>
                  <a:close/>
                </a:path>
                <a:path w="118110" h="1042035">
                  <a:moveTo>
                    <a:pt x="103746" y="925550"/>
                  </a:moveTo>
                  <a:lnTo>
                    <a:pt x="95973" y="927595"/>
                  </a:lnTo>
                  <a:lnTo>
                    <a:pt x="71659" y="969268"/>
                  </a:lnTo>
                  <a:lnTo>
                    <a:pt x="71653" y="1016254"/>
                  </a:lnTo>
                  <a:lnTo>
                    <a:pt x="73658" y="1016254"/>
                  </a:lnTo>
                  <a:lnTo>
                    <a:pt x="117906" y="940396"/>
                  </a:lnTo>
                  <a:lnTo>
                    <a:pt x="115862" y="932624"/>
                  </a:lnTo>
                  <a:lnTo>
                    <a:pt x="103746" y="925550"/>
                  </a:lnTo>
                  <a:close/>
                </a:path>
                <a:path w="118110" h="1042035">
                  <a:moveTo>
                    <a:pt x="58954" y="991043"/>
                  </a:moveTo>
                  <a:lnTo>
                    <a:pt x="47980" y="1009853"/>
                  </a:lnTo>
                  <a:lnTo>
                    <a:pt x="69926" y="1009853"/>
                  </a:lnTo>
                  <a:lnTo>
                    <a:pt x="58954" y="991043"/>
                  </a:lnTo>
                  <a:close/>
                </a:path>
                <a:path w="118110" h="1042035">
                  <a:moveTo>
                    <a:pt x="71653" y="969279"/>
                  </a:moveTo>
                  <a:lnTo>
                    <a:pt x="58954" y="991043"/>
                  </a:lnTo>
                  <a:lnTo>
                    <a:pt x="69926" y="1009853"/>
                  </a:lnTo>
                  <a:lnTo>
                    <a:pt x="71653" y="1009853"/>
                  </a:lnTo>
                  <a:lnTo>
                    <a:pt x="71653" y="969279"/>
                  </a:lnTo>
                  <a:close/>
                </a:path>
                <a:path w="118110" h="1042035">
                  <a:moveTo>
                    <a:pt x="71653" y="0"/>
                  </a:moveTo>
                  <a:lnTo>
                    <a:pt x="46253" y="0"/>
                  </a:lnTo>
                  <a:lnTo>
                    <a:pt x="46259" y="969279"/>
                  </a:lnTo>
                  <a:lnTo>
                    <a:pt x="58954" y="991043"/>
                  </a:lnTo>
                  <a:lnTo>
                    <a:pt x="71653" y="969279"/>
                  </a:lnTo>
                  <a:lnTo>
                    <a:pt x="71653" y="0"/>
                  </a:lnTo>
                  <a:close/>
                </a:path>
              </a:pathLst>
            </a:custGeom>
            <a:solidFill>
              <a:srgbClr val="3494BA"/>
            </a:solidFill>
          </p:spPr>
          <p:txBody>
            <a:bodyPr wrap="square" lIns="0" tIns="0" rIns="0" bIns="0"/>
            <a:lstStyle/>
            <a:p>
              <a:endParaRPr sz="1050"/>
            </a:p>
          </p:txBody>
        </p:sp>
        <p:sp>
          <p:nvSpPr>
            <p:cNvPr id="61" name="object 61"/>
            <p:cNvSpPr/>
            <p:nvPr/>
          </p:nvSpPr>
          <p:spPr>
            <a:xfrm>
              <a:off x="2260384" y="3154845"/>
              <a:ext cx="2314575" cy="523240"/>
            </a:xfrm>
            <a:custGeom>
              <a:avLst/>
              <a:gdLst/>
              <a:ahLst/>
              <a:cxnLst/>
              <a:rect l="l" t="t" r="r" b="b"/>
              <a:pathLst>
                <a:path w="2314575" h="523239">
                  <a:moveTo>
                    <a:pt x="2314295" y="0"/>
                  </a:moveTo>
                  <a:lnTo>
                    <a:pt x="0" y="0"/>
                  </a:lnTo>
                  <a:lnTo>
                    <a:pt x="0" y="523214"/>
                  </a:lnTo>
                  <a:lnTo>
                    <a:pt x="2314295" y="523214"/>
                  </a:lnTo>
                  <a:lnTo>
                    <a:pt x="23142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/>
            <a:lstStyle/>
            <a:p>
              <a:endParaRPr sz="1050"/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2359660" y="2755005"/>
            <a:ext cx="2314575" cy="304826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29209" rIns="0" bIns="0">
            <a:spAutoFit/>
          </a:bodyPr>
          <a:lstStyle/>
          <a:p>
            <a:pPr marL="90805" marR="132715">
              <a:lnSpc>
                <a:spcPct val="101400"/>
              </a:lnSpc>
              <a:spcBef>
                <a:spcPts val="229"/>
              </a:spcBef>
              <a:defRPr sz="1400">
                <a:latin typeface="Calibri"/>
                <a:cs typeface="Calibri"/>
              </a:defRPr>
            </a:pPr>
            <a:r>
              <a:rPr sz="900"/>
              <a:t>VegPasta: Icetea&gt; Pesce di limone: Limonata&gt; IceTea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552867" y="1617427"/>
            <a:ext cx="647700" cy="174407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800" b="1">
                <a:latin typeface="Calibri"/>
                <a:cs typeface="Calibri"/>
              </a:defRPr>
            </a:pPr>
            <a:r>
              <a:rPr sz="1050"/>
              <a:t>CP-net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7862646" y="1961851"/>
            <a:ext cx="1241425" cy="174407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800" b="1">
                <a:latin typeface="Calibri"/>
                <a:cs typeface="Calibri"/>
              </a:defRPr>
            </a:pPr>
            <a:r>
              <a:rPr sz="1050"/>
              <a:t>Linearizzazione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65" name="object 65"/>
          <p:cNvSpPr txBox="1">
            <a:spLocks noGrp="1"/>
          </p:cNvSpPr>
          <p:nvPr>
            <p:ph type="title"/>
          </p:nvPr>
        </p:nvSpPr>
        <p:spPr>
          <a:xfrm>
            <a:off x="619841" y="406825"/>
            <a:ext cx="1704339" cy="45212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u="none"/>
            </a:pPr>
            <a:r>
              <a:t>Esempio</a:t>
            </a:r>
          </a:p>
        </p:txBody>
      </p:sp>
      <p:sp>
        <p:nvSpPr>
          <p:cNvPr id="66" name="object 66"/>
          <p:cNvSpPr txBox="1"/>
          <p:nvPr/>
        </p:nvSpPr>
        <p:spPr>
          <a:xfrm>
            <a:off x="8915616" y="6131516"/>
            <a:ext cx="1673860" cy="13593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 b="1">
                <a:solidFill>
                  <a:srgbClr val="898989"/>
                </a:solidFill>
                <a:latin typeface="Calibri"/>
                <a:cs typeface="Calibri"/>
              </a:defRPr>
            </a:pPr>
            <a:r>
              <a:rPr sz="800"/>
              <a:t>Distanza tra le reti CP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8890216" y="5939492"/>
            <a:ext cx="2673985" cy="13593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defRPr>
                <a:solidFill>
                  <a:srgbClr val="898989"/>
                </a:solidFill>
              </a:defRPr>
            </a:pPr>
            <a:r>
              <a:rPr sz="800" b="1">
                <a:latin typeface="Calibri"/>
                <a:cs typeface="Calibri"/>
              </a:rPr>
              <a:t>New Orleans — MPREF 2018 — A Noti</a:t>
            </a:r>
            <a:r>
              <a:rPr sz="1050" baseline="-30092">
                <a:latin typeface="Arial MT"/>
                <a:cs typeface="Arial MT"/>
              </a:rPr>
              <a:t>5</a:t>
            </a:r>
            <a:r>
              <a:rPr sz="800" b="1">
                <a:latin typeface="Calibri"/>
                <a:cs typeface="Calibri"/>
              </a:rPr>
              <a:t>o</a:t>
            </a:r>
            <a:r>
              <a:rPr sz="1050" baseline="-30092">
                <a:latin typeface="Arial MT"/>
                <a:cs typeface="Arial MT"/>
              </a:rPr>
              <a:t>2</a:t>
            </a:r>
            <a:r>
              <a:rPr sz="800" b="1">
                <a:latin typeface="Calibri"/>
                <a:cs typeface="Calibri"/>
              </a:rPr>
              <a:t>n di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8709876" y="5733001"/>
            <a:ext cx="3392804" cy="170560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31750" rIns="0" bIns="0">
            <a:spAutoFit/>
          </a:bodyPr>
          <a:lstStyle/>
          <a:p>
            <a:pPr marL="91440">
              <a:lnSpc>
                <a:spcPct val="100000"/>
              </a:lnSpc>
              <a:spcBef>
                <a:spcPts val="250"/>
              </a:spcBef>
              <a:defRPr sz="1400">
                <a:latin typeface="Calibri"/>
                <a:cs typeface="Calibri"/>
              </a:defRPr>
            </a:pPr>
            <a:r>
              <a:rPr sz="900"/>
              <a:t>[Boutilier et al., 2004; Brafman et al., 2009]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7668692" y="4756868"/>
            <a:ext cx="4173220" cy="334066"/>
          </a:xfrm>
          <a:prstGeom prst="rect">
            <a:avLst/>
          </a:prstGeom>
        </p:spPr>
        <p:txBody>
          <a:bodyPr vert="horz" wrap="square" lIns="0" tIns="13970" rIns="0" bIns="0">
            <a:spAutoFit/>
          </a:bodyPr>
          <a:lstStyle/>
          <a:p>
            <a:pPr marL="12700" marR="5080">
              <a:lnSpc>
                <a:spcPct val="99400"/>
              </a:lnSpc>
              <a:spcBef>
                <a:spcPts val="110"/>
              </a:spcBef>
              <a:defRPr sz="1800">
                <a:latin typeface="Calibri"/>
                <a:cs typeface="Calibri"/>
              </a:defRPr>
            </a:pPr>
            <a:r>
              <a:rPr sz="1050"/>
              <a:t>Ci sono linearizzazioni tali che trovare la migliore soluzione Next direttamente dalla CP-net è facile (ritardo polinomiale)</a:t>
            </a:r>
            <a:endParaRPr sz="10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0" y="69529"/>
            <a:ext cx="11074400" cy="773430"/>
            <a:chOff x="609600" y="69529"/>
            <a:chExt cx="11074400" cy="773430"/>
          </a:xfrm>
        </p:grpSpPr>
        <p:sp>
          <p:nvSpPr>
            <p:cNvPr id="3" name="object 3"/>
            <p:cNvSpPr/>
            <p:nvPr/>
          </p:nvSpPr>
          <p:spPr>
            <a:xfrm>
              <a:off x="609600" y="838199"/>
              <a:ext cx="11074400" cy="0"/>
            </a:xfrm>
            <a:custGeom>
              <a:avLst/>
              <a:gdLst/>
              <a:ahLst/>
              <a:cxnLst/>
              <a:rect l="l" t="t" r="r" b="b"/>
              <a:pathLst>
                <a:path w="11074400">
                  <a:moveTo>
                    <a:pt x="0" y="0"/>
                  </a:moveTo>
                  <a:lnTo>
                    <a:pt x="11074406" y="1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24608" y="69529"/>
              <a:ext cx="747551" cy="74755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19841" y="375522"/>
            <a:ext cx="4083127" cy="45212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u="none"/>
            </a:pPr>
            <a:r>
              <a:t>Distanza di CPD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825500" y="1799844"/>
            <a:ext cx="9029700" cy="283273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244475" marR="5080" indent="-231775">
              <a:lnSpc>
                <a:spcPct val="100000"/>
              </a:lnSpc>
              <a:spcBef>
                <a:spcPts val="100"/>
              </a:spcBef>
              <a:buChar char="•"/>
              <a:tabLst>
                <a:tab pos="243840" algn="l"/>
                <a:tab pos="244475" algn="l"/>
              </a:tabLst>
              <a:defRPr sz="2000">
                <a:solidFill>
                  <a:srgbClr val="004266"/>
                </a:solidFill>
              </a:defRPr>
            </a:pPr>
            <a:r>
              <a:rPr>
                <a:latin typeface="Arial MT"/>
                <a:cs typeface="Arial MT"/>
              </a:rPr>
              <a:t>Dati due O-legal CP-net A e B denotiamo con </a:t>
            </a:r>
            <a:r>
              <a:rPr b="1">
                <a:latin typeface="Arial"/>
                <a:cs typeface="Arial"/>
              </a:rPr>
              <a:t>LexO(A) </a:t>
            </a:r>
            <a:r>
              <a:rPr>
                <a:latin typeface="Arial MT"/>
                <a:cs typeface="Arial MT"/>
              </a:rPr>
              <a:t>e </a:t>
            </a:r>
            <a:r>
              <a:rPr b="1">
                <a:latin typeface="Arial"/>
                <a:cs typeface="Arial"/>
              </a:rPr>
              <a:t>LexO(B) </a:t>
            </a:r>
            <a:r>
              <a:rPr>
                <a:latin typeface="Arial MT"/>
                <a:cs typeface="Arial MT"/>
              </a:rPr>
              <a:t>le linearizzazioni dei loro ordini parziali indotti</a:t>
            </a:r>
            <a:endParaRPr sz="2000">
              <a:latin typeface="Arial MT"/>
              <a:cs typeface="Arial MT"/>
            </a:endParaRPr>
          </a:p>
          <a:p>
            <a:pPr marL="358775">
              <a:lnSpc>
                <a:spcPct val="100000"/>
              </a:lnSpc>
              <a:spcBef>
                <a:spcPts val="505"/>
              </a:spcBef>
              <a:tabLst>
                <a:tab pos="824865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— —	come definito in Boutilier et al. 2004.</a:t>
            </a:r>
            <a:endParaRPr sz="2000">
              <a:latin typeface="Arial MT"/>
              <a:cs typeface="Arial MT"/>
            </a:endParaRPr>
          </a:p>
          <a:p>
            <a:pPr marL="244475" indent="-231775">
              <a:lnSpc>
                <a:spcPct val="100000"/>
              </a:lnSpc>
              <a:spcBef>
                <a:spcPts val="500"/>
              </a:spcBef>
              <a:buChar char="•"/>
              <a:tabLst>
                <a:tab pos="243840" algn="l"/>
                <a:tab pos="244475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Definiamo: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900">
              <a:latin typeface="Arial MT"/>
              <a:cs typeface="Arial MT"/>
            </a:endParaRPr>
          </a:p>
          <a:p>
            <a:pPr marL="1249045">
              <a:lnSpc>
                <a:spcPct val="100000"/>
              </a:lnSpc>
              <a:defRPr sz="2000" b="1">
                <a:solidFill>
                  <a:srgbClr val="004266"/>
                </a:solidFill>
                <a:latin typeface="Arial"/>
                <a:cs typeface="Arial"/>
              </a:defRPr>
            </a:pPr>
            <a:r>
              <a:t>CPD (A, B) = KT (LexO(A), LexO(B))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850">
              <a:latin typeface="Arial"/>
              <a:cs typeface="Arial"/>
            </a:endParaRPr>
          </a:p>
          <a:p>
            <a:pPr marL="130810">
              <a:lnSpc>
                <a:spcPct val="100000"/>
              </a:lnSpc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È facile vedere che la CPD è una distanza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778240" y="6339332"/>
            <a:ext cx="2699385" cy="400685"/>
          </a:xfrm>
          <a:prstGeom prst="rect">
            <a:avLst/>
          </a:prstGeom>
        </p:spPr>
        <p:txBody>
          <a:bodyPr vert="horz" wrap="square" lIns="0" tIns="3175" rIns="0" bIns="0">
            <a:spAutoFit/>
          </a:bodyPr>
          <a:lstStyle/>
          <a:p>
            <a:pPr marL="50800" marR="43180">
              <a:lnSpc>
                <a:spcPct val="105000"/>
              </a:lnSpc>
              <a:spcBef>
                <a:spcPts val="25"/>
              </a:spcBef>
            </a:pPr>
            <a:r>
              <a:rPr sz="1200" b="1">
                <a:solidFill>
                  <a:srgbClr val="898989"/>
                </a:solidFill>
                <a:latin typeface="Calibri"/>
                <a:cs typeface="Calibri"/>
              </a:rPr>
              <a:t>New Orleans — MPREF 2018 — A Noti</a:t>
            </a:r>
            <a:r>
              <a:rPr sz="1800" baseline="-30092">
                <a:solidFill>
                  <a:srgbClr val="FFFFFF"/>
                </a:solidFill>
                <a:latin typeface="Arial MT"/>
                <a:cs typeface="Arial MT"/>
              </a:rPr>
              <a:t>5</a:t>
            </a:r>
            <a:r>
              <a:rPr sz="1200" b="1">
                <a:solidFill>
                  <a:srgbClr val="898989"/>
                </a:solidFill>
                <a:latin typeface="Calibri"/>
                <a:cs typeface="Calibri"/>
              </a:rPr>
              <a:t>o</a:t>
            </a:r>
            <a:r>
              <a:rPr sz="1800" baseline="-30092">
                <a:solidFill>
                  <a:srgbClr val="FFFFFF"/>
                </a:solidFill>
                <a:latin typeface="Arial MT"/>
                <a:cs typeface="Arial MT"/>
              </a:rPr>
              <a:t>3</a:t>
            </a:r>
            <a:r>
              <a:rPr sz="1200" b="1">
                <a:solidFill>
                  <a:srgbClr val="898989"/>
                </a:solidFill>
                <a:latin typeface="Calibri"/>
                <a:cs typeface="Calibri"/>
              </a:rPr>
              <a:t>n di distanza tra le reti CP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24608" y="69529"/>
            <a:ext cx="747551" cy="7475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14300">
              <a:lnSpc>
                <a:spcPct val="100000"/>
              </a:lnSpc>
              <a:spcBef>
                <a:spcPts val="100"/>
              </a:spcBef>
              <a:tabLst>
                <a:tab pos="11188065" algn="l"/>
              </a:tabLst>
            </a:pPr>
            <a:r>
              <a:t>CPD: trovare l'approssimazione	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96900" y="965708"/>
            <a:ext cx="10885805" cy="2004138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244475" indent="-231775">
              <a:lnSpc>
                <a:spcPct val="100000"/>
              </a:lnSpc>
              <a:spcBef>
                <a:spcPts val="100"/>
              </a:spcBef>
              <a:buChar char="•"/>
              <a:tabLst>
                <a:tab pos="244475" algn="l"/>
              </a:tabLst>
              <a:defRPr sz="24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rPr sz="2000" dirty="0" err="1"/>
              <a:t>Misurare</a:t>
            </a:r>
            <a:r>
              <a:rPr sz="2000" dirty="0"/>
              <a:t> la </a:t>
            </a:r>
            <a:r>
              <a:rPr sz="2000" dirty="0" err="1"/>
              <a:t>distanza</a:t>
            </a:r>
            <a:r>
              <a:rPr sz="2000" dirty="0"/>
              <a:t> </a:t>
            </a:r>
            <a:r>
              <a:rPr sz="2000" dirty="0" err="1"/>
              <a:t>tra</a:t>
            </a:r>
            <a:r>
              <a:rPr sz="2000" dirty="0"/>
              <a:t> le </a:t>
            </a:r>
            <a:r>
              <a:rPr sz="2000" dirty="0" err="1"/>
              <a:t>reti</a:t>
            </a:r>
            <a:r>
              <a:rPr sz="2000" dirty="0"/>
              <a:t> CP </a:t>
            </a:r>
            <a:r>
              <a:rPr sz="2000" dirty="0" err="1"/>
              <a:t>è</a:t>
            </a:r>
            <a:r>
              <a:rPr sz="2000" dirty="0"/>
              <a:t> </a:t>
            </a:r>
            <a:r>
              <a:rPr sz="2000" dirty="0" err="1"/>
              <a:t>esponenziale</a:t>
            </a:r>
            <a:r>
              <a:rPr sz="2000" dirty="0"/>
              <a:t> </a:t>
            </a:r>
            <a:r>
              <a:rPr sz="2000" dirty="0" err="1"/>
              <a:t>nel</a:t>
            </a:r>
            <a:r>
              <a:rPr sz="2000" dirty="0"/>
              <a:t> </a:t>
            </a:r>
            <a:r>
              <a:rPr sz="2000" dirty="0" err="1"/>
              <a:t>peggiore</a:t>
            </a:r>
            <a:r>
              <a:rPr sz="2000" dirty="0"/>
              <a:t> </a:t>
            </a:r>
            <a:r>
              <a:rPr sz="2000" dirty="0" err="1"/>
              <a:t>dei</a:t>
            </a:r>
            <a:r>
              <a:rPr sz="2000" dirty="0"/>
              <a:t> </a:t>
            </a:r>
            <a:r>
              <a:rPr sz="2000" dirty="0" err="1"/>
              <a:t>casi</a:t>
            </a:r>
            <a:r>
              <a:rPr sz="2000" dirty="0"/>
              <a:t>.</a:t>
            </a:r>
            <a:endParaRPr sz="2000" dirty="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0"/>
              </a:spcBef>
              <a:buClr>
                <a:srgbClr val="004266"/>
              </a:buClr>
              <a:buFont typeface="Arial MT"/>
              <a:buChar char="•"/>
            </a:pPr>
            <a:endParaRPr sz="2400" dirty="0">
              <a:latin typeface="Arial MT"/>
              <a:cs typeface="Arial MT"/>
            </a:endParaRPr>
          </a:p>
          <a:p>
            <a:pPr marL="244475" marR="5080" indent="-231775">
              <a:lnSpc>
                <a:spcPct val="100800"/>
              </a:lnSpc>
              <a:buChar char="•"/>
              <a:tabLst>
                <a:tab pos="244475" algn="l"/>
              </a:tabLst>
              <a:defRPr sz="2400">
                <a:solidFill>
                  <a:srgbClr val="004266"/>
                </a:solidFill>
              </a:defRPr>
            </a:pPr>
            <a:r>
              <a:rPr sz="2000" dirty="0">
                <a:latin typeface="Arial MT"/>
                <a:cs typeface="Arial MT"/>
              </a:rPr>
              <a:t>Q</a:t>
            </a:r>
            <a:r>
              <a:rPr sz="2000" b="1" dirty="0">
                <a:latin typeface="Arial"/>
                <a:cs typeface="Arial"/>
              </a:rPr>
              <a:t>: Dato due O-legal CP-net A e B, con </a:t>
            </a:r>
            <a:r>
              <a:rPr sz="2000" b="1" dirty="0" err="1">
                <a:latin typeface="Arial"/>
                <a:cs typeface="Arial"/>
              </a:rPr>
              <a:t>caratteristiche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i="1" dirty="0">
                <a:latin typeface="Arial"/>
                <a:cs typeface="Arial"/>
              </a:rPr>
              <a:t>m</a:t>
            </a:r>
            <a:r>
              <a:rPr sz="2000" b="1" dirty="0">
                <a:latin typeface="Arial"/>
                <a:cs typeface="Arial"/>
              </a:rPr>
              <a:t>, CPD(A,B) </a:t>
            </a:r>
            <a:r>
              <a:rPr sz="2000" b="1" dirty="0" err="1">
                <a:latin typeface="Arial"/>
                <a:cs typeface="Arial"/>
              </a:rPr>
              <a:t>può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dirty="0" err="1">
                <a:latin typeface="Arial"/>
                <a:cs typeface="Arial"/>
              </a:rPr>
              <a:t>essere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b="1" dirty="0" err="1">
                <a:latin typeface="Arial"/>
                <a:cs typeface="Arial"/>
              </a:rPr>
              <a:t>calcolato</a:t>
            </a:r>
            <a:r>
              <a:rPr sz="2000" b="1" dirty="0">
                <a:latin typeface="Arial"/>
                <a:cs typeface="Arial"/>
              </a:rPr>
              <a:t> in tempo </a:t>
            </a:r>
            <a:r>
              <a:rPr sz="2000" b="1" dirty="0" err="1">
                <a:latin typeface="Arial"/>
                <a:cs typeface="Arial"/>
              </a:rPr>
              <a:t>polinomiale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come segue:</a:t>
            </a:r>
          </a:p>
          <a:p>
            <a:pPr marL="588010" marR="394335" lvl="1" indent="-457200">
              <a:lnSpc>
                <a:spcPct val="100000"/>
              </a:lnSpc>
              <a:spcBef>
                <a:spcPts val="625"/>
              </a:spcBef>
              <a:buAutoNum type="arabicPeriod"/>
              <a:tabLst>
                <a:tab pos="588010" algn="l"/>
                <a:tab pos="588645" algn="l"/>
                <a:tab pos="9551035" algn="l"/>
              </a:tabLst>
              <a:defRPr sz="2400">
                <a:solidFill>
                  <a:srgbClr val="004266"/>
                </a:solidFill>
              </a:defRPr>
            </a:pPr>
            <a:r>
              <a:rPr sz="2000" b="1" dirty="0" err="1">
                <a:latin typeface="Arial"/>
                <a:cs typeface="Arial"/>
              </a:rPr>
              <a:t>Normalizzare</a:t>
            </a:r>
            <a:r>
              <a:rPr sz="2000" b="1" dirty="0">
                <a:latin typeface="Arial"/>
                <a:cs typeface="Arial"/>
              </a:rPr>
              <a:t> </a:t>
            </a:r>
            <a:r>
              <a:rPr sz="2000" dirty="0">
                <a:latin typeface="Arial MT"/>
                <a:cs typeface="Arial MT"/>
              </a:rPr>
              <a:t>A e B in modo </a:t>
            </a:r>
            <a:r>
              <a:rPr sz="2000" dirty="0" err="1">
                <a:latin typeface="Arial MT"/>
                <a:cs typeface="Arial MT"/>
              </a:rPr>
              <a:t>che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dirty="0" err="1">
                <a:latin typeface="Arial MT"/>
                <a:cs typeface="Arial MT"/>
              </a:rPr>
              <a:t>tutte</a:t>
            </a:r>
            <a:r>
              <a:rPr sz="2000" dirty="0">
                <a:latin typeface="Arial MT"/>
                <a:cs typeface="Arial MT"/>
              </a:rPr>
              <a:t> le </a:t>
            </a:r>
            <a:r>
              <a:rPr sz="2000" dirty="0" err="1">
                <a:latin typeface="Arial MT"/>
                <a:cs typeface="Arial MT"/>
              </a:rPr>
              <a:t>caratteristiche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dirty="0" err="1">
                <a:latin typeface="Arial MT"/>
                <a:cs typeface="Arial MT"/>
              </a:rPr>
              <a:t>abbiano</a:t>
            </a:r>
            <a:r>
              <a:rPr sz="2000" dirty="0">
                <a:latin typeface="Arial MT"/>
                <a:cs typeface="Arial MT"/>
              </a:rPr>
              <a:t> come </a:t>
            </a:r>
            <a:r>
              <a:rPr sz="2000" dirty="0" err="1">
                <a:latin typeface="Arial MT"/>
                <a:cs typeface="Arial MT"/>
              </a:rPr>
              <a:t>genitori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dirty="0" err="1">
                <a:latin typeface="Arial MT"/>
                <a:cs typeface="Arial MT"/>
              </a:rPr>
              <a:t>l'unione</a:t>
            </a:r>
            <a:r>
              <a:rPr lang="it-IT" sz="2000" dirty="0">
                <a:latin typeface="Arial MT"/>
                <a:cs typeface="Arial MT"/>
              </a:rPr>
              <a:t> </a:t>
            </a:r>
            <a:r>
              <a:rPr sz="2000" dirty="0" err="1">
                <a:latin typeface="Arial MT"/>
                <a:cs typeface="Arial MT"/>
              </a:rPr>
              <a:t>dei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dirty="0" err="1">
                <a:latin typeface="Arial MT"/>
                <a:cs typeface="Arial MT"/>
              </a:rPr>
              <a:t>loro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dirty="0" err="1">
                <a:latin typeface="Arial MT"/>
                <a:cs typeface="Arial MT"/>
              </a:rPr>
              <a:t>genitori</a:t>
            </a:r>
            <a:r>
              <a:rPr sz="2000" dirty="0">
                <a:latin typeface="Arial MT"/>
                <a:cs typeface="Arial MT"/>
              </a:rPr>
              <a:t> in A e B (le </a:t>
            </a:r>
            <a:r>
              <a:rPr sz="2000" dirty="0" err="1">
                <a:latin typeface="Arial MT"/>
                <a:cs typeface="Arial MT"/>
              </a:rPr>
              <a:t>righe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dirty="0" err="1">
                <a:latin typeface="Arial MT"/>
                <a:cs typeface="Arial MT"/>
              </a:rPr>
              <a:t>ridondanti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dirty="0" err="1">
                <a:latin typeface="Arial MT"/>
                <a:cs typeface="Arial MT"/>
              </a:rPr>
              <a:t>sono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dirty="0" err="1">
                <a:latin typeface="Arial MT"/>
                <a:cs typeface="Arial MT"/>
              </a:rPr>
              <a:t>aggiunte</a:t>
            </a:r>
            <a:r>
              <a:rPr sz="2000" dirty="0">
                <a:latin typeface="Arial MT"/>
                <a:cs typeface="Arial MT"/>
              </a:rPr>
              <a:t> alle </a:t>
            </a:r>
            <a:r>
              <a:rPr sz="2000" dirty="0" err="1">
                <a:latin typeface="Arial MT"/>
                <a:cs typeface="Arial MT"/>
              </a:rPr>
              <a:t>tabelle</a:t>
            </a:r>
            <a:r>
              <a:rPr sz="2000" dirty="0">
                <a:latin typeface="Arial MT"/>
                <a:cs typeface="Arial MT"/>
              </a:rPr>
              <a:t> CP)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757555" y="3108399"/>
            <a:ext cx="3585845" cy="320601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69265" algn="l"/>
              </a:tabLst>
              <a:defRPr sz="24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rPr sz="2000" dirty="0"/>
              <a:t>2.	</a:t>
            </a:r>
            <a:r>
              <a:rPr sz="2000" dirty="0" err="1"/>
              <a:t>Calcolare</a:t>
            </a:r>
            <a:r>
              <a:rPr sz="2000" dirty="0"/>
              <a:t> </a:t>
            </a:r>
            <a:r>
              <a:rPr sz="2000" dirty="0" err="1"/>
              <a:t>quanto</a:t>
            </a:r>
            <a:r>
              <a:rPr sz="2000" dirty="0"/>
              <a:t> segue:</a:t>
            </a:r>
            <a:endParaRPr sz="2000" dirty="0"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824037" y="4303856"/>
            <a:ext cx="7968615" cy="1986280"/>
            <a:chOff x="1824037" y="4303856"/>
            <a:chExt cx="7968615" cy="198628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15760" y="4303856"/>
              <a:ext cx="7076325" cy="97577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828800" y="5638801"/>
              <a:ext cx="3182620" cy="646430"/>
            </a:xfrm>
            <a:custGeom>
              <a:avLst/>
              <a:gdLst/>
              <a:ahLst/>
              <a:cxnLst/>
              <a:rect l="l" t="t" r="r" b="b"/>
              <a:pathLst>
                <a:path w="3182620" h="646429">
                  <a:moveTo>
                    <a:pt x="0" y="0"/>
                  </a:moveTo>
                  <a:lnTo>
                    <a:pt x="3182451" y="0"/>
                  </a:lnTo>
                  <a:lnTo>
                    <a:pt x="3182451" y="646331"/>
                  </a:lnTo>
                  <a:lnTo>
                    <a:pt x="0" y="646331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1907539" y="5671820"/>
            <a:ext cx="3010535" cy="568325"/>
          </a:xfrm>
          <a:prstGeom prst="rect">
            <a:avLst/>
          </a:prstGeom>
        </p:spPr>
        <p:txBody>
          <a:bodyPr vert="horz" wrap="square" lIns="0" tIns="26670" rIns="0" bIns="0">
            <a:spAutoFit/>
          </a:bodyPr>
          <a:lstStyle/>
          <a:p>
            <a:pPr marL="12700" marR="5080">
              <a:lnSpc>
                <a:spcPts val="2110"/>
              </a:lnSpc>
              <a:spcBef>
                <a:spcPts val="210"/>
              </a:spcBef>
              <a:defRPr sz="1800">
                <a:latin typeface="Arial MT"/>
                <a:cs typeface="Arial MT"/>
              </a:defRPr>
            </a:pPr>
            <a:r>
              <a:t>Set di file CP-table in cui A e B differiscono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696200" y="5105400"/>
            <a:ext cx="3366135" cy="369570"/>
          </a:xfrm>
          <a:custGeom>
            <a:avLst/>
            <a:gdLst/>
            <a:ahLst/>
            <a:cxnLst/>
            <a:rect l="l" t="t" r="r" b="b"/>
            <a:pathLst>
              <a:path w="3366134" h="369570">
                <a:moveTo>
                  <a:pt x="0" y="0"/>
                </a:moveTo>
                <a:lnTo>
                  <a:pt x="3365811" y="0"/>
                </a:lnTo>
                <a:lnTo>
                  <a:pt x="3365811" y="369332"/>
                </a:lnTo>
                <a:lnTo>
                  <a:pt x="0" y="369332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665391" y="5105400"/>
            <a:ext cx="3396615" cy="261609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45719" rIns="0" bIns="0">
            <a:spAutoFit/>
          </a:bodyPr>
          <a:lstStyle/>
          <a:p>
            <a:pPr marL="121920">
              <a:lnSpc>
                <a:spcPct val="100000"/>
              </a:lnSpc>
              <a:spcBef>
                <a:spcPts val="359"/>
              </a:spcBef>
              <a:defRPr sz="1800">
                <a:latin typeface="Arial MT"/>
                <a:cs typeface="Arial MT"/>
              </a:defRPr>
            </a:pPr>
            <a:r>
              <a:rPr sz="1400" dirty="0" err="1"/>
              <a:t>Numero</a:t>
            </a:r>
            <a:r>
              <a:rPr sz="1400" dirty="0"/>
              <a:t> di </a:t>
            </a:r>
            <a:r>
              <a:rPr sz="1400" dirty="0" err="1"/>
              <a:t>genitori</a:t>
            </a:r>
            <a:r>
              <a:rPr sz="1400" dirty="0"/>
              <a:t> di var(j)</a:t>
            </a:r>
            <a:endParaRPr sz="1400" dirty="0">
              <a:latin typeface="Arial MT"/>
              <a:cs typeface="Arial MT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118860" y="3318128"/>
            <a:ext cx="3749040" cy="646430"/>
          </a:xfrm>
          <a:custGeom>
            <a:avLst/>
            <a:gdLst/>
            <a:ahLst/>
            <a:cxnLst/>
            <a:rect l="l" t="t" r="r" b="b"/>
            <a:pathLst>
              <a:path w="3749040" h="646429">
                <a:moveTo>
                  <a:pt x="0" y="0"/>
                </a:moveTo>
                <a:lnTo>
                  <a:pt x="3748662" y="0"/>
                </a:lnTo>
                <a:lnTo>
                  <a:pt x="3748662" y="646331"/>
                </a:lnTo>
                <a:lnTo>
                  <a:pt x="0" y="646331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291262" y="3352688"/>
            <a:ext cx="3404235" cy="524952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ts val="2135"/>
              </a:lnSpc>
              <a:spcBef>
                <a:spcPts val="100"/>
              </a:spcBef>
              <a:defRPr sz="1800">
                <a:latin typeface="Arial MT"/>
                <a:cs typeface="Arial MT"/>
              </a:defRPr>
            </a:pPr>
            <a:r>
              <a:rPr sz="1400" dirty="0"/>
              <a:t>Var(j) </a:t>
            </a:r>
            <a:r>
              <a:rPr sz="1400" dirty="0" err="1"/>
              <a:t>è</a:t>
            </a:r>
            <a:r>
              <a:rPr sz="1400" dirty="0"/>
              <a:t> la </a:t>
            </a:r>
            <a:r>
              <a:rPr sz="1400" dirty="0" err="1"/>
              <a:t>caratteristica</a:t>
            </a:r>
            <a:endParaRPr sz="1400" dirty="0">
              <a:latin typeface="Arial MT"/>
              <a:cs typeface="Arial MT"/>
            </a:endParaRPr>
          </a:p>
          <a:p>
            <a:pPr marL="12700">
              <a:lnSpc>
                <a:spcPts val="2135"/>
              </a:lnSpc>
              <a:defRPr sz="1800">
                <a:latin typeface="Arial MT"/>
                <a:cs typeface="Arial MT"/>
              </a:defRPr>
            </a:pPr>
            <a:r>
              <a:rPr sz="1400" dirty="0"/>
              <a:t>tale </a:t>
            </a:r>
            <a:r>
              <a:rPr sz="1400" dirty="0" err="1"/>
              <a:t>che</a:t>
            </a:r>
            <a:r>
              <a:rPr sz="1400" dirty="0"/>
              <a:t> j </a:t>
            </a:r>
            <a:r>
              <a:rPr sz="1400" dirty="0" err="1"/>
              <a:t>è</a:t>
            </a:r>
            <a:r>
              <a:rPr sz="1400" dirty="0"/>
              <a:t> </a:t>
            </a:r>
            <a:r>
              <a:rPr sz="1400" dirty="0" err="1"/>
              <a:t>una</a:t>
            </a:r>
            <a:r>
              <a:rPr sz="1400" dirty="0"/>
              <a:t> </a:t>
            </a:r>
            <a:r>
              <a:rPr sz="1400" dirty="0" err="1"/>
              <a:t>riga</a:t>
            </a:r>
            <a:r>
              <a:rPr sz="1400" dirty="0"/>
              <a:t> </a:t>
            </a:r>
            <a:r>
              <a:rPr sz="1400" dirty="0" err="1"/>
              <a:t>nella</a:t>
            </a:r>
            <a:r>
              <a:rPr sz="1400" dirty="0"/>
              <a:t> </a:t>
            </a:r>
            <a:r>
              <a:rPr sz="1400" dirty="0" err="1"/>
              <a:t>sua</a:t>
            </a:r>
            <a:r>
              <a:rPr sz="1400" dirty="0"/>
              <a:t> </a:t>
            </a:r>
            <a:r>
              <a:rPr sz="1400" dirty="0" err="1"/>
              <a:t>tabella</a:t>
            </a:r>
            <a:r>
              <a:rPr sz="1400" dirty="0"/>
              <a:t> CP</a:t>
            </a:r>
            <a:endParaRPr sz="1400" dirty="0">
              <a:latin typeface="Arial MT"/>
              <a:cs typeface="Arial M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572000" y="4876800"/>
            <a:ext cx="3093720" cy="646430"/>
          </a:xfrm>
          <a:custGeom>
            <a:avLst/>
            <a:gdLst/>
            <a:ahLst/>
            <a:cxnLst/>
            <a:rect l="l" t="t" r="r" b="b"/>
            <a:pathLst>
              <a:path w="3093720" h="646429">
                <a:moveTo>
                  <a:pt x="0" y="0"/>
                </a:moveTo>
                <a:lnTo>
                  <a:pt x="3093391" y="0"/>
                </a:lnTo>
                <a:lnTo>
                  <a:pt x="3093391" y="646331"/>
                </a:lnTo>
                <a:lnTo>
                  <a:pt x="0" y="646331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572000" y="4876800"/>
            <a:ext cx="3093720" cy="572401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59690" rIns="0" bIns="0">
            <a:spAutoFit/>
          </a:bodyPr>
          <a:lstStyle/>
          <a:p>
            <a:pPr marL="90805" marR="302260">
              <a:lnSpc>
                <a:spcPts val="2110"/>
              </a:lnSpc>
              <a:spcBef>
                <a:spcPts val="470"/>
              </a:spcBef>
              <a:defRPr sz="1800">
                <a:latin typeface="Arial MT"/>
                <a:cs typeface="Arial MT"/>
              </a:defRPr>
            </a:pPr>
            <a:r>
              <a:rPr sz="1400" dirty="0"/>
              <a:t>FLW(var(j)) </a:t>
            </a:r>
            <a:r>
              <a:rPr sz="1400" dirty="0" err="1"/>
              <a:t>sono</a:t>
            </a:r>
            <a:r>
              <a:rPr sz="1400" dirty="0"/>
              <a:t> le </a:t>
            </a:r>
            <a:r>
              <a:rPr sz="1400" dirty="0" err="1"/>
              <a:t>caratteristiche</a:t>
            </a:r>
            <a:r>
              <a:rPr sz="1400" dirty="0"/>
              <a:t> </a:t>
            </a:r>
            <a:r>
              <a:rPr sz="1400" dirty="0" err="1"/>
              <a:t>che</a:t>
            </a:r>
            <a:r>
              <a:rPr sz="1400" dirty="0"/>
              <a:t> </a:t>
            </a:r>
            <a:r>
              <a:rPr sz="1400" dirty="0" err="1"/>
              <a:t>seguono</a:t>
            </a:r>
            <a:r>
              <a:rPr sz="1400" dirty="0"/>
              <a:t> var(j) </a:t>
            </a:r>
            <a:r>
              <a:rPr sz="1400" dirty="0" err="1"/>
              <a:t>nell'ordine</a:t>
            </a:r>
            <a:endParaRPr sz="1800" dirty="0">
              <a:latin typeface="Arial MT"/>
              <a:cs typeface="Arial M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62728" y="4544567"/>
            <a:ext cx="1167384" cy="46329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74023" y="4626864"/>
            <a:ext cx="225551" cy="609600"/>
          </a:xfrm>
          <a:prstGeom prst="rect">
            <a:avLst/>
          </a:prstGeom>
        </p:spPr>
      </p:pic>
      <p:grpSp>
        <p:nvGrpSpPr>
          <p:cNvPr id="18" name="object 18"/>
          <p:cNvGrpSpPr/>
          <p:nvPr/>
        </p:nvGrpSpPr>
        <p:grpSpPr>
          <a:xfrm>
            <a:off x="3011423" y="4023359"/>
            <a:ext cx="5725795" cy="1746885"/>
            <a:chOff x="3011423" y="4023359"/>
            <a:chExt cx="5725795" cy="1746885"/>
          </a:xfrm>
        </p:grpSpPr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824727" y="4023359"/>
              <a:ext cx="1603248" cy="387095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104028" y="4078858"/>
              <a:ext cx="3632835" cy="1026794"/>
            </a:xfrm>
            <a:custGeom>
              <a:avLst/>
              <a:gdLst/>
              <a:ahLst/>
              <a:cxnLst/>
              <a:rect l="l" t="t" r="r" b="b"/>
              <a:pathLst>
                <a:path w="3632834" h="1026795">
                  <a:moveTo>
                    <a:pt x="1014679" y="797953"/>
                  </a:moveTo>
                  <a:lnTo>
                    <a:pt x="947153" y="725538"/>
                  </a:lnTo>
                  <a:lnTo>
                    <a:pt x="944143" y="725436"/>
                  </a:lnTo>
                  <a:lnTo>
                    <a:pt x="940295" y="729018"/>
                  </a:lnTo>
                  <a:lnTo>
                    <a:pt x="940193" y="732040"/>
                  </a:lnTo>
                  <a:lnTo>
                    <a:pt x="990117" y="785596"/>
                  </a:lnTo>
                  <a:lnTo>
                    <a:pt x="2743" y="488581"/>
                  </a:lnTo>
                  <a:lnTo>
                    <a:pt x="0" y="497700"/>
                  </a:lnTo>
                  <a:lnTo>
                    <a:pt x="987399" y="794715"/>
                  </a:lnTo>
                  <a:lnTo>
                    <a:pt x="916190" y="811822"/>
                  </a:lnTo>
                  <a:lnTo>
                    <a:pt x="914615" y="814400"/>
                  </a:lnTo>
                  <a:lnTo>
                    <a:pt x="915847" y="819505"/>
                  </a:lnTo>
                  <a:lnTo>
                    <a:pt x="918413" y="821093"/>
                  </a:lnTo>
                  <a:lnTo>
                    <a:pt x="1007059" y="799782"/>
                  </a:lnTo>
                  <a:lnTo>
                    <a:pt x="1014679" y="797953"/>
                  </a:lnTo>
                  <a:close/>
                </a:path>
                <a:path w="3632834" h="1026795">
                  <a:moveTo>
                    <a:pt x="2211197" y="35941"/>
                  </a:moveTo>
                  <a:lnTo>
                    <a:pt x="2202878" y="32702"/>
                  </a:lnTo>
                  <a:lnTo>
                    <a:pt x="2118931" y="0"/>
                  </a:lnTo>
                  <a:lnTo>
                    <a:pt x="2116175" y="1206"/>
                  </a:lnTo>
                  <a:lnTo>
                    <a:pt x="2114258" y="6108"/>
                  </a:lnTo>
                  <a:lnTo>
                    <a:pt x="2115477" y="8877"/>
                  </a:lnTo>
                  <a:lnTo>
                    <a:pt x="2183701" y="35458"/>
                  </a:lnTo>
                  <a:lnTo>
                    <a:pt x="762622" y="259842"/>
                  </a:lnTo>
                  <a:lnTo>
                    <a:pt x="764108" y="269240"/>
                  </a:lnTo>
                  <a:lnTo>
                    <a:pt x="2185174" y="44869"/>
                  </a:lnTo>
                  <a:lnTo>
                    <a:pt x="2128469" y="91173"/>
                  </a:lnTo>
                  <a:lnTo>
                    <a:pt x="2128164" y="94183"/>
                  </a:lnTo>
                  <a:lnTo>
                    <a:pt x="2131491" y="98247"/>
                  </a:lnTo>
                  <a:lnTo>
                    <a:pt x="2134501" y="98552"/>
                  </a:lnTo>
                  <a:lnTo>
                    <a:pt x="2211197" y="35941"/>
                  </a:lnTo>
                  <a:close/>
                </a:path>
                <a:path w="3632834" h="1026795">
                  <a:moveTo>
                    <a:pt x="3632657" y="941031"/>
                  </a:moveTo>
                  <a:lnTo>
                    <a:pt x="3631895" y="938123"/>
                  </a:lnTo>
                  <a:lnTo>
                    <a:pt x="3627348" y="935469"/>
                  </a:lnTo>
                  <a:lnTo>
                    <a:pt x="3624440" y="936244"/>
                  </a:lnTo>
                  <a:lnTo>
                    <a:pt x="3587534" y="999490"/>
                  </a:lnTo>
                  <a:lnTo>
                    <a:pt x="3587534" y="569341"/>
                  </a:lnTo>
                  <a:lnTo>
                    <a:pt x="3578009" y="569341"/>
                  </a:lnTo>
                  <a:lnTo>
                    <a:pt x="3578009" y="999490"/>
                  </a:lnTo>
                  <a:lnTo>
                    <a:pt x="3541115" y="936244"/>
                  </a:lnTo>
                  <a:lnTo>
                    <a:pt x="3538194" y="935469"/>
                  </a:lnTo>
                  <a:lnTo>
                    <a:pt x="3533648" y="938123"/>
                  </a:lnTo>
                  <a:lnTo>
                    <a:pt x="3532886" y="941044"/>
                  </a:lnTo>
                  <a:lnTo>
                    <a:pt x="3582771" y="1026566"/>
                  </a:lnTo>
                  <a:lnTo>
                    <a:pt x="3588270" y="1017117"/>
                  </a:lnTo>
                  <a:lnTo>
                    <a:pt x="3632657" y="94103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11423" y="5233415"/>
              <a:ext cx="691896" cy="536448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3124187" y="5253926"/>
              <a:ext cx="536575" cy="385445"/>
            </a:xfrm>
            <a:custGeom>
              <a:avLst/>
              <a:gdLst/>
              <a:ahLst/>
              <a:cxnLst/>
              <a:rect l="l" t="t" r="r" b="b"/>
              <a:pathLst>
                <a:path w="536575" h="385445">
                  <a:moveTo>
                    <a:pt x="43408" y="293509"/>
                  </a:moveTo>
                  <a:lnTo>
                    <a:pt x="40589" y="294576"/>
                  </a:lnTo>
                  <a:lnTo>
                    <a:pt x="0" y="384886"/>
                  </a:lnTo>
                  <a:lnTo>
                    <a:pt x="17517" y="383266"/>
                  </a:lnTo>
                  <a:lnTo>
                    <a:pt x="10452" y="383266"/>
                  </a:lnTo>
                  <a:lnTo>
                    <a:pt x="4914" y="375516"/>
                  </a:lnTo>
                  <a:lnTo>
                    <a:pt x="19250" y="365276"/>
                  </a:lnTo>
                  <a:lnTo>
                    <a:pt x="49275" y="298488"/>
                  </a:lnTo>
                  <a:lnTo>
                    <a:pt x="48209" y="295668"/>
                  </a:lnTo>
                  <a:lnTo>
                    <a:pt x="43408" y="293509"/>
                  </a:lnTo>
                  <a:close/>
                </a:path>
                <a:path w="536575" h="385445">
                  <a:moveTo>
                    <a:pt x="19250" y="365276"/>
                  </a:moveTo>
                  <a:lnTo>
                    <a:pt x="4914" y="375516"/>
                  </a:lnTo>
                  <a:lnTo>
                    <a:pt x="10452" y="383266"/>
                  </a:lnTo>
                  <a:lnTo>
                    <a:pt x="13142" y="381345"/>
                  </a:lnTo>
                  <a:lnTo>
                    <a:pt x="12026" y="381345"/>
                  </a:lnTo>
                  <a:lnTo>
                    <a:pt x="7251" y="374650"/>
                  </a:lnTo>
                  <a:lnTo>
                    <a:pt x="15374" y="373899"/>
                  </a:lnTo>
                  <a:lnTo>
                    <a:pt x="19250" y="365276"/>
                  </a:lnTo>
                  <a:close/>
                </a:path>
                <a:path w="536575" h="385445">
                  <a:moveTo>
                    <a:pt x="97713" y="366288"/>
                  </a:moveTo>
                  <a:lnTo>
                    <a:pt x="24784" y="373029"/>
                  </a:lnTo>
                  <a:lnTo>
                    <a:pt x="10452" y="383266"/>
                  </a:lnTo>
                  <a:lnTo>
                    <a:pt x="17517" y="383266"/>
                  </a:lnTo>
                  <a:lnTo>
                    <a:pt x="98590" y="375772"/>
                  </a:lnTo>
                  <a:lnTo>
                    <a:pt x="100507" y="373453"/>
                  </a:lnTo>
                  <a:lnTo>
                    <a:pt x="100025" y="368214"/>
                  </a:lnTo>
                  <a:lnTo>
                    <a:pt x="97713" y="366288"/>
                  </a:lnTo>
                  <a:close/>
                </a:path>
                <a:path w="536575" h="385445">
                  <a:moveTo>
                    <a:pt x="15374" y="373899"/>
                  </a:moveTo>
                  <a:lnTo>
                    <a:pt x="7251" y="374650"/>
                  </a:lnTo>
                  <a:lnTo>
                    <a:pt x="12026" y="381345"/>
                  </a:lnTo>
                  <a:lnTo>
                    <a:pt x="15374" y="373899"/>
                  </a:lnTo>
                  <a:close/>
                </a:path>
                <a:path w="536575" h="385445">
                  <a:moveTo>
                    <a:pt x="24784" y="373029"/>
                  </a:moveTo>
                  <a:lnTo>
                    <a:pt x="15374" y="373899"/>
                  </a:lnTo>
                  <a:lnTo>
                    <a:pt x="12026" y="381345"/>
                  </a:lnTo>
                  <a:lnTo>
                    <a:pt x="13142" y="381345"/>
                  </a:lnTo>
                  <a:lnTo>
                    <a:pt x="24784" y="373029"/>
                  </a:lnTo>
                  <a:close/>
                </a:path>
                <a:path w="536575" h="385445">
                  <a:moveTo>
                    <a:pt x="530644" y="0"/>
                  </a:moveTo>
                  <a:lnTo>
                    <a:pt x="19250" y="365276"/>
                  </a:lnTo>
                  <a:lnTo>
                    <a:pt x="15374" y="373899"/>
                  </a:lnTo>
                  <a:lnTo>
                    <a:pt x="24784" y="373029"/>
                  </a:lnTo>
                  <a:lnTo>
                    <a:pt x="536181" y="7747"/>
                  </a:lnTo>
                  <a:lnTo>
                    <a:pt x="5306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6846849" y="5822950"/>
            <a:ext cx="5128895" cy="576952"/>
          </a:xfrm>
          <a:prstGeom prst="rect">
            <a:avLst/>
          </a:prstGeom>
          <a:solidFill>
            <a:srgbClr val="BCE2E6"/>
          </a:solidFill>
        </p:spPr>
        <p:txBody>
          <a:bodyPr vert="horz" wrap="square" lIns="0" tIns="58419" rIns="0" bIns="0">
            <a:spAutoFit/>
          </a:bodyPr>
          <a:lstStyle/>
          <a:p>
            <a:pPr marL="91440" marR="127000">
              <a:lnSpc>
                <a:spcPts val="2110"/>
              </a:lnSpc>
              <a:spcBef>
                <a:spcPts val="459"/>
              </a:spcBef>
              <a:defRPr sz="1800">
                <a:latin typeface="Arial MT"/>
                <a:cs typeface="Arial MT"/>
              </a:defRPr>
            </a:pPr>
            <a:r>
              <a:rPr sz="1400" dirty="0" err="1"/>
              <a:t>Conta</a:t>
            </a:r>
            <a:r>
              <a:rPr sz="1400" dirty="0"/>
              <a:t> il </a:t>
            </a:r>
            <a:r>
              <a:rPr sz="1400" dirty="0" err="1"/>
              <a:t>numero</a:t>
            </a:r>
            <a:r>
              <a:rPr sz="1400" dirty="0"/>
              <a:t> di </a:t>
            </a:r>
            <a:r>
              <a:rPr sz="1400" dirty="0" err="1"/>
              <a:t>coppie</a:t>
            </a:r>
            <a:r>
              <a:rPr sz="1400" dirty="0"/>
              <a:t> di </a:t>
            </a:r>
            <a:r>
              <a:rPr sz="1400" dirty="0" err="1"/>
              <a:t>risultati</a:t>
            </a:r>
            <a:r>
              <a:rPr sz="1400" dirty="0"/>
              <a:t> </a:t>
            </a:r>
            <a:r>
              <a:rPr sz="1400" dirty="0" err="1"/>
              <a:t>che</a:t>
            </a:r>
            <a:r>
              <a:rPr sz="1400" dirty="0"/>
              <a:t> </a:t>
            </a:r>
            <a:r>
              <a:rPr sz="1400" dirty="0" err="1"/>
              <a:t>vengono</a:t>
            </a:r>
            <a:r>
              <a:rPr sz="1400" dirty="0"/>
              <a:t> </a:t>
            </a:r>
            <a:r>
              <a:rPr sz="1400" dirty="0" err="1"/>
              <a:t>invertiti</a:t>
            </a:r>
            <a:r>
              <a:rPr sz="1400" dirty="0"/>
              <a:t> a causa </a:t>
            </a:r>
            <a:r>
              <a:rPr sz="1400" dirty="0" err="1"/>
              <a:t>della</a:t>
            </a:r>
            <a:r>
              <a:rPr sz="1400" dirty="0"/>
              <a:t> </a:t>
            </a:r>
            <a:r>
              <a:rPr sz="1400" dirty="0" err="1"/>
              <a:t>differenza</a:t>
            </a:r>
            <a:r>
              <a:rPr sz="1400" dirty="0"/>
              <a:t> in </a:t>
            </a:r>
            <a:r>
              <a:rPr sz="1400" dirty="0" err="1"/>
              <a:t>una</a:t>
            </a:r>
            <a:r>
              <a:rPr sz="1400" dirty="0"/>
              <a:t> </a:t>
            </a:r>
            <a:r>
              <a:rPr sz="1400" dirty="0" err="1"/>
              <a:t>tabella</a:t>
            </a:r>
            <a:r>
              <a:rPr sz="1400" dirty="0"/>
              <a:t> CP</a:t>
            </a:r>
            <a:endParaRPr sz="1400" dirty="0"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080115" y="6433820"/>
            <a:ext cx="193675" cy="208279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>
                <a:solidFill>
                  <a:srgbClr val="898989"/>
                </a:solidFill>
                <a:latin typeface="Arial MT"/>
                <a:cs typeface="Arial MT"/>
              </a:defRPr>
            </a:pPr>
            <a:r>
              <a:t>54</a:t>
            </a:r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0" y="69529"/>
            <a:ext cx="11074400" cy="773430"/>
            <a:chOff x="609600" y="69529"/>
            <a:chExt cx="11074400" cy="773430"/>
          </a:xfrm>
        </p:grpSpPr>
        <p:sp>
          <p:nvSpPr>
            <p:cNvPr id="3" name="object 3"/>
            <p:cNvSpPr/>
            <p:nvPr/>
          </p:nvSpPr>
          <p:spPr>
            <a:xfrm>
              <a:off x="609600" y="838199"/>
              <a:ext cx="11074400" cy="0"/>
            </a:xfrm>
            <a:custGeom>
              <a:avLst/>
              <a:gdLst/>
              <a:ahLst/>
              <a:cxnLst/>
              <a:rect l="l" t="t" r="r" b="b"/>
              <a:pathLst>
                <a:path w="11074400">
                  <a:moveTo>
                    <a:pt x="0" y="0"/>
                  </a:moveTo>
                  <a:lnTo>
                    <a:pt x="11074406" y="1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24608" y="69529"/>
              <a:ext cx="747551" cy="74755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91717" y="380021"/>
            <a:ext cx="7616825" cy="467359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2900" u="none"/>
            </a:pPr>
            <a:r>
              <a:t>Calcolo CPD: Fase 1 Normalizzazione</a:t>
            </a:r>
            <a:endParaRPr sz="2900"/>
          </a:p>
        </p:txBody>
      </p:sp>
      <p:grpSp>
        <p:nvGrpSpPr>
          <p:cNvPr id="6" name="object 6"/>
          <p:cNvGrpSpPr/>
          <p:nvPr/>
        </p:nvGrpSpPr>
        <p:grpSpPr>
          <a:xfrm>
            <a:off x="3933721" y="2022283"/>
            <a:ext cx="929640" cy="2124710"/>
            <a:chOff x="3916679" y="2731007"/>
            <a:chExt cx="929640" cy="212471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983735" y="2731007"/>
              <a:ext cx="795527" cy="7620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11751" y="2956559"/>
              <a:ext cx="539496" cy="35052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31030" y="2758262"/>
              <a:ext cx="700938" cy="66756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031030" y="2758262"/>
              <a:ext cx="701040" cy="668020"/>
            </a:xfrm>
            <a:custGeom>
              <a:avLst/>
              <a:gdLst/>
              <a:ahLst/>
              <a:cxnLst/>
              <a:rect l="l" t="t" r="r" b="b"/>
              <a:pathLst>
                <a:path w="701039" h="668020">
                  <a:moveTo>
                    <a:pt x="0" y="333781"/>
                  </a:moveTo>
                  <a:lnTo>
                    <a:pt x="3199" y="288489"/>
                  </a:lnTo>
                  <a:lnTo>
                    <a:pt x="12519" y="245048"/>
                  </a:lnTo>
                  <a:lnTo>
                    <a:pt x="27541" y="203858"/>
                  </a:lnTo>
                  <a:lnTo>
                    <a:pt x="47849" y="165315"/>
                  </a:lnTo>
                  <a:lnTo>
                    <a:pt x="73025" y="129817"/>
                  </a:lnTo>
                  <a:lnTo>
                    <a:pt x="102650" y="97762"/>
                  </a:lnTo>
                  <a:lnTo>
                    <a:pt x="136308" y="69547"/>
                  </a:lnTo>
                  <a:lnTo>
                    <a:pt x="173581" y="45570"/>
                  </a:lnTo>
                  <a:lnTo>
                    <a:pt x="214051" y="26230"/>
                  </a:lnTo>
                  <a:lnTo>
                    <a:pt x="257301" y="11922"/>
                  </a:lnTo>
                  <a:lnTo>
                    <a:pt x="302914" y="3047"/>
                  </a:lnTo>
                  <a:lnTo>
                    <a:pt x="350471" y="0"/>
                  </a:lnTo>
                  <a:lnTo>
                    <a:pt x="398028" y="3047"/>
                  </a:lnTo>
                  <a:lnTo>
                    <a:pt x="443640" y="11922"/>
                  </a:lnTo>
                  <a:lnTo>
                    <a:pt x="486890" y="26230"/>
                  </a:lnTo>
                  <a:lnTo>
                    <a:pt x="527360" y="45570"/>
                  </a:lnTo>
                  <a:lnTo>
                    <a:pt x="564633" y="69547"/>
                  </a:lnTo>
                  <a:lnTo>
                    <a:pt x="598291" y="97762"/>
                  </a:lnTo>
                  <a:lnTo>
                    <a:pt x="627917" y="129817"/>
                  </a:lnTo>
                  <a:lnTo>
                    <a:pt x="653092" y="165315"/>
                  </a:lnTo>
                  <a:lnTo>
                    <a:pt x="673400" y="203858"/>
                  </a:lnTo>
                  <a:lnTo>
                    <a:pt x="688423" y="245048"/>
                  </a:lnTo>
                  <a:lnTo>
                    <a:pt x="697743" y="288489"/>
                  </a:lnTo>
                  <a:lnTo>
                    <a:pt x="700942" y="333781"/>
                  </a:lnTo>
                  <a:lnTo>
                    <a:pt x="697743" y="379073"/>
                  </a:lnTo>
                  <a:lnTo>
                    <a:pt x="688423" y="422513"/>
                  </a:lnTo>
                  <a:lnTo>
                    <a:pt x="673400" y="463704"/>
                  </a:lnTo>
                  <a:lnTo>
                    <a:pt x="653092" y="502247"/>
                  </a:lnTo>
                  <a:lnTo>
                    <a:pt x="627917" y="537745"/>
                  </a:lnTo>
                  <a:lnTo>
                    <a:pt x="598291" y="569800"/>
                  </a:lnTo>
                  <a:lnTo>
                    <a:pt x="564633" y="598015"/>
                  </a:lnTo>
                  <a:lnTo>
                    <a:pt x="527360" y="621992"/>
                  </a:lnTo>
                  <a:lnTo>
                    <a:pt x="486890" y="641333"/>
                  </a:lnTo>
                  <a:lnTo>
                    <a:pt x="443640" y="655640"/>
                  </a:lnTo>
                  <a:lnTo>
                    <a:pt x="398028" y="664516"/>
                  </a:lnTo>
                  <a:lnTo>
                    <a:pt x="350471" y="667563"/>
                  </a:lnTo>
                  <a:lnTo>
                    <a:pt x="302914" y="664516"/>
                  </a:lnTo>
                  <a:lnTo>
                    <a:pt x="257301" y="655640"/>
                  </a:lnTo>
                  <a:lnTo>
                    <a:pt x="214051" y="641333"/>
                  </a:lnTo>
                  <a:lnTo>
                    <a:pt x="173581" y="621992"/>
                  </a:lnTo>
                  <a:lnTo>
                    <a:pt x="136308" y="598015"/>
                  </a:lnTo>
                  <a:lnTo>
                    <a:pt x="102650" y="569800"/>
                  </a:lnTo>
                  <a:lnTo>
                    <a:pt x="73025" y="537745"/>
                  </a:lnTo>
                  <a:lnTo>
                    <a:pt x="47849" y="502247"/>
                  </a:lnTo>
                  <a:lnTo>
                    <a:pt x="27541" y="463704"/>
                  </a:lnTo>
                  <a:lnTo>
                    <a:pt x="12519" y="422513"/>
                  </a:lnTo>
                  <a:lnTo>
                    <a:pt x="3199" y="379073"/>
                  </a:lnTo>
                  <a:lnTo>
                    <a:pt x="0" y="33378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16679" y="4145279"/>
              <a:ext cx="929639" cy="71018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962399" y="4170590"/>
              <a:ext cx="838199" cy="61761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962399" y="4170590"/>
              <a:ext cx="838200" cy="617855"/>
            </a:xfrm>
            <a:custGeom>
              <a:avLst/>
              <a:gdLst/>
              <a:ahLst/>
              <a:cxnLst/>
              <a:rect l="l" t="t" r="r" b="b"/>
              <a:pathLst>
                <a:path w="838200" h="617854">
                  <a:moveTo>
                    <a:pt x="0" y="308804"/>
                  </a:moveTo>
                  <a:lnTo>
                    <a:pt x="3265" y="270068"/>
                  </a:lnTo>
                  <a:lnTo>
                    <a:pt x="12799" y="232768"/>
                  </a:lnTo>
                  <a:lnTo>
                    <a:pt x="28210" y="197194"/>
                  </a:lnTo>
                  <a:lnTo>
                    <a:pt x="49104" y="163634"/>
                  </a:lnTo>
                  <a:lnTo>
                    <a:pt x="75088" y="132378"/>
                  </a:lnTo>
                  <a:lnTo>
                    <a:pt x="105771" y="103715"/>
                  </a:lnTo>
                  <a:lnTo>
                    <a:pt x="140758" y="77935"/>
                  </a:lnTo>
                  <a:lnTo>
                    <a:pt x="179659" y="55327"/>
                  </a:lnTo>
                  <a:lnTo>
                    <a:pt x="222078" y="36181"/>
                  </a:lnTo>
                  <a:lnTo>
                    <a:pt x="267625" y="20786"/>
                  </a:lnTo>
                  <a:lnTo>
                    <a:pt x="315906" y="9431"/>
                  </a:lnTo>
                  <a:lnTo>
                    <a:pt x="366529" y="2406"/>
                  </a:lnTo>
                  <a:lnTo>
                    <a:pt x="419100" y="0"/>
                  </a:lnTo>
                  <a:lnTo>
                    <a:pt x="471671" y="2406"/>
                  </a:lnTo>
                  <a:lnTo>
                    <a:pt x="522293" y="9431"/>
                  </a:lnTo>
                  <a:lnTo>
                    <a:pt x="570574" y="20786"/>
                  </a:lnTo>
                  <a:lnTo>
                    <a:pt x="616121" y="36181"/>
                  </a:lnTo>
                  <a:lnTo>
                    <a:pt x="658541" y="55327"/>
                  </a:lnTo>
                  <a:lnTo>
                    <a:pt x="697441" y="77935"/>
                  </a:lnTo>
                  <a:lnTo>
                    <a:pt x="732429" y="103715"/>
                  </a:lnTo>
                  <a:lnTo>
                    <a:pt x="763111" y="132378"/>
                  </a:lnTo>
                  <a:lnTo>
                    <a:pt x="789096" y="163634"/>
                  </a:lnTo>
                  <a:lnTo>
                    <a:pt x="809990" y="197194"/>
                  </a:lnTo>
                  <a:lnTo>
                    <a:pt x="825400" y="232768"/>
                  </a:lnTo>
                  <a:lnTo>
                    <a:pt x="834935" y="270068"/>
                  </a:lnTo>
                  <a:lnTo>
                    <a:pt x="838200" y="308804"/>
                  </a:lnTo>
                  <a:lnTo>
                    <a:pt x="834935" y="347539"/>
                  </a:lnTo>
                  <a:lnTo>
                    <a:pt x="825400" y="384839"/>
                  </a:lnTo>
                  <a:lnTo>
                    <a:pt x="809990" y="420414"/>
                  </a:lnTo>
                  <a:lnTo>
                    <a:pt x="789096" y="453974"/>
                  </a:lnTo>
                  <a:lnTo>
                    <a:pt x="763111" y="485231"/>
                  </a:lnTo>
                  <a:lnTo>
                    <a:pt x="732429" y="513893"/>
                  </a:lnTo>
                  <a:lnTo>
                    <a:pt x="697441" y="539673"/>
                  </a:lnTo>
                  <a:lnTo>
                    <a:pt x="658541" y="562281"/>
                  </a:lnTo>
                  <a:lnTo>
                    <a:pt x="616121" y="581427"/>
                  </a:lnTo>
                  <a:lnTo>
                    <a:pt x="570574" y="596823"/>
                  </a:lnTo>
                  <a:lnTo>
                    <a:pt x="522293" y="608178"/>
                  </a:lnTo>
                  <a:lnTo>
                    <a:pt x="471671" y="615203"/>
                  </a:lnTo>
                  <a:lnTo>
                    <a:pt x="419100" y="617609"/>
                  </a:lnTo>
                  <a:lnTo>
                    <a:pt x="366529" y="615203"/>
                  </a:lnTo>
                  <a:lnTo>
                    <a:pt x="315906" y="608178"/>
                  </a:lnTo>
                  <a:lnTo>
                    <a:pt x="267625" y="596823"/>
                  </a:lnTo>
                  <a:lnTo>
                    <a:pt x="222078" y="581427"/>
                  </a:lnTo>
                  <a:lnTo>
                    <a:pt x="179659" y="562281"/>
                  </a:lnTo>
                  <a:lnTo>
                    <a:pt x="140758" y="539673"/>
                  </a:lnTo>
                  <a:lnTo>
                    <a:pt x="105771" y="513893"/>
                  </a:lnTo>
                  <a:lnTo>
                    <a:pt x="75088" y="485231"/>
                  </a:lnTo>
                  <a:lnTo>
                    <a:pt x="49104" y="453974"/>
                  </a:lnTo>
                  <a:lnTo>
                    <a:pt x="28210" y="420414"/>
                  </a:lnTo>
                  <a:lnTo>
                    <a:pt x="12799" y="384839"/>
                  </a:lnTo>
                  <a:lnTo>
                    <a:pt x="3265" y="347539"/>
                  </a:lnTo>
                  <a:lnTo>
                    <a:pt x="0" y="30880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3900828" y="1712048"/>
            <a:ext cx="1018540" cy="246379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3655" rIns="0" bIns="0">
            <a:spAutoFit/>
          </a:bodyPr>
          <a:lstStyle/>
          <a:p>
            <a:pPr marL="90805">
              <a:lnSpc>
                <a:spcPct val="100000"/>
              </a:lnSpc>
              <a:spcBef>
                <a:spcPts val="265"/>
              </a:spcBef>
              <a:defRPr sz="1000">
                <a:latin typeface="Calibri"/>
                <a:cs typeface="Calibri"/>
              </a:defRPr>
            </a:pPr>
            <a:r>
              <a:t>VegPasta &gt; Pesce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003826" y="4381435"/>
            <a:ext cx="789940" cy="692150"/>
            <a:chOff x="3986784" y="5090159"/>
            <a:chExt cx="789940" cy="692150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986784" y="5090159"/>
              <a:ext cx="789432" cy="69189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032796" y="5115166"/>
              <a:ext cx="697407" cy="59944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032796" y="5115166"/>
              <a:ext cx="697865" cy="599440"/>
            </a:xfrm>
            <a:custGeom>
              <a:avLst/>
              <a:gdLst/>
              <a:ahLst/>
              <a:cxnLst/>
              <a:rect l="l" t="t" r="r" b="b"/>
              <a:pathLst>
                <a:path w="697864" h="599439">
                  <a:moveTo>
                    <a:pt x="0" y="299722"/>
                  </a:moveTo>
                  <a:lnTo>
                    <a:pt x="3780" y="255431"/>
                  </a:lnTo>
                  <a:lnTo>
                    <a:pt x="14763" y="213158"/>
                  </a:lnTo>
                  <a:lnTo>
                    <a:pt x="32409" y="173366"/>
                  </a:lnTo>
                  <a:lnTo>
                    <a:pt x="56178" y="136520"/>
                  </a:lnTo>
                  <a:lnTo>
                    <a:pt x="85531" y="103082"/>
                  </a:lnTo>
                  <a:lnTo>
                    <a:pt x="119928" y="73516"/>
                  </a:lnTo>
                  <a:lnTo>
                    <a:pt x="158831" y="48287"/>
                  </a:lnTo>
                  <a:lnTo>
                    <a:pt x="201699" y="27856"/>
                  </a:lnTo>
                  <a:lnTo>
                    <a:pt x="247993" y="12689"/>
                  </a:lnTo>
                  <a:lnTo>
                    <a:pt x="297175" y="3249"/>
                  </a:lnTo>
                  <a:lnTo>
                    <a:pt x="348704" y="0"/>
                  </a:lnTo>
                  <a:lnTo>
                    <a:pt x="400233" y="3249"/>
                  </a:lnTo>
                  <a:lnTo>
                    <a:pt x="449414" y="12689"/>
                  </a:lnTo>
                  <a:lnTo>
                    <a:pt x="495709" y="27856"/>
                  </a:lnTo>
                  <a:lnTo>
                    <a:pt x="538577" y="48287"/>
                  </a:lnTo>
                  <a:lnTo>
                    <a:pt x="577479" y="73516"/>
                  </a:lnTo>
                  <a:lnTo>
                    <a:pt x="611877" y="103082"/>
                  </a:lnTo>
                  <a:lnTo>
                    <a:pt x="641230" y="136520"/>
                  </a:lnTo>
                  <a:lnTo>
                    <a:pt x="664998" y="173366"/>
                  </a:lnTo>
                  <a:lnTo>
                    <a:pt x="682644" y="213158"/>
                  </a:lnTo>
                  <a:lnTo>
                    <a:pt x="693627" y="255431"/>
                  </a:lnTo>
                  <a:lnTo>
                    <a:pt x="697408" y="299722"/>
                  </a:lnTo>
                  <a:lnTo>
                    <a:pt x="693627" y="344012"/>
                  </a:lnTo>
                  <a:lnTo>
                    <a:pt x="682644" y="386285"/>
                  </a:lnTo>
                  <a:lnTo>
                    <a:pt x="664998" y="426077"/>
                  </a:lnTo>
                  <a:lnTo>
                    <a:pt x="641230" y="462924"/>
                  </a:lnTo>
                  <a:lnTo>
                    <a:pt x="611877" y="496361"/>
                  </a:lnTo>
                  <a:lnTo>
                    <a:pt x="577479" y="525927"/>
                  </a:lnTo>
                  <a:lnTo>
                    <a:pt x="538577" y="551157"/>
                  </a:lnTo>
                  <a:lnTo>
                    <a:pt x="495709" y="571587"/>
                  </a:lnTo>
                  <a:lnTo>
                    <a:pt x="449414" y="586754"/>
                  </a:lnTo>
                  <a:lnTo>
                    <a:pt x="400233" y="596194"/>
                  </a:lnTo>
                  <a:lnTo>
                    <a:pt x="348704" y="599444"/>
                  </a:lnTo>
                  <a:lnTo>
                    <a:pt x="297175" y="596194"/>
                  </a:lnTo>
                  <a:lnTo>
                    <a:pt x="247993" y="586754"/>
                  </a:lnTo>
                  <a:lnTo>
                    <a:pt x="201699" y="571587"/>
                  </a:lnTo>
                  <a:lnTo>
                    <a:pt x="158831" y="551157"/>
                  </a:lnTo>
                  <a:lnTo>
                    <a:pt x="119928" y="525927"/>
                  </a:lnTo>
                  <a:lnTo>
                    <a:pt x="85531" y="496361"/>
                  </a:lnTo>
                  <a:lnTo>
                    <a:pt x="56178" y="462924"/>
                  </a:lnTo>
                  <a:lnTo>
                    <a:pt x="32409" y="426077"/>
                  </a:lnTo>
                  <a:lnTo>
                    <a:pt x="14763" y="386285"/>
                  </a:lnTo>
                  <a:lnTo>
                    <a:pt x="3780" y="344012"/>
                  </a:lnTo>
                  <a:lnTo>
                    <a:pt x="0" y="29972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4070462" y="4164329"/>
            <a:ext cx="693420" cy="246379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1750" rIns="0" bIns="0">
            <a:spAutoFit/>
          </a:bodyPr>
          <a:lstStyle/>
          <a:p>
            <a:pPr marL="91440">
              <a:lnSpc>
                <a:spcPct val="100000"/>
              </a:lnSpc>
              <a:spcBef>
                <a:spcPts val="250"/>
              </a:spcBef>
              <a:defRPr sz="1000">
                <a:latin typeface="Calibri"/>
                <a:cs typeface="Calibri"/>
              </a:defRPr>
            </a:pPr>
            <a:r>
              <a:t>TV&gt;Musica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3669879" y="2695891"/>
            <a:ext cx="1758950" cy="942340"/>
            <a:chOff x="3652837" y="3404615"/>
            <a:chExt cx="1758950" cy="942340"/>
          </a:xfrm>
        </p:grpSpPr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27576" y="3404615"/>
              <a:ext cx="307848" cy="941831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4322546" y="3425824"/>
              <a:ext cx="118110" cy="744855"/>
            </a:xfrm>
            <a:custGeom>
              <a:avLst/>
              <a:gdLst/>
              <a:ahLst/>
              <a:cxnLst/>
              <a:rect l="l" t="t" r="r" b="b"/>
              <a:pathLst>
                <a:path w="118110" h="744854">
                  <a:moveTo>
                    <a:pt x="14160" y="628916"/>
                  </a:moveTo>
                  <a:lnTo>
                    <a:pt x="2044" y="635990"/>
                  </a:lnTo>
                  <a:lnTo>
                    <a:pt x="0" y="643763"/>
                  </a:lnTo>
                  <a:lnTo>
                    <a:pt x="58953" y="744829"/>
                  </a:lnTo>
                  <a:lnTo>
                    <a:pt x="73659" y="719620"/>
                  </a:lnTo>
                  <a:lnTo>
                    <a:pt x="46253" y="719620"/>
                  </a:lnTo>
                  <a:lnTo>
                    <a:pt x="46253" y="672634"/>
                  </a:lnTo>
                  <a:lnTo>
                    <a:pt x="21945" y="630961"/>
                  </a:lnTo>
                  <a:lnTo>
                    <a:pt x="14160" y="628916"/>
                  </a:lnTo>
                  <a:close/>
                </a:path>
                <a:path w="118110" h="744854">
                  <a:moveTo>
                    <a:pt x="46253" y="672634"/>
                  </a:moveTo>
                  <a:lnTo>
                    <a:pt x="46253" y="719620"/>
                  </a:lnTo>
                  <a:lnTo>
                    <a:pt x="71653" y="719620"/>
                  </a:lnTo>
                  <a:lnTo>
                    <a:pt x="71653" y="713219"/>
                  </a:lnTo>
                  <a:lnTo>
                    <a:pt x="47980" y="713219"/>
                  </a:lnTo>
                  <a:lnTo>
                    <a:pt x="58954" y="694410"/>
                  </a:lnTo>
                  <a:lnTo>
                    <a:pt x="46253" y="672634"/>
                  </a:lnTo>
                  <a:close/>
                </a:path>
                <a:path w="118110" h="744854">
                  <a:moveTo>
                    <a:pt x="103746" y="628916"/>
                  </a:moveTo>
                  <a:lnTo>
                    <a:pt x="95973" y="630961"/>
                  </a:lnTo>
                  <a:lnTo>
                    <a:pt x="71659" y="672634"/>
                  </a:lnTo>
                  <a:lnTo>
                    <a:pt x="71653" y="719620"/>
                  </a:lnTo>
                  <a:lnTo>
                    <a:pt x="73659" y="719620"/>
                  </a:lnTo>
                  <a:lnTo>
                    <a:pt x="117906" y="643763"/>
                  </a:lnTo>
                  <a:lnTo>
                    <a:pt x="115862" y="635990"/>
                  </a:lnTo>
                  <a:lnTo>
                    <a:pt x="103746" y="628916"/>
                  </a:lnTo>
                  <a:close/>
                </a:path>
                <a:path w="118110" h="744854">
                  <a:moveTo>
                    <a:pt x="58954" y="694410"/>
                  </a:moveTo>
                  <a:lnTo>
                    <a:pt x="47980" y="713219"/>
                  </a:lnTo>
                  <a:lnTo>
                    <a:pt x="69926" y="713219"/>
                  </a:lnTo>
                  <a:lnTo>
                    <a:pt x="58954" y="694410"/>
                  </a:lnTo>
                  <a:close/>
                </a:path>
                <a:path w="118110" h="744854">
                  <a:moveTo>
                    <a:pt x="71653" y="672645"/>
                  </a:moveTo>
                  <a:lnTo>
                    <a:pt x="58954" y="694410"/>
                  </a:lnTo>
                  <a:lnTo>
                    <a:pt x="69926" y="713219"/>
                  </a:lnTo>
                  <a:lnTo>
                    <a:pt x="71653" y="713219"/>
                  </a:lnTo>
                  <a:lnTo>
                    <a:pt x="71653" y="672645"/>
                  </a:lnTo>
                  <a:close/>
                </a:path>
                <a:path w="118110" h="744854">
                  <a:moveTo>
                    <a:pt x="71653" y="0"/>
                  </a:moveTo>
                  <a:lnTo>
                    <a:pt x="46253" y="0"/>
                  </a:lnTo>
                  <a:lnTo>
                    <a:pt x="46259" y="672645"/>
                  </a:lnTo>
                  <a:lnTo>
                    <a:pt x="58954" y="694410"/>
                  </a:lnTo>
                  <a:lnTo>
                    <a:pt x="71653" y="672645"/>
                  </a:lnTo>
                  <a:lnTo>
                    <a:pt x="7165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657600" y="3542093"/>
              <a:ext cx="1749425" cy="400685"/>
            </a:xfrm>
            <a:custGeom>
              <a:avLst/>
              <a:gdLst/>
              <a:ahLst/>
              <a:cxnLst/>
              <a:rect l="l" t="t" r="r" b="b"/>
              <a:pathLst>
                <a:path w="1749425" h="400685">
                  <a:moveTo>
                    <a:pt x="1749196" y="0"/>
                  </a:moveTo>
                  <a:lnTo>
                    <a:pt x="0" y="0"/>
                  </a:lnTo>
                  <a:lnTo>
                    <a:pt x="0" y="400113"/>
                  </a:lnTo>
                  <a:lnTo>
                    <a:pt x="1749196" y="400113"/>
                  </a:lnTo>
                  <a:lnTo>
                    <a:pt x="17491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657600" y="3542093"/>
              <a:ext cx="1749425" cy="400685"/>
            </a:xfrm>
            <a:custGeom>
              <a:avLst/>
              <a:gdLst/>
              <a:ahLst/>
              <a:cxnLst/>
              <a:rect l="l" t="t" r="r" b="b"/>
              <a:pathLst>
                <a:path w="1749425" h="400685">
                  <a:moveTo>
                    <a:pt x="0" y="0"/>
                  </a:moveTo>
                  <a:lnTo>
                    <a:pt x="1749200" y="0"/>
                  </a:lnTo>
                  <a:lnTo>
                    <a:pt x="1749200" y="400110"/>
                  </a:lnTo>
                  <a:lnTo>
                    <a:pt x="0" y="40011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3446042" y="1424876"/>
            <a:ext cx="2133600" cy="3962400"/>
          </a:xfrm>
          <a:prstGeom prst="rect">
            <a:avLst/>
          </a:prstGeom>
          <a:ln w="9525">
            <a:solidFill>
              <a:srgbClr val="2F92B9"/>
            </a:solidFill>
          </a:ln>
        </p:spPr>
        <p:txBody>
          <a:bodyPr vert="horz"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150">
              <a:latin typeface="Times New Roman"/>
              <a:cs typeface="Times New Roman"/>
            </a:endParaRPr>
          </a:p>
          <a:p>
            <a:pPr marR="220979" algn="ctr">
              <a:lnSpc>
                <a:spcPct val="100000"/>
              </a:lnSpc>
              <a:defRPr sz="1000" b="1">
                <a:latin typeface="Calibri"/>
                <a:cs typeface="Calibri"/>
              </a:defRPr>
            </a:pPr>
            <a:r>
              <a:t>IL NOSTRO SITO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500">
              <a:latin typeface="Calibri"/>
              <a:cs typeface="Calibri"/>
            </a:endParaRPr>
          </a:p>
          <a:p>
            <a:pPr marL="319405" marR="300990">
              <a:lnSpc>
                <a:spcPct val="100000"/>
              </a:lnSpc>
              <a:defRPr sz="1000">
                <a:latin typeface="Calibri"/>
                <a:cs typeface="Calibri"/>
              </a:defRPr>
            </a:pPr>
            <a:r>
              <a:t>VegPasta: Icetea&gt; Pesce di limone: Limonata&gt; IceTea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900">
              <a:latin typeface="Calibri"/>
              <a:cs typeface="Calibri"/>
            </a:endParaRPr>
          </a:p>
          <a:p>
            <a:pPr marR="220345" algn="ctr">
              <a:lnSpc>
                <a:spcPct val="100000"/>
              </a:lnSpc>
              <a:defRPr sz="900" b="1">
                <a:latin typeface="Calibri"/>
                <a:cs typeface="Calibri"/>
              </a:defRPr>
            </a:pPr>
            <a:r>
              <a:t>BEVIAMO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7403679" y="2040571"/>
            <a:ext cx="1221105" cy="3032760"/>
            <a:chOff x="7386637" y="2749295"/>
            <a:chExt cx="1221105" cy="3032760"/>
          </a:xfrm>
        </p:grpSpPr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17536" y="2749295"/>
              <a:ext cx="795527" cy="75895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845551" y="2974847"/>
              <a:ext cx="539496" cy="34747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764830" y="2775889"/>
              <a:ext cx="700938" cy="667562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7764830" y="2775889"/>
              <a:ext cx="701040" cy="668020"/>
            </a:xfrm>
            <a:custGeom>
              <a:avLst/>
              <a:gdLst/>
              <a:ahLst/>
              <a:cxnLst/>
              <a:rect l="l" t="t" r="r" b="b"/>
              <a:pathLst>
                <a:path w="701040" h="668020">
                  <a:moveTo>
                    <a:pt x="0" y="333781"/>
                  </a:moveTo>
                  <a:lnTo>
                    <a:pt x="3199" y="288489"/>
                  </a:lnTo>
                  <a:lnTo>
                    <a:pt x="12519" y="245048"/>
                  </a:lnTo>
                  <a:lnTo>
                    <a:pt x="27541" y="203858"/>
                  </a:lnTo>
                  <a:lnTo>
                    <a:pt x="47849" y="165315"/>
                  </a:lnTo>
                  <a:lnTo>
                    <a:pt x="73025" y="129817"/>
                  </a:lnTo>
                  <a:lnTo>
                    <a:pt x="102650" y="97762"/>
                  </a:lnTo>
                  <a:lnTo>
                    <a:pt x="136308" y="69547"/>
                  </a:lnTo>
                  <a:lnTo>
                    <a:pt x="173581" y="45570"/>
                  </a:lnTo>
                  <a:lnTo>
                    <a:pt x="214051" y="26230"/>
                  </a:lnTo>
                  <a:lnTo>
                    <a:pt x="257301" y="11922"/>
                  </a:lnTo>
                  <a:lnTo>
                    <a:pt x="302914" y="3047"/>
                  </a:lnTo>
                  <a:lnTo>
                    <a:pt x="350471" y="0"/>
                  </a:lnTo>
                  <a:lnTo>
                    <a:pt x="398028" y="3047"/>
                  </a:lnTo>
                  <a:lnTo>
                    <a:pt x="443640" y="11922"/>
                  </a:lnTo>
                  <a:lnTo>
                    <a:pt x="486890" y="26230"/>
                  </a:lnTo>
                  <a:lnTo>
                    <a:pt x="527360" y="45570"/>
                  </a:lnTo>
                  <a:lnTo>
                    <a:pt x="564633" y="69547"/>
                  </a:lnTo>
                  <a:lnTo>
                    <a:pt x="598291" y="97762"/>
                  </a:lnTo>
                  <a:lnTo>
                    <a:pt x="627917" y="129817"/>
                  </a:lnTo>
                  <a:lnTo>
                    <a:pt x="653092" y="165315"/>
                  </a:lnTo>
                  <a:lnTo>
                    <a:pt x="673400" y="203858"/>
                  </a:lnTo>
                  <a:lnTo>
                    <a:pt x="688423" y="245048"/>
                  </a:lnTo>
                  <a:lnTo>
                    <a:pt x="697743" y="288489"/>
                  </a:lnTo>
                  <a:lnTo>
                    <a:pt x="700942" y="333781"/>
                  </a:lnTo>
                  <a:lnTo>
                    <a:pt x="697743" y="379073"/>
                  </a:lnTo>
                  <a:lnTo>
                    <a:pt x="688423" y="422513"/>
                  </a:lnTo>
                  <a:lnTo>
                    <a:pt x="673400" y="463704"/>
                  </a:lnTo>
                  <a:lnTo>
                    <a:pt x="653092" y="502247"/>
                  </a:lnTo>
                  <a:lnTo>
                    <a:pt x="627917" y="537745"/>
                  </a:lnTo>
                  <a:lnTo>
                    <a:pt x="598291" y="569800"/>
                  </a:lnTo>
                  <a:lnTo>
                    <a:pt x="564633" y="598015"/>
                  </a:lnTo>
                  <a:lnTo>
                    <a:pt x="527360" y="621992"/>
                  </a:lnTo>
                  <a:lnTo>
                    <a:pt x="486890" y="641333"/>
                  </a:lnTo>
                  <a:lnTo>
                    <a:pt x="443640" y="655640"/>
                  </a:lnTo>
                  <a:lnTo>
                    <a:pt x="398028" y="664516"/>
                  </a:lnTo>
                  <a:lnTo>
                    <a:pt x="350471" y="667563"/>
                  </a:lnTo>
                  <a:lnTo>
                    <a:pt x="302914" y="664516"/>
                  </a:lnTo>
                  <a:lnTo>
                    <a:pt x="257301" y="655640"/>
                  </a:lnTo>
                  <a:lnTo>
                    <a:pt x="214051" y="641333"/>
                  </a:lnTo>
                  <a:lnTo>
                    <a:pt x="173581" y="621992"/>
                  </a:lnTo>
                  <a:lnTo>
                    <a:pt x="136308" y="598015"/>
                  </a:lnTo>
                  <a:lnTo>
                    <a:pt x="102650" y="569800"/>
                  </a:lnTo>
                  <a:lnTo>
                    <a:pt x="73025" y="537745"/>
                  </a:lnTo>
                  <a:lnTo>
                    <a:pt x="47849" y="502247"/>
                  </a:lnTo>
                  <a:lnTo>
                    <a:pt x="27541" y="463704"/>
                  </a:lnTo>
                  <a:lnTo>
                    <a:pt x="12519" y="422513"/>
                  </a:lnTo>
                  <a:lnTo>
                    <a:pt x="3199" y="379073"/>
                  </a:lnTo>
                  <a:lnTo>
                    <a:pt x="0" y="33378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650479" y="3931919"/>
              <a:ext cx="929640" cy="710183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696199" y="3959618"/>
              <a:ext cx="838199" cy="617600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7696200" y="3959618"/>
              <a:ext cx="838200" cy="617855"/>
            </a:xfrm>
            <a:custGeom>
              <a:avLst/>
              <a:gdLst/>
              <a:ahLst/>
              <a:cxnLst/>
              <a:rect l="l" t="t" r="r" b="b"/>
              <a:pathLst>
                <a:path w="838200" h="617854">
                  <a:moveTo>
                    <a:pt x="0" y="308804"/>
                  </a:moveTo>
                  <a:lnTo>
                    <a:pt x="3265" y="270068"/>
                  </a:lnTo>
                  <a:lnTo>
                    <a:pt x="12799" y="232768"/>
                  </a:lnTo>
                  <a:lnTo>
                    <a:pt x="28210" y="197194"/>
                  </a:lnTo>
                  <a:lnTo>
                    <a:pt x="49104" y="163634"/>
                  </a:lnTo>
                  <a:lnTo>
                    <a:pt x="75088" y="132378"/>
                  </a:lnTo>
                  <a:lnTo>
                    <a:pt x="105771" y="103715"/>
                  </a:lnTo>
                  <a:lnTo>
                    <a:pt x="140758" y="77935"/>
                  </a:lnTo>
                  <a:lnTo>
                    <a:pt x="179659" y="55327"/>
                  </a:lnTo>
                  <a:lnTo>
                    <a:pt x="222078" y="36181"/>
                  </a:lnTo>
                  <a:lnTo>
                    <a:pt x="267625" y="20786"/>
                  </a:lnTo>
                  <a:lnTo>
                    <a:pt x="315906" y="9431"/>
                  </a:lnTo>
                  <a:lnTo>
                    <a:pt x="366529" y="2406"/>
                  </a:lnTo>
                  <a:lnTo>
                    <a:pt x="419100" y="0"/>
                  </a:lnTo>
                  <a:lnTo>
                    <a:pt x="471671" y="2406"/>
                  </a:lnTo>
                  <a:lnTo>
                    <a:pt x="522293" y="9431"/>
                  </a:lnTo>
                  <a:lnTo>
                    <a:pt x="570574" y="20786"/>
                  </a:lnTo>
                  <a:lnTo>
                    <a:pt x="616121" y="36181"/>
                  </a:lnTo>
                  <a:lnTo>
                    <a:pt x="658541" y="55327"/>
                  </a:lnTo>
                  <a:lnTo>
                    <a:pt x="697441" y="77935"/>
                  </a:lnTo>
                  <a:lnTo>
                    <a:pt x="732429" y="103715"/>
                  </a:lnTo>
                  <a:lnTo>
                    <a:pt x="763111" y="132378"/>
                  </a:lnTo>
                  <a:lnTo>
                    <a:pt x="789096" y="163634"/>
                  </a:lnTo>
                  <a:lnTo>
                    <a:pt x="809990" y="197194"/>
                  </a:lnTo>
                  <a:lnTo>
                    <a:pt x="825400" y="232768"/>
                  </a:lnTo>
                  <a:lnTo>
                    <a:pt x="834935" y="270068"/>
                  </a:lnTo>
                  <a:lnTo>
                    <a:pt x="838200" y="308804"/>
                  </a:lnTo>
                  <a:lnTo>
                    <a:pt x="834935" y="347539"/>
                  </a:lnTo>
                  <a:lnTo>
                    <a:pt x="825400" y="384839"/>
                  </a:lnTo>
                  <a:lnTo>
                    <a:pt x="809990" y="420414"/>
                  </a:lnTo>
                  <a:lnTo>
                    <a:pt x="789096" y="453974"/>
                  </a:lnTo>
                  <a:lnTo>
                    <a:pt x="763111" y="485231"/>
                  </a:lnTo>
                  <a:lnTo>
                    <a:pt x="732429" y="513893"/>
                  </a:lnTo>
                  <a:lnTo>
                    <a:pt x="697441" y="539673"/>
                  </a:lnTo>
                  <a:lnTo>
                    <a:pt x="658541" y="562281"/>
                  </a:lnTo>
                  <a:lnTo>
                    <a:pt x="616121" y="581427"/>
                  </a:lnTo>
                  <a:lnTo>
                    <a:pt x="570574" y="596823"/>
                  </a:lnTo>
                  <a:lnTo>
                    <a:pt x="522293" y="608178"/>
                  </a:lnTo>
                  <a:lnTo>
                    <a:pt x="471671" y="615203"/>
                  </a:lnTo>
                  <a:lnTo>
                    <a:pt x="419100" y="617609"/>
                  </a:lnTo>
                  <a:lnTo>
                    <a:pt x="366529" y="615203"/>
                  </a:lnTo>
                  <a:lnTo>
                    <a:pt x="315906" y="608178"/>
                  </a:lnTo>
                  <a:lnTo>
                    <a:pt x="267625" y="596823"/>
                  </a:lnTo>
                  <a:lnTo>
                    <a:pt x="222078" y="581427"/>
                  </a:lnTo>
                  <a:lnTo>
                    <a:pt x="179659" y="562281"/>
                  </a:lnTo>
                  <a:lnTo>
                    <a:pt x="140758" y="539673"/>
                  </a:lnTo>
                  <a:lnTo>
                    <a:pt x="105771" y="513893"/>
                  </a:lnTo>
                  <a:lnTo>
                    <a:pt x="75088" y="485231"/>
                  </a:lnTo>
                  <a:lnTo>
                    <a:pt x="49104" y="453974"/>
                  </a:lnTo>
                  <a:lnTo>
                    <a:pt x="28210" y="420414"/>
                  </a:lnTo>
                  <a:lnTo>
                    <a:pt x="12799" y="384839"/>
                  </a:lnTo>
                  <a:lnTo>
                    <a:pt x="3265" y="347539"/>
                  </a:lnTo>
                  <a:lnTo>
                    <a:pt x="0" y="30880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391400" y="3657599"/>
              <a:ext cx="1211580" cy="246379"/>
            </a:xfrm>
            <a:custGeom>
              <a:avLst/>
              <a:gdLst/>
              <a:ahLst/>
              <a:cxnLst/>
              <a:rect l="l" t="t" r="r" b="b"/>
              <a:pathLst>
                <a:path w="1211579" h="246379">
                  <a:moveTo>
                    <a:pt x="0" y="0"/>
                  </a:moveTo>
                  <a:lnTo>
                    <a:pt x="1211090" y="0"/>
                  </a:lnTo>
                  <a:lnTo>
                    <a:pt x="1211090" y="246221"/>
                  </a:lnTo>
                  <a:lnTo>
                    <a:pt x="0" y="246221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720584" y="5090160"/>
              <a:ext cx="789431" cy="69189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766595" y="5115560"/>
              <a:ext cx="697407" cy="599441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7766596" y="5115560"/>
              <a:ext cx="697865" cy="599440"/>
            </a:xfrm>
            <a:custGeom>
              <a:avLst/>
              <a:gdLst/>
              <a:ahLst/>
              <a:cxnLst/>
              <a:rect l="l" t="t" r="r" b="b"/>
              <a:pathLst>
                <a:path w="697865" h="599439">
                  <a:moveTo>
                    <a:pt x="0" y="299722"/>
                  </a:moveTo>
                  <a:lnTo>
                    <a:pt x="3780" y="255431"/>
                  </a:lnTo>
                  <a:lnTo>
                    <a:pt x="14763" y="213158"/>
                  </a:lnTo>
                  <a:lnTo>
                    <a:pt x="32409" y="173366"/>
                  </a:lnTo>
                  <a:lnTo>
                    <a:pt x="56178" y="136520"/>
                  </a:lnTo>
                  <a:lnTo>
                    <a:pt x="85531" y="103082"/>
                  </a:lnTo>
                  <a:lnTo>
                    <a:pt x="119928" y="73516"/>
                  </a:lnTo>
                  <a:lnTo>
                    <a:pt x="158831" y="48287"/>
                  </a:lnTo>
                  <a:lnTo>
                    <a:pt x="201699" y="27856"/>
                  </a:lnTo>
                  <a:lnTo>
                    <a:pt x="247993" y="12689"/>
                  </a:lnTo>
                  <a:lnTo>
                    <a:pt x="297175" y="3249"/>
                  </a:lnTo>
                  <a:lnTo>
                    <a:pt x="348704" y="0"/>
                  </a:lnTo>
                  <a:lnTo>
                    <a:pt x="400233" y="3249"/>
                  </a:lnTo>
                  <a:lnTo>
                    <a:pt x="449414" y="12689"/>
                  </a:lnTo>
                  <a:lnTo>
                    <a:pt x="495709" y="27856"/>
                  </a:lnTo>
                  <a:lnTo>
                    <a:pt x="538577" y="48287"/>
                  </a:lnTo>
                  <a:lnTo>
                    <a:pt x="577479" y="73516"/>
                  </a:lnTo>
                  <a:lnTo>
                    <a:pt x="611877" y="103082"/>
                  </a:lnTo>
                  <a:lnTo>
                    <a:pt x="641230" y="136520"/>
                  </a:lnTo>
                  <a:lnTo>
                    <a:pt x="664998" y="173366"/>
                  </a:lnTo>
                  <a:lnTo>
                    <a:pt x="682644" y="213158"/>
                  </a:lnTo>
                  <a:lnTo>
                    <a:pt x="693627" y="255431"/>
                  </a:lnTo>
                  <a:lnTo>
                    <a:pt x="697408" y="299722"/>
                  </a:lnTo>
                  <a:lnTo>
                    <a:pt x="693627" y="344012"/>
                  </a:lnTo>
                  <a:lnTo>
                    <a:pt x="682644" y="386285"/>
                  </a:lnTo>
                  <a:lnTo>
                    <a:pt x="664998" y="426077"/>
                  </a:lnTo>
                  <a:lnTo>
                    <a:pt x="641230" y="462924"/>
                  </a:lnTo>
                  <a:lnTo>
                    <a:pt x="611877" y="496361"/>
                  </a:lnTo>
                  <a:lnTo>
                    <a:pt x="577479" y="525927"/>
                  </a:lnTo>
                  <a:lnTo>
                    <a:pt x="538577" y="551157"/>
                  </a:lnTo>
                  <a:lnTo>
                    <a:pt x="495709" y="571587"/>
                  </a:lnTo>
                  <a:lnTo>
                    <a:pt x="449414" y="586754"/>
                  </a:lnTo>
                  <a:lnTo>
                    <a:pt x="400233" y="596194"/>
                  </a:lnTo>
                  <a:lnTo>
                    <a:pt x="348704" y="599444"/>
                  </a:lnTo>
                  <a:lnTo>
                    <a:pt x="297175" y="596194"/>
                  </a:lnTo>
                  <a:lnTo>
                    <a:pt x="247993" y="586754"/>
                  </a:lnTo>
                  <a:lnTo>
                    <a:pt x="201699" y="571587"/>
                  </a:lnTo>
                  <a:lnTo>
                    <a:pt x="158831" y="551157"/>
                  </a:lnTo>
                  <a:lnTo>
                    <a:pt x="119928" y="525927"/>
                  </a:lnTo>
                  <a:lnTo>
                    <a:pt x="85531" y="496361"/>
                  </a:lnTo>
                  <a:lnTo>
                    <a:pt x="56178" y="462924"/>
                  </a:lnTo>
                  <a:lnTo>
                    <a:pt x="32409" y="426077"/>
                  </a:lnTo>
                  <a:lnTo>
                    <a:pt x="14763" y="386285"/>
                  </a:lnTo>
                  <a:lnTo>
                    <a:pt x="3780" y="344012"/>
                  </a:lnTo>
                  <a:lnTo>
                    <a:pt x="0" y="29972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787220" y="4873434"/>
              <a:ext cx="693420" cy="246379"/>
            </a:xfrm>
            <a:custGeom>
              <a:avLst/>
              <a:gdLst/>
              <a:ahLst/>
              <a:cxnLst/>
              <a:rect l="l" t="t" r="r" b="b"/>
              <a:pathLst>
                <a:path w="693420" h="246379">
                  <a:moveTo>
                    <a:pt x="0" y="0"/>
                  </a:moveTo>
                  <a:lnTo>
                    <a:pt x="692818" y="0"/>
                  </a:lnTo>
                  <a:lnTo>
                    <a:pt x="692818" y="246221"/>
                  </a:lnTo>
                  <a:lnTo>
                    <a:pt x="0" y="246221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7528457" y="2989497"/>
            <a:ext cx="969644" cy="155575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>
              <a:lnSpc>
                <a:spcPts val="1150"/>
              </a:lnSpc>
              <a:defRPr sz="1000">
                <a:latin typeface="Calibri"/>
                <a:cs typeface="Calibri"/>
              </a:defRPr>
            </a:pPr>
            <a:r>
              <a:t>Icetea&gt; Lemonade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7057922" y="1400492"/>
            <a:ext cx="2301240" cy="4057015"/>
            <a:chOff x="7040880" y="2109216"/>
            <a:chExt cx="2301240" cy="4057015"/>
          </a:xfrm>
        </p:grpSpPr>
        <p:pic>
          <p:nvPicPr>
            <p:cNvPr id="41" name="object 4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040880" y="2109216"/>
              <a:ext cx="2301239" cy="4056888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17536" y="2749296"/>
              <a:ext cx="795527" cy="758951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845552" y="2974848"/>
              <a:ext cx="539496" cy="34747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764830" y="2775889"/>
              <a:ext cx="700938" cy="667562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7764831" y="2775889"/>
              <a:ext cx="701040" cy="668020"/>
            </a:xfrm>
            <a:custGeom>
              <a:avLst/>
              <a:gdLst/>
              <a:ahLst/>
              <a:cxnLst/>
              <a:rect l="l" t="t" r="r" b="b"/>
              <a:pathLst>
                <a:path w="701040" h="668020">
                  <a:moveTo>
                    <a:pt x="0" y="333781"/>
                  </a:moveTo>
                  <a:lnTo>
                    <a:pt x="3199" y="288489"/>
                  </a:lnTo>
                  <a:lnTo>
                    <a:pt x="12519" y="245048"/>
                  </a:lnTo>
                  <a:lnTo>
                    <a:pt x="27541" y="203858"/>
                  </a:lnTo>
                  <a:lnTo>
                    <a:pt x="47849" y="165315"/>
                  </a:lnTo>
                  <a:lnTo>
                    <a:pt x="73025" y="129817"/>
                  </a:lnTo>
                  <a:lnTo>
                    <a:pt x="102650" y="97762"/>
                  </a:lnTo>
                  <a:lnTo>
                    <a:pt x="136308" y="69547"/>
                  </a:lnTo>
                  <a:lnTo>
                    <a:pt x="173581" y="45570"/>
                  </a:lnTo>
                  <a:lnTo>
                    <a:pt x="214051" y="26230"/>
                  </a:lnTo>
                  <a:lnTo>
                    <a:pt x="257301" y="11922"/>
                  </a:lnTo>
                  <a:lnTo>
                    <a:pt x="302914" y="3047"/>
                  </a:lnTo>
                  <a:lnTo>
                    <a:pt x="350471" y="0"/>
                  </a:lnTo>
                  <a:lnTo>
                    <a:pt x="398028" y="3047"/>
                  </a:lnTo>
                  <a:lnTo>
                    <a:pt x="443640" y="11922"/>
                  </a:lnTo>
                  <a:lnTo>
                    <a:pt x="486890" y="26230"/>
                  </a:lnTo>
                  <a:lnTo>
                    <a:pt x="527360" y="45570"/>
                  </a:lnTo>
                  <a:lnTo>
                    <a:pt x="564633" y="69547"/>
                  </a:lnTo>
                  <a:lnTo>
                    <a:pt x="598291" y="97762"/>
                  </a:lnTo>
                  <a:lnTo>
                    <a:pt x="627917" y="129817"/>
                  </a:lnTo>
                  <a:lnTo>
                    <a:pt x="653092" y="165315"/>
                  </a:lnTo>
                  <a:lnTo>
                    <a:pt x="673400" y="203858"/>
                  </a:lnTo>
                  <a:lnTo>
                    <a:pt x="688423" y="245048"/>
                  </a:lnTo>
                  <a:lnTo>
                    <a:pt x="697743" y="288489"/>
                  </a:lnTo>
                  <a:lnTo>
                    <a:pt x="700942" y="333781"/>
                  </a:lnTo>
                  <a:lnTo>
                    <a:pt x="697743" y="379073"/>
                  </a:lnTo>
                  <a:lnTo>
                    <a:pt x="688423" y="422513"/>
                  </a:lnTo>
                  <a:lnTo>
                    <a:pt x="673400" y="463704"/>
                  </a:lnTo>
                  <a:lnTo>
                    <a:pt x="653092" y="502247"/>
                  </a:lnTo>
                  <a:lnTo>
                    <a:pt x="627917" y="537745"/>
                  </a:lnTo>
                  <a:lnTo>
                    <a:pt x="598291" y="569800"/>
                  </a:lnTo>
                  <a:lnTo>
                    <a:pt x="564633" y="598015"/>
                  </a:lnTo>
                  <a:lnTo>
                    <a:pt x="527360" y="621992"/>
                  </a:lnTo>
                  <a:lnTo>
                    <a:pt x="486890" y="641333"/>
                  </a:lnTo>
                  <a:lnTo>
                    <a:pt x="443640" y="655640"/>
                  </a:lnTo>
                  <a:lnTo>
                    <a:pt x="398028" y="664516"/>
                  </a:lnTo>
                  <a:lnTo>
                    <a:pt x="350471" y="667563"/>
                  </a:lnTo>
                  <a:lnTo>
                    <a:pt x="302914" y="664516"/>
                  </a:lnTo>
                  <a:lnTo>
                    <a:pt x="257301" y="655640"/>
                  </a:lnTo>
                  <a:lnTo>
                    <a:pt x="214051" y="641333"/>
                  </a:lnTo>
                  <a:lnTo>
                    <a:pt x="173581" y="621992"/>
                  </a:lnTo>
                  <a:lnTo>
                    <a:pt x="136308" y="598015"/>
                  </a:lnTo>
                  <a:lnTo>
                    <a:pt x="102650" y="569800"/>
                  </a:lnTo>
                  <a:lnTo>
                    <a:pt x="73025" y="537745"/>
                  </a:lnTo>
                  <a:lnTo>
                    <a:pt x="47849" y="502247"/>
                  </a:lnTo>
                  <a:lnTo>
                    <a:pt x="27541" y="463704"/>
                  </a:lnTo>
                  <a:lnTo>
                    <a:pt x="12519" y="422513"/>
                  </a:lnTo>
                  <a:lnTo>
                    <a:pt x="3199" y="379073"/>
                  </a:lnTo>
                  <a:lnTo>
                    <a:pt x="0" y="33378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7650480" y="4160520"/>
              <a:ext cx="929640" cy="710183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696200" y="4188218"/>
              <a:ext cx="838199" cy="617600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7696200" y="4188218"/>
              <a:ext cx="838200" cy="617855"/>
            </a:xfrm>
            <a:custGeom>
              <a:avLst/>
              <a:gdLst/>
              <a:ahLst/>
              <a:cxnLst/>
              <a:rect l="l" t="t" r="r" b="b"/>
              <a:pathLst>
                <a:path w="838200" h="617854">
                  <a:moveTo>
                    <a:pt x="0" y="308804"/>
                  </a:moveTo>
                  <a:lnTo>
                    <a:pt x="3265" y="270068"/>
                  </a:lnTo>
                  <a:lnTo>
                    <a:pt x="12799" y="232768"/>
                  </a:lnTo>
                  <a:lnTo>
                    <a:pt x="28210" y="197194"/>
                  </a:lnTo>
                  <a:lnTo>
                    <a:pt x="49104" y="163634"/>
                  </a:lnTo>
                  <a:lnTo>
                    <a:pt x="75088" y="132378"/>
                  </a:lnTo>
                  <a:lnTo>
                    <a:pt x="105771" y="103715"/>
                  </a:lnTo>
                  <a:lnTo>
                    <a:pt x="140758" y="77935"/>
                  </a:lnTo>
                  <a:lnTo>
                    <a:pt x="179659" y="55327"/>
                  </a:lnTo>
                  <a:lnTo>
                    <a:pt x="222078" y="36181"/>
                  </a:lnTo>
                  <a:lnTo>
                    <a:pt x="267625" y="20786"/>
                  </a:lnTo>
                  <a:lnTo>
                    <a:pt x="315906" y="9431"/>
                  </a:lnTo>
                  <a:lnTo>
                    <a:pt x="366529" y="2406"/>
                  </a:lnTo>
                  <a:lnTo>
                    <a:pt x="419100" y="0"/>
                  </a:lnTo>
                  <a:lnTo>
                    <a:pt x="471671" y="2406"/>
                  </a:lnTo>
                  <a:lnTo>
                    <a:pt x="522293" y="9431"/>
                  </a:lnTo>
                  <a:lnTo>
                    <a:pt x="570574" y="20786"/>
                  </a:lnTo>
                  <a:lnTo>
                    <a:pt x="616121" y="36181"/>
                  </a:lnTo>
                  <a:lnTo>
                    <a:pt x="658541" y="55327"/>
                  </a:lnTo>
                  <a:lnTo>
                    <a:pt x="697441" y="77935"/>
                  </a:lnTo>
                  <a:lnTo>
                    <a:pt x="732429" y="103715"/>
                  </a:lnTo>
                  <a:lnTo>
                    <a:pt x="763111" y="132378"/>
                  </a:lnTo>
                  <a:lnTo>
                    <a:pt x="789096" y="163634"/>
                  </a:lnTo>
                  <a:lnTo>
                    <a:pt x="809990" y="197194"/>
                  </a:lnTo>
                  <a:lnTo>
                    <a:pt x="825400" y="232768"/>
                  </a:lnTo>
                  <a:lnTo>
                    <a:pt x="834935" y="270068"/>
                  </a:lnTo>
                  <a:lnTo>
                    <a:pt x="838200" y="308804"/>
                  </a:lnTo>
                  <a:lnTo>
                    <a:pt x="834935" y="347539"/>
                  </a:lnTo>
                  <a:lnTo>
                    <a:pt x="825400" y="384839"/>
                  </a:lnTo>
                  <a:lnTo>
                    <a:pt x="809990" y="420414"/>
                  </a:lnTo>
                  <a:lnTo>
                    <a:pt x="789096" y="453974"/>
                  </a:lnTo>
                  <a:lnTo>
                    <a:pt x="763111" y="485231"/>
                  </a:lnTo>
                  <a:lnTo>
                    <a:pt x="732429" y="513893"/>
                  </a:lnTo>
                  <a:lnTo>
                    <a:pt x="697441" y="539673"/>
                  </a:lnTo>
                  <a:lnTo>
                    <a:pt x="658541" y="562281"/>
                  </a:lnTo>
                  <a:lnTo>
                    <a:pt x="616121" y="581427"/>
                  </a:lnTo>
                  <a:lnTo>
                    <a:pt x="570574" y="596823"/>
                  </a:lnTo>
                  <a:lnTo>
                    <a:pt x="522293" y="608178"/>
                  </a:lnTo>
                  <a:lnTo>
                    <a:pt x="471671" y="615203"/>
                  </a:lnTo>
                  <a:lnTo>
                    <a:pt x="419100" y="617609"/>
                  </a:lnTo>
                  <a:lnTo>
                    <a:pt x="366529" y="615203"/>
                  </a:lnTo>
                  <a:lnTo>
                    <a:pt x="315906" y="608178"/>
                  </a:lnTo>
                  <a:lnTo>
                    <a:pt x="267625" y="596823"/>
                  </a:lnTo>
                  <a:lnTo>
                    <a:pt x="222078" y="581427"/>
                  </a:lnTo>
                  <a:lnTo>
                    <a:pt x="179659" y="562281"/>
                  </a:lnTo>
                  <a:lnTo>
                    <a:pt x="140758" y="539673"/>
                  </a:lnTo>
                  <a:lnTo>
                    <a:pt x="105771" y="513893"/>
                  </a:lnTo>
                  <a:lnTo>
                    <a:pt x="75088" y="485231"/>
                  </a:lnTo>
                  <a:lnTo>
                    <a:pt x="49104" y="453974"/>
                  </a:lnTo>
                  <a:lnTo>
                    <a:pt x="28210" y="420414"/>
                  </a:lnTo>
                  <a:lnTo>
                    <a:pt x="12799" y="384839"/>
                  </a:lnTo>
                  <a:lnTo>
                    <a:pt x="3265" y="347539"/>
                  </a:lnTo>
                  <a:lnTo>
                    <a:pt x="0" y="30880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7103642" y="1424876"/>
            <a:ext cx="2209800" cy="3962400"/>
          </a:xfrm>
          <a:prstGeom prst="rect">
            <a:avLst/>
          </a:prstGeom>
          <a:ln w="9525">
            <a:solidFill>
              <a:srgbClr val="2F92B9"/>
            </a:solidFill>
          </a:ln>
        </p:spPr>
        <p:txBody>
          <a:bodyPr vert="horz"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250">
              <a:latin typeface="Times New Roman"/>
              <a:cs typeface="Times New Roman"/>
            </a:endParaRPr>
          </a:p>
          <a:p>
            <a:pPr marR="144780" algn="ctr">
              <a:lnSpc>
                <a:spcPct val="100000"/>
              </a:lnSpc>
              <a:defRPr sz="1000" b="1">
                <a:latin typeface="Calibri"/>
                <a:cs typeface="Calibri"/>
              </a:defRPr>
            </a:pPr>
            <a:r>
              <a:t>IL NOSTRO SITO</a:t>
            </a: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100">
              <a:latin typeface="Calibri"/>
              <a:cs typeface="Calibri"/>
            </a:endParaRPr>
          </a:p>
          <a:p>
            <a:pPr marL="876935" marR="1021080" algn="ctr">
              <a:lnSpc>
                <a:spcPct val="166700"/>
              </a:lnSpc>
              <a:spcBef>
                <a:spcPts val="5"/>
              </a:spcBef>
              <a:defRPr sz="900" b="1">
                <a:latin typeface="Calibri"/>
                <a:cs typeface="Calibri"/>
              </a:defRPr>
            </a:pPr>
            <a:r>
              <a:t>BEVI IL DRINK</a:t>
            </a:r>
            <a:endParaRPr sz="900">
              <a:latin typeface="Calibri"/>
              <a:cs typeface="Calibri"/>
            </a:endParaRPr>
          </a:p>
        </p:txBody>
      </p:sp>
      <p:pic>
        <p:nvPicPr>
          <p:cNvPr id="50" name="object 50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3400321" y="1400492"/>
            <a:ext cx="2225040" cy="4056888"/>
          </a:xfrm>
          <a:prstGeom prst="rect">
            <a:avLst/>
          </a:prstGeom>
        </p:spPr>
      </p:pic>
      <p:sp>
        <p:nvSpPr>
          <p:cNvPr id="51" name="object 51"/>
          <p:cNvSpPr txBox="1"/>
          <p:nvPr/>
        </p:nvSpPr>
        <p:spPr>
          <a:xfrm>
            <a:off x="3981982" y="5560504"/>
            <a:ext cx="822960" cy="29972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800">
                <a:latin typeface="Calibri"/>
                <a:cs typeface="Calibri"/>
              </a:defRPr>
            </a:pPr>
            <a:r>
              <a:t>CP-net 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7868182" y="5560504"/>
            <a:ext cx="814705" cy="29972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800">
                <a:latin typeface="Calibri"/>
                <a:cs typeface="Calibri"/>
              </a:defRPr>
            </a:pPr>
            <a:r>
              <a:t>CP-net B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7634628" y="1729676"/>
            <a:ext cx="1018540" cy="246379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1115" rIns="0" bIns="0">
            <a:spAutoFit/>
          </a:bodyPr>
          <a:lstStyle/>
          <a:p>
            <a:pPr marL="91440">
              <a:lnSpc>
                <a:spcPct val="100000"/>
              </a:lnSpc>
              <a:spcBef>
                <a:spcPts val="245"/>
              </a:spcBef>
              <a:defRPr sz="1000" b="1">
                <a:latin typeface="Calibri"/>
                <a:cs typeface="Calibri"/>
              </a:defRPr>
            </a:pPr>
            <a:r>
              <a:t>VegPasta &gt; Pesce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7737625" y="4177182"/>
            <a:ext cx="789940" cy="911860"/>
            <a:chOff x="7720583" y="4885906"/>
            <a:chExt cx="789940" cy="911860"/>
          </a:xfrm>
        </p:grpSpPr>
        <p:pic>
          <p:nvPicPr>
            <p:cNvPr id="55" name="object 5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720583" y="5105400"/>
              <a:ext cx="789431" cy="691896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7766595" y="5132794"/>
              <a:ext cx="697407" cy="599441"/>
            </a:xfrm>
            <a:prstGeom prst="rect">
              <a:avLst/>
            </a:prstGeom>
          </p:spPr>
        </p:pic>
        <p:sp>
          <p:nvSpPr>
            <p:cNvPr id="57" name="object 57"/>
            <p:cNvSpPr/>
            <p:nvPr/>
          </p:nvSpPr>
          <p:spPr>
            <a:xfrm>
              <a:off x="7766595" y="5132794"/>
              <a:ext cx="697865" cy="599440"/>
            </a:xfrm>
            <a:custGeom>
              <a:avLst/>
              <a:gdLst/>
              <a:ahLst/>
              <a:cxnLst/>
              <a:rect l="l" t="t" r="r" b="b"/>
              <a:pathLst>
                <a:path w="697865" h="599439">
                  <a:moveTo>
                    <a:pt x="0" y="299722"/>
                  </a:moveTo>
                  <a:lnTo>
                    <a:pt x="3780" y="255431"/>
                  </a:lnTo>
                  <a:lnTo>
                    <a:pt x="14763" y="213158"/>
                  </a:lnTo>
                  <a:lnTo>
                    <a:pt x="32409" y="173366"/>
                  </a:lnTo>
                  <a:lnTo>
                    <a:pt x="56178" y="136520"/>
                  </a:lnTo>
                  <a:lnTo>
                    <a:pt x="85531" y="103082"/>
                  </a:lnTo>
                  <a:lnTo>
                    <a:pt x="119928" y="73516"/>
                  </a:lnTo>
                  <a:lnTo>
                    <a:pt x="158831" y="48287"/>
                  </a:lnTo>
                  <a:lnTo>
                    <a:pt x="201699" y="27856"/>
                  </a:lnTo>
                  <a:lnTo>
                    <a:pt x="247993" y="12689"/>
                  </a:lnTo>
                  <a:lnTo>
                    <a:pt x="297175" y="3249"/>
                  </a:lnTo>
                  <a:lnTo>
                    <a:pt x="348704" y="0"/>
                  </a:lnTo>
                  <a:lnTo>
                    <a:pt x="400233" y="3249"/>
                  </a:lnTo>
                  <a:lnTo>
                    <a:pt x="449414" y="12689"/>
                  </a:lnTo>
                  <a:lnTo>
                    <a:pt x="495709" y="27856"/>
                  </a:lnTo>
                  <a:lnTo>
                    <a:pt x="538577" y="48287"/>
                  </a:lnTo>
                  <a:lnTo>
                    <a:pt x="577479" y="73516"/>
                  </a:lnTo>
                  <a:lnTo>
                    <a:pt x="611877" y="103082"/>
                  </a:lnTo>
                  <a:lnTo>
                    <a:pt x="641230" y="136520"/>
                  </a:lnTo>
                  <a:lnTo>
                    <a:pt x="664998" y="173366"/>
                  </a:lnTo>
                  <a:lnTo>
                    <a:pt x="682644" y="213158"/>
                  </a:lnTo>
                  <a:lnTo>
                    <a:pt x="693627" y="255431"/>
                  </a:lnTo>
                  <a:lnTo>
                    <a:pt x="697408" y="299722"/>
                  </a:lnTo>
                  <a:lnTo>
                    <a:pt x="693627" y="344012"/>
                  </a:lnTo>
                  <a:lnTo>
                    <a:pt x="682644" y="386285"/>
                  </a:lnTo>
                  <a:lnTo>
                    <a:pt x="664998" y="426077"/>
                  </a:lnTo>
                  <a:lnTo>
                    <a:pt x="641230" y="462924"/>
                  </a:lnTo>
                  <a:lnTo>
                    <a:pt x="611877" y="496361"/>
                  </a:lnTo>
                  <a:lnTo>
                    <a:pt x="577479" y="525927"/>
                  </a:lnTo>
                  <a:lnTo>
                    <a:pt x="538577" y="551157"/>
                  </a:lnTo>
                  <a:lnTo>
                    <a:pt x="495709" y="571587"/>
                  </a:lnTo>
                  <a:lnTo>
                    <a:pt x="449414" y="586754"/>
                  </a:lnTo>
                  <a:lnTo>
                    <a:pt x="400233" y="596194"/>
                  </a:lnTo>
                  <a:lnTo>
                    <a:pt x="348704" y="599444"/>
                  </a:lnTo>
                  <a:lnTo>
                    <a:pt x="297175" y="596194"/>
                  </a:lnTo>
                  <a:lnTo>
                    <a:pt x="247993" y="586754"/>
                  </a:lnTo>
                  <a:lnTo>
                    <a:pt x="201699" y="571587"/>
                  </a:lnTo>
                  <a:lnTo>
                    <a:pt x="158831" y="551157"/>
                  </a:lnTo>
                  <a:lnTo>
                    <a:pt x="119928" y="525927"/>
                  </a:lnTo>
                  <a:lnTo>
                    <a:pt x="85531" y="496361"/>
                  </a:lnTo>
                  <a:lnTo>
                    <a:pt x="56178" y="462924"/>
                  </a:lnTo>
                  <a:lnTo>
                    <a:pt x="32409" y="426077"/>
                  </a:lnTo>
                  <a:lnTo>
                    <a:pt x="14763" y="386285"/>
                  </a:lnTo>
                  <a:lnTo>
                    <a:pt x="3780" y="344012"/>
                  </a:lnTo>
                  <a:lnTo>
                    <a:pt x="0" y="29972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787220" y="4890668"/>
              <a:ext cx="693420" cy="246379"/>
            </a:xfrm>
            <a:custGeom>
              <a:avLst/>
              <a:gdLst/>
              <a:ahLst/>
              <a:cxnLst/>
              <a:rect l="l" t="t" r="r" b="b"/>
              <a:pathLst>
                <a:path w="693420" h="246379">
                  <a:moveTo>
                    <a:pt x="0" y="0"/>
                  </a:moveTo>
                  <a:lnTo>
                    <a:pt x="692818" y="0"/>
                  </a:lnTo>
                  <a:lnTo>
                    <a:pt x="692818" y="246221"/>
                  </a:lnTo>
                  <a:lnTo>
                    <a:pt x="0" y="246221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59" name="object 59"/>
          <p:cNvSpPr txBox="1"/>
          <p:nvPr/>
        </p:nvSpPr>
        <p:spPr>
          <a:xfrm>
            <a:off x="7809025" y="4202111"/>
            <a:ext cx="683895" cy="1778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86360">
              <a:lnSpc>
                <a:spcPct val="100000"/>
              </a:lnSpc>
              <a:spcBef>
                <a:spcPts val="100"/>
              </a:spcBef>
              <a:defRPr sz="1000" b="1">
                <a:latin typeface="Calibri"/>
                <a:cs typeface="Calibri"/>
              </a:defRPr>
            </a:pPr>
            <a:r>
              <a:t>TV&gt;Musica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60" name="object 60"/>
          <p:cNvGrpSpPr/>
          <p:nvPr/>
        </p:nvGrpSpPr>
        <p:grpSpPr>
          <a:xfrm>
            <a:off x="7403679" y="2714179"/>
            <a:ext cx="1758950" cy="939165"/>
            <a:chOff x="7386637" y="3422903"/>
            <a:chExt cx="1758950" cy="939165"/>
          </a:xfrm>
        </p:grpSpPr>
        <p:pic>
          <p:nvPicPr>
            <p:cNvPr id="61" name="object 61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7961376" y="3422903"/>
              <a:ext cx="307848" cy="938784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8056346" y="3443452"/>
              <a:ext cx="118110" cy="744855"/>
            </a:xfrm>
            <a:custGeom>
              <a:avLst/>
              <a:gdLst/>
              <a:ahLst/>
              <a:cxnLst/>
              <a:rect l="l" t="t" r="r" b="b"/>
              <a:pathLst>
                <a:path w="118109" h="744854">
                  <a:moveTo>
                    <a:pt x="14160" y="628916"/>
                  </a:moveTo>
                  <a:lnTo>
                    <a:pt x="2044" y="635977"/>
                  </a:lnTo>
                  <a:lnTo>
                    <a:pt x="0" y="643750"/>
                  </a:lnTo>
                  <a:lnTo>
                    <a:pt x="58953" y="744816"/>
                  </a:lnTo>
                  <a:lnTo>
                    <a:pt x="73651" y="719620"/>
                  </a:lnTo>
                  <a:lnTo>
                    <a:pt x="46253" y="719620"/>
                  </a:lnTo>
                  <a:lnTo>
                    <a:pt x="46253" y="672634"/>
                  </a:lnTo>
                  <a:lnTo>
                    <a:pt x="21945" y="630961"/>
                  </a:lnTo>
                  <a:lnTo>
                    <a:pt x="14160" y="628916"/>
                  </a:lnTo>
                  <a:close/>
                </a:path>
                <a:path w="118109" h="744854">
                  <a:moveTo>
                    <a:pt x="46253" y="672634"/>
                  </a:moveTo>
                  <a:lnTo>
                    <a:pt x="46253" y="719620"/>
                  </a:lnTo>
                  <a:lnTo>
                    <a:pt x="71653" y="719620"/>
                  </a:lnTo>
                  <a:lnTo>
                    <a:pt x="71653" y="713219"/>
                  </a:lnTo>
                  <a:lnTo>
                    <a:pt x="47980" y="713219"/>
                  </a:lnTo>
                  <a:lnTo>
                    <a:pt x="58954" y="694410"/>
                  </a:lnTo>
                  <a:lnTo>
                    <a:pt x="46253" y="672634"/>
                  </a:lnTo>
                  <a:close/>
                </a:path>
                <a:path w="118109" h="744854">
                  <a:moveTo>
                    <a:pt x="103746" y="628916"/>
                  </a:moveTo>
                  <a:lnTo>
                    <a:pt x="95973" y="630961"/>
                  </a:lnTo>
                  <a:lnTo>
                    <a:pt x="71659" y="672634"/>
                  </a:lnTo>
                  <a:lnTo>
                    <a:pt x="71653" y="719620"/>
                  </a:lnTo>
                  <a:lnTo>
                    <a:pt x="73651" y="719620"/>
                  </a:lnTo>
                  <a:lnTo>
                    <a:pt x="117906" y="643750"/>
                  </a:lnTo>
                  <a:lnTo>
                    <a:pt x="115862" y="635977"/>
                  </a:lnTo>
                  <a:lnTo>
                    <a:pt x="103746" y="628916"/>
                  </a:lnTo>
                  <a:close/>
                </a:path>
                <a:path w="118109" h="744854">
                  <a:moveTo>
                    <a:pt x="58954" y="694410"/>
                  </a:moveTo>
                  <a:lnTo>
                    <a:pt x="47980" y="713219"/>
                  </a:lnTo>
                  <a:lnTo>
                    <a:pt x="69926" y="713219"/>
                  </a:lnTo>
                  <a:lnTo>
                    <a:pt x="58954" y="694410"/>
                  </a:lnTo>
                  <a:close/>
                </a:path>
                <a:path w="118109" h="744854">
                  <a:moveTo>
                    <a:pt x="71653" y="672645"/>
                  </a:moveTo>
                  <a:lnTo>
                    <a:pt x="58954" y="694410"/>
                  </a:lnTo>
                  <a:lnTo>
                    <a:pt x="69926" y="713219"/>
                  </a:lnTo>
                  <a:lnTo>
                    <a:pt x="71653" y="713219"/>
                  </a:lnTo>
                  <a:lnTo>
                    <a:pt x="71653" y="672645"/>
                  </a:lnTo>
                  <a:close/>
                </a:path>
                <a:path w="118109" h="744854">
                  <a:moveTo>
                    <a:pt x="71653" y="0"/>
                  </a:moveTo>
                  <a:lnTo>
                    <a:pt x="46253" y="0"/>
                  </a:lnTo>
                  <a:lnTo>
                    <a:pt x="46259" y="672645"/>
                  </a:lnTo>
                  <a:lnTo>
                    <a:pt x="58954" y="694410"/>
                  </a:lnTo>
                  <a:lnTo>
                    <a:pt x="71653" y="672645"/>
                  </a:lnTo>
                  <a:lnTo>
                    <a:pt x="7165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7391400" y="3559720"/>
              <a:ext cx="1749425" cy="400685"/>
            </a:xfrm>
            <a:custGeom>
              <a:avLst/>
              <a:gdLst/>
              <a:ahLst/>
              <a:cxnLst/>
              <a:rect l="l" t="t" r="r" b="b"/>
              <a:pathLst>
                <a:path w="1749425" h="400685">
                  <a:moveTo>
                    <a:pt x="1749196" y="0"/>
                  </a:moveTo>
                  <a:lnTo>
                    <a:pt x="0" y="0"/>
                  </a:lnTo>
                  <a:lnTo>
                    <a:pt x="0" y="400113"/>
                  </a:lnTo>
                  <a:lnTo>
                    <a:pt x="1749196" y="400113"/>
                  </a:lnTo>
                  <a:lnTo>
                    <a:pt x="17491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7391400" y="3559720"/>
              <a:ext cx="1749425" cy="400685"/>
            </a:xfrm>
            <a:custGeom>
              <a:avLst/>
              <a:gdLst/>
              <a:ahLst/>
              <a:cxnLst/>
              <a:rect l="l" t="t" r="r" b="b"/>
              <a:pathLst>
                <a:path w="1749425" h="400685">
                  <a:moveTo>
                    <a:pt x="0" y="0"/>
                  </a:moveTo>
                  <a:lnTo>
                    <a:pt x="1749200" y="0"/>
                  </a:lnTo>
                  <a:lnTo>
                    <a:pt x="1749200" y="400110"/>
                  </a:lnTo>
                  <a:lnTo>
                    <a:pt x="0" y="40011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65" name="object 65"/>
          <p:cNvSpPr txBox="1"/>
          <p:nvPr/>
        </p:nvSpPr>
        <p:spPr>
          <a:xfrm>
            <a:off x="7408442" y="2850997"/>
            <a:ext cx="1749425" cy="400685"/>
          </a:xfrm>
          <a:prstGeom prst="rect">
            <a:avLst/>
          </a:prstGeom>
        </p:spPr>
        <p:txBody>
          <a:bodyPr vert="horz" wrap="square" lIns="0" tIns="31750" rIns="0" bIns="0">
            <a:spAutoFit/>
          </a:bodyPr>
          <a:lstStyle/>
          <a:p>
            <a:pPr marL="91440" marR="145415">
              <a:lnSpc>
                <a:spcPct val="100000"/>
              </a:lnSpc>
              <a:spcBef>
                <a:spcPts val="250"/>
              </a:spcBef>
              <a:defRPr sz="1000">
                <a:latin typeface="Calibri"/>
                <a:cs typeface="Calibri"/>
              </a:defRPr>
            </a:pPr>
            <a:r>
              <a:t>VegPasta: Icetea&gt; Pesce di limone: Icetea&gt; Lemonade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8898174" y="6178131"/>
            <a:ext cx="1673860" cy="208279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 b="1">
                <a:solidFill>
                  <a:srgbClr val="898989"/>
                </a:solidFill>
                <a:latin typeface="Calibri"/>
                <a:cs typeface="Calibri"/>
              </a:defRPr>
            </a:pPr>
            <a:r>
              <a:t>Distanza tra le reti CP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8898174" y="5811393"/>
            <a:ext cx="2673985" cy="208279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defRPr>
                <a:solidFill>
                  <a:srgbClr val="898989"/>
                </a:solidFill>
              </a:defRPr>
            </a:pPr>
            <a:r>
              <a:rPr sz="1200" b="1">
                <a:latin typeface="Calibri"/>
                <a:cs typeface="Calibri"/>
              </a:rPr>
              <a:t>New Orleans — MPREF 2018 — A Noti</a:t>
            </a:r>
            <a:r>
              <a:rPr sz="1800" baseline="-30092">
                <a:latin typeface="Arial MT"/>
                <a:cs typeface="Arial MT"/>
              </a:rPr>
              <a:t>5</a:t>
            </a:r>
            <a:r>
              <a:rPr sz="1200" b="1">
                <a:latin typeface="Calibri"/>
                <a:cs typeface="Calibri"/>
              </a:rPr>
              <a:t>o</a:t>
            </a:r>
            <a:r>
              <a:rPr sz="1800" baseline="-30092">
                <a:latin typeface="Arial MT"/>
                <a:cs typeface="Arial MT"/>
              </a:rPr>
              <a:t>5</a:t>
            </a:r>
            <a:r>
              <a:rPr sz="1200" b="1">
                <a:latin typeface="Calibri"/>
                <a:cs typeface="Calibri"/>
              </a:rPr>
              <a:t>n di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0" y="69529"/>
            <a:ext cx="11074400" cy="773430"/>
            <a:chOff x="609600" y="69529"/>
            <a:chExt cx="11074400" cy="773430"/>
          </a:xfrm>
        </p:grpSpPr>
        <p:sp>
          <p:nvSpPr>
            <p:cNvPr id="3" name="object 3"/>
            <p:cNvSpPr/>
            <p:nvPr/>
          </p:nvSpPr>
          <p:spPr>
            <a:xfrm>
              <a:off x="609600" y="838199"/>
              <a:ext cx="11074400" cy="0"/>
            </a:xfrm>
            <a:custGeom>
              <a:avLst/>
              <a:gdLst/>
              <a:ahLst/>
              <a:cxnLst/>
              <a:rect l="l" t="t" r="r" b="b"/>
              <a:pathLst>
                <a:path w="11074400">
                  <a:moveTo>
                    <a:pt x="0" y="0"/>
                  </a:moveTo>
                  <a:lnTo>
                    <a:pt x="11074406" y="1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24608" y="69529"/>
              <a:ext cx="747551" cy="74755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87413" y="443307"/>
            <a:ext cx="4201286" cy="45212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612900" algn="l"/>
              </a:tabLst>
              <a:defRPr u="none"/>
            </a:pPr>
            <a:r>
              <a:t>Passo 2:	Conte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133600" y="2022283"/>
            <a:ext cx="929640" cy="2124710"/>
            <a:chOff x="2164079" y="2578607"/>
            <a:chExt cx="929640" cy="212471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31135" y="2578607"/>
              <a:ext cx="795527" cy="7620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59151" y="2804159"/>
              <a:ext cx="539495" cy="35052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78430" y="2605862"/>
              <a:ext cx="700938" cy="66756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278430" y="2605862"/>
              <a:ext cx="701040" cy="668020"/>
            </a:xfrm>
            <a:custGeom>
              <a:avLst/>
              <a:gdLst/>
              <a:ahLst/>
              <a:cxnLst/>
              <a:rect l="l" t="t" r="r" b="b"/>
              <a:pathLst>
                <a:path w="701039" h="668020">
                  <a:moveTo>
                    <a:pt x="0" y="333781"/>
                  </a:moveTo>
                  <a:lnTo>
                    <a:pt x="3199" y="288489"/>
                  </a:lnTo>
                  <a:lnTo>
                    <a:pt x="12519" y="245048"/>
                  </a:lnTo>
                  <a:lnTo>
                    <a:pt x="27541" y="203858"/>
                  </a:lnTo>
                  <a:lnTo>
                    <a:pt x="47849" y="165315"/>
                  </a:lnTo>
                  <a:lnTo>
                    <a:pt x="73025" y="129817"/>
                  </a:lnTo>
                  <a:lnTo>
                    <a:pt x="102650" y="97762"/>
                  </a:lnTo>
                  <a:lnTo>
                    <a:pt x="136308" y="69547"/>
                  </a:lnTo>
                  <a:lnTo>
                    <a:pt x="173581" y="45570"/>
                  </a:lnTo>
                  <a:lnTo>
                    <a:pt x="214051" y="26230"/>
                  </a:lnTo>
                  <a:lnTo>
                    <a:pt x="257301" y="11922"/>
                  </a:lnTo>
                  <a:lnTo>
                    <a:pt x="302914" y="3047"/>
                  </a:lnTo>
                  <a:lnTo>
                    <a:pt x="350471" y="0"/>
                  </a:lnTo>
                  <a:lnTo>
                    <a:pt x="398028" y="3047"/>
                  </a:lnTo>
                  <a:lnTo>
                    <a:pt x="443640" y="11922"/>
                  </a:lnTo>
                  <a:lnTo>
                    <a:pt x="486890" y="26230"/>
                  </a:lnTo>
                  <a:lnTo>
                    <a:pt x="527360" y="45570"/>
                  </a:lnTo>
                  <a:lnTo>
                    <a:pt x="564633" y="69547"/>
                  </a:lnTo>
                  <a:lnTo>
                    <a:pt x="598291" y="97762"/>
                  </a:lnTo>
                  <a:lnTo>
                    <a:pt x="627917" y="129817"/>
                  </a:lnTo>
                  <a:lnTo>
                    <a:pt x="653092" y="165315"/>
                  </a:lnTo>
                  <a:lnTo>
                    <a:pt x="673400" y="203858"/>
                  </a:lnTo>
                  <a:lnTo>
                    <a:pt x="688423" y="245048"/>
                  </a:lnTo>
                  <a:lnTo>
                    <a:pt x="697743" y="288489"/>
                  </a:lnTo>
                  <a:lnTo>
                    <a:pt x="700942" y="333781"/>
                  </a:lnTo>
                  <a:lnTo>
                    <a:pt x="697743" y="379073"/>
                  </a:lnTo>
                  <a:lnTo>
                    <a:pt x="688423" y="422513"/>
                  </a:lnTo>
                  <a:lnTo>
                    <a:pt x="673400" y="463704"/>
                  </a:lnTo>
                  <a:lnTo>
                    <a:pt x="653092" y="502247"/>
                  </a:lnTo>
                  <a:lnTo>
                    <a:pt x="627917" y="537745"/>
                  </a:lnTo>
                  <a:lnTo>
                    <a:pt x="598291" y="569800"/>
                  </a:lnTo>
                  <a:lnTo>
                    <a:pt x="564633" y="598015"/>
                  </a:lnTo>
                  <a:lnTo>
                    <a:pt x="527360" y="621992"/>
                  </a:lnTo>
                  <a:lnTo>
                    <a:pt x="486890" y="641333"/>
                  </a:lnTo>
                  <a:lnTo>
                    <a:pt x="443640" y="655640"/>
                  </a:lnTo>
                  <a:lnTo>
                    <a:pt x="398028" y="664516"/>
                  </a:lnTo>
                  <a:lnTo>
                    <a:pt x="350471" y="667563"/>
                  </a:lnTo>
                  <a:lnTo>
                    <a:pt x="302914" y="664516"/>
                  </a:lnTo>
                  <a:lnTo>
                    <a:pt x="257301" y="655640"/>
                  </a:lnTo>
                  <a:lnTo>
                    <a:pt x="214051" y="641333"/>
                  </a:lnTo>
                  <a:lnTo>
                    <a:pt x="173581" y="621992"/>
                  </a:lnTo>
                  <a:lnTo>
                    <a:pt x="136308" y="598015"/>
                  </a:lnTo>
                  <a:lnTo>
                    <a:pt x="102650" y="569800"/>
                  </a:lnTo>
                  <a:lnTo>
                    <a:pt x="73025" y="537745"/>
                  </a:lnTo>
                  <a:lnTo>
                    <a:pt x="47849" y="502247"/>
                  </a:lnTo>
                  <a:lnTo>
                    <a:pt x="27541" y="463704"/>
                  </a:lnTo>
                  <a:lnTo>
                    <a:pt x="12519" y="422513"/>
                  </a:lnTo>
                  <a:lnTo>
                    <a:pt x="3199" y="379073"/>
                  </a:lnTo>
                  <a:lnTo>
                    <a:pt x="0" y="33378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 sz="1200"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64079" y="3992879"/>
              <a:ext cx="929640" cy="710184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09799" y="4018190"/>
              <a:ext cx="838199" cy="617613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209799" y="4018190"/>
              <a:ext cx="838200" cy="617855"/>
            </a:xfrm>
            <a:custGeom>
              <a:avLst/>
              <a:gdLst/>
              <a:ahLst/>
              <a:cxnLst/>
              <a:rect l="l" t="t" r="r" b="b"/>
              <a:pathLst>
                <a:path w="838200" h="617854">
                  <a:moveTo>
                    <a:pt x="0" y="308804"/>
                  </a:moveTo>
                  <a:lnTo>
                    <a:pt x="3265" y="270068"/>
                  </a:lnTo>
                  <a:lnTo>
                    <a:pt x="12799" y="232768"/>
                  </a:lnTo>
                  <a:lnTo>
                    <a:pt x="28210" y="197194"/>
                  </a:lnTo>
                  <a:lnTo>
                    <a:pt x="49104" y="163634"/>
                  </a:lnTo>
                  <a:lnTo>
                    <a:pt x="75088" y="132378"/>
                  </a:lnTo>
                  <a:lnTo>
                    <a:pt x="105771" y="103715"/>
                  </a:lnTo>
                  <a:lnTo>
                    <a:pt x="140758" y="77935"/>
                  </a:lnTo>
                  <a:lnTo>
                    <a:pt x="179659" y="55327"/>
                  </a:lnTo>
                  <a:lnTo>
                    <a:pt x="222078" y="36181"/>
                  </a:lnTo>
                  <a:lnTo>
                    <a:pt x="267625" y="20786"/>
                  </a:lnTo>
                  <a:lnTo>
                    <a:pt x="315906" y="9431"/>
                  </a:lnTo>
                  <a:lnTo>
                    <a:pt x="366529" y="2406"/>
                  </a:lnTo>
                  <a:lnTo>
                    <a:pt x="419100" y="0"/>
                  </a:lnTo>
                  <a:lnTo>
                    <a:pt x="471671" y="2406"/>
                  </a:lnTo>
                  <a:lnTo>
                    <a:pt x="522293" y="9431"/>
                  </a:lnTo>
                  <a:lnTo>
                    <a:pt x="570574" y="20786"/>
                  </a:lnTo>
                  <a:lnTo>
                    <a:pt x="616121" y="36181"/>
                  </a:lnTo>
                  <a:lnTo>
                    <a:pt x="658541" y="55327"/>
                  </a:lnTo>
                  <a:lnTo>
                    <a:pt x="697441" y="77935"/>
                  </a:lnTo>
                  <a:lnTo>
                    <a:pt x="732429" y="103715"/>
                  </a:lnTo>
                  <a:lnTo>
                    <a:pt x="763111" y="132378"/>
                  </a:lnTo>
                  <a:lnTo>
                    <a:pt x="789096" y="163634"/>
                  </a:lnTo>
                  <a:lnTo>
                    <a:pt x="809990" y="197194"/>
                  </a:lnTo>
                  <a:lnTo>
                    <a:pt x="825400" y="232768"/>
                  </a:lnTo>
                  <a:lnTo>
                    <a:pt x="834935" y="270068"/>
                  </a:lnTo>
                  <a:lnTo>
                    <a:pt x="838200" y="308804"/>
                  </a:lnTo>
                  <a:lnTo>
                    <a:pt x="834935" y="347539"/>
                  </a:lnTo>
                  <a:lnTo>
                    <a:pt x="825400" y="384839"/>
                  </a:lnTo>
                  <a:lnTo>
                    <a:pt x="809990" y="420414"/>
                  </a:lnTo>
                  <a:lnTo>
                    <a:pt x="789096" y="453974"/>
                  </a:lnTo>
                  <a:lnTo>
                    <a:pt x="763111" y="485231"/>
                  </a:lnTo>
                  <a:lnTo>
                    <a:pt x="732429" y="513893"/>
                  </a:lnTo>
                  <a:lnTo>
                    <a:pt x="697441" y="539673"/>
                  </a:lnTo>
                  <a:lnTo>
                    <a:pt x="658541" y="562281"/>
                  </a:lnTo>
                  <a:lnTo>
                    <a:pt x="616121" y="581427"/>
                  </a:lnTo>
                  <a:lnTo>
                    <a:pt x="570574" y="596823"/>
                  </a:lnTo>
                  <a:lnTo>
                    <a:pt x="522293" y="608178"/>
                  </a:lnTo>
                  <a:lnTo>
                    <a:pt x="471671" y="615203"/>
                  </a:lnTo>
                  <a:lnTo>
                    <a:pt x="419100" y="617609"/>
                  </a:lnTo>
                  <a:lnTo>
                    <a:pt x="366529" y="615203"/>
                  </a:lnTo>
                  <a:lnTo>
                    <a:pt x="315906" y="608178"/>
                  </a:lnTo>
                  <a:lnTo>
                    <a:pt x="267625" y="596823"/>
                  </a:lnTo>
                  <a:lnTo>
                    <a:pt x="222078" y="581427"/>
                  </a:lnTo>
                  <a:lnTo>
                    <a:pt x="179659" y="562281"/>
                  </a:lnTo>
                  <a:lnTo>
                    <a:pt x="140758" y="539673"/>
                  </a:lnTo>
                  <a:lnTo>
                    <a:pt x="105771" y="513893"/>
                  </a:lnTo>
                  <a:lnTo>
                    <a:pt x="75088" y="485231"/>
                  </a:lnTo>
                  <a:lnTo>
                    <a:pt x="49104" y="453974"/>
                  </a:lnTo>
                  <a:lnTo>
                    <a:pt x="28210" y="420414"/>
                  </a:lnTo>
                  <a:lnTo>
                    <a:pt x="12799" y="384839"/>
                  </a:lnTo>
                  <a:lnTo>
                    <a:pt x="3265" y="347539"/>
                  </a:lnTo>
                  <a:lnTo>
                    <a:pt x="0" y="30880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 sz="1200"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100707" y="1712048"/>
            <a:ext cx="1018540" cy="14170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3655" rIns="0" bIns="0">
            <a:spAutoFit/>
          </a:bodyPr>
          <a:lstStyle/>
          <a:p>
            <a:pPr marL="90805">
              <a:lnSpc>
                <a:spcPct val="100000"/>
              </a:lnSpc>
              <a:spcBef>
                <a:spcPts val="265"/>
              </a:spcBef>
              <a:defRPr sz="1000">
                <a:latin typeface="Calibri"/>
                <a:cs typeface="Calibri"/>
              </a:defRPr>
            </a:pPr>
            <a:r>
              <a:rPr sz="700"/>
              <a:t>VegPasta &gt; Pesce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203704" y="4381435"/>
            <a:ext cx="789940" cy="692150"/>
            <a:chOff x="2234183" y="4937759"/>
            <a:chExt cx="789940" cy="692150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234183" y="4937759"/>
              <a:ext cx="789432" cy="69189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280196" y="4962766"/>
              <a:ext cx="697407" cy="59945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280196" y="4962766"/>
              <a:ext cx="697865" cy="599440"/>
            </a:xfrm>
            <a:custGeom>
              <a:avLst/>
              <a:gdLst/>
              <a:ahLst/>
              <a:cxnLst/>
              <a:rect l="l" t="t" r="r" b="b"/>
              <a:pathLst>
                <a:path w="697864" h="599439">
                  <a:moveTo>
                    <a:pt x="0" y="299722"/>
                  </a:moveTo>
                  <a:lnTo>
                    <a:pt x="3780" y="255431"/>
                  </a:lnTo>
                  <a:lnTo>
                    <a:pt x="14763" y="213158"/>
                  </a:lnTo>
                  <a:lnTo>
                    <a:pt x="32409" y="173366"/>
                  </a:lnTo>
                  <a:lnTo>
                    <a:pt x="56178" y="136520"/>
                  </a:lnTo>
                  <a:lnTo>
                    <a:pt x="85531" y="103082"/>
                  </a:lnTo>
                  <a:lnTo>
                    <a:pt x="119928" y="73516"/>
                  </a:lnTo>
                  <a:lnTo>
                    <a:pt x="158831" y="48287"/>
                  </a:lnTo>
                  <a:lnTo>
                    <a:pt x="201699" y="27856"/>
                  </a:lnTo>
                  <a:lnTo>
                    <a:pt x="247993" y="12689"/>
                  </a:lnTo>
                  <a:lnTo>
                    <a:pt x="297175" y="3249"/>
                  </a:lnTo>
                  <a:lnTo>
                    <a:pt x="348704" y="0"/>
                  </a:lnTo>
                  <a:lnTo>
                    <a:pt x="400233" y="3249"/>
                  </a:lnTo>
                  <a:lnTo>
                    <a:pt x="449414" y="12689"/>
                  </a:lnTo>
                  <a:lnTo>
                    <a:pt x="495709" y="27856"/>
                  </a:lnTo>
                  <a:lnTo>
                    <a:pt x="538577" y="48287"/>
                  </a:lnTo>
                  <a:lnTo>
                    <a:pt x="577479" y="73516"/>
                  </a:lnTo>
                  <a:lnTo>
                    <a:pt x="611877" y="103082"/>
                  </a:lnTo>
                  <a:lnTo>
                    <a:pt x="641230" y="136520"/>
                  </a:lnTo>
                  <a:lnTo>
                    <a:pt x="664998" y="173366"/>
                  </a:lnTo>
                  <a:lnTo>
                    <a:pt x="682644" y="213158"/>
                  </a:lnTo>
                  <a:lnTo>
                    <a:pt x="693627" y="255431"/>
                  </a:lnTo>
                  <a:lnTo>
                    <a:pt x="697408" y="299722"/>
                  </a:lnTo>
                  <a:lnTo>
                    <a:pt x="693627" y="344012"/>
                  </a:lnTo>
                  <a:lnTo>
                    <a:pt x="682644" y="386285"/>
                  </a:lnTo>
                  <a:lnTo>
                    <a:pt x="664998" y="426077"/>
                  </a:lnTo>
                  <a:lnTo>
                    <a:pt x="641230" y="462924"/>
                  </a:lnTo>
                  <a:lnTo>
                    <a:pt x="611877" y="496361"/>
                  </a:lnTo>
                  <a:lnTo>
                    <a:pt x="577479" y="525927"/>
                  </a:lnTo>
                  <a:lnTo>
                    <a:pt x="538577" y="551157"/>
                  </a:lnTo>
                  <a:lnTo>
                    <a:pt x="495709" y="571587"/>
                  </a:lnTo>
                  <a:lnTo>
                    <a:pt x="449414" y="586754"/>
                  </a:lnTo>
                  <a:lnTo>
                    <a:pt x="400233" y="596194"/>
                  </a:lnTo>
                  <a:lnTo>
                    <a:pt x="348704" y="599444"/>
                  </a:lnTo>
                  <a:lnTo>
                    <a:pt x="297175" y="596194"/>
                  </a:lnTo>
                  <a:lnTo>
                    <a:pt x="247993" y="586754"/>
                  </a:lnTo>
                  <a:lnTo>
                    <a:pt x="201699" y="571587"/>
                  </a:lnTo>
                  <a:lnTo>
                    <a:pt x="158831" y="551157"/>
                  </a:lnTo>
                  <a:lnTo>
                    <a:pt x="119928" y="525927"/>
                  </a:lnTo>
                  <a:lnTo>
                    <a:pt x="85531" y="496361"/>
                  </a:lnTo>
                  <a:lnTo>
                    <a:pt x="56178" y="462924"/>
                  </a:lnTo>
                  <a:lnTo>
                    <a:pt x="32409" y="426077"/>
                  </a:lnTo>
                  <a:lnTo>
                    <a:pt x="14763" y="386285"/>
                  </a:lnTo>
                  <a:lnTo>
                    <a:pt x="3780" y="344012"/>
                  </a:lnTo>
                  <a:lnTo>
                    <a:pt x="0" y="29972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 sz="1200"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2270341" y="4164329"/>
            <a:ext cx="693420" cy="139782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1750" rIns="0" bIns="0">
            <a:spAutoFit/>
          </a:bodyPr>
          <a:lstStyle/>
          <a:p>
            <a:pPr marL="90805">
              <a:lnSpc>
                <a:spcPct val="100000"/>
              </a:lnSpc>
              <a:spcBef>
                <a:spcPts val="250"/>
              </a:spcBef>
              <a:defRPr sz="1000">
                <a:latin typeface="Calibri"/>
                <a:cs typeface="Calibri"/>
              </a:defRPr>
            </a:pPr>
            <a:r>
              <a:rPr sz="700"/>
              <a:t>TV&gt;Musica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869758" y="2695891"/>
            <a:ext cx="1758950" cy="942340"/>
            <a:chOff x="1900237" y="3252215"/>
            <a:chExt cx="1758950" cy="942340"/>
          </a:xfrm>
        </p:grpSpPr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474976" y="3252215"/>
              <a:ext cx="307848" cy="941831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569946" y="3273424"/>
              <a:ext cx="118110" cy="744855"/>
            </a:xfrm>
            <a:custGeom>
              <a:avLst/>
              <a:gdLst/>
              <a:ahLst/>
              <a:cxnLst/>
              <a:rect l="l" t="t" r="r" b="b"/>
              <a:pathLst>
                <a:path w="118110" h="744854">
                  <a:moveTo>
                    <a:pt x="14160" y="628916"/>
                  </a:moveTo>
                  <a:lnTo>
                    <a:pt x="2044" y="635990"/>
                  </a:lnTo>
                  <a:lnTo>
                    <a:pt x="0" y="643763"/>
                  </a:lnTo>
                  <a:lnTo>
                    <a:pt x="58953" y="744829"/>
                  </a:lnTo>
                  <a:lnTo>
                    <a:pt x="73659" y="719620"/>
                  </a:lnTo>
                  <a:lnTo>
                    <a:pt x="46253" y="719620"/>
                  </a:lnTo>
                  <a:lnTo>
                    <a:pt x="46253" y="672634"/>
                  </a:lnTo>
                  <a:lnTo>
                    <a:pt x="21945" y="630961"/>
                  </a:lnTo>
                  <a:lnTo>
                    <a:pt x="14160" y="628916"/>
                  </a:lnTo>
                  <a:close/>
                </a:path>
                <a:path w="118110" h="744854">
                  <a:moveTo>
                    <a:pt x="46253" y="672634"/>
                  </a:moveTo>
                  <a:lnTo>
                    <a:pt x="46253" y="719620"/>
                  </a:lnTo>
                  <a:lnTo>
                    <a:pt x="71653" y="719620"/>
                  </a:lnTo>
                  <a:lnTo>
                    <a:pt x="71653" y="713219"/>
                  </a:lnTo>
                  <a:lnTo>
                    <a:pt x="47980" y="713219"/>
                  </a:lnTo>
                  <a:lnTo>
                    <a:pt x="58954" y="694410"/>
                  </a:lnTo>
                  <a:lnTo>
                    <a:pt x="46253" y="672634"/>
                  </a:lnTo>
                  <a:close/>
                </a:path>
                <a:path w="118110" h="744854">
                  <a:moveTo>
                    <a:pt x="103746" y="628916"/>
                  </a:moveTo>
                  <a:lnTo>
                    <a:pt x="95973" y="630961"/>
                  </a:lnTo>
                  <a:lnTo>
                    <a:pt x="71659" y="672634"/>
                  </a:lnTo>
                  <a:lnTo>
                    <a:pt x="71653" y="719620"/>
                  </a:lnTo>
                  <a:lnTo>
                    <a:pt x="73659" y="719620"/>
                  </a:lnTo>
                  <a:lnTo>
                    <a:pt x="117906" y="643763"/>
                  </a:lnTo>
                  <a:lnTo>
                    <a:pt x="115862" y="635990"/>
                  </a:lnTo>
                  <a:lnTo>
                    <a:pt x="103746" y="628916"/>
                  </a:lnTo>
                  <a:close/>
                </a:path>
                <a:path w="118110" h="744854">
                  <a:moveTo>
                    <a:pt x="58954" y="694410"/>
                  </a:moveTo>
                  <a:lnTo>
                    <a:pt x="47980" y="713219"/>
                  </a:lnTo>
                  <a:lnTo>
                    <a:pt x="69926" y="713219"/>
                  </a:lnTo>
                  <a:lnTo>
                    <a:pt x="58954" y="694410"/>
                  </a:lnTo>
                  <a:close/>
                </a:path>
                <a:path w="118110" h="744854">
                  <a:moveTo>
                    <a:pt x="71653" y="672645"/>
                  </a:moveTo>
                  <a:lnTo>
                    <a:pt x="58954" y="694410"/>
                  </a:lnTo>
                  <a:lnTo>
                    <a:pt x="69926" y="713219"/>
                  </a:lnTo>
                  <a:lnTo>
                    <a:pt x="71653" y="713219"/>
                  </a:lnTo>
                  <a:lnTo>
                    <a:pt x="71653" y="672645"/>
                  </a:lnTo>
                  <a:close/>
                </a:path>
                <a:path w="118110" h="744854">
                  <a:moveTo>
                    <a:pt x="71653" y="0"/>
                  </a:moveTo>
                  <a:lnTo>
                    <a:pt x="46253" y="0"/>
                  </a:lnTo>
                  <a:lnTo>
                    <a:pt x="46259" y="672645"/>
                  </a:lnTo>
                  <a:lnTo>
                    <a:pt x="58954" y="694410"/>
                  </a:lnTo>
                  <a:lnTo>
                    <a:pt x="71653" y="672645"/>
                  </a:lnTo>
                  <a:lnTo>
                    <a:pt x="7165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endParaRPr sz="1200"/>
            </a:p>
          </p:txBody>
        </p:sp>
        <p:sp>
          <p:nvSpPr>
            <p:cNvPr id="23" name="object 23"/>
            <p:cNvSpPr/>
            <p:nvPr/>
          </p:nvSpPr>
          <p:spPr>
            <a:xfrm>
              <a:off x="1905000" y="3389693"/>
              <a:ext cx="1749425" cy="400685"/>
            </a:xfrm>
            <a:custGeom>
              <a:avLst/>
              <a:gdLst/>
              <a:ahLst/>
              <a:cxnLst/>
              <a:rect l="l" t="t" r="r" b="b"/>
              <a:pathLst>
                <a:path w="1749425" h="400685">
                  <a:moveTo>
                    <a:pt x="1749196" y="0"/>
                  </a:moveTo>
                  <a:lnTo>
                    <a:pt x="0" y="0"/>
                  </a:lnTo>
                  <a:lnTo>
                    <a:pt x="0" y="400113"/>
                  </a:lnTo>
                  <a:lnTo>
                    <a:pt x="1749196" y="400113"/>
                  </a:lnTo>
                  <a:lnTo>
                    <a:pt x="17491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/>
            <a:lstStyle/>
            <a:p>
              <a:endParaRPr sz="1200"/>
            </a:p>
          </p:txBody>
        </p:sp>
        <p:sp>
          <p:nvSpPr>
            <p:cNvPr id="24" name="object 24"/>
            <p:cNvSpPr/>
            <p:nvPr/>
          </p:nvSpPr>
          <p:spPr>
            <a:xfrm>
              <a:off x="1905000" y="3389693"/>
              <a:ext cx="1749425" cy="400685"/>
            </a:xfrm>
            <a:custGeom>
              <a:avLst/>
              <a:gdLst/>
              <a:ahLst/>
              <a:cxnLst/>
              <a:rect l="l" t="t" r="r" b="b"/>
              <a:pathLst>
                <a:path w="1749425" h="400685">
                  <a:moveTo>
                    <a:pt x="0" y="0"/>
                  </a:moveTo>
                  <a:lnTo>
                    <a:pt x="1749200" y="0"/>
                  </a:lnTo>
                  <a:lnTo>
                    <a:pt x="1749200" y="400110"/>
                  </a:lnTo>
                  <a:lnTo>
                    <a:pt x="0" y="40011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 sz="1200"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1645921" y="1424876"/>
            <a:ext cx="2362200" cy="1954381"/>
          </a:xfrm>
          <a:prstGeom prst="rect">
            <a:avLst/>
          </a:prstGeom>
          <a:ln w="9525">
            <a:solidFill>
              <a:srgbClr val="2F92B9"/>
            </a:solidFill>
          </a:ln>
        </p:spPr>
        <p:txBody>
          <a:bodyPr vert="horz" wrap="square" lIns="0" tIns="0" rIns="0" bIns="0">
            <a:spAutoFit/>
          </a:bodyPr>
          <a:lstStyle/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000">
              <a:latin typeface="Times New Roman"/>
              <a:cs typeface="Times New Roman"/>
            </a:endParaRPr>
          </a:p>
          <a:p>
            <a:pPr marR="449580" algn="ctr">
              <a:lnSpc>
                <a:spcPct val="100000"/>
              </a:lnSpc>
              <a:defRPr sz="1000" b="1">
                <a:latin typeface="Calibri"/>
                <a:cs typeface="Calibri"/>
              </a:defRPr>
            </a:pPr>
            <a:r>
              <a:rPr sz="700"/>
              <a:t>IL NOSTRO SITO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100">
              <a:latin typeface="Calibri"/>
              <a:cs typeface="Calibri"/>
            </a:endParaRPr>
          </a:p>
          <a:p>
            <a:pPr marL="319405" marR="529590">
              <a:lnSpc>
                <a:spcPct val="100000"/>
              </a:lnSpc>
              <a:defRPr sz="1000">
                <a:latin typeface="Calibri"/>
                <a:cs typeface="Calibri"/>
              </a:defRPr>
            </a:pPr>
            <a:r>
              <a:rPr sz="700"/>
              <a:t>VegPasta: Icetea&gt; Pesce di limone: Limonata&gt; IceTea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600">
              <a:latin typeface="Calibri"/>
              <a:cs typeface="Calibri"/>
            </a:endParaRPr>
          </a:p>
          <a:p>
            <a:pPr marR="448945" algn="ctr">
              <a:lnSpc>
                <a:spcPct val="100000"/>
              </a:lnSpc>
              <a:defRPr sz="900" b="1">
                <a:latin typeface="Calibri"/>
                <a:cs typeface="Calibri"/>
              </a:defRPr>
            </a:pPr>
            <a:r>
              <a:rPr sz="600"/>
              <a:t>BEVIAMO</a:t>
            </a:r>
            <a:endParaRPr sz="600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658087" y="1572513"/>
            <a:ext cx="2453640" cy="4056888"/>
          </a:xfrm>
          <a:prstGeom prst="rect">
            <a:avLst/>
          </a:prstGeom>
        </p:spPr>
      </p:pic>
      <p:grpSp>
        <p:nvGrpSpPr>
          <p:cNvPr id="27" name="object 27"/>
          <p:cNvGrpSpPr/>
          <p:nvPr/>
        </p:nvGrpSpPr>
        <p:grpSpPr>
          <a:xfrm>
            <a:off x="4867656" y="2022283"/>
            <a:ext cx="795655" cy="762000"/>
            <a:chOff x="4898135" y="2578607"/>
            <a:chExt cx="795655" cy="762000"/>
          </a:xfrm>
        </p:grpSpPr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98135" y="2578607"/>
              <a:ext cx="795527" cy="76200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26151" y="2804159"/>
              <a:ext cx="539496" cy="35052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45430" y="2605862"/>
              <a:ext cx="700938" cy="667562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4945430" y="2605862"/>
              <a:ext cx="701040" cy="668020"/>
            </a:xfrm>
            <a:custGeom>
              <a:avLst/>
              <a:gdLst/>
              <a:ahLst/>
              <a:cxnLst/>
              <a:rect l="l" t="t" r="r" b="b"/>
              <a:pathLst>
                <a:path w="701039" h="668020">
                  <a:moveTo>
                    <a:pt x="0" y="333781"/>
                  </a:moveTo>
                  <a:lnTo>
                    <a:pt x="3199" y="288489"/>
                  </a:lnTo>
                  <a:lnTo>
                    <a:pt x="12519" y="245048"/>
                  </a:lnTo>
                  <a:lnTo>
                    <a:pt x="27541" y="203858"/>
                  </a:lnTo>
                  <a:lnTo>
                    <a:pt x="47849" y="165315"/>
                  </a:lnTo>
                  <a:lnTo>
                    <a:pt x="73025" y="129817"/>
                  </a:lnTo>
                  <a:lnTo>
                    <a:pt x="102650" y="97762"/>
                  </a:lnTo>
                  <a:lnTo>
                    <a:pt x="136308" y="69547"/>
                  </a:lnTo>
                  <a:lnTo>
                    <a:pt x="173581" y="45570"/>
                  </a:lnTo>
                  <a:lnTo>
                    <a:pt x="214051" y="26230"/>
                  </a:lnTo>
                  <a:lnTo>
                    <a:pt x="257301" y="11922"/>
                  </a:lnTo>
                  <a:lnTo>
                    <a:pt x="302914" y="3047"/>
                  </a:lnTo>
                  <a:lnTo>
                    <a:pt x="350471" y="0"/>
                  </a:lnTo>
                  <a:lnTo>
                    <a:pt x="398028" y="3047"/>
                  </a:lnTo>
                  <a:lnTo>
                    <a:pt x="443640" y="11922"/>
                  </a:lnTo>
                  <a:lnTo>
                    <a:pt x="486890" y="26230"/>
                  </a:lnTo>
                  <a:lnTo>
                    <a:pt x="527360" y="45570"/>
                  </a:lnTo>
                  <a:lnTo>
                    <a:pt x="564633" y="69547"/>
                  </a:lnTo>
                  <a:lnTo>
                    <a:pt x="598291" y="97762"/>
                  </a:lnTo>
                  <a:lnTo>
                    <a:pt x="627917" y="129817"/>
                  </a:lnTo>
                  <a:lnTo>
                    <a:pt x="653092" y="165315"/>
                  </a:lnTo>
                  <a:lnTo>
                    <a:pt x="673400" y="203858"/>
                  </a:lnTo>
                  <a:lnTo>
                    <a:pt x="688423" y="245048"/>
                  </a:lnTo>
                  <a:lnTo>
                    <a:pt x="697743" y="288489"/>
                  </a:lnTo>
                  <a:lnTo>
                    <a:pt x="700942" y="333781"/>
                  </a:lnTo>
                  <a:lnTo>
                    <a:pt x="697743" y="379073"/>
                  </a:lnTo>
                  <a:lnTo>
                    <a:pt x="688423" y="422513"/>
                  </a:lnTo>
                  <a:lnTo>
                    <a:pt x="673400" y="463704"/>
                  </a:lnTo>
                  <a:lnTo>
                    <a:pt x="653092" y="502247"/>
                  </a:lnTo>
                  <a:lnTo>
                    <a:pt x="627917" y="537745"/>
                  </a:lnTo>
                  <a:lnTo>
                    <a:pt x="598291" y="569800"/>
                  </a:lnTo>
                  <a:lnTo>
                    <a:pt x="564633" y="598015"/>
                  </a:lnTo>
                  <a:lnTo>
                    <a:pt x="527360" y="621992"/>
                  </a:lnTo>
                  <a:lnTo>
                    <a:pt x="486890" y="641333"/>
                  </a:lnTo>
                  <a:lnTo>
                    <a:pt x="443640" y="655640"/>
                  </a:lnTo>
                  <a:lnTo>
                    <a:pt x="398028" y="664516"/>
                  </a:lnTo>
                  <a:lnTo>
                    <a:pt x="350471" y="667563"/>
                  </a:lnTo>
                  <a:lnTo>
                    <a:pt x="302914" y="664516"/>
                  </a:lnTo>
                  <a:lnTo>
                    <a:pt x="257301" y="655640"/>
                  </a:lnTo>
                  <a:lnTo>
                    <a:pt x="214051" y="641333"/>
                  </a:lnTo>
                  <a:lnTo>
                    <a:pt x="173581" y="621992"/>
                  </a:lnTo>
                  <a:lnTo>
                    <a:pt x="136308" y="598015"/>
                  </a:lnTo>
                  <a:lnTo>
                    <a:pt x="102650" y="569800"/>
                  </a:lnTo>
                  <a:lnTo>
                    <a:pt x="73025" y="537745"/>
                  </a:lnTo>
                  <a:lnTo>
                    <a:pt x="47849" y="502247"/>
                  </a:lnTo>
                  <a:lnTo>
                    <a:pt x="27541" y="463704"/>
                  </a:lnTo>
                  <a:lnTo>
                    <a:pt x="12519" y="422513"/>
                  </a:lnTo>
                  <a:lnTo>
                    <a:pt x="3199" y="379073"/>
                  </a:lnTo>
                  <a:lnTo>
                    <a:pt x="0" y="33378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 sz="1200"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5100321" y="2281871"/>
            <a:ext cx="330200" cy="335989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000" b="1">
                <a:latin typeface="Calibri"/>
                <a:cs typeface="Calibri"/>
              </a:defRPr>
            </a:pPr>
            <a:r>
              <a:rPr sz="700"/>
              <a:t>IL NOSTRO SITO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4800600" y="3436555"/>
            <a:ext cx="929640" cy="710565"/>
            <a:chOff x="4831079" y="3992879"/>
            <a:chExt cx="929640" cy="710565"/>
          </a:xfrm>
        </p:grpSpPr>
        <p:pic>
          <p:nvPicPr>
            <p:cNvPr id="34" name="object 3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831079" y="3992879"/>
              <a:ext cx="929639" cy="710184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76799" y="4018191"/>
              <a:ext cx="838199" cy="617613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4876799" y="4018191"/>
              <a:ext cx="838200" cy="617855"/>
            </a:xfrm>
            <a:custGeom>
              <a:avLst/>
              <a:gdLst/>
              <a:ahLst/>
              <a:cxnLst/>
              <a:rect l="l" t="t" r="r" b="b"/>
              <a:pathLst>
                <a:path w="838200" h="617854">
                  <a:moveTo>
                    <a:pt x="0" y="308804"/>
                  </a:moveTo>
                  <a:lnTo>
                    <a:pt x="3265" y="270068"/>
                  </a:lnTo>
                  <a:lnTo>
                    <a:pt x="12799" y="232768"/>
                  </a:lnTo>
                  <a:lnTo>
                    <a:pt x="28210" y="197194"/>
                  </a:lnTo>
                  <a:lnTo>
                    <a:pt x="49104" y="163634"/>
                  </a:lnTo>
                  <a:lnTo>
                    <a:pt x="75088" y="132378"/>
                  </a:lnTo>
                  <a:lnTo>
                    <a:pt x="105771" y="103715"/>
                  </a:lnTo>
                  <a:lnTo>
                    <a:pt x="140758" y="77935"/>
                  </a:lnTo>
                  <a:lnTo>
                    <a:pt x="179659" y="55327"/>
                  </a:lnTo>
                  <a:lnTo>
                    <a:pt x="222078" y="36181"/>
                  </a:lnTo>
                  <a:lnTo>
                    <a:pt x="267625" y="20786"/>
                  </a:lnTo>
                  <a:lnTo>
                    <a:pt x="315906" y="9431"/>
                  </a:lnTo>
                  <a:lnTo>
                    <a:pt x="366529" y="2406"/>
                  </a:lnTo>
                  <a:lnTo>
                    <a:pt x="419100" y="0"/>
                  </a:lnTo>
                  <a:lnTo>
                    <a:pt x="471671" y="2406"/>
                  </a:lnTo>
                  <a:lnTo>
                    <a:pt x="522293" y="9431"/>
                  </a:lnTo>
                  <a:lnTo>
                    <a:pt x="570574" y="20786"/>
                  </a:lnTo>
                  <a:lnTo>
                    <a:pt x="616121" y="36181"/>
                  </a:lnTo>
                  <a:lnTo>
                    <a:pt x="658541" y="55327"/>
                  </a:lnTo>
                  <a:lnTo>
                    <a:pt x="697441" y="77935"/>
                  </a:lnTo>
                  <a:lnTo>
                    <a:pt x="732429" y="103715"/>
                  </a:lnTo>
                  <a:lnTo>
                    <a:pt x="763111" y="132378"/>
                  </a:lnTo>
                  <a:lnTo>
                    <a:pt x="789096" y="163634"/>
                  </a:lnTo>
                  <a:lnTo>
                    <a:pt x="809990" y="197194"/>
                  </a:lnTo>
                  <a:lnTo>
                    <a:pt x="825400" y="232768"/>
                  </a:lnTo>
                  <a:lnTo>
                    <a:pt x="834935" y="270068"/>
                  </a:lnTo>
                  <a:lnTo>
                    <a:pt x="838200" y="308804"/>
                  </a:lnTo>
                  <a:lnTo>
                    <a:pt x="834935" y="347539"/>
                  </a:lnTo>
                  <a:lnTo>
                    <a:pt x="825400" y="384839"/>
                  </a:lnTo>
                  <a:lnTo>
                    <a:pt x="809990" y="420414"/>
                  </a:lnTo>
                  <a:lnTo>
                    <a:pt x="789096" y="453974"/>
                  </a:lnTo>
                  <a:lnTo>
                    <a:pt x="763111" y="485231"/>
                  </a:lnTo>
                  <a:lnTo>
                    <a:pt x="732429" y="513893"/>
                  </a:lnTo>
                  <a:lnTo>
                    <a:pt x="697441" y="539673"/>
                  </a:lnTo>
                  <a:lnTo>
                    <a:pt x="658541" y="562281"/>
                  </a:lnTo>
                  <a:lnTo>
                    <a:pt x="616121" y="581427"/>
                  </a:lnTo>
                  <a:lnTo>
                    <a:pt x="570574" y="596823"/>
                  </a:lnTo>
                  <a:lnTo>
                    <a:pt x="522293" y="608178"/>
                  </a:lnTo>
                  <a:lnTo>
                    <a:pt x="471671" y="615203"/>
                  </a:lnTo>
                  <a:lnTo>
                    <a:pt x="419100" y="617609"/>
                  </a:lnTo>
                  <a:lnTo>
                    <a:pt x="366529" y="615203"/>
                  </a:lnTo>
                  <a:lnTo>
                    <a:pt x="315906" y="608178"/>
                  </a:lnTo>
                  <a:lnTo>
                    <a:pt x="267625" y="596823"/>
                  </a:lnTo>
                  <a:lnTo>
                    <a:pt x="222078" y="581427"/>
                  </a:lnTo>
                  <a:lnTo>
                    <a:pt x="179659" y="562281"/>
                  </a:lnTo>
                  <a:lnTo>
                    <a:pt x="140758" y="539673"/>
                  </a:lnTo>
                  <a:lnTo>
                    <a:pt x="105771" y="513893"/>
                  </a:lnTo>
                  <a:lnTo>
                    <a:pt x="75088" y="485231"/>
                  </a:lnTo>
                  <a:lnTo>
                    <a:pt x="49104" y="453974"/>
                  </a:lnTo>
                  <a:lnTo>
                    <a:pt x="28210" y="420414"/>
                  </a:lnTo>
                  <a:lnTo>
                    <a:pt x="12799" y="384839"/>
                  </a:lnTo>
                  <a:lnTo>
                    <a:pt x="3265" y="347539"/>
                  </a:lnTo>
                  <a:lnTo>
                    <a:pt x="0" y="30880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 sz="1200"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5101108" y="3675316"/>
            <a:ext cx="329565" cy="105157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900" b="1">
                <a:latin typeface="Calibri"/>
                <a:cs typeface="Calibri"/>
              </a:defRPr>
            </a:pPr>
            <a:r>
              <a:rPr sz="600"/>
              <a:t>BEVIAMO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767707" y="1712048"/>
            <a:ext cx="1018540" cy="14170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3655" rIns="0" bIns="0">
            <a:spAutoFit/>
          </a:bodyPr>
          <a:lstStyle/>
          <a:p>
            <a:pPr marL="90805">
              <a:lnSpc>
                <a:spcPct val="100000"/>
              </a:lnSpc>
              <a:spcBef>
                <a:spcPts val="265"/>
              </a:spcBef>
              <a:defRPr sz="1000">
                <a:latin typeface="Calibri"/>
                <a:cs typeface="Calibri"/>
              </a:defRPr>
            </a:pPr>
            <a:r>
              <a:rPr sz="700"/>
              <a:t>VegPasta &gt; Pesce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4870705" y="4381435"/>
            <a:ext cx="789940" cy="692150"/>
            <a:chOff x="4901184" y="4937759"/>
            <a:chExt cx="789940" cy="692150"/>
          </a:xfrm>
        </p:grpSpPr>
        <p:pic>
          <p:nvPicPr>
            <p:cNvPr id="40" name="object 4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901184" y="4937759"/>
              <a:ext cx="789432" cy="691895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947196" y="4962766"/>
              <a:ext cx="697407" cy="599452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4947196" y="4962766"/>
              <a:ext cx="697865" cy="599440"/>
            </a:xfrm>
            <a:custGeom>
              <a:avLst/>
              <a:gdLst/>
              <a:ahLst/>
              <a:cxnLst/>
              <a:rect l="l" t="t" r="r" b="b"/>
              <a:pathLst>
                <a:path w="697864" h="599439">
                  <a:moveTo>
                    <a:pt x="0" y="299722"/>
                  </a:moveTo>
                  <a:lnTo>
                    <a:pt x="3780" y="255431"/>
                  </a:lnTo>
                  <a:lnTo>
                    <a:pt x="14763" y="213158"/>
                  </a:lnTo>
                  <a:lnTo>
                    <a:pt x="32409" y="173366"/>
                  </a:lnTo>
                  <a:lnTo>
                    <a:pt x="56178" y="136520"/>
                  </a:lnTo>
                  <a:lnTo>
                    <a:pt x="85531" y="103082"/>
                  </a:lnTo>
                  <a:lnTo>
                    <a:pt x="119928" y="73516"/>
                  </a:lnTo>
                  <a:lnTo>
                    <a:pt x="158831" y="48287"/>
                  </a:lnTo>
                  <a:lnTo>
                    <a:pt x="201699" y="27856"/>
                  </a:lnTo>
                  <a:lnTo>
                    <a:pt x="247993" y="12689"/>
                  </a:lnTo>
                  <a:lnTo>
                    <a:pt x="297175" y="3249"/>
                  </a:lnTo>
                  <a:lnTo>
                    <a:pt x="348704" y="0"/>
                  </a:lnTo>
                  <a:lnTo>
                    <a:pt x="400233" y="3249"/>
                  </a:lnTo>
                  <a:lnTo>
                    <a:pt x="449414" y="12689"/>
                  </a:lnTo>
                  <a:lnTo>
                    <a:pt x="495709" y="27856"/>
                  </a:lnTo>
                  <a:lnTo>
                    <a:pt x="538577" y="48287"/>
                  </a:lnTo>
                  <a:lnTo>
                    <a:pt x="577479" y="73516"/>
                  </a:lnTo>
                  <a:lnTo>
                    <a:pt x="611877" y="103082"/>
                  </a:lnTo>
                  <a:lnTo>
                    <a:pt x="641230" y="136520"/>
                  </a:lnTo>
                  <a:lnTo>
                    <a:pt x="664998" y="173366"/>
                  </a:lnTo>
                  <a:lnTo>
                    <a:pt x="682644" y="213158"/>
                  </a:lnTo>
                  <a:lnTo>
                    <a:pt x="693627" y="255431"/>
                  </a:lnTo>
                  <a:lnTo>
                    <a:pt x="697408" y="299722"/>
                  </a:lnTo>
                  <a:lnTo>
                    <a:pt x="693627" y="344012"/>
                  </a:lnTo>
                  <a:lnTo>
                    <a:pt x="682644" y="386285"/>
                  </a:lnTo>
                  <a:lnTo>
                    <a:pt x="664998" y="426077"/>
                  </a:lnTo>
                  <a:lnTo>
                    <a:pt x="641230" y="462924"/>
                  </a:lnTo>
                  <a:lnTo>
                    <a:pt x="611877" y="496361"/>
                  </a:lnTo>
                  <a:lnTo>
                    <a:pt x="577479" y="525927"/>
                  </a:lnTo>
                  <a:lnTo>
                    <a:pt x="538577" y="551157"/>
                  </a:lnTo>
                  <a:lnTo>
                    <a:pt x="495709" y="571587"/>
                  </a:lnTo>
                  <a:lnTo>
                    <a:pt x="449414" y="586754"/>
                  </a:lnTo>
                  <a:lnTo>
                    <a:pt x="400233" y="596194"/>
                  </a:lnTo>
                  <a:lnTo>
                    <a:pt x="348704" y="599444"/>
                  </a:lnTo>
                  <a:lnTo>
                    <a:pt x="297175" y="596194"/>
                  </a:lnTo>
                  <a:lnTo>
                    <a:pt x="247993" y="586754"/>
                  </a:lnTo>
                  <a:lnTo>
                    <a:pt x="201699" y="571587"/>
                  </a:lnTo>
                  <a:lnTo>
                    <a:pt x="158831" y="551157"/>
                  </a:lnTo>
                  <a:lnTo>
                    <a:pt x="119928" y="525927"/>
                  </a:lnTo>
                  <a:lnTo>
                    <a:pt x="85531" y="496361"/>
                  </a:lnTo>
                  <a:lnTo>
                    <a:pt x="56178" y="462924"/>
                  </a:lnTo>
                  <a:lnTo>
                    <a:pt x="32409" y="426077"/>
                  </a:lnTo>
                  <a:lnTo>
                    <a:pt x="14763" y="386285"/>
                  </a:lnTo>
                  <a:lnTo>
                    <a:pt x="3780" y="344012"/>
                  </a:lnTo>
                  <a:lnTo>
                    <a:pt x="0" y="29972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 sz="1200"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4937341" y="4164329"/>
            <a:ext cx="693420" cy="139782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1750" rIns="0" bIns="0">
            <a:spAutoFit/>
          </a:bodyPr>
          <a:lstStyle/>
          <a:p>
            <a:pPr marL="91440">
              <a:lnSpc>
                <a:spcPct val="100000"/>
              </a:lnSpc>
              <a:spcBef>
                <a:spcPts val="250"/>
              </a:spcBef>
              <a:defRPr sz="1000">
                <a:latin typeface="Calibri"/>
                <a:cs typeface="Calibri"/>
              </a:defRPr>
            </a:pPr>
            <a:r>
              <a:rPr sz="700"/>
              <a:t>TV&gt;Musica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4536758" y="2695891"/>
            <a:ext cx="1758950" cy="942340"/>
            <a:chOff x="4567237" y="3252215"/>
            <a:chExt cx="1758950" cy="942340"/>
          </a:xfrm>
        </p:grpSpPr>
        <p:pic>
          <p:nvPicPr>
            <p:cNvPr id="45" name="object 4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41976" y="3252215"/>
              <a:ext cx="307848" cy="941831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5236946" y="3273424"/>
              <a:ext cx="118110" cy="744855"/>
            </a:xfrm>
            <a:custGeom>
              <a:avLst/>
              <a:gdLst/>
              <a:ahLst/>
              <a:cxnLst/>
              <a:rect l="l" t="t" r="r" b="b"/>
              <a:pathLst>
                <a:path w="118110" h="744854">
                  <a:moveTo>
                    <a:pt x="14160" y="628916"/>
                  </a:moveTo>
                  <a:lnTo>
                    <a:pt x="2044" y="635990"/>
                  </a:lnTo>
                  <a:lnTo>
                    <a:pt x="0" y="643763"/>
                  </a:lnTo>
                  <a:lnTo>
                    <a:pt x="58953" y="744829"/>
                  </a:lnTo>
                  <a:lnTo>
                    <a:pt x="73659" y="719620"/>
                  </a:lnTo>
                  <a:lnTo>
                    <a:pt x="46253" y="719620"/>
                  </a:lnTo>
                  <a:lnTo>
                    <a:pt x="46253" y="672634"/>
                  </a:lnTo>
                  <a:lnTo>
                    <a:pt x="21945" y="630961"/>
                  </a:lnTo>
                  <a:lnTo>
                    <a:pt x="14160" y="628916"/>
                  </a:lnTo>
                  <a:close/>
                </a:path>
                <a:path w="118110" h="744854">
                  <a:moveTo>
                    <a:pt x="46253" y="672634"/>
                  </a:moveTo>
                  <a:lnTo>
                    <a:pt x="46253" y="719620"/>
                  </a:lnTo>
                  <a:lnTo>
                    <a:pt x="71653" y="719620"/>
                  </a:lnTo>
                  <a:lnTo>
                    <a:pt x="71653" y="713219"/>
                  </a:lnTo>
                  <a:lnTo>
                    <a:pt x="47980" y="713219"/>
                  </a:lnTo>
                  <a:lnTo>
                    <a:pt x="58954" y="694410"/>
                  </a:lnTo>
                  <a:lnTo>
                    <a:pt x="46253" y="672634"/>
                  </a:lnTo>
                  <a:close/>
                </a:path>
                <a:path w="118110" h="744854">
                  <a:moveTo>
                    <a:pt x="103746" y="628916"/>
                  </a:moveTo>
                  <a:lnTo>
                    <a:pt x="95973" y="630961"/>
                  </a:lnTo>
                  <a:lnTo>
                    <a:pt x="71659" y="672634"/>
                  </a:lnTo>
                  <a:lnTo>
                    <a:pt x="71653" y="719620"/>
                  </a:lnTo>
                  <a:lnTo>
                    <a:pt x="73659" y="719620"/>
                  </a:lnTo>
                  <a:lnTo>
                    <a:pt x="117906" y="643763"/>
                  </a:lnTo>
                  <a:lnTo>
                    <a:pt x="115862" y="635990"/>
                  </a:lnTo>
                  <a:lnTo>
                    <a:pt x="103746" y="628916"/>
                  </a:lnTo>
                  <a:close/>
                </a:path>
                <a:path w="118110" h="744854">
                  <a:moveTo>
                    <a:pt x="58954" y="694410"/>
                  </a:moveTo>
                  <a:lnTo>
                    <a:pt x="47980" y="713219"/>
                  </a:lnTo>
                  <a:lnTo>
                    <a:pt x="69926" y="713219"/>
                  </a:lnTo>
                  <a:lnTo>
                    <a:pt x="58954" y="694410"/>
                  </a:lnTo>
                  <a:close/>
                </a:path>
                <a:path w="118110" h="744854">
                  <a:moveTo>
                    <a:pt x="71653" y="672645"/>
                  </a:moveTo>
                  <a:lnTo>
                    <a:pt x="58954" y="694410"/>
                  </a:lnTo>
                  <a:lnTo>
                    <a:pt x="69926" y="713219"/>
                  </a:lnTo>
                  <a:lnTo>
                    <a:pt x="71653" y="713219"/>
                  </a:lnTo>
                  <a:lnTo>
                    <a:pt x="71653" y="672645"/>
                  </a:lnTo>
                  <a:close/>
                </a:path>
                <a:path w="118110" h="744854">
                  <a:moveTo>
                    <a:pt x="71653" y="0"/>
                  </a:moveTo>
                  <a:lnTo>
                    <a:pt x="46253" y="0"/>
                  </a:lnTo>
                  <a:lnTo>
                    <a:pt x="46259" y="672645"/>
                  </a:lnTo>
                  <a:lnTo>
                    <a:pt x="58954" y="694410"/>
                  </a:lnTo>
                  <a:lnTo>
                    <a:pt x="71653" y="672645"/>
                  </a:lnTo>
                  <a:lnTo>
                    <a:pt x="7165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endParaRPr sz="1200"/>
            </a:p>
          </p:txBody>
        </p:sp>
        <p:sp>
          <p:nvSpPr>
            <p:cNvPr id="47" name="object 47"/>
            <p:cNvSpPr/>
            <p:nvPr/>
          </p:nvSpPr>
          <p:spPr>
            <a:xfrm>
              <a:off x="4572000" y="3389693"/>
              <a:ext cx="1749425" cy="400685"/>
            </a:xfrm>
            <a:custGeom>
              <a:avLst/>
              <a:gdLst/>
              <a:ahLst/>
              <a:cxnLst/>
              <a:rect l="l" t="t" r="r" b="b"/>
              <a:pathLst>
                <a:path w="1749425" h="400685">
                  <a:moveTo>
                    <a:pt x="1749196" y="0"/>
                  </a:moveTo>
                  <a:lnTo>
                    <a:pt x="0" y="0"/>
                  </a:lnTo>
                  <a:lnTo>
                    <a:pt x="0" y="400113"/>
                  </a:lnTo>
                  <a:lnTo>
                    <a:pt x="1749196" y="400113"/>
                  </a:lnTo>
                  <a:lnTo>
                    <a:pt x="17491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/>
            <a:lstStyle/>
            <a:p>
              <a:endParaRPr sz="1200"/>
            </a:p>
          </p:txBody>
        </p:sp>
        <p:sp>
          <p:nvSpPr>
            <p:cNvPr id="48" name="object 48"/>
            <p:cNvSpPr/>
            <p:nvPr/>
          </p:nvSpPr>
          <p:spPr>
            <a:xfrm>
              <a:off x="4572000" y="3389693"/>
              <a:ext cx="1749425" cy="400685"/>
            </a:xfrm>
            <a:custGeom>
              <a:avLst/>
              <a:gdLst/>
              <a:ahLst/>
              <a:cxnLst/>
              <a:rect l="l" t="t" r="r" b="b"/>
              <a:pathLst>
                <a:path w="1749425" h="400685">
                  <a:moveTo>
                    <a:pt x="0" y="0"/>
                  </a:moveTo>
                  <a:lnTo>
                    <a:pt x="1749200" y="0"/>
                  </a:lnTo>
                  <a:lnTo>
                    <a:pt x="1749200" y="400110"/>
                  </a:lnTo>
                  <a:lnTo>
                    <a:pt x="0" y="40011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 sz="1200"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4620261" y="2854896"/>
            <a:ext cx="1530350" cy="228268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defRPr sz="1000">
                <a:latin typeface="Calibri"/>
                <a:cs typeface="Calibri"/>
              </a:defRPr>
            </a:pPr>
            <a:r>
              <a:rPr sz="700"/>
              <a:t>VegPasta: Icetea&gt; Pesce di limone: Icetea&gt;Lemonade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4267200" y="1400492"/>
            <a:ext cx="6380480" cy="4057015"/>
            <a:chOff x="4297679" y="1956816"/>
            <a:chExt cx="6380480" cy="4057015"/>
          </a:xfrm>
        </p:grpSpPr>
        <p:pic>
          <p:nvPicPr>
            <p:cNvPr id="51" name="object 5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97679" y="1956816"/>
              <a:ext cx="2453639" cy="4056888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4343399" y="1981200"/>
              <a:ext cx="2362200" cy="3962400"/>
            </a:xfrm>
            <a:custGeom>
              <a:avLst/>
              <a:gdLst/>
              <a:ahLst/>
              <a:cxnLst/>
              <a:rect l="l" t="t" r="r" b="b"/>
              <a:pathLst>
                <a:path w="2362200" h="3962400">
                  <a:moveTo>
                    <a:pt x="0" y="0"/>
                  </a:moveTo>
                  <a:lnTo>
                    <a:pt x="2362201" y="0"/>
                  </a:lnTo>
                  <a:lnTo>
                    <a:pt x="2362201" y="3962402"/>
                  </a:lnTo>
                  <a:lnTo>
                    <a:pt x="0" y="396240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2F92B9"/>
              </a:solidFill>
            </a:ln>
          </p:spPr>
          <p:txBody>
            <a:bodyPr wrap="square" lIns="0" tIns="0" rIns="0" bIns="0"/>
            <a:lstStyle/>
            <a:p>
              <a:endParaRPr sz="1200"/>
            </a:p>
          </p:txBody>
        </p:sp>
        <p:pic>
          <p:nvPicPr>
            <p:cNvPr id="53" name="object 5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176606" y="2133600"/>
              <a:ext cx="4491393" cy="707631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6171844" y="2128837"/>
              <a:ext cx="4501515" cy="717550"/>
            </a:xfrm>
            <a:custGeom>
              <a:avLst/>
              <a:gdLst/>
              <a:ahLst/>
              <a:cxnLst/>
              <a:rect l="l" t="t" r="r" b="b"/>
              <a:pathLst>
                <a:path w="4501515" h="717550">
                  <a:moveTo>
                    <a:pt x="0" y="0"/>
                  </a:moveTo>
                  <a:lnTo>
                    <a:pt x="4500924" y="0"/>
                  </a:lnTo>
                  <a:lnTo>
                    <a:pt x="4500924" y="717158"/>
                  </a:lnTo>
                  <a:lnTo>
                    <a:pt x="0" y="717158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 sz="1200"/>
            </a:p>
          </p:txBody>
        </p:sp>
        <p:sp>
          <p:nvSpPr>
            <p:cNvPr id="55" name="object 55"/>
            <p:cNvSpPr/>
            <p:nvPr/>
          </p:nvSpPr>
          <p:spPr>
            <a:xfrm>
              <a:off x="7086600" y="3429000"/>
              <a:ext cx="984250" cy="369570"/>
            </a:xfrm>
            <a:custGeom>
              <a:avLst/>
              <a:gdLst/>
              <a:ahLst/>
              <a:cxnLst/>
              <a:rect l="l" t="t" r="r" b="b"/>
              <a:pathLst>
                <a:path w="984250" h="369570">
                  <a:moveTo>
                    <a:pt x="0" y="0"/>
                  </a:moveTo>
                  <a:lnTo>
                    <a:pt x="984126" y="0"/>
                  </a:lnTo>
                  <a:lnTo>
                    <a:pt x="984126" y="369332"/>
                  </a:lnTo>
                  <a:lnTo>
                    <a:pt x="0" y="36933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 sz="1200"/>
            </a:p>
          </p:txBody>
        </p:sp>
      </p:grpSp>
      <p:sp>
        <p:nvSpPr>
          <p:cNvPr id="56" name="object 56"/>
          <p:cNvSpPr txBox="1"/>
          <p:nvPr/>
        </p:nvSpPr>
        <p:spPr>
          <a:xfrm>
            <a:off x="1989011" y="5636704"/>
            <a:ext cx="822960" cy="19749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800">
                <a:latin typeface="Calibri"/>
                <a:cs typeface="Calibri"/>
              </a:defRPr>
            </a:pPr>
            <a:r>
              <a:rPr sz="1200"/>
              <a:t>CP-net A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001261" y="5636704"/>
            <a:ext cx="814705" cy="19749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800">
                <a:latin typeface="Calibri"/>
                <a:cs typeface="Calibri"/>
              </a:defRPr>
            </a:pPr>
            <a:r>
              <a:rPr sz="1200"/>
              <a:t>CP-net B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7134861" y="2893504"/>
            <a:ext cx="789940" cy="19749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800">
                <a:latin typeface="Calibri"/>
                <a:cs typeface="Calibri"/>
              </a:defRPr>
            </a:pPr>
            <a:r>
              <a:rPr sz="1200"/>
              <a:t>diff (A, B)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59" name="object 59"/>
          <p:cNvGrpSpPr/>
          <p:nvPr/>
        </p:nvGrpSpPr>
        <p:grpSpPr>
          <a:xfrm>
            <a:off x="5800344" y="3031172"/>
            <a:ext cx="1298575" cy="277495"/>
            <a:chOff x="5830823" y="3587496"/>
            <a:chExt cx="1298575" cy="277495"/>
          </a:xfrm>
        </p:grpSpPr>
        <p:pic>
          <p:nvPicPr>
            <p:cNvPr id="60" name="object 6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830823" y="3587496"/>
              <a:ext cx="1298448" cy="277367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5943574" y="3608933"/>
              <a:ext cx="1143635" cy="165735"/>
            </a:xfrm>
            <a:custGeom>
              <a:avLst/>
              <a:gdLst/>
              <a:ahLst/>
              <a:cxnLst/>
              <a:rect l="l" t="t" r="r" b="b"/>
              <a:pathLst>
                <a:path w="1143634" h="165735">
                  <a:moveTo>
                    <a:pt x="79844" y="66319"/>
                  </a:moveTo>
                  <a:lnTo>
                    <a:pt x="0" y="124866"/>
                  </a:lnTo>
                  <a:lnTo>
                    <a:pt x="90271" y="165544"/>
                  </a:lnTo>
                  <a:lnTo>
                    <a:pt x="93090" y="164477"/>
                  </a:lnTo>
                  <a:lnTo>
                    <a:pt x="95250" y="159677"/>
                  </a:lnTo>
                  <a:lnTo>
                    <a:pt x="94183" y="156857"/>
                  </a:lnTo>
                  <a:lnTo>
                    <a:pt x="31521" y="128625"/>
                  </a:lnTo>
                  <a:lnTo>
                    <a:pt x="9880" y="128625"/>
                  </a:lnTo>
                  <a:lnTo>
                    <a:pt x="8889" y="119151"/>
                  </a:lnTo>
                  <a:lnTo>
                    <a:pt x="26415" y="117309"/>
                  </a:lnTo>
                  <a:lnTo>
                    <a:pt x="85471" y="73990"/>
                  </a:lnTo>
                  <a:lnTo>
                    <a:pt x="85940" y="71018"/>
                  </a:lnTo>
                  <a:lnTo>
                    <a:pt x="82829" y="66776"/>
                  </a:lnTo>
                  <a:lnTo>
                    <a:pt x="79844" y="66319"/>
                  </a:lnTo>
                  <a:close/>
                </a:path>
                <a:path w="1143634" h="165735">
                  <a:moveTo>
                    <a:pt x="26415" y="117309"/>
                  </a:moveTo>
                  <a:lnTo>
                    <a:pt x="8889" y="119151"/>
                  </a:lnTo>
                  <a:lnTo>
                    <a:pt x="9880" y="128625"/>
                  </a:lnTo>
                  <a:lnTo>
                    <a:pt x="18459" y="127723"/>
                  </a:lnTo>
                  <a:lnTo>
                    <a:pt x="12217" y="127723"/>
                  </a:lnTo>
                  <a:lnTo>
                    <a:pt x="11366" y="119545"/>
                  </a:lnTo>
                  <a:lnTo>
                    <a:pt x="23367" y="119545"/>
                  </a:lnTo>
                  <a:lnTo>
                    <a:pt x="26415" y="117309"/>
                  </a:lnTo>
                  <a:close/>
                </a:path>
                <a:path w="1143634" h="165735">
                  <a:moveTo>
                    <a:pt x="27427" y="126781"/>
                  </a:moveTo>
                  <a:lnTo>
                    <a:pt x="9880" y="128625"/>
                  </a:lnTo>
                  <a:lnTo>
                    <a:pt x="31521" y="128625"/>
                  </a:lnTo>
                  <a:lnTo>
                    <a:pt x="27427" y="126781"/>
                  </a:lnTo>
                  <a:close/>
                </a:path>
                <a:path w="1143634" h="165735">
                  <a:moveTo>
                    <a:pt x="11366" y="119545"/>
                  </a:moveTo>
                  <a:lnTo>
                    <a:pt x="12217" y="127723"/>
                  </a:lnTo>
                  <a:lnTo>
                    <a:pt x="18800" y="122894"/>
                  </a:lnTo>
                  <a:lnTo>
                    <a:pt x="11366" y="119545"/>
                  </a:lnTo>
                  <a:close/>
                </a:path>
                <a:path w="1143634" h="165735">
                  <a:moveTo>
                    <a:pt x="18800" y="122894"/>
                  </a:moveTo>
                  <a:lnTo>
                    <a:pt x="12217" y="127723"/>
                  </a:lnTo>
                  <a:lnTo>
                    <a:pt x="18459" y="127723"/>
                  </a:lnTo>
                  <a:lnTo>
                    <a:pt x="27427" y="126781"/>
                  </a:lnTo>
                  <a:lnTo>
                    <a:pt x="18800" y="122894"/>
                  </a:lnTo>
                  <a:close/>
                </a:path>
                <a:path w="1143634" h="165735">
                  <a:moveTo>
                    <a:pt x="1142530" y="0"/>
                  </a:moveTo>
                  <a:lnTo>
                    <a:pt x="26415" y="117309"/>
                  </a:lnTo>
                  <a:lnTo>
                    <a:pt x="18800" y="122894"/>
                  </a:lnTo>
                  <a:lnTo>
                    <a:pt x="27427" y="126781"/>
                  </a:lnTo>
                  <a:lnTo>
                    <a:pt x="1143520" y="9474"/>
                  </a:lnTo>
                  <a:lnTo>
                    <a:pt x="1142530" y="0"/>
                  </a:lnTo>
                  <a:close/>
                </a:path>
                <a:path w="1143634" h="165735">
                  <a:moveTo>
                    <a:pt x="23367" y="119545"/>
                  </a:moveTo>
                  <a:lnTo>
                    <a:pt x="11366" y="119545"/>
                  </a:lnTo>
                  <a:lnTo>
                    <a:pt x="18800" y="122894"/>
                  </a:lnTo>
                  <a:lnTo>
                    <a:pt x="23367" y="119545"/>
                  </a:lnTo>
                  <a:close/>
                </a:path>
              </a:pathLst>
            </a:custGeom>
            <a:solidFill>
              <a:srgbClr val="3494BA"/>
            </a:solidFill>
          </p:spPr>
          <p:txBody>
            <a:bodyPr wrap="square" lIns="0" tIns="0" rIns="0" bIns="0"/>
            <a:lstStyle/>
            <a:p>
              <a:endParaRPr sz="1200"/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7007620" y="3420808"/>
            <a:ext cx="2946400" cy="1218154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6510">
              <a:lnSpc>
                <a:spcPct val="100000"/>
              </a:lnSpc>
              <a:spcBef>
                <a:spcPts val="100"/>
              </a:spcBef>
              <a:defRPr sz="1800">
                <a:latin typeface="Calibri"/>
                <a:cs typeface="Calibri"/>
              </a:defRPr>
            </a:pPr>
            <a:r>
              <a:rPr sz="1200"/>
              <a:t>Var(j)=DRINK</a:t>
            </a:r>
            <a:endParaRPr sz="1200">
              <a:latin typeface="Calibri"/>
              <a:cs typeface="Calibri"/>
            </a:endParaRPr>
          </a:p>
          <a:p>
            <a:pPr marL="12700" marR="617855">
              <a:lnSpc>
                <a:spcPts val="2090"/>
              </a:lnSpc>
              <a:spcBef>
                <a:spcPts val="1420"/>
              </a:spcBef>
              <a:defRPr sz="1800">
                <a:latin typeface="Calibri"/>
                <a:cs typeface="Calibri"/>
              </a:defRPr>
            </a:pPr>
            <a:r>
              <a:rPr sz="1200"/>
              <a:t>FLW (DRINK) = 1 (solo ENT) m=3</a:t>
            </a:r>
            <a:endParaRPr sz="1200">
              <a:latin typeface="Calibri"/>
              <a:cs typeface="Calibri"/>
            </a:endParaRPr>
          </a:p>
          <a:p>
            <a:pPr marL="12700" marR="5080">
              <a:lnSpc>
                <a:spcPts val="2210"/>
              </a:lnSpc>
              <a:spcBef>
                <a:spcPts val="20"/>
              </a:spcBef>
              <a:defRPr sz="1800">
                <a:latin typeface="Calibri"/>
                <a:cs typeface="Calibri"/>
              </a:defRPr>
            </a:pPr>
            <a:r>
              <a:rPr sz="1200"/>
              <a:t>|PA(DRINK)|=1, DRINK ha solo PRINCIPALE come genitore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6982220" y="5167311"/>
            <a:ext cx="1263015" cy="19749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  <a:defRPr>
                <a:latin typeface="Calibri"/>
                <a:cs typeface="Calibri"/>
              </a:defRPr>
            </a:pPr>
            <a:r>
              <a:rPr baseline="-15432"/>
              <a:t>2 </a:t>
            </a:r>
            <a:r>
              <a:rPr sz="1000"/>
              <a:t>1+ 3-1-1</a:t>
            </a:r>
            <a:r>
              <a:rPr baseline="-15432"/>
              <a:t>=2</a:t>
            </a:r>
            <a:r>
              <a:rPr sz="1000"/>
              <a:t>2</a:t>
            </a:r>
            <a:r>
              <a:rPr baseline="-15432"/>
              <a:t>=4</a:t>
            </a:r>
            <a:endParaRPr baseline="-15432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8785861" y="5783008"/>
            <a:ext cx="2623185" cy="166712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 b="1">
                <a:solidFill>
                  <a:srgbClr val="898989"/>
                </a:solidFill>
                <a:latin typeface="Calibri"/>
                <a:cs typeface="Calibri"/>
              </a:defRPr>
            </a:pPr>
            <a:r>
              <a:rPr sz="1000"/>
              <a:t>New Orleans — MPREF 2018 — Una Nozione di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8785861" y="5975032"/>
            <a:ext cx="1673860" cy="166712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 b="1">
                <a:solidFill>
                  <a:srgbClr val="898989"/>
                </a:solidFill>
                <a:latin typeface="Calibri"/>
                <a:cs typeface="Calibri"/>
              </a:defRPr>
            </a:pPr>
            <a:r>
              <a:rPr sz="1000"/>
              <a:t>Distanza tra le reti CP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1049636" y="5865304"/>
            <a:ext cx="193675" cy="166712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200">
                <a:solidFill>
                  <a:srgbClr val="898989"/>
                </a:solidFill>
                <a:latin typeface="Arial MT"/>
                <a:cs typeface="Arial MT"/>
              </a:defRPr>
            </a:pPr>
            <a:r>
              <a:rPr sz="1000"/>
              <a:t>56</a:t>
            </a:r>
            <a:endParaRPr sz="10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0" y="69529"/>
            <a:ext cx="11074400" cy="773430"/>
            <a:chOff x="609600" y="69529"/>
            <a:chExt cx="11074400" cy="773430"/>
          </a:xfrm>
        </p:grpSpPr>
        <p:sp>
          <p:nvSpPr>
            <p:cNvPr id="3" name="object 3"/>
            <p:cNvSpPr/>
            <p:nvPr/>
          </p:nvSpPr>
          <p:spPr>
            <a:xfrm>
              <a:off x="609600" y="838199"/>
              <a:ext cx="11074400" cy="0"/>
            </a:xfrm>
            <a:custGeom>
              <a:avLst/>
              <a:gdLst/>
              <a:ahLst/>
              <a:cxnLst/>
              <a:rect l="l" t="t" r="r" b="b"/>
              <a:pathLst>
                <a:path w="11074400">
                  <a:moveTo>
                    <a:pt x="0" y="0"/>
                  </a:moveTo>
                  <a:lnTo>
                    <a:pt x="11074406" y="1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24608" y="69529"/>
              <a:ext cx="747551" cy="747556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412152" y="1877061"/>
            <a:ext cx="780415" cy="624840"/>
            <a:chOff x="1435608" y="2423160"/>
            <a:chExt cx="780415" cy="62484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35608" y="2423160"/>
              <a:ext cx="780288" cy="62483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78864" y="2590800"/>
              <a:ext cx="496824" cy="31394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82267" y="2449906"/>
              <a:ext cx="688441" cy="532714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482267" y="2449906"/>
              <a:ext cx="688975" cy="532765"/>
            </a:xfrm>
            <a:custGeom>
              <a:avLst/>
              <a:gdLst/>
              <a:ahLst/>
              <a:cxnLst/>
              <a:rect l="l" t="t" r="r" b="b"/>
              <a:pathLst>
                <a:path w="688975" h="532764">
                  <a:moveTo>
                    <a:pt x="0" y="266353"/>
                  </a:moveTo>
                  <a:lnTo>
                    <a:pt x="4505" y="223149"/>
                  </a:lnTo>
                  <a:lnTo>
                    <a:pt x="17548" y="182164"/>
                  </a:lnTo>
                  <a:lnTo>
                    <a:pt x="38420" y="143948"/>
                  </a:lnTo>
                  <a:lnTo>
                    <a:pt x="66413" y="109048"/>
                  </a:lnTo>
                  <a:lnTo>
                    <a:pt x="100818" y="78012"/>
                  </a:lnTo>
                  <a:lnTo>
                    <a:pt x="140926" y="51390"/>
                  </a:lnTo>
                  <a:lnTo>
                    <a:pt x="186029" y="29729"/>
                  </a:lnTo>
                  <a:lnTo>
                    <a:pt x="235417" y="13578"/>
                  </a:lnTo>
                  <a:lnTo>
                    <a:pt x="288382" y="3486"/>
                  </a:lnTo>
                  <a:lnTo>
                    <a:pt x="344216" y="0"/>
                  </a:lnTo>
                  <a:lnTo>
                    <a:pt x="400050" y="3486"/>
                  </a:lnTo>
                  <a:lnTo>
                    <a:pt x="453015" y="13578"/>
                  </a:lnTo>
                  <a:lnTo>
                    <a:pt x="502403" y="29729"/>
                  </a:lnTo>
                  <a:lnTo>
                    <a:pt x="547506" y="51390"/>
                  </a:lnTo>
                  <a:lnTo>
                    <a:pt x="587614" y="78012"/>
                  </a:lnTo>
                  <a:lnTo>
                    <a:pt x="622019" y="109048"/>
                  </a:lnTo>
                  <a:lnTo>
                    <a:pt x="650012" y="143948"/>
                  </a:lnTo>
                  <a:lnTo>
                    <a:pt x="670884" y="182164"/>
                  </a:lnTo>
                  <a:lnTo>
                    <a:pt x="683928" y="223149"/>
                  </a:lnTo>
                  <a:lnTo>
                    <a:pt x="688433" y="266353"/>
                  </a:lnTo>
                  <a:lnTo>
                    <a:pt x="683928" y="309557"/>
                  </a:lnTo>
                  <a:lnTo>
                    <a:pt x="670884" y="350541"/>
                  </a:lnTo>
                  <a:lnTo>
                    <a:pt x="650012" y="388758"/>
                  </a:lnTo>
                  <a:lnTo>
                    <a:pt x="622019" y="423658"/>
                  </a:lnTo>
                  <a:lnTo>
                    <a:pt x="587614" y="454693"/>
                  </a:lnTo>
                  <a:lnTo>
                    <a:pt x="547506" y="481316"/>
                  </a:lnTo>
                  <a:lnTo>
                    <a:pt x="502403" y="502977"/>
                  </a:lnTo>
                  <a:lnTo>
                    <a:pt x="453015" y="519128"/>
                  </a:lnTo>
                  <a:lnTo>
                    <a:pt x="400050" y="529221"/>
                  </a:lnTo>
                  <a:lnTo>
                    <a:pt x="344216" y="532707"/>
                  </a:lnTo>
                  <a:lnTo>
                    <a:pt x="288382" y="529221"/>
                  </a:lnTo>
                  <a:lnTo>
                    <a:pt x="235417" y="519128"/>
                  </a:lnTo>
                  <a:lnTo>
                    <a:pt x="186029" y="502977"/>
                  </a:lnTo>
                  <a:lnTo>
                    <a:pt x="140926" y="481316"/>
                  </a:lnTo>
                  <a:lnTo>
                    <a:pt x="100818" y="454693"/>
                  </a:lnTo>
                  <a:lnTo>
                    <a:pt x="66413" y="423658"/>
                  </a:lnTo>
                  <a:lnTo>
                    <a:pt x="38420" y="388758"/>
                  </a:lnTo>
                  <a:lnTo>
                    <a:pt x="17548" y="350541"/>
                  </a:lnTo>
                  <a:lnTo>
                    <a:pt x="4505" y="309557"/>
                  </a:lnTo>
                  <a:lnTo>
                    <a:pt x="0" y="266353"/>
                  </a:lnTo>
                  <a:close/>
                </a:path>
              </a:pathLst>
            </a:custGeom>
            <a:ln w="9525">
              <a:solidFill>
                <a:srgbClr val="80A9B3"/>
              </a:solidFill>
            </a:ln>
          </p:spPr>
          <p:txBody>
            <a:bodyPr wrap="square" lIns="0" tIns="0" rIns="0" bIns="0"/>
            <a:lstStyle/>
            <a:p>
              <a:endParaRPr sz="1600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581779" y="2047979"/>
            <a:ext cx="551625" cy="25904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900" b="1">
                <a:latin typeface="Calibri"/>
                <a:cs typeface="Calibri"/>
              </a:defRPr>
            </a:pPr>
            <a:r>
              <a:rPr sz="800"/>
              <a:t>IL NOSTRO SITO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188371" y="2413508"/>
            <a:ext cx="1391920" cy="1176655"/>
            <a:chOff x="1211827" y="2959607"/>
            <a:chExt cx="1391920" cy="1176655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23416" y="3550919"/>
              <a:ext cx="798576" cy="58521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60576" y="3697223"/>
              <a:ext cx="524256" cy="31699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69186" y="3576929"/>
              <a:ext cx="707758" cy="49284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469186" y="3576929"/>
              <a:ext cx="708025" cy="493395"/>
            </a:xfrm>
            <a:custGeom>
              <a:avLst/>
              <a:gdLst/>
              <a:ahLst/>
              <a:cxnLst/>
              <a:rect l="l" t="t" r="r" b="b"/>
              <a:pathLst>
                <a:path w="708025" h="493395">
                  <a:moveTo>
                    <a:pt x="0" y="246422"/>
                  </a:moveTo>
                  <a:lnTo>
                    <a:pt x="4631" y="206451"/>
                  </a:lnTo>
                  <a:lnTo>
                    <a:pt x="18040" y="168533"/>
                  </a:lnTo>
                  <a:lnTo>
                    <a:pt x="39499" y="133177"/>
                  </a:lnTo>
                  <a:lnTo>
                    <a:pt x="68277" y="100888"/>
                  </a:lnTo>
                  <a:lnTo>
                    <a:pt x="103648" y="72175"/>
                  </a:lnTo>
                  <a:lnTo>
                    <a:pt x="144881" y="47545"/>
                  </a:lnTo>
                  <a:lnTo>
                    <a:pt x="191249" y="27505"/>
                  </a:lnTo>
                  <a:lnTo>
                    <a:pt x="242024" y="12562"/>
                  </a:lnTo>
                  <a:lnTo>
                    <a:pt x="296475" y="3225"/>
                  </a:lnTo>
                  <a:lnTo>
                    <a:pt x="353876" y="0"/>
                  </a:lnTo>
                  <a:lnTo>
                    <a:pt x="411276" y="3225"/>
                  </a:lnTo>
                  <a:lnTo>
                    <a:pt x="465728" y="12562"/>
                  </a:lnTo>
                  <a:lnTo>
                    <a:pt x="516503" y="27505"/>
                  </a:lnTo>
                  <a:lnTo>
                    <a:pt x="562871" y="47545"/>
                  </a:lnTo>
                  <a:lnTo>
                    <a:pt x="604105" y="72175"/>
                  </a:lnTo>
                  <a:lnTo>
                    <a:pt x="639475" y="100888"/>
                  </a:lnTo>
                  <a:lnTo>
                    <a:pt x="668254" y="133177"/>
                  </a:lnTo>
                  <a:lnTo>
                    <a:pt x="689712" y="168533"/>
                  </a:lnTo>
                  <a:lnTo>
                    <a:pt x="703121" y="206451"/>
                  </a:lnTo>
                  <a:lnTo>
                    <a:pt x="707753" y="246422"/>
                  </a:lnTo>
                  <a:lnTo>
                    <a:pt x="703121" y="286393"/>
                  </a:lnTo>
                  <a:lnTo>
                    <a:pt x="689712" y="324310"/>
                  </a:lnTo>
                  <a:lnTo>
                    <a:pt x="668254" y="359667"/>
                  </a:lnTo>
                  <a:lnTo>
                    <a:pt x="639475" y="391955"/>
                  </a:lnTo>
                  <a:lnTo>
                    <a:pt x="604105" y="420668"/>
                  </a:lnTo>
                  <a:lnTo>
                    <a:pt x="562871" y="445299"/>
                  </a:lnTo>
                  <a:lnTo>
                    <a:pt x="516503" y="465339"/>
                  </a:lnTo>
                  <a:lnTo>
                    <a:pt x="465728" y="480281"/>
                  </a:lnTo>
                  <a:lnTo>
                    <a:pt x="411276" y="489619"/>
                  </a:lnTo>
                  <a:lnTo>
                    <a:pt x="353876" y="492844"/>
                  </a:lnTo>
                  <a:lnTo>
                    <a:pt x="296475" y="489619"/>
                  </a:lnTo>
                  <a:lnTo>
                    <a:pt x="242024" y="480281"/>
                  </a:lnTo>
                  <a:lnTo>
                    <a:pt x="191249" y="465339"/>
                  </a:lnTo>
                  <a:lnTo>
                    <a:pt x="144881" y="445299"/>
                  </a:lnTo>
                  <a:lnTo>
                    <a:pt x="103648" y="420668"/>
                  </a:lnTo>
                  <a:lnTo>
                    <a:pt x="68277" y="391955"/>
                  </a:lnTo>
                  <a:lnTo>
                    <a:pt x="39499" y="359667"/>
                  </a:lnTo>
                  <a:lnTo>
                    <a:pt x="18040" y="324310"/>
                  </a:lnTo>
                  <a:lnTo>
                    <a:pt x="4631" y="286393"/>
                  </a:lnTo>
                  <a:lnTo>
                    <a:pt x="0" y="246422"/>
                  </a:lnTo>
                  <a:close/>
                </a:path>
              </a:pathLst>
            </a:custGeom>
            <a:ln w="9525">
              <a:solidFill>
                <a:srgbClr val="80A9B3"/>
              </a:solidFill>
            </a:ln>
          </p:spPr>
          <p:txBody>
            <a:bodyPr wrap="square" lIns="0" tIns="0" rIns="0" bIns="0"/>
            <a:lstStyle/>
            <a:p>
              <a:endParaRPr sz="1600"/>
            </a:p>
          </p:txBody>
        </p:sp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67256" y="2959607"/>
              <a:ext cx="310895" cy="79247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764703" y="2982544"/>
              <a:ext cx="118110" cy="594995"/>
            </a:xfrm>
            <a:custGeom>
              <a:avLst/>
              <a:gdLst/>
              <a:ahLst/>
              <a:cxnLst/>
              <a:rect l="l" t="t" r="r" b="b"/>
              <a:pathLst>
                <a:path w="118110" h="594995">
                  <a:moveTo>
                    <a:pt x="14236" y="478281"/>
                  </a:moveTo>
                  <a:lnTo>
                    <a:pt x="2082" y="485279"/>
                  </a:lnTo>
                  <a:lnTo>
                    <a:pt x="0" y="493039"/>
                  </a:lnTo>
                  <a:lnTo>
                    <a:pt x="58369" y="594448"/>
                  </a:lnTo>
                  <a:lnTo>
                    <a:pt x="73222" y="569315"/>
                  </a:lnTo>
                  <a:lnTo>
                    <a:pt x="45808" y="569163"/>
                  </a:lnTo>
                  <a:lnTo>
                    <a:pt x="46079" y="522186"/>
                  </a:lnTo>
                  <a:lnTo>
                    <a:pt x="22009" y="480377"/>
                  </a:lnTo>
                  <a:lnTo>
                    <a:pt x="14236" y="478281"/>
                  </a:lnTo>
                  <a:close/>
                </a:path>
                <a:path w="118110" h="594995">
                  <a:moveTo>
                    <a:pt x="46079" y="522186"/>
                  </a:moveTo>
                  <a:lnTo>
                    <a:pt x="45808" y="569163"/>
                  </a:lnTo>
                  <a:lnTo>
                    <a:pt x="71208" y="569315"/>
                  </a:lnTo>
                  <a:lnTo>
                    <a:pt x="71245" y="562902"/>
                  </a:lnTo>
                  <a:lnTo>
                    <a:pt x="47574" y="562775"/>
                  </a:lnTo>
                  <a:lnTo>
                    <a:pt x="58655" y="544030"/>
                  </a:lnTo>
                  <a:lnTo>
                    <a:pt x="46079" y="522186"/>
                  </a:lnTo>
                  <a:close/>
                </a:path>
                <a:path w="118110" h="594995">
                  <a:moveTo>
                    <a:pt x="103822" y="478789"/>
                  </a:moveTo>
                  <a:lnTo>
                    <a:pt x="96037" y="480796"/>
                  </a:lnTo>
                  <a:lnTo>
                    <a:pt x="71479" y="522338"/>
                  </a:lnTo>
                  <a:lnTo>
                    <a:pt x="71208" y="569315"/>
                  </a:lnTo>
                  <a:lnTo>
                    <a:pt x="73222" y="569315"/>
                  </a:lnTo>
                  <a:lnTo>
                    <a:pt x="117894" y="493725"/>
                  </a:lnTo>
                  <a:lnTo>
                    <a:pt x="115900" y="485927"/>
                  </a:lnTo>
                  <a:lnTo>
                    <a:pt x="103822" y="478789"/>
                  </a:lnTo>
                  <a:close/>
                </a:path>
                <a:path w="118110" h="594995">
                  <a:moveTo>
                    <a:pt x="58655" y="544030"/>
                  </a:moveTo>
                  <a:lnTo>
                    <a:pt x="47574" y="562775"/>
                  </a:lnTo>
                  <a:lnTo>
                    <a:pt x="69519" y="562902"/>
                  </a:lnTo>
                  <a:lnTo>
                    <a:pt x="58655" y="544030"/>
                  </a:lnTo>
                  <a:close/>
                </a:path>
                <a:path w="118110" h="594995">
                  <a:moveTo>
                    <a:pt x="71479" y="522338"/>
                  </a:moveTo>
                  <a:lnTo>
                    <a:pt x="58655" y="544030"/>
                  </a:lnTo>
                  <a:lnTo>
                    <a:pt x="69519" y="562902"/>
                  </a:lnTo>
                  <a:lnTo>
                    <a:pt x="71245" y="562902"/>
                  </a:lnTo>
                  <a:lnTo>
                    <a:pt x="71479" y="522338"/>
                  </a:lnTo>
                  <a:close/>
                </a:path>
                <a:path w="118110" h="594995">
                  <a:moveTo>
                    <a:pt x="49085" y="0"/>
                  </a:moveTo>
                  <a:lnTo>
                    <a:pt x="46291" y="485279"/>
                  </a:lnTo>
                  <a:lnTo>
                    <a:pt x="46166" y="522338"/>
                  </a:lnTo>
                  <a:lnTo>
                    <a:pt x="58655" y="544030"/>
                  </a:lnTo>
                  <a:lnTo>
                    <a:pt x="71479" y="522338"/>
                  </a:lnTo>
                  <a:lnTo>
                    <a:pt x="74485" y="152"/>
                  </a:lnTo>
                  <a:lnTo>
                    <a:pt x="49085" y="0"/>
                  </a:lnTo>
                  <a:close/>
                </a:path>
              </a:pathLst>
            </a:custGeom>
            <a:solidFill>
              <a:srgbClr val="3494BA"/>
            </a:solidFill>
          </p:spPr>
          <p:txBody>
            <a:bodyPr wrap="square" lIns="0" tIns="0" rIns="0" bIns="0"/>
            <a:lstStyle/>
            <a:p>
              <a:endParaRPr sz="16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211827" y="3075393"/>
              <a:ext cx="1391920" cy="318135"/>
            </a:xfrm>
            <a:custGeom>
              <a:avLst/>
              <a:gdLst/>
              <a:ahLst/>
              <a:cxnLst/>
              <a:rect l="l" t="t" r="r" b="b"/>
              <a:pathLst>
                <a:path w="1391920" h="318135">
                  <a:moveTo>
                    <a:pt x="1391646" y="0"/>
                  </a:moveTo>
                  <a:lnTo>
                    <a:pt x="0" y="0"/>
                  </a:lnTo>
                  <a:lnTo>
                    <a:pt x="0" y="317817"/>
                  </a:lnTo>
                  <a:lnTo>
                    <a:pt x="1391646" y="317817"/>
                  </a:lnTo>
                  <a:lnTo>
                    <a:pt x="139164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/>
            <a:lstStyle/>
            <a:p>
              <a:endParaRPr sz="1600"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458100" y="1377696"/>
            <a:ext cx="794385" cy="556563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R="26034" algn="ctr">
              <a:lnSpc>
                <a:spcPct val="100000"/>
              </a:lnSpc>
              <a:spcBef>
                <a:spcPts val="100"/>
              </a:spcBef>
              <a:defRPr sz="1000" b="1">
                <a:latin typeface="Calibri"/>
                <a:cs typeface="Calibri"/>
              </a:defRPr>
            </a:pPr>
            <a:r>
              <a:rPr sz="900"/>
              <a:t>CP-net</a:t>
            </a:r>
            <a:endParaRPr sz="9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985"/>
              </a:spcBef>
              <a:defRPr sz="1000">
                <a:latin typeface="Calibri"/>
                <a:cs typeface="Calibri"/>
              </a:defRPr>
            </a:pPr>
            <a:r>
              <a:rPr sz="900"/>
              <a:t>VegPasta &gt; Pesce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457871" y="3757677"/>
            <a:ext cx="683260" cy="573405"/>
            <a:chOff x="1481327" y="4303776"/>
            <a:chExt cx="683260" cy="573405"/>
          </a:xfrm>
        </p:grpSpPr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81327" y="4303776"/>
              <a:ext cx="682752" cy="57302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600199" y="4434840"/>
              <a:ext cx="445007" cy="347472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28635" y="4330687"/>
              <a:ext cx="588873" cy="478358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528635" y="4330687"/>
              <a:ext cx="589280" cy="478790"/>
            </a:xfrm>
            <a:custGeom>
              <a:avLst/>
              <a:gdLst/>
              <a:ahLst/>
              <a:cxnLst/>
              <a:rect l="l" t="t" r="r" b="b"/>
              <a:pathLst>
                <a:path w="589280" h="478789">
                  <a:moveTo>
                    <a:pt x="0" y="239174"/>
                  </a:moveTo>
                  <a:lnTo>
                    <a:pt x="4743" y="196182"/>
                  </a:lnTo>
                  <a:lnTo>
                    <a:pt x="18420" y="155718"/>
                  </a:lnTo>
                  <a:lnTo>
                    <a:pt x="40199" y="118458"/>
                  </a:lnTo>
                  <a:lnTo>
                    <a:pt x="69247" y="85077"/>
                  </a:lnTo>
                  <a:lnTo>
                    <a:pt x="104734" y="56250"/>
                  </a:lnTo>
                  <a:lnTo>
                    <a:pt x="145828" y="32654"/>
                  </a:lnTo>
                  <a:lnTo>
                    <a:pt x="191698" y="14963"/>
                  </a:lnTo>
                  <a:lnTo>
                    <a:pt x="241511" y="3853"/>
                  </a:lnTo>
                  <a:lnTo>
                    <a:pt x="294436" y="0"/>
                  </a:lnTo>
                  <a:lnTo>
                    <a:pt x="347361" y="3853"/>
                  </a:lnTo>
                  <a:lnTo>
                    <a:pt x="397174" y="14963"/>
                  </a:lnTo>
                  <a:lnTo>
                    <a:pt x="443043" y="32654"/>
                  </a:lnTo>
                  <a:lnTo>
                    <a:pt x="484137" y="56250"/>
                  </a:lnTo>
                  <a:lnTo>
                    <a:pt x="519624" y="85077"/>
                  </a:lnTo>
                  <a:lnTo>
                    <a:pt x="548673" y="118458"/>
                  </a:lnTo>
                  <a:lnTo>
                    <a:pt x="570451" y="155718"/>
                  </a:lnTo>
                  <a:lnTo>
                    <a:pt x="584128" y="196182"/>
                  </a:lnTo>
                  <a:lnTo>
                    <a:pt x="588872" y="239174"/>
                  </a:lnTo>
                  <a:lnTo>
                    <a:pt x="584128" y="282166"/>
                  </a:lnTo>
                  <a:lnTo>
                    <a:pt x="570451" y="322630"/>
                  </a:lnTo>
                  <a:lnTo>
                    <a:pt x="548673" y="359890"/>
                  </a:lnTo>
                  <a:lnTo>
                    <a:pt x="519624" y="393271"/>
                  </a:lnTo>
                  <a:lnTo>
                    <a:pt x="484137" y="422098"/>
                  </a:lnTo>
                  <a:lnTo>
                    <a:pt x="443043" y="445694"/>
                  </a:lnTo>
                  <a:lnTo>
                    <a:pt x="397174" y="463385"/>
                  </a:lnTo>
                  <a:lnTo>
                    <a:pt x="347361" y="474495"/>
                  </a:lnTo>
                  <a:lnTo>
                    <a:pt x="294436" y="478349"/>
                  </a:lnTo>
                  <a:lnTo>
                    <a:pt x="241511" y="474495"/>
                  </a:lnTo>
                  <a:lnTo>
                    <a:pt x="191698" y="463385"/>
                  </a:lnTo>
                  <a:lnTo>
                    <a:pt x="145828" y="445694"/>
                  </a:lnTo>
                  <a:lnTo>
                    <a:pt x="104734" y="422098"/>
                  </a:lnTo>
                  <a:lnTo>
                    <a:pt x="69247" y="393271"/>
                  </a:lnTo>
                  <a:lnTo>
                    <a:pt x="40199" y="359890"/>
                  </a:lnTo>
                  <a:lnTo>
                    <a:pt x="18420" y="322630"/>
                  </a:lnTo>
                  <a:lnTo>
                    <a:pt x="4743" y="282166"/>
                  </a:lnTo>
                  <a:lnTo>
                    <a:pt x="0" y="239174"/>
                  </a:lnTo>
                  <a:close/>
                </a:path>
              </a:pathLst>
            </a:custGeom>
            <a:ln w="9525">
              <a:solidFill>
                <a:srgbClr val="80A9B3"/>
              </a:solidFill>
            </a:ln>
          </p:spPr>
          <p:txBody>
            <a:bodyPr wrap="square" lIns="0" tIns="0" rIns="0" bIns="0"/>
            <a:lstStyle/>
            <a:p>
              <a:endParaRPr sz="1600"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1682141" y="3922777"/>
            <a:ext cx="234315" cy="151323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000" b="1">
                <a:latin typeface="Calibri"/>
                <a:cs typeface="Calibri"/>
              </a:defRPr>
            </a:pPr>
            <a:r>
              <a:rPr sz="900"/>
              <a:t>ENT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601331" y="3611880"/>
            <a:ext cx="528955" cy="151323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000">
                <a:latin typeface="Calibri"/>
                <a:cs typeface="Calibri"/>
              </a:defRPr>
            </a:pPr>
            <a:r>
              <a:rPr sz="900"/>
              <a:t>TV&gt;Musica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88371" y="2529294"/>
            <a:ext cx="1391920" cy="247887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26034" rIns="0" bIns="0">
            <a:spAutoFit/>
          </a:bodyPr>
          <a:lstStyle/>
          <a:p>
            <a:pPr marL="91440" marR="86360">
              <a:lnSpc>
                <a:spcPct val="105000"/>
              </a:lnSpc>
              <a:spcBef>
                <a:spcPts val="204"/>
              </a:spcBef>
              <a:defRPr sz="800">
                <a:latin typeface="Calibri"/>
                <a:cs typeface="Calibri"/>
              </a:defRPr>
            </a:pPr>
            <a:r>
              <a:rPr sz="700"/>
              <a:t>VegPasta: Icetea&gt; Pesce di limone: Limonata&gt; IceTea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418193" y="1722082"/>
            <a:ext cx="1122045" cy="215900"/>
          </a:xfrm>
          <a:custGeom>
            <a:avLst/>
            <a:gdLst/>
            <a:ahLst/>
            <a:cxnLst/>
            <a:rect l="l" t="t" r="r" b="b"/>
            <a:pathLst>
              <a:path w="1122045" h="215900">
                <a:moveTo>
                  <a:pt x="0" y="0"/>
                </a:moveTo>
                <a:lnTo>
                  <a:pt x="1122000" y="0"/>
                </a:lnTo>
                <a:lnTo>
                  <a:pt x="1122000" y="215444"/>
                </a:lnTo>
                <a:lnTo>
                  <a:pt x="0" y="215444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/>
          <a:lstStyle/>
          <a:p>
            <a:endParaRPr sz="1600"/>
          </a:p>
        </p:txBody>
      </p:sp>
      <p:sp>
        <p:nvSpPr>
          <p:cNvPr id="29" name="object 29"/>
          <p:cNvSpPr txBox="1"/>
          <p:nvPr/>
        </p:nvSpPr>
        <p:spPr>
          <a:xfrm>
            <a:off x="3496933" y="1741425"/>
            <a:ext cx="898525" cy="120546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800" b="1">
                <a:latin typeface="Calibri"/>
                <a:cs typeface="Calibri"/>
              </a:defRPr>
            </a:pPr>
            <a:r>
              <a:rPr sz="700"/>
              <a:t>VegPasta, IceTea, TV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646338" y="2187410"/>
            <a:ext cx="1263650" cy="215900"/>
          </a:xfrm>
          <a:custGeom>
            <a:avLst/>
            <a:gdLst/>
            <a:ahLst/>
            <a:cxnLst/>
            <a:rect l="l" t="t" r="r" b="b"/>
            <a:pathLst>
              <a:path w="1263650" h="215900">
                <a:moveTo>
                  <a:pt x="0" y="0"/>
                </a:moveTo>
                <a:lnTo>
                  <a:pt x="1263370" y="0"/>
                </a:lnTo>
                <a:lnTo>
                  <a:pt x="1263370" y="215444"/>
                </a:lnTo>
                <a:lnTo>
                  <a:pt x="0" y="215444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/>
          <a:lstStyle/>
          <a:p>
            <a:endParaRPr sz="1600"/>
          </a:p>
        </p:txBody>
      </p:sp>
      <p:sp>
        <p:nvSpPr>
          <p:cNvPr id="31" name="object 31"/>
          <p:cNvSpPr txBox="1"/>
          <p:nvPr/>
        </p:nvSpPr>
        <p:spPr>
          <a:xfrm>
            <a:off x="2725077" y="2207769"/>
            <a:ext cx="1064895" cy="120546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800" b="1">
                <a:latin typeface="Calibri"/>
                <a:cs typeface="Calibri"/>
              </a:defRPr>
            </a:pPr>
            <a:r>
              <a:rPr sz="700"/>
              <a:t>VegPasta, Lemonade, TV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024491" y="2181467"/>
            <a:ext cx="1263650" cy="215900"/>
          </a:xfrm>
          <a:custGeom>
            <a:avLst/>
            <a:gdLst/>
            <a:ahLst/>
            <a:cxnLst/>
            <a:rect l="l" t="t" r="r" b="b"/>
            <a:pathLst>
              <a:path w="1263650" h="215900">
                <a:moveTo>
                  <a:pt x="0" y="0"/>
                </a:moveTo>
                <a:lnTo>
                  <a:pt x="1263370" y="0"/>
                </a:lnTo>
                <a:lnTo>
                  <a:pt x="1263370" y="215444"/>
                </a:lnTo>
                <a:lnTo>
                  <a:pt x="0" y="215444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/>
          <a:lstStyle/>
          <a:p>
            <a:endParaRPr sz="1600"/>
          </a:p>
        </p:txBody>
      </p:sp>
      <p:sp>
        <p:nvSpPr>
          <p:cNvPr id="33" name="object 33"/>
          <p:cNvSpPr txBox="1"/>
          <p:nvPr/>
        </p:nvSpPr>
        <p:spPr>
          <a:xfrm>
            <a:off x="4103231" y="2201673"/>
            <a:ext cx="1039494" cy="120546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800" b="1">
                <a:latin typeface="Calibri"/>
                <a:cs typeface="Calibri"/>
              </a:defRPr>
            </a:pPr>
            <a:r>
              <a:rPr sz="700"/>
              <a:t>VegPasta, IceTea, Musica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979317" y="3030500"/>
            <a:ext cx="1395095" cy="215900"/>
          </a:xfrm>
          <a:custGeom>
            <a:avLst/>
            <a:gdLst/>
            <a:ahLst/>
            <a:cxnLst/>
            <a:rect l="l" t="t" r="r" b="b"/>
            <a:pathLst>
              <a:path w="1395095" h="215900">
                <a:moveTo>
                  <a:pt x="0" y="0"/>
                </a:moveTo>
                <a:lnTo>
                  <a:pt x="1394560" y="0"/>
                </a:lnTo>
                <a:lnTo>
                  <a:pt x="1394560" y="215444"/>
                </a:lnTo>
                <a:lnTo>
                  <a:pt x="0" y="215444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/>
          <a:lstStyle/>
          <a:p>
            <a:endParaRPr sz="1600"/>
          </a:p>
        </p:txBody>
      </p:sp>
      <p:sp>
        <p:nvSpPr>
          <p:cNvPr id="35" name="object 35"/>
          <p:cNvSpPr txBox="1"/>
          <p:nvPr/>
        </p:nvSpPr>
        <p:spPr>
          <a:xfrm>
            <a:off x="4058057" y="3052065"/>
            <a:ext cx="1206500" cy="120546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800" b="1">
                <a:latin typeface="Calibri"/>
                <a:cs typeface="Calibri"/>
              </a:defRPr>
            </a:pPr>
            <a:r>
              <a:rPr sz="700"/>
              <a:t>VegPasta, Lemonade, Musica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736609" y="3041358"/>
            <a:ext cx="1071245" cy="215900"/>
          </a:xfrm>
          <a:custGeom>
            <a:avLst/>
            <a:gdLst/>
            <a:ahLst/>
            <a:cxnLst/>
            <a:rect l="l" t="t" r="r" b="b"/>
            <a:pathLst>
              <a:path w="1071245" h="215900">
                <a:moveTo>
                  <a:pt x="0" y="0"/>
                </a:moveTo>
                <a:lnTo>
                  <a:pt x="1070650" y="0"/>
                </a:lnTo>
                <a:lnTo>
                  <a:pt x="1070650" y="215444"/>
                </a:lnTo>
                <a:lnTo>
                  <a:pt x="0" y="215444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/>
          <a:lstStyle/>
          <a:p>
            <a:endParaRPr sz="1600"/>
          </a:p>
        </p:txBody>
      </p:sp>
      <p:sp>
        <p:nvSpPr>
          <p:cNvPr id="37" name="object 37"/>
          <p:cNvSpPr txBox="1"/>
          <p:nvPr/>
        </p:nvSpPr>
        <p:spPr>
          <a:xfrm>
            <a:off x="2815349" y="3061209"/>
            <a:ext cx="841375" cy="120546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800" b="1">
                <a:latin typeface="Calibri"/>
                <a:cs typeface="Calibri"/>
              </a:defRPr>
            </a:pPr>
            <a:r>
              <a:rPr sz="700"/>
              <a:t>Pesce, Lemonade, TV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106355" y="3710877"/>
            <a:ext cx="1168400" cy="215900"/>
          </a:xfrm>
          <a:custGeom>
            <a:avLst/>
            <a:gdLst/>
            <a:ahLst/>
            <a:cxnLst/>
            <a:rect l="l" t="t" r="r" b="b"/>
            <a:pathLst>
              <a:path w="1168400" h="215900">
                <a:moveTo>
                  <a:pt x="0" y="0"/>
                </a:moveTo>
                <a:lnTo>
                  <a:pt x="1167850" y="0"/>
                </a:lnTo>
                <a:lnTo>
                  <a:pt x="1167850" y="215444"/>
                </a:lnTo>
                <a:lnTo>
                  <a:pt x="0" y="215444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/>
          <a:lstStyle/>
          <a:p>
            <a:endParaRPr sz="1600"/>
          </a:p>
        </p:txBody>
      </p:sp>
      <p:sp>
        <p:nvSpPr>
          <p:cNvPr id="39" name="object 39"/>
          <p:cNvSpPr txBox="1"/>
          <p:nvPr/>
        </p:nvSpPr>
        <p:spPr>
          <a:xfrm>
            <a:off x="4185095" y="3731768"/>
            <a:ext cx="982980" cy="120546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800" b="1">
                <a:latin typeface="Calibri"/>
                <a:cs typeface="Calibri"/>
              </a:defRPr>
            </a:pPr>
            <a:r>
              <a:rPr sz="700"/>
              <a:t>Pesce, Lemonade, Musica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2694572" y="3647618"/>
            <a:ext cx="1156970" cy="231140"/>
          </a:xfrm>
          <a:custGeom>
            <a:avLst/>
            <a:gdLst/>
            <a:ahLst/>
            <a:cxnLst/>
            <a:rect l="l" t="t" r="r" b="b"/>
            <a:pathLst>
              <a:path w="1156970" h="231139">
                <a:moveTo>
                  <a:pt x="0" y="0"/>
                </a:moveTo>
                <a:lnTo>
                  <a:pt x="1156650" y="0"/>
                </a:lnTo>
                <a:lnTo>
                  <a:pt x="1156650" y="230832"/>
                </a:lnTo>
                <a:lnTo>
                  <a:pt x="0" y="230832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/>
          <a:lstStyle/>
          <a:p>
            <a:endParaRPr sz="1600"/>
          </a:p>
        </p:txBody>
      </p:sp>
      <p:sp>
        <p:nvSpPr>
          <p:cNvPr id="41" name="object 41"/>
          <p:cNvSpPr txBox="1"/>
          <p:nvPr/>
        </p:nvSpPr>
        <p:spPr>
          <a:xfrm>
            <a:off x="2773312" y="3667253"/>
            <a:ext cx="756920" cy="13593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900" b="1">
                <a:latin typeface="Calibri"/>
                <a:cs typeface="Calibri"/>
              </a:defRPr>
            </a:pPr>
            <a:r>
              <a:rPr sz="800"/>
              <a:t>Pesce, IceTea, TV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485769" y="4294810"/>
            <a:ext cx="1034415" cy="215900"/>
          </a:xfrm>
          <a:custGeom>
            <a:avLst/>
            <a:gdLst/>
            <a:ahLst/>
            <a:cxnLst/>
            <a:rect l="l" t="t" r="r" b="b"/>
            <a:pathLst>
              <a:path w="1034414" h="215900">
                <a:moveTo>
                  <a:pt x="0" y="0"/>
                </a:moveTo>
                <a:lnTo>
                  <a:pt x="1034200" y="0"/>
                </a:lnTo>
                <a:lnTo>
                  <a:pt x="1034200" y="215444"/>
                </a:lnTo>
                <a:lnTo>
                  <a:pt x="0" y="215444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/>
          <a:lstStyle/>
          <a:p>
            <a:endParaRPr sz="1600"/>
          </a:p>
        </p:txBody>
      </p:sp>
      <p:sp>
        <p:nvSpPr>
          <p:cNvPr id="43" name="object 43"/>
          <p:cNvSpPr txBox="1"/>
          <p:nvPr/>
        </p:nvSpPr>
        <p:spPr>
          <a:xfrm>
            <a:off x="3564509" y="4313936"/>
            <a:ext cx="815975" cy="120546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800" b="1">
                <a:latin typeface="Calibri"/>
                <a:cs typeface="Calibri"/>
              </a:defRPr>
            </a:pPr>
            <a:r>
              <a:rPr sz="700"/>
              <a:t>Pesce, IceTea, Musica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2893479" y="1901445"/>
            <a:ext cx="1765300" cy="2581910"/>
            <a:chOff x="2916935" y="2447544"/>
            <a:chExt cx="1765300" cy="2581910"/>
          </a:xfrm>
        </p:grpSpPr>
        <p:pic>
          <p:nvPicPr>
            <p:cNvPr id="45" name="object 4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916935" y="2447544"/>
              <a:ext cx="938784" cy="475488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3084283" y="2470111"/>
              <a:ext cx="730250" cy="289560"/>
            </a:xfrm>
            <a:custGeom>
              <a:avLst/>
              <a:gdLst/>
              <a:ahLst/>
              <a:cxnLst/>
              <a:rect l="l" t="t" r="r" b="b"/>
              <a:pathLst>
                <a:path w="730250" h="289560">
                  <a:moveTo>
                    <a:pt x="94919" y="163017"/>
                  </a:moveTo>
                  <a:lnTo>
                    <a:pt x="85890" y="163690"/>
                  </a:lnTo>
                  <a:lnTo>
                    <a:pt x="0" y="263423"/>
                  </a:lnTo>
                  <a:lnTo>
                    <a:pt x="129095" y="289102"/>
                  </a:lnTo>
                  <a:lnTo>
                    <a:pt x="136613" y="284073"/>
                  </a:lnTo>
                  <a:lnTo>
                    <a:pt x="139700" y="268592"/>
                  </a:lnTo>
                  <a:lnTo>
                    <a:pt x="139096" y="267690"/>
                  </a:lnTo>
                  <a:lnTo>
                    <a:pt x="31457" y="267690"/>
                  </a:lnTo>
                  <a:lnTo>
                    <a:pt x="22148" y="240677"/>
                  </a:lnTo>
                  <a:lnTo>
                    <a:pt x="72120" y="223465"/>
                  </a:lnTo>
                  <a:lnTo>
                    <a:pt x="107543" y="182333"/>
                  </a:lnTo>
                  <a:lnTo>
                    <a:pt x="106870" y="173316"/>
                  </a:lnTo>
                  <a:lnTo>
                    <a:pt x="94919" y="163017"/>
                  </a:lnTo>
                  <a:close/>
                </a:path>
                <a:path w="730250" h="289560">
                  <a:moveTo>
                    <a:pt x="72120" y="223465"/>
                  </a:moveTo>
                  <a:lnTo>
                    <a:pt x="22148" y="240677"/>
                  </a:lnTo>
                  <a:lnTo>
                    <a:pt x="31457" y="267690"/>
                  </a:lnTo>
                  <a:lnTo>
                    <a:pt x="43588" y="263512"/>
                  </a:lnTo>
                  <a:lnTo>
                    <a:pt x="37630" y="263512"/>
                  </a:lnTo>
                  <a:lnTo>
                    <a:pt x="29591" y="240169"/>
                  </a:lnTo>
                  <a:lnTo>
                    <a:pt x="57733" y="240169"/>
                  </a:lnTo>
                  <a:lnTo>
                    <a:pt x="72120" y="223465"/>
                  </a:lnTo>
                  <a:close/>
                </a:path>
                <a:path w="730250" h="289560">
                  <a:moveTo>
                    <a:pt x="81423" y="250480"/>
                  </a:moveTo>
                  <a:lnTo>
                    <a:pt x="31457" y="267690"/>
                  </a:lnTo>
                  <a:lnTo>
                    <a:pt x="139096" y="267690"/>
                  </a:lnTo>
                  <a:lnTo>
                    <a:pt x="134670" y="261073"/>
                  </a:lnTo>
                  <a:lnTo>
                    <a:pt x="81423" y="250480"/>
                  </a:lnTo>
                  <a:close/>
                </a:path>
                <a:path w="730250" h="289560">
                  <a:moveTo>
                    <a:pt x="29591" y="240169"/>
                  </a:moveTo>
                  <a:lnTo>
                    <a:pt x="37630" y="263512"/>
                  </a:lnTo>
                  <a:lnTo>
                    <a:pt x="53617" y="244949"/>
                  </a:lnTo>
                  <a:lnTo>
                    <a:pt x="29591" y="240169"/>
                  </a:lnTo>
                  <a:close/>
                </a:path>
                <a:path w="730250" h="289560">
                  <a:moveTo>
                    <a:pt x="53617" y="244949"/>
                  </a:moveTo>
                  <a:lnTo>
                    <a:pt x="37630" y="263512"/>
                  </a:lnTo>
                  <a:lnTo>
                    <a:pt x="43588" y="263512"/>
                  </a:lnTo>
                  <a:lnTo>
                    <a:pt x="81423" y="250480"/>
                  </a:lnTo>
                  <a:lnTo>
                    <a:pt x="53617" y="244949"/>
                  </a:lnTo>
                  <a:close/>
                </a:path>
                <a:path w="730250" h="289560">
                  <a:moveTo>
                    <a:pt x="720877" y="0"/>
                  </a:moveTo>
                  <a:lnTo>
                    <a:pt x="72120" y="223465"/>
                  </a:lnTo>
                  <a:lnTo>
                    <a:pt x="53617" y="244949"/>
                  </a:lnTo>
                  <a:lnTo>
                    <a:pt x="81423" y="250480"/>
                  </a:lnTo>
                  <a:lnTo>
                    <a:pt x="730186" y="27025"/>
                  </a:lnTo>
                  <a:lnTo>
                    <a:pt x="720877" y="0"/>
                  </a:lnTo>
                  <a:close/>
                </a:path>
                <a:path w="730250" h="289560">
                  <a:moveTo>
                    <a:pt x="57733" y="240169"/>
                  </a:moveTo>
                  <a:lnTo>
                    <a:pt x="29591" y="240169"/>
                  </a:lnTo>
                  <a:lnTo>
                    <a:pt x="53617" y="244949"/>
                  </a:lnTo>
                  <a:lnTo>
                    <a:pt x="57733" y="240169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 sz="1600"/>
            </a:p>
          </p:txBody>
        </p:sp>
        <p:pic>
          <p:nvPicPr>
            <p:cNvPr id="47" name="object 4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764279" y="2447544"/>
              <a:ext cx="865631" cy="469391"/>
            </a:xfrm>
            <a:prstGeom prst="rect">
              <a:avLst/>
            </a:prstGeom>
          </p:spPr>
        </p:pic>
        <p:sp>
          <p:nvSpPr>
            <p:cNvPr id="48" name="object 48"/>
            <p:cNvSpPr/>
            <p:nvPr/>
          </p:nvSpPr>
          <p:spPr>
            <a:xfrm>
              <a:off x="3804818" y="2470238"/>
              <a:ext cx="657860" cy="280035"/>
            </a:xfrm>
            <a:custGeom>
              <a:avLst/>
              <a:gdLst/>
              <a:ahLst/>
              <a:cxnLst/>
              <a:rect l="l" t="t" r="r" b="b"/>
              <a:pathLst>
                <a:path w="657860" h="280035">
                  <a:moveTo>
                    <a:pt x="576675" y="242306"/>
                  </a:moveTo>
                  <a:lnTo>
                    <a:pt x="523163" y="251510"/>
                  </a:lnTo>
                  <a:lnTo>
                    <a:pt x="517944" y="258902"/>
                  </a:lnTo>
                  <a:lnTo>
                    <a:pt x="520623" y="274459"/>
                  </a:lnTo>
                  <a:lnTo>
                    <a:pt x="528015" y="279679"/>
                  </a:lnTo>
                  <a:lnTo>
                    <a:pt x="637662" y="260807"/>
                  </a:lnTo>
                  <a:lnTo>
                    <a:pt x="626173" y="260807"/>
                  </a:lnTo>
                  <a:lnTo>
                    <a:pt x="576675" y="242306"/>
                  </a:lnTo>
                  <a:close/>
                </a:path>
                <a:path w="657860" h="280035">
                  <a:moveTo>
                    <a:pt x="604618" y="237500"/>
                  </a:moveTo>
                  <a:lnTo>
                    <a:pt x="576675" y="242306"/>
                  </a:lnTo>
                  <a:lnTo>
                    <a:pt x="626173" y="260807"/>
                  </a:lnTo>
                  <a:lnTo>
                    <a:pt x="627797" y="256463"/>
                  </a:lnTo>
                  <a:lnTo>
                    <a:pt x="620115" y="256463"/>
                  </a:lnTo>
                  <a:lnTo>
                    <a:pt x="604618" y="237500"/>
                  </a:lnTo>
                  <a:close/>
                </a:path>
                <a:path w="657860" h="280035">
                  <a:moveTo>
                    <a:pt x="565454" y="154520"/>
                  </a:moveTo>
                  <a:lnTo>
                    <a:pt x="553237" y="164503"/>
                  </a:lnTo>
                  <a:lnTo>
                    <a:pt x="552323" y="173507"/>
                  </a:lnTo>
                  <a:lnTo>
                    <a:pt x="586676" y="215545"/>
                  </a:lnTo>
                  <a:lnTo>
                    <a:pt x="636181" y="234048"/>
                  </a:lnTo>
                  <a:lnTo>
                    <a:pt x="626173" y="260807"/>
                  </a:lnTo>
                  <a:lnTo>
                    <a:pt x="637662" y="260807"/>
                  </a:lnTo>
                  <a:lnTo>
                    <a:pt x="657733" y="257352"/>
                  </a:lnTo>
                  <a:lnTo>
                    <a:pt x="574459" y="155422"/>
                  </a:lnTo>
                  <a:lnTo>
                    <a:pt x="565454" y="154520"/>
                  </a:lnTo>
                  <a:close/>
                </a:path>
                <a:path w="657860" h="280035">
                  <a:moveTo>
                    <a:pt x="628751" y="233349"/>
                  </a:moveTo>
                  <a:lnTo>
                    <a:pt x="604618" y="237500"/>
                  </a:lnTo>
                  <a:lnTo>
                    <a:pt x="620115" y="256463"/>
                  </a:lnTo>
                  <a:lnTo>
                    <a:pt x="628751" y="233349"/>
                  </a:lnTo>
                  <a:close/>
                </a:path>
                <a:path w="657860" h="280035">
                  <a:moveTo>
                    <a:pt x="634312" y="233349"/>
                  </a:moveTo>
                  <a:lnTo>
                    <a:pt x="628751" y="233349"/>
                  </a:lnTo>
                  <a:lnTo>
                    <a:pt x="620115" y="256463"/>
                  </a:lnTo>
                  <a:lnTo>
                    <a:pt x="627797" y="256463"/>
                  </a:lnTo>
                  <a:lnTo>
                    <a:pt x="636181" y="234048"/>
                  </a:lnTo>
                  <a:lnTo>
                    <a:pt x="634312" y="233349"/>
                  </a:lnTo>
                  <a:close/>
                </a:path>
                <a:path w="657860" h="280035">
                  <a:moveTo>
                    <a:pt x="9994" y="0"/>
                  </a:moveTo>
                  <a:lnTo>
                    <a:pt x="0" y="26771"/>
                  </a:lnTo>
                  <a:lnTo>
                    <a:pt x="576675" y="242306"/>
                  </a:lnTo>
                  <a:lnTo>
                    <a:pt x="604618" y="237500"/>
                  </a:lnTo>
                  <a:lnTo>
                    <a:pt x="586676" y="215545"/>
                  </a:lnTo>
                  <a:lnTo>
                    <a:pt x="9994" y="0"/>
                  </a:lnTo>
                  <a:close/>
                </a:path>
                <a:path w="657860" h="280035">
                  <a:moveTo>
                    <a:pt x="586676" y="215545"/>
                  </a:moveTo>
                  <a:lnTo>
                    <a:pt x="604618" y="237500"/>
                  </a:lnTo>
                  <a:lnTo>
                    <a:pt x="628751" y="233349"/>
                  </a:lnTo>
                  <a:lnTo>
                    <a:pt x="634312" y="233349"/>
                  </a:lnTo>
                  <a:lnTo>
                    <a:pt x="586676" y="215545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 sz="1600"/>
            </a:p>
          </p:txBody>
        </p:sp>
        <p:pic>
          <p:nvPicPr>
            <p:cNvPr id="49" name="object 4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941319" y="2926080"/>
              <a:ext cx="338328" cy="850391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3040303" y="2948355"/>
              <a:ext cx="132715" cy="639445"/>
            </a:xfrm>
            <a:custGeom>
              <a:avLst/>
              <a:gdLst/>
              <a:ahLst/>
              <a:cxnLst/>
              <a:rect l="l" t="t" r="r" b="b"/>
              <a:pathLst>
                <a:path w="132714" h="639445">
                  <a:moveTo>
                    <a:pt x="15214" y="511009"/>
                  </a:moveTo>
                  <a:lnTo>
                    <a:pt x="1930" y="519531"/>
                  </a:lnTo>
                  <a:lnTo>
                    <a:pt x="0" y="528370"/>
                  </a:lnTo>
                  <a:lnTo>
                    <a:pt x="71069" y="639165"/>
                  </a:lnTo>
                  <a:lnTo>
                    <a:pt x="85706" y="611441"/>
                  </a:lnTo>
                  <a:lnTo>
                    <a:pt x="55600" y="611441"/>
                  </a:lnTo>
                  <a:lnTo>
                    <a:pt x="53365" y="558635"/>
                  </a:lnTo>
                  <a:lnTo>
                    <a:pt x="24053" y="512940"/>
                  </a:lnTo>
                  <a:lnTo>
                    <a:pt x="15214" y="511009"/>
                  </a:lnTo>
                  <a:close/>
                </a:path>
                <a:path w="132714" h="639445">
                  <a:moveTo>
                    <a:pt x="53365" y="558635"/>
                  </a:moveTo>
                  <a:lnTo>
                    <a:pt x="55600" y="611441"/>
                  </a:lnTo>
                  <a:lnTo>
                    <a:pt x="84150" y="610235"/>
                  </a:lnTo>
                  <a:lnTo>
                    <a:pt x="83893" y="604164"/>
                  </a:lnTo>
                  <a:lnTo>
                    <a:pt x="57238" y="604164"/>
                  </a:lnTo>
                  <a:lnTo>
                    <a:pt x="68674" y="582501"/>
                  </a:lnTo>
                  <a:lnTo>
                    <a:pt x="53365" y="558635"/>
                  </a:lnTo>
                  <a:close/>
                </a:path>
                <a:path w="132714" h="639445">
                  <a:moveTo>
                    <a:pt x="115900" y="506755"/>
                  </a:moveTo>
                  <a:lnTo>
                    <a:pt x="107251" y="509422"/>
                  </a:lnTo>
                  <a:lnTo>
                    <a:pt x="81914" y="557419"/>
                  </a:lnTo>
                  <a:lnTo>
                    <a:pt x="84150" y="610235"/>
                  </a:lnTo>
                  <a:lnTo>
                    <a:pt x="55600" y="611441"/>
                  </a:lnTo>
                  <a:lnTo>
                    <a:pt x="85706" y="611441"/>
                  </a:lnTo>
                  <a:lnTo>
                    <a:pt x="132524" y="522770"/>
                  </a:lnTo>
                  <a:lnTo>
                    <a:pt x="129857" y="514121"/>
                  </a:lnTo>
                  <a:lnTo>
                    <a:pt x="115900" y="506755"/>
                  </a:lnTo>
                  <a:close/>
                </a:path>
                <a:path w="132714" h="639445">
                  <a:moveTo>
                    <a:pt x="68674" y="582501"/>
                  </a:moveTo>
                  <a:lnTo>
                    <a:pt x="57238" y="604164"/>
                  </a:lnTo>
                  <a:lnTo>
                    <a:pt x="81902" y="603123"/>
                  </a:lnTo>
                  <a:lnTo>
                    <a:pt x="68674" y="582501"/>
                  </a:lnTo>
                  <a:close/>
                </a:path>
                <a:path w="132714" h="639445">
                  <a:moveTo>
                    <a:pt x="81914" y="557419"/>
                  </a:moveTo>
                  <a:lnTo>
                    <a:pt x="68674" y="582501"/>
                  </a:lnTo>
                  <a:lnTo>
                    <a:pt x="81902" y="603123"/>
                  </a:lnTo>
                  <a:lnTo>
                    <a:pt x="57238" y="604164"/>
                  </a:lnTo>
                  <a:lnTo>
                    <a:pt x="83893" y="604164"/>
                  </a:lnTo>
                  <a:lnTo>
                    <a:pt x="81914" y="557419"/>
                  </a:lnTo>
                  <a:close/>
                </a:path>
                <a:path w="132714" h="639445">
                  <a:moveTo>
                    <a:pt x="58318" y="0"/>
                  </a:moveTo>
                  <a:lnTo>
                    <a:pt x="29768" y="1206"/>
                  </a:lnTo>
                  <a:lnTo>
                    <a:pt x="53365" y="558635"/>
                  </a:lnTo>
                  <a:lnTo>
                    <a:pt x="68674" y="582501"/>
                  </a:lnTo>
                  <a:lnTo>
                    <a:pt x="81914" y="557419"/>
                  </a:lnTo>
                  <a:lnTo>
                    <a:pt x="58318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 sz="1600"/>
            </a:p>
          </p:txBody>
        </p:sp>
        <p:pic>
          <p:nvPicPr>
            <p:cNvPr id="51" name="object 5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035807" y="2913888"/>
              <a:ext cx="1594104" cy="850392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3078416" y="2935960"/>
              <a:ext cx="1382395" cy="654050"/>
            </a:xfrm>
            <a:custGeom>
              <a:avLst/>
              <a:gdLst/>
              <a:ahLst/>
              <a:cxnLst/>
              <a:rect l="l" t="t" r="r" b="b"/>
              <a:pathLst>
                <a:path w="1382395" h="654050">
                  <a:moveTo>
                    <a:pt x="1302211" y="619959"/>
                  </a:moveTo>
                  <a:lnTo>
                    <a:pt x="1248181" y="625386"/>
                  </a:lnTo>
                  <a:lnTo>
                    <a:pt x="1242453" y="632396"/>
                  </a:lnTo>
                  <a:lnTo>
                    <a:pt x="1244041" y="648093"/>
                  </a:lnTo>
                  <a:lnTo>
                    <a:pt x="1251038" y="653821"/>
                  </a:lnTo>
                  <a:lnTo>
                    <a:pt x="1369877" y="641883"/>
                  </a:lnTo>
                  <a:lnTo>
                    <a:pt x="1350276" y="641883"/>
                  </a:lnTo>
                  <a:lnTo>
                    <a:pt x="1302211" y="619959"/>
                  </a:lnTo>
                  <a:close/>
                </a:path>
                <a:path w="1382395" h="654050">
                  <a:moveTo>
                    <a:pt x="1330412" y="617127"/>
                  </a:moveTo>
                  <a:lnTo>
                    <a:pt x="1302211" y="619959"/>
                  </a:lnTo>
                  <a:lnTo>
                    <a:pt x="1350276" y="641883"/>
                  </a:lnTo>
                  <a:lnTo>
                    <a:pt x="1352441" y="637133"/>
                  </a:lnTo>
                  <a:lnTo>
                    <a:pt x="1344536" y="637133"/>
                  </a:lnTo>
                  <a:lnTo>
                    <a:pt x="1330412" y="617127"/>
                  </a:lnTo>
                  <a:close/>
                </a:path>
                <a:path w="1382395" h="654050">
                  <a:moveTo>
                    <a:pt x="1297178" y="531596"/>
                  </a:moveTo>
                  <a:lnTo>
                    <a:pt x="1284287" y="540702"/>
                  </a:lnTo>
                  <a:lnTo>
                    <a:pt x="1282750" y="549617"/>
                  </a:lnTo>
                  <a:lnTo>
                    <a:pt x="1314057" y="593961"/>
                  </a:lnTo>
                  <a:lnTo>
                    <a:pt x="1362125" y="615886"/>
                  </a:lnTo>
                  <a:lnTo>
                    <a:pt x="1350276" y="641883"/>
                  </a:lnTo>
                  <a:lnTo>
                    <a:pt x="1369877" y="641883"/>
                  </a:lnTo>
                  <a:lnTo>
                    <a:pt x="1382013" y="640664"/>
                  </a:lnTo>
                  <a:lnTo>
                    <a:pt x="1306093" y="533133"/>
                  </a:lnTo>
                  <a:lnTo>
                    <a:pt x="1297178" y="531596"/>
                  </a:lnTo>
                  <a:close/>
                </a:path>
                <a:path w="1382395" h="654050">
                  <a:moveTo>
                    <a:pt x="1354785" y="614679"/>
                  </a:moveTo>
                  <a:lnTo>
                    <a:pt x="1330412" y="617127"/>
                  </a:lnTo>
                  <a:lnTo>
                    <a:pt x="1344536" y="637133"/>
                  </a:lnTo>
                  <a:lnTo>
                    <a:pt x="1354785" y="614679"/>
                  </a:lnTo>
                  <a:close/>
                </a:path>
                <a:path w="1382395" h="654050">
                  <a:moveTo>
                    <a:pt x="1359480" y="614679"/>
                  </a:moveTo>
                  <a:lnTo>
                    <a:pt x="1354785" y="614679"/>
                  </a:lnTo>
                  <a:lnTo>
                    <a:pt x="1344536" y="637133"/>
                  </a:lnTo>
                  <a:lnTo>
                    <a:pt x="1352441" y="637133"/>
                  </a:lnTo>
                  <a:lnTo>
                    <a:pt x="1362125" y="615886"/>
                  </a:lnTo>
                  <a:lnTo>
                    <a:pt x="1359480" y="614679"/>
                  </a:lnTo>
                  <a:close/>
                </a:path>
                <a:path w="1382395" h="654050">
                  <a:moveTo>
                    <a:pt x="11849" y="0"/>
                  </a:moveTo>
                  <a:lnTo>
                    <a:pt x="0" y="25996"/>
                  </a:lnTo>
                  <a:lnTo>
                    <a:pt x="1302211" y="619959"/>
                  </a:lnTo>
                  <a:lnTo>
                    <a:pt x="1330412" y="617127"/>
                  </a:lnTo>
                  <a:lnTo>
                    <a:pt x="1314057" y="593961"/>
                  </a:lnTo>
                  <a:lnTo>
                    <a:pt x="11849" y="0"/>
                  </a:lnTo>
                  <a:close/>
                </a:path>
                <a:path w="1382395" h="654050">
                  <a:moveTo>
                    <a:pt x="1314057" y="593961"/>
                  </a:moveTo>
                  <a:lnTo>
                    <a:pt x="1330412" y="617127"/>
                  </a:lnTo>
                  <a:lnTo>
                    <a:pt x="1354785" y="614679"/>
                  </a:lnTo>
                  <a:lnTo>
                    <a:pt x="1359480" y="614679"/>
                  </a:lnTo>
                  <a:lnTo>
                    <a:pt x="1314057" y="593961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 sz="1600"/>
            </a:p>
          </p:txBody>
        </p:sp>
        <p:pic>
          <p:nvPicPr>
            <p:cNvPr id="53" name="object 5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291583" y="2919984"/>
              <a:ext cx="338327" cy="844295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4394428" y="2942970"/>
              <a:ext cx="132715" cy="633730"/>
            </a:xfrm>
            <a:custGeom>
              <a:avLst/>
              <a:gdLst/>
              <a:ahLst/>
              <a:cxnLst/>
              <a:rect l="l" t="t" r="r" b="b"/>
              <a:pathLst>
                <a:path w="132714" h="633729">
                  <a:moveTo>
                    <a:pt x="15989" y="503123"/>
                  </a:moveTo>
                  <a:lnTo>
                    <a:pt x="2324" y="511022"/>
                  </a:lnTo>
                  <a:lnTo>
                    <a:pt x="0" y="519772"/>
                  </a:lnTo>
                  <a:lnTo>
                    <a:pt x="65938" y="633691"/>
                  </a:lnTo>
                  <a:lnTo>
                    <a:pt x="82578" y="605383"/>
                  </a:lnTo>
                  <a:lnTo>
                    <a:pt x="51739" y="605281"/>
                  </a:lnTo>
                  <a:lnTo>
                    <a:pt x="51917" y="552428"/>
                  </a:lnTo>
                  <a:lnTo>
                    <a:pt x="24726" y="505459"/>
                  </a:lnTo>
                  <a:lnTo>
                    <a:pt x="15989" y="503123"/>
                  </a:lnTo>
                  <a:close/>
                </a:path>
                <a:path w="132714" h="633729">
                  <a:moveTo>
                    <a:pt x="51917" y="552428"/>
                  </a:moveTo>
                  <a:lnTo>
                    <a:pt x="51739" y="605281"/>
                  </a:lnTo>
                  <a:lnTo>
                    <a:pt x="80314" y="605383"/>
                  </a:lnTo>
                  <a:lnTo>
                    <a:pt x="80339" y="598169"/>
                  </a:lnTo>
                  <a:lnTo>
                    <a:pt x="53708" y="598093"/>
                  </a:lnTo>
                  <a:lnTo>
                    <a:pt x="66125" y="576971"/>
                  </a:lnTo>
                  <a:lnTo>
                    <a:pt x="51917" y="552428"/>
                  </a:lnTo>
                  <a:close/>
                </a:path>
                <a:path w="132714" h="633729">
                  <a:moveTo>
                    <a:pt x="116763" y="503453"/>
                  </a:moveTo>
                  <a:lnTo>
                    <a:pt x="108000" y="505739"/>
                  </a:lnTo>
                  <a:lnTo>
                    <a:pt x="80492" y="552532"/>
                  </a:lnTo>
                  <a:lnTo>
                    <a:pt x="80314" y="605383"/>
                  </a:lnTo>
                  <a:lnTo>
                    <a:pt x="82578" y="605383"/>
                  </a:lnTo>
                  <a:lnTo>
                    <a:pt x="132638" y="520217"/>
                  </a:lnTo>
                  <a:lnTo>
                    <a:pt x="130365" y="511454"/>
                  </a:lnTo>
                  <a:lnTo>
                    <a:pt x="116763" y="503453"/>
                  </a:lnTo>
                  <a:close/>
                </a:path>
                <a:path w="132714" h="633729">
                  <a:moveTo>
                    <a:pt x="66125" y="576971"/>
                  </a:moveTo>
                  <a:lnTo>
                    <a:pt x="53708" y="598093"/>
                  </a:lnTo>
                  <a:lnTo>
                    <a:pt x="78397" y="598169"/>
                  </a:lnTo>
                  <a:lnTo>
                    <a:pt x="66125" y="576971"/>
                  </a:lnTo>
                  <a:close/>
                </a:path>
                <a:path w="132714" h="633729">
                  <a:moveTo>
                    <a:pt x="80492" y="552532"/>
                  </a:moveTo>
                  <a:lnTo>
                    <a:pt x="66125" y="576971"/>
                  </a:lnTo>
                  <a:lnTo>
                    <a:pt x="78397" y="598169"/>
                  </a:lnTo>
                  <a:lnTo>
                    <a:pt x="80339" y="598169"/>
                  </a:lnTo>
                  <a:lnTo>
                    <a:pt x="80492" y="552532"/>
                  </a:lnTo>
                  <a:close/>
                </a:path>
                <a:path w="132714" h="633729">
                  <a:moveTo>
                    <a:pt x="53771" y="0"/>
                  </a:moveTo>
                  <a:lnTo>
                    <a:pt x="52082" y="503123"/>
                  </a:lnTo>
                  <a:lnTo>
                    <a:pt x="51977" y="552532"/>
                  </a:lnTo>
                  <a:lnTo>
                    <a:pt x="66125" y="576971"/>
                  </a:lnTo>
                  <a:lnTo>
                    <a:pt x="80492" y="552532"/>
                  </a:lnTo>
                  <a:lnTo>
                    <a:pt x="82346" y="88"/>
                  </a:lnTo>
                  <a:lnTo>
                    <a:pt x="53771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 sz="1600"/>
            </a:p>
          </p:txBody>
        </p:sp>
        <p:pic>
          <p:nvPicPr>
            <p:cNvPr id="55" name="object 55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929127" y="3779519"/>
              <a:ext cx="338327" cy="603504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3035287" y="3802392"/>
              <a:ext cx="132715" cy="391795"/>
            </a:xfrm>
            <a:custGeom>
              <a:avLst/>
              <a:gdLst/>
              <a:ahLst/>
              <a:cxnLst/>
              <a:rect l="l" t="t" r="r" b="b"/>
              <a:pathLst>
                <a:path w="132714" h="391795">
                  <a:moveTo>
                    <a:pt x="16510" y="259295"/>
                  </a:moveTo>
                  <a:lnTo>
                    <a:pt x="2603" y="266750"/>
                  </a:lnTo>
                  <a:lnTo>
                    <a:pt x="0" y="275412"/>
                  </a:lnTo>
                  <a:lnTo>
                    <a:pt x="62268" y="391388"/>
                  </a:lnTo>
                  <a:lnTo>
                    <a:pt x="79853" y="363550"/>
                  </a:lnTo>
                  <a:lnTo>
                    <a:pt x="77546" y="363550"/>
                  </a:lnTo>
                  <a:lnTo>
                    <a:pt x="48983" y="362546"/>
                  </a:lnTo>
                  <a:lnTo>
                    <a:pt x="50852" y="309723"/>
                  </a:lnTo>
                  <a:lnTo>
                    <a:pt x="25171" y="261899"/>
                  </a:lnTo>
                  <a:lnTo>
                    <a:pt x="16510" y="259295"/>
                  </a:lnTo>
                  <a:close/>
                </a:path>
                <a:path w="132714" h="391795">
                  <a:moveTo>
                    <a:pt x="50852" y="309723"/>
                  </a:moveTo>
                  <a:lnTo>
                    <a:pt x="48983" y="362546"/>
                  </a:lnTo>
                  <a:lnTo>
                    <a:pt x="77546" y="363550"/>
                  </a:lnTo>
                  <a:lnTo>
                    <a:pt x="77802" y="356285"/>
                  </a:lnTo>
                  <a:lnTo>
                    <a:pt x="75857" y="356285"/>
                  </a:lnTo>
                  <a:lnTo>
                    <a:pt x="51181" y="355422"/>
                  </a:lnTo>
                  <a:lnTo>
                    <a:pt x="64269" y="334706"/>
                  </a:lnTo>
                  <a:lnTo>
                    <a:pt x="50852" y="309723"/>
                  </a:lnTo>
                  <a:close/>
                </a:path>
                <a:path w="132714" h="391795">
                  <a:moveTo>
                    <a:pt x="117233" y="262851"/>
                  </a:moveTo>
                  <a:lnTo>
                    <a:pt x="108407" y="264845"/>
                  </a:lnTo>
                  <a:lnTo>
                    <a:pt x="79412" y="310737"/>
                  </a:lnTo>
                  <a:lnTo>
                    <a:pt x="77546" y="363550"/>
                  </a:lnTo>
                  <a:lnTo>
                    <a:pt x="79853" y="363550"/>
                  </a:lnTo>
                  <a:lnTo>
                    <a:pt x="132562" y="280111"/>
                  </a:lnTo>
                  <a:lnTo>
                    <a:pt x="130568" y="271284"/>
                  </a:lnTo>
                  <a:lnTo>
                    <a:pt x="117233" y="262851"/>
                  </a:lnTo>
                  <a:close/>
                </a:path>
                <a:path w="132714" h="391795">
                  <a:moveTo>
                    <a:pt x="64269" y="334706"/>
                  </a:moveTo>
                  <a:lnTo>
                    <a:pt x="51181" y="355422"/>
                  </a:lnTo>
                  <a:lnTo>
                    <a:pt x="75857" y="356285"/>
                  </a:lnTo>
                  <a:lnTo>
                    <a:pt x="64269" y="334706"/>
                  </a:lnTo>
                  <a:close/>
                </a:path>
                <a:path w="132714" h="391795">
                  <a:moveTo>
                    <a:pt x="79412" y="310737"/>
                  </a:moveTo>
                  <a:lnTo>
                    <a:pt x="64269" y="334706"/>
                  </a:lnTo>
                  <a:lnTo>
                    <a:pt x="75857" y="356285"/>
                  </a:lnTo>
                  <a:lnTo>
                    <a:pt x="77802" y="356285"/>
                  </a:lnTo>
                  <a:lnTo>
                    <a:pt x="79412" y="310737"/>
                  </a:lnTo>
                  <a:close/>
                </a:path>
                <a:path w="132714" h="391795">
                  <a:moveTo>
                    <a:pt x="61810" y="0"/>
                  </a:moveTo>
                  <a:lnTo>
                    <a:pt x="50852" y="309723"/>
                  </a:lnTo>
                  <a:lnTo>
                    <a:pt x="64269" y="334706"/>
                  </a:lnTo>
                  <a:lnTo>
                    <a:pt x="79412" y="310737"/>
                  </a:lnTo>
                  <a:lnTo>
                    <a:pt x="90360" y="1015"/>
                  </a:lnTo>
                  <a:lnTo>
                    <a:pt x="61810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 sz="1600"/>
            </a:p>
          </p:txBody>
        </p:sp>
        <p:pic>
          <p:nvPicPr>
            <p:cNvPr id="57" name="object 5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066287" y="3767327"/>
              <a:ext cx="1615439" cy="679704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3106966" y="3789311"/>
              <a:ext cx="1406525" cy="495934"/>
            </a:xfrm>
            <a:custGeom>
              <a:avLst/>
              <a:gdLst/>
              <a:ahLst/>
              <a:cxnLst/>
              <a:rect l="l" t="t" r="r" b="b"/>
              <a:pathLst>
                <a:path w="1406525" h="495935">
                  <a:moveTo>
                    <a:pt x="1324447" y="456249"/>
                  </a:moveTo>
                  <a:lnTo>
                    <a:pt x="1271422" y="467817"/>
                  </a:lnTo>
                  <a:lnTo>
                    <a:pt x="1266532" y="475437"/>
                  </a:lnTo>
                  <a:lnTo>
                    <a:pt x="1269898" y="490855"/>
                  </a:lnTo>
                  <a:lnTo>
                    <a:pt x="1277518" y="495731"/>
                  </a:lnTo>
                  <a:lnTo>
                    <a:pt x="1383821" y="472541"/>
                  </a:lnTo>
                  <a:lnTo>
                    <a:pt x="1374736" y="472541"/>
                  </a:lnTo>
                  <a:lnTo>
                    <a:pt x="1324447" y="456249"/>
                  </a:lnTo>
                  <a:close/>
                </a:path>
                <a:path w="1406525" h="495935">
                  <a:moveTo>
                    <a:pt x="1352163" y="450203"/>
                  </a:moveTo>
                  <a:lnTo>
                    <a:pt x="1324447" y="456249"/>
                  </a:lnTo>
                  <a:lnTo>
                    <a:pt x="1374736" y="472541"/>
                  </a:lnTo>
                  <a:lnTo>
                    <a:pt x="1376058" y="468464"/>
                  </a:lnTo>
                  <a:lnTo>
                    <a:pt x="1368488" y="468464"/>
                  </a:lnTo>
                  <a:lnTo>
                    <a:pt x="1352163" y="450203"/>
                  </a:lnTo>
                  <a:close/>
                </a:path>
                <a:path w="1406525" h="495935">
                  <a:moveTo>
                    <a:pt x="1309370" y="369036"/>
                  </a:moveTo>
                  <a:lnTo>
                    <a:pt x="1297597" y="379552"/>
                  </a:lnTo>
                  <a:lnTo>
                    <a:pt x="1297089" y="388594"/>
                  </a:lnTo>
                  <a:lnTo>
                    <a:pt x="1333262" y="429059"/>
                  </a:lnTo>
                  <a:lnTo>
                    <a:pt x="1383550" y="445350"/>
                  </a:lnTo>
                  <a:lnTo>
                    <a:pt x="1374736" y="472541"/>
                  </a:lnTo>
                  <a:lnTo>
                    <a:pt x="1383821" y="472541"/>
                  </a:lnTo>
                  <a:lnTo>
                    <a:pt x="1406118" y="467677"/>
                  </a:lnTo>
                  <a:lnTo>
                    <a:pt x="1318399" y="369544"/>
                  </a:lnTo>
                  <a:lnTo>
                    <a:pt x="1309370" y="369036"/>
                  </a:lnTo>
                  <a:close/>
                </a:path>
                <a:path w="1406525" h="495935">
                  <a:moveTo>
                    <a:pt x="1376095" y="444982"/>
                  </a:moveTo>
                  <a:lnTo>
                    <a:pt x="1352163" y="450203"/>
                  </a:lnTo>
                  <a:lnTo>
                    <a:pt x="1368488" y="468464"/>
                  </a:lnTo>
                  <a:lnTo>
                    <a:pt x="1376095" y="444982"/>
                  </a:lnTo>
                  <a:close/>
                </a:path>
                <a:path w="1406525" h="495935">
                  <a:moveTo>
                    <a:pt x="1382413" y="444982"/>
                  </a:moveTo>
                  <a:lnTo>
                    <a:pt x="1376095" y="444982"/>
                  </a:lnTo>
                  <a:lnTo>
                    <a:pt x="1368488" y="468464"/>
                  </a:lnTo>
                  <a:lnTo>
                    <a:pt x="1376058" y="468464"/>
                  </a:lnTo>
                  <a:lnTo>
                    <a:pt x="1383550" y="445350"/>
                  </a:lnTo>
                  <a:lnTo>
                    <a:pt x="1382413" y="444982"/>
                  </a:lnTo>
                  <a:close/>
                </a:path>
                <a:path w="1406525" h="495935">
                  <a:moveTo>
                    <a:pt x="8813" y="0"/>
                  </a:moveTo>
                  <a:lnTo>
                    <a:pt x="0" y="27178"/>
                  </a:lnTo>
                  <a:lnTo>
                    <a:pt x="1324447" y="456249"/>
                  </a:lnTo>
                  <a:lnTo>
                    <a:pt x="1352163" y="450203"/>
                  </a:lnTo>
                  <a:lnTo>
                    <a:pt x="1333262" y="429059"/>
                  </a:lnTo>
                  <a:lnTo>
                    <a:pt x="8813" y="0"/>
                  </a:lnTo>
                  <a:close/>
                </a:path>
                <a:path w="1406525" h="495935">
                  <a:moveTo>
                    <a:pt x="1333262" y="429059"/>
                  </a:moveTo>
                  <a:lnTo>
                    <a:pt x="1352163" y="450203"/>
                  </a:lnTo>
                  <a:lnTo>
                    <a:pt x="1376095" y="444982"/>
                  </a:lnTo>
                  <a:lnTo>
                    <a:pt x="1382413" y="444982"/>
                  </a:lnTo>
                  <a:lnTo>
                    <a:pt x="1333262" y="429059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 sz="1600"/>
            </a:p>
          </p:txBody>
        </p:sp>
        <p:pic>
          <p:nvPicPr>
            <p:cNvPr id="59" name="object 5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343399" y="3770376"/>
              <a:ext cx="338327" cy="676656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4434331" y="3790429"/>
              <a:ext cx="132080" cy="466725"/>
            </a:xfrm>
            <a:custGeom>
              <a:avLst/>
              <a:gdLst/>
              <a:ahLst/>
              <a:cxnLst/>
              <a:rect l="l" t="t" r="r" b="b"/>
              <a:pathLst>
                <a:path w="132079" h="466725">
                  <a:moveTo>
                    <a:pt x="13957" y="342709"/>
                  </a:moveTo>
                  <a:lnTo>
                    <a:pt x="1308" y="352145"/>
                  </a:lnTo>
                  <a:lnTo>
                    <a:pt x="0" y="361099"/>
                  </a:lnTo>
                  <a:lnTo>
                    <a:pt x="78701" y="466610"/>
                  </a:lnTo>
                  <a:lnTo>
                    <a:pt x="90417" y="440042"/>
                  </a:lnTo>
                  <a:lnTo>
                    <a:pt x="61302" y="440042"/>
                  </a:lnTo>
                  <a:lnTo>
                    <a:pt x="55355" y="387521"/>
                  </a:lnTo>
                  <a:lnTo>
                    <a:pt x="22910" y="344017"/>
                  </a:lnTo>
                  <a:lnTo>
                    <a:pt x="13957" y="342709"/>
                  </a:lnTo>
                  <a:close/>
                </a:path>
                <a:path w="132079" h="466725">
                  <a:moveTo>
                    <a:pt x="55355" y="387521"/>
                  </a:moveTo>
                  <a:lnTo>
                    <a:pt x="61302" y="440042"/>
                  </a:lnTo>
                  <a:lnTo>
                    <a:pt x="89700" y="436829"/>
                  </a:lnTo>
                  <a:lnTo>
                    <a:pt x="89229" y="432676"/>
                  </a:lnTo>
                  <a:lnTo>
                    <a:pt x="62433" y="432676"/>
                  </a:lnTo>
                  <a:lnTo>
                    <a:pt x="72316" y="410264"/>
                  </a:lnTo>
                  <a:lnTo>
                    <a:pt x="55355" y="387521"/>
                  </a:lnTo>
                  <a:close/>
                </a:path>
                <a:path w="132079" h="466725">
                  <a:moveTo>
                    <a:pt x="114096" y="331368"/>
                  </a:moveTo>
                  <a:lnTo>
                    <a:pt x="105663" y="334644"/>
                  </a:lnTo>
                  <a:lnTo>
                    <a:pt x="83754" y="384326"/>
                  </a:lnTo>
                  <a:lnTo>
                    <a:pt x="89700" y="436829"/>
                  </a:lnTo>
                  <a:lnTo>
                    <a:pt x="61302" y="440042"/>
                  </a:lnTo>
                  <a:lnTo>
                    <a:pt x="90417" y="440042"/>
                  </a:lnTo>
                  <a:lnTo>
                    <a:pt x="131800" y="346176"/>
                  </a:lnTo>
                  <a:lnTo>
                    <a:pt x="128536" y="337731"/>
                  </a:lnTo>
                  <a:lnTo>
                    <a:pt x="114096" y="331368"/>
                  </a:lnTo>
                  <a:close/>
                </a:path>
                <a:path w="132079" h="466725">
                  <a:moveTo>
                    <a:pt x="72316" y="410264"/>
                  </a:moveTo>
                  <a:lnTo>
                    <a:pt x="62433" y="432676"/>
                  </a:lnTo>
                  <a:lnTo>
                    <a:pt x="86956" y="429894"/>
                  </a:lnTo>
                  <a:lnTo>
                    <a:pt x="72316" y="410264"/>
                  </a:lnTo>
                  <a:close/>
                </a:path>
                <a:path w="132079" h="466725">
                  <a:moveTo>
                    <a:pt x="83754" y="384326"/>
                  </a:moveTo>
                  <a:lnTo>
                    <a:pt x="72316" y="410264"/>
                  </a:lnTo>
                  <a:lnTo>
                    <a:pt x="86956" y="429894"/>
                  </a:lnTo>
                  <a:lnTo>
                    <a:pt x="62433" y="432676"/>
                  </a:lnTo>
                  <a:lnTo>
                    <a:pt x="89229" y="432676"/>
                  </a:lnTo>
                  <a:lnTo>
                    <a:pt x="83754" y="384326"/>
                  </a:lnTo>
                  <a:close/>
                </a:path>
                <a:path w="132079" h="466725">
                  <a:moveTo>
                    <a:pt x="40233" y="0"/>
                  </a:moveTo>
                  <a:lnTo>
                    <a:pt x="11836" y="3213"/>
                  </a:lnTo>
                  <a:lnTo>
                    <a:pt x="55355" y="387521"/>
                  </a:lnTo>
                  <a:lnTo>
                    <a:pt x="72316" y="410264"/>
                  </a:lnTo>
                  <a:lnTo>
                    <a:pt x="83754" y="384326"/>
                  </a:lnTo>
                  <a:lnTo>
                    <a:pt x="40233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 sz="1600"/>
            </a:p>
          </p:txBody>
        </p:sp>
        <p:pic>
          <p:nvPicPr>
            <p:cNvPr id="61" name="object 61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3678935" y="4437888"/>
              <a:ext cx="883919" cy="591312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3848518" y="4459922"/>
              <a:ext cx="671830" cy="384175"/>
            </a:xfrm>
            <a:custGeom>
              <a:avLst/>
              <a:gdLst/>
              <a:ahLst/>
              <a:cxnLst/>
              <a:rect l="l" t="t" r="r" b="b"/>
              <a:pathLst>
                <a:path w="671829" h="384175">
                  <a:moveTo>
                    <a:pt x="76034" y="265645"/>
                  </a:moveTo>
                  <a:lnTo>
                    <a:pt x="67271" y="267881"/>
                  </a:lnTo>
                  <a:lnTo>
                    <a:pt x="0" y="381012"/>
                  </a:lnTo>
                  <a:lnTo>
                    <a:pt x="131597" y="383882"/>
                  </a:lnTo>
                  <a:lnTo>
                    <a:pt x="135909" y="379755"/>
                  </a:lnTo>
                  <a:lnTo>
                    <a:pt x="31724" y="379755"/>
                  </a:lnTo>
                  <a:lnTo>
                    <a:pt x="17868" y="354774"/>
                  </a:lnTo>
                  <a:lnTo>
                    <a:pt x="64093" y="329138"/>
                  </a:lnTo>
                  <a:lnTo>
                    <a:pt x="91833" y="282473"/>
                  </a:lnTo>
                  <a:lnTo>
                    <a:pt x="89598" y="273710"/>
                  </a:lnTo>
                  <a:lnTo>
                    <a:pt x="76034" y="265645"/>
                  </a:lnTo>
                  <a:close/>
                </a:path>
                <a:path w="671829" h="384175">
                  <a:moveTo>
                    <a:pt x="64093" y="329138"/>
                  </a:moveTo>
                  <a:lnTo>
                    <a:pt x="17868" y="354774"/>
                  </a:lnTo>
                  <a:lnTo>
                    <a:pt x="31724" y="379755"/>
                  </a:lnTo>
                  <a:lnTo>
                    <a:pt x="41068" y="374573"/>
                  </a:lnTo>
                  <a:lnTo>
                    <a:pt x="37083" y="374573"/>
                  </a:lnTo>
                  <a:lnTo>
                    <a:pt x="25107" y="352983"/>
                  </a:lnTo>
                  <a:lnTo>
                    <a:pt x="49918" y="352983"/>
                  </a:lnTo>
                  <a:lnTo>
                    <a:pt x="64093" y="329138"/>
                  </a:lnTo>
                  <a:close/>
                </a:path>
                <a:path w="671829" h="384175">
                  <a:moveTo>
                    <a:pt x="77932" y="354129"/>
                  </a:moveTo>
                  <a:lnTo>
                    <a:pt x="31724" y="379755"/>
                  </a:lnTo>
                  <a:lnTo>
                    <a:pt x="135909" y="379755"/>
                  </a:lnTo>
                  <a:lnTo>
                    <a:pt x="138137" y="377621"/>
                  </a:lnTo>
                  <a:lnTo>
                    <a:pt x="138480" y="361848"/>
                  </a:lnTo>
                  <a:lnTo>
                    <a:pt x="132219" y="355307"/>
                  </a:lnTo>
                  <a:lnTo>
                    <a:pt x="77932" y="354129"/>
                  </a:lnTo>
                  <a:close/>
                </a:path>
                <a:path w="671829" h="384175">
                  <a:moveTo>
                    <a:pt x="25107" y="352983"/>
                  </a:moveTo>
                  <a:lnTo>
                    <a:pt x="37083" y="374573"/>
                  </a:lnTo>
                  <a:lnTo>
                    <a:pt x="49602" y="353515"/>
                  </a:lnTo>
                  <a:lnTo>
                    <a:pt x="25107" y="352983"/>
                  </a:lnTo>
                  <a:close/>
                </a:path>
                <a:path w="671829" h="384175">
                  <a:moveTo>
                    <a:pt x="49602" y="353515"/>
                  </a:moveTo>
                  <a:lnTo>
                    <a:pt x="37083" y="374573"/>
                  </a:lnTo>
                  <a:lnTo>
                    <a:pt x="41068" y="374573"/>
                  </a:lnTo>
                  <a:lnTo>
                    <a:pt x="77932" y="354129"/>
                  </a:lnTo>
                  <a:lnTo>
                    <a:pt x="49602" y="353515"/>
                  </a:lnTo>
                  <a:close/>
                </a:path>
                <a:path w="671829" h="384175">
                  <a:moveTo>
                    <a:pt x="657567" y="0"/>
                  </a:moveTo>
                  <a:lnTo>
                    <a:pt x="64093" y="329138"/>
                  </a:lnTo>
                  <a:lnTo>
                    <a:pt x="49602" y="353515"/>
                  </a:lnTo>
                  <a:lnTo>
                    <a:pt x="77932" y="354129"/>
                  </a:lnTo>
                  <a:lnTo>
                    <a:pt x="671436" y="24993"/>
                  </a:lnTo>
                  <a:lnTo>
                    <a:pt x="657567" y="0"/>
                  </a:lnTo>
                  <a:close/>
                </a:path>
                <a:path w="671829" h="384175">
                  <a:moveTo>
                    <a:pt x="49918" y="352983"/>
                  </a:moveTo>
                  <a:lnTo>
                    <a:pt x="25107" y="352983"/>
                  </a:lnTo>
                  <a:lnTo>
                    <a:pt x="49602" y="353515"/>
                  </a:lnTo>
                  <a:lnTo>
                    <a:pt x="49918" y="352983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 sz="1600"/>
            </a:p>
          </p:txBody>
        </p:sp>
        <p:pic>
          <p:nvPicPr>
            <p:cNvPr id="63" name="object 6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047999" y="4389120"/>
              <a:ext cx="969263" cy="640080"/>
            </a:xfrm>
            <a:prstGeom prst="rect">
              <a:avLst/>
            </a:prstGeom>
          </p:spPr>
        </p:pic>
        <p:sp>
          <p:nvSpPr>
            <p:cNvPr id="64" name="object 64"/>
            <p:cNvSpPr/>
            <p:nvPr/>
          </p:nvSpPr>
          <p:spPr>
            <a:xfrm>
              <a:off x="3090621" y="4412056"/>
              <a:ext cx="758190" cy="431800"/>
            </a:xfrm>
            <a:custGeom>
              <a:avLst/>
              <a:gdLst/>
              <a:ahLst/>
              <a:cxnLst/>
              <a:rect l="l" t="t" r="r" b="b"/>
              <a:pathLst>
                <a:path w="758189" h="431800">
                  <a:moveTo>
                    <a:pt x="680065" y="402009"/>
                  </a:moveTo>
                  <a:lnTo>
                    <a:pt x="625792" y="403199"/>
                  </a:lnTo>
                  <a:lnTo>
                    <a:pt x="619544" y="409727"/>
                  </a:lnTo>
                  <a:lnTo>
                    <a:pt x="619887" y="425513"/>
                  </a:lnTo>
                  <a:lnTo>
                    <a:pt x="626414" y="431761"/>
                  </a:lnTo>
                  <a:lnTo>
                    <a:pt x="758012" y="428878"/>
                  </a:lnTo>
                  <a:lnTo>
                    <a:pt x="757272" y="427634"/>
                  </a:lnTo>
                  <a:lnTo>
                    <a:pt x="726287" y="427634"/>
                  </a:lnTo>
                  <a:lnTo>
                    <a:pt x="680065" y="402009"/>
                  </a:lnTo>
                  <a:close/>
                </a:path>
                <a:path w="758189" h="431800">
                  <a:moveTo>
                    <a:pt x="708421" y="401387"/>
                  </a:moveTo>
                  <a:lnTo>
                    <a:pt x="680065" y="402009"/>
                  </a:lnTo>
                  <a:lnTo>
                    <a:pt x="726287" y="427634"/>
                  </a:lnTo>
                  <a:lnTo>
                    <a:pt x="729167" y="422440"/>
                  </a:lnTo>
                  <a:lnTo>
                    <a:pt x="720940" y="422440"/>
                  </a:lnTo>
                  <a:lnTo>
                    <a:pt x="708421" y="401387"/>
                  </a:lnTo>
                  <a:close/>
                </a:path>
                <a:path w="758189" h="431800">
                  <a:moveTo>
                    <a:pt x="681964" y="313524"/>
                  </a:moveTo>
                  <a:lnTo>
                    <a:pt x="668401" y="321589"/>
                  </a:lnTo>
                  <a:lnTo>
                    <a:pt x="666178" y="330352"/>
                  </a:lnTo>
                  <a:lnTo>
                    <a:pt x="693931" y="377021"/>
                  </a:lnTo>
                  <a:lnTo>
                    <a:pt x="740143" y="402640"/>
                  </a:lnTo>
                  <a:lnTo>
                    <a:pt x="726287" y="427634"/>
                  </a:lnTo>
                  <a:lnTo>
                    <a:pt x="757272" y="427634"/>
                  </a:lnTo>
                  <a:lnTo>
                    <a:pt x="690740" y="315747"/>
                  </a:lnTo>
                  <a:lnTo>
                    <a:pt x="681964" y="313524"/>
                  </a:lnTo>
                  <a:close/>
                </a:path>
                <a:path w="758189" h="431800">
                  <a:moveTo>
                    <a:pt x="732904" y="400850"/>
                  </a:moveTo>
                  <a:lnTo>
                    <a:pt x="708421" y="401387"/>
                  </a:lnTo>
                  <a:lnTo>
                    <a:pt x="720940" y="422440"/>
                  </a:lnTo>
                  <a:lnTo>
                    <a:pt x="732904" y="400850"/>
                  </a:lnTo>
                  <a:close/>
                </a:path>
                <a:path w="758189" h="431800">
                  <a:moveTo>
                    <a:pt x="736913" y="400850"/>
                  </a:moveTo>
                  <a:lnTo>
                    <a:pt x="732904" y="400850"/>
                  </a:lnTo>
                  <a:lnTo>
                    <a:pt x="720940" y="422440"/>
                  </a:lnTo>
                  <a:lnTo>
                    <a:pt x="729167" y="422440"/>
                  </a:lnTo>
                  <a:lnTo>
                    <a:pt x="740143" y="402640"/>
                  </a:lnTo>
                  <a:lnTo>
                    <a:pt x="736913" y="400850"/>
                  </a:lnTo>
                  <a:close/>
                </a:path>
                <a:path w="758189" h="431800">
                  <a:moveTo>
                    <a:pt x="13855" y="0"/>
                  </a:moveTo>
                  <a:lnTo>
                    <a:pt x="0" y="24980"/>
                  </a:lnTo>
                  <a:lnTo>
                    <a:pt x="680065" y="402009"/>
                  </a:lnTo>
                  <a:lnTo>
                    <a:pt x="708421" y="401387"/>
                  </a:lnTo>
                  <a:lnTo>
                    <a:pt x="693931" y="377021"/>
                  </a:lnTo>
                  <a:lnTo>
                    <a:pt x="13855" y="0"/>
                  </a:lnTo>
                  <a:close/>
                </a:path>
                <a:path w="758189" h="431800">
                  <a:moveTo>
                    <a:pt x="693931" y="377021"/>
                  </a:moveTo>
                  <a:lnTo>
                    <a:pt x="708421" y="401387"/>
                  </a:lnTo>
                  <a:lnTo>
                    <a:pt x="732904" y="400850"/>
                  </a:lnTo>
                  <a:lnTo>
                    <a:pt x="736913" y="400850"/>
                  </a:lnTo>
                  <a:lnTo>
                    <a:pt x="693931" y="377021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 sz="1600"/>
            </a:p>
          </p:txBody>
        </p:sp>
      </p:grpSp>
      <p:grpSp>
        <p:nvGrpSpPr>
          <p:cNvPr id="65" name="object 65"/>
          <p:cNvGrpSpPr/>
          <p:nvPr/>
        </p:nvGrpSpPr>
        <p:grpSpPr>
          <a:xfrm>
            <a:off x="10361079" y="1864868"/>
            <a:ext cx="688975" cy="652780"/>
            <a:chOff x="10384535" y="2410967"/>
            <a:chExt cx="688975" cy="652780"/>
          </a:xfrm>
        </p:grpSpPr>
        <p:pic>
          <p:nvPicPr>
            <p:cNvPr id="66" name="object 66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0384535" y="2410967"/>
              <a:ext cx="688848" cy="652272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500359" y="2505455"/>
              <a:ext cx="457200" cy="499872"/>
            </a:xfrm>
            <a:prstGeom prst="rect">
              <a:avLst/>
            </a:prstGeom>
          </p:spPr>
        </p:pic>
        <p:pic>
          <p:nvPicPr>
            <p:cNvPr id="68" name="object 6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429722" y="2436965"/>
              <a:ext cx="597611" cy="559003"/>
            </a:xfrm>
            <a:prstGeom prst="rect">
              <a:avLst/>
            </a:prstGeom>
          </p:spPr>
        </p:pic>
        <p:sp>
          <p:nvSpPr>
            <p:cNvPr id="69" name="object 69"/>
            <p:cNvSpPr/>
            <p:nvPr/>
          </p:nvSpPr>
          <p:spPr>
            <a:xfrm>
              <a:off x="10429722" y="2436964"/>
              <a:ext cx="598170" cy="559435"/>
            </a:xfrm>
            <a:custGeom>
              <a:avLst/>
              <a:gdLst/>
              <a:ahLst/>
              <a:cxnLst/>
              <a:rect l="l" t="t" r="r" b="b"/>
              <a:pathLst>
                <a:path w="598170" h="559435">
                  <a:moveTo>
                    <a:pt x="0" y="279501"/>
                  </a:moveTo>
                  <a:lnTo>
                    <a:pt x="3910" y="234164"/>
                  </a:lnTo>
                  <a:lnTo>
                    <a:pt x="15233" y="191157"/>
                  </a:lnTo>
                  <a:lnTo>
                    <a:pt x="33352" y="151054"/>
                  </a:lnTo>
                  <a:lnTo>
                    <a:pt x="57652" y="114431"/>
                  </a:lnTo>
                  <a:lnTo>
                    <a:pt x="87518" y="81864"/>
                  </a:lnTo>
                  <a:lnTo>
                    <a:pt x="122335" y="53927"/>
                  </a:lnTo>
                  <a:lnTo>
                    <a:pt x="161487" y="31197"/>
                  </a:lnTo>
                  <a:lnTo>
                    <a:pt x="204360" y="14249"/>
                  </a:lnTo>
                  <a:lnTo>
                    <a:pt x="250338" y="3658"/>
                  </a:lnTo>
                  <a:lnTo>
                    <a:pt x="298807" y="0"/>
                  </a:lnTo>
                  <a:lnTo>
                    <a:pt x="347275" y="3658"/>
                  </a:lnTo>
                  <a:lnTo>
                    <a:pt x="393253" y="14249"/>
                  </a:lnTo>
                  <a:lnTo>
                    <a:pt x="436125" y="31197"/>
                  </a:lnTo>
                  <a:lnTo>
                    <a:pt x="475278" y="53927"/>
                  </a:lnTo>
                  <a:lnTo>
                    <a:pt x="510095" y="81864"/>
                  </a:lnTo>
                  <a:lnTo>
                    <a:pt x="539961" y="114431"/>
                  </a:lnTo>
                  <a:lnTo>
                    <a:pt x="564261" y="151054"/>
                  </a:lnTo>
                  <a:lnTo>
                    <a:pt x="582380" y="191157"/>
                  </a:lnTo>
                  <a:lnTo>
                    <a:pt x="593702" y="234164"/>
                  </a:lnTo>
                  <a:lnTo>
                    <a:pt x="597613" y="279501"/>
                  </a:lnTo>
                  <a:lnTo>
                    <a:pt x="593702" y="324837"/>
                  </a:lnTo>
                  <a:lnTo>
                    <a:pt x="582380" y="367845"/>
                  </a:lnTo>
                  <a:lnTo>
                    <a:pt x="564261" y="407947"/>
                  </a:lnTo>
                  <a:lnTo>
                    <a:pt x="539961" y="444570"/>
                  </a:lnTo>
                  <a:lnTo>
                    <a:pt x="510095" y="477138"/>
                  </a:lnTo>
                  <a:lnTo>
                    <a:pt x="475278" y="505074"/>
                  </a:lnTo>
                  <a:lnTo>
                    <a:pt x="436125" y="527804"/>
                  </a:lnTo>
                  <a:lnTo>
                    <a:pt x="393253" y="544753"/>
                  </a:lnTo>
                  <a:lnTo>
                    <a:pt x="347275" y="555344"/>
                  </a:lnTo>
                  <a:lnTo>
                    <a:pt x="298807" y="559002"/>
                  </a:lnTo>
                  <a:lnTo>
                    <a:pt x="250338" y="555344"/>
                  </a:lnTo>
                  <a:lnTo>
                    <a:pt x="204360" y="544753"/>
                  </a:lnTo>
                  <a:lnTo>
                    <a:pt x="161487" y="527804"/>
                  </a:lnTo>
                  <a:lnTo>
                    <a:pt x="122335" y="505074"/>
                  </a:lnTo>
                  <a:lnTo>
                    <a:pt x="87518" y="477138"/>
                  </a:lnTo>
                  <a:lnTo>
                    <a:pt x="57652" y="444570"/>
                  </a:lnTo>
                  <a:lnTo>
                    <a:pt x="33352" y="407947"/>
                  </a:lnTo>
                  <a:lnTo>
                    <a:pt x="15233" y="367845"/>
                  </a:lnTo>
                  <a:lnTo>
                    <a:pt x="3910" y="324837"/>
                  </a:lnTo>
                  <a:lnTo>
                    <a:pt x="0" y="279501"/>
                  </a:lnTo>
                  <a:close/>
                </a:path>
              </a:pathLst>
            </a:custGeom>
            <a:ln w="9525">
              <a:solidFill>
                <a:srgbClr val="80A9B3"/>
              </a:solidFill>
            </a:ln>
          </p:spPr>
          <p:txBody>
            <a:bodyPr wrap="square" lIns="0" tIns="0" rIns="0" bIns="0"/>
            <a:lstStyle/>
            <a:p>
              <a:endParaRPr sz="1600"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10484280" y="2109011"/>
            <a:ext cx="853085" cy="151323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80645" marR="5080" indent="-68580">
              <a:lnSpc>
                <a:spcPct val="100000"/>
              </a:lnSpc>
              <a:spcBef>
                <a:spcPts val="100"/>
              </a:spcBef>
              <a:defRPr sz="1000" b="1">
                <a:latin typeface="Calibri"/>
                <a:cs typeface="Calibri"/>
              </a:defRPr>
            </a:pPr>
            <a:r>
              <a:rPr sz="900"/>
              <a:t>DI MAI N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71" name="object 71"/>
          <p:cNvGrpSpPr/>
          <p:nvPr/>
        </p:nvGrpSpPr>
        <p:grpSpPr>
          <a:xfrm>
            <a:off x="10300120" y="2855468"/>
            <a:ext cx="807720" cy="609600"/>
            <a:chOff x="10323576" y="3401567"/>
            <a:chExt cx="807720" cy="609600"/>
          </a:xfrm>
        </p:grpSpPr>
        <p:pic>
          <p:nvPicPr>
            <p:cNvPr id="72" name="object 72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323576" y="3401567"/>
              <a:ext cx="807720" cy="609599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466832" y="3563111"/>
              <a:ext cx="524255" cy="313944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0371201" y="3428199"/>
              <a:ext cx="714641" cy="517169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10371201" y="3428199"/>
              <a:ext cx="715010" cy="517525"/>
            </a:xfrm>
            <a:custGeom>
              <a:avLst/>
              <a:gdLst/>
              <a:ahLst/>
              <a:cxnLst/>
              <a:rect l="l" t="t" r="r" b="b"/>
              <a:pathLst>
                <a:path w="715009" h="517525">
                  <a:moveTo>
                    <a:pt x="0" y="258586"/>
                  </a:moveTo>
                  <a:lnTo>
                    <a:pt x="3874" y="220374"/>
                  </a:lnTo>
                  <a:lnTo>
                    <a:pt x="15128" y="183903"/>
                  </a:lnTo>
                  <a:lnTo>
                    <a:pt x="33210" y="149572"/>
                  </a:lnTo>
                  <a:lnTo>
                    <a:pt x="57566" y="117783"/>
                  </a:lnTo>
                  <a:lnTo>
                    <a:pt x="87644" y="88934"/>
                  </a:lnTo>
                  <a:lnTo>
                    <a:pt x="122891" y="63426"/>
                  </a:lnTo>
                  <a:lnTo>
                    <a:pt x="162754" y="41659"/>
                  </a:lnTo>
                  <a:lnTo>
                    <a:pt x="206681" y="24033"/>
                  </a:lnTo>
                  <a:lnTo>
                    <a:pt x="254120" y="10948"/>
                  </a:lnTo>
                  <a:lnTo>
                    <a:pt x="304516" y="2803"/>
                  </a:lnTo>
                  <a:lnTo>
                    <a:pt x="357318" y="0"/>
                  </a:lnTo>
                  <a:lnTo>
                    <a:pt x="410120" y="2803"/>
                  </a:lnTo>
                  <a:lnTo>
                    <a:pt x="460516" y="10948"/>
                  </a:lnTo>
                  <a:lnTo>
                    <a:pt x="507954" y="24033"/>
                  </a:lnTo>
                  <a:lnTo>
                    <a:pt x="551881" y="41659"/>
                  </a:lnTo>
                  <a:lnTo>
                    <a:pt x="591745" y="63426"/>
                  </a:lnTo>
                  <a:lnTo>
                    <a:pt x="626992" y="88934"/>
                  </a:lnTo>
                  <a:lnTo>
                    <a:pt x="657070" y="117783"/>
                  </a:lnTo>
                  <a:lnTo>
                    <a:pt x="681426" y="149572"/>
                  </a:lnTo>
                  <a:lnTo>
                    <a:pt x="699507" y="183903"/>
                  </a:lnTo>
                  <a:lnTo>
                    <a:pt x="710762" y="220374"/>
                  </a:lnTo>
                  <a:lnTo>
                    <a:pt x="714636" y="258586"/>
                  </a:lnTo>
                  <a:lnTo>
                    <a:pt x="710762" y="296798"/>
                  </a:lnTo>
                  <a:lnTo>
                    <a:pt x="699507" y="333269"/>
                  </a:lnTo>
                  <a:lnTo>
                    <a:pt x="681426" y="367599"/>
                  </a:lnTo>
                  <a:lnTo>
                    <a:pt x="657070" y="399388"/>
                  </a:lnTo>
                  <a:lnTo>
                    <a:pt x="626992" y="428237"/>
                  </a:lnTo>
                  <a:lnTo>
                    <a:pt x="591745" y="453745"/>
                  </a:lnTo>
                  <a:lnTo>
                    <a:pt x="551881" y="475512"/>
                  </a:lnTo>
                  <a:lnTo>
                    <a:pt x="507954" y="493138"/>
                  </a:lnTo>
                  <a:lnTo>
                    <a:pt x="460516" y="506223"/>
                  </a:lnTo>
                  <a:lnTo>
                    <a:pt x="410120" y="514368"/>
                  </a:lnTo>
                  <a:lnTo>
                    <a:pt x="357318" y="517172"/>
                  </a:lnTo>
                  <a:lnTo>
                    <a:pt x="304516" y="514368"/>
                  </a:lnTo>
                  <a:lnTo>
                    <a:pt x="254120" y="506223"/>
                  </a:lnTo>
                  <a:lnTo>
                    <a:pt x="206681" y="493138"/>
                  </a:lnTo>
                  <a:lnTo>
                    <a:pt x="162754" y="475512"/>
                  </a:lnTo>
                  <a:lnTo>
                    <a:pt x="122891" y="453745"/>
                  </a:lnTo>
                  <a:lnTo>
                    <a:pt x="87644" y="428237"/>
                  </a:lnTo>
                  <a:lnTo>
                    <a:pt x="57566" y="399388"/>
                  </a:lnTo>
                  <a:lnTo>
                    <a:pt x="33210" y="367599"/>
                  </a:lnTo>
                  <a:lnTo>
                    <a:pt x="15128" y="333269"/>
                  </a:lnTo>
                  <a:lnTo>
                    <a:pt x="3874" y="296798"/>
                  </a:lnTo>
                  <a:lnTo>
                    <a:pt x="0" y="258586"/>
                  </a:lnTo>
                  <a:close/>
                </a:path>
              </a:pathLst>
            </a:custGeom>
            <a:ln w="9525">
              <a:solidFill>
                <a:srgbClr val="80A9B3"/>
              </a:solidFill>
            </a:ln>
          </p:spPr>
          <p:txBody>
            <a:bodyPr wrap="square" lIns="0" tIns="0" rIns="0" bIns="0"/>
            <a:lstStyle/>
            <a:p>
              <a:endParaRPr sz="1600"/>
            </a:p>
          </p:txBody>
        </p:sp>
      </p:grpSp>
      <p:sp>
        <p:nvSpPr>
          <p:cNvPr id="76" name="object 76"/>
          <p:cNvSpPr txBox="1"/>
          <p:nvPr/>
        </p:nvSpPr>
        <p:spPr>
          <a:xfrm>
            <a:off x="10540759" y="3045460"/>
            <a:ext cx="426872" cy="13593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900" b="1">
                <a:latin typeface="Calibri"/>
                <a:cs typeface="Calibri"/>
              </a:defRPr>
            </a:pPr>
            <a:r>
              <a:rPr sz="800"/>
              <a:t>BEVIAMO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77" name="object 77"/>
          <p:cNvGrpSpPr/>
          <p:nvPr/>
        </p:nvGrpSpPr>
        <p:grpSpPr>
          <a:xfrm>
            <a:off x="10361079" y="3824733"/>
            <a:ext cx="688975" cy="594360"/>
            <a:chOff x="10384535" y="4370832"/>
            <a:chExt cx="688975" cy="594360"/>
          </a:xfrm>
        </p:grpSpPr>
        <p:pic>
          <p:nvPicPr>
            <p:cNvPr id="78" name="object 78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0384535" y="4370832"/>
              <a:ext cx="688848" cy="594359"/>
            </a:xfrm>
            <a:prstGeom prst="rect">
              <a:avLst/>
            </a:prstGeom>
          </p:spPr>
        </p:pic>
        <p:pic>
          <p:nvPicPr>
            <p:cNvPr id="79" name="object 79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506455" y="4511040"/>
              <a:ext cx="445007" cy="350519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10431221" y="4396155"/>
              <a:ext cx="594601" cy="501954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10431221" y="4396155"/>
              <a:ext cx="594995" cy="502284"/>
            </a:xfrm>
            <a:custGeom>
              <a:avLst/>
              <a:gdLst/>
              <a:ahLst/>
              <a:cxnLst/>
              <a:rect l="l" t="t" r="r" b="b"/>
              <a:pathLst>
                <a:path w="594995" h="502285">
                  <a:moveTo>
                    <a:pt x="0" y="250980"/>
                  </a:moveTo>
                  <a:lnTo>
                    <a:pt x="4789" y="205866"/>
                  </a:lnTo>
                  <a:lnTo>
                    <a:pt x="18599" y="163405"/>
                  </a:lnTo>
                  <a:lnTo>
                    <a:pt x="40590" y="124305"/>
                  </a:lnTo>
                  <a:lnTo>
                    <a:pt x="69921" y="89277"/>
                  </a:lnTo>
                  <a:lnTo>
                    <a:pt x="105753" y="59027"/>
                  </a:lnTo>
                  <a:lnTo>
                    <a:pt x="147246" y="34266"/>
                  </a:lnTo>
                  <a:lnTo>
                    <a:pt x="193562" y="15702"/>
                  </a:lnTo>
                  <a:lnTo>
                    <a:pt x="243859" y="4043"/>
                  </a:lnTo>
                  <a:lnTo>
                    <a:pt x="297299" y="0"/>
                  </a:lnTo>
                  <a:lnTo>
                    <a:pt x="350739" y="4043"/>
                  </a:lnTo>
                  <a:lnTo>
                    <a:pt x="401036" y="15702"/>
                  </a:lnTo>
                  <a:lnTo>
                    <a:pt x="447352" y="34266"/>
                  </a:lnTo>
                  <a:lnTo>
                    <a:pt x="488845" y="59027"/>
                  </a:lnTo>
                  <a:lnTo>
                    <a:pt x="524677" y="89277"/>
                  </a:lnTo>
                  <a:lnTo>
                    <a:pt x="554009" y="124305"/>
                  </a:lnTo>
                  <a:lnTo>
                    <a:pt x="575999" y="163405"/>
                  </a:lnTo>
                  <a:lnTo>
                    <a:pt x="589809" y="205866"/>
                  </a:lnTo>
                  <a:lnTo>
                    <a:pt x="594599" y="250980"/>
                  </a:lnTo>
                  <a:lnTo>
                    <a:pt x="589809" y="296094"/>
                  </a:lnTo>
                  <a:lnTo>
                    <a:pt x="575999" y="338555"/>
                  </a:lnTo>
                  <a:lnTo>
                    <a:pt x="554009" y="377655"/>
                  </a:lnTo>
                  <a:lnTo>
                    <a:pt x="524677" y="412684"/>
                  </a:lnTo>
                  <a:lnTo>
                    <a:pt x="488845" y="442933"/>
                  </a:lnTo>
                  <a:lnTo>
                    <a:pt x="447352" y="467695"/>
                  </a:lnTo>
                  <a:lnTo>
                    <a:pt x="401036" y="486259"/>
                  </a:lnTo>
                  <a:lnTo>
                    <a:pt x="350739" y="497917"/>
                  </a:lnTo>
                  <a:lnTo>
                    <a:pt x="297299" y="501961"/>
                  </a:lnTo>
                  <a:lnTo>
                    <a:pt x="243859" y="497917"/>
                  </a:lnTo>
                  <a:lnTo>
                    <a:pt x="193562" y="486259"/>
                  </a:lnTo>
                  <a:lnTo>
                    <a:pt x="147246" y="467695"/>
                  </a:lnTo>
                  <a:lnTo>
                    <a:pt x="105753" y="442933"/>
                  </a:lnTo>
                  <a:lnTo>
                    <a:pt x="69921" y="412684"/>
                  </a:lnTo>
                  <a:lnTo>
                    <a:pt x="40590" y="377655"/>
                  </a:lnTo>
                  <a:lnTo>
                    <a:pt x="18599" y="338555"/>
                  </a:lnTo>
                  <a:lnTo>
                    <a:pt x="4789" y="296094"/>
                  </a:lnTo>
                  <a:lnTo>
                    <a:pt x="0" y="250980"/>
                  </a:lnTo>
                  <a:close/>
                </a:path>
              </a:pathLst>
            </a:custGeom>
            <a:ln w="9525">
              <a:solidFill>
                <a:srgbClr val="80A9B3"/>
              </a:solidFill>
            </a:ln>
          </p:spPr>
          <p:txBody>
            <a:bodyPr wrap="square" lIns="0" tIns="0" rIns="0" bIns="0"/>
            <a:lstStyle/>
            <a:p>
              <a:endParaRPr sz="1600"/>
            </a:p>
          </p:txBody>
        </p:sp>
      </p:grpSp>
      <p:sp>
        <p:nvSpPr>
          <p:cNvPr id="82" name="object 82"/>
          <p:cNvSpPr txBox="1"/>
          <p:nvPr/>
        </p:nvSpPr>
        <p:spPr>
          <a:xfrm>
            <a:off x="10587597" y="3998977"/>
            <a:ext cx="234315" cy="151323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000" b="1">
                <a:latin typeface="Calibri"/>
                <a:cs typeface="Calibri"/>
              </a:defRPr>
            </a:pPr>
            <a:r>
              <a:rPr sz="900"/>
              <a:t>ENT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0504094" y="3666745"/>
            <a:ext cx="528955" cy="151323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000">
                <a:latin typeface="Calibri"/>
                <a:cs typeface="Calibri"/>
              </a:defRPr>
            </a:pPr>
            <a:r>
              <a:rPr sz="900"/>
              <a:t>TV&gt;Musica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10159391" y="2678253"/>
            <a:ext cx="1033144" cy="206375"/>
          </a:xfrm>
          <a:custGeom>
            <a:avLst/>
            <a:gdLst/>
            <a:ahLst/>
            <a:cxnLst/>
            <a:rect l="l" t="t" r="r" b="b"/>
            <a:pathLst>
              <a:path w="1033145" h="206375">
                <a:moveTo>
                  <a:pt x="1032560" y="0"/>
                </a:moveTo>
                <a:lnTo>
                  <a:pt x="0" y="0"/>
                </a:lnTo>
                <a:lnTo>
                  <a:pt x="0" y="206184"/>
                </a:lnTo>
                <a:lnTo>
                  <a:pt x="1032560" y="206184"/>
                </a:lnTo>
                <a:lnTo>
                  <a:pt x="103256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/>
          <a:lstStyle/>
          <a:p>
            <a:endParaRPr sz="1600"/>
          </a:p>
        </p:txBody>
      </p:sp>
      <p:sp>
        <p:nvSpPr>
          <p:cNvPr id="85" name="object 85"/>
          <p:cNvSpPr txBox="1"/>
          <p:nvPr/>
        </p:nvSpPr>
        <p:spPr>
          <a:xfrm>
            <a:off x="10266706" y="2697480"/>
            <a:ext cx="995044" cy="151323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000">
                <a:latin typeface="Calibri"/>
                <a:cs typeface="Calibri"/>
              </a:defRPr>
            </a:pPr>
            <a:r>
              <a:rPr sz="900"/>
              <a:t>Icetea&gt; Lemonade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0359466" y="1395985"/>
            <a:ext cx="794385" cy="506548"/>
          </a:xfrm>
          <a:prstGeom prst="rect">
            <a:avLst/>
          </a:prstGeom>
        </p:spPr>
        <p:txBody>
          <a:bodyPr vert="horz" wrap="square" lIns="0" tIns="52069" rIns="0" bIns="0">
            <a:spAutoFit/>
          </a:bodyPr>
          <a:lstStyle/>
          <a:p>
            <a:pPr marL="156845">
              <a:lnSpc>
                <a:spcPct val="100000"/>
              </a:lnSpc>
              <a:spcBef>
                <a:spcPts val="409"/>
              </a:spcBef>
              <a:defRPr sz="1000" b="1">
                <a:latin typeface="Calibri"/>
                <a:cs typeface="Calibri"/>
              </a:defRPr>
            </a:pPr>
            <a:r>
              <a:rPr sz="900"/>
              <a:t>CP-net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10"/>
              </a:spcBef>
              <a:defRPr sz="1000">
                <a:latin typeface="Calibri"/>
                <a:cs typeface="Calibri"/>
              </a:defRPr>
            </a:pPr>
            <a:r>
              <a:rPr sz="900"/>
              <a:t>VegPasta &gt; Pesce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8023111" y="1620571"/>
            <a:ext cx="1109345" cy="215900"/>
          </a:xfrm>
          <a:custGeom>
            <a:avLst/>
            <a:gdLst/>
            <a:ahLst/>
            <a:cxnLst/>
            <a:rect l="l" t="t" r="r" b="b"/>
            <a:pathLst>
              <a:path w="1109345" h="215900">
                <a:moveTo>
                  <a:pt x="0" y="0"/>
                </a:moveTo>
                <a:lnTo>
                  <a:pt x="1108760" y="0"/>
                </a:lnTo>
                <a:lnTo>
                  <a:pt x="1108760" y="215444"/>
                </a:lnTo>
                <a:lnTo>
                  <a:pt x="0" y="215444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/>
          <a:lstStyle/>
          <a:p>
            <a:endParaRPr sz="1600"/>
          </a:p>
        </p:txBody>
      </p:sp>
      <p:sp>
        <p:nvSpPr>
          <p:cNvPr id="88" name="object 88"/>
          <p:cNvSpPr txBox="1"/>
          <p:nvPr/>
        </p:nvSpPr>
        <p:spPr>
          <a:xfrm>
            <a:off x="8101851" y="1640841"/>
            <a:ext cx="898525" cy="120546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800" b="1">
                <a:latin typeface="Calibri"/>
                <a:cs typeface="Calibri"/>
              </a:defRPr>
            </a:pPr>
            <a:r>
              <a:rPr sz="700"/>
              <a:t>VegPasta, IceTea, TV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8110170" y="2437092"/>
            <a:ext cx="914400" cy="215900"/>
          </a:xfrm>
          <a:custGeom>
            <a:avLst/>
            <a:gdLst/>
            <a:ahLst/>
            <a:cxnLst/>
            <a:rect l="l" t="t" r="r" b="b"/>
            <a:pathLst>
              <a:path w="914400" h="215900">
                <a:moveTo>
                  <a:pt x="0" y="0"/>
                </a:moveTo>
                <a:lnTo>
                  <a:pt x="914400" y="0"/>
                </a:lnTo>
                <a:lnTo>
                  <a:pt x="914400" y="215444"/>
                </a:lnTo>
                <a:lnTo>
                  <a:pt x="0" y="215444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/>
          <a:lstStyle/>
          <a:p>
            <a:endParaRPr sz="1600"/>
          </a:p>
        </p:txBody>
      </p:sp>
      <p:sp>
        <p:nvSpPr>
          <p:cNvPr id="90" name="object 90"/>
          <p:cNvSpPr txBox="1"/>
          <p:nvPr/>
        </p:nvSpPr>
        <p:spPr>
          <a:xfrm>
            <a:off x="8188910" y="2457705"/>
            <a:ext cx="675005" cy="120546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800" b="1">
                <a:latin typeface="Calibri"/>
                <a:cs typeface="Calibri"/>
              </a:defRPr>
            </a:pPr>
            <a:r>
              <a:rPr sz="700"/>
              <a:t>Pesce, IceTea, TV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6586665" y="2458784"/>
            <a:ext cx="1295400" cy="215900"/>
          </a:xfrm>
          <a:custGeom>
            <a:avLst/>
            <a:gdLst/>
            <a:ahLst/>
            <a:cxnLst/>
            <a:rect l="l" t="t" r="r" b="b"/>
            <a:pathLst>
              <a:path w="1295400" h="215900">
                <a:moveTo>
                  <a:pt x="0" y="0"/>
                </a:moveTo>
                <a:lnTo>
                  <a:pt x="1295400" y="0"/>
                </a:lnTo>
                <a:lnTo>
                  <a:pt x="1295400" y="215444"/>
                </a:lnTo>
                <a:lnTo>
                  <a:pt x="0" y="215444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/>
          <a:lstStyle/>
          <a:p>
            <a:endParaRPr sz="1600"/>
          </a:p>
        </p:txBody>
      </p:sp>
      <p:sp>
        <p:nvSpPr>
          <p:cNvPr id="92" name="object 92"/>
          <p:cNvSpPr txBox="1"/>
          <p:nvPr/>
        </p:nvSpPr>
        <p:spPr>
          <a:xfrm>
            <a:off x="6665405" y="2479041"/>
            <a:ext cx="1064895" cy="120546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800" b="1">
                <a:latin typeface="Calibri"/>
                <a:cs typeface="Calibri"/>
              </a:defRPr>
            </a:pPr>
            <a:r>
              <a:rPr sz="700"/>
              <a:t>VegPasta, Lemonade, TV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9078608" y="2458784"/>
            <a:ext cx="1219200" cy="215900"/>
          </a:xfrm>
          <a:custGeom>
            <a:avLst/>
            <a:gdLst/>
            <a:ahLst/>
            <a:cxnLst/>
            <a:rect l="l" t="t" r="r" b="b"/>
            <a:pathLst>
              <a:path w="1219200" h="215900">
                <a:moveTo>
                  <a:pt x="0" y="0"/>
                </a:moveTo>
                <a:lnTo>
                  <a:pt x="1219200" y="0"/>
                </a:lnTo>
                <a:lnTo>
                  <a:pt x="1219200" y="215444"/>
                </a:lnTo>
                <a:lnTo>
                  <a:pt x="0" y="215444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/>
          <a:lstStyle/>
          <a:p>
            <a:endParaRPr sz="1600"/>
          </a:p>
        </p:txBody>
      </p:sp>
      <p:sp>
        <p:nvSpPr>
          <p:cNvPr id="94" name="object 94"/>
          <p:cNvSpPr txBox="1"/>
          <p:nvPr/>
        </p:nvSpPr>
        <p:spPr>
          <a:xfrm>
            <a:off x="9157348" y="2479041"/>
            <a:ext cx="1039494" cy="120546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800" b="1">
                <a:latin typeface="Calibri"/>
                <a:cs typeface="Calibri"/>
              </a:defRPr>
            </a:pPr>
            <a:r>
              <a:rPr sz="700"/>
              <a:t>VegPasta, IceTea, Musica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8016202" y="3656330"/>
            <a:ext cx="1058545" cy="215900"/>
          </a:xfrm>
          <a:custGeom>
            <a:avLst/>
            <a:gdLst/>
            <a:ahLst/>
            <a:cxnLst/>
            <a:rect l="l" t="t" r="r" b="b"/>
            <a:pathLst>
              <a:path w="1058545" h="215900">
                <a:moveTo>
                  <a:pt x="0" y="0"/>
                </a:moveTo>
                <a:lnTo>
                  <a:pt x="1058010" y="0"/>
                </a:lnTo>
                <a:lnTo>
                  <a:pt x="1058010" y="215444"/>
                </a:lnTo>
                <a:lnTo>
                  <a:pt x="0" y="215444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/>
          <a:lstStyle/>
          <a:p>
            <a:endParaRPr sz="1600"/>
          </a:p>
        </p:txBody>
      </p:sp>
      <p:sp>
        <p:nvSpPr>
          <p:cNvPr id="96" name="object 96"/>
          <p:cNvSpPr txBox="1"/>
          <p:nvPr/>
        </p:nvSpPr>
        <p:spPr>
          <a:xfrm>
            <a:off x="8094943" y="3676905"/>
            <a:ext cx="841375" cy="120546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800" b="1">
                <a:latin typeface="Calibri"/>
                <a:cs typeface="Calibri"/>
              </a:defRPr>
            </a:pPr>
            <a:r>
              <a:rPr sz="700"/>
              <a:t>Pesce, Lemonade, TV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6540412" y="3638855"/>
            <a:ext cx="1371600" cy="215900"/>
          </a:xfrm>
          <a:custGeom>
            <a:avLst/>
            <a:gdLst/>
            <a:ahLst/>
            <a:cxnLst/>
            <a:rect l="l" t="t" r="r" b="b"/>
            <a:pathLst>
              <a:path w="1371600" h="215900">
                <a:moveTo>
                  <a:pt x="0" y="0"/>
                </a:moveTo>
                <a:lnTo>
                  <a:pt x="1371600" y="0"/>
                </a:lnTo>
                <a:lnTo>
                  <a:pt x="1371600" y="215444"/>
                </a:lnTo>
                <a:lnTo>
                  <a:pt x="0" y="215444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/>
          <a:lstStyle/>
          <a:p>
            <a:endParaRPr sz="1600"/>
          </a:p>
        </p:txBody>
      </p:sp>
      <p:sp>
        <p:nvSpPr>
          <p:cNvPr id="98" name="object 98"/>
          <p:cNvSpPr txBox="1"/>
          <p:nvPr/>
        </p:nvSpPr>
        <p:spPr>
          <a:xfrm>
            <a:off x="6619151" y="3658617"/>
            <a:ext cx="1206500" cy="120546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800" b="1">
                <a:latin typeface="Calibri"/>
                <a:cs typeface="Calibri"/>
              </a:defRPr>
            </a:pPr>
            <a:r>
              <a:rPr sz="700"/>
              <a:t>VegPasta, Lemonade, Musica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9116708" y="3599549"/>
            <a:ext cx="1143000" cy="231140"/>
          </a:xfrm>
          <a:custGeom>
            <a:avLst/>
            <a:gdLst/>
            <a:ahLst/>
            <a:cxnLst/>
            <a:rect l="l" t="t" r="r" b="b"/>
            <a:pathLst>
              <a:path w="1143000" h="231139">
                <a:moveTo>
                  <a:pt x="0" y="0"/>
                </a:moveTo>
                <a:lnTo>
                  <a:pt x="1143000" y="0"/>
                </a:lnTo>
                <a:lnTo>
                  <a:pt x="1143000" y="230832"/>
                </a:lnTo>
                <a:lnTo>
                  <a:pt x="0" y="230832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/>
          <a:lstStyle/>
          <a:p>
            <a:endParaRPr sz="1600"/>
          </a:p>
        </p:txBody>
      </p:sp>
      <p:sp>
        <p:nvSpPr>
          <p:cNvPr id="100" name="object 100"/>
          <p:cNvSpPr txBox="1"/>
          <p:nvPr/>
        </p:nvSpPr>
        <p:spPr>
          <a:xfrm>
            <a:off x="9195448" y="3618484"/>
            <a:ext cx="916305" cy="25904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900" b="1">
                <a:latin typeface="Calibri"/>
                <a:cs typeface="Calibri"/>
              </a:defRPr>
            </a:pPr>
            <a:r>
              <a:rPr sz="800"/>
              <a:t>Pesce, IceTea, Musica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7969085" y="4553598"/>
            <a:ext cx="1174750" cy="215900"/>
          </a:xfrm>
          <a:custGeom>
            <a:avLst/>
            <a:gdLst/>
            <a:ahLst/>
            <a:cxnLst/>
            <a:rect l="l" t="t" r="r" b="b"/>
            <a:pathLst>
              <a:path w="1174750" h="215900">
                <a:moveTo>
                  <a:pt x="0" y="0"/>
                </a:moveTo>
                <a:lnTo>
                  <a:pt x="1174400" y="0"/>
                </a:lnTo>
                <a:lnTo>
                  <a:pt x="1174400" y="215444"/>
                </a:lnTo>
                <a:lnTo>
                  <a:pt x="0" y="215444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/>
          <a:lstStyle/>
          <a:p>
            <a:endParaRPr sz="1600"/>
          </a:p>
        </p:txBody>
      </p:sp>
      <p:sp>
        <p:nvSpPr>
          <p:cNvPr id="102" name="object 102"/>
          <p:cNvSpPr txBox="1"/>
          <p:nvPr/>
        </p:nvSpPr>
        <p:spPr>
          <a:xfrm>
            <a:off x="8047825" y="4573017"/>
            <a:ext cx="982980" cy="120546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800" b="1">
                <a:latin typeface="Calibri"/>
                <a:cs typeface="Calibri"/>
              </a:defRPr>
            </a:pPr>
            <a:r>
              <a:rPr sz="700"/>
              <a:t>Pesce, Lemonade, Musica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103" name="object 103"/>
          <p:cNvGrpSpPr/>
          <p:nvPr/>
        </p:nvGrpSpPr>
        <p:grpSpPr>
          <a:xfrm>
            <a:off x="7057048" y="1800861"/>
            <a:ext cx="2816860" cy="2941320"/>
            <a:chOff x="7080504" y="2346960"/>
            <a:chExt cx="2816860" cy="2941320"/>
          </a:xfrm>
        </p:grpSpPr>
        <p:pic>
          <p:nvPicPr>
            <p:cNvPr id="104" name="object 104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8421624" y="2359152"/>
              <a:ext cx="338327" cy="813815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8528875" y="2381580"/>
              <a:ext cx="132715" cy="601980"/>
            </a:xfrm>
            <a:custGeom>
              <a:avLst/>
              <a:gdLst/>
              <a:ahLst/>
              <a:cxnLst/>
              <a:rect l="l" t="t" r="r" b="b"/>
              <a:pathLst>
                <a:path w="132715" h="601980">
                  <a:moveTo>
                    <a:pt x="16548" y="469455"/>
                  </a:moveTo>
                  <a:lnTo>
                    <a:pt x="2628" y="476885"/>
                  </a:lnTo>
                  <a:lnTo>
                    <a:pt x="0" y="485546"/>
                  </a:lnTo>
                  <a:lnTo>
                    <a:pt x="61950" y="601675"/>
                  </a:lnTo>
                  <a:lnTo>
                    <a:pt x="79610" y="573887"/>
                  </a:lnTo>
                  <a:lnTo>
                    <a:pt x="77304" y="573887"/>
                  </a:lnTo>
                  <a:lnTo>
                    <a:pt x="48742" y="572808"/>
                  </a:lnTo>
                  <a:lnTo>
                    <a:pt x="50752" y="519985"/>
                  </a:lnTo>
                  <a:lnTo>
                    <a:pt x="25209" y="472097"/>
                  </a:lnTo>
                  <a:lnTo>
                    <a:pt x="16548" y="469455"/>
                  </a:lnTo>
                  <a:close/>
                </a:path>
                <a:path w="132715" h="601980">
                  <a:moveTo>
                    <a:pt x="50752" y="519985"/>
                  </a:moveTo>
                  <a:lnTo>
                    <a:pt x="48742" y="572808"/>
                  </a:lnTo>
                  <a:lnTo>
                    <a:pt x="77304" y="573887"/>
                  </a:lnTo>
                  <a:lnTo>
                    <a:pt x="77581" y="566623"/>
                  </a:lnTo>
                  <a:lnTo>
                    <a:pt x="75628" y="566623"/>
                  </a:lnTo>
                  <a:lnTo>
                    <a:pt x="50965" y="565683"/>
                  </a:lnTo>
                  <a:lnTo>
                    <a:pt x="64101" y="545012"/>
                  </a:lnTo>
                  <a:lnTo>
                    <a:pt x="50752" y="519985"/>
                  </a:lnTo>
                  <a:close/>
                </a:path>
                <a:path w="132715" h="601980">
                  <a:moveTo>
                    <a:pt x="117259" y="473290"/>
                  </a:moveTo>
                  <a:lnTo>
                    <a:pt x="108432" y="475259"/>
                  </a:lnTo>
                  <a:lnTo>
                    <a:pt x="79312" y="521078"/>
                  </a:lnTo>
                  <a:lnTo>
                    <a:pt x="77304" y="573887"/>
                  </a:lnTo>
                  <a:lnTo>
                    <a:pt x="79610" y="573887"/>
                  </a:lnTo>
                  <a:lnTo>
                    <a:pt x="132549" y="490588"/>
                  </a:lnTo>
                  <a:lnTo>
                    <a:pt x="130581" y="481749"/>
                  </a:lnTo>
                  <a:lnTo>
                    <a:pt x="117259" y="473290"/>
                  </a:lnTo>
                  <a:close/>
                </a:path>
                <a:path w="132715" h="601980">
                  <a:moveTo>
                    <a:pt x="64101" y="545012"/>
                  </a:moveTo>
                  <a:lnTo>
                    <a:pt x="50965" y="565683"/>
                  </a:lnTo>
                  <a:lnTo>
                    <a:pt x="75628" y="566623"/>
                  </a:lnTo>
                  <a:lnTo>
                    <a:pt x="64101" y="545012"/>
                  </a:lnTo>
                  <a:close/>
                </a:path>
                <a:path w="132715" h="601980">
                  <a:moveTo>
                    <a:pt x="79312" y="521078"/>
                  </a:moveTo>
                  <a:lnTo>
                    <a:pt x="64101" y="545012"/>
                  </a:lnTo>
                  <a:lnTo>
                    <a:pt x="75628" y="566623"/>
                  </a:lnTo>
                  <a:lnTo>
                    <a:pt x="77581" y="566623"/>
                  </a:lnTo>
                  <a:lnTo>
                    <a:pt x="79312" y="521078"/>
                  </a:lnTo>
                  <a:close/>
                </a:path>
                <a:path w="132715" h="601980">
                  <a:moveTo>
                    <a:pt x="70535" y="0"/>
                  </a:moveTo>
                  <a:lnTo>
                    <a:pt x="50752" y="519985"/>
                  </a:lnTo>
                  <a:lnTo>
                    <a:pt x="64101" y="545012"/>
                  </a:lnTo>
                  <a:lnTo>
                    <a:pt x="79312" y="521078"/>
                  </a:lnTo>
                  <a:lnTo>
                    <a:pt x="99085" y="1079"/>
                  </a:lnTo>
                  <a:lnTo>
                    <a:pt x="70535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 sz="1600"/>
            </a:p>
          </p:txBody>
        </p:sp>
        <p:pic>
          <p:nvPicPr>
            <p:cNvPr id="106" name="object 106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089648" y="2346960"/>
              <a:ext cx="1557527" cy="847344"/>
            </a:xfrm>
            <a:prstGeom prst="rect">
              <a:avLst/>
            </a:prstGeom>
          </p:spPr>
        </p:pic>
        <p:sp>
          <p:nvSpPr>
            <p:cNvPr id="107" name="object 107"/>
            <p:cNvSpPr/>
            <p:nvPr/>
          </p:nvSpPr>
          <p:spPr>
            <a:xfrm>
              <a:off x="7257758" y="2369159"/>
              <a:ext cx="1349375" cy="648335"/>
            </a:xfrm>
            <a:custGeom>
              <a:avLst/>
              <a:gdLst/>
              <a:ahLst/>
              <a:cxnLst/>
              <a:rect l="l" t="t" r="r" b="b"/>
              <a:pathLst>
                <a:path w="1349375" h="648335">
                  <a:moveTo>
                    <a:pt x="84162" y="526161"/>
                  </a:moveTo>
                  <a:lnTo>
                    <a:pt x="75260" y="527748"/>
                  </a:lnTo>
                  <a:lnTo>
                    <a:pt x="0" y="635749"/>
                  </a:lnTo>
                  <a:lnTo>
                    <a:pt x="131051" y="648093"/>
                  </a:lnTo>
                  <a:lnTo>
                    <a:pt x="138023" y="642315"/>
                  </a:lnTo>
                  <a:lnTo>
                    <a:pt x="138542" y="636777"/>
                  </a:lnTo>
                  <a:lnTo>
                    <a:pt x="31737" y="636777"/>
                  </a:lnTo>
                  <a:lnTo>
                    <a:pt x="19723" y="610857"/>
                  </a:lnTo>
                  <a:lnTo>
                    <a:pt x="67665" y="588628"/>
                  </a:lnTo>
                  <a:lnTo>
                    <a:pt x="98704" y="544080"/>
                  </a:lnTo>
                  <a:lnTo>
                    <a:pt x="97104" y="535177"/>
                  </a:lnTo>
                  <a:lnTo>
                    <a:pt x="84162" y="526161"/>
                  </a:lnTo>
                  <a:close/>
                </a:path>
                <a:path w="1349375" h="648335">
                  <a:moveTo>
                    <a:pt x="67665" y="588628"/>
                  </a:moveTo>
                  <a:lnTo>
                    <a:pt x="19723" y="610857"/>
                  </a:lnTo>
                  <a:lnTo>
                    <a:pt x="31737" y="636777"/>
                  </a:lnTo>
                  <a:lnTo>
                    <a:pt x="42063" y="631990"/>
                  </a:lnTo>
                  <a:lnTo>
                    <a:pt x="37452" y="631990"/>
                  </a:lnTo>
                  <a:lnTo>
                    <a:pt x="27063" y="609600"/>
                  </a:lnTo>
                  <a:lnTo>
                    <a:pt x="53052" y="609600"/>
                  </a:lnTo>
                  <a:lnTo>
                    <a:pt x="67665" y="588628"/>
                  </a:lnTo>
                  <a:close/>
                </a:path>
                <a:path w="1349375" h="648335">
                  <a:moveTo>
                    <a:pt x="79668" y="614554"/>
                  </a:moveTo>
                  <a:lnTo>
                    <a:pt x="31737" y="636777"/>
                  </a:lnTo>
                  <a:lnTo>
                    <a:pt x="138542" y="636777"/>
                  </a:lnTo>
                  <a:lnTo>
                    <a:pt x="139496" y="626605"/>
                  </a:lnTo>
                  <a:lnTo>
                    <a:pt x="133730" y="619645"/>
                  </a:lnTo>
                  <a:lnTo>
                    <a:pt x="79668" y="614554"/>
                  </a:lnTo>
                  <a:close/>
                </a:path>
                <a:path w="1349375" h="648335">
                  <a:moveTo>
                    <a:pt x="27063" y="609600"/>
                  </a:moveTo>
                  <a:lnTo>
                    <a:pt x="37452" y="631990"/>
                  </a:lnTo>
                  <a:lnTo>
                    <a:pt x="51452" y="611896"/>
                  </a:lnTo>
                  <a:lnTo>
                    <a:pt x="27063" y="609600"/>
                  </a:lnTo>
                  <a:close/>
                </a:path>
                <a:path w="1349375" h="648335">
                  <a:moveTo>
                    <a:pt x="51452" y="611896"/>
                  </a:moveTo>
                  <a:lnTo>
                    <a:pt x="37452" y="631990"/>
                  </a:lnTo>
                  <a:lnTo>
                    <a:pt x="42063" y="631990"/>
                  </a:lnTo>
                  <a:lnTo>
                    <a:pt x="79668" y="614554"/>
                  </a:lnTo>
                  <a:lnTo>
                    <a:pt x="51452" y="611896"/>
                  </a:lnTo>
                  <a:close/>
                </a:path>
                <a:path w="1349375" h="648335">
                  <a:moveTo>
                    <a:pt x="1337183" y="0"/>
                  </a:moveTo>
                  <a:lnTo>
                    <a:pt x="67665" y="588628"/>
                  </a:lnTo>
                  <a:lnTo>
                    <a:pt x="51452" y="611896"/>
                  </a:lnTo>
                  <a:lnTo>
                    <a:pt x="79668" y="614554"/>
                  </a:lnTo>
                  <a:lnTo>
                    <a:pt x="1349209" y="25920"/>
                  </a:lnTo>
                  <a:lnTo>
                    <a:pt x="1337183" y="0"/>
                  </a:lnTo>
                  <a:close/>
                </a:path>
                <a:path w="1349375" h="648335">
                  <a:moveTo>
                    <a:pt x="53052" y="609600"/>
                  </a:moveTo>
                  <a:lnTo>
                    <a:pt x="27063" y="609600"/>
                  </a:lnTo>
                  <a:lnTo>
                    <a:pt x="51452" y="611896"/>
                  </a:lnTo>
                  <a:lnTo>
                    <a:pt x="53052" y="60960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 sz="1600"/>
            </a:p>
          </p:txBody>
        </p:sp>
        <p:pic>
          <p:nvPicPr>
            <p:cNvPr id="108" name="object 108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8400288" y="3176016"/>
              <a:ext cx="338327" cy="1216152"/>
            </a:xfrm>
            <a:prstGeom prst="rect">
              <a:avLst/>
            </a:prstGeom>
          </p:spPr>
        </p:pic>
        <p:sp>
          <p:nvSpPr>
            <p:cNvPr id="109" name="object 109"/>
            <p:cNvSpPr/>
            <p:nvPr/>
          </p:nvSpPr>
          <p:spPr>
            <a:xfrm>
              <a:off x="8503793" y="3198456"/>
              <a:ext cx="132715" cy="1004569"/>
            </a:xfrm>
            <a:custGeom>
              <a:avLst/>
              <a:gdLst/>
              <a:ahLst/>
              <a:cxnLst/>
              <a:rect l="l" t="t" r="r" b="b"/>
              <a:pathLst>
                <a:path w="132715" h="1004570">
                  <a:moveTo>
                    <a:pt x="16141" y="873010"/>
                  </a:moveTo>
                  <a:lnTo>
                    <a:pt x="2412" y="880783"/>
                  </a:lnTo>
                  <a:lnTo>
                    <a:pt x="0" y="889508"/>
                  </a:lnTo>
                  <a:lnTo>
                    <a:pt x="64871" y="1004036"/>
                  </a:lnTo>
                  <a:lnTo>
                    <a:pt x="81783" y="975868"/>
                  </a:lnTo>
                  <a:lnTo>
                    <a:pt x="79514" y="975868"/>
                  </a:lnTo>
                  <a:lnTo>
                    <a:pt x="50939" y="975499"/>
                  </a:lnTo>
                  <a:lnTo>
                    <a:pt x="51611" y="922657"/>
                  </a:lnTo>
                  <a:lnTo>
                    <a:pt x="24853" y="875423"/>
                  </a:lnTo>
                  <a:lnTo>
                    <a:pt x="16141" y="873010"/>
                  </a:lnTo>
                  <a:close/>
                </a:path>
                <a:path w="132715" h="1004570">
                  <a:moveTo>
                    <a:pt x="51611" y="922657"/>
                  </a:moveTo>
                  <a:lnTo>
                    <a:pt x="50939" y="975499"/>
                  </a:lnTo>
                  <a:lnTo>
                    <a:pt x="79514" y="975868"/>
                  </a:lnTo>
                  <a:lnTo>
                    <a:pt x="79606" y="968641"/>
                  </a:lnTo>
                  <a:lnTo>
                    <a:pt x="77660" y="968641"/>
                  </a:lnTo>
                  <a:lnTo>
                    <a:pt x="52984" y="968324"/>
                  </a:lnTo>
                  <a:lnTo>
                    <a:pt x="65589" y="947333"/>
                  </a:lnTo>
                  <a:lnTo>
                    <a:pt x="51611" y="922657"/>
                  </a:lnTo>
                  <a:close/>
                </a:path>
                <a:path w="132715" h="1004570">
                  <a:moveTo>
                    <a:pt x="116916" y="874293"/>
                  </a:moveTo>
                  <a:lnTo>
                    <a:pt x="108140" y="876477"/>
                  </a:lnTo>
                  <a:lnTo>
                    <a:pt x="80186" y="923027"/>
                  </a:lnTo>
                  <a:lnTo>
                    <a:pt x="79514" y="975868"/>
                  </a:lnTo>
                  <a:lnTo>
                    <a:pt x="81783" y="975868"/>
                  </a:lnTo>
                  <a:lnTo>
                    <a:pt x="132626" y="891184"/>
                  </a:lnTo>
                  <a:lnTo>
                    <a:pt x="130441" y="882408"/>
                  </a:lnTo>
                  <a:lnTo>
                    <a:pt x="116916" y="874293"/>
                  </a:lnTo>
                  <a:close/>
                </a:path>
                <a:path w="132715" h="1004570">
                  <a:moveTo>
                    <a:pt x="65589" y="947333"/>
                  </a:moveTo>
                  <a:lnTo>
                    <a:pt x="52984" y="968324"/>
                  </a:lnTo>
                  <a:lnTo>
                    <a:pt x="77660" y="968641"/>
                  </a:lnTo>
                  <a:lnTo>
                    <a:pt x="65589" y="947333"/>
                  </a:lnTo>
                  <a:close/>
                </a:path>
                <a:path w="132715" h="1004570">
                  <a:moveTo>
                    <a:pt x="80186" y="923027"/>
                  </a:moveTo>
                  <a:lnTo>
                    <a:pt x="65589" y="947333"/>
                  </a:lnTo>
                  <a:lnTo>
                    <a:pt x="77660" y="968641"/>
                  </a:lnTo>
                  <a:lnTo>
                    <a:pt x="79606" y="968641"/>
                  </a:lnTo>
                  <a:lnTo>
                    <a:pt x="80186" y="923027"/>
                  </a:lnTo>
                  <a:close/>
                </a:path>
                <a:path w="132715" h="1004570">
                  <a:moveTo>
                    <a:pt x="63334" y="0"/>
                  </a:moveTo>
                  <a:lnTo>
                    <a:pt x="51611" y="922657"/>
                  </a:lnTo>
                  <a:lnTo>
                    <a:pt x="65589" y="947333"/>
                  </a:lnTo>
                  <a:lnTo>
                    <a:pt x="80186" y="923027"/>
                  </a:lnTo>
                  <a:lnTo>
                    <a:pt x="91909" y="355"/>
                  </a:lnTo>
                  <a:lnTo>
                    <a:pt x="6333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/>
            <a:lstStyle/>
            <a:p>
              <a:endParaRPr sz="1600"/>
            </a:p>
          </p:txBody>
        </p:sp>
        <p:pic>
          <p:nvPicPr>
            <p:cNvPr id="110" name="object 11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080504" y="3197352"/>
              <a:ext cx="338327" cy="1176528"/>
            </a:xfrm>
            <a:prstGeom prst="rect">
              <a:avLst/>
            </a:prstGeom>
          </p:spPr>
        </p:pic>
        <p:sp>
          <p:nvSpPr>
            <p:cNvPr id="111" name="object 111"/>
            <p:cNvSpPr/>
            <p:nvPr/>
          </p:nvSpPr>
          <p:spPr>
            <a:xfrm>
              <a:off x="7184314" y="3220199"/>
              <a:ext cx="132715" cy="965200"/>
            </a:xfrm>
            <a:custGeom>
              <a:avLst/>
              <a:gdLst/>
              <a:ahLst/>
              <a:cxnLst/>
              <a:rect l="l" t="t" r="r" b="b"/>
              <a:pathLst>
                <a:path w="132715" h="965200">
                  <a:moveTo>
                    <a:pt x="16078" y="834008"/>
                  </a:moveTo>
                  <a:lnTo>
                    <a:pt x="2374" y="841844"/>
                  </a:lnTo>
                  <a:lnTo>
                    <a:pt x="0" y="850569"/>
                  </a:lnTo>
                  <a:lnTo>
                    <a:pt x="65354" y="964831"/>
                  </a:lnTo>
                  <a:lnTo>
                    <a:pt x="82145" y="936599"/>
                  </a:lnTo>
                  <a:lnTo>
                    <a:pt x="79883" y="936599"/>
                  </a:lnTo>
                  <a:lnTo>
                    <a:pt x="51308" y="936358"/>
                  </a:lnTo>
                  <a:lnTo>
                    <a:pt x="51754" y="883492"/>
                  </a:lnTo>
                  <a:lnTo>
                    <a:pt x="24803" y="836383"/>
                  </a:lnTo>
                  <a:lnTo>
                    <a:pt x="16078" y="834008"/>
                  </a:lnTo>
                  <a:close/>
                </a:path>
                <a:path w="132715" h="965200">
                  <a:moveTo>
                    <a:pt x="51754" y="883492"/>
                  </a:moveTo>
                  <a:lnTo>
                    <a:pt x="51308" y="936358"/>
                  </a:lnTo>
                  <a:lnTo>
                    <a:pt x="79883" y="936599"/>
                  </a:lnTo>
                  <a:lnTo>
                    <a:pt x="79944" y="929373"/>
                  </a:lnTo>
                  <a:lnTo>
                    <a:pt x="78003" y="929373"/>
                  </a:lnTo>
                  <a:lnTo>
                    <a:pt x="53314" y="929170"/>
                  </a:lnTo>
                  <a:lnTo>
                    <a:pt x="65838" y="908110"/>
                  </a:lnTo>
                  <a:lnTo>
                    <a:pt x="51754" y="883492"/>
                  </a:lnTo>
                  <a:close/>
                </a:path>
                <a:path w="132715" h="965200">
                  <a:moveTo>
                    <a:pt x="116852" y="834859"/>
                  </a:moveTo>
                  <a:lnTo>
                    <a:pt x="108076" y="837082"/>
                  </a:lnTo>
                  <a:lnTo>
                    <a:pt x="80329" y="883741"/>
                  </a:lnTo>
                  <a:lnTo>
                    <a:pt x="79883" y="936599"/>
                  </a:lnTo>
                  <a:lnTo>
                    <a:pt x="82145" y="936599"/>
                  </a:lnTo>
                  <a:lnTo>
                    <a:pt x="132638" y="851700"/>
                  </a:lnTo>
                  <a:lnTo>
                    <a:pt x="130416" y="842924"/>
                  </a:lnTo>
                  <a:lnTo>
                    <a:pt x="116852" y="834859"/>
                  </a:lnTo>
                  <a:close/>
                </a:path>
                <a:path w="132715" h="965200">
                  <a:moveTo>
                    <a:pt x="65838" y="908110"/>
                  </a:moveTo>
                  <a:lnTo>
                    <a:pt x="53314" y="929170"/>
                  </a:lnTo>
                  <a:lnTo>
                    <a:pt x="78003" y="929373"/>
                  </a:lnTo>
                  <a:lnTo>
                    <a:pt x="65838" y="908110"/>
                  </a:lnTo>
                  <a:close/>
                </a:path>
                <a:path w="132715" h="965200">
                  <a:moveTo>
                    <a:pt x="80329" y="883741"/>
                  </a:moveTo>
                  <a:lnTo>
                    <a:pt x="65838" y="908110"/>
                  </a:lnTo>
                  <a:lnTo>
                    <a:pt x="78003" y="929373"/>
                  </a:lnTo>
                  <a:lnTo>
                    <a:pt x="79944" y="929373"/>
                  </a:lnTo>
                  <a:lnTo>
                    <a:pt x="80329" y="883741"/>
                  </a:lnTo>
                  <a:close/>
                </a:path>
                <a:path w="132715" h="965200">
                  <a:moveTo>
                    <a:pt x="59220" y="0"/>
                  </a:moveTo>
                  <a:lnTo>
                    <a:pt x="51754" y="883492"/>
                  </a:lnTo>
                  <a:lnTo>
                    <a:pt x="65838" y="908110"/>
                  </a:lnTo>
                  <a:lnTo>
                    <a:pt x="80329" y="883741"/>
                  </a:lnTo>
                  <a:lnTo>
                    <a:pt x="87795" y="241"/>
                  </a:lnTo>
                  <a:lnTo>
                    <a:pt x="59220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 sz="1600"/>
            </a:p>
          </p:txBody>
        </p:sp>
        <p:pic>
          <p:nvPicPr>
            <p:cNvPr id="112" name="object 112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8409432" y="4343400"/>
              <a:ext cx="1350264" cy="944880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8579688" y="4364443"/>
              <a:ext cx="1137920" cy="735330"/>
            </a:xfrm>
            <a:custGeom>
              <a:avLst/>
              <a:gdLst/>
              <a:ahLst/>
              <a:cxnLst/>
              <a:rect l="l" t="t" r="r" b="b"/>
              <a:pathLst>
                <a:path w="1137920" h="735329">
                  <a:moveTo>
                    <a:pt x="68618" y="615365"/>
                  </a:moveTo>
                  <a:lnTo>
                    <a:pt x="60007" y="618134"/>
                  </a:lnTo>
                  <a:lnTo>
                    <a:pt x="0" y="735291"/>
                  </a:lnTo>
                  <a:lnTo>
                    <a:pt x="78666" y="732040"/>
                  </a:lnTo>
                  <a:lnTo>
                    <a:pt x="31597" y="732040"/>
                  </a:lnTo>
                  <a:lnTo>
                    <a:pt x="16192" y="707974"/>
                  </a:lnTo>
                  <a:lnTo>
                    <a:pt x="60681" y="679496"/>
                  </a:lnTo>
                  <a:lnTo>
                    <a:pt x="85432" y="631164"/>
                  </a:lnTo>
                  <a:lnTo>
                    <a:pt x="82664" y="622553"/>
                  </a:lnTo>
                  <a:lnTo>
                    <a:pt x="68618" y="615365"/>
                  </a:lnTo>
                  <a:close/>
                </a:path>
                <a:path w="1137920" h="735329">
                  <a:moveTo>
                    <a:pt x="60681" y="679496"/>
                  </a:moveTo>
                  <a:lnTo>
                    <a:pt x="16192" y="707974"/>
                  </a:lnTo>
                  <a:lnTo>
                    <a:pt x="31597" y="732040"/>
                  </a:lnTo>
                  <a:lnTo>
                    <a:pt x="40228" y="726516"/>
                  </a:lnTo>
                  <a:lnTo>
                    <a:pt x="36601" y="726516"/>
                  </a:lnTo>
                  <a:lnTo>
                    <a:pt x="23291" y="705738"/>
                  </a:lnTo>
                  <a:lnTo>
                    <a:pt x="47760" y="704725"/>
                  </a:lnTo>
                  <a:lnTo>
                    <a:pt x="60681" y="679496"/>
                  </a:lnTo>
                  <a:close/>
                </a:path>
                <a:path w="1137920" h="735329">
                  <a:moveTo>
                    <a:pt x="130340" y="701306"/>
                  </a:moveTo>
                  <a:lnTo>
                    <a:pt x="76102" y="703552"/>
                  </a:lnTo>
                  <a:lnTo>
                    <a:pt x="31597" y="732040"/>
                  </a:lnTo>
                  <a:lnTo>
                    <a:pt x="78666" y="732040"/>
                  </a:lnTo>
                  <a:lnTo>
                    <a:pt x="131521" y="729856"/>
                  </a:lnTo>
                  <a:lnTo>
                    <a:pt x="137642" y="723201"/>
                  </a:lnTo>
                  <a:lnTo>
                    <a:pt x="136994" y="707440"/>
                  </a:lnTo>
                  <a:lnTo>
                    <a:pt x="130340" y="701306"/>
                  </a:lnTo>
                  <a:close/>
                </a:path>
                <a:path w="1137920" h="735329">
                  <a:moveTo>
                    <a:pt x="47760" y="704725"/>
                  </a:moveTo>
                  <a:lnTo>
                    <a:pt x="23291" y="705738"/>
                  </a:lnTo>
                  <a:lnTo>
                    <a:pt x="36601" y="726516"/>
                  </a:lnTo>
                  <a:lnTo>
                    <a:pt x="47760" y="704725"/>
                  </a:lnTo>
                  <a:close/>
                </a:path>
                <a:path w="1137920" h="735329">
                  <a:moveTo>
                    <a:pt x="76102" y="703552"/>
                  </a:moveTo>
                  <a:lnTo>
                    <a:pt x="47760" y="704725"/>
                  </a:lnTo>
                  <a:lnTo>
                    <a:pt x="36601" y="726516"/>
                  </a:lnTo>
                  <a:lnTo>
                    <a:pt x="40228" y="726516"/>
                  </a:lnTo>
                  <a:lnTo>
                    <a:pt x="76102" y="703552"/>
                  </a:lnTo>
                  <a:close/>
                </a:path>
                <a:path w="1137920" h="735329">
                  <a:moveTo>
                    <a:pt x="1122210" y="0"/>
                  </a:moveTo>
                  <a:lnTo>
                    <a:pt x="60681" y="679496"/>
                  </a:lnTo>
                  <a:lnTo>
                    <a:pt x="47760" y="704725"/>
                  </a:lnTo>
                  <a:lnTo>
                    <a:pt x="76102" y="703552"/>
                  </a:lnTo>
                  <a:lnTo>
                    <a:pt x="1137615" y="24066"/>
                  </a:lnTo>
                  <a:lnTo>
                    <a:pt x="1122210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/>
            <a:lstStyle/>
            <a:p>
              <a:endParaRPr sz="1600"/>
            </a:p>
          </p:txBody>
        </p:sp>
        <p:pic>
          <p:nvPicPr>
            <p:cNvPr id="114" name="object 114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202424" y="4364736"/>
              <a:ext cx="1545335" cy="923544"/>
            </a:xfrm>
            <a:prstGeom prst="rect">
              <a:avLst/>
            </a:prstGeom>
          </p:spPr>
        </p:pic>
        <p:sp>
          <p:nvSpPr>
            <p:cNvPr id="115" name="object 115"/>
            <p:cNvSpPr/>
            <p:nvPr/>
          </p:nvSpPr>
          <p:spPr>
            <a:xfrm>
              <a:off x="7243026" y="4387761"/>
              <a:ext cx="1337310" cy="718185"/>
            </a:xfrm>
            <a:custGeom>
              <a:avLst/>
              <a:gdLst/>
              <a:ahLst/>
              <a:cxnLst/>
              <a:rect l="l" t="t" r="r" b="b"/>
              <a:pathLst>
                <a:path w="1337309" h="718185">
                  <a:moveTo>
                    <a:pt x="1258261" y="686828"/>
                  </a:moveTo>
                  <a:lnTo>
                    <a:pt x="1204023" y="689216"/>
                  </a:lnTo>
                  <a:lnTo>
                    <a:pt x="1197914" y="695896"/>
                  </a:lnTo>
                  <a:lnTo>
                    <a:pt x="1198600" y="711657"/>
                  </a:lnTo>
                  <a:lnTo>
                    <a:pt x="1205280" y="717765"/>
                  </a:lnTo>
                  <a:lnTo>
                    <a:pt x="1336776" y="711974"/>
                  </a:lnTo>
                  <a:lnTo>
                    <a:pt x="1336427" y="711415"/>
                  </a:lnTo>
                  <a:lnTo>
                    <a:pt x="1305026" y="711415"/>
                  </a:lnTo>
                  <a:lnTo>
                    <a:pt x="1258261" y="686828"/>
                  </a:lnTo>
                  <a:close/>
                </a:path>
                <a:path w="1337309" h="718185">
                  <a:moveTo>
                    <a:pt x="1286582" y="685581"/>
                  </a:moveTo>
                  <a:lnTo>
                    <a:pt x="1258261" y="686828"/>
                  </a:lnTo>
                  <a:lnTo>
                    <a:pt x="1305026" y="711415"/>
                  </a:lnTo>
                  <a:lnTo>
                    <a:pt x="1307691" y="706348"/>
                  </a:lnTo>
                  <a:lnTo>
                    <a:pt x="1299565" y="706348"/>
                  </a:lnTo>
                  <a:lnTo>
                    <a:pt x="1286582" y="685581"/>
                  </a:lnTo>
                  <a:close/>
                </a:path>
                <a:path w="1337309" h="718185">
                  <a:moveTo>
                    <a:pt x="1258188" y="598322"/>
                  </a:moveTo>
                  <a:lnTo>
                    <a:pt x="1244803" y="606691"/>
                  </a:lnTo>
                  <a:lnTo>
                    <a:pt x="1242771" y="615505"/>
                  </a:lnTo>
                  <a:lnTo>
                    <a:pt x="1271551" y="661539"/>
                  </a:lnTo>
                  <a:lnTo>
                    <a:pt x="1318323" y="686130"/>
                  </a:lnTo>
                  <a:lnTo>
                    <a:pt x="1305026" y="711415"/>
                  </a:lnTo>
                  <a:lnTo>
                    <a:pt x="1336427" y="711415"/>
                  </a:lnTo>
                  <a:lnTo>
                    <a:pt x="1267002" y="600354"/>
                  </a:lnTo>
                  <a:lnTo>
                    <a:pt x="1258188" y="598322"/>
                  </a:lnTo>
                  <a:close/>
                </a:path>
                <a:path w="1337309" h="718185">
                  <a:moveTo>
                    <a:pt x="1311046" y="684504"/>
                  </a:moveTo>
                  <a:lnTo>
                    <a:pt x="1286582" y="685581"/>
                  </a:lnTo>
                  <a:lnTo>
                    <a:pt x="1299565" y="706348"/>
                  </a:lnTo>
                  <a:lnTo>
                    <a:pt x="1311046" y="684504"/>
                  </a:lnTo>
                  <a:close/>
                </a:path>
                <a:path w="1337309" h="718185">
                  <a:moveTo>
                    <a:pt x="1315231" y="684504"/>
                  </a:moveTo>
                  <a:lnTo>
                    <a:pt x="1311046" y="684504"/>
                  </a:lnTo>
                  <a:lnTo>
                    <a:pt x="1299565" y="706348"/>
                  </a:lnTo>
                  <a:lnTo>
                    <a:pt x="1307691" y="706348"/>
                  </a:lnTo>
                  <a:lnTo>
                    <a:pt x="1318323" y="686130"/>
                  </a:lnTo>
                  <a:lnTo>
                    <a:pt x="1315231" y="684504"/>
                  </a:lnTo>
                  <a:close/>
                </a:path>
                <a:path w="1337309" h="718185">
                  <a:moveTo>
                    <a:pt x="13296" y="0"/>
                  </a:moveTo>
                  <a:lnTo>
                    <a:pt x="0" y="25285"/>
                  </a:lnTo>
                  <a:lnTo>
                    <a:pt x="1258261" y="686828"/>
                  </a:lnTo>
                  <a:lnTo>
                    <a:pt x="1286582" y="685581"/>
                  </a:lnTo>
                  <a:lnTo>
                    <a:pt x="1271551" y="661539"/>
                  </a:lnTo>
                  <a:lnTo>
                    <a:pt x="13296" y="0"/>
                  </a:lnTo>
                  <a:close/>
                </a:path>
                <a:path w="1337309" h="718185">
                  <a:moveTo>
                    <a:pt x="1271551" y="661539"/>
                  </a:moveTo>
                  <a:lnTo>
                    <a:pt x="1286582" y="685581"/>
                  </a:lnTo>
                  <a:lnTo>
                    <a:pt x="1311046" y="684504"/>
                  </a:lnTo>
                  <a:lnTo>
                    <a:pt x="1315231" y="684504"/>
                  </a:lnTo>
                  <a:lnTo>
                    <a:pt x="1271551" y="661539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 sz="1600"/>
            </a:p>
          </p:txBody>
        </p:sp>
        <p:pic>
          <p:nvPicPr>
            <p:cNvPr id="116" name="object 116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8418576" y="4395216"/>
              <a:ext cx="338327" cy="893063"/>
            </a:xfrm>
            <a:prstGeom prst="rect">
              <a:avLst/>
            </a:prstGeom>
          </p:spPr>
        </p:pic>
        <p:sp>
          <p:nvSpPr>
            <p:cNvPr id="117" name="object 117"/>
            <p:cNvSpPr/>
            <p:nvPr/>
          </p:nvSpPr>
          <p:spPr>
            <a:xfrm>
              <a:off x="8517953" y="4417479"/>
              <a:ext cx="132715" cy="682625"/>
            </a:xfrm>
            <a:custGeom>
              <a:avLst/>
              <a:gdLst/>
              <a:ahLst/>
              <a:cxnLst/>
              <a:rect l="l" t="t" r="r" b="b"/>
              <a:pathLst>
                <a:path w="132715" h="682625">
                  <a:moveTo>
                    <a:pt x="15468" y="553326"/>
                  </a:moveTo>
                  <a:lnTo>
                    <a:pt x="2057" y="561644"/>
                  </a:lnTo>
                  <a:lnTo>
                    <a:pt x="0" y="570458"/>
                  </a:lnTo>
                  <a:lnTo>
                    <a:pt x="69418" y="682294"/>
                  </a:lnTo>
                  <a:lnTo>
                    <a:pt x="84712" y="654342"/>
                  </a:lnTo>
                  <a:lnTo>
                    <a:pt x="54355" y="654342"/>
                  </a:lnTo>
                  <a:lnTo>
                    <a:pt x="52905" y="601494"/>
                  </a:lnTo>
                  <a:lnTo>
                    <a:pt x="24282" y="555383"/>
                  </a:lnTo>
                  <a:lnTo>
                    <a:pt x="15468" y="553326"/>
                  </a:lnTo>
                  <a:close/>
                </a:path>
                <a:path w="132715" h="682625">
                  <a:moveTo>
                    <a:pt x="52905" y="601494"/>
                  </a:moveTo>
                  <a:lnTo>
                    <a:pt x="54355" y="654342"/>
                  </a:lnTo>
                  <a:lnTo>
                    <a:pt x="82918" y="653554"/>
                  </a:lnTo>
                  <a:lnTo>
                    <a:pt x="82740" y="647090"/>
                  </a:lnTo>
                  <a:lnTo>
                    <a:pt x="56108" y="647090"/>
                  </a:lnTo>
                  <a:lnTo>
                    <a:pt x="67867" y="625596"/>
                  </a:lnTo>
                  <a:lnTo>
                    <a:pt x="52905" y="601494"/>
                  </a:lnTo>
                  <a:close/>
                </a:path>
                <a:path w="132715" h="682625">
                  <a:moveTo>
                    <a:pt x="116217" y="550557"/>
                  </a:moveTo>
                  <a:lnTo>
                    <a:pt x="107530" y="553097"/>
                  </a:lnTo>
                  <a:lnTo>
                    <a:pt x="81469" y="600735"/>
                  </a:lnTo>
                  <a:lnTo>
                    <a:pt x="82918" y="653554"/>
                  </a:lnTo>
                  <a:lnTo>
                    <a:pt x="54355" y="654342"/>
                  </a:lnTo>
                  <a:lnTo>
                    <a:pt x="84712" y="654342"/>
                  </a:lnTo>
                  <a:lnTo>
                    <a:pt x="132600" y="566813"/>
                  </a:lnTo>
                  <a:lnTo>
                    <a:pt x="130060" y="558139"/>
                  </a:lnTo>
                  <a:lnTo>
                    <a:pt x="116217" y="550557"/>
                  </a:lnTo>
                  <a:close/>
                </a:path>
                <a:path w="132715" h="682625">
                  <a:moveTo>
                    <a:pt x="67867" y="625596"/>
                  </a:moveTo>
                  <a:lnTo>
                    <a:pt x="56108" y="647090"/>
                  </a:lnTo>
                  <a:lnTo>
                    <a:pt x="80784" y="646404"/>
                  </a:lnTo>
                  <a:lnTo>
                    <a:pt x="67867" y="625596"/>
                  </a:lnTo>
                  <a:close/>
                </a:path>
                <a:path w="132715" h="682625">
                  <a:moveTo>
                    <a:pt x="81469" y="600735"/>
                  </a:moveTo>
                  <a:lnTo>
                    <a:pt x="67867" y="625596"/>
                  </a:lnTo>
                  <a:lnTo>
                    <a:pt x="80784" y="646404"/>
                  </a:lnTo>
                  <a:lnTo>
                    <a:pt x="56108" y="647090"/>
                  </a:lnTo>
                  <a:lnTo>
                    <a:pt x="82740" y="647090"/>
                  </a:lnTo>
                  <a:lnTo>
                    <a:pt x="81469" y="600735"/>
                  </a:lnTo>
                  <a:close/>
                </a:path>
                <a:path w="132715" h="682625">
                  <a:moveTo>
                    <a:pt x="64985" y="0"/>
                  </a:moveTo>
                  <a:lnTo>
                    <a:pt x="36423" y="787"/>
                  </a:lnTo>
                  <a:lnTo>
                    <a:pt x="52905" y="601494"/>
                  </a:lnTo>
                  <a:lnTo>
                    <a:pt x="67867" y="625596"/>
                  </a:lnTo>
                  <a:lnTo>
                    <a:pt x="81469" y="600735"/>
                  </a:lnTo>
                  <a:lnTo>
                    <a:pt x="64985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 sz="1600"/>
            </a:p>
          </p:txBody>
        </p:sp>
        <p:pic>
          <p:nvPicPr>
            <p:cNvPr id="118" name="object 118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8552688" y="2346960"/>
              <a:ext cx="1335024" cy="847344"/>
            </a:xfrm>
            <a:prstGeom prst="rect">
              <a:avLst/>
            </a:prstGeom>
          </p:spPr>
        </p:pic>
        <p:sp>
          <p:nvSpPr>
            <p:cNvPr id="119" name="object 119"/>
            <p:cNvSpPr/>
            <p:nvPr/>
          </p:nvSpPr>
          <p:spPr>
            <a:xfrm>
              <a:off x="8594001" y="2369642"/>
              <a:ext cx="1125220" cy="638175"/>
            </a:xfrm>
            <a:custGeom>
              <a:avLst/>
              <a:gdLst/>
              <a:ahLst/>
              <a:cxnLst/>
              <a:rect l="l" t="t" r="r" b="b"/>
              <a:pathLst>
                <a:path w="1125220" h="638175">
                  <a:moveTo>
                    <a:pt x="1047070" y="608232"/>
                  </a:moveTo>
                  <a:lnTo>
                    <a:pt x="992784" y="609307"/>
                  </a:lnTo>
                  <a:lnTo>
                    <a:pt x="986523" y="615835"/>
                  </a:lnTo>
                  <a:lnTo>
                    <a:pt x="986828" y="631609"/>
                  </a:lnTo>
                  <a:lnTo>
                    <a:pt x="993355" y="637882"/>
                  </a:lnTo>
                  <a:lnTo>
                    <a:pt x="1124953" y="635266"/>
                  </a:lnTo>
                  <a:lnTo>
                    <a:pt x="1124171" y="633945"/>
                  </a:lnTo>
                  <a:lnTo>
                    <a:pt x="1093228" y="633945"/>
                  </a:lnTo>
                  <a:lnTo>
                    <a:pt x="1047070" y="608232"/>
                  </a:lnTo>
                  <a:close/>
                </a:path>
                <a:path w="1125220" h="638175">
                  <a:moveTo>
                    <a:pt x="1075405" y="607671"/>
                  </a:moveTo>
                  <a:lnTo>
                    <a:pt x="1047070" y="608232"/>
                  </a:lnTo>
                  <a:lnTo>
                    <a:pt x="1093228" y="633945"/>
                  </a:lnTo>
                  <a:lnTo>
                    <a:pt x="1096123" y="628751"/>
                  </a:lnTo>
                  <a:lnTo>
                    <a:pt x="1087881" y="628751"/>
                  </a:lnTo>
                  <a:lnTo>
                    <a:pt x="1075405" y="607671"/>
                  </a:lnTo>
                  <a:close/>
                </a:path>
                <a:path w="1125220" h="638175">
                  <a:moveTo>
                    <a:pt x="1049147" y="519747"/>
                  </a:moveTo>
                  <a:lnTo>
                    <a:pt x="1035557" y="527786"/>
                  </a:lnTo>
                  <a:lnTo>
                    <a:pt x="1033310" y="536549"/>
                  </a:lnTo>
                  <a:lnTo>
                    <a:pt x="1060962" y="583269"/>
                  </a:lnTo>
                  <a:lnTo>
                    <a:pt x="1107135" y="608990"/>
                  </a:lnTo>
                  <a:lnTo>
                    <a:pt x="1093228" y="633945"/>
                  </a:lnTo>
                  <a:lnTo>
                    <a:pt x="1124171" y="633945"/>
                  </a:lnTo>
                  <a:lnTo>
                    <a:pt x="1057910" y="521995"/>
                  </a:lnTo>
                  <a:lnTo>
                    <a:pt x="1049147" y="519747"/>
                  </a:lnTo>
                  <a:close/>
                </a:path>
                <a:path w="1125220" h="638175">
                  <a:moveTo>
                    <a:pt x="1099896" y="607187"/>
                  </a:moveTo>
                  <a:lnTo>
                    <a:pt x="1075405" y="607671"/>
                  </a:lnTo>
                  <a:lnTo>
                    <a:pt x="1087881" y="628751"/>
                  </a:lnTo>
                  <a:lnTo>
                    <a:pt x="1099896" y="607187"/>
                  </a:lnTo>
                  <a:close/>
                </a:path>
                <a:path w="1125220" h="638175">
                  <a:moveTo>
                    <a:pt x="1103897" y="607187"/>
                  </a:moveTo>
                  <a:lnTo>
                    <a:pt x="1099896" y="607187"/>
                  </a:lnTo>
                  <a:lnTo>
                    <a:pt x="1087881" y="628751"/>
                  </a:lnTo>
                  <a:lnTo>
                    <a:pt x="1096123" y="628751"/>
                  </a:lnTo>
                  <a:lnTo>
                    <a:pt x="1107135" y="608990"/>
                  </a:lnTo>
                  <a:lnTo>
                    <a:pt x="1103897" y="607187"/>
                  </a:lnTo>
                  <a:close/>
                </a:path>
                <a:path w="1125220" h="638175">
                  <a:moveTo>
                    <a:pt x="13906" y="0"/>
                  </a:moveTo>
                  <a:lnTo>
                    <a:pt x="0" y="24955"/>
                  </a:lnTo>
                  <a:lnTo>
                    <a:pt x="1047070" y="608232"/>
                  </a:lnTo>
                  <a:lnTo>
                    <a:pt x="1075405" y="607671"/>
                  </a:lnTo>
                  <a:lnTo>
                    <a:pt x="1060962" y="583269"/>
                  </a:lnTo>
                  <a:lnTo>
                    <a:pt x="13906" y="0"/>
                  </a:lnTo>
                  <a:close/>
                </a:path>
                <a:path w="1125220" h="638175">
                  <a:moveTo>
                    <a:pt x="1060962" y="583269"/>
                  </a:moveTo>
                  <a:lnTo>
                    <a:pt x="1075405" y="607671"/>
                  </a:lnTo>
                  <a:lnTo>
                    <a:pt x="1099896" y="607187"/>
                  </a:lnTo>
                  <a:lnTo>
                    <a:pt x="1103897" y="607187"/>
                  </a:lnTo>
                  <a:lnTo>
                    <a:pt x="1060962" y="583269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 sz="1600"/>
            </a:p>
          </p:txBody>
        </p:sp>
        <p:pic>
          <p:nvPicPr>
            <p:cNvPr id="120" name="object 120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9543288" y="3197352"/>
              <a:ext cx="338327" cy="1136904"/>
            </a:xfrm>
            <a:prstGeom prst="rect">
              <a:avLst/>
            </a:prstGeom>
          </p:spPr>
        </p:pic>
        <p:sp>
          <p:nvSpPr>
            <p:cNvPr id="121" name="object 121"/>
            <p:cNvSpPr/>
            <p:nvPr/>
          </p:nvSpPr>
          <p:spPr>
            <a:xfrm>
              <a:off x="9645955" y="3220250"/>
              <a:ext cx="132715" cy="925830"/>
            </a:xfrm>
            <a:custGeom>
              <a:avLst/>
              <a:gdLst/>
              <a:ahLst/>
              <a:cxnLst/>
              <a:rect l="l" t="t" r="r" b="b"/>
              <a:pathLst>
                <a:path w="132715" h="925829">
                  <a:moveTo>
                    <a:pt x="16027" y="794791"/>
                  </a:moveTo>
                  <a:lnTo>
                    <a:pt x="2349" y="802665"/>
                  </a:lnTo>
                  <a:lnTo>
                    <a:pt x="0" y="811403"/>
                  </a:lnTo>
                  <a:lnTo>
                    <a:pt x="65709" y="925461"/>
                  </a:lnTo>
                  <a:lnTo>
                    <a:pt x="82412" y="897178"/>
                  </a:lnTo>
                  <a:lnTo>
                    <a:pt x="51574" y="897026"/>
                  </a:lnTo>
                  <a:lnTo>
                    <a:pt x="51859" y="844175"/>
                  </a:lnTo>
                  <a:lnTo>
                    <a:pt x="24765" y="797140"/>
                  </a:lnTo>
                  <a:lnTo>
                    <a:pt x="16027" y="794791"/>
                  </a:lnTo>
                  <a:close/>
                </a:path>
                <a:path w="132715" h="925829">
                  <a:moveTo>
                    <a:pt x="51859" y="844175"/>
                  </a:moveTo>
                  <a:lnTo>
                    <a:pt x="51574" y="897026"/>
                  </a:lnTo>
                  <a:lnTo>
                    <a:pt x="80149" y="897178"/>
                  </a:lnTo>
                  <a:lnTo>
                    <a:pt x="80188" y="889977"/>
                  </a:lnTo>
                  <a:lnTo>
                    <a:pt x="53555" y="889838"/>
                  </a:lnTo>
                  <a:lnTo>
                    <a:pt x="66014" y="868746"/>
                  </a:lnTo>
                  <a:lnTo>
                    <a:pt x="51859" y="844175"/>
                  </a:lnTo>
                  <a:close/>
                </a:path>
                <a:path w="132715" h="925829">
                  <a:moveTo>
                    <a:pt x="116801" y="795337"/>
                  </a:moveTo>
                  <a:lnTo>
                    <a:pt x="108038" y="797598"/>
                  </a:lnTo>
                  <a:lnTo>
                    <a:pt x="80434" y="844332"/>
                  </a:lnTo>
                  <a:lnTo>
                    <a:pt x="80149" y="897178"/>
                  </a:lnTo>
                  <a:lnTo>
                    <a:pt x="82412" y="897178"/>
                  </a:lnTo>
                  <a:lnTo>
                    <a:pt x="132638" y="812126"/>
                  </a:lnTo>
                  <a:lnTo>
                    <a:pt x="130390" y="803363"/>
                  </a:lnTo>
                  <a:lnTo>
                    <a:pt x="116801" y="795337"/>
                  </a:lnTo>
                  <a:close/>
                </a:path>
                <a:path w="132715" h="925829">
                  <a:moveTo>
                    <a:pt x="66014" y="868746"/>
                  </a:moveTo>
                  <a:lnTo>
                    <a:pt x="53555" y="889838"/>
                  </a:lnTo>
                  <a:lnTo>
                    <a:pt x="78244" y="889977"/>
                  </a:lnTo>
                  <a:lnTo>
                    <a:pt x="66014" y="868746"/>
                  </a:lnTo>
                  <a:close/>
                </a:path>
                <a:path w="132715" h="925829">
                  <a:moveTo>
                    <a:pt x="80434" y="844332"/>
                  </a:moveTo>
                  <a:lnTo>
                    <a:pt x="66014" y="868746"/>
                  </a:lnTo>
                  <a:lnTo>
                    <a:pt x="78244" y="889977"/>
                  </a:lnTo>
                  <a:lnTo>
                    <a:pt x="80188" y="889977"/>
                  </a:lnTo>
                  <a:lnTo>
                    <a:pt x="80434" y="844332"/>
                  </a:lnTo>
                  <a:close/>
                </a:path>
                <a:path w="132715" h="925829">
                  <a:moveTo>
                    <a:pt x="56413" y="0"/>
                  </a:moveTo>
                  <a:lnTo>
                    <a:pt x="52036" y="811403"/>
                  </a:lnTo>
                  <a:lnTo>
                    <a:pt x="51949" y="844332"/>
                  </a:lnTo>
                  <a:lnTo>
                    <a:pt x="66014" y="868746"/>
                  </a:lnTo>
                  <a:lnTo>
                    <a:pt x="80434" y="844332"/>
                  </a:lnTo>
                  <a:lnTo>
                    <a:pt x="84988" y="152"/>
                  </a:lnTo>
                  <a:lnTo>
                    <a:pt x="56413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 sz="1600"/>
            </a:p>
          </p:txBody>
        </p:sp>
        <p:pic>
          <p:nvPicPr>
            <p:cNvPr id="122" name="object 12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8540496" y="3166872"/>
              <a:ext cx="1356359" cy="1167383"/>
            </a:xfrm>
            <a:prstGeom prst="rect">
              <a:avLst/>
            </a:prstGeom>
          </p:spPr>
        </p:pic>
        <p:sp>
          <p:nvSpPr>
            <p:cNvPr id="123" name="object 123"/>
            <p:cNvSpPr/>
            <p:nvPr/>
          </p:nvSpPr>
          <p:spPr>
            <a:xfrm>
              <a:off x="8581682" y="3187661"/>
              <a:ext cx="1145540" cy="958215"/>
            </a:xfrm>
            <a:custGeom>
              <a:avLst/>
              <a:gdLst/>
              <a:ahLst/>
              <a:cxnLst/>
              <a:rect l="l" t="t" r="r" b="b"/>
              <a:pathLst>
                <a:path w="1145540" h="958214">
                  <a:moveTo>
                    <a:pt x="1019962" y="907973"/>
                  </a:moveTo>
                  <a:lnTo>
                    <a:pt x="1012583" y="913218"/>
                  </a:lnTo>
                  <a:lnTo>
                    <a:pt x="1009967" y="928789"/>
                  </a:lnTo>
                  <a:lnTo>
                    <a:pt x="1015212" y="936155"/>
                  </a:lnTo>
                  <a:lnTo>
                    <a:pt x="1145006" y="958024"/>
                  </a:lnTo>
                  <a:lnTo>
                    <a:pt x="1142401" y="950836"/>
                  </a:lnTo>
                  <a:lnTo>
                    <a:pt x="1114082" y="950836"/>
                  </a:lnTo>
                  <a:lnTo>
                    <a:pt x="1073496" y="916996"/>
                  </a:lnTo>
                  <a:lnTo>
                    <a:pt x="1019962" y="907973"/>
                  </a:lnTo>
                  <a:close/>
                </a:path>
                <a:path w="1145540" h="958214">
                  <a:moveTo>
                    <a:pt x="1073496" y="916996"/>
                  </a:moveTo>
                  <a:lnTo>
                    <a:pt x="1114082" y="950836"/>
                  </a:lnTo>
                  <a:lnTo>
                    <a:pt x="1119165" y="944740"/>
                  </a:lnTo>
                  <a:lnTo>
                    <a:pt x="1109802" y="944740"/>
                  </a:lnTo>
                  <a:lnTo>
                    <a:pt x="1101453" y="921709"/>
                  </a:lnTo>
                  <a:lnTo>
                    <a:pt x="1073496" y="916996"/>
                  </a:lnTo>
                  <a:close/>
                </a:path>
                <a:path w="1145540" h="958214">
                  <a:moveTo>
                    <a:pt x="1091958" y="830440"/>
                  </a:moveTo>
                  <a:lnTo>
                    <a:pt x="1077125" y="835825"/>
                  </a:lnTo>
                  <a:lnTo>
                    <a:pt x="1073289" y="844016"/>
                  </a:lnTo>
                  <a:lnTo>
                    <a:pt x="1091787" y="895043"/>
                  </a:lnTo>
                  <a:lnTo>
                    <a:pt x="1132382" y="928890"/>
                  </a:lnTo>
                  <a:lnTo>
                    <a:pt x="1114082" y="950836"/>
                  </a:lnTo>
                  <a:lnTo>
                    <a:pt x="1142401" y="950836"/>
                  </a:lnTo>
                  <a:lnTo>
                    <a:pt x="1100150" y="834275"/>
                  </a:lnTo>
                  <a:lnTo>
                    <a:pt x="1091958" y="830440"/>
                  </a:lnTo>
                  <a:close/>
                </a:path>
                <a:path w="1145540" h="958214">
                  <a:moveTo>
                    <a:pt x="1101453" y="921709"/>
                  </a:moveTo>
                  <a:lnTo>
                    <a:pt x="1109802" y="944740"/>
                  </a:lnTo>
                  <a:lnTo>
                    <a:pt x="1125601" y="925779"/>
                  </a:lnTo>
                  <a:lnTo>
                    <a:pt x="1101453" y="921709"/>
                  </a:lnTo>
                  <a:close/>
                </a:path>
                <a:path w="1145540" h="958214">
                  <a:moveTo>
                    <a:pt x="1091787" y="895043"/>
                  </a:moveTo>
                  <a:lnTo>
                    <a:pt x="1101453" y="921709"/>
                  </a:lnTo>
                  <a:lnTo>
                    <a:pt x="1125601" y="925779"/>
                  </a:lnTo>
                  <a:lnTo>
                    <a:pt x="1109802" y="944740"/>
                  </a:lnTo>
                  <a:lnTo>
                    <a:pt x="1119165" y="944740"/>
                  </a:lnTo>
                  <a:lnTo>
                    <a:pt x="1132382" y="928890"/>
                  </a:lnTo>
                  <a:lnTo>
                    <a:pt x="1091787" y="895043"/>
                  </a:lnTo>
                  <a:close/>
                </a:path>
                <a:path w="1145540" h="958214">
                  <a:moveTo>
                    <a:pt x="18288" y="0"/>
                  </a:moveTo>
                  <a:lnTo>
                    <a:pt x="0" y="21945"/>
                  </a:lnTo>
                  <a:lnTo>
                    <a:pt x="1073496" y="916996"/>
                  </a:lnTo>
                  <a:lnTo>
                    <a:pt x="1101453" y="921709"/>
                  </a:lnTo>
                  <a:lnTo>
                    <a:pt x="1091787" y="895043"/>
                  </a:lnTo>
                  <a:lnTo>
                    <a:pt x="18288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 sz="1600"/>
            </a:p>
          </p:txBody>
        </p:sp>
        <p:pic>
          <p:nvPicPr>
            <p:cNvPr id="124" name="object 124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208520" y="3188208"/>
              <a:ext cx="1530096" cy="1203959"/>
            </a:xfrm>
            <a:prstGeom prst="rect">
              <a:avLst/>
            </a:prstGeom>
          </p:spPr>
        </p:pic>
        <p:sp>
          <p:nvSpPr>
            <p:cNvPr id="125" name="object 125"/>
            <p:cNvSpPr/>
            <p:nvPr/>
          </p:nvSpPr>
          <p:spPr>
            <a:xfrm>
              <a:off x="7249249" y="3208883"/>
              <a:ext cx="1319530" cy="993775"/>
            </a:xfrm>
            <a:custGeom>
              <a:avLst/>
              <a:gdLst/>
              <a:ahLst/>
              <a:cxnLst/>
              <a:rect l="l" t="t" r="r" b="b"/>
              <a:pathLst>
                <a:path w="1319529" h="993775">
                  <a:moveTo>
                    <a:pt x="1191983" y="950099"/>
                  </a:moveTo>
                  <a:lnTo>
                    <a:pt x="1184897" y="955725"/>
                  </a:lnTo>
                  <a:lnTo>
                    <a:pt x="1183081" y="971397"/>
                  </a:lnTo>
                  <a:lnTo>
                    <a:pt x="1188707" y="978484"/>
                  </a:lnTo>
                  <a:lnTo>
                    <a:pt x="1319466" y="993584"/>
                  </a:lnTo>
                  <a:lnTo>
                    <a:pt x="1317110" y="988009"/>
                  </a:lnTo>
                  <a:lnTo>
                    <a:pt x="1288199" y="988009"/>
                  </a:lnTo>
                  <a:lnTo>
                    <a:pt x="1245904" y="956321"/>
                  </a:lnTo>
                  <a:lnTo>
                    <a:pt x="1191983" y="950099"/>
                  </a:lnTo>
                  <a:close/>
                </a:path>
                <a:path w="1319529" h="993775">
                  <a:moveTo>
                    <a:pt x="1245904" y="956321"/>
                  </a:moveTo>
                  <a:lnTo>
                    <a:pt x="1288199" y="988009"/>
                  </a:lnTo>
                  <a:lnTo>
                    <a:pt x="1292593" y="982141"/>
                  </a:lnTo>
                  <a:lnTo>
                    <a:pt x="1283614" y="982141"/>
                  </a:lnTo>
                  <a:lnTo>
                    <a:pt x="1274079" y="959573"/>
                  </a:lnTo>
                  <a:lnTo>
                    <a:pt x="1245904" y="956321"/>
                  </a:lnTo>
                  <a:close/>
                </a:path>
                <a:path w="1319529" h="993775">
                  <a:moveTo>
                    <a:pt x="1259865" y="868921"/>
                  </a:moveTo>
                  <a:lnTo>
                    <a:pt x="1245323" y="875068"/>
                  </a:lnTo>
                  <a:lnTo>
                    <a:pt x="1241920" y="883450"/>
                  </a:lnTo>
                  <a:lnTo>
                    <a:pt x="1263045" y="933455"/>
                  </a:lnTo>
                  <a:lnTo>
                    <a:pt x="1305331" y="965136"/>
                  </a:lnTo>
                  <a:lnTo>
                    <a:pt x="1288199" y="988009"/>
                  </a:lnTo>
                  <a:lnTo>
                    <a:pt x="1317110" y="988009"/>
                  </a:lnTo>
                  <a:lnTo>
                    <a:pt x="1268247" y="872324"/>
                  </a:lnTo>
                  <a:lnTo>
                    <a:pt x="1259865" y="868921"/>
                  </a:lnTo>
                  <a:close/>
                </a:path>
                <a:path w="1319529" h="993775">
                  <a:moveTo>
                    <a:pt x="1274079" y="959573"/>
                  </a:moveTo>
                  <a:lnTo>
                    <a:pt x="1283614" y="982141"/>
                  </a:lnTo>
                  <a:lnTo>
                    <a:pt x="1298409" y="962380"/>
                  </a:lnTo>
                  <a:lnTo>
                    <a:pt x="1274079" y="959573"/>
                  </a:lnTo>
                  <a:close/>
                </a:path>
                <a:path w="1319529" h="993775">
                  <a:moveTo>
                    <a:pt x="1263045" y="933455"/>
                  </a:moveTo>
                  <a:lnTo>
                    <a:pt x="1274079" y="959573"/>
                  </a:lnTo>
                  <a:lnTo>
                    <a:pt x="1298409" y="962380"/>
                  </a:lnTo>
                  <a:lnTo>
                    <a:pt x="1283614" y="982141"/>
                  </a:lnTo>
                  <a:lnTo>
                    <a:pt x="1292593" y="982141"/>
                  </a:lnTo>
                  <a:lnTo>
                    <a:pt x="1305331" y="965136"/>
                  </a:lnTo>
                  <a:lnTo>
                    <a:pt x="1263045" y="933455"/>
                  </a:lnTo>
                  <a:close/>
                </a:path>
                <a:path w="1319529" h="993775">
                  <a:moveTo>
                    <a:pt x="17145" y="0"/>
                  </a:moveTo>
                  <a:lnTo>
                    <a:pt x="0" y="22872"/>
                  </a:lnTo>
                  <a:lnTo>
                    <a:pt x="1245904" y="956321"/>
                  </a:lnTo>
                  <a:lnTo>
                    <a:pt x="1274079" y="959573"/>
                  </a:lnTo>
                  <a:lnTo>
                    <a:pt x="1263045" y="933455"/>
                  </a:lnTo>
                  <a:lnTo>
                    <a:pt x="17145" y="0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 sz="1600"/>
            </a:p>
          </p:txBody>
        </p:sp>
        <p:pic>
          <p:nvPicPr>
            <p:cNvPr id="126" name="object 126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080504" y="3185160"/>
              <a:ext cx="2679192" cy="1188720"/>
            </a:xfrm>
            <a:prstGeom prst="rect">
              <a:avLst/>
            </a:prstGeom>
          </p:spPr>
        </p:pic>
        <p:sp>
          <p:nvSpPr>
            <p:cNvPr id="127" name="object 127"/>
            <p:cNvSpPr/>
            <p:nvPr/>
          </p:nvSpPr>
          <p:spPr>
            <a:xfrm>
              <a:off x="7249604" y="3207016"/>
              <a:ext cx="2467610" cy="998855"/>
            </a:xfrm>
            <a:custGeom>
              <a:avLst/>
              <a:gdLst/>
              <a:ahLst/>
              <a:cxnLst/>
              <a:rect l="l" t="t" r="r" b="b"/>
              <a:pathLst>
                <a:path w="2467609" h="998854">
                  <a:moveTo>
                    <a:pt x="90652" y="873683"/>
                  </a:moveTo>
                  <a:lnTo>
                    <a:pt x="81673" y="874737"/>
                  </a:lnTo>
                  <a:lnTo>
                    <a:pt x="0" y="977963"/>
                  </a:lnTo>
                  <a:lnTo>
                    <a:pt x="130060" y="998245"/>
                  </a:lnTo>
                  <a:lnTo>
                    <a:pt x="137363" y="992911"/>
                  </a:lnTo>
                  <a:lnTo>
                    <a:pt x="139235" y="980935"/>
                  </a:lnTo>
                  <a:lnTo>
                    <a:pt x="31597" y="980935"/>
                  </a:lnTo>
                  <a:lnTo>
                    <a:pt x="21170" y="954328"/>
                  </a:lnTo>
                  <a:lnTo>
                    <a:pt x="70404" y="935038"/>
                  </a:lnTo>
                  <a:lnTo>
                    <a:pt x="104076" y="892467"/>
                  </a:lnTo>
                  <a:lnTo>
                    <a:pt x="103035" y="883475"/>
                  </a:lnTo>
                  <a:lnTo>
                    <a:pt x="90652" y="873683"/>
                  </a:lnTo>
                  <a:close/>
                </a:path>
                <a:path w="2467609" h="998854">
                  <a:moveTo>
                    <a:pt x="70404" y="935038"/>
                  </a:moveTo>
                  <a:lnTo>
                    <a:pt x="21170" y="954328"/>
                  </a:lnTo>
                  <a:lnTo>
                    <a:pt x="31597" y="980935"/>
                  </a:lnTo>
                  <a:lnTo>
                    <a:pt x="42942" y="976490"/>
                  </a:lnTo>
                  <a:lnTo>
                    <a:pt x="37617" y="976490"/>
                  </a:lnTo>
                  <a:lnTo>
                    <a:pt x="28613" y="953503"/>
                  </a:lnTo>
                  <a:lnTo>
                    <a:pt x="55799" y="953503"/>
                  </a:lnTo>
                  <a:lnTo>
                    <a:pt x="70404" y="935038"/>
                  </a:lnTo>
                  <a:close/>
                </a:path>
                <a:path w="2467609" h="998854">
                  <a:moveTo>
                    <a:pt x="80826" y="961646"/>
                  </a:moveTo>
                  <a:lnTo>
                    <a:pt x="31597" y="980935"/>
                  </a:lnTo>
                  <a:lnTo>
                    <a:pt x="139235" y="980935"/>
                  </a:lnTo>
                  <a:lnTo>
                    <a:pt x="139801" y="977315"/>
                  </a:lnTo>
                  <a:lnTo>
                    <a:pt x="134467" y="970013"/>
                  </a:lnTo>
                  <a:lnTo>
                    <a:pt x="80826" y="961646"/>
                  </a:lnTo>
                  <a:close/>
                </a:path>
                <a:path w="2467609" h="998854">
                  <a:moveTo>
                    <a:pt x="28613" y="953503"/>
                  </a:moveTo>
                  <a:lnTo>
                    <a:pt x="37617" y="976490"/>
                  </a:lnTo>
                  <a:lnTo>
                    <a:pt x="52813" y="957277"/>
                  </a:lnTo>
                  <a:lnTo>
                    <a:pt x="28613" y="953503"/>
                  </a:lnTo>
                  <a:close/>
                </a:path>
                <a:path w="2467609" h="998854">
                  <a:moveTo>
                    <a:pt x="52813" y="957277"/>
                  </a:moveTo>
                  <a:lnTo>
                    <a:pt x="37617" y="976490"/>
                  </a:lnTo>
                  <a:lnTo>
                    <a:pt x="42942" y="976490"/>
                  </a:lnTo>
                  <a:lnTo>
                    <a:pt x="80826" y="961646"/>
                  </a:lnTo>
                  <a:lnTo>
                    <a:pt x="52813" y="957277"/>
                  </a:lnTo>
                  <a:close/>
                </a:path>
                <a:path w="2467609" h="998854">
                  <a:moveTo>
                    <a:pt x="2456840" y="0"/>
                  </a:moveTo>
                  <a:lnTo>
                    <a:pt x="70404" y="935038"/>
                  </a:lnTo>
                  <a:lnTo>
                    <a:pt x="52813" y="957277"/>
                  </a:lnTo>
                  <a:lnTo>
                    <a:pt x="80826" y="961646"/>
                  </a:lnTo>
                  <a:lnTo>
                    <a:pt x="2467267" y="26606"/>
                  </a:lnTo>
                  <a:lnTo>
                    <a:pt x="2456840" y="0"/>
                  </a:lnTo>
                  <a:close/>
                </a:path>
                <a:path w="2467609" h="998854">
                  <a:moveTo>
                    <a:pt x="55799" y="953503"/>
                  </a:moveTo>
                  <a:lnTo>
                    <a:pt x="28613" y="953503"/>
                  </a:lnTo>
                  <a:lnTo>
                    <a:pt x="52813" y="957277"/>
                  </a:lnTo>
                  <a:lnTo>
                    <a:pt x="55799" y="953503"/>
                  </a:lnTo>
                  <a:close/>
                </a:path>
              </a:pathLst>
            </a:custGeom>
            <a:solidFill>
              <a:srgbClr val="4F81BD"/>
            </a:solidFill>
          </p:spPr>
          <p:txBody>
            <a:bodyPr wrap="square" lIns="0" tIns="0" rIns="0" bIns="0"/>
            <a:lstStyle/>
            <a:p>
              <a:endParaRPr sz="1600"/>
            </a:p>
          </p:txBody>
        </p:sp>
      </p:grpSp>
      <p:sp>
        <p:nvSpPr>
          <p:cNvPr id="128" name="object 128"/>
          <p:cNvSpPr txBox="1">
            <a:spLocks noGrp="1"/>
          </p:cNvSpPr>
          <p:nvPr>
            <p:ph type="title"/>
          </p:nvPr>
        </p:nvSpPr>
        <p:spPr>
          <a:xfrm>
            <a:off x="600138" y="364501"/>
            <a:ext cx="1920875" cy="45212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u="none"/>
            </a:pPr>
            <a:r>
              <a:t>Esempi</a:t>
            </a:r>
          </a:p>
        </p:txBody>
      </p:sp>
      <p:sp>
        <p:nvSpPr>
          <p:cNvPr id="129" name="object 129"/>
          <p:cNvSpPr txBox="1"/>
          <p:nvPr/>
        </p:nvSpPr>
        <p:spPr>
          <a:xfrm>
            <a:off x="3581400" y="1371600"/>
            <a:ext cx="783590" cy="151323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000" b="1">
                <a:latin typeface="Calibri"/>
                <a:cs typeface="Calibri"/>
              </a:defRPr>
            </a:pPr>
            <a:r>
              <a:rPr sz="900"/>
              <a:t>Ordine indotto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8160373" y="1347216"/>
            <a:ext cx="783590" cy="151323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000" b="1">
                <a:latin typeface="Calibri"/>
                <a:cs typeface="Calibri"/>
              </a:defRPr>
            </a:pPr>
            <a:r>
              <a:rPr sz="900"/>
              <a:t>Ordine indotto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8754784" y="5793233"/>
            <a:ext cx="2699385" cy="351506"/>
          </a:xfrm>
          <a:prstGeom prst="rect">
            <a:avLst/>
          </a:prstGeom>
        </p:spPr>
        <p:txBody>
          <a:bodyPr vert="horz" wrap="square" lIns="0" tIns="3175" rIns="0" bIns="0">
            <a:spAutoFit/>
          </a:bodyPr>
          <a:lstStyle/>
          <a:p>
            <a:pPr marL="50800" marR="43180">
              <a:lnSpc>
                <a:spcPct val="105000"/>
              </a:lnSpc>
              <a:spcBef>
                <a:spcPts val="25"/>
              </a:spcBef>
              <a:defRPr>
                <a:solidFill>
                  <a:srgbClr val="898989"/>
                </a:solidFill>
              </a:defRPr>
            </a:pPr>
            <a:r>
              <a:rPr sz="1100" b="1">
                <a:latin typeface="Calibri"/>
                <a:cs typeface="Calibri"/>
              </a:rPr>
              <a:t>New Orleans — MPREF 2018 — A Noti</a:t>
            </a:r>
            <a:r>
              <a:rPr sz="1600" baseline="-30092">
                <a:latin typeface="Arial MT"/>
                <a:cs typeface="Arial MT"/>
              </a:rPr>
              <a:t>5</a:t>
            </a:r>
            <a:r>
              <a:rPr sz="1100" b="1">
                <a:latin typeface="Calibri"/>
                <a:cs typeface="Calibri"/>
              </a:rPr>
              <a:t>o</a:t>
            </a:r>
            <a:r>
              <a:rPr sz="1600" baseline="-30092">
                <a:latin typeface="Arial MT"/>
                <a:cs typeface="Arial MT"/>
              </a:rPr>
              <a:t>7</a:t>
            </a:r>
            <a:r>
              <a:rPr sz="1100" b="1">
                <a:latin typeface="Calibri"/>
                <a:cs typeface="Calibri"/>
              </a:rPr>
              <a:t>n di distanza tra le reti CP</a:t>
            </a:r>
            <a:endParaRPr sz="1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0" y="69529"/>
            <a:ext cx="11074400" cy="773430"/>
            <a:chOff x="609600" y="69529"/>
            <a:chExt cx="11074400" cy="773430"/>
          </a:xfrm>
        </p:grpSpPr>
        <p:sp>
          <p:nvSpPr>
            <p:cNvPr id="3" name="object 3"/>
            <p:cNvSpPr/>
            <p:nvPr/>
          </p:nvSpPr>
          <p:spPr>
            <a:xfrm>
              <a:off x="609600" y="838199"/>
              <a:ext cx="11074400" cy="0"/>
            </a:xfrm>
            <a:custGeom>
              <a:avLst/>
              <a:gdLst/>
              <a:ahLst/>
              <a:cxnLst/>
              <a:rect l="l" t="t" r="r" b="b"/>
              <a:pathLst>
                <a:path w="11074400">
                  <a:moveTo>
                    <a:pt x="0" y="0"/>
                  </a:moveTo>
                  <a:lnTo>
                    <a:pt x="11074406" y="1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24608" y="69529"/>
              <a:ext cx="747551" cy="747556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1691639" y="2474976"/>
            <a:ext cx="780415" cy="624840"/>
            <a:chOff x="1691639" y="2474976"/>
            <a:chExt cx="780415" cy="62484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1639" y="2474976"/>
              <a:ext cx="780288" cy="62483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31847" y="2642616"/>
              <a:ext cx="499872" cy="31699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37842" y="2501989"/>
              <a:ext cx="688441" cy="532701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737842" y="2501988"/>
              <a:ext cx="688975" cy="532765"/>
            </a:xfrm>
            <a:custGeom>
              <a:avLst/>
              <a:gdLst/>
              <a:ahLst/>
              <a:cxnLst/>
              <a:rect l="l" t="t" r="r" b="b"/>
              <a:pathLst>
                <a:path w="688975" h="532764">
                  <a:moveTo>
                    <a:pt x="0" y="266353"/>
                  </a:moveTo>
                  <a:lnTo>
                    <a:pt x="4505" y="223149"/>
                  </a:lnTo>
                  <a:lnTo>
                    <a:pt x="17548" y="182164"/>
                  </a:lnTo>
                  <a:lnTo>
                    <a:pt x="38420" y="143948"/>
                  </a:lnTo>
                  <a:lnTo>
                    <a:pt x="66413" y="109048"/>
                  </a:lnTo>
                  <a:lnTo>
                    <a:pt x="100818" y="78012"/>
                  </a:lnTo>
                  <a:lnTo>
                    <a:pt x="140926" y="51390"/>
                  </a:lnTo>
                  <a:lnTo>
                    <a:pt x="186029" y="29729"/>
                  </a:lnTo>
                  <a:lnTo>
                    <a:pt x="235417" y="13578"/>
                  </a:lnTo>
                  <a:lnTo>
                    <a:pt x="288382" y="3486"/>
                  </a:lnTo>
                  <a:lnTo>
                    <a:pt x="344216" y="0"/>
                  </a:lnTo>
                  <a:lnTo>
                    <a:pt x="400050" y="3486"/>
                  </a:lnTo>
                  <a:lnTo>
                    <a:pt x="453015" y="13578"/>
                  </a:lnTo>
                  <a:lnTo>
                    <a:pt x="502403" y="29729"/>
                  </a:lnTo>
                  <a:lnTo>
                    <a:pt x="547506" y="51390"/>
                  </a:lnTo>
                  <a:lnTo>
                    <a:pt x="587614" y="78012"/>
                  </a:lnTo>
                  <a:lnTo>
                    <a:pt x="622019" y="109048"/>
                  </a:lnTo>
                  <a:lnTo>
                    <a:pt x="650012" y="143948"/>
                  </a:lnTo>
                  <a:lnTo>
                    <a:pt x="670884" y="182164"/>
                  </a:lnTo>
                  <a:lnTo>
                    <a:pt x="683928" y="223149"/>
                  </a:lnTo>
                  <a:lnTo>
                    <a:pt x="688433" y="266353"/>
                  </a:lnTo>
                  <a:lnTo>
                    <a:pt x="683928" y="309557"/>
                  </a:lnTo>
                  <a:lnTo>
                    <a:pt x="670884" y="350541"/>
                  </a:lnTo>
                  <a:lnTo>
                    <a:pt x="650012" y="388758"/>
                  </a:lnTo>
                  <a:lnTo>
                    <a:pt x="622019" y="423658"/>
                  </a:lnTo>
                  <a:lnTo>
                    <a:pt x="587614" y="454693"/>
                  </a:lnTo>
                  <a:lnTo>
                    <a:pt x="547506" y="481316"/>
                  </a:lnTo>
                  <a:lnTo>
                    <a:pt x="502403" y="502977"/>
                  </a:lnTo>
                  <a:lnTo>
                    <a:pt x="453015" y="519128"/>
                  </a:lnTo>
                  <a:lnTo>
                    <a:pt x="400050" y="529221"/>
                  </a:lnTo>
                  <a:lnTo>
                    <a:pt x="344216" y="532707"/>
                  </a:lnTo>
                  <a:lnTo>
                    <a:pt x="288382" y="529221"/>
                  </a:lnTo>
                  <a:lnTo>
                    <a:pt x="235417" y="519128"/>
                  </a:lnTo>
                  <a:lnTo>
                    <a:pt x="186029" y="502977"/>
                  </a:lnTo>
                  <a:lnTo>
                    <a:pt x="140926" y="481316"/>
                  </a:lnTo>
                  <a:lnTo>
                    <a:pt x="100818" y="454693"/>
                  </a:lnTo>
                  <a:lnTo>
                    <a:pt x="66413" y="423658"/>
                  </a:lnTo>
                  <a:lnTo>
                    <a:pt x="38420" y="388758"/>
                  </a:lnTo>
                  <a:lnTo>
                    <a:pt x="17548" y="350541"/>
                  </a:lnTo>
                  <a:lnTo>
                    <a:pt x="4505" y="309557"/>
                  </a:lnTo>
                  <a:lnTo>
                    <a:pt x="0" y="266353"/>
                  </a:lnTo>
                  <a:close/>
                </a:path>
              </a:pathLst>
            </a:custGeom>
            <a:ln w="9525">
              <a:solidFill>
                <a:srgbClr val="80A9B3"/>
              </a:solidFill>
            </a:ln>
          </p:spPr>
          <p:txBody>
            <a:bodyPr wrap="square" lIns="0" tIns="0" rIns="0" bIns="0"/>
            <a:lstStyle/>
            <a:p>
              <a:endParaRPr sz="1400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867358" y="2673261"/>
            <a:ext cx="441045" cy="228268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900" b="1">
                <a:latin typeface="Calibri"/>
                <a:cs typeface="Calibri"/>
              </a:defRPr>
            </a:pPr>
            <a:r>
              <a:rPr sz="700"/>
              <a:t>IL NOSTRO SITO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467408" y="3014472"/>
            <a:ext cx="1391920" cy="1173480"/>
            <a:chOff x="1467408" y="3014472"/>
            <a:chExt cx="1391920" cy="1173480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79447" y="3602736"/>
              <a:ext cx="798576" cy="58521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16607" y="3749040"/>
              <a:ext cx="524256" cy="31699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24774" y="3628999"/>
              <a:ext cx="707745" cy="49284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724774" y="3628999"/>
              <a:ext cx="708025" cy="493395"/>
            </a:xfrm>
            <a:custGeom>
              <a:avLst/>
              <a:gdLst/>
              <a:ahLst/>
              <a:cxnLst/>
              <a:rect l="l" t="t" r="r" b="b"/>
              <a:pathLst>
                <a:path w="708025" h="493395">
                  <a:moveTo>
                    <a:pt x="0" y="246422"/>
                  </a:moveTo>
                  <a:lnTo>
                    <a:pt x="4631" y="206451"/>
                  </a:lnTo>
                  <a:lnTo>
                    <a:pt x="18040" y="168533"/>
                  </a:lnTo>
                  <a:lnTo>
                    <a:pt x="39499" y="133177"/>
                  </a:lnTo>
                  <a:lnTo>
                    <a:pt x="68277" y="100888"/>
                  </a:lnTo>
                  <a:lnTo>
                    <a:pt x="103648" y="72175"/>
                  </a:lnTo>
                  <a:lnTo>
                    <a:pt x="144881" y="47545"/>
                  </a:lnTo>
                  <a:lnTo>
                    <a:pt x="191249" y="27505"/>
                  </a:lnTo>
                  <a:lnTo>
                    <a:pt x="242024" y="12562"/>
                  </a:lnTo>
                  <a:lnTo>
                    <a:pt x="296475" y="3225"/>
                  </a:lnTo>
                  <a:lnTo>
                    <a:pt x="353876" y="0"/>
                  </a:lnTo>
                  <a:lnTo>
                    <a:pt x="411276" y="3225"/>
                  </a:lnTo>
                  <a:lnTo>
                    <a:pt x="465728" y="12562"/>
                  </a:lnTo>
                  <a:lnTo>
                    <a:pt x="516503" y="27505"/>
                  </a:lnTo>
                  <a:lnTo>
                    <a:pt x="562871" y="47545"/>
                  </a:lnTo>
                  <a:lnTo>
                    <a:pt x="604105" y="72175"/>
                  </a:lnTo>
                  <a:lnTo>
                    <a:pt x="639475" y="100888"/>
                  </a:lnTo>
                  <a:lnTo>
                    <a:pt x="668254" y="133177"/>
                  </a:lnTo>
                  <a:lnTo>
                    <a:pt x="689712" y="168533"/>
                  </a:lnTo>
                  <a:lnTo>
                    <a:pt x="703121" y="206451"/>
                  </a:lnTo>
                  <a:lnTo>
                    <a:pt x="707753" y="246422"/>
                  </a:lnTo>
                  <a:lnTo>
                    <a:pt x="703121" y="286393"/>
                  </a:lnTo>
                  <a:lnTo>
                    <a:pt x="689712" y="324310"/>
                  </a:lnTo>
                  <a:lnTo>
                    <a:pt x="668254" y="359667"/>
                  </a:lnTo>
                  <a:lnTo>
                    <a:pt x="639475" y="391955"/>
                  </a:lnTo>
                  <a:lnTo>
                    <a:pt x="604105" y="420668"/>
                  </a:lnTo>
                  <a:lnTo>
                    <a:pt x="562871" y="445299"/>
                  </a:lnTo>
                  <a:lnTo>
                    <a:pt x="516503" y="465339"/>
                  </a:lnTo>
                  <a:lnTo>
                    <a:pt x="465728" y="480281"/>
                  </a:lnTo>
                  <a:lnTo>
                    <a:pt x="411276" y="489619"/>
                  </a:lnTo>
                  <a:lnTo>
                    <a:pt x="353876" y="492844"/>
                  </a:lnTo>
                  <a:lnTo>
                    <a:pt x="296475" y="489619"/>
                  </a:lnTo>
                  <a:lnTo>
                    <a:pt x="242024" y="480281"/>
                  </a:lnTo>
                  <a:lnTo>
                    <a:pt x="191249" y="465339"/>
                  </a:lnTo>
                  <a:lnTo>
                    <a:pt x="144881" y="445299"/>
                  </a:lnTo>
                  <a:lnTo>
                    <a:pt x="103648" y="420668"/>
                  </a:lnTo>
                  <a:lnTo>
                    <a:pt x="68277" y="391955"/>
                  </a:lnTo>
                  <a:lnTo>
                    <a:pt x="39499" y="359667"/>
                  </a:lnTo>
                  <a:lnTo>
                    <a:pt x="18040" y="324310"/>
                  </a:lnTo>
                  <a:lnTo>
                    <a:pt x="4631" y="286393"/>
                  </a:lnTo>
                  <a:lnTo>
                    <a:pt x="0" y="246422"/>
                  </a:lnTo>
                  <a:close/>
                </a:path>
              </a:pathLst>
            </a:custGeom>
            <a:ln w="9525">
              <a:solidFill>
                <a:srgbClr val="80A9B3"/>
              </a:solidFill>
            </a:ln>
          </p:spPr>
          <p:txBody>
            <a:bodyPr wrap="square" lIns="0" tIns="0" rIns="0" bIns="0"/>
            <a:lstStyle/>
            <a:p>
              <a:endParaRPr sz="1400"/>
            </a:p>
          </p:txBody>
        </p:sp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23287" y="3014472"/>
              <a:ext cx="310895" cy="78943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2020265" y="3034614"/>
              <a:ext cx="118110" cy="594995"/>
            </a:xfrm>
            <a:custGeom>
              <a:avLst/>
              <a:gdLst/>
              <a:ahLst/>
              <a:cxnLst/>
              <a:rect l="l" t="t" r="r" b="b"/>
              <a:pathLst>
                <a:path w="118110" h="594995">
                  <a:moveTo>
                    <a:pt x="14249" y="478281"/>
                  </a:moveTo>
                  <a:lnTo>
                    <a:pt x="2095" y="485279"/>
                  </a:lnTo>
                  <a:lnTo>
                    <a:pt x="0" y="493039"/>
                  </a:lnTo>
                  <a:lnTo>
                    <a:pt x="58381" y="594448"/>
                  </a:lnTo>
                  <a:lnTo>
                    <a:pt x="73234" y="569315"/>
                  </a:lnTo>
                  <a:lnTo>
                    <a:pt x="45821" y="569163"/>
                  </a:lnTo>
                  <a:lnTo>
                    <a:pt x="46092" y="522186"/>
                  </a:lnTo>
                  <a:lnTo>
                    <a:pt x="22021" y="480377"/>
                  </a:lnTo>
                  <a:lnTo>
                    <a:pt x="14249" y="478281"/>
                  </a:lnTo>
                  <a:close/>
                </a:path>
                <a:path w="118110" h="594995">
                  <a:moveTo>
                    <a:pt x="46092" y="522186"/>
                  </a:moveTo>
                  <a:lnTo>
                    <a:pt x="45821" y="569163"/>
                  </a:lnTo>
                  <a:lnTo>
                    <a:pt x="71221" y="569315"/>
                  </a:lnTo>
                  <a:lnTo>
                    <a:pt x="71258" y="562902"/>
                  </a:lnTo>
                  <a:lnTo>
                    <a:pt x="47586" y="562775"/>
                  </a:lnTo>
                  <a:lnTo>
                    <a:pt x="58667" y="544030"/>
                  </a:lnTo>
                  <a:lnTo>
                    <a:pt x="46092" y="522186"/>
                  </a:lnTo>
                  <a:close/>
                </a:path>
                <a:path w="118110" h="594995">
                  <a:moveTo>
                    <a:pt x="103835" y="478802"/>
                  </a:moveTo>
                  <a:lnTo>
                    <a:pt x="96050" y="480796"/>
                  </a:lnTo>
                  <a:lnTo>
                    <a:pt x="71492" y="522338"/>
                  </a:lnTo>
                  <a:lnTo>
                    <a:pt x="71221" y="569315"/>
                  </a:lnTo>
                  <a:lnTo>
                    <a:pt x="73234" y="569315"/>
                  </a:lnTo>
                  <a:lnTo>
                    <a:pt x="117919" y="493725"/>
                  </a:lnTo>
                  <a:lnTo>
                    <a:pt x="115912" y="485940"/>
                  </a:lnTo>
                  <a:lnTo>
                    <a:pt x="103835" y="478802"/>
                  </a:lnTo>
                  <a:close/>
                </a:path>
                <a:path w="118110" h="594995">
                  <a:moveTo>
                    <a:pt x="58667" y="544030"/>
                  </a:moveTo>
                  <a:lnTo>
                    <a:pt x="47586" y="562775"/>
                  </a:lnTo>
                  <a:lnTo>
                    <a:pt x="69532" y="562902"/>
                  </a:lnTo>
                  <a:lnTo>
                    <a:pt x="58667" y="544030"/>
                  </a:lnTo>
                  <a:close/>
                </a:path>
                <a:path w="118110" h="594995">
                  <a:moveTo>
                    <a:pt x="71492" y="522338"/>
                  </a:moveTo>
                  <a:lnTo>
                    <a:pt x="58667" y="544030"/>
                  </a:lnTo>
                  <a:lnTo>
                    <a:pt x="69532" y="562902"/>
                  </a:lnTo>
                  <a:lnTo>
                    <a:pt x="71258" y="562902"/>
                  </a:lnTo>
                  <a:lnTo>
                    <a:pt x="71492" y="522338"/>
                  </a:lnTo>
                  <a:close/>
                </a:path>
                <a:path w="118110" h="594995">
                  <a:moveTo>
                    <a:pt x="49098" y="0"/>
                  </a:moveTo>
                  <a:lnTo>
                    <a:pt x="46304" y="485279"/>
                  </a:lnTo>
                  <a:lnTo>
                    <a:pt x="46179" y="522338"/>
                  </a:lnTo>
                  <a:lnTo>
                    <a:pt x="58667" y="544030"/>
                  </a:lnTo>
                  <a:lnTo>
                    <a:pt x="71492" y="522338"/>
                  </a:lnTo>
                  <a:lnTo>
                    <a:pt x="74498" y="152"/>
                  </a:lnTo>
                  <a:lnTo>
                    <a:pt x="49098" y="0"/>
                  </a:lnTo>
                  <a:close/>
                </a:path>
              </a:pathLst>
            </a:custGeom>
            <a:solidFill>
              <a:srgbClr val="3494BA"/>
            </a:solidFill>
          </p:spPr>
          <p:txBody>
            <a:bodyPr wrap="square" lIns="0" tIns="0" rIns="0" bIns="0"/>
            <a:lstStyle/>
            <a:p>
              <a:endParaRPr sz="14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467408" y="3127476"/>
              <a:ext cx="1391920" cy="318135"/>
            </a:xfrm>
            <a:custGeom>
              <a:avLst/>
              <a:gdLst/>
              <a:ahLst/>
              <a:cxnLst/>
              <a:rect l="l" t="t" r="r" b="b"/>
              <a:pathLst>
                <a:path w="1391920" h="318135">
                  <a:moveTo>
                    <a:pt x="1391640" y="0"/>
                  </a:moveTo>
                  <a:lnTo>
                    <a:pt x="0" y="0"/>
                  </a:lnTo>
                  <a:lnTo>
                    <a:pt x="0" y="317804"/>
                  </a:lnTo>
                  <a:lnTo>
                    <a:pt x="1391640" y="317804"/>
                  </a:lnTo>
                  <a:lnTo>
                    <a:pt x="13916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/>
            <a:lstStyle/>
            <a:p>
              <a:endParaRPr sz="1400"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737131" y="1975611"/>
            <a:ext cx="794385" cy="387286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R="26034" algn="ctr">
              <a:lnSpc>
                <a:spcPct val="100000"/>
              </a:lnSpc>
              <a:spcBef>
                <a:spcPts val="100"/>
              </a:spcBef>
              <a:defRPr sz="1000" b="1">
                <a:latin typeface="Calibri"/>
                <a:cs typeface="Calibri"/>
              </a:defRPr>
            </a:pPr>
            <a:r>
              <a:rPr sz="800"/>
              <a:t>CP-net</a:t>
            </a:r>
            <a:endParaRPr sz="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985"/>
              </a:spcBef>
              <a:defRPr sz="1000">
                <a:latin typeface="Calibri"/>
                <a:cs typeface="Calibri"/>
              </a:defRPr>
            </a:pPr>
            <a:r>
              <a:rPr sz="800"/>
              <a:t>VegPasta &gt; Pesce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737360" y="4355591"/>
            <a:ext cx="683260" cy="573405"/>
            <a:chOff x="1737360" y="4355591"/>
            <a:chExt cx="683260" cy="573405"/>
          </a:xfrm>
        </p:grpSpPr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37360" y="4355591"/>
              <a:ext cx="682751" cy="57302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856232" y="4486655"/>
              <a:ext cx="445007" cy="35051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84210" y="4382769"/>
              <a:ext cx="588873" cy="478345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784210" y="4382769"/>
              <a:ext cx="589280" cy="478790"/>
            </a:xfrm>
            <a:custGeom>
              <a:avLst/>
              <a:gdLst/>
              <a:ahLst/>
              <a:cxnLst/>
              <a:rect l="l" t="t" r="r" b="b"/>
              <a:pathLst>
                <a:path w="589280" h="478789">
                  <a:moveTo>
                    <a:pt x="0" y="239174"/>
                  </a:moveTo>
                  <a:lnTo>
                    <a:pt x="4743" y="196182"/>
                  </a:lnTo>
                  <a:lnTo>
                    <a:pt x="18420" y="155718"/>
                  </a:lnTo>
                  <a:lnTo>
                    <a:pt x="40199" y="118458"/>
                  </a:lnTo>
                  <a:lnTo>
                    <a:pt x="69247" y="85077"/>
                  </a:lnTo>
                  <a:lnTo>
                    <a:pt x="104734" y="56250"/>
                  </a:lnTo>
                  <a:lnTo>
                    <a:pt x="145828" y="32654"/>
                  </a:lnTo>
                  <a:lnTo>
                    <a:pt x="191698" y="14963"/>
                  </a:lnTo>
                  <a:lnTo>
                    <a:pt x="241511" y="3853"/>
                  </a:lnTo>
                  <a:lnTo>
                    <a:pt x="294436" y="0"/>
                  </a:lnTo>
                  <a:lnTo>
                    <a:pt x="347361" y="3853"/>
                  </a:lnTo>
                  <a:lnTo>
                    <a:pt x="397174" y="14963"/>
                  </a:lnTo>
                  <a:lnTo>
                    <a:pt x="443043" y="32654"/>
                  </a:lnTo>
                  <a:lnTo>
                    <a:pt x="484137" y="56250"/>
                  </a:lnTo>
                  <a:lnTo>
                    <a:pt x="519624" y="85077"/>
                  </a:lnTo>
                  <a:lnTo>
                    <a:pt x="548673" y="118458"/>
                  </a:lnTo>
                  <a:lnTo>
                    <a:pt x="570451" y="155718"/>
                  </a:lnTo>
                  <a:lnTo>
                    <a:pt x="584128" y="196182"/>
                  </a:lnTo>
                  <a:lnTo>
                    <a:pt x="588872" y="239174"/>
                  </a:lnTo>
                  <a:lnTo>
                    <a:pt x="584128" y="282166"/>
                  </a:lnTo>
                  <a:lnTo>
                    <a:pt x="570451" y="322630"/>
                  </a:lnTo>
                  <a:lnTo>
                    <a:pt x="548673" y="359890"/>
                  </a:lnTo>
                  <a:lnTo>
                    <a:pt x="519624" y="393271"/>
                  </a:lnTo>
                  <a:lnTo>
                    <a:pt x="484137" y="422098"/>
                  </a:lnTo>
                  <a:lnTo>
                    <a:pt x="443043" y="445694"/>
                  </a:lnTo>
                  <a:lnTo>
                    <a:pt x="397174" y="463385"/>
                  </a:lnTo>
                  <a:lnTo>
                    <a:pt x="347361" y="474495"/>
                  </a:lnTo>
                  <a:lnTo>
                    <a:pt x="294436" y="478349"/>
                  </a:lnTo>
                  <a:lnTo>
                    <a:pt x="241511" y="474495"/>
                  </a:lnTo>
                  <a:lnTo>
                    <a:pt x="191698" y="463385"/>
                  </a:lnTo>
                  <a:lnTo>
                    <a:pt x="145828" y="445694"/>
                  </a:lnTo>
                  <a:lnTo>
                    <a:pt x="104734" y="422098"/>
                  </a:lnTo>
                  <a:lnTo>
                    <a:pt x="69247" y="393271"/>
                  </a:lnTo>
                  <a:lnTo>
                    <a:pt x="40199" y="359890"/>
                  </a:lnTo>
                  <a:lnTo>
                    <a:pt x="18420" y="322630"/>
                  </a:lnTo>
                  <a:lnTo>
                    <a:pt x="4743" y="282166"/>
                  </a:lnTo>
                  <a:lnTo>
                    <a:pt x="0" y="239174"/>
                  </a:lnTo>
                  <a:close/>
                </a:path>
              </a:pathLst>
            </a:custGeom>
            <a:ln w="9525">
              <a:solidFill>
                <a:srgbClr val="80A9B3"/>
              </a:solidFill>
            </a:ln>
          </p:spPr>
          <p:txBody>
            <a:bodyPr wrap="square" lIns="0" tIns="0" rIns="0" bIns="0"/>
            <a:lstStyle/>
            <a:p>
              <a:endParaRPr sz="1400"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1961172" y="4520691"/>
            <a:ext cx="234315" cy="13593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000" b="1">
                <a:latin typeface="Calibri"/>
                <a:cs typeface="Calibri"/>
              </a:defRPr>
            </a:pPr>
            <a:r>
              <a:rPr sz="800"/>
              <a:t>ENT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880374" y="4209795"/>
            <a:ext cx="528955" cy="13593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000">
                <a:latin typeface="Calibri"/>
                <a:cs typeface="Calibri"/>
              </a:defRPr>
            </a:pPr>
            <a:r>
              <a:rPr sz="800"/>
              <a:t>TV&gt;Musica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467408" y="3127476"/>
            <a:ext cx="1391920" cy="216277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26034" rIns="0" bIns="0">
            <a:spAutoFit/>
          </a:bodyPr>
          <a:lstStyle/>
          <a:p>
            <a:pPr marL="91440" marR="86360">
              <a:lnSpc>
                <a:spcPct val="105000"/>
              </a:lnSpc>
              <a:spcBef>
                <a:spcPts val="204"/>
              </a:spcBef>
              <a:defRPr sz="800">
                <a:latin typeface="Calibri"/>
                <a:cs typeface="Calibri"/>
              </a:defRPr>
            </a:pPr>
            <a:r>
              <a:rPr sz="600"/>
              <a:t>VegPasta: Icetea&gt; Pesce di limone: Limonata&gt; IceTea</a:t>
            </a:r>
            <a:endParaRPr sz="6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697223" y="2320251"/>
            <a:ext cx="1122045" cy="139782"/>
          </a:xfrm>
          <a:prstGeom prst="rect">
            <a:avLst/>
          </a:prstGeom>
          <a:solidFill>
            <a:srgbClr val="58B6C0"/>
          </a:solidFill>
          <a:ln w="9525">
            <a:solidFill>
              <a:srgbClr val="000000"/>
            </a:solidFill>
          </a:ln>
        </p:spPr>
        <p:txBody>
          <a:bodyPr vert="horz" wrap="square" lIns="0" tIns="31750" rIns="0" bIns="0">
            <a:spAutoFit/>
          </a:bodyPr>
          <a:lstStyle/>
          <a:p>
            <a:pPr marL="90805">
              <a:lnSpc>
                <a:spcPct val="100000"/>
              </a:lnSpc>
              <a:spcBef>
                <a:spcPts val="250"/>
              </a:spcBef>
              <a:defRPr sz="800" b="1">
                <a:latin typeface="Calibri"/>
                <a:cs typeface="Calibri"/>
              </a:defRPr>
            </a:pPr>
            <a:r>
              <a:rPr sz="700"/>
              <a:t>VegPasta, IceTea, TV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632365" y="3194418"/>
            <a:ext cx="1263650" cy="215900"/>
          </a:xfrm>
          <a:custGeom>
            <a:avLst/>
            <a:gdLst/>
            <a:ahLst/>
            <a:cxnLst/>
            <a:rect l="l" t="t" r="r" b="b"/>
            <a:pathLst>
              <a:path w="1263650" h="215900">
                <a:moveTo>
                  <a:pt x="1263357" y="0"/>
                </a:moveTo>
                <a:lnTo>
                  <a:pt x="0" y="0"/>
                </a:lnTo>
                <a:lnTo>
                  <a:pt x="0" y="215442"/>
                </a:lnTo>
                <a:lnTo>
                  <a:pt x="1263357" y="215442"/>
                </a:lnTo>
                <a:lnTo>
                  <a:pt x="1263357" y="0"/>
                </a:lnTo>
                <a:close/>
              </a:path>
            </a:pathLst>
          </a:custGeom>
          <a:solidFill>
            <a:srgbClr val="3494BA"/>
          </a:solidFill>
        </p:spPr>
        <p:txBody>
          <a:bodyPr wrap="square" lIns="0" tIns="0" rIns="0" bIns="0"/>
          <a:lstStyle/>
          <a:p>
            <a:endParaRPr sz="1600"/>
          </a:p>
        </p:txBody>
      </p:sp>
      <p:sp>
        <p:nvSpPr>
          <p:cNvPr id="30" name="object 30"/>
          <p:cNvSpPr txBox="1"/>
          <p:nvPr/>
        </p:nvSpPr>
        <p:spPr>
          <a:xfrm>
            <a:off x="3632365" y="3194418"/>
            <a:ext cx="1263650" cy="140422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2384" rIns="0" bIns="0">
            <a:spAutoFit/>
          </a:bodyPr>
          <a:lstStyle/>
          <a:p>
            <a:pPr marL="91440">
              <a:lnSpc>
                <a:spcPct val="100000"/>
              </a:lnSpc>
              <a:spcBef>
                <a:spcPts val="254"/>
              </a:spcBef>
              <a:defRPr sz="800" b="1">
                <a:latin typeface="Calibri"/>
                <a:cs typeface="Calibri"/>
              </a:defRPr>
            </a:pPr>
            <a:r>
              <a:rPr sz="700"/>
              <a:t>VegPasta, Lemonade, TV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626548" y="2773540"/>
            <a:ext cx="1263650" cy="215900"/>
          </a:xfrm>
          <a:custGeom>
            <a:avLst/>
            <a:gdLst/>
            <a:ahLst/>
            <a:cxnLst/>
            <a:rect l="l" t="t" r="r" b="b"/>
            <a:pathLst>
              <a:path w="1263650" h="215900">
                <a:moveTo>
                  <a:pt x="1263370" y="0"/>
                </a:moveTo>
                <a:lnTo>
                  <a:pt x="0" y="0"/>
                </a:lnTo>
                <a:lnTo>
                  <a:pt x="0" y="215442"/>
                </a:lnTo>
                <a:lnTo>
                  <a:pt x="1263370" y="215442"/>
                </a:lnTo>
                <a:lnTo>
                  <a:pt x="1263370" y="0"/>
                </a:lnTo>
                <a:close/>
              </a:path>
            </a:pathLst>
          </a:custGeom>
          <a:solidFill>
            <a:srgbClr val="75BDA7"/>
          </a:solidFill>
        </p:spPr>
        <p:txBody>
          <a:bodyPr wrap="square" lIns="0" tIns="0" rIns="0" bIns="0"/>
          <a:lstStyle/>
          <a:p>
            <a:endParaRPr sz="1600"/>
          </a:p>
        </p:txBody>
      </p:sp>
      <p:sp>
        <p:nvSpPr>
          <p:cNvPr id="32" name="object 32"/>
          <p:cNvSpPr txBox="1"/>
          <p:nvPr/>
        </p:nvSpPr>
        <p:spPr>
          <a:xfrm>
            <a:off x="3626548" y="2773540"/>
            <a:ext cx="1263650" cy="140422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2384" rIns="0" bIns="0">
            <a:spAutoFit/>
          </a:bodyPr>
          <a:lstStyle/>
          <a:p>
            <a:pPr marL="90805">
              <a:lnSpc>
                <a:spcPct val="100000"/>
              </a:lnSpc>
              <a:spcBef>
                <a:spcPts val="254"/>
              </a:spcBef>
              <a:defRPr sz="800" b="1">
                <a:latin typeface="Calibri"/>
                <a:cs typeface="Calibri"/>
              </a:defRPr>
            </a:pPr>
            <a:r>
              <a:rPr sz="700"/>
              <a:t>VegPasta, IceTea, Musica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559060" y="3607866"/>
            <a:ext cx="1395095" cy="215900"/>
          </a:xfrm>
          <a:custGeom>
            <a:avLst/>
            <a:gdLst/>
            <a:ahLst/>
            <a:cxnLst/>
            <a:rect l="l" t="t" r="r" b="b"/>
            <a:pathLst>
              <a:path w="1395095" h="215900">
                <a:moveTo>
                  <a:pt x="1394561" y="0"/>
                </a:moveTo>
                <a:lnTo>
                  <a:pt x="0" y="0"/>
                </a:lnTo>
                <a:lnTo>
                  <a:pt x="0" y="215442"/>
                </a:lnTo>
                <a:lnTo>
                  <a:pt x="1394561" y="215442"/>
                </a:lnTo>
                <a:lnTo>
                  <a:pt x="1394561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/>
          <a:lstStyle/>
          <a:p>
            <a:endParaRPr sz="1600"/>
          </a:p>
        </p:txBody>
      </p:sp>
      <p:sp>
        <p:nvSpPr>
          <p:cNvPr id="34" name="object 34"/>
          <p:cNvSpPr txBox="1"/>
          <p:nvPr/>
        </p:nvSpPr>
        <p:spPr>
          <a:xfrm>
            <a:off x="3559060" y="3607866"/>
            <a:ext cx="1395095" cy="141064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3020" rIns="0" bIns="0">
            <a:spAutoFit/>
          </a:bodyPr>
          <a:lstStyle/>
          <a:p>
            <a:pPr marL="90805">
              <a:lnSpc>
                <a:spcPct val="100000"/>
              </a:lnSpc>
              <a:spcBef>
                <a:spcPts val="260"/>
              </a:spcBef>
              <a:defRPr sz="800" b="1">
                <a:latin typeface="Calibri"/>
                <a:cs typeface="Calibri"/>
              </a:defRPr>
            </a:pPr>
            <a:r>
              <a:rPr sz="700"/>
              <a:t>VegPasta, Lemonade, Musica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719004" y="3995699"/>
            <a:ext cx="1071245" cy="215900"/>
          </a:xfrm>
          <a:custGeom>
            <a:avLst/>
            <a:gdLst/>
            <a:ahLst/>
            <a:cxnLst/>
            <a:rect l="l" t="t" r="r" b="b"/>
            <a:pathLst>
              <a:path w="1071245" h="215900">
                <a:moveTo>
                  <a:pt x="1070648" y="0"/>
                </a:moveTo>
                <a:lnTo>
                  <a:pt x="0" y="0"/>
                </a:lnTo>
                <a:lnTo>
                  <a:pt x="0" y="215455"/>
                </a:lnTo>
                <a:lnTo>
                  <a:pt x="1070648" y="215455"/>
                </a:lnTo>
                <a:lnTo>
                  <a:pt x="107064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/>
          <a:lstStyle/>
          <a:p>
            <a:endParaRPr sz="1600"/>
          </a:p>
        </p:txBody>
      </p:sp>
      <p:sp>
        <p:nvSpPr>
          <p:cNvPr id="36" name="object 36"/>
          <p:cNvSpPr txBox="1"/>
          <p:nvPr/>
        </p:nvSpPr>
        <p:spPr>
          <a:xfrm>
            <a:off x="3719004" y="3995699"/>
            <a:ext cx="1071245" cy="140422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2384" rIns="0" bIns="0">
            <a:spAutoFit/>
          </a:bodyPr>
          <a:lstStyle/>
          <a:p>
            <a:pPr marL="91440">
              <a:lnSpc>
                <a:spcPct val="100000"/>
              </a:lnSpc>
              <a:spcBef>
                <a:spcPts val="254"/>
              </a:spcBef>
              <a:defRPr sz="800" b="1">
                <a:latin typeface="Calibri"/>
                <a:cs typeface="Calibri"/>
              </a:defRPr>
            </a:pPr>
            <a:r>
              <a:rPr sz="700"/>
              <a:t>Pesce, Lemonade, TV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670706" y="4406493"/>
            <a:ext cx="1168400" cy="215900"/>
          </a:xfrm>
          <a:custGeom>
            <a:avLst/>
            <a:gdLst/>
            <a:ahLst/>
            <a:cxnLst/>
            <a:rect l="l" t="t" r="r" b="b"/>
            <a:pathLst>
              <a:path w="1168400" h="215900">
                <a:moveTo>
                  <a:pt x="1167853" y="0"/>
                </a:moveTo>
                <a:lnTo>
                  <a:pt x="0" y="0"/>
                </a:lnTo>
                <a:lnTo>
                  <a:pt x="0" y="215442"/>
                </a:lnTo>
                <a:lnTo>
                  <a:pt x="1167853" y="215442"/>
                </a:lnTo>
                <a:lnTo>
                  <a:pt x="1167853" y="0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lIns="0" tIns="0" rIns="0" bIns="0"/>
          <a:lstStyle/>
          <a:p>
            <a:endParaRPr sz="1600"/>
          </a:p>
        </p:txBody>
      </p:sp>
      <p:sp>
        <p:nvSpPr>
          <p:cNvPr id="38" name="object 38"/>
          <p:cNvSpPr txBox="1"/>
          <p:nvPr/>
        </p:nvSpPr>
        <p:spPr>
          <a:xfrm>
            <a:off x="3670706" y="4406493"/>
            <a:ext cx="1168400" cy="141064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3020" rIns="0" bIns="0">
            <a:spAutoFit/>
          </a:bodyPr>
          <a:lstStyle/>
          <a:p>
            <a:pPr marL="91440">
              <a:lnSpc>
                <a:spcPct val="100000"/>
              </a:lnSpc>
              <a:spcBef>
                <a:spcPts val="260"/>
              </a:spcBef>
              <a:defRPr sz="800" b="1">
                <a:latin typeface="Calibri"/>
                <a:cs typeface="Calibri"/>
              </a:defRPr>
            </a:pPr>
            <a:r>
              <a:rPr sz="700"/>
              <a:t>Pesce, Lemonade, Musica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682809" y="4844516"/>
            <a:ext cx="1156970" cy="231140"/>
          </a:xfrm>
          <a:custGeom>
            <a:avLst/>
            <a:gdLst/>
            <a:ahLst/>
            <a:cxnLst/>
            <a:rect l="l" t="t" r="r" b="b"/>
            <a:pathLst>
              <a:path w="1156970" h="231139">
                <a:moveTo>
                  <a:pt x="0" y="0"/>
                </a:moveTo>
                <a:lnTo>
                  <a:pt x="1156650" y="0"/>
                </a:lnTo>
                <a:lnTo>
                  <a:pt x="1156650" y="230832"/>
                </a:lnTo>
                <a:lnTo>
                  <a:pt x="0" y="230832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/>
          <a:lstStyle/>
          <a:p>
            <a:endParaRPr sz="1600"/>
          </a:p>
        </p:txBody>
      </p:sp>
      <p:sp>
        <p:nvSpPr>
          <p:cNvPr id="40" name="object 40"/>
          <p:cNvSpPr txBox="1"/>
          <p:nvPr/>
        </p:nvSpPr>
        <p:spPr>
          <a:xfrm>
            <a:off x="3761549" y="4865623"/>
            <a:ext cx="756920" cy="13593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900" b="1">
                <a:latin typeface="Calibri"/>
                <a:cs typeface="Calibri"/>
              </a:defRPr>
            </a:pPr>
            <a:r>
              <a:rPr sz="800"/>
              <a:t>Pesce, IceTea, TV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758450" y="5249290"/>
            <a:ext cx="1034415" cy="215900"/>
          </a:xfrm>
          <a:custGeom>
            <a:avLst/>
            <a:gdLst/>
            <a:ahLst/>
            <a:cxnLst/>
            <a:rect l="l" t="t" r="r" b="b"/>
            <a:pathLst>
              <a:path w="1034414" h="215900">
                <a:moveTo>
                  <a:pt x="1034199" y="0"/>
                </a:moveTo>
                <a:lnTo>
                  <a:pt x="0" y="0"/>
                </a:lnTo>
                <a:lnTo>
                  <a:pt x="0" y="215442"/>
                </a:lnTo>
                <a:lnTo>
                  <a:pt x="1034199" y="215442"/>
                </a:lnTo>
                <a:lnTo>
                  <a:pt x="1034199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/>
          <a:lstStyle/>
          <a:p>
            <a:endParaRPr sz="1600"/>
          </a:p>
        </p:txBody>
      </p:sp>
      <p:sp>
        <p:nvSpPr>
          <p:cNvPr id="42" name="object 42"/>
          <p:cNvSpPr txBox="1"/>
          <p:nvPr/>
        </p:nvSpPr>
        <p:spPr>
          <a:xfrm>
            <a:off x="3758450" y="5249290"/>
            <a:ext cx="1034415" cy="139782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1750" rIns="0" bIns="0">
            <a:spAutoFit/>
          </a:bodyPr>
          <a:lstStyle/>
          <a:p>
            <a:pPr marL="91440">
              <a:lnSpc>
                <a:spcPct val="100000"/>
              </a:lnSpc>
              <a:spcBef>
                <a:spcPts val="250"/>
              </a:spcBef>
              <a:defRPr sz="800" b="1">
                <a:latin typeface="Calibri"/>
                <a:cs typeface="Calibri"/>
              </a:defRPr>
            </a:pPr>
            <a:r>
              <a:rPr sz="700"/>
              <a:t>Pesce, IceTea, Musica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4084320" y="2514600"/>
            <a:ext cx="360045" cy="2923540"/>
            <a:chOff x="4084320" y="2514600"/>
            <a:chExt cx="360045" cy="2923540"/>
          </a:xfrm>
        </p:grpSpPr>
        <p:pic>
          <p:nvPicPr>
            <p:cNvPr id="44" name="object 4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096512" y="2965704"/>
              <a:ext cx="335279" cy="41757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194530" y="2988576"/>
              <a:ext cx="132600" cy="205905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090416" y="2514600"/>
              <a:ext cx="335279" cy="448055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191914" y="2535694"/>
              <a:ext cx="132638" cy="237909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084320" y="3800855"/>
              <a:ext cx="338327" cy="384048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189336" y="3823144"/>
              <a:ext cx="132638" cy="172631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087368" y="3386327"/>
              <a:ext cx="338327" cy="411480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194479" y="3409302"/>
              <a:ext cx="132549" cy="198627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093464" y="4599432"/>
              <a:ext cx="335279" cy="432815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191520" y="4621517"/>
              <a:ext cx="132600" cy="223062"/>
            </a:xfrm>
            <a:prstGeom prst="rect">
              <a:avLst/>
            </a:prstGeom>
          </p:spPr>
        </p:pic>
        <p:pic>
          <p:nvPicPr>
            <p:cNvPr id="54" name="object 5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084320" y="4191000"/>
              <a:ext cx="338327" cy="405383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188129" y="4211129"/>
              <a:ext cx="132651" cy="195427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105656" y="5053583"/>
              <a:ext cx="338327" cy="384048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200067" y="5074170"/>
              <a:ext cx="132194" cy="175183"/>
            </a:xfrm>
            <a:prstGeom prst="rect">
              <a:avLst/>
            </a:prstGeom>
          </p:spPr>
        </p:pic>
      </p:grpSp>
      <p:grpSp>
        <p:nvGrpSpPr>
          <p:cNvPr id="58" name="object 58"/>
          <p:cNvGrpSpPr/>
          <p:nvPr/>
        </p:nvGrpSpPr>
        <p:grpSpPr>
          <a:xfrm>
            <a:off x="9412223" y="2612135"/>
            <a:ext cx="692150" cy="649605"/>
            <a:chOff x="9412223" y="2612135"/>
            <a:chExt cx="692150" cy="649605"/>
          </a:xfrm>
        </p:grpSpPr>
        <p:pic>
          <p:nvPicPr>
            <p:cNvPr id="59" name="object 5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412223" y="2612135"/>
              <a:ext cx="691896" cy="649224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9531095" y="2703575"/>
              <a:ext cx="454151" cy="502920"/>
            </a:xfrm>
            <a:prstGeom prst="rect">
              <a:avLst/>
            </a:prstGeom>
          </p:spPr>
        </p:pic>
        <p:pic>
          <p:nvPicPr>
            <p:cNvPr id="61" name="object 61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9459048" y="2636964"/>
              <a:ext cx="597611" cy="559003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9459048" y="2636964"/>
              <a:ext cx="598170" cy="559435"/>
            </a:xfrm>
            <a:custGeom>
              <a:avLst/>
              <a:gdLst/>
              <a:ahLst/>
              <a:cxnLst/>
              <a:rect l="l" t="t" r="r" b="b"/>
              <a:pathLst>
                <a:path w="598170" h="559435">
                  <a:moveTo>
                    <a:pt x="0" y="279501"/>
                  </a:moveTo>
                  <a:lnTo>
                    <a:pt x="3910" y="234164"/>
                  </a:lnTo>
                  <a:lnTo>
                    <a:pt x="15233" y="191157"/>
                  </a:lnTo>
                  <a:lnTo>
                    <a:pt x="33352" y="151054"/>
                  </a:lnTo>
                  <a:lnTo>
                    <a:pt x="57652" y="114431"/>
                  </a:lnTo>
                  <a:lnTo>
                    <a:pt x="87518" y="81864"/>
                  </a:lnTo>
                  <a:lnTo>
                    <a:pt x="122335" y="53927"/>
                  </a:lnTo>
                  <a:lnTo>
                    <a:pt x="161487" y="31197"/>
                  </a:lnTo>
                  <a:lnTo>
                    <a:pt x="204360" y="14249"/>
                  </a:lnTo>
                  <a:lnTo>
                    <a:pt x="250338" y="3658"/>
                  </a:lnTo>
                  <a:lnTo>
                    <a:pt x="298807" y="0"/>
                  </a:lnTo>
                  <a:lnTo>
                    <a:pt x="347275" y="3658"/>
                  </a:lnTo>
                  <a:lnTo>
                    <a:pt x="393253" y="14249"/>
                  </a:lnTo>
                  <a:lnTo>
                    <a:pt x="436125" y="31197"/>
                  </a:lnTo>
                  <a:lnTo>
                    <a:pt x="475278" y="53927"/>
                  </a:lnTo>
                  <a:lnTo>
                    <a:pt x="510095" y="81864"/>
                  </a:lnTo>
                  <a:lnTo>
                    <a:pt x="539961" y="114431"/>
                  </a:lnTo>
                  <a:lnTo>
                    <a:pt x="564261" y="151054"/>
                  </a:lnTo>
                  <a:lnTo>
                    <a:pt x="582380" y="191157"/>
                  </a:lnTo>
                  <a:lnTo>
                    <a:pt x="593702" y="234164"/>
                  </a:lnTo>
                  <a:lnTo>
                    <a:pt x="597613" y="279501"/>
                  </a:lnTo>
                  <a:lnTo>
                    <a:pt x="593702" y="324837"/>
                  </a:lnTo>
                  <a:lnTo>
                    <a:pt x="582380" y="367845"/>
                  </a:lnTo>
                  <a:lnTo>
                    <a:pt x="564261" y="407947"/>
                  </a:lnTo>
                  <a:lnTo>
                    <a:pt x="539961" y="444570"/>
                  </a:lnTo>
                  <a:lnTo>
                    <a:pt x="510095" y="477138"/>
                  </a:lnTo>
                  <a:lnTo>
                    <a:pt x="475278" y="505074"/>
                  </a:lnTo>
                  <a:lnTo>
                    <a:pt x="436125" y="527804"/>
                  </a:lnTo>
                  <a:lnTo>
                    <a:pt x="393253" y="544753"/>
                  </a:lnTo>
                  <a:lnTo>
                    <a:pt x="347275" y="555344"/>
                  </a:lnTo>
                  <a:lnTo>
                    <a:pt x="298807" y="559002"/>
                  </a:lnTo>
                  <a:lnTo>
                    <a:pt x="250338" y="555344"/>
                  </a:lnTo>
                  <a:lnTo>
                    <a:pt x="204360" y="544753"/>
                  </a:lnTo>
                  <a:lnTo>
                    <a:pt x="161487" y="527804"/>
                  </a:lnTo>
                  <a:lnTo>
                    <a:pt x="122335" y="505074"/>
                  </a:lnTo>
                  <a:lnTo>
                    <a:pt x="87518" y="477138"/>
                  </a:lnTo>
                  <a:lnTo>
                    <a:pt x="57652" y="444570"/>
                  </a:lnTo>
                  <a:lnTo>
                    <a:pt x="33352" y="407947"/>
                  </a:lnTo>
                  <a:lnTo>
                    <a:pt x="15233" y="367845"/>
                  </a:lnTo>
                  <a:lnTo>
                    <a:pt x="3910" y="324837"/>
                  </a:lnTo>
                  <a:lnTo>
                    <a:pt x="0" y="279501"/>
                  </a:lnTo>
                  <a:close/>
                </a:path>
              </a:pathLst>
            </a:custGeom>
            <a:ln w="9525">
              <a:solidFill>
                <a:srgbClr val="80A9B3"/>
              </a:solidFill>
            </a:ln>
          </p:spPr>
          <p:txBody>
            <a:bodyPr wrap="square" lIns="0" tIns="0" rIns="0" bIns="0"/>
            <a:lstStyle/>
            <a:p>
              <a:endParaRPr sz="1400"/>
            </a:p>
          </p:txBody>
        </p:sp>
      </p:grpSp>
      <p:sp>
        <p:nvSpPr>
          <p:cNvPr id="63" name="object 63"/>
          <p:cNvSpPr txBox="1"/>
          <p:nvPr/>
        </p:nvSpPr>
        <p:spPr>
          <a:xfrm>
            <a:off x="9561865" y="2810823"/>
            <a:ext cx="420331" cy="13593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80645" marR="5080" indent="-68580">
              <a:lnSpc>
                <a:spcPct val="100000"/>
              </a:lnSpc>
              <a:spcBef>
                <a:spcPts val="100"/>
              </a:spcBef>
              <a:defRPr sz="1000" b="1">
                <a:latin typeface="Calibri"/>
                <a:cs typeface="Calibri"/>
              </a:defRPr>
            </a:pPr>
            <a:r>
              <a:rPr sz="800"/>
              <a:t>DI MAI N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64" name="object 64"/>
          <p:cNvGrpSpPr/>
          <p:nvPr/>
        </p:nvGrpSpPr>
        <p:grpSpPr>
          <a:xfrm>
            <a:off x="9354311" y="3602735"/>
            <a:ext cx="807720" cy="609600"/>
            <a:chOff x="9354311" y="3602735"/>
            <a:chExt cx="807720" cy="609600"/>
          </a:xfrm>
        </p:grpSpPr>
        <p:pic>
          <p:nvPicPr>
            <p:cNvPr id="65" name="object 65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9354311" y="3602735"/>
              <a:ext cx="807720" cy="609600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9494519" y="3761231"/>
              <a:ext cx="527303" cy="313944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400539" y="3628199"/>
              <a:ext cx="714641" cy="517169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9400539" y="3628199"/>
              <a:ext cx="715010" cy="517525"/>
            </a:xfrm>
            <a:custGeom>
              <a:avLst/>
              <a:gdLst/>
              <a:ahLst/>
              <a:cxnLst/>
              <a:rect l="l" t="t" r="r" b="b"/>
              <a:pathLst>
                <a:path w="715009" h="517525">
                  <a:moveTo>
                    <a:pt x="0" y="258586"/>
                  </a:moveTo>
                  <a:lnTo>
                    <a:pt x="3874" y="220374"/>
                  </a:lnTo>
                  <a:lnTo>
                    <a:pt x="15128" y="183903"/>
                  </a:lnTo>
                  <a:lnTo>
                    <a:pt x="33210" y="149572"/>
                  </a:lnTo>
                  <a:lnTo>
                    <a:pt x="57566" y="117783"/>
                  </a:lnTo>
                  <a:lnTo>
                    <a:pt x="87644" y="88934"/>
                  </a:lnTo>
                  <a:lnTo>
                    <a:pt x="122891" y="63426"/>
                  </a:lnTo>
                  <a:lnTo>
                    <a:pt x="162754" y="41659"/>
                  </a:lnTo>
                  <a:lnTo>
                    <a:pt x="206681" y="24033"/>
                  </a:lnTo>
                  <a:lnTo>
                    <a:pt x="254120" y="10948"/>
                  </a:lnTo>
                  <a:lnTo>
                    <a:pt x="304516" y="2803"/>
                  </a:lnTo>
                  <a:lnTo>
                    <a:pt x="357318" y="0"/>
                  </a:lnTo>
                  <a:lnTo>
                    <a:pt x="410120" y="2803"/>
                  </a:lnTo>
                  <a:lnTo>
                    <a:pt x="460516" y="10948"/>
                  </a:lnTo>
                  <a:lnTo>
                    <a:pt x="507954" y="24033"/>
                  </a:lnTo>
                  <a:lnTo>
                    <a:pt x="551881" y="41659"/>
                  </a:lnTo>
                  <a:lnTo>
                    <a:pt x="591745" y="63426"/>
                  </a:lnTo>
                  <a:lnTo>
                    <a:pt x="626992" y="88934"/>
                  </a:lnTo>
                  <a:lnTo>
                    <a:pt x="657070" y="117783"/>
                  </a:lnTo>
                  <a:lnTo>
                    <a:pt x="681426" y="149572"/>
                  </a:lnTo>
                  <a:lnTo>
                    <a:pt x="699507" y="183903"/>
                  </a:lnTo>
                  <a:lnTo>
                    <a:pt x="710762" y="220374"/>
                  </a:lnTo>
                  <a:lnTo>
                    <a:pt x="714636" y="258586"/>
                  </a:lnTo>
                  <a:lnTo>
                    <a:pt x="710762" y="296798"/>
                  </a:lnTo>
                  <a:lnTo>
                    <a:pt x="699507" y="333269"/>
                  </a:lnTo>
                  <a:lnTo>
                    <a:pt x="681426" y="367599"/>
                  </a:lnTo>
                  <a:lnTo>
                    <a:pt x="657070" y="399388"/>
                  </a:lnTo>
                  <a:lnTo>
                    <a:pt x="626992" y="428237"/>
                  </a:lnTo>
                  <a:lnTo>
                    <a:pt x="591745" y="453745"/>
                  </a:lnTo>
                  <a:lnTo>
                    <a:pt x="551881" y="475512"/>
                  </a:lnTo>
                  <a:lnTo>
                    <a:pt x="507954" y="493138"/>
                  </a:lnTo>
                  <a:lnTo>
                    <a:pt x="460516" y="506223"/>
                  </a:lnTo>
                  <a:lnTo>
                    <a:pt x="410120" y="514368"/>
                  </a:lnTo>
                  <a:lnTo>
                    <a:pt x="357318" y="517172"/>
                  </a:lnTo>
                  <a:lnTo>
                    <a:pt x="304516" y="514368"/>
                  </a:lnTo>
                  <a:lnTo>
                    <a:pt x="254120" y="506223"/>
                  </a:lnTo>
                  <a:lnTo>
                    <a:pt x="206681" y="493138"/>
                  </a:lnTo>
                  <a:lnTo>
                    <a:pt x="162754" y="475512"/>
                  </a:lnTo>
                  <a:lnTo>
                    <a:pt x="122891" y="453745"/>
                  </a:lnTo>
                  <a:lnTo>
                    <a:pt x="87644" y="428237"/>
                  </a:lnTo>
                  <a:lnTo>
                    <a:pt x="57566" y="399388"/>
                  </a:lnTo>
                  <a:lnTo>
                    <a:pt x="33210" y="367599"/>
                  </a:lnTo>
                  <a:lnTo>
                    <a:pt x="15128" y="333269"/>
                  </a:lnTo>
                  <a:lnTo>
                    <a:pt x="3874" y="296798"/>
                  </a:lnTo>
                  <a:lnTo>
                    <a:pt x="0" y="258586"/>
                  </a:lnTo>
                  <a:close/>
                </a:path>
              </a:pathLst>
            </a:custGeom>
            <a:ln w="9525">
              <a:solidFill>
                <a:srgbClr val="80A9B3"/>
              </a:solidFill>
            </a:ln>
          </p:spPr>
          <p:txBody>
            <a:bodyPr wrap="square" lIns="0" tIns="0" rIns="0" bIns="0"/>
            <a:lstStyle/>
            <a:p>
              <a:endParaRPr sz="1400"/>
            </a:p>
          </p:txBody>
        </p:sp>
      </p:grpSp>
      <p:sp>
        <p:nvSpPr>
          <p:cNvPr id="69" name="object 69"/>
          <p:cNvSpPr txBox="1"/>
          <p:nvPr/>
        </p:nvSpPr>
        <p:spPr>
          <a:xfrm>
            <a:off x="9593554" y="3792728"/>
            <a:ext cx="329565" cy="228268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900" b="1">
                <a:latin typeface="Calibri"/>
                <a:cs typeface="Calibri"/>
              </a:defRPr>
            </a:pPr>
            <a:r>
              <a:rPr sz="700"/>
              <a:t>BEVIAMO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9412249" y="2137156"/>
            <a:ext cx="794385" cy="340477"/>
          </a:xfrm>
          <a:prstGeom prst="rect">
            <a:avLst/>
          </a:prstGeom>
        </p:spPr>
        <p:txBody>
          <a:bodyPr vert="horz" wrap="square" lIns="0" tIns="55244" rIns="0" bIns="0">
            <a:spAutoFit/>
          </a:bodyPr>
          <a:lstStyle/>
          <a:p>
            <a:pPr marL="156845">
              <a:lnSpc>
                <a:spcPct val="100000"/>
              </a:lnSpc>
              <a:spcBef>
                <a:spcPts val="434"/>
              </a:spcBef>
              <a:defRPr sz="1000" b="1">
                <a:latin typeface="Calibri"/>
                <a:cs typeface="Calibri"/>
              </a:defRPr>
            </a:pPr>
            <a:r>
              <a:rPr sz="800"/>
              <a:t>CP-net</a:t>
            </a:r>
            <a:endParaRPr sz="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335"/>
              </a:spcBef>
              <a:defRPr sz="1000">
                <a:latin typeface="Calibri"/>
                <a:cs typeface="Calibri"/>
              </a:defRPr>
            </a:pPr>
            <a:r>
              <a:rPr sz="800"/>
              <a:t>VegPasta &gt; Pesce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71" name="object 71"/>
          <p:cNvGrpSpPr/>
          <p:nvPr/>
        </p:nvGrpSpPr>
        <p:grpSpPr>
          <a:xfrm>
            <a:off x="9415271" y="4568952"/>
            <a:ext cx="685800" cy="594360"/>
            <a:chOff x="9415271" y="4568952"/>
            <a:chExt cx="685800" cy="594360"/>
          </a:xfrm>
        </p:grpSpPr>
        <p:pic>
          <p:nvPicPr>
            <p:cNvPr id="72" name="object 72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9415271" y="4568952"/>
              <a:ext cx="685800" cy="594360"/>
            </a:xfrm>
            <a:prstGeom prst="rect">
              <a:avLst/>
            </a:prstGeom>
          </p:spPr>
        </p:pic>
        <p:pic>
          <p:nvPicPr>
            <p:cNvPr id="73" name="object 73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9534143" y="4712208"/>
              <a:ext cx="445007" cy="347471"/>
            </a:xfrm>
            <a:prstGeom prst="rect">
              <a:avLst/>
            </a:prstGeom>
          </p:spPr>
        </p:pic>
        <p:pic>
          <p:nvPicPr>
            <p:cNvPr id="74" name="object 74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9460559" y="4596155"/>
              <a:ext cx="594601" cy="501967"/>
            </a:xfrm>
            <a:prstGeom prst="rect">
              <a:avLst/>
            </a:prstGeom>
          </p:spPr>
        </p:pic>
        <p:sp>
          <p:nvSpPr>
            <p:cNvPr id="75" name="object 75"/>
            <p:cNvSpPr/>
            <p:nvPr/>
          </p:nvSpPr>
          <p:spPr>
            <a:xfrm>
              <a:off x="9460560" y="4596155"/>
              <a:ext cx="594995" cy="502284"/>
            </a:xfrm>
            <a:custGeom>
              <a:avLst/>
              <a:gdLst/>
              <a:ahLst/>
              <a:cxnLst/>
              <a:rect l="l" t="t" r="r" b="b"/>
              <a:pathLst>
                <a:path w="594995" h="502285">
                  <a:moveTo>
                    <a:pt x="0" y="250980"/>
                  </a:moveTo>
                  <a:lnTo>
                    <a:pt x="4789" y="205866"/>
                  </a:lnTo>
                  <a:lnTo>
                    <a:pt x="18599" y="163405"/>
                  </a:lnTo>
                  <a:lnTo>
                    <a:pt x="40590" y="124305"/>
                  </a:lnTo>
                  <a:lnTo>
                    <a:pt x="69921" y="89277"/>
                  </a:lnTo>
                  <a:lnTo>
                    <a:pt x="105753" y="59027"/>
                  </a:lnTo>
                  <a:lnTo>
                    <a:pt x="147246" y="34266"/>
                  </a:lnTo>
                  <a:lnTo>
                    <a:pt x="193562" y="15702"/>
                  </a:lnTo>
                  <a:lnTo>
                    <a:pt x="243859" y="4043"/>
                  </a:lnTo>
                  <a:lnTo>
                    <a:pt x="297299" y="0"/>
                  </a:lnTo>
                  <a:lnTo>
                    <a:pt x="350739" y="4043"/>
                  </a:lnTo>
                  <a:lnTo>
                    <a:pt x="401036" y="15702"/>
                  </a:lnTo>
                  <a:lnTo>
                    <a:pt x="447352" y="34266"/>
                  </a:lnTo>
                  <a:lnTo>
                    <a:pt x="488845" y="59027"/>
                  </a:lnTo>
                  <a:lnTo>
                    <a:pt x="524677" y="89277"/>
                  </a:lnTo>
                  <a:lnTo>
                    <a:pt x="554009" y="124305"/>
                  </a:lnTo>
                  <a:lnTo>
                    <a:pt x="575999" y="163405"/>
                  </a:lnTo>
                  <a:lnTo>
                    <a:pt x="589809" y="205866"/>
                  </a:lnTo>
                  <a:lnTo>
                    <a:pt x="594599" y="250980"/>
                  </a:lnTo>
                  <a:lnTo>
                    <a:pt x="589809" y="296094"/>
                  </a:lnTo>
                  <a:lnTo>
                    <a:pt x="575999" y="338555"/>
                  </a:lnTo>
                  <a:lnTo>
                    <a:pt x="554009" y="377655"/>
                  </a:lnTo>
                  <a:lnTo>
                    <a:pt x="524677" y="412684"/>
                  </a:lnTo>
                  <a:lnTo>
                    <a:pt x="488845" y="442933"/>
                  </a:lnTo>
                  <a:lnTo>
                    <a:pt x="447352" y="467695"/>
                  </a:lnTo>
                  <a:lnTo>
                    <a:pt x="401036" y="486259"/>
                  </a:lnTo>
                  <a:lnTo>
                    <a:pt x="350739" y="497917"/>
                  </a:lnTo>
                  <a:lnTo>
                    <a:pt x="297299" y="501961"/>
                  </a:lnTo>
                  <a:lnTo>
                    <a:pt x="243859" y="497917"/>
                  </a:lnTo>
                  <a:lnTo>
                    <a:pt x="193562" y="486259"/>
                  </a:lnTo>
                  <a:lnTo>
                    <a:pt x="147246" y="467695"/>
                  </a:lnTo>
                  <a:lnTo>
                    <a:pt x="105753" y="442933"/>
                  </a:lnTo>
                  <a:lnTo>
                    <a:pt x="69921" y="412684"/>
                  </a:lnTo>
                  <a:lnTo>
                    <a:pt x="40590" y="377655"/>
                  </a:lnTo>
                  <a:lnTo>
                    <a:pt x="18599" y="338555"/>
                  </a:lnTo>
                  <a:lnTo>
                    <a:pt x="4789" y="296094"/>
                  </a:lnTo>
                  <a:lnTo>
                    <a:pt x="0" y="250980"/>
                  </a:lnTo>
                  <a:close/>
                </a:path>
              </a:pathLst>
            </a:custGeom>
            <a:ln w="9525">
              <a:solidFill>
                <a:srgbClr val="80A9B3"/>
              </a:solidFill>
            </a:ln>
          </p:spPr>
          <p:txBody>
            <a:bodyPr wrap="square" lIns="0" tIns="0" rIns="0" bIns="0"/>
            <a:lstStyle/>
            <a:p>
              <a:endParaRPr sz="1400"/>
            </a:p>
          </p:txBody>
        </p:sp>
      </p:grpSp>
      <p:sp>
        <p:nvSpPr>
          <p:cNvPr id="76" name="object 76"/>
          <p:cNvSpPr txBox="1"/>
          <p:nvPr/>
        </p:nvSpPr>
        <p:spPr>
          <a:xfrm>
            <a:off x="9640379" y="4746244"/>
            <a:ext cx="234315" cy="13593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000" b="1">
                <a:latin typeface="Calibri"/>
                <a:cs typeface="Calibri"/>
              </a:defRPr>
            </a:pPr>
            <a:r>
              <a:rPr sz="800"/>
              <a:t>ENT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9556889" y="4414011"/>
            <a:ext cx="528955" cy="13593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000">
                <a:latin typeface="Calibri"/>
                <a:cs typeface="Calibri"/>
              </a:defRPr>
            </a:pPr>
            <a:r>
              <a:rPr sz="800"/>
              <a:t>TV&gt;Musica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9212186" y="3424351"/>
            <a:ext cx="1033144" cy="206375"/>
          </a:xfrm>
          <a:custGeom>
            <a:avLst/>
            <a:gdLst/>
            <a:ahLst/>
            <a:cxnLst/>
            <a:rect l="l" t="t" r="r" b="b"/>
            <a:pathLst>
              <a:path w="1033145" h="206375">
                <a:moveTo>
                  <a:pt x="1032548" y="0"/>
                </a:moveTo>
                <a:lnTo>
                  <a:pt x="0" y="0"/>
                </a:lnTo>
                <a:lnTo>
                  <a:pt x="0" y="206184"/>
                </a:lnTo>
                <a:lnTo>
                  <a:pt x="1032548" y="206184"/>
                </a:lnTo>
                <a:lnTo>
                  <a:pt x="10325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/>
          <a:lstStyle/>
          <a:p>
            <a:endParaRPr sz="1400"/>
          </a:p>
        </p:txBody>
      </p:sp>
      <p:sp>
        <p:nvSpPr>
          <p:cNvPr id="79" name="object 79"/>
          <p:cNvSpPr txBox="1"/>
          <p:nvPr/>
        </p:nvSpPr>
        <p:spPr>
          <a:xfrm>
            <a:off x="9319500" y="3444747"/>
            <a:ext cx="995044" cy="13593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000">
                <a:latin typeface="Calibri"/>
                <a:cs typeface="Calibri"/>
              </a:defRPr>
            </a:pPr>
            <a:r>
              <a:rPr sz="800"/>
              <a:t>Icetea&gt; Lemonade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7074737" y="2310739"/>
            <a:ext cx="1109345" cy="139782"/>
          </a:xfrm>
          <a:prstGeom prst="rect">
            <a:avLst/>
          </a:prstGeom>
          <a:solidFill>
            <a:srgbClr val="58B6C0"/>
          </a:solidFill>
          <a:ln w="9525">
            <a:solidFill>
              <a:srgbClr val="000000"/>
            </a:solidFill>
          </a:ln>
        </p:spPr>
        <p:txBody>
          <a:bodyPr vert="horz" wrap="square" lIns="0" tIns="31750" rIns="0" bIns="0">
            <a:spAutoFit/>
          </a:bodyPr>
          <a:lstStyle/>
          <a:p>
            <a:pPr marL="90805">
              <a:lnSpc>
                <a:spcPct val="100000"/>
              </a:lnSpc>
              <a:spcBef>
                <a:spcPts val="250"/>
              </a:spcBef>
              <a:defRPr sz="800" b="1">
                <a:latin typeface="Calibri"/>
                <a:cs typeface="Calibri"/>
              </a:defRPr>
            </a:pPr>
            <a:r>
              <a:rPr sz="700"/>
              <a:t>VegPasta, IceTea, TV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7150709" y="3937482"/>
            <a:ext cx="914400" cy="215900"/>
          </a:xfrm>
          <a:custGeom>
            <a:avLst/>
            <a:gdLst/>
            <a:ahLst/>
            <a:cxnLst/>
            <a:rect l="l" t="t" r="r" b="b"/>
            <a:pathLst>
              <a:path w="914400" h="215900">
                <a:moveTo>
                  <a:pt x="0" y="0"/>
                </a:moveTo>
                <a:lnTo>
                  <a:pt x="914400" y="0"/>
                </a:lnTo>
                <a:lnTo>
                  <a:pt x="914400" y="215444"/>
                </a:lnTo>
                <a:lnTo>
                  <a:pt x="0" y="215444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/>
          <a:lstStyle/>
          <a:p>
            <a:endParaRPr sz="1600"/>
          </a:p>
        </p:txBody>
      </p:sp>
      <p:sp>
        <p:nvSpPr>
          <p:cNvPr id="82" name="object 82"/>
          <p:cNvSpPr txBox="1"/>
          <p:nvPr/>
        </p:nvSpPr>
        <p:spPr>
          <a:xfrm>
            <a:off x="7229449" y="3957828"/>
            <a:ext cx="675005" cy="120546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800" b="1">
                <a:latin typeface="Calibri"/>
                <a:cs typeface="Calibri"/>
              </a:defRPr>
            </a:pPr>
            <a:r>
              <a:rPr sz="700"/>
              <a:t>Pesce, IceTea, TV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6974852" y="3119323"/>
            <a:ext cx="1295400" cy="215900"/>
          </a:xfrm>
          <a:custGeom>
            <a:avLst/>
            <a:gdLst/>
            <a:ahLst/>
            <a:cxnLst/>
            <a:rect l="l" t="t" r="r" b="b"/>
            <a:pathLst>
              <a:path w="1295400" h="215900">
                <a:moveTo>
                  <a:pt x="1295400" y="0"/>
                </a:moveTo>
                <a:lnTo>
                  <a:pt x="0" y="0"/>
                </a:lnTo>
                <a:lnTo>
                  <a:pt x="0" y="215442"/>
                </a:lnTo>
                <a:lnTo>
                  <a:pt x="1295400" y="215442"/>
                </a:lnTo>
                <a:lnTo>
                  <a:pt x="1295400" y="0"/>
                </a:lnTo>
                <a:close/>
              </a:path>
            </a:pathLst>
          </a:custGeom>
          <a:solidFill>
            <a:srgbClr val="3494BA"/>
          </a:solidFill>
        </p:spPr>
        <p:txBody>
          <a:bodyPr wrap="square" lIns="0" tIns="0" rIns="0" bIns="0"/>
          <a:lstStyle/>
          <a:p>
            <a:endParaRPr sz="1600"/>
          </a:p>
        </p:txBody>
      </p:sp>
      <p:sp>
        <p:nvSpPr>
          <p:cNvPr id="84" name="object 84"/>
          <p:cNvSpPr txBox="1"/>
          <p:nvPr/>
        </p:nvSpPr>
        <p:spPr>
          <a:xfrm>
            <a:off x="6974852" y="3119323"/>
            <a:ext cx="1295400" cy="142347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4290" rIns="0" bIns="0">
            <a:spAutoFit/>
          </a:bodyPr>
          <a:lstStyle/>
          <a:p>
            <a:pPr marL="90805">
              <a:lnSpc>
                <a:spcPct val="100000"/>
              </a:lnSpc>
              <a:spcBef>
                <a:spcPts val="270"/>
              </a:spcBef>
              <a:defRPr sz="800" b="1">
                <a:latin typeface="Calibri"/>
                <a:cs typeface="Calibri"/>
              </a:defRPr>
            </a:pPr>
            <a:r>
              <a:rPr sz="700"/>
              <a:t>VegPasta, Lemonade, TV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7024789" y="2715806"/>
            <a:ext cx="1219200" cy="215900"/>
          </a:xfrm>
          <a:custGeom>
            <a:avLst/>
            <a:gdLst/>
            <a:ahLst/>
            <a:cxnLst/>
            <a:rect l="l" t="t" r="r" b="b"/>
            <a:pathLst>
              <a:path w="1219200" h="215900">
                <a:moveTo>
                  <a:pt x="1219200" y="0"/>
                </a:moveTo>
                <a:lnTo>
                  <a:pt x="0" y="0"/>
                </a:lnTo>
                <a:lnTo>
                  <a:pt x="0" y="215442"/>
                </a:lnTo>
                <a:lnTo>
                  <a:pt x="1219200" y="215442"/>
                </a:lnTo>
                <a:lnTo>
                  <a:pt x="1219200" y="0"/>
                </a:lnTo>
                <a:close/>
              </a:path>
            </a:pathLst>
          </a:custGeom>
          <a:solidFill>
            <a:srgbClr val="75BDA7"/>
          </a:solidFill>
        </p:spPr>
        <p:txBody>
          <a:bodyPr wrap="square" lIns="0" tIns="0" rIns="0" bIns="0"/>
          <a:lstStyle/>
          <a:p>
            <a:endParaRPr sz="1600"/>
          </a:p>
        </p:txBody>
      </p:sp>
      <p:sp>
        <p:nvSpPr>
          <p:cNvPr id="86" name="object 86"/>
          <p:cNvSpPr txBox="1"/>
          <p:nvPr/>
        </p:nvSpPr>
        <p:spPr>
          <a:xfrm>
            <a:off x="7024789" y="2715806"/>
            <a:ext cx="1219200" cy="140422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2384" rIns="0" bIns="0">
            <a:spAutoFit/>
          </a:bodyPr>
          <a:lstStyle/>
          <a:p>
            <a:pPr marL="90805">
              <a:lnSpc>
                <a:spcPct val="100000"/>
              </a:lnSpc>
              <a:spcBef>
                <a:spcPts val="254"/>
              </a:spcBef>
              <a:defRPr sz="800" b="1">
                <a:latin typeface="Calibri"/>
                <a:cs typeface="Calibri"/>
              </a:defRPr>
            </a:pPr>
            <a:r>
              <a:rPr sz="700"/>
              <a:t>VegPasta, IceTea, Musica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87" name="object 87"/>
          <p:cNvGrpSpPr/>
          <p:nvPr/>
        </p:nvGrpSpPr>
        <p:grpSpPr>
          <a:xfrm>
            <a:off x="7069975" y="4762753"/>
            <a:ext cx="1068070" cy="225425"/>
            <a:chOff x="7069975" y="4762753"/>
            <a:chExt cx="1068070" cy="225425"/>
          </a:xfrm>
        </p:grpSpPr>
        <p:sp>
          <p:nvSpPr>
            <p:cNvPr id="88" name="object 88"/>
            <p:cNvSpPr/>
            <p:nvPr/>
          </p:nvSpPr>
          <p:spPr>
            <a:xfrm>
              <a:off x="7074737" y="4767516"/>
              <a:ext cx="1058545" cy="215900"/>
            </a:xfrm>
            <a:custGeom>
              <a:avLst/>
              <a:gdLst/>
              <a:ahLst/>
              <a:cxnLst/>
              <a:rect l="l" t="t" r="r" b="b"/>
              <a:pathLst>
                <a:path w="1058545" h="215900">
                  <a:moveTo>
                    <a:pt x="1058011" y="0"/>
                  </a:moveTo>
                  <a:lnTo>
                    <a:pt x="0" y="0"/>
                  </a:lnTo>
                  <a:lnTo>
                    <a:pt x="0" y="215442"/>
                  </a:lnTo>
                  <a:lnTo>
                    <a:pt x="1058011" y="215442"/>
                  </a:lnTo>
                  <a:lnTo>
                    <a:pt x="1058011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/>
            <a:lstStyle/>
            <a:p>
              <a:endParaRPr sz="1600"/>
            </a:p>
          </p:txBody>
        </p:sp>
        <p:sp>
          <p:nvSpPr>
            <p:cNvPr id="89" name="object 89"/>
            <p:cNvSpPr/>
            <p:nvPr/>
          </p:nvSpPr>
          <p:spPr>
            <a:xfrm>
              <a:off x="7074737" y="4767516"/>
              <a:ext cx="1058545" cy="215900"/>
            </a:xfrm>
            <a:custGeom>
              <a:avLst/>
              <a:gdLst/>
              <a:ahLst/>
              <a:cxnLst/>
              <a:rect l="l" t="t" r="r" b="b"/>
              <a:pathLst>
                <a:path w="1058545" h="215900">
                  <a:moveTo>
                    <a:pt x="0" y="0"/>
                  </a:moveTo>
                  <a:lnTo>
                    <a:pt x="1058010" y="0"/>
                  </a:lnTo>
                  <a:lnTo>
                    <a:pt x="1058010" y="215444"/>
                  </a:lnTo>
                  <a:lnTo>
                    <a:pt x="0" y="215444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 sz="1600"/>
            </a:p>
          </p:txBody>
        </p:sp>
      </p:grpSp>
      <p:sp>
        <p:nvSpPr>
          <p:cNvPr id="90" name="object 90"/>
          <p:cNvSpPr txBox="1"/>
          <p:nvPr/>
        </p:nvSpPr>
        <p:spPr>
          <a:xfrm>
            <a:off x="7153478" y="4786884"/>
            <a:ext cx="841375" cy="120546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800" b="1">
                <a:latin typeface="Calibri"/>
                <a:cs typeface="Calibri"/>
              </a:defRPr>
            </a:pPr>
            <a:r>
              <a:rPr sz="700"/>
              <a:t>Pesce, Lemonade, TV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6922109" y="3522840"/>
            <a:ext cx="1371600" cy="215900"/>
          </a:xfrm>
          <a:custGeom>
            <a:avLst/>
            <a:gdLst/>
            <a:ahLst/>
            <a:cxnLst/>
            <a:rect l="l" t="t" r="r" b="b"/>
            <a:pathLst>
              <a:path w="1371600" h="215900">
                <a:moveTo>
                  <a:pt x="1371600" y="0"/>
                </a:moveTo>
                <a:lnTo>
                  <a:pt x="0" y="0"/>
                </a:lnTo>
                <a:lnTo>
                  <a:pt x="0" y="215442"/>
                </a:lnTo>
                <a:lnTo>
                  <a:pt x="1371600" y="215442"/>
                </a:lnTo>
                <a:lnTo>
                  <a:pt x="137160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/>
          <a:lstStyle/>
          <a:p>
            <a:endParaRPr sz="1600"/>
          </a:p>
        </p:txBody>
      </p:sp>
      <p:sp>
        <p:nvSpPr>
          <p:cNvPr id="92" name="object 92"/>
          <p:cNvSpPr txBox="1"/>
          <p:nvPr/>
        </p:nvSpPr>
        <p:spPr>
          <a:xfrm>
            <a:off x="6922109" y="3522840"/>
            <a:ext cx="1371600" cy="141064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3020" rIns="0" bIns="0">
            <a:spAutoFit/>
          </a:bodyPr>
          <a:lstStyle/>
          <a:p>
            <a:pPr marL="91440">
              <a:lnSpc>
                <a:spcPct val="100000"/>
              </a:lnSpc>
              <a:spcBef>
                <a:spcPts val="260"/>
              </a:spcBef>
              <a:defRPr sz="800" b="1">
                <a:latin typeface="Calibri"/>
                <a:cs typeface="Calibri"/>
              </a:defRPr>
            </a:pPr>
            <a:r>
              <a:rPr sz="700"/>
              <a:t>VegPasta, Lemonade, Musica</a:t>
            </a:r>
            <a:endParaRPr sz="700">
              <a:latin typeface="Calibri"/>
              <a:cs typeface="Calibri"/>
            </a:endParaRPr>
          </a:p>
        </p:txBody>
      </p:sp>
      <p:grpSp>
        <p:nvGrpSpPr>
          <p:cNvPr id="93" name="object 93"/>
          <p:cNvGrpSpPr/>
          <p:nvPr/>
        </p:nvGrpSpPr>
        <p:grpSpPr>
          <a:xfrm>
            <a:off x="7031646" y="4332719"/>
            <a:ext cx="1152525" cy="240665"/>
            <a:chOff x="7031646" y="4332719"/>
            <a:chExt cx="1152525" cy="240665"/>
          </a:xfrm>
        </p:grpSpPr>
        <p:sp>
          <p:nvSpPr>
            <p:cNvPr id="94" name="object 94"/>
            <p:cNvSpPr/>
            <p:nvPr/>
          </p:nvSpPr>
          <p:spPr>
            <a:xfrm>
              <a:off x="7036409" y="4337481"/>
              <a:ext cx="1143000" cy="231140"/>
            </a:xfrm>
            <a:custGeom>
              <a:avLst/>
              <a:gdLst/>
              <a:ahLst/>
              <a:cxnLst/>
              <a:rect l="l" t="t" r="r" b="b"/>
              <a:pathLst>
                <a:path w="1143000" h="231139">
                  <a:moveTo>
                    <a:pt x="1143000" y="0"/>
                  </a:moveTo>
                  <a:lnTo>
                    <a:pt x="0" y="0"/>
                  </a:lnTo>
                  <a:lnTo>
                    <a:pt x="0" y="230822"/>
                  </a:lnTo>
                  <a:lnTo>
                    <a:pt x="1143000" y="230822"/>
                  </a:lnTo>
                  <a:lnTo>
                    <a:pt x="1143000" y="0"/>
                  </a:lnTo>
                  <a:close/>
                </a:path>
              </a:pathLst>
            </a:custGeom>
            <a:solidFill>
              <a:srgbClr val="00B050"/>
            </a:solidFill>
          </p:spPr>
          <p:txBody>
            <a:bodyPr wrap="square" lIns="0" tIns="0" rIns="0" bIns="0"/>
            <a:lstStyle/>
            <a:p>
              <a:endParaRPr sz="1600"/>
            </a:p>
          </p:txBody>
        </p:sp>
        <p:sp>
          <p:nvSpPr>
            <p:cNvPr id="95" name="object 95"/>
            <p:cNvSpPr/>
            <p:nvPr/>
          </p:nvSpPr>
          <p:spPr>
            <a:xfrm>
              <a:off x="7036409" y="4337481"/>
              <a:ext cx="1143000" cy="231140"/>
            </a:xfrm>
            <a:custGeom>
              <a:avLst/>
              <a:gdLst/>
              <a:ahLst/>
              <a:cxnLst/>
              <a:rect l="l" t="t" r="r" b="b"/>
              <a:pathLst>
                <a:path w="1143000" h="231139">
                  <a:moveTo>
                    <a:pt x="0" y="0"/>
                  </a:moveTo>
                  <a:lnTo>
                    <a:pt x="1143000" y="0"/>
                  </a:lnTo>
                  <a:lnTo>
                    <a:pt x="1143000" y="230832"/>
                  </a:lnTo>
                  <a:lnTo>
                    <a:pt x="0" y="230832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 sz="1600"/>
            </a:p>
          </p:txBody>
        </p:sp>
      </p:grpSp>
      <p:sp>
        <p:nvSpPr>
          <p:cNvPr id="96" name="object 96"/>
          <p:cNvSpPr txBox="1"/>
          <p:nvPr/>
        </p:nvSpPr>
        <p:spPr>
          <a:xfrm>
            <a:off x="7115149" y="4356607"/>
            <a:ext cx="916305" cy="25904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900" b="1">
                <a:latin typeface="Calibri"/>
                <a:cs typeface="Calibri"/>
              </a:defRPr>
            </a:pPr>
            <a:r>
              <a:rPr sz="800"/>
              <a:t>Pesce, IceTea, Musica</a:t>
            </a:r>
            <a:endParaRPr sz="800">
              <a:latin typeface="Calibri"/>
              <a:cs typeface="Calibri"/>
            </a:endParaRPr>
          </a:p>
        </p:txBody>
      </p:sp>
      <p:grpSp>
        <p:nvGrpSpPr>
          <p:cNvPr id="97" name="object 97"/>
          <p:cNvGrpSpPr/>
          <p:nvPr/>
        </p:nvGrpSpPr>
        <p:grpSpPr>
          <a:xfrm>
            <a:off x="7014261" y="2505455"/>
            <a:ext cx="1174750" cy="2877820"/>
            <a:chOff x="7014261" y="2505455"/>
            <a:chExt cx="1174750" cy="2877820"/>
          </a:xfrm>
        </p:grpSpPr>
        <p:pic>
          <p:nvPicPr>
            <p:cNvPr id="98" name="object 9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452360" y="2907791"/>
              <a:ext cx="338327" cy="399288"/>
            </a:xfrm>
            <a:prstGeom prst="rect">
              <a:avLst/>
            </a:prstGeom>
          </p:spPr>
        </p:pic>
        <p:pic>
          <p:nvPicPr>
            <p:cNvPr id="99" name="object 99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7563497" y="2930347"/>
              <a:ext cx="132384" cy="189039"/>
            </a:xfrm>
            <a:prstGeom prst="rect">
              <a:avLst/>
            </a:prstGeom>
          </p:spPr>
        </p:pic>
        <p:pic>
          <p:nvPicPr>
            <p:cNvPr id="100" name="object 100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7440168" y="3313175"/>
              <a:ext cx="335279" cy="399288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7550607" y="3333661"/>
              <a:ext cx="132245" cy="189242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7440168" y="3715511"/>
              <a:ext cx="335279" cy="411480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7541590" y="3738283"/>
              <a:ext cx="132651" cy="199262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7464552" y="2505455"/>
              <a:ext cx="338327" cy="399288"/>
            </a:xfrm>
            <a:prstGeom prst="rect">
              <a:avLst/>
            </a:prstGeom>
          </p:spPr>
        </p:pic>
        <p:pic>
          <p:nvPicPr>
            <p:cNvPr id="105" name="object 105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7564933" y="2525788"/>
              <a:ext cx="132600" cy="190080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7434072" y="4547616"/>
              <a:ext cx="338327" cy="408431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7539812" y="4568012"/>
              <a:ext cx="132626" cy="199567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7434072" y="4962144"/>
              <a:ext cx="335279" cy="393192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7536548" y="4982781"/>
              <a:ext cx="132638" cy="184785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7440168" y="4130039"/>
              <a:ext cx="335279" cy="396239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7541590" y="4152925"/>
              <a:ext cx="132651" cy="184619"/>
            </a:xfrm>
            <a:prstGeom prst="rect">
              <a:avLst/>
            </a:prstGeom>
          </p:spPr>
        </p:pic>
        <p:sp>
          <p:nvSpPr>
            <p:cNvPr id="112" name="object 112"/>
            <p:cNvSpPr/>
            <p:nvPr/>
          </p:nvSpPr>
          <p:spPr>
            <a:xfrm>
              <a:off x="7014261" y="5167502"/>
              <a:ext cx="1174750" cy="215900"/>
            </a:xfrm>
            <a:custGeom>
              <a:avLst/>
              <a:gdLst/>
              <a:ahLst/>
              <a:cxnLst/>
              <a:rect l="l" t="t" r="r" b="b"/>
              <a:pathLst>
                <a:path w="1174750" h="215900">
                  <a:moveTo>
                    <a:pt x="1174394" y="0"/>
                  </a:moveTo>
                  <a:lnTo>
                    <a:pt x="0" y="0"/>
                  </a:lnTo>
                  <a:lnTo>
                    <a:pt x="0" y="215442"/>
                  </a:lnTo>
                  <a:lnTo>
                    <a:pt x="1174394" y="215442"/>
                  </a:lnTo>
                  <a:lnTo>
                    <a:pt x="1174394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/>
            <a:lstStyle/>
            <a:p>
              <a:endParaRPr sz="1600"/>
            </a:p>
          </p:txBody>
        </p:sp>
      </p:grpSp>
      <p:sp>
        <p:nvSpPr>
          <p:cNvPr id="113" name="object 113"/>
          <p:cNvSpPr txBox="1">
            <a:spLocks noGrp="1"/>
          </p:cNvSpPr>
          <p:nvPr>
            <p:ph type="title"/>
          </p:nvPr>
        </p:nvSpPr>
        <p:spPr>
          <a:xfrm>
            <a:off x="619841" y="350011"/>
            <a:ext cx="1920875" cy="45212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u="none"/>
            </a:pPr>
            <a:r>
              <a:t>Esempi</a:t>
            </a:r>
          </a:p>
        </p:txBody>
      </p:sp>
      <p:sp>
        <p:nvSpPr>
          <p:cNvPr id="114" name="object 114"/>
          <p:cNvSpPr txBox="1"/>
          <p:nvPr/>
        </p:nvSpPr>
        <p:spPr>
          <a:xfrm>
            <a:off x="3860431" y="1969515"/>
            <a:ext cx="794384" cy="151323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000" b="1">
                <a:latin typeface="Calibri"/>
                <a:cs typeface="Calibri"/>
              </a:defRPr>
            </a:pPr>
            <a:r>
              <a:rPr sz="900"/>
              <a:t>Linearizzazione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7212000" y="1960371"/>
            <a:ext cx="819454" cy="151323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000" b="1">
                <a:latin typeface="Calibri"/>
                <a:cs typeface="Calibri"/>
              </a:defRPr>
            </a:pPr>
            <a:r>
              <a:rPr sz="900"/>
              <a:t>Linearizzazione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7014261" y="5167503"/>
            <a:ext cx="1174750" cy="142347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4290" rIns="0" bIns="0">
            <a:spAutoFit/>
          </a:bodyPr>
          <a:lstStyle/>
          <a:p>
            <a:pPr marL="91440">
              <a:lnSpc>
                <a:spcPct val="100000"/>
              </a:lnSpc>
              <a:spcBef>
                <a:spcPts val="270"/>
              </a:spcBef>
              <a:defRPr sz="800" b="1">
                <a:latin typeface="Calibri"/>
                <a:cs typeface="Calibri"/>
              </a:defRPr>
            </a:pPr>
            <a:r>
              <a:rPr sz="700"/>
              <a:t>Pesce, Lemonade, Musica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8778240" y="6339332"/>
            <a:ext cx="2699385" cy="400685"/>
          </a:xfrm>
          <a:prstGeom prst="rect">
            <a:avLst/>
          </a:prstGeom>
        </p:spPr>
        <p:txBody>
          <a:bodyPr vert="horz" wrap="square" lIns="0" tIns="3175" rIns="0" bIns="0">
            <a:spAutoFit/>
          </a:bodyPr>
          <a:lstStyle/>
          <a:p>
            <a:pPr marL="50800" marR="43180">
              <a:lnSpc>
                <a:spcPct val="105000"/>
              </a:lnSpc>
              <a:spcBef>
                <a:spcPts val="25"/>
              </a:spcBef>
              <a:defRPr>
                <a:solidFill>
                  <a:srgbClr val="898989"/>
                </a:solidFill>
              </a:defRPr>
            </a:pPr>
            <a:r>
              <a:rPr sz="1200" b="1">
                <a:latin typeface="Calibri"/>
                <a:cs typeface="Calibri"/>
              </a:rPr>
              <a:t>New Orleans — MPREF 2018 — A Noti</a:t>
            </a:r>
            <a:r>
              <a:rPr sz="1800" baseline="-30092">
                <a:latin typeface="Arial MT"/>
                <a:cs typeface="Arial MT"/>
              </a:rPr>
              <a:t>5</a:t>
            </a:r>
            <a:r>
              <a:rPr sz="1200" b="1">
                <a:latin typeface="Calibri"/>
                <a:cs typeface="Calibri"/>
              </a:rPr>
              <a:t>o</a:t>
            </a:r>
            <a:r>
              <a:rPr sz="1800" baseline="-30092">
                <a:latin typeface="Arial MT"/>
                <a:cs typeface="Arial MT"/>
              </a:rPr>
              <a:t>8</a:t>
            </a:r>
            <a:r>
              <a:rPr sz="1200" b="1">
                <a:latin typeface="Calibri"/>
                <a:cs typeface="Calibri"/>
              </a:rPr>
              <a:t>n di distanza tra le reti CP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18" name="object 118"/>
          <p:cNvGrpSpPr/>
          <p:nvPr/>
        </p:nvGrpSpPr>
        <p:grpSpPr>
          <a:xfrm>
            <a:off x="6793992" y="4014215"/>
            <a:ext cx="417830" cy="1018540"/>
            <a:chOff x="6793992" y="4014215"/>
            <a:chExt cx="417830" cy="1018540"/>
          </a:xfrm>
        </p:grpSpPr>
        <p:pic>
          <p:nvPicPr>
            <p:cNvPr id="119" name="object 119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6793992" y="4014215"/>
              <a:ext cx="417575" cy="1018032"/>
            </a:xfrm>
            <a:prstGeom prst="rect">
              <a:avLst/>
            </a:prstGeom>
          </p:spPr>
        </p:pic>
        <p:sp>
          <p:nvSpPr>
            <p:cNvPr id="120" name="object 120"/>
            <p:cNvSpPr/>
            <p:nvPr/>
          </p:nvSpPr>
          <p:spPr>
            <a:xfrm>
              <a:off x="6836626" y="4035691"/>
              <a:ext cx="314960" cy="885190"/>
            </a:xfrm>
            <a:custGeom>
              <a:avLst/>
              <a:gdLst/>
              <a:ahLst/>
              <a:cxnLst/>
              <a:rect l="l" t="t" r="r" b="b"/>
              <a:pathLst>
                <a:path w="314959" h="885189">
                  <a:moveTo>
                    <a:pt x="192543" y="839283"/>
                  </a:moveTo>
                  <a:lnTo>
                    <a:pt x="130263" y="867460"/>
                  </a:lnTo>
                  <a:lnTo>
                    <a:pt x="128143" y="873099"/>
                  </a:lnTo>
                  <a:lnTo>
                    <a:pt x="132473" y="882688"/>
                  </a:lnTo>
                  <a:lnTo>
                    <a:pt x="138125" y="884821"/>
                  </a:lnTo>
                  <a:lnTo>
                    <a:pt x="221689" y="847001"/>
                  </a:lnTo>
                  <a:lnTo>
                    <a:pt x="217792" y="847001"/>
                  </a:lnTo>
                  <a:lnTo>
                    <a:pt x="214680" y="846480"/>
                  </a:lnTo>
                  <a:lnTo>
                    <a:pt x="214210" y="846366"/>
                  </a:lnTo>
                  <a:lnTo>
                    <a:pt x="192543" y="839283"/>
                  </a:lnTo>
                  <a:close/>
                </a:path>
                <a:path w="314959" h="885189">
                  <a:moveTo>
                    <a:pt x="200562" y="835655"/>
                  </a:moveTo>
                  <a:lnTo>
                    <a:pt x="192543" y="839283"/>
                  </a:lnTo>
                  <a:lnTo>
                    <a:pt x="214210" y="846366"/>
                  </a:lnTo>
                  <a:lnTo>
                    <a:pt x="214680" y="846480"/>
                  </a:lnTo>
                  <a:lnTo>
                    <a:pt x="217792" y="847001"/>
                  </a:lnTo>
                  <a:lnTo>
                    <a:pt x="218077" y="845286"/>
                  </a:lnTo>
                  <a:lnTo>
                    <a:pt x="213741" y="845286"/>
                  </a:lnTo>
                  <a:lnTo>
                    <a:pt x="200562" y="835655"/>
                  </a:lnTo>
                  <a:close/>
                </a:path>
                <a:path w="314959" h="885189">
                  <a:moveTo>
                    <a:pt x="149517" y="774750"/>
                  </a:moveTo>
                  <a:lnTo>
                    <a:pt x="143548" y="775677"/>
                  </a:lnTo>
                  <a:lnTo>
                    <a:pt x="141422" y="778586"/>
                  </a:lnTo>
                  <a:lnTo>
                    <a:pt x="141693" y="778903"/>
                  </a:lnTo>
                  <a:lnTo>
                    <a:pt x="179676" y="810953"/>
                  </a:lnTo>
                  <a:lnTo>
                    <a:pt x="218990" y="827881"/>
                  </a:lnTo>
                  <a:lnTo>
                    <a:pt x="220916" y="828205"/>
                  </a:lnTo>
                  <a:lnTo>
                    <a:pt x="217792" y="847001"/>
                  </a:lnTo>
                  <a:lnTo>
                    <a:pt x="221689" y="847001"/>
                  </a:lnTo>
                  <a:lnTo>
                    <a:pt x="238163" y="839546"/>
                  </a:lnTo>
                  <a:lnTo>
                    <a:pt x="149517" y="774750"/>
                  </a:lnTo>
                  <a:close/>
                </a:path>
                <a:path w="314959" h="885189">
                  <a:moveTo>
                    <a:pt x="215430" y="828929"/>
                  </a:moveTo>
                  <a:lnTo>
                    <a:pt x="200562" y="835655"/>
                  </a:lnTo>
                  <a:lnTo>
                    <a:pt x="213741" y="845286"/>
                  </a:lnTo>
                  <a:lnTo>
                    <a:pt x="215430" y="828929"/>
                  </a:lnTo>
                  <a:close/>
                </a:path>
                <a:path w="314959" h="885189">
                  <a:moveTo>
                    <a:pt x="220796" y="828929"/>
                  </a:moveTo>
                  <a:lnTo>
                    <a:pt x="215430" y="828929"/>
                  </a:lnTo>
                  <a:lnTo>
                    <a:pt x="213741" y="845286"/>
                  </a:lnTo>
                  <a:lnTo>
                    <a:pt x="218077" y="845286"/>
                  </a:lnTo>
                  <a:lnTo>
                    <a:pt x="220796" y="828929"/>
                  </a:lnTo>
                  <a:close/>
                </a:path>
                <a:path w="314959" h="885189">
                  <a:moveTo>
                    <a:pt x="313690" y="0"/>
                  </a:moveTo>
                  <a:lnTo>
                    <a:pt x="254571" y="9690"/>
                  </a:lnTo>
                  <a:lnTo>
                    <a:pt x="197611" y="36855"/>
                  </a:lnTo>
                  <a:lnTo>
                    <a:pt x="144500" y="78955"/>
                  </a:lnTo>
                  <a:lnTo>
                    <a:pt x="97243" y="133261"/>
                  </a:lnTo>
                  <a:lnTo>
                    <a:pt x="57454" y="197319"/>
                  </a:lnTo>
                  <a:lnTo>
                    <a:pt x="40881" y="232244"/>
                  </a:lnTo>
                  <a:lnTo>
                    <a:pt x="26797" y="268719"/>
                  </a:lnTo>
                  <a:lnTo>
                    <a:pt x="15455" y="306438"/>
                  </a:lnTo>
                  <a:lnTo>
                    <a:pt x="7048" y="345097"/>
                  </a:lnTo>
                  <a:lnTo>
                    <a:pt x="1816" y="384429"/>
                  </a:lnTo>
                  <a:lnTo>
                    <a:pt x="0" y="424103"/>
                  </a:lnTo>
                  <a:lnTo>
                    <a:pt x="1308" y="463702"/>
                  </a:lnTo>
                  <a:lnTo>
                    <a:pt x="5168" y="502881"/>
                  </a:lnTo>
                  <a:lnTo>
                    <a:pt x="11417" y="541413"/>
                  </a:lnTo>
                  <a:lnTo>
                    <a:pt x="19875" y="579005"/>
                  </a:lnTo>
                  <a:lnTo>
                    <a:pt x="42735" y="650227"/>
                  </a:lnTo>
                  <a:lnTo>
                    <a:pt x="72453" y="714159"/>
                  </a:lnTo>
                  <a:lnTo>
                    <a:pt x="107797" y="768464"/>
                  </a:lnTo>
                  <a:lnTo>
                    <a:pt x="147612" y="810768"/>
                  </a:lnTo>
                  <a:lnTo>
                    <a:pt x="191477" y="838885"/>
                  </a:lnTo>
                  <a:lnTo>
                    <a:pt x="192543" y="839283"/>
                  </a:lnTo>
                  <a:lnTo>
                    <a:pt x="200562" y="835655"/>
                  </a:lnTo>
                  <a:lnTo>
                    <a:pt x="138264" y="790130"/>
                  </a:lnTo>
                  <a:lnTo>
                    <a:pt x="137337" y="784174"/>
                  </a:lnTo>
                  <a:lnTo>
                    <a:pt x="141422" y="778586"/>
                  </a:lnTo>
                  <a:lnTo>
                    <a:pt x="123317" y="757428"/>
                  </a:lnTo>
                  <a:lnTo>
                    <a:pt x="105841" y="732866"/>
                  </a:lnTo>
                  <a:lnTo>
                    <a:pt x="74333" y="675767"/>
                  </a:lnTo>
                  <a:lnTo>
                    <a:pt x="48666" y="610082"/>
                  </a:lnTo>
                  <a:lnTo>
                    <a:pt x="30225" y="538353"/>
                  </a:lnTo>
                  <a:lnTo>
                    <a:pt x="20345" y="463067"/>
                  </a:lnTo>
                  <a:lnTo>
                    <a:pt x="19037" y="424954"/>
                  </a:lnTo>
                  <a:lnTo>
                    <a:pt x="20700" y="386918"/>
                  </a:lnTo>
                  <a:lnTo>
                    <a:pt x="25666" y="349135"/>
                  </a:lnTo>
                  <a:lnTo>
                    <a:pt x="44576" y="275564"/>
                  </a:lnTo>
                  <a:lnTo>
                    <a:pt x="74015" y="206730"/>
                  </a:lnTo>
                  <a:lnTo>
                    <a:pt x="112141" y="145148"/>
                  </a:lnTo>
                  <a:lnTo>
                    <a:pt x="157086" y="93268"/>
                  </a:lnTo>
                  <a:lnTo>
                    <a:pt x="206882" y="53505"/>
                  </a:lnTo>
                  <a:lnTo>
                    <a:pt x="259790" y="28092"/>
                  </a:lnTo>
                  <a:lnTo>
                    <a:pt x="259549" y="28092"/>
                  </a:lnTo>
                  <a:lnTo>
                    <a:pt x="260832" y="27673"/>
                  </a:lnTo>
                  <a:lnTo>
                    <a:pt x="261240" y="27673"/>
                  </a:lnTo>
                  <a:lnTo>
                    <a:pt x="286753" y="21348"/>
                  </a:lnTo>
                  <a:lnTo>
                    <a:pt x="300215" y="19634"/>
                  </a:lnTo>
                  <a:lnTo>
                    <a:pt x="314490" y="19037"/>
                  </a:lnTo>
                  <a:lnTo>
                    <a:pt x="313690" y="0"/>
                  </a:lnTo>
                  <a:close/>
                </a:path>
                <a:path w="314959" h="885189">
                  <a:moveTo>
                    <a:pt x="141422" y="778586"/>
                  </a:moveTo>
                  <a:lnTo>
                    <a:pt x="137337" y="784174"/>
                  </a:lnTo>
                  <a:lnTo>
                    <a:pt x="138264" y="790130"/>
                  </a:lnTo>
                  <a:lnTo>
                    <a:pt x="200562" y="835655"/>
                  </a:lnTo>
                  <a:lnTo>
                    <a:pt x="215430" y="828929"/>
                  </a:lnTo>
                  <a:lnTo>
                    <a:pt x="220796" y="828929"/>
                  </a:lnTo>
                  <a:lnTo>
                    <a:pt x="220916" y="828205"/>
                  </a:lnTo>
                  <a:lnTo>
                    <a:pt x="220312" y="828103"/>
                  </a:lnTo>
                  <a:lnTo>
                    <a:pt x="219671" y="828103"/>
                  </a:lnTo>
                  <a:lnTo>
                    <a:pt x="218274" y="827760"/>
                  </a:lnTo>
                  <a:lnTo>
                    <a:pt x="218621" y="827760"/>
                  </a:lnTo>
                  <a:lnTo>
                    <a:pt x="200459" y="821829"/>
                  </a:lnTo>
                  <a:lnTo>
                    <a:pt x="199974" y="821829"/>
                  </a:lnTo>
                  <a:lnTo>
                    <a:pt x="198437" y="821169"/>
                  </a:lnTo>
                  <a:lnTo>
                    <a:pt x="198741" y="821169"/>
                  </a:lnTo>
                  <a:lnTo>
                    <a:pt x="180468" y="811377"/>
                  </a:lnTo>
                  <a:lnTo>
                    <a:pt x="180251" y="811377"/>
                  </a:lnTo>
                  <a:lnTo>
                    <a:pt x="179070" y="810628"/>
                  </a:lnTo>
                  <a:lnTo>
                    <a:pt x="179236" y="810628"/>
                  </a:lnTo>
                  <a:lnTo>
                    <a:pt x="160743" y="796975"/>
                  </a:lnTo>
                  <a:lnTo>
                    <a:pt x="141693" y="778903"/>
                  </a:lnTo>
                  <a:lnTo>
                    <a:pt x="141422" y="778586"/>
                  </a:lnTo>
                  <a:close/>
                </a:path>
                <a:path w="314959" h="885189">
                  <a:moveTo>
                    <a:pt x="218274" y="827760"/>
                  </a:moveTo>
                  <a:lnTo>
                    <a:pt x="219671" y="828103"/>
                  </a:lnTo>
                  <a:lnTo>
                    <a:pt x="218990" y="827881"/>
                  </a:lnTo>
                  <a:lnTo>
                    <a:pt x="218274" y="827760"/>
                  </a:lnTo>
                  <a:close/>
                </a:path>
                <a:path w="314959" h="885189">
                  <a:moveTo>
                    <a:pt x="218990" y="827881"/>
                  </a:moveTo>
                  <a:lnTo>
                    <a:pt x="219671" y="828103"/>
                  </a:lnTo>
                  <a:lnTo>
                    <a:pt x="220312" y="828103"/>
                  </a:lnTo>
                  <a:lnTo>
                    <a:pt x="218990" y="827881"/>
                  </a:lnTo>
                  <a:close/>
                </a:path>
                <a:path w="314959" h="885189">
                  <a:moveTo>
                    <a:pt x="218621" y="827760"/>
                  </a:moveTo>
                  <a:lnTo>
                    <a:pt x="218274" y="827760"/>
                  </a:lnTo>
                  <a:lnTo>
                    <a:pt x="218990" y="827881"/>
                  </a:lnTo>
                  <a:lnTo>
                    <a:pt x="218621" y="827760"/>
                  </a:lnTo>
                  <a:close/>
                </a:path>
                <a:path w="314959" h="885189">
                  <a:moveTo>
                    <a:pt x="198437" y="821169"/>
                  </a:moveTo>
                  <a:lnTo>
                    <a:pt x="199974" y="821829"/>
                  </a:lnTo>
                  <a:lnTo>
                    <a:pt x="199216" y="821423"/>
                  </a:lnTo>
                  <a:lnTo>
                    <a:pt x="198437" y="821169"/>
                  </a:lnTo>
                  <a:close/>
                </a:path>
                <a:path w="314959" h="885189">
                  <a:moveTo>
                    <a:pt x="199216" y="821423"/>
                  </a:moveTo>
                  <a:lnTo>
                    <a:pt x="199974" y="821829"/>
                  </a:lnTo>
                  <a:lnTo>
                    <a:pt x="200459" y="821829"/>
                  </a:lnTo>
                  <a:lnTo>
                    <a:pt x="199216" y="821423"/>
                  </a:lnTo>
                  <a:close/>
                </a:path>
                <a:path w="314959" h="885189">
                  <a:moveTo>
                    <a:pt x="198741" y="821169"/>
                  </a:moveTo>
                  <a:lnTo>
                    <a:pt x="198437" y="821169"/>
                  </a:lnTo>
                  <a:lnTo>
                    <a:pt x="199216" y="821423"/>
                  </a:lnTo>
                  <a:lnTo>
                    <a:pt x="198741" y="821169"/>
                  </a:lnTo>
                  <a:close/>
                </a:path>
                <a:path w="314959" h="885189">
                  <a:moveTo>
                    <a:pt x="179070" y="810628"/>
                  </a:moveTo>
                  <a:lnTo>
                    <a:pt x="180251" y="811377"/>
                  </a:lnTo>
                  <a:lnTo>
                    <a:pt x="179676" y="810953"/>
                  </a:lnTo>
                  <a:lnTo>
                    <a:pt x="179070" y="810628"/>
                  </a:lnTo>
                  <a:close/>
                </a:path>
                <a:path w="314959" h="885189">
                  <a:moveTo>
                    <a:pt x="179676" y="810953"/>
                  </a:moveTo>
                  <a:lnTo>
                    <a:pt x="180251" y="811377"/>
                  </a:lnTo>
                  <a:lnTo>
                    <a:pt x="180468" y="811377"/>
                  </a:lnTo>
                  <a:lnTo>
                    <a:pt x="179676" y="810953"/>
                  </a:lnTo>
                  <a:close/>
                </a:path>
                <a:path w="314959" h="885189">
                  <a:moveTo>
                    <a:pt x="179236" y="810628"/>
                  </a:moveTo>
                  <a:lnTo>
                    <a:pt x="179070" y="810628"/>
                  </a:lnTo>
                  <a:lnTo>
                    <a:pt x="179676" y="810953"/>
                  </a:lnTo>
                  <a:lnTo>
                    <a:pt x="179236" y="810628"/>
                  </a:lnTo>
                  <a:close/>
                </a:path>
                <a:path w="314959" h="885189">
                  <a:moveTo>
                    <a:pt x="260832" y="27673"/>
                  </a:moveTo>
                  <a:lnTo>
                    <a:pt x="259549" y="28092"/>
                  </a:lnTo>
                  <a:lnTo>
                    <a:pt x="260177" y="27936"/>
                  </a:lnTo>
                  <a:lnTo>
                    <a:pt x="260832" y="27673"/>
                  </a:lnTo>
                  <a:close/>
                </a:path>
                <a:path w="314959" h="885189">
                  <a:moveTo>
                    <a:pt x="260177" y="27936"/>
                  </a:moveTo>
                  <a:lnTo>
                    <a:pt x="259549" y="28092"/>
                  </a:lnTo>
                  <a:lnTo>
                    <a:pt x="259790" y="28092"/>
                  </a:lnTo>
                  <a:lnTo>
                    <a:pt x="260177" y="27936"/>
                  </a:lnTo>
                  <a:close/>
                </a:path>
                <a:path w="314959" h="885189">
                  <a:moveTo>
                    <a:pt x="261240" y="27673"/>
                  </a:moveTo>
                  <a:lnTo>
                    <a:pt x="260832" y="27673"/>
                  </a:lnTo>
                  <a:lnTo>
                    <a:pt x="260177" y="27936"/>
                  </a:lnTo>
                  <a:lnTo>
                    <a:pt x="261240" y="27673"/>
                  </a:lnTo>
                  <a:close/>
                </a:path>
              </a:pathLst>
            </a:custGeom>
            <a:solidFill>
              <a:srgbClr val="3494BA"/>
            </a:solidFill>
          </p:spPr>
          <p:txBody>
            <a:bodyPr wrap="square" lIns="0" tIns="0" rIns="0" bIns="0"/>
            <a:lstStyle/>
            <a:p>
              <a:endParaRPr sz="1600"/>
            </a:p>
          </p:txBody>
        </p:sp>
      </p:grpSp>
      <p:grpSp>
        <p:nvGrpSpPr>
          <p:cNvPr id="121" name="object 121"/>
          <p:cNvGrpSpPr/>
          <p:nvPr/>
        </p:nvGrpSpPr>
        <p:grpSpPr>
          <a:xfrm>
            <a:off x="8049768" y="4422647"/>
            <a:ext cx="417830" cy="1009015"/>
            <a:chOff x="8049768" y="4422647"/>
            <a:chExt cx="417830" cy="1009015"/>
          </a:xfrm>
        </p:grpSpPr>
        <p:pic>
          <p:nvPicPr>
            <p:cNvPr id="122" name="object 122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8049768" y="4422647"/>
              <a:ext cx="417575" cy="1008888"/>
            </a:xfrm>
            <a:prstGeom prst="rect">
              <a:avLst/>
            </a:prstGeom>
          </p:spPr>
        </p:pic>
        <p:sp>
          <p:nvSpPr>
            <p:cNvPr id="123" name="object 123"/>
            <p:cNvSpPr/>
            <p:nvPr/>
          </p:nvSpPr>
          <p:spPr>
            <a:xfrm>
              <a:off x="8178901" y="4443374"/>
              <a:ext cx="248285" cy="877569"/>
            </a:xfrm>
            <a:custGeom>
              <a:avLst/>
              <a:gdLst/>
              <a:ahLst/>
              <a:cxnLst/>
              <a:rect l="l" t="t" r="r" b="b"/>
              <a:pathLst>
                <a:path w="248284" h="877570">
                  <a:moveTo>
                    <a:pt x="98412" y="767143"/>
                  </a:moveTo>
                  <a:lnTo>
                    <a:pt x="9702" y="831849"/>
                  </a:lnTo>
                  <a:lnTo>
                    <a:pt x="109702" y="877227"/>
                  </a:lnTo>
                  <a:lnTo>
                    <a:pt x="115354" y="875106"/>
                  </a:lnTo>
                  <a:lnTo>
                    <a:pt x="119697" y="865517"/>
                  </a:lnTo>
                  <a:lnTo>
                    <a:pt x="117576" y="859878"/>
                  </a:lnTo>
                  <a:lnTo>
                    <a:pt x="72283" y="839330"/>
                  </a:lnTo>
                  <a:lnTo>
                    <a:pt x="30060" y="839330"/>
                  </a:lnTo>
                  <a:lnTo>
                    <a:pt x="26962" y="820534"/>
                  </a:lnTo>
                  <a:lnTo>
                    <a:pt x="68196" y="803440"/>
                  </a:lnTo>
                  <a:lnTo>
                    <a:pt x="106197" y="771677"/>
                  </a:lnTo>
                  <a:lnTo>
                    <a:pt x="106637" y="771168"/>
                  </a:lnTo>
                  <a:lnTo>
                    <a:pt x="104381" y="768070"/>
                  </a:lnTo>
                  <a:lnTo>
                    <a:pt x="98412" y="767143"/>
                  </a:lnTo>
                  <a:close/>
                </a:path>
                <a:path w="248284" h="877570">
                  <a:moveTo>
                    <a:pt x="28924" y="820204"/>
                  </a:moveTo>
                  <a:lnTo>
                    <a:pt x="26962" y="820534"/>
                  </a:lnTo>
                  <a:lnTo>
                    <a:pt x="30060" y="839330"/>
                  </a:lnTo>
                  <a:lnTo>
                    <a:pt x="33172" y="838809"/>
                  </a:lnTo>
                  <a:lnTo>
                    <a:pt x="33629" y="838695"/>
                  </a:lnTo>
                  <a:lnTo>
                    <a:pt x="36928" y="837628"/>
                  </a:lnTo>
                  <a:lnTo>
                    <a:pt x="34124" y="837628"/>
                  </a:lnTo>
                  <a:lnTo>
                    <a:pt x="32448" y="821258"/>
                  </a:lnTo>
                  <a:lnTo>
                    <a:pt x="56563" y="821258"/>
                  </a:lnTo>
                  <a:lnTo>
                    <a:pt x="57694" y="820432"/>
                  </a:lnTo>
                  <a:lnTo>
                    <a:pt x="28219" y="820432"/>
                  </a:lnTo>
                  <a:lnTo>
                    <a:pt x="28924" y="820204"/>
                  </a:lnTo>
                  <a:close/>
                </a:path>
                <a:path w="248284" h="877570">
                  <a:moveTo>
                    <a:pt x="55378" y="831661"/>
                  </a:moveTo>
                  <a:lnTo>
                    <a:pt x="33629" y="838695"/>
                  </a:lnTo>
                  <a:lnTo>
                    <a:pt x="33172" y="838809"/>
                  </a:lnTo>
                  <a:lnTo>
                    <a:pt x="30060" y="839330"/>
                  </a:lnTo>
                  <a:lnTo>
                    <a:pt x="72283" y="839330"/>
                  </a:lnTo>
                  <a:lnTo>
                    <a:pt x="55378" y="831661"/>
                  </a:lnTo>
                  <a:close/>
                </a:path>
                <a:path w="248284" h="877570">
                  <a:moveTo>
                    <a:pt x="32448" y="821258"/>
                  </a:moveTo>
                  <a:lnTo>
                    <a:pt x="34124" y="837628"/>
                  </a:lnTo>
                  <a:lnTo>
                    <a:pt x="47317" y="828003"/>
                  </a:lnTo>
                  <a:lnTo>
                    <a:pt x="32448" y="821258"/>
                  </a:lnTo>
                  <a:close/>
                </a:path>
                <a:path w="248284" h="877570">
                  <a:moveTo>
                    <a:pt x="47317" y="828003"/>
                  </a:moveTo>
                  <a:lnTo>
                    <a:pt x="34124" y="837628"/>
                  </a:lnTo>
                  <a:lnTo>
                    <a:pt x="36928" y="837628"/>
                  </a:lnTo>
                  <a:lnTo>
                    <a:pt x="55378" y="831661"/>
                  </a:lnTo>
                  <a:lnTo>
                    <a:pt x="47317" y="828003"/>
                  </a:lnTo>
                  <a:close/>
                </a:path>
                <a:path w="248284" h="877570">
                  <a:moveTo>
                    <a:pt x="61709" y="38030"/>
                  </a:moveTo>
                  <a:lnTo>
                    <a:pt x="101968" y="70523"/>
                  </a:lnTo>
                  <a:lnTo>
                    <a:pt x="139001" y="116052"/>
                  </a:lnTo>
                  <a:lnTo>
                    <a:pt x="171615" y="172542"/>
                  </a:lnTo>
                  <a:lnTo>
                    <a:pt x="198221" y="237553"/>
                  </a:lnTo>
                  <a:lnTo>
                    <a:pt x="217322" y="308597"/>
                  </a:lnTo>
                  <a:lnTo>
                    <a:pt x="227507" y="383171"/>
                  </a:lnTo>
                  <a:lnTo>
                    <a:pt x="228828" y="421017"/>
                  </a:lnTo>
                  <a:lnTo>
                    <a:pt x="227520" y="458850"/>
                  </a:lnTo>
                  <a:lnTo>
                    <a:pt x="217652" y="533425"/>
                  </a:lnTo>
                  <a:lnTo>
                    <a:pt x="199212" y="604481"/>
                  </a:lnTo>
                  <a:lnTo>
                    <a:pt x="173545" y="669531"/>
                  </a:lnTo>
                  <a:lnTo>
                    <a:pt x="142049" y="726084"/>
                  </a:lnTo>
                  <a:lnTo>
                    <a:pt x="106637" y="771168"/>
                  </a:lnTo>
                  <a:lnTo>
                    <a:pt x="110578" y="776579"/>
                  </a:lnTo>
                  <a:lnTo>
                    <a:pt x="109639" y="782535"/>
                  </a:lnTo>
                  <a:lnTo>
                    <a:pt x="47317" y="828003"/>
                  </a:lnTo>
                  <a:lnTo>
                    <a:pt x="55378" y="831661"/>
                  </a:lnTo>
                  <a:lnTo>
                    <a:pt x="100228" y="803440"/>
                  </a:lnTo>
                  <a:lnTo>
                    <a:pt x="140055" y="761517"/>
                  </a:lnTo>
                  <a:lnTo>
                    <a:pt x="175386" y="707694"/>
                  </a:lnTo>
                  <a:lnTo>
                    <a:pt x="205117" y="644334"/>
                  </a:lnTo>
                  <a:lnTo>
                    <a:pt x="227990" y="573773"/>
                  </a:lnTo>
                  <a:lnTo>
                    <a:pt x="236448" y="536511"/>
                  </a:lnTo>
                  <a:lnTo>
                    <a:pt x="242697" y="498322"/>
                  </a:lnTo>
                  <a:lnTo>
                    <a:pt x="246557" y="459511"/>
                  </a:lnTo>
                  <a:lnTo>
                    <a:pt x="247865" y="420344"/>
                  </a:lnTo>
                  <a:lnTo>
                    <a:pt x="246456" y="381203"/>
                  </a:lnTo>
                  <a:lnTo>
                    <a:pt x="242392" y="342391"/>
                  </a:lnTo>
                  <a:lnTo>
                    <a:pt x="235864" y="304203"/>
                  </a:lnTo>
                  <a:lnTo>
                    <a:pt x="227025" y="266941"/>
                  </a:lnTo>
                  <a:lnTo>
                    <a:pt x="203149" y="196341"/>
                  </a:lnTo>
                  <a:lnTo>
                    <a:pt x="172084" y="132943"/>
                  </a:lnTo>
                  <a:lnTo>
                    <a:pt x="135115" y="79044"/>
                  </a:lnTo>
                  <a:lnTo>
                    <a:pt x="94737" y="38328"/>
                  </a:lnTo>
                  <a:lnTo>
                    <a:pt x="62293" y="38328"/>
                  </a:lnTo>
                  <a:lnTo>
                    <a:pt x="61709" y="38030"/>
                  </a:lnTo>
                  <a:close/>
                </a:path>
                <a:path w="248284" h="877570">
                  <a:moveTo>
                    <a:pt x="56563" y="821258"/>
                  </a:moveTo>
                  <a:lnTo>
                    <a:pt x="32448" y="821258"/>
                  </a:lnTo>
                  <a:lnTo>
                    <a:pt x="47317" y="828003"/>
                  </a:lnTo>
                  <a:lnTo>
                    <a:pt x="56563" y="821258"/>
                  </a:lnTo>
                  <a:close/>
                </a:path>
                <a:path w="248284" h="877570">
                  <a:moveTo>
                    <a:pt x="29603" y="820089"/>
                  </a:moveTo>
                  <a:lnTo>
                    <a:pt x="28924" y="820204"/>
                  </a:lnTo>
                  <a:lnTo>
                    <a:pt x="28219" y="820432"/>
                  </a:lnTo>
                  <a:lnTo>
                    <a:pt x="29603" y="820089"/>
                  </a:lnTo>
                  <a:close/>
                </a:path>
                <a:path w="248284" h="877570">
                  <a:moveTo>
                    <a:pt x="58164" y="820089"/>
                  </a:moveTo>
                  <a:lnTo>
                    <a:pt x="29603" y="820089"/>
                  </a:lnTo>
                  <a:lnTo>
                    <a:pt x="28219" y="820432"/>
                  </a:lnTo>
                  <a:lnTo>
                    <a:pt x="57694" y="820432"/>
                  </a:lnTo>
                  <a:lnTo>
                    <a:pt x="58164" y="820089"/>
                  </a:lnTo>
                  <a:close/>
                </a:path>
                <a:path w="248284" h="877570">
                  <a:moveTo>
                    <a:pt x="48673" y="813802"/>
                  </a:moveTo>
                  <a:lnTo>
                    <a:pt x="28924" y="820204"/>
                  </a:lnTo>
                  <a:lnTo>
                    <a:pt x="29603" y="820089"/>
                  </a:lnTo>
                  <a:lnTo>
                    <a:pt x="58164" y="820089"/>
                  </a:lnTo>
                  <a:lnTo>
                    <a:pt x="66241" y="814196"/>
                  </a:lnTo>
                  <a:lnTo>
                    <a:pt x="47929" y="814196"/>
                  </a:lnTo>
                  <a:lnTo>
                    <a:pt x="48673" y="813802"/>
                  </a:lnTo>
                  <a:close/>
                </a:path>
                <a:path w="248284" h="877570">
                  <a:moveTo>
                    <a:pt x="49453" y="813549"/>
                  </a:moveTo>
                  <a:lnTo>
                    <a:pt x="48673" y="813802"/>
                  </a:lnTo>
                  <a:lnTo>
                    <a:pt x="47929" y="814196"/>
                  </a:lnTo>
                  <a:lnTo>
                    <a:pt x="49453" y="813549"/>
                  </a:lnTo>
                  <a:close/>
                </a:path>
                <a:path w="248284" h="877570">
                  <a:moveTo>
                    <a:pt x="67129" y="813549"/>
                  </a:moveTo>
                  <a:lnTo>
                    <a:pt x="49453" y="813549"/>
                  </a:lnTo>
                  <a:lnTo>
                    <a:pt x="47929" y="814196"/>
                  </a:lnTo>
                  <a:lnTo>
                    <a:pt x="66241" y="814196"/>
                  </a:lnTo>
                  <a:lnTo>
                    <a:pt x="67129" y="813549"/>
                  </a:lnTo>
                  <a:close/>
                </a:path>
                <a:path w="248284" h="877570">
                  <a:moveTo>
                    <a:pt x="68188" y="803445"/>
                  </a:moveTo>
                  <a:lnTo>
                    <a:pt x="48673" y="813802"/>
                  </a:lnTo>
                  <a:lnTo>
                    <a:pt x="49453" y="813549"/>
                  </a:lnTo>
                  <a:lnTo>
                    <a:pt x="67129" y="813549"/>
                  </a:lnTo>
                  <a:lnTo>
                    <a:pt x="80429" y="803846"/>
                  </a:lnTo>
                  <a:lnTo>
                    <a:pt x="67640" y="803846"/>
                  </a:lnTo>
                  <a:lnTo>
                    <a:pt x="68188" y="803445"/>
                  </a:lnTo>
                  <a:close/>
                </a:path>
                <a:path w="248284" h="877570">
                  <a:moveTo>
                    <a:pt x="68821" y="803109"/>
                  </a:moveTo>
                  <a:lnTo>
                    <a:pt x="68188" y="803445"/>
                  </a:lnTo>
                  <a:lnTo>
                    <a:pt x="67640" y="803846"/>
                  </a:lnTo>
                  <a:lnTo>
                    <a:pt x="68821" y="803109"/>
                  </a:lnTo>
                  <a:close/>
                </a:path>
                <a:path w="248284" h="877570">
                  <a:moveTo>
                    <a:pt x="81438" y="803109"/>
                  </a:moveTo>
                  <a:lnTo>
                    <a:pt x="68821" y="803109"/>
                  </a:lnTo>
                  <a:lnTo>
                    <a:pt x="67640" y="803846"/>
                  </a:lnTo>
                  <a:lnTo>
                    <a:pt x="80429" y="803846"/>
                  </a:lnTo>
                  <a:lnTo>
                    <a:pt x="81438" y="803109"/>
                  </a:lnTo>
                  <a:close/>
                </a:path>
                <a:path w="248284" h="877570">
                  <a:moveTo>
                    <a:pt x="106637" y="771168"/>
                  </a:moveTo>
                  <a:lnTo>
                    <a:pt x="106197" y="771677"/>
                  </a:lnTo>
                  <a:lnTo>
                    <a:pt x="87147" y="789584"/>
                  </a:lnTo>
                  <a:lnTo>
                    <a:pt x="68188" y="803445"/>
                  </a:lnTo>
                  <a:lnTo>
                    <a:pt x="68821" y="803109"/>
                  </a:lnTo>
                  <a:lnTo>
                    <a:pt x="81438" y="803109"/>
                  </a:lnTo>
                  <a:lnTo>
                    <a:pt x="109639" y="782535"/>
                  </a:lnTo>
                  <a:lnTo>
                    <a:pt x="110578" y="776579"/>
                  </a:lnTo>
                  <a:lnTo>
                    <a:pt x="106637" y="771168"/>
                  </a:lnTo>
                  <a:close/>
                </a:path>
                <a:path w="248284" h="877570">
                  <a:moveTo>
                    <a:pt x="61125" y="37617"/>
                  </a:moveTo>
                  <a:lnTo>
                    <a:pt x="61709" y="38030"/>
                  </a:lnTo>
                  <a:lnTo>
                    <a:pt x="62293" y="38328"/>
                  </a:lnTo>
                  <a:lnTo>
                    <a:pt x="61125" y="37617"/>
                  </a:lnTo>
                  <a:close/>
                </a:path>
                <a:path w="248284" h="877570">
                  <a:moveTo>
                    <a:pt x="93949" y="37617"/>
                  </a:moveTo>
                  <a:lnTo>
                    <a:pt x="61125" y="37617"/>
                  </a:lnTo>
                  <a:lnTo>
                    <a:pt x="62293" y="38328"/>
                  </a:lnTo>
                  <a:lnTo>
                    <a:pt x="94737" y="38328"/>
                  </a:lnTo>
                  <a:lnTo>
                    <a:pt x="93949" y="37617"/>
                  </a:lnTo>
                  <a:close/>
                </a:path>
                <a:path w="248284" h="877570">
                  <a:moveTo>
                    <a:pt x="41289" y="27618"/>
                  </a:moveTo>
                  <a:lnTo>
                    <a:pt x="61709" y="38030"/>
                  </a:lnTo>
                  <a:lnTo>
                    <a:pt x="61125" y="37617"/>
                  </a:lnTo>
                  <a:lnTo>
                    <a:pt x="93949" y="37617"/>
                  </a:lnTo>
                  <a:lnTo>
                    <a:pt x="93344" y="37071"/>
                  </a:lnTo>
                  <a:lnTo>
                    <a:pt x="80297" y="27851"/>
                  </a:lnTo>
                  <a:lnTo>
                    <a:pt x="42036" y="27851"/>
                  </a:lnTo>
                  <a:lnTo>
                    <a:pt x="41289" y="27618"/>
                  </a:lnTo>
                  <a:close/>
                </a:path>
                <a:path w="248284" h="877570">
                  <a:moveTo>
                    <a:pt x="40551" y="27241"/>
                  </a:moveTo>
                  <a:lnTo>
                    <a:pt x="41289" y="27618"/>
                  </a:lnTo>
                  <a:lnTo>
                    <a:pt x="42036" y="27851"/>
                  </a:lnTo>
                  <a:lnTo>
                    <a:pt x="40551" y="27241"/>
                  </a:lnTo>
                  <a:close/>
                </a:path>
                <a:path w="248284" h="877570">
                  <a:moveTo>
                    <a:pt x="79434" y="27241"/>
                  </a:moveTo>
                  <a:lnTo>
                    <a:pt x="40551" y="27241"/>
                  </a:lnTo>
                  <a:lnTo>
                    <a:pt x="42036" y="27851"/>
                  </a:lnTo>
                  <a:lnTo>
                    <a:pt x="80297" y="27851"/>
                  </a:lnTo>
                  <a:lnTo>
                    <a:pt x="79434" y="27241"/>
                  </a:lnTo>
                  <a:close/>
                </a:path>
                <a:path w="248284" h="877570">
                  <a:moveTo>
                    <a:pt x="20620" y="21176"/>
                  </a:moveTo>
                  <a:lnTo>
                    <a:pt x="41289" y="27618"/>
                  </a:lnTo>
                  <a:lnTo>
                    <a:pt x="40551" y="27241"/>
                  </a:lnTo>
                  <a:lnTo>
                    <a:pt x="79434" y="27241"/>
                  </a:lnTo>
                  <a:lnTo>
                    <a:pt x="71742" y="21805"/>
                  </a:lnTo>
                  <a:lnTo>
                    <a:pt x="71348" y="21564"/>
                  </a:lnTo>
                  <a:lnTo>
                    <a:pt x="70800" y="21285"/>
                  </a:lnTo>
                  <a:lnTo>
                    <a:pt x="21285" y="21285"/>
                  </a:lnTo>
                  <a:lnTo>
                    <a:pt x="20620" y="21176"/>
                  </a:lnTo>
                  <a:close/>
                </a:path>
                <a:path w="248284" h="877570">
                  <a:moveTo>
                    <a:pt x="19951" y="20967"/>
                  </a:moveTo>
                  <a:lnTo>
                    <a:pt x="20620" y="21176"/>
                  </a:lnTo>
                  <a:lnTo>
                    <a:pt x="21285" y="21285"/>
                  </a:lnTo>
                  <a:lnTo>
                    <a:pt x="19951" y="20967"/>
                  </a:lnTo>
                  <a:close/>
                </a:path>
                <a:path w="248284" h="877570">
                  <a:moveTo>
                    <a:pt x="70178" y="20967"/>
                  </a:moveTo>
                  <a:lnTo>
                    <a:pt x="19951" y="20967"/>
                  </a:lnTo>
                  <a:lnTo>
                    <a:pt x="21285" y="21285"/>
                  </a:lnTo>
                  <a:lnTo>
                    <a:pt x="70800" y="21285"/>
                  </a:lnTo>
                  <a:lnTo>
                    <a:pt x="70178" y="20967"/>
                  </a:lnTo>
                  <a:close/>
                </a:path>
                <a:path w="248284" h="877570">
                  <a:moveTo>
                    <a:pt x="1015" y="0"/>
                  </a:moveTo>
                  <a:lnTo>
                    <a:pt x="0" y="19024"/>
                  </a:lnTo>
                  <a:lnTo>
                    <a:pt x="11150" y="19621"/>
                  </a:lnTo>
                  <a:lnTo>
                    <a:pt x="20620" y="21176"/>
                  </a:lnTo>
                  <a:lnTo>
                    <a:pt x="19951" y="20967"/>
                  </a:lnTo>
                  <a:lnTo>
                    <a:pt x="70178" y="20967"/>
                  </a:lnTo>
                  <a:lnTo>
                    <a:pt x="48717" y="10020"/>
                  </a:lnTo>
                  <a:lnTo>
                    <a:pt x="48221" y="9817"/>
                  </a:lnTo>
                  <a:lnTo>
                    <a:pt x="25171" y="2641"/>
                  </a:lnTo>
                  <a:lnTo>
                    <a:pt x="24726" y="2539"/>
                  </a:lnTo>
                  <a:lnTo>
                    <a:pt x="12166" y="596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rgbClr val="3494BA"/>
            </a:solidFill>
          </p:spPr>
          <p:txBody>
            <a:bodyPr wrap="square" lIns="0" tIns="0" rIns="0" bIns="0"/>
            <a:lstStyle/>
            <a:p>
              <a:endParaRPr sz="1600"/>
            </a:p>
          </p:txBody>
        </p:sp>
      </p:grp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0" y="69529"/>
            <a:ext cx="11074400" cy="773430"/>
            <a:chOff x="609600" y="69529"/>
            <a:chExt cx="11074400" cy="773430"/>
          </a:xfrm>
        </p:grpSpPr>
        <p:sp>
          <p:nvSpPr>
            <p:cNvPr id="3" name="object 3"/>
            <p:cNvSpPr/>
            <p:nvPr/>
          </p:nvSpPr>
          <p:spPr>
            <a:xfrm>
              <a:off x="609600" y="838199"/>
              <a:ext cx="11074400" cy="0"/>
            </a:xfrm>
            <a:custGeom>
              <a:avLst/>
              <a:gdLst/>
              <a:ahLst/>
              <a:cxnLst/>
              <a:rect l="l" t="t" r="r" b="b"/>
              <a:pathLst>
                <a:path w="11074400">
                  <a:moveTo>
                    <a:pt x="0" y="0"/>
                  </a:moveTo>
                  <a:lnTo>
                    <a:pt x="11074406" y="1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24608" y="69529"/>
              <a:ext cx="747551" cy="74755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96900" y="293114"/>
            <a:ext cx="5476240" cy="45212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u="none"/>
            </a:pPr>
            <a:r>
              <a:t>CP-nets come priorità etica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96900" y="836675"/>
            <a:ext cx="10588625" cy="1430655"/>
          </a:xfrm>
          <a:prstGeom prst="rect">
            <a:avLst/>
          </a:prstGeom>
        </p:spPr>
        <p:txBody>
          <a:bodyPr vert="horz" wrap="square" lIns="0" tIns="73660" rIns="0" bIns="0">
            <a:spAutoFit/>
          </a:bodyPr>
          <a:lstStyle/>
          <a:p>
            <a:pPr marL="244475" indent="-231775">
              <a:lnSpc>
                <a:spcPct val="100000"/>
              </a:lnSpc>
              <a:spcBef>
                <a:spcPts val="580"/>
              </a:spcBef>
              <a:buFont typeface="Arial MT"/>
              <a:buChar char="•"/>
              <a:tabLst>
                <a:tab pos="243840" algn="l"/>
                <a:tab pos="244475" algn="l"/>
              </a:tabLst>
              <a:defRPr sz="2000">
                <a:solidFill>
                  <a:srgbClr val="004266"/>
                </a:solidFill>
              </a:defRPr>
            </a:pPr>
            <a:r>
              <a:rPr b="1">
                <a:latin typeface="Arial"/>
                <a:cs typeface="Arial"/>
              </a:rPr>
              <a:t>Preferenze morali: </a:t>
            </a:r>
            <a:r>
              <a:rPr>
                <a:latin typeface="Arial MT"/>
                <a:cs typeface="Arial MT"/>
              </a:rPr>
              <a:t>Amartya Sen, "la moralità richiede il giudizio tra le preferenze".</a:t>
            </a:r>
            <a:endParaRPr sz="2000">
              <a:latin typeface="Arial MT"/>
              <a:cs typeface="Arial MT"/>
            </a:endParaRPr>
          </a:p>
          <a:p>
            <a:pPr marL="755650" lvl="1" indent="-396875">
              <a:lnSpc>
                <a:spcPct val="100000"/>
              </a:lnSpc>
              <a:spcBef>
                <a:spcPts val="480"/>
              </a:spcBef>
              <a:buChar char="–"/>
              <a:tabLst>
                <a:tab pos="755015" algn="l"/>
                <a:tab pos="755650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Meta-classificazione: preferenze rispetto alle preferenze.</a:t>
            </a:r>
            <a:endParaRPr sz="2000">
              <a:latin typeface="Arial MT"/>
              <a:cs typeface="Arial MT"/>
            </a:endParaRPr>
          </a:p>
          <a:p>
            <a:pPr marL="755650" marR="5080" lvl="1" indent="-396875">
              <a:lnSpc>
                <a:spcPct val="100000"/>
              </a:lnSpc>
              <a:spcBef>
                <a:spcPts val="505"/>
              </a:spcBef>
              <a:buChar char="–"/>
              <a:tabLst>
                <a:tab pos="755015" algn="l"/>
                <a:tab pos="755650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Le preferenze di un individuo possono essere moralmente valutate misurando la distanza della sua rete CP da quella morale.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7700" y="2678925"/>
            <a:ext cx="10877550" cy="3810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096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22471" y="12"/>
              <a:ext cx="8669528" cy="685791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756648" cy="68579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24815" y="1194435"/>
            <a:ext cx="2322195" cy="833119"/>
          </a:xfrm>
          <a:prstGeom prst="rect">
            <a:avLst/>
          </a:prstGeom>
        </p:spPr>
        <p:txBody>
          <a:bodyPr vert="horz" wrap="square" lIns="0" tIns="63500" rIns="0" bIns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500"/>
              </a:spcBef>
              <a:defRPr u="none">
                <a:solidFill>
                  <a:srgbClr val="FFFFFF"/>
                </a:solidFill>
                <a:latin typeface="Calibri Light"/>
                <a:cs typeface="Calibri Light"/>
              </a:defRPr>
            </a:pPr>
            <a:r>
              <a:t>Cos'è l'intelligenza artificiale?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424815" y="843533"/>
            <a:ext cx="3304540" cy="1618615"/>
            <a:chOff x="424815" y="843533"/>
            <a:chExt cx="3304540" cy="1618615"/>
          </a:xfrm>
        </p:grpSpPr>
        <p:sp>
          <p:nvSpPr>
            <p:cNvPr id="7" name="object 7"/>
            <p:cNvSpPr/>
            <p:nvPr/>
          </p:nvSpPr>
          <p:spPr>
            <a:xfrm>
              <a:off x="424815" y="843533"/>
              <a:ext cx="548640" cy="73660"/>
            </a:xfrm>
            <a:custGeom>
              <a:avLst/>
              <a:gdLst/>
              <a:ahLst/>
              <a:cxnLst/>
              <a:rect l="l" t="t" r="r" b="b"/>
              <a:pathLst>
                <a:path w="548640" h="73659">
                  <a:moveTo>
                    <a:pt x="548640" y="0"/>
                  </a:moveTo>
                  <a:lnTo>
                    <a:pt x="0" y="0"/>
                  </a:lnTo>
                  <a:lnTo>
                    <a:pt x="0" y="73151"/>
                  </a:lnTo>
                  <a:lnTo>
                    <a:pt x="548640" y="73151"/>
                  </a:lnTo>
                  <a:lnTo>
                    <a:pt x="548640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28244" y="2443480"/>
              <a:ext cx="3301365" cy="18415"/>
            </a:xfrm>
            <a:custGeom>
              <a:avLst/>
              <a:gdLst/>
              <a:ahLst/>
              <a:cxnLst/>
              <a:rect l="l" t="t" r="r" b="b"/>
              <a:pathLst>
                <a:path w="3301365" h="18414">
                  <a:moveTo>
                    <a:pt x="3300983" y="0"/>
                  </a:moveTo>
                  <a:lnTo>
                    <a:pt x="0" y="0"/>
                  </a:lnTo>
                  <a:lnTo>
                    <a:pt x="0" y="18287"/>
                  </a:lnTo>
                  <a:lnTo>
                    <a:pt x="3300983" y="18287"/>
                  </a:lnTo>
                  <a:lnTo>
                    <a:pt x="330098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49833" y="2712720"/>
            <a:ext cx="3281045" cy="2534285"/>
          </a:xfrm>
          <a:prstGeom prst="rect">
            <a:avLst/>
          </a:prstGeom>
        </p:spPr>
        <p:txBody>
          <a:bodyPr vert="horz" wrap="square" lIns="0" tIns="38735" rIns="0" bIns="0">
            <a:spAutoFit/>
          </a:bodyPr>
          <a:lstStyle/>
          <a:p>
            <a:pPr marL="12700" marR="38100">
              <a:lnSpc>
                <a:spcPct val="89800"/>
              </a:lnSpc>
              <a:spcBef>
                <a:spcPts val="305"/>
              </a:spcBef>
              <a:defRPr sz="17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 b="1"/>
              <a:t>Intelligenza artificiale stretta: </a:t>
            </a:r>
            <a:r>
              <a:t>la capacità di svolgere compiti molto specifici, raggiungendo prestazioni super umane in domini molto specifici</a:t>
            </a:r>
            <a:endParaRPr sz="17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100">
              <a:latin typeface="Calibri"/>
              <a:cs typeface="Calibri"/>
            </a:endParaRPr>
          </a:p>
          <a:p>
            <a:pPr marL="12700" marR="50800">
              <a:lnSpc>
                <a:spcPts val="1800"/>
              </a:lnSpc>
              <a:spcBef>
                <a:spcPts val="1370"/>
              </a:spcBef>
              <a:defRPr sz="17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 b="1"/>
              <a:t>AI generale: </a:t>
            </a:r>
            <a:r>
              <a:t>la capacità di svolgere compiti generali, raggiungendo prestazioni super-umane in ogni ambito</a:t>
            </a:r>
            <a:endParaRPr sz="1700">
              <a:latin typeface="Calibri"/>
              <a:cs typeface="Calibri"/>
            </a:endParaRPr>
          </a:p>
          <a:p>
            <a:pPr marL="666750">
              <a:lnSpc>
                <a:spcPct val="100000"/>
              </a:lnSpc>
              <a:spcBef>
                <a:spcPts val="844"/>
              </a:spcBef>
              <a:defRPr sz="1700" i="1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HLEG lo ha definito "irrealistico" —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0" y="69529"/>
            <a:ext cx="11074400" cy="773430"/>
            <a:chOff x="609600" y="69529"/>
            <a:chExt cx="11074400" cy="773430"/>
          </a:xfrm>
        </p:grpSpPr>
        <p:sp>
          <p:nvSpPr>
            <p:cNvPr id="3" name="object 3"/>
            <p:cNvSpPr/>
            <p:nvPr/>
          </p:nvSpPr>
          <p:spPr>
            <a:xfrm>
              <a:off x="609600" y="838199"/>
              <a:ext cx="11074400" cy="0"/>
            </a:xfrm>
            <a:custGeom>
              <a:avLst/>
              <a:gdLst/>
              <a:ahLst/>
              <a:cxnLst/>
              <a:rect l="l" t="t" r="r" b="b"/>
              <a:pathLst>
                <a:path w="11074400">
                  <a:moveTo>
                    <a:pt x="0" y="0"/>
                  </a:moveTo>
                  <a:lnTo>
                    <a:pt x="11074406" y="1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24608" y="69529"/>
              <a:ext cx="747551" cy="74755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96900" y="293114"/>
            <a:ext cx="5476240" cy="45212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u="none"/>
            </a:pPr>
            <a:r>
              <a:t>CP-nets come priorità etica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96898" y="836675"/>
            <a:ext cx="10586720" cy="1125855"/>
          </a:xfrm>
          <a:prstGeom prst="rect">
            <a:avLst/>
          </a:prstGeom>
        </p:spPr>
        <p:txBody>
          <a:bodyPr vert="horz" wrap="square" lIns="0" tIns="73660" rIns="0" bIns="0">
            <a:spAutoFit/>
          </a:bodyPr>
          <a:lstStyle/>
          <a:p>
            <a:pPr marL="244475" indent="-231775">
              <a:lnSpc>
                <a:spcPct val="100000"/>
              </a:lnSpc>
              <a:spcBef>
                <a:spcPts val="580"/>
              </a:spcBef>
              <a:buFont typeface="Arial MT"/>
              <a:buChar char="•"/>
              <a:tabLst>
                <a:tab pos="243840" algn="l"/>
                <a:tab pos="244475" algn="l"/>
              </a:tabLst>
              <a:defRPr sz="2000">
                <a:solidFill>
                  <a:srgbClr val="004266"/>
                </a:solidFill>
              </a:defRPr>
            </a:pPr>
            <a:r>
              <a:rPr>
                <a:latin typeface="Arial MT"/>
                <a:cs typeface="Arial MT"/>
              </a:rPr>
              <a:t>Procedura</a:t>
            </a:r>
            <a:r>
              <a:rPr b="1">
                <a:latin typeface="Arial"/>
                <a:cs typeface="Arial"/>
              </a:rPr>
              <a:t>di allineamento dei valori. </a:t>
            </a:r>
            <a:r>
              <a:rPr>
                <a:latin typeface="Arial MT"/>
                <a:cs typeface="Arial MT"/>
              </a:rPr>
              <a:t>Dato un principio etico e la preferenza di un individuo:</a:t>
            </a:r>
            <a:endParaRPr sz="2000">
              <a:latin typeface="Arial MT"/>
              <a:cs typeface="Arial MT"/>
            </a:endParaRPr>
          </a:p>
          <a:p>
            <a:pPr marL="755650" lvl="1" indent="-396875">
              <a:lnSpc>
                <a:spcPct val="100000"/>
              </a:lnSpc>
              <a:spcBef>
                <a:spcPts val="480"/>
              </a:spcBef>
              <a:buChar char="–"/>
              <a:tabLst>
                <a:tab pos="755015" algn="l"/>
                <a:tab pos="755650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Capire se seguire le preferenze porterà ad un'azione etica.</a:t>
            </a:r>
            <a:endParaRPr sz="2000">
              <a:latin typeface="Arial MT"/>
              <a:cs typeface="Arial MT"/>
            </a:endParaRPr>
          </a:p>
          <a:p>
            <a:pPr marL="755650" lvl="1" indent="-396875">
              <a:lnSpc>
                <a:spcPct val="100000"/>
              </a:lnSpc>
              <a:spcBef>
                <a:spcPts val="505"/>
              </a:spcBef>
              <a:buChar char="–"/>
              <a:tabLst>
                <a:tab pos="755015" algn="l"/>
                <a:tab pos="755650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In caso contrario, trovare un'azione più vicina al principio etico e vicina alla preferenza.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7700" y="2678925"/>
            <a:ext cx="10877550" cy="3810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24608" y="69529"/>
            <a:ext cx="747551" cy="7475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14300">
              <a:lnSpc>
                <a:spcPct val="100000"/>
              </a:lnSpc>
              <a:spcBef>
                <a:spcPts val="100"/>
              </a:spcBef>
              <a:tabLst>
                <a:tab pos="11188065" algn="l"/>
              </a:tabLst>
            </a:pPr>
            <a:r>
              <a:t>Procedura di allineamento del valore	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96900" y="1867915"/>
            <a:ext cx="10967085" cy="3865879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244475" indent="-231775">
              <a:lnSpc>
                <a:spcPct val="100000"/>
              </a:lnSpc>
              <a:spcBef>
                <a:spcPts val="100"/>
              </a:spcBef>
              <a:buChar char="•"/>
              <a:tabLst>
                <a:tab pos="243840" algn="l"/>
                <a:tab pos="244475" algn="l"/>
              </a:tabLst>
              <a:defRPr sz="18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Dati i principi etici e le preferenze individuali.</a:t>
            </a:r>
            <a:endParaRPr sz="18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004266"/>
              </a:buClr>
              <a:buFont typeface="Arial MT"/>
              <a:buChar char="•"/>
            </a:pPr>
            <a:endParaRPr sz="1600">
              <a:latin typeface="Arial MT"/>
              <a:cs typeface="Arial MT"/>
            </a:endParaRPr>
          </a:p>
          <a:p>
            <a:pPr marL="984250" marR="627380" lvl="1" indent="-514350">
              <a:lnSpc>
                <a:spcPct val="147800"/>
              </a:lnSpc>
              <a:buClr>
                <a:srgbClr val="373545"/>
              </a:buClr>
              <a:buAutoNum type="alphaUcPeriod"/>
              <a:tabLst>
                <a:tab pos="983615" algn="l"/>
                <a:tab pos="984250" algn="l"/>
              </a:tabLst>
              <a:defRPr sz="18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Impostare due soglie di distanza: T1 (che oscilla tra 0 e 1) tra le reti CP e t2 tra le decisioni (che vanno da 1 a n)</a:t>
            </a:r>
            <a:endParaRPr sz="1800">
              <a:latin typeface="Arial MT"/>
              <a:cs typeface="Arial MT"/>
            </a:endParaRPr>
          </a:p>
          <a:p>
            <a:pPr marL="984250" marR="5080" lvl="1" indent="-514350">
              <a:lnSpc>
                <a:spcPct val="147800"/>
              </a:lnSpc>
              <a:spcBef>
                <a:spcPts val="1320"/>
              </a:spcBef>
              <a:buClr>
                <a:srgbClr val="373545"/>
              </a:buClr>
              <a:buAutoNum type="alphaUcPeriod"/>
              <a:tabLst>
                <a:tab pos="983615" algn="l"/>
                <a:tab pos="984250" algn="l"/>
              </a:tabLst>
              <a:defRPr sz="1800">
                <a:solidFill>
                  <a:srgbClr val="004266"/>
                </a:solidFill>
              </a:defRPr>
            </a:pPr>
            <a:r>
              <a:rPr>
                <a:latin typeface="Arial MT"/>
                <a:cs typeface="Arial MT"/>
              </a:rPr>
              <a:t>Verificare se le due reti CP A e B sono meno distanti di </a:t>
            </a:r>
            <a:r>
              <a:rPr b="1">
                <a:latin typeface="Arial"/>
                <a:cs typeface="Arial"/>
              </a:rPr>
              <a:t>t1</a:t>
            </a:r>
            <a:r>
              <a:rPr>
                <a:latin typeface="Arial MT"/>
                <a:cs typeface="Arial MT"/>
              </a:rPr>
              <a:t>. In questo passaggio, usiamo </a:t>
            </a:r>
            <a:r>
              <a:rPr b="1">
                <a:latin typeface="Arial"/>
                <a:cs typeface="Arial"/>
              </a:rPr>
              <a:t>CPD </a:t>
            </a:r>
            <a:r>
              <a:rPr>
                <a:latin typeface="Arial MT"/>
                <a:cs typeface="Arial MT"/>
              </a:rPr>
              <a:t>per calcolare la distanza</a:t>
            </a:r>
            <a:endParaRPr sz="1800">
              <a:latin typeface="Arial MT"/>
              <a:cs typeface="Arial MT"/>
            </a:endParaRPr>
          </a:p>
          <a:p>
            <a:pPr lvl="1">
              <a:lnSpc>
                <a:spcPct val="100000"/>
              </a:lnSpc>
              <a:spcBef>
                <a:spcPts val="10"/>
              </a:spcBef>
              <a:buClr>
                <a:srgbClr val="373545"/>
              </a:buClr>
              <a:buFont typeface="Arial MT"/>
              <a:buAutoNum type="alphaUcPeriod"/>
            </a:pPr>
            <a:endParaRPr sz="1950">
              <a:latin typeface="Arial MT"/>
              <a:cs typeface="Arial MT"/>
            </a:endParaRPr>
          </a:p>
          <a:p>
            <a:pPr marL="984250" lvl="1" indent="-514350">
              <a:lnSpc>
                <a:spcPct val="100000"/>
              </a:lnSpc>
              <a:buClr>
                <a:srgbClr val="373545"/>
              </a:buClr>
              <a:buAutoNum type="alphaUcPeriod"/>
              <a:tabLst>
                <a:tab pos="983615" algn="l"/>
                <a:tab pos="984250" algn="l"/>
              </a:tabLst>
              <a:defRPr sz="18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In tal caso, l'individuo è autorizzato a scegliere il risultato superiore della sua preferenza CP-net</a:t>
            </a:r>
            <a:endParaRPr sz="1800">
              <a:latin typeface="Arial MT"/>
              <a:cs typeface="Arial MT"/>
            </a:endParaRPr>
          </a:p>
          <a:p>
            <a:pPr marL="984250" marR="80645" lvl="1" indent="-514350">
              <a:lnSpc>
                <a:spcPct val="147800"/>
              </a:lnSpc>
              <a:spcBef>
                <a:spcPts val="1300"/>
              </a:spcBef>
              <a:buClr>
                <a:srgbClr val="373545"/>
              </a:buClr>
              <a:buAutoNum type="alphaUcPeriod"/>
              <a:tabLst>
                <a:tab pos="983615" algn="l"/>
                <a:tab pos="984250" algn="l"/>
              </a:tabLst>
              <a:defRPr sz="18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In caso contrario, allora l'individuo deve spostare la sua preferenza ordinando a decisioni meno preferite, fino a quando non trova una che è più vicina di t2 alla decisione etica ottimale.</a:t>
            </a:r>
            <a:endParaRPr sz="1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24608" y="69529"/>
            <a:ext cx="747551" cy="7475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14300">
              <a:lnSpc>
                <a:spcPct val="100000"/>
              </a:lnSpc>
              <a:spcBef>
                <a:spcPts val="100"/>
              </a:spcBef>
              <a:tabLst>
                <a:tab pos="11188065" algn="l"/>
              </a:tabLst>
            </a:pPr>
            <a:r>
              <a:t>Procedura di allineamento del valore	</a:t>
            </a: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47700" y="1533525"/>
            <a:ext cx="10877550" cy="3810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24608" y="69529"/>
            <a:ext cx="747551" cy="74755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90048" y="4005935"/>
            <a:ext cx="1176528" cy="3048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35084" y="4636998"/>
            <a:ext cx="218898" cy="2083412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9135084" y="4636998"/>
            <a:ext cx="1254125" cy="2164715"/>
            <a:chOff x="9135084" y="4636998"/>
            <a:chExt cx="1254125" cy="2164715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598266" y="4636998"/>
              <a:ext cx="778837" cy="11326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35084" y="4636998"/>
              <a:ext cx="1253515" cy="2164097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11014202" y="4663275"/>
            <a:ext cx="1107440" cy="2091055"/>
            <a:chOff x="11014202" y="4663275"/>
            <a:chExt cx="1107440" cy="2091055"/>
          </a:xfrm>
        </p:grpSpPr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332928" y="4663275"/>
              <a:ext cx="386602" cy="733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014202" y="4663276"/>
              <a:ext cx="1107058" cy="209052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973327" y="4663275"/>
              <a:ext cx="147933" cy="2090531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10509504" y="4608576"/>
            <a:ext cx="411480" cy="417830"/>
            <a:chOff x="10509504" y="4608576"/>
            <a:chExt cx="411480" cy="417830"/>
          </a:xfrm>
        </p:grpSpPr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509504" y="4608576"/>
              <a:ext cx="411479" cy="41757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557104" y="4633823"/>
              <a:ext cx="318604" cy="326834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0557103" y="4633823"/>
              <a:ext cx="318770" cy="327025"/>
            </a:xfrm>
            <a:custGeom>
              <a:avLst/>
              <a:gdLst/>
              <a:ahLst/>
              <a:cxnLst/>
              <a:rect l="l" t="t" r="r" b="b"/>
              <a:pathLst>
                <a:path w="318770" h="327025">
                  <a:moveTo>
                    <a:pt x="0" y="163418"/>
                  </a:moveTo>
                  <a:lnTo>
                    <a:pt x="5690" y="119975"/>
                  </a:lnTo>
                  <a:lnTo>
                    <a:pt x="21749" y="80937"/>
                  </a:lnTo>
                  <a:lnTo>
                    <a:pt x="46659" y="47864"/>
                  </a:lnTo>
                  <a:lnTo>
                    <a:pt x="78900" y="22311"/>
                  </a:lnTo>
                  <a:lnTo>
                    <a:pt x="116955" y="5837"/>
                  </a:lnTo>
                  <a:lnTo>
                    <a:pt x="159305" y="0"/>
                  </a:lnTo>
                  <a:lnTo>
                    <a:pt x="201654" y="5837"/>
                  </a:lnTo>
                  <a:lnTo>
                    <a:pt x="239708" y="22311"/>
                  </a:lnTo>
                  <a:lnTo>
                    <a:pt x="271950" y="47864"/>
                  </a:lnTo>
                  <a:lnTo>
                    <a:pt x="296859" y="80937"/>
                  </a:lnTo>
                  <a:lnTo>
                    <a:pt x="312918" y="119975"/>
                  </a:lnTo>
                  <a:lnTo>
                    <a:pt x="318609" y="163418"/>
                  </a:lnTo>
                  <a:lnTo>
                    <a:pt x="312918" y="206861"/>
                  </a:lnTo>
                  <a:lnTo>
                    <a:pt x="296859" y="245898"/>
                  </a:lnTo>
                  <a:lnTo>
                    <a:pt x="271950" y="278972"/>
                  </a:lnTo>
                  <a:lnTo>
                    <a:pt x="239708" y="304524"/>
                  </a:lnTo>
                  <a:lnTo>
                    <a:pt x="201654" y="320998"/>
                  </a:lnTo>
                  <a:lnTo>
                    <a:pt x="159305" y="326836"/>
                  </a:lnTo>
                  <a:lnTo>
                    <a:pt x="116955" y="320998"/>
                  </a:lnTo>
                  <a:lnTo>
                    <a:pt x="78900" y="304524"/>
                  </a:lnTo>
                  <a:lnTo>
                    <a:pt x="46659" y="278972"/>
                  </a:lnTo>
                  <a:lnTo>
                    <a:pt x="21749" y="245898"/>
                  </a:lnTo>
                  <a:lnTo>
                    <a:pt x="5690" y="206861"/>
                  </a:lnTo>
                  <a:lnTo>
                    <a:pt x="0" y="16341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10479023" y="5300471"/>
            <a:ext cx="475615" cy="393700"/>
            <a:chOff x="10479023" y="5300471"/>
            <a:chExt cx="475615" cy="393700"/>
          </a:xfrm>
        </p:grpSpPr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0479023" y="5300471"/>
              <a:ext cx="475487" cy="39319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525911" y="5325300"/>
              <a:ext cx="380999" cy="302374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0525912" y="5325300"/>
              <a:ext cx="381000" cy="302895"/>
            </a:xfrm>
            <a:custGeom>
              <a:avLst/>
              <a:gdLst/>
              <a:ahLst/>
              <a:cxnLst/>
              <a:rect l="l" t="t" r="r" b="b"/>
              <a:pathLst>
                <a:path w="381000" h="302895">
                  <a:moveTo>
                    <a:pt x="0" y="151189"/>
                  </a:moveTo>
                  <a:lnTo>
                    <a:pt x="6804" y="110997"/>
                  </a:lnTo>
                  <a:lnTo>
                    <a:pt x="26008" y="74881"/>
                  </a:lnTo>
                  <a:lnTo>
                    <a:pt x="55795" y="44282"/>
                  </a:lnTo>
                  <a:lnTo>
                    <a:pt x="94350" y="20641"/>
                  </a:lnTo>
                  <a:lnTo>
                    <a:pt x="139856" y="5400"/>
                  </a:lnTo>
                  <a:lnTo>
                    <a:pt x="190499" y="0"/>
                  </a:lnTo>
                  <a:lnTo>
                    <a:pt x="241141" y="5400"/>
                  </a:lnTo>
                  <a:lnTo>
                    <a:pt x="286647" y="20641"/>
                  </a:lnTo>
                  <a:lnTo>
                    <a:pt x="325202" y="44282"/>
                  </a:lnTo>
                  <a:lnTo>
                    <a:pt x="354989" y="74881"/>
                  </a:lnTo>
                  <a:lnTo>
                    <a:pt x="374193" y="110997"/>
                  </a:lnTo>
                  <a:lnTo>
                    <a:pt x="380998" y="151189"/>
                  </a:lnTo>
                  <a:lnTo>
                    <a:pt x="374193" y="191381"/>
                  </a:lnTo>
                  <a:lnTo>
                    <a:pt x="354989" y="227496"/>
                  </a:lnTo>
                  <a:lnTo>
                    <a:pt x="325202" y="258095"/>
                  </a:lnTo>
                  <a:lnTo>
                    <a:pt x="286647" y="281736"/>
                  </a:lnTo>
                  <a:lnTo>
                    <a:pt x="241141" y="296977"/>
                  </a:lnTo>
                  <a:lnTo>
                    <a:pt x="190499" y="302378"/>
                  </a:lnTo>
                  <a:lnTo>
                    <a:pt x="139856" y="296977"/>
                  </a:lnTo>
                  <a:lnTo>
                    <a:pt x="94350" y="281736"/>
                  </a:lnTo>
                  <a:lnTo>
                    <a:pt x="55795" y="258095"/>
                  </a:lnTo>
                  <a:lnTo>
                    <a:pt x="26008" y="227496"/>
                  </a:lnTo>
                  <a:lnTo>
                    <a:pt x="6804" y="191381"/>
                  </a:lnTo>
                  <a:lnTo>
                    <a:pt x="0" y="15118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10512552" y="5760720"/>
            <a:ext cx="408940" cy="387350"/>
            <a:chOff x="10512552" y="5760720"/>
            <a:chExt cx="408940" cy="387350"/>
          </a:xfrm>
        </p:grpSpPr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512552" y="5760720"/>
              <a:ext cx="408431" cy="387096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0557903" y="5787758"/>
              <a:ext cx="317004" cy="293484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0557903" y="5787758"/>
              <a:ext cx="317500" cy="294005"/>
            </a:xfrm>
            <a:custGeom>
              <a:avLst/>
              <a:gdLst/>
              <a:ahLst/>
              <a:cxnLst/>
              <a:rect l="l" t="t" r="r" b="b"/>
              <a:pathLst>
                <a:path w="317500" h="294004">
                  <a:moveTo>
                    <a:pt x="0" y="146743"/>
                  </a:moveTo>
                  <a:lnTo>
                    <a:pt x="8080" y="100360"/>
                  </a:lnTo>
                  <a:lnTo>
                    <a:pt x="30581" y="60078"/>
                  </a:lnTo>
                  <a:lnTo>
                    <a:pt x="64892" y="28312"/>
                  </a:lnTo>
                  <a:lnTo>
                    <a:pt x="108402" y="7481"/>
                  </a:lnTo>
                  <a:lnTo>
                    <a:pt x="158501" y="0"/>
                  </a:lnTo>
                  <a:lnTo>
                    <a:pt x="208599" y="7481"/>
                  </a:lnTo>
                  <a:lnTo>
                    <a:pt x="252109" y="28312"/>
                  </a:lnTo>
                  <a:lnTo>
                    <a:pt x="286420" y="60078"/>
                  </a:lnTo>
                  <a:lnTo>
                    <a:pt x="308921" y="100360"/>
                  </a:lnTo>
                  <a:lnTo>
                    <a:pt x="317002" y="146743"/>
                  </a:lnTo>
                  <a:lnTo>
                    <a:pt x="308921" y="193124"/>
                  </a:lnTo>
                  <a:lnTo>
                    <a:pt x="286420" y="233406"/>
                  </a:lnTo>
                  <a:lnTo>
                    <a:pt x="252109" y="265172"/>
                  </a:lnTo>
                  <a:lnTo>
                    <a:pt x="208599" y="286004"/>
                  </a:lnTo>
                  <a:lnTo>
                    <a:pt x="158501" y="293485"/>
                  </a:lnTo>
                  <a:lnTo>
                    <a:pt x="108402" y="286004"/>
                  </a:lnTo>
                  <a:lnTo>
                    <a:pt x="64892" y="265172"/>
                  </a:lnTo>
                  <a:lnTo>
                    <a:pt x="30581" y="233406"/>
                  </a:lnTo>
                  <a:lnTo>
                    <a:pt x="8080" y="193124"/>
                  </a:lnTo>
                  <a:lnTo>
                    <a:pt x="0" y="14674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grpSp>
        <p:nvGrpSpPr>
          <p:cNvPr id="24" name="object 24"/>
          <p:cNvGrpSpPr/>
          <p:nvPr/>
        </p:nvGrpSpPr>
        <p:grpSpPr>
          <a:xfrm>
            <a:off x="8196071" y="4248911"/>
            <a:ext cx="2910840" cy="2054860"/>
            <a:chOff x="8196071" y="4248911"/>
            <a:chExt cx="2910840" cy="2054860"/>
          </a:xfrm>
        </p:grpSpPr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0594847" y="4937759"/>
              <a:ext cx="240792" cy="527304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0664710" y="4960658"/>
              <a:ext cx="103505" cy="365125"/>
            </a:xfrm>
            <a:custGeom>
              <a:avLst/>
              <a:gdLst/>
              <a:ahLst/>
              <a:cxnLst/>
              <a:rect l="l" t="t" r="r" b="b"/>
              <a:pathLst>
                <a:path w="103504" h="365125">
                  <a:moveTo>
                    <a:pt x="7073" y="268617"/>
                  </a:moveTo>
                  <a:lnTo>
                    <a:pt x="1016" y="272148"/>
                  </a:lnTo>
                  <a:lnTo>
                    <a:pt x="0" y="276034"/>
                  </a:lnTo>
                  <a:lnTo>
                    <a:pt x="51701" y="364667"/>
                  </a:lnTo>
                  <a:lnTo>
                    <a:pt x="59051" y="352069"/>
                  </a:lnTo>
                  <a:lnTo>
                    <a:pt x="45351" y="352069"/>
                  </a:lnTo>
                  <a:lnTo>
                    <a:pt x="45351" y="328575"/>
                  </a:lnTo>
                  <a:lnTo>
                    <a:pt x="10972" y="269633"/>
                  </a:lnTo>
                  <a:lnTo>
                    <a:pt x="7073" y="268617"/>
                  </a:lnTo>
                  <a:close/>
                </a:path>
                <a:path w="103504" h="365125">
                  <a:moveTo>
                    <a:pt x="45351" y="328575"/>
                  </a:moveTo>
                  <a:lnTo>
                    <a:pt x="45351" y="352069"/>
                  </a:lnTo>
                  <a:lnTo>
                    <a:pt x="58051" y="352069"/>
                  </a:lnTo>
                  <a:lnTo>
                    <a:pt x="58051" y="348868"/>
                  </a:lnTo>
                  <a:lnTo>
                    <a:pt x="46215" y="348868"/>
                  </a:lnTo>
                  <a:lnTo>
                    <a:pt x="51701" y="339462"/>
                  </a:lnTo>
                  <a:lnTo>
                    <a:pt x="45351" y="328575"/>
                  </a:lnTo>
                  <a:close/>
                </a:path>
                <a:path w="103504" h="365125">
                  <a:moveTo>
                    <a:pt x="96316" y="268617"/>
                  </a:moveTo>
                  <a:lnTo>
                    <a:pt x="92430" y="269633"/>
                  </a:lnTo>
                  <a:lnTo>
                    <a:pt x="58051" y="328575"/>
                  </a:lnTo>
                  <a:lnTo>
                    <a:pt x="58051" y="352069"/>
                  </a:lnTo>
                  <a:lnTo>
                    <a:pt x="59051" y="352069"/>
                  </a:lnTo>
                  <a:lnTo>
                    <a:pt x="103403" y="276034"/>
                  </a:lnTo>
                  <a:lnTo>
                    <a:pt x="102374" y="272148"/>
                  </a:lnTo>
                  <a:lnTo>
                    <a:pt x="96316" y="268617"/>
                  </a:lnTo>
                  <a:close/>
                </a:path>
                <a:path w="103504" h="365125">
                  <a:moveTo>
                    <a:pt x="51701" y="339462"/>
                  </a:moveTo>
                  <a:lnTo>
                    <a:pt x="46215" y="348868"/>
                  </a:lnTo>
                  <a:lnTo>
                    <a:pt x="57188" y="348868"/>
                  </a:lnTo>
                  <a:lnTo>
                    <a:pt x="51701" y="339462"/>
                  </a:lnTo>
                  <a:close/>
                </a:path>
                <a:path w="103504" h="365125">
                  <a:moveTo>
                    <a:pt x="58051" y="328575"/>
                  </a:moveTo>
                  <a:lnTo>
                    <a:pt x="51701" y="339462"/>
                  </a:lnTo>
                  <a:lnTo>
                    <a:pt x="57188" y="348868"/>
                  </a:lnTo>
                  <a:lnTo>
                    <a:pt x="58051" y="348868"/>
                  </a:lnTo>
                  <a:lnTo>
                    <a:pt x="58051" y="328575"/>
                  </a:lnTo>
                  <a:close/>
                </a:path>
                <a:path w="103504" h="365125">
                  <a:moveTo>
                    <a:pt x="58051" y="0"/>
                  </a:moveTo>
                  <a:lnTo>
                    <a:pt x="45351" y="0"/>
                  </a:lnTo>
                  <a:lnTo>
                    <a:pt x="45351" y="328575"/>
                  </a:lnTo>
                  <a:lnTo>
                    <a:pt x="51701" y="339462"/>
                  </a:lnTo>
                  <a:lnTo>
                    <a:pt x="58051" y="328575"/>
                  </a:lnTo>
                  <a:lnTo>
                    <a:pt x="580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250423" y="4459223"/>
              <a:ext cx="856487" cy="1844039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0297312" y="4481423"/>
              <a:ext cx="762000" cy="1752600"/>
            </a:xfrm>
            <a:custGeom>
              <a:avLst/>
              <a:gdLst/>
              <a:ahLst/>
              <a:cxnLst/>
              <a:rect l="l" t="t" r="r" b="b"/>
              <a:pathLst>
                <a:path w="762000" h="1752600">
                  <a:moveTo>
                    <a:pt x="0" y="0"/>
                  </a:moveTo>
                  <a:lnTo>
                    <a:pt x="762000" y="0"/>
                  </a:lnTo>
                  <a:lnTo>
                    <a:pt x="762000" y="1752600"/>
                  </a:lnTo>
                  <a:lnTo>
                    <a:pt x="0" y="17526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B5CDD3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455151" y="4398263"/>
              <a:ext cx="411479" cy="417575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8502649" y="4423156"/>
              <a:ext cx="318604" cy="326834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8502649" y="4423155"/>
              <a:ext cx="318770" cy="327025"/>
            </a:xfrm>
            <a:custGeom>
              <a:avLst/>
              <a:gdLst/>
              <a:ahLst/>
              <a:cxnLst/>
              <a:rect l="l" t="t" r="r" b="b"/>
              <a:pathLst>
                <a:path w="318770" h="327025">
                  <a:moveTo>
                    <a:pt x="0" y="163418"/>
                  </a:moveTo>
                  <a:lnTo>
                    <a:pt x="5690" y="119975"/>
                  </a:lnTo>
                  <a:lnTo>
                    <a:pt x="21749" y="80937"/>
                  </a:lnTo>
                  <a:lnTo>
                    <a:pt x="46659" y="47864"/>
                  </a:lnTo>
                  <a:lnTo>
                    <a:pt x="78900" y="22311"/>
                  </a:lnTo>
                  <a:lnTo>
                    <a:pt x="116955" y="5837"/>
                  </a:lnTo>
                  <a:lnTo>
                    <a:pt x="159305" y="0"/>
                  </a:lnTo>
                  <a:lnTo>
                    <a:pt x="201654" y="5837"/>
                  </a:lnTo>
                  <a:lnTo>
                    <a:pt x="239708" y="22311"/>
                  </a:lnTo>
                  <a:lnTo>
                    <a:pt x="271950" y="47864"/>
                  </a:lnTo>
                  <a:lnTo>
                    <a:pt x="296859" y="80937"/>
                  </a:lnTo>
                  <a:lnTo>
                    <a:pt x="312918" y="119975"/>
                  </a:lnTo>
                  <a:lnTo>
                    <a:pt x="318609" y="163418"/>
                  </a:lnTo>
                  <a:lnTo>
                    <a:pt x="312918" y="206861"/>
                  </a:lnTo>
                  <a:lnTo>
                    <a:pt x="296859" y="245898"/>
                  </a:lnTo>
                  <a:lnTo>
                    <a:pt x="271950" y="278972"/>
                  </a:lnTo>
                  <a:lnTo>
                    <a:pt x="239708" y="304524"/>
                  </a:lnTo>
                  <a:lnTo>
                    <a:pt x="201654" y="320998"/>
                  </a:lnTo>
                  <a:lnTo>
                    <a:pt x="159305" y="326836"/>
                  </a:lnTo>
                  <a:lnTo>
                    <a:pt x="116955" y="320998"/>
                  </a:lnTo>
                  <a:lnTo>
                    <a:pt x="78900" y="304524"/>
                  </a:lnTo>
                  <a:lnTo>
                    <a:pt x="46659" y="278972"/>
                  </a:lnTo>
                  <a:lnTo>
                    <a:pt x="21749" y="245898"/>
                  </a:lnTo>
                  <a:lnTo>
                    <a:pt x="5690" y="206861"/>
                  </a:lnTo>
                  <a:lnTo>
                    <a:pt x="0" y="16341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8424671" y="5087111"/>
              <a:ext cx="475487" cy="39624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8471458" y="5114620"/>
              <a:ext cx="380987" cy="302374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8471458" y="5114620"/>
              <a:ext cx="381000" cy="302895"/>
            </a:xfrm>
            <a:custGeom>
              <a:avLst/>
              <a:gdLst/>
              <a:ahLst/>
              <a:cxnLst/>
              <a:rect l="l" t="t" r="r" b="b"/>
              <a:pathLst>
                <a:path w="381000" h="302895">
                  <a:moveTo>
                    <a:pt x="0" y="151189"/>
                  </a:moveTo>
                  <a:lnTo>
                    <a:pt x="6804" y="110997"/>
                  </a:lnTo>
                  <a:lnTo>
                    <a:pt x="26008" y="74881"/>
                  </a:lnTo>
                  <a:lnTo>
                    <a:pt x="55795" y="44282"/>
                  </a:lnTo>
                  <a:lnTo>
                    <a:pt x="94350" y="20641"/>
                  </a:lnTo>
                  <a:lnTo>
                    <a:pt x="139856" y="5400"/>
                  </a:lnTo>
                  <a:lnTo>
                    <a:pt x="190499" y="0"/>
                  </a:lnTo>
                  <a:lnTo>
                    <a:pt x="241141" y="5400"/>
                  </a:lnTo>
                  <a:lnTo>
                    <a:pt x="286647" y="20641"/>
                  </a:lnTo>
                  <a:lnTo>
                    <a:pt x="325202" y="44282"/>
                  </a:lnTo>
                  <a:lnTo>
                    <a:pt x="354989" y="74881"/>
                  </a:lnTo>
                  <a:lnTo>
                    <a:pt x="374193" y="110997"/>
                  </a:lnTo>
                  <a:lnTo>
                    <a:pt x="380998" y="151189"/>
                  </a:lnTo>
                  <a:lnTo>
                    <a:pt x="374193" y="191381"/>
                  </a:lnTo>
                  <a:lnTo>
                    <a:pt x="354989" y="227496"/>
                  </a:lnTo>
                  <a:lnTo>
                    <a:pt x="325202" y="258095"/>
                  </a:lnTo>
                  <a:lnTo>
                    <a:pt x="286647" y="281736"/>
                  </a:lnTo>
                  <a:lnTo>
                    <a:pt x="241141" y="296977"/>
                  </a:lnTo>
                  <a:lnTo>
                    <a:pt x="190499" y="302378"/>
                  </a:lnTo>
                  <a:lnTo>
                    <a:pt x="139856" y="296977"/>
                  </a:lnTo>
                  <a:lnTo>
                    <a:pt x="94350" y="281736"/>
                  </a:lnTo>
                  <a:lnTo>
                    <a:pt x="55795" y="258095"/>
                  </a:lnTo>
                  <a:lnTo>
                    <a:pt x="26008" y="227496"/>
                  </a:lnTo>
                  <a:lnTo>
                    <a:pt x="6804" y="191381"/>
                  </a:lnTo>
                  <a:lnTo>
                    <a:pt x="0" y="15118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8540495" y="4727447"/>
              <a:ext cx="240792" cy="527304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8610244" y="4749990"/>
              <a:ext cx="103505" cy="365125"/>
            </a:xfrm>
            <a:custGeom>
              <a:avLst/>
              <a:gdLst/>
              <a:ahLst/>
              <a:cxnLst/>
              <a:rect l="l" t="t" r="r" b="b"/>
              <a:pathLst>
                <a:path w="103504" h="365125">
                  <a:moveTo>
                    <a:pt x="7086" y="268605"/>
                  </a:moveTo>
                  <a:lnTo>
                    <a:pt x="1028" y="272135"/>
                  </a:lnTo>
                  <a:lnTo>
                    <a:pt x="0" y="276034"/>
                  </a:lnTo>
                  <a:lnTo>
                    <a:pt x="51701" y="364667"/>
                  </a:lnTo>
                  <a:lnTo>
                    <a:pt x="59057" y="352056"/>
                  </a:lnTo>
                  <a:lnTo>
                    <a:pt x="45351" y="352056"/>
                  </a:lnTo>
                  <a:lnTo>
                    <a:pt x="45351" y="328566"/>
                  </a:lnTo>
                  <a:lnTo>
                    <a:pt x="10972" y="269633"/>
                  </a:lnTo>
                  <a:lnTo>
                    <a:pt x="7086" y="268605"/>
                  </a:lnTo>
                  <a:close/>
                </a:path>
                <a:path w="103504" h="365125">
                  <a:moveTo>
                    <a:pt x="45351" y="328566"/>
                  </a:moveTo>
                  <a:lnTo>
                    <a:pt x="45351" y="352056"/>
                  </a:lnTo>
                  <a:lnTo>
                    <a:pt x="58051" y="352056"/>
                  </a:lnTo>
                  <a:lnTo>
                    <a:pt x="58051" y="348856"/>
                  </a:lnTo>
                  <a:lnTo>
                    <a:pt x="46227" y="348856"/>
                  </a:lnTo>
                  <a:lnTo>
                    <a:pt x="51708" y="339462"/>
                  </a:lnTo>
                  <a:lnTo>
                    <a:pt x="45351" y="328566"/>
                  </a:lnTo>
                  <a:close/>
                </a:path>
                <a:path w="103504" h="365125">
                  <a:moveTo>
                    <a:pt x="96329" y="268605"/>
                  </a:moveTo>
                  <a:lnTo>
                    <a:pt x="92443" y="269633"/>
                  </a:lnTo>
                  <a:lnTo>
                    <a:pt x="58064" y="328566"/>
                  </a:lnTo>
                  <a:lnTo>
                    <a:pt x="58051" y="352056"/>
                  </a:lnTo>
                  <a:lnTo>
                    <a:pt x="59057" y="352056"/>
                  </a:lnTo>
                  <a:lnTo>
                    <a:pt x="103416" y="276034"/>
                  </a:lnTo>
                  <a:lnTo>
                    <a:pt x="102387" y="272135"/>
                  </a:lnTo>
                  <a:lnTo>
                    <a:pt x="96329" y="268605"/>
                  </a:lnTo>
                  <a:close/>
                </a:path>
                <a:path w="103504" h="365125">
                  <a:moveTo>
                    <a:pt x="51708" y="339462"/>
                  </a:moveTo>
                  <a:lnTo>
                    <a:pt x="46227" y="348856"/>
                  </a:lnTo>
                  <a:lnTo>
                    <a:pt x="57188" y="348856"/>
                  </a:lnTo>
                  <a:lnTo>
                    <a:pt x="51708" y="339462"/>
                  </a:lnTo>
                  <a:close/>
                </a:path>
                <a:path w="103504" h="365125">
                  <a:moveTo>
                    <a:pt x="58051" y="328588"/>
                  </a:moveTo>
                  <a:lnTo>
                    <a:pt x="51708" y="339462"/>
                  </a:lnTo>
                  <a:lnTo>
                    <a:pt x="57188" y="348856"/>
                  </a:lnTo>
                  <a:lnTo>
                    <a:pt x="58051" y="348856"/>
                  </a:lnTo>
                  <a:lnTo>
                    <a:pt x="58051" y="328588"/>
                  </a:lnTo>
                  <a:close/>
                </a:path>
                <a:path w="103504" h="365125">
                  <a:moveTo>
                    <a:pt x="58051" y="0"/>
                  </a:moveTo>
                  <a:lnTo>
                    <a:pt x="45351" y="0"/>
                  </a:lnTo>
                  <a:lnTo>
                    <a:pt x="45364" y="328588"/>
                  </a:lnTo>
                  <a:lnTo>
                    <a:pt x="51708" y="339462"/>
                  </a:lnTo>
                  <a:lnTo>
                    <a:pt x="58051" y="328588"/>
                  </a:lnTo>
                  <a:lnTo>
                    <a:pt x="580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8458199" y="5550408"/>
              <a:ext cx="408431" cy="38709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8503449" y="5577090"/>
              <a:ext cx="317004" cy="293477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8503449" y="5577090"/>
              <a:ext cx="317500" cy="294005"/>
            </a:xfrm>
            <a:custGeom>
              <a:avLst/>
              <a:gdLst/>
              <a:ahLst/>
              <a:cxnLst/>
              <a:rect l="l" t="t" r="r" b="b"/>
              <a:pathLst>
                <a:path w="317500" h="294004">
                  <a:moveTo>
                    <a:pt x="0" y="146743"/>
                  </a:moveTo>
                  <a:lnTo>
                    <a:pt x="8080" y="100360"/>
                  </a:lnTo>
                  <a:lnTo>
                    <a:pt x="30581" y="60078"/>
                  </a:lnTo>
                  <a:lnTo>
                    <a:pt x="64892" y="28312"/>
                  </a:lnTo>
                  <a:lnTo>
                    <a:pt x="108402" y="7481"/>
                  </a:lnTo>
                  <a:lnTo>
                    <a:pt x="158501" y="0"/>
                  </a:lnTo>
                  <a:lnTo>
                    <a:pt x="208599" y="7481"/>
                  </a:lnTo>
                  <a:lnTo>
                    <a:pt x="252109" y="28312"/>
                  </a:lnTo>
                  <a:lnTo>
                    <a:pt x="286420" y="60078"/>
                  </a:lnTo>
                  <a:lnTo>
                    <a:pt x="308921" y="100360"/>
                  </a:lnTo>
                  <a:lnTo>
                    <a:pt x="317002" y="146743"/>
                  </a:lnTo>
                  <a:lnTo>
                    <a:pt x="308921" y="193124"/>
                  </a:lnTo>
                  <a:lnTo>
                    <a:pt x="286420" y="233406"/>
                  </a:lnTo>
                  <a:lnTo>
                    <a:pt x="252109" y="265172"/>
                  </a:lnTo>
                  <a:lnTo>
                    <a:pt x="208599" y="286004"/>
                  </a:lnTo>
                  <a:lnTo>
                    <a:pt x="158501" y="293485"/>
                  </a:lnTo>
                  <a:lnTo>
                    <a:pt x="108402" y="286004"/>
                  </a:lnTo>
                  <a:lnTo>
                    <a:pt x="64892" y="265172"/>
                  </a:lnTo>
                  <a:lnTo>
                    <a:pt x="30581" y="233406"/>
                  </a:lnTo>
                  <a:lnTo>
                    <a:pt x="8080" y="193124"/>
                  </a:lnTo>
                  <a:lnTo>
                    <a:pt x="0" y="14674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40" name="object 4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196071" y="4248911"/>
              <a:ext cx="856487" cy="1844039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8242845" y="4270755"/>
              <a:ext cx="762000" cy="1752600"/>
            </a:xfrm>
            <a:custGeom>
              <a:avLst/>
              <a:gdLst/>
              <a:ahLst/>
              <a:cxnLst/>
              <a:rect l="l" t="t" r="r" b="b"/>
              <a:pathLst>
                <a:path w="762000" h="1752600">
                  <a:moveTo>
                    <a:pt x="0" y="0"/>
                  </a:moveTo>
                  <a:lnTo>
                    <a:pt x="762000" y="0"/>
                  </a:lnTo>
                  <a:lnTo>
                    <a:pt x="762000" y="1752600"/>
                  </a:lnTo>
                  <a:lnTo>
                    <a:pt x="0" y="17526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2F92B9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42" name="object 4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14300">
              <a:lnSpc>
                <a:spcPct val="100000"/>
              </a:lnSpc>
              <a:spcBef>
                <a:spcPts val="100"/>
              </a:spcBef>
              <a:tabLst>
                <a:tab pos="11188065" algn="l"/>
              </a:tabLst>
            </a:pPr>
            <a:r>
              <a:t>Allineamento del valore	</a:t>
            </a:r>
          </a:p>
        </p:txBody>
      </p:sp>
      <p:sp>
        <p:nvSpPr>
          <p:cNvPr id="43" name="object 43"/>
          <p:cNvSpPr txBox="1"/>
          <p:nvPr/>
        </p:nvSpPr>
        <p:spPr>
          <a:xfrm>
            <a:off x="596900" y="943356"/>
            <a:ext cx="3796029" cy="137287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244475" marR="5080" indent="-231775">
              <a:lnSpc>
                <a:spcPct val="100000"/>
              </a:lnSpc>
              <a:spcBef>
                <a:spcPts val="100"/>
              </a:spcBef>
              <a:buChar char="•"/>
              <a:tabLst>
                <a:tab pos="243840" algn="l"/>
                <a:tab pos="244475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Generiamo triplette di CP-nets (A,B,C).</a:t>
            </a:r>
            <a:endParaRPr sz="20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004266"/>
              </a:buClr>
              <a:buFont typeface="Arial MT"/>
              <a:buChar char="•"/>
            </a:pPr>
            <a:endParaRPr sz="2950">
              <a:latin typeface="Arial MT"/>
              <a:cs typeface="Arial MT"/>
            </a:endParaRPr>
          </a:p>
          <a:p>
            <a:pPr marL="244475" indent="-231775">
              <a:lnSpc>
                <a:spcPct val="100000"/>
              </a:lnSpc>
              <a:buChar char="•"/>
              <a:tabLst>
                <a:tab pos="243840" algn="l"/>
                <a:tab pos="244475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Ne abbiamo scelto uno come pivot: A.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96900" y="2723388"/>
            <a:ext cx="3684270" cy="9398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244475" marR="5080" indent="-231775">
              <a:lnSpc>
                <a:spcPct val="100000"/>
              </a:lnSpc>
              <a:spcBef>
                <a:spcPts val="100"/>
              </a:spcBef>
              <a:buChar char="•"/>
              <a:tabLst>
                <a:tab pos="243840" algn="l"/>
                <a:tab pos="244475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Contiamo quante volte KTD dice che B è più vicino e le altre distanze dicono che C è più vicina.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596900" y="4055364"/>
            <a:ext cx="795020" cy="3302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244475" indent="-231775">
              <a:lnSpc>
                <a:spcPct val="100000"/>
              </a:lnSpc>
              <a:spcBef>
                <a:spcPts val="100"/>
              </a:spcBef>
              <a:buChar char="•"/>
              <a:tabLst>
                <a:tab pos="243840" algn="l"/>
                <a:tab pos="244475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CPD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96900" y="4792979"/>
            <a:ext cx="3442335" cy="6350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244475" marR="5080" indent="-231775">
              <a:lnSpc>
                <a:spcPct val="100000"/>
              </a:lnSpc>
              <a:spcBef>
                <a:spcPts val="100"/>
              </a:spcBef>
              <a:buChar char="•"/>
              <a:tabLst>
                <a:tab pos="243840" algn="l"/>
                <a:tab pos="244475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Ci dà un'idea di una CP-net "più conforme".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4392167" y="3886200"/>
            <a:ext cx="856615" cy="1844039"/>
            <a:chOff x="4392167" y="3886200"/>
            <a:chExt cx="856615" cy="1844039"/>
          </a:xfrm>
        </p:grpSpPr>
        <p:pic>
          <p:nvPicPr>
            <p:cNvPr id="48" name="object 4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4654295" y="4035552"/>
              <a:ext cx="411479" cy="420624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699723" y="4061828"/>
              <a:ext cx="318604" cy="326847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4699723" y="4061828"/>
              <a:ext cx="318770" cy="327025"/>
            </a:xfrm>
            <a:custGeom>
              <a:avLst/>
              <a:gdLst/>
              <a:ahLst/>
              <a:cxnLst/>
              <a:rect l="l" t="t" r="r" b="b"/>
              <a:pathLst>
                <a:path w="318770" h="327025">
                  <a:moveTo>
                    <a:pt x="0" y="163418"/>
                  </a:moveTo>
                  <a:lnTo>
                    <a:pt x="5690" y="119975"/>
                  </a:lnTo>
                  <a:lnTo>
                    <a:pt x="21749" y="80937"/>
                  </a:lnTo>
                  <a:lnTo>
                    <a:pt x="46659" y="47864"/>
                  </a:lnTo>
                  <a:lnTo>
                    <a:pt x="78900" y="22311"/>
                  </a:lnTo>
                  <a:lnTo>
                    <a:pt x="116955" y="5837"/>
                  </a:lnTo>
                  <a:lnTo>
                    <a:pt x="159305" y="0"/>
                  </a:lnTo>
                  <a:lnTo>
                    <a:pt x="201654" y="5837"/>
                  </a:lnTo>
                  <a:lnTo>
                    <a:pt x="239708" y="22311"/>
                  </a:lnTo>
                  <a:lnTo>
                    <a:pt x="271950" y="47864"/>
                  </a:lnTo>
                  <a:lnTo>
                    <a:pt x="296859" y="80937"/>
                  </a:lnTo>
                  <a:lnTo>
                    <a:pt x="312918" y="119975"/>
                  </a:lnTo>
                  <a:lnTo>
                    <a:pt x="318609" y="163418"/>
                  </a:lnTo>
                  <a:lnTo>
                    <a:pt x="312918" y="206861"/>
                  </a:lnTo>
                  <a:lnTo>
                    <a:pt x="296859" y="245898"/>
                  </a:lnTo>
                  <a:lnTo>
                    <a:pt x="271950" y="278972"/>
                  </a:lnTo>
                  <a:lnTo>
                    <a:pt x="239708" y="304524"/>
                  </a:lnTo>
                  <a:lnTo>
                    <a:pt x="201654" y="320998"/>
                  </a:lnTo>
                  <a:lnTo>
                    <a:pt x="159305" y="326836"/>
                  </a:lnTo>
                  <a:lnTo>
                    <a:pt x="116955" y="320998"/>
                  </a:lnTo>
                  <a:lnTo>
                    <a:pt x="78900" y="304524"/>
                  </a:lnTo>
                  <a:lnTo>
                    <a:pt x="46659" y="278972"/>
                  </a:lnTo>
                  <a:lnTo>
                    <a:pt x="21749" y="245898"/>
                  </a:lnTo>
                  <a:lnTo>
                    <a:pt x="5690" y="206861"/>
                  </a:lnTo>
                  <a:lnTo>
                    <a:pt x="0" y="16341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620767" y="4727447"/>
              <a:ext cx="475488" cy="393192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668519" y="4753305"/>
              <a:ext cx="380999" cy="302374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4668519" y="4753305"/>
              <a:ext cx="381000" cy="302895"/>
            </a:xfrm>
            <a:custGeom>
              <a:avLst/>
              <a:gdLst/>
              <a:ahLst/>
              <a:cxnLst/>
              <a:rect l="l" t="t" r="r" b="b"/>
              <a:pathLst>
                <a:path w="381000" h="302895">
                  <a:moveTo>
                    <a:pt x="0" y="151189"/>
                  </a:moveTo>
                  <a:lnTo>
                    <a:pt x="6804" y="110997"/>
                  </a:lnTo>
                  <a:lnTo>
                    <a:pt x="26008" y="74881"/>
                  </a:lnTo>
                  <a:lnTo>
                    <a:pt x="55795" y="44282"/>
                  </a:lnTo>
                  <a:lnTo>
                    <a:pt x="94350" y="20641"/>
                  </a:lnTo>
                  <a:lnTo>
                    <a:pt x="139856" y="5400"/>
                  </a:lnTo>
                  <a:lnTo>
                    <a:pt x="190499" y="0"/>
                  </a:lnTo>
                  <a:lnTo>
                    <a:pt x="241141" y="5400"/>
                  </a:lnTo>
                  <a:lnTo>
                    <a:pt x="286647" y="20641"/>
                  </a:lnTo>
                  <a:lnTo>
                    <a:pt x="325202" y="44282"/>
                  </a:lnTo>
                  <a:lnTo>
                    <a:pt x="354989" y="74881"/>
                  </a:lnTo>
                  <a:lnTo>
                    <a:pt x="374193" y="110997"/>
                  </a:lnTo>
                  <a:lnTo>
                    <a:pt x="380998" y="151189"/>
                  </a:lnTo>
                  <a:lnTo>
                    <a:pt x="374193" y="191381"/>
                  </a:lnTo>
                  <a:lnTo>
                    <a:pt x="354989" y="227496"/>
                  </a:lnTo>
                  <a:lnTo>
                    <a:pt x="325202" y="258095"/>
                  </a:lnTo>
                  <a:lnTo>
                    <a:pt x="286647" y="281736"/>
                  </a:lnTo>
                  <a:lnTo>
                    <a:pt x="241141" y="296977"/>
                  </a:lnTo>
                  <a:lnTo>
                    <a:pt x="190499" y="302378"/>
                  </a:lnTo>
                  <a:lnTo>
                    <a:pt x="139856" y="296977"/>
                  </a:lnTo>
                  <a:lnTo>
                    <a:pt x="94350" y="281736"/>
                  </a:lnTo>
                  <a:lnTo>
                    <a:pt x="55795" y="258095"/>
                  </a:lnTo>
                  <a:lnTo>
                    <a:pt x="26008" y="227496"/>
                  </a:lnTo>
                  <a:lnTo>
                    <a:pt x="6804" y="191381"/>
                  </a:lnTo>
                  <a:lnTo>
                    <a:pt x="0" y="15118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4739639" y="4367783"/>
              <a:ext cx="240791" cy="524256"/>
            </a:xfrm>
            <a:prstGeom prst="rect">
              <a:avLst/>
            </a:prstGeom>
          </p:spPr>
        </p:pic>
        <p:sp>
          <p:nvSpPr>
            <p:cNvPr id="55" name="object 55"/>
            <p:cNvSpPr/>
            <p:nvPr/>
          </p:nvSpPr>
          <p:spPr>
            <a:xfrm>
              <a:off x="4807318" y="4388675"/>
              <a:ext cx="103505" cy="365125"/>
            </a:xfrm>
            <a:custGeom>
              <a:avLst/>
              <a:gdLst/>
              <a:ahLst/>
              <a:cxnLst/>
              <a:rect l="l" t="t" r="r" b="b"/>
              <a:pathLst>
                <a:path w="103504" h="365125">
                  <a:moveTo>
                    <a:pt x="7086" y="268605"/>
                  </a:moveTo>
                  <a:lnTo>
                    <a:pt x="1028" y="272135"/>
                  </a:lnTo>
                  <a:lnTo>
                    <a:pt x="0" y="276021"/>
                  </a:lnTo>
                  <a:lnTo>
                    <a:pt x="51714" y="364655"/>
                  </a:lnTo>
                  <a:lnTo>
                    <a:pt x="59062" y="352056"/>
                  </a:lnTo>
                  <a:lnTo>
                    <a:pt x="45351" y="352056"/>
                  </a:lnTo>
                  <a:lnTo>
                    <a:pt x="45351" y="328563"/>
                  </a:lnTo>
                  <a:lnTo>
                    <a:pt x="10972" y="269620"/>
                  </a:lnTo>
                  <a:lnTo>
                    <a:pt x="7086" y="268605"/>
                  </a:lnTo>
                  <a:close/>
                </a:path>
                <a:path w="103504" h="365125">
                  <a:moveTo>
                    <a:pt x="45351" y="328563"/>
                  </a:moveTo>
                  <a:lnTo>
                    <a:pt x="45351" y="352056"/>
                  </a:lnTo>
                  <a:lnTo>
                    <a:pt x="58064" y="352056"/>
                  </a:lnTo>
                  <a:lnTo>
                    <a:pt x="58064" y="348856"/>
                  </a:lnTo>
                  <a:lnTo>
                    <a:pt x="46227" y="348856"/>
                  </a:lnTo>
                  <a:lnTo>
                    <a:pt x="51708" y="339460"/>
                  </a:lnTo>
                  <a:lnTo>
                    <a:pt x="45351" y="328563"/>
                  </a:lnTo>
                  <a:close/>
                </a:path>
                <a:path w="103504" h="365125">
                  <a:moveTo>
                    <a:pt x="96329" y="268605"/>
                  </a:moveTo>
                  <a:lnTo>
                    <a:pt x="92443" y="269620"/>
                  </a:lnTo>
                  <a:lnTo>
                    <a:pt x="58064" y="328563"/>
                  </a:lnTo>
                  <a:lnTo>
                    <a:pt x="58064" y="352056"/>
                  </a:lnTo>
                  <a:lnTo>
                    <a:pt x="59062" y="352056"/>
                  </a:lnTo>
                  <a:lnTo>
                    <a:pt x="103403" y="276021"/>
                  </a:lnTo>
                  <a:lnTo>
                    <a:pt x="102387" y="272135"/>
                  </a:lnTo>
                  <a:lnTo>
                    <a:pt x="96329" y="268605"/>
                  </a:lnTo>
                  <a:close/>
                </a:path>
                <a:path w="103504" h="365125">
                  <a:moveTo>
                    <a:pt x="51708" y="339460"/>
                  </a:moveTo>
                  <a:lnTo>
                    <a:pt x="46227" y="348856"/>
                  </a:lnTo>
                  <a:lnTo>
                    <a:pt x="57188" y="348856"/>
                  </a:lnTo>
                  <a:lnTo>
                    <a:pt x="51708" y="339460"/>
                  </a:lnTo>
                  <a:close/>
                </a:path>
                <a:path w="103504" h="365125">
                  <a:moveTo>
                    <a:pt x="58063" y="328564"/>
                  </a:moveTo>
                  <a:lnTo>
                    <a:pt x="51708" y="339460"/>
                  </a:lnTo>
                  <a:lnTo>
                    <a:pt x="57188" y="348856"/>
                  </a:lnTo>
                  <a:lnTo>
                    <a:pt x="58064" y="348856"/>
                  </a:lnTo>
                  <a:lnTo>
                    <a:pt x="58063" y="328564"/>
                  </a:lnTo>
                  <a:close/>
                </a:path>
                <a:path w="103504" h="365125">
                  <a:moveTo>
                    <a:pt x="58051" y="0"/>
                  </a:moveTo>
                  <a:lnTo>
                    <a:pt x="45351" y="0"/>
                  </a:lnTo>
                  <a:lnTo>
                    <a:pt x="45352" y="328564"/>
                  </a:lnTo>
                  <a:lnTo>
                    <a:pt x="51708" y="339460"/>
                  </a:lnTo>
                  <a:lnTo>
                    <a:pt x="58063" y="328564"/>
                  </a:lnTo>
                  <a:lnTo>
                    <a:pt x="580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56" name="object 5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654295" y="5190744"/>
              <a:ext cx="408431" cy="384047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4700523" y="5215763"/>
              <a:ext cx="317004" cy="293484"/>
            </a:xfrm>
            <a:prstGeom prst="rect">
              <a:avLst/>
            </a:prstGeom>
          </p:spPr>
        </p:pic>
        <p:sp>
          <p:nvSpPr>
            <p:cNvPr id="58" name="object 58"/>
            <p:cNvSpPr/>
            <p:nvPr/>
          </p:nvSpPr>
          <p:spPr>
            <a:xfrm>
              <a:off x="4700523" y="5215763"/>
              <a:ext cx="317500" cy="294005"/>
            </a:xfrm>
            <a:custGeom>
              <a:avLst/>
              <a:gdLst/>
              <a:ahLst/>
              <a:cxnLst/>
              <a:rect l="l" t="t" r="r" b="b"/>
              <a:pathLst>
                <a:path w="317500" h="294004">
                  <a:moveTo>
                    <a:pt x="0" y="146743"/>
                  </a:moveTo>
                  <a:lnTo>
                    <a:pt x="8080" y="100360"/>
                  </a:lnTo>
                  <a:lnTo>
                    <a:pt x="30581" y="60078"/>
                  </a:lnTo>
                  <a:lnTo>
                    <a:pt x="64892" y="28312"/>
                  </a:lnTo>
                  <a:lnTo>
                    <a:pt x="108402" y="7481"/>
                  </a:lnTo>
                  <a:lnTo>
                    <a:pt x="158501" y="0"/>
                  </a:lnTo>
                  <a:lnTo>
                    <a:pt x="208599" y="7481"/>
                  </a:lnTo>
                  <a:lnTo>
                    <a:pt x="252109" y="28312"/>
                  </a:lnTo>
                  <a:lnTo>
                    <a:pt x="286420" y="60078"/>
                  </a:lnTo>
                  <a:lnTo>
                    <a:pt x="308921" y="100360"/>
                  </a:lnTo>
                  <a:lnTo>
                    <a:pt x="317002" y="146743"/>
                  </a:lnTo>
                  <a:lnTo>
                    <a:pt x="308921" y="193124"/>
                  </a:lnTo>
                  <a:lnTo>
                    <a:pt x="286420" y="233406"/>
                  </a:lnTo>
                  <a:lnTo>
                    <a:pt x="252109" y="265172"/>
                  </a:lnTo>
                  <a:lnTo>
                    <a:pt x="208599" y="286004"/>
                  </a:lnTo>
                  <a:lnTo>
                    <a:pt x="158501" y="293485"/>
                  </a:lnTo>
                  <a:lnTo>
                    <a:pt x="108402" y="286004"/>
                  </a:lnTo>
                  <a:lnTo>
                    <a:pt x="64892" y="265172"/>
                  </a:lnTo>
                  <a:lnTo>
                    <a:pt x="30581" y="233406"/>
                  </a:lnTo>
                  <a:lnTo>
                    <a:pt x="8080" y="193124"/>
                  </a:lnTo>
                  <a:lnTo>
                    <a:pt x="0" y="14674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59" name="object 5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4392167" y="3886200"/>
              <a:ext cx="856488" cy="1844039"/>
            </a:xfrm>
            <a:prstGeom prst="rect">
              <a:avLst/>
            </a:prstGeom>
          </p:spPr>
        </p:pic>
        <p:sp>
          <p:nvSpPr>
            <p:cNvPr id="60" name="object 60"/>
            <p:cNvSpPr/>
            <p:nvPr/>
          </p:nvSpPr>
          <p:spPr>
            <a:xfrm>
              <a:off x="4439932" y="3909428"/>
              <a:ext cx="762000" cy="1752600"/>
            </a:xfrm>
            <a:custGeom>
              <a:avLst/>
              <a:gdLst/>
              <a:ahLst/>
              <a:cxnLst/>
              <a:rect l="l" t="t" r="r" b="b"/>
              <a:pathLst>
                <a:path w="762000" h="1752600">
                  <a:moveTo>
                    <a:pt x="0" y="0"/>
                  </a:moveTo>
                  <a:lnTo>
                    <a:pt x="762000" y="0"/>
                  </a:lnTo>
                  <a:lnTo>
                    <a:pt x="762000" y="1752600"/>
                  </a:lnTo>
                  <a:lnTo>
                    <a:pt x="0" y="17526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2F92B9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61" name="object 61"/>
          <p:cNvSpPr txBox="1"/>
          <p:nvPr/>
        </p:nvSpPr>
        <p:spPr>
          <a:xfrm>
            <a:off x="4732020" y="5605779"/>
            <a:ext cx="282575" cy="45212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2800" b="1">
                <a:latin typeface="Arial"/>
                <a:cs typeface="Arial"/>
              </a:defRPr>
            </a:pPr>
            <a:r>
              <a:t>A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5382767" y="1676400"/>
            <a:ext cx="856615" cy="1844039"/>
            <a:chOff x="5382767" y="1676400"/>
            <a:chExt cx="856615" cy="1844039"/>
          </a:xfrm>
        </p:grpSpPr>
        <p:pic>
          <p:nvPicPr>
            <p:cNvPr id="63" name="object 63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568695" y="1825752"/>
              <a:ext cx="411479" cy="420624"/>
            </a:xfrm>
            <a:prstGeom prst="rect">
              <a:avLst/>
            </a:prstGeom>
          </p:spPr>
        </p:pic>
        <p:pic>
          <p:nvPicPr>
            <p:cNvPr id="64" name="object 64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5614123" y="1852028"/>
              <a:ext cx="318604" cy="326847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5614123" y="1852028"/>
              <a:ext cx="318770" cy="327025"/>
            </a:xfrm>
            <a:custGeom>
              <a:avLst/>
              <a:gdLst/>
              <a:ahLst/>
              <a:cxnLst/>
              <a:rect l="l" t="t" r="r" b="b"/>
              <a:pathLst>
                <a:path w="318770" h="327025">
                  <a:moveTo>
                    <a:pt x="0" y="163418"/>
                  </a:moveTo>
                  <a:lnTo>
                    <a:pt x="5690" y="119975"/>
                  </a:lnTo>
                  <a:lnTo>
                    <a:pt x="21749" y="80937"/>
                  </a:lnTo>
                  <a:lnTo>
                    <a:pt x="46659" y="47864"/>
                  </a:lnTo>
                  <a:lnTo>
                    <a:pt x="78900" y="22311"/>
                  </a:lnTo>
                  <a:lnTo>
                    <a:pt x="116955" y="5837"/>
                  </a:lnTo>
                  <a:lnTo>
                    <a:pt x="159305" y="0"/>
                  </a:lnTo>
                  <a:lnTo>
                    <a:pt x="201654" y="5837"/>
                  </a:lnTo>
                  <a:lnTo>
                    <a:pt x="239708" y="22311"/>
                  </a:lnTo>
                  <a:lnTo>
                    <a:pt x="271950" y="47864"/>
                  </a:lnTo>
                  <a:lnTo>
                    <a:pt x="296859" y="80937"/>
                  </a:lnTo>
                  <a:lnTo>
                    <a:pt x="312918" y="119975"/>
                  </a:lnTo>
                  <a:lnTo>
                    <a:pt x="318609" y="163418"/>
                  </a:lnTo>
                  <a:lnTo>
                    <a:pt x="312918" y="206861"/>
                  </a:lnTo>
                  <a:lnTo>
                    <a:pt x="296859" y="245898"/>
                  </a:lnTo>
                  <a:lnTo>
                    <a:pt x="271950" y="278972"/>
                  </a:lnTo>
                  <a:lnTo>
                    <a:pt x="239708" y="304524"/>
                  </a:lnTo>
                  <a:lnTo>
                    <a:pt x="201654" y="320998"/>
                  </a:lnTo>
                  <a:lnTo>
                    <a:pt x="159305" y="326836"/>
                  </a:lnTo>
                  <a:lnTo>
                    <a:pt x="116955" y="320998"/>
                  </a:lnTo>
                  <a:lnTo>
                    <a:pt x="78900" y="304524"/>
                  </a:lnTo>
                  <a:lnTo>
                    <a:pt x="46659" y="278972"/>
                  </a:lnTo>
                  <a:lnTo>
                    <a:pt x="21749" y="245898"/>
                  </a:lnTo>
                  <a:lnTo>
                    <a:pt x="5690" y="206861"/>
                  </a:lnTo>
                  <a:lnTo>
                    <a:pt x="0" y="16341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66" name="object 66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5535167" y="2517647"/>
              <a:ext cx="475488" cy="393191"/>
            </a:xfrm>
            <a:prstGeom prst="rect">
              <a:avLst/>
            </a:prstGeom>
          </p:spPr>
        </p:pic>
        <p:pic>
          <p:nvPicPr>
            <p:cNvPr id="67" name="object 67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582919" y="2543505"/>
              <a:ext cx="380999" cy="302374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5582919" y="2543505"/>
              <a:ext cx="381000" cy="302895"/>
            </a:xfrm>
            <a:custGeom>
              <a:avLst/>
              <a:gdLst/>
              <a:ahLst/>
              <a:cxnLst/>
              <a:rect l="l" t="t" r="r" b="b"/>
              <a:pathLst>
                <a:path w="381000" h="302894">
                  <a:moveTo>
                    <a:pt x="0" y="151189"/>
                  </a:moveTo>
                  <a:lnTo>
                    <a:pt x="6804" y="110997"/>
                  </a:lnTo>
                  <a:lnTo>
                    <a:pt x="26008" y="74881"/>
                  </a:lnTo>
                  <a:lnTo>
                    <a:pt x="55795" y="44282"/>
                  </a:lnTo>
                  <a:lnTo>
                    <a:pt x="94350" y="20641"/>
                  </a:lnTo>
                  <a:lnTo>
                    <a:pt x="139856" y="5400"/>
                  </a:lnTo>
                  <a:lnTo>
                    <a:pt x="190499" y="0"/>
                  </a:lnTo>
                  <a:lnTo>
                    <a:pt x="241141" y="5400"/>
                  </a:lnTo>
                  <a:lnTo>
                    <a:pt x="286647" y="20641"/>
                  </a:lnTo>
                  <a:lnTo>
                    <a:pt x="325202" y="44282"/>
                  </a:lnTo>
                  <a:lnTo>
                    <a:pt x="354989" y="74881"/>
                  </a:lnTo>
                  <a:lnTo>
                    <a:pt x="374193" y="110997"/>
                  </a:lnTo>
                  <a:lnTo>
                    <a:pt x="380998" y="151189"/>
                  </a:lnTo>
                  <a:lnTo>
                    <a:pt x="374193" y="191381"/>
                  </a:lnTo>
                  <a:lnTo>
                    <a:pt x="354989" y="227496"/>
                  </a:lnTo>
                  <a:lnTo>
                    <a:pt x="325202" y="258095"/>
                  </a:lnTo>
                  <a:lnTo>
                    <a:pt x="286647" y="281736"/>
                  </a:lnTo>
                  <a:lnTo>
                    <a:pt x="241141" y="296977"/>
                  </a:lnTo>
                  <a:lnTo>
                    <a:pt x="190499" y="302378"/>
                  </a:lnTo>
                  <a:lnTo>
                    <a:pt x="139856" y="296977"/>
                  </a:lnTo>
                  <a:lnTo>
                    <a:pt x="94350" y="281736"/>
                  </a:lnTo>
                  <a:lnTo>
                    <a:pt x="55795" y="258095"/>
                  </a:lnTo>
                  <a:lnTo>
                    <a:pt x="26008" y="227496"/>
                  </a:lnTo>
                  <a:lnTo>
                    <a:pt x="6804" y="191381"/>
                  </a:lnTo>
                  <a:lnTo>
                    <a:pt x="0" y="15118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5568695" y="2980944"/>
              <a:ext cx="408431" cy="384048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5614923" y="3005963"/>
              <a:ext cx="317004" cy="293484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5614923" y="3005963"/>
              <a:ext cx="317500" cy="294005"/>
            </a:xfrm>
            <a:custGeom>
              <a:avLst/>
              <a:gdLst/>
              <a:ahLst/>
              <a:cxnLst/>
              <a:rect l="l" t="t" r="r" b="b"/>
              <a:pathLst>
                <a:path w="317500" h="294004">
                  <a:moveTo>
                    <a:pt x="0" y="146743"/>
                  </a:moveTo>
                  <a:lnTo>
                    <a:pt x="8080" y="100360"/>
                  </a:lnTo>
                  <a:lnTo>
                    <a:pt x="30581" y="60078"/>
                  </a:lnTo>
                  <a:lnTo>
                    <a:pt x="64892" y="28312"/>
                  </a:lnTo>
                  <a:lnTo>
                    <a:pt x="108402" y="7481"/>
                  </a:lnTo>
                  <a:lnTo>
                    <a:pt x="158501" y="0"/>
                  </a:lnTo>
                  <a:lnTo>
                    <a:pt x="208599" y="7481"/>
                  </a:lnTo>
                  <a:lnTo>
                    <a:pt x="252109" y="28312"/>
                  </a:lnTo>
                  <a:lnTo>
                    <a:pt x="286420" y="60078"/>
                  </a:lnTo>
                  <a:lnTo>
                    <a:pt x="308921" y="100360"/>
                  </a:lnTo>
                  <a:lnTo>
                    <a:pt x="317002" y="146743"/>
                  </a:lnTo>
                  <a:lnTo>
                    <a:pt x="308921" y="193124"/>
                  </a:lnTo>
                  <a:lnTo>
                    <a:pt x="286420" y="233406"/>
                  </a:lnTo>
                  <a:lnTo>
                    <a:pt x="252109" y="265172"/>
                  </a:lnTo>
                  <a:lnTo>
                    <a:pt x="208599" y="286004"/>
                  </a:lnTo>
                  <a:lnTo>
                    <a:pt x="158501" y="293485"/>
                  </a:lnTo>
                  <a:lnTo>
                    <a:pt x="108402" y="286004"/>
                  </a:lnTo>
                  <a:lnTo>
                    <a:pt x="64892" y="265172"/>
                  </a:lnTo>
                  <a:lnTo>
                    <a:pt x="30581" y="233406"/>
                  </a:lnTo>
                  <a:lnTo>
                    <a:pt x="8080" y="193124"/>
                  </a:lnTo>
                  <a:lnTo>
                    <a:pt x="0" y="14674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72" name="object 72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5382767" y="1676400"/>
              <a:ext cx="856488" cy="1844039"/>
            </a:xfrm>
            <a:prstGeom prst="rect">
              <a:avLst/>
            </a:prstGeom>
          </p:spPr>
        </p:pic>
        <p:sp>
          <p:nvSpPr>
            <p:cNvPr id="73" name="object 73"/>
            <p:cNvSpPr/>
            <p:nvPr/>
          </p:nvSpPr>
          <p:spPr>
            <a:xfrm>
              <a:off x="5430519" y="1699628"/>
              <a:ext cx="762000" cy="1752600"/>
            </a:xfrm>
            <a:custGeom>
              <a:avLst/>
              <a:gdLst/>
              <a:ahLst/>
              <a:cxnLst/>
              <a:rect l="l" t="t" r="r" b="b"/>
              <a:pathLst>
                <a:path w="762000" h="1752600">
                  <a:moveTo>
                    <a:pt x="0" y="0"/>
                  </a:moveTo>
                  <a:lnTo>
                    <a:pt x="762000" y="0"/>
                  </a:lnTo>
                  <a:lnTo>
                    <a:pt x="762000" y="1752600"/>
                  </a:lnTo>
                  <a:lnTo>
                    <a:pt x="0" y="17526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2F92B9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74" name="object 74"/>
          <p:cNvSpPr txBox="1"/>
          <p:nvPr/>
        </p:nvSpPr>
        <p:spPr>
          <a:xfrm>
            <a:off x="5646420" y="3395978"/>
            <a:ext cx="282575" cy="45212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2800" b="1">
                <a:latin typeface="Arial"/>
                <a:cs typeface="Arial"/>
              </a:defRPr>
            </a:pPr>
            <a:r>
              <a:t>B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75" name="object 75"/>
          <p:cNvGrpSpPr/>
          <p:nvPr/>
        </p:nvGrpSpPr>
        <p:grpSpPr>
          <a:xfrm>
            <a:off x="7059168" y="3886200"/>
            <a:ext cx="856615" cy="1844039"/>
            <a:chOff x="7059168" y="3886200"/>
            <a:chExt cx="856615" cy="1844039"/>
          </a:xfrm>
        </p:grpSpPr>
        <p:pic>
          <p:nvPicPr>
            <p:cNvPr id="76" name="object 76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7168896" y="3959352"/>
              <a:ext cx="411479" cy="420624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7214324" y="3985628"/>
              <a:ext cx="318604" cy="326847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7214324" y="3985628"/>
              <a:ext cx="318770" cy="327025"/>
            </a:xfrm>
            <a:custGeom>
              <a:avLst/>
              <a:gdLst/>
              <a:ahLst/>
              <a:cxnLst/>
              <a:rect l="l" t="t" r="r" b="b"/>
              <a:pathLst>
                <a:path w="318770" h="327025">
                  <a:moveTo>
                    <a:pt x="0" y="163418"/>
                  </a:moveTo>
                  <a:lnTo>
                    <a:pt x="5690" y="119975"/>
                  </a:lnTo>
                  <a:lnTo>
                    <a:pt x="21749" y="80937"/>
                  </a:lnTo>
                  <a:lnTo>
                    <a:pt x="46659" y="47864"/>
                  </a:lnTo>
                  <a:lnTo>
                    <a:pt x="78900" y="22311"/>
                  </a:lnTo>
                  <a:lnTo>
                    <a:pt x="116955" y="5837"/>
                  </a:lnTo>
                  <a:lnTo>
                    <a:pt x="159305" y="0"/>
                  </a:lnTo>
                  <a:lnTo>
                    <a:pt x="201654" y="5837"/>
                  </a:lnTo>
                  <a:lnTo>
                    <a:pt x="239708" y="22311"/>
                  </a:lnTo>
                  <a:lnTo>
                    <a:pt x="271950" y="47864"/>
                  </a:lnTo>
                  <a:lnTo>
                    <a:pt x="296859" y="80937"/>
                  </a:lnTo>
                  <a:lnTo>
                    <a:pt x="312918" y="119975"/>
                  </a:lnTo>
                  <a:lnTo>
                    <a:pt x="318609" y="163418"/>
                  </a:lnTo>
                  <a:lnTo>
                    <a:pt x="312918" y="206861"/>
                  </a:lnTo>
                  <a:lnTo>
                    <a:pt x="296859" y="245898"/>
                  </a:lnTo>
                  <a:lnTo>
                    <a:pt x="271950" y="278972"/>
                  </a:lnTo>
                  <a:lnTo>
                    <a:pt x="239708" y="304524"/>
                  </a:lnTo>
                  <a:lnTo>
                    <a:pt x="201654" y="320998"/>
                  </a:lnTo>
                  <a:lnTo>
                    <a:pt x="159305" y="326836"/>
                  </a:lnTo>
                  <a:lnTo>
                    <a:pt x="116955" y="320998"/>
                  </a:lnTo>
                  <a:lnTo>
                    <a:pt x="78900" y="304524"/>
                  </a:lnTo>
                  <a:lnTo>
                    <a:pt x="46659" y="278972"/>
                  </a:lnTo>
                  <a:lnTo>
                    <a:pt x="21749" y="245898"/>
                  </a:lnTo>
                  <a:lnTo>
                    <a:pt x="5690" y="206861"/>
                  </a:lnTo>
                  <a:lnTo>
                    <a:pt x="0" y="16341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79" name="object 7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7135368" y="4651248"/>
              <a:ext cx="475487" cy="393192"/>
            </a:xfrm>
            <a:prstGeom prst="rect">
              <a:avLst/>
            </a:prstGeom>
          </p:spPr>
        </p:pic>
        <p:pic>
          <p:nvPicPr>
            <p:cNvPr id="80" name="object 80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7183132" y="4677105"/>
              <a:ext cx="380987" cy="302374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7183133" y="4677105"/>
              <a:ext cx="381000" cy="302895"/>
            </a:xfrm>
            <a:custGeom>
              <a:avLst/>
              <a:gdLst/>
              <a:ahLst/>
              <a:cxnLst/>
              <a:rect l="l" t="t" r="r" b="b"/>
              <a:pathLst>
                <a:path w="381000" h="302895">
                  <a:moveTo>
                    <a:pt x="0" y="151189"/>
                  </a:moveTo>
                  <a:lnTo>
                    <a:pt x="6804" y="110997"/>
                  </a:lnTo>
                  <a:lnTo>
                    <a:pt x="26008" y="74881"/>
                  </a:lnTo>
                  <a:lnTo>
                    <a:pt x="55795" y="44282"/>
                  </a:lnTo>
                  <a:lnTo>
                    <a:pt x="94350" y="20641"/>
                  </a:lnTo>
                  <a:lnTo>
                    <a:pt x="139856" y="5400"/>
                  </a:lnTo>
                  <a:lnTo>
                    <a:pt x="190499" y="0"/>
                  </a:lnTo>
                  <a:lnTo>
                    <a:pt x="241141" y="5400"/>
                  </a:lnTo>
                  <a:lnTo>
                    <a:pt x="286647" y="20641"/>
                  </a:lnTo>
                  <a:lnTo>
                    <a:pt x="325202" y="44282"/>
                  </a:lnTo>
                  <a:lnTo>
                    <a:pt x="354989" y="74881"/>
                  </a:lnTo>
                  <a:lnTo>
                    <a:pt x="374193" y="110997"/>
                  </a:lnTo>
                  <a:lnTo>
                    <a:pt x="380998" y="151189"/>
                  </a:lnTo>
                  <a:lnTo>
                    <a:pt x="374193" y="191381"/>
                  </a:lnTo>
                  <a:lnTo>
                    <a:pt x="354989" y="227496"/>
                  </a:lnTo>
                  <a:lnTo>
                    <a:pt x="325202" y="258095"/>
                  </a:lnTo>
                  <a:lnTo>
                    <a:pt x="286647" y="281736"/>
                  </a:lnTo>
                  <a:lnTo>
                    <a:pt x="241141" y="296977"/>
                  </a:lnTo>
                  <a:lnTo>
                    <a:pt x="190499" y="302378"/>
                  </a:lnTo>
                  <a:lnTo>
                    <a:pt x="139856" y="296977"/>
                  </a:lnTo>
                  <a:lnTo>
                    <a:pt x="94350" y="281736"/>
                  </a:lnTo>
                  <a:lnTo>
                    <a:pt x="55795" y="258095"/>
                  </a:lnTo>
                  <a:lnTo>
                    <a:pt x="26008" y="227496"/>
                  </a:lnTo>
                  <a:lnTo>
                    <a:pt x="6804" y="191381"/>
                  </a:lnTo>
                  <a:lnTo>
                    <a:pt x="0" y="15118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7254240" y="4291584"/>
              <a:ext cx="240792" cy="524256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7321918" y="4312475"/>
              <a:ext cx="103505" cy="365125"/>
            </a:xfrm>
            <a:custGeom>
              <a:avLst/>
              <a:gdLst/>
              <a:ahLst/>
              <a:cxnLst/>
              <a:rect l="l" t="t" r="r" b="b"/>
              <a:pathLst>
                <a:path w="103504" h="365125">
                  <a:moveTo>
                    <a:pt x="7086" y="268605"/>
                  </a:moveTo>
                  <a:lnTo>
                    <a:pt x="1028" y="272135"/>
                  </a:lnTo>
                  <a:lnTo>
                    <a:pt x="0" y="276021"/>
                  </a:lnTo>
                  <a:lnTo>
                    <a:pt x="51701" y="364655"/>
                  </a:lnTo>
                  <a:lnTo>
                    <a:pt x="59051" y="352056"/>
                  </a:lnTo>
                  <a:lnTo>
                    <a:pt x="45351" y="352056"/>
                  </a:lnTo>
                  <a:lnTo>
                    <a:pt x="45351" y="328563"/>
                  </a:lnTo>
                  <a:lnTo>
                    <a:pt x="10972" y="269620"/>
                  </a:lnTo>
                  <a:lnTo>
                    <a:pt x="7086" y="268605"/>
                  </a:lnTo>
                  <a:close/>
                </a:path>
                <a:path w="103504" h="365125">
                  <a:moveTo>
                    <a:pt x="45351" y="328563"/>
                  </a:moveTo>
                  <a:lnTo>
                    <a:pt x="45351" y="352056"/>
                  </a:lnTo>
                  <a:lnTo>
                    <a:pt x="58051" y="352056"/>
                  </a:lnTo>
                  <a:lnTo>
                    <a:pt x="58051" y="348856"/>
                  </a:lnTo>
                  <a:lnTo>
                    <a:pt x="46215" y="348856"/>
                  </a:lnTo>
                  <a:lnTo>
                    <a:pt x="51702" y="339451"/>
                  </a:lnTo>
                  <a:lnTo>
                    <a:pt x="45351" y="328563"/>
                  </a:lnTo>
                  <a:close/>
                </a:path>
                <a:path w="103504" h="365125">
                  <a:moveTo>
                    <a:pt x="96329" y="268605"/>
                  </a:moveTo>
                  <a:lnTo>
                    <a:pt x="92443" y="269620"/>
                  </a:lnTo>
                  <a:lnTo>
                    <a:pt x="58054" y="328563"/>
                  </a:lnTo>
                  <a:lnTo>
                    <a:pt x="58051" y="352056"/>
                  </a:lnTo>
                  <a:lnTo>
                    <a:pt x="59051" y="352056"/>
                  </a:lnTo>
                  <a:lnTo>
                    <a:pt x="103403" y="276021"/>
                  </a:lnTo>
                  <a:lnTo>
                    <a:pt x="102387" y="272135"/>
                  </a:lnTo>
                  <a:lnTo>
                    <a:pt x="96329" y="268605"/>
                  </a:lnTo>
                  <a:close/>
                </a:path>
                <a:path w="103504" h="365125">
                  <a:moveTo>
                    <a:pt x="51702" y="339451"/>
                  </a:moveTo>
                  <a:lnTo>
                    <a:pt x="46215" y="348856"/>
                  </a:lnTo>
                  <a:lnTo>
                    <a:pt x="57188" y="348856"/>
                  </a:lnTo>
                  <a:lnTo>
                    <a:pt x="51702" y="339451"/>
                  </a:lnTo>
                  <a:close/>
                </a:path>
                <a:path w="103504" h="365125">
                  <a:moveTo>
                    <a:pt x="58051" y="328568"/>
                  </a:moveTo>
                  <a:lnTo>
                    <a:pt x="51702" y="339451"/>
                  </a:lnTo>
                  <a:lnTo>
                    <a:pt x="57188" y="348856"/>
                  </a:lnTo>
                  <a:lnTo>
                    <a:pt x="58051" y="348856"/>
                  </a:lnTo>
                  <a:lnTo>
                    <a:pt x="58051" y="328568"/>
                  </a:lnTo>
                  <a:close/>
                </a:path>
                <a:path w="103504" h="365125">
                  <a:moveTo>
                    <a:pt x="58051" y="0"/>
                  </a:moveTo>
                  <a:lnTo>
                    <a:pt x="45351" y="0"/>
                  </a:lnTo>
                  <a:lnTo>
                    <a:pt x="45354" y="328568"/>
                  </a:lnTo>
                  <a:lnTo>
                    <a:pt x="51702" y="339451"/>
                  </a:lnTo>
                  <a:lnTo>
                    <a:pt x="58051" y="328568"/>
                  </a:lnTo>
                  <a:lnTo>
                    <a:pt x="5805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168896" y="5114544"/>
              <a:ext cx="408431" cy="384047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215124" y="5139563"/>
              <a:ext cx="317004" cy="293484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7215124" y="5139563"/>
              <a:ext cx="317500" cy="294005"/>
            </a:xfrm>
            <a:custGeom>
              <a:avLst/>
              <a:gdLst/>
              <a:ahLst/>
              <a:cxnLst/>
              <a:rect l="l" t="t" r="r" b="b"/>
              <a:pathLst>
                <a:path w="317500" h="294004">
                  <a:moveTo>
                    <a:pt x="0" y="146743"/>
                  </a:moveTo>
                  <a:lnTo>
                    <a:pt x="8080" y="100360"/>
                  </a:lnTo>
                  <a:lnTo>
                    <a:pt x="30581" y="60078"/>
                  </a:lnTo>
                  <a:lnTo>
                    <a:pt x="64892" y="28312"/>
                  </a:lnTo>
                  <a:lnTo>
                    <a:pt x="108402" y="7481"/>
                  </a:lnTo>
                  <a:lnTo>
                    <a:pt x="158501" y="0"/>
                  </a:lnTo>
                  <a:lnTo>
                    <a:pt x="208599" y="7481"/>
                  </a:lnTo>
                  <a:lnTo>
                    <a:pt x="252109" y="28312"/>
                  </a:lnTo>
                  <a:lnTo>
                    <a:pt x="286420" y="60078"/>
                  </a:lnTo>
                  <a:lnTo>
                    <a:pt x="308921" y="100360"/>
                  </a:lnTo>
                  <a:lnTo>
                    <a:pt x="317002" y="146743"/>
                  </a:lnTo>
                  <a:lnTo>
                    <a:pt x="308921" y="193124"/>
                  </a:lnTo>
                  <a:lnTo>
                    <a:pt x="286420" y="233406"/>
                  </a:lnTo>
                  <a:lnTo>
                    <a:pt x="252109" y="265172"/>
                  </a:lnTo>
                  <a:lnTo>
                    <a:pt x="208599" y="286004"/>
                  </a:lnTo>
                  <a:lnTo>
                    <a:pt x="158501" y="293485"/>
                  </a:lnTo>
                  <a:lnTo>
                    <a:pt x="108402" y="286004"/>
                  </a:lnTo>
                  <a:lnTo>
                    <a:pt x="64892" y="265172"/>
                  </a:lnTo>
                  <a:lnTo>
                    <a:pt x="30581" y="233406"/>
                  </a:lnTo>
                  <a:lnTo>
                    <a:pt x="8080" y="193124"/>
                  </a:lnTo>
                  <a:lnTo>
                    <a:pt x="0" y="14674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87" name="object 87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7412736" y="4120895"/>
              <a:ext cx="396240" cy="1304543"/>
            </a:xfrm>
            <a:prstGeom prst="rect">
              <a:avLst/>
            </a:prstGeom>
          </p:spPr>
        </p:pic>
        <p:sp>
          <p:nvSpPr>
            <p:cNvPr id="88" name="object 88"/>
            <p:cNvSpPr/>
            <p:nvPr/>
          </p:nvSpPr>
          <p:spPr>
            <a:xfrm>
              <a:off x="7532103" y="4142714"/>
              <a:ext cx="236220" cy="1186815"/>
            </a:xfrm>
            <a:custGeom>
              <a:avLst/>
              <a:gdLst/>
              <a:ahLst/>
              <a:cxnLst/>
              <a:rect l="l" t="t" r="r" b="b"/>
              <a:pathLst>
                <a:path w="236220" h="1186814">
                  <a:moveTo>
                    <a:pt x="83172" y="1083500"/>
                  </a:moveTo>
                  <a:lnTo>
                    <a:pt x="0" y="1143596"/>
                  </a:lnTo>
                  <a:lnTo>
                    <a:pt x="93243" y="1186421"/>
                  </a:lnTo>
                  <a:lnTo>
                    <a:pt x="97015" y="1185011"/>
                  </a:lnTo>
                  <a:lnTo>
                    <a:pt x="99936" y="1178648"/>
                  </a:lnTo>
                  <a:lnTo>
                    <a:pt x="98539" y="1174877"/>
                  </a:lnTo>
                  <a:lnTo>
                    <a:pt x="41239" y="1148562"/>
                  </a:lnTo>
                  <a:lnTo>
                    <a:pt x="13944" y="1148562"/>
                  </a:lnTo>
                  <a:lnTo>
                    <a:pt x="11125" y="1136180"/>
                  </a:lnTo>
                  <a:lnTo>
                    <a:pt x="49377" y="1118895"/>
                  </a:lnTo>
                  <a:lnTo>
                    <a:pt x="79336" y="1090714"/>
                  </a:lnTo>
                  <a:lnTo>
                    <a:pt x="84974" y="1083795"/>
                  </a:lnTo>
                  <a:lnTo>
                    <a:pt x="83172" y="1083500"/>
                  </a:lnTo>
                  <a:close/>
                </a:path>
                <a:path w="236220" h="1186814">
                  <a:moveTo>
                    <a:pt x="84974" y="1083795"/>
                  </a:moveTo>
                  <a:lnTo>
                    <a:pt x="49377" y="1118895"/>
                  </a:lnTo>
                  <a:lnTo>
                    <a:pt x="11125" y="1136180"/>
                  </a:lnTo>
                  <a:lnTo>
                    <a:pt x="13944" y="1148562"/>
                  </a:lnTo>
                  <a:lnTo>
                    <a:pt x="18453" y="1147508"/>
                  </a:lnTo>
                  <a:lnTo>
                    <a:pt x="16256" y="1147508"/>
                  </a:lnTo>
                  <a:lnTo>
                    <a:pt x="15189" y="1136599"/>
                  </a:lnTo>
                  <a:lnTo>
                    <a:pt x="31357" y="1136599"/>
                  </a:lnTo>
                  <a:lnTo>
                    <a:pt x="90601" y="1093800"/>
                  </a:lnTo>
                  <a:lnTo>
                    <a:pt x="91249" y="1089825"/>
                  </a:lnTo>
                  <a:lnTo>
                    <a:pt x="87134" y="1084148"/>
                  </a:lnTo>
                  <a:lnTo>
                    <a:pt x="84974" y="1083795"/>
                  </a:lnTo>
                  <a:close/>
                </a:path>
                <a:path w="236220" h="1186814">
                  <a:moveTo>
                    <a:pt x="30601" y="1143677"/>
                  </a:moveTo>
                  <a:lnTo>
                    <a:pt x="23723" y="1146276"/>
                  </a:lnTo>
                  <a:lnTo>
                    <a:pt x="13944" y="1148562"/>
                  </a:lnTo>
                  <a:lnTo>
                    <a:pt x="41239" y="1148562"/>
                  </a:lnTo>
                  <a:lnTo>
                    <a:pt x="30601" y="1143677"/>
                  </a:lnTo>
                  <a:close/>
                </a:path>
                <a:path w="236220" h="1186814">
                  <a:moveTo>
                    <a:pt x="15189" y="1136599"/>
                  </a:moveTo>
                  <a:lnTo>
                    <a:pt x="16256" y="1147508"/>
                  </a:lnTo>
                  <a:lnTo>
                    <a:pt x="25073" y="1141138"/>
                  </a:lnTo>
                  <a:lnTo>
                    <a:pt x="15189" y="1136599"/>
                  </a:lnTo>
                  <a:close/>
                </a:path>
                <a:path w="236220" h="1186814">
                  <a:moveTo>
                    <a:pt x="25073" y="1141138"/>
                  </a:moveTo>
                  <a:lnTo>
                    <a:pt x="16256" y="1147508"/>
                  </a:lnTo>
                  <a:lnTo>
                    <a:pt x="18453" y="1147508"/>
                  </a:lnTo>
                  <a:lnTo>
                    <a:pt x="23723" y="1146276"/>
                  </a:lnTo>
                  <a:lnTo>
                    <a:pt x="30601" y="1143677"/>
                  </a:lnTo>
                  <a:lnTo>
                    <a:pt x="25073" y="1141138"/>
                  </a:lnTo>
                  <a:close/>
                </a:path>
                <a:path w="236220" h="1186814">
                  <a:moveTo>
                    <a:pt x="10577" y="13451"/>
                  </a:moveTo>
                  <a:lnTo>
                    <a:pt x="50457" y="31369"/>
                  </a:lnTo>
                  <a:lnTo>
                    <a:pt x="80086" y="59499"/>
                  </a:lnTo>
                  <a:lnTo>
                    <a:pt x="108737" y="99047"/>
                  </a:lnTo>
                  <a:lnTo>
                    <a:pt x="135636" y="148717"/>
                  </a:lnTo>
                  <a:lnTo>
                    <a:pt x="152171" y="186575"/>
                  </a:lnTo>
                  <a:lnTo>
                    <a:pt x="167411" y="227812"/>
                  </a:lnTo>
                  <a:lnTo>
                    <a:pt x="181165" y="271995"/>
                  </a:lnTo>
                  <a:lnTo>
                    <a:pt x="193281" y="318693"/>
                  </a:lnTo>
                  <a:lnTo>
                    <a:pt x="203568" y="367487"/>
                  </a:lnTo>
                  <a:lnTo>
                    <a:pt x="211861" y="417944"/>
                  </a:lnTo>
                  <a:lnTo>
                    <a:pt x="217982" y="469646"/>
                  </a:lnTo>
                  <a:lnTo>
                    <a:pt x="221780" y="522185"/>
                  </a:lnTo>
                  <a:lnTo>
                    <a:pt x="223075" y="575119"/>
                  </a:lnTo>
                  <a:lnTo>
                    <a:pt x="221767" y="628053"/>
                  </a:lnTo>
                  <a:lnTo>
                    <a:pt x="217944" y="680567"/>
                  </a:lnTo>
                  <a:lnTo>
                    <a:pt x="211785" y="732269"/>
                  </a:lnTo>
                  <a:lnTo>
                    <a:pt x="203454" y="782726"/>
                  </a:lnTo>
                  <a:lnTo>
                    <a:pt x="193116" y="831519"/>
                  </a:lnTo>
                  <a:lnTo>
                    <a:pt x="180936" y="878230"/>
                  </a:lnTo>
                  <a:lnTo>
                    <a:pt x="167106" y="922426"/>
                  </a:lnTo>
                  <a:lnTo>
                    <a:pt x="151790" y="963688"/>
                  </a:lnTo>
                  <a:lnTo>
                    <a:pt x="135153" y="1001598"/>
                  </a:lnTo>
                  <a:lnTo>
                    <a:pt x="117386" y="1035710"/>
                  </a:lnTo>
                  <a:lnTo>
                    <a:pt x="89115" y="1078712"/>
                  </a:lnTo>
                  <a:lnTo>
                    <a:pt x="84974" y="1083795"/>
                  </a:lnTo>
                  <a:lnTo>
                    <a:pt x="87134" y="1084148"/>
                  </a:lnTo>
                  <a:lnTo>
                    <a:pt x="91249" y="1089825"/>
                  </a:lnTo>
                  <a:lnTo>
                    <a:pt x="90601" y="1093800"/>
                  </a:lnTo>
                  <a:lnTo>
                    <a:pt x="25073" y="1141138"/>
                  </a:lnTo>
                  <a:lnTo>
                    <a:pt x="30601" y="1143677"/>
                  </a:lnTo>
                  <a:lnTo>
                    <a:pt x="68148" y="1120101"/>
                  </a:lnTo>
                  <a:lnTo>
                    <a:pt x="99390" y="1086180"/>
                  </a:lnTo>
                  <a:lnTo>
                    <a:pt x="128650" y="1041565"/>
                  </a:lnTo>
                  <a:lnTo>
                    <a:pt x="146773" y="1006690"/>
                  </a:lnTo>
                  <a:lnTo>
                    <a:pt x="163690" y="968108"/>
                  </a:lnTo>
                  <a:lnTo>
                    <a:pt x="179235" y="926211"/>
                  </a:lnTo>
                  <a:lnTo>
                    <a:pt x="193230" y="881418"/>
                  </a:lnTo>
                  <a:lnTo>
                    <a:pt x="205536" y="834148"/>
                  </a:lnTo>
                  <a:lnTo>
                    <a:pt x="215976" y="784796"/>
                  </a:lnTo>
                  <a:lnTo>
                    <a:pt x="224396" y="733767"/>
                  </a:lnTo>
                  <a:lnTo>
                    <a:pt x="230606" y="681482"/>
                  </a:lnTo>
                  <a:lnTo>
                    <a:pt x="234454" y="628357"/>
                  </a:lnTo>
                  <a:lnTo>
                    <a:pt x="235775" y="574814"/>
                  </a:lnTo>
                  <a:lnTo>
                    <a:pt x="234442" y="521271"/>
                  </a:lnTo>
                  <a:lnTo>
                    <a:pt x="230593" y="468160"/>
                  </a:lnTo>
                  <a:lnTo>
                    <a:pt x="224396" y="415886"/>
                  </a:lnTo>
                  <a:lnTo>
                    <a:pt x="215988" y="364858"/>
                  </a:lnTo>
                  <a:lnTo>
                    <a:pt x="205574" y="315506"/>
                  </a:lnTo>
                  <a:lnTo>
                    <a:pt x="193294" y="268211"/>
                  </a:lnTo>
                  <a:lnTo>
                    <a:pt x="179324" y="223405"/>
                  </a:lnTo>
                  <a:lnTo>
                    <a:pt x="163804" y="181495"/>
                  </a:lnTo>
                  <a:lnTo>
                    <a:pt x="146913" y="142862"/>
                  </a:lnTo>
                  <a:lnTo>
                    <a:pt x="128841" y="108051"/>
                  </a:lnTo>
                  <a:lnTo>
                    <a:pt x="99656" y="63487"/>
                  </a:lnTo>
                  <a:lnTo>
                    <a:pt x="68351" y="29502"/>
                  </a:lnTo>
                  <a:lnTo>
                    <a:pt x="46412" y="13487"/>
                  </a:lnTo>
                  <a:lnTo>
                    <a:pt x="11049" y="13487"/>
                  </a:lnTo>
                  <a:lnTo>
                    <a:pt x="10577" y="13451"/>
                  </a:lnTo>
                  <a:close/>
                </a:path>
                <a:path w="236220" h="1186814">
                  <a:moveTo>
                    <a:pt x="31357" y="1136599"/>
                  </a:moveTo>
                  <a:lnTo>
                    <a:pt x="15189" y="1136599"/>
                  </a:lnTo>
                  <a:lnTo>
                    <a:pt x="25073" y="1141138"/>
                  </a:lnTo>
                  <a:lnTo>
                    <a:pt x="31357" y="1136599"/>
                  </a:lnTo>
                  <a:close/>
                </a:path>
                <a:path w="236220" h="1186814">
                  <a:moveTo>
                    <a:pt x="10121" y="13347"/>
                  </a:moveTo>
                  <a:lnTo>
                    <a:pt x="10577" y="13451"/>
                  </a:lnTo>
                  <a:lnTo>
                    <a:pt x="11049" y="13487"/>
                  </a:lnTo>
                  <a:lnTo>
                    <a:pt x="10121" y="13347"/>
                  </a:lnTo>
                  <a:close/>
                </a:path>
                <a:path w="236220" h="1186814">
                  <a:moveTo>
                    <a:pt x="46146" y="13347"/>
                  </a:moveTo>
                  <a:lnTo>
                    <a:pt x="10121" y="13347"/>
                  </a:lnTo>
                  <a:lnTo>
                    <a:pt x="11049" y="13487"/>
                  </a:lnTo>
                  <a:lnTo>
                    <a:pt x="46412" y="13487"/>
                  </a:lnTo>
                  <a:lnTo>
                    <a:pt x="46146" y="13347"/>
                  </a:lnTo>
                  <a:close/>
                </a:path>
                <a:path w="236220" h="1186814">
                  <a:moveTo>
                    <a:pt x="1308" y="0"/>
                  </a:moveTo>
                  <a:lnTo>
                    <a:pt x="342" y="12674"/>
                  </a:lnTo>
                  <a:lnTo>
                    <a:pt x="10577" y="13451"/>
                  </a:lnTo>
                  <a:lnTo>
                    <a:pt x="10121" y="13347"/>
                  </a:lnTo>
                  <a:lnTo>
                    <a:pt x="46146" y="13347"/>
                  </a:lnTo>
                  <a:lnTo>
                    <a:pt x="35115" y="7658"/>
                  </a:lnTo>
                  <a:lnTo>
                    <a:pt x="23647" y="3403"/>
                  </a:lnTo>
                  <a:lnTo>
                    <a:pt x="12649" y="901"/>
                  </a:lnTo>
                  <a:lnTo>
                    <a:pt x="12026" y="825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89" name="object 8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7059168" y="3886200"/>
              <a:ext cx="856487" cy="1844039"/>
            </a:xfrm>
            <a:prstGeom prst="rect">
              <a:avLst/>
            </a:prstGeom>
          </p:spPr>
        </p:pic>
        <p:sp>
          <p:nvSpPr>
            <p:cNvPr id="90" name="object 90"/>
            <p:cNvSpPr/>
            <p:nvPr/>
          </p:nvSpPr>
          <p:spPr>
            <a:xfrm>
              <a:off x="7106920" y="3909428"/>
              <a:ext cx="762000" cy="1752600"/>
            </a:xfrm>
            <a:custGeom>
              <a:avLst/>
              <a:gdLst/>
              <a:ahLst/>
              <a:cxnLst/>
              <a:rect l="l" t="t" r="r" b="b"/>
              <a:pathLst>
                <a:path w="762000" h="1752600">
                  <a:moveTo>
                    <a:pt x="0" y="0"/>
                  </a:moveTo>
                  <a:lnTo>
                    <a:pt x="762000" y="0"/>
                  </a:lnTo>
                  <a:lnTo>
                    <a:pt x="762000" y="1752600"/>
                  </a:lnTo>
                  <a:lnTo>
                    <a:pt x="0" y="17526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2F92B9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91" name="object 91"/>
          <p:cNvSpPr txBox="1"/>
          <p:nvPr/>
        </p:nvSpPr>
        <p:spPr>
          <a:xfrm>
            <a:off x="7399019" y="5614923"/>
            <a:ext cx="282575" cy="45212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2800" b="1">
                <a:latin typeface="Arial"/>
                <a:cs typeface="Arial"/>
              </a:defRPr>
            </a:pPr>
            <a:r>
              <a:t>C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92" name="object 92"/>
          <p:cNvGrpSpPr/>
          <p:nvPr/>
        </p:nvGrpSpPr>
        <p:grpSpPr>
          <a:xfrm>
            <a:off x="4989576" y="3334511"/>
            <a:ext cx="2237740" cy="1591310"/>
            <a:chOff x="4989576" y="3334511"/>
            <a:chExt cx="2237740" cy="1591310"/>
          </a:xfrm>
        </p:grpSpPr>
        <p:pic>
          <p:nvPicPr>
            <p:cNvPr id="93" name="object 93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4989576" y="3334511"/>
              <a:ext cx="579120" cy="731519"/>
            </a:xfrm>
            <a:prstGeom prst="rect">
              <a:avLst/>
            </a:prstGeom>
          </p:spPr>
        </p:pic>
        <p:sp>
          <p:nvSpPr>
            <p:cNvPr id="94" name="object 94"/>
            <p:cNvSpPr/>
            <p:nvPr/>
          </p:nvSpPr>
          <p:spPr>
            <a:xfrm>
              <a:off x="5125694" y="3452202"/>
              <a:ext cx="305435" cy="457834"/>
            </a:xfrm>
            <a:custGeom>
              <a:avLst/>
              <a:gdLst/>
              <a:ahLst/>
              <a:cxnLst/>
              <a:rect l="l" t="t" r="r" b="b"/>
              <a:pathLst>
                <a:path w="305435" h="457835">
                  <a:moveTo>
                    <a:pt x="11099" y="343662"/>
                  </a:moveTo>
                  <a:lnTo>
                    <a:pt x="6578" y="347662"/>
                  </a:lnTo>
                  <a:lnTo>
                    <a:pt x="0" y="457263"/>
                  </a:lnTo>
                  <a:lnTo>
                    <a:pt x="21357" y="446824"/>
                  </a:lnTo>
                  <a:lnTo>
                    <a:pt x="18414" y="446824"/>
                  </a:lnTo>
                  <a:lnTo>
                    <a:pt x="2565" y="436257"/>
                  </a:lnTo>
                  <a:lnTo>
                    <a:pt x="22113" y="406935"/>
                  </a:lnTo>
                  <a:lnTo>
                    <a:pt x="25603" y="348805"/>
                  </a:lnTo>
                  <a:lnTo>
                    <a:pt x="21602" y="344284"/>
                  </a:lnTo>
                  <a:lnTo>
                    <a:pt x="11099" y="343662"/>
                  </a:lnTo>
                  <a:close/>
                </a:path>
                <a:path w="305435" h="457835">
                  <a:moveTo>
                    <a:pt x="22113" y="406935"/>
                  </a:moveTo>
                  <a:lnTo>
                    <a:pt x="2565" y="436257"/>
                  </a:lnTo>
                  <a:lnTo>
                    <a:pt x="18414" y="446824"/>
                  </a:lnTo>
                  <a:lnTo>
                    <a:pt x="21556" y="442112"/>
                  </a:lnTo>
                  <a:lnTo>
                    <a:pt x="20002" y="442112"/>
                  </a:lnTo>
                  <a:lnTo>
                    <a:pt x="6311" y="432981"/>
                  </a:lnTo>
                  <a:lnTo>
                    <a:pt x="20981" y="425808"/>
                  </a:lnTo>
                  <a:lnTo>
                    <a:pt x="22113" y="406935"/>
                  </a:lnTo>
                  <a:close/>
                </a:path>
                <a:path w="305435" h="457835">
                  <a:moveTo>
                    <a:pt x="90284" y="391922"/>
                  </a:moveTo>
                  <a:lnTo>
                    <a:pt x="37960" y="417506"/>
                  </a:lnTo>
                  <a:lnTo>
                    <a:pt x="18414" y="446824"/>
                  </a:lnTo>
                  <a:lnTo>
                    <a:pt x="21357" y="446824"/>
                  </a:lnTo>
                  <a:lnTo>
                    <a:pt x="98653" y="409041"/>
                  </a:lnTo>
                  <a:lnTo>
                    <a:pt x="100609" y="403339"/>
                  </a:lnTo>
                  <a:lnTo>
                    <a:pt x="95986" y="393890"/>
                  </a:lnTo>
                  <a:lnTo>
                    <a:pt x="90284" y="391922"/>
                  </a:lnTo>
                  <a:close/>
                </a:path>
                <a:path w="305435" h="457835">
                  <a:moveTo>
                    <a:pt x="20981" y="425808"/>
                  </a:moveTo>
                  <a:lnTo>
                    <a:pt x="6311" y="432981"/>
                  </a:lnTo>
                  <a:lnTo>
                    <a:pt x="20002" y="442112"/>
                  </a:lnTo>
                  <a:lnTo>
                    <a:pt x="20981" y="425808"/>
                  </a:lnTo>
                  <a:close/>
                </a:path>
                <a:path w="305435" h="457835">
                  <a:moveTo>
                    <a:pt x="37960" y="417506"/>
                  </a:moveTo>
                  <a:lnTo>
                    <a:pt x="20981" y="425808"/>
                  </a:lnTo>
                  <a:lnTo>
                    <a:pt x="20002" y="442112"/>
                  </a:lnTo>
                  <a:lnTo>
                    <a:pt x="21556" y="442112"/>
                  </a:lnTo>
                  <a:lnTo>
                    <a:pt x="37960" y="417506"/>
                  </a:lnTo>
                  <a:close/>
                </a:path>
                <a:path w="305435" h="457835">
                  <a:moveTo>
                    <a:pt x="283882" y="31455"/>
                  </a:moveTo>
                  <a:lnTo>
                    <a:pt x="266902" y="39757"/>
                  </a:lnTo>
                  <a:lnTo>
                    <a:pt x="22113" y="406935"/>
                  </a:lnTo>
                  <a:lnTo>
                    <a:pt x="20981" y="425808"/>
                  </a:lnTo>
                  <a:lnTo>
                    <a:pt x="37960" y="417506"/>
                  </a:lnTo>
                  <a:lnTo>
                    <a:pt x="282749" y="50328"/>
                  </a:lnTo>
                  <a:lnTo>
                    <a:pt x="283882" y="31455"/>
                  </a:lnTo>
                  <a:close/>
                </a:path>
                <a:path w="305435" h="457835">
                  <a:moveTo>
                    <a:pt x="304224" y="10439"/>
                  </a:moveTo>
                  <a:lnTo>
                    <a:pt x="286448" y="10439"/>
                  </a:lnTo>
                  <a:lnTo>
                    <a:pt x="302298" y="21005"/>
                  </a:lnTo>
                  <a:lnTo>
                    <a:pt x="282749" y="50328"/>
                  </a:lnTo>
                  <a:lnTo>
                    <a:pt x="279260" y="108458"/>
                  </a:lnTo>
                  <a:lnTo>
                    <a:pt x="283260" y="112979"/>
                  </a:lnTo>
                  <a:lnTo>
                    <a:pt x="293763" y="113601"/>
                  </a:lnTo>
                  <a:lnTo>
                    <a:pt x="298272" y="109600"/>
                  </a:lnTo>
                  <a:lnTo>
                    <a:pt x="304224" y="10439"/>
                  </a:lnTo>
                  <a:close/>
                </a:path>
                <a:path w="305435" h="457835">
                  <a:moveTo>
                    <a:pt x="304850" y="0"/>
                  </a:moveTo>
                  <a:lnTo>
                    <a:pt x="206209" y="48221"/>
                  </a:lnTo>
                  <a:lnTo>
                    <a:pt x="204254" y="53924"/>
                  </a:lnTo>
                  <a:lnTo>
                    <a:pt x="208876" y="63373"/>
                  </a:lnTo>
                  <a:lnTo>
                    <a:pt x="214579" y="65341"/>
                  </a:lnTo>
                  <a:lnTo>
                    <a:pt x="266902" y="39757"/>
                  </a:lnTo>
                  <a:lnTo>
                    <a:pt x="286448" y="10439"/>
                  </a:lnTo>
                  <a:lnTo>
                    <a:pt x="304224" y="10439"/>
                  </a:lnTo>
                  <a:lnTo>
                    <a:pt x="304850" y="0"/>
                  </a:lnTo>
                  <a:close/>
                </a:path>
                <a:path w="305435" h="457835">
                  <a:moveTo>
                    <a:pt x="293516" y="15151"/>
                  </a:moveTo>
                  <a:lnTo>
                    <a:pt x="284861" y="15151"/>
                  </a:lnTo>
                  <a:lnTo>
                    <a:pt x="298551" y="24282"/>
                  </a:lnTo>
                  <a:lnTo>
                    <a:pt x="283882" y="31455"/>
                  </a:lnTo>
                  <a:lnTo>
                    <a:pt x="282749" y="50328"/>
                  </a:lnTo>
                  <a:lnTo>
                    <a:pt x="302298" y="21005"/>
                  </a:lnTo>
                  <a:lnTo>
                    <a:pt x="293516" y="15151"/>
                  </a:lnTo>
                  <a:close/>
                </a:path>
                <a:path w="305435" h="457835">
                  <a:moveTo>
                    <a:pt x="286448" y="10439"/>
                  </a:moveTo>
                  <a:lnTo>
                    <a:pt x="266902" y="39757"/>
                  </a:lnTo>
                  <a:lnTo>
                    <a:pt x="283882" y="31455"/>
                  </a:lnTo>
                  <a:lnTo>
                    <a:pt x="284861" y="15151"/>
                  </a:lnTo>
                  <a:lnTo>
                    <a:pt x="293516" y="15151"/>
                  </a:lnTo>
                  <a:lnTo>
                    <a:pt x="286448" y="10439"/>
                  </a:lnTo>
                  <a:close/>
                </a:path>
                <a:path w="305435" h="457835">
                  <a:moveTo>
                    <a:pt x="284861" y="15151"/>
                  </a:moveTo>
                  <a:lnTo>
                    <a:pt x="283882" y="31455"/>
                  </a:lnTo>
                  <a:lnTo>
                    <a:pt x="298551" y="24282"/>
                  </a:lnTo>
                  <a:lnTo>
                    <a:pt x="284861" y="1515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95" name="object 95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5081016" y="4684775"/>
              <a:ext cx="2145791" cy="240792"/>
            </a:xfrm>
            <a:prstGeom prst="rect">
              <a:avLst/>
            </a:prstGeom>
          </p:spPr>
        </p:pic>
        <p:sp>
          <p:nvSpPr>
            <p:cNvPr id="96" name="object 96"/>
            <p:cNvSpPr/>
            <p:nvPr/>
          </p:nvSpPr>
          <p:spPr>
            <a:xfrm>
              <a:off x="5201894" y="4734026"/>
              <a:ext cx="1905635" cy="103505"/>
            </a:xfrm>
            <a:custGeom>
              <a:avLst/>
              <a:gdLst/>
              <a:ahLst/>
              <a:cxnLst/>
              <a:rect l="l" t="t" r="r" b="b"/>
              <a:pathLst>
                <a:path w="1905634" h="103504">
                  <a:moveTo>
                    <a:pt x="88633" y="0"/>
                  </a:moveTo>
                  <a:lnTo>
                    <a:pt x="0" y="51701"/>
                  </a:lnTo>
                  <a:lnTo>
                    <a:pt x="88633" y="103416"/>
                  </a:lnTo>
                  <a:lnTo>
                    <a:pt x="92519" y="102387"/>
                  </a:lnTo>
                  <a:lnTo>
                    <a:pt x="96050" y="96329"/>
                  </a:lnTo>
                  <a:lnTo>
                    <a:pt x="95034" y="92443"/>
                  </a:lnTo>
                  <a:lnTo>
                    <a:pt x="36070" y="58051"/>
                  </a:lnTo>
                  <a:lnTo>
                    <a:pt x="12585" y="58051"/>
                  </a:lnTo>
                  <a:lnTo>
                    <a:pt x="12585" y="45351"/>
                  </a:lnTo>
                  <a:lnTo>
                    <a:pt x="36092" y="45351"/>
                  </a:lnTo>
                  <a:lnTo>
                    <a:pt x="95034" y="10972"/>
                  </a:lnTo>
                  <a:lnTo>
                    <a:pt x="96050" y="7086"/>
                  </a:lnTo>
                  <a:lnTo>
                    <a:pt x="92519" y="1028"/>
                  </a:lnTo>
                  <a:lnTo>
                    <a:pt x="88633" y="0"/>
                  </a:lnTo>
                  <a:close/>
                </a:path>
                <a:path w="1905634" h="103504">
                  <a:moveTo>
                    <a:pt x="1816430" y="12"/>
                  </a:moveTo>
                  <a:lnTo>
                    <a:pt x="1812543" y="1028"/>
                  </a:lnTo>
                  <a:lnTo>
                    <a:pt x="1809000" y="7086"/>
                  </a:lnTo>
                  <a:lnTo>
                    <a:pt x="1810029" y="10972"/>
                  </a:lnTo>
                  <a:lnTo>
                    <a:pt x="1868983" y="45364"/>
                  </a:lnTo>
                  <a:lnTo>
                    <a:pt x="1892452" y="45364"/>
                  </a:lnTo>
                  <a:lnTo>
                    <a:pt x="1892452" y="58064"/>
                  </a:lnTo>
                  <a:lnTo>
                    <a:pt x="1868961" y="58064"/>
                  </a:lnTo>
                  <a:lnTo>
                    <a:pt x="1810029" y="92443"/>
                  </a:lnTo>
                  <a:lnTo>
                    <a:pt x="1809000" y="96329"/>
                  </a:lnTo>
                  <a:lnTo>
                    <a:pt x="1812543" y="102387"/>
                  </a:lnTo>
                  <a:lnTo>
                    <a:pt x="1816430" y="103416"/>
                  </a:lnTo>
                  <a:lnTo>
                    <a:pt x="1894174" y="58064"/>
                  </a:lnTo>
                  <a:lnTo>
                    <a:pt x="1892452" y="58064"/>
                  </a:lnTo>
                  <a:lnTo>
                    <a:pt x="1894196" y="58051"/>
                  </a:lnTo>
                  <a:lnTo>
                    <a:pt x="1905063" y="51714"/>
                  </a:lnTo>
                  <a:lnTo>
                    <a:pt x="1816430" y="12"/>
                  </a:lnTo>
                  <a:close/>
                </a:path>
                <a:path w="1905634" h="103504">
                  <a:moveTo>
                    <a:pt x="1879858" y="51708"/>
                  </a:moveTo>
                  <a:lnTo>
                    <a:pt x="1868962" y="58064"/>
                  </a:lnTo>
                  <a:lnTo>
                    <a:pt x="1892452" y="58064"/>
                  </a:lnTo>
                  <a:lnTo>
                    <a:pt x="1892452" y="57188"/>
                  </a:lnTo>
                  <a:lnTo>
                    <a:pt x="1889251" y="57188"/>
                  </a:lnTo>
                  <a:lnTo>
                    <a:pt x="1879858" y="51708"/>
                  </a:lnTo>
                  <a:close/>
                </a:path>
                <a:path w="1905634" h="103504">
                  <a:moveTo>
                    <a:pt x="36091" y="45351"/>
                  </a:moveTo>
                  <a:lnTo>
                    <a:pt x="25205" y="51701"/>
                  </a:lnTo>
                  <a:lnTo>
                    <a:pt x="36070" y="58051"/>
                  </a:lnTo>
                  <a:lnTo>
                    <a:pt x="1868983" y="58051"/>
                  </a:lnTo>
                  <a:lnTo>
                    <a:pt x="1879847" y="51714"/>
                  </a:lnTo>
                  <a:lnTo>
                    <a:pt x="1868983" y="45364"/>
                  </a:lnTo>
                  <a:lnTo>
                    <a:pt x="36091" y="45351"/>
                  </a:lnTo>
                  <a:close/>
                </a:path>
                <a:path w="1905634" h="103504">
                  <a:moveTo>
                    <a:pt x="12585" y="45351"/>
                  </a:moveTo>
                  <a:lnTo>
                    <a:pt x="12585" y="58051"/>
                  </a:lnTo>
                  <a:lnTo>
                    <a:pt x="36070" y="58051"/>
                  </a:lnTo>
                  <a:lnTo>
                    <a:pt x="34589" y="57188"/>
                  </a:lnTo>
                  <a:lnTo>
                    <a:pt x="15798" y="57188"/>
                  </a:lnTo>
                  <a:lnTo>
                    <a:pt x="15798" y="46227"/>
                  </a:lnTo>
                  <a:lnTo>
                    <a:pt x="34589" y="46227"/>
                  </a:lnTo>
                  <a:lnTo>
                    <a:pt x="36091" y="45351"/>
                  </a:lnTo>
                  <a:lnTo>
                    <a:pt x="12585" y="45351"/>
                  </a:lnTo>
                  <a:close/>
                </a:path>
                <a:path w="1905634" h="103504">
                  <a:moveTo>
                    <a:pt x="15798" y="46227"/>
                  </a:moveTo>
                  <a:lnTo>
                    <a:pt x="15798" y="57188"/>
                  </a:lnTo>
                  <a:lnTo>
                    <a:pt x="25183" y="51714"/>
                  </a:lnTo>
                  <a:lnTo>
                    <a:pt x="15798" y="46227"/>
                  </a:lnTo>
                  <a:close/>
                </a:path>
                <a:path w="1905634" h="103504">
                  <a:moveTo>
                    <a:pt x="25194" y="51708"/>
                  </a:moveTo>
                  <a:lnTo>
                    <a:pt x="15798" y="57188"/>
                  </a:lnTo>
                  <a:lnTo>
                    <a:pt x="34589" y="57188"/>
                  </a:lnTo>
                  <a:lnTo>
                    <a:pt x="25194" y="51708"/>
                  </a:lnTo>
                  <a:close/>
                </a:path>
                <a:path w="1905634" h="103504">
                  <a:moveTo>
                    <a:pt x="1889251" y="46227"/>
                  </a:moveTo>
                  <a:lnTo>
                    <a:pt x="1879868" y="51701"/>
                  </a:lnTo>
                  <a:lnTo>
                    <a:pt x="1889251" y="57188"/>
                  </a:lnTo>
                  <a:lnTo>
                    <a:pt x="1889251" y="46227"/>
                  </a:lnTo>
                  <a:close/>
                </a:path>
                <a:path w="1905634" h="103504">
                  <a:moveTo>
                    <a:pt x="1892452" y="46227"/>
                  </a:moveTo>
                  <a:lnTo>
                    <a:pt x="1889251" y="46227"/>
                  </a:lnTo>
                  <a:lnTo>
                    <a:pt x="1889251" y="57188"/>
                  </a:lnTo>
                  <a:lnTo>
                    <a:pt x="1892452" y="57188"/>
                  </a:lnTo>
                  <a:lnTo>
                    <a:pt x="1892452" y="46227"/>
                  </a:lnTo>
                  <a:close/>
                </a:path>
                <a:path w="1905634" h="103504">
                  <a:moveTo>
                    <a:pt x="34589" y="46227"/>
                  </a:moveTo>
                  <a:lnTo>
                    <a:pt x="15798" y="46227"/>
                  </a:lnTo>
                  <a:lnTo>
                    <a:pt x="25205" y="51701"/>
                  </a:lnTo>
                  <a:lnTo>
                    <a:pt x="34589" y="46227"/>
                  </a:lnTo>
                  <a:close/>
                </a:path>
                <a:path w="1905634" h="103504">
                  <a:moveTo>
                    <a:pt x="1868983" y="45364"/>
                  </a:moveTo>
                  <a:lnTo>
                    <a:pt x="1879868" y="51701"/>
                  </a:lnTo>
                  <a:lnTo>
                    <a:pt x="1889251" y="46227"/>
                  </a:lnTo>
                  <a:lnTo>
                    <a:pt x="1892452" y="46227"/>
                  </a:lnTo>
                  <a:lnTo>
                    <a:pt x="1892452" y="45364"/>
                  </a:lnTo>
                  <a:lnTo>
                    <a:pt x="1868983" y="4536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97" name="object 97"/>
          <p:cNvSpPr txBox="1"/>
          <p:nvPr/>
        </p:nvSpPr>
        <p:spPr>
          <a:xfrm>
            <a:off x="4747259" y="3410204"/>
            <a:ext cx="495300" cy="29972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800" b="1">
                <a:latin typeface="Arial"/>
                <a:cs typeface="Arial"/>
              </a:defRPr>
            </a:pPr>
            <a:r>
              <a:t>KTD</a:t>
            </a:r>
            <a:endParaRPr sz="180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5954864" y="4781804"/>
            <a:ext cx="495300" cy="29972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800" b="1">
                <a:latin typeface="Arial"/>
                <a:cs typeface="Arial"/>
              </a:defRPr>
            </a:pPr>
            <a:r>
              <a:t>KTD</a:t>
            </a:r>
            <a:endParaRPr sz="1800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8534946" y="5968491"/>
            <a:ext cx="282575" cy="45212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2800" b="1">
                <a:latin typeface="Arial"/>
                <a:cs typeface="Arial"/>
              </a:defRPr>
            </a:pPr>
            <a:r>
              <a:t>A</a:t>
            </a:r>
            <a:endParaRPr sz="280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10516158" y="3301491"/>
            <a:ext cx="282575" cy="45212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2800" b="1">
                <a:latin typeface="Arial"/>
                <a:cs typeface="Arial"/>
              </a:defRPr>
            </a:pPr>
            <a:r>
              <a:t>B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101" name="object 101"/>
          <p:cNvGrpSpPr/>
          <p:nvPr/>
        </p:nvGrpSpPr>
        <p:grpSpPr>
          <a:xfrm>
            <a:off x="8884919" y="5047488"/>
            <a:ext cx="1003300" cy="241300"/>
            <a:chOff x="8884919" y="5047488"/>
            <a:chExt cx="1003300" cy="241300"/>
          </a:xfrm>
        </p:grpSpPr>
        <p:pic>
          <p:nvPicPr>
            <p:cNvPr id="102" name="object 102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8884919" y="5047488"/>
              <a:ext cx="1002792" cy="240792"/>
            </a:xfrm>
            <a:prstGeom prst="rect">
              <a:avLst/>
            </a:prstGeom>
          </p:spPr>
        </p:pic>
        <p:sp>
          <p:nvSpPr>
            <p:cNvPr id="103" name="object 103"/>
            <p:cNvSpPr/>
            <p:nvPr/>
          </p:nvSpPr>
          <p:spPr>
            <a:xfrm>
              <a:off x="9004820" y="5095354"/>
              <a:ext cx="762635" cy="103505"/>
            </a:xfrm>
            <a:custGeom>
              <a:avLst/>
              <a:gdLst/>
              <a:ahLst/>
              <a:cxnLst/>
              <a:rect l="l" t="t" r="r" b="b"/>
              <a:pathLst>
                <a:path w="762634" h="103504">
                  <a:moveTo>
                    <a:pt x="88633" y="0"/>
                  </a:moveTo>
                  <a:lnTo>
                    <a:pt x="0" y="51701"/>
                  </a:lnTo>
                  <a:lnTo>
                    <a:pt x="88633" y="103403"/>
                  </a:lnTo>
                  <a:lnTo>
                    <a:pt x="92519" y="102374"/>
                  </a:lnTo>
                  <a:lnTo>
                    <a:pt x="96062" y="96316"/>
                  </a:lnTo>
                  <a:lnTo>
                    <a:pt x="95034" y="92430"/>
                  </a:lnTo>
                  <a:lnTo>
                    <a:pt x="36101" y="58051"/>
                  </a:lnTo>
                  <a:lnTo>
                    <a:pt x="12611" y="58051"/>
                  </a:lnTo>
                  <a:lnTo>
                    <a:pt x="12611" y="45351"/>
                  </a:lnTo>
                  <a:lnTo>
                    <a:pt x="36101" y="45351"/>
                  </a:lnTo>
                  <a:lnTo>
                    <a:pt x="95034" y="10972"/>
                  </a:lnTo>
                  <a:lnTo>
                    <a:pt x="96062" y="7073"/>
                  </a:lnTo>
                  <a:lnTo>
                    <a:pt x="92519" y="1015"/>
                  </a:lnTo>
                  <a:lnTo>
                    <a:pt x="88633" y="0"/>
                  </a:lnTo>
                  <a:close/>
                </a:path>
                <a:path w="762634" h="103504">
                  <a:moveTo>
                    <a:pt x="36101" y="45351"/>
                  </a:moveTo>
                  <a:lnTo>
                    <a:pt x="12611" y="45351"/>
                  </a:lnTo>
                  <a:lnTo>
                    <a:pt x="12611" y="58051"/>
                  </a:lnTo>
                  <a:lnTo>
                    <a:pt x="36101" y="58051"/>
                  </a:lnTo>
                  <a:lnTo>
                    <a:pt x="34621" y="57188"/>
                  </a:lnTo>
                  <a:lnTo>
                    <a:pt x="15811" y="57188"/>
                  </a:lnTo>
                  <a:lnTo>
                    <a:pt x="15811" y="46215"/>
                  </a:lnTo>
                  <a:lnTo>
                    <a:pt x="34621" y="46215"/>
                  </a:lnTo>
                  <a:lnTo>
                    <a:pt x="36101" y="45351"/>
                  </a:lnTo>
                  <a:close/>
                </a:path>
                <a:path w="762634" h="103504">
                  <a:moveTo>
                    <a:pt x="50698" y="45351"/>
                  </a:moveTo>
                  <a:lnTo>
                    <a:pt x="36101" y="45351"/>
                  </a:lnTo>
                  <a:lnTo>
                    <a:pt x="25216" y="51701"/>
                  </a:lnTo>
                  <a:lnTo>
                    <a:pt x="36101" y="58051"/>
                  </a:lnTo>
                  <a:lnTo>
                    <a:pt x="50698" y="58051"/>
                  </a:lnTo>
                  <a:lnTo>
                    <a:pt x="50698" y="45351"/>
                  </a:lnTo>
                  <a:close/>
                </a:path>
                <a:path w="762634" h="103504">
                  <a:moveTo>
                    <a:pt x="101498" y="45351"/>
                  </a:moveTo>
                  <a:lnTo>
                    <a:pt x="63411" y="45351"/>
                  </a:lnTo>
                  <a:lnTo>
                    <a:pt x="63411" y="58051"/>
                  </a:lnTo>
                  <a:lnTo>
                    <a:pt x="101498" y="58051"/>
                  </a:lnTo>
                  <a:lnTo>
                    <a:pt x="101498" y="45351"/>
                  </a:lnTo>
                  <a:close/>
                </a:path>
                <a:path w="762634" h="103504">
                  <a:moveTo>
                    <a:pt x="15811" y="46215"/>
                  </a:moveTo>
                  <a:lnTo>
                    <a:pt x="15811" y="57188"/>
                  </a:lnTo>
                  <a:lnTo>
                    <a:pt x="25216" y="51701"/>
                  </a:lnTo>
                  <a:lnTo>
                    <a:pt x="15811" y="46215"/>
                  </a:lnTo>
                  <a:close/>
                </a:path>
                <a:path w="762634" h="103504">
                  <a:moveTo>
                    <a:pt x="25216" y="51701"/>
                  </a:moveTo>
                  <a:lnTo>
                    <a:pt x="15811" y="57188"/>
                  </a:lnTo>
                  <a:lnTo>
                    <a:pt x="34621" y="57188"/>
                  </a:lnTo>
                  <a:lnTo>
                    <a:pt x="25216" y="51701"/>
                  </a:lnTo>
                  <a:close/>
                </a:path>
                <a:path w="762634" h="103504">
                  <a:moveTo>
                    <a:pt x="34621" y="46215"/>
                  </a:moveTo>
                  <a:lnTo>
                    <a:pt x="15811" y="46215"/>
                  </a:lnTo>
                  <a:lnTo>
                    <a:pt x="25216" y="51701"/>
                  </a:lnTo>
                  <a:lnTo>
                    <a:pt x="34621" y="46215"/>
                  </a:lnTo>
                  <a:close/>
                </a:path>
                <a:path w="762634" h="103504">
                  <a:moveTo>
                    <a:pt x="152298" y="45351"/>
                  </a:moveTo>
                  <a:lnTo>
                    <a:pt x="114211" y="45351"/>
                  </a:lnTo>
                  <a:lnTo>
                    <a:pt x="114211" y="58051"/>
                  </a:lnTo>
                  <a:lnTo>
                    <a:pt x="152298" y="58051"/>
                  </a:lnTo>
                  <a:lnTo>
                    <a:pt x="152298" y="45351"/>
                  </a:lnTo>
                  <a:close/>
                </a:path>
                <a:path w="762634" h="103504">
                  <a:moveTo>
                    <a:pt x="203098" y="45351"/>
                  </a:moveTo>
                  <a:lnTo>
                    <a:pt x="165011" y="45351"/>
                  </a:lnTo>
                  <a:lnTo>
                    <a:pt x="165011" y="58051"/>
                  </a:lnTo>
                  <a:lnTo>
                    <a:pt x="203098" y="58051"/>
                  </a:lnTo>
                  <a:lnTo>
                    <a:pt x="203098" y="45351"/>
                  </a:lnTo>
                  <a:close/>
                </a:path>
                <a:path w="762634" h="103504">
                  <a:moveTo>
                    <a:pt x="253898" y="45351"/>
                  </a:moveTo>
                  <a:lnTo>
                    <a:pt x="215811" y="45351"/>
                  </a:lnTo>
                  <a:lnTo>
                    <a:pt x="215811" y="58051"/>
                  </a:lnTo>
                  <a:lnTo>
                    <a:pt x="253898" y="58051"/>
                  </a:lnTo>
                  <a:lnTo>
                    <a:pt x="253898" y="45351"/>
                  </a:lnTo>
                  <a:close/>
                </a:path>
                <a:path w="762634" h="103504">
                  <a:moveTo>
                    <a:pt x="304698" y="45351"/>
                  </a:moveTo>
                  <a:lnTo>
                    <a:pt x="266611" y="45351"/>
                  </a:lnTo>
                  <a:lnTo>
                    <a:pt x="266611" y="58051"/>
                  </a:lnTo>
                  <a:lnTo>
                    <a:pt x="304698" y="58051"/>
                  </a:lnTo>
                  <a:lnTo>
                    <a:pt x="304698" y="45351"/>
                  </a:lnTo>
                  <a:close/>
                </a:path>
                <a:path w="762634" h="103504">
                  <a:moveTo>
                    <a:pt x="355498" y="45351"/>
                  </a:moveTo>
                  <a:lnTo>
                    <a:pt x="317398" y="45351"/>
                  </a:lnTo>
                  <a:lnTo>
                    <a:pt x="317398" y="58051"/>
                  </a:lnTo>
                  <a:lnTo>
                    <a:pt x="355498" y="58051"/>
                  </a:lnTo>
                  <a:lnTo>
                    <a:pt x="355498" y="45351"/>
                  </a:lnTo>
                  <a:close/>
                </a:path>
                <a:path w="762634" h="103504">
                  <a:moveTo>
                    <a:pt x="406298" y="45351"/>
                  </a:moveTo>
                  <a:lnTo>
                    <a:pt x="368198" y="45351"/>
                  </a:lnTo>
                  <a:lnTo>
                    <a:pt x="368198" y="58051"/>
                  </a:lnTo>
                  <a:lnTo>
                    <a:pt x="406298" y="58051"/>
                  </a:lnTo>
                  <a:lnTo>
                    <a:pt x="406298" y="45351"/>
                  </a:lnTo>
                  <a:close/>
                </a:path>
                <a:path w="762634" h="103504">
                  <a:moveTo>
                    <a:pt x="457098" y="45351"/>
                  </a:moveTo>
                  <a:lnTo>
                    <a:pt x="418998" y="45351"/>
                  </a:lnTo>
                  <a:lnTo>
                    <a:pt x="418998" y="58051"/>
                  </a:lnTo>
                  <a:lnTo>
                    <a:pt x="457098" y="58051"/>
                  </a:lnTo>
                  <a:lnTo>
                    <a:pt x="457098" y="45351"/>
                  </a:lnTo>
                  <a:close/>
                </a:path>
                <a:path w="762634" h="103504">
                  <a:moveTo>
                    <a:pt x="507898" y="45351"/>
                  </a:moveTo>
                  <a:lnTo>
                    <a:pt x="469798" y="45351"/>
                  </a:lnTo>
                  <a:lnTo>
                    <a:pt x="469798" y="58051"/>
                  </a:lnTo>
                  <a:lnTo>
                    <a:pt x="507898" y="58051"/>
                  </a:lnTo>
                  <a:lnTo>
                    <a:pt x="507898" y="45351"/>
                  </a:lnTo>
                  <a:close/>
                </a:path>
                <a:path w="762634" h="103504">
                  <a:moveTo>
                    <a:pt x="558698" y="45351"/>
                  </a:moveTo>
                  <a:lnTo>
                    <a:pt x="520598" y="45351"/>
                  </a:lnTo>
                  <a:lnTo>
                    <a:pt x="520598" y="58051"/>
                  </a:lnTo>
                  <a:lnTo>
                    <a:pt x="558698" y="58051"/>
                  </a:lnTo>
                  <a:lnTo>
                    <a:pt x="558698" y="45351"/>
                  </a:lnTo>
                  <a:close/>
                </a:path>
                <a:path w="762634" h="103504">
                  <a:moveTo>
                    <a:pt x="609498" y="45351"/>
                  </a:moveTo>
                  <a:lnTo>
                    <a:pt x="571398" y="45351"/>
                  </a:lnTo>
                  <a:lnTo>
                    <a:pt x="571398" y="58051"/>
                  </a:lnTo>
                  <a:lnTo>
                    <a:pt x="609498" y="58051"/>
                  </a:lnTo>
                  <a:lnTo>
                    <a:pt x="609498" y="45351"/>
                  </a:lnTo>
                  <a:close/>
                </a:path>
                <a:path w="762634" h="103504">
                  <a:moveTo>
                    <a:pt x="660298" y="45351"/>
                  </a:moveTo>
                  <a:lnTo>
                    <a:pt x="622198" y="45351"/>
                  </a:lnTo>
                  <a:lnTo>
                    <a:pt x="622198" y="58051"/>
                  </a:lnTo>
                  <a:lnTo>
                    <a:pt x="660298" y="58051"/>
                  </a:lnTo>
                  <a:lnTo>
                    <a:pt x="660298" y="45351"/>
                  </a:lnTo>
                  <a:close/>
                </a:path>
                <a:path w="762634" h="103504">
                  <a:moveTo>
                    <a:pt x="736858" y="51701"/>
                  </a:moveTo>
                  <a:lnTo>
                    <a:pt x="667029" y="92430"/>
                  </a:lnTo>
                  <a:lnTo>
                    <a:pt x="666000" y="96316"/>
                  </a:lnTo>
                  <a:lnTo>
                    <a:pt x="669543" y="102374"/>
                  </a:lnTo>
                  <a:lnTo>
                    <a:pt x="673430" y="103403"/>
                  </a:lnTo>
                  <a:lnTo>
                    <a:pt x="751177" y="58051"/>
                  </a:lnTo>
                  <a:lnTo>
                    <a:pt x="749465" y="58051"/>
                  </a:lnTo>
                  <a:lnTo>
                    <a:pt x="749465" y="57188"/>
                  </a:lnTo>
                  <a:lnTo>
                    <a:pt x="746264" y="57188"/>
                  </a:lnTo>
                  <a:lnTo>
                    <a:pt x="736858" y="51701"/>
                  </a:lnTo>
                  <a:close/>
                </a:path>
                <a:path w="762634" h="103504">
                  <a:moveTo>
                    <a:pt x="711098" y="45351"/>
                  </a:moveTo>
                  <a:lnTo>
                    <a:pt x="672998" y="45351"/>
                  </a:lnTo>
                  <a:lnTo>
                    <a:pt x="672998" y="58051"/>
                  </a:lnTo>
                  <a:lnTo>
                    <a:pt x="711098" y="58051"/>
                  </a:lnTo>
                  <a:lnTo>
                    <a:pt x="711098" y="45351"/>
                  </a:lnTo>
                  <a:close/>
                </a:path>
                <a:path w="762634" h="103504">
                  <a:moveTo>
                    <a:pt x="725971" y="45351"/>
                  </a:moveTo>
                  <a:lnTo>
                    <a:pt x="723798" y="45351"/>
                  </a:lnTo>
                  <a:lnTo>
                    <a:pt x="723798" y="58051"/>
                  </a:lnTo>
                  <a:lnTo>
                    <a:pt x="725971" y="58051"/>
                  </a:lnTo>
                  <a:lnTo>
                    <a:pt x="736858" y="51701"/>
                  </a:lnTo>
                  <a:lnTo>
                    <a:pt x="725971" y="45351"/>
                  </a:lnTo>
                  <a:close/>
                </a:path>
                <a:path w="762634" h="103504">
                  <a:moveTo>
                    <a:pt x="751177" y="45351"/>
                  </a:moveTo>
                  <a:lnTo>
                    <a:pt x="749465" y="45351"/>
                  </a:lnTo>
                  <a:lnTo>
                    <a:pt x="749465" y="58051"/>
                  </a:lnTo>
                  <a:lnTo>
                    <a:pt x="751177" y="58051"/>
                  </a:lnTo>
                  <a:lnTo>
                    <a:pt x="762063" y="51701"/>
                  </a:lnTo>
                  <a:lnTo>
                    <a:pt x="751177" y="45351"/>
                  </a:lnTo>
                  <a:close/>
                </a:path>
                <a:path w="762634" h="103504">
                  <a:moveTo>
                    <a:pt x="746264" y="46215"/>
                  </a:moveTo>
                  <a:lnTo>
                    <a:pt x="736858" y="51701"/>
                  </a:lnTo>
                  <a:lnTo>
                    <a:pt x="746264" y="57188"/>
                  </a:lnTo>
                  <a:lnTo>
                    <a:pt x="746264" y="46215"/>
                  </a:lnTo>
                  <a:close/>
                </a:path>
                <a:path w="762634" h="103504">
                  <a:moveTo>
                    <a:pt x="749465" y="46215"/>
                  </a:moveTo>
                  <a:lnTo>
                    <a:pt x="746264" y="46215"/>
                  </a:lnTo>
                  <a:lnTo>
                    <a:pt x="746264" y="57188"/>
                  </a:lnTo>
                  <a:lnTo>
                    <a:pt x="749465" y="57188"/>
                  </a:lnTo>
                  <a:lnTo>
                    <a:pt x="749465" y="46215"/>
                  </a:lnTo>
                  <a:close/>
                </a:path>
                <a:path w="762634" h="103504">
                  <a:moveTo>
                    <a:pt x="673430" y="0"/>
                  </a:moveTo>
                  <a:lnTo>
                    <a:pt x="669543" y="1015"/>
                  </a:lnTo>
                  <a:lnTo>
                    <a:pt x="666000" y="7086"/>
                  </a:lnTo>
                  <a:lnTo>
                    <a:pt x="667029" y="10972"/>
                  </a:lnTo>
                  <a:lnTo>
                    <a:pt x="736858" y="51701"/>
                  </a:lnTo>
                  <a:lnTo>
                    <a:pt x="746264" y="46215"/>
                  </a:lnTo>
                  <a:lnTo>
                    <a:pt x="749465" y="46215"/>
                  </a:lnTo>
                  <a:lnTo>
                    <a:pt x="749465" y="45351"/>
                  </a:lnTo>
                  <a:lnTo>
                    <a:pt x="751177" y="45351"/>
                  </a:lnTo>
                  <a:lnTo>
                    <a:pt x="67343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104" name="object 104"/>
          <p:cNvSpPr txBox="1"/>
          <p:nvPr/>
        </p:nvSpPr>
        <p:spPr>
          <a:xfrm>
            <a:off x="9007399" y="3465067"/>
            <a:ext cx="508000" cy="29972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800" b="1">
                <a:latin typeface="Arial"/>
                <a:cs typeface="Arial"/>
              </a:defRPr>
            </a:pPr>
            <a:r>
              <a:t>CPD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9159799" y="5293867"/>
            <a:ext cx="508000" cy="29972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800" b="1">
                <a:latin typeface="Arial"/>
                <a:cs typeface="Arial"/>
              </a:defRPr>
            </a:pPr>
            <a:r>
              <a:t>CPD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06" name="object 106"/>
          <p:cNvGrpSpPr/>
          <p:nvPr/>
        </p:nvGrpSpPr>
        <p:grpSpPr>
          <a:xfrm>
            <a:off x="8790431" y="1086726"/>
            <a:ext cx="3119755" cy="3342640"/>
            <a:chOff x="8790431" y="1086726"/>
            <a:chExt cx="3119755" cy="3342640"/>
          </a:xfrm>
        </p:grpSpPr>
        <p:pic>
          <p:nvPicPr>
            <p:cNvPr id="107" name="object 107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0597895" y="2520696"/>
              <a:ext cx="240792" cy="292608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0667644" y="2621584"/>
              <a:ext cx="103403" cy="128790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10936045" y="1577011"/>
              <a:ext cx="971127" cy="2356115"/>
            </a:xfrm>
            <a:prstGeom prst="rect">
              <a:avLst/>
            </a:prstGeom>
          </p:spPr>
        </p:pic>
        <p:sp>
          <p:nvSpPr>
            <p:cNvPr id="110" name="object 110"/>
            <p:cNvSpPr/>
            <p:nvPr/>
          </p:nvSpPr>
          <p:spPr>
            <a:xfrm>
              <a:off x="11105283" y="3872543"/>
              <a:ext cx="805180" cy="60960"/>
            </a:xfrm>
            <a:custGeom>
              <a:avLst/>
              <a:gdLst/>
              <a:ahLst/>
              <a:cxnLst/>
              <a:rect l="l" t="t" r="r" b="b"/>
              <a:pathLst>
                <a:path w="805179" h="60960">
                  <a:moveTo>
                    <a:pt x="804620" y="0"/>
                  </a:moveTo>
                  <a:lnTo>
                    <a:pt x="0" y="0"/>
                  </a:lnTo>
                  <a:lnTo>
                    <a:pt x="4587" y="60582"/>
                  </a:lnTo>
                  <a:lnTo>
                    <a:pt x="804620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111" name="object 111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10530839" y="2353055"/>
              <a:ext cx="377951" cy="335279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0577702" y="2378392"/>
              <a:ext cx="283298" cy="243217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10577702" y="2378392"/>
              <a:ext cx="283845" cy="243840"/>
            </a:xfrm>
            <a:custGeom>
              <a:avLst/>
              <a:gdLst/>
              <a:ahLst/>
              <a:cxnLst/>
              <a:rect l="l" t="t" r="r" b="b"/>
              <a:pathLst>
                <a:path w="283845" h="243839">
                  <a:moveTo>
                    <a:pt x="0" y="121609"/>
                  </a:moveTo>
                  <a:lnTo>
                    <a:pt x="7221" y="83171"/>
                  </a:lnTo>
                  <a:lnTo>
                    <a:pt x="27330" y="49788"/>
                  </a:lnTo>
                  <a:lnTo>
                    <a:pt x="57994" y="23463"/>
                  </a:lnTo>
                  <a:lnTo>
                    <a:pt x="96879" y="6199"/>
                  </a:lnTo>
                  <a:lnTo>
                    <a:pt x="141653" y="0"/>
                  </a:lnTo>
                  <a:lnTo>
                    <a:pt x="186426" y="6199"/>
                  </a:lnTo>
                  <a:lnTo>
                    <a:pt x="225311" y="23463"/>
                  </a:lnTo>
                  <a:lnTo>
                    <a:pt x="255975" y="49788"/>
                  </a:lnTo>
                  <a:lnTo>
                    <a:pt x="276084" y="83171"/>
                  </a:lnTo>
                  <a:lnTo>
                    <a:pt x="283306" y="121609"/>
                  </a:lnTo>
                  <a:lnTo>
                    <a:pt x="276084" y="160046"/>
                  </a:lnTo>
                  <a:lnTo>
                    <a:pt x="255975" y="193429"/>
                  </a:lnTo>
                  <a:lnTo>
                    <a:pt x="225311" y="219753"/>
                  </a:lnTo>
                  <a:lnTo>
                    <a:pt x="186426" y="237017"/>
                  </a:lnTo>
                  <a:lnTo>
                    <a:pt x="141653" y="243217"/>
                  </a:lnTo>
                  <a:lnTo>
                    <a:pt x="96879" y="237017"/>
                  </a:lnTo>
                  <a:lnTo>
                    <a:pt x="57994" y="219753"/>
                  </a:lnTo>
                  <a:lnTo>
                    <a:pt x="27330" y="193429"/>
                  </a:lnTo>
                  <a:lnTo>
                    <a:pt x="7221" y="160046"/>
                  </a:lnTo>
                  <a:lnTo>
                    <a:pt x="0" y="12160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114" name="object 114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10555223" y="2724911"/>
              <a:ext cx="329183" cy="329184"/>
            </a:xfrm>
            <a:prstGeom prst="rect">
              <a:avLst/>
            </a:prstGeom>
          </p:spPr>
        </p:pic>
        <p:pic>
          <p:nvPicPr>
            <p:cNvPr id="115" name="object 115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10601489" y="2750375"/>
              <a:ext cx="235724" cy="236067"/>
            </a:xfrm>
            <a:prstGeom prst="rect">
              <a:avLst/>
            </a:prstGeom>
          </p:spPr>
        </p:pic>
        <p:pic>
          <p:nvPicPr>
            <p:cNvPr id="116" name="object 116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0596727" y="2745613"/>
              <a:ext cx="245244" cy="245589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0555223" y="1795272"/>
              <a:ext cx="329183" cy="356615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0600892" y="1822221"/>
              <a:ext cx="236918" cy="262889"/>
            </a:xfrm>
            <a:prstGeom prst="rect">
              <a:avLst/>
            </a:prstGeom>
          </p:spPr>
        </p:pic>
        <p:sp>
          <p:nvSpPr>
            <p:cNvPr id="119" name="object 119"/>
            <p:cNvSpPr/>
            <p:nvPr/>
          </p:nvSpPr>
          <p:spPr>
            <a:xfrm>
              <a:off x="10600892" y="1822221"/>
              <a:ext cx="237490" cy="262890"/>
            </a:xfrm>
            <a:custGeom>
              <a:avLst/>
              <a:gdLst/>
              <a:ahLst/>
              <a:cxnLst/>
              <a:rect l="l" t="t" r="r" b="b"/>
              <a:pathLst>
                <a:path w="237490" h="262889">
                  <a:moveTo>
                    <a:pt x="0" y="131445"/>
                  </a:moveTo>
                  <a:lnTo>
                    <a:pt x="9308" y="80280"/>
                  </a:lnTo>
                  <a:lnTo>
                    <a:pt x="34695" y="38499"/>
                  </a:lnTo>
                  <a:lnTo>
                    <a:pt x="72348" y="10329"/>
                  </a:lnTo>
                  <a:lnTo>
                    <a:pt x="118457" y="0"/>
                  </a:lnTo>
                  <a:lnTo>
                    <a:pt x="164565" y="10329"/>
                  </a:lnTo>
                  <a:lnTo>
                    <a:pt x="202218" y="38499"/>
                  </a:lnTo>
                  <a:lnTo>
                    <a:pt x="227605" y="80280"/>
                  </a:lnTo>
                  <a:lnTo>
                    <a:pt x="236914" y="131445"/>
                  </a:lnTo>
                  <a:lnTo>
                    <a:pt x="227605" y="182609"/>
                  </a:lnTo>
                  <a:lnTo>
                    <a:pt x="202218" y="224390"/>
                  </a:lnTo>
                  <a:lnTo>
                    <a:pt x="164565" y="252560"/>
                  </a:lnTo>
                  <a:lnTo>
                    <a:pt x="118457" y="262890"/>
                  </a:lnTo>
                  <a:lnTo>
                    <a:pt x="72348" y="252560"/>
                  </a:lnTo>
                  <a:lnTo>
                    <a:pt x="34695" y="224390"/>
                  </a:lnTo>
                  <a:lnTo>
                    <a:pt x="9308" y="182609"/>
                  </a:lnTo>
                  <a:lnTo>
                    <a:pt x="0" y="13144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120" name="object 120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10597895" y="1984247"/>
              <a:ext cx="240792" cy="463296"/>
            </a:xfrm>
            <a:prstGeom prst="rect">
              <a:avLst/>
            </a:prstGeom>
          </p:spPr>
        </p:pic>
        <p:sp>
          <p:nvSpPr>
            <p:cNvPr id="121" name="object 121"/>
            <p:cNvSpPr/>
            <p:nvPr/>
          </p:nvSpPr>
          <p:spPr>
            <a:xfrm>
              <a:off x="10667644" y="2085073"/>
              <a:ext cx="103505" cy="293370"/>
            </a:xfrm>
            <a:custGeom>
              <a:avLst/>
              <a:gdLst/>
              <a:ahLst/>
              <a:cxnLst/>
              <a:rect l="l" t="t" r="r" b="b"/>
              <a:pathLst>
                <a:path w="103504" h="293369">
                  <a:moveTo>
                    <a:pt x="51708" y="25205"/>
                  </a:moveTo>
                  <a:lnTo>
                    <a:pt x="45363" y="36081"/>
                  </a:lnTo>
                  <a:lnTo>
                    <a:pt x="45364" y="293319"/>
                  </a:lnTo>
                  <a:lnTo>
                    <a:pt x="58064" y="293319"/>
                  </a:lnTo>
                  <a:lnTo>
                    <a:pt x="58052" y="36081"/>
                  </a:lnTo>
                  <a:lnTo>
                    <a:pt x="51708" y="25205"/>
                  </a:lnTo>
                  <a:close/>
                </a:path>
                <a:path w="103504" h="293369">
                  <a:moveTo>
                    <a:pt x="51714" y="0"/>
                  </a:moveTo>
                  <a:lnTo>
                    <a:pt x="0" y="88633"/>
                  </a:lnTo>
                  <a:lnTo>
                    <a:pt x="1028" y="92519"/>
                  </a:lnTo>
                  <a:lnTo>
                    <a:pt x="7086" y="96062"/>
                  </a:lnTo>
                  <a:lnTo>
                    <a:pt x="10972" y="95034"/>
                  </a:lnTo>
                  <a:lnTo>
                    <a:pt x="45352" y="36099"/>
                  </a:lnTo>
                  <a:lnTo>
                    <a:pt x="45351" y="12611"/>
                  </a:lnTo>
                  <a:lnTo>
                    <a:pt x="59068" y="12611"/>
                  </a:lnTo>
                  <a:lnTo>
                    <a:pt x="51714" y="0"/>
                  </a:lnTo>
                  <a:close/>
                </a:path>
                <a:path w="103504" h="293369">
                  <a:moveTo>
                    <a:pt x="59068" y="12611"/>
                  </a:moveTo>
                  <a:lnTo>
                    <a:pt x="58051" y="12611"/>
                  </a:lnTo>
                  <a:lnTo>
                    <a:pt x="58063" y="36099"/>
                  </a:lnTo>
                  <a:lnTo>
                    <a:pt x="92443" y="95034"/>
                  </a:lnTo>
                  <a:lnTo>
                    <a:pt x="96329" y="96062"/>
                  </a:lnTo>
                  <a:lnTo>
                    <a:pt x="102387" y="92519"/>
                  </a:lnTo>
                  <a:lnTo>
                    <a:pt x="103416" y="88633"/>
                  </a:lnTo>
                  <a:lnTo>
                    <a:pt x="59068" y="12611"/>
                  </a:lnTo>
                  <a:close/>
                </a:path>
                <a:path w="103504" h="293369">
                  <a:moveTo>
                    <a:pt x="58051" y="12611"/>
                  </a:moveTo>
                  <a:lnTo>
                    <a:pt x="45351" y="12611"/>
                  </a:lnTo>
                  <a:lnTo>
                    <a:pt x="45352" y="36099"/>
                  </a:lnTo>
                  <a:lnTo>
                    <a:pt x="51708" y="25205"/>
                  </a:lnTo>
                  <a:lnTo>
                    <a:pt x="46227" y="15811"/>
                  </a:lnTo>
                  <a:lnTo>
                    <a:pt x="58051" y="15811"/>
                  </a:lnTo>
                  <a:lnTo>
                    <a:pt x="58051" y="12611"/>
                  </a:lnTo>
                  <a:close/>
                </a:path>
                <a:path w="103504" h="293369">
                  <a:moveTo>
                    <a:pt x="58051" y="15811"/>
                  </a:moveTo>
                  <a:lnTo>
                    <a:pt x="57188" y="15811"/>
                  </a:lnTo>
                  <a:lnTo>
                    <a:pt x="51708" y="25205"/>
                  </a:lnTo>
                  <a:lnTo>
                    <a:pt x="58052" y="36081"/>
                  </a:lnTo>
                  <a:lnTo>
                    <a:pt x="58051" y="15811"/>
                  </a:lnTo>
                  <a:close/>
                </a:path>
                <a:path w="103504" h="293369">
                  <a:moveTo>
                    <a:pt x="57188" y="15811"/>
                  </a:moveTo>
                  <a:lnTo>
                    <a:pt x="46227" y="15811"/>
                  </a:lnTo>
                  <a:lnTo>
                    <a:pt x="51708" y="25205"/>
                  </a:lnTo>
                  <a:lnTo>
                    <a:pt x="57188" y="1581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122" name="object 122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9496792" y="1545005"/>
              <a:ext cx="239306" cy="2289625"/>
            </a:xfrm>
            <a:prstGeom prst="rect">
              <a:avLst/>
            </a:prstGeom>
          </p:spPr>
        </p:pic>
        <p:pic>
          <p:nvPicPr>
            <p:cNvPr id="123" name="object 123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9496792" y="1545005"/>
              <a:ext cx="971918" cy="2366200"/>
            </a:xfrm>
            <a:prstGeom prst="rect">
              <a:avLst/>
            </a:prstGeom>
          </p:spPr>
        </p:pic>
        <p:sp>
          <p:nvSpPr>
            <p:cNvPr id="124" name="object 124"/>
            <p:cNvSpPr/>
            <p:nvPr/>
          </p:nvSpPr>
          <p:spPr>
            <a:xfrm>
              <a:off x="9496817" y="3834627"/>
              <a:ext cx="741045" cy="76835"/>
            </a:xfrm>
            <a:custGeom>
              <a:avLst/>
              <a:gdLst/>
              <a:ahLst/>
              <a:cxnLst/>
              <a:rect l="l" t="t" r="r" b="b"/>
              <a:pathLst>
                <a:path w="741045" h="76835">
                  <a:moveTo>
                    <a:pt x="740591" y="0"/>
                  </a:moveTo>
                  <a:lnTo>
                    <a:pt x="0" y="0"/>
                  </a:lnTo>
                  <a:lnTo>
                    <a:pt x="732587" y="76578"/>
                  </a:lnTo>
                  <a:lnTo>
                    <a:pt x="740591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125" name="object 125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10360151" y="1676400"/>
              <a:ext cx="661416" cy="1502664"/>
            </a:xfrm>
            <a:prstGeom prst="rect">
              <a:avLst/>
            </a:prstGeom>
          </p:spPr>
        </p:pic>
        <p:sp>
          <p:nvSpPr>
            <p:cNvPr id="126" name="object 126"/>
            <p:cNvSpPr/>
            <p:nvPr/>
          </p:nvSpPr>
          <p:spPr>
            <a:xfrm>
              <a:off x="10407713" y="1699628"/>
              <a:ext cx="567055" cy="1409700"/>
            </a:xfrm>
            <a:custGeom>
              <a:avLst/>
              <a:gdLst/>
              <a:ahLst/>
              <a:cxnLst/>
              <a:rect l="l" t="t" r="r" b="b"/>
              <a:pathLst>
                <a:path w="567054" h="1409700">
                  <a:moveTo>
                    <a:pt x="0" y="0"/>
                  </a:moveTo>
                  <a:lnTo>
                    <a:pt x="566615" y="0"/>
                  </a:lnTo>
                  <a:lnTo>
                    <a:pt x="566615" y="1409700"/>
                  </a:lnTo>
                  <a:lnTo>
                    <a:pt x="0" y="140970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58B6C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127" name="object 127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10166870" y="1086726"/>
              <a:ext cx="1147432" cy="592480"/>
            </a:xfrm>
            <a:prstGeom prst="rect">
              <a:avLst/>
            </a:prstGeom>
          </p:spPr>
        </p:pic>
        <p:pic>
          <p:nvPicPr>
            <p:cNvPr id="128" name="object 128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8790431" y="3240023"/>
              <a:ext cx="1645920" cy="1188720"/>
            </a:xfrm>
            <a:prstGeom prst="rect">
              <a:avLst/>
            </a:prstGeom>
          </p:spPr>
        </p:pic>
        <p:sp>
          <p:nvSpPr>
            <p:cNvPr id="129" name="object 129"/>
            <p:cNvSpPr/>
            <p:nvPr/>
          </p:nvSpPr>
          <p:spPr>
            <a:xfrm>
              <a:off x="8928620" y="3356330"/>
              <a:ext cx="1372235" cy="915035"/>
            </a:xfrm>
            <a:custGeom>
              <a:avLst/>
              <a:gdLst/>
              <a:ahLst/>
              <a:cxnLst/>
              <a:rect l="l" t="t" r="r" b="b"/>
              <a:pathLst>
                <a:path w="1372234" h="915035">
                  <a:moveTo>
                    <a:pt x="53924" y="813841"/>
                  </a:moveTo>
                  <a:lnTo>
                    <a:pt x="48221" y="815797"/>
                  </a:lnTo>
                  <a:lnTo>
                    <a:pt x="0" y="914450"/>
                  </a:lnTo>
                  <a:lnTo>
                    <a:pt x="42740" y="911885"/>
                  </a:lnTo>
                  <a:lnTo>
                    <a:pt x="21005" y="911885"/>
                  </a:lnTo>
                  <a:lnTo>
                    <a:pt x="10439" y="896035"/>
                  </a:lnTo>
                  <a:lnTo>
                    <a:pt x="39762" y="876486"/>
                  </a:lnTo>
                  <a:lnTo>
                    <a:pt x="65341" y="824166"/>
                  </a:lnTo>
                  <a:lnTo>
                    <a:pt x="63372" y="818464"/>
                  </a:lnTo>
                  <a:lnTo>
                    <a:pt x="53924" y="813841"/>
                  </a:lnTo>
                  <a:close/>
                </a:path>
                <a:path w="1372234" h="915035">
                  <a:moveTo>
                    <a:pt x="39762" y="876486"/>
                  </a:moveTo>
                  <a:lnTo>
                    <a:pt x="10439" y="896035"/>
                  </a:lnTo>
                  <a:lnTo>
                    <a:pt x="21005" y="911885"/>
                  </a:lnTo>
                  <a:lnTo>
                    <a:pt x="26606" y="908151"/>
                  </a:lnTo>
                  <a:lnTo>
                    <a:pt x="24282" y="908151"/>
                  </a:lnTo>
                  <a:lnTo>
                    <a:pt x="15151" y="894460"/>
                  </a:lnTo>
                  <a:lnTo>
                    <a:pt x="31453" y="893482"/>
                  </a:lnTo>
                  <a:lnTo>
                    <a:pt x="39762" y="876486"/>
                  </a:lnTo>
                  <a:close/>
                </a:path>
                <a:path w="1372234" h="915035">
                  <a:moveTo>
                    <a:pt x="108457" y="888860"/>
                  </a:moveTo>
                  <a:lnTo>
                    <a:pt x="50307" y="892350"/>
                  </a:lnTo>
                  <a:lnTo>
                    <a:pt x="21005" y="911885"/>
                  </a:lnTo>
                  <a:lnTo>
                    <a:pt x="42740" y="911885"/>
                  </a:lnTo>
                  <a:lnTo>
                    <a:pt x="109600" y="907872"/>
                  </a:lnTo>
                  <a:lnTo>
                    <a:pt x="113601" y="903363"/>
                  </a:lnTo>
                  <a:lnTo>
                    <a:pt x="112979" y="892860"/>
                  </a:lnTo>
                  <a:lnTo>
                    <a:pt x="108457" y="888860"/>
                  </a:lnTo>
                  <a:close/>
                </a:path>
                <a:path w="1372234" h="915035">
                  <a:moveTo>
                    <a:pt x="31453" y="893482"/>
                  </a:moveTo>
                  <a:lnTo>
                    <a:pt x="15151" y="894460"/>
                  </a:lnTo>
                  <a:lnTo>
                    <a:pt x="24282" y="908151"/>
                  </a:lnTo>
                  <a:lnTo>
                    <a:pt x="31453" y="893482"/>
                  </a:lnTo>
                  <a:close/>
                </a:path>
                <a:path w="1372234" h="915035">
                  <a:moveTo>
                    <a:pt x="50307" y="892350"/>
                  </a:moveTo>
                  <a:lnTo>
                    <a:pt x="31453" y="893482"/>
                  </a:lnTo>
                  <a:lnTo>
                    <a:pt x="24282" y="908151"/>
                  </a:lnTo>
                  <a:lnTo>
                    <a:pt x="26606" y="908151"/>
                  </a:lnTo>
                  <a:lnTo>
                    <a:pt x="50307" y="892350"/>
                  </a:lnTo>
                  <a:close/>
                </a:path>
                <a:path w="1372234" h="915035">
                  <a:moveTo>
                    <a:pt x="57988" y="864336"/>
                  </a:moveTo>
                  <a:lnTo>
                    <a:pt x="39762" y="876486"/>
                  </a:lnTo>
                  <a:lnTo>
                    <a:pt x="31453" y="893482"/>
                  </a:lnTo>
                  <a:lnTo>
                    <a:pt x="50307" y="892350"/>
                  </a:lnTo>
                  <a:lnTo>
                    <a:pt x="68554" y="880186"/>
                  </a:lnTo>
                  <a:lnTo>
                    <a:pt x="57988" y="864336"/>
                  </a:lnTo>
                  <a:close/>
                </a:path>
                <a:path w="1372234" h="915035">
                  <a:moveTo>
                    <a:pt x="121399" y="822070"/>
                  </a:moveTo>
                  <a:lnTo>
                    <a:pt x="73837" y="853770"/>
                  </a:lnTo>
                  <a:lnTo>
                    <a:pt x="84404" y="869619"/>
                  </a:lnTo>
                  <a:lnTo>
                    <a:pt x="131965" y="837920"/>
                  </a:lnTo>
                  <a:lnTo>
                    <a:pt x="121399" y="822070"/>
                  </a:lnTo>
                  <a:close/>
                </a:path>
                <a:path w="1372234" h="915035">
                  <a:moveTo>
                    <a:pt x="184797" y="779805"/>
                  </a:moveTo>
                  <a:lnTo>
                    <a:pt x="137248" y="811504"/>
                  </a:lnTo>
                  <a:lnTo>
                    <a:pt x="147815" y="827354"/>
                  </a:lnTo>
                  <a:lnTo>
                    <a:pt x="195364" y="795654"/>
                  </a:lnTo>
                  <a:lnTo>
                    <a:pt x="184797" y="779805"/>
                  </a:lnTo>
                  <a:close/>
                </a:path>
                <a:path w="1372234" h="915035">
                  <a:moveTo>
                    <a:pt x="248196" y="737527"/>
                  </a:moveTo>
                  <a:lnTo>
                    <a:pt x="200647" y="769226"/>
                  </a:lnTo>
                  <a:lnTo>
                    <a:pt x="211213" y="785088"/>
                  </a:lnTo>
                  <a:lnTo>
                    <a:pt x="258762" y="753376"/>
                  </a:lnTo>
                  <a:lnTo>
                    <a:pt x="248196" y="737527"/>
                  </a:lnTo>
                  <a:close/>
                </a:path>
                <a:path w="1372234" h="915035">
                  <a:moveTo>
                    <a:pt x="311607" y="695261"/>
                  </a:moveTo>
                  <a:lnTo>
                    <a:pt x="264045" y="726960"/>
                  </a:lnTo>
                  <a:lnTo>
                    <a:pt x="274612" y="742810"/>
                  </a:lnTo>
                  <a:lnTo>
                    <a:pt x="322173" y="711111"/>
                  </a:lnTo>
                  <a:lnTo>
                    <a:pt x="311607" y="695261"/>
                  </a:lnTo>
                  <a:close/>
                </a:path>
                <a:path w="1372234" h="915035">
                  <a:moveTo>
                    <a:pt x="375005" y="652995"/>
                  </a:moveTo>
                  <a:lnTo>
                    <a:pt x="327456" y="684695"/>
                  </a:lnTo>
                  <a:lnTo>
                    <a:pt x="338023" y="700544"/>
                  </a:lnTo>
                  <a:lnTo>
                    <a:pt x="385571" y="668845"/>
                  </a:lnTo>
                  <a:lnTo>
                    <a:pt x="375005" y="652995"/>
                  </a:lnTo>
                  <a:close/>
                </a:path>
                <a:path w="1372234" h="915035">
                  <a:moveTo>
                    <a:pt x="438403" y="610730"/>
                  </a:moveTo>
                  <a:lnTo>
                    <a:pt x="390855" y="642429"/>
                  </a:lnTo>
                  <a:lnTo>
                    <a:pt x="401421" y="658279"/>
                  </a:lnTo>
                  <a:lnTo>
                    <a:pt x="448970" y="626579"/>
                  </a:lnTo>
                  <a:lnTo>
                    <a:pt x="438403" y="610730"/>
                  </a:lnTo>
                  <a:close/>
                </a:path>
                <a:path w="1372234" h="915035">
                  <a:moveTo>
                    <a:pt x="501802" y="568464"/>
                  </a:moveTo>
                  <a:lnTo>
                    <a:pt x="454253" y="600163"/>
                  </a:lnTo>
                  <a:lnTo>
                    <a:pt x="464819" y="616013"/>
                  </a:lnTo>
                  <a:lnTo>
                    <a:pt x="512381" y="584314"/>
                  </a:lnTo>
                  <a:lnTo>
                    <a:pt x="501802" y="568464"/>
                  </a:lnTo>
                  <a:close/>
                </a:path>
                <a:path w="1372234" h="915035">
                  <a:moveTo>
                    <a:pt x="565213" y="526186"/>
                  </a:moveTo>
                  <a:lnTo>
                    <a:pt x="517664" y="557885"/>
                  </a:lnTo>
                  <a:lnTo>
                    <a:pt x="528231" y="573747"/>
                  </a:lnTo>
                  <a:lnTo>
                    <a:pt x="575779" y="542035"/>
                  </a:lnTo>
                  <a:lnTo>
                    <a:pt x="565213" y="526186"/>
                  </a:lnTo>
                  <a:close/>
                </a:path>
                <a:path w="1372234" h="915035">
                  <a:moveTo>
                    <a:pt x="628611" y="483920"/>
                  </a:moveTo>
                  <a:lnTo>
                    <a:pt x="581063" y="515619"/>
                  </a:lnTo>
                  <a:lnTo>
                    <a:pt x="591629" y="531469"/>
                  </a:lnTo>
                  <a:lnTo>
                    <a:pt x="639178" y="499770"/>
                  </a:lnTo>
                  <a:lnTo>
                    <a:pt x="628611" y="483920"/>
                  </a:lnTo>
                  <a:close/>
                </a:path>
                <a:path w="1372234" h="915035">
                  <a:moveTo>
                    <a:pt x="692010" y="441655"/>
                  </a:moveTo>
                  <a:lnTo>
                    <a:pt x="644461" y="473354"/>
                  </a:lnTo>
                  <a:lnTo>
                    <a:pt x="655027" y="489203"/>
                  </a:lnTo>
                  <a:lnTo>
                    <a:pt x="702576" y="457504"/>
                  </a:lnTo>
                  <a:lnTo>
                    <a:pt x="692010" y="441655"/>
                  </a:lnTo>
                  <a:close/>
                </a:path>
                <a:path w="1372234" h="915035">
                  <a:moveTo>
                    <a:pt x="755421" y="399389"/>
                  </a:moveTo>
                  <a:lnTo>
                    <a:pt x="707872" y="431088"/>
                  </a:lnTo>
                  <a:lnTo>
                    <a:pt x="718438" y="446938"/>
                  </a:lnTo>
                  <a:lnTo>
                    <a:pt x="765987" y="415239"/>
                  </a:lnTo>
                  <a:lnTo>
                    <a:pt x="755421" y="399389"/>
                  </a:lnTo>
                  <a:close/>
                </a:path>
                <a:path w="1372234" h="915035">
                  <a:moveTo>
                    <a:pt x="818819" y="357123"/>
                  </a:moveTo>
                  <a:lnTo>
                    <a:pt x="771270" y="388823"/>
                  </a:lnTo>
                  <a:lnTo>
                    <a:pt x="781837" y="404672"/>
                  </a:lnTo>
                  <a:lnTo>
                    <a:pt x="829386" y="372973"/>
                  </a:lnTo>
                  <a:lnTo>
                    <a:pt x="818819" y="357123"/>
                  </a:lnTo>
                  <a:close/>
                </a:path>
                <a:path w="1372234" h="915035">
                  <a:moveTo>
                    <a:pt x="882218" y="314845"/>
                  </a:moveTo>
                  <a:lnTo>
                    <a:pt x="834669" y="346544"/>
                  </a:lnTo>
                  <a:lnTo>
                    <a:pt x="845235" y="362407"/>
                  </a:lnTo>
                  <a:lnTo>
                    <a:pt x="892784" y="330695"/>
                  </a:lnTo>
                  <a:lnTo>
                    <a:pt x="882218" y="314845"/>
                  </a:lnTo>
                  <a:close/>
                </a:path>
                <a:path w="1372234" h="915035">
                  <a:moveTo>
                    <a:pt x="945629" y="272580"/>
                  </a:moveTo>
                  <a:lnTo>
                    <a:pt x="898067" y="304279"/>
                  </a:lnTo>
                  <a:lnTo>
                    <a:pt x="908634" y="320128"/>
                  </a:lnTo>
                  <a:lnTo>
                    <a:pt x="956195" y="288429"/>
                  </a:lnTo>
                  <a:lnTo>
                    <a:pt x="945629" y="272580"/>
                  </a:lnTo>
                  <a:close/>
                </a:path>
                <a:path w="1372234" h="915035">
                  <a:moveTo>
                    <a:pt x="1009027" y="230314"/>
                  </a:moveTo>
                  <a:lnTo>
                    <a:pt x="961478" y="262013"/>
                  </a:lnTo>
                  <a:lnTo>
                    <a:pt x="972045" y="277863"/>
                  </a:lnTo>
                  <a:lnTo>
                    <a:pt x="1019594" y="246164"/>
                  </a:lnTo>
                  <a:lnTo>
                    <a:pt x="1009027" y="230314"/>
                  </a:lnTo>
                  <a:close/>
                </a:path>
                <a:path w="1372234" h="915035">
                  <a:moveTo>
                    <a:pt x="1072426" y="188048"/>
                  </a:moveTo>
                  <a:lnTo>
                    <a:pt x="1024877" y="219748"/>
                  </a:lnTo>
                  <a:lnTo>
                    <a:pt x="1035443" y="235597"/>
                  </a:lnTo>
                  <a:lnTo>
                    <a:pt x="1082992" y="203898"/>
                  </a:lnTo>
                  <a:lnTo>
                    <a:pt x="1072426" y="188048"/>
                  </a:lnTo>
                  <a:close/>
                </a:path>
                <a:path w="1372234" h="915035">
                  <a:moveTo>
                    <a:pt x="1135824" y="145770"/>
                  </a:moveTo>
                  <a:lnTo>
                    <a:pt x="1088275" y="177482"/>
                  </a:lnTo>
                  <a:lnTo>
                    <a:pt x="1098842" y="193332"/>
                  </a:lnTo>
                  <a:lnTo>
                    <a:pt x="1146403" y="161632"/>
                  </a:lnTo>
                  <a:lnTo>
                    <a:pt x="1135824" y="145770"/>
                  </a:lnTo>
                  <a:close/>
                </a:path>
                <a:path w="1372234" h="915035">
                  <a:moveTo>
                    <a:pt x="1199235" y="103504"/>
                  </a:moveTo>
                  <a:lnTo>
                    <a:pt x="1151686" y="135204"/>
                  </a:lnTo>
                  <a:lnTo>
                    <a:pt x="1162253" y="151066"/>
                  </a:lnTo>
                  <a:lnTo>
                    <a:pt x="1209802" y="119354"/>
                  </a:lnTo>
                  <a:lnTo>
                    <a:pt x="1199235" y="103504"/>
                  </a:lnTo>
                  <a:close/>
                </a:path>
                <a:path w="1372234" h="915035">
                  <a:moveTo>
                    <a:pt x="1262633" y="61239"/>
                  </a:moveTo>
                  <a:lnTo>
                    <a:pt x="1215085" y="92938"/>
                  </a:lnTo>
                  <a:lnTo>
                    <a:pt x="1225651" y="108788"/>
                  </a:lnTo>
                  <a:lnTo>
                    <a:pt x="1273200" y="77088"/>
                  </a:lnTo>
                  <a:lnTo>
                    <a:pt x="1262633" y="61239"/>
                  </a:lnTo>
                  <a:close/>
                </a:path>
                <a:path w="1372234" h="915035">
                  <a:moveTo>
                    <a:pt x="1349881" y="20387"/>
                  </a:moveTo>
                  <a:lnTo>
                    <a:pt x="1340209" y="20968"/>
                  </a:lnTo>
                  <a:lnTo>
                    <a:pt x="1334778" y="32077"/>
                  </a:lnTo>
                  <a:lnTo>
                    <a:pt x="1336611" y="34823"/>
                  </a:lnTo>
                  <a:lnTo>
                    <a:pt x="1331901" y="37962"/>
                  </a:lnTo>
                  <a:lnTo>
                    <a:pt x="1306321" y="90284"/>
                  </a:lnTo>
                  <a:lnTo>
                    <a:pt x="1308290" y="95986"/>
                  </a:lnTo>
                  <a:lnTo>
                    <a:pt x="1317739" y="100609"/>
                  </a:lnTo>
                  <a:lnTo>
                    <a:pt x="1323441" y="98653"/>
                  </a:lnTo>
                  <a:lnTo>
                    <a:pt x="1359805" y="24256"/>
                  </a:lnTo>
                  <a:lnTo>
                    <a:pt x="1352461" y="24256"/>
                  </a:lnTo>
                  <a:lnTo>
                    <a:pt x="1349881" y="20387"/>
                  </a:lnTo>
                  <a:close/>
                </a:path>
                <a:path w="1372234" h="915035">
                  <a:moveTo>
                    <a:pt x="1327858" y="21709"/>
                  </a:moveTo>
                  <a:lnTo>
                    <a:pt x="1321341" y="22100"/>
                  </a:lnTo>
                  <a:lnTo>
                    <a:pt x="1278483" y="50672"/>
                  </a:lnTo>
                  <a:lnTo>
                    <a:pt x="1289050" y="66522"/>
                  </a:lnTo>
                  <a:lnTo>
                    <a:pt x="1331901" y="37962"/>
                  </a:lnTo>
                  <a:lnTo>
                    <a:pt x="1334778" y="32077"/>
                  </a:lnTo>
                  <a:lnTo>
                    <a:pt x="1327858" y="21709"/>
                  </a:lnTo>
                  <a:close/>
                </a:path>
                <a:path w="1372234" h="915035">
                  <a:moveTo>
                    <a:pt x="1334778" y="32077"/>
                  </a:moveTo>
                  <a:lnTo>
                    <a:pt x="1331901" y="37962"/>
                  </a:lnTo>
                  <a:lnTo>
                    <a:pt x="1336611" y="34823"/>
                  </a:lnTo>
                  <a:lnTo>
                    <a:pt x="1334778" y="32077"/>
                  </a:lnTo>
                  <a:close/>
                </a:path>
                <a:path w="1372234" h="915035">
                  <a:moveTo>
                    <a:pt x="1371663" y="0"/>
                  </a:moveTo>
                  <a:lnTo>
                    <a:pt x="1262062" y="6578"/>
                  </a:lnTo>
                  <a:lnTo>
                    <a:pt x="1258061" y="11087"/>
                  </a:lnTo>
                  <a:lnTo>
                    <a:pt x="1258684" y="21589"/>
                  </a:lnTo>
                  <a:lnTo>
                    <a:pt x="1263205" y="25590"/>
                  </a:lnTo>
                  <a:lnTo>
                    <a:pt x="1321341" y="22100"/>
                  </a:lnTo>
                  <a:lnTo>
                    <a:pt x="1326032" y="18973"/>
                  </a:lnTo>
                  <a:lnTo>
                    <a:pt x="1341184" y="18973"/>
                  </a:lnTo>
                  <a:lnTo>
                    <a:pt x="1344465" y="12263"/>
                  </a:lnTo>
                  <a:lnTo>
                    <a:pt x="1341894" y="8407"/>
                  </a:lnTo>
                  <a:lnTo>
                    <a:pt x="1350657" y="2552"/>
                  </a:lnTo>
                  <a:lnTo>
                    <a:pt x="1370415" y="2552"/>
                  </a:lnTo>
                  <a:lnTo>
                    <a:pt x="1371663" y="0"/>
                  </a:lnTo>
                  <a:close/>
                </a:path>
                <a:path w="1372234" h="915035">
                  <a:moveTo>
                    <a:pt x="1353155" y="6299"/>
                  </a:moveTo>
                  <a:lnTo>
                    <a:pt x="1347381" y="6299"/>
                  </a:lnTo>
                  <a:lnTo>
                    <a:pt x="1356512" y="19989"/>
                  </a:lnTo>
                  <a:lnTo>
                    <a:pt x="1349881" y="20387"/>
                  </a:lnTo>
                  <a:lnTo>
                    <a:pt x="1352461" y="24256"/>
                  </a:lnTo>
                  <a:lnTo>
                    <a:pt x="1361224" y="18402"/>
                  </a:lnTo>
                  <a:lnTo>
                    <a:pt x="1353155" y="6299"/>
                  </a:lnTo>
                  <a:close/>
                </a:path>
                <a:path w="1372234" h="915035">
                  <a:moveTo>
                    <a:pt x="1370415" y="2552"/>
                  </a:moveTo>
                  <a:lnTo>
                    <a:pt x="1350657" y="2552"/>
                  </a:lnTo>
                  <a:lnTo>
                    <a:pt x="1361224" y="18402"/>
                  </a:lnTo>
                  <a:lnTo>
                    <a:pt x="1352461" y="24256"/>
                  </a:lnTo>
                  <a:lnTo>
                    <a:pt x="1359805" y="24256"/>
                  </a:lnTo>
                  <a:lnTo>
                    <a:pt x="1370415" y="2552"/>
                  </a:lnTo>
                  <a:close/>
                </a:path>
                <a:path w="1372234" h="915035">
                  <a:moveTo>
                    <a:pt x="1326032" y="18973"/>
                  </a:moveTo>
                  <a:lnTo>
                    <a:pt x="1321341" y="22100"/>
                  </a:lnTo>
                  <a:lnTo>
                    <a:pt x="1327858" y="21709"/>
                  </a:lnTo>
                  <a:lnTo>
                    <a:pt x="1326032" y="18973"/>
                  </a:lnTo>
                  <a:close/>
                </a:path>
                <a:path w="1372234" h="915035">
                  <a:moveTo>
                    <a:pt x="1341184" y="18973"/>
                  </a:moveTo>
                  <a:lnTo>
                    <a:pt x="1326032" y="18973"/>
                  </a:lnTo>
                  <a:lnTo>
                    <a:pt x="1327858" y="21709"/>
                  </a:lnTo>
                  <a:lnTo>
                    <a:pt x="1340209" y="20968"/>
                  </a:lnTo>
                  <a:lnTo>
                    <a:pt x="1341184" y="18973"/>
                  </a:lnTo>
                  <a:close/>
                </a:path>
                <a:path w="1372234" h="915035">
                  <a:moveTo>
                    <a:pt x="1344465" y="12263"/>
                  </a:moveTo>
                  <a:lnTo>
                    <a:pt x="1340209" y="20968"/>
                  </a:lnTo>
                  <a:lnTo>
                    <a:pt x="1349881" y="20387"/>
                  </a:lnTo>
                  <a:lnTo>
                    <a:pt x="1344465" y="12263"/>
                  </a:lnTo>
                  <a:close/>
                </a:path>
                <a:path w="1372234" h="915035">
                  <a:moveTo>
                    <a:pt x="1347381" y="6299"/>
                  </a:moveTo>
                  <a:lnTo>
                    <a:pt x="1344465" y="12263"/>
                  </a:lnTo>
                  <a:lnTo>
                    <a:pt x="1349881" y="20387"/>
                  </a:lnTo>
                  <a:lnTo>
                    <a:pt x="1356512" y="19989"/>
                  </a:lnTo>
                  <a:lnTo>
                    <a:pt x="1347381" y="6299"/>
                  </a:lnTo>
                  <a:close/>
                </a:path>
                <a:path w="1372234" h="915035">
                  <a:moveTo>
                    <a:pt x="1350657" y="2552"/>
                  </a:moveTo>
                  <a:lnTo>
                    <a:pt x="1341894" y="8407"/>
                  </a:lnTo>
                  <a:lnTo>
                    <a:pt x="1344465" y="12263"/>
                  </a:lnTo>
                  <a:lnTo>
                    <a:pt x="1347381" y="6299"/>
                  </a:lnTo>
                  <a:lnTo>
                    <a:pt x="1353155" y="6299"/>
                  </a:lnTo>
                  <a:lnTo>
                    <a:pt x="1350657" y="25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130" name="object 130"/>
          <p:cNvSpPr txBox="1"/>
          <p:nvPr/>
        </p:nvSpPr>
        <p:spPr>
          <a:xfrm>
            <a:off x="10562031" y="6203186"/>
            <a:ext cx="282575" cy="45212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2800" b="1">
                <a:latin typeface="Arial"/>
                <a:cs typeface="Arial"/>
              </a:defRPr>
            </a:pPr>
            <a:r>
              <a:t>C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24608" y="69529"/>
            <a:ext cx="747551" cy="7475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14300">
              <a:lnSpc>
                <a:spcPct val="100000"/>
              </a:lnSpc>
              <a:spcBef>
                <a:spcPts val="100"/>
              </a:spcBef>
              <a:tabLst>
                <a:tab pos="11188065" algn="l"/>
              </a:tabLst>
            </a:pPr>
            <a:r>
              <a:t>Misurare la distanza	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52249" y="976884"/>
            <a:ext cx="5153660" cy="6350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244475" marR="5080" indent="-231775">
              <a:lnSpc>
                <a:spcPct val="100000"/>
              </a:lnSpc>
              <a:spcBef>
                <a:spcPts val="100"/>
              </a:spcBef>
              <a:buChar char="•"/>
              <a:tabLst>
                <a:tab pos="243840" algn="l"/>
                <a:tab pos="244475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Misurare la distanza tra le reti CP è esponenziale nel peggiore dei casi.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52249" y="2019300"/>
            <a:ext cx="6068060" cy="9398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244475" marR="5080" indent="-231775">
              <a:lnSpc>
                <a:spcPct val="100000"/>
              </a:lnSpc>
              <a:spcBef>
                <a:spcPts val="100"/>
              </a:spcBef>
              <a:buChar char="•"/>
              <a:tabLst>
                <a:tab pos="243840" algn="l"/>
                <a:tab pos="244475" algn="l"/>
                <a:tab pos="2117090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rPr dirty="0" err="1"/>
              <a:t>Necessità</a:t>
            </a:r>
            <a:r>
              <a:rPr dirty="0"/>
              <a:t> di </a:t>
            </a:r>
            <a:r>
              <a:rPr dirty="0" err="1"/>
              <a:t>trovare</a:t>
            </a:r>
            <a:r>
              <a:rPr dirty="0"/>
              <a:t> un modo per </a:t>
            </a:r>
            <a:r>
              <a:rPr dirty="0" err="1"/>
              <a:t>valutare</a:t>
            </a:r>
            <a:r>
              <a:rPr dirty="0"/>
              <a:t> la </a:t>
            </a:r>
            <a:r>
              <a:rPr dirty="0" err="1"/>
              <a:t>distanza</a:t>
            </a:r>
            <a:r>
              <a:rPr dirty="0"/>
              <a:t> </a:t>
            </a:r>
            <a:r>
              <a:rPr dirty="0" err="1"/>
              <a:t>tra</a:t>
            </a:r>
            <a:r>
              <a:rPr dirty="0"/>
              <a:t>, ad </a:t>
            </a:r>
            <a:r>
              <a:rPr dirty="0" err="1"/>
              <a:t>esempio</a:t>
            </a:r>
            <a:r>
              <a:rPr dirty="0"/>
              <a:t>, due CP-net </a:t>
            </a:r>
            <a:r>
              <a:rPr dirty="0" err="1"/>
              <a:t>concorrenti</a:t>
            </a:r>
            <a:r>
              <a:rPr dirty="0"/>
              <a:t> e un </a:t>
            </a:r>
            <a:r>
              <a:rPr dirty="0" err="1"/>
              <a:t>terzo</a:t>
            </a:r>
            <a:r>
              <a:rPr dirty="0"/>
              <a:t> CP-net "Moral".	</a:t>
            </a:r>
            <a:r>
              <a:rPr dirty="0" err="1"/>
              <a:t>Giudicate</a:t>
            </a:r>
            <a:r>
              <a:rPr dirty="0"/>
              <a:t> quale </a:t>
            </a:r>
            <a:r>
              <a:rPr dirty="0" err="1"/>
              <a:t>sia</a:t>
            </a:r>
            <a:r>
              <a:rPr dirty="0"/>
              <a:t> "</a:t>
            </a:r>
            <a:r>
              <a:rPr dirty="0" err="1"/>
              <a:t>più</a:t>
            </a:r>
            <a:r>
              <a:rPr dirty="0"/>
              <a:t> </a:t>
            </a:r>
            <a:r>
              <a:rPr dirty="0" err="1"/>
              <a:t>allineato</a:t>
            </a:r>
            <a:r>
              <a:rPr dirty="0"/>
              <a:t>".</a:t>
            </a:r>
            <a:endParaRPr sz="2000" dirty="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52249" y="3366516"/>
            <a:ext cx="5141595" cy="3302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244475" indent="-231775">
              <a:lnSpc>
                <a:spcPct val="100000"/>
              </a:lnSpc>
              <a:spcBef>
                <a:spcPts val="100"/>
              </a:spcBef>
              <a:buChar char="•"/>
              <a:tabLst>
                <a:tab pos="243840" algn="l"/>
                <a:tab pos="244475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Utilizzando il machine learning abbiamo due passaggi: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9875" y="3930650"/>
            <a:ext cx="5643245" cy="763270"/>
          </a:xfrm>
          <a:prstGeom prst="rect">
            <a:avLst/>
          </a:prstGeom>
        </p:spPr>
        <p:txBody>
          <a:bodyPr vert="horz" wrap="square" lIns="0" tIns="76835" rIns="0" bIns="0">
            <a:spAutoFit/>
          </a:bodyPr>
          <a:lstStyle/>
          <a:p>
            <a:pPr marL="409575" indent="-396875">
              <a:lnSpc>
                <a:spcPct val="100000"/>
              </a:lnSpc>
              <a:spcBef>
                <a:spcPts val="605"/>
              </a:spcBef>
              <a:buChar char="–"/>
              <a:tabLst>
                <a:tab pos="408940" algn="l"/>
                <a:tab pos="409575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Codificare la CP-net (problemi di incorporazione del grafico).</a:t>
            </a:r>
            <a:endParaRPr sz="2000">
              <a:latin typeface="Arial MT"/>
              <a:cs typeface="Arial MT"/>
            </a:endParaRPr>
          </a:p>
          <a:p>
            <a:pPr marL="409575" indent="-396875">
              <a:lnSpc>
                <a:spcPct val="100000"/>
              </a:lnSpc>
              <a:spcBef>
                <a:spcPts val="500"/>
              </a:spcBef>
              <a:buChar char="–"/>
              <a:tabLst>
                <a:tab pos="408940" algn="l"/>
                <a:tab pos="409575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Determina la distanza.</a:t>
            </a:r>
            <a:endParaRPr sz="20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3800" y="5101083"/>
            <a:ext cx="5815330" cy="6350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244475" marR="5080" indent="-231775">
              <a:lnSpc>
                <a:spcPct val="100000"/>
              </a:lnSpc>
              <a:spcBef>
                <a:spcPts val="100"/>
              </a:spcBef>
              <a:buChar char="•"/>
              <a:tabLst>
                <a:tab pos="243840" algn="l"/>
                <a:tab pos="244475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Codifichiamo la matrice laplaciana normalizzata del grafico e una tabella delle dichiarazioni cp.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6627786" y="3078835"/>
            <a:ext cx="2548255" cy="3576320"/>
            <a:chOff x="6627786" y="3078835"/>
            <a:chExt cx="2548255" cy="3576320"/>
          </a:xfrm>
        </p:grpSpPr>
        <p:sp>
          <p:nvSpPr>
            <p:cNvPr id="10" name="object 10"/>
            <p:cNvSpPr/>
            <p:nvPr/>
          </p:nvSpPr>
          <p:spPr>
            <a:xfrm>
              <a:off x="6633184" y="4889042"/>
              <a:ext cx="2537460" cy="1760855"/>
            </a:xfrm>
            <a:custGeom>
              <a:avLst/>
              <a:gdLst/>
              <a:ahLst/>
              <a:cxnLst/>
              <a:rect l="l" t="t" r="r" b="b"/>
              <a:pathLst>
                <a:path w="2537459" h="1760854">
                  <a:moveTo>
                    <a:pt x="2537015" y="0"/>
                  </a:moveTo>
                  <a:lnTo>
                    <a:pt x="0" y="0"/>
                  </a:lnTo>
                  <a:lnTo>
                    <a:pt x="0" y="1760433"/>
                  </a:lnTo>
                  <a:lnTo>
                    <a:pt x="2537015" y="1760433"/>
                  </a:lnTo>
                  <a:lnTo>
                    <a:pt x="2537015" y="0"/>
                  </a:lnTo>
                  <a:close/>
                </a:path>
              </a:pathLst>
            </a:custGeom>
            <a:solidFill>
              <a:srgbClr val="4472C4">
                <a:alpha val="18038"/>
              </a:srgbClr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633184" y="4889042"/>
              <a:ext cx="2537460" cy="1760855"/>
            </a:xfrm>
            <a:custGeom>
              <a:avLst/>
              <a:gdLst/>
              <a:ahLst/>
              <a:cxnLst/>
              <a:rect l="l" t="t" r="r" b="b"/>
              <a:pathLst>
                <a:path w="2537459" h="1760854">
                  <a:moveTo>
                    <a:pt x="0" y="0"/>
                  </a:moveTo>
                  <a:lnTo>
                    <a:pt x="2537019" y="0"/>
                  </a:lnTo>
                  <a:lnTo>
                    <a:pt x="2537019" y="1760433"/>
                  </a:lnTo>
                  <a:lnTo>
                    <a:pt x="0" y="1760433"/>
                  </a:lnTo>
                  <a:lnTo>
                    <a:pt x="0" y="0"/>
                  </a:lnTo>
                  <a:close/>
                </a:path>
              </a:pathLst>
            </a:custGeom>
            <a:ln w="10261">
              <a:solidFill>
                <a:srgbClr val="2F528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633184" y="3084233"/>
              <a:ext cx="2537460" cy="1760855"/>
            </a:xfrm>
            <a:custGeom>
              <a:avLst/>
              <a:gdLst/>
              <a:ahLst/>
              <a:cxnLst/>
              <a:rect l="l" t="t" r="r" b="b"/>
              <a:pathLst>
                <a:path w="2537459" h="1760854">
                  <a:moveTo>
                    <a:pt x="2537015" y="0"/>
                  </a:moveTo>
                  <a:lnTo>
                    <a:pt x="0" y="0"/>
                  </a:lnTo>
                  <a:lnTo>
                    <a:pt x="0" y="1760435"/>
                  </a:lnTo>
                  <a:lnTo>
                    <a:pt x="2537015" y="1760435"/>
                  </a:lnTo>
                  <a:lnTo>
                    <a:pt x="2537015" y="0"/>
                  </a:lnTo>
                  <a:close/>
                </a:path>
              </a:pathLst>
            </a:custGeom>
            <a:solidFill>
              <a:srgbClr val="4472C4">
                <a:alpha val="18038"/>
              </a:srgbClr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633184" y="3084233"/>
              <a:ext cx="2537460" cy="1760855"/>
            </a:xfrm>
            <a:custGeom>
              <a:avLst/>
              <a:gdLst/>
              <a:ahLst/>
              <a:cxnLst/>
              <a:rect l="l" t="t" r="r" b="b"/>
              <a:pathLst>
                <a:path w="2537459" h="1760854">
                  <a:moveTo>
                    <a:pt x="0" y="0"/>
                  </a:moveTo>
                  <a:lnTo>
                    <a:pt x="2537019" y="0"/>
                  </a:lnTo>
                  <a:lnTo>
                    <a:pt x="2537019" y="1760433"/>
                  </a:lnTo>
                  <a:lnTo>
                    <a:pt x="0" y="1760433"/>
                  </a:lnTo>
                  <a:lnTo>
                    <a:pt x="0" y="0"/>
                  </a:lnTo>
                  <a:close/>
                </a:path>
              </a:pathLst>
            </a:custGeom>
            <a:ln w="10261">
              <a:solidFill>
                <a:srgbClr val="2F528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67586" y="3507536"/>
              <a:ext cx="376910" cy="35484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37056" y="3526713"/>
              <a:ext cx="369538" cy="32981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8832824" y="3553345"/>
              <a:ext cx="28575" cy="299085"/>
            </a:xfrm>
            <a:custGeom>
              <a:avLst/>
              <a:gdLst/>
              <a:ahLst/>
              <a:cxnLst/>
              <a:rect l="l" t="t" r="r" b="b"/>
              <a:pathLst>
                <a:path w="28575" h="299085">
                  <a:moveTo>
                    <a:pt x="28117" y="0"/>
                  </a:moveTo>
                  <a:lnTo>
                    <a:pt x="0" y="0"/>
                  </a:lnTo>
                  <a:lnTo>
                    <a:pt x="0" y="298742"/>
                  </a:lnTo>
                  <a:lnTo>
                    <a:pt x="28117" y="298742"/>
                  </a:lnTo>
                  <a:lnTo>
                    <a:pt x="2811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832824" y="3553345"/>
              <a:ext cx="28575" cy="299085"/>
            </a:xfrm>
            <a:custGeom>
              <a:avLst/>
              <a:gdLst/>
              <a:ahLst/>
              <a:cxnLst/>
              <a:rect l="l" t="t" r="r" b="b"/>
              <a:pathLst>
                <a:path w="28575" h="299085">
                  <a:moveTo>
                    <a:pt x="0" y="0"/>
                  </a:moveTo>
                  <a:lnTo>
                    <a:pt x="28123" y="0"/>
                  </a:lnTo>
                  <a:lnTo>
                    <a:pt x="28123" y="298749"/>
                  </a:lnTo>
                  <a:lnTo>
                    <a:pt x="0" y="298749"/>
                  </a:lnTo>
                  <a:lnTo>
                    <a:pt x="0" y="0"/>
                  </a:lnTo>
                  <a:close/>
                </a:path>
              </a:pathLst>
            </a:custGeom>
            <a:ln w="10258">
              <a:solidFill>
                <a:srgbClr val="2F528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9209620" y="2928589"/>
            <a:ext cx="2797810" cy="721995"/>
          </a:xfrm>
          <a:prstGeom prst="rect">
            <a:avLst/>
          </a:prstGeom>
        </p:spPr>
        <p:txBody>
          <a:bodyPr vert="horz" wrap="square" lIns="0" tIns="16891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330"/>
              </a:spcBef>
              <a:defRPr sz="2650" b="1">
                <a:latin typeface="Times New Roman"/>
                <a:cs typeface="Times New Roman"/>
              </a:defRPr>
            </a:pPr>
            <a:r>
              <a:t>Rete CPMetric</a:t>
            </a:r>
            <a:endParaRPr sz="2650">
              <a:latin typeface="Times New Roman"/>
              <a:cs typeface="Times New Roman"/>
            </a:endParaRPr>
          </a:p>
          <a:p>
            <a:pPr marL="227965">
              <a:lnSpc>
                <a:spcPct val="100000"/>
              </a:lnSpc>
              <a:spcBef>
                <a:spcPts val="295"/>
              </a:spcBef>
              <a:defRPr sz="650">
                <a:latin typeface="Calibri"/>
                <a:cs typeface="Calibri"/>
              </a:defRPr>
            </a:pPr>
            <a:r>
              <a:t>Concatenato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589136" y="3240756"/>
            <a:ext cx="529590" cy="225425"/>
          </a:xfrm>
          <a:prstGeom prst="rect">
            <a:avLst/>
          </a:prstGeom>
        </p:spPr>
        <p:txBody>
          <a:bodyPr vert="horz" wrap="square" lIns="0" tIns="10160" rIns="0" bIns="0">
            <a:spAutoFit/>
          </a:bodyPr>
          <a:lstStyle/>
          <a:p>
            <a:pPr marL="107950" marR="5080" indent="-108585">
              <a:lnSpc>
                <a:spcPct val="102000"/>
              </a:lnSpc>
              <a:spcBef>
                <a:spcPts val="80"/>
              </a:spcBef>
              <a:defRPr sz="650">
                <a:latin typeface="Calibri"/>
                <a:cs typeface="Calibri"/>
              </a:defRPr>
            </a:pPr>
            <a:r>
              <a:t>16 nodi completamente connessi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6902424" y="3580231"/>
            <a:ext cx="2170430" cy="883285"/>
            <a:chOff x="6902424" y="3580231"/>
            <a:chExt cx="2170430" cy="883285"/>
          </a:xfrm>
        </p:grpSpPr>
        <p:sp>
          <p:nvSpPr>
            <p:cNvPr id="21" name="object 21"/>
            <p:cNvSpPr/>
            <p:nvPr/>
          </p:nvSpPr>
          <p:spPr>
            <a:xfrm>
              <a:off x="8386406" y="3821213"/>
              <a:ext cx="108585" cy="99060"/>
            </a:xfrm>
            <a:custGeom>
              <a:avLst/>
              <a:gdLst/>
              <a:ahLst/>
              <a:cxnLst/>
              <a:rect l="l" t="t" r="r" b="b"/>
              <a:pathLst>
                <a:path w="108584" h="99060">
                  <a:moveTo>
                    <a:pt x="108572" y="0"/>
                  </a:moveTo>
                  <a:lnTo>
                    <a:pt x="0" y="0"/>
                  </a:lnTo>
                  <a:lnTo>
                    <a:pt x="0" y="98844"/>
                  </a:lnTo>
                  <a:lnTo>
                    <a:pt x="108572" y="98844"/>
                  </a:lnTo>
                  <a:lnTo>
                    <a:pt x="108572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386406" y="3821213"/>
              <a:ext cx="108585" cy="99060"/>
            </a:xfrm>
            <a:custGeom>
              <a:avLst/>
              <a:gdLst/>
              <a:ahLst/>
              <a:cxnLst/>
              <a:rect l="l" t="t" r="r" b="b"/>
              <a:pathLst>
                <a:path w="108584" h="99060">
                  <a:moveTo>
                    <a:pt x="0" y="0"/>
                  </a:moveTo>
                  <a:lnTo>
                    <a:pt x="108572" y="0"/>
                  </a:lnTo>
                  <a:lnTo>
                    <a:pt x="108572" y="98838"/>
                  </a:lnTo>
                  <a:lnTo>
                    <a:pt x="0" y="98838"/>
                  </a:lnTo>
                  <a:lnTo>
                    <a:pt x="0" y="0"/>
                  </a:lnTo>
                  <a:close/>
                </a:path>
              </a:pathLst>
            </a:custGeom>
            <a:ln w="10261">
              <a:solidFill>
                <a:srgbClr val="2F528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851063" y="3724147"/>
              <a:ext cx="214629" cy="194310"/>
            </a:xfrm>
            <a:custGeom>
              <a:avLst/>
              <a:gdLst/>
              <a:ahLst/>
              <a:cxnLst/>
              <a:rect l="l" t="t" r="r" b="b"/>
              <a:pathLst>
                <a:path w="214629" h="194310">
                  <a:moveTo>
                    <a:pt x="214122" y="0"/>
                  </a:moveTo>
                  <a:lnTo>
                    <a:pt x="0" y="0"/>
                  </a:lnTo>
                  <a:lnTo>
                    <a:pt x="0" y="194144"/>
                  </a:lnTo>
                  <a:lnTo>
                    <a:pt x="214122" y="194144"/>
                  </a:lnTo>
                  <a:lnTo>
                    <a:pt x="214122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851063" y="3724147"/>
              <a:ext cx="214629" cy="194310"/>
            </a:xfrm>
            <a:custGeom>
              <a:avLst/>
              <a:gdLst/>
              <a:ahLst/>
              <a:cxnLst/>
              <a:rect l="l" t="t" r="r" b="b"/>
              <a:pathLst>
                <a:path w="214629" h="194310">
                  <a:moveTo>
                    <a:pt x="0" y="0"/>
                  </a:moveTo>
                  <a:lnTo>
                    <a:pt x="214129" y="0"/>
                  </a:lnTo>
                  <a:lnTo>
                    <a:pt x="214129" y="194151"/>
                  </a:lnTo>
                  <a:lnTo>
                    <a:pt x="0" y="194151"/>
                  </a:lnTo>
                  <a:lnTo>
                    <a:pt x="0" y="0"/>
                  </a:lnTo>
                  <a:close/>
                </a:path>
              </a:pathLst>
            </a:custGeom>
            <a:ln w="10261">
              <a:solidFill>
                <a:srgbClr val="2F528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28912" y="3670133"/>
              <a:ext cx="186985" cy="6583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02424" y="3606571"/>
              <a:ext cx="621334" cy="24244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67586" y="4045153"/>
              <a:ext cx="376910" cy="354845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37056" y="4064342"/>
              <a:ext cx="369538" cy="329812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8832824" y="4090974"/>
              <a:ext cx="28575" cy="299085"/>
            </a:xfrm>
            <a:custGeom>
              <a:avLst/>
              <a:gdLst/>
              <a:ahLst/>
              <a:cxnLst/>
              <a:rect l="l" t="t" r="r" b="b"/>
              <a:pathLst>
                <a:path w="28575" h="299085">
                  <a:moveTo>
                    <a:pt x="28117" y="0"/>
                  </a:moveTo>
                  <a:lnTo>
                    <a:pt x="0" y="0"/>
                  </a:lnTo>
                  <a:lnTo>
                    <a:pt x="0" y="298742"/>
                  </a:lnTo>
                  <a:lnTo>
                    <a:pt x="28117" y="298742"/>
                  </a:lnTo>
                  <a:lnTo>
                    <a:pt x="2811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832824" y="4090974"/>
              <a:ext cx="28575" cy="299085"/>
            </a:xfrm>
            <a:custGeom>
              <a:avLst/>
              <a:gdLst/>
              <a:ahLst/>
              <a:cxnLst/>
              <a:rect l="l" t="t" r="r" b="b"/>
              <a:pathLst>
                <a:path w="28575" h="299085">
                  <a:moveTo>
                    <a:pt x="0" y="0"/>
                  </a:moveTo>
                  <a:lnTo>
                    <a:pt x="28123" y="0"/>
                  </a:lnTo>
                  <a:lnTo>
                    <a:pt x="28123" y="298749"/>
                  </a:lnTo>
                  <a:lnTo>
                    <a:pt x="0" y="298749"/>
                  </a:lnTo>
                  <a:lnTo>
                    <a:pt x="0" y="0"/>
                  </a:lnTo>
                  <a:close/>
                </a:path>
              </a:pathLst>
            </a:custGeom>
            <a:ln w="10258">
              <a:solidFill>
                <a:srgbClr val="2F528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386406" y="4358843"/>
              <a:ext cx="108585" cy="99060"/>
            </a:xfrm>
            <a:custGeom>
              <a:avLst/>
              <a:gdLst/>
              <a:ahLst/>
              <a:cxnLst/>
              <a:rect l="l" t="t" r="r" b="b"/>
              <a:pathLst>
                <a:path w="108584" h="99060">
                  <a:moveTo>
                    <a:pt x="108572" y="0"/>
                  </a:moveTo>
                  <a:lnTo>
                    <a:pt x="0" y="0"/>
                  </a:lnTo>
                  <a:lnTo>
                    <a:pt x="0" y="98844"/>
                  </a:lnTo>
                  <a:lnTo>
                    <a:pt x="108572" y="98844"/>
                  </a:lnTo>
                  <a:lnTo>
                    <a:pt x="108572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386406" y="4358843"/>
              <a:ext cx="108585" cy="99060"/>
            </a:xfrm>
            <a:custGeom>
              <a:avLst/>
              <a:gdLst/>
              <a:ahLst/>
              <a:cxnLst/>
              <a:rect l="l" t="t" r="r" b="b"/>
              <a:pathLst>
                <a:path w="108584" h="99060">
                  <a:moveTo>
                    <a:pt x="0" y="0"/>
                  </a:moveTo>
                  <a:lnTo>
                    <a:pt x="108572" y="0"/>
                  </a:lnTo>
                  <a:lnTo>
                    <a:pt x="108572" y="98838"/>
                  </a:lnTo>
                  <a:lnTo>
                    <a:pt x="0" y="98838"/>
                  </a:lnTo>
                  <a:lnTo>
                    <a:pt x="0" y="0"/>
                  </a:lnTo>
                  <a:close/>
                </a:path>
              </a:pathLst>
            </a:custGeom>
            <a:ln w="10261">
              <a:solidFill>
                <a:srgbClr val="2F528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851063" y="4261764"/>
              <a:ext cx="214629" cy="194310"/>
            </a:xfrm>
            <a:custGeom>
              <a:avLst/>
              <a:gdLst/>
              <a:ahLst/>
              <a:cxnLst/>
              <a:rect l="l" t="t" r="r" b="b"/>
              <a:pathLst>
                <a:path w="214629" h="194310">
                  <a:moveTo>
                    <a:pt x="214122" y="0"/>
                  </a:moveTo>
                  <a:lnTo>
                    <a:pt x="0" y="0"/>
                  </a:lnTo>
                  <a:lnTo>
                    <a:pt x="0" y="194157"/>
                  </a:lnTo>
                  <a:lnTo>
                    <a:pt x="214122" y="194157"/>
                  </a:lnTo>
                  <a:lnTo>
                    <a:pt x="214122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851063" y="4261764"/>
              <a:ext cx="214629" cy="194310"/>
            </a:xfrm>
            <a:custGeom>
              <a:avLst/>
              <a:gdLst/>
              <a:ahLst/>
              <a:cxnLst/>
              <a:rect l="l" t="t" r="r" b="b"/>
              <a:pathLst>
                <a:path w="214629" h="194310">
                  <a:moveTo>
                    <a:pt x="0" y="0"/>
                  </a:moveTo>
                  <a:lnTo>
                    <a:pt x="214129" y="0"/>
                  </a:lnTo>
                  <a:lnTo>
                    <a:pt x="214129" y="194151"/>
                  </a:lnTo>
                  <a:lnTo>
                    <a:pt x="0" y="194151"/>
                  </a:lnTo>
                  <a:lnTo>
                    <a:pt x="0" y="0"/>
                  </a:lnTo>
                  <a:close/>
                </a:path>
              </a:pathLst>
            </a:custGeom>
            <a:ln w="10261">
              <a:solidFill>
                <a:srgbClr val="2F528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28912" y="4207763"/>
              <a:ext cx="186985" cy="6583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02424" y="4144194"/>
              <a:ext cx="621334" cy="242449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9030245" y="3585628"/>
              <a:ext cx="36830" cy="792480"/>
            </a:xfrm>
            <a:custGeom>
              <a:avLst/>
              <a:gdLst/>
              <a:ahLst/>
              <a:cxnLst/>
              <a:rect l="l" t="t" r="r" b="b"/>
              <a:pathLst>
                <a:path w="36829" h="792479">
                  <a:moveTo>
                    <a:pt x="36715" y="0"/>
                  </a:moveTo>
                  <a:lnTo>
                    <a:pt x="0" y="0"/>
                  </a:lnTo>
                  <a:lnTo>
                    <a:pt x="0" y="792098"/>
                  </a:lnTo>
                  <a:lnTo>
                    <a:pt x="36715" y="792098"/>
                  </a:lnTo>
                  <a:lnTo>
                    <a:pt x="36715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9030245" y="3585628"/>
              <a:ext cx="36830" cy="792480"/>
            </a:xfrm>
            <a:custGeom>
              <a:avLst/>
              <a:gdLst/>
              <a:ahLst/>
              <a:cxnLst/>
              <a:rect l="l" t="t" r="r" b="b"/>
              <a:pathLst>
                <a:path w="36829" h="792479">
                  <a:moveTo>
                    <a:pt x="0" y="0"/>
                  </a:moveTo>
                  <a:lnTo>
                    <a:pt x="36711" y="0"/>
                  </a:lnTo>
                  <a:lnTo>
                    <a:pt x="36711" y="792099"/>
                  </a:lnTo>
                  <a:lnTo>
                    <a:pt x="0" y="792099"/>
                  </a:lnTo>
                  <a:lnTo>
                    <a:pt x="0" y="0"/>
                  </a:lnTo>
                  <a:close/>
                </a:path>
              </a:pathLst>
            </a:custGeom>
            <a:ln w="10258">
              <a:solidFill>
                <a:srgbClr val="2F528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29777" y="3673804"/>
              <a:ext cx="186985" cy="65838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8711260" y="4563549"/>
            <a:ext cx="429259" cy="124460"/>
          </a:xfrm>
          <a:prstGeom prst="rect">
            <a:avLst/>
          </a:prstGeom>
        </p:spPr>
        <p:txBody>
          <a:bodyPr vert="horz" wrap="square" lIns="0" tIns="12065" rIns="0" bIns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defRPr sz="650">
                <a:latin typeface="Calibri"/>
                <a:cs typeface="Calibri"/>
              </a:defRPr>
            </a:pPr>
            <a:r>
              <a:t>Concatenato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779209" y="3208739"/>
            <a:ext cx="1777364" cy="331470"/>
          </a:xfrm>
          <a:prstGeom prst="rect">
            <a:avLst/>
          </a:prstGeom>
        </p:spPr>
        <p:txBody>
          <a:bodyPr vert="horz" wrap="square" lIns="0" tIns="12065" rIns="0" bIns="0">
            <a:spAutoFit/>
          </a:bodyPr>
          <a:lstStyle/>
          <a:p>
            <a:pPr marL="789940">
              <a:lnSpc>
                <a:spcPct val="100000"/>
              </a:lnSpc>
              <a:spcBef>
                <a:spcPts val="95"/>
              </a:spcBef>
              <a:tabLst>
                <a:tab pos="1363345" algn="l"/>
              </a:tabLst>
              <a:defRPr>
                <a:latin typeface="Calibri"/>
                <a:cs typeface="Calibri"/>
              </a:defRPr>
            </a:pPr>
            <a:r>
              <a:rPr sz="650"/>
              <a:t>Informazioni su Conv2D	</a:t>
            </a:r>
            <a:r>
              <a:rPr sz="975" baseline="4273"/>
              <a:t>Informazioni su Conv2D</a:t>
            </a:r>
            <a:endParaRPr sz="975" baseline="4273">
              <a:latin typeface="Calibri"/>
              <a:cs typeface="Calibri"/>
            </a:endParaRPr>
          </a:p>
          <a:p>
            <a:pPr marR="5080" indent="670560">
              <a:lnSpc>
                <a:spcPct val="104400"/>
              </a:lnSpc>
              <a:defRPr>
                <a:latin typeface="Calibri"/>
                <a:cs typeface="Calibri"/>
              </a:defRPr>
            </a:pPr>
            <a:r>
              <a:rPr sz="650"/>
              <a:t>8 filtri di uscita </a:t>
            </a:r>
            <a:r>
              <a:rPr sz="975" baseline="4273"/>
              <a:t>16 filtri di uscita Matrice Adjacency </a:t>
            </a:r>
            <a:r>
              <a:rPr sz="650"/>
              <a:t>Dimensione del kernel (3x3) </a:t>
            </a:r>
            <a:r>
              <a:rPr sz="975" baseline="4273"/>
              <a:t>Dimensione del kernel (3x3)</a:t>
            </a:r>
            <a:endParaRPr sz="975" baseline="4273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847433" y="4400977"/>
            <a:ext cx="483870" cy="124460"/>
          </a:xfrm>
          <a:prstGeom prst="rect">
            <a:avLst/>
          </a:prstGeom>
        </p:spPr>
        <p:txBody>
          <a:bodyPr vert="horz" wrap="square" lIns="0" tIns="12065" rIns="0" bIns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defRPr sz="650">
                <a:latin typeface="Calibri"/>
                <a:cs typeface="Calibri"/>
              </a:defRPr>
            </a:pPr>
            <a:r>
              <a:t>CP-dichiarazioni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6902424" y="3686313"/>
            <a:ext cx="2170430" cy="2581910"/>
            <a:chOff x="6902424" y="3686313"/>
            <a:chExt cx="2170430" cy="2581910"/>
          </a:xfrm>
        </p:grpSpPr>
        <p:pic>
          <p:nvPicPr>
            <p:cNvPr id="44" name="object 4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049817" y="4235322"/>
              <a:ext cx="186985" cy="65838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28533" y="3686313"/>
              <a:ext cx="186985" cy="65838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22666" y="4247221"/>
              <a:ext cx="186985" cy="65838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67586" y="5312333"/>
              <a:ext cx="376910" cy="354845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637056" y="5331523"/>
              <a:ext cx="369538" cy="329812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8832824" y="5358155"/>
              <a:ext cx="28575" cy="299085"/>
            </a:xfrm>
            <a:custGeom>
              <a:avLst/>
              <a:gdLst/>
              <a:ahLst/>
              <a:cxnLst/>
              <a:rect l="l" t="t" r="r" b="b"/>
              <a:pathLst>
                <a:path w="28575" h="299085">
                  <a:moveTo>
                    <a:pt x="28117" y="0"/>
                  </a:moveTo>
                  <a:lnTo>
                    <a:pt x="0" y="0"/>
                  </a:lnTo>
                  <a:lnTo>
                    <a:pt x="0" y="298743"/>
                  </a:lnTo>
                  <a:lnTo>
                    <a:pt x="28117" y="298743"/>
                  </a:lnTo>
                  <a:lnTo>
                    <a:pt x="2811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8832824" y="5358155"/>
              <a:ext cx="28575" cy="299085"/>
            </a:xfrm>
            <a:custGeom>
              <a:avLst/>
              <a:gdLst/>
              <a:ahLst/>
              <a:cxnLst/>
              <a:rect l="l" t="t" r="r" b="b"/>
              <a:pathLst>
                <a:path w="28575" h="299085">
                  <a:moveTo>
                    <a:pt x="0" y="0"/>
                  </a:moveTo>
                  <a:lnTo>
                    <a:pt x="28123" y="0"/>
                  </a:lnTo>
                  <a:lnTo>
                    <a:pt x="28123" y="298749"/>
                  </a:lnTo>
                  <a:lnTo>
                    <a:pt x="0" y="298749"/>
                  </a:lnTo>
                  <a:lnTo>
                    <a:pt x="0" y="0"/>
                  </a:lnTo>
                  <a:close/>
                </a:path>
              </a:pathLst>
            </a:custGeom>
            <a:ln w="10258">
              <a:solidFill>
                <a:srgbClr val="2F528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8386406" y="5626022"/>
              <a:ext cx="108585" cy="99060"/>
            </a:xfrm>
            <a:custGeom>
              <a:avLst/>
              <a:gdLst/>
              <a:ahLst/>
              <a:cxnLst/>
              <a:rect l="l" t="t" r="r" b="b"/>
              <a:pathLst>
                <a:path w="108584" h="99060">
                  <a:moveTo>
                    <a:pt x="108572" y="0"/>
                  </a:moveTo>
                  <a:lnTo>
                    <a:pt x="0" y="0"/>
                  </a:lnTo>
                  <a:lnTo>
                    <a:pt x="0" y="98839"/>
                  </a:lnTo>
                  <a:lnTo>
                    <a:pt x="108572" y="98839"/>
                  </a:lnTo>
                  <a:lnTo>
                    <a:pt x="108572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8386406" y="5626022"/>
              <a:ext cx="108585" cy="99060"/>
            </a:xfrm>
            <a:custGeom>
              <a:avLst/>
              <a:gdLst/>
              <a:ahLst/>
              <a:cxnLst/>
              <a:rect l="l" t="t" r="r" b="b"/>
              <a:pathLst>
                <a:path w="108584" h="99060">
                  <a:moveTo>
                    <a:pt x="0" y="0"/>
                  </a:moveTo>
                  <a:lnTo>
                    <a:pt x="108572" y="0"/>
                  </a:lnTo>
                  <a:lnTo>
                    <a:pt x="108572" y="98838"/>
                  </a:lnTo>
                  <a:lnTo>
                    <a:pt x="0" y="98838"/>
                  </a:lnTo>
                  <a:lnTo>
                    <a:pt x="0" y="0"/>
                  </a:lnTo>
                  <a:close/>
                </a:path>
              </a:pathLst>
            </a:custGeom>
            <a:ln w="10261">
              <a:solidFill>
                <a:srgbClr val="2F528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7851063" y="5528944"/>
              <a:ext cx="214629" cy="194310"/>
            </a:xfrm>
            <a:custGeom>
              <a:avLst/>
              <a:gdLst/>
              <a:ahLst/>
              <a:cxnLst/>
              <a:rect l="l" t="t" r="r" b="b"/>
              <a:pathLst>
                <a:path w="214629" h="194310">
                  <a:moveTo>
                    <a:pt x="214122" y="0"/>
                  </a:moveTo>
                  <a:lnTo>
                    <a:pt x="0" y="0"/>
                  </a:lnTo>
                  <a:lnTo>
                    <a:pt x="0" y="194153"/>
                  </a:lnTo>
                  <a:lnTo>
                    <a:pt x="214122" y="194153"/>
                  </a:lnTo>
                  <a:lnTo>
                    <a:pt x="214122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851063" y="5528944"/>
              <a:ext cx="214629" cy="194310"/>
            </a:xfrm>
            <a:custGeom>
              <a:avLst/>
              <a:gdLst/>
              <a:ahLst/>
              <a:cxnLst/>
              <a:rect l="l" t="t" r="r" b="b"/>
              <a:pathLst>
                <a:path w="214629" h="194310">
                  <a:moveTo>
                    <a:pt x="0" y="0"/>
                  </a:moveTo>
                  <a:lnTo>
                    <a:pt x="214129" y="0"/>
                  </a:lnTo>
                  <a:lnTo>
                    <a:pt x="214129" y="194151"/>
                  </a:lnTo>
                  <a:lnTo>
                    <a:pt x="0" y="194151"/>
                  </a:lnTo>
                  <a:lnTo>
                    <a:pt x="0" y="0"/>
                  </a:lnTo>
                  <a:close/>
                </a:path>
              </a:pathLst>
            </a:custGeom>
            <a:ln w="10261">
              <a:solidFill>
                <a:srgbClr val="2F528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528912" y="5474943"/>
              <a:ext cx="186985" cy="65838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02424" y="5411373"/>
              <a:ext cx="621334" cy="242449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067586" y="5849962"/>
              <a:ext cx="376910" cy="354847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637056" y="5869145"/>
              <a:ext cx="369538" cy="329814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8832824" y="5895776"/>
              <a:ext cx="28575" cy="299085"/>
            </a:xfrm>
            <a:custGeom>
              <a:avLst/>
              <a:gdLst/>
              <a:ahLst/>
              <a:cxnLst/>
              <a:rect l="l" t="t" r="r" b="b"/>
              <a:pathLst>
                <a:path w="28575" h="299085">
                  <a:moveTo>
                    <a:pt x="28117" y="0"/>
                  </a:moveTo>
                  <a:lnTo>
                    <a:pt x="0" y="0"/>
                  </a:lnTo>
                  <a:lnTo>
                    <a:pt x="0" y="298748"/>
                  </a:lnTo>
                  <a:lnTo>
                    <a:pt x="28117" y="298748"/>
                  </a:lnTo>
                  <a:lnTo>
                    <a:pt x="2811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8832824" y="5895776"/>
              <a:ext cx="28575" cy="299085"/>
            </a:xfrm>
            <a:custGeom>
              <a:avLst/>
              <a:gdLst/>
              <a:ahLst/>
              <a:cxnLst/>
              <a:rect l="l" t="t" r="r" b="b"/>
              <a:pathLst>
                <a:path w="28575" h="299085">
                  <a:moveTo>
                    <a:pt x="0" y="0"/>
                  </a:moveTo>
                  <a:lnTo>
                    <a:pt x="28123" y="0"/>
                  </a:lnTo>
                  <a:lnTo>
                    <a:pt x="28123" y="298749"/>
                  </a:lnTo>
                  <a:lnTo>
                    <a:pt x="0" y="298749"/>
                  </a:lnTo>
                  <a:lnTo>
                    <a:pt x="0" y="0"/>
                  </a:lnTo>
                  <a:close/>
                </a:path>
              </a:pathLst>
            </a:custGeom>
            <a:ln w="10258">
              <a:solidFill>
                <a:srgbClr val="2F528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8386406" y="6163648"/>
              <a:ext cx="108585" cy="99060"/>
            </a:xfrm>
            <a:custGeom>
              <a:avLst/>
              <a:gdLst/>
              <a:ahLst/>
              <a:cxnLst/>
              <a:rect l="l" t="t" r="r" b="b"/>
              <a:pathLst>
                <a:path w="108584" h="99060">
                  <a:moveTo>
                    <a:pt x="108572" y="0"/>
                  </a:moveTo>
                  <a:lnTo>
                    <a:pt x="0" y="0"/>
                  </a:lnTo>
                  <a:lnTo>
                    <a:pt x="0" y="98839"/>
                  </a:lnTo>
                  <a:lnTo>
                    <a:pt x="108572" y="98839"/>
                  </a:lnTo>
                  <a:lnTo>
                    <a:pt x="108572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8386406" y="6163648"/>
              <a:ext cx="108585" cy="99060"/>
            </a:xfrm>
            <a:custGeom>
              <a:avLst/>
              <a:gdLst/>
              <a:ahLst/>
              <a:cxnLst/>
              <a:rect l="l" t="t" r="r" b="b"/>
              <a:pathLst>
                <a:path w="108584" h="99060">
                  <a:moveTo>
                    <a:pt x="0" y="0"/>
                  </a:moveTo>
                  <a:lnTo>
                    <a:pt x="108572" y="0"/>
                  </a:lnTo>
                  <a:lnTo>
                    <a:pt x="108572" y="98838"/>
                  </a:lnTo>
                  <a:lnTo>
                    <a:pt x="0" y="98838"/>
                  </a:lnTo>
                  <a:lnTo>
                    <a:pt x="0" y="0"/>
                  </a:lnTo>
                  <a:close/>
                </a:path>
              </a:pathLst>
            </a:custGeom>
            <a:ln w="10261">
              <a:solidFill>
                <a:srgbClr val="2F528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7851063" y="6066573"/>
              <a:ext cx="214629" cy="194310"/>
            </a:xfrm>
            <a:custGeom>
              <a:avLst/>
              <a:gdLst/>
              <a:ahLst/>
              <a:cxnLst/>
              <a:rect l="l" t="t" r="r" b="b"/>
              <a:pathLst>
                <a:path w="214629" h="194310">
                  <a:moveTo>
                    <a:pt x="214122" y="0"/>
                  </a:moveTo>
                  <a:lnTo>
                    <a:pt x="0" y="0"/>
                  </a:lnTo>
                  <a:lnTo>
                    <a:pt x="0" y="194151"/>
                  </a:lnTo>
                  <a:lnTo>
                    <a:pt x="214122" y="194151"/>
                  </a:lnTo>
                  <a:lnTo>
                    <a:pt x="214122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7851063" y="6066573"/>
              <a:ext cx="214629" cy="194310"/>
            </a:xfrm>
            <a:custGeom>
              <a:avLst/>
              <a:gdLst/>
              <a:ahLst/>
              <a:cxnLst/>
              <a:rect l="l" t="t" r="r" b="b"/>
              <a:pathLst>
                <a:path w="214629" h="194310">
                  <a:moveTo>
                    <a:pt x="0" y="0"/>
                  </a:moveTo>
                  <a:lnTo>
                    <a:pt x="214129" y="0"/>
                  </a:lnTo>
                  <a:lnTo>
                    <a:pt x="214129" y="194151"/>
                  </a:lnTo>
                  <a:lnTo>
                    <a:pt x="0" y="194151"/>
                  </a:lnTo>
                  <a:lnTo>
                    <a:pt x="0" y="0"/>
                  </a:lnTo>
                  <a:close/>
                </a:path>
              </a:pathLst>
            </a:custGeom>
            <a:ln w="10261">
              <a:solidFill>
                <a:srgbClr val="2F528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65" name="object 6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528912" y="6012568"/>
              <a:ext cx="186985" cy="65838"/>
            </a:xfrm>
            <a:prstGeom prst="rect">
              <a:avLst/>
            </a:prstGeom>
          </p:spPr>
        </p:pic>
        <p:pic>
          <p:nvPicPr>
            <p:cNvPr id="66" name="object 6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902424" y="5948999"/>
              <a:ext cx="621334" cy="242449"/>
            </a:xfrm>
            <a:prstGeom prst="rect">
              <a:avLst/>
            </a:prstGeom>
          </p:spPr>
        </p:pic>
        <p:sp>
          <p:nvSpPr>
            <p:cNvPr id="67" name="object 67"/>
            <p:cNvSpPr/>
            <p:nvPr/>
          </p:nvSpPr>
          <p:spPr>
            <a:xfrm>
              <a:off x="9030245" y="5390438"/>
              <a:ext cx="36830" cy="792480"/>
            </a:xfrm>
            <a:custGeom>
              <a:avLst/>
              <a:gdLst/>
              <a:ahLst/>
              <a:cxnLst/>
              <a:rect l="l" t="t" r="r" b="b"/>
              <a:pathLst>
                <a:path w="36829" h="792479">
                  <a:moveTo>
                    <a:pt x="36715" y="0"/>
                  </a:moveTo>
                  <a:lnTo>
                    <a:pt x="0" y="0"/>
                  </a:lnTo>
                  <a:lnTo>
                    <a:pt x="0" y="792101"/>
                  </a:lnTo>
                  <a:lnTo>
                    <a:pt x="36715" y="792101"/>
                  </a:lnTo>
                  <a:lnTo>
                    <a:pt x="36715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9030245" y="5390438"/>
              <a:ext cx="36830" cy="792480"/>
            </a:xfrm>
            <a:custGeom>
              <a:avLst/>
              <a:gdLst/>
              <a:ahLst/>
              <a:cxnLst/>
              <a:rect l="l" t="t" r="r" b="b"/>
              <a:pathLst>
                <a:path w="36829" h="792479">
                  <a:moveTo>
                    <a:pt x="0" y="0"/>
                  </a:moveTo>
                  <a:lnTo>
                    <a:pt x="36711" y="0"/>
                  </a:lnTo>
                  <a:lnTo>
                    <a:pt x="36711" y="792099"/>
                  </a:lnTo>
                  <a:lnTo>
                    <a:pt x="0" y="792099"/>
                  </a:lnTo>
                  <a:lnTo>
                    <a:pt x="0" y="0"/>
                  </a:lnTo>
                  <a:close/>
                </a:path>
              </a:pathLst>
            </a:custGeom>
            <a:ln w="10258">
              <a:solidFill>
                <a:srgbClr val="2F528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029777" y="5478601"/>
              <a:ext cx="186985" cy="65838"/>
            </a:xfrm>
            <a:prstGeom prst="rect">
              <a:avLst/>
            </a:prstGeom>
          </p:spPr>
        </p:pic>
      </p:grpSp>
      <p:sp>
        <p:nvSpPr>
          <p:cNvPr id="70" name="object 70"/>
          <p:cNvSpPr txBox="1"/>
          <p:nvPr/>
        </p:nvSpPr>
        <p:spPr>
          <a:xfrm>
            <a:off x="6703910" y="2950090"/>
            <a:ext cx="295275" cy="124460"/>
          </a:xfrm>
          <a:prstGeom prst="rect">
            <a:avLst/>
          </a:prstGeom>
        </p:spPr>
        <p:txBody>
          <a:bodyPr vert="horz" wrap="square" lIns="0" tIns="12065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defRPr sz="650">
                <a:latin typeface="Calibri"/>
                <a:cs typeface="Calibri"/>
              </a:defRPr>
            </a:pPr>
            <a:r>
              <a:t>Encoder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8589136" y="5038954"/>
            <a:ext cx="529590" cy="23241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07950" marR="5080" indent="-108585">
              <a:lnSpc>
                <a:spcPct val="104400"/>
              </a:lnSpc>
              <a:spcBef>
                <a:spcPts val="100"/>
              </a:spcBef>
              <a:defRPr sz="650">
                <a:latin typeface="Calibri"/>
                <a:cs typeface="Calibri"/>
              </a:defRPr>
            </a:pPr>
            <a:r>
              <a:t>16 nodi completamente connessi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8711260" y="6366683"/>
            <a:ext cx="429259" cy="124460"/>
          </a:xfrm>
          <a:prstGeom prst="rect">
            <a:avLst/>
          </a:prstGeom>
        </p:spPr>
        <p:txBody>
          <a:bodyPr vert="horz" wrap="square" lIns="0" tIns="12065" rIns="0" bIns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defRPr sz="650">
                <a:latin typeface="Calibri"/>
                <a:cs typeface="Calibri"/>
              </a:defRPr>
            </a:pPr>
            <a:r>
              <a:t>Concatenato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6741109" y="4997089"/>
            <a:ext cx="1866264" cy="338455"/>
          </a:xfrm>
          <a:prstGeom prst="rect">
            <a:avLst/>
          </a:prstGeom>
        </p:spPr>
        <p:txBody>
          <a:bodyPr vert="horz" wrap="square" lIns="0" tIns="12065" rIns="0" bIns="0">
            <a:spAutoFit/>
          </a:bodyPr>
          <a:lstStyle/>
          <a:p>
            <a:pPr marL="821690">
              <a:lnSpc>
                <a:spcPct val="100000"/>
              </a:lnSpc>
              <a:spcBef>
                <a:spcPts val="95"/>
              </a:spcBef>
              <a:tabLst>
                <a:tab pos="1413510" algn="l"/>
              </a:tabLst>
              <a:defRPr>
                <a:latin typeface="Calibri"/>
                <a:cs typeface="Calibri"/>
              </a:defRPr>
            </a:pPr>
            <a:r>
              <a:rPr sz="975" baseline="4273"/>
              <a:t>Informazioni su Conv2D</a:t>
            </a:r>
            <a:r>
              <a:rPr sz="650"/>
              <a:t>Informazioni su Conv2D</a:t>
            </a:r>
            <a:endParaRPr sz="650">
              <a:latin typeface="Calibri"/>
              <a:cs typeface="Calibri"/>
            </a:endParaRPr>
          </a:p>
          <a:p>
            <a:pPr marR="45085" algn="r">
              <a:lnSpc>
                <a:spcPct val="100000"/>
              </a:lnSpc>
              <a:spcBef>
                <a:spcPts val="15"/>
              </a:spcBef>
              <a:defRPr>
                <a:latin typeface="Calibri"/>
                <a:cs typeface="Calibri"/>
              </a:defRPr>
            </a:pPr>
            <a:r>
              <a:rPr sz="975" baseline="4273"/>
              <a:t>8 filtri di uscita 16 filtri </a:t>
            </a:r>
            <a:r>
              <a:rPr sz="650"/>
              <a:t>di uscita</a:t>
            </a:r>
            <a:endParaRPr sz="650">
              <a:latin typeface="Calibri"/>
              <a:cs typeface="Calibri"/>
            </a:endParaRPr>
          </a:p>
          <a:p>
            <a:pPr marR="43180" algn="r">
              <a:lnSpc>
                <a:spcPct val="100000"/>
              </a:lnSpc>
              <a:spcBef>
                <a:spcPts val="115"/>
              </a:spcBef>
              <a:defRPr>
                <a:latin typeface="Calibri"/>
                <a:cs typeface="Calibri"/>
              </a:defRPr>
            </a:pPr>
            <a:r>
              <a:rPr sz="650"/>
              <a:t>Dimensione del </a:t>
            </a:r>
            <a:r>
              <a:rPr sz="975" baseline="12820"/>
              <a:t>kernel (3x3) Dimensione </a:t>
            </a:r>
            <a:r>
              <a:rPr sz="975" baseline="8547"/>
              <a:t>del kernel (3x3)</a:t>
            </a:r>
            <a:endParaRPr sz="975" baseline="8547"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6847433" y="6204110"/>
            <a:ext cx="483870" cy="124460"/>
          </a:xfrm>
          <a:prstGeom prst="rect">
            <a:avLst/>
          </a:prstGeom>
        </p:spPr>
        <p:txBody>
          <a:bodyPr vert="horz" wrap="square" lIns="0" tIns="12065" rIns="0" bIns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defRPr sz="650">
                <a:latin typeface="Calibri"/>
                <a:cs typeface="Calibri"/>
              </a:defRPr>
            </a:pPr>
            <a:r>
              <a:t>CP-dichiarazioni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75" name="object 75"/>
          <p:cNvGrpSpPr/>
          <p:nvPr/>
        </p:nvGrpSpPr>
        <p:grpSpPr>
          <a:xfrm>
            <a:off x="7522666" y="5491123"/>
            <a:ext cx="714375" cy="626745"/>
            <a:chOff x="7522666" y="5491123"/>
            <a:chExt cx="714375" cy="626745"/>
          </a:xfrm>
        </p:grpSpPr>
        <p:pic>
          <p:nvPicPr>
            <p:cNvPr id="76" name="object 7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049817" y="6040133"/>
              <a:ext cx="186985" cy="65838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28533" y="5491123"/>
              <a:ext cx="186985" cy="65838"/>
            </a:xfrm>
            <a:prstGeom prst="rect">
              <a:avLst/>
            </a:prstGeom>
          </p:spPr>
        </p:pic>
        <p:pic>
          <p:nvPicPr>
            <p:cNvPr id="78" name="object 7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522666" y="6052025"/>
              <a:ext cx="186985" cy="65838"/>
            </a:xfrm>
            <a:prstGeom prst="rect">
              <a:avLst/>
            </a:prstGeom>
          </p:spPr>
        </p:pic>
      </p:grpSp>
      <p:sp>
        <p:nvSpPr>
          <p:cNvPr id="79" name="object 79"/>
          <p:cNvSpPr txBox="1"/>
          <p:nvPr/>
        </p:nvSpPr>
        <p:spPr>
          <a:xfrm>
            <a:off x="6696379" y="6674594"/>
            <a:ext cx="295275" cy="124460"/>
          </a:xfrm>
          <a:prstGeom prst="rect">
            <a:avLst/>
          </a:prstGeom>
        </p:spPr>
        <p:txBody>
          <a:bodyPr vert="horz" wrap="square" lIns="0" tIns="12065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defRPr sz="650">
                <a:latin typeface="Calibri"/>
                <a:cs typeface="Calibri"/>
              </a:defRPr>
            </a:pPr>
            <a:r>
              <a:t>Encoder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80" name="object 80"/>
          <p:cNvGrpSpPr/>
          <p:nvPr/>
        </p:nvGrpSpPr>
        <p:grpSpPr>
          <a:xfrm>
            <a:off x="9597111" y="3711170"/>
            <a:ext cx="88265" cy="2310130"/>
            <a:chOff x="9597111" y="3711170"/>
            <a:chExt cx="88265" cy="2310130"/>
          </a:xfrm>
        </p:grpSpPr>
        <p:sp>
          <p:nvSpPr>
            <p:cNvPr id="81" name="object 81"/>
            <p:cNvSpPr/>
            <p:nvPr/>
          </p:nvSpPr>
          <p:spPr>
            <a:xfrm>
              <a:off x="9602241" y="3716299"/>
              <a:ext cx="77470" cy="2299970"/>
            </a:xfrm>
            <a:custGeom>
              <a:avLst/>
              <a:gdLst/>
              <a:ahLst/>
              <a:cxnLst/>
              <a:rect l="l" t="t" r="r" b="b"/>
              <a:pathLst>
                <a:path w="77470" h="2299970">
                  <a:moveTo>
                    <a:pt x="77431" y="0"/>
                  </a:moveTo>
                  <a:lnTo>
                    <a:pt x="0" y="0"/>
                  </a:lnTo>
                  <a:lnTo>
                    <a:pt x="0" y="2299704"/>
                  </a:lnTo>
                  <a:lnTo>
                    <a:pt x="77431" y="2299704"/>
                  </a:lnTo>
                  <a:lnTo>
                    <a:pt x="77431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9602241" y="3716299"/>
              <a:ext cx="77470" cy="2299970"/>
            </a:xfrm>
            <a:custGeom>
              <a:avLst/>
              <a:gdLst/>
              <a:ahLst/>
              <a:cxnLst/>
              <a:rect l="l" t="t" r="r" b="b"/>
              <a:pathLst>
                <a:path w="77470" h="2299970">
                  <a:moveTo>
                    <a:pt x="0" y="0"/>
                  </a:moveTo>
                  <a:lnTo>
                    <a:pt x="77430" y="0"/>
                  </a:lnTo>
                  <a:lnTo>
                    <a:pt x="77430" y="2299699"/>
                  </a:lnTo>
                  <a:lnTo>
                    <a:pt x="0" y="2299699"/>
                  </a:lnTo>
                  <a:lnTo>
                    <a:pt x="0" y="0"/>
                  </a:lnTo>
                  <a:close/>
                </a:path>
              </a:pathLst>
            </a:custGeom>
            <a:ln w="10258">
              <a:solidFill>
                <a:srgbClr val="2F528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pic>
        <p:nvPicPr>
          <p:cNvPr id="83" name="object 8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235947" y="3948759"/>
            <a:ext cx="186985" cy="65838"/>
          </a:xfrm>
          <a:prstGeom prst="rect">
            <a:avLst/>
          </a:prstGeom>
        </p:spPr>
      </p:pic>
      <p:pic>
        <p:nvPicPr>
          <p:cNvPr id="84" name="object 8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235947" y="5787937"/>
            <a:ext cx="186985" cy="65838"/>
          </a:xfrm>
          <a:prstGeom prst="rect">
            <a:avLst/>
          </a:prstGeom>
        </p:spPr>
      </p:pic>
      <p:grpSp>
        <p:nvGrpSpPr>
          <p:cNvPr id="85" name="object 85"/>
          <p:cNvGrpSpPr/>
          <p:nvPr/>
        </p:nvGrpSpPr>
        <p:grpSpPr>
          <a:xfrm>
            <a:off x="9953296" y="4167976"/>
            <a:ext cx="88265" cy="1458595"/>
            <a:chOff x="9953296" y="4167976"/>
            <a:chExt cx="88265" cy="1458595"/>
          </a:xfrm>
        </p:grpSpPr>
        <p:sp>
          <p:nvSpPr>
            <p:cNvPr id="86" name="object 86"/>
            <p:cNvSpPr/>
            <p:nvPr/>
          </p:nvSpPr>
          <p:spPr>
            <a:xfrm>
              <a:off x="9958425" y="4173105"/>
              <a:ext cx="77470" cy="1447800"/>
            </a:xfrm>
            <a:custGeom>
              <a:avLst/>
              <a:gdLst/>
              <a:ahLst/>
              <a:cxnLst/>
              <a:rect l="l" t="t" r="r" b="b"/>
              <a:pathLst>
                <a:path w="77470" h="1447800">
                  <a:moveTo>
                    <a:pt x="77419" y="0"/>
                  </a:moveTo>
                  <a:lnTo>
                    <a:pt x="0" y="0"/>
                  </a:lnTo>
                  <a:lnTo>
                    <a:pt x="0" y="1447750"/>
                  </a:lnTo>
                  <a:lnTo>
                    <a:pt x="77419" y="1447750"/>
                  </a:lnTo>
                  <a:lnTo>
                    <a:pt x="77419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9958425" y="4173105"/>
              <a:ext cx="77470" cy="1447800"/>
            </a:xfrm>
            <a:custGeom>
              <a:avLst/>
              <a:gdLst/>
              <a:ahLst/>
              <a:cxnLst/>
              <a:rect l="l" t="t" r="r" b="b"/>
              <a:pathLst>
                <a:path w="77470" h="1447800">
                  <a:moveTo>
                    <a:pt x="0" y="0"/>
                  </a:moveTo>
                  <a:lnTo>
                    <a:pt x="77429" y="0"/>
                  </a:lnTo>
                  <a:lnTo>
                    <a:pt x="77429" y="1447752"/>
                  </a:lnTo>
                  <a:lnTo>
                    <a:pt x="0" y="1447752"/>
                  </a:lnTo>
                  <a:lnTo>
                    <a:pt x="0" y="0"/>
                  </a:lnTo>
                  <a:close/>
                </a:path>
              </a:pathLst>
            </a:custGeom>
            <a:ln w="10258">
              <a:solidFill>
                <a:srgbClr val="2F528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grpSp>
        <p:nvGrpSpPr>
          <p:cNvPr id="88" name="object 88"/>
          <p:cNvGrpSpPr/>
          <p:nvPr/>
        </p:nvGrpSpPr>
        <p:grpSpPr>
          <a:xfrm>
            <a:off x="10213709" y="4502507"/>
            <a:ext cx="106045" cy="809625"/>
            <a:chOff x="10213709" y="4502507"/>
            <a:chExt cx="106045" cy="809625"/>
          </a:xfrm>
        </p:grpSpPr>
        <p:sp>
          <p:nvSpPr>
            <p:cNvPr id="89" name="object 89"/>
            <p:cNvSpPr/>
            <p:nvPr/>
          </p:nvSpPr>
          <p:spPr>
            <a:xfrm>
              <a:off x="10218839" y="4507636"/>
              <a:ext cx="95885" cy="799465"/>
            </a:xfrm>
            <a:custGeom>
              <a:avLst/>
              <a:gdLst/>
              <a:ahLst/>
              <a:cxnLst/>
              <a:rect l="l" t="t" r="r" b="b"/>
              <a:pathLst>
                <a:path w="95884" h="799464">
                  <a:moveTo>
                    <a:pt x="95757" y="0"/>
                  </a:moveTo>
                  <a:lnTo>
                    <a:pt x="0" y="0"/>
                  </a:lnTo>
                  <a:lnTo>
                    <a:pt x="0" y="799071"/>
                  </a:lnTo>
                  <a:lnTo>
                    <a:pt x="95757" y="799071"/>
                  </a:lnTo>
                  <a:lnTo>
                    <a:pt x="9575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10218839" y="4507636"/>
              <a:ext cx="95885" cy="799465"/>
            </a:xfrm>
            <a:custGeom>
              <a:avLst/>
              <a:gdLst/>
              <a:ahLst/>
              <a:cxnLst/>
              <a:rect l="l" t="t" r="r" b="b"/>
              <a:pathLst>
                <a:path w="95884" h="799464">
                  <a:moveTo>
                    <a:pt x="0" y="0"/>
                  </a:moveTo>
                  <a:lnTo>
                    <a:pt x="95760" y="0"/>
                  </a:lnTo>
                  <a:lnTo>
                    <a:pt x="95760" y="799071"/>
                  </a:lnTo>
                  <a:lnTo>
                    <a:pt x="0" y="799071"/>
                  </a:lnTo>
                  <a:lnTo>
                    <a:pt x="0" y="0"/>
                  </a:lnTo>
                  <a:close/>
                </a:path>
              </a:pathLst>
            </a:custGeom>
            <a:ln w="10258">
              <a:solidFill>
                <a:srgbClr val="2F528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grpSp>
        <p:nvGrpSpPr>
          <p:cNvPr id="91" name="object 91"/>
          <p:cNvGrpSpPr/>
          <p:nvPr/>
        </p:nvGrpSpPr>
        <p:grpSpPr>
          <a:xfrm>
            <a:off x="10492461" y="4625671"/>
            <a:ext cx="106045" cy="499109"/>
            <a:chOff x="10492461" y="4625671"/>
            <a:chExt cx="106045" cy="499109"/>
          </a:xfrm>
        </p:grpSpPr>
        <p:sp>
          <p:nvSpPr>
            <p:cNvPr id="92" name="object 92"/>
            <p:cNvSpPr/>
            <p:nvPr/>
          </p:nvSpPr>
          <p:spPr>
            <a:xfrm>
              <a:off x="10497591" y="4630801"/>
              <a:ext cx="95885" cy="488950"/>
            </a:xfrm>
            <a:custGeom>
              <a:avLst/>
              <a:gdLst/>
              <a:ahLst/>
              <a:cxnLst/>
              <a:rect l="l" t="t" r="r" b="b"/>
              <a:pathLst>
                <a:path w="95884" h="488950">
                  <a:moveTo>
                    <a:pt x="95757" y="0"/>
                  </a:moveTo>
                  <a:lnTo>
                    <a:pt x="0" y="0"/>
                  </a:lnTo>
                  <a:lnTo>
                    <a:pt x="0" y="488746"/>
                  </a:lnTo>
                  <a:lnTo>
                    <a:pt x="95757" y="488746"/>
                  </a:lnTo>
                  <a:lnTo>
                    <a:pt x="9575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10497591" y="4630801"/>
              <a:ext cx="95885" cy="488950"/>
            </a:xfrm>
            <a:custGeom>
              <a:avLst/>
              <a:gdLst/>
              <a:ahLst/>
              <a:cxnLst/>
              <a:rect l="l" t="t" r="r" b="b"/>
              <a:pathLst>
                <a:path w="95884" h="488950">
                  <a:moveTo>
                    <a:pt x="0" y="0"/>
                  </a:moveTo>
                  <a:lnTo>
                    <a:pt x="95760" y="0"/>
                  </a:lnTo>
                  <a:lnTo>
                    <a:pt x="95760" y="488747"/>
                  </a:lnTo>
                  <a:lnTo>
                    <a:pt x="0" y="488747"/>
                  </a:lnTo>
                  <a:lnTo>
                    <a:pt x="0" y="0"/>
                  </a:lnTo>
                  <a:close/>
                </a:path>
              </a:pathLst>
            </a:custGeom>
            <a:ln w="10258">
              <a:solidFill>
                <a:srgbClr val="2F528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94" name="object 94"/>
          <p:cNvSpPr txBox="1"/>
          <p:nvPr/>
        </p:nvSpPr>
        <p:spPr>
          <a:xfrm>
            <a:off x="9726688" y="3868897"/>
            <a:ext cx="542290" cy="225425"/>
          </a:xfrm>
          <a:prstGeom prst="rect">
            <a:avLst/>
          </a:prstGeom>
        </p:spPr>
        <p:txBody>
          <a:bodyPr vert="horz" wrap="square" lIns="0" tIns="10160" rIns="0" bIns="0">
            <a:spAutoFit/>
          </a:bodyPr>
          <a:lstStyle/>
          <a:p>
            <a:pPr marL="80010" marR="5080" indent="-67945">
              <a:lnSpc>
                <a:spcPct val="102000"/>
              </a:lnSpc>
              <a:spcBef>
                <a:spcPts val="80"/>
              </a:spcBef>
              <a:defRPr sz="650">
                <a:latin typeface="Calibri"/>
                <a:cs typeface="Calibri"/>
              </a:defRPr>
            </a:pPr>
            <a:r>
              <a:t>Nodi completamente connessi 1024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10100246" y="5369039"/>
            <a:ext cx="542290" cy="23241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00330" marR="5080" indent="-88265">
              <a:lnSpc>
                <a:spcPct val="104400"/>
              </a:lnSpc>
              <a:spcBef>
                <a:spcPts val="100"/>
              </a:spcBef>
              <a:defRPr sz="650">
                <a:latin typeface="Calibri"/>
                <a:cs typeface="Calibri"/>
              </a:defRPr>
            </a:pPr>
            <a:r>
              <a:t>128 nodi completamente connessi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10342536" y="4312285"/>
            <a:ext cx="542290" cy="232410"/>
          </a:xfrm>
          <a:prstGeom prst="rect">
            <a:avLst/>
          </a:prstGeom>
        </p:spPr>
        <p:txBody>
          <a:bodyPr vert="horz" wrap="square" lIns="0" tIns="17145" rIns="0" bIns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  <a:defRPr sz="650">
                <a:latin typeface="Calibri"/>
                <a:cs typeface="Calibri"/>
              </a:defRPr>
            </a:pPr>
            <a:r>
              <a:t>Completamente connesso</a:t>
            </a:r>
            <a:endParaRPr sz="6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35"/>
              </a:spcBef>
              <a:defRPr sz="650">
                <a:latin typeface="Calibri"/>
                <a:cs typeface="Calibri"/>
              </a:defRPr>
            </a:pPr>
            <a:r>
              <a:rPr i="1"/>
              <a:t>Lezioni </a:t>
            </a:r>
            <a:r>
              <a:t>di m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97" name="object 97"/>
          <p:cNvGrpSpPr/>
          <p:nvPr/>
        </p:nvGrpSpPr>
        <p:grpSpPr>
          <a:xfrm>
            <a:off x="6602183" y="1017282"/>
            <a:ext cx="2717800" cy="1887855"/>
            <a:chOff x="6602183" y="1017282"/>
            <a:chExt cx="2717800" cy="1887855"/>
          </a:xfrm>
        </p:grpSpPr>
        <p:sp>
          <p:nvSpPr>
            <p:cNvPr id="98" name="object 98"/>
            <p:cNvSpPr/>
            <p:nvPr/>
          </p:nvSpPr>
          <p:spPr>
            <a:xfrm>
              <a:off x="6605358" y="1020457"/>
              <a:ext cx="2711450" cy="1881505"/>
            </a:xfrm>
            <a:custGeom>
              <a:avLst/>
              <a:gdLst/>
              <a:ahLst/>
              <a:cxnLst/>
              <a:rect l="l" t="t" r="r" b="b"/>
              <a:pathLst>
                <a:path w="2711450" h="1881505">
                  <a:moveTo>
                    <a:pt x="2710929" y="0"/>
                  </a:moveTo>
                  <a:lnTo>
                    <a:pt x="0" y="0"/>
                  </a:lnTo>
                  <a:lnTo>
                    <a:pt x="0" y="1880958"/>
                  </a:lnTo>
                  <a:lnTo>
                    <a:pt x="2710929" y="1880958"/>
                  </a:lnTo>
                  <a:lnTo>
                    <a:pt x="2710929" y="0"/>
                  </a:lnTo>
                  <a:close/>
                </a:path>
              </a:pathLst>
            </a:custGeom>
            <a:solidFill>
              <a:srgbClr val="4472C4">
                <a:alpha val="18038"/>
              </a:srgbClr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6605358" y="1020457"/>
              <a:ext cx="2711450" cy="1881505"/>
            </a:xfrm>
            <a:custGeom>
              <a:avLst/>
              <a:gdLst/>
              <a:ahLst/>
              <a:cxnLst/>
              <a:rect l="l" t="t" r="r" b="b"/>
              <a:pathLst>
                <a:path w="2711450" h="1881505">
                  <a:moveTo>
                    <a:pt x="0" y="0"/>
                  </a:moveTo>
                  <a:lnTo>
                    <a:pt x="2710921" y="0"/>
                  </a:lnTo>
                  <a:lnTo>
                    <a:pt x="2710921" y="1880961"/>
                  </a:lnTo>
                  <a:lnTo>
                    <a:pt x="0" y="1880961"/>
                  </a:lnTo>
                  <a:lnTo>
                    <a:pt x="0" y="0"/>
                  </a:lnTo>
                  <a:close/>
                </a:path>
              </a:pathLst>
            </a:custGeom>
            <a:ln w="6167">
              <a:solidFill>
                <a:srgbClr val="2F528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140486" y="1475132"/>
              <a:ext cx="397950" cy="374345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680441" y="1495630"/>
              <a:ext cx="390079" cy="347596"/>
            </a:xfrm>
            <a:prstGeom prst="rect">
              <a:avLst/>
            </a:prstGeom>
          </p:spPr>
        </p:pic>
      </p:grpSp>
      <p:sp>
        <p:nvSpPr>
          <p:cNvPr id="102" name="object 102"/>
          <p:cNvSpPr txBox="1"/>
          <p:nvPr/>
        </p:nvSpPr>
        <p:spPr>
          <a:xfrm>
            <a:off x="7499502" y="1175106"/>
            <a:ext cx="1068705" cy="293370"/>
          </a:xfrm>
          <a:prstGeom prst="rect">
            <a:avLst/>
          </a:prstGeom>
        </p:spPr>
        <p:txBody>
          <a:bodyPr vert="horz" wrap="square" lIns="0" tIns="16510" rIns="0" bIns="0">
            <a:spAutoFit/>
          </a:bodyPr>
          <a:lstStyle/>
          <a:p>
            <a:pPr marR="4445" algn="ctr">
              <a:lnSpc>
                <a:spcPct val="100000"/>
              </a:lnSpc>
              <a:spcBef>
                <a:spcPts val="130"/>
              </a:spcBef>
              <a:tabLst>
                <a:tab pos="565785" algn="l"/>
              </a:tabLst>
              <a:defRPr sz="550">
                <a:latin typeface="Calibri"/>
                <a:cs typeface="Calibri"/>
              </a:defRPr>
            </a:pPr>
            <a:r>
              <a:t>Informazioni su Conv2D	Informazioni su Conv2D</a:t>
            </a:r>
            <a:endParaRPr sz="550">
              <a:latin typeface="Calibri"/>
              <a:cs typeface="Calibri"/>
            </a:endParaRPr>
          </a:p>
          <a:p>
            <a:pPr marR="5080" indent="18415" algn="ctr">
              <a:lnSpc>
                <a:spcPct val="102400"/>
              </a:lnSpc>
              <a:spcBef>
                <a:spcPts val="60"/>
              </a:spcBef>
              <a:defRPr sz="550">
                <a:latin typeface="Calibri"/>
                <a:cs typeface="Calibri"/>
              </a:defRPr>
            </a:pPr>
            <a:r>
              <a:t>8 filtri di uscita 16 filtri di uscita Dimensione del kernel (3x3) Dimensione del kernel (3x3)</a:t>
            </a:r>
            <a:endParaRPr sz="550">
              <a:latin typeface="Calibri"/>
              <a:cs typeface="Calibri"/>
            </a:endParaRPr>
          </a:p>
        </p:txBody>
      </p:sp>
      <p:grpSp>
        <p:nvGrpSpPr>
          <p:cNvPr id="103" name="object 103"/>
          <p:cNvGrpSpPr/>
          <p:nvPr/>
        </p:nvGrpSpPr>
        <p:grpSpPr>
          <a:xfrm>
            <a:off x="6893052" y="1518500"/>
            <a:ext cx="2316480" cy="972819"/>
            <a:chOff x="6893052" y="1518500"/>
            <a:chExt cx="2316480" cy="972819"/>
          </a:xfrm>
        </p:grpSpPr>
        <p:sp>
          <p:nvSpPr>
            <p:cNvPr id="104" name="object 104"/>
            <p:cNvSpPr/>
            <p:nvPr/>
          </p:nvSpPr>
          <p:spPr>
            <a:xfrm>
              <a:off x="8955786" y="1521675"/>
              <a:ext cx="30480" cy="319405"/>
            </a:xfrm>
            <a:custGeom>
              <a:avLst/>
              <a:gdLst/>
              <a:ahLst/>
              <a:cxnLst/>
              <a:rect l="l" t="t" r="r" b="b"/>
              <a:pathLst>
                <a:path w="30479" h="319405">
                  <a:moveTo>
                    <a:pt x="30048" y="0"/>
                  </a:moveTo>
                  <a:lnTo>
                    <a:pt x="0" y="0"/>
                  </a:lnTo>
                  <a:lnTo>
                    <a:pt x="0" y="319214"/>
                  </a:lnTo>
                  <a:lnTo>
                    <a:pt x="30048" y="319214"/>
                  </a:lnTo>
                  <a:lnTo>
                    <a:pt x="3004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8955786" y="1521675"/>
              <a:ext cx="30480" cy="319405"/>
            </a:xfrm>
            <a:custGeom>
              <a:avLst/>
              <a:gdLst/>
              <a:ahLst/>
              <a:cxnLst/>
              <a:rect l="l" t="t" r="r" b="b"/>
              <a:pathLst>
                <a:path w="30479" h="319405">
                  <a:moveTo>
                    <a:pt x="0" y="0"/>
                  </a:moveTo>
                  <a:lnTo>
                    <a:pt x="30051" y="0"/>
                  </a:lnTo>
                  <a:lnTo>
                    <a:pt x="30051" y="319203"/>
                  </a:lnTo>
                  <a:lnTo>
                    <a:pt x="0" y="319203"/>
                  </a:lnTo>
                  <a:lnTo>
                    <a:pt x="0" y="0"/>
                  </a:lnTo>
                  <a:close/>
                </a:path>
              </a:pathLst>
            </a:custGeom>
            <a:ln w="6165">
              <a:solidFill>
                <a:srgbClr val="2F528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8478761" y="1807895"/>
              <a:ext cx="116205" cy="106045"/>
            </a:xfrm>
            <a:custGeom>
              <a:avLst/>
              <a:gdLst/>
              <a:ahLst/>
              <a:cxnLst/>
              <a:rect l="l" t="t" r="r" b="b"/>
              <a:pathLst>
                <a:path w="116204" h="106044">
                  <a:moveTo>
                    <a:pt x="116014" y="0"/>
                  </a:moveTo>
                  <a:lnTo>
                    <a:pt x="0" y="0"/>
                  </a:lnTo>
                  <a:lnTo>
                    <a:pt x="0" y="105600"/>
                  </a:lnTo>
                  <a:lnTo>
                    <a:pt x="116014" y="105600"/>
                  </a:lnTo>
                  <a:lnTo>
                    <a:pt x="116014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8478761" y="1807895"/>
              <a:ext cx="116205" cy="106045"/>
            </a:xfrm>
            <a:custGeom>
              <a:avLst/>
              <a:gdLst/>
              <a:ahLst/>
              <a:cxnLst/>
              <a:rect l="l" t="t" r="r" b="b"/>
              <a:pathLst>
                <a:path w="116204" h="106044">
                  <a:moveTo>
                    <a:pt x="0" y="0"/>
                  </a:moveTo>
                  <a:lnTo>
                    <a:pt x="116014" y="0"/>
                  </a:lnTo>
                  <a:lnTo>
                    <a:pt x="116014" y="105606"/>
                  </a:lnTo>
                  <a:lnTo>
                    <a:pt x="0" y="105606"/>
                  </a:lnTo>
                  <a:lnTo>
                    <a:pt x="0" y="0"/>
                  </a:lnTo>
                  <a:close/>
                </a:path>
              </a:pathLst>
            </a:custGeom>
            <a:ln w="6167">
              <a:solidFill>
                <a:srgbClr val="2F528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7906728" y="1704174"/>
              <a:ext cx="229235" cy="207645"/>
            </a:xfrm>
            <a:custGeom>
              <a:avLst/>
              <a:gdLst/>
              <a:ahLst/>
              <a:cxnLst/>
              <a:rect l="l" t="t" r="r" b="b"/>
              <a:pathLst>
                <a:path w="229234" h="207644">
                  <a:moveTo>
                    <a:pt x="228803" y="0"/>
                  </a:moveTo>
                  <a:lnTo>
                    <a:pt x="0" y="0"/>
                  </a:lnTo>
                  <a:lnTo>
                    <a:pt x="0" y="207441"/>
                  </a:lnTo>
                  <a:lnTo>
                    <a:pt x="228803" y="207441"/>
                  </a:lnTo>
                  <a:lnTo>
                    <a:pt x="228803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7906728" y="1704174"/>
              <a:ext cx="229235" cy="207645"/>
            </a:xfrm>
            <a:custGeom>
              <a:avLst/>
              <a:gdLst/>
              <a:ahLst/>
              <a:cxnLst/>
              <a:rect l="l" t="t" r="r" b="b"/>
              <a:pathLst>
                <a:path w="229234" h="207644">
                  <a:moveTo>
                    <a:pt x="0" y="0"/>
                  </a:moveTo>
                  <a:lnTo>
                    <a:pt x="228807" y="0"/>
                  </a:lnTo>
                  <a:lnTo>
                    <a:pt x="228807" y="207444"/>
                  </a:lnTo>
                  <a:lnTo>
                    <a:pt x="0" y="207444"/>
                  </a:lnTo>
                  <a:lnTo>
                    <a:pt x="0" y="0"/>
                  </a:lnTo>
                  <a:close/>
                </a:path>
              </a:pathLst>
            </a:custGeom>
            <a:ln w="6167">
              <a:solidFill>
                <a:srgbClr val="2F528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110" name="object 11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633436" y="1648868"/>
              <a:ext cx="195004" cy="65548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893052" y="1578552"/>
              <a:ext cx="663926" cy="259048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140486" y="2049566"/>
              <a:ext cx="397950" cy="374345"/>
            </a:xfrm>
            <a:prstGeom prst="rect">
              <a:avLst/>
            </a:prstGeom>
          </p:spPr>
        </p:pic>
        <p:pic>
          <p:nvPicPr>
            <p:cNvPr id="113" name="object 11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680441" y="2070064"/>
              <a:ext cx="390079" cy="347596"/>
            </a:xfrm>
            <a:prstGeom prst="rect">
              <a:avLst/>
            </a:prstGeom>
          </p:spPr>
        </p:pic>
        <p:sp>
          <p:nvSpPr>
            <p:cNvPr id="114" name="object 114"/>
            <p:cNvSpPr/>
            <p:nvPr/>
          </p:nvSpPr>
          <p:spPr>
            <a:xfrm>
              <a:off x="8955786" y="2096122"/>
              <a:ext cx="30480" cy="319405"/>
            </a:xfrm>
            <a:custGeom>
              <a:avLst/>
              <a:gdLst/>
              <a:ahLst/>
              <a:cxnLst/>
              <a:rect l="l" t="t" r="r" b="b"/>
              <a:pathLst>
                <a:path w="30479" h="319405">
                  <a:moveTo>
                    <a:pt x="30048" y="0"/>
                  </a:moveTo>
                  <a:lnTo>
                    <a:pt x="0" y="0"/>
                  </a:lnTo>
                  <a:lnTo>
                    <a:pt x="0" y="319201"/>
                  </a:lnTo>
                  <a:lnTo>
                    <a:pt x="30048" y="319201"/>
                  </a:lnTo>
                  <a:lnTo>
                    <a:pt x="3004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8955786" y="2096122"/>
              <a:ext cx="30480" cy="319405"/>
            </a:xfrm>
            <a:custGeom>
              <a:avLst/>
              <a:gdLst/>
              <a:ahLst/>
              <a:cxnLst/>
              <a:rect l="l" t="t" r="r" b="b"/>
              <a:pathLst>
                <a:path w="30479" h="319405">
                  <a:moveTo>
                    <a:pt x="0" y="0"/>
                  </a:moveTo>
                  <a:lnTo>
                    <a:pt x="30051" y="0"/>
                  </a:lnTo>
                  <a:lnTo>
                    <a:pt x="30051" y="319203"/>
                  </a:lnTo>
                  <a:lnTo>
                    <a:pt x="0" y="319203"/>
                  </a:lnTo>
                  <a:lnTo>
                    <a:pt x="0" y="0"/>
                  </a:lnTo>
                  <a:close/>
                </a:path>
              </a:pathLst>
            </a:custGeom>
            <a:ln w="6165">
              <a:solidFill>
                <a:srgbClr val="2F528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8478761" y="2382329"/>
              <a:ext cx="116205" cy="106045"/>
            </a:xfrm>
            <a:custGeom>
              <a:avLst/>
              <a:gdLst/>
              <a:ahLst/>
              <a:cxnLst/>
              <a:rect l="l" t="t" r="r" b="b"/>
              <a:pathLst>
                <a:path w="116204" h="106044">
                  <a:moveTo>
                    <a:pt x="116014" y="0"/>
                  </a:moveTo>
                  <a:lnTo>
                    <a:pt x="0" y="0"/>
                  </a:lnTo>
                  <a:lnTo>
                    <a:pt x="0" y="105613"/>
                  </a:lnTo>
                  <a:lnTo>
                    <a:pt x="116014" y="105613"/>
                  </a:lnTo>
                  <a:lnTo>
                    <a:pt x="116014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8478761" y="2382329"/>
              <a:ext cx="116205" cy="106045"/>
            </a:xfrm>
            <a:custGeom>
              <a:avLst/>
              <a:gdLst/>
              <a:ahLst/>
              <a:cxnLst/>
              <a:rect l="l" t="t" r="r" b="b"/>
              <a:pathLst>
                <a:path w="116204" h="106044">
                  <a:moveTo>
                    <a:pt x="0" y="0"/>
                  </a:moveTo>
                  <a:lnTo>
                    <a:pt x="116014" y="0"/>
                  </a:lnTo>
                  <a:lnTo>
                    <a:pt x="116014" y="105606"/>
                  </a:lnTo>
                  <a:lnTo>
                    <a:pt x="0" y="105606"/>
                  </a:lnTo>
                  <a:lnTo>
                    <a:pt x="0" y="0"/>
                  </a:lnTo>
                  <a:close/>
                </a:path>
              </a:pathLst>
            </a:custGeom>
            <a:ln w="6167">
              <a:solidFill>
                <a:srgbClr val="2F528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7906728" y="2278608"/>
              <a:ext cx="229235" cy="207645"/>
            </a:xfrm>
            <a:custGeom>
              <a:avLst/>
              <a:gdLst/>
              <a:ahLst/>
              <a:cxnLst/>
              <a:rect l="l" t="t" r="r" b="b"/>
              <a:pathLst>
                <a:path w="229234" h="207644">
                  <a:moveTo>
                    <a:pt x="228803" y="0"/>
                  </a:moveTo>
                  <a:lnTo>
                    <a:pt x="0" y="0"/>
                  </a:lnTo>
                  <a:lnTo>
                    <a:pt x="0" y="207441"/>
                  </a:lnTo>
                  <a:lnTo>
                    <a:pt x="228803" y="207441"/>
                  </a:lnTo>
                  <a:lnTo>
                    <a:pt x="228803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7906728" y="2278608"/>
              <a:ext cx="229235" cy="207645"/>
            </a:xfrm>
            <a:custGeom>
              <a:avLst/>
              <a:gdLst/>
              <a:ahLst/>
              <a:cxnLst/>
              <a:rect l="l" t="t" r="r" b="b"/>
              <a:pathLst>
                <a:path w="229234" h="207644">
                  <a:moveTo>
                    <a:pt x="0" y="0"/>
                  </a:moveTo>
                  <a:lnTo>
                    <a:pt x="228807" y="0"/>
                  </a:lnTo>
                  <a:lnTo>
                    <a:pt x="228807" y="207444"/>
                  </a:lnTo>
                  <a:lnTo>
                    <a:pt x="0" y="207444"/>
                  </a:lnTo>
                  <a:lnTo>
                    <a:pt x="0" y="0"/>
                  </a:lnTo>
                  <a:close/>
                </a:path>
              </a:pathLst>
            </a:custGeom>
            <a:ln w="6167">
              <a:solidFill>
                <a:srgbClr val="2F528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120" name="object 1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633436" y="2223302"/>
              <a:ext cx="195004" cy="65548"/>
            </a:xfrm>
            <a:prstGeom prst="rect">
              <a:avLst/>
            </a:prstGeom>
          </p:spPr>
        </p:pic>
        <p:pic>
          <p:nvPicPr>
            <p:cNvPr id="121" name="object 12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893052" y="2152992"/>
              <a:ext cx="663926" cy="259041"/>
            </a:xfrm>
            <a:prstGeom prst="rect">
              <a:avLst/>
            </a:prstGeom>
          </p:spPr>
        </p:pic>
        <p:sp>
          <p:nvSpPr>
            <p:cNvPr id="122" name="object 122"/>
            <p:cNvSpPr/>
            <p:nvPr/>
          </p:nvSpPr>
          <p:spPr>
            <a:xfrm>
              <a:off x="9166745" y="1556181"/>
              <a:ext cx="39370" cy="846455"/>
            </a:xfrm>
            <a:custGeom>
              <a:avLst/>
              <a:gdLst/>
              <a:ahLst/>
              <a:cxnLst/>
              <a:rect l="l" t="t" r="r" b="b"/>
              <a:pathLst>
                <a:path w="39370" h="846455">
                  <a:moveTo>
                    <a:pt x="39230" y="0"/>
                  </a:moveTo>
                  <a:lnTo>
                    <a:pt x="0" y="0"/>
                  </a:lnTo>
                  <a:lnTo>
                    <a:pt x="0" y="846340"/>
                  </a:lnTo>
                  <a:lnTo>
                    <a:pt x="39230" y="846340"/>
                  </a:lnTo>
                  <a:lnTo>
                    <a:pt x="39230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9166745" y="1556181"/>
              <a:ext cx="39370" cy="846455"/>
            </a:xfrm>
            <a:custGeom>
              <a:avLst/>
              <a:gdLst/>
              <a:ahLst/>
              <a:cxnLst/>
              <a:rect l="l" t="t" r="r" b="b"/>
              <a:pathLst>
                <a:path w="39370" h="846455">
                  <a:moveTo>
                    <a:pt x="0" y="0"/>
                  </a:moveTo>
                  <a:lnTo>
                    <a:pt x="39227" y="0"/>
                  </a:lnTo>
                  <a:lnTo>
                    <a:pt x="39227" y="846331"/>
                  </a:lnTo>
                  <a:lnTo>
                    <a:pt x="0" y="846331"/>
                  </a:lnTo>
                  <a:lnTo>
                    <a:pt x="0" y="0"/>
                  </a:lnTo>
                  <a:close/>
                </a:path>
              </a:pathLst>
            </a:custGeom>
            <a:ln w="6165">
              <a:solidFill>
                <a:srgbClr val="2F528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124" name="object 124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8100087" y="1652792"/>
              <a:ext cx="195004" cy="65548"/>
            </a:xfrm>
            <a:prstGeom prst="rect">
              <a:avLst/>
            </a:prstGeom>
          </p:spPr>
        </p:pic>
      </p:grpSp>
      <p:sp>
        <p:nvSpPr>
          <p:cNvPr id="125" name="object 125"/>
          <p:cNvSpPr txBox="1"/>
          <p:nvPr/>
        </p:nvSpPr>
        <p:spPr>
          <a:xfrm>
            <a:off x="8694928" y="1174606"/>
            <a:ext cx="564515" cy="234315"/>
          </a:xfrm>
          <a:prstGeom prst="rect">
            <a:avLst/>
          </a:prstGeom>
        </p:spPr>
        <p:txBody>
          <a:bodyPr vert="horz" wrap="square" lIns="0" tIns="10160" rIns="0" bIns="0">
            <a:spAutoFit/>
          </a:bodyPr>
          <a:lstStyle/>
          <a:p>
            <a:pPr marL="114935" marR="5080" indent="-115570">
              <a:lnSpc>
                <a:spcPct val="106100"/>
              </a:lnSpc>
              <a:spcBef>
                <a:spcPts val="80"/>
              </a:spcBef>
              <a:defRPr sz="650">
                <a:latin typeface="Calibri"/>
                <a:cs typeface="Calibri"/>
              </a:defRPr>
            </a:pPr>
            <a:r>
              <a:t>16 nodi completamente connessi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8826436" y="2588460"/>
            <a:ext cx="455930" cy="129539"/>
          </a:xfrm>
          <a:prstGeom prst="rect">
            <a:avLst/>
          </a:prstGeom>
        </p:spPr>
        <p:txBody>
          <a:bodyPr vert="horz" wrap="square" lIns="0" tIns="16510" rIns="0" bIns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  <a:defRPr sz="650">
                <a:latin typeface="Calibri"/>
                <a:cs typeface="Calibri"/>
              </a:defRPr>
            </a:pPr>
            <a:r>
              <a:t>Concatenato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127" name="object 127"/>
          <p:cNvGrpSpPr/>
          <p:nvPr/>
        </p:nvGrpSpPr>
        <p:grpSpPr>
          <a:xfrm>
            <a:off x="10331388" y="1495630"/>
            <a:ext cx="1345565" cy="419734"/>
            <a:chOff x="10331388" y="1495630"/>
            <a:chExt cx="1345565" cy="419734"/>
          </a:xfrm>
        </p:grpSpPr>
        <p:pic>
          <p:nvPicPr>
            <p:cNvPr id="128" name="object 1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331388" y="1495630"/>
              <a:ext cx="390079" cy="347596"/>
            </a:xfrm>
            <a:prstGeom prst="rect">
              <a:avLst/>
            </a:prstGeom>
          </p:spPr>
        </p:pic>
        <p:sp>
          <p:nvSpPr>
            <p:cNvPr id="129" name="object 129"/>
            <p:cNvSpPr/>
            <p:nvPr/>
          </p:nvSpPr>
          <p:spPr>
            <a:xfrm>
              <a:off x="10557674" y="1704174"/>
              <a:ext cx="229235" cy="207645"/>
            </a:xfrm>
            <a:custGeom>
              <a:avLst/>
              <a:gdLst/>
              <a:ahLst/>
              <a:cxnLst/>
              <a:rect l="l" t="t" r="r" b="b"/>
              <a:pathLst>
                <a:path w="229234" h="207644">
                  <a:moveTo>
                    <a:pt x="228815" y="0"/>
                  </a:moveTo>
                  <a:lnTo>
                    <a:pt x="0" y="0"/>
                  </a:lnTo>
                  <a:lnTo>
                    <a:pt x="0" y="207441"/>
                  </a:lnTo>
                  <a:lnTo>
                    <a:pt x="228815" y="207441"/>
                  </a:lnTo>
                  <a:lnTo>
                    <a:pt x="228815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10557674" y="1704174"/>
              <a:ext cx="229235" cy="207645"/>
            </a:xfrm>
            <a:custGeom>
              <a:avLst/>
              <a:gdLst/>
              <a:ahLst/>
              <a:cxnLst/>
              <a:rect l="l" t="t" r="r" b="b"/>
              <a:pathLst>
                <a:path w="229234" h="207644">
                  <a:moveTo>
                    <a:pt x="0" y="0"/>
                  </a:moveTo>
                  <a:lnTo>
                    <a:pt x="228807" y="0"/>
                  </a:lnTo>
                  <a:lnTo>
                    <a:pt x="228807" y="207444"/>
                  </a:lnTo>
                  <a:lnTo>
                    <a:pt x="0" y="207444"/>
                  </a:lnTo>
                  <a:lnTo>
                    <a:pt x="0" y="0"/>
                  </a:lnTo>
                  <a:close/>
                </a:path>
              </a:pathLst>
            </a:custGeom>
            <a:ln w="6167">
              <a:solidFill>
                <a:srgbClr val="2F528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131" name="object 1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012982" y="1542084"/>
              <a:ext cx="663926" cy="259041"/>
            </a:xfrm>
            <a:prstGeom prst="rect">
              <a:avLst/>
            </a:prstGeom>
          </p:spPr>
        </p:pic>
      </p:grpSp>
      <p:sp>
        <p:nvSpPr>
          <p:cNvPr id="132" name="object 132"/>
          <p:cNvSpPr txBox="1"/>
          <p:nvPr/>
        </p:nvSpPr>
        <p:spPr>
          <a:xfrm>
            <a:off x="9502800" y="914860"/>
            <a:ext cx="2407920" cy="609600"/>
          </a:xfrm>
          <a:prstGeom prst="rect">
            <a:avLst/>
          </a:prstGeom>
        </p:spPr>
        <p:txBody>
          <a:bodyPr vert="horz" wrap="square" lIns="0" tIns="12065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defRPr sz="2100">
                <a:latin typeface="Calibri Light"/>
                <a:cs typeface="Calibri Light"/>
              </a:defRPr>
            </a:pPr>
            <a:r>
              <a:t>Autoencoder Siamese</a:t>
            </a:r>
            <a:endParaRPr sz="2100">
              <a:latin typeface="Calibri Light"/>
              <a:cs typeface="Calibri Light"/>
            </a:endParaRPr>
          </a:p>
          <a:p>
            <a:pPr marL="1391285">
              <a:lnSpc>
                <a:spcPct val="100000"/>
              </a:lnSpc>
              <a:spcBef>
                <a:spcPts val="1295"/>
              </a:spcBef>
              <a:defRPr sz="650">
                <a:latin typeface="Calibri"/>
                <a:cs typeface="Calibri"/>
              </a:defRPr>
            </a:pPr>
            <a:r>
              <a:t>Matrice di adjaceny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133" name="object 133"/>
          <p:cNvGrpSpPr/>
          <p:nvPr/>
        </p:nvGrpSpPr>
        <p:grpSpPr>
          <a:xfrm>
            <a:off x="9365998" y="1523126"/>
            <a:ext cx="36830" cy="325755"/>
            <a:chOff x="9365998" y="1523126"/>
            <a:chExt cx="36830" cy="325755"/>
          </a:xfrm>
        </p:grpSpPr>
        <p:sp>
          <p:nvSpPr>
            <p:cNvPr id="134" name="object 134"/>
            <p:cNvSpPr/>
            <p:nvPr/>
          </p:nvSpPr>
          <p:spPr>
            <a:xfrm>
              <a:off x="9369081" y="1526209"/>
              <a:ext cx="30480" cy="319405"/>
            </a:xfrm>
            <a:custGeom>
              <a:avLst/>
              <a:gdLst/>
              <a:ahLst/>
              <a:cxnLst/>
              <a:rect l="l" t="t" r="r" b="b"/>
              <a:pathLst>
                <a:path w="30479" h="319405">
                  <a:moveTo>
                    <a:pt x="30048" y="0"/>
                  </a:moveTo>
                  <a:lnTo>
                    <a:pt x="0" y="0"/>
                  </a:lnTo>
                  <a:lnTo>
                    <a:pt x="0" y="319214"/>
                  </a:lnTo>
                  <a:lnTo>
                    <a:pt x="30048" y="319214"/>
                  </a:lnTo>
                  <a:lnTo>
                    <a:pt x="3004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9369081" y="1526209"/>
              <a:ext cx="30480" cy="319405"/>
            </a:xfrm>
            <a:custGeom>
              <a:avLst/>
              <a:gdLst/>
              <a:ahLst/>
              <a:cxnLst/>
              <a:rect l="l" t="t" r="r" b="b"/>
              <a:pathLst>
                <a:path w="30479" h="319405">
                  <a:moveTo>
                    <a:pt x="0" y="0"/>
                  </a:moveTo>
                  <a:lnTo>
                    <a:pt x="30051" y="0"/>
                  </a:lnTo>
                  <a:lnTo>
                    <a:pt x="30051" y="319203"/>
                  </a:lnTo>
                  <a:lnTo>
                    <a:pt x="0" y="319203"/>
                  </a:lnTo>
                  <a:lnTo>
                    <a:pt x="0" y="0"/>
                  </a:lnTo>
                  <a:close/>
                </a:path>
              </a:pathLst>
            </a:custGeom>
            <a:ln w="6165">
              <a:solidFill>
                <a:srgbClr val="2F528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grpSp>
        <p:nvGrpSpPr>
          <p:cNvPr id="136" name="object 136"/>
          <p:cNvGrpSpPr/>
          <p:nvPr/>
        </p:nvGrpSpPr>
        <p:grpSpPr>
          <a:xfrm>
            <a:off x="9491727" y="1538366"/>
            <a:ext cx="771525" cy="441959"/>
            <a:chOff x="9491727" y="1538366"/>
            <a:chExt cx="771525" cy="441959"/>
          </a:xfrm>
        </p:grpSpPr>
        <p:pic>
          <p:nvPicPr>
            <p:cNvPr id="137" name="object 13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491727" y="1647890"/>
              <a:ext cx="195004" cy="65548"/>
            </a:xfrm>
            <a:prstGeom prst="rect">
              <a:avLst/>
            </a:prstGeom>
          </p:spPr>
        </p:pic>
        <p:sp>
          <p:nvSpPr>
            <p:cNvPr id="138" name="object 138"/>
            <p:cNvSpPr/>
            <p:nvPr/>
          </p:nvSpPr>
          <p:spPr>
            <a:xfrm>
              <a:off x="9707041" y="1541449"/>
              <a:ext cx="116205" cy="106045"/>
            </a:xfrm>
            <a:custGeom>
              <a:avLst/>
              <a:gdLst/>
              <a:ahLst/>
              <a:cxnLst/>
              <a:rect l="l" t="t" r="r" b="b"/>
              <a:pathLst>
                <a:path w="116204" h="106044">
                  <a:moveTo>
                    <a:pt x="116014" y="0"/>
                  </a:moveTo>
                  <a:lnTo>
                    <a:pt x="0" y="0"/>
                  </a:lnTo>
                  <a:lnTo>
                    <a:pt x="0" y="105600"/>
                  </a:lnTo>
                  <a:lnTo>
                    <a:pt x="116014" y="105600"/>
                  </a:lnTo>
                  <a:lnTo>
                    <a:pt x="116014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9707041" y="1541449"/>
              <a:ext cx="116205" cy="106045"/>
            </a:xfrm>
            <a:custGeom>
              <a:avLst/>
              <a:gdLst/>
              <a:ahLst/>
              <a:cxnLst/>
              <a:rect l="l" t="t" r="r" b="b"/>
              <a:pathLst>
                <a:path w="116204" h="106044">
                  <a:moveTo>
                    <a:pt x="0" y="0"/>
                  </a:moveTo>
                  <a:lnTo>
                    <a:pt x="116014" y="0"/>
                  </a:lnTo>
                  <a:lnTo>
                    <a:pt x="116014" y="105606"/>
                  </a:lnTo>
                  <a:lnTo>
                    <a:pt x="0" y="105606"/>
                  </a:lnTo>
                  <a:lnTo>
                    <a:pt x="0" y="0"/>
                  </a:lnTo>
                  <a:close/>
                </a:path>
              </a:pathLst>
            </a:custGeom>
            <a:ln w="6167">
              <a:solidFill>
                <a:srgbClr val="2F528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9849979" y="1652206"/>
              <a:ext cx="116205" cy="106045"/>
            </a:xfrm>
            <a:custGeom>
              <a:avLst/>
              <a:gdLst/>
              <a:ahLst/>
              <a:cxnLst/>
              <a:rect l="l" t="t" r="r" b="b"/>
              <a:pathLst>
                <a:path w="116204" h="106044">
                  <a:moveTo>
                    <a:pt x="116014" y="0"/>
                  </a:moveTo>
                  <a:lnTo>
                    <a:pt x="0" y="0"/>
                  </a:lnTo>
                  <a:lnTo>
                    <a:pt x="0" y="105613"/>
                  </a:lnTo>
                  <a:lnTo>
                    <a:pt x="116014" y="105613"/>
                  </a:lnTo>
                  <a:lnTo>
                    <a:pt x="116014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9849979" y="1652206"/>
              <a:ext cx="116205" cy="106045"/>
            </a:xfrm>
            <a:custGeom>
              <a:avLst/>
              <a:gdLst/>
              <a:ahLst/>
              <a:cxnLst/>
              <a:rect l="l" t="t" r="r" b="b"/>
              <a:pathLst>
                <a:path w="116204" h="106044">
                  <a:moveTo>
                    <a:pt x="0" y="0"/>
                  </a:moveTo>
                  <a:lnTo>
                    <a:pt x="116014" y="0"/>
                  </a:lnTo>
                  <a:lnTo>
                    <a:pt x="116014" y="105606"/>
                  </a:lnTo>
                  <a:lnTo>
                    <a:pt x="0" y="105606"/>
                  </a:lnTo>
                  <a:lnTo>
                    <a:pt x="0" y="0"/>
                  </a:lnTo>
                  <a:close/>
                </a:path>
              </a:pathLst>
            </a:custGeom>
            <a:ln w="6167">
              <a:solidFill>
                <a:srgbClr val="2F528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9756368" y="1585036"/>
              <a:ext cx="116205" cy="106045"/>
            </a:xfrm>
            <a:custGeom>
              <a:avLst/>
              <a:gdLst/>
              <a:ahLst/>
              <a:cxnLst/>
              <a:rect l="l" t="t" r="r" b="b"/>
              <a:pathLst>
                <a:path w="116204" h="106044">
                  <a:moveTo>
                    <a:pt x="116014" y="0"/>
                  </a:moveTo>
                  <a:lnTo>
                    <a:pt x="0" y="0"/>
                  </a:lnTo>
                  <a:lnTo>
                    <a:pt x="0" y="105613"/>
                  </a:lnTo>
                  <a:lnTo>
                    <a:pt x="116014" y="105613"/>
                  </a:lnTo>
                  <a:lnTo>
                    <a:pt x="116014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9756368" y="1585036"/>
              <a:ext cx="116205" cy="106045"/>
            </a:xfrm>
            <a:custGeom>
              <a:avLst/>
              <a:gdLst/>
              <a:ahLst/>
              <a:cxnLst/>
              <a:rect l="l" t="t" r="r" b="b"/>
              <a:pathLst>
                <a:path w="116204" h="106044">
                  <a:moveTo>
                    <a:pt x="0" y="0"/>
                  </a:moveTo>
                  <a:lnTo>
                    <a:pt x="116014" y="0"/>
                  </a:lnTo>
                  <a:lnTo>
                    <a:pt x="116014" y="105606"/>
                  </a:lnTo>
                  <a:lnTo>
                    <a:pt x="0" y="105606"/>
                  </a:lnTo>
                  <a:lnTo>
                    <a:pt x="0" y="0"/>
                  </a:lnTo>
                  <a:close/>
                </a:path>
              </a:pathLst>
            </a:custGeom>
            <a:ln w="6167">
              <a:solidFill>
                <a:srgbClr val="2F528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9805695" y="1618627"/>
              <a:ext cx="116205" cy="106045"/>
            </a:xfrm>
            <a:custGeom>
              <a:avLst/>
              <a:gdLst/>
              <a:ahLst/>
              <a:cxnLst/>
              <a:rect l="l" t="t" r="r" b="b"/>
              <a:pathLst>
                <a:path w="116204" h="106044">
                  <a:moveTo>
                    <a:pt x="116014" y="0"/>
                  </a:moveTo>
                  <a:lnTo>
                    <a:pt x="0" y="0"/>
                  </a:lnTo>
                  <a:lnTo>
                    <a:pt x="0" y="105600"/>
                  </a:lnTo>
                  <a:lnTo>
                    <a:pt x="116014" y="105600"/>
                  </a:lnTo>
                  <a:lnTo>
                    <a:pt x="116014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9805695" y="1618627"/>
              <a:ext cx="116205" cy="106045"/>
            </a:xfrm>
            <a:custGeom>
              <a:avLst/>
              <a:gdLst/>
              <a:ahLst/>
              <a:cxnLst/>
              <a:rect l="l" t="t" r="r" b="b"/>
              <a:pathLst>
                <a:path w="116204" h="106044">
                  <a:moveTo>
                    <a:pt x="0" y="0"/>
                  </a:moveTo>
                  <a:lnTo>
                    <a:pt x="116014" y="0"/>
                  </a:lnTo>
                  <a:lnTo>
                    <a:pt x="116014" y="105606"/>
                  </a:lnTo>
                  <a:lnTo>
                    <a:pt x="0" y="105606"/>
                  </a:lnTo>
                  <a:lnTo>
                    <a:pt x="0" y="0"/>
                  </a:lnTo>
                  <a:close/>
                </a:path>
              </a:pathLst>
            </a:custGeom>
            <a:ln w="6167">
              <a:solidFill>
                <a:srgbClr val="2F528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9894252" y="1693760"/>
              <a:ext cx="116205" cy="106045"/>
            </a:xfrm>
            <a:custGeom>
              <a:avLst/>
              <a:gdLst/>
              <a:ahLst/>
              <a:cxnLst/>
              <a:rect l="l" t="t" r="r" b="b"/>
              <a:pathLst>
                <a:path w="116204" h="106044">
                  <a:moveTo>
                    <a:pt x="116014" y="0"/>
                  </a:moveTo>
                  <a:lnTo>
                    <a:pt x="0" y="0"/>
                  </a:lnTo>
                  <a:lnTo>
                    <a:pt x="0" y="105613"/>
                  </a:lnTo>
                  <a:lnTo>
                    <a:pt x="116014" y="105613"/>
                  </a:lnTo>
                  <a:lnTo>
                    <a:pt x="116014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9894252" y="1693760"/>
              <a:ext cx="116205" cy="106045"/>
            </a:xfrm>
            <a:custGeom>
              <a:avLst/>
              <a:gdLst/>
              <a:ahLst/>
              <a:cxnLst/>
              <a:rect l="l" t="t" r="r" b="b"/>
              <a:pathLst>
                <a:path w="116204" h="106044">
                  <a:moveTo>
                    <a:pt x="0" y="0"/>
                  </a:moveTo>
                  <a:lnTo>
                    <a:pt x="116014" y="0"/>
                  </a:lnTo>
                  <a:lnTo>
                    <a:pt x="116014" y="105606"/>
                  </a:lnTo>
                  <a:lnTo>
                    <a:pt x="0" y="105606"/>
                  </a:lnTo>
                  <a:lnTo>
                    <a:pt x="0" y="0"/>
                  </a:lnTo>
                  <a:close/>
                </a:path>
              </a:pathLst>
            </a:custGeom>
            <a:ln w="6167">
              <a:solidFill>
                <a:srgbClr val="2F528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9938524" y="1744878"/>
              <a:ext cx="116205" cy="106045"/>
            </a:xfrm>
            <a:custGeom>
              <a:avLst/>
              <a:gdLst/>
              <a:ahLst/>
              <a:cxnLst/>
              <a:rect l="l" t="t" r="r" b="b"/>
              <a:pathLst>
                <a:path w="116204" h="106044">
                  <a:moveTo>
                    <a:pt x="116014" y="0"/>
                  </a:moveTo>
                  <a:lnTo>
                    <a:pt x="0" y="0"/>
                  </a:lnTo>
                  <a:lnTo>
                    <a:pt x="0" y="105600"/>
                  </a:lnTo>
                  <a:lnTo>
                    <a:pt x="116014" y="105600"/>
                  </a:lnTo>
                  <a:lnTo>
                    <a:pt x="116014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9938524" y="1744878"/>
              <a:ext cx="116205" cy="106045"/>
            </a:xfrm>
            <a:custGeom>
              <a:avLst/>
              <a:gdLst/>
              <a:ahLst/>
              <a:cxnLst/>
              <a:rect l="l" t="t" r="r" b="b"/>
              <a:pathLst>
                <a:path w="116204" h="106044">
                  <a:moveTo>
                    <a:pt x="0" y="0"/>
                  </a:moveTo>
                  <a:lnTo>
                    <a:pt x="116014" y="0"/>
                  </a:lnTo>
                  <a:lnTo>
                    <a:pt x="116014" y="105606"/>
                  </a:lnTo>
                  <a:lnTo>
                    <a:pt x="0" y="105606"/>
                  </a:lnTo>
                  <a:lnTo>
                    <a:pt x="0" y="0"/>
                  </a:lnTo>
                  <a:close/>
                </a:path>
              </a:pathLst>
            </a:custGeom>
            <a:ln w="6167">
              <a:solidFill>
                <a:srgbClr val="2F528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9982809" y="1804022"/>
              <a:ext cx="116205" cy="106045"/>
            </a:xfrm>
            <a:custGeom>
              <a:avLst/>
              <a:gdLst/>
              <a:ahLst/>
              <a:cxnLst/>
              <a:rect l="l" t="t" r="r" b="b"/>
              <a:pathLst>
                <a:path w="116204" h="106044">
                  <a:moveTo>
                    <a:pt x="116014" y="0"/>
                  </a:moveTo>
                  <a:lnTo>
                    <a:pt x="0" y="0"/>
                  </a:lnTo>
                  <a:lnTo>
                    <a:pt x="0" y="105600"/>
                  </a:lnTo>
                  <a:lnTo>
                    <a:pt x="116014" y="105600"/>
                  </a:lnTo>
                  <a:lnTo>
                    <a:pt x="116014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9982809" y="1804022"/>
              <a:ext cx="116205" cy="106045"/>
            </a:xfrm>
            <a:custGeom>
              <a:avLst/>
              <a:gdLst/>
              <a:ahLst/>
              <a:cxnLst/>
              <a:rect l="l" t="t" r="r" b="b"/>
              <a:pathLst>
                <a:path w="116204" h="106044">
                  <a:moveTo>
                    <a:pt x="0" y="0"/>
                  </a:moveTo>
                  <a:lnTo>
                    <a:pt x="116014" y="0"/>
                  </a:lnTo>
                  <a:lnTo>
                    <a:pt x="116014" y="105606"/>
                  </a:lnTo>
                  <a:lnTo>
                    <a:pt x="0" y="105606"/>
                  </a:lnTo>
                  <a:lnTo>
                    <a:pt x="0" y="0"/>
                  </a:lnTo>
                  <a:close/>
                </a:path>
              </a:pathLst>
            </a:custGeom>
            <a:ln w="6167">
              <a:solidFill>
                <a:srgbClr val="2F528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10042232" y="1871129"/>
              <a:ext cx="116205" cy="106045"/>
            </a:xfrm>
            <a:custGeom>
              <a:avLst/>
              <a:gdLst/>
              <a:ahLst/>
              <a:cxnLst/>
              <a:rect l="l" t="t" r="r" b="b"/>
              <a:pathLst>
                <a:path w="116204" h="106044">
                  <a:moveTo>
                    <a:pt x="116014" y="0"/>
                  </a:moveTo>
                  <a:lnTo>
                    <a:pt x="0" y="0"/>
                  </a:lnTo>
                  <a:lnTo>
                    <a:pt x="0" y="105613"/>
                  </a:lnTo>
                  <a:lnTo>
                    <a:pt x="116014" y="105613"/>
                  </a:lnTo>
                  <a:lnTo>
                    <a:pt x="116014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10042232" y="1871129"/>
              <a:ext cx="116205" cy="106045"/>
            </a:xfrm>
            <a:custGeom>
              <a:avLst/>
              <a:gdLst/>
              <a:ahLst/>
              <a:cxnLst/>
              <a:rect l="l" t="t" r="r" b="b"/>
              <a:pathLst>
                <a:path w="116204" h="106044">
                  <a:moveTo>
                    <a:pt x="0" y="0"/>
                  </a:moveTo>
                  <a:lnTo>
                    <a:pt x="116014" y="0"/>
                  </a:lnTo>
                  <a:lnTo>
                    <a:pt x="116014" y="105606"/>
                  </a:lnTo>
                  <a:lnTo>
                    <a:pt x="0" y="105606"/>
                  </a:lnTo>
                  <a:lnTo>
                    <a:pt x="0" y="0"/>
                  </a:lnTo>
                  <a:close/>
                </a:path>
              </a:pathLst>
            </a:custGeom>
            <a:ln w="6167">
              <a:solidFill>
                <a:srgbClr val="2F528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10071087" y="1648688"/>
              <a:ext cx="189230" cy="59690"/>
            </a:xfrm>
            <a:custGeom>
              <a:avLst/>
              <a:gdLst/>
              <a:ahLst/>
              <a:cxnLst/>
              <a:rect l="l" t="t" r="r" b="b"/>
              <a:pathLst>
                <a:path w="189229" h="59689">
                  <a:moveTo>
                    <a:pt x="159156" y="0"/>
                  </a:moveTo>
                  <a:lnTo>
                    <a:pt x="159156" y="14846"/>
                  </a:lnTo>
                  <a:lnTo>
                    <a:pt x="0" y="14846"/>
                  </a:lnTo>
                  <a:lnTo>
                    <a:pt x="0" y="44538"/>
                  </a:lnTo>
                  <a:lnTo>
                    <a:pt x="159156" y="44538"/>
                  </a:lnTo>
                  <a:lnTo>
                    <a:pt x="159156" y="59385"/>
                  </a:lnTo>
                  <a:lnTo>
                    <a:pt x="188836" y="29692"/>
                  </a:lnTo>
                  <a:lnTo>
                    <a:pt x="159156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10071087" y="1648688"/>
              <a:ext cx="189230" cy="59690"/>
            </a:xfrm>
            <a:custGeom>
              <a:avLst/>
              <a:gdLst/>
              <a:ahLst/>
              <a:cxnLst/>
              <a:rect l="l" t="t" r="r" b="b"/>
              <a:pathLst>
                <a:path w="189229" h="59689">
                  <a:moveTo>
                    <a:pt x="0" y="14845"/>
                  </a:moveTo>
                  <a:lnTo>
                    <a:pt x="159159" y="14845"/>
                  </a:lnTo>
                  <a:lnTo>
                    <a:pt x="159159" y="0"/>
                  </a:lnTo>
                  <a:lnTo>
                    <a:pt x="188835" y="29690"/>
                  </a:lnTo>
                  <a:lnTo>
                    <a:pt x="159159" y="59380"/>
                  </a:lnTo>
                  <a:lnTo>
                    <a:pt x="159159" y="44535"/>
                  </a:lnTo>
                  <a:lnTo>
                    <a:pt x="0" y="44535"/>
                  </a:lnTo>
                  <a:lnTo>
                    <a:pt x="0" y="14845"/>
                  </a:lnTo>
                  <a:close/>
                </a:path>
              </a:pathLst>
            </a:custGeom>
            <a:ln w="6168">
              <a:solidFill>
                <a:srgbClr val="92D05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grpSp>
        <p:nvGrpSpPr>
          <p:cNvPr id="156" name="object 156"/>
          <p:cNvGrpSpPr/>
          <p:nvPr/>
        </p:nvGrpSpPr>
        <p:grpSpPr>
          <a:xfrm>
            <a:off x="9494611" y="2063269"/>
            <a:ext cx="761365" cy="398145"/>
            <a:chOff x="9494611" y="2063269"/>
            <a:chExt cx="761365" cy="398145"/>
          </a:xfrm>
        </p:grpSpPr>
        <p:pic>
          <p:nvPicPr>
            <p:cNvPr id="157" name="object 15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9667395" y="2063269"/>
              <a:ext cx="348623" cy="330759"/>
            </a:xfrm>
            <a:prstGeom prst="rect">
              <a:avLst/>
            </a:prstGeom>
          </p:spPr>
        </p:pic>
        <p:sp>
          <p:nvSpPr>
            <p:cNvPr id="158" name="object 158"/>
            <p:cNvSpPr/>
            <p:nvPr/>
          </p:nvSpPr>
          <p:spPr>
            <a:xfrm>
              <a:off x="9956343" y="2352446"/>
              <a:ext cx="116205" cy="106045"/>
            </a:xfrm>
            <a:custGeom>
              <a:avLst/>
              <a:gdLst/>
              <a:ahLst/>
              <a:cxnLst/>
              <a:rect l="l" t="t" r="r" b="b"/>
              <a:pathLst>
                <a:path w="116204" h="106044">
                  <a:moveTo>
                    <a:pt x="116014" y="0"/>
                  </a:moveTo>
                  <a:lnTo>
                    <a:pt x="0" y="0"/>
                  </a:lnTo>
                  <a:lnTo>
                    <a:pt x="0" y="105600"/>
                  </a:lnTo>
                  <a:lnTo>
                    <a:pt x="116014" y="105600"/>
                  </a:lnTo>
                  <a:lnTo>
                    <a:pt x="116014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9956343" y="2352446"/>
              <a:ext cx="116205" cy="106045"/>
            </a:xfrm>
            <a:custGeom>
              <a:avLst/>
              <a:gdLst/>
              <a:ahLst/>
              <a:cxnLst/>
              <a:rect l="l" t="t" r="r" b="b"/>
              <a:pathLst>
                <a:path w="116204" h="106044">
                  <a:moveTo>
                    <a:pt x="0" y="0"/>
                  </a:moveTo>
                  <a:lnTo>
                    <a:pt x="116014" y="0"/>
                  </a:lnTo>
                  <a:lnTo>
                    <a:pt x="116014" y="105606"/>
                  </a:lnTo>
                  <a:lnTo>
                    <a:pt x="0" y="105606"/>
                  </a:lnTo>
                  <a:lnTo>
                    <a:pt x="0" y="0"/>
                  </a:lnTo>
                  <a:close/>
                </a:path>
              </a:pathLst>
            </a:custGeom>
            <a:ln w="6167">
              <a:solidFill>
                <a:srgbClr val="2F528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160" name="object 16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9494611" y="2223301"/>
              <a:ext cx="195004" cy="65548"/>
            </a:xfrm>
            <a:prstGeom prst="rect">
              <a:avLst/>
            </a:prstGeom>
          </p:spPr>
        </p:pic>
        <p:pic>
          <p:nvPicPr>
            <p:cNvPr id="161" name="object 16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0060713" y="2234604"/>
              <a:ext cx="195004" cy="65548"/>
            </a:xfrm>
            <a:prstGeom prst="rect">
              <a:avLst/>
            </a:prstGeom>
          </p:spPr>
        </p:pic>
      </p:grpSp>
      <p:grpSp>
        <p:nvGrpSpPr>
          <p:cNvPr id="162" name="object 162"/>
          <p:cNvGrpSpPr/>
          <p:nvPr/>
        </p:nvGrpSpPr>
        <p:grpSpPr>
          <a:xfrm>
            <a:off x="10331388" y="2070064"/>
            <a:ext cx="1353185" cy="419100"/>
            <a:chOff x="10331388" y="2070064"/>
            <a:chExt cx="1353185" cy="419100"/>
          </a:xfrm>
        </p:grpSpPr>
        <p:pic>
          <p:nvPicPr>
            <p:cNvPr id="163" name="object 16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0331388" y="2070064"/>
              <a:ext cx="390079" cy="347596"/>
            </a:xfrm>
            <a:prstGeom prst="rect">
              <a:avLst/>
            </a:prstGeom>
          </p:spPr>
        </p:pic>
        <p:sp>
          <p:nvSpPr>
            <p:cNvPr id="164" name="object 164"/>
            <p:cNvSpPr/>
            <p:nvPr/>
          </p:nvSpPr>
          <p:spPr>
            <a:xfrm>
              <a:off x="10557674" y="2278608"/>
              <a:ext cx="229235" cy="207645"/>
            </a:xfrm>
            <a:custGeom>
              <a:avLst/>
              <a:gdLst/>
              <a:ahLst/>
              <a:cxnLst/>
              <a:rect l="l" t="t" r="r" b="b"/>
              <a:pathLst>
                <a:path w="229234" h="207644">
                  <a:moveTo>
                    <a:pt x="228803" y="0"/>
                  </a:moveTo>
                  <a:lnTo>
                    <a:pt x="0" y="0"/>
                  </a:lnTo>
                  <a:lnTo>
                    <a:pt x="0" y="207441"/>
                  </a:lnTo>
                  <a:lnTo>
                    <a:pt x="228803" y="207441"/>
                  </a:lnTo>
                  <a:lnTo>
                    <a:pt x="228803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65" name="object 165"/>
            <p:cNvSpPr/>
            <p:nvPr/>
          </p:nvSpPr>
          <p:spPr>
            <a:xfrm>
              <a:off x="10557674" y="2278608"/>
              <a:ext cx="229235" cy="207645"/>
            </a:xfrm>
            <a:custGeom>
              <a:avLst/>
              <a:gdLst/>
              <a:ahLst/>
              <a:cxnLst/>
              <a:rect l="l" t="t" r="r" b="b"/>
              <a:pathLst>
                <a:path w="229234" h="207644">
                  <a:moveTo>
                    <a:pt x="0" y="0"/>
                  </a:moveTo>
                  <a:lnTo>
                    <a:pt x="228807" y="0"/>
                  </a:lnTo>
                  <a:lnTo>
                    <a:pt x="228807" y="207444"/>
                  </a:lnTo>
                  <a:lnTo>
                    <a:pt x="0" y="207444"/>
                  </a:lnTo>
                  <a:lnTo>
                    <a:pt x="0" y="0"/>
                  </a:lnTo>
                  <a:close/>
                </a:path>
              </a:pathLst>
            </a:custGeom>
            <a:ln w="6167">
              <a:solidFill>
                <a:srgbClr val="2F528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166" name="object 16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1020564" y="2123287"/>
              <a:ext cx="663926" cy="259041"/>
            </a:xfrm>
            <a:prstGeom prst="rect">
              <a:avLst/>
            </a:prstGeom>
          </p:spPr>
        </p:pic>
        <p:pic>
          <p:nvPicPr>
            <p:cNvPr id="167" name="object 16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0816261" y="2227480"/>
              <a:ext cx="195004" cy="65548"/>
            </a:xfrm>
            <a:prstGeom prst="rect">
              <a:avLst/>
            </a:prstGeom>
          </p:spPr>
        </p:pic>
      </p:grpSp>
      <p:grpSp>
        <p:nvGrpSpPr>
          <p:cNvPr id="168" name="object 168"/>
          <p:cNvGrpSpPr/>
          <p:nvPr/>
        </p:nvGrpSpPr>
        <p:grpSpPr>
          <a:xfrm>
            <a:off x="9365998" y="2097573"/>
            <a:ext cx="36830" cy="325755"/>
            <a:chOff x="9365998" y="2097573"/>
            <a:chExt cx="36830" cy="325755"/>
          </a:xfrm>
        </p:grpSpPr>
        <p:sp>
          <p:nvSpPr>
            <p:cNvPr id="169" name="object 169"/>
            <p:cNvSpPr/>
            <p:nvPr/>
          </p:nvSpPr>
          <p:spPr>
            <a:xfrm>
              <a:off x="9369081" y="2100656"/>
              <a:ext cx="30480" cy="319405"/>
            </a:xfrm>
            <a:custGeom>
              <a:avLst/>
              <a:gdLst/>
              <a:ahLst/>
              <a:cxnLst/>
              <a:rect l="l" t="t" r="r" b="b"/>
              <a:pathLst>
                <a:path w="30479" h="319405">
                  <a:moveTo>
                    <a:pt x="30048" y="0"/>
                  </a:moveTo>
                  <a:lnTo>
                    <a:pt x="0" y="0"/>
                  </a:lnTo>
                  <a:lnTo>
                    <a:pt x="0" y="319201"/>
                  </a:lnTo>
                  <a:lnTo>
                    <a:pt x="30048" y="319201"/>
                  </a:lnTo>
                  <a:lnTo>
                    <a:pt x="3004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70" name="object 170"/>
            <p:cNvSpPr/>
            <p:nvPr/>
          </p:nvSpPr>
          <p:spPr>
            <a:xfrm>
              <a:off x="9369081" y="2100656"/>
              <a:ext cx="30480" cy="319405"/>
            </a:xfrm>
            <a:custGeom>
              <a:avLst/>
              <a:gdLst/>
              <a:ahLst/>
              <a:cxnLst/>
              <a:rect l="l" t="t" r="r" b="b"/>
              <a:pathLst>
                <a:path w="30479" h="319405">
                  <a:moveTo>
                    <a:pt x="0" y="0"/>
                  </a:moveTo>
                  <a:lnTo>
                    <a:pt x="30051" y="0"/>
                  </a:lnTo>
                  <a:lnTo>
                    <a:pt x="30051" y="319203"/>
                  </a:lnTo>
                  <a:lnTo>
                    <a:pt x="0" y="319203"/>
                  </a:lnTo>
                  <a:lnTo>
                    <a:pt x="0" y="0"/>
                  </a:lnTo>
                  <a:close/>
                </a:path>
              </a:pathLst>
            </a:custGeom>
            <a:ln w="6165">
              <a:solidFill>
                <a:srgbClr val="2F528F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171" name="object 171"/>
          <p:cNvSpPr txBox="1"/>
          <p:nvPr/>
        </p:nvSpPr>
        <p:spPr>
          <a:xfrm>
            <a:off x="6778993" y="1353752"/>
            <a:ext cx="584200" cy="129539"/>
          </a:xfrm>
          <a:prstGeom prst="rect">
            <a:avLst/>
          </a:prstGeom>
        </p:spPr>
        <p:txBody>
          <a:bodyPr vert="horz" wrap="square" lIns="0" tIns="16510" rIns="0" bIns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  <a:defRPr sz="650">
                <a:latin typeface="Calibri"/>
                <a:cs typeface="Calibri"/>
              </a:defRPr>
            </a:pPr>
            <a:r>
              <a:t>Matrice di adjaceny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72" name="object 172"/>
          <p:cNvSpPr txBox="1"/>
          <p:nvPr/>
        </p:nvSpPr>
        <p:spPr>
          <a:xfrm>
            <a:off x="6835203" y="2415244"/>
            <a:ext cx="513715" cy="129539"/>
          </a:xfrm>
          <a:prstGeom prst="rect">
            <a:avLst/>
          </a:prstGeom>
        </p:spPr>
        <p:txBody>
          <a:bodyPr vert="horz" wrap="square" lIns="0" tIns="16510" rIns="0" bIns="0">
            <a:spAutoFit/>
          </a:bodyPr>
          <a:lstStyle/>
          <a:p>
            <a:pPr>
              <a:lnSpc>
                <a:spcPct val="100000"/>
              </a:lnSpc>
              <a:spcBef>
                <a:spcPts val="130"/>
              </a:spcBef>
              <a:defRPr sz="650">
                <a:latin typeface="Calibri"/>
                <a:cs typeface="Calibri"/>
              </a:defRPr>
            </a:pPr>
            <a:r>
              <a:t>CP-dichiarazioni</a:t>
            </a:r>
            <a:endParaRPr sz="650">
              <a:latin typeface="Calibri"/>
              <a:cs typeface="Calibri"/>
            </a:endParaRPr>
          </a:p>
        </p:txBody>
      </p:sp>
      <p:sp>
        <p:nvSpPr>
          <p:cNvPr id="173" name="object 173"/>
          <p:cNvSpPr txBox="1"/>
          <p:nvPr/>
        </p:nvSpPr>
        <p:spPr>
          <a:xfrm>
            <a:off x="10937620" y="2455216"/>
            <a:ext cx="526415" cy="129539"/>
          </a:xfrm>
          <a:prstGeom prst="rect">
            <a:avLst/>
          </a:prstGeom>
        </p:spPr>
        <p:txBody>
          <a:bodyPr vert="horz" wrap="square" lIns="0" tIns="1651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defRPr sz="650">
                <a:latin typeface="Calibri"/>
                <a:cs typeface="Calibri"/>
              </a:defRPr>
            </a:pPr>
            <a:r>
              <a:t>CP-dichiarazioni</a:t>
            </a:r>
            <a:endParaRPr sz="650">
              <a:latin typeface="Calibri"/>
              <a:cs typeface="Calibri"/>
            </a:endParaRPr>
          </a:p>
        </p:txBody>
      </p:sp>
      <p:grpSp>
        <p:nvGrpSpPr>
          <p:cNvPr id="174" name="object 174"/>
          <p:cNvGrpSpPr/>
          <p:nvPr/>
        </p:nvGrpSpPr>
        <p:grpSpPr>
          <a:xfrm>
            <a:off x="7558216" y="1666152"/>
            <a:ext cx="758825" cy="665480"/>
            <a:chOff x="7558216" y="1666152"/>
            <a:chExt cx="758825" cy="665480"/>
          </a:xfrm>
        </p:grpSpPr>
        <p:pic>
          <p:nvPicPr>
            <p:cNvPr id="175" name="object 17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121511" y="2252753"/>
              <a:ext cx="195004" cy="65548"/>
            </a:xfrm>
            <a:prstGeom prst="rect">
              <a:avLst/>
            </a:prstGeom>
          </p:spPr>
        </p:pic>
        <p:pic>
          <p:nvPicPr>
            <p:cNvPr id="176" name="object 17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564489" y="1666152"/>
              <a:ext cx="195004" cy="65548"/>
            </a:xfrm>
            <a:prstGeom prst="rect">
              <a:avLst/>
            </a:prstGeom>
          </p:spPr>
        </p:pic>
        <p:pic>
          <p:nvPicPr>
            <p:cNvPr id="177" name="object 17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558216" y="2265465"/>
              <a:ext cx="195004" cy="65548"/>
            </a:xfrm>
            <a:prstGeom prst="rect">
              <a:avLst/>
            </a:prstGeom>
          </p:spPr>
        </p:pic>
      </p:grpSp>
      <p:pic>
        <p:nvPicPr>
          <p:cNvPr id="178" name="object 178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10806393" y="1646467"/>
            <a:ext cx="195004" cy="65548"/>
          </a:xfrm>
          <a:prstGeom prst="rect">
            <a:avLst/>
          </a:prstGeom>
        </p:spPr>
      </p:pic>
      <p:sp>
        <p:nvSpPr>
          <p:cNvPr id="179" name="object 179"/>
          <p:cNvSpPr txBox="1"/>
          <p:nvPr/>
        </p:nvSpPr>
        <p:spPr>
          <a:xfrm>
            <a:off x="6681914" y="866669"/>
            <a:ext cx="313055" cy="129539"/>
          </a:xfrm>
          <a:prstGeom prst="rect">
            <a:avLst/>
          </a:prstGeom>
        </p:spPr>
        <p:txBody>
          <a:bodyPr vert="horz" wrap="square" lIns="0" tIns="1651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  <a:defRPr sz="650">
                <a:latin typeface="Calibri"/>
                <a:cs typeface="Calibri"/>
              </a:defRPr>
            </a:pPr>
            <a:r>
              <a:t>Encoder</a:t>
            </a:r>
            <a:endParaRPr sz="6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24608" y="69529"/>
            <a:ext cx="747551" cy="74755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14300">
              <a:lnSpc>
                <a:spcPct val="100000"/>
              </a:lnSpc>
              <a:spcBef>
                <a:spcPts val="100"/>
              </a:spcBef>
              <a:tabLst>
                <a:tab pos="11188065" algn="l"/>
              </a:tabLst>
            </a:pPr>
            <a:r>
              <a:t>Esperimenti e risultati	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96900" y="998220"/>
            <a:ext cx="10819130" cy="228409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244475" marR="156845" indent="-231775" algn="just">
              <a:lnSpc>
                <a:spcPct val="100000"/>
              </a:lnSpc>
              <a:spcBef>
                <a:spcPts val="100"/>
              </a:spcBef>
              <a:buChar char="•"/>
              <a:tabLst>
                <a:tab pos="244475" algn="l"/>
              </a:tabLst>
              <a:defRPr sz="2000">
                <a:solidFill>
                  <a:srgbClr val="004266"/>
                </a:solidFill>
              </a:defRPr>
            </a:pPr>
            <a:r>
              <a:rPr>
                <a:latin typeface="Arial MT"/>
                <a:cs typeface="Arial MT"/>
              </a:rPr>
              <a:t>Per l'allenamento generiamo 1000 reti CP generate casualmente e calcoliamo la distanza per tutte le coppie per tutti </a:t>
            </a:r>
            <a:r>
              <a:rPr i="1">
                <a:latin typeface="Arial"/>
                <a:cs typeface="Arial"/>
              </a:rPr>
              <a:t>n = {3,..., 7}. </a:t>
            </a:r>
            <a:r>
              <a:rPr>
                <a:latin typeface="Arial MT"/>
                <a:cs typeface="Arial MT"/>
              </a:rPr>
              <a:t>Per i test generiamo altri 1000 CP-nest generati casualmente e troviamo tutti i tripli possibili.</a:t>
            </a:r>
            <a:endParaRPr sz="2000">
              <a:latin typeface="Arial MT"/>
              <a:cs typeface="Arial MT"/>
            </a:endParaRPr>
          </a:p>
          <a:p>
            <a:pPr marL="244475" marR="593090" indent="-231775">
              <a:lnSpc>
                <a:spcPct val="100000"/>
              </a:lnSpc>
              <a:spcBef>
                <a:spcPts val="480"/>
              </a:spcBef>
              <a:buChar char="•"/>
              <a:tabLst>
                <a:tab pos="243840" algn="l"/>
                <a:tab pos="244475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Otteniamo una buona convergenza nella fase di formazione e siamo in grado di imparare una rappresentazione latente di alta qualità.</a:t>
            </a:r>
            <a:endParaRPr sz="2000">
              <a:latin typeface="Arial MT"/>
              <a:cs typeface="Arial MT"/>
            </a:endParaRPr>
          </a:p>
          <a:p>
            <a:pPr marL="244475" marR="5080" indent="-231775">
              <a:lnSpc>
                <a:spcPct val="100000"/>
              </a:lnSpc>
              <a:spcBef>
                <a:spcPts val="500"/>
              </a:spcBef>
              <a:buChar char="•"/>
              <a:tabLst>
                <a:tab pos="243840" algn="l"/>
                <a:tab pos="244475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Per il compito di confronto siamo leggermente sovraperformati da un metodo di approssimazione, anche se eseguiamo due ordini di grandezza più velocemente.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04078" y="3446945"/>
            <a:ext cx="12037060" cy="3212465"/>
            <a:chOff x="104078" y="3446945"/>
            <a:chExt cx="12037060" cy="321246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15916" y="3922870"/>
              <a:ext cx="8625090" cy="2325344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2168398" y="3614775"/>
              <a:ext cx="1935480" cy="1254760"/>
            </a:xfrm>
            <a:custGeom>
              <a:avLst/>
              <a:gdLst/>
              <a:ahLst/>
              <a:cxnLst/>
              <a:rect l="l" t="t" r="r" b="b"/>
              <a:pathLst>
                <a:path w="1935479" h="1254760">
                  <a:moveTo>
                    <a:pt x="78181" y="1245489"/>
                  </a:moveTo>
                  <a:lnTo>
                    <a:pt x="0" y="1245489"/>
                  </a:lnTo>
                  <a:lnTo>
                    <a:pt x="0" y="1254150"/>
                  </a:lnTo>
                  <a:lnTo>
                    <a:pt x="78181" y="1254150"/>
                  </a:lnTo>
                  <a:lnTo>
                    <a:pt x="78181" y="1245489"/>
                  </a:lnTo>
                  <a:close/>
                </a:path>
                <a:path w="1935479" h="1254760">
                  <a:moveTo>
                    <a:pt x="175895" y="1250149"/>
                  </a:moveTo>
                  <a:lnTo>
                    <a:pt x="97726" y="1250149"/>
                  </a:lnTo>
                  <a:lnTo>
                    <a:pt x="97726" y="1254150"/>
                  </a:lnTo>
                  <a:lnTo>
                    <a:pt x="175895" y="1254150"/>
                  </a:lnTo>
                  <a:lnTo>
                    <a:pt x="175895" y="1250149"/>
                  </a:lnTo>
                  <a:close/>
                </a:path>
                <a:path w="1935479" h="1254760">
                  <a:moveTo>
                    <a:pt x="273621" y="1230122"/>
                  </a:moveTo>
                  <a:lnTo>
                    <a:pt x="195440" y="1230122"/>
                  </a:lnTo>
                  <a:lnTo>
                    <a:pt x="195440" y="1254150"/>
                  </a:lnTo>
                  <a:lnTo>
                    <a:pt x="273621" y="1254150"/>
                  </a:lnTo>
                  <a:lnTo>
                    <a:pt x="273621" y="1230122"/>
                  </a:lnTo>
                  <a:close/>
                </a:path>
                <a:path w="1935479" h="1254760">
                  <a:moveTo>
                    <a:pt x="371348" y="1187907"/>
                  </a:moveTo>
                  <a:lnTo>
                    <a:pt x="293166" y="1187907"/>
                  </a:lnTo>
                  <a:lnTo>
                    <a:pt x="293166" y="1254150"/>
                  </a:lnTo>
                  <a:lnTo>
                    <a:pt x="371348" y="1254150"/>
                  </a:lnTo>
                  <a:lnTo>
                    <a:pt x="371348" y="1187907"/>
                  </a:lnTo>
                  <a:close/>
                </a:path>
                <a:path w="1935479" h="1254760">
                  <a:moveTo>
                    <a:pt x="469061" y="1121473"/>
                  </a:moveTo>
                  <a:lnTo>
                    <a:pt x="390893" y="1121473"/>
                  </a:lnTo>
                  <a:lnTo>
                    <a:pt x="390893" y="1254150"/>
                  </a:lnTo>
                  <a:lnTo>
                    <a:pt x="469061" y="1254150"/>
                  </a:lnTo>
                  <a:lnTo>
                    <a:pt x="469061" y="1121473"/>
                  </a:lnTo>
                  <a:close/>
                </a:path>
                <a:path w="1935479" h="1254760">
                  <a:moveTo>
                    <a:pt x="566788" y="955433"/>
                  </a:moveTo>
                  <a:lnTo>
                    <a:pt x="488607" y="955433"/>
                  </a:lnTo>
                  <a:lnTo>
                    <a:pt x="488607" y="1254150"/>
                  </a:lnTo>
                  <a:lnTo>
                    <a:pt x="566788" y="1254150"/>
                  </a:lnTo>
                  <a:lnTo>
                    <a:pt x="566788" y="955433"/>
                  </a:lnTo>
                  <a:close/>
                </a:path>
                <a:path w="1935479" h="1254760">
                  <a:moveTo>
                    <a:pt x="664514" y="768350"/>
                  </a:moveTo>
                  <a:lnTo>
                    <a:pt x="586333" y="768350"/>
                  </a:lnTo>
                  <a:lnTo>
                    <a:pt x="586333" y="1254150"/>
                  </a:lnTo>
                  <a:lnTo>
                    <a:pt x="664514" y="1254150"/>
                  </a:lnTo>
                  <a:lnTo>
                    <a:pt x="664514" y="768350"/>
                  </a:lnTo>
                  <a:close/>
                </a:path>
                <a:path w="1935479" h="1254760">
                  <a:moveTo>
                    <a:pt x="762228" y="713765"/>
                  </a:moveTo>
                  <a:lnTo>
                    <a:pt x="684060" y="713765"/>
                  </a:lnTo>
                  <a:lnTo>
                    <a:pt x="684060" y="1254150"/>
                  </a:lnTo>
                  <a:lnTo>
                    <a:pt x="762228" y="1254150"/>
                  </a:lnTo>
                  <a:lnTo>
                    <a:pt x="762228" y="713765"/>
                  </a:lnTo>
                  <a:close/>
                </a:path>
                <a:path w="1935479" h="1254760">
                  <a:moveTo>
                    <a:pt x="859955" y="468236"/>
                  </a:moveTo>
                  <a:lnTo>
                    <a:pt x="781773" y="468236"/>
                  </a:lnTo>
                  <a:lnTo>
                    <a:pt x="781773" y="1254150"/>
                  </a:lnTo>
                  <a:lnTo>
                    <a:pt x="859955" y="1254150"/>
                  </a:lnTo>
                  <a:lnTo>
                    <a:pt x="859955" y="468236"/>
                  </a:lnTo>
                  <a:close/>
                </a:path>
                <a:path w="1935479" h="1254760">
                  <a:moveTo>
                    <a:pt x="957681" y="97828"/>
                  </a:moveTo>
                  <a:lnTo>
                    <a:pt x="879500" y="97828"/>
                  </a:lnTo>
                  <a:lnTo>
                    <a:pt x="879500" y="1254150"/>
                  </a:lnTo>
                  <a:lnTo>
                    <a:pt x="957681" y="1254150"/>
                  </a:lnTo>
                  <a:lnTo>
                    <a:pt x="957681" y="97828"/>
                  </a:lnTo>
                  <a:close/>
                </a:path>
                <a:path w="1935479" h="1254760">
                  <a:moveTo>
                    <a:pt x="1055408" y="0"/>
                  </a:moveTo>
                  <a:lnTo>
                    <a:pt x="977226" y="0"/>
                  </a:lnTo>
                  <a:lnTo>
                    <a:pt x="977226" y="1254150"/>
                  </a:lnTo>
                  <a:lnTo>
                    <a:pt x="1055408" y="1254150"/>
                  </a:lnTo>
                  <a:lnTo>
                    <a:pt x="1055408" y="0"/>
                  </a:lnTo>
                  <a:close/>
                </a:path>
                <a:path w="1935479" h="1254760">
                  <a:moveTo>
                    <a:pt x="1153109" y="466039"/>
                  </a:moveTo>
                  <a:lnTo>
                    <a:pt x="1074940" y="466039"/>
                  </a:lnTo>
                  <a:lnTo>
                    <a:pt x="1074940" y="1254150"/>
                  </a:lnTo>
                  <a:lnTo>
                    <a:pt x="1153109" y="1254150"/>
                  </a:lnTo>
                  <a:lnTo>
                    <a:pt x="1153109" y="466039"/>
                  </a:lnTo>
                  <a:close/>
                </a:path>
                <a:path w="1935479" h="1254760">
                  <a:moveTo>
                    <a:pt x="1250848" y="703199"/>
                  </a:moveTo>
                  <a:lnTo>
                    <a:pt x="1172667" y="703199"/>
                  </a:lnTo>
                  <a:lnTo>
                    <a:pt x="1172667" y="1254150"/>
                  </a:lnTo>
                  <a:lnTo>
                    <a:pt x="1250848" y="1254150"/>
                  </a:lnTo>
                  <a:lnTo>
                    <a:pt x="1250848" y="703199"/>
                  </a:lnTo>
                  <a:close/>
                </a:path>
                <a:path w="1935479" h="1254760">
                  <a:moveTo>
                    <a:pt x="1348574" y="780135"/>
                  </a:moveTo>
                  <a:lnTo>
                    <a:pt x="1270393" y="780135"/>
                  </a:lnTo>
                  <a:lnTo>
                    <a:pt x="1270393" y="1254150"/>
                  </a:lnTo>
                  <a:lnTo>
                    <a:pt x="1348574" y="1254150"/>
                  </a:lnTo>
                  <a:lnTo>
                    <a:pt x="1348574" y="780135"/>
                  </a:lnTo>
                  <a:close/>
                </a:path>
                <a:path w="1935479" h="1254760">
                  <a:moveTo>
                    <a:pt x="1446288" y="962748"/>
                  </a:moveTo>
                  <a:lnTo>
                    <a:pt x="1368120" y="962748"/>
                  </a:lnTo>
                  <a:lnTo>
                    <a:pt x="1368120" y="1254150"/>
                  </a:lnTo>
                  <a:lnTo>
                    <a:pt x="1446288" y="1254150"/>
                  </a:lnTo>
                  <a:lnTo>
                    <a:pt x="1446288" y="962748"/>
                  </a:lnTo>
                  <a:close/>
                </a:path>
                <a:path w="1935479" h="1254760">
                  <a:moveTo>
                    <a:pt x="1544015" y="1110564"/>
                  </a:moveTo>
                  <a:lnTo>
                    <a:pt x="1465834" y="1110564"/>
                  </a:lnTo>
                  <a:lnTo>
                    <a:pt x="1465834" y="1254150"/>
                  </a:lnTo>
                  <a:lnTo>
                    <a:pt x="1544015" y="1254150"/>
                  </a:lnTo>
                  <a:lnTo>
                    <a:pt x="1544015" y="1110564"/>
                  </a:lnTo>
                  <a:close/>
                </a:path>
                <a:path w="1935479" h="1254760">
                  <a:moveTo>
                    <a:pt x="1641741" y="1186116"/>
                  </a:moveTo>
                  <a:lnTo>
                    <a:pt x="1563560" y="1186116"/>
                  </a:lnTo>
                  <a:lnTo>
                    <a:pt x="1563560" y="1254150"/>
                  </a:lnTo>
                  <a:lnTo>
                    <a:pt x="1641741" y="1254150"/>
                  </a:lnTo>
                  <a:lnTo>
                    <a:pt x="1641741" y="1186116"/>
                  </a:lnTo>
                  <a:close/>
                </a:path>
                <a:path w="1935479" h="1254760">
                  <a:moveTo>
                    <a:pt x="1739455" y="1230541"/>
                  </a:moveTo>
                  <a:lnTo>
                    <a:pt x="1661287" y="1230541"/>
                  </a:lnTo>
                  <a:lnTo>
                    <a:pt x="1661287" y="1254150"/>
                  </a:lnTo>
                  <a:lnTo>
                    <a:pt x="1739455" y="1254150"/>
                  </a:lnTo>
                  <a:lnTo>
                    <a:pt x="1739455" y="1230541"/>
                  </a:lnTo>
                  <a:close/>
                </a:path>
                <a:path w="1935479" h="1254760">
                  <a:moveTo>
                    <a:pt x="1837182" y="1249857"/>
                  </a:moveTo>
                  <a:lnTo>
                    <a:pt x="1759000" y="1249857"/>
                  </a:lnTo>
                  <a:lnTo>
                    <a:pt x="1759000" y="1254150"/>
                  </a:lnTo>
                  <a:lnTo>
                    <a:pt x="1837182" y="1254150"/>
                  </a:lnTo>
                  <a:lnTo>
                    <a:pt x="1837182" y="1249857"/>
                  </a:lnTo>
                  <a:close/>
                </a:path>
                <a:path w="1935479" h="1254760">
                  <a:moveTo>
                    <a:pt x="1934908" y="1253820"/>
                  </a:moveTo>
                  <a:lnTo>
                    <a:pt x="1856727" y="1253820"/>
                  </a:lnTo>
                  <a:lnTo>
                    <a:pt x="1856727" y="1254150"/>
                  </a:lnTo>
                  <a:lnTo>
                    <a:pt x="1934908" y="1254150"/>
                  </a:lnTo>
                  <a:lnTo>
                    <a:pt x="1934908" y="1253820"/>
                  </a:lnTo>
                  <a:close/>
                </a:path>
              </a:pathLst>
            </a:custGeom>
            <a:solidFill>
              <a:srgbClr val="1F77B4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207492" y="4868917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h="17779">
                  <a:moveTo>
                    <a:pt x="0" y="0"/>
                  </a:moveTo>
                  <a:lnTo>
                    <a:pt x="0" y="17355"/>
                  </a:lnTo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2207492" y="4868917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h="17779">
                  <a:moveTo>
                    <a:pt x="0" y="0"/>
                  </a:moveTo>
                  <a:lnTo>
                    <a:pt x="0" y="17355"/>
                  </a:lnTo>
                </a:path>
              </a:pathLst>
            </a:custGeom>
            <a:ln w="3967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198725" y="4906898"/>
              <a:ext cx="15875" cy="18415"/>
            </a:xfrm>
            <a:custGeom>
              <a:avLst/>
              <a:gdLst/>
              <a:ahLst/>
              <a:cxnLst/>
              <a:rect l="l" t="t" r="r" b="b"/>
              <a:pathLst>
                <a:path w="15875" h="18414">
                  <a:moveTo>
                    <a:pt x="15265" y="10998"/>
                  </a:moveTo>
                  <a:lnTo>
                    <a:pt x="14579" y="8699"/>
                  </a:lnTo>
                  <a:lnTo>
                    <a:pt x="12954" y="5892"/>
                  </a:lnTo>
                  <a:lnTo>
                    <a:pt x="12954" y="13982"/>
                  </a:lnTo>
                  <a:lnTo>
                    <a:pt x="12458" y="14998"/>
                  </a:lnTo>
                  <a:lnTo>
                    <a:pt x="10261" y="16256"/>
                  </a:lnTo>
                  <a:lnTo>
                    <a:pt x="9144" y="16192"/>
                  </a:lnTo>
                  <a:lnTo>
                    <a:pt x="6781" y="14693"/>
                  </a:lnTo>
                  <a:lnTo>
                    <a:pt x="5588" y="13233"/>
                  </a:lnTo>
                  <a:lnTo>
                    <a:pt x="3111" y="8928"/>
                  </a:lnTo>
                  <a:lnTo>
                    <a:pt x="2438" y="7175"/>
                  </a:lnTo>
                  <a:lnTo>
                    <a:pt x="2324" y="4381"/>
                  </a:lnTo>
                  <a:lnTo>
                    <a:pt x="2832" y="3378"/>
                  </a:lnTo>
                  <a:lnTo>
                    <a:pt x="5016" y="2108"/>
                  </a:lnTo>
                  <a:lnTo>
                    <a:pt x="6146" y="2171"/>
                  </a:lnTo>
                  <a:lnTo>
                    <a:pt x="12954" y="13982"/>
                  </a:lnTo>
                  <a:lnTo>
                    <a:pt x="12954" y="5892"/>
                  </a:lnTo>
                  <a:lnTo>
                    <a:pt x="11544" y="3441"/>
                  </a:lnTo>
                  <a:lnTo>
                    <a:pt x="10287" y="2108"/>
                  </a:lnTo>
                  <a:lnTo>
                    <a:pt x="9906" y="1701"/>
                  </a:lnTo>
                  <a:lnTo>
                    <a:pt x="6438" y="0"/>
                  </a:lnTo>
                  <a:lnTo>
                    <a:pt x="4699" y="63"/>
                  </a:lnTo>
                  <a:lnTo>
                    <a:pt x="1193" y="2082"/>
                  </a:lnTo>
                  <a:lnTo>
                    <a:pt x="254" y="3568"/>
                  </a:lnTo>
                  <a:lnTo>
                    <a:pt x="114" y="5486"/>
                  </a:lnTo>
                  <a:lnTo>
                    <a:pt x="0" y="7416"/>
                  </a:lnTo>
                  <a:lnTo>
                    <a:pt x="711" y="9690"/>
                  </a:lnTo>
                  <a:lnTo>
                    <a:pt x="3683" y="14820"/>
                  </a:lnTo>
                  <a:lnTo>
                    <a:pt x="3797" y="14998"/>
                  </a:lnTo>
                  <a:lnTo>
                    <a:pt x="5372" y="16713"/>
                  </a:lnTo>
                  <a:lnTo>
                    <a:pt x="8801" y="18389"/>
                  </a:lnTo>
                  <a:lnTo>
                    <a:pt x="10553" y="18300"/>
                  </a:lnTo>
                  <a:lnTo>
                    <a:pt x="14058" y="16281"/>
                  </a:lnTo>
                  <a:lnTo>
                    <a:pt x="14871" y="14998"/>
                  </a:lnTo>
                  <a:lnTo>
                    <a:pt x="14986" y="14693"/>
                  </a:lnTo>
                  <a:lnTo>
                    <a:pt x="15265" y="1099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305216" y="4868917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h="17779">
                  <a:moveTo>
                    <a:pt x="0" y="0"/>
                  </a:moveTo>
                  <a:lnTo>
                    <a:pt x="0" y="17355"/>
                  </a:lnTo>
                </a:path>
              </a:pathLst>
            </a:custGeom>
            <a:ln w="3967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295525" y="4907444"/>
              <a:ext cx="18415" cy="19050"/>
            </a:xfrm>
            <a:custGeom>
              <a:avLst/>
              <a:gdLst/>
              <a:ahLst/>
              <a:cxnLst/>
              <a:rect l="l" t="t" r="r" b="b"/>
              <a:pathLst>
                <a:path w="18414" h="19050">
                  <a:moveTo>
                    <a:pt x="17932" y="13652"/>
                  </a:moveTo>
                  <a:lnTo>
                    <a:pt x="16903" y="11874"/>
                  </a:lnTo>
                  <a:lnTo>
                    <a:pt x="13449" y="13868"/>
                  </a:lnTo>
                  <a:lnTo>
                    <a:pt x="5435" y="0"/>
                  </a:lnTo>
                  <a:lnTo>
                    <a:pt x="3302" y="1219"/>
                  </a:lnTo>
                  <a:lnTo>
                    <a:pt x="0" y="4127"/>
                  </a:lnTo>
                  <a:lnTo>
                    <a:pt x="1117" y="6070"/>
                  </a:lnTo>
                  <a:lnTo>
                    <a:pt x="4445" y="3149"/>
                  </a:lnTo>
                  <a:lnTo>
                    <a:pt x="11341" y="15074"/>
                  </a:lnTo>
                  <a:lnTo>
                    <a:pt x="7886" y="17081"/>
                  </a:lnTo>
                  <a:lnTo>
                    <a:pt x="8915" y="18859"/>
                  </a:lnTo>
                  <a:lnTo>
                    <a:pt x="17932" y="136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402936" y="4868917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h="17779">
                  <a:moveTo>
                    <a:pt x="0" y="0"/>
                  </a:moveTo>
                  <a:lnTo>
                    <a:pt x="0" y="17355"/>
                  </a:lnTo>
                </a:path>
              </a:pathLst>
            </a:custGeom>
            <a:ln w="3967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392565" y="4907127"/>
              <a:ext cx="19050" cy="20320"/>
            </a:xfrm>
            <a:custGeom>
              <a:avLst/>
              <a:gdLst/>
              <a:ahLst/>
              <a:cxnLst/>
              <a:rect l="l" t="t" r="r" b="b"/>
              <a:pathLst>
                <a:path w="19050" h="20320">
                  <a:moveTo>
                    <a:pt x="18440" y="14071"/>
                  </a:moveTo>
                  <a:lnTo>
                    <a:pt x="17411" y="12293"/>
                  </a:lnTo>
                  <a:lnTo>
                    <a:pt x="10020" y="16548"/>
                  </a:lnTo>
                  <a:lnTo>
                    <a:pt x="12242" y="7797"/>
                  </a:lnTo>
                  <a:lnTo>
                    <a:pt x="12484" y="6337"/>
                  </a:lnTo>
                  <a:lnTo>
                    <a:pt x="12522" y="5410"/>
                  </a:lnTo>
                  <a:lnTo>
                    <a:pt x="12331" y="4000"/>
                  </a:lnTo>
                  <a:lnTo>
                    <a:pt x="12103" y="3302"/>
                  </a:lnTo>
                  <a:lnTo>
                    <a:pt x="10947" y="1295"/>
                  </a:lnTo>
                  <a:lnTo>
                    <a:pt x="9842" y="508"/>
                  </a:lnTo>
                  <a:lnTo>
                    <a:pt x="6959" y="0"/>
                  </a:lnTo>
                  <a:lnTo>
                    <a:pt x="5435" y="330"/>
                  </a:lnTo>
                  <a:lnTo>
                    <a:pt x="0" y="4851"/>
                  </a:lnTo>
                  <a:lnTo>
                    <a:pt x="1244" y="6997"/>
                  </a:lnTo>
                  <a:lnTo>
                    <a:pt x="1803" y="6032"/>
                  </a:lnTo>
                  <a:lnTo>
                    <a:pt x="2400" y="5232"/>
                  </a:lnTo>
                  <a:lnTo>
                    <a:pt x="3594" y="3937"/>
                  </a:lnTo>
                  <a:lnTo>
                    <a:pt x="4229" y="3403"/>
                  </a:lnTo>
                  <a:lnTo>
                    <a:pt x="5842" y="2476"/>
                  </a:lnTo>
                  <a:lnTo>
                    <a:pt x="6756" y="2324"/>
                  </a:lnTo>
                  <a:lnTo>
                    <a:pt x="8509" y="2679"/>
                  </a:lnTo>
                  <a:lnTo>
                    <a:pt x="9207" y="3187"/>
                  </a:lnTo>
                  <a:lnTo>
                    <a:pt x="9982" y="4521"/>
                  </a:lnTo>
                  <a:lnTo>
                    <a:pt x="10134" y="5143"/>
                  </a:lnTo>
                  <a:lnTo>
                    <a:pt x="10236" y="6502"/>
                  </a:lnTo>
                  <a:lnTo>
                    <a:pt x="10134" y="7416"/>
                  </a:lnTo>
                  <a:lnTo>
                    <a:pt x="9753" y="9182"/>
                  </a:lnTo>
                  <a:lnTo>
                    <a:pt x="7467" y="18021"/>
                  </a:lnTo>
                  <a:lnTo>
                    <a:pt x="8496" y="19812"/>
                  </a:lnTo>
                  <a:lnTo>
                    <a:pt x="18440" y="140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500661" y="4868917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h="17779">
                  <a:moveTo>
                    <a:pt x="0" y="0"/>
                  </a:moveTo>
                  <a:lnTo>
                    <a:pt x="0" y="17355"/>
                  </a:lnTo>
                </a:path>
              </a:pathLst>
            </a:custGeom>
            <a:ln w="3967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490508" y="4906962"/>
              <a:ext cx="17145" cy="19685"/>
            </a:xfrm>
            <a:custGeom>
              <a:avLst/>
              <a:gdLst/>
              <a:ahLst/>
              <a:cxnLst/>
              <a:rect l="l" t="t" r="r" b="b"/>
              <a:pathLst>
                <a:path w="17144" h="19685">
                  <a:moveTo>
                    <a:pt x="17068" y="12496"/>
                  </a:moveTo>
                  <a:lnTo>
                    <a:pt x="16916" y="10985"/>
                  </a:lnTo>
                  <a:lnTo>
                    <a:pt x="15455" y="8445"/>
                  </a:lnTo>
                  <a:lnTo>
                    <a:pt x="14655" y="7759"/>
                  </a:lnTo>
                  <a:lnTo>
                    <a:pt x="12738" y="7035"/>
                  </a:lnTo>
                  <a:lnTo>
                    <a:pt x="11684" y="7035"/>
                  </a:lnTo>
                  <a:lnTo>
                    <a:pt x="10553" y="7404"/>
                  </a:lnTo>
                  <a:lnTo>
                    <a:pt x="11328" y="6667"/>
                  </a:lnTo>
                  <a:lnTo>
                    <a:pt x="11798" y="5829"/>
                  </a:lnTo>
                  <a:lnTo>
                    <a:pt x="12090" y="4064"/>
                  </a:lnTo>
                  <a:lnTo>
                    <a:pt x="11925" y="3187"/>
                  </a:lnTo>
                  <a:lnTo>
                    <a:pt x="10706" y="1079"/>
                  </a:lnTo>
                  <a:lnTo>
                    <a:pt x="9664" y="368"/>
                  </a:lnTo>
                  <a:lnTo>
                    <a:pt x="6934" y="0"/>
                  </a:lnTo>
                  <a:lnTo>
                    <a:pt x="5461" y="355"/>
                  </a:lnTo>
                  <a:lnTo>
                    <a:pt x="3225" y="1651"/>
                  </a:lnTo>
                  <a:lnTo>
                    <a:pt x="2590" y="2095"/>
                  </a:lnTo>
                  <a:lnTo>
                    <a:pt x="1320" y="3124"/>
                  </a:lnTo>
                  <a:lnTo>
                    <a:pt x="0" y="4394"/>
                  </a:lnTo>
                  <a:lnTo>
                    <a:pt x="1092" y="6286"/>
                  </a:lnTo>
                  <a:lnTo>
                    <a:pt x="2349" y="4953"/>
                  </a:lnTo>
                  <a:lnTo>
                    <a:pt x="3543" y="3924"/>
                  </a:lnTo>
                  <a:lnTo>
                    <a:pt x="4127" y="3505"/>
                  </a:lnTo>
                  <a:lnTo>
                    <a:pt x="5753" y="2565"/>
                  </a:lnTo>
                  <a:lnTo>
                    <a:pt x="6692" y="2311"/>
                  </a:lnTo>
                  <a:lnTo>
                    <a:pt x="8331" y="2514"/>
                  </a:lnTo>
                  <a:lnTo>
                    <a:pt x="8991" y="2959"/>
                  </a:lnTo>
                  <a:lnTo>
                    <a:pt x="9906" y="4546"/>
                  </a:lnTo>
                  <a:lnTo>
                    <a:pt x="9969" y="5308"/>
                  </a:lnTo>
                  <a:lnTo>
                    <a:pt x="9347" y="6794"/>
                  </a:lnTo>
                  <a:lnTo>
                    <a:pt x="8661" y="7442"/>
                  </a:lnTo>
                  <a:lnTo>
                    <a:pt x="5715" y="9144"/>
                  </a:lnTo>
                  <a:lnTo>
                    <a:pt x="6718" y="10883"/>
                  </a:lnTo>
                  <a:lnTo>
                    <a:pt x="9702" y="9156"/>
                  </a:lnTo>
                  <a:lnTo>
                    <a:pt x="10769" y="8915"/>
                  </a:lnTo>
                  <a:lnTo>
                    <a:pt x="12649" y="9207"/>
                  </a:lnTo>
                  <a:lnTo>
                    <a:pt x="13398" y="9740"/>
                  </a:lnTo>
                  <a:lnTo>
                    <a:pt x="14503" y="11658"/>
                  </a:lnTo>
                  <a:lnTo>
                    <a:pt x="14579" y="12649"/>
                  </a:lnTo>
                  <a:lnTo>
                    <a:pt x="13804" y="14465"/>
                  </a:lnTo>
                  <a:lnTo>
                    <a:pt x="7670" y="17437"/>
                  </a:lnTo>
                  <a:lnTo>
                    <a:pt x="6896" y="17424"/>
                  </a:lnTo>
                  <a:lnTo>
                    <a:pt x="8064" y="19469"/>
                  </a:lnTo>
                  <a:lnTo>
                    <a:pt x="15913" y="15392"/>
                  </a:lnTo>
                  <a:lnTo>
                    <a:pt x="17068" y="124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598380" y="4868917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h="17779">
                  <a:moveTo>
                    <a:pt x="0" y="0"/>
                  </a:moveTo>
                  <a:lnTo>
                    <a:pt x="0" y="17355"/>
                  </a:lnTo>
                </a:path>
              </a:pathLst>
            </a:custGeom>
            <a:ln w="3967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2592679" y="4906289"/>
              <a:ext cx="12700" cy="17780"/>
            </a:xfrm>
            <a:custGeom>
              <a:avLst/>
              <a:gdLst/>
              <a:ahLst/>
              <a:cxnLst/>
              <a:rect l="l" t="t" r="r" b="b"/>
              <a:pathLst>
                <a:path w="12700" h="17779">
                  <a:moveTo>
                    <a:pt x="12585" y="10668"/>
                  </a:moveTo>
                  <a:lnTo>
                    <a:pt x="12306" y="10198"/>
                  </a:lnTo>
                  <a:lnTo>
                    <a:pt x="11569" y="8902"/>
                  </a:lnTo>
                  <a:lnTo>
                    <a:pt x="9334" y="10198"/>
                  </a:lnTo>
                  <a:lnTo>
                    <a:pt x="7226" y="6553"/>
                  </a:lnTo>
                  <a:lnTo>
                    <a:pt x="7226" y="11417"/>
                  </a:lnTo>
                  <a:lnTo>
                    <a:pt x="1879" y="14503"/>
                  </a:lnTo>
                  <a:lnTo>
                    <a:pt x="2400" y="3060"/>
                  </a:lnTo>
                  <a:lnTo>
                    <a:pt x="7226" y="11417"/>
                  </a:lnTo>
                  <a:lnTo>
                    <a:pt x="7226" y="6553"/>
                  </a:lnTo>
                  <a:lnTo>
                    <a:pt x="5207" y="3060"/>
                  </a:lnTo>
                  <a:lnTo>
                    <a:pt x="3441" y="0"/>
                  </a:lnTo>
                  <a:lnTo>
                    <a:pt x="787" y="1536"/>
                  </a:lnTo>
                  <a:lnTo>
                    <a:pt x="0" y="15214"/>
                  </a:lnTo>
                  <a:lnTo>
                    <a:pt x="1181" y="17246"/>
                  </a:lnTo>
                  <a:lnTo>
                    <a:pt x="5930" y="14503"/>
                  </a:lnTo>
                  <a:lnTo>
                    <a:pt x="8242" y="13169"/>
                  </a:lnTo>
                  <a:lnTo>
                    <a:pt x="10375" y="16865"/>
                  </a:lnTo>
                  <a:lnTo>
                    <a:pt x="12484" y="15646"/>
                  </a:lnTo>
                  <a:lnTo>
                    <a:pt x="11049" y="13169"/>
                  </a:lnTo>
                  <a:lnTo>
                    <a:pt x="10350" y="11963"/>
                  </a:lnTo>
                  <a:lnTo>
                    <a:pt x="12585" y="106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696105" y="4868917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h="17779">
                  <a:moveTo>
                    <a:pt x="0" y="0"/>
                  </a:moveTo>
                  <a:lnTo>
                    <a:pt x="0" y="17355"/>
                  </a:lnTo>
                </a:path>
              </a:pathLst>
            </a:custGeom>
            <a:ln w="3967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685948" y="4906047"/>
              <a:ext cx="17145" cy="20955"/>
            </a:xfrm>
            <a:custGeom>
              <a:avLst/>
              <a:gdLst/>
              <a:ahLst/>
              <a:cxnLst/>
              <a:rect l="l" t="t" r="r" b="b"/>
              <a:pathLst>
                <a:path w="17144" h="20954">
                  <a:moveTo>
                    <a:pt x="16802" y="13284"/>
                  </a:moveTo>
                  <a:lnTo>
                    <a:pt x="16586" y="11658"/>
                  </a:lnTo>
                  <a:lnTo>
                    <a:pt x="14655" y="8331"/>
                  </a:lnTo>
                  <a:lnTo>
                    <a:pt x="13398" y="7340"/>
                  </a:lnTo>
                  <a:lnTo>
                    <a:pt x="10236" y="6616"/>
                  </a:lnTo>
                  <a:lnTo>
                    <a:pt x="8572" y="6921"/>
                  </a:lnTo>
                  <a:lnTo>
                    <a:pt x="6540" y="8102"/>
                  </a:lnTo>
                  <a:lnTo>
                    <a:pt x="5410" y="9029"/>
                  </a:lnTo>
                  <a:lnTo>
                    <a:pt x="5181" y="9309"/>
                  </a:lnTo>
                  <a:lnTo>
                    <a:pt x="2959" y="5473"/>
                  </a:lnTo>
                  <a:lnTo>
                    <a:pt x="9334" y="1790"/>
                  </a:lnTo>
                  <a:lnTo>
                    <a:pt x="8305" y="0"/>
                  </a:lnTo>
                  <a:lnTo>
                    <a:pt x="0" y="4800"/>
                  </a:lnTo>
                  <a:lnTo>
                    <a:pt x="4533" y="12661"/>
                  </a:lnTo>
                  <a:lnTo>
                    <a:pt x="4965" y="12065"/>
                  </a:lnTo>
                  <a:lnTo>
                    <a:pt x="5435" y="11544"/>
                  </a:lnTo>
                  <a:lnTo>
                    <a:pt x="6400" y="10642"/>
                  </a:lnTo>
                  <a:lnTo>
                    <a:pt x="6946" y="10236"/>
                  </a:lnTo>
                  <a:lnTo>
                    <a:pt x="8699" y="9220"/>
                  </a:lnTo>
                  <a:lnTo>
                    <a:pt x="9855" y="8991"/>
                  </a:lnTo>
                  <a:lnTo>
                    <a:pt x="12001" y="9474"/>
                  </a:lnTo>
                  <a:lnTo>
                    <a:pt x="12852" y="10121"/>
                  </a:lnTo>
                  <a:lnTo>
                    <a:pt x="14109" y="12280"/>
                  </a:lnTo>
                  <a:lnTo>
                    <a:pt x="14236" y="13360"/>
                  </a:lnTo>
                  <a:lnTo>
                    <a:pt x="13589" y="15455"/>
                  </a:lnTo>
                  <a:lnTo>
                    <a:pt x="6934" y="18351"/>
                  </a:lnTo>
                  <a:lnTo>
                    <a:pt x="8153" y="20472"/>
                  </a:lnTo>
                  <a:lnTo>
                    <a:pt x="15760" y="16344"/>
                  </a:lnTo>
                  <a:lnTo>
                    <a:pt x="16802" y="132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793830" y="4868917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h="17779">
                  <a:moveTo>
                    <a:pt x="0" y="0"/>
                  </a:moveTo>
                  <a:lnTo>
                    <a:pt x="0" y="17355"/>
                  </a:lnTo>
                </a:path>
              </a:pathLst>
            </a:custGeom>
            <a:ln w="3967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785414" y="4906009"/>
              <a:ext cx="15875" cy="19685"/>
            </a:xfrm>
            <a:custGeom>
              <a:avLst/>
              <a:gdLst/>
              <a:ahLst/>
              <a:cxnLst/>
              <a:rect l="l" t="t" r="r" b="b"/>
              <a:pathLst>
                <a:path w="15875" h="19685">
                  <a:moveTo>
                    <a:pt x="15430" y="13385"/>
                  </a:moveTo>
                  <a:lnTo>
                    <a:pt x="15417" y="12065"/>
                  </a:lnTo>
                  <a:lnTo>
                    <a:pt x="15278" y="11290"/>
                  </a:lnTo>
                  <a:lnTo>
                    <a:pt x="13639" y="8432"/>
                  </a:lnTo>
                  <a:lnTo>
                    <a:pt x="13436" y="8077"/>
                  </a:lnTo>
                  <a:lnTo>
                    <a:pt x="13093" y="7797"/>
                  </a:lnTo>
                  <a:lnTo>
                    <a:pt x="13093" y="13385"/>
                  </a:lnTo>
                  <a:lnTo>
                    <a:pt x="12776" y="15062"/>
                  </a:lnTo>
                  <a:lnTo>
                    <a:pt x="12204" y="15824"/>
                  </a:lnTo>
                  <a:lnTo>
                    <a:pt x="10312" y="16916"/>
                  </a:lnTo>
                  <a:lnTo>
                    <a:pt x="9385" y="17018"/>
                  </a:lnTo>
                  <a:lnTo>
                    <a:pt x="7518" y="16383"/>
                  </a:lnTo>
                  <a:lnTo>
                    <a:pt x="6718" y="15633"/>
                  </a:lnTo>
                  <a:lnTo>
                    <a:pt x="5422" y="13385"/>
                  </a:lnTo>
                  <a:lnTo>
                    <a:pt x="5308" y="12890"/>
                  </a:lnTo>
                  <a:lnTo>
                    <a:pt x="5219" y="12065"/>
                  </a:lnTo>
                  <a:lnTo>
                    <a:pt x="5372" y="11290"/>
                  </a:lnTo>
                  <a:lnTo>
                    <a:pt x="5549" y="10388"/>
                  </a:lnTo>
                  <a:lnTo>
                    <a:pt x="6108" y="9613"/>
                  </a:lnTo>
                  <a:lnTo>
                    <a:pt x="7988" y="8521"/>
                  </a:lnTo>
                  <a:lnTo>
                    <a:pt x="8940" y="8432"/>
                  </a:lnTo>
                  <a:lnTo>
                    <a:pt x="10807" y="9067"/>
                  </a:lnTo>
                  <a:lnTo>
                    <a:pt x="11607" y="9817"/>
                  </a:lnTo>
                  <a:lnTo>
                    <a:pt x="12903" y="12065"/>
                  </a:lnTo>
                  <a:lnTo>
                    <a:pt x="13081" y="12890"/>
                  </a:lnTo>
                  <a:lnTo>
                    <a:pt x="13093" y="13385"/>
                  </a:lnTo>
                  <a:lnTo>
                    <a:pt x="13093" y="7797"/>
                  </a:lnTo>
                  <a:lnTo>
                    <a:pt x="12204" y="7035"/>
                  </a:lnTo>
                  <a:lnTo>
                    <a:pt x="9309" y="6184"/>
                  </a:lnTo>
                  <a:lnTo>
                    <a:pt x="7772" y="6413"/>
                  </a:lnTo>
                  <a:lnTo>
                    <a:pt x="3695" y="11290"/>
                  </a:lnTo>
                  <a:lnTo>
                    <a:pt x="2692" y="9347"/>
                  </a:lnTo>
                  <a:lnTo>
                    <a:pt x="2374" y="8077"/>
                  </a:lnTo>
                  <a:lnTo>
                    <a:pt x="2476" y="6184"/>
                  </a:lnTo>
                  <a:lnTo>
                    <a:pt x="2654" y="4927"/>
                  </a:lnTo>
                  <a:lnTo>
                    <a:pt x="8547" y="1930"/>
                  </a:lnTo>
                  <a:lnTo>
                    <a:pt x="7429" y="0"/>
                  </a:lnTo>
                  <a:lnTo>
                    <a:pt x="0" y="8521"/>
                  </a:lnTo>
                  <a:lnTo>
                    <a:pt x="533" y="10680"/>
                  </a:lnTo>
                  <a:lnTo>
                    <a:pt x="3479" y="15786"/>
                  </a:lnTo>
                  <a:lnTo>
                    <a:pt x="5118" y="17538"/>
                  </a:lnTo>
                  <a:lnTo>
                    <a:pt x="8623" y="19177"/>
                  </a:lnTo>
                  <a:lnTo>
                    <a:pt x="10414" y="19062"/>
                  </a:lnTo>
                  <a:lnTo>
                    <a:pt x="13779" y="17119"/>
                  </a:lnTo>
                  <a:lnTo>
                    <a:pt x="14782" y="15913"/>
                  </a:lnTo>
                  <a:lnTo>
                    <a:pt x="15430" y="1338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891549" y="4868917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h="17779">
                  <a:moveTo>
                    <a:pt x="0" y="0"/>
                  </a:moveTo>
                  <a:lnTo>
                    <a:pt x="0" y="17355"/>
                  </a:lnTo>
                </a:path>
              </a:pathLst>
            </a:custGeom>
            <a:ln w="3967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880830" y="4905362"/>
              <a:ext cx="13970" cy="20320"/>
            </a:xfrm>
            <a:custGeom>
              <a:avLst/>
              <a:gdLst/>
              <a:ahLst/>
              <a:cxnLst/>
              <a:rect l="l" t="t" r="r" b="b"/>
              <a:pathLst>
                <a:path w="13969" h="20320">
                  <a:moveTo>
                    <a:pt x="13423" y="18935"/>
                  </a:moveTo>
                  <a:lnTo>
                    <a:pt x="10591" y="901"/>
                  </a:lnTo>
                  <a:lnTo>
                    <a:pt x="10071" y="0"/>
                  </a:lnTo>
                  <a:lnTo>
                    <a:pt x="0" y="5816"/>
                  </a:lnTo>
                  <a:lnTo>
                    <a:pt x="1028" y="7594"/>
                  </a:lnTo>
                  <a:lnTo>
                    <a:pt x="8547" y="3251"/>
                  </a:lnTo>
                  <a:lnTo>
                    <a:pt x="11201" y="20205"/>
                  </a:lnTo>
                  <a:lnTo>
                    <a:pt x="13423" y="1893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989274" y="4868917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h="17779">
                  <a:moveTo>
                    <a:pt x="0" y="0"/>
                  </a:moveTo>
                  <a:lnTo>
                    <a:pt x="0" y="17355"/>
                  </a:lnTo>
                </a:path>
              </a:pathLst>
            </a:custGeom>
            <a:ln w="3967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2979979" y="4906733"/>
              <a:ext cx="17145" cy="19050"/>
            </a:xfrm>
            <a:custGeom>
              <a:avLst/>
              <a:gdLst/>
              <a:ahLst/>
              <a:cxnLst/>
              <a:rect l="l" t="t" r="r" b="b"/>
              <a:pathLst>
                <a:path w="17144" h="19050">
                  <a:moveTo>
                    <a:pt x="16522" y="12801"/>
                  </a:moveTo>
                  <a:lnTo>
                    <a:pt x="16471" y="11823"/>
                  </a:lnTo>
                  <a:lnTo>
                    <a:pt x="16383" y="11188"/>
                  </a:lnTo>
                  <a:lnTo>
                    <a:pt x="15100" y="8978"/>
                  </a:lnTo>
                  <a:lnTo>
                    <a:pt x="14998" y="8788"/>
                  </a:lnTo>
                  <a:lnTo>
                    <a:pt x="14097" y="7975"/>
                  </a:lnTo>
                  <a:lnTo>
                    <a:pt x="14020" y="12801"/>
                  </a:lnTo>
                  <a:lnTo>
                    <a:pt x="13525" y="14503"/>
                  </a:lnTo>
                  <a:lnTo>
                    <a:pt x="12877" y="15227"/>
                  </a:lnTo>
                  <a:lnTo>
                    <a:pt x="10883" y="16370"/>
                  </a:lnTo>
                  <a:lnTo>
                    <a:pt x="9931" y="16573"/>
                  </a:lnTo>
                  <a:lnTo>
                    <a:pt x="8153" y="16167"/>
                  </a:lnTo>
                  <a:lnTo>
                    <a:pt x="7442" y="15582"/>
                  </a:lnTo>
                  <a:lnTo>
                    <a:pt x="6350" y="13690"/>
                  </a:lnTo>
                  <a:lnTo>
                    <a:pt x="6261" y="12623"/>
                  </a:lnTo>
                  <a:lnTo>
                    <a:pt x="6743" y="11061"/>
                  </a:lnTo>
                  <a:lnTo>
                    <a:pt x="7378" y="10312"/>
                  </a:lnTo>
                  <a:lnTo>
                    <a:pt x="7823" y="10058"/>
                  </a:lnTo>
                  <a:lnTo>
                    <a:pt x="9398" y="9156"/>
                  </a:lnTo>
                  <a:lnTo>
                    <a:pt x="14020" y="12801"/>
                  </a:lnTo>
                  <a:lnTo>
                    <a:pt x="14020" y="7950"/>
                  </a:lnTo>
                  <a:lnTo>
                    <a:pt x="13093" y="7607"/>
                  </a:lnTo>
                  <a:lnTo>
                    <a:pt x="12204" y="7277"/>
                  </a:lnTo>
                  <a:lnTo>
                    <a:pt x="11137" y="7264"/>
                  </a:lnTo>
                  <a:lnTo>
                    <a:pt x="9994" y="7607"/>
                  </a:lnTo>
                  <a:lnTo>
                    <a:pt x="10769" y="6870"/>
                  </a:lnTo>
                  <a:lnTo>
                    <a:pt x="11214" y="6045"/>
                  </a:lnTo>
                  <a:lnTo>
                    <a:pt x="11442" y="4622"/>
                  </a:lnTo>
                  <a:lnTo>
                    <a:pt x="11353" y="3302"/>
                  </a:lnTo>
                  <a:lnTo>
                    <a:pt x="10718" y="2209"/>
                  </a:lnTo>
                  <a:lnTo>
                    <a:pt x="10109" y="1155"/>
                  </a:lnTo>
                  <a:lnTo>
                    <a:pt x="9321" y="596"/>
                  </a:lnTo>
                  <a:lnTo>
                    <a:pt x="9321" y="5702"/>
                  </a:lnTo>
                  <a:lnTo>
                    <a:pt x="8902" y="6934"/>
                  </a:lnTo>
                  <a:lnTo>
                    <a:pt x="8331" y="7543"/>
                  </a:lnTo>
                  <a:lnTo>
                    <a:pt x="6502" y="8597"/>
                  </a:lnTo>
                  <a:lnTo>
                    <a:pt x="5664" y="8788"/>
                  </a:lnTo>
                  <a:lnTo>
                    <a:pt x="4114" y="8483"/>
                  </a:lnTo>
                  <a:lnTo>
                    <a:pt x="3505" y="7975"/>
                  </a:lnTo>
                  <a:lnTo>
                    <a:pt x="2565" y="6337"/>
                  </a:lnTo>
                  <a:lnTo>
                    <a:pt x="2489" y="5422"/>
                  </a:lnTo>
                  <a:lnTo>
                    <a:pt x="2946" y="4089"/>
                  </a:lnTo>
                  <a:lnTo>
                    <a:pt x="3530" y="3441"/>
                  </a:lnTo>
                  <a:lnTo>
                    <a:pt x="5346" y="2387"/>
                  </a:lnTo>
                  <a:lnTo>
                    <a:pt x="6197" y="2209"/>
                  </a:lnTo>
                  <a:lnTo>
                    <a:pt x="7747" y="2527"/>
                  </a:lnTo>
                  <a:lnTo>
                    <a:pt x="8369" y="2997"/>
                  </a:lnTo>
                  <a:lnTo>
                    <a:pt x="9309" y="4622"/>
                  </a:lnTo>
                  <a:lnTo>
                    <a:pt x="9321" y="5702"/>
                  </a:lnTo>
                  <a:lnTo>
                    <a:pt x="9321" y="596"/>
                  </a:lnTo>
                  <a:lnTo>
                    <a:pt x="9093" y="431"/>
                  </a:lnTo>
                  <a:lnTo>
                    <a:pt x="7785" y="203"/>
                  </a:lnTo>
                  <a:lnTo>
                    <a:pt x="6464" y="0"/>
                  </a:lnTo>
                  <a:lnTo>
                    <a:pt x="5029" y="342"/>
                  </a:lnTo>
                  <a:lnTo>
                    <a:pt x="1917" y="2133"/>
                  </a:lnTo>
                  <a:lnTo>
                    <a:pt x="901" y="3213"/>
                  </a:lnTo>
                  <a:lnTo>
                    <a:pt x="63" y="5422"/>
                  </a:lnTo>
                  <a:lnTo>
                    <a:pt x="0" y="6045"/>
                  </a:lnTo>
                  <a:lnTo>
                    <a:pt x="101" y="6934"/>
                  </a:lnTo>
                  <a:lnTo>
                    <a:pt x="1346" y="9080"/>
                  </a:lnTo>
                  <a:lnTo>
                    <a:pt x="2019" y="9702"/>
                  </a:lnTo>
                  <a:lnTo>
                    <a:pt x="3759" y="10350"/>
                  </a:lnTo>
                  <a:lnTo>
                    <a:pt x="4724" y="10363"/>
                  </a:lnTo>
                  <a:lnTo>
                    <a:pt x="5740" y="10058"/>
                  </a:lnTo>
                  <a:lnTo>
                    <a:pt x="4851" y="10896"/>
                  </a:lnTo>
                  <a:lnTo>
                    <a:pt x="4318" y="11836"/>
                  </a:lnTo>
                  <a:lnTo>
                    <a:pt x="3987" y="13855"/>
                  </a:lnTo>
                  <a:lnTo>
                    <a:pt x="4203" y="14871"/>
                  </a:lnTo>
                  <a:lnTo>
                    <a:pt x="5651" y="17386"/>
                  </a:lnTo>
                  <a:lnTo>
                    <a:pt x="6769" y="18288"/>
                  </a:lnTo>
                  <a:lnTo>
                    <a:pt x="8153" y="18542"/>
                  </a:lnTo>
                  <a:lnTo>
                    <a:pt x="9550" y="18834"/>
                  </a:lnTo>
                  <a:lnTo>
                    <a:pt x="11099" y="18453"/>
                  </a:lnTo>
                  <a:lnTo>
                    <a:pt x="14351" y="16573"/>
                  </a:lnTo>
                  <a:lnTo>
                    <a:pt x="14554" y="16459"/>
                  </a:lnTo>
                  <a:lnTo>
                    <a:pt x="15646" y="15303"/>
                  </a:lnTo>
                  <a:lnTo>
                    <a:pt x="16522" y="1280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086994" y="4868917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h="17779">
                  <a:moveTo>
                    <a:pt x="0" y="0"/>
                  </a:moveTo>
                  <a:lnTo>
                    <a:pt x="0" y="17355"/>
                  </a:lnTo>
                </a:path>
              </a:pathLst>
            </a:custGeom>
            <a:ln w="3967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077680" y="4906974"/>
              <a:ext cx="15875" cy="19685"/>
            </a:xfrm>
            <a:custGeom>
              <a:avLst/>
              <a:gdLst/>
              <a:ahLst/>
              <a:cxnLst/>
              <a:rect l="l" t="t" r="r" b="b"/>
              <a:pathLst>
                <a:path w="15875" h="19685">
                  <a:moveTo>
                    <a:pt x="15379" y="11404"/>
                  </a:moveTo>
                  <a:lnTo>
                    <a:pt x="15265" y="9906"/>
                  </a:lnTo>
                  <a:lnTo>
                    <a:pt x="14947" y="8521"/>
                  </a:lnTo>
                  <a:lnTo>
                    <a:pt x="14579" y="7886"/>
                  </a:lnTo>
                  <a:lnTo>
                    <a:pt x="12001" y="3416"/>
                  </a:lnTo>
                  <a:lnTo>
                    <a:pt x="10820" y="2184"/>
                  </a:lnTo>
                  <a:lnTo>
                    <a:pt x="10337" y="1676"/>
                  </a:lnTo>
                  <a:lnTo>
                    <a:pt x="10261" y="7137"/>
                  </a:lnTo>
                  <a:lnTo>
                    <a:pt x="9931" y="8813"/>
                  </a:lnTo>
                  <a:lnTo>
                    <a:pt x="9372" y="9575"/>
                  </a:lnTo>
                  <a:lnTo>
                    <a:pt x="7480" y="10668"/>
                  </a:lnTo>
                  <a:lnTo>
                    <a:pt x="6540" y="10769"/>
                  </a:lnTo>
                  <a:lnTo>
                    <a:pt x="4660" y="10121"/>
                  </a:lnTo>
                  <a:lnTo>
                    <a:pt x="3886" y="9385"/>
                  </a:lnTo>
                  <a:lnTo>
                    <a:pt x="2578" y="7137"/>
                  </a:lnTo>
                  <a:lnTo>
                    <a:pt x="2387" y="6324"/>
                  </a:lnTo>
                  <a:lnTo>
                    <a:pt x="2374" y="5816"/>
                  </a:lnTo>
                  <a:lnTo>
                    <a:pt x="2717" y="4140"/>
                  </a:lnTo>
                  <a:lnTo>
                    <a:pt x="10261" y="7137"/>
                  </a:lnTo>
                  <a:lnTo>
                    <a:pt x="10261" y="1651"/>
                  </a:lnTo>
                  <a:lnTo>
                    <a:pt x="6858" y="0"/>
                  </a:lnTo>
                  <a:lnTo>
                    <a:pt x="5054" y="101"/>
                  </a:lnTo>
                  <a:lnTo>
                    <a:pt x="1651" y="2057"/>
                  </a:lnTo>
                  <a:lnTo>
                    <a:pt x="673" y="3276"/>
                  </a:lnTo>
                  <a:lnTo>
                    <a:pt x="38" y="5816"/>
                  </a:lnTo>
                  <a:lnTo>
                    <a:pt x="0" y="6883"/>
                  </a:lnTo>
                  <a:lnTo>
                    <a:pt x="177" y="7886"/>
                  </a:lnTo>
                  <a:lnTo>
                    <a:pt x="2057" y="11137"/>
                  </a:lnTo>
                  <a:lnTo>
                    <a:pt x="3251" y="12153"/>
                  </a:lnTo>
                  <a:lnTo>
                    <a:pt x="6146" y="13004"/>
                  </a:lnTo>
                  <a:lnTo>
                    <a:pt x="7658" y="12763"/>
                  </a:lnTo>
                  <a:lnTo>
                    <a:pt x="10007" y="11404"/>
                  </a:lnTo>
                  <a:lnTo>
                    <a:pt x="10604" y="10858"/>
                  </a:lnTo>
                  <a:lnTo>
                    <a:pt x="11404" y="9575"/>
                  </a:lnTo>
                  <a:lnTo>
                    <a:pt x="11493" y="9385"/>
                  </a:lnTo>
                  <a:lnTo>
                    <a:pt x="11671" y="8813"/>
                  </a:lnTo>
                  <a:lnTo>
                    <a:pt x="11785" y="7886"/>
                  </a:lnTo>
                  <a:lnTo>
                    <a:pt x="12763" y="9906"/>
                  </a:lnTo>
                  <a:lnTo>
                    <a:pt x="12966" y="10769"/>
                  </a:lnTo>
                  <a:lnTo>
                    <a:pt x="13068" y="12153"/>
                  </a:lnTo>
                  <a:lnTo>
                    <a:pt x="12788" y="14300"/>
                  </a:lnTo>
                  <a:lnTo>
                    <a:pt x="6934" y="17246"/>
                  </a:lnTo>
                  <a:lnTo>
                    <a:pt x="8051" y="19177"/>
                  </a:lnTo>
                  <a:lnTo>
                    <a:pt x="14820" y="15100"/>
                  </a:lnTo>
                  <a:lnTo>
                    <a:pt x="15379" y="114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184719" y="4868917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h="17779">
                  <a:moveTo>
                    <a:pt x="0" y="0"/>
                  </a:moveTo>
                  <a:lnTo>
                    <a:pt x="0" y="17355"/>
                  </a:lnTo>
                </a:path>
              </a:pathLst>
            </a:custGeom>
            <a:ln w="3967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168192" y="4906924"/>
              <a:ext cx="29845" cy="27305"/>
            </a:xfrm>
            <a:custGeom>
              <a:avLst/>
              <a:gdLst/>
              <a:ahLst/>
              <a:cxnLst/>
              <a:rect l="l" t="t" r="r" b="b"/>
              <a:pathLst>
                <a:path w="29844" h="27304">
                  <a:moveTo>
                    <a:pt x="17919" y="22072"/>
                  </a:moveTo>
                  <a:lnTo>
                    <a:pt x="16891" y="20294"/>
                  </a:lnTo>
                  <a:lnTo>
                    <a:pt x="13436" y="22288"/>
                  </a:lnTo>
                  <a:lnTo>
                    <a:pt x="5422" y="8420"/>
                  </a:lnTo>
                  <a:lnTo>
                    <a:pt x="3302" y="9652"/>
                  </a:lnTo>
                  <a:lnTo>
                    <a:pt x="0" y="12560"/>
                  </a:lnTo>
                  <a:lnTo>
                    <a:pt x="1117" y="14490"/>
                  </a:lnTo>
                  <a:lnTo>
                    <a:pt x="4432" y="11569"/>
                  </a:lnTo>
                  <a:lnTo>
                    <a:pt x="11328" y="23507"/>
                  </a:lnTo>
                  <a:lnTo>
                    <a:pt x="7874" y="25501"/>
                  </a:lnTo>
                  <a:lnTo>
                    <a:pt x="8902" y="27279"/>
                  </a:lnTo>
                  <a:lnTo>
                    <a:pt x="17919" y="22072"/>
                  </a:lnTo>
                  <a:close/>
                </a:path>
                <a:path w="29844" h="27304">
                  <a:moveTo>
                    <a:pt x="29845" y="10985"/>
                  </a:moveTo>
                  <a:lnTo>
                    <a:pt x="29146" y="8699"/>
                  </a:lnTo>
                  <a:lnTo>
                    <a:pt x="27533" y="5905"/>
                  </a:lnTo>
                  <a:lnTo>
                    <a:pt x="27533" y="13982"/>
                  </a:lnTo>
                  <a:lnTo>
                    <a:pt x="27025" y="14986"/>
                  </a:lnTo>
                  <a:lnTo>
                    <a:pt x="24841" y="16256"/>
                  </a:lnTo>
                  <a:lnTo>
                    <a:pt x="23710" y="16192"/>
                  </a:lnTo>
                  <a:lnTo>
                    <a:pt x="21348" y="14681"/>
                  </a:lnTo>
                  <a:lnTo>
                    <a:pt x="20167" y="13220"/>
                  </a:lnTo>
                  <a:lnTo>
                    <a:pt x="17691" y="8928"/>
                  </a:lnTo>
                  <a:lnTo>
                    <a:pt x="17018" y="7162"/>
                  </a:lnTo>
                  <a:lnTo>
                    <a:pt x="16891" y="4381"/>
                  </a:lnTo>
                  <a:lnTo>
                    <a:pt x="17399" y="3365"/>
                  </a:lnTo>
                  <a:lnTo>
                    <a:pt x="19583" y="2108"/>
                  </a:lnTo>
                  <a:lnTo>
                    <a:pt x="20713" y="2171"/>
                  </a:lnTo>
                  <a:lnTo>
                    <a:pt x="27533" y="13982"/>
                  </a:lnTo>
                  <a:lnTo>
                    <a:pt x="27533" y="5905"/>
                  </a:lnTo>
                  <a:lnTo>
                    <a:pt x="26111" y="3429"/>
                  </a:lnTo>
                  <a:lnTo>
                    <a:pt x="24866" y="2108"/>
                  </a:lnTo>
                  <a:lnTo>
                    <a:pt x="24472" y="1689"/>
                  </a:lnTo>
                  <a:lnTo>
                    <a:pt x="22745" y="825"/>
                  </a:lnTo>
                  <a:lnTo>
                    <a:pt x="21005" y="0"/>
                  </a:lnTo>
                  <a:lnTo>
                    <a:pt x="19265" y="63"/>
                  </a:lnTo>
                  <a:lnTo>
                    <a:pt x="15760" y="2082"/>
                  </a:lnTo>
                  <a:lnTo>
                    <a:pt x="14820" y="3568"/>
                  </a:lnTo>
                  <a:lnTo>
                    <a:pt x="14566" y="7404"/>
                  </a:lnTo>
                  <a:lnTo>
                    <a:pt x="15290" y="9677"/>
                  </a:lnTo>
                  <a:lnTo>
                    <a:pt x="18351" y="14986"/>
                  </a:lnTo>
                  <a:lnTo>
                    <a:pt x="19939" y="16700"/>
                  </a:lnTo>
                  <a:lnTo>
                    <a:pt x="23380" y="18389"/>
                  </a:lnTo>
                  <a:lnTo>
                    <a:pt x="25120" y="18288"/>
                  </a:lnTo>
                  <a:lnTo>
                    <a:pt x="28625" y="16256"/>
                  </a:lnTo>
                  <a:lnTo>
                    <a:pt x="29438" y="14986"/>
                  </a:lnTo>
                  <a:lnTo>
                    <a:pt x="29565" y="14681"/>
                  </a:lnTo>
                  <a:lnTo>
                    <a:pt x="29845" y="1098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282443" y="4868917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h="17779">
                  <a:moveTo>
                    <a:pt x="0" y="0"/>
                  </a:moveTo>
                  <a:lnTo>
                    <a:pt x="0" y="17355"/>
                  </a:lnTo>
                </a:path>
              </a:pathLst>
            </a:custGeom>
            <a:ln w="3967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265906" y="4907457"/>
              <a:ext cx="31750" cy="27305"/>
            </a:xfrm>
            <a:custGeom>
              <a:avLst/>
              <a:gdLst/>
              <a:ahLst/>
              <a:cxnLst/>
              <a:rect l="l" t="t" r="r" b="b"/>
              <a:pathLst>
                <a:path w="31750" h="27304">
                  <a:moveTo>
                    <a:pt x="17932" y="21539"/>
                  </a:moveTo>
                  <a:lnTo>
                    <a:pt x="16891" y="19761"/>
                  </a:lnTo>
                  <a:lnTo>
                    <a:pt x="13436" y="21755"/>
                  </a:lnTo>
                  <a:lnTo>
                    <a:pt x="5435" y="7886"/>
                  </a:lnTo>
                  <a:lnTo>
                    <a:pt x="3302" y="9118"/>
                  </a:lnTo>
                  <a:lnTo>
                    <a:pt x="0" y="12026"/>
                  </a:lnTo>
                  <a:lnTo>
                    <a:pt x="1104" y="13957"/>
                  </a:lnTo>
                  <a:lnTo>
                    <a:pt x="4432" y="11036"/>
                  </a:lnTo>
                  <a:lnTo>
                    <a:pt x="11341" y="22974"/>
                  </a:lnTo>
                  <a:lnTo>
                    <a:pt x="7886" y="24968"/>
                  </a:lnTo>
                  <a:lnTo>
                    <a:pt x="8915" y="26746"/>
                  </a:lnTo>
                  <a:lnTo>
                    <a:pt x="17932" y="21539"/>
                  </a:lnTo>
                  <a:close/>
                </a:path>
                <a:path w="31750" h="27304">
                  <a:moveTo>
                    <a:pt x="31572" y="13665"/>
                  </a:moveTo>
                  <a:lnTo>
                    <a:pt x="30556" y="11874"/>
                  </a:lnTo>
                  <a:lnTo>
                    <a:pt x="27089" y="13868"/>
                  </a:lnTo>
                  <a:lnTo>
                    <a:pt x="19088" y="0"/>
                  </a:lnTo>
                  <a:lnTo>
                    <a:pt x="16967" y="1231"/>
                  </a:lnTo>
                  <a:lnTo>
                    <a:pt x="13652" y="4140"/>
                  </a:lnTo>
                  <a:lnTo>
                    <a:pt x="14782" y="6070"/>
                  </a:lnTo>
                  <a:lnTo>
                    <a:pt x="18097" y="3149"/>
                  </a:lnTo>
                  <a:lnTo>
                    <a:pt x="24980" y="15087"/>
                  </a:lnTo>
                  <a:lnTo>
                    <a:pt x="21526" y="17081"/>
                  </a:lnTo>
                  <a:lnTo>
                    <a:pt x="22567" y="18872"/>
                  </a:lnTo>
                  <a:lnTo>
                    <a:pt x="31572" y="1366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380163" y="4868917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h="17779">
                  <a:moveTo>
                    <a:pt x="0" y="0"/>
                  </a:moveTo>
                  <a:lnTo>
                    <a:pt x="0" y="17355"/>
                  </a:lnTo>
                </a:path>
              </a:pathLst>
            </a:custGeom>
            <a:ln w="3967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363633" y="4907140"/>
              <a:ext cx="31750" cy="27305"/>
            </a:xfrm>
            <a:custGeom>
              <a:avLst/>
              <a:gdLst/>
              <a:ahLst/>
              <a:cxnLst/>
              <a:rect l="l" t="t" r="r" b="b"/>
              <a:pathLst>
                <a:path w="31750" h="27304">
                  <a:moveTo>
                    <a:pt x="17919" y="21856"/>
                  </a:moveTo>
                  <a:lnTo>
                    <a:pt x="16891" y="20078"/>
                  </a:lnTo>
                  <a:lnTo>
                    <a:pt x="13436" y="22072"/>
                  </a:lnTo>
                  <a:lnTo>
                    <a:pt x="5435" y="8204"/>
                  </a:lnTo>
                  <a:lnTo>
                    <a:pt x="3302" y="9436"/>
                  </a:lnTo>
                  <a:lnTo>
                    <a:pt x="0" y="12344"/>
                  </a:lnTo>
                  <a:lnTo>
                    <a:pt x="1117" y="14274"/>
                  </a:lnTo>
                  <a:lnTo>
                    <a:pt x="4445" y="11353"/>
                  </a:lnTo>
                  <a:lnTo>
                    <a:pt x="11328" y="23291"/>
                  </a:lnTo>
                  <a:lnTo>
                    <a:pt x="7874" y="25285"/>
                  </a:lnTo>
                  <a:lnTo>
                    <a:pt x="8902" y="27063"/>
                  </a:lnTo>
                  <a:lnTo>
                    <a:pt x="17919" y="21856"/>
                  </a:lnTo>
                  <a:close/>
                </a:path>
                <a:path w="31750" h="27304">
                  <a:moveTo>
                    <a:pt x="31407" y="14071"/>
                  </a:moveTo>
                  <a:lnTo>
                    <a:pt x="30378" y="12293"/>
                  </a:lnTo>
                  <a:lnTo>
                    <a:pt x="22999" y="16560"/>
                  </a:lnTo>
                  <a:lnTo>
                    <a:pt x="25209" y="7797"/>
                  </a:lnTo>
                  <a:lnTo>
                    <a:pt x="25463" y="6350"/>
                  </a:lnTo>
                  <a:lnTo>
                    <a:pt x="25488" y="5410"/>
                  </a:lnTo>
                  <a:lnTo>
                    <a:pt x="25311" y="4000"/>
                  </a:lnTo>
                  <a:lnTo>
                    <a:pt x="25069" y="3302"/>
                  </a:lnTo>
                  <a:lnTo>
                    <a:pt x="23926" y="1308"/>
                  </a:lnTo>
                  <a:lnTo>
                    <a:pt x="22809" y="520"/>
                  </a:lnTo>
                  <a:lnTo>
                    <a:pt x="19939" y="0"/>
                  </a:lnTo>
                  <a:lnTo>
                    <a:pt x="18415" y="342"/>
                  </a:lnTo>
                  <a:lnTo>
                    <a:pt x="12966" y="4851"/>
                  </a:lnTo>
                  <a:lnTo>
                    <a:pt x="14211" y="6997"/>
                  </a:lnTo>
                  <a:lnTo>
                    <a:pt x="14770" y="6045"/>
                  </a:lnTo>
                  <a:lnTo>
                    <a:pt x="15367" y="5245"/>
                  </a:lnTo>
                  <a:lnTo>
                    <a:pt x="16573" y="3949"/>
                  </a:lnTo>
                  <a:lnTo>
                    <a:pt x="17208" y="3403"/>
                  </a:lnTo>
                  <a:lnTo>
                    <a:pt x="18821" y="2476"/>
                  </a:lnTo>
                  <a:lnTo>
                    <a:pt x="19723" y="2324"/>
                  </a:lnTo>
                  <a:lnTo>
                    <a:pt x="21488" y="2692"/>
                  </a:lnTo>
                  <a:lnTo>
                    <a:pt x="22186" y="3200"/>
                  </a:lnTo>
                  <a:lnTo>
                    <a:pt x="22948" y="4533"/>
                  </a:lnTo>
                  <a:lnTo>
                    <a:pt x="23114" y="5156"/>
                  </a:lnTo>
                  <a:lnTo>
                    <a:pt x="23202" y="6502"/>
                  </a:lnTo>
                  <a:lnTo>
                    <a:pt x="23101" y="7416"/>
                  </a:lnTo>
                  <a:lnTo>
                    <a:pt x="22720" y="9182"/>
                  </a:lnTo>
                  <a:lnTo>
                    <a:pt x="20434" y="18034"/>
                  </a:lnTo>
                  <a:lnTo>
                    <a:pt x="21463" y="19812"/>
                  </a:lnTo>
                  <a:lnTo>
                    <a:pt x="31407" y="140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477888" y="4868917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h="17779">
                  <a:moveTo>
                    <a:pt x="0" y="0"/>
                  </a:moveTo>
                  <a:lnTo>
                    <a:pt x="0" y="17355"/>
                  </a:lnTo>
                </a:path>
              </a:pathLst>
            </a:custGeom>
            <a:ln w="3967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3461359" y="4906974"/>
              <a:ext cx="30480" cy="27305"/>
            </a:xfrm>
            <a:custGeom>
              <a:avLst/>
              <a:gdLst/>
              <a:ahLst/>
              <a:cxnLst/>
              <a:rect l="l" t="t" r="r" b="b"/>
              <a:pathLst>
                <a:path w="30479" h="27304">
                  <a:moveTo>
                    <a:pt x="17919" y="22021"/>
                  </a:moveTo>
                  <a:lnTo>
                    <a:pt x="16891" y="20243"/>
                  </a:lnTo>
                  <a:lnTo>
                    <a:pt x="13436" y="22237"/>
                  </a:lnTo>
                  <a:lnTo>
                    <a:pt x="5422" y="8369"/>
                  </a:lnTo>
                  <a:lnTo>
                    <a:pt x="3302" y="9601"/>
                  </a:lnTo>
                  <a:lnTo>
                    <a:pt x="0" y="12509"/>
                  </a:lnTo>
                  <a:lnTo>
                    <a:pt x="1117" y="14439"/>
                  </a:lnTo>
                  <a:lnTo>
                    <a:pt x="4432" y="11518"/>
                  </a:lnTo>
                  <a:lnTo>
                    <a:pt x="11328" y="23456"/>
                  </a:lnTo>
                  <a:lnTo>
                    <a:pt x="7874" y="25450"/>
                  </a:lnTo>
                  <a:lnTo>
                    <a:pt x="8902" y="27228"/>
                  </a:lnTo>
                  <a:lnTo>
                    <a:pt x="17919" y="22021"/>
                  </a:lnTo>
                  <a:close/>
                </a:path>
                <a:path w="30479" h="27304">
                  <a:moveTo>
                    <a:pt x="30251" y="12496"/>
                  </a:moveTo>
                  <a:lnTo>
                    <a:pt x="30099" y="10985"/>
                  </a:lnTo>
                  <a:lnTo>
                    <a:pt x="28638" y="8458"/>
                  </a:lnTo>
                  <a:lnTo>
                    <a:pt x="27838" y="7772"/>
                  </a:lnTo>
                  <a:lnTo>
                    <a:pt x="25933" y="7035"/>
                  </a:lnTo>
                  <a:lnTo>
                    <a:pt x="24879" y="7048"/>
                  </a:lnTo>
                  <a:lnTo>
                    <a:pt x="23736" y="7416"/>
                  </a:lnTo>
                  <a:lnTo>
                    <a:pt x="24523" y="6680"/>
                  </a:lnTo>
                  <a:lnTo>
                    <a:pt x="24980" y="5842"/>
                  </a:lnTo>
                  <a:lnTo>
                    <a:pt x="25273" y="4064"/>
                  </a:lnTo>
                  <a:lnTo>
                    <a:pt x="25107" y="3187"/>
                  </a:lnTo>
                  <a:lnTo>
                    <a:pt x="23901" y="1079"/>
                  </a:lnTo>
                  <a:lnTo>
                    <a:pt x="22847" y="368"/>
                  </a:lnTo>
                  <a:lnTo>
                    <a:pt x="20116" y="0"/>
                  </a:lnTo>
                  <a:lnTo>
                    <a:pt x="18643" y="368"/>
                  </a:lnTo>
                  <a:lnTo>
                    <a:pt x="16408" y="1651"/>
                  </a:lnTo>
                  <a:lnTo>
                    <a:pt x="14503" y="3124"/>
                  </a:lnTo>
                  <a:lnTo>
                    <a:pt x="13182" y="4406"/>
                  </a:lnTo>
                  <a:lnTo>
                    <a:pt x="14274" y="6286"/>
                  </a:lnTo>
                  <a:lnTo>
                    <a:pt x="14922" y="5575"/>
                  </a:lnTo>
                  <a:lnTo>
                    <a:pt x="15544" y="4965"/>
                  </a:lnTo>
                  <a:lnTo>
                    <a:pt x="16725" y="3937"/>
                  </a:lnTo>
                  <a:lnTo>
                    <a:pt x="17310" y="3517"/>
                  </a:lnTo>
                  <a:lnTo>
                    <a:pt x="18935" y="2565"/>
                  </a:lnTo>
                  <a:lnTo>
                    <a:pt x="19875" y="2311"/>
                  </a:lnTo>
                  <a:lnTo>
                    <a:pt x="21513" y="2514"/>
                  </a:lnTo>
                  <a:lnTo>
                    <a:pt x="22174" y="2959"/>
                  </a:lnTo>
                  <a:lnTo>
                    <a:pt x="23088" y="4559"/>
                  </a:lnTo>
                  <a:lnTo>
                    <a:pt x="23164" y="5321"/>
                  </a:lnTo>
                  <a:lnTo>
                    <a:pt x="22529" y="6794"/>
                  </a:lnTo>
                  <a:lnTo>
                    <a:pt x="21844" y="7454"/>
                  </a:lnTo>
                  <a:lnTo>
                    <a:pt x="18897" y="9144"/>
                  </a:lnTo>
                  <a:lnTo>
                    <a:pt x="19913" y="10883"/>
                  </a:lnTo>
                  <a:lnTo>
                    <a:pt x="22898" y="9169"/>
                  </a:lnTo>
                  <a:lnTo>
                    <a:pt x="23952" y="8928"/>
                  </a:lnTo>
                  <a:lnTo>
                    <a:pt x="25844" y="9207"/>
                  </a:lnTo>
                  <a:lnTo>
                    <a:pt x="26581" y="9753"/>
                  </a:lnTo>
                  <a:lnTo>
                    <a:pt x="27686" y="11671"/>
                  </a:lnTo>
                  <a:lnTo>
                    <a:pt x="27762" y="12649"/>
                  </a:lnTo>
                  <a:lnTo>
                    <a:pt x="26987" y="14478"/>
                  </a:lnTo>
                  <a:lnTo>
                    <a:pt x="20853" y="17437"/>
                  </a:lnTo>
                  <a:lnTo>
                    <a:pt x="20078" y="17437"/>
                  </a:lnTo>
                  <a:lnTo>
                    <a:pt x="21259" y="19469"/>
                  </a:lnTo>
                  <a:lnTo>
                    <a:pt x="29095" y="15405"/>
                  </a:lnTo>
                  <a:lnTo>
                    <a:pt x="30251" y="1249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575607" y="4868917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h="17779">
                  <a:moveTo>
                    <a:pt x="0" y="0"/>
                  </a:moveTo>
                  <a:lnTo>
                    <a:pt x="0" y="17355"/>
                  </a:lnTo>
                </a:path>
              </a:pathLst>
            </a:custGeom>
            <a:ln w="3967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559073" y="4906301"/>
              <a:ext cx="30480" cy="27940"/>
            </a:xfrm>
            <a:custGeom>
              <a:avLst/>
              <a:gdLst/>
              <a:ahLst/>
              <a:cxnLst/>
              <a:rect l="l" t="t" r="r" b="b"/>
              <a:pathLst>
                <a:path w="30479" h="27939">
                  <a:moveTo>
                    <a:pt x="17932" y="22694"/>
                  </a:moveTo>
                  <a:lnTo>
                    <a:pt x="16903" y="20916"/>
                  </a:lnTo>
                  <a:lnTo>
                    <a:pt x="13449" y="22910"/>
                  </a:lnTo>
                  <a:lnTo>
                    <a:pt x="5435" y="9042"/>
                  </a:lnTo>
                  <a:lnTo>
                    <a:pt x="3314" y="10274"/>
                  </a:lnTo>
                  <a:lnTo>
                    <a:pt x="0" y="13182"/>
                  </a:lnTo>
                  <a:lnTo>
                    <a:pt x="1117" y="15113"/>
                  </a:lnTo>
                  <a:lnTo>
                    <a:pt x="4445" y="12192"/>
                  </a:lnTo>
                  <a:lnTo>
                    <a:pt x="11341" y="24130"/>
                  </a:lnTo>
                  <a:lnTo>
                    <a:pt x="7886" y="26123"/>
                  </a:lnTo>
                  <a:lnTo>
                    <a:pt x="8915" y="27901"/>
                  </a:lnTo>
                  <a:lnTo>
                    <a:pt x="17932" y="22694"/>
                  </a:lnTo>
                  <a:close/>
                </a:path>
                <a:path w="30479" h="27939">
                  <a:moveTo>
                    <a:pt x="30226" y="10680"/>
                  </a:moveTo>
                  <a:lnTo>
                    <a:pt x="29946" y="10198"/>
                  </a:lnTo>
                  <a:lnTo>
                    <a:pt x="29210" y="8915"/>
                  </a:lnTo>
                  <a:lnTo>
                    <a:pt x="26974" y="10198"/>
                  </a:lnTo>
                  <a:lnTo>
                    <a:pt x="24879" y="6578"/>
                  </a:lnTo>
                  <a:lnTo>
                    <a:pt x="24879" y="11417"/>
                  </a:lnTo>
                  <a:lnTo>
                    <a:pt x="19532" y="14503"/>
                  </a:lnTo>
                  <a:lnTo>
                    <a:pt x="20053" y="3060"/>
                  </a:lnTo>
                  <a:lnTo>
                    <a:pt x="24879" y="11417"/>
                  </a:lnTo>
                  <a:lnTo>
                    <a:pt x="24879" y="6578"/>
                  </a:lnTo>
                  <a:lnTo>
                    <a:pt x="22847" y="3060"/>
                  </a:lnTo>
                  <a:lnTo>
                    <a:pt x="21094" y="0"/>
                  </a:lnTo>
                  <a:lnTo>
                    <a:pt x="18427" y="1536"/>
                  </a:lnTo>
                  <a:lnTo>
                    <a:pt x="17653" y="15214"/>
                  </a:lnTo>
                  <a:lnTo>
                    <a:pt x="18821" y="17259"/>
                  </a:lnTo>
                  <a:lnTo>
                    <a:pt x="23596" y="14503"/>
                  </a:lnTo>
                  <a:lnTo>
                    <a:pt x="25895" y="13182"/>
                  </a:lnTo>
                  <a:lnTo>
                    <a:pt x="28016" y="16878"/>
                  </a:lnTo>
                  <a:lnTo>
                    <a:pt x="30124" y="15659"/>
                  </a:lnTo>
                  <a:lnTo>
                    <a:pt x="28689" y="13182"/>
                  </a:lnTo>
                  <a:lnTo>
                    <a:pt x="27990" y="11963"/>
                  </a:lnTo>
                  <a:lnTo>
                    <a:pt x="30226" y="1068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3673332" y="4868917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h="17779">
                  <a:moveTo>
                    <a:pt x="0" y="0"/>
                  </a:moveTo>
                  <a:lnTo>
                    <a:pt x="0" y="17355"/>
                  </a:lnTo>
                </a:path>
              </a:pathLst>
            </a:custGeom>
            <a:ln w="3967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3656799" y="4906073"/>
              <a:ext cx="30480" cy="28575"/>
            </a:xfrm>
            <a:custGeom>
              <a:avLst/>
              <a:gdLst/>
              <a:ahLst/>
              <a:cxnLst/>
              <a:rect l="l" t="t" r="r" b="b"/>
              <a:pathLst>
                <a:path w="30479" h="28575">
                  <a:moveTo>
                    <a:pt x="17919" y="22923"/>
                  </a:moveTo>
                  <a:lnTo>
                    <a:pt x="16891" y="21145"/>
                  </a:lnTo>
                  <a:lnTo>
                    <a:pt x="13436" y="23139"/>
                  </a:lnTo>
                  <a:lnTo>
                    <a:pt x="5435" y="9271"/>
                  </a:lnTo>
                  <a:lnTo>
                    <a:pt x="3302" y="10502"/>
                  </a:lnTo>
                  <a:lnTo>
                    <a:pt x="0" y="13411"/>
                  </a:lnTo>
                  <a:lnTo>
                    <a:pt x="1117" y="15341"/>
                  </a:lnTo>
                  <a:lnTo>
                    <a:pt x="4445" y="12420"/>
                  </a:lnTo>
                  <a:lnTo>
                    <a:pt x="11341" y="24358"/>
                  </a:lnTo>
                  <a:lnTo>
                    <a:pt x="7874" y="26352"/>
                  </a:lnTo>
                  <a:lnTo>
                    <a:pt x="8902" y="28130"/>
                  </a:lnTo>
                  <a:lnTo>
                    <a:pt x="17919" y="22923"/>
                  </a:lnTo>
                  <a:close/>
                </a:path>
                <a:path w="30479" h="28575">
                  <a:moveTo>
                    <a:pt x="29984" y="13271"/>
                  </a:moveTo>
                  <a:lnTo>
                    <a:pt x="29768" y="11658"/>
                  </a:lnTo>
                  <a:lnTo>
                    <a:pt x="27851" y="8331"/>
                  </a:lnTo>
                  <a:lnTo>
                    <a:pt x="26593" y="7340"/>
                  </a:lnTo>
                  <a:lnTo>
                    <a:pt x="23418" y="6616"/>
                  </a:lnTo>
                  <a:lnTo>
                    <a:pt x="21767" y="6908"/>
                  </a:lnTo>
                  <a:lnTo>
                    <a:pt x="19723" y="8089"/>
                  </a:lnTo>
                  <a:lnTo>
                    <a:pt x="18872" y="8750"/>
                  </a:lnTo>
                  <a:lnTo>
                    <a:pt x="18364" y="9309"/>
                  </a:lnTo>
                  <a:lnTo>
                    <a:pt x="16141" y="5461"/>
                  </a:lnTo>
                  <a:lnTo>
                    <a:pt x="22517" y="1778"/>
                  </a:lnTo>
                  <a:lnTo>
                    <a:pt x="21488" y="0"/>
                  </a:lnTo>
                  <a:lnTo>
                    <a:pt x="13182" y="4800"/>
                  </a:lnTo>
                  <a:lnTo>
                    <a:pt x="17716" y="12649"/>
                  </a:lnTo>
                  <a:lnTo>
                    <a:pt x="18148" y="12065"/>
                  </a:lnTo>
                  <a:lnTo>
                    <a:pt x="18618" y="11531"/>
                  </a:lnTo>
                  <a:lnTo>
                    <a:pt x="19583" y="10629"/>
                  </a:lnTo>
                  <a:lnTo>
                    <a:pt x="20129" y="10236"/>
                  </a:lnTo>
                  <a:lnTo>
                    <a:pt x="21894" y="9220"/>
                  </a:lnTo>
                  <a:lnTo>
                    <a:pt x="23037" y="8978"/>
                  </a:lnTo>
                  <a:lnTo>
                    <a:pt x="25184" y="9461"/>
                  </a:lnTo>
                  <a:lnTo>
                    <a:pt x="26047" y="10109"/>
                  </a:lnTo>
                  <a:lnTo>
                    <a:pt x="27292" y="12280"/>
                  </a:lnTo>
                  <a:lnTo>
                    <a:pt x="27432" y="13347"/>
                  </a:lnTo>
                  <a:lnTo>
                    <a:pt x="26771" y="15443"/>
                  </a:lnTo>
                  <a:lnTo>
                    <a:pt x="20116" y="18338"/>
                  </a:lnTo>
                  <a:lnTo>
                    <a:pt x="21348" y="20472"/>
                  </a:lnTo>
                  <a:lnTo>
                    <a:pt x="28956" y="16332"/>
                  </a:lnTo>
                  <a:lnTo>
                    <a:pt x="29984" y="1327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3771057" y="4868917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h="17779">
                  <a:moveTo>
                    <a:pt x="0" y="0"/>
                  </a:moveTo>
                  <a:lnTo>
                    <a:pt x="0" y="17355"/>
                  </a:lnTo>
                </a:path>
              </a:pathLst>
            </a:custGeom>
            <a:ln w="3967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3754526" y="4906035"/>
              <a:ext cx="30480" cy="28575"/>
            </a:xfrm>
            <a:custGeom>
              <a:avLst/>
              <a:gdLst/>
              <a:ahLst/>
              <a:cxnLst/>
              <a:rect l="l" t="t" r="r" b="b"/>
              <a:pathLst>
                <a:path w="30479" h="28575">
                  <a:moveTo>
                    <a:pt x="17919" y="22961"/>
                  </a:moveTo>
                  <a:lnTo>
                    <a:pt x="16891" y="21183"/>
                  </a:lnTo>
                  <a:lnTo>
                    <a:pt x="13436" y="23177"/>
                  </a:lnTo>
                  <a:lnTo>
                    <a:pt x="5422" y="9309"/>
                  </a:lnTo>
                  <a:lnTo>
                    <a:pt x="3302" y="10541"/>
                  </a:lnTo>
                  <a:lnTo>
                    <a:pt x="0" y="13449"/>
                  </a:lnTo>
                  <a:lnTo>
                    <a:pt x="1117" y="15379"/>
                  </a:lnTo>
                  <a:lnTo>
                    <a:pt x="4432" y="12458"/>
                  </a:lnTo>
                  <a:lnTo>
                    <a:pt x="11328" y="24396"/>
                  </a:lnTo>
                  <a:lnTo>
                    <a:pt x="7874" y="26390"/>
                  </a:lnTo>
                  <a:lnTo>
                    <a:pt x="8902" y="28168"/>
                  </a:lnTo>
                  <a:lnTo>
                    <a:pt x="17919" y="22961"/>
                  </a:lnTo>
                  <a:close/>
                </a:path>
                <a:path w="30479" h="28575">
                  <a:moveTo>
                    <a:pt x="30353" y="13373"/>
                  </a:moveTo>
                  <a:lnTo>
                    <a:pt x="30340" y="12065"/>
                  </a:lnTo>
                  <a:lnTo>
                    <a:pt x="30200" y="11277"/>
                  </a:lnTo>
                  <a:lnTo>
                    <a:pt x="28562" y="8420"/>
                  </a:lnTo>
                  <a:lnTo>
                    <a:pt x="28359" y="8064"/>
                  </a:lnTo>
                  <a:lnTo>
                    <a:pt x="28028" y="7797"/>
                  </a:lnTo>
                  <a:lnTo>
                    <a:pt x="28028" y="13373"/>
                  </a:lnTo>
                  <a:lnTo>
                    <a:pt x="27698" y="15062"/>
                  </a:lnTo>
                  <a:lnTo>
                    <a:pt x="27139" y="15811"/>
                  </a:lnTo>
                  <a:lnTo>
                    <a:pt x="25247" y="16903"/>
                  </a:lnTo>
                  <a:lnTo>
                    <a:pt x="24307" y="17018"/>
                  </a:lnTo>
                  <a:lnTo>
                    <a:pt x="22453" y="16370"/>
                  </a:lnTo>
                  <a:lnTo>
                    <a:pt x="21653" y="15633"/>
                  </a:lnTo>
                  <a:lnTo>
                    <a:pt x="20345" y="13373"/>
                  </a:lnTo>
                  <a:lnTo>
                    <a:pt x="20231" y="12877"/>
                  </a:lnTo>
                  <a:lnTo>
                    <a:pt x="20142" y="12065"/>
                  </a:lnTo>
                  <a:lnTo>
                    <a:pt x="20294" y="11277"/>
                  </a:lnTo>
                  <a:lnTo>
                    <a:pt x="20472" y="10375"/>
                  </a:lnTo>
                  <a:lnTo>
                    <a:pt x="21031" y="9601"/>
                  </a:lnTo>
                  <a:lnTo>
                    <a:pt x="22923" y="8509"/>
                  </a:lnTo>
                  <a:lnTo>
                    <a:pt x="23876" y="8420"/>
                  </a:lnTo>
                  <a:lnTo>
                    <a:pt x="25730" y="9067"/>
                  </a:lnTo>
                  <a:lnTo>
                    <a:pt x="26530" y="9804"/>
                  </a:lnTo>
                  <a:lnTo>
                    <a:pt x="27838" y="12065"/>
                  </a:lnTo>
                  <a:lnTo>
                    <a:pt x="28016" y="12877"/>
                  </a:lnTo>
                  <a:lnTo>
                    <a:pt x="28028" y="13373"/>
                  </a:lnTo>
                  <a:lnTo>
                    <a:pt x="28028" y="7797"/>
                  </a:lnTo>
                  <a:lnTo>
                    <a:pt x="27127" y="7023"/>
                  </a:lnTo>
                  <a:lnTo>
                    <a:pt x="24231" y="6184"/>
                  </a:lnTo>
                  <a:lnTo>
                    <a:pt x="22707" y="6400"/>
                  </a:lnTo>
                  <a:lnTo>
                    <a:pt x="18618" y="11277"/>
                  </a:lnTo>
                  <a:lnTo>
                    <a:pt x="17614" y="9347"/>
                  </a:lnTo>
                  <a:lnTo>
                    <a:pt x="17297" y="8064"/>
                  </a:lnTo>
                  <a:lnTo>
                    <a:pt x="17411" y="6184"/>
                  </a:lnTo>
                  <a:lnTo>
                    <a:pt x="17589" y="4927"/>
                  </a:lnTo>
                  <a:lnTo>
                    <a:pt x="23469" y="1930"/>
                  </a:lnTo>
                  <a:lnTo>
                    <a:pt x="22352" y="0"/>
                  </a:lnTo>
                  <a:lnTo>
                    <a:pt x="14922" y="8509"/>
                  </a:lnTo>
                  <a:lnTo>
                    <a:pt x="15468" y="10668"/>
                  </a:lnTo>
                  <a:lnTo>
                    <a:pt x="18415" y="15786"/>
                  </a:lnTo>
                  <a:lnTo>
                    <a:pt x="20053" y="17526"/>
                  </a:lnTo>
                  <a:lnTo>
                    <a:pt x="23545" y="19177"/>
                  </a:lnTo>
                  <a:lnTo>
                    <a:pt x="25336" y="19050"/>
                  </a:lnTo>
                  <a:lnTo>
                    <a:pt x="28714" y="17106"/>
                  </a:lnTo>
                  <a:lnTo>
                    <a:pt x="29705" y="15900"/>
                  </a:lnTo>
                  <a:lnTo>
                    <a:pt x="30353" y="1337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868776" y="4868917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h="17779">
                  <a:moveTo>
                    <a:pt x="0" y="0"/>
                  </a:moveTo>
                  <a:lnTo>
                    <a:pt x="0" y="17355"/>
                  </a:lnTo>
                </a:path>
              </a:pathLst>
            </a:custGeom>
            <a:ln w="3967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852253" y="4905374"/>
              <a:ext cx="26034" cy="29209"/>
            </a:xfrm>
            <a:custGeom>
              <a:avLst/>
              <a:gdLst/>
              <a:ahLst/>
              <a:cxnLst/>
              <a:rect l="l" t="t" r="r" b="b"/>
              <a:pathLst>
                <a:path w="26035" h="29210">
                  <a:moveTo>
                    <a:pt x="17919" y="23622"/>
                  </a:moveTo>
                  <a:lnTo>
                    <a:pt x="16891" y="21844"/>
                  </a:lnTo>
                  <a:lnTo>
                    <a:pt x="13436" y="23837"/>
                  </a:lnTo>
                  <a:lnTo>
                    <a:pt x="5422" y="9969"/>
                  </a:lnTo>
                  <a:lnTo>
                    <a:pt x="3302" y="11201"/>
                  </a:lnTo>
                  <a:lnTo>
                    <a:pt x="0" y="14109"/>
                  </a:lnTo>
                  <a:lnTo>
                    <a:pt x="1104" y="16040"/>
                  </a:lnTo>
                  <a:lnTo>
                    <a:pt x="4432" y="13119"/>
                  </a:lnTo>
                  <a:lnTo>
                    <a:pt x="11328" y="25057"/>
                  </a:lnTo>
                  <a:lnTo>
                    <a:pt x="7874" y="27051"/>
                  </a:lnTo>
                  <a:lnTo>
                    <a:pt x="8902" y="28829"/>
                  </a:lnTo>
                  <a:lnTo>
                    <a:pt x="17919" y="23622"/>
                  </a:lnTo>
                  <a:close/>
                </a:path>
                <a:path w="26035" h="29210">
                  <a:moveTo>
                    <a:pt x="26035" y="18935"/>
                  </a:moveTo>
                  <a:lnTo>
                    <a:pt x="23215" y="901"/>
                  </a:lnTo>
                  <a:lnTo>
                    <a:pt x="22682" y="0"/>
                  </a:lnTo>
                  <a:lnTo>
                    <a:pt x="12611" y="5816"/>
                  </a:lnTo>
                  <a:lnTo>
                    <a:pt x="13639" y="7594"/>
                  </a:lnTo>
                  <a:lnTo>
                    <a:pt x="21158" y="3263"/>
                  </a:lnTo>
                  <a:lnTo>
                    <a:pt x="23825" y="20218"/>
                  </a:lnTo>
                  <a:lnTo>
                    <a:pt x="26035" y="1893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3966501" y="4868917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h="17779">
                  <a:moveTo>
                    <a:pt x="0" y="0"/>
                  </a:moveTo>
                  <a:lnTo>
                    <a:pt x="0" y="17355"/>
                  </a:lnTo>
                </a:path>
              </a:pathLst>
            </a:custGeom>
            <a:ln w="3967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3949966" y="4906746"/>
              <a:ext cx="31115" cy="27940"/>
            </a:xfrm>
            <a:custGeom>
              <a:avLst/>
              <a:gdLst/>
              <a:ahLst/>
              <a:cxnLst/>
              <a:rect l="l" t="t" r="r" b="b"/>
              <a:pathLst>
                <a:path w="31114" h="27939">
                  <a:moveTo>
                    <a:pt x="17932" y="22250"/>
                  </a:moveTo>
                  <a:lnTo>
                    <a:pt x="16903" y="20472"/>
                  </a:lnTo>
                  <a:lnTo>
                    <a:pt x="13436" y="22466"/>
                  </a:lnTo>
                  <a:lnTo>
                    <a:pt x="5435" y="8597"/>
                  </a:lnTo>
                  <a:lnTo>
                    <a:pt x="3302" y="9829"/>
                  </a:lnTo>
                  <a:lnTo>
                    <a:pt x="0" y="12738"/>
                  </a:lnTo>
                  <a:lnTo>
                    <a:pt x="1117" y="14668"/>
                  </a:lnTo>
                  <a:lnTo>
                    <a:pt x="4445" y="11747"/>
                  </a:lnTo>
                  <a:lnTo>
                    <a:pt x="11341" y="23685"/>
                  </a:lnTo>
                  <a:lnTo>
                    <a:pt x="7874" y="25679"/>
                  </a:lnTo>
                  <a:lnTo>
                    <a:pt x="8902" y="27457"/>
                  </a:lnTo>
                  <a:lnTo>
                    <a:pt x="17932" y="22250"/>
                  </a:lnTo>
                  <a:close/>
                </a:path>
                <a:path w="31114" h="27939">
                  <a:moveTo>
                    <a:pt x="30568" y="12801"/>
                  </a:moveTo>
                  <a:lnTo>
                    <a:pt x="30518" y="11836"/>
                  </a:lnTo>
                  <a:lnTo>
                    <a:pt x="30441" y="11201"/>
                  </a:lnTo>
                  <a:lnTo>
                    <a:pt x="29146" y="8978"/>
                  </a:lnTo>
                  <a:lnTo>
                    <a:pt x="29044" y="8801"/>
                  </a:lnTo>
                  <a:lnTo>
                    <a:pt x="28194" y="8001"/>
                  </a:lnTo>
                  <a:lnTo>
                    <a:pt x="28067" y="7962"/>
                  </a:lnTo>
                  <a:lnTo>
                    <a:pt x="28067" y="12801"/>
                  </a:lnTo>
                  <a:lnTo>
                    <a:pt x="27571" y="14516"/>
                  </a:lnTo>
                  <a:lnTo>
                    <a:pt x="26924" y="15227"/>
                  </a:lnTo>
                  <a:lnTo>
                    <a:pt x="24930" y="16383"/>
                  </a:lnTo>
                  <a:lnTo>
                    <a:pt x="23990" y="16586"/>
                  </a:lnTo>
                  <a:lnTo>
                    <a:pt x="22199" y="16179"/>
                  </a:lnTo>
                  <a:lnTo>
                    <a:pt x="21488" y="15582"/>
                  </a:lnTo>
                  <a:lnTo>
                    <a:pt x="20396" y="13703"/>
                  </a:lnTo>
                  <a:lnTo>
                    <a:pt x="20307" y="12623"/>
                  </a:lnTo>
                  <a:lnTo>
                    <a:pt x="20802" y="11061"/>
                  </a:lnTo>
                  <a:lnTo>
                    <a:pt x="21437" y="10325"/>
                  </a:lnTo>
                  <a:lnTo>
                    <a:pt x="21869" y="10071"/>
                  </a:lnTo>
                  <a:lnTo>
                    <a:pt x="23456" y="9156"/>
                  </a:lnTo>
                  <a:lnTo>
                    <a:pt x="24409" y="8978"/>
                  </a:lnTo>
                  <a:lnTo>
                    <a:pt x="26162" y="9398"/>
                  </a:lnTo>
                  <a:lnTo>
                    <a:pt x="26885" y="9956"/>
                  </a:lnTo>
                  <a:lnTo>
                    <a:pt x="27965" y="11836"/>
                  </a:lnTo>
                  <a:lnTo>
                    <a:pt x="28067" y="12801"/>
                  </a:lnTo>
                  <a:lnTo>
                    <a:pt x="28067" y="7962"/>
                  </a:lnTo>
                  <a:lnTo>
                    <a:pt x="27165" y="7620"/>
                  </a:lnTo>
                  <a:lnTo>
                    <a:pt x="26263" y="7277"/>
                  </a:lnTo>
                  <a:lnTo>
                    <a:pt x="25196" y="7264"/>
                  </a:lnTo>
                  <a:lnTo>
                    <a:pt x="24041" y="7620"/>
                  </a:lnTo>
                  <a:lnTo>
                    <a:pt x="24828" y="6883"/>
                  </a:lnTo>
                  <a:lnTo>
                    <a:pt x="25260" y="6057"/>
                  </a:lnTo>
                  <a:lnTo>
                    <a:pt x="25501" y="4635"/>
                  </a:lnTo>
                  <a:lnTo>
                    <a:pt x="25552" y="4089"/>
                  </a:lnTo>
                  <a:lnTo>
                    <a:pt x="25412" y="3441"/>
                  </a:lnTo>
                  <a:lnTo>
                    <a:pt x="25336" y="3213"/>
                  </a:lnTo>
                  <a:lnTo>
                    <a:pt x="24765" y="2222"/>
                  </a:lnTo>
                  <a:lnTo>
                    <a:pt x="24155" y="1168"/>
                  </a:lnTo>
                  <a:lnTo>
                    <a:pt x="23368" y="609"/>
                  </a:lnTo>
                  <a:lnTo>
                    <a:pt x="23368" y="5702"/>
                  </a:lnTo>
                  <a:lnTo>
                    <a:pt x="22974" y="6883"/>
                  </a:lnTo>
                  <a:lnTo>
                    <a:pt x="22377" y="7543"/>
                  </a:lnTo>
                  <a:lnTo>
                    <a:pt x="20548" y="8597"/>
                  </a:lnTo>
                  <a:lnTo>
                    <a:pt x="19723" y="8801"/>
                  </a:lnTo>
                  <a:lnTo>
                    <a:pt x="18161" y="8483"/>
                  </a:lnTo>
                  <a:lnTo>
                    <a:pt x="17564" y="7975"/>
                  </a:lnTo>
                  <a:lnTo>
                    <a:pt x="16611" y="6350"/>
                  </a:lnTo>
                  <a:lnTo>
                    <a:pt x="16548" y="5422"/>
                  </a:lnTo>
                  <a:lnTo>
                    <a:pt x="17005" y="4089"/>
                  </a:lnTo>
                  <a:lnTo>
                    <a:pt x="17576" y="3441"/>
                  </a:lnTo>
                  <a:lnTo>
                    <a:pt x="19405" y="2400"/>
                  </a:lnTo>
                  <a:lnTo>
                    <a:pt x="20243" y="2222"/>
                  </a:lnTo>
                  <a:lnTo>
                    <a:pt x="21793" y="2527"/>
                  </a:lnTo>
                  <a:lnTo>
                    <a:pt x="22415" y="2997"/>
                  </a:lnTo>
                  <a:lnTo>
                    <a:pt x="23355" y="4635"/>
                  </a:lnTo>
                  <a:lnTo>
                    <a:pt x="23368" y="5702"/>
                  </a:lnTo>
                  <a:lnTo>
                    <a:pt x="23368" y="609"/>
                  </a:lnTo>
                  <a:lnTo>
                    <a:pt x="23139" y="431"/>
                  </a:lnTo>
                  <a:lnTo>
                    <a:pt x="20510" y="0"/>
                  </a:lnTo>
                  <a:lnTo>
                    <a:pt x="19075" y="342"/>
                  </a:lnTo>
                  <a:lnTo>
                    <a:pt x="15963" y="2146"/>
                  </a:lnTo>
                  <a:lnTo>
                    <a:pt x="14947" y="3213"/>
                  </a:lnTo>
                  <a:lnTo>
                    <a:pt x="14109" y="5422"/>
                  </a:lnTo>
                  <a:lnTo>
                    <a:pt x="14046" y="6057"/>
                  </a:lnTo>
                  <a:lnTo>
                    <a:pt x="14147" y="6946"/>
                  </a:lnTo>
                  <a:lnTo>
                    <a:pt x="15392" y="9093"/>
                  </a:lnTo>
                  <a:lnTo>
                    <a:pt x="16065" y="9702"/>
                  </a:lnTo>
                  <a:lnTo>
                    <a:pt x="17818" y="10350"/>
                  </a:lnTo>
                  <a:lnTo>
                    <a:pt x="18770" y="10375"/>
                  </a:lnTo>
                  <a:lnTo>
                    <a:pt x="19799" y="10071"/>
                  </a:lnTo>
                  <a:lnTo>
                    <a:pt x="18897" y="10896"/>
                  </a:lnTo>
                  <a:lnTo>
                    <a:pt x="18364" y="11849"/>
                  </a:lnTo>
                  <a:lnTo>
                    <a:pt x="18034" y="13855"/>
                  </a:lnTo>
                  <a:lnTo>
                    <a:pt x="18249" y="14884"/>
                  </a:lnTo>
                  <a:lnTo>
                    <a:pt x="19697" y="17399"/>
                  </a:lnTo>
                  <a:lnTo>
                    <a:pt x="20828" y="18288"/>
                  </a:lnTo>
                  <a:lnTo>
                    <a:pt x="23596" y="18834"/>
                  </a:lnTo>
                  <a:lnTo>
                    <a:pt x="25158" y="18453"/>
                  </a:lnTo>
                  <a:lnTo>
                    <a:pt x="28384" y="16586"/>
                  </a:lnTo>
                  <a:lnTo>
                    <a:pt x="28613" y="16459"/>
                  </a:lnTo>
                  <a:lnTo>
                    <a:pt x="29692" y="15316"/>
                  </a:lnTo>
                  <a:lnTo>
                    <a:pt x="30568" y="1280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4064221" y="4868917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h="17779">
                  <a:moveTo>
                    <a:pt x="0" y="0"/>
                  </a:moveTo>
                  <a:lnTo>
                    <a:pt x="0" y="17355"/>
                  </a:lnTo>
                </a:path>
              </a:pathLst>
            </a:custGeom>
            <a:ln w="3967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047693" y="4907000"/>
              <a:ext cx="29845" cy="27305"/>
            </a:xfrm>
            <a:custGeom>
              <a:avLst/>
              <a:gdLst/>
              <a:ahLst/>
              <a:cxnLst/>
              <a:rect l="l" t="t" r="r" b="b"/>
              <a:pathLst>
                <a:path w="29845" h="27304">
                  <a:moveTo>
                    <a:pt x="17919" y="21996"/>
                  </a:moveTo>
                  <a:lnTo>
                    <a:pt x="16891" y="20218"/>
                  </a:lnTo>
                  <a:lnTo>
                    <a:pt x="13436" y="22212"/>
                  </a:lnTo>
                  <a:lnTo>
                    <a:pt x="5422" y="8343"/>
                  </a:lnTo>
                  <a:lnTo>
                    <a:pt x="3302" y="9575"/>
                  </a:lnTo>
                  <a:lnTo>
                    <a:pt x="0" y="12484"/>
                  </a:lnTo>
                  <a:lnTo>
                    <a:pt x="1117" y="14414"/>
                  </a:lnTo>
                  <a:lnTo>
                    <a:pt x="4445" y="11493"/>
                  </a:lnTo>
                  <a:lnTo>
                    <a:pt x="11328" y="23431"/>
                  </a:lnTo>
                  <a:lnTo>
                    <a:pt x="7874" y="25425"/>
                  </a:lnTo>
                  <a:lnTo>
                    <a:pt x="8902" y="27203"/>
                  </a:lnTo>
                  <a:lnTo>
                    <a:pt x="17919" y="21996"/>
                  </a:lnTo>
                  <a:close/>
                </a:path>
                <a:path w="29845" h="27304">
                  <a:moveTo>
                    <a:pt x="29413" y="11404"/>
                  </a:moveTo>
                  <a:lnTo>
                    <a:pt x="29286" y="9893"/>
                  </a:lnTo>
                  <a:lnTo>
                    <a:pt x="28981" y="8521"/>
                  </a:lnTo>
                  <a:lnTo>
                    <a:pt x="28613" y="7886"/>
                  </a:lnTo>
                  <a:lnTo>
                    <a:pt x="26022" y="3403"/>
                  </a:lnTo>
                  <a:lnTo>
                    <a:pt x="24841" y="2171"/>
                  </a:lnTo>
                  <a:lnTo>
                    <a:pt x="24371" y="1676"/>
                  </a:lnTo>
                  <a:lnTo>
                    <a:pt x="24282" y="7124"/>
                  </a:lnTo>
                  <a:lnTo>
                    <a:pt x="23964" y="8801"/>
                  </a:lnTo>
                  <a:lnTo>
                    <a:pt x="23393" y="9563"/>
                  </a:lnTo>
                  <a:lnTo>
                    <a:pt x="21513" y="10655"/>
                  </a:lnTo>
                  <a:lnTo>
                    <a:pt x="20574" y="10769"/>
                  </a:lnTo>
                  <a:lnTo>
                    <a:pt x="18681" y="10109"/>
                  </a:lnTo>
                  <a:lnTo>
                    <a:pt x="17907" y="9385"/>
                  </a:lnTo>
                  <a:lnTo>
                    <a:pt x="16611" y="7124"/>
                  </a:lnTo>
                  <a:lnTo>
                    <a:pt x="16421" y="6324"/>
                  </a:lnTo>
                  <a:lnTo>
                    <a:pt x="16408" y="5816"/>
                  </a:lnTo>
                  <a:lnTo>
                    <a:pt x="16738" y="4127"/>
                  </a:lnTo>
                  <a:lnTo>
                    <a:pt x="24282" y="7124"/>
                  </a:lnTo>
                  <a:lnTo>
                    <a:pt x="24282" y="1638"/>
                  </a:lnTo>
                  <a:lnTo>
                    <a:pt x="20878" y="0"/>
                  </a:lnTo>
                  <a:lnTo>
                    <a:pt x="19075" y="88"/>
                  </a:lnTo>
                  <a:lnTo>
                    <a:pt x="15684" y="2057"/>
                  </a:lnTo>
                  <a:lnTo>
                    <a:pt x="14693" y="3276"/>
                  </a:lnTo>
                  <a:lnTo>
                    <a:pt x="14058" y="5816"/>
                  </a:lnTo>
                  <a:lnTo>
                    <a:pt x="14020" y="6870"/>
                  </a:lnTo>
                  <a:lnTo>
                    <a:pt x="14211" y="7886"/>
                  </a:lnTo>
                  <a:lnTo>
                    <a:pt x="16078" y="11125"/>
                  </a:lnTo>
                  <a:lnTo>
                    <a:pt x="17272" y="12153"/>
                  </a:lnTo>
                  <a:lnTo>
                    <a:pt x="20167" y="13004"/>
                  </a:lnTo>
                  <a:lnTo>
                    <a:pt x="21691" y="12750"/>
                  </a:lnTo>
                  <a:lnTo>
                    <a:pt x="24028" y="11404"/>
                  </a:lnTo>
                  <a:lnTo>
                    <a:pt x="24638" y="10858"/>
                  </a:lnTo>
                  <a:lnTo>
                    <a:pt x="25438" y="9563"/>
                  </a:lnTo>
                  <a:lnTo>
                    <a:pt x="25704" y="8801"/>
                  </a:lnTo>
                  <a:lnTo>
                    <a:pt x="25806" y="7886"/>
                  </a:lnTo>
                  <a:lnTo>
                    <a:pt x="26797" y="9893"/>
                  </a:lnTo>
                  <a:lnTo>
                    <a:pt x="26962" y="10655"/>
                  </a:lnTo>
                  <a:lnTo>
                    <a:pt x="27089" y="12153"/>
                  </a:lnTo>
                  <a:lnTo>
                    <a:pt x="26809" y="14287"/>
                  </a:lnTo>
                  <a:lnTo>
                    <a:pt x="20955" y="17246"/>
                  </a:lnTo>
                  <a:lnTo>
                    <a:pt x="22072" y="19177"/>
                  </a:lnTo>
                  <a:lnTo>
                    <a:pt x="28854" y="15087"/>
                  </a:lnTo>
                  <a:lnTo>
                    <a:pt x="29413" y="1140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4161946" y="4868917"/>
              <a:ext cx="0" cy="17780"/>
            </a:xfrm>
            <a:custGeom>
              <a:avLst/>
              <a:gdLst/>
              <a:ahLst/>
              <a:cxnLst/>
              <a:rect l="l" t="t" r="r" b="b"/>
              <a:pathLst>
                <a:path h="17779">
                  <a:moveTo>
                    <a:pt x="0" y="0"/>
                  </a:moveTo>
                  <a:lnTo>
                    <a:pt x="0" y="17355"/>
                  </a:lnTo>
                </a:path>
              </a:pathLst>
            </a:custGeom>
            <a:ln w="3967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030169" y="4906924"/>
              <a:ext cx="1145540" cy="111125"/>
            </a:xfrm>
            <a:custGeom>
              <a:avLst/>
              <a:gdLst/>
              <a:ahLst/>
              <a:cxnLst/>
              <a:rect l="l" t="t" r="r" b="b"/>
              <a:pathLst>
                <a:path w="1145539" h="111125">
                  <a:moveTo>
                    <a:pt x="7366" y="55410"/>
                  </a:moveTo>
                  <a:lnTo>
                    <a:pt x="0" y="55410"/>
                  </a:lnTo>
                  <a:lnTo>
                    <a:pt x="0" y="109639"/>
                  </a:lnTo>
                  <a:lnTo>
                    <a:pt x="7366" y="109639"/>
                  </a:lnTo>
                  <a:lnTo>
                    <a:pt x="7366" y="55410"/>
                  </a:lnTo>
                  <a:close/>
                </a:path>
                <a:path w="1145539" h="111125">
                  <a:moveTo>
                    <a:pt x="55499" y="79514"/>
                  </a:moveTo>
                  <a:lnTo>
                    <a:pt x="54229" y="75272"/>
                  </a:lnTo>
                  <a:lnTo>
                    <a:pt x="49466" y="69469"/>
                  </a:lnTo>
                  <a:lnTo>
                    <a:pt x="45897" y="67983"/>
                  </a:lnTo>
                  <a:lnTo>
                    <a:pt x="38455" y="67983"/>
                  </a:lnTo>
                  <a:lnTo>
                    <a:pt x="35928" y="68656"/>
                  </a:lnTo>
                  <a:lnTo>
                    <a:pt x="31546" y="71031"/>
                  </a:lnTo>
                  <a:lnTo>
                    <a:pt x="29679" y="72885"/>
                  </a:lnTo>
                  <a:lnTo>
                    <a:pt x="28117" y="75272"/>
                  </a:lnTo>
                  <a:lnTo>
                    <a:pt x="28117" y="68948"/>
                  </a:lnTo>
                  <a:lnTo>
                    <a:pt x="21424" y="68948"/>
                  </a:lnTo>
                  <a:lnTo>
                    <a:pt x="21424" y="109639"/>
                  </a:lnTo>
                  <a:lnTo>
                    <a:pt x="28117" y="109639"/>
                  </a:lnTo>
                  <a:lnTo>
                    <a:pt x="28117" y="82715"/>
                  </a:lnTo>
                  <a:lnTo>
                    <a:pt x="29159" y="79578"/>
                  </a:lnTo>
                  <a:lnTo>
                    <a:pt x="33324" y="74968"/>
                  </a:lnTo>
                  <a:lnTo>
                    <a:pt x="36156" y="73787"/>
                  </a:lnTo>
                  <a:lnTo>
                    <a:pt x="42773" y="73787"/>
                  </a:lnTo>
                  <a:lnTo>
                    <a:pt x="45008" y="74752"/>
                  </a:lnTo>
                  <a:lnTo>
                    <a:pt x="47980" y="78613"/>
                  </a:lnTo>
                  <a:lnTo>
                    <a:pt x="48793" y="81445"/>
                  </a:lnTo>
                  <a:lnTo>
                    <a:pt x="48793" y="109639"/>
                  </a:lnTo>
                  <a:lnTo>
                    <a:pt x="55499" y="109639"/>
                  </a:lnTo>
                  <a:lnTo>
                    <a:pt x="55499" y="85090"/>
                  </a:lnTo>
                  <a:lnTo>
                    <a:pt x="55499" y="79514"/>
                  </a:lnTo>
                  <a:close/>
                </a:path>
                <a:path w="1145539" h="111125">
                  <a:moveTo>
                    <a:pt x="89192" y="68948"/>
                  </a:moveTo>
                  <a:lnTo>
                    <a:pt x="75425" y="68948"/>
                  </a:lnTo>
                  <a:lnTo>
                    <a:pt x="75425" y="57416"/>
                  </a:lnTo>
                  <a:lnTo>
                    <a:pt x="68732" y="57416"/>
                  </a:lnTo>
                  <a:lnTo>
                    <a:pt x="68732" y="68948"/>
                  </a:lnTo>
                  <a:lnTo>
                    <a:pt x="63830" y="68948"/>
                  </a:lnTo>
                  <a:lnTo>
                    <a:pt x="63830" y="74155"/>
                  </a:lnTo>
                  <a:lnTo>
                    <a:pt x="68732" y="74155"/>
                  </a:lnTo>
                  <a:lnTo>
                    <a:pt x="68732" y="101307"/>
                  </a:lnTo>
                  <a:lnTo>
                    <a:pt x="69697" y="104800"/>
                  </a:lnTo>
                  <a:lnTo>
                    <a:pt x="73571" y="108673"/>
                  </a:lnTo>
                  <a:lnTo>
                    <a:pt x="77139" y="109639"/>
                  </a:lnTo>
                  <a:lnTo>
                    <a:pt x="89192" y="109639"/>
                  </a:lnTo>
                  <a:lnTo>
                    <a:pt x="89192" y="104063"/>
                  </a:lnTo>
                  <a:lnTo>
                    <a:pt x="79527" y="104063"/>
                  </a:lnTo>
                  <a:lnTo>
                    <a:pt x="77660" y="103606"/>
                  </a:lnTo>
                  <a:lnTo>
                    <a:pt x="75869" y="101752"/>
                  </a:lnTo>
                  <a:lnTo>
                    <a:pt x="75425" y="99593"/>
                  </a:lnTo>
                  <a:lnTo>
                    <a:pt x="75425" y="74155"/>
                  </a:lnTo>
                  <a:lnTo>
                    <a:pt x="89192" y="74155"/>
                  </a:lnTo>
                  <a:lnTo>
                    <a:pt x="89192" y="68948"/>
                  </a:lnTo>
                  <a:close/>
                </a:path>
                <a:path w="1145539" h="111125">
                  <a:moveTo>
                    <a:pt x="132778" y="81597"/>
                  </a:moveTo>
                  <a:lnTo>
                    <a:pt x="131152" y="76835"/>
                  </a:lnTo>
                  <a:lnTo>
                    <a:pt x="128333" y="73634"/>
                  </a:lnTo>
                  <a:lnTo>
                    <a:pt x="126085" y="71158"/>
                  </a:lnTo>
                  <a:lnTo>
                    <a:pt x="126085" y="85686"/>
                  </a:lnTo>
                  <a:lnTo>
                    <a:pt x="102285" y="85686"/>
                  </a:lnTo>
                  <a:lnTo>
                    <a:pt x="102577" y="81889"/>
                  </a:lnTo>
                  <a:lnTo>
                    <a:pt x="103924" y="78917"/>
                  </a:lnTo>
                  <a:lnTo>
                    <a:pt x="108381" y="74752"/>
                  </a:lnTo>
                  <a:lnTo>
                    <a:pt x="111353" y="73634"/>
                  </a:lnTo>
                  <a:lnTo>
                    <a:pt x="118351" y="73634"/>
                  </a:lnTo>
                  <a:lnTo>
                    <a:pt x="126085" y="85686"/>
                  </a:lnTo>
                  <a:lnTo>
                    <a:pt x="126085" y="71158"/>
                  </a:lnTo>
                  <a:lnTo>
                    <a:pt x="124828" y="69761"/>
                  </a:lnTo>
                  <a:lnTo>
                    <a:pt x="120510" y="67983"/>
                  </a:lnTo>
                  <a:lnTo>
                    <a:pt x="108902" y="67983"/>
                  </a:lnTo>
                  <a:lnTo>
                    <a:pt x="104000" y="69989"/>
                  </a:lnTo>
                  <a:lnTo>
                    <a:pt x="100418" y="73863"/>
                  </a:lnTo>
                  <a:lnTo>
                    <a:pt x="96850" y="77800"/>
                  </a:lnTo>
                  <a:lnTo>
                    <a:pt x="95072" y="83083"/>
                  </a:lnTo>
                  <a:lnTo>
                    <a:pt x="95072" y="96177"/>
                  </a:lnTo>
                  <a:lnTo>
                    <a:pt x="96926" y="101307"/>
                  </a:lnTo>
                  <a:lnTo>
                    <a:pt x="104521" y="108737"/>
                  </a:lnTo>
                  <a:lnTo>
                    <a:pt x="109651" y="110604"/>
                  </a:lnTo>
                  <a:lnTo>
                    <a:pt x="118719" y="110604"/>
                  </a:lnTo>
                  <a:lnTo>
                    <a:pt x="121323" y="110299"/>
                  </a:lnTo>
                  <a:lnTo>
                    <a:pt x="126390" y="109410"/>
                  </a:lnTo>
                  <a:lnTo>
                    <a:pt x="128841" y="108597"/>
                  </a:lnTo>
                  <a:lnTo>
                    <a:pt x="131216" y="107556"/>
                  </a:lnTo>
                  <a:lnTo>
                    <a:pt x="131216" y="105029"/>
                  </a:lnTo>
                  <a:lnTo>
                    <a:pt x="131216" y="101231"/>
                  </a:lnTo>
                  <a:lnTo>
                    <a:pt x="128841" y="102565"/>
                  </a:lnTo>
                  <a:lnTo>
                    <a:pt x="126390" y="103543"/>
                  </a:lnTo>
                  <a:lnTo>
                    <a:pt x="121627" y="104724"/>
                  </a:lnTo>
                  <a:lnTo>
                    <a:pt x="119100" y="105029"/>
                  </a:lnTo>
                  <a:lnTo>
                    <a:pt x="112102" y="105029"/>
                  </a:lnTo>
                  <a:lnTo>
                    <a:pt x="108686" y="103835"/>
                  </a:lnTo>
                  <a:lnTo>
                    <a:pt x="105968" y="101231"/>
                  </a:lnTo>
                  <a:lnTo>
                    <a:pt x="103695" y="99072"/>
                  </a:lnTo>
                  <a:lnTo>
                    <a:pt x="102362" y="95504"/>
                  </a:lnTo>
                  <a:lnTo>
                    <a:pt x="102057" y="90893"/>
                  </a:lnTo>
                  <a:lnTo>
                    <a:pt x="132778" y="90893"/>
                  </a:lnTo>
                  <a:lnTo>
                    <a:pt x="132778" y="85686"/>
                  </a:lnTo>
                  <a:lnTo>
                    <a:pt x="132778" y="81597"/>
                  </a:lnTo>
                  <a:close/>
                </a:path>
                <a:path w="1145539" h="111125">
                  <a:moveTo>
                    <a:pt x="167297" y="68351"/>
                  </a:moveTo>
                  <a:lnTo>
                    <a:pt x="166547" y="68199"/>
                  </a:lnTo>
                  <a:lnTo>
                    <a:pt x="164325" y="67983"/>
                  </a:lnTo>
                  <a:lnTo>
                    <a:pt x="160604" y="67983"/>
                  </a:lnTo>
                  <a:lnTo>
                    <a:pt x="157848" y="68580"/>
                  </a:lnTo>
                  <a:lnTo>
                    <a:pt x="153390" y="70954"/>
                  </a:lnTo>
                  <a:lnTo>
                    <a:pt x="151523" y="72821"/>
                  </a:lnTo>
                  <a:lnTo>
                    <a:pt x="150190" y="75272"/>
                  </a:lnTo>
                  <a:lnTo>
                    <a:pt x="150190" y="68948"/>
                  </a:lnTo>
                  <a:lnTo>
                    <a:pt x="143497" y="68948"/>
                  </a:lnTo>
                  <a:lnTo>
                    <a:pt x="143497" y="109639"/>
                  </a:lnTo>
                  <a:lnTo>
                    <a:pt x="150190" y="109639"/>
                  </a:lnTo>
                  <a:lnTo>
                    <a:pt x="150190" y="83604"/>
                  </a:lnTo>
                  <a:lnTo>
                    <a:pt x="151155" y="80098"/>
                  </a:lnTo>
                  <a:lnTo>
                    <a:pt x="155244" y="75196"/>
                  </a:lnTo>
                  <a:lnTo>
                    <a:pt x="158153" y="73926"/>
                  </a:lnTo>
                  <a:lnTo>
                    <a:pt x="162979" y="73926"/>
                  </a:lnTo>
                  <a:lnTo>
                    <a:pt x="165735" y="74447"/>
                  </a:lnTo>
                  <a:lnTo>
                    <a:pt x="166547" y="74752"/>
                  </a:lnTo>
                  <a:lnTo>
                    <a:pt x="167297" y="75196"/>
                  </a:lnTo>
                  <a:lnTo>
                    <a:pt x="167297" y="68351"/>
                  </a:lnTo>
                  <a:close/>
                </a:path>
                <a:path w="1145539" h="111125">
                  <a:moveTo>
                    <a:pt x="209105" y="68948"/>
                  </a:moveTo>
                  <a:lnTo>
                    <a:pt x="202031" y="68948"/>
                  </a:lnTo>
                  <a:lnTo>
                    <a:pt x="189318" y="103085"/>
                  </a:lnTo>
                  <a:lnTo>
                    <a:pt x="176593" y="68948"/>
                  </a:lnTo>
                  <a:lnTo>
                    <a:pt x="169532" y="68948"/>
                  </a:lnTo>
                  <a:lnTo>
                    <a:pt x="184772" y="109639"/>
                  </a:lnTo>
                  <a:lnTo>
                    <a:pt x="193852" y="109639"/>
                  </a:lnTo>
                  <a:lnTo>
                    <a:pt x="209105" y="68948"/>
                  </a:lnTo>
                  <a:close/>
                </a:path>
                <a:path w="1145539" h="111125">
                  <a:moveTo>
                    <a:pt x="250151" y="80251"/>
                  </a:moveTo>
                  <a:lnTo>
                    <a:pt x="248678" y="75641"/>
                  </a:lnTo>
                  <a:lnTo>
                    <a:pt x="246761" y="73634"/>
                  </a:lnTo>
                  <a:lnTo>
                    <a:pt x="242874" y="69545"/>
                  </a:lnTo>
                  <a:lnTo>
                    <a:pt x="238480" y="67983"/>
                  </a:lnTo>
                  <a:lnTo>
                    <a:pt x="230378" y="67983"/>
                  </a:lnTo>
                  <a:lnTo>
                    <a:pt x="228142" y="68275"/>
                  </a:lnTo>
                  <a:lnTo>
                    <a:pt x="223532" y="69176"/>
                  </a:lnTo>
                  <a:lnTo>
                    <a:pt x="221157" y="69913"/>
                  </a:lnTo>
                  <a:lnTo>
                    <a:pt x="218770" y="70802"/>
                  </a:lnTo>
                  <a:lnTo>
                    <a:pt x="218770" y="76987"/>
                  </a:lnTo>
                  <a:lnTo>
                    <a:pt x="220776" y="75946"/>
                  </a:lnTo>
                  <a:lnTo>
                    <a:pt x="222859" y="75120"/>
                  </a:lnTo>
                  <a:lnTo>
                    <a:pt x="227317" y="73926"/>
                  </a:lnTo>
                  <a:lnTo>
                    <a:pt x="229565" y="73634"/>
                  </a:lnTo>
                  <a:lnTo>
                    <a:pt x="235585" y="73634"/>
                  </a:lnTo>
                  <a:lnTo>
                    <a:pt x="238417" y="74523"/>
                  </a:lnTo>
                  <a:lnTo>
                    <a:pt x="240423" y="76161"/>
                  </a:lnTo>
                  <a:lnTo>
                    <a:pt x="242430" y="77876"/>
                  </a:lnTo>
                  <a:lnTo>
                    <a:pt x="243471" y="80251"/>
                  </a:lnTo>
                  <a:lnTo>
                    <a:pt x="243471" y="83972"/>
                  </a:lnTo>
                  <a:lnTo>
                    <a:pt x="243471" y="89179"/>
                  </a:lnTo>
                  <a:lnTo>
                    <a:pt x="243471" y="95059"/>
                  </a:lnTo>
                  <a:lnTo>
                    <a:pt x="242341" y="98552"/>
                  </a:lnTo>
                  <a:lnTo>
                    <a:pt x="239623" y="101752"/>
                  </a:lnTo>
                  <a:lnTo>
                    <a:pt x="237883" y="103835"/>
                  </a:lnTo>
                  <a:lnTo>
                    <a:pt x="234911" y="105092"/>
                  </a:lnTo>
                  <a:lnTo>
                    <a:pt x="228511" y="105092"/>
                  </a:lnTo>
                  <a:lnTo>
                    <a:pt x="226364" y="104432"/>
                  </a:lnTo>
                  <a:lnTo>
                    <a:pt x="224802" y="103022"/>
                  </a:lnTo>
                  <a:lnTo>
                    <a:pt x="223227" y="101676"/>
                  </a:lnTo>
                  <a:lnTo>
                    <a:pt x="222491" y="99745"/>
                  </a:lnTo>
                  <a:lnTo>
                    <a:pt x="222491" y="94386"/>
                  </a:lnTo>
                  <a:lnTo>
                    <a:pt x="223532" y="92303"/>
                  </a:lnTo>
                  <a:lnTo>
                    <a:pt x="225615" y="91046"/>
                  </a:lnTo>
                  <a:lnTo>
                    <a:pt x="227685" y="89852"/>
                  </a:lnTo>
                  <a:lnTo>
                    <a:pt x="231406" y="89179"/>
                  </a:lnTo>
                  <a:lnTo>
                    <a:pt x="243471" y="89179"/>
                  </a:lnTo>
                  <a:lnTo>
                    <a:pt x="243471" y="83972"/>
                  </a:lnTo>
                  <a:lnTo>
                    <a:pt x="227990" y="83972"/>
                  </a:lnTo>
                  <a:lnTo>
                    <a:pt x="223443" y="85166"/>
                  </a:lnTo>
                  <a:lnTo>
                    <a:pt x="217284" y="89852"/>
                  </a:lnTo>
                  <a:lnTo>
                    <a:pt x="215798" y="93268"/>
                  </a:lnTo>
                  <a:lnTo>
                    <a:pt x="215798" y="101752"/>
                  </a:lnTo>
                  <a:lnTo>
                    <a:pt x="216992" y="104876"/>
                  </a:lnTo>
                  <a:lnTo>
                    <a:pt x="221881" y="109486"/>
                  </a:lnTo>
                  <a:lnTo>
                    <a:pt x="225247" y="110604"/>
                  </a:lnTo>
                  <a:lnTo>
                    <a:pt x="232689" y="110604"/>
                  </a:lnTo>
                  <a:lnTo>
                    <a:pt x="235508" y="110007"/>
                  </a:lnTo>
                  <a:lnTo>
                    <a:pt x="239979" y="107772"/>
                  </a:lnTo>
                  <a:lnTo>
                    <a:pt x="241909" y="105994"/>
                  </a:lnTo>
                  <a:lnTo>
                    <a:pt x="242455" y="105092"/>
                  </a:lnTo>
                  <a:lnTo>
                    <a:pt x="243471" y="103466"/>
                  </a:lnTo>
                  <a:lnTo>
                    <a:pt x="243471" y="109639"/>
                  </a:lnTo>
                  <a:lnTo>
                    <a:pt x="250151" y="109639"/>
                  </a:lnTo>
                  <a:lnTo>
                    <a:pt x="250151" y="103466"/>
                  </a:lnTo>
                  <a:lnTo>
                    <a:pt x="250151" y="89179"/>
                  </a:lnTo>
                  <a:lnTo>
                    <a:pt x="250151" y="80251"/>
                  </a:lnTo>
                  <a:close/>
                </a:path>
                <a:path w="1145539" h="111125">
                  <a:moveTo>
                    <a:pt x="270611" y="53111"/>
                  </a:moveTo>
                  <a:lnTo>
                    <a:pt x="263931" y="53111"/>
                  </a:lnTo>
                  <a:lnTo>
                    <a:pt x="263931" y="109639"/>
                  </a:lnTo>
                  <a:lnTo>
                    <a:pt x="270611" y="109639"/>
                  </a:lnTo>
                  <a:lnTo>
                    <a:pt x="270611" y="53111"/>
                  </a:lnTo>
                  <a:close/>
                </a:path>
                <a:path w="1145539" h="111125">
                  <a:moveTo>
                    <a:pt x="312724" y="95135"/>
                  </a:moveTo>
                  <a:lnTo>
                    <a:pt x="293751" y="85090"/>
                  </a:lnTo>
                  <a:lnTo>
                    <a:pt x="291376" y="84201"/>
                  </a:lnTo>
                  <a:lnTo>
                    <a:pt x="288988" y="82410"/>
                  </a:lnTo>
                  <a:lnTo>
                    <a:pt x="288404" y="81216"/>
                  </a:lnTo>
                  <a:lnTo>
                    <a:pt x="288404" y="77647"/>
                  </a:lnTo>
                  <a:lnTo>
                    <a:pt x="289217" y="76161"/>
                  </a:lnTo>
                  <a:lnTo>
                    <a:pt x="292493" y="74079"/>
                  </a:lnTo>
                  <a:lnTo>
                    <a:pt x="295021" y="73558"/>
                  </a:lnTo>
                  <a:lnTo>
                    <a:pt x="300520" y="73558"/>
                  </a:lnTo>
                  <a:lnTo>
                    <a:pt x="310565" y="76466"/>
                  </a:lnTo>
                  <a:lnTo>
                    <a:pt x="310565" y="70142"/>
                  </a:lnTo>
                  <a:lnTo>
                    <a:pt x="308711" y="69469"/>
                  </a:lnTo>
                  <a:lnTo>
                    <a:pt x="306705" y="68948"/>
                  </a:lnTo>
                  <a:lnTo>
                    <a:pt x="302310" y="68199"/>
                  </a:lnTo>
                  <a:lnTo>
                    <a:pt x="299999" y="67983"/>
                  </a:lnTo>
                  <a:lnTo>
                    <a:pt x="292493" y="67983"/>
                  </a:lnTo>
                  <a:lnTo>
                    <a:pt x="288620" y="69024"/>
                  </a:lnTo>
                  <a:lnTo>
                    <a:pt x="283248" y="73190"/>
                  </a:lnTo>
                  <a:lnTo>
                    <a:pt x="281927" y="76161"/>
                  </a:lnTo>
                  <a:lnTo>
                    <a:pt x="281927" y="83159"/>
                  </a:lnTo>
                  <a:lnTo>
                    <a:pt x="282816" y="85610"/>
                  </a:lnTo>
                  <a:lnTo>
                    <a:pt x="286461" y="89179"/>
                  </a:lnTo>
                  <a:lnTo>
                    <a:pt x="289509" y="90525"/>
                  </a:lnTo>
                  <a:lnTo>
                    <a:pt x="300151" y="92824"/>
                  </a:lnTo>
                  <a:lnTo>
                    <a:pt x="302831" y="93789"/>
                  </a:lnTo>
                  <a:lnTo>
                    <a:pt x="305206" y="95732"/>
                  </a:lnTo>
                  <a:lnTo>
                    <a:pt x="305879" y="97142"/>
                  </a:lnTo>
                  <a:lnTo>
                    <a:pt x="305879" y="100939"/>
                  </a:lnTo>
                  <a:lnTo>
                    <a:pt x="304990" y="102489"/>
                  </a:lnTo>
                  <a:lnTo>
                    <a:pt x="301637" y="104571"/>
                  </a:lnTo>
                  <a:lnTo>
                    <a:pt x="299186" y="105092"/>
                  </a:lnTo>
                  <a:lnTo>
                    <a:pt x="293674" y="105092"/>
                  </a:lnTo>
                  <a:lnTo>
                    <a:pt x="291299" y="104800"/>
                  </a:lnTo>
                  <a:lnTo>
                    <a:pt x="288925" y="104127"/>
                  </a:lnTo>
                  <a:lnTo>
                    <a:pt x="286537" y="103543"/>
                  </a:lnTo>
                  <a:lnTo>
                    <a:pt x="284073" y="102565"/>
                  </a:lnTo>
                  <a:lnTo>
                    <a:pt x="281635" y="101231"/>
                  </a:lnTo>
                  <a:lnTo>
                    <a:pt x="281635" y="108153"/>
                  </a:lnTo>
                  <a:lnTo>
                    <a:pt x="284226" y="109042"/>
                  </a:lnTo>
                  <a:lnTo>
                    <a:pt x="286689" y="109639"/>
                  </a:lnTo>
                  <a:lnTo>
                    <a:pt x="291452" y="110375"/>
                  </a:lnTo>
                  <a:lnTo>
                    <a:pt x="293674" y="110604"/>
                  </a:lnTo>
                  <a:lnTo>
                    <a:pt x="301117" y="110604"/>
                  </a:lnTo>
                  <a:lnTo>
                    <a:pt x="305282" y="109562"/>
                  </a:lnTo>
                  <a:lnTo>
                    <a:pt x="311238" y="105168"/>
                  </a:lnTo>
                  <a:lnTo>
                    <a:pt x="312724" y="102196"/>
                  </a:lnTo>
                  <a:lnTo>
                    <a:pt x="312724" y="95135"/>
                  </a:lnTo>
                  <a:close/>
                </a:path>
                <a:path w="1145539" h="111125">
                  <a:moveTo>
                    <a:pt x="1132992" y="22174"/>
                  </a:moveTo>
                  <a:lnTo>
                    <a:pt x="1131963" y="20396"/>
                  </a:lnTo>
                  <a:lnTo>
                    <a:pt x="1124585" y="24663"/>
                  </a:lnTo>
                  <a:lnTo>
                    <a:pt x="1126794" y="15900"/>
                  </a:lnTo>
                  <a:lnTo>
                    <a:pt x="1127048" y="14439"/>
                  </a:lnTo>
                  <a:lnTo>
                    <a:pt x="1127074" y="13512"/>
                  </a:lnTo>
                  <a:lnTo>
                    <a:pt x="1126896" y="12103"/>
                  </a:lnTo>
                  <a:lnTo>
                    <a:pt x="1126667" y="11404"/>
                  </a:lnTo>
                  <a:lnTo>
                    <a:pt x="1125512" y="9410"/>
                  </a:lnTo>
                  <a:lnTo>
                    <a:pt x="1124394" y="8623"/>
                  </a:lnTo>
                  <a:lnTo>
                    <a:pt x="1121524" y="8102"/>
                  </a:lnTo>
                  <a:lnTo>
                    <a:pt x="1120000" y="8432"/>
                  </a:lnTo>
                  <a:lnTo>
                    <a:pt x="1114564" y="12954"/>
                  </a:lnTo>
                  <a:lnTo>
                    <a:pt x="1115796" y="15100"/>
                  </a:lnTo>
                  <a:lnTo>
                    <a:pt x="1116368" y="14147"/>
                  </a:lnTo>
                  <a:lnTo>
                    <a:pt x="1116965" y="13347"/>
                  </a:lnTo>
                  <a:lnTo>
                    <a:pt x="1118158" y="12052"/>
                  </a:lnTo>
                  <a:lnTo>
                    <a:pt x="1118793" y="11506"/>
                  </a:lnTo>
                  <a:lnTo>
                    <a:pt x="1120406" y="10579"/>
                  </a:lnTo>
                  <a:lnTo>
                    <a:pt x="1121321" y="10426"/>
                  </a:lnTo>
                  <a:lnTo>
                    <a:pt x="1123073" y="10782"/>
                  </a:lnTo>
                  <a:lnTo>
                    <a:pt x="1123772" y="11303"/>
                  </a:lnTo>
                  <a:lnTo>
                    <a:pt x="1124534" y="12636"/>
                  </a:lnTo>
                  <a:lnTo>
                    <a:pt x="1124699" y="13258"/>
                  </a:lnTo>
                  <a:lnTo>
                    <a:pt x="1124788" y="14605"/>
                  </a:lnTo>
                  <a:lnTo>
                    <a:pt x="1124686" y="15519"/>
                  </a:lnTo>
                  <a:lnTo>
                    <a:pt x="1124305" y="17284"/>
                  </a:lnTo>
                  <a:lnTo>
                    <a:pt x="1122032" y="26136"/>
                  </a:lnTo>
                  <a:lnTo>
                    <a:pt x="1123061" y="27914"/>
                  </a:lnTo>
                  <a:lnTo>
                    <a:pt x="1132992" y="22174"/>
                  </a:lnTo>
                  <a:close/>
                </a:path>
                <a:path w="1145539" h="111125">
                  <a:moveTo>
                    <a:pt x="1145095" y="10985"/>
                  </a:moveTo>
                  <a:lnTo>
                    <a:pt x="1144397" y="8699"/>
                  </a:lnTo>
                  <a:lnTo>
                    <a:pt x="1142784" y="5905"/>
                  </a:lnTo>
                  <a:lnTo>
                    <a:pt x="1142784" y="13982"/>
                  </a:lnTo>
                  <a:lnTo>
                    <a:pt x="1142276" y="14986"/>
                  </a:lnTo>
                  <a:lnTo>
                    <a:pt x="1140079" y="16256"/>
                  </a:lnTo>
                  <a:lnTo>
                    <a:pt x="1138961" y="16192"/>
                  </a:lnTo>
                  <a:lnTo>
                    <a:pt x="1136599" y="14681"/>
                  </a:lnTo>
                  <a:lnTo>
                    <a:pt x="1135418" y="13220"/>
                  </a:lnTo>
                  <a:lnTo>
                    <a:pt x="1132941" y="8928"/>
                  </a:lnTo>
                  <a:lnTo>
                    <a:pt x="1132268" y="7162"/>
                  </a:lnTo>
                  <a:lnTo>
                    <a:pt x="1132141" y="4381"/>
                  </a:lnTo>
                  <a:lnTo>
                    <a:pt x="1132649" y="3365"/>
                  </a:lnTo>
                  <a:lnTo>
                    <a:pt x="1134833" y="2108"/>
                  </a:lnTo>
                  <a:lnTo>
                    <a:pt x="1135964" y="2171"/>
                  </a:lnTo>
                  <a:lnTo>
                    <a:pt x="1142784" y="13982"/>
                  </a:lnTo>
                  <a:lnTo>
                    <a:pt x="1142784" y="5905"/>
                  </a:lnTo>
                  <a:lnTo>
                    <a:pt x="1141361" y="3429"/>
                  </a:lnTo>
                  <a:lnTo>
                    <a:pt x="1140117" y="2108"/>
                  </a:lnTo>
                  <a:lnTo>
                    <a:pt x="1139723" y="1689"/>
                  </a:lnTo>
                  <a:lnTo>
                    <a:pt x="1137996" y="825"/>
                  </a:lnTo>
                  <a:lnTo>
                    <a:pt x="1136256" y="0"/>
                  </a:lnTo>
                  <a:lnTo>
                    <a:pt x="1134516" y="63"/>
                  </a:lnTo>
                  <a:lnTo>
                    <a:pt x="1131011" y="2082"/>
                  </a:lnTo>
                  <a:lnTo>
                    <a:pt x="1130071" y="3568"/>
                  </a:lnTo>
                  <a:lnTo>
                    <a:pt x="1129817" y="7404"/>
                  </a:lnTo>
                  <a:lnTo>
                    <a:pt x="1130541" y="9677"/>
                  </a:lnTo>
                  <a:lnTo>
                    <a:pt x="1133602" y="14986"/>
                  </a:lnTo>
                  <a:lnTo>
                    <a:pt x="1135189" y="16700"/>
                  </a:lnTo>
                  <a:lnTo>
                    <a:pt x="1138618" y="18389"/>
                  </a:lnTo>
                  <a:lnTo>
                    <a:pt x="1140371" y="18288"/>
                  </a:lnTo>
                  <a:lnTo>
                    <a:pt x="1143876" y="16256"/>
                  </a:lnTo>
                  <a:lnTo>
                    <a:pt x="1144689" y="14986"/>
                  </a:lnTo>
                  <a:lnTo>
                    <a:pt x="1144803" y="14681"/>
                  </a:lnTo>
                  <a:lnTo>
                    <a:pt x="1145095" y="1098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4302666" y="3552071"/>
              <a:ext cx="0" cy="1316990"/>
            </a:xfrm>
            <a:custGeom>
              <a:avLst/>
              <a:gdLst/>
              <a:ahLst/>
              <a:cxnLst/>
              <a:rect l="l" t="t" r="r" b="b"/>
              <a:pathLst>
                <a:path h="1316989">
                  <a:moveTo>
                    <a:pt x="0" y="1316846"/>
                  </a:moveTo>
                  <a:lnTo>
                    <a:pt x="0" y="0"/>
                  </a:lnTo>
                </a:path>
              </a:pathLst>
            </a:custGeom>
            <a:ln w="3967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52" name="object 5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50961" y="3552071"/>
              <a:ext cx="317793" cy="1336323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2066771" y="3552071"/>
              <a:ext cx="2236470" cy="1316990"/>
            </a:xfrm>
            <a:custGeom>
              <a:avLst/>
              <a:gdLst/>
              <a:ahLst/>
              <a:cxnLst/>
              <a:rect l="l" t="t" r="r" b="b"/>
              <a:pathLst>
                <a:path w="2236470" h="1316989">
                  <a:moveTo>
                    <a:pt x="0" y="1316846"/>
                  </a:moveTo>
                  <a:lnTo>
                    <a:pt x="2235894" y="1316846"/>
                  </a:lnTo>
                </a:path>
                <a:path w="2236470" h="1316989">
                  <a:moveTo>
                    <a:pt x="0" y="0"/>
                  </a:moveTo>
                  <a:lnTo>
                    <a:pt x="2235894" y="0"/>
                  </a:lnTo>
                </a:path>
              </a:pathLst>
            </a:custGeom>
            <a:ln w="3967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54" name="object 5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25001" y="3446945"/>
              <a:ext cx="1924037" cy="95910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078" y="5012385"/>
              <a:ext cx="3369892" cy="164652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9600" y="69529"/>
            <a:ext cx="11074400" cy="773430"/>
            <a:chOff x="609600" y="69529"/>
            <a:chExt cx="11074400" cy="773430"/>
          </a:xfrm>
        </p:grpSpPr>
        <p:sp>
          <p:nvSpPr>
            <p:cNvPr id="3" name="object 3"/>
            <p:cNvSpPr/>
            <p:nvPr/>
          </p:nvSpPr>
          <p:spPr>
            <a:xfrm>
              <a:off x="609600" y="838199"/>
              <a:ext cx="11074400" cy="0"/>
            </a:xfrm>
            <a:custGeom>
              <a:avLst/>
              <a:gdLst/>
              <a:ahLst/>
              <a:cxnLst/>
              <a:rect l="l" t="t" r="r" b="b"/>
              <a:pathLst>
                <a:path w="11074400">
                  <a:moveTo>
                    <a:pt x="0" y="0"/>
                  </a:moveTo>
                  <a:lnTo>
                    <a:pt x="11074406" y="1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824608" y="69529"/>
              <a:ext cx="747551" cy="747556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96900" y="311402"/>
            <a:ext cx="7327900" cy="45212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u="none"/>
            </a:pPr>
            <a:r>
              <a:t>Conclusioni e passi successivi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96900" y="949452"/>
            <a:ext cx="8075930" cy="3442335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244475" indent="-231775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243840" algn="l"/>
                <a:tab pos="244475" algn="l"/>
              </a:tabLst>
              <a:defRPr sz="2000" b="1" i="1">
                <a:solidFill>
                  <a:srgbClr val="004266"/>
                </a:solidFill>
                <a:latin typeface="Arial"/>
                <a:cs typeface="Arial"/>
              </a:defRPr>
            </a:pPr>
            <a:r>
              <a:t>Modelliamo le preferenze e le priorità etiche</a:t>
            </a:r>
            <a:endParaRPr sz="2000">
              <a:latin typeface="Arial"/>
              <a:cs typeface="Arial"/>
            </a:endParaRPr>
          </a:p>
          <a:p>
            <a:pPr marL="244475" marR="612140">
              <a:lnSpc>
                <a:spcPct val="100000"/>
              </a:lnSpc>
              <a:defRPr sz="2000" b="1" i="1">
                <a:solidFill>
                  <a:srgbClr val="004266"/>
                </a:solidFill>
                <a:latin typeface="Arial"/>
                <a:cs typeface="Arial"/>
              </a:defRPr>
            </a:pPr>
            <a:r>
              <a:t>come CP-nets e proporre nuove tecniche di machine learning per giudicare le decisioni.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950">
              <a:latin typeface="Arial"/>
              <a:cs typeface="Arial"/>
            </a:endParaRPr>
          </a:p>
          <a:p>
            <a:pPr marL="244475" indent="-231775">
              <a:lnSpc>
                <a:spcPct val="100000"/>
              </a:lnSpc>
              <a:buChar char="•"/>
              <a:tabLst>
                <a:tab pos="243840" algn="l"/>
                <a:tab pos="244475" algn="l"/>
              </a:tabLst>
              <a:defRPr sz="2000" u="heavy">
                <a:solidFill>
                  <a:srgbClr val="004266"/>
                </a:solidFill>
                <a:uFill>
                  <a:solidFill>
                    <a:srgbClr val="004266"/>
                  </a:solidFill>
                </a:uFill>
                <a:latin typeface="Arial MT"/>
                <a:cs typeface="Arial MT"/>
              </a:defRPr>
            </a:pPr>
            <a:r>
              <a:t>Domande importanti e passi successivi:</a:t>
            </a:r>
            <a:endParaRPr sz="2000">
              <a:latin typeface="Arial MT"/>
              <a:cs typeface="Arial MT"/>
            </a:endParaRPr>
          </a:p>
          <a:p>
            <a:pPr marL="755650" lvl="1" indent="-396875">
              <a:lnSpc>
                <a:spcPct val="100000"/>
              </a:lnSpc>
              <a:spcBef>
                <a:spcPts val="505"/>
              </a:spcBef>
              <a:buChar char="–"/>
              <a:tabLst>
                <a:tab pos="755015" algn="l"/>
                <a:tab pos="755650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Come misurare la distanza tra le strutture eterogenee?</a:t>
            </a:r>
            <a:endParaRPr sz="2000">
              <a:latin typeface="Arial MT"/>
              <a:cs typeface="Arial MT"/>
            </a:endParaRPr>
          </a:p>
          <a:p>
            <a:pPr marL="755650" lvl="1" indent="-396875">
              <a:lnSpc>
                <a:spcPct val="100000"/>
              </a:lnSpc>
              <a:spcBef>
                <a:spcPts val="500"/>
              </a:spcBef>
              <a:buChar char="–"/>
              <a:tabLst>
                <a:tab pos="755015" algn="l"/>
                <a:tab pos="755650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Come possiamo acquisire e codificare norme/valori/aspettazioni?</a:t>
            </a:r>
            <a:endParaRPr sz="2000">
              <a:latin typeface="Arial MT"/>
              <a:cs typeface="Arial MT"/>
            </a:endParaRPr>
          </a:p>
          <a:p>
            <a:pPr marL="755650" lvl="1" indent="-396875">
              <a:lnSpc>
                <a:spcPct val="100000"/>
              </a:lnSpc>
              <a:spcBef>
                <a:spcPts val="385"/>
              </a:spcBef>
              <a:buChar char="–"/>
              <a:tabLst>
                <a:tab pos="755015" algn="l"/>
                <a:tab pos="755650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Come rendiamo conto degli effetti edge?</a:t>
            </a:r>
            <a:endParaRPr sz="2000">
              <a:latin typeface="Arial MT"/>
              <a:cs typeface="Arial MT"/>
            </a:endParaRPr>
          </a:p>
          <a:p>
            <a:pPr marL="755650" marR="1007744" lvl="1" indent="-396875">
              <a:lnSpc>
                <a:spcPct val="100000"/>
              </a:lnSpc>
              <a:spcBef>
                <a:spcPts val="505"/>
              </a:spcBef>
              <a:buChar char="–"/>
              <a:tabLst>
                <a:tab pos="755015" algn="l"/>
                <a:tab pos="755650" algn="l"/>
              </a:tabLst>
              <a:defRPr sz="2000">
                <a:solidFill>
                  <a:srgbClr val="004266"/>
                </a:solidFill>
                <a:latin typeface="Arial MT"/>
                <a:cs typeface="Arial MT"/>
              </a:defRPr>
            </a:pPr>
            <a:r>
              <a:t>Come possiamo passare le nostre tecniche ad altre rappresentazioni/formalismi di preferenza?</a:t>
            </a:r>
            <a:endParaRPr sz="2000">
              <a:latin typeface="Arial MT"/>
              <a:cs typeface="Arial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12225" y="4002404"/>
            <a:ext cx="3041319" cy="2831188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11273" y="975613"/>
            <a:ext cx="3021870" cy="2971979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1722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23488" y="149099"/>
              <a:ext cx="8668512" cy="67089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342120" cy="685799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56721" y="1353312"/>
            <a:ext cx="3840479" cy="2535118"/>
          </a:xfrm>
          <a:prstGeom prst="rect">
            <a:avLst/>
          </a:prstGeom>
        </p:spPr>
        <p:txBody>
          <a:bodyPr vert="horz" wrap="square" lIns="0" tIns="71755" rIns="0" bIns="0">
            <a:spAutoFit/>
          </a:bodyPr>
          <a:lstStyle/>
          <a:p>
            <a:pPr marL="12700" marR="5080">
              <a:lnSpc>
                <a:spcPct val="90500"/>
              </a:lnSpc>
              <a:spcBef>
                <a:spcPts val="565"/>
              </a:spcBef>
              <a:defRPr sz="4100" u="none">
                <a:solidFill>
                  <a:srgbClr val="FFFFFF"/>
                </a:solidFill>
                <a:latin typeface="Calibri Light"/>
                <a:cs typeface="Calibri Light"/>
              </a:defRPr>
            </a:pPr>
            <a:r>
              <a:rPr sz="3200"/>
              <a:t>Quando è moralmente accettabile rompere le regole?</a:t>
            </a:r>
            <a:endParaRPr sz="3200">
              <a:latin typeface="Calibri Light"/>
              <a:cs typeface="Calibri Light"/>
            </a:endParaRPr>
          </a:p>
          <a:p>
            <a:pPr marL="12700" marR="440055">
              <a:lnSpc>
                <a:spcPts val="4490"/>
              </a:lnSpc>
              <a:spcBef>
                <a:spcPts val="5"/>
              </a:spcBef>
              <a:defRPr sz="4100" u="none">
                <a:solidFill>
                  <a:srgbClr val="FFFFFF"/>
                </a:solidFill>
                <a:latin typeface="Calibri Light"/>
                <a:cs typeface="Calibri Light"/>
              </a:defRPr>
            </a:pPr>
            <a:r>
              <a:rPr sz="3200"/>
              <a:t>Un approccio basato sulle preferenze</a:t>
            </a:r>
            <a:endParaRPr sz="3200"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6719" y="4868164"/>
            <a:ext cx="3732529" cy="930910"/>
          </a:xfrm>
          <a:prstGeom prst="rect">
            <a:avLst/>
          </a:prstGeom>
        </p:spPr>
        <p:txBody>
          <a:bodyPr vert="horz" wrap="square" lIns="0" tIns="36194" rIns="0" bIns="0">
            <a:spAutoFit/>
          </a:bodyPr>
          <a:lstStyle/>
          <a:p>
            <a:pPr marL="12700" marR="5080">
              <a:lnSpc>
                <a:spcPct val="90400"/>
              </a:lnSpc>
              <a:spcBef>
                <a:spcPts val="284"/>
              </a:spcBef>
              <a:defRPr sz="16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Edmond Awad, Sydney Levine, </a:t>
            </a:r>
            <a:r>
              <a:rPr b="1"/>
              <a:t>Andrea Loreggia</a:t>
            </a:r>
            <a:r>
              <a:t>, Nicholas Mattei, Iyad Rahwan, Francesca Rossi, Kartik Talamadupula, Joshua Tenenbaum e Max Kleiman-Weiner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81029" y="625678"/>
            <a:ext cx="3977640" cy="3939540"/>
            <a:chOff x="481029" y="625678"/>
            <a:chExt cx="3977640" cy="3939540"/>
          </a:xfrm>
        </p:grpSpPr>
        <p:sp>
          <p:nvSpPr>
            <p:cNvPr id="8" name="object 8"/>
            <p:cNvSpPr/>
            <p:nvPr/>
          </p:nvSpPr>
          <p:spPr>
            <a:xfrm>
              <a:off x="481029" y="625678"/>
              <a:ext cx="704215" cy="146685"/>
            </a:xfrm>
            <a:custGeom>
              <a:avLst/>
              <a:gdLst/>
              <a:ahLst/>
              <a:cxnLst/>
              <a:rect l="l" t="t" r="r" b="b"/>
              <a:pathLst>
                <a:path w="704215" h="146684">
                  <a:moveTo>
                    <a:pt x="704088" y="0"/>
                  </a:moveTo>
                  <a:lnTo>
                    <a:pt x="0" y="0"/>
                  </a:lnTo>
                  <a:lnTo>
                    <a:pt x="0" y="146303"/>
                  </a:lnTo>
                  <a:lnTo>
                    <a:pt x="704088" y="146303"/>
                  </a:lnTo>
                  <a:lnTo>
                    <a:pt x="704088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81029" y="4546917"/>
              <a:ext cx="3977640" cy="18415"/>
            </a:xfrm>
            <a:custGeom>
              <a:avLst/>
              <a:gdLst/>
              <a:ahLst/>
              <a:cxnLst/>
              <a:rect l="l" t="t" r="r" b="b"/>
              <a:pathLst>
                <a:path w="3977640" h="18414">
                  <a:moveTo>
                    <a:pt x="3977636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3977636" y="18288"/>
                  </a:lnTo>
                  <a:lnTo>
                    <a:pt x="39776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500444" y="894588"/>
            <a:ext cx="2700655" cy="69596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4400" u="none">
                <a:solidFill>
                  <a:srgbClr val="FFFFFF"/>
                </a:solidFill>
                <a:latin typeface="Calibri Light"/>
                <a:cs typeface="Calibri Light"/>
              </a:defRPr>
            </a:pPr>
            <a:r>
              <a:t>Motivazioni</a:t>
            </a:r>
            <a:endParaRPr sz="44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" y="13"/>
            <a:ext cx="4648180" cy="586738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500444" y="2029459"/>
            <a:ext cx="4785360" cy="3402965"/>
          </a:xfrm>
          <a:prstGeom prst="rect">
            <a:avLst/>
          </a:prstGeom>
        </p:spPr>
        <p:txBody>
          <a:bodyPr vert="horz" wrap="square" lIns="0" tIns="51435" rIns="0" bIns="0">
            <a:spAutoFit/>
          </a:bodyPr>
          <a:lstStyle/>
          <a:p>
            <a:pPr marL="241300" marR="830580" indent="-228600">
              <a:lnSpc>
                <a:spcPts val="2620"/>
              </a:lnSpc>
              <a:spcBef>
                <a:spcPts val="405"/>
              </a:spcBef>
              <a:buFont typeface="Arial MT"/>
              <a:buChar char="•"/>
              <a:tabLst>
                <a:tab pos="241300" algn="l"/>
              </a:tabLst>
              <a:defRPr sz="24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Indagare quando gli esseri umani trovano accettabile per infrangere le regole</a:t>
            </a:r>
            <a:endParaRPr sz="2400">
              <a:latin typeface="Calibri"/>
              <a:cs typeface="Calibri"/>
            </a:endParaRPr>
          </a:p>
          <a:p>
            <a:pPr marL="241300" marR="5080" indent="-228600">
              <a:lnSpc>
                <a:spcPts val="2620"/>
              </a:lnSpc>
              <a:spcBef>
                <a:spcPts val="855"/>
              </a:spcBef>
              <a:buFont typeface="Arial MT"/>
              <a:buChar char="•"/>
              <a:tabLst>
                <a:tab pos="241300" algn="l"/>
              </a:tabLst>
              <a:defRPr sz="24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Dare un'occhiata alla nostra metodologia di giudizio morale</a:t>
            </a:r>
            <a:endParaRPr sz="2400">
              <a:latin typeface="Calibri"/>
              <a:cs typeface="Calibri"/>
            </a:endParaRPr>
          </a:p>
          <a:p>
            <a:pPr marL="241300" marR="342265" indent="-228600">
              <a:lnSpc>
                <a:spcPts val="2590"/>
              </a:lnSpc>
              <a:spcBef>
                <a:spcPts val="1000"/>
              </a:spcBef>
              <a:buFont typeface="Arial MT"/>
              <a:buChar char="•"/>
              <a:tabLst>
                <a:tab pos="241300" algn="l"/>
              </a:tabLst>
              <a:defRPr sz="24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Indagare quando gli esseri umani passano da una struttura all'altra per le decisioni morali e i giudizi</a:t>
            </a:r>
            <a:endParaRPr sz="2400">
              <a:latin typeface="Calibri"/>
              <a:cs typeface="Calibri"/>
            </a:endParaRPr>
          </a:p>
          <a:p>
            <a:pPr marL="241300" marR="675640" indent="-228600">
              <a:lnSpc>
                <a:spcPts val="2620"/>
              </a:lnSpc>
              <a:spcBef>
                <a:spcPts val="990"/>
              </a:spcBef>
              <a:buFont typeface="Arial MT"/>
              <a:buChar char="•"/>
              <a:tabLst>
                <a:tab pos="241300" algn="l"/>
              </a:tabLst>
              <a:defRPr sz="24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Modellare ed eventualmente incorporare questo passaggio in una macchina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096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543355" y="3745483"/>
            <a:ext cx="3886645" cy="84836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5400">
                <a:solidFill>
                  <a:srgbClr val="FFFFFF"/>
                </a:solidFill>
                <a:latin typeface="Calibri Light"/>
                <a:cs typeface="Calibri Light"/>
              </a:defRPr>
            </a:pPr>
            <a:r>
              <a:t>Deontologia</a:t>
            </a:r>
            <a:endParaRPr sz="540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543355" y="4732020"/>
            <a:ext cx="3577590" cy="610870"/>
          </a:xfrm>
          <a:prstGeom prst="rect">
            <a:avLst/>
          </a:prstGeom>
        </p:spPr>
        <p:txBody>
          <a:bodyPr vert="horz" wrap="square" lIns="0" tIns="41910" rIns="0" bIns="0">
            <a:spAutoFit/>
          </a:bodyPr>
          <a:lstStyle/>
          <a:p>
            <a:pPr marL="12700" marR="5080">
              <a:lnSpc>
                <a:spcPts val="2210"/>
              </a:lnSpc>
              <a:spcBef>
                <a:spcPts val="330"/>
              </a:spcBef>
              <a:defRPr sz="20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Seguendo regole comuni che sono state concordate da noi o dalla società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7188200" cy="6096000"/>
            <a:chOff x="0" y="0"/>
            <a:chExt cx="7188200" cy="6858000"/>
          </a:xfrm>
        </p:grpSpPr>
        <p:sp>
          <p:nvSpPr>
            <p:cNvPr id="6" name="object 6"/>
            <p:cNvSpPr/>
            <p:nvPr/>
          </p:nvSpPr>
          <p:spPr>
            <a:xfrm>
              <a:off x="0" y="0"/>
              <a:ext cx="7188200" cy="6858000"/>
            </a:xfrm>
            <a:custGeom>
              <a:avLst/>
              <a:gdLst/>
              <a:ahLst/>
              <a:cxnLst/>
              <a:rect l="l" t="t" r="r" b="b"/>
              <a:pathLst>
                <a:path w="7188200" h="6858000">
                  <a:moveTo>
                    <a:pt x="7079360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4848618" y="6857999"/>
                  </a:lnTo>
                  <a:lnTo>
                    <a:pt x="4997360" y="6712661"/>
                  </a:lnTo>
                  <a:lnTo>
                    <a:pt x="5030879" y="6677758"/>
                  </a:lnTo>
                  <a:lnTo>
                    <a:pt x="5064183" y="6642648"/>
                  </a:lnTo>
                  <a:lnTo>
                    <a:pt x="5097272" y="6607332"/>
                  </a:lnTo>
                  <a:lnTo>
                    <a:pt x="5130143" y="6571812"/>
                  </a:lnTo>
                  <a:lnTo>
                    <a:pt x="5162796" y="6536087"/>
                  </a:lnTo>
                  <a:lnTo>
                    <a:pt x="5195230" y="6500160"/>
                  </a:lnTo>
                  <a:lnTo>
                    <a:pt x="5227444" y="6464032"/>
                  </a:lnTo>
                  <a:lnTo>
                    <a:pt x="5259436" y="6427703"/>
                  </a:lnTo>
                  <a:lnTo>
                    <a:pt x="5291207" y="6391174"/>
                  </a:lnTo>
                  <a:lnTo>
                    <a:pt x="5322753" y="6354447"/>
                  </a:lnTo>
                  <a:lnTo>
                    <a:pt x="5354076" y="6317523"/>
                  </a:lnTo>
                  <a:lnTo>
                    <a:pt x="5385173" y="6280402"/>
                  </a:lnTo>
                  <a:lnTo>
                    <a:pt x="5416043" y="6243086"/>
                  </a:lnTo>
                  <a:lnTo>
                    <a:pt x="5446686" y="6205576"/>
                  </a:lnTo>
                  <a:lnTo>
                    <a:pt x="5477100" y="6167872"/>
                  </a:lnTo>
                  <a:lnTo>
                    <a:pt x="5507284" y="6129977"/>
                  </a:lnTo>
                  <a:lnTo>
                    <a:pt x="5537238" y="6091890"/>
                  </a:lnTo>
                  <a:lnTo>
                    <a:pt x="5566959" y="6053614"/>
                  </a:lnTo>
                  <a:lnTo>
                    <a:pt x="5596448" y="6015149"/>
                  </a:lnTo>
                  <a:lnTo>
                    <a:pt x="5625703" y="5976495"/>
                  </a:lnTo>
                  <a:lnTo>
                    <a:pt x="5654723" y="5937655"/>
                  </a:lnTo>
                  <a:lnTo>
                    <a:pt x="5683507" y="5898630"/>
                  </a:lnTo>
                  <a:lnTo>
                    <a:pt x="5712053" y="5859419"/>
                  </a:lnTo>
                  <a:lnTo>
                    <a:pt x="5740362" y="5820025"/>
                  </a:lnTo>
                  <a:lnTo>
                    <a:pt x="5768431" y="5780448"/>
                  </a:lnTo>
                  <a:lnTo>
                    <a:pt x="5796259" y="5740690"/>
                  </a:lnTo>
                  <a:lnTo>
                    <a:pt x="5823847" y="5700752"/>
                  </a:lnTo>
                  <a:lnTo>
                    <a:pt x="5851192" y="5660634"/>
                  </a:lnTo>
                  <a:lnTo>
                    <a:pt x="5878293" y="5620338"/>
                  </a:lnTo>
                  <a:lnTo>
                    <a:pt x="5905150" y="5579864"/>
                  </a:lnTo>
                  <a:lnTo>
                    <a:pt x="5931762" y="5539214"/>
                  </a:lnTo>
                  <a:lnTo>
                    <a:pt x="5958126" y="5498389"/>
                  </a:lnTo>
                  <a:lnTo>
                    <a:pt x="5984243" y="5457390"/>
                  </a:lnTo>
                  <a:lnTo>
                    <a:pt x="6010111" y="5416218"/>
                  </a:lnTo>
                  <a:lnTo>
                    <a:pt x="6035730" y="5374874"/>
                  </a:lnTo>
                  <a:lnTo>
                    <a:pt x="6061097" y="5333359"/>
                  </a:lnTo>
                  <a:lnTo>
                    <a:pt x="6086212" y="5291675"/>
                  </a:lnTo>
                  <a:lnTo>
                    <a:pt x="6111075" y="5249821"/>
                  </a:lnTo>
                  <a:lnTo>
                    <a:pt x="6135683" y="5207800"/>
                  </a:lnTo>
                  <a:lnTo>
                    <a:pt x="6160036" y="5165612"/>
                  </a:lnTo>
                  <a:lnTo>
                    <a:pt x="6184133" y="5123258"/>
                  </a:lnTo>
                  <a:lnTo>
                    <a:pt x="6207973" y="5080740"/>
                  </a:lnTo>
                  <a:lnTo>
                    <a:pt x="6231554" y="5038058"/>
                  </a:lnTo>
                  <a:lnTo>
                    <a:pt x="6254876" y="4995214"/>
                  </a:lnTo>
                  <a:lnTo>
                    <a:pt x="6277938" y="4952209"/>
                  </a:lnTo>
                  <a:lnTo>
                    <a:pt x="6300738" y="4909043"/>
                  </a:lnTo>
                  <a:lnTo>
                    <a:pt x="6323276" y="4865718"/>
                  </a:lnTo>
                  <a:lnTo>
                    <a:pt x="6345550" y="4822234"/>
                  </a:lnTo>
                  <a:lnTo>
                    <a:pt x="6367559" y="4778594"/>
                  </a:lnTo>
                  <a:lnTo>
                    <a:pt x="6389302" y="4734797"/>
                  </a:lnTo>
                  <a:lnTo>
                    <a:pt x="6410779" y="4690846"/>
                  </a:lnTo>
                  <a:lnTo>
                    <a:pt x="6431988" y="4646740"/>
                  </a:lnTo>
                  <a:lnTo>
                    <a:pt x="6452928" y="4602482"/>
                  </a:lnTo>
                  <a:lnTo>
                    <a:pt x="6473598" y="4558071"/>
                  </a:lnTo>
                  <a:lnTo>
                    <a:pt x="6493997" y="4513510"/>
                  </a:lnTo>
                  <a:lnTo>
                    <a:pt x="6514124" y="4468799"/>
                  </a:lnTo>
                  <a:lnTo>
                    <a:pt x="6533978" y="4423940"/>
                  </a:lnTo>
                  <a:lnTo>
                    <a:pt x="6553558" y="4378932"/>
                  </a:lnTo>
                  <a:lnTo>
                    <a:pt x="6572862" y="4333779"/>
                  </a:lnTo>
                  <a:lnTo>
                    <a:pt x="6591890" y="4288479"/>
                  </a:lnTo>
                  <a:lnTo>
                    <a:pt x="6610641" y="4243036"/>
                  </a:lnTo>
                  <a:lnTo>
                    <a:pt x="6629113" y="4197449"/>
                  </a:lnTo>
                  <a:lnTo>
                    <a:pt x="6647306" y="4151719"/>
                  </a:lnTo>
                  <a:lnTo>
                    <a:pt x="6665218" y="4105848"/>
                  </a:lnTo>
                  <a:lnTo>
                    <a:pt x="6682848" y="4059837"/>
                  </a:lnTo>
                  <a:lnTo>
                    <a:pt x="6700196" y="4013687"/>
                  </a:lnTo>
                  <a:lnTo>
                    <a:pt x="6717261" y="3967399"/>
                  </a:lnTo>
                  <a:lnTo>
                    <a:pt x="6734040" y="3920974"/>
                  </a:lnTo>
                  <a:lnTo>
                    <a:pt x="6750533" y="3874413"/>
                  </a:lnTo>
                  <a:lnTo>
                    <a:pt x="6766740" y="3827717"/>
                  </a:lnTo>
                  <a:lnTo>
                    <a:pt x="6782659" y="3780887"/>
                  </a:lnTo>
                  <a:lnTo>
                    <a:pt x="6798289" y="3733924"/>
                  </a:lnTo>
                  <a:lnTo>
                    <a:pt x="6813628" y="3686829"/>
                  </a:lnTo>
                  <a:lnTo>
                    <a:pt x="6828677" y="3639604"/>
                  </a:lnTo>
                  <a:lnTo>
                    <a:pt x="6843433" y="3592249"/>
                  </a:lnTo>
                  <a:lnTo>
                    <a:pt x="6857896" y="3544766"/>
                  </a:lnTo>
                  <a:lnTo>
                    <a:pt x="6872065" y="3497155"/>
                  </a:lnTo>
                  <a:lnTo>
                    <a:pt x="6885938" y="3449417"/>
                  </a:lnTo>
                  <a:lnTo>
                    <a:pt x="6899515" y="3401555"/>
                  </a:lnTo>
                  <a:lnTo>
                    <a:pt x="6912794" y="3353568"/>
                  </a:lnTo>
                  <a:lnTo>
                    <a:pt x="6925775" y="3305457"/>
                  </a:lnTo>
                  <a:lnTo>
                    <a:pt x="6938456" y="3257225"/>
                  </a:lnTo>
                  <a:lnTo>
                    <a:pt x="6950837" y="3208871"/>
                  </a:lnTo>
                  <a:lnTo>
                    <a:pt x="6962916" y="3160397"/>
                  </a:lnTo>
                  <a:lnTo>
                    <a:pt x="6974692" y="3111804"/>
                  </a:lnTo>
                  <a:lnTo>
                    <a:pt x="6986164" y="3063093"/>
                  </a:lnTo>
                  <a:lnTo>
                    <a:pt x="6997332" y="3014265"/>
                  </a:lnTo>
                  <a:lnTo>
                    <a:pt x="7008193" y="2965322"/>
                  </a:lnTo>
                  <a:lnTo>
                    <a:pt x="7018747" y="2916263"/>
                  </a:lnTo>
                  <a:lnTo>
                    <a:pt x="7028994" y="2867091"/>
                  </a:lnTo>
                  <a:lnTo>
                    <a:pt x="7038931" y="2817806"/>
                  </a:lnTo>
                  <a:lnTo>
                    <a:pt x="7048558" y="2768410"/>
                  </a:lnTo>
                  <a:lnTo>
                    <a:pt x="7057873" y="2718903"/>
                  </a:lnTo>
                  <a:lnTo>
                    <a:pt x="7066877" y="2669286"/>
                  </a:lnTo>
                  <a:lnTo>
                    <a:pt x="7075567" y="2619561"/>
                  </a:lnTo>
                  <a:lnTo>
                    <a:pt x="7083942" y="2569728"/>
                  </a:lnTo>
                  <a:lnTo>
                    <a:pt x="7092003" y="2519790"/>
                  </a:lnTo>
                  <a:lnTo>
                    <a:pt x="7099746" y="2469746"/>
                  </a:lnTo>
                  <a:lnTo>
                    <a:pt x="7107172" y="2419597"/>
                  </a:lnTo>
                  <a:lnTo>
                    <a:pt x="7114279" y="2369346"/>
                  </a:lnTo>
                  <a:lnTo>
                    <a:pt x="7121067" y="2318992"/>
                  </a:lnTo>
                  <a:lnTo>
                    <a:pt x="7127534" y="2268538"/>
                  </a:lnTo>
                  <a:lnTo>
                    <a:pt x="7133679" y="2217983"/>
                  </a:lnTo>
                  <a:lnTo>
                    <a:pt x="7139501" y="2167330"/>
                  </a:lnTo>
                  <a:lnTo>
                    <a:pt x="7144999" y="2116578"/>
                  </a:lnTo>
                  <a:lnTo>
                    <a:pt x="7150172" y="2065730"/>
                  </a:lnTo>
                  <a:lnTo>
                    <a:pt x="7155019" y="2014786"/>
                  </a:lnTo>
                  <a:lnTo>
                    <a:pt x="7159539" y="1963747"/>
                  </a:lnTo>
                  <a:lnTo>
                    <a:pt x="7163731" y="1912615"/>
                  </a:lnTo>
                  <a:lnTo>
                    <a:pt x="7167593" y="1861390"/>
                  </a:lnTo>
                  <a:lnTo>
                    <a:pt x="7171125" y="1810074"/>
                  </a:lnTo>
                  <a:lnTo>
                    <a:pt x="7174326" y="1758667"/>
                  </a:lnTo>
                  <a:lnTo>
                    <a:pt x="7177194" y="1707171"/>
                  </a:lnTo>
                  <a:lnTo>
                    <a:pt x="7179729" y="1655586"/>
                  </a:lnTo>
                  <a:lnTo>
                    <a:pt x="7181929" y="1603915"/>
                  </a:lnTo>
                  <a:lnTo>
                    <a:pt x="7183794" y="1552157"/>
                  </a:lnTo>
                  <a:lnTo>
                    <a:pt x="7185322" y="1500313"/>
                  </a:lnTo>
                  <a:lnTo>
                    <a:pt x="7186512" y="1448386"/>
                  </a:lnTo>
                  <a:lnTo>
                    <a:pt x="7187364" y="1396376"/>
                  </a:lnTo>
                  <a:lnTo>
                    <a:pt x="7187876" y="1344283"/>
                  </a:lnTo>
                  <a:lnTo>
                    <a:pt x="7188046" y="1292110"/>
                  </a:lnTo>
                  <a:lnTo>
                    <a:pt x="7187879" y="1240510"/>
                  </a:lnTo>
                  <a:lnTo>
                    <a:pt x="7187379" y="1188989"/>
                  </a:lnTo>
                  <a:lnTo>
                    <a:pt x="7186546" y="1137548"/>
                  </a:lnTo>
                  <a:lnTo>
                    <a:pt x="7185382" y="1086188"/>
                  </a:lnTo>
                  <a:lnTo>
                    <a:pt x="7183888" y="1034911"/>
                  </a:lnTo>
                  <a:lnTo>
                    <a:pt x="7182064" y="983717"/>
                  </a:lnTo>
                  <a:lnTo>
                    <a:pt x="7179912" y="932607"/>
                  </a:lnTo>
                  <a:lnTo>
                    <a:pt x="7177432" y="881582"/>
                  </a:lnTo>
                  <a:lnTo>
                    <a:pt x="7174627" y="830644"/>
                  </a:lnTo>
                  <a:lnTo>
                    <a:pt x="7171496" y="779793"/>
                  </a:lnTo>
                  <a:lnTo>
                    <a:pt x="7168041" y="729030"/>
                  </a:lnTo>
                  <a:lnTo>
                    <a:pt x="7164262" y="678357"/>
                  </a:lnTo>
                  <a:lnTo>
                    <a:pt x="7160162" y="627774"/>
                  </a:lnTo>
                  <a:lnTo>
                    <a:pt x="7155740" y="577283"/>
                  </a:lnTo>
                  <a:lnTo>
                    <a:pt x="7150998" y="526885"/>
                  </a:lnTo>
                  <a:lnTo>
                    <a:pt x="7145937" y="476579"/>
                  </a:lnTo>
                  <a:lnTo>
                    <a:pt x="7140558" y="426369"/>
                  </a:lnTo>
                  <a:lnTo>
                    <a:pt x="7134862" y="376254"/>
                  </a:lnTo>
                  <a:lnTo>
                    <a:pt x="7128849" y="326236"/>
                  </a:lnTo>
                  <a:lnTo>
                    <a:pt x="7122522" y="276315"/>
                  </a:lnTo>
                  <a:lnTo>
                    <a:pt x="7115880" y="226493"/>
                  </a:lnTo>
                  <a:lnTo>
                    <a:pt x="7108925" y="176771"/>
                  </a:lnTo>
                  <a:lnTo>
                    <a:pt x="7079360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" y="12"/>
              <a:ext cx="7028496" cy="685798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8834" y="0"/>
            <a:ext cx="11312525" cy="2103120"/>
            <a:chOff x="498834" y="0"/>
            <a:chExt cx="11312525" cy="21031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7304" y="0"/>
              <a:ext cx="11283696" cy="210312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66928" y="0"/>
              <a:ext cx="11155680" cy="2011680"/>
            </a:xfrm>
            <a:custGeom>
              <a:avLst/>
              <a:gdLst/>
              <a:ahLst/>
              <a:cxnLst/>
              <a:rect l="l" t="t" r="r" b="b"/>
              <a:pathLst>
                <a:path w="11155680" h="2011680">
                  <a:moveTo>
                    <a:pt x="11155680" y="0"/>
                  </a:moveTo>
                  <a:lnTo>
                    <a:pt x="0" y="0"/>
                  </a:lnTo>
                  <a:lnTo>
                    <a:pt x="0" y="2011679"/>
                  </a:lnTo>
                  <a:lnTo>
                    <a:pt x="11155680" y="2011679"/>
                  </a:lnTo>
                  <a:lnTo>
                    <a:pt x="111556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98834" y="787349"/>
              <a:ext cx="128270" cy="704215"/>
            </a:xfrm>
            <a:custGeom>
              <a:avLst/>
              <a:gdLst/>
              <a:ahLst/>
              <a:cxnLst/>
              <a:rect l="l" t="t" r="r" b="b"/>
              <a:pathLst>
                <a:path w="128270" h="704215">
                  <a:moveTo>
                    <a:pt x="128015" y="0"/>
                  </a:moveTo>
                  <a:lnTo>
                    <a:pt x="0" y="0"/>
                  </a:lnTo>
                  <a:lnTo>
                    <a:pt x="0" y="704088"/>
                  </a:lnTo>
                  <a:lnTo>
                    <a:pt x="128015" y="704088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F5A7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94308" y="762507"/>
            <a:ext cx="7144384" cy="6350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4000" b="1" u="none">
                <a:solidFill>
                  <a:srgbClr val="000000"/>
                </a:solidFill>
                <a:latin typeface="Tahoma"/>
                <a:cs typeface="Tahoma"/>
              </a:defRPr>
            </a:pPr>
            <a:r>
              <a:t>Il problema dell'allineamento dei valori</a:t>
            </a:r>
            <a:endParaRPr sz="4000"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375285" marR="1704339" indent="-228600">
              <a:lnSpc>
                <a:spcPct val="107500"/>
              </a:lnSpc>
              <a:spcBef>
                <a:spcPts val="100"/>
              </a:spcBef>
              <a:buFont typeface="Arial MT"/>
              <a:buChar char="•"/>
              <a:tabLst>
                <a:tab pos="375920" algn="l"/>
              </a:tabLst>
              <a:defRPr i="0"/>
            </a:pPr>
            <a:r>
              <a:t>Agenti intelligenti: sistemi che percepiscono e agiscono in qualche ambiente</a:t>
            </a:r>
          </a:p>
          <a:p>
            <a:pPr marL="375285" marR="5080" indent="-228600">
              <a:lnSpc>
                <a:spcPct val="109600"/>
              </a:lnSpc>
              <a:spcBef>
                <a:spcPts val="1040"/>
              </a:spcBef>
              <a:buFont typeface="Arial MT"/>
              <a:buChar char="•"/>
              <a:tabLst>
                <a:tab pos="375920" algn="l"/>
              </a:tabLst>
              <a:defRPr i="0"/>
            </a:pPr>
            <a:r>
              <a:t>I progressi nella ricerca sull'IA rendono tempestivo concentrare la ricerca non solo sul rendere l'IA più capace, ma anche sulla massimizzazione dei benefici sociali dell'IA</a:t>
            </a:r>
          </a:p>
          <a:p>
            <a:pPr marL="375285" indent="-228600">
              <a:lnSpc>
                <a:spcPct val="100000"/>
              </a:lnSpc>
              <a:spcBef>
                <a:spcPts val="1320"/>
              </a:spcBef>
              <a:buFont typeface="Arial MT"/>
              <a:buChar char="•"/>
              <a:tabLst>
                <a:tab pos="375920" algn="l"/>
              </a:tabLst>
              <a:defRPr i="0"/>
            </a:pPr>
            <a:r>
              <a:t>Ricerca interdisciplinare, processo di fecondazione incrociata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629200" y="6110732"/>
            <a:ext cx="6471920" cy="388620"/>
          </a:xfrm>
          <a:prstGeom prst="rect">
            <a:avLst/>
          </a:prstGeom>
        </p:spPr>
        <p:txBody>
          <a:bodyPr vert="horz" wrap="square" lIns="0" tIns="20955" rIns="0" bIns="0">
            <a:spAutoFit/>
          </a:bodyPr>
          <a:lstStyle/>
          <a:p>
            <a:pPr marL="12700" marR="5080">
              <a:lnSpc>
                <a:spcPts val="1420"/>
              </a:lnSpc>
              <a:spcBef>
                <a:spcPts val="165"/>
              </a:spcBef>
              <a:defRPr sz="1200">
                <a:solidFill>
                  <a:srgbClr val="2E414F"/>
                </a:solidFill>
              </a:defRPr>
            </a:pPr>
            <a:r>
              <a:rPr>
                <a:latin typeface="Arial MT"/>
                <a:cs typeface="Arial MT"/>
              </a:rPr>
              <a:t>Russell, S., D. Dewey e Max Tegmark. "Priorità di ricerca per un'intelligenza artificiale robusta e vantaggiosa." </a:t>
            </a:r>
            <a:r>
              <a:rPr i="1">
                <a:latin typeface="Arial"/>
                <a:cs typeface="Arial"/>
              </a:rPr>
              <a:t>AI Mag. </a:t>
            </a:r>
            <a:r>
              <a:rPr>
                <a:latin typeface="Arial MT"/>
                <a:cs typeface="Arial MT"/>
              </a:rPr>
              <a:t>36 (2015): 105-114.</a:t>
            </a:r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3246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52359" y="228612"/>
              <a:ext cx="8439640" cy="64007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756648" cy="685799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56721" y="3495547"/>
            <a:ext cx="3299460" cy="75692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4800">
                <a:latin typeface="Calibri Light"/>
                <a:cs typeface="Calibri Light"/>
              </a:defRPr>
            </a:pPr>
            <a:r>
              <a:t>Utilitarismo</a:t>
            </a:r>
            <a:endParaRPr sz="4800"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6719" y="4853940"/>
            <a:ext cx="3677285" cy="610870"/>
          </a:xfrm>
          <a:prstGeom prst="rect">
            <a:avLst/>
          </a:prstGeom>
        </p:spPr>
        <p:txBody>
          <a:bodyPr vert="horz" wrap="square" lIns="0" tIns="41910" rIns="0" bIns="0">
            <a:spAutoFit/>
          </a:bodyPr>
          <a:lstStyle/>
          <a:p>
            <a:pPr marL="12700" marR="5080">
              <a:lnSpc>
                <a:spcPts val="2210"/>
              </a:lnSpc>
              <a:spcBef>
                <a:spcPts val="330"/>
              </a:spcBef>
              <a:defRPr sz="2000">
                <a:latin typeface="Calibri"/>
                <a:cs typeface="Calibri"/>
              </a:defRPr>
            </a:pPr>
            <a:r>
              <a:t>Valutare le conseguenze delle possibili azioni prima di decidere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81029" y="625678"/>
            <a:ext cx="3977640" cy="3939540"/>
            <a:chOff x="481029" y="625678"/>
            <a:chExt cx="3977640" cy="3939540"/>
          </a:xfrm>
        </p:grpSpPr>
        <p:sp>
          <p:nvSpPr>
            <p:cNvPr id="8" name="object 8"/>
            <p:cNvSpPr/>
            <p:nvPr/>
          </p:nvSpPr>
          <p:spPr>
            <a:xfrm>
              <a:off x="481029" y="625678"/>
              <a:ext cx="704215" cy="146685"/>
            </a:xfrm>
            <a:custGeom>
              <a:avLst/>
              <a:gdLst/>
              <a:ahLst/>
              <a:cxnLst/>
              <a:rect l="l" t="t" r="r" b="b"/>
              <a:pathLst>
                <a:path w="704215" h="146684">
                  <a:moveTo>
                    <a:pt x="704088" y="0"/>
                  </a:moveTo>
                  <a:lnTo>
                    <a:pt x="0" y="0"/>
                  </a:lnTo>
                  <a:lnTo>
                    <a:pt x="0" y="146303"/>
                  </a:lnTo>
                  <a:lnTo>
                    <a:pt x="704088" y="146303"/>
                  </a:lnTo>
                  <a:lnTo>
                    <a:pt x="704088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81029" y="4546917"/>
              <a:ext cx="3977640" cy="18415"/>
            </a:xfrm>
            <a:custGeom>
              <a:avLst/>
              <a:gdLst/>
              <a:ahLst/>
              <a:cxnLst/>
              <a:rect l="l" t="t" r="r" b="b"/>
              <a:pathLst>
                <a:path w="3977640" h="18414">
                  <a:moveTo>
                    <a:pt x="3977636" y="0"/>
                  </a:moveTo>
                  <a:lnTo>
                    <a:pt x="0" y="0"/>
                  </a:lnTo>
                  <a:lnTo>
                    <a:pt x="0" y="18288"/>
                  </a:lnTo>
                  <a:lnTo>
                    <a:pt x="3977636" y="18288"/>
                  </a:lnTo>
                  <a:lnTo>
                    <a:pt x="3977636" y="0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"/>
            <a:ext cx="12192000" cy="6858000"/>
            <a:chOff x="0" y="12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" y="12"/>
              <a:ext cx="12191980" cy="68579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64663"/>
              <a:ext cx="12188952" cy="459333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83292" y="4364228"/>
            <a:ext cx="5841307" cy="103124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6600">
                <a:solidFill>
                  <a:srgbClr val="FFFFFF"/>
                </a:solidFill>
                <a:latin typeface="Calibri Light"/>
                <a:cs typeface="Calibri Light"/>
              </a:defRPr>
            </a:pPr>
            <a:r>
              <a:t>Contrattualismo</a:t>
            </a:r>
            <a:endParaRPr sz="6600">
              <a:latin typeface="Calibri Light"/>
              <a:cs typeface="Calibri Ligh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5575033"/>
            <a:ext cx="9785985" cy="685800"/>
          </a:xfrm>
          <a:custGeom>
            <a:avLst/>
            <a:gdLst/>
            <a:ahLst/>
            <a:cxnLst/>
            <a:rect l="l" t="t" r="r" b="b"/>
            <a:pathLst>
              <a:path w="9785985" h="685800">
                <a:moveTo>
                  <a:pt x="9785896" y="0"/>
                </a:moveTo>
                <a:lnTo>
                  <a:pt x="0" y="0"/>
                </a:lnTo>
                <a:lnTo>
                  <a:pt x="0" y="685805"/>
                </a:lnTo>
                <a:lnTo>
                  <a:pt x="9785896" y="685805"/>
                </a:lnTo>
                <a:lnTo>
                  <a:pt x="9785896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83293" y="5693155"/>
            <a:ext cx="6396355" cy="39116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24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Trovare un accordo tra le parti coinvolte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"/>
            <a:ext cx="12192000" cy="6858000"/>
            <a:chOff x="0" y="12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" y="12"/>
              <a:ext cx="12191980" cy="68579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264663"/>
              <a:ext cx="12188952" cy="459333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83293" y="4364228"/>
            <a:ext cx="5423535" cy="103124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6600">
                <a:solidFill>
                  <a:srgbClr val="FFFFFF"/>
                </a:solidFill>
                <a:latin typeface="Calibri Light"/>
                <a:cs typeface="Calibri Light"/>
              </a:defRPr>
            </a:pPr>
            <a:r>
              <a:t>In linea scenari</a:t>
            </a:r>
            <a:endParaRPr sz="6600">
              <a:latin typeface="Calibri Light"/>
              <a:cs typeface="Calibri Ligh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5575033"/>
            <a:ext cx="9785985" cy="685800"/>
          </a:xfrm>
          <a:custGeom>
            <a:avLst/>
            <a:gdLst/>
            <a:ahLst/>
            <a:cxnLst/>
            <a:rect l="l" t="t" r="r" b="b"/>
            <a:pathLst>
              <a:path w="9785985" h="685800">
                <a:moveTo>
                  <a:pt x="9785896" y="0"/>
                </a:moveTo>
                <a:lnTo>
                  <a:pt x="0" y="0"/>
                </a:lnTo>
                <a:lnTo>
                  <a:pt x="0" y="685805"/>
                </a:lnTo>
                <a:lnTo>
                  <a:pt x="9785896" y="685805"/>
                </a:lnTo>
                <a:lnTo>
                  <a:pt x="9785896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95993" y="5720441"/>
            <a:ext cx="7818120" cy="372110"/>
          </a:xfrm>
          <a:prstGeom prst="rect">
            <a:avLst/>
          </a:prstGeom>
        </p:spPr>
        <p:txBody>
          <a:bodyPr vert="horz" wrap="square" lIns="0" tIns="0" rIns="0" bIns="0">
            <a:spAutoFit/>
          </a:bodyPr>
          <a:lstStyle/>
          <a:p>
            <a:pPr>
              <a:lnSpc>
                <a:spcPts val="2765"/>
              </a:lnSpc>
              <a:defRPr sz="24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Ogni persona in linea viene aiutata nell'ordine che arriva (FIFO)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15597" y="5597841"/>
            <a:ext cx="9354820" cy="646430"/>
          </a:xfrm>
          <a:custGeom>
            <a:avLst/>
            <a:gdLst/>
            <a:ahLst/>
            <a:cxnLst/>
            <a:rect l="l" t="t" r="r" b="b"/>
            <a:pathLst>
              <a:path w="9354820" h="646429">
                <a:moveTo>
                  <a:pt x="9354703" y="0"/>
                </a:moveTo>
                <a:lnTo>
                  <a:pt x="0" y="0"/>
                </a:lnTo>
                <a:lnTo>
                  <a:pt x="0" y="646330"/>
                </a:lnTo>
                <a:lnTo>
                  <a:pt x="9354703" y="646330"/>
                </a:lnTo>
                <a:lnTo>
                  <a:pt x="9354703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335832" y="5604764"/>
            <a:ext cx="3115945" cy="57404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3600">
                <a:solidFill>
                  <a:srgbClr val="FF0000"/>
                </a:solidFill>
                <a:latin typeface="Calibri"/>
                <a:cs typeface="Calibri"/>
              </a:defRPr>
            </a:pPr>
            <a:r>
              <a:t>È sempre vero?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2"/>
            <a:ext cx="12189460" cy="6858000"/>
            <a:chOff x="0" y="12"/>
            <a:chExt cx="1218946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2"/>
              <a:ext cx="12188952" cy="68579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968751"/>
              <a:ext cx="12188952" cy="3889248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83293" y="4269740"/>
            <a:ext cx="6679565" cy="112268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7200">
                <a:solidFill>
                  <a:srgbClr val="FFFFFF"/>
                </a:solidFill>
                <a:latin typeface="Calibri Light"/>
                <a:cs typeface="Calibri Light"/>
              </a:defRPr>
            </a:pPr>
            <a:r>
              <a:t>Controesempi</a:t>
            </a:r>
            <a:endParaRPr sz="7200">
              <a:latin typeface="Calibri Light"/>
              <a:cs typeface="Calibri Ligh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-1" y="5575033"/>
            <a:ext cx="9784080" cy="685800"/>
          </a:xfrm>
          <a:custGeom>
            <a:avLst/>
            <a:gdLst/>
            <a:ahLst/>
            <a:cxnLst/>
            <a:rect l="l" t="t" r="r" b="b"/>
            <a:pathLst>
              <a:path w="9784080" h="685800">
                <a:moveTo>
                  <a:pt x="9784081" y="0"/>
                </a:moveTo>
                <a:lnTo>
                  <a:pt x="0" y="0"/>
                </a:lnTo>
                <a:lnTo>
                  <a:pt x="0" y="685805"/>
                </a:lnTo>
                <a:lnTo>
                  <a:pt x="9784081" y="685805"/>
                </a:lnTo>
                <a:lnTo>
                  <a:pt x="9784081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83293" y="5566155"/>
            <a:ext cx="9300786" cy="320601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22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rPr sz="2000"/>
              <a:t>In determinate condizioni, siamo autorizzati a tagliare la parte anteriore della linea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83293" y="5794755"/>
            <a:ext cx="1807845" cy="36068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22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senza aspettare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40741" y="1054773"/>
            <a:ext cx="2963545" cy="683260"/>
          </a:xfrm>
          <a:prstGeom prst="rect">
            <a:avLst/>
          </a:prstGeom>
        </p:spPr>
        <p:txBody>
          <a:bodyPr vert="horz" wrap="square" lIns="0" tIns="1397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defRPr sz="4300" u="none">
                <a:solidFill>
                  <a:srgbClr val="FFFFFF"/>
                </a:solidFill>
                <a:latin typeface="Calibri Light"/>
                <a:cs typeface="Calibri Light"/>
              </a:defRPr>
            </a:pPr>
            <a:r>
              <a:t>Teoria tripla</a:t>
            </a:r>
            <a:endParaRPr sz="430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0739" y="2169668"/>
            <a:ext cx="5040630" cy="2046605"/>
          </a:xfrm>
          <a:prstGeom prst="rect">
            <a:avLst/>
          </a:prstGeom>
        </p:spPr>
        <p:txBody>
          <a:bodyPr vert="horz" wrap="square" lIns="0" tIns="10414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820"/>
              </a:spcBef>
              <a:defRPr sz="24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Una teoria unificata della cognizione morale per:</a:t>
            </a:r>
            <a:endParaRPr sz="2400">
              <a:latin typeface="Calibri"/>
              <a:cs typeface="Calibri"/>
            </a:endParaRPr>
          </a:p>
          <a:p>
            <a:pPr marL="355600" marR="569595" indent="-228600">
              <a:lnSpc>
                <a:spcPts val="2500"/>
              </a:lnSpc>
              <a:spcBef>
                <a:spcPts val="1120"/>
              </a:spcBef>
              <a:buFont typeface="Arial MT"/>
              <a:buChar char="•"/>
              <a:tabLst>
                <a:tab pos="355600" algn="l"/>
              </a:tabLst>
              <a:defRPr sz="24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Combinare elementi di ciascuna delle teorie della filosofia morale</a:t>
            </a:r>
            <a:endParaRPr sz="2400">
              <a:latin typeface="Calibri"/>
              <a:cs typeface="Calibri"/>
            </a:endParaRPr>
          </a:p>
          <a:p>
            <a:pPr marL="355600" marR="5080" indent="-228600">
              <a:lnSpc>
                <a:spcPts val="2620"/>
              </a:lnSpc>
              <a:spcBef>
                <a:spcPts val="1000"/>
              </a:spcBef>
              <a:buFont typeface="Arial MT"/>
              <a:buChar char="•"/>
              <a:tabLst>
                <a:tab pos="355600" algn="l"/>
              </a:tabLst>
              <a:defRPr sz="24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Costruire un modello computazionale per dirigere le azioni di un sistema di intelligenza artificiale.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582778" y="0"/>
            <a:ext cx="5609590" cy="5840730"/>
            <a:chOff x="6582778" y="0"/>
            <a:chExt cx="5609590" cy="5840730"/>
          </a:xfrm>
        </p:grpSpPr>
        <p:sp>
          <p:nvSpPr>
            <p:cNvPr id="6" name="object 6"/>
            <p:cNvSpPr/>
            <p:nvPr/>
          </p:nvSpPr>
          <p:spPr>
            <a:xfrm>
              <a:off x="6582778" y="0"/>
              <a:ext cx="5609590" cy="5840730"/>
            </a:xfrm>
            <a:custGeom>
              <a:avLst/>
              <a:gdLst/>
              <a:ahLst/>
              <a:cxnLst/>
              <a:rect l="l" t="t" r="r" b="b"/>
              <a:pathLst>
                <a:path w="5609590" h="5840730">
                  <a:moveTo>
                    <a:pt x="5609221" y="0"/>
                  </a:moveTo>
                  <a:lnTo>
                    <a:pt x="972134" y="0"/>
                  </a:lnTo>
                  <a:lnTo>
                    <a:pt x="786650" y="204076"/>
                  </a:lnTo>
                  <a:lnTo>
                    <a:pt x="756192" y="241512"/>
                  </a:lnTo>
                  <a:lnTo>
                    <a:pt x="726249" y="279380"/>
                  </a:lnTo>
                  <a:lnTo>
                    <a:pt x="696829" y="317674"/>
                  </a:lnTo>
                  <a:lnTo>
                    <a:pt x="667936" y="356390"/>
                  </a:lnTo>
                  <a:lnTo>
                    <a:pt x="639575" y="395521"/>
                  </a:lnTo>
                  <a:lnTo>
                    <a:pt x="611752" y="435063"/>
                  </a:lnTo>
                  <a:lnTo>
                    <a:pt x="584472" y="475010"/>
                  </a:lnTo>
                  <a:lnTo>
                    <a:pt x="557741" y="515357"/>
                  </a:lnTo>
                  <a:lnTo>
                    <a:pt x="531564" y="556098"/>
                  </a:lnTo>
                  <a:lnTo>
                    <a:pt x="505946" y="597228"/>
                  </a:lnTo>
                  <a:lnTo>
                    <a:pt x="480893" y="638742"/>
                  </a:lnTo>
                  <a:lnTo>
                    <a:pt x="456410" y="680634"/>
                  </a:lnTo>
                  <a:lnTo>
                    <a:pt x="432503" y="722899"/>
                  </a:lnTo>
                  <a:lnTo>
                    <a:pt x="409176" y="765532"/>
                  </a:lnTo>
                  <a:lnTo>
                    <a:pt x="386435" y="808526"/>
                  </a:lnTo>
                  <a:lnTo>
                    <a:pt x="364286" y="851877"/>
                  </a:lnTo>
                  <a:lnTo>
                    <a:pt x="342734" y="895580"/>
                  </a:lnTo>
                  <a:lnTo>
                    <a:pt x="321785" y="939629"/>
                  </a:lnTo>
                  <a:lnTo>
                    <a:pt x="301442" y="984018"/>
                  </a:lnTo>
                  <a:lnTo>
                    <a:pt x="281713" y="1028743"/>
                  </a:lnTo>
                  <a:lnTo>
                    <a:pt x="262603" y="1073798"/>
                  </a:lnTo>
                  <a:lnTo>
                    <a:pt x="244116" y="1119177"/>
                  </a:lnTo>
                  <a:lnTo>
                    <a:pt x="226258" y="1164875"/>
                  </a:lnTo>
                  <a:lnTo>
                    <a:pt x="209035" y="1210887"/>
                  </a:lnTo>
                  <a:lnTo>
                    <a:pt x="192452" y="1257208"/>
                  </a:lnTo>
                  <a:lnTo>
                    <a:pt x="176514" y="1303832"/>
                  </a:lnTo>
                  <a:lnTo>
                    <a:pt x="161227" y="1350753"/>
                  </a:lnTo>
                  <a:lnTo>
                    <a:pt x="146595" y="1397967"/>
                  </a:lnTo>
                  <a:lnTo>
                    <a:pt x="132625" y="1445467"/>
                  </a:lnTo>
                  <a:lnTo>
                    <a:pt x="119322" y="1493250"/>
                  </a:lnTo>
                  <a:lnTo>
                    <a:pt x="106691" y="1541308"/>
                  </a:lnTo>
                  <a:lnTo>
                    <a:pt x="94737" y="1589637"/>
                  </a:lnTo>
                  <a:lnTo>
                    <a:pt x="83466" y="1638232"/>
                  </a:lnTo>
                  <a:lnTo>
                    <a:pt x="72884" y="1687087"/>
                  </a:lnTo>
                  <a:lnTo>
                    <a:pt x="62995" y="1736197"/>
                  </a:lnTo>
                  <a:lnTo>
                    <a:pt x="53805" y="1785556"/>
                  </a:lnTo>
                  <a:lnTo>
                    <a:pt x="45319" y="1835159"/>
                  </a:lnTo>
                  <a:lnTo>
                    <a:pt x="37543" y="1885000"/>
                  </a:lnTo>
                  <a:lnTo>
                    <a:pt x="30483" y="1935075"/>
                  </a:lnTo>
                  <a:lnTo>
                    <a:pt x="24142" y="1985378"/>
                  </a:lnTo>
                  <a:lnTo>
                    <a:pt x="18528" y="2035903"/>
                  </a:lnTo>
                  <a:lnTo>
                    <a:pt x="13644" y="2086645"/>
                  </a:lnTo>
                  <a:lnTo>
                    <a:pt x="9497" y="2137600"/>
                  </a:lnTo>
                  <a:lnTo>
                    <a:pt x="6092" y="2188760"/>
                  </a:lnTo>
                  <a:lnTo>
                    <a:pt x="3435" y="2240122"/>
                  </a:lnTo>
                  <a:lnTo>
                    <a:pt x="1530" y="2291679"/>
                  </a:lnTo>
                  <a:lnTo>
                    <a:pt x="383" y="2343427"/>
                  </a:lnTo>
                  <a:lnTo>
                    <a:pt x="0" y="2395359"/>
                  </a:lnTo>
                  <a:lnTo>
                    <a:pt x="331" y="2443651"/>
                  </a:lnTo>
                  <a:lnTo>
                    <a:pt x="1323" y="2491784"/>
                  </a:lnTo>
                  <a:lnTo>
                    <a:pt x="2971" y="2539753"/>
                  </a:lnTo>
                  <a:lnTo>
                    <a:pt x="5270" y="2587553"/>
                  </a:lnTo>
                  <a:lnTo>
                    <a:pt x="8217" y="2635182"/>
                  </a:lnTo>
                  <a:lnTo>
                    <a:pt x="11807" y="2682633"/>
                  </a:lnTo>
                  <a:lnTo>
                    <a:pt x="16036" y="2729903"/>
                  </a:lnTo>
                  <a:lnTo>
                    <a:pt x="20899" y="2776988"/>
                  </a:lnTo>
                  <a:lnTo>
                    <a:pt x="26392" y="2823883"/>
                  </a:lnTo>
                  <a:lnTo>
                    <a:pt x="32511" y="2870584"/>
                  </a:lnTo>
                  <a:lnTo>
                    <a:pt x="39251" y="2917086"/>
                  </a:lnTo>
                  <a:lnTo>
                    <a:pt x="46608" y="2963386"/>
                  </a:lnTo>
                  <a:lnTo>
                    <a:pt x="54578" y="3009479"/>
                  </a:lnTo>
                  <a:lnTo>
                    <a:pt x="63157" y="3055360"/>
                  </a:lnTo>
                  <a:lnTo>
                    <a:pt x="72340" y="3101026"/>
                  </a:lnTo>
                  <a:lnTo>
                    <a:pt x="82123" y="3146472"/>
                  </a:lnTo>
                  <a:lnTo>
                    <a:pt x="92501" y="3191693"/>
                  </a:lnTo>
                  <a:lnTo>
                    <a:pt x="103470" y="3236686"/>
                  </a:lnTo>
                  <a:lnTo>
                    <a:pt x="115027" y="3281446"/>
                  </a:lnTo>
                  <a:lnTo>
                    <a:pt x="127166" y="3325969"/>
                  </a:lnTo>
                  <a:lnTo>
                    <a:pt x="139883" y="3370250"/>
                  </a:lnTo>
                  <a:lnTo>
                    <a:pt x="153174" y="3414285"/>
                  </a:lnTo>
                  <a:lnTo>
                    <a:pt x="167035" y="3458070"/>
                  </a:lnTo>
                  <a:lnTo>
                    <a:pt x="181461" y="3501600"/>
                  </a:lnTo>
                  <a:lnTo>
                    <a:pt x="196449" y="3544872"/>
                  </a:lnTo>
                  <a:lnTo>
                    <a:pt x="211992" y="3587881"/>
                  </a:lnTo>
                  <a:lnTo>
                    <a:pt x="228089" y="3630622"/>
                  </a:lnTo>
                  <a:lnTo>
                    <a:pt x="244733" y="3673091"/>
                  </a:lnTo>
                  <a:lnTo>
                    <a:pt x="261921" y="3715284"/>
                  </a:lnTo>
                  <a:lnTo>
                    <a:pt x="279649" y="3757197"/>
                  </a:lnTo>
                  <a:lnTo>
                    <a:pt x="297911" y="3798825"/>
                  </a:lnTo>
                  <a:lnTo>
                    <a:pt x="316705" y="3840164"/>
                  </a:lnTo>
                  <a:lnTo>
                    <a:pt x="336024" y="3881210"/>
                  </a:lnTo>
                  <a:lnTo>
                    <a:pt x="355866" y="3921958"/>
                  </a:lnTo>
                  <a:lnTo>
                    <a:pt x="376226" y="3962404"/>
                  </a:lnTo>
                  <a:lnTo>
                    <a:pt x="397100" y="4002543"/>
                  </a:lnTo>
                  <a:lnTo>
                    <a:pt x="418482" y="4042372"/>
                  </a:lnTo>
                  <a:lnTo>
                    <a:pt x="440370" y="4081886"/>
                  </a:lnTo>
                  <a:lnTo>
                    <a:pt x="462758" y="4121081"/>
                  </a:lnTo>
                  <a:lnTo>
                    <a:pt x="485642" y="4159952"/>
                  </a:lnTo>
                  <a:lnTo>
                    <a:pt x="509018" y="4198496"/>
                  </a:lnTo>
                  <a:lnTo>
                    <a:pt x="532882" y="4236707"/>
                  </a:lnTo>
                  <a:lnTo>
                    <a:pt x="557229" y="4274581"/>
                  </a:lnTo>
                  <a:lnTo>
                    <a:pt x="582055" y="4312115"/>
                  </a:lnTo>
                  <a:lnTo>
                    <a:pt x="607356" y="4349304"/>
                  </a:lnTo>
                  <a:lnTo>
                    <a:pt x="633127" y="4386143"/>
                  </a:lnTo>
                  <a:lnTo>
                    <a:pt x="659365" y="4422628"/>
                  </a:lnTo>
                  <a:lnTo>
                    <a:pt x="686063" y="4458755"/>
                  </a:lnTo>
                  <a:lnTo>
                    <a:pt x="713220" y="4494520"/>
                  </a:lnTo>
                  <a:lnTo>
                    <a:pt x="740829" y="4529918"/>
                  </a:lnTo>
                  <a:lnTo>
                    <a:pt x="768887" y="4564944"/>
                  </a:lnTo>
                  <a:lnTo>
                    <a:pt x="797390" y="4599596"/>
                  </a:lnTo>
                  <a:lnTo>
                    <a:pt x="826333" y="4633868"/>
                  </a:lnTo>
                  <a:lnTo>
                    <a:pt x="855711" y="4667756"/>
                  </a:lnTo>
                  <a:lnTo>
                    <a:pt x="885522" y="4701255"/>
                  </a:lnTo>
                  <a:lnTo>
                    <a:pt x="915759" y="4734362"/>
                  </a:lnTo>
                  <a:lnTo>
                    <a:pt x="946419" y="4767072"/>
                  </a:lnTo>
                  <a:lnTo>
                    <a:pt x="977498" y="4799380"/>
                  </a:lnTo>
                  <a:lnTo>
                    <a:pt x="1008991" y="4831283"/>
                  </a:lnTo>
                  <a:lnTo>
                    <a:pt x="1040894" y="4862776"/>
                  </a:lnTo>
                  <a:lnTo>
                    <a:pt x="1073202" y="4893855"/>
                  </a:lnTo>
                  <a:lnTo>
                    <a:pt x="1105912" y="4924515"/>
                  </a:lnTo>
                  <a:lnTo>
                    <a:pt x="1139019" y="4954752"/>
                  </a:lnTo>
                  <a:lnTo>
                    <a:pt x="1172518" y="4984563"/>
                  </a:lnTo>
                  <a:lnTo>
                    <a:pt x="1206406" y="5013941"/>
                  </a:lnTo>
                  <a:lnTo>
                    <a:pt x="1240677" y="5042884"/>
                  </a:lnTo>
                  <a:lnTo>
                    <a:pt x="1275329" y="5071387"/>
                  </a:lnTo>
                  <a:lnTo>
                    <a:pt x="1310356" y="5099445"/>
                  </a:lnTo>
                  <a:lnTo>
                    <a:pt x="1345754" y="5127054"/>
                  </a:lnTo>
                  <a:lnTo>
                    <a:pt x="1381518" y="5154211"/>
                  </a:lnTo>
                  <a:lnTo>
                    <a:pt x="1417645" y="5180910"/>
                  </a:lnTo>
                  <a:lnTo>
                    <a:pt x="1454130" y="5207147"/>
                  </a:lnTo>
                  <a:lnTo>
                    <a:pt x="1490970" y="5232918"/>
                  </a:lnTo>
                  <a:lnTo>
                    <a:pt x="1528158" y="5258219"/>
                  </a:lnTo>
                  <a:lnTo>
                    <a:pt x="1565692" y="5283045"/>
                  </a:lnTo>
                  <a:lnTo>
                    <a:pt x="1603566" y="5307392"/>
                  </a:lnTo>
                  <a:lnTo>
                    <a:pt x="1641777" y="5331256"/>
                  </a:lnTo>
                  <a:lnTo>
                    <a:pt x="1680320" y="5354633"/>
                  </a:lnTo>
                  <a:lnTo>
                    <a:pt x="1719192" y="5377517"/>
                  </a:lnTo>
                  <a:lnTo>
                    <a:pt x="1758386" y="5399905"/>
                  </a:lnTo>
                  <a:lnTo>
                    <a:pt x="1797900" y="5421793"/>
                  </a:lnTo>
                  <a:lnTo>
                    <a:pt x="1837729" y="5443175"/>
                  </a:lnTo>
                  <a:lnTo>
                    <a:pt x="1877869" y="5464049"/>
                  </a:lnTo>
                  <a:lnTo>
                    <a:pt x="1918315" y="5484408"/>
                  </a:lnTo>
                  <a:lnTo>
                    <a:pt x="1959063" y="5504251"/>
                  </a:lnTo>
                  <a:lnTo>
                    <a:pt x="2000108" y="5523570"/>
                  </a:lnTo>
                  <a:lnTo>
                    <a:pt x="2041447" y="5542364"/>
                  </a:lnTo>
                  <a:lnTo>
                    <a:pt x="2083075" y="5560626"/>
                  </a:lnTo>
                  <a:lnTo>
                    <a:pt x="2124988" y="5578354"/>
                  </a:lnTo>
                  <a:lnTo>
                    <a:pt x="2167181" y="5595542"/>
                  </a:lnTo>
                  <a:lnTo>
                    <a:pt x="2209651" y="5612186"/>
                  </a:lnTo>
                  <a:lnTo>
                    <a:pt x="2252392" y="5628283"/>
                  </a:lnTo>
                  <a:lnTo>
                    <a:pt x="2295400" y="5643827"/>
                  </a:lnTo>
                  <a:lnTo>
                    <a:pt x="2338672" y="5658814"/>
                  </a:lnTo>
                  <a:lnTo>
                    <a:pt x="2382202" y="5673240"/>
                  </a:lnTo>
                  <a:lnTo>
                    <a:pt x="2425987" y="5687101"/>
                  </a:lnTo>
                  <a:lnTo>
                    <a:pt x="2470022" y="5700392"/>
                  </a:lnTo>
                  <a:lnTo>
                    <a:pt x="2514304" y="5713109"/>
                  </a:lnTo>
                  <a:lnTo>
                    <a:pt x="2558826" y="5725249"/>
                  </a:lnTo>
                  <a:lnTo>
                    <a:pt x="2603586" y="5736805"/>
                  </a:lnTo>
                  <a:lnTo>
                    <a:pt x="2648579" y="5747774"/>
                  </a:lnTo>
                  <a:lnTo>
                    <a:pt x="2693800" y="5758153"/>
                  </a:lnTo>
                  <a:lnTo>
                    <a:pt x="2739246" y="5767935"/>
                  </a:lnTo>
                  <a:lnTo>
                    <a:pt x="2784912" y="5777118"/>
                  </a:lnTo>
                  <a:lnTo>
                    <a:pt x="2830793" y="5785697"/>
                  </a:lnTo>
                  <a:lnTo>
                    <a:pt x="2876886" y="5793667"/>
                  </a:lnTo>
                  <a:lnTo>
                    <a:pt x="2923186" y="5801025"/>
                  </a:lnTo>
                  <a:lnTo>
                    <a:pt x="2969688" y="5807765"/>
                  </a:lnTo>
                  <a:lnTo>
                    <a:pt x="3016389" y="5813884"/>
                  </a:lnTo>
                  <a:lnTo>
                    <a:pt x="3063284" y="5819377"/>
                  </a:lnTo>
                  <a:lnTo>
                    <a:pt x="3110369" y="5824240"/>
                  </a:lnTo>
                  <a:lnTo>
                    <a:pt x="3157639" y="5828469"/>
                  </a:lnTo>
                  <a:lnTo>
                    <a:pt x="3205090" y="5832058"/>
                  </a:lnTo>
                  <a:lnTo>
                    <a:pt x="3252718" y="5835005"/>
                  </a:lnTo>
                  <a:lnTo>
                    <a:pt x="3300519" y="5837305"/>
                  </a:lnTo>
                  <a:lnTo>
                    <a:pt x="3348488" y="5838953"/>
                  </a:lnTo>
                  <a:lnTo>
                    <a:pt x="3396620" y="5839945"/>
                  </a:lnTo>
                  <a:lnTo>
                    <a:pt x="3444913" y="5840276"/>
                  </a:lnTo>
                  <a:lnTo>
                    <a:pt x="3497027" y="5839890"/>
                  </a:lnTo>
                  <a:lnTo>
                    <a:pt x="3548954" y="5838735"/>
                  </a:lnTo>
                  <a:lnTo>
                    <a:pt x="3600690" y="5836817"/>
                  </a:lnTo>
                  <a:lnTo>
                    <a:pt x="3652229" y="5834141"/>
                  </a:lnTo>
                  <a:lnTo>
                    <a:pt x="3703566" y="5830712"/>
                  </a:lnTo>
                  <a:lnTo>
                    <a:pt x="3754694" y="5826537"/>
                  </a:lnTo>
                  <a:lnTo>
                    <a:pt x="3805609" y="5821620"/>
                  </a:lnTo>
                  <a:lnTo>
                    <a:pt x="3856305" y="5815966"/>
                  </a:lnTo>
                  <a:lnTo>
                    <a:pt x="3906777" y="5809582"/>
                  </a:lnTo>
                  <a:lnTo>
                    <a:pt x="3957019" y="5802473"/>
                  </a:lnTo>
                  <a:lnTo>
                    <a:pt x="4007026" y="5794644"/>
                  </a:lnTo>
                  <a:lnTo>
                    <a:pt x="4056792" y="5786100"/>
                  </a:lnTo>
                  <a:lnTo>
                    <a:pt x="4106312" y="5776848"/>
                  </a:lnTo>
                  <a:lnTo>
                    <a:pt x="4155582" y="5766892"/>
                  </a:lnTo>
                  <a:lnTo>
                    <a:pt x="4204594" y="5756237"/>
                  </a:lnTo>
                  <a:lnTo>
                    <a:pt x="4253344" y="5744890"/>
                  </a:lnTo>
                  <a:lnTo>
                    <a:pt x="4301826" y="5732856"/>
                  </a:lnTo>
                  <a:lnTo>
                    <a:pt x="4350035" y="5720139"/>
                  </a:lnTo>
                  <a:lnTo>
                    <a:pt x="4397966" y="5706746"/>
                  </a:lnTo>
                  <a:lnTo>
                    <a:pt x="4445613" y="5692683"/>
                  </a:lnTo>
                  <a:lnTo>
                    <a:pt x="4492970" y="5677953"/>
                  </a:lnTo>
                  <a:lnTo>
                    <a:pt x="4540033" y="5662564"/>
                  </a:lnTo>
                  <a:lnTo>
                    <a:pt x="4586795" y="5646519"/>
                  </a:lnTo>
                  <a:lnTo>
                    <a:pt x="4633252" y="5629825"/>
                  </a:lnTo>
                  <a:lnTo>
                    <a:pt x="4679397" y="5612488"/>
                  </a:lnTo>
                  <a:lnTo>
                    <a:pt x="4725227" y="5594512"/>
                  </a:lnTo>
                  <a:lnTo>
                    <a:pt x="4770734" y="5575903"/>
                  </a:lnTo>
                  <a:lnTo>
                    <a:pt x="4815914" y="5556666"/>
                  </a:lnTo>
                  <a:lnTo>
                    <a:pt x="4860761" y="5536807"/>
                  </a:lnTo>
                  <a:lnTo>
                    <a:pt x="4905270" y="5516331"/>
                  </a:lnTo>
                  <a:lnTo>
                    <a:pt x="4949435" y="5495244"/>
                  </a:lnTo>
                  <a:lnTo>
                    <a:pt x="4993251" y="5473551"/>
                  </a:lnTo>
                  <a:lnTo>
                    <a:pt x="5036713" y="5451258"/>
                  </a:lnTo>
                  <a:lnTo>
                    <a:pt x="5079815" y="5428370"/>
                  </a:lnTo>
                  <a:lnTo>
                    <a:pt x="5122551" y="5404892"/>
                  </a:lnTo>
                  <a:lnTo>
                    <a:pt x="5164917" y="5380829"/>
                  </a:lnTo>
                  <a:lnTo>
                    <a:pt x="5206907" y="5356188"/>
                  </a:lnTo>
                  <a:lnTo>
                    <a:pt x="5248515" y="5330974"/>
                  </a:lnTo>
                  <a:lnTo>
                    <a:pt x="5289735" y="5305191"/>
                  </a:lnTo>
                  <a:lnTo>
                    <a:pt x="5330564" y="5278847"/>
                  </a:lnTo>
                  <a:lnTo>
                    <a:pt x="5370995" y="5251945"/>
                  </a:lnTo>
                  <a:lnTo>
                    <a:pt x="5609221" y="5073802"/>
                  </a:lnTo>
                  <a:lnTo>
                    <a:pt x="5609221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750138" y="2"/>
              <a:ext cx="5441861" cy="565487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4023804"/>
              <a:ext cx="11017250" cy="2262505"/>
            </a:xfrm>
            <a:custGeom>
              <a:avLst/>
              <a:gdLst/>
              <a:ahLst/>
              <a:cxnLst/>
              <a:rect l="l" t="t" r="r" b="b"/>
              <a:pathLst>
                <a:path w="11017250" h="2262504">
                  <a:moveTo>
                    <a:pt x="9969169" y="0"/>
                  </a:moveTo>
                  <a:lnTo>
                    <a:pt x="0" y="0"/>
                  </a:lnTo>
                  <a:lnTo>
                    <a:pt x="0" y="2262379"/>
                  </a:lnTo>
                  <a:lnTo>
                    <a:pt x="11016945" y="2262379"/>
                  </a:lnTo>
                  <a:lnTo>
                    <a:pt x="9969169" y="0"/>
                  </a:lnTo>
                  <a:close/>
                </a:path>
              </a:pathLst>
            </a:custGeom>
            <a:solidFill>
              <a:srgbClr val="262626">
                <a:alpha val="87838"/>
              </a:srgbClr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96800" y="4147820"/>
            <a:ext cx="8066199" cy="57404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3600">
                <a:solidFill>
                  <a:srgbClr val="FFFFFF"/>
                </a:solidFill>
                <a:latin typeface="Calibri Light"/>
                <a:cs typeface="Calibri Light"/>
              </a:defRPr>
            </a:pPr>
            <a:r>
              <a:t>Ragionamento etico nei sistemi di IA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6803" y="4757928"/>
            <a:ext cx="9311005" cy="1101725"/>
          </a:xfrm>
          <a:prstGeom prst="rect">
            <a:avLst/>
          </a:prstGeom>
        </p:spPr>
        <p:txBody>
          <a:bodyPr vert="horz" wrap="square" lIns="0" tIns="106680" rIns="0" bIns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840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17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Insegnare alle macchine giusto per sbagliare</a:t>
            </a:r>
            <a:endParaRPr sz="17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745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17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Problema di allineamento del valore</a:t>
            </a:r>
            <a:endParaRPr sz="1700">
              <a:latin typeface="Calibri"/>
              <a:cs typeface="Calibri"/>
            </a:endParaRPr>
          </a:p>
          <a:p>
            <a:pPr marL="241300" indent="-228600">
              <a:lnSpc>
                <a:spcPct val="100000"/>
              </a:lnSpc>
              <a:spcBef>
                <a:spcPts val="865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17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Limitare le azioni di un sistema di IA fornendo confini entro i quali il sistema deve operare</a:t>
            </a:r>
            <a:endParaRPr sz="1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020271" y="2291588"/>
            <a:ext cx="5306060" cy="1765935"/>
          </a:xfrm>
          <a:prstGeom prst="rect">
            <a:avLst/>
          </a:prstGeom>
        </p:spPr>
        <p:txBody>
          <a:bodyPr vert="horz" wrap="square" lIns="0" tIns="114300" rIns="0" bIns="0">
            <a:spAutoFit/>
          </a:bodyPr>
          <a:lstStyle/>
          <a:p>
            <a:pPr marL="12700" marR="5080">
              <a:lnSpc>
                <a:spcPts val="6500"/>
              </a:lnSpc>
              <a:spcBef>
                <a:spcPts val="900"/>
              </a:spcBef>
              <a:defRPr sz="6000" u="none">
                <a:solidFill>
                  <a:srgbClr val="000000"/>
                </a:solidFill>
                <a:latin typeface="Calibri Light"/>
                <a:cs typeface="Calibri Light"/>
              </a:defRPr>
            </a:pPr>
            <a:r>
              <a:t>È giusto tagliare la linea?</a:t>
            </a:r>
            <a:endParaRPr sz="6000">
              <a:latin typeface="Calibri Light"/>
              <a:cs typeface="Calibri Ligh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1" y="0"/>
            <a:ext cx="4636135" cy="6858000"/>
            <a:chOff x="-1" y="0"/>
            <a:chExt cx="4636135" cy="6858000"/>
          </a:xfrm>
        </p:grpSpPr>
        <p:sp>
          <p:nvSpPr>
            <p:cNvPr id="4" name="object 4"/>
            <p:cNvSpPr/>
            <p:nvPr/>
          </p:nvSpPr>
          <p:spPr>
            <a:xfrm>
              <a:off x="-1" y="0"/>
              <a:ext cx="4636135" cy="6858000"/>
            </a:xfrm>
            <a:custGeom>
              <a:avLst/>
              <a:gdLst/>
              <a:ahLst/>
              <a:cxnLst/>
              <a:rect l="l" t="t" r="r" b="b"/>
              <a:pathLst>
                <a:path w="4636135" h="6858000">
                  <a:moveTo>
                    <a:pt x="4636009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4636009" y="6857999"/>
                  </a:lnTo>
                  <a:lnTo>
                    <a:pt x="4636009" y="0"/>
                  </a:lnTo>
                  <a:close/>
                </a:path>
              </a:pathLst>
            </a:custGeom>
            <a:solidFill>
              <a:srgbClr val="C8CACA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2168" y="600455"/>
              <a:ext cx="3471672" cy="569671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46036" y="644334"/>
              <a:ext cx="3344545" cy="5569585"/>
            </a:xfrm>
            <a:custGeom>
              <a:avLst/>
              <a:gdLst/>
              <a:ahLst/>
              <a:cxnLst/>
              <a:rect l="l" t="t" r="r" b="b"/>
              <a:pathLst>
                <a:path w="3344545" h="5569585">
                  <a:moveTo>
                    <a:pt x="3343935" y="0"/>
                  </a:moveTo>
                  <a:lnTo>
                    <a:pt x="0" y="0"/>
                  </a:lnTo>
                  <a:lnTo>
                    <a:pt x="0" y="5569332"/>
                  </a:lnTo>
                  <a:lnTo>
                    <a:pt x="3343935" y="5569332"/>
                  </a:lnTo>
                  <a:lnTo>
                    <a:pt x="33439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46036" y="644334"/>
              <a:ext cx="3344545" cy="5569585"/>
            </a:xfrm>
            <a:custGeom>
              <a:avLst/>
              <a:gdLst/>
              <a:ahLst/>
              <a:cxnLst/>
              <a:rect l="l" t="t" r="r" b="b"/>
              <a:pathLst>
                <a:path w="3344545" h="5569585">
                  <a:moveTo>
                    <a:pt x="0" y="0"/>
                  </a:moveTo>
                  <a:lnTo>
                    <a:pt x="3343931" y="0"/>
                  </a:lnTo>
                  <a:lnTo>
                    <a:pt x="3343931" y="5569333"/>
                  </a:lnTo>
                  <a:lnTo>
                    <a:pt x="0" y="556933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C8CACA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9242" y="809244"/>
              <a:ext cx="3017521" cy="523951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1725295" cy="505267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4400" u="none">
                <a:solidFill>
                  <a:srgbClr val="000000"/>
                </a:solidFill>
                <a:latin typeface="Calibri Light"/>
                <a:cs typeface="Calibri Light"/>
              </a:defRPr>
            </a:pPr>
            <a:r>
              <a:rPr sz="3200"/>
              <a:t>CP-nets</a:t>
            </a:r>
            <a:endParaRPr sz="32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04239" y="1710435"/>
            <a:ext cx="5492750" cy="1819088"/>
          </a:xfrm>
          <a:prstGeom prst="rect">
            <a:avLst/>
          </a:prstGeom>
        </p:spPr>
        <p:txBody>
          <a:bodyPr vert="horz" wrap="square" lIns="0" tIns="109855" rIns="0" bIns="0">
            <a:spAutoFit/>
          </a:bodyPr>
          <a:lstStyle/>
          <a:p>
            <a:pPr marL="254000" indent="-228600">
              <a:lnSpc>
                <a:spcPct val="100000"/>
              </a:lnSpc>
              <a:spcBef>
                <a:spcPts val="865"/>
              </a:spcBef>
              <a:buFont typeface="Arial MT"/>
              <a:buChar char="•"/>
              <a:tabLst>
                <a:tab pos="253365" algn="l"/>
                <a:tab pos="254000" algn="l"/>
              </a:tabLst>
              <a:defRPr>
                <a:latin typeface="Calibri"/>
                <a:cs typeface="Calibri"/>
              </a:defRPr>
            </a:pPr>
            <a:r>
              <a:rPr sz="1600"/>
              <a:t>Variabili {</a:t>
            </a:r>
            <a:r>
              <a:rPr sz="1600" i="1"/>
              <a:t>X</a:t>
            </a:r>
            <a:r>
              <a:rPr sz="1600" i="1" baseline="-18518"/>
              <a:t>1</a:t>
            </a:r>
            <a:r>
              <a:rPr sz="1600" i="1"/>
              <a:t>,..., X</a:t>
            </a:r>
            <a:r>
              <a:rPr sz="1600" i="1" baseline="-18518"/>
              <a:t>n</a:t>
            </a:r>
            <a:r>
              <a:rPr sz="1600" i="1"/>
              <a:t>} </a:t>
            </a:r>
            <a:r>
              <a:rPr sz="1600"/>
              <a:t>con domini</a:t>
            </a:r>
            <a:endParaRPr sz="1600">
              <a:latin typeface="Calibri"/>
              <a:cs typeface="Calibri"/>
            </a:endParaRPr>
          </a:p>
          <a:p>
            <a:pPr marL="254000" indent="-228600">
              <a:lnSpc>
                <a:spcPct val="100000"/>
              </a:lnSpc>
              <a:spcBef>
                <a:spcPts val="770"/>
              </a:spcBef>
              <a:buFont typeface="Arial MT"/>
              <a:buChar char="•"/>
              <a:tabLst>
                <a:tab pos="253365" algn="l"/>
                <a:tab pos="254000" algn="l"/>
                <a:tab pos="2381250" algn="l"/>
              </a:tabLst>
              <a:defRPr sz="2200">
                <a:latin typeface="Calibri"/>
                <a:cs typeface="Calibri"/>
              </a:defRPr>
            </a:pPr>
            <a:r>
              <a:rPr sz="2000"/>
              <a:t>Per ogni variabile,	un ordine totale sopra i suoi valori</a:t>
            </a:r>
            <a:endParaRPr sz="2000">
              <a:latin typeface="Calibri"/>
              <a:cs typeface="Calibri"/>
            </a:endParaRPr>
          </a:p>
          <a:p>
            <a:pPr marL="254000" indent="-228600">
              <a:lnSpc>
                <a:spcPct val="100000"/>
              </a:lnSpc>
              <a:spcBef>
                <a:spcPts val="650"/>
              </a:spcBef>
              <a:buFont typeface="Arial MT"/>
              <a:buChar char="•"/>
              <a:tabLst>
                <a:tab pos="253365" algn="l"/>
                <a:tab pos="254000" algn="l"/>
              </a:tabLst>
              <a:defRPr sz="2200" b="1">
                <a:latin typeface="Calibri"/>
                <a:cs typeface="Calibri"/>
              </a:defRPr>
            </a:pPr>
            <a:r>
              <a:rPr sz="2000"/>
              <a:t>Variabile indipendente:</a:t>
            </a:r>
            <a:endParaRPr sz="2000">
              <a:latin typeface="Calibri"/>
              <a:cs typeface="Calibri"/>
            </a:endParaRPr>
          </a:p>
          <a:p>
            <a:pPr marL="711200" lvl="1" indent="-228600">
              <a:lnSpc>
                <a:spcPct val="100000"/>
              </a:lnSpc>
              <a:spcBef>
                <a:spcPts val="259"/>
              </a:spcBef>
              <a:buFont typeface="Arial MT"/>
              <a:buChar char="•"/>
              <a:tabLst>
                <a:tab pos="711200" algn="l"/>
              </a:tabLst>
              <a:defRPr>
                <a:latin typeface="Calibri"/>
                <a:cs typeface="Calibri"/>
              </a:defRPr>
            </a:pPr>
            <a:r>
              <a:rPr sz="1600"/>
              <a:t>X=v</a:t>
            </a:r>
            <a:r>
              <a:rPr sz="1600" baseline="-18518"/>
              <a:t>1 </a:t>
            </a:r>
            <a:r>
              <a:rPr sz="1600"/>
              <a:t>&gt; X=v</a:t>
            </a:r>
            <a:r>
              <a:rPr sz="1600" baseline="-18518"/>
              <a:t>2 </a:t>
            </a:r>
            <a:r>
              <a:rPr sz="1600"/>
              <a:t>&gt;... &gt; X=v</a:t>
            </a:r>
            <a:r>
              <a:rPr sz="1600" baseline="-18518"/>
              <a:t>k</a:t>
            </a:r>
            <a:endParaRPr sz="1600" baseline="-18518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91539" y="3472179"/>
            <a:ext cx="7042150" cy="2318583"/>
          </a:xfrm>
          <a:prstGeom prst="rect">
            <a:avLst/>
          </a:prstGeom>
        </p:spPr>
        <p:txBody>
          <a:bodyPr vert="horz" wrap="square" lIns="0" tIns="48260" rIns="0" bIns="0">
            <a:spAutoFit/>
          </a:bodyPr>
          <a:lstStyle/>
          <a:p>
            <a:pPr marL="266700" marR="30480" indent="-228600">
              <a:lnSpc>
                <a:spcPts val="2400"/>
              </a:lnSpc>
              <a:spcBef>
                <a:spcPts val="380"/>
              </a:spcBef>
              <a:buFont typeface="Arial MT"/>
              <a:buChar char="•"/>
              <a:tabLst>
                <a:tab pos="266065" algn="l"/>
                <a:tab pos="266700" algn="l"/>
              </a:tabLst>
              <a:defRPr sz="2200">
                <a:latin typeface="Calibri"/>
                <a:cs typeface="Calibri"/>
              </a:defRPr>
            </a:pPr>
            <a:r>
              <a:rPr sz="2000" b="1"/>
              <a:t>Variabile condizionata: </a:t>
            </a:r>
            <a:r>
              <a:rPr sz="2000"/>
              <a:t>un ordine totale per ogni combinazione di valori di alcune altre variabili (tabella delle preferenze condizionali)</a:t>
            </a:r>
            <a:endParaRPr sz="2000">
              <a:latin typeface="Calibri"/>
              <a:cs typeface="Calibri"/>
            </a:endParaRPr>
          </a:p>
          <a:p>
            <a:pPr marL="723900" lvl="1" indent="-228600">
              <a:lnSpc>
                <a:spcPct val="100000"/>
              </a:lnSpc>
              <a:spcBef>
                <a:spcPts val="125"/>
              </a:spcBef>
              <a:buFont typeface="Arial MT"/>
              <a:buChar char="•"/>
              <a:tabLst>
                <a:tab pos="723900" algn="l"/>
              </a:tabLst>
              <a:defRPr>
                <a:latin typeface="Calibri"/>
                <a:cs typeface="Calibri"/>
              </a:defRPr>
            </a:pPr>
            <a:r>
              <a:rPr sz="1600"/>
              <a:t>Y=a, Z=b: X=v</a:t>
            </a:r>
            <a:r>
              <a:rPr sz="1600" baseline="-18518"/>
              <a:t>1 </a:t>
            </a:r>
            <a:r>
              <a:rPr sz="1600"/>
              <a:t>&gt; X=v</a:t>
            </a:r>
            <a:r>
              <a:rPr sz="1600" baseline="-18518"/>
              <a:t>2 </a:t>
            </a:r>
            <a:r>
              <a:rPr sz="1600"/>
              <a:t>&gt;... &gt; X=v</a:t>
            </a:r>
            <a:r>
              <a:rPr sz="1600" baseline="-18518"/>
              <a:t>k</a:t>
            </a:r>
            <a:endParaRPr sz="1600" baseline="-18518">
              <a:latin typeface="Calibri"/>
              <a:cs typeface="Calibri"/>
            </a:endParaRPr>
          </a:p>
          <a:p>
            <a:pPr marL="723900" marR="2092325" lvl="1" indent="-723900" algn="r">
              <a:lnSpc>
                <a:spcPct val="100000"/>
              </a:lnSpc>
              <a:spcBef>
                <a:spcPts val="240"/>
              </a:spcBef>
              <a:buFont typeface="Arial MT"/>
              <a:buChar char="•"/>
              <a:tabLst>
                <a:tab pos="723900" algn="l"/>
              </a:tabLst>
              <a:defRPr sz="2300">
                <a:latin typeface="Calibri"/>
                <a:cs typeface="Calibri"/>
              </a:defRPr>
            </a:pPr>
            <a:r>
              <a:rPr sz="2000"/>
              <a:t>X dipende da Y e Z (genitori di X)</a:t>
            </a:r>
            <a:endParaRPr sz="2000">
              <a:latin typeface="Calibri"/>
              <a:cs typeface="Calibri"/>
            </a:endParaRPr>
          </a:p>
          <a:p>
            <a:pPr marL="227965" marR="2052320" indent="-227965" algn="r">
              <a:lnSpc>
                <a:spcPct val="100000"/>
              </a:lnSpc>
              <a:spcBef>
                <a:spcPts val="940"/>
              </a:spcBef>
              <a:buFont typeface="Arial MT"/>
              <a:buChar char="•"/>
              <a:tabLst>
                <a:tab pos="227965" algn="l"/>
                <a:tab pos="266700" algn="l"/>
              </a:tabLst>
              <a:defRPr>
                <a:latin typeface="Calibri"/>
                <a:cs typeface="Calibri"/>
              </a:defRPr>
            </a:pPr>
            <a:r>
              <a:rPr sz="1600"/>
              <a:t>Graficamente: </a:t>
            </a:r>
            <a:r>
              <a:rPr sz="1600" b="1"/>
              <a:t>grafico diretto </a:t>
            </a:r>
            <a:r>
              <a:rPr sz="1600"/>
              <a:t>su </a:t>
            </a:r>
            <a:r>
              <a:rPr sz="1600" i="1"/>
              <a:t>X</a:t>
            </a:r>
            <a:r>
              <a:rPr sz="1600" i="1" baseline="-18518"/>
              <a:t>1</a:t>
            </a:r>
            <a:r>
              <a:rPr sz="1600" i="1"/>
              <a:t>,..., X</a:t>
            </a:r>
            <a:r>
              <a:rPr sz="1600" i="1" baseline="-18518"/>
              <a:t>n</a:t>
            </a:r>
            <a:endParaRPr sz="1600" baseline="-18518">
              <a:latin typeface="Calibri"/>
              <a:cs typeface="Calibri"/>
            </a:endParaRPr>
          </a:p>
          <a:p>
            <a:pPr marL="723900" lvl="1" indent="-228600">
              <a:lnSpc>
                <a:spcPct val="100000"/>
              </a:lnSpc>
              <a:spcBef>
                <a:spcPts val="259"/>
              </a:spcBef>
              <a:buFont typeface="Arial MT"/>
              <a:buChar char="•"/>
              <a:tabLst>
                <a:tab pos="723900" algn="l"/>
              </a:tabLst>
              <a:defRPr sz="2300">
                <a:latin typeface="Calibri"/>
                <a:cs typeface="Calibri"/>
              </a:defRPr>
            </a:pPr>
            <a:r>
              <a:rPr sz="2000"/>
              <a:t>Possibile ciclico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8106816" y="3293706"/>
            <a:ext cx="724535" cy="711200"/>
            <a:chOff x="8106816" y="3293706"/>
            <a:chExt cx="724535" cy="71120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109991" y="3296882"/>
              <a:ext cx="717638" cy="70441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8109991" y="3296881"/>
              <a:ext cx="718185" cy="704850"/>
            </a:xfrm>
            <a:custGeom>
              <a:avLst/>
              <a:gdLst/>
              <a:ahLst/>
              <a:cxnLst/>
              <a:rect l="l" t="t" r="r" b="b"/>
              <a:pathLst>
                <a:path w="718184" h="704850">
                  <a:moveTo>
                    <a:pt x="0" y="352203"/>
                  </a:moveTo>
                  <a:lnTo>
                    <a:pt x="3275" y="304411"/>
                  </a:lnTo>
                  <a:lnTo>
                    <a:pt x="12817" y="258573"/>
                  </a:lnTo>
                  <a:lnTo>
                    <a:pt x="28197" y="215109"/>
                  </a:lnTo>
                  <a:lnTo>
                    <a:pt x="48988" y="174439"/>
                  </a:lnTo>
                  <a:lnTo>
                    <a:pt x="74763" y="136982"/>
                  </a:lnTo>
                  <a:lnTo>
                    <a:pt x="105094" y="103158"/>
                  </a:lnTo>
                  <a:lnTo>
                    <a:pt x="139553" y="73386"/>
                  </a:lnTo>
                  <a:lnTo>
                    <a:pt x="177714" y="48086"/>
                  </a:lnTo>
                  <a:lnTo>
                    <a:pt x="219148" y="27677"/>
                  </a:lnTo>
                  <a:lnTo>
                    <a:pt x="263427" y="12581"/>
                  </a:lnTo>
                  <a:lnTo>
                    <a:pt x="310126" y="3215"/>
                  </a:lnTo>
                  <a:lnTo>
                    <a:pt x="358815" y="0"/>
                  </a:lnTo>
                  <a:lnTo>
                    <a:pt x="407504" y="3215"/>
                  </a:lnTo>
                  <a:lnTo>
                    <a:pt x="454202" y="12581"/>
                  </a:lnTo>
                  <a:lnTo>
                    <a:pt x="498482" y="27677"/>
                  </a:lnTo>
                  <a:lnTo>
                    <a:pt x="539916" y="48086"/>
                  </a:lnTo>
                  <a:lnTo>
                    <a:pt x="578076" y="73386"/>
                  </a:lnTo>
                  <a:lnTo>
                    <a:pt x="612535" y="103158"/>
                  </a:lnTo>
                  <a:lnTo>
                    <a:pt x="642866" y="136982"/>
                  </a:lnTo>
                  <a:lnTo>
                    <a:pt x="668641" y="174439"/>
                  </a:lnTo>
                  <a:lnTo>
                    <a:pt x="689432" y="215109"/>
                  </a:lnTo>
                  <a:lnTo>
                    <a:pt x="704813" y="258573"/>
                  </a:lnTo>
                  <a:lnTo>
                    <a:pt x="714354" y="304411"/>
                  </a:lnTo>
                  <a:lnTo>
                    <a:pt x="717630" y="352203"/>
                  </a:lnTo>
                  <a:lnTo>
                    <a:pt x="714354" y="399995"/>
                  </a:lnTo>
                  <a:lnTo>
                    <a:pt x="704813" y="445833"/>
                  </a:lnTo>
                  <a:lnTo>
                    <a:pt x="689432" y="489297"/>
                  </a:lnTo>
                  <a:lnTo>
                    <a:pt x="668641" y="529967"/>
                  </a:lnTo>
                  <a:lnTo>
                    <a:pt x="642866" y="567424"/>
                  </a:lnTo>
                  <a:lnTo>
                    <a:pt x="612535" y="601249"/>
                  </a:lnTo>
                  <a:lnTo>
                    <a:pt x="578076" y="631021"/>
                  </a:lnTo>
                  <a:lnTo>
                    <a:pt x="539916" y="656321"/>
                  </a:lnTo>
                  <a:lnTo>
                    <a:pt x="498482" y="676729"/>
                  </a:lnTo>
                  <a:lnTo>
                    <a:pt x="454202" y="691826"/>
                  </a:lnTo>
                  <a:lnTo>
                    <a:pt x="407504" y="701192"/>
                  </a:lnTo>
                  <a:lnTo>
                    <a:pt x="358815" y="704407"/>
                  </a:lnTo>
                  <a:lnTo>
                    <a:pt x="310126" y="701192"/>
                  </a:lnTo>
                  <a:lnTo>
                    <a:pt x="263427" y="691826"/>
                  </a:lnTo>
                  <a:lnTo>
                    <a:pt x="219148" y="676729"/>
                  </a:lnTo>
                  <a:lnTo>
                    <a:pt x="177714" y="656321"/>
                  </a:lnTo>
                  <a:lnTo>
                    <a:pt x="139553" y="631021"/>
                  </a:lnTo>
                  <a:lnTo>
                    <a:pt x="105094" y="601249"/>
                  </a:lnTo>
                  <a:lnTo>
                    <a:pt x="74763" y="567424"/>
                  </a:lnTo>
                  <a:lnTo>
                    <a:pt x="48988" y="529967"/>
                  </a:lnTo>
                  <a:lnTo>
                    <a:pt x="28197" y="489297"/>
                  </a:lnTo>
                  <a:lnTo>
                    <a:pt x="12817" y="445833"/>
                  </a:lnTo>
                  <a:lnTo>
                    <a:pt x="3275" y="399995"/>
                  </a:lnTo>
                  <a:lnTo>
                    <a:pt x="0" y="352203"/>
                  </a:lnTo>
                  <a:close/>
                </a:path>
              </a:pathLst>
            </a:custGeom>
            <a:ln w="6350">
              <a:solidFill>
                <a:srgbClr val="70AD47"/>
              </a:solidFill>
            </a:ln>
          </p:spPr>
          <p:txBody>
            <a:bodyPr wrap="square" lIns="0" tIns="0" rIns="0" bIns="0"/>
            <a:lstStyle/>
            <a:p>
              <a:endParaRPr sz="120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8396579" y="3486404"/>
            <a:ext cx="144145" cy="19749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800">
                <a:latin typeface="Calibri"/>
                <a:cs typeface="Calibri"/>
              </a:defRPr>
            </a:pPr>
            <a:r>
              <a:rPr sz="1200"/>
              <a:t>X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7149986" y="2002294"/>
            <a:ext cx="724535" cy="711200"/>
            <a:chOff x="7149986" y="2002294"/>
            <a:chExt cx="724535" cy="71120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53160" y="2005469"/>
              <a:ext cx="717626" cy="70441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153161" y="2005469"/>
              <a:ext cx="718185" cy="704850"/>
            </a:xfrm>
            <a:custGeom>
              <a:avLst/>
              <a:gdLst/>
              <a:ahLst/>
              <a:cxnLst/>
              <a:rect l="l" t="t" r="r" b="b"/>
              <a:pathLst>
                <a:path w="718184" h="704850">
                  <a:moveTo>
                    <a:pt x="0" y="352203"/>
                  </a:moveTo>
                  <a:lnTo>
                    <a:pt x="3275" y="304411"/>
                  </a:lnTo>
                  <a:lnTo>
                    <a:pt x="12817" y="258573"/>
                  </a:lnTo>
                  <a:lnTo>
                    <a:pt x="28197" y="215109"/>
                  </a:lnTo>
                  <a:lnTo>
                    <a:pt x="48988" y="174439"/>
                  </a:lnTo>
                  <a:lnTo>
                    <a:pt x="74763" y="136982"/>
                  </a:lnTo>
                  <a:lnTo>
                    <a:pt x="105094" y="103158"/>
                  </a:lnTo>
                  <a:lnTo>
                    <a:pt x="139553" y="73386"/>
                  </a:lnTo>
                  <a:lnTo>
                    <a:pt x="177714" y="48086"/>
                  </a:lnTo>
                  <a:lnTo>
                    <a:pt x="219148" y="27677"/>
                  </a:lnTo>
                  <a:lnTo>
                    <a:pt x="263427" y="12581"/>
                  </a:lnTo>
                  <a:lnTo>
                    <a:pt x="310126" y="3215"/>
                  </a:lnTo>
                  <a:lnTo>
                    <a:pt x="358815" y="0"/>
                  </a:lnTo>
                  <a:lnTo>
                    <a:pt x="407504" y="3215"/>
                  </a:lnTo>
                  <a:lnTo>
                    <a:pt x="454202" y="12581"/>
                  </a:lnTo>
                  <a:lnTo>
                    <a:pt x="498482" y="27677"/>
                  </a:lnTo>
                  <a:lnTo>
                    <a:pt x="539916" y="48086"/>
                  </a:lnTo>
                  <a:lnTo>
                    <a:pt x="578076" y="73386"/>
                  </a:lnTo>
                  <a:lnTo>
                    <a:pt x="612535" y="103158"/>
                  </a:lnTo>
                  <a:lnTo>
                    <a:pt x="642866" y="136982"/>
                  </a:lnTo>
                  <a:lnTo>
                    <a:pt x="668641" y="174439"/>
                  </a:lnTo>
                  <a:lnTo>
                    <a:pt x="689432" y="215109"/>
                  </a:lnTo>
                  <a:lnTo>
                    <a:pt x="704813" y="258573"/>
                  </a:lnTo>
                  <a:lnTo>
                    <a:pt x="714354" y="304411"/>
                  </a:lnTo>
                  <a:lnTo>
                    <a:pt x="717630" y="352203"/>
                  </a:lnTo>
                  <a:lnTo>
                    <a:pt x="714354" y="399995"/>
                  </a:lnTo>
                  <a:lnTo>
                    <a:pt x="704813" y="445833"/>
                  </a:lnTo>
                  <a:lnTo>
                    <a:pt x="689432" y="489297"/>
                  </a:lnTo>
                  <a:lnTo>
                    <a:pt x="668641" y="529967"/>
                  </a:lnTo>
                  <a:lnTo>
                    <a:pt x="642866" y="567424"/>
                  </a:lnTo>
                  <a:lnTo>
                    <a:pt x="612535" y="601249"/>
                  </a:lnTo>
                  <a:lnTo>
                    <a:pt x="578076" y="631021"/>
                  </a:lnTo>
                  <a:lnTo>
                    <a:pt x="539916" y="656321"/>
                  </a:lnTo>
                  <a:lnTo>
                    <a:pt x="498482" y="676729"/>
                  </a:lnTo>
                  <a:lnTo>
                    <a:pt x="454202" y="691826"/>
                  </a:lnTo>
                  <a:lnTo>
                    <a:pt x="407504" y="701192"/>
                  </a:lnTo>
                  <a:lnTo>
                    <a:pt x="358815" y="704407"/>
                  </a:lnTo>
                  <a:lnTo>
                    <a:pt x="310126" y="701192"/>
                  </a:lnTo>
                  <a:lnTo>
                    <a:pt x="263427" y="691826"/>
                  </a:lnTo>
                  <a:lnTo>
                    <a:pt x="219148" y="676729"/>
                  </a:lnTo>
                  <a:lnTo>
                    <a:pt x="177714" y="656321"/>
                  </a:lnTo>
                  <a:lnTo>
                    <a:pt x="139553" y="631021"/>
                  </a:lnTo>
                  <a:lnTo>
                    <a:pt x="105094" y="601249"/>
                  </a:lnTo>
                  <a:lnTo>
                    <a:pt x="74763" y="567424"/>
                  </a:lnTo>
                  <a:lnTo>
                    <a:pt x="48988" y="529967"/>
                  </a:lnTo>
                  <a:lnTo>
                    <a:pt x="28197" y="489297"/>
                  </a:lnTo>
                  <a:lnTo>
                    <a:pt x="12817" y="445833"/>
                  </a:lnTo>
                  <a:lnTo>
                    <a:pt x="3275" y="399995"/>
                  </a:lnTo>
                  <a:lnTo>
                    <a:pt x="0" y="352203"/>
                  </a:lnTo>
                  <a:close/>
                </a:path>
              </a:pathLst>
            </a:custGeom>
            <a:ln w="6350">
              <a:solidFill>
                <a:srgbClr val="70AD47"/>
              </a:solidFill>
            </a:ln>
          </p:spPr>
          <p:txBody>
            <a:bodyPr wrap="square" lIns="0" tIns="0" rIns="0" bIns="0"/>
            <a:lstStyle/>
            <a:p>
              <a:endParaRPr sz="1200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7443711" y="2194052"/>
            <a:ext cx="137160" cy="19749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800">
                <a:latin typeface="Calibri"/>
                <a:cs typeface="Calibri"/>
              </a:defRPr>
            </a:pPr>
            <a:r>
              <a:rPr sz="1200"/>
              <a:t>Y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8944050" y="2002294"/>
            <a:ext cx="724535" cy="711200"/>
            <a:chOff x="8944050" y="2002294"/>
            <a:chExt cx="724535" cy="711200"/>
          </a:xfrm>
        </p:grpSpPr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47225" y="2005469"/>
              <a:ext cx="717638" cy="704418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8947225" y="2005469"/>
              <a:ext cx="718185" cy="704850"/>
            </a:xfrm>
            <a:custGeom>
              <a:avLst/>
              <a:gdLst/>
              <a:ahLst/>
              <a:cxnLst/>
              <a:rect l="l" t="t" r="r" b="b"/>
              <a:pathLst>
                <a:path w="718184" h="704850">
                  <a:moveTo>
                    <a:pt x="0" y="352203"/>
                  </a:moveTo>
                  <a:lnTo>
                    <a:pt x="3275" y="304411"/>
                  </a:lnTo>
                  <a:lnTo>
                    <a:pt x="12817" y="258573"/>
                  </a:lnTo>
                  <a:lnTo>
                    <a:pt x="28197" y="215109"/>
                  </a:lnTo>
                  <a:lnTo>
                    <a:pt x="48988" y="174439"/>
                  </a:lnTo>
                  <a:lnTo>
                    <a:pt x="74763" y="136982"/>
                  </a:lnTo>
                  <a:lnTo>
                    <a:pt x="105094" y="103158"/>
                  </a:lnTo>
                  <a:lnTo>
                    <a:pt x="139553" y="73386"/>
                  </a:lnTo>
                  <a:lnTo>
                    <a:pt x="177714" y="48086"/>
                  </a:lnTo>
                  <a:lnTo>
                    <a:pt x="219148" y="27677"/>
                  </a:lnTo>
                  <a:lnTo>
                    <a:pt x="263427" y="12581"/>
                  </a:lnTo>
                  <a:lnTo>
                    <a:pt x="310126" y="3215"/>
                  </a:lnTo>
                  <a:lnTo>
                    <a:pt x="358815" y="0"/>
                  </a:lnTo>
                  <a:lnTo>
                    <a:pt x="407504" y="3215"/>
                  </a:lnTo>
                  <a:lnTo>
                    <a:pt x="454202" y="12581"/>
                  </a:lnTo>
                  <a:lnTo>
                    <a:pt x="498482" y="27677"/>
                  </a:lnTo>
                  <a:lnTo>
                    <a:pt x="539916" y="48086"/>
                  </a:lnTo>
                  <a:lnTo>
                    <a:pt x="578076" y="73386"/>
                  </a:lnTo>
                  <a:lnTo>
                    <a:pt x="612535" y="103158"/>
                  </a:lnTo>
                  <a:lnTo>
                    <a:pt x="642866" y="136982"/>
                  </a:lnTo>
                  <a:lnTo>
                    <a:pt x="668641" y="174439"/>
                  </a:lnTo>
                  <a:lnTo>
                    <a:pt x="689432" y="215109"/>
                  </a:lnTo>
                  <a:lnTo>
                    <a:pt x="704813" y="258573"/>
                  </a:lnTo>
                  <a:lnTo>
                    <a:pt x="714354" y="304411"/>
                  </a:lnTo>
                  <a:lnTo>
                    <a:pt x="717630" y="352203"/>
                  </a:lnTo>
                  <a:lnTo>
                    <a:pt x="714354" y="399995"/>
                  </a:lnTo>
                  <a:lnTo>
                    <a:pt x="704813" y="445833"/>
                  </a:lnTo>
                  <a:lnTo>
                    <a:pt x="689432" y="489297"/>
                  </a:lnTo>
                  <a:lnTo>
                    <a:pt x="668641" y="529967"/>
                  </a:lnTo>
                  <a:lnTo>
                    <a:pt x="642866" y="567424"/>
                  </a:lnTo>
                  <a:lnTo>
                    <a:pt x="612535" y="601249"/>
                  </a:lnTo>
                  <a:lnTo>
                    <a:pt x="578076" y="631021"/>
                  </a:lnTo>
                  <a:lnTo>
                    <a:pt x="539916" y="656321"/>
                  </a:lnTo>
                  <a:lnTo>
                    <a:pt x="498482" y="676729"/>
                  </a:lnTo>
                  <a:lnTo>
                    <a:pt x="454202" y="691826"/>
                  </a:lnTo>
                  <a:lnTo>
                    <a:pt x="407504" y="701192"/>
                  </a:lnTo>
                  <a:lnTo>
                    <a:pt x="358815" y="704407"/>
                  </a:lnTo>
                  <a:lnTo>
                    <a:pt x="310126" y="701192"/>
                  </a:lnTo>
                  <a:lnTo>
                    <a:pt x="263427" y="691826"/>
                  </a:lnTo>
                  <a:lnTo>
                    <a:pt x="219148" y="676729"/>
                  </a:lnTo>
                  <a:lnTo>
                    <a:pt x="177714" y="656321"/>
                  </a:lnTo>
                  <a:lnTo>
                    <a:pt x="139553" y="631021"/>
                  </a:lnTo>
                  <a:lnTo>
                    <a:pt x="105094" y="601249"/>
                  </a:lnTo>
                  <a:lnTo>
                    <a:pt x="74763" y="567424"/>
                  </a:lnTo>
                  <a:lnTo>
                    <a:pt x="48988" y="529967"/>
                  </a:lnTo>
                  <a:lnTo>
                    <a:pt x="28197" y="489297"/>
                  </a:lnTo>
                  <a:lnTo>
                    <a:pt x="12817" y="445833"/>
                  </a:lnTo>
                  <a:lnTo>
                    <a:pt x="3275" y="399995"/>
                  </a:lnTo>
                  <a:lnTo>
                    <a:pt x="0" y="352203"/>
                  </a:lnTo>
                  <a:close/>
                </a:path>
              </a:pathLst>
            </a:custGeom>
            <a:ln w="6350">
              <a:solidFill>
                <a:srgbClr val="70AD47"/>
              </a:solidFill>
            </a:ln>
          </p:spPr>
          <p:txBody>
            <a:bodyPr wrap="square" lIns="0" tIns="0" rIns="0" bIns="0"/>
            <a:lstStyle/>
            <a:p>
              <a:endParaRPr sz="1200"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9240164" y="2194052"/>
            <a:ext cx="132715" cy="19749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1800">
                <a:latin typeface="Calibri"/>
                <a:cs typeface="Calibri"/>
              </a:defRPr>
            </a:pPr>
            <a:r>
              <a:rPr sz="1200"/>
              <a:t>Z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628242" y="2706484"/>
            <a:ext cx="1442720" cy="590550"/>
          </a:xfrm>
          <a:custGeom>
            <a:avLst/>
            <a:gdLst/>
            <a:ahLst/>
            <a:cxnLst/>
            <a:rect l="l" t="t" r="r" b="b"/>
            <a:pathLst>
              <a:path w="1442720" h="590550">
                <a:moveTo>
                  <a:pt x="601357" y="590397"/>
                </a:moveTo>
                <a:lnTo>
                  <a:pt x="587235" y="549325"/>
                </a:lnTo>
                <a:lnTo>
                  <a:pt x="573671" y="509828"/>
                </a:lnTo>
                <a:lnTo>
                  <a:pt x="550316" y="533628"/>
                </a:lnTo>
                <a:lnTo>
                  <a:pt x="6667" y="0"/>
                </a:lnTo>
                <a:lnTo>
                  <a:pt x="0" y="6794"/>
                </a:lnTo>
                <a:lnTo>
                  <a:pt x="543636" y="540435"/>
                </a:lnTo>
                <a:lnTo>
                  <a:pt x="520293" y="564210"/>
                </a:lnTo>
                <a:lnTo>
                  <a:pt x="601357" y="590397"/>
                </a:lnTo>
                <a:close/>
              </a:path>
              <a:path w="1442720" h="590550">
                <a:moveTo>
                  <a:pt x="1442288" y="6400"/>
                </a:moveTo>
                <a:lnTo>
                  <a:pt x="1434896" y="393"/>
                </a:lnTo>
                <a:lnTo>
                  <a:pt x="1004608" y="528332"/>
                </a:lnTo>
                <a:lnTo>
                  <a:pt x="978776" y="507263"/>
                </a:lnTo>
                <a:lnTo>
                  <a:pt x="960170" y="590397"/>
                </a:lnTo>
                <a:lnTo>
                  <a:pt x="1037844" y="555409"/>
                </a:lnTo>
                <a:lnTo>
                  <a:pt x="1024077" y="544195"/>
                </a:lnTo>
                <a:lnTo>
                  <a:pt x="1011999" y="534352"/>
                </a:lnTo>
                <a:lnTo>
                  <a:pt x="1442288" y="64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/>
          <a:lstStyle/>
          <a:p>
            <a:endParaRPr sz="120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16939" y="611124"/>
            <a:ext cx="9566275" cy="69596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4400" u="none">
                <a:solidFill>
                  <a:srgbClr val="000000"/>
                </a:solidFill>
                <a:latin typeface="Calibri Light"/>
                <a:cs typeface="Calibri Light"/>
              </a:defRPr>
            </a:pPr>
            <a:r>
              <a:t>Modellazione e ragionamento con preferenze</a:t>
            </a:r>
            <a:endParaRPr sz="4400">
              <a:latin typeface="Calibri Light"/>
              <a:cs typeface="Calibri Ligh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94773" y="1825625"/>
            <a:ext cx="5002453" cy="4351337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7669" y="1025653"/>
            <a:ext cx="3628570" cy="69596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4400" u="none">
                <a:solidFill>
                  <a:srgbClr val="000000"/>
                </a:solidFill>
                <a:latin typeface="Calibri Light"/>
                <a:cs typeface="Calibri Light"/>
              </a:defRPr>
            </a:pPr>
            <a:r>
              <a:t>Analisi dei dati</a:t>
            </a:r>
            <a:endParaRPr sz="44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7670" y="2421636"/>
            <a:ext cx="3312160" cy="2717165"/>
          </a:xfrm>
          <a:prstGeom prst="rect">
            <a:avLst/>
          </a:prstGeom>
        </p:spPr>
        <p:txBody>
          <a:bodyPr vert="horz" wrap="square" lIns="0" tIns="38100" rIns="0" bIns="0">
            <a:spAutoFit/>
          </a:bodyPr>
          <a:lstStyle/>
          <a:p>
            <a:pPr marL="240665" marR="5080" indent="-228600" algn="just">
              <a:lnSpc>
                <a:spcPct val="91500"/>
              </a:lnSpc>
              <a:spcBef>
                <a:spcPts val="300"/>
              </a:spcBef>
              <a:buFont typeface="Arial MT"/>
              <a:buChar char="•"/>
              <a:tabLst>
                <a:tab pos="241300" algn="l"/>
              </a:tabLst>
              <a:defRPr sz="2000">
                <a:latin typeface="Calibri"/>
                <a:cs typeface="Calibri"/>
              </a:defRPr>
            </a:pPr>
            <a:r>
              <a:t>Valutiamo se possiamo rifiutare le seguenti tre ipotesi nulle (NH):</a:t>
            </a:r>
            <a:endParaRPr sz="2000">
              <a:latin typeface="Calibri"/>
              <a:cs typeface="Calibri"/>
            </a:endParaRPr>
          </a:p>
          <a:p>
            <a:pPr marL="698500" marR="240665" lvl="1" indent="-228600">
              <a:lnSpc>
                <a:spcPts val="2210"/>
              </a:lnSpc>
              <a:spcBef>
                <a:spcPts val="425"/>
              </a:spcBef>
              <a:buFont typeface="Arial MT"/>
              <a:buChar char="•"/>
              <a:tabLst>
                <a:tab pos="697865" algn="l"/>
                <a:tab pos="698500" algn="l"/>
              </a:tabLst>
              <a:defRPr sz="2000">
                <a:latin typeface="Calibri"/>
                <a:cs typeface="Calibri"/>
              </a:defRPr>
            </a:pPr>
            <a:r>
              <a:t>NH1: la posizione non influisce sui veicoli elettrici;</a:t>
            </a:r>
            <a:endParaRPr sz="2000">
              <a:latin typeface="Calibri"/>
              <a:cs typeface="Calibri"/>
            </a:endParaRPr>
          </a:p>
          <a:p>
            <a:pPr marL="698500" marR="367665" lvl="1" indent="-228600">
              <a:lnSpc>
                <a:spcPts val="2210"/>
              </a:lnSpc>
              <a:spcBef>
                <a:spcPts val="380"/>
              </a:spcBef>
              <a:buFont typeface="Arial MT"/>
              <a:buChar char="•"/>
              <a:tabLst>
                <a:tab pos="697865" algn="l"/>
                <a:tab pos="698500" algn="l"/>
              </a:tabLst>
              <a:defRPr sz="2000">
                <a:latin typeface="Calibri"/>
                <a:cs typeface="Calibri"/>
              </a:defRPr>
            </a:pPr>
            <a:r>
              <a:t>NH2: la ragione non influisce sui veicoli elettrici;</a:t>
            </a:r>
            <a:endParaRPr sz="2000">
              <a:latin typeface="Calibri"/>
              <a:cs typeface="Calibri"/>
            </a:endParaRPr>
          </a:p>
          <a:p>
            <a:pPr marL="698500" marR="240665" lvl="1" indent="-228600">
              <a:lnSpc>
                <a:spcPts val="2110"/>
              </a:lnSpc>
              <a:spcBef>
                <a:spcPts val="555"/>
              </a:spcBef>
              <a:buFont typeface="Arial MT"/>
              <a:buChar char="•"/>
              <a:tabLst>
                <a:tab pos="697865" algn="l"/>
                <a:tab pos="698500" algn="l"/>
              </a:tabLst>
              <a:defRPr sz="2000">
                <a:latin typeface="Calibri"/>
                <a:cs typeface="Calibri"/>
              </a:defRPr>
            </a:pPr>
            <a:r>
              <a:t>NH3: la posizione non influisce sul fotovoltaico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160263" y="0"/>
            <a:ext cx="7019545" cy="6096000"/>
            <a:chOff x="4639055" y="0"/>
            <a:chExt cx="7553325" cy="6858000"/>
          </a:xfrm>
        </p:grpSpPr>
        <p:sp>
          <p:nvSpPr>
            <p:cNvPr id="5" name="object 5"/>
            <p:cNvSpPr/>
            <p:nvPr/>
          </p:nvSpPr>
          <p:spPr>
            <a:xfrm>
              <a:off x="4639055" y="0"/>
              <a:ext cx="7553325" cy="6858000"/>
            </a:xfrm>
            <a:custGeom>
              <a:avLst/>
              <a:gdLst/>
              <a:ahLst/>
              <a:cxnLst/>
              <a:rect l="l" t="t" r="r" b="b"/>
              <a:pathLst>
                <a:path w="7553325" h="6858000">
                  <a:moveTo>
                    <a:pt x="7552944" y="0"/>
                  </a:moveTo>
                  <a:lnTo>
                    <a:pt x="0" y="0"/>
                  </a:lnTo>
                  <a:lnTo>
                    <a:pt x="0" y="6857999"/>
                  </a:lnTo>
                  <a:lnTo>
                    <a:pt x="7552944" y="6857999"/>
                  </a:lnTo>
                  <a:lnTo>
                    <a:pt x="7552944" y="0"/>
                  </a:lnTo>
                  <a:close/>
                </a:path>
              </a:pathLst>
            </a:custGeom>
            <a:solidFill>
              <a:srgbClr val="C8CACA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59679" y="512063"/>
              <a:ext cx="6711696" cy="58674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123687" y="557783"/>
              <a:ext cx="6584315" cy="5739765"/>
            </a:xfrm>
            <a:custGeom>
              <a:avLst/>
              <a:gdLst/>
              <a:ahLst/>
              <a:cxnLst/>
              <a:rect l="l" t="t" r="r" b="b"/>
              <a:pathLst>
                <a:path w="6584315" h="5739765">
                  <a:moveTo>
                    <a:pt x="6584099" y="0"/>
                  </a:moveTo>
                  <a:lnTo>
                    <a:pt x="0" y="0"/>
                  </a:lnTo>
                  <a:lnTo>
                    <a:pt x="0" y="5739187"/>
                  </a:lnTo>
                  <a:lnTo>
                    <a:pt x="6584099" y="5739187"/>
                  </a:lnTo>
                  <a:lnTo>
                    <a:pt x="65840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123687" y="557783"/>
              <a:ext cx="6584315" cy="5739765"/>
            </a:xfrm>
            <a:custGeom>
              <a:avLst/>
              <a:gdLst/>
              <a:ahLst/>
              <a:cxnLst/>
              <a:rect l="l" t="t" r="r" b="b"/>
              <a:pathLst>
                <a:path w="6584315" h="5739765">
                  <a:moveTo>
                    <a:pt x="0" y="0"/>
                  </a:moveTo>
                  <a:lnTo>
                    <a:pt x="6584103" y="0"/>
                  </a:lnTo>
                  <a:lnTo>
                    <a:pt x="6584103" y="5739193"/>
                  </a:lnTo>
                  <a:lnTo>
                    <a:pt x="0" y="5739193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C8CACA"/>
              </a:solidFill>
            </a:ln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05856" y="1576438"/>
              <a:ext cx="6019330" cy="37018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98834" y="0"/>
            <a:ext cx="11312525" cy="2103120"/>
            <a:chOff x="498834" y="0"/>
            <a:chExt cx="11312525" cy="21031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27304" y="0"/>
              <a:ext cx="11283696" cy="210312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66928" y="0"/>
              <a:ext cx="11155680" cy="2011680"/>
            </a:xfrm>
            <a:custGeom>
              <a:avLst/>
              <a:gdLst/>
              <a:ahLst/>
              <a:cxnLst/>
              <a:rect l="l" t="t" r="r" b="b"/>
              <a:pathLst>
                <a:path w="11155680" h="2011680">
                  <a:moveTo>
                    <a:pt x="11155680" y="0"/>
                  </a:moveTo>
                  <a:lnTo>
                    <a:pt x="0" y="0"/>
                  </a:lnTo>
                  <a:lnTo>
                    <a:pt x="0" y="2011679"/>
                  </a:lnTo>
                  <a:lnTo>
                    <a:pt x="11155680" y="2011679"/>
                  </a:lnTo>
                  <a:lnTo>
                    <a:pt x="111556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98834" y="787349"/>
              <a:ext cx="128270" cy="704215"/>
            </a:xfrm>
            <a:custGeom>
              <a:avLst/>
              <a:gdLst/>
              <a:ahLst/>
              <a:cxnLst/>
              <a:rect l="l" t="t" r="r" b="b"/>
              <a:pathLst>
                <a:path w="128270" h="704215">
                  <a:moveTo>
                    <a:pt x="128015" y="0"/>
                  </a:moveTo>
                  <a:lnTo>
                    <a:pt x="0" y="0"/>
                  </a:lnTo>
                  <a:lnTo>
                    <a:pt x="0" y="704088"/>
                  </a:lnTo>
                  <a:lnTo>
                    <a:pt x="128015" y="704088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F5A7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94308" y="762507"/>
            <a:ext cx="7144384" cy="635000"/>
          </a:xfrm>
          <a:prstGeom prst="rect">
            <a:avLst/>
          </a:prstGeom>
        </p:spPr>
        <p:txBody>
          <a:bodyPr vert="horz" wrap="square" lIns="0" tIns="12700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defRPr sz="4000" b="1" u="none">
                <a:solidFill>
                  <a:srgbClr val="000000"/>
                </a:solidFill>
                <a:latin typeface="Tahoma"/>
                <a:cs typeface="Tahoma"/>
              </a:defRPr>
            </a:pPr>
            <a:r>
              <a:t>Il problema dell'allineamento dei valori</a:t>
            </a:r>
            <a:endParaRPr sz="40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94308" y="2355595"/>
            <a:ext cx="6272530" cy="2134870"/>
          </a:xfrm>
          <a:prstGeom prst="rect">
            <a:avLst/>
          </a:prstGeom>
        </p:spPr>
        <p:txBody>
          <a:bodyPr vert="horz" wrap="square" lIns="0" tIns="168275" rIns="0" bIns="0">
            <a:spAutoFit/>
          </a:bodyPr>
          <a:lstStyle/>
          <a:p>
            <a:pPr marL="12700">
              <a:lnSpc>
                <a:spcPct val="100000"/>
              </a:lnSpc>
              <a:spcBef>
                <a:spcPts val="1325"/>
              </a:spcBef>
              <a:defRPr sz="2400">
                <a:latin typeface="Verdana"/>
                <a:cs typeface="Verdana"/>
              </a:defRPr>
            </a:pPr>
            <a:r>
              <a:t>Priorità di ricerca a breve termine:</a:t>
            </a:r>
            <a:endParaRPr sz="2400">
              <a:latin typeface="Verdana"/>
              <a:cs typeface="Verdana"/>
            </a:endParaRPr>
          </a:p>
          <a:p>
            <a:pPr marL="241300" indent="-228600">
              <a:lnSpc>
                <a:spcPct val="100000"/>
              </a:lnSpc>
              <a:spcBef>
                <a:spcPts val="1220"/>
              </a:spcBef>
              <a:buFont typeface="Arial MT"/>
              <a:buChar char="•"/>
              <a:tabLst>
                <a:tab pos="241300" algn="l"/>
              </a:tabLst>
              <a:defRPr sz="2400">
                <a:latin typeface="Verdana"/>
                <a:cs typeface="Verdana"/>
              </a:defRPr>
            </a:pPr>
            <a:r>
              <a:t>Ottimizzare l'impatto economico dell'IA</a:t>
            </a:r>
            <a:endParaRPr sz="2400">
              <a:latin typeface="Verdana"/>
              <a:cs typeface="Verdana"/>
            </a:endParaRPr>
          </a:p>
          <a:p>
            <a:pPr marL="241300" indent="-228600">
              <a:lnSpc>
                <a:spcPct val="100000"/>
              </a:lnSpc>
              <a:spcBef>
                <a:spcPts val="1320"/>
              </a:spcBef>
              <a:buFont typeface="Arial MT"/>
              <a:buChar char="•"/>
              <a:tabLst>
                <a:tab pos="241300" algn="l"/>
              </a:tabLst>
              <a:defRPr sz="2400">
                <a:latin typeface="Verdana"/>
                <a:cs typeface="Verdana"/>
              </a:defRPr>
            </a:pPr>
            <a:r>
              <a:t>Diritto ed etica Ricerca</a:t>
            </a:r>
            <a:endParaRPr sz="2400">
              <a:latin typeface="Verdana"/>
              <a:cs typeface="Verdana"/>
            </a:endParaRPr>
          </a:p>
          <a:p>
            <a:pPr marL="241300" indent="-228600">
              <a:lnSpc>
                <a:spcPct val="100000"/>
              </a:lnSpc>
              <a:spcBef>
                <a:spcPts val="1320"/>
              </a:spcBef>
              <a:buFont typeface="Arial MT"/>
              <a:buChar char="•"/>
              <a:tabLst>
                <a:tab pos="241300" algn="l"/>
              </a:tabLst>
              <a:defRPr sz="2400">
                <a:latin typeface="Verdana"/>
                <a:cs typeface="Verdana"/>
              </a:defRPr>
            </a:pPr>
            <a:r>
              <a:t>Ricerca informatica per un'intelligenza artificiale robusta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29200" y="6110732"/>
            <a:ext cx="6471920" cy="388620"/>
          </a:xfrm>
          <a:prstGeom prst="rect">
            <a:avLst/>
          </a:prstGeom>
        </p:spPr>
        <p:txBody>
          <a:bodyPr vert="horz" wrap="square" lIns="0" tIns="20955" rIns="0" bIns="0">
            <a:spAutoFit/>
          </a:bodyPr>
          <a:lstStyle/>
          <a:p>
            <a:pPr marL="12700" marR="5080">
              <a:lnSpc>
                <a:spcPts val="1420"/>
              </a:lnSpc>
              <a:spcBef>
                <a:spcPts val="165"/>
              </a:spcBef>
              <a:defRPr sz="1200">
                <a:solidFill>
                  <a:srgbClr val="2E414F"/>
                </a:solidFill>
              </a:defRPr>
            </a:pPr>
            <a:r>
              <a:rPr>
                <a:latin typeface="Arial MT"/>
                <a:cs typeface="Arial MT"/>
              </a:rPr>
              <a:t>Russell, S., D. Dewey e Max Tegmark. "Priorità di ricerca per un'intelligenza artificiale robusta e vantaggiosa." </a:t>
            </a:r>
            <a:r>
              <a:rPr i="1">
                <a:latin typeface="Arial"/>
                <a:cs typeface="Arial"/>
              </a:rPr>
              <a:t>AI Mag. </a:t>
            </a:r>
            <a:r>
              <a:rPr>
                <a:latin typeface="Arial MT"/>
                <a:cs typeface="Arial MT"/>
              </a:rPr>
              <a:t>36 (2015): 105-114.</a:t>
            </a:r>
            <a:endParaRPr sz="12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68300" y="809751"/>
            <a:ext cx="3999229" cy="1098550"/>
          </a:xfrm>
          <a:prstGeom prst="rect">
            <a:avLst/>
          </a:prstGeom>
        </p:spPr>
        <p:txBody>
          <a:bodyPr vert="horz" wrap="square" lIns="0" tIns="74930" rIns="0" bIns="0">
            <a:spAutoFit/>
          </a:bodyPr>
          <a:lstStyle/>
          <a:p>
            <a:pPr marL="12700" marR="5080">
              <a:lnSpc>
                <a:spcPts val="4010"/>
              </a:lnSpc>
              <a:spcBef>
                <a:spcPts val="590"/>
              </a:spcBef>
              <a:defRPr sz="3700" u="none">
                <a:solidFill>
                  <a:srgbClr val="000000"/>
                </a:solidFill>
                <a:latin typeface="Calibri Light"/>
                <a:cs typeface="Calibri Light"/>
              </a:defRPr>
            </a:pPr>
            <a:r>
              <a:t>Lavoro in corso e futuro</a:t>
            </a:r>
            <a:endParaRPr sz="37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1083487"/>
            <a:ext cx="87630" cy="673735"/>
          </a:xfrm>
          <a:custGeom>
            <a:avLst/>
            <a:gdLst/>
            <a:ahLst/>
            <a:cxnLst/>
            <a:rect l="l" t="t" r="r" b="b"/>
            <a:pathLst>
              <a:path w="87630" h="673735">
                <a:moveTo>
                  <a:pt x="87363" y="0"/>
                </a:moveTo>
                <a:lnTo>
                  <a:pt x="0" y="0"/>
                </a:lnTo>
                <a:lnTo>
                  <a:pt x="0" y="673455"/>
                </a:lnTo>
                <a:lnTo>
                  <a:pt x="87363" y="673455"/>
                </a:lnTo>
                <a:lnTo>
                  <a:pt x="87363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9340" y="1083487"/>
            <a:ext cx="196215" cy="673735"/>
          </a:xfrm>
          <a:custGeom>
            <a:avLst/>
            <a:gdLst/>
            <a:ahLst/>
            <a:cxnLst/>
            <a:rect l="l" t="t" r="r" b="b"/>
            <a:pathLst>
              <a:path w="196215" h="673735">
                <a:moveTo>
                  <a:pt x="195855" y="0"/>
                </a:moveTo>
                <a:lnTo>
                  <a:pt x="0" y="0"/>
                </a:lnTo>
                <a:lnTo>
                  <a:pt x="0" y="673455"/>
                </a:lnTo>
                <a:lnTo>
                  <a:pt x="195855" y="673455"/>
                </a:lnTo>
                <a:lnTo>
                  <a:pt x="19585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5085" y="2090572"/>
            <a:ext cx="4297680" cy="27940"/>
          </a:xfrm>
          <a:custGeom>
            <a:avLst/>
            <a:gdLst/>
            <a:ahLst/>
            <a:cxnLst/>
            <a:rect l="l" t="t" r="r" b="b"/>
            <a:pathLst>
              <a:path w="4297680" h="27939">
                <a:moveTo>
                  <a:pt x="4297680" y="0"/>
                </a:moveTo>
                <a:lnTo>
                  <a:pt x="0" y="0"/>
                </a:lnTo>
                <a:lnTo>
                  <a:pt x="0" y="27432"/>
                </a:lnTo>
                <a:lnTo>
                  <a:pt x="4297680" y="27432"/>
                </a:lnTo>
                <a:lnTo>
                  <a:pt x="429768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69458" y="3643884"/>
            <a:ext cx="4048125" cy="1284605"/>
          </a:xfrm>
          <a:prstGeom prst="rect">
            <a:avLst/>
          </a:prstGeom>
        </p:spPr>
        <p:txBody>
          <a:bodyPr vert="horz" wrap="square" lIns="0" tIns="41910" rIns="0" bIns="0">
            <a:spAutoFit/>
          </a:bodyPr>
          <a:lstStyle/>
          <a:p>
            <a:pPr marL="241300" marR="5080" indent="-228600">
              <a:lnSpc>
                <a:spcPts val="2210"/>
              </a:lnSpc>
              <a:spcBef>
                <a:spcPts val="330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2000">
                <a:latin typeface="Calibri"/>
                <a:cs typeface="Calibri"/>
              </a:defRPr>
            </a:pPr>
            <a:r>
              <a:t>Generalizzare le reti CP al modello di preferenze morali</a:t>
            </a:r>
            <a:endParaRPr sz="2000">
              <a:latin typeface="Calibri"/>
              <a:cs typeface="Calibri"/>
            </a:endParaRPr>
          </a:p>
          <a:p>
            <a:pPr marL="241300" marR="306070" indent="-228600">
              <a:lnSpc>
                <a:spcPts val="2110"/>
              </a:lnSpc>
              <a:spcBef>
                <a:spcPts val="1060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2000">
                <a:latin typeface="Calibri"/>
                <a:cs typeface="Calibri"/>
              </a:defRPr>
            </a:pPr>
            <a:r>
              <a:t>Piani prescrittivi basati sulle preferenze morali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544311" y="0"/>
            <a:ext cx="6647689" cy="6096000"/>
            <a:chOff x="5544311" y="0"/>
            <a:chExt cx="6647815" cy="6858000"/>
          </a:xfrm>
        </p:grpSpPr>
        <p:sp>
          <p:nvSpPr>
            <p:cNvPr id="8" name="object 8"/>
            <p:cNvSpPr/>
            <p:nvPr/>
          </p:nvSpPr>
          <p:spPr>
            <a:xfrm>
              <a:off x="10697667" y="0"/>
              <a:ext cx="1494790" cy="6858000"/>
            </a:xfrm>
            <a:custGeom>
              <a:avLst/>
              <a:gdLst/>
              <a:ahLst/>
              <a:cxnLst/>
              <a:rect l="l" t="t" r="r" b="b"/>
              <a:pathLst>
                <a:path w="1494790" h="6858000">
                  <a:moveTo>
                    <a:pt x="1494332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1494332" y="6858000"/>
                  </a:lnTo>
                  <a:lnTo>
                    <a:pt x="1494332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44311" y="499872"/>
              <a:ext cx="6291072" cy="611733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685815" y="513854"/>
              <a:ext cx="6009640" cy="5835015"/>
            </a:xfrm>
            <a:custGeom>
              <a:avLst/>
              <a:gdLst/>
              <a:ahLst/>
              <a:cxnLst/>
              <a:rect l="l" t="t" r="r" b="b"/>
              <a:pathLst>
                <a:path w="6009640" h="5835015">
                  <a:moveTo>
                    <a:pt x="6009360" y="0"/>
                  </a:moveTo>
                  <a:lnTo>
                    <a:pt x="0" y="0"/>
                  </a:lnTo>
                  <a:lnTo>
                    <a:pt x="0" y="5834575"/>
                  </a:lnTo>
                  <a:lnTo>
                    <a:pt x="6009360" y="5834575"/>
                  </a:lnTo>
                  <a:lnTo>
                    <a:pt x="600936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77788" y="799350"/>
              <a:ext cx="5425414" cy="52592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7999"/>
                </a:lnTo>
                <a:lnTo>
                  <a:pt x="12192000" y="6857999"/>
                </a:lnTo>
                <a:lnTo>
                  <a:pt x="12192000" y="0"/>
                </a:lnTo>
                <a:close/>
              </a:path>
            </a:pathLst>
          </a:custGeom>
          <a:solidFill>
            <a:srgbClr val="3F3F3F"/>
          </a:solidFill>
        </p:spPr>
        <p:txBody>
          <a:bodyPr wrap="square" lIns="0" tIns="0" rIns="0" bIns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6137275" cy="5255260"/>
            <a:chOff x="0" y="0"/>
            <a:chExt cx="6137275" cy="5255260"/>
          </a:xfrm>
        </p:grpSpPr>
        <p:sp>
          <p:nvSpPr>
            <p:cNvPr id="4" name="object 4"/>
            <p:cNvSpPr/>
            <p:nvPr/>
          </p:nvSpPr>
          <p:spPr>
            <a:xfrm>
              <a:off x="0" y="0"/>
              <a:ext cx="6137275" cy="5255260"/>
            </a:xfrm>
            <a:custGeom>
              <a:avLst/>
              <a:gdLst/>
              <a:ahLst/>
              <a:cxnLst/>
              <a:rect l="l" t="t" r="r" b="b"/>
              <a:pathLst>
                <a:path w="6137275" h="5255260">
                  <a:moveTo>
                    <a:pt x="6136817" y="0"/>
                  </a:moveTo>
                  <a:lnTo>
                    <a:pt x="0" y="0"/>
                  </a:lnTo>
                  <a:lnTo>
                    <a:pt x="0" y="5199532"/>
                  </a:lnTo>
                  <a:lnTo>
                    <a:pt x="140712" y="5219357"/>
                  </a:lnTo>
                  <a:lnTo>
                    <a:pt x="188683" y="5224665"/>
                  </a:lnTo>
                  <a:lnTo>
                    <a:pt x="236612" y="5229538"/>
                  </a:lnTo>
                  <a:lnTo>
                    <a:pt x="284496" y="5233979"/>
                  </a:lnTo>
                  <a:lnTo>
                    <a:pt x="332333" y="5237989"/>
                  </a:lnTo>
                  <a:lnTo>
                    <a:pt x="380121" y="5241569"/>
                  </a:lnTo>
                  <a:lnTo>
                    <a:pt x="427858" y="5244720"/>
                  </a:lnTo>
                  <a:lnTo>
                    <a:pt x="475543" y="5247445"/>
                  </a:lnTo>
                  <a:lnTo>
                    <a:pt x="523172" y="5249745"/>
                  </a:lnTo>
                  <a:lnTo>
                    <a:pt x="570744" y="5251621"/>
                  </a:lnTo>
                  <a:lnTo>
                    <a:pt x="618256" y="5253074"/>
                  </a:lnTo>
                  <a:lnTo>
                    <a:pt x="665708" y="5254107"/>
                  </a:lnTo>
                  <a:lnTo>
                    <a:pt x="713095" y="5254720"/>
                  </a:lnTo>
                  <a:lnTo>
                    <a:pt x="760417" y="5254916"/>
                  </a:lnTo>
                  <a:lnTo>
                    <a:pt x="807671" y="5254695"/>
                  </a:lnTo>
                  <a:lnTo>
                    <a:pt x="854856" y="5254060"/>
                  </a:lnTo>
                  <a:lnTo>
                    <a:pt x="901969" y="5253011"/>
                  </a:lnTo>
                  <a:lnTo>
                    <a:pt x="949007" y="5251550"/>
                  </a:lnTo>
                  <a:lnTo>
                    <a:pt x="995970" y="5249679"/>
                  </a:lnTo>
                  <a:lnTo>
                    <a:pt x="1042854" y="5247400"/>
                  </a:lnTo>
                  <a:lnTo>
                    <a:pt x="1089658" y="5244712"/>
                  </a:lnTo>
                  <a:lnTo>
                    <a:pt x="1136380" y="5241619"/>
                  </a:lnTo>
                  <a:lnTo>
                    <a:pt x="1183017" y="5238122"/>
                  </a:lnTo>
                  <a:lnTo>
                    <a:pt x="1229568" y="5234222"/>
                  </a:lnTo>
                  <a:lnTo>
                    <a:pt x="1276030" y="5229920"/>
                  </a:lnTo>
                  <a:lnTo>
                    <a:pt x="1322401" y="5225219"/>
                  </a:lnTo>
                  <a:lnTo>
                    <a:pt x="1368680" y="5220119"/>
                  </a:lnTo>
                  <a:lnTo>
                    <a:pt x="1414864" y="5214622"/>
                  </a:lnTo>
                  <a:lnTo>
                    <a:pt x="1460950" y="5208730"/>
                  </a:lnTo>
                  <a:lnTo>
                    <a:pt x="1506938" y="5202444"/>
                  </a:lnTo>
                  <a:lnTo>
                    <a:pt x="1552824" y="5195765"/>
                  </a:lnTo>
                  <a:lnTo>
                    <a:pt x="1598607" y="5188696"/>
                  </a:lnTo>
                  <a:lnTo>
                    <a:pt x="1644285" y="5181237"/>
                  </a:lnTo>
                  <a:lnTo>
                    <a:pt x="1689855" y="5173391"/>
                  </a:lnTo>
                  <a:lnTo>
                    <a:pt x="1735315" y="5165157"/>
                  </a:lnTo>
                  <a:lnTo>
                    <a:pt x="1780664" y="5156539"/>
                  </a:lnTo>
                  <a:lnTo>
                    <a:pt x="1825899" y="5147538"/>
                  </a:lnTo>
                  <a:lnTo>
                    <a:pt x="1871019" y="5138155"/>
                  </a:lnTo>
                  <a:lnTo>
                    <a:pt x="1916020" y="5128391"/>
                  </a:lnTo>
                  <a:lnTo>
                    <a:pt x="1960902" y="5118248"/>
                  </a:lnTo>
                  <a:lnTo>
                    <a:pt x="2005661" y="5107728"/>
                  </a:lnTo>
                  <a:lnTo>
                    <a:pt x="2050296" y="5096832"/>
                  </a:lnTo>
                  <a:lnTo>
                    <a:pt x="2094804" y="5085561"/>
                  </a:lnTo>
                  <a:lnTo>
                    <a:pt x="2139185" y="5073917"/>
                  </a:lnTo>
                  <a:lnTo>
                    <a:pt x="2183435" y="5061902"/>
                  </a:lnTo>
                  <a:lnTo>
                    <a:pt x="2227552" y="5049517"/>
                  </a:lnTo>
                  <a:lnTo>
                    <a:pt x="2271534" y="5036763"/>
                  </a:lnTo>
                  <a:lnTo>
                    <a:pt x="2315380" y="5023643"/>
                  </a:lnTo>
                  <a:lnTo>
                    <a:pt x="2359087" y="5010157"/>
                  </a:lnTo>
                  <a:lnTo>
                    <a:pt x="2402653" y="4996307"/>
                  </a:lnTo>
                  <a:lnTo>
                    <a:pt x="2446076" y="4982094"/>
                  </a:lnTo>
                  <a:lnTo>
                    <a:pt x="2489353" y="4967521"/>
                  </a:lnTo>
                  <a:lnTo>
                    <a:pt x="2532484" y="4952588"/>
                  </a:lnTo>
                  <a:lnTo>
                    <a:pt x="2575465" y="4937296"/>
                  </a:lnTo>
                  <a:lnTo>
                    <a:pt x="2618295" y="4921649"/>
                  </a:lnTo>
                  <a:lnTo>
                    <a:pt x="2660971" y="4905646"/>
                  </a:lnTo>
                  <a:lnTo>
                    <a:pt x="2703491" y="4889290"/>
                  </a:lnTo>
                  <a:lnTo>
                    <a:pt x="2745854" y="4872582"/>
                  </a:lnTo>
                  <a:lnTo>
                    <a:pt x="2788057" y="4855523"/>
                  </a:lnTo>
                  <a:lnTo>
                    <a:pt x="2830098" y="4838115"/>
                  </a:lnTo>
                  <a:lnTo>
                    <a:pt x="2871976" y="4820359"/>
                  </a:lnTo>
                  <a:lnTo>
                    <a:pt x="2913687" y="4802258"/>
                  </a:lnTo>
                  <a:lnTo>
                    <a:pt x="2955230" y="4783812"/>
                  </a:lnTo>
                  <a:lnTo>
                    <a:pt x="2996602" y="4765023"/>
                  </a:lnTo>
                  <a:lnTo>
                    <a:pt x="3037802" y="4745892"/>
                  </a:lnTo>
                  <a:lnTo>
                    <a:pt x="3078828" y="4726421"/>
                  </a:lnTo>
                  <a:lnTo>
                    <a:pt x="3119678" y="4706612"/>
                  </a:lnTo>
                  <a:lnTo>
                    <a:pt x="3160348" y="4686465"/>
                  </a:lnTo>
                  <a:lnTo>
                    <a:pt x="3200838" y="4665983"/>
                  </a:lnTo>
                  <a:lnTo>
                    <a:pt x="3241145" y="4645167"/>
                  </a:lnTo>
                  <a:lnTo>
                    <a:pt x="3281268" y="4624018"/>
                  </a:lnTo>
                  <a:lnTo>
                    <a:pt x="3321203" y="4602538"/>
                  </a:lnTo>
                  <a:lnTo>
                    <a:pt x="3360949" y="4580728"/>
                  </a:lnTo>
                  <a:lnTo>
                    <a:pt x="3400504" y="4558590"/>
                  </a:lnTo>
                  <a:lnTo>
                    <a:pt x="3439865" y="4536126"/>
                  </a:lnTo>
                  <a:lnTo>
                    <a:pt x="3479032" y="4513336"/>
                  </a:lnTo>
                  <a:lnTo>
                    <a:pt x="3518000" y="4490223"/>
                  </a:lnTo>
                  <a:lnTo>
                    <a:pt x="3556769" y="4466788"/>
                  </a:lnTo>
                  <a:lnTo>
                    <a:pt x="3595337" y="4443032"/>
                  </a:lnTo>
                  <a:lnTo>
                    <a:pt x="3633701" y="4418957"/>
                  </a:lnTo>
                  <a:lnTo>
                    <a:pt x="3671859" y="4394564"/>
                  </a:lnTo>
                  <a:lnTo>
                    <a:pt x="3709809" y="4369855"/>
                  </a:lnTo>
                  <a:lnTo>
                    <a:pt x="3747549" y="4344831"/>
                  </a:lnTo>
                  <a:lnTo>
                    <a:pt x="3785076" y="4319494"/>
                  </a:lnTo>
                  <a:lnTo>
                    <a:pt x="3822390" y="4293846"/>
                  </a:lnTo>
                  <a:lnTo>
                    <a:pt x="3859487" y="4267887"/>
                  </a:lnTo>
                  <a:lnTo>
                    <a:pt x="3896366" y="4241620"/>
                  </a:lnTo>
                  <a:lnTo>
                    <a:pt x="3933025" y="4215045"/>
                  </a:lnTo>
                  <a:lnTo>
                    <a:pt x="3969460" y="4188165"/>
                  </a:lnTo>
                  <a:lnTo>
                    <a:pt x="4005672" y="4160980"/>
                  </a:lnTo>
                  <a:lnTo>
                    <a:pt x="4041656" y="4133493"/>
                  </a:lnTo>
                  <a:lnTo>
                    <a:pt x="4077411" y="4105704"/>
                  </a:lnTo>
                  <a:lnTo>
                    <a:pt x="4112936" y="4077616"/>
                  </a:lnTo>
                  <a:lnTo>
                    <a:pt x="4148227" y="4049229"/>
                  </a:lnTo>
                  <a:lnTo>
                    <a:pt x="4183284" y="4020546"/>
                  </a:lnTo>
                  <a:lnTo>
                    <a:pt x="4218103" y="3991567"/>
                  </a:lnTo>
                  <a:lnTo>
                    <a:pt x="4252683" y="3962295"/>
                  </a:lnTo>
                  <a:lnTo>
                    <a:pt x="4287021" y="3932730"/>
                  </a:lnTo>
                  <a:lnTo>
                    <a:pt x="4321116" y="3902875"/>
                  </a:lnTo>
                  <a:lnTo>
                    <a:pt x="4354965" y="3872731"/>
                  </a:lnTo>
                  <a:lnTo>
                    <a:pt x="4388566" y="3842298"/>
                  </a:lnTo>
                  <a:lnTo>
                    <a:pt x="4421918" y="3811580"/>
                  </a:lnTo>
                  <a:lnTo>
                    <a:pt x="4455018" y="3780576"/>
                  </a:lnTo>
                  <a:lnTo>
                    <a:pt x="4487864" y="3749289"/>
                  </a:lnTo>
                  <a:lnTo>
                    <a:pt x="4520453" y="3717721"/>
                  </a:lnTo>
                  <a:lnTo>
                    <a:pt x="4552785" y="3685872"/>
                  </a:lnTo>
                  <a:lnTo>
                    <a:pt x="4584856" y="3653744"/>
                  </a:lnTo>
                  <a:lnTo>
                    <a:pt x="4616665" y="3621339"/>
                  </a:lnTo>
                  <a:lnTo>
                    <a:pt x="4648210" y="3588658"/>
                  </a:lnTo>
                  <a:lnTo>
                    <a:pt x="4679488" y="3555703"/>
                  </a:lnTo>
                  <a:lnTo>
                    <a:pt x="4710497" y="3522475"/>
                  </a:lnTo>
                  <a:lnTo>
                    <a:pt x="4741235" y="3488976"/>
                  </a:lnTo>
                  <a:lnTo>
                    <a:pt x="4771701" y="3455207"/>
                  </a:lnTo>
                  <a:lnTo>
                    <a:pt x="4801892" y="3421169"/>
                  </a:lnTo>
                  <a:lnTo>
                    <a:pt x="4831806" y="3386865"/>
                  </a:lnTo>
                  <a:lnTo>
                    <a:pt x="4861441" y="3352295"/>
                  </a:lnTo>
                  <a:lnTo>
                    <a:pt x="4890794" y="3317462"/>
                  </a:lnTo>
                  <a:lnTo>
                    <a:pt x="4919864" y="3282366"/>
                  </a:lnTo>
                  <a:lnTo>
                    <a:pt x="4948649" y="3247009"/>
                  </a:lnTo>
                  <a:lnTo>
                    <a:pt x="4977147" y="3211393"/>
                  </a:lnTo>
                  <a:lnTo>
                    <a:pt x="5005355" y="3175519"/>
                  </a:lnTo>
                  <a:lnTo>
                    <a:pt x="5033271" y="3139388"/>
                  </a:lnTo>
                  <a:lnTo>
                    <a:pt x="5060893" y="3103003"/>
                  </a:lnTo>
                  <a:lnTo>
                    <a:pt x="5088220" y="3066364"/>
                  </a:lnTo>
                  <a:lnTo>
                    <a:pt x="5115249" y="3029473"/>
                  </a:lnTo>
                  <a:lnTo>
                    <a:pt x="5141977" y="2992332"/>
                  </a:lnTo>
                  <a:lnTo>
                    <a:pt x="5168404" y="2954942"/>
                  </a:lnTo>
                  <a:lnTo>
                    <a:pt x="5194526" y="2917305"/>
                  </a:lnTo>
                  <a:lnTo>
                    <a:pt x="5220342" y="2879421"/>
                  </a:lnTo>
                  <a:lnTo>
                    <a:pt x="5245849" y="2841293"/>
                  </a:lnTo>
                  <a:lnTo>
                    <a:pt x="5271047" y="2802923"/>
                  </a:lnTo>
                  <a:lnTo>
                    <a:pt x="5295931" y="2764311"/>
                  </a:lnTo>
                  <a:lnTo>
                    <a:pt x="5320501" y="2725458"/>
                  </a:lnTo>
                  <a:lnTo>
                    <a:pt x="5344754" y="2686368"/>
                  </a:lnTo>
                  <a:lnTo>
                    <a:pt x="5368688" y="2647040"/>
                  </a:lnTo>
                  <a:lnTo>
                    <a:pt x="5392301" y="2607477"/>
                  </a:lnTo>
                  <a:lnTo>
                    <a:pt x="5415591" y="2567680"/>
                  </a:lnTo>
                  <a:lnTo>
                    <a:pt x="5438556" y="2527651"/>
                  </a:lnTo>
                  <a:lnTo>
                    <a:pt x="5461194" y="2487390"/>
                  </a:lnTo>
                  <a:lnTo>
                    <a:pt x="5483503" y="2446900"/>
                  </a:lnTo>
                  <a:lnTo>
                    <a:pt x="5505480" y="2406182"/>
                  </a:lnTo>
                  <a:lnTo>
                    <a:pt x="5527123" y="2365238"/>
                  </a:lnTo>
                  <a:lnTo>
                    <a:pt x="5548431" y="2324068"/>
                  </a:lnTo>
                  <a:lnTo>
                    <a:pt x="5569401" y="2282675"/>
                  </a:lnTo>
                  <a:lnTo>
                    <a:pt x="5590032" y="2241060"/>
                  </a:lnTo>
                  <a:lnTo>
                    <a:pt x="5610320" y="2199225"/>
                  </a:lnTo>
                  <a:lnTo>
                    <a:pt x="5630265" y="2157170"/>
                  </a:lnTo>
                  <a:lnTo>
                    <a:pt x="5649863" y="2114898"/>
                  </a:lnTo>
                  <a:lnTo>
                    <a:pt x="5669113" y="2072410"/>
                  </a:lnTo>
                  <a:lnTo>
                    <a:pt x="5688013" y="2029707"/>
                  </a:lnTo>
                  <a:lnTo>
                    <a:pt x="5706561" y="1986791"/>
                  </a:lnTo>
                  <a:lnTo>
                    <a:pt x="5724754" y="1943664"/>
                  </a:lnTo>
                  <a:lnTo>
                    <a:pt x="5742591" y="1900327"/>
                  </a:lnTo>
                  <a:lnTo>
                    <a:pt x="5760069" y="1856781"/>
                  </a:lnTo>
                  <a:lnTo>
                    <a:pt x="5777186" y="1813028"/>
                  </a:lnTo>
                  <a:lnTo>
                    <a:pt x="5793941" y="1769069"/>
                  </a:lnTo>
                  <a:lnTo>
                    <a:pt x="5810330" y="1724907"/>
                  </a:lnTo>
                  <a:lnTo>
                    <a:pt x="5826353" y="1680541"/>
                  </a:lnTo>
                  <a:lnTo>
                    <a:pt x="5842006" y="1635975"/>
                  </a:lnTo>
                  <a:lnTo>
                    <a:pt x="5857289" y="1591209"/>
                  </a:lnTo>
                  <a:lnTo>
                    <a:pt x="5872198" y="1546245"/>
                  </a:lnTo>
                  <a:lnTo>
                    <a:pt x="5886731" y="1501085"/>
                  </a:lnTo>
                  <a:lnTo>
                    <a:pt x="5900887" y="1455729"/>
                  </a:lnTo>
                  <a:lnTo>
                    <a:pt x="5914664" y="1410179"/>
                  </a:lnTo>
                  <a:lnTo>
                    <a:pt x="5928059" y="1364438"/>
                  </a:lnTo>
                  <a:lnTo>
                    <a:pt x="5941070" y="1318506"/>
                  </a:lnTo>
                  <a:lnTo>
                    <a:pt x="5953696" y="1272385"/>
                  </a:lnTo>
                  <a:lnTo>
                    <a:pt x="5965933" y="1226076"/>
                  </a:lnTo>
                  <a:lnTo>
                    <a:pt x="5977780" y="1179581"/>
                  </a:lnTo>
                  <a:lnTo>
                    <a:pt x="5989236" y="1132901"/>
                  </a:lnTo>
                  <a:lnTo>
                    <a:pt x="6000297" y="1086038"/>
                  </a:lnTo>
                  <a:lnTo>
                    <a:pt x="6010961" y="1038994"/>
                  </a:lnTo>
                  <a:lnTo>
                    <a:pt x="6021228" y="991769"/>
                  </a:lnTo>
                  <a:lnTo>
                    <a:pt x="6031094" y="944366"/>
                  </a:lnTo>
                  <a:lnTo>
                    <a:pt x="6040557" y="896785"/>
                  </a:lnTo>
                  <a:lnTo>
                    <a:pt x="6049615" y="849029"/>
                  </a:lnTo>
                  <a:lnTo>
                    <a:pt x="6058267" y="801098"/>
                  </a:lnTo>
                  <a:lnTo>
                    <a:pt x="6066510" y="752995"/>
                  </a:lnTo>
                  <a:lnTo>
                    <a:pt x="6074549" y="703405"/>
                  </a:lnTo>
                  <a:lnTo>
                    <a:pt x="6082118" y="653847"/>
                  </a:lnTo>
                  <a:lnTo>
                    <a:pt x="6089220" y="604325"/>
                  </a:lnTo>
                  <a:lnTo>
                    <a:pt x="6095856" y="554839"/>
                  </a:lnTo>
                  <a:lnTo>
                    <a:pt x="6102028" y="505394"/>
                  </a:lnTo>
                  <a:lnTo>
                    <a:pt x="6107737" y="455990"/>
                  </a:lnTo>
                  <a:lnTo>
                    <a:pt x="6112985" y="406630"/>
                  </a:lnTo>
                  <a:lnTo>
                    <a:pt x="6117774" y="357316"/>
                  </a:lnTo>
                  <a:lnTo>
                    <a:pt x="6122106" y="308051"/>
                  </a:lnTo>
                  <a:lnTo>
                    <a:pt x="6125981" y="258836"/>
                  </a:lnTo>
                  <a:lnTo>
                    <a:pt x="6129402" y="209674"/>
                  </a:lnTo>
                  <a:lnTo>
                    <a:pt x="6132370" y="160568"/>
                  </a:lnTo>
                  <a:lnTo>
                    <a:pt x="6134887" y="111518"/>
                  </a:lnTo>
                  <a:lnTo>
                    <a:pt x="6136817" y="0"/>
                  </a:lnTo>
                  <a:close/>
                </a:path>
              </a:pathLst>
            </a:custGeom>
            <a:solidFill>
              <a:srgbClr val="FFFFFF">
                <a:alpha val="79998"/>
              </a:srgbClr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" y="0"/>
              <a:ext cx="5863715" cy="4984813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6367894" y="2260092"/>
            <a:ext cx="5062220" cy="3454400"/>
          </a:xfrm>
          <a:prstGeom prst="rect">
            <a:avLst/>
          </a:prstGeom>
        </p:spPr>
        <p:txBody>
          <a:bodyPr vert="horz" wrap="square" lIns="0" tIns="41910" rIns="0" bIns="0">
            <a:spAutoFit/>
          </a:bodyPr>
          <a:lstStyle/>
          <a:p>
            <a:pPr marL="241300" marR="203200" indent="-228600">
              <a:lnSpc>
                <a:spcPts val="2210"/>
              </a:lnSpc>
              <a:spcBef>
                <a:spcPts val="330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20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Capire come, perché e quando è moralmente accettabile violare le regole</a:t>
            </a:r>
            <a:endParaRPr sz="2000">
              <a:latin typeface="Calibri"/>
              <a:cs typeface="Calibri"/>
            </a:endParaRPr>
          </a:p>
          <a:p>
            <a:pPr marL="241300" marR="945515" indent="-228600">
              <a:lnSpc>
                <a:spcPct val="89000"/>
              </a:lnSpc>
              <a:spcBef>
                <a:spcPts val="1010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20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ha costruito e studiato una serie di scenari ipotetici relativi a questa questione, e ha raccolto giudizi morali umani su questi scenari.</a:t>
            </a:r>
            <a:endParaRPr sz="2000">
              <a:latin typeface="Calibri"/>
              <a:cs typeface="Calibri"/>
            </a:endParaRPr>
          </a:p>
          <a:p>
            <a:pPr marL="241300" marR="5080" indent="-228600">
              <a:lnSpc>
                <a:spcPct val="90000"/>
              </a:lnSpc>
              <a:spcBef>
                <a:spcPts val="1035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20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ha dimostrato che le strutture esistenti nella letteratura di ragionamento preferenziale sono insufficienti per questo compito.</a:t>
            </a:r>
            <a:endParaRPr sz="2000">
              <a:latin typeface="Calibri"/>
              <a:cs typeface="Calibri"/>
            </a:endParaRPr>
          </a:p>
          <a:p>
            <a:pPr marL="241300" marR="477520" indent="-228600">
              <a:lnSpc>
                <a:spcPts val="2090"/>
              </a:lnSpc>
              <a:spcBef>
                <a:spcPts val="1120"/>
              </a:spcBef>
              <a:buFont typeface="Arial MT"/>
              <a:buChar char="•"/>
              <a:tabLst>
                <a:tab pos="240665" algn="l"/>
                <a:tab pos="241300" algn="l"/>
              </a:tabLst>
              <a:defRPr sz="2000">
                <a:solidFill>
                  <a:srgbClr val="FFFFFF"/>
                </a:solidFill>
                <a:latin typeface="Calibri"/>
                <a:cs typeface="Calibri"/>
              </a:defRPr>
            </a:pPr>
            <a:r>
              <a:t>Cerchiamo di estendere questo aspetto ad altre aree consolidate della ricerca sull'IA.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5566" y="603504"/>
            <a:ext cx="4427855" cy="5611495"/>
            <a:chOff x="345566" y="603504"/>
            <a:chExt cx="4427855" cy="56114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7951" y="603504"/>
              <a:ext cx="4395216" cy="561136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409574" y="633615"/>
              <a:ext cx="4279900" cy="5495925"/>
            </a:xfrm>
            <a:custGeom>
              <a:avLst/>
              <a:gdLst/>
              <a:ahLst/>
              <a:cxnLst/>
              <a:rect l="l" t="t" r="r" b="b"/>
              <a:pathLst>
                <a:path w="4279900" h="5495925">
                  <a:moveTo>
                    <a:pt x="4279379" y="0"/>
                  </a:moveTo>
                  <a:lnTo>
                    <a:pt x="0" y="0"/>
                  </a:lnTo>
                  <a:lnTo>
                    <a:pt x="0" y="5495928"/>
                  </a:lnTo>
                  <a:lnTo>
                    <a:pt x="4279379" y="5495928"/>
                  </a:lnTo>
                  <a:lnTo>
                    <a:pt x="42793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45566" y="1170431"/>
              <a:ext cx="128270" cy="704215"/>
            </a:xfrm>
            <a:custGeom>
              <a:avLst/>
              <a:gdLst/>
              <a:ahLst/>
              <a:cxnLst/>
              <a:rect l="l" t="t" r="r" b="b"/>
              <a:pathLst>
                <a:path w="128270" h="704214">
                  <a:moveTo>
                    <a:pt x="128015" y="0"/>
                  </a:moveTo>
                  <a:lnTo>
                    <a:pt x="0" y="0"/>
                  </a:lnTo>
                  <a:lnTo>
                    <a:pt x="0" y="704088"/>
                  </a:lnTo>
                  <a:lnTo>
                    <a:pt x="128015" y="704088"/>
                  </a:lnTo>
                  <a:lnTo>
                    <a:pt x="128015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77459" y="2121407"/>
              <a:ext cx="3328670" cy="9525"/>
            </a:xfrm>
            <a:custGeom>
              <a:avLst/>
              <a:gdLst/>
              <a:ahLst/>
              <a:cxnLst/>
              <a:rect l="l" t="t" r="r" b="b"/>
              <a:pathLst>
                <a:path w="3328670" h="9525">
                  <a:moveTo>
                    <a:pt x="3328412" y="0"/>
                  </a:moveTo>
                  <a:lnTo>
                    <a:pt x="0" y="0"/>
                  </a:lnTo>
                  <a:lnTo>
                    <a:pt x="0" y="9143"/>
                  </a:lnTo>
                  <a:lnTo>
                    <a:pt x="3328412" y="9143"/>
                  </a:lnTo>
                  <a:lnTo>
                    <a:pt x="3328412" y="0"/>
                  </a:lnTo>
                  <a:close/>
                </a:path>
              </a:pathLst>
            </a:custGeom>
            <a:solidFill>
              <a:srgbClr val="D5D5D5"/>
            </a:solidFill>
          </p:spPr>
          <p:txBody>
            <a:bodyPr wrap="square" lIns="0" tIns="0" rIns="0" bIns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09575" y="633615"/>
            <a:ext cx="4279900" cy="3547318"/>
          </a:xfrm>
          <a:prstGeom prst="rect">
            <a:avLst/>
          </a:prstGeom>
          <a:ln w="9525">
            <a:solidFill>
              <a:srgbClr val="E1E1E1"/>
            </a:solidFill>
          </a:ln>
        </p:spPr>
        <p:txBody>
          <a:bodyPr vert="horz" wrap="square" lIns="0" tIns="3175" rIns="0" bIns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>
              <a:latin typeface="Times New Roman"/>
              <a:cs typeface="Times New Roman"/>
            </a:endParaRPr>
          </a:p>
          <a:p>
            <a:pPr marL="522605" marR="1811655">
              <a:lnSpc>
                <a:spcPts val="3000"/>
              </a:lnSpc>
              <a:spcBef>
                <a:spcPts val="5"/>
              </a:spcBef>
              <a:defRPr sz="2800">
                <a:latin typeface="Calibri Light"/>
                <a:cs typeface="Calibri Light"/>
              </a:defRPr>
            </a:pPr>
            <a:r>
              <a:rPr sz="2000"/>
              <a:t>L'intelligenza artificiale nelle funzioni aziendali</a:t>
            </a:r>
            <a:endParaRPr sz="2000">
              <a:latin typeface="Calibri Light"/>
              <a:cs typeface="Calibri Light"/>
            </a:endParaRPr>
          </a:p>
          <a:p>
            <a:pPr>
              <a:lnSpc>
                <a:spcPct val="100000"/>
              </a:lnSpc>
            </a:pPr>
            <a:endParaRPr sz="3400">
              <a:latin typeface="Calibri Light"/>
              <a:cs typeface="Calibri Light"/>
            </a:endParaRPr>
          </a:p>
          <a:p>
            <a:pPr marL="522605" marR="560705">
              <a:lnSpc>
                <a:spcPct val="90600"/>
              </a:lnSpc>
              <a:spcBef>
                <a:spcPts val="2650"/>
              </a:spcBef>
              <a:defRPr sz="1800">
                <a:solidFill>
                  <a:srgbClr val="222222"/>
                </a:solidFill>
                <a:latin typeface="Arial MT"/>
                <a:cs typeface="Arial MT"/>
              </a:defRPr>
            </a:pPr>
            <a:r>
              <a:t>Chui, Michael e S. Malhotra.  L'adozione dell'IA avanza, ma barriere fondamentali</a:t>
            </a:r>
            <a:endParaRPr sz="1800">
              <a:latin typeface="Arial MT"/>
              <a:cs typeface="Arial MT"/>
            </a:endParaRPr>
          </a:p>
          <a:p>
            <a:pPr marL="522605" marR="1445260">
              <a:lnSpc>
                <a:spcPts val="1900"/>
              </a:lnSpc>
              <a:spcBef>
                <a:spcPts val="15"/>
              </a:spcBef>
              <a:defRPr sz="1800">
                <a:solidFill>
                  <a:srgbClr val="222222"/>
                </a:solidFill>
              </a:defRPr>
            </a:pPr>
            <a:r>
              <a:rPr>
                <a:latin typeface="Arial MT"/>
                <a:cs typeface="Arial MT"/>
              </a:rPr>
              <a:t>rimanete." </a:t>
            </a:r>
            <a:r>
              <a:rPr i="1">
                <a:latin typeface="Arial"/>
                <a:cs typeface="Arial"/>
              </a:rPr>
              <a:t>Mckinsey and Company </a:t>
            </a:r>
            <a:r>
              <a:rPr>
                <a:latin typeface="Arial MT"/>
                <a:cs typeface="Arial MT"/>
              </a:rPr>
              <a:t>(2018).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16079" y="1051759"/>
            <a:ext cx="6887566" cy="47361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ad8ab27-81d5-4733-84af-62e9df1d9f84" xsi:nil="true"/>
    <lcf76f155ced4ddcb4097134ff3c332f xmlns="97c5e815-bb9e-417e-a357-9d725bdad6ad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A4A7C31BC41F84CAD7420467C61AFB7" ma:contentTypeVersion="15" ma:contentTypeDescription="Creare un nuovo documento." ma:contentTypeScope="" ma:versionID="686d4094882f84ec5d3c77a015851692">
  <xsd:schema xmlns:xsd="http://www.w3.org/2001/XMLSchema" xmlns:xs="http://www.w3.org/2001/XMLSchema" xmlns:p="http://schemas.microsoft.com/office/2006/metadata/properties" xmlns:ns2="97c5e815-bb9e-417e-a357-9d725bdad6ad" xmlns:ns3="3ad8ab27-81d5-4733-84af-62e9df1d9f84" targetNamespace="http://schemas.microsoft.com/office/2006/metadata/properties" ma:root="true" ma:fieldsID="489db0da573d4ba4068ed975a897bba8" ns2:_="" ns3:_="">
    <xsd:import namespace="97c5e815-bb9e-417e-a357-9d725bdad6ad"/>
    <xsd:import namespace="3ad8ab27-81d5-4733-84af-62e9df1d9f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5e815-bb9e-417e-a357-9d725bdad6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Tag immagine" ma:readOnly="false" ma:fieldId="{5cf76f15-5ced-4ddc-b409-7134ff3c332f}" ma:taxonomyMulti="true" ma:sspId="f77b169b-7464-4c14-89c9-ab876efcba0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d8ab27-81d5-4733-84af-62e9df1d9f8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0ff5b68-f3c9-42ae-9f4f-c4fbcf79e558}" ma:internalName="TaxCatchAll" ma:showField="CatchAllData" ma:web="3ad8ab27-81d5-4733-84af-62e9df1d9f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53A6FDB-A207-4E4C-9E87-7A587CECE83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77B4C65-A2C6-45BE-B41F-D136692439EB}">
  <ds:schemaRefs>
    <ds:schemaRef ds:uri="http://schemas.microsoft.com/office/2006/metadata/properties"/>
    <ds:schemaRef ds:uri="http://schemas.microsoft.com/office/infopath/2007/PartnerControls"/>
    <ds:schemaRef ds:uri="3ad8ab27-81d5-4733-84af-62e9df1d9f84"/>
    <ds:schemaRef ds:uri="97c5e815-bb9e-417e-a357-9d725bdad6ad"/>
  </ds:schemaRefs>
</ds:datastoreItem>
</file>

<file path=customXml/itemProps3.xml><?xml version="1.0" encoding="utf-8"?>
<ds:datastoreItem xmlns:ds="http://schemas.openxmlformats.org/officeDocument/2006/customXml" ds:itemID="{275BFE3F-F28F-4629-8D78-B239E3BB51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c5e815-bb9e-417e-a357-9d725bdad6ad"/>
    <ds:schemaRef ds:uri="3ad8ab27-81d5-4733-84af-62e9df1d9f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</TotalTime>
  <Words>4747</Words>
  <Application>Microsoft Macintosh PowerPoint</Application>
  <PresentationFormat>Widescreen</PresentationFormat>
  <Paragraphs>643</Paragraphs>
  <Slides>81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81</vt:i4>
      </vt:variant>
    </vt:vector>
  </HeadingPairs>
  <TitlesOfParts>
    <vt:vector size="90" baseType="lpstr">
      <vt:lpstr>Arial</vt:lpstr>
      <vt:lpstr>Arial Black</vt:lpstr>
      <vt:lpstr>Arial MT</vt:lpstr>
      <vt:lpstr>Calibri</vt:lpstr>
      <vt:lpstr>Calibri Light</vt:lpstr>
      <vt:lpstr>Tahoma</vt:lpstr>
      <vt:lpstr>Times New Roman</vt:lpstr>
      <vt:lpstr>Verdana</vt:lpstr>
      <vt:lpstr>Office Theme</vt:lpstr>
      <vt:lpstr>Presentazione standard di PowerPoint</vt:lpstr>
      <vt:lpstr>Cos'è l'intelligenza?</vt:lpstr>
      <vt:lpstr>Presentazione standard di PowerPoint</vt:lpstr>
      <vt:lpstr>Presentazione standard di PowerPoint</vt:lpstr>
      <vt:lpstr>Cos'è l'intelligenza artificiale?</vt:lpstr>
      <vt:lpstr>Cos'è l'intelligenza artificiale?</vt:lpstr>
      <vt:lpstr>Il problema dell'allineamento dei valori</vt:lpstr>
      <vt:lpstr>Il problema dell'allineamento dei valori</vt:lpstr>
      <vt:lpstr>Presentazione standard di PowerPoint</vt:lpstr>
      <vt:lpstr>Presentazione standard di PowerPoint</vt:lpstr>
      <vt:lpstr>Il problema dell'allineamento dei valori</vt:lpstr>
      <vt:lpstr>Il problema dell'allineamento dei valori</vt:lpstr>
      <vt:lpstr>Il problema dell'allineamento dei valori</vt:lpstr>
      <vt:lpstr>Il problema dell'allineamento dei valori</vt:lpstr>
      <vt:lpstr>Presentazione standard di PowerPoint</vt:lpstr>
      <vt:lpstr>Il problema dell'allineamento dei valori</vt:lpstr>
      <vt:lpstr>Quali sono i valori, le norme e i principi?</vt:lpstr>
      <vt:lpstr>Valori, Norme, Principi</vt:lpstr>
      <vt:lpstr>Valori, Norme, Principi</vt:lpstr>
      <vt:lpstr>Valori, Norme, Principi</vt:lpstr>
      <vt:lpstr>Valori, Norme, Principi</vt:lpstr>
      <vt:lpstr>Limiti di AI</vt:lpstr>
      <vt:lpstr>Ai e Bias</vt:lpstr>
      <vt:lpstr>Chatbot di Tay</vt:lpstr>
      <vt:lpstr>Classificazione delle immagini</vt:lpstr>
      <vt:lpstr>Analisi sentimentale</vt:lpstr>
      <vt:lpstr>COMPASS</vt:lpstr>
      <vt:lpstr>Riconoscimento facciale</vt:lpstr>
      <vt:lpstr>Punteggio sociale della Cina</vt:lpstr>
      <vt:lpstr>Attacco avversario</vt:lpstr>
      <vt:lpstr>Presentazione standard di PowerPoint</vt:lpstr>
      <vt:lpstr>Attacco avversario</vt:lpstr>
      <vt:lpstr>Attacco avversario</vt:lpstr>
      <vt:lpstr>Alcune applicazioni</vt:lpstr>
      <vt:lpstr>Applicazioni</vt:lpstr>
      <vt:lpstr>Decidere e imparare</vt:lpstr>
      <vt:lpstr>"Reward Hacking"</vt:lpstr>
      <vt:lpstr>Presentazione standard di PowerPoint</vt:lpstr>
      <vt:lpstr>Non solo videogiochi! </vt:lpstr>
      <vt:lpstr>Non solo videogiochi! </vt:lpstr>
      <vt:lpstr>Intelligenza artificiale etica: Allineamento dei valori ed etica della macchina</vt:lpstr>
      <vt:lpstr>Preferenze in CS </vt:lpstr>
      <vt:lpstr>CP-Nets </vt:lpstr>
      <vt:lpstr>Esempio</vt:lpstr>
      <vt:lpstr>Distanza tra strutture discrete </vt:lpstr>
      <vt:lpstr>Distanza su ordini parziali </vt:lpstr>
      <vt:lpstr>La distanza tra le strutture?</vt:lpstr>
      <vt:lpstr>Esempi</vt:lpstr>
      <vt:lpstr>Il nostro ambiente</vt:lpstr>
      <vt:lpstr>Approssimazione della distanza KTD</vt:lpstr>
      <vt:lpstr>Esempio</vt:lpstr>
      <vt:lpstr>Esempio</vt:lpstr>
      <vt:lpstr>Distanza di CPD</vt:lpstr>
      <vt:lpstr>CPD: trovare l'approssimazione </vt:lpstr>
      <vt:lpstr>Calcolo CPD: Fase 1 Normalizzazione</vt:lpstr>
      <vt:lpstr>Passo 2: Conte</vt:lpstr>
      <vt:lpstr>Esempi</vt:lpstr>
      <vt:lpstr>Esempi</vt:lpstr>
      <vt:lpstr>CP-nets come priorità etica</vt:lpstr>
      <vt:lpstr>CP-nets come priorità etica</vt:lpstr>
      <vt:lpstr>Procedura di allineamento del valore </vt:lpstr>
      <vt:lpstr>Procedura di allineamento del valore </vt:lpstr>
      <vt:lpstr>Allineamento del valore </vt:lpstr>
      <vt:lpstr>Misurare la distanza </vt:lpstr>
      <vt:lpstr>Esperimenti e risultati </vt:lpstr>
      <vt:lpstr>Conclusioni e passi successivi</vt:lpstr>
      <vt:lpstr>Quando è moralmente accettabile rompere le regole? Un approccio basato sulle preferenze</vt:lpstr>
      <vt:lpstr>Motivazioni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Teoria tripla</vt:lpstr>
      <vt:lpstr>Presentazione standard di PowerPoint</vt:lpstr>
      <vt:lpstr>È giusto tagliare la linea?</vt:lpstr>
      <vt:lpstr>CP-nets</vt:lpstr>
      <vt:lpstr>Modellazione e ragionamento con preferenze</vt:lpstr>
      <vt:lpstr>Analisi dei dati</vt:lpstr>
      <vt:lpstr>Lavoro in corso e futuro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cp:lastModifiedBy>Eleonora Mancini</cp:lastModifiedBy>
  <cp:revision>2</cp:revision>
  <dcterms:created xsi:type="dcterms:W3CDTF">2023-03-27T11:41:03Z</dcterms:created>
  <dcterms:modified xsi:type="dcterms:W3CDTF">2023-04-14T14:21:35Z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2023-03-27T00:00:00Z</vt:filetime>
  </property>
  <property fmtid="{D5CDD505-2E9C-101B-9397-08002B2CF9AE}" pid="3" name="ContentTypeId">
    <vt:lpwstr>0x0101006A4A7C31BC41F84CAD7420467C61AFB7</vt:lpwstr>
  </property>
</Properties>
</file>