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8"/>
  </p:notesMasterIdLst>
  <p:handoutMasterIdLst>
    <p:handoutMasterId r:id="rId59"/>
  </p:handoutMasterIdLst>
  <p:sldIdLst>
    <p:sldId id="256" r:id="rId2"/>
    <p:sldId id="269" r:id="rId3"/>
    <p:sldId id="357" r:id="rId4"/>
    <p:sldId id="588" r:id="rId5"/>
    <p:sldId id="591" r:id="rId6"/>
    <p:sldId id="590" r:id="rId7"/>
    <p:sldId id="592" r:id="rId8"/>
    <p:sldId id="545" r:id="rId9"/>
    <p:sldId id="546" r:id="rId10"/>
    <p:sldId id="270" r:id="rId11"/>
    <p:sldId id="265" r:id="rId12"/>
    <p:sldId id="268" r:id="rId13"/>
    <p:sldId id="264" r:id="rId14"/>
    <p:sldId id="349" r:id="rId15"/>
    <p:sldId id="346" r:id="rId16"/>
    <p:sldId id="347" r:id="rId17"/>
    <p:sldId id="352" r:id="rId18"/>
    <p:sldId id="356" r:id="rId19"/>
    <p:sldId id="358" r:id="rId20"/>
    <p:sldId id="353" r:id="rId21"/>
    <p:sldId id="271" r:id="rId22"/>
    <p:sldId id="260" r:id="rId23"/>
    <p:sldId id="263" r:id="rId24"/>
    <p:sldId id="454" r:id="rId25"/>
    <p:sldId id="549" r:id="rId26"/>
    <p:sldId id="550" r:id="rId27"/>
    <p:sldId id="551" r:id="rId28"/>
    <p:sldId id="552" r:id="rId29"/>
    <p:sldId id="553" r:id="rId30"/>
    <p:sldId id="594" r:id="rId31"/>
    <p:sldId id="634" r:id="rId32"/>
    <p:sldId id="635" r:id="rId33"/>
    <p:sldId id="628" r:id="rId34"/>
    <p:sldId id="629" r:id="rId35"/>
    <p:sldId id="632" r:id="rId36"/>
    <p:sldId id="631" r:id="rId37"/>
    <p:sldId id="633" r:id="rId38"/>
    <p:sldId id="636" r:id="rId39"/>
    <p:sldId id="593" r:id="rId40"/>
    <p:sldId id="581" r:id="rId41"/>
    <p:sldId id="556" r:id="rId42"/>
    <p:sldId id="582" r:id="rId43"/>
    <p:sldId id="583" r:id="rId44"/>
    <p:sldId id="584" r:id="rId45"/>
    <p:sldId id="580" r:id="rId46"/>
    <p:sldId id="555" r:id="rId47"/>
    <p:sldId id="586" r:id="rId48"/>
    <p:sldId id="585" r:id="rId49"/>
    <p:sldId id="587" r:id="rId50"/>
    <p:sldId id="721" r:id="rId51"/>
    <p:sldId id="741" r:id="rId52"/>
    <p:sldId id="722" r:id="rId53"/>
    <p:sldId id="640" r:id="rId54"/>
    <p:sldId id="732" r:id="rId55"/>
    <p:sldId id="742" r:id="rId56"/>
    <p:sldId id="261" r:id="rId57"/>
  </p:sldIdLst>
  <p:sldSz cx="24384000" cy="13716000"/>
  <p:notesSz cx="6858000" cy="9144000"/>
  <p:defaultTextStyle>
    <a:defPPr>
      <a:defRPr lang="bg-BG"/>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0"/>
    <a:srgbClr val="0100C8"/>
    <a:srgbClr val="FF2D64"/>
    <a:srgbClr val="000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showGuides="1">
      <p:cViewPr varScale="1">
        <p:scale>
          <a:sx n="56" d="100"/>
          <a:sy n="56" d="100"/>
        </p:scale>
        <p:origin x="630" y="96"/>
      </p:cViewPr>
      <p:guideLst>
        <p:guide orient="horz" pos="4320"/>
        <p:guide pos="7680"/>
      </p:guideLst>
    </p:cSldViewPr>
  </p:slideViewPr>
  <p:notesTextViewPr>
    <p:cViewPr>
      <p:scale>
        <a:sx n="1" d="1"/>
        <a:sy n="1" d="1"/>
      </p:scale>
      <p:origin x="0" y="0"/>
    </p:cViewPr>
  </p:notesTextViewPr>
  <p:sorterViewPr>
    <p:cViewPr>
      <p:scale>
        <a:sx n="158" d="100"/>
        <a:sy n="158" d="100"/>
      </p:scale>
      <p:origin x="0" y="-4986"/>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0F28D-45F5-4A29-B270-D2DAE0255279}" type="datetimeFigureOut">
              <a:rPr lang="en-US" smtClean="0"/>
              <a:t>4/21/2023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237A2-49EC-40F2-A331-12A168298958}" type="slidenum">
              <a:rPr lang="en-US" smtClean="0"/>
              <a:t>‹#›</a:t>
            </a:fld>
            <a:endParaRPr lang="en-US"/>
          </a:p>
        </p:txBody>
      </p:sp>
    </p:spTree>
    <p:extLst>
      <p:ext uri="{BB962C8B-B14F-4D97-AF65-F5344CB8AC3E}">
        <p14:creationId xmlns:p14="http://schemas.microsoft.com/office/powerpoint/2010/main" val="34358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CE506-2B29-4F6F-9F8A-36F280EE95DD}" type="datetimeFigureOut">
              <a:rPr lang="bg-BG" smtClean="0"/>
              <a:t>21.4.2023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5F51D-27DF-4E3A-AE07-DCE3D1AD7219}" type="slidenum">
              <a:rPr lang="bg-BG" smtClean="0"/>
              <a:t>‹#›</a:t>
            </a:fld>
            <a:endParaRPr lang="bg-BG"/>
          </a:p>
        </p:txBody>
      </p:sp>
    </p:spTree>
    <p:extLst>
      <p:ext uri="{BB962C8B-B14F-4D97-AF65-F5344CB8AC3E}">
        <p14:creationId xmlns:p14="http://schemas.microsoft.com/office/powerpoint/2010/main" val="2210666718"/>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3595918"/>
            <a:ext cx="21590490" cy="1146758"/>
          </a:xfrm>
          <a:prstGeom prst="rect">
            <a:avLst/>
          </a:prstGeom>
        </p:spPr>
        <p:txBody>
          <a:bodyPr>
            <a:normAutofit/>
          </a:bodyPr>
          <a:lstStyle>
            <a:lvl1pPr marL="0" indent="0">
              <a:buNone/>
              <a:defRPr sz="600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1287095" y="10603155"/>
            <a:ext cx="5470525" cy="527387"/>
          </a:xfrm>
          <a:prstGeom prst="rect">
            <a:avLst/>
          </a:prstGeom>
        </p:spPr>
        <p:txBody>
          <a:bodyPr/>
          <a:lstStyle>
            <a:lvl1pPr marL="0" indent="0">
              <a:buNone/>
              <a:defRPr sz="30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1287095" y="5033579"/>
            <a:ext cx="21590490" cy="3410063"/>
          </a:xfrm>
          <a:prstGeom prst="rect">
            <a:avLst/>
          </a:prstGeom>
        </p:spPr>
        <p:txBody>
          <a:bodyPr>
            <a:normAutofit/>
          </a:bodyPr>
          <a:lstStyle>
            <a:lvl1pPr marL="0" indent="0">
              <a:lnSpc>
                <a:spcPts val="10000"/>
              </a:lnSpc>
              <a:spcBef>
                <a:spcPts val="0"/>
              </a:spcBef>
              <a:buNone/>
              <a:defRPr sz="10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38" name="Straight Connector 37"/>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68491" y="9671571"/>
            <a:ext cx="2409093" cy="1606837"/>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1287095" y="9962474"/>
            <a:ext cx="21438091" cy="494125"/>
          </a:xfrm>
          <a:prstGeom prst="rect">
            <a:avLst/>
          </a:prstGeom>
        </p:spPr>
        <p:txBody>
          <a:bodyPr>
            <a:noAutofit/>
          </a:bodyPr>
          <a:lstStyle>
            <a:lvl1pPr marL="0" indent="0">
              <a:buNone/>
              <a:defRPr sz="4000" b="1" baseline="0">
                <a:solidFill>
                  <a:schemeClr val="bg1"/>
                </a:solidFill>
                <a:latin typeface="Helvetica Neue"/>
              </a:defRPr>
            </a:lvl1pPr>
            <a:lvl2pPr marL="609600" indent="0">
              <a:buNone/>
              <a:defRPr>
                <a:solidFill>
                  <a:schemeClr val="bg1"/>
                </a:solidFill>
              </a:defRPr>
            </a:lvl2pPr>
            <a:lvl3pPr marL="1219200" indent="0">
              <a:buNone/>
              <a:defRPr>
                <a:solidFill>
                  <a:schemeClr val="bg1"/>
                </a:solidFill>
              </a:defRPr>
            </a:lvl3pPr>
            <a:lvl4pPr marL="1828800" indent="0">
              <a:buNone/>
              <a:defRPr>
                <a:solidFill>
                  <a:schemeClr val="bg1"/>
                </a:solidFill>
              </a:defRPr>
            </a:lvl4pPr>
            <a:lvl5pPr marL="24384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20345139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12479703"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startAt="6"/>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12082338" y="8067233"/>
            <a:ext cx="0" cy="3267116"/>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2407535"/>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87093" y="6845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0086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64926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12479703" y="5246669"/>
            <a:ext cx="10397882" cy="6457950"/>
          </a:xfrm>
          <a:prstGeom prst="rect">
            <a:avLst/>
          </a:prstGeom>
          <a:solidFill>
            <a:schemeClr val="bg1">
              <a:lumMod val="85000"/>
            </a:schemeClr>
          </a:solidFill>
        </p:spPr>
        <p:txBody>
          <a:bodyPr anchor="ctr"/>
          <a:lstStyle>
            <a:lvl1pPr marL="0" indent="0" algn="ctr">
              <a:buNone/>
              <a:defRPr sz="30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253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startAt="8"/>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05032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6" name="Straight Connector 5"/>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5440309"/>
            <a:ext cx="21590490" cy="2416757"/>
          </a:xfrm>
          <a:prstGeom prst="rect">
            <a:avLst/>
          </a:prstGeom>
        </p:spPr>
        <p:txBody>
          <a:bodyPr>
            <a:noAutofit/>
          </a:bodyPr>
          <a:lstStyle>
            <a:lvl1pPr marL="0" indent="0">
              <a:buNone/>
              <a:defRPr sz="15000" b="1">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42652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828800" y="4260851"/>
            <a:ext cx="20726400" cy="2940050"/>
          </a:xfrm>
        </p:spPr>
        <p:txBody>
          <a:bodyPr/>
          <a:lstStyle/>
          <a:p>
            <a:r>
              <a:rPr lang="it-IT"/>
              <a:t>Fare clic per modificare stile</a:t>
            </a:r>
          </a:p>
        </p:txBody>
      </p:sp>
      <p:sp>
        <p:nvSpPr>
          <p:cNvPr id="3" name="Sottotitolo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DF5B5D2-CA2A-6548-955E-9897154AE4E2}" type="datetimeFigureOut">
              <a:rPr lang="it-IT" smtClean="0"/>
              <a:t>21/04/2023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DE11C3C-84A5-A346-8CE0-29825D2E2D30}" type="slidenum">
              <a:rPr lang="it-IT" smtClean="0"/>
              <a:t>‹#›</a:t>
            </a:fld>
            <a:endParaRPr lang="it-IT"/>
          </a:p>
        </p:txBody>
      </p:sp>
    </p:spTree>
    <p:extLst>
      <p:ext uri="{BB962C8B-B14F-4D97-AF65-F5344CB8AC3E}">
        <p14:creationId xmlns:p14="http://schemas.microsoft.com/office/powerpoint/2010/main" val="28657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1904133"/>
            <a:ext cx="24384000" cy="181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614363" y="12170893"/>
            <a:ext cx="2192882" cy="1083616"/>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13732934" y="12562731"/>
            <a:ext cx="6473093" cy="691778"/>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600" b="0" i="0" kern="1200" baseline="0" dirty="0">
                <a:solidFill>
                  <a:schemeClr val="tx1"/>
                </a:solidFill>
                <a:effectLst/>
                <a:latin typeface="Helvetica Neue"/>
                <a:ea typeface="+mn-ea"/>
                <a:cs typeface="+mn-cs"/>
              </a:rPr>
              <a:t>This Master is run under the context of Action</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No 2020-EU-IA-0087, co-financed by the EU CEF Telecom</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under GA nr. INEA/CEF/ICT/A2020/2267423</a:t>
            </a:r>
            <a:endParaRPr lang="x-none" sz="1600" dirty="0">
              <a:latin typeface="Helvetica Neue"/>
            </a:endParaRPr>
          </a:p>
        </p:txBody>
      </p:sp>
      <p:pic>
        <p:nvPicPr>
          <p:cNvPr id="22" name="Picture 2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76665" y="12490766"/>
            <a:ext cx="5568959" cy="747511"/>
          </a:xfrm>
          <a:prstGeom prst="rect">
            <a:avLst/>
          </a:prstGeom>
        </p:spPr>
      </p:pic>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065785542"/>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9" r:id="rId3"/>
    <p:sldLayoutId id="2147483698" r:id="rId4"/>
    <p:sldLayoutId id="2147483700" r:id="rId5"/>
    <p:sldLayoutId id="2147483714" r:id="rId6"/>
    <p:sldLayoutId id="2147483715" r:id="rId7"/>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euters.com/article/us-amazon-com-jobs-automation-insight-idUSKCN1MK08G" TargetMode="Externa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heverge.com/c/22444020/chicago-pd-predictive-policing-heat-list" TargetMode="Externa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algorithmwatch.org/en/google-vision-racism/"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fiftytimesaroundthesun.com/2020/06/22/the-shirley-cards/" TargetMode="Externa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iftytimesaroundthesun.com/2020/06/22/the-shirley-cards/" TargetMode="Externa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fiftytimesaroundthesun.com/2020/06/22/the-shirley-cards/"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cjc-online.ca/index.php/journal/article/view/2196/2055" TargetMode="External"/><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hyperlink" Target="https://www.wired.com/story/when-it-comes-to-gorillas-google-photos-remains-blind/"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hyperlink" Target="https://www.unwomen.org/en/news/stories/2013/10/women-should-ads" TargetMode="Externa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hyperlink" Target="https://link.springer.com/content/pdf/10.1007/s11023-020-09548-1.pdf" TargetMode="External"/><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mmentbfp.sp.unipi.it/daniela-tafani-what-s-wrong-with-ai-ethics-narratives"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commentbfp.sp.unipi.it/daniela-tafani-what-s-wrong-with-ai-ethics-narrative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interaktiv.br.de/ki-bewerbung/en/" TargetMode="Externa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productivityhub.org/2021/09/07/automated-hiring-software-is-mistakenly-rejecting-millions-of-viable-job-candidates/" TargetMode="External"/><Relationship Id="rId2" Type="http://schemas.openxmlformats.org/officeDocument/2006/relationships/hyperlink" Target="https://www.hbs.edu/managing-the-future-of-work/Documents/research/hiddenworkers09032021.pdf" TargetMode="Externa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aisnakeoil.substack.com/" TargetMode="External"/><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cs.princeton.edu/~arvindn/talks/MIT-STS-AI-snakeoil.pdf"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commentbfp.sp.unipi.it/daniela-tafani-what-s-wrong-with-ai-ethics-narratives"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de.google.com/archive/p/word2vec/"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ode.google.com/archive/p/word2vec/"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Bologna</a:t>
            </a:r>
          </a:p>
        </p:txBody>
      </p:sp>
      <p:sp>
        <p:nvSpPr>
          <p:cNvPr id="3" name="Text Placeholder 2"/>
          <p:cNvSpPr>
            <a:spLocks noGrp="1"/>
          </p:cNvSpPr>
          <p:nvPr>
            <p:ph type="body" sz="quarter" idx="19"/>
          </p:nvPr>
        </p:nvSpPr>
        <p:spPr/>
        <p:txBody>
          <a:bodyPr/>
          <a:lstStyle/>
          <a:p>
            <a:r>
              <a:rPr lang="en-US" dirty="0"/>
              <a:t>2022/2023 – Second Semester</a:t>
            </a:r>
          </a:p>
        </p:txBody>
      </p:sp>
      <p:sp>
        <p:nvSpPr>
          <p:cNvPr id="4" name="Text Placeholder 3"/>
          <p:cNvSpPr>
            <a:spLocks noGrp="1"/>
          </p:cNvSpPr>
          <p:nvPr>
            <p:ph type="body" sz="quarter" idx="21"/>
          </p:nvPr>
        </p:nvSpPr>
        <p:spPr/>
        <p:txBody>
          <a:bodyPr/>
          <a:lstStyle/>
          <a:p>
            <a:r>
              <a:rPr lang="en-US" dirty="0"/>
              <a:t>Computational Ethics</a:t>
            </a:r>
          </a:p>
        </p:txBody>
      </p:sp>
      <p:sp>
        <p:nvSpPr>
          <p:cNvPr id="5" name="Text Placeholder 4"/>
          <p:cNvSpPr>
            <a:spLocks noGrp="1"/>
          </p:cNvSpPr>
          <p:nvPr>
            <p:ph type="body" sz="quarter" idx="23"/>
          </p:nvPr>
        </p:nvSpPr>
        <p:spPr/>
        <p:txBody>
          <a:bodyPr/>
          <a:lstStyle/>
          <a:p>
            <a:r>
              <a:rPr lang="en-US" dirty="0"/>
              <a:t>Daniela </a:t>
            </a:r>
            <a:r>
              <a:rPr lang="en-US" dirty="0" err="1"/>
              <a:t>Tafani</a:t>
            </a:r>
            <a:endParaRPr lang="en-US" dirty="0"/>
          </a:p>
        </p:txBody>
      </p:sp>
      <p:pic>
        <p:nvPicPr>
          <p:cNvPr id="7" name="Immagine 6">
            <a:extLst>
              <a:ext uri="{FF2B5EF4-FFF2-40B4-BE49-F238E27FC236}">
                <a16:creationId xmlns:a16="http://schemas.microsoft.com/office/drawing/2014/main" id="{8727FAE6-281C-45C9-B02F-9715D2C2D4BF}"/>
              </a:ext>
            </a:extLst>
          </p:cNvPr>
          <p:cNvPicPr>
            <a:picLocks noChangeAspect="1"/>
          </p:cNvPicPr>
          <p:nvPr/>
        </p:nvPicPr>
        <p:blipFill>
          <a:blip r:embed="rId2"/>
          <a:stretch>
            <a:fillRect/>
          </a:stretch>
        </p:blipFill>
        <p:spPr>
          <a:xfrm>
            <a:off x="7702158" y="11975431"/>
            <a:ext cx="1819127" cy="1581369"/>
          </a:xfrm>
          <a:prstGeom prst="rect">
            <a:avLst/>
          </a:prstGeom>
        </p:spPr>
      </p:pic>
      <p:pic>
        <p:nvPicPr>
          <p:cNvPr id="8" name="Immagine 7">
            <a:hlinkClick r:id="rId3"/>
            <a:extLst>
              <a:ext uri="{FF2B5EF4-FFF2-40B4-BE49-F238E27FC236}">
                <a16:creationId xmlns:a16="http://schemas.microsoft.com/office/drawing/2014/main" id="{01DD74F1-41C2-43E6-9462-7EF6D1C1DCD7}"/>
              </a:ext>
            </a:extLst>
          </p:cNvPr>
          <p:cNvPicPr>
            <a:picLocks noChangeAspect="1"/>
          </p:cNvPicPr>
          <p:nvPr/>
        </p:nvPicPr>
        <p:blipFill>
          <a:blip r:embed="rId4"/>
          <a:stretch>
            <a:fillRect/>
          </a:stretch>
        </p:blipFill>
        <p:spPr>
          <a:xfrm>
            <a:off x="10486890" y="12166562"/>
            <a:ext cx="3522090" cy="1231975"/>
          </a:xfrm>
          <a:prstGeom prst="rect">
            <a:avLst/>
          </a:prstGeom>
          <a:solidFill>
            <a:schemeClr val="accent1">
              <a:lumMod val="50000"/>
            </a:schemeClr>
          </a:solidFill>
        </p:spPr>
      </p:pic>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10</a:t>
            </a:fld>
            <a:endParaRPr lang="bg-BG" dirty="0">
              <a:solidFill>
                <a:srgbClr val="000000"/>
              </a:solidFill>
            </a:endParaRPr>
          </a:p>
        </p:txBody>
      </p:sp>
      <p:sp>
        <p:nvSpPr>
          <p:cNvPr id="7" name="Rettangolo 6">
            <a:extLst>
              <a:ext uri="{FF2B5EF4-FFF2-40B4-BE49-F238E27FC236}">
                <a16:creationId xmlns:a16="http://schemas.microsoft.com/office/drawing/2014/main" id="{9D17851F-9F30-464E-BD81-A1EEF0F33C5B}"/>
              </a:ext>
            </a:extLst>
          </p:cNvPr>
          <p:cNvSpPr/>
          <p:nvPr/>
        </p:nvSpPr>
        <p:spPr>
          <a:xfrm>
            <a:off x="1240384" y="11227983"/>
            <a:ext cx="18167170" cy="569387"/>
          </a:xfrm>
          <a:prstGeom prst="rect">
            <a:avLst/>
          </a:prstGeom>
        </p:spPr>
        <p:txBody>
          <a:bodyPr wrap="square">
            <a:spAutoFit/>
          </a:bodyPr>
          <a:lstStyle/>
          <a:p>
            <a:r>
              <a:rPr lang="it-IT" sz="3100" dirty="0">
                <a:latin typeface="Helvetica Neue"/>
                <a:hlinkClick r:id="rId2"/>
              </a:rPr>
              <a:t>https://www.reuters.com/article/us-amazon-com-jobs-automation-insight-idUSKCN1MK08G</a:t>
            </a:r>
            <a:r>
              <a:rPr lang="it-IT" sz="3100" dirty="0">
                <a:latin typeface="Helvetica Neue"/>
              </a:rPr>
              <a:t> </a:t>
            </a:r>
          </a:p>
        </p:txBody>
      </p:sp>
      <p:pic>
        <p:nvPicPr>
          <p:cNvPr id="10" name="Immagine 9">
            <a:extLst>
              <a:ext uri="{FF2B5EF4-FFF2-40B4-BE49-F238E27FC236}">
                <a16:creationId xmlns:a16="http://schemas.microsoft.com/office/drawing/2014/main" id="{9B60C55E-CA4B-42FF-9B08-C4E5581C1282}"/>
              </a:ext>
            </a:extLst>
          </p:cNvPr>
          <p:cNvPicPr>
            <a:picLocks noChangeAspect="1"/>
          </p:cNvPicPr>
          <p:nvPr/>
        </p:nvPicPr>
        <p:blipFill>
          <a:blip r:embed="rId3"/>
          <a:stretch>
            <a:fillRect/>
          </a:stretch>
        </p:blipFill>
        <p:spPr>
          <a:xfrm>
            <a:off x="119868" y="0"/>
            <a:ext cx="12899341" cy="6348046"/>
          </a:xfrm>
          <a:prstGeom prst="rect">
            <a:avLst/>
          </a:prstGeom>
        </p:spPr>
      </p:pic>
      <p:pic>
        <p:nvPicPr>
          <p:cNvPr id="12" name="Immagine 11">
            <a:extLst>
              <a:ext uri="{FF2B5EF4-FFF2-40B4-BE49-F238E27FC236}">
                <a16:creationId xmlns:a16="http://schemas.microsoft.com/office/drawing/2014/main" id="{2641F36D-2159-477F-A9F9-C6DEF65481AC}"/>
              </a:ext>
            </a:extLst>
          </p:cNvPr>
          <p:cNvPicPr>
            <a:picLocks noChangeAspect="1"/>
          </p:cNvPicPr>
          <p:nvPr/>
        </p:nvPicPr>
        <p:blipFill>
          <a:blip r:embed="rId4"/>
          <a:stretch>
            <a:fillRect/>
          </a:stretch>
        </p:blipFill>
        <p:spPr>
          <a:xfrm>
            <a:off x="1483008" y="6499088"/>
            <a:ext cx="11321733" cy="4039470"/>
          </a:xfrm>
          <a:prstGeom prst="rect">
            <a:avLst/>
          </a:prstGeom>
        </p:spPr>
      </p:pic>
      <p:pic>
        <p:nvPicPr>
          <p:cNvPr id="13" name="Immagine 12">
            <a:extLst>
              <a:ext uri="{FF2B5EF4-FFF2-40B4-BE49-F238E27FC236}">
                <a16:creationId xmlns:a16="http://schemas.microsoft.com/office/drawing/2014/main" id="{B4113DB3-E457-4844-850C-D55F91348A8C}"/>
              </a:ext>
            </a:extLst>
          </p:cNvPr>
          <p:cNvPicPr>
            <a:picLocks noChangeAspect="1"/>
          </p:cNvPicPr>
          <p:nvPr/>
        </p:nvPicPr>
        <p:blipFill>
          <a:blip r:embed="rId5"/>
          <a:stretch>
            <a:fillRect/>
          </a:stretch>
        </p:blipFill>
        <p:spPr>
          <a:xfrm>
            <a:off x="12804742" y="5410261"/>
            <a:ext cx="11579258" cy="5384883"/>
          </a:xfrm>
          <a:prstGeom prst="rect">
            <a:avLst/>
          </a:prstGeom>
        </p:spPr>
      </p:pic>
    </p:spTree>
    <p:extLst>
      <p:ext uri="{BB962C8B-B14F-4D97-AF65-F5344CB8AC3E}">
        <p14:creationId xmlns:p14="http://schemas.microsoft.com/office/powerpoint/2010/main" val="2680661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11</a:t>
            </a:fld>
            <a:endParaRPr lang="bg-BG" dirty="0">
              <a:solidFill>
                <a:srgbClr val="000000"/>
              </a:solidFill>
            </a:endParaRPr>
          </a:p>
        </p:txBody>
      </p:sp>
      <p:pic>
        <p:nvPicPr>
          <p:cNvPr id="3" name="Immagine 2">
            <a:extLst>
              <a:ext uri="{FF2B5EF4-FFF2-40B4-BE49-F238E27FC236}">
                <a16:creationId xmlns:a16="http://schemas.microsoft.com/office/drawing/2014/main" id="{367FA4BD-9017-48BC-86EB-FEEA35F3D117}"/>
              </a:ext>
            </a:extLst>
          </p:cNvPr>
          <p:cNvPicPr>
            <a:picLocks noChangeAspect="1"/>
          </p:cNvPicPr>
          <p:nvPr/>
        </p:nvPicPr>
        <p:blipFill>
          <a:blip r:embed="rId2"/>
          <a:stretch>
            <a:fillRect/>
          </a:stretch>
        </p:blipFill>
        <p:spPr>
          <a:xfrm>
            <a:off x="597877" y="3282882"/>
            <a:ext cx="10566731" cy="7150236"/>
          </a:xfrm>
          <a:prstGeom prst="rect">
            <a:avLst/>
          </a:prstGeom>
        </p:spPr>
      </p:pic>
      <p:pic>
        <p:nvPicPr>
          <p:cNvPr id="5" name="Immagine 4">
            <a:extLst>
              <a:ext uri="{FF2B5EF4-FFF2-40B4-BE49-F238E27FC236}">
                <a16:creationId xmlns:a16="http://schemas.microsoft.com/office/drawing/2014/main" id="{6D92BDBB-B114-4F66-A577-D76B7E72E48F}"/>
              </a:ext>
            </a:extLst>
          </p:cNvPr>
          <p:cNvPicPr>
            <a:picLocks noChangeAspect="1"/>
          </p:cNvPicPr>
          <p:nvPr/>
        </p:nvPicPr>
        <p:blipFill>
          <a:blip r:embed="rId3"/>
          <a:stretch>
            <a:fillRect/>
          </a:stretch>
        </p:blipFill>
        <p:spPr>
          <a:xfrm>
            <a:off x="11297123" y="3282881"/>
            <a:ext cx="11369446" cy="7877661"/>
          </a:xfrm>
          <a:prstGeom prst="rect">
            <a:avLst/>
          </a:prstGeom>
        </p:spPr>
      </p:pic>
    </p:spTree>
    <p:extLst>
      <p:ext uri="{BB962C8B-B14F-4D97-AF65-F5344CB8AC3E}">
        <p14:creationId xmlns:p14="http://schemas.microsoft.com/office/powerpoint/2010/main" val="276151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12</a:t>
            </a:fld>
            <a:endParaRPr lang="bg-BG" dirty="0">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569387"/>
          </a:xfrm>
          <a:prstGeom prst="rect">
            <a:avLst/>
          </a:prstGeom>
        </p:spPr>
        <p:txBody>
          <a:bodyPr wrap="square">
            <a:spAutoFit/>
          </a:bodyPr>
          <a:lstStyle/>
          <a:p>
            <a:r>
              <a:rPr lang="it-IT" sz="3100" dirty="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2"/>
              </a:rPr>
              <a:t>https://www.theverge.com/c/22444020/chicago-pd-predictive-policing-heat-list</a:t>
            </a:r>
            <a:r>
              <a:rPr lang="it-IT" sz="3100" dirty="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endParaRPr lang="en-US" sz="3100" dirty="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3" name="Immagine 2">
            <a:extLst>
              <a:ext uri="{FF2B5EF4-FFF2-40B4-BE49-F238E27FC236}">
                <a16:creationId xmlns:a16="http://schemas.microsoft.com/office/drawing/2014/main" id="{0031AF14-3B68-47DD-8D8C-2B6CCB8C7662}"/>
              </a:ext>
            </a:extLst>
          </p:cNvPr>
          <p:cNvPicPr>
            <a:picLocks noChangeAspect="1"/>
          </p:cNvPicPr>
          <p:nvPr/>
        </p:nvPicPr>
        <p:blipFill>
          <a:blip r:embed="rId3"/>
          <a:stretch>
            <a:fillRect/>
          </a:stretch>
        </p:blipFill>
        <p:spPr>
          <a:xfrm>
            <a:off x="0" y="0"/>
            <a:ext cx="19948522" cy="10344536"/>
          </a:xfrm>
          <a:prstGeom prst="rect">
            <a:avLst/>
          </a:prstGeom>
        </p:spPr>
      </p:pic>
      <p:pic>
        <p:nvPicPr>
          <p:cNvPr id="4" name="Immagine 3">
            <a:extLst>
              <a:ext uri="{FF2B5EF4-FFF2-40B4-BE49-F238E27FC236}">
                <a16:creationId xmlns:a16="http://schemas.microsoft.com/office/drawing/2014/main" id="{35E0599C-D2CE-441F-81AB-594917BA1D9F}"/>
              </a:ext>
            </a:extLst>
          </p:cNvPr>
          <p:cNvPicPr>
            <a:picLocks noChangeAspect="1"/>
          </p:cNvPicPr>
          <p:nvPr/>
        </p:nvPicPr>
        <p:blipFill>
          <a:blip r:embed="rId4"/>
          <a:stretch>
            <a:fillRect/>
          </a:stretch>
        </p:blipFill>
        <p:spPr>
          <a:xfrm>
            <a:off x="15938682" y="0"/>
            <a:ext cx="8116433" cy="3096057"/>
          </a:xfrm>
          <a:prstGeom prst="rect">
            <a:avLst/>
          </a:prstGeom>
        </p:spPr>
      </p:pic>
      <p:pic>
        <p:nvPicPr>
          <p:cNvPr id="5" name="Immagine 4">
            <a:extLst>
              <a:ext uri="{FF2B5EF4-FFF2-40B4-BE49-F238E27FC236}">
                <a16:creationId xmlns:a16="http://schemas.microsoft.com/office/drawing/2014/main" id="{71C09703-6C71-4B10-A679-85502C2FFECF}"/>
              </a:ext>
            </a:extLst>
          </p:cNvPr>
          <p:cNvPicPr>
            <a:picLocks noChangeAspect="1"/>
          </p:cNvPicPr>
          <p:nvPr/>
        </p:nvPicPr>
        <p:blipFill>
          <a:blip r:embed="rId5"/>
          <a:stretch>
            <a:fillRect/>
          </a:stretch>
        </p:blipFill>
        <p:spPr>
          <a:xfrm>
            <a:off x="16110156" y="6359943"/>
            <a:ext cx="7944959" cy="2286319"/>
          </a:xfrm>
          <a:prstGeom prst="rect">
            <a:avLst/>
          </a:prstGeom>
        </p:spPr>
      </p:pic>
    </p:spTree>
    <p:extLst>
      <p:ext uri="{BB962C8B-B14F-4D97-AF65-F5344CB8AC3E}">
        <p14:creationId xmlns:p14="http://schemas.microsoft.com/office/powerpoint/2010/main" val="3614694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13</a:t>
            </a:fld>
            <a:endParaRPr lang="bg-BG" dirty="0">
              <a:solidFill>
                <a:srgbClr val="000000"/>
              </a:solidFill>
            </a:endParaRPr>
          </a:p>
        </p:txBody>
      </p:sp>
      <p:pic>
        <p:nvPicPr>
          <p:cNvPr id="7" name="Immagine 6">
            <a:extLst>
              <a:ext uri="{FF2B5EF4-FFF2-40B4-BE49-F238E27FC236}">
                <a16:creationId xmlns:a16="http://schemas.microsoft.com/office/drawing/2014/main" id="{2A4F2F7E-832D-41AE-9346-C51368A217CA}"/>
              </a:ext>
            </a:extLst>
          </p:cNvPr>
          <p:cNvPicPr>
            <a:picLocks noChangeAspect="1"/>
          </p:cNvPicPr>
          <p:nvPr/>
        </p:nvPicPr>
        <p:blipFill>
          <a:blip r:embed="rId2"/>
          <a:stretch>
            <a:fillRect/>
          </a:stretch>
        </p:blipFill>
        <p:spPr>
          <a:xfrm>
            <a:off x="1060182" y="386862"/>
            <a:ext cx="10952143" cy="11324491"/>
          </a:xfrm>
          <a:prstGeom prst="rect">
            <a:avLst/>
          </a:prstGeom>
        </p:spPr>
      </p:pic>
      <p:pic>
        <p:nvPicPr>
          <p:cNvPr id="10" name="Immagine 9">
            <a:extLst>
              <a:ext uri="{FF2B5EF4-FFF2-40B4-BE49-F238E27FC236}">
                <a16:creationId xmlns:a16="http://schemas.microsoft.com/office/drawing/2014/main" id="{CDE1CC52-78B1-45F3-8350-996B934322FC}"/>
              </a:ext>
            </a:extLst>
          </p:cNvPr>
          <p:cNvPicPr>
            <a:picLocks noChangeAspect="1"/>
          </p:cNvPicPr>
          <p:nvPr/>
        </p:nvPicPr>
        <p:blipFill>
          <a:blip r:embed="rId3"/>
          <a:stretch>
            <a:fillRect/>
          </a:stretch>
        </p:blipFill>
        <p:spPr>
          <a:xfrm>
            <a:off x="12371677" y="540808"/>
            <a:ext cx="10625684" cy="3785007"/>
          </a:xfrm>
          <a:prstGeom prst="rect">
            <a:avLst/>
          </a:prstGeom>
        </p:spPr>
      </p:pic>
      <p:pic>
        <p:nvPicPr>
          <p:cNvPr id="11" name="Immagine 10">
            <a:extLst>
              <a:ext uri="{FF2B5EF4-FFF2-40B4-BE49-F238E27FC236}">
                <a16:creationId xmlns:a16="http://schemas.microsoft.com/office/drawing/2014/main" id="{A7FEC764-E05B-4080-87F6-1FEBF909F00F}"/>
              </a:ext>
            </a:extLst>
          </p:cNvPr>
          <p:cNvPicPr>
            <a:picLocks noChangeAspect="1"/>
          </p:cNvPicPr>
          <p:nvPr/>
        </p:nvPicPr>
        <p:blipFill>
          <a:blip r:embed="rId4"/>
          <a:stretch>
            <a:fillRect/>
          </a:stretch>
        </p:blipFill>
        <p:spPr>
          <a:xfrm>
            <a:off x="12181562" y="4458113"/>
            <a:ext cx="10435569" cy="1619961"/>
          </a:xfrm>
          <a:prstGeom prst="rect">
            <a:avLst/>
          </a:prstGeom>
        </p:spPr>
      </p:pic>
    </p:spTree>
    <p:extLst>
      <p:ext uri="{BB962C8B-B14F-4D97-AF65-F5344CB8AC3E}">
        <p14:creationId xmlns:p14="http://schemas.microsoft.com/office/powerpoint/2010/main" val="2980150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4741031-1677-4C22-A5FC-1DCBC372C532}"/>
              </a:ext>
            </a:extLst>
          </p:cNvPr>
          <p:cNvPicPr>
            <a:picLocks noChangeAspect="1"/>
          </p:cNvPicPr>
          <p:nvPr/>
        </p:nvPicPr>
        <p:blipFill>
          <a:blip r:embed="rId2"/>
          <a:stretch>
            <a:fillRect/>
          </a:stretch>
        </p:blipFill>
        <p:spPr>
          <a:xfrm>
            <a:off x="3161395" y="726613"/>
            <a:ext cx="17769862" cy="8230774"/>
          </a:xfrm>
          <a:prstGeom prst="rect">
            <a:avLst/>
          </a:prstGeom>
        </p:spPr>
      </p:pic>
      <p:sp>
        <p:nvSpPr>
          <p:cNvPr id="5" name="Rettangolo 4">
            <a:extLst>
              <a:ext uri="{FF2B5EF4-FFF2-40B4-BE49-F238E27FC236}">
                <a16:creationId xmlns:a16="http://schemas.microsoft.com/office/drawing/2014/main" id="{0B65DBB2-1D10-4E4D-A879-64695DA208DD}"/>
              </a:ext>
            </a:extLst>
          </p:cNvPr>
          <p:cNvSpPr/>
          <p:nvPr/>
        </p:nvSpPr>
        <p:spPr>
          <a:xfrm>
            <a:off x="1178170" y="10681269"/>
            <a:ext cx="22367630" cy="569387"/>
          </a:xfrm>
          <a:prstGeom prst="rect">
            <a:avLst/>
          </a:prstGeom>
        </p:spPr>
        <p:txBody>
          <a:bodyPr wrap="square">
            <a:spAutoFit/>
          </a:bodyPr>
          <a:lstStyle/>
          <a:p>
            <a:r>
              <a:rPr lang="it-IT" sz="3100" dirty="0">
                <a:latin typeface="Linux Libertine G" panose="02000503000000000000" pitchFamily="2" charset="0"/>
                <a:ea typeface="Linux Libertine G" panose="02000503000000000000" pitchFamily="2" charset="0"/>
                <a:cs typeface="Linux Libertine G" panose="02000503000000000000" pitchFamily="2" charset="0"/>
                <a:hlinkClick r:id="rId3"/>
              </a:rPr>
              <a:t>https://algorithmwatch.org/en/google-vision-racism/</a:t>
            </a:r>
            <a:r>
              <a:rPr lang="it-IT" sz="3100" dirty="0">
                <a:latin typeface="Linux Libertine G" panose="02000503000000000000" pitchFamily="2" charset="0"/>
                <a:ea typeface="Linux Libertine G" panose="02000503000000000000" pitchFamily="2" charset="0"/>
                <a:cs typeface="Linux Libertine G" panose="02000503000000000000" pitchFamily="2" charset="0"/>
              </a:rPr>
              <a:t> </a:t>
            </a:r>
          </a:p>
        </p:txBody>
      </p:sp>
    </p:spTree>
    <p:extLst>
      <p:ext uri="{BB962C8B-B14F-4D97-AF65-F5344CB8AC3E}">
        <p14:creationId xmlns:p14="http://schemas.microsoft.com/office/powerpoint/2010/main" val="19784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B1324CA-A302-46A2-95CC-11BB3B3DCF52}"/>
              </a:ext>
            </a:extLst>
          </p:cNvPr>
          <p:cNvSpPr/>
          <p:nvPr/>
        </p:nvSpPr>
        <p:spPr>
          <a:xfrm>
            <a:off x="3659296" y="2534895"/>
            <a:ext cx="16305104" cy="769441"/>
          </a:xfrm>
          <a:prstGeom prst="rect">
            <a:avLst/>
          </a:prstGeom>
        </p:spPr>
        <p:txBody>
          <a:bodyPr wrap="square">
            <a:spAutoFit/>
          </a:bodyPr>
          <a:lstStyle/>
          <a:p>
            <a:pPr algn="just"/>
            <a:r>
              <a:rPr lang="it-IT" sz="4400" dirty="0" err="1">
                <a:latin typeface="Gill Sans Light"/>
              </a:rPr>
              <a:t>ccccccc</a:t>
            </a:r>
            <a:endParaRPr lang="it-IT" sz="4400" dirty="0">
              <a:latin typeface="Gill Sans Light"/>
            </a:endParaRPr>
          </a:p>
        </p:txBody>
      </p:sp>
      <p:pic>
        <p:nvPicPr>
          <p:cNvPr id="3" name="Immagine 2">
            <a:extLst>
              <a:ext uri="{FF2B5EF4-FFF2-40B4-BE49-F238E27FC236}">
                <a16:creationId xmlns:a16="http://schemas.microsoft.com/office/drawing/2014/main" id="{78063FAB-009F-4B9A-B92B-AA7DC7FFA2DA}"/>
              </a:ext>
            </a:extLst>
          </p:cNvPr>
          <p:cNvPicPr>
            <a:picLocks noChangeAspect="1"/>
          </p:cNvPicPr>
          <p:nvPr/>
        </p:nvPicPr>
        <p:blipFill>
          <a:blip r:embed="rId2"/>
          <a:stretch>
            <a:fillRect/>
          </a:stretch>
        </p:blipFill>
        <p:spPr>
          <a:xfrm>
            <a:off x="3048000" y="1503059"/>
            <a:ext cx="18288000" cy="11124498"/>
          </a:xfrm>
          <a:prstGeom prst="rect">
            <a:avLst/>
          </a:prstGeom>
        </p:spPr>
      </p:pic>
    </p:spTree>
    <p:extLst>
      <p:ext uri="{BB962C8B-B14F-4D97-AF65-F5344CB8AC3E}">
        <p14:creationId xmlns:p14="http://schemas.microsoft.com/office/powerpoint/2010/main" val="252203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0F2F654-83B3-4022-89E3-8F9A931B8D76}"/>
              </a:ext>
            </a:extLst>
          </p:cNvPr>
          <p:cNvPicPr>
            <a:picLocks noChangeAspect="1"/>
          </p:cNvPicPr>
          <p:nvPr/>
        </p:nvPicPr>
        <p:blipFill>
          <a:blip r:embed="rId2"/>
          <a:stretch>
            <a:fillRect/>
          </a:stretch>
        </p:blipFill>
        <p:spPr>
          <a:xfrm>
            <a:off x="3048000" y="1539551"/>
            <a:ext cx="18288000" cy="10636898"/>
          </a:xfrm>
          <a:prstGeom prst="rect">
            <a:avLst/>
          </a:prstGeom>
        </p:spPr>
      </p:pic>
    </p:spTree>
    <p:extLst>
      <p:ext uri="{BB962C8B-B14F-4D97-AF65-F5344CB8AC3E}">
        <p14:creationId xmlns:p14="http://schemas.microsoft.com/office/powerpoint/2010/main" val="4192282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259B754-0797-4353-AAED-22332F9BD92E}"/>
              </a:ext>
            </a:extLst>
          </p:cNvPr>
          <p:cNvPicPr>
            <a:picLocks noChangeAspect="1"/>
          </p:cNvPicPr>
          <p:nvPr/>
        </p:nvPicPr>
        <p:blipFill>
          <a:blip r:embed="rId2"/>
          <a:stretch>
            <a:fillRect/>
          </a:stretch>
        </p:blipFill>
        <p:spPr>
          <a:xfrm>
            <a:off x="6506307" y="1760186"/>
            <a:ext cx="12049840" cy="9472774"/>
          </a:xfrm>
          <a:prstGeom prst="rect">
            <a:avLst/>
          </a:prstGeom>
        </p:spPr>
      </p:pic>
      <p:sp>
        <p:nvSpPr>
          <p:cNvPr id="9" name="Rettangolo 8">
            <a:extLst>
              <a:ext uri="{FF2B5EF4-FFF2-40B4-BE49-F238E27FC236}">
                <a16:creationId xmlns:a16="http://schemas.microsoft.com/office/drawing/2014/main" id="{7F4A5F4F-63CD-4E7F-BDF2-60D6315D608A}"/>
              </a:ext>
            </a:extLst>
          </p:cNvPr>
          <p:cNvSpPr/>
          <p:nvPr/>
        </p:nvSpPr>
        <p:spPr>
          <a:xfrm>
            <a:off x="1261903" y="11633798"/>
            <a:ext cx="16832665" cy="569387"/>
          </a:xfrm>
          <a:prstGeom prst="rect">
            <a:avLst/>
          </a:prstGeom>
        </p:spPr>
        <p:txBody>
          <a:bodyPr wrap="square">
            <a:spAutoFit/>
          </a:bodyPr>
          <a:lstStyle/>
          <a:p>
            <a:r>
              <a:rPr lang="it-IT"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https://www.fiftytimesaroundthesun.com/2020/06/22/the-shirley-cards</a:t>
            </a:r>
            <a:r>
              <a:rPr lang="it-IT" sz="3100" dirty="0">
                <a:latin typeface="Helvetica Neue"/>
                <a:hlinkClick r:id="rId3">
                  <a:extLst>
                    <a:ext uri="{A12FA001-AC4F-418D-AE19-62706E023703}">
                      <ahyp:hlinkClr xmlns:ahyp="http://schemas.microsoft.com/office/drawing/2018/hyperlinkcolor" val="tx"/>
                    </a:ext>
                  </a:extLst>
                </a:hlinkClick>
              </a:rPr>
              <a:t>/</a:t>
            </a:r>
            <a:r>
              <a:rPr lang="it-IT" sz="3100" dirty="0">
                <a:latin typeface="Helvetica Neue"/>
              </a:rPr>
              <a:t> </a:t>
            </a:r>
          </a:p>
        </p:txBody>
      </p:sp>
      <p:sp>
        <p:nvSpPr>
          <p:cNvPr id="6" name="Text Placeholder 4">
            <a:extLst>
              <a:ext uri="{FF2B5EF4-FFF2-40B4-BE49-F238E27FC236}">
                <a16:creationId xmlns:a16="http://schemas.microsoft.com/office/drawing/2014/main" id="{663DAD12-7787-4A20-8223-AFF4595CE162}"/>
              </a:ext>
            </a:extLst>
          </p:cNvPr>
          <p:cNvSpPr txBox="1">
            <a:spLocks/>
          </p:cNvSpPr>
          <p:nvPr/>
        </p:nvSpPr>
        <p:spPr>
          <a:xfrm>
            <a:off x="254893" y="457085"/>
            <a:ext cx="2159049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72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The Shirley cards</a:t>
            </a:r>
          </a:p>
        </p:txBody>
      </p:sp>
    </p:spTree>
    <p:extLst>
      <p:ext uri="{BB962C8B-B14F-4D97-AF65-F5344CB8AC3E}">
        <p14:creationId xmlns:p14="http://schemas.microsoft.com/office/powerpoint/2010/main" val="144628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DC83B4E-2183-43A4-BE9A-3D862B139D99}"/>
              </a:ext>
            </a:extLst>
          </p:cNvPr>
          <p:cNvPicPr>
            <a:picLocks noChangeAspect="1"/>
          </p:cNvPicPr>
          <p:nvPr/>
        </p:nvPicPr>
        <p:blipFill>
          <a:blip r:embed="rId2"/>
          <a:stretch>
            <a:fillRect/>
          </a:stretch>
        </p:blipFill>
        <p:spPr>
          <a:xfrm>
            <a:off x="4106067" y="1512815"/>
            <a:ext cx="15596249" cy="8698441"/>
          </a:xfrm>
          <a:prstGeom prst="rect">
            <a:avLst/>
          </a:prstGeom>
        </p:spPr>
      </p:pic>
      <p:sp>
        <p:nvSpPr>
          <p:cNvPr id="4" name="Rettangolo 3">
            <a:extLst>
              <a:ext uri="{FF2B5EF4-FFF2-40B4-BE49-F238E27FC236}">
                <a16:creationId xmlns:a16="http://schemas.microsoft.com/office/drawing/2014/main" id="{02F127F2-AD74-4DD5-936F-CF8BD32AC8CB}"/>
              </a:ext>
            </a:extLst>
          </p:cNvPr>
          <p:cNvSpPr/>
          <p:nvPr/>
        </p:nvSpPr>
        <p:spPr>
          <a:xfrm>
            <a:off x="1261903" y="11633798"/>
            <a:ext cx="16832665" cy="569387"/>
          </a:xfrm>
          <a:prstGeom prst="rect">
            <a:avLst/>
          </a:prstGeom>
        </p:spPr>
        <p:txBody>
          <a:bodyPr wrap="square">
            <a:spAutoFit/>
          </a:bodyPr>
          <a:lstStyle/>
          <a:p>
            <a:r>
              <a:rPr lang="it-IT"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https://www.fiftytimesaroundthesun.com/2020/06/22/the-shirley-cards</a:t>
            </a:r>
            <a:r>
              <a:rPr lang="it-IT" sz="3100" dirty="0">
                <a:latin typeface="Helvetica Neue"/>
                <a:hlinkClick r:id="rId3">
                  <a:extLst>
                    <a:ext uri="{A12FA001-AC4F-418D-AE19-62706E023703}">
                      <ahyp:hlinkClr xmlns:ahyp="http://schemas.microsoft.com/office/drawing/2018/hyperlinkcolor" val="tx"/>
                    </a:ext>
                  </a:extLst>
                </a:hlinkClick>
              </a:rPr>
              <a:t>/</a:t>
            </a:r>
            <a:r>
              <a:rPr lang="it-IT" sz="3100" dirty="0">
                <a:latin typeface="Helvetica Neue"/>
              </a:rPr>
              <a:t> </a:t>
            </a:r>
          </a:p>
        </p:txBody>
      </p:sp>
    </p:spTree>
    <p:extLst>
      <p:ext uri="{BB962C8B-B14F-4D97-AF65-F5344CB8AC3E}">
        <p14:creationId xmlns:p14="http://schemas.microsoft.com/office/powerpoint/2010/main" val="1305375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2A70663-9D2C-4FCA-B2A7-25341A3A314F}"/>
              </a:ext>
            </a:extLst>
          </p:cNvPr>
          <p:cNvPicPr>
            <a:picLocks noChangeAspect="1"/>
          </p:cNvPicPr>
          <p:nvPr/>
        </p:nvPicPr>
        <p:blipFill rotWithShape="1">
          <a:blip r:embed="rId2"/>
          <a:srcRect r="4237"/>
          <a:stretch/>
        </p:blipFill>
        <p:spPr>
          <a:xfrm>
            <a:off x="930753" y="943752"/>
            <a:ext cx="23318432" cy="9959269"/>
          </a:xfrm>
          <a:prstGeom prst="rect">
            <a:avLst/>
          </a:prstGeom>
        </p:spPr>
      </p:pic>
      <p:sp>
        <p:nvSpPr>
          <p:cNvPr id="5" name="Rettangolo 4">
            <a:extLst>
              <a:ext uri="{FF2B5EF4-FFF2-40B4-BE49-F238E27FC236}">
                <a16:creationId xmlns:a16="http://schemas.microsoft.com/office/drawing/2014/main" id="{BC70A3D0-CF51-4690-B594-F9DD7F4BCE81}"/>
              </a:ext>
            </a:extLst>
          </p:cNvPr>
          <p:cNvSpPr/>
          <p:nvPr/>
        </p:nvSpPr>
        <p:spPr>
          <a:xfrm>
            <a:off x="1261903" y="11633798"/>
            <a:ext cx="16832665" cy="569387"/>
          </a:xfrm>
          <a:prstGeom prst="rect">
            <a:avLst/>
          </a:prstGeom>
        </p:spPr>
        <p:txBody>
          <a:bodyPr wrap="square">
            <a:spAutoFit/>
          </a:bodyPr>
          <a:lstStyle/>
          <a:p>
            <a:r>
              <a:rPr lang="it-IT"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https://www.fiftytimesaroundthesun.com/2020/06/22/the-shirley-cards</a:t>
            </a:r>
            <a:r>
              <a:rPr lang="it-IT" sz="3100" dirty="0">
                <a:latin typeface="Helvetica Neue"/>
                <a:hlinkClick r:id="rId3">
                  <a:extLst>
                    <a:ext uri="{A12FA001-AC4F-418D-AE19-62706E023703}">
                      <ahyp:hlinkClr xmlns:ahyp="http://schemas.microsoft.com/office/drawing/2018/hyperlinkcolor" val="tx"/>
                    </a:ext>
                  </a:extLst>
                </a:hlinkClick>
              </a:rPr>
              <a:t>/</a:t>
            </a:r>
            <a:r>
              <a:rPr lang="it-IT" sz="3100" dirty="0">
                <a:latin typeface="Helvetica Neue"/>
              </a:rPr>
              <a:t> </a:t>
            </a:r>
          </a:p>
        </p:txBody>
      </p:sp>
    </p:spTree>
    <p:extLst>
      <p:ext uri="{BB962C8B-B14F-4D97-AF65-F5344CB8AC3E}">
        <p14:creationId xmlns:p14="http://schemas.microsoft.com/office/powerpoint/2010/main" val="892851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4"/>
          </p:nvPr>
        </p:nvSpPr>
        <p:spPr>
          <a:solidFill>
            <a:schemeClr val="accent1">
              <a:lumMod val="50000"/>
            </a:schemeClr>
          </a:solidFill>
        </p:spPr>
        <p:txBody>
          <a:bodyPr/>
          <a:lstStyle/>
          <a:p>
            <a:r>
              <a:rPr lang="en-US" dirty="0"/>
              <a:t>1 – Learning material </a:t>
            </a:r>
          </a:p>
        </p:txBody>
      </p:sp>
      <p:sp>
        <p:nvSpPr>
          <p:cNvPr id="7" name="Slide Number Placeholder 6"/>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a:t>
            </a:fld>
            <a:endParaRPr lang="bg-BG" dirty="0">
              <a:solidFill>
                <a:srgbClr val="000000"/>
              </a:solidFill>
            </a:endParaRPr>
          </a:p>
        </p:txBody>
      </p:sp>
      <p:pic>
        <p:nvPicPr>
          <p:cNvPr id="12" name="Immagine 11">
            <a:extLst>
              <a:ext uri="{FF2B5EF4-FFF2-40B4-BE49-F238E27FC236}">
                <a16:creationId xmlns:a16="http://schemas.microsoft.com/office/drawing/2014/main" id="{C45C1F07-D97F-4487-A234-DE74D441DC0A}"/>
              </a:ext>
            </a:extLst>
          </p:cNvPr>
          <p:cNvPicPr>
            <a:picLocks noChangeAspect="1"/>
          </p:cNvPicPr>
          <p:nvPr/>
        </p:nvPicPr>
        <p:blipFill>
          <a:blip r:embed="rId2"/>
          <a:stretch>
            <a:fillRect/>
          </a:stretch>
        </p:blipFill>
        <p:spPr>
          <a:xfrm>
            <a:off x="8567231" y="7983414"/>
            <a:ext cx="7249537" cy="3393831"/>
          </a:xfrm>
          <a:prstGeom prst="rect">
            <a:avLst/>
          </a:prstGeom>
        </p:spPr>
      </p:pic>
      <p:sp>
        <p:nvSpPr>
          <p:cNvPr id="13" name="Rettangolo 12">
            <a:extLst>
              <a:ext uri="{FF2B5EF4-FFF2-40B4-BE49-F238E27FC236}">
                <a16:creationId xmlns:a16="http://schemas.microsoft.com/office/drawing/2014/main" id="{F4B5C033-07A9-4810-A213-DCD239A315B9}"/>
              </a:ext>
            </a:extLst>
          </p:cNvPr>
          <p:cNvSpPr/>
          <p:nvPr/>
        </p:nvSpPr>
        <p:spPr>
          <a:xfrm>
            <a:off x="1287095" y="4595843"/>
            <a:ext cx="21590490" cy="2862322"/>
          </a:xfrm>
          <a:prstGeom prst="rect">
            <a:avLst/>
          </a:prstGeom>
        </p:spPr>
        <p:txBody>
          <a:bodyPr wrap="square">
            <a:spAutoFit/>
          </a:bodyPr>
          <a:lstStyle/>
          <a:p>
            <a:r>
              <a:rPr lang="el-GR" sz="9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Αλγοριθμική λήψη αποφάσεων και ηθικό καθήκον</a:t>
            </a:r>
            <a:endParaRPr lang="en-US" sz="9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pic>
        <p:nvPicPr>
          <p:cNvPr id="6" name="Immagine 5">
            <a:hlinkClick r:id="rId3"/>
            <a:extLst>
              <a:ext uri="{FF2B5EF4-FFF2-40B4-BE49-F238E27FC236}">
                <a16:creationId xmlns:a16="http://schemas.microsoft.com/office/drawing/2014/main" id="{72182F41-9B36-4517-B8FA-3971ADB57EE9}"/>
              </a:ext>
            </a:extLst>
          </p:cNvPr>
          <p:cNvPicPr>
            <a:picLocks noChangeAspect="1"/>
          </p:cNvPicPr>
          <p:nvPr/>
        </p:nvPicPr>
        <p:blipFill>
          <a:blip r:embed="rId4"/>
          <a:stretch>
            <a:fillRect/>
          </a:stretch>
        </p:blipFill>
        <p:spPr>
          <a:xfrm>
            <a:off x="9176905" y="12028493"/>
            <a:ext cx="4439270" cy="1552792"/>
          </a:xfrm>
          <a:prstGeom prst="rect">
            <a:avLst/>
          </a:prstGeom>
          <a:solidFill>
            <a:schemeClr val="accent1">
              <a:lumMod val="50000"/>
            </a:schemeClr>
          </a:solidFill>
        </p:spPr>
      </p:pic>
    </p:spTree>
    <p:extLst>
      <p:ext uri="{BB962C8B-B14F-4D97-AF65-F5344CB8AC3E}">
        <p14:creationId xmlns:p14="http://schemas.microsoft.com/office/powerpoint/2010/main" val="289890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3EFE05-F108-4107-828B-393AA9BB9EFD}"/>
              </a:ext>
            </a:extLst>
          </p:cNvPr>
          <p:cNvPicPr>
            <a:picLocks noChangeAspect="1"/>
          </p:cNvPicPr>
          <p:nvPr/>
        </p:nvPicPr>
        <p:blipFill>
          <a:blip r:embed="rId2"/>
          <a:stretch>
            <a:fillRect/>
          </a:stretch>
        </p:blipFill>
        <p:spPr>
          <a:xfrm>
            <a:off x="7339353" y="269386"/>
            <a:ext cx="8722958" cy="10338320"/>
          </a:xfrm>
          <a:prstGeom prst="rect">
            <a:avLst/>
          </a:prstGeom>
        </p:spPr>
      </p:pic>
      <p:sp>
        <p:nvSpPr>
          <p:cNvPr id="5" name="Rettangolo 4">
            <a:extLst>
              <a:ext uri="{FF2B5EF4-FFF2-40B4-BE49-F238E27FC236}">
                <a16:creationId xmlns:a16="http://schemas.microsoft.com/office/drawing/2014/main" id="{1E541308-8D8A-42F8-B3D8-3E09F7E2F587}"/>
              </a:ext>
            </a:extLst>
          </p:cNvPr>
          <p:cNvSpPr/>
          <p:nvPr/>
        </p:nvSpPr>
        <p:spPr>
          <a:xfrm>
            <a:off x="1107831" y="10985786"/>
            <a:ext cx="21734583" cy="1046440"/>
          </a:xfrm>
          <a:prstGeom prst="rect">
            <a:avLst/>
          </a:prstGeom>
        </p:spPr>
        <p:txBody>
          <a:bodyPr wrap="square">
            <a:spAutoFit/>
          </a:bodyPr>
          <a:lstStyle/>
          <a:p>
            <a:pPr algn="just"/>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L. Roth, </a:t>
            </a:r>
            <a:r>
              <a:rPr lang="en-US" sz="31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Looking at Shirley, the Ultimate Norm: </a:t>
            </a:r>
            <a:r>
              <a:rPr lang="en-US" sz="3100" i="1"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Colour</a:t>
            </a:r>
            <a:r>
              <a:rPr lang="en-US" sz="31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Balance, Image Technologies, and Cognitive Equity</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in «Canadian Journal of Communication», 34, 2009, pp. 111-136, </a:t>
            </a:r>
            <a:r>
              <a:rPr lang="it-IT"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https://cjc-online.ca/index.php/journal/article/view/2196/2055</a:t>
            </a:r>
            <a:r>
              <a:rPr lang="it-IT"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p:txBody>
      </p:sp>
    </p:spTree>
    <p:extLst>
      <p:ext uri="{BB962C8B-B14F-4D97-AF65-F5344CB8AC3E}">
        <p14:creationId xmlns:p14="http://schemas.microsoft.com/office/powerpoint/2010/main" val="3367705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21</a:t>
            </a:fld>
            <a:endParaRPr lang="bg-BG" dirty="0">
              <a:solidFill>
                <a:srgbClr val="000000"/>
              </a:solidFill>
            </a:endParaRPr>
          </a:p>
        </p:txBody>
      </p:sp>
      <p:pic>
        <p:nvPicPr>
          <p:cNvPr id="4" name="Immagine 3">
            <a:extLst>
              <a:ext uri="{FF2B5EF4-FFF2-40B4-BE49-F238E27FC236}">
                <a16:creationId xmlns:a16="http://schemas.microsoft.com/office/drawing/2014/main" id="{E4763225-8FE8-4EEA-A297-1867ACBB6DB0}"/>
              </a:ext>
            </a:extLst>
          </p:cNvPr>
          <p:cNvPicPr>
            <a:picLocks noChangeAspect="1"/>
          </p:cNvPicPr>
          <p:nvPr/>
        </p:nvPicPr>
        <p:blipFill>
          <a:blip r:embed="rId2"/>
          <a:stretch>
            <a:fillRect/>
          </a:stretch>
        </p:blipFill>
        <p:spPr>
          <a:xfrm>
            <a:off x="1195755" y="2597209"/>
            <a:ext cx="10110428" cy="7592864"/>
          </a:xfrm>
          <a:prstGeom prst="rect">
            <a:avLst/>
          </a:prstGeom>
        </p:spPr>
      </p:pic>
      <p:pic>
        <p:nvPicPr>
          <p:cNvPr id="5" name="Immagine 4">
            <a:extLst>
              <a:ext uri="{FF2B5EF4-FFF2-40B4-BE49-F238E27FC236}">
                <a16:creationId xmlns:a16="http://schemas.microsoft.com/office/drawing/2014/main" id="{FAE75AC5-EB56-45FD-B4C1-B2ACF05CF459}"/>
              </a:ext>
            </a:extLst>
          </p:cNvPr>
          <p:cNvPicPr>
            <a:picLocks noChangeAspect="1"/>
          </p:cNvPicPr>
          <p:nvPr/>
        </p:nvPicPr>
        <p:blipFill>
          <a:blip r:embed="rId3"/>
          <a:stretch>
            <a:fillRect/>
          </a:stretch>
        </p:blipFill>
        <p:spPr>
          <a:xfrm>
            <a:off x="11623799" y="2597208"/>
            <a:ext cx="12802857" cy="7848053"/>
          </a:xfrm>
          <a:prstGeom prst="rect">
            <a:avLst/>
          </a:prstGeom>
        </p:spPr>
      </p:pic>
      <p:pic>
        <p:nvPicPr>
          <p:cNvPr id="2" name="Immagine 1">
            <a:extLst>
              <a:ext uri="{FF2B5EF4-FFF2-40B4-BE49-F238E27FC236}">
                <a16:creationId xmlns:a16="http://schemas.microsoft.com/office/drawing/2014/main" id="{711ECE98-9680-40E5-BDA6-790F50A0E99E}"/>
              </a:ext>
            </a:extLst>
          </p:cNvPr>
          <p:cNvPicPr>
            <a:picLocks noChangeAspect="1"/>
          </p:cNvPicPr>
          <p:nvPr/>
        </p:nvPicPr>
        <p:blipFill>
          <a:blip r:embed="rId4"/>
          <a:stretch>
            <a:fillRect/>
          </a:stretch>
        </p:blipFill>
        <p:spPr>
          <a:xfrm>
            <a:off x="826600" y="353291"/>
            <a:ext cx="13819798" cy="1850069"/>
          </a:xfrm>
          <a:prstGeom prst="rect">
            <a:avLst/>
          </a:prstGeom>
        </p:spPr>
      </p:pic>
      <p:sp>
        <p:nvSpPr>
          <p:cNvPr id="7" name="Rettangolo 6">
            <a:extLst>
              <a:ext uri="{FF2B5EF4-FFF2-40B4-BE49-F238E27FC236}">
                <a16:creationId xmlns:a16="http://schemas.microsoft.com/office/drawing/2014/main" id="{D5F41980-DCB0-42FB-9618-161F5D1BB15A}"/>
              </a:ext>
            </a:extLst>
          </p:cNvPr>
          <p:cNvSpPr/>
          <p:nvPr/>
        </p:nvSpPr>
        <p:spPr>
          <a:xfrm>
            <a:off x="1195755" y="11490216"/>
            <a:ext cx="16248183" cy="569387"/>
          </a:xfrm>
          <a:prstGeom prst="rect">
            <a:avLst/>
          </a:prstGeom>
        </p:spPr>
        <p:txBody>
          <a:bodyPr wrap="square">
            <a:spAutoFit/>
          </a:bodyPr>
          <a:lstStyle/>
          <a:p>
            <a:r>
              <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5">
                  <a:extLst>
                    <a:ext uri="{A12FA001-AC4F-418D-AE19-62706E023703}">
                      <ahyp:hlinkClr xmlns:ahyp="http://schemas.microsoft.com/office/drawing/2018/hyperlinkcolor" val="tx"/>
                    </a:ext>
                  </a:extLst>
                </a:hlinkClick>
              </a:rPr>
              <a:t>https://www.wired.com/story/when-it-comes-to-gorillas-google-photos-remains-blind/</a:t>
            </a:r>
            <a:r>
              <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p>
        </p:txBody>
      </p:sp>
    </p:spTree>
    <p:extLst>
      <p:ext uri="{BB962C8B-B14F-4D97-AF65-F5344CB8AC3E}">
        <p14:creationId xmlns:p14="http://schemas.microsoft.com/office/powerpoint/2010/main" val="130972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22</a:t>
            </a:fld>
            <a:endParaRPr lang="bg-BG" dirty="0">
              <a:solidFill>
                <a:srgbClr val="000000"/>
              </a:solidFill>
            </a:endParaRPr>
          </a:p>
        </p:txBody>
      </p:sp>
      <p:pic>
        <p:nvPicPr>
          <p:cNvPr id="7" name="Immagine 6">
            <a:extLst>
              <a:ext uri="{FF2B5EF4-FFF2-40B4-BE49-F238E27FC236}">
                <a16:creationId xmlns:a16="http://schemas.microsoft.com/office/drawing/2014/main" id="{605D86D6-A773-44C2-A90A-A6862363F4EE}"/>
              </a:ext>
            </a:extLst>
          </p:cNvPr>
          <p:cNvPicPr>
            <a:picLocks noChangeAspect="1"/>
          </p:cNvPicPr>
          <p:nvPr/>
        </p:nvPicPr>
        <p:blipFill>
          <a:blip r:embed="rId2"/>
          <a:stretch>
            <a:fillRect/>
          </a:stretch>
        </p:blipFill>
        <p:spPr>
          <a:xfrm>
            <a:off x="54496" y="2277479"/>
            <a:ext cx="5712384" cy="8078118"/>
          </a:xfrm>
          <a:prstGeom prst="rect">
            <a:avLst/>
          </a:prstGeom>
        </p:spPr>
      </p:pic>
      <p:pic>
        <p:nvPicPr>
          <p:cNvPr id="8" name="Immagine 7">
            <a:extLst>
              <a:ext uri="{FF2B5EF4-FFF2-40B4-BE49-F238E27FC236}">
                <a16:creationId xmlns:a16="http://schemas.microsoft.com/office/drawing/2014/main" id="{283194BC-5923-44B3-9A0A-2EBB1F1280D9}"/>
              </a:ext>
            </a:extLst>
          </p:cNvPr>
          <p:cNvPicPr>
            <a:picLocks noChangeAspect="1"/>
          </p:cNvPicPr>
          <p:nvPr/>
        </p:nvPicPr>
        <p:blipFill>
          <a:blip r:embed="rId3"/>
          <a:stretch>
            <a:fillRect/>
          </a:stretch>
        </p:blipFill>
        <p:spPr>
          <a:xfrm>
            <a:off x="6316515" y="2277479"/>
            <a:ext cx="5712384" cy="8078118"/>
          </a:xfrm>
          <a:prstGeom prst="rect">
            <a:avLst/>
          </a:prstGeom>
        </p:spPr>
      </p:pic>
      <p:pic>
        <p:nvPicPr>
          <p:cNvPr id="9" name="Immagine 8">
            <a:extLst>
              <a:ext uri="{FF2B5EF4-FFF2-40B4-BE49-F238E27FC236}">
                <a16:creationId xmlns:a16="http://schemas.microsoft.com/office/drawing/2014/main" id="{6EBB49B2-4B8C-4596-A934-1DEC69767341}"/>
              </a:ext>
            </a:extLst>
          </p:cNvPr>
          <p:cNvPicPr>
            <a:picLocks noChangeAspect="1"/>
          </p:cNvPicPr>
          <p:nvPr/>
        </p:nvPicPr>
        <p:blipFill>
          <a:blip r:embed="rId4"/>
          <a:stretch>
            <a:fillRect/>
          </a:stretch>
        </p:blipFill>
        <p:spPr>
          <a:xfrm>
            <a:off x="12429932" y="2277479"/>
            <a:ext cx="5712384" cy="8078118"/>
          </a:xfrm>
          <a:prstGeom prst="rect">
            <a:avLst/>
          </a:prstGeom>
        </p:spPr>
      </p:pic>
      <p:pic>
        <p:nvPicPr>
          <p:cNvPr id="10" name="Immagine 9">
            <a:extLst>
              <a:ext uri="{FF2B5EF4-FFF2-40B4-BE49-F238E27FC236}">
                <a16:creationId xmlns:a16="http://schemas.microsoft.com/office/drawing/2014/main" id="{6E5E5ED2-703F-4EF6-B1CB-ABF62519AE81}"/>
              </a:ext>
            </a:extLst>
          </p:cNvPr>
          <p:cNvPicPr>
            <a:picLocks noChangeAspect="1"/>
          </p:cNvPicPr>
          <p:nvPr/>
        </p:nvPicPr>
        <p:blipFill>
          <a:blip r:embed="rId5"/>
          <a:stretch>
            <a:fillRect/>
          </a:stretch>
        </p:blipFill>
        <p:spPr>
          <a:xfrm>
            <a:off x="18662877" y="2277479"/>
            <a:ext cx="5712383" cy="8078116"/>
          </a:xfrm>
          <a:prstGeom prst="rect">
            <a:avLst/>
          </a:prstGeom>
        </p:spPr>
      </p:pic>
      <p:sp>
        <p:nvSpPr>
          <p:cNvPr id="11" name="Rettangolo 10">
            <a:extLst>
              <a:ext uri="{FF2B5EF4-FFF2-40B4-BE49-F238E27FC236}">
                <a16:creationId xmlns:a16="http://schemas.microsoft.com/office/drawing/2014/main" id="{747385C6-573B-4DCC-B2A6-5B7546C42C72}"/>
              </a:ext>
            </a:extLst>
          </p:cNvPr>
          <p:cNvSpPr/>
          <p:nvPr/>
        </p:nvSpPr>
        <p:spPr>
          <a:xfrm>
            <a:off x="370365" y="10846271"/>
            <a:ext cx="17500192" cy="646331"/>
          </a:xfrm>
          <a:prstGeom prst="rect">
            <a:avLst/>
          </a:prstGeom>
        </p:spPr>
        <p:txBody>
          <a:bodyPr wrap="square">
            <a:spAutoFit/>
          </a:bodyPr>
          <a:lstStyle/>
          <a:p>
            <a:r>
              <a:rPr lang="it-IT" dirty="0">
                <a:latin typeface="Linux Libertine G" panose="02000503000000000000" pitchFamily="2" charset="0"/>
                <a:ea typeface="Linux Libertine G" panose="02000503000000000000" pitchFamily="2" charset="0"/>
                <a:cs typeface="Linux Libertine G" panose="02000503000000000000" pitchFamily="2" charset="0"/>
                <a:hlinkClick r:id="rId6"/>
              </a:rPr>
              <a:t>https://www.unwomen.org/en/news/stories/2013/10/women-should-ads</a:t>
            </a:r>
            <a:r>
              <a:rPr lang="it-IT" dirty="0">
                <a:latin typeface="Linux Libertine G" panose="02000503000000000000" pitchFamily="2" charset="0"/>
                <a:ea typeface="Linux Libertine G" panose="02000503000000000000" pitchFamily="2" charset="0"/>
                <a:cs typeface="Linux Libertine G" panose="02000503000000000000" pitchFamily="2" charset="0"/>
              </a:rPr>
              <a:t> </a:t>
            </a:r>
          </a:p>
        </p:txBody>
      </p:sp>
    </p:spTree>
    <p:extLst>
      <p:ext uri="{BB962C8B-B14F-4D97-AF65-F5344CB8AC3E}">
        <p14:creationId xmlns:p14="http://schemas.microsoft.com/office/powerpoint/2010/main" val="3680566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23</a:t>
            </a:fld>
            <a:endParaRPr lang="bg-BG" dirty="0">
              <a:solidFill>
                <a:srgbClr val="000000"/>
              </a:solidFill>
            </a:endParaRPr>
          </a:p>
        </p:txBody>
      </p:sp>
      <p:pic>
        <p:nvPicPr>
          <p:cNvPr id="7" name="Picture 8" descr="lunatic on the grass on Twitter: &amp;quot;@GreenVanilLaura @davideazn @Stam1899  Ahhhh la H scusa ho scritto così tante volte handicappato stasera che il t9  parte in automatico&amp;quot; / Twitter">
            <a:extLst>
              <a:ext uri="{FF2B5EF4-FFF2-40B4-BE49-F238E27FC236}">
                <a16:creationId xmlns:a16="http://schemas.microsoft.com/office/drawing/2014/main" id="{2E4EF39C-D307-4CB1-B804-1221F532B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948" y="3127084"/>
            <a:ext cx="6385612" cy="358445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605E75AB-E808-44DA-98C7-CCB939604C53}"/>
              </a:ext>
            </a:extLst>
          </p:cNvPr>
          <p:cNvPicPr>
            <a:picLocks noChangeAspect="1"/>
          </p:cNvPicPr>
          <p:nvPr/>
        </p:nvPicPr>
        <p:blipFill>
          <a:blip r:embed="rId3"/>
          <a:stretch>
            <a:fillRect/>
          </a:stretch>
        </p:blipFill>
        <p:spPr>
          <a:xfrm>
            <a:off x="7072836" y="5676888"/>
            <a:ext cx="7833609" cy="4138334"/>
          </a:xfrm>
          <a:prstGeom prst="rect">
            <a:avLst/>
          </a:prstGeom>
        </p:spPr>
      </p:pic>
      <p:pic>
        <p:nvPicPr>
          <p:cNvPr id="9" name="Picture 4" descr="Immagine">
            <a:extLst>
              <a:ext uri="{FF2B5EF4-FFF2-40B4-BE49-F238E27FC236}">
                <a16:creationId xmlns:a16="http://schemas.microsoft.com/office/drawing/2014/main" id="{AE363295-F6EC-410A-96D1-1EC0B2BAC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3334" y="7786013"/>
            <a:ext cx="9033380" cy="4251003"/>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58052C5-4754-41B5-A512-593FE8EC19FB}"/>
              </a:ext>
            </a:extLst>
          </p:cNvPr>
          <p:cNvPicPr>
            <a:picLocks noChangeAspect="1"/>
          </p:cNvPicPr>
          <p:nvPr/>
        </p:nvPicPr>
        <p:blipFill>
          <a:blip r:embed="rId5"/>
          <a:stretch>
            <a:fillRect/>
          </a:stretch>
        </p:blipFill>
        <p:spPr>
          <a:xfrm>
            <a:off x="1133059" y="587536"/>
            <a:ext cx="11879555" cy="1505033"/>
          </a:xfrm>
          <a:prstGeom prst="rect">
            <a:avLst/>
          </a:prstGeom>
        </p:spPr>
      </p:pic>
    </p:spTree>
    <p:extLst>
      <p:ext uri="{BB962C8B-B14F-4D97-AF65-F5344CB8AC3E}">
        <p14:creationId xmlns:p14="http://schemas.microsoft.com/office/powerpoint/2010/main" val="243488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12" name="Immagine 11">
            <a:extLst>
              <a:ext uri="{FF2B5EF4-FFF2-40B4-BE49-F238E27FC236}">
                <a16:creationId xmlns:a16="http://schemas.microsoft.com/office/drawing/2014/main" id="{5BF1445B-55F9-4B7A-84C9-D7C80E316EF9}"/>
              </a:ext>
            </a:extLst>
          </p:cNvPr>
          <p:cNvPicPr>
            <a:picLocks noChangeAspect="1"/>
          </p:cNvPicPr>
          <p:nvPr/>
        </p:nvPicPr>
        <p:blipFill>
          <a:blip r:embed="rId3"/>
          <a:stretch>
            <a:fillRect/>
          </a:stretch>
        </p:blipFill>
        <p:spPr>
          <a:xfrm>
            <a:off x="1865650" y="4762500"/>
            <a:ext cx="10877589" cy="6769490"/>
          </a:xfrm>
          <a:prstGeom prst="rect">
            <a:avLst/>
          </a:prstGeom>
        </p:spPr>
      </p:pic>
      <p:pic>
        <p:nvPicPr>
          <p:cNvPr id="14" name="Immagine 13">
            <a:extLst>
              <a:ext uri="{FF2B5EF4-FFF2-40B4-BE49-F238E27FC236}">
                <a16:creationId xmlns:a16="http://schemas.microsoft.com/office/drawing/2014/main" id="{B90B68D7-DE6B-441A-9BD2-802916877011}"/>
              </a:ext>
            </a:extLst>
          </p:cNvPr>
          <p:cNvPicPr>
            <a:picLocks noChangeAspect="1"/>
          </p:cNvPicPr>
          <p:nvPr/>
        </p:nvPicPr>
        <p:blipFill>
          <a:blip r:embed="rId4"/>
          <a:stretch>
            <a:fillRect/>
          </a:stretch>
        </p:blipFill>
        <p:spPr>
          <a:xfrm>
            <a:off x="1865650" y="2133600"/>
            <a:ext cx="20652700" cy="2556157"/>
          </a:xfrm>
          <a:prstGeom prst="rect">
            <a:avLst/>
          </a:prstGeom>
        </p:spPr>
      </p:pic>
      <p:pic>
        <p:nvPicPr>
          <p:cNvPr id="15" name="Immagine 14">
            <a:extLst>
              <a:ext uri="{FF2B5EF4-FFF2-40B4-BE49-F238E27FC236}">
                <a16:creationId xmlns:a16="http://schemas.microsoft.com/office/drawing/2014/main" id="{5DBF3669-F239-44FF-8E67-C6E9EC38A632}"/>
              </a:ext>
            </a:extLst>
          </p:cNvPr>
          <p:cNvPicPr>
            <a:picLocks noChangeAspect="1"/>
          </p:cNvPicPr>
          <p:nvPr/>
        </p:nvPicPr>
        <p:blipFill>
          <a:blip r:embed="rId5"/>
          <a:stretch>
            <a:fillRect/>
          </a:stretch>
        </p:blipFill>
        <p:spPr>
          <a:xfrm>
            <a:off x="12743239" y="4057466"/>
            <a:ext cx="9775111" cy="7401781"/>
          </a:xfrm>
          <a:prstGeom prst="rect">
            <a:avLst/>
          </a:prstGeom>
        </p:spPr>
      </p:pic>
      <p:pic>
        <p:nvPicPr>
          <p:cNvPr id="17" name="Immagine 16">
            <a:extLst>
              <a:ext uri="{FF2B5EF4-FFF2-40B4-BE49-F238E27FC236}">
                <a16:creationId xmlns:a16="http://schemas.microsoft.com/office/drawing/2014/main" id="{95CB8C5B-2D51-4B3A-9126-5FB7E60925E3}"/>
              </a:ext>
            </a:extLst>
          </p:cNvPr>
          <p:cNvPicPr>
            <a:picLocks noChangeAspect="1"/>
          </p:cNvPicPr>
          <p:nvPr/>
        </p:nvPicPr>
        <p:blipFill>
          <a:blip r:embed="rId6"/>
          <a:stretch>
            <a:fillRect/>
          </a:stretch>
        </p:blipFill>
        <p:spPr>
          <a:xfrm>
            <a:off x="1865650" y="209734"/>
            <a:ext cx="13812500" cy="1923866"/>
          </a:xfrm>
          <a:prstGeom prst="rect">
            <a:avLst/>
          </a:prstGeom>
        </p:spPr>
      </p:pic>
      <p:pic>
        <p:nvPicPr>
          <p:cNvPr id="18" name="Immagine 17">
            <a:extLst>
              <a:ext uri="{FF2B5EF4-FFF2-40B4-BE49-F238E27FC236}">
                <a16:creationId xmlns:a16="http://schemas.microsoft.com/office/drawing/2014/main" id="{05336205-FC5B-48B1-801E-3B659DF24335}"/>
              </a:ext>
            </a:extLst>
          </p:cNvPr>
          <p:cNvPicPr>
            <a:picLocks noChangeAspect="1"/>
          </p:cNvPicPr>
          <p:nvPr/>
        </p:nvPicPr>
        <p:blipFill>
          <a:blip r:embed="rId7"/>
          <a:stretch>
            <a:fillRect/>
          </a:stretch>
        </p:blipFill>
        <p:spPr>
          <a:xfrm>
            <a:off x="14433631" y="209734"/>
            <a:ext cx="8084719" cy="1923866"/>
          </a:xfrm>
          <a:prstGeom prst="rect">
            <a:avLst/>
          </a:prstGeom>
        </p:spPr>
      </p:pic>
      <p:sp>
        <p:nvSpPr>
          <p:cNvPr id="19" name="Rettangolo 18">
            <a:extLst>
              <a:ext uri="{FF2B5EF4-FFF2-40B4-BE49-F238E27FC236}">
                <a16:creationId xmlns:a16="http://schemas.microsoft.com/office/drawing/2014/main" id="{DF283017-407F-454C-83FF-CFE29484BB31}"/>
              </a:ext>
            </a:extLst>
          </p:cNvPr>
          <p:cNvSpPr/>
          <p:nvPr/>
        </p:nvSpPr>
        <p:spPr>
          <a:xfrm>
            <a:off x="1865650" y="11708834"/>
            <a:ext cx="18115773" cy="523220"/>
          </a:xfrm>
          <a:prstGeom prst="rect">
            <a:avLst/>
          </a:prstGeom>
        </p:spPr>
        <p:txBody>
          <a:bodyPr wrap="square">
            <a:spAutoFit/>
          </a:bodyPr>
          <a:lstStyle/>
          <a:p>
            <a:r>
              <a:rPr lang="it-IT"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https://www.theguardian.com/commentisfree/2020/sep/08/robot-wrote-this-article-gpt-3</a:t>
            </a:r>
          </a:p>
        </p:txBody>
      </p:sp>
    </p:spTree>
    <p:extLst>
      <p:ext uri="{BB962C8B-B14F-4D97-AF65-F5344CB8AC3E}">
        <p14:creationId xmlns:p14="http://schemas.microsoft.com/office/powerpoint/2010/main" val="1147644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sp>
        <p:nvSpPr>
          <p:cNvPr id="10" name="CasellaDiTesto 1">
            <a:extLst>
              <a:ext uri="{FF2B5EF4-FFF2-40B4-BE49-F238E27FC236}">
                <a16:creationId xmlns:a16="http://schemas.microsoft.com/office/drawing/2014/main" id="{5D88655D-F3A9-4C4A-B237-78F2B5AD94C7}"/>
              </a:ext>
            </a:extLst>
          </p:cNvPr>
          <p:cNvSpPr txBox="1">
            <a:spLocks noChangeArrowheads="1"/>
          </p:cNvSpPr>
          <p:nvPr/>
        </p:nvSpPr>
        <p:spPr bwMode="auto">
          <a:xfrm>
            <a:off x="1233727" y="11109065"/>
            <a:ext cx="2156912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30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9pPr>
          </a:lstStyle>
          <a:p>
            <a:pPr algn="just" eaLnBrk="1" hangingPunct="1"/>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L. </a:t>
            </a:r>
            <a:r>
              <a:rPr lang="en-US" sz="31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Floridi</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Massimo </a:t>
            </a:r>
            <a:r>
              <a:rPr lang="en-US" sz="31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Chiriatti</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n-US" sz="31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GPT‑3: Its Nature, Scope, Limits, and Consequences</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in «Minds and Machines», 30, 2020, pp. 681–694, </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https://link.springer.com/content/pdf/10.1007/s11023-020-09548-1.pdf</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p:txBody>
      </p:sp>
      <p:sp>
        <p:nvSpPr>
          <p:cNvPr id="2" name="Rettangolo 1">
            <a:extLst>
              <a:ext uri="{FF2B5EF4-FFF2-40B4-BE49-F238E27FC236}">
                <a16:creationId xmlns:a16="http://schemas.microsoft.com/office/drawing/2014/main" id="{FAAC8809-EF13-4794-B09B-44D4439AEC37}"/>
              </a:ext>
            </a:extLst>
          </p:cNvPr>
          <p:cNvSpPr/>
          <p:nvPr/>
        </p:nvSpPr>
        <p:spPr>
          <a:xfrm>
            <a:off x="1581692" y="1237329"/>
            <a:ext cx="2610010" cy="1200329"/>
          </a:xfrm>
          <a:prstGeom prst="rect">
            <a:avLst/>
          </a:prstGeom>
        </p:spPr>
        <p:txBody>
          <a:bodyPr wrap="none">
            <a:spAutoFit/>
          </a:bodyPr>
          <a:lstStyle/>
          <a:p>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GPT‑3</a:t>
            </a:r>
            <a:endParaRPr lang="it-IT" sz="7200" dirty="0"/>
          </a:p>
        </p:txBody>
      </p:sp>
      <p:pic>
        <p:nvPicPr>
          <p:cNvPr id="3" name="Immagine 2">
            <a:extLst>
              <a:ext uri="{FF2B5EF4-FFF2-40B4-BE49-F238E27FC236}">
                <a16:creationId xmlns:a16="http://schemas.microsoft.com/office/drawing/2014/main" id="{A1E0E145-6737-491B-BEA6-1C94C58AC73D}"/>
              </a:ext>
            </a:extLst>
          </p:cNvPr>
          <p:cNvPicPr>
            <a:picLocks noChangeAspect="1"/>
          </p:cNvPicPr>
          <p:nvPr/>
        </p:nvPicPr>
        <p:blipFill>
          <a:blip r:embed="rId4"/>
          <a:stretch>
            <a:fillRect/>
          </a:stretch>
        </p:blipFill>
        <p:spPr>
          <a:xfrm>
            <a:off x="6200595" y="631173"/>
            <a:ext cx="12553950" cy="10053214"/>
          </a:xfrm>
          <a:prstGeom prst="rect">
            <a:avLst/>
          </a:prstGeom>
        </p:spPr>
      </p:pic>
    </p:spTree>
    <p:extLst>
      <p:ext uri="{BB962C8B-B14F-4D97-AF65-F5344CB8AC3E}">
        <p14:creationId xmlns:p14="http://schemas.microsoft.com/office/powerpoint/2010/main" val="4171695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4" name="Immagine 3">
            <a:extLst>
              <a:ext uri="{FF2B5EF4-FFF2-40B4-BE49-F238E27FC236}">
                <a16:creationId xmlns:a16="http://schemas.microsoft.com/office/drawing/2014/main" id="{48DE7AC4-8DDD-4E2E-B7CE-7CC585DC04E8}"/>
              </a:ext>
            </a:extLst>
          </p:cNvPr>
          <p:cNvPicPr>
            <a:picLocks noChangeAspect="1"/>
          </p:cNvPicPr>
          <p:nvPr/>
        </p:nvPicPr>
        <p:blipFill>
          <a:blip r:embed="rId3"/>
          <a:stretch>
            <a:fillRect/>
          </a:stretch>
        </p:blipFill>
        <p:spPr>
          <a:xfrm>
            <a:off x="5393974" y="0"/>
            <a:ext cx="12270546" cy="11772900"/>
          </a:xfrm>
          <a:prstGeom prst="rect">
            <a:avLst/>
          </a:prstGeom>
        </p:spPr>
      </p:pic>
    </p:spTree>
    <p:extLst>
      <p:ext uri="{BB962C8B-B14F-4D97-AF65-F5344CB8AC3E}">
        <p14:creationId xmlns:p14="http://schemas.microsoft.com/office/powerpoint/2010/main" val="294635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2" name="Immagine 1">
            <a:extLst>
              <a:ext uri="{FF2B5EF4-FFF2-40B4-BE49-F238E27FC236}">
                <a16:creationId xmlns:a16="http://schemas.microsoft.com/office/drawing/2014/main" id="{5779143E-2453-4272-ADF4-4DA782A2C838}"/>
              </a:ext>
            </a:extLst>
          </p:cNvPr>
          <p:cNvPicPr>
            <a:picLocks noChangeAspect="1"/>
          </p:cNvPicPr>
          <p:nvPr/>
        </p:nvPicPr>
        <p:blipFill>
          <a:blip r:embed="rId3"/>
          <a:stretch>
            <a:fillRect/>
          </a:stretch>
        </p:blipFill>
        <p:spPr>
          <a:xfrm>
            <a:off x="5029200" y="18576"/>
            <a:ext cx="12992100" cy="12405550"/>
          </a:xfrm>
          <a:prstGeom prst="rect">
            <a:avLst/>
          </a:prstGeom>
        </p:spPr>
      </p:pic>
    </p:spTree>
    <p:extLst>
      <p:ext uri="{BB962C8B-B14F-4D97-AF65-F5344CB8AC3E}">
        <p14:creationId xmlns:p14="http://schemas.microsoft.com/office/powerpoint/2010/main" val="2496680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2" name="Immagine 1">
            <a:extLst>
              <a:ext uri="{FF2B5EF4-FFF2-40B4-BE49-F238E27FC236}">
                <a16:creationId xmlns:a16="http://schemas.microsoft.com/office/drawing/2014/main" id="{17ED8E93-01E5-4A74-B02F-0DBDD8B78BC5}"/>
              </a:ext>
            </a:extLst>
          </p:cNvPr>
          <p:cNvPicPr>
            <a:picLocks noChangeAspect="1"/>
          </p:cNvPicPr>
          <p:nvPr/>
        </p:nvPicPr>
        <p:blipFill>
          <a:blip r:embed="rId3"/>
          <a:stretch>
            <a:fillRect/>
          </a:stretch>
        </p:blipFill>
        <p:spPr>
          <a:xfrm>
            <a:off x="5781495" y="307485"/>
            <a:ext cx="13525500" cy="12027866"/>
          </a:xfrm>
          <a:prstGeom prst="rect">
            <a:avLst/>
          </a:prstGeom>
        </p:spPr>
      </p:pic>
      <p:cxnSp>
        <p:nvCxnSpPr>
          <p:cNvPr id="5" name="Connettore 2 4">
            <a:extLst>
              <a:ext uri="{FF2B5EF4-FFF2-40B4-BE49-F238E27FC236}">
                <a16:creationId xmlns:a16="http://schemas.microsoft.com/office/drawing/2014/main" id="{0F2442D1-7EA5-4424-A076-E7F4F079BA67}"/>
              </a:ext>
            </a:extLst>
          </p:cNvPr>
          <p:cNvCxnSpPr/>
          <p:nvPr/>
        </p:nvCxnSpPr>
        <p:spPr>
          <a:xfrm>
            <a:off x="5076645" y="5543550"/>
            <a:ext cx="2209800" cy="0"/>
          </a:xfrm>
          <a:prstGeom prst="straightConnector1">
            <a:avLst/>
          </a:prstGeom>
          <a:ln w="117475">
            <a:tailEnd type="triangle"/>
          </a:ln>
        </p:spPr>
        <p:style>
          <a:lnRef idx="3">
            <a:schemeClr val="accent1"/>
          </a:lnRef>
          <a:fillRef idx="0">
            <a:schemeClr val="accent1"/>
          </a:fillRef>
          <a:effectRef idx="2">
            <a:schemeClr val="accent1"/>
          </a:effectRef>
          <a:fontRef idx="minor">
            <a:schemeClr val="tx1"/>
          </a:fontRef>
        </p:style>
      </p:cxnSp>
      <p:cxnSp>
        <p:nvCxnSpPr>
          <p:cNvPr id="7" name="Connettore 2 6">
            <a:extLst>
              <a:ext uri="{FF2B5EF4-FFF2-40B4-BE49-F238E27FC236}">
                <a16:creationId xmlns:a16="http://schemas.microsoft.com/office/drawing/2014/main" id="{C258A7FC-E14A-4BDB-9360-C5448FB29124}"/>
              </a:ext>
            </a:extLst>
          </p:cNvPr>
          <p:cNvCxnSpPr>
            <a:cxnSpLocks/>
          </p:cNvCxnSpPr>
          <p:nvPr/>
        </p:nvCxnSpPr>
        <p:spPr>
          <a:xfrm flipH="1">
            <a:off x="16858891" y="5543550"/>
            <a:ext cx="2600504" cy="0"/>
          </a:xfrm>
          <a:prstGeom prst="straightConnector1">
            <a:avLst/>
          </a:prstGeom>
          <a:ln w="117475">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4483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sp>
        <p:nvSpPr>
          <p:cNvPr id="7" name="Rettangolo 6">
            <a:extLst>
              <a:ext uri="{FF2B5EF4-FFF2-40B4-BE49-F238E27FC236}">
                <a16:creationId xmlns:a16="http://schemas.microsoft.com/office/drawing/2014/main" id="{DCA899B1-19AC-46AA-A6E7-018A587AF35D}"/>
              </a:ext>
            </a:extLst>
          </p:cNvPr>
          <p:cNvSpPr/>
          <p:nvPr/>
        </p:nvSpPr>
        <p:spPr>
          <a:xfrm>
            <a:off x="4551485" y="3995678"/>
            <a:ext cx="15776331" cy="4247317"/>
          </a:xfrm>
          <a:prstGeom prst="rect">
            <a:avLst/>
          </a:prstGeom>
        </p:spPr>
        <p:txBody>
          <a:bodyPr wrap="square">
            <a:spAutoFit/>
          </a:bodyPr>
          <a:lstStyle/>
          <a:p>
            <a:pPr algn="ctr"/>
            <a:r>
              <a:rPr lang="el-GR" sz="9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Προκατάληψη έναντι αλγοριθμικών ομάδων ή απόλυτη ανοησία;</a:t>
            </a:r>
            <a:endParaRPr lang="it-IT" sz="9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18948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a:t>
            </a:fld>
            <a:endParaRPr lang="bg-BG" dirty="0">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769243" y="926107"/>
            <a:ext cx="2159049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l-GR" sz="72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Αλγοριθμική λήψη αποφάσεων</a:t>
            </a:r>
            <a:endParaRPr lang="en-US" sz="81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4" name="Rettangolo 3">
            <a:extLst>
              <a:ext uri="{FF2B5EF4-FFF2-40B4-BE49-F238E27FC236}">
                <a16:creationId xmlns:a16="http://schemas.microsoft.com/office/drawing/2014/main" id="{B790D7B9-3247-4503-A7F5-167210A44196}"/>
              </a:ext>
            </a:extLst>
          </p:cNvPr>
          <p:cNvSpPr/>
          <p:nvPr/>
        </p:nvSpPr>
        <p:spPr>
          <a:xfrm>
            <a:off x="1423418" y="2747795"/>
            <a:ext cx="21270463" cy="7290009"/>
          </a:xfrm>
          <a:prstGeom prst="rect">
            <a:avLst/>
          </a:prstGeom>
        </p:spPr>
        <p:txBody>
          <a:bodyPr wrap="square">
            <a:spAutoFit/>
          </a:bodyPr>
          <a:lstStyle/>
          <a:p>
            <a:pPr algn="just">
              <a:lnSpc>
                <a:spcPct val="107000"/>
              </a:lnSpc>
              <a:spcAft>
                <a:spcPts val="0"/>
              </a:spcAft>
            </a:pPr>
            <a:r>
              <a:rPr lang="en-GB" dirty="0">
                <a:latin typeface="Linux Libertine G" panose="02000503000000000000" pitchFamily="2" charset="0"/>
                <a:ea typeface="Calibri" panose="020F0502020204030204" pitchFamily="34" charset="0"/>
                <a:cs typeface="Calibri" panose="020F0502020204030204" pitchFamily="34" charset="0"/>
              </a:rPr>
              <a:t> </a:t>
            </a:r>
            <a:endParaRPr lang="it-IT"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spcAft>
                <a:spcPts val="0"/>
              </a:spcAft>
            </a:pPr>
            <a:r>
              <a:rPr lang="el-GR"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Τα συστήματα μηχανικής μάθησης (</a:t>
            </a:r>
            <a:r>
              <a:rPr lang="en-US"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Machine Learning - </a:t>
            </a:r>
            <a:r>
              <a:rPr lang="el-GR"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ML) χρησιμοποιούνται ευρέως για τη λήψη αποφάσεων που επηρεάζουν τις ανθρώπινες ζωές</a:t>
            </a:r>
            <a:r>
              <a:rPr lang="en-GB"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p>
          <a:p>
            <a:pPr algn="just">
              <a:lnSpc>
                <a:spcPct val="110000"/>
              </a:lnSpc>
              <a:spcAft>
                <a:spcPts val="0"/>
              </a:spcAft>
            </a:pPr>
            <a:endParaRPr lang="en-GB"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algn="just">
              <a:lnSpc>
                <a:spcPct val="110000"/>
              </a:lnSpc>
              <a:spcAft>
                <a:spcPts val="0"/>
              </a:spcAft>
            </a:pPr>
            <a:r>
              <a:rPr lang="el-GR"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Οι φωνές, τα πρόσωπα και τα συναισθήματα ταξινομούνται, οι ζωές απεικονίζονται από αυτοματοποιημένα στατιστικά μοντέλα, και, βάσει αυτών, λαμβάνονται αποφάσεις σχετικά με το αν κάποιος πρέπει να αφεθεί ελεύθερος ή να παραμείνει στη φυλακή, να προσληφθεί σε μια δουλειά ή να απολυθεί, να γίνει δεκτός σε ένα κολέγιο ή να απορριφθεί, να του δοθεί δάνειο ή να του το αρνηθούν.</a:t>
            </a:r>
            <a:r>
              <a:rPr lang="en-GB"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p>
          <a:p>
            <a:pPr algn="just">
              <a:lnSpc>
                <a:spcPct val="110000"/>
              </a:lnSpc>
              <a:spcAft>
                <a:spcPts val="0"/>
              </a:spcAft>
            </a:pPr>
            <a:endParaRPr lang="it-IT" sz="40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algn="just"/>
            <a:r>
              <a:rPr lang="el-GR"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Το να στηρίζονται φυσικά τέτοιες αποφάσεις σε συστήματα ML - τα οποία ανιχνεύουν συσχετισμούς οποιουδήποτε είδους, χωρίς να έχουν πρόσβαση σε νόημα η πλαίσιο – μπορεί να αφήσει ανθρώπους εκτεθειμένους σε κάθε είδους διακρίσεις, καταχρήσεις και πιθανή ζημιά.</a:t>
            </a:r>
            <a:endParaRPr lang="it-IT"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7" name="Rettangolo 6">
            <a:extLst>
              <a:ext uri="{FF2B5EF4-FFF2-40B4-BE49-F238E27FC236}">
                <a16:creationId xmlns:a16="http://schemas.microsoft.com/office/drawing/2014/main" id="{1E8F6993-F902-4E45-B486-26EF95BAA0A2}"/>
              </a:ext>
            </a:extLst>
          </p:cNvPr>
          <p:cNvSpPr/>
          <p:nvPr/>
        </p:nvSpPr>
        <p:spPr>
          <a:xfrm>
            <a:off x="1238250" y="11398502"/>
            <a:ext cx="21640800" cy="1046440"/>
          </a:xfrm>
          <a:prstGeom prst="rect">
            <a:avLst/>
          </a:prstGeom>
        </p:spPr>
        <p:txBody>
          <a:bodyPr wrap="square">
            <a:spAutoFit/>
          </a:bodyPr>
          <a:lstStyle/>
          <a:p>
            <a:r>
              <a:rPr lang="it-IT" sz="3100" dirty="0">
                <a:solidFill>
                  <a:schemeClr val="accent1">
                    <a:lumMod val="50000"/>
                  </a:schemeClr>
                </a:solidFill>
                <a:latin typeface="Linux Libertine G" panose="02000503000000000000" pitchFamily="2" charset="0"/>
                <a:ea typeface="Calibri" panose="020F0502020204030204" pitchFamily="34" charset="0"/>
              </a:rPr>
              <a:t>D. Tafani, </a:t>
            </a:r>
            <a:r>
              <a:rPr lang="it-IT" sz="3100" i="1" dirty="0">
                <a:solidFill>
                  <a:schemeClr val="accent1">
                    <a:lumMod val="50000"/>
                  </a:schemeClr>
                </a:solidFill>
                <a:latin typeface="Linux Libertine G" panose="02000503000000000000" pitchFamily="2" charset="0"/>
                <a:ea typeface="Calibri" panose="020F0502020204030204" pitchFamily="34" charset="0"/>
              </a:rPr>
              <a:t>What’s wrong with “AI ethics</a:t>
            </a:r>
            <a:r>
              <a:rPr lang="it-IT" sz="3100" dirty="0">
                <a:solidFill>
                  <a:schemeClr val="accent1">
                    <a:lumMod val="50000"/>
                  </a:schemeClr>
                </a:solidFill>
                <a:latin typeface="Linux Libertine G" panose="02000503000000000000" pitchFamily="2" charset="0"/>
                <a:ea typeface="Calibri" panose="020F0502020204030204" pitchFamily="34" charset="0"/>
              </a:rPr>
              <a:t>”</a:t>
            </a:r>
            <a:r>
              <a:rPr lang="it-IT" sz="3100" i="1" dirty="0">
                <a:solidFill>
                  <a:schemeClr val="accent1">
                    <a:lumMod val="50000"/>
                  </a:schemeClr>
                </a:solidFill>
                <a:latin typeface="Linux Libertine G" panose="02000503000000000000" pitchFamily="2" charset="0"/>
                <a:ea typeface="Calibri" panose="020F0502020204030204" pitchFamily="34" charset="0"/>
              </a:rPr>
              <a:t> narratives</a:t>
            </a:r>
            <a:r>
              <a:rPr lang="it-IT" sz="3100" dirty="0">
                <a:solidFill>
                  <a:schemeClr val="accent1">
                    <a:lumMod val="50000"/>
                  </a:schemeClr>
                </a:solidFill>
                <a:latin typeface="Linux Libertine G" panose="02000503000000000000" pitchFamily="2" charset="0"/>
                <a:ea typeface="Calibri" panose="020F0502020204030204" pitchFamily="34" charset="0"/>
              </a:rPr>
              <a:t>, in «Bollettino telematico di filosofia politica», 2022, pp. 1-22, </a:t>
            </a:r>
            <a:r>
              <a:rPr lang="it-IT" sz="3100" dirty="0">
                <a:solidFill>
                  <a:schemeClr val="accent1">
                    <a:lumMod val="50000"/>
                  </a:schemeClr>
                </a:solidFill>
                <a:latin typeface="Linux Libertine G" panose="02000503000000000000" pitchFamily="2" charset="0"/>
                <a:ea typeface="Calibri" panose="020F0502020204030204" pitchFamily="34" charset="0"/>
                <a:hlinkClick r:id="rId3"/>
              </a:rPr>
              <a:t>https://commentbfp.sp.unipi.it/daniela-tafani-what-s-wrong-with-ai-ethics-narratives</a:t>
            </a:r>
            <a:r>
              <a:rPr lang="it-IT" sz="3100" dirty="0">
                <a:solidFill>
                  <a:schemeClr val="accent1">
                    <a:lumMod val="50000"/>
                  </a:schemeClr>
                </a:solidFill>
                <a:latin typeface="Linux Libertine G" panose="02000503000000000000" pitchFamily="2" charset="0"/>
                <a:ea typeface="Calibri" panose="020F0502020204030204" pitchFamily="34" charset="0"/>
              </a:rPr>
              <a:t> </a:t>
            </a:r>
            <a:endParaRPr lang="it-IT" sz="3100" dirty="0">
              <a:solidFill>
                <a:schemeClr val="accent1">
                  <a:lumMod val="50000"/>
                </a:schemeClr>
              </a:solidFill>
            </a:endParaRPr>
          </a:p>
        </p:txBody>
      </p:sp>
    </p:spTree>
    <p:extLst>
      <p:ext uri="{BB962C8B-B14F-4D97-AF65-F5344CB8AC3E}">
        <p14:creationId xmlns:p14="http://schemas.microsoft.com/office/powerpoint/2010/main" val="126409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CA899B1-19AC-46AA-A6E7-018A587AF35D}"/>
              </a:ext>
            </a:extLst>
          </p:cNvPr>
          <p:cNvSpPr/>
          <p:nvPr/>
        </p:nvSpPr>
        <p:spPr>
          <a:xfrm>
            <a:off x="1238250" y="1441796"/>
            <a:ext cx="20292646" cy="8956298"/>
          </a:xfrm>
          <a:prstGeom prst="rect">
            <a:avLst/>
          </a:prstGeom>
        </p:spPr>
        <p:txBody>
          <a:bodyPr wrap="square">
            <a:spAutoFit/>
          </a:bodyPr>
          <a:lstStyle/>
          <a:p>
            <a:pPr algn="just"/>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Οι αλγοριθμικές αποφάσεις αναπαράγουν, μέσω αυτοματοποίησης, τις διακρίσεις και τις ανισότητες του παρελθόντος, ενώ ταυτόχρονα, δεδομένου ότι τα μοντέλα τους βασίζονται σε απλούς συσχετισμούς, δημιουργούν νέες και απρόβλεπτες διακρίσεις με βάση εντελώς άσχετους παράγοντες</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algn="just"/>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Μπορεί να συμβεί σε κάποιον, για παράδειγμα, να έχει πρόσβαση σε δάνειο με πολύ υψηλό επιτόκιο επειδή αγοράζει την ίδια μάρκα μπύρας με αφερέγγυους οφειλέτες, ή να απορριφθεί, σε μια διαδικασία πρόσληψης, μόνο και μόνο επειδή φορούσε γυαλιά και αυτό τον κατέτασσε ως πολύ λιγότερο ευσυνείδητο από ό,τι αν δεν φορούσε</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algn="just"/>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Αυτές οι διακρίσεις εις βάρος "αλγοριθμικών ομάδων" δεν μπορούν να προληφθούν από τον νόμο, καθώς δεν βγάζουν απολύτως κανένα νόημα. </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Ένας φυσιολογικός άνθρωπος δεν θα έκανε διακρίσεις σε προβληματισμένους εφήβους, άτομα που ασχολούνται με βιντεοπαιχνίδια, ή ιδιοκτήτες σκύλων, όπως επίσης ούτε και σε πιο αδιανόητες ομάδες, που δημιουργούνται με βάση χαρακτηριστικά, όπως οι διαμορφώσεις των </a:t>
            </a:r>
            <a:r>
              <a:rPr lang="el-GR"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πιξελ</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σε μια φωτογραφία ή ακόμη η απλή σειρά με την οποία παρουσιάζονται τα δεδομένα, τα οποία δεν μπορούν να αποδοθούν με νόημα σε άτομα και βάσει των οποίων, αντίθετα, μπορεί να υπάρξει διαφορετική μεταχείριση</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A365FB74-5D35-4278-9095-EDB113F8E81E}"/>
              </a:ext>
            </a:extLst>
          </p:cNvPr>
          <p:cNvSpPr/>
          <p:nvPr/>
        </p:nvSpPr>
        <p:spPr>
          <a:xfrm>
            <a:off x="1238250" y="11227764"/>
            <a:ext cx="21640800" cy="1046440"/>
          </a:xfrm>
          <a:prstGeom prst="rect">
            <a:avLst/>
          </a:prstGeom>
        </p:spPr>
        <p:txBody>
          <a:bodyPr wrap="square">
            <a:spAutoFit/>
          </a:bodyPr>
          <a:lstStyle/>
          <a:p>
            <a:r>
              <a:rPr lang="it-IT" sz="3100" dirty="0">
                <a:solidFill>
                  <a:schemeClr val="accent1">
                    <a:lumMod val="50000"/>
                  </a:schemeClr>
                </a:solidFill>
                <a:latin typeface="Linux Libertine G" panose="02000503000000000000" pitchFamily="2" charset="0"/>
                <a:ea typeface="Calibri" panose="020F0502020204030204" pitchFamily="34" charset="0"/>
              </a:rPr>
              <a:t>D. Tafani, </a:t>
            </a:r>
            <a:r>
              <a:rPr lang="it-IT" sz="3100" i="1" dirty="0">
                <a:solidFill>
                  <a:schemeClr val="accent1">
                    <a:lumMod val="50000"/>
                  </a:schemeClr>
                </a:solidFill>
                <a:latin typeface="Linux Libertine G" panose="02000503000000000000" pitchFamily="2" charset="0"/>
                <a:ea typeface="Calibri" panose="020F0502020204030204" pitchFamily="34" charset="0"/>
              </a:rPr>
              <a:t>What’s wrong with “AI ethics</a:t>
            </a:r>
            <a:r>
              <a:rPr lang="it-IT" sz="3100" dirty="0">
                <a:solidFill>
                  <a:schemeClr val="accent1">
                    <a:lumMod val="50000"/>
                  </a:schemeClr>
                </a:solidFill>
                <a:latin typeface="Linux Libertine G" panose="02000503000000000000" pitchFamily="2" charset="0"/>
                <a:ea typeface="Calibri" panose="020F0502020204030204" pitchFamily="34" charset="0"/>
              </a:rPr>
              <a:t>”</a:t>
            </a:r>
            <a:r>
              <a:rPr lang="it-IT" sz="3100" i="1" dirty="0">
                <a:solidFill>
                  <a:schemeClr val="accent1">
                    <a:lumMod val="50000"/>
                  </a:schemeClr>
                </a:solidFill>
                <a:latin typeface="Linux Libertine G" panose="02000503000000000000" pitchFamily="2" charset="0"/>
                <a:ea typeface="Calibri" panose="020F0502020204030204" pitchFamily="34" charset="0"/>
              </a:rPr>
              <a:t> narratives</a:t>
            </a:r>
            <a:r>
              <a:rPr lang="it-IT" sz="3100" dirty="0">
                <a:solidFill>
                  <a:schemeClr val="accent1">
                    <a:lumMod val="50000"/>
                  </a:schemeClr>
                </a:solidFill>
                <a:latin typeface="Linux Libertine G" panose="02000503000000000000" pitchFamily="2" charset="0"/>
                <a:ea typeface="Calibri" panose="020F0502020204030204" pitchFamily="34" charset="0"/>
              </a:rPr>
              <a:t>, in «Bollettino telematico di filosofia politica», 2022, pp. 1-22, </a:t>
            </a:r>
            <a:r>
              <a:rPr lang="it-IT" sz="3100" dirty="0">
                <a:solidFill>
                  <a:schemeClr val="accent1">
                    <a:lumMod val="50000"/>
                  </a:schemeClr>
                </a:solidFill>
                <a:latin typeface="Linux Libertine G" panose="02000503000000000000" pitchFamily="2" charset="0"/>
                <a:ea typeface="Calibri" panose="020F0502020204030204" pitchFamily="34" charset="0"/>
                <a:hlinkClick r:id="rId2"/>
              </a:rPr>
              <a:t>https://commentbfp.sp.unipi.it/daniela-tafani-what-s-wrong-with-ai-ethics-narratives</a:t>
            </a:r>
            <a:r>
              <a:rPr lang="it-IT" sz="3100" dirty="0">
                <a:solidFill>
                  <a:schemeClr val="accent1">
                    <a:lumMod val="50000"/>
                  </a:schemeClr>
                </a:solidFill>
                <a:latin typeface="Linux Libertine G" panose="02000503000000000000" pitchFamily="2" charset="0"/>
                <a:ea typeface="Calibri" panose="020F0502020204030204" pitchFamily="34" charset="0"/>
              </a:rPr>
              <a:t> </a:t>
            </a:r>
            <a:endParaRPr lang="it-IT" sz="3100" dirty="0">
              <a:solidFill>
                <a:schemeClr val="accent1">
                  <a:lumMod val="50000"/>
                </a:schemeClr>
              </a:solidFill>
            </a:endParaRPr>
          </a:p>
        </p:txBody>
      </p:sp>
    </p:spTree>
    <p:extLst>
      <p:ext uri="{BB962C8B-B14F-4D97-AF65-F5344CB8AC3E}">
        <p14:creationId xmlns:p14="http://schemas.microsoft.com/office/powerpoint/2010/main" val="2308813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613E2740-904D-478E-8237-A04034DB352F}"/>
              </a:ext>
            </a:extLst>
          </p:cNvPr>
          <p:cNvSpPr txBox="1"/>
          <p:nvPr/>
        </p:nvSpPr>
        <p:spPr>
          <a:xfrm>
            <a:off x="756138" y="720492"/>
            <a:ext cx="23071015" cy="2031325"/>
          </a:xfrm>
          <a:prstGeom prst="rect">
            <a:avLst/>
          </a:prstGeom>
          <a:noFill/>
        </p:spPr>
        <p:txBody>
          <a:bodyPr wrap="square" rtlCol="0">
            <a:spAutoFit/>
          </a:bodyPr>
          <a:lstStyle/>
          <a:p>
            <a:pPr lvl="0"/>
            <a:r>
              <a:rPr lang="el-GR" sz="63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Σχετικά με την αμφισβητήσιμη χρήση της Τεχνητής Νοημοσύνης για αιτήσεις εργασίας</a:t>
            </a:r>
            <a:endParaRPr lang="it-IT" sz="63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10" name="CasellaDiTesto 9">
            <a:extLst>
              <a:ext uri="{FF2B5EF4-FFF2-40B4-BE49-F238E27FC236}">
                <a16:creationId xmlns:a16="http://schemas.microsoft.com/office/drawing/2014/main" id="{C372F473-5D43-4095-99B4-8CEDAAFF4031}"/>
              </a:ext>
            </a:extLst>
          </p:cNvPr>
          <p:cNvSpPr txBox="1"/>
          <p:nvPr/>
        </p:nvSpPr>
        <p:spPr>
          <a:xfrm>
            <a:off x="1355351" y="11701497"/>
            <a:ext cx="14108608" cy="569387"/>
          </a:xfrm>
          <a:prstGeom prst="rect">
            <a:avLst/>
          </a:prstGeom>
          <a:noFill/>
        </p:spPr>
        <p:txBody>
          <a:bodyPr wrap="square">
            <a:spAutoFit/>
          </a:bodyPr>
          <a:lstStyle/>
          <a:p>
            <a:pPr lvl="0" algn="just"/>
            <a:r>
              <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2">
                  <a:extLst>
                    <a:ext uri="{A12FA001-AC4F-418D-AE19-62706E023703}">
                      <ahyp:hlinkClr xmlns:ahyp="http://schemas.microsoft.com/office/drawing/2018/hyperlinkcolor" val="tx"/>
                    </a:ext>
                  </a:extLst>
                </a:hlinkClick>
              </a:rPr>
              <a:t>https://interaktiv.br.de/ki-bewerbung/en/</a:t>
            </a:r>
            <a:r>
              <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p>
        </p:txBody>
      </p:sp>
      <p:pic>
        <p:nvPicPr>
          <p:cNvPr id="3" name="Immagine 2">
            <a:extLst>
              <a:ext uri="{FF2B5EF4-FFF2-40B4-BE49-F238E27FC236}">
                <a16:creationId xmlns:a16="http://schemas.microsoft.com/office/drawing/2014/main" id="{00FC1116-9EAF-4217-B3E3-FAC47B2B2E68}"/>
              </a:ext>
            </a:extLst>
          </p:cNvPr>
          <p:cNvPicPr>
            <a:picLocks noChangeAspect="1"/>
          </p:cNvPicPr>
          <p:nvPr/>
        </p:nvPicPr>
        <p:blipFill>
          <a:blip r:embed="rId3"/>
          <a:stretch>
            <a:fillRect/>
          </a:stretch>
        </p:blipFill>
        <p:spPr>
          <a:xfrm>
            <a:off x="1887973" y="2751817"/>
            <a:ext cx="10780207" cy="8815851"/>
          </a:xfrm>
          <a:prstGeom prst="rect">
            <a:avLst/>
          </a:prstGeom>
        </p:spPr>
      </p:pic>
      <p:pic>
        <p:nvPicPr>
          <p:cNvPr id="5" name="Immagine 4">
            <a:extLst>
              <a:ext uri="{FF2B5EF4-FFF2-40B4-BE49-F238E27FC236}">
                <a16:creationId xmlns:a16="http://schemas.microsoft.com/office/drawing/2014/main" id="{621B6CFD-FC8B-4D14-8FE2-ED8291F60F44}"/>
              </a:ext>
            </a:extLst>
          </p:cNvPr>
          <p:cNvPicPr>
            <a:picLocks noChangeAspect="1"/>
          </p:cNvPicPr>
          <p:nvPr/>
        </p:nvPicPr>
        <p:blipFill>
          <a:blip r:embed="rId4"/>
          <a:stretch>
            <a:fillRect/>
          </a:stretch>
        </p:blipFill>
        <p:spPr>
          <a:xfrm>
            <a:off x="12668180" y="7069949"/>
            <a:ext cx="9978704" cy="4497719"/>
          </a:xfrm>
          <a:prstGeom prst="rect">
            <a:avLst/>
          </a:prstGeom>
        </p:spPr>
      </p:pic>
    </p:spTree>
    <p:extLst>
      <p:ext uri="{BB962C8B-B14F-4D97-AF65-F5344CB8AC3E}">
        <p14:creationId xmlns:p14="http://schemas.microsoft.com/office/powerpoint/2010/main" val="992040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16DF52C-1591-421F-8D90-FB4830B870AF}"/>
              </a:ext>
            </a:extLst>
          </p:cNvPr>
          <p:cNvPicPr>
            <a:picLocks noChangeAspect="1"/>
          </p:cNvPicPr>
          <p:nvPr/>
        </p:nvPicPr>
        <p:blipFill>
          <a:blip r:embed="rId2"/>
          <a:stretch>
            <a:fillRect/>
          </a:stretch>
        </p:blipFill>
        <p:spPr>
          <a:xfrm>
            <a:off x="4157708" y="831758"/>
            <a:ext cx="14007200" cy="10925617"/>
          </a:xfrm>
          <a:prstGeom prst="rect">
            <a:avLst/>
          </a:prstGeom>
        </p:spPr>
      </p:pic>
    </p:spTree>
    <p:extLst>
      <p:ext uri="{BB962C8B-B14F-4D97-AF65-F5344CB8AC3E}">
        <p14:creationId xmlns:p14="http://schemas.microsoft.com/office/powerpoint/2010/main" val="3899533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443E8DFB-8C22-4BB8-80EC-B32E9EF874FC}"/>
              </a:ext>
            </a:extLst>
          </p:cNvPr>
          <p:cNvPicPr>
            <a:picLocks noChangeAspect="1"/>
          </p:cNvPicPr>
          <p:nvPr/>
        </p:nvPicPr>
        <p:blipFill>
          <a:blip r:embed="rId2"/>
          <a:stretch>
            <a:fillRect/>
          </a:stretch>
        </p:blipFill>
        <p:spPr>
          <a:xfrm>
            <a:off x="5789128" y="2853414"/>
            <a:ext cx="12262496" cy="6761564"/>
          </a:xfrm>
          <a:prstGeom prst="rect">
            <a:avLst/>
          </a:prstGeom>
        </p:spPr>
      </p:pic>
    </p:spTree>
    <p:extLst>
      <p:ext uri="{BB962C8B-B14F-4D97-AF65-F5344CB8AC3E}">
        <p14:creationId xmlns:p14="http://schemas.microsoft.com/office/powerpoint/2010/main" val="102948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5D07EE1-57BC-4E02-B3BD-28002668194E}"/>
              </a:ext>
            </a:extLst>
          </p:cNvPr>
          <p:cNvPicPr>
            <a:picLocks noChangeAspect="1"/>
          </p:cNvPicPr>
          <p:nvPr/>
        </p:nvPicPr>
        <p:blipFill>
          <a:blip r:embed="rId2"/>
          <a:stretch>
            <a:fillRect/>
          </a:stretch>
        </p:blipFill>
        <p:spPr>
          <a:xfrm>
            <a:off x="246185" y="788062"/>
            <a:ext cx="11801208" cy="8164551"/>
          </a:xfrm>
          <a:prstGeom prst="rect">
            <a:avLst/>
          </a:prstGeom>
        </p:spPr>
      </p:pic>
      <p:pic>
        <p:nvPicPr>
          <p:cNvPr id="5" name="Immagine 4">
            <a:extLst>
              <a:ext uri="{FF2B5EF4-FFF2-40B4-BE49-F238E27FC236}">
                <a16:creationId xmlns:a16="http://schemas.microsoft.com/office/drawing/2014/main" id="{0C4399CD-3DCB-4A63-AC94-D7EC5F5D4EDE}"/>
              </a:ext>
            </a:extLst>
          </p:cNvPr>
          <p:cNvPicPr>
            <a:picLocks noChangeAspect="1"/>
          </p:cNvPicPr>
          <p:nvPr/>
        </p:nvPicPr>
        <p:blipFill>
          <a:blip r:embed="rId3"/>
          <a:stretch>
            <a:fillRect/>
          </a:stretch>
        </p:blipFill>
        <p:spPr>
          <a:xfrm>
            <a:off x="7016262" y="8952613"/>
            <a:ext cx="8088922" cy="4763387"/>
          </a:xfrm>
          <a:prstGeom prst="rect">
            <a:avLst/>
          </a:prstGeom>
        </p:spPr>
      </p:pic>
      <p:pic>
        <p:nvPicPr>
          <p:cNvPr id="9" name="Immagine 8">
            <a:extLst>
              <a:ext uri="{FF2B5EF4-FFF2-40B4-BE49-F238E27FC236}">
                <a16:creationId xmlns:a16="http://schemas.microsoft.com/office/drawing/2014/main" id="{CE47CAAF-416F-4F3E-9CEA-3E5B5F7F38B7}"/>
              </a:ext>
            </a:extLst>
          </p:cNvPr>
          <p:cNvPicPr>
            <a:picLocks noChangeAspect="1"/>
          </p:cNvPicPr>
          <p:nvPr/>
        </p:nvPicPr>
        <p:blipFill>
          <a:blip r:embed="rId4"/>
          <a:stretch>
            <a:fillRect/>
          </a:stretch>
        </p:blipFill>
        <p:spPr>
          <a:xfrm>
            <a:off x="12118953" y="788062"/>
            <a:ext cx="12018862" cy="8403772"/>
          </a:xfrm>
          <a:prstGeom prst="rect">
            <a:avLst/>
          </a:prstGeom>
        </p:spPr>
      </p:pic>
    </p:spTree>
    <p:extLst>
      <p:ext uri="{BB962C8B-B14F-4D97-AF65-F5344CB8AC3E}">
        <p14:creationId xmlns:p14="http://schemas.microsoft.com/office/powerpoint/2010/main" val="74720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07878D-D2AD-49CE-A4A0-62AFC7509CA4}"/>
              </a:ext>
            </a:extLst>
          </p:cNvPr>
          <p:cNvPicPr>
            <a:picLocks noChangeAspect="1"/>
          </p:cNvPicPr>
          <p:nvPr/>
        </p:nvPicPr>
        <p:blipFill>
          <a:blip r:embed="rId2"/>
          <a:stretch>
            <a:fillRect/>
          </a:stretch>
        </p:blipFill>
        <p:spPr>
          <a:xfrm>
            <a:off x="4149969" y="811645"/>
            <a:ext cx="14800624" cy="10447498"/>
          </a:xfrm>
          <a:prstGeom prst="rect">
            <a:avLst/>
          </a:prstGeom>
        </p:spPr>
      </p:pic>
    </p:spTree>
    <p:extLst>
      <p:ext uri="{BB962C8B-B14F-4D97-AF65-F5344CB8AC3E}">
        <p14:creationId xmlns:p14="http://schemas.microsoft.com/office/powerpoint/2010/main" val="3736615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9C52C6-0491-4BCF-8605-93F9B07DF8B6}"/>
              </a:ext>
            </a:extLst>
          </p:cNvPr>
          <p:cNvPicPr>
            <a:picLocks noChangeAspect="1"/>
          </p:cNvPicPr>
          <p:nvPr/>
        </p:nvPicPr>
        <p:blipFill>
          <a:blip r:embed="rId2"/>
          <a:stretch>
            <a:fillRect/>
          </a:stretch>
        </p:blipFill>
        <p:spPr>
          <a:xfrm>
            <a:off x="4234816" y="1160585"/>
            <a:ext cx="14861467" cy="10285767"/>
          </a:xfrm>
          <a:prstGeom prst="rect">
            <a:avLst/>
          </a:prstGeom>
        </p:spPr>
      </p:pic>
    </p:spTree>
    <p:extLst>
      <p:ext uri="{BB962C8B-B14F-4D97-AF65-F5344CB8AC3E}">
        <p14:creationId xmlns:p14="http://schemas.microsoft.com/office/powerpoint/2010/main" val="3893338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BE40B9-A734-4F00-B4C5-BC9A450EFDA9}"/>
              </a:ext>
            </a:extLst>
          </p:cNvPr>
          <p:cNvPicPr>
            <a:picLocks noChangeAspect="1"/>
          </p:cNvPicPr>
          <p:nvPr/>
        </p:nvPicPr>
        <p:blipFill>
          <a:blip r:embed="rId2"/>
          <a:stretch>
            <a:fillRect/>
          </a:stretch>
        </p:blipFill>
        <p:spPr>
          <a:xfrm>
            <a:off x="3940406" y="630908"/>
            <a:ext cx="14814139" cy="10280501"/>
          </a:xfrm>
          <a:prstGeom prst="rect">
            <a:avLst/>
          </a:prstGeom>
        </p:spPr>
      </p:pic>
    </p:spTree>
    <p:extLst>
      <p:ext uri="{BB962C8B-B14F-4D97-AF65-F5344CB8AC3E}">
        <p14:creationId xmlns:p14="http://schemas.microsoft.com/office/powerpoint/2010/main" val="934912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613E2740-904D-478E-8237-A04034DB352F}"/>
              </a:ext>
            </a:extLst>
          </p:cNvPr>
          <p:cNvSpPr txBox="1"/>
          <p:nvPr/>
        </p:nvSpPr>
        <p:spPr>
          <a:xfrm>
            <a:off x="3500675" y="512119"/>
            <a:ext cx="16698654" cy="461665"/>
          </a:xfrm>
          <a:prstGeom prst="rect">
            <a:avLst/>
          </a:prstGeom>
          <a:noFill/>
        </p:spPr>
        <p:txBody>
          <a:bodyPr wrap="square" rtlCol="0">
            <a:spAutoFit/>
          </a:bodyPr>
          <a:lstStyle/>
          <a:p>
            <a:pPr lvl="0" algn="just"/>
            <a:endParaRPr lang="it-IT" sz="2400" i="1" dirty="0">
              <a:solidFill>
                <a:srgbClr val="414141"/>
              </a:solidFill>
              <a:latin typeface="Gill Sans Light"/>
            </a:endParaRPr>
          </a:p>
        </p:txBody>
      </p:sp>
      <p:sp>
        <p:nvSpPr>
          <p:cNvPr id="10" name="CasellaDiTesto 9">
            <a:extLst>
              <a:ext uri="{FF2B5EF4-FFF2-40B4-BE49-F238E27FC236}">
                <a16:creationId xmlns:a16="http://schemas.microsoft.com/office/drawing/2014/main" id="{C372F473-5D43-4095-99B4-8CEDAAFF4031}"/>
              </a:ext>
            </a:extLst>
          </p:cNvPr>
          <p:cNvSpPr txBox="1"/>
          <p:nvPr/>
        </p:nvSpPr>
        <p:spPr>
          <a:xfrm>
            <a:off x="1019908" y="10780898"/>
            <a:ext cx="19863415" cy="1046440"/>
          </a:xfrm>
          <a:prstGeom prst="rect">
            <a:avLst/>
          </a:prstGeom>
          <a:noFill/>
        </p:spPr>
        <p:txBody>
          <a:bodyPr wrap="square">
            <a:spAutoFit/>
          </a:bodyPr>
          <a:lstStyle/>
          <a:p>
            <a:pPr lvl="0" algn="just"/>
            <a:r>
              <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2">
                  <a:extLst>
                    <a:ext uri="{A12FA001-AC4F-418D-AE19-62706E023703}">
                      <ahyp:hlinkClr xmlns:ahyp="http://schemas.microsoft.com/office/drawing/2018/hyperlinkcolor" val="tx"/>
                    </a:ext>
                  </a:extLst>
                </a:hlinkClick>
              </a:rPr>
              <a:t>https://www.hbs.edu/managing-the-future-of-work/Documents/research/hiddenworkers09032021.pdf</a:t>
            </a:r>
            <a:endPar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lvl="0" algn="just"/>
            <a:r>
              <a:rPr lang="it-IT" sz="3100" dirty="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3">
                  <a:extLst>
                    <a:ext uri="{A12FA001-AC4F-418D-AE19-62706E023703}">
                      <ahyp:hlinkClr xmlns:ahyp="http://schemas.microsoft.com/office/drawing/2018/hyperlinkcolor" val="tx"/>
                    </a:ext>
                  </a:extLst>
                </a:hlinkClick>
              </a:rPr>
              <a:t>https://productivityhub.org/2021/09/07/automated-hiring-software-is-mistakenly-rejecting-millions-of-viable-job-candidates</a:t>
            </a:r>
            <a:r>
              <a:rPr lang="it-IT" sz="3100" i="1" dirty="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3">
                  <a:extLst>
                    <a:ext uri="{A12FA001-AC4F-418D-AE19-62706E023703}">
                      <ahyp:hlinkClr xmlns:ahyp="http://schemas.microsoft.com/office/drawing/2018/hyperlinkcolor" val="tx"/>
                    </a:ext>
                  </a:extLst>
                </a:hlinkClick>
              </a:rPr>
              <a:t>/</a:t>
            </a:r>
            <a:endParaRPr lang="it-IT" sz="3100" i="1" dirty="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2" name="Immagine 1">
            <a:extLst>
              <a:ext uri="{FF2B5EF4-FFF2-40B4-BE49-F238E27FC236}">
                <a16:creationId xmlns:a16="http://schemas.microsoft.com/office/drawing/2014/main" id="{299767E9-86B4-4E00-AB79-345B482D108A}"/>
              </a:ext>
            </a:extLst>
          </p:cNvPr>
          <p:cNvPicPr>
            <a:picLocks noChangeAspect="1"/>
          </p:cNvPicPr>
          <p:nvPr/>
        </p:nvPicPr>
        <p:blipFill>
          <a:blip r:embed="rId4"/>
          <a:stretch>
            <a:fillRect/>
          </a:stretch>
        </p:blipFill>
        <p:spPr>
          <a:xfrm>
            <a:off x="3500675" y="339724"/>
            <a:ext cx="16384716" cy="10029080"/>
          </a:xfrm>
          <a:prstGeom prst="rect">
            <a:avLst/>
          </a:prstGeom>
        </p:spPr>
      </p:pic>
    </p:spTree>
    <p:extLst>
      <p:ext uri="{BB962C8B-B14F-4D97-AF65-F5344CB8AC3E}">
        <p14:creationId xmlns:p14="http://schemas.microsoft.com/office/powerpoint/2010/main" val="125343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CA899B1-19AC-46AA-A6E7-018A587AF35D}"/>
              </a:ext>
            </a:extLst>
          </p:cNvPr>
          <p:cNvSpPr/>
          <p:nvPr/>
        </p:nvSpPr>
        <p:spPr>
          <a:xfrm>
            <a:off x="4303834" y="3995678"/>
            <a:ext cx="15776331" cy="2862322"/>
          </a:xfrm>
          <a:prstGeom prst="rect">
            <a:avLst/>
          </a:prstGeom>
        </p:spPr>
        <p:txBody>
          <a:bodyPr wrap="square">
            <a:spAutoFit/>
          </a:bodyPr>
          <a:lstStyle/>
          <a:p>
            <a:r>
              <a:rPr lang="el-GR" sz="9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Παρακάμψεις στην Τεχνητή Νοημοσύνη και ηθικό χρέος</a:t>
            </a:r>
            <a:endParaRPr lang="it-IT" sz="9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6335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a:t>
            </a:fld>
            <a:endParaRPr lang="bg-BG" dirty="0">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3427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769243" y="588423"/>
            <a:ext cx="21590490" cy="1352666"/>
          </a:xfrm>
          <a:prstGeom prst="rect">
            <a:avLst/>
          </a:prstGeom>
        </p:spPr>
        <p:txBody>
          <a:bodyPr>
            <a:normAutofit fontScale="85000" lnSpcReduction="10000"/>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l-GR" sz="72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 σαγηνευτικός αντιπερισπασμός της προκατάληψης του </a:t>
            </a:r>
            <a:r>
              <a:rPr lang="en-US" sz="72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AI</a:t>
            </a:r>
          </a:p>
        </p:txBody>
      </p:sp>
      <p:pic>
        <p:nvPicPr>
          <p:cNvPr id="10" name="Immagine 9">
            <a:extLst>
              <a:ext uri="{FF2B5EF4-FFF2-40B4-BE49-F238E27FC236}">
                <a16:creationId xmlns:a16="http://schemas.microsoft.com/office/drawing/2014/main" id="{82A040CF-696D-42C6-A3A3-2DAA1CF721B2}"/>
              </a:ext>
            </a:extLst>
          </p:cNvPr>
          <p:cNvPicPr>
            <a:picLocks noChangeAspect="1"/>
          </p:cNvPicPr>
          <p:nvPr/>
        </p:nvPicPr>
        <p:blipFill>
          <a:blip r:embed="rId3"/>
          <a:stretch>
            <a:fillRect/>
          </a:stretch>
        </p:blipFill>
        <p:spPr>
          <a:xfrm>
            <a:off x="6091687" y="2351350"/>
            <a:ext cx="13431125" cy="8185229"/>
          </a:xfrm>
          <a:prstGeom prst="rect">
            <a:avLst/>
          </a:prstGeom>
        </p:spPr>
      </p:pic>
      <p:sp>
        <p:nvSpPr>
          <p:cNvPr id="11" name="Rettangolo 10">
            <a:extLst>
              <a:ext uri="{FF2B5EF4-FFF2-40B4-BE49-F238E27FC236}">
                <a16:creationId xmlns:a16="http://schemas.microsoft.com/office/drawing/2014/main" id="{8F421FAD-02FD-4FAD-BE21-EB8442CD2F4B}"/>
              </a:ext>
            </a:extLst>
          </p:cNvPr>
          <p:cNvSpPr/>
          <p:nvPr/>
        </p:nvSpPr>
        <p:spPr>
          <a:xfrm>
            <a:off x="1266093" y="11133129"/>
            <a:ext cx="20908107" cy="954107"/>
          </a:xfrm>
          <a:prstGeom prst="rect">
            <a:avLst/>
          </a:prstGeom>
        </p:spPr>
        <p:txBody>
          <a:bodyPr wrap="square">
            <a:spAutoFit/>
          </a:bodyPr>
          <a:lstStyle/>
          <a:p>
            <a:r>
              <a:rPr lang="en-US"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J. Powles, H. </a:t>
            </a:r>
            <a:r>
              <a:rPr lang="en-US" sz="28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Nissenbaum</a:t>
            </a:r>
            <a:r>
              <a:rPr lang="en-US"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n-US" sz="28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The Seductive Diversion of ‘Solving’ Bias in Artificial Intelligence</a:t>
            </a:r>
            <a:r>
              <a:rPr lang="en-US"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in «</a:t>
            </a:r>
            <a:r>
              <a:rPr lang="en-US" sz="28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OneZero</a:t>
            </a:r>
            <a:r>
              <a:rPr lang="en-US"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December 7, 2018.</a:t>
            </a:r>
          </a:p>
          <a:p>
            <a:endParaRPr lang="en-US" sz="2800" dirty="0">
              <a:solidFill>
                <a:srgbClr val="414141"/>
              </a:solidFill>
              <a:latin typeface="Helvetica Neue"/>
            </a:endParaRPr>
          </a:p>
        </p:txBody>
      </p:sp>
    </p:spTree>
    <p:extLst>
      <p:ext uri="{BB962C8B-B14F-4D97-AF65-F5344CB8AC3E}">
        <p14:creationId xmlns:p14="http://schemas.microsoft.com/office/powerpoint/2010/main" val="1000602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160584" y="2134848"/>
            <a:ext cx="21604167" cy="8710077"/>
          </a:xfrm>
          <a:prstGeom prst="rect">
            <a:avLst/>
          </a:prstGeom>
        </p:spPr>
        <p:txBody>
          <a:bodyPr wrap="square">
            <a:spAutoFit/>
          </a:bodyPr>
          <a:lstStyle/>
          <a:p>
            <a:pPr marL="571500" indent="-571500" algn="just">
              <a:buFont typeface="Arial" panose="020B0604020202020204" pitchFamily="34" charset="0"/>
              <a:buChar char="•"/>
            </a:pP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 όρος "</a:t>
            </a:r>
            <a:r>
              <a:rPr lang="el-GR" sz="32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τεχνολογία</a:t>
            </a: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δεν αναφέρεται μόνο σε έναν αλγόριθμο, αλλά μάλλον στο σύμπλεγμα ανθρώπων, κανόνων, αλγορίθμων, δεδομένων και υποδομών που απαιτούνται για την ύπαρξη οποιασδήποτε από αυτές τις υπηρεσίες" ["υπηρεσίες που τροφοδοτούνται από τεχνητή νοημοσύνη" οι οποίες "περιλαμβάνουν πανταχού παρόντες και συχνά μη ορατούς πράκτορες λογισμικού που λαμβάνουν εξατομικευμένες αποφάσεις"].</a:t>
            </a:r>
          </a:p>
          <a:p>
            <a:pPr algn="just"/>
            <a:endPar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Οι ανησυχίες σχετικά με "την ευρεία ανάπτυξη υπηρεσιών που τροφοδοτούνται από τεχνητή νοημοσύνη" ("συστήματα βασισμένα σε στατιστικά δεδομένα με βάση το διαδίκτυο") δεν θα πρέπει να "αντιμετωπίζονται ως σχεδιαστικές ατέλειες που μπορούν να αντιμετωπιστούν ξεχωριστά</a:t>
            </a:r>
            <a:r>
              <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l-GR" sz="32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Τεχνικό χρέος: </a:t>
            </a: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όρος που χρησιμοποιείται στη μηχανική λογισμικού για να περιγράψει το πρόσθετο κόστος που θα πρέπει να καταβληθεί σε μεταγενέστερο στάδιο ως αποτέλεσμα της χρήσης μιας συντόμευσης κατά την ανάπτυξη ενός συστήματος λογισμικού. Εισήχθη το 1992 από τον </a:t>
            </a:r>
            <a:r>
              <a:rPr lang="el-GR" sz="32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Ward</a:t>
            </a: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l-GR" sz="32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Cunningham</a:t>
            </a: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 Με την χρήση συντομεύσεων/παρακάμψεων ουσιαστικά επηρεάζεται μελλοντική χρήση, όταν θα χρειαστούν ουσιαστικές αναπροσαρμογές.</a:t>
            </a:r>
          </a:p>
          <a:p>
            <a:pPr algn="just"/>
            <a:endPar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l-GR" sz="32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Ηθικό χρέος</a:t>
            </a:r>
            <a:r>
              <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“cost of reworking the systems into a state that is compliant with current social expectations”; “” a technical debt where the future costs are not due to technical sustainability issues but to the need to address ethical issues such as externalities imposed on the users.”</a:t>
            </a:r>
            <a:endParaRPr lang="it-IT"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7" name="Rettangolo 6">
            <a:extLst>
              <a:ext uri="{FF2B5EF4-FFF2-40B4-BE49-F238E27FC236}">
                <a16:creationId xmlns:a16="http://schemas.microsoft.com/office/drawing/2014/main" id="{DCA899B1-19AC-46AA-A6E7-018A587AF35D}"/>
              </a:ext>
            </a:extLst>
          </p:cNvPr>
          <p:cNvSpPr/>
          <p:nvPr/>
        </p:nvSpPr>
        <p:spPr>
          <a:xfrm>
            <a:off x="1160584" y="498015"/>
            <a:ext cx="21966115" cy="1200329"/>
          </a:xfrm>
          <a:prstGeom prst="rect">
            <a:avLst/>
          </a:prstGeom>
        </p:spPr>
        <p:txBody>
          <a:bodyPr wrap="square">
            <a:spAutoFit/>
          </a:bodyPr>
          <a:lstStyle/>
          <a:p>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Ηθική Υποχρέωση</a:t>
            </a:r>
            <a:endParaRPr lang="it-IT"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974695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1302300"/>
            <a:ext cx="2146935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295400" y="3118515"/>
            <a:ext cx="21831300" cy="7478970"/>
          </a:xfrm>
          <a:prstGeom prst="rect">
            <a:avLst/>
          </a:prstGeom>
        </p:spPr>
        <p:txBody>
          <a:bodyPr wrap="square">
            <a:spAutoFit/>
          </a:bodyPr>
          <a:lstStyle/>
          <a:p>
            <a:pPr algn="just"/>
            <a:r>
              <a:rPr lang="el-GR" sz="40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τεχνητή νοημοσύνη είναι η ιστορία του πώς αποφύγαμε να κατασκευάσουμε ακριβά μοντέλα φαινομένων τα οποία ακόμα δεν κατανοούμε, </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όπως η γλώσσα και η όραση, </a:t>
            </a:r>
            <a:r>
              <a:rPr lang="el-GR" sz="40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αρκούμενοι στο να μιμηθούμε συγκεκριμένες "δεξιότητες" </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(όπως ο έλεγχος ορθογραφίας ή η αναγνώριση γραφής) </a:t>
            </a:r>
            <a:r>
              <a:rPr lang="el-GR" sz="40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αξιοποιώντας στατιστικές συσχετίσεις που εντοπίζονται σε μεγάλες μάζες δεδομένων. </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Οι αλγόριθμοι μηχανικής μάθησης και οι μεγάλες μάζες δεδομένων θα μπορούσαν να χρησιμοποιηθούν για την εύρεση αυτών των πολύ σημαντικών μοτίβων.</a:t>
            </a:r>
          </a:p>
          <a:p>
            <a:pPr algn="just"/>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Αυτό μετατόπισε την εστίαση των ερευνητών από τη μοντελοποίηση της συμπεριφοράς ή δεξιότητας που θα υλοποιείτο  (πιθανόν με την κατανόηση των υποκείμενων μηχανισμών της) προς την εξασφάλιση τεράστιων ποσοτήτων από παρατηρήσεις σχετικά με αυτή την συμπεριφορά, οι οποίες θα μπορούσαν να χρησιμοποιηθούν ως εκπαιδευτικά δεδομένα για αλγορίθμους στατιστικής μάθησης".</a:t>
            </a: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1295400" y="498015"/>
            <a:ext cx="21831300" cy="1200329"/>
          </a:xfrm>
          <a:prstGeom prst="rect">
            <a:avLst/>
          </a:prstGeom>
        </p:spPr>
        <p:txBody>
          <a:bodyPr wrap="square">
            <a:spAutoFit/>
          </a:bodyPr>
          <a:lstStyle/>
          <a:p>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Παρακάμψεις στο </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AI </a:t>
            </a:r>
            <a:endParaRPr lang="it-IT"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809812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790575" y="2134848"/>
            <a:ext cx="22193249" cy="8402300"/>
          </a:xfrm>
          <a:prstGeom prst="rect">
            <a:avLst/>
          </a:prstGeom>
        </p:spPr>
        <p:txBody>
          <a:bodyPr wrap="square">
            <a:spAutoFit/>
          </a:bodyPr>
          <a:lstStyle/>
          <a:p>
            <a:pPr algn="just"/>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"δεν εκτιμούμε πλέον τον λόγο για τον οποίο λαμβάνεται η απόφαση, αρκεί η ενέργεια που αυτή δημιουργεί να είναι η κατάλληλη. Οι προβλέψεις μετράνε περισσότερο από τις εξηγήσεις, η γνώση του "τι" μετράει περισσότερο από τη γνώση του "γιατί</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lgn="just">
              <a:buFont typeface="Arial" panose="020B0604020202020204" pitchFamily="34" charset="0"/>
              <a:buChar char="•"/>
            </a:pP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εστίαση στην εγκαθίδρυση και αξιοποίηση αιτιολογικών συνδέσμων αντικαταστάθηκε από την εστίαση στην εγκαθίδρυση και αξιοποίηση συσχετιστικών συνδέσμων</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lgn="just">
              <a:buFont typeface="Arial" panose="020B0604020202020204" pitchFamily="34" charset="0"/>
              <a:buChar char="•"/>
            </a:pP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Παρόλο που αυτή η συντόμευση εξοικονομεί το τεράστιο κόστος της κατανόησης και της ξεκάθαρης μοντελοποίησης, </a:t>
            </a:r>
            <a:r>
              <a:rPr lang="el-GR"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δημιουργεί ένα άλλο κόστος - αυτό της εξεύρεσης τεράστιων όγκων σχετικών εκπαιδευτικών δεδομένων - και δεν υπάρχει κανένας λόγος να αναμένουμε εκ των προτέρων ότι αυτό το κόστος θα πρέπει να είναι μικρότερο</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Η παραγωγή, η επιμέλεια και ο σχολιασμός υψηλών ποιοτικά δεδομένων αποτελεί σημαντική δαπάνη σε διάφορους κλάδους - </a:t>
            </a:r>
            <a:r>
              <a:rPr lang="el-GR"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όπως για παράδειγμα στις δοκιμές φαρμάκων. Αυτό το κόστος έχει επίσης παρακαμφθεί από τη βιομηχανία τεχνητής νοημοσύνης</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Παράκαμψη 1</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 συσχετισμός είναι αρκετός</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endParaRPr lang="it-IT"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748382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176337" y="5449395"/>
            <a:ext cx="22031325" cy="5201424"/>
          </a:xfrm>
          <a:prstGeom prst="rect">
            <a:avLst/>
          </a:prstGeom>
        </p:spPr>
        <p:txBody>
          <a:bodyPr wrap="square">
            <a:spAutoFit/>
          </a:bodyPr>
          <a:lstStyle/>
          <a:p>
            <a:pPr algn="just"/>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Τα δεδομένα που συλλέγονται από τη φύση έχουν παίξει καθοριστικό ρόλο στο σχεδιασμό συστημάτων αναγνώρισης αντικειμένων, αναγνώρισης προσώπων, μηχανικής μετάφρασης </a:t>
            </a:r>
            <a:r>
              <a:rPr lang="el-GR"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κ.ο.κ.</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Οι απανταχού παρούσες ενσωματώσεις λέξεων που μας επιτρέπουν να αναπαραστήσουμε το νόημα άλλων λέξεων πριν τις επεξεργαστούμε είναι επίσης προϊόν εκμάθησης από δεδομένα που συλλέγονται από τη φύση</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lgn="just">
              <a:buFont typeface="Arial" panose="020B0604020202020204" pitchFamily="34" charset="0"/>
              <a:buChar char="•"/>
            </a:pP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αντικατάσταση της μοντελοποίησης με δεδομένα και η αντικατάσταση της δημιουργίας μεγάλο επίτευγμα - αλλά όχι μέχρι τέλους. Συνήθως, ένας αλγόριθμος μάθησης χρειάζεται οδηγίες ως προς το τι πρέπει να κάνει, κάτι που συνήθως γίνεται με τη μορφή εποπτείας</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Παράκαμψη 2</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δεδομένα από την άγρια φύση</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4" name="Rettangolo 3">
            <a:extLst>
              <a:ext uri="{FF2B5EF4-FFF2-40B4-BE49-F238E27FC236}">
                <a16:creationId xmlns:a16="http://schemas.microsoft.com/office/drawing/2014/main" id="{7A9F179C-6847-4080-BB89-77F54E4A2044}"/>
              </a:ext>
            </a:extLst>
          </p:cNvPr>
          <p:cNvSpPr/>
          <p:nvPr/>
        </p:nvSpPr>
        <p:spPr>
          <a:xfrm>
            <a:off x="2831786" y="1698344"/>
            <a:ext cx="17320846" cy="4462760"/>
          </a:xfrm>
          <a:prstGeom prst="rect">
            <a:avLst/>
          </a:prstGeom>
        </p:spPr>
        <p:txBody>
          <a:bodyPr wrap="square">
            <a:spAutoFit/>
          </a:bodyPr>
          <a:lstStyle/>
          <a:p>
            <a:pPr marL="571500" indent="-571500" algn="just">
              <a:buFont typeface="Arial" panose="020B0604020202020204" pitchFamily="34" charset="0"/>
              <a:buChar char="•"/>
            </a:pP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Το πρώτο μάθημα της εκμάθησης σε διαδικτυακή κλίμακα είναι η χρήση των διαθέσιμων δεδομένων και όχι η ύπαρξη ήδη επεξεργασμένων δεδομένων που δεν είναι διαθέσιμα. Για παράδειγμα, διαπιστώνουμε ότι οι χρήσιμες σημασιολογικές διασυνδέσεις μπορούν να τύχουν εκμάθησης από τα στατιστικά στοιχεία των ερωτημάτων που τίθενται στο διαδίκτυο ή από τα συσσωρευμένα στοιχεία μέσα από τα μοτίβα των κειμένων στο διαδίκτυο και των μορφοποιημένων πινάκων, χωρίς να χρειάζονται εξατομικευμένα δεδομένα σε καμία από τις δύο περιπτώσεις </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 Halevy, P. </a:t>
            </a:r>
            <a:r>
              <a:rPr lang="en-US" sz="31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Norvig</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and F. Pereira, </a:t>
            </a:r>
            <a:r>
              <a:rPr lang="en-US" sz="31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The unreasonable effectiveness of data</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in «IEEE Intelligent Systems», 24, 2, 2009, pp. 8–12.)</a:t>
            </a:r>
          </a:p>
        </p:txBody>
      </p:sp>
    </p:spTree>
    <p:extLst>
      <p:ext uri="{BB962C8B-B14F-4D97-AF65-F5344CB8AC3E}">
        <p14:creationId xmlns:p14="http://schemas.microsoft.com/office/powerpoint/2010/main" val="3803404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24951" y="11098840"/>
            <a:ext cx="21539799"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571501" y="2072074"/>
            <a:ext cx="22193249" cy="9571851"/>
          </a:xfrm>
          <a:prstGeom prst="rect">
            <a:avLst/>
          </a:prstGeom>
        </p:spPr>
        <p:txBody>
          <a:bodyPr wrap="square">
            <a:spAutoFit/>
          </a:bodyPr>
          <a:lstStyle/>
          <a:p>
            <a:pPr marL="571500" indent="-571500" algn="just">
              <a:buFont typeface="Arial" panose="020B0604020202020204" pitchFamily="34" charset="0"/>
              <a:buChar char="•"/>
            </a:pPr>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Αντί να ρωτούν τους χρήστες ξεκάθαρα τι θα ήθελαν το σύστημα τεχνητής νοημοσύνης να κάνει - μια αγγαρεία που πολλοί χρήστες διστάζουν να αναλάβουν - οι σχεδιαστές άρχισαν να χρησιμοποιούν την έμμεση γνώμη, που ουσιαστικά είναι ένας άλλος τρόπος να πούμε ότι αντικατέστησαν τα </a:t>
            </a:r>
            <a:r>
              <a:rPr lang="el-GR"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μη παρατηρήσιμα μεγέθη με φθηνότερα υποκατάστατα</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lgn="just">
              <a:buFont typeface="Arial" panose="020B0604020202020204" pitchFamily="34" charset="0"/>
              <a:buChar char="•"/>
            </a:pP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υπόθεση είναι ότι οι ενέργειες του χρήστη αποκαλύπτουν τις προτιμήσεις ή τις ανάγκες του τόσο καλά (ή και καλύτερα) όσο θα γινόταν με μια ξεκάθαρη άποψη/γνώμη. Ένα πρόβλημα που θα πρέπει να αντιμετωπιστεί είναι η συνέπεια της χρήσης λανθασμένων διακομιστών στην εκπαίδευση αυτόνομων παραγόντων</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lgn="just">
              <a:buFont typeface="Arial" panose="020B0604020202020204" pitchFamily="34" charset="0"/>
              <a:buChar char="•"/>
            </a:pP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Δείγματα σχετικά με την συμπεριφορά των χρηστών χρησιμοποιήθηκαν για πρώτη φορά από τους παράγοντες για την εκμάθηση γενικών φαινομένων, όπως η σωστή ορθογραφία. Αργότερα χρησιμοποιήθηκαν για να συνδέσουν τις πιο σχετικές αναρτήσεις σχετικά με ένα δεδομένο ερώτημα. Τέλος, χρησιμοποιήθηκαν για να συμπεράνουν τις προτιμήσεις ενός ατόμου ως χρήστη. Στην πορεία, παρεμπιπτόντως, </a:t>
            </a:r>
            <a:r>
              <a:rPr lang="el-GR"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εστίαση άρχισε να μετατοπίζεται από την εξυπηρέτηση των χρηστών στην εξυπηρέτηση των διαφημιστών</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algn="just"/>
            <a:endParaRPr lang="it-IT"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Παράκαμψη</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3: “</a:t>
            </a:r>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διακομιστές και έμμεση κριτική </a:t>
            </a:r>
            <a:r>
              <a:rPr lang="en-US"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390840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295400" y="2010893"/>
            <a:ext cx="21469350" cy="10556736"/>
          </a:xfrm>
          <a:prstGeom prst="rect">
            <a:avLst/>
          </a:prstGeom>
        </p:spPr>
        <p:txBody>
          <a:bodyPr wrap="square">
            <a:spAutoFit/>
          </a:bodyPr>
          <a:lstStyle/>
          <a:p>
            <a:pPr algn="just"/>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"μυστική συνταγή" που τροφοδοτεί την τρέχουσα έκδοση της τεχνητής νοημοσύνης έχει ένα βασικό συστατικό: δείγματα της ανθρώπινης συμπεριφοράς, συχνά υπό τη μορφή μικροεπιλογών που εκτελούνται από εκατομμύρια χρήστες, για να χρησιμοποιηθούν ως διακομιστές για πιο ακριβά σήματα- άλλα συστατικά περιλαμβάνουν αλγόριθμους στατιστικής μάθησης, μια ισχυρή υποδομή για τη συλλογή δεδομένων και την παροχή υπηρεσιών</a:t>
            </a:r>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algn="just"/>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συνταγή που μας έδωσε αυτή την εκδοχή της τεχνητής νοημοσύνης περιλαμβάνει αντικατάσταση</a:t>
            </a:r>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πρόχειρων συνδέσμων με συσχετίσεις,</a:t>
            </a:r>
          </a:p>
          <a:p>
            <a:pPr marL="571500" indent="-571500" algn="just">
              <a:buFont typeface="Arial" panose="020B0604020202020204" pitchFamily="34" charset="0"/>
              <a:buChar char="•"/>
            </a:pP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ξεκάθαρων μοντέλων με στατιστικές συσχετίσεις, </a:t>
            </a:r>
          </a:p>
          <a:p>
            <a:pPr marL="571500" indent="-571500" algn="just">
              <a:buFont typeface="Arial" panose="020B0604020202020204" pitchFamily="34" charset="0"/>
              <a:buChar char="•"/>
            </a:pP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στοχευμένα παραδείγματα εκπαίδευσης με δεδομένα από τη φύση, και </a:t>
            </a:r>
          </a:p>
          <a:p>
            <a:pPr marL="571500" indent="-571500" algn="just">
              <a:buFont typeface="Arial" panose="020B0604020202020204" pitchFamily="34" charset="0"/>
              <a:buChar char="•"/>
            </a:pP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ξεκάθαρες παρατηρήσεις δεδομένων με έμμεσα σημεία και άλλα υποκατάστατα</a:t>
            </a:r>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lgn="just">
              <a:buFont typeface="Arial" panose="020B0604020202020204" pitchFamily="34" charset="0"/>
              <a:buChar char="•"/>
            </a:pPr>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buFont typeface="Arial" panose="020B0604020202020204" pitchFamily="34" charset="0"/>
              <a:buChar char="•"/>
            </a:pPr>
            <a:endParaRPr lang="it-IT"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393277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2158278" y="10973653"/>
            <a:ext cx="20606472"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2158278" y="2263576"/>
            <a:ext cx="20067443" cy="8710077"/>
          </a:xfrm>
          <a:prstGeom prst="rect">
            <a:avLst/>
          </a:prstGeom>
        </p:spPr>
        <p:txBody>
          <a:bodyPr wrap="square">
            <a:spAutoFit/>
          </a:bodyPr>
          <a:lstStyle/>
          <a:p>
            <a:pPr algn="just"/>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Συνολικά, αυτές και άλλες συντομεύσεις μας επέτρεψαν να δημιουργήσουμε μια έκδοση αυτόνομων παραγόντων με πολύ χαμηλό άμεσο κόστος. Θα πρέπει τώρα να αντιμετωπίσουμε το μακροπρόθεσμο κόστος αυτών των αποφάσεων, το οποίο προκάλεσε μέρος του "ηθικού χρέους" που είναι ενσωματωμένο στην υποδομή της τεχνητής νοημοσύνης μας. </a:t>
            </a:r>
            <a:r>
              <a:rPr lang="el-GR" sz="40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διασφάλιση των δίκαιων αποφάσεων των μηχανών</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της διαφάνειάς τους, της ιδιωτικής ζωής των χρηστών και της συμμόρφωσης με τους νέους κανονισμούς, καθώς και η διασφάλιση των υπηρεσιών από παρακολούθηση ή εχθρική χειραγώγηση θα έχει ως αποτέλεσμα το σημαντικό κόστος της αναμόρφωσης της τεχνολογίας σε θεμελιώδες επίπεδο. Σε ορισμένες έτσι περιπτώσεις </a:t>
            </a:r>
            <a:r>
              <a:rPr lang="el-GR" sz="40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είναι πιθανό να μην είμαστε σε θέση να παρέχουμε ισοδύναμες υπηρεσίες με κοινωνικά αποδεκτό τρόπο </a:t>
            </a:r>
            <a:r>
              <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σε αυτή την περίπτωση, οι συμβιβασμοί μεταξύ ακρίβειας και κοινωνικών περιορισμών θα πρέπει να γνωστοποιηθούν με σαφήνεια στους νομοθέτες και στο ευρύτερο κοινό, ώστε οι αποφάσεις να λαμβάνονται στους κατάλληλους χώρους</a:t>
            </a:r>
            <a:r>
              <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marL="571500" indent="-571500">
              <a:buFont typeface="Arial" panose="020B0604020202020204" pitchFamily="34" charset="0"/>
              <a:buChar char="•"/>
            </a:pPr>
            <a:endParaRPr lang="it-IT"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225160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790575" y="2263576"/>
            <a:ext cx="22193249" cy="8710077"/>
          </a:xfrm>
          <a:prstGeom prst="rect">
            <a:avLst/>
          </a:prstGeom>
        </p:spPr>
        <p:txBody>
          <a:bodyPr wrap="square">
            <a:spAutoFit/>
          </a:bodyPr>
          <a:lstStyle/>
          <a:p>
            <a:pPr marL="742950" indent="-742950" algn="just">
              <a:buFont typeface="+mj-lt"/>
              <a:buAutoNum type="arabicPeriod"/>
            </a:pPr>
            <a:r>
              <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35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χρήση αιτιωδών (παραμετρικών, ερμηνεύσιμων) μοντέλων σε ορισμένους τομείς θα μπορούσε να επιβληθεί</a:t>
            </a:r>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ακόμη και αν η ακρίβεια μπορεί να υποβαθμιστεί, στο πλαίσιο της διαφάνειας των αποφάσεων. </a:t>
            </a:r>
          </a:p>
          <a:p>
            <a:pPr algn="just"/>
            <a:endPar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Αυτό θα ήταν μια πολιτική απόφαση και επίσης μια σημαντική αλλαγή</a:t>
            </a:r>
            <a:r>
              <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Είμαστε διατεθειμένοι να εγκαταλείψουμε τον παράγοντα του </a:t>
            </a:r>
            <a:r>
              <a:rPr lang="el-GR" sz="35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Black</a:t>
            </a:r>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l-GR" sz="35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Box</a:t>
            </a:r>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να πληρώσουμε το τίμημα της ρητής μοντελοποίησης και ίσως ακόμη και να περιοριστούμε σε ορισμένους τομείς όπου δεν μπορούμε να αναπτύξουμε αυτά τα μοντέλα</a:t>
            </a:r>
            <a:r>
              <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lvl="1" algn="just"/>
            <a:endPar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Φαίνεται απίθανο, αλλά θα πρέπει να γίνει αυτή η συζήτηση, τουλάχιστον για συγκεκριμένους τομείς</a:t>
            </a:r>
            <a:r>
              <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lvl="1" algn="just"/>
            <a:endParaRPr lang="en-US"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r>
              <a:rPr lang="el-GR" sz="35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Υπάρχουν συγκεκριμένοι τομείς στους οποίους οι χρήστες έχουν δικαίωμα σε εξηγήσεις για επακόλουθες αποφάσεις, και θα μπορούσε να θεσπιστεί ότι σε αυτούς τους τομείς μπορούν να χρησιμοποιούνται μόνο πιο αδύναμα -αλλά ερμηνεύσιμα- εργαλεία τεχνητής νοημοσύνης. [...] Οι τομείς που θα προστατεύονται από νόμους θα πρέπει να περιλαμβάνουν (και το κάνουν) </a:t>
            </a:r>
            <a:r>
              <a:rPr lang="el-GR" sz="35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τη δικαιοσύνη, την υγεία, την εκπαίδευση, τα οικονομικά και άλλους τομείς</a:t>
            </a:r>
            <a:r>
              <a:rPr lang="en-US" sz="35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r>
              <a:rPr lang="el-GR"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Τρόποι αντιμετώπισης των παρακάμψεων</a:t>
            </a:r>
            <a:endParaRPr lang="it-IT" sz="7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1566906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2087592" y="10973653"/>
            <a:ext cx="20677158"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095375" y="1524913"/>
            <a:ext cx="22193249" cy="9448740"/>
          </a:xfrm>
          <a:prstGeom prst="rect">
            <a:avLst/>
          </a:prstGeom>
        </p:spPr>
        <p:txBody>
          <a:bodyPr wrap="square">
            <a:spAutoFit/>
          </a:bodyPr>
          <a:lstStyle/>
          <a:p>
            <a:pPr marL="742950" indent="-742950" algn="just">
              <a:buFont typeface="+mj-lt"/>
              <a:buAutoNum type="arabicPeriod" startAt="2"/>
            </a:pPr>
            <a:r>
              <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32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εκπαίδευση της τεχνητής νοημοσύνης σε φυσικά δεδομένα</a:t>
            </a: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"θα πρέπει τουλάχιστον να είμαστε σε θέση να προσθέσουμε κάποιες λεπτομέρειες: μπορεί να υπάρχουν τύποι δεδομένων που μπορούν να χρησιμοποιηθούν μόνο για ορισμένους τύπους εφαρμογών. Ίσως ένα συγκεκριμένο σύνολο κειμένων μπορεί να είναι κατάλληλο για την εκπαίδευση φορέων ορθογραφικής διόρθωσης, αλλά όχι για την εκμάθηση της σημασίας ευαίσθητων λέξεων (ίσως επειδή προέρχεται από μια κοινότητα με πολύ διαφορετικές αξίες από αυτές που θέλουμε να αντικατοπτρίζονται στον φορέα μας). Θα μπορούσε μάλιστα να φανταστεί κανείς ένα είδος πιστοποίησης που να δηλώνει αυτή την προέλευση. Υπάρχουν ήδη συγκεκριμένοι κατάλογοι τομέων στους οποίους οι αποφάσεις αναμένεται να είναι αμερόληπτες, και για αυτούς τους τομείς θα μπορούσαμε να ζητήσουμε από τους πράκτορες ΤΝ να εκπαιδευτούν σε καλύτερα κατανοητές πηγές δεδομένων, οι οποίες μπορεί να είναι και πιο ακριβές, καθιστώντας σαφείς τις έμμεσες προκαταλήψεις</a:t>
            </a:r>
            <a:r>
              <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marL="742950" indent="-742950" algn="just">
              <a:buFont typeface="+mj-lt"/>
              <a:buAutoNum type="arabicPeriod" startAt="2"/>
            </a:pPr>
            <a:endParaRPr lang="en-US" sz="32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r>
              <a:rPr lang="el-GR" sz="32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Θα πρέπει να μας ενδιαφέρει η "αλυσίδα εφοδιασμού δεδομένων" όσο μας ενδιαφέρει και ο εφοδιασμός τροφίμων. Η αλυσίδα εφοδιασμού δεδομένων μπορεί να οριστεί ως η αλληλουχία των διαδικασιών που εμπλέκονται στην παραγωγή και τη διανομή των δεδομένων εκπαίδευσης που σχηματίζουν τα διάφορα μοντέλα που βρίσκονται στα τρέχοντα συστήματα τεχνητής νοημοσύνης</a:t>
            </a:r>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Κάθε μονάδα μπορεί να βασίζεται σε διαφορετικά σύνολα δεδομένων, καθένα από τα οποία με τη σειρά του ενδεχομένως διαμορφώνεται από άλλα σύνολα δεδομένων</a:t>
            </a:r>
            <a:r>
              <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lvl="1" algn="just"/>
            <a:endPar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r>
              <a:rPr lang="el-GR"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Είμαστε διατεθειμένοι να πληρώσουμε το κόστος δημιουργίας, σχολιασμού και επιμέλειας ακριβών συνόλων δεδομένων, με την ίδια αυστηρότητα που χρησιμοποιείται για τα δεδομένα κλινικών δοκιμών</a:t>
            </a:r>
            <a:r>
              <a:rPr lang="en-US"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sz="32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17098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708030" y="10973653"/>
            <a:ext cx="21056720" cy="1090170"/>
          </a:xfrm>
          <a:prstGeom prst="rect">
            <a:avLst/>
          </a:prstGeom>
        </p:spPr>
        <p:txBody>
          <a:bodyPr wrap="square">
            <a:spAutoFit/>
          </a:bodyPr>
          <a:lstStyle/>
          <a:p>
            <a:pPr lvl="0" algn="just">
              <a:lnSpc>
                <a:spcPct val="107000"/>
              </a:lnSpc>
              <a:spcAft>
                <a:spcPts val="800"/>
              </a:spcAft>
            </a:pP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N.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Cristianini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Shortcuts to Artificial Intelligence</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in </a:t>
            </a:r>
            <a:r>
              <a:rPr lang="en-GB" sz="3100" i="1"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Machines We Trust. Perspectives on Dependable AI,</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ed. by M.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Pelillo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T. </a:t>
            </a:r>
            <a:r>
              <a:rPr lang="en-GB" sz="3100" dirty="0" err="1">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Scantamburlo</a:t>
            </a:r>
            <a:r>
              <a:rPr lang="en-GB" sz="3100" dirty="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rPr>
              <a:t>, Cambridge, Massachusetts, The MIT Press, 2021, pp. 11-25.</a:t>
            </a:r>
            <a:endParaRPr lang="it-IT" sz="3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726416" y="2138202"/>
            <a:ext cx="22193249" cy="8463855"/>
          </a:xfrm>
          <a:prstGeom prst="rect">
            <a:avLst/>
          </a:prstGeom>
        </p:spPr>
        <p:txBody>
          <a:bodyPr wrap="square">
            <a:spAutoFit/>
          </a:bodyPr>
          <a:lstStyle/>
          <a:p>
            <a:pPr marL="742950" indent="-742950" algn="just">
              <a:buFont typeface="+mj-lt"/>
              <a:buAutoNum type="arabicPeriod" startAt="3"/>
            </a:pP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έμμεση ανατροφοδότηση ": </a:t>
            </a:r>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"είναι δυνατόν να φανταστούμε ότι σε ορισμένους τομείς</a:t>
            </a:r>
            <a:r>
              <a:rPr lang="el-GR"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ο ευφυής παράγοντας μπορεί να λάβει γνώση μόνο από ρητές, άμεσες και εκούσιες επικοινωνίες του χρήστη και όχι από την παρατήρηση της συμπεριφοράς του χρήστη</a:t>
            </a:r>
            <a:r>
              <a:rPr lang="en-US"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lvl="1" algn="just"/>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Αυτό θα μπορούσε να γίνει σε καταστάσεις όπου υπάρχει η υποψία λανθασμένης επεξεργασίας ή εθιστικής συμπεριφοράς (</a:t>
            </a:r>
            <a:r>
              <a:rPr lang="el-GR" sz="34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filter</a:t>
            </a:r>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l-GR" sz="34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bubbles</a:t>
            </a:r>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Η εσκεμμένη χρήση ψυχομετρικών σημάτων για να συμπεράνουμε πώς ένας χρήστης μπορεί να αντιδράσει σε μια πρόταση ίσως πρέπει να απαγορευθεί, όπως και ενδεχομένως πολλές μορφές παρακίνησης. Η ρύθμιση της χρήσης έμμεσων ενδείξεων από ευφυείς παράγοντες φαίνεται να είναι ένα λογικό αίτημα</a:t>
            </a: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lvl="1" algn="just"/>
            <a:endPar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r>
              <a:rPr lang="el-GR"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Όλα αυτά πιθανότατα να αυξήσουν το κόστος, μειώνοντας ενδεχομένως τις επιδόσεις των συστημάτων μας και την ευκολία χρήσης τους. Ωστόσο, από τομέα σε τομέα, μπορεί να αποφασίσουμε ότι σε ορισμένες περιπτώσεις αυτό είναι που επιθυμούμε. Θα είναι μέρος της εξόφλησης του ηθικού χρέους που δημιουργήθηκε περισσότερο από δέκα χρόνια πριν, ακολουθώντας μια σειρά από παρακάμψεις. Δεν πρέπει να </a:t>
            </a:r>
            <a:r>
              <a:rPr lang="el-GR" sz="3400" b="1"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δαιμονοποιήσουμε</a:t>
            </a:r>
            <a:r>
              <a:rPr lang="el-GR"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τις αποφάσεις αυτές του παρελθόντος, καθώς χωρίς αυτές δεν θα είχαμε σήμερα βιομηχανία τεχνητής νοημοσύνης, αλλά τώρα ήρθε η ώρα να επανεξετάσουμε κάποιες από αυτές</a:t>
            </a: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endParaRPr lang="it-IT"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422177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a:t>
            </a:fld>
            <a:endParaRPr lang="bg-BG" dirty="0">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342785"/>
            <a:ext cx="12552357" cy="1505160"/>
          </a:xfrm>
          <a:prstGeom prst="rect">
            <a:avLst/>
          </a:prstGeom>
        </p:spPr>
      </p:pic>
      <p:sp>
        <p:nvSpPr>
          <p:cNvPr id="11" name="Rettangolo 10">
            <a:extLst>
              <a:ext uri="{FF2B5EF4-FFF2-40B4-BE49-F238E27FC236}">
                <a16:creationId xmlns:a16="http://schemas.microsoft.com/office/drawing/2014/main" id="{8F421FAD-02FD-4FAD-BE21-EB8442CD2F4B}"/>
              </a:ext>
            </a:extLst>
          </p:cNvPr>
          <p:cNvSpPr/>
          <p:nvPr/>
        </p:nvSpPr>
        <p:spPr>
          <a:xfrm>
            <a:off x="1266093" y="11414974"/>
            <a:ext cx="20908107" cy="569387"/>
          </a:xfrm>
          <a:prstGeom prst="rect">
            <a:avLst/>
          </a:prstGeom>
        </p:spPr>
        <p:txBody>
          <a:bodyPr wrap="square">
            <a:spAutoFit/>
          </a:bodyPr>
          <a:lstStyle/>
          <a:p>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J. Powles, H. </a:t>
            </a:r>
            <a:r>
              <a:rPr lang="en-US" sz="31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Nissenbaum</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n-US" sz="31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The Seductive Diversion of ‘Solving’ Bias in Artificial Intelligence</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in «</a:t>
            </a:r>
            <a:r>
              <a:rPr lang="en-US" sz="3100"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OneZero</a:t>
            </a:r>
            <a:r>
              <a:rPr lang="en-US" sz="31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December 7, 2018.</a:t>
            </a:r>
            <a:endParaRPr lang="en-US" sz="2800" dirty="0">
              <a:solidFill>
                <a:srgbClr val="414141"/>
              </a:solidFill>
              <a:latin typeface="Helvetica Neue"/>
            </a:endParaRPr>
          </a:p>
        </p:txBody>
      </p:sp>
      <p:sp>
        <p:nvSpPr>
          <p:cNvPr id="3" name="Rettangolo 2">
            <a:extLst>
              <a:ext uri="{FF2B5EF4-FFF2-40B4-BE49-F238E27FC236}">
                <a16:creationId xmlns:a16="http://schemas.microsoft.com/office/drawing/2014/main" id="{71BF798A-8379-42E1-8777-1D3A2A12C67F}"/>
              </a:ext>
            </a:extLst>
          </p:cNvPr>
          <p:cNvSpPr/>
          <p:nvPr/>
        </p:nvSpPr>
        <p:spPr>
          <a:xfrm>
            <a:off x="1332767" y="1095365"/>
            <a:ext cx="21527233" cy="10679847"/>
          </a:xfrm>
          <a:prstGeom prst="rect">
            <a:avLst/>
          </a:prstGeom>
        </p:spPr>
        <p:txBody>
          <a:bodyPr wrap="square">
            <a:spAutoFit/>
          </a:bodyPr>
          <a:lstStyle/>
          <a:p>
            <a:pPr algn="just"/>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άνοδος της </a:t>
            </a:r>
            <a:r>
              <a:rPr lang="el-GR"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Apple</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της </a:t>
            </a:r>
            <a:r>
              <a:rPr lang="el-GR"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Amazon</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της </a:t>
            </a:r>
            <a:r>
              <a:rPr lang="el-GR"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Alphabet</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της Microsoft και του Facebook ως οι πλέον πολυτιμότερες εταιρείες στον κόσμο συνοδεύεται από δύο αλληλένδετες αναφορές ως προς την τεχνολογία.</a:t>
            </a:r>
          </a:p>
          <a:p>
            <a:pPr algn="just"/>
            <a:endPar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μια αφορά την τεχνητή νοημοσύνη - τη χρυσή υπόσχεση και το επιθετικό μάρκετινγκ/διαφήμιση αυτών των εταιρειών. Η τεχνητή νοημοσύνη παρουσιάζεται ως μια ισχυρή, διάχυτη, ασταμάτητη δύναμη για την επίλυση των μεγαλύτερων προβλημάτων μας, παρόλο που ουσιαστικά πρόκειται απλώς για την εύρεση μοτίβων σε τεράστιες ποσότητες δεδομένων.</a:t>
            </a:r>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δεύτερη αφορά το γεγονός ότι υπάρχει ένα πρόβλημα με την τεχνίτη νοημοσύνη</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Τάση/Προκατάληψη</a:t>
            </a:r>
            <a:r>
              <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algn="just"/>
            <a:endParaRPr lang="en-US"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Οι ιστορίες προκατάληψης είναι πολλές: διαδικτυακές διαφημίσεις που παρουσιάζουν στους άνδρες υψηλότερα αμειβόμενες θέσεις εργασίας, υπηρεσίες παράδοσης που παρακάμπτουν φτωχότερες γειτονιές, συστήματα αναγνώρισης προσώπου που παρακάμπτουν έγχρωμους ανθρώπους, εργαλεία πρόσληψης που διακριτικά φιλτράρουν τις γυναίκες. Μια προβληματικά αλαζονική τάση περιβάλλει αυτές τις αναφορές: Μέσω της ποσοτικοποίησης, φυσικά και βλέπουμε τον κόσμο στον οποίο ήδη ζούμε. Ωστόσο, κάθε φορά, υπάρχει μια αίσθηση σοκ και δέους και μια αποστασιοποίηση από τις πληγείσες κοινότητες στην ανακάλυψη ότι τα συστήματα που καθοδηγούνται από δεδομένα σχετικά με τον κόσμο στον οποίο ζούμε αναπαράγουν και ενισχύουν την ανισότητα σε φυλετικό και κοινωνικό επίπεδο”. </a:t>
            </a:r>
            <a:endParaRPr lang="el-GR"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lang="en-US" sz="40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15763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lang="it-IT" sz="4400" dirty="0">
              <a:solidFill>
                <a:srgbClr val="414141"/>
              </a:solidFill>
              <a:latin typeface="Gill Sans Light"/>
            </a:endParaRPr>
          </a:p>
          <a:p>
            <a:pPr lvl="0" algn="ctr"/>
            <a:endParaRPr lang="it-IT" sz="6200" i="1" dirty="0">
              <a:solidFill>
                <a:srgbClr val="414141"/>
              </a:solidFill>
              <a:latin typeface="Gill Sans Light"/>
            </a:endParaRPr>
          </a:p>
          <a:p>
            <a:pPr lvl="0" algn="ctr"/>
            <a:endParaRPr lang="it-IT" sz="6200" i="1" dirty="0">
              <a:solidFill>
                <a:srgbClr val="414141"/>
              </a:solidFill>
              <a:latin typeface="Gill Sans Light"/>
            </a:endParaRPr>
          </a:p>
        </p:txBody>
      </p:sp>
      <p:sp>
        <p:nvSpPr>
          <p:cNvPr id="2" name="Rettangolo 1">
            <a:extLst>
              <a:ext uri="{FF2B5EF4-FFF2-40B4-BE49-F238E27FC236}">
                <a16:creationId xmlns:a16="http://schemas.microsoft.com/office/drawing/2014/main" id="{9084850C-F92A-442A-A5B8-121F834175AD}"/>
              </a:ext>
            </a:extLst>
          </p:cNvPr>
          <p:cNvSpPr/>
          <p:nvPr/>
        </p:nvSpPr>
        <p:spPr>
          <a:xfrm>
            <a:off x="3479466" y="4380885"/>
            <a:ext cx="16944396" cy="3170099"/>
          </a:xfrm>
          <a:prstGeom prst="rect">
            <a:avLst/>
          </a:prstGeom>
        </p:spPr>
        <p:txBody>
          <a:bodyPr wrap="square">
            <a:spAutoFit/>
          </a:bodyPr>
          <a:lstStyle/>
          <a:p>
            <a:pPr algn="just"/>
            <a:endParaRPr lang="en-US" sz="5600" b="1" dirty="0">
              <a:latin typeface="Gill Sans Light"/>
              <a:ea typeface="Linux Libertine G" panose="02000503000000000000" pitchFamily="2" charset="0"/>
              <a:cs typeface="Linux Libertine G" panose="02000503000000000000" pitchFamily="2" charset="0"/>
            </a:endParaRPr>
          </a:p>
          <a:p>
            <a:pPr algn="ctr"/>
            <a:r>
              <a:rPr lang="it-IT" sz="7200" dirty="0">
                <a:solidFill>
                  <a:schemeClr val="accent1">
                    <a:lumMod val="50000"/>
                  </a:schemeClr>
                </a:solidFill>
                <a:latin typeface="Adobe Caslon Pro" panose="0205050205050A020403" pitchFamily="18" charset="0"/>
                <a:ea typeface="Linux Libertine G" panose="02000503000000000000" pitchFamily="2" charset="0"/>
                <a:cs typeface="Linux Libertine G" panose="02000503000000000000" pitchFamily="2" charset="0"/>
              </a:rPr>
              <a:t>AI </a:t>
            </a:r>
            <a:r>
              <a:rPr lang="it-IT" sz="7200" dirty="0" err="1">
                <a:solidFill>
                  <a:schemeClr val="accent1">
                    <a:lumMod val="50000"/>
                  </a:schemeClr>
                </a:solidFill>
                <a:latin typeface="Adobe Caslon Pro" panose="0205050205050A020403" pitchFamily="18" charset="0"/>
                <a:ea typeface="Linux Libertine G" panose="02000503000000000000" pitchFamily="2" charset="0"/>
                <a:cs typeface="Linux Libertine G" panose="02000503000000000000" pitchFamily="2" charset="0"/>
              </a:rPr>
              <a:t>snake</a:t>
            </a:r>
            <a:r>
              <a:rPr lang="it-IT" sz="7200" dirty="0">
                <a:solidFill>
                  <a:schemeClr val="accent1">
                    <a:lumMod val="50000"/>
                  </a:schemeClr>
                </a:solidFill>
                <a:latin typeface="Adobe Caslon Pro" panose="0205050205050A020403" pitchFamily="18" charset="0"/>
                <a:ea typeface="Linux Libertine G" panose="02000503000000000000" pitchFamily="2" charset="0"/>
                <a:cs typeface="Linux Libertine G" panose="02000503000000000000" pitchFamily="2" charset="0"/>
              </a:rPr>
              <a:t> </a:t>
            </a:r>
            <a:r>
              <a:rPr lang="it-IT" sz="7200" dirty="0" err="1">
                <a:solidFill>
                  <a:schemeClr val="accent1">
                    <a:lumMod val="50000"/>
                  </a:schemeClr>
                </a:solidFill>
                <a:latin typeface="Adobe Caslon Pro" panose="0205050205050A020403" pitchFamily="18" charset="0"/>
                <a:ea typeface="Linux Libertine G" panose="02000503000000000000" pitchFamily="2" charset="0"/>
                <a:cs typeface="Linux Libertine G" panose="02000503000000000000" pitchFamily="2" charset="0"/>
              </a:rPr>
              <a:t>oil</a:t>
            </a:r>
            <a:endParaRPr lang="it-IT" sz="7200" dirty="0">
              <a:latin typeface="Adobe Caslon Pro" panose="0205050205050A020403" pitchFamily="18" charset="0"/>
              <a:ea typeface="Linux Libertine G" panose="02000503000000000000" pitchFamily="2" charset="0"/>
              <a:cs typeface="Linux Libertine G" panose="02000503000000000000" pitchFamily="2" charset="0"/>
            </a:endParaRPr>
          </a:p>
          <a:p>
            <a:pPr algn="just"/>
            <a:endParaRPr lang="it-IT" sz="7200" dirty="0">
              <a:latin typeface="Gill Sans Light"/>
              <a:ea typeface="Linux Libertine G" panose="02000503000000000000" pitchFamily="2" charset="0"/>
              <a:cs typeface="Linux Libertine G" panose="02000503000000000000" pitchFamily="2" charset="0"/>
            </a:endParaRPr>
          </a:p>
        </p:txBody>
      </p:sp>
      <p:sp>
        <p:nvSpPr>
          <p:cNvPr id="3" name="Rettangolo 2">
            <a:extLst>
              <a:ext uri="{FF2B5EF4-FFF2-40B4-BE49-F238E27FC236}">
                <a16:creationId xmlns:a16="http://schemas.microsoft.com/office/drawing/2014/main" id="{5C7D9D59-668D-433D-B784-E49F922BB417}"/>
              </a:ext>
            </a:extLst>
          </p:cNvPr>
          <p:cNvSpPr/>
          <p:nvPr/>
        </p:nvSpPr>
        <p:spPr>
          <a:xfrm>
            <a:off x="1330603" y="11343287"/>
            <a:ext cx="5415650" cy="569387"/>
          </a:xfrm>
          <a:prstGeom prst="rect">
            <a:avLst/>
          </a:prstGeom>
        </p:spPr>
        <p:txBody>
          <a:bodyPr wrap="none">
            <a:spAutoFit/>
          </a:bodyPr>
          <a:lstStyle/>
          <a:p>
            <a:r>
              <a:rPr lang="it-IT" sz="3100" dirty="0">
                <a:latin typeface="Adobe Caslon Pro" panose="0205050205050A020403" pitchFamily="18" charset="0"/>
                <a:hlinkClick r:id="rId3"/>
              </a:rPr>
              <a:t>https://aisnakeoil.substack.com/</a:t>
            </a:r>
            <a:r>
              <a:rPr lang="it-IT" sz="3100" dirty="0">
                <a:latin typeface="Adobe Caslon Pro" panose="0205050205050A020403" pitchFamily="18" charset="0"/>
              </a:rPr>
              <a:t> </a:t>
            </a:r>
          </a:p>
        </p:txBody>
      </p:sp>
    </p:spTree>
    <p:extLst>
      <p:ext uri="{BB962C8B-B14F-4D97-AF65-F5344CB8AC3E}">
        <p14:creationId xmlns:p14="http://schemas.microsoft.com/office/powerpoint/2010/main" val="2364120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lang="it-IT" sz="4400" dirty="0">
              <a:solidFill>
                <a:srgbClr val="414141"/>
              </a:solidFill>
              <a:latin typeface="Gill Sans Light"/>
            </a:endParaRPr>
          </a:p>
          <a:p>
            <a:pPr lvl="0" algn="ctr"/>
            <a:endParaRPr lang="it-IT" sz="6200" i="1" dirty="0">
              <a:solidFill>
                <a:srgbClr val="414141"/>
              </a:solidFill>
              <a:latin typeface="Gill Sans Light"/>
            </a:endParaRPr>
          </a:p>
          <a:p>
            <a:pPr lvl="0" algn="ctr"/>
            <a:endParaRPr lang="it-IT" sz="6200" i="1" dirty="0">
              <a:solidFill>
                <a:srgbClr val="414141"/>
              </a:solidFill>
              <a:latin typeface="Gill Sans Light"/>
            </a:endParaRPr>
          </a:p>
        </p:txBody>
      </p:sp>
      <p:sp>
        <p:nvSpPr>
          <p:cNvPr id="2" name="Rettangolo 1">
            <a:extLst>
              <a:ext uri="{FF2B5EF4-FFF2-40B4-BE49-F238E27FC236}">
                <a16:creationId xmlns:a16="http://schemas.microsoft.com/office/drawing/2014/main" id="{9084850C-F92A-442A-A5B8-121F834175AD}"/>
              </a:ext>
            </a:extLst>
          </p:cNvPr>
          <p:cNvSpPr/>
          <p:nvPr/>
        </p:nvSpPr>
        <p:spPr>
          <a:xfrm>
            <a:off x="3420026" y="445689"/>
            <a:ext cx="16944396" cy="2062103"/>
          </a:xfrm>
          <a:prstGeom prst="rect">
            <a:avLst/>
          </a:prstGeom>
        </p:spPr>
        <p:txBody>
          <a:bodyPr wrap="square">
            <a:spAutoFit/>
          </a:bodyPr>
          <a:lstStyle/>
          <a:p>
            <a:pPr algn="just"/>
            <a:endParaRPr lang="en-US" sz="5600" b="1" dirty="0">
              <a:latin typeface="Gill Sans Light"/>
              <a:ea typeface="Linux Libertine G" panose="02000503000000000000" pitchFamily="2" charset="0"/>
              <a:cs typeface="Linux Libertine G" panose="02000503000000000000" pitchFamily="2" charset="0"/>
            </a:endParaRPr>
          </a:p>
          <a:p>
            <a:pPr algn="just"/>
            <a:endParaRPr lang="it-IT" sz="7200" dirty="0">
              <a:latin typeface="Gill Sans Light"/>
              <a:ea typeface="Linux Libertine G" panose="02000503000000000000" pitchFamily="2" charset="0"/>
              <a:cs typeface="Linux Libertine G" panose="02000503000000000000" pitchFamily="2" charset="0"/>
            </a:endParaRPr>
          </a:p>
        </p:txBody>
      </p:sp>
      <p:pic>
        <p:nvPicPr>
          <p:cNvPr id="3" name="Immagine 2">
            <a:extLst>
              <a:ext uri="{FF2B5EF4-FFF2-40B4-BE49-F238E27FC236}">
                <a16:creationId xmlns:a16="http://schemas.microsoft.com/office/drawing/2014/main" id="{0967BDB2-9D69-47DC-9F29-EB06F5F4C3AD}"/>
              </a:ext>
            </a:extLst>
          </p:cNvPr>
          <p:cNvPicPr>
            <a:picLocks noChangeAspect="1"/>
          </p:cNvPicPr>
          <p:nvPr/>
        </p:nvPicPr>
        <p:blipFill>
          <a:blip r:embed="rId2"/>
          <a:stretch>
            <a:fillRect/>
          </a:stretch>
        </p:blipFill>
        <p:spPr>
          <a:xfrm>
            <a:off x="7755678" y="1206530"/>
            <a:ext cx="14883845" cy="9502501"/>
          </a:xfrm>
          <a:prstGeom prst="rect">
            <a:avLst/>
          </a:prstGeom>
        </p:spPr>
      </p:pic>
      <p:pic>
        <p:nvPicPr>
          <p:cNvPr id="9" name="Immagine 8">
            <a:extLst>
              <a:ext uri="{FF2B5EF4-FFF2-40B4-BE49-F238E27FC236}">
                <a16:creationId xmlns:a16="http://schemas.microsoft.com/office/drawing/2014/main" id="{F79A8C41-95AC-4411-8A1A-2EC1320FC174}"/>
              </a:ext>
            </a:extLst>
          </p:cNvPr>
          <p:cNvPicPr>
            <a:picLocks noChangeAspect="1"/>
          </p:cNvPicPr>
          <p:nvPr/>
        </p:nvPicPr>
        <p:blipFill>
          <a:blip r:embed="rId3"/>
          <a:stretch>
            <a:fillRect/>
          </a:stretch>
        </p:blipFill>
        <p:spPr>
          <a:xfrm>
            <a:off x="935159" y="1206530"/>
            <a:ext cx="6168837" cy="9502500"/>
          </a:xfrm>
          <a:prstGeom prst="rect">
            <a:avLst/>
          </a:prstGeom>
        </p:spPr>
      </p:pic>
    </p:spTree>
    <p:extLst>
      <p:ext uri="{BB962C8B-B14F-4D97-AF65-F5344CB8AC3E}">
        <p14:creationId xmlns:p14="http://schemas.microsoft.com/office/powerpoint/2010/main" val="1802308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lang="it-IT" sz="4400" dirty="0">
              <a:solidFill>
                <a:srgbClr val="414141"/>
              </a:solidFill>
              <a:latin typeface="Gill Sans Light"/>
            </a:endParaRPr>
          </a:p>
          <a:p>
            <a:pPr lvl="0" algn="ctr"/>
            <a:endParaRPr lang="it-IT" sz="6200" i="1" dirty="0">
              <a:solidFill>
                <a:srgbClr val="414141"/>
              </a:solidFill>
              <a:latin typeface="Gill Sans Light"/>
            </a:endParaRPr>
          </a:p>
          <a:p>
            <a:pPr lvl="0" algn="ctr"/>
            <a:endParaRPr lang="it-IT" sz="6200" i="1" dirty="0">
              <a:solidFill>
                <a:srgbClr val="414141"/>
              </a:solidFill>
              <a:latin typeface="Gill Sans Light"/>
            </a:endParaRPr>
          </a:p>
        </p:txBody>
      </p:sp>
      <p:pic>
        <p:nvPicPr>
          <p:cNvPr id="5" name="Immagine 4">
            <a:extLst>
              <a:ext uri="{FF2B5EF4-FFF2-40B4-BE49-F238E27FC236}">
                <a16:creationId xmlns:a16="http://schemas.microsoft.com/office/drawing/2014/main" id="{33888536-964E-4205-B004-6D4C4F6C4EA6}"/>
              </a:ext>
            </a:extLst>
          </p:cNvPr>
          <p:cNvPicPr>
            <a:picLocks noChangeAspect="1"/>
          </p:cNvPicPr>
          <p:nvPr/>
        </p:nvPicPr>
        <p:blipFill>
          <a:blip r:embed="rId2"/>
          <a:stretch>
            <a:fillRect/>
          </a:stretch>
        </p:blipFill>
        <p:spPr>
          <a:xfrm>
            <a:off x="3533789" y="481606"/>
            <a:ext cx="17316422" cy="11927492"/>
          </a:xfrm>
          <a:prstGeom prst="rect">
            <a:avLst/>
          </a:prstGeom>
        </p:spPr>
      </p:pic>
    </p:spTree>
    <p:extLst>
      <p:ext uri="{BB962C8B-B14F-4D97-AF65-F5344CB8AC3E}">
        <p14:creationId xmlns:p14="http://schemas.microsoft.com/office/powerpoint/2010/main" val="3937133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1">
            <a:extLst>
              <a:ext uri="{FF2B5EF4-FFF2-40B4-BE49-F238E27FC236}">
                <a16:creationId xmlns:a16="http://schemas.microsoft.com/office/drawing/2014/main" id="{5D88655D-F3A9-4C4A-B237-78F2B5AD94C7}"/>
              </a:ext>
            </a:extLst>
          </p:cNvPr>
          <p:cNvSpPr txBox="1">
            <a:spLocks noChangeArrowheads="1"/>
          </p:cNvSpPr>
          <p:nvPr/>
        </p:nvSpPr>
        <p:spPr bwMode="auto">
          <a:xfrm>
            <a:off x="4322224" y="419097"/>
            <a:ext cx="15193108" cy="744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30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9pPr>
          </a:lstStyle>
          <a:p>
            <a:pPr algn="ctr" eaLnBrk="1" hangingPunct="1"/>
            <a:endParaRPr lang="it-IT" sz="6200" dirty="0">
              <a:solidFill>
                <a:schemeClr val="accent1">
                  <a:lumMod val="50000"/>
                </a:schemeClr>
              </a:solidFill>
              <a:latin typeface="Adobe Caslon Pro" panose="0205050205050A020403" pitchFamily="18" charset="0"/>
            </a:endParaRPr>
          </a:p>
          <a:p>
            <a:pPr algn="ctr" eaLnBrk="1" hangingPunct="1"/>
            <a:endParaRPr lang="it-IT" sz="6200" dirty="0">
              <a:solidFill>
                <a:schemeClr val="accent1">
                  <a:lumMod val="50000"/>
                </a:schemeClr>
              </a:solidFill>
              <a:latin typeface="Adobe Caslon Pro" panose="0205050205050A020403" pitchFamily="18" charset="0"/>
            </a:endParaRPr>
          </a:p>
          <a:p>
            <a:pPr algn="ctr" eaLnBrk="1" hangingPunct="1"/>
            <a:endParaRPr lang="it-IT" sz="1800" dirty="0">
              <a:solidFill>
                <a:schemeClr val="accent1">
                  <a:lumMod val="50000"/>
                </a:schemeClr>
              </a:solidFill>
              <a:latin typeface="Adobe Caslon Pro" panose="0205050205050A020403" pitchFamily="18" charset="0"/>
            </a:endParaRPr>
          </a:p>
          <a:p>
            <a:pPr algn="ctr" eaLnBrk="1" hangingPunct="1"/>
            <a:r>
              <a:rPr lang="it-IT" sz="7200" b="1" dirty="0">
                <a:solidFill>
                  <a:schemeClr val="accent1">
                    <a:lumMod val="50000"/>
                  </a:schemeClr>
                </a:solidFill>
                <a:latin typeface="Adobe Caslon Pro" panose="0205050205050A020403" pitchFamily="18" charset="0"/>
              </a:rPr>
              <a:t>ccc</a:t>
            </a:r>
            <a:endParaRPr lang="it-IT" sz="4400" dirty="0">
              <a:solidFill>
                <a:schemeClr val="accent1">
                  <a:lumMod val="50000"/>
                </a:schemeClr>
              </a:solidFill>
              <a:latin typeface="Adobe Caslon Pro" panose="0205050205050A020403" pitchFamily="18" charset="0"/>
            </a:endParaRPr>
          </a:p>
          <a:p>
            <a:pPr algn="ctr" eaLnBrk="1" hangingPunct="1"/>
            <a:endParaRPr lang="it-IT" sz="4400" dirty="0">
              <a:solidFill>
                <a:schemeClr val="accent1">
                  <a:lumMod val="50000"/>
                </a:schemeClr>
              </a:solidFill>
              <a:latin typeface="Adobe Caslon Pro" panose="0205050205050A020403" pitchFamily="18" charset="0"/>
            </a:endParaRPr>
          </a:p>
          <a:p>
            <a:pPr algn="ctr" eaLnBrk="1" hangingPunct="1"/>
            <a:endParaRPr lang="it-IT" sz="4400" dirty="0">
              <a:solidFill>
                <a:schemeClr val="accent1">
                  <a:lumMod val="50000"/>
                </a:schemeClr>
              </a:solidFill>
              <a:latin typeface="Adobe Caslon Pro" panose="0205050205050A020403" pitchFamily="18" charset="0"/>
            </a:endParaRPr>
          </a:p>
          <a:p>
            <a:pPr algn="ctr" eaLnBrk="1" hangingPunct="1"/>
            <a:endParaRPr lang="it-IT" sz="4400" b="1" dirty="0">
              <a:latin typeface="Adobe Caslon Pro" panose="0205050205050A020403" pitchFamily="18" charset="0"/>
            </a:endParaRPr>
          </a:p>
          <a:p>
            <a:pPr algn="ctr" eaLnBrk="1" hangingPunct="1"/>
            <a:endParaRPr lang="it-IT" sz="4400" dirty="0">
              <a:latin typeface="Adobe Caslon Pro" panose="0205050205050A020403" pitchFamily="18" charset="0"/>
            </a:endParaRPr>
          </a:p>
          <a:p>
            <a:pPr algn="ctr" eaLnBrk="1" hangingPunct="1"/>
            <a:endParaRPr lang="it-IT" sz="4400" dirty="0">
              <a:latin typeface="Adobe Caslon Pro" panose="0205050205050A020403" pitchFamily="18" charset="0"/>
            </a:endParaRPr>
          </a:p>
          <a:p>
            <a:pPr algn="ctr" eaLnBrk="1" hangingPunct="1"/>
            <a:endParaRPr lang="it-IT" sz="4400" dirty="0">
              <a:latin typeface="Adobe Caslon Pro" panose="0205050205050A020403" pitchFamily="18" charset="0"/>
            </a:endParaRPr>
          </a:p>
        </p:txBody>
      </p:sp>
      <p:pic>
        <p:nvPicPr>
          <p:cNvPr id="3" name="Immagine 2">
            <a:extLst>
              <a:ext uri="{FF2B5EF4-FFF2-40B4-BE49-F238E27FC236}">
                <a16:creationId xmlns:a16="http://schemas.microsoft.com/office/drawing/2014/main" id="{76271B21-740D-418D-AFE3-5F4352D9144A}"/>
              </a:ext>
            </a:extLst>
          </p:cNvPr>
          <p:cNvPicPr>
            <a:picLocks noChangeAspect="1"/>
          </p:cNvPicPr>
          <p:nvPr/>
        </p:nvPicPr>
        <p:blipFill>
          <a:blip r:embed="rId2"/>
          <a:stretch>
            <a:fillRect/>
          </a:stretch>
        </p:blipFill>
        <p:spPr>
          <a:xfrm>
            <a:off x="3640015" y="1361095"/>
            <a:ext cx="15629968" cy="8998726"/>
          </a:xfrm>
          <a:prstGeom prst="rect">
            <a:avLst/>
          </a:prstGeom>
        </p:spPr>
      </p:pic>
      <p:sp>
        <p:nvSpPr>
          <p:cNvPr id="4" name="Rettangolo 3">
            <a:extLst>
              <a:ext uri="{FF2B5EF4-FFF2-40B4-BE49-F238E27FC236}">
                <a16:creationId xmlns:a16="http://schemas.microsoft.com/office/drawing/2014/main" id="{FB62707A-B66B-4C92-A7E6-7621D58B0C4A}"/>
              </a:ext>
            </a:extLst>
          </p:cNvPr>
          <p:cNvSpPr/>
          <p:nvPr/>
        </p:nvSpPr>
        <p:spPr>
          <a:xfrm>
            <a:off x="1105686" y="11475566"/>
            <a:ext cx="15253868" cy="523220"/>
          </a:xfrm>
          <a:prstGeom prst="rect">
            <a:avLst/>
          </a:prstGeom>
        </p:spPr>
        <p:txBody>
          <a:bodyPr wrap="square">
            <a:spAutoFit/>
          </a:bodyPr>
          <a:lstStyle/>
          <a:p>
            <a:r>
              <a:rPr lang="it-IT" sz="2800" dirty="0">
                <a:latin typeface="Linux Libertine G" panose="02000503000000000000" pitchFamily="2" charset="0"/>
                <a:ea typeface="Linux Libertine G" panose="02000503000000000000" pitchFamily="2" charset="0"/>
                <a:cs typeface="Linux Libertine G" panose="02000503000000000000" pitchFamily="2" charset="0"/>
                <a:hlinkClick r:id="rId3"/>
              </a:rPr>
              <a:t>https://www.cs.princeton.edu/~arvindn/talks/MIT-STS-AI-snakeoil.pdf</a:t>
            </a:r>
            <a:r>
              <a:rPr lang="it-IT" sz="2800" dirty="0">
                <a:latin typeface="Linux Libertine G" panose="02000503000000000000" pitchFamily="2" charset="0"/>
                <a:ea typeface="Linux Libertine G" panose="02000503000000000000" pitchFamily="2" charset="0"/>
                <a:cs typeface="Linux Libertine G" panose="02000503000000000000" pitchFamily="2" charset="0"/>
              </a:rPr>
              <a:t> </a:t>
            </a:r>
          </a:p>
        </p:txBody>
      </p:sp>
    </p:spTree>
    <p:extLst>
      <p:ext uri="{BB962C8B-B14F-4D97-AF65-F5344CB8AC3E}">
        <p14:creationId xmlns:p14="http://schemas.microsoft.com/office/powerpoint/2010/main" val="3156433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lang="it-IT" sz="4400" dirty="0">
              <a:solidFill>
                <a:srgbClr val="414141"/>
              </a:solidFill>
              <a:latin typeface="Gill Sans Light"/>
            </a:endParaRPr>
          </a:p>
          <a:p>
            <a:pPr lvl="0" algn="ctr"/>
            <a:endParaRPr lang="it-IT" sz="6200" i="1" dirty="0">
              <a:solidFill>
                <a:srgbClr val="414141"/>
              </a:solidFill>
              <a:latin typeface="Gill Sans Light"/>
            </a:endParaRPr>
          </a:p>
          <a:p>
            <a:pPr lvl="0" algn="ctr"/>
            <a:endParaRPr lang="it-IT" sz="6200" i="1" dirty="0">
              <a:solidFill>
                <a:srgbClr val="414141"/>
              </a:solidFill>
              <a:latin typeface="Gill Sans Light"/>
            </a:endParaRPr>
          </a:p>
        </p:txBody>
      </p:sp>
      <p:sp>
        <p:nvSpPr>
          <p:cNvPr id="2" name="Rettangolo 1">
            <a:extLst>
              <a:ext uri="{FF2B5EF4-FFF2-40B4-BE49-F238E27FC236}">
                <a16:creationId xmlns:a16="http://schemas.microsoft.com/office/drawing/2014/main" id="{9084850C-F92A-442A-A5B8-121F834175AD}"/>
              </a:ext>
            </a:extLst>
          </p:cNvPr>
          <p:cNvSpPr/>
          <p:nvPr/>
        </p:nvSpPr>
        <p:spPr>
          <a:xfrm>
            <a:off x="3420026" y="445689"/>
            <a:ext cx="16944396" cy="2062103"/>
          </a:xfrm>
          <a:prstGeom prst="rect">
            <a:avLst/>
          </a:prstGeom>
        </p:spPr>
        <p:txBody>
          <a:bodyPr wrap="square">
            <a:spAutoFit/>
          </a:bodyPr>
          <a:lstStyle/>
          <a:p>
            <a:pPr algn="just"/>
            <a:endParaRPr lang="en-US" sz="5600" b="1" dirty="0">
              <a:latin typeface="Gill Sans Light"/>
              <a:ea typeface="Linux Libertine G" panose="02000503000000000000" pitchFamily="2" charset="0"/>
              <a:cs typeface="Linux Libertine G" panose="02000503000000000000" pitchFamily="2" charset="0"/>
            </a:endParaRPr>
          </a:p>
          <a:p>
            <a:pPr algn="just"/>
            <a:endParaRPr lang="it-IT" sz="7200" dirty="0">
              <a:latin typeface="Gill Sans Light"/>
              <a:ea typeface="Linux Libertine G" panose="02000503000000000000" pitchFamily="2" charset="0"/>
              <a:cs typeface="Linux Libertine G" panose="02000503000000000000" pitchFamily="2" charset="0"/>
            </a:endParaRPr>
          </a:p>
        </p:txBody>
      </p:sp>
      <p:pic>
        <p:nvPicPr>
          <p:cNvPr id="4" name="Immagine 3">
            <a:extLst>
              <a:ext uri="{FF2B5EF4-FFF2-40B4-BE49-F238E27FC236}">
                <a16:creationId xmlns:a16="http://schemas.microsoft.com/office/drawing/2014/main" id="{CD73F96D-6EE4-41E4-9A90-5A3E608D9933}"/>
              </a:ext>
            </a:extLst>
          </p:cNvPr>
          <p:cNvPicPr>
            <a:picLocks noChangeAspect="1"/>
          </p:cNvPicPr>
          <p:nvPr/>
        </p:nvPicPr>
        <p:blipFill>
          <a:blip r:embed="rId2"/>
          <a:stretch>
            <a:fillRect/>
          </a:stretch>
        </p:blipFill>
        <p:spPr>
          <a:xfrm>
            <a:off x="3048000" y="1632857"/>
            <a:ext cx="18288000" cy="10450286"/>
          </a:xfrm>
          <a:prstGeom prst="rect">
            <a:avLst/>
          </a:prstGeom>
        </p:spPr>
      </p:pic>
    </p:spTree>
    <p:extLst>
      <p:ext uri="{BB962C8B-B14F-4D97-AF65-F5344CB8AC3E}">
        <p14:creationId xmlns:p14="http://schemas.microsoft.com/office/powerpoint/2010/main" val="494410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A99FD33-C0E1-4446-AFB3-0F6BD4286D5D}"/>
              </a:ext>
            </a:extLst>
          </p:cNvPr>
          <p:cNvSpPr/>
          <p:nvPr/>
        </p:nvSpPr>
        <p:spPr>
          <a:xfrm>
            <a:off x="1371600" y="1290823"/>
            <a:ext cx="21412200" cy="10033516"/>
          </a:xfrm>
          <a:prstGeom prst="rect">
            <a:avLst/>
          </a:prstGeom>
        </p:spPr>
        <p:txBody>
          <a:bodyPr wrap="square">
            <a:spAutoFit/>
          </a:bodyPr>
          <a:lstStyle/>
          <a:p>
            <a:pPr algn="just"/>
            <a:r>
              <a:rPr lang="el-GR"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Τα συστήματα ML δεν μπορούν να προσδιορίσουν τον χαρακτήρα ενός ατόμου ή να προβλέψουν τις μελλοντικές του ενέργειες καλύτερα από ό,τι η αστρολογία</a:t>
            </a:r>
            <a:r>
              <a:rPr lang="en-US" sz="3400" b="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algn="just"/>
            <a:endPar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χρήση αδιαφανών συστημάτων ML για τον εντοπισμό του χαρακτήρα ή την πρόβλεψη των πράξεων των ατόμων δεν έχει καμία επιστημονική βάση</a:t>
            </a: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algn="just"/>
            <a:endPar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ίδια η χρήση του όρου "πρόβλεψη" είναι παραπλανητική: ένα σύστημα ML μπορεί να προβλέψει λέξεις σε ακολουθίες σειρών κειμένου, αλλά αυτό δεν σημαίνει σε καμία περίπτωση ότι μπορεί να προβλέψει το μέλλον, ούτε, ειδικότερα, τις μελλοντικές ενέργειες συγκεκριμένων προσώπων</a:t>
            </a: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pPr algn="just"/>
            <a:endPar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απλή πεποίθηση ότι τέτοιες προβλέψεις είναι δυνατές ισοδυναμεί με την παραδοχή ότι η διάσταση του χρόνου, στις ανθρώπινες δραστηριότητες, είναι εντελώς αδιάφορη και ότι το μέλλον θα είναι το ίδιο με το παρελθόν. Η απόφαση να υιοθετήσουμε το παρελθόν ως μοντέλο που θα αναπαραχθεί στο μέλλον, αντίθετα, ισοδυναμεί με την απόφαση να αυτοματοποιήσουμε τις ανισότητες, όπως έχει παρατηρηθεί</a:t>
            </a: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algn="just"/>
            <a:endPar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r>
              <a:rPr lang="el-GR"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Η ιδέα ότι τα συστήματα ML είναι ικανά για τέτοιες προβλέψεις απορρέει από ένα χαρακτηριστικό της μαγικής σκέψης: την ιδέα ότι όλες οι συνδέσεις έχουν νόημα, ανεξάρτητα από τη διάκριση των αιτιακών συσχετίσεων, ότι όλες οι λεπτομέρειες έχουν νόημα και ότι τα πάντα εξηγούν τα πάντα</a:t>
            </a:r>
            <a:r>
              <a:rPr lang="en-US"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a:p>
            <a:pPr algn="just"/>
            <a:endParaRPr lang="it-IT" sz="34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4C3A2F30-FF04-4397-8840-B9DF6C6557BB}"/>
              </a:ext>
            </a:extLst>
          </p:cNvPr>
          <p:cNvSpPr/>
          <p:nvPr/>
        </p:nvSpPr>
        <p:spPr>
          <a:xfrm>
            <a:off x="1371600" y="11044629"/>
            <a:ext cx="21640800" cy="1138773"/>
          </a:xfrm>
          <a:prstGeom prst="rect">
            <a:avLst/>
          </a:prstGeom>
        </p:spPr>
        <p:txBody>
          <a:bodyPr wrap="square">
            <a:spAutoFit/>
          </a:bodyPr>
          <a:lstStyle/>
          <a:p>
            <a:r>
              <a:rPr lang="it-IT" sz="3400" dirty="0">
                <a:solidFill>
                  <a:schemeClr val="accent1">
                    <a:lumMod val="50000"/>
                  </a:schemeClr>
                </a:solidFill>
                <a:latin typeface="Linux Libertine G" panose="02000503000000000000" pitchFamily="2" charset="0"/>
                <a:ea typeface="Calibri" panose="020F0502020204030204" pitchFamily="34" charset="0"/>
              </a:rPr>
              <a:t>D. Tafani, </a:t>
            </a:r>
            <a:r>
              <a:rPr lang="it-IT" sz="3400" i="1" dirty="0">
                <a:solidFill>
                  <a:schemeClr val="accent1">
                    <a:lumMod val="50000"/>
                  </a:schemeClr>
                </a:solidFill>
                <a:latin typeface="Linux Libertine G" panose="02000503000000000000" pitchFamily="2" charset="0"/>
                <a:ea typeface="Calibri" panose="020F0502020204030204" pitchFamily="34" charset="0"/>
              </a:rPr>
              <a:t>What’s wrong with “AI ethics</a:t>
            </a:r>
            <a:r>
              <a:rPr lang="it-IT" sz="3400" dirty="0">
                <a:solidFill>
                  <a:schemeClr val="accent1">
                    <a:lumMod val="50000"/>
                  </a:schemeClr>
                </a:solidFill>
                <a:latin typeface="Linux Libertine G" panose="02000503000000000000" pitchFamily="2" charset="0"/>
                <a:ea typeface="Calibri" panose="020F0502020204030204" pitchFamily="34" charset="0"/>
              </a:rPr>
              <a:t>”</a:t>
            </a:r>
            <a:r>
              <a:rPr lang="it-IT" sz="3400" i="1" dirty="0">
                <a:solidFill>
                  <a:schemeClr val="accent1">
                    <a:lumMod val="50000"/>
                  </a:schemeClr>
                </a:solidFill>
                <a:latin typeface="Linux Libertine G" panose="02000503000000000000" pitchFamily="2" charset="0"/>
                <a:ea typeface="Calibri" panose="020F0502020204030204" pitchFamily="34" charset="0"/>
              </a:rPr>
              <a:t> narratives</a:t>
            </a:r>
            <a:r>
              <a:rPr lang="it-IT" sz="3400" dirty="0">
                <a:solidFill>
                  <a:schemeClr val="accent1">
                    <a:lumMod val="50000"/>
                  </a:schemeClr>
                </a:solidFill>
                <a:latin typeface="Linux Libertine G" panose="02000503000000000000" pitchFamily="2" charset="0"/>
                <a:ea typeface="Calibri" panose="020F0502020204030204" pitchFamily="34" charset="0"/>
              </a:rPr>
              <a:t>, in «Bollettino telematico di filosofia politica», 2022, pp. 1-22, </a:t>
            </a:r>
            <a:r>
              <a:rPr lang="it-IT" sz="3400" dirty="0">
                <a:solidFill>
                  <a:schemeClr val="accent1">
                    <a:lumMod val="50000"/>
                  </a:schemeClr>
                </a:solidFill>
                <a:latin typeface="Linux Libertine G" panose="02000503000000000000" pitchFamily="2" charset="0"/>
                <a:ea typeface="Calibri" panose="020F0502020204030204" pitchFamily="34" charset="0"/>
                <a:hlinkClick r:id="rId2"/>
              </a:rPr>
              <a:t>https://commentbfp.sp.unipi.it/daniela-tafani-what-s-wrong-with-ai-ethics-narratives</a:t>
            </a:r>
            <a:r>
              <a:rPr lang="it-IT" sz="3400" dirty="0">
                <a:solidFill>
                  <a:schemeClr val="accent1">
                    <a:lumMod val="50000"/>
                  </a:schemeClr>
                </a:solidFill>
                <a:latin typeface="Linux Libertine G" panose="02000503000000000000" pitchFamily="2" charset="0"/>
                <a:ea typeface="Calibri" panose="020F0502020204030204" pitchFamily="34" charset="0"/>
              </a:rPr>
              <a:t> </a:t>
            </a:r>
            <a:endParaRPr lang="it-IT" sz="3400" dirty="0">
              <a:solidFill>
                <a:schemeClr val="accent1">
                  <a:lumMod val="50000"/>
                </a:schemeClr>
              </a:solidFill>
            </a:endParaRPr>
          </a:p>
        </p:txBody>
      </p:sp>
    </p:spTree>
    <p:extLst>
      <p:ext uri="{BB962C8B-B14F-4D97-AF65-F5344CB8AC3E}">
        <p14:creationId xmlns:p14="http://schemas.microsoft.com/office/powerpoint/2010/main" val="920915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l-GR" sz="9000" dirty="0">
                <a:latin typeface="Linux Libertine G" panose="02000503000000000000" pitchFamily="2" charset="0"/>
                <a:ea typeface="Linux Libertine G" panose="02000503000000000000" pitchFamily="2" charset="0"/>
                <a:cs typeface="Linux Libertine G" panose="02000503000000000000" pitchFamily="2" charset="0"/>
              </a:rPr>
              <a:t>Ευχαριστώ πολύ! Οποιεσδήποτε απορίες</a:t>
            </a:r>
            <a:r>
              <a:rPr lang="en-US" sz="9000" dirty="0">
                <a:latin typeface="Linux Libertine G" panose="02000503000000000000" pitchFamily="2" charset="0"/>
                <a:ea typeface="Linux Libertine G" panose="02000503000000000000" pitchFamily="2" charset="0"/>
                <a:cs typeface="Linux Libertine G" panose="02000503000000000000" pitchFamily="2" charset="0"/>
              </a:rPr>
              <a:t>;</a:t>
            </a:r>
          </a:p>
          <a:p>
            <a:endParaRPr lang="en-US" sz="9000" dirty="0">
              <a:latin typeface="Linux Libertine G" panose="02000503000000000000" pitchFamily="2" charset="0"/>
              <a:ea typeface="Linux Libertine G" panose="02000503000000000000" pitchFamily="2" charset="0"/>
              <a:cs typeface="Linux Libertine G" panose="02000503000000000000" pitchFamily="2" charset="0"/>
            </a:endParaRPr>
          </a:p>
          <a:p>
            <a:r>
              <a:rPr lang="en-US" sz="7200" b="0" dirty="0">
                <a:latin typeface="Linux Libertine G" panose="02000503000000000000" pitchFamily="2" charset="0"/>
                <a:ea typeface="Linux Libertine G" panose="02000503000000000000" pitchFamily="2" charset="0"/>
                <a:cs typeface="Linux Libertine G" panose="02000503000000000000" pitchFamily="2" charset="0"/>
              </a:rPr>
              <a:t>daniela.tafani@unibo.it</a:t>
            </a:r>
          </a:p>
          <a:p>
            <a:endParaRPr lang="en-US" dirty="0"/>
          </a:p>
          <a:p>
            <a:endParaRPr lang="en-US" dirty="0"/>
          </a:p>
        </p:txBody>
      </p:sp>
    </p:spTree>
    <p:extLst>
      <p:ext uri="{BB962C8B-B14F-4D97-AF65-F5344CB8AC3E}">
        <p14:creationId xmlns:p14="http://schemas.microsoft.com/office/powerpoint/2010/main" val="168119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6</a:t>
            </a:fld>
            <a:endParaRPr lang="bg-BG" dirty="0">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4390009" y="3761116"/>
            <a:ext cx="16865478" cy="3096883"/>
          </a:xfrm>
          <a:prstGeom prst="rect">
            <a:avLst/>
          </a:prstGeom>
        </p:spPr>
        <p:txBody>
          <a:bodyPr>
            <a:no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90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r>
              <a:rPr lang="el-GR" sz="90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Οι ιστορίες περί προκατάληψης είναι ατελείωτες</a:t>
            </a:r>
            <a:r>
              <a:rPr lang="en-US" sz="90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t>
            </a:r>
          </a:p>
        </p:txBody>
      </p:sp>
    </p:spTree>
    <p:extLst>
      <p:ext uri="{BB962C8B-B14F-4D97-AF65-F5344CB8AC3E}">
        <p14:creationId xmlns:p14="http://schemas.microsoft.com/office/powerpoint/2010/main" val="791835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7</a:t>
            </a:fld>
            <a:endParaRPr lang="bg-BG" dirty="0">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1384995"/>
          </a:xfrm>
          <a:prstGeom prst="rect">
            <a:avLst/>
          </a:prstGeom>
        </p:spPr>
        <p:txBody>
          <a:bodyPr wrap="square">
            <a:spAutoFit/>
          </a:bodyPr>
          <a:lstStyle/>
          <a:p>
            <a:r>
              <a:rPr lang="it-IT"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Brian Christian, </a:t>
            </a:r>
            <a:r>
              <a:rPr lang="en-US" sz="28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The </a:t>
            </a:r>
            <a:r>
              <a:rPr lang="it-IT" sz="2800" i="1"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alignment</a:t>
            </a:r>
            <a:r>
              <a:rPr lang="it-IT" sz="28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r>
              <a:rPr lang="it-IT" sz="2800" i="1"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problem</a:t>
            </a:r>
            <a:r>
              <a:rPr lang="it-IT" sz="2800" i="1"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Machine Learning and Human </a:t>
            </a:r>
            <a:r>
              <a:rPr lang="it-IT" sz="2800" i="1" dirty="0" err="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Values</a:t>
            </a:r>
            <a:r>
              <a:rPr lang="it-IT"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Norton, </a:t>
            </a:r>
            <a:r>
              <a:rPr lang="en-US"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2020.</a:t>
            </a:r>
          </a:p>
          <a:p>
            <a:r>
              <a:rPr lang="it-IT"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2">
                  <a:extLst>
                    <a:ext uri="{A12FA001-AC4F-418D-AE19-62706E023703}">
                      <ahyp:hlinkClr xmlns:ahyp="http://schemas.microsoft.com/office/drawing/2018/hyperlinkcolor" val="tx"/>
                    </a:ext>
                  </a:extLst>
                </a:hlinkClick>
              </a:rPr>
              <a:t>https://code.google.com/archive/p/word2vec/</a:t>
            </a:r>
            <a:r>
              <a:rPr lang="it-IT" sz="280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 </a:t>
            </a:r>
          </a:p>
          <a:p>
            <a:endParaRPr lang="en-US" sz="2800" dirty="0">
              <a:solidFill>
                <a:srgbClr val="414141"/>
              </a:solidFill>
              <a:latin typeface="Helvetica Neue"/>
            </a:endParaRPr>
          </a:p>
        </p:txBody>
      </p:sp>
      <p:pic>
        <p:nvPicPr>
          <p:cNvPr id="5" name="Immagine 4">
            <a:extLst>
              <a:ext uri="{FF2B5EF4-FFF2-40B4-BE49-F238E27FC236}">
                <a16:creationId xmlns:a16="http://schemas.microsoft.com/office/drawing/2014/main" id="{2C70BEF2-8250-45E5-8177-2C6FFD2D416B}"/>
              </a:ext>
            </a:extLst>
          </p:cNvPr>
          <p:cNvPicPr>
            <a:picLocks noChangeAspect="1"/>
          </p:cNvPicPr>
          <p:nvPr/>
        </p:nvPicPr>
        <p:blipFill>
          <a:blip r:embed="rId3"/>
          <a:stretch>
            <a:fillRect/>
          </a:stretch>
        </p:blipFill>
        <p:spPr>
          <a:xfrm>
            <a:off x="5728001" y="2267044"/>
            <a:ext cx="12504025" cy="7905656"/>
          </a:xfrm>
          <a:prstGeom prst="rect">
            <a:avLst/>
          </a:prstGeom>
        </p:spPr>
      </p:pic>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4"/>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1266093" y="761979"/>
            <a:ext cx="2109364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7200" b="0" dirty="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rPr>
              <a:t>Word2vec</a:t>
            </a:r>
          </a:p>
        </p:txBody>
      </p:sp>
    </p:spTree>
    <p:extLst>
      <p:ext uri="{BB962C8B-B14F-4D97-AF65-F5344CB8AC3E}">
        <p14:creationId xmlns:p14="http://schemas.microsoft.com/office/powerpoint/2010/main" val="19705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8</a:t>
            </a:fld>
            <a:endParaRPr lang="bg-BG" dirty="0">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954107"/>
          </a:xfrm>
          <a:prstGeom prst="rect">
            <a:avLst/>
          </a:prstGeom>
        </p:spPr>
        <p:txBody>
          <a:bodyPr wrap="square">
            <a:spAutoFit/>
          </a:bodyPr>
          <a:lstStyle/>
          <a:p>
            <a:r>
              <a:rPr lang="it-IT" sz="2800" dirty="0">
                <a:solidFill>
                  <a:srgbClr val="414141"/>
                </a:solidFill>
                <a:latin typeface="Helvetica Neue"/>
                <a:hlinkClick r:id="rId2"/>
              </a:rPr>
              <a:t>https://code.google.com/archive/p/word2vec/</a:t>
            </a:r>
            <a:r>
              <a:rPr lang="it-IT" sz="2800" dirty="0">
                <a:solidFill>
                  <a:srgbClr val="414141"/>
                </a:solidFill>
                <a:latin typeface="Helvetica Neue"/>
              </a:rPr>
              <a:t> </a:t>
            </a:r>
          </a:p>
          <a:p>
            <a:r>
              <a:rPr lang="it-IT" sz="2800" dirty="0">
                <a:solidFill>
                  <a:srgbClr val="414141"/>
                </a:solidFill>
                <a:latin typeface="Helvetica Neue"/>
              </a:rPr>
              <a:t>Brian Christian, </a:t>
            </a:r>
            <a:r>
              <a:rPr lang="en-US" sz="2800" i="1" dirty="0">
                <a:solidFill>
                  <a:srgbClr val="414141"/>
                </a:solidFill>
                <a:latin typeface="Helvetica Neue"/>
              </a:rPr>
              <a:t>The </a:t>
            </a:r>
            <a:r>
              <a:rPr lang="it-IT" sz="2800" i="1" dirty="0" err="1">
                <a:solidFill>
                  <a:srgbClr val="414141"/>
                </a:solidFill>
                <a:latin typeface="Helvetica Neue"/>
              </a:rPr>
              <a:t>alignment</a:t>
            </a:r>
            <a:r>
              <a:rPr lang="it-IT" sz="2800" i="1" dirty="0">
                <a:solidFill>
                  <a:srgbClr val="414141"/>
                </a:solidFill>
                <a:latin typeface="Helvetica Neue"/>
              </a:rPr>
              <a:t> </a:t>
            </a:r>
            <a:r>
              <a:rPr lang="it-IT" sz="2800" i="1" dirty="0" err="1">
                <a:solidFill>
                  <a:srgbClr val="414141"/>
                </a:solidFill>
                <a:latin typeface="Helvetica Neue"/>
              </a:rPr>
              <a:t>problem</a:t>
            </a:r>
            <a:r>
              <a:rPr lang="it-IT" sz="2800" i="1" dirty="0">
                <a:solidFill>
                  <a:srgbClr val="414141"/>
                </a:solidFill>
                <a:latin typeface="Helvetica Neue"/>
              </a:rPr>
              <a:t>. Machine Learning and Human </a:t>
            </a:r>
            <a:r>
              <a:rPr lang="it-IT" sz="2800" i="1" dirty="0" err="1">
                <a:solidFill>
                  <a:srgbClr val="414141"/>
                </a:solidFill>
                <a:latin typeface="Helvetica Neue"/>
              </a:rPr>
              <a:t>Values</a:t>
            </a:r>
            <a:r>
              <a:rPr lang="it-IT" sz="2800" dirty="0">
                <a:solidFill>
                  <a:srgbClr val="414141"/>
                </a:solidFill>
                <a:latin typeface="Helvetica Neue"/>
              </a:rPr>
              <a:t>, Norton, </a:t>
            </a:r>
            <a:r>
              <a:rPr lang="en-US" sz="2800" dirty="0">
                <a:solidFill>
                  <a:srgbClr val="414141"/>
                </a:solidFill>
                <a:latin typeface="Helvetica Neue"/>
              </a:rPr>
              <a:t>2020</a:t>
            </a:r>
          </a:p>
        </p:txBody>
      </p:sp>
      <p:pic>
        <p:nvPicPr>
          <p:cNvPr id="5" name="Immagine 4">
            <a:extLst>
              <a:ext uri="{FF2B5EF4-FFF2-40B4-BE49-F238E27FC236}">
                <a16:creationId xmlns:a16="http://schemas.microsoft.com/office/drawing/2014/main" id="{9C532BEB-11E3-4BE7-BA69-D2777276DD27}"/>
              </a:ext>
            </a:extLst>
          </p:cNvPr>
          <p:cNvPicPr>
            <a:picLocks noChangeAspect="1"/>
          </p:cNvPicPr>
          <p:nvPr/>
        </p:nvPicPr>
        <p:blipFill>
          <a:blip r:embed="rId3"/>
          <a:stretch>
            <a:fillRect/>
          </a:stretch>
        </p:blipFill>
        <p:spPr>
          <a:xfrm>
            <a:off x="571630" y="900000"/>
            <a:ext cx="12006904" cy="1457528"/>
          </a:xfrm>
          <a:prstGeom prst="rect">
            <a:avLst/>
          </a:prstGeom>
        </p:spPr>
      </p:pic>
      <p:sp>
        <p:nvSpPr>
          <p:cNvPr id="11" name="TextBox 10">
            <a:extLst>
              <a:ext uri="{FF2B5EF4-FFF2-40B4-BE49-F238E27FC236}">
                <a16:creationId xmlns:a16="http://schemas.microsoft.com/office/drawing/2014/main" id="{20974532-2AC1-78B0-3BF2-DD62E7BCD218}"/>
              </a:ext>
            </a:extLst>
          </p:cNvPr>
          <p:cNvSpPr txBox="1"/>
          <p:nvPr/>
        </p:nvSpPr>
        <p:spPr>
          <a:xfrm>
            <a:off x="4262913" y="2712778"/>
            <a:ext cx="15858173" cy="707886"/>
          </a:xfrm>
          <a:prstGeom prst="rect">
            <a:avLst/>
          </a:prstGeom>
          <a:noFill/>
        </p:spPr>
        <p:txBody>
          <a:bodyPr wrap="square" rtlCol="0">
            <a:spAutoFit/>
          </a:bodyPr>
          <a:lstStyle/>
          <a:p>
            <a:pPr algn="ctr"/>
            <a:r>
              <a:rPr lang="el-GR" sz="4000" dirty="0"/>
              <a:t>Για παράδειγμα, εάν πληκτρολογήσετε </a:t>
            </a:r>
            <a:r>
              <a:rPr lang="en-US" sz="4000" dirty="0"/>
              <a:t>China + river </a:t>
            </a:r>
            <a:r>
              <a:rPr lang="el-GR" sz="4000" dirty="0"/>
              <a:t>θα λάβετε </a:t>
            </a:r>
            <a:r>
              <a:rPr lang="en-US" sz="4000" dirty="0"/>
              <a:t>Yangtze</a:t>
            </a:r>
            <a:endParaRPr lang="LID4096" sz="4000" dirty="0"/>
          </a:p>
        </p:txBody>
      </p:sp>
      <p:sp>
        <p:nvSpPr>
          <p:cNvPr id="12" name="TextBox 11">
            <a:extLst>
              <a:ext uri="{FF2B5EF4-FFF2-40B4-BE49-F238E27FC236}">
                <a16:creationId xmlns:a16="http://schemas.microsoft.com/office/drawing/2014/main" id="{CFDC4CDF-3852-A4BC-6EC3-5231BB44AF4C}"/>
              </a:ext>
            </a:extLst>
          </p:cNvPr>
          <p:cNvSpPr txBox="1"/>
          <p:nvPr/>
        </p:nvSpPr>
        <p:spPr>
          <a:xfrm>
            <a:off x="4747935" y="3775914"/>
            <a:ext cx="14888127" cy="707886"/>
          </a:xfrm>
          <a:prstGeom prst="rect">
            <a:avLst/>
          </a:prstGeom>
          <a:noFill/>
        </p:spPr>
        <p:txBody>
          <a:bodyPr wrap="square" rtlCol="0">
            <a:spAutoFit/>
          </a:bodyPr>
          <a:lstStyle/>
          <a:p>
            <a:pPr algn="ctr"/>
            <a:r>
              <a:rPr lang="el-GR" sz="4000" dirty="0"/>
              <a:t>Εάν πληκτρολογήσετε </a:t>
            </a:r>
            <a:r>
              <a:rPr lang="en-US" sz="4000" dirty="0"/>
              <a:t>Paris – France + Italy, </a:t>
            </a:r>
            <a:r>
              <a:rPr lang="el-GR" sz="4000" dirty="0"/>
              <a:t>θα λάβετε </a:t>
            </a:r>
            <a:r>
              <a:rPr lang="en-US" sz="4000" dirty="0"/>
              <a:t>Rome </a:t>
            </a:r>
            <a:endParaRPr lang="LID4096" sz="4000" dirty="0"/>
          </a:p>
        </p:txBody>
      </p:sp>
      <p:sp>
        <p:nvSpPr>
          <p:cNvPr id="13" name="TextBox 12">
            <a:extLst>
              <a:ext uri="{FF2B5EF4-FFF2-40B4-BE49-F238E27FC236}">
                <a16:creationId xmlns:a16="http://schemas.microsoft.com/office/drawing/2014/main" id="{FA3101D8-31B3-A6A3-89E2-2CD511BEA9DC}"/>
              </a:ext>
            </a:extLst>
          </p:cNvPr>
          <p:cNvSpPr txBox="1"/>
          <p:nvPr/>
        </p:nvSpPr>
        <p:spPr>
          <a:xfrm>
            <a:off x="4623758" y="4839050"/>
            <a:ext cx="14440619" cy="707886"/>
          </a:xfrm>
          <a:prstGeom prst="rect">
            <a:avLst/>
          </a:prstGeom>
          <a:noFill/>
        </p:spPr>
        <p:txBody>
          <a:bodyPr wrap="square" rtlCol="0">
            <a:spAutoFit/>
          </a:bodyPr>
          <a:lstStyle/>
          <a:p>
            <a:pPr algn="ctr"/>
            <a:r>
              <a:rPr lang="el-GR" sz="4000" dirty="0"/>
              <a:t>Και αν πληκτρολογήσετε </a:t>
            </a:r>
            <a:r>
              <a:rPr lang="en-US" sz="4000" dirty="0"/>
              <a:t>king – man + woman, </a:t>
            </a:r>
            <a:r>
              <a:rPr lang="el-GR" sz="4000" dirty="0"/>
              <a:t>θα λάβετε </a:t>
            </a:r>
            <a:r>
              <a:rPr lang="en-US" sz="4000" dirty="0"/>
              <a:t>queen</a:t>
            </a:r>
            <a:endParaRPr lang="LID4096" sz="4000" dirty="0"/>
          </a:p>
        </p:txBody>
      </p:sp>
    </p:spTree>
    <p:extLst>
      <p:ext uri="{BB962C8B-B14F-4D97-AF65-F5344CB8AC3E}">
        <p14:creationId xmlns:p14="http://schemas.microsoft.com/office/powerpoint/2010/main" val="192157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9</a:t>
            </a:fld>
            <a:endParaRPr lang="bg-BG" dirty="0">
              <a:solidFill>
                <a:srgbClr val="000000"/>
              </a:solidFill>
            </a:endParaRPr>
          </a:p>
        </p:txBody>
      </p:sp>
      <p:pic>
        <p:nvPicPr>
          <p:cNvPr id="4" name="Immagine 3">
            <a:extLst>
              <a:ext uri="{FF2B5EF4-FFF2-40B4-BE49-F238E27FC236}">
                <a16:creationId xmlns:a16="http://schemas.microsoft.com/office/drawing/2014/main" id="{B073877F-5810-47AC-AD6D-5382794A75D4}"/>
              </a:ext>
            </a:extLst>
          </p:cNvPr>
          <p:cNvPicPr>
            <a:picLocks noChangeAspect="1"/>
          </p:cNvPicPr>
          <p:nvPr/>
        </p:nvPicPr>
        <p:blipFill>
          <a:blip r:embed="rId2"/>
          <a:stretch>
            <a:fillRect/>
          </a:stretch>
        </p:blipFill>
        <p:spPr>
          <a:xfrm>
            <a:off x="16515180" y="5398478"/>
            <a:ext cx="846370" cy="545121"/>
          </a:xfrm>
          <a:prstGeom prst="rect">
            <a:avLst/>
          </a:prstGeom>
        </p:spPr>
      </p:pic>
      <p:pic>
        <p:nvPicPr>
          <p:cNvPr id="7" name="Immagine 6">
            <a:extLst>
              <a:ext uri="{FF2B5EF4-FFF2-40B4-BE49-F238E27FC236}">
                <a16:creationId xmlns:a16="http://schemas.microsoft.com/office/drawing/2014/main" id="{7417006D-1492-4FCB-A442-46686CE38408}"/>
              </a:ext>
            </a:extLst>
          </p:cNvPr>
          <p:cNvPicPr>
            <a:picLocks noChangeAspect="1"/>
          </p:cNvPicPr>
          <p:nvPr/>
        </p:nvPicPr>
        <p:blipFill>
          <a:blip r:embed="rId3"/>
          <a:stretch>
            <a:fillRect/>
          </a:stretch>
        </p:blipFill>
        <p:spPr>
          <a:xfrm>
            <a:off x="571630" y="900000"/>
            <a:ext cx="12006904" cy="1457528"/>
          </a:xfrm>
          <a:prstGeom prst="rect">
            <a:avLst/>
          </a:prstGeom>
        </p:spPr>
      </p:pic>
      <p:pic>
        <p:nvPicPr>
          <p:cNvPr id="8" name="Immagine 7">
            <a:extLst>
              <a:ext uri="{FF2B5EF4-FFF2-40B4-BE49-F238E27FC236}">
                <a16:creationId xmlns:a16="http://schemas.microsoft.com/office/drawing/2014/main" id="{7CDC049C-2D8B-4B30-8CDD-F17394E66F5C}"/>
              </a:ext>
            </a:extLst>
          </p:cNvPr>
          <p:cNvPicPr>
            <a:picLocks noChangeAspect="1"/>
          </p:cNvPicPr>
          <p:nvPr/>
        </p:nvPicPr>
        <p:blipFill>
          <a:blip r:embed="rId4"/>
          <a:stretch>
            <a:fillRect/>
          </a:stretch>
        </p:blipFill>
        <p:spPr>
          <a:xfrm>
            <a:off x="4375554" y="2066914"/>
            <a:ext cx="16090091" cy="8499974"/>
          </a:xfrm>
          <a:prstGeom prst="rect">
            <a:avLst/>
          </a:prstGeom>
        </p:spPr>
      </p:pic>
      <p:pic>
        <p:nvPicPr>
          <p:cNvPr id="5" name="Immagine 4">
            <a:extLst>
              <a:ext uri="{FF2B5EF4-FFF2-40B4-BE49-F238E27FC236}">
                <a16:creationId xmlns:a16="http://schemas.microsoft.com/office/drawing/2014/main" id="{23E62C38-574B-4C6D-964B-C7C66FB84FE0}"/>
              </a:ext>
            </a:extLst>
          </p:cNvPr>
          <p:cNvPicPr>
            <a:picLocks noChangeAspect="1"/>
          </p:cNvPicPr>
          <p:nvPr/>
        </p:nvPicPr>
        <p:blipFill>
          <a:blip r:embed="rId5"/>
          <a:stretch>
            <a:fillRect/>
          </a:stretch>
        </p:blipFill>
        <p:spPr>
          <a:xfrm>
            <a:off x="18270784" y="5044365"/>
            <a:ext cx="660393" cy="489602"/>
          </a:xfrm>
          <a:prstGeom prst="rect">
            <a:avLst/>
          </a:prstGeom>
        </p:spPr>
      </p:pic>
    </p:spTree>
    <p:extLst>
      <p:ext uri="{BB962C8B-B14F-4D97-AF65-F5344CB8AC3E}">
        <p14:creationId xmlns:p14="http://schemas.microsoft.com/office/powerpoint/2010/main" val="11957654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834</TotalTime>
  <Words>3684</Words>
  <Application>Microsoft Office PowerPoint</Application>
  <PresentationFormat>Custom</PresentationFormat>
  <Paragraphs>176</Paragraphs>
  <Slides>56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Adobe Caslon Pro</vt:lpstr>
      <vt:lpstr>Arial</vt:lpstr>
      <vt:lpstr>Calibri</vt:lpstr>
      <vt:lpstr>Calibri Light</vt:lpstr>
      <vt:lpstr>Gill Sans Light</vt:lpstr>
      <vt:lpstr>Helvetica Neue</vt:lpstr>
      <vt:lpstr>Linux Libertine Display G</vt:lpstr>
      <vt:lpstr>Linux Libertine 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ASmr</dc:creator>
  <cp:lastModifiedBy>Theodoros Papoutsos</cp:lastModifiedBy>
  <cp:revision>140</cp:revision>
  <dcterms:created xsi:type="dcterms:W3CDTF">2021-06-27T10:17:46Z</dcterms:created>
  <dcterms:modified xsi:type="dcterms:W3CDTF">2023-04-21T11:06:27Z</dcterms:modified>
</cp:coreProperties>
</file>