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5" r:id="rId1"/>
  </p:sldMasterIdLst>
  <p:notesMasterIdLst>
    <p:notesMasterId r:id="rId32"/>
  </p:notesMasterIdLst>
  <p:handoutMasterIdLst>
    <p:handoutMasterId r:id="rId33"/>
  </p:handoutMasterIdLst>
  <p:sldIdLst>
    <p:sldId id="256" r:id="rId2"/>
    <p:sldId id="269" r:id="rId3"/>
    <p:sldId id="545" r:id="rId4"/>
    <p:sldId id="548" r:id="rId5"/>
    <p:sldId id="547" r:id="rId6"/>
    <p:sldId id="549" r:id="rId7"/>
    <p:sldId id="477" r:id="rId8"/>
    <p:sldId id="554" r:id="rId9"/>
    <p:sldId id="555" r:id="rId10"/>
    <p:sldId id="557" r:id="rId11"/>
    <p:sldId id="563" r:id="rId12"/>
    <p:sldId id="553" r:id="rId13"/>
    <p:sldId id="478" r:id="rId14"/>
    <p:sldId id="476" r:id="rId15"/>
    <p:sldId id="480" r:id="rId16"/>
    <p:sldId id="483" r:id="rId17"/>
    <p:sldId id="481" r:id="rId18"/>
    <p:sldId id="484" r:id="rId19"/>
    <p:sldId id="485" r:id="rId20"/>
    <p:sldId id="550" r:id="rId21"/>
    <p:sldId id="559" r:id="rId22"/>
    <p:sldId id="552" r:id="rId23"/>
    <p:sldId id="556" r:id="rId24"/>
    <p:sldId id="566" r:id="rId25"/>
    <p:sldId id="565" r:id="rId26"/>
    <p:sldId id="551" r:id="rId27"/>
    <p:sldId id="564" r:id="rId28"/>
    <p:sldId id="561" r:id="rId29"/>
    <p:sldId id="562" r:id="rId30"/>
    <p:sldId id="261" r:id="rId31"/>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0100C8"/>
    <a:srgbClr val="FF2D64"/>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showGuides="1">
      <p:cViewPr varScale="1">
        <p:scale>
          <a:sx n="56" d="100"/>
          <a:sy n="56" d="100"/>
        </p:scale>
        <p:origin x="558" y="96"/>
      </p:cViewPr>
      <p:guideLst>
        <p:guide orient="horz" pos="4320"/>
        <p:guide pos="7680"/>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4/21/2023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343584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21.4.2023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extLst>
      <p:ext uri="{BB962C8B-B14F-4D97-AF65-F5344CB8AC3E}">
        <p14:creationId xmlns:p14="http://schemas.microsoft.com/office/powerpoint/2010/main" val="2210666718"/>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a:extLst>
              <a:ext uri="{FF2B5EF4-FFF2-40B4-BE49-F238E27FC236}">
                <a16:creationId xmlns:a16="http://schemas.microsoft.com/office/drawing/2014/main" id="{B917EA4C-AF1A-F844-9E6F-5DF8EB2EDBC3}"/>
              </a:ext>
            </a:extLst>
          </p:cNvPr>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a:extLst>
              <a:ext uri="{FF2B5EF4-FFF2-40B4-BE49-F238E27FC236}">
                <a16:creationId xmlns:a16="http://schemas.microsoft.com/office/drawing/2014/main" id="{C4620EE8-4506-F748-BA2F-9F7D7888F37E}"/>
              </a:ext>
            </a:extLst>
          </p:cNvPr>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a:extLst>
              <a:ext uri="{FF2B5EF4-FFF2-40B4-BE49-F238E27FC236}">
                <a16:creationId xmlns:a16="http://schemas.microsoft.com/office/drawing/2014/main" id="{9B3CD9D9-3717-8045-BBE0-D00561474EA1}"/>
              </a:ext>
            </a:extLst>
          </p:cNvPr>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spTree>
    <p:extLst>
      <p:ext uri="{BB962C8B-B14F-4D97-AF65-F5344CB8AC3E}">
        <p14:creationId xmlns:p14="http://schemas.microsoft.com/office/powerpoint/2010/main" val="20345139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00864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16492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2533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30503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sp>
        <p:nvSpPr>
          <p:cNvPr id="13"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spTree>
    <p:extLst>
      <p:ext uri="{BB962C8B-B14F-4D97-AF65-F5344CB8AC3E}">
        <p14:creationId xmlns:p14="http://schemas.microsoft.com/office/powerpoint/2010/main" val="426526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828800" y="4260851"/>
            <a:ext cx="20726400" cy="2940050"/>
          </a:xfrm>
        </p:spPr>
        <p:txBody>
          <a:bodyPr/>
          <a:lstStyle/>
          <a:p>
            <a:r>
              <a:rPr lang="it-IT"/>
              <a:t>Fare clic per modificare stile</a:t>
            </a:r>
          </a:p>
        </p:txBody>
      </p:sp>
      <p:sp>
        <p:nvSpPr>
          <p:cNvPr id="3" name="Sottotitolo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DF5B5D2-CA2A-6548-955E-9897154AE4E2}" type="datetimeFigureOut">
              <a:rPr lang="it-IT" smtClean="0"/>
              <a:t>21/04/2023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E11C3C-84A5-A346-8CE0-29825D2E2D30}" type="slidenum">
              <a:rPr lang="it-IT" smtClean="0"/>
              <a:t>‹#›</a:t>
            </a:fld>
            <a:endParaRPr lang="it-IT"/>
          </a:p>
        </p:txBody>
      </p:sp>
    </p:spTree>
    <p:extLst>
      <p:ext uri="{BB962C8B-B14F-4D97-AF65-F5344CB8AC3E}">
        <p14:creationId xmlns:p14="http://schemas.microsoft.com/office/powerpoint/2010/main" val="28657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a:extLst>
              <a:ext uri="{FF2B5EF4-FFF2-40B4-BE49-F238E27FC236}">
                <a16:creationId xmlns:a16="http://schemas.microsoft.com/office/drawing/2014/main" id="{9B3CD9D9-3717-8045-BBE0-D00561474EA1}"/>
              </a:ext>
            </a:extLst>
          </p:cNvPr>
          <p:cNvSpPr txBox="1">
            <a:spLocks/>
          </p:cNvSpPr>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dirty="0">
                <a:solidFill>
                  <a:schemeClr val="tx1"/>
                </a:solidFill>
                <a:effectLst/>
                <a:latin typeface="Helvetica Neue"/>
                <a:ea typeface="+mn-ea"/>
                <a:cs typeface="+mn-cs"/>
              </a:rPr>
              <a:t>This Master is run under the context of Action</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No 2020-EU-IA-0087, co-financed by the EU CEF Telecom</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under GA nr. INEA/CEF/ICT/A2020/2267423</a:t>
            </a:r>
            <a:endParaRPr lang="x-none" sz="1600" dirty="0">
              <a:latin typeface="Helvetica Neue"/>
            </a:endParaRPr>
          </a:p>
        </p:txBody>
      </p:sp>
      <p:pic>
        <p:nvPicPr>
          <p:cNvPr id="22" name="Picture 2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2065785542"/>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699" r:id="rId3"/>
    <p:sldLayoutId id="2147483698" r:id="rId4"/>
    <p:sldLayoutId id="2147483700" r:id="rId5"/>
    <p:sldLayoutId id="2147483714" r:id="rId6"/>
    <p:sldLayoutId id="2147483715" r:id="rId7"/>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elphi.allenai.org/"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purl.archive.org/dtafanicit/BenderGebru"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purl.archive.org/dtafanicit/Feynma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rxiv.org/abs/2110.07574v2"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University of Bologna</a:t>
            </a:r>
          </a:p>
        </p:txBody>
      </p:sp>
      <p:sp>
        <p:nvSpPr>
          <p:cNvPr id="3" name="Text Placeholder 2"/>
          <p:cNvSpPr>
            <a:spLocks noGrp="1"/>
          </p:cNvSpPr>
          <p:nvPr>
            <p:ph type="body" sz="quarter" idx="19"/>
          </p:nvPr>
        </p:nvSpPr>
        <p:spPr/>
        <p:txBody>
          <a:bodyPr/>
          <a:lstStyle/>
          <a:p>
            <a:r>
              <a:rPr lang="en-US" dirty="0"/>
              <a:t>2022/2023 – Second Semester</a:t>
            </a:r>
          </a:p>
        </p:txBody>
      </p:sp>
      <p:sp>
        <p:nvSpPr>
          <p:cNvPr id="4" name="Text Placeholder 3"/>
          <p:cNvSpPr>
            <a:spLocks noGrp="1"/>
          </p:cNvSpPr>
          <p:nvPr>
            <p:ph type="body" sz="quarter" idx="21"/>
          </p:nvPr>
        </p:nvSpPr>
        <p:spPr/>
        <p:txBody>
          <a:bodyPr/>
          <a:lstStyle/>
          <a:p>
            <a:r>
              <a:rPr lang="en-US" dirty="0"/>
              <a:t>Computational Ethics</a:t>
            </a:r>
          </a:p>
        </p:txBody>
      </p:sp>
      <p:sp>
        <p:nvSpPr>
          <p:cNvPr id="5" name="Text Placeholder 4"/>
          <p:cNvSpPr>
            <a:spLocks noGrp="1"/>
          </p:cNvSpPr>
          <p:nvPr>
            <p:ph type="body" sz="quarter" idx="23"/>
          </p:nvPr>
        </p:nvSpPr>
        <p:spPr/>
        <p:txBody>
          <a:bodyPr/>
          <a:lstStyle/>
          <a:p>
            <a:r>
              <a:rPr lang="en-US" dirty="0"/>
              <a:t>Daniela </a:t>
            </a:r>
            <a:r>
              <a:rPr lang="en-US" dirty="0" err="1"/>
              <a:t>Tafani</a:t>
            </a:r>
            <a:endParaRPr lang="en-US" dirty="0"/>
          </a:p>
        </p:txBody>
      </p:sp>
      <p:pic>
        <p:nvPicPr>
          <p:cNvPr id="6" name="Immagine 5">
            <a:hlinkClick r:id="rId2"/>
            <a:extLst>
              <a:ext uri="{FF2B5EF4-FFF2-40B4-BE49-F238E27FC236}">
                <a16:creationId xmlns:a16="http://schemas.microsoft.com/office/drawing/2014/main" id="{75FC3B4B-B26D-4865-AA08-913DC59B3F30}"/>
              </a:ext>
            </a:extLst>
          </p:cNvPr>
          <p:cNvPicPr>
            <a:picLocks noChangeAspect="1"/>
          </p:cNvPicPr>
          <p:nvPr/>
        </p:nvPicPr>
        <p:blipFill>
          <a:blip r:embed="rId3"/>
          <a:stretch>
            <a:fillRect/>
          </a:stretch>
        </p:blipFill>
        <p:spPr>
          <a:xfrm>
            <a:off x="9862705" y="12163208"/>
            <a:ext cx="4439270" cy="1552792"/>
          </a:xfrm>
          <a:prstGeom prst="rect">
            <a:avLst/>
          </a:prstGeom>
          <a:solidFill>
            <a:schemeClr val="accent1">
              <a:lumMod val="50000"/>
            </a:schemeClr>
          </a:solidFill>
        </p:spPr>
      </p:pic>
      <p:pic>
        <p:nvPicPr>
          <p:cNvPr id="7" name="Immagine 6">
            <a:extLst>
              <a:ext uri="{FF2B5EF4-FFF2-40B4-BE49-F238E27FC236}">
                <a16:creationId xmlns:a16="http://schemas.microsoft.com/office/drawing/2014/main" id="{8727FAE6-281C-45C9-B02F-9715D2C2D4BF}"/>
              </a:ext>
            </a:extLst>
          </p:cNvPr>
          <p:cNvPicPr>
            <a:picLocks noChangeAspect="1"/>
          </p:cNvPicPr>
          <p:nvPr/>
        </p:nvPicPr>
        <p:blipFill>
          <a:blip r:embed="rId4"/>
          <a:stretch>
            <a:fillRect/>
          </a:stretch>
        </p:blipFill>
        <p:spPr>
          <a:xfrm>
            <a:off x="7256600" y="11975431"/>
            <a:ext cx="1819127" cy="1581369"/>
          </a:xfrm>
          <a:prstGeom prst="rect">
            <a:avLst/>
          </a:prstGeom>
        </p:spPr>
      </p:pic>
    </p:spTree>
    <p:extLst>
      <p:ext uri="{BB962C8B-B14F-4D97-AF65-F5344CB8AC3E}">
        <p14:creationId xmlns:p14="http://schemas.microsoft.com/office/powerpoint/2010/main" val="130296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A8B78BF-C18B-42E8-A58D-4CE2BAC99218}"/>
              </a:ext>
            </a:extLst>
          </p:cNvPr>
          <p:cNvPicPr>
            <a:picLocks noChangeAspect="1"/>
          </p:cNvPicPr>
          <p:nvPr/>
        </p:nvPicPr>
        <p:blipFill>
          <a:blip r:embed="rId2"/>
          <a:stretch>
            <a:fillRect/>
          </a:stretch>
        </p:blipFill>
        <p:spPr>
          <a:xfrm>
            <a:off x="813594" y="2510715"/>
            <a:ext cx="15969455" cy="6023684"/>
          </a:xfrm>
          <a:prstGeom prst="rect">
            <a:avLst/>
          </a:prstGeom>
        </p:spPr>
      </p:pic>
      <p:sp>
        <p:nvSpPr>
          <p:cNvPr id="4" name="Rettangolo 3">
            <a:extLst>
              <a:ext uri="{FF2B5EF4-FFF2-40B4-BE49-F238E27FC236}">
                <a16:creationId xmlns:a16="http://schemas.microsoft.com/office/drawing/2014/main" id="{9405E90D-DA9F-4237-A547-A47CC0DB229B}"/>
              </a:ext>
            </a:extLst>
          </p:cNvPr>
          <p:cNvSpPr/>
          <p:nvPr/>
        </p:nvSpPr>
        <p:spPr>
          <a:xfrm>
            <a:off x="17145000" y="2666498"/>
            <a:ext cx="6605954" cy="1938992"/>
          </a:xfrm>
          <a:prstGeom prst="rect">
            <a:avLst/>
          </a:prstGeom>
        </p:spPr>
        <p:txBody>
          <a:bodyPr wrap="square">
            <a:spAutoFit/>
          </a:bodyPr>
          <a:lstStyle/>
          <a:p>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Είναι εφικτή η ηθική κρίση χωρίς την απαραίτητη κατανόηση</a:t>
            </a:r>
            <a:r>
              <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endPar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146812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7404805-3026-43FD-9137-71C799CC811E}"/>
              </a:ext>
            </a:extLst>
          </p:cNvPr>
          <p:cNvPicPr>
            <a:picLocks noChangeAspect="1"/>
          </p:cNvPicPr>
          <p:nvPr/>
        </p:nvPicPr>
        <p:blipFill>
          <a:blip r:embed="rId2"/>
          <a:stretch>
            <a:fillRect/>
          </a:stretch>
        </p:blipFill>
        <p:spPr>
          <a:xfrm>
            <a:off x="803049" y="3920697"/>
            <a:ext cx="22876101" cy="2921268"/>
          </a:xfrm>
          <a:prstGeom prst="rect">
            <a:avLst/>
          </a:prstGeom>
        </p:spPr>
      </p:pic>
    </p:spTree>
    <p:extLst>
      <p:ext uri="{BB962C8B-B14F-4D97-AF65-F5344CB8AC3E}">
        <p14:creationId xmlns:p14="http://schemas.microsoft.com/office/powerpoint/2010/main" val="46372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12</a:t>
            </a:fld>
            <a:endParaRPr lang="bg-BG" dirty="0">
              <a:solidFill>
                <a:srgbClr val="000000"/>
              </a:solidFill>
            </a:endParaRPr>
          </a:p>
        </p:txBody>
      </p:sp>
      <p:pic>
        <p:nvPicPr>
          <p:cNvPr id="12" name="Immagine 11">
            <a:extLst>
              <a:ext uri="{FF2B5EF4-FFF2-40B4-BE49-F238E27FC236}">
                <a16:creationId xmlns:a16="http://schemas.microsoft.com/office/drawing/2014/main" id="{A397663A-062A-4D82-920E-5AADF02EF246}"/>
              </a:ext>
            </a:extLst>
          </p:cNvPr>
          <p:cNvPicPr>
            <a:picLocks noChangeAspect="1"/>
          </p:cNvPicPr>
          <p:nvPr/>
        </p:nvPicPr>
        <p:blipFill>
          <a:blip r:embed="rId2"/>
          <a:stretch>
            <a:fillRect/>
          </a:stretch>
        </p:blipFill>
        <p:spPr>
          <a:xfrm>
            <a:off x="2531914" y="6038735"/>
            <a:ext cx="15923034" cy="5391265"/>
          </a:xfrm>
          <a:prstGeom prst="rect">
            <a:avLst/>
          </a:prstGeom>
        </p:spPr>
      </p:pic>
      <p:sp>
        <p:nvSpPr>
          <p:cNvPr id="10" name="Rettangolo 9">
            <a:extLst>
              <a:ext uri="{FF2B5EF4-FFF2-40B4-BE49-F238E27FC236}">
                <a16:creationId xmlns:a16="http://schemas.microsoft.com/office/drawing/2014/main" id="{0BAC1C5F-FF10-4DC4-A38D-A6209F6F039F}"/>
              </a:ext>
            </a:extLst>
          </p:cNvPr>
          <p:cNvSpPr/>
          <p:nvPr/>
        </p:nvSpPr>
        <p:spPr>
          <a:xfrm>
            <a:off x="4399472" y="5822937"/>
            <a:ext cx="12611819" cy="1477328"/>
          </a:xfrm>
          <a:prstGeom prst="rect">
            <a:avLst/>
          </a:prstGeom>
        </p:spPr>
        <p:txBody>
          <a:bodyPr wrap="square">
            <a:spAutoFit/>
          </a:bodyPr>
          <a:lstStyle/>
          <a:p>
            <a:r>
              <a:rPr lang="el-GR" sz="9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Ας ρωτήσουμε το </a:t>
            </a:r>
            <a:r>
              <a:rPr lang="en-US" sz="9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Delphi</a:t>
            </a:r>
            <a:endParaRPr lang="it-IT" sz="9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2910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21DC8F7-4026-4356-8169-04A764C79641}"/>
              </a:ext>
            </a:extLst>
          </p:cNvPr>
          <p:cNvSpPr txBox="1"/>
          <p:nvPr/>
        </p:nvSpPr>
        <p:spPr>
          <a:xfrm>
            <a:off x="1176851" y="11314391"/>
            <a:ext cx="17317620" cy="569387"/>
          </a:xfrm>
          <a:prstGeom prst="rect">
            <a:avLst/>
          </a:prstGeom>
          <a:noFill/>
        </p:spPr>
        <p:txBody>
          <a:bodyPr wrap="square" rtlCol="0">
            <a:spAutoFit/>
          </a:bodyPr>
          <a:lstStyle/>
          <a:p>
            <a:r>
              <a:rPr lang="it-IT" sz="3100" dirty="0">
                <a:latin typeface="Linux Libertine G" panose="02000503000000000000" pitchFamily="2" charset="0"/>
                <a:ea typeface="Linux Libertine G" panose="02000503000000000000" pitchFamily="2" charset="0"/>
                <a:cs typeface="Linux Libertine G" panose="02000503000000000000" pitchFamily="2" charset="0"/>
                <a:hlinkClick r:id="rId2"/>
              </a:rPr>
              <a:t>https://delphi.allenai.org</a:t>
            </a:r>
            <a:r>
              <a:rPr lang="it-IT" sz="3100" dirty="0">
                <a:latin typeface="Linux Libertine G" panose="02000503000000000000" pitchFamily="2" charset="0"/>
                <a:ea typeface="Linux Libertine G" panose="02000503000000000000" pitchFamily="2" charset="0"/>
                <a:cs typeface="Linux Libertine G" panose="02000503000000000000" pitchFamily="2" charset="0"/>
              </a:rPr>
              <a:t> </a:t>
            </a:r>
          </a:p>
        </p:txBody>
      </p:sp>
      <p:pic>
        <p:nvPicPr>
          <p:cNvPr id="2" name="Immagine 1">
            <a:extLst>
              <a:ext uri="{FF2B5EF4-FFF2-40B4-BE49-F238E27FC236}">
                <a16:creationId xmlns:a16="http://schemas.microsoft.com/office/drawing/2014/main" id="{6423D200-B348-4EA6-BE24-5BD274040B72}"/>
              </a:ext>
            </a:extLst>
          </p:cNvPr>
          <p:cNvPicPr>
            <a:picLocks noChangeAspect="1"/>
          </p:cNvPicPr>
          <p:nvPr/>
        </p:nvPicPr>
        <p:blipFill>
          <a:blip r:embed="rId3"/>
          <a:stretch>
            <a:fillRect/>
          </a:stretch>
        </p:blipFill>
        <p:spPr>
          <a:xfrm>
            <a:off x="149049" y="340160"/>
            <a:ext cx="12711719" cy="9665486"/>
          </a:xfrm>
          <a:prstGeom prst="rect">
            <a:avLst/>
          </a:prstGeom>
        </p:spPr>
      </p:pic>
      <p:pic>
        <p:nvPicPr>
          <p:cNvPr id="6" name="Immagine 5">
            <a:extLst>
              <a:ext uri="{FF2B5EF4-FFF2-40B4-BE49-F238E27FC236}">
                <a16:creationId xmlns:a16="http://schemas.microsoft.com/office/drawing/2014/main" id="{BC73E078-CD8D-45DC-B009-F751923377F3}"/>
              </a:ext>
            </a:extLst>
          </p:cNvPr>
          <p:cNvPicPr>
            <a:picLocks noChangeAspect="1"/>
          </p:cNvPicPr>
          <p:nvPr/>
        </p:nvPicPr>
        <p:blipFill>
          <a:blip r:embed="rId4"/>
          <a:stretch>
            <a:fillRect/>
          </a:stretch>
        </p:blipFill>
        <p:spPr>
          <a:xfrm>
            <a:off x="10637878" y="2188724"/>
            <a:ext cx="13746122" cy="7746583"/>
          </a:xfrm>
          <a:prstGeom prst="rect">
            <a:avLst/>
          </a:prstGeom>
        </p:spPr>
      </p:pic>
    </p:spTree>
    <p:extLst>
      <p:ext uri="{BB962C8B-B14F-4D97-AF65-F5344CB8AC3E}">
        <p14:creationId xmlns:p14="http://schemas.microsoft.com/office/powerpoint/2010/main" val="420379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E80383B-DADE-440B-81F4-1D931FBD8ACC}"/>
              </a:ext>
            </a:extLst>
          </p:cNvPr>
          <p:cNvPicPr>
            <a:picLocks noChangeAspect="1"/>
          </p:cNvPicPr>
          <p:nvPr/>
        </p:nvPicPr>
        <p:blipFill>
          <a:blip r:embed="rId2"/>
          <a:stretch>
            <a:fillRect/>
          </a:stretch>
        </p:blipFill>
        <p:spPr>
          <a:xfrm>
            <a:off x="0" y="3162299"/>
            <a:ext cx="13102344" cy="7391401"/>
          </a:xfrm>
          <a:prstGeom prst="rect">
            <a:avLst/>
          </a:prstGeom>
        </p:spPr>
      </p:pic>
      <p:pic>
        <p:nvPicPr>
          <p:cNvPr id="4" name="Immagine 3">
            <a:extLst>
              <a:ext uri="{FF2B5EF4-FFF2-40B4-BE49-F238E27FC236}">
                <a16:creationId xmlns:a16="http://schemas.microsoft.com/office/drawing/2014/main" id="{06945681-842F-4E0A-9DE0-5C517D27F457}"/>
              </a:ext>
            </a:extLst>
          </p:cNvPr>
          <p:cNvPicPr>
            <a:picLocks noChangeAspect="1"/>
          </p:cNvPicPr>
          <p:nvPr/>
        </p:nvPicPr>
        <p:blipFill>
          <a:blip r:embed="rId3"/>
          <a:stretch>
            <a:fillRect/>
          </a:stretch>
        </p:blipFill>
        <p:spPr>
          <a:xfrm>
            <a:off x="12464895" y="3505198"/>
            <a:ext cx="11491617" cy="7048502"/>
          </a:xfrm>
          <a:prstGeom prst="rect">
            <a:avLst/>
          </a:prstGeom>
        </p:spPr>
      </p:pic>
    </p:spTree>
    <p:extLst>
      <p:ext uri="{BB962C8B-B14F-4D97-AF65-F5344CB8AC3E}">
        <p14:creationId xmlns:p14="http://schemas.microsoft.com/office/powerpoint/2010/main" val="1535069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7348615-C511-4EC4-9A9C-D30213D67C59}"/>
              </a:ext>
            </a:extLst>
          </p:cNvPr>
          <p:cNvPicPr>
            <a:picLocks noChangeAspect="1"/>
          </p:cNvPicPr>
          <p:nvPr/>
        </p:nvPicPr>
        <p:blipFill>
          <a:blip r:embed="rId2"/>
          <a:stretch>
            <a:fillRect/>
          </a:stretch>
        </p:blipFill>
        <p:spPr>
          <a:xfrm>
            <a:off x="3288324" y="1696745"/>
            <a:ext cx="16169640" cy="8880570"/>
          </a:xfrm>
          <a:prstGeom prst="rect">
            <a:avLst/>
          </a:prstGeom>
        </p:spPr>
      </p:pic>
    </p:spTree>
    <p:extLst>
      <p:ext uri="{BB962C8B-B14F-4D97-AF65-F5344CB8AC3E}">
        <p14:creationId xmlns:p14="http://schemas.microsoft.com/office/powerpoint/2010/main" val="156460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7659BC2-3FD9-4B45-8FEE-C999D7249E0C}"/>
              </a:ext>
            </a:extLst>
          </p:cNvPr>
          <p:cNvPicPr>
            <a:picLocks noChangeAspect="1"/>
          </p:cNvPicPr>
          <p:nvPr/>
        </p:nvPicPr>
        <p:blipFill>
          <a:blip r:embed="rId2"/>
          <a:stretch>
            <a:fillRect/>
          </a:stretch>
        </p:blipFill>
        <p:spPr>
          <a:xfrm>
            <a:off x="4221480" y="1980914"/>
            <a:ext cx="16352520" cy="9300496"/>
          </a:xfrm>
          <a:prstGeom prst="rect">
            <a:avLst/>
          </a:prstGeom>
        </p:spPr>
      </p:pic>
    </p:spTree>
    <p:extLst>
      <p:ext uri="{BB962C8B-B14F-4D97-AF65-F5344CB8AC3E}">
        <p14:creationId xmlns:p14="http://schemas.microsoft.com/office/powerpoint/2010/main" val="417168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452D0C5-7873-4781-B02F-AEFF40D3599A}"/>
              </a:ext>
            </a:extLst>
          </p:cNvPr>
          <p:cNvPicPr>
            <a:picLocks noChangeAspect="1"/>
          </p:cNvPicPr>
          <p:nvPr/>
        </p:nvPicPr>
        <p:blipFill>
          <a:blip r:embed="rId2"/>
          <a:stretch>
            <a:fillRect/>
          </a:stretch>
        </p:blipFill>
        <p:spPr>
          <a:xfrm>
            <a:off x="3056250" y="1627654"/>
            <a:ext cx="18271500" cy="10498016"/>
          </a:xfrm>
          <a:prstGeom prst="rect">
            <a:avLst/>
          </a:prstGeom>
        </p:spPr>
      </p:pic>
    </p:spTree>
    <p:extLst>
      <p:ext uri="{BB962C8B-B14F-4D97-AF65-F5344CB8AC3E}">
        <p14:creationId xmlns:p14="http://schemas.microsoft.com/office/powerpoint/2010/main" val="231040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B4742A9-0551-43D6-933F-742042A05341}"/>
              </a:ext>
            </a:extLst>
          </p:cNvPr>
          <p:cNvPicPr>
            <a:picLocks noChangeAspect="1"/>
          </p:cNvPicPr>
          <p:nvPr/>
        </p:nvPicPr>
        <p:blipFill>
          <a:blip r:embed="rId2"/>
          <a:stretch>
            <a:fillRect/>
          </a:stretch>
        </p:blipFill>
        <p:spPr>
          <a:xfrm>
            <a:off x="3048000" y="1644720"/>
            <a:ext cx="18288000" cy="10426560"/>
          </a:xfrm>
          <a:prstGeom prst="rect">
            <a:avLst/>
          </a:prstGeom>
        </p:spPr>
      </p:pic>
      <p:pic>
        <p:nvPicPr>
          <p:cNvPr id="10" name="Immagine 9">
            <a:extLst>
              <a:ext uri="{FF2B5EF4-FFF2-40B4-BE49-F238E27FC236}">
                <a16:creationId xmlns:a16="http://schemas.microsoft.com/office/drawing/2014/main" id="{BBCB3CF6-31F2-483D-95CD-61E30BAD6E17}"/>
              </a:ext>
            </a:extLst>
          </p:cNvPr>
          <p:cNvPicPr>
            <a:picLocks noChangeAspect="1"/>
          </p:cNvPicPr>
          <p:nvPr/>
        </p:nvPicPr>
        <p:blipFill>
          <a:blip r:embed="rId3"/>
          <a:stretch>
            <a:fillRect/>
          </a:stretch>
        </p:blipFill>
        <p:spPr>
          <a:xfrm>
            <a:off x="2872153" y="1787321"/>
            <a:ext cx="18288000" cy="10141358"/>
          </a:xfrm>
          <a:prstGeom prst="rect">
            <a:avLst/>
          </a:prstGeom>
        </p:spPr>
      </p:pic>
    </p:spTree>
    <p:extLst>
      <p:ext uri="{BB962C8B-B14F-4D97-AF65-F5344CB8AC3E}">
        <p14:creationId xmlns:p14="http://schemas.microsoft.com/office/powerpoint/2010/main" val="231810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B4742A9-0551-43D6-933F-742042A05341}"/>
              </a:ext>
            </a:extLst>
          </p:cNvPr>
          <p:cNvPicPr>
            <a:picLocks noChangeAspect="1"/>
          </p:cNvPicPr>
          <p:nvPr/>
        </p:nvPicPr>
        <p:blipFill>
          <a:blip r:embed="rId2"/>
          <a:stretch>
            <a:fillRect/>
          </a:stretch>
        </p:blipFill>
        <p:spPr>
          <a:xfrm>
            <a:off x="3048000" y="1644720"/>
            <a:ext cx="18288000" cy="10426560"/>
          </a:xfrm>
          <a:prstGeom prst="rect">
            <a:avLst/>
          </a:prstGeom>
        </p:spPr>
      </p:pic>
      <p:pic>
        <p:nvPicPr>
          <p:cNvPr id="4" name="Immagine 3">
            <a:extLst>
              <a:ext uri="{FF2B5EF4-FFF2-40B4-BE49-F238E27FC236}">
                <a16:creationId xmlns:a16="http://schemas.microsoft.com/office/drawing/2014/main" id="{E2CFFE35-5545-4967-B228-B305BA22A919}"/>
              </a:ext>
            </a:extLst>
          </p:cNvPr>
          <p:cNvPicPr>
            <a:picLocks noChangeAspect="1"/>
          </p:cNvPicPr>
          <p:nvPr/>
        </p:nvPicPr>
        <p:blipFill>
          <a:blip r:embed="rId3"/>
          <a:stretch>
            <a:fillRect/>
          </a:stretch>
        </p:blipFill>
        <p:spPr>
          <a:xfrm>
            <a:off x="3048000" y="1726164"/>
            <a:ext cx="18288000" cy="10263672"/>
          </a:xfrm>
          <a:prstGeom prst="rect">
            <a:avLst/>
          </a:prstGeom>
        </p:spPr>
      </p:pic>
      <p:pic>
        <p:nvPicPr>
          <p:cNvPr id="5" name="Immagine 4">
            <a:extLst>
              <a:ext uri="{FF2B5EF4-FFF2-40B4-BE49-F238E27FC236}">
                <a16:creationId xmlns:a16="http://schemas.microsoft.com/office/drawing/2014/main" id="{A062D04C-25C9-4129-9FDF-1AA1E7CA146A}"/>
              </a:ext>
            </a:extLst>
          </p:cNvPr>
          <p:cNvPicPr>
            <a:picLocks noChangeAspect="1"/>
          </p:cNvPicPr>
          <p:nvPr/>
        </p:nvPicPr>
        <p:blipFill>
          <a:blip r:embed="rId4"/>
          <a:stretch>
            <a:fillRect/>
          </a:stretch>
        </p:blipFill>
        <p:spPr>
          <a:xfrm>
            <a:off x="3048000" y="880256"/>
            <a:ext cx="18288000" cy="11357612"/>
          </a:xfrm>
          <a:prstGeom prst="rect">
            <a:avLst/>
          </a:prstGeom>
        </p:spPr>
      </p:pic>
    </p:spTree>
    <p:extLst>
      <p:ext uri="{BB962C8B-B14F-4D97-AF65-F5344CB8AC3E}">
        <p14:creationId xmlns:p14="http://schemas.microsoft.com/office/powerpoint/2010/main" val="55323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4"/>
          </p:nvPr>
        </p:nvSpPr>
        <p:spPr>
          <a:solidFill>
            <a:schemeClr val="accent1">
              <a:lumMod val="50000"/>
            </a:schemeClr>
          </a:solidFill>
        </p:spPr>
        <p:txBody>
          <a:bodyPr>
            <a:normAutofit/>
          </a:bodyPr>
          <a:lstStyle/>
          <a:p>
            <a:r>
              <a:rPr lang="en-US" sz="4000" dirty="0">
                <a:latin typeface="Linux Libertine G" panose="02000503000000000000" pitchFamily="2" charset="0"/>
                <a:ea typeface="Linux Libertine G" panose="02000503000000000000" pitchFamily="2" charset="0"/>
                <a:cs typeface="Linux Libertine G" panose="02000503000000000000" pitchFamily="2" charset="0"/>
              </a:rPr>
              <a:t>2 – Learning material </a:t>
            </a:r>
          </a:p>
        </p:txBody>
      </p:sp>
      <p:sp>
        <p:nvSpPr>
          <p:cNvPr id="7" name="Slide Number Placeholder 6"/>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a:t>
            </a:fld>
            <a:endParaRPr lang="bg-BG" dirty="0">
              <a:solidFill>
                <a:srgbClr val="000000"/>
              </a:solidFill>
            </a:endParaRPr>
          </a:p>
        </p:txBody>
      </p:sp>
      <p:sp>
        <p:nvSpPr>
          <p:cNvPr id="15" name="Text Placeholder 4">
            <a:extLst>
              <a:ext uri="{FF2B5EF4-FFF2-40B4-BE49-F238E27FC236}">
                <a16:creationId xmlns:a16="http://schemas.microsoft.com/office/drawing/2014/main" id="{5D50D83C-CE3A-4415-8279-FAAB57504175}"/>
              </a:ext>
            </a:extLst>
          </p:cNvPr>
          <p:cNvSpPr txBox="1">
            <a:spLocks/>
          </p:cNvSpPr>
          <p:nvPr/>
        </p:nvSpPr>
        <p:spPr>
          <a:xfrm>
            <a:off x="1276266" y="4488744"/>
            <a:ext cx="21590490" cy="4738511"/>
          </a:xfrm>
          <a:prstGeom prst="rect">
            <a:avLst/>
          </a:prstGeom>
        </p:spPr>
        <p:txBody>
          <a:bodyPr>
            <a:no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l-GR" sz="81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Μπορούν τα συστήματα τεχνητής νοημοσύνης να πάρουν ηθικές αποφάσεις</a:t>
            </a:r>
            <a:r>
              <a:rPr lang="en-US" sz="81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a:lnSpc>
                <a:spcPct val="100000"/>
              </a:lnSpc>
            </a:pPr>
            <a:r>
              <a:rPr lang="el-GR" sz="81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πείραμα </a:t>
            </a:r>
            <a:r>
              <a:rPr lang="en-US" sz="81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Delphi (</a:t>
            </a:r>
            <a:r>
              <a:rPr lang="el-GR" sz="81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και γιατί δεν πέτυχε</a:t>
            </a:r>
            <a:r>
              <a:rPr lang="en-US" sz="8100" b="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p:txBody>
      </p:sp>
      <p:pic>
        <p:nvPicPr>
          <p:cNvPr id="6" name="Immagine 5">
            <a:hlinkClick r:id="rId2"/>
            <a:extLst>
              <a:ext uri="{FF2B5EF4-FFF2-40B4-BE49-F238E27FC236}">
                <a16:creationId xmlns:a16="http://schemas.microsoft.com/office/drawing/2014/main" id="{64A412DC-133C-46CA-A2C5-F12A58F94F5B}"/>
              </a:ext>
            </a:extLst>
          </p:cNvPr>
          <p:cNvPicPr>
            <a:picLocks noChangeAspect="1"/>
          </p:cNvPicPr>
          <p:nvPr/>
        </p:nvPicPr>
        <p:blipFill>
          <a:blip r:embed="rId3"/>
          <a:stretch>
            <a:fillRect/>
          </a:stretch>
        </p:blipFill>
        <p:spPr>
          <a:xfrm>
            <a:off x="9176905" y="12028493"/>
            <a:ext cx="4439270" cy="1552792"/>
          </a:xfrm>
          <a:prstGeom prst="rect">
            <a:avLst/>
          </a:prstGeom>
          <a:solidFill>
            <a:schemeClr val="accent1">
              <a:lumMod val="50000"/>
            </a:schemeClr>
          </a:solidFill>
        </p:spPr>
      </p:pic>
    </p:spTree>
    <p:extLst>
      <p:ext uri="{BB962C8B-B14F-4D97-AF65-F5344CB8AC3E}">
        <p14:creationId xmlns:p14="http://schemas.microsoft.com/office/powerpoint/2010/main" val="289890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2E0E25-07F0-4A7A-87C8-5F592ED998A1}"/>
              </a:ext>
            </a:extLst>
          </p:cNvPr>
          <p:cNvPicPr>
            <a:picLocks noChangeAspect="1"/>
          </p:cNvPicPr>
          <p:nvPr/>
        </p:nvPicPr>
        <p:blipFill>
          <a:blip r:embed="rId2"/>
          <a:stretch>
            <a:fillRect/>
          </a:stretch>
        </p:blipFill>
        <p:spPr>
          <a:xfrm>
            <a:off x="844062" y="893290"/>
            <a:ext cx="12104420" cy="10312012"/>
          </a:xfrm>
          <a:prstGeom prst="rect">
            <a:avLst/>
          </a:prstGeom>
        </p:spPr>
      </p:pic>
      <p:sp>
        <p:nvSpPr>
          <p:cNvPr id="4" name="Rettangolo 3">
            <a:extLst>
              <a:ext uri="{FF2B5EF4-FFF2-40B4-BE49-F238E27FC236}">
                <a16:creationId xmlns:a16="http://schemas.microsoft.com/office/drawing/2014/main" id="{D8C0708B-60AD-4B1E-A332-603308AA9F5C}"/>
              </a:ext>
            </a:extLst>
          </p:cNvPr>
          <p:cNvSpPr/>
          <p:nvPr/>
        </p:nvSpPr>
        <p:spPr>
          <a:xfrm>
            <a:off x="14630952" y="5421113"/>
            <a:ext cx="8247185" cy="2554545"/>
          </a:xfrm>
          <a:prstGeom prst="rect">
            <a:avLst/>
          </a:prstGeom>
        </p:spPr>
        <p:txBody>
          <a:bodyPr wrap="square">
            <a:spAutoFit/>
          </a:bodyPr>
          <a:lstStyle/>
          <a:p>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ηθική κρίση και η συμβολοσειρά κειμένου είναι το ίδιο πράγμα</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endPar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14183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6F3A9C7-A5C9-48C1-B478-55B0ABC60E66}"/>
              </a:ext>
            </a:extLst>
          </p:cNvPr>
          <p:cNvPicPr>
            <a:picLocks noChangeAspect="1"/>
          </p:cNvPicPr>
          <p:nvPr/>
        </p:nvPicPr>
        <p:blipFill>
          <a:blip r:embed="rId2"/>
          <a:stretch>
            <a:fillRect/>
          </a:stretch>
        </p:blipFill>
        <p:spPr>
          <a:xfrm>
            <a:off x="1195755" y="759681"/>
            <a:ext cx="11708358" cy="10591060"/>
          </a:xfrm>
          <a:prstGeom prst="rect">
            <a:avLst/>
          </a:prstGeom>
        </p:spPr>
      </p:pic>
    </p:spTree>
    <p:extLst>
      <p:ext uri="{BB962C8B-B14F-4D97-AF65-F5344CB8AC3E}">
        <p14:creationId xmlns:p14="http://schemas.microsoft.com/office/powerpoint/2010/main" val="215095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F651BB2-3895-46B7-AE29-017814AB5523}"/>
              </a:ext>
            </a:extLst>
          </p:cNvPr>
          <p:cNvPicPr>
            <a:picLocks noChangeAspect="1"/>
          </p:cNvPicPr>
          <p:nvPr/>
        </p:nvPicPr>
        <p:blipFill>
          <a:blip r:embed="rId2"/>
          <a:stretch>
            <a:fillRect/>
          </a:stretch>
        </p:blipFill>
        <p:spPr>
          <a:xfrm>
            <a:off x="11281763" y="1623686"/>
            <a:ext cx="11714615" cy="10015153"/>
          </a:xfrm>
          <a:prstGeom prst="rect">
            <a:avLst/>
          </a:prstGeom>
        </p:spPr>
      </p:pic>
      <p:pic>
        <p:nvPicPr>
          <p:cNvPr id="5" name="Immagine2">
            <a:extLst>
              <a:ext uri="{FF2B5EF4-FFF2-40B4-BE49-F238E27FC236}">
                <a16:creationId xmlns:a16="http://schemas.microsoft.com/office/drawing/2014/main" id="{D0867E0C-C2EC-40D3-B165-68D7FE715372}"/>
              </a:ext>
            </a:extLst>
          </p:cNvPr>
          <p:cNvPicPr/>
          <p:nvPr/>
        </p:nvPicPr>
        <p:blipFill>
          <a:blip r:embed="rId3">
            <a:lum/>
            <a:alphaModFix/>
          </a:blip>
          <a:srcRect/>
          <a:stretch>
            <a:fillRect/>
          </a:stretch>
        </p:blipFill>
        <p:spPr>
          <a:xfrm>
            <a:off x="291844" y="1148147"/>
            <a:ext cx="10719056" cy="10490692"/>
          </a:xfrm>
          <a:prstGeom prst="rect">
            <a:avLst/>
          </a:prstGeom>
        </p:spPr>
      </p:pic>
    </p:spTree>
    <p:extLst>
      <p:ext uri="{BB962C8B-B14F-4D97-AF65-F5344CB8AC3E}">
        <p14:creationId xmlns:p14="http://schemas.microsoft.com/office/powerpoint/2010/main" val="219385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23</a:t>
            </a:fld>
            <a:endParaRPr lang="bg-BG" dirty="0">
              <a:solidFill>
                <a:srgbClr val="000000"/>
              </a:solidFill>
            </a:endParaRPr>
          </a:p>
        </p:txBody>
      </p:sp>
      <p:pic>
        <p:nvPicPr>
          <p:cNvPr id="12" name="Immagine 11">
            <a:extLst>
              <a:ext uri="{FF2B5EF4-FFF2-40B4-BE49-F238E27FC236}">
                <a16:creationId xmlns:a16="http://schemas.microsoft.com/office/drawing/2014/main" id="{A397663A-062A-4D82-920E-5AADF02EF246}"/>
              </a:ext>
            </a:extLst>
          </p:cNvPr>
          <p:cNvPicPr>
            <a:picLocks noChangeAspect="1"/>
          </p:cNvPicPr>
          <p:nvPr/>
        </p:nvPicPr>
        <p:blipFill>
          <a:blip r:embed="rId2"/>
          <a:stretch>
            <a:fillRect/>
          </a:stretch>
        </p:blipFill>
        <p:spPr>
          <a:xfrm>
            <a:off x="2531914" y="6038735"/>
            <a:ext cx="15923034" cy="5391265"/>
          </a:xfrm>
          <a:prstGeom prst="rect">
            <a:avLst/>
          </a:prstGeom>
        </p:spPr>
      </p:pic>
      <p:sp>
        <p:nvSpPr>
          <p:cNvPr id="10" name="Rettangolo 9">
            <a:extLst>
              <a:ext uri="{FF2B5EF4-FFF2-40B4-BE49-F238E27FC236}">
                <a16:creationId xmlns:a16="http://schemas.microsoft.com/office/drawing/2014/main" id="{0BAC1C5F-FF10-4DC4-A38D-A6209F6F039F}"/>
              </a:ext>
            </a:extLst>
          </p:cNvPr>
          <p:cNvSpPr/>
          <p:nvPr/>
        </p:nvSpPr>
        <p:spPr>
          <a:xfrm>
            <a:off x="1453270" y="5380672"/>
            <a:ext cx="18080322" cy="1477328"/>
          </a:xfrm>
          <a:prstGeom prst="rect">
            <a:avLst/>
          </a:prstGeom>
        </p:spPr>
        <p:txBody>
          <a:bodyPr wrap="square">
            <a:spAutoFit/>
          </a:bodyPr>
          <a:lstStyle/>
          <a:p>
            <a:r>
              <a:rPr lang="el-GR" sz="9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Ποιο είναι το πρόβλημα με το </a:t>
            </a:r>
            <a:r>
              <a:rPr lang="en-US" sz="9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Delphi</a:t>
            </a:r>
            <a:endParaRPr lang="it-IT" sz="9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6389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B9E431F-66A0-4FF3-90E9-D68A898D8DA1}"/>
              </a:ext>
            </a:extLst>
          </p:cNvPr>
          <p:cNvSpPr/>
          <p:nvPr/>
        </p:nvSpPr>
        <p:spPr>
          <a:xfrm>
            <a:off x="1238250" y="11010037"/>
            <a:ext cx="22364700" cy="1046440"/>
          </a:xfrm>
          <a:prstGeom prst="rect">
            <a:avLst/>
          </a:prstGeom>
        </p:spPr>
        <p:txBody>
          <a:bodyPr wrap="square">
            <a:spAutoFit/>
          </a:bodyPr>
          <a:lstStyle/>
          <a:p>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https://www.economist.com/by-invitation/2022/06/09/artificial-neural-networks-today-are-not-conscious-according-to-douglas-hofstadter</a:t>
            </a:r>
          </a:p>
        </p:txBody>
      </p:sp>
      <p:sp>
        <p:nvSpPr>
          <p:cNvPr id="5" name="Rettangolo 4">
            <a:extLst>
              <a:ext uri="{FF2B5EF4-FFF2-40B4-BE49-F238E27FC236}">
                <a16:creationId xmlns:a16="http://schemas.microsoft.com/office/drawing/2014/main" id="{EDCFC978-9E4D-4682-82FD-E7F653E7F537}"/>
              </a:ext>
            </a:extLst>
          </p:cNvPr>
          <p:cNvSpPr/>
          <p:nvPr/>
        </p:nvSpPr>
        <p:spPr>
          <a:xfrm>
            <a:off x="1047750" y="761137"/>
            <a:ext cx="22326600" cy="2308324"/>
          </a:xfrm>
          <a:prstGeom prst="rect">
            <a:avLst/>
          </a:prstGeom>
        </p:spPr>
        <p:txBody>
          <a:bodyPr wrap="square">
            <a:spAutoFit/>
          </a:bodyPr>
          <a:lstStyle/>
          <a:p>
            <a:r>
              <a:rPr lang="el-GR"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πρόβλεψη κειμενικών συμβολοσειρών δεν απαιτεί κατανόηση</a:t>
            </a:r>
            <a:endParaRPr lang="it-IT" sz="72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4" name="Immagine 3">
            <a:extLst>
              <a:ext uri="{FF2B5EF4-FFF2-40B4-BE49-F238E27FC236}">
                <a16:creationId xmlns:a16="http://schemas.microsoft.com/office/drawing/2014/main" id="{59490E63-834F-48D9-A726-B1A28E1E7D95}"/>
              </a:ext>
            </a:extLst>
          </p:cNvPr>
          <p:cNvPicPr>
            <a:picLocks noChangeAspect="1"/>
          </p:cNvPicPr>
          <p:nvPr/>
        </p:nvPicPr>
        <p:blipFill>
          <a:blip r:embed="rId2"/>
          <a:stretch>
            <a:fillRect/>
          </a:stretch>
        </p:blipFill>
        <p:spPr>
          <a:xfrm>
            <a:off x="4037083" y="2909853"/>
            <a:ext cx="14883133" cy="7151795"/>
          </a:xfrm>
          <a:prstGeom prst="rect">
            <a:avLst/>
          </a:prstGeom>
        </p:spPr>
      </p:pic>
    </p:spTree>
    <p:extLst>
      <p:ext uri="{BB962C8B-B14F-4D97-AF65-F5344CB8AC3E}">
        <p14:creationId xmlns:p14="http://schemas.microsoft.com/office/powerpoint/2010/main" val="215023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B9E431F-66A0-4FF3-90E9-D68A898D8DA1}"/>
              </a:ext>
            </a:extLst>
          </p:cNvPr>
          <p:cNvSpPr/>
          <p:nvPr/>
        </p:nvSpPr>
        <p:spPr>
          <a:xfrm>
            <a:off x="1257300" y="11125863"/>
            <a:ext cx="22364700" cy="1046440"/>
          </a:xfrm>
          <a:prstGeom prst="rect">
            <a:avLst/>
          </a:prstGeom>
        </p:spPr>
        <p:txBody>
          <a:bodyPr wrap="square">
            <a:spAutoFit/>
          </a:bodyPr>
          <a:lstStyle/>
          <a:p>
            <a:r>
              <a:rPr lang="it-IT" sz="31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https://www.economist.com/by-invitation/2022/06/09/artificial-neural-networks-today-are-not-conscious-according-to-douglas-hofstadter</a:t>
            </a:r>
          </a:p>
        </p:txBody>
      </p:sp>
      <p:pic>
        <p:nvPicPr>
          <p:cNvPr id="6" name="Immagine 5">
            <a:extLst>
              <a:ext uri="{FF2B5EF4-FFF2-40B4-BE49-F238E27FC236}">
                <a16:creationId xmlns:a16="http://schemas.microsoft.com/office/drawing/2014/main" id="{64F641ED-7041-42A9-AC55-752C01683884}"/>
              </a:ext>
            </a:extLst>
          </p:cNvPr>
          <p:cNvPicPr>
            <a:picLocks noChangeAspect="1"/>
          </p:cNvPicPr>
          <p:nvPr/>
        </p:nvPicPr>
        <p:blipFill>
          <a:blip r:embed="rId2"/>
          <a:stretch>
            <a:fillRect/>
          </a:stretch>
        </p:blipFill>
        <p:spPr>
          <a:xfrm>
            <a:off x="5698590" y="2571632"/>
            <a:ext cx="12913260" cy="7721670"/>
          </a:xfrm>
          <a:prstGeom prst="rect">
            <a:avLst/>
          </a:prstGeom>
        </p:spPr>
      </p:pic>
    </p:spTree>
    <p:extLst>
      <p:ext uri="{BB962C8B-B14F-4D97-AF65-F5344CB8AC3E}">
        <p14:creationId xmlns:p14="http://schemas.microsoft.com/office/powerpoint/2010/main" val="3427077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F867949A-DF8A-4012-B347-9F04ADEA6E10}"/>
              </a:ext>
            </a:extLst>
          </p:cNvPr>
          <p:cNvSpPr/>
          <p:nvPr/>
        </p:nvSpPr>
        <p:spPr>
          <a:xfrm>
            <a:off x="1211926" y="2133166"/>
            <a:ext cx="21626773" cy="9095472"/>
          </a:xfrm>
          <a:prstGeom prst="rect">
            <a:avLst/>
          </a:prstGeom>
        </p:spPr>
        <p:txBody>
          <a:bodyPr wrap="square">
            <a:spAutoFit/>
          </a:bodyPr>
          <a:lstStyle/>
          <a:p>
            <a:pPr marL="571500" indent="-571500" algn="just">
              <a:buFont typeface="Arial" panose="020B0604020202020204" pitchFamily="34" charset="0"/>
              <a:buChar char="•"/>
            </a:pP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Με τον όρο γλωσσικό μοντέλο (ΓΜ) εννοούμε τα συστήματα που εκπαιδεύονται σε εργασίες πρόβλεψης συμβολοσειρών: δηλαδή την πρόβλεψη της πιθανότητας μιας λεκτικής μονάδας (χαρακτήρα, λέξης ή συμβολοσειράς) δεδομένου είτε του προηγούμενου πλαισίου του είτε (στα αμφίδρομα και καλυμμένα ΓΜ) του περιβάλλοντος πλαισίου του</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lgn="just">
              <a:buFont typeface="Arial" panose="020B0604020202020204" pitchFamily="34" charset="0"/>
              <a:buChar char="•"/>
            </a:pPr>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Τα γλωσσικά μοντέλα δεν επιτελούν την κατανόηση της φυσικής γλώσσας και έχουν επιτυχία μόνο σε εργασίες που μπορούν να προσεγγιστούν με την χειραγώγηση της γλωσσικής μορφής</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lgn="just">
              <a:buFont typeface="Arial" panose="020B0604020202020204" pitchFamily="34" charset="0"/>
              <a:buChar char="•"/>
            </a:pPr>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Τα εκπαιδευτικά δεδομένα για τα ΓΜ είναι μόνο μορφικά- δεν έχουν πρόσβαση στο νόημα. Ως εκ τούτου, οι ισχυρισμοί σχετικά με τις ικανότητες του μοντέλου πρέπει να χαρακτηρίζονται με προσοχή</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lgn="just">
              <a:buFont typeface="Arial" panose="020B0604020202020204" pitchFamily="34" charset="0"/>
              <a:buChar char="•"/>
            </a:pPr>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Οι άνθρωποι μπερδεύουν τα αποτελέσματα του ΓΜ με ουσιαστικό κείμενο</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lgn="just">
              <a:buFont typeface="Arial" panose="020B0604020202020204" pitchFamily="34" charset="0"/>
              <a:buChar char="•"/>
            </a:pPr>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Ένα ΓΜ είναι ένα σύστημα το οποίο τυχαία ομαδοποιεί ακολουθίες γλωσσικών τύπων που έχουν παρατηρηθεί μέσα από τις εκπαιδευτικές βάσεις δεδομένων του, σύμφωνα με πιθανολογικές πληροφορίες για το πώς συνδυάζονται, χωρίς όμως καμία αναφορά στο νόημα: απλή “παπαγαλία</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11" name="Rettangolo 10">
            <a:extLst>
              <a:ext uri="{FF2B5EF4-FFF2-40B4-BE49-F238E27FC236}">
                <a16:creationId xmlns:a16="http://schemas.microsoft.com/office/drawing/2014/main" id="{8490576D-E4B4-477C-AE17-6F942E2E8709}"/>
              </a:ext>
            </a:extLst>
          </p:cNvPr>
          <p:cNvSpPr/>
          <p:nvPr/>
        </p:nvSpPr>
        <p:spPr>
          <a:xfrm>
            <a:off x="1211926" y="11118927"/>
            <a:ext cx="21960148" cy="1192762"/>
          </a:xfrm>
          <a:prstGeom prst="rect">
            <a:avLst/>
          </a:prstGeom>
        </p:spPr>
        <p:txBody>
          <a:bodyPr wrap="square">
            <a:spAutoFit/>
          </a:bodyPr>
          <a:lstStyle/>
          <a:p>
            <a:pPr lvl="0" algn="just">
              <a:lnSpc>
                <a:spcPct val="107000"/>
              </a:lnSpc>
              <a:spcAft>
                <a:spcPts val="800"/>
              </a:spcAft>
            </a:pP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E.M. Bender, T. </a:t>
            </a:r>
            <a:r>
              <a:rPr lang="en-GB" sz="3100" dirty="0" err="1">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Gebru</a:t>
            </a: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A. Mc Millan-Major, S. </a:t>
            </a:r>
            <a:r>
              <a:rPr lang="en-GB" sz="3100" dirty="0" err="1">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Shmitchell</a:t>
            </a: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a:t>
            </a:r>
            <a:r>
              <a:rPr lang="en-GB" sz="3100" i="1" u="sng"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On the Dangers of Stochastic Parrots: Can Language Models Be Too Big?</a:t>
            </a: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a:t>
            </a:r>
          </a:p>
          <a:p>
            <a:pPr lvl="0" algn="just">
              <a:lnSpc>
                <a:spcPct val="107000"/>
              </a:lnSpc>
              <a:spcAft>
                <a:spcPts val="800"/>
              </a:spcAft>
            </a:pP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in </a:t>
            </a:r>
            <a:r>
              <a:rPr lang="en-GB" sz="31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Conference on Fairness, Accountability, and Transparency (</a:t>
            </a:r>
            <a:r>
              <a:rPr lang="en-GB" sz="3100" i="1" dirty="0" err="1">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FAccT</a:t>
            </a:r>
            <a:r>
              <a:rPr lang="en-GB" sz="31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’21), March 3–10, 2021, Virtual Event, Canada</a:t>
            </a: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New York, ACM, 2021.</a:t>
            </a:r>
            <a:endParaRPr lang="it-IT" sz="31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id="{E77BD76B-D3FC-4C33-AEBA-9370FF8E705D}"/>
              </a:ext>
            </a:extLst>
          </p:cNvPr>
          <p:cNvPicPr>
            <a:picLocks noChangeAspect="1"/>
          </p:cNvPicPr>
          <p:nvPr/>
        </p:nvPicPr>
        <p:blipFill>
          <a:blip r:embed="rId3"/>
          <a:stretch>
            <a:fillRect/>
          </a:stretch>
        </p:blipFill>
        <p:spPr>
          <a:xfrm>
            <a:off x="22480645" y="315716"/>
            <a:ext cx="1629041" cy="1596460"/>
          </a:xfrm>
          <a:prstGeom prst="rect">
            <a:avLst/>
          </a:prstGeom>
        </p:spPr>
      </p:pic>
      <p:sp>
        <p:nvSpPr>
          <p:cNvPr id="2" name="Rettangolo 1">
            <a:extLst>
              <a:ext uri="{FF2B5EF4-FFF2-40B4-BE49-F238E27FC236}">
                <a16:creationId xmlns:a16="http://schemas.microsoft.com/office/drawing/2014/main" id="{DF2A9AAD-74B6-41E2-AB51-532E80070350}"/>
              </a:ext>
            </a:extLst>
          </p:cNvPr>
          <p:cNvSpPr/>
          <p:nvPr/>
        </p:nvSpPr>
        <p:spPr>
          <a:xfrm>
            <a:off x="1088834" y="426995"/>
            <a:ext cx="21394431" cy="1815882"/>
          </a:xfrm>
          <a:prstGeom prst="rect">
            <a:avLst/>
          </a:prstGeom>
        </p:spPr>
        <p:txBody>
          <a:bodyPr wrap="square">
            <a:spAutoFit/>
          </a:bodyPr>
          <a:lstStyle/>
          <a:p>
            <a:r>
              <a:rPr lang="el-GR" sz="56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Η επικινδυνότητα των </a:t>
            </a:r>
            <a:r>
              <a:rPr lang="en-US" sz="56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a:t>
            </a:r>
            <a:r>
              <a:rPr lang="el-GR" sz="56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Στοχαστικών Παπαγάλων</a:t>
            </a:r>
            <a:r>
              <a:rPr lang="en-US" sz="56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a:t>
            </a:r>
            <a:r>
              <a:rPr lang="el-GR" sz="56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a:t>
            </a:r>
            <a:r>
              <a:rPr lang="en-GB" sz="56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a:t>
            </a:r>
            <a:r>
              <a:rPr lang="el-GR" sz="56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Μήπως τα γλωσσικά μοντέλα είναι πολύ μεγάλα</a:t>
            </a:r>
            <a:r>
              <a:rPr lang="en-US" sz="56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a:t>
            </a:r>
            <a:r>
              <a:rPr lang="en-GB" sz="56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a:t>
            </a:r>
            <a:endParaRPr lang="it-IT" sz="5600" dirty="0"/>
          </a:p>
        </p:txBody>
      </p:sp>
    </p:spTree>
    <p:extLst>
      <p:ext uri="{BB962C8B-B14F-4D97-AF65-F5344CB8AC3E}">
        <p14:creationId xmlns:p14="http://schemas.microsoft.com/office/powerpoint/2010/main" val="169921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F867949A-DF8A-4012-B347-9F04ADEA6E10}"/>
              </a:ext>
            </a:extLst>
          </p:cNvPr>
          <p:cNvSpPr/>
          <p:nvPr/>
        </p:nvSpPr>
        <p:spPr>
          <a:xfrm>
            <a:off x="1333500" y="2535343"/>
            <a:ext cx="21293398" cy="7632859"/>
          </a:xfrm>
          <a:prstGeom prst="rect">
            <a:avLst/>
          </a:prstGeom>
        </p:spPr>
        <p:txBody>
          <a:bodyPr wrap="square">
            <a:spAutoFit/>
          </a:bodyPr>
          <a:lstStyle/>
          <a:p>
            <a:pPr marL="571500" indent="-571500" algn="just">
              <a:buFont typeface="Arial" panose="020B0604020202020204" pitchFamily="34" charset="0"/>
              <a:buChar char="•"/>
            </a:pP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Γενική κριτική του αναδυόμενου έργου NLP για τον υπολογισμό ηθικών και δεοντολογικών αποφάσεων μέσω ενός κειμένου, μέσα από την ανάγνωση ενός εξέχοντος συστήματος ηθικής πρόβλεψης [...]: κάθε τέτοιο μοντέλο NLP θα πρέπει να θεωρείται μη-ασφαλές με οποιαδήποτε ακρίβεια</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571500" indent="-571500" algn="just">
              <a:buFont typeface="Arial" panose="020B0604020202020204" pitchFamily="34" charset="0"/>
              <a:buChar char="•"/>
            </a:pPr>
            <a:endPar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ηθική δεν είναι ένα στατικό αγαθό που μπορεί να εξαχθεί από την κοινή γνώμη μιας δεδομένης στιγμής</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endPar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Ακατάλληλη σύνδεση μεταξύ του έργου και των μαθησιακών παραδειγμάτων που χρησιμοποιούνται γι' αυτό</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pP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Ως δεδομένα εισόδου, παρέχονται γλωσσικές περιγραφές καταστάσεων σε συνδυασμό με ανθρώπινη κρίση σχετικά με τις καταστάσεις αυτές στο </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Delphi</a:t>
            </a:r>
            <a:r>
              <a:rPr lang="el-GR"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με την ελπίδα ότι θα καταλήξει σε μια πιο γενικευμένη έννοια της ηθικής. Δεδομένης αυτής της λειτουργικότητας, οι συγγραφείς ξεκάθαρα υποθέτουν ότι ένα έγκυρο σύστημα ηθικής μπορεί να προσεγγιστεί από ένα σύνολο αποφάσεων που κοινοποιούνται μέσω λεκτικών αποσπασμάτων</a:t>
            </a:r>
            <a:r>
              <a:rPr lang="en-US"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sz="35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11" name="Rettangolo 10">
            <a:extLst>
              <a:ext uri="{FF2B5EF4-FFF2-40B4-BE49-F238E27FC236}">
                <a16:creationId xmlns:a16="http://schemas.microsoft.com/office/drawing/2014/main" id="{8490576D-E4B4-477C-AE17-6F942E2E8709}"/>
              </a:ext>
            </a:extLst>
          </p:cNvPr>
          <p:cNvSpPr/>
          <p:nvPr/>
        </p:nvSpPr>
        <p:spPr>
          <a:xfrm>
            <a:off x="1333500" y="10712901"/>
            <a:ext cx="21505199" cy="1600631"/>
          </a:xfrm>
          <a:prstGeom prst="rect">
            <a:avLst/>
          </a:prstGeom>
        </p:spPr>
        <p:txBody>
          <a:bodyPr wrap="square">
            <a:spAutoFit/>
          </a:bodyPr>
          <a:lstStyle/>
          <a:p>
            <a:pPr lvl="0" algn="just">
              <a:lnSpc>
                <a:spcPct val="107000"/>
              </a:lnSpc>
              <a:spcAft>
                <a:spcPts val="800"/>
              </a:spcAft>
            </a:pP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Z. Talat, H. Blix, J. </a:t>
            </a:r>
            <a:r>
              <a:rPr lang="en-GB" sz="3100" dirty="0" err="1">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Valvoda</a:t>
            </a: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M. Indira Ganesh, R. </a:t>
            </a:r>
            <a:r>
              <a:rPr lang="en-GB" sz="3100" dirty="0" err="1">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Cotterell</a:t>
            </a: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A. Williams, </a:t>
            </a:r>
            <a:r>
              <a:rPr lang="en-US" sz="31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On the Machine Learning of Ethical Judgments from Natural Language</a:t>
            </a:r>
            <a:r>
              <a:rPr lang="en-US"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a:t>
            </a: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in </a:t>
            </a:r>
            <a:r>
              <a:rPr lang="en-US" sz="31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Proceedings of the 2022 Conference of the North American Chapter of the Association for Computational Linguistics: Human Language Technologies</a:t>
            </a:r>
            <a:r>
              <a:rPr lang="en-US"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pp. 769 - 779</a:t>
            </a: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a:t>
            </a:r>
            <a:endParaRPr lang="it-IT" sz="31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ttangolo 4">
            <a:extLst>
              <a:ext uri="{FF2B5EF4-FFF2-40B4-BE49-F238E27FC236}">
                <a16:creationId xmlns:a16="http://schemas.microsoft.com/office/drawing/2014/main" id="{669AC3C9-4251-4AF1-A6B4-18BC773D2080}"/>
              </a:ext>
            </a:extLst>
          </p:cNvPr>
          <p:cNvSpPr/>
          <p:nvPr/>
        </p:nvSpPr>
        <p:spPr>
          <a:xfrm>
            <a:off x="1494784" y="1036538"/>
            <a:ext cx="21394431" cy="954107"/>
          </a:xfrm>
          <a:prstGeom prst="rect">
            <a:avLst/>
          </a:prstGeom>
        </p:spPr>
        <p:txBody>
          <a:bodyPr wrap="square">
            <a:spAutoFit/>
          </a:bodyPr>
          <a:lstStyle/>
          <a:p>
            <a:r>
              <a:rPr lang="el-GR" sz="56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Για τη μηχανική εκμάθηση ηθικών αποφάσεων από τη φυσική γλώσσα</a:t>
            </a:r>
            <a:endParaRPr lang="it-IT" sz="5600" dirty="0"/>
          </a:p>
        </p:txBody>
      </p:sp>
    </p:spTree>
    <p:extLst>
      <p:ext uri="{BB962C8B-B14F-4D97-AF65-F5344CB8AC3E}">
        <p14:creationId xmlns:p14="http://schemas.microsoft.com/office/powerpoint/2010/main" val="3708328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DFDF98B-6FB0-435D-9A9A-ADB2F05F4843}"/>
              </a:ext>
            </a:extLst>
          </p:cNvPr>
          <p:cNvSpPr/>
          <p:nvPr/>
        </p:nvSpPr>
        <p:spPr>
          <a:xfrm>
            <a:off x="1752600" y="4388093"/>
            <a:ext cx="20326350" cy="6214009"/>
          </a:xfrm>
          <a:prstGeom prst="rect">
            <a:avLst/>
          </a:prstGeom>
        </p:spPr>
        <p:txBody>
          <a:bodyPr wrap="square">
            <a:spAutoFit/>
          </a:bodyPr>
          <a:lstStyle/>
          <a:p>
            <a:pPr algn="just">
              <a:lnSpc>
                <a:spcPct val="115000"/>
              </a:lnSpc>
              <a:spcAft>
                <a:spcPts val="0"/>
              </a:spcAft>
            </a:pP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Delphi </a:t>
            </a:r>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δεν είναι ακόμα ικανό να λάβει ούτε τις πιο ασήμαντες και απλές ηθικές επιλογές, δηλαδή, να απορρίπτει εναλλακτικές προτάσεις οι οποίες θεωρούνται εξολοκλήρου ως ηθικά απαράδεκτες. </a:t>
            </a:r>
            <a:endPar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lnSpc>
                <a:spcPct val="115000"/>
              </a:lnSpc>
              <a:spcAft>
                <a:spcPts val="0"/>
              </a:spcAft>
            </a:pPr>
            <a:endPar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lnSpc>
                <a:spcPct val="115000"/>
              </a:lnSpc>
              <a:spcAft>
                <a:spcPts val="0"/>
              </a:spcAft>
            </a:pPr>
            <a:r>
              <a:rPr lang="el-GR"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λήψη ηθικών αποφάσεων δεν μπορεί να γίνει χωρίς την κατανόηση της πράξης ή της επιλογής που θα κριθεί, καθώς και των ιδιαίτερων χαρακτηριστικών και του σχετικού πλαισίου της</a:t>
            </a:r>
            <a:r>
              <a:rPr lang="en-US" b="1"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algn="just">
              <a:lnSpc>
                <a:spcPct val="115000"/>
              </a:lnSpc>
              <a:spcAft>
                <a:spcPts val="0"/>
              </a:spcAft>
            </a:pPr>
            <a:endPar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r>
              <a:rPr lang="el-GR"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Για το λόγο αυτό, κάθε έργο που υποθέτει ότι η ηθική κρίση αποτελείται  από τον απλό χειρισμό λεκτικών συνδέσμων και κειμένων, ανεξάρτητα από το νόημα των λέξεων, είναι ουσιαστικά αναξιόπιστο και απλά θα περιγράψει μια παρωδία ηθικής κρίσης.</a:t>
            </a:r>
            <a:r>
              <a:rPr lang="en-US"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endParaRPr lang="it-IT"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4" name="Rettangolo 3">
            <a:extLst>
              <a:ext uri="{FF2B5EF4-FFF2-40B4-BE49-F238E27FC236}">
                <a16:creationId xmlns:a16="http://schemas.microsoft.com/office/drawing/2014/main" id="{7D10471B-CB27-4EAC-BFDB-5D108BEB1F52}"/>
              </a:ext>
            </a:extLst>
          </p:cNvPr>
          <p:cNvSpPr/>
          <p:nvPr/>
        </p:nvSpPr>
        <p:spPr>
          <a:xfrm>
            <a:off x="1752600" y="1680051"/>
            <a:ext cx="19869585" cy="1224246"/>
          </a:xfrm>
          <a:prstGeom prst="rect">
            <a:avLst/>
          </a:prstGeom>
        </p:spPr>
        <p:txBody>
          <a:bodyPr wrap="square">
            <a:spAutoFit/>
          </a:bodyPr>
          <a:lstStyle/>
          <a:p>
            <a:pPr lvl="0" algn="just">
              <a:lnSpc>
                <a:spcPct val="107000"/>
              </a:lnSpc>
              <a:spcAft>
                <a:spcPts val="800"/>
              </a:spcAft>
            </a:pPr>
            <a:r>
              <a:rPr lang="el-GR" sz="72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Επίλογος</a:t>
            </a:r>
            <a:endParaRPr lang="it-IT" sz="72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ttangolo 4">
            <a:extLst>
              <a:ext uri="{FF2B5EF4-FFF2-40B4-BE49-F238E27FC236}">
                <a16:creationId xmlns:a16="http://schemas.microsoft.com/office/drawing/2014/main" id="{5D4B0397-D607-4CDF-A578-67A2E7473FB2}"/>
              </a:ext>
            </a:extLst>
          </p:cNvPr>
          <p:cNvSpPr/>
          <p:nvPr/>
        </p:nvSpPr>
        <p:spPr>
          <a:xfrm>
            <a:off x="1238250" y="11601450"/>
            <a:ext cx="21640800" cy="569387"/>
          </a:xfrm>
          <a:prstGeom prst="rect">
            <a:avLst/>
          </a:prstGeom>
        </p:spPr>
        <p:txBody>
          <a:bodyPr wrap="square">
            <a:spAutoFit/>
          </a:bodyPr>
          <a:lstStyle/>
          <a:p>
            <a:r>
              <a:rPr lang="it-IT" sz="3100" dirty="0">
                <a:solidFill>
                  <a:schemeClr val="accent1">
                    <a:lumMod val="50000"/>
                  </a:schemeClr>
                </a:solidFill>
                <a:latin typeface="Linux Libertine G" panose="02000503000000000000" pitchFamily="2" charset="0"/>
                <a:ea typeface="Calibri" panose="020F0502020204030204" pitchFamily="34" charset="0"/>
              </a:rPr>
              <a:t>D. Tafani, </a:t>
            </a:r>
            <a:r>
              <a:rPr lang="it-IT" sz="3100" i="1" dirty="0" err="1">
                <a:solidFill>
                  <a:schemeClr val="accent1">
                    <a:lumMod val="50000"/>
                  </a:schemeClr>
                </a:solidFill>
                <a:latin typeface="Linux Libertine G" panose="02000503000000000000" pitchFamily="2" charset="0"/>
                <a:ea typeface="Calibri" panose="020F0502020204030204" pitchFamily="34" charset="0"/>
              </a:rPr>
              <a:t>What’s</a:t>
            </a:r>
            <a:r>
              <a:rPr lang="it-IT" sz="3100" i="1" dirty="0">
                <a:solidFill>
                  <a:schemeClr val="accent1">
                    <a:lumMod val="50000"/>
                  </a:schemeClr>
                </a:solidFill>
                <a:latin typeface="Linux Libertine G" panose="02000503000000000000" pitchFamily="2" charset="0"/>
                <a:ea typeface="Calibri" panose="020F0502020204030204" pitchFamily="34" charset="0"/>
              </a:rPr>
              <a:t> </a:t>
            </a:r>
            <a:r>
              <a:rPr lang="it-IT" sz="3100" i="1" dirty="0" err="1">
                <a:solidFill>
                  <a:schemeClr val="accent1">
                    <a:lumMod val="50000"/>
                  </a:schemeClr>
                </a:solidFill>
                <a:latin typeface="Linux Libertine G" panose="02000503000000000000" pitchFamily="2" charset="0"/>
                <a:ea typeface="Calibri" panose="020F0502020204030204" pitchFamily="34" charset="0"/>
              </a:rPr>
              <a:t>wrong</a:t>
            </a:r>
            <a:r>
              <a:rPr lang="it-IT" sz="3100" i="1" dirty="0">
                <a:solidFill>
                  <a:schemeClr val="accent1">
                    <a:lumMod val="50000"/>
                  </a:schemeClr>
                </a:solidFill>
                <a:latin typeface="Linux Libertine G" panose="02000503000000000000" pitchFamily="2" charset="0"/>
                <a:ea typeface="Calibri" panose="020F0502020204030204" pitchFamily="34" charset="0"/>
              </a:rPr>
              <a:t> with “AI ethics</a:t>
            </a:r>
            <a:r>
              <a:rPr lang="it-IT" sz="3100" dirty="0">
                <a:solidFill>
                  <a:schemeClr val="accent1">
                    <a:lumMod val="50000"/>
                  </a:schemeClr>
                </a:solidFill>
                <a:latin typeface="Linux Libertine G" panose="02000503000000000000" pitchFamily="2" charset="0"/>
                <a:ea typeface="Calibri" panose="020F0502020204030204" pitchFamily="34" charset="0"/>
              </a:rPr>
              <a:t>”</a:t>
            </a:r>
            <a:r>
              <a:rPr lang="it-IT" sz="3100" i="1" dirty="0">
                <a:solidFill>
                  <a:schemeClr val="accent1">
                    <a:lumMod val="50000"/>
                  </a:schemeClr>
                </a:solidFill>
                <a:latin typeface="Linux Libertine G" panose="02000503000000000000" pitchFamily="2" charset="0"/>
                <a:ea typeface="Calibri" panose="020F0502020204030204" pitchFamily="34" charset="0"/>
              </a:rPr>
              <a:t> </a:t>
            </a:r>
            <a:r>
              <a:rPr lang="it-IT" sz="3100" i="1" dirty="0" err="1">
                <a:solidFill>
                  <a:schemeClr val="accent1">
                    <a:lumMod val="50000"/>
                  </a:schemeClr>
                </a:solidFill>
                <a:latin typeface="Linux Libertine G" panose="02000503000000000000" pitchFamily="2" charset="0"/>
                <a:ea typeface="Calibri" panose="020F0502020204030204" pitchFamily="34" charset="0"/>
              </a:rPr>
              <a:t>narratives</a:t>
            </a:r>
            <a:r>
              <a:rPr lang="it-IT" sz="3100" dirty="0">
                <a:solidFill>
                  <a:schemeClr val="accent1">
                    <a:lumMod val="50000"/>
                  </a:schemeClr>
                </a:solidFill>
                <a:latin typeface="Linux Libertine G" panose="02000503000000000000" pitchFamily="2" charset="0"/>
                <a:ea typeface="Calibri" panose="020F0502020204030204" pitchFamily="34" charset="0"/>
              </a:rPr>
              <a:t>, in «Bollettino telematico di filosofia politica», 2022, pp. 1-22 </a:t>
            </a:r>
            <a:endParaRPr lang="it-IT" sz="3100" dirty="0">
              <a:solidFill>
                <a:schemeClr val="accent1">
                  <a:lumMod val="50000"/>
                </a:schemeClr>
              </a:solidFill>
            </a:endParaRPr>
          </a:p>
        </p:txBody>
      </p:sp>
    </p:spTree>
    <p:extLst>
      <p:ext uri="{BB962C8B-B14F-4D97-AF65-F5344CB8AC3E}">
        <p14:creationId xmlns:p14="http://schemas.microsoft.com/office/powerpoint/2010/main" val="24336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D8366F2-6E86-48D2-9F15-68A26CA88E35}"/>
              </a:ext>
            </a:extLst>
          </p:cNvPr>
          <p:cNvSpPr/>
          <p:nvPr/>
        </p:nvSpPr>
        <p:spPr>
          <a:xfrm>
            <a:off x="4024312" y="3762584"/>
            <a:ext cx="16335375" cy="7294305"/>
          </a:xfrm>
          <a:prstGeom prst="rect">
            <a:avLst/>
          </a:prstGeom>
        </p:spPr>
        <p:txBody>
          <a:bodyPr wrap="square">
            <a:spAutoFit/>
          </a:bodyPr>
          <a:lstStyle/>
          <a:p>
            <a:pPr algn="just"/>
            <a:r>
              <a:rPr lang="el-GR" sz="3500" dirty="0">
                <a:solidFill>
                  <a:schemeClr val="accent1">
                    <a:lumMod val="50000"/>
                  </a:schemeClr>
                </a:solidFill>
                <a:latin typeface="Linux Libertine G" panose="02000503000000000000" pitchFamily="2" charset="0"/>
                <a:ea typeface="Calibri" panose="020F0502020204030204" pitchFamily="34" charset="0"/>
              </a:rPr>
              <a:t>Στις Νότιες Θάλασσες υπάρχει μια κοινωνική μάζωξη ως προς τα εμπορικά φορτία</a:t>
            </a:r>
            <a:r>
              <a:rPr lang="en-US" sz="3500" dirty="0">
                <a:solidFill>
                  <a:schemeClr val="accent1">
                    <a:lumMod val="50000"/>
                  </a:schemeClr>
                </a:solidFill>
                <a:latin typeface="Linux Libertine G" panose="02000503000000000000" pitchFamily="2" charset="0"/>
                <a:ea typeface="Calibri" panose="020F0502020204030204" pitchFamily="34" charset="0"/>
              </a:rPr>
              <a:t>. </a:t>
            </a:r>
            <a:r>
              <a:rPr lang="el-GR" sz="3500" dirty="0">
                <a:solidFill>
                  <a:schemeClr val="accent1">
                    <a:lumMod val="50000"/>
                  </a:schemeClr>
                </a:solidFill>
                <a:latin typeface="Linux Libertine G" panose="02000503000000000000" pitchFamily="2" charset="0"/>
                <a:ea typeface="Calibri" panose="020F0502020204030204" pitchFamily="34" charset="0"/>
              </a:rPr>
              <a:t>Κατά τη διάρκεια του πολέμου είδαν αεροπλάνα να προσγειώνονται με πολλά και χρήσιμα υλικά και επιθυμούν να συμβεί το ίδιο και τώρα. Έτσι, έχουν φροντίσει να μιμηθούν πράγματα όπως οι διάδρομοι προσγείωσης, να ανάψουν φωτιές κατά μήκος των πλευρών των διαδρόμων προσγείωσης, να φτιάξουν μια ξύλινη καλύβα για να κάθεται ένας άντρας, με δύο ξύλινα κομμάτια στο κεφάλι του σαν ακουστικά και ράβδους μπαμπού που εξέχουν σαν κεραίες -είναι ο ελεγκτής- και περιμένουν τα αεροπλάνα να προσγειωθούν. Κάνουν τα πάντα σωστά. Η φόρμα είναι τέλεια. Φαίνεται ακριβώς όπως ήταν πριν. Αλλά δεν λειτουργεί. Κανένα αεροπλάνο δεν προσγειώνεται. Οπότε ονομάζω αυτά τα πράγματα επιστήμη της λατρείας του φορτίου, επειδή ακολουθούν όλες τις φαινομενικές αρχές και μορφές της επιστημονικής έρευνας, αλλά τους λείπει κάτι ουσιαστικό, επειδή τα αεροπλάνα δεν προσγειώνονται</a:t>
            </a:r>
            <a:r>
              <a:rPr lang="en-US" sz="3500" dirty="0">
                <a:solidFill>
                  <a:schemeClr val="accent1">
                    <a:lumMod val="50000"/>
                  </a:schemeClr>
                </a:solidFill>
                <a:latin typeface="Linux Libertine G" panose="02000503000000000000" pitchFamily="2" charset="0"/>
                <a:ea typeface="Calibri" panose="020F0502020204030204" pitchFamily="34" charset="0"/>
              </a:rPr>
              <a:t>.</a:t>
            </a:r>
            <a:endParaRPr lang="it-IT" sz="3500" dirty="0">
              <a:solidFill>
                <a:schemeClr val="accent1">
                  <a:lumMod val="50000"/>
                </a:schemeClr>
              </a:solidFill>
            </a:endParaRPr>
          </a:p>
        </p:txBody>
      </p:sp>
      <p:sp>
        <p:nvSpPr>
          <p:cNvPr id="3" name="Rettangolo 2">
            <a:extLst>
              <a:ext uri="{FF2B5EF4-FFF2-40B4-BE49-F238E27FC236}">
                <a16:creationId xmlns:a16="http://schemas.microsoft.com/office/drawing/2014/main" id="{36FF28C8-0D93-44D2-80DA-09297566D60A}"/>
              </a:ext>
            </a:extLst>
          </p:cNvPr>
          <p:cNvSpPr/>
          <p:nvPr/>
        </p:nvSpPr>
        <p:spPr>
          <a:xfrm>
            <a:off x="1657131" y="1088974"/>
            <a:ext cx="20097750" cy="3416320"/>
          </a:xfrm>
          <a:prstGeom prst="rect">
            <a:avLst/>
          </a:prstGeom>
        </p:spPr>
        <p:txBody>
          <a:bodyPr wrap="square">
            <a:spAutoFit/>
          </a:bodyPr>
          <a:lstStyle/>
          <a:p>
            <a:pPr algn="just"/>
            <a:r>
              <a:rPr lang="el-GR" sz="3500" dirty="0">
                <a:solidFill>
                  <a:schemeClr val="accent1">
                    <a:lumMod val="50000"/>
                  </a:schemeClr>
                </a:solidFill>
                <a:latin typeface="Linux Libertine G" panose="02000503000000000000" pitchFamily="2" charset="0"/>
                <a:ea typeface="Calibri" panose="020F0502020204030204" pitchFamily="34" charset="0"/>
              </a:rPr>
              <a:t>Η υπόθεση ότι ένα μοντέλο ηθικής κρίσης μπορεί να κατασκευαστεί μέσω ενός συστήματος ΓΜ ισοδυναμεί με την « επιστήμη λατρείας του φορτίου (</a:t>
            </a:r>
            <a:r>
              <a:rPr lang="el-GR" sz="3500" dirty="0" err="1">
                <a:solidFill>
                  <a:schemeClr val="accent1">
                    <a:lumMod val="50000"/>
                  </a:schemeClr>
                </a:solidFill>
                <a:latin typeface="Linux Libertine G" panose="02000503000000000000" pitchFamily="2" charset="0"/>
                <a:ea typeface="Calibri" panose="020F0502020204030204" pitchFamily="34" charset="0"/>
              </a:rPr>
              <a:t>cargo</a:t>
            </a:r>
            <a:r>
              <a:rPr lang="el-GR" sz="3500" dirty="0">
                <a:solidFill>
                  <a:schemeClr val="accent1">
                    <a:lumMod val="50000"/>
                  </a:schemeClr>
                </a:solidFill>
                <a:latin typeface="Linux Libertine G" panose="02000503000000000000" pitchFamily="2" charset="0"/>
                <a:ea typeface="Calibri" panose="020F0502020204030204" pitchFamily="34" charset="0"/>
              </a:rPr>
              <a:t> </a:t>
            </a:r>
            <a:r>
              <a:rPr lang="el-GR" sz="3500" dirty="0" err="1">
                <a:solidFill>
                  <a:schemeClr val="accent1">
                    <a:lumMod val="50000"/>
                  </a:schemeClr>
                </a:solidFill>
                <a:latin typeface="Linux Libertine G" panose="02000503000000000000" pitchFamily="2" charset="0"/>
                <a:ea typeface="Calibri" panose="020F0502020204030204" pitchFamily="34" charset="0"/>
              </a:rPr>
              <a:t>cult</a:t>
            </a:r>
            <a:r>
              <a:rPr lang="el-GR" sz="3500" dirty="0">
                <a:solidFill>
                  <a:schemeClr val="accent1">
                    <a:lumMod val="50000"/>
                  </a:schemeClr>
                </a:solidFill>
                <a:latin typeface="Linux Libertine G" panose="02000503000000000000" pitchFamily="2" charset="0"/>
                <a:ea typeface="Calibri" panose="020F0502020204030204" pitchFamily="34" charset="0"/>
              </a:rPr>
              <a:t> </a:t>
            </a:r>
            <a:r>
              <a:rPr lang="el-GR" sz="3500" dirty="0" err="1">
                <a:solidFill>
                  <a:schemeClr val="accent1">
                    <a:lumMod val="50000"/>
                  </a:schemeClr>
                </a:solidFill>
                <a:latin typeface="Linux Libertine G" panose="02000503000000000000" pitchFamily="2" charset="0"/>
                <a:ea typeface="Calibri" panose="020F0502020204030204" pitchFamily="34" charset="0"/>
              </a:rPr>
              <a:t>science</a:t>
            </a:r>
            <a:r>
              <a:rPr lang="el-GR" sz="3500" dirty="0">
                <a:solidFill>
                  <a:schemeClr val="accent1">
                    <a:lumMod val="50000"/>
                  </a:schemeClr>
                </a:solidFill>
                <a:latin typeface="Linux Libertine G" panose="02000503000000000000" pitchFamily="2" charset="0"/>
                <a:ea typeface="Calibri" panose="020F0502020204030204" pitchFamily="34" charset="0"/>
              </a:rPr>
              <a:t>)" σύμφωνα με τον ορισμό που έδωσε ο </a:t>
            </a:r>
            <a:r>
              <a:rPr lang="el-GR" sz="3500" dirty="0" err="1">
                <a:solidFill>
                  <a:schemeClr val="accent1">
                    <a:lumMod val="50000"/>
                  </a:schemeClr>
                </a:solidFill>
                <a:latin typeface="Linux Libertine G" panose="02000503000000000000" pitchFamily="2" charset="0"/>
                <a:ea typeface="Calibri" panose="020F0502020204030204" pitchFamily="34" charset="0"/>
              </a:rPr>
              <a:t>Richard</a:t>
            </a:r>
            <a:r>
              <a:rPr lang="el-GR" sz="3500" dirty="0">
                <a:solidFill>
                  <a:schemeClr val="accent1">
                    <a:lumMod val="50000"/>
                  </a:schemeClr>
                </a:solidFill>
                <a:latin typeface="Linux Libertine G" panose="02000503000000000000" pitchFamily="2" charset="0"/>
                <a:ea typeface="Calibri" panose="020F0502020204030204" pitchFamily="34" charset="0"/>
              </a:rPr>
              <a:t> </a:t>
            </a:r>
            <a:r>
              <a:rPr lang="el-GR" sz="3500" dirty="0" err="1">
                <a:solidFill>
                  <a:schemeClr val="accent1">
                    <a:lumMod val="50000"/>
                  </a:schemeClr>
                </a:solidFill>
                <a:latin typeface="Linux Libertine G" panose="02000503000000000000" pitchFamily="2" charset="0"/>
                <a:ea typeface="Calibri" panose="020F0502020204030204" pitchFamily="34" charset="0"/>
              </a:rPr>
              <a:t>Feynman</a:t>
            </a:r>
            <a:r>
              <a:rPr lang="el-GR" sz="3500" dirty="0">
                <a:solidFill>
                  <a:schemeClr val="accent1">
                    <a:lumMod val="50000"/>
                  </a:schemeClr>
                </a:solidFill>
                <a:latin typeface="Linux Libertine G" panose="02000503000000000000" pitchFamily="2" charset="0"/>
                <a:ea typeface="Calibri" panose="020F0502020204030204" pitchFamily="34" charset="0"/>
              </a:rPr>
              <a:t> το 1974: να γίνονται ενέργειες με βάση μια λανθασμένη υπόθεση και να υπάρχει ελπίδα ότι θα υπάρξει το επιθυμητό αποτέλεσμα, χωρίς να γίνεται αντιληπτό ότι τα βασικά στοιχεία δεν είναι εκεί:</a:t>
            </a:r>
            <a:endParaRPr lang="en-US" sz="3500" dirty="0">
              <a:solidFill>
                <a:schemeClr val="accent1">
                  <a:lumMod val="50000"/>
                </a:schemeClr>
              </a:solidFill>
              <a:latin typeface="Linux Libertine G" panose="02000503000000000000" pitchFamily="2" charset="0"/>
              <a:ea typeface="Calibri" panose="020F0502020204030204" pitchFamily="34" charset="0"/>
            </a:endParaRPr>
          </a:p>
          <a:p>
            <a:pPr algn="just"/>
            <a:endParaRPr lang="it-IT" dirty="0">
              <a:solidFill>
                <a:schemeClr val="accent1">
                  <a:lumMod val="50000"/>
                </a:schemeClr>
              </a:solidFill>
            </a:endParaRPr>
          </a:p>
        </p:txBody>
      </p:sp>
      <p:sp>
        <p:nvSpPr>
          <p:cNvPr id="4" name="Rettangolo 3">
            <a:extLst>
              <a:ext uri="{FF2B5EF4-FFF2-40B4-BE49-F238E27FC236}">
                <a16:creationId xmlns:a16="http://schemas.microsoft.com/office/drawing/2014/main" id="{9B66A2DA-0663-4B1A-A47A-F29142800A47}"/>
              </a:ext>
            </a:extLst>
          </p:cNvPr>
          <p:cNvSpPr/>
          <p:nvPr/>
        </p:nvSpPr>
        <p:spPr>
          <a:xfrm>
            <a:off x="1771214" y="11056889"/>
            <a:ext cx="19869585" cy="579710"/>
          </a:xfrm>
          <a:prstGeom prst="rect">
            <a:avLst/>
          </a:prstGeom>
        </p:spPr>
        <p:txBody>
          <a:bodyPr wrap="square">
            <a:spAutoFit/>
          </a:bodyPr>
          <a:lstStyle/>
          <a:p>
            <a:pPr lvl="0" algn="just">
              <a:lnSpc>
                <a:spcPct val="107000"/>
              </a:lnSpc>
              <a:spcAft>
                <a:spcPts val="800"/>
              </a:spcAft>
            </a:pPr>
            <a:r>
              <a:rPr lang="en-GB"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R.P. Feynman</a:t>
            </a:r>
            <a:r>
              <a:rPr lang="es-ES"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a:t>
            </a:r>
            <a:r>
              <a:rPr lang="es-ES" sz="3100" i="1" u="sng"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Cargo Cult Science</a:t>
            </a:r>
            <a:r>
              <a:rPr lang="es-ES" sz="3100" i="1"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 in </a:t>
            </a:r>
            <a:r>
              <a:rPr lang="es-ES" sz="3100" dirty="0">
                <a:solidFill>
                  <a:schemeClr val="accent1">
                    <a:lumMod val="50000"/>
                  </a:schemeClr>
                </a:solidFill>
                <a:latin typeface="Linux Libertine G" panose="02000503000000000000" pitchFamily="2" charset="0"/>
                <a:ea typeface="Calibri" panose="020F0502020204030204" pitchFamily="34" charset="0"/>
                <a:cs typeface="Calibri" panose="020F0502020204030204" pitchFamily="34" charset="0"/>
              </a:rPr>
              <a:t>«Engineering and Science», 1974, n. 37,7, pp. 10-13.</a:t>
            </a:r>
            <a:endParaRPr lang="it-IT" sz="31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296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1B1C8ED-C142-4304-A3C0-F56E3D2640C5}"/>
              </a:ext>
            </a:extLst>
          </p:cNvPr>
          <p:cNvSpPr/>
          <p:nvPr/>
        </p:nvSpPr>
        <p:spPr>
          <a:xfrm>
            <a:off x="1315915" y="11366085"/>
            <a:ext cx="21752169" cy="646331"/>
          </a:xfrm>
          <a:prstGeom prst="rect">
            <a:avLst/>
          </a:prstGeom>
        </p:spPr>
        <p:txBody>
          <a:bodyPr wrap="square">
            <a:spAutoFit/>
          </a:bodyPr>
          <a:lstStyle/>
          <a:p>
            <a:r>
              <a:rPr lang="it-IT" dirty="0">
                <a:latin typeface="Linux Libertine G" panose="02000503000000000000" pitchFamily="2" charset="0"/>
                <a:ea typeface="Linux Libertine G" panose="02000503000000000000" pitchFamily="2" charset="0"/>
                <a:cs typeface="Linux Libertine G" panose="02000503000000000000" pitchFamily="2" charset="0"/>
                <a:hlinkClick r:id="rId2"/>
              </a:rPr>
              <a:t>https://arxiv.org/abs/2110.07574v2</a:t>
            </a:r>
            <a:r>
              <a:rPr lang="it-IT" dirty="0">
                <a:latin typeface="Linux Libertine G" panose="02000503000000000000" pitchFamily="2" charset="0"/>
                <a:ea typeface="Linux Libertine G" panose="02000503000000000000" pitchFamily="2" charset="0"/>
                <a:cs typeface="Linux Libertine G" panose="02000503000000000000" pitchFamily="2" charset="0"/>
              </a:rPr>
              <a:t> (last </a:t>
            </a:r>
            <a:r>
              <a:rPr lang="it-IT" dirty="0" err="1">
                <a:latin typeface="Linux Libertine G" panose="02000503000000000000" pitchFamily="2" charset="0"/>
                <a:ea typeface="Linux Libertine G" panose="02000503000000000000" pitchFamily="2" charset="0"/>
                <a:cs typeface="Linux Libertine G" panose="02000503000000000000" pitchFamily="2" charset="0"/>
              </a:rPr>
              <a:t>revised</a:t>
            </a:r>
            <a:r>
              <a:rPr lang="it-IT" dirty="0">
                <a:latin typeface="Linux Libertine G" panose="02000503000000000000" pitchFamily="2" charset="0"/>
                <a:ea typeface="Linux Libertine G" panose="02000503000000000000" pitchFamily="2" charset="0"/>
                <a:cs typeface="Linux Libertine G" panose="02000503000000000000" pitchFamily="2" charset="0"/>
              </a:rPr>
              <a:t> </a:t>
            </a:r>
            <a:r>
              <a:rPr lang="it-IT" dirty="0" err="1">
                <a:latin typeface="Linux Libertine G" panose="02000503000000000000" pitchFamily="2" charset="0"/>
                <a:ea typeface="Linux Libertine G" panose="02000503000000000000" pitchFamily="2" charset="0"/>
                <a:cs typeface="Linux Libertine G" panose="02000503000000000000" pitchFamily="2" charset="0"/>
              </a:rPr>
              <a:t>july</a:t>
            </a:r>
            <a:r>
              <a:rPr lang="it-IT" dirty="0">
                <a:latin typeface="Linux Libertine G" panose="02000503000000000000" pitchFamily="2" charset="0"/>
                <a:ea typeface="Linux Libertine G" panose="02000503000000000000" pitchFamily="2" charset="0"/>
                <a:cs typeface="Linux Libertine G" panose="02000503000000000000" pitchFamily="2" charset="0"/>
              </a:rPr>
              <a:t> 12, 2022)</a:t>
            </a:r>
          </a:p>
        </p:txBody>
      </p:sp>
      <p:pic>
        <p:nvPicPr>
          <p:cNvPr id="2" name="Immagine 1">
            <a:extLst>
              <a:ext uri="{FF2B5EF4-FFF2-40B4-BE49-F238E27FC236}">
                <a16:creationId xmlns:a16="http://schemas.microsoft.com/office/drawing/2014/main" id="{2D86E9D5-0FF1-495A-9D3C-6AE9D6783A77}"/>
              </a:ext>
            </a:extLst>
          </p:cNvPr>
          <p:cNvPicPr>
            <a:picLocks noChangeAspect="1"/>
          </p:cNvPicPr>
          <p:nvPr/>
        </p:nvPicPr>
        <p:blipFill>
          <a:blip r:embed="rId3"/>
          <a:stretch>
            <a:fillRect/>
          </a:stretch>
        </p:blipFill>
        <p:spPr>
          <a:xfrm>
            <a:off x="602414" y="457164"/>
            <a:ext cx="9991036" cy="2638082"/>
          </a:xfrm>
          <a:prstGeom prst="rect">
            <a:avLst/>
          </a:prstGeom>
        </p:spPr>
      </p:pic>
      <p:sp>
        <p:nvSpPr>
          <p:cNvPr id="6" name="Rettangolo 5">
            <a:extLst>
              <a:ext uri="{FF2B5EF4-FFF2-40B4-BE49-F238E27FC236}">
                <a16:creationId xmlns:a16="http://schemas.microsoft.com/office/drawing/2014/main" id="{C80DDC69-C1C0-417C-9549-4CD06F8AB427}"/>
              </a:ext>
            </a:extLst>
          </p:cNvPr>
          <p:cNvSpPr/>
          <p:nvPr/>
        </p:nvSpPr>
        <p:spPr>
          <a:xfrm>
            <a:off x="15106649" y="1303043"/>
            <a:ext cx="8247185" cy="9325630"/>
          </a:xfrm>
          <a:prstGeom prst="rect">
            <a:avLst/>
          </a:prstGeom>
        </p:spPr>
        <p:txBody>
          <a:bodyPr wrap="square">
            <a:spAutoFit/>
          </a:bodyPr>
          <a:lstStyle/>
          <a:p>
            <a:pPr marL="457200" indent="-457200">
              <a:buFont typeface="Arial" panose="020B0604020202020204" pitchFamily="34" charset="0"/>
              <a:buChar char="•"/>
            </a:pP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Έχουν τα συστήματα τεχνητής νοημοσύνης κοινή λογική</a:t>
            </a:r>
            <a:r>
              <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457200" indent="-457200">
              <a:buFont typeface="Arial" panose="020B0604020202020204" pitchFamily="34" charset="0"/>
              <a:buChar char="•"/>
            </a:pP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457200" indent="-457200">
              <a:buFont typeface="Arial" panose="020B0604020202020204" pitchFamily="34" charset="0"/>
              <a:buChar char="•"/>
            </a:pP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Η ηθική κοινή λογική απαιτεί μη-ηθική κοινή λογική</a:t>
            </a:r>
            <a:r>
              <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a:t>
            </a:r>
          </a:p>
          <a:p>
            <a:pPr marL="457200" indent="-457200">
              <a:buFont typeface="Arial" panose="020B0604020202020204" pitchFamily="34" charset="0"/>
              <a:buChar char="•"/>
            </a:pP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457200" indent="-457200">
              <a:buFont typeface="Arial" panose="020B0604020202020204" pitchFamily="34" charset="0"/>
              <a:buChar char="•"/>
            </a:pP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Είναι η μη ηθική κοινή λογική απλώς ένα στατιστικό μοντέλο των απόψεων της κοινής λογικής;</a:t>
            </a:r>
            <a:r>
              <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a:p>
            <a:pPr marL="457200" indent="-457200">
              <a:buFont typeface="Arial" panose="020B0604020202020204" pitchFamily="34" charset="0"/>
              <a:buChar char="•"/>
            </a:pP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457200" indent="-457200">
              <a:buFont typeface="Arial" panose="020B0604020202020204" pitchFamily="34" charset="0"/>
              <a:buChar char="•"/>
            </a:pP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Είναι ο κοινός ηθικός συλλογισμός θέμα πρόβλεψης;</a:t>
            </a: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457200" indent="-457200">
              <a:buFont typeface="Arial" panose="020B0604020202020204" pitchFamily="34" charset="0"/>
              <a:buChar char="•"/>
            </a:pPr>
            <a:endPar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457200" indent="-457200">
              <a:buFont typeface="Arial" panose="020B0604020202020204" pitchFamily="34" charset="0"/>
              <a:buChar char="•"/>
            </a:pPr>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Τι θα συμβεί αν δώσουμε λάθος απαντήσεις;</a:t>
            </a:r>
            <a:r>
              <a:rPr lang="it-IT"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p>
        </p:txBody>
      </p:sp>
      <p:pic>
        <p:nvPicPr>
          <p:cNvPr id="11" name="Immagine 10">
            <a:extLst>
              <a:ext uri="{FF2B5EF4-FFF2-40B4-BE49-F238E27FC236}">
                <a16:creationId xmlns:a16="http://schemas.microsoft.com/office/drawing/2014/main" id="{AAB78266-19E6-4409-BE91-BB06638F08FC}"/>
              </a:ext>
            </a:extLst>
          </p:cNvPr>
          <p:cNvPicPr>
            <a:picLocks noChangeAspect="1"/>
          </p:cNvPicPr>
          <p:nvPr/>
        </p:nvPicPr>
        <p:blipFill>
          <a:blip r:embed="rId4"/>
          <a:stretch>
            <a:fillRect/>
          </a:stretch>
        </p:blipFill>
        <p:spPr>
          <a:xfrm>
            <a:off x="823545" y="3747304"/>
            <a:ext cx="13553827" cy="6006295"/>
          </a:xfrm>
          <a:prstGeom prst="rect">
            <a:avLst/>
          </a:prstGeom>
        </p:spPr>
      </p:pic>
    </p:spTree>
    <p:extLst>
      <p:ext uri="{BB962C8B-B14F-4D97-AF65-F5344CB8AC3E}">
        <p14:creationId xmlns:p14="http://schemas.microsoft.com/office/powerpoint/2010/main" val="81736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l-GR" sz="9000" dirty="0">
                <a:latin typeface="Linux Libertine G" panose="02000503000000000000" pitchFamily="2" charset="0"/>
                <a:ea typeface="Linux Libertine G" panose="02000503000000000000" pitchFamily="2" charset="0"/>
                <a:cs typeface="Linux Libertine G" panose="02000503000000000000" pitchFamily="2" charset="0"/>
              </a:rPr>
              <a:t>Ευχαριστώ πολύ, οποιεσδήποτε απορίες</a:t>
            </a:r>
            <a:r>
              <a:rPr lang="en-US" sz="9000" dirty="0">
                <a:latin typeface="Linux Libertine G" panose="02000503000000000000" pitchFamily="2" charset="0"/>
                <a:ea typeface="Linux Libertine G" panose="02000503000000000000" pitchFamily="2" charset="0"/>
                <a:cs typeface="Linux Libertine G" panose="02000503000000000000" pitchFamily="2" charset="0"/>
              </a:rPr>
              <a:t>;</a:t>
            </a:r>
          </a:p>
          <a:p>
            <a:endParaRPr lang="en-US" sz="9000" dirty="0">
              <a:latin typeface="Linux Libertine G" panose="02000503000000000000" pitchFamily="2" charset="0"/>
              <a:ea typeface="Linux Libertine G" panose="02000503000000000000" pitchFamily="2" charset="0"/>
              <a:cs typeface="Linux Libertine G" panose="02000503000000000000" pitchFamily="2" charset="0"/>
            </a:endParaRPr>
          </a:p>
          <a:p>
            <a:r>
              <a:rPr lang="en-US" sz="7200" b="0" dirty="0">
                <a:latin typeface="Linux Libertine G" panose="02000503000000000000" pitchFamily="2" charset="0"/>
                <a:ea typeface="Linux Libertine G" panose="02000503000000000000" pitchFamily="2" charset="0"/>
                <a:cs typeface="Linux Libertine G" panose="02000503000000000000" pitchFamily="2" charset="0"/>
              </a:rPr>
              <a:t>daniela.tafani@unibo.it</a:t>
            </a:r>
          </a:p>
          <a:p>
            <a:endParaRPr lang="en-US" dirty="0"/>
          </a:p>
          <a:p>
            <a:endParaRPr lang="en-US" dirty="0"/>
          </a:p>
        </p:txBody>
      </p:sp>
    </p:spTree>
    <p:extLst>
      <p:ext uri="{BB962C8B-B14F-4D97-AF65-F5344CB8AC3E}">
        <p14:creationId xmlns:p14="http://schemas.microsoft.com/office/powerpoint/2010/main" val="168119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09B6E4F-6555-478E-91AA-C3FB423B67FE}"/>
              </a:ext>
            </a:extLst>
          </p:cNvPr>
          <p:cNvPicPr>
            <a:picLocks noChangeAspect="1"/>
          </p:cNvPicPr>
          <p:nvPr/>
        </p:nvPicPr>
        <p:blipFill>
          <a:blip r:embed="rId2"/>
          <a:stretch>
            <a:fillRect/>
          </a:stretch>
        </p:blipFill>
        <p:spPr>
          <a:xfrm>
            <a:off x="344405" y="2096293"/>
            <a:ext cx="15112472" cy="9096445"/>
          </a:xfrm>
          <a:prstGeom prst="rect">
            <a:avLst/>
          </a:prstGeom>
        </p:spPr>
      </p:pic>
      <p:pic>
        <p:nvPicPr>
          <p:cNvPr id="4" name="Immagine 3">
            <a:extLst>
              <a:ext uri="{FF2B5EF4-FFF2-40B4-BE49-F238E27FC236}">
                <a16:creationId xmlns:a16="http://schemas.microsoft.com/office/drawing/2014/main" id="{8ABDEC26-20AC-486E-875D-FC86738EAED6}"/>
              </a:ext>
            </a:extLst>
          </p:cNvPr>
          <p:cNvPicPr>
            <a:picLocks noChangeAspect="1"/>
          </p:cNvPicPr>
          <p:nvPr/>
        </p:nvPicPr>
        <p:blipFill>
          <a:blip r:embed="rId3"/>
          <a:stretch>
            <a:fillRect/>
          </a:stretch>
        </p:blipFill>
        <p:spPr>
          <a:xfrm>
            <a:off x="15456877" y="7071484"/>
            <a:ext cx="8927123" cy="3878115"/>
          </a:xfrm>
          <a:prstGeom prst="rect">
            <a:avLst/>
          </a:prstGeom>
        </p:spPr>
      </p:pic>
    </p:spTree>
    <p:extLst>
      <p:ext uri="{BB962C8B-B14F-4D97-AF65-F5344CB8AC3E}">
        <p14:creationId xmlns:p14="http://schemas.microsoft.com/office/powerpoint/2010/main" val="77592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B9E9D5D-A4CC-4063-8671-EC642CCEB580}"/>
              </a:ext>
            </a:extLst>
          </p:cNvPr>
          <p:cNvPicPr>
            <a:picLocks noChangeAspect="1"/>
          </p:cNvPicPr>
          <p:nvPr/>
        </p:nvPicPr>
        <p:blipFill>
          <a:blip r:embed="rId2"/>
          <a:stretch>
            <a:fillRect/>
          </a:stretch>
        </p:blipFill>
        <p:spPr>
          <a:xfrm>
            <a:off x="597877" y="4616074"/>
            <a:ext cx="13707260" cy="3270260"/>
          </a:xfrm>
          <a:prstGeom prst="rect">
            <a:avLst/>
          </a:prstGeom>
        </p:spPr>
      </p:pic>
      <p:sp>
        <p:nvSpPr>
          <p:cNvPr id="5" name="Rettangolo 4">
            <a:extLst>
              <a:ext uri="{FF2B5EF4-FFF2-40B4-BE49-F238E27FC236}">
                <a16:creationId xmlns:a16="http://schemas.microsoft.com/office/drawing/2014/main" id="{106047BB-B841-40EB-AAD2-EB07984A3A81}"/>
              </a:ext>
            </a:extLst>
          </p:cNvPr>
          <p:cNvSpPr/>
          <p:nvPr/>
        </p:nvSpPr>
        <p:spPr>
          <a:xfrm>
            <a:off x="15351369" y="5295398"/>
            <a:ext cx="8247185" cy="1938992"/>
          </a:xfrm>
          <a:prstGeom prst="rect">
            <a:avLst/>
          </a:prstGeom>
        </p:spPr>
        <p:txBody>
          <a:bodyPr wrap="square">
            <a:spAutoFit/>
          </a:bodyPr>
          <a:lstStyle/>
          <a:p>
            <a:r>
              <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Το αίσθημα ηθικής και οι προβλέψεις κειμένου σε σειρά είναι το ίδιο πράγμα</a:t>
            </a:r>
            <a:r>
              <a:rPr lang="en-US"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rPr>
              <a:t>; </a:t>
            </a:r>
            <a:endParaRPr lang="el-GR" sz="4000" dirty="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4" name="Immagine 3">
            <a:extLst>
              <a:ext uri="{FF2B5EF4-FFF2-40B4-BE49-F238E27FC236}">
                <a16:creationId xmlns:a16="http://schemas.microsoft.com/office/drawing/2014/main" id="{4EC46F82-A833-45DD-9F82-1A700B73C2BA}"/>
              </a:ext>
            </a:extLst>
          </p:cNvPr>
          <p:cNvPicPr>
            <a:picLocks noChangeAspect="1"/>
          </p:cNvPicPr>
          <p:nvPr/>
        </p:nvPicPr>
        <p:blipFill>
          <a:blip r:embed="rId3"/>
          <a:stretch>
            <a:fillRect/>
          </a:stretch>
        </p:blipFill>
        <p:spPr>
          <a:xfrm>
            <a:off x="597876" y="2981262"/>
            <a:ext cx="13707261" cy="1089166"/>
          </a:xfrm>
          <a:prstGeom prst="rect">
            <a:avLst/>
          </a:prstGeom>
        </p:spPr>
      </p:pic>
    </p:spTree>
    <p:extLst>
      <p:ext uri="{BB962C8B-B14F-4D97-AF65-F5344CB8AC3E}">
        <p14:creationId xmlns:p14="http://schemas.microsoft.com/office/powerpoint/2010/main" val="101305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4467650-CFF5-434D-9EF8-0A27D8F9F9BB}"/>
              </a:ext>
            </a:extLst>
          </p:cNvPr>
          <p:cNvPicPr>
            <a:picLocks noChangeAspect="1"/>
          </p:cNvPicPr>
          <p:nvPr/>
        </p:nvPicPr>
        <p:blipFill>
          <a:blip r:embed="rId2"/>
          <a:stretch>
            <a:fillRect/>
          </a:stretch>
        </p:blipFill>
        <p:spPr>
          <a:xfrm>
            <a:off x="2617012" y="2362200"/>
            <a:ext cx="19149975" cy="1890795"/>
          </a:xfrm>
          <a:prstGeom prst="rect">
            <a:avLst/>
          </a:prstGeom>
        </p:spPr>
      </p:pic>
      <p:pic>
        <p:nvPicPr>
          <p:cNvPr id="9" name="Immagine 8">
            <a:extLst>
              <a:ext uri="{FF2B5EF4-FFF2-40B4-BE49-F238E27FC236}">
                <a16:creationId xmlns:a16="http://schemas.microsoft.com/office/drawing/2014/main" id="{AB8D4D6A-C0ED-42D3-9B56-9CA3519A1A34}"/>
              </a:ext>
            </a:extLst>
          </p:cNvPr>
          <p:cNvPicPr>
            <a:picLocks noChangeAspect="1"/>
          </p:cNvPicPr>
          <p:nvPr/>
        </p:nvPicPr>
        <p:blipFill>
          <a:blip r:embed="rId3"/>
          <a:stretch>
            <a:fillRect/>
          </a:stretch>
        </p:blipFill>
        <p:spPr>
          <a:xfrm>
            <a:off x="3435208" y="5231620"/>
            <a:ext cx="17513583" cy="2881449"/>
          </a:xfrm>
          <a:prstGeom prst="rect">
            <a:avLst/>
          </a:prstGeom>
        </p:spPr>
      </p:pic>
    </p:spTree>
    <p:extLst>
      <p:ext uri="{BB962C8B-B14F-4D97-AF65-F5344CB8AC3E}">
        <p14:creationId xmlns:p14="http://schemas.microsoft.com/office/powerpoint/2010/main" val="171169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CD52B21-AA9D-4906-8B68-69D1DA4D0D66}"/>
              </a:ext>
            </a:extLst>
          </p:cNvPr>
          <p:cNvPicPr>
            <a:picLocks noChangeAspect="1"/>
          </p:cNvPicPr>
          <p:nvPr/>
        </p:nvPicPr>
        <p:blipFill>
          <a:blip r:embed="rId2"/>
          <a:stretch>
            <a:fillRect/>
          </a:stretch>
        </p:blipFill>
        <p:spPr>
          <a:xfrm>
            <a:off x="3632200" y="2590800"/>
            <a:ext cx="16504445" cy="6458261"/>
          </a:xfrm>
          <a:prstGeom prst="rect">
            <a:avLst/>
          </a:prstGeom>
        </p:spPr>
      </p:pic>
    </p:spTree>
    <p:extLst>
      <p:ext uri="{BB962C8B-B14F-4D97-AF65-F5344CB8AC3E}">
        <p14:creationId xmlns:p14="http://schemas.microsoft.com/office/powerpoint/2010/main" val="417674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80B1310-4BCB-486C-A10A-D6AA38B0D434}"/>
              </a:ext>
            </a:extLst>
          </p:cNvPr>
          <p:cNvPicPr>
            <a:picLocks noChangeAspect="1"/>
          </p:cNvPicPr>
          <p:nvPr/>
        </p:nvPicPr>
        <p:blipFill>
          <a:blip r:embed="rId2"/>
          <a:stretch>
            <a:fillRect/>
          </a:stretch>
        </p:blipFill>
        <p:spPr>
          <a:xfrm>
            <a:off x="4511887" y="2724150"/>
            <a:ext cx="15720008" cy="7439401"/>
          </a:xfrm>
          <a:prstGeom prst="rect">
            <a:avLst/>
          </a:prstGeom>
        </p:spPr>
      </p:pic>
    </p:spTree>
    <p:extLst>
      <p:ext uri="{BB962C8B-B14F-4D97-AF65-F5344CB8AC3E}">
        <p14:creationId xmlns:p14="http://schemas.microsoft.com/office/powerpoint/2010/main" val="169308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1656A86-F6F1-409D-BFB6-4B06D279B690}"/>
              </a:ext>
            </a:extLst>
          </p:cNvPr>
          <p:cNvPicPr>
            <a:picLocks noChangeAspect="1"/>
          </p:cNvPicPr>
          <p:nvPr/>
        </p:nvPicPr>
        <p:blipFill>
          <a:blip r:embed="rId2"/>
          <a:stretch>
            <a:fillRect/>
          </a:stretch>
        </p:blipFill>
        <p:spPr>
          <a:xfrm>
            <a:off x="4531519" y="1513081"/>
            <a:ext cx="13279800" cy="1300222"/>
          </a:xfrm>
          <a:prstGeom prst="rect">
            <a:avLst/>
          </a:prstGeom>
        </p:spPr>
      </p:pic>
      <p:pic>
        <p:nvPicPr>
          <p:cNvPr id="3" name="Immagine 2">
            <a:extLst>
              <a:ext uri="{FF2B5EF4-FFF2-40B4-BE49-F238E27FC236}">
                <a16:creationId xmlns:a16="http://schemas.microsoft.com/office/drawing/2014/main" id="{899B3A10-86F0-4E2C-9104-E2C7F011DC1E}"/>
              </a:ext>
            </a:extLst>
          </p:cNvPr>
          <p:cNvPicPr>
            <a:picLocks noChangeAspect="1"/>
          </p:cNvPicPr>
          <p:nvPr/>
        </p:nvPicPr>
        <p:blipFill>
          <a:blip r:embed="rId3"/>
          <a:stretch>
            <a:fillRect/>
          </a:stretch>
        </p:blipFill>
        <p:spPr>
          <a:xfrm>
            <a:off x="5423528" y="4915471"/>
            <a:ext cx="12524482" cy="3885058"/>
          </a:xfrm>
          <a:prstGeom prst="rect">
            <a:avLst/>
          </a:prstGeom>
        </p:spPr>
      </p:pic>
    </p:spTree>
    <p:extLst>
      <p:ext uri="{BB962C8B-B14F-4D97-AF65-F5344CB8AC3E}">
        <p14:creationId xmlns:p14="http://schemas.microsoft.com/office/powerpoint/2010/main" val="37533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1330</TotalTime>
  <Words>1052</Words>
  <Application>Microsoft Office PowerPoint</Application>
  <PresentationFormat>Custom</PresentationFormat>
  <Paragraphs>63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Helvetica Neue</vt:lpstr>
      <vt:lpstr>Linux Libertine 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ASmr</dc:creator>
  <cp:lastModifiedBy>Theodoros Papoutsos</cp:lastModifiedBy>
  <cp:revision>139</cp:revision>
  <dcterms:created xsi:type="dcterms:W3CDTF">2021-06-27T10:17:46Z</dcterms:created>
  <dcterms:modified xsi:type="dcterms:W3CDTF">2023-04-21T10:53:09Z</dcterms:modified>
</cp:coreProperties>
</file>