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798"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4400" b="0" i="0">
                <a:solidFill>
                  <a:schemeClr val="tx1"/>
                </a:solidFill>
                <a:latin typeface="Calibri Light"/>
                <a:cs typeface="Calibri Light"/>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28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5/22/2023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sz="28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5/22/2023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Light"/>
                <a:cs typeface="Calibri Ligh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5/22/2023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Light"/>
                <a:cs typeface="Calibri 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5/22/2023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5/22/2023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16939" y="307924"/>
            <a:ext cx="10358120" cy="1301115"/>
          </a:xfrm>
          <a:prstGeom prst="rect">
            <a:avLst/>
          </a:prstGeom>
        </p:spPr>
        <p:txBody>
          <a:bodyPr wrap="square" lIns="0" tIns="0" rIns="0" bIns="0">
            <a:spAutoFit/>
          </a:bodyPr>
          <a:lstStyle>
            <a:lvl1pPr>
              <a:defRPr sz="4400" b="0" i="0">
                <a:solidFill>
                  <a:schemeClr val="tx1"/>
                </a:solidFill>
                <a:latin typeface="Calibri Light"/>
                <a:cs typeface="Calibri Light"/>
              </a:defRPr>
            </a:lvl1pPr>
          </a:lstStyle>
          <a:p>
            <a:endParaRPr/>
          </a:p>
        </p:txBody>
      </p:sp>
      <p:sp>
        <p:nvSpPr>
          <p:cNvPr id="3" name="Holder 3"/>
          <p:cNvSpPr>
            <a:spLocks noGrp="1"/>
          </p:cNvSpPr>
          <p:nvPr>
            <p:ph type="body" idx="1"/>
          </p:nvPr>
        </p:nvSpPr>
        <p:spPr>
          <a:xfrm>
            <a:off x="916939" y="1736801"/>
            <a:ext cx="10236200" cy="4260215"/>
          </a:xfrm>
          <a:prstGeom prst="rect">
            <a:avLst/>
          </a:prstGeom>
        </p:spPr>
        <p:txBody>
          <a:bodyPr wrap="square" lIns="0" tIns="0" rIns="0" bIns="0">
            <a:spAutoFit/>
          </a:bodyPr>
          <a:lstStyle>
            <a:lvl1pPr>
              <a:defRPr sz="28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5/22/2023</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hyperlink" Target="mailto:Giovanni.sartor@Unibo.it" TargetMode="Externa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c.europa.eu/transparency/regdoc/rep/1/2018/EN/COM-2018-795-F1-EN-MAIN-PART-1.PDF" TargetMode="External"/><Relationship Id="rId2" Type="http://schemas.openxmlformats.org/officeDocument/2006/relationships/hyperlink" Target="https://ec.europa.eu/transparency/regdoc/rep/1/2018/EN/COM-2018-237-F1-EN-MAIN-PART-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0306811" y="6085332"/>
            <a:ext cx="1097279" cy="542544"/>
          </a:xfrm>
          <a:prstGeom prst="rect">
            <a:avLst/>
          </a:prstGeom>
        </p:spPr>
      </p:pic>
      <p:sp>
        <p:nvSpPr>
          <p:cNvPr id="3" name="object 3"/>
          <p:cNvSpPr txBox="1"/>
          <p:nvPr/>
        </p:nvSpPr>
        <p:spPr>
          <a:xfrm>
            <a:off x="7327138" y="6263436"/>
            <a:ext cx="2696210" cy="367665"/>
          </a:xfrm>
          <a:prstGeom prst="rect">
            <a:avLst/>
          </a:prstGeom>
        </p:spPr>
        <p:txBody>
          <a:bodyPr vert="horz" wrap="square" lIns="0" tIns="27305" rIns="0" bIns="0" rtlCol="0">
            <a:spAutoFit/>
          </a:bodyPr>
          <a:lstStyle/>
          <a:p>
            <a:pPr marL="12700" marR="5080" indent="612140" algn="r">
              <a:lnSpc>
                <a:spcPts val="860"/>
              </a:lnSpc>
              <a:spcBef>
                <a:spcPts val="215"/>
              </a:spcBef>
            </a:pPr>
            <a:r>
              <a:rPr sz="800" dirty="0">
                <a:latin typeface="Arial"/>
                <a:cs typeface="Arial"/>
              </a:rPr>
              <a:t>This</a:t>
            </a:r>
            <a:r>
              <a:rPr sz="800" spc="-30" dirty="0">
                <a:latin typeface="Arial"/>
                <a:cs typeface="Arial"/>
              </a:rPr>
              <a:t> </a:t>
            </a:r>
            <a:r>
              <a:rPr sz="800" dirty="0">
                <a:latin typeface="Arial"/>
                <a:cs typeface="Arial"/>
              </a:rPr>
              <a:t>Master</a:t>
            </a:r>
            <a:r>
              <a:rPr sz="800" spc="-10" dirty="0">
                <a:latin typeface="Arial"/>
                <a:cs typeface="Arial"/>
              </a:rPr>
              <a:t> </a:t>
            </a:r>
            <a:r>
              <a:rPr sz="800" dirty="0">
                <a:latin typeface="Arial"/>
                <a:cs typeface="Arial"/>
              </a:rPr>
              <a:t>is</a:t>
            </a:r>
            <a:r>
              <a:rPr sz="800" spc="-30" dirty="0">
                <a:latin typeface="Arial"/>
                <a:cs typeface="Arial"/>
              </a:rPr>
              <a:t> </a:t>
            </a:r>
            <a:r>
              <a:rPr sz="800" dirty="0">
                <a:latin typeface="Arial"/>
                <a:cs typeface="Arial"/>
              </a:rPr>
              <a:t>run under</a:t>
            </a:r>
            <a:r>
              <a:rPr sz="800" spc="5" dirty="0">
                <a:latin typeface="Arial"/>
                <a:cs typeface="Arial"/>
              </a:rPr>
              <a:t> </a:t>
            </a:r>
            <a:r>
              <a:rPr sz="800" dirty="0">
                <a:latin typeface="Arial"/>
                <a:cs typeface="Arial"/>
              </a:rPr>
              <a:t>the</a:t>
            </a:r>
            <a:r>
              <a:rPr sz="800" spc="-10" dirty="0">
                <a:latin typeface="Arial"/>
                <a:cs typeface="Arial"/>
              </a:rPr>
              <a:t> </a:t>
            </a:r>
            <a:r>
              <a:rPr sz="800" dirty="0">
                <a:latin typeface="Arial"/>
                <a:cs typeface="Arial"/>
              </a:rPr>
              <a:t>context</a:t>
            </a:r>
            <a:r>
              <a:rPr sz="800" spc="15" dirty="0">
                <a:latin typeface="Arial"/>
                <a:cs typeface="Arial"/>
              </a:rPr>
              <a:t> </a:t>
            </a:r>
            <a:r>
              <a:rPr sz="800" dirty="0">
                <a:latin typeface="Arial"/>
                <a:cs typeface="Arial"/>
              </a:rPr>
              <a:t>of</a:t>
            </a:r>
            <a:r>
              <a:rPr sz="800" spc="-5" dirty="0">
                <a:latin typeface="Arial"/>
                <a:cs typeface="Arial"/>
              </a:rPr>
              <a:t> </a:t>
            </a:r>
            <a:r>
              <a:rPr sz="800" spc="-10" dirty="0">
                <a:latin typeface="Arial"/>
                <a:cs typeface="Arial"/>
              </a:rPr>
              <a:t>Action </a:t>
            </a:r>
            <a:r>
              <a:rPr sz="800" dirty="0">
                <a:latin typeface="Arial"/>
                <a:cs typeface="Arial"/>
              </a:rPr>
              <a:t>No </a:t>
            </a:r>
            <a:r>
              <a:rPr sz="800" spc="-10" dirty="0">
                <a:latin typeface="Arial"/>
                <a:cs typeface="Arial"/>
              </a:rPr>
              <a:t>2020-EU-IA-</a:t>
            </a:r>
            <a:r>
              <a:rPr sz="800" dirty="0">
                <a:latin typeface="Arial"/>
                <a:cs typeface="Arial"/>
              </a:rPr>
              <a:t>0087,</a:t>
            </a:r>
            <a:r>
              <a:rPr sz="800" spc="45" dirty="0">
                <a:latin typeface="Arial"/>
                <a:cs typeface="Arial"/>
              </a:rPr>
              <a:t> </a:t>
            </a:r>
            <a:r>
              <a:rPr sz="800" spc="-10" dirty="0">
                <a:latin typeface="Arial"/>
                <a:cs typeface="Arial"/>
              </a:rPr>
              <a:t>co-</a:t>
            </a:r>
            <a:r>
              <a:rPr sz="800" dirty="0">
                <a:latin typeface="Arial"/>
                <a:cs typeface="Arial"/>
              </a:rPr>
              <a:t>financed</a:t>
            </a:r>
            <a:r>
              <a:rPr sz="800" spc="5" dirty="0">
                <a:latin typeface="Arial"/>
                <a:cs typeface="Arial"/>
              </a:rPr>
              <a:t> </a:t>
            </a:r>
            <a:r>
              <a:rPr sz="800" dirty="0">
                <a:latin typeface="Arial"/>
                <a:cs typeface="Arial"/>
              </a:rPr>
              <a:t>by</a:t>
            </a:r>
            <a:r>
              <a:rPr sz="800" spc="15" dirty="0">
                <a:latin typeface="Arial"/>
                <a:cs typeface="Arial"/>
              </a:rPr>
              <a:t> </a:t>
            </a:r>
            <a:r>
              <a:rPr sz="800" dirty="0">
                <a:latin typeface="Arial"/>
                <a:cs typeface="Arial"/>
              </a:rPr>
              <a:t>the</a:t>
            </a:r>
            <a:r>
              <a:rPr sz="800" spc="5" dirty="0">
                <a:latin typeface="Arial"/>
                <a:cs typeface="Arial"/>
              </a:rPr>
              <a:t> </a:t>
            </a:r>
            <a:r>
              <a:rPr sz="800" dirty="0">
                <a:latin typeface="Arial"/>
                <a:cs typeface="Arial"/>
              </a:rPr>
              <a:t>EU</a:t>
            </a:r>
            <a:r>
              <a:rPr sz="800" spc="5" dirty="0">
                <a:latin typeface="Arial"/>
                <a:cs typeface="Arial"/>
              </a:rPr>
              <a:t> </a:t>
            </a:r>
            <a:r>
              <a:rPr sz="800" dirty="0">
                <a:latin typeface="Arial"/>
                <a:cs typeface="Arial"/>
              </a:rPr>
              <a:t>CEF</a:t>
            </a:r>
            <a:r>
              <a:rPr sz="800" spc="-5" dirty="0">
                <a:latin typeface="Arial"/>
                <a:cs typeface="Arial"/>
              </a:rPr>
              <a:t> </a:t>
            </a:r>
            <a:r>
              <a:rPr sz="800" spc="-10" dirty="0">
                <a:latin typeface="Arial"/>
                <a:cs typeface="Arial"/>
              </a:rPr>
              <a:t>Telecom </a:t>
            </a:r>
            <a:r>
              <a:rPr sz="800" dirty="0">
                <a:latin typeface="Arial"/>
                <a:cs typeface="Arial"/>
              </a:rPr>
              <a:t>under</a:t>
            </a:r>
            <a:r>
              <a:rPr sz="800" spc="5" dirty="0">
                <a:latin typeface="Arial"/>
                <a:cs typeface="Arial"/>
              </a:rPr>
              <a:t> </a:t>
            </a:r>
            <a:r>
              <a:rPr sz="800" dirty="0">
                <a:latin typeface="Arial"/>
                <a:cs typeface="Arial"/>
              </a:rPr>
              <a:t>GA</a:t>
            </a:r>
            <a:r>
              <a:rPr sz="800" spc="-15" dirty="0">
                <a:latin typeface="Arial"/>
                <a:cs typeface="Arial"/>
              </a:rPr>
              <a:t> </a:t>
            </a:r>
            <a:r>
              <a:rPr sz="800" dirty="0">
                <a:latin typeface="Arial"/>
                <a:cs typeface="Arial"/>
              </a:rPr>
              <a:t>nr. </a:t>
            </a:r>
            <a:r>
              <a:rPr sz="800" spc="-10" dirty="0">
                <a:latin typeface="Arial"/>
                <a:cs typeface="Arial"/>
              </a:rPr>
              <a:t>INEA/CEF/ICT/A2020/2267423</a:t>
            </a:r>
            <a:endParaRPr sz="800">
              <a:latin typeface="Arial"/>
              <a:cs typeface="Arial"/>
            </a:endParaRPr>
          </a:p>
        </p:txBody>
      </p:sp>
      <p:pic>
        <p:nvPicPr>
          <p:cNvPr id="4" name="object 4"/>
          <p:cNvPicPr/>
          <p:nvPr/>
        </p:nvPicPr>
        <p:blipFill>
          <a:blip r:embed="rId3" cstate="print"/>
          <a:stretch>
            <a:fillRect/>
          </a:stretch>
        </p:blipFill>
        <p:spPr>
          <a:xfrm>
            <a:off x="639652" y="6282690"/>
            <a:ext cx="2709600" cy="308038"/>
          </a:xfrm>
          <a:prstGeom prst="rect">
            <a:avLst/>
          </a:prstGeom>
        </p:spPr>
      </p:pic>
      <p:sp>
        <p:nvSpPr>
          <p:cNvPr id="5" name="object 5"/>
          <p:cNvSpPr txBox="1">
            <a:spLocks noGrp="1"/>
          </p:cNvSpPr>
          <p:nvPr>
            <p:ph type="title"/>
          </p:nvPr>
        </p:nvSpPr>
        <p:spPr>
          <a:xfrm>
            <a:off x="1797176" y="367106"/>
            <a:ext cx="8601710" cy="3761992"/>
          </a:xfrm>
          <a:prstGeom prst="rect">
            <a:avLst/>
          </a:prstGeom>
        </p:spPr>
        <p:txBody>
          <a:bodyPr vert="horz" wrap="square" lIns="0" tIns="106045" rIns="0" bIns="0" rtlCol="0">
            <a:spAutoFit/>
          </a:bodyPr>
          <a:lstStyle/>
          <a:p>
            <a:pPr marL="955675" marR="951865" algn="ctr">
              <a:lnSpc>
                <a:spcPts val="5830"/>
              </a:lnSpc>
              <a:spcBef>
                <a:spcPts val="835"/>
              </a:spcBef>
            </a:pPr>
            <a:r>
              <a:rPr lang="el-GR" sz="3600" dirty="0"/>
              <a:t>ΔΕΟΝΤΟΛΟΓΙΚΕΣ ΚΑΤΕΥΘΥΝΤΗΡΙΕΣ ΓΡΑΜΜΕΣ ΓΑ ΑΞΙΟΠΙΣΤΗ ΤΕΧΝΗΤΗ ΝΟΗΜΟΣΥΝΗ</a:t>
            </a:r>
            <a:endParaRPr sz="3600" dirty="0"/>
          </a:p>
          <a:p>
            <a:pPr algn="ctr">
              <a:lnSpc>
                <a:spcPts val="5750"/>
              </a:lnSpc>
            </a:pPr>
            <a:r>
              <a:rPr lang="el-GR" sz="3600" dirty="0"/>
              <a:t>Από την ομάδα εμπειρογνωμόνων υψηλού επιπέδου</a:t>
            </a:r>
            <a:endParaRPr sz="3600" dirty="0"/>
          </a:p>
        </p:txBody>
      </p:sp>
      <p:sp>
        <p:nvSpPr>
          <p:cNvPr id="6" name="object 6"/>
          <p:cNvSpPr txBox="1"/>
          <p:nvPr/>
        </p:nvSpPr>
        <p:spPr>
          <a:xfrm>
            <a:off x="2868167" y="3733800"/>
            <a:ext cx="6491605" cy="1543371"/>
          </a:xfrm>
          <a:prstGeom prst="rect">
            <a:avLst/>
          </a:prstGeom>
        </p:spPr>
        <p:txBody>
          <a:bodyPr vert="horz" wrap="square" lIns="0" tIns="387985" rIns="0" bIns="0" rtlCol="0">
            <a:spAutoFit/>
          </a:bodyPr>
          <a:lstStyle/>
          <a:p>
            <a:pPr marL="12700">
              <a:lnSpc>
                <a:spcPct val="100000"/>
              </a:lnSpc>
              <a:spcBef>
                <a:spcPts val="3055"/>
              </a:spcBef>
            </a:pPr>
            <a:r>
              <a:rPr lang="el-GR" sz="4400" dirty="0">
                <a:latin typeface="Calibri Light"/>
                <a:cs typeface="Calibri Light"/>
              </a:rPr>
              <a:t>για την τεχνητή νοημοσύνη</a:t>
            </a:r>
            <a:endParaRPr sz="4400" dirty="0">
              <a:latin typeface="Calibri Light"/>
              <a:cs typeface="Calibri Light"/>
            </a:endParaRPr>
          </a:p>
          <a:p>
            <a:pPr marL="153035" algn="ctr">
              <a:lnSpc>
                <a:spcPct val="100000"/>
              </a:lnSpc>
              <a:spcBef>
                <a:spcPts val="1310"/>
              </a:spcBef>
            </a:pPr>
            <a:r>
              <a:rPr dirty="0">
                <a:latin typeface="Calibri"/>
                <a:cs typeface="Calibri"/>
              </a:rPr>
              <a:t>Giovanni</a:t>
            </a:r>
            <a:r>
              <a:rPr spc="-50" dirty="0">
                <a:latin typeface="Calibri"/>
                <a:cs typeface="Calibri"/>
              </a:rPr>
              <a:t> </a:t>
            </a:r>
            <a:r>
              <a:rPr spc="-10" dirty="0">
                <a:latin typeface="Calibri"/>
                <a:cs typeface="Calibri"/>
              </a:rPr>
              <a:t>Sartor</a:t>
            </a:r>
            <a:endParaRPr dirty="0">
              <a:latin typeface="Calibri"/>
              <a:cs typeface="Calibri"/>
            </a:endParaRPr>
          </a:p>
        </p:txBody>
      </p:sp>
      <p:pic>
        <p:nvPicPr>
          <p:cNvPr id="7" name="object 7"/>
          <p:cNvPicPr/>
          <p:nvPr/>
        </p:nvPicPr>
        <p:blipFill>
          <a:blip r:embed="rId4" cstate="print"/>
          <a:stretch>
            <a:fillRect/>
          </a:stretch>
        </p:blipFill>
        <p:spPr>
          <a:xfrm>
            <a:off x="11312652" y="166115"/>
            <a:ext cx="615696" cy="556259"/>
          </a:xfrm>
          <a:prstGeom prst="rect">
            <a:avLst/>
          </a:prstGeom>
        </p:spPr>
      </p:pic>
      <p:pic>
        <p:nvPicPr>
          <p:cNvPr id="8" name="object 8"/>
          <p:cNvPicPr/>
          <p:nvPr/>
        </p:nvPicPr>
        <p:blipFill>
          <a:blip r:embed="rId5" cstate="print"/>
          <a:stretch>
            <a:fillRect/>
          </a:stretch>
        </p:blipFill>
        <p:spPr>
          <a:xfrm>
            <a:off x="179831" y="152400"/>
            <a:ext cx="2688336" cy="29260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58120" cy="1064188"/>
          </a:xfrm>
          <a:prstGeom prst="rect">
            <a:avLst/>
          </a:prstGeom>
        </p:spPr>
        <p:txBody>
          <a:bodyPr vert="horz" wrap="square" lIns="0" tIns="78536" rIns="0" bIns="0" rtlCol="0">
            <a:spAutoFit/>
          </a:bodyPr>
          <a:lstStyle/>
          <a:p>
            <a:pPr marL="12700" algn="ctr">
              <a:lnSpc>
                <a:spcPct val="100000"/>
              </a:lnSpc>
              <a:spcBef>
                <a:spcPts val="95"/>
              </a:spcBef>
            </a:pPr>
            <a:r>
              <a:rPr lang="el-GR" sz="3200" dirty="0"/>
              <a:t>Ζήτημα: είμαστε πραγματικά σε θέση να ανταγωνιστούμε τις ΗΠΑ και την Κίνα;</a:t>
            </a:r>
            <a:endParaRPr sz="3200" dirty="0"/>
          </a:p>
        </p:txBody>
      </p:sp>
      <p:sp>
        <p:nvSpPr>
          <p:cNvPr id="3" name="object 3"/>
          <p:cNvSpPr txBox="1"/>
          <p:nvPr/>
        </p:nvSpPr>
        <p:spPr>
          <a:xfrm>
            <a:off x="916939" y="5609031"/>
            <a:ext cx="10148570" cy="779145"/>
          </a:xfrm>
          <a:prstGeom prst="rect">
            <a:avLst/>
          </a:prstGeom>
        </p:spPr>
        <p:txBody>
          <a:bodyPr vert="horz" wrap="square" lIns="0" tIns="57785" rIns="0" bIns="0" rtlCol="0">
            <a:spAutoFit/>
          </a:bodyPr>
          <a:lstStyle/>
          <a:p>
            <a:pPr marL="241300" marR="5080" indent="-229235">
              <a:lnSpc>
                <a:spcPts val="2810"/>
              </a:lnSpc>
              <a:spcBef>
                <a:spcPts val="455"/>
              </a:spcBef>
              <a:buFont typeface="Arial"/>
              <a:buChar char="•"/>
              <a:tabLst>
                <a:tab pos="241935" algn="l"/>
              </a:tabLst>
            </a:pPr>
            <a:r>
              <a:rPr sz="2600" spc="-20" dirty="0">
                <a:latin typeface="Calibri"/>
                <a:cs typeface="Calibri"/>
              </a:rPr>
              <a:t>https://ec.europa.eu/growth/tools-</a:t>
            </a:r>
            <a:r>
              <a:rPr sz="2600" spc="-10" dirty="0">
                <a:latin typeface="Calibri"/>
                <a:cs typeface="Calibri"/>
              </a:rPr>
              <a:t>databases/dem/monitor/content/usa- china-eu-plans-ai-where-do-</a:t>
            </a:r>
            <a:r>
              <a:rPr sz="2600" spc="-20" dirty="0">
                <a:latin typeface="Calibri"/>
                <a:cs typeface="Calibri"/>
              </a:rPr>
              <a:t>we-</a:t>
            </a:r>
            <a:r>
              <a:rPr sz="2600" spc="-10" dirty="0">
                <a:latin typeface="Calibri"/>
                <a:cs typeface="Calibri"/>
              </a:rPr>
              <a:t>stand</a:t>
            </a:r>
            <a:endParaRPr sz="2600" dirty="0">
              <a:latin typeface="Calibri"/>
              <a:cs typeface="Calibri"/>
            </a:endParaRPr>
          </a:p>
        </p:txBody>
      </p:sp>
      <p:pic>
        <p:nvPicPr>
          <p:cNvPr id="4" name="object 4"/>
          <p:cNvPicPr/>
          <p:nvPr/>
        </p:nvPicPr>
        <p:blipFill>
          <a:blip r:embed="rId2" cstate="print"/>
          <a:stretch>
            <a:fillRect/>
          </a:stretch>
        </p:blipFill>
        <p:spPr>
          <a:xfrm>
            <a:off x="2378964" y="1345691"/>
            <a:ext cx="7162031" cy="3786373"/>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58120" cy="995272"/>
          </a:xfrm>
          <a:prstGeom prst="rect">
            <a:avLst/>
          </a:prstGeom>
        </p:spPr>
        <p:txBody>
          <a:bodyPr vert="horz" wrap="square" lIns="0" tIns="315087" rIns="0" bIns="0" rtlCol="0">
            <a:spAutoFit/>
          </a:bodyPr>
          <a:lstStyle/>
          <a:p>
            <a:pPr marL="12700">
              <a:lnSpc>
                <a:spcPct val="100000"/>
              </a:lnSpc>
              <a:spcBef>
                <a:spcPts val="105"/>
              </a:spcBef>
            </a:pPr>
            <a:r>
              <a:rPr lang="el-GR" spc="-10" dirty="0"/>
              <a:t>Ανθρωποκεντρική ΤΝ</a:t>
            </a:r>
            <a:endParaRPr spc="-25" dirty="0"/>
          </a:p>
        </p:txBody>
      </p:sp>
      <p:sp>
        <p:nvSpPr>
          <p:cNvPr id="3" name="object 3"/>
          <p:cNvSpPr txBox="1"/>
          <p:nvPr/>
        </p:nvSpPr>
        <p:spPr>
          <a:xfrm>
            <a:off x="916939" y="1793189"/>
            <a:ext cx="9429115" cy="2501581"/>
          </a:xfrm>
          <a:prstGeom prst="rect">
            <a:avLst/>
          </a:prstGeom>
        </p:spPr>
        <p:txBody>
          <a:bodyPr vert="horz" wrap="square" lIns="0" tIns="55244" rIns="0" bIns="0" rtlCol="0">
            <a:spAutoFit/>
          </a:bodyPr>
          <a:lstStyle/>
          <a:p>
            <a:pPr marL="241300" marR="5080" indent="-229235">
              <a:lnSpc>
                <a:spcPct val="90000"/>
              </a:lnSpc>
              <a:spcBef>
                <a:spcPts val="434"/>
              </a:spcBef>
              <a:buFont typeface="Arial"/>
              <a:buChar char="•"/>
              <a:tabLst>
                <a:tab pos="241935" algn="l"/>
              </a:tabLst>
            </a:pPr>
            <a:r>
              <a:rPr lang="el-GR" sz="2800" spc="-10" dirty="0">
                <a:latin typeface="Calibri"/>
                <a:cs typeface="Calibri"/>
              </a:rPr>
              <a:t>δέσμευση για τη χρήση της τεχνητής νοημοσύνης στην υπηρεσία της ανθρωπότητας και του κοινού καλού, με στόχο τη βελτίωση της ανθρώπινης ευημερίας και ελευθερίας</a:t>
            </a:r>
            <a:r>
              <a:rPr sz="2800" spc="-10" dirty="0">
                <a:latin typeface="Calibri"/>
                <a:cs typeface="Calibri"/>
              </a:rPr>
              <a:t>.</a:t>
            </a:r>
            <a:endParaRPr sz="2800" dirty="0">
              <a:latin typeface="Calibri"/>
              <a:cs typeface="Calibri"/>
            </a:endParaRPr>
          </a:p>
          <a:p>
            <a:pPr marL="241300" marR="620395" indent="-229235">
              <a:lnSpc>
                <a:spcPts val="3030"/>
              </a:lnSpc>
              <a:spcBef>
                <a:spcPts val="1045"/>
              </a:spcBef>
              <a:buFont typeface="Arial"/>
              <a:buChar char="•"/>
              <a:tabLst>
                <a:tab pos="241935" algn="l"/>
              </a:tabLst>
            </a:pPr>
            <a:r>
              <a:rPr lang="el-GR" sz="2800" spc="-10" dirty="0">
                <a:latin typeface="Calibri"/>
                <a:cs typeface="Calibri"/>
              </a:rPr>
              <a:t>Μεγιστοποίηση των πλεονεκτημάτων των συστημάτων ΤΝ με ταυτόχρονη πρόληψη και ελαχιστοποίηση των κινδύνων τους</a:t>
            </a:r>
            <a:r>
              <a:rPr sz="2800" spc="-10" dirty="0">
                <a:latin typeface="Calibri"/>
                <a:cs typeface="Calibri"/>
              </a:rPr>
              <a:t>.</a:t>
            </a:r>
            <a:endParaRPr sz="2800" dirty="0">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58120" cy="995272"/>
          </a:xfrm>
          <a:prstGeom prst="rect">
            <a:avLst/>
          </a:prstGeom>
        </p:spPr>
        <p:txBody>
          <a:bodyPr vert="horz" wrap="square" lIns="0" tIns="315087" rIns="0" bIns="0" rtlCol="0">
            <a:spAutoFit/>
          </a:bodyPr>
          <a:lstStyle/>
          <a:p>
            <a:pPr marL="12700">
              <a:lnSpc>
                <a:spcPct val="100000"/>
              </a:lnSpc>
              <a:spcBef>
                <a:spcPts val="105"/>
              </a:spcBef>
            </a:pPr>
            <a:r>
              <a:rPr lang="el-GR" dirty="0"/>
              <a:t>Ηθική έναντι νόμου</a:t>
            </a:r>
            <a:endParaRPr spc="-25" dirty="0"/>
          </a:p>
        </p:txBody>
      </p:sp>
      <p:sp>
        <p:nvSpPr>
          <p:cNvPr id="3" name="object 3"/>
          <p:cNvSpPr txBox="1"/>
          <p:nvPr/>
        </p:nvSpPr>
        <p:spPr>
          <a:xfrm>
            <a:off x="916939" y="1793189"/>
            <a:ext cx="9912350" cy="3556743"/>
          </a:xfrm>
          <a:prstGeom prst="rect">
            <a:avLst/>
          </a:prstGeom>
        </p:spPr>
        <p:txBody>
          <a:bodyPr vert="horz" wrap="square" lIns="0" tIns="60325" rIns="0" bIns="0" rtlCol="0">
            <a:spAutoFit/>
          </a:bodyPr>
          <a:lstStyle/>
          <a:p>
            <a:pPr marL="241300" marR="489584" indent="-229235">
              <a:lnSpc>
                <a:spcPts val="3030"/>
              </a:lnSpc>
              <a:spcBef>
                <a:spcPts val="475"/>
              </a:spcBef>
              <a:buFont typeface="Arial"/>
              <a:buChar char="•"/>
              <a:tabLst>
                <a:tab pos="241935" algn="l"/>
              </a:tabLst>
            </a:pPr>
            <a:r>
              <a:rPr lang="el-GR" sz="2800" dirty="0">
                <a:latin typeface="Calibri"/>
                <a:cs typeface="Calibri"/>
              </a:rPr>
              <a:t>Ηθική: κανόνες που υποδεικνύουν τι θα πρέπει να γίνει, λαμβάνοντας υπόψη όλα τα συμφέροντα που διακυβεύονται</a:t>
            </a:r>
            <a:endParaRPr sz="2800" dirty="0">
              <a:latin typeface="Calibri"/>
              <a:cs typeface="Calibri"/>
            </a:endParaRPr>
          </a:p>
          <a:p>
            <a:pPr marL="698500" marR="5080" lvl="1" indent="-228600">
              <a:lnSpc>
                <a:spcPts val="2590"/>
              </a:lnSpc>
              <a:spcBef>
                <a:spcPts val="520"/>
              </a:spcBef>
              <a:buFont typeface="Arial"/>
              <a:buChar char="•"/>
              <a:tabLst>
                <a:tab pos="699135" algn="l"/>
              </a:tabLst>
            </a:pPr>
            <a:r>
              <a:rPr lang="el-GR" sz="2400" dirty="0">
                <a:latin typeface="Calibri"/>
                <a:cs typeface="Calibri"/>
              </a:rPr>
              <a:t>Θετική ηθική: κανόνες που εφαρμόζονται από κοινού σε μια κοινωνία (ενδεχομένως συμπεριλαμβανομένων των αντιλήψεων για την κοινωνική ιεραρχία, τους ρόλους των φύλων </a:t>
            </a:r>
            <a:r>
              <a:rPr lang="el-GR" sz="2400" dirty="0" err="1">
                <a:latin typeface="Calibri"/>
                <a:cs typeface="Calibri"/>
              </a:rPr>
              <a:t>κ.λπ</a:t>
            </a:r>
            <a:r>
              <a:rPr sz="2400" spc="-10" dirty="0">
                <a:latin typeface="Calibri"/>
                <a:cs typeface="Calibri"/>
              </a:rPr>
              <a:t>.)</a:t>
            </a:r>
            <a:endParaRPr sz="2400" dirty="0">
              <a:latin typeface="Calibri"/>
              <a:cs typeface="Calibri"/>
            </a:endParaRPr>
          </a:p>
          <a:p>
            <a:pPr marL="698500" lvl="1" indent="-229235">
              <a:lnSpc>
                <a:spcPct val="100000"/>
              </a:lnSpc>
              <a:spcBef>
                <a:spcPts val="185"/>
              </a:spcBef>
              <a:buFont typeface="Arial"/>
              <a:buChar char="•"/>
              <a:tabLst>
                <a:tab pos="699135" algn="l"/>
              </a:tabLst>
            </a:pPr>
            <a:r>
              <a:rPr lang="el-GR" sz="2400" dirty="0">
                <a:latin typeface="Calibri"/>
                <a:cs typeface="Calibri"/>
              </a:rPr>
              <a:t>Κριτική ηθική: κανόνες που θεωρούνται ως οι πλέον κατάλληλοι ή ορθολογικοί</a:t>
            </a:r>
            <a:endParaRPr sz="2400" dirty="0">
              <a:latin typeface="Calibri"/>
              <a:cs typeface="Calibri"/>
            </a:endParaRPr>
          </a:p>
          <a:p>
            <a:pPr marL="241300" marR="862330" indent="-229235">
              <a:lnSpc>
                <a:spcPts val="3020"/>
              </a:lnSpc>
              <a:spcBef>
                <a:spcPts val="1015"/>
              </a:spcBef>
              <a:buFont typeface="Arial"/>
              <a:buChar char="•"/>
              <a:tabLst>
                <a:tab pos="241935" algn="l"/>
              </a:tabLst>
            </a:pPr>
            <a:r>
              <a:rPr lang="el-GR" sz="2800" dirty="0">
                <a:latin typeface="Calibri"/>
                <a:cs typeface="Calibri"/>
              </a:rPr>
              <a:t>Νόμος: κανόνες που υιοθετούνται μέσω θεσμικών διαδικασιών και επιβάλλονται με εξαναγκασμό</a:t>
            </a:r>
            <a:endParaRPr sz="2800" dirty="0">
              <a:latin typeface="Calibri"/>
              <a:cs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8512810" cy="1289520"/>
          </a:xfrm>
          <a:prstGeom prst="rect">
            <a:avLst/>
          </a:prstGeom>
        </p:spPr>
        <p:txBody>
          <a:bodyPr vert="horz" wrap="square" lIns="0" tIns="89535" rIns="0" bIns="0" rtlCol="0">
            <a:spAutoFit/>
          </a:bodyPr>
          <a:lstStyle/>
          <a:p>
            <a:pPr marL="12700" marR="5080">
              <a:lnSpc>
                <a:spcPts val="4750"/>
              </a:lnSpc>
              <a:spcBef>
                <a:spcPts val="705"/>
              </a:spcBef>
            </a:pPr>
            <a:r>
              <a:rPr lang="el-GR" sz="3600" dirty="0"/>
              <a:t>Οι κατευθυντήριες γραμμές για την αξιόπιστη τεχνητή νοημοσύνη ως (κριτική) ηθική;</a:t>
            </a:r>
            <a:endParaRPr sz="3600" spc="-10" dirty="0"/>
          </a:p>
        </p:txBody>
      </p:sp>
      <p:sp>
        <p:nvSpPr>
          <p:cNvPr id="3" name="object 3"/>
          <p:cNvSpPr txBox="1"/>
          <p:nvPr/>
        </p:nvSpPr>
        <p:spPr>
          <a:xfrm>
            <a:off x="916939" y="1773377"/>
            <a:ext cx="10219055" cy="4460708"/>
          </a:xfrm>
          <a:prstGeom prst="rect">
            <a:avLst/>
          </a:prstGeom>
        </p:spPr>
        <p:txBody>
          <a:bodyPr vert="horz" wrap="square" lIns="0" tIns="12700" rIns="0" bIns="0" rtlCol="0">
            <a:spAutoFit/>
          </a:bodyPr>
          <a:lstStyle/>
          <a:p>
            <a:pPr marL="241300" indent="-229235">
              <a:lnSpc>
                <a:spcPts val="2595"/>
              </a:lnSpc>
              <a:spcBef>
                <a:spcPts val="100"/>
              </a:spcBef>
              <a:buFont typeface="Arial"/>
              <a:buChar char="•"/>
              <a:tabLst>
                <a:tab pos="241935" algn="l"/>
              </a:tabLst>
            </a:pPr>
            <a:r>
              <a:rPr lang="el-GR" sz="2000" spc="-10" dirty="0">
                <a:latin typeface="Calibri"/>
                <a:cs typeface="Calibri"/>
              </a:rPr>
              <a:t>Οι εμπλεκόμενοι φορείς που έχουν δεσμευτεί για την επίτευξη αξιόπιστης ΤΝ μπορούν να επιλέξουν εθελοντικά να χρησιμοποιήσουν τις παρούσες κατευθυντήριες γραμμές ως μια μέθοδο για να θέσουν σε ισχύ τη δέσμευσή τους</a:t>
            </a:r>
            <a:r>
              <a:rPr sz="2000" spc="-10" dirty="0">
                <a:latin typeface="Calibri"/>
                <a:cs typeface="Calibri"/>
              </a:rPr>
              <a:t>,</a:t>
            </a:r>
            <a:endParaRPr sz="2000" dirty="0">
              <a:latin typeface="Calibri"/>
              <a:cs typeface="Calibri"/>
            </a:endParaRPr>
          </a:p>
          <a:p>
            <a:pPr marL="241300" marR="905510" indent="-229235">
              <a:lnSpc>
                <a:spcPct val="80000"/>
              </a:lnSpc>
              <a:spcBef>
                <a:spcPts val="994"/>
              </a:spcBef>
              <a:buFont typeface="Arial"/>
              <a:buChar char="•"/>
              <a:tabLst>
                <a:tab pos="241935" algn="l"/>
              </a:tabLst>
            </a:pPr>
            <a:r>
              <a:rPr lang="el-GR" sz="2000" dirty="0">
                <a:latin typeface="Calibri"/>
                <a:cs typeface="Calibri"/>
              </a:rPr>
              <a:t>Οι κατευθυντήριες γραμμές απευθύνονται σε όλους τους ενδιαφερόμενους φορείς της ΤΝ που σχεδιάζουν, αναπτύσσουν, αναπτύσσουν, εφαρμόζουν, χρησιμοποιούν ή επηρεάζονται από την ΤΝ</a:t>
            </a:r>
            <a:r>
              <a:rPr sz="2000" spc="-25" dirty="0">
                <a:latin typeface="Calibri"/>
                <a:cs typeface="Calibri"/>
              </a:rPr>
              <a:t>,</a:t>
            </a:r>
            <a:endParaRPr sz="2000" dirty="0">
              <a:latin typeface="Calibri"/>
              <a:cs typeface="Calibri"/>
            </a:endParaRPr>
          </a:p>
          <a:p>
            <a:pPr marL="698500" marR="671195" lvl="1" indent="-228600">
              <a:lnSpc>
                <a:spcPct val="80000"/>
              </a:lnSpc>
              <a:spcBef>
                <a:spcPts val="520"/>
              </a:spcBef>
              <a:buFont typeface="Arial"/>
              <a:buChar char="•"/>
              <a:tabLst>
                <a:tab pos="755015" algn="l"/>
                <a:tab pos="755650" algn="l"/>
              </a:tabLst>
            </a:pPr>
            <a:r>
              <a:rPr sz="1600" dirty="0"/>
              <a:t>	</a:t>
            </a:r>
            <a:r>
              <a:rPr lang="el-GR" dirty="0">
                <a:latin typeface="Calibri"/>
                <a:cs typeface="Calibri"/>
              </a:rPr>
              <a:t>συμπεριλαμβανομένων, ενδεικτικά, εταιρειών, οργανισμών, ερευνητών, δημόσιων υπηρεσιών, κυβερνητικών οργανισμών, ιδρυμάτων, κοινωνικών οργανώσεων, ατόμων, εργαζομένων και καταναλωτών</a:t>
            </a:r>
            <a:r>
              <a:rPr spc="-10" dirty="0">
                <a:latin typeface="Calibri"/>
                <a:cs typeface="Calibri"/>
              </a:rPr>
              <a:t>.</a:t>
            </a:r>
            <a:endParaRPr dirty="0">
              <a:latin typeface="Calibri"/>
              <a:cs typeface="Calibri"/>
            </a:endParaRPr>
          </a:p>
          <a:p>
            <a:pPr marL="241300" marR="5080" indent="-229235">
              <a:lnSpc>
                <a:spcPct val="80000"/>
              </a:lnSpc>
              <a:spcBef>
                <a:spcPts val="980"/>
              </a:spcBef>
              <a:buFont typeface="Arial"/>
              <a:buChar char="•"/>
              <a:tabLst>
                <a:tab pos="241935" algn="l"/>
              </a:tabLst>
            </a:pPr>
            <a:r>
              <a:rPr sz="2000" dirty="0">
                <a:latin typeface="Calibri"/>
                <a:cs typeface="Calibri"/>
              </a:rPr>
              <a:t>“</a:t>
            </a:r>
            <a:r>
              <a:rPr lang="el-GR" sz="2000" dirty="0">
                <a:latin typeface="Calibri"/>
                <a:cs typeface="Calibri"/>
              </a:rPr>
              <a:t>Το παρόν έγγραφο δεν δημιουργεί νομικά δικαιώματα ούτε επιβάλλει νομικές υποχρεώσεις έναντι τρίτων. Υπενθυμίζουμε ωστόσο ότι είναι καθήκον κάθε φυσικού ή νομικού προσώπου να συμμορφώνεται με τους νόμους - είτε αυτοί ισχύουν επί του παρόντος είτε θεσπίζονται στο μέλλον ανάλογα με την εξέλιξη της ΤΝ</a:t>
            </a:r>
            <a:r>
              <a:rPr sz="2000" spc="-20" dirty="0">
                <a:latin typeface="Calibri"/>
                <a:cs typeface="Calibri"/>
              </a:rPr>
              <a:t>.”</a:t>
            </a:r>
            <a:endParaRPr sz="2000" dirty="0">
              <a:latin typeface="Calibri"/>
              <a:cs typeface="Calibri"/>
            </a:endParaRPr>
          </a:p>
          <a:p>
            <a:pPr>
              <a:lnSpc>
                <a:spcPct val="100000"/>
              </a:lnSpc>
              <a:spcBef>
                <a:spcPts val="10"/>
              </a:spcBef>
              <a:buFont typeface="Arial"/>
              <a:buChar char="•"/>
            </a:pPr>
            <a:endParaRPr sz="2800" dirty="0">
              <a:latin typeface="Calibri"/>
              <a:cs typeface="Calibri"/>
            </a:endParaRPr>
          </a:p>
          <a:p>
            <a:pPr marL="241300" indent="-229235">
              <a:lnSpc>
                <a:spcPct val="100000"/>
              </a:lnSpc>
              <a:buFont typeface="Arial"/>
              <a:buChar char="•"/>
              <a:tabLst>
                <a:tab pos="241935" algn="l"/>
              </a:tabLst>
            </a:pPr>
            <a:r>
              <a:rPr lang="el-GR" sz="2000" dirty="0">
                <a:latin typeface="Calibri"/>
                <a:cs typeface="Calibri"/>
              </a:rPr>
              <a:t>Ποιος είναι ο ρόλος της ηθικής σε σχέση με το νόμο στον χώρο της τεχνητής νοημοσύνης;</a:t>
            </a:r>
            <a:endParaRPr sz="2000" dirty="0">
              <a:latin typeface="Calibri"/>
              <a:cs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142758"/>
            <a:ext cx="10358120" cy="933717"/>
          </a:xfrm>
          <a:prstGeom prst="rect">
            <a:avLst/>
          </a:prstGeom>
        </p:spPr>
        <p:txBody>
          <a:bodyPr vert="horz" wrap="square" lIns="0" tIns="315087" rIns="0" bIns="0" rtlCol="0">
            <a:spAutoFit/>
          </a:bodyPr>
          <a:lstStyle/>
          <a:p>
            <a:pPr marL="12700">
              <a:lnSpc>
                <a:spcPct val="100000"/>
              </a:lnSpc>
              <a:spcBef>
                <a:spcPts val="105"/>
              </a:spcBef>
            </a:pPr>
            <a:r>
              <a:rPr lang="el-GR" sz="4000" dirty="0"/>
              <a:t>Η τεχνητή νοημοσύνη θα πρέπει να είναι νόμιμη</a:t>
            </a:r>
            <a:endParaRPr sz="4000" spc="-10" dirty="0"/>
          </a:p>
        </p:txBody>
      </p:sp>
      <p:sp>
        <p:nvSpPr>
          <p:cNvPr id="3" name="object 3"/>
          <p:cNvSpPr txBox="1">
            <a:spLocks noGrp="1"/>
          </p:cNvSpPr>
          <p:nvPr>
            <p:ph type="body" idx="1"/>
          </p:nvPr>
        </p:nvSpPr>
        <p:spPr>
          <a:xfrm>
            <a:off x="916939" y="1371600"/>
            <a:ext cx="10236200" cy="5343642"/>
          </a:xfrm>
          <a:prstGeom prst="rect">
            <a:avLst/>
          </a:prstGeom>
        </p:spPr>
        <p:txBody>
          <a:bodyPr vert="horz" wrap="square" lIns="0" tIns="13335" rIns="0" bIns="0" rtlCol="0">
            <a:spAutoFit/>
          </a:bodyPr>
          <a:lstStyle/>
          <a:p>
            <a:pPr marL="241300" indent="-229235">
              <a:lnSpc>
                <a:spcPts val="3115"/>
              </a:lnSpc>
              <a:spcBef>
                <a:spcPts val="105"/>
              </a:spcBef>
              <a:buFont typeface="Arial"/>
              <a:buChar char="•"/>
              <a:tabLst>
                <a:tab pos="241935" algn="l"/>
              </a:tabLst>
            </a:pPr>
            <a:r>
              <a:rPr lang="el-GR" sz="2600" dirty="0"/>
              <a:t>Θα πρέπει να συμμορφώνεται με</a:t>
            </a:r>
          </a:p>
          <a:p>
            <a:pPr marL="698500" marR="135255" lvl="1" indent="-228600">
              <a:lnSpc>
                <a:spcPct val="80000"/>
              </a:lnSpc>
              <a:spcBef>
                <a:spcPts val="525"/>
              </a:spcBef>
              <a:buFont typeface="Arial"/>
              <a:buChar char="•"/>
              <a:tabLst>
                <a:tab pos="698500" algn="l"/>
                <a:tab pos="699135" algn="l"/>
              </a:tabLst>
            </a:pPr>
            <a:r>
              <a:rPr lang="el-GR" sz="2200" dirty="0">
                <a:latin typeface="Calibri"/>
                <a:cs typeface="Calibri"/>
              </a:rPr>
              <a:t>το πρωτογενές δίκαιο της ΕΕ (οι Συνθήκες της Ευρωπαϊκής Ένωσης και ο Χάρτης των Θεμελιωδών Δικαιωμάτων της)</a:t>
            </a:r>
            <a:r>
              <a:rPr lang="en-US" sz="2200" dirty="0">
                <a:latin typeface="Calibri"/>
                <a:cs typeface="Calibri"/>
              </a:rPr>
              <a:t>,</a:t>
            </a:r>
            <a:endParaRPr sz="2200" dirty="0">
              <a:latin typeface="Calibri"/>
              <a:cs typeface="Calibri"/>
            </a:endParaRPr>
          </a:p>
          <a:p>
            <a:pPr marL="698500" marR="5080" lvl="1" indent="-228600">
              <a:lnSpc>
                <a:spcPct val="80000"/>
              </a:lnSpc>
              <a:spcBef>
                <a:spcPts val="490"/>
              </a:spcBef>
              <a:buFont typeface="Arial"/>
              <a:buChar char="•"/>
              <a:tabLst>
                <a:tab pos="698500" algn="l"/>
                <a:tab pos="699135" algn="l"/>
              </a:tabLst>
            </a:pPr>
            <a:r>
              <a:rPr lang="el-GR" sz="2200" dirty="0">
                <a:latin typeface="Calibri"/>
                <a:cs typeface="Calibri"/>
              </a:rPr>
              <a:t>Το παράγωγο δίκαιο της ΕΕ (κανονισμοί και οδηγίες, όπως ο γενικός κανονισμός για την προστασία δεδομένων, η οδηγία για την ευθύνη για τα προϊόντα, ο κανονισμός για την ελεύθερη ροή δεδομένων μη προσωπικού χαρακτήρα, οι οδηγίες κατά των διακρίσεων, το δίκαιο των καταναλωτών και οι οδηγίες για την ασφάλεια και την υγεία στην εργασία),</a:t>
            </a:r>
            <a:endParaRPr sz="2200" dirty="0">
              <a:latin typeface="Calibri"/>
              <a:cs typeface="Calibri"/>
            </a:endParaRPr>
          </a:p>
          <a:p>
            <a:pPr marL="698500" marR="788035" lvl="1" indent="-228600">
              <a:lnSpc>
                <a:spcPts val="2110"/>
              </a:lnSpc>
              <a:spcBef>
                <a:spcPts val="490"/>
              </a:spcBef>
              <a:buFont typeface="Arial"/>
              <a:buChar char="•"/>
              <a:tabLst>
                <a:tab pos="698500" algn="l"/>
                <a:tab pos="699135" algn="l"/>
              </a:tabLst>
            </a:pPr>
            <a:r>
              <a:rPr lang="el-GR" sz="2200" dirty="0">
                <a:latin typeface="Calibri"/>
                <a:cs typeface="Calibri"/>
              </a:rPr>
              <a:t>Οι συνθήκες του ΟΗΕ για τα ανθρώπινα δικαιώματα και οι συμβάσεις του Συμβουλίου της Ευρώπης (όπως η Ευρωπαϊκή Σύμβαση για τα Ανθρώπινα Δικαιώματα</a:t>
            </a:r>
            <a:r>
              <a:rPr sz="2200" spc="-10" dirty="0">
                <a:latin typeface="Calibri"/>
                <a:cs typeface="Calibri"/>
              </a:rPr>
              <a:t>),</a:t>
            </a:r>
            <a:endParaRPr sz="2200" dirty="0">
              <a:latin typeface="Calibri"/>
              <a:cs typeface="Calibri"/>
            </a:endParaRPr>
          </a:p>
          <a:p>
            <a:pPr marL="698500" lvl="1" indent="-229235">
              <a:lnSpc>
                <a:spcPts val="2635"/>
              </a:lnSpc>
              <a:buFont typeface="Arial"/>
              <a:buChar char="•"/>
              <a:tabLst>
                <a:tab pos="698500" algn="l"/>
                <a:tab pos="699135" algn="l"/>
                <a:tab pos="1677035" algn="l"/>
              </a:tabLst>
            </a:pPr>
            <a:r>
              <a:rPr lang="el-GR" sz="2200" dirty="0">
                <a:latin typeface="Calibri"/>
                <a:cs typeface="Calibri"/>
              </a:rPr>
              <a:t>Νόμοι των κρατών μελών της ΕΕ (Ιταλικό δίκαιο).</a:t>
            </a:r>
            <a:endParaRPr sz="2200" dirty="0">
              <a:latin typeface="Calibri"/>
              <a:cs typeface="Calibri"/>
            </a:endParaRPr>
          </a:p>
          <a:p>
            <a:pPr marL="241300" indent="-229235">
              <a:lnSpc>
                <a:spcPct val="100000"/>
              </a:lnSpc>
              <a:spcBef>
                <a:spcPts val="360"/>
              </a:spcBef>
              <a:buFont typeface="Arial"/>
              <a:buChar char="•"/>
              <a:tabLst>
                <a:tab pos="241935" algn="l"/>
              </a:tabLst>
            </a:pPr>
            <a:r>
              <a:rPr lang="el-GR" sz="2600" dirty="0"/>
              <a:t>Οι νόμοι μπορεί να είναι οριζόντιοι από κανόνες ειδικού τομέα (π.χ. για τα </a:t>
            </a:r>
            <a:r>
              <a:rPr lang="el-GR" sz="2600" dirty="0" err="1"/>
              <a:t>ιατροτεχνολογικά</a:t>
            </a:r>
            <a:r>
              <a:rPr lang="el-GR" sz="2600" dirty="0"/>
              <a:t> προϊόντα)</a:t>
            </a:r>
            <a:endParaRPr sz="2600" dirty="0"/>
          </a:p>
          <a:p>
            <a:pPr marL="241300" indent="-229235">
              <a:lnSpc>
                <a:spcPct val="100000"/>
              </a:lnSpc>
              <a:spcBef>
                <a:spcPts val="370"/>
              </a:spcBef>
              <a:buFont typeface="Arial"/>
              <a:buChar char="•"/>
              <a:tabLst>
                <a:tab pos="241935" algn="l"/>
              </a:tabLst>
            </a:pPr>
            <a:r>
              <a:rPr lang="el-GR" sz="2600" dirty="0"/>
              <a:t>Ζήτημα: Μπορείτε να σκεφτείτε έναν οριζόντιο νόμο που να καλύπτει όλες τις εφαρμογές τεχνητής νοημοσύνης;</a:t>
            </a:r>
            <a:endParaRPr sz="2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08938" y="90764"/>
            <a:ext cx="3154045" cy="2341667"/>
          </a:xfrm>
          <a:prstGeom prst="rect">
            <a:avLst/>
          </a:prstGeom>
        </p:spPr>
        <p:txBody>
          <a:bodyPr vert="horz" wrap="square" lIns="0" tIns="83820" rIns="0" bIns="0" rtlCol="0">
            <a:spAutoFit/>
          </a:bodyPr>
          <a:lstStyle/>
          <a:p>
            <a:pPr marL="12700" marR="5080" algn="ctr">
              <a:lnSpc>
                <a:spcPts val="4430"/>
              </a:lnSpc>
              <a:spcBef>
                <a:spcPts val="660"/>
              </a:spcBef>
            </a:pPr>
            <a:r>
              <a:rPr lang="el-GR" sz="3600" dirty="0"/>
              <a:t>Θεμέλια αξιόπιστης Τεχνητής Νοημοσύνης</a:t>
            </a:r>
            <a:endParaRPr sz="3600" dirty="0"/>
          </a:p>
        </p:txBody>
      </p:sp>
      <p:sp>
        <p:nvSpPr>
          <p:cNvPr id="3" name="object 3"/>
          <p:cNvSpPr txBox="1"/>
          <p:nvPr/>
        </p:nvSpPr>
        <p:spPr>
          <a:xfrm>
            <a:off x="727659" y="2432431"/>
            <a:ext cx="3316604" cy="4233595"/>
          </a:xfrm>
          <a:prstGeom prst="rect">
            <a:avLst/>
          </a:prstGeom>
        </p:spPr>
        <p:txBody>
          <a:bodyPr vert="horz" wrap="square" lIns="0" tIns="13335" rIns="0" bIns="0" rtlCol="0">
            <a:spAutoFit/>
          </a:bodyPr>
          <a:lstStyle/>
          <a:p>
            <a:pPr marL="240665" indent="-227965">
              <a:lnSpc>
                <a:spcPts val="1939"/>
              </a:lnSpc>
              <a:spcBef>
                <a:spcPts val="105"/>
              </a:spcBef>
              <a:buFont typeface="Arial"/>
              <a:buChar char="•"/>
              <a:tabLst>
                <a:tab pos="240665" algn="l"/>
                <a:tab pos="241300" algn="l"/>
              </a:tabLst>
            </a:pPr>
            <a:r>
              <a:rPr lang="el-GR" sz="1600" dirty="0">
                <a:latin typeface="Calibri"/>
                <a:cs typeface="Calibri"/>
              </a:rPr>
              <a:t>Η ηθική της τεχνητής νοημοσύνης είναι ένα </a:t>
            </a:r>
            <a:r>
              <a:rPr lang="el-GR" sz="1600" dirty="0" err="1">
                <a:latin typeface="Calibri"/>
                <a:cs typeface="Calibri"/>
              </a:rPr>
              <a:t>υπο</a:t>
            </a:r>
            <a:r>
              <a:rPr lang="el-GR" sz="1600" dirty="0">
                <a:latin typeface="Calibri"/>
                <a:cs typeface="Calibri"/>
              </a:rPr>
              <a:t>-πεδίο της εφαρμοσμένης ηθικής</a:t>
            </a:r>
            <a:r>
              <a:rPr sz="1600" spc="-10" dirty="0">
                <a:latin typeface="Calibri"/>
                <a:cs typeface="Calibri"/>
              </a:rPr>
              <a:t>,</a:t>
            </a:r>
            <a:endParaRPr sz="1600" dirty="0">
              <a:latin typeface="Calibri"/>
              <a:cs typeface="Calibri"/>
            </a:endParaRPr>
          </a:p>
          <a:p>
            <a:pPr marL="698500" marR="5080" lvl="1" indent="-228600">
              <a:lnSpc>
                <a:spcPts val="1839"/>
              </a:lnSpc>
              <a:spcBef>
                <a:spcPts val="515"/>
              </a:spcBef>
              <a:buFont typeface="Arial"/>
              <a:buChar char="•"/>
              <a:tabLst>
                <a:tab pos="747395" algn="l"/>
                <a:tab pos="748030" algn="l"/>
              </a:tabLst>
            </a:pPr>
            <a:r>
              <a:rPr sz="1600" dirty="0"/>
              <a:t>	</a:t>
            </a:r>
            <a:r>
              <a:rPr lang="el-GR" sz="1600" dirty="0">
                <a:latin typeface="Calibri"/>
                <a:cs typeface="Calibri"/>
              </a:rPr>
              <a:t>εστιάζοντας στα ηθικά ζητήματα που εγείρονται από την ανάπτυξη, την εφαρμογή και τη χρήση της ΤΝ</a:t>
            </a:r>
            <a:r>
              <a:rPr sz="1600" spc="-25" dirty="0">
                <a:latin typeface="Calibri"/>
                <a:cs typeface="Calibri"/>
              </a:rPr>
              <a:t>.</a:t>
            </a:r>
            <a:endParaRPr sz="1600" dirty="0">
              <a:latin typeface="Calibri"/>
              <a:cs typeface="Calibri"/>
            </a:endParaRPr>
          </a:p>
          <a:p>
            <a:pPr marL="698500" marR="52705" lvl="1" indent="-228600">
              <a:lnSpc>
                <a:spcPct val="90000"/>
              </a:lnSpc>
              <a:spcBef>
                <a:spcPts val="470"/>
              </a:spcBef>
              <a:buFont typeface="Arial"/>
              <a:buChar char="•"/>
              <a:tabLst>
                <a:tab pos="698500" algn="l"/>
                <a:tab pos="699135" algn="l"/>
              </a:tabLst>
            </a:pPr>
            <a:r>
              <a:rPr lang="el-GR" sz="1600" dirty="0">
                <a:latin typeface="Calibri"/>
                <a:cs typeface="Calibri"/>
              </a:rPr>
              <a:t>Το κεντρικό της μέλημα είναι να προσδιορίσει πώς η τεχνητή νοημοσύνη μπορεί να προωθήσει ή να εγείρει ανησυχίες για την ευημερία των ατόμων, είτε με την έννοια της ποιότητας ζωής, είτε με την ανθρώπινη αυτονομία και ελευθερία που είναι απαραίτητες για μια δημοκρατική κοινωνία</a:t>
            </a:r>
            <a:r>
              <a:rPr sz="1600" spc="-10" dirty="0">
                <a:latin typeface="Calibri"/>
                <a:cs typeface="Calibri"/>
              </a:rPr>
              <a:t>.</a:t>
            </a:r>
            <a:endParaRPr sz="1600" dirty="0">
              <a:latin typeface="Calibri"/>
              <a:cs typeface="Calibri"/>
            </a:endParaRPr>
          </a:p>
        </p:txBody>
      </p:sp>
      <p:grpSp>
        <p:nvGrpSpPr>
          <p:cNvPr id="4" name="object 4"/>
          <p:cNvGrpSpPr/>
          <p:nvPr/>
        </p:nvGrpSpPr>
        <p:grpSpPr>
          <a:xfrm>
            <a:off x="4639055" y="0"/>
            <a:ext cx="7553325" cy="6858000"/>
            <a:chOff x="4639055" y="0"/>
            <a:chExt cx="7553325" cy="6858000"/>
          </a:xfrm>
        </p:grpSpPr>
        <p:sp>
          <p:nvSpPr>
            <p:cNvPr id="5" name="object 5"/>
            <p:cNvSpPr/>
            <p:nvPr/>
          </p:nvSpPr>
          <p:spPr>
            <a:xfrm>
              <a:off x="4639055" y="0"/>
              <a:ext cx="7553325" cy="6858000"/>
            </a:xfrm>
            <a:custGeom>
              <a:avLst/>
              <a:gdLst/>
              <a:ahLst/>
              <a:cxnLst/>
              <a:rect l="l" t="t" r="r" b="b"/>
              <a:pathLst>
                <a:path w="7553325" h="6858000">
                  <a:moveTo>
                    <a:pt x="7552944" y="0"/>
                  </a:moveTo>
                  <a:lnTo>
                    <a:pt x="0" y="0"/>
                  </a:lnTo>
                  <a:lnTo>
                    <a:pt x="0" y="6858000"/>
                  </a:lnTo>
                  <a:lnTo>
                    <a:pt x="7552944" y="6858000"/>
                  </a:lnTo>
                  <a:lnTo>
                    <a:pt x="7552944" y="0"/>
                  </a:lnTo>
                  <a:close/>
                </a:path>
              </a:pathLst>
            </a:custGeom>
            <a:solidFill>
              <a:srgbClr val="C7C9C9"/>
            </a:solidFill>
          </p:spPr>
          <p:txBody>
            <a:bodyPr wrap="square" lIns="0" tIns="0" rIns="0" bIns="0" rtlCol="0"/>
            <a:lstStyle/>
            <a:p>
              <a:endParaRPr/>
            </a:p>
          </p:txBody>
        </p:sp>
        <p:pic>
          <p:nvPicPr>
            <p:cNvPr id="6" name="object 6"/>
            <p:cNvPicPr/>
            <p:nvPr/>
          </p:nvPicPr>
          <p:blipFill>
            <a:blip r:embed="rId2" cstate="print"/>
            <a:stretch>
              <a:fillRect/>
            </a:stretch>
          </p:blipFill>
          <p:spPr>
            <a:xfrm>
              <a:off x="5059679" y="512063"/>
              <a:ext cx="6707124" cy="5864352"/>
            </a:xfrm>
            <a:prstGeom prst="rect">
              <a:avLst/>
            </a:prstGeom>
          </p:spPr>
        </p:pic>
        <p:sp>
          <p:nvSpPr>
            <p:cNvPr id="7" name="object 7"/>
            <p:cNvSpPr/>
            <p:nvPr/>
          </p:nvSpPr>
          <p:spPr>
            <a:xfrm>
              <a:off x="5123687" y="557783"/>
              <a:ext cx="6583680" cy="5739765"/>
            </a:xfrm>
            <a:custGeom>
              <a:avLst/>
              <a:gdLst/>
              <a:ahLst/>
              <a:cxnLst/>
              <a:rect l="l" t="t" r="r" b="b"/>
              <a:pathLst>
                <a:path w="6583680" h="5739765">
                  <a:moveTo>
                    <a:pt x="6583679" y="0"/>
                  </a:moveTo>
                  <a:lnTo>
                    <a:pt x="0" y="0"/>
                  </a:lnTo>
                  <a:lnTo>
                    <a:pt x="0" y="5739384"/>
                  </a:lnTo>
                  <a:lnTo>
                    <a:pt x="6583679" y="5739384"/>
                  </a:lnTo>
                  <a:lnTo>
                    <a:pt x="6583679" y="0"/>
                  </a:lnTo>
                  <a:close/>
                </a:path>
              </a:pathLst>
            </a:custGeom>
            <a:solidFill>
              <a:srgbClr val="FFFFFF"/>
            </a:solidFill>
          </p:spPr>
          <p:txBody>
            <a:bodyPr wrap="square" lIns="0" tIns="0" rIns="0" bIns="0" rtlCol="0"/>
            <a:lstStyle/>
            <a:p>
              <a:endParaRPr/>
            </a:p>
          </p:txBody>
        </p:sp>
        <p:sp>
          <p:nvSpPr>
            <p:cNvPr id="8" name="object 8"/>
            <p:cNvSpPr/>
            <p:nvPr/>
          </p:nvSpPr>
          <p:spPr>
            <a:xfrm>
              <a:off x="5123687" y="557783"/>
              <a:ext cx="6583680" cy="5739765"/>
            </a:xfrm>
            <a:custGeom>
              <a:avLst/>
              <a:gdLst/>
              <a:ahLst/>
              <a:cxnLst/>
              <a:rect l="l" t="t" r="r" b="b"/>
              <a:pathLst>
                <a:path w="6583680" h="5739765">
                  <a:moveTo>
                    <a:pt x="0" y="5739384"/>
                  </a:moveTo>
                  <a:lnTo>
                    <a:pt x="6583679" y="5739384"/>
                  </a:lnTo>
                  <a:lnTo>
                    <a:pt x="6583679" y="0"/>
                  </a:lnTo>
                  <a:lnTo>
                    <a:pt x="0" y="0"/>
                  </a:lnTo>
                  <a:lnTo>
                    <a:pt x="0" y="5739384"/>
                  </a:lnTo>
                  <a:close/>
                </a:path>
              </a:pathLst>
            </a:custGeom>
            <a:ln w="9525">
              <a:solidFill>
                <a:srgbClr val="C7C9C9"/>
              </a:solidFill>
            </a:ln>
          </p:spPr>
          <p:txBody>
            <a:bodyPr wrap="square" lIns="0" tIns="0" rIns="0" bIns="0" rtlCol="0"/>
            <a:lstStyle/>
            <a:p>
              <a:endParaRPr/>
            </a:p>
          </p:txBody>
        </p:sp>
        <p:pic>
          <p:nvPicPr>
            <p:cNvPr id="9" name="object 9"/>
            <p:cNvPicPr/>
            <p:nvPr/>
          </p:nvPicPr>
          <p:blipFill>
            <a:blip r:embed="rId3" cstate="print"/>
            <a:stretch>
              <a:fillRect/>
            </a:stretch>
          </p:blipFill>
          <p:spPr>
            <a:xfrm>
              <a:off x="5405627" y="1557527"/>
              <a:ext cx="6019800" cy="3738372"/>
            </a:xfrm>
            <a:prstGeom prst="rect">
              <a:avLst/>
            </a:prstGeom>
          </p:spPr>
        </p:pic>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58120" cy="995272"/>
          </a:xfrm>
          <a:prstGeom prst="rect">
            <a:avLst/>
          </a:prstGeom>
        </p:spPr>
        <p:txBody>
          <a:bodyPr vert="horz" wrap="square" lIns="0" tIns="315087" rIns="0" bIns="0" rtlCol="0">
            <a:spAutoFit/>
          </a:bodyPr>
          <a:lstStyle/>
          <a:p>
            <a:pPr marL="12700">
              <a:lnSpc>
                <a:spcPct val="100000"/>
              </a:lnSpc>
              <a:spcBef>
                <a:spcPts val="105"/>
              </a:spcBef>
            </a:pPr>
            <a:r>
              <a:rPr dirty="0"/>
              <a:t>Foundation:</a:t>
            </a:r>
            <a:r>
              <a:rPr spc="-100" dirty="0"/>
              <a:t> </a:t>
            </a:r>
            <a:r>
              <a:rPr lang="el-GR" dirty="0"/>
              <a:t>(Ηθικά) θεμελιώδη δικαιώματα</a:t>
            </a:r>
            <a:endParaRPr spc="-10" dirty="0"/>
          </a:p>
        </p:txBody>
      </p:sp>
      <p:sp>
        <p:nvSpPr>
          <p:cNvPr id="3" name="object 3"/>
          <p:cNvSpPr txBox="1">
            <a:spLocks noGrp="1"/>
          </p:cNvSpPr>
          <p:nvPr>
            <p:ph type="body" idx="1"/>
          </p:nvPr>
        </p:nvSpPr>
        <p:spPr>
          <a:xfrm>
            <a:off x="916939" y="1736801"/>
            <a:ext cx="10236200" cy="4143056"/>
          </a:xfrm>
          <a:prstGeom prst="rect">
            <a:avLst/>
          </a:prstGeom>
        </p:spPr>
        <p:txBody>
          <a:bodyPr vert="horz" wrap="square" lIns="0" tIns="68452" rIns="0" bIns="0" rtlCol="0">
            <a:spAutoFit/>
          </a:bodyPr>
          <a:lstStyle/>
          <a:p>
            <a:pPr marL="241300" indent="-229235">
              <a:lnSpc>
                <a:spcPts val="3195"/>
              </a:lnSpc>
              <a:spcBef>
                <a:spcPts val="95"/>
              </a:spcBef>
              <a:buFont typeface="Arial"/>
              <a:buChar char="•"/>
              <a:tabLst>
                <a:tab pos="241935" algn="l"/>
              </a:tabLst>
            </a:pPr>
            <a:r>
              <a:rPr lang="el-GR" dirty="0"/>
              <a:t>Σεβασμός στην ανθρώπινη αξιοπρέπεια. Η ανθρώπινη αξιοπρέπεια περιλαμβάνει την ιδέα ότι κάθε ανθρώπινο ον διαθέτει μια "εγγενή αξία"</a:t>
            </a:r>
            <a:endParaRPr spc="-10" dirty="0"/>
          </a:p>
          <a:p>
            <a:pPr marL="241300" marR="5080" indent="-229235">
              <a:lnSpc>
                <a:spcPct val="90000"/>
              </a:lnSpc>
              <a:spcBef>
                <a:spcPts val="1010"/>
              </a:spcBef>
              <a:buFont typeface="Arial"/>
              <a:buChar char="•"/>
              <a:tabLst>
                <a:tab pos="241935" algn="l"/>
              </a:tabLst>
            </a:pPr>
            <a:r>
              <a:rPr lang="el-GR" dirty="0"/>
              <a:t>Ελευθερία του ατόμου. Τα ανθρώπινα όντα θα πρέπει να είναι ελεύθερα να λαμβάνουν αποφάσεις για τη ζωή τους: περιλαμβάνεται (μεταξύ άλλων δικαιωμάτων) η προστασία της ελευθερίας της επιχειρηματικής δραστηριότητας, η ελευθερία των τεχνών και της επιστήμης, η ελευθερία της έκφρασης, το δικαίωμα στην ιδιωτική ζωή και την </a:t>
            </a:r>
            <a:r>
              <a:rPr lang="el-GR" dirty="0" err="1"/>
              <a:t>ιδιωτικότητα</a:t>
            </a:r>
            <a:r>
              <a:rPr lang="el-GR" dirty="0"/>
              <a:t>, καθώς και η ελευθερία του </a:t>
            </a:r>
            <a:r>
              <a:rPr lang="el-GR" dirty="0" err="1"/>
              <a:t>συνέρχεσθαι</a:t>
            </a:r>
            <a:r>
              <a:rPr lang="el-GR" dirty="0"/>
              <a:t> και του </a:t>
            </a:r>
            <a:r>
              <a:rPr lang="el-GR" dirty="0" err="1"/>
              <a:t>συνεταιρίζεσθαι</a:t>
            </a:r>
            <a:r>
              <a:rPr spc="-10"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58120" cy="995272"/>
          </a:xfrm>
          <a:prstGeom prst="rect">
            <a:avLst/>
          </a:prstGeom>
        </p:spPr>
        <p:txBody>
          <a:bodyPr vert="horz" wrap="square" lIns="0" tIns="315087" rIns="0" bIns="0" rtlCol="0">
            <a:spAutoFit/>
          </a:bodyPr>
          <a:lstStyle/>
          <a:p>
            <a:pPr marL="12700">
              <a:lnSpc>
                <a:spcPct val="100000"/>
              </a:lnSpc>
              <a:spcBef>
                <a:spcPts val="105"/>
              </a:spcBef>
            </a:pPr>
            <a:r>
              <a:rPr lang="en-GB" dirty="0"/>
              <a:t>Foundation:</a:t>
            </a:r>
            <a:r>
              <a:rPr lang="en-GB" spc="-100" dirty="0"/>
              <a:t> </a:t>
            </a:r>
            <a:r>
              <a:rPr lang="en-GB" dirty="0"/>
              <a:t>(</a:t>
            </a:r>
            <a:r>
              <a:rPr lang="el-GR" dirty="0"/>
              <a:t>Ηθικά) θεμελιώδη δικαιώματα</a:t>
            </a:r>
            <a:endParaRPr spc="-10" dirty="0"/>
          </a:p>
        </p:txBody>
      </p:sp>
      <p:sp>
        <p:nvSpPr>
          <p:cNvPr id="3" name="object 3"/>
          <p:cNvSpPr txBox="1"/>
          <p:nvPr/>
        </p:nvSpPr>
        <p:spPr>
          <a:xfrm>
            <a:off x="916939" y="1793189"/>
            <a:ext cx="10200640" cy="4788297"/>
          </a:xfrm>
          <a:prstGeom prst="rect">
            <a:avLst/>
          </a:prstGeom>
        </p:spPr>
        <p:txBody>
          <a:bodyPr vert="horz" wrap="square" lIns="0" tIns="55244" rIns="0" bIns="0" rtlCol="0">
            <a:spAutoFit/>
          </a:bodyPr>
          <a:lstStyle/>
          <a:p>
            <a:pPr marL="241300" marR="191135" indent="-229235">
              <a:lnSpc>
                <a:spcPct val="90000"/>
              </a:lnSpc>
              <a:spcBef>
                <a:spcPts val="434"/>
              </a:spcBef>
              <a:buFont typeface="Arial"/>
              <a:buChar char="•"/>
              <a:tabLst>
                <a:tab pos="241935" algn="l"/>
              </a:tabLst>
            </a:pPr>
            <a:r>
              <a:rPr lang="el-GR" sz="2400" dirty="0">
                <a:latin typeface="Calibri"/>
                <a:cs typeface="Calibri"/>
              </a:rPr>
              <a:t>Σεβασμός στη δημοκρατία, τη δικαιοσύνη και το κράτος δικαίου. Τα συστήματα τεχνητής νοημοσύνης δεν πρέπει να υπονομεύουν τις δημοκρατικές διαδικασίες, την ανθρώπινη διαβούλευση ή τα δημοκρατικά συστήματα ψηφοφορίας, τη δέουσα διαδικασία και την ισότητα ενώπιον του νόμου</a:t>
            </a:r>
            <a:endParaRPr sz="2400" dirty="0">
              <a:latin typeface="Calibri"/>
              <a:cs typeface="Calibri"/>
            </a:endParaRPr>
          </a:p>
          <a:p>
            <a:pPr marL="241300" marR="5080" indent="-229235">
              <a:lnSpc>
                <a:spcPct val="90000"/>
              </a:lnSpc>
              <a:spcBef>
                <a:spcPts val="1005"/>
              </a:spcBef>
              <a:buFont typeface="Arial"/>
              <a:buChar char="•"/>
              <a:tabLst>
                <a:tab pos="241935" algn="l"/>
              </a:tabLst>
            </a:pPr>
            <a:r>
              <a:rPr lang="el-GR" sz="2400" spc="-30" dirty="0">
                <a:latin typeface="Calibri"/>
                <a:cs typeface="Calibri"/>
              </a:rPr>
              <a:t>Ισότητα, μη διάκριση και αλληλεγγύη - συμπεριλαμβανομένων των δικαιωμάτων των ατόμων που απειλούνται με αποκλεισμό. Σε ένα πλαίσιο ΤΝ, η ισότητα προϋποθέτει ότι οι λειτουργίες του συστήματος δεν μπορούν να παράγουν αθέμιτα προκατειλημμένες εκροές. (GS: πρέπει να κατανοήσουμε τι σημαίνει αυτό)</a:t>
            </a:r>
            <a:endParaRPr sz="2400" dirty="0">
              <a:latin typeface="Calibri"/>
              <a:cs typeface="Calibri"/>
            </a:endParaRPr>
          </a:p>
          <a:p>
            <a:pPr marL="241300" marR="994410" indent="-229235">
              <a:lnSpc>
                <a:spcPts val="3020"/>
              </a:lnSpc>
              <a:spcBef>
                <a:spcPts val="1050"/>
              </a:spcBef>
              <a:buFont typeface="Arial"/>
              <a:buChar char="•"/>
              <a:tabLst>
                <a:tab pos="241935" algn="l"/>
              </a:tabLst>
            </a:pPr>
            <a:r>
              <a:rPr lang="el-GR" sz="2400" dirty="0">
                <a:latin typeface="Calibri"/>
                <a:cs typeface="Calibri"/>
              </a:rPr>
              <a:t>Άλλα δικαιώματα των πολιτών το δικαίωμα ψήφου, το δικαίωμα καλής διοίκησης ή το δικαίωμα πρόσβασης σε δημόσια έγγραφα και το δικαίωμα υποβολής αναφοράς στη διοίκηση</a:t>
            </a:r>
            <a:endParaRPr sz="2400" dirty="0">
              <a:latin typeface="Calibri"/>
              <a:cs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58120" cy="1672381"/>
          </a:xfrm>
          <a:prstGeom prst="rect">
            <a:avLst/>
          </a:prstGeom>
        </p:spPr>
        <p:txBody>
          <a:bodyPr vert="horz" wrap="square" lIns="0" tIns="315087" rIns="0" bIns="0" rtlCol="0">
            <a:spAutoFit/>
          </a:bodyPr>
          <a:lstStyle/>
          <a:p>
            <a:pPr marL="12700">
              <a:lnSpc>
                <a:spcPct val="100000"/>
              </a:lnSpc>
              <a:spcBef>
                <a:spcPts val="105"/>
              </a:spcBef>
            </a:pPr>
            <a:r>
              <a:rPr lang="el-GR" dirty="0"/>
              <a:t>Ηθικές αρχές (με βάση τα ανθρώπινα δικαιώματα)</a:t>
            </a:r>
            <a:endParaRPr spc="-10" dirty="0"/>
          </a:p>
        </p:txBody>
      </p:sp>
      <p:sp>
        <p:nvSpPr>
          <p:cNvPr id="3" name="object 3"/>
          <p:cNvSpPr txBox="1"/>
          <p:nvPr/>
        </p:nvSpPr>
        <p:spPr>
          <a:xfrm>
            <a:off x="916938" y="2221509"/>
            <a:ext cx="8150862" cy="2128788"/>
          </a:xfrm>
          <a:prstGeom prst="rect">
            <a:avLst/>
          </a:prstGeom>
        </p:spPr>
        <p:txBody>
          <a:bodyPr vert="horz" wrap="square" lIns="0" tIns="96520" rIns="0" bIns="0" rtlCol="0">
            <a:spAutoFit/>
          </a:bodyPr>
          <a:lstStyle/>
          <a:p>
            <a:pPr marL="241300" indent="-229235">
              <a:lnSpc>
                <a:spcPct val="100000"/>
              </a:lnSpc>
              <a:spcBef>
                <a:spcPts val="760"/>
              </a:spcBef>
              <a:buFont typeface="Arial"/>
              <a:buChar char="•"/>
              <a:tabLst>
                <a:tab pos="241935" algn="l"/>
              </a:tabLst>
            </a:pPr>
            <a:r>
              <a:rPr lang="el-GR" sz="2800" dirty="0">
                <a:latin typeface="Calibri"/>
                <a:cs typeface="Calibri"/>
              </a:rPr>
              <a:t>(i) Σεβασμός της ανθρώπινης αυτονομίας</a:t>
            </a:r>
          </a:p>
          <a:p>
            <a:pPr marL="241300" indent="-229235">
              <a:lnSpc>
                <a:spcPct val="100000"/>
              </a:lnSpc>
              <a:spcBef>
                <a:spcPts val="760"/>
              </a:spcBef>
              <a:buFont typeface="Arial"/>
              <a:buChar char="•"/>
              <a:tabLst>
                <a:tab pos="241935" algn="l"/>
              </a:tabLst>
            </a:pPr>
            <a:r>
              <a:rPr lang="el-GR" sz="2800" dirty="0">
                <a:latin typeface="Calibri"/>
                <a:cs typeface="Calibri"/>
              </a:rPr>
              <a:t>(</a:t>
            </a:r>
            <a:r>
              <a:rPr lang="el-GR" sz="2800" dirty="0" err="1">
                <a:latin typeface="Calibri"/>
                <a:cs typeface="Calibri"/>
              </a:rPr>
              <a:t>ii</a:t>
            </a:r>
            <a:r>
              <a:rPr lang="el-GR" sz="2800" dirty="0">
                <a:latin typeface="Calibri"/>
                <a:cs typeface="Calibri"/>
              </a:rPr>
              <a:t>) Πρόληψη κινδύνου </a:t>
            </a:r>
          </a:p>
          <a:p>
            <a:pPr marL="241300" indent="-229235">
              <a:lnSpc>
                <a:spcPct val="100000"/>
              </a:lnSpc>
              <a:spcBef>
                <a:spcPts val="760"/>
              </a:spcBef>
              <a:buFont typeface="Arial"/>
              <a:buChar char="•"/>
              <a:tabLst>
                <a:tab pos="241935" algn="l"/>
              </a:tabLst>
            </a:pPr>
            <a:r>
              <a:rPr lang="el-GR" sz="2800" dirty="0">
                <a:latin typeface="Calibri"/>
                <a:cs typeface="Calibri"/>
              </a:rPr>
              <a:t>(</a:t>
            </a:r>
            <a:r>
              <a:rPr lang="el-GR" sz="2800" dirty="0" err="1">
                <a:latin typeface="Calibri"/>
                <a:cs typeface="Calibri"/>
              </a:rPr>
              <a:t>iii</a:t>
            </a:r>
            <a:r>
              <a:rPr lang="el-GR" sz="2800" dirty="0">
                <a:latin typeface="Calibri"/>
                <a:cs typeface="Calibri"/>
              </a:rPr>
              <a:t>) Δικαιοσύνη</a:t>
            </a:r>
          </a:p>
          <a:p>
            <a:pPr marL="241300" indent="-229235">
              <a:lnSpc>
                <a:spcPct val="100000"/>
              </a:lnSpc>
              <a:spcBef>
                <a:spcPts val="760"/>
              </a:spcBef>
              <a:buFont typeface="Arial"/>
              <a:buChar char="•"/>
              <a:tabLst>
                <a:tab pos="241935" algn="l"/>
              </a:tabLst>
            </a:pPr>
            <a:r>
              <a:rPr lang="el-GR" sz="2800" dirty="0">
                <a:latin typeface="Calibri"/>
                <a:cs typeface="Calibri"/>
              </a:rPr>
              <a:t>(</a:t>
            </a:r>
            <a:r>
              <a:rPr lang="el-GR" sz="2800" dirty="0" err="1">
                <a:latin typeface="Calibri"/>
                <a:cs typeface="Calibri"/>
              </a:rPr>
              <a:t>iv</a:t>
            </a:r>
            <a:r>
              <a:rPr lang="el-GR" sz="2800" dirty="0">
                <a:latin typeface="Calibri"/>
                <a:cs typeface="Calibri"/>
              </a:rPr>
              <a:t>) </a:t>
            </a:r>
            <a:r>
              <a:rPr lang="el-GR" sz="2800" dirty="0" err="1">
                <a:latin typeface="Calibri"/>
                <a:cs typeface="Calibri"/>
              </a:rPr>
              <a:t>Εξηγησιμότητα</a:t>
            </a:r>
            <a:endParaRPr lang="el-GR" sz="2800" dirty="0">
              <a:latin typeface="Calibri"/>
              <a:cs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58120" cy="995272"/>
          </a:xfrm>
          <a:prstGeom prst="rect">
            <a:avLst/>
          </a:prstGeom>
        </p:spPr>
        <p:txBody>
          <a:bodyPr vert="horz" wrap="square" lIns="0" tIns="315087" rIns="0" bIns="0" rtlCol="0">
            <a:spAutoFit/>
          </a:bodyPr>
          <a:lstStyle/>
          <a:p>
            <a:pPr marL="12700">
              <a:lnSpc>
                <a:spcPct val="100000"/>
              </a:lnSpc>
              <a:spcBef>
                <a:spcPts val="105"/>
              </a:spcBef>
            </a:pPr>
            <a:r>
              <a:rPr lang="el-GR" dirty="0"/>
              <a:t>Σεβασμός της ανθρώπινης αυτονομίας</a:t>
            </a:r>
            <a:endParaRPr spc="-10" dirty="0"/>
          </a:p>
        </p:txBody>
      </p:sp>
      <p:sp>
        <p:nvSpPr>
          <p:cNvPr id="3" name="object 3"/>
          <p:cNvSpPr txBox="1"/>
          <p:nvPr/>
        </p:nvSpPr>
        <p:spPr>
          <a:xfrm>
            <a:off x="916939" y="1759661"/>
            <a:ext cx="10288905" cy="3758208"/>
          </a:xfrm>
          <a:prstGeom prst="rect">
            <a:avLst/>
          </a:prstGeom>
        </p:spPr>
        <p:txBody>
          <a:bodyPr vert="horz" wrap="square" lIns="0" tIns="97790" rIns="0" bIns="0" rtlCol="0">
            <a:spAutoFit/>
          </a:bodyPr>
          <a:lstStyle/>
          <a:p>
            <a:pPr marL="241300" marR="184150" indent="-229235">
              <a:lnSpc>
                <a:spcPct val="80000"/>
              </a:lnSpc>
              <a:spcBef>
                <a:spcPts val="770"/>
              </a:spcBef>
              <a:buFont typeface="Arial"/>
              <a:buChar char="•"/>
              <a:tabLst>
                <a:tab pos="241935" algn="l"/>
              </a:tabLst>
            </a:pPr>
            <a:r>
              <a:rPr lang="el-GR" sz="2400" dirty="0">
                <a:latin typeface="Calibri"/>
                <a:cs typeface="Calibri"/>
              </a:rPr>
              <a:t>Οι άνθρωποι που αλληλοεπιδρούν με συστήματα τεχνητής νοημοσύνης πρέπει να είναι σε θέση να διατηρούν πλήρη και αποτελεσματική αυτοδιάθεση για τον εαυτό τους και να μπορούν να συμμετέχουν στη δημοκρατική διαδικασία</a:t>
            </a:r>
            <a:r>
              <a:rPr sz="2400" spc="-10" dirty="0">
                <a:latin typeface="Calibri"/>
                <a:cs typeface="Calibri"/>
              </a:rPr>
              <a:t>.</a:t>
            </a:r>
            <a:endParaRPr sz="2400" dirty="0">
              <a:latin typeface="Calibri"/>
              <a:cs typeface="Calibri"/>
            </a:endParaRPr>
          </a:p>
          <a:p>
            <a:pPr marL="698500" marR="67945" lvl="1" indent="-228600">
              <a:lnSpc>
                <a:spcPts val="2300"/>
              </a:lnSpc>
              <a:spcBef>
                <a:spcPts val="505"/>
              </a:spcBef>
              <a:buFont typeface="Arial"/>
              <a:buChar char="•"/>
              <a:tabLst>
                <a:tab pos="699135" algn="l"/>
              </a:tabLst>
            </a:pPr>
            <a:r>
              <a:rPr lang="el-GR" sz="2000" dirty="0">
                <a:latin typeface="Calibri"/>
                <a:cs typeface="Calibri"/>
              </a:rPr>
              <a:t>Τα συστήματα τεχνητής νοημοσύνης δεν θα πρέπει να υποτάσσουν, να εξαναγκάζουν, να εξαπατούν, να χειραγωγούν, να εξαρτούν ή να καθοδηγούν αλόγιστα τους ανθρώπους</a:t>
            </a:r>
            <a:r>
              <a:rPr sz="2000" spc="-10" dirty="0">
                <a:latin typeface="Calibri"/>
                <a:cs typeface="Calibri"/>
              </a:rPr>
              <a:t>.</a:t>
            </a:r>
            <a:endParaRPr sz="2000" dirty="0">
              <a:latin typeface="Calibri"/>
              <a:cs typeface="Calibri"/>
            </a:endParaRPr>
          </a:p>
          <a:p>
            <a:pPr marL="698500" marR="561340" lvl="1" indent="-228600">
              <a:lnSpc>
                <a:spcPct val="80000"/>
              </a:lnSpc>
              <a:spcBef>
                <a:spcPts val="515"/>
              </a:spcBef>
              <a:buFont typeface="Arial"/>
              <a:buChar char="•"/>
              <a:tabLst>
                <a:tab pos="767080" algn="l"/>
                <a:tab pos="767715" algn="l"/>
              </a:tabLst>
            </a:pPr>
            <a:r>
              <a:rPr lang="el-GR" sz="1600" dirty="0"/>
              <a:t>θα πρέπει να σχεδιάζονται για να ενισχύουν, να συμπληρώνουν και να ενδυναμώνουν τις ανθρώπινες γνωστικές, κοινωνικές και πολιτιστικές δεξιότητες</a:t>
            </a:r>
            <a:r>
              <a:rPr sz="2000" spc="-10" dirty="0">
                <a:latin typeface="Calibri"/>
                <a:cs typeface="Calibri"/>
              </a:rPr>
              <a:t>.</a:t>
            </a:r>
            <a:endParaRPr sz="2000" dirty="0">
              <a:latin typeface="Calibri"/>
              <a:cs typeface="Calibri"/>
            </a:endParaRPr>
          </a:p>
          <a:p>
            <a:pPr marL="698500" marR="5080" lvl="1" indent="-228600">
              <a:lnSpc>
                <a:spcPct val="80100"/>
              </a:lnSpc>
              <a:spcBef>
                <a:spcPts val="500"/>
              </a:spcBef>
              <a:buFont typeface="Arial"/>
              <a:buChar char="•"/>
              <a:tabLst>
                <a:tab pos="699135" algn="l"/>
              </a:tabLst>
            </a:pPr>
            <a:r>
              <a:rPr lang="el-GR" sz="2000" dirty="0">
                <a:latin typeface="Calibri"/>
                <a:cs typeface="Calibri"/>
              </a:rPr>
              <a:t>Η κατανομή των λειτουργιών μεταξύ των ανθρώπων και των συστημάτων ΤΝ θα πρέπει να ακολουθεί ανθρωποκεντρικές αρχές σχεδιασμού και να παρέχει ουσιαστικές ευκαιρίες για την ανθρώπινη επιλογή</a:t>
            </a:r>
            <a:r>
              <a:rPr sz="2000" dirty="0">
                <a:latin typeface="Calibri"/>
                <a:cs typeface="Calibri"/>
              </a:rPr>
              <a:t>.</a:t>
            </a:r>
            <a:r>
              <a:rPr sz="2000" spc="-20" dirty="0">
                <a:latin typeface="Calibri"/>
                <a:cs typeface="Calibri"/>
              </a:rPr>
              <a:t> </a:t>
            </a:r>
            <a:endParaRPr sz="2000" dirty="0">
              <a:latin typeface="Calibri"/>
              <a:cs typeface="Calibri"/>
            </a:endParaRPr>
          </a:p>
          <a:p>
            <a:pPr marL="698500" marR="179070" lvl="1" indent="-228600">
              <a:lnSpc>
                <a:spcPct val="80000"/>
              </a:lnSpc>
              <a:spcBef>
                <a:spcPts val="505"/>
              </a:spcBef>
              <a:buFont typeface="Arial"/>
              <a:buChar char="•"/>
              <a:tabLst>
                <a:tab pos="699135" algn="l"/>
              </a:tabLst>
            </a:pPr>
            <a:r>
              <a:rPr lang="el-GR" sz="2000" dirty="0">
                <a:latin typeface="Calibri"/>
                <a:cs typeface="Calibri"/>
              </a:rPr>
              <a:t>Αυτό σημαίνει ότι πρέπει να διασφαλίζεται η ανθρώπινη εποπτεία επί των διαδικασιών εργασίας στα συστήματα ΤΝ, να υποστηρίζονται οι άνθρωποι στο εργασιακό περιβάλλον και να επιδιώκεται η δημιουργία ουσιαστικής απασχόλησης</a:t>
            </a:r>
            <a:endParaRPr sz="2000" dirty="0">
              <a:latin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58120" cy="995272"/>
          </a:xfrm>
          <a:prstGeom prst="rect">
            <a:avLst/>
          </a:prstGeom>
        </p:spPr>
        <p:txBody>
          <a:bodyPr vert="horz" wrap="square" lIns="0" tIns="315087" rIns="0" bIns="0" rtlCol="0">
            <a:spAutoFit/>
          </a:bodyPr>
          <a:lstStyle/>
          <a:p>
            <a:pPr marL="139065">
              <a:lnSpc>
                <a:spcPct val="100000"/>
              </a:lnSpc>
              <a:spcBef>
                <a:spcPts val="105"/>
              </a:spcBef>
            </a:pPr>
            <a:r>
              <a:rPr lang="el-GR" dirty="0"/>
              <a:t>Το αρχείο</a:t>
            </a:r>
            <a:endParaRPr spc="-10" dirty="0"/>
          </a:p>
        </p:txBody>
      </p:sp>
      <p:sp>
        <p:nvSpPr>
          <p:cNvPr id="3" name="object 3"/>
          <p:cNvSpPr txBox="1"/>
          <p:nvPr/>
        </p:nvSpPr>
        <p:spPr>
          <a:xfrm>
            <a:off x="916939" y="1793189"/>
            <a:ext cx="10147300" cy="2620589"/>
          </a:xfrm>
          <a:prstGeom prst="rect">
            <a:avLst/>
          </a:prstGeom>
        </p:spPr>
        <p:txBody>
          <a:bodyPr vert="horz" wrap="square" lIns="0" tIns="60325" rIns="0" bIns="0" rtlCol="0">
            <a:spAutoFit/>
          </a:bodyPr>
          <a:lstStyle/>
          <a:p>
            <a:pPr marL="241300" marR="6985" indent="-229235">
              <a:lnSpc>
                <a:spcPts val="3030"/>
              </a:lnSpc>
              <a:spcBef>
                <a:spcPts val="475"/>
              </a:spcBef>
              <a:buFont typeface="Arial"/>
              <a:buChar char="•"/>
              <a:tabLst>
                <a:tab pos="241935" algn="l"/>
              </a:tabLst>
            </a:pPr>
            <a:r>
              <a:rPr lang="el-GR" sz="2800" spc="-10" dirty="0">
                <a:latin typeface="Calibri"/>
                <a:cs typeface="Calibri"/>
              </a:rPr>
              <a:t>Συντάχθηκε από την ομάδα εμπειρογνωμόνων υψηλού επιπέδου για την τεχνητή νοημοσύνη που συστάθηκε από την Ευρωπαϊκή Επιτροπή τον Ιούνιο του 2018</a:t>
            </a:r>
            <a:r>
              <a:rPr sz="2800" spc="-10" dirty="0">
                <a:latin typeface="Calibri"/>
                <a:cs typeface="Calibri"/>
              </a:rPr>
              <a:t>.</a:t>
            </a:r>
            <a:endParaRPr sz="2800" dirty="0">
              <a:latin typeface="Calibri"/>
              <a:cs typeface="Calibri"/>
            </a:endParaRPr>
          </a:p>
          <a:p>
            <a:pPr marL="241300" indent="-229235">
              <a:lnSpc>
                <a:spcPct val="100000"/>
              </a:lnSpc>
              <a:spcBef>
                <a:spcPts val="620"/>
              </a:spcBef>
              <a:buFont typeface="Arial"/>
              <a:buChar char="•"/>
              <a:tabLst>
                <a:tab pos="241935" algn="l"/>
              </a:tabLst>
            </a:pPr>
            <a:r>
              <a:rPr lang="el-GR" sz="2800" dirty="0">
                <a:latin typeface="Calibri"/>
                <a:cs typeface="Calibri"/>
              </a:rPr>
              <a:t>δημοσιοποιήθηκε στις 8 Απριλίου 2019</a:t>
            </a:r>
            <a:r>
              <a:rPr sz="2800" spc="-10" dirty="0">
                <a:latin typeface="Calibri"/>
                <a:cs typeface="Calibri"/>
              </a:rPr>
              <a:t>.</a:t>
            </a:r>
            <a:endParaRPr sz="2800" dirty="0">
              <a:latin typeface="Calibri"/>
              <a:cs typeface="Calibri"/>
            </a:endParaRPr>
          </a:p>
          <a:p>
            <a:pPr marL="241300" marR="5080" indent="-229235">
              <a:lnSpc>
                <a:spcPts val="3030"/>
              </a:lnSpc>
              <a:spcBef>
                <a:spcPts val="1035"/>
              </a:spcBef>
              <a:buFont typeface="Arial"/>
              <a:buChar char="•"/>
              <a:tabLst>
                <a:tab pos="241935" algn="l"/>
              </a:tabLst>
            </a:pPr>
            <a:r>
              <a:rPr lang="el-GR" sz="2800" spc="-10" dirty="0">
                <a:latin typeface="Calibri"/>
                <a:cs typeface="Calibri"/>
              </a:rPr>
              <a:t>διαθέσιμο στο διαδίκτυο </a:t>
            </a:r>
            <a:r>
              <a:rPr sz="2800" spc="-30" dirty="0">
                <a:latin typeface="Calibri"/>
                <a:cs typeface="Calibri"/>
              </a:rPr>
              <a:t>(https://ec.europa.eu/digital-</a:t>
            </a:r>
            <a:r>
              <a:rPr sz="2800" spc="-20" dirty="0">
                <a:latin typeface="Calibri"/>
                <a:cs typeface="Calibri"/>
              </a:rPr>
              <a:t>single-</a:t>
            </a:r>
            <a:r>
              <a:rPr sz="2800" spc="-10" dirty="0">
                <a:latin typeface="Calibri"/>
                <a:cs typeface="Calibri"/>
              </a:rPr>
              <a:t>market/en/high- </a:t>
            </a:r>
            <a:r>
              <a:rPr sz="2800" spc="-30" dirty="0">
                <a:latin typeface="Calibri"/>
                <a:cs typeface="Calibri"/>
              </a:rPr>
              <a:t>level-expert-group-</a:t>
            </a:r>
            <a:r>
              <a:rPr sz="2800" spc="-20" dirty="0">
                <a:latin typeface="Calibri"/>
                <a:cs typeface="Calibri"/>
              </a:rPr>
              <a:t>artificial-</a:t>
            </a:r>
            <a:r>
              <a:rPr sz="2800" spc="-10" dirty="0">
                <a:latin typeface="Calibri"/>
                <a:cs typeface="Calibri"/>
              </a:rPr>
              <a:t>intelligence).</a:t>
            </a:r>
            <a:endParaRPr sz="2800" dirty="0">
              <a:latin typeface="Calibri"/>
              <a:cs typeface="Calibri"/>
            </a:endParaRPr>
          </a:p>
        </p:txBody>
      </p:sp>
      <p:sp>
        <p:nvSpPr>
          <p:cNvPr id="4" name="object 4"/>
          <p:cNvSpPr txBox="1"/>
          <p:nvPr/>
        </p:nvSpPr>
        <p:spPr>
          <a:xfrm>
            <a:off x="916939" y="5118353"/>
            <a:ext cx="10259060" cy="835660"/>
          </a:xfrm>
          <a:prstGeom prst="rect">
            <a:avLst/>
          </a:prstGeom>
        </p:spPr>
        <p:txBody>
          <a:bodyPr vert="horz" wrap="square" lIns="0" tIns="60960" rIns="0" bIns="0" rtlCol="0">
            <a:spAutoFit/>
          </a:bodyPr>
          <a:lstStyle/>
          <a:p>
            <a:pPr marL="241300" marR="5080" indent="-229235">
              <a:lnSpc>
                <a:spcPts val="3020"/>
              </a:lnSpc>
              <a:spcBef>
                <a:spcPts val="480"/>
              </a:spcBef>
              <a:buFont typeface="Arial"/>
              <a:buChar char="•"/>
              <a:tabLst>
                <a:tab pos="241935" algn="l"/>
              </a:tabLst>
            </a:pPr>
            <a:r>
              <a:rPr lang="el-GR" sz="2800" dirty="0">
                <a:latin typeface="Calibri"/>
                <a:cs typeface="Calibri"/>
              </a:rPr>
              <a:t>Είναι ένα καλό παράδειγμα ανάμεσα στα πολλά έγγραφα σχετικά με τη δεοντολογία της ΤΝ που έχουν δημοσιευτεί μέχρι σήμερα.</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58120" cy="1248597"/>
          </a:xfrm>
          <a:prstGeom prst="rect">
            <a:avLst/>
          </a:prstGeom>
        </p:spPr>
        <p:txBody>
          <a:bodyPr vert="horz" wrap="square" lIns="0" tIns="626922" rIns="0" bIns="0" rtlCol="0">
            <a:spAutoFit/>
          </a:bodyPr>
          <a:lstStyle/>
          <a:p>
            <a:pPr marL="12700">
              <a:lnSpc>
                <a:spcPct val="100000"/>
              </a:lnSpc>
              <a:spcBef>
                <a:spcPts val="95"/>
              </a:spcBef>
            </a:pPr>
            <a:r>
              <a:rPr lang="el-GR" sz="4000" dirty="0"/>
              <a:t>Η αρχή της πρόληψης ζημιάς</a:t>
            </a:r>
            <a:endParaRPr sz="4000" dirty="0"/>
          </a:p>
        </p:txBody>
      </p:sp>
      <p:sp>
        <p:nvSpPr>
          <p:cNvPr id="3" name="object 3"/>
          <p:cNvSpPr txBox="1"/>
          <p:nvPr/>
        </p:nvSpPr>
        <p:spPr>
          <a:xfrm>
            <a:off x="916939" y="1793189"/>
            <a:ext cx="9865995" cy="2677015"/>
          </a:xfrm>
          <a:prstGeom prst="rect">
            <a:avLst/>
          </a:prstGeom>
        </p:spPr>
        <p:txBody>
          <a:bodyPr vert="horz" wrap="square" lIns="0" tIns="60325" rIns="0" bIns="0" rtlCol="0">
            <a:spAutoFit/>
          </a:bodyPr>
          <a:lstStyle/>
          <a:p>
            <a:pPr marL="241300" marR="6350" indent="-229235">
              <a:lnSpc>
                <a:spcPts val="3030"/>
              </a:lnSpc>
              <a:spcBef>
                <a:spcPts val="475"/>
              </a:spcBef>
              <a:buFont typeface="Arial"/>
              <a:buChar char="•"/>
              <a:tabLst>
                <a:tab pos="241935" algn="l"/>
              </a:tabLst>
            </a:pPr>
            <a:r>
              <a:rPr lang="el-GR" sz="2800" dirty="0">
                <a:latin typeface="Calibri"/>
                <a:cs typeface="Calibri"/>
              </a:rPr>
              <a:t>Τα συστήματα τεχνητής νοημοσύνης δεν πρέπει να προκαλούν ούτε να επιδεινώνουν την οποιαδήποτε βλάβη ή να επηρεάζουν με οποιονδήποτε άλλο τρόπο δυσμενώς τον άνθρωπο</a:t>
            </a:r>
            <a:r>
              <a:rPr sz="2800" spc="-10" dirty="0">
                <a:latin typeface="Calibri"/>
                <a:cs typeface="Calibri"/>
              </a:rPr>
              <a:t>.</a:t>
            </a:r>
            <a:endParaRPr sz="2800" dirty="0">
              <a:latin typeface="Calibri"/>
              <a:cs typeface="Calibri"/>
            </a:endParaRPr>
          </a:p>
          <a:p>
            <a:pPr marL="698500" marR="5080" lvl="1" indent="-228600">
              <a:lnSpc>
                <a:spcPts val="2590"/>
              </a:lnSpc>
              <a:spcBef>
                <a:spcPts val="520"/>
              </a:spcBef>
              <a:buFont typeface="Arial"/>
              <a:buChar char="•"/>
              <a:tabLst>
                <a:tab pos="699135" algn="l"/>
              </a:tabLst>
            </a:pPr>
            <a:r>
              <a:rPr lang="el-GR" sz="2400" dirty="0">
                <a:latin typeface="Calibri"/>
                <a:cs typeface="Calibri"/>
              </a:rPr>
              <a:t>Αυτό προϋποθέτει την προστασία της ανθρώπινης αξιοπρέπειας καθώς και της ψυχικής και σωματικής ακεραιότητας</a:t>
            </a:r>
            <a:r>
              <a:rPr sz="2400" spc="-10" dirty="0">
                <a:latin typeface="Calibri"/>
                <a:cs typeface="Calibri"/>
              </a:rPr>
              <a:t>.</a:t>
            </a:r>
            <a:endParaRPr sz="2400" dirty="0">
              <a:latin typeface="Calibri"/>
              <a:cs typeface="Calibri"/>
            </a:endParaRPr>
          </a:p>
          <a:p>
            <a:pPr marL="698500" marR="132080" lvl="1" indent="-228600">
              <a:lnSpc>
                <a:spcPts val="2590"/>
              </a:lnSpc>
              <a:spcBef>
                <a:spcPts val="509"/>
              </a:spcBef>
              <a:buFont typeface="Arial"/>
              <a:buChar char="•"/>
              <a:tabLst>
                <a:tab pos="699135" algn="l"/>
              </a:tabLst>
            </a:pPr>
            <a:r>
              <a:rPr lang="el-GR" sz="2400" dirty="0">
                <a:latin typeface="Calibri"/>
                <a:cs typeface="Calibri"/>
              </a:rPr>
              <a:t>Τα συστήματα τεχνητής νοημοσύνης και τα πλαίσια στα οποία λειτουργούν πρέπει να είναι ασφαλή και προστατευμένα</a:t>
            </a:r>
            <a:r>
              <a:rPr sz="2400" spc="-10" dirty="0">
                <a:latin typeface="Calibri"/>
                <a:cs typeface="Calibri"/>
              </a:rPr>
              <a:t>.</a:t>
            </a:r>
            <a:endParaRPr sz="2400" dirty="0">
              <a:latin typeface="Calibri"/>
              <a:cs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58120" cy="1248597"/>
          </a:xfrm>
          <a:prstGeom prst="rect">
            <a:avLst/>
          </a:prstGeom>
        </p:spPr>
        <p:txBody>
          <a:bodyPr vert="horz" wrap="square" lIns="0" tIns="626922" rIns="0" bIns="0" rtlCol="0">
            <a:spAutoFit/>
          </a:bodyPr>
          <a:lstStyle/>
          <a:p>
            <a:pPr marL="12700">
              <a:lnSpc>
                <a:spcPct val="100000"/>
              </a:lnSpc>
              <a:spcBef>
                <a:spcPts val="95"/>
              </a:spcBef>
            </a:pPr>
            <a:r>
              <a:rPr lang="el-GR" sz="4000" dirty="0"/>
              <a:t>Η αρχή της δίκαιης μεταχείρισης</a:t>
            </a:r>
            <a:endParaRPr sz="4000" dirty="0"/>
          </a:p>
        </p:txBody>
      </p:sp>
      <p:sp>
        <p:nvSpPr>
          <p:cNvPr id="3" name="object 3"/>
          <p:cNvSpPr txBox="1">
            <a:spLocks noGrp="1"/>
          </p:cNvSpPr>
          <p:nvPr>
            <p:ph type="body" idx="1"/>
          </p:nvPr>
        </p:nvSpPr>
        <p:spPr>
          <a:xfrm>
            <a:off x="916939" y="1736801"/>
            <a:ext cx="10236200" cy="4456092"/>
          </a:xfrm>
          <a:prstGeom prst="rect">
            <a:avLst/>
          </a:prstGeom>
        </p:spPr>
        <p:txBody>
          <a:bodyPr vert="horz" wrap="square" lIns="0" tIns="13335" rIns="0" bIns="0" rtlCol="0">
            <a:spAutoFit/>
          </a:bodyPr>
          <a:lstStyle/>
          <a:p>
            <a:pPr marL="241300" indent="-229235">
              <a:lnSpc>
                <a:spcPts val="2975"/>
              </a:lnSpc>
              <a:spcBef>
                <a:spcPts val="105"/>
              </a:spcBef>
              <a:buFont typeface="Arial"/>
              <a:buChar char="•"/>
              <a:tabLst>
                <a:tab pos="241935" algn="l"/>
              </a:tabLst>
            </a:pPr>
            <a:r>
              <a:rPr lang="el-GR" sz="2400" spc="-10" dirty="0"/>
              <a:t>Ουσιώδης διάσταση</a:t>
            </a:r>
            <a:endParaRPr lang="en-US" sz="2400" dirty="0"/>
          </a:p>
          <a:p>
            <a:pPr marL="698500" lvl="1" indent="-229235">
              <a:lnSpc>
                <a:spcPts val="2350"/>
              </a:lnSpc>
              <a:buFont typeface="Arial"/>
              <a:buChar char="•"/>
              <a:tabLst>
                <a:tab pos="698500" algn="l"/>
                <a:tab pos="699135" algn="l"/>
              </a:tabLst>
            </a:pPr>
            <a:r>
              <a:rPr lang="el-GR" sz="2000" dirty="0">
                <a:latin typeface="Calibri"/>
                <a:cs typeface="Calibri"/>
              </a:rPr>
              <a:t>διασφάλιση της ίσης και δίκαιης κατανομής τόσο των οφελών όσο και του κόστους, και</a:t>
            </a:r>
            <a:endParaRPr lang="en-US" sz="2000" dirty="0">
              <a:latin typeface="Calibri"/>
              <a:cs typeface="Calibri"/>
            </a:endParaRPr>
          </a:p>
          <a:p>
            <a:pPr marL="698500" marR="384175" lvl="1" indent="-228600">
              <a:lnSpc>
                <a:spcPct val="70000"/>
              </a:lnSpc>
              <a:spcBef>
                <a:spcPts val="650"/>
              </a:spcBef>
              <a:buFont typeface="Arial"/>
              <a:buChar char="•"/>
              <a:tabLst>
                <a:tab pos="698500" algn="l"/>
                <a:tab pos="699135" algn="l"/>
              </a:tabLst>
            </a:pPr>
            <a:r>
              <a:rPr lang="el-GR" sz="2000" dirty="0">
                <a:latin typeface="Calibri"/>
                <a:cs typeface="Calibri"/>
              </a:rPr>
              <a:t>εξασφάλιση ότι τα άτομα και οι ομάδες είναι απαλλαγμένα από αθέμιτες προκαταλήψεις, διακρίσεις και στιγματισμό</a:t>
            </a:r>
            <a:r>
              <a:rPr sz="2000" spc="-10" dirty="0">
                <a:latin typeface="Calibri"/>
                <a:cs typeface="Calibri"/>
              </a:rPr>
              <a:t>.</a:t>
            </a:r>
            <a:endParaRPr sz="2000" dirty="0">
              <a:latin typeface="Calibri"/>
              <a:cs typeface="Calibri"/>
            </a:endParaRPr>
          </a:p>
          <a:p>
            <a:pPr marL="698500" lvl="1" indent="-229235">
              <a:lnSpc>
                <a:spcPts val="1955"/>
              </a:lnSpc>
              <a:buFont typeface="Arial"/>
              <a:buChar char="•"/>
              <a:tabLst>
                <a:tab pos="698500" algn="l"/>
                <a:tab pos="699135" algn="l"/>
              </a:tabLst>
            </a:pPr>
            <a:r>
              <a:rPr lang="el-GR" sz="2000" spc="-10" dirty="0">
                <a:latin typeface="Calibri"/>
                <a:cs typeface="Calibri"/>
              </a:rPr>
              <a:t>Προώθηση ίσων ευκαιριών όσον αφορά την πρόσβαση στην εκπαίδευση, τα αγαθά, τις υπηρεσίες και τις τεχνολογία</a:t>
            </a:r>
            <a:r>
              <a:rPr sz="2000" spc="-10" dirty="0"/>
              <a:t>.</a:t>
            </a:r>
            <a:endParaRPr sz="2000" dirty="0"/>
          </a:p>
          <a:p>
            <a:pPr marL="698500" marR="5080" lvl="1" indent="-228600">
              <a:lnSpc>
                <a:spcPct val="70000"/>
              </a:lnSpc>
              <a:spcBef>
                <a:spcPts val="640"/>
              </a:spcBef>
              <a:buFont typeface="Arial"/>
              <a:buChar char="•"/>
              <a:tabLst>
                <a:tab pos="698500" algn="l"/>
                <a:tab pos="699135" algn="l"/>
              </a:tabLst>
            </a:pPr>
            <a:r>
              <a:rPr lang="el-GR" sz="2000" dirty="0">
                <a:latin typeface="Calibri"/>
                <a:cs typeface="Calibri"/>
              </a:rPr>
              <a:t>Δεν οδηγεί ποτέ σε εξαπάτηση ή αδικαιολόγητη παρακώλυση της ελευθερίας των ανθρώπινων επιλογών</a:t>
            </a:r>
            <a:r>
              <a:rPr sz="2000" spc="-10" dirty="0">
                <a:latin typeface="Calibri"/>
                <a:cs typeface="Calibri"/>
              </a:rPr>
              <a:t>.</a:t>
            </a:r>
            <a:endParaRPr sz="2000" dirty="0">
              <a:latin typeface="Calibri"/>
              <a:cs typeface="Calibri"/>
            </a:endParaRPr>
          </a:p>
          <a:p>
            <a:pPr marL="698500" lvl="1" indent="-229235">
              <a:lnSpc>
                <a:spcPts val="1955"/>
              </a:lnSpc>
              <a:buFont typeface="Arial"/>
              <a:buChar char="•"/>
              <a:tabLst>
                <a:tab pos="698500" algn="l"/>
                <a:tab pos="699135" algn="l"/>
              </a:tabLst>
            </a:pPr>
            <a:r>
              <a:rPr lang="el-GR" sz="2000" dirty="0">
                <a:latin typeface="Calibri"/>
                <a:cs typeface="Calibri"/>
              </a:rPr>
              <a:t>Οι επαγγελματίες της ΤΝ πρέπει να σέβονται την αρχή της αναλογικότητας μεταξύ μέσων και σκοπών, και να εξετάζουν προσεκτικά τον τρόπο εξισορρόπησης των ανταγωνιστικών συμφερόντων και στόχων</a:t>
            </a:r>
            <a:r>
              <a:rPr lang="en-US" sz="2000" spc="-10" dirty="0"/>
              <a:t>.</a:t>
            </a:r>
            <a:endParaRPr sz="2000" dirty="0"/>
          </a:p>
          <a:p>
            <a:pPr marL="315595" indent="-303530">
              <a:lnSpc>
                <a:spcPts val="2980"/>
              </a:lnSpc>
              <a:spcBef>
                <a:spcPts val="60"/>
              </a:spcBef>
              <a:buFont typeface="Arial"/>
              <a:buChar char="•"/>
              <a:tabLst>
                <a:tab pos="315595" algn="l"/>
                <a:tab pos="316865" algn="l"/>
              </a:tabLst>
            </a:pPr>
            <a:r>
              <a:rPr lang="el-GR" sz="2400" dirty="0"/>
              <a:t>Διαδικαστική διάσταση</a:t>
            </a:r>
            <a:r>
              <a:rPr sz="2400" spc="-10" dirty="0"/>
              <a:t>.</a:t>
            </a:r>
            <a:endParaRPr sz="2400" dirty="0"/>
          </a:p>
          <a:p>
            <a:pPr marL="698500" marR="366395" lvl="1" indent="-228600">
              <a:lnSpc>
                <a:spcPct val="70000"/>
              </a:lnSpc>
              <a:spcBef>
                <a:spcPts val="650"/>
              </a:spcBef>
              <a:buFont typeface="Arial"/>
              <a:buChar char="•"/>
              <a:tabLst>
                <a:tab pos="698500" algn="l"/>
                <a:tab pos="699135" algn="l"/>
              </a:tabLst>
            </a:pPr>
            <a:r>
              <a:rPr lang="el-GR" sz="2000" dirty="0">
                <a:latin typeface="Calibri"/>
                <a:cs typeface="Calibri"/>
              </a:rPr>
              <a:t>δυνατότητα αμφισβήτησης και υποβολής προσφυγής κατά των αποφάσεων που λαμβάνονται από τα συστήματα ΤΝ και από τους ανθρώπους που τα χειρίζονται</a:t>
            </a:r>
            <a:endParaRPr sz="2000" dirty="0">
              <a:latin typeface="Calibri"/>
              <a:cs typeface="Calibri"/>
            </a:endParaRPr>
          </a:p>
          <a:p>
            <a:pPr marL="1155700" lvl="2" indent="-229235">
              <a:lnSpc>
                <a:spcPts val="1760"/>
              </a:lnSpc>
              <a:buFont typeface="Arial"/>
              <a:buChar char="•"/>
              <a:tabLst>
                <a:tab pos="1155700" algn="l"/>
                <a:tab pos="1156335" algn="l"/>
              </a:tabLst>
            </a:pPr>
            <a:r>
              <a:rPr lang="el-GR" dirty="0">
                <a:latin typeface="Calibri"/>
                <a:cs typeface="Calibri"/>
              </a:rPr>
              <a:t>Για να γίνει αυτό, η οντότητα που είναι υπεύθυνη για την απόφαση πρέπει να είναι αναγνωρίσιμη και οι διαδικασίες λήψης αποφάσεων να είναι </a:t>
            </a:r>
            <a:r>
              <a:rPr lang="el-GR" dirty="0" err="1">
                <a:latin typeface="Calibri"/>
                <a:cs typeface="Calibri"/>
              </a:rPr>
              <a:t>επεξηγήσιμες</a:t>
            </a:r>
            <a:r>
              <a:rPr sz="1800" spc="-10" dirty="0"/>
              <a:t>.</a:t>
            </a:r>
            <a:endParaRPr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58120" cy="995272"/>
          </a:xfrm>
          <a:prstGeom prst="rect">
            <a:avLst/>
          </a:prstGeom>
        </p:spPr>
        <p:txBody>
          <a:bodyPr vert="horz" wrap="square" lIns="0" tIns="315087" rIns="0" bIns="0" rtlCol="0">
            <a:spAutoFit/>
          </a:bodyPr>
          <a:lstStyle/>
          <a:p>
            <a:pPr marL="12700">
              <a:lnSpc>
                <a:spcPct val="100000"/>
              </a:lnSpc>
              <a:spcBef>
                <a:spcPts val="105"/>
              </a:spcBef>
            </a:pPr>
            <a:r>
              <a:rPr lang="el-GR" dirty="0"/>
              <a:t>Η αρχή της επεξηγηματικότητας</a:t>
            </a:r>
            <a:endParaRPr spc="-10" dirty="0"/>
          </a:p>
        </p:txBody>
      </p:sp>
      <p:sp>
        <p:nvSpPr>
          <p:cNvPr id="3" name="object 3"/>
          <p:cNvSpPr txBox="1"/>
          <p:nvPr/>
        </p:nvSpPr>
        <p:spPr>
          <a:xfrm>
            <a:off x="1295400" y="1563583"/>
            <a:ext cx="10293350" cy="4637295"/>
          </a:xfrm>
          <a:prstGeom prst="rect">
            <a:avLst/>
          </a:prstGeom>
        </p:spPr>
        <p:txBody>
          <a:bodyPr vert="horz" wrap="square" lIns="0" tIns="13335" rIns="0" bIns="0" rtlCol="0">
            <a:spAutoFit/>
          </a:bodyPr>
          <a:lstStyle/>
          <a:p>
            <a:pPr marL="241300" indent="-229235">
              <a:lnSpc>
                <a:spcPts val="2975"/>
              </a:lnSpc>
              <a:spcBef>
                <a:spcPts val="105"/>
              </a:spcBef>
              <a:buFont typeface="Arial"/>
              <a:buChar char="•"/>
              <a:tabLst>
                <a:tab pos="241935" algn="l"/>
              </a:tabLst>
            </a:pPr>
            <a:r>
              <a:rPr lang="el-GR" sz="2400" spc="-100" dirty="0">
                <a:latin typeface="Calibri"/>
                <a:cs typeface="Calibri"/>
              </a:rPr>
              <a:t>Να εξασφαλιστεί η ανταγωνιστικότητα</a:t>
            </a:r>
            <a:endParaRPr sz="2400" dirty="0">
              <a:latin typeface="Calibri"/>
              <a:cs typeface="Calibri"/>
            </a:endParaRPr>
          </a:p>
          <a:p>
            <a:pPr marL="698500" lvl="1" indent="-229235">
              <a:lnSpc>
                <a:spcPts val="2350"/>
              </a:lnSpc>
              <a:buFont typeface="Arial"/>
              <a:buChar char="•"/>
              <a:tabLst>
                <a:tab pos="698500" algn="l"/>
                <a:tab pos="699135" algn="l"/>
              </a:tabLst>
            </a:pPr>
            <a:r>
              <a:rPr lang="el-GR" sz="2000" dirty="0">
                <a:latin typeface="Calibri"/>
                <a:cs typeface="Calibri"/>
              </a:rPr>
              <a:t>οι διαδικασίες πρέπει να είναι διαφανείς</a:t>
            </a:r>
            <a:r>
              <a:rPr sz="2000" spc="-10" dirty="0">
                <a:latin typeface="Calibri"/>
                <a:cs typeface="Calibri"/>
              </a:rPr>
              <a:t>,</a:t>
            </a:r>
            <a:endParaRPr sz="2000" dirty="0">
              <a:latin typeface="Calibri"/>
              <a:cs typeface="Calibri"/>
            </a:endParaRPr>
          </a:p>
          <a:p>
            <a:pPr marL="698500" lvl="1" indent="-229235">
              <a:lnSpc>
                <a:spcPts val="2350"/>
              </a:lnSpc>
              <a:buFont typeface="Arial"/>
              <a:buChar char="•"/>
              <a:tabLst>
                <a:tab pos="698500" algn="l"/>
                <a:tab pos="699135" algn="l"/>
              </a:tabLst>
            </a:pPr>
            <a:r>
              <a:rPr lang="el-GR" sz="2000" dirty="0">
                <a:latin typeface="Calibri"/>
                <a:cs typeface="Calibri"/>
              </a:rPr>
              <a:t>οι δυνατότητες και ο σκοπός των συστημάτων τεχνητής νοημοσύνης να κοινοποιούνται ανοιχτά, και</a:t>
            </a:r>
            <a:endParaRPr sz="2000" dirty="0">
              <a:latin typeface="Calibri"/>
              <a:cs typeface="Calibri"/>
            </a:endParaRPr>
          </a:p>
          <a:p>
            <a:pPr marL="698500" marR="743585" lvl="1" indent="-228600">
              <a:lnSpc>
                <a:spcPct val="70000"/>
              </a:lnSpc>
              <a:spcBef>
                <a:spcPts val="650"/>
              </a:spcBef>
              <a:buFont typeface="Arial"/>
              <a:buChar char="•"/>
              <a:tabLst>
                <a:tab pos="698500" algn="l"/>
                <a:tab pos="699135" algn="l"/>
              </a:tabLst>
            </a:pPr>
            <a:r>
              <a:rPr lang="el-GR" sz="2000" dirty="0">
                <a:latin typeface="Calibri"/>
                <a:cs typeface="Calibri"/>
              </a:rPr>
              <a:t>οι αποφάσεις -στο μέγιστο δυνατό βαθμό- να είναι </a:t>
            </a:r>
            <a:r>
              <a:rPr lang="el-GR" sz="2000" dirty="0" err="1">
                <a:latin typeface="Calibri"/>
                <a:cs typeface="Calibri"/>
              </a:rPr>
              <a:t>επεξηγήσιμες</a:t>
            </a:r>
            <a:r>
              <a:rPr lang="el-GR" sz="2000" dirty="0">
                <a:latin typeface="Calibri"/>
                <a:cs typeface="Calibri"/>
              </a:rPr>
              <a:t> σε όσους επηρεάζονται άμεσα και έμμεσα</a:t>
            </a:r>
            <a:r>
              <a:rPr sz="2000" spc="-10" dirty="0">
                <a:latin typeface="Calibri"/>
                <a:cs typeface="Calibri"/>
              </a:rPr>
              <a:t>.</a:t>
            </a:r>
            <a:endParaRPr sz="2000" dirty="0">
              <a:latin typeface="Calibri"/>
              <a:cs typeface="Calibri"/>
            </a:endParaRPr>
          </a:p>
          <a:p>
            <a:pPr lvl="1">
              <a:lnSpc>
                <a:spcPct val="100000"/>
              </a:lnSpc>
              <a:spcBef>
                <a:spcPts val="45"/>
              </a:spcBef>
              <a:buFont typeface="Arial"/>
              <a:buChar char="•"/>
            </a:pPr>
            <a:endParaRPr sz="2400" dirty="0">
              <a:latin typeface="Calibri"/>
              <a:cs typeface="Calibri"/>
            </a:endParaRPr>
          </a:p>
          <a:p>
            <a:pPr marL="241300" marR="84455" indent="-229235">
              <a:lnSpc>
                <a:spcPct val="70000"/>
              </a:lnSpc>
              <a:spcBef>
                <a:spcPts val="5"/>
              </a:spcBef>
              <a:buFont typeface="Arial"/>
              <a:buChar char="•"/>
              <a:tabLst>
                <a:tab pos="241935" algn="l"/>
              </a:tabLst>
            </a:pPr>
            <a:r>
              <a:rPr lang="el-GR" sz="2400" dirty="0">
                <a:latin typeface="Calibri"/>
                <a:cs typeface="Calibri"/>
              </a:rPr>
              <a:t>Δεν είναι πάντοτε δυνατή η εξήγηση σχετικά με το γιατί ένα μοντέλο δημιούργησε ένα συγκεκριμένο αποτέλεσμα ή μία συγκεκριμένη απόφαση (και ποιος συνδυασμός δεδομένων εισόδου συνέβαλε σε αυτό)</a:t>
            </a:r>
            <a:r>
              <a:rPr sz="2400" spc="-10" dirty="0">
                <a:latin typeface="Calibri"/>
                <a:cs typeface="Calibri"/>
              </a:rPr>
              <a:t>.</a:t>
            </a:r>
            <a:endParaRPr sz="2400" dirty="0">
              <a:latin typeface="Calibri"/>
              <a:cs typeface="Calibri"/>
            </a:endParaRPr>
          </a:p>
          <a:p>
            <a:pPr marL="698500" marR="5080" lvl="1" indent="-228600">
              <a:lnSpc>
                <a:spcPct val="70100"/>
              </a:lnSpc>
              <a:spcBef>
                <a:spcPts val="490"/>
              </a:spcBef>
              <a:buFont typeface="Arial"/>
              <a:buChar char="•"/>
              <a:tabLst>
                <a:tab pos="698500" algn="l"/>
                <a:tab pos="699135" algn="l"/>
              </a:tabLst>
            </a:pPr>
            <a:r>
              <a:rPr lang="el-GR" sz="2000" dirty="0">
                <a:latin typeface="Calibri"/>
                <a:cs typeface="Calibri"/>
              </a:rPr>
              <a:t>ενδέχεται να απαιτούνται και άλλα μέτρα επεξηγησιμότητας (π.χ. </a:t>
            </a:r>
            <a:r>
              <a:rPr lang="el-GR" sz="2000" dirty="0" err="1">
                <a:latin typeface="Calibri"/>
                <a:cs typeface="Calibri"/>
              </a:rPr>
              <a:t>ανιχνευσιμότητα</a:t>
            </a:r>
            <a:r>
              <a:rPr lang="el-GR" sz="2000" dirty="0">
                <a:latin typeface="Calibri"/>
                <a:cs typeface="Calibri"/>
              </a:rPr>
              <a:t>, δυνατότητα ελέγχου και διαφάνεια στην επικοινωνία σχετικά με τις δυνατότητες του συστήματος), υπό την προϋπόθεση ότι το σύστημα στο σύνολό του σέβεται τα θεμελιώδη δικαιώματα</a:t>
            </a:r>
            <a:r>
              <a:rPr sz="2000" spc="-10" dirty="0">
                <a:latin typeface="Calibri"/>
                <a:cs typeface="Calibri"/>
              </a:rPr>
              <a:t>.</a:t>
            </a:r>
            <a:endParaRPr sz="2000" dirty="0">
              <a:latin typeface="Calibri"/>
              <a:cs typeface="Calibri"/>
            </a:endParaRPr>
          </a:p>
          <a:p>
            <a:pPr marL="698500" marR="141605" lvl="1" indent="-228600">
              <a:lnSpc>
                <a:spcPct val="70000"/>
              </a:lnSpc>
              <a:spcBef>
                <a:spcPts val="505"/>
              </a:spcBef>
              <a:buFont typeface="Arial"/>
              <a:buChar char="•"/>
              <a:tabLst>
                <a:tab pos="698500" algn="l"/>
                <a:tab pos="699135" algn="l"/>
              </a:tabLst>
            </a:pPr>
            <a:r>
              <a:rPr lang="el-GR" sz="2000" dirty="0">
                <a:latin typeface="Calibri"/>
                <a:cs typeface="Calibri"/>
              </a:rPr>
              <a:t>Ο βαθμός στον οποίο απαιτείται </a:t>
            </a:r>
            <a:r>
              <a:rPr lang="el-GR" sz="2000" dirty="0" err="1">
                <a:latin typeface="Calibri"/>
                <a:cs typeface="Calibri"/>
              </a:rPr>
              <a:t>επεξηγησιμότητα</a:t>
            </a:r>
            <a:r>
              <a:rPr lang="el-GR" sz="2000" dirty="0">
                <a:latin typeface="Calibri"/>
                <a:cs typeface="Calibri"/>
              </a:rPr>
              <a:t> εξαρτάται κυρίως από το πλαίσιο και τη σοβαρότητα των συνεπειών σε περίπτωση εσφαλμένης ή άλλης ανακρίβειας του αποτελέσματος</a:t>
            </a:r>
            <a:r>
              <a:rPr sz="2000" spc="-10" dirty="0">
                <a:latin typeface="Calibri"/>
                <a:cs typeface="Calibri"/>
              </a:rPr>
              <a:t>.</a:t>
            </a:r>
            <a:endParaRPr sz="2000" dirty="0">
              <a:latin typeface="Calibri"/>
              <a:cs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58120" cy="1248597"/>
          </a:xfrm>
          <a:prstGeom prst="rect">
            <a:avLst/>
          </a:prstGeom>
        </p:spPr>
        <p:txBody>
          <a:bodyPr vert="horz" wrap="square" lIns="0" tIns="626922" rIns="0" bIns="0" rtlCol="0">
            <a:spAutoFit/>
          </a:bodyPr>
          <a:lstStyle/>
          <a:p>
            <a:pPr marL="12700">
              <a:lnSpc>
                <a:spcPct val="100000"/>
              </a:lnSpc>
              <a:spcBef>
                <a:spcPts val="95"/>
              </a:spcBef>
            </a:pPr>
            <a:r>
              <a:rPr lang="el-GR" sz="4000" spc="-40" dirty="0"/>
              <a:t>Εντάσεις μεταξύ των βασικών αρχών</a:t>
            </a:r>
            <a:endParaRPr sz="4000" dirty="0"/>
          </a:p>
        </p:txBody>
      </p:sp>
      <p:sp>
        <p:nvSpPr>
          <p:cNvPr id="3" name="object 3"/>
          <p:cNvSpPr txBox="1"/>
          <p:nvPr/>
        </p:nvSpPr>
        <p:spPr>
          <a:xfrm>
            <a:off x="916939" y="1793189"/>
            <a:ext cx="9431020" cy="1626870"/>
          </a:xfrm>
          <a:prstGeom prst="rect">
            <a:avLst/>
          </a:prstGeom>
        </p:spPr>
        <p:txBody>
          <a:bodyPr vert="horz" wrap="square" lIns="0" tIns="60325" rIns="0" bIns="0" rtlCol="0">
            <a:spAutoFit/>
          </a:bodyPr>
          <a:lstStyle/>
          <a:p>
            <a:pPr marL="241300" marR="5080" indent="-229235">
              <a:lnSpc>
                <a:spcPts val="3030"/>
              </a:lnSpc>
              <a:spcBef>
                <a:spcPts val="475"/>
              </a:spcBef>
              <a:buFont typeface="Arial"/>
              <a:buChar char="•"/>
              <a:tabLst>
                <a:tab pos="241935" algn="l"/>
              </a:tabLst>
            </a:pPr>
            <a:r>
              <a:rPr lang="el-GR" sz="2800" dirty="0">
                <a:latin typeface="Calibri"/>
                <a:cs typeface="Calibri"/>
              </a:rPr>
              <a:t>Θα πρέπει να καθιερωθούν μέθοδοι αξιόπιστης αξιολόγησης για την αντιμετώπιση αυτών των εντάσεων</a:t>
            </a:r>
            <a:r>
              <a:rPr sz="2800" spc="-10" dirty="0">
                <a:latin typeface="Calibri"/>
                <a:cs typeface="Calibri"/>
              </a:rPr>
              <a:t>.</a:t>
            </a:r>
            <a:endParaRPr sz="2800" dirty="0">
              <a:latin typeface="Calibri"/>
              <a:cs typeface="Calibri"/>
            </a:endParaRPr>
          </a:p>
          <a:p>
            <a:pPr marL="698500" lvl="1" indent="-229235">
              <a:lnSpc>
                <a:spcPct val="100000"/>
              </a:lnSpc>
              <a:spcBef>
                <a:spcPts val="195"/>
              </a:spcBef>
              <a:buFont typeface="Arial"/>
              <a:buChar char="•"/>
              <a:tabLst>
                <a:tab pos="699135" algn="l"/>
              </a:tabLst>
            </a:pPr>
            <a:r>
              <a:rPr lang="el-GR" sz="2400" dirty="0">
                <a:latin typeface="Calibri"/>
                <a:cs typeface="Calibri"/>
              </a:rPr>
              <a:t>Διαφωνίες μεταξύ πρόληψης της ζημιάς και ανθρώπινης αυτονομίας</a:t>
            </a:r>
            <a:endParaRPr sz="2400" dirty="0">
              <a:latin typeface="Calibri"/>
              <a:cs typeface="Calibri"/>
            </a:endParaRPr>
          </a:p>
          <a:p>
            <a:pPr marL="698500" lvl="1" indent="-229235">
              <a:lnSpc>
                <a:spcPct val="100000"/>
              </a:lnSpc>
              <a:spcBef>
                <a:spcPts val="215"/>
              </a:spcBef>
              <a:buFont typeface="Arial"/>
              <a:buChar char="•"/>
              <a:tabLst>
                <a:tab pos="699135" algn="l"/>
              </a:tabLst>
            </a:pPr>
            <a:r>
              <a:rPr lang="el-GR" sz="2400" dirty="0">
                <a:latin typeface="Calibri"/>
                <a:cs typeface="Calibri"/>
              </a:rPr>
              <a:t>Επίσης, μεταξύ ευημερίας και ασφάλειας</a:t>
            </a:r>
            <a:r>
              <a:rPr lang="en-US" sz="2400" spc="-10" dirty="0">
                <a:latin typeface="Calibri"/>
                <a:cs typeface="Calibri"/>
              </a:rPr>
              <a:t>;</a:t>
            </a:r>
            <a:endParaRPr sz="2400" dirty="0">
              <a:latin typeface="Calibri"/>
              <a:cs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58120" cy="995272"/>
          </a:xfrm>
          <a:prstGeom prst="rect">
            <a:avLst/>
          </a:prstGeom>
        </p:spPr>
        <p:txBody>
          <a:bodyPr vert="horz" wrap="square" lIns="0" tIns="315087" rIns="0" bIns="0" rtlCol="0">
            <a:spAutoFit/>
          </a:bodyPr>
          <a:lstStyle/>
          <a:p>
            <a:pPr marL="12700">
              <a:lnSpc>
                <a:spcPct val="100000"/>
              </a:lnSpc>
              <a:spcBef>
                <a:spcPts val="105"/>
              </a:spcBef>
            </a:pPr>
            <a:r>
              <a:rPr lang="el-GR" dirty="0"/>
              <a:t>Απαιτήσεις αξιόπιστης τεχνητής νοημοσύνης</a:t>
            </a:r>
            <a:endParaRPr spc="-25" dirty="0"/>
          </a:p>
        </p:txBody>
      </p:sp>
      <p:sp>
        <p:nvSpPr>
          <p:cNvPr id="3" name="object 3"/>
          <p:cNvSpPr txBox="1"/>
          <p:nvPr/>
        </p:nvSpPr>
        <p:spPr>
          <a:xfrm>
            <a:off x="916939" y="1756565"/>
            <a:ext cx="10163175" cy="4399281"/>
          </a:xfrm>
          <a:prstGeom prst="rect">
            <a:avLst/>
          </a:prstGeom>
        </p:spPr>
        <p:txBody>
          <a:bodyPr vert="horz" wrap="square" lIns="0" tIns="48895" rIns="0" bIns="0" rtlCol="0">
            <a:spAutoFit/>
          </a:bodyPr>
          <a:lstStyle/>
          <a:p>
            <a:pPr marL="241300" indent="-229235">
              <a:lnSpc>
                <a:spcPct val="100000"/>
              </a:lnSpc>
              <a:spcBef>
                <a:spcPts val="385"/>
              </a:spcBef>
              <a:buFont typeface="Arial"/>
              <a:buChar char="•"/>
              <a:tabLst>
                <a:tab pos="241935" algn="l"/>
              </a:tabLst>
            </a:pPr>
            <a:r>
              <a:rPr sz="2400" dirty="0">
                <a:latin typeface="Calibri"/>
                <a:cs typeface="Calibri"/>
              </a:rPr>
              <a:t>1.</a:t>
            </a:r>
            <a:r>
              <a:rPr sz="2400" spc="-60" dirty="0">
                <a:latin typeface="Calibri"/>
                <a:cs typeface="Calibri"/>
              </a:rPr>
              <a:t> </a:t>
            </a:r>
            <a:r>
              <a:rPr lang="el-GR" sz="2400" dirty="0">
                <a:latin typeface="Calibri"/>
                <a:cs typeface="Calibri"/>
              </a:rPr>
              <a:t>Ανθρώπινη διαχείριση και εποπτεία</a:t>
            </a:r>
            <a:endParaRPr sz="2400" dirty="0">
              <a:latin typeface="Calibri"/>
              <a:cs typeface="Calibri"/>
            </a:endParaRPr>
          </a:p>
          <a:p>
            <a:pPr marL="698500" lvl="1" indent="-229235">
              <a:lnSpc>
                <a:spcPct val="100000"/>
              </a:lnSpc>
              <a:spcBef>
                <a:spcPts val="245"/>
              </a:spcBef>
              <a:buFont typeface="Arial"/>
              <a:buChar char="•"/>
              <a:tabLst>
                <a:tab pos="699135" algn="l"/>
              </a:tabLst>
            </a:pPr>
            <a:r>
              <a:rPr lang="el-GR" sz="2000" dirty="0">
                <a:latin typeface="Calibri"/>
                <a:cs typeface="Calibri"/>
              </a:rPr>
              <a:t>Συμπερίληψη των θεμελιωδών δικαιωμάτων, της ανθρώπινης δραστηριότητας και της ανθρώπινης εποπτείας</a:t>
            </a:r>
            <a:endParaRPr sz="2000" dirty="0">
              <a:latin typeface="Calibri"/>
              <a:cs typeface="Calibri"/>
            </a:endParaRPr>
          </a:p>
          <a:p>
            <a:pPr marL="241300" indent="-229235">
              <a:lnSpc>
                <a:spcPct val="100000"/>
              </a:lnSpc>
              <a:spcBef>
                <a:spcPts val="635"/>
              </a:spcBef>
              <a:buFont typeface="Arial"/>
              <a:buChar char="•"/>
              <a:tabLst>
                <a:tab pos="241935" algn="l"/>
              </a:tabLst>
            </a:pPr>
            <a:r>
              <a:rPr sz="2400" dirty="0">
                <a:latin typeface="Calibri"/>
                <a:cs typeface="Calibri"/>
              </a:rPr>
              <a:t>2</a:t>
            </a:r>
            <a:r>
              <a:rPr sz="2400" spc="-65" dirty="0">
                <a:latin typeface="Calibri"/>
                <a:cs typeface="Calibri"/>
              </a:rPr>
              <a:t> </a:t>
            </a:r>
            <a:r>
              <a:rPr lang="el-GR" sz="2400" spc="-35" dirty="0">
                <a:latin typeface="Calibri"/>
                <a:cs typeface="Calibri"/>
              </a:rPr>
              <a:t>Τεχνική ευρωστία και ασφάλεια</a:t>
            </a:r>
            <a:endParaRPr sz="2400" dirty="0">
              <a:latin typeface="Calibri"/>
              <a:cs typeface="Calibri"/>
            </a:endParaRPr>
          </a:p>
          <a:p>
            <a:pPr marL="698500" lvl="1" indent="-229235">
              <a:lnSpc>
                <a:spcPts val="2735"/>
              </a:lnSpc>
              <a:spcBef>
                <a:spcPts val="244"/>
              </a:spcBef>
              <a:buFont typeface="Arial"/>
              <a:buChar char="•"/>
              <a:tabLst>
                <a:tab pos="699135" algn="l"/>
              </a:tabLst>
            </a:pPr>
            <a:r>
              <a:rPr lang="el-GR" sz="2000" dirty="0">
                <a:latin typeface="Calibri"/>
                <a:cs typeface="Calibri"/>
              </a:rPr>
              <a:t>Συμπεριλαμβάνει την ανθεκτικότητα σε επιθέσεις και την ασφάλεια, το σχέδιο έκτακτης ανάγκης και τη γενικότερη ασφάλεια, ακρίβεια, αξιοπιστία και επαναληψιμότητα </a:t>
            </a:r>
            <a:endParaRPr lang="en-US" sz="2000" dirty="0">
              <a:latin typeface="Calibri"/>
              <a:cs typeface="Calibri"/>
            </a:endParaRPr>
          </a:p>
          <a:p>
            <a:pPr marL="241300" indent="-229235">
              <a:lnSpc>
                <a:spcPct val="100000"/>
              </a:lnSpc>
              <a:spcBef>
                <a:spcPts val="630"/>
              </a:spcBef>
              <a:buFont typeface="Arial"/>
              <a:buChar char="•"/>
              <a:tabLst>
                <a:tab pos="241935" algn="l"/>
              </a:tabLst>
            </a:pPr>
            <a:r>
              <a:rPr sz="2400" dirty="0">
                <a:latin typeface="Calibri"/>
                <a:cs typeface="Calibri"/>
              </a:rPr>
              <a:t>3</a:t>
            </a:r>
            <a:r>
              <a:rPr sz="2400" spc="-75" dirty="0">
                <a:latin typeface="Calibri"/>
                <a:cs typeface="Calibri"/>
              </a:rPr>
              <a:t> </a:t>
            </a:r>
            <a:r>
              <a:rPr lang="el-GR" sz="2400" dirty="0">
                <a:latin typeface="Calibri"/>
                <a:cs typeface="Calibri"/>
              </a:rPr>
              <a:t>Ιδιωτικότητα και διαχείριση δεδομένων</a:t>
            </a:r>
            <a:endParaRPr sz="2400" dirty="0">
              <a:latin typeface="Calibri"/>
              <a:cs typeface="Calibri"/>
            </a:endParaRPr>
          </a:p>
          <a:p>
            <a:pPr marL="698500" lvl="1" indent="-229235">
              <a:lnSpc>
                <a:spcPct val="100000"/>
              </a:lnSpc>
              <a:spcBef>
                <a:spcPts val="245"/>
              </a:spcBef>
              <a:buFont typeface="Arial"/>
              <a:buChar char="•"/>
              <a:tabLst>
                <a:tab pos="699135" algn="l"/>
              </a:tabLst>
            </a:pPr>
            <a:r>
              <a:rPr lang="el-GR" sz="2000" dirty="0">
                <a:latin typeface="Calibri"/>
                <a:cs typeface="Calibri"/>
              </a:rPr>
              <a:t>Συμπεριλαμβάνεται ο σεβασμός της ιδιωτικής ζωής, η ποιότητα και η ακεραιότητα των δεδομένων και η πρόσβαση στα δεδομένα</a:t>
            </a:r>
            <a:endParaRPr sz="2000" dirty="0">
              <a:latin typeface="Calibri"/>
              <a:cs typeface="Calibri"/>
            </a:endParaRPr>
          </a:p>
          <a:p>
            <a:pPr marL="241300" indent="-229235">
              <a:lnSpc>
                <a:spcPct val="100000"/>
              </a:lnSpc>
              <a:spcBef>
                <a:spcPts val="635"/>
              </a:spcBef>
              <a:buFont typeface="Arial"/>
              <a:buChar char="•"/>
              <a:tabLst>
                <a:tab pos="241935" algn="l"/>
              </a:tabLst>
            </a:pPr>
            <a:r>
              <a:rPr sz="2400" dirty="0">
                <a:latin typeface="Calibri"/>
                <a:cs typeface="Calibri"/>
              </a:rPr>
              <a:t>4</a:t>
            </a:r>
            <a:r>
              <a:rPr sz="2400" spc="-5" dirty="0">
                <a:latin typeface="Calibri"/>
                <a:cs typeface="Calibri"/>
              </a:rPr>
              <a:t> </a:t>
            </a:r>
            <a:r>
              <a:rPr lang="el-GR" sz="2400" spc="-10" dirty="0">
                <a:latin typeface="Calibri"/>
                <a:cs typeface="Calibri"/>
              </a:rPr>
              <a:t>Διαφάνεια </a:t>
            </a:r>
            <a:endParaRPr sz="2400" dirty="0">
              <a:latin typeface="Calibri"/>
              <a:cs typeface="Calibri"/>
            </a:endParaRPr>
          </a:p>
          <a:p>
            <a:pPr marL="698500" lvl="1" indent="-229235">
              <a:lnSpc>
                <a:spcPct val="100000"/>
              </a:lnSpc>
              <a:spcBef>
                <a:spcPts val="244"/>
              </a:spcBef>
              <a:buFont typeface="Arial"/>
              <a:buChar char="•"/>
              <a:tabLst>
                <a:tab pos="699135" algn="l"/>
              </a:tabLst>
            </a:pPr>
            <a:r>
              <a:rPr lang="el-GR" sz="2000" dirty="0">
                <a:latin typeface="Calibri"/>
                <a:cs typeface="Calibri"/>
              </a:rPr>
              <a:t>Συμπεριλαμβανομένης της </a:t>
            </a:r>
            <a:r>
              <a:rPr lang="el-GR" sz="2000" dirty="0" err="1">
                <a:latin typeface="Calibri"/>
                <a:cs typeface="Calibri"/>
              </a:rPr>
              <a:t>ανιχνευσιμότητας</a:t>
            </a:r>
            <a:r>
              <a:rPr lang="el-GR" sz="2000" dirty="0">
                <a:latin typeface="Calibri"/>
                <a:cs typeface="Calibri"/>
              </a:rPr>
              <a:t>, της επεξηγηματικότητας και της επικοινωνίας</a:t>
            </a:r>
            <a:endParaRPr sz="2000" dirty="0">
              <a:latin typeface="Calibri"/>
              <a:cs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09676"/>
            <a:ext cx="9913620" cy="690574"/>
          </a:xfrm>
          <a:prstGeom prst="rect">
            <a:avLst/>
          </a:prstGeom>
        </p:spPr>
        <p:txBody>
          <a:bodyPr vert="horz" wrap="square" lIns="0" tIns="13335" rIns="0" bIns="0" rtlCol="0">
            <a:spAutoFit/>
          </a:bodyPr>
          <a:lstStyle/>
          <a:p>
            <a:pPr marL="12700">
              <a:lnSpc>
                <a:spcPct val="100000"/>
              </a:lnSpc>
              <a:spcBef>
                <a:spcPts val="105"/>
              </a:spcBef>
              <a:tabLst>
                <a:tab pos="7374255" algn="l"/>
              </a:tabLst>
            </a:pPr>
            <a:r>
              <a:rPr lang="el-GR" dirty="0"/>
              <a:t>Απαιτήσεις αξιόπιστης ΤΝ </a:t>
            </a:r>
            <a:r>
              <a:rPr spc="-10" dirty="0"/>
              <a:t>(</a:t>
            </a:r>
            <a:r>
              <a:rPr lang="el-GR" spc="-10" dirty="0"/>
              <a:t>συνέχεια</a:t>
            </a:r>
            <a:r>
              <a:rPr spc="-10" dirty="0"/>
              <a:t>)</a:t>
            </a:r>
          </a:p>
        </p:txBody>
      </p:sp>
      <p:sp>
        <p:nvSpPr>
          <p:cNvPr id="3" name="object 3"/>
          <p:cNvSpPr txBox="1"/>
          <p:nvPr/>
        </p:nvSpPr>
        <p:spPr>
          <a:xfrm>
            <a:off x="916939" y="1756565"/>
            <a:ext cx="10212070" cy="4727576"/>
          </a:xfrm>
          <a:prstGeom prst="rect">
            <a:avLst/>
          </a:prstGeom>
        </p:spPr>
        <p:txBody>
          <a:bodyPr vert="horz" wrap="square" lIns="0" tIns="48895" rIns="0" bIns="0" rtlCol="0">
            <a:spAutoFit/>
          </a:bodyPr>
          <a:lstStyle/>
          <a:p>
            <a:pPr marL="241300" indent="-229235">
              <a:lnSpc>
                <a:spcPct val="100000"/>
              </a:lnSpc>
              <a:spcBef>
                <a:spcPts val="385"/>
              </a:spcBef>
              <a:buFont typeface="Arial"/>
              <a:buChar char="•"/>
              <a:tabLst>
                <a:tab pos="241935" algn="l"/>
              </a:tabLst>
            </a:pPr>
            <a:r>
              <a:rPr sz="2800" dirty="0">
                <a:latin typeface="Calibri"/>
                <a:cs typeface="Calibri"/>
              </a:rPr>
              <a:t>5</a:t>
            </a:r>
            <a:r>
              <a:rPr sz="2800" spc="-50" dirty="0">
                <a:latin typeface="Calibri"/>
                <a:cs typeface="Calibri"/>
              </a:rPr>
              <a:t> </a:t>
            </a:r>
            <a:r>
              <a:rPr lang="el-GR" sz="2800" spc="-35" dirty="0">
                <a:latin typeface="Calibri"/>
                <a:cs typeface="Calibri"/>
              </a:rPr>
              <a:t> Διαφορετικότητα, μη διάκριση και ισότητα</a:t>
            </a:r>
            <a:endParaRPr sz="2800" dirty="0">
              <a:latin typeface="Calibri"/>
              <a:cs typeface="Calibri"/>
            </a:endParaRPr>
          </a:p>
          <a:p>
            <a:pPr marL="698500" marR="70485" lvl="1" indent="-228600">
              <a:lnSpc>
                <a:spcPts val="2590"/>
              </a:lnSpc>
              <a:spcBef>
                <a:spcPts val="575"/>
              </a:spcBef>
              <a:buFont typeface="Arial"/>
              <a:buChar char="•"/>
              <a:tabLst>
                <a:tab pos="699135" algn="l"/>
              </a:tabLst>
            </a:pPr>
            <a:r>
              <a:rPr lang="el-GR" sz="2400" dirty="0">
                <a:latin typeface="Calibri"/>
                <a:cs typeface="Calibri"/>
              </a:rPr>
              <a:t>Συμπεριλαμβανομένης της αποφυγής αθέμιτων προκαταλήψεων, της προσβασιμότητας και του καθολικού σχεδιασμού και της συμμετοχής των εμπλεκόμενων φορέων</a:t>
            </a:r>
            <a:endParaRPr sz="2400" dirty="0">
              <a:latin typeface="Calibri"/>
              <a:cs typeface="Calibri"/>
            </a:endParaRPr>
          </a:p>
          <a:p>
            <a:pPr marL="241300" indent="-229235">
              <a:lnSpc>
                <a:spcPct val="100000"/>
              </a:lnSpc>
              <a:spcBef>
                <a:spcPts val="595"/>
              </a:spcBef>
              <a:buFont typeface="Arial"/>
              <a:buChar char="•"/>
              <a:tabLst>
                <a:tab pos="241935" algn="l"/>
              </a:tabLst>
            </a:pPr>
            <a:r>
              <a:rPr sz="2800" dirty="0">
                <a:latin typeface="Calibri"/>
                <a:cs typeface="Calibri"/>
              </a:rPr>
              <a:t>6</a:t>
            </a:r>
            <a:r>
              <a:rPr sz="2800" spc="-55" dirty="0">
                <a:latin typeface="Calibri"/>
                <a:cs typeface="Calibri"/>
              </a:rPr>
              <a:t> </a:t>
            </a:r>
            <a:r>
              <a:rPr lang="el-GR" sz="2800" spc="-10" dirty="0">
                <a:latin typeface="Calibri"/>
                <a:cs typeface="Calibri"/>
              </a:rPr>
              <a:t>Κοινωνική και περιβαλλοντική ευημερία</a:t>
            </a:r>
            <a:endParaRPr sz="2800" dirty="0">
              <a:latin typeface="Calibri"/>
              <a:cs typeface="Calibri"/>
            </a:endParaRPr>
          </a:p>
          <a:p>
            <a:pPr marL="698500" marR="5080" lvl="1" indent="-228600">
              <a:lnSpc>
                <a:spcPts val="2590"/>
              </a:lnSpc>
              <a:spcBef>
                <a:spcPts val="575"/>
              </a:spcBef>
              <a:buFont typeface="Arial"/>
              <a:buChar char="•"/>
              <a:tabLst>
                <a:tab pos="699135" algn="l"/>
              </a:tabLst>
            </a:pPr>
            <a:r>
              <a:rPr lang="el-GR" sz="2400" dirty="0">
                <a:latin typeface="Calibri"/>
                <a:cs typeface="Calibri"/>
              </a:rPr>
              <a:t>Συμπεριλαμβανομένης της βιωσιμότητας και της φιλικότητας προς το περιβάλλον, του κοινωνικού αντίκτυπου, της κοινωνίας και της δημοκρατίας</a:t>
            </a:r>
            <a:endParaRPr sz="2400" dirty="0">
              <a:latin typeface="Calibri"/>
              <a:cs typeface="Calibri"/>
            </a:endParaRPr>
          </a:p>
          <a:p>
            <a:pPr marL="241300" indent="-229235">
              <a:lnSpc>
                <a:spcPct val="100000"/>
              </a:lnSpc>
              <a:spcBef>
                <a:spcPts val="595"/>
              </a:spcBef>
              <a:buFont typeface="Arial"/>
              <a:buChar char="•"/>
              <a:tabLst>
                <a:tab pos="241935" algn="l"/>
              </a:tabLst>
            </a:pPr>
            <a:r>
              <a:rPr sz="2800" dirty="0">
                <a:latin typeface="Calibri"/>
                <a:cs typeface="Calibri"/>
              </a:rPr>
              <a:t>7</a:t>
            </a:r>
            <a:r>
              <a:rPr sz="2800" spc="-5" dirty="0">
                <a:latin typeface="Calibri"/>
                <a:cs typeface="Calibri"/>
              </a:rPr>
              <a:t> </a:t>
            </a:r>
            <a:r>
              <a:rPr lang="el-GR" sz="2800" spc="-10" dirty="0">
                <a:latin typeface="Calibri"/>
                <a:cs typeface="Calibri"/>
              </a:rPr>
              <a:t>Υπευθυνότητα</a:t>
            </a:r>
            <a:endParaRPr sz="2800" dirty="0">
              <a:latin typeface="Calibri"/>
              <a:cs typeface="Calibri"/>
            </a:endParaRPr>
          </a:p>
          <a:p>
            <a:pPr marL="698500" marR="164465" lvl="1" indent="-228600">
              <a:lnSpc>
                <a:spcPts val="2590"/>
              </a:lnSpc>
              <a:spcBef>
                <a:spcPts val="575"/>
              </a:spcBef>
              <a:buFont typeface="Arial"/>
              <a:buChar char="•"/>
              <a:tabLst>
                <a:tab pos="699135" algn="l"/>
              </a:tabLst>
            </a:pPr>
            <a:r>
              <a:rPr lang="el-GR" sz="2400" dirty="0">
                <a:latin typeface="Calibri"/>
                <a:cs typeface="Calibri"/>
              </a:rPr>
              <a:t>Συμπεριλαμβανομένης της δυνατότητας ελέγχου, της ελαχιστοποίησης και αναφοράς των αρνητικών επιπτώσεων, των αντιπαροχών και της αποζημίωσης</a:t>
            </a:r>
            <a:r>
              <a:rPr sz="2400" spc="-10" dirty="0">
                <a:latin typeface="Calibri"/>
                <a:cs typeface="Calibri"/>
              </a:rPr>
              <a:t>.</a:t>
            </a:r>
            <a:endParaRPr sz="2400" dirty="0">
              <a:latin typeface="Calibri"/>
              <a:cs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203154" y="587478"/>
            <a:ext cx="5513480" cy="5407691"/>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0600" y="76200"/>
            <a:ext cx="10358120" cy="1248597"/>
          </a:xfrm>
          <a:prstGeom prst="rect">
            <a:avLst/>
          </a:prstGeom>
        </p:spPr>
        <p:txBody>
          <a:bodyPr vert="horz" wrap="square" lIns="0" tIns="626922" rIns="0" bIns="0" rtlCol="0">
            <a:spAutoFit/>
          </a:bodyPr>
          <a:lstStyle/>
          <a:p>
            <a:pPr marL="241300" indent="-229235">
              <a:lnSpc>
                <a:spcPct val="100000"/>
              </a:lnSpc>
              <a:spcBef>
                <a:spcPts val="385"/>
              </a:spcBef>
              <a:buFont typeface="Arial"/>
              <a:buChar char="•"/>
              <a:tabLst>
                <a:tab pos="241935" algn="l"/>
              </a:tabLst>
            </a:pPr>
            <a:r>
              <a:rPr lang="el-GR" sz="4000" dirty="0">
                <a:latin typeface="Calibri"/>
                <a:cs typeface="Calibri"/>
              </a:rPr>
              <a:t>Ανθρώπινη διαχείριση και εποπτεία</a:t>
            </a:r>
          </a:p>
        </p:txBody>
      </p:sp>
      <p:sp>
        <p:nvSpPr>
          <p:cNvPr id="3" name="object 3"/>
          <p:cNvSpPr txBox="1"/>
          <p:nvPr/>
        </p:nvSpPr>
        <p:spPr>
          <a:xfrm>
            <a:off x="990600" y="1487145"/>
            <a:ext cx="10160635" cy="5294655"/>
          </a:xfrm>
          <a:prstGeom prst="rect">
            <a:avLst/>
          </a:prstGeom>
        </p:spPr>
        <p:txBody>
          <a:bodyPr vert="horz" wrap="square" lIns="0" tIns="89535" rIns="0" bIns="0" rtlCol="0">
            <a:spAutoFit/>
          </a:bodyPr>
          <a:lstStyle/>
          <a:p>
            <a:pPr marL="241300" marR="1023619" indent="-229235">
              <a:lnSpc>
                <a:spcPts val="2500"/>
              </a:lnSpc>
              <a:spcBef>
                <a:spcPts val="705"/>
              </a:spcBef>
              <a:buFont typeface="Arial"/>
              <a:buChar char="•"/>
              <a:tabLst>
                <a:tab pos="241935" algn="l"/>
              </a:tabLst>
            </a:pPr>
            <a:r>
              <a:rPr lang="el-GR" sz="2400" dirty="0">
                <a:latin typeface="Calibri"/>
                <a:cs typeface="Calibri"/>
              </a:rPr>
              <a:t>Τα συστήματα τεχνητής νοημοσύνης θα πρέπει να υποστηρίζουν την ανθρώπινη αυτονομία και τη λήψη αποφάσεων. Ως εκ τούτου, θα πρέπει να υποστηρίζουν</a:t>
            </a:r>
            <a:endParaRPr sz="2400" dirty="0">
              <a:latin typeface="Calibri"/>
              <a:cs typeface="Calibri"/>
            </a:endParaRPr>
          </a:p>
          <a:p>
            <a:pPr marL="762635" lvl="1" indent="-293370">
              <a:lnSpc>
                <a:spcPct val="100000"/>
              </a:lnSpc>
              <a:spcBef>
                <a:spcPts val="10"/>
              </a:spcBef>
              <a:buFont typeface="Arial"/>
              <a:buChar char="•"/>
              <a:tabLst>
                <a:tab pos="762635" algn="l"/>
                <a:tab pos="763270" algn="l"/>
                <a:tab pos="2382520" algn="l"/>
              </a:tabLst>
            </a:pPr>
            <a:r>
              <a:rPr lang="el-GR" sz="2000" spc="-10" dirty="0">
                <a:latin typeface="Calibri"/>
                <a:cs typeface="Calibri"/>
              </a:rPr>
              <a:t>Θεμελιώδη δικαιώματα</a:t>
            </a:r>
            <a:endParaRPr sz="2000" dirty="0">
              <a:latin typeface="Calibri"/>
              <a:cs typeface="Calibri"/>
            </a:endParaRPr>
          </a:p>
          <a:p>
            <a:pPr marL="1155700" lvl="2" indent="-229235">
              <a:lnSpc>
                <a:spcPts val="2260"/>
              </a:lnSpc>
              <a:spcBef>
                <a:spcPts val="50"/>
              </a:spcBef>
              <a:buFont typeface="Arial"/>
              <a:buChar char="•"/>
              <a:tabLst>
                <a:tab pos="1155700" algn="l"/>
                <a:tab pos="1156335" algn="l"/>
              </a:tabLst>
            </a:pPr>
            <a:r>
              <a:rPr lang="el-GR" dirty="0">
                <a:latin typeface="Calibri"/>
                <a:cs typeface="Calibri"/>
              </a:rPr>
              <a:t>Αξιολόγηση των ανθρωπίνων δικαιωμάτων</a:t>
            </a:r>
            <a:endParaRPr dirty="0">
              <a:latin typeface="Calibri"/>
              <a:cs typeface="Calibri"/>
            </a:endParaRPr>
          </a:p>
          <a:p>
            <a:pPr marL="698500" lvl="1" indent="-229235">
              <a:lnSpc>
                <a:spcPts val="2620"/>
              </a:lnSpc>
              <a:buFont typeface="Arial"/>
              <a:buChar char="•"/>
              <a:tabLst>
                <a:tab pos="698500" algn="l"/>
                <a:tab pos="699135" algn="l"/>
              </a:tabLst>
            </a:pPr>
            <a:r>
              <a:rPr lang="el-GR" sz="2000" spc="-10" dirty="0">
                <a:latin typeface="Calibri"/>
                <a:cs typeface="Calibri"/>
              </a:rPr>
              <a:t>Ανθρώπινη διαχείριση</a:t>
            </a:r>
            <a:r>
              <a:rPr sz="2000" spc="-10" dirty="0">
                <a:latin typeface="Calibri"/>
                <a:cs typeface="Calibri"/>
              </a:rPr>
              <a:t>.</a:t>
            </a:r>
            <a:endParaRPr sz="2000" dirty="0">
              <a:latin typeface="Calibri"/>
              <a:cs typeface="Calibri"/>
            </a:endParaRPr>
          </a:p>
          <a:p>
            <a:pPr marL="1155700" lvl="2" indent="-229235">
              <a:lnSpc>
                <a:spcPts val="2255"/>
              </a:lnSpc>
              <a:spcBef>
                <a:spcPts val="60"/>
              </a:spcBef>
              <a:buFont typeface="Arial"/>
              <a:buChar char="•"/>
              <a:tabLst>
                <a:tab pos="1155700" algn="l"/>
                <a:tab pos="1156335" algn="l"/>
              </a:tabLst>
            </a:pPr>
            <a:r>
              <a:rPr lang="el-GR" dirty="0">
                <a:latin typeface="Calibri"/>
                <a:cs typeface="Calibri"/>
              </a:rPr>
              <a:t>Οι χρήστες θα πρέπει να είναι σε θέση να λαμβάνουν τεκμηριωμένες αυτόνομες αποφάσεις σχετικά με τα συστήματα τεχνητής νοημοσύνης</a:t>
            </a:r>
            <a:r>
              <a:rPr spc="-10" dirty="0">
                <a:latin typeface="Calibri"/>
                <a:cs typeface="Calibri"/>
              </a:rPr>
              <a:t>.</a:t>
            </a:r>
            <a:endParaRPr dirty="0">
              <a:latin typeface="Calibri"/>
              <a:cs typeface="Calibri"/>
            </a:endParaRPr>
          </a:p>
          <a:p>
            <a:pPr marL="698500" lvl="1" indent="-229235">
              <a:lnSpc>
                <a:spcPts val="2615"/>
              </a:lnSpc>
              <a:buFont typeface="Arial"/>
              <a:buChar char="•"/>
              <a:tabLst>
                <a:tab pos="698500" algn="l"/>
                <a:tab pos="699135" algn="l"/>
              </a:tabLst>
            </a:pPr>
            <a:r>
              <a:rPr lang="el-GR" sz="2000" spc="-10" dirty="0">
                <a:latin typeface="Calibri"/>
                <a:cs typeface="Calibri"/>
              </a:rPr>
              <a:t>Ανθρώπινη εποπτεία</a:t>
            </a:r>
            <a:r>
              <a:rPr sz="2000" spc="-10" dirty="0">
                <a:latin typeface="Calibri"/>
                <a:cs typeface="Calibri"/>
              </a:rPr>
              <a:t>.</a:t>
            </a:r>
            <a:endParaRPr sz="2000" dirty="0">
              <a:latin typeface="Calibri"/>
              <a:cs typeface="Calibri"/>
            </a:endParaRPr>
          </a:p>
          <a:p>
            <a:pPr marL="1155700" marR="5080" lvl="2" indent="-228600">
              <a:lnSpc>
                <a:spcPts val="1820"/>
              </a:lnSpc>
              <a:spcBef>
                <a:spcPts val="505"/>
              </a:spcBef>
              <a:buFont typeface="Arial"/>
              <a:buChar char="•"/>
              <a:tabLst>
                <a:tab pos="1155700" algn="l"/>
                <a:tab pos="1156335" algn="l"/>
              </a:tabLst>
            </a:pPr>
            <a:r>
              <a:rPr lang="el-GR" dirty="0">
                <a:latin typeface="Calibri"/>
                <a:cs typeface="Calibri"/>
              </a:rPr>
              <a:t>Η ανθρώπινη εποπτεία συμβάλλει στη διασφάλιση ότι ένα σύστημα τεχνητής νοημοσύνης δεν υπονομεύει την ανθρώπινη αυτονομία ή δεν προκαλεί άλλες δυσμενείς επιπτώσεις (προσέγγιση </a:t>
            </a:r>
            <a:r>
              <a:rPr lang="el-GR" dirty="0" err="1">
                <a:latin typeface="Calibri"/>
                <a:cs typeface="Calibri"/>
              </a:rPr>
              <a:t>human</a:t>
            </a:r>
            <a:r>
              <a:rPr lang="el-GR" dirty="0">
                <a:latin typeface="Calibri"/>
                <a:cs typeface="Calibri"/>
              </a:rPr>
              <a:t>-in-the-</a:t>
            </a:r>
            <a:r>
              <a:rPr lang="el-GR" dirty="0" err="1">
                <a:latin typeface="Calibri"/>
                <a:cs typeface="Calibri"/>
              </a:rPr>
              <a:t>loop</a:t>
            </a:r>
            <a:r>
              <a:rPr lang="el-GR" dirty="0">
                <a:latin typeface="Calibri"/>
                <a:cs typeface="Calibri"/>
              </a:rPr>
              <a:t> (HITL), </a:t>
            </a:r>
            <a:r>
              <a:rPr lang="el-GR" dirty="0" err="1">
                <a:latin typeface="Calibri"/>
                <a:cs typeface="Calibri"/>
              </a:rPr>
              <a:t>human</a:t>
            </a:r>
            <a:r>
              <a:rPr lang="el-GR" dirty="0">
                <a:latin typeface="Calibri"/>
                <a:cs typeface="Calibri"/>
              </a:rPr>
              <a:t>-on-the-</a:t>
            </a:r>
            <a:r>
              <a:rPr lang="el-GR" dirty="0" err="1">
                <a:latin typeface="Calibri"/>
                <a:cs typeface="Calibri"/>
              </a:rPr>
              <a:t>loop</a:t>
            </a:r>
            <a:r>
              <a:rPr lang="el-GR" dirty="0">
                <a:latin typeface="Calibri"/>
                <a:cs typeface="Calibri"/>
              </a:rPr>
              <a:t> (HOTL) ή </a:t>
            </a:r>
            <a:r>
              <a:rPr lang="el-GR" dirty="0" err="1">
                <a:latin typeface="Calibri"/>
                <a:cs typeface="Calibri"/>
              </a:rPr>
              <a:t>human</a:t>
            </a:r>
            <a:r>
              <a:rPr lang="el-GR" dirty="0">
                <a:latin typeface="Calibri"/>
                <a:cs typeface="Calibri"/>
              </a:rPr>
              <a:t>-in-</a:t>
            </a:r>
            <a:r>
              <a:rPr lang="el-GR" dirty="0" err="1">
                <a:latin typeface="Calibri"/>
                <a:cs typeface="Calibri"/>
              </a:rPr>
              <a:t>command</a:t>
            </a:r>
            <a:r>
              <a:rPr lang="el-GR" dirty="0">
                <a:latin typeface="Calibri"/>
                <a:cs typeface="Calibri"/>
              </a:rPr>
              <a:t> (HIC) + δημόσιοι έλεγχοι</a:t>
            </a:r>
            <a:r>
              <a:rPr spc="-10" dirty="0">
                <a:latin typeface="Calibri"/>
                <a:cs typeface="Calibri"/>
              </a:rPr>
              <a:t>)</a:t>
            </a:r>
            <a:endParaRPr dirty="0">
              <a:latin typeface="Calibri"/>
              <a:cs typeface="Calibri"/>
            </a:endParaRPr>
          </a:p>
          <a:p>
            <a:pPr marL="698500" lvl="1" indent="-229235">
              <a:lnSpc>
                <a:spcPts val="2630"/>
              </a:lnSpc>
              <a:buFont typeface="Arial"/>
              <a:buChar char="•"/>
              <a:tabLst>
                <a:tab pos="698500" algn="l"/>
                <a:tab pos="699135" algn="l"/>
              </a:tabLst>
            </a:pPr>
            <a:r>
              <a:rPr lang="el-GR" sz="2000" spc="-30" dirty="0">
                <a:latin typeface="Calibri"/>
                <a:cs typeface="Calibri"/>
              </a:rPr>
              <a:t>Τεχνική ευρωστία και ασφάλεια</a:t>
            </a:r>
            <a:endParaRPr sz="2000" dirty="0">
              <a:latin typeface="Calibri"/>
              <a:cs typeface="Calibri"/>
            </a:endParaRPr>
          </a:p>
          <a:p>
            <a:pPr marL="1155700" marR="52705" lvl="2" indent="-228600">
              <a:lnSpc>
                <a:spcPct val="80000"/>
              </a:lnSpc>
              <a:spcBef>
                <a:spcPts val="505"/>
              </a:spcBef>
              <a:buFont typeface="Arial"/>
              <a:buChar char="•"/>
              <a:tabLst>
                <a:tab pos="1155700" algn="l"/>
                <a:tab pos="1156335" algn="l"/>
              </a:tabLst>
            </a:pPr>
            <a:r>
              <a:rPr lang="el-GR" dirty="0">
                <a:latin typeface="Calibri"/>
                <a:cs typeface="Calibri"/>
              </a:rPr>
              <a:t>Τα συστήματα τεχνητής νοημοσύνης πρέπει να αναπτύσσονται με προληπτική προσέγγιση όσον αφορά τους κινδύνους και κατά τρόπο ώστε να συμπεριφέρονται αξιόπιστα, όπως προβλέπεται, ελαχιστοποιώντας παράλληλα τις ακούσιες και απροσδόκητες ζημιές και αποτρέποντας τις ανεπιθύμητες ζημιές</a:t>
            </a:r>
            <a:r>
              <a:rPr spc="-10" dirty="0">
                <a:latin typeface="Calibri"/>
                <a:cs typeface="Calibri"/>
              </a:rPr>
              <a:t>.</a:t>
            </a:r>
            <a:endParaRPr dirty="0">
              <a:latin typeface="Calibri"/>
              <a:cs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09676"/>
            <a:ext cx="9295130" cy="567463"/>
          </a:xfrm>
          <a:prstGeom prst="rect">
            <a:avLst/>
          </a:prstGeom>
        </p:spPr>
        <p:txBody>
          <a:bodyPr vert="horz" wrap="square" lIns="0" tIns="13335" rIns="0" bIns="0" rtlCol="0">
            <a:spAutoFit/>
          </a:bodyPr>
          <a:lstStyle/>
          <a:p>
            <a:pPr marL="12700">
              <a:lnSpc>
                <a:spcPct val="100000"/>
              </a:lnSpc>
              <a:spcBef>
                <a:spcPts val="105"/>
              </a:spcBef>
              <a:tabLst>
                <a:tab pos="6755130" algn="l"/>
              </a:tabLst>
            </a:pPr>
            <a:r>
              <a:rPr lang="el-GR" sz="3600" dirty="0">
                <a:latin typeface="Calibri"/>
                <a:cs typeface="Calibri"/>
              </a:rPr>
              <a:t>Ανθρώπινη διαχείριση και εποπτεία </a:t>
            </a:r>
            <a:r>
              <a:rPr sz="3600" spc="-10" dirty="0"/>
              <a:t>(</a:t>
            </a:r>
            <a:r>
              <a:rPr lang="el-GR" sz="3600" spc="-10" dirty="0"/>
              <a:t>συνέχεια</a:t>
            </a:r>
            <a:r>
              <a:rPr sz="3600" spc="-10" dirty="0"/>
              <a:t>)</a:t>
            </a:r>
          </a:p>
        </p:txBody>
      </p:sp>
      <p:sp>
        <p:nvSpPr>
          <p:cNvPr id="3" name="object 3"/>
          <p:cNvSpPr txBox="1"/>
          <p:nvPr/>
        </p:nvSpPr>
        <p:spPr>
          <a:xfrm>
            <a:off x="1374394" y="1758102"/>
            <a:ext cx="9784715" cy="4679486"/>
          </a:xfrm>
          <a:prstGeom prst="rect">
            <a:avLst/>
          </a:prstGeom>
        </p:spPr>
        <p:txBody>
          <a:bodyPr vert="horz" wrap="square" lIns="0" tIns="57150" rIns="0" bIns="0" rtlCol="0">
            <a:spAutoFit/>
          </a:bodyPr>
          <a:lstStyle/>
          <a:p>
            <a:pPr marL="241300" indent="-228600">
              <a:lnSpc>
                <a:spcPct val="100000"/>
              </a:lnSpc>
              <a:spcBef>
                <a:spcPts val="450"/>
              </a:spcBef>
              <a:buFont typeface="Arial"/>
              <a:buChar char="•"/>
              <a:tabLst>
                <a:tab pos="241300" algn="l"/>
              </a:tabLst>
            </a:pPr>
            <a:r>
              <a:rPr lang="el-GR" sz="2000" dirty="0">
                <a:latin typeface="Calibri"/>
                <a:cs typeface="Calibri"/>
              </a:rPr>
              <a:t>Ανθεκτικότητα σε επιθέσεις και ασφάλεια</a:t>
            </a:r>
            <a:endParaRPr sz="2000" dirty="0">
              <a:latin typeface="Calibri"/>
              <a:cs typeface="Calibri"/>
            </a:endParaRPr>
          </a:p>
          <a:p>
            <a:pPr marL="697865" marR="781685" lvl="1" indent="-227965">
              <a:lnSpc>
                <a:spcPts val="2160"/>
              </a:lnSpc>
              <a:spcBef>
                <a:spcPts val="565"/>
              </a:spcBef>
              <a:buFont typeface="Arial"/>
              <a:buChar char="•"/>
              <a:tabLst>
                <a:tab pos="697865" algn="l"/>
                <a:tab pos="698500" algn="l"/>
              </a:tabLst>
            </a:pPr>
            <a:r>
              <a:rPr lang="el-GR" dirty="0">
                <a:latin typeface="Calibri"/>
                <a:cs typeface="Calibri"/>
              </a:rPr>
              <a:t>τα συστήματα τεχνητής νοημοσύνης, θα πρέπει να προστατεύονται από ευάλωτα σημεία που ενδέχεται να επιτρέψουν την εκμετάλλευσή τους από πιθανούς ανταγωνιστές</a:t>
            </a:r>
            <a:endParaRPr dirty="0">
              <a:latin typeface="Calibri"/>
              <a:cs typeface="Calibri"/>
            </a:endParaRPr>
          </a:p>
          <a:p>
            <a:pPr marL="241300" indent="-228600">
              <a:lnSpc>
                <a:spcPct val="100000"/>
              </a:lnSpc>
              <a:spcBef>
                <a:spcPts val="155"/>
              </a:spcBef>
              <a:buFont typeface="Arial"/>
              <a:buChar char="•"/>
              <a:tabLst>
                <a:tab pos="241300" algn="l"/>
              </a:tabLst>
            </a:pPr>
            <a:r>
              <a:rPr lang="el-GR" sz="2000" dirty="0">
                <a:latin typeface="Calibri"/>
                <a:cs typeface="Calibri"/>
              </a:rPr>
              <a:t>Σχέδιο έκτακτης ανάγκης και γενική ασφάλεια</a:t>
            </a:r>
            <a:endParaRPr sz="2000" dirty="0">
              <a:latin typeface="Calibri"/>
              <a:cs typeface="Calibri"/>
            </a:endParaRPr>
          </a:p>
          <a:p>
            <a:pPr marL="697865" lvl="1" indent="-227965">
              <a:lnSpc>
                <a:spcPct val="100000"/>
              </a:lnSpc>
              <a:spcBef>
                <a:spcPts val="280"/>
              </a:spcBef>
              <a:buFont typeface="Arial"/>
              <a:buChar char="•"/>
              <a:tabLst>
                <a:tab pos="697865" algn="l"/>
                <a:tab pos="698500" algn="l"/>
              </a:tabLst>
            </a:pPr>
            <a:r>
              <a:rPr lang="el-GR" dirty="0">
                <a:latin typeface="Calibri"/>
                <a:cs typeface="Calibri"/>
              </a:rPr>
              <a:t>Τα συστήματα τεχνητής νοημοσύνης θα πρέπει να διαθέτουν δικλείδες ασφαλείας που να διασφαλίζουν ένα σχέδιο εφεδρείας σε περίπτωση εμφάνισης προβλημάτων</a:t>
            </a:r>
            <a:endParaRPr dirty="0">
              <a:latin typeface="Calibri"/>
              <a:cs typeface="Calibri"/>
            </a:endParaRPr>
          </a:p>
          <a:p>
            <a:pPr marL="241300" indent="-228600">
              <a:lnSpc>
                <a:spcPct val="100000"/>
              </a:lnSpc>
              <a:spcBef>
                <a:spcPts val="190"/>
              </a:spcBef>
              <a:buFont typeface="Arial"/>
              <a:buChar char="•"/>
              <a:tabLst>
                <a:tab pos="241300" algn="l"/>
              </a:tabLst>
            </a:pPr>
            <a:r>
              <a:rPr lang="el-GR" sz="2000" spc="-10" dirty="0">
                <a:latin typeface="Calibri"/>
                <a:cs typeface="Calibri"/>
              </a:rPr>
              <a:t>Ακρίβεια </a:t>
            </a:r>
            <a:endParaRPr sz="2000" dirty="0">
              <a:latin typeface="Calibri"/>
              <a:cs typeface="Calibri"/>
            </a:endParaRPr>
          </a:p>
          <a:p>
            <a:pPr marL="698500" marR="5080" lvl="1" indent="-228600" algn="just">
              <a:lnSpc>
                <a:spcPts val="2160"/>
              </a:lnSpc>
              <a:spcBef>
                <a:spcPts val="555"/>
              </a:spcBef>
              <a:buFont typeface="Arial"/>
              <a:buChar char="•"/>
              <a:tabLst>
                <a:tab pos="698500" algn="l"/>
              </a:tabLst>
            </a:pPr>
            <a:r>
              <a:rPr lang="el-GR" dirty="0">
                <a:latin typeface="Calibri"/>
                <a:cs typeface="Calibri"/>
              </a:rPr>
              <a:t>Τα συστήματα τεχνητής νοημοσύνης θα πρέπει να έχουν την ικανότητα να λαμβάνουν σωστές αποφάσεις, για παράδειγμα να ταξινομούν σωστά τις πληροφορίες στις κατάλληλες κατηγορίες, ή την ικανότητά να προβαίνουν σε σωστές προβλέψεις, συστάσεις ή αποφάσεις βάσει δεδομένων ή μοντέλων</a:t>
            </a:r>
            <a:r>
              <a:rPr spc="-10" dirty="0">
                <a:latin typeface="Calibri"/>
                <a:cs typeface="Calibri"/>
              </a:rPr>
              <a:t>.</a:t>
            </a:r>
            <a:endParaRPr dirty="0">
              <a:latin typeface="Calibri"/>
              <a:cs typeface="Calibri"/>
            </a:endParaRPr>
          </a:p>
          <a:p>
            <a:pPr marL="241300" indent="-228600">
              <a:lnSpc>
                <a:spcPct val="100000"/>
              </a:lnSpc>
              <a:spcBef>
                <a:spcPts val="160"/>
              </a:spcBef>
              <a:buFont typeface="Arial"/>
              <a:buChar char="•"/>
              <a:tabLst>
                <a:tab pos="241300" algn="l"/>
              </a:tabLst>
            </a:pPr>
            <a:r>
              <a:rPr lang="el-GR" sz="2000" dirty="0">
                <a:latin typeface="Calibri"/>
                <a:cs typeface="Calibri"/>
              </a:rPr>
              <a:t>Αξιοπιστία και επαναληψιμότητα</a:t>
            </a:r>
            <a:endParaRPr sz="2000" dirty="0">
              <a:latin typeface="Calibri"/>
              <a:cs typeface="Calibri"/>
            </a:endParaRPr>
          </a:p>
          <a:p>
            <a:pPr marL="697865" lvl="1" indent="-227965">
              <a:lnSpc>
                <a:spcPct val="100000"/>
              </a:lnSpc>
              <a:spcBef>
                <a:spcPts val="290"/>
              </a:spcBef>
              <a:buFont typeface="Arial"/>
              <a:buChar char="•"/>
              <a:tabLst>
                <a:tab pos="697865" algn="l"/>
                <a:tab pos="698500" algn="l"/>
              </a:tabLst>
            </a:pPr>
            <a:r>
              <a:rPr lang="el-GR" dirty="0">
                <a:latin typeface="Calibri"/>
                <a:cs typeface="Calibri"/>
              </a:rPr>
              <a:t>Τα αποτελέσματα των συστημάτων τεχνητής νοημοσύνης πρέπει να είναι </a:t>
            </a:r>
            <a:r>
              <a:rPr lang="el-GR" dirty="0" err="1">
                <a:latin typeface="Calibri"/>
                <a:cs typeface="Calibri"/>
              </a:rPr>
              <a:t>αναπαράξιμα</a:t>
            </a:r>
            <a:r>
              <a:rPr lang="el-GR" dirty="0">
                <a:latin typeface="Calibri"/>
                <a:cs typeface="Calibri"/>
              </a:rPr>
              <a:t>, καθώς και αξιόπιστα</a:t>
            </a:r>
            <a:endParaRPr dirty="0">
              <a:latin typeface="Calibri"/>
              <a:cs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58120" cy="1248597"/>
          </a:xfrm>
          <a:prstGeom prst="rect">
            <a:avLst/>
          </a:prstGeom>
        </p:spPr>
        <p:txBody>
          <a:bodyPr vert="horz" wrap="square" lIns="0" tIns="626922" rIns="0" bIns="0" rtlCol="0">
            <a:spAutoFit/>
          </a:bodyPr>
          <a:lstStyle/>
          <a:p>
            <a:pPr marL="12700">
              <a:lnSpc>
                <a:spcPct val="100000"/>
              </a:lnSpc>
              <a:spcBef>
                <a:spcPts val="95"/>
              </a:spcBef>
            </a:pPr>
            <a:r>
              <a:rPr lang="el-GR" sz="4000" dirty="0"/>
              <a:t>Ιδιωτικότητα και διαχείριση δεδομένων</a:t>
            </a:r>
            <a:endParaRPr sz="4000" dirty="0"/>
          </a:p>
        </p:txBody>
      </p:sp>
      <p:sp>
        <p:nvSpPr>
          <p:cNvPr id="3" name="object 3"/>
          <p:cNvSpPr txBox="1"/>
          <p:nvPr/>
        </p:nvSpPr>
        <p:spPr>
          <a:xfrm>
            <a:off x="916939" y="1756565"/>
            <a:ext cx="9832975" cy="4596771"/>
          </a:xfrm>
          <a:prstGeom prst="rect">
            <a:avLst/>
          </a:prstGeom>
        </p:spPr>
        <p:txBody>
          <a:bodyPr vert="horz" wrap="square" lIns="0" tIns="48895" rIns="0" bIns="0" rtlCol="0">
            <a:spAutoFit/>
          </a:bodyPr>
          <a:lstStyle/>
          <a:p>
            <a:pPr marL="241300" indent="-229235">
              <a:lnSpc>
                <a:spcPct val="100000"/>
              </a:lnSpc>
              <a:spcBef>
                <a:spcPts val="385"/>
              </a:spcBef>
              <a:buFont typeface="Arial"/>
              <a:buChar char="•"/>
              <a:tabLst>
                <a:tab pos="241935" algn="l"/>
              </a:tabLst>
            </a:pPr>
            <a:r>
              <a:rPr lang="el-GR" sz="2800" spc="-20" dirty="0">
                <a:latin typeface="Calibri"/>
                <a:cs typeface="Calibri"/>
              </a:rPr>
              <a:t>Η πρόληψη ζημιάς προϋποθέτει την προστασία της ιδιωτικής ζωής και την ορθή διαχείριση των δεδομένων</a:t>
            </a:r>
            <a:r>
              <a:rPr sz="2800" spc="-10" dirty="0">
                <a:latin typeface="Calibri"/>
                <a:cs typeface="Calibri"/>
              </a:rPr>
              <a:t>:</a:t>
            </a:r>
            <a:endParaRPr sz="2800" dirty="0">
              <a:latin typeface="Calibri"/>
              <a:cs typeface="Calibri"/>
            </a:endParaRPr>
          </a:p>
          <a:p>
            <a:pPr marL="698500" lvl="1" indent="-229235">
              <a:lnSpc>
                <a:spcPct val="100000"/>
              </a:lnSpc>
              <a:spcBef>
                <a:spcPts val="245"/>
              </a:spcBef>
              <a:buFont typeface="Arial"/>
              <a:buChar char="•"/>
              <a:tabLst>
                <a:tab pos="699135" algn="l"/>
              </a:tabLst>
            </a:pPr>
            <a:r>
              <a:rPr lang="el-GR" sz="2400" dirty="0">
                <a:latin typeface="Calibri"/>
                <a:cs typeface="Calibri"/>
              </a:rPr>
              <a:t>Προστασία της ιδιωτικής ζωής και των δεδομένων</a:t>
            </a:r>
            <a:r>
              <a:rPr sz="2400" spc="-10" dirty="0">
                <a:latin typeface="Calibri"/>
                <a:cs typeface="Calibri"/>
              </a:rPr>
              <a:t>.</a:t>
            </a:r>
            <a:endParaRPr sz="2400" dirty="0">
              <a:latin typeface="Calibri"/>
              <a:cs typeface="Calibri"/>
            </a:endParaRPr>
          </a:p>
          <a:p>
            <a:pPr marL="1155700" lvl="2" indent="-229235">
              <a:lnSpc>
                <a:spcPts val="2280"/>
              </a:lnSpc>
              <a:spcBef>
                <a:spcPts val="280"/>
              </a:spcBef>
              <a:buFont typeface="Arial"/>
              <a:buChar char="•"/>
              <a:tabLst>
                <a:tab pos="1155700" algn="l"/>
                <a:tab pos="1156335" algn="l"/>
              </a:tabLst>
            </a:pPr>
            <a:r>
              <a:rPr lang="el-GR" sz="2000" dirty="0">
                <a:latin typeface="Calibri"/>
                <a:cs typeface="Calibri"/>
              </a:rPr>
              <a:t>Τα συστήματα τεχνητής νοημοσύνης πρέπει να εγγυώνται την προστασία της ιδιωτικής ζωής και των δεδομένων καθ' όλη τη διάρκεια του κύκλου ζωής ενός συστήματος</a:t>
            </a:r>
            <a:r>
              <a:rPr sz="2000" spc="-10" dirty="0">
                <a:latin typeface="Calibri"/>
                <a:cs typeface="Calibri"/>
              </a:rPr>
              <a:t>.</a:t>
            </a:r>
            <a:endParaRPr sz="2000" dirty="0">
              <a:latin typeface="Calibri"/>
              <a:cs typeface="Calibri"/>
            </a:endParaRPr>
          </a:p>
          <a:p>
            <a:pPr marL="698500" lvl="1" indent="-229235">
              <a:lnSpc>
                <a:spcPct val="100000"/>
              </a:lnSpc>
              <a:spcBef>
                <a:spcPts val="190"/>
              </a:spcBef>
              <a:buFont typeface="Arial"/>
              <a:buChar char="•"/>
              <a:tabLst>
                <a:tab pos="699135" algn="l"/>
              </a:tabLst>
            </a:pPr>
            <a:r>
              <a:rPr lang="el-GR" sz="2400" dirty="0">
                <a:latin typeface="Calibri"/>
                <a:cs typeface="Calibri"/>
              </a:rPr>
              <a:t>Ποιότητα και ακεραιότητα των δεδομένων</a:t>
            </a:r>
            <a:endParaRPr sz="2400" dirty="0">
              <a:latin typeface="Calibri"/>
              <a:cs typeface="Calibri"/>
            </a:endParaRPr>
          </a:p>
          <a:p>
            <a:pPr marL="1155700" marR="511175" lvl="2" indent="-228600">
              <a:lnSpc>
                <a:spcPts val="2160"/>
              </a:lnSpc>
              <a:spcBef>
                <a:spcPts val="565"/>
              </a:spcBef>
              <a:buFont typeface="Arial"/>
              <a:buChar char="•"/>
              <a:tabLst>
                <a:tab pos="1155700" algn="l"/>
                <a:tab pos="1156335" algn="l"/>
              </a:tabLst>
            </a:pPr>
            <a:r>
              <a:rPr lang="el-GR" sz="2000" dirty="0">
                <a:latin typeface="Calibri"/>
                <a:cs typeface="Calibri"/>
              </a:rPr>
              <a:t>Τα δεδομένα που χρησιμοποιούνται για την εκπαίδευση των συστημάτων δεν πρέπει να περιέχουν κοινωνικά δομημένες προκαταλήψεις, ανακρίβειες, σφάλματα και λάθη, ενώ δεν πρέπει να προστίθενται κακόβουλα δεδομένα </a:t>
            </a:r>
            <a:endParaRPr sz="2000" dirty="0">
              <a:latin typeface="Calibri"/>
              <a:cs typeface="Calibri"/>
            </a:endParaRPr>
          </a:p>
          <a:p>
            <a:pPr marL="698500" lvl="1" indent="-229235">
              <a:lnSpc>
                <a:spcPct val="100000"/>
              </a:lnSpc>
              <a:spcBef>
                <a:spcPts val="155"/>
              </a:spcBef>
              <a:buFont typeface="Arial"/>
              <a:buChar char="•"/>
              <a:tabLst>
                <a:tab pos="699135" algn="l"/>
              </a:tabLst>
            </a:pPr>
            <a:r>
              <a:rPr lang="el-GR" sz="2400" dirty="0">
                <a:latin typeface="Calibri"/>
                <a:cs typeface="Calibri"/>
              </a:rPr>
              <a:t>Πρόσβαση στα δεδομένα</a:t>
            </a:r>
            <a:endParaRPr sz="2400" dirty="0">
              <a:latin typeface="Calibri"/>
              <a:cs typeface="Calibri"/>
            </a:endParaRPr>
          </a:p>
          <a:p>
            <a:pPr marL="1155700" lvl="2" indent="-229235">
              <a:lnSpc>
                <a:spcPct val="100000"/>
              </a:lnSpc>
              <a:spcBef>
                <a:spcPts val="285"/>
              </a:spcBef>
              <a:buFont typeface="Arial"/>
              <a:buChar char="•"/>
              <a:tabLst>
                <a:tab pos="1155700" algn="l"/>
                <a:tab pos="1156335" algn="l"/>
              </a:tabLst>
            </a:pPr>
            <a:r>
              <a:rPr lang="el-GR" sz="2000" dirty="0">
                <a:latin typeface="Calibri"/>
                <a:cs typeface="Calibri"/>
              </a:rPr>
              <a:t>Θα πρέπει να θεσπιστούν πρωτόκολλα δεδομένων που θα διέπουν την πρόσβαση στα δεδομένα</a:t>
            </a:r>
            <a:r>
              <a:rPr sz="2000" spc="-10" dirty="0">
                <a:latin typeface="Calibri"/>
                <a:cs typeface="Calibri"/>
              </a:rPr>
              <a:t>.</a:t>
            </a:r>
            <a:endParaRPr sz="2000" dirty="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58120" cy="995272"/>
          </a:xfrm>
          <a:prstGeom prst="rect">
            <a:avLst/>
          </a:prstGeom>
        </p:spPr>
        <p:txBody>
          <a:bodyPr vert="horz" wrap="square" lIns="0" tIns="315087" rIns="0" bIns="0" rtlCol="0">
            <a:spAutoFit/>
          </a:bodyPr>
          <a:lstStyle/>
          <a:p>
            <a:pPr marL="12700">
              <a:lnSpc>
                <a:spcPct val="100000"/>
              </a:lnSpc>
              <a:spcBef>
                <a:spcPts val="105"/>
              </a:spcBef>
            </a:pPr>
            <a:r>
              <a:rPr lang="el-GR" dirty="0"/>
              <a:t>Η ιδέα της αξιόπιστης τεχνητής νοημοσύνης</a:t>
            </a:r>
            <a:endParaRPr spc="-25" dirty="0"/>
          </a:p>
        </p:txBody>
      </p:sp>
      <p:sp>
        <p:nvSpPr>
          <p:cNvPr id="3" name="object 3"/>
          <p:cNvSpPr txBox="1"/>
          <p:nvPr/>
        </p:nvSpPr>
        <p:spPr>
          <a:xfrm>
            <a:off x="916939" y="1756565"/>
            <a:ext cx="10065385" cy="4517262"/>
          </a:xfrm>
          <a:prstGeom prst="rect">
            <a:avLst/>
          </a:prstGeom>
        </p:spPr>
        <p:txBody>
          <a:bodyPr vert="horz" wrap="square" lIns="0" tIns="48895" rIns="0" bIns="0" rtlCol="0">
            <a:spAutoFit/>
          </a:bodyPr>
          <a:lstStyle/>
          <a:p>
            <a:pPr marL="241300" indent="-229235">
              <a:lnSpc>
                <a:spcPct val="100000"/>
              </a:lnSpc>
              <a:spcBef>
                <a:spcPts val="385"/>
              </a:spcBef>
              <a:buFont typeface="Arial"/>
              <a:buChar char="•"/>
              <a:tabLst>
                <a:tab pos="241935" algn="l"/>
              </a:tabLst>
            </a:pPr>
            <a:r>
              <a:rPr lang="el-GR" sz="2800" dirty="0">
                <a:latin typeface="Calibri"/>
                <a:cs typeface="Calibri"/>
              </a:rPr>
              <a:t>Η ΤΝ θα πρέπει να είναι</a:t>
            </a:r>
            <a:endParaRPr sz="2800" dirty="0">
              <a:latin typeface="Calibri"/>
              <a:cs typeface="Calibri"/>
            </a:endParaRPr>
          </a:p>
          <a:p>
            <a:pPr marL="698500" lvl="1" indent="-229235">
              <a:lnSpc>
                <a:spcPct val="100000"/>
              </a:lnSpc>
              <a:spcBef>
                <a:spcPts val="245"/>
              </a:spcBef>
              <a:buFont typeface="Arial"/>
              <a:buChar char="•"/>
              <a:tabLst>
                <a:tab pos="699135" algn="l"/>
              </a:tabLst>
            </a:pPr>
            <a:r>
              <a:rPr lang="el-GR" sz="2400" dirty="0">
                <a:latin typeface="Calibri"/>
                <a:cs typeface="Calibri"/>
              </a:rPr>
              <a:t>Νόμιμη, σύμφωνα με όλους τους ισχύοντες νόμους και κανονισμούς</a:t>
            </a:r>
            <a:endParaRPr sz="2400" dirty="0">
              <a:latin typeface="Calibri"/>
              <a:cs typeface="Calibri"/>
            </a:endParaRPr>
          </a:p>
          <a:p>
            <a:pPr marL="698500" lvl="1" indent="-229235">
              <a:lnSpc>
                <a:spcPct val="100000"/>
              </a:lnSpc>
              <a:spcBef>
                <a:spcPts val="219"/>
              </a:spcBef>
              <a:buFont typeface="Arial"/>
              <a:buChar char="•"/>
              <a:tabLst>
                <a:tab pos="699135" algn="l"/>
              </a:tabLst>
            </a:pPr>
            <a:r>
              <a:rPr lang="el-GR" sz="2400" dirty="0">
                <a:latin typeface="Calibri"/>
                <a:cs typeface="Calibri"/>
              </a:rPr>
              <a:t>Δεοντολογική, διασφαλίζοντας την τήρηση των ηθικών αρχών και αξιών</a:t>
            </a:r>
            <a:endParaRPr sz="2400" dirty="0">
              <a:latin typeface="Calibri"/>
              <a:cs typeface="Calibri"/>
            </a:endParaRPr>
          </a:p>
          <a:p>
            <a:pPr marL="698500" lvl="1" indent="-229235">
              <a:lnSpc>
                <a:spcPts val="2735"/>
              </a:lnSpc>
              <a:spcBef>
                <a:spcPts val="200"/>
              </a:spcBef>
              <a:buFont typeface="Arial"/>
              <a:buChar char="•"/>
              <a:tabLst>
                <a:tab pos="699135" algn="l"/>
              </a:tabLst>
            </a:pPr>
            <a:r>
              <a:rPr lang="el-GR" sz="2400" dirty="0">
                <a:latin typeface="Calibri"/>
                <a:cs typeface="Calibri"/>
              </a:rPr>
              <a:t>Σταθερή, τόσο από τεχνικής όσο και από κοινωνικής άποψης, καθώς, ακόμη και με καλές προθέσεις, τα συστήματα τεχνητής νοημοσύνης μπορούν να προκαλέσουν ακούσια βλάβη</a:t>
            </a:r>
            <a:endParaRPr sz="2400" dirty="0">
              <a:latin typeface="Calibri"/>
              <a:cs typeface="Calibri"/>
            </a:endParaRPr>
          </a:p>
          <a:p>
            <a:pPr>
              <a:lnSpc>
                <a:spcPct val="100000"/>
              </a:lnSpc>
              <a:spcBef>
                <a:spcPts val="15"/>
              </a:spcBef>
            </a:pPr>
            <a:endParaRPr sz="3350" dirty="0">
              <a:latin typeface="Calibri"/>
              <a:cs typeface="Calibri"/>
            </a:endParaRPr>
          </a:p>
          <a:p>
            <a:pPr marL="241300" marR="5080" indent="-229235">
              <a:lnSpc>
                <a:spcPts val="3030"/>
              </a:lnSpc>
              <a:buFont typeface="Arial"/>
              <a:buChar char="•"/>
              <a:tabLst>
                <a:tab pos="241935" algn="l"/>
              </a:tabLst>
            </a:pPr>
            <a:r>
              <a:rPr lang="el-GR" sz="2800" dirty="0">
                <a:latin typeface="Calibri"/>
                <a:cs typeface="Calibri"/>
              </a:rPr>
              <a:t>Οι απαιτήσεις αυτές θα πρέπει να πληρούνται καθ' όλη τη διάρκεια του κύκλου ζωής του συστήματος</a:t>
            </a:r>
            <a:endParaRPr sz="2800" dirty="0">
              <a:latin typeface="Calibri"/>
              <a:cs typeface="Calibri"/>
            </a:endParaRPr>
          </a:p>
          <a:p>
            <a:pPr marL="241300" marR="101600" indent="-229235">
              <a:lnSpc>
                <a:spcPts val="3020"/>
              </a:lnSpc>
              <a:spcBef>
                <a:spcPts val="1010"/>
              </a:spcBef>
              <a:buFont typeface="Arial"/>
              <a:buChar char="•"/>
              <a:tabLst>
                <a:tab pos="241935" algn="l"/>
                <a:tab pos="4237990" algn="l"/>
              </a:tabLst>
            </a:pPr>
            <a:r>
              <a:rPr lang="el-GR" sz="2800" dirty="0">
                <a:latin typeface="Calibri"/>
                <a:cs typeface="Calibri"/>
              </a:rPr>
              <a:t>Ερώτηση. Μπορείτε να σκεφτείτε παραδείγματα παράνομων, ανήθικων ή μη αξιόπιστων χρήσεων της τεχνητής νοημοσύνης;</a:t>
            </a:r>
            <a:endParaRPr sz="2800" dirty="0">
              <a:latin typeface="Calibri"/>
              <a:cs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58120" cy="1248597"/>
          </a:xfrm>
          <a:prstGeom prst="rect">
            <a:avLst/>
          </a:prstGeom>
        </p:spPr>
        <p:txBody>
          <a:bodyPr vert="horz" wrap="square" lIns="0" tIns="626922" rIns="0" bIns="0" rtlCol="0">
            <a:spAutoFit/>
          </a:bodyPr>
          <a:lstStyle/>
          <a:p>
            <a:pPr marL="12700">
              <a:lnSpc>
                <a:spcPct val="100000"/>
              </a:lnSpc>
              <a:spcBef>
                <a:spcPts val="95"/>
              </a:spcBef>
            </a:pPr>
            <a:r>
              <a:rPr lang="el-GR" sz="4000" spc="-35" dirty="0"/>
              <a:t>Διαφάνεια</a:t>
            </a:r>
            <a:endParaRPr sz="4000" dirty="0"/>
          </a:p>
        </p:txBody>
      </p:sp>
      <p:sp>
        <p:nvSpPr>
          <p:cNvPr id="3" name="object 3"/>
          <p:cNvSpPr txBox="1"/>
          <p:nvPr/>
        </p:nvSpPr>
        <p:spPr>
          <a:xfrm>
            <a:off x="916939" y="1756565"/>
            <a:ext cx="9806940" cy="4019690"/>
          </a:xfrm>
          <a:prstGeom prst="rect">
            <a:avLst/>
          </a:prstGeom>
        </p:spPr>
        <p:txBody>
          <a:bodyPr vert="horz" wrap="square" lIns="0" tIns="48895" rIns="0" bIns="0" rtlCol="0">
            <a:spAutoFit/>
          </a:bodyPr>
          <a:lstStyle/>
          <a:p>
            <a:pPr marL="241300" indent="-229235">
              <a:lnSpc>
                <a:spcPct val="100000"/>
              </a:lnSpc>
              <a:spcBef>
                <a:spcPts val="385"/>
              </a:spcBef>
              <a:buFont typeface="Arial"/>
              <a:buChar char="•"/>
              <a:tabLst>
                <a:tab pos="241935" algn="l"/>
              </a:tabLst>
            </a:pPr>
            <a:r>
              <a:rPr lang="el-GR" sz="2800" dirty="0">
                <a:latin typeface="Calibri"/>
                <a:cs typeface="Calibri"/>
              </a:rPr>
              <a:t>Η συγκεκριμένη υποχρέωση είναι στενά συνδεδεμένη με την αρχή της επεξηγησιμότητας</a:t>
            </a:r>
            <a:endParaRPr sz="2800" dirty="0">
              <a:latin typeface="Calibri"/>
              <a:cs typeface="Calibri"/>
            </a:endParaRPr>
          </a:p>
          <a:p>
            <a:pPr marL="698500" lvl="1" indent="-229235">
              <a:lnSpc>
                <a:spcPct val="100000"/>
              </a:lnSpc>
              <a:spcBef>
                <a:spcPts val="245"/>
              </a:spcBef>
              <a:buFont typeface="Arial"/>
              <a:buChar char="•"/>
              <a:tabLst>
                <a:tab pos="699135" algn="l"/>
              </a:tabLst>
            </a:pPr>
            <a:r>
              <a:rPr lang="el-GR" sz="2400" spc="-10" dirty="0">
                <a:latin typeface="Calibri"/>
                <a:cs typeface="Calibri"/>
              </a:rPr>
              <a:t>Ανιχνευσιμότητα</a:t>
            </a:r>
            <a:r>
              <a:rPr lang="en-US" sz="2400" spc="-10" dirty="0">
                <a:latin typeface="Calibri"/>
                <a:cs typeface="Calibri"/>
              </a:rPr>
              <a:t>.</a:t>
            </a:r>
            <a:endParaRPr lang="en-US" sz="2400" dirty="0">
              <a:latin typeface="Calibri"/>
              <a:cs typeface="Calibri"/>
            </a:endParaRPr>
          </a:p>
          <a:p>
            <a:pPr marL="1155700" lvl="2" indent="-229235">
              <a:lnSpc>
                <a:spcPts val="2280"/>
              </a:lnSpc>
              <a:spcBef>
                <a:spcPts val="280"/>
              </a:spcBef>
              <a:buFont typeface="Arial"/>
              <a:buChar char="•"/>
              <a:tabLst>
                <a:tab pos="1155700" algn="l"/>
                <a:tab pos="1156335" algn="l"/>
              </a:tabLst>
            </a:pPr>
            <a:r>
              <a:rPr lang="el-GR" sz="2000" dirty="0">
                <a:latin typeface="Calibri"/>
                <a:cs typeface="Calibri"/>
              </a:rPr>
              <a:t>Τα σύνολα δεδομένων και οι διαδικασίες που οδηγούν στην απόφαση του συστήματος τεχνητής νοημοσύνης θα πρέπει να τεκμηριώνονται</a:t>
            </a:r>
            <a:endParaRPr sz="2000" dirty="0">
              <a:latin typeface="Calibri"/>
              <a:cs typeface="Calibri"/>
            </a:endParaRPr>
          </a:p>
          <a:p>
            <a:pPr marL="698500" lvl="1" indent="-229235">
              <a:lnSpc>
                <a:spcPct val="100000"/>
              </a:lnSpc>
              <a:spcBef>
                <a:spcPts val="190"/>
              </a:spcBef>
              <a:buFont typeface="Arial"/>
              <a:buChar char="•"/>
              <a:tabLst>
                <a:tab pos="699135" algn="l"/>
              </a:tabLst>
            </a:pPr>
            <a:r>
              <a:rPr lang="el-GR" sz="2400" spc="-10" dirty="0">
                <a:latin typeface="Calibri"/>
                <a:cs typeface="Calibri"/>
              </a:rPr>
              <a:t>Επεξηγησιμότητα</a:t>
            </a:r>
            <a:r>
              <a:rPr sz="2400" spc="-10" dirty="0">
                <a:latin typeface="Calibri"/>
                <a:cs typeface="Calibri"/>
              </a:rPr>
              <a:t>.</a:t>
            </a:r>
            <a:endParaRPr sz="2400" dirty="0">
              <a:latin typeface="Calibri"/>
              <a:cs typeface="Calibri"/>
            </a:endParaRPr>
          </a:p>
          <a:p>
            <a:pPr marL="1155700" marR="20955" lvl="2" indent="-228600">
              <a:lnSpc>
                <a:spcPts val="2160"/>
              </a:lnSpc>
              <a:spcBef>
                <a:spcPts val="565"/>
              </a:spcBef>
              <a:buFont typeface="Arial"/>
              <a:buChar char="•"/>
              <a:tabLst>
                <a:tab pos="1155700" algn="l"/>
                <a:tab pos="1156335" algn="l"/>
              </a:tabLst>
            </a:pPr>
            <a:r>
              <a:rPr lang="el-GR" sz="2000" dirty="0">
                <a:latin typeface="Calibri"/>
                <a:cs typeface="Calibri"/>
              </a:rPr>
              <a:t>Οι τεχνικές διαδικασίες ενός συστήματος τεχνητής νοημοσύνης και οι σχετικές ανθρώπινες αποφάσεις θα πρέπει να μπορούν να επεξηγηθούν</a:t>
            </a:r>
            <a:endParaRPr sz="2000" dirty="0">
              <a:latin typeface="Calibri"/>
              <a:cs typeface="Calibri"/>
            </a:endParaRPr>
          </a:p>
          <a:p>
            <a:pPr marL="698500" lvl="1" indent="-229235">
              <a:lnSpc>
                <a:spcPct val="100000"/>
              </a:lnSpc>
              <a:spcBef>
                <a:spcPts val="155"/>
              </a:spcBef>
              <a:buFont typeface="Arial"/>
              <a:buChar char="•"/>
              <a:tabLst>
                <a:tab pos="699135" algn="l"/>
              </a:tabLst>
            </a:pPr>
            <a:r>
              <a:rPr lang="el-GR" sz="2400" spc="-10" dirty="0">
                <a:latin typeface="Calibri"/>
                <a:cs typeface="Calibri"/>
              </a:rPr>
              <a:t>Επικοινωνία</a:t>
            </a:r>
            <a:r>
              <a:rPr sz="2400" spc="-10" dirty="0">
                <a:latin typeface="Calibri"/>
                <a:cs typeface="Calibri"/>
              </a:rPr>
              <a:t>.</a:t>
            </a:r>
            <a:endParaRPr sz="2400" dirty="0">
              <a:latin typeface="Calibri"/>
              <a:cs typeface="Calibri"/>
            </a:endParaRPr>
          </a:p>
          <a:p>
            <a:pPr marL="1155700" lvl="2" indent="-229235">
              <a:lnSpc>
                <a:spcPct val="100000"/>
              </a:lnSpc>
              <a:spcBef>
                <a:spcPts val="285"/>
              </a:spcBef>
              <a:buFont typeface="Arial"/>
              <a:buChar char="•"/>
              <a:tabLst>
                <a:tab pos="1155700" algn="l"/>
                <a:tab pos="1156335" algn="l"/>
              </a:tabLst>
            </a:pPr>
            <a:r>
              <a:rPr lang="el-GR" sz="2000" dirty="0">
                <a:latin typeface="Calibri"/>
                <a:cs typeface="Calibri"/>
              </a:rPr>
              <a:t>Οι άνθρωποι έχουν το δικαίωμα να ενημερώνονται ότι </a:t>
            </a:r>
            <a:r>
              <a:rPr lang="el-GR" sz="2000" dirty="0" err="1">
                <a:latin typeface="Calibri"/>
                <a:cs typeface="Calibri"/>
              </a:rPr>
              <a:t>αλληλεπιδρούν</a:t>
            </a:r>
            <a:r>
              <a:rPr lang="el-GR" sz="2000" dirty="0">
                <a:latin typeface="Calibri"/>
                <a:cs typeface="Calibri"/>
              </a:rPr>
              <a:t> με ένα σύστημα τεχνητής νοημοσύνης</a:t>
            </a:r>
            <a:endParaRPr sz="2000" dirty="0">
              <a:latin typeface="Calibri"/>
              <a:cs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10449" y="76200"/>
            <a:ext cx="10358120" cy="1248597"/>
          </a:xfrm>
          <a:prstGeom prst="rect">
            <a:avLst/>
          </a:prstGeom>
        </p:spPr>
        <p:txBody>
          <a:bodyPr vert="horz" wrap="square" lIns="0" tIns="626922" rIns="0" bIns="0" rtlCol="0">
            <a:spAutoFit/>
          </a:bodyPr>
          <a:lstStyle/>
          <a:p>
            <a:pPr marL="12700">
              <a:lnSpc>
                <a:spcPct val="100000"/>
              </a:lnSpc>
              <a:spcBef>
                <a:spcPts val="95"/>
              </a:spcBef>
            </a:pPr>
            <a:r>
              <a:rPr lang="el-GR" sz="4000" spc="-40" dirty="0"/>
              <a:t>Διαφορετικότητα, μη διάκριση και δικαιοσύνη</a:t>
            </a:r>
            <a:endParaRPr sz="4000" dirty="0"/>
          </a:p>
        </p:txBody>
      </p:sp>
      <p:sp>
        <p:nvSpPr>
          <p:cNvPr id="3" name="object 3"/>
          <p:cNvSpPr txBox="1"/>
          <p:nvPr/>
        </p:nvSpPr>
        <p:spPr>
          <a:xfrm>
            <a:off x="810449" y="1379241"/>
            <a:ext cx="10169525" cy="5500095"/>
          </a:xfrm>
          <a:prstGeom prst="rect">
            <a:avLst/>
          </a:prstGeom>
        </p:spPr>
        <p:txBody>
          <a:bodyPr vert="horz" wrap="square" lIns="0" tIns="13335" rIns="0" bIns="0" rtlCol="0">
            <a:spAutoFit/>
          </a:bodyPr>
          <a:lstStyle/>
          <a:p>
            <a:pPr marL="241300" indent="-229235">
              <a:lnSpc>
                <a:spcPts val="2810"/>
              </a:lnSpc>
              <a:spcBef>
                <a:spcPts val="105"/>
              </a:spcBef>
              <a:buFont typeface="Arial"/>
              <a:buChar char="•"/>
              <a:tabLst>
                <a:tab pos="241935" algn="l"/>
              </a:tabLst>
            </a:pPr>
            <a:r>
              <a:rPr lang="el-GR" sz="2400" dirty="0">
                <a:latin typeface="Calibri"/>
                <a:cs typeface="Calibri"/>
              </a:rPr>
              <a:t>Πρέπει να καταστήσουμε δυνατή την κοινωνική συμπερίληψη και την διαφορετικότητα σε ολόκληρο τον κύκλο ζωής του συστήματος Τεχνητής Νοημοσύνης</a:t>
            </a:r>
            <a:endParaRPr sz="2400" dirty="0">
              <a:latin typeface="Calibri"/>
              <a:cs typeface="Calibri"/>
            </a:endParaRPr>
          </a:p>
          <a:p>
            <a:pPr marL="698500" lvl="1" indent="-229235">
              <a:lnSpc>
                <a:spcPts val="2635"/>
              </a:lnSpc>
              <a:buFont typeface="Arial"/>
              <a:buChar char="•"/>
              <a:tabLst>
                <a:tab pos="698500" algn="l"/>
                <a:tab pos="699135" algn="l"/>
              </a:tabLst>
            </a:pPr>
            <a:r>
              <a:rPr lang="el-GR" sz="2000" spc="-10" dirty="0">
                <a:latin typeface="Calibri"/>
                <a:cs typeface="Calibri"/>
              </a:rPr>
              <a:t>Αποφυγή αθέμιτων προκαταλήψεω</a:t>
            </a:r>
            <a:r>
              <a:rPr lang="el-GR" sz="2000" spc="-20" dirty="0">
                <a:latin typeface="Calibri"/>
                <a:cs typeface="Calibri"/>
              </a:rPr>
              <a:t>ν</a:t>
            </a:r>
            <a:endParaRPr sz="2000" dirty="0">
              <a:latin typeface="Calibri"/>
              <a:cs typeface="Calibri"/>
            </a:endParaRPr>
          </a:p>
          <a:p>
            <a:pPr marL="1155700" marR="5080" lvl="2" indent="-228600">
              <a:lnSpc>
                <a:spcPct val="80000"/>
              </a:lnSpc>
              <a:spcBef>
                <a:spcPts val="505"/>
              </a:spcBef>
              <a:buFont typeface="Arial"/>
              <a:buChar char="•"/>
              <a:tabLst>
                <a:tab pos="1155700" algn="l"/>
                <a:tab pos="1156335" algn="l"/>
              </a:tabLst>
            </a:pPr>
            <a:r>
              <a:rPr lang="el-GR" spc="-10" dirty="0">
                <a:latin typeface="Calibri"/>
                <a:cs typeface="Calibri"/>
              </a:rPr>
              <a:t>Πρόληψη ακούσιων (μη) άμεσων προκαταλήψεων και διακρίσεων εις βάρος ορισμένων ομάδων ή ατόμων, που ενδεχομένως επιδεινώνουν τις προκαταλήψεις και την περιθωριοποίηση, λόγω δεδομένων ή αλγορίθμων</a:t>
            </a:r>
            <a:endParaRPr dirty="0">
              <a:latin typeface="Calibri"/>
              <a:cs typeface="Calibri"/>
            </a:endParaRPr>
          </a:p>
          <a:p>
            <a:pPr marL="698500" lvl="1" indent="-229235">
              <a:lnSpc>
                <a:spcPts val="2605"/>
              </a:lnSpc>
              <a:buFont typeface="Arial"/>
              <a:buChar char="•"/>
              <a:tabLst>
                <a:tab pos="698500" algn="l"/>
                <a:tab pos="699135" algn="l"/>
              </a:tabLst>
            </a:pPr>
            <a:r>
              <a:rPr lang="el-GR" sz="2000" dirty="0">
                <a:latin typeface="Calibri"/>
                <a:cs typeface="Calibri"/>
              </a:rPr>
              <a:t>Προσβασιμότητα και καθολικός σχεδιασμός</a:t>
            </a:r>
            <a:r>
              <a:rPr sz="2000" spc="-10" dirty="0">
                <a:latin typeface="Calibri"/>
                <a:cs typeface="Calibri"/>
              </a:rPr>
              <a:t>.</a:t>
            </a:r>
            <a:endParaRPr sz="2000" dirty="0">
              <a:latin typeface="Calibri"/>
              <a:cs typeface="Calibri"/>
            </a:endParaRPr>
          </a:p>
          <a:p>
            <a:pPr marL="1155700" marR="481965" lvl="2" indent="-228600">
              <a:lnSpc>
                <a:spcPts val="1820"/>
              </a:lnSpc>
              <a:spcBef>
                <a:spcPts val="505"/>
              </a:spcBef>
              <a:buFont typeface="Arial"/>
              <a:buChar char="•"/>
              <a:tabLst>
                <a:tab pos="1155700" algn="l"/>
                <a:tab pos="1156335" algn="l"/>
              </a:tabLst>
            </a:pPr>
            <a:r>
              <a:rPr lang="el-GR" dirty="0">
                <a:latin typeface="Calibri"/>
                <a:cs typeface="Calibri"/>
              </a:rPr>
              <a:t>Τα συστήματα τεχνητής νοημοσύνης θα πρέπει να είναι επικεντρωμένα στον χρήστη και σχεδιασμένα με τρόπο που να επιτρέπει σε όλους τους ανθρώπους να χρησιμοποιούν προϊόντα ή υπηρεσίες τεχνητής νοημοσύνης, ανεξάρτητα από την ηλικία, το φύλο, τις ικανότητες ή τα χαρακτηριστικά τους</a:t>
            </a:r>
            <a:endParaRPr dirty="0">
              <a:latin typeface="Calibri"/>
              <a:cs typeface="Calibri"/>
            </a:endParaRPr>
          </a:p>
          <a:p>
            <a:pPr marL="698500" lvl="1" indent="-229235">
              <a:lnSpc>
                <a:spcPts val="2610"/>
              </a:lnSpc>
              <a:buFont typeface="Arial"/>
              <a:buChar char="•"/>
              <a:tabLst>
                <a:tab pos="698500" algn="l"/>
                <a:tab pos="699135" algn="l"/>
              </a:tabLst>
            </a:pPr>
            <a:r>
              <a:rPr lang="el-GR" sz="2000" spc="-10" dirty="0">
                <a:latin typeface="Calibri"/>
                <a:cs typeface="Calibri"/>
              </a:rPr>
              <a:t>Συμμετοχή των εμπλεκόμενων φορέων</a:t>
            </a:r>
            <a:endParaRPr sz="2000" dirty="0">
              <a:latin typeface="Calibri"/>
              <a:cs typeface="Calibri"/>
            </a:endParaRPr>
          </a:p>
          <a:p>
            <a:pPr marL="1155700" lvl="2" indent="-229235">
              <a:lnSpc>
                <a:spcPts val="2055"/>
              </a:lnSpc>
              <a:spcBef>
                <a:spcPts val="60"/>
              </a:spcBef>
              <a:buFont typeface="Arial"/>
              <a:buChar char="•"/>
              <a:tabLst>
                <a:tab pos="1155700" algn="l"/>
                <a:tab pos="1156335" algn="l"/>
              </a:tabLst>
            </a:pPr>
            <a:r>
              <a:rPr lang="el-GR" dirty="0">
                <a:latin typeface="Calibri"/>
                <a:cs typeface="Calibri"/>
              </a:rPr>
              <a:t>Ανοιχτή συζήτηση και συμμετοχή των κοινωνικών εταίρων και των εμπλεκόμενων φορέων, συμπεριλαμβανομένου του ευρύτερου κοινού </a:t>
            </a:r>
            <a:endParaRPr dirty="0">
              <a:latin typeface="Calibri"/>
              <a:cs typeface="Calibri"/>
            </a:endParaRPr>
          </a:p>
          <a:p>
            <a:pPr marL="698500" lvl="1" indent="-229235">
              <a:lnSpc>
                <a:spcPts val="2620"/>
              </a:lnSpc>
              <a:buFont typeface="Arial"/>
              <a:buChar char="•"/>
              <a:tabLst>
                <a:tab pos="698500" algn="l"/>
                <a:tab pos="699135" algn="l"/>
              </a:tabLst>
            </a:pPr>
            <a:r>
              <a:rPr lang="el-GR" sz="2000" spc="-10" dirty="0">
                <a:latin typeface="Calibri"/>
                <a:cs typeface="Calibri"/>
              </a:rPr>
              <a:t>Διαφορετικότητα και μη-αποκλεισμός στις ομάδες σχεδιασμού</a:t>
            </a:r>
            <a:endParaRPr sz="2000" dirty="0">
              <a:latin typeface="Calibri"/>
              <a:cs typeface="Calibri"/>
            </a:endParaRPr>
          </a:p>
          <a:p>
            <a:pPr marL="1155700" lvl="2" indent="-229235">
              <a:lnSpc>
                <a:spcPts val="2050"/>
              </a:lnSpc>
              <a:spcBef>
                <a:spcPts val="45"/>
              </a:spcBef>
              <a:buFont typeface="Arial"/>
              <a:buChar char="•"/>
              <a:tabLst>
                <a:tab pos="1155700" algn="l"/>
                <a:tab pos="1156335" algn="l"/>
              </a:tabLst>
            </a:pPr>
            <a:r>
              <a:rPr lang="el-GR" dirty="0">
                <a:latin typeface="Calibri"/>
                <a:cs typeface="Calibri"/>
              </a:rPr>
              <a:t>οι ομάδες που σχεδιάζουν, αναπτύσσουν, δοκιμάζουν και συντηρούν, αναπτύσσουν και προμηθεύουν αυτά τα συστήματα αντικατοπτρίζουν την ποικιλομορφία των χρηστών και της κοινωνίας γενικότερα</a:t>
            </a:r>
            <a:endParaRPr dirty="0">
              <a:latin typeface="Calibri"/>
              <a:cs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58120" cy="1248597"/>
          </a:xfrm>
          <a:prstGeom prst="rect">
            <a:avLst/>
          </a:prstGeom>
        </p:spPr>
        <p:txBody>
          <a:bodyPr vert="horz" wrap="square" lIns="0" tIns="626922" rIns="0" bIns="0" rtlCol="0">
            <a:spAutoFit/>
          </a:bodyPr>
          <a:lstStyle/>
          <a:p>
            <a:pPr marL="12700">
              <a:lnSpc>
                <a:spcPct val="100000"/>
              </a:lnSpc>
              <a:spcBef>
                <a:spcPts val="95"/>
              </a:spcBef>
            </a:pPr>
            <a:r>
              <a:rPr lang="el-GR" sz="4000" dirty="0"/>
              <a:t>Κοινωνική και περιβαλλοντική ευημερία</a:t>
            </a:r>
            <a:endParaRPr sz="4000" dirty="0"/>
          </a:p>
        </p:txBody>
      </p:sp>
      <p:sp>
        <p:nvSpPr>
          <p:cNvPr id="3" name="object 3"/>
          <p:cNvSpPr txBox="1">
            <a:spLocks noGrp="1"/>
          </p:cNvSpPr>
          <p:nvPr>
            <p:ph type="body" idx="1"/>
          </p:nvPr>
        </p:nvSpPr>
        <p:spPr>
          <a:xfrm>
            <a:off x="916939" y="1736801"/>
            <a:ext cx="10236200" cy="3713195"/>
          </a:xfrm>
          <a:prstGeom prst="rect">
            <a:avLst/>
          </a:prstGeom>
        </p:spPr>
        <p:txBody>
          <a:bodyPr vert="horz" wrap="square" lIns="0" tIns="111632" rIns="0" bIns="0" rtlCol="0">
            <a:spAutoFit/>
          </a:bodyPr>
          <a:lstStyle/>
          <a:p>
            <a:pPr marL="241300" marR="5080" indent="-229235">
              <a:lnSpc>
                <a:spcPct val="90000"/>
              </a:lnSpc>
              <a:spcBef>
                <a:spcPts val="434"/>
              </a:spcBef>
              <a:buFont typeface="Arial"/>
              <a:buChar char="•"/>
              <a:tabLst>
                <a:tab pos="241935" algn="l"/>
                <a:tab pos="938530" algn="l"/>
              </a:tabLst>
            </a:pPr>
            <a:r>
              <a:rPr lang="el-GR" sz="2400" spc="-25" dirty="0"/>
              <a:t>Η ευρύτερη κοινωνία, άλλα συναισθανόμενα όντα και το ευρύτερο περιβάλλον θα πρέπει επίσης να λαμβάνονται υπόψη ως εμπλεκόμενα μέρη καθ' όλη τη διάρκεια του κύκλου ζωής του συστήματος τεχνητής νοημοσύνης</a:t>
            </a:r>
            <a:r>
              <a:rPr sz="2400" spc="-10" dirty="0"/>
              <a:t>.</a:t>
            </a:r>
          </a:p>
          <a:p>
            <a:pPr marL="698500" lvl="1" indent="-229235">
              <a:lnSpc>
                <a:spcPct val="100000"/>
              </a:lnSpc>
              <a:spcBef>
                <a:spcPts val="240"/>
              </a:spcBef>
              <a:buFont typeface="Arial"/>
              <a:buChar char="•"/>
              <a:tabLst>
                <a:tab pos="699135" algn="l"/>
              </a:tabLst>
            </a:pPr>
            <a:r>
              <a:rPr lang="el-GR" sz="2000" dirty="0">
                <a:latin typeface="Calibri"/>
                <a:cs typeface="Calibri"/>
              </a:rPr>
              <a:t>Βιώσιμη και φιλική προς το περιβάλλον ΤΝ</a:t>
            </a:r>
            <a:endParaRPr sz="2000" dirty="0">
              <a:latin typeface="Calibri"/>
              <a:cs typeface="Calibri"/>
            </a:endParaRPr>
          </a:p>
          <a:p>
            <a:pPr marL="1155700" lvl="2" indent="-229235">
              <a:lnSpc>
                <a:spcPts val="2280"/>
              </a:lnSpc>
              <a:spcBef>
                <a:spcPts val="285"/>
              </a:spcBef>
              <a:buFont typeface="Arial"/>
              <a:buChar char="•"/>
              <a:tabLst>
                <a:tab pos="1155700" algn="l"/>
                <a:tab pos="1156335" algn="l"/>
              </a:tabLst>
            </a:pPr>
            <a:r>
              <a:rPr lang="el-GR" dirty="0">
                <a:latin typeface="Calibri"/>
                <a:cs typeface="Calibri"/>
              </a:rPr>
              <a:t>Μέτρα που διασφαλίζουν τη φιλικότητα προς το περιβάλλον ολόκληρης της αλυσίδας εφοδιασμού των συστημάτων ΤΝ θα πρέπει να ενθαρρύνονται</a:t>
            </a:r>
            <a:r>
              <a:rPr sz="1800" spc="-10" dirty="0"/>
              <a:t>.</a:t>
            </a:r>
            <a:endParaRPr sz="1800" dirty="0"/>
          </a:p>
          <a:p>
            <a:pPr marL="698500" lvl="1" indent="-229235">
              <a:lnSpc>
                <a:spcPct val="100000"/>
              </a:lnSpc>
              <a:spcBef>
                <a:spcPts val="185"/>
              </a:spcBef>
              <a:buFont typeface="Arial"/>
              <a:buChar char="•"/>
              <a:tabLst>
                <a:tab pos="699135" algn="l"/>
              </a:tabLst>
            </a:pPr>
            <a:r>
              <a:rPr lang="el-GR" sz="2000" dirty="0">
                <a:latin typeface="Calibri"/>
                <a:cs typeface="Calibri"/>
              </a:rPr>
              <a:t>Κοινωνικός αντίκτυπος</a:t>
            </a:r>
            <a:r>
              <a:rPr sz="2000" spc="-10" dirty="0">
                <a:latin typeface="Calibri"/>
                <a:cs typeface="Calibri"/>
              </a:rPr>
              <a:t>.</a:t>
            </a:r>
            <a:endParaRPr sz="2000" dirty="0">
              <a:latin typeface="Calibri"/>
              <a:cs typeface="Calibri"/>
            </a:endParaRPr>
          </a:p>
          <a:p>
            <a:pPr marL="1155700" lvl="2" indent="-229235">
              <a:lnSpc>
                <a:spcPts val="2280"/>
              </a:lnSpc>
              <a:spcBef>
                <a:spcPts val="295"/>
              </a:spcBef>
              <a:buFont typeface="Arial"/>
              <a:buChar char="•"/>
              <a:tabLst>
                <a:tab pos="1155700" algn="l"/>
                <a:tab pos="1156335" algn="l"/>
              </a:tabLst>
            </a:pPr>
            <a:r>
              <a:rPr lang="el-GR" dirty="0">
                <a:latin typeface="Calibri"/>
                <a:cs typeface="Calibri"/>
              </a:rPr>
              <a:t>Οι επιπτώσεις αυτών των συστημάτων στα άτομα, τις ομάδες και την κοινωνία πρέπει συνεπώς να παρακολουθούνται και να εξετάζονται προσεκτικά</a:t>
            </a:r>
            <a:r>
              <a:rPr sz="1800" spc="-10" dirty="0"/>
              <a:t>.</a:t>
            </a:r>
            <a:endParaRPr sz="1800" dirty="0"/>
          </a:p>
          <a:p>
            <a:pPr marL="698500" lvl="1" indent="-229235">
              <a:lnSpc>
                <a:spcPct val="100000"/>
              </a:lnSpc>
              <a:spcBef>
                <a:spcPts val="185"/>
              </a:spcBef>
              <a:buFont typeface="Arial"/>
              <a:buChar char="•"/>
              <a:tabLst>
                <a:tab pos="699135" algn="l"/>
              </a:tabLst>
            </a:pPr>
            <a:r>
              <a:rPr lang="el-GR" sz="2000" dirty="0">
                <a:latin typeface="Calibri"/>
                <a:cs typeface="Calibri"/>
              </a:rPr>
              <a:t>Κοινωνία και Δημοκρατία</a:t>
            </a:r>
            <a:r>
              <a:rPr sz="2000" spc="-10" dirty="0">
                <a:latin typeface="Calibri"/>
                <a:cs typeface="Calibri"/>
              </a:rPr>
              <a:t>.</a:t>
            </a:r>
            <a:endParaRPr sz="2000" dirty="0">
              <a:latin typeface="Calibri"/>
              <a:cs typeface="Calibri"/>
            </a:endParaRPr>
          </a:p>
          <a:p>
            <a:pPr marL="1155700" lvl="2" indent="-229235">
              <a:lnSpc>
                <a:spcPct val="100000"/>
              </a:lnSpc>
              <a:spcBef>
                <a:spcPts val="280"/>
              </a:spcBef>
              <a:buFont typeface="Arial"/>
              <a:buChar char="•"/>
              <a:tabLst>
                <a:tab pos="1155700" algn="l"/>
                <a:tab pos="1156335" algn="l"/>
              </a:tabLst>
            </a:pPr>
            <a:r>
              <a:rPr lang="el-GR" spc="-45" dirty="0">
                <a:latin typeface="Calibri"/>
                <a:cs typeface="Calibri"/>
              </a:rPr>
              <a:t>Να ληφθεί υπόψη ο αντίκτυπος της ΤΝ στους θεσμούς, τη δημοκρατία και την κοινωνία εν γένει</a:t>
            </a:r>
            <a:endParaRPr dirty="0">
              <a:latin typeface="Calibri"/>
              <a:cs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228600"/>
            <a:ext cx="10358120" cy="970906"/>
          </a:xfrm>
          <a:prstGeom prst="rect">
            <a:avLst/>
          </a:prstGeom>
        </p:spPr>
        <p:txBody>
          <a:bodyPr vert="horz" wrap="square" lIns="0" tIns="351916" rIns="0" bIns="0" rtlCol="0">
            <a:spAutoFit/>
          </a:bodyPr>
          <a:lstStyle/>
          <a:p>
            <a:pPr marL="12700">
              <a:lnSpc>
                <a:spcPct val="100000"/>
              </a:lnSpc>
              <a:spcBef>
                <a:spcPts val="95"/>
              </a:spcBef>
            </a:pPr>
            <a:r>
              <a:rPr lang="el-GR" sz="4000" spc="-10" dirty="0"/>
              <a:t>Υπευθυνότητα</a:t>
            </a:r>
            <a:endParaRPr sz="4000" dirty="0"/>
          </a:p>
        </p:txBody>
      </p:sp>
      <p:sp>
        <p:nvSpPr>
          <p:cNvPr id="3" name="object 3"/>
          <p:cNvSpPr txBox="1"/>
          <p:nvPr/>
        </p:nvSpPr>
        <p:spPr>
          <a:xfrm>
            <a:off x="916939" y="1524000"/>
            <a:ext cx="10318115" cy="4975080"/>
          </a:xfrm>
          <a:prstGeom prst="rect">
            <a:avLst/>
          </a:prstGeom>
        </p:spPr>
        <p:txBody>
          <a:bodyPr vert="horz" wrap="square" lIns="0" tIns="60325" rIns="0" bIns="0" rtlCol="0">
            <a:spAutoFit/>
          </a:bodyPr>
          <a:lstStyle/>
          <a:p>
            <a:pPr marL="241300" marR="868044" indent="-229235">
              <a:lnSpc>
                <a:spcPts val="3030"/>
              </a:lnSpc>
              <a:spcBef>
                <a:spcPts val="475"/>
              </a:spcBef>
              <a:buFont typeface="Arial"/>
              <a:buChar char="•"/>
              <a:tabLst>
                <a:tab pos="241935" algn="l"/>
              </a:tabLst>
            </a:pPr>
            <a:r>
              <a:rPr lang="el-GR" sz="2800" dirty="0">
                <a:latin typeface="Calibri"/>
                <a:cs typeface="Calibri"/>
              </a:rPr>
              <a:t>Διασφάλιση της αρμοδιότητας και της υπευθυνότητας για τα συστήματα ΤΝ και τα αποτελέσματά τους</a:t>
            </a:r>
            <a:endParaRPr sz="2800" dirty="0">
              <a:latin typeface="Calibri"/>
              <a:cs typeface="Calibri"/>
            </a:endParaRPr>
          </a:p>
          <a:p>
            <a:pPr marL="698500" lvl="1" indent="-229235">
              <a:lnSpc>
                <a:spcPct val="100000"/>
              </a:lnSpc>
              <a:spcBef>
                <a:spcPts val="195"/>
              </a:spcBef>
              <a:buFont typeface="Arial"/>
              <a:buChar char="•"/>
              <a:tabLst>
                <a:tab pos="699135" algn="l"/>
              </a:tabLst>
            </a:pPr>
            <a:r>
              <a:rPr lang="el-GR" sz="2400" spc="-10" dirty="0">
                <a:latin typeface="Calibri"/>
                <a:cs typeface="Calibri"/>
              </a:rPr>
              <a:t>Δυνατότητα ελέγχου</a:t>
            </a:r>
            <a:endParaRPr sz="2400" dirty="0">
              <a:latin typeface="Calibri"/>
              <a:cs typeface="Calibri"/>
            </a:endParaRPr>
          </a:p>
          <a:p>
            <a:pPr marL="1155700" lvl="2" indent="-229235">
              <a:lnSpc>
                <a:spcPct val="100000"/>
              </a:lnSpc>
              <a:spcBef>
                <a:spcPts val="280"/>
              </a:spcBef>
              <a:buFont typeface="Arial"/>
              <a:buChar char="•"/>
              <a:tabLst>
                <a:tab pos="1155700" algn="l"/>
                <a:tab pos="1156335" algn="l"/>
              </a:tabLst>
            </a:pPr>
            <a:r>
              <a:rPr lang="el-GR" sz="2000" dirty="0">
                <a:latin typeface="Calibri"/>
                <a:cs typeface="Calibri"/>
              </a:rPr>
              <a:t>Ενίσχυση της αξιολόγησης αλγορίθμων, δεδομένων και διαδικασιών σχεδιασμού</a:t>
            </a:r>
            <a:endParaRPr lang="en-US" sz="2000" dirty="0">
              <a:latin typeface="Calibri"/>
              <a:cs typeface="Calibri"/>
            </a:endParaRPr>
          </a:p>
          <a:p>
            <a:pPr marL="698500" lvl="1" indent="-229235">
              <a:lnSpc>
                <a:spcPct val="100000"/>
              </a:lnSpc>
              <a:spcBef>
                <a:spcPts val="190"/>
              </a:spcBef>
              <a:buFont typeface="Arial"/>
              <a:buChar char="•"/>
              <a:tabLst>
                <a:tab pos="699135" algn="l"/>
              </a:tabLst>
            </a:pPr>
            <a:r>
              <a:rPr lang="el-GR" sz="2400" dirty="0">
                <a:latin typeface="Calibri"/>
                <a:cs typeface="Calibri"/>
              </a:rPr>
              <a:t>Ελαχιστοποίηση και αναφορά των αρνητικών επιπτώσεων</a:t>
            </a:r>
            <a:endParaRPr lang="en-US" sz="2400" dirty="0">
              <a:latin typeface="Calibri"/>
              <a:cs typeface="Calibri"/>
            </a:endParaRPr>
          </a:p>
          <a:p>
            <a:pPr marL="1155700" marR="19685" lvl="2" indent="-228600">
              <a:lnSpc>
                <a:spcPts val="2160"/>
              </a:lnSpc>
              <a:spcBef>
                <a:spcPts val="560"/>
              </a:spcBef>
              <a:buFont typeface="Arial"/>
              <a:buChar char="•"/>
              <a:tabLst>
                <a:tab pos="1155700" algn="l"/>
                <a:tab pos="1156335" algn="l"/>
              </a:tabLst>
            </a:pPr>
            <a:r>
              <a:rPr lang="el-GR" sz="2000" dirty="0">
                <a:latin typeface="Calibri"/>
                <a:cs typeface="Calibri"/>
              </a:rPr>
              <a:t>Πρέπει να εξασφαλίζεται η δυνατότητα υποβολής αναφορών σχετικά με ενέργειες ή αποφάσεις που συμβάλλουν σε ένα συγκεκριμένο αποτέλεσμα του συστήματος και η δυνατότητα αντιμετώπισης των συνεπειών ενός τέτοιου αποτελέσματος</a:t>
            </a:r>
            <a:r>
              <a:rPr lang="en-US" sz="2000" spc="-10" dirty="0">
                <a:latin typeface="Calibri"/>
                <a:cs typeface="Calibri"/>
              </a:rPr>
              <a:t>.</a:t>
            </a:r>
            <a:endParaRPr lang="en-US" sz="2000" dirty="0">
              <a:latin typeface="Calibri"/>
              <a:cs typeface="Calibri"/>
            </a:endParaRPr>
          </a:p>
          <a:p>
            <a:pPr marL="698500" lvl="1" indent="-229235">
              <a:lnSpc>
                <a:spcPct val="100000"/>
              </a:lnSpc>
              <a:spcBef>
                <a:spcPts val="160"/>
              </a:spcBef>
              <a:buFont typeface="Arial"/>
              <a:buChar char="•"/>
              <a:tabLst>
                <a:tab pos="699135" algn="l"/>
              </a:tabLst>
            </a:pPr>
            <a:r>
              <a:rPr lang="el-GR" sz="2400" spc="-40" dirty="0">
                <a:latin typeface="Calibri"/>
                <a:cs typeface="Calibri"/>
              </a:rPr>
              <a:t>Συμβιβασμοί </a:t>
            </a:r>
            <a:endParaRPr lang="en-US" sz="2400" dirty="0">
              <a:latin typeface="Calibri"/>
              <a:cs typeface="Calibri"/>
            </a:endParaRPr>
          </a:p>
          <a:p>
            <a:pPr marL="1155700" marR="5080" lvl="2" indent="-228600">
              <a:lnSpc>
                <a:spcPts val="2160"/>
              </a:lnSpc>
              <a:spcBef>
                <a:spcPts val="555"/>
              </a:spcBef>
              <a:buFont typeface="Arial"/>
              <a:buChar char="•"/>
              <a:tabLst>
                <a:tab pos="1155700" algn="l"/>
                <a:tab pos="1156335" algn="l"/>
              </a:tabLst>
            </a:pPr>
            <a:r>
              <a:rPr lang="el-GR" sz="2000" spc="-35" dirty="0">
                <a:latin typeface="Calibri"/>
                <a:cs typeface="Calibri"/>
              </a:rPr>
              <a:t>Οι συμβιβασμοί θα πρέπει να αντιμετωπίζονται με ορθολογικό και μεθοδολογικό τρόπο στο πλαίσιο της τρέχουσας τεχνολογικής κατάστασης</a:t>
            </a:r>
            <a:endParaRPr lang="en-US" sz="2000" dirty="0">
              <a:latin typeface="Calibri"/>
              <a:cs typeface="Calibri"/>
            </a:endParaRPr>
          </a:p>
          <a:p>
            <a:pPr marL="698500" lvl="1" indent="-229235">
              <a:lnSpc>
                <a:spcPct val="100000"/>
              </a:lnSpc>
              <a:spcBef>
                <a:spcPts val="155"/>
              </a:spcBef>
              <a:buFont typeface="Arial"/>
              <a:buChar char="•"/>
              <a:tabLst>
                <a:tab pos="699135" algn="l"/>
              </a:tabLst>
            </a:pPr>
            <a:r>
              <a:rPr lang="el-GR" sz="2400" spc="-10" dirty="0">
                <a:latin typeface="Calibri"/>
                <a:cs typeface="Calibri"/>
              </a:rPr>
              <a:t>Αποκατάσταση</a:t>
            </a:r>
            <a:endParaRPr sz="2400" dirty="0">
              <a:latin typeface="Calibri"/>
              <a:cs typeface="Calibri"/>
            </a:endParaRPr>
          </a:p>
          <a:p>
            <a:pPr marL="1155700" lvl="2" indent="-229235">
              <a:lnSpc>
                <a:spcPct val="100000"/>
              </a:lnSpc>
              <a:spcBef>
                <a:spcPts val="280"/>
              </a:spcBef>
              <a:buFont typeface="Arial"/>
              <a:buChar char="•"/>
              <a:tabLst>
                <a:tab pos="1155700" algn="l"/>
                <a:tab pos="1156335" algn="l"/>
              </a:tabLst>
            </a:pPr>
            <a:r>
              <a:rPr lang="el-GR" sz="2000" dirty="0">
                <a:latin typeface="Calibri"/>
                <a:cs typeface="Calibri"/>
              </a:rPr>
              <a:t>Θα πρέπει να προβλεφθούν </a:t>
            </a:r>
            <a:r>
              <a:rPr lang="el-GR" sz="2000" dirty="0" err="1">
                <a:latin typeface="Calibri"/>
                <a:cs typeface="Calibri"/>
              </a:rPr>
              <a:t>προσβάσιμοι</a:t>
            </a:r>
            <a:r>
              <a:rPr lang="el-GR" sz="2000" dirty="0">
                <a:latin typeface="Calibri"/>
                <a:cs typeface="Calibri"/>
              </a:rPr>
              <a:t> μηχανισμοί που να εξασφαλίζουν επαρκή αποκατάσταση</a:t>
            </a:r>
            <a:endParaRPr sz="2000" dirty="0">
              <a:latin typeface="Calibri"/>
              <a:cs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58120" cy="1321516"/>
          </a:xfrm>
          <a:prstGeom prst="rect">
            <a:avLst/>
          </a:prstGeom>
        </p:spPr>
        <p:txBody>
          <a:bodyPr vert="horz" wrap="square" lIns="0" tIns="89535" rIns="0" bIns="0" rtlCol="0">
            <a:spAutoFit/>
          </a:bodyPr>
          <a:lstStyle/>
          <a:p>
            <a:pPr marL="12700" marR="5080">
              <a:lnSpc>
                <a:spcPts val="4750"/>
              </a:lnSpc>
              <a:spcBef>
                <a:spcPts val="705"/>
              </a:spcBef>
            </a:pPr>
            <a:r>
              <a:rPr lang="el-GR" spc="-30" dirty="0"/>
              <a:t>Τεχνικές και μη τεχνικές μέθοδοι για την υλοποίηση αξιόπιστης τεχνητής νοημοσύνης</a:t>
            </a:r>
            <a:endParaRPr spc="-25" dirty="0"/>
          </a:p>
        </p:txBody>
      </p:sp>
      <p:pic>
        <p:nvPicPr>
          <p:cNvPr id="3" name="object 3"/>
          <p:cNvPicPr/>
          <p:nvPr/>
        </p:nvPicPr>
        <p:blipFill>
          <a:blip r:embed="rId2" cstate="print"/>
          <a:stretch>
            <a:fillRect/>
          </a:stretch>
        </p:blipFill>
        <p:spPr>
          <a:xfrm>
            <a:off x="70103" y="2168651"/>
            <a:ext cx="12051792" cy="3255264"/>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58120" cy="995272"/>
          </a:xfrm>
          <a:prstGeom prst="rect">
            <a:avLst/>
          </a:prstGeom>
        </p:spPr>
        <p:txBody>
          <a:bodyPr vert="horz" wrap="square" lIns="0" tIns="315087" rIns="0" bIns="0" rtlCol="0">
            <a:spAutoFit/>
          </a:bodyPr>
          <a:lstStyle/>
          <a:p>
            <a:pPr marL="12700">
              <a:lnSpc>
                <a:spcPct val="100000"/>
              </a:lnSpc>
              <a:spcBef>
                <a:spcPts val="105"/>
              </a:spcBef>
            </a:pPr>
            <a:r>
              <a:rPr lang="el-GR" dirty="0"/>
              <a:t>Ερωτήσεις και εισηγήσεις</a:t>
            </a:r>
            <a:endParaRPr spc="-10" dirty="0"/>
          </a:p>
        </p:txBody>
      </p:sp>
      <p:sp>
        <p:nvSpPr>
          <p:cNvPr id="3" name="object 3"/>
          <p:cNvSpPr txBox="1"/>
          <p:nvPr/>
        </p:nvSpPr>
        <p:spPr>
          <a:xfrm>
            <a:off x="916939" y="1756565"/>
            <a:ext cx="9544050" cy="4604466"/>
          </a:xfrm>
          <a:prstGeom prst="rect">
            <a:avLst/>
          </a:prstGeom>
        </p:spPr>
        <p:txBody>
          <a:bodyPr vert="horz" wrap="square" lIns="0" tIns="48895" rIns="0" bIns="0" rtlCol="0">
            <a:spAutoFit/>
          </a:bodyPr>
          <a:lstStyle/>
          <a:p>
            <a:pPr marL="241300" indent="-229235">
              <a:lnSpc>
                <a:spcPct val="100000"/>
              </a:lnSpc>
              <a:spcBef>
                <a:spcPts val="385"/>
              </a:spcBef>
              <a:buFont typeface="Arial"/>
              <a:buChar char="•"/>
              <a:tabLst>
                <a:tab pos="241935" algn="l"/>
              </a:tabLst>
            </a:pPr>
            <a:r>
              <a:rPr lang="el-GR" sz="2800" spc="-10" dirty="0">
                <a:latin typeface="Calibri"/>
                <a:cs typeface="Calibri"/>
              </a:rPr>
              <a:t>Ερωτήσεις</a:t>
            </a:r>
            <a:endParaRPr sz="2800" dirty="0">
              <a:latin typeface="Calibri"/>
              <a:cs typeface="Calibri"/>
            </a:endParaRPr>
          </a:p>
          <a:p>
            <a:pPr marL="698500" lvl="1" indent="-229235">
              <a:lnSpc>
                <a:spcPct val="100000"/>
              </a:lnSpc>
              <a:spcBef>
                <a:spcPts val="245"/>
              </a:spcBef>
              <a:buFont typeface="Arial"/>
              <a:buChar char="•"/>
              <a:tabLst>
                <a:tab pos="699135" algn="l"/>
              </a:tabLst>
            </a:pPr>
            <a:r>
              <a:rPr lang="el-GR" sz="2400" dirty="0">
                <a:latin typeface="Calibri"/>
                <a:cs typeface="Calibri"/>
              </a:rPr>
              <a:t>Σας έχει παρέχει αρκετές χρήσιμες ενδείξεις η παρουσίαση σχετικά με την αξιόπιστη ΤΝ</a:t>
            </a:r>
            <a:r>
              <a:rPr lang="en-US" sz="2400" spc="-10" dirty="0">
                <a:latin typeface="Calibri"/>
                <a:cs typeface="Calibri"/>
              </a:rPr>
              <a:t>;</a:t>
            </a:r>
            <a:endParaRPr sz="2400" dirty="0">
              <a:latin typeface="Calibri"/>
              <a:cs typeface="Calibri"/>
            </a:endParaRPr>
          </a:p>
          <a:p>
            <a:pPr marL="698500" lvl="1" indent="-229235">
              <a:lnSpc>
                <a:spcPct val="100000"/>
              </a:lnSpc>
              <a:spcBef>
                <a:spcPts val="219"/>
              </a:spcBef>
              <a:buFont typeface="Arial"/>
              <a:buChar char="•"/>
              <a:tabLst>
                <a:tab pos="699135" algn="l"/>
              </a:tabLst>
            </a:pPr>
            <a:r>
              <a:rPr lang="el-GR" sz="2400" dirty="0">
                <a:latin typeface="Calibri"/>
                <a:cs typeface="Calibri"/>
              </a:rPr>
              <a:t>Πιστεύετε ότι έχουν συγκεκριμένη εφαρμογή</a:t>
            </a:r>
            <a:r>
              <a:rPr lang="en-US" sz="2400" spc="-10" dirty="0">
                <a:latin typeface="Calibri"/>
                <a:cs typeface="Calibri"/>
              </a:rPr>
              <a:t>;</a:t>
            </a:r>
            <a:endParaRPr sz="2400" dirty="0">
              <a:latin typeface="Calibri"/>
              <a:cs typeface="Calibri"/>
            </a:endParaRPr>
          </a:p>
          <a:p>
            <a:pPr marL="698500" lvl="1" indent="-229235">
              <a:lnSpc>
                <a:spcPct val="100000"/>
              </a:lnSpc>
              <a:spcBef>
                <a:spcPts val="200"/>
              </a:spcBef>
              <a:buFont typeface="Arial"/>
              <a:buChar char="•"/>
              <a:tabLst>
                <a:tab pos="699135" algn="l"/>
              </a:tabLst>
            </a:pPr>
            <a:r>
              <a:rPr lang="el-GR" sz="2400" dirty="0">
                <a:latin typeface="Calibri"/>
                <a:cs typeface="Calibri"/>
              </a:rPr>
              <a:t>Είναι όντως χρήσιμες οι ηθικές κατευθυντήριες γραμμές που δεν είναι νομικά δεσμευτικές;</a:t>
            </a:r>
            <a:endParaRPr sz="2400" dirty="0">
              <a:latin typeface="Calibri"/>
              <a:cs typeface="Calibri"/>
            </a:endParaRPr>
          </a:p>
          <a:p>
            <a:pPr marL="698500" lvl="1" indent="-229235">
              <a:lnSpc>
                <a:spcPct val="100000"/>
              </a:lnSpc>
              <a:spcBef>
                <a:spcPts val="220"/>
              </a:spcBef>
              <a:buFont typeface="Arial"/>
              <a:buChar char="•"/>
              <a:tabLst>
                <a:tab pos="699135" algn="l"/>
              </a:tabLst>
            </a:pPr>
            <a:r>
              <a:rPr lang="el-GR" sz="2400" dirty="0">
                <a:latin typeface="Calibri"/>
                <a:cs typeface="Calibri"/>
              </a:rPr>
              <a:t>Κάποια συγκεκριμένη κριτική;</a:t>
            </a:r>
            <a:endParaRPr sz="2400" dirty="0">
              <a:latin typeface="Calibri"/>
              <a:cs typeface="Calibri"/>
            </a:endParaRPr>
          </a:p>
          <a:p>
            <a:pPr lvl="1">
              <a:lnSpc>
                <a:spcPct val="100000"/>
              </a:lnSpc>
              <a:spcBef>
                <a:spcPts val="25"/>
              </a:spcBef>
              <a:buFont typeface="Arial"/>
              <a:buChar char="•"/>
            </a:pPr>
            <a:endParaRPr sz="3800" dirty="0">
              <a:latin typeface="Calibri"/>
              <a:cs typeface="Calibri"/>
            </a:endParaRPr>
          </a:p>
          <a:p>
            <a:pPr marL="241300" indent="-229235">
              <a:lnSpc>
                <a:spcPct val="100000"/>
              </a:lnSpc>
              <a:buFont typeface="Arial"/>
              <a:buChar char="•"/>
              <a:tabLst>
                <a:tab pos="241935" algn="l"/>
              </a:tabLst>
            </a:pPr>
            <a:r>
              <a:rPr lang="el-GR" sz="2800" spc="-10" dirty="0">
                <a:latin typeface="Calibri"/>
                <a:cs typeface="Calibri"/>
              </a:rPr>
              <a:t>Εισήγηση</a:t>
            </a:r>
            <a:endParaRPr sz="2800" dirty="0">
              <a:latin typeface="Calibri"/>
              <a:cs typeface="Calibri"/>
            </a:endParaRPr>
          </a:p>
          <a:p>
            <a:pPr marL="698500" lvl="1" indent="-229235">
              <a:lnSpc>
                <a:spcPct val="100000"/>
              </a:lnSpc>
              <a:spcBef>
                <a:spcPts val="235"/>
              </a:spcBef>
              <a:buFont typeface="Arial"/>
              <a:buChar char="•"/>
              <a:tabLst>
                <a:tab pos="699135" algn="l"/>
              </a:tabLst>
            </a:pPr>
            <a:r>
              <a:rPr lang="el-GR" sz="2400" dirty="0">
                <a:latin typeface="Calibri"/>
                <a:cs typeface="Calibri"/>
              </a:rPr>
              <a:t>Διαβάστε όλο το αρχείο</a:t>
            </a:r>
            <a:r>
              <a:rPr sz="2400" spc="-10" dirty="0">
                <a:latin typeface="Calibri"/>
                <a:cs typeface="Calibri"/>
              </a:rPr>
              <a:t>!</a:t>
            </a:r>
            <a:endParaRPr sz="2400" dirty="0">
              <a:latin typeface="Calibri"/>
              <a:cs typeface="Calibri"/>
            </a:endParaRPr>
          </a:p>
          <a:p>
            <a:pPr marL="698500" lvl="1" indent="-229235">
              <a:lnSpc>
                <a:spcPct val="100000"/>
              </a:lnSpc>
              <a:spcBef>
                <a:spcPts val="215"/>
              </a:spcBef>
              <a:buFont typeface="Arial"/>
              <a:buChar char="•"/>
              <a:tabLst>
                <a:tab pos="699135" algn="l"/>
              </a:tabLst>
            </a:pPr>
            <a:r>
              <a:rPr lang="el-GR" sz="2400" dirty="0">
                <a:latin typeface="Calibri"/>
                <a:cs typeface="Calibri"/>
              </a:rPr>
              <a:t>Διαβάστε επίσης</a:t>
            </a:r>
            <a:endParaRPr sz="2400" dirty="0">
              <a:latin typeface="Calibri"/>
              <a:cs typeface="Calibri"/>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2739709"/>
            <a:ext cx="7541262" cy="689291"/>
          </a:xfrm>
          <a:prstGeom prst="rect">
            <a:avLst/>
          </a:prstGeom>
        </p:spPr>
        <p:txBody>
          <a:bodyPr vert="horz" wrap="square" lIns="0" tIns="12065" rIns="0" bIns="0" rtlCol="0">
            <a:spAutoFit/>
          </a:bodyPr>
          <a:lstStyle/>
          <a:p>
            <a:pPr marL="12700">
              <a:lnSpc>
                <a:spcPct val="100000"/>
              </a:lnSpc>
              <a:spcBef>
                <a:spcPts val="95"/>
              </a:spcBef>
            </a:pPr>
            <a:r>
              <a:rPr lang="el-GR" dirty="0"/>
              <a:t>Ευχαριστώ για την προσοχή σας </a:t>
            </a:r>
            <a:endParaRPr dirty="0"/>
          </a:p>
        </p:txBody>
      </p:sp>
      <p:sp>
        <p:nvSpPr>
          <p:cNvPr id="3" name="object 3"/>
          <p:cNvSpPr txBox="1"/>
          <p:nvPr/>
        </p:nvSpPr>
        <p:spPr>
          <a:xfrm>
            <a:off x="916939" y="5372506"/>
            <a:ext cx="3949065" cy="452120"/>
          </a:xfrm>
          <a:prstGeom prst="rect">
            <a:avLst/>
          </a:prstGeom>
        </p:spPr>
        <p:txBody>
          <a:bodyPr vert="horz" wrap="square" lIns="0" tIns="12065" rIns="0" bIns="0" rtlCol="0">
            <a:spAutoFit/>
          </a:bodyPr>
          <a:lstStyle/>
          <a:p>
            <a:pPr marL="241300" indent="-229235">
              <a:lnSpc>
                <a:spcPct val="100000"/>
              </a:lnSpc>
              <a:spcBef>
                <a:spcPts val="95"/>
              </a:spcBef>
              <a:buFont typeface="Arial"/>
              <a:buChar char="•"/>
              <a:tabLst>
                <a:tab pos="241935" algn="l"/>
              </a:tabLst>
            </a:pPr>
            <a:r>
              <a:rPr sz="2800" spc="-10" dirty="0">
                <a:latin typeface="Calibri"/>
                <a:cs typeface="Calibri"/>
                <a:hlinkClick r:id="rId2"/>
              </a:rPr>
              <a:t>Giovanni.sartor@Unibo.it</a:t>
            </a:r>
            <a:endParaRPr sz="2800">
              <a:latin typeface="Calibri"/>
              <a:cs typeface="Calibri"/>
            </a:endParaRPr>
          </a:p>
        </p:txBody>
      </p:sp>
      <p:pic>
        <p:nvPicPr>
          <p:cNvPr id="4" name="object 4"/>
          <p:cNvPicPr/>
          <p:nvPr/>
        </p:nvPicPr>
        <p:blipFill>
          <a:blip r:embed="rId3" cstate="print"/>
          <a:stretch>
            <a:fillRect/>
          </a:stretch>
        </p:blipFill>
        <p:spPr>
          <a:xfrm>
            <a:off x="114300" y="5957315"/>
            <a:ext cx="11894819" cy="617220"/>
          </a:xfrm>
          <a:prstGeom prst="rect">
            <a:avLst/>
          </a:prstGeom>
        </p:spPr>
      </p:pic>
      <p:pic>
        <p:nvPicPr>
          <p:cNvPr id="5" name="object 5"/>
          <p:cNvPicPr/>
          <p:nvPr/>
        </p:nvPicPr>
        <p:blipFill>
          <a:blip r:embed="rId4" cstate="print"/>
          <a:stretch>
            <a:fillRect/>
          </a:stretch>
        </p:blipFill>
        <p:spPr>
          <a:xfrm>
            <a:off x="233172" y="275843"/>
            <a:ext cx="3505200" cy="381000"/>
          </a:xfrm>
          <a:prstGeom prst="rect">
            <a:avLst/>
          </a:prstGeom>
        </p:spPr>
      </p:pic>
      <p:pic>
        <p:nvPicPr>
          <p:cNvPr id="6" name="object 6"/>
          <p:cNvPicPr/>
          <p:nvPr/>
        </p:nvPicPr>
        <p:blipFill>
          <a:blip r:embed="rId5" cstate="print"/>
          <a:stretch>
            <a:fillRect/>
          </a:stretch>
        </p:blipFill>
        <p:spPr>
          <a:xfrm>
            <a:off x="11178540" y="204215"/>
            <a:ext cx="780288" cy="70408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2317899" y="390436"/>
            <a:ext cx="7419040" cy="599848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58120" cy="995272"/>
          </a:xfrm>
          <a:prstGeom prst="rect">
            <a:avLst/>
          </a:prstGeom>
        </p:spPr>
        <p:txBody>
          <a:bodyPr vert="horz" wrap="square" lIns="0" tIns="315087" rIns="0" bIns="0" rtlCol="0">
            <a:spAutoFit/>
          </a:bodyPr>
          <a:lstStyle/>
          <a:p>
            <a:pPr marL="12700">
              <a:lnSpc>
                <a:spcPct val="100000"/>
              </a:lnSpc>
              <a:spcBef>
                <a:spcPts val="105"/>
              </a:spcBef>
            </a:pPr>
            <a:r>
              <a:rPr lang="el-GR" spc="-75" dirty="0"/>
              <a:t>Κεφάλαιο</a:t>
            </a:r>
            <a:r>
              <a:rPr spc="-75" dirty="0"/>
              <a:t> </a:t>
            </a:r>
            <a:r>
              <a:rPr dirty="0"/>
              <a:t>1:</a:t>
            </a:r>
            <a:r>
              <a:rPr spc="-60" dirty="0"/>
              <a:t> </a:t>
            </a:r>
            <a:r>
              <a:rPr lang="el-GR" dirty="0"/>
              <a:t>Ηθικές αρχές</a:t>
            </a:r>
            <a:endParaRPr spc="-10" dirty="0"/>
          </a:p>
        </p:txBody>
      </p:sp>
      <p:sp>
        <p:nvSpPr>
          <p:cNvPr id="3" name="object 3"/>
          <p:cNvSpPr txBox="1"/>
          <p:nvPr/>
        </p:nvSpPr>
        <p:spPr>
          <a:xfrm>
            <a:off x="916939" y="1600200"/>
            <a:ext cx="10271125" cy="4703595"/>
          </a:xfrm>
          <a:prstGeom prst="rect">
            <a:avLst/>
          </a:prstGeom>
        </p:spPr>
        <p:txBody>
          <a:bodyPr vert="horz" wrap="square" lIns="0" tIns="13335" rIns="0" bIns="0" rtlCol="0">
            <a:spAutoFit/>
          </a:bodyPr>
          <a:lstStyle/>
          <a:p>
            <a:pPr marL="241300" indent="-229235">
              <a:lnSpc>
                <a:spcPts val="2345"/>
              </a:lnSpc>
              <a:spcBef>
                <a:spcPts val="105"/>
              </a:spcBef>
              <a:buFont typeface="Arial"/>
              <a:buChar char="•"/>
              <a:tabLst>
                <a:tab pos="241300" algn="l"/>
                <a:tab pos="241935" algn="l"/>
              </a:tabLst>
            </a:pPr>
            <a:r>
              <a:rPr lang="el-GR" sz="2000" dirty="0">
                <a:latin typeface="Calibri"/>
                <a:cs typeface="Calibri"/>
              </a:rPr>
              <a:t>Ανάπτυξη, εφαρμογή και χρήση συστημάτων τεχνητής νοημοσύνης με τρόπο που να τηρεί την αρχή της δεοντολογίας </a:t>
            </a:r>
            <a:r>
              <a:rPr sz="2000" spc="-50" dirty="0">
                <a:latin typeface="Calibri"/>
                <a:cs typeface="Calibri"/>
              </a:rPr>
              <a:t>:</a:t>
            </a:r>
            <a:endParaRPr sz="2000" dirty="0">
              <a:latin typeface="Calibri"/>
              <a:cs typeface="Calibri"/>
            </a:endParaRPr>
          </a:p>
          <a:p>
            <a:pPr marL="698500" lvl="1" indent="-229235">
              <a:lnSpc>
                <a:spcPts val="1935"/>
              </a:lnSpc>
              <a:buFont typeface="Arial"/>
              <a:buChar char="•"/>
              <a:tabLst>
                <a:tab pos="698500" algn="l"/>
                <a:tab pos="699135" algn="l"/>
              </a:tabLst>
            </a:pPr>
            <a:r>
              <a:rPr lang="el-GR" sz="1700" dirty="0">
                <a:latin typeface="Calibri"/>
                <a:cs typeface="Calibri"/>
              </a:rPr>
              <a:t>σεβασμό της ανθρώπινης αυτονομίας</a:t>
            </a:r>
            <a:r>
              <a:rPr sz="1700" spc="-10" dirty="0">
                <a:latin typeface="Calibri"/>
                <a:cs typeface="Calibri"/>
              </a:rPr>
              <a:t>,</a:t>
            </a:r>
            <a:endParaRPr sz="1700" dirty="0">
              <a:latin typeface="Calibri"/>
              <a:cs typeface="Calibri"/>
            </a:endParaRPr>
          </a:p>
          <a:p>
            <a:pPr marL="698500" lvl="1" indent="-229235">
              <a:lnSpc>
                <a:spcPts val="1930"/>
              </a:lnSpc>
              <a:buFont typeface="Arial"/>
              <a:buChar char="•"/>
              <a:tabLst>
                <a:tab pos="698500" algn="l"/>
                <a:tab pos="699135" algn="l"/>
              </a:tabLst>
            </a:pPr>
            <a:r>
              <a:rPr lang="el-GR" sz="1700" spc="-10" dirty="0">
                <a:latin typeface="Calibri"/>
                <a:cs typeface="Calibri"/>
              </a:rPr>
              <a:t>πρόληψη της βλάβης</a:t>
            </a:r>
            <a:r>
              <a:rPr sz="1700" spc="-20" dirty="0">
                <a:latin typeface="Calibri"/>
                <a:cs typeface="Calibri"/>
              </a:rPr>
              <a:t>,</a:t>
            </a:r>
            <a:endParaRPr sz="1700" dirty="0">
              <a:latin typeface="Calibri"/>
              <a:cs typeface="Calibri"/>
            </a:endParaRPr>
          </a:p>
          <a:p>
            <a:pPr marL="698500" lvl="1" indent="-229235">
              <a:lnSpc>
                <a:spcPts val="1925"/>
              </a:lnSpc>
              <a:buFont typeface="Arial"/>
              <a:buChar char="•"/>
              <a:tabLst>
                <a:tab pos="698500" algn="l"/>
                <a:tab pos="699135" algn="l"/>
              </a:tabLst>
            </a:pPr>
            <a:r>
              <a:rPr lang="el-GR" sz="1700" dirty="0">
                <a:latin typeface="Calibri"/>
                <a:cs typeface="Calibri"/>
              </a:rPr>
              <a:t>δικαιοσύνη και</a:t>
            </a:r>
            <a:endParaRPr sz="1700" dirty="0">
              <a:latin typeface="Calibri"/>
              <a:cs typeface="Calibri"/>
            </a:endParaRPr>
          </a:p>
          <a:p>
            <a:pPr marL="698500" lvl="1" indent="-229235">
              <a:lnSpc>
                <a:spcPts val="1985"/>
              </a:lnSpc>
              <a:buFont typeface="Arial"/>
              <a:buChar char="•"/>
              <a:tabLst>
                <a:tab pos="698500" algn="l"/>
                <a:tab pos="699135" algn="l"/>
              </a:tabLst>
            </a:pPr>
            <a:r>
              <a:rPr lang="el-GR" sz="1700" spc="-10" dirty="0">
                <a:latin typeface="Calibri"/>
                <a:cs typeface="Calibri"/>
              </a:rPr>
              <a:t>σαφήνεια</a:t>
            </a:r>
            <a:r>
              <a:rPr sz="1700" spc="-10" dirty="0">
                <a:latin typeface="Calibri"/>
                <a:cs typeface="Calibri"/>
              </a:rPr>
              <a:t>.</a:t>
            </a:r>
            <a:endParaRPr sz="1700" dirty="0">
              <a:latin typeface="Calibri"/>
              <a:cs typeface="Calibri"/>
            </a:endParaRPr>
          </a:p>
          <a:p>
            <a:pPr marL="241300" indent="-229235">
              <a:lnSpc>
                <a:spcPct val="100000"/>
              </a:lnSpc>
              <a:spcBef>
                <a:spcPts val="275"/>
              </a:spcBef>
              <a:buFont typeface="Arial"/>
              <a:buChar char="•"/>
              <a:tabLst>
                <a:tab pos="241300" algn="l"/>
                <a:tab pos="241935" algn="l"/>
              </a:tabLst>
            </a:pPr>
            <a:r>
              <a:rPr lang="el-GR" sz="2000" dirty="0">
                <a:latin typeface="Calibri"/>
                <a:cs typeface="Calibri"/>
              </a:rPr>
              <a:t>Αναγνωρίστε και αντιμετωπίστε τις πιθανές αντιφάσεις μεταξύ αυτών των αρχών</a:t>
            </a:r>
            <a:r>
              <a:rPr sz="2000" spc="-10" dirty="0">
                <a:latin typeface="Calibri"/>
                <a:cs typeface="Calibri"/>
              </a:rPr>
              <a:t>.</a:t>
            </a:r>
            <a:endParaRPr sz="2000" dirty="0">
              <a:latin typeface="Calibri"/>
              <a:cs typeface="Calibri"/>
            </a:endParaRPr>
          </a:p>
          <a:p>
            <a:pPr marL="241300" indent="-229235">
              <a:lnSpc>
                <a:spcPts val="2345"/>
              </a:lnSpc>
              <a:spcBef>
                <a:spcPts val="275"/>
              </a:spcBef>
              <a:buFont typeface="Arial"/>
              <a:buChar char="•"/>
              <a:tabLst>
                <a:tab pos="241300" algn="l"/>
                <a:tab pos="241935" algn="l"/>
              </a:tabLst>
            </a:pPr>
            <a:r>
              <a:rPr lang="el-GR" sz="2000" dirty="0">
                <a:latin typeface="Calibri"/>
                <a:cs typeface="Calibri"/>
              </a:rPr>
              <a:t>Δώστε ιδιαίτερη προσοχή σε</a:t>
            </a:r>
            <a:endParaRPr sz="2000" dirty="0">
              <a:latin typeface="Calibri"/>
              <a:cs typeface="Calibri"/>
            </a:endParaRPr>
          </a:p>
          <a:p>
            <a:pPr marL="698500" marR="241935" lvl="1" indent="-228600">
              <a:lnSpc>
                <a:spcPct val="70000"/>
              </a:lnSpc>
              <a:spcBef>
                <a:spcPts val="560"/>
              </a:spcBef>
              <a:buFont typeface="Arial"/>
              <a:buChar char="•"/>
              <a:tabLst>
                <a:tab pos="698500" algn="l"/>
                <a:tab pos="699135" algn="l"/>
              </a:tabLst>
            </a:pPr>
            <a:r>
              <a:rPr lang="el-GR" sz="1700" dirty="0">
                <a:latin typeface="Calibri"/>
                <a:cs typeface="Calibri"/>
              </a:rPr>
              <a:t>καταστάσεις που αφορούν πιο ευάλωτες ομάδες, όπως τα παιδιά, τα άτομα με αναπηρία και άλλα άτομα που έχουν ιστορικά βρεθεί σε μειονεκτική θέση ή κινδυνεύουν από κοινωνικό αποκλεισμό, </a:t>
            </a:r>
            <a:endParaRPr lang="en-US" sz="1700" dirty="0">
              <a:latin typeface="Calibri"/>
              <a:cs typeface="Calibri"/>
            </a:endParaRPr>
          </a:p>
          <a:p>
            <a:pPr marL="698500" marR="80645" lvl="1" indent="-228600">
              <a:lnSpc>
                <a:spcPct val="70000"/>
              </a:lnSpc>
              <a:spcBef>
                <a:spcPts val="505"/>
              </a:spcBef>
              <a:buFont typeface="Arial"/>
              <a:buChar char="•"/>
              <a:tabLst>
                <a:tab pos="698500" algn="l"/>
                <a:tab pos="699135" algn="l"/>
              </a:tabLst>
            </a:pPr>
            <a:r>
              <a:rPr lang="el-GR" sz="1700" dirty="0">
                <a:latin typeface="Calibri"/>
                <a:cs typeface="Calibri"/>
              </a:rPr>
              <a:t>καταστάσεις που χαρακτηρίζονται από ασυμμετρίες ισχύος ή πληροφόρησης, όπως μεταξύ εργοδοτών και εργαζομένων ή μεταξύ επιχειρήσεων και καταναλωτών</a:t>
            </a:r>
            <a:r>
              <a:rPr lang="en-US" sz="1700" spc="-10" dirty="0">
                <a:latin typeface="Calibri"/>
                <a:cs typeface="Calibri"/>
              </a:rPr>
              <a:t>.</a:t>
            </a:r>
            <a:endParaRPr lang="en-US" sz="1700" dirty="0">
              <a:latin typeface="Calibri"/>
              <a:cs typeface="Calibri"/>
            </a:endParaRPr>
          </a:p>
          <a:p>
            <a:pPr marL="241300" indent="-229235">
              <a:lnSpc>
                <a:spcPts val="2345"/>
              </a:lnSpc>
              <a:spcBef>
                <a:spcPts val="280"/>
              </a:spcBef>
              <a:buFont typeface="Arial"/>
              <a:buChar char="•"/>
              <a:tabLst>
                <a:tab pos="241300" algn="l"/>
                <a:tab pos="241935" algn="l"/>
              </a:tabLst>
            </a:pPr>
            <a:r>
              <a:rPr lang="el-GR" sz="2000" dirty="0">
                <a:latin typeface="Calibri"/>
                <a:cs typeface="Calibri"/>
              </a:rPr>
              <a:t>Αναγνωρίζουν ότι, ενώ αποφέρουν σημαντικά οφέλη για τα άτομα και την κοινωνία</a:t>
            </a:r>
            <a:r>
              <a:rPr sz="2000" spc="-10" dirty="0">
                <a:latin typeface="Calibri"/>
                <a:cs typeface="Calibri"/>
              </a:rPr>
              <a:t>,</a:t>
            </a:r>
            <a:endParaRPr sz="2000" dirty="0">
              <a:latin typeface="Calibri"/>
              <a:cs typeface="Calibri"/>
            </a:endParaRPr>
          </a:p>
          <a:p>
            <a:pPr marL="698500" marR="27305" lvl="1" indent="-228600">
              <a:lnSpc>
                <a:spcPct val="70000"/>
              </a:lnSpc>
              <a:spcBef>
                <a:spcPts val="555"/>
              </a:spcBef>
              <a:buFont typeface="Arial"/>
              <a:buChar char="•"/>
              <a:tabLst>
                <a:tab pos="698500" algn="l"/>
                <a:tab pos="699135" algn="l"/>
              </a:tabLst>
            </a:pPr>
            <a:r>
              <a:rPr lang="el-GR" sz="1700" dirty="0">
                <a:latin typeface="Calibri"/>
                <a:cs typeface="Calibri"/>
              </a:rPr>
              <a:t>Τα συστήματα τεχνητής νοημοσύνης ενέχουν επίσης ορισμένους κινδύνους και ενδέχεται να έχουν αρνητικές επιπτώσεις, συμπεριλαμβανομένων επιπτώσεων που είναι δύσκολο να προβλεφθούν, να προσδιοριστούν ή να μετρηθούν (π.χ. στη δημοκρατία, το κράτος δικαίου και τη διανεμητική δικαιοσύνη ή στον ίδιο τον ανθρώπινο νου</a:t>
            </a:r>
            <a:r>
              <a:rPr sz="1700" spc="-10" dirty="0">
                <a:latin typeface="Calibri"/>
                <a:cs typeface="Calibri"/>
              </a:rPr>
              <a:t>.)</a:t>
            </a:r>
            <a:endParaRPr sz="1700" dirty="0">
              <a:latin typeface="Calibri"/>
              <a:cs typeface="Calibri"/>
            </a:endParaRPr>
          </a:p>
          <a:p>
            <a:pPr marL="698500" lvl="1" indent="-229235">
              <a:lnSpc>
                <a:spcPts val="1625"/>
              </a:lnSpc>
              <a:buFont typeface="Arial"/>
              <a:buChar char="•"/>
              <a:tabLst>
                <a:tab pos="698500" algn="l"/>
                <a:tab pos="699135" algn="l"/>
              </a:tabLst>
            </a:pPr>
            <a:r>
              <a:rPr lang="el-GR" sz="1700" dirty="0">
                <a:latin typeface="Calibri"/>
                <a:cs typeface="Calibri"/>
              </a:rPr>
              <a:t>Υιοθετούν επαρκή μέτρα για τον μετριασμό αυτών των κινδύνων, όταν είναι απαραίτητο, και αναλογικά με το μέγεθος του κινδύνου</a:t>
            </a:r>
            <a:r>
              <a:rPr sz="1700" spc="-10" dirty="0">
                <a:latin typeface="Calibri"/>
                <a:cs typeface="Calibri"/>
              </a:rPr>
              <a:t>.</a:t>
            </a:r>
            <a:endParaRPr sz="1700" dirty="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58120" cy="1321516"/>
          </a:xfrm>
          <a:prstGeom prst="rect">
            <a:avLst/>
          </a:prstGeom>
        </p:spPr>
        <p:txBody>
          <a:bodyPr vert="horz" wrap="square" lIns="0" tIns="89535" rIns="0" bIns="0" rtlCol="0">
            <a:spAutoFit/>
          </a:bodyPr>
          <a:lstStyle/>
          <a:p>
            <a:pPr marL="12700" marR="5080">
              <a:lnSpc>
                <a:spcPts val="4750"/>
              </a:lnSpc>
              <a:spcBef>
                <a:spcPts val="705"/>
              </a:spcBef>
            </a:pPr>
            <a:r>
              <a:rPr lang="el-GR" dirty="0"/>
              <a:t>Κεφάλαιο 2</a:t>
            </a:r>
            <a:r>
              <a:rPr dirty="0"/>
              <a:t>:</a:t>
            </a:r>
            <a:r>
              <a:rPr spc="-40" dirty="0"/>
              <a:t> </a:t>
            </a:r>
            <a:r>
              <a:rPr lang="el-GR" dirty="0"/>
              <a:t>καθοδήγηση για την υλοποίηση αξιόπιστης ΤΝ</a:t>
            </a:r>
            <a:endParaRPr spc="-25" dirty="0"/>
          </a:p>
        </p:txBody>
      </p:sp>
      <p:sp>
        <p:nvSpPr>
          <p:cNvPr id="3" name="object 3"/>
          <p:cNvSpPr txBox="1"/>
          <p:nvPr/>
        </p:nvSpPr>
        <p:spPr>
          <a:xfrm>
            <a:off x="916939" y="1759661"/>
            <a:ext cx="9559290" cy="4474045"/>
          </a:xfrm>
          <a:prstGeom prst="rect">
            <a:avLst/>
          </a:prstGeom>
        </p:spPr>
        <p:txBody>
          <a:bodyPr vert="horz" wrap="square" lIns="0" tIns="94615" rIns="0" bIns="0" rtlCol="0">
            <a:spAutoFit/>
          </a:bodyPr>
          <a:lstStyle/>
          <a:p>
            <a:pPr marL="241300" marR="5080" indent="-229235">
              <a:lnSpc>
                <a:spcPts val="2690"/>
              </a:lnSpc>
              <a:spcBef>
                <a:spcPts val="745"/>
              </a:spcBef>
              <a:buFont typeface="Arial"/>
              <a:buChar char="•"/>
              <a:tabLst>
                <a:tab pos="241935" algn="l"/>
              </a:tabLst>
            </a:pPr>
            <a:r>
              <a:rPr lang="el-GR" sz="2800" dirty="0">
                <a:latin typeface="Calibri"/>
                <a:cs typeface="Calibri"/>
              </a:rPr>
              <a:t>Διασφάλιση ότι η ανάπτυξη, η εφαρμογή και η χρήση των συστημάτων ΤΝ πληροί τις επτά βασικές απαιτήσεις για αξιόπιστη ΤΝ</a:t>
            </a:r>
            <a:r>
              <a:rPr sz="2800" spc="-25" dirty="0">
                <a:latin typeface="Calibri"/>
                <a:cs typeface="Calibri"/>
              </a:rPr>
              <a:t>:</a:t>
            </a:r>
            <a:endParaRPr sz="2800" dirty="0">
              <a:latin typeface="Calibri"/>
              <a:cs typeface="Calibri"/>
            </a:endParaRPr>
          </a:p>
          <a:p>
            <a:pPr marL="698500" lvl="1" indent="-229235">
              <a:lnSpc>
                <a:spcPts val="2805"/>
              </a:lnSpc>
              <a:buFont typeface="Arial"/>
              <a:buChar char="•"/>
              <a:tabLst>
                <a:tab pos="699135" algn="l"/>
              </a:tabLst>
            </a:pPr>
            <a:r>
              <a:rPr sz="2400" dirty="0">
                <a:latin typeface="Calibri"/>
                <a:cs typeface="Calibri"/>
              </a:rPr>
              <a:t>(1)</a:t>
            </a:r>
            <a:r>
              <a:rPr sz="2400" spc="-40" dirty="0">
                <a:latin typeface="Calibri"/>
                <a:cs typeface="Calibri"/>
              </a:rPr>
              <a:t> </a:t>
            </a:r>
            <a:r>
              <a:rPr lang="el-GR" sz="2400" dirty="0">
                <a:latin typeface="Calibri"/>
                <a:cs typeface="Calibri"/>
              </a:rPr>
              <a:t>ανθρώπινη διαχείριση και εποπτεία</a:t>
            </a:r>
            <a:r>
              <a:rPr sz="2400" spc="-10" dirty="0">
                <a:latin typeface="Calibri"/>
                <a:cs typeface="Calibri"/>
              </a:rPr>
              <a:t>,</a:t>
            </a:r>
            <a:endParaRPr sz="2400" dirty="0">
              <a:latin typeface="Calibri"/>
              <a:cs typeface="Calibri"/>
            </a:endParaRPr>
          </a:p>
          <a:p>
            <a:pPr marL="698500" lvl="1" indent="-229235">
              <a:lnSpc>
                <a:spcPts val="2800"/>
              </a:lnSpc>
              <a:buFont typeface="Arial"/>
              <a:buChar char="•"/>
              <a:tabLst>
                <a:tab pos="699135" algn="l"/>
              </a:tabLst>
            </a:pPr>
            <a:r>
              <a:rPr sz="2400" dirty="0">
                <a:latin typeface="Calibri"/>
                <a:cs typeface="Calibri"/>
              </a:rPr>
              <a:t>(2)</a:t>
            </a:r>
            <a:r>
              <a:rPr sz="2400" spc="-65" dirty="0">
                <a:latin typeface="Calibri"/>
                <a:cs typeface="Calibri"/>
              </a:rPr>
              <a:t> </a:t>
            </a:r>
            <a:r>
              <a:rPr lang="el-GR" sz="2400" dirty="0">
                <a:latin typeface="Calibri"/>
                <a:cs typeface="Calibri"/>
              </a:rPr>
              <a:t>τεχνική ευρωστία και ασφάλεια</a:t>
            </a:r>
            <a:r>
              <a:rPr sz="2400" spc="-10" dirty="0">
                <a:latin typeface="Calibri"/>
                <a:cs typeface="Calibri"/>
              </a:rPr>
              <a:t>,</a:t>
            </a:r>
            <a:endParaRPr sz="2400" dirty="0">
              <a:latin typeface="Calibri"/>
              <a:cs typeface="Calibri"/>
            </a:endParaRPr>
          </a:p>
          <a:p>
            <a:pPr marL="698500" lvl="1" indent="-229235">
              <a:lnSpc>
                <a:spcPts val="2810"/>
              </a:lnSpc>
              <a:buFont typeface="Arial"/>
              <a:buChar char="•"/>
              <a:tabLst>
                <a:tab pos="699135" algn="l"/>
              </a:tabLst>
            </a:pPr>
            <a:r>
              <a:rPr sz="2400" dirty="0">
                <a:latin typeface="Calibri"/>
                <a:cs typeface="Calibri"/>
              </a:rPr>
              <a:t>(3)</a:t>
            </a:r>
            <a:r>
              <a:rPr sz="2400" spc="-50" dirty="0">
                <a:latin typeface="Calibri"/>
                <a:cs typeface="Calibri"/>
              </a:rPr>
              <a:t> </a:t>
            </a:r>
            <a:r>
              <a:rPr lang="el-GR" sz="2400" dirty="0">
                <a:latin typeface="Calibri"/>
                <a:cs typeface="Calibri"/>
              </a:rPr>
              <a:t>προστασία της ιδιωτικής ζωής και διαχείριση των δεδομένων</a:t>
            </a:r>
            <a:r>
              <a:rPr sz="2400" spc="-10" dirty="0">
                <a:latin typeface="Calibri"/>
                <a:cs typeface="Calibri"/>
              </a:rPr>
              <a:t>,</a:t>
            </a:r>
            <a:endParaRPr sz="2400" dirty="0">
              <a:latin typeface="Calibri"/>
              <a:cs typeface="Calibri"/>
            </a:endParaRPr>
          </a:p>
          <a:p>
            <a:pPr marL="698500" lvl="1" indent="-229235">
              <a:lnSpc>
                <a:spcPts val="2805"/>
              </a:lnSpc>
              <a:buFont typeface="Arial"/>
              <a:buChar char="•"/>
              <a:tabLst>
                <a:tab pos="699135" algn="l"/>
              </a:tabLst>
            </a:pPr>
            <a:r>
              <a:rPr sz="2400" dirty="0">
                <a:latin typeface="Calibri"/>
                <a:cs typeface="Calibri"/>
              </a:rPr>
              <a:t>(4)</a:t>
            </a:r>
            <a:r>
              <a:rPr sz="2400" spc="-25" dirty="0">
                <a:latin typeface="Calibri"/>
                <a:cs typeface="Calibri"/>
              </a:rPr>
              <a:t> </a:t>
            </a:r>
            <a:r>
              <a:rPr lang="el-GR" sz="2400" spc="-10" dirty="0">
                <a:latin typeface="Calibri"/>
                <a:cs typeface="Calibri"/>
              </a:rPr>
              <a:t>διαφάνεια</a:t>
            </a:r>
            <a:r>
              <a:rPr sz="2400" spc="-10" dirty="0">
                <a:latin typeface="Calibri"/>
                <a:cs typeface="Calibri"/>
              </a:rPr>
              <a:t>,</a:t>
            </a:r>
            <a:endParaRPr sz="2400" dirty="0">
              <a:latin typeface="Calibri"/>
              <a:cs typeface="Calibri"/>
            </a:endParaRPr>
          </a:p>
          <a:p>
            <a:pPr marL="698500" lvl="1" indent="-229235">
              <a:lnSpc>
                <a:spcPts val="2800"/>
              </a:lnSpc>
              <a:buFont typeface="Arial"/>
              <a:buChar char="•"/>
              <a:tabLst>
                <a:tab pos="699135" algn="l"/>
              </a:tabLst>
            </a:pPr>
            <a:r>
              <a:rPr sz="2400" dirty="0">
                <a:latin typeface="Calibri"/>
                <a:cs typeface="Calibri"/>
              </a:rPr>
              <a:t>(5)</a:t>
            </a:r>
            <a:r>
              <a:rPr sz="2400" spc="-45" dirty="0">
                <a:latin typeface="Calibri"/>
                <a:cs typeface="Calibri"/>
              </a:rPr>
              <a:t> </a:t>
            </a:r>
            <a:r>
              <a:rPr lang="el-GR" sz="2400" spc="-20" dirty="0">
                <a:latin typeface="Calibri"/>
                <a:cs typeface="Calibri"/>
              </a:rPr>
              <a:t>διαφορετικότητα, διακριτικότητα και δικαιοσύνη</a:t>
            </a:r>
            <a:r>
              <a:rPr sz="2400" spc="-10" dirty="0">
                <a:latin typeface="Calibri"/>
                <a:cs typeface="Calibri"/>
              </a:rPr>
              <a:t>,</a:t>
            </a:r>
            <a:endParaRPr sz="2400" dirty="0">
              <a:latin typeface="Calibri"/>
              <a:cs typeface="Calibri"/>
            </a:endParaRPr>
          </a:p>
          <a:p>
            <a:pPr marL="698500" lvl="1" indent="-229235">
              <a:lnSpc>
                <a:spcPts val="2810"/>
              </a:lnSpc>
              <a:buFont typeface="Arial"/>
              <a:buChar char="•"/>
              <a:tabLst>
                <a:tab pos="699135" algn="l"/>
              </a:tabLst>
            </a:pPr>
            <a:r>
              <a:rPr sz="2400" dirty="0">
                <a:latin typeface="Calibri"/>
                <a:cs typeface="Calibri"/>
              </a:rPr>
              <a:t>(6)</a:t>
            </a:r>
            <a:r>
              <a:rPr sz="2400" spc="-30" dirty="0">
                <a:latin typeface="Calibri"/>
                <a:cs typeface="Calibri"/>
              </a:rPr>
              <a:t> </a:t>
            </a:r>
            <a:r>
              <a:rPr lang="el-GR" sz="2400" spc="-10" dirty="0">
                <a:latin typeface="Calibri"/>
                <a:cs typeface="Calibri"/>
              </a:rPr>
              <a:t>περιβαλλοντική και κοινωνική ευημερία </a:t>
            </a:r>
            <a:r>
              <a:rPr lang="el-GR" sz="2400" spc="-25" dirty="0">
                <a:latin typeface="Calibri"/>
                <a:cs typeface="Calibri"/>
              </a:rPr>
              <a:t>και</a:t>
            </a:r>
            <a:endParaRPr sz="2400" dirty="0">
              <a:latin typeface="Calibri"/>
              <a:cs typeface="Calibri"/>
            </a:endParaRPr>
          </a:p>
          <a:p>
            <a:pPr marL="698500" lvl="1" indent="-229235">
              <a:lnSpc>
                <a:spcPts val="2845"/>
              </a:lnSpc>
              <a:buFont typeface="Arial"/>
              <a:buChar char="•"/>
              <a:tabLst>
                <a:tab pos="699135" algn="l"/>
              </a:tabLst>
            </a:pPr>
            <a:r>
              <a:rPr sz="2400" dirty="0">
                <a:latin typeface="Calibri"/>
                <a:cs typeface="Calibri"/>
              </a:rPr>
              <a:t>(7)</a:t>
            </a:r>
            <a:r>
              <a:rPr sz="2400" spc="-25" dirty="0">
                <a:latin typeface="Calibri"/>
                <a:cs typeface="Calibri"/>
              </a:rPr>
              <a:t> </a:t>
            </a:r>
            <a:r>
              <a:rPr lang="el-GR" sz="2400" spc="-10" dirty="0">
                <a:latin typeface="Calibri"/>
                <a:cs typeface="Calibri"/>
              </a:rPr>
              <a:t>υπευθυνότητα</a:t>
            </a:r>
            <a:r>
              <a:rPr sz="2400" spc="-10" dirty="0">
                <a:latin typeface="Calibri"/>
                <a:cs typeface="Calibri"/>
              </a:rPr>
              <a:t>.</a:t>
            </a:r>
            <a:endParaRPr sz="2400" dirty="0">
              <a:latin typeface="Calibri"/>
              <a:cs typeface="Calibri"/>
            </a:endParaRPr>
          </a:p>
          <a:p>
            <a:pPr marL="241300" marR="612775" indent="-229235">
              <a:lnSpc>
                <a:spcPct val="80000"/>
              </a:lnSpc>
              <a:spcBef>
                <a:spcPts val="980"/>
              </a:spcBef>
              <a:buFont typeface="Arial"/>
              <a:buChar char="•"/>
              <a:tabLst>
                <a:tab pos="241935" algn="l"/>
              </a:tabLst>
            </a:pPr>
            <a:r>
              <a:rPr lang="el-GR" sz="2800" dirty="0">
                <a:latin typeface="Calibri"/>
                <a:cs typeface="Calibri"/>
              </a:rPr>
              <a:t>Εξετάστε τεχνικές και μη τεχνικές μεθόδους για να διασφαλίσετε την εφαρμογή των εν λόγω απαιτήσεων</a:t>
            </a:r>
            <a:r>
              <a:rPr sz="2800" spc="-10" dirty="0">
                <a:latin typeface="Calibri"/>
                <a:cs typeface="Calibri"/>
              </a:rPr>
              <a:t>.</a:t>
            </a:r>
            <a:endParaRPr sz="2800" dirty="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58120" cy="1321516"/>
          </a:xfrm>
          <a:prstGeom prst="rect">
            <a:avLst/>
          </a:prstGeom>
        </p:spPr>
        <p:txBody>
          <a:bodyPr vert="horz" wrap="square" lIns="0" tIns="89535" rIns="0" bIns="0" rtlCol="0">
            <a:spAutoFit/>
          </a:bodyPr>
          <a:lstStyle/>
          <a:p>
            <a:pPr marL="12700" marR="5080">
              <a:lnSpc>
                <a:spcPts val="4750"/>
              </a:lnSpc>
              <a:spcBef>
                <a:spcPts val="705"/>
              </a:spcBef>
            </a:pPr>
            <a:r>
              <a:rPr lang="el-GR" dirty="0"/>
              <a:t>Κεφάλαιο 2</a:t>
            </a:r>
            <a:r>
              <a:rPr dirty="0"/>
              <a:t>:</a:t>
            </a:r>
            <a:r>
              <a:rPr spc="-40" dirty="0"/>
              <a:t> </a:t>
            </a:r>
            <a:r>
              <a:rPr lang="el-GR" dirty="0"/>
              <a:t>καθοδήγηση για την υλοποίηση αξιόπιστης ΤΝ </a:t>
            </a:r>
            <a:r>
              <a:rPr spc="-10" dirty="0"/>
              <a:t>(</a:t>
            </a:r>
            <a:r>
              <a:rPr lang="el-GR" spc="-10" dirty="0"/>
              <a:t>συνέχεια</a:t>
            </a:r>
            <a:r>
              <a:rPr spc="-10" dirty="0"/>
              <a:t>)</a:t>
            </a:r>
          </a:p>
        </p:txBody>
      </p:sp>
      <p:sp>
        <p:nvSpPr>
          <p:cNvPr id="3" name="object 3"/>
          <p:cNvSpPr txBox="1"/>
          <p:nvPr/>
        </p:nvSpPr>
        <p:spPr>
          <a:xfrm>
            <a:off x="916939" y="1716721"/>
            <a:ext cx="10301605" cy="5141279"/>
          </a:xfrm>
          <a:prstGeom prst="rect">
            <a:avLst/>
          </a:prstGeom>
        </p:spPr>
        <p:txBody>
          <a:bodyPr vert="horz" wrap="square" lIns="0" tIns="12065" rIns="0" bIns="0" rtlCol="0">
            <a:spAutoFit/>
          </a:bodyPr>
          <a:lstStyle/>
          <a:p>
            <a:pPr marL="241300" indent="-229235">
              <a:lnSpc>
                <a:spcPts val="2545"/>
              </a:lnSpc>
              <a:spcBef>
                <a:spcPts val="95"/>
              </a:spcBef>
              <a:buFont typeface="Arial"/>
              <a:buChar char="•"/>
              <a:tabLst>
                <a:tab pos="241300" algn="l"/>
                <a:tab pos="241935" algn="l"/>
              </a:tabLst>
            </a:pPr>
            <a:r>
              <a:rPr lang="el-GR" sz="2000" spc="-10" dirty="0">
                <a:latin typeface="Calibri"/>
                <a:cs typeface="Calibri"/>
              </a:rPr>
              <a:t>Προώθηση της έρευνας και της καινοτομίας</a:t>
            </a:r>
            <a:endParaRPr sz="2000" dirty="0">
              <a:latin typeface="Calibri"/>
              <a:cs typeface="Calibri"/>
            </a:endParaRPr>
          </a:p>
          <a:p>
            <a:pPr marL="698500" lvl="1" indent="-229235">
              <a:lnSpc>
                <a:spcPts val="1845"/>
              </a:lnSpc>
              <a:buFont typeface="Arial"/>
              <a:buChar char="•"/>
              <a:tabLst>
                <a:tab pos="698500" algn="l"/>
                <a:tab pos="699135" algn="l"/>
              </a:tabLst>
            </a:pPr>
            <a:r>
              <a:rPr lang="el-GR" dirty="0">
                <a:latin typeface="Calibri"/>
                <a:cs typeface="Calibri"/>
              </a:rPr>
              <a:t>να συμβάλει στην αξιολόγηση των συστημάτων ΤΝ και να προωθήσει την επίτευξη των απαιτήσεων- να διαδώσει τα αποτελέσματα</a:t>
            </a:r>
          </a:p>
          <a:p>
            <a:pPr marL="698500" lvl="1" indent="-229235">
              <a:lnSpc>
                <a:spcPts val="1845"/>
              </a:lnSpc>
              <a:buFont typeface="Arial"/>
              <a:buChar char="•"/>
              <a:tabLst>
                <a:tab pos="698500" algn="l"/>
                <a:tab pos="699135" algn="l"/>
              </a:tabLst>
            </a:pPr>
            <a:r>
              <a:rPr lang="el-GR" dirty="0">
                <a:latin typeface="Calibri"/>
                <a:cs typeface="Calibri"/>
              </a:rPr>
              <a:t>και τα ανοικτά ερωτήματα στο ευρύτερο κοινό, και συστηματικά να εκπαιδεύσει μια νέα γενιά εμπειρογνωμόνων στην ηθική της ΤΝ</a:t>
            </a:r>
            <a:r>
              <a:rPr spc="-10" dirty="0">
                <a:latin typeface="Calibri"/>
                <a:cs typeface="Calibri"/>
              </a:rPr>
              <a:t>.</a:t>
            </a:r>
            <a:endParaRPr dirty="0">
              <a:latin typeface="Calibri"/>
              <a:cs typeface="Calibri"/>
            </a:endParaRPr>
          </a:p>
          <a:p>
            <a:pPr marL="241300" indent="-229235">
              <a:lnSpc>
                <a:spcPts val="2245"/>
              </a:lnSpc>
              <a:spcBef>
                <a:spcPts val="215"/>
              </a:spcBef>
              <a:buFont typeface="Arial"/>
              <a:buChar char="•"/>
              <a:tabLst>
                <a:tab pos="241300" algn="l"/>
                <a:tab pos="241935" algn="l"/>
              </a:tabLst>
            </a:pPr>
            <a:r>
              <a:rPr lang="el-GR" sz="2000" spc="-10" dirty="0">
                <a:latin typeface="Calibri"/>
                <a:cs typeface="Calibri"/>
              </a:rPr>
              <a:t>Να κοινοποιεί, με σαφή και προληπτικό τρόπο, πληροφορίες στους εμπλεκόμενους φορείς σχετικά με τις δυνατότητες και τους περιορισμούς του συστήματος ΤΝ</a:t>
            </a:r>
            <a:r>
              <a:rPr sz="2000" spc="-10" dirty="0">
                <a:latin typeface="Calibri"/>
                <a:cs typeface="Calibri"/>
              </a:rPr>
              <a:t>,</a:t>
            </a:r>
            <a:endParaRPr sz="2000" dirty="0">
              <a:latin typeface="Calibri"/>
              <a:cs typeface="Calibri"/>
            </a:endParaRPr>
          </a:p>
          <a:p>
            <a:pPr marL="698500" marR="683260" lvl="1" indent="-228600">
              <a:lnSpc>
                <a:spcPct val="70000"/>
              </a:lnSpc>
              <a:spcBef>
                <a:spcPts val="590"/>
              </a:spcBef>
              <a:buFont typeface="Arial"/>
              <a:buChar char="•"/>
              <a:tabLst>
                <a:tab pos="698500" algn="l"/>
                <a:tab pos="699135" algn="l"/>
              </a:tabLst>
            </a:pPr>
            <a:r>
              <a:rPr lang="el-GR" dirty="0">
                <a:latin typeface="Calibri"/>
                <a:cs typeface="Calibri"/>
              </a:rPr>
              <a:t>επιτρέποντας τον καθορισμό ρεαλιστικών προσδοκιών, καθώς και τον τρόπο με τον οποίο υλοποιούνται οι απαιτήσεις. Να υπάρχει διαφάνεια ως προς το γεγονός ότι πρόκειται για ένα σύστημα ΤΝ</a:t>
            </a:r>
            <a:r>
              <a:rPr spc="-10" dirty="0">
                <a:latin typeface="Calibri"/>
                <a:cs typeface="Calibri"/>
              </a:rPr>
              <a:t>.</a:t>
            </a:r>
            <a:endParaRPr dirty="0">
              <a:latin typeface="Calibri"/>
              <a:cs typeface="Calibri"/>
            </a:endParaRPr>
          </a:p>
          <a:p>
            <a:pPr marL="241300" indent="-229235">
              <a:lnSpc>
                <a:spcPts val="2545"/>
              </a:lnSpc>
              <a:spcBef>
                <a:spcPts val="215"/>
              </a:spcBef>
              <a:buFont typeface="Arial"/>
              <a:buChar char="•"/>
              <a:tabLst>
                <a:tab pos="241300" algn="l"/>
                <a:tab pos="241935" algn="l"/>
              </a:tabLst>
            </a:pPr>
            <a:r>
              <a:rPr lang="el-GR" sz="2000" spc="-20" dirty="0">
                <a:latin typeface="Calibri"/>
                <a:cs typeface="Calibri"/>
              </a:rPr>
              <a:t>Διευκόλυνση της δυνατότητας εντοπισμού και ελέγχου των συστημάτων ΤΝ</a:t>
            </a:r>
            <a:endParaRPr sz="2000" dirty="0">
              <a:latin typeface="Calibri"/>
              <a:cs typeface="Calibri"/>
            </a:endParaRPr>
          </a:p>
          <a:p>
            <a:pPr marL="698500" lvl="1" indent="-229235">
              <a:lnSpc>
                <a:spcPts val="2185"/>
              </a:lnSpc>
              <a:buFont typeface="Arial"/>
              <a:buChar char="•"/>
              <a:tabLst>
                <a:tab pos="698500" algn="l"/>
                <a:tab pos="699135" algn="l"/>
              </a:tabLst>
            </a:pPr>
            <a:r>
              <a:rPr lang="el-GR" dirty="0">
                <a:latin typeface="Calibri"/>
                <a:cs typeface="Calibri"/>
              </a:rPr>
              <a:t>ειδικότερα σε καταστάσεις ζωτικής σημασίας</a:t>
            </a:r>
            <a:r>
              <a:rPr spc="-10" dirty="0">
                <a:latin typeface="Calibri"/>
                <a:cs typeface="Calibri"/>
              </a:rPr>
              <a:t>.</a:t>
            </a:r>
            <a:endParaRPr dirty="0">
              <a:latin typeface="Calibri"/>
              <a:cs typeface="Calibri"/>
            </a:endParaRPr>
          </a:p>
          <a:p>
            <a:pPr marL="241300" indent="-229235">
              <a:lnSpc>
                <a:spcPts val="2545"/>
              </a:lnSpc>
              <a:spcBef>
                <a:spcPts val="215"/>
              </a:spcBef>
              <a:buFont typeface="Arial"/>
              <a:buChar char="•"/>
              <a:tabLst>
                <a:tab pos="241300" algn="l"/>
                <a:tab pos="241935" algn="l"/>
              </a:tabLst>
            </a:pPr>
            <a:r>
              <a:rPr lang="el-GR" sz="2000" spc="-10" dirty="0">
                <a:latin typeface="Calibri"/>
                <a:cs typeface="Calibri"/>
              </a:rPr>
              <a:t>Εμπλοκή των ενδιαφερομένων σε όλο τον κύκλο ζωής του συστήματος ΤΝ</a:t>
            </a:r>
            <a:r>
              <a:rPr sz="2000" spc="-10" dirty="0">
                <a:latin typeface="Calibri"/>
                <a:cs typeface="Calibri"/>
              </a:rPr>
              <a:t>.</a:t>
            </a:r>
            <a:endParaRPr sz="2000" dirty="0">
              <a:latin typeface="Calibri"/>
              <a:cs typeface="Calibri"/>
            </a:endParaRPr>
          </a:p>
          <a:p>
            <a:pPr marL="698500" lvl="1" indent="-229235">
              <a:lnSpc>
                <a:spcPts val="2185"/>
              </a:lnSpc>
              <a:buFont typeface="Arial"/>
              <a:buChar char="•"/>
              <a:tabLst>
                <a:tab pos="698500" algn="l"/>
                <a:tab pos="699135" algn="l"/>
              </a:tabLst>
            </a:pPr>
            <a:r>
              <a:rPr lang="el-GR" spc="-10" dirty="0">
                <a:latin typeface="Calibri"/>
                <a:cs typeface="Calibri"/>
              </a:rPr>
              <a:t>Προώθηση της κατάρτισης και επιμόρφωσης, ώστε όλοι οι εμπλεκόμενοι φορείς να είναι ενήμεροι και εκπαιδευμένοι στην αξιόπιστη ΤΝ</a:t>
            </a:r>
            <a:r>
              <a:rPr spc="-25" dirty="0">
                <a:latin typeface="Calibri"/>
                <a:cs typeface="Calibri"/>
              </a:rPr>
              <a:t>.</a:t>
            </a:r>
            <a:endParaRPr dirty="0">
              <a:latin typeface="Calibri"/>
              <a:cs typeface="Calibri"/>
            </a:endParaRPr>
          </a:p>
          <a:p>
            <a:pPr marL="241300" marR="265430" indent="-229235">
              <a:lnSpc>
                <a:spcPct val="70000"/>
              </a:lnSpc>
              <a:spcBef>
                <a:spcPts val="1010"/>
              </a:spcBef>
              <a:buFont typeface="Arial"/>
              <a:buChar char="•"/>
              <a:tabLst>
                <a:tab pos="241300" algn="l"/>
                <a:tab pos="241935" algn="l"/>
              </a:tabLst>
            </a:pPr>
            <a:r>
              <a:rPr lang="el-GR" sz="2000" dirty="0">
                <a:latin typeface="Calibri"/>
                <a:cs typeface="Calibri"/>
              </a:rPr>
              <a:t>Να ληφθεί υπόψη ότι μπορεί να υπάρχουν θεμελιώδεις εντάσεις μεταξύ διαφορετικών πολιτικών και απαιτήσεων</a:t>
            </a:r>
            <a:r>
              <a:rPr sz="2000" spc="-10" dirty="0">
                <a:latin typeface="Calibri"/>
                <a:cs typeface="Calibri"/>
              </a:rPr>
              <a:t>.</a:t>
            </a:r>
            <a:endParaRPr sz="2000" dirty="0">
              <a:latin typeface="Calibri"/>
              <a:cs typeface="Calibri"/>
            </a:endParaRPr>
          </a:p>
          <a:p>
            <a:pPr marL="698500" lvl="1" indent="-229235">
              <a:lnSpc>
                <a:spcPts val="2090"/>
              </a:lnSpc>
              <a:buFont typeface="Arial"/>
              <a:buChar char="•"/>
              <a:tabLst>
                <a:tab pos="698500" algn="l"/>
                <a:tab pos="699135" algn="l"/>
              </a:tabLst>
            </a:pPr>
            <a:r>
              <a:rPr lang="el-GR" spc="-10" dirty="0">
                <a:latin typeface="Calibri"/>
                <a:cs typeface="Calibri"/>
              </a:rPr>
              <a:t>Συνεχής εντοπισμός, αξιολόγηση, τεκμηρίωση και κοινοποίηση αυτών των αντισταθμίσεων και των λύσεων τους</a:t>
            </a:r>
            <a:endParaRPr dirty="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58120" cy="995272"/>
          </a:xfrm>
          <a:prstGeom prst="rect">
            <a:avLst/>
          </a:prstGeom>
        </p:spPr>
        <p:txBody>
          <a:bodyPr vert="horz" wrap="square" lIns="0" tIns="315087" rIns="0" bIns="0" rtlCol="0">
            <a:spAutoFit/>
          </a:bodyPr>
          <a:lstStyle/>
          <a:p>
            <a:pPr marL="12700">
              <a:lnSpc>
                <a:spcPct val="100000"/>
              </a:lnSpc>
              <a:spcBef>
                <a:spcPts val="105"/>
              </a:spcBef>
            </a:pPr>
            <a:r>
              <a:rPr lang="el-GR" dirty="0"/>
              <a:t>Κεφάλαιο III: Αξιολόγηση αξιόπιστης ΤΝ</a:t>
            </a:r>
            <a:endParaRPr lang="en-US" spc="-10" dirty="0"/>
          </a:p>
        </p:txBody>
      </p:sp>
      <p:sp>
        <p:nvSpPr>
          <p:cNvPr id="3" name="object 3"/>
          <p:cNvSpPr txBox="1"/>
          <p:nvPr/>
        </p:nvSpPr>
        <p:spPr>
          <a:xfrm>
            <a:off x="916939" y="1756565"/>
            <a:ext cx="10048875" cy="4573688"/>
          </a:xfrm>
          <a:prstGeom prst="rect">
            <a:avLst/>
          </a:prstGeom>
        </p:spPr>
        <p:txBody>
          <a:bodyPr vert="horz" wrap="square" lIns="0" tIns="48895" rIns="0" bIns="0" rtlCol="0">
            <a:spAutoFit/>
          </a:bodyPr>
          <a:lstStyle/>
          <a:p>
            <a:pPr marL="241300" indent="-229235">
              <a:lnSpc>
                <a:spcPct val="100000"/>
              </a:lnSpc>
              <a:spcBef>
                <a:spcPts val="385"/>
              </a:spcBef>
              <a:buFont typeface="Arial"/>
              <a:buChar char="•"/>
              <a:tabLst>
                <a:tab pos="241935" algn="l"/>
              </a:tabLst>
            </a:pPr>
            <a:r>
              <a:rPr lang="el-GR" sz="2800" dirty="0">
                <a:latin typeface="Calibri"/>
                <a:cs typeface="Calibri"/>
              </a:rPr>
              <a:t>Θέσπιση μιας λίστας αξιολόγησης αξιόπιστης ΤΝ</a:t>
            </a:r>
            <a:endParaRPr sz="2800" dirty="0">
              <a:latin typeface="Calibri"/>
              <a:cs typeface="Calibri"/>
            </a:endParaRPr>
          </a:p>
          <a:p>
            <a:pPr marL="698500" marR="5080" lvl="1" indent="-228600">
              <a:lnSpc>
                <a:spcPts val="2590"/>
              </a:lnSpc>
              <a:spcBef>
                <a:spcPts val="575"/>
              </a:spcBef>
              <a:buFont typeface="Arial"/>
              <a:buChar char="•"/>
              <a:tabLst>
                <a:tab pos="699135" algn="l"/>
              </a:tabLst>
            </a:pPr>
            <a:r>
              <a:rPr lang="el-GR" sz="2400" dirty="0">
                <a:latin typeface="Calibri"/>
                <a:cs typeface="Calibri"/>
              </a:rPr>
              <a:t>κατά την ανάπτυξη, την εγκατάσταση ή τη χρήση συστημάτων ΤΝ και την προσαρμογή τους στη συγκεκριμένη περίπτωση εφαρμογής του συστήματος</a:t>
            </a:r>
            <a:r>
              <a:rPr sz="2400" spc="-10" dirty="0">
                <a:latin typeface="Calibri"/>
                <a:cs typeface="Calibri"/>
              </a:rPr>
              <a:t>.</a:t>
            </a:r>
            <a:endParaRPr sz="2400" dirty="0">
              <a:latin typeface="Calibri"/>
              <a:cs typeface="Calibri"/>
            </a:endParaRPr>
          </a:p>
          <a:p>
            <a:pPr marL="241300" indent="-229235">
              <a:lnSpc>
                <a:spcPct val="100000"/>
              </a:lnSpc>
              <a:spcBef>
                <a:spcPts val="595"/>
              </a:spcBef>
              <a:buFont typeface="Arial"/>
              <a:buChar char="•"/>
              <a:tabLst>
                <a:tab pos="241935" algn="l"/>
              </a:tabLst>
            </a:pPr>
            <a:r>
              <a:rPr lang="el-GR" sz="2800" dirty="0">
                <a:latin typeface="Calibri"/>
                <a:cs typeface="Calibri"/>
              </a:rPr>
              <a:t>Έχετε κατά νου ότι ένας τέτοιος κατάλογος αξιολόγησης δεν θα είναι ποτέ εξαντλητικός</a:t>
            </a:r>
            <a:r>
              <a:rPr sz="2800" spc="-10" dirty="0">
                <a:latin typeface="Calibri"/>
                <a:cs typeface="Calibri"/>
              </a:rPr>
              <a:t>.</a:t>
            </a:r>
            <a:endParaRPr sz="2800" dirty="0">
              <a:latin typeface="Calibri"/>
              <a:cs typeface="Calibri"/>
            </a:endParaRPr>
          </a:p>
          <a:p>
            <a:pPr marL="698500" marR="109220" lvl="1" indent="-228600">
              <a:lnSpc>
                <a:spcPts val="2590"/>
              </a:lnSpc>
              <a:spcBef>
                <a:spcPts val="575"/>
              </a:spcBef>
              <a:buFont typeface="Arial"/>
              <a:buChar char="•"/>
              <a:tabLst>
                <a:tab pos="767080" algn="l"/>
                <a:tab pos="767715" algn="l"/>
              </a:tabLst>
            </a:pPr>
            <a:r>
              <a:rPr dirty="0"/>
              <a:t>	</a:t>
            </a:r>
            <a:r>
              <a:rPr lang="el-GR" sz="2400" dirty="0">
                <a:latin typeface="Calibri"/>
                <a:cs typeface="Calibri"/>
              </a:rPr>
              <a:t>Η εξασφάλιση αξιόπιστης τεχνητής νοημοσύνης δεν σημαίνει να τσεκάρουμε κουτάκια, αλλά να εντοπίζουμε και να υλοποιούμε συνεχώς τις ανάγκες, να αξιολογούμε τις λύσεις, να εξασφαλίζουμε βελτιωμένα αποτελέσματα καθ' όλη τη διάρκεια του κύκλου ζωής του συστήματος τεχνητής νοημοσύνης και να εμπλέκουμε τα ενδιαφερόμενα μέρη σε αυτό</a:t>
            </a:r>
            <a:r>
              <a:rPr sz="2400" spc="-20" dirty="0">
                <a:latin typeface="Calibri"/>
                <a:cs typeface="Calibri"/>
              </a:rPr>
              <a:t>.</a:t>
            </a:r>
            <a:endParaRPr sz="2400" dirty="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58120" cy="995272"/>
          </a:xfrm>
          <a:prstGeom prst="rect">
            <a:avLst/>
          </a:prstGeom>
        </p:spPr>
        <p:txBody>
          <a:bodyPr vert="horz" wrap="square" lIns="0" tIns="315087" rIns="0" bIns="0" rtlCol="0">
            <a:spAutoFit/>
          </a:bodyPr>
          <a:lstStyle/>
          <a:p>
            <a:pPr marL="12700">
              <a:lnSpc>
                <a:spcPct val="100000"/>
              </a:lnSpc>
              <a:spcBef>
                <a:spcPts val="105"/>
              </a:spcBef>
            </a:pPr>
            <a:r>
              <a:rPr lang="el-GR" dirty="0"/>
              <a:t>Η προσέγγιση της Επιτροπής για την ΤΝ</a:t>
            </a:r>
            <a:endParaRPr spc="-25" dirty="0"/>
          </a:p>
        </p:txBody>
      </p:sp>
      <p:sp>
        <p:nvSpPr>
          <p:cNvPr id="3" name="object 3"/>
          <p:cNvSpPr txBox="1"/>
          <p:nvPr/>
        </p:nvSpPr>
        <p:spPr>
          <a:xfrm>
            <a:off x="916939" y="1793189"/>
            <a:ext cx="10342880" cy="4515980"/>
          </a:xfrm>
          <a:prstGeom prst="rect">
            <a:avLst/>
          </a:prstGeom>
        </p:spPr>
        <p:txBody>
          <a:bodyPr vert="horz" wrap="square" lIns="0" tIns="60325" rIns="0" bIns="0" rtlCol="0">
            <a:spAutoFit/>
          </a:bodyPr>
          <a:lstStyle/>
          <a:p>
            <a:pPr marL="241300" marR="5080" indent="-229235">
              <a:lnSpc>
                <a:spcPts val="3030"/>
              </a:lnSpc>
              <a:spcBef>
                <a:spcPts val="475"/>
              </a:spcBef>
              <a:buFont typeface="Arial"/>
              <a:buChar char="•"/>
              <a:tabLst>
                <a:tab pos="241935" algn="l"/>
              </a:tabLst>
            </a:pPr>
            <a:r>
              <a:rPr sz="2800" spc="-10" dirty="0">
                <a:latin typeface="Calibri"/>
                <a:cs typeface="Calibri"/>
              </a:rPr>
              <a:t>Communications</a:t>
            </a:r>
            <a:r>
              <a:rPr sz="2800" spc="-45" dirty="0">
                <a:latin typeface="Calibri"/>
                <a:cs typeface="Calibri"/>
              </a:rPr>
              <a:t> </a:t>
            </a:r>
            <a:r>
              <a:rPr sz="2800" dirty="0">
                <a:latin typeface="Calibri"/>
                <a:cs typeface="Calibri"/>
              </a:rPr>
              <a:t>25</a:t>
            </a:r>
            <a:r>
              <a:rPr sz="2800" spc="-60" dirty="0">
                <a:latin typeface="Calibri"/>
                <a:cs typeface="Calibri"/>
              </a:rPr>
              <a:t> </a:t>
            </a:r>
            <a:r>
              <a:rPr sz="2800" dirty="0">
                <a:latin typeface="Calibri"/>
                <a:cs typeface="Calibri"/>
              </a:rPr>
              <a:t>April</a:t>
            </a:r>
            <a:r>
              <a:rPr sz="2800" spc="-60" dirty="0">
                <a:latin typeface="Calibri"/>
                <a:cs typeface="Calibri"/>
              </a:rPr>
              <a:t> </a:t>
            </a:r>
            <a:r>
              <a:rPr sz="2800" dirty="0">
                <a:latin typeface="Calibri"/>
                <a:cs typeface="Calibri"/>
              </a:rPr>
              <a:t>2018</a:t>
            </a:r>
            <a:r>
              <a:rPr sz="2800" spc="-50" dirty="0">
                <a:latin typeface="Calibri"/>
                <a:cs typeface="Calibri"/>
              </a:rPr>
              <a:t> </a:t>
            </a:r>
            <a:r>
              <a:rPr sz="2800" dirty="0">
                <a:latin typeface="Calibri"/>
                <a:cs typeface="Calibri"/>
              </a:rPr>
              <a:t>and</a:t>
            </a:r>
            <a:r>
              <a:rPr sz="2800" spc="-75" dirty="0">
                <a:latin typeface="Calibri"/>
                <a:cs typeface="Calibri"/>
              </a:rPr>
              <a:t> </a:t>
            </a:r>
            <a:r>
              <a:rPr sz="2800" dirty="0">
                <a:latin typeface="Calibri"/>
                <a:cs typeface="Calibri"/>
              </a:rPr>
              <a:t>7</a:t>
            </a:r>
            <a:r>
              <a:rPr sz="2800" spc="-60" dirty="0">
                <a:latin typeface="Calibri"/>
                <a:cs typeface="Calibri"/>
              </a:rPr>
              <a:t> </a:t>
            </a:r>
            <a:r>
              <a:rPr sz="2800" dirty="0">
                <a:latin typeface="Calibri"/>
                <a:cs typeface="Calibri"/>
              </a:rPr>
              <a:t>December</a:t>
            </a:r>
            <a:r>
              <a:rPr sz="2800" spc="-70" dirty="0">
                <a:latin typeface="Calibri"/>
                <a:cs typeface="Calibri"/>
              </a:rPr>
              <a:t> </a:t>
            </a:r>
            <a:r>
              <a:rPr sz="2800" dirty="0">
                <a:latin typeface="Calibri"/>
                <a:cs typeface="Calibri"/>
              </a:rPr>
              <a:t>2018</a:t>
            </a:r>
            <a:r>
              <a:rPr sz="2800" spc="-50" dirty="0">
                <a:latin typeface="Calibri"/>
                <a:cs typeface="Calibri"/>
              </a:rPr>
              <a:t> </a:t>
            </a:r>
            <a:r>
              <a:rPr sz="2800" spc="-10" dirty="0">
                <a:latin typeface="Calibri"/>
                <a:cs typeface="Calibri"/>
              </a:rPr>
              <a:t>(COM(2018)237 </a:t>
            </a:r>
            <a:r>
              <a:rPr sz="2800" dirty="0">
                <a:latin typeface="Calibri"/>
                <a:cs typeface="Calibri"/>
              </a:rPr>
              <a:t>and</a:t>
            </a:r>
            <a:r>
              <a:rPr sz="2800" spc="-90" dirty="0">
                <a:latin typeface="Calibri"/>
                <a:cs typeface="Calibri"/>
              </a:rPr>
              <a:t> </a:t>
            </a:r>
            <a:r>
              <a:rPr sz="2800" spc="-10" dirty="0">
                <a:latin typeface="Calibri"/>
                <a:cs typeface="Calibri"/>
              </a:rPr>
              <a:t>COM(2018)795).</a:t>
            </a:r>
            <a:r>
              <a:rPr sz="2800" spc="-40" dirty="0">
                <a:latin typeface="Calibri"/>
                <a:cs typeface="Calibri"/>
              </a:rPr>
              <a:t> </a:t>
            </a:r>
            <a:r>
              <a:rPr sz="2800" dirty="0">
                <a:latin typeface="Calibri"/>
                <a:cs typeface="Calibri"/>
              </a:rPr>
              <a:t>Three</a:t>
            </a:r>
            <a:r>
              <a:rPr sz="2800" spc="-90" dirty="0">
                <a:latin typeface="Calibri"/>
                <a:cs typeface="Calibri"/>
              </a:rPr>
              <a:t> </a:t>
            </a:r>
            <a:r>
              <a:rPr sz="2800" spc="-10" dirty="0">
                <a:latin typeface="Calibri"/>
                <a:cs typeface="Calibri"/>
              </a:rPr>
              <a:t>pillars:</a:t>
            </a:r>
            <a:endParaRPr sz="2800" dirty="0">
              <a:latin typeface="Calibri"/>
              <a:cs typeface="Calibri"/>
            </a:endParaRPr>
          </a:p>
          <a:p>
            <a:pPr marL="698500" lvl="1" indent="-229235">
              <a:lnSpc>
                <a:spcPct val="100000"/>
              </a:lnSpc>
              <a:spcBef>
                <a:spcPts val="195"/>
              </a:spcBef>
              <a:buFont typeface="Arial"/>
              <a:buChar char="•"/>
              <a:tabLst>
                <a:tab pos="699135" algn="l"/>
              </a:tabLst>
            </a:pPr>
            <a:r>
              <a:rPr sz="2400" dirty="0">
                <a:latin typeface="Calibri"/>
                <a:cs typeface="Calibri"/>
              </a:rPr>
              <a:t>(i)</a:t>
            </a:r>
            <a:r>
              <a:rPr sz="2400" spc="-65" dirty="0">
                <a:latin typeface="Calibri"/>
                <a:cs typeface="Calibri"/>
              </a:rPr>
              <a:t> </a:t>
            </a:r>
            <a:r>
              <a:rPr lang="el-GR" sz="2400" dirty="0">
                <a:latin typeface="Calibri"/>
                <a:cs typeface="Calibri"/>
              </a:rPr>
              <a:t>αύξηση των δημόσιων και ιδιωτικών επενδύσεων στην ΤΝ για την ενίσχυση της διάδοσής της</a:t>
            </a:r>
            <a:endParaRPr sz="2400" dirty="0">
              <a:latin typeface="Calibri"/>
              <a:cs typeface="Calibri"/>
            </a:endParaRPr>
          </a:p>
          <a:p>
            <a:pPr marL="698500" lvl="1" indent="-229235">
              <a:lnSpc>
                <a:spcPct val="100000"/>
              </a:lnSpc>
              <a:spcBef>
                <a:spcPts val="215"/>
              </a:spcBef>
              <a:buFont typeface="Arial"/>
              <a:buChar char="•"/>
              <a:tabLst>
                <a:tab pos="699135" algn="l"/>
              </a:tabLst>
            </a:pPr>
            <a:r>
              <a:rPr sz="2400" dirty="0">
                <a:latin typeface="Calibri"/>
                <a:cs typeface="Calibri"/>
              </a:rPr>
              <a:t>(ii)</a:t>
            </a:r>
            <a:r>
              <a:rPr sz="2400" spc="-65" dirty="0">
                <a:latin typeface="Calibri"/>
                <a:cs typeface="Calibri"/>
              </a:rPr>
              <a:t> </a:t>
            </a:r>
            <a:r>
              <a:rPr lang="el-GR" sz="2400" dirty="0">
                <a:latin typeface="Calibri"/>
                <a:cs typeface="Calibri"/>
              </a:rPr>
              <a:t>προετοιμασία για τις κοινωνικοοικονομικές αλλαγές, και</a:t>
            </a:r>
            <a:endParaRPr sz="2400" dirty="0">
              <a:latin typeface="Calibri"/>
              <a:cs typeface="Calibri"/>
            </a:endParaRPr>
          </a:p>
          <a:p>
            <a:pPr marL="698500" marR="969010" lvl="1" indent="-228600">
              <a:lnSpc>
                <a:spcPts val="2590"/>
              </a:lnSpc>
              <a:spcBef>
                <a:spcPts val="535"/>
              </a:spcBef>
              <a:buFont typeface="Arial"/>
              <a:buChar char="•"/>
              <a:tabLst>
                <a:tab pos="699135" algn="l"/>
              </a:tabLst>
            </a:pPr>
            <a:r>
              <a:rPr sz="2400" dirty="0">
                <a:latin typeface="Calibri"/>
                <a:cs typeface="Calibri"/>
              </a:rPr>
              <a:t>(iii)</a:t>
            </a:r>
            <a:r>
              <a:rPr sz="2400" spc="-70" dirty="0">
                <a:latin typeface="Calibri"/>
                <a:cs typeface="Calibri"/>
              </a:rPr>
              <a:t> </a:t>
            </a:r>
            <a:r>
              <a:rPr lang="el-GR" sz="2400" dirty="0">
                <a:latin typeface="Calibri"/>
                <a:cs typeface="Calibri"/>
              </a:rPr>
              <a:t>την εξασφάλιση κατάλληλου ηθικού και νομικού πλαισίου για την ενίσχυση των ευρωπαϊκών αξιών</a:t>
            </a:r>
            <a:r>
              <a:rPr sz="2400" spc="-10" dirty="0">
                <a:latin typeface="Calibri"/>
                <a:cs typeface="Calibri"/>
              </a:rPr>
              <a:t>.</a:t>
            </a:r>
            <a:endParaRPr sz="2400" dirty="0">
              <a:latin typeface="Calibri"/>
              <a:cs typeface="Calibri"/>
            </a:endParaRPr>
          </a:p>
          <a:p>
            <a:pPr marL="241300" marR="633730" indent="-229235">
              <a:lnSpc>
                <a:spcPts val="3030"/>
              </a:lnSpc>
              <a:spcBef>
                <a:spcPts val="980"/>
              </a:spcBef>
              <a:buClr>
                <a:srgbClr val="000000"/>
              </a:buClr>
              <a:buFont typeface="Arial"/>
              <a:buChar char="•"/>
              <a:tabLst>
                <a:tab pos="241935" algn="l"/>
              </a:tabLst>
            </a:pPr>
            <a:r>
              <a:rPr sz="2800" u="sng" spc="-10" dirty="0">
                <a:solidFill>
                  <a:srgbClr val="0462C1"/>
                </a:solidFill>
                <a:uFill>
                  <a:solidFill>
                    <a:srgbClr val="0462C1"/>
                  </a:solidFill>
                </a:uFill>
                <a:latin typeface="Calibri"/>
                <a:cs typeface="Calibri"/>
                <a:hlinkClick r:id="rId2"/>
              </a:rPr>
              <a:t>https://ec.europa.eu/transparency/regdoc/rep/1/2018/EN/COM-</a:t>
            </a:r>
            <a:r>
              <a:rPr sz="2800" spc="-10" dirty="0">
                <a:solidFill>
                  <a:srgbClr val="0462C1"/>
                </a:solidFill>
                <a:latin typeface="Calibri"/>
                <a:cs typeface="Calibri"/>
                <a:hlinkClick r:id="rId2"/>
              </a:rPr>
              <a:t> </a:t>
            </a:r>
            <a:r>
              <a:rPr sz="2800" u="sng" spc="-25" dirty="0">
                <a:solidFill>
                  <a:srgbClr val="0462C1"/>
                </a:solidFill>
                <a:uFill>
                  <a:solidFill>
                    <a:srgbClr val="0462C1"/>
                  </a:solidFill>
                </a:uFill>
                <a:latin typeface="Calibri"/>
                <a:cs typeface="Calibri"/>
                <a:hlinkClick r:id="rId2"/>
              </a:rPr>
              <a:t>2018-</a:t>
            </a:r>
            <a:r>
              <a:rPr sz="2800" u="sng" spc="-20" dirty="0">
                <a:solidFill>
                  <a:srgbClr val="0462C1"/>
                </a:solidFill>
                <a:uFill>
                  <a:solidFill>
                    <a:srgbClr val="0462C1"/>
                  </a:solidFill>
                </a:uFill>
                <a:latin typeface="Calibri"/>
                <a:cs typeface="Calibri"/>
                <a:hlinkClick r:id="rId2"/>
              </a:rPr>
              <a:t>237-</a:t>
            </a:r>
            <a:r>
              <a:rPr sz="2800" u="sng" spc="-10" dirty="0">
                <a:solidFill>
                  <a:srgbClr val="0462C1"/>
                </a:solidFill>
                <a:uFill>
                  <a:solidFill>
                    <a:srgbClr val="0462C1"/>
                  </a:solidFill>
                </a:uFill>
                <a:latin typeface="Calibri"/>
                <a:cs typeface="Calibri"/>
                <a:hlinkClick r:id="rId2"/>
              </a:rPr>
              <a:t>F1-</a:t>
            </a:r>
            <a:r>
              <a:rPr sz="2800" u="sng" spc="-20" dirty="0">
                <a:solidFill>
                  <a:srgbClr val="0462C1"/>
                </a:solidFill>
                <a:uFill>
                  <a:solidFill>
                    <a:srgbClr val="0462C1"/>
                  </a:solidFill>
                </a:uFill>
                <a:latin typeface="Calibri"/>
                <a:cs typeface="Calibri"/>
                <a:hlinkClick r:id="rId2"/>
              </a:rPr>
              <a:t>EN-MAIN-</a:t>
            </a:r>
            <a:r>
              <a:rPr sz="2800" u="sng" spc="-65" dirty="0">
                <a:solidFill>
                  <a:srgbClr val="0462C1"/>
                </a:solidFill>
                <a:uFill>
                  <a:solidFill>
                    <a:srgbClr val="0462C1"/>
                  </a:solidFill>
                </a:uFill>
                <a:latin typeface="Calibri"/>
                <a:cs typeface="Calibri"/>
                <a:hlinkClick r:id="rId2"/>
              </a:rPr>
              <a:t>PART-</a:t>
            </a:r>
            <a:r>
              <a:rPr sz="2800" u="sng" spc="-10" dirty="0">
                <a:solidFill>
                  <a:srgbClr val="0462C1"/>
                </a:solidFill>
                <a:uFill>
                  <a:solidFill>
                    <a:srgbClr val="0462C1"/>
                  </a:solidFill>
                </a:uFill>
                <a:latin typeface="Calibri"/>
                <a:cs typeface="Calibri"/>
                <a:hlinkClick r:id="rId2"/>
              </a:rPr>
              <a:t>1.PDF</a:t>
            </a:r>
            <a:endParaRPr sz="2800" dirty="0">
              <a:latin typeface="Calibri"/>
              <a:cs typeface="Calibri"/>
            </a:endParaRPr>
          </a:p>
          <a:p>
            <a:pPr marL="241300" marR="633730" indent="-229235">
              <a:lnSpc>
                <a:spcPts val="3020"/>
              </a:lnSpc>
              <a:spcBef>
                <a:spcPts val="994"/>
              </a:spcBef>
              <a:buClr>
                <a:srgbClr val="000000"/>
              </a:buClr>
              <a:buFont typeface="Arial"/>
              <a:buChar char="•"/>
              <a:tabLst>
                <a:tab pos="241935" algn="l"/>
              </a:tabLst>
            </a:pPr>
            <a:r>
              <a:rPr sz="2800" u="sng" spc="-10" dirty="0">
                <a:solidFill>
                  <a:srgbClr val="0462C1"/>
                </a:solidFill>
                <a:uFill>
                  <a:solidFill>
                    <a:srgbClr val="0462C1"/>
                  </a:solidFill>
                </a:uFill>
                <a:latin typeface="Calibri"/>
                <a:cs typeface="Calibri"/>
                <a:hlinkClick r:id="rId3"/>
              </a:rPr>
              <a:t>https://ec.europa.eu/transparency/regdoc/rep/1/2018/EN/COM-</a:t>
            </a:r>
            <a:r>
              <a:rPr sz="2800" spc="-10" dirty="0">
                <a:solidFill>
                  <a:srgbClr val="0462C1"/>
                </a:solidFill>
                <a:latin typeface="Calibri"/>
                <a:cs typeface="Calibri"/>
                <a:hlinkClick r:id="rId3"/>
              </a:rPr>
              <a:t> </a:t>
            </a:r>
            <a:r>
              <a:rPr sz="2800" u="sng" spc="-25" dirty="0">
                <a:solidFill>
                  <a:srgbClr val="0462C1"/>
                </a:solidFill>
                <a:uFill>
                  <a:solidFill>
                    <a:srgbClr val="0462C1"/>
                  </a:solidFill>
                </a:uFill>
                <a:latin typeface="Calibri"/>
                <a:cs typeface="Calibri"/>
                <a:hlinkClick r:id="rId3"/>
              </a:rPr>
              <a:t>2018-</a:t>
            </a:r>
            <a:r>
              <a:rPr sz="2800" u="sng" spc="-20" dirty="0">
                <a:solidFill>
                  <a:srgbClr val="0462C1"/>
                </a:solidFill>
                <a:uFill>
                  <a:solidFill>
                    <a:srgbClr val="0462C1"/>
                  </a:solidFill>
                </a:uFill>
                <a:latin typeface="Calibri"/>
                <a:cs typeface="Calibri"/>
                <a:hlinkClick r:id="rId3"/>
              </a:rPr>
              <a:t>795-</a:t>
            </a:r>
            <a:r>
              <a:rPr sz="2800" u="sng" spc="-10" dirty="0">
                <a:solidFill>
                  <a:srgbClr val="0462C1"/>
                </a:solidFill>
                <a:uFill>
                  <a:solidFill>
                    <a:srgbClr val="0462C1"/>
                  </a:solidFill>
                </a:uFill>
                <a:latin typeface="Calibri"/>
                <a:cs typeface="Calibri"/>
                <a:hlinkClick r:id="rId3"/>
              </a:rPr>
              <a:t>F1-</a:t>
            </a:r>
            <a:r>
              <a:rPr sz="2800" u="sng" spc="-20" dirty="0">
                <a:solidFill>
                  <a:srgbClr val="0462C1"/>
                </a:solidFill>
                <a:uFill>
                  <a:solidFill>
                    <a:srgbClr val="0462C1"/>
                  </a:solidFill>
                </a:uFill>
                <a:latin typeface="Calibri"/>
                <a:cs typeface="Calibri"/>
                <a:hlinkClick r:id="rId3"/>
              </a:rPr>
              <a:t>EN-MAIN-</a:t>
            </a:r>
            <a:r>
              <a:rPr sz="2800" u="sng" spc="-65" dirty="0">
                <a:solidFill>
                  <a:srgbClr val="0462C1"/>
                </a:solidFill>
                <a:uFill>
                  <a:solidFill>
                    <a:srgbClr val="0462C1"/>
                  </a:solidFill>
                </a:uFill>
                <a:latin typeface="Calibri"/>
                <a:cs typeface="Calibri"/>
                <a:hlinkClick r:id="rId3"/>
              </a:rPr>
              <a:t>PART-</a:t>
            </a:r>
            <a:r>
              <a:rPr sz="2800" u="sng" spc="-10" dirty="0">
                <a:solidFill>
                  <a:srgbClr val="0462C1"/>
                </a:solidFill>
                <a:uFill>
                  <a:solidFill>
                    <a:srgbClr val="0462C1"/>
                  </a:solidFill>
                </a:uFill>
                <a:latin typeface="Calibri"/>
                <a:cs typeface="Calibri"/>
                <a:hlinkClick r:id="rId3"/>
              </a:rPr>
              <a:t>1.PDF</a:t>
            </a:r>
            <a:endParaRPr sz="2800" dirty="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633</TotalTime>
  <Words>3282</Words>
  <Application>Microsoft Office PowerPoint</Application>
  <PresentationFormat>Widescreen</PresentationFormat>
  <Paragraphs>231</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ΔΕΟΝΤΟΛΟΓΙΚΕΣ ΚΑΤΕΥΘΥΝΤΗΡΙΕΣ ΓΡΑΜΜΕΣ ΓΑ ΑΞΙΟΠΙΣΤΗ ΤΕΧΝΗΤΗ ΝΟΗΜΟΣΥΝΗ Από την ομάδα εμπειρογνωμόνων υψηλού επιπέδου</vt:lpstr>
      <vt:lpstr>Το αρχείο</vt:lpstr>
      <vt:lpstr>Η ιδέα της αξιόπιστης τεχνητής νοημοσύνης</vt:lpstr>
      <vt:lpstr>PowerPoint Presentation</vt:lpstr>
      <vt:lpstr>Κεφάλαιο 1: Ηθικές αρχές</vt:lpstr>
      <vt:lpstr>Κεφάλαιο 2: καθοδήγηση για την υλοποίηση αξιόπιστης ΤΝ</vt:lpstr>
      <vt:lpstr>Κεφάλαιο 2: καθοδήγηση για την υλοποίηση αξιόπιστης ΤΝ (συνέχεια)</vt:lpstr>
      <vt:lpstr>Κεφάλαιο III: Αξιολόγηση αξιόπιστης ΤΝ</vt:lpstr>
      <vt:lpstr>Η προσέγγιση της Επιτροπής για την ΤΝ</vt:lpstr>
      <vt:lpstr>Ζήτημα: είμαστε πραγματικά σε θέση να ανταγωνιστούμε τις ΗΠΑ και την Κίνα;</vt:lpstr>
      <vt:lpstr>Ανθρωποκεντρική ΤΝ</vt:lpstr>
      <vt:lpstr>Ηθική έναντι νόμου</vt:lpstr>
      <vt:lpstr>Οι κατευθυντήριες γραμμές για την αξιόπιστη τεχνητή νοημοσύνη ως (κριτική) ηθική;</vt:lpstr>
      <vt:lpstr>Η τεχνητή νοημοσύνη θα πρέπει να είναι νόμιμη</vt:lpstr>
      <vt:lpstr>Θεμέλια αξιόπιστης Τεχνητής Νοημοσύνης</vt:lpstr>
      <vt:lpstr>Foundation: (Ηθικά) θεμελιώδη δικαιώματα</vt:lpstr>
      <vt:lpstr>Foundation: (Ηθικά) θεμελιώδη δικαιώματα</vt:lpstr>
      <vt:lpstr>Ηθικές αρχές (με βάση τα ανθρώπινα δικαιώματα)</vt:lpstr>
      <vt:lpstr>Σεβασμός της ανθρώπινης αυτονομίας</vt:lpstr>
      <vt:lpstr>Η αρχή της πρόληψης ζημιάς</vt:lpstr>
      <vt:lpstr>Η αρχή της δίκαιης μεταχείρισης</vt:lpstr>
      <vt:lpstr>Η αρχή της επεξηγηματικότητας</vt:lpstr>
      <vt:lpstr>Εντάσεις μεταξύ των βασικών αρχών</vt:lpstr>
      <vt:lpstr>Απαιτήσεις αξιόπιστης τεχνητής νοημοσύνης</vt:lpstr>
      <vt:lpstr>Απαιτήσεις αξιόπιστης ΤΝ (συνέχεια)</vt:lpstr>
      <vt:lpstr>PowerPoint Presentation</vt:lpstr>
      <vt:lpstr>Ανθρώπινη διαχείριση και εποπτεία</vt:lpstr>
      <vt:lpstr>Ανθρώπινη διαχείριση και εποπτεία (συνέχεια)</vt:lpstr>
      <vt:lpstr>Ιδιωτικότητα και διαχείριση δεδομένων</vt:lpstr>
      <vt:lpstr>Διαφάνεια</vt:lpstr>
      <vt:lpstr>Διαφορετικότητα, μη διάκριση και δικαιοσύνη</vt:lpstr>
      <vt:lpstr>Κοινωνική και περιβαλλοντική ευημερία</vt:lpstr>
      <vt:lpstr>Υπευθυνότητα</vt:lpstr>
      <vt:lpstr>Τεχνικές και μη τεχνικές μέθοδοι για την υλοποίηση αξιόπιστης τεχνητής νοημοσύνης</vt:lpstr>
      <vt:lpstr>Ερωτήσεις και εισηγήσεις</vt:lpstr>
      <vt:lpstr>Ευχαριστώ για την προσοχή σας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GUIDELINES FOR TRUSTWORTHY AI  High-Level Expert Group on Artificial Intelligence</dc:title>
  <dc:creator>Sartor, Giovanni</dc:creator>
  <cp:lastModifiedBy>Theodoros Papoutsos</cp:lastModifiedBy>
  <cp:revision>17</cp:revision>
  <dcterms:created xsi:type="dcterms:W3CDTF">2023-04-27T11:14:50Z</dcterms:created>
  <dcterms:modified xsi:type="dcterms:W3CDTF">2023-05-22T07:30:41Z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2022-07-25T00:00:00Z</vt:filetime>
  </property>
  <property fmtid="{D5CDD505-2E9C-101B-9397-08002B2CF9AE}" pid="3" name="Creator">
    <vt:lpwstr>Microsoft® PowerPoint® 2019</vt:lpwstr>
  </property>
  <property fmtid="{D5CDD505-2E9C-101B-9397-08002B2CF9AE}" pid="4" name="LastSaved">
    <vt:filetime>2023-04-27T00:00:00Z</vt:filetime>
  </property>
  <property fmtid="{D5CDD505-2E9C-101B-9397-08002B2CF9AE}" pid="5" name="Producer">
    <vt:lpwstr>Microsoft® PowerPoint® 2019</vt:lpwstr>
  </property>
</Properties>
</file>