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Lst>
  <p:sldSz cx="9144000" cy="6858000" type="screen4x3"/>
  <p:notesSz cx="9144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94"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LID4096"/>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3592D8A8-A324-4A62-9647-D68514832EC0}" type="datetimeFigureOut">
              <a:rPr lang="LID4096" smtClean="0"/>
              <a:t>06/22/2023</a:t>
            </a:fld>
            <a:endParaRPr lang="LID4096"/>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LID4096"/>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ID4096"/>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LID4096"/>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68DC83A0-2008-4920-87B2-9CC954C50A0C}" type="slidenum">
              <a:rPr lang="LID4096" smtClean="0"/>
              <a:t>‹#›</a:t>
            </a:fld>
            <a:endParaRPr lang="LID4096"/>
          </a:p>
        </p:txBody>
      </p:sp>
    </p:spTree>
    <p:extLst>
      <p:ext uri="{BB962C8B-B14F-4D97-AF65-F5344CB8AC3E}">
        <p14:creationId xmlns:p14="http://schemas.microsoft.com/office/powerpoint/2010/main" val="1031248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ID4096" dirty="0"/>
          </a:p>
        </p:txBody>
      </p:sp>
      <p:sp>
        <p:nvSpPr>
          <p:cNvPr id="4" name="Slide Number Placeholder 3"/>
          <p:cNvSpPr>
            <a:spLocks noGrp="1"/>
          </p:cNvSpPr>
          <p:nvPr>
            <p:ph type="sldNum" sz="quarter" idx="5"/>
          </p:nvPr>
        </p:nvSpPr>
        <p:spPr/>
        <p:txBody>
          <a:bodyPr/>
          <a:lstStyle/>
          <a:p>
            <a:fld id="{68DC83A0-2008-4920-87B2-9CC954C50A0C}" type="slidenum">
              <a:rPr lang="LID4096" smtClean="0"/>
              <a:t>24</a:t>
            </a:fld>
            <a:endParaRPr lang="LID4096"/>
          </a:p>
        </p:txBody>
      </p:sp>
    </p:spTree>
    <p:extLst>
      <p:ext uri="{BB962C8B-B14F-4D97-AF65-F5344CB8AC3E}">
        <p14:creationId xmlns:p14="http://schemas.microsoft.com/office/powerpoint/2010/main" val="3261696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64616" y="1739264"/>
            <a:ext cx="7780020" cy="2034539"/>
          </a:xfrm>
          <a:prstGeom prst="rect">
            <a:avLst/>
          </a:prstGeom>
        </p:spPr>
        <p:txBody>
          <a:bodyPr wrap="square" lIns="0" tIns="0" rIns="0" bIns="0">
            <a:spAutoFit/>
          </a:bodyPr>
          <a:lstStyle>
            <a:lvl1pPr>
              <a:defRPr sz="3600" b="1" i="0">
                <a:solidFill>
                  <a:schemeClr val="tx1"/>
                </a:solidFill>
                <a:latin typeface="Calibri"/>
                <a:cs typeface="Calibri"/>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sz="3200" b="1"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6/22/2023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3200" b="1"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6/22/2023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chemeClr val="tx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6/22/2023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6/22/2023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6/22/2023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93014" y="377444"/>
            <a:ext cx="8557971" cy="1123315"/>
          </a:xfrm>
          <a:prstGeom prst="rect">
            <a:avLst/>
          </a:prstGeom>
        </p:spPr>
        <p:txBody>
          <a:bodyPr wrap="square" lIns="0" tIns="0" rIns="0" bIns="0">
            <a:spAutoFit/>
          </a:bodyPr>
          <a:lstStyle>
            <a:lvl1pPr>
              <a:defRPr sz="3600" b="1" i="0">
                <a:solidFill>
                  <a:schemeClr val="tx1"/>
                </a:solidFill>
                <a:latin typeface="Calibri"/>
                <a:cs typeface="Calibri"/>
              </a:defRPr>
            </a:lvl1pPr>
          </a:lstStyle>
          <a:p>
            <a:endParaRPr/>
          </a:p>
        </p:txBody>
      </p:sp>
      <p:sp>
        <p:nvSpPr>
          <p:cNvPr id="3" name="Holder 3"/>
          <p:cNvSpPr>
            <a:spLocks noGrp="1"/>
          </p:cNvSpPr>
          <p:nvPr>
            <p:ph type="body" idx="1"/>
          </p:nvPr>
        </p:nvSpPr>
        <p:spPr>
          <a:xfrm>
            <a:off x="282041" y="2365538"/>
            <a:ext cx="8579916" cy="3265170"/>
          </a:xfrm>
          <a:prstGeom prst="rect">
            <a:avLst/>
          </a:prstGeom>
        </p:spPr>
        <p:txBody>
          <a:bodyPr wrap="square" lIns="0" tIns="0" rIns="0" bIns="0">
            <a:spAutoFit/>
          </a:bodyPr>
          <a:lstStyle>
            <a:lvl1pPr>
              <a:defRPr sz="3200" b="1"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6/22/2023</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8" Type="http://schemas.openxmlformats.org/officeDocument/2006/relationships/image" Target="../media/image24.jpg"/><Relationship Id="rId3" Type="http://schemas.openxmlformats.org/officeDocument/2006/relationships/image" Target="../media/image21.png"/><Relationship Id="rId7" Type="http://schemas.openxmlformats.org/officeDocument/2006/relationships/image" Target="../media/image4.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hyperlink" Target="http://www.istc.cnr.it/group/goal" TargetMode="External"/><Relationship Id="rId4" Type="http://schemas.openxmlformats.org/officeDocument/2006/relationships/image" Target="../media/image22.png"/><Relationship Id="rId9" Type="http://schemas.openxmlformats.org/officeDocument/2006/relationships/image" Target="../media/image25.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7729728" y="6085332"/>
            <a:ext cx="822959" cy="542544"/>
          </a:xfrm>
          <a:prstGeom prst="rect">
            <a:avLst/>
          </a:prstGeom>
        </p:spPr>
      </p:pic>
      <p:sp>
        <p:nvSpPr>
          <p:cNvPr id="3" name="object 3"/>
          <p:cNvSpPr txBox="1"/>
          <p:nvPr/>
        </p:nvSpPr>
        <p:spPr>
          <a:xfrm>
            <a:off x="5476494" y="6309156"/>
            <a:ext cx="2023745" cy="281940"/>
          </a:xfrm>
          <a:prstGeom prst="rect">
            <a:avLst/>
          </a:prstGeom>
        </p:spPr>
        <p:txBody>
          <a:bodyPr vert="horz" wrap="square" lIns="0" tIns="22860" rIns="0" bIns="0" rtlCol="0">
            <a:spAutoFit/>
          </a:bodyPr>
          <a:lstStyle/>
          <a:p>
            <a:pPr marL="12700" marR="5080" indent="459740" algn="r">
              <a:lnSpc>
                <a:spcPts val="650"/>
              </a:lnSpc>
              <a:spcBef>
                <a:spcPts val="180"/>
              </a:spcBef>
            </a:pPr>
            <a:r>
              <a:rPr sz="600" dirty="0">
                <a:latin typeface="Arial"/>
                <a:cs typeface="Arial"/>
              </a:rPr>
              <a:t>This</a:t>
            </a:r>
            <a:r>
              <a:rPr sz="600" spc="-30" dirty="0">
                <a:latin typeface="Arial"/>
                <a:cs typeface="Arial"/>
              </a:rPr>
              <a:t> </a:t>
            </a:r>
            <a:r>
              <a:rPr sz="600" dirty="0">
                <a:latin typeface="Arial"/>
                <a:cs typeface="Arial"/>
              </a:rPr>
              <a:t>Master is</a:t>
            </a:r>
            <a:r>
              <a:rPr sz="600" spc="-15" dirty="0">
                <a:latin typeface="Arial"/>
                <a:cs typeface="Arial"/>
              </a:rPr>
              <a:t> </a:t>
            </a:r>
            <a:r>
              <a:rPr sz="600" dirty="0">
                <a:latin typeface="Arial"/>
                <a:cs typeface="Arial"/>
              </a:rPr>
              <a:t>run</a:t>
            </a:r>
            <a:r>
              <a:rPr sz="600" spc="-10" dirty="0">
                <a:latin typeface="Arial"/>
                <a:cs typeface="Arial"/>
              </a:rPr>
              <a:t> </a:t>
            </a:r>
            <a:r>
              <a:rPr sz="600" dirty="0">
                <a:latin typeface="Arial"/>
                <a:cs typeface="Arial"/>
              </a:rPr>
              <a:t>under the</a:t>
            </a:r>
            <a:r>
              <a:rPr sz="600" spc="-10" dirty="0">
                <a:latin typeface="Arial"/>
                <a:cs typeface="Arial"/>
              </a:rPr>
              <a:t> </a:t>
            </a:r>
            <a:r>
              <a:rPr sz="600" dirty="0">
                <a:latin typeface="Arial"/>
                <a:cs typeface="Arial"/>
              </a:rPr>
              <a:t>context of </a:t>
            </a:r>
            <a:r>
              <a:rPr sz="600" spc="-10" dirty="0">
                <a:latin typeface="Arial"/>
                <a:cs typeface="Arial"/>
              </a:rPr>
              <a:t>Action</a:t>
            </a:r>
            <a:r>
              <a:rPr sz="600" spc="500" dirty="0">
                <a:latin typeface="Arial"/>
                <a:cs typeface="Arial"/>
              </a:rPr>
              <a:t> </a:t>
            </a:r>
            <a:r>
              <a:rPr sz="600" dirty="0">
                <a:latin typeface="Arial"/>
                <a:cs typeface="Arial"/>
              </a:rPr>
              <a:t>No </a:t>
            </a:r>
            <a:r>
              <a:rPr sz="600" spc="-10" dirty="0">
                <a:latin typeface="Arial"/>
                <a:cs typeface="Arial"/>
              </a:rPr>
              <a:t>2020-EU-IA-</a:t>
            </a:r>
            <a:r>
              <a:rPr sz="600" dirty="0">
                <a:latin typeface="Arial"/>
                <a:cs typeface="Arial"/>
              </a:rPr>
              <a:t>0087,</a:t>
            </a:r>
            <a:r>
              <a:rPr sz="600" spc="5" dirty="0">
                <a:latin typeface="Arial"/>
                <a:cs typeface="Arial"/>
              </a:rPr>
              <a:t> </a:t>
            </a:r>
            <a:r>
              <a:rPr sz="600" dirty="0">
                <a:latin typeface="Arial"/>
                <a:cs typeface="Arial"/>
              </a:rPr>
              <a:t>co-financed</a:t>
            </a:r>
            <a:r>
              <a:rPr sz="600" spc="-5" dirty="0">
                <a:latin typeface="Arial"/>
                <a:cs typeface="Arial"/>
              </a:rPr>
              <a:t> </a:t>
            </a:r>
            <a:r>
              <a:rPr sz="600" dirty="0">
                <a:latin typeface="Arial"/>
                <a:cs typeface="Arial"/>
              </a:rPr>
              <a:t>by</a:t>
            </a:r>
            <a:r>
              <a:rPr sz="600" spc="-10" dirty="0">
                <a:latin typeface="Arial"/>
                <a:cs typeface="Arial"/>
              </a:rPr>
              <a:t> </a:t>
            </a:r>
            <a:r>
              <a:rPr sz="600" dirty="0">
                <a:latin typeface="Arial"/>
                <a:cs typeface="Arial"/>
              </a:rPr>
              <a:t>the</a:t>
            </a:r>
            <a:r>
              <a:rPr sz="600" spc="5" dirty="0">
                <a:latin typeface="Arial"/>
                <a:cs typeface="Arial"/>
              </a:rPr>
              <a:t> </a:t>
            </a:r>
            <a:r>
              <a:rPr sz="600" dirty="0">
                <a:latin typeface="Arial"/>
                <a:cs typeface="Arial"/>
              </a:rPr>
              <a:t>EU</a:t>
            </a:r>
            <a:r>
              <a:rPr sz="600" spc="5" dirty="0">
                <a:latin typeface="Arial"/>
                <a:cs typeface="Arial"/>
              </a:rPr>
              <a:t> </a:t>
            </a:r>
            <a:r>
              <a:rPr sz="600" dirty="0">
                <a:latin typeface="Arial"/>
                <a:cs typeface="Arial"/>
              </a:rPr>
              <a:t>CEF</a:t>
            </a:r>
            <a:r>
              <a:rPr sz="600" spc="5" dirty="0">
                <a:latin typeface="Arial"/>
                <a:cs typeface="Arial"/>
              </a:rPr>
              <a:t> </a:t>
            </a:r>
            <a:r>
              <a:rPr sz="600" spc="-10" dirty="0">
                <a:latin typeface="Arial"/>
                <a:cs typeface="Arial"/>
              </a:rPr>
              <a:t>Telecom</a:t>
            </a:r>
            <a:r>
              <a:rPr sz="600" spc="500" dirty="0">
                <a:latin typeface="Arial"/>
                <a:cs typeface="Arial"/>
              </a:rPr>
              <a:t> </a:t>
            </a:r>
            <a:r>
              <a:rPr sz="600" dirty="0">
                <a:latin typeface="Arial"/>
                <a:cs typeface="Arial"/>
              </a:rPr>
              <a:t>under GA</a:t>
            </a:r>
            <a:r>
              <a:rPr sz="600" spc="-15" dirty="0">
                <a:latin typeface="Arial"/>
                <a:cs typeface="Arial"/>
              </a:rPr>
              <a:t> </a:t>
            </a:r>
            <a:r>
              <a:rPr sz="600" dirty="0">
                <a:latin typeface="Arial"/>
                <a:cs typeface="Arial"/>
              </a:rPr>
              <a:t>nr.</a:t>
            </a:r>
            <a:r>
              <a:rPr sz="600" spc="-10" dirty="0">
                <a:latin typeface="Arial"/>
                <a:cs typeface="Arial"/>
              </a:rPr>
              <a:t> INEA/CEF/ICT/A2020/2267423</a:t>
            </a:r>
            <a:endParaRPr sz="600">
              <a:latin typeface="Arial"/>
              <a:cs typeface="Arial"/>
            </a:endParaRPr>
          </a:p>
        </p:txBody>
      </p:sp>
      <p:pic>
        <p:nvPicPr>
          <p:cNvPr id="4" name="object 4"/>
          <p:cNvPicPr/>
          <p:nvPr/>
        </p:nvPicPr>
        <p:blipFill>
          <a:blip r:embed="rId3" cstate="print"/>
          <a:stretch>
            <a:fillRect/>
          </a:stretch>
        </p:blipFill>
        <p:spPr>
          <a:xfrm>
            <a:off x="480494" y="6282690"/>
            <a:ext cx="2031829" cy="308038"/>
          </a:xfrm>
          <a:prstGeom prst="rect">
            <a:avLst/>
          </a:prstGeom>
        </p:spPr>
      </p:pic>
      <p:sp>
        <p:nvSpPr>
          <p:cNvPr id="5" name="object 5"/>
          <p:cNvSpPr txBox="1">
            <a:spLocks noGrp="1"/>
          </p:cNvSpPr>
          <p:nvPr>
            <p:ph type="title"/>
          </p:nvPr>
        </p:nvSpPr>
        <p:spPr>
          <a:xfrm>
            <a:off x="1128649" y="648664"/>
            <a:ext cx="6325870" cy="1243930"/>
          </a:xfrm>
          <a:prstGeom prst="rect">
            <a:avLst/>
          </a:prstGeom>
        </p:spPr>
        <p:txBody>
          <a:bodyPr vert="horz" wrap="square" lIns="0" tIns="12700" rIns="0" bIns="0" rtlCol="0">
            <a:spAutoFit/>
          </a:bodyPr>
          <a:lstStyle/>
          <a:p>
            <a:pPr marL="12700" algn="ctr">
              <a:lnSpc>
                <a:spcPct val="100000"/>
              </a:lnSpc>
              <a:spcBef>
                <a:spcPts val="100"/>
              </a:spcBef>
            </a:pPr>
            <a:r>
              <a:rPr lang="el-GR" sz="4000" dirty="0"/>
              <a:t>Για μια ΤΝ με επιστημονικό προσανατολισμό</a:t>
            </a:r>
            <a:endParaRPr sz="4000" dirty="0"/>
          </a:p>
        </p:txBody>
      </p:sp>
      <p:sp>
        <p:nvSpPr>
          <p:cNvPr id="6" name="object 6"/>
          <p:cNvSpPr txBox="1"/>
          <p:nvPr/>
        </p:nvSpPr>
        <p:spPr>
          <a:xfrm>
            <a:off x="761872" y="2116189"/>
            <a:ext cx="6864350" cy="1132554"/>
          </a:xfrm>
          <a:prstGeom prst="rect">
            <a:avLst/>
          </a:prstGeom>
        </p:spPr>
        <p:txBody>
          <a:bodyPr vert="horz" wrap="square" lIns="0" tIns="12065" rIns="0" bIns="0" rtlCol="0">
            <a:spAutoFit/>
          </a:bodyPr>
          <a:lstStyle/>
          <a:p>
            <a:pPr marL="2540" algn="ctr">
              <a:lnSpc>
                <a:spcPts val="3295"/>
              </a:lnSpc>
              <a:spcBef>
                <a:spcPts val="95"/>
              </a:spcBef>
            </a:pPr>
            <a:r>
              <a:rPr sz="2000" b="1" spc="-5" dirty="0">
                <a:latin typeface="Calibri"/>
                <a:cs typeface="Calibri"/>
              </a:rPr>
              <a:t>&amp;</a:t>
            </a:r>
            <a:endParaRPr sz="2000" dirty="0">
              <a:latin typeface="Calibri"/>
              <a:cs typeface="Calibri"/>
            </a:endParaRPr>
          </a:p>
          <a:p>
            <a:pPr algn="ctr">
              <a:lnSpc>
                <a:spcPts val="5695"/>
              </a:lnSpc>
            </a:pPr>
            <a:r>
              <a:rPr lang="el-GR" sz="4000" b="1" dirty="0">
                <a:latin typeface="Calibri"/>
                <a:cs typeface="Calibri"/>
              </a:rPr>
              <a:t>όχι υπηρέτη της επιχείρησης</a:t>
            </a:r>
            <a:endParaRPr sz="4000" dirty="0">
              <a:latin typeface="Calibri"/>
              <a:cs typeface="Calibri"/>
            </a:endParaRPr>
          </a:p>
        </p:txBody>
      </p:sp>
      <p:sp>
        <p:nvSpPr>
          <p:cNvPr id="7" name="object 7"/>
          <p:cNvSpPr/>
          <p:nvPr/>
        </p:nvSpPr>
        <p:spPr>
          <a:xfrm>
            <a:off x="2766060" y="3472338"/>
            <a:ext cx="3056890" cy="0"/>
          </a:xfrm>
          <a:custGeom>
            <a:avLst/>
            <a:gdLst/>
            <a:ahLst/>
            <a:cxnLst/>
            <a:rect l="l" t="t" r="r" b="b"/>
            <a:pathLst>
              <a:path w="3056890">
                <a:moveTo>
                  <a:pt x="0" y="0"/>
                </a:moveTo>
                <a:lnTo>
                  <a:pt x="3056386" y="0"/>
                </a:lnTo>
              </a:path>
            </a:pathLst>
          </a:custGeom>
          <a:ln w="14912">
            <a:solidFill>
              <a:srgbClr val="000000"/>
            </a:solidFill>
          </a:ln>
        </p:spPr>
        <p:txBody>
          <a:bodyPr wrap="square" lIns="0" tIns="0" rIns="0" bIns="0" rtlCol="0"/>
          <a:lstStyle/>
          <a:p>
            <a:endParaRPr/>
          </a:p>
        </p:txBody>
      </p:sp>
      <p:sp>
        <p:nvSpPr>
          <p:cNvPr id="8" name="object 8"/>
          <p:cNvSpPr txBox="1"/>
          <p:nvPr/>
        </p:nvSpPr>
        <p:spPr>
          <a:xfrm>
            <a:off x="1901444" y="3785997"/>
            <a:ext cx="4780280" cy="756920"/>
          </a:xfrm>
          <a:prstGeom prst="rect">
            <a:avLst/>
          </a:prstGeom>
        </p:spPr>
        <p:txBody>
          <a:bodyPr vert="horz" wrap="square" lIns="0" tIns="12065" rIns="0" bIns="0" rtlCol="0">
            <a:spAutoFit/>
          </a:bodyPr>
          <a:lstStyle/>
          <a:p>
            <a:pPr marL="635" algn="ctr">
              <a:lnSpc>
                <a:spcPct val="100000"/>
              </a:lnSpc>
              <a:spcBef>
                <a:spcPts val="95"/>
              </a:spcBef>
            </a:pPr>
            <a:r>
              <a:rPr sz="1600" b="1" dirty="0">
                <a:latin typeface="Palatino Linotype"/>
                <a:cs typeface="Palatino Linotype"/>
              </a:rPr>
              <a:t>Cristiano</a:t>
            </a:r>
            <a:r>
              <a:rPr sz="1600" b="1" spc="-80" dirty="0">
                <a:latin typeface="Palatino Linotype"/>
                <a:cs typeface="Palatino Linotype"/>
              </a:rPr>
              <a:t> </a:t>
            </a:r>
            <a:r>
              <a:rPr sz="1600" b="1" spc="-10" dirty="0">
                <a:latin typeface="Palatino Linotype"/>
                <a:cs typeface="Palatino Linotype"/>
              </a:rPr>
              <a:t>Castelfranchi</a:t>
            </a:r>
            <a:endParaRPr sz="1600" dirty="0">
              <a:latin typeface="Palatino Linotype"/>
              <a:cs typeface="Palatino Linotype"/>
            </a:endParaRPr>
          </a:p>
          <a:p>
            <a:pPr>
              <a:lnSpc>
                <a:spcPct val="100000"/>
              </a:lnSpc>
              <a:spcBef>
                <a:spcPts val="35"/>
              </a:spcBef>
            </a:pPr>
            <a:endParaRPr sz="1400" dirty="0">
              <a:latin typeface="Palatino Linotype"/>
              <a:cs typeface="Palatino Linotype"/>
            </a:endParaRPr>
          </a:p>
          <a:p>
            <a:pPr algn="ctr">
              <a:lnSpc>
                <a:spcPct val="100000"/>
              </a:lnSpc>
            </a:pPr>
            <a:r>
              <a:rPr sz="1600" i="1" dirty="0">
                <a:latin typeface="Palatino Linotype"/>
                <a:cs typeface="Palatino Linotype"/>
              </a:rPr>
              <a:t>Institute</a:t>
            </a:r>
            <a:r>
              <a:rPr sz="1600" i="1" spc="-5" dirty="0">
                <a:latin typeface="Palatino Linotype"/>
                <a:cs typeface="Palatino Linotype"/>
              </a:rPr>
              <a:t> </a:t>
            </a:r>
            <a:r>
              <a:rPr sz="1600" i="1" dirty="0">
                <a:latin typeface="Palatino Linotype"/>
                <a:cs typeface="Palatino Linotype"/>
              </a:rPr>
              <a:t>for</a:t>
            </a:r>
            <a:r>
              <a:rPr sz="1600" i="1" spc="-40" dirty="0">
                <a:latin typeface="Palatino Linotype"/>
                <a:cs typeface="Palatino Linotype"/>
              </a:rPr>
              <a:t> </a:t>
            </a:r>
            <a:r>
              <a:rPr sz="1600" i="1" dirty="0">
                <a:latin typeface="Palatino Linotype"/>
                <a:cs typeface="Palatino Linotype"/>
              </a:rPr>
              <a:t>Cognitive</a:t>
            </a:r>
            <a:r>
              <a:rPr sz="1600" i="1" spc="-20" dirty="0">
                <a:latin typeface="Palatino Linotype"/>
                <a:cs typeface="Palatino Linotype"/>
              </a:rPr>
              <a:t> </a:t>
            </a:r>
            <a:r>
              <a:rPr sz="1600" i="1" dirty="0">
                <a:latin typeface="Palatino Linotype"/>
                <a:cs typeface="Palatino Linotype"/>
              </a:rPr>
              <a:t>Sciences</a:t>
            </a:r>
            <a:r>
              <a:rPr sz="1600" i="1" spc="-30" dirty="0">
                <a:latin typeface="Palatino Linotype"/>
                <a:cs typeface="Palatino Linotype"/>
              </a:rPr>
              <a:t> </a:t>
            </a:r>
            <a:r>
              <a:rPr sz="1600" i="1" dirty="0">
                <a:latin typeface="Palatino Linotype"/>
                <a:cs typeface="Palatino Linotype"/>
              </a:rPr>
              <a:t>and</a:t>
            </a:r>
            <a:r>
              <a:rPr sz="1600" i="1" spc="-45" dirty="0">
                <a:latin typeface="Palatino Linotype"/>
                <a:cs typeface="Palatino Linotype"/>
              </a:rPr>
              <a:t> </a:t>
            </a:r>
            <a:r>
              <a:rPr sz="1600" i="1" spc="-20" dirty="0">
                <a:latin typeface="Palatino Linotype"/>
                <a:cs typeface="Palatino Linotype"/>
              </a:rPr>
              <a:t>Technologies</a:t>
            </a:r>
            <a:r>
              <a:rPr sz="1600" i="1" dirty="0">
                <a:latin typeface="Palatino Linotype"/>
                <a:cs typeface="Palatino Linotype"/>
              </a:rPr>
              <a:t> </a:t>
            </a:r>
            <a:r>
              <a:rPr sz="1600" dirty="0">
                <a:latin typeface="Palatino Linotype"/>
                <a:cs typeface="Palatino Linotype"/>
              </a:rPr>
              <a:t>–</a:t>
            </a:r>
            <a:r>
              <a:rPr sz="1600" spc="-40" dirty="0">
                <a:latin typeface="Palatino Linotype"/>
                <a:cs typeface="Palatino Linotype"/>
              </a:rPr>
              <a:t> </a:t>
            </a:r>
            <a:r>
              <a:rPr sz="1600" spc="-20" dirty="0">
                <a:latin typeface="Palatino Linotype"/>
                <a:cs typeface="Palatino Linotype"/>
              </a:rPr>
              <a:t>Roma</a:t>
            </a:r>
            <a:endParaRPr sz="1600" dirty="0">
              <a:latin typeface="Palatino Linotype"/>
              <a:cs typeface="Palatino Linotype"/>
            </a:endParaRPr>
          </a:p>
        </p:txBody>
      </p:sp>
      <p:pic>
        <p:nvPicPr>
          <p:cNvPr id="9" name="object 9"/>
          <p:cNvPicPr/>
          <p:nvPr/>
        </p:nvPicPr>
        <p:blipFill>
          <a:blip r:embed="rId4" cstate="print"/>
          <a:stretch>
            <a:fillRect/>
          </a:stretch>
        </p:blipFill>
        <p:spPr>
          <a:xfrm>
            <a:off x="3851147" y="5327903"/>
            <a:ext cx="685800" cy="665988"/>
          </a:xfrm>
          <a:prstGeom prst="rect">
            <a:avLst/>
          </a:prstGeom>
        </p:spPr>
      </p:pic>
      <p:pic>
        <p:nvPicPr>
          <p:cNvPr id="10" name="object 10"/>
          <p:cNvPicPr/>
          <p:nvPr/>
        </p:nvPicPr>
        <p:blipFill>
          <a:blip r:embed="rId5" cstate="print"/>
          <a:stretch>
            <a:fillRect/>
          </a:stretch>
        </p:blipFill>
        <p:spPr>
          <a:xfrm>
            <a:off x="243840" y="185928"/>
            <a:ext cx="3505200" cy="390144"/>
          </a:xfrm>
          <a:prstGeom prst="rect">
            <a:avLst/>
          </a:prstGeom>
        </p:spPr>
      </p:pic>
      <p:pic>
        <p:nvPicPr>
          <p:cNvPr id="11" name="object 11"/>
          <p:cNvPicPr/>
          <p:nvPr/>
        </p:nvPicPr>
        <p:blipFill>
          <a:blip r:embed="rId6" cstate="print"/>
          <a:stretch>
            <a:fillRect/>
          </a:stretch>
        </p:blipFill>
        <p:spPr>
          <a:xfrm>
            <a:off x="8057388" y="30480"/>
            <a:ext cx="784859" cy="70104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6334" y="457962"/>
            <a:ext cx="8313420" cy="5724525"/>
          </a:xfrm>
          <a:custGeom>
            <a:avLst/>
            <a:gdLst/>
            <a:ahLst/>
            <a:cxnLst/>
            <a:rect l="l" t="t" r="r" b="b"/>
            <a:pathLst>
              <a:path w="8313420" h="5724525">
                <a:moveTo>
                  <a:pt x="0" y="5724144"/>
                </a:moveTo>
                <a:lnTo>
                  <a:pt x="8313420" y="5724144"/>
                </a:lnTo>
                <a:lnTo>
                  <a:pt x="8313420" y="0"/>
                </a:lnTo>
                <a:lnTo>
                  <a:pt x="0" y="0"/>
                </a:lnTo>
                <a:lnTo>
                  <a:pt x="0" y="5724144"/>
                </a:lnTo>
                <a:close/>
              </a:path>
            </a:pathLst>
          </a:custGeom>
          <a:ln w="28575">
            <a:solidFill>
              <a:srgbClr val="000000"/>
            </a:solidFill>
          </a:ln>
        </p:spPr>
        <p:txBody>
          <a:bodyPr wrap="square" lIns="0" tIns="0" rIns="0" bIns="0" rtlCol="0"/>
          <a:lstStyle/>
          <a:p>
            <a:endParaRPr/>
          </a:p>
        </p:txBody>
      </p:sp>
      <p:sp>
        <p:nvSpPr>
          <p:cNvPr id="3" name="object 3"/>
          <p:cNvSpPr txBox="1">
            <a:spLocks noGrp="1"/>
          </p:cNvSpPr>
          <p:nvPr>
            <p:ph type="title"/>
          </p:nvPr>
        </p:nvSpPr>
        <p:spPr>
          <a:xfrm>
            <a:off x="585622" y="1204671"/>
            <a:ext cx="7912100" cy="1736373"/>
          </a:xfrm>
          <a:prstGeom prst="rect">
            <a:avLst/>
          </a:prstGeom>
        </p:spPr>
        <p:txBody>
          <a:bodyPr vert="horz" wrap="square" lIns="0" tIns="12700" rIns="0" bIns="0" rtlCol="0">
            <a:spAutoFit/>
          </a:bodyPr>
          <a:lstStyle/>
          <a:p>
            <a:pPr marL="12065" marR="5080" algn="ctr">
              <a:lnSpc>
                <a:spcPct val="100000"/>
              </a:lnSpc>
              <a:spcBef>
                <a:spcPts val="100"/>
              </a:spcBef>
            </a:pPr>
            <a:r>
              <a:rPr lang="el-GR" sz="2800" b="0" dirty="0">
                <a:latin typeface="Calibri"/>
                <a:cs typeface="Calibri"/>
              </a:rPr>
              <a:t>Οι φιλόσοφοι συχνά ισχυρίζονται ότι αυτό που κάνουν οι επιστήμονες της τεχνητής νοημοσύνης και των γνωστικών επιστημών είναι να</a:t>
            </a:r>
            <a:br>
              <a:rPr lang="el-GR" sz="2800" b="0" dirty="0">
                <a:latin typeface="Calibri"/>
                <a:cs typeface="Calibri"/>
              </a:rPr>
            </a:br>
            <a:r>
              <a:rPr lang="el-GR" sz="2800" b="0" dirty="0">
                <a:latin typeface="Calibri"/>
                <a:cs typeface="Calibri"/>
              </a:rPr>
              <a:t>"</a:t>
            </a:r>
            <a:r>
              <a:rPr lang="el-GR" sz="2800" dirty="0">
                <a:solidFill>
                  <a:srgbClr val="FF0000"/>
                </a:solidFill>
                <a:latin typeface="Calibri"/>
                <a:cs typeface="Calibri"/>
              </a:rPr>
              <a:t>ανθρωπομορφοποιούν" τις μηχανές</a:t>
            </a:r>
            <a:endParaRPr sz="2800" spc="-10" dirty="0">
              <a:solidFill>
                <a:srgbClr val="FF0000"/>
              </a:solidFill>
            </a:endParaRPr>
          </a:p>
        </p:txBody>
      </p:sp>
      <p:sp>
        <p:nvSpPr>
          <p:cNvPr id="4" name="object 4"/>
          <p:cNvSpPr txBox="1"/>
          <p:nvPr/>
        </p:nvSpPr>
        <p:spPr>
          <a:xfrm>
            <a:off x="511962" y="3048000"/>
            <a:ext cx="8059420" cy="2241639"/>
          </a:xfrm>
          <a:prstGeom prst="rect">
            <a:avLst/>
          </a:prstGeom>
        </p:spPr>
        <p:txBody>
          <a:bodyPr vert="horz" wrap="square" lIns="0" tIns="12700" rIns="0" bIns="0" rtlCol="0">
            <a:spAutoFit/>
          </a:bodyPr>
          <a:lstStyle/>
          <a:p>
            <a:pPr marL="461009" algn="ctr">
              <a:lnSpc>
                <a:spcPct val="100000"/>
              </a:lnSpc>
              <a:spcBef>
                <a:spcPts val="100"/>
              </a:spcBef>
            </a:pPr>
            <a:r>
              <a:rPr lang="el-GR" sz="3200" dirty="0">
                <a:latin typeface="Calibri"/>
                <a:cs typeface="Calibri"/>
              </a:rPr>
              <a:t>(που δεν μπορούν επί της ουσίας να έχουν</a:t>
            </a:r>
          </a:p>
          <a:p>
            <a:pPr marL="461009" algn="ctr">
              <a:lnSpc>
                <a:spcPct val="100000"/>
              </a:lnSpc>
              <a:spcBef>
                <a:spcPts val="100"/>
              </a:spcBef>
            </a:pPr>
            <a:r>
              <a:rPr lang="el-GR" sz="3200" dirty="0">
                <a:latin typeface="Calibri"/>
                <a:cs typeface="Calibri"/>
              </a:rPr>
              <a:t>"μυαλό", "νοημοσύνη", "προθέσεις", κ.λπ. αλλά απλώς τα "προσομοιώνουν"</a:t>
            </a:r>
            <a:r>
              <a:rPr sz="3200" spc="-20" dirty="0">
                <a:latin typeface="Calibri"/>
                <a:cs typeface="Calibri"/>
              </a:rPr>
              <a:t>)</a:t>
            </a:r>
            <a:endParaRPr sz="3200" dirty="0">
              <a:latin typeface="Calibri"/>
              <a:cs typeface="Calibri"/>
            </a:endParaRPr>
          </a:p>
          <a:p>
            <a:pPr>
              <a:lnSpc>
                <a:spcPct val="100000"/>
              </a:lnSpc>
              <a:spcBef>
                <a:spcPts val="45"/>
              </a:spcBef>
            </a:pPr>
            <a:endParaRPr sz="2400" dirty="0">
              <a:latin typeface="Calibri"/>
              <a:cs typeface="Calibri"/>
            </a:endParaRPr>
          </a:p>
          <a:p>
            <a:pPr marL="2540" algn="ctr">
              <a:lnSpc>
                <a:spcPct val="100000"/>
              </a:lnSpc>
              <a:spcBef>
                <a:spcPts val="5"/>
              </a:spcBef>
            </a:pPr>
            <a:r>
              <a:rPr lang="el-GR" sz="2400" dirty="0">
                <a:latin typeface="Calibri"/>
                <a:cs typeface="Calibri"/>
              </a:rPr>
              <a:t>Για τη συζήτηση αυτή βλ. π.χ. </a:t>
            </a:r>
            <a:r>
              <a:rPr lang="el-GR" sz="2400" dirty="0" err="1">
                <a:latin typeface="Calibri"/>
                <a:cs typeface="Calibri"/>
              </a:rPr>
              <a:t>Floridi</a:t>
            </a:r>
            <a:r>
              <a:rPr lang="el-GR" sz="2400" dirty="0">
                <a:latin typeface="Calibri"/>
                <a:cs typeface="Calibri"/>
              </a:rPr>
              <a:t> και </a:t>
            </a:r>
            <a:r>
              <a:rPr lang="el-GR" sz="2400" dirty="0" err="1">
                <a:latin typeface="Calibri"/>
                <a:cs typeface="Calibri"/>
              </a:rPr>
              <a:t>Sanders</a:t>
            </a:r>
            <a:endParaRPr sz="2400" dirty="0">
              <a:latin typeface="Calibri"/>
              <a:cs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6334" y="457962"/>
            <a:ext cx="8313420" cy="5724525"/>
          </a:xfrm>
          <a:custGeom>
            <a:avLst/>
            <a:gdLst/>
            <a:ahLst/>
            <a:cxnLst/>
            <a:rect l="l" t="t" r="r" b="b"/>
            <a:pathLst>
              <a:path w="8313420" h="5724525">
                <a:moveTo>
                  <a:pt x="0" y="5724144"/>
                </a:moveTo>
                <a:lnTo>
                  <a:pt x="8313420" y="5724144"/>
                </a:lnTo>
                <a:lnTo>
                  <a:pt x="8313420" y="0"/>
                </a:lnTo>
                <a:lnTo>
                  <a:pt x="0" y="0"/>
                </a:lnTo>
                <a:lnTo>
                  <a:pt x="0" y="5724144"/>
                </a:lnTo>
                <a:close/>
              </a:path>
            </a:pathLst>
          </a:custGeom>
          <a:ln w="28575">
            <a:solidFill>
              <a:srgbClr val="000000"/>
            </a:solidFill>
          </a:ln>
        </p:spPr>
        <p:txBody>
          <a:bodyPr wrap="square" lIns="0" tIns="0" rIns="0" bIns="0" rtlCol="0"/>
          <a:lstStyle/>
          <a:p>
            <a:endParaRPr/>
          </a:p>
        </p:txBody>
      </p:sp>
      <p:sp>
        <p:nvSpPr>
          <p:cNvPr id="3" name="object 3"/>
          <p:cNvSpPr txBox="1"/>
          <p:nvPr/>
        </p:nvSpPr>
        <p:spPr>
          <a:xfrm>
            <a:off x="520090" y="808735"/>
            <a:ext cx="8044815" cy="4962897"/>
          </a:xfrm>
          <a:prstGeom prst="rect">
            <a:avLst/>
          </a:prstGeom>
        </p:spPr>
        <p:txBody>
          <a:bodyPr vert="horz" wrap="square" lIns="0" tIns="12700" rIns="0" bIns="0" rtlCol="0">
            <a:spAutoFit/>
          </a:bodyPr>
          <a:lstStyle/>
          <a:p>
            <a:pPr marL="875030" marR="868044" algn="ctr">
              <a:lnSpc>
                <a:spcPct val="100000"/>
              </a:lnSpc>
              <a:spcBef>
                <a:spcPts val="100"/>
              </a:spcBef>
            </a:pPr>
            <a:r>
              <a:rPr lang="el-GR" sz="3200" dirty="0">
                <a:latin typeface="Calibri"/>
                <a:cs typeface="Calibri"/>
              </a:rPr>
              <a:t>Είναι ακριβώς το αντίστροφο: αυτό που κάνουμε είναι</a:t>
            </a:r>
          </a:p>
          <a:p>
            <a:pPr marL="875030" marR="868044" algn="ctr">
              <a:lnSpc>
                <a:spcPct val="100000"/>
              </a:lnSpc>
              <a:spcBef>
                <a:spcPts val="100"/>
              </a:spcBef>
            </a:pPr>
            <a:r>
              <a:rPr lang="el-GR" sz="3200" dirty="0">
                <a:latin typeface="Calibri"/>
                <a:cs typeface="Calibri"/>
              </a:rPr>
              <a:t>"</a:t>
            </a:r>
            <a:r>
              <a:rPr lang="el-GR" sz="3200" b="1" dirty="0" err="1">
                <a:solidFill>
                  <a:srgbClr val="FF0000"/>
                </a:solidFill>
                <a:latin typeface="Calibri"/>
                <a:cs typeface="Calibri"/>
              </a:rPr>
              <a:t>απο-ανθρωπομορφοποιούμε</a:t>
            </a:r>
            <a:r>
              <a:rPr lang="el-GR" sz="3200" b="1" dirty="0">
                <a:latin typeface="Calibri"/>
                <a:cs typeface="Calibri"/>
              </a:rPr>
              <a:t>" τέτοιες έννοιες</a:t>
            </a:r>
            <a:r>
              <a:rPr sz="3200" spc="-10" dirty="0">
                <a:latin typeface="Calibri"/>
                <a:cs typeface="Calibri"/>
              </a:rPr>
              <a:t>,</a:t>
            </a:r>
            <a:endParaRPr sz="3200" dirty="0">
              <a:latin typeface="Calibri"/>
              <a:cs typeface="Calibri"/>
            </a:endParaRPr>
          </a:p>
          <a:p>
            <a:pPr>
              <a:lnSpc>
                <a:spcPct val="100000"/>
              </a:lnSpc>
              <a:spcBef>
                <a:spcPts val="50"/>
              </a:spcBef>
            </a:pPr>
            <a:endParaRPr sz="3200" dirty="0">
              <a:latin typeface="Calibri"/>
              <a:cs typeface="Calibri"/>
            </a:endParaRPr>
          </a:p>
          <a:p>
            <a:pPr marL="12700" marR="5080" indent="635" algn="ctr">
              <a:lnSpc>
                <a:spcPct val="100000"/>
              </a:lnSpc>
            </a:pPr>
            <a:r>
              <a:rPr lang="el-GR" sz="3200" dirty="0">
                <a:latin typeface="Calibri"/>
                <a:cs typeface="Calibri"/>
              </a:rPr>
              <a:t>καθιστώντας τις πλέον </a:t>
            </a:r>
            <a:r>
              <a:rPr lang="el-GR" sz="3200" b="1" dirty="0">
                <a:latin typeface="Calibri"/>
                <a:cs typeface="Calibri"/>
              </a:rPr>
              <a:t>μη "ανθρωποκεντρικές", αλλά πιο γενικευμένες και αφηρημένες</a:t>
            </a:r>
            <a:r>
              <a:rPr lang="el-GR" sz="3200" dirty="0">
                <a:latin typeface="Calibri"/>
                <a:cs typeface="Calibri"/>
              </a:rPr>
              <a:t>, και πιο σαφείς, τυποποιημένες και "λειτουργικές". Δεν είναι πλέον "λέξεις" κοινής λογικής.</a:t>
            </a:r>
            <a:endParaRPr sz="3200" dirty="0">
              <a:latin typeface="Calibri"/>
              <a:cs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6334" y="457962"/>
            <a:ext cx="8313420" cy="5724525"/>
          </a:xfrm>
          <a:custGeom>
            <a:avLst/>
            <a:gdLst/>
            <a:ahLst/>
            <a:cxnLst/>
            <a:rect l="l" t="t" r="r" b="b"/>
            <a:pathLst>
              <a:path w="8313420" h="5724525">
                <a:moveTo>
                  <a:pt x="0" y="5724144"/>
                </a:moveTo>
                <a:lnTo>
                  <a:pt x="8313420" y="5724144"/>
                </a:lnTo>
                <a:lnTo>
                  <a:pt x="8313420" y="0"/>
                </a:lnTo>
                <a:lnTo>
                  <a:pt x="0" y="0"/>
                </a:lnTo>
                <a:lnTo>
                  <a:pt x="0" y="5724144"/>
                </a:lnTo>
                <a:close/>
              </a:path>
            </a:pathLst>
          </a:custGeom>
          <a:ln w="28575">
            <a:solidFill>
              <a:srgbClr val="000000"/>
            </a:solidFill>
          </a:ln>
        </p:spPr>
        <p:txBody>
          <a:bodyPr wrap="square" lIns="0" tIns="0" rIns="0" bIns="0" rtlCol="0"/>
          <a:lstStyle/>
          <a:p>
            <a:endParaRPr/>
          </a:p>
        </p:txBody>
      </p:sp>
      <p:sp>
        <p:nvSpPr>
          <p:cNvPr id="3" name="object 3"/>
          <p:cNvSpPr txBox="1"/>
          <p:nvPr/>
        </p:nvSpPr>
        <p:spPr>
          <a:xfrm>
            <a:off x="503326" y="1143711"/>
            <a:ext cx="8075930" cy="4457631"/>
          </a:xfrm>
          <a:prstGeom prst="rect">
            <a:avLst/>
          </a:prstGeom>
        </p:spPr>
        <p:txBody>
          <a:bodyPr vert="horz" wrap="square" lIns="0" tIns="12700" rIns="0" bIns="0" rtlCol="0">
            <a:spAutoFit/>
          </a:bodyPr>
          <a:lstStyle/>
          <a:p>
            <a:pPr marL="414655" marR="406400" indent="3810" algn="ctr">
              <a:lnSpc>
                <a:spcPct val="100000"/>
              </a:lnSpc>
              <a:spcBef>
                <a:spcPts val="100"/>
              </a:spcBef>
            </a:pPr>
            <a:r>
              <a:rPr lang="el-GR" sz="3200" dirty="0">
                <a:latin typeface="Calibri"/>
                <a:cs typeface="Calibri"/>
              </a:rPr>
              <a:t>Η αποστολή της ΤΝ δεν είναι απλώς να αγοράζει έννοιες και θεωρίες από τις ανθρώπινες και κοινωνικές επιστήμες ή τη φιλοσοφία </a:t>
            </a:r>
            <a:r>
              <a:rPr lang="el-GR" sz="3200" b="1" dirty="0">
                <a:latin typeface="Calibri"/>
                <a:cs typeface="Calibri"/>
              </a:rPr>
              <a:t>για "εφαρμογή" τους</a:t>
            </a:r>
            <a:r>
              <a:rPr sz="3200" spc="-10" dirty="0">
                <a:latin typeface="Calibri"/>
                <a:cs typeface="Calibri"/>
              </a:rPr>
              <a:t>.</a:t>
            </a:r>
            <a:endParaRPr lang="en-US" sz="3200" spc="-10" dirty="0">
              <a:latin typeface="Calibri"/>
              <a:cs typeface="Calibri"/>
            </a:endParaRPr>
          </a:p>
          <a:p>
            <a:pPr marL="414655" marR="406400" indent="3810" algn="ctr">
              <a:lnSpc>
                <a:spcPct val="100000"/>
              </a:lnSpc>
              <a:spcBef>
                <a:spcPts val="100"/>
              </a:spcBef>
            </a:pPr>
            <a:endParaRPr sz="3200" dirty="0">
              <a:latin typeface="Calibri"/>
              <a:cs typeface="Calibri"/>
            </a:endParaRPr>
          </a:p>
          <a:p>
            <a:pPr marL="12065" marR="5080" algn="ctr">
              <a:lnSpc>
                <a:spcPct val="100000"/>
              </a:lnSpc>
            </a:pPr>
            <a:r>
              <a:rPr lang="el-GR" sz="3200" dirty="0">
                <a:latin typeface="Calibri"/>
                <a:cs typeface="Calibri"/>
              </a:rPr>
              <a:t>Η τεχνητή νοημοσύνη ανταποδίδει μια καθοριστική συνεισφορά, όχι μόνο "τεχνολογική", </a:t>
            </a:r>
            <a:r>
              <a:rPr lang="el-GR" sz="3200" dirty="0">
                <a:solidFill>
                  <a:srgbClr val="FF0000"/>
                </a:solidFill>
                <a:latin typeface="Calibri"/>
                <a:cs typeface="Calibri"/>
              </a:rPr>
              <a:t>αλλάζοντας αυτές τις έννοιες, τα μοντέλα και τις θεωρίες</a:t>
            </a:r>
            <a:r>
              <a:rPr sz="3200" spc="-10" dirty="0">
                <a:solidFill>
                  <a:srgbClr val="FF0000"/>
                </a:solidFill>
                <a:latin typeface="Calibri"/>
                <a:cs typeface="Calibri"/>
              </a:rPr>
              <a:t>.</a:t>
            </a:r>
            <a:endParaRPr sz="3200" dirty="0">
              <a:solidFill>
                <a:srgbClr val="FF0000"/>
              </a:solidFill>
              <a:latin typeface="Calibri"/>
              <a:cs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6334" y="457962"/>
            <a:ext cx="8313420" cy="5724525"/>
          </a:xfrm>
          <a:custGeom>
            <a:avLst/>
            <a:gdLst/>
            <a:ahLst/>
            <a:cxnLst/>
            <a:rect l="l" t="t" r="r" b="b"/>
            <a:pathLst>
              <a:path w="8313420" h="5724525">
                <a:moveTo>
                  <a:pt x="0" y="5724144"/>
                </a:moveTo>
                <a:lnTo>
                  <a:pt x="8313420" y="5724144"/>
                </a:lnTo>
                <a:lnTo>
                  <a:pt x="8313420" y="0"/>
                </a:lnTo>
                <a:lnTo>
                  <a:pt x="0" y="0"/>
                </a:lnTo>
                <a:lnTo>
                  <a:pt x="0" y="5724144"/>
                </a:lnTo>
                <a:close/>
              </a:path>
            </a:pathLst>
          </a:custGeom>
          <a:ln w="28575">
            <a:solidFill>
              <a:srgbClr val="000000"/>
            </a:solidFill>
          </a:ln>
        </p:spPr>
        <p:txBody>
          <a:bodyPr wrap="square" lIns="0" tIns="0" rIns="0" bIns="0" rtlCol="0"/>
          <a:lstStyle/>
          <a:p>
            <a:endParaRPr/>
          </a:p>
        </p:txBody>
      </p:sp>
      <p:sp>
        <p:nvSpPr>
          <p:cNvPr id="3" name="object 3"/>
          <p:cNvSpPr txBox="1">
            <a:spLocks noGrp="1"/>
          </p:cNvSpPr>
          <p:nvPr>
            <p:ph type="title"/>
          </p:nvPr>
        </p:nvSpPr>
        <p:spPr>
          <a:xfrm>
            <a:off x="464616" y="906272"/>
            <a:ext cx="8119109" cy="1612621"/>
          </a:xfrm>
          <a:prstGeom prst="rect">
            <a:avLst/>
          </a:prstGeom>
        </p:spPr>
        <p:txBody>
          <a:bodyPr vert="horz" wrap="square" lIns="0" tIns="12065" rIns="0" bIns="0" rtlCol="0">
            <a:spAutoFit/>
          </a:bodyPr>
          <a:lstStyle/>
          <a:p>
            <a:pPr marL="12700" marR="5080">
              <a:lnSpc>
                <a:spcPct val="100000"/>
              </a:lnSpc>
              <a:spcBef>
                <a:spcPts val="95"/>
              </a:spcBef>
            </a:pPr>
            <a:r>
              <a:rPr lang="el-GR" sz="2600" b="0" dirty="0">
                <a:latin typeface="Calibri"/>
                <a:cs typeface="Calibri"/>
              </a:rPr>
              <a:t>Όχι μόνο το περιβάλλον και η κοινωνία μας θα είναι υβριδικά και εμπλουτισμένα, </a:t>
            </a:r>
            <a:r>
              <a:rPr lang="el-GR" sz="2600" dirty="0">
                <a:latin typeface="Calibri"/>
                <a:cs typeface="Calibri"/>
              </a:rPr>
              <a:t>αλλά και ο εγκέφαλος και το μυαλό μας θα εμπλουτιστούν, </a:t>
            </a:r>
            <a:r>
              <a:rPr lang="el-GR" sz="2600" dirty="0">
                <a:solidFill>
                  <a:srgbClr val="FF0000"/>
                </a:solidFill>
                <a:latin typeface="Calibri"/>
                <a:cs typeface="Calibri"/>
              </a:rPr>
              <a:t>με νέα γνωστική δύναμη και νέες λειτουργίες</a:t>
            </a:r>
            <a:r>
              <a:rPr sz="2600" spc="-10" dirty="0">
                <a:solidFill>
                  <a:srgbClr val="FF0000"/>
                </a:solidFill>
              </a:rPr>
              <a:t>.</a:t>
            </a:r>
            <a:endParaRPr sz="2600" dirty="0">
              <a:solidFill>
                <a:srgbClr val="FF0000"/>
              </a:solidFill>
              <a:latin typeface="Calibri"/>
              <a:cs typeface="Calibri"/>
            </a:endParaRPr>
          </a:p>
        </p:txBody>
      </p:sp>
      <p:sp>
        <p:nvSpPr>
          <p:cNvPr id="4" name="object 4"/>
          <p:cNvSpPr txBox="1"/>
          <p:nvPr/>
        </p:nvSpPr>
        <p:spPr>
          <a:xfrm>
            <a:off x="464616" y="2616149"/>
            <a:ext cx="7804150" cy="2903359"/>
          </a:xfrm>
          <a:prstGeom prst="rect">
            <a:avLst/>
          </a:prstGeom>
        </p:spPr>
        <p:txBody>
          <a:bodyPr vert="horz" wrap="square" lIns="0" tIns="12700" rIns="0" bIns="0" rtlCol="0">
            <a:spAutoFit/>
          </a:bodyPr>
          <a:lstStyle/>
          <a:p>
            <a:pPr marL="469900">
              <a:lnSpc>
                <a:spcPct val="100000"/>
              </a:lnSpc>
              <a:spcBef>
                <a:spcPts val="100"/>
              </a:spcBef>
            </a:pPr>
            <a:r>
              <a:rPr lang="el-GR" sz="2400" b="1" dirty="0">
                <a:latin typeface="Calibri"/>
                <a:cs typeface="Calibri"/>
              </a:rPr>
              <a:t>Οι γνωστικές μας ικανότητες δεν θα βελτιωθούν απλώς,</a:t>
            </a:r>
          </a:p>
          <a:p>
            <a:pPr marL="469900">
              <a:lnSpc>
                <a:spcPct val="100000"/>
              </a:lnSpc>
              <a:spcBef>
                <a:spcPts val="100"/>
              </a:spcBef>
            </a:pPr>
            <a:r>
              <a:rPr lang="el-GR" sz="2400" b="1" dirty="0">
                <a:latin typeface="Calibri"/>
                <a:cs typeface="Calibri"/>
              </a:rPr>
              <a:t>αλλά θα </a:t>
            </a:r>
            <a:r>
              <a:rPr lang="el-GR" sz="2400" b="1" dirty="0">
                <a:solidFill>
                  <a:srgbClr val="FF0000"/>
                </a:solidFill>
                <a:latin typeface="Calibri"/>
                <a:cs typeface="Calibri"/>
              </a:rPr>
              <a:t>αλλάξουν</a:t>
            </a:r>
            <a:r>
              <a:rPr lang="en-US" sz="2400" spc="-10" dirty="0">
                <a:latin typeface="Calibri"/>
                <a:cs typeface="Calibri"/>
              </a:rPr>
              <a:t>.</a:t>
            </a:r>
            <a:endParaRPr lang="en-US" sz="2400" dirty="0">
              <a:latin typeface="Calibri"/>
              <a:cs typeface="Calibri"/>
            </a:endParaRPr>
          </a:p>
          <a:p>
            <a:pPr>
              <a:lnSpc>
                <a:spcPct val="100000"/>
              </a:lnSpc>
              <a:spcBef>
                <a:spcPts val="45"/>
              </a:spcBef>
            </a:pPr>
            <a:endParaRPr sz="1950" dirty="0">
              <a:latin typeface="Calibri"/>
              <a:cs typeface="Calibri"/>
            </a:endParaRPr>
          </a:p>
          <a:p>
            <a:pPr marL="12700">
              <a:lnSpc>
                <a:spcPct val="100000"/>
              </a:lnSpc>
            </a:pPr>
            <a:r>
              <a:rPr lang="el-GR" sz="2000" dirty="0">
                <a:latin typeface="Calibri"/>
                <a:cs typeface="Calibri"/>
              </a:rPr>
              <a:t>Δεν είναι μόνο θέμα "μνημονικής λειτουργίας", εξωτερικευμένης μνήμης, δεδομένων πρόσβασης και επεξεργασίας, της "ανάγνωσης", της " εκμάθησης μέσω πρακτικής άσκησης</a:t>
            </a:r>
            <a:r>
              <a:rPr sz="2000" spc="-10" dirty="0">
                <a:latin typeface="Calibri"/>
                <a:cs typeface="Calibri"/>
              </a:rPr>
              <a:t>”.</a:t>
            </a:r>
            <a:endParaRPr sz="2000" dirty="0">
              <a:latin typeface="Calibri"/>
              <a:cs typeface="Calibri"/>
            </a:endParaRPr>
          </a:p>
          <a:p>
            <a:pPr>
              <a:lnSpc>
                <a:spcPct val="100000"/>
              </a:lnSpc>
              <a:spcBef>
                <a:spcPts val="20"/>
              </a:spcBef>
            </a:pPr>
            <a:endParaRPr sz="1950" dirty="0">
              <a:latin typeface="Calibri"/>
              <a:cs typeface="Calibri"/>
            </a:endParaRPr>
          </a:p>
          <a:p>
            <a:pPr marL="12700" marR="414020">
              <a:lnSpc>
                <a:spcPct val="100000"/>
              </a:lnSpc>
              <a:spcBef>
                <a:spcPts val="5"/>
              </a:spcBef>
            </a:pPr>
            <a:r>
              <a:rPr lang="el-GR" sz="2000" dirty="0">
                <a:latin typeface="Calibri"/>
                <a:cs typeface="Calibri"/>
              </a:rPr>
              <a:t>Θα υπάρξει μια σοβαρή </a:t>
            </a:r>
            <a:r>
              <a:rPr lang="el-GR" sz="2000" b="1" dirty="0">
                <a:latin typeface="Calibri"/>
                <a:cs typeface="Calibri"/>
              </a:rPr>
              <a:t>εξέλιξη της "</a:t>
            </a:r>
            <a:r>
              <a:rPr lang="el-GR" sz="2000" b="1" dirty="0">
                <a:solidFill>
                  <a:srgbClr val="FF0000"/>
                </a:solidFill>
                <a:latin typeface="Calibri"/>
                <a:cs typeface="Calibri"/>
              </a:rPr>
              <a:t>κοινωνικής μας αντίληψης</a:t>
            </a:r>
            <a:r>
              <a:rPr lang="el-GR" sz="2000" dirty="0">
                <a:latin typeface="Calibri"/>
                <a:cs typeface="Calibri"/>
              </a:rPr>
              <a:t>" στην υβριδική κοινωνία.</a:t>
            </a:r>
            <a:endParaRPr sz="2000" dirty="0">
              <a:latin typeface="Calibri"/>
              <a:cs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6334" y="457962"/>
            <a:ext cx="8313420" cy="5724525"/>
          </a:xfrm>
          <a:custGeom>
            <a:avLst/>
            <a:gdLst/>
            <a:ahLst/>
            <a:cxnLst/>
            <a:rect l="l" t="t" r="r" b="b"/>
            <a:pathLst>
              <a:path w="8313420" h="5724525">
                <a:moveTo>
                  <a:pt x="0" y="5724144"/>
                </a:moveTo>
                <a:lnTo>
                  <a:pt x="8313420" y="5724144"/>
                </a:lnTo>
                <a:lnTo>
                  <a:pt x="8313420" y="0"/>
                </a:lnTo>
                <a:lnTo>
                  <a:pt x="0" y="0"/>
                </a:lnTo>
                <a:lnTo>
                  <a:pt x="0" y="5724144"/>
                </a:lnTo>
                <a:close/>
              </a:path>
            </a:pathLst>
          </a:custGeom>
          <a:ln w="28575">
            <a:solidFill>
              <a:srgbClr val="000000"/>
            </a:solidFill>
          </a:ln>
        </p:spPr>
        <p:txBody>
          <a:bodyPr wrap="square" lIns="0" tIns="0" rIns="0" bIns="0" rtlCol="0"/>
          <a:lstStyle/>
          <a:p>
            <a:endParaRPr/>
          </a:p>
        </p:txBody>
      </p:sp>
      <p:sp>
        <p:nvSpPr>
          <p:cNvPr id="3" name="object 3"/>
          <p:cNvSpPr txBox="1">
            <a:spLocks noGrp="1"/>
          </p:cNvSpPr>
          <p:nvPr>
            <p:ph type="title"/>
          </p:nvPr>
        </p:nvSpPr>
        <p:spPr>
          <a:xfrm>
            <a:off x="464616" y="665479"/>
            <a:ext cx="7680325" cy="756920"/>
          </a:xfrm>
          <a:prstGeom prst="rect">
            <a:avLst/>
          </a:prstGeom>
        </p:spPr>
        <p:txBody>
          <a:bodyPr vert="horz" wrap="square" lIns="0" tIns="12700" rIns="0" bIns="0" rtlCol="0">
            <a:spAutoFit/>
          </a:bodyPr>
          <a:lstStyle/>
          <a:p>
            <a:pPr marL="12700">
              <a:lnSpc>
                <a:spcPct val="100000"/>
              </a:lnSpc>
              <a:spcBef>
                <a:spcPts val="100"/>
              </a:spcBef>
            </a:pPr>
            <a:r>
              <a:rPr lang="el-GR" sz="2400" b="0" dirty="0">
                <a:latin typeface="Calibri"/>
                <a:cs typeface="Calibri"/>
              </a:rPr>
              <a:t>Ειδικότερα, το </a:t>
            </a:r>
            <a:r>
              <a:rPr sz="2400" b="0" dirty="0">
                <a:latin typeface="Calibri"/>
                <a:cs typeface="Calibri"/>
              </a:rPr>
              <a:t>WEB</a:t>
            </a:r>
            <a:r>
              <a:rPr sz="2400" b="0" spc="-25" dirty="0">
                <a:latin typeface="Calibri"/>
                <a:cs typeface="Calibri"/>
              </a:rPr>
              <a:t> </a:t>
            </a:r>
            <a:r>
              <a:rPr sz="2400" b="0" dirty="0">
                <a:latin typeface="Calibri"/>
                <a:cs typeface="Calibri"/>
              </a:rPr>
              <a:t>(“Minds</a:t>
            </a:r>
            <a:r>
              <a:rPr sz="2400" b="0" spc="-25" dirty="0">
                <a:latin typeface="Calibri"/>
                <a:cs typeface="Calibri"/>
              </a:rPr>
              <a:t> </a:t>
            </a:r>
            <a:r>
              <a:rPr sz="2400" b="0" dirty="0">
                <a:latin typeface="Calibri"/>
                <a:cs typeface="Calibri"/>
              </a:rPr>
              <a:t>on</a:t>
            </a:r>
            <a:r>
              <a:rPr sz="2400" b="0" spc="-20" dirty="0">
                <a:latin typeface="Calibri"/>
                <a:cs typeface="Calibri"/>
              </a:rPr>
              <a:t> </a:t>
            </a:r>
            <a:r>
              <a:rPr sz="2400" b="0" dirty="0">
                <a:latin typeface="Calibri"/>
                <a:cs typeface="Calibri"/>
              </a:rPr>
              <a:t>Line”)</a:t>
            </a:r>
            <a:r>
              <a:rPr sz="2400" b="0" spc="-25" dirty="0">
                <a:latin typeface="Calibri"/>
                <a:cs typeface="Calibri"/>
              </a:rPr>
              <a:t> </a:t>
            </a:r>
            <a:r>
              <a:rPr lang="el-GR" sz="2400" b="0" dirty="0">
                <a:latin typeface="Calibri"/>
                <a:cs typeface="Calibri"/>
              </a:rPr>
              <a:t>και η εικονική πραγματικότητα θα δώσουν τη δυνατότητα σε</a:t>
            </a:r>
            <a:r>
              <a:rPr sz="2400" b="0" spc="-10" dirty="0">
                <a:latin typeface="Calibri"/>
                <a:cs typeface="Calibri"/>
              </a:rPr>
              <a:t>:</a:t>
            </a:r>
            <a:endParaRPr sz="2400" dirty="0">
              <a:latin typeface="Calibri"/>
              <a:cs typeface="Calibri"/>
            </a:endParaRPr>
          </a:p>
        </p:txBody>
      </p:sp>
      <p:sp>
        <p:nvSpPr>
          <p:cNvPr id="4" name="object 4"/>
          <p:cNvSpPr txBox="1"/>
          <p:nvPr/>
        </p:nvSpPr>
        <p:spPr>
          <a:xfrm>
            <a:off x="464616" y="1396695"/>
            <a:ext cx="7788275" cy="5119350"/>
          </a:xfrm>
          <a:prstGeom prst="rect">
            <a:avLst/>
          </a:prstGeom>
        </p:spPr>
        <p:txBody>
          <a:bodyPr vert="horz" wrap="square" lIns="0" tIns="12700" rIns="0" bIns="0" rtlCol="0">
            <a:spAutoFit/>
          </a:bodyPr>
          <a:lstStyle/>
          <a:p>
            <a:pPr marL="469900">
              <a:lnSpc>
                <a:spcPct val="100000"/>
              </a:lnSpc>
              <a:spcBef>
                <a:spcPts val="100"/>
              </a:spcBef>
            </a:pPr>
            <a:r>
              <a:rPr sz="2400" dirty="0">
                <a:latin typeface="Calibri"/>
                <a:cs typeface="Calibri"/>
              </a:rPr>
              <a:t>&gt;&gt;</a:t>
            </a:r>
            <a:r>
              <a:rPr sz="2400" spc="-40" dirty="0">
                <a:latin typeface="Calibri"/>
                <a:cs typeface="Calibri"/>
              </a:rPr>
              <a:t> </a:t>
            </a:r>
            <a:r>
              <a:rPr sz="2400" b="1" spc="-10" dirty="0">
                <a:latin typeface="Calibri"/>
                <a:cs typeface="Calibri"/>
              </a:rPr>
              <a:t>“</a:t>
            </a:r>
            <a:r>
              <a:rPr lang="el-GR" sz="2400" b="1" u="sng" spc="-10" dirty="0">
                <a:uFill>
                  <a:solidFill>
                    <a:srgbClr val="000000"/>
                  </a:solidFill>
                </a:uFill>
                <a:latin typeface="Calibri"/>
                <a:cs typeface="Calibri"/>
              </a:rPr>
              <a:t>συλλογική </a:t>
            </a:r>
            <a:r>
              <a:rPr lang="el-GR" sz="2400" b="1" spc="-10" dirty="0">
                <a:uFill>
                  <a:solidFill>
                    <a:srgbClr val="000000"/>
                  </a:solidFill>
                </a:uFill>
                <a:latin typeface="Calibri"/>
                <a:cs typeface="Calibri"/>
              </a:rPr>
              <a:t>νοημοσύνη και επίλυση προβλημάτων</a:t>
            </a:r>
            <a:r>
              <a:rPr sz="2400" spc="-10" dirty="0">
                <a:latin typeface="Calibri"/>
                <a:cs typeface="Calibri"/>
              </a:rPr>
              <a:t>”,</a:t>
            </a:r>
            <a:endParaRPr sz="2400" dirty="0">
              <a:latin typeface="Calibri"/>
              <a:cs typeface="Calibri"/>
            </a:endParaRPr>
          </a:p>
          <a:p>
            <a:pPr marL="469900">
              <a:lnSpc>
                <a:spcPct val="100000"/>
              </a:lnSpc>
              <a:spcBef>
                <a:spcPts val="5"/>
              </a:spcBef>
            </a:pPr>
            <a:r>
              <a:rPr sz="2400" dirty="0">
                <a:latin typeface="Calibri"/>
                <a:cs typeface="Calibri"/>
              </a:rPr>
              <a:t>&gt;&gt; “</a:t>
            </a:r>
            <a:r>
              <a:rPr lang="el-GR" sz="2400" b="1" u="sng" dirty="0">
                <a:uFill>
                  <a:solidFill>
                    <a:srgbClr val="000000"/>
                  </a:solidFill>
                </a:uFill>
                <a:latin typeface="Calibri"/>
                <a:cs typeface="Calibri"/>
              </a:rPr>
              <a:t>συλλογική </a:t>
            </a:r>
            <a:r>
              <a:rPr lang="el-GR" sz="2400" b="1" dirty="0">
                <a:uFill>
                  <a:solidFill>
                    <a:srgbClr val="000000"/>
                  </a:solidFill>
                </a:uFill>
                <a:latin typeface="Calibri"/>
                <a:cs typeface="Calibri"/>
              </a:rPr>
              <a:t>λογική</a:t>
            </a:r>
            <a:r>
              <a:rPr sz="2400" spc="-10" dirty="0">
                <a:latin typeface="Calibri"/>
                <a:cs typeface="Calibri"/>
              </a:rPr>
              <a:t>”,</a:t>
            </a:r>
            <a:endParaRPr sz="2400" dirty="0">
              <a:latin typeface="Calibri"/>
              <a:cs typeface="Calibri"/>
            </a:endParaRPr>
          </a:p>
          <a:p>
            <a:pPr marL="469900">
              <a:lnSpc>
                <a:spcPct val="100000"/>
              </a:lnSpc>
            </a:pPr>
            <a:r>
              <a:rPr sz="2400" dirty="0">
                <a:latin typeface="Calibri"/>
                <a:cs typeface="Calibri"/>
              </a:rPr>
              <a:t>&gt;&gt;</a:t>
            </a:r>
            <a:r>
              <a:rPr sz="2400" spc="-30" dirty="0">
                <a:latin typeface="Calibri"/>
                <a:cs typeface="Calibri"/>
              </a:rPr>
              <a:t> </a:t>
            </a:r>
            <a:r>
              <a:rPr sz="2400" dirty="0">
                <a:latin typeface="Calibri"/>
                <a:cs typeface="Calibri"/>
              </a:rPr>
              <a:t>“</a:t>
            </a:r>
            <a:r>
              <a:rPr lang="el-GR" sz="2400" b="1" dirty="0">
                <a:latin typeface="Calibri"/>
                <a:cs typeface="Calibri"/>
              </a:rPr>
              <a:t>κεφάλαιο γνώσης και ανταλλαγή γνώσεων</a:t>
            </a:r>
            <a:r>
              <a:rPr sz="2400" spc="-10" dirty="0">
                <a:latin typeface="Calibri"/>
                <a:cs typeface="Calibri"/>
              </a:rPr>
              <a:t>”,</a:t>
            </a:r>
            <a:endParaRPr sz="2400" dirty="0">
              <a:latin typeface="Calibri"/>
              <a:cs typeface="Calibri"/>
            </a:endParaRPr>
          </a:p>
          <a:p>
            <a:pPr marL="469900">
              <a:lnSpc>
                <a:spcPct val="100000"/>
              </a:lnSpc>
            </a:pPr>
            <a:r>
              <a:rPr sz="2400" dirty="0">
                <a:latin typeface="Calibri"/>
                <a:cs typeface="Calibri"/>
              </a:rPr>
              <a:t>&gt;&gt;</a:t>
            </a:r>
            <a:r>
              <a:rPr sz="2400" spc="5" dirty="0">
                <a:latin typeface="Calibri"/>
                <a:cs typeface="Calibri"/>
              </a:rPr>
              <a:t> </a:t>
            </a:r>
            <a:r>
              <a:rPr sz="2400" spc="-25" dirty="0">
                <a:latin typeface="Calibri"/>
                <a:cs typeface="Calibri"/>
              </a:rPr>
              <a:t>“</a:t>
            </a:r>
            <a:r>
              <a:rPr lang="el-GR" sz="2400" b="1" spc="-25" dirty="0">
                <a:latin typeface="Calibri"/>
                <a:cs typeface="Calibri"/>
              </a:rPr>
              <a:t>δημιουργικότητα</a:t>
            </a:r>
            <a:r>
              <a:rPr sz="2400" spc="-25" dirty="0">
                <a:latin typeface="Calibri"/>
                <a:cs typeface="Calibri"/>
              </a:rPr>
              <a:t>”,</a:t>
            </a:r>
            <a:r>
              <a:rPr sz="2400" spc="-20" dirty="0">
                <a:latin typeface="Calibri"/>
                <a:cs typeface="Calibri"/>
              </a:rPr>
              <a:t> </a:t>
            </a:r>
            <a:r>
              <a:rPr lang="el-GR" sz="2400" spc="-25" dirty="0">
                <a:latin typeface="Calibri"/>
                <a:cs typeface="Calibri"/>
              </a:rPr>
              <a:t>και</a:t>
            </a:r>
            <a:endParaRPr sz="2400" dirty="0">
              <a:latin typeface="Calibri"/>
              <a:cs typeface="Calibri"/>
            </a:endParaRPr>
          </a:p>
          <a:p>
            <a:pPr>
              <a:lnSpc>
                <a:spcPct val="100000"/>
              </a:lnSpc>
              <a:spcBef>
                <a:spcPts val="10"/>
              </a:spcBef>
            </a:pPr>
            <a:endParaRPr sz="2350" dirty="0">
              <a:latin typeface="Calibri"/>
              <a:cs typeface="Calibri"/>
            </a:endParaRPr>
          </a:p>
          <a:p>
            <a:pPr marL="233679" indent="-220979">
              <a:lnSpc>
                <a:spcPct val="100000"/>
              </a:lnSpc>
              <a:buChar char="&gt;"/>
              <a:tabLst>
                <a:tab pos="233679" algn="l"/>
              </a:tabLst>
            </a:pPr>
            <a:r>
              <a:rPr lang="el-GR" sz="2400" dirty="0">
                <a:latin typeface="Calibri"/>
                <a:cs typeface="Calibri"/>
              </a:rPr>
              <a:t>μια </a:t>
            </a:r>
            <a:r>
              <a:rPr lang="el-GR" sz="2400" b="1" dirty="0">
                <a:latin typeface="Calibri"/>
                <a:cs typeface="Calibri"/>
              </a:rPr>
              <a:t>νέα " </a:t>
            </a:r>
            <a:r>
              <a:rPr lang="el-GR" sz="2400" b="1" u="sng" dirty="0">
                <a:latin typeface="Calibri"/>
                <a:cs typeface="Calibri"/>
              </a:rPr>
              <a:t>ενσωμάτωση</a:t>
            </a:r>
            <a:r>
              <a:rPr lang="el-GR" sz="2400" b="1" dirty="0">
                <a:latin typeface="Calibri"/>
                <a:cs typeface="Calibri"/>
              </a:rPr>
              <a:t> </a:t>
            </a:r>
            <a:r>
              <a:rPr lang="el-GR" sz="2400" dirty="0">
                <a:latin typeface="Calibri"/>
                <a:cs typeface="Calibri"/>
              </a:rPr>
              <a:t>των γνωστικών μας αναπαραστάσεων</a:t>
            </a:r>
            <a:r>
              <a:rPr sz="2400" spc="-10" dirty="0">
                <a:latin typeface="Calibri"/>
                <a:cs typeface="Calibri"/>
              </a:rPr>
              <a:t>”</a:t>
            </a:r>
            <a:endParaRPr sz="2400" dirty="0">
              <a:latin typeface="Calibri"/>
              <a:cs typeface="Calibri"/>
            </a:endParaRPr>
          </a:p>
          <a:p>
            <a:pPr>
              <a:lnSpc>
                <a:spcPct val="100000"/>
              </a:lnSpc>
              <a:spcBef>
                <a:spcPts val="15"/>
              </a:spcBef>
              <a:buFont typeface="Calibri"/>
              <a:buChar char="&gt;"/>
            </a:pPr>
            <a:endParaRPr sz="2350" dirty="0">
              <a:latin typeface="Calibri"/>
              <a:cs typeface="Calibri"/>
            </a:endParaRPr>
          </a:p>
          <a:p>
            <a:pPr marL="233045" indent="-220979">
              <a:lnSpc>
                <a:spcPct val="100000"/>
              </a:lnSpc>
              <a:buChar char="&gt;"/>
              <a:tabLst>
                <a:tab pos="233679" algn="l"/>
              </a:tabLst>
            </a:pPr>
            <a:r>
              <a:rPr lang="el-GR" sz="2400" dirty="0">
                <a:latin typeface="Calibri"/>
                <a:cs typeface="Calibri"/>
              </a:rPr>
              <a:t>η αντίληψή μας για το χώρο, το χρόνο, τη νοημοσύνη,... θα αλλάξει</a:t>
            </a:r>
            <a:endParaRPr sz="2400" dirty="0">
              <a:latin typeface="Calibri"/>
              <a:cs typeface="Calibri"/>
            </a:endParaRPr>
          </a:p>
          <a:p>
            <a:pPr>
              <a:lnSpc>
                <a:spcPct val="100000"/>
              </a:lnSpc>
              <a:spcBef>
                <a:spcPts val="10"/>
              </a:spcBef>
              <a:buFont typeface="Calibri"/>
              <a:buChar char="&gt;"/>
            </a:pPr>
            <a:endParaRPr sz="2350" dirty="0">
              <a:latin typeface="Calibri"/>
              <a:cs typeface="Calibri"/>
            </a:endParaRPr>
          </a:p>
          <a:p>
            <a:pPr marL="233679" indent="-220979">
              <a:lnSpc>
                <a:spcPct val="100000"/>
              </a:lnSpc>
              <a:buChar char="&gt;"/>
              <a:tabLst>
                <a:tab pos="233679" algn="l"/>
              </a:tabLst>
            </a:pPr>
            <a:r>
              <a:rPr lang="el-GR" sz="2400" dirty="0">
                <a:latin typeface="Calibri"/>
                <a:cs typeface="Calibri"/>
              </a:rPr>
              <a:t>μια εξαιρετικά " </a:t>
            </a:r>
            <a:r>
              <a:rPr lang="el-GR" sz="2400" b="1" u="sng" dirty="0">
                <a:latin typeface="Calibri"/>
                <a:cs typeface="Calibri"/>
              </a:rPr>
              <a:t>εξωτερικευμένη/κατανεμημένη </a:t>
            </a:r>
            <a:r>
              <a:rPr lang="el-GR" sz="2400" dirty="0">
                <a:latin typeface="Calibri"/>
                <a:cs typeface="Calibri"/>
              </a:rPr>
              <a:t>αντίληψη και νόηση</a:t>
            </a:r>
            <a:r>
              <a:rPr sz="2400" spc="-10" dirty="0">
                <a:latin typeface="Calibri"/>
                <a:cs typeface="Calibri"/>
              </a:rPr>
              <a:t>”</a:t>
            </a:r>
            <a:endParaRPr sz="2400" dirty="0">
              <a:latin typeface="Calibri"/>
              <a:cs typeface="Calibri"/>
            </a:endParaRPr>
          </a:p>
          <a:p>
            <a:pPr marL="80645">
              <a:lnSpc>
                <a:spcPct val="100000"/>
              </a:lnSpc>
              <a:spcBef>
                <a:spcPts val="1600"/>
              </a:spcBef>
            </a:pPr>
            <a:r>
              <a:rPr sz="800" spc="-10" dirty="0">
                <a:latin typeface="Calibri"/>
                <a:cs typeface="Calibri"/>
              </a:rPr>
              <a:t>(P.Smart,</a:t>
            </a:r>
            <a:r>
              <a:rPr sz="800" spc="-50" dirty="0">
                <a:latin typeface="Calibri"/>
                <a:cs typeface="Calibri"/>
              </a:rPr>
              <a:t> </a:t>
            </a:r>
            <a:r>
              <a:rPr sz="800" dirty="0">
                <a:latin typeface="Calibri"/>
                <a:cs typeface="Calibri"/>
              </a:rPr>
              <a:t>R.</a:t>
            </a:r>
            <a:r>
              <a:rPr sz="800" spc="-10" dirty="0">
                <a:latin typeface="Calibri"/>
                <a:cs typeface="Calibri"/>
              </a:rPr>
              <a:t> </a:t>
            </a:r>
            <a:r>
              <a:rPr sz="800" dirty="0">
                <a:latin typeface="Calibri"/>
                <a:cs typeface="Calibri"/>
              </a:rPr>
              <a:t>Clowes,</a:t>
            </a:r>
            <a:r>
              <a:rPr sz="800" spc="-5" dirty="0">
                <a:latin typeface="Calibri"/>
                <a:cs typeface="Calibri"/>
              </a:rPr>
              <a:t> </a:t>
            </a:r>
            <a:r>
              <a:rPr sz="800" dirty="0">
                <a:latin typeface="Calibri"/>
                <a:cs typeface="Calibri"/>
              </a:rPr>
              <a:t>R.</a:t>
            </a:r>
            <a:r>
              <a:rPr sz="800" spc="-5" dirty="0">
                <a:latin typeface="Calibri"/>
                <a:cs typeface="Calibri"/>
              </a:rPr>
              <a:t> </a:t>
            </a:r>
            <a:r>
              <a:rPr sz="800" dirty="0">
                <a:latin typeface="Calibri"/>
                <a:cs typeface="Calibri"/>
              </a:rPr>
              <a:t>Heersmink:</a:t>
            </a:r>
            <a:r>
              <a:rPr sz="800" spc="-5" dirty="0">
                <a:latin typeface="Calibri"/>
                <a:cs typeface="Calibri"/>
              </a:rPr>
              <a:t> </a:t>
            </a:r>
            <a:r>
              <a:rPr sz="800" b="1" dirty="0">
                <a:latin typeface="Calibri"/>
                <a:cs typeface="Calibri"/>
              </a:rPr>
              <a:t>“Minds</a:t>
            </a:r>
            <a:r>
              <a:rPr sz="800" b="1" spc="-30" dirty="0">
                <a:latin typeface="Calibri"/>
                <a:cs typeface="Calibri"/>
              </a:rPr>
              <a:t> </a:t>
            </a:r>
            <a:r>
              <a:rPr sz="800" b="1" dirty="0">
                <a:latin typeface="Calibri"/>
                <a:cs typeface="Calibri"/>
              </a:rPr>
              <a:t>on</a:t>
            </a:r>
            <a:r>
              <a:rPr sz="800" b="1" spc="-20" dirty="0">
                <a:latin typeface="Calibri"/>
                <a:cs typeface="Calibri"/>
              </a:rPr>
              <a:t> </a:t>
            </a:r>
            <a:r>
              <a:rPr sz="800" b="1" dirty="0">
                <a:latin typeface="Calibri"/>
                <a:cs typeface="Calibri"/>
              </a:rPr>
              <a:t>Line”</a:t>
            </a:r>
            <a:r>
              <a:rPr sz="800" dirty="0">
                <a:latin typeface="Calibri"/>
                <a:cs typeface="Calibri"/>
              </a:rPr>
              <a:t>,</a:t>
            </a:r>
            <a:r>
              <a:rPr sz="800" spc="-10" dirty="0">
                <a:latin typeface="Calibri"/>
                <a:cs typeface="Calibri"/>
              </a:rPr>
              <a:t> 2017)</a:t>
            </a:r>
            <a:endParaRPr sz="800" dirty="0">
              <a:latin typeface="Calibri"/>
              <a:cs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6334" y="457962"/>
            <a:ext cx="8313420" cy="5724525"/>
          </a:xfrm>
          <a:custGeom>
            <a:avLst/>
            <a:gdLst/>
            <a:ahLst/>
            <a:cxnLst/>
            <a:rect l="l" t="t" r="r" b="b"/>
            <a:pathLst>
              <a:path w="8313420" h="5724525">
                <a:moveTo>
                  <a:pt x="0" y="5724144"/>
                </a:moveTo>
                <a:lnTo>
                  <a:pt x="8313420" y="5724144"/>
                </a:lnTo>
                <a:lnTo>
                  <a:pt x="8313420" y="0"/>
                </a:lnTo>
                <a:lnTo>
                  <a:pt x="0" y="0"/>
                </a:lnTo>
                <a:lnTo>
                  <a:pt x="0" y="5724144"/>
                </a:lnTo>
                <a:close/>
              </a:path>
            </a:pathLst>
          </a:custGeom>
          <a:ln w="28575">
            <a:solidFill>
              <a:srgbClr val="000000"/>
            </a:solidFill>
          </a:ln>
        </p:spPr>
        <p:txBody>
          <a:bodyPr wrap="square" lIns="0" tIns="0" rIns="0" bIns="0" rtlCol="0"/>
          <a:lstStyle/>
          <a:p>
            <a:endParaRPr/>
          </a:p>
        </p:txBody>
      </p:sp>
      <p:sp>
        <p:nvSpPr>
          <p:cNvPr id="3" name="object 3"/>
          <p:cNvSpPr txBox="1"/>
          <p:nvPr/>
        </p:nvSpPr>
        <p:spPr>
          <a:xfrm>
            <a:off x="464616" y="1512519"/>
            <a:ext cx="7251700" cy="3460563"/>
          </a:xfrm>
          <a:prstGeom prst="rect">
            <a:avLst/>
          </a:prstGeom>
        </p:spPr>
        <p:txBody>
          <a:bodyPr vert="horz" wrap="square" lIns="0" tIns="13335" rIns="0" bIns="0" rtlCol="0">
            <a:spAutoFit/>
          </a:bodyPr>
          <a:lstStyle/>
          <a:p>
            <a:pPr marL="12700" marR="5080" indent="457200">
              <a:lnSpc>
                <a:spcPct val="100000"/>
              </a:lnSpc>
              <a:spcBef>
                <a:spcPts val="105"/>
              </a:spcBef>
            </a:pPr>
            <a:r>
              <a:rPr lang="el-GR" sz="3200" dirty="0">
                <a:latin typeface="Calibri"/>
                <a:cs typeface="Calibri"/>
              </a:rPr>
              <a:t>Μία από τις </a:t>
            </a:r>
            <a:r>
              <a:rPr lang="el-GR" sz="3200" b="1" dirty="0">
                <a:latin typeface="Calibri"/>
                <a:cs typeface="Calibri"/>
              </a:rPr>
              <a:t>κύριες λειτουργίες του εγκεφάλου είναι η </a:t>
            </a:r>
            <a:r>
              <a:rPr lang="el-GR" sz="3200" b="1" dirty="0">
                <a:solidFill>
                  <a:srgbClr val="FF0000"/>
                </a:solidFill>
                <a:latin typeface="Calibri"/>
                <a:cs typeface="Calibri"/>
              </a:rPr>
              <a:t>ενσωμάτωση</a:t>
            </a:r>
            <a:r>
              <a:rPr lang="el-GR" sz="3200" b="1" dirty="0">
                <a:latin typeface="Calibri"/>
                <a:cs typeface="Calibri"/>
              </a:rPr>
              <a:t> και η </a:t>
            </a:r>
            <a:r>
              <a:rPr lang="el-GR" sz="3200" b="1" dirty="0">
                <a:solidFill>
                  <a:srgbClr val="FF0000"/>
                </a:solidFill>
                <a:latin typeface="Calibri"/>
                <a:cs typeface="Calibri"/>
              </a:rPr>
              <a:t>ενίσχυση</a:t>
            </a:r>
            <a:r>
              <a:rPr lang="el-GR" sz="3200" b="1" dirty="0">
                <a:latin typeface="Calibri"/>
                <a:cs typeface="Calibri"/>
              </a:rPr>
              <a:t> της αντιλαμβανόμενης πραγματικότητας</a:t>
            </a:r>
            <a:r>
              <a:rPr sz="3200" spc="-10" dirty="0">
                <a:latin typeface="Calibri"/>
                <a:cs typeface="Calibri"/>
              </a:rPr>
              <a:t>:</a:t>
            </a:r>
            <a:endParaRPr sz="3200" dirty="0">
              <a:latin typeface="Calibri"/>
              <a:cs typeface="Calibri"/>
            </a:endParaRPr>
          </a:p>
          <a:p>
            <a:pPr marL="763905" indent="-294640">
              <a:lnSpc>
                <a:spcPct val="100000"/>
              </a:lnSpc>
              <a:spcBef>
                <a:spcPts val="5"/>
              </a:spcBef>
              <a:buChar char="&gt;"/>
              <a:tabLst>
                <a:tab pos="764540" algn="l"/>
              </a:tabLst>
            </a:pPr>
            <a:r>
              <a:rPr lang="el-GR" sz="3200" dirty="0">
                <a:latin typeface="Calibri"/>
                <a:cs typeface="Calibri"/>
              </a:rPr>
              <a:t>Με τις </a:t>
            </a:r>
            <a:r>
              <a:rPr lang="el-GR" sz="3200" u="sng" dirty="0">
                <a:latin typeface="Calibri"/>
                <a:cs typeface="Calibri"/>
              </a:rPr>
              <a:t>δυνατότητες</a:t>
            </a:r>
            <a:r>
              <a:rPr sz="3200" dirty="0">
                <a:latin typeface="Calibri"/>
                <a:cs typeface="Calibri"/>
              </a:rPr>
              <a:t>,</a:t>
            </a:r>
            <a:r>
              <a:rPr sz="3200" spc="-25" dirty="0">
                <a:latin typeface="Calibri"/>
                <a:cs typeface="Calibri"/>
              </a:rPr>
              <a:t> ..</a:t>
            </a:r>
            <a:endParaRPr sz="3200" dirty="0">
              <a:latin typeface="Calibri"/>
              <a:cs typeface="Calibri"/>
            </a:endParaRPr>
          </a:p>
          <a:p>
            <a:pPr marL="763905" indent="-294640">
              <a:lnSpc>
                <a:spcPct val="100000"/>
              </a:lnSpc>
              <a:buChar char="&gt;"/>
              <a:tabLst>
                <a:tab pos="764540" algn="l"/>
              </a:tabLst>
            </a:pPr>
            <a:r>
              <a:rPr lang="el-GR" sz="3200" dirty="0">
                <a:latin typeface="Calibri"/>
                <a:cs typeface="Calibri"/>
              </a:rPr>
              <a:t>Με το </a:t>
            </a:r>
            <a:r>
              <a:rPr lang="el-GR" sz="3200" u="sng" dirty="0">
                <a:latin typeface="Calibri"/>
                <a:cs typeface="Calibri"/>
              </a:rPr>
              <a:t>παρελθόν</a:t>
            </a:r>
            <a:r>
              <a:rPr lang="el-GR" sz="3200" dirty="0">
                <a:latin typeface="Calibri"/>
                <a:cs typeface="Calibri"/>
              </a:rPr>
              <a:t>, το </a:t>
            </a:r>
            <a:r>
              <a:rPr lang="el-GR" sz="3200" u="sng" dirty="0">
                <a:latin typeface="Calibri"/>
                <a:cs typeface="Calibri"/>
              </a:rPr>
              <a:t>μέλλον</a:t>
            </a:r>
            <a:r>
              <a:rPr lang="el-GR" sz="3200" dirty="0">
                <a:latin typeface="Calibri"/>
                <a:cs typeface="Calibri"/>
              </a:rPr>
              <a:t> (προσδοκία,</a:t>
            </a:r>
            <a:r>
              <a:rPr lang="en-US" sz="3200" dirty="0">
                <a:latin typeface="Calibri"/>
                <a:cs typeface="Calibri"/>
              </a:rPr>
              <a:t> </a:t>
            </a:r>
            <a:r>
              <a:rPr lang="el-GR" sz="3200" dirty="0">
                <a:latin typeface="Calibri"/>
                <a:cs typeface="Calibri"/>
              </a:rPr>
              <a:t>προβλέψεις, στόχοι</a:t>
            </a:r>
            <a:r>
              <a:rPr lang="en-US" sz="3200" spc="-10" dirty="0">
                <a:latin typeface="Calibri"/>
                <a:cs typeface="Calibri"/>
              </a:rPr>
              <a:t>,….)</a:t>
            </a:r>
            <a:endParaRPr lang="en-US" sz="3200" dirty="0">
              <a:latin typeface="Calibri"/>
              <a:cs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6334" y="1985010"/>
            <a:ext cx="8313420" cy="2641108"/>
          </a:xfrm>
          <a:prstGeom prst="rect">
            <a:avLst/>
          </a:prstGeom>
          <a:ln w="28575">
            <a:solidFill>
              <a:srgbClr val="000000"/>
            </a:solidFill>
          </a:ln>
        </p:spPr>
        <p:txBody>
          <a:bodyPr vert="horz" wrap="square" lIns="0" tIns="215265" rIns="0" bIns="0" rtlCol="0">
            <a:spAutoFit/>
          </a:bodyPr>
          <a:lstStyle/>
          <a:p>
            <a:pPr marL="1732914" marR="1727835" indent="324485" algn="ctr">
              <a:lnSpc>
                <a:spcPts val="6330"/>
              </a:lnSpc>
              <a:spcBef>
                <a:spcPts val="1695"/>
              </a:spcBef>
            </a:pPr>
            <a:r>
              <a:rPr lang="el-GR" sz="4400" dirty="0"/>
              <a:t>Η επανάσταση της  	ΤΝ: ποιον θα  ενδυναμώσει;</a:t>
            </a:r>
            <a:endParaRPr sz="5400" dirty="0"/>
          </a:p>
        </p:txBody>
      </p:sp>
      <p:sp>
        <p:nvSpPr>
          <p:cNvPr id="3" name="object 3"/>
          <p:cNvSpPr txBox="1"/>
          <p:nvPr/>
        </p:nvSpPr>
        <p:spPr>
          <a:xfrm>
            <a:off x="4255008" y="1118616"/>
            <a:ext cx="500380" cy="769620"/>
          </a:xfrm>
          <a:prstGeom prst="rect">
            <a:avLst/>
          </a:prstGeom>
          <a:ln w="9525">
            <a:solidFill>
              <a:srgbClr val="000000"/>
            </a:solidFill>
          </a:ln>
        </p:spPr>
        <p:txBody>
          <a:bodyPr vert="horz" wrap="square" lIns="0" tIns="10160" rIns="0" bIns="0" rtlCol="0">
            <a:spAutoFit/>
          </a:bodyPr>
          <a:lstStyle/>
          <a:p>
            <a:pPr marL="91440">
              <a:lnSpc>
                <a:spcPct val="100000"/>
              </a:lnSpc>
              <a:spcBef>
                <a:spcPts val="80"/>
              </a:spcBef>
            </a:pPr>
            <a:r>
              <a:rPr sz="4400" b="1" dirty="0">
                <a:solidFill>
                  <a:srgbClr val="FF0000"/>
                </a:solidFill>
                <a:latin typeface="Calibri"/>
                <a:cs typeface="Calibri"/>
              </a:rPr>
              <a:t>B</a:t>
            </a:r>
            <a:endParaRPr sz="4400">
              <a:latin typeface="Calibri"/>
              <a:cs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291463" y="2286000"/>
            <a:ext cx="6561074" cy="689932"/>
          </a:xfrm>
          <a:prstGeom prst="rect">
            <a:avLst/>
          </a:prstGeom>
        </p:spPr>
        <p:txBody>
          <a:bodyPr vert="horz" wrap="square" lIns="0" tIns="12700" rIns="0" bIns="0" rtlCol="0">
            <a:spAutoFit/>
          </a:bodyPr>
          <a:lstStyle/>
          <a:p>
            <a:pPr marL="12700">
              <a:lnSpc>
                <a:spcPct val="100000"/>
              </a:lnSpc>
              <a:spcBef>
                <a:spcPts val="100"/>
              </a:spcBef>
            </a:pPr>
            <a:r>
              <a:rPr lang="el-GR" sz="4400" dirty="0"/>
              <a:t>ΤΕΧΝΗΤΗ ΚΟΙΝΩΝΙΚΟΤΗΤΑ</a:t>
            </a:r>
            <a:r>
              <a:rPr lang="en-US" sz="4400" dirty="0"/>
              <a:t>;</a:t>
            </a:r>
            <a:endParaRPr sz="5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199380" y="1377210"/>
            <a:ext cx="417195" cy="495300"/>
            <a:chOff x="199380" y="1377210"/>
            <a:chExt cx="417195" cy="495300"/>
          </a:xfrm>
        </p:grpSpPr>
        <p:pic>
          <p:nvPicPr>
            <p:cNvPr id="3" name="object 3"/>
            <p:cNvPicPr/>
            <p:nvPr/>
          </p:nvPicPr>
          <p:blipFill>
            <a:blip r:embed="rId2" cstate="print"/>
            <a:stretch>
              <a:fillRect/>
            </a:stretch>
          </p:blipFill>
          <p:spPr>
            <a:xfrm>
              <a:off x="199380" y="1377210"/>
              <a:ext cx="416579" cy="494709"/>
            </a:xfrm>
            <a:prstGeom prst="rect">
              <a:avLst/>
            </a:prstGeom>
          </p:spPr>
        </p:pic>
        <p:sp>
          <p:nvSpPr>
            <p:cNvPr id="4" name="object 4"/>
            <p:cNvSpPr/>
            <p:nvPr/>
          </p:nvSpPr>
          <p:spPr>
            <a:xfrm>
              <a:off x="227076" y="1383791"/>
              <a:ext cx="365760" cy="434340"/>
            </a:xfrm>
            <a:custGeom>
              <a:avLst/>
              <a:gdLst/>
              <a:ahLst/>
              <a:cxnLst/>
              <a:rect l="l" t="t" r="r" b="b"/>
              <a:pathLst>
                <a:path w="365759" h="434339">
                  <a:moveTo>
                    <a:pt x="295910" y="0"/>
                  </a:moveTo>
                  <a:lnTo>
                    <a:pt x="182880" y="102488"/>
                  </a:lnTo>
                  <a:lnTo>
                    <a:pt x="69850" y="0"/>
                  </a:lnTo>
                  <a:lnTo>
                    <a:pt x="113030" y="165862"/>
                  </a:lnTo>
                  <a:lnTo>
                    <a:pt x="0" y="268478"/>
                  </a:lnTo>
                  <a:lnTo>
                    <a:pt x="139712" y="268478"/>
                  </a:lnTo>
                  <a:lnTo>
                    <a:pt x="182880" y="434340"/>
                  </a:lnTo>
                  <a:lnTo>
                    <a:pt x="226047" y="268478"/>
                  </a:lnTo>
                  <a:lnTo>
                    <a:pt x="365760" y="268478"/>
                  </a:lnTo>
                  <a:lnTo>
                    <a:pt x="252730" y="165862"/>
                  </a:lnTo>
                  <a:lnTo>
                    <a:pt x="295910" y="0"/>
                  </a:lnTo>
                  <a:close/>
                </a:path>
              </a:pathLst>
            </a:custGeom>
            <a:solidFill>
              <a:srgbClr val="FF0000"/>
            </a:solidFill>
          </p:spPr>
          <p:txBody>
            <a:bodyPr wrap="square" lIns="0" tIns="0" rIns="0" bIns="0" rtlCol="0"/>
            <a:lstStyle/>
            <a:p>
              <a:endParaRPr/>
            </a:p>
          </p:txBody>
        </p:sp>
        <p:sp>
          <p:nvSpPr>
            <p:cNvPr id="5" name="object 5"/>
            <p:cNvSpPr/>
            <p:nvPr/>
          </p:nvSpPr>
          <p:spPr>
            <a:xfrm>
              <a:off x="227076" y="1383791"/>
              <a:ext cx="365760" cy="434340"/>
            </a:xfrm>
            <a:custGeom>
              <a:avLst/>
              <a:gdLst/>
              <a:ahLst/>
              <a:cxnLst/>
              <a:rect l="l" t="t" r="r" b="b"/>
              <a:pathLst>
                <a:path w="365759" h="434339">
                  <a:moveTo>
                    <a:pt x="365760" y="268478"/>
                  </a:moveTo>
                  <a:lnTo>
                    <a:pt x="226047" y="268478"/>
                  </a:lnTo>
                  <a:lnTo>
                    <a:pt x="182880" y="434340"/>
                  </a:lnTo>
                  <a:lnTo>
                    <a:pt x="139712" y="268478"/>
                  </a:lnTo>
                  <a:lnTo>
                    <a:pt x="0" y="268478"/>
                  </a:lnTo>
                  <a:lnTo>
                    <a:pt x="113030" y="165862"/>
                  </a:lnTo>
                  <a:lnTo>
                    <a:pt x="69850" y="0"/>
                  </a:lnTo>
                  <a:lnTo>
                    <a:pt x="182880" y="102488"/>
                  </a:lnTo>
                  <a:lnTo>
                    <a:pt x="295910" y="0"/>
                  </a:lnTo>
                  <a:lnTo>
                    <a:pt x="252730" y="165862"/>
                  </a:lnTo>
                  <a:lnTo>
                    <a:pt x="365760" y="268478"/>
                  </a:lnTo>
                  <a:close/>
                </a:path>
              </a:pathLst>
            </a:custGeom>
            <a:ln w="9525">
              <a:solidFill>
                <a:srgbClr val="497DBA"/>
              </a:solidFill>
            </a:ln>
          </p:spPr>
          <p:txBody>
            <a:bodyPr wrap="square" lIns="0" tIns="0" rIns="0" bIns="0" rtlCol="0"/>
            <a:lstStyle/>
            <a:p>
              <a:endParaRPr/>
            </a:p>
          </p:txBody>
        </p:sp>
      </p:grpSp>
      <p:grpSp>
        <p:nvGrpSpPr>
          <p:cNvPr id="6" name="object 6"/>
          <p:cNvGrpSpPr/>
          <p:nvPr/>
        </p:nvGrpSpPr>
        <p:grpSpPr>
          <a:xfrm>
            <a:off x="199380" y="4059537"/>
            <a:ext cx="417195" cy="496570"/>
            <a:chOff x="199380" y="4059537"/>
            <a:chExt cx="417195" cy="496570"/>
          </a:xfrm>
        </p:grpSpPr>
        <p:pic>
          <p:nvPicPr>
            <p:cNvPr id="7" name="object 7"/>
            <p:cNvPicPr/>
            <p:nvPr/>
          </p:nvPicPr>
          <p:blipFill>
            <a:blip r:embed="rId3" cstate="print"/>
            <a:stretch>
              <a:fillRect/>
            </a:stretch>
          </p:blipFill>
          <p:spPr>
            <a:xfrm>
              <a:off x="199380" y="4059537"/>
              <a:ext cx="416579" cy="496072"/>
            </a:xfrm>
            <a:prstGeom prst="rect">
              <a:avLst/>
            </a:prstGeom>
          </p:spPr>
        </p:pic>
        <p:sp>
          <p:nvSpPr>
            <p:cNvPr id="8" name="object 8"/>
            <p:cNvSpPr/>
            <p:nvPr/>
          </p:nvSpPr>
          <p:spPr>
            <a:xfrm>
              <a:off x="227076" y="4066031"/>
              <a:ext cx="365760" cy="436245"/>
            </a:xfrm>
            <a:custGeom>
              <a:avLst/>
              <a:gdLst/>
              <a:ahLst/>
              <a:cxnLst/>
              <a:rect l="l" t="t" r="r" b="b"/>
              <a:pathLst>
                <a:path w="365759" h="436245">
                  <a:moveTo>
                    <a:pt x="295910" y="0"/>
                  </a:moveTo>
                  <a:lnTo>
                    <a:pt x="182880" y="102870"/>
                  </a:lnTo>
                  <a:lnTo>
                    <a:pt x="69850" y="0"/>
                  </a:lnTo>
                  <a:lnTo>
                    <a:pt x="113030" y="166497"/>
                  </a:lnTo>
                  <a:lnTo>
                    <a:pt x="0" y="269367"/>
                  </a:lnTo>
                  <a:lnTo>
                    <a:pt x="139712" y="269367"/>
                  </a:lnTo>
                  <a:lnTo>
                    <a:pt x="182880" y="435864"/>
                  </a:lnTo>
                  <a:lnTo>
                    <a:pt x="226047" y="269367"/>
                  </a:lnTo>
                  <a:lnTo>
                    <a:pt x="365760" y="269367"/>
                  </a:lnTo>
                  <a:lnTo>
                    <a:pt x="252730" y="166497"/>
                  </a:lnTo>
                  <a:lnTo>
                    <a:pt x="295910" y="0"/>
                  </a:lnTo>
                  <a:close/>
                </a:path>
              </a:pathLst>
            </a:custGeom>
            <a:solidFill>
              <a:srgbClr val="FF0000"/>
            </a:solidFill>
          </p:spPr>
          <p:txBody>
            <a:bodyPr wrap="square" lIns="0" tIns="0" rIns="0" bIns="0" rtlCol="0"/>
            <a:lstStyle/>
            <a:p>
              <a:endParaRPr/>
            </a:p>
          </p:txBody>
        </p:sp>
        <p:sp>
          <p:nvSpPr>
            <p:cNvPr id="9" name="object 9"/>
            <p:cNvSpPr/>
            <p:nvPr/>
          </p:nvSpPr>
          <p:spPr>
            <a:xfrm>
              <a:off x="227076" y="4066031"/>
              <a:ext cx="365760" cy="436245"/>
            </a:xfrm>
            <a:custGeom>
              <a:avLst/>
              <a:gdLst/>
              <a:ahLst/>
              <a:cxnLst/>
              <a:rect l="l" t="t" r="r" b="b"/>
              <a:pathLst>
                <a:path w="365759" h="436245">
                  <a:moveTo>
                    <a:pt x="365760" y="269367"/>
                  </a:moveTo>
                  <a:lnTo>
                    <a:pt x="226047" y="269367"/>
                  </a:lnTo>
                  <a:lnTo>
                    <a:pt x="182880" y="435864"/>
                  </a:lnTo>
                  <a:lnTo>
                    <a:pt x="139712" y="269367"/>
                  </a:lnTo>
                  <a:lnTo>
                    <a:pt x="0" y="269367"/>
                  </a:lnTo>
                  <a:lnTo>
                    <a:pt x="113030" y="166497"/>
                  </a:lnTo>
                  <a:lnTo>
                    <a:pt x="69850" y="0"/>
                  </a:lnTo>
                  <a:lnTo>
                    <a:pt x="182880" y="102870"/>
                  </a:lnTo>
                  <a:lnTo>
                    <a:pt x="295910" y="0"/>
                  </a:lnTo>
                  <a:lnTo>
                    <a:pt x="252730" y="166497"/>
                  </a:lnTo>
                  <a:lnTo>
                    <a:pt x="365760" y="269367"/>
                  </a:lnTo>
                  <a:close/>
                </a:path>
              </a:pathLst>
            </a:custGeom>
            <a:ln w="9525">
              <a:solidFill>
                <a:srgbClr val="497DBA"/>
              </a:solidFill>
            </a:ln>
          </p:spPr>
          <p:txBody>
            <a:bodyPr wrap="square" lIns="0" tIns="0" rIns="0" bIns="0" rtlCol="0"/>
            <a:lstStyle/>
            <a:p>
              <a:endParaRPr/>
            </a:p>
          </p:txBody>
        </p:sp>
      </p:grpSp>
      <p:grpSp>
        <p:nvGrpSpPr>
          <p:cNvPr id="10" name="object 10"/>
          <p:cNvGrpSpPr/>
          <p:nvPr/>
        </p:nvGrpSpPr>
        <p:grpSpPr>
          <a:xfrm>
            <a:off x="269484" y="3155718"/>
            <a:ext cx="417195" cy="495300"/>
            <a:chOff x="269484" y="3155718"/>
            <a:chExt cx="417195" cy="495300"/>
          </a:xfrm>
        </p:grpSpPr>
        <p:pic>
          <p:nvPicPr>
            <p:cNvPr id="11" name="object 11"/>
            <p:cNvPicPr/>
            <p:nvPr/>
          </p:nvPicPr>
          <p:blipFill>
            <a:blip r:embed="rId2" cstate="print"/>
            <a:stretch>
              <a:fillRect/>
            </a:stretch>
          </p:blipFill>
          <p:spPr>
            <a:xfrm>
              <a:off x="269484" y="3155718"/>
              <a:ext cx="416579" cy="494709"/>
            </a:xfrm>
            <a:prstGeom prst="rect">
              <a:avLst/>
            </a:prstGeom>
          </p:spPr>
        </p:pic>
        <p:sp>
          <p:nvSpPr>
            <p:cNvPr id="12" name="object 12"/>
            <p:cNvSpPr/>
            <p:nvPr/>
          </p:nvSpPr>
          <p:spPr>
            <a:xfrm>
              <a:off x="297179" y="3162299"/>
              <a:ext cx="365760" cy="434340"/>
            </a:xfrm>
            <a:custGeom>
              <a:avLst/>
              <a:gdLst/>
              <a:ahLst/>
              <a:cxnLst/>
              <a:rect l="l" t="t" r="r" b="b"/>
              <a:pathLst>
                <a:path w="365759" h="434339">
                  <a:moveTo>
                    <a:pt x="295910" y="0"/>
                  </a:moveTo>
                  <a:lnTo>
                    <a:pt x="182879" y="102488"/>
                  </a:lnTo>
                  <a:lnTo>
                    <a:pt x="69850" y="0"/>
                  </a:lnTo>
                  <a:lnTo>
                    <a:pt x="113029" y="165862"/>
                  </a:lnTo>
                  <a:lnTo>
                    <a:pt x="0" y="268477"/>
                  </a:lnTo>
                  <a:lnTo>
                    <a:pt x="139712" y="268477"/>
                  </a:lnTo>
                  <a:lnTo>
                    <a:pt x="182879" y="434339"/>
                  </a:lnTo>
                  <a:lnTo>
                    <a:pt x="226047" y="268477"/>
                  </a:lnTo>
                  <a:lnTo>
                    <a:pt x="365760" y="268477"/>
                  </a:lnTo>
                  <a:lnTo>
                    <a:pt x="252729" y="165862"/>
                  </a:lnTo>
                  <a:lnTo>
                    <a:pt x="295910" y="0"/>
                  </a:lnTo>
                  <a:close/>
                </a:path>
              </a:pathLst>
            </a:custGeom>
            <a:solidFill>
              <a:srgbClr val="FF0000"/>
            </a:solidFill>
          </p:spPr>
          <p:txBody>
            <a:bodyPr wrap="square" lIns="0" tIns="0" rIns="0" bIns="0" rtlCol="0"/>
            <a:lstStyle/>
            <a:p>
              <a:endParaRPr/>
            </a:p>
          </p:txBody>
        </p:sp>
        <p:sp>
          <p:nvSpPr>
            <p:cNvPr id="13" name="object 13"/>
            <p:cNvSpPr/>
            <p:nvPr/>
          </p:nvSpPr>
          <p:spPr>
            <a:xfrm>
              <a:off x="297179" y="3162299"/>
              <a:ext cx="365760" cy="434340"/>
            </a:xfrm>
            <a:custGeom>
              <a:avLst/>
              <a:gdLst/>
              <a:ahLst/>
              <a:cxnLst/>
              <a:rect l="l" t="t" r="r" b="b"/>
              <a:pathLst>
                <a:path w="365759" h="434339">
                  <a:moveTo>
                    <a:pt x="365760" y="268477"/>
                  </a:moveTo>
                  <a:lnTo>
                    <a:pt x="226047" y="268477"/>
                  </a:lnTo>
                  <a:lnTo>
                    <a:pt x="182879" y="434339"/>
                  </a:lnTo>
                  <a:lnTo>
                    <a:pt x="139712" y="268477"/>
                  </a:lnTo>
                  <a:lnTo>
                    <a:pt x="0" y="268477"/>
                  </a:lnTo>
                  <a:lnTo>
                    <a:pt x="113029" y="165862"/>
                  </a:lnTo>
                  <a:lnTo>
                    <a:pt x="69850" y="0"/>
                  </a:lnTo>
                  <a:lnTo>
                    <a:pt x="182879" y="102488"/>
                  </a:lnTo>
                  <a:lnTo>
                    <a:pt x="295910" y="0"/>
                  </a:lnTo>
                  <a:lnTo>
                    <a:pt x="252729" y="165862"/>
                  </a:lnTo>
                  <a:lnTo>
                    <a:pt x="365760" y="268477"/>
                  </a:lnTo>
                  <a:close/>
                </a:path>
              </a:pathLst>
            </a:custGeom>
            <a:ln w="9525">
              <a:solidFill>
                <a:srgbClr val="497DBA"/>
              </a:solidFill>
            </a:ln>
          </p:spPr>
          <p:txBody>
            <a:bodyPr wrap="square" lIns="0" tIns="0" rIns="0" bIns="0" rtlCol="0"/>
            <a:lstStyle/>
            <a:p>
              <a:endParaRPr/>
            </a:p>
          </p:txBody>
        </p:sp>
      </p:grpSp>
      <p:sp>
        <p:nvSpPr>
          <p:cNvPr id="14" name="object 14"/>
          <p:cNvSpPr txBox="1"/>
          <p:nvPr/>
        </p:nvSpPr>
        <p:spPr>
          <a:xfrm>
            <a:off x="672185" y="401269"/>
            <a:ext cx="7614284" cy="5454507"/>
          </a:xfrm>
          <a:prstGeom prst="rect">
            <a:avLst/>
          </a:prstGeom>
        </p:spPr>
        <p:txBody>
          <a:bodyPr vert="horz" wrap="square" lIns="0" tIns="12700" rIns="0" bIns="0" rtlCol="0">
            <a:spAutoFit/>
          </a:bodyPr>
          <a:lstStyle/>
          <a:p>
            <a:pPr marL="12700">
              <a:lnSpc>
                <a:spcPts val="3420"/>
              </a:lnSpc>
              <a:spcBef>
                <a:spcPts val="100"/>
              </a:spcBef>
            </a:pPr>
            <a:r>
              <a:rPr lang="el-GR" sz="2400" dirty="0">
                <a:latin typeface="Calibri"/>
                <a:cs typeface="Calibri"/>
              </a:rPr>
              <a:t>Εμείς</a:t>
            </a:r>
            <a:r>
              <a:rPr sz="2400" spc="-45" dirty="0">
                <a:latin typeface="Calibri"/>
                <a:cs typeface="Calibri"/>
              </a:rPr>
              <a:t> </a:t>
            </a:r>
            <a:r>
              <a:rPr sz="2400" dirty="0">
                <a:latin typeface="Calibri"/>
                <a:cs typeface="Calibri"/>
              </a:rPr>
              <a:t>–</a:t>
            </a:r>
            <a:r>
              <a:rPr sz="2400" spc="-40" dirty="0">
                <a:latin typeface="Calibri"/>
                <a:cs typeface="Calibri"/>
              </a:rPr>
              <a:t> </a:t>
            </a:r>
            <a:r>
              <a:rPr lang="el-GR" sz="2400" spc="-40" dirty="0">
                <a:latin typeface="Calibri"/>
                <a:cs typeface="Calibri"/>
              </a:rPr>
              <a:t>η κοινότητα </a:t>
            </a:r>
            <a:r>
              <a:rPr lang="el-GR" sz="2400" dirty="0">
                <a:latin typeface="Calibri"/>
                <a:cs typeface="Calibri"/>
              </a:rPr>
              <a:t>ΤΝ</a:t>
            </a:r>
            <a:r>
              <a:rPr sz="2400" spc="-35" dirty="0">
                <a:latin typeface="Calibri"/>
                <a:cs typeface="Calibri"/>
              </a:rPr>
              <a:t> </a:t>
            </a:r>
            <a:r>
              <a:rPr sz="2400" dirty="0">
                <a:latin typeface="Calibri"/>
                <a:cs typeface="Calibri"/>
              </a:rPr>
              <a:t>&amp;</a:t>
            </a:r>
            <a:r>
              <a:rPr sz="2400" spc="-40" dirty="0">
                <a:latin typeface="Calibri"/>
                <a:cs typeface="Calibri"/>
              </a:rPr>
              <a:t> </a:t>
            </a:r>
            <a:r>
              <a:rPr lang="el-GR" sz="2400" dirty="0">
                <a:latin typeface="Calibri"/>
                <a:cs typeface="Calibri"/>
              </a:rPr>
              <a:t>ΣΠΠ</a:t>
            </a:r>
            <a:r>
              <a:rPr sz="2400" spc="-55" dirty="0">
                <a:latin typeface="Calibri"/>
                <a:cs typeface="Calibri"/>
              </a:rPr>
              <a:t> </a:t>
            </a:r>
            <a:r>
              <a:rPr lang="en-CY" sz="2400" dirty="0">
                <a:latin typeface="Calibri"/>
                <a:cs typeface="Calibri"/>
              </a:rPr>
              <a:t>–</a:t>
            </a:r>
            <a:r>
              <a:rPr sz="2400" spc="-40" dirty="0">
                <a:latin typeface="Calibri"/>
                <a:cs typeface="Calibri"/>
              </a:rPr>
              <a:t> </a:t>
            </a:r>
            <a:r>
              <a:rPr lang="el-GR" sz="2400" dirty="0">
                <a:latin typeface="Calibri"/>
                <a:cs typeface="Calibri"/>
              </a:rPr>
              <a:t>είμαστε υπεύθυνοι για την καθιέρωση </a:t>
            </a:r>
            <a:r>
              <a:rPr sz="2400" spc="-30" dirty="0">
                <a:latin typeface="Calibri"/>
                <a:cs typeface="Calibri"/>
              </a:rPr>
              <a:t>“</a:t>
            </a:r>
            <a:r>
              <a:rPr lang="el-GR" sz="2400" spc="-30" dirty="0">
                <a:latin typeface="Calibri"/>
                <a:cs typeface="Calibri"/>
              </a:rPr>
              <a:t>Πρακτόρων</a:t>
            </a:r>
            <a:r>
              <a:rPr sz="2400" spc="-30" dirty="0">
                <a:latin typeface="Calibri"/>
                <a:cs typeface="Calibri"/>
              </a:rPr>
              <a:t>”</a:t>
            </a:r>
            <a:r>
              <a:rPr sz="2400" spc="-75" dirty="0">
                <a:latin typeface="Calibri"/>
                <a:cs typeface="Calibri"/>
              </a:rPr>
              <a:t> </a:t>
            </a:r>
            <a:r>
              <a:rPr lang="el-GR" sz="2400" spc="-25" dirty="0">
                <a:latin typeface="Calibri"/>
                <a:cs typeface="Calibri"/>
              </a:rPr>
              <a:t>ως</a:t>
            </a:r>
            <a:endParaRPr sz="2400" dirty="0">
              <a:latin typeface="Calibri"/>
              <a:cs typeface="Calibri"/>
            </a:endParaRPr>
          </a:p>
          <a:p>
            <a:pPr marL="12700" marR="5080" indent="457200">
              <a:lnSpc>
                <a:spcPts val="3240"/>
              </a:lnSpc>
              <a:spcBef>
                <a:spcPts val="770"/>
              </a:spcBef>
            </a:pPr>
            <a:r>
              <a:rPr sz="2400" b="1" spc="-10" dirty="0">
                <a:latin typeface="Calibri"/>
                <a:cs typeface="Calibri"/>
              </a:rPr>
              <a:t>“</a:t>
            </a:r>
            <a:r>
              <a:rPr lang="el-GR" sz="2400" b="1" spc="-10" dirty="0">
                <a:latin typeface="Calibri"/>
                <a:cs typeface="Calibri"/>
              </a:rPr>
              <a:t>αυτόνομοι" </a:t>
            </a:r>
            <a:r>
              <a:rPr lang="el-GR" sz="2400" spc="-10" dirty="0">
                <a:latin typeface="Calibri"/>
                <a:cs typeface="Calibri"/>
              </a:rPr>
              <a:t>(ενεργητικοί, με πρωτοβουλία, με δική τους εκμάθηση, συλλογισμό, εξέλιξη, .. ) και </a:t>
            </a:r>
            <a:r>
              <a:rPr lang="el-GR" sz="2400" b="1" spc="-10" dirty="0">
                <a:latin typeface="Calibri"/>
                <a:cs typeface="Calibri"/>
              </a:rPr>
              <a:t>"κοινωνικοί</a:t>
            </a:r>
            <a:r>
              <a:rPr sz="2400" b="1" spc="-10" dirty="0">
                <a:latin typeface="Calibri"/>
                <a:cs typeface="Calibri"/>
              </a:rPr>
              <a:t>”</a:t>
            </a:r>
            <a:r>
              <a:rPr sz="2400" spc="-10" dirty="0">
                <a:latin typeface="Calibri"/>
                <a:cs typeface="Calibri"/>
              </a:rPr>
              <a:t>,</a:t>
            </a:r>
            <a:endParaRPr sz="2400" dirty="0">
              <a:latin typeface="Calibri"/>
              <a:cs typeface="Calibri"/>
            </a:endParaRPr>
          </a:p>
          <a:p>
            <a:pPr marL="12700">
              <a:lnSpc>
                <a:spcPts val="3420"/>
              </a:lnSpc>
              <a:spcBef>
                <a:spcPts val="315"/>
              </a:spcBef>
            </a:pPr>
            <a:r>
              <a:rPr lang="el-GR" sz="2400" dirty="0">
                <a:latin typeface="Calibri"/>
                <a:cs typeface="Calibri"/>
              </a:rPr>
              <a:t>συνεργαζόμενοι με τον άνθρωπο ακολουθώντας αληθινά</a:t>
            </a:r>
          </a:p>
          <a:p>
            <a:pPr marL="12700">
              <a:lnSpc>
                <a:spcPts val="3420"/>
              </a:lnSpc>
              <a:spcBef>
                <a:spcPts val="315"/>
              </a:spcBef>
            </a:pPr>
            <a:r>
              <a:rPr lang="el-GR" sz="2400" dirty="0">
                <a:latin typeface="Calibri"/>
                <a:cs typeface="Calibri"/>
              </a:rPr>
              <a:t>" </a:t>
            </a:r>
            <a:r>
              <a:rPr lang="el-GR" sz="2400" b="1" dirty="0">
                <a:latin typeface="Calibri"/>
                <a:cs typeface="Calibri"/>
              </a:rPr>
              <a:t>πρότυπα</a:t>
            </a:r>
            <a:r>
              <a:rPr lang="el-GR" sz="2400" dirty="0">
                <a:latin typeface="Calibri"/>
                <a:cs typeface="Calibri"/>
              </a:rPr>
              <a:t> " (αλλά και - σε περίπτωση - παραβιάζοντάς τα),</a:t>
            </a:r>
          </a:p>
          <a:p>
            <a:pPr marL="12700">
              <a:lnSpc>
                <a:spcPts val="3420"/>
              </a:lnSpc>
              <a:spcBef>
                <a:spcPts val="315"/>
              </a:spcBef>
            </a:pPr>
            <a:r>
              <a:rPr lang="el-GR" sz="2400" dirty="0">
                <a:latin typeface="Calibri"/>
                <a:cs typeface="Calibri"/>
              </a:rPr>
              <a:t>και υιοθετώντας κριτικά τους στόχους μας (</a:t>
            </a:r>
            <a:r>
              <a:rPr lang="el-GR" sz="2400" b="1" dirty="0">
                <a:latin typeface="Calibri"/>
                <a:cs typeface="Calibri"/>
              </a:rPr>
              <a:t>όχι μόνο</a:t>
            </a:r>
          </a:p>
          <a:p>
            <a:pPr marL="12700">
              <a:lnSpc>
                <a:spcPts val="3420"/>
              </a:lnSpc>
              <a:spcBef>
                <a:spcPts val="315"/>
              </a:spcBef>
            </a:pPr>
            <a:r>
              <a:rPr lang="el-GR" sz="2400" b="1" dirty="0">
                <a:latin typeface="Calibri"/>
                <a:cs typeface="Calibri"/>
              </a:rPr>
              <a:t>"εκτελώντας</a:t>
            </a:r>
            <a:r>
              <a:rPr lang="el-GR" sz="2400" dirty="0">
                <a:latin typeface="Calibri"/>
                <a:cs typeface="Calibri"/>
              </a:rPr>
              <a:t>"), με υπερβολική βοήθεια, κριτική βοήθεια</a:t>
            </a:r>
            <a:r>
              <a:rPr sz="2400" dirty="0">
                <a:latin typeface="Calibri"/>
                <a:cs typeface="Calibri"/>
              </a:rPr>
              <a:t>,</a:t>
            </a:r>
            <a:r>
              <a:rPr sz="2400" spc="-35" dirty="0">
                <a:latin typeface="Calibri"/>
                <a:cs typeface="Calibri"/>
              </a:rPr>
              <a:t> </a:t>
            </a:r>
            <a:r>
              <a:rPr sz="2400" spc="-25" dirty="0">
                <a:latin typeface="Calibri"/>
                <a:cs typeface="Calibri"/>
              </a:rPr>
              <a:t>……</a:t>
            </a:r>
            <a:endParaRPr sz="2400" dirty="0">
              <a:latin typeface="Calibri"/>
              <a:cs typeface="Calibri"/>
            </a:endParaRPr>
          </a:p>
          <a:p>
            <a:pPr marL="12700" marR="24765" indent="457200">
              <a:lnSpc>
                <a:spcPts val="3240"/>
              </a:lnSpc>
              <a:spcBef>
                <a:spcPts val="770"/>
              </a:spcBef>
            </a:pPr>
            <a:r>
              <a:rPr lang="el-GR" sz="2400" dirty="0">
                <a:latin typeface="Calibri"/>
                <a:cs typeface="Calibri"/>
              </a:rPr>
              <a:t>Και αυτή </a:t>
            </a:r>
            <a:r>
              <a:rPr lang="el-GR" sz="2400" b="1" dirty="0">
                <a:latin typeface="Calibri"/>
                <a:cs typeface="Calibri"/>
              </a:rPr>
              <a:t>ήταν μια </a:t>
            </a:r>
            <a:r>
              <a:rPr lang="el-GR" sz="2400" b="1" u="sng" dirty="0">
                <a:latin typeface="Calibri"/>
                <a:cs typeface="Calibri"/>
              </a:rPr>
              <a:t>σωστή</a:t>
            </a:r>
            <a:r>
              <a:rPr lang="el-GR" sz="2400" b="1" dirty="0">
                <a:latin typeface="Calibri"/>
                <a:cs typeface="Calibri"/>
              </a:rPr>
              <a:t> και αναπόφευκτη λύση</a:t>
            </a:r>
            <a:r>
              <a:rPr lang="el-GR" sz="2400" dirty="0">
                <a:latin typeface="Calibri"/>
                <a:cs typeface="Calibri"/>
              </a:rPr>
              <a:t>, για μια πραγματική "Νοημοσύνη" που </a:t>
            </a:r>
            <a:r>
              <a:rPr lang="el-GR" sz="2400" b="1" dirty="0">
                <a:latin typeface="Calibri"/>
                <a:cs typeface="Calibri"/>
              </a:rPr>
              <a:t>αλληλοεπιδρά</a:t>
            </a:r>
            <a:r>
              <a:rPr lang="el-GR" sz="2400" dirty="0">
                <a:latin typeface="Calibri"/>
                <a:cs typeface="Calibri"/>
              </a:rPr>
              <a:t> μαζί μας και είναι αξιοποιήσιμη από τους ανθρώπους</a:t>
            </a:r>
            <a:r>
              <a:rPr sz="2400" spc="-10" dirty="0">
                <a:latin typeface="Calibri"/>
                <a:cs typeface="Calibri"/>
              </a:rPr>
              <a:t>.</a:t>
            </a:r>
            <a:endParaRPr sz="2400" dirty="0">
              <a:latin typeface="Calibri"/>
              <a:cs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04800" y="152401"/>
            <a:ext cx="8322563" cy="6129654"/>
          </a:xfrm>
          <a:custGeom>
            <a:avLst/>
            <a:gdLst/>
            <a:ahLst/>
            <a:cxnLst/>
            <a:rect l="l" t="t" r="r" b="b"/>
            <a:pathLst>
              <a:path w="8229600" h="5908675">
                <a:moveTo>
                  <a:pt x="0" y="5908548"/>
                </a:moveTo>
                <a:lnTo>
                  <a:pt x="8229600" y="5908548"/>
                </a:lnTo>
                <a:lnTo>
                  <a:pt x="8229600" y="0"/>
                </a:lnTo>
                <a:lnTo>
                  <a:pt x="0" y="0"/>
                </a:lnTo>
                <a:lnTo>
                  <a:pt x="0" y="5908548"/>
                </a:lnTo>
                <a:close/>
              </a:path>
            </a:pathLst>
          </a:custGeom>
          <a:ln w="9525">
            <a:solidFill>
              <a:srgbClr val="000000"/>
            </a:solidFill>
          </a:ln>
        </p:spPr>
        <p:txBody>
          <a:bodyPr wrap="square" lIns="0" tIns="0" rIns="0" bIns="0" rtlCol="0"/>
          <a:lstStyle/>
          <a:p>
            <a:endParaRPr/>
          </a:p>
        </p:txBody>
      </p:sp>
      <p:sp>
        <p:nvSpPr>
          <p:cNvPr id="3" name="object 3"/>
          <p:cNvSpPr txBox="1"/>
          <p:nvPr/>
        </p:nvSpPr>
        <p:spPr>
          <a:xfrm>
            <a:off x="476808" y="152401"/>
            <a:ext cx="7573009" cy="689291"/>
          </a:xfrm>
          <a:prstGeom prst="rect">
            <a:avLst/>
          </a:prstGeom>
        </p:spPr>
        <p:txBody>
          <a:bodyPr vert="horz" wrap="square" lIns="0" tIns="12065" rIns="0" bIns="0" rtlCol="0">
            <a:spAutoFit/>
          </a:bodyPr>
          <a:lstStyle/>
          <a:p>
            <a:pPr marL="12700">
              <a:lnSpc>
                <a:spcPct val="100000"/>
              </a:lnSpc>
              <a:spcBef>
                <a:spcPts val="95"/>
              </a:spcBef>
            </a:pPr>
            <a:r>
              <a:rPr lang="el-GR" sz="2200" dirty="0">
                <a:latin typeface="Calibri"/>
                <a:cs typeface="Calibri"/>
              </a:rPr>
              <a:t>Εμείς</a:t>
            </a:r>
            <a:r>
              <a:rPr sz="2200" spc="-90" dirty="0">
                <a:latin typeface="Calibri"/>
                <a:cs typeface="Calibri"/>
              </a:rPr>
              <a:t> </a:t>
            </a:r>
            <a:r>
              <a:rPr sz="2200" dirty="0">
                <a:latin typeface="Calibri"/>
                <a:cs typeface="Calibri"/>
              </a:rPr>
              <a:t>(ISTC</a:t>
            </a:r>
            <a:r>
              <a:rPr sz="2200" spc="-50" dirty="0">
                <a:latin typeface="Calibri"/>
                <a:cs typeface="Calibri"/>
              </a:rPr>
              <a:t> </a:t>
            </a:r>
            <a:r>
              <a:rPr sz="2200" spc="-10" dirty="0">
                <a:latin typeface="Calibri"/>
                <a:cs typeface="Calibri"/>
              </a:rPr>
              <a:t>group)</a:t>
            </a:r>
            <a:r>
              <a:rPr sz="2200" spc="-80" dirty="0">
                <a:latin typeface="Calibri"/>
                <a:cs typeface="Calibri"/>
              </a:rPr>
              <a:t> </a:t>
            </a:r>
            <a:r>
              <a:rPr lang="el-GR" sz="2200" dirty="0">
                <a:latin typeface="Calibri"/>
                <a:cs typeface="Calibri"/>
              </a:rPr>
              <a:t>δεν έχουμε</a:t>
            </a:r>
            <a:r>
              <a:rPr sz="2200" spc="-65" dirty="0">
                <a:latin typeface="Calibri"/>
                <a:cs typeface="Calibri"/>
              </a:rPr>
              <a:t> </a:t>
            </a:r>
            <a:r>
              <a:rPr lang="el-GR" sz="2200" b="1" dirty="0">
                <a:latin typeface="Calibri"/>
                <a:cs typeface="Calibri"/>
              </a:rPr>
              <a:t>μετανιώσει καθόλου</a:t>
            </a:r>
            <a:r>
              <a:rPr sz="2200" dirty="0">
                <a:latin typeface="Calibri"/>
                <a:cs typeface="Calibri"/>
              </a:rPr>
              <a:t>,</a:t>
            </a:r>
            <a:r>
              <a:rPr sz="2200" spc="-55" dirty="0">
                <a:latin typeface="Calibri"/>
                <a:cs typeface="Calibri"/>
              </a:rPr>
              <a:t> </a:t>
            </a:r>
            <a:r>
              <a:rPr lang="el-GR" sz="2200" dirty="0">
                <a:latin typeface="Calibri"/>
                <a:cs typeface="Calibri"/>
              </a:rPr>
              <a:t>για την συμβολή στην</a:t>
            </a:r>
            <a:endParaRPr sz="2200" dirty="0">
              <a:latin typeface="Calibri"/>
              <a:cs typeface="Calibri"/>
            </a:endParaRPr>
          </a:p>
        </p:txBody>
      </p:sp>
      <p:sp>
        <p:nvSpPr>
          <p:cNvPr id="4" name="object 4"/>
          <p:cNvSpPr txBox="1">
            <a:spLocks noGrp="1"/>
          </p:cNvSpPr>
          <p:nvPr>
            <p:ph type="title"/>
          </p:nvPr>
        </p:nvSpPr>
        <p:spPr>
          <a:xfrm>
            <a:off x="838200" y="908315"/>
            <a:ext cx="5695392" cy="844462"/>
          </a:xfrm>
          <a:prstGeom prst="rect">
            <a:avLst/>
          </a:prstGeom>
        </p:spPr>
        <p:txBody>
          <a:bodyPr vert="horz" wrap="square" lIns="0" tIns="13335" rIns="0" bIns="0" rtlCol="0">
            <a:spAutoFit/>
          </a:bodyPr>
          <a:lstStyle/>
          <a:p>
            <a:pPr marL="926465">
              <a:lnSpc>
                <a:spcPct val="100000"/>
              </a:lnSpc>
              <a:spcBef>
                <a:spcPts val="105"/>
              </a:spcBef>
            </a:pPr>
            <a:r>
              <a:rPr lang="en-US" sz="3200" i="1" dirty="0">
                <a:solidFill>
                  <a:srgbClr val="FF0000"/>
                </a:solidFill>
                <a:latin typeface="Calibri"/>
                <a:cs typeface="Calibri"/>
              </a:rPr>
              <a:t>ΤΕΧΝΗΤΗ </a:t>
            </a:r>
            <a:r>
              <a:rPr lang="en-US" sz="3200" i="1" dirty="0" err="1">
                <a:solidFill>
                  <a:srgbClr val="FF0000"/>
                </a:solidFill>
                <a:latin typeface="Calibri"/>
                <a:cs typeface="Calibri"/>
              </a:rPr>
              <a:t>κοινωνικότητ</a:t>
            </a:r>
            <a:r>
              <a:rPr lang="en-US" sz="3200" i="1" dirty="0">
                <a:solidFill>
                  <a:srgbClr val="FF0000"/>
                </a:solidFill>
                <a:latin typeface="Calibri"/>
                <a:cs typeface="Calibri"/>
              </a:rPr>
              <a:t>α</a:t>
            </a:r>
            <a:br>
              <a:rPr lang="en-US" sz="3200" i="1" dirty="0">
                <a:solidFill>
                  <a:srgbClr val="FF0000"/>
                </a:solidFill>
                <a:latin typeface="Calibri"/>
                <a:cs typeface="Calibri"/>
              </a:rPr>
            </a:br>
            <a:r>
              <a:rPr lang="el-GR" sz="2200" b="0" dirty="0">
                <a:latin typeface="Calibri"/>
                <a:cs typeface="Calibri"/>
              </a:rPr>
              <a:t>αντιθέτως…</a:t>
            </a:r>
            <a:endParaRPr lang="en-US" sz="2200" dirty="0">
              <a:latin typeface="Calibri"/>
              <a:cs typeface="Calibri"/>
            </a:endParaRPr>
          </a:p>
        </p:txBody>
      </p:sp>
      <p:sp>
        <p:nvSpPr>
          <p:cNvPr id="5" name="object 5"/>
          <p:cNvSpPr txBox="1"/>
          <p:nvPr/>
        </p:nvSpPr>
        <p:spPr>
          <a:xfrm>
            <a:off x="476808" y="1819401"/>
            <a:ext cx="7998459" cy="4443268"/>
          </a:xfrm>
          <a:prstGeom prst="rect">
            <a:avLst/>
          </a:prstGeom>
        </p:spPr>
        <p:txBody>
          <a:bodyPr vert="horz" wrap="square" lIns="0" tIns="12065" rIns="0" bIns="0" rtlCol="0">
            <a:spAutoFit/>
          </a:bodyPr>
          <a:lstStyle/>
          <a:p>
            <a:pPr marR="25400" algn="just">
              <a:lnSpc>
                <a:spcPts val="3110"/>
              </a:lnSpc>
              <a:spcBef>
                <a:spcPts val="95"/>
              </a:spcBef>
            </a:pPr>
            <a:r>
              <a:rPr lang="el-GR" sz="2200" dirty="0">
                <a:latin typeface="Calibri"/>
                <a:cs typeface="Calibri"/>
              </a:rPr>
              <a:t>Αυτό υποχρεώνει τους επιστήμονες να </a:t>
            </a:r>
            <a:r>
              <a:rPr lang="el-GR" sz="2800" b="1" dirty="0">
                <a:latin typeface="Calibri"/>
                <a:cs typeface="Calibri"/>
              </a:rPr>
              <a:t>συνειδητοποιήσουν </a:t>
            </a:r>
            <a:r>
              <a:rPr lang="el-GR" sz="2200" b="1" dirty="0">
                <a:solidFill>
                  <a:srgbClr val="FF0000"/>
                </a:solidFill>
                <a:latin typeface="Calibri"/>
                <a:cs typeface="Calibri"/>
              </a:rPr>
              <a:t>την πιθανή οικειοποίηση </a:t>
            </a:r>
            <a:r>
              <a:rPr lang="el-GR" sz="2200" dirty="0">
                <a:latin typeface="Calibri"/>
                <a:cs typeface="Calibri"/>
              </a:rPr>
              <a:t>των δημιουργιών τους, των πιθανών </a:t>
            </a:r>
            <a:r>
              <a:rPr lang="el-GR" sz="2200" b="1" spc="-10" dirty="0">
                <a:latin typeface="Calibri"/>
                <a:cs typeface="Calibri"/>
              </a:rPr>
              <a:t>απαράδεκτων χρήσεων </a:t>
            </a:r>
            <a:r>
              <a:rPr lang="el-GR" sz="2200" dirty="0">
                <a:latin typeface="Calibri"/>
                <a:cs typeface="Calibri"/>
              </a:rPr>
              <a:t>αυτών των μέσων</a:t>
            </a:r>
            <a:r>
              <a:rPr sz="2200" spc="-10" dirty="0">
                <a:latin typeface="Calibri"/>
                <a:cs typeface="Calibri"/>
              </a:rPr>
              <a:t>.</a:t>
            </a:r>
            <a:endParaRPr sz="2200" dirty="0">
              <a:latin typeface="Calibri"/>
              <a:cs typeface="Calibri"/>
            </a:endParaRPr>
          </a:p>
          <a:p>
            <a:pPr>
              <a:lnSpc>
                <a:spcPct val="100000"/>
              </a:lnSpc>
              <a:spcBef>
                <a:spcPts val="40"/>
              </a:spcBef>
            </a:pPr>
            <a:endParaRPr sz="2100" dirty="0">
              <a:latin typeface="Calibri"/>
              <a:cs typeface="Calibri"/>
            </a:endParaRPr>
          </a:p>
          <a:p>
            <a:pPr marL="1841500">
              <a:lnSpc>
                <a:spcPct val="100000"/>
              </a:lnSpc>
              <a:spcBef>
                <a:spcPts val="5"/>
              </a:spcBef>
            </a:pPr>
            <a:r>
              <a:rPr lang="el-GR" sz="3100" b="1" u="sng" dirty="0">
                <a:uFill>
                  <a:solidFill>
                    <a:srgbClr val="000000"/>
                  </a:solidFill>
                </a:uFill>
                <a:latin typeface="Calibri"/>
                <a:cs typeface="Calibri"/>
              </a:rPr>
              <a:t>Μας διαφεύγει ο έλεγχος</a:t>
            </a:r>
            <a:r>
              <a:rPr lang="en-US" sz="3100" b="1" u="sng" dirty="0">
                <a:uFill>
                  <a:solidFill>
                    <a:srgbClr val="000000"/>
                  </a:solidFill>
                </a:uFill>
                <a:latin typeface="Calibri"/>
                <a:cs typeface="Calibri"/>
              </a:rPr>
              <a:t>;</a:t>
            </a:r>
            <a:endParaRPr sz="3100" dirty="0">
              <a:latin typeface="Calibri"/>
              <a:cs typeface="Calibri"/>
            </a:endParaRPr>
          </a:p>
          <a:p>
            <a:pPr marR="194945" algn="ctr">
              <a:lnSpc>
                <a:spcPts val="2610"/>
              </a:lnSpc>
              <a:spcBef>
                <a:spcPts val="35"/>
              </a:spcBef>
            </a:pPr>
            <a:r>
              <a:rPr lang="el-GR" sz="2200" b="1" dirty="0">
                <a:solidFill>
                  <a:srgbClr val="FF0000"/>
                </a:solidFill>
                <a:latin typeface="Calibri"/>
                <a:cs typeface="Calibri"/>
              </a:rPr>
              <a:t>Όχι</a:t>
            </a:r>
            <a:r>
              <a:rPr sz="2200" b="1" spc="-60" dirty="0">
                <a:solidFill>
                  <a:srgbClr val="FF0000"/>
                </a:solidFill>
                <a:latin typeface="Calibri"/>
                <a:cs typeface="Calibri"/>
              </a:rPr>
              <a:t> </a:t>
            </a:r>
            <a:r>
              <a:rPr lang="el-GR" sz="2200" dirty="0">
                <a:latin typeface="Calibri"/>
                <a:cs typeface="Calibri"/>
              </a:rPr>
              <a:t>των αυτόνομων πρακτόρων μας, των ρομπότ </a:t>
            </a:r>
            <a:r>
              <a:rPr lang="el-GR" sz="2200" dirty="0" err="1">
                <a:latin typeface="Calibri"/>
                <a:cs typeface="Calibri"/>
              </a:rPr>
              <a:t>κ.λπ</a:t>
            </a:r>
            <a:r>
              <a:rPr sz="2200" spc="-20" dirty="0">
                <a:latin typeface="Calibri"/>
                <a:cs typeface="Calibri"/>
              </a:rPr>
              <a:t>.</a:t>
            </a:r>
            <a:endParaRPr sz="2200" dirty="0">
              <a:latin typeface="Calibri"/>
              <a:cs typeface="Calibri"/>
            </a:endParaRPr>
          </a:p>
          <a:p>
            <a:pPr marL="1841500">
              <a:lnSpc>
                <a:spcPts val="4290"/>
              </a:lnSpc>
            </a:pPr>
            <a:r>
              <a:rPr lang="el-GR" sz="2200" dirty="0">
                <a:latin typeface="Calibri"/>
                <a:cs typeface="Calibri"/>
              </a:rPr>
              <a:t>αλλά για τις </a:t>
            </a:r>
            <a:r>
              <a:rPr lang="el-GR" sz="3200" b="1" dirty="0">
                <a:latin typeface="Calibri"/>
                <a:cs typeface="Calibri"/>
              </a:rPr>
              <a:t>πιθανές</a:t>
            </a:r>
            <a:r>
              <a:rPr sz="3200" b="1" spc="-35" dirty="0">
                <a:latin typeface="Calibri"/>
                <a:cs typeface="Calibri"/>
              </a:rPr>
              <a:t> </a:t>
            </a:r>
            <a:r>
              <a:rPr lang="el-GR" sz="3200" b="1" spc="-10" dirty="0">
                <a:solidFill>
                  <a:srgbClr val="FF0000"/>
                </a:solidFill>
                <a:latin typeface="Calibri"/>
                <a:cs typeface="Calibri"/>
              </a:rPr>
              <a:t>χρήσεις τους</a:t>
            </a:r>
            <a:r>
              <a:rPr lang="en-US" sz="3200" b="1" spc="-10" dirty="0">
                <a:solidFill>
                  <a:srgbClr val="FF0000"/>
                </a:solidFill>
                <a:latin typeface="Calibri"/>
                <a:cs typeface="Calibri"/>
              </a:rPr>
              <a:t>;</a:t>
            </a:r>
            <a:endParaRPr sz="2000" dirty="0">
              <a:latin typeface="Calibri"/>
              <a:cs typeface="Calibri"/>
            </a:endParaRPr>
          </a:p>
          <a:p>
            <a:pPr marL="12700" marR="144145">
              <a:lnSpc>
                <a:spcPct val="80000"/>
              </a:lnSpc>
              <a:spcBef>
                <a:spcPts val="2025"/>
              </a:spcBef>
            </a:pPr>
            <a:r>
              <a:rPr lang="el-GR" sz="2200" dirty="0">
                <a:latin typeface="Calibri"/>
                <a:cs typeface="Calibri"/>
              </a:rPr>
              <a:t>Είμαστε έτοιμοι για την</a:t>
            </a:r>
            <a:r>
              <a:rPr lang="el-GR" sz="2200" b="1" spc="-10" dirty="0">
                <a:solidFill>
                  <a:srgbClr val="FF0000"/>
                </a:solidFill>
                <a:latin typeface="Calibri"/>
                <a:cs typeface="Calibri"/>
              </a:rPr>
              <a:t> ΑΝΘΡΩΠΟΛΟΓΙΚΗ</a:t>
            </a:r>
            <a:r>
              <a:rPr sz="2200" b="1" spc="-60" dirty="0">
                <a:solidFill>
                  <a:srgbClr val="FF0000"/>
                </a:solidFill>
                <a:latin typeface="Calibri"/>
                <a:cs typeface="Calibri"/>
              </a:rPr>
              <a:t> </a:t>
            </a:r>
            <a:r>
              <a:rPr lang="el-GR" sz="2200" b="1" spc="-10" dirty="0">
                <a:latin typeface="Calibri"/>
                <a:cs typeface="Calibri"/>
              </a:rPr>
              <a:t>ΕΠΑΝΑΣΤΑΣΗ </a:t>
            </a:r>
            <a:r>
              <a:rPr sz="2200" b="1" spc="-55" dirty="0">
                <a:latin typeface="Calibri"/>
                <a:cs typeface="Calibri"/>
              </a:rPr>
              <a:t> </a:t>
            </a:r>
            <a:r>
              <a:rPr lang="el-GR" sz="2200" spc="-10" dirty="0">
                <a:latin typeface="Calibri"/>
                <a:cs typeface="Calibri"/>
              </a:rPr>
              <a:t>που βασίζεται στις τεχνολογίες </a:t>
            </a:r>
            <a:r>
              <a:rPr lang="el-GR" sz="2200" spc="-10" dirty="0" err="1">
                <a:latin typeface="Calibri"/>
                <a:cs typeface="Calibri"/>
              </a:rPr>
              <a:t>Intell</a:t>
            </a:r>
            <a:r>
              <a:rPr lang="el-GR" sz="2200" spc="-10" dirty="0">
                <a:latin typeface="Calibri"/>
                <a:cs typeface="Calibri"/>
              </a:rPr>
              <a:t> και την τεχνητή μικτή κοινωνία</a:t>
            </a:r>
            <a:r>
              <a:rPr lang="en-US" sz="2200" spc="-10" dirty="0">
                <a:latin typeface="Calibri"/>
                <a:cs typeface="Calibri"/>
              </a:rPr>
              <a:t>;</a:t>
            </a:r>
            <a:endParaRPr sz="2200" dirty="0">
              <a:latin typeface="Calibri"/>
              <a:cs typeface="Calibri"/>
            </a:endParaRPr>
          </a:p>
          <a:p>
            <a:pPr marL="469900">
              <a:lnSpc>
                <a:spcPts val="2630"/>
              </a:lnSpc>
            </a:pPr>
            <a:r>
              <a:rPr lang="el-GR" sz="2200" dirty="0">
                <a:latin typeface="Calibri"/>
                <a:cs typeface="Calibri"/>
              </a:rPr>
              <a:t>Που επίσης είναι</a:t>
            </a:r>
            <a:endParaRPr sz="2200" dirty="0">
              <a:latin typeface="Calibri"/>
              <a:cs typeface="Calibri"/>
            </a:endParaRPr>
          </a:p>
          <a:p>
            <a:pPr marR="15875" algn="r">
              <a:lnSpc>
                <a:spcPts val="3350"/>
              </a:lnSpc>
              <a:tabLst>
                <a:tab pos="3750310" algn="l"/>
              </a:tabLst>
            </a:pPr>
            <a:r>
              <a:rPr lang="el-GR" sz="2800" b="1" dirty="0">
                <a:latin typeface="Calibri"/>
                <a:cs typeface="Calibri"/>
              </a:rPr>
              <a:t>μια</a:t>
            </a:r>
            <a:r>
              <a:rPr sz="2800" b="1" spc="-60" dirty="0">
                <a:latin typeface="Calibri"/>
                <a:cs typeface="Calibri"/>
              </a:rPr>
              <a:t> </a:t>
            </a:r>
            <a:r>
              <a:rPr lang="el-GR" sz="2800" b="1" i="1" u="sng" spc="-10" dirty="0">
                <a:solidFill>
                  <a:srgbClr val="FF0000"/>
                </a:solidFill>
                <a:uFill>
                  <a:solidFill>
                    <a:srgbClr val="FF0000"/>
                  </a:solidFill>
                </a:uFill>
                <a:latin typeface="Calibri"/>
                <a:cs typeface="Calibri"/>
              </a:rPr>
              <a:t>οικονομική, κοινωνική και πολιτική επανάσταση</a:t>
            </a:r>
            <a:r>
              <a:rPr sz="2200" spc="-10" dirty="0">
                <a:latin typeface="Calibri"/>
                <a:cs typeface="Calibri"/>
              </a:rPr>
              <a:t>.</a:t>
            </a:r>
            <a:endParaRPr sz="2200" dirty="0">
              <a:latin typeface="Calibri"/>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6334" y="457962"/>
            <a:ext cx="8313420" cy="5724525"/>
          </a:xfrm>
          <a:custGeom>
            <a:avLst/>
            <a:gdLst/>
            <a:ahLst/>
            <a:cxnLst/>
            <a:rect l="l" t="t" r="r" b="b"/>
            <a:pathLst>
              <a:path w="8313420" h="5724525">
                <a:moveTo>
                  <a:pt x="0" y="5724144"/>
                </a:moveTo>
                <a:lnTo>
                  <a:pt x="8313420" y="5724144"/>
                </a:lnTo>
                <a:lnTo>
                  <a:pt x="8313420" y="0"/>
                </a:lnTo>
                <a:lnTo>
                  <a:pt x="0" y="0"/>
                </a:lnTo>
                <a:lnTo>
                  <a:pt x="0" y="5724144"/>
                </a:lnTo>
                <a:close/>
              </a:path>
            </a:pathLst>
          </a:custGeom>
          <a:ln w="28575">
            <a:solidFill>
              <a:srgbClr val="000000"/>
            </a:solidFill>
          </a:ln>
        </p:spPr>
        <p:txBody>
          <a:bodyPr wrap="square" lIns="0" tIns="0" rIns="0" bIns="0" rtlCol="0"/>
          <a:lstStyle/>
          <a:p>
            <a:endParaRPr/>
          </a:p>
        </p:txBody>
      </p:sp>
      <p:sp>
        <p:nvSpPr>
          <p:cNvPr id="3" name="object 3"/>
          <p:cNvSpPr txBox="1">
            <a:spLocks noGrp="1"/>
          </p:cNvSpPr>
          <p:nvPr>
            <p:ph type="title"/>
          </p:nvPr>
        </p:nvSpPr>
        <p:spPr>
          <a:xfrm>
            <a:off x="464616" y="872744"/>
            <a:ext cx="7433945" cy="1002030"/>
          </a:xfrm>
          <a:prstGeom prst="rect">
            <a:avLst/>
          </a:prstGeom>
        </p:spPr>
        <p:txBody>
          <a:bodyPr vert="horz" wrap="square" lIns="0" tIns="13335" rIns="0" bIns="0" rtlCol="0">
            <a:spAutoFit/>
          </a:bodyPr>
          <a:lstStyle/>
          <a:p>
            <a:pPr marL="12700" marR="5080">
              <a:lnSpc>
                <a:spcPct val="100000"/>
              </a:lnSpc>
              <a:spcBef>
                <a:spcPts val="105"/>
              </a:spcBef>
            </a:pPr>
            <a:r>
              <a:rPr lang="el-GR" sz="3200" dirty="0"/>
              <a:t>Ζούμε (θα ζούμε) σε έναν ΕΠΑΥΞΗΜΕΝΟ και ΑΝΑΜΕΙΚΤΟ κόσμο/"</a:t>
            </a:r>
            <a:r>
              <a:rPr lang="el-GR" sz="3200" dirty="0">
                <a:solidFill>
                  <a:srgbClr val="FF0000"/>
                </a:solidFill>
              </a:rPr>
              <a:t>πραγματικότητα</a:t>
            </a:r>
            <a:r>
              <a:rPr sz="3200" spc="-10" dirty="0">
                <a:solidFill>
                  <a:srgbClr val="FF0000"/>
                </a:solidFill>
              </a:rPr>
              <a:t>”</a:t>
            </a:r>
            <a:endParaRPr sz="3200" dirty="0"/>
          </a:p>
        </p:txBody>
      </p:sp>
      <p:sp>
        <p:nvSpPr>
          <p:cNvPr id="4" name="object 4"/>
          <p:cNvSpPr txBox="1"/>
          <p:nvPr/>
        </p:nvSpPr>
        <p:spPr>
          <a:xfrm>
            <a:off x="434136" y="2280412"/>
            <a:ext cx="8176464" cy="3754874"/>
          </a:xfrm>
          <a:prstGeom prst="rect">
            <a:avLst/>
          </a:prstGeom>
        </p:spPr>
        <p:txBody>
          <a:bodyPr vert="horz" wrap="square" lIns="0" tIns="12700" rIns="0" bIns="0" rtlCol="0">
            <a:spAutoFit/>
          </a:bodyPr>
          <a:lstStyle/>
          <a:p>
            <a:pPr algn="ctr">
              <a:lnSpc>
                <a:spcPts val="2865"/>
              </a:lnSpc>
              <a:spcBef>
                <a:spcPts val="100"/>
              </a:spcBef>
            </a:pPr>
            <a:r>
              <a:rPr lang="el-GR" sz="2400" dirty="0">
                <a:latin typeface="Calibri"/>
                <a:cs typeface="Calibri"/>
              </a:rPr>
              <a:t>Όχι απλά</a:t>
            </a:r>
            <a:r>
              <a:rPr lang="en-US" sz="2400" dirty="0">
                <a:latin typeface="Calibri"/>
                <a:cs typeface="Calibri"/>
              </a:rPr>
              <a:t>“</a:t>
            </a:r>
            <a:r>
              <a:rPr lang="en-US" sz="2400" dirty="0" err="1">
                <a:latin typeface="Calibri"/>
                <a:cs typeface="Calibri"/>
              </a:rPr>
              <a:t>Onlife</a:t>
            </a:r>
            <a:r>
              <a:rPr lang="en-US" sz="2400" dirty="0">
                <a:latin typeface="Calibri"/>
                <a:cs typeface="Calibri"/>
              </a:rPr>
              <a:t>”</a:t>
            </a:r>
            <a:r>
              <a:rPr lang="en-US" sz="2400" spc="-40" dirty="0">
                <a:latin typeface="Calibri"/>
                <a:cs typeface="Calibri"/>
              </a:rPr>
              <a:t> </a:t>
            </a:r>
            <a:r>
              <a:rPr lang="el-GR" sz="2400" dirty="0">
                <a:latin typeface="Calibri"/>
                <a:cs typeface="Calibri"/>
              </a:rPr>
              <a:t>στο ΔΙΑΔΙΚΤΥΟ</a:t>
            </a:r>
            <a:r>
              <a:rPr lang="en-US" sz="1800" dirty="0">
                <a:latin typeface="Calibri"/>
                <a:cs typeface="Calibri"/>
              </a:rPr>
              <a:t>(</a:t>
            </a:r>
            <a:r>
              <a:rPr lang="en-US" sz="1800" dirty="0" err="1">
                <a:latin typeface="Calibri"/>
                <a:cs typeface="Calibri"/>
              </a:rPr>
              <a:t>Floridi</a:t>
            </a:r>
            <a:r>
              <a:rPr lang="en-US" sz="1800" dirty="0">
                <a:latin typeface="Calibri"/>
                <a:cs typeface="Calibri"/>
              </a:rPr>
              <a:t>)</a:t>
            </a:r>
            <a:r>
              <a:rPr lang="en-US" sz="2400" dirty="0">
                <a:latin typeface="Calibri"/>
                <a:cs typeface="Calibri"/>
              </a:rPr>
              <a:t>;</a:t>
            </a:r>
            <a:r>
              <a:rPr lang="en-US" sz="2400" spc="-5" dirty="0">
                <a:latin typeface="Calibri"/>
                <a:cs typeface="Calibri"/>
              </a:rPr>
              <a:t> </a:t>
            </a:r>
            <a:r>
              <a:rPr lang="el-GR" sz="2400" spc="-5" dirty="0">
                <a:latin typeface="Calibri"/>
                <a:cs typeface="Calibri"/>
              </a:rPr>
              <a:t>΄ζούμε</a:t>
            </a:r>
            <a:r>
              <a:rPr lang="en-US" sz="2400" spc="-35" dirty="0">
                <a:latin typeface="Calibri"/>
                <a:cs typeface="Calibri"/>
              </a:rPr>
              <a:t> </a:t>
            </a:r>
            <a:r>
              <a:rPr lang="en-US" sz="2400" spc="-20" dirty="0">
                <a:latin typeface="Calibri"/>
                <a:cs typeface="Calibri"/>
              </a:rPr>
              <a:t>“</a:t>
            </a:r>
            <a:r>
              <a:rPr lang="el-GR" sz="2400" spc="-20" dirty="0">
                <a:latin typeface="Calibri"/>
                <a:cs typeface="Calibri"/>
              </a:rPr>
              <a:t>ενωμένοι</a:t>
            </a:r>
            <a:r>
              <a:rPr lang="en-US" sz="2400" spc="-20" dirty="0">
                <a:latin typeface="Calibri"/>
                <a:cs typeface="Calibri"/>
              </a:rPr>
              <a:t>”,</a:t>
            </a:r>
            <a:endParaRPr lang="en-US" sz="2400" dirty="0">
              <a:latin typeface="Calibri"/>
              <a:cs typeface="Calibri"/>
            </a:endParaRPr>
          </a:p>
          <a:p>
            <a:pPr marL="926465">
              <a:lnSpc>
                <a:spcPts val="3345"/>
              </a:lnSpc>
            </a:pPr>
            <a:r>
              <a:rPr lang="el-GR" sz="2800" dirty="0">
                <a:latin typeface="Calibri"/>
                <a:cs typeface="Calibri"/>
              </a:rPr>
              <a:t>αλλά </a:t>
            </a:r>
            <a:r>
              <a:rPr lang="el-GR" sz="2800" b="1" dirty="0">
                <a:latin typeface="Calibri"/>
                <a:cs typeface="Calibri"/>
              </a:rPr>
              <a:t>σε έναν νέο υλικό κόσμο/πραγματικότητα</a:t>
            </a:r>
            <a:r>
              <a:rPr lang="en-US" sz="2800" i="1" spc="-10" dirty="0">
                <a:latin typeface="Calibri"/>
                <a:cs typeface="Calibri"/>
              </a:rPr>
              <a:t>.</a:t>
            </a:r>
            <a:endParaRPr lang="en-US" sz="2800" dirty="0">
              <a:latin typeface="Calibri"/>
              <a:cs typeface="Calibri"/>
            </a:endParaRPr>
          </a:p>
          <a:p>
            <a:pPr>
              <a:lnSpc>
                <a:spcPct val="100000"/>
              </a:lnSpc>
              <a:spcBef>
                <a:spcPts val="40"/>
              </a:spcBef>
            </a:pPr>
            <a:endParaRPr lang="en-US" sz="2350" dirty="0">
              <a:latin typeface="Calibri"/>
              <a:cs typeface="Calibri"/>
            </a:endParaRPr>
          </a:p>
          <a:p>
            <a:pPr marL="469900" marR="548640">
              <a:lnSpc>
                <a:spcPct val="100000"/>
              </a:lnSpc>
            </a:pPr>
            <a:r>
              <a:rPr lang="el-GR" sz="2400" dirty="0">
                <a:latin typeface="Calibri"/>
                <a:cs typeface="Calibri"/>
              </a:rPr>
              <a:t>Θα δρούμε στο </a:t>
            </a:r>
            <a:r>
              <a:rPr lang="el-GR" sz="2400" b="1" dirty="0">
                <a:latin typeface="Calibri"/>
                <a:cs typeface="Calibri"/>
              </a:rPr>
              <a:t>Εικονικό</a:t>
            </a:r>
            <a:r>
              <a:rPr lang="el-GR" sz="2400" dirty="0">
                <a:latin typeface="Calibri"/>
                <a:cs typeface="Calibri"/>
              </a:rPr>
              <a:t> για να αλλάξουμε το </a:t>
            </a:r>
            <a:r>
              <a:rPr lang="el-GR" sz="2400" b="1" dirty="0">
                <a:latin typeface="Calibri"/>
                <a:cs typeface="Calibri"/>
              </a:rPr>
              <a:t>Πραγματικό-</a:t>
            </a:r>
            <a:r>
              <a:rPr lang="el-GR" sz="2400" dirty="0">
                <a:latin typeface="Calibri"/>
                <a:cs typeface="Calibri"/>
              </a:rPr>
              <a:t> και το αντίστροφο</a:t>
            </a:r>
            <a:r>
              <a:rPr lang="en-US" sz="2400" spc="-10" dirty="0">
                <a:latin typeface="Calibri"/>
                <a:cs typeface="Calibri"/>
              </a:rPr>
              <a:t>.</a:t>
            </a:r>
            <a:endParaRPr lang="en-US" sz="2400" dirty="0">
              <a:latin typeface="Calibri"/>
              <a:cs typeface="Calibri"/>
            </a:endParaRPr>
          </a:p>
          <a:p>
            <a:pPr marL="469900">
              <a:lnSpc>
                <a:spcPct val="100000"/>
              </a:lnSpc>
              <a:spcBef>
                <a:spcPts val="5"/>
              </a:spcBef>
            </a:pPr>
            <a:r>
              <a:rPr lang="el-GR" sz="2400" dirty="0">
                <a:latin typeface="Calibri"/>
                <a:cs typeface="Calibri"/>
              </a:rPr>
              <a:t>Είμαστε "</a:t>
            </a:r>
            <a:r>
              <a:rPr lang="el-GR" sz="2400" b="1" dirty="0">
                <a:solidFill>
                  <a:srgbClr val="FF0000"/>
                </a:solidFill>
                <a:latin typeface="Calibri"/>
                <a:cs typeface="Calibri"/>
              </a:rPr>
              <a:t>παρόντες</a:t>
            </a:r>
            <a:r>
              <a:rPr lang="el-GR" sz="2400" dirty="0">
                <a:latin typeface="Calibri"/>
                <a:cs typeface="Calibri"/>
              </a:rPr>
              <a:t>" εκεί που "δεν είμαστε</a:t>
            </a:r>
            <a:r>
              <a:rPr lang="en-US" sz="2400" spc="-10" dirty="0">
                <a:latin typeface="Calibri"/>
                <a:cs typeface="Calibri"/>
              </a:rPr>
              <a:t>”;</a:t>
            </a:r>
            <a:endParaRPr lang="en-US" sz="2400" dirty="0">
              <a:latin typeface="Calibri"/>
              <a:cs typeface="Calibri"/>
            </a:endParaRPr>
          </a:p>
          <a:p>
            <a:pPr marL="1384300">
              <a:lnSpc>
                <a:spcPct val="100000"/>
              </a:lnSpc>
            </a:pPr>
            <a:r>
              <a:rPr lang="el-GR" sz="2400" dirty="0">
                <a:latin typeface="Calibri"/>
                <a:cs typeface="Calibri"/>
              </a:rPr>
              <a:t>Βλέπουμε και </a:t>
            </a:r>
            <a:r>
              <a:rPr lang="el-GR" sz="2400" b="1" dirty="0">
                <a:solidFill>
                  <a:srgbClr val="FF0000"/>
                </a:solidFill>
                <a:latin typeface="Calibri"/>
                <a:cs typeface="Calibri"/>
              </a:rPr>
              <a:t>δρούμε</a:t>
            </a:r>
            <a:r>
              <a:rPr lang="el-GR" sz="2400" dirty="0">
                <a:latin typeface="Calibri"/>
                <a:cs typeface="Calibri"/>
              </a:rPr>
              <a:t> εκεί που "δεν είμαστε</a:t>
            </a:r>
            <a:r>
              <a:rPr lang="en-US" sz="2400" spc="-10" dirty="0">
                <a:latin typeface="Calibri"/>
                <a:cs typeface="Calibri"/>
              </a:rPr>
              <a:t>”.</a:t>
            </a:r>
            <a:endParaRPr lang="en-US" sz="2400" dirty="0">
              <a:latin typeface="Calibri"/>
              <a:cs typeface="Calibri"/>
            </a:endParaRPr>
          </a:p>
          <a:p>
            <a:pPr marL="469900">
              <a:lnSpc>
                <a:spcPct val="100000"/>
              </a:lnSpc>
            </a:pPr>
            <a:r>
              <a:rPr lang="el-GR" sz="2400" dirty="0">
                <a:latin typeface="Calibri"/>
                <a:cs typeface="Calibri"/>
              </a:rPr>
              <a:t>Και "κάποιος", ο οποίος δεν είναι "εδώ</a:t>
            </a:r>
            <a:r>
              <a:rPr lang="en-US" sz="2400" spc="-10" dirty="0">
                <a:latin typeface="Calibri"/>
                <a:cs typeface="Calibri"/>
              </a:rPr>
              <a:t>”,</a:t>
            </a:r>
            <a:endParaRPr lang="en-US" sz="2400" dirty="0">
              <a:latin typeface="Calibri"/>
              <a:cs typeface="Calibri"/>
            </a:endParaRPr>
          </a:p>
          <a:p>
            <a:pPr marL="926465">
              <a:lnSpc>
                <a:spcPct val="100000"/>
              </a:lnSpc>
            </a:pPr>
            <a:r>
              <a:rPr lang="el-GR" sz="2400" dirty="0">
                <a:latin typeface="Calibri"/>
                <a:cs typeface="Calibri"/>
              </a:rPr>
              <a:t>θα ενεργεί στην πραγματικότητα εδώ και θα είναι </a:t>
            </a:r>
            <a:r>
              <a:rPr lang="el-GR" sz="2400" b="1" dirty="0">
                <a:latin typeface="Calibri"/>
                <a:cs typeface="Calibri"/>
              </a:rPr>
              <a:t>"</a:t>
            </a:r>
            <a:r>
              <a:rPr lang="el-GR" sz="2400" b="1" dirty="0">
                <a:solidFill>
                  <a:srgbClr val="FF0000"/>
                </a:solidFill>
                <a:latin typeface="Calibri"/>
                <a:cs typeface="Calibri"/>
              </a:rPr>
              <a:t>παρών</a:t>
            </a:r>
            <a:r>
              <a:rPr lang="el-GR" sz="2400" b="1" dirty="0">
                <a:solidFill>
                  <a:schemeClr val="tx1"/>
                </a:solidFill>
                <a:latin typeface="Calibri"/>
                <a:cs typeface="Calibri"/>
              </a:rPr>
              <a:t>"</a:t>
            </a:r>
            <a:r>
              <a:rPr lang="en-US" sz="2400" spc="-10" dirty="0">
                <a:latin typeface="Calibri"/>
                <a:cs typeface="Calibri"/>
              </a:rPr>
              <a:t>.</a:t>
            </a:r>
            <a:endParaRPr lang="en-US" sz="2400" dirty="0">
              <a:latin typeface="Calibri"/>
              <a:cs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372046" y="443674"/>
            <a:ext cx="8341995" cy="5753100"/>
            <a:chOff x="372046" y="443674"/>
            <a:chExt cx="8341995" cy="5753100"/>
          </a:xfrm>
        </p:grpSpPr>
        <p:sp>
          <p:nvSpPr>
            <p:cNvPr id="3" name="object 3"/>
            <p:cNvSpPr/>
            <p:nvPr/>
          </p:nvSpPr>
          <p:spPr>
            <a:xfrm>
              <a:off x="386334" y="457962"/>
              <a:ext cx="8313420" cy="5724525"/>
            </a:xfrm>
            <a:custGeom>
              <a:avLst/>
              <a:gdLst/>
              <a:ahLst/>
              <a:cxnLst/>
              <a:rect l="l" t="t" r="r" b="b"/>
              <a:pathLst>
                <a:path w="8313420" h="5724525">
                  <a:moveTo>
                    <a:pt x="0" y="5724144"/>
                  </a:moveTo>
                  <a:lnTo>
                    <a:pt x="8313420" y="5724144"/>
                  </a:lnTo>
                  <a:lnTo>
                    <a:pt x="8313420" y="0"/>
                  </a:lnTo>
                  <a:lnTo>
                    <a:pt x="0" y="0"/>
                  </a:lnTo>
                  <a:lnTo>
                    <a:pt x="0" y="5724144"/>
                  </a:lnTo>
                  <a:close/>
                </a:path>
              </a:pathLst>
            </a:custGeom>
            <a:ln w="28575">
              <a:solidFill>
                <a:srgbClr val="000000"/>
              </a:solidFill>
            </a:ln>
          </p:spPr>
          <p:txBody>
            <a:bodyPr wrap="square" lIns="0" tIns="0" rIns="0" bIns="0" rtlCol="0"/>
            <a:lstStyle/>
            <a:p>
              <a:endParaRPr/>
            </a:p>
          </p:txBody>
        </p:sp>
        <p:sp>
          <p:nvSpPr>
            <p:cNvPr id="4" name="object 4"/>
            <p:cNvSpPr/>
            <p:nvPr/>
          </p:nvSpPr>
          <p:spPr>
            <a:xfrm>
              <a:off x="3934968" y="3358709"/>
              <a:ext cx="1216660" cy="0"/>
            </a:xfrm>
            <a:custGeom>
              <a:avLst/>
              <a:gdLst/>
              <a:ahLst/>
              <a:cxnLst/>
              <a:rect l="l" t="t" r="r" b="b"/>
              <a:pathLst>
                <a:path w="1216660">
                  <a:moveTo>
                    <a:pt x="0" y="0"/>
                  </a:moveTo>
                  <a:lnTo>
                    <a:pt x="1216152" y="0"/>
                  </a:lnTo>
                </a:path>
              </a:pathLst>
            </a:custGeom>
            <a:ln w="36952">
              <a:solidFill>
                <a:srgbClr val="000000"/>
              </a:solidFill>
            </a:ln>
          </p:spPr>
          <p:txBody>
            <a:bodyPr wrap="square" lIns="0" tIns="0" rIns="0" bIns="0" rtlCol="0"/>
            <a:lstStyle/>
            <a:p>
              <a:endParaRPr/>
            </a:p>
          </p:txBody>
        </p:sp>
      </p:grpSp>
      <p:sp>
        <p:nvSpPr>
          <p:cNvPr id="5" name="object 5"/>
          <p:cNvSpPr txBox="1"/>
          <p:nvPr/>
        </p:nvSpPr>
        <p:spPr>
          <a:xfrm>
            <a:off x="896302" y="629195"/>
            <a:ext cx="7351395" cy="5599610"/>
          </a:xfrm>
          <a:prstGeom prst="rect">
            <a:avLst/>
          </a:prstGeom>
        </p:spPr>
        <p:txBody>
          <a:bodyPr vert="horz" wrap="square" lIns="0" tIns="13335" rIns="0" bIns="0" rtlCol="0">
            <a:spAutoFit/>
          </a:bodyPr>
          <a:lstStyle/>
          <a:p>
            <a:pPr marL="12700" marR="5080" algn="ctr">
              <a:lnSpc>
                <a:spcPct val="100000"/>
              </a:lnSpc>
              <a:spcBef>
                <a:spcPts val="105"/>
              </a:spcBef>
            </a:pPr>
            <a:r>
              <a:rPr lang="el-GR" sz="3200" b="1" dirty="0">
                <a:latin typeface="Calibri"/>
                <a:cs typeface="Calibri"/>
              </a:rPr>
              <a:t>Υπάρχουν </a:t>
            </a:r>
            <a:r>
              <a:rPr lang="el-GR" sz="3200" b="1" dirty="0">
                <a:solidFill>
                  <a:srgbClr val="FF0000"/>
                </a:solidFill>
                <a:latin typeface="Calibri"/>
                <a:cs typeface="Calibri"/>
              </a:rPr>
              <a:t>ΚΙΝΔΥΝΟΙ</a:t>
            </a:r>
            <a:r>
              <a:rPr lang="el-GR" sz="3200" b="1" dirty="0">
                <a:latin typeface="Calibri"/>
                <a:cs typeface="Calibri"/>
              </a:rPr>
              <a:t> </a:t>
            </a:r>
            <a:r>
              <a:rPr lang="el-GR" sz="3200" dirty="0">
                <a:latin typeface="Calibri"/>
                <a:cs typeface="Calibri"/>
              </a:rPr>
              <a:t>στη</a:t>
            </a:r>
            <a:r>
              <a:rPr lang="el-GR" sz="3200" b="1" dirty="0">
                <a:latin typeface="Calibri"/>
                <a:cs typeface="Calibri"/>
              </a:rPr>
              <a:t> συμβίωση </a:t>
            </a:r>
            <a:r>
              <a:rPr lang="el-GR" sz="3200" dirty="0">
                <a:latin typeface="Calibri"/>
                <a:cs typeface="Calibri"/>
              </a:rPr>
              <a:t>με τεχνητά ευφυείς παράγοντες και ρομπότ</a:t>
            </a:r>
            <a:r>
              <a:rPr lang="el-GR" sz="3200" b="1" dirty="0">
                <a:latin typeface="Calibri"/>
                <a:cs typeface="Calibri"/>
              </a:rPr>
              <a:t>;</a:t>
            </a:r>
            <a:endParaRPr sz="3200" dirty="0">
              <a:latin typeface="Calibri"/>
              <a:cs typeface="Calibri"/>
            </a:endParaRPr>
          </a:p>
          <a:p>
            <a:pPr marL="204470" marR="198120" algn="ctr">
              <a:lnSpc>
                <a:spcPct val="100000"/>
              </a:lnSpc>
              <a:spcBef>
                <a:spcPts val="1440"/>
              </a:spcBef>
            </a:pPr>
            <a:r>
              <a:rPr lang="el-GR" sz="3200" b="1" dirty="0">
                <a:latin typeface="Calibri"/>
                <a:cs typeface="Calibri"/>
              </a:rPr>
              <a:t>Θα </a:t>
            </a:r>
            <a:r>
              <a:rPr lang="el-GR" sz="3200" b="1" u="sng" dirty="0">
                <a:latin typeface="Calibri"/>
                <a:cs typeface="Calibri"/>
              </a:rPr>
              <a:t>αντικατασταθούμε</a:t>
            </a:r>
            <a:r>
              <a:rPr lang="el-GR" sz="3200" b="1" dirty="0">
                <a:latin typeface="Calibri"/>
                <a:cs typeface="Calibri"/>
              </a:rPr>
              <a:t> (πρακτικά ή </a:t>
            </a:r>
            <a:r>
              <a:rPr lang="el-GR" sz="3200" b="1" dirty="0">
                <a:solidFill>
                  <a:srgbClr val="FF0000"/>
                </a:solidFill>
                <a:latin typeface="Calibri"/>
                <a:cs typeface="Calibri"/>
              </a:rPr>
              <a:t>γνωστικά</a:t>
            </a:r>
            <a:r>
              <a:rPr lang="el-GR" sz="3200" b="1" dirty="0">
                <a:latin typeface="Calibri"/>
                <a:cs typeface="Calibri"/>
              </a:rPr>
              <a:t>) ή θα υποστηριχθούμε και θα </a:t>
            </a:r>
            <a:r>
              <a:rPr lang="el-GR" sz="3200" b="1" u="sng" dirty="0">
                <a:latin typeface="Calibri"/>
                <a:cs typeface="Calibri"/>
              </a:rPr>
              <a:t>καθοδηγηθούμε</a:t>
            </a:r>
            <a:r>
              <a:rPr lang="el-GR" sz="3200" b="1" dirty="0">
                <a:latin typeface="Calibri"/>
                <a:cs typeface="Calibri"/>
              </a:rPr>
              <a:t> από αυτούς;</a:t>
            </a:r>
            <a:endParaRPr sz="3200" dirty="0">
              <a:latin typeface="Calibri"/>
              <a:cs typeface="Calibri"/>
            </a:endParaRPr>
          </a:p>
          <a:p>
            <a:pPr>
              <a:lnSpc>
                <a:spcPct val="100000"/>
              </a:lnSpc>
            </a:pPr>
            <a:endParaRPr sz="3200" dirty="0">
              <a:latin typeface="Calibri"/>
              <a:cs typeface="Calibri"/>
            </a:endParaRPr>
          </a:p>
          <a:p>
            <a:pPr>
              <a:lnSpc>
                <a:spcPct val="100000"/>
              </a:lnSpc>
              <a:spcBef>
                <a:spcPts val="50"/>
              </a:spcBef>
            </a:pPr>
            <a:endParaRPr sz="3050" dirty="0">
              <a:latin typeface="Calibri"/>
              <a:cs typeface="Calibri"/>
            </a:endParaRPr>
          </a:p>
          <a:p>
            <a:pPr marL="216535" marR="208915" algn="ctr">
              <a:lnSpc>
                <a:spcPct val="100000"/>
              </a:lnSpc>
              <a:spcBef>
                <a:spcPts val="5"/>
              </a:spcBef>
            </a:pPr>
            <a:r>
              <a:rPr lang="el-GR" sz="3200" b="1" dirty="0">
                <a:latin typeface="Calibri"/>
                <a:cs typeface="Calibri"/>
              </a:rPr>
              <a:t>Υπάρχουν </a:t>
            </a:r>
            <a:r>
              <a:rPr lang="el-GR" sz="3200" b="1" dirty="0">
                <a:solidFill>
                  <a:srgbClr val="FF0000"/>
                </a:solidFill>
                <a:latin typeface="Calibri"/>
                <a:cs typeface="Calibri"/>
              </a:rPr>
              <a:t>ΚΙΝΔΥΝΟΙ</a:t>
            </a:r>
            <a:r>
              <a:rPr lang="el-GR" sz="3200" b="1" dirty="0">
                <a:latin typeface="Calibri"/>
                <a:cs typeface="Calibri"/>
              </a:rPr>
              <a:t> στην ΕΝΙΣΧΥΣΗ της νοημοσύνης μας</a:t>
            </a:r>
          </a:p>
          <a:p>
            <a:pPr marL="216535" marR="208915" algn="ctr">
              <a:lnSpc>
                <a:spcPct val="100000"/>
              </a:lnSpc>
              <a:spcBef>
                <a:spcPts val="5"/>
              </a:spcBef>
            </a:pPr>
            <a:r>
              <a:rPr lang="el-GR" sz="3200" b="1" dirty="0">
                <a:latin typeface="Calibri"/>
                <a:cs typeface="Calibri"/>
              </a:rPr>
              <a:t>και την αλλαγή της ΣΥΝΕΙΔΗΤΙΚΗΣ ΔΙΑΔΙΚΑΣΙΑΣ;</a:t>
            </a:r>
            <a:endParaRPr sz="3200" dirty="0">
              <a:latin typeface="Calibri"/>
              <a:cs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5940" y="534365"/>
            <a:ext cx="7810500" cy="6079228"/>
          </a:xfrm>
          <a:prstGeom prst="rect">
            <a:avLst/>
          </a:prstGeom>
        </p:spPr>
        <p:txBody>
          <a:bodyPr vert="horz" wrap="square" lIns="0" tIns="13335" rIns="0" bIns="0" rtlCol="0">
            <a:spAutoFit/>
          </a:bodyPr>
          <a:lstStyle/>
          <a:p>
            <a:pPr marL="12700">
              <a:lnSpc>
                <a:spcPct val="100000"/>
              </a:lnSpc>
              <a:spcBef>
                <a:spcPts val="105"/>
              </a:spcBef>
            </a:pPr>
            <a:r>
              <a:rPr lang="el-GR" sz="3200" b="1" dirty="0">
                <a:latin typeface="Calibri"/>
                <a:cs typeface="Calibri"/>
              </a:rPr>
              <a:t>Για τα μέσα μαζικής ενημέρωσης, τα κύρια </a:t>
            </a:r>
            <a:r>
              <a:rPr lang="el-GR" sz="3200" b="1" dirty="0">
                <a:solidFill>
                  <a:srgbClr val="FF0000"/>
                </a:solidFill>
                <a:latin typeface="Calibri"/>
                <a:cs typeface="Calibri"/>
              </a:rPr>
              <a:t>ΠΡΟΒΛΗΜΑΤΑ</a:t>
            </a:r>
            <a:r>
              <a:rPr lang="el-GR" sz="3200" b="1" dirty="0">
                <a:latin typeface="Calibri"/>
                <a:cs typeface="Calibri"/>
              </a:rPr>
              <a:t> είναι</a:t>
            </a:r>
            <a:r>
              <a:rPr sz="3200" spc="-50" dirty="0">
                <a:latin typeface="Calibri"/>
                <a:cs typeface="Calibri"/>
              </a:rPr>
              <a:t>:</a:t>
            </a:r>
            <a:endParaRPr sz="3200" dirty="0">
              <a:latin typeface="Calibri"/>
              <a:cs typeface="Calibri"/>
            </a:endParaRPr>
          </a:p>
          <a:p>
            <a:pPr>
              <a:lnSpc>
                <a:spcPct val="100000"/>
              </a:lnSpc>
              <a:spcBef>
                <a:spcPts val="35"/>
              </a:spcBef>
            </a:pPr>
            <a:endParaRPr sz="2450" dirty="0">
              <a:latin typeface="Calibri"/>
              <a:cs typeface="Calibri"/>
            </a:endParaRPr>
          </a:p>
          <a:p>
            <a:pPr marL="355600" indent="-343535">
              <a:lnSpc>
                <a:spcPct val="100000"/>
              </a:lnSpc>
              <a:buFont typeface="Arial"/>
              <a:buChar char="•"/>
              <a:tabLst>
                <a:tab pos="355600" algn="l"/>
                <a:tab pos="356235" algn="l"/>
              </a:tabLst>
            </a:pPr>
            <a:r>
              <a:rPr lang="el-GR" sz="3200" i="1" spc="-10" dirty="0">
                <a:latin typeface="Calibri"/>
                <a:cs typeface="Calibri"/>
              </a:rPr>
              <a:t>Ιδιωτικότητα</a:t>
            </a:r>
            <a:endParaRPr sz="3200" dirty="0">
              <a:latin typeface="Calibri"/>
              <a:cs typeface="Calibri"/>
            </a:endParaRPr>
          </a:p>
          <a:p>
            <a:pPr marL="355600" indent="-343535">
              <a:lnSpc>
                <a:spcPct val="100000"/>
              </a:lnSpc>
              <a:spcBef>
                <a:spcPts val="385"/>
              </a:spcBef>
              <a:buFont typeface="Arial"/>
              <a:buChar char="•"/>
              <a:tabLst>
                <a:tab pos="355600" algn="l"/>
                <a:tab pos="356235" algn="l"/>
              </a:tabLst>
            </a:pPr>
            <a:r>
              <a:rPr lang="el-GR" sz="3200" i="1" dirty="0">
                <a:latin typeface="Calibri"/>
                <a:cs typeface="Calibri"/>
              </a:rPr>
              <a:t>Ασφάλεια (στο διαδίκτυο, ... στην πρόσβαση.</a:t>
            </a:r>
            <a:r>
              <a:rPr lang="en-US" sz="3200" i="1" spc="-25" dirty="0">
                <a:latin typeface="Calibri"/>
                <a:cs typeface="Calibri"/>
              </a:rPr>
              <a:t>..)</a:t>
            </a:r>
            <a:endParaRPr lang="en-US" sz="3200" dirty="0">
              <a:latin typeface="Calibri"/>
              <a:cs typeface="Calibri"/>
            </a:endParaRPr>
          </a:p>
          <a:p>
            <a:pPr marL="355600" indent="-343535">
              <a:lnSpc>
                <a:spcPct val="100000"/>
              </a:lnSpc>
              <a:spcBef>
                <a:spcPts val="385"/>
              </a:spcBef>
              <a:buFont typeface="Arial"/>
              <a:buChar char="•"/>
              <a:tabLst>
                <a:tab pos="355600" algn="l"/>
                <a:tab pos="356235" algn="l"/>
              </a:tabLst>
            </a:pPr>
            <a:r>
              <a:rPr lang="el-GR" sz="3200" i="1" dirty="0">
                <a:latin typeface="Calibri"/>
                <a:cs typeface="Calibri"/>
              </a:rPr>
              <a:t>Ψευδείς ειδήσεις, παραπληροφόρηση</a:t>
            </a:r>
            <a:endParaRPr lang="en-US" sz="3200" dirty="0">
              <a:latin typeface="Calibri"/>
              <a:cs typeface="Calibri"/>
            </a:endParaRPr>
          </a:p>
          <a:p>
            <a:pPr marL="355600" indent="-343535">
              <a:lnSpc>
                <a:spcPct val="100000"/>
              </a:lnSpc>
              <a:spcBef>
                <a:spcPts val="385"/>
              </a:spcBef>
              <a:buFont typeface="Arial"/>
              <a:buChar char="•"/>
              <a:tabLst>
                <a:tab pos="355600" algn="l"/>
                <a:tab pos="356235" algn="l"/>
              </a:tabLst>
            </a:pPr>
            <a:r>
              <a:rPr lang="el-GR" sz="3200" i="1" dirty="0">
                <a:latin typeface="Calibri"/>
                <a:cs typeface="Calibri"/>
              </a:rPr>
              <a:t>Επιθέσεις από χάκερς</a:t>
            </a:r>
            <a:endParaRPr sz="3200" dirty="0">
              <a:latin typeface="Calibri"/>
              <a:cs typeface="Calibri"/>
            </a:endParaRPr>
          </a:p>
          <a:p>
            <a:pPr marL="355600" indent="-343535">
              <a:lnSpc>
                <a:spcPct val="100000"/>
              </a:lnSpc>
              <a:spcBef>
                <a:spcPts val="385"/>
              </a:spcBef>
              <a:buFont typeface="Arial"/>
              <a:buChar char="•"/>
              <a:tabLst>
                <a:tab pos="355600" algn="l"/>
                <a:tab pos="356235" algn="l"/>
              </a:tabLst>
            </a:pPr>
            <a:r>
              <a:rPr lang="el-GR" sz="3200" i="1" spc="-10" dirty="0">
                <a:latin typeface="Calibri"/>
                <a:cs typeface="Calibri"/>
              </a:rPr>
              <a:t>Ανθρωπομορφισμός</a:t>
            </a:r>
            <a:endParaRPr sz="3200" dirty="0">
              <a:latin typeface="Calibri"/>
              <a:cs typeface="Calibri"/>
            </a:endParaRPr>
          </a:p>
          <a:p>
            <a:pPr marL="355600" indent="-343535">
              <a:lnSpc>
                <a:spcPct val="100000"/>
              </a:lnSpc>
              <a:spcBef>
                <a:spcPts val="385"/>
              </a:spcBef>
              <a:buFont typeface="Arial"/>
              <a:buChar char="•"/>
              <a:tabLst>
                <a:tab pos="355600" algn="l"/>
                <a:tab pos="356235" algn="l"/>
              </a:tabLst>
            </a:pPr>
            <a:r>
              <a:rPr lang="el-GR" sz="3200" i="1" dirty="0">
                <a:latin typeface="Calibri"/>
                <a:cs typeface="Calibri"/>
              </a:rPr>
              <a:t>Πόλεμος και τεχνητοί στρατιώτες/όπλα</a:t>
            </a:r>
          </a:p>
          <a:p>
            <a:pPr marL="355600" marR="1560830" indent="-343535">
              <a:lnSpc>
                <a:spcPts val="3460"/>
              </a:lnSpc>
              <a:spcBef>
                <a:spcPts val="819"/>
              </a:spcBef>
              <a:buFont typeface="Arial"/>
              <a:buChar char="•"/>
              <a:tabLst>
                <a:tab pos="355600" algn="l"/>
                <a:tab pos="356235" algn="l"/>
              </a:tabLst>
            </a:pPr>
            <a:r>
              <a:rPr lang="el-GR" sz="3200" i="1" dirty="0">
                <a:latin typeface="Calibri"/>
                <a:cs typeface="Calibri"/>
              </a:rPr>
              <a:t>Ηθική </a:t>
            </a:r>
            <a:r>
              <a:rPr lang="el-GR" sz="3200" b="1" i="1" dirty="0">
                <a:latin typeface="Calibri"/>
                <a:cs typeface="Calibri"/>
              </a:rPr>
              <a:t>μέσα</a:t>
            </a:r>
            <a:r>
              <a:rPr lang="el-GR" sz="3200" i="1" dirty="0">
                <a:latin typeface="Calibri"/>
                <a:cs typeface="Calibri"/>
              </a:rPr>
              <a:t> σε τεχνητά δημιουργήματα και αλγορίθμους</a:t>
            </a:r>
            <a:endParaRPr sz="3200" dirty="0">
              <a:latin typeface="Calibri"/>
              <a:cs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3014" y="377444"/>
            <a:ext cx="8557971" cy="1698490"/>
          </a:xfrm>
          <a:prstGeom prst="rect">
            <a:avLst/>
          </a:prstGeom>
        </p:spPr>
        <p:txBody>
          <a:bodyPr vert="horz" wrap="square" lIns="0" tIns="219024" rIns="0" bIns="0" rtlCol="0">
            <a:spAutoFit/>
          </a:bodyPr>
          <a:lstStyle/>
          <a:p>
            <a:pPr marL="255270">
              <a:spcBef>
                <a:spcPts val="105"/>
              </a:spcBef>
            </a:pPr>
            <a:r>
              <a:rPr lang="el-GR" sz="3200" b="1" dirty="0">
                <a:latin typeface="Calibri"/>
                <a:cs typeface="Calibri"/>
              </a:rPr>
              <a:t>Για τα μέσα μαζικής ενημέρωσης, τα κύρια </a:t>
            </a:r>
            <a:r>
              <a:rPr lang="el-GR" sz="3200" b="1" dirty="0">
                <a:solidFill>
                  <a:srgbClr val="FF0000"/>
                </a:solidFill>
                <a:latin typeface="Calibri"/>
                <a:cs typeface="Calibri"/>
              </a:rPr>
              <a:t>ΠΡΟΒΛΗΜΑΤΑ</a:t>
            </a:r>
            <a:r>
              <a:rPr lang="el-GR" sz="3200" b="1" dirty="0">
                <a:latin typeface="Calibri"/>
                <a:cs typeface="Calibri"/>
              </a:rPr>
              <a:t> είναι</a:t>
            </a:r>
            <a:br>
              <a:rPr lang="el-GR" sz="3200" dirty="0">
                <a:latin typeface="Calibri"/>
                <a:cs typeface="Calibri"/>
              </a:rPr>
            </a:br>
            <a:r>
              <a:rPr sz="3200" b="0" spc="-50" dirty="0">
                <a:latin typeface="Calibri"/>
                <a:cs typeface="Calibri"/>
              </a:rPr>
              <a:t>:</a:t>
            </a:r>
            <a:endParaRPr sz="3200" dirty="0">
              <a:latin typeface="Calibri"/>
              <a:cs typeface="Calibri"/>
            </a:endParaRPr>
          </a:p>
        </p:txBody>
      </p:sp>
      <p:sp>
        <p:nvSpPr>
          <p:cNvPr id="3" name="object 3"/>
          <p:cNvSpPr txBox="1"/>
          <p:nvPr/>
        </p:nvSpPr>
        <p:spPr>
          <a:xfrm>
            <a:off x="535940" y="1534490"/>
            <a:ext cx="7936230" cy="4292778"/>
          </a:xfrm>
          <a:prstGeom prst="rect">
            <a:avLst/>
          </a:prstGeom>
        </p:spPr>
        <p:txBody>
          <a:bodyPr vert="horz" wrap="square" lIns="0" tIns="13335" rIns="0" bIns="0" rtlCol="0">
            <a:spAutoFit/>
          </a:bodyPr>
          <a:lstStyle/>
          <a:p>
            <a:pPr marL="355600" indent="-343535">
              <a:lnSpc>
                <a:spcPct val="100000"/>
              </a:lnSpc>
              <a:spcBef>
                <a:spcPts val="105"/>
              </a:spcBef>
              <a:buFont typeface="Arial"/>
              <a:buChar char="•"/>
              <a:tabLst>
                <a:tab pos="355600" algn="l"/>
                <a:tab pos="356235" algn="l"/>
              </a:tabLst>
            </a:pPr>
            <a:r>
              <a:rPr lang="el-GR" sz="3200" b="1" dirty="0">
                <a:latin typeface="Calibri"/>
                <a:cs typeface="Calibri"/>
              </a:rPr>
              <a:t>Πόλεμος και τεχνητοί στρατιώτες/όπλα</a:t>
            </a:r>
            <a:endParaRPr lang="el-GR" sz="2000" dirty="0">
              <a:latin typeface="Calibri"/>
              <a:cs typeface="Calibri"/>
            </a:endParaRPr>
          </a:p>
          <a:p>
            <a:pPr marL="413384" marR="5080">
              <a:lnSpc>
                <a:spcPct val="110500"/>
              </a:lnSpc>
              <a:spcBef>
                <a:spcPts val="2910"/>
              </a:spcBef>
            </a:pPr>
            <a:r>
              <a:rPr lang="el-GR" sz="2000" dirty="0">
                <a:latin typeface="Calibri"/>
                <a:cs typeface="Calibri"/>
              </a:rPr>
              <a:t>Ο </a:t>
            </a:r>
            <a:r>
              <a:rPr lang="el-GR" sz="2000" dirty="0" err="1">
                <a:latin typeface="Calibri"/>
                <a:cs typeface="Calibri"/>
              </a:rPr>
              <a:t>Subra</a:t>
            </a:r>
            <a:r>
              <a:rPr lang="el-GR" sz="2000" dirty="0">
                <a:latin typeface="Calibri"/>
                <a:cs typeface="Calibri"/>
              </a:rPr>
              <a:t> </a:t>
            </a:r>
            <a:r>
              <a:rPr lang="el-GR" sz="2000" dirty="0" err="1">
                <a:latin typeface="Calibri"/>
                <a:cs typeface="Calibri"/>
              </a:rPr>
              <a:t>Suresh</a:t>
            </a:r>
            <a:r>
              <a:rPr lang="el-GR" sz="2000" dirty="0">
                <a:latin typeface="Calibri"/>
                <a:cs typeface="Calibri"/>
              </a:rPr>
              <a:t>, πρόεδρος του </a:t>
            </a:r>
            <a:r>
              <a:rPr lang="el-GR" sz="2000" dirty="0" err="1">
                <a:latin typeface="Calibri"/>
                <a:cs typeface="Calibri"/>
              </a:rPr>
              <a:t>Carnegie</a:t>
            </a:r>
            <a:r>
              <a:rPr lang="el-GR" sz="2000" dirty="0">
                <a:latin typeface="Calibri"/>
                <a:cs typeface="Calibri"/>
              </a:rPr>
              <a:t> </a:t>
            </a:r>
            <a:r>
              <a:rPr lang="el-GR" sz="2000" dirty="0" err="1">
                <a:latin typeface="Calibri"/>
                <a:cs typeface="Calibri"/>
              </a:rPr>
              <a:t>Mellon</a:t>
            </a:r>
            <a:r>
              <a:rPr lang="el-GR" sz="2000" dirty="0">
                <a:latin typeface="Calibri"/>
                <a:cs typeface="Calibri"/>
              </a:rPr>
              <a:t>, δήλωσε </a:t>
            </a:r>
            <a:r>
              <a:rPr lang="el-GR" sz="2000" b="1" dirty="0">
                <a:latin typeface="Calibri"/>
                <a:cs typeface="Calibri"/>
              </a:rPr>
              <a:t>ότι η εισαγωγή ηθικών συζητήσεων στην τεχνητή νοημοσύνη</a:t>
            </a:r>
            <a:r>
              <a:rPr lang="el-GR" sz="2000" dirty="0">
                <a:latin typeface="Calibri"/>
                <a:cs typeface="Calibri"/>
              </a:rPr>
              <a:t> είναι απαραίτητη καθώς η τεχνολογία εξελίσσεται. Ενώ η ιδέα των ρομπότ "Εξολοθρευτών" εξακολουθεί να φαίνεται τραβηγμένη</a:t>
            </a:r>
            <a:r>
              <a:rPr sz="2000" dirty="0">
                <a:latin typeface="Calibri"/>
                <a:cs typeface="Calibri"/>
              </a:rPr>
              <a:t>,</a:t>
            </a:r>
            <a:r>
              <a:rPr lang="el-GR" sz="2000" b="1" spc="-35" dirty="0">
                <a:solidFill>
                  <a:srgbClr val="FF0000"/>
                </a:solidFill>
                <a:latin typeface="Calibri"/>
                <a:cs typeface="Calibri"/>
              </a:rPr>
              <a:t> o στρατός των ΗΠΑ μελετά αυτόνομα όπλα που θα μπορούσαν να παίρνουν από μόνα τους αποφάσεις εξόντωσης</a:t>
            </a:r>
            <a:r>
              <a:rPr lang="el-GR" sz="2000" spc="-35" dirty="0">
                <a:latin typeface="Calibri"/>
                <a:cs typeface="Calibri"/>
              </a:rPr>
              <a:t>...</a:t>
            </a:r>
            <a:r>
              <a:rPr sz="2800" spc="-50" dirty="0">
                <a:latin typeface="Calibri"/>
                <a:cs typeface="Calibri"/>
              </a:rPr>
              <a:t>—</a:t>
            </a:r>
            <a:endParaRPr sz="2800" dirty="0">
              <a:latin typeface="Calibri"/>
              <a:cs typeface="Calibri"/>
            </a:endParaRPr>
          </a:p>
          <a:p>
            <a:pPr>
              <a:lnSpc>
                <a:spcPct val="100000"/>
              </a:lnSpc>
              <a:spcBef>
                <a:spcPts val="60"/>
              </a:spcBef>
            </a:pPr>
            <a:endParaRPr sz="2300" dirty="0">
              <a:latin typeface="Calibri"/>
              <a:cs typeface="Calibri"/>
            </a:endParaRPr>
          </a:p>
          <a:p>
            <a:pPr marL="12700">
              <a:lnSpc>
                <a:spcPct val="100000"/>
              </a:lnSpc>
            </a:pPr>
            <a:r>
              <a:rPr lang="el-GR" sz="2800" dirty="0">
                <a:latin typeface="Calibri"/>
                <a:cs typeface="Calibri"/>
              </a:rPr>
              <a:t>Επιτέλους λύθηκε το πρόβλημα του καημένου στρατηγού:</a:t>
            </a:r>
            <a:endParaRPr sz="2800" dirty="0">
              <a:latin typeface="Calibri"/>
              <a:cs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01091" y="5459740"/>
            <a:ext cx="3547110" cy="0"/>
          </a:xfrm>
          <a:custGeom>
            <a:avLst/>
            <a:gdLst/>
            <a:ahLst/>
            <a:cxnLst/>
            <a:rect l="l" t="t" r="r" b="b"/>
            <a:pathLst>
              <a:path w="3547110">
                <a:moveTo>
                  <a:pt x="0" y="0"/>
                </a:moveTo>
                <a:lnTo>
                  <a:pt x="3546873" y="0"/>
                </a:lnTo>
              </a:path>
            </a:pathLst>
          </a:custGeom>
          <a:ln w="16527">
            <a:solidFill>
              <a:srgbClr val="000000"/>
            </a:solidFill>
          </a:ln>
        </p:spPr>
        <p:txBody>
          <a:bodyPr wrap="square" lIns="0" tIns="0" rIns="0" bIns="0" rtlCol="0"/>
          <a:lstStyle/>
          <a:p>
            <a:endParaRPr/>
          </a:p>
        </p:txBody>
      </p:sp>
      <p:pic>
        <p:nvPicPr>
          <p:cNvPr id="3" name="object 3"/>
          <p:cNvPicPr/>
          <p:nvPr/>
        </p:nvPicPr>
        <p:blipFill>
          <a:blip r:embed="rId2" cstate="print"/>
          <a:stretch>
            <a:fillRect/>
          </a:stretch>
        </p:blipFill>
        <p:spPr>
          <a:xfrm>
            <a:off x="348995" y="367284"/>
            <a:ext cx="635507" cy="838200"/>
          </a:xfrm>
          <a:prstGeom prst="rect">
            <a:avLst/>
          </a:prstGeom>
        </p:spPr>
      </p:pic>
      <p:sp>
        <p:nvSpPr>
          <p:cNvPr id="4" name="object 4"/>
          <p:cNvSpPr txBox="1"/>
          <p:nvPr/>
        </p:nvSpPr>
        <p:spPr>
          <a:xfrm>
            <a:off x="666748" y="990600"/>
            <a:ext cx="7548245" cy="5296193"/>
          </a:xfrm>
          <a:prstGeom prst="rect">
            <a:avLst/>
          </a:prstGeom>
        </p:spPr>
        <p:txBody>
          <a:bodyPr vert="horz" wrap="square" lIns="0" tIns="12700" rIns="0" bIns="0" rtlCol="0">
            <a:spAutoFit/>
          </a:bodyPr>
          <a:lstStyle/>
          <a:p>
            <a:pPr marL="785495">
              <a:lnSpc>
                <a:spcPct val="100000"/>
              </a:lnSpc>
              <a:spcBef>
                <a:spcPts val="100"/>
              </a:spcBef>
            </a:pPr>
            <a:r>
              <a:rPr sz="1600" b="1" dirty="0">
                <a:latin typeface="Calibri"/>
                <a:cs typeface="Calibri"/>
              </a:rPr>
              <a:t>Bertolt</a:t>
            </a:r>
            <a:r>
              <a:rPr sz="1600" b="1" spc="-55" dirty="0">
                <a:latin typeface="Calibri"/>
                <a:cs typeface="Calibri"/>
              </a:rPr>
              <a:t> </a:t>
            </a:r>
            <a:r>
              <a:rPr sz="1600" b="1" dirty="0">
                <a:latin typeface="Calibri"/>
                <a:cs typeface="Calibri"/>
              </a:rPr>
              <a:t>Brecht</a:t>
            </a:r>
            <a:r>
              <a:rPr sz="1600" b="1" spc="-45" dirty="0">
                <a:latin typeface="Calibri"/>
                <a:cs typeface="Calibri"/>
              </a:rPr>
              <a:t> </a:t>
            </a:r>
            <a:r>
              <a:rPr sz="1600" b="1" dirty="0">
                <a:latin typeface="Calibri"/>
                <a:cs typeface="Calibri"/>
              </a:rPr>
              <a:t>(1898-</a:t>
            </a:r>
            <a:r>
              <a:rPr sz="1600" b="1" spc="-10" dirty="0">
                <a:latin typeface="Calibri"/>
                <a:cs typeface="Calibri"/>
              </a:rPr>
              <a:t>1956)</a:t>
            </a:r>
            <a:endParaRPr sz="1600" dirty="0">
              <a:latin typeface="Calibri"/>
              <a:cs typeface="Calibri"/>
            </a:endParaRPr>
          </a:p>
          <a:p>
            <a:pPr>
              <a:lnSpc>
                <a:spcPct val="100000"/>
              </a:lnSpc>
              <a:spcBef>
                <a:spcPts val="40"/>
              </a:spcBef>
            </a:pPr>
            <a:endParaRPr sz="1600" dirty="0">
              <a:latin typeface="Calibri"/>
              <a:cs typeface="Calibri"/>
            </a:endParaRPr>
          </a:p>
          <a:p>
            <a:pPr marL="12700">
              <a:lnSpc>
                <a:spcPct val="100000"/>
              </a:lnSpc>
              <a:spcBef>
                <a:spcPts val="5"/>
              </a:spcBef>
            </a:pPr>
            <a:r>
              <a:rPr sz="1600" dirty="0">
                <a:latin typeface="Calibri"/>
                <a:cs typeface="Calibri"/>
              </a:rPr>
              <a:t>“</a:t>
            </a:r>
            <a:r>
              <a:rPr lang="el-GR" sz="1600" dirty="0">
                <a:latin typeface="Calibri"/>
                <a:cs typeface="Calibri"/>
              </a:rPr>
              <a:t>"Στρατηγέ, το τανκ σας είναι ένα ισχυρό όχημα</a:t>
            </a:r>
          </a:p>
          <a:p>
            <a:pPr marL="12700">
              <a:lnSpc>
                <a:spcPct val="100000"/>
              </a:lnSpc>
              <a:spcBef>
                <a:spcPts val="5"/>
              </a:spcBef>
            </a:pPr>
            <a:r>
              <a:rPr lang="el-GR" sz="1600" dirty="0">
                <a:latin typeface="Calibri"/>
                <a:cs typeface="Calibri"/>
              </a:rPr>
              <a:t>Συντρίβει δάση και συνθλίβει εκατοντάδες άνδρες.</a:t>
            </a:r>
          </a:p>
          <a:p>
            <a:pPr marL="12700">
              <a:lnSpc>
                <a:spcPct val="100000"/>
              </a:lnSpc>
              <a:spcBef>
                <a:spcPts val="5"/>
              </a:spcBef>
            </a:pPr>
            <a:r>
              <a:rPr lang="el-GR" sz="1600" u="sng" dirty="0">
                <a:latin typeface="Calibri"/>
                <a:cs typeface="Calibri"/>
              </a:rPr>
              <a:t>Αλλά έχει ένα ελάττωμα:</a:t>
            </a:r>
          </a:p>
          <a:p>
            <a:pPr marL="12700">
              <a:lnSpc>
                <a:spcPct val="100000"/>
              </a:lnSpc>
              <a:spcBef>
                <a:spcPts val="5"/>
              </a:spcBef>
            </a:pPr>
            <a:r>
              <a:rPr lang="el-GR" sz="1600" u="sng" dirty="0">
                <a:latin typeface="Calibri"/>
                <a:cs typeface="Calibri"/>
              </a:rPr>
              <a:t>Χρειάζεται οδηγό.</a:t>
            </a:r>
            <a:endParaRPr sz="1600" u="sng" dirty="0">
              <a:latin typeface="Calibri"/>
              <a:cs typeface="Calibri"/>
            </a:endParaRPr>
          </a:p>
          <a:p>
            <a:pPr>
              <a:lnSpc>
                <a:spcPct val="100000"/>
              </a:lnSpc>
              <a:spcBef>
                <a:spcPts val="25"/>
              </a:spcBef>
            </a:pPr>
            <a:endParaRPr sz="1600" dirty="0">
              <a:latin typeface="Calibri"/>
              <a:cs typeface="Calibri"/>
            </a:endParaRPr>
          </a:p>
          <a:p>
            <a:pPr marL="12700">
              <a:lnSpc>
                <a:spcPct val="100000"/>
              </a:lnSpc>
            </a:pPr>
            <a:r>
              <a:rPr lang="el-GR" sz="1600" dirty="0">
                <a:latin typeface="Calibri"/>
                <a:cs typeface="Calibri"/>
              </a:rPr>
              <a:t>Στρατηγέ, το βομβαρδιστικό σας είναι πανίσχυρο.</a:t>
            </a:r>
          </a:p>
          <a:p>
            <a:pPr marL="12700">
              <a:lnSpc>
                <a:spcPct val="100000"/>
              </a:lnSpc>
            </a:pPr>
            <a:r>
              <a:rPr lang="el-GR" sz="1600" dirty="0">
                <a:latin typeface="Calibri"/>
                <a:cs typeface="Calibri"/>
              </a:rPr>
              <a:t>Πετάει γρηγορότερα από μια καταιγίδα και μεταφέρει περισσότερα.</a:t>
            </a:r>
          </a:p>
          <a:p>
            <a:pPr marL="12700">
              <a:lnSpc>
                <a:spcPct val="100000"/>
              </a:lnSpc>
            </a:pPr>
            <a:r>
              <a:rPr lang="el-GR" sz="1600" u="sng" dirty="0">
                <a:latin typeface="Calibri"/>
                <a:cs typeface="Calibri"/>
              </a:rPr>
              <a:t>Αλλά έχει ένα ελάττωμα:</a:t>
            </a:r>
          </a:p>
          <a:p>
            <a:pPr marL="12700">
              <a:lnSpc>
                <a:spcPct val="100000"/>
              </a:lnSpc>
            </a:pPr>
            <a:r>
              <a:rPr lang="el-GR" sz="1600" u="sng" dirty="0">
                <a:latin typeface="Calibri"/>
                <a:cs typeface="Calibri"/>
              </a:rPr>
              <a:t>Χρειάζεται μηχανικό.</a:t>
            </a:r>
            <a:endParaRPr sz="1600" u="sng" dirty="0">
              <a:latin typeface="Calibri"/>
              <a:cs typeface="Calibri"/>
            </a:endParaRPr>
          </a:p>
          <a:p>
            <a:pPr>
              <a:lnSpc>
                <a:spcPct val="100000"/>
              </a:lnSpc>
              <a:spcBef>
                <a:spcPts val="25"/>
              </a:spcBef>
            </a:pPr>
            <a:endParaRPr sz="1600" dirty="0">
              <a:latin typeface="Calibri"/>
              <a:cs typeface="Calibri"/>
            </a:endParaRPr>
          </a:p>
          <a:p>
            <a:pPr marL="12700">
              <a:lnSpc>
                <a:spcPct val="100000"/>
              </a:lnSpc>
            </a:pPr>
            <a:r>
              <a:rPr lang="el-GR" sz="1600" dirty="0">
                <a:latin typeface="Calibri"/>
                <a:cs typeface="Calibri"/>
              </a:rPr>
              <a:t>Στρατηγέ, ο άνθρωπος είναι πολύ χρήσιμος.</a:t>
            </a:r>
          </a:p>
          <a:p>
            <a:pPr marL="12700">
              <a:lnSpc>
                <a:spcPct val="100000"/>
              </a:lnSpc>
            </a:pPr>
            <a:r>
              <a:rPr lang="el-GR" sz="1600" dirty="0">
                <a:latin typeface="Calibri"/>
                <a:cs typeface="Calibri"/>
              </a:rPr>
              <a:t>Μπορεί να πετάξει και να σκοτώσει.</a:t>
            </a:r>
          </a:p>
          <a:p>
            <a:pPr marL="12700">
              <a:lnSpc>
                <a:spcPct val="100000"/>
              </a:lnSpc>
            </a:pPr>
            <a:r>
              <a:rPr lang="el-GR" sz="1600" b="1" dirty="0">
                <a:solidFill>
                  <a:srgbClr val="FF0000"/>
                </a:solidFill>
                <a:latin typeface="Calibri"/>
                <a:cs typeface="Calibri"/>
              </a:rPr>
              <a:t>Αλλά έχει ένα ελάττωμα:</a:t>
            </a:r>
          </a:p>
          <a:p>
            <a:pPr marL="12700">
              <a:lnSpc>
                <a:spcPct val="100000"/>
              </a:lnSpc>
            </a:pPr>
            <a:r>
              <a:rPr lang="el-GR" sz="1600" b="1" dirty="0">
                <a:solidFill>
                  <a:srgbClr val="FF0000"/>
                </a:solidFill>
                <a:latin typeface="Calibri"/>
                <a:cs typeface="Calibri"/>
              </a:rPr>
              <a:t>Μπορεί να σκεφτεί</a:t>
            </a:r>
            <a:r>
              <a:rPr sz="1600" b="1" spc="-10" dirty="0">
                <a:latin typeface="Calibri"/>
                <a:cs typeface="Calibri"/>
              </a:rPr>
              <a:t>.”</a:t>
            </a:r>
            <a:endParaRPr sz="1600" dirty="0">
              <a:latin typeface="Calibri"/>
              <a:cs typeface="Calibri"/>
            </a:endParaRPr>
          </a:p>
          <a:p>
            <a:pPr>
              <a:lnSpc>
                <a:spcPct val="100000"/>
              </a:lnSpc>
              <a:spcBef>
                <a:spcPts val="10"/>
              </a:spcBef>
            </a:pPr>
            <a:endParaRPr dirty="0">
              <a:latin typeface="Calibri"/>
              <a:cs typeface="Calibri"/>
            </a:endParaRPr>
          </a:p>
          <a:p>
            <a:pPr marL="413384">
              <a:lnSpc>
                <a:spcPct val="100000"/>
              </a:lnSpc>
            </a:pPr>
            <a:r>
              <a:rPr lang="el-GR" dirty="0">
                <a:latin typeface="Calibri"/>
                <a:cs typeface="Calibri"/>
              </a:rPr>
              <a:t>Επιτέλους οι στρατηγοί δεν χρειάζονται πλέον έναν (ανθρώπινο) οδηγό ή μηχανικό!!</a:t>
            </a:r>
            <a:endParaRPr lang="en-US" dirty="0">
              <a:latin typeface="Calibri"/>
              <a:cs typeface="Calibri"/>
            </a:endParaRPr>
          </a:p>
          <a:p>
            <a:pPr marL="413384" marR="5080">
              <a:lnSpc>
                <a:spcPct val="80000"/>
              </a:lnSpc>
              <a:spcBef>
                <a:spcPts val="480"/>
              </a:spcBef>
            </a:pPr>
            <a:r>
              <a:rPr lang="el-GR" b="1" dirty="0">
                <a:latin typeface="Calibri"/>
                <a:cs typeface="Calibri"/>
              </a:rPr>
              <a:t>Ο οδηγός ΤΝ μπορεί να σκέφτεται, ναι, αλλά εμείς/οι στρατηγοί μπορούμε να αποφασίσουμε και να ελέγξουμε ΠΩΣ θα σκέφτεται! </a:t>
            </a:r>
            <a:endParaRPr lang="en-US" sz="1600" dirty="0">
              <a:latin typeface="Calibri"/>
              <a:cs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35940" y="406582"/>
            <a:ext cx="7465060" cy="966931"/>
          </a:xfrm>
          <a:prstGeom prst="rect">
            <a:avLst/>
          </a:prstGeom>
        </p:spPr>
        <p:txBody>
          <a:bodyPr vert="horz" wrap="square" lIns="0" tIns="114300" rIns="0" bIns="0" rtlCol="0">
            <a:spAutoFit/>
          </a:bodyPr>
          <a:lstStyle/>
          <a:p>
            <a:pPr marL="12700">
              <a:lnSpc>
                <a:spcPct val="100000"/>
              </a:lnSpc>
              <a:spcBef>
                <a:spcPts val="900"/>
              </a:spcBef>
            </a:pPr>
            <a:r>
              <a:rPr dirty="0"/>
              <a:t>“</a:t>
            </a:r>
            <a:r>
              <a:rPr lang="el-GR" dirty="0"/>
              <a:t>Δημιουργία </a:t>
            </a:r>
            <a:r>
              <a:rPr lang="el-GR" dirty="0">
                <a:solidFill>
                  <a:srgbClr val="FF0000"/>
                </a:solidFill>
              </a:rPr>
              <a:t>ηθικών</a:t>
            </a:r>
            <a:r>
              <a:rPr lang="el-GR" dirty="0"/>
              <a:t> παραγόντων</a:t>
            </a:r>
            <a:r>
              <a:rPr dirty="0"/>
              <a:t>”</a:t>
            </a:r>
            <a:r>
              <a:rPr spc="-235" dirty="0"/>
              <a:t> </a:t>
            </a:r>
            <a:r>
              <a:rPr sz="2400" b="0" spc="-50" dirty="0">
                <a:latin typeface="Calibri"/>
                <a:cs typeface="Calibri"/>
              </a:rPr>
              <a:t>:</a:t>
            </a:r>
            <a:endParaRPr sz="2400" dirty="0">
              <a:latin typeface="Calibri"/>
              <a:cs typeface="Calibri"/>
            </a:endParaRPr>
          </a:p>
          <a:p>
            <a:pPr marL="12700">
              <a:lnSpc>
                <a:spcPct val="100000"/>
              </a:lnSpc>
              <a:spcBef>
                <a:spcPts val="409"/>
              </a:spcBef>
            </a:pPr>
            <a:r>
              <a:rPr sz="1600" b="0" dirty="0">
                <a:latin typeface="Calibri"/>
                <a:cs typeface="Calibri"/>
              </a:rPr>
              <a:t>Dagstuhl</a:t>
            </a:r>
            <a:r>
              <a:rPr sz="1600" b="0" spc="-100" dirty="0">
                <a:latin typeface="Calibri"/>
                <a:cs typeface="Calibri"/>
              </a:rPr>
              <a:t> </a:t>
            </a:r>
            <a:r>
              <a:rPr sz="1600" b="0" dirty="0">
                <a:latin typeface="Calibri"/>
                <a:cs typeface="Calibri"/>
              </a:rPr>
              <a:t>Seminar</a:t>
            </a:r>
            <a:r>
              <a:rPr sz="1600" b="0" spc="-90" dirty="0">
                <a:latin typeface="Calibri"/>
                <a:cs typeface="Calibri"/>
              </a:rPr>
              <a:t> </a:t>
            </a:r>
            <a:r>
              <a:rPr sz="1600" b="0" spc="-20" dirty="0">
                <a:latin typeface="Calibri"/>
                <a:cs typeface="Calibri"/>
              </a:rPr>
              <a:t>etc.</a:t>
            </a:r>
            <a:endParaRPr sz="1600" dirty="0">
              <a:latin typeface="Calibri"/>
              <a:cs typeface="Calibri"/>
            </a:endParaRPr>
          </a:p>
        </p:txBody>
      </p:sp>
      <p:sp>
        <p:nvSpPr>
          <p:cNvPr id="3" name="object 3"/>
          <p:cNvSpPr txBox="1"/>
          <p:nvPr/>
        </p:nvSpPr>
        <p:spPr>
          <a:xfrm>
            <a:off x="535940" y="1874341"/>
            <a:ext cx="7773034" cy="4671534"/>
          </a:xfrm>
          <a:prstGeom prst="rect">
            <a:avLst/>
          </a:prstGeom>
        </p:spPr>
        <p:txBody>
          <a:bodyPr vert="horz" wrap="square" lIns="0" tIns="58419" rIns="0" bIns="0" rtlCol="0">
            <a:spAutoFit/>
          </a:bodyPr>
          <a:lstStyle/>
          <a:p>
            <a:pPr marL="12700" marR="5080">
              <a:lnSpc>
                <a:spcPct val="90000"/>
              </a:lnSpc>
              <a:spcBef>
                <a:spcPts val="459"/>
              </a:spcBef>
            </a:pPr>
            <a:r>
              <a:rPr sz="2800" dirty="0">
                <a:latin typeface="Calibri"/>
                <a:cs typeface="Calibri"/>
              </a:rPr>
              <a:t>“</a:t>
            </a:r>
            <a:r>
              <a:rPr lang="el-GR" sz="2800" dirty="0">
                <a:latin typeface="Calibri"/>
                <a:cs typeface="Calibri"/>
              </a:rPr>
              <a:t>Η </a:t>
            </a:r>
            <a:r>
              <a:rPr lang="el-GR" sz="2800" b="1" dirty="0">
                <a:solidFill>
                  <a:srgbClr val="FF0000"/>
                </a:solidFill>
                <a:latin typeface="Calibri"/>
                <a:cs typeface="Calibri"/>
              </a:rPr>
              <a:t>ενσωμάτωση ηθικών κανόνων και αξιών </a:t>
            </a:r>
            <a:r>
              <a:rPr lang="el-GR" sz="2800" dirty="0">
                <a:latin typeface="Calibri"/>
                <a:cs typeface="Calibri"/>
              </a:rPr>
              <a:t>στα ρομπότ και τα αυτόνομα συστήματα αποτελεί μια ολοένα και πιο </a:t>
            </a:r>
            <a:r>
              <a:rPr lang="el-GR" sz="2800" b="1" dirty="0">
                <a:latin typeface="Calibri"/>
                <a:cs typeface="Calibri"/>
              </a:rPr>
              <a:t>επείγουσα πρόκληση</a:t>
            </a:r>
            <a:r>
              <a:rPr lang="el-GR" sz="2800" dirty="0">
                <a:latin typeface="Calibri"/>
                <a:cs typeface="Calibri"/>
              </a:rPr>
              <a:t>, δεδομένης της ραγδαίας εξέλιξης, για παράδειγμα, των αυτοκινήτων χωρίς οδηγό, των μη επανδρωμένων αεροσκαφών (</a:t>
            </a:r>
            <a:r>
              <a:rPr lang="el-GR" sz="2800" dirty="0" err="1">
                <a:latin typeface="Calibri"/>
                <a:cs typeface="Calibri"/>
              </a:rPr>
              <a:t>drones</a:t>
            </a:r>
            <a:r>
              <a:rPr lang="el-GR" sz="2800" dirty="0">
                <a:latin typeface="Calibri"/>
                <a:cs typeface="Calibri"/>
              </a:rPr>
              <a:t>) και των ρομπότ βοηθών φροντίδας</a:t>
            </a:r>
            <a:r>
              <a:rPr sz="2800" spc="-10" dirty="0">
                <a:latin typeface="Calibri"/>
                <a:cs typeface="Calibri"/>
              </a:rPr>
              <a:t>.”</a:t>
            </a:r>
            <a:endParaRPr sz="2800" dirty="0">
              <a:latin typeface="Calibri"/>
              <a:cs typeface="Calibri"/>
            </a:endParaRPr>
          </a:p>
          <a:p>
            <a:pPr>
              <a:lnSpc>
                <a:spcPct val="100000"/>
              </a:lnSpc>
              <a:spcBef>
                <a:spcPts val="15"/>
              </a:spcBef>
            </a:pPr>
            <a:endParaRPr sz="2400" dirty="0">
              <a:latin typeface="Calibri"/>
              <a:cs typeface="Calibri"/>
            </a:endParaRPr>
          </a:p>
          <a:p>
            <a:pPr marL="355600" marR="453390" indent="-343535">
              <a:lnSpc>
                <a:spcPts val="2810"/>
              </a:lnSpc>
              <a:buFont typeface="Wingdings"/>
              <a:buChar char=""/>
              <a:tabLst>
                <a:tab pos="356235" algn="l"/>
              </a:tabLst>
            </a:pPr>
            <a:r>
              <a:rPr lang="el-GR" sz="2400" b="1" i="1" dirty="0">
                <a:latin typeface="Calibri"/>
                <a:cs typeface="Calibri"/>
              </a:rPr>
              <a:t>εφαρμογή ηθικής σκέψης και συμπεριφοράς σε αυτόνομα συστήματα</a:t>
            </a:r>
            <a:endParaRPr sz="2400" dirty="0">
              <a:latin typeface="Calibri"/>
              <a:cs typeface="Calibri"/>
            </a:endParaRPr>
          </a:p>
          <a:p>
            <a:pPr marL="355600" marR="378460" indent="-343535">
              <a:lnSpc>
                <a:spcPts val="2810"/>
              </a:lnSpc>
              <a:spcBef>
                <a:spcPts val="625"/>
              </a:spcBef>
              <a:buFont typeface="Wingdings"/>
              <a:buChar char=""/>
              <a:tabLst>
                <a:tab pos="356235" algn="l"/>
              </a:tabLst>
            </a:pPr>
            <a:r>
              <a:rPr lang="el-GR" sz="2400" b="1" dirty="0">
                <a:latin typeface="Calibri"/>
                <a:cs typeface="Calibri"/>
              </a:rPr>
              <a:t>ΟΧΙ απλώς επιτήρηση, αλλά ΕΣΩΤΕΡΙΚΕΣ αξίες και έλεγχος</a:t>
            </a:r>
            <a:endParaRPr sz="2400" dirty="0">
              <a:latin typeface="Calibri"/>
              <a:cs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5940" y="147200"/>
            <a:ext cx="7846060" cy="6522811"/>
          </a:xfrm>
          <a:prstGeom prst="rect">
            <a:avLst/>
          </a:prstGeom>
        </p:spPr>
        <p:txBody>
          <a:bodyPr vert="horz" wrap="square" lIns="0" tIns="66040" rIns="0" bIns="0" rtlCol="0">
            <a:spAutoFit/>
          </a:bodyPr>
          <a:lstStyle/>
          <a:p>
            <a:pPr marL="12700">
              <a:lnSpc>
                <a:spcPct val="100000"/>
              </a:lnSpc>
              <a:spcBef>
                <a:spcPts val="520"/>
              </a:spcBef>
            </a:pPr>
            <a:r>
              <a:rPr lang="el-GR" sz="2800" b="1" dirty="0">
                <a:latin typeface="Calibri"/>
                <a:cs typeface="Calibri"/>
              </a:rPr>
              <a:t>Τα </a:t>
            </a:r>
            <a:r>
              <a:rPr lang="el-GR" sz="2800" b="1" dirty="0">
                <a:solidFill>
                  <a:srgbClr val="FF0000"/>
                </a:solidFill>
                <a:latin typeface="Calibri"/>
                <a:cs typeface="Calibri"/>
              </a:rPr>
              <a:t>ΠΡΟΒΛΗΜΑΤΑ</a:t>
            </a:r>
            <a:r>
              <a:rPr lang="el-GR" sz="2800" b="1" dirty="0">
                <a:latin typeface="Calibri"/>
                <a:cs typeface="Calibri"/>
              </a:rPr>
              <a:t> των μέσων μαζικής ενημέρωσης είναι κυρίως:</a:t>
            </a:r>
            <a:endParaRPr sz="2800" dirty="0">
              <a:latin typeface="Calibri"/>
              <a:cs typeface="Calibri"/>
            </a:endParaRPr>
          </a:p>
          <a:p>
            <a:pPr marL="326390" indent="-314325">
              <a:lnSpc>
                <a:spcPct val="100000"/>
              </a:lnSpc>
              <a:spcBef>
                <a:spcPts val="350"/>
              </a:spcBef>
              <a:buFont typeface="Calibri"/>
              <a:buChar char="•"/>
              <a:tabLst>
                <a:tab pos="326390" algn="l"/>
                <a:tab pos="327025" algn="l"/>
              </a:tabLst>
            </a:pPr>
            <a:r>
              <a:rPr lang="el-GR" sz="2400" i="1" spc="-10" dirty="0">
                <a:latin typeface="Calibri"/>
                <a:cs typeface="Calibri"/>
              </a:rPr>
              <a:t>Ιδιωτικότητα</a:t>
            </a:r>
            <a:endParaRPr sz="2400" dirty="0">
              <a:latin typeface="Calibri"/>
              <a:cs typeface="Calibri"/>
            </a:endParaRPr>
          </a:p>
          <a:p>
            <a:pPr marL="469900" indent="-457834">
              <a:lnSpc>
                <a:spcPct val="100000"/>
              </a:lnSpc>
              <a:spcBef>
                <a:spcPts val="315"/>
              </a:spcBef>
              <a:buFont typeface="Calibri"/>
              <a:buChar char="•"/>
              <a:tabLst>
                <a:tab pos="469900" algn="l"/>
                <a:tab pos="470534" algn="l"/>
              </a:tabLst>
            </a:pPr>
            <a:r>
              <a:rPr lang="el-GR" sz="2400" i="1" dirty="0">
                <a:latin typeface="Calibri"/>
                <a:cs typeface="Calibri"/>
              </a:rPr>
              <a:t>Ασφάλεια (στο διαδίκτυο, ... στην πρόσβαση...)</a:t>
            </a:r>
            <a:endParaRPr lang="en-US" sz="2400" dirty="0">
              <a:latin typeface="Calibri"/>
              <a:cs typeface="Calibri"/>
            </a:endParaRPr>
          </a:p>
          <a:p>
            <a:pPr marL="469900" indent="-457834">
              <a:lnSpc>
                <a:spcPct val="100000"/>
              </a:lnSpc>
              <a:spcBef>
                <a:spcPts val="310"/>
              </a:spcBef>
              <a:buFont typeface="Calibri"/>
              <a:buChar char="•"/>
              <a:tabLst>
                <a:tab pos="469900" algn="l"/>
                <a:tab pos="470534" algn="l"/>
              </a:tabLst>
            </a:pPr>
            <a:r>
              <a:rPr lang="el-GR" sz="2400" i="1" dirty="0">
                <a:latin typeface="Calibri"/>
                <a:cs typeface="Calibri"/>
              </a:rPr>
              <a:t>Ψευδείς ειδήσεις, παραπληροφόρηση</a:t>
            </a:r>
          </a:p>
          <a:p>
            <a:pPr marL="469900" indent="-457834">
              <a:lnSpc>
                <a:spcPct val="100000"/>
              </a:lnSpc>
              <a:spcBef>
                <a:spcPts val="310"/>
              </a:spcBef>
              <a:buFont typeface="Calibri"/>
              <a:buChar char="•"/>
              <a:tabLst>
                <a:tab pos="469900" algn="l"/>
                <a:tab pos="470534" algn="l"/>
              </a:tabLst>
            </a:pPr>
            <a:r>
              <a:rPr lang="el-GR" sz="2400" i="1" dirty="0">
                <a:latin typeface="Calibri"/>
                <a:cs typeface="Calibri"/>
              </a:rPr>
              <a:t>Οι επιθέσεις των χάκερς</a:t>
            </a:r>
          </a:p>
          <a:p>
            <a:pPr marL="326390" indent="-314325">
              <a:lnSpc>
                <a:spcPct val="100000"/>
              </a:lnSpc>
              <a:spcBef>
                <a:spcPts val="315"/>
              </a:spcBef>
              <a:buFont typeface="Calibri"/>
              <a:buChar char="•"/>
              <a:tabLst>
                <a:tab pos="326390" algn="l"/>
                <a:tab pos="327025" algn="l"/>
              </a:tabLst>
            </a:pPr>
            <a:r>
              <a:rPr lang="el-GR" sz="2400" i="1" spc="-10" dirty="0">
                <a:latin typeface="Calibri"/>
                <a:cs typeface="Calibri"/>
              </a:rPr>
              <a:t> Ανθρωπομορφισμός</a:t>
            </a:r>
            <a:endParaRPr sz="2400" dirty="0">
              <a:latin typeface="Calibri"/>
              <a:cs typeface="Calibri"/>
            </a:endParaRPr>
          </a:p>
          <a:p>
            <a:pPr marL="469900" indent="-457834">
              <a:lnSpc>
                <a:spcPct val="100000"/>
              </a:lnSpc>
              <a:spcBef>
                <a:spcPts val="315"/>
              </a:spcBef>
              <a:buFont typeface="Calibri"/>
              <a:buChar char="•"/>
              <a:tabLst>
                <a:tab pos="469900" algn="l"/>
                <a:tab pos="470534" algn="l"/>
              </a:tabLst>
            </a:pPr>
            <a:r>
              <a:rPr lang="el-GR" sz="2400" i="1" dirty="0">
                <a:latin typeface="Calibri"/>
                <a:cs typeface="Calibri"/>
              </a:rPr>
              <a:t>Πόλεμος και τεχνητοί στρατιώτες/όπλα</a:t>
            </a:r>
          </a:p>
          <a:p>
            <a:pPr marL="469900" indent="-457834">
              <a:lnSpc>
                <a:spcPct val="100000"/>
              </a:lnSpc>
              <a:spcBef>
                <a:spcPts val="310"/>
              </a:spcBef>
              <a:buFont typeface="Calibri"/>
              <a:buChar char="•"/>
              <a:tabLst>
                <a:tab pos="469900" algn="l"/>
                <a:tab pos="470534" algn="l"/>
              </a:tabLst>
            </a:pPr>
            <a:r>
              <a:rPr lang="el-GR" sz="2400" i="1" dirty="0">
                <a:latin typeface="Calibri"/>
                <a:cs typeface="Calibri"/>
              </a:rPr>
              <a:t>Ηθική </a:t>
            </a:r>
            <a:r>
              <a:rPr lang="el-GR" sz="2400" b="1" i="1" dirty="0">
                <a:latin typeface="Calibri"/>
                <a:cs typeface="Calibri"/>
              </a:rPr>
              <a:t>μέσα</a:t>
            </a:r>
            <a:r>
              <a:rPr lang="el-GR" sz="2400" i="1" dirty="0">
                <a:latin typeface="Calibri"/>
                <a:cs typeface="Calibri"/>
              </a:rPr>
              <a:t> σε τεχνητά δημιουργήματα και αλγορίθμους</a:t>
            </a:r>
          </a:p>
          <a:p>
            <a:pPr>
              <a:lnSpc>
                <a:spcPct val="100000"/>
              </a:lnSpc>
              <a:spcBef>
                <a:spcPts val="20"/>
              </a:spcBef>
            </a:pPr>
            <a:endParaRPr sz="2800" dirty="0">
              <a:latin typeface="Calibri"/>
              <a:cs typeface="Calibri"/>
            </a:endParaRPr>
          </a:p>
          <a:p>
            <a:pPr marL="12700">
              <a:lnSpc>
                <a:spcPct val="100000"/>
              </a:lnSpc>
            </a:pPr>
            <a:r>
              <a:rPr lang="el-GR" sz="3200" b="1" dirty="0">
                <a:latin typeface="Calibri"/>
                <a:cs typeface="Calibri"/>
              </a:rPr>
              <a:t>Για μένα όχι λιγότερο σοβαρά προβλήματα....</a:t>
            </a:r>
            <a:r>
              <a:rPr sz="2800" b="1" spc="-10" dirty="0">
                <a:latin typeface="Calibri"/>
                <a:cs typeface="Calibri"/>
              </a:rPr>
              <a:t>..</a:t>
            </a:r>
            <a:endParaRPr sz="2800" dirty="0">
              <a:latin typeface="Calibri"/>
              <a:cs typeface="Calibri"/>
            </a:endParaRPr>
          </a:p>
          <a:p>
            <a:pPr>
              <a:lnSpc>
                <a:spcPct val="100000"/>
              </a:lnSpc>
              <a:spcBef>
                <a:spcPts val="5"/>
              </a:spcBef>
            </a:pPr>
            <a:endParaRPr sz="2800" dirty="0">
              <a:latin typeface="Calibri"/>
              <a:cs typeface="Calibri"/>
            </a:endParaRPr>
          </a:p>
          <a:p>
            <a:pPr marL="12700" marR="234315">
              <a:lnSpc>
                <a:spcPts val="3460"/>
              </a:lnSpc>
            </a:pPr>
            <a:r>
              <a:rPr lang="el-GR" sz="2800" dirty="0">
                <a:latin typeface="Calibri"/>
                <a:cs typeface="Calibri"/>
              </a:rPr>
              <a:t>Αφήνοντας στην άκρη το μέλλον της </a:t>
            </a:r>
            <a:r>
              <a:rPr lang="el-GR" sz="2800" b="1" dirty="0">
                <a:solidFill>
                  <a:srgbClr val="FF0000"/>
                </a:solidFill>
                <a:latin typeface="Calibri"/>
                <a:cs typeface="Calibri"/>
              </a:rPr>
              <a:t>ΕΡΓΑΣΙΑΣ</a:t>
            </a:r>
            <a:r>
              <a:rPr lang="el-GR" sz="2800" dirty="0">
                <a:latin typeface="Calibri"/>
                <a:cs typeface="Calibri"/>
              </a:rPr>
              <a:t> στην οικονομία 4.0!</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15290" y="1066800"/>
            <a:ext cx="8313420" cy="4377592"/>
          </a:xfrm>
          <a:custGeom>
            <a:avLst/>
            <a:gdLst/>
            <a:ahLst/>
            <a:cxnLst/>
            <a:rect l="l" t="t" r="r" b="b"/>
            <a:pathLst>
              <a:path w="8313420" h="2956560">
                <a:moveTo>
                  <a:pt x="0" y="2956560"/>
                </a:moveTo>
                <a:lnTo>
                  <a:pt x="8313420" y="2956560"/>
                </a:lnTo>
                <a:lnTo>
                  <a:pt x="8313420" y="0"/>
                </a:lnTo>
                <a:lnTo>
                  <a:pt x="0" y="0"/>
                </a:lnTo>
                <a:lnTo>
                  <a:pt x="0" y="2956560"/>
                </a:lnTo>
                <a:close/>
              </a:path>
            </a:pathLst>
          </a:custGeom>
          <a:ln w="28575">
            <a:solidFill>
              <a:srgbClr val="000000"/>
            </a:solidFill>
          </a:ln>
        </p:spPr>
        <p:txBody>
          <a:bodyPr wrap="square" lIns="0" tIns="0" rIns="0" bIns="0" rtlCol="0"/>
          <a:lstStyle/>
          <a:p>
            <a:endParaRPr/>
          </a:p>
        </p:txBody>
      </p:sp>
      <p:sp>
        <p:nvSpPr>
          <p:cNvPr id="3" name="object 3"/>
          <p:cNvSpPr txBox="1"/>
          <p:nvPr/>
        </p:nvSpPr>
        <p:spPr>
          <a:xfrm>
            <a:off x="838200" y="1413608"/>
            <a:ext cx="7690484" cy="3401700"/>
          </a:xfrm>
          <a:prstGeom prst="rect">
            <a:avLst/>
          </a:prstGeom>
        </p:spPr>
        <p:txBody>
          <a:bodyPr vert="horz" wrap="square" lIns="0" tIns="12065" rIns="0" bIns="0" rtlCol="0">
            <a:spAutoFit/>
          </a:bodyPr>
          <a:lstStyle/>
          <a:p>
            <a:pPr algn="ctr">
              <a:lnSpc>
                <a:spcPts val="4790"/>
              </a:lnSpc>
              <a:spcBef>
                <a:spcPts val="95"/>
              </a:spcBef>
            </a:pPr>
            <a:r>
              <a:rPr lang="el-GR" sz="2800" dirty="0">
                <a:latin typeface="Calibri"/>
                <a:cs typeface="Calibri"/>
              </a:rPr>
              <a:t>Είναι η έρευνα ευφυούς τεχνολογίας μας</a:t>
            </a:r>
          </a:p>
          <a:p>
            <a:pPr marL="635" algn="ctr">
              <a:lnSpc>
                <a:spcPts val="5255"/>
              </a:lnSpc>
            </a:pPr>
            <a:r>
              <a:rPr lang="el-GR" sz="3200" b="1" spc="-55" dirty="0">
                <a:latin typeface="Calibri"/>
                <a:cs typeface="Calibri"/>
              </a:rPr>
              <a:t>ΚΑΘΑΡΑ ΕΠΙΧΕΙΡΗΜΑΤΙΚΑ ΠΡΟΣΑΝΑΤΟΛΙΣΜΕΝΗ</a:t>
            </a:r>
            <a:endParaRPr sz="3200" dirty="0">
              <a:latin typeface="Calibri"/>
              <a:cs typeface="Calibri"/>
            </a:endParaRPr>
          </a:p>
          <a:p>
            <a:pPr marL="2540" algn="ctr">
              <a:lnSpc>
                <a:spcPts val="5745"/>
              </a:lnSpc>
            </a:pPr>
            <a:r>
              <a:rPr lang="el-GR" sz="3200" b="1" dirty="0">
                <a:latin typeface="Calibri"/>
                <a:cs typeface="Calibri"/>
              </a:rPr>
              <a:t>μόνο και μόνο επειδή χρειάζεται χρηματοδότηση;</a:t>
            </a:r>
          </a:p>
        </p:txBody>
      </p:sp>
      <p:sp>
        <p:nvSpPr>
          <p:cNvPr id="4" name="object 4"/>
          <p:cNvSpPr txBox="1"/>
          <p:nvPr/>
        </p:nvSpPr>
        <p:spPr>
          <a:xfrm>
            <a:off x="4396334" y="274215"/>
            <a:ext cx="676910" cy="646430"/>
          </a:xfrm>
          <a:prstGeom prst="rect">
            <a:avLst/>
          </a:prstGeom>
          <a:ln w="9525">
            <a:solidFill>
              <a:srgbClr val="000000"/>
            </a:solidFill>
          </a:ln>
        </p:spPr>
        <p:txBody>
          <a:bodyPr vert="horz" wrap="square" lIns="0" tIns="17780" rIns="0" bIns="0" rtlCol="0">
            <a:spAutoFit/>
          </a:bodyPr>
          <a:lstStyle/>
          <a:p>
            <a:pPr marL="91440">
              <a:lnSpc>
                <a:spcPct val="100000"/>
              </a:lnSpc>
              <a:spcBef>
                <a:spcPts val="140"/>
              </a:spcBef>
            </a:pPr>
            <a:r>
              <a:rPr sz="3600" b="1" spc="-25" dirty="0">
                <a:solidFill>
                  <a:srgbClr val="FF0000"/>
                </a:solidFill>
                <a:latin typeface="Calibri"/>
                <a:cs typeface="Calibri"/>
              </a:rPr>
              <a:t>B</a:t>
            </a:r>
            <a:r>
              <a:rPr sz="3600" b="1" spc="-25" dirty="0">
                <a:latin typeface="Calibri"/>
                <a:cs typeface="Calibri"/>
              </a:rPr>
              <a:t>1</a:t>
            </a:r>
            <a:endParaRPr sz="3600">
              <a:latin typeface="Calibri"/>
              <a:cs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286511" y="259079"/>
            <a:ext cx="3038855" cy="704088"/>
          </a:xfrm>
          <a:prstGeom prst="rect">
            <a:avLst/>
          </a:prstGeom>
        </p:spPr>
      </p:pic>
      <p:sp>
        <p:nvSpPr>
          <p:cNvPr id="8" name="object 8"/>
          <p:cNvSpPr txBox="1">
            <a:spLocks noGrp="1"/>
          </p:cNvSpPr>
          <p:nvPr>
            <p:ph type="title"/>
          </p:nvPr>
        </p:nvSpPr>
        <p:spPr>
          <a:xfrm>
            <a:off x="250165" y="1159764"/>
            <a:ext cx="6194425" cy="289182"/>
          </a:xfrm>
          <a:prstGeom prst="rect">
            <a:avLst/>
          </a:prstGeom>
        </p:spPr>
        <p:txBody>
          <a:bodyPr vert="horz" wrap="square" lIns="0" tIns="12065" rIns="0" bIns="0" rtlCol="0">
            <a:spAutoFit/>
          </a:bodyPr>
          <a:lstStyle/>
          <a:p>
            <a:pPr marL="12700">
              <a:lnSpc>
                <a:spcPct val="100000"/>
              </a:lnSpc>
              <a:spcBef>
                <a:spcPts val="95"/>
              </a:spcBef>
            </a:pPr>
            <a:r>
              <a:rPr lang="el-GR" sz="1800" dirty="0"/>
              <a:t>Συνάντηση των </a:t>
            </a:r>
            <a:r>
              <a:rPr lang="el-GR" sz="1800" u="sng" dirty="0">
                <a:solidFill>
                  <a:srgbClr val="FF0000"/>
                </a:solidFill>
              </a:rPr>
              <a:t>διανοουμένων</a:t>
            </a:r>
            <a:r>
              <a:rPr lang="el-GR" sz="1800" dirty="0">
                <a:solidFill>
                  <a:srgbClr val="FF0000"/>
                </a:solidFill>
              </a:rPr>
              <a:t> για τη μηχανική νοημοσύνη</a:t>
            </a:r>
            <a:endParaRPr sz="2800" dirty="0">
              <a:solidFill>
                <a:srgbClr val="FF0000"/>
              </a:solidFill>
              <a:latin typeface="Calibri"/>
              <a:cs typeface="Calibri"/>
            </a:endParaRPr>
          </a:p>
        </p:txBody>
      </p:sp>
      <p:sp>
        <p:nvSpPr>
          <p:cNvPr id="9" name="object 9"/>
          <p:cNvSpPr/>
          <p:nvPr/>
        </p:nvSpPr>
        <p:spPr>
          <a:xfrm>
            <a:off x="91224" y="3769106"/>
            <a:ext cx="8810625" cy="2954020"/>
          </a:xfrm>
          <a:custGeom>
            <a:avLst/>
            <a:gdLst/>
            <a:ahLst/>
            <a:cxnLst/>
            <a:rect l="l" t="t" r="r" b="b"/>
            <a:pathLst>
              <a:path w="8810625" h="2954020">
                <a:moveTo>
                  <a:pt x="0" y="2953512"/>
                </a:moveTo>
                <a:lnTo>
                  <a:pt x="8810244" y="2953512"/>
                </a:lnTo>
                <a:lnTo>
                  <a:pt x="8810244" y="0"/>
                </a:lnTo>
                <a:lnTo>
                  <a:pt x="0" y="0"/>
                </a:lnTo>
                <a:lnTo>
                  <a:pt x="0" y="2953512"/>
                </a:lnTo>
                <a:close/>
              </a:path>
            </a:pathLst>
          </a:custGeom>
          <a:ln w="9525">
            <a:solidFill>
              <a:srgbClr val="000000"/>
            </a:solidFill>
          </a:ln>
        </p:spPr>
        <p:txBody>
          <a:bodyPr wrap="square" lIns="0" tIns="0" rIns="0" bIns="0" rtlCol="0"/>
          <a:lstStyle/>
          <a:p>
            <a:endParaRPr/>
          </a:p>
        </p:txBody>
      </p:sp>
      <p:sp>
        <p:nvSpPr>
          <p:cNvPr id="10" name="object 10"/>
          <p:cNvSpPr txBox="1"/>
          <p:nvPr/>
        </p:nvSpPr>
        <p:spPr>
          <a:xfrm>
            <a:off x="253390" y="1611884"/>
            <a:ext cx="8640445" cy="5083443"/>
          </a:xfrm>
          <a:prstGeom prst="rect">
            <a:avLst/>
          </a:prstGeom>
        </p:spPr>
        <p:txBody>
          <a:bodyPr vert="horz" wrap="square" lIns="0" tIns="12700" rIns="0" bIns="0" rtlCol="0">
            <a:spAutoFit/>
          </a:bodyPr>
          <a:lstStyle/>
          <a:p>
            <a:pPr marL="12700" algn="just">
              <a:lnSpc>
                <a:spcPct val="100000"/>
              </a:lnSpc>
              <a:spcBef>
                <a:spcPts val="100"/>
              </a:spcBef>
            </a:pPr>
            <a:r>
              <a:rPr lang="el-GR" sz="1800" b="1" dirty="0">
                <a:solidFill>
                  <a:srgbClr val="FF0000"/>
                </a:solidFill>
                <a:latin typeface="Calibri"/>
                <a:cs typeface="Calibri"/>
              </a:rPr>
              <a:t>Ηγέτες της βιομηχανίας, επιστήμονες και φοιτητές πληροφορικής, καθώς και επενδυτές επιχειρηματικών κεφαλαίων </a:t>
            </a:r>
            <a:r>
              <a:rPr lang="el-GR" sz="1800" dirty="0">
                <a:latin typeface="Calibri"/>
                <a:cs typeface="Calibri"/>
              </a:rPr>
              <a:t>συγκεντρώνονται για να συζητήσουν</a:t>
            </a:r>
            <a:endParaRPr lang="en-US" sz="1800" dirty="0">
              <a:latin typeface="Calibri"/>
              <a:cs typeface="Calibri"/>
            </a:endParaRPr>
          </a:p>
          <a:p>
            <a:pPr marL="12700" algn="just">
              <a:lnSpc>
                <a:spcPts val="1955"/>
              </a:lnSpc>
            </a:pPr>
            <a:r>
              <a:rPr lang="el-GR" sz="1800" b="1" i="1" dirty="0">
                <a:latin typeface="Calibri"/>
                <a:cs typeface="Calibri"/>
              </a:rPr>
              <a:t>πώς οι έξυπνοι υπολογιστές αναδιαμορφώνουν τον κόσμο μας</a:t>
            </a:r>
            <a:r>
              <a:rPr lang="en-US" sz="1800" spc="-10" dirty="0">
                <a:latin typeface="Calibri"/>
                <a:cs typeface="Calibri"/>
              </a:rPr>
              <a:t>.</a:t>
            </a:r>
            <a:endParaRPr lang="en-US" sz="1800" dirty="0">
              <a:latin typeface="Calibri"/>
              <a:cs typeface="Calibri"/>
            </a:endParaRPr>
          </a:p>
          <a:p>
            <a:pPr marL="787400" algn="just">
              <a:lnSpc>
                <a:spcPts val="1955"/>
              </a:lnSpc>
            </a:pPr>
            <a:r>
              <a:rPr lang="el-GR" sz="1800" dirty="0">
                <a:latin typeface="Calibri"/>
                <a:cs typeface="Calibri"/>
              </a:rPr>
              <a:t>Μόλις μια μηχανή εκπαιδευτεί, μπορεί να βοηθήσει τους ειδικούς στη λήψη καλύτερων αποφάσεων</a:t>
            </a:r>
          </a:p>
          <a:p>
            <a:pPr marL="787400" algn="just">
              <a:lnSpc>
                <a:spcPts val="1955"/>
              </a:lnSpc>
            </a:pPr>
            <a:r>
              <a:rPr lang="en-US" sz="1800" spc="-50" dirty="0">
                <a:latin typeface="Calibri"/>
                <a:cs typeface="Calibri"/>
              </a:rPr>
              <a:t>…</a:t>
            </a:r>
            <a:r>
              <a:rPr lang="en-US" sz="1800" dirty="0">
                <a:latin typeface="Calibri"/>
                <a:cs typeface="Calibri"/>
              </a:rPr>
              <a:t>	</a:t>
            </a:r>
            <a:r>
              <a:rPr lang="el-GR" sz="2000" b="1" dirty="0">
                <a:latin typeface="Calibri"/>
                <a:cs typeface="Calibri"/>
              </a:rPr>
              <a:t>οι έξυπνες μηχανές μπορούν να μας βοηθήσουν να αξιολογήσουμε τις (κοινωνικές) πολιτικές. </a:t>
            </a:r>
            <a:r>
              <a:rPr lang="el-GR" sz="2000" b="1" dirty="0" err="1">
                <a:latin typeface="Calibri"/>
                <a:cs typeface="Calibri"/>
              </a:rPr>
              <a:t>κ.λ.π</a:t>
            </a:r>
            <a:r>
              <a:rPr lang="en-US" sz="1800" spc="-20" dirty="0">
                <a:latin typeface="Calibri"/>
                <a:cs typeface="Calibri"/>
              </a:rPr>
              <a:t>…</a:t>
            </a:r>
            <a:endParaRPr lang="en-US" sz="1800" dirty="0">
              <a:latin typeface="Calibri"/>
              <a:cs typeface="Calibri"/>
            </a:endParaRPr>
          </a:p>
          <a:p>
            <a:pPr algn="just">
              <a:lnSpc>
                <a:spcPct val="100000"/>
              </a:lnSpc>
              <a:spcBef>
                <a:spcPts val="10"/>
              </a:spcBef>
            </a:pPr>
            <a:endParaRPr sz="2650" dirty="0">
              <a:latin typeface="Calibri"/>
              <a:cs typeface="Calibri"/>
            </a:endParaRPr>
          </a:p>
          <a:p>
            <a:pPr marL="12700" algn="just">
              <a:lnSpc>
                <a:spcPct val="100000"/>
              </a:lnSpc>
            </a:pPr>
            <a:r>
              <a:rPr lang="el-GR" sz="2000" dirty="0">
                <a:latin typeface="Calibri"/>
                <a:cs typeface="Calibri"/>
              </a:rPr>
              <a:t>Είναι</a:t>
            </a:r>
            <a:r>
              <a:rPr sz="2000" spc="-50" dirty="0">
                <a:latin typeface="Calibri"/>
                <a:cs typeface="Calibri"/>
              </a:rPr>
              <a:t> </a:t>
            </a:r>
            <a:r>
              <a:rPr lang="el-GR" sz="2000" b="1" spc="-35" dirty="0">
                <a:solidFill>
                  <a:srgbClr val="FF0000"/>
                </a:solidFill>
                <a:latin typeface="Calibri"/>
                <a:cs typeface="Calibri"/>
              </a:rPr>
              <a:t>ΜΟΝΟ ΑΥΤΑ ΤΑ ΣΩΣΤΑ ΑΝΤΙΚΕΙΜΕΝΑ/ΜΕΣΑ ΓΙΑ ΝΑ ΣΥΜΜΕΤΕΧΟΥΝ</a:t>
            </a:r>
            <a:r>
              <a:rPr lang="en-US" sz="2400" b="1" spc="-50" dirty="0">
                <a:solidFill>
                  <a:srgbClr val="FF0000"/>
                </a:solidFill>
                <a:latin typeface="Calibri"/>
                <a:cs typeface="Calibri"/>
              </a:rPr>
              <a:t>;</a:t>
            </a:r>
            <a:endParaRPr sz="2400" dirty="0">
              <a:latin typeface="Calibri"/>
              <a:cs typeface="Calibri"/>
            </a:endParaRPr>
          </a:p>
          <a:p>
            <a:pPr marL="469900" marR="1374775" algn="just">
              <a:lnSpc>
                <a:spcPct val="104500"/>
              </a:lnSpc>
              <a:spcBef>
                <a:spcPts val="320"/>
              </a:spcBef>
            </a:pPr>
            <a:r>
              <a:rPr lang="el-GR" sz="2000" dirty="0">
                <a:latin typeface="Calibri"/>
                <a:cs typeface="Calibri"/>
              </a:rPr>
              <a:t>για συζήτηση σχετικά με τις ηθικές, πολιτικές και κοινωνικές συνέπειες της μηχανικής νοημοσύνης και της υβριδικής κοινωνίας;</a:t>
            </a:r>
            <a:endParaRPr sz="2000" dirty="0">
              <a:latin typeface="Calibri"/>
              <a:cs typeface="Calibri"/>
            </a:endParaRPr>
          </a:p>
          <a:p>
            <a:pPr marL="12700" marR="331470" algn="just">
              <a:lnSpc>
                <a:spcPct val="100000"/>
              </a:lnSpc>
              <a:spcBef>
                <a:spcPts val="1655"/>
              </a:spcBef>
            </a:pPr>
            <a:r>
              <a:rPr lang="el-GR" sz="2000" b="1" dirty="0">
                <a:latin typeface="Calibri"/>
                <a:cs typeface="Calibri"/>
              </a:rPr>
              <a:t>Τι γίνεται με </a:t>
            </a:r>
            <a:r>
              <a:rPr lang="el-GR" sz="2000" b="1" dirty="0">
                <a:solidFill>
                  <a:srgbClr val="FF0000"/>
                </a:solidFill>
                <a:latin typeface="Calibri"/>
                <a:cs typeface="Calibri"/>
              </a:rPr>
              <a:t>άλλους φορείς </a:t>
            </a:r>
            <a:r>
              <a:rPr lang="el-GR" sz="2000" b="1" dirty="0">
                <a:latin typeface="Calibri"/>
                <a:cs typeface="Calibri"/>
              </a:rPr>
              <a:t>που θα πρέπει να συμμετέχουν, </a:t>
            </a:r>
            <a:r>
              <a:rPr lang="el-GR" sz="2000" dirty="0">
                <a:latin typeface="Calibri"/>
                <a:cs typeface="Calibri"/>
              </a:rPr>
              <a:t>όπως</a:t>
            </a:r>
            <a:r>
              <a:rPr sz="2000" dirty="0">
                <a:latin typeface="Calibri"/>
                <a:cs typeface="Calibri"/>
              </a:rPr>
              <a:t>:</a:t>
            </a:r>
            <a:r>
              <a:rPr sz="2000" spc="-50" dirty="0">
                <a:latin typeface="Calibri"/>
                <a:cs typeface="Calibri"/>
              </a:rPr>
              <a:t> </a:t>
            </a:r>
            <a:r>
              <a:rPr lang="el-GR" sz="2000" dirty="0">
                <a:latin typeface="Calibri"/>
                <a:cs typeface="Calibri"/>
              </a:rPr>
              <a:t>ηθικοί και πολιτικοί φιλόσοφοι, κοινωνικοί επιστήμονες, συνδικάτα, κοινωνικά κινήματα (όπως το γυναικείο κίνημα, όπως το "</a:t>
            </a:r>
            <a:r>
              <a:rPr lang="el-GR" sz="2000" dirty="0" err="1">
                <a:latin typeface="Calibri"/>
                <a:cs typeface="Calibri"/>
              </a:rPr>
              <a:t>occupy</a:t>
            </a:r>
            <a:r>
              <a:rPr lang="el-GR" sz="2000" dirty="0">
                <a:latin typeface="Calibri"/>
                <a:cs typeface="Calibri"/>
              </a:rPr>
              <a:t> </a:t>
            </a:r>
            <a:r>
              <a:rPr lang="el-GR" sz="2000" dirty="0" err="1">
                <a:latin typeface="Calibri"/>
                <a:cs typeface="Calibri"/>
              </a:rPr>
              <a:t>Wall</a:t>
            </a:r>
            <a:r>
              <a:rPr lang="el-GR" sz="2000" dirty="0">
                <a:latin typeface="Calibri"/>
                <a:cs typeface="Calibri"/>
              </a:rPr>
              <a:t> </a:t>
            </a:r>
            <a:r>
              <a:rPr lang="el-GR" sz="2000" dirty="0" err="1">
                <a:latin typeface="Calibri"/>
                <a:cs typeface="Calibri"/>
              </a:rPr>
              <a:t>Street</a:t>
            </a:r>
            <a:r>
              <a:rPr lang="el-GR" sz="2000" dirty="0">
                <a:latin typeface="Calibri"/>
                <a:cs typeface="Calibri"/>
              </a:rPr>
              <a:t>",...), πολιτικοί, φτωχές χώρες, κ.λπ.</a:t>
            </a:r>
            <a:endParaRPr sz="2000" dirty="0">
              <a:latin typeface="Calibri"/>
              <a:cs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286511" y="259079"/>
            <a:ext cx="3038855" cy="704088"/>
          </a:xfrm>
          <a:prstGeom prst="rect">
            <a:avLst/>
          </a:prstGeom>
        </p:spPr>
      </p:pic>
      <p:sp>
        <p:nvSpPr>
          <p:cNvPr id="8" name="object 8"/>
          <p:cNvSpPr txBox="1">
            <a:spLocks noGrp="1"/>
          </p:cNvSpPr>
          <p:nvPr>
            <p:ph type="title"/>
          </p:nvPr>
        </p:nvSpPr>
        <p:spPr>
          <a:xfrm>
            <a:off x="282041" y="1142781"/>
            <a:ext cx="6575959" cy="319959"/>
          </a:xfrm>
          <a:prstGeom prst="rect">
            <a:avLst/>
          </a:prstGeom>
        </p:spPr>
        <p:txBody>
          <a:bodyPr vert="horz" wrap="square" lIns="0" tIns="12065" rIns="0" bIns="0" rtlCol="0">
            <a:spAutoFit/>
          </a:bodyPr>
          <a:lstStyle/>
          <a:p>
            <a:pPr marL="12700">
              <a:lnSpc>
                <a:spcPct val="100000"/>
              </a:lnSpc>
              <a:spcBef>
                <a:spcPts val="95"/>
              </a:spcBef>
            </a:pPr>
            <a:r>
              <a:rPr lang="el-GR" sz="2000" dirty="0"/>
              <a:t>Συνάντηση των </a:t>
            </a:r>
            <a:r>
              <a:rPr lang="el-GR" sz="2000" u="sng" dirty="0">
                <a:solidFill>
                  <a:srgbClr val="FF0000"/>
                </a:solidFill>
              </a:rPr>
              <a:t>διανοουμένων</a:t>
            </a:r>
            <a:r>
              <a:rPr lang="el-GR" sz="2000" dirty="0">
                <a:solidFill>
                  <a:srgbClr val="FF0000"/>
                </a:solidFill>
              </a:rPr>
              <a:t> για τη μηχανική νοημοσύνη</a:t>
            </a:r>
            <a:endParaRPr sz="3200" dirty="0">
              <a:latin typeface="Calibri"/>
              <a:cs typeface="Calibri"/>
            </a:endParaRPr>
          </a:p>
        </p:txBody>
      </p:sp>
      <p:sp>
        <p:nvSpPr>
          <p:cNvPr id="9" name="object 9"/>
          <p:cNvSpPr txBox="1"/>
          <p:nvPr/>
        </p:nvSpPr>
        <p:spPr>
          <a:xfrm>
            <a:off x="253390" y="1611884"/>
            <a:ext cx="8640445" cy="823302"/>
          </a:xfrm>
          <a:prstGeom prst="rect">
            <a:avLst/>
          </a:prstGeom>
        </p:spPr>
        <p:txBody>
          <a:bodyPr vert="horz" wrap="square" lIns="0" tIns="12700" rIns="0" bIns="0" rtlCol="0">
            <a:spAutoFit/>
          </a:bodyPr>
          <a:lstStyle/>
          <a:p>
            <a:pPr marL="12700" algn="just">
              <a:lnSpc>
                <a:spcPct val="100000"/>
              </a:lnSpc>
              <a:spcBef>
                <a:spcPts val="100"/>
              </a:spcBef>
            </a:pPr>
            <a:r>
              <a:rPr lang="el-GR" sz="1800" b="1" dirty="0">
                <a:solidFill>
                  <a:srgbClr val="FF0000"/>
                </a:solidFill>
                <a:latin typeface="Calibri"/>
                <a:cs typeface="Calibri"/>
              </a:rPr>
              <a:t>Ηγέτες της βιομηχανίας, επιστήμονες και φοιτητές πληροφορικής, καθώς και επενδυτές επιχειρηματικών κεφαλαίων </a:t>
            </a:r>
            <a:r>
              <a:rPr lang="el-GR" sz="1800" dirty="0">
                <a:latin typeface="Calibri"/>
                <a:cs typeface="Calibri"/>
              </a:rPr>
              <a:t>συγκεντρώνονται για να συζητήσουν</a:t>
            </a:r>
            <a:endParaRPr lang="en-US" sz="1800" dirty="0">
              <a:latin typeface="Calibri"/>
              <a:cs typeface="Calibri"/>
            </a:endParaRPr>
          </a:p>
          <a:p>
            <a:pPr marL="12700" algn="just">
              <a:lnSpc>
                <a:spcPts val="1955"/>
              </a:lnSpc>
            </a:pPr>
            <a:r>
              <a:rPr lang="el-GR" sz="1800" b="1" i="1" dirty="0">
                <a:latin typeface="Calibri"/>
                <a:cs typeface="Calibri"/>
              </a:rPr>
              <a:t>πώς οι έξυπνοι υπολογιστές αναδιαμορφώνουν τον κόσμο μας</a:t>
            </a:r>
            <a:r>
              <a:rPr sz="1800" spc="-10" dirty="0">
                <a:latin typeface="Calibri"/>
                <a:cs typeface="Calibri"/>
              </a:rPr>
              <a:t>.</a:t>
            </a:r>
            <a:endParaRPr sz="1800" dirty="0">
              <a:latin typeface="Calibri"/>
              <a:cs typeface="Calibri"/>
            </a:endParaRPr>
          </a:p>
        </p:txBody>
      </p:sp>
      <p:sp>
        <p:nvSpPr>
          <p:cNvPr id="10" name="object 10"/>
          <p:cNvSpPr/>
          <p:nvPr/>
        </p:nvSpPr>
        <p:spPr>
          <a:xfrm>
            <a:off x="166687" y="2898815"/>
            <a:ext cx="8810625" cy="3048000"/>
          </a:xfrm>
          <a:custGeom>
            <a:avLst/>
            <a:gdLst/>
            <a:ahLst/>
            <a:cxnLst/>
            <a:rect l="l" t="t" r="r" b="b"/>
            <a:pathLst>
              <a:path w="8810625" h="3048000">
                <a:moveTo>
                  <a:pt x="0" y="3048000"/>
                </a:moveTo>
                <a:lnTo>
                  <a:pt x="8810244" y="3048000"/>
                </a:lnTo>
                <a:lnTo>
                  <a:pt x="8810244" y="0"/>
                </a:lnTo>
                <a:lnTo>
                  <a:pt x="0" y="0"/>
                </a:lnTo>
                <a:lnTo>
                  <a:pt x="0" y="3048000"/>
                </a:lnTo>
                <a:close/>
              </a:path>
            </a:pathLst>
          </a:custGeom>
          <a:ln w="9524">
            <a:solidFill>
              <a:srgbClr val="000000"/>
            </a:solidFill>
          </a:ln>
        </p:spPr>
        <p:txBody>
          <a:bodyPr wrap="square" lIns="0" tIns="0" rIns="0" bIns="0" rtlCol="0"/>
          <a:lstStyle/>
          <a:p>
            <a:endParaRPr/>
          </a:p>
        </p:txBody>
      </p:sp>
      <p:sp>
        <p:nvSpPr>
          <p:cNvPr id="11" name="object 11"/>
          <p:cNvSpPr txBox="1">
            <a:spLocks noGrp="1"/>
          </p:cNvSpPr>
          <p:nvPr>
            <p:ph type="body" idx="1"/>
          </p:nvPr>
        </p:nvSpPr>
        <p:spPr>
          <a:xfrm>
            <a:off x="244069" y="2392347"/>
            <a:ext cx="8579916" cy="3322872"/>
          </a:xfrm>
          <a:prstGeom prst="rect">
            <a:avLst/>
          </a:prstGeom>
        </p:spPr>
        <p:txBody>
          <a:bodyPr vert="horz" wrap="square" lIns="0" tIns="826936" rIns="0" bIns="0" rtlCol="0">
            <a:spAutoFit/>
          </a:bodyPr>
          <a:lstStyle/>
          <a:p>
            <a:pPr marR="5080" algn="just">
              <a:lnSpc>
                <a:spcPct val="100000"/>
              </a:lnSpc>
              <a:spcBef>
                <a:spcPts val="100"/>
              </a:spcBef>
            </a:pPr>
            <a:r>
              <a:rPr lang="el-GR" b="0" dirty="0">
                <a:latin typeface="Calibri"/>
                <a:cs typeface="Calibri"/>
              </a:rPr>
              <a:t>Γιατί συμμαχία μόνο μεταξύ </a:t>
            </a:r>
            <a:r>
              <a:rPr lang="el-GR" dirty="0">
                <a:solidFill>
                  <a:srgbClr val="FF0000"/>
                </a:solidFill>
                <a:latin typeface="Calibri"/>
                <a:cs typeface="Calibri"/>
              </a:rPr>
              <a:t>ακαδημαϊκών</a:t>
            </a:r>
            <a:r>
              <a:rPr lang="el-GR" b="0" dirty="0">
                <a:latin typeface="Calibri"/>
                <a:cs typeface="Calibri"/>
              </a:rPr>
              <a:t>, </a:t>
            </a:r>
            <a:r>
              <a:rPr lang="el-GR" dirty="0">
                <a:solidFill>
                  <a:srgbClr val="FF0000"/>
                </a:solidFill>
                <a:latin typeface="Calibri"/>
                <a:cs typeface="Calibri"/>
              </a:rPr>
              <a:t>επιστημόνων</a:t>
            </a:r>
            <a:r>
              <a:rPr lang="el-GR" b="0" dirty="0">
                <a:latin typeface="Calibri"/>
                <a:cs typeface="Calibri"/>
              </a:rPr>
              <a:t>, </a:t>
            </a:r>
            <a:r>
              <a:rPr lang="el-GR" dirty="0">
                <a:solidFill>
                  <a:srgbClr val="FF0000"/>
                </a:solidFill>
                <a:latin typeface="Calibri"/>
                <a:cs typeface="Calibri"/>
              </a:rPr>
              <a:t>καπιταλιστών</a:t>
            </a:r>
            <a:r>
              <a:rPr lang="el-GR" b="0" dirty="0">
                <a:latin typeface="Calibri"/>
                <a:cs typeface="Calibri"/>
              </a:rPr>
              <a:t> και </a:t>
            </a:r>
            <a:r>
              <a:rPr lang="el-GR" dirty="0">
                <a:solidFill>
                  <a:srgbClr val="FF0000"/>
                </a:solidFill>
                <a:latin typeface="Calibri"/>
                <a:cs typeface="Calibri"/>
              </a:rPr>
              <a:t>επιχειρηματιών</a:t>
            </a:r>
            <a:r>
              <a:rPr lang="el-GR" b="0" dirty="0">
                <a:latin typeface="Calibri"/>
                <a:cs typeface="Calibri"/>
              </a:rPr>
              <a:t>;</a:t>
            </a:r>
          </a:p>
          <a:p>
            <a:pPr marR="5080" algn="just">
              <a:lnSpc>
                <a:spcPct val="100000"/>
              </a:lnSpc>
              <a:spcBef>
                <a:spcPts val="100"/>
              </a:spcBef>
            </a:pPr>
            <a:endParaRPr lang="el-GR" dirty="0"/>
          </a:p>
          <a:p>
            <a:pPr marR="5080" algn="just">
              <a:lnSpc>
                <a:spcPct val="100000"/>
              </a:lnSpc>
              <a:spcBef>
                <a:spcPts val="100"/>
              </a:spcBef>
            </a:pPr>
            <a:r>
              <a:rPr lang="el-GR" b="0" dirty="0">
                <a:latin typeface="Calibri"/>
                <a:cs typeface="Calibri"/>
              </a:rPr>
              <a:t>Είναι τόσο </a:t>
            </a:r>
            <a:r>
              <a:rPr lang="el-GR" dirty="0">
                <a:latin typeface="Calibri"/>
                <a:cs typeface="Calibri"/>
              </a:rPr>
              <a:t>προφανές</a:t>
            </a:r>
            <a:r>
              <a:rPr lang="el-GR" b="0" dirty="0">
                <a:latin typeface="Calibri"/>
                <a:cs typeface="Calibri"/>
              </a:rPr>
              <a:t> και </a:t>
            </a:r>
            <a:r>
              <a:rPr lang="el-GR" dirty="0">
                <a:latin typeface="Calibri"/>
                <a:cs typeface="Calibri"/>
              </a:rPr>
              <a:t>αδιαμφισβήτητο</a:t>
            </a:r>
            <a:r>
              <a:rPr lang="el-GR" b="0" dirty="0">
                <a:latin typeface="Calibri"/>
                <a:cs typeface="Calibri"/>
              </a:rPr>
              <a:t> στη σημερινή κουλτούρα ώστε να γίνει </a:t>
            </a:r>
            <a:r>
              <a:rPr lang="el-GR" dirty="0">
                <a:latin typeface="Calibri"/>
                <a:cs typeface="Calibri"/>
              </a:rPr>
              <a:t>ΑΦΑΝΕΣ</a:t>
            </a:r>
            <a:r>
              <a:rPr lang="el-GR" b="0" dirty="0">
                <a:latin typeface="Calibri"/>
                <a:cs typeface="Calibri"/>
              </a:rPr>
              <a:t>;</a:t>
            </a:r>
            <a:r>
              <a:rPr b="0" spc="-10" dirty="0">
                <a:latin typeface="Calibri"/>
                <a:cs typeface="Calibri"/>
              </a:rPr>
              <a:t>?</a:t>
            </a:r>
            <a:endParaRPr dirty="0">
              <a:latin typeface="Calibri"/>
              <a:cs typeface="Calibri"/>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217614" y="164592"/>
            <a:ext cx="3038855" cy="704088"/>
          </a:xfrm>
          <a:prstGeom prst="rect">
            <a:avLst/>
          </a:prstGeom>
        </p:spPr>
      </p:pic>
      <p:sp>
        <p:nvSpPr>
          <p:cNvPr id="8" name="object 8"/>
          <p:cNvSpPr/>
          <p:nvPr/>
        </p:nvSpPr>
        <p:spPr>
          <a:xfrm>
            <a:off x="175260" y="3645408"/>
            <a:ext cx="8810625" cy="3048000"/>
          </a:xfrm>
          <a:custGeom>
            <a:avLst/>
            <a:gdLst/>
            <a:ahLst/>
            <a:cxnLst/>
            <a:rect l="l" t="t" r="r" b="b"/>
            <a:pathLst>
              <a:path w="8810625" h="3048000">
                <a:moveTo>
                  <a:pt x="0" y="3048000"/>
                </a:moveTo>
                <a:lnTo>
                  <a:pt x="8810244" y="3048000"/>
                </a:lnTo>
                <a:lnTo>
                  <a:pt x="8810244" y="0"/>
                </a:lnTo>
                <a:lnTo>
                  <a:pt x="0" y="0"/>
                </a:lnTo>
                <a:lnTo>
                  <a:pt x="0" y="3048000"/>
                </a:lnTo>
                <a:close/>
              </a:path>
            </a:pathLst>
          </a:custGeom>
          <a:ln w="9524">
            <a:solidFill>
              <a:srgbClr val="000000"/>
            </a:solidFill>
          </a:ln>
        </p:spPr>
        <p:txBody>
          <a:bodyPr wrap="square" lIns="0" tIns="0" rIns="0" bIns="0" rtlCol="0"/>
          <a:lstStyle/>
          <a:p>
            <a:endParaRPr/>
          </a:p>
        </p:txBody>
      </p:sp>
      <p:sp>
        <p:nvSpPr>
          <p:cNvPr id="9" name="object 9"/>
          <p:cNvSpPr txBox="1"/>
          <p:nvPr/>
        </p:nvSpPr>
        <p:spPr>
          <a:xfrm>
            <a:off x="190182" y="963167"/>
            <a:ext cx="8763635" cy="5790688"/>
          </a:xfrm>
          <a:prstGeom prst="rect">
            <a:avLst/>
          </a:prstGeom>
        </p:spPr>
        <p:txBody>
          <a:bodyPr vert="horz" wrap="square" lIns="0" tIns="12065" rIns="0" bIns="0" rtlCol="0">
            <a:spAutoFit/>
          </a:bodyPr>
          <a:lstStyle/>
          <a:p>
            <a:pPr marL="12700">
              <a:lnSpc>
                <a:spcPct val="100000"/>
              </a:lnSpc>
              <a:spcBef>
                <a:spcPts val="95"/>
              </a:spcBef>
            </a:pPr>
            <a:r>
              <a:rPr lang="el-GR" sz="2000" b="1" dirty="0"/>
              <a:t>Συνάντηση των </a:t>
            </a:r>
            <a:r>
              <a:rPr lang="el-GR" sz="2000" u="sng" dirty="0">
                <a:solidFill>
                  <a:srgbClr val="FF0000"/>
                </a:solidFill>
              </a:rPr>
              <a:t>διανοουμένων</a:t>
            </a:r>
            <a:r>
              <a:rPr lang="el-GR" sz="2000" dirty="0">
                <a:solidFill>
                  <a:srgbClr val="FF0000"/>
                </a:solidFill>
              </a:rPr>
              <a:t> για τη μηχανική νοημοσύνη</a:t>
            </a:r>
            <a:endParaRPr lang="en-US" sz="2000" dirty="0">
              <a:solidFill>
                <a:srgbClr val="FF0000"/>
              </a:solidFill>
            </a:endParaRPr>
          </a:p>
          <a:p>
            <a:pPr marL="12700">
              <a:lnSpc>
                <a:spcPct val="100000"/>
              </a:lnSpc>
              <a:spcBef>
                <a:spcPts val="95"/>
              </a:spcBef>
            </a:pPr>
            <a:endParaRPr lang="en-US" sz="2000" dirty="0">
              <a:solidFill>
                <a:srgbClr val="FF0000"/>
              </a:solidFill>
            </a:endParaRPr>
          </a:p>
          <a:p>
            <a:pPr marL="12700">
              <a:lnSpc>
                <a:spcPct val="100000"/>
              </a:lnSpc>
              <a:spcBef>
                <a:spcPts val="95"/>
              </a:spcBef>
            </a:pPr>
            <a:r>
              <a:rPr lang="el-GR" sz="1800" b="1" dirty="0">
                <a:solidFill>
                  <a:srgbClr val="FF0000"/>
                </a:solidFill>
                <a:latin typeface="Calibri"/>
                <a:cs typeface="Calibri"/>
              </a:rPr>
              <a:t>Ηγέτες της βιομηχανίας, επιστήμονες και φοιτητές πληροφορικής, καθώς και επενδυτές επιχειρηματικών κεφαλαίων </a:t>
            </a:r>
            <a:r>
              <a:rPr lang="el-GR" sz="1800" dirty="0">
                <a:latin typeface="Calibri"/>
                <a:cs typeface="Calibri"/>
              </a:rPr>
              <a:t>συγκεντρώνονται για να συζητήσουν</a:t>
            </a:r>
            <a:endParaRPr lang="en-US" sz="1800" dirty="0">
              <a:latin typeface="Calibri"/>
              <a:cs typeface="Calibri"/>
            </a:endParaRPr>
          </a:p>
          <a:p>
            <a:pPr marL="12700" algn="just">
              <a:lnSpc>
                <a:spcPts val="1955"/>
              </a:lnSpc>
            </a:pPr>
            <a:r>
              <a:rPr lang="el-GR" sz="1800" b="1" i="1" dirty="0">
                <a:latin typeface="Calibri"/>
                <a:cs typeface="Calibri"/>
              </a:rPr>
              <a:t>πώς οι έξυπνοι υπολογιστές αναδιαμορφώνουν τον κόσμο μας</a:t>
            </a:r>
            <a:r>
              <a:rPr lang="en-US" sz="1800" spc="-10" dirty="0">
                <a:latin typeface="Calibri"/>
                <a:cs typeface="Calibri"/>
              </a:rPr>
              <a:t>.</a:t>
            </a:r>
            <a:endParaRPr lang="en-US" sz="1800" dirty="0">
              <a:latin typeface="Calibri"/>
              <a:cs typeface="Calibri"/>
            </a:endParaRPr>
          </a:p>
          <a:p>
            <a:pPr marL="787400" algn="just">
              <a:lnSpc>
                <a:spcPts val="1955"/>
              </a:lnSpc>
            </a:pPr>
            <a:r>
              <a:rPr lang="el-GR" sz="1800" dirty="0">
                <a:latin typeface="Calibri"/>
                <a:cs typeface="Calibri"/>
              </a:rPr>
              <a:t>Μόλις μια μηχανή εκπαιδευτεί, μπορεί να βοηθήσει τους ειδικούς στη λήψη καλύτερων αποφάσεων</a:t>
            </a:r>
          </a:p>
          <a:p>
            <a:pPr marL="787400" algn="just">
              <a:lnSpc>
                <a:spcPts val="1955"/>
              </a:lnSpc>
            </a:pPr>
            <a:r>
              <a:rPr lang="en-US" sz="1800" spc="-50" dirty="0">
                <a:latin typeface="Calibri"/>
                <a:cs typeface="Calibri"/>
              </a:rPr>
              <a:t>…</a:t>
            </a:r>
            <a:r>
              <a:rPr lang="en-US" sz="1800" dirty="0">
                <a:latin typeface="Calibri"/>
                <a:cs typeface="Calibri"/>
              </a:rPr>
              <a:t>	</a:t>
            </a:r>
            <a:r>
              <a:rPr lang="el-GR" sz="2000" b="1" dirty="0">
                <a:latin typeface="Calibri"/>
                <a:cs typeface="Calibri"/>
              </a:rPr>
              <a:t>οι έξυπνες μηχανές μπορούν να μας βοηθήσουν να αξιολογήσουμε τις (κοινωνικές) πολιτικές. </a:t>
            </a:r>
            <a:r>
              <a:rPr lang="el-GR" sz="2000" b="1" dirty="0" err="1">
                <a:latin typeface="Calibri"/>
                <a:cs typeface="Calibri"/>
              </a:rPr>
              <a:t>κ.λ.π</a:t>
            </a:r>
            <a:r>
              <a:rPr lang="en-US" sz="1800" spc="-20" dirty="0">
                <a:latin typeface="Calibri"/>
                <a:cs typeface="Calibri"/>
              </a:rPr>
              <a:t>…</a:t>
            </a:r>
            <a:endParaRPr lang="en-US" sz="1800" dirty="0">
              <a:latin typeface="Calibri"/>
              <a:cs typeface="Calibri"/>
            </a:endParaRPr>
          </a:p>
          <a:p>
            <a:pPr marL="12700">
              <a:lnSpc>
                <a:spcPct val="100000"/>
              </a:lnSpc>
              <a:spcBef>
                <a:spcPts val="2730"/>
              </a:spcBef>
            </a:pPr>
            <a:r>
              <a:rPr lang="el-GR" sz="3200" b="1" dirty="0">
                <a:solidFill>
                  <a:srgbClr val="FF0000"/>
                </a:solidFill>
                <a:latin typeface="Calibri"/>
                <a:cs typeface="Calibri"/>
              </a:rPr>
              <a:t>"Καλύτερα" για ποιον</a:t>
            </a:r>
            <a:r>
              <a:rPr lang="en-US" sz="3200" b="1" dirty="0">
                <a:solidFill>
                  <a:srgbClr val="FF0000"/>
                </a:solidFill>
                <a:latin typeface="Calibri"/>
                <a:cs typeface="Calibri"/>
              </a:rPr>
              <a:t>;</a:t>
            </a:r>
            <a:endParaRPr sz="3200" dirty="0">
              <a:latin typeface="Calibri"/>
              <a:cs typeface="Calibri"/>
            </a:endParaRPr>
          </a:p>
          <a:p>
            <a:pPr marL="12700" marR="734695" indent="457200">
              <a:lnSpc>
                <a:spcPct val="100000"/>
              </a:lnSpc>
            </a:pPr>
            <a:r>
              <a:rPr lang="el-GR" sz="3200" b="1" dirty="0">
                <a:latin typeface="Calibri"/>
                <a:cs typeface="Calibri"/>
              </a:rPr>
              <a:t>Δεν πρόκειται για </a:t>
            </a:r>
            <a:r>
              <a:rPr lang="el-GR" sz="3200" b="1" dirty="0">
                <a:solidFill>
                  <a:srgbClr val="FF0000"/>
                </a:solidFill>
                <a:latin typeface="Calibri"/>
                <a:cs typeface="Calibri"/>
              </a:rPr>
              <a:t>"τεχνικό" πρόβλημα</a:t>
            </a:r>
            <a:r>
              <a:rPr sz="3200" b="1" dirty="0">
                <a:solidFill>
                  <a:srgbClr val="FF0000"/>
                </a:solidFill>
                <a:latin typeface="Calibri"/>
                <a:cs typeface="Calibri"/>
              </a:rPr>
              <a:t>”</a:t>
            </a:r>
            <a:r>
              <a:rPr sz="3200" b="1" dirty="0">
                <a:latin typeface="Calibri"/>
                <a:cs typeface="Calibri"/>
              </a:rPr>
              <a:t>,</a:t>
            </a:r>
            <a:r>
              <a:rPr sz="3200" b="1" spc="-30" dirty="0">
                <a:latin typeface="Calibri"/>
                <a:cs typeface="Calibri"/>
              </a:rPr>
              <a:t> </a:t>
            </a:r>
            <a:r>
              <a:rPr lang="el-GR" sz="3200" b="1" dirty="0">
                <a:latin typeface="Calibri"/>
                <a:cs typeface="Calibri"/>
              </a:rPr>
              <a:t>αλλά για πολιτικό πρόβλημα</a:t>
            </a:r>
            <a:r>
              <a:rPr sz="3200" b="1" dirty="0">
                <a:latin typeface="Calibri"/>
                <a:cs typeface="Calibri"/>
              </a:rPr>
              <a:t>.</a:t>
            </a:r>
            <a:r>
              <a:rPr sz="3200" b="1" spc="-55" dirty="0">
                <a:latin typeface="Calibri"/>
                <a:cs typeface="Calibri"/>
              </a:rPr>
              <a:t> </a:t>
            </a:r>
            <a:r>
              <a:rPr lang="el-GR" sz="3200" b="1" dirty="0">
                <a:latin typeface="Calibri"/>
                <a:cs typeface="Calibri"/>
              </a:rPr>
              <a:t>"Καλύτερα" για τους φτωχούς και ανίσχυρους ανθρώπους/χώρες </a:t>
            </a:r>
            <a:r>
              <a:rPr lang="el-GR" sz="3200" b="1" dirty="0">
                <a:solidFill>
                  <a:srgbClr val="FF0000"/>
                </a:solidFill>
                <a:latin typeface="Calibri"/>
                <a:cs typeface="Calibri"/>
              </a:rPr>
              <a:t>ή </a:t>
            </a:r>
            <a:r>
              <a:rPr lang="el-GR" sz="3200" b="1" dirty="0">
                <a:solidFill>
                  <a:schemeClr val="tx1"/>
                </a:solidFill>
                <a:latin typeface="Calibri"/>
                <a:cs typeface="Calibri"/>
              </a:rPr>
              <a:t>για τις κυρίαρχες τάξεις, τα λόμπι, τις εξουσίες, τις χώρες</a:t>
            </a:r>
            <a:r>
              <a:rPr lang="en-US" sz="3200" b="1" spc="-10" dirty="0">
                <a:solidFill>
                  <a:schemeClr val="tx1"/>
                </a:solidFill>
                <a:latin typeface="Calibri"/>
                <a:cs typeface="Calibri"/>
              </a:rPr>
              <a:t>;</a:t>
            </a:r>
            <a:endParaRPr sz="3200" dirty="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6334" y="813053"/>
            <a:ext cx="8313420" cy="4229100"/>
          </a:xfrm>
          <a:custGeom>
            <a:avLst/>
            <a:gdLst/>
            <a:ahLst/>
            <a:cxnLst/>
            <a:rect l="l" t="t" r="r" b="b"/>
            <a:pathLst>
              <a:path w="8313420" h="4229100">
                <a:moveTo>
                  <a:pt x="0" y="4229100"/>
                </a:moveTo>
                <a:lnTo>
                  <a:pt x="8313420" y="4229100"/>
                </a:lnTo>
                <a:lnTo>
                  <a:pt x="8313420" y="0"/>
                </a:lnTo>
                <a:lnTo>
                  <a:pt x="0" y="0"/>
                </a:lnTo>
                <a:lnTo>
                  <a:pt x="0" y="4229100"/>
                </a:lnTo>
                <a:close/>
              </a:path>
            </a:pathLst>
          </a:custGeom>
          <a:ln w="28575">
            <a:solidFill>
              <a:srgbClr val="000000"/>
            </a:solidFill>
          </a:ln>
        </p:spPr>
        <p:txBody>
          <a:bodyPr wrap="square" lIns="0" tIns="0" rIns="0" bIns="0" rtlCol="0"/>
          <a:lstStyle/>
          <a:p>
            <a:endParaRPr/>
          </a:p>
        </p:txBody>
      </p:sp>
      <p:sp>
        <p:nvSpPr>
          <p:cNvPr id="3" name="object 3"/>
          <p:cNvSpPr txBox="1"/>
          <p:nvPr/>
        </p:nvSpPr>
        <p:spPr>
          <a:xfrm>
            <a:off x="464616" y="1181811"/>
            <a:ext cx="7829550" cy="3950440"/>
          </a:xfrm>
          <a:prstGeom prst="rect">
            <a:avLst/>
          </a:prstGeom>
        </p:spPr>
        <p:txBody>
          <a:bodyPr vert="horz" wrap="square" lIns="0" tIns="13335" rIns="0" bIns="0" rtlCol="0">
            <a:spAutoFit/>
          </a:bodyPr>
          <a:lstStyle/>
          <a:p>
            <a:pPr marL="12700">
              <a:lnSpc>
                <a:spcPct val="100000"/>
              </a:lnSpc>
              <a:spcBef>
                <a:spcPts val="105"/>
              </a:spcBef>
            </a:pPr>
            <a:r>
              <a:rPr lang="el-GR" sz="3200" b="1" dirty="0">
                <a:latin typeface="Calibri"/>
                <a:cs typeface="Calibri"/>
              </a:rPr>
              <a:t>Ζούμε (θα ζούμε) σε μια </a:t>
            </a:r>
            <a:r>
              <a:rPr lang="el-GR" sz="3200" b="1" dirty="0">
                <a:solidFill>
                  <a:srgbClr val="FF0000"/>
                </a:solidFill>
                <a:latin typeface="Calibri"/>
                <a:cs typeface="Calibri"/>
              </a:rPr>
              <a:t>ΥΒΡΙΔΙΚΗ κοινωνία</a:t>
            </a:r>
            <a:r>
              <a:rPr sz="3200" spc="-10" dirty="0">
                <a:solidFill>
                  <a:srgbClr val="FF0000"/>
                </a:solidFill>
                <a:latin typeface="Calibri"/>
                <a:cs typeface="Calibri"/>
              </a:rPr>
              <a:t>,</a:t>
            </a:r>
            <a:endParaRPr sz="3200" dirty="0">
              <a:solidFill>
                <a:srgbClr val="FF0000"/>
              </a:solidFill>
              <a:latin typeface="Calibri"/>
              <a:cs typeface="Calibri"/>
            </a:endParaRPr>
          </a:p>
          <a:p>
            <a:pPr>
              <a:lnSpc>
                <a:spcPct val="100000"/>
              </a:lnSpc>
              <a:spcBef>
                <a:spcPts val="55"/>
              </a:spcBef>
            </a:pPr>
            <a:endParaRPr sz="3100" dirty="0">
              <a:latin typeface="Calibri"/>
              <a:cs typeface="Calibri"/>
            </a:endParaRPr>
          </a:p>
          <a:p>
            <a:pPr marL="12700" marR="5080" indent="457200">
              <a:lnSpc>
                <a:spcPct val="100000"/>
              </a:lnSpc>
              <a:spcBef>
                <a:spcPts val="5"/>
              </a:spcBef>
            </a:pPr>
            <a:r>
              <a:rPr lang="el-GR" sz="3200" dirty="0">
                <a:latin typeface="Calibri"/>
                <a:cs typeface="Calibri"/>
              </a:rPr>
              <a:t>ένα μείγμα ανθρώπινης και τεχνητής νοημοσύνης, όχι </a:t>
            </a:r>
            <a:r>
              <a:rPr lang="el-GR" sz="3200" b="1" dirty="0">
                <a:latin typeface="Calibri"/>
                <a:cs typeface="Calibri"/>
              </a:rPr>
              <a:t>μόνο από ρομπότ</a:t>
            </a:r>
            <a:r>
              <a:rPr lang="el-GR" sz="3200" dirty="0">
                <a:latin typeface="Calibri"/>
                <a:cs typeface="Calibri"/>
              </a:rPr>
              <a:t>, αλλά και από ευφυείς </a:t>
            </a:r>
            <a:r>
              <a:rPr lang="el-GR" sz="3200" b="1" dirty="0">
                <a:solidFill>
                  <a:srgbClr val="FF0000"/>
                </a:solidFill>
                <a:latin typeface="Calibri"/>
                <a:cs typeface="Calibri"/>
              </a:rPr>
              <a:t>πράκτορες</a:t>
            </a:r>
            <a:r>
              <a:rPr lang="el-GR" sz="3200" dirty="0">
                <a:latin typeface="Calibri"/>
                <a:cs typeface="Calibri"/>
              </a:rPr>
              <a:t> λογισμικού ή φορείς στο έξυπνο περιβάλλον μας (σπίτι, γραφείο, αυτοκίνητα,...)</a:t>
            </a:r>
          </a:p>
          <a:p>
            <a:pPr marL="12700" marR="5080" indent="457200">
              <a:lnSpc>
                <a:spcPct val="100000"/>
              </a:lnSpc>
              <a:spcBef>
                <a:spcPts val="5"/>
              </a:spcBef>
            </a:pPr>
            <a:r>
              <a:rPr lang="el-GR" sz="3200" dirty="0">
                <a:latin typeface="Calibri"/>
                <a:cs typeface="Calibri"/>
              </a:rPr>
              <a:t>και τις </a:t>
            </a:r>
            <a:r>
              <a:rPr lang="el-GR" sz="3200" b="1" dirty="0">
                <a:solidFill>
                  <a:srgbClr val="FF0000"/>
                </a:solidFill>
                <a:latin typeface="Calibri"/>
                <a:cs typeface="Calibri"/>
              </a:rPr>
              <a:t>γνωστικές μας προσθέσεις</a:t>
            </a:r>
            <a:r>
              <a:rPr lang="en-US" sz="3200" spc="-10" dirty="0">
                <a:latin typeface="Calibri"/>
                <a:cs typeface="Calibri"/>
              </a:rPr>
              <a:t>.</a:t>
            </a:r>
            <a:endParaRPr lang="en-US" sz="3200" dirty="0">
              <a:latin typeface="Calibri"/>
              <a:cs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89915" y="208788"/>
            <a:ext cx="8811895" cy="1317026"/>
          </a:xfrm>
          <a:prstGeom prst="rect">
            <a:avLst/>
          </a:prstGeom>
          <a:ln w="9525">
            <a:solidFill>
              <a:srgbClr val="000000"/>
            </a:solidFill>
          </a:ln>
        </p:spPr>
        <p:txBody>
          <a:bodyPr vert="horz" wrap="square" lIns="0" tIns="29209" rIns="0" bIns="0" rtlCol="0">
            <a:spAutoFit/>
          </a:bodyPr>
          <a:lstStyle/>
          <a:p>
            <a:pPr marL="90805">
              <a:lnSpc>
                <a:spcPct val="100000"/>
              </a:lnSpc>
              <a:spcBef>
                <a:spcPts val="229"/>
              </a:spcBef>
            </a:pPr>
            <a:r>
              <a:rPr sz="2000" b="1" dirty="0">
                <a:solidFill>
                  <a:srgbClr val="FF0000"/>
                </a:solidFill>
                <a:latin typeface="Calibri"/>
                <a:cs typeface="Calibri"/>
              </a:rPr>
              <a:t>“</a:t>
            </a:r>
            <a:r>
              <a:rPr lang="el-GR" sz="2000" b="1" dirty="0">
                <a:solidFill>
                  <a:srgbClr val="FF0000"/>
                </a:solidFill>
                <a:latin typeface="Calibri"/>
                <a:cs typeface="Calibri"/>
              </a:rPr>
              <a:t>Καλύτερα</a:t>
            </a:r>
            <a:r>
              <a:rPr sz="2000" b="1" dirty="0">
                <a:solidFill>
                  <a:srgbClr val="FF0000"/>
                </a:solidFill>
                <a:latin typeface="Calibri"/>
                <a:cs typeface="Calibri"/>
              </a:rPr>
              <a:t>”</a:t>
            </a:r>
            <a:r>
              <a:rPr sz="2000" b="1" spc="-35" dirty="0">
                <a:solidFill>
                  <a:srgbClr val="FF0000"/>
                </a:solidFill>
                <a:latin typeface="Calibri"/>
                <a:cs typeface="Calibri"/>
              </a:rPr>
              <a:t> </a:t>
            </a:r>
            <a:r>
              <a:rPr lang="el-GR" sz="2000" b="1" spc="-35" dirty="0">
                <a:solidFill>
                  <a:srgbClr val="FF0000"/>
                </a:solidFill>
                <a:latin typeface="Calibri"/>
                <a:cs typeface="Calibri"/>
              </a:rPr>
              <a:t>για ποιόν</a:t>
            </a:r>
            <a:r>
              <a:rPr lang="en-US" sz="2000" b="1" spc="-35" dirty="0">
                <a:solidFill>
                  <a:srgbClr val="FF0000"/>
                </a:solidFill>
                <a:latin typeface="Calibri"/>
                <a:cs typeface="Calibri"/>
              </a:rPr>
              <a:t>;</a:t>
            </a:r>
            <a:endParaRPr sz="2000" dirty="0">
              <a:latin typeface="Calibri"/>
              <a:cs typeface="Calibri"/>
            </a:endParaRPr>
          </a:p>
          <a:p>
            <a:pPr marL="548640">
              <a:lnSpc>
                <a:spcPct val="100000"/>
              </a:lnSpc>
            </a:pPr>
            <a:r>
              <a:rPr lang="el-GR" sz="2000" b="1" dirty="0">
                <a:solidFill>
                  <a:schemeClr val="tx1"/>
                </a:solidFill>
                <a:latin typeface="Calibri"/>
                <a:cs typeface="Calibri"/>
              </a:rPr>
              <a:t>Δεν είναι </a:t>
            </a:r>
            <a:r>
              <a:rPr sz="2000" b="1" dirty="0">
                <a:solidFill>
                  <a:srgbClr val="FF0000"/>
                </a:solidFill>
                <a:latin typeface="Calibri"/>
                <a:cs typeface="Calibri"/>
              </a:rPr>
              <a:t>“</a:t>
            </a:r>
            <a:r>
              <a:rPr lang="el-GR" sz="2000" b="1" dirty="0">
                <a:solidFill>
                  <a:srgbClr val="FF0000"/>
                </a:solidFill>
                <a:latin typeface="Calibri"/>
                <a:cs typeface="Calibri"/>
              </a:rPr>
              <a:t>τεχνικό</a:t>
            </a:r>
            <a:r>
              <a:rPr sz="2000" b="1" dirty="0">
                <a:solidFill>
                  <a:srgbClr val="FF0000"/>
                </a:solidFill>
                <a:latin typeface="Calibri"/>
                <a:cs typeface="Calibri"/>
              </a:rPr>
              <a:t>”</a:t>
            </a:r>
            <a:r>
              <a:rPr sz="2000" b="1" spc="-45" dirty="0">
                <a:solidFill>
                  <a:srgbClr val="FF0000"/>
                </a:solidFill>
                <a:latin typeface="Calibri"/>
                <a:cs typeface="Calibri"/>
              </a:rPr>
              <a:t> </a:t>
            </a:r>
            <a:r>
              <a:rPr lang="el-GR" sz="2000" b="1" dirty="0">
                <a:solidFill>
                  <a:srgbClr val="FF0000"/>
                </a:solidFill>
                <a:latin typeface="Calibri"/>
                <a:cs typeface="Calibri"/>
              </a:rPr>
              <a:t>πρόβλημα</a:t>
            </a:r>
            <a:r>
              <a:rPr sz="2000" b="1" dirty="0">
                <a:latin typeface="Calibri"/>
                <a:cs typeface="Calibri"/>
              </a:rPr>
              <a:t>,</a:t>
            </a:r>
            <a:r>
              <a:rPr sz="2000" b="1" spc="-40" dirty="0">
                <a:latin typeface="Calibri"/>
                <a:cs typeface="Calibri"/>
              </a:rPr>
              <a:t> </a:t>
            </a:r>
            <a:r>
              <a:rPr lang="el-GR" sz="2000" b="1" dirty="0">
                <a:latin typeface="Calibri"/>
                <a:cs typeface="Calibri"/>
              </a:rPr>
              <a:t>αλλά πολιτικό πρόβλημα</a:t>
            </a:r>
            <a:r>
              <a:rPr sz="2000" b="1" spc="-10" dirty="0">
                <a:latin typeface="Calibri"/>
                <a:cs typeface="Calibri"/>
              </a:rPr>
              <a:t>.</a:t>
            </a:r>
            <a:endParaRPr sz="2000" dirty="0">
              <a:latin typeface="Calibri"/>
              <a:cs typeface="Calibri"/>
            </a:endParaRPr>
          </a:p>
          <a:p>
            <a:pPr marL="90805">
              <a:lnSpc>
                <a:spcPct val="100000"/>
              </a:lnSpc>
              <a:spcBef>
                <a:spcPts val="1370"/>
              </a:spcBef>
            </a:pPr>
            <a:r>
              <a:rPr lang="el-GR" sz="3200" b="1" dirty="0">
                <a:latin typeface="Calibri"/>
                <a:cs typeface="Calibri"/>
              </a:rPr>
              <a:t>Θέλουμε μια</a:t>
            </a:r>
            <a:r>
              <a:rPr lang="en-US" sz="3200" b="1" dirty="0">
                <a:solidFill>
                  <a:srgbClr val="FF0000"/>
                </a:solidFill>
                <a:latin typeface="Calibri"/>
                <a:cs typeface="Calibri"/>
              </a:rPr>
              <a:t>“</a:t>
            </a:r>
            <a:r>
              <a:rPr lang="el-GR" sz="3200" b="1" dirty="0">
                <a:solidFill>
                  <a:srgbClr val="FF0000"/>
                </a:solidFill>
                <a:latin typeface="Calibri"/>
                <a:cs typeface="Calibri"/>
              </a:rPr>
              <a:t>ωφέλιμη</a:t>
            </a:r>
            <a:r>
              <a:rPr lang="en-US" sz="3200" b="1" dirty="0">
                <a:solidFill>
                  <a:srgbClr val="FF0000"/>
                </a:solidFill>
                <a:latin typeface="Calibri"/>
                <a:cs typeface="Calibri"/>
              </a:rPr>
              <a:t>”</a:t>
            </a:r>
            <a:r>
              <a:rPr lang="en-US" sz="3200" b="1" spc="-55" dirty="0">
                <a:solidFill>
                  <a:srgbClr val="FF0000"/>
                </a:solidFill>
                <a:latin typeface="Calibri"/>
                <a:cs typeface="Calibri"/>
              </a:rPr>
              <a:t> </a:t>
            </a:r>
            <a:r>
              <a:rPr lang="el-GR" sz="3200" b="1" dirty="0">
                <a:solidFill>
                  <a:srgbClr val="FF0000"/>
                </a:solidFill>
                <a:latin typeface="Calibri"/>
                <a:cs typeface="Calibri"/>
              </a:rPr>
              <a:t>ΤΝ</a:t>
            </a:r>
            <a:r>
              <a:rPr lang="en-US" sz="3200" b="1" dirty="0">
                <a:latin typeface="Calibri"/>
                <a:cs typeface="Calibri"/>
              </a:rPr>
              <a:t>,</a:t>
            </a:r>
            <a:r>
              <a:rPr lang="en-US" sz="3200" b="1" spc="-40" dirty="0">
                <a:latin typeface="Calibri"/>
                <a:cs typeface="Calibri"/>
              </a:rPr>
              <a:t> </a:t>
            </a:r>
            <a:r>
              <a:rPr lang="el-GR" sz="3200" b="1" dirty="0">
                <a:latin typeface="Calibri"/>
                <a:cs typeface="Calibri"/>
              </a:rPr>
              <a:t>αλλά... για ποιον;</a:t>
            </a:r>
            <a:endParaRPr sz="3200" dirty="0">
              <a:latin typeface="Calibri"/>
              <a:cs typeface="Calibri"/>
            </a:endParaRPr>
          </a:p>
        </p:txBody>
      </p:sp>
      <p:sp>
        <p:nvSpPr>
          <p:cNvPr id="3" name="object 3"/>
          <p:cNvSpPr txBox="1"/>
          <p:nvPr/>
        </p:nvSpPr>
        <p:spPr>
          <a:xfrm>
            <a:off x="168655" y="2151126"/>
            <a:ext cx="8599170" cy="4714111"/>
          </a:xfrm>
          <a:prstGeom prst="rect">
            <a:avLst/>
          </a:prstGeom>
        </p:spPr>
        <p:txBody>
          <a:bodyPr vert="horz" wrap="square" lIns="0" tIns="12700" rIns="0" bIns="0" rtlCol="0">
            <a:spAutoFit/>
          </a:bodyPr>
          <a:lstStyle/>
          <a:p>
            <a:pPr marL="12700" marR="718185" algn="just">
              <a:lnSpc>
                <a:spcPct val="100000"/>
              </a:lnSpc>
              <a:spcBef>
                <a:spcPts val="100"/>
              </a:spcBef>
            </a:pPr>
            <a:r>
              <a:rPr lang="el-GR" sz="2400" dirty="0">
                <a:latin typeface="Calibri"/>
                <a:cs typeface="Calibri"/>
              </a:rPr>
              <a:t>Μην υποθέτετε ότι </a:t>
            </a:r>
            <a:r>
              <a:rPr lang="el-GR" sz="2400" b="1" dirty="0">
                <a:latin typeface="Calibri"/>
                <a:cs typeface="Calibri"/>
              </a:rPr>
              <a:t>αν κάτι είναι ωφέλιμο είναι ωφέλιμο για όλους</a:t>
            </a:r>
            <a:r>
              <a:rPr sz="2400" spc="-10" dirty="0">
                <a:latin typeface="Calibri"/>
                <a:cs typeface="Calibri"/>
              </a:rPr>
              <a:t>.</a:t>
            </a:r>
            <a:endParaRPr sz="2400" dirty="0">
              <a:latin typeface="Calibri"/>
              <a:cs typeface="Calibri"/>
            </a:endParaRPr>
          </a:p>
          <a:p>
            <a:pPr marL="12700" marR="46355" indent="457200" algn="just">
              <a:lnSpc>
                <a:spcPct val="100000"/>
              </a:lnSpc>
            </a:pPr>
            <a:r>
              <a:rPr lang="el-GR" sz="2400" dirty="0">
                <a:latin typeface="Calibri"/>
                <a:cs typeface="Calibri"/>
              </a:rPr>
              <a:t>Στην κοινωνία υπάρχουν σοβαρές αντιθέσεις συμφερόντων και στόχων. Έτσι, αν κάτι που είναι ωφέλιμο για τον Χ (δηλαδή ευνοεί τους στόχους ή τα συμφέροντά του) είναι βλαβερό για τον Υ</a:t>
            </a:r>
            <a:r>
              <a:rPr sz="2400" spc="-25" dirty="0">
                <a:latin typeface="Calibri"/>
                <a:cs typeface="Calibri"/>
              </a:rPr>
              <a:t>.</a:t>
            </a:r>
            <a:endParaRPr sz="2400" dirty="0">
              <a:latin typeface="Calibri"/>
              <a:cs typeface="Calibri"/>
            </a:endParaRPr>
          </a:p>
          <a:p>
            <a:pPr marL="12700" marR="5080">
              <a:lnSpc>
                <a:spcPct val="100000"/>
              </a:lnSpc>
            </a:pPr>
            <a:r>
              <a:rPr lang="el-GR" sz="2400" dirty="0">
                <a:latin typeface="Calibri"/>
                <a:cs typeface="Calibri"/>
              </a:rPr>
              <a:t>Εάν η ΤΝ υποτάσσεται και είναι επωφελής για το επιχειρηματικό κέρδος και τα επιχειρηματικά συμφέροντα ΔΕΝ είναι απαραίτητα επωφελής για τους εργαζόμενους</a:t>
            </a:r>
            <a:r>
              <a:rPr sz="2400" spc="-10" dirty="0">
                <a:latin typeface="Calibri"/>
                <a:cs typeface="Calibri"/>
              </a:rPr>
              <a:t>.</a:t>
            </a:r>
            <a:endParaRPr sz="2400" dirty="0">
              <a:latin typeface="Calibri"/>
              <a:cs typeface="Calibri"/>
            </a:endParaRPr>
          </a:p>
          <a:p>
            <a:pPr marL="12700">
              <a:lnSpc>
                <a:spcPct val="100000"/>
              </a:lnSpc>
            </a:pPr>
            <a:r>
              <a:rPr lang="el-GR" sz="2400" dirty="0">
                <a:latin typeface="Calibri"/>
                <a:cs typeface="Calibri"/>
              </a:rPr>
              <a:t>Αν είναι επωφελής για τις κυρίαρχες χώρες δεν είναι απαραίτητα επωφελής για τις φτωχές και </a:t>
            </a:r>
            <a:r>
              <a:rPr lang="el-GR" sz="2400" dirty="0" err="1">
                <a:latin typeface="Calibri"/>
                <a:cs typeface="Calibri"/>
              </a:rPr>
              <a:t>αποικιοκρατούμενες</a:t>
            </a:r>
            <a:r>
              <a:rPr lang="el-GR" sz="2400" dirty="0">
                <a:latin typeface="Calibri"/>
                <a:cs typeface="Calibri"/>
              </a:rPr>
              <a:t> χώρες</a:t>
            </a:r>
            <a:r>
              <a:rPr sz="2400" spc="-10" dirty="0">
                <a:latin typeface="Calibri"/>
                <a:cs typeface="Calibri"/>
              </a:rPr>
              <a:t>.</a:t>
            </a:r>
            <a:endParaRPr sz="2400" dirty="0">
              <a:latin typeface="Calibri"/>
              <a:cs typeface="Calibri"/>
            </a:endParaRPr>
          </a:p>
          <a:p>
            <a:pPr>
              <a:lnSpc>
                <a:spcPct val="100000"/>
              </a:lnSpc>
              <a:spcBef>
                <a:spcPts val="25"/>
              </a:spcBef>
            </a:pPr>
            <a:endParaRPr sz="1750" dirty="0">
              <a:latin typeface="Calibri"/>
              <a:cs typeface="Calibri"/>
            </a:endParaRPr>
          </a:p>
          <a:p>
            <a:pPr marL="12700">
              <a:lnSpc>
                <a:spcPct val="100000"/>
              </a:lnSpc>
            </a:pPr>
            <a:r>
              <a:rPr sz="2400" dirty="0">
                <a:latin typeface="Calibri"/>
                <a:cs typeface="Calibri"/>
              </a:rPr>
              <a:t>&gt;&gt;</a:t>
            </a:r>
            <a:r>
              <a:rPr sz="2400" spc="-15" dirty="0">
                <a:latin typeface="Calibri"/>
                <a:cs typeface="Calibri"/>
              </a:rPr>
              <a:t> </a:t>
            </a:r>
            <a:r>
              <a:rPr lang="el-GR" sz="2400" dirty="0">
                <a:latin typeface="Calibri"/>
                <a:cs typeface="Calibri"/>
              </a:rPr>
              <a:t> Για να είναι </a:t>
            </a:r>
            <a:r>
              <a:rPr lang="el-GR" sz="2400" b="1" dirty="0">
                <a:solidFill>
                  <a:srgbClr val="FF0000"/>
                </a:solidFill>
                <a:latin typeface="Calibri"/>
                <a:cs typeface="Calibri"/>
              </a:rPr>
              <a:t>ωφέλιμη</a:t>
            </a:r>
            <a:r>
              <a:rPr lang="el-GR" sz="2400" dirty="0">
                <a:latin typeface="Calibri"/>
                <a:cs typeface="Calibri"/>
              </a:rPr>
              <a:t> η ΑΙ θα πρέπει πρώτα </a:t>
            </a:r>
            <a:r>
              <a:rPr lang="el-GR" sz="2400" b="1" dirty="0">
                <a:latin typeface="Calibri"/>
                <a:cs typeface="Calibri"/>
              </a:rPr>
              <a:t>να επιλέξει με ποια πλευρά θα είναι.</a:t>
            </a:r>
            <a:r>
              <a:rPr sz="2400" b="1" spc="-25" dirty="0">
                <a:latin typeface="Calibri"/>
                <a:cs typeface="Calibri"/>
              </a:rPr>
              <a:t>.</a:t>
            </a:r>
            <a:endParaRPr sz="2400" b="1" dirty="0">
              <a:latin typeface="Calibri"/>
              <a:cs typeface="Calibri"/>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75005" y="292684"/>
            <a:ext cx="8436610" cy="5320046"/>
          </a:xfrm>
          <a:prstGeom prst="rect">
            <a:avLst/>
          </a:prstGeom>
        </p:spPr>
        <p:txBody>
          <a:bodyPr vert="horz" wrap="square" lIns="0" tIns="13335" rIns="0" bIns="0" rtlCol="0">
            <a:spAutoFit/>
          </a:bodyPr>
          <a:lstStyle/>
          <a:p>
            <a:pPr marL="12700">
              <a:lnSpc>
                <a:spcPct val="100000"/>
              </a:lnSpc>
              <a:spcBef>
                <a:spcPts val="105"/>
              </a:spcBef>
            </a:pPr>
            <a:r>
              <a:rPr lang="el-GR" sz="3200" b="1" dirty="0">
                <a:latin typeface="Calibri"/>
                <a:cs typeface="Calibri"/>
              </a:rPr>
              <a:t>Η ΤΝ μπορεί να είναι ΠΟΛΥ ωφέλιμη</a:t>
            </a:r>
            <a:endParaRPr lang="en-US" sz="3200" dirty="0">
              <a:latin typeface="Calibri"/>
              <a:cs typeface="Calibri"/>
            </a:endParaRPr>
          </a:p>
          <a:p>
            <a:pPr marL="927100" indent="-457834">
              <a:lnSpc>
                <a:spcPct val="100000"/>
              </a:lnSpc>
              <a:spcBef>
                <a:spcPts val="5"/>
              </a:spcBef>
              <a:buChar char="-"/>
              <a:tabLst>
                <a:tab pos="927100" algn="l"/>
                <a:tab pos="927735" algn="l"/>
              </a:tabLst>
            </a:pPr>
            <a:r>
              <a:rPr lang="el-GR" sz="3200" spc="-10" dirty="0">
                <a:latin typeface="Calibri"/>
                <a:cs typeface="Calibri"/>
              </a:rPr>
              <a:t>για την Δημοκρατία</a:t>
            </a:r>
            <a:r>
              <a:rPr lang="en-US" sz="3200" spc="-10" dirty="0">
                <a:latin typeface="Calibri"/>
                <a:cs typeface="Calibri"/>
              </a:rPr>
              <a:t>,</a:t>
            </a:r>
            <a:endParaRPr lang="en-US" sz="3200" dirty="0">
              <a:latin typeface="Calibri"/>
              <a:cs typeface="Calibri"/>
            </a:endParaRPr>
          </a:p>
          <a:p>
            <a:pPr marL="927100" marR="5080" indent="-457200">
              <a:lnSpc>
                <a:spcPct val="100000"/>
              </a:lnSpc>
              <a:buChar char="-"/>
              <a:tabLst>
                <a:tab pos="927100" algn="l"/>
                <a:tab pos="927735" algn="l"/>
              </a:tabLst>
            </a:pPr>
            <a:r>
              <a:rPr lang="el-GR" sz="3200" dirty="0">
                <a:latin typeface="Calibri"/>
                <a:cs typeface="Calibri"/>
              </a:rPr>
              <a:t>για καλή αγορά, με μειωμένη εξαπάτηση και χειραγώγηση</a:t>
            </a:r>
            <a:endParaRPr sz="3200" dirty="0">
              <a:latin typeface="Calibri"/>
              <a:cs typeface="Calibri"/>
            </a:endParaRPr>
          </a:p>
          <a:p>
            <a:pPr marL="927100" marR="106680" indent="-457200">
              <a:lnSpc>
                <a:spcPct val="100000"/>
              </a:lnSpc>
              <a:buChar char="-"/>
              <a:tabLst>
                <a:tab pos="927100" algn="l"/>
                <a:tab pos="927735" algn="l"/>
              </a:tabLst>
            </a:pPr>
            <a:r>
              <a:rPr lang="el-GR" sz="3200" dirty="0">
                <a:latin typeface="Calibri"/>
                <a:cs typeface="Calibri"/>
              </a:rPr>
              <a:t>για τον κοινωνικό σχεδιασμό και τη λήψη αποφάσεων, καθώς και για έργα πολιτικής φαντασίας</a:t>
            </a:r>
            <a:endParaRPr sz="3200" dirty="0">
              <a:latin typeface="Calibri"/>
              <a:cs typeface="Calibri"/>
            </a:endParaRPr>
          </a:p>
          <a:p>
            <a:pPr marL="927100" indent="-457834">
              <a:lnSpc>
                <a:spcPct val="100000"/>
              </a:lnSpc>
              <a:buChar char="-"/>
              <a:tabLst>
                <a:tab pos="927100" algn="l"/>
                <a:tab pos="927735" algn="l"/>
              </a:tabLst>
            </a:pPr>
            <a:r>
              <a:rPr lang="el-GR" sz="3200" dirty="0">
                <a:latin typeface="Calibri"/>
                <a:cs typeface="Calibri"/>
              </a:rPr>
              <a:t>ή για τη διαφάνεια και τον έλεγχο, τη συμμετοχή</a:t>
            </a:r>
            <a:endParaRPr sz="3200" dirty="0">
              <a:latin typeface="Calibri"/>
              <a:cs typeface="Calibri"/>
            </a:endParaRPr>
          </a:p>
          <a:p>
            <a:pPr>
              <a:lnSpc>
                <a:spcPct val="100000"/>
              </a:lnSpc>
              <a:spcBef>
                <a:spcPts val="55"/>
              </a:spcBef>
            </a:pPr>
            <a:endParaRPr sz="2800" dirty="0">
              <a:latin typeface="Calibri"/>
              <a:cs typeface="Calibri"/>
            </a:endParaRPr>
          </a:p>
          <a:p>
            <a:pPr marL="469900">
              <a:lnSpc>
                <a:spcPct val="100000"/>
              </a:lnSpc>
            </a:pPr>
            <a:r>
              <a:rPr sz="2800" dirty="0">
                <a:latin typeface="Calibri"/>
                <a:cs typeface="Calibri"/>
              </a:rPr>
              <a:t>“</a:t>
            </a:r>
            <a:r>
              <a:rPr lang="el-GR" sz="2800" b="1" dirty="0">
                <a:latin typeface="Calibri"/>
                <a:cs typeface="Calibri"/>
              </a:rPr>
              <a:t>ΤΝ</a:t>
            </a:r>
            <a:r>
              <a:rPr sz="2800" b="1" spc="-35" dirty="0">
                <a:latin typeface="Calibri"/>
                <a:cs typeface="Calibri"/>
              </a:rPr>
              <a:t> </a:t>
            </a:r>
            <a:r>
              <a:rPr lang="el-GR" sz="2800" b="1" dirty="0">
                <a:latin typeface="Calibri"/>
                <a:cs typeface="Calibri"/>
              </a:rPr>
              <a:t>για την </a:t>
            </a:r>
            <a:r>
              <a:rPr sz="2800" b="1" spc="-15" dirty="0">
                <a:latin typeface="Calibri"/>
                <a:cs typeface="Calibri"/>
              </a:rPr>
              <a:t> </a:t>
            </a:r>
            <a:r>
              <a:rPr lang="el-GR" sz="2800" b="1" dirty="0">
                <a:solidFill>
                  <a:srgbClr val="FF0000"/>
                </a:solidFill>
                <a:latin typeface="Calibri"/>
                <a:cs typeface="Calibri"/>
              </a:rPr>
              <a:t>ΕΛΕΥΘΕΡΙΑ</a:t>
            </a:r>
            <a:r>
              <a:rPr sz="2800" dirty="0">
                <a:latin typeface="Calibri"/>
                <a:cs typeface="Calibri"/>
              </a:rPr>
              <a:t>”</a:t>
            </a:r>
            <a:r>
              <a:rPr sz="2800" spc="-15" dirty="0">
                <a:latin typeface="Calibri"/>
                <a:cs typeface="Calibri"/>
              </a:rPr>
              <a:t> </a:t>
            </a:r>
            <a:r>
              <a:rPr spc="-10" dirty="0">
                <a:latin typeface="Calibri"/>
                <a:cs typeface="Calibri"/>
              </a:rPr>
              <a:t>(JICAI-</a:t>
            </a:r>
            <a:r>
              <a:rPr dirty="0">
                <a:latin typeface="Calibri"/>
                <a:cs typeface="Calibri"/>
              </a:rPr>
              <a:t>ECAI</a:t>
            </a:r>
            <a:r>
              <a:rPr spc="-40" dirty="0">
                <a:latin typeface="Calibri"/>
                <a:cs typeface="Calibri"/>
              </a:rPr>
              <a:t> </a:t>
            </a:r>
            <a:r>
              <a:rPr dirty="0">
                <a:latin typeface="Calibri"/>
                <a:cs typeface="Calibri"/>
              </a:rPr>
              <a:t>‘18)</a:t>
            </a:r>
            <a:r>
              <a:rPr spc="-20" dirty="0">
                <a:latin typeface="Calibri"/>
                <a:cs typeface="Calibri"/>
              </a:rPr>
              <a:t> </a:t>
            </a:r>
            <a:r>
              <a:rPr lang="el-GR" sz="2800" b="1" dirty="0">
                <a:latin typeface="Calibri"/>
                <a:cs typeface="Calibri"/>
              </a:rPr>
              <a:t>των</a:t>
            </a:r>
            <a:r>
              <a:rPr sz="2800" b="1" spc="-10" dirty="0">
                <a:latin typeface="Calibri"/>
                <a:cs typeface="Calibri"/>
              </a:rPr>
              <a:t> </a:t>
            </a:r>
            <a:r>
              <a:rPr lang="el-GR" sz="2800" b="1" spc="-10" dirty="0">
                <a:latin typeface="Calibri"/>
                <a:cs typeface="Calibri"/>
              </a:rPr>
              <a:t>ΑΝΘΡΩΠΩΝ</a:t>
            </a:r>
            <a:r>
              <a:rPr sz="2800" b="1" spc="-10" dirty="0">
                <a:latin typeface="Calibri"/>
                <a:cs typeface="Calibri"/>
              </a:rPr>
              <a:t>!</a:t>
            </a:r>
            <a:endParaRPr sz="2800" dirty="0">
              <a:latin typeface="Calibri"/>
              <a:cs typeface="Calibri"/>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621983" y="52082"/>
            <a:ext cx="7900034" cy="6827254"/>
          </a:xfrm>
          <a:prstGeom prst="rect">
            <a:avLst/>
          </a:prstGeom>
        </p:spPr>
        <p:txBody>
          <a:bodyPr vert="horz" wrap="square" lIns="0" tIns="12700" rIns="0" bIns="0" rtlCol="0">
            <a:spAutoFit/>
          </a:bodyPr>
          <a:lstStyle/>
          <a:p>
            <a:pPr marL="12700" algn="just">
              <a:lnSpc>
                <a:spcPct val="100000"/>
              </a:lnSpc>
              <a:spcBef>
                <a:spcPts val="100"/>
              </a:spcBef>
            </a:pPr>
            <a:r>
              <a:rPr lang="el-GR" sz="2400" dirty="0">
                <a:latin typeface="Calibri"/>
                <a:cs typeface="Calibri"/>
              </a:rPr>
              <a:t>Νέο</a:t>
            </a:r>
            <a:r>
              <a:rPr sz="2400" spc="-60" dirty="0">
                <a:latin typeface="Calibri"/>
                <a:cs typeface="Calibri"/>
              </a:rPr>
              <a:t> </a:t>
            </a:r>
            <a:r>
              <a:rPr lang="el-GR" sz="2400" b="1" dirty="0">
                <a:latin typeface="Calibri"/>
                <a:cs typeface="Calibri"/>
              </a:rPr>
              <a:t>Ερευνητικό Κέντρο </a:t>
            </a:r>
            <a:r>
              <a:rPr lang="el-GR" sz="2400" dirty="0">
                <a:latin typeface="Calibri"/>
                <a:cs typeface="Calibri"/>
              </a:rPr>
              <a:t>για τη μελέτη της</a:t>
            </a:r>
            <a:r>
              <a:rPr sz="2400" spc="-45" dirty="0">
                <a:latin typeface="Calibri"/>
                <a:cs typeface="Calibri"/>
              </a:rPr>
              <a:t> </a:t>
            </a:r>
            <a:r>
              <a:rPr lang="el-GR" sz="2400" b="1" spc="-45" dirty="0">
                <a:solidFill>
                  <a:srgbClr val="FF0000"/>
                </a:solidFill>
                <a:latin typeface="Calibri"/>
                <a:cs typeface="Calibri"/>
              </a:rPr>
              <a:t>Ηθικής</a:t>
            </a:r>
            <a:r>
              <a:rPr lang="el-GR" sz="2400" b="1" dirty="0">
                <a:solidFill>
                  <a:srgbClr val="FF0000"/>
                </a:solidFill>
                <a:latin typeface="Calibri"/>
                <a:cs typeface="Calibri"/>
              </a:rPr>
              <a:t> της Τεχνητής Νοημοσύνης</a:t>
            </a:r>
            <a:endParaRPr lang="en-US" sz="2400" b="1" dirty="0">
              <a:solidFill>
                <a:srgbClr val="FF0000"/>
              </a:solidFill>
              <a:latin typeface="Calibri"/>
              <a:cs typeface="Calibri"/>
            </a:endParaRPr>
          </a:p>
          <a:p>
            <a:pPr marL="12700" algn="just">
              <a:lnSpc>
                <a:spcPct val="100000"/>
              </a:lnSpc>
              <a:spcBef>
                <a:spcPts val="100"/>
              </a:spcBef>
            </a:pPr>
            <a:r>
              <a:rPr sz="1400" dirty="0">
                <a:latin typeface="Calibri"/>
                <a:cs typeface="Calibri"/>
              </a:rPr>
              <a:t>By</a:t>
            </a:r>
            <a:r>
              <a:rPr sz="1400" spc="-25" dirty="0">
                <a:latin typeface="Calibri"/>
                <a:cs typeface="Calibri"/>
              </a:rPr>
              <a:t> </a:t>
            </a:r>
            <a:r>
              <a:rPr sz="1400" dirty="0">
                <a:latin typeface="Calibri"/>
                <a:cs typeface="Calibri"/>
              </a:rPr>
              <a:t>JOHN</a:t>
            </a:r>
            <a:r>
              <a:rPr sz="1400" spc="-25" dirty="0">
                <a:latin typeface="Calibri"/>
                <a:cs typeface="Calibri"/>
              </a:rPr>
              <a:t> </a:t>
            </a:r>
            <a:r>
              <a:rPr sz="1400" spc="-10" dirty="0">
                <a:latin typeface="Calibri"/>
                <a:cs typeface="Calibri"/>
              </a:rPr>
              <a:t>MARKOFF</a:t>
            </a:r>
            <a:r>
              <a:rPr lang="en-US" sz="1400" dirty="0">
                <a:latin typeface="Calibri"/>
                <a:cs typeface="Calibri"/>
              </a:rPr>
              <a:t> </a:t>
            </a:r>
            <a:r>
              <a:rPr sz="2800" b="1" spc="-25" dirty="0">
                <a:latin typeface="Calibri"/>
                <a:cs typeface="Calibri"/>
              </a:rPr>
              <a:t>NYTimes</a:t>
            </a:r>
            <a:r>
              <a:rPr sz="2800" b="1" spc="-170" dirty="0">
                <a:latin typeface="Calibri"/>
                <a:cs typeface="Calibri"/>
              </a:rPr>
              <a:t> </a:t>
            </a:r>
            <a:r>
              <a:rPr sz="2000" b="1" dirty="0">
                <a:latin typeface="Calibri"/>
                <a:cs typeface="Calibri"/>
              </a:rPr>
              <a:t>-</a:t>
            </a:r>
            <a:r>
              <a:rPr sz="2000" b="1" spc="5" dirty="0">
                <a:latin typeface="Calibri"/>
                <a:cs typeface="Calibri"/>
              </a:rPr>
              <a:t> </a:t>
            </a:r>
            <a:r>
              <a:rPr sz="2000" b="1" spc="-50" dirty="0">
                <a:latin typeface="Calibri"/>
                <a:cs typeface="Calibri"/>
              </a:rPr>
              <a:t>NOV.</a:t>
            </a:r>
            <a:r>
              <a:rPr sz="2000" b="1" spc="-15" dirty="0">
                <a:latin typeface="Calibri"/>
                <a:cs typeface="Calibri"/>
              </a:rPr>
              <a:t> </a:t>
            </a:r>
            <a:r>
              <a:rPr sz="2000" b="1" dirty="0">
                <a:latin typeface="Calibri"/>
                <a:cs typeface="Calibri"/>
              </a:rPr>
              <a:t>1,</a:t>
            </a:r>
            <a:r>
              <a:rPr sz="2000" b="1" spc="5" dirty="0">
                <a:latin typeface="Calibri"/>
                <a:cs typeface="Calibri"/>
              </a:rPr>
              <a:t> </a:t>
            </a:r>
            <a:r>
              <a:rPr sz="2000" b="1" spc="-20" dirty="0">
                <a:latin typeface="Calibri"/>
                <a:cs typeface="Calibri"/>
              </a:rPr>
              <a:t>2016</a:t>
            </a:r>
            <a:endParaRPr sz="2000" dirty="0">
              <a:latin typeface="Calibri"/>
              <a:cs typeface="Calibri"/>
            </a:endParaRPr>
          </a:p>
          <a:p>
            <a:pPr marL="99695" algn="just">
              <a:lnSpc>
                <a:spcPct val="100000"/>
              </a:lnSpc>
              <a:spcBef>
                <a:spcPts val="2370"/>
              </a:spcBef>
            </a:pPr>
            <a:r>
              <a:rPr lang="el-GR" sz="1800" b="1" dirty="0">
                <a:latin typeface="Calibri"/>
                <a:cs typeface="Calibri"/>
              </a:rPr>
              <a:t>Το Πανεπιστήμιο </a:t>
            </a:r>
            <a:r>
              <a:rPr sz="1800" b="1" dirty="0">
                <a:latin typeface="Calibri"/>
                <a:cs typeface="Calibri"/>
              </a:rPr>
              <a:t>Carnegie</a:t>
            </a:r>
            <a:r>
              <a:rPr sz="1800" b="1" spc="-60" dirty="0">
                <a:latin typeface="Calibri"/>
                <a:cs typeface="Calibri"/>
              </a:rPr>
              <a:t> </a:t>
            </a:r>
            <a:r>
              <a:rPr sz="1800" b="1" dirty="0">
                <a:latin typeface="Calibri"/>
                <a:cs typeface="Calibri"/>
              </a:rPr>
              <a:t>Mellon</a:t>
            </a:r>
            <a:r>
              <a:rPr sz="1800" b="1" spc="-45" dirty="0">
                <a:latin typeface="Calibri"/>
                <a:cs typeface="Calibri"/>
              </a:rPr>
              <a:t> </a:t>
            </a:r>
            <a:r>
              <a:rPr lang="el-GR" sz="1800" dirty="0">
                <a:latin typeface="Calibri"/>
                <a:cs typeface="Calibri"/>
              </a:rPr>
              <a:t>σχεδιάζει να ανακοινώσει την Τετάρτη ότι θα </a:t>
            </a:r>
            <a:r>
              <a:rPr lang="el-GR" sz="1800" b="1" dirty="0">
                <a:latin typeface="Calibri"/>
                <a:cs typeface="Calibri"/>
              </a:rPr>
              <a:t>δημιουργήσει ένα ερευνητικό κέντρο που θα επικεντρώνεται στην ηθική της τεχνητής νοημοσύνης</a:t>
            </a:r>
            <a:r>
              <a:rPr sz="1800" spc="-10" dirty="0">
                <a:latin typeface="Calibri"/>
                <a:cs typeface="Calibri"/>
              </a:rPr>
              <a:t>. </a:t>
            </a:r>
            <a:r>
              <a:rPr lang="el-GR" sz="1800" dirty="0">
                <a:latin typeface="Calibri"/>
                <a:cs typeface="Calibri"/>
              </a:rPr>
              <a:t>Το κέντρο ηθικής, το οποίο ονομάζεται </a:t>
            </a:r>
            <a:r>
              <a:rPr lang="el-GR" sz="1800" b="1" dirty="0">
                <a:latin typeface="Calibri"/>
                <a:cs typeface="Calibri"/>
              </a:rPr>
              <a:t>K&amp;L </a:t>
            </a:r>
            <a:r>
              <a:rPr lang="el-GR" sz="1800" b="1" dirty="0" err="1">
                <a:latin typeface="Calibri"/>
                <a:cs typeface="Calibri"/>
              </a:rPr>
              <a:t>Gates</a:t>
            </a:r>
            <a:r>
              <a:rPr lang="el-GR" sz="1800" b="1" dirty="0">
                <a:latin typeface="Calibri"/>
                <a:cs typeface="Calibri"/>
              </a:rPr>
              <a:t> </a:t>
            </a:r>
            <a:r>
              <a:rPr lang="el-GR" sz="1800" b="1" dirty="0" err="1">
                <a:latin typeface="Calibri"/>
                <a:cs typeface="Calibri"/>
              </a:rPr>
              <a:t>Endowment</a:t>
            </a:r>
            <a:r>
              <a:rPr lang="el-GR" sz="1800" b="1" dirty="0">
                <a:latin typeface="Calibri"/>
                <a:cs typeface="Calibri"/>
              </a:rPr>
              <a:t> for </a:t>
            </a:r>
            <a:r>
              <a:rPr lang="el-GR" sz="1800" b="1" dirty="0" err="1">
                <a:latin typeface="Calibri"/>
                <a:cs typeface="Calibri"/>
              </a:rPr>
              <a:t>Ethics</a:t>
            </a:r>
            <a:r>
              <a:rPr lang="el-GR" sz="1800" b="1" dirty="0">
                <a:latin typeface="Calibri"/>
                <a:cs typeface="Calibri"/>
              </a:rPr>
              <a:t> and </a:t>
            </a:r>
            <a:r>
              <a:rPr lang="el-GR" sz="1800" b="1" dirty="0" err="1">
                <a:latin typeface="Calibri"/>
                <a:cs typeface="Calibri"/>
              </a:rPr>
              <a:t>Computational</a:t>
            </a:r>
            <a:r>
              <a:rPr lang="el-GR" sz="1800" b="1" dirty="0">
                <a:latin typeface="Calibri"/>
                <a:cs typeface="Calibri"/>
              </a:rPr>
              <a:t> Technologies</a:t>
            </a:r>
            <a:r>
              <a:rPr lang="el-GR" sz="1800" dirty="0">
                <a:latin typeface="Calibri"/>
                <a:cs typeface="Calibri"/>
              </a:rPr>
              <a:t>, ιδρύεται σε μια περίοδο αυξανόμενης διεθνούς ανησυχίας για τον αντίκτυπο των τεχνολογιών ΤΝ</a:t>
            </a:r>
            <a:r>
              <a:rPr sz="2000" spc="-10" dirty="0">
                <a:latin typeface="Calibri"/>
                <a:cs typeface="Calibri"/>
              </a:rPr>
              <a:t>.</a:t>
            </a:r>
            <a:endParaRPr sz="2000" dirty="0">
              <a:latin typeface="Calibri"/>
              <a:cs typeface="Calibri"/>
            </a:endParaRPr>
          </a:p>
          <a:p>
            <a:pPr marL="99695" marR="189230" indent="457200" algn="just">
              <a:lnSpc>
                <a:spcPts val="3360"/>
              </a:lnSpc>
              <a:spcBef>
                <a:spcPts val="50"/>
              </a:spcBef>
            </a:pPr>
            <a:r>
              <a:rPr lang="el-GR" sz="2400" dirty="0">
                <a:latin typeface="Calibri"/>
                <a:cs typeface="Calibri"/>
              </a:rPr>
              <a:t>Αυτό έχει ήδη </a:t>
            </a:r>
            <a:r>
              <a:rPr lang="el-GR" sz="2400" b="1" dirty="0">
                <a:latin typeface="Calibri"/>
                <a:cs typeface="Calibri"/>
              </a:rPr>
              <a:t>οδηγήσει σε μια σειρά από </a:t>
            </a:r>
            <a:r>
              <a:rPr lang="el-GR" sz="2400" b="1" dirty="0">
                <a:solidFill>
                  <a:srgbClr val="FF0000"/>
                </a:solidFill>
                <a:latin typeface="Calibri"/>
                <a:cs typeface="Calibri"/>
              </a:rPr>
              <a:t>ακαδημαϊκές</a:t>
            </a:r>
            <a:r>
              <a:rPr lang="el-GR" sz="2400" b="1" dirty="0">
                <a:latin typeface="Calibri"/>
                <a:cs typeface="Calibri"/>
              </a:rPr>
              <a:t>, </a:t>
            </a:r>
            <a:r>
              <a:rPr lang="el-GR" sz="2400" b="1" dirty="0">
                <a:solidFill>
                  <a:srgbClr val="FF0000"/>
                </a:solidFill>
                <a:latin typeface="Calibri"/>
                <a:cs typeface="Calibri"/>
              </a:rPr>
              <a:t>κυβερνητικές</a:t>
            </a:r>
            <a:r>
              <a:rPr lang="el-GR" sz="2400" b="1" dirty="0">
                <a:latin typeface="Calibri"/>
                <a:cs typeface="Calibri"/>
              </a:rPr>
              <a:t> και </a:t>
            </a:r>
            <a:r>
              <a:rPr lang="el-GR" sz="2400" b="1" dirty="0">
                <a:solidFill>
                  <a:srgbClr val="FF0000"/>
                </a:solidFill>
                <a:latin typeface="Calibri"/>
                <a:cs typeface="Calibri"/>
              </a:rPr>
              <a:t>ιδιωτικές</a:t>
            </a:r>
            <a:r>
              <a:rPr lang="el-GR" sz="2400" b="1" dirty="0">
                <a:latin typeface="Calibri"/>
                <a:cs typeface="Calibri"/>
              </a:rPr>
              <a:t> προσπάθειες </a:t>
            </a:r>
            <a:r>
              <a:rPr lang="el-GR" sz="2400" dirty="0">
                <a:latin typeface="Calibri"/>
                <a:cs typeface="Calibri"/>
              </a:rPr>
              <a:t>για τη διερεύνηση μιας τεχνολογίας που μέχρι πρόσφατα αποτελούσε σε μεγάλο βαθμό υλικό επιστημονικής φαντασίας</a:t>
            </a:r>
            <a:r>
              <a:rPr lang="el-GR" sz="2800" dirty="0">
                <a:latin typeface="Calibri"/>
                <a:cs typeface="Calibri"/>
              </a:rPr>
              <a:t>.</a:t>
            </a:r>
          </a:p>
          <a:p>
            <a:pPr marL="99695" marR="189230" indent="457200" algn="just">
              <a:lnSpc>
                <a:spcPts val="3360"/>
              </a:lnSpc>
              <a:spcBef>
                <a:spcPts val="50"/>
              </a:spcBef>
            </a:pPr>
            <a:r>
              <a:rPr lang="el-GR" sz="2000" dirty="0">
                <a:latin typeface="Calibri"/>
                <a:cs typeface="Calibri"/>
              </a:rPr>
              <a:t>Ο </a:t>
            </a:r>
            <a:r>
              <a:rPr lang="el-GR" sz="2000" dirty="0" err="1">
                <a:latin typeface="Calibri"/>
                <a:cs typeface="Calibri"/>
              </a:rPr>
              <a:t>Peter</a:t>
            </a:r>
            <a:r>
              <a:rPr lang="el-GR" sz="2000" dirty="0">
                <a:latin typeface="Calibri"/>
                <a:cs typeface="Calibri"/>
              </a:rPr>
              <a:t> J. </a:t>
            </a:r>
            <a:r>
              <a:rPr lang="el-GR" sz="2000" dirty="0" err="1">
                <a:latin typeface="Calibri"/>
                <a:cs typeface="Calibri"/>
              </a:rPr>
              <a:t>Kalis</a:t>
            </a:r>
            <a:r>
              <a:rPr lang="el-GR" sz="2000" dirty="0">
                <a:latin typeface="Calibri"/>
                <a:cs typeface="Calibri"/>
              </a:rPr>
              <a:t>, πρόεδρος του δικηγορικού γραφείου, δήλωσε ότι ο ενδεχόμενος αντίκτυπος της τεχνολογίας ΤΝ στην οικονομία και τον πολιτισμό </a:t>
            </a:r>
            <a:r>
              <a:rPr lang="el-GR" sz="2000" b="1" dirty="0">
                <a:latin typeface="Calibri"/>
                <a:cs typeface="Calibri"/>
              </a:rPr>
              <a:t>καθιστά απαραίτητο να λάβουμε </a:t>
            </a:r>
            <a:r>
              <a:rPr lang="el-GR" sz="2400" b="1" dirty="0">
                <a:solidFill>
                  <a:srgbClr val="FF0000"/>
                </a:solidFill>
                <a:latin typeface="Calibri"/>
                <a:cs typeface="Calibri"/>
              </a:rPr>
              <a:t>ως κοινωνία </a:t>
            </a:r>
            <a:r>
              <a:rPr lang="el-GR" sz="2000" b="1" dirty="0">
                <a:latin typeface="Calibri"/>
                <a:cs typeface="Calibri"/>
              </a:rPr>
              <a:t>μελετημένες και ηθικές αποφάσεις σχετικά με τον τρόπο χρήσης του λογισμικού και των μηχανών</a:t>
            </a:r>
            <a:r>
              <a:rPr lang="el-GR" sz="2000" dirty="0">
                <a:latin typeface="Calibri"/>
                <a:cs typeface="Calibri"/>
              </a:rPr>
              <a:t>.</a:t>
            </a:r>
            <a:endParaRPr sz="2000" dirty="0">
              <a:latin typeface="Calibri"/>
              <a:cs typeface="Calibri"/>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70180" y="3247181"/>
            <a:ext cx="8811895" cy="3485752"/>
          </a:xfrm>
          <a:custGeom>
            <a:avLst/>
            <a:gdLst/>
            <a:ahLst/>
            <a:cxnLst/>
            <a:rect l="l" t="t" r="r" b="b"/>
            <a:pathLst>
              <a:path w="8811895" h="2769235">
                <a:moveTo>
                  <a:pt x="0" y="2769107"/>
                </a:moveTo>
                <a:lnTo>
                  <a:pt x="8811768" y="2769107"/>
                </a:lnTo>
                <a:lnTo>
                  <a:pt x="8811768" y="0"/>
                </a:lnTo>
                <a:lnTo>
                  <a:pt x="0" y="0"/>
                </a:lnTo>
                <a:lnTo>
                  <a:pt x="0" y="2769107"/>
                </a:lnTo>
                <a:close/>
              </a:path>
            </a:pathLst>
          </a:custGeom>
          <a:ln w="9525">
            <a:solidFill>
              <a:srgbClr val="000000"/>
            </a:solidFill>
          </a:ln>
        </p:spPr>
        <p:txBody>
          <a:bodyPr wrap="square" lIns="0" tIns="0" rIns="0" bIns="0" rtlCol="0"/>
          <a:lstStyle/>
          <a:p>
            <a:endParaRPr/>
          </a:p>
        </p:txBody>
      </p:sp>
      <p:sp>
        <p:nvSpPr>
          <p:cNvPr id="4" name="object 4"/>
          <p:cNvSpPr txBox="1"/>
          <p:nvPr/>
        </p:nvSpPr>
        <p:spPr>
          <a:xfrm>
            <a:off x="263690" y="3423868"/>
            <a:ext cx="8424876" cy="3132379"/>
          </a:xfrm>
          <a:prstGeom prst="rect">
            <a:avLst/>
          </a:prstGeom>
        </p:spPr>
        <p:txBody>
          <a:bodyPr vert="horz" wrap="square" lIns="0" tIns="12700" rIns="0" bIns="0" rtlCol="0">
            <a:spAutoFit/>
          </a:bodyPr>
          <a:lstStyle/>
          <a:p>
            <a:pPr marL="12700">
              <a:lnSpc>
                <a:spcPct val="100000"/>
              </a:lnSpc>
              <a:spcBef>
                <a:spcPts val="100"/>
              </a:spcBef>
            </a:pPr>
            <a:r>
              <a:rPr lang="el-GR" sz="2400" dirty="0">
                <a:latin typeface="Calibri"/>
                <a:cs typeface="Calibri"/>
              </a:rPr>
              <a:t>Γιατί </a:t>
            </a:r>
            <a:r>
              <a:rPr lang="el-GR" sz="2400" b="1" dirty="0">
                <a:latin typeface="Calibri"/>
                <a:cs typeface="Calibri"/>
              </a:rPr>
              <a:t>μια συμμαχία </a:t>
            </a:r>
            <a:r>
              <a:rPr lang="el-GR" sz="2400" b="1" dirty="0">
                <a:solidFill>
                  <a:srgbClr val="FF0000"/>
                </a:solidFill>
                <a:latin typeface="Calibri"/>
                <a:cs typeface="Calibri"/>
              </a:rPr>
              <a:t>μόνο</a:t>
            </a:r>
            <a:r>
              <a:rPr lang="el-GR" sz="2400" b="1" dirty="0">
                <a:latin typeface="Calibri"/>
                <a:cs typeface="Calibri"/>
              </a:rPr>
              <a:t> μεταξύ ακαδημαϊκών, επιστημόνων, καπιταλιστών και επιχειρηματιών, (και πολεμικών δυνάμεων);</a:t>
            </a:r>
            <a:endParaRPr sz="2400" b="1" dirty="0">
              <a:latin typeface="Calibri"/>
              <a:cs typeface="Calibri"/>
            </a:endParaRPr>
          </a:p>
          <a:p>
            <a:pPr marL="927100">
              <a:lnSpc>
                <a:spcPct val="100000"/>
              </a:lnSpc>
            </a:pPr>
            <a:r>
              <a:rPr lang="el-GR" sz="2400" dirty="0">
                <a:latin typeface="Calibri"/>
                <a:cs typeface="Calibri"/>
              </a:rPr>
              <a:t>Είναι αυτό τόσο </a:t>
            </a:r>
            <a:r>
              <a:rPr lang="el-GR" sz="2400" b="1" dirty="0">
                <a:latin typeface="Calibri"/>
                <a:cs typeface="Calibri"/>
              </a:rPr>
              <a:t>προφανές</a:t>
            </a:r>
            <a:r>
              <a:rPr lang="el-GR" sz="2400" dirty="0">
                <a:latin typeface="Calibri"/>
                <a:cs typeface="Calibri"/>
              </a:rPr>
              <a:t> και </a:t>
            </a:r>
            <a:r>
              <a:rPr lang="el-GR" sz="2400" b="1" dirty="0">
                <a:latin typeface="Calibri"/>
                <a:cs typeface="Calibri"/>
              </a:rPr>
              <a:t>αναμφισβήτητο</a:t>
            </a:r>
            <a:r>
              <a:rPr lang="el-GR" sz="2400" dirty="0">
                <a:latin typeface="Calibri"/>
                <a:cs typeface="Calibri"/>
              </a:rPr>
              <a:t> στη σημερινή κουλτούρα;</a:t>
            </a:r>
            <a:r>
              <a:rPr sz="2400" spc="-10" dirty="0">
                <a:latin typeface="Calibri"/>
                <a:cs typeface="Calibri"/>
              </a:rPr>
              <a:t>?</a:t>
            </a:r>
            <a:endParaRPr sz="2400" dirty="0">
              <a:latin typeface="Calibri"/>
              <a:cs typeface="Calibri"/>
            </a:endParaRPr>
          </a:p>
          <a:p>
            <a:pPr marL="12700" marR="374015">
              <a:lnSpc>
                <a:spcPct val="100000"/>
              </a:lnSpc>
              <a:spcBef>
                <a:spcPts val="2130"/>
              </a:spcBef>
            </a:pPr>
            <a:r>
              <a:rPr lang="el-GR" sz="2800" b="1" dirty="0">
                <a:latin typeface="Calibri"/>
                <a:cs typeface="Calibri"/>
              </a:rPr>
              <a:t>Η έρευνά μας στον τομέα της Ευφυούς Τεχνολογίας έχει ΜΟΝΟ </a:t>
            </a:r>
            <a:r>
              <a:rPr lang="el-GR" sz="2800" b="1" dirty="0">
                <a:solidFill>
                  <a:srgbClr val="FF0000"/>
                </a:solidFill>
                <a:latin typeface="Calibri"/>
                <a:cs typeface="Calibri"/>
              </a:rPr>
              <a:t>ΕΠΙΧΕΙΡΗΜΑΤΙΚΟ</a:t>
            </a:r>
            <a:r>
              <a:rPr lang="el-GR" sz="2800" b="1" dirty="0">
                <a:latin typeface="Calibri"/>
                <a:cs typeface="Calibri"/>
              </a:rPr>
              <a:t> </a:t>
            </a:r>
            <a:r>
              <a:rPr lang="el-GR" sz="2800" b="1" dirty="0">
                <a:solidFill>
                  <a:srgbClr val="FF0000"/>
                </a:solidFill>
                <a:latin typeface="Calibri"/>
                <a:cs typeface="Calibri"/>
              </a:rPr>
              <a:t>ΠΡΟΣΑΝΑΤΟΛΙΣΜΟ</a:t>
            </a:r>
            <a:r>
              <a:rPr lang="el-GR" sz="2800" b="1" dirty="0">
                <a:latin typeface="Calibri"/>
                <a:cs typeface="Calibri"/>
              </a:rPr>
              <a:t> μόνο και μόνο επειδή απαιτεί χρηματοδότηση;</a:t>
            </a:r>
            <a:endParaRPr lang="en-US" sz="2800" dirty="0">
              <a:latin typeface="Calibri"/>
              <a:cs typeface="Calibri"/>
            </a:endParaRPr>
          </a:p>
        </p:txBody>
      </p:sp>
      <p:sp>
        <p:nvSpPr>
          <p:cNvPr id="5" name="object 5"/>
          <p:cNvSpPr txBox="1">
            <a:spLocks noGrp="1"/>
          </p:cNvSpPr>
          <p:nvPr>
            <p:ph type="title"/>
          </p:nvPr>
        </p:nvSpPr>
        <p:spPr>
          <a:xfrm>
            <a:off x="2255011" y="628015"/>
            <a:ext cx="3500120" cy="635000"/>
          </a:xfrm>
          <a:prstGeom prst="rect">
            <a:avLst/>
          </a:prstGeom>
        </p:spPr>
        <p:txBody>
          <a:bodyPr vert="horz" wrap="square" lIns="0" tIns="12065" rIns="0" bIns="0" rtlCol="0">
            <a:spAutoFit/>
          </a:bodyPr>
          <a:lstStyle/>
          <a:p>
            <a:pPr marL="12700">
              <a:lnSpc>
                <a:spcPct val="100000"/>
              </a:lnSpc>
              <a:spcBef>
                <a:spcPts val="95"/>
              </a:spcBef>
            </a:pPr>
            <a:r>
              <a:rPr sz="4000" spc="-85" dirty="0"/>
              <a:t>“</a:t>
            </a:r>
            <a:r>
              <a:rPr lang="el-GR" sz="4000" spc="-85" dirty="0"/>
              <a:t>ΩΣ ΚΟΙΝΩΝΙΑ</a:t>
            </a:r>
            <a:r>
              <a:rPr sz="4000" spc="-10" dirty="0"/>
              <a:t>”</a:t>
            </a:r>
            <a:r>
              <a:rPr lang="en-US" sz="4000" spc="-10" dirty="0">
                <a:solidFill>
                  <a:srgbClr val="FF0000"/>
                </a:solidFill>
              </a:rPr>
              <a:t>;</a:t>
            </a:r>
            <a:endParaRPr sz="4000" dirty="0"/>
          </a:p>
        </p:txBody>
      </p:sp>
      <p:sp>
        <p:nvSpPr>
          <p:cNvPr id="6" name="object 6"/>
          <p:cNvSpPr txBox="1"/>
          <p:nvPr/>
        </p:nvSpPr>
        <p:spPr>
          <a:xfrm>
            <a:off x="2255011" y="1460118"/>
            <a:ext cx="5053330" cy="1304844"/>
          </a:xfrm>
          <a:prstGeom prst="rect">
            <a:avLst/>
          </a:prstGeom>
        </p:spPr>
        <p:txBody>
          <a:bodyPr vert="horz" wrap="square" lIns="0" tIns="12065" rIns="0" bIns="0" rtlCol="0">
            <a:spAutoFit/>
          </a:bodyPr>
          <a:lstStyle/>
          <a:p>
            <a:pPr marL="12700" marR="5080">
              <a:lnSpc>
                <a:spcPct val="100000"/>
              </a:lnSpc>
              <a:spcBef>
                <a:spcPts val="95"/>
              </a:spcBef>
            </a:pPr>
            <a:r>
              <a:rPr sz="2800" b="1" dirty="0">
                <a:latin typeface="Calibri"/>
                <a:cs typeface="Calibri"/>
              </a:rPr>
              <a:t>“</a:t>
            </a:r>
            <a:r>
              <a:rPr lang="el-GR" sz="2800" b="1" dirty="0">
                <a:latin typeface="Calibri"/>
                <a:cs typeface="Calibri"/>
              </a:rPr>
              <a:t>μια </a:t>
            </a:r>
            <a:r>
              <a:rPr lang="el-GR" sz="2800" b="1" u="sng" dirty="0">
                <a:latin typeface="Calibri"/>
                <a:cs typeface="Calibri"/>
              </a:rPr>
              <a:t>σειρά</a:t>
            </a:r>
            <a:r>
              <a:rPr lang="el-GR" sz="2800" b="1" dirty="0">
                <a:latin typeface="Calibri"/>
                <a:cs typeface="Calibri"/>
              </a:rPr>
              <a:t> από </a:t>
            </a:r>
            <a:r>
              <a:rPr lang="el-GR" sz="2800" b="1" dirty="0">
                <a:solidFill>
                  <a:srgbClr val="FF0000"/>
                </a:solidFill>
                <a:latin typeface="Calibri"/>
                <a:cs typeface="Calibri"/>
              </a:rPr>
              <a:t>ακαδημαϊκές</a:t>
            </a:r>
            <a:r>
              <a:rPr lang="el-GR" sz="2800" b="1" dirty="0">
                <a:latin typeface="Calibri"/>
                <a:cs typeface="Calibri"/>
              </a:rPr>
              <a:t>, </a:t>
            </a:r>
            <a:r>
              <a:rPr lang="el-GR" sz="2800" b="1" dirty="0">
                <a:solidFill>
                  <a:srgbClr val="FF0000"/>
                </a:solidFill>
                <a:latin typeface="Calibri"/>
                <a:cs typeface="Calibri"/>
              </a:rPr>
              <a:t>κυβερνητικές</a:t>
            </a:r>
            <a:r>
              <a:rPr lang="el-GR" sz="2800" b="1" dirty="0">
                <a:latin typeface="Calibri"/>
                <a:cs typeface="Calibri"/>
              </a:rPr>
              <a:t> και </a:t>
            </a:r>
            <a:r>
              <a:rPr lang="el-GR" sz="2800" b="1" dirty="0">
                <a:solidFill>
                  <a:srgbClr val="FF0000"/>
                </a:solidFill>
                <a:latin typeface="Calibri"/>
                <a:cs typeface="Calibri"/>
              </a:rPr>
              <a:t>ιδιωτικές</a:t>
            </a:r>
            <a:r>
              <a:rPr lang="el-GR" sz="2800" b="1" dirty="0">
                <a:latin typeface="Calibri"/>
                <a:cs typeface="Calibri"/>
              </a:rPr>
              <a:t> προσπάθειες</a:t>
            </a:r>
            <a:r>
              <a:rPr sz="2800" b="1" spc="-10" dirty="0">
                <a:latin typeface="Calibri"/>
                <a:cs typeface="Calibri"/>
              </a:rPr>
              <a:t>”</a:t>
            </a:r>
            <a:endParaRPr sz="2800" dirty="0">
              <a:latin typeface="Calibri"/>
              <a:cs typeface="Calibri"/>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86334" y="1985010"/>
            <a:ext cx="8529066" cy="4081245"/>
          </a:xfrm>
          <a:prstGeom prst="rect">
            <a:avLst/>
          </a:prstGeom>
          <a:ln w="28575">
            <a:solidFill>
              <a:srgbClr val="000000"/>
            </a:solidFill>
          </a:ln>
        </p:spPr>
        <p:txBody>
          <a:bodyPr vert="horz" wrap="square" lIns="0" tIns="434975" rIns="0" bIns="0" rtlCol="0">
            <a:spAutoFit/>
          </a:bodyPr>
          <a:lstStyle/>
          <a:p>
            <a:pPr marL="2246630" marR="2239010" algn="ctr">
              <a:lnSpc>
                <a:spcPct val="100000"/>
              </a:lnSpc>
              <a:spcBef>
                <a:spcPts val="3425"/>
              </a:spcBef>
            </a:pPr>
            <a:r>
              <a:rPr lang="el-GR" sz="3600" b="1" dirty="0">
                <a:latin typeface="Calibri"/>
                <a:cs typeface="Calibri"/>
              </a:rPr>
              <a:t>Κρυμμένα ενδιαφέροντα </a:t>
            </a:r>
            <a:endParaRPr lang="en-US" sz="3600" b="1" dirty="0">
              <a:latin typeface="Calibri"/>
              <a:cs typeface="Calibri"/>
            </a:endParaRPr>
          </a:p>
          <a:p>
            <a:pPr marL="2246630" marR="2239010" algn="ctr">
              <a:lnSpc>
                <a:spcPct val="100000"/>
              </a:lnSpc>
              <a:spcBef>
                <a:spcPts val="3425"/>
              </a:spcBef>
            </a:pPr>
            <a:r>
              <a:rPr lang="el-GR" sz="3600" b="1" dirty="0">
                <a:latin typeface="Calibri"/>
                <a:cs typeface="Calibri"/>
              </a:rPr>
              <a:t>&amp;</a:t>
            </a:r>
            <a:endParaRPr lang="en-US" sz="3600" b="1" dirty="0">
              <a:latin typeface="Calibri"/>
              <a:cs typeface="Calibri"/>
            </a:endParaRPr>
          </a:p>
          <a:p>
            <a:pPr marL="2246630" marR="2239010" algn="ctr">
              <a:lnSpc>
                <a:spcPct val="100000"/>
              </a:lnSpc>
              <a:spcBef>
                <a:spcPts val="3425"/>
              </a:spcBef>
            </a:pPr>
            <a:r>
              <a:rPr lang="el-GR" sz="3600" b="1" dirty="0">
                <a:latin typeface="Calibri"/>
                <a:cs typeface="Calibri"/>
              </a:rPr>
              <a:t>Τεχνολογία </a:t>
            </a:r>
            <a:r>
              <a:rPr lang="el-GR" sz="3600" b="1" dirty="0">
                <a:solidFill>
                  <a:srgbClr val="FF0000"/>
                </a:solidFill>
                <a:latin typeface="Calibri"/>
                <a:cs typeface="Calibri"/>
              </a:rPr>
              <a:t>ΕΥΑΙΣΘΗΤΟΠΟΙΗΣΗΣ</a:t>
            </a:r>
            <a:endParaRPr sz="3600" dirty="0">
              <a:solidFill>
                <a:srgbClr val="FF0000"/>
              </a:solidFill>
              <a:latin typeface="Calibri"/>
              <a:cs typeface="Calibri"/>
            </a:endParaRPr>
          </a:p>
        </p:txBody>
      </p:sp>
      <p:sp>
        <p:nvSpPr>
          <p:cNvPr id="3" name="object 3"/>
          <p:cNvSpPr txBox="1"/>
          <p:nvPr/>
        </p:nvSpPr>
        <p:spPr>
          <a:xfrm>
            <a:off x="4255008" y="1118616"/>
            <a:ext cx="676910" cy="646430"/>
          </a:xfrm>
          <a:prstGeom prst="rect">
            <a:avLst/>
          </a:prstGeom>
          <a:ln w="9525">
            <a:solidFill>
              <a:srgbClr val="000000"/>
            </a:solidFill>
          </a:ln>
        </p:spPr>
        <p:txBody>
          <a:bodyPr vert="horz" wrap="square" lIns="0" tIns="17780" rIns="0" bIns="0" rtlCol="0">
            <a:spAutoFit/>
          </a:bodyPr>
          <a:lstStyle/>
          <a:p>
            <a:pPr marL="91440">
              <a:lnSpc>
                <a:spcPct val="100000"/>
              </a:lnSpc>
              <a:spcBef>
                <a:spcPts val="140"/>
              </a:spcBef>
            </a:pPr>
            <a:r>
              <a:rPr sz="3600" b="1" spc="-25" dirty="0">
                <a:solidFill>
                  <a:srgbClr val="FF0000"/>
                </a:solidFill>
                <a:latin typeface="Calibri"/>
                <a:cs typeface="Calibri"/>
              </a:rPr>
              <a:t>B</a:t>
            </a:r>
            <a:r>
              <a:rPr sz="3600" b="1" spc="-25" dirty="0">
                <a:latin typeface="Calibri"/>
                <a:cs typeface="Calibri"/>
              </a:rPr>
              <a:t>2</a:t>
            </a:r>
            <a:endParaRPr sz="3600">
              <a:latin typeface="Calibri"/>
              <a:cs typeface="Calibri"/>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4800" y="71863"/>
            <a:ext cx="8215630" cy="6714274"/>
          </a:xfrm>
          <a:prstGeom prst="rect">
            <a:avLst/>
          </a:prstGeom>
        </p:spPr>
        <p:txBody>
          <a:bodyPr vert="horz" wrap="square" lIns="0" tIns="92075" rIns="0" bIns="0" rtlCol="0">
            <a:spAutoFit/>
          </a:bodyPr>
          <a:lstStyle/>
          <a:p>
            <a:pPr marL="12700" marR="375920" algn="just">
              <a:lnSpc>
                <a:spcPts val="2590"/>
              </a:lnSpc>
              <a:spcBef>
                <a:spcPts val="725"/>
              </a:spcBef>
            </a:pPr>
            <a:r>
              <a:rPr lang="el-GR" sz="2400" spc="-10" dirty="0">
                <a:latin typeface="Calibri"/>
                <a:cs typeface="Calibri"/>
              </a:rPr>
              <a:t>Η ασφάλεια, η ιδιωτικότητα, ο πόλεμος, η ηθική, ... είναι σίγουρα πολύ σημαντικά θέματα, τα οποία πρέπει να εξετάσουμε</a:t>
            </a:r>
            <a:r>
              <a:rPr sz="2400" spc="-25" dirty="0">
                <a:latin typeface="Calibri"/>
                <a:cs typeface="Calibri"/>
              </a:rPr>
              <a:t>,</a:t>
            </a:r>
            <a:endParaRPr sz="2400" dirty="0">
              <a:latin typeface="Calibri"/>
              <a:cs typeface="Calibri"/>
            </a:endParaRPr>
          </a:p>
          <a:p>
            <a:pPr marL="469900" algn="just">
              <a:lnSpc>
                <a:spcPts val="2915"/>
              </a:lnSpc>
              <a:spcBef>
                <a:spcPts val="30"/>
              </a:spcBef>
            </a:pPr>
            <a:r>
              <a:rPr lang="el-GR" sz="2400" dirty="0">
                <a:latin typeface="Calibri"/>
                <a:cs typeface="Calibri"/>
              </a:rPr>
              <a:t>ΑΛΛΑ </a:t>
            </a:r>
            <a:r>
              <a:rPr lang="el-GR" sz="2400" b="1" dirty="0">
                <a:latin typeface="Calibri"/>
                <a:cs typeface="Calibri"/>
              </a:rPr>
              <a:t>όχι τα πιο σημαντικά ή τα μόνα σχετικά </a:t>
            </a:r>
            <a:r>
              <a:rPr lang="el-GR" sz="2400" b="1" u="sng" dirty="0">
                <a:latin typeface="Calibri"/>
                <a:cs typeface="Calibri"/>
              </a:rPr>
              <a:t>από ηθική και πολιτική άποψ</a:t>
            </a:r>
            <a:r>
              <a:rPr lang="el-GR" sz="2400" dirty="0">
                <a:latin typeface="Calibri"/>
                <a:cs typeface="Calibri"/>
              </a:rPr>
              <a:t>η</a:t>
            </a:r>
            <a:r>
              <a:rPr sz="2400" spc="-10" dirty="0">
                <a:latin typeface="Calibri"/>
                <a:cs typeface="Calibri"/>
              </a:rPr>
              <a:t>.</a:t>
            </a:r>
            <a:endParaRPr sz="2400" dirty="0">
              <a:latin typeface="Calibri"/>
              <a:cs typeface="Calibri"/>
            </a:endParaRPr>
          </a:p>
          <a:p>
            <a:pPr marL="12700" marR="262890" indent="457200" algn="just">
              <a:lnSpc>
                <a:spcPct val="80000"/>
              </a:lnSpc>
              <a:spcBef>
                <a:spcPts val="2330"/>
              </a:spcBef>
            </a:pPr>
            <a:r>
              <a:rPr sz="2400" b="1" dirty="0">
                <a:latin typeface="Calibri"/>
                <a:cs typeface="Calibri"/>
              </a:rPr>
              <a:t>&gt;&gt;</a:t>
            </a:r>
            <a:r>
              <a:rPr sz="2400" b="1" spc="-40" dirty="0">
                <a:latin typeface="Calibri"/>
                <a:cs typeface="Calibri"/>
              </a:rPr>
              <a:t> </a:t>
            </a:r>
            <a:r>
              <a:rPr lang="el-GR" sz="2400" dirty="0">
                <a:latin typeface="Calibri"/>
                <a:cs typeface="Calibri"/>
              </a:rPr>
              <a:t>Τα </a:t>
            </a:r>
            <a:r>
              <a:rPr lang="el-GR" sz="2400" b="1" dirty="0">
                <a:latin typeface="Calibri"/>
                <a:cs typeface="Calibri"/>
              </a:rPr>
              <a:t>κρυφά συμφέροντα</a:t>
            </a:r>
            <a:r>
              <a:rPr lang="el-GR" sz="2400" dirty="0">
                <a:latin typeface="Calibri"/>
                <a:cs typeface="Calibri"/>
              </a:rPr>
              <a:t>, η </a:t>
            </a:r>
            <a:r>
              <a:rPr lang="el-GR" sz="2400" b="1" dirty="0">
                <a:latin typeface="Calibri"/>
                <a:cs typeface="Calibri"/>
              </a:rPr>
              <a:t>χειραγώγησή μας </a:t>
            </a:r>
            <a:r>
              <a:rPr lang="el-GR" sz="2400" dirty="0">
                <a:latin typeface="Calibri"/>
                <a:cs typeface="Calibri"/>
              </a:rPr>
              <a:t>(</a:t>
            </a:r>
            <a:r>
              <a:rPr lang="el-GR" sz="2400" b="1" dirty="0">
                <a:solidFill>
                  <a:srgbClr val="FF0000"/>
                </a:solidFill>
                <a:latin typeface="Calibri"/>
                <a:cs typeface="Calibri"/>
              </a:rPr>
              <a:t>χρήστες και προγραμματιστές</a:t>
            </a:r>
            <a:r>
              <a:rPr lang="el-GR" sz="2400" dirty="0">
                <a:latin typeface="Calibri"/>
                <a:cs typeface="Calibri"/>
              </a:rPr>
              <a:t>), η </a:t>
            </a:r>
            <a:r>
              <a:rPr lang="el-GR" sz="2400" b="1" dirty="0">
                <a:latin typeface="Calibri"/>
                <a:cs typeface="Calibri"/>
              </a:rPr>
              <a:t>εκμετάλλευση</a:t>
            </a:r>
            <a:r>
              <a:rPr lang="el-GR" sz="2400" dirty="0">
                <a:latin typeface="Calibri"/>
                <a:cs typeface="Calibri"/>
              </a:rPr>
              <a:t>, το </a:t>
            </a:r>
            <a:r>
              <a:rPr lang="el-GR" sz="2400" b="1" dirty="0">
                <a:latin typeface="Calibri"/>
                <a:cs typeface="Calibri"/>
              </a:rPr>
              <a:t>ξεπούλημα της δημοκρατίας </a:t>
            </a:r>
            <a:r>
              <a:rPr lang="el-GR" sz="2400" dirty="0">
                <a:latin typeface="Calibri"/>
                <a:cs typeface="Calibri"/>
              </a:rPr>
              <a:t>κ.λπ. δεν είναι λιγότερο σημαντικά</a:t>
            </a:r>
            <a:r>
              <a:rPr sz="2400" spc="-10" dirty="0">
                <a:latin typeface="Calibri"/>
                <a:cs typeface="Calibri"/>
              </a:rPr>
              <a:t>.</a:t>
            </a:r>
            <a:endParaRPr sz="2400" dirty="0">
              <a:latin typeface="Calibri"/>
              <a:cs typeface="Calibri"/>
            </a:endParaRPr>
          </a:p>
          <a:p>
            <a:pPr marL="12700" algn="just">
              <a:lnSpc>
                <a:spcPct val="100000"/>
              </a:lnSpc>
            </a:pPr>
            <a:r>
              <a:rPr lang="el-GR" sz="2400" dirty="0">
                <a:latin typeface="Calibri"/>
                <a:cs typeface="Calibri"/>
              </a:rPr>
              <a:t>Οι επιστήμονες πρέπει </a:t>
            </a:r>
            <a:r>
              <a:rPr lang="el-GR" sz="2400" b="1" dirty="0">
                <a:latin typeface="Calibri"/>
                <a:cs typeface="Calibri"/>
              </a:rPr>
              <a:t>να έχουν συνείδηση</a:t>
            </a:r>
            <a:endParaRPr sz="2400" dirty="0">
              <a:latin typeface="Calibri"/>
              <a:cs typeface="Calibri"/>
            </a:endParaRPr>
          </a:p>
          <a:p>
            <a:pPr marL="12700" marR="5080" indent="457200" algn="just">
              <a:lnSpc>
                <a:spcPct val="80000"/>
              </a:lnSpc>
              <a:spcBef>
                <a:spcPts val="650"/>
              </a:spcBef>
            </a:pPr>
            <a:r>
              <a:rPr lang="el-GR" sz="2400" u="sng" dirty="0">
                <a:uFill>
                  <a:solidFill>
                    <a:srgbClr val="000000"/>
                  </a:solidFill>
                </a:uFill>
                <a:latin typeface="Calibri"/>
                <a:cs typeface="Calibri"/>
              </a:rPr>
              <a:t>όχι απλώς χειραγωγούμενοι, ανυποψίαστοι, αν και ευγενικοί υπηρέτες </a:t>
            </a:r>
            <a:r>
              <a:rPr lang="el-GR" sz="2400" dirty="0">
                <a:uFill>
                  <a:solidFill>
                    <a:srgbClr val="000000"/>
                  </a:solidFill>
                </a:uFill>
                <a:latin typeface="Calibri"/>
                <a:cs typeface="Calibri"/>
              </a:rPr>
              <a:t>αυτών των δυνάμεων και συμφερόντων</a:t>
            </a:r>
            <a:r>
              <a:rPr sz="2400" spc="-10" dirty="0">
                <a:latin typeface="Calibri"/>
                <a:cs typeface="Calibri"/>
              </a:rPr>
              <a:t>.</a:t>
            </a:r>
            <a:endParaRPr sz="2400" dirty="0">
              <a:latin typeface="Calibri"/>
              <a:cs typeface="Calibri"/>
            </a:endParaRPr>
          </a:p>
          <a:p>
            <a:pPr marL="12700" marR="122555" indent="457200" algn="just">
              <a:lnSpc>
                <a:spcPct val="80000"/>
              </a:lnSpc>
              <a:spcBef>
                <a:spcPts val="2330"/>
              </a:spcBef>
            </a:pPr>
            <a:r>
              <a:rPr sz="2400" b="1" dirty="0">
                <a:latin typeface="Calibri"/>
                <a:cs typeface="Calibri"/>
              </a:rPr>
              <a:t>&gt;&gt;</a:t>
            </a:r>
            <a:r>
              <a:rPr sz="2400" b="1" spc="-30" dirty="0">
                <a:latin typeface="Calibri"/>
                <a:cs typeface="Calibri"/>
              </a:rPr>
              <a:t> </a:t>
            </a:r>
            <a:r>
              <a:rPr lang="el-GR" sz="2400" b="1" dirty="0">
                <a:latin typeface="Calibri"/>
                <a:cs typeface="Calibri"/>
              </a:rPr>
              <a:t>Η δημοκρατία δεν είναι ένα τυπικό και </a:t>
            </a:r>
            <a:r>
              <a:rPr lang="el-GR" sz="2400" b="1" dirty="0" err="1">
                <a:latin typeface="Calibri"/>
                <a:cs typeface="Calibri"/>
              </a:rPr>
              <a:t>παραπληροφορημένο</a:t>
            </a:r>
            <a:r>
              <a:rPr lang="el-GR" sz="2400" b="1" dirty="0">
                <a:latin typeface="Calibri"/>
                <a:cs typeface="Calibri"/>
              </a:rPr>
              <a:t> τελετουργικό ψηφοφορίας</a:t>
            </a:r>
            <a:r>
              <a:rPr sz="2400" b="1" spc="-10" dirty="0">
                <a:latin typeface="Calibri"/>
                <a:cs typeface="Calibri"/>
              </a:rPr>
              <a:t>.</a:t>
            </a:r>
            <a:endParaRPr lang="el-GR" sz="2400" b="1" spc="-10" dirty="0">
              <a:latin typeface="Calibri"/>
              <a:cs typeface="Calibri"/>
            </a:endParaRPr>
          </a:p>
          <a:p>
            <a:pPr marL="12700" marR="122555" indent="457200" algn="just">
              <a:lnSpc>
                <a:spcPct val="80000"/>
              </a:lnSpc>
              <a:spcBef>
                <a:spcPts val="2330"/>
              </a:spcBef>
            </a:pPr>
            <a:endParaRPr sz="2400" dirty="0">
              <a:latin typeface="Calibri"/>
              <a:cs typeface="Calibri"/>
            </a:endParaRPr>
          </a:p>
          <a:p>
            <a:pPr algn="just">
              <a:lnSpc>
                <a:spcPct val="100000"/>
              </a:lnSpc>
              <a:spcBef>
                <a:spcPts val="40"/>
              </a:spcBef>
            </a:pPr>
            <a:r>
              <a:rPr lang="el-GR" sz="2800" dirty="0">
                <a:latin typeface="Calibri"/>
                <a:cs typeface="Calibri"/>
              </a:rPr>
              <a:t>Πρέπει να ενισχύσουμε την </a:t>
            </a:r>
            <a:r>
              <a:rPr lang="el-GR" sz="2400" dirty="0">
                <a:solidFill>
                  <a:srgbClr val="FF0000"/>
                </a:solidFill>
                <a:latin typeface="Calibri"/>
                <a:cs typeface="Calibri"/>
              </a:rPr>
              <a:t>πραγματική "</a:t>
            </a:r>
            <a:r>
              <a:rPr lang="el-GR" sz="2400" b="1" dirty="0">
                <a:solidFill>
                  <a:srgbClr val="FF0000"/>
                </a:solidFill>
                <a:latin typeface="Calibri"/>
                <a:cs typeface="Calibri"/>
              </a:rPr>
              <a:t>νοημοσύνη</a:t>
            </a:r>
            <a:r>
              <a:rPr lang="el-GR" sz="2400" dirty="0">
                <a:solidFill>
                  <a:srgbClr val="FF0000"/>
                </a:solidFill>
                <a:latin typeface="Calibri"/>
                <a:cs typeface="Calibri"/>
              </a:rPr>
              <a:t>" </a:t>
            </a:r>
            <a:r>
              <a:rPr sz="2400" spc="-10" dirty="0">
                <a:latin typeface="Calibri"/>
                <a:cs typeface="Calibri"/>
              </a:rPr>
              <a:t>(</a:t>
            </a:r>
            <a:r>
              <a:rPr lang="el-GR" sz="2400" spc="-10" dirty="0">
                <a:latin typeface="Calibri"/>
                <a:cs typeface="Calibri"/>
              </a:rPr>
              <a:t>κατανόηση</a:t>
            </a:r>
            <a:r>
              <a:rPr sz="2400" spc="-10" dirty="0">
                <a:latin typeface="Calibri"/>
                <a:cs typeface="Calibri"/>
              </a:rPr>
              <a:t>) </a:t>
            </a:r>
            <a:r>
              <a:rPr lang="el-GR" sz="2400" dirty="0">
                <a:latin typeface="Calibri"/>
                <a:cs typeface="Calibri"/>
              </a:rPr>
              <a:t>και την</a:t>
            </a:r>
            <a:r>
              <a:rPr sz="2400" spc="-50" dirty="0">
                <a:latin typeface="Calibri"/>
                <a:cs typeface="Calibri"/>
              </a:rPr>
              <a:t> </a:t>
            </a:r>
            <a:r>
              <a:rPr lang="el-GR" sz="2400" b="1" dirty="0">
                <a:solidFill>
                  <a:srgbClr val="FF0000"/>
                </a:solidFill>
                <a:latin typeface="Calibri"/>
                <a:cs typeface="Calibri"/>
              </a:rPr>
              <a:t>ΕΝΔΥΝΑΜΩΣΗ </a:t>
            </a:r>
            <a:r>
              <a:rPr sz="2400" b="1" spc="-40" dirty="0">
                <a:solidFill>
                  <a:srgbClr val="FF0000"/>
                </a:solidFill>
                <a:latin typeface="Calibri"/>
                <a:cs typeface="Calibri"/>
              </a:rPr>
              <a:t> </a:t>
            </a:r>
            <a:r>
              <a:rPr lang="el-GR" sz="2400" b="1" dirty="0">
                <a:latin typeface="Calibri"/>
                <a:cs typeface="Calibri"/>
              </a:rPr>
              <a:t>των ανθρώπων στην εξέλιξη των υβριδικών κοινωνιών</a:t>
            </a:r>
            <a:r>
              <a:rPr sz="2400" b="1" spc="-10" dirty="0">
                <a:latin typeface="Calibri"/>
                <a:cs typeface="Calibri"/>
              </a:rPr>
              <a:t>.</a:t>
            </a:r>
            <a:endParaRPr sz="2400" dirty="0">
              <a:latin typeface="Calibri"/>
              <a:cs typeface="Calibri"/>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366177" y="708405"/>
            <a:ext cx="8058784" cy="998350"/>
          </a:xfrm>
          <a:prstGeom prst="rect">
            <a:avLst/>
          </a:prstGeom>
        </p:spPr>
        <p:txBody>
          <a:bodyPr vert="horz" wrap="square" lIns="0" tIns="13335" rIns="0" bIns="0" rtlCol="0">
            <a:spAutoFit/>
          </a:bodyPr>
          <a:lstStyle/>
          <a:p>
            <a:pPr marL="12700" marR="5080">
              <a:lnSpc>
                <a:spcPct val="100000"/>
              </a:lnSpc>
              <a:spcBef>
                <a:spcPts val="105"/>
              </a:spcBef>
            </a:pPr>
            <a:r>
              <a:rPr lang="el-GR" sz="3200" b="1" dirty="0">
                <a:latin typeface="Calibri"/>
                <a:cs typeface="Calibri"/>
              </a:rPr>
              <a:t>Όχι μόνο </a:t>
            </a:r>
            <a:r>
              <a:rPr lang="el-GR" sz="3200" b="1" dirty="0">
                <a:solidFill>
                  <a:srgbClr val="FF0000"/>
                </a:solidFill>
                <a:latin typeface="Calibri"/>
                <a:cs typeface="Calibri"/>
              </a:rPr>
              <a:t>βελτιωμένη και συλλογική ΝΟΗΜΟΣΥΝΗ </a:t>
            </a:r>
            <a:r>
              <a:rPr lang="el-GR" sz="3200" b="1" spc="-25" dirty="0">
                <a:latin typeface="Calibri"/>
                <a:cs typeface="Calibri"/>
              </a:rPr>
              <a:t>αλλά</a:t>
            </a:r>
            <a:endParaRPr sz="3200" dirty="0">
              <a:latin typeface="Calibri"/>
              <a:cs typeface="Calibri"/>
            </a:endParaRPr>
          </a:p>
        </p:txBody>
      </p:sp>
      <p:sp>
        <p:nvSpPr>
          <p:cNvPr id="5" name="object 5"/>
          <p:cNvSpPr txBox="1">
            <a:spLocks noGrp="1"/>
          </p:cNvSpPr>
          <p:nvPr>
            <p:ph type="title"/>
          </p:nvPr>
        </p:nvSpPr>
        <p:spPr>
          <a:xfrm>
            <a:off x="450316" y="2057400"/>
            <a:ext cx="8058784" cy="504625"/>
          </a:xfrm>
          <a:prstGeom prst="rect">
            <a:avLst/>
          </a:prstGeom>
        </p:spPr>
        <p:txBody>
          <a:bodyPr vert="horz" wrap="square" lIns="0" tIns="12065" rIns="0" bIns="0" rtlCol="0">
            <a:spAutoFit/>
          </a:bodyPr>
          <a:lstStyle/>
          <a:p>
            <a:pPr marL="12700">
              <a:lnSpc>
                <a:spcPct val="100000"/>
              </a:lnSpc>
              <a:spcBef>
                <a:spcPts val="95"/>
              </a:spcBef>
            </a:pPr>
            <a:r>
              <a:rPr lang="el-GR" sz="3200" dirty="0"/>
              <a:t>βελτιωμένη και </a:t>
            </a:r>
            <a:r>
              <a:rPr lang="el-GR" sz="3200" dirty="0">
                <a:solidFill>
                  <a:srgbClr val="FF0000"/>
                </a:solidFill>
              </a:rPr>
              <a:t>συλλογική ΕΥΑΙΣΘΗΤΟΠΟΙΗΣΗ</a:t>
            </a:r>
            <a:endParaRPr sz="3200" dirty="0">
              <a:solidFill>
                <a:srgbClr val="FF0000"/>
              </a:solidFill>
            </a:endParaRPr>
          </a:p>
        </p:txBody>
      </p:sp>
      <p:sp>
        <p:nvSpPr>
          <p:cNvPr id="6" name="object 6"/>
          <p:cNvSpPr txBox="1"/>
          <p:nvPr/>
        </p:nvSpPr>
        <p:spPr>
          <a:xfrm>
            <a:off x="282041" y="3019170"/>
            <a:ext cx="8227059" cy="2760371"/>
          </a:xfrm>
          <a:prstGeom prst="rect">
            <a:avLst/>
          </a:prstGeom>
        </p:spPr>
        <p:txBody>
          <a:bodyPr vert="horz" wrap="square" lIns="0" tIns="13335" rIns="0" bIns="0" rtlCol="0">
            <a:spAutoFit/>
          </a:bodyPr>
          <a:lstStyle/>
          <a:p>
            <a:pPr marL="1384300" algn="l">
              <a:lnSpc>
                <a:spcPct val="100000"/>
              </a:lnSpc>
              <a:spcBef>
                <a:spcPts val="105"/>
              </a:spcBef>
            </a:pPr>
            <a:r>
              <a:rPr lang="el-GR" sz="3200" dirty="0">
                <a:latin typeface="Calibri"/>
                <a:cs typeface="Calibri"/>
              </a:rPr>
              <a:t>η οποία είναι </a:t>
            </a:r>
            <a:r>
              <a:rPr lang="el-GR" sz="3200" u="sng" dirty="0">
                <a:latin typeface="Calibri"/>
                <a:cs typeface="Calibri"/>
              </a:rPr>
              <a:t>μια σημαντική μορφή </a:t>
            </a:r>
            <a:r>
              <a:rPr lang="el-GR" sz="3200" dirty="0">
                <a:latin typeface="Calibri"/>
                <a:cs typeface="Calibri"/>
              </a:rPr>
              <a:t>"</a:t>
            </a:r>
            <a:r>
              <a:rPr lang="el-GR" sz="3200" u="sng" dirty="0">
                <a:latin typeface="Calibri"/>
                <a:cs typeface="Calibri"/>
              </a:rPr>
              <a:t>νοημοσύνης</a:t>
            </a:r>
            <a:r>
              <a:rPr lang="en-CY" sz="3200" u="sng" spc="-10" dirty="0">
                <a:uFill>
                  <a:solidFill>
                    <a:srgbClr val="000000"/>
                  </a:solidFill>
                </a:uFill>
                <a:latin typeface="Calibri"/>
                <a:cs typeface="Calibri"/>
              </a:rPr>
              <a:t>”</a:t>
            </a:r>
            <a:r>
              <a:rPr lang="en-CY" sz="3200" u="sng" spc="-10" dirty="0">
                <a:latin typeface="Calibri"/>
                <a:cs typeface="Calibri"/>
              </a:rPr>
              <a:t>,</a:t>
            </a:r>
            <a:endParaRPr sz="3200" u="sng" dirty="0">
              <a:latin typeface="Calibri"/>
              <a:cs typeface="Calibri"/>
            </a:endParaRPr>
          </a:p>
          <a:p>
            <a:pPr>
              <a:lnSpc>
                <a:spcPct val="100000"/>
              </a:lnSpc>
              <a:spcBef>
                <a:spcPts val="15"/>
              </a:spcBef>
            </a:pPr>
            <a:endParaRPr sz="4650" dirty="0">
              <a:latin typeface="Calibri"/>
              <a:cs typeface="Calibri"/>
            </a:endParaRPr>
          </a:p>
          <a:p>
            <a:pPr marL="469900">
              <a:lnSpc>
                <a:spcPct val="100000"/>
              </a:lnSpc>
            </a:pPr>
            <a:r>
              <a:rPr lang="el-GR" sz="3400" spc="-20" dirty="0">
                <a:latin typeface="Calibri"/>
                <a:cs typeface="Calibri"/>
              </a:rPr>
              <a:t>Κατανόηση του </a:t>
            </a:r>
            <a:r>
              <a:rPr lang="el-GR" sz="3400" b="1" spc="-20" dirty="0">
                <a:latin typeface="Calibri"/>
                <a:cs typeface="Calibri"/>
              </a:rPr>
              <a:t>τι κάνουμε </a:t>
            </a:r>
            <a:r>
              <a:rPr lang="el-GR" sz="3400" spc="-20" dirty="0">
                <a:latin typeface="Calibri"/>
                <a:cs typeface="Calibri"/>
              </a:rPr>
              <a:t>και </a:t>
            </a:r>
          </a:p>
          <a:p>
            <a:pPr marL="469900">
              <a:lnSpc>
                <a:spcPct val="100000"/>
              </a:lnSpc>
            </a:pPr>
            <a:r>
              <a:rPr lang="el-GR" sz="3400" b="1" spc="-20" dirty="0">
                <a:solidFill>
                  <a:srgbClr val="FF0000"/>
                </a:solidFill>
                <a:latin typeface="Calibri"/>
                <a:cs typeface="Calibri"/>
              </a:rPr>
              <a:t>ΓΙΑΤΙ</a:t>
            </a:r>
            <a:r>
              <a:rPr lang="el-GR" sz="3400" spc="-20" dirty="0">
                <a:latin typeface="Calibri"/>
                <a:cs typeface="Calibri"/>
              </a:rPr>
              <a:t> το κάνουμε</a:t>
            </a:r>
            <a:r>
              <a:rPr lang="el-GR" sz="3200" spc="-20" dirty="0">
                <a:latin typeface="Calibri"/>
                <a:cs typeface="Calibri"/>
              </a:rPr>
              <a:t> -</a:t>
            </a:r>
            <a:r>
              <a:rPr lang="en-US" sz="3200" spc="-30" dirty="0">
                <a:latin typeface="Calibri"/>
                <a:cs typeface="Calibri"/>
              </a:rPr>
              <a:t> </a:t>
            </a:r>
            <a:r>
              <a:rPr lang="el-GR" sz="3200" dirty="0">
                <a:latin typeface="Calibri"/>
                <a:cs typeface="Calibri"/>
              </a:rPr>
              <a:t>ποιος μας "σπρώχνει"</a:t>
            </a:r>
            <a:endParaRPr lang="en-US" sz="3200" dirty="0">
              <a:latin typeface="Calibri"/>
              <a:cs typeface="Calibri"/>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5940" y="658113"/>
            <a:ext cx="7908925" cy="5722720"/>
          </a:xfrm>
          <a:prstGeom prst="rect">
            <a:avLst/>
          </a:prstGeom>
        </p:spPr>
        <p:txBody>
          <a:bodyPr vert="horz" wrap="square" lIns="0" tIns="13335" rIns="0" bIns="0" rtlCol="0">
            <a:spAutoFit/>
          </a:bodyPr>
          <a:lstStyle/>
          <a:p>
            <a:pPr marL="12700">
              <a:lnSpc>
                <a:spcPct val="100000"/>
              </a:lnSpc>
              <a:spcBef>
                <a:spcPts val="105"/>
              </a:spcBef>
            </a:pPr>
            <a:r>
              <a:rPr lang="el-GR" sz="2800" dirty="0">
                <a:latin typeface="Calibri"/>
                <a:cs typeface="Calibri"/>
              </a:rPr>
              <a:t>ΒΟΗΘΕΙΑ στη </a:t>
            </a:r>
            <a:r>
              <a:rPr lang="el-GR" sz="2800" dirty="0">
                <a:solidFill>
                  <a:srgbClr val="FF0000"/>
                </a:solidFill>
                <a:latin typeface="Calibri"/>
                <a:cs typeface="Calibri"/>
              </a:rPr>
              <a:t>ΛΗΨΗ ΟΡΘΟΛΟΓΙΚΩΝ ΑΠΟΦΑΣΕΩΝ</a:t>
            </a:r>
            <a:r>
              <a:rPr sz="2800" dirty="0">
                <a:latin typeface="Calibri"/>
                <a:cs typeface="Calibri"/>
              </a:rPr>
              <a:t>,</a:t>
            </a:r>
            <a:r>
              <a:rPr sz="2800" spc="-20" dirty="0">
                <a:latin typeface="Calibri"/>
                <a:cs typeface="Calibri"/>
              </a:rPr>
              <a:t> </a:t>
            </a:r>
            <a:r>
              <a:rPr lang="el-GR" sz="2800" spc="-25" dirty="0">
                <a:latin typeface="Calibri"/>
                <a:cs typeface="Calibri"/>
              </a:rPr>
              <a:t>(αποκαλύπτοντας και διορθώνοντας τις λογικές και συναισθηματικές μας </a:t>
            </a:r>
            <a:r>
              <a:rPr lang="el-GR" sz="2800" b="1" spc="-25" dirty="0">
                <a:solidFill>
                  <a:srgbClr val="FF0000"/>
                </a:solidFill>
                <a:latin typeface="Calibri"/>
                <a:cs typeface="Calibri"/>
              </a:rPr>
              <a:t>προκαταλήψεις</a:t>
            </a:r>
            <a:r>
              <a:rPr lang="el-GR" sz="2800" spc="-25" dirty="0">
                <a:latin typeface="Calibri"/>
                <a:cs typeface="Calibri"/>
              </a:rPr>
              <a:t>) είναι εντάξει, αλλά..</a:t>
            </a:r>
            <a:r>
              <a:rPr sz="2800" spc="-10" dirty="0">
                <a:latin typeface="Calibri"/>
                <a:cs typeface="Calibri"/>
              </a:rPr>
              <a:t>..</a:t>
            </a:r>
            <a:endParaRPr sz="2800" dirty="0">
              <a:latin typeface="Calibri"/>
              <a:cs typeface="Calibri"/>
            </a:endParaRPr>
          </a:p>
          <a:p>
            <a:pPr>
              <a:lnSpc>
                <a:spcPct val="100000"/>
              </a:lnSpc>
              <a:spcBef>
                <a:spcPts val="50"/>
              </a:spcBef>
            </a:pPr>
            <a:endParaRPr sz="2800" dirty="0">
              <a:latin typeface="Calibri"/>
              <a:cs typeface="Calibri"/>
            </a:endParaRPr>
          </a:p>
          <a:p>
            <a:pPr marL="12700" marR="201295">
              <a:lnSpc>
                <a:spcPct val="100000"/>
              </a:lnSpc>
            </a:pPr>
            <a:r>
              <a:rPr lang="el-GR" sz="2800" dirty="0">
                <a:latin typeface="Calibri"/>
                <a:cs typeface="Calibri"/>
              </a:rPr>
              <a:t>το πραγματικό πρόβλημα δεν είναι ότι η απόφαση "μας" πρέπει να είναι πλήρως αποτελεσματική και </a:t>
            </a:r>
            <a:r>
              <a:rPr lang="el-GR" sz="2800" b="1" dirty="0">
                <a:latin typeface="Calibri"/>
                <a:cs typeface="Calibri"/>
              </a:rPr>
              <a:t>ορθολογική</a:t>
            </a:r>
            <a:r>
              <a:rPr lang="el-GR" sz="2800" dirty="0">
                <a:latin typeface="Calibri"/>
                <a:cs typeface="Calibri"/>
              </a:rPr>
              <a:t> (όχι παραπληροφορημένη ή προκατειλημμένη), αλλά:</a:t>
            </a:r>
            <a:endParaRPr sz="2800" dirty="0">
              <a:latin typeface="Calibri"/>
              <a:cs typeface="Calibri"/>
            </a:endParaRPr>
          </a:p>
          <a:p>
            <a:pPr marL="927100">
              <a:lnSpc>
                <a:spcPct val="100000"/>
              </a:lnSpc>
              <a:spcBef>
                <a:spcPts val="910"/>
              </a:spcBef>
            </a:pPr>
            <a:r>
              <a:rPr lang="el-GR" sz="3600" b="1" dirty="0">
                <a:solidFill>
                  <a:srgbClr val="FF0000"/>
                </a:solidFill>
                <a:latin typeface="Calibri"/>
                <a:cs typeface="Calibri"/>
              </a:rPr>
              <a:t>προς όφελος ποιου;</a:t>
            </a:r>
            <a:endParaRPr sz="3600" dirty="0">
              <a:latin typeface="Calibri"/>
              <a:cs typeface="Calibri"/>
            </a:endParaRPr>
          </a:p>
          <a:p>
            <a:pPr marL="12700">
              <a:lnSpc>
                <a:spcPct val="100000"/>
              </a:lnSpc>
              <a:spcBef>
                <a:spcPts val="825"/>
              </a:spcBef>
            </a:pPr>
            <a:r>
              <a:rPr lang="el-GR" sz="2800" dirty="0">
                <a:latin typeface="Calibri"/>
                <a:cs typeface="Calibri"/>
              </a:rPr>
              <a:t>Με </a:t>
            </a:r>
            <a:r>
              <a:rPr lang="el-GR" sz="2800" dirty="0">
                <a:solidFill>
                  <a:srgbClr val="FF0000"/>
                </a:solidFill>
                <a:latin typeface="Calibri"/>
                <a:cs typeface="Calibri"/>
              </a:rPr>
              <a:t>ΣΥΝΕΙΔΗΣΗ </a:t>
            </a:r>
            <a:r>
              <a:rPr lang="el-GR" sz="2800" b="1" dirty="0">
                <a:solidFill>
                  <a:srgbClr val="FF0000"/>
                </a:solidFill>
                <a:latin typeface="Calibri"/>
                <a:cs typeface="Calibri"/>
              </a:rPr>
              <a:t>των "συμφερόντων" </a:t>
            </a:r>
            <a:r>
              <a:rPr lang="el-GR" sz="2800" dirty="0">
                <a:latin typeface="Calibri"/>
                <a:cs typeface="Calibri"/>
              </a:rPr>
              <a:t>που εξυπηρετούμε</a:t>
            </a:r>
            <a:endParaRPr sz="2800" dirty="0">
              <a:latin typeface="Calibri"/>
              <a:cs typeface="Calibri"/>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5447" y="685800"/>
            <a:ext cx="8333105" cy="3582391"/>
          </a:xfrm>
          <a:prstGeom prst="rect">
            <a:avLst/>
          </a:prstGeom>
        </p:spPr>
        <p:txBody>
          <a:bodyPr vert="horz" wrap="square" lIns="0" tIns="12065" rIns="0" bIns="0" rtlCol="0">
            <a:spAutoFit/>
          </a:bodyPr>
          <a:lstStyle/>
          <a:p>
            <a:pPr marL="12700" marR="5080">
              <a:lnSpc>
                <a:spcPct val="100200"/>
              </a:lnSpc>
              <a:spcBef>
                <a:spcPts val="95"/>
              </a:spcBef>
            </a:pPr>
            <a:r>
              <a:rPr lang="el-GR" sz="3200" b="0" dirty="0">
                <a:latin typeface="Calibri"/>
                <a:cs typeface="Calibri"/>
              </a:rPr>
              <a:t>Οι ευφυείς πράκτορες και οι αλγόριθμοι πρέπει να μας </a:t>
            </a:r>
            <a:r>
              <a:rPr lang="el-GR" sz="3200" dirty="0">
                <a:latin typeface="Calibri"/>
                <a:cs typeface="Calibri"/>
              </a:rPr>
              <a:t>βοηθήσουν να κατανοήσουμε </a:t>
            </a:r>
            <a:r>
              <a:rPr lang="el-GR" sz="3200" b="0" dirty="0">
                <a:latin typeface="Calibri"/>
                <a:cs typeface="Calibri"/>
              </a:rPr>
              <a:t>όχι μόνο τους στόχους μας και τον τρόπο με τον οποίο μπορούμε να αποφασίζουμε ΛΟΓΙΚΑ (όχι παραπληροφορημένα ή προκατειλημμένα), αλλά και να </a:t>
            </a:r>
            <a:r>
              <a:rPr lang="el-GR" sz="3200" dirty="0">
                <a:latin typeface="Calibri"/>
                <a:cs typeface="Calibri"/>
              </a:rPr>
              <a:t>κατανοήσουμε</a:t>
            </a:r>
            <a:r>
              <a:rPr lang="el-GR" sz="3200" b="0" dirty="0">
                <a:latin typeface="Calibri"/>
                <a:cs typeface="Calibri"/>
              </a:rPr>
              <a:t> </a:t>
            </a:r>
            <a:r>
              <a:rPr lang="el-GR" sz="3200" b="1" dirty="0">
                <a:solidFill>
                  <a:srgbClr val="FF0000"/>
                </a:solidFill>
                <a:latin typeface="Calibri"/>
                <a:cs typeface="Calibri"/>
              </a:rPr>
              <a:t>προς όφελος ποιου;</a:t>
            </a:r>
            <a:br>
              <a:rPr lang="el-GR" sz="3200" dirty="0">
                <a:latin typeface="Calibri"/>
                <a:cs typeface="Calibri"/>
              </a:rPr>
            </a:br>
            <a:endParaRPr sz="3200" spc="-10" dirty="0">
              <a:solidFill>
                <a:srgbClr val="FF0000"/>
              </a:solidFill>
            </a:endParaRPr>
          </a:p>
        </p:txBody>
      </p:sp>
      <p:sp>
        <p:nvSpPr>
          <p:cNvPr id="3" name="object 3"/>
          <p:cNvSpPr txBox="1"/>
          <p:nvPr/>
        </p:nvSpPr>
        <p:spPr>
          <a:xfrm>
            <a:off x="1219200" y="3733800"/>
            <a:ext cx="7007859" cy="1691489"/>
          </a:xfrm>
          <a:prstGeom prst="rect">
            <a:avLst/>
          </a:prstGeom>
        </p:spPr>
        <p:txBody>
          <a:bodyPr vert="horz" wrap="square" lIns="0" tIns="110490" rIns="0" bIns="0" rtlCol="0">
            <a:spAutoFit/>
          </a:bodyPr>
          <a:lstStyle/>
          <a:p>
            <a:pPr marL="12700">
              <a:lnSpc>
                <a:spcPct val="100000"/>
              </a:lnSpc>
              <a:spcBef>
                <a:spcPts val="870"/>
              </a:spcBef>
            </a:pPr>
            <a:r>
              <a:rPr lang="el-GR" sz="3200" b="1" dirty="0">
                <a:solidFill>
                  <a:srgbClr val="FF0000"/>
                </a:solidFill>
                <a:latin typeface="Calibri"/>
                <a:cs typeface="Calibri"/>
              </a:rPr>
              <a:t>Οι "τελικές αποφάσεις"/"στόχοι" μας</a:t>
            </a:r>
            <a:r>
              <a:rPr lang="el-GR" sz="3200" b="1" spc="-50" dirty="0">
                <a:solidFill>
                  <a:srgbClr val="FF0000"/>
                </a:solidFill>
                <a:latin typeface="Calibri"/>
                <a:cs typeface="Calibri"/>
              </a:rPr>
              <a:t>,</a:t>
            </a:r>
            <a:endParaRPr sz="3200" dirty="0">
              <a:latin typeface="Calibri"/>
              <a:cs typeface="Calibri"/>
            </a:endParaRPr>
          </a:p>
          <a:p>
            <a:pPr marL="12700">
              <a:lnSpc>
                <a:spcPct val="100000"/>
              </a:lnSpc>
              <a:spcBef>
                <a:spcPts val="770"/>
              </a:spcBef>
            </a:pPr>
            <a:r>
              <a:rPr lang="el-GR" sz="3200" b="1" dirty="0">
                <a:latin typeface="Calibri"/>
                <a:cs typeface="Calibri"/>
              </a:rPr>
              <a:t>που υπερβαίνουν κατά πολύ τους νοητικούς μας στόχους.</a:t>
            </a:r>
            <a:endParaRPr sz="3200" dirty="0">
              <a:latin typeface="Calibri"/>
              <a:cs typeface="Calibri"/>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94740" y="207570"/>
            <a:ext cx="8011059" cy="444352"/>
          </a:xfrm>
          <a:prstGeom prst="rect">
            <a:avLst/>
          </a:prstGeom>
        </p:spPr>
        <p:txBody>
          <a:bodyPr vert="horz" wrap="square" lIns="0" tIns="13335" rIns="0" bIns="0" rtlCol="0">
            <a:spAutoFit/>
          </a:bodyPr>
          <a:lstStyle/>
          <a:p>
            <a:pPr marL="12700">
              <a:lnSpc>
                <a:spcPct val="100000"/>
              </a:lnSpc>
              <a:spcBef>
                <a:spcPts val="105"/>
              </a:spcBef>
            </a:pPr>
            <a:r>
              <a:rPr lang="el-GR" sz="2800" b="0" dirty="0">
                <a:latin typeface="Calibri"/>
                <a:cs typeface="Calibri"/>
              </a:rPr>
              <a:t>Επίσης, </a:t>
            </a:r>
            <a:r>
              <a:rPr lang="el-GR" sz="2800" dirty="0">
                <a:latin typeface="Calibri"/>
                <a:cs typeface="Calibri"/>
              </a:rPr>
              <a:t>οι στόχοι </a:t>
            </a:r>
            <a:r>
              <a:rPr lang="el-GR" sz="2800" dirty="0">
                <a:solidFill>
                  <a:srgbClr val="FF0000"/>
                </a:solidFill>
                <a:latin typeface="Calibri"/>
                <a:cs typeface="Calibri"/>
              </a:rPr>
              <a:t>των πρακτόρων και των ρομπότ μας</a:t>
            </a:r>
            <a:endParaRPr sz="2800" dirty="0">
              <a:solidFill>
                <a:srgbClr val="FF0000"/>
              </a:solidFill>
              <a:latin typeface="Calibri"/>
              <a:cs typeface="Calibri"/>
            </a:endParaRPr>
          </a:p>
        </p:txBody>
      </p:sp>
      <p:sp>
        <p:nvSpPr>
          <p:cNvPr id="4" name="object 4"/>
          <p:cNvSpPr/>
          <p:nvPr/>
        </p:nvSpPr>
        <p:spPr>
          <a:xfrm>
            <a:off x="294741" y="1505860"/>
            <a:ext cx="5255895" cy="0"/>
          </a:xfrm>
          <a:custGeom>
            <a:avLst/>
            <a:gdLst/>
            <a:ahLst/>
            <a:cxnLst/>
            <a:rect l="l" t="t" r="r" b="b"/>
            <a:pathLst>
              <a:path w="5255895">
                <a:moveTo>
                  <a:pt x="0" y="0"/>
                </a:moveTo>
                <a:lnTo>
                  <a:pt x="5255721" y="0"/>
                </a:lnTo>
              </a:path>
            </a:pathLst>
          </a:custGeom>
          <a:ln w="8214">
            <a:solidFill>
              <a:srgbClr val="000000"/>
            </a:solidFill>
          </a:ln>
        </p:spPr>
        <p:txBody>
          <a:bodyPr wrap="square" lIns="0" tIns="0" rIns="0" bIns="0" rtlCol="0"/>
          <a:lstStyle/>
          <a:p>
            <a:endParaRPr/>
          </a:p>
        </p:txBody>
      </p:sp>
      <p:sp>
        <p:nvSpPr>
          <p:cNvPr id="5" name="object 5"/>
          <p:cNvSpPr txBox="1"/>
          <p:nvPr/>
        </p:nvSpPr>
        <p:spPr>
          <a:xfrm>
            <a:off x="294740" y="838226"/>
            <a:ext cx="7880984" cy="5627823"/>
          </a:xfrm>
          <a:prstGeom prst="rect">
            <a:avLst/>
          </a:prstGeom>
        </p:spPr>
        <p:txBody>
          <a:bodyPr vert="horz" wrap="square" lIns="0" tIns="13335" rIns="0" bIns="0" rtlCol="0">
            <a:spAutoFit/>
          </a:bodyPr>
          <a:lstStyle/>
          <a:p>
            <a:pPr marL="469900">
              <a:lnSpc>
                <a:spcPct val="100000"/>
              </a:lnSpc>
              <a:spcBef>
                <a:spcPts val="105"/>
              </a:spcBef>
            </a:pPr>
            <a:r>
              <a:rPr lang="el-GR" sz="2400" dirty="0">
                <a:latin typeface="Calibri"/>
                <a:cs typeface="Calibri"/>
              </a:rPr>
              <a:t>Είναι σαφείς, </a:t>
            </a:r>
            <a:r>
              <a:rPr lang="el-GR" sz="2400" b="1" dirty="0">
                <a:latin typeface="Calibri"/>
                <a:cs typeface="Calibri"/>
              </a:rPr>
              <a:t>με διαφάνεια, τουλάχιστον για εμάς;</a:t>
            </a:r>
          </a:p>
          <a:p>
            <a:pPr marL="469900">
              <a:lnSpc>
                <a:spcPct val="100000"/>
              </a:lnSpc>
              <a:spcBef>
                <a:spcPts val="105"/>
              </a:spcBef>
            </a:pPr>
            <a:endParaRPr lang="en-US" sz="2800" dirty="0">
              <a:latin typeface="Calibri"/>
              <a:cs typeface="Calibri"/>
            </a:endParaRPr>
          </a:p>
          <a:p>
            <a:pPr>
              <a:lnSpc>
                <a:spcPct val="100000"/>
              </a:lnSpc>
              <a:spcBef>
                <a:spcPts val="25"/>
              </a:spcBef>
            </a:pPr>
            <a:endParaRPr lang="en-US" sz="2800" dirty="0">
              <a:latin typeface="Calibri"/>
              <a:cs typeface="Calibri"/>
            </a:endParaRPr>
          </a:p>
          <a:p>
            <a:pPr marL="12700">
              <a:lnSpc>
                <a:spcPct val="100000"/>
              </a:lnSpc>
            </a:pPr>
            <a:r>
              <a:rPr lang="el-GR" sz="2400" spc="-10" dirty="0">
                <a:latin typeface="Calibri"/>
                <a:cs typeface="Calibri"/>
              </a:rPr>
              <a:t>Τα (</a:t>
            </a:r>
            <a:r>
              <a:rPr lang="el-GR" sz="2400" spc="-10" dirty="0" err="1">
                <a:latin typeface="Calibri"/>
                <a:cs typeface="Calibri"/>
              </a:rPr>
              <a:t>Ro</a:t>
            </a:r>
            <a:r>
              <a:rPr lang="el-GR" sz="2400" spc="-10" dirty="0">
                <a:latin typeface="Calibri"/>
                <a:cs typeface="Calibri"/>
              </a:rPr>
              <a:t>)</a:t>
            </a:r>
            <a:r>
              <a:rPr lang="el-GR" sz="2400" spc="-10" dirty="0" err="1">
                <a:latin typeface="Calibri"/>
                <a:cs typeface="Calibri"/>
              </a:rPr>
              <a:t>Bots</a:t>
            </a:r>
            <a:r>
              <a:rPr lang="el-GR" sz="2400" spc="-10" dirty="0">
                <a:latin typeface="Calibri"/>
                <a:cs typeface="Calibri"/>
              </a:rPr>
              <a:t> &amp; οι Πράκτορες θα πρέπει να είναι κατανοητά και</a:t>
            </a:r>
          </a:p>
          <a:p>
            <a:pPr marL="12700">
              <a:lnSpc>
                <a:spcPct val="100000"/>
              </a:lnSpc>
            </a:pPr>
            <a:r>
              <a:rPr lang="el-GR" sz="2400" spc="-10" dirty="0">
                <a:latin typeface="Calibri"/>
                <a:cs typeface="Calibri"/>
              </a:rPr>
              <a:t>αξιόπιστα: πρέπει να είναι σε θέση να </a:t>
            </a:r>
            <a:r>
              <a:rPr lang="el-GR" sz="2400" b="1" spc="-10" dirty="0">
                <a:latin typeface="Calibri"/>
                <a:cs typeface="Calibri"/>
              </a:rPr>
              <a:t>μας ΕΞΗΓΟΥΝ</a:t>
            </a:r>
            <a:r>
              <a:rPr lang="el-GR" sz="2400" spc="-10" dirty="0">
                <a:latin typeface="Calibri"/>
                <a:cs typeface="Calibri"/>
              </a:rPr>
              <a:t>:</a:t>
            </a:r>
            <a:endParaRPr sz="2400" dirty="0">
              <a:latin typeface="Calibri"/>
              <a:cs typeface="Calibri"/>
            </a:endParaRPr>
          </a:p>
          <a:p>
            <a:pPr marL="413384">
              <a:lnSpc>
                <a:spcPct val="100000"/>
              </a:lnSpc>
              <a:spcBef>
                <a:spcPts val="605"/>
              </a:spcBef>
            </a:pPr>
            <a:r>
              <a:rPr sz="2000" dirty="0">
                <a:latin typeface="Calibri"/>
                <a:cs typeface="Calibri"/>
              </a:rPr>
              <a:t>-</a:t>
            </a:r>
            <a:r>
              <a:rPr sz="2000" spc="-35" dirty="0">
                <a:latin typeface="Calibri"/>
                <a:cs typeface="Calibri"/>
              </a:rPr>
              <a:t> </a:t>
            </a:r>
            <a:r>
              <a:rPr lang="el-GR" sz="2000" b="1" dirty="0">
                <a:solidFill>
                  <a:srgbClr val="FF0000"/>
                </a:solidFill>
                <a:latin typeface="Calibri"/>
                <a:cs typeface="Calibri"/>
              </a:rPr>
              <a:t>ΓΙΑΤΙ </a:t>
            </a:r>
            <a:r>
              <a:rPr lang="el-GR" sz="2000" dirty="0">
                <a:solidFill>
                  <a:schemeClr val="tx1"/>
                </a:solidFill>
                <a:latin typeface="Calibri"/>
                <a:cs typeface="Calibri"/>
              </a:rPr>
              <a:t>κάνουν/έκαναν αυτό που κάνουν/έκαναν</a:t>
            </a:r>
            <a:r>
              <a:rPr sz="2000" spc="-10" dirty="0">
                <a:latin typeface="Calibri"/>
                <a:cs typeface="Calibri"/>
              </a:rPr>
              <a:t>;</a:t>
            </a:r>
            <a:endParaRPr sz="2000" dirty="0">
              <a:latin typeface="Calibri"/>
              <a:cs typeface="Calibri"/>
            </a:endParaRPr>
          </a:p>
          <a:p>
            <a:pPr marL="469900" marR="100330">
              <a:lnSpc>
                <a:spcPct val="100000"/>
              </a:lnSpc>
              <a:spcBef>
                <a:spcPts val="580"/>
              </a:spcBef>
            </a:pPr>
            <a:r>
              <a:rPr sz="2000" dirty="0">
                <a:latin typeface="Calibri"/>
                <a:cs typeface="Calibri"/>
              </a:rPr>
              <a:t>-</a:t>
            </a:r>
            <a:r>
              <a:rPr sz="2000" spc="-40" dirty="0">
                <a:latin typeface="Calibri"/>
                <a:cs typeface="Calibri"/>
              </a:rPr>
              <a:t> </a:t>
            </a:r>
            <a:r>
              <a:rPr lang="el-GR" sz="2000" dirty="0">
                <a:solidFill>
                  <a:srgbClr val="FF0000"/>
                </a:solidFill>
                <a:latin typeface="Calibri"/>
                <a:cs typeface="Calibri"/>
              </a:rPr>
              <a:t>Οι</a:t>
            </a:r>
            <a:r>
              <a:rPr sz="2000" spc="-10" dirty="0">
                <a:latin typeface="Calibri"/>
                <a:cs typeface="Calibri"/>
              </a:rPr>
              <a:t> </a:t>
            </a:r>
            <a:r>
              <a:rPr lang="el-GR" sz="2000" b="1" dirty="0">
                <a:solidFill>
                  <a:srgbClr val="FF0000"/>
                </a:solidFill>
                <a:latin typeface="Calibri"/>
                <a:cs typeface="Calibri"/>
              </a:rPr>
              <a:t>ΛΟΓΟΙ</a:t>
            </a:r>
            <a:r>
              <a:rPr sz="2000" b="1" spc="-45" dirty="0">
                <a:solidFill>
                  <a:srgbClr val="FF0000"/>
                </a:solidFill>
                <a:latin typeface="Calibri"/>
                <a:cs typeface="Calibri"/>
              </a:rPr>
              <a:t> </a:t>
            </a:r>
            <a:r>
              <a:rPr lang="el-GR" sz="2000" b="1" dirty="0">
                <a:latin typeface="Calibri"/>
                <a:cs typeface="Calibri"/>
              </a:rPr>
              <a:t>και</a:t>
            </a:r>
            <a:r>
              <a:rPr sz="2000" b="1" spc="-30" dirty="0">
                <a:latin typeface="Calibri"/>
                <a:cs typeface="Calibri"/>
              </a:rPr>
              <a:t> </a:t>
            </a:r>
            <a:r>
              <a:rPr lang="el-GR" sz="2000" b="1" dirty="0">
                <a:solidFill>
                  <a:srgbClr val="FF0000"/>
                </a:solidFill>
                <a:latin typeface="Calibri"/>
                <a:cs typeface="Calibri"/>
              </a:rPr>
              <a:t>τα ΚΙΝΗΤΡΑ</a:t>
            </a:r>
            <a:r>
              <a:rPr sz="2000" b="1" spc="-15" dirty="0">
                <a:solidFill>
                  <a:srgbClr val="FF0000"/>
                </a:solidFill>
                <a:latin typeface="Calibri"/>
                <a:cs typeface="Calibri"/>
              </a:rPr>
              <a:t> </a:t>
            </a:r>
            <a:r>
              <a:rPr lang="el-GR" sz="2000" dirty="0">
                <a:latin typeface="Calibri"/>
                <a:cs typeface="Calibri"/>
              </a:rPr>
              <a:t>των ενεργειών, των αποφάσεων ή των προτάσεών τους</a:t>
            </a:r>
            <a:r>
              <a:rPr sz="2000" spc="-10" dirty="0">
                <a:latin typeface="Calibri"/>
                <a:cs typeface="Calibri"/>
              </a:rPr>
              <a:t>.</a:t>
            </a:r>
            <a:endParaRPr sz="2000" dirty="0">
              <a:latin typeface="Calibri"/>
              <a:cs typeface="Calibri"/>
            </a:endParaRPr>
          </a:p>
          <a:p>
            <a:pPr marL="469900">
              <a:lnSpc>
                <a:spcPct val="100000"/>
              </a:lnSpc>
              <a:spcBef>
                <a:spcPts val="645"/>
              </a:spcBef>
            </a:pPr>
            <a:r>
              <a:rPr lang="el-GR" sz="2400" dirty="0">
                <a:latin typeface="Calibri"/>
                <a:cs typeface="Calibri"/>
              </a:rPr>
              <a:t>ΔΕΝ μας δείχνουν τον "αλγόριθμό" τους!</a:t>
            </a:r>
          </a:p>
          <a:p>
            <a:pPr marL="469900">
              <a:lnSpc>
                <a:spcPct val="100000"/>
              </a:lnSpc>
              <a:spcBef>
                <a:spcPts val="645"/>
              </a:spcBef>
            </a:pPr>
            <a:endParaRPr sz="3600" dirty="0">
              <a:latin typeface="Calibri"/>
              <a:cs typeface="Calibri"/>
            </a:endParaRPr>
          </a:p>
          <a:p>
            <a:pPr marL="12700" marR="231775" algn="just">
              <a:lnSpc>
                <a:spcPct val="100000"/>
              </a:lnSpc>
            </a:pPr>
            <a:r>
              <a:rPr lang="el-GR" sz="2400" dirty="0">
                <a:latin typeface="Calibri"/>
                <a:cs typeface="Calibri"/>
              </a:rPr>
              <a:t>Αυτό απαιτεί ένα </a:t>
            </a:r>
            <a:r>
              <a:rPr lang="el-GR" sz="2400" b="1" dirty="0">
                <a:solidFill>
                  <a:srgbClr val="FF0000"/>
                </a:solidFill>
                <a:latin typeface="Calibri"/>
                <a:cs typeface="Calibri"/>
              </a:rPr>
              <a:t>ΓΝΩΣΤΙΚΟ ΜΟΝΤΕΛΟ </a:t>
            </a:r>
            <a:r>
              <a:rPr lang="el-GR" sz="2400" b="1" dirty="0">
                <a:latin typeface="Calibri"/>
                <a:cs typeface="Calibri"/>
              </a:rPr>
              <a:t>των "λόγων" και των "κινήτρων" για την πεποίθηση, καθώς και για την επεξεργασία των στόχων και τη λήψη αποφάσεων. ("ΤΝ για την </a:t>
            </a:r>
            <a:r>
              <a:rPr lang="el-GR" sz="2400" b="1" dirty="0">
                <a:solidFill>
                  <a:srgbClr val="FF0000"/>
                </a:solidFill>
                <a:latin typeface="Calibri"/>
                <a:cs typeface="Calibri"/>
              </a:rPr>
              <a:t>ΕΠΙΣΤΗΜΗ</a:t>
            </a:r>
            <a:r>
              <a:rPr lang="el-GR" sz="2400" b="1" dirty="0">
                <a:latin typeface="Calibri"/>
                <a:cs typeface="Calibri"/>
              </a:rPr>
              <a:t>")</a:t>
            </a:r>
            <a:endParaRPr sz="2400" b="1" dirty="0">
              <a:latin typeface="Calibri"/>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6334" y="457962"/>
            <a:ext cx="8313420" cy="5992495"/>
          </a:xfrm>
          <a:custGeom>
            <a:avLst/>
            <a:gdLst/>
            <a:ahLst/>
            <a:cxnLst/>
            <a:rect l="l" t="t" r="r" b="b"/>
            <a:pathLst>
              <a:path w="8313420" h="5992495">
                <a:moveTo>
                  <a:pt x="0" y="5992368"/>
                </a:moveTo>
                <a:lnTo>
                  <a:pt x="8313420" y="5992368"/>
                </a:lnTo>
                <a:lnTo>
                  <a:pt x="8313420" y="0"/>
                </a:lnTo>
                <a:lnTo>
                  <a:pt x="0" y="0"/>
                </a:lnTo>
                <a:lnTo>
                  <a:pt x="0" y="5992368"/>
                </a:lnTo>
                <a:close/>
              </a:path>
            </a:pathLst>
          </a:custGeom>
          <a:ln w="28575">
            <a:solidFill>
              <a:srgbClr val="000000"/>
            </a:solidFill>
          </a:ln>
        </p:spPr>
        <p:txBody>
          <a:bodyPr wrap="square" lIns="0" tIns="0" rIns="0" bIns="0" rtlCol="0"/>
          <a:lstStyle/>
          <a:p>
            <a:endParaRPr/>
          </a:p>
        </p:txBody>
      </p:sp>
      <p:sp>
        <p:nvSpPr>
          <p:cNvPr id="3" name="object 3"/>
          <p:cNvSpPr txBox="1">
            <a:spLocks noGrp="1"/>
          </p:cNvSpPr>
          <p:nvPr>
            <p:ph type="ctrTitle"/>
          </p:nvPr>
        </p:nvSpPr>
        <p:spPr>
          <a:xfrm>
            <a:off x="464616" y="1739264"/>
            <a:ext cx="7780020" cy="2475678"/>
          </a:xfrm>
          <a:prstGeom prst="rect">
            <a:avLst/>
          </a:prstGeom>
        </p:spPr>
        <p:txBody>
          <a:bodyPr vert="horz" wrap="square" lIns="0" tIns="13335" rIns="0" bIns="0" rtlCol="0">
            <a:spAutoFit/>
          </a:bodyPr>
          <a:lstStyle/>
          <a:p>
            <a:pPr marL="12700" marR="174625" algn="just">
              <a:lnSpc>
                <a:spcPct val="100000"/>
              </a:lnSpc>
              <a:spcBef>
                <a:spcPts val="105"/>
              </a:spcBef>
            </a:pPr>
            <a:r>
              <a:rPr lang="el-GR" sz="3200" b="0" dirty="0"/>
              <a:t>Η ΤΝ δεν δημιουργεί απλώς μια </a:t>
            </a:r>
            <a:r>
              <a:rPr lang="el-GR" sz="3200" dirty="0"/>
              <a:t>νέα τεχνολογία</a:t>
            </a:r>
            <a:r>
              <a:rPr lang="el-GR" sz="3200" b="0" dirty="0"/>
              <a:t>, αλλά ένα νέο </a:t>
            </a:r>
            <a:r>
              <a:rPr lang="el-GR" sz="3200" dirty="0" err="1">
                <a:solidFill>
                  <a:srgbClr val="FF0000"/>
                </a:solidFill>
              </a:rPr>
              <a:t>κοινωνικο</a:t>
            </a:r>
            <a:r>
              <a:rPr lang="el-GR" sz="3200" dirty="0">
                <a:solidFill>
                  <a:srgbClr val="FF0000"/>
                </a:solidFill>
              </a:rPr>
              <a:t>-γνωστικό-τεχνικό σύστημα</a:t>
            </a:r>
            <a:r>
              <a:rPr lang="el-GR" sz="3200" b="0" dirty="0"/>
              <a:t>, έναν νέο κόσμο και μια νέα μορφή κοινωνίας, είναι μια </a:t>
            </a:r>
            <a:r>
              <a:rPr lang="el-GR" sz="3200" dirty="0"/>
              <a:t>ανθρωπολογική επανάσταση</a:t>
            </a:r>
            <a:r>
              <a:rPr lang="el-GR" sz="3200" b="0" dirty="0"/>
              <a:t>.</a:t>
            </a:r>
            <a:endParaRPr sz="3200" b="0" dirty="0">
              <a:latin typeface="Calibri"/>
              <a:cs typeface="Calibri"/>
            </a:endParaRPr>
          </a:p>
        </p:txBody>
      </p:sp>
      <p:sp>
        <p:nvSpPr>
          <p:cNvPr id="4" name="object 4"/>
          <p:cNvSpPr txBox="1"/>
          <p:nvPr/>
        </p:nvSpPr>
        <p:spPr>
          <a:xfrm>
            <a:off x="459486" y="4470661"/>
            <a:ext cx="7247255" cy="997709"/>
          </a:xfrm>
          <a:prstGeom prst="rect">
            <a:avLst/>
          </a:prstGeom>
        </p:spPr>
        <p:txBody>
          <a:bodyPr vert="horz" wrap="square" lIns="0" tIns="12700" rIns="0" bIns="0" rtlCol="0">
            <a:spAutoFit/>
          </a:bodyPr>
          <a:lstStyle/>
          <a:p>
            <a:pPr marL="12700">
              <a:lnSpc>
                <a:spcPct val="100000"/>
              </a:lnSpc>
              <a:spcBef>
                <a:spcPts val="100"/>
              </a:spcBef>
            </a:pPr>
            <a:r>
              <a:rPr lang="el-GR" sz="3200" spc="-45" dirty="0">
                <a:latin typeface="Calibri"/>
                <a:cs typeface="Calibri"/>
              </a:rPr>
              <a:t>Είστε κοινωνικοί μηχανολόγοι. Έχετε επίγνωση;</a:t>
            </a:r>
            <a:endParaRPr sz="3200" dirty="0">
              <a:latin typeface="Calibri"/>
              <a:cs typeface="Calibri"/>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282041" y="187048"/>
            <a:ext cx="8380095" cy="2081338"/>
          </a:xfrm>
          <a:prstGeom prst="rect">
            <a:avLst/>
          </a:prstGeom>
        </p:spPr>
        <p:txBody>
          <a:bodyPr vert="horz" wrap="square" lIns="0" tIns="110489" rIns="0" bIns="0" rtlCol="0">
            <a:spAutoFit/>
          </a:bodyPr>
          <a:lstStyle/>
          <a:p>
            <a:pPr marL="12700" algn="just">
              <a:lnSpc>
                <a:spcPct val="100000"/>
              </a:lnSpc>
              <a:spcBef>
                <a:spcPts val="869"/>
              </a:spcBef>
            </a:pPr>
            <a:r>
              <a:rPr lang="el-GR" sz="3200" b="0" dirty="0">
                <a:latin typeface="Calibri"/>
                <a:cs typeface="Calibri"/>
              </a:rPr>
              <a:t>Επιπλέον: οι </a:t>
            </a:r>
            <a:r>
              <a:rPr lang="el-GR" sz="3200" dirty="0">
                <a:solidFill>
                  <a:srgbClr val="FF0000"/>
                </a:solidFill>
                <a:latin typeface="Calibri"/>
                <a:cs typeface="Calibri"/>
              </a:rPr>
              <a:t>στόχοι</a:t>
            </a:r>
            <a:r>
              <a:rPr lang="el-GR" sz="3200" dirty="0">
                <a:latin typeface="Calibri"/>
                <a:cs typeface="Calibri"/>
              </a:rPr>
              <a:t> των πρακτόρων και των ρομπότ μας χρησιμεύουν σε </a:t>
            </a:r>
            <a:r>
              <a:rPr lang="el-GR" sz="3200" dirty="0">
                <a:solidFill>
                  <a:srgbClr val="FF0000"/>
                </a:solidFill>
                <a:latin typeface="Calibri"/>
                <a:cs typeface="Calibri"/>
              </a:rPr>
              <a:t>ΛΕΙΤΟΥΡΓΙΕΣ</a:t>
            </a:r>
            <a:r>
              <a:rPr lang="el-GR" sz="3200" b="0" dirty="0">
                <a:latin typeface="Calibri"/>
                <a:cs typeface="Calibri"/>
              </a:rPr>
              <a:t>: εξωτερικοί, όχι επιλεγμένοι και εκπροσωπούμενοι ΣΤΟΧΟΙ</a:t>
            </a:r>
            <a:r>
              <a:rPr sz="3200" b="0" spc="-10" dirty="0">
                <a:latin typeface="Calibri"/>
                <a:cs typeface="Calibri"/>
              </a:rPr>
              <a:t>.</a:t>
            </a:r>
            <a:endParaRPr sz="3200" dirty="0">
              <a:latin typeface="Calibri"/>
              <a:cs typeface="Calibri"/>
            </a:endParaRPr>
          </a:p>
        </p:txBody>
      </p:sp>
      <p:sp>
        <p:nvSpPr>
          <p:cNvPr id="6" name="object 6"/>
          <p:cNvSpPr/>
          <p:nvPr/>
        </p:nvSpPr>
        <p:spPr>
          <a:xfrm>
            <a:off x="751941" y="2322978"/>
            <a:ext cx="5255895" cy="0"/>
          </a:xfrm>
          <a:custGeom>
            <a:avLst/>
            <a:gdLst/>
            <a:ahLst/>
            <a:cxnLst/>
            <a:rect l="l" t="t" r="r" b="b"/>
            <a:pathLst>
              <a:path w="5255895">
                <a:moveTo>
                  <a:pt x="0" y="0"/>
                </a:moveTo>
                <a:lnTo>
                  <a:pt x="5255721" y="0"/>
                </a:lnTo>
              </a:path>
            </a:pathLst>
          </a:custGeom>
          <a:ln w="8214">
            <a:solidFill>
              <a:srgbClr val="000000"/>
            </a:solidFill>
          </a:ln>
        </p:spPr>
        <p:txBody>
          <a:bodyPr wrap="square" lIns="0" tIns="0" rIns="0" bIns="0" rtlCol="0"/>
          <a:lstStyle/>
          <a:p>
            <a:endParaRPr/>
          </a:p>
        </p:txBody>
      </p:sp>
      <p:sp>
        <p:nvSpPr>
          <p:cNvPr id="11" name="object 11"/>
          <p:cNvSpPr txBox="1"/>
          <p:nvPr/>
        </p:nvSpPr>
        <p:spPr>
          <a:xfrm>
            <a:off x="479425" y="2335170"/>
            <a:ext cx="8185150" cy="3265170"/>
          </a:xfrm>
          <a:prstGeom prst="rect">
            <a:avLst/>
          </a:prstGeom>
        </p:spPr>
        <p:txBody>
          <a:bodyPr vert="horz" wrap="square" lIns="0" tIns="126364" rIns="0" bIns="0" rtlCol="0">
            <a:spAutoFit/>
          </a:bodyPr>
          <a:lstStyle/>
          <a:p>
            <a:pPr marL="12700">
              <a:lnSpc>
                <a:spcPct val="100000"/>
              </a:lnSpc>
              <a:spcBef>
                <a:spcPts val="994"/>
              </a:spcBef>
            </a:pPr>
            <a:r>
              <a:rPr lang="el-GR" sz="3200" b="1" dirty="0">
                <a:solidFill>
                  <a:srgbClr val="FF0000"/>
                </a:solidFill>
                <a:latin typeface="Calibri"/>
                <a:cs typeface="Calibri"/>
              </a:rPr>
              <a:t>Μήπως ευνοούν κάποιο ενδιαφέρον;</a:t>
            </a:r>
            <a:endParaRPr sz="3200" dirty="0">
              <a:latin typeface="Calibri"/>
              <a:cs typeface="Calibri"/>
            </a:endParaRPr>
          </a:p>
          <a:p>
            <a:pPr marL="927100">
              <a:lnSpc>
                <a:spcPct val="100000"/>
              </a:lnSpc>
              <a:spcBef>
                <a:spcPts val="800"/>
              </a:spcBef>
            </a:pPr>
            <a:r>
              <a:rPr lang="el-GR" sz="3200" b="1" i="1" dirty="0">
                <a:latin typeface="Calibri"/>
                <a:cs typeface="Calibri"/>
              </a:rPr>
              <a:t>Υπάρχει διαφάνεια για εμάς;</a:t>
            </a:r>
            <a:endParaRPr sz="3200" dirty="0">
              <a:latin typeface="Calibri"/>
              <a:cs typeface="Calibri"/>
            </a:endParaRPr>
          </a:p>
          <a:p>
            <a:pPr>
              <a:lnSpc>
                <a:spcPct val="100000"/>
              </a:lnSpc>
            </a:pPr>
            <a:endParaRPr sz="2750" dirty="0">
              <a:latin typeface="Calibri"/>
              <a:cs typeface="Calibri"/>
            </a:endParaRPr>
          </a:p>
          <a:p>
            <a:pPr marL="927100">
              <a:lnSpc>
                <a:spcPct val="100000"/>
              </a:lnSpc>
            </a:pPr>
            <a:r>
              <a:rPr lang="el-GR" sz="3200" spc="-110" dirty="0">
                <a:latin typeface="Calibri"/>
                <a:cs typeface="Calibri"/>
              </a:rPr>
              <a:t>Σε ποιες </a:t>
            </a:r>
            <a:r>
              <a:rPr lang="el-GR" sz="3200" b="1" spc="-110" dirty="0">
                <a:solidFill>
                  <a:srgbClr val="FF0000"/>
                </a:solidFill>
                <a:latin typeface="Calibri"/>
                <a:cs typeface="Calibri"/>
              </a:rPr>
              <a:t>ΑΞΙΕΣ</a:t>
            </a:r>
            <a:r>
              <a:rPr lang="el-GR" sz="3200" spc="-110" dirty="0">
                <a:latin typeface="Calibri"/>
                <a:cs typeface="Calibri"/>
              </a:rPr>
              <a:t> ανταποκρίνονται;</a:t>
            </a:r>
            <a:endParaRPr sz="3200" dirty="0">
              <a:latin typeface="Calibri"/>
              <a:cs typeface="Calibri"/>
            </a:endParaRPr>
          </a:p>
          <a:p>
            <a:pPr marL="12700" marR="5080">
              <a:lnSpc>
                <a:spcPct val="100000"/>
              </a:lnSpc>
              <a:spcBef>
                <a:spcPts val="770"/>
              </a:spcBef>
            </a:pPr>
            <a:r>
              <a:rPr lang="el-GR" sz="3200" dirty="0">
                <a:latin typeface="Calibri"/>
                <a:cs typeface="Calibri"/>
              </a:rPr>
              <a:t>Ίσως δεν μοιράστηκαν από εμάς, αλλά τουλάχιστον σαφείς! </a:t>
            </a:r>
            <a:r>
              <a:rPr lang="el-GR" sz="3200" b="1" dirty="0">
                <a:latin typeface="Calibri"/>
                <a:cs typeface="Calibri"/>
              </a:rPr>
              <a:t>Ή ασαφής;</a:t>
            </a:r>
            <a:endParaRPr sz="3200" b="1" dirty="0">
              <a:latin typeface="Calibri"/>
              <a:cs typeface="Calibri"/>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2853" y="211852"/>
            <a:ext cx="7622947" cy="627736"/>
          </a:xfrm>
          <a:prstGeom prst="rect">
            <a:avLst/>
          </a:prstGeom>
        </p:spPr>
        <p:txBody>
          <a:bodyPr vert="horz" wrap="square" lIns="0" tIns="12065" rIns="0" bIns="0" rtlCol="0">
            <a:spAutoFit/>
          </a:bodyPr>
          <a:lstStyle/>
          <a:p>
            <a:pPr marL="12700">
              <a:lnSpc>
                <a:spcPct val="100000"/>
              </a:lnSpc>
              <a:spcBef>
                <a:spcPts val="95"/>
              </a:spcBef>
            </a:pPr>
            <a:r>
              <a:rPr lang="el-GR" sz="4000" spc="-20" dirty="0"/>
              <a:t>Η ΘΕΩΡΙΑ ΤΩΝ </a:t>
            </a:r>
            <a:r>
              <a:rPr sz="4000" spc="-20" dirty="0"/>
              <a:t>"</a:t>
            </a:r>
            <a:r>
              <a:rPr lang="el-GR" sz="4000" spc="-20" dirty="0"/>
              <a:t>ΕΝΔΙΑΦΕΡΟΝΤΩΝ</a:t>
            </a:r>
            <a:r>
              <a:rPr sz="4000" spc="-20" dirty="0"/>
              <a:t>"</a:t>
            </a:r>
            <a:endParaRPr sz="4000" dirty="0"/>
          </a:p>
        </p:txBody>
      </p:sp>
      <p:sp>
        <p:nvSpPr>
          <p:cNvPr id="3" name="object 3"/>
          <p:cNvSpPr txBox="1"/>
          <p:nvPr/>
        </p:nvSpPr>
        <p:spPr>
          <a:xfrm>
            <a:off x="682853" y="936893"/>
            <a:ext cx="7823200" cy="5709255"/>
          </a:xfrm>
          <a:prstGeom prst="rect">
            <a:avLst/>
          </a:prstGeom>
        </p:spPr>
        <p:txBody>
          <a:bodyPr vert="horz" wrap="square" lIns="0" tIns="121920" rIns="0" bIns="0" rtlCol="0">
            <a:spAutoFit/>
          </a:bodyPr>
          <a:lstStyle/>
          <a:p>
            <a:pPr marL="12700" algn="just">
              <a:lnSpc>
                <a:spcPct val="100000"/>
              </a:lnSpc>
              <a:spcBef>
                <a:spcPts val="960"/>
              </a:spcBef>
            </a:pPr>
            <a:r>
              <a:rPr lang="el-GR" sz="3200" dirty="0">
                <a:latin typeface="Calibri"/>
                <a:cs typeface="Calibri"/>
              </a:rPr>
              <a:t>Τι είναι </a:t>
            </a:r>
            <a:r>
              <a:rPr lang="el-GR" sz="3200" u="sng" dirty="0">
                <a:latin typeface="Calibri"/>
                <a:cs typeface="Calibri"/>
              </a:rPr>
              <a:t>καλύτερο για μένα </a:t>
            </a:r>
            <a:r>
              <a:rPr lang="el-GR" sz="3200" dirty="0">
                <a:latin typeface="Calibri"/>
                <a:cs typeface="Calibri"/>
              </a:rPr>
              <a:t>και τους στόχους μου, αλλά</a:t>
            </a:r>
            <a:r>
              <a:rPr sz="3200" spc="-20" dirty="0">
                <a:latin typeface="Calibri"/>
                <a:cs typeface="Calibri"/>
              </a:rPr>
              <a:t>…</a:t>
            </a:r>
            <a:endParaRPr sz="3200" dirty="0">
              <a:latin typeface="Calibri"/>
              <a:cs typeface="Calibri"/>
            </a:endParaRPr>
          </a:p>
          <a:p>
            <a:pPr marL="12700" marR="790575" algn="just">
              <a:lnSpc>
                <a:spcPct val="100000"/>
              </a:lnSpc>
              <a:spcBef>
                <a:spcPts val="865"/>
              </a:spcBef>
            </a:pPr>
            <a:r>
              <a:rPr sz="3200" dirty="0">
                <a:latin typeface="Calibri"/>
                <a:cs typeface="Calibri"/>
              </a:rPr>
              <a:t>…</a:t>
            </a:r>
            <a:r>
              <a:rPr sz="3200" spc="-20" dirty="0">
                <a:latin typeface="Calibri"/>
                <a:cs typeface="Calibri"/>
              </a:rPr>
              <a:t> </a:t>
            </a:r>
            <a:r>
              <a:rPr lang="el-GR" sz="3200" u="sng" spc="-20" dirty="0">
                <a:latin typeface="Calibri"/>
                <a:cs typeface="Calibri"/>
              </a:rPr>
              <a:t>δ</a:t>
            </a:r>
            <a:r>
              <a:rPr lang="el-GR" sz="3200" u="sng" dirty="0">
                <a:latin typeface="Calibri"/>
                <a:cs typeface="Calibri"/>
              </a:rPr>
              <a:t>εν τους καταλαβαίνω </a:t>
            </a:r>
            <a:r>
              <a:rPr lang="el-GR" sz="3200" dirty="0">
                <a:latin typeface="Calibri"/>
                <a:cs typeface="Calibri"/>
              </a:rPr>
              <a:t>ούτε τους επιδιώκω συνειδητά</a:t>
            </a:r>
            <a:r>
              <a:rPr sz="3200" spc="-10" dirty="0">
                <a:latin typeface="Calibri"/>
                <a:cs typeface="Calibri"/>
              </a:rPr>
              <a:t>.</a:t>
            </a:r>
            <a:endParaRPr sz="3200" dirty="0">
              <a:latin typeface="Calibri"/>
              <a:cs typeface="Calibri"/>
            </a:endParaRPr>
          </a:p>
          <a:p>
            <a:pPr algn="just">
              <a:lnSpc>
                <a:spcPct val="100000"/>
              </a:lnSpc>
              <a:spcBef>
                <a:spcPts val="5"/>
              </a:spcBef>
            </a:pPr>
            <a:endParaRPr sz="2400" dirty="0">
              <a:latin typeface="Calibri"/>
              <a:cs typeface="Calibri"/>
            </a:endParaRPr>
          </a:p>
          <a:p>
            <a:pPr marL="525780" algn="just">
              <a:lnSpc>
                <a:spcPct val="100000"/>
              </a:lnSpc>
            </a:pPr>
            <a:r>
              <a:rPr lang="el-GR" sz="3600" spc="-30" dirty="0">
                <a:solidFill>
                  <a:schemeClr val="tx1"/>
                </a:solidFill>
                <a:latin typeface="Calibri"/>
                <a:cs typeface="Calibri"/>
              </a:rPr>
              <a:t>Θεωρία</a:t>
            </a:r>
            <a:r>
              <a:rPr lang="el-GR" sz="3600" b="1" spc="-30" dirty="0">
                <a:solidFill>
                  <a:srgbClr val="FF0000"/>
                </a:solidFill>
                <a:latin typeface="Calibri"/>
                <a:cs typeface="Calibri"/>
              </a:rPr>
              <a:t> διδακτικού ρόλου</a:t>
            </a:r>
            <a:r>
              <a:rPr sz="3600" spc="-10" dirty="0">
                <a:latin typeface="Calibri"/>
                <a:cs typeface="Calibri"/>
              </a:rPr>
              <a:t>:</a:t>
            </a:r>
            <a:endParaRPr sz="3600" dirty="0">
              <a:latin typeface="Calibri"/>
              <a:cs typeface="Calibri"/>
            </a:endParaRPr>
          </a:p>
          <a:p>
            <a:pPr marL="12700" marR="5080" algn="just">
              <a:lnSpc>
                <a:spcPct val="100000"/>
              </a:lnSpc>
              <a:spcBef>
                <a:spcPts val="890"/>
              </a:spcBef>
            </a:pPr>
            <a:r>
              <a:rPr lang="el-GR" sz="3200" dirty="0">
                <a:latin typeface="Calibri"/>
                <a:cs typeface="Calibri"/>
              </a:rPr>
              <a:t>Ο Χ φροντίζει για τα "συμφέροντά" μου, για το καλό μου, ακόμη και όταν έρχεται σε αντιπαράθεση μαζί μου, με τους τρέχοντες στόχους μου- ο Χ με βοηθά ή με πιέζει ή με υποχρεώνει!</a:t>
            </a:r>
            <a:endParaRPr sz="3200" dirty="0">
              <a:latin typeface="Calibri"/>
              <a:cs typeface="Calibri"/>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2041" y="226009"/>
            <a:ext cx="7337959" cy="505908"/>
          </a:xfrm>
          <a:prstGeom prst="rect">
            <a:avLst/>
          </a:prstGeom>
        </p:spPr>
        <p:txBody>
          <a:bodyPr vert="horz" wrap="square" lIns="0" tIns="13335" rIns="0" bIns="0" rtlCol="0">
            <a:spAutoFit/>
          </a:bodyPr>
          <a:lstStyle/>
          <a:p>
            <a:pPr marL="12700">
              <a:lnSpc>
                <a:spcPct val="100000"/>
              </a:lnSpc>
              <a:spcBef>
                <a:spcPts val="105"/>
              </a:spcBef>
            </a:pPr>
            <a:r>
              <a:rPr lang="el-GR" sz="3200" b="0" dirty="0">
                <a:latin typeface="Calibri"/>
                <a:cs typeface="Calibri"/>
              </a:rPr>
              <a:t>Σε πολλές περιπτώσεις οι πράκτορες θα:</a:t>
            </a:r>
            <a:endParaRPr sz="3200" dirty="0">
              <a:latin typeface="Calibri"/>
              <a:cs typeface="Calibri"/>
            </a:endParaRPr>
          </a:p>
        </p:txBody>
      </p:sp>
      <p:sp>
        <p:nvSpPr>
          <p:cNvPr id="5" name="object 5"/>
          <p:cNvSpPr txBox="1"/>
          <p:nvPr/>
        </p:nvSpPr>
        <p:spPr>
          <a:xfrm>
            <a:off x="282041" y="1295400"/>
            <a:ext cx="7642759" cy="4433264"/>
          </a:xfrm>
          <a:prstGeom prst="rect">
            <a:avLst/>
          </a:prstGeom>
        </p:spPr>
        <p:txBody>
          <a:bodyPr vert="horz" wrap="square" lIns="0" tIns="110489" rIns="0" bIns="0" rtlCol="0">
            <a:spAutoFit/>
          </a:bodyPr>
          <a:lstStyle/>
          <a:p>
            <a:pPr marL="12700" algn="just">
              <a:lnSpc>
                <a:spcPct val="100000"/>
              </a:lnSpc>
              <a:spcBef>
                <a:spcPts val="869"/>
              </a:spcBef>
              <a:tabLst>
                <a:tab pos="469265" algn="l"/>
                <a:tab pos="2811145" algn="l"/>
              </a:tabLst>
            </a:pPr>
            <a:r>
              <a:rPr sz="3200" spc="-50" dirty="0">
                <a:latin typeface="Calibri"/>
                <a:cs typeface="Calibri"/>
              </a:rPr>
              <a:t>-</a:t>
            </a:r>
            <a:r>
              <a:rPr sz="3200" dirty="0">
                <a:latin typeface="Calibri"/>
                <a:cs typeface="Calibri"/>
              </a:rPr>
              <a:t>	</a:t>
            </a:r>
            <a:r>
              <a:rPr lang="el-GR" sz="3200" b="1" dirty="0">
                <a:latin typeface="Calibri"/>
                <a:cs typeface="Calibri"/>
              </a:rPr>
              <a:t>αποφασίσουν</a:t>
            </a:r>
            <a:r>
              <a:rPr sz="3200" b="1" spc="-40" dirty="0">
                <a:latin typeface="Calibri"/>
                <a:cs typeface="Calibri"/>
              </a:rPr>
              <a:t> </a:t>
            </a:r>
            <a:r>
              <a:rPr lang="el-GR" sz="3200" b="1" i="1" dirty="0">
                <a:solidFill>
                  <a:srgbClr val="FF0000"/>
                </a:solidFill>
                <a:latin typeface="Calibri"/>
                <a:cs typeface="Calibri"/>
              </a:rPr>
              <a:t>για εμάς</a:t>
            </a:r>
            <a:r>
              <a:rPr sz="3200" b="1" i="1" dirty="0">
                <a:solidFill>
                  <a:srgbClr val="FF0000"/>
                </a:solidFill>
                <a:latin typeface="Calibri"/>
                <a:cs typeface="Calibri"/>
              </a:rPr>
              <a:t>	</a:t>
            </a:r>
            <a:r>
              <a:rPr sz="3200" dirty="0">
                <a:latin typeface="Calibri"/>
                <a:cs typeface="Calibri"/>
              </a:rPr>
              <a:t>(</a:t>
            </a:r>
            <a:r>
              <a:rPr lang="el-GR" sz="3200" dirty="0">
                <a:latin typeface="Calibri"/>
                <a:cs typeface="Calibri"/>
              </a:rPr>
              <a:t>έχουν ή όχι ανατεθεί από εμάς</a:t>
            </a:r>
            <a:r>
              <a:rPr sz="3200" spc="-20" dirty="0">
                <a:latin typeface="Calibri"/>
                <a:cs typeface="Calibri"/>
              </a:rPr>
              <a:t>),</a:t>
            </a:r>
            <a:endParaRPr sz="3200" dirty="0">
              <a:latin typeface="Calibri"/>
              <a:cs typeface="Calibri"/>
            </a:endParaRPr>
          </a:p>
          <a:p>
            <a:pPr marL="12700" algn="just">
              <a:lnSpc>
                <a:spcPct val="100000"/>
              </a:lnSpc>
              <a:spcBef>
                <a:spcPts val="770"/>
              </a:spcBef>
            </a:pPr>
            <a:r>
              <a:rPr lang="el-GR" sz="3200" b="1" spc="-25" dirty="0">
                <a:latin typeface="Calibri"/>
                <a:cs typeface="Calibri"/>
              </a:rPr>
              <a:t>ή</a:t>
            </a:r>
            <a:endParaRPr sz="3200" dirty="0">
              <a:latin typeface="Calibri"/>
              <a:cs typeface="Calibri"/>
            </a:endParaRPr>
          </a:p>
          <a:p>
            <a:pPr marL="355600" marR="5080" indent="-287020" algn="just">
              <a:lnSpc>
                <a:spcPct val="100200"/>
              </a:lnSpc>
              <a:spcBef>
                <a:spcPts val="760"/>
              </a:spcBef>
              <a:tabLst>
                <a:tab pos="354965" algn="l"/>
              </a:tabLst>
            </a:pPr>
            <a:r>
              <a:rPr sz="3200" spc="-50" dirty="0">
                <a:latin typeface="Calibri"/>
                <a:cs typeface="Calibri"/>
              </a:rPr>
              <a:t>-</a:t>
            </a:r>
            <a:r>
              <a:rPr sz="3200" dirty="0">
                <a:latin typeface="Calibri"/>
                <a:cs typeface="Calibri"/>
              </a:rPr>
              <a:t>	</a:t>
            </a:r>
            <a:r>
              <a:rPr lang="el-GR" sz="3200" b="1" dirty="0">
                <a:latin typeface="Calibri"/>
                <a:cs typeface="Calibri"/>
              </a:rPr>
              <a:t>μας δίνουν συστάσεις ή απλά μια μικρή ώθηση (</a:t>
            </a:r>
            <a:r>
              <a:rPr lang="el-GR" sz="3200" dirty="0">
                <a:latin typeface="Calibri"/>
                <a:cs typeface="Calibri"/>
              </a:rPr>
              <a:t>η πασίγνωστη φιλελεύθερη </a:t>
            </a:r>
            <a:r>
              <a:rPr lang="el-GR" sz="3200" b="1" dirty="0">
                <a:latin typeface="Calibri"/>
                <a:cs typeface="Calibri"/>
              </a:rPr>
              <a:t>"</a:t>
            </a:r>
            <a:r>
              <a:rPr lang="el-GR" sz="3200" b="1" dirty="0">
                <a:solidFill>
                  <a:srgbClr val="FF0000"/>
                </a:solidFill>
                <a:latin typeface="Calibri"/>
                <a:cs typeface="Calibri"/>
              </a:rPr>
              <a:t>ώθηση</a:t>
            </a:r>
            <a:r>
              <a:rPr lang="el-GR" sz="3200" b="1" dirty="0">
                <a:latin typeface="Calibri"/>
                <a:cs typeface="Calibri"/>
              </a:rPr>
              <a:t>") όπως στο μάρκετινγκ</a:t>
            </a:r>
            <a:r>
              <a:rPr sz="2800" spc="-10" dirty="0">
                <a:latin typeface="Calibri"/>
                <a:cs typeface="Calibri"/>
              </a:rPr>
              <a:t>,</a:t>
            </a:r>
            <a:endParaRPr sz="2800" dirty="0">
              <a:latin typeface="Calibri"/>
              <a:cs typeface="Calibri"/>
            </a:endParaRPr>
          </a:p>
          <a:p>
            <a:pPr algn="just">
              <a:lnSpc>
                <a:spcPct val="100000"/>
              </a:lnSpc>
              <a:spcBef>
                <a:spcPts val="30"/>
              </a:spcBef>
            </a:pPr>
            <a:endParaRPr sz="3950" dirty="0">
              <a:latin typeface="Calibri"/>
              <a:cs typeface="Calibri"/>
            </a:endParaRPr>
          </a:p>
          <a:p>
            <a:pPr marL="525780" algn="just">
              <a:lnSpc>
                <a:spcPct val="100000"/>
              </a:lnSpc>
              <a:spcBef>
                <a:spcPts val="5"/>
              </a:spcBef>
              <a:tabLst>
                <a:tab pos="1637030" algn="l"/>
              </a:tabLst>
            </a:pPr>
            <a:r>
              <a:rPr lang="el-GR" sz="3600" b="1" spc="-10" dirty="0">
                <a:solidFill>
                  <a:srgbClr val="FF0000"/>
                </a:solidFill>
                <a:latin typeface="Calibri"/>
                <a:cs typeface="Calibri"/>
              </a:rPr>
              <a:t>Αλλά... </a:t>
            </a:r>
            <a:r>
              <a:rPr lang="el-GR" sz="3600" spc="-10" dirty="0">
                <a:solidFill>
                  <a:schemeClr val="tx1"/>
                </a:solidFill>
                <a:latin typeface="Calibri"/>
                <a:cs typeface="Calibri"/>
              </a:rPr>
              <a:t>σε έναν </a:t>
            </a:r>
            <a:r>
              <a:rPr lang="el-GR" sz="3600" b="1" spc="-10" dirty="0">
                <a:solidFill>
                  <a:srgbClr val="FF0000"/>
                </a:solidFill>
                <a:latin typeface="Calibri"/>
                <a:cs typeface="Calibri"/>
              </a:rPr>
              <a:t>ΔΙΔΑΚΤΙΚΟ ΡΟΛΟ </a:t>
            </a:r>
            <a:r>
              <a:rPr sz="3600" b="1" spc="-50" dirty="0">
                <a:solidFill>
                  <a:srgbClr val="FF0000"/>
                </a:solidFill>
                <a:latin typeface="Calibri"/>
                <a:cs typeface="Calibri"/>
              </a:rPr>
              <a:t>?</a:t>
            </a:r>
            <a:endParaRPr sz="3600" dirty="0">
              <a:latin typeface="Calibri"/>
              <a:cs typeface="Calibri"/>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82041" y="811783"/>
            <a:ext cx="1774825" cy="513715"/>
          </a:xfrm>
          <a:prstGeom prst="rect">
            <a:avLst/>
          </a:prstGeom>
        </p:spPr>
        <p:txBody>
          <a:bodyPr vert="horz" wrap="square" lIns="0" tIns="13335" rIns="0" bIns="0" rtlCol="0">
            <a:spAutoFit/>
          </a:bodyPr>
          <a:lstStyle/>
          <a:p>
            <a:pPr marL="12700">
              <a:lnSpc>
                <a:spcPct val="100000"/>
              </a:lnSpc>
              <a:spcBef>
                <a:spcPts val="105"/>
              </a:spcBef>
            </a:pPr>
            <a:r>
              <a:rPr lang="el-GR" sz="3200" spc="-10" dirty="0">
                <a:latin typeface="Calibri"/>
                <a:cs typeface="Calibri"/>
              </a:rPr>
              <a:t>Επιπλέον </a:t>
            </a:r>
            <a:r>
              <a:rPr sz="3200" spc="-10" dirty="0">
                <a:latin typeface="Calibri"/>
                <a:cs typeface="Calibri"/>
              </a:rPr>
              <a:t>:</a:t>
            </a:r>
            <a:endParaRPr sz="3200" dirty="0">
              <a:latin typeface="Calibri"/>
              <a:cs typeface="Calibri"/>
            </a:endParaRPr>
          </a:p>
        </p:txBody>
      </p:sp>
      <p:sp>
        <p:nvSpPr>
          <p:cNvPr id="3" name="object 3"/>
          <p:cNvSpPr txBox="1">
            <a:spLocks noGrp="1"/>
          </p:cNvSpPr>
          <p:nvPr>
            <p:ph type="title"/>
          </p:nvPr>
        </p:nvSpPr>
        <p:spPr>
          <a:xfrm>
            <a:off x="739241" y="1396695"/>
            <a:ext cx="7926070" cy="998350"/>
          </a:xfrm>
          <a:prstGeom prst="rect">
            <a:avLst/>
          </a:prstGeom>
        </p:spPr>
        <p:txBody>
          <a:bodyPr vert="horz" wrap="square" lIns="0" tIns="13335" rIns="0" bIns="0" rtlCol="0">
            <a:spAutoFit/>
          </a:bodyPr>
          <a:lstStyle/>
          <a:p>
            <a:pPr marL="12700">
              <a:lnSpc>
                <a:spcPct val="100000"/>
              </a:lnSpc>
              <a:spcBef>
                <a:spcPts val="105"/>
              </a:spcBef>
            </a:pPr>
            <a:r>
              <a:rPr lang="el-GR" sz="3200" dirty="0">
                <a:solidFill>
                  <a:srgbClr val="FF0000"/>
                </a:solidFill>
              </a:rPr>
              <a:t>Ποιος </a:t>
            </a:r>
            <a:r>
              <a:rPr lang="el-GR" sz="3200" dirty="0"/>
              <a:t>κρίνει τι είναι </a:t>
            </a:r>
            <a:r>
              <a:rPr lang="el-GR" sz="3200" dirty="0">
                <a:solidFill>
                  <a:srgbClr val="FF0000"/>
                </a:solidFill>
              </a:rPr>
              <a:t>καλύτερο για μένα </a:t>
            </a:r>
            <a:r>
              <a:rPr lang="el-GR" sz="3200" b="0" dirty="0"/>
              <a:t>ή για </a:t>
            </a:r>
            <a:r>
              <a:rPr lang="el-GR" sz="3200" dirty="0">
                <a:solidFill>
                  <a:srgbClr val="FF0000"/>
                </a:solidFill>
              </a:rPr>
              <a:t>εμάς;</a:t>
            </a:r>
            <a:endParaRPr sz="3200" dirty="0">
              <a:latin typeface="Calibri"/>
              <a:cs typeface="Calibri"/>
            </a:endParaRPr>
          </a:p>
        </p:txBody>
      </p:sp>
      <p:sp>
        <p:nvSpPr>
          <p:cNvPr id="4" name="object 4"/>
          <p:cNvSpPr txBox="1">
            <a:spLocks noGrp="1"/>
          </p:cNvSpPr>
          <p:nvPr>
            <p:ph type="body" idx="1"/>
          </p:nvPr>
        </p:nvSpPr>
        <p:spPr>
          <a:xfrm>
            <a:off x="282041" y="2365538"/>
            <a:ext cx="8579916" cy="3274834"/>
          </a:xfrm>
          <a:prstGeom prst="rect">
            <a:avLst/>
          </a:prstGeom>
        </p:spPr>
        <p:txBody>
          <a:bodyPr vert="horz" wrap="square" lIns="0" tIns="215482" rIns="0" bIns="0" rtlCol="0">
            <a:spAutoFit/>
          </a:bodyPr>
          <a:lstStyle/>
          <a:p>
            <a:pPr marL="12700" marR="237490" algn="just">
              <a:lnSpc>
                <a:spcPct val="100000"/>
              </a:lnSpc>
              <a:spcBef>
                <a:spcPts val="105"/>
              </a:spcBef>
            </a:pPr>
            <a:r>
              <a:rPr lang="el-GR" dirty="0"/>
              <a:t>Είναι αυτό πραγματικά "προς το συμφέρον μας" </a:t>
            </a:r>
            <a:r>
              <a:rPr lang="el-GR" u="sng" dirty="0">
                <a:solidFill>
                  <a:srgbClr val="FF0000"/>
                </a:solidFill>
                <a:uFill>
                  <a:solidFill>
                    <a:srgbClr val="FF0000"/>
                  </a:solidFill>
                </a:uFill>
              </a:rPr>
              <a:t>ή πρωτίστως προς το ΣΥΜΦΕΡΟΝ των κυρίαρχων οικονομικών και πληροφοριακών δυνάμεων;</a:t>
            </a:r>
            <a:endParaRPr sz="3600" dirty="0">
              <a:latin typeface="Calibri"/>
              <a:cs typeface="Calibri"/>
            </a:endParaRPr>
          </a:p>
          <a:p>
            <a:pPr marL="469900" algn="just">
              <a:lnSpc>
                <a:spcPct val="100000"/>
              </a:lnSpc>
              <a:spcBef>
                <a:spcPts val="765"/>
              </a:spcBef>
            </a:pPr>
            <a:r>
              <a:rPr lang="el-GR" dirty="0"/>
              <a:t>Ή (σε πολλές χώρες) του πολιτικού καθεστώτος;</a:t>
            </a:r>
            <a:endParaRPr spc="-1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2041" y="0"/>
            <a:ext cx="8467725" cy="1537335"/>
          </a:xfrm>
          <a:prstGeom prst="rect">
            <a:avLst/>
          </a:prstGeom>
        </p:spPr>
        <p:txBody>
          <a:bodyPr vert="horz" wrap="square" lIns="0" tIns="67945" rIns="0" bIns="0" rtlCol="0">
            <a:spAutoFit/>
          </a:bodyPr>
          <a:lstStyle/>
          <a:p>
            <a:pPr marL="12700" marR="5080">
              <a:lnSpc>
                <a:spcPts val="3460"/>
              </a:lnSpc>
              <a:spcBef>
                <a:spcPts val="535"/>
              </a:spcBef>
            </a:pPr>
            <a:r>
              <a:rPr lang="el-GR" sz="3200" b="0" dirty="0">
                <a:latin typeface="Calibri"/>
                <a:cs typeface="Calibri"/>
              </a:rPr>
              <a:t>Αυτό ισχύει και για πιο </a:t>
            </a:r>
            <a:r>
              <a:rPr lang="el-GR" sz="3200" b="0" u="sng" dirty="0">
                <a:latin typeface="Calibri"/>
                <a:cs typeface="Calibri"/>
              </a:rPr>
              <a:t>σαφείς συσκευές επιρροής όπως</a:t>
            </a:r>
            <a:endParaRPr sz="3200" u="sng" dirty="0">
              <a:latin typeface="Calibri"/>
              <a:cs typeface="Calibri"/>
            </a:endParaRPr>
          </a:p>
          <a:p>
            <a:pPr marL="469900">
              <a:lnSpc>
                <a:spcPct val="100000"/>
              </a:lnSpc>
              <a:spcBef>
                <a:spcPts val="345"/>
              </a:spcBef>
            </a:pPr>
            <a:r>
              <a:rPr sz="3200" b="0" dirty="0">
                <a:latin typeface="Calibri"/>
                <a:cs typeface="Calibri"/>
              </a:rPr>
              <a:t>&gt;&gt;</a:t>
            </a:r>
            <a:r>
              <a:rPr sz="3200" b="0" spc="-75" dirty="0">
                <a:latin typeface="Calibri"/>
                <a:cs typeface="Calibri"/>
              </a:rPr>
              <a:t> </a:t>
            </a:r>
            <a:r>
              <a:rPr lang="el-GR" sz="3200" b="0" spc="-75" dirty="0">
                <a:latin typeface="Calibri"/>
                <a:cs typeface="Calibri"/>
              </a:rPr>
              <a:t>ΣΥΣΤΗΜΑΤΑ </a:t>
            </a:r>
            <a:r>
              <a:rPr sz="3500" i="1" dirty="0">
                <a:solidFill>
                  <a:srgbClr val="FF0000"/>
                </a:solidFill>
                <a:latin typeface="Calibri"/>
                <a:cs typeface="Calibri"/>
              </a:rPr>
              <a:t>RECCOMENDER</a:t>
            </a:r>
            <a:endParaRPr sz="3500" dirty="0">
              <a:latin typeface="Calibri"/>
              <a:cs typeface="Calibri"/>
            </a:endParaRPr>
          </a:p>
        </p:txBody>
      </p:sp>
      <p:sp>
        <p:nvSpPr>
          <p:cNvPr id="3" name="object 3"/>
          <p:cNvSpPr txBox="1"/>
          <p:nvPr/>
        </p:nvSpPr>
        <p:spPr>
          <a:xfrm>
            <a:off x="394234" y="1143000"/>
            <a:ext cx="8555990" cy="5645776"/>
          </a:xfrm>
          <a:prstGeom prst="rect">
            <a:avLst/>
          </a:prstGeom>
        </p:spPr>
        <p:txBody>
          <a:bodyPr vert="horz" wrap="square" lIns="0" tIns="262255" rIns="0" bIns="0" rtlCol="0">
            <a:spAutoFit/>
          </a:bodyPr>
          <a:lstStyle/>
          <a:p>
            <a:pPr marR="50165" algn="ctr">
              <a:lnSpc>
                <a:spcPct val="100000"/>
              </a:lnSpc>
              <a:spcBef>
                <a:spcPts val="2065"/>
              </a:spcBef>
            </a:pPr>
            <a:r>
              <a:rPr lang="el-GR" sz="3200" dirty="0">
                <a:latin typeface="Calibri"/>
                <a:cs typeface="Calibri"/>
              </a:rPr>
              <a:t>που θα μας </a:t>
            </a:r>
            <a:r>
              <a:rPr lang="el-GR" sz="3200" b="1" dirty="0">
                <a:latin typeface="Calibri"/>
                <a:cs typeface="Calibri"/>
              </a:rPr>
              <a:t>γνωρίζουν καλύτερα από εμάς</a:t>
            </a:r>
            <a:r>
              <a:rPr sz="3200" spc="-25" dirty="0">
                <a:latin typeface="Calibri"/>
                <a:cs typeface="Calibri"/>
              </a:rPr>
              <a:t>.</a:t>
            </a:r>
            <a:endParaRPr lang="el-GR" sz="3200" spc="-25" dirty="0">
              <a:latin typeface="Calibri"/>
              <a:cs typeface="Calibri"/>
            </a:endParaRPr>
          </a:p>
          <a:p>
            <a:pPr marR="50165" algn="l">
              <a:lnSpc>
                <a:spcPct val="100000"/>
              </a:lnSpc>
              <a:spcBef>
                <a:spcPts val="2065"/>
              </a:spcBef>
            </a:pPr>
            <a:r>
              <a:rPr lang="el-GR" sz="3200" dirty="0">
                <a:latin typeface="Calibri"/>
                <a:cs typeface="Calibri"/>
              </a:rPr>
              <a:t>Θα μας δίνουν συστάσεις και προτάσεις "προς το συμφέρον μας", με μια ΔΙΔΑΚΤΙΚΗ διάθεση</a:t>
            </a:r>
            <a:r>
              <a:rPr sz="3200" spc="-10" dirty="0">
                <a:latin typeface="Calibri"/>
                <a:cs typeface="Calibri"/>
              </a:rPr>
              <a:t>,</a:t>
            </a:r>
            <a:endParaRPr sz="3200" dirty="0">
              <a:latin typeface="Calibri"/>
              <a:cs typeface="Calibri"/>
            </a:endParaRPr>
          </a:p>
          <a:p>
            <a:pPr marL="469900">
              <a:lnSpc>
                <a:spcPct val="100000"/>
              </a:lnSpc>
              <a:spcBef>
                <a:spcPts val="385"/>
              </a:spcBef>
            </a:pPr>
            <a:r>
              <a:rPr lang="el-GR" sz="3200" dirty="0">
                <a:latin typeface="Calibri"/>
                <a:cs typeface="Calibri"/>
              </a:rPr>
              <a:t>ή θα ακολουθήσουν τα κριτήρια της αγοράς</a:t>
            </a:r>
            <a:endParaRPr sz="3200" dirty="0">
              <a:latin typeface="Calibri"/>
              <a:cs typeface="Calibri"/>
            </a:endParaRPr>
          </a:p>
          <a:p>
            <a:pPr marL="104139">
              <a:lnSpc>
                <a:spcPct val="100000"/>
              </a:lnSpc>
              <a:spcBef>
                <a:spcPts val="385"/>
              </a:spcBef>
            </a:pPr>
            <a:r>
              <a:rPr lang="el-GR" sz="3200" b="1" dirty="0">
                <a:latin typeface="Calibri"/>
                <a:cs typeface="Calibri"/>
              </a:rPr>
              <a:t>απλά μια </a:t>
            </a:r>
            <a:r>
              <a:rPr lang="el-GR" sz="3200" b="1" dirty="0">
                <a:solidFill>
                  <a:srgbClr val="FF0000"/>
                </a:solidFill>
                <a:latin typeface="Calibri"/>
                <a:cs typeface="Calibri"/>
              </a:rPr>
              <a:t>πιο αποτελεσματική, εξατομικευμένη διαφήμιση;</a:t>
            </a:r>
            <a:endParaRPr sz="3200" dirty="0">
              <a:latin typeface="Calibri"/>
              <a:cs typeface="Calibri"/>
            </a:endParaRPr>
          </a:p>
          <a:p>
            <a:pPr>
              <a:lnSpc>
                <a:spcPct val="100000"/>
              </a:lnSpc>
              <a:spcBef>
                <a:spcPts val="30"/>
              </a:spcBef>
            </a:pPr>
            <a:endParaRPr sz="3750" dirty="0">
              <a:latin typeface="Calibri"/>
              <a:cs typeface="Calibri"/>
            </a:endParaRPr>
          </a:p>
          <a:p>
            <a:pPr marL="12700">
              <a:lnSpc>
                <a:spcPct val="100000"/>
              </a:lnSpc>
            </a:pPr>
            <a:r>
              <a:rPr lang="el-GR" sz="3200" b="1" dirty="0">
                <a:latin typeface="Calibri"/>
                <a:cs typeface="Calibri"/>
              </a:rPr>
              <a:t>Στο πλευρό του "χρήστη";!</a:t>
            </a:r>
          </a:p>
          <a:p>
            <a:pPr marL="12700">
              <a:lnSpc>
                <a:spcPct val="100000"/>
              </a:lnSpc>
            </a:pPr>
            <a:r>
              <a:rPr lang="el-GR" sz="3200" b="1" dirty="0">
                <a:latin typeface="Calibri"/>
                <a:cs typeface="Calibri"/>
              </a:rPr>
              <a:t>Ή του "πωλητή" (των δεδομένων μας ή κάποιου αγαθού);</a:t>
            </a:r>
            <a:endParaRPr sz="3200" dirty="0">
              <a:latin typeface="Calibri"/>
              <a:cs typeface="Calibri"/>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05714" y="203073"/>
            <a:ext cx="6095086" cy="504625"/>
          </a:xfrm>
          <a:prstGeom prst="rect">
            <a:avLst/>
          </a:prstGeom>
        </p:spPr>
        <p:txBody>
          <a:bodyPr vert="horz" wrap="square" lIns="0" tIns="12065" rIns="0" bIns="0" rtlCol="0">
            <a:spAutoFit/>
          </a:bodyPr>
          <a:lstStyle/>
          <a:p>
            <a:pPr marL="12700">
              <a:lnSpc>
                <a:spcPct val="100000"/>
              </a:lnSpc>
              <a:spcBef>
                <a:spcPts val="95"/>
              </a:spcBef>
            </a:pPr>
            <a:r>
              <a:rPr lang="el-GR" sz="3200" dirty="0"/>
              <a:t>Θα </a:t>
            </a:r>
            <a:r>
              <a:rPr lang="el-GR" sz="3200" dirty="0">
                <a:solidFill>
                  <a:srgbClr val="FF0000"/>
                </a:solidFill>
              </a:rPr>
              <a:t>αποφασίζουν "για εμάς",</a:t>
            </a:r>
            <a:endParaRPr dirty="0">
              <a:solidFill>
                <a:srgbClr val="FF0000"/>
              </a:solidFill>
            </a:endParaRPr>
          </a:p>
        </p:txBody>
      </p:sp>
      <p:sp>
        <p:nvSpPr>
          <p:cNvPr id="4" name="object 4"/>
          <p:cNvSpPr/>
          <p:nvPr/>
        </p:nvSpPr>
        <p:spPr>
          <a:xfrm>
            <a:off x="305714" y="2548263"/>
            <a:ext cx="1943100" cy="0"/>
          </a:xfrm>
          <a:custGeom>
            <a:avLst/>
            <a:gdLst/>
            <a:ahLst/>
            <a:cxnLst/>
            <a:rect l="l" t="t" r="r" b="b"/>
            <a:pathLst>
              <a:path w="1943100">
                <a:moveTo>
                  <a:pt x="0" y="0"/>
                </a:moveTo>
                <a:lnTo>
                  <a:pt x="1943100" y="0"/>
                </a:lnTo>
              </a:path>
            </a:pathLst>
          </a:custGeom>
          <a:ln w="20759">
            <a:solidFill>
              <a:srgbClr val="000000"/>
            </a:solidFill>
          </a:ln>
        </p:spPr>
        <p:txBody>
          <a:bodyPr wrap="square" lIns="0" tIns="0" rIns="0" bIns="0" rtlCol="0"/>
          <a:lstStyle/>
          <a:p>
            <a:endParaRPr/>
          </a:p>
        </p:txBody>
      </p:sp>
      <p:sp>
        <p:nvSpPr>
          <p:cNvPr id="5" name="object 5"/>
          <p:cNvSpPr txBox="1"/>
          <p:nvPr/>
        </p:nvSpPr>
        <p:spPr>
          <a:xfrm>
            <a:off x="249974" y="1101900"/>
            <a:ext cx="8588312" cy="2734082"/>
          </a:xfrm>
          <a:prstGeom prst="rect">
            <a:avLst/>
          </a:prstGeom>
        </p:spPr>
        <p:txBody>
          <a:bodyPr vert="horz" wrap="square" lIns="0" tIns="12700" rIns="0" bIns="0" rtlCol="0">
            <a:spAutoFit/>
          </a:bodyPr>
          <a:lstStyle/>
          <a:p>
            <a:pPr marL="1841500" marR="388620" indent="-1372235" algn="just">
              <a:lnSpc>
                <a:spcPct val="100000"/>
              </a:lnSpc>
              <a:spcBef>
                <a:spcPts val="100"/>
              </a:spcBef>
              <a:tabLst>
                <a:tab pos="4352290" algn="l"/>
              </a:tabLst>
            </a:pPr>
            <a:r>
              <a:rPr lang="el-GR" sz="3200" b="1" dirty="0">
                <a:latin typeface="Calibri"/>
                <a:cs typeface="Calibri"/>
              </a:rPr>
              <a:t>αλλά... ΑΜΦΙΣΒΗΜΑ: "</a:t>
            </a:r>
            <a:r>
              <a:rPr lang="el-GR" sz="3200" b="1" dirty="0">
                <a:solidFill>
                  <a:srgbClr val="FF0000"/>
                </a:solidFill>
                <a:latin typeface="Calibri"/>
                <a:cs typeface="Calibri"/>
              </a:rPr>
              <a:t>αντί</a:t>
            </a:r>
            <a:r>
              <a:rPr lang="el-GR" sz="3200" b="1" dirty="0">
                <a:latin typeface="Calibri"/>
                <a:cs typeface="Calibri"/>
              </a:rPr>
              <a:t>" για εμάς ή επίσης "</a:t>
            </a:r>
            <a:r>
              <a:rPr lang="el-GR" sz="3200" b="1" dirty="0">
                <a:solidFill>
                  <a:srgbClr val="FF0000"/>
                </a:solidFill>
                <a:latin typeface="Calibri"/>
                <a:cs typeface="Calibri"/>
              </a:rPr>
              <a:t>για το καλό μας</a:t>
            </a:r>
            <a:r>
              <a:rPr lang="el-GR" sz="3200" b="1" dirty="0">
                <a:latin typeface="Calibri"/>
                <a:cs typeface="Calibri"/>
              </a:rPr>
              <a:t>";</a:t>
            </a:r>
          </a:p>
          <a:p>
            <a:pPr marL="1841500" marR="388620" indent="-1372235" algn="just">
              <a:lnSpc>
                <a:spcPct val="100000"/>
              </a:lnSpc>
              <a:spcBef>
                <a:spcPts val="100"/>
              </a:spcBef>
              <a:tabLst>
                <a:tab pos="4352290" algn="l"/>
              </a:tabLst>
            </a:pPr>
            <a:endParaRPr sz="2800" dirty="0">
              <a:latin typeface="Calibri"/>
              <a:cs typeface="Calibri"/>
            </a:endParaRPr>
          </a:p>
          <a:p>
            <a:pPr marL="12700" marR="5080" algn="just">
              <a:lnSpc>
                <a:spcPct val="100000"/>
              </a:lnSpc>
            </a:pPr>
            <a:r>
              <a:rPr lang="el-GR" sz="2800" b="1" dirty="0">
                <a:latin typeface="Calibri"/>
                <a:cs typeface="Calibri"/>
              </a:rPr>
              <a:t>Τα κοινωνικά ρομπότ και οι ευφυείς πράκτορες </a:t>
            </a:r>
            <a:r>
              <a:rPr lang="el-GR" sz="2800" b="1" dirty="0">
                <a:solidFill>
                  <a:srgbClr val="FF0000"/>
                </a:solidFill>
                <a:latin typeface="Calibri"/>
                <a:cs typeface="Calibri"/>
              </a:rPr>
              <a:t>ΔΕΝ</a:t>
            </a:r>
            <a:r>
              <a:rPr lang="el-GR" sz="2800" b="1" dirty="0">
                <a:latin typeface="Calibri"/>
                <a:cs typeface="Calibri"/>
              </a:rPr>
              <a:t> θα κυβερνούν προς το συμφέρον τους (</a:t>
            </a:r>
            <a:r>
              <a:rPr lang="el-GR" sz="2800" dirty="0">
                <a:latin typeface="Calibri"/>
                <a:cs typeface="Calibri"/>
              </a:rPr>
              <a:t>επιστημονική φαντασία</a:t>
            </a:r>
            <a:r>
              <a:rPr lang="el-GR" sz="2800" b="1" dirty="0">
                <a:latin typeface="Calibri"/>
                <a:cs typeface="Calibri"/>
              </a:rPr>
              <a:t>!)</a:t>
            </a:r>
            <a:endParaRPr sz="2800" dirty="0">
              <a:latin typeface="Calibri"/>
              <a:cs typeface="Calibri"/>
            </a:endParaRPr>
          </a:p>
        </p:txBody>
      </p:sp>
      <p:sp>
        <p:nvSpPr>
          <p:cNvPr id="7" name="object 7"/>
          <p:cNvSpPr txBox="1"/>
          <p:nvPr/>
        </p:nvSpPr>
        <p:spPr>
          <a:xfrm>
            <a:off x="1905000" y="3621202"/>
            <a:ext cx="5184140" cy="874598"/>
          </a:xfrm>
          <a:prstGeom prst="rect">
            <a:avLst/>
          </a:prstGeom>
        </p:spPr>
        <p:txBody>
          <a:bodyPr vert="horz" wrap="square" lIns="0" tIns="12700" rIns="0" bIns="0" rtlCol="0">
            <a:spAutoFit/>
          </a:bodyPr>
          <a:lstStyle/>
          <a:p>
            <a:pPr marL="12700">
              <a:lnSpc>
                <a:spcPct val="100000"/>
              </a:lnSpc>
              <a:spcBef>
                <a:spcPts val="100"/>
              </a:spcBef>
            </a:pPr>
            <a:r>
              <a:rPr lang="el-GR" sz="2800" b="1" dirty="0">
                <a:solidFill>
                  <a:srgbClr val="FF0000"/>
                </a:solidFill>
                <a:latin typeface="Calibri"/>
                <a:cs typeface="Calibri"/>
              </a:rPr>
              <a:t>προς το συμφέρον ποιου;</a:t>
            </a:r>
            <a:endParaRPr sz="2800" dirty="0">
              <a:latin typeface="Calibri"/>
              <a:cs typeface="Calibri"/>
            </a:endParaRPr>
          </a:p>
          <a:p>
            <a:pPr marL="887094">
              <a:lnSpc>
                <a:spcPct val="100000"/>
              </a:lnSpc>
              <a:spcBef>
                <a:spcPts val="5"/>
              </a:spcBef>
            </a:pPr>
            <a:r>
              <a:rPr lang="el-GR" sz="2800" b="1" dirty="0">
                <a:solidFill>
                  <a:srgbClr val="FF0000"/>
                </a:solidFill>
                <a:latin typeface="Calibri"/>
                <a:cs typeface="Calibri"/>
              </a:rPr>
              <a:t>Ενδυναμώνοντας ποιον;</a:t>
            </a:r>
            <a:endParaRPr sz="2800" dirty="0">
              <a:latin typeface="Calibri"/>
              <a:cs typeface="Calibri"/>
            </a:endParaRPr>
          </a:p>
        </p:txBody>
      </p:sp>
      <p:sp>
        <p:nvSpPr>
          <p:cNvPr id="8" name="object 8"/>
          <p:cNvSpPr txBox="1"/>
          <p:nvPr/>
        </p:nvSpPr>
        <p:spPr>
          <a:xfrm>
            <a:off x="324002" y="4389059"/>
            <a:ext cx="7372198" cy="2475037"/>
          </a:xfrm>
          <a:prstGeom prst="rect">
            <a:avLst/>
          </a:prstGeom>
        </p:spPr>
        <p:txBody>
          <a:bodyPr vert="horz" wrap="square" lIns="0" tIns="12700" rIns="0" bIns="0" rtlCol="0">
            <a:spAutoFit/>
          </a:bodyPr>
          <a:lstStyle/>
          <a:p>
            <a:pPr marL="12700" marR="1464310" indent="457200" algn="just">
              <a:lnSpc>
                <a:spcPct val="100000"/>
              </a:lnSpc>
              <a:spcBef>
                <a:spcPts val="100"/>
              </a:spcBef>
            </a:pPr>
            <a:r>
              <a:rPr lang="el-GR" sz="3200" dirty="0">
                <a:latin typeface="Calibri"/>
                <a:cs typeface="Calibri"/>
              </a:rPr>
              <a:t>Και θα μπορέσουμε να το παρακολουθήσουμε και να το κατανοήσουμε αυτό;</a:t>
            </a:r>
            <a:endParaRPr sz="3200" dirty="0">
              <a:latin typeface="Calibri"/>
              <a:cs typeface="Calibri"/>
            </a:endParaRPr>
          </a:p>
          <a:p>
            <a:pPr marL="469900" algn="just">
              <a:lnSpc>
                <a:spcPct val="100000"/>
              </a:lnSpc>
              <a:spcBef>
                <a:spcPts val="5"/>
              </a:spcBef>
            </a:pPr>
            <a:r>
              <a:rPr lang="el-GR" sz="3200" b="1" dirty="0">
                <a:latin typeface="Calibri"/>
                <a:cs typeface="Calibri"/>
              </a:rPr>
              <a:t>Και να γίνει </a:t>
            </a:r>
            <a:r>
              <a:rPr lang="el-GR" sz="3200" b="1" dirty="0">
                <a:solidFill>
                  <a:srgbClr val="FF0000"/>
                </a:solidFill>
                <a:latin typeface="Calibri"/>
                <a:cs typeface="Calibri"/>
              </a:rPr>
              <a:t>αυτό "διαφανές" για τους ανθρώπους</a:t>
            </a:r>
            <a:r>
              <a:rPr lang="el-GR" sz="3200" b="1" dirty="0">
                <a:latin typeface="Calibri"/>
                <a:cs typeface="Calibri"/>
              </a:rPr>
              <a:t>;</a:t>
            </a:r>
            <a:endParaRPr sz="3200" dirty="0">
              <a:latin typeface="Calibri"/>
              <a:cs typeface="Calibri"/>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5940" y="319786"/>
            <a:ext cx="8067675" cy="5709255"/>
          </a:xfrm>
          <a:prstGeom prst="rect">
            <a:avLst/>
          </a:prstGeom>
        </p:spPr>
        <p:txBody>
          <a:bodyPr vert="horz" wrap="square" lIns="0" tIns="12700" rIns="0" bIns="0" rtlCol="0">
            <a:spAutoFit/>
          </a:bodyPr>
          <a:lstStyle/>
          <a:p>
            <a:pPr marL="12700" algn="just">
              <a:lnSpc>
                <a:spcPct val="100000"/>
              </a:lnSpc>
              <a:spcBef>
                <a:spcPts val="100"/>
              </a:spcBef>
            </a:pPr>
            <a:r>
              <a:rPr lang="el-GR" sz="2800" dirty="0">
                <a:latin typeface="Calibri"/>
                <a:cs typeface="Calibri"/>
              </a:rPr>
              <a:t>Επιπλέον: "ΔΙΔΑΚΤΙΚΟ" δεν σημαίνει</a:t>
            </a:r>
          </a:p>
          <a:p>
            <a:pPr marL="12700" algn="just">
              <a:lnSpc>
                <a:spcPct val="100000"/>
              </a:lnSpc>
              <a:spcBef>
                <a:spcPts val="100"/>
              </a:spcBef>
            </a:pPr>
            <a:r>
              <a:rPr lang="el-GR" sz="2800" dirty="0">
                <a:latin typeface="Calibri"/>
                <a:cs typeface="Calibri"/>
              </a:rPr>
              <a:t>"με προστατεύει</a:t>
            </a:r>
            <a:r>
              <a:rPr sz="2800" spc="-25" dirty="0">
                <a:latin typeface="Calibri"/>
                <a:cs typeface="Calibri"/>
              </a:rPr>
              <a:t>”</a:t>
            </a:r>
            <a:endParaRPr sz="2800" dirty="0">
              <a:latin typeface="Calibri"/>
              <a:cs typeface="Calibri"/>
            </a:endParaRPr>
          </a:p>
          <a:p>
            <a:pPr marL="12700" marR="156845" indent="457200" algn="just">
              <a:lnSpc>
                <a:spcPct val="100000"/>
              </a:lnSpc>
              <a:spcBef>
                <a:spcPts val="770"/>
              </a:spcBef>
            </a:pPr>
            <a:r>
              <a:rPr lang="el-GR" sz="2800" dirty="0">
                <a:latin typeface="Calibri"/>
                <a:cs typeface="Calibri"/>
              </a:rPr>
              <a:t>μόνο φροντίζοντας για τα "</a:t>
            </a:r>
            <a:r>
              <a:rPr lang="el-GR" sz="2800" b="1" dirty="0">
                <a:latin typeface="Calibri"/>
                <a:cs typeface="Calibri"/>
              </a:rPr>
              <a:t>ατομικά</a:t>
            </a:r>
            <a:r>
              <a:rPr lang="el-GR" sz="2800" dirty="0">
                <a:latin typeface="Calibri"/>
                <a:cs typeface="Calibri"/>
              </a:rPr>
              <a:t>" "</a:t>
            </a:r>
            <a:r>
              <a:rPr lang="el-GR" sz="2800" b="1" dirty="0">
                <a:latin typeface="Calibri"/>
                <a:cs typeface="Calibri"/>
              </a:rPr>
              <a:t>προσωπικά</a:t>
            </a:r>
            <a:r>
              <a:rPr lang="el-GR" sz="2800" dirty="0">
                <a:latin typeface="Calibri"/>
                <a:cs typeface="Calibri"/>
              </a:rPr>
              <a:t>" μας συμφέροντα, αλλά και βοηθώντας μας να κατανοήσουμε και να φροντίσουμε:</a:t>
            </a:r>
            <a:endParaRPr sz="2800" dirty="0">
              <a:latin typeface="Calibri"/>
              <a:cs typeface="Calibri"/>
            </a:endParaRPr>
          </a:p>
          <a:p>
            <a:pPr marL="413384" marR="10160" indent="217170" algn="just">
              <a:lnSpc>
                <a:spcPct val="100000"/>
              </a:lnSpc>
              <a:spcBef>
                <a:spcPts val="775"/>
              </a:spcBef>
              <a:buChar char="-"/>
              <a:tabLst>
                <a:tab pos="630555" algn="l"/>
              </a:tabLst>
            </a:pPr>
            <a:r>
              <a:rPr lang="el-GR" sz="2800" b="1" dirty="0">
                <a:solidFill>
                  <a:srgbClr val="FF0000"/>
                </a:solidFill>
                <a:latin typeface="Calibri"/>
                <a:cs typeface="Calibri"/>
              </a:rPr>
              <a:t>κοινά συμφέροντα </a:t>
            </a:r>
            <a:r>
              <a:rPr lang="el-GR" sz="2800" b="1" dirty="0">
                <a:latin typeface="Calibri"/>
                <a:cs typeface="Calibri"/>
              </a:rPr>
              <a:t>και πιθανά συλλογικά υποκείμενα και κοινότητες</a:t>
            </a:r>
            <a:r>
              <a:rPr sz="2800" b="1" spc="-10" dirty="0">
                <a:latin typeface="Calibri"/>
                <a:cs typeface="Calibri"/>
              </a:rPr>
              <a:t>;</a:t>
            </a:r>
            <a:endParaRPr sz="2800" dirty="0">
              <a:latin typeface="Calibri"/>
              <a:cs typeface="Calibri"/>
            </a:endParaRPr>
          </a:p>
          <a:p>
            <a:pPr marL="629920" indent="-217170" algn="just">
              <a:lnSpc>
                <a:spcPct val="100000"/>
              </a:lnSpc>
              <a:spcBef>
                <a:spcPts val="770"/>
              </a:spcBef>
              <a:buChar char="-"/>
              <a:tabLst>
                <a:tab pos="630555" algn="l"/>
              </a:tabLst>
            </a:pPr>
            <a:r>
              <a:rPr lang="el-GR" sz="2800" b="1" dirty="0">
                <a:latin typeface="Calibri"/>
                <a:cs typeface="Calibri"/>
              </a:rPr>
              <a:t>κρυφές </a:t>
            </a:r>
            <a:r>
              <a:rPr lang="el-GR" sz="2800" b="1" dirty="0">
                <a:solidFill>
                  <a:srgbClr val="FF0000"/>
                </a:solidFill>
                <a:latin typeface="Calibri"/>
                <a:cs typeface="Calibri"/>
              </a:rPr>
              <a:t>συγκρούσεις συμφερόντων</a:t>
            </a:r>
            <a:r>
              <a:rPr lang="el-GR" sz="2800" b="1" dirty="0">
                <a:latin typeface="Calibri"/>
                <a:cs typeface="Calibri"/>
              </a:rPr>
              <a:t>,</a:t>
            </a:r>
            <a:endParaRPr sz="2800" dirty="0">
              <a:latin typeface="Calibri"/>
              <a:cs typeface="Calibri"/>
            </a:endParaRPr>
          </a:p>
          <a:p>
            <a:pPr marL="413384" marR="5080" indent="217170" algn="just">
              <a:lnSpc>
                <a:spcPct val="100000"/>
              </a:lnSpc>
              <a:spcBef>
                <a:spcPts val="770"/>
              </a:spcBef>
              <a:buChar char="-"/>
              <a:tabLst>
                <a:tab pos="630555" algn="l"/>
              </a:tabLst>
            </a:pPr>
            <a:r>
              <a:rPr lang="el-GR" sz="2800" b="1" dirty="0">
                <a:latin typeface="Calibri"/>
                <a:cs typeface="Calibri"/>
              </a:rPr>
              <a:t>τα </a:t>
            </a:r>
            <a:r>
              <a:rPr sz="2800" b="1" spc="-40" dirty="0">
                <a:latin typeface="Calibri"/>
                <a:cs typeface="Calibri"/>
              </a:rPr>
              <a:t>“</a:t>
            </a:r>
            <a:r>
              <a:rPr lang="el-GR" sz="2800" b="1" spc="-40" dirty="0">
                <a:solidFill>
                  <a:srgbClr val="FF0000"/>
                </a:solidFill>
                <a:latin typeface="Calibri"/>
                <a:cs typeface="Calibri"/>
              </a:rPr>
              <a:t>κοινά</a:t>
            </a:r>
            <a:r>
              <a:rPr sz="2800" b="1" spc="-40" dirty="0">
                <a:latin typeface="Calibri"/>
                <a:cs typeface="Calibri"/>
              </a:rPr>
              <a:t>”,</a:t>
            </a:r>
            <a:r>
              <a:rPr sz="2800" b="1" spc="-55" dirty="0">
                <a:latin typeface="Calibri"/>
                <a:cs typeface="Calibri"/>
              </a:rPr>
              <a:t> </a:t>
            </a:r>
            <a:r>
              <a:rPr lang="el-GR" sz="2800" b="1" dirty="0">
                <a:latin typeface="Calibri"/>
                <a:cs typeface="Calibri"/>
              </a:rPr>
              <a:t>των δημόσιων αγαθών και της σημασίας και του σεβασμού τους (περιβάλλον, ενέργεια, νερό, </a:t>
            </a:r>
            <a:r>
              <a:rPr lang="el-GR" sz="2800" b="1" dirty="0">
                <a:solidFill>
                  <a:srgbClr val="FF0000"/>
                </a:solidFill>
                <a:latin typeface="Calibri"/>
                <a:cs typeface="Calibri"/>
              </a:rPr>
              <a:t>δημόσια υγεία</a:t>
            </a:r>
            <a:r>
              <a:rPr lang="el-GR" sz="2800" b="1" dirty="0">
                <a:latin typeface="Calibri"/>
                <a:cs typeface="Calibri"/>
              </a:rPr>
              <a:t>, ...)</a:t>
            </a:r>
          </a:p>
          <a:p>
            <a:pPr marL="413384" marR="5080" indent="217170" algn="just">
              <a:lnSpc>
                <a:spcPct val="100000"/>
              </a:lnSpc>
              <a:spcBef>
                <a:spcPts val="770"/>
              </a:spcBef>
              <a:buChar char="-"/>
              <a:tabLst>
                <a:tab pos="630555" algn="l"/>
              </a:tabLst>
            </a:pPr>
            <a:endParaRPr sz="2800" dirty="0">
              <a:latin typeface="Calibri"/>
              <a:cs typeface="Calibri"/>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82040" y="440537"/>
            <a:ext cx="5661559" cy="1196340"/>
          </a:xfrm>
          <a:prstGeom prst="rect">
            <a:avLst/>
          </a:prstGeom>
        </p:spPr>
        <p:txBody>
          <a:bodyPr vert="horz" wrap="square" lIns="0" tIns="109855" rIns="0" bIns="0" rtlCol="0">
            <a:spAutoFit/>
          </a:bodyPr>
          <a:lstStyle/>
          <a:p>
            <a:pPr marL="12700">
              <a:lnSpc>
                <a:spcPct val="100000"/>
              </a:lnSpc>
              <a:spcBef>
                <a:spcPts val="865"/>
              </a:spcBef>
            </a:pPr>
            <a:r>
              <a:rPr sz="3200" b="1" spc="-25" dirty="0">
                <a:latin typeface="Calibri"/>
                <a:cs typeface="Calibri"/>
              </a:rPr>
              <a:t>“</a:t>
            </a:r>
            <a:r>
              <a:rPr lang="el-GR" sz="3200" b="1" spc="-25" dirty="0">
                <a:latin typeface="Calibri"/>
                <a:cs typeface="Calibri"/>
              </a:rPr>
              <a:t>ΕΠΑΥΞΗΜΕΝΗ ΝΟΗΜΟΣΥΝΗ</a:t>
            </a:r>
            <a:r>
              <a:rPr sz="3200" b="1" spc="-10" dirty="0">
                <a:latin typeface="Calibri"/>
                <a:cs typeface="Calibri"/>
              </a:rPr>
              <a:t>”</a:t>
            </a:r>
            <a:endParaRPr sz="3200" dirty="0">
              <a:latin typeface="Calibri"/>
              <a:cs typeface="Calibri"/>
            </a:endParaRPr>
          </a:p>
          <a:p>
            <a:pPr marL="469900">
              <a:lnSpc>
                <a:spcPct val="100000"/>
              </a:lnSpc>
              <a:spcBef>
                <a:spcPts val="770"/>
              </a:spcBef>
            </a:pPr>
            <a:r>
              <a:rPr lang="el-GR" sz="3200" b="1" dirty="0">
                <a:latin typeface="Calibri"/>
                <a:cs typeface="Calibri"/>
              </a:rPr>
              <a:t>επίσης σημαίνει</a:t>
            </a:r>
            <a:endParaRPr sz="3200" dirty="0">
              <a:latin typeface="Calibri"/>
              <a:cs typeface="Calibri"/>
            </a:endParaRPr>
          </a:p>
        </p:txBody>
      </p:sp>
      <p:sp>
        <p:nvSpPr>
          <p:cNvPr id="7" name="object 7"/>
          <p:cNvSpPr txBox="1">
            <a:spLocks noGrp="1"/>
          </p:cNvSpPr>
          <p:nvPr>
            <p:ph type="title"/>
          </p:nvPr>
        </p:nvSpPr>
        <p:spPr>
          <a:xfrm>
            <a:off x="115821" y="2016491"/>
            <a:ext cx="8709560" cy="566181"/>
          </a:xfrm>
          <a:prstGeom prst="rect">
            <a:avLst/>
          </a:prstGeom>
        </p:spPr>
        <p:txBody>
          <a:bodyPr vert="horz" wrap="square" lIns="0" tIns="12065" rIns="0" bIns="0" rtlCol="0">
            <a:spAutoFit/>
          </a:bodyPr>
          <a:lstStyle/>
          <a:p>
            <a:pPr marL="12700">
              <a:lnSpc>
                <a:spcPct val="100000"/>
              </a:lnSpc>
              <a:spcBef>
                <a:spcPts val="95"/>
              </a:spcBef>
            </a:pPr>
            <a:r>
              <a:rPr lang="el-GR" sz="3200" spc="-85" dirty="0"/>
              <a:t>ΕΠΑΥΞΗΜΕΝΗ</a:t>
            </a:r>
            <a:r>
              <a:rPr sz="3200" spc="-85" dirty="0"/>
              <a:t> </a:t>
            </a:r>
            <a:r>
              <a:rPr lang="el-GR" u="sng" dirty="0">
                <a:solidFill>
                  <a:srgbClr val="FF0000"/>
                </a:solidFill>
                <a:uFill>
                  <a:solidFill>
                    <a:srgbClr val="FF0000"/>
                  </a:solidFill>
                </a:uFill>
              </a:rPr>
              <a:t>ΚΟΙΝΩΝΙΚΗ ΕΥΑΙΣΘΗΤΟΠΟΙΗΣΗ</a:t>
            </a:r>
            <a:r>
              <a:rPr sz="2800" spc="-30" dirty="0"/>
              <a:t>:</a:t>
            </a:r>
            <a:endParaRPr sz="2800" dirty="0"/>
          </a:p>
        </p:txBody>
      </p:sp>
      <p:sp>
        <p:nvSpPr>
          <p:cNvPr id="8" name="object 8"/>
          <p:cNvSpPr txBox="1">
            <a:spLocks noGrp="1"/>
          </p:cNvSpPr>
          <p:nvPr>
            <p:ph type="body" idx="1"/>
          </p:nvPr>
        </p:nvSpPr>
        <p:spPr>
          <a:xfrm>
            <a:off x="245465" y="2642744"/>
            <a:ext cx="8579916" cy="2854590"/>
          </a:xfrm>
          <a:prstGeom prst="rect">
            <a:avLst/>
          </a:prstGeom>
        </p:spPr>
        <p:txBody>
          <a:bodyPr vert="horz" wrap="square" lIns="0" tIns="673063" rIns="0" bIns="0" rtlCol="0">
            <a:spAutoFit/>
          </a:bodyPr>
          <a:lstStyle/>
          <a:p>
            <a:pPr marL="12700" marR="5080">
              <a:lnSpc>
                <a:spcPct val="100000"/>
              </a:lnSpc>
              <a:spcBef>
                <a:spcPts val="105"/>
              </a:spcBef>
            </a:pPr>
            <a:r>
              <a:rPr lang="el-GR" dirty="0"/>
              <a:t>ΠΩΣ λειτουργεί το "</a:t>
            </a:r>
            <a:r>
              <a:rPr lang="el-GR" dirty="0">
                <a:solidFill>
                  <a:srgbClr val="FF0000"/>
                </a:solidFill>
              </a:rPr>
              <a:t>Αόρατο Χέρι</a:t>
            </a:r>
            <a:r>
              <a:rPr lang="el-GR" b="0" dirty="0"/>
              <a:t>" (ο θεός του φιλελευθερισμού)</a:t>
            </a:r>
            <a:endParaRPr b="0" spc="-10" dirty="0">
              <a:latin typeface="Calibri"/>
              <a:cs typeface="Calibri"/>
            </a:endParaRPr>
          </a:p>
          <a:p>
            <a:pPr marL="469900">
              <a:lnSpc>
                <a:spcPct val="100000"/>
              </a:lnSpc>
              <a:spcBef>
                <a:spcPts val="765"/>
              </a:spcBef>
            </a:pPr>
            <a:r>
              <a:rPr lang="el-GR" dirty="0"/>
              <a:t>η οποία οργανώνει την αναδυόμενη και</a:t>
            </a:r>
          </a:p>
          <a:p>
            <a:pPr marL="469900">
              <a:lnSpc>
                <a:spcPct val="100000"/>
              </a:lnSpc>
              <a:spcBef>
                <a:spcPts val="765"/>
              </a:spcBef>
            </a:pPr>
            <a:r>
              <a:rPr lang="el-GR" dirty="0"/>
              <a:t>"</a:t>
            </a:r>
            <a:r>
              <a:rPr lang="el-GR" dirty="0">
                <a:solidFill>
                  <a:srgbClr val="FF0000"/>
                </a:solidFill>
              </a:rPr>
              <a:t>αυθόρμητη" κοινωνική "τάξη".</a:t>
            </a:r>
            <a:endParaRPr spc="-10" dirty="0">
              <a:solidFill>
                <a:srgbClr val="FF000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86396" y="605441"/>
            <a:ext cx="6979920" cy="948978"/>
          </a:xfrm>
          <a:prstGeom prst="rect">
            <a:avLst/>
          </a:prstGeom>
        </p:spPr>
        <p:txBody>
          <a:bodyPr vert="horz" wrap="square" lIns="0" tIns="12700" rIns="0" bIns="0" rtlCol="0">
            <a:spAutoFit/>
          </a:bodyPr>
          <a:lstStyle/>
          <a:p>
            <a:pPr marL="12700">
              <a:lnSpc>
                <a:spcPct val="100000"/>
              </a:lnSpc>
              <a:spcBef>
                <a:spcPts val="100"/>
              </a:spcBef>
              <a:tabLst>
                <a:tab pos="3992245" algn="l"/>
              </a:tabLst>
            </a:pPr>
            <a:r>
              <a:rPr lang="el-GR" dirty="0">
                <a:solidFill>
                  <a:srgbClr val="FF0000"/>
                </a:solidFill>
              </a:rPr>
              <a:t>ΠΑΡΟΥΣΙΕΣ</a:t>
            </a:r>
            <a:r>
              <a:rPr dirty="0">
                <a:solidFill>
                  <a:srgbClr val="FF0000"/>
                </a:solidFill>
              </a:rPr>
              <a:t>,</a:t>
            </a:r>
            <a:r>
              <a:rPr spc="-130" dirty="0">
                <a:solidFill>
                  <a:srgbClr val="FF0000"/>
                </a:solidFill>
              </a:rPr>
              <a:t> </a:t>
            </a:r>
            <a:r>
              <a:rPr lang="el-GR" spc="-10" dirty="0">
                <a:solidFill>
                  <a:srgbClr val="FF0000"/>
                </a:solidFill>
              </a:rPr>
              <a:t>Πράκτορες</a:t>
            </a:r>
            <a:r>
              <a:rPr spc="-10" dirty="0">
                <a:solidFill>
                  <a:srgbClr val="FF0000"/>
                </a:solidFill>
              </a:rPr>
              <a:t>,</a:t>
            </a:r>
            <a:r>
              <a:rPr dirty="0">
                <a:solidFill>
                  <a:srgbClr val="FF0000"/>
                </a:solidFill>
              </a:rPr>
              <a:t>	</a:t>
            </a:r>
            <a:r>
              <a:rPr lang="el-GR" dirty="0">
                <a:solidFill>
                  <a:srgbClr val="FF0000"/>
                </a:solidFill>
              </a:rPr>
              <a:t>ρομπότ</a:t>
            </a:r>
            <a:r>
              <a:rPr dirty="0">
                <a:solidFill>
                  <a:srgbClr val="FF0000"/>
                </a:solidFill>
              </a:rPr>
              <a:t>,</a:t>
            </a:r>
            <a:r>
              <a:rPr spc="-45" dirty="0">
                <a:solidFill>
                  <a:srgbClr val="FF0000"/>
                </a:solidFill>
              </a:rPr>
              <a:t> </a:t>
            </a:r>
            <a:r>
              <a:rPr spc="-50" dirty="0">
                <a:solidFill>
                  <a:srgbClr val="FF0000"/>
                </a:solidFill>
              </a:rPr>
              <a:t>…</a:t>
            </a:r>
          </a:p>
          <a:p>
            <a:pPr marR="302260" algn="ctr">
              <a:lnSpc>
                <a:spcPct val="100000"/>
              </a:lnSpc>
              <a:spcBef>
                <a:spcPts val="70"/>
              </a:spcBef>
            </a:pPr>
            <a:r>
              <a:rPr lang="el-GR" sz="2400" b="0" dirty="0">
                <a:latin typeface="Calibri"/>
                <a:cs typeface="Calibri"/>
              </a:rPr>
              <a:t>Είναι και </a:t>
            </a:r>
            <a:r>
              <a:rPr lang="el-GR" sz="2400" dirty="0">
                <a:latin typeface="Calibri"/>
                <a:cs typeface="Calibri"/>
              </a:rPr>
              <a:t>πάλι</a:t>
            </a:r>
            <a:r>
              <a:rPr lang="el-GR" sz="2400" b="0" dirty="0">
                <a:latin typeface="Calibri"/>
                <a:cs typeface="Calibri"/>
              </a:rPr>
              <a:t> θέμα</a:t>
            </a:r>
            <a:r>
              <a:rPr sz="2400" b="0" spc="-25" dirty="0">
                <a:latin typeface="Calibri"/>
                <a:cs typeface="Calibri"/>
              </a:rPr>
              <a:t>:</a:t>
            </a:r>
            <a:endParaRPr sz="2400" dirty="0">
              <a:latin typeface="Calibri"/>
              <a:cs typeface="Calibri"/>
            </a:endParaRPr>
          </a:p>
        </p:txBody>
      </p:sp>
      <p:sp>
        <p:nvSpPr>
          <p:cNvPr id="7" name="object 7"/>
          <p:cNvSpPr txBox="1"/>
          <p:nvPr/>
        </p:nvSpPr>
        <p:spPr>
          <a:xfrm>
            <a:off x="386396" y="2438400"/>
            <a:ext cx="7462204" cy="4262705"/>
          </a:xfrm>
          <a:prstGeom prst="rect">
            <a:avLst/>
          </a:prstGeom>
        </p:spPr>
        <p:txBody>
          <a:bodyPr vert="horz" wrap="square" lIns="0" tIns="12700" rIns="0" bIns="0" rtlCol="0">
            <a:spAutoFit/>
          </a:bodyPr>
          <a:lstStyle/>
          <a:p>
            <a:pPr marL="12700" marR="5080">
              <a:lnSpc>
                <a:spcPct val="100000"/>
              </a:lnSpc>
              <a:spcBef>
                <a:spcPts val="100"/>
              </a:spcBef>
              <a:tabLst>
                <a:tab pos="1065530" algn="l"/>
              </a:tabLst>
            </a:pPr>
            <a:r>
              <a:rPr lang="el-GR" sz="3600" b="1" dirty="0">
                <a:solidFill>
                  <a:srgbClr val="FF0000"/>
                </a:solidFill>
                <a:latin typeface="Calibri"/>
                <a:cs typeface="Calibri"/>
              </a:rPr>
              <a:t>Για ποιες πολιτικές και ηθικές αξίες θα ενδιαφερθούν;</a:t>
            </a:r>
            <a:endParaRPr sz="3600" dirty="0">
              <a:latin typeface="Calibri"/>
              <a:cs typeface="Calibri"/>
            </a:endParaRPr>
          </a:p>
          <a:p>
            <a:pPr marR="2403475" algn="ctr">
              <a:lnSpc>
                <a:spcPct val="100000"/>
              </a:lnSpc>
              <a:spcBef>
                <a:spcPts val="2880"/>
              </a:spcBef>
            </a:pPr>
            <a:r>
              <a:rPr lang="el-GR" sz="3600" dirty="0">
                <a:latin typeface="Calibri"/>
                <a:cs typeface="Calibri"/>
              </a:rPr>
              <a:t>όχι ο "οδηγός του αυτοκινήτου" μας</a:t>
            </a:r>
            <a:endParaRPr sz="3600" dirty="0">
              <a:latin typeface="Calibri"/>
              <a:cs typeface="Calibri"/>
            </a:endParaRPr>
          </a:p>
          <a:p>
            <a:pPr marR="112395" algn="ctr">
              <a:lnSpc>
                <a:spcPct val="100000"/>
              </a:lnSpc>
              <a:tabLst>
                <a:tab pos="837565" algn="l"/>
              </a:tabLst>
            </a:pPr>
            <a:r>
              <a:rPr lang="el-GR" sz="3600" spc="-25" dirty="0">
                <a:latin typeface="Calibri"/>
                <a:cs typeface="Calibri"/>
              </a:rPr>
              <a:t>αλλά οι "οδηγοί της κοινωνίας" </a:t>
            </a:r>
            <a:r>
              <a:rPr sz="3600" spc="-25" dirty="0">
                <a:latin typeface="Calibri"/>
                <a:cs typeface="Calibri"/>
              </a:rPr>
              <a:t>!!</a:t>
            </a:r>
            <a:endParaRPr sz="3600" dirty="0">
              <a:latin typeface="Calibri"/>
              <a:cs typeface="Calibri"/>
            </a:endParaRPr>
          </a:p>
          <a:p>
            <a:pPr marL="2694940" algn="l">
              <a:lnSpc>
                <a:spcPct val="100000"/>
              </a:lnSpc>
            </a:pPr>
            <a:r>
              <a:rPr lang="el-GR" sz="3600" dirty="0">
                <a:latin typeface="Calibri"/>
                <a:cs typeface="Calibri"/>
              </a:rPr>
              <a:t>και ο </a:t>
            </a:r>
            <a:r>
              <a:rPr lang="el-GR" sz="3600" dirty="0">
                <a:solidFill>
                  <a:srgbClr val="FF0000"/>
                </a:solidFill>
                <a:latin typeface="Calibri"/>
                <a:cs typeface="Calibri"/>
              </a:rPr>
              <a:t>καθοδηγητής</a:t>
            </a:r>
            <a:r>
              <a:rPr lang="el-GR" sz="3600" dirty="0">
                <a:latin typeface="Calibri"/>
                <a:cs typeface="Calibri"/>
              </a:rPr>
              <a:t> της ζωής μας.</a:t>
            </a:r>
            <a:endParaRPr sz="3600" dirty="0">
              <a:latin typeface="Calibri"/>
              <a:cs typeface="Calibri"/>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6334" y="1966722"/>
            <a:ext cx="8313420" cy="1828706"/>
          </a:xfrm>
          <a:prstGeom prst="rect">
            <a:avLst/>
          </a:prstGeom>
          <a:ln w="28575">
            <a:solidFill>
              <a:srgbClr val="000000"/>
            </a:solidFill>
          </a:ln>
        </p:spPr>
        <p:txBody>
          <a:bodyPr vert="horz" wrap="square" lIns="0" tIns="0" rIns="0" bIns="0" rtlCol="0">
            <a:spAutoFit/>
          </a:bodyPr>
          <a:lstStyle/>
          <a:p>
            <a:pPr>
              <a:lnSpc>
                <a:spcPct val="100000"/>
              </a:lnSpc>
            </a:pPr>
            <a:endParaRPr sz="4400" dirty="0">
              <a:latin typeface="Times New Roman"/>
              <a:cs typeface="Times New Roman"/>
            </a:endParaRPr>
          </a:p>
          <a:p>
            <a:pPr marL="481330">
              <a:lnSpc>
                <a:spcPct val="100000"/>
              </a:lnSpc>
              <a:spcBef>
                <a:spcPts val="3650"/>
              </a:spcBef>
            </a:pPr>
            <a:r>
              <a:rPr lang="en-US" sz="4400" spc="-10" dirty="0"/>
              <a:t>Ο </a:t>
            </a:r>
            <a:r>
              <a:rPr lang="el-GR" sz="4400" spc="-10" dirty="0"/>
              <a:t>αλγόριθμος</a:t>
            </a:r>
            <a:r>
              <a:rPr lang="en-US" sz="4400" spc="-10" dirty="0"/>
              <a:t> "Mouth of Truth"</a:t>
            </a:r>
            <a:endParaRPr sz="4400" dirty="0"/>
          </a:p>
        </p:txBody>
      </p:sp>
      <p:sp>
        <p:nvSpPr>
          <p:cNvPr id="3" name="object 3"/>
          <p:cNvSpPr txBox="1"/>
          <p:nvPr/>
        </p:nvSpPr>
        <p:spPr>
          <a:xfrm>
            <a:off x="4255008" y="1118616"/>
            <a:ext cx="417830" cy="646430"/>
          </a:xfrm>
          <a:prstGeom prst="rect">
            <a:avLst/>
          </a:prstGeom>
          <a:ln w="9525">
            <a:solidFill>
              <a:srgbClr val="000000"/>
            </a:solidFill>
          </a:ln>
        </p:spPr>
        <p:txBody>
          <a:bodyPr vert="horz" wrap="square" lIns="0" tIns="17780" rIns="0" bIns="0" rtlCol="0">
            <a:spAutoFit/>
          </a:bodyPr>
          <a:lstStyle/>
          <a:p>
            <a:pPr marL="91440">
              <a:lnSpc>
                <a:spcPct val="100000"/>
              </a:lnSpc>
              <a:spcBef>
                <a:spcPts val="140"/>
              </a:spcBef>
            </a:pPr>
            <a:r>
              <a:rPr sz="3600" b="1" dirty="0">
                <a:latin typeface="Calibri"/>
                <a:cs typeface="Calibri"/>
              </a:rPr>
              <a:t>3</a:t>
            </a:r>
            <a:endParaRPr sz="3600">
              <a:latin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6334" y="246125"/>
            <a:ext cx="8376666" cy="6211588"/>
          </a:xfrm>
          <a:custGeom>
            <a:avLst/>
            <a:gdLst/>
            <a:ahLst/>
            <a:cxnLst/>
            <a:rect l="l" t="t" r="r" b="b"/>
            <a:pathLst>
              <a:path w="8313420" h="5577840">
                <a:moveTo>
                  <a:pt x="0" y="5577840"/>
                </a:moveTo>
                <a:lnTo>
                  <a:pt x="8313420" y="5577840"/>
                </a:lnTo>
                <a:lnTo>
                  <a:pt x="8313420" y="0"/>
                </a:lnTo>
                <a:lnTo>
                  <a:pt x="0" y="0"/>
                </a:lnTo>
                <a:lnTo>
                  <a:pt x="0" y="5577840"/>
                </a:lnTo>
                <a:close/>
              </a:path>
            </a:pathLst>
          </a:custGeom>
          <a:ln w="28575">
            <a:solidFill>
              <a:srgbClr val="000000"/>
            </a:solidFill>
          </a:ln>
        </p:spPr>
        <p:txBody>
          <a:bodyPr wrap="square" lIns="0" tIns="0" rIns="0" bIns="0" rtlCol="0"/>
          <a:lstStyle/>
          <a:p>
            <a:endParaRPr/>
          </a:p>
        </p:txBody>
      </p:sp>
      <p:sp>
        <p:nvSpPr>
          <p:cNvPr id="3" name="object 3"/>
          <p:cNvSpPr txBox="1">
            <a:spLocks noGrp="1"/>
          </p:cNvSpPr>
          <p:nvPr>
            <p:ph type="title"/>
          </p:nvPr>
        </p:nvSpPr>
        <p:spPr>
          <a:xfrm>
            <a:off x="464616" y="435990"/>
            <a:ext cx="7247255" cy="998350"/>
          </a:xfrm>
          <a:prstGeom prst="rect">
            <a:avLst/>
          </a:prstGeom>
        </p:spPr>
        <p:txBody>
          <a:bodyPr vert="horz" wrap="square" lIns="0" tIns="13335" rIns="0" bIns="0" rtlCol="0">
            <a:spAutoFit/>
          </a:bodyPr>
          <a:lstStyle/>
          <a:p>
            <a:pPr marL="12700">
              <a:lnSpc>
                <a:spcPct val="100000"/>
              </a:lnSpc>
              <a:spcBef>
                <a:spcPts val="105"/>
              </a:spcBef>
            </a:pPr>
            <a:r>
              <a:rPr lang="el-GR" sz="3200" spc="-45" dirty="0"/>
              <a:t>Είστε </a:t>
            </a:r>
            <a:r>
              <a:rPr lang="el-GR" sz="3200" spc="-45" dirty="0">
                <a:solidFill>
                  <a:srgbClr val="FF0000"/>
                </a:solidFill>
              </a:rPr>
              <a:t>κοινωνικοί μηχανολόγοι</a:t>
            </a:r>
            <a:r>
              <a:rPr lang="el-GR" sz="3200" b="0" spc="-45" dirty="0"/>
              <a:t>. Έχετε επίγνωση</a:t>
            </a:r>
            <a:r>
              <a:rPr lang="el-GR" sz="3200" spc="-45" dirty="0"/>
              <a:t>;</a:t>
            </a:r>
            <a:endParaRPr sz="3200" dirty="0">
              <a:latin typeface="Calibri"/>
              <a:cs typeface="Calibri"/>
            </a:endParaRPr>
          </a:p>
        </p:txBody>
      </p:sp>
      <p:sp>
        <p:nvSpPr>
          <p:cNvPr id="4" name="object 4"/>
          <p:cNvSpPr/>
          <p:nvPr/>
        </p:nvSpPr>
        <p:spPr>
          <a:xfrm>
            <a:off x="477316" y="1402630"/>
            <a:ext cx="1216660" cy="0"/>
          </a:xfrm>
          <a:custGeom>
            <a:avLst/>
            <a:gdLst/>
            <a:ahLst/>
            <a:cxnLst/>
            <a:rect l="l" t="t" r="r" b="b"/>
            <a:pathLst>
              <a:path w="1216660">
                <a:moveTo>
                  <a:pt x="0" y="0"/>
                </a:moveTo>
                <a:lnTo>
                  <a:pt x="1216152" y="0"/>
                </a:lnTo>
              </a:path>
            </a:pathLst>
          </a:custGeom>
          <a:ln w="26443">
            <a:solidFill>
              <a:srgbClr val="000000"/>
            </a:solidFill>
          </a:ln>
        </p:spPr>
        <p:txBody>
          <a:bodyPr wrap="square" lIns="0" tIns="0" rIns="0" bIns="0" rtlCol="0"/>
          <a:lstStyle/>
          <a:p>
            <a:endParaRPr/>
          </a:p>
        </p:txBody>
      </p:sp>
      <p:sp>
        <p:nvSpPr>
          <p:cNvPr id="5" name="object 5"/>
          <p:cNvSpPr txBox="1"/>
          <p:nvPr/>
        </p:nvSpPr>
        <p:spPr>
          <a:xfrm>
            <a:off x="464616" y="1524952"/>
            <a:ext cx="7892415" cy="4932761"/>
          </a:xfrm>
          <a:prstGeom prst="rect">
            <a:avLst/>
          </a:prstGeom>
        </p:spPr>
        <p:txBody>
          <a:bodyPr vert="horz" wrap="square" lIns="0" tIns="13335" rIns="0" bIns="0" rtlCol="0">
            <a:spAutoFit/>
          </a:bodyPr>
          <a:lstStyle/>
          <a:p>
            <a:pPr marL="103505">
              <a:lnSpc>
                <a:spcPct val="100000"/>
              </a:lnSpc>
              <a:spcBef>
                <a:spcPts val="105"/>
              </a:spcBef>
            </a:pPr>
            <a:r>
              <a:rPr lang="el-GR" sz="3200" dirty="0">
                <a:latin typeface="Calibri"/>
                <a:cs typeface="Calibri"/>
              </a:rPr>
              <a:t>Θα επικεντρωθώ σε</a:t>
            </a:r>
            <a:endParaRPr sz="3200" dirty="0">
              <a:latin typeface="Calibri"/>
              <a:cs typeface="Calibri"/>
            </a:endParaRPr>
          </a:p>
          <a:p>
            <a:pPr>
              <a:lnSpc>
                <a:spcPct val="100000"/>
              </a:lnSpc>
              <a:spcBef>
                <a:spcPts val="50"/>
              </a:spcBef>
            </a:pPr>
            <a:endParaRPr sz="3100" dirty="0">
              <a:latin typeface="Calibri"/>
              <a:cs typeface="Calibri"/>
            </a:endParaRPr>
          </a:p>
          <a:p>
            <a:pPr marL="934085" indent="-464820">
              <a:lnSpc>
                <a:spcPct val="100000"/>
              </a:lnSpc>
              <a:spcBef>
                <a:spcPts val="5"/>
              </a:spcBef>
              <a:buFont typeface="Calibri"/>
              <a:buAutoNum type="alphaUcParenR"/>
              <a:tabLst>
                <a:tab pos="934719" algn="l"/>
              </a:tabLst>
            </a:pPr>
            <a:r>
              <a:rPr lang="el-GR" sz="3200" dirty="0">
                <a:latin typeface="Calibri"/>
                <a:cs typeface="Calibri"/>
              </a:rPr>
              <a:t>σημασία της Επιστημονικής πλευράς της Τεχνητής Νοημοσύνης,</a:t>
            </a:r>
            <a:endParaRPr sz="3200" dirty="0">
              <a:latin typeface="Calibri"/>
              <a:cs typeface="Calibri"/>
            </a:endParaRPr>
          </a:p>
          <a:p>
            <a:pPr>
              <a:lnSpc>
                <a:spcPct val="100000"/>
              </a:lnSpc>
              <a:spcBef>
                <a:spcPts val="50"/>
              </a:spcBef>
              <a:buFont typeface="Calibri"/>
              <a:buAutoNum type="alphaUcParenR"/>
            </a:pPr>
            <a:endParaRPr sz="3100" dirty="0">
              <a:latin typeface="Calibri"/>
              <a:cs typeface="Calibri"/>
            </a:endParaRPr>
          </a:p>
          <a:p>
            <a:pPr marL="12700" marR="5080" indent="904875">
              <a:lnSpc>
                <a:spcPct val="100200"/>
              </a:lnSpc>
              <a:buAutoNum type="alphaUcParenR"/>
              <a:tabLst>
                <a:tab pos="917575" algn="l"/>
              </a:tabLst>
            </a:pPr>
            <a:r>
              <a:rPr lang="el-GR" sz="3200" b="1" dirty="0">
                <a:latin typeface="Calibri"/>
                <a:cs typeface="Calibri"/>
              </a:rPr>
              <a:t>ορισμένα</a:t>
            </a:r>
            <a:r>
              <a:rPr lang="el-GR" sz="3200" dirty="0">
                <a:latin typeface="Calibri"/>
                <a:cs typeface="Calibri"/>
              </a:rPr>
              <a:t> </a:t>
            </a:r>
            <a:r>
              <a:rPr lang="el-GR" sz="3200" b="1" dirty="0">
                <a:solidFill>
                  <a:srgbClr val="FF0000"/>
                </a:solidFill>
                <a:latin typeface="Calibri"/>
                <a:cs typeface="Calibri"/>
              </a:rPr>
              <a:t>προβλήματα και κινδύνους </a:t>
            </a:r>
            <a:r>
              <a:rPr lang="el-GR" sz="3200" dirty="0">
                <a:latin typeface="Calibri"/>
                <a:cs typeface="Calibri"/>
              </a:rPr>
              <a:t>της ψηφιακής επανάστασης και της "μικτής" (εικονικής και φυσικής) πραγματικότητας και της "υβριδικής" κοινωνίας (φυσικές και τεχνητές νοημοσύνες) στην οποία θα ζούμε</a:t>
            </a:r>
            <a:r>
              <a:rPr sz="2800" spc="-25" dirty="0">
                <a:latin typeface="Calibri"/>
                <a:cs typeface="Calibri"/>
              </a:rPr>
              <a:t>.</a:t>
            </a:r>
            <a:endParaRPr sz="2800" dirty="0">
              <a:latin typeface="Calibri"/>
              <a:cs typeface="Calibri"/>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419600" y="219456"/>
            <a:ext cx="4572000" cy="6044475"/>
          </a:xfrm>
          <a:prstGeom prst="rect">
            <a:avLst/>
          </a:prstGeom>
        </p:spPr>
        <p:txBody>
          <a:bodyPr vert="horz" wrap="square" lIns="0" tIns="104140" rIns="0" bIns="0" rtlCol="0">
            <a:spAutoFit/>
          </a:bodyPr>
          <a:lstStyle/>
          <a:p>
            <a:pPr marL="12700" marR="5080" algn="ctr">
              <a:lnSpc>
                <a:spcPct val="80000"/>
              </a:lnSpc>
              <a:spcBef>
                <a:spcPts val="820"/>
              </a:spcBef>
            </a:pPr>
            <a:r>
              <a:rPr lang="el-GR" sz="2600" dirty="0">
                <a:latin typeface="Calibri"/>
                <a:cs typeface="Calibri"/>
              </a:rPr>
              <a:t>Είναι σαφές ότι αναπτύσσουμε </a:t>
            </a:r>
            <a:r>
              <a:rPr lang="el-GR" sz="2600" b="1" dirty="0">
                <a:solidFill>
                  <a:srgbClr val="FF0000"/>
                </a:solidFill>
                <a:latin typeface="Calibri"/>
                <a:cs typeface="Calibri"/>
              </a:rPr>
              <a:t>αλγόριθμους για την εξακρίβωση της "αλήθειας" </a:t>
            </a:r>
            <a:r>
              <a:rPr lang="el-GR" sz="2600" dirty="0">
                <a:latin typeface="Calibri"/>
                <a:cs typeface="Calibri"/>
              </a:rPr>
              <a:t>σε αυτό το χάος δεδομένων, ισχυρισμών, ψευδών ειδήσεων και πληροφοριών, τα οποία θα διαχέονται και θα είναι προσβάσιμα μέσω του Διαδικτύου.</a:t>
            </a:r>
            <a:endParaRPr sz="2600" dirty="0">
              <a:latin typeface="Calibri"/>
              <a:cs typeface="Calibri"/>
            </a:endParaRPr>
          </a:p>
          <a:p>
            <a:pPr marL="12700" marR="52705" algn="ctr">
              <a:lnSpc>
                <a:spcPct val="80000"/>
              </a:lnSpc>
              <a:spcBef>
                <a:spcPts val="720"/>
              </a:spcBef>
            </a:pPr>
            <a:r>
              <a:rPr lang="el-GR" sz="2600" dirty="0">
                <a:latin typeface="Calibri"/>
                <a:cs typeface="Calibri"/>
              </a:rPr>
              <a:t>Ένας αλγόριθμος για τη λήψη αποφάσεων σχετικά με </a:t>
            </a:r>
            <a:r>
              <a:rPr lang="el-GR" sz="2600" b="1" dirty="0">
                <a:latin typeface="Calibri"/>
                <a:cs typeface="Calibri"/>
              </a:rPr>
              <a:t>έγκυρες πηγές, αξιόπιστες πληροφορίες</a:t>
            </a:r>
            <a:r>
              <a:rPr lang="el-GR" sz="2600" dirty="0">
                <a:latin typeface="Calibri"/>
                <a:cs typeface="Calibri"/>
              </a:rPr>
              <a:t>, τι είναι "αληθινό" ανάμεσα σε τόσους πολλούς διαφορετικούς ισχυρισμούς και δεδομένα</a:t>
            </a:r>
            <a:r>
              <a:rPr sz="2600" spc="-10" dirty="0">
                <a:latin typeface="Calibri"/>
                <a:cs typeface="Calibri"/>
              </a:rPr>
              <a:t>.</a:t>
            </a:r>
            <a:endParaRPr sz="2600" dirty="0">
              <a:latin typeface="Calibri"/>
              <a:cs typeface="Calibri"/>
            </a:endParaRPr>
          </a:p>
          <a:p>
            <a:pPr algn="ctr">
              <a:lnSpc>
                <a:spcPct val="100000"/>
              </a:lnSpc>
              <a:spcBef>
                <a:spcPts val="45"/>
              </a:spcBef>
            </a:pPr>
            <a:endParaRPr sz="2600" dirty="0">
              <a:latin typeface="Calibri"/>
              <a:cs typeface="Calibri"/>
            </a:endParaRPr>
          </a:p>
          <a:p>
            <a:pPr marL="12700" marR="204470" algn="ctr">
              <a:lnSpc>
                <a:spcPct val="80000"/>
              </a:lnSpc>
              <a:spcBef>
                <a:spcPts val="5"/>
              </a:spcBef>
            </a:pPr>
            <a:r>
              <a:rPr lang="el-GR" sz="2600" b="1" dirty="0">
                <a:latin typeface="Calibri"/>
                <a:cs typeface="Calibri"/>
              </a:rPr>
              <a:t>Δεν υπάρχει εναλλακτική λύση σε αυτό. Ωστόσο:</a:t>
            </a:r>
            <a:endParaRPr sz="2600" dirty="0">
              <a:latin typeface="Calibri"/>
              <a:cs typeface="Calibri"/>
            </a:endParaRPr>
          </a:p>
        </p:txBody>
      </p:sp>
      <p:pic>
        <p:nvPicPr>
          <p:cNvPr id="3" name="object 3"/>
          <p:cNvPicPr/>
          <p:nvPr/>
        </p:nvPicPr>
        <p:blipFill>
          <a:blip r:embed="rId2" cstate="print"/>
          <a:stretch>
            <a:fillRect/>
          </a:stretch>
        </p:blipFill>
        <p:spPr>
          <a:xfrm>
            <a:off x="0" y="219456"/>
            <a:ext cx="4241291" cy="6341364"/>
          </a:xfrm>
          <a:prstGeom prst="rect">
            <a:avLst/>
          </a:prstGeom>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82041" y="522224"/>
            <a:ext cx="8088630" cy="5358774"/>
          </a:xfrm>
          <a:prstGeom prst="rect">
            <a:avLst/>
          </a:prstGeom>
        </p:spPr>
        <p:txBody>
          <a:bodyPr vert="horz" wrap="square" lIns="0" tIns="61594" rIns="0" bIns="0" rtlCol="0">
            <a:spAutoFit/>
          </a:bodyPr>
          <a:lstStyle/>
          <a:p>
            <a:pPr marL="354965" marR="5080" indent="-342265">
              <a:lnSpc>
                <a:spcPct val="90000"/>
              </a:lnSpc>
              <a:spcBef>
                <a:spcPts val="484"/>
              </a:spcBef>
              <a:buFont typeface="Arial"/>
              <a:buChar char="•"/>
              <a:tabLst>
                <a:tab pos="354965" algn="l"/>
                <a:tab pos="355600" algn="l"/>
              </a:tabLst>
            </a:pPr>
            <a:r>
              <a:rPr lang="el-GR" sz="2800" dirty="0">
                <a:latin typeface="Calibri"/>
                <a:cs typeface="Calibri"/>
              </a:rPr>
              <a:t>Σε ποια βάση ένας τέτοιος αλγόριθμος θα "εξακριβώσει τι είναι αλήθεια"; Μόνο με βάση αξιόπιστες και συναφείς πηγές; Του αριθμού και του κοινωνικού τους δικτύου; Με βάση την άμεση ή έμμεση πρόσβαση στο "γεγονός";</a:t>
            </a:r>
            <a:endParaRPr lang="en-US" sz="2800" dirty="0">
              <a:latin typeface="Calibri"/>
              <a:cs typeface="Calibri"/>
            </a:endParaRPr>
          </a:p>
          <a:p>
            <a:pPr marL="354965" marR="329565" indent="-342265">
              <a:lnSpc>
                <a:spcPct val="90000"/>
              </a:lnSpc>
              <a:spcBef>
                <a:spcPts val="770"/>
              </a:spcBef>
              <a:buFont typeface="Arial"/>
              <a:buChar char="•"/>
              <a:tabLst>
                <a:tab pos="354965" algn="l"/>
                <a:tab pos="355600" algn="l"/>
              </a:tabLst>
            </a:pPr>
            <a:r>
              <a:rPr lang="el-GR" sz="2800" dirty="0">
                <a:latin typeface="Calibri"/>
                <a:cs typeface="Calibri"/>
              </a:rPr>
              <a:t>Επίσης με βάση τις "αξίες" και με βάση το μοίρασμα και την αποδοχή των αξιών της πηγής;</a:t>
            </a:r>
            <a:endParaRPr lang="en-US" sz="2800" dirty="0">
              <a:latin typeface="Calibri"/>
              <a:cs typeface="Calibri"/>
            </a:endParaRPr>
          </a:p>
          <a:p>
            <a:pPr marL="812800">
              <a:lnSpc>
                <a:spcPts val="3650"/>
              </a:lnSpc>
              <a:spcBef>
                <a:spcPts val="385"/>
              </a:spcBef>
            </a:pPr>
            <a:r>
              <a:rPr lang="el-GR" sz="2800" dirty="0">
                <a:latin typeface="Calibri"/>
                <a:cs typeface="Calibri"/>
              </a:rPr>
              <a:t>Ακόμη και για την "επίσημη" επιστήμη: αποτυπώνει ή λέει πάντα την αλήθεια;</a:t>
            </a:r>
            <a:endParaRPr sz="2800" dirty="0">
              <a:latin typeface="Calibri"/>
              <a:cs typeface="Calibri"/>
            </a:endParaRPr>
          </a:p>
          <a:p>
            <a:pPr>
              <a:lnSpc>
                <a:spcPct val="100000"/>
              </a:lnSpc>
              <a:spcBef>
                <a:spcPts val="30"/>
              </a:spcBef>
            </a:pPr>
            <a:endParaRPr sz="3600" dirty="0">
              <a:latin typeface="Calibri"/>
              <a:cs typeface="Calibri"/>
            </a:endParaRPr>
          </a:p>
          <a:p>
            <a:pPr marL="354965" indent="-342265">
              <a:lnSpc>
                <a:spcPts val="3650"/>
              </a:lnSpc>
              <a:buFont typeface="Arial"/>
              <a:buChar char="•"/>
              <a:tabLst>
                <a:tab pos="354965" algn="l"/>
                <a:tab pos="355600" algn="l"/>
              </a:tabLst>
            </a:pPr>
            <a:r>
              <a:rPr lang="el-GR" sz="2800" dirty="0">
                <a:latin typeface="Calibri"/>
                <a:cs typeface="Calibri"/>
              </a:rPr>
              <a:t>Και θα υπάρξουν </a:t>
            </a:r>
            <a:r>
              <a:rPr lang="el-GR" sz="2800" b="1" dirty="0">
                <a:solidFill>
                  <a:srgbClr val="FF0000"/>
                </a:solidFill>
                <a:latin typeface="Calibri"/>
                <a:cs typeface="Calibri"/>
              </a:rPr>
              <a:t>δογματικές </a:t>
            </a:r>
            <a:r>
              <a:rPr lang="el-GR" sz="2800" b="1">
                <a:solidFill>
                  <a:srgbClr val="FF0000"/>
                </a:solidFill>
                <a:latin typeface="Calibri"/>
                <a:cs typeface="Calibri"/>
              </a:rPr>
              <a:t>αλήθειες </a:t>
            </a:r>
            <a:r>
              <a:rPr lang="el-GR" sz="2800">
                <a:latin typeface="Calibri"/>
                <a:cs typeface="Calibri"/>
              </a:rPr>
              <a:t>και </a:t>
            </a:r>
            <a:r>
              <a:rPr lang="el-GR" sz="2800" b="1">
                <a:latin typeface="Calibri"/>
                <a:cs typeface="Calibri"/>
              </a:rPr>
              <a:t>αδιαμφισβήτητες </a:t>
            </a:r>
            <a:r>
              <a:rPr lang="el-GR" sz="2800" b="1" dirty="0">
                <a:latin typeface="Calibri"/>
                <a:cs typeface="Calibri"/>
              </a:rPr>
              <a:t>αρχές</a:t>
            </a:r>
            <a:r>
              <a:rPr lang="el-GR" sz="2800" dirty="0">
                <a:latin typeface="Calibri"/>
                <a:cs typeface="Calibri"/>
              </a:rPr>
              <a:t>, όπως σε κάθε πολιτισμό;</a:t>
            </a:r>
            <a:endParaRPr sz="2800" dirty="0">
              <a:latin typeface="Calibri"/>
              <a:cs typeface="Calibri"/>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2639567" y="1164336"/>
            <a:ext cx="4384548" cy="4288536"/>
          </a:xfrm>
          <a:prstGeom prst="rect">
            <a:avLst/>
          </a:prstGeom>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52400" y="16766"/>
            <a:ext cx="8223250" cy="4483920"/>
          </a:xfrm>
          <a:prstGeom prst="rect">
            <a:avLst/>
          </a:prstGeom>
        </p:spPr>
        <p:txBody>
          <a:bodyPr vert="horz" wrap="square" lIns="0" tIns="13335" rIns="0" bIns="0" rtlCol="0">
            <a:spAutoFit/>
          </a:bodyPr>
          <a:lstStyle/>
          <a:p>
            <a:pPr marL="354965" indent="-342265">
              <a:lnSpc>
                <a:spcPct val="100000"/>
              </a:lnSpc>
              <a:spcBef>
                <a:spcPts val="105"/>
              </a:spcBef>
              <a:buFont typeface="Arial"/>
              <a:buChar char="•"/>
              <a:tabLst>
                <a:tab pos="354965" algn="l"/>
                <a:tab pos="355600" algn="l"/>
              </a:tabLst>
            </a:pPr>
            <a:r>
              <a:rPr lang="el-GR" sz="3200" dirty="0">
                <a:latin typeface="Calibri"/>
                <a:cs typeface="Calibri"/>
              </a:rPr>
              <a:t>Και </a:t>
            </a:r>
            <a:r>
              <a:rPr lang="el-GR" sz="3200" b="1" dirty="0">
                <a:latin typeface="Calibri"/>
                <a:cs typeface="Calibri"/>
              </a:rPr>
              <a:t>ποια </a:t>
            </a:r>
            <a:r>
              <a:rPr lang="el-GR" sz="3200" b="1" dirty="0">
                <a:solidFill>
                  <a:srgbClr val="FF0000"/>
                </a:solidFill>
                <a:latin typeface="Calibri"/>
                <a:cs typeface="Calibri"/>
              </a:rPr>
              <a:t>κουλτούρα</a:t>
            </a:r>
            <a:r>
              <a:rPr lang="el-GR" sz="3200" b="1" dirty="0">
                <a:latin typeface="Calibri"/>
                <a:cs typeface="Calibri"/>
              </a:rPr>
              <a:t> και ποιες </a:t>
            </a:r>
            <a:r>
              <a:rPr lang="el-GR" sz="3200" b="1" dirty="0">
                <a:solidFill>
                  <a:srgbClr val="FF0000"/>
                </a:solidFill>
                <a:latin typeface="Calibri"/>
                <a:cs typeface="Calibri"/>
              </a:rPr>
              <a:t>αξίες</a:t>
            </a:r>
            <a:r>
              <a:rPr lang="el-GR" sz="3200" b="1" dirty="0">
                <a:latin typeface="Calibri"/>
                <a:cs typeface="Calibri"/>
              </a:rPr>
              <a:t> θα υιοθετηθούν ως οι "σωστές"</a:t>
            </a:r>
            <a:r>
              <a:rPr lang="el-GR" sz="3200" dirty="0">
                <a:latin typeface="Calibri"/>
                <a:cs typeface="Calibri"/>
              </a:rPr>
              <a:t>;</a:t>
            </a:r>
            <a:endParaRPr sz="3200" dirty="0">
              <a:latin typeface="Calibri"/>
              <a:cs typeface="Calibri"/>
            </a:endParaRPr>
          </a:p>
          <a:p>
            <a:pPr>
              <a:lnSpc>
                <a:spcPct val="100000"/>
              </a:lnSpc>
              <a:spcBef>
                <a:spcPts val="15"/>
              </a:spcBef>
            </a:pPr>
            <a:endParaRPr sz="3450" dirty="0">
              <a:latin typeface="Calibri"/>
              <a:cs typeface="Calibri"/>
            </a:endParaRPr>
          </a:p>
          <a:p>
            <a:pPr marL="12700" marR="5080" algn="just">
              <a:lnSpc>
                <a:spcPct val="100000"/>
              </a:lnSpc>
            </a:pPr>
            <a:r>
              <a:rPr lang="el-GR" sz="3200" dirty="0">
                <a:latin typeface="Calibri"/>
                <a:cs typeface="Calibri"/>
              </a:rPr>
              <a:t>Πώς θα μπορούμε να διακρίνουμε </a:t>
            </a:r>
            <a:r>
              <a:rPr lang="el-GR" sz="3200" u="sng" dirty="0">
                <a:latin typeface="Calibri"/>
                <a:cs typeface="Calibri"/>
              </a:rPr>
              <a:t>μια σύγκρουση αξιών ή συμφερόντων</a:t>
            </a:r>
            <a:r>
              <a:rPr lang="el-GR" sz="3200" dirty="0">
                <a:latin typeface="Calibri"/>
                <a:cs typeface="Calibri"/>
              </a:rPr>
              <a:t> από μια απλή σύγκρουση μεταξύ περισσότερο ή λιγότερο αξιόπιστων δεδομένων, περισσότερο ή λιγότερο τεκμηριωμένων, άμεσων, ελεγχόμενων, αξιόπιστων, ...;</a:t>
            </a:r>
            <a:endParaRPr sz="3200" dirty="0">
              <a:latin typeface="Calibri"/>
              <a:cs typeface="Calibri"/>
            </a:endParaRPr>
          </a:p>
        </p:txBody>
      </p:sp>
      <p:pic>
        <p:nvPicPr>
          <p:cNvPr id="3" name="object 3"/>
          <p:cNvPicPr/>
          <p:nvPr/>
        </p:nvPicPr>
        <p:blipFill>
          <a:blip r:embed="rId2" cstate="print"/>
          <a:stretch>
            <a:fillRect/>
          </a:stretch>
        </p:blipFill>
        <p:spPr>
          <a:xfrm>
            <a:off x="7095743" y="3989830"/>
            <a:ext cx="2048255" cy="2851404"/>
          </a:xfrm>
          <a:prstGeom prst="rect">
            <a:avLst/>
          </a:prstGeom>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307213" y="1837690"/>
            <a:ext cx="8313420" cy="3345147"/>
          </a:xfrm>
          <a:prstGeom prst="rect">
            <a:avLst/>
          </a:prstGeom>
          <a:ln w="28575">
            <a:solidFill>
              <a:srgbClr val="000000"/>
            </a:solidFill>
          </a:ln>
        </p:spPr>
        <p:txBody>
          <a:bodyPr vert="horz" wrap="square" lIns="0" tIns="465455" rIns="0" bIns="0" rtlCol="0">
            <a:spAutoFit/>
          </a:bodyPr>
          <a:lstStyle/>
          <a:p>
            <a:pPr algn="ctr">
              <a:lnSpc>
                <a:spcPct val="100000"/>
              </a:lnSpc>
              <a:spcBef>
                <a:spcPts val="3665"/>
              </a:spcBef>
            </a:pPr>
            <a:r>
              <a:rPr sz="5400" b="1" spc="-10" dirty="0">
                <a:solidFill>
                  <a:srgbClr val="FF0000"/>
                </a:solidFill>
                <a:latin typeface="Calibri"/>
                <a:cs typeface="Calibri"/>
              </a:rPr>
              <a:t>‘</a:t>
            </a:r>
            <a:r>
              <a:rPr lang="el-GR" sz="5400" b="1" spc="-10" dirty="0">
                <a:solidFill>
                  <a:srgbClr val="FF0000"/>
                </a:solidFill>
                <a:latin typeface="Calibri"/>
                <a:cs typeface="Calibri"/>
              </a:rPr>
              <a:t>ΠΑΡΟΥΣΙΕΣ</a:t>
            </a:r>
            <a:r>
              <a:rPr sz="5400" b="1" spc="-10" dirty="0">
                <a:solidFill>
                  <a:srgbClr val="FF0000"/>
                </a:solidFill>
                <a:latin typeface="Calibri"/>
                <a:cs typeface="Calibri"/>
              </a:rPr>
              <a:t>’</a:t>
            </a:r>
            <a:endParaRPr sz="5400" dirty="0">
              <a:latin typeface="Calibri"/>
              <a:cs typeface="Calibri"/>
            </a:endParaRPr>
          </a:p>
          <a:p>
            <a:pPr marL="1270" algn="ctr">
              <a:lnSpc>
                <a:spcPct val="100000"/>
              </a:lnSpc>
              <a:spcBef>
                <a:spcPts val="65"/>
              </a:spcBef>
            </a:pPr>
            <a:r>
              <a:rPr lang="el-GR" sz="4400" b="1" dirty="0">
                <a:latin typeface="Calibri"/>
                <a:cs typeface="Calibri"/>
              </a:rPr>
              <a:t>στην</a:t>
            </a:r>
            <a:endParaRPr sz="4400" dirty="0">
              <a:latin typeface="Calibri"/>
              <a:cs typeface="Calibri"/>
            </a:endParaRPr>
          </a:p>
          <a:p>
            <a:pPr marL="1905" algn="ctr">
              <a:lnSpc>
                <a:spcPct val="100000"/>
              </a:lnSpc>
            </a:pPr>
            <a:r>
              <a:rPr lang="el-GR" sz="4400" b="1" dirty="0">
                <a:latin typeface="Calibri"/>
                <a:cs typeface="Calibri"/>
              </a:rPr>
              <a:t>ΜΙΚΤΗ ΠΡΑΓΜΑΤΙΚΟΤΗΤΑ και ΚΟΙΝΩΝΙΑ μας</a:t>
            </a:r>
            <a:endParaRPr sz="4400" dirty="0">
              <a:latin typeface="Calibri"/>
              <a:cs typeface="Calibri"/>
            </a:endParaRPr>
          </a:p>
        </p:txBody>
      </p:sp>
      <p:sp>
        <p:nvSpPr>
          <p:cNvPr id="4" name="object 4"/>
          <p:cNvSpPr txBox="1"/>
          <p:nvPr/>
        </p:nvSpPr>
        <p:spPr>
          <a:xfrm>
            <a:off x="4255008" y="795527"/>
            <a:ext cx="417830" cy="646430"/>
          </a:xfrm>
          <a:prstGeom prst="rect">
            <a:avLst/>
          </a:prstGeom>
          <a:ln w="9525">
            <a:solidFill>
              <a:srgbClr val="000000"/>
            </a:solidFill>
          </a:ln>
        </p:spPr>
        <p:txBody>
          <a:bodyPr vert="horz" wrap="square" lIns="0" tIns="17145" rIns="0" bIns="0" rtlCol="0">
            <a:spAutoFit/>
          </a:bodyPr>
          <a:lstStyle/>
          <a:p>
            <a:pPr marL="91440">
              <a:lnSpc>
                <a:spcPct val="100000"/>
              </a:lnSpc>
              <a:spcBef>
                <a:spcPts val="135"/>
              </a:spcBef>
            </a:pPr>
            <a:r>
              <a:rPr sz="3600" b="1" dirty="0">
                <a:latin typeface="Calibri"/>
                <a:cs typeface="Calibri"/>
              </a:rPr>
              <a:t>3</a:t>
            </a:r>
            <a:endParaRPr sz="3600">
              <a:latin typeface="Calibri"/>
              <a:cs typeface="Calibri"/>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775970" y="685800"/>
            <a:ext cx="7758430" cy="1120820"/>
          </a:xfrm>
          <a:prstGeom prst="rect">
            <a:avLst/>
          </a:prstGeom>
        </p:spPr>
        <p:txBody>
          <a:bodyPr vert="horz" wrap="square" lIns="0" tIns="12700" rIns="0" bIns="0" rtlCol="0">
            <a:spAutoFit/>
          </a:bodyPr>
          <a:lstStyle/>
          <a:p>
            <a:pPr marL="12700">
              <a:lnSpc>
                <a:spcPct val="100000"/>
              </a:lnSpc>
              <a:spcBef>
                <a:spcPts val="100"/>
              </a:spcBef>
            </a:pPr>
            <a:r>
              <a:rPr lang="el-GR" sz="2400" dirty="0">
                <a:latin typeface="Calibri"/>
                <a:cs typeface="Calibri"/>
              </a:rPr>
              <a:t>Οι αυτόνομες και προληπτικές ευφυείς οντότητες θα γίνουν "</a:t>
            </a:r>
            <a:r>
              <a:rPr lang="el-GR" sz="2400" b="1" dirty="0">
                <a:solidFill>
                  <a:srgbClr val="FF0000"/>
                </a:solidFill>
                <a:latin typeface="Calibri"/>
                <a:cs typeface="Calibri"/>
              </a:rPr>
              <a:t>παρουσίες</a:t>
            </a:r>
            <a:r>
              <a:rPr lang="el-GR" sz="2400" dirty="0">
                <a:latin typeface="Calibri"/>
                <a:cs typeface="Calibri"/>
              </a:rPr>
              <a:t>" και "</a:t>
            </a:r>
            <a:r>
              <a:rPr lang="el-GR" sz="2400" b="1" dirty="0">
                <a:solidFill>
                  <a:srgbClr val="FF0000"/>
                </a:solidFill>
                <a:latin typeface="Calibri"/>
                <a:cs typeface="Calibri"/>
              </a:rPr>
              <a:t>ρόλοι</a:t>
            </a:r>
            <a:r>
              <a:rPr lang="el-GR" sz="2400" dirty="0">
                <a:latin typeface="Calibri"/>
                <a:cs typeface="Calibri"/>
              </a:rPr>
              <a:t>" στην </a:t>
            </a:r>
            <a:r>
              <a:rPr lang="el-GR" sz="2400" b="1" dirty="0">
                <a:solidFill>
                  <a:srgbClr val="FF0000"/>
                </a:solidFill>
                <a:latin typeface="Calibri"/>
                <a:cs typeface="Calibri"/>
              </a:rPr>
              <a:t>υβριδική μας κοινωνία </a:t>
            </a:r>
            <a:r>
              <a:rPr lang="el-GR" sz="2400" dirty="0">
                <a:latin typeface="Calibri"/>
                <a:cs typeface="Calibri"/>
              </a:rPr>
              <a:t>(ανθρώπινος και τεχνητός παράγοντας).</a:t>
            </a:r>
            <a:endParaRPr sz="2400" dirty="0">
              <a:latin typeface="Calibri"/>
              <a:cs typeface="Calibri"/>
            </a:endParaRPr>
          </a:p>
        </p:txBody>
      </p:sp>
      <p:sp>
        <p:nvSpPr>
          <p:cNvPr id="4" name="object 4"/>
          <p:cNvSpPr txBox="1"/>
          <p:nvPr/>
        </p:nvSpPr>
        <p:spPr>
          <a:xfrm>
            <a:off x="382015" y="2269947"/>
            <a:ext cx="8152385" cy="3683060"/>
          </a:xfrm>
          <a:prstGeom prst="rect">
            <a:avLst/>
          </a:prstGeom>
        </p:spPr>
        <p:txBody>
          <a:bodyPr vert="horz" wrap="square" lIns="0" tIns="12700" rIns="0" bIns="0" rtlCol="0">
            <a:spAutoFit/>
          </a:bodyPr>
          <a:lstStyle/>
          <a:p>
            <a:pPr marL="927100">
              <a:lnSpc>
                <a:spcPct val="100000"/>
              </a:lnSpc>
              <a:spcBef>
                <a:spcPts val="100"/>
              </a:spcBef>
            </a:pPr>
            <a:r>
              <a:rPr lang="el-GR" sz="2400" dirty="0">
                <a:latin typeface="Calibri"/>
                <a:cs typeface="Calibri"/>
              </a:rPr>
              <a:t>και </a:t>
            </a:r>
            <a:r>
              <a:rPr lang="el-GR" sz="2400" dirty="0">
                <a:solidFill>
                  <a:srgbClr val="FF0000"/>
                </a:solidFill>
                <a:latin typeface="Calibri"/>
                <a:cs typeface="Calibri"/>
              </a:rPr>
              <a:t>μικτή και επαυξημένη πραγματικότητα </a:t>
            </a:r>
            <a:r>
              <a:rPr lang="el-GR" sz="2400" dirty="0">
                <a:latin typeface="Calibri"/>
                <a:cs typeface="Calibri"/>
              </a:rPr>
              <a:t>(</a:t>
            </a:r>
            <a:r>
              <a:rPr lang="en-US" sz="2400" dirty="0">
                <a:latin typeface="Calibri"/>
                <a:cs typeface="Calibri"/>
              </a:rPr>
              <a:t> </a:t>
            </a:r>
            <a:r>
              <a:rPr lang="el-GR" sz="2400" dirty="0">
                <a:latin typeface="Calibri"/>
                <a:cs typeface="Calibri"/>
              </a:rPr>
              <a:t>συνδυασμός </a:t>
            </a:r>
            <a:r>
              <a:rPr lang="el-GR" sz="2400" b="1" dirty="0">
                <a:latin typeface="Calibri"/>
                <a:cs typeface="Calibri"/>
              </a:rPr>
              <a:t>εικονικού</a:t>
            </a:r>
            <a:r>
              <a:rPr lang="el-GR" sz="2400" dirty="0">
                <a:latin typeface="Calibri"/>
                <a:cs typeface="Calibri"/>
              </a:rPr>
              <a:t> και " </a:t>
            </a:r>
            <a:r>
              <a:rPr lang="el-GR" sz="2400" b="1" dirty="0">
                <a:latin typeface="Calibri"/>
                <a:cs typeface="Calibri"/>
              </a:rPr>
              <a:t>πραγματικού</a:t>
            </a:r>
            <a:r>
              <a:rPr lang="el-GR" sz="2400" dirty="0">
                <a:latin typeface="Calibri"/>
                <a:cs typeface="Calibri"/>
              </a:rPr>
              <a:t> ", " </a:t>
            </a:r>
            <a:r>
              <a:rPr lang="el-GR" sz="2400" b="1" dirty="0">
                <a:latin typeface="Calibri"/>
                <a:cs typeface="Calibri"/>
              </a:rPr>
              <a:t>φυσικού</a:t>
            </a:r>
            <a:r>
              <a:rPr lang="el-GR" sz="2400" dirty="0">
                <a:latin typeface="Calibri"/>
                <a:cs typeface="Calibri"/>
              </a:rPr>
              <a:t> " και </a:t>
            </a:r>
            <a:r>
              <a:rPr lang="el-GR" sz="2400" b="1" dirty="0">
                <a:latin typeface="Calibri"/>
                <a:cs typeface="Calibri"/>
              </a:rPr>
              <a:t>αυτόματου/προσθετικού </a:t>
            </a:r>
            <a:r>
              <a:rPr lang="el-GR" sz="2400" dirty="0">
                <a:latin typeface="Calibri"/>
                <a:cs typeface="Calibri"/>
              </a:rPr>
              <a:t>κόσμου</a:t>
            </a:r>
            <a:r>
              <a:rPr sz="2400" spc="-10" dirty="0">
                <a:latin typeface="Calibri"/>
                <a:cs typeface="Calibri"/>
              </a:rPr>
              <a:t>).</a:t>
            </a:r>
            <a:endParaRPr sz="2400" dirty="0">
              <a:latin typeface="Calibri"/>
              <a:cs typeface="Calibri"/>
            </a:endParaRPr>
          </a:p>
          <a:p>
            <a:pPr>
              <a:lnSpc>
                <a:spcPct val="100000"/>
              </a:lnSpc>
              <a:spcBef>
                <a:spcPts val="10"/>
              </a:spcBef>
            </a:pPr>
            <a:endParaRPr sz="2350" dirty="0">
              <a:latin typeface="Calibri"/>
              <a:cs typeface="Calibri"/>
            </a:endParaRPr>
          </a:p>
          <a:p>
            <a:pPr marL="12700">
              <a:lnSpc>
                <a:spcPct val="100000"/>
              </a:lnSpc>
            </a:pPr>
            <a:r>
              <a:rPr lang="el-GR" sz="2400" dirty="0">
                <a:latin typeface="Calibri"/>
                <a:cs typeface="Calibri"/>
              </a:rPr>
              <a:t>Το πρόβλημα τώρα θα είναι:</a:t>
            </a:r>
            <a:r>
              <a:rPr sz="2400" spc="-25" dirty="0">
                <a:latin typeface="Calibri"/>
                <a:cs typeface="Calibri"/>
              </a:rPr>
              <a:t>:</a:t>
            </a:r>
            <a:endParaRPr sz="2400" dirty="0">
              <a:latin typeface="Calibri"/>
              <a:cs typeface="Calibri"/>
            </a:endParaRPr>
          </a:p>
          <a:p>
            <a:pPr>
              <a:lnSpc>
                <a:spcPct val="100000"/>
              </a:lnSpc>
              <a:spcBef>
                <a:spcPts val="30"/>
              </a:spcBef>
            </a:pPr>
            <a:endParaRPr sz="2300" dirty="0">
              <a:latin typeface="Calibri"/>
              <a:cs typeface="Calibri"/>
            </a:endParaRPr>
          </a:p>
          <a:p>
            <a:pPr marL="561340">
              <a:lnSpc>
                <a:spcPct val="100000"/>
              </a:lnSpc>
            </a:pPr>
            <a:r>
              <a:rPr lang="el-GR" sz="3200" b="1" dirty="0">
                <a:latin typeface="Calibri"/>
                <a:cs typeface="Calibri"/>
              </a:rPr>
              <a:t>είμαστε σε θέση να διαχειριστούμε αυτούς τους αυτόνομους και πολύ ενημερωμένους και ευφυείς πράκτορες;</a:t>
            </a:r>
            <a:endParaRPr sz="3200" dirty="0">
              <a:latin typeface="Calibri"/>
              <a:cs typeface="Calibri"/>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3014" y="377444"/>
            <a:ext cx="8557971" cy="872418"/>
          </a:xfrm>
          <a:prstGeom prst="rect">
            <a:avLst/>
          </a:prstGeom>
        </p:spPr>
        <p:txBody>
          <a:bodyPr vert="horz" wrap="square" lIns="0" tIns="498221" rIns="0" bIns="0" rtlCol="0">
            <a:spAutoFit/>
          </a:bodyPr>
          <a:lstStyle/>
          <a:p>
            <a:pPr marL="12700">
              <a:lnSpc>
                <a:spcPct val="100000"/>
              </a:lnSpc>
              <a:spcBef>
                <a:spcPts val="100"/>
              </a:spcBef>
            </a:pPr>
            <a:r>
              <a:rPr lang="el-GR" sz="2400" b="0" dirty="0">
                <a:latin typeface="Calibri"/>
                <a:cs typeface="Calibri"/>
              </a:rPr>
              <a:t>Πρόκειται για:</a:t>
            </a:r>
            <a:endParaRPr sz="2400" dirty="0">
              <a:latin typeface="Calibri"/>
              <a:cs typeface="Calibri"/>
            </a:endParaRPr>
          </a:p>
        </p:txBody>
      </p:sp>
      <p:sp>
        <p:nvSpPr>
          <p:cNvPr id="4" name="object 4"/>
          <p:cNvSpPr txBox="1"/>
          <p:nvPr/>
        </p:nvSpPr>
        <p:spPr>
          <a:xfrm>
            <a:off x="769937" y="1506855"/>
            <a:ext cx="6773864" cy="3088025"/>
          </a:xfrm>
          <a:prstGeom prst="rect">
            <a:avLst/>
          </a:prstGeom>
        </p:spPr>
        <p:txBody>
          <a:bodyPr vert="horz" wrap="square" lIns="0" tIns="10160" rIns="0" bIns="0" rtlCol="0">
            <a:spAutoFit/>
          </a:bodyPr>
          <a:lstStyle/>
          <a:p>
            <a:pPr marL="299085" marR="5080" indent="-287020" algn="just">
              <a:lnSpc>
                <a:spcPct val="100400"/>
              </a:lnSpc>
              <a:spcBef>
                <a:spcPts val="80"/>
              </a:spcBef>
              <a:buSzPct val="97500"/>
              <a:buFont typeface="Wingdings"/>
              <a:buChar char=""/>
              <a:tabLst>
                <a:tab pos="417195" algn="l"/>
              </a:tabLst>
            </a:pPr>
            <a:r>
              <a:rPr sz="4000" b="1" dirty="0">
                <a:latin typeface="Calibri"/>
                <a:cs typeface="Calibri"/>
              </a:rPr>
              <a:t>A)</a:t>
            </a:r>
            <a:r>
              <a:rPr sz="4000" b="1" spc="-90" dirty="0">
                <a:latin typeface="Calibri"/>
                <a:cs typeface="Calibri"/>
              </a:rPr>
              <a:t> </a:t>
            </a:r>
            <a:r>
              <a:rPr lang="el-GR" sz="4000" dirty="0">
                <a:latin typeface="Calibri"/>
                <a:cs typeface="Calibri"/>
              </a:rPr>
              <a:t>Ποιους </a:t>
            </a:r>
            <a:r>
              <a:rPr lang="el-GR" sz="4000" b="1" dirty="0">
                <a:solidFill>
                  <a:srgbClr val="FF0000"/>
                </a:solidFill>
                <a:latin typeface="Calibri"/>
                <a:cs typeface="Calibri"/>
              </a:rPr>
              <a:t>ρόλους</a:t>
            </a:r>
            <a:r>
              <a:rPr lang="el-GR" sz="4000" dirty="0">
                <a:latin typeface="Calibri"/>
                <a:cs typeface="Calibri"/>
              </a:rPr>
              <a:t> θα διαδραματίσουν αυτές οι υλικές ή άυλες, ορατές και αόρατες "οντότητες" στη ζωή και το περιβάλλον μας;</a:t>
            </a:r>
            <a:endParaRPr sz="4000" dirty="0">
              <a:latin typeface="Calibri"/>
              <a:cs typeface="Calibri"/>
            </a:endParaRPr>
          </a:p>
        </p:txBody>
      </p:sp>
      <p:sp>
        <p:nvSpPr>
          <p:cNvPr id="5" name="object 5"/>
          <p:cNvSpPr txBox="1"/>
          <p:nvPr/>
        </p:nvSpPr>
        <p:spPr>
          <a:xfrm>
            <a:off x="293014" y="4777485"/>
            <a:ext cx="1574800" cy="177800"/>
          </a:xfrm>
          <a:prstGeom prst="rect">
            <a:avLst/>
          </a:prstGeom>
        </p:spPr>
        <p:txBody>
          <a:bodyPr vert="horz" wrap="square" lIns="0" tIns="12065" rIns="0" bIns="0" rtlCol="0">
            <a:spAutoFit/>
          </a:bodyPr>
          <a:lstStyle/>
          <a:p>
            <a:pPr marL="12700">
              <a:lnSpc>
                <a:spcPct val="100000"/>
              </a:lnSpc>
              <a:spcBef>
                <a:spcPts val="95"/>
              </a:spcBef>
            </a:pPr>
            <a:r>
              <a:rPr sz="1000" dirty="0">
                <a:latin typeface="Calibri"/>
                <a:cs typeface="Calibri"/>
              </a:rPr>
              <a:t>(work</a:t>
            </a:r>
            <a:r>
              <a:rPr sz="1000" spc="-25" dirty="0">
                <a:latin typeface="Calibri"/>
                <a:cs typeface="Calibri"/>
              </a:rPr>
              <a:t> </a:t>
            </a:r>
            <a:r>
              <a:rPr sz="1000" dirty="0">
                <a:latin typeface="Calibri"/>
                <a:cs typeface="Calibri"/>
              </a:rPr>
              <a:t>with</a:t>
            </a:r>
            <a:r>
              <a:rPr sz="1000" spc="-30" dirty="0">
                <a:latin typeface="Calibri"/>
                <a:cs typeface="Calibri"/>
              </a:rPr>
              <a:t> </a:t>
            </a:r>
            <a:r>
              <a:rPr sz="1000" dirty="0">
                <a:latin typeface="Calibri"/>
                <a:cs typeface="Calibri"/>
              </a:rPr>
              <a:t>Ricci</a:t>
            </a:r>
            <a:r>
              <a:rPr sz="1000" spc="-25" dirty="0">
                <a:latin typeface="Calibri"/>
                <a:cs typeface="Calibri"/>
              </a:rPr>
              <a:t> </a:t>
            </a:r>
            <a:r>
              <a:rPr sz="1000" dirty="0">
                <a:latin typeface="Calibri"/>
                <a:cs typeface="Calibri"/>
              </a:rPr>
              <a:t>&amp;</a:t>
            </a:r>
            <a:r>
              <a:rPr sz="1000" spc="-15" dirty="0">
                <a:latin typeface="Calibri"/>
                <a:cs typeface="Calibri"/>
              </a:rPr>
              <a:t> </a:t>
            </a:r>
            <a:r>
              <a:rPr sz="1000" spc="-10" dirty="0">
                <a:latin typeface="Calibri"/>
                <a:cs typeface="Calibri"/>
              </a:rPr>
              <a:t>Tummolini)</a:t>
            </a:r>
            <a:endParaRPr sz="1000">
              <a:latin typeface="Calibri"/>
              <a:cs typeface="Calibri"/>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93014" y="600456"/>
            <a:ext cx="8557971" cy="1123315"/>
          </a:xfrm>
          <a:prstGeom prst="rect">
            <a:avLst/>
          </a:prstGeom>
        </p:spPr>
        <p:txBody>
          <a:bodyPr vert="horz" wrap="square" lIns="0" tIns="485394" rIns="0" bIns="0" rtlCol="0">
            <a:spAutoFit/>
          </a:bodyPr>
          <a:lstStyle/>
          <a:p>
            <a:pPr marL="12700">
              <a:lnSpc>
                <a:spcPct val="100000"/>
              </a:lnSpc>
              <a:spcBef>
                <a:spcPts val="95"/>
              </a:spcBef>
            </a:pPr>
            <a:r>
              <a:rPr lang="en-GB" sz="4000" b="0" spc="-25" dirty="0">
                <a:latin typeface="Calibri"/>
                <a:cs typeface="Calibri"/>
              </a:rPr>
              <a:t>A)</a:t>
            </a:r>
            <a:r>
              <a:rPr lang="en-GB" sz="4000" b="0" spc="-380" dirty="0">
                <a:latin typeface="Calibri"/>
                <a:cs typeface="Calibri"/>
              </a:rPr>
              <a:t> </a:t>
            </a:r>
            <a:r>
              <a:rPr lang="el-GR" sz="4000" b="0" dirty="0">
                <a:latin typeface="Calibri"/>
                <a:cs typeface="Calibri"/>
              </a:rPr>
              <a:t>Ποιους</a:t>
            </a:r>
            <a:r>
              <a:rPr lang="el-GR" sz="4000" b="0" spc="-90" dirty="0">
                <a:latin typeface="Calibri"/>
                <a:cs typeface="Calibri"/>
              </a:rPr>
              <a:t> </a:t>
            </a:r>
            <a:r>
              <a:rPr lang="el-GR" sz="4000" spc="-10" dirty="0">
                <a:solidFill>
                  <a:srgbClr val="FF0000"/>
                </a:solidFill>
              </a:rPr>
              <a:t>ρόλους</a:t>
            </a:r>
            <a:endParaRPr sz="4000" dirty="0">
              <a:latin typeface="Calibri"/>
              <a:cs typeface="Calibri"/>
            </a:endParaRPr>
          </a:p>
        </p:txBody>
      </p:sp>
      <p:sp>
        <p:nvSpPr>
          <p:cNvPr id="4" name="object 4"/>
          <p:cNvSpPr txBox="1"/>
          <p:nvPr/>
        </p:nvSpPr>
        <p:spPr>
          <a:xfrm>
            <a:off x="293015" y="1905000"/>
            <a:ext cx="6107786" cy="3096360"/>
          </a:xfrm>
          <a:prstGeom prst="rect">
            <a:avLst/>
          </a:prstGeom>
        </p:spPr>
        <p:txBody>
          <a:bodyPr vert="horz" wrap="square" lIns="0" tIns="13335" rIns="0" bIns="0" rtlCol="0">
            <a:spAutoFit/>
          </a:bodyPr>
          <a:lstStyle/>
          <a:p>
            <a:pPr marL="12700" algn="just">
              <a:lnSpc>
                <a:spcPts val="3815"/>
              </a:lnSpc>
              <a:spcBef>
                <a:spcPts val="105"/>
              </a:spcBef>
            </a:pPr>
            <a:r>
              <a:rPr lang="el-GR" sz="3200" dirty="0">
                <a:latin typeface="Calibri"/>
                <a:cs typeface="Calibri"/>
              </a:rPr>
              <a:t>Θα είναι οι </a:t>
            </a:r>
            <a:endParaRPr sz="3200" dirty="0">
              <a:latin typeface="Calibri"/>
              <a:cs typeface="Calibri"/>
            </a:endParaRPr>
          </a:p>
          <a:p>
            <a:pPr marL="927100" algn="just">
              <a:lnSpc>
                <a:spcPts val="4775"/>
              </a:lnSpc>
            </a:pPr>
            <a:r>
              <a:rPr lang="el-GR" sz="4000" b="1" dirty="0">
                <a:latin typeface="Calibri"/>
                <a:cs typeface="Calibri"/>
              </a:rPr>
              <a:t>Φύλακες άγγελοι μας</a:t>
            </a:r>
            <a:endParaRPr sz="4000" dirty="0">
              <a:latin typeface="Calibri"/>
              <a:cs typeface="Calibri"/>
            </a:endParaRPr>
          </a:p>
          <a:p>
            <a:pPr marL="12700" algn="just">
              <a:lnSpc>
                <a:spcPct val="100000"/>
              </a:lnSpc>
              <a:spcBef>
                <a:spcPts val="55"/>
              </a:spcBef>
            </a:pPr>
            <a:r>
              <a:rPr lang="el-GR" sz="3200" dirty="0">
                <a:latin typeface="Calibri"/>
                <a:cs typeface="Calibri"/>
              </a:rPr>
              <a:t>με "κηδεμονικό" ρόλο</a:t>
            </a:r>
            <a:r>
              <a:rPr lang="en-US" sz="3200" dirty="0">
                <a:latin typeface="Calibri"/>
                <a:cs typeface="Calibri"/>
              </a:rPr>
              <a:t>;</a:t>
            </a:r>
            <a:endParaRPr sz="3200" dirty="0">
              <a:latin typeface="Calibri"/>
              <a:cs typeface="Calibri"/>
            </a:endParaRPr>
          </a:p>
          <a:p>
            <a:pPr algn="just">
              <a:lnSpc>
                <a:spcPct val="100000"/>
              </a:lnSpc>
              <a:spcBef>
                <a:spcPts val="60"/>
              </a:spcBef>
            </a:pPr>
            <a:endParaRPr sz="3100" dirty="0">
              <a:latin typeface="Calibri"/>
              <a:cs typeface="Calibri"/>
            </a:endParaRPr>
          </a:p>
          <a:p>
            <a:pPr marL="12700" algn="just">
              <a:lnSpc>
                <a:spcPct val="100000"/>
              </a:lnSpc>
            </a:pPr>
            <a:r>
              <a:rPr lang="el-GR" sz="3200" dirty="0">
                <a:latin typeface="Calibri"/>
                <a:cs typeface="Calibri"/>
              </a:rPr>
              <a:t>Βοηθώντας, προστατεύοντας και ενδυναμώνοντάς μας</a:t>
            </a:r>
            <a:endParaRPr sz="3200" dirty="0">
              <a:latin typeface="Calibri"/>
              <a:cs typeface="Calibri"/>
            </a:endParaRPr>
          </a:p>
        </p:txBody>
      </p:sp>
      <p:pic>
        <p:nvPicPr>
          <p:cNvPr id="5" name="object 5"/>
          <p:cNvPicPr/>
          <p:nvPr/>
        </p:nvPicPr>
        <p:blipFill>
          <a:blip r:embed="rId2" cstate="print"/>
          <a:stretch>
            <a:fillRect/>
          </a:stretch>
        </p:blipFill>
        <p:spPr>
          <a:xfrm>
            <a:off x="6641592" y="618744"/>
            <a:ext cx="2299716" cy="2804160"/>
          </a:xfrm>
          <a:prstGeom prst="rect">
            <a:avLst/>
          </a:prstGeom>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96825" y="570609"/>
            <a:ext cx="8557971" cy="1123315"/>
          </a:xfrm>
          <a:prstGeom prst="rect">
            <a:avLst/>
          </a:prstGeom>
        </p:spPr>
        <p:txBody>
          <a:bodyPr vert="horz" wrap="square" lIns="0" tIns="485394" rIns="0" bIns="0" rtlCol="0">
            <a:spAutoFit/>
          </a:bodyPr>
          <a:lstStyle/>
          <a:p>
            <a:pPr marL="12700">
              <a:lnSpc>
                <a:spcPct val="100000"/>
              </a:lnSpc>
              <a:spcBef>
                <a:spcPts val="95"/>
              </a:spcBef>
            </a:pPr>
            <a:r>
              <a:rPr sz="4000" b="0" spc="-25" dirty="0">
                <a:latin typeface="Calibri"/>
                <a:cs typeface="Calibri"/>
              </a:rPr>
              <a:t>A)</a:t>
            </a:r>
            <a:r>
              <a:rPr sz="4000" b="0" spc="-380" dirty="0">
                <a:latin typeface="Calibri"/>
                <a:cs typeface="Calibri"/>
              </a:rPr>
              <a:t> </a:t>
            </a:r>
            <a:r>
              <a:rPr lang="el-GR" sz="4000" b="0" dirty="0">
                <a:latin typeface="Calibri"/>
                <a:cs typeface="Calibri"/>
              </a:rPr>
              <a:t>Ποιους</a:t>
            </a:r>
            <a:r>
              <a:rPr sz="4000" b="0" spc="-90" dirty="0">
                <a:latin typeface="Calibri"/>
                <a:cs typeface="Calibri"/>
              </a:rPr>
              <a:t> </a:t>
            </a:r>
            <a:r>
              <a:rPr lang="el-GR" sz="4000" spc="-10" dirty="0">
                <a:solidFill>
                  <a:srgbClr val="FF0000"/>
                </a:solidFill>
              </a:rPr>
              <a:t>ρόλους</a:t>
            </a:r>
            <a:endParaRPr sz="4000" dirty="0">
              <a:latin typeface="Calibri"/>
              <a:cs typeface="Calibri"/>
            </a:endParaRPr>
          </a:p>
        </p:txBody>
      </p:sp>
      <p:sp>
        <p:nvSpPr>
          <p:cNvPr id="4" name="object 4"/>
          <p:cNvSpPr txBox="1"/>
          <p:nvPr/>
        </p:nvSpPr>
        <p:spPr>
          <a:xfrm>
            <a:off x="159817" y="2709283"/>
            <a:ext cx="9231986" cy="2727029"/>
          </a:xfrm>
          <a:prstGeom prst="rect">
            <a:avLst/>
          </a:prstGeom>
        </p:spPr>
        <p:txBody>
          <a:bodyPr vert="horz" wrap="square" lIns="0" tIns="13335" rIns="0" bIns="0" rtlCol="0">
            <a:spAutoFit/>
          </a:bodyPr>
          <a:lstStyle/>
          <a:p>
            <a:pPr marL="12700" marR="1777364">
              <a:lnSpc>
                <a:spcPct val="100000"/>
              </a:lnSpc>
              <a:spcBef>
                <a:spcPts val="105"/>
              </a:spcBef>
            </a:pPr>
            <a:r>
              <a:rPr lang="el-GR" sz="3200" dirty="0">
                <a:latin typeface="Calibri"/>
                <a:cs typeface="Calibri"/>
              </a:rPr>
              <a:t>Ή - λιγότερο θρησκευτικά - ο </a:t>
            </a:r>
            <a:r>
              <a:rPr lang="el-GR" sz="3200" dirty="0" err="1">
                <a:latin typeface="Calibri"/>
                <a:cs typeface="Calibri"/>
              </a:rPr>
              <a:t>Τζίμινι</a:t>
            </a:r>
            <a:r>
              <a:rPr lang="el-GR" sz="3200" dirty="0">
                <a:latin typeface="Calibri"/>
                <a:cs typeface="Calibri"/>
              </a:rPr>
              <a:t> Γρύλος</a:t>
            </a:r>
          </a:p>
          <a:p>
            <a:pPr marL="12700" marR="1777364">
              <a:lnSpc>
                <a:spcPct val="100000"/>
              </a:lnSpc>
              <a:spcBef>
                <a:spcPts val="105"/>
              </a:spcBef>
            </a:pPr>
            <a:r>
              <a:rPr sz="3200" dirty="0">
                <a:latin typeface="Calibri"/>
                <a:cs typeface="Calibri"/>
              </a:rPr>
              <a:t>(</a:t>
            </a:r>
            <a:r>
              <a:rPr lang="el-GR" sz="3200" b="1" dirty="0">
                <a:latin typeface="Calibri"/>
                <a:cs typeface="Calibri"/>
              </a:rPr>
              <a:t>Ο Γρύλος που μιλάει</a:t>
            </a:r>
            <a:r>
              <a:rPr sz="3200" spc="-10" dirty="0">
                <a:latin typeface="Calibri"/>
                <a:cs typeface="Calibri"/>
              </a:rPr>
              <a:t>)</a:t>
            </a:r>
            <a:endParaRPr sz="3200" dirty="0">
              <a:latin typeface="Calibri"/>
              <a:cs typeface="Calibri"/>
            </a:endParaRPr>
          </a:p>
          <a:p>
            <a:pPr marL="927100">
              <a:lnSpc>
                <a:spcPct val="100000"/>
              </a:lnSpc>
            </a:pPr>
            <a:r>
              <a:rPr lang="el-GR" sz="3200" dirty="0">
                <a:latin typeface="Calibri"/>
                <a:cs typeface="Calibri"/>
              </a:rPr>
              <a:t>με τις συστάσεις του;</a:t>
            </a:r>
            <a:endParaRPr sz="3200" dirty="0">
              <a:latin typeface="Calibri"/>
              <a:cs typeface="Calibri"/>
            </a:endParaRPr>
          </a:p>
          <a:p>
            <a:pPr>
              <a:lnSpc>
                <a:spcPct val="100000"/>
              </a:lnSpc>
              <a:spcBef>
                <a:spcPts val="40"/>
              </a:spcBef>
            </a:pPr>
            <a:endParaRPr lang="en-US" sz="3150" dirty="0">
              <a:latin typeface="Calibri"/>
              <a:cs typeface="Calibri"/>
            </a:endParaRPr>
          </a:p>
          <a:p>
            <a:pPr marL="12700">
              <a:lnSpc>
                <a:spcPct val="100000"/>
              </a:lnSpc>
            </a:pPr>
            <a:r>
              <a:rPr lang="el-GR" sz="2400" dirty="0">
                <a:latin typeface="Calibri"/>
                <a:cs typeface="Calibri"/>
              </a:rPr>
              <a:t>Για παράδειγμα, δεν θα είμαστε ο παραλήπτης και διαχειριστής του δικού μας "</a:t>
            </a:r>
            <a:r>
              <a:rPr lang="el-GR" sz="2400" dirty="0" err="1">
                <a:latin typeface="Calibri"/>
                <a:cs typeface="Calibri"/>
              </a:rPr>
              <a:t>ποσοτικοποιημένου</a:t>
            </a:r>
            <a:r>
              <a:rPr lang="el-GR" sz="2400" dirty="0">
                <a:latin typeface="Calibri"/>
                <a:cs typeface="Calibri"/>
              </a:rPr>
              <a:t> εαυτού" </a:t>
            </a:r>
            <a:r>
              <a:rPr lang="en-US" sz="2400" spc="-10" dirty="0">
                <a:latin typeface="Calibri"/>
                <a:cs typeface="Calibri"/>
              </a:rPr>
              <a:t>“”.</a:t>
            </a:r>
            <a:endParaRPr lang="en-US" sz="2400" dirty="0">
              <a:latin typeface="Calibri"/>
              <a:cs typeface="Calibri"/>
            </a:endParaRPr>
          </a:p>
        </p:txBody>
      </p:sp>
      <p:pic>
        <p:nvPicPr>
          <p:cNvPr id="5" name="object 5"/>
          <p:cNvPicPr/>
          <p:nvPr/>
        </p:nvPicPr>
        <p:blipFill>
          <a:blip r:embed="rId2" cstate="print"/>
          <a:stretch>
            <a:fillRect/>
          </a:stretch>
        </p:blipFill>
        <p:spPr>
          <a:xfrm>
            <a:off x="7190231" y="848867"/>
            <a:ext cx="1456944" cy="1690115"/>
          </a:xfrm>
          <a:prstGeom prst="rect">
            <a:avLst/>
          </a:prstGeom>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31362" y="477646"/>
            <a:ext cx="8557971" cy="1123315"/>
          </a:xfrm>
          <a:prstGeom prst="rect">
            <a:avLst/>
          </a:prstGeom>
        </p:spPr>
        <p:txBody>
          <a:bodyPr vert="horz" wrap="square" lIns="0" tIns="485394" rIns="0" bIns="0" rtlCol="0">
            <a:spAutoFit/>
          </a:bodyPr>
          <a:lstStyle/>
          <a:p>
            <a:pPr marL="12700">
              <a:lnSpc>
                <a:spcPct val="100000"/>
              </a:lnSpc>
              <a:spcBef>
                <a:spcPts val="95"/>
              </a:spcBef>
            </a:pPr>
            <a:r>
              <a:rPr lang="en-GB" sz="4000" b="0" spc="-25" dirty="0">
                <a:latin typeface="Calibri"/>
                <a:cs typeface="Calibri"/>
              </a:rPr>
              <a:t>A)</a:t>
            </a:r>
            <a:r>
              <a:rPr lang="en-GB" sz="4000" b="0" spc="-380" dirty="0">
                <a:latin typeface="Calibri"/>
                <a:cs typeface="Calibri"/>
              </a:rPr>
              <a:t> </a:t>
            </a:r>
            <a:r>
              <a:rPr lang="el-GR" sz="4000" b="0" dirty="0">
                <a:latin typeface="Calibri"/>
                <a:cs typeface="Calibri"/>
              </a:rPr>
              <a:t>Ποιους</a:t>
            </a:r>
            <a:r>
              <a:rPr lang="el-GR" sz="4000" b="0" spc="-90" dirty="0">
                <a:latin typeface="Calibri"/>
                <a:cs typeface="Calibri"/>
              </a:rPr>
              <a:t> </a:t>
            </a:r>
            <a:r>
              <a:rPr lang="el-GR" sz="4000" spc="-10" dirty="0">
                <a:solidFill>
                  <a:srgbClr val="FF0000"/>
                </a:solidFill>
              </a:rPr>
              <a:t>ρόλους</a:t>
            </a:r>
            <a:endParaRPr sz="4000" dirty="0">
              <a:latin typeface="Calibri"/>
              <a:cs typeface="Calibri"/>
            </a:endParaRPr>
          </a:p>
        </p:txBody>
      </p:sp>
      <p:sp>
        <p:nvSpPr>
          <p:cNvPr id="4" name="object 4"/>
          <p:cNvSpPr txBox="1"/>
          <p:nvPr/>
        </p:nvSpPr>
        <p:spPr>
          <a:xfrm>
            <a:off x="433831" y="1749932"/>
            <a:ext cx="4138169" cy="1431802"/>
          </a:xfrm>
          <a:prstGeom prst="rect">
            <a:avLst/>
          </a:prstGeom>
        </p:spPr>
        <p:txBody>
          <a:bodyPr vert="horz" wrap="square" lIns="0" tIns="13335" rIns="0" bIns="0" rtlCol="0">
            <a:spAutoFit/>
          </a:bodyPr>
          <a:lstStyle/>
          <a:p>
            <a:pPr marL="64135">
              <a:lnSpc>
                <a:spcPts val="3815"/>
              </a:lnSpc>
              <a:spcBef>
                <a:spcPts val="105"/>
              </a:spcBef>
            </a:pPr>
            <a:r>
              <a:rPr lang="el-GR" sz="2800" dirty="0">
                <a:latin typeface="Calibri"/>
                <a:cs typeface="Calibri"/>
              </a:rPr>
              <a:t>Ή ο </a:t>
            </a:r>
            <a:r>
              <a:rPr lang="el-GR" sz="3200" b="1" dirty="0">
                <a:solidFill>
                  <a:srgbClr val="FF0000"/>
                </a:solidFill>
                <a:latin typeface="Calibri"/>
                <a:cs typeface="Calibri"/>
              </a:rPr>
              <a:t>προϊστάμενος </a:t>
            </a:r>
            <a:r>
              <a:rPr sz="3200" b="1" spc="-40" dirty="0">
                <a:solidFill>
                  <a:srgbClr val="FF0000"/>
                </a:solidFill>
                <a:latin typeface="Calibri"/>
                <a:cs typeface="Calibri"/>
              </a:rPr>
              <a:t> </a:t>
            </a:r>
            <a:r>
              <a:rPr lang="el-GR" sz="2800" dirty="0">
                <a:latin typeface="Calibri"/>
                <a:cs typeface="Calibri"/>
              </a:rPr>
              <a:t>μας</a:t>
            </a:r>
            <a:r>
              <a:rPr sz="2800" spc="-25" dirty="0">
                <a:latin typeface="Calibri"/>
                <a:cs typeface="Calibri"/>
              </a:rPr>
              <a:t> </a:t>
            </a:r>
            <a:r>
              <a:rPr lang="el-GR" sz="2800" spc="-25" dirty="0">
                <a:latin typeface="Calibri"/>
                <a:cs typeface="Calibri"/>
              </a:rPr>
              <a:t>στο</a:t>
            </a:r>
            <a:r>
              <a:rPr lang="el-GR" sz="2800" dirty="0">
                <a:latin typeface="Calibri"/>
                <a:cs typeface="Calibri"/>
              </a:rPr>
              <a:t> </a:t>
            </a:r>
            <a:r>
              <a:rPr sz="4000" b="1" spc="-20" dirty="0">
                <a:latin typeface="Calibri"/>
                <a:cs typeface="Calibri"/>
              </a:rPr>
              <a:t>ICT-</a:t>
            </a:r>
            <a:r>
              <a:rPr sz="4000" b="1" spc="-10" dirty="0">
                <a:latin typeface="Calibri"/>
                <a:cs typeface="Calibri"/>
              </a:rPr>
              <a:t>Panopticon</a:t>
            </a:r>
            <a:endParaRPr sz="4000" dirty="0">
              <a:latin typeface="Calibri"/>
              <a:cs typeface="Calibri"/>
            </a:endParaRPr>
          </a:p>
          <a:p>
            <a:pPr marL="12700">
              <a:lnSpc>
                <a:spcPct val="100000"/>
              </a:lnSpc>
              <a:spcBef>
                <a:spcPts val="70"/>
              </a:spcBef>
            </a:pPr>
            <a:r>
              <a:rPr lang="el-GR" sz="2800" b="1" dirty="0">
                <a:latin typeface="Calibri"/>
                <a:cs typeface="Calibri"/>
              </a:rPr>
              <a:t>στο οποίο ζούμε</a:t>
            </a:r>
            <a:r>
              <a:rPr lang="en-US" sz="2800" b="1" dirty="0">
                <a:latin typeface="Calibri"/>
                <a:cs typeface="Calibri"/>
              </a:rPr>
              <a:t>;</a:t>
            </a:r>
            <a:endParaRPr sz="2800" dirty="0">
              <a:latin typeface="Calibri"/>
              <a:cs typeface="Calibri"/>
            </a:endParaRPr>
          </a:p>
        </p:txBody>
      </p:sp>
      <p:pic>
        <p:nvPicPr>
          <p:cNvPr id="5" name="object 5"/>
          <p:cNvPicPr/>
          <p:nvPr/>
        </p:nvPicPr>
        <p:blipFill>
          <a:blip r:embed="rId2" cstate="print"/>
          <a:stretch>
            <a:fillRect/>
          </a:stretch>
        </p:blipFill>
        <p:spPr>
          <a:xfrm>
            <a:off x="4870703" y="48767"/>
            <a:ext cx="4273296" cy="3104388"/>
          </a:xfrm>
          <a:prstGeom prst="rect">
            <a:avLst/>
          </a:prstGeom>
        </p:spPr>
      </p:pic>
      <p:pic>
        <p:nvPicPr>
          <p:cNvPr id="6" name="object 6"/>
          <p:cNvPicPr/>
          <p:nvPr/>
        </p:nvPicPr>
        <p:blipFill>
          <a:blip r:embed="rId3" cstate="print"/>
          <a:stretch>
            <a:fillRect/>
          </a:stretch>
        </p:blipFill>
        <p:spPr>
          <a:xfrm>
            <a:off x="331362" y="3624071"/>
            <a:ext cx="4950343" cy="279586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6334" y="1985010"/>
            <a:ext cx="8313420" cy="2464777"/>
          </a:xfrm>
          <a:prstGeom prst="rect">
            <a:avLst/>
          </a:prstGeom>
          <a:ln w="28575">
            <a:solidFill>
              <a:srgbClr val="000000"/>
            </a:solidFill>
          </a:ln>
        </p:spPr>
        <p:txBody>
          <a:bodyPr vert="horz" wrap="square" lIns="0" tIns="0" rIns="0" bIns="0" rtlCol="0">
            <a:spAutoFit/>
          </a:bodyPr>
          <a:lstStyle/>
          <a:p>
            <a:pPr algn="ctr">
              <a:lnSpc>
                <a:spcPct val="100000"/>
              </a:lnSpc>
            </a:pPr>
            <a:endParaRPr sz="4800" dirty="0">
              <a:latin typeface="Times New Roman"/>
              <a:cs typeface="Times New Roman"/>
            </a:endParaRPr>
          </a:p>
          <a:p>
            <a:pPr algn="ctr">
              <a:lnSpc>
                <a:spcPct val="100000"/>
              </a:lnSpc>
              <a:spcBef>
                <a:spcPts val="2920"/>
              </a:spcBef>
            </a:pPr>
            <a:r>
              <a:rPr lang="el-GR" sz="4400" dirty="0"/>
              <a:t>Για μια ΤΝ </a:t>
            </a:r>
            <a:r>
              <a:rPr lang="el-GR" sz="4400" dirty="0">
                <a:solidFill>
                  <a:srgbClr val="FF0000"/>
                </a:solidFill>
              </a:rPr>
              <a:t>με επιστημονικό προσανατολισμό</a:t>
            </a:r>
            <a:endParaRPr lang="en-GB" sz="4800" dirty="0">
              <a:solidFill>
                <a:srgbClr val="FF0000"/>
              </a:solidFill>
            </a:endParaRPr>
          </a:p>
        </p:txBody>
      </p:sp>
      <p:sp>
        <p:nvSpPr>
          <p:cNvPr id="3" name="object 3"/>
          <p:cNvSpPr txBox="1"/>
          <p:nvPr/>
        </p:nvSpPr>
        <p:spPr>
          <a:xfrm>
            <a:off x="4255008" y="1118616"/>
            <a:ext cx="530860" cy="769620"/>
          </a:xfrm>
          <a:prstGeom prst="rect">
            <a:avLst/>
          </a:prstGeom>
          <a:ln w="9525">
            <a:solidFill>
              <a:srgbClr val="000000"/>
            </a:solidFill>
          </a:ln>
        </p:spPr>
        <p:txBody>
          <a:bodyPr vert="horz" wrap="square" lIns="0" tIns="10160" rIns="0" bIns="0" rtlCol="0">
            <a:spAutoFit/>
          </a:bodyPr>
          <a:lstStyle/>
          <a:p>
            <a:pPr marL="91440">
              <a:lnSpc>
                <a:spcPct val="100000"/>
              </a:lnSpc>
              <a:spcBef>
                <a:spcPts val="80"/>
              </a:spcBef>
            </a:pPr>
            <a:r>
              <a:rPr sz="4400" b="1" dirty="0">
                <a:solidFill>
                  <a:srgbClr val="FF0000"/>
                </a:solidFill>
                <a:latin typeface="Calibri"/>
                <a:cs typeface="Calibri"/>
              </a:rPr>
              <a:t>A</a:t>
            </a:r>
            <a:endParaRPr sz="4400">
              <a:latin typeface="Calibri"/>
              <a:cs typeface="Calibri"/>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3036823" y="853821"/>
            <a:ext cx="3592577" cy="566822"/>
          </a:xfrm>
          <a:prstGeom prst="rect">
            <a:avLst/>
          </a:prstGeom>
        </p:spPr>
        <p:txBody>
          <a:bodyPr vert="horz" wrap="square" lIns="0" tIns="12700" rIns="0" bIns="0" rtlCol="0">
            <a:spAutoFit/>
          </a:bodyPr>
          <a:lstStyle/>
          <a:p>
            <a:pPr marL="12700">
              <a:lnSpc>
                <a:spcPct val="100000"/>
              </a:lnSpc>
              <a:spcBef>
                <a:spcPts val="100"/>
              </a:spcBef>
            </a:pPr>
            <a:r>
              <a:rPr lang="en-GB" sz="3600" dirty="0">
                <a:latin typeface="Calibri"/>
                <a:cs typeface="Calibri"/>
              </a:rPr>
              <a:t>A)</a:t>
            </a:r>
            <a:r>
              <a:rPr lang="en-GB" sz="3600" spc="60" dirty="0">
                <a:latin typeface="Calibri"/>
                <a:cs typeface="Calibri"/>
              </a:rPr>
              <a:t> </a:t>
            </a:r>
            <a:r>
              <a:rPr lang="el-GR" sz="3600" spc="60" dirty="0">
                <a:latin typeface="Calibri"/>
                <a:cs typeface="Calibri"/>
              </a:rPr>
              <a:t>Ποιους </a:t>
            </a:r>
            <a:r>
              <a:rPr lang="el-GR" sz="3600" b="1" spc="-20" dirty="0">
                <a:solidFill>
                  <a:srgbClr val="FF0000"/>
                </a:solidFill>
                <a:latin typeface="Calibri"/>
                <a:cs typeface="Calibri"/>
              </a:rPr>
              <a:t>ρόλους</a:t>
            </a:r>
            <a:endParaRPr sz="3600" dirty="0">
              <a:latin typeface="Calibri"/>
              <a:cs typeface="Calibri"/>
            </a:endParaRPr>
          </a:p>
        </p:txBody>
      </p:sp>
      <p:sp>
        <p:nvSpPr>
          <p:cNvPr id="4" name="object 4"/>
          <p:cNvSpPr txBox="1"/>
          <p:nvPr/>
        </p:nvSpPr>
        <p:spPr>
          <a:xfrm>
            <a:off x="293014" y="1764868"/>
            <a:ext cx="4401820" cy="443070"/>
          </a:xfrm>
          <a:prstGeom prst="rect">
            <a:avLst/>
          </a:prstGeom>
        </p:spPr>
        <p:txBody>
          <a:bodyPr vert="horz" wrap="square" lIns="0" tIns="12065" rIns="0" bIns="0" rtlCol="0">
            <a:spAutoFit/>
          </a:bodyPr>
          <a:lstStyle/>
          <a:p>
            <a:pPr marL="12700">
              <a:lnSpc>
                <a:spcPct val="100000"/>
              </a:lnSpc>
              <a:spcBef>
                <a:spcPts val="95"/>
              </a:spcBef>
            </a:pPr>
            <a:r>
              <a:rPr lang="el-GR" sz="2800" dirty="0">
                <a:latin typeface="Calibri"/>
                <a:cs typeface="Calibri"/>
              </a:rPr>
              <a:t>ή το </a:t>
            </a:r>
            <a:r>
              <a:rPr lang="el-GR" sz="2800" b="1" dirty="0">
                <a:latin typeface="Calibri"/>
                <a:cs typeface="Calibri"/>
              </a:rPr>
              <a:t>δελεαστικό Πνεύμα μας</a:t>
            </a:r>
            <a:endParaRPr sz="4000" b="1" dirty="0">
              <a:latin typeface="Calibri"/>
              <a:cs typeface="Calibri"/>
            </a:endParaRPr>
          </a:p>
        </p:txBody>
      </p:sp>
      <p:pic>
        <p:nvPicPr>
          <p:cNvPr id="5" name="object 5"/>
          <p:cNvPicPr/>
          <p:nvPr/>
        </p:nvPicPr>
        <p:blipFill>
          <a:blip r:embed="rId2" cstate="print"/>
          <a:stretch>
            <a:fillRect/>
          </a:stretch>
        </p:blipFill>
        <p:spPr>
          <a:xfrm>
            <a:off x="4639055" y="3435096"/>
            <a:ext cx="2371344" cy="2206752"/>
          </a:xfrm>
          <a:prstGeom prst="rect">
            <a:avLst/>
          </a:prstGeom>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93014" y="228600"/>
            <a:ext cx="8557971" cy="1047851"/>
          </a:xfrm>
          <a:prstGeom prst="rect">
            <a:avLst/>
          </a:prstGeom>
        </p:spPr>
        <p:txBody>
          <a:bodyPr vert="horz" wrap="square" lIns="0" tIns="489077" rIns="0" bIns="0" rtlCol="0">
            <a:spAutoFit/>
          </a:bodyPr>
          <a:lstStyle/>
          <a:p>
            <a:pPr marL="12700" algn="ctr">
              <a:lnSpc>
                <a:spcPct val="100000"/>
              </a:lnSpc>
              <a:spcBef>
                <a:spcPts val="100"/>
              </a:spcBef>
            </a:pPr>
            <a:r>
              <a:rPr lang="en-GB" sz="3600" dirty="0">
                <a:latin typeface="Calibri"/>
                <a:cs typeface="Calibri"/>
              </a:rPr>
              <a:t>A)</a:t>
            </a:r>
            <a:r>
              <a:rPr lang="en-GB" sz="3600" spc="60" dirty="0">
                <a:latin typeface="Calibri"/>
                <a:cs typeface="Calibri"/>
              </a:rPr>
              <a:t> </a:t>
            </a:r>
            <a:r>
              <a:rPr lang="el-GR" sz="3600" spc="60" dirty="0">
                <a:latin typeface="Calibri"/>
                <a:cs typeface="Calibri"/>
              </a:rPr>
              <a:t>Ποιους </a:t>
            </a:r>
            <a:r>
              <a:rPr lang="el-GR" sz="3600" b="1" spc="-20" dirty="0">
                <a:solidFill>
                  <a:srgbClr val="FF0000"/>
                </a:solidFill>
                <a:latin typeface="Calibri"/>
                <a:cs typeface="Calibri"/>
              </a:rPr>
              <a:t>ρόλους</a:t>
            </a:r>
            <a:endParaRPr lang="el-GR" sz="3600" dirty="0">
              <a:latin typeface="Calibri"/>
              <a:cs typeface="Calibri"/>
            </a:endParaRPr>
          </a:p>
        </p:txBody>
      </p:sp>
      <p:sp>
        <p:nvSpPr>
          <p:cNvPr id="4" name="object 4"/>
          <p:cNvSpPr txBox="1"/>
          <p:nvPr/>
        </p:nvSpPr>
        <p:spPr>
          <a:xfrm>
            <a:off x="533400" y="1490087"/>
            <a:ext cx="4548505" cy="4990469"/>
          </a:xfrm>
          <a:prstGeom prst="rect">
            <a:avLst/>
          </a:prstGeom>
        </p:spPr>
        <p:txBody>
          <a:bodyPr vert="horz" wrap="square" lIns="0" tIns="12065" rIns="0" bIns="0" rtlCol="0">
            <a:spAutoFit/>
          </a:bodyPr>
          <a:lstStyle/>
          <a:p>
            <a:pPr marL="12700">
              <a:lnSpc>
                <a:spcPct val="100000"/>
              </a:lnSpc>
              <a:spcBef>
                <a:spcPts val="95"/>
              </a:spcBef>
            </a:pPr>
            <a:r>
              <a:rPr lang="el-GR" sz="2800" dirty="0">
                <a:latin typeface="Calibri"/>
                <a:cs typeface="Calibri"/>
              </a:rPr>
              <a:t>ή</a:t>
            </a:r>
            <a:r>
              <a:rPr sz="2800" spc="-70" dirty="0">
                <a:latin typeface="Calibri"/>
                <a:cs typeface="Calibri"/>
              </a:rPr>
              <a:t> </a:t>
            </a:r>
            <a:r>
              <a:rPr lang="el-GR" sz="4000" spc="-70" dirty="0">
                <a:latin typeface="Calibri"/>
                <a:cs typeface="Calibri"/>
              </a:rPr>
              <a:t>ο</a:t>
            </a:r>
            <a:r>
              <a:rPr sz="4000" spc="-80" dirty="0">
                <a:latin typeface="Calibri"/>
                <a:cs typeface="Calibri"/>
              </a:rPr>
              <a:t> </a:t>
            </a:r>
            <a:r>
              <a:rPr lang="el-GR" sz="4000" b="1" spc="-10" dirty="0">
                <a:latin typeface="Calibri"/>
                <a:cs typeface="Calibri"/>
              </a:rPr>
              <a:t>διαβολικός </a:t>
            </a:r>
            <a:r>
              <a:rPr lang="el-GR" sz="4000" spc="-10" dirty="0">
                <a:latin typeface="Calibri"/>
                <a:cs typeface="Calibri"/>
              </a:rPr>
              <a:t>μας</a:t>
            </a:r>
            <a:r>
              <a:rPr lang="el-GR" sz="4000" b="1" spc="-10" dirty="0">
                <a:latin typeface="Calibri"/>
                <a:cs typeface="Calibri"/>
              </a:rPr>
              <a:t> πειρασμός</a:t>
            </a:r>
            <a:r>
              <a:rPr sz="2400" b="1" spc="-50" dirty="0">
                <a:latin typeface="Calibri"/>
                <a:cs typeface="Calibri"/>
              </a:rPr>
              <a:t>:</a:t>
            </a:r>
            <a:endParaRPr sz="2400" dirty="0">
              <a:latin typeface="Calibri"/>
              <a:cs typeface="Calibri"/>
            </a:endParaRPr>
          </a:p>
          <a:p>
            <a:pPr>
              <a:lnSpc>
                <a:spcPct val="100000"/>
              </a:lnSpc>
              <a:spcBef>
                <a:spcPts val="40"/>
              </a:spcBef>
            </a:pPr>
            <a:endParaRPr sz="4750" dirty="0">
              <a:latin typeface="Calibri"/>
              <a:cs typeface="Calibri"/>
            </a:endParaRPr>
          </a:p>
          <a:p>
            <a:pPr marL="12700" marR="146685" algn="just">
              <a:lnSpc>
                <a:spcPct val="100000"/>
              </a:lnSpc>
            </a:pPr>
            <a:r>
              <a:rPr lang="el-GR" sz="2800" dirty="0">
                <a:latin typeface="Calibri"/>
                <a:cs typeface="Calibri"/>
              </a:rPr>
              <a:t>προς όφελος κάποιας πολιτικής μάρκετινγκ ή κάποιου μονοπωλίου</a:t>
            </a:r>
            <a:r>
              <a:rPr sz="2800" spc="-10" dirty="0">
                <a:latin typeface="Calibri"/>
                <a:cs typeface="Calibri"/>
              </a:rPr>
              <a:t>, </a:t>
            </a:r>
            <a:r>
              <a:rPr lang="el-GR" sz="2800" dirty="0">
                <a:latin typeface="Calibri"/>
                <a:cs typeface="Calibri"/>
              </a:rPr>
              <a:t>ή ο διαχειριστής που επηρεάζει και χειραγωγεί για κρυφές πολιτικές ή οικονομικές δυνάμεις</a:t>
            </a:r>
            <a:r>
              <a:rPr lang="en-US" sz="2800" dirty="0">
                <a:latin typeface="Calibri"/>
                <a:cs typeface="Calibri"/>
              </a:rPr>
              <a:t>;</a:t>
            </a:r>
            <a:r>
              <a:rPr lang="el-GR" sz="2800" dirty="0">
                <a:latin typeface="Calibri"/>
                <a:cs typeface="Calibri"/>
              </a:rPr>
              <a:t> </a:t>
            </a:r>
            <a:endParaRPr sz="2800" dirty="0">
              <a:latin typeface="Calibri"/>
              <a:cs typeface="Calibri"/>
            </a:endParaRPr>
          </a:p>
        </p:txBody>
      </p:sp>
      <p:pic>
        <p:nvPicPr>
          <p:cNvPr id="5" name="object 5"/>
          <p:cNvPicPr/>
          <p:nvPr/>
        </p:nvPicPr>
        <p:blipFill>
          <a:blip r:embed="rId2" cstate="print"/>
          <a:stretch>
            <a:fillRect/>
          </a:stretch>
        </p:blipFill>
        <p:spPr>
          <a:xfrm>
            <a:off x="5378196" y="3563111"/>
            <a:ext cx="3765804" cy="3276058"/>
          </a:xfrm>
          <a:prstGeom prst="rect">
            <a:avLst/>
          </a:prstGeom>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3014" y="853821"/>
            <a:ext cx="5506085" cy="1122680"/>
          </a:xfrm>
          <a:prstGeom prst="rect">
            <a:avLst/>
          </a:prstGeom>
        </p:spPr>
        <p:txBody>
          <a:bodyPr vert="horz" wrap="square" lIns="0" tIns="12700" rIns="0" bIns="0" rtlCol="0">
            <a:spAutoFit/>
          </a:bodyPr>
          <a:lstStyle/>
          <a:p>
            <a:pPr marL="12700">
              <a:lnSpc>
                <a:spcPct val="100000"/>
              </a:lnSpc>
              <a:spcBef>
                <a:spcPts val="100"/>
              </a:spcBef>
            </a:pPr>
            <a:r>
              <a:rPr lang="el-GR" dirty="0"/>
              <a:t>ΜΙΚΤΗ ΠΡΑΓΜΑΤΙΚΟΤΗΤΑ</a:t>
            </a:r>
            <a:r>
              <a:rPr spc="-10" dirty="0"/>
              <a:t>,</a:t>
            </a:r>
          </a:p>
          <a:p>
            <a:pPr marL="1384300">
              <a:lnSpc>
                <a:spcPct val="100000"/>
              </a:lnSpc>
            </a:pPr>
            <a:r>
              <a:rPr lang="el-GR" dirty="0"/>
              <a:t>ΜΙΚΤΟ ΣΩΜΑ&amp;ΝΟΥΣ</a:t>
            </a:r>
            <a:endParaRPr spc="-20" dirty="0"/>
          </a:p>
        </p:txBody>
      </p:sp>
      <p:sp>
        <p:nvSpPr>
          <p:cNvPr id="3" name="object 3"/>
          <p:cNvSpPr txBox="1"/>
          <p:nvPr/>
        </p:nvSpPr>
        <p:spPr>
          <a:xfrm>
            <a:off x="750519" y="2384298"/>
            <a:ext cx="7134225" cy="2597506"/>
          </a:xfrm>
          <a:prstGeom prst="rect">
            <a:avLst/>
          </a:prstGeom>
        </p:spPr>
        <p:txBody>
          <a:bodyPr vert="horz" wrap="square" lIns="0" tIns="12065" rIns="0" bIns="0" rtlCol="0">
            <a:spAutoFit/>
          </a:bodyPr>
          <a:lstStyle/>
          <a:p>
            <a:pPr marL="12700" algn="just">
              <a:lnSpc>
                <a:spcPct val="100000"/>
              </a:lnSpc>
              <a:spcBef>
                <a:spcPts val="95"/>
              </a:spcBef>
              <a:tabLst>
                <a:tab pos="4805045" algn="l"/>
              </a:tabLst>
            </a:pPr>
            <a:r>
              <a:rPr lang="el-GR" sz="2800" dirty="0">
                <a:latin typeface="Calibri"/>
                <a:cs typeface="Calibri"/>
              </a:rPr>
              <a:t>Θα τα "ενσωματώσουμε", θα τα αισθανθούμε ως </a:t>
            </a:r>
            <a:r>
              <a:rPr lang="el-GR" sz="2800" b="1" dirty="0">
                <a:latin typeface="Calibri"/>
                <a:cs typeface="Calibri"/>
              </a:rPr>
              <a:t>μέρη "μας</a:t>
            </a:r>
            <a:r>
              <a:rPr lang="el-GR" sz="2800" dirty="0">
                <a:latin typeface="Calibri"/>
                <a:cs typeface="Calibri"/>
              </a:rPr>
              <a:t>", τη "</a:t>
            </a:r>
            <a:r>
              <a:rPr lang="el-GR" sz="2800" b="1" dirty="0">
                <a:solidFill>
                  <a:srgbClr val="FF0000"/>
                </a:solidFill>
                <a:latin typeface="Calibri"/>
                <a:cs typeface="Calibri"/>
              </a:rPr>
              <a:t>νοητική μας πρόθεση</a:t>
            </a:r>
            <a:r>
              <a:rPr lang="el-GR" sz="2800" dirty="0">
                <a:latin typeface="Calibri"/>
                <a:cs typeface="Calibri"/>
              </a:rPr>
              <a:t>";</a:t>
            </a:r>
            <a:endParaRPr sz="2750" dirty="0">
              <a:latin typeface="Calibri"/>
              <a:cs typeface="Calibri"/>
            </a:endParaRPr>
          </a:p>
          <a:p>
            <a:pPr marL="12700" marR="507365" algn="just">
              <a:lnSpc>
                <a:spcPct val="100000"/>
              </a:lnSpc>
            </a:pPr>
            <a:r>
              <a:rPr lang="el-GR" sz="2800" dirty="0">
                <a:latin typeface="Calibri"/>
                <a:cs typeface="Calibri"/>
              </a:rPr>
              <a:t>Θα ακούσουμε αυτή την ηθική ή λογική "φωνή" ως </a:t>
            </a:r>
            <a:r>
              <a:rPr lang="el-GR" sz="2800" b="1" dirty="0">
                <a:latin typeface="Calibri"/>
                <a:cs typeface="Calibri"/>
              </a:rPr>
              <a:t>τη δική μας </a:t>
            </a:r>
            <a:r>
              <a:rPr lang="el-GR" sz="2800" dirty="0">
                <a:latin typeface="Calibri"/>
                <a:cs typeface="Calibri"/>
              </a:rPr>
              <a:t>νοητική ή συνειδησιακή φωνή, </a:t>
            </a:r>
            <a:r>
              <a:rPr lang="el-GR" sz="2800" b="1" dirty="0">
                <a:solidFill>
                  <a:srgbClr val="FF0000"/>
                </a:solidFill>
                <a:latin typeface="Calibri"/>
                <a:cs typeface="Calibri"/>
              </a:rPr>
              <a:t>το (διευρυμένο) Υπερεγώ μας.</a:t>
            </a:r>
            <a:r>
              <a:rPr sz="2800" b="1" spc="-10" dirty="0">
                <a:solidFill>
                  <a:srgbClr val="FF0000"/>
                </a:solidFill>
                <a:latin typeface="Calibri"/>
                <a:cs typeface="Calibri"/>
              </a:rPr>
              <a:t>.</a:t>
            </a:r>
            <a:endParaRPr sz="2800" b="1" dirty="0">
              <a:solidFill>
                <a:srgbClr val="FF0000"/>
              </a:solidFill>
              <a:latin typeface="Calibri"/>
              <a:cs typeface="Calibri"/>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3014" y="218694"/>
            <a:ext cx="6793586" cy="1123315"/>
          </a:xfrm>
          <a:prstGeom prst="rect">
            <a:avLst/>
          </a:prstGeom>
        </p:spPr>
        <p:txBody>
          <a:bodyPr vert="horz" wrap="square" lIns="0" tIns="12700" rIns="0" bIns="0" rtlCol="0">
            <a:spAutoFit/>
          </a:bodyPr>
          <a:lstStyle/>
          <a:p>
            <a:pPr marL="12700">
              <a:lnSpc>
                <a:spcPct val="100000"/>
              </a:lnSpc>
              <a:spcBef>
                <a:spcPts val="100"/>
              </a:spcBef>
            </a:pPr>
            <a:r>
              <a:rPr lang="el-GR" dirty="0"/>
              <a:t>ΜΙΚΤΗ ΠΡΑΓΜΑΤΙΚΟΤΗΤΑ</a:t>
            </a:r>
            <a:r>
              <a:rPr lang="el-GR" spc="-10" dirty="0"/>
              <a:t>,</a:t>
            </a:r>
            <a:br>
              <a:rPr lang="el-GR" spc="-10" dirty="0"/>
            </a:br>
            <a:r>
              <a:rPr lang="el-GR" spc="-10" dirty="0"/>
              <a:t>	</a:t>
            </a:r>
            <a:r>
              <a:rPr lang="el-GR" dirty="0"/>
              <a:t>ΜΙΚΤΟ ΣΩΜΑ&amp;ΝΟΥΣ</a:t>
            </a:r>
            <a:endParaRPr spc="-20" dirty="0"/>
          </a:p>
        </p:txBody>
      </p:sp>
      <p:sp>
        <p:nvSpPr>
          <p:cNvPr id="3" name="object 3"/>
          <p:cNvSpPr txBox="1"/>
          <p:nvPr/>
        </p:nvSpPr>
        <p:spPr>
          <a:xfrm>
            <a:off x="293014" y="1749043"/>
            <a:ext cx="7527925" cy="3013075"/>
          </a:xfrm>
          <a:prstGeom prst="rect">
            <a:avLst/>
          </a:prstGeom>
        </p:spPr>
        <p:txBody>
          <a:bodyPr vert="horz" wrap="square" lIns="0" tIns="12065" rIns="0" bIns="0" rtlCol="0">
            <a:spAutoFit/>
          </a:bodyPr>
          <a:lstStyle/>
          <a:p>
            <a:pPr marL="12700" marR="1609725">
              <a:lnSpc>
                <a:spcPct val="100000"/>
              </a:lnSpc>
              <a:spcBef>
                <a:spcPts val="95"/>
              </a:spcBef>
            </a:pPr>
            <a:r>
              <a:rPr lang="el-GR" sz="2800" spc="-40" dirty="0">
                <a:latin typeface="Calibri"/>
                <a:cs typeface="Calibri"/>
              </a:rPr>
              <a:t>Ή</a:t>
            </a:r>
            <a:r>
              <a:rPr sz="2800" spc="-40" dirty="0">
                <a:latin typeface="Calibri"/>
                <a:cs typeface="Calibri"/>
              </a:rPr>
              <a:t> </a:t>
            </a:r>
            <a:r>
              <a:rPr lang="el-GR" sz="2800" b="1" dirty="0">
                <a:latin typeface="Calibri"/>
                <a:cs typeface="Calibri"/>
              </a:rPr>
              <a:t>μήπως το </a:t>
            </a:r>
            <a:r>
              <a:rPr lang="el-GR" sz="2800" b="1" dirty="0">
                <a:solidFill>
                  <a:srgbClr val="FF0000"/>
                </a:solidFill>
                <a:latin typeface="Calibri"/>
                <a:cs typeface="Calibri"/>
              </a:rPr>
              <a:t>Σούπερ Εγώ μας θα "εξωτερικευτεί"; </a:t>
            </a:r>
            <a:r>
              <a:rPr lang="el-GR" sz="2800" b="1" dirty="0">
                <a:latin typeface="Calibri"/>
                <a:cs typeface="Calibri"/>
              </a:rPr>
              <a:t>Όχι</a:t>
            </a:r>
            <a:r>
              <a:rPr sz="2800" b="1" spc="-35" dirty="0">
                <a:latin typeface="Calibri"/>
                <a:cs typeface="Calibri"/>
              </a:rPr>
              <a:t> </a:t>
            </a:r>
            <a:r>
              <a:rPr sz="2800" b="1" spc="-10" dirty="0">
                <a:latin typeface="Calibri"/>
                <a:cs typeface="Calibri"/>
              </a:rPr>
              <a:t>“</a:t>
            </a:r>
            <a:r>
              <a:rPr lang="el-GR" sz="2800" b="1" spc="-10" dirty="0">
                <a:latin typeface="Calibri"/>
                <a:cs typeface="Calibri"/>
              </a:rPr>
              <a:t>εγώ</a:t>
            </a:r>
            <a:r>
              <a:rPr sz="2800" b="1" spc="-10" dirty="0">
                <a:latin typeface="Calibri"/>
                <a:cs typeface="Calibri"/>
              </a:rPr>
              <a:t>”</a:t>
            </a:r>
            <a:r>
              <a:rPr sz="2800" spc="-10" dirty="0">
                <a:latin typeface="Calibri"/>
                <a:cs typeface="Calibri"/>
              </a:rPr>
              <a:t>.</a:t>
            </a:r>
            <a:endParaRPr sz="2800" dirty="0">
              <a:latin typeface="Calibri"/>
              <a:cs typeface="Calibri"/>
            </a:endParaRPr>
          </a:p>
          <a:p>
            <a:pPr>
              <a:lnSpc>
                <a:spcPct val="100000"/>
              </a:lnSpc>
              <a:spcBef>
                <a:spcPts val="5"/>
              </a:spcBef>
            </a:pPr>
            <a:endParaRPr sz="2750" dirty="0">
              <a:latin typeface="Calibri"/>
              <a:cs typeface="Calibri"/>
            </a:endParaRPr>
          </a:p>
          <a:p>
            <a:pPr marL="12700" marR="5080">
              <a:lnSpc>
                <a:spcPct val="100000"/>
              </a:lnSpc>
            </a:pPr>
            <a:r>
              <a:rPr lang="el-GR" sz="2800" dirty="0">
                <a:latin typeface="Calibri"/>
                <a:cs typeface="Calibri"/>
              </a:rPr>
              <a:t>Θα την ακούσουμε σαν τη φωνή της μητέρας μας, της δασκάλας μας;</a:t>
            </a:r>
            <a:endParaRPr sz="2800" dirty="0">
              <a:latin typeface="Calibri"/>
              <a:cs typeface="Calibri"/>
            </a:endParaRPr>
          </a:p>
          <a:p>
            <a:pPr>
              <a:lnSpc>
                <a:spcPct val="100000"/>
              </a:lnSpc>
              <a:spcBef>
                <a:spcPts val="5"/>
              </a:spcBef>
            </a:pPr>
            <a:endParaRPr sz="2750" dirty="0">
              <a:latin typeface="Calibri"/>
              <a:cs typeface="Calibri"/>
            </a:endParaRPr>
          </a:p>
          <a:p>
            <a:pPr marL="469900">
              <a:lnSpc>
                <a:spcPct val="100000"/>
              </a:lnSpc>
            </a:pPr>
            <a:r>
              <a:rPr lang="el-GR" sz="2800" dirty="0">
                <a:latin typeface="Calibri"/>
                <a:cs typeface="Calibri"/>
              </a:rPr>
              <a:t>Ή μήπως θα γίνουμε "ακροατές της φωνής";</a:t>
            </a:r>
            <a:endParaRPr sz="2800" dirty="0">
              <a:latin typeface="Calibri"/>
              <a:cs typeface="Calibri"/>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lang="el-GR" dirty="0"/>
              <a:t>ΜΙΚΤΗ ΠΡΑΓΜΑΤΙΚΟΤΗΤΑ</a:t>
            </a:r>
            <a:r>
              <a:rPr lang="el-GR" spc="-10" dirty="0"/>
              <a:t>,</a:t>
            </a:r>
            <a:br>
              <a:rPr lang="el-GR" spc="-10" dirty="0"/>
            </a:br>
            <a:r>
              <a:rPr lang="el-GR" spc="-10" dirty="0"/>
              <a:t>	</a:t>
            </a:r>
            <a:r>
              <a:rPr lang="el-GR" dirty="0"/>
              <a:t>ΜΙΚΤΟ ΣΩΜΑ&amp;ΝΟΥΣ</a:t>
            </a:r>
            <a:endParaRPr spc="-20" dirty="0"/>
          </a:p>
        </p:txBody>
      </p:sp>
      <p:sp>
        <p:nvSpPr>
          <p:cNvPr id="3" name="object 3"/>
          <p:cNvSpPr txBox="1"/>
          <p:nvPr/>
        </p:nvSpPr>
        <p:spPr>
          <a:xfrm>
            <a:off x="293014" y="1971802"/>
            <a:ext cx="7294245" cy="3313728"/>
          </a:xfrm>
          <a:prstGeom prst="rect">
            <a:avLst/>
          </a:prstGeom>
        </p:spPr>
        <p:txBody>
          <a:bodyPr vert="horz" wrap="square" lIns="0" tIns="12700" rIns="0" bIns="0" rtlCol="0">
            <a:spAutoFit/>
          </a:bodyPr>
          <a:lstStyle/>
          <a:p>
            <a:pPr marL="12700">
              <a:lnSpc>
                <a:spcPct val="100000"/>
              </a:lnSpc>
              <a:spcBef>
                <a:spcPts val="100"/>
              </a:spcBef>
            </a:pPr>
            <a:r>
              <a:rPr lang="el-GR" sz="2400" dirty="0">
                <a:latin typeface="Calibri"/>
                <a:cs typeface="Calibri"/>
              </a:rPr>
              <a:t>Και οι δύο λύσεις θα είναι πιθανότατα εκεί:</a:t>
            </a:r>
            <a:endParaRPr sz="2400" dirty="0">
              <a:latin typeface="Calibri"/>
              <a:cs typeface="Calibri"/>
            </a:endParaRPr>
          </a:p>
          <a:p>
            <a:pPr>
              <a:lnSpc>
                <a:spcPct val="100000"/>
              </a:lnSpc>
              <a:spcBef>
                <a:spcPts val="10"/>
              </a:spcBef>
            </a:pPr>
            <a:endParaRPr sz="2350" dirty="0">
              <a:latin typeface="Calibri"/>
              <a:cs typeface="Calibri"/>
            </a:endParaRPr>
          </a:p>
          <a:p>
            <a:pPr marL="301625" indent="-289560">
              <a:lnSpc>
                <a:spcPct val="100000"/>
              </a:lnSpc>
              <a:spcBef>
                <a:spcPts val="5"/>
              </a:spcBef>
              <a:buChar char="&gt;"/>
              <a:tabLst>
                <a:tab pos="301625" algn="l"/>
                <a:tab pos="302260" algn="l"/>
                <a:tab pos="2582545" algn="l"/>
              </a:tabLst>
            </a:pPr>
            <a:r>
              <a:rPr lang="el-GR" sz="2400" b="1" dirty="0">
                <a:latin typeface="Calibri"/>
                <a:cs typeface="Calibri"/>
              </a:rPr>
              <a:t>Η</a:t>
            </a:r>
            <a:r>
              <a:rPr sz="2400" b="1" spc="-40" dirty="0">
                <a:latin typeface="Calibri"/>
                <a:cs typeface="Calibri"/>
              </a:rPr>
              <a:t> </a:t>
            </a:r>
            <a:r>
              <a:rPr sz="2400" b="1" dirty="0">
                <a:latin typeface="Calibri"/>
                <a:cs typeface="Calibri"/>
              </a:rPr>
              <a:t>“</a:t>
            </a:r>
            <a:r>
              <a:rPr lang="el-GR" sz="2400" b="1" dirty="0">
                <a:latin typeface="Calibri"/>
                <a:cs typeface="Calibri"/>
              </a:rPr>
              <a:t>κοινωνική</a:t>
            </a:r>
            <a:r>
              <a:rPr sz="2400" b="1" dirty="0">
                <a:latin typeface="Calibri"/>
                <a:cs typeface="Calibri"/>
              </a:rPr>
              <a:t>”</a:t>
            </a:r>
            <a:r>
              <a:rPr sz="2400" b="1" spc="-20" dirty="0">
                <a:latin typeface="Calibri"/>
                <a:cs typeface="Calibri"/>
              </a:rPr>
              <a:t>:</a:t>
            </a:r>
            <a:r>
              <a:rPr sz="2400" b="1" dirty="0">
                <a:latin typeface="Calibri"/>
                <a:cs typeface="Calibri"/>
              </a:rPr>
              <a:t>	</a:t>
            </a:r>
            <a:r>
              <a:rPr lang="el-GR" sz="2400" b="1" dirty="0">
                <a:solidFill>
                  <a:srgbClr val="FF0000"/>
                </a:solidFill>
                <a:latin typeface="Calibri"/>
                <a:cs typeface="Calibri"/>
              </a:rPr>
              <a:t>Εξωτερικές φωνές και πράκτορες</a:t>
            </a:r>
            <a:endParaRPr lang="en-US" sz="2400" dirty="0">
              <a:latin typeface="Calibri"/>
              <a:cs typeface="Calibri"/>
            </a:endParaRPr>
          </a:p>
          <a:p>
            <a:pPr marL="469900">
              <a:lnSpc>
                <a:spcPct val="100000"/>
              </a:lnSpc>
            </a:pPr>
            <a:r>
              <a:rPr lang="el-GR" sz="2400" dirty="0">
                <a:latin typeface="Calibri"/>
                <a:cs typeface="Calibri"/>
              </a:rPr>
              <a:t>Ο καλύτερος φίλος μας, οι σεξουαλικοί μας σύντροφοι</a:t>
            </a:r>
            <a:endParaRPr lang="en-US" sz="2400" dirty="0">
              <a:latin typeface="Calibri"/>
              <a:cs typeface="Calibri"/>
            </a:endParaRPr>
          </a:p>
          <a:p>
            <a:pPr>
              <a:lnSpc>
                <a:spcPct val="100000"/>
              </a:lnSpc>
              <a:spcBef>
                <a:spcPts val="10"/>
              </a:spcBef>
            </a:pPr>
            <a:endParaRPr sz="2350" dirty="0">
              <a:latin typeface="Calibri"/>
              <a:cs typeface="Calibri"/>
            </a:endParaRPr>
          </a:p>
          <a:p>
            <a:pPr marL="469900">
              <a:lnSpc>
                <a:spcPct val="100000"/>
              </a:lnSpc>
            </a:pPr>
            <a:r>
              <a:rPr sz="2400" b="1" dirty="0">
                <a:latin typeface="Calibri"/>
                <a:cs typeface="Calibri"/>
              </a:rPr>
              <a:t>&amp;</a:t>
            </a:r>
            <a:endParaRPr sz="2400" dirty="0">
              <a:latin typeface="Calibri"/>
              <a:cs typeface="Calibri"/>
            </a:endParaRPr>
          </a:p>
          <a:p>
            <a:pPr>
              <a:lnSpc>
                <a:spcPct val="100000"/>
              </a:lnSpc>
              <a:spcBef>
                <a:spcPts val="10"/>
              </a:spcBef>
            </a:pPr>
            <a:endParaRPr sz="2350" dirty="0">
              <a:latin typeface="Calibri"/>
              <a:cs typeface="Calibri"/>
            </a:endParaRPr>
          </a:p>
          <a:p>
            <a:pPr marL="12700" marR="5080" indent="288925">
              <a:lnSpc>
                <a:spcPct val="100000"/>
              </a:lnSpc>
              <a:spcBef>
                <a:spcPts val="5"/>
              </a:spcBef>
              <a:buChar char="&gt;"/>
              <a:tabLst>
                <a:tab pos="301625" algn="l"/>
                <a:tab pos="302260" algn="l"/>
              </a:tabLst>
            </a:pPr>
            <a:r>
              <a:rPr lang="el-GR" sz="2400" b="1" dirty="0">
                <a:latin typeface="Calibri"/>
                <a:cs typeface="Calibri"/>
              </a:rPr>
              <a:t>Η</a:t>
            </a:r>
            <a:r>
              <a:rPr sz="2400" b="1" spc="-45" dirty="0">
                <a:latin typeface="Calibri"/>
                <a:cs typeface="Calibri"/>
              </a:rPr>
              <a:t> </a:t>
            </a:r>
            <a:r>
              <a:rPr sz="2400" b="1" dirty="0">
                <a:latin typeface="Calibri"/>
                <a:cs typeface="Calibri"/>
              </a:rPr>
              <a:t>“</a:t>
            </a:r>
            <a:r>
              <a:rPr lang="el-GR" sz="2400" b="1" dirty="0">
                <a:latin typeface="Calibri"/>
                <a:cs typeface="Calibri"/>
              </a:rPr>
              <a:t>αντανακλαστικά κοινωνική</a:t>
            </a:r>
            <a:r>
              <a:rPr sz="2400" b="1" dirty="0">
                <a:latin typeface="Calibri"/>
                <a:cs typeface="Calibri"/>
              </a:rPr>
              <a:t>”:</a:t>
            </a:r>
            <a:r>
              <a:rPr sz="2400" b="1" spc="-35" dirty="0">
                <a:latin typeface="Calibri"/>
                <a:cs typeface="Calibri"/>
              </a:rPr>
              <a:t> </a:t>
            </a:r>
            <a:r>
              <a:rPr lang="el-GR" sz="2400" b="1" dirty="0">
                <a:solidFill>
                  <a:srgbClr val="FF0000"/>
                </a:solidFill>
                <a:latin typeface="Calibri"/>
                <a:cs typeface="Calibri"/>
              </a:rPr>
              <a:t>ένας ενισχυμένος </a:t>
            </a:r>
            <a:r>
              <a:rPr lang="el-GR" sz="2400" b="1" dirty="0" err="1">
                <a:solidFill>
                  <a:srgbClr val="FF0000"/>
                </a:solidFill>
                <a:latin typeface="Calibri"/>
                <a:cs typeface="Calibri"/>
              </a:rPr>
              <a:t>εσωτερικευμένος</a:t>
            </a:r>
            <a:r>
              <a:rPr lang="el-GR" sz="2400" b="1" dirty="0">
                <a:solidFill>
                  <a:srgbClr val="FF0000"/>
                </a:solidFill>
                <a:latin typeface="Calibri"/>
                <a:cs typeface="Calibri"/>
              </a:rPr>
              <a:t> αυτοσκοπός και συνείδηση</a:t>
            </a:r>
            <a:endParaRPr sz="2400" dirty="0">
              <a:latin typeface="Calibri"/>
              <a:cs typeface="Calibri"/>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72186" y="617029"/>
            <a:ext cx="4480814" cy="1120820"/>
          </a:xfrm>
          <a:prstGeom prst="rect">
            <a:avLst/>
          </a:prstGeom>
        </p:spPr>
        <p:txBody>
          <a:bodyPr vert="horz" wrap="square" lIns="0" tIns="12700" rIns="0" bIns="0" rtlCol="0">
            <a:spAutoFit/>
          </a:bodyPr>
          <a:lstStyle/>
          <a:p>
            <a:pPr marL="12700">
              <a:lnSpc>
                <a:spcPct val="100000"/>
              </a:lnSpc>
              <a:spcBef>
                <a:spcPts val="100"/>
              </a:spcBef>
            </a:pPr>
            <a:r>
              <a:rPr lang="el-GR" spc="-10" dirty="0">
                <a:solidFill>
                  <a:srgbClr val="FF0000"/>
                </a:solidFill>
              </a:rPr>
              <a:t>ΠΑΡΟΥΣΙΕΣ</a:t>
            </a:r>
            <a:br>
              <a:rPr lang="el-GR" spc="-10" dirty="0">
                <a:solidFill>
                  <a:srgbClr val="FF0000"/>
                </a:solidFill>
              </a:rPr>
            </a:br>
            <a:r>
              <a:rPr lang="el-GR" spc="-10" dirty="0">
                <a:solidFill>
                  <a:srgbClr val="FF0000"/>
                </a:solidFill>
              </a:rPr>
              <a:t>		</a:t>
            </a:r>
            <a:r>
              <a:rPr lang="el-GR" sz="2400" b="0" dirty="0">
                <a:latin typeface="Calibri"/>
                <a:cs typeface="Calibri"/>
              </a:rPr>
              <a:t>Είναι και πάλι θέμα</a:t>
            </a:r>
            <a:r>
              <a:rPr lang="en-US" sz="2400" b="0" dirty="0">
                <a:latin typeface="Calibri"/>
                <a:cs typeface="Calibri"/>
              </a:rPr>
              <a:t>:</a:t>
            </a:r>
            <a:endParaRPr sz="2400" dirty="0">
              <a:latin typeface="Calibri"/>
              <a:cs typeface="Calibri"/>
            </a:endParaRPr>
          </a:p>
        </p:txBody>
      </p:sp>
      <p:sp>
        <p:nvSpPr>
          <p:cNvPr id="7" name="object 7"/>
          <p:cNvSpPr txBox="1"/>
          <p:nvPr/>
        </p:nvSpPr>
        <p:spPr>
          <a:xfrm>
            <a:off x="293014" y="2131313"/>
            <a:ext cx="7784186" cy="2869503"/>
          </a:xfrm>
          <a:prstGeom prst="rect">
            <a:avLst/>
          </a:prstGeom>
        </p:spPr>
        <p:txBody>
          <a:bodyPr vert="horz" wrap="square" lIns="0" tIns="8255" rIns="0" bIns="0" rtlCol="0">
            <a:spAutoFit/>
          </a:bodyPr>
          <a:lstStyle/>
          <a:p>
            <a:pPr marL="299085" marR="15240" indent="-287020" algn="just">
              <a:lnSpc>
                <a:spcPct val="100600"/>
              </a:lnSpc>
              <a:spcBef>
                <a:spcPts val="65"/>
              </a:spcBef>
              <a:buSzPct val="97500"/>
              <a:buFont typeface="Wingdings"/>
              <a:buChar char=""/>
              <a:tabLst>
                <a:tab pos="417195" algn="l"/>
                <a:tab pos="1088390" algn="l"/>
                <a:tab pos="2136775" algn="l"/>
              </a:tabLst>
            </a:pPr>
            <a:r>
              <a:rPr sz="4000" b="1" spc="-25" dirty="0">
                <a:latin typeface="Calibri"/>
                <a:cs typeface="Calibri"/>
              </a:rPr>
              <a:t>B)</a:t>
            </a:r>
            <a:r>
              <a:rPr sz="4000" b="1" dirty="0">
                <a:latin typeface="Calibri"/>
                <a:cs typeface="Calibri"/>
              </a:rPr>
              <a:t>	</a:t>
            </a:r>
            <a:r>
              <a:rPr lang="el-GR" sz="3600" b="1" dirty="0">
                <a:solidFill>
                  <a:srgbClr val="FF0000"/>
                </a:solidFill>
                <a:latin typeface="Calibri"/>
                <a:cs typeface="Calibri"/>
              </a:rPr>
              <a:t>Για ποιες πολιτικές και ηθικές αξίες θα ενδιαφερθούν;</a:t>
            </a:r>
            <a:endParaRPr sz="3600" dirty="0">
              <a:latin typeface="Calibri"/>
              <a:cs typeface="Calibri"/>
            </a:endParaRPr>
          </a:p>
          <a:p>
            <a:pPr marL="469900" algn="just">
              <a:lnSpc>
                <a:spcPts val="3350"/>
              </a:lnSpc>
              <a:spcBef>
                <a:spcPts val="2925"/>
              </a:spcBef>
              <a:tabLst>
                <a:tab pos="4027804" algn="l"/>
              </a:tabLst>
            </a:pPr>
            <a:r>
              <a:rPr lang="el-GR" sz="2800" dirty="0">
                <a:latin typeface="Calibri"/>
                <a:cs typeface="Calibri"/>
              </a:rPr>
              <a:t>όχι οι "οδηγοί αυτοκινήτων" μας αλλά οι "οδηγοί της κοινωνίας" !!! και </a:t>
            </a:r>
            <a:r>
              <a:rPr lang="el-GR" sz="3200" b="1" dirty="0">
                <a:solidFill>
                  <a:srgbClr val="FF0000"/>
                </a:solidFill>
                <a:latin typeface="Calibri"/>
                <a:cs typeface="Calibri"/>
              </a:rPr>
              <a:t>ο καθοδηγητής της ζωής μας</a:t>
            </a:r>
            <a:r>
              <a:rPr sz="3200" b="1" spc="-10" dirty="0">
                <a:solidFill>
                  <a:srgbClr val="FF0000"/>
                </a:solidFill>
                <a:latin typeface="Calibri"/>
                <a:cs typeface="Calibri"/>
              </a:rPr>
              <a:t>.</a:t>
            </a:r>
            <a:endParaRPr sz="3200" dirty="0">
              <a:latin typeface="Calibri"/>
              <a:cs typeface="Calibri"/>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6334" y="1966722"/>
            <a:ext cx="8313420" cy="1760738"/>
          </a:xfrm>
          <a:prstGeom prst="rect">
            <a:avLst/>
          </a:prstGeom>
          <a:ln w="28575">
            <a:solidFill>
              <a:srgbClr val="000000"/>
            </a:solidFill>
          </a:ln>
        </p:spPr>
        <p:txBody>
          <a:bodyPr vert="horz" wrap="square" lIns="0" tIns="6350" rIns="0" bIns="0" rtlCol="0">
            <a:spAutoFit/>
          </a:bodyPr>
          <a:lstStyle/>
          <a:p>
            <a:pPr>
              <a:lnSpc>
                <a:spcPct val="100000"/>
              </a:lnSpc>
              <a:spcBef>
                <a:spcPts val="50"/>
              </a:spcBef>
            </a:pPr>
            <a:endParaRPr lang="en-CY" sz="6600" dirty="0">
              <a:latin typeface="Times New Roman"/>
              <a:cs typeface="Times New Roman"/>
            </a:endParaRPr>
          </a:p>
          <a:p>
            <a:pPr marL="356235">
              <a:lnSpc>
                <a:spcPct val="100000"/>
              </a:lnSpc>
              <a:spcBef>
                <a:spcPts val="5"/>
              </a:spcBef>
            </a:pPr>
            <a:r>
              <a:rPr lang="el-GR" sz="4800" cap="small" spc="-10" dirty="0"/>
              <a:t>ΤΕΧΝΟΛΟΓΙΕΣ</a:t>
            </a:r>
            <a:r>
              <a:rPr lang="en-GB" sz="4800" cap="small" spc="-10" dirty="0"/>
              <a:t> </a:t>
            </a:r>
            <a:r>
              <a:rPr lang="el-GR" sz="4800" cap="small" dirty="0">
                <a:solidFill>
                  <a:srgbClr val="FF0000"/>
                </a:solidFill>
              </a:rPr>
              <a:t>Α</a:t>
            </a:r>
            <a:r>
              <a:rPr lang="el-GR" sz="4800" cap="small" dirty="0"/>
              <a:t>ΣΥΜΦΩΝΙΑΣ</a:t>
            </a:r>
            <a:endParaRPr lang="en-CY" sz="4800" dirty="0"/>
          </a:p>
        </p:txBody>
      </p:sp>
      <p:sp>
        <p:nvSpPr>
          <p:cNvPr id="3" name="object 3"/>
          <p:cNvSpPr txBox="1"/>
          <p:nvPr/>
        </p:nvSpPr>
        <p:spPr>
          <a:xfrm>
            <a:off x="4255008" y="1118616"/>
            <a:ext cx="676910" cy="646430"/>
          </a:xfrm>
          <a:prstGeom prst="rect">
            <a:avLst/>
          </a:prstGeom>
          <a:ln w="9525">
            <a:solidFill>
              <a:srgbClr val="000000"/>
            </a:solidFill>
          </a:ln>
        </p:spPr>
        <p:txBody>
          <a:bodyPr vert="horz" wrap="square" lIns="0" tIns="17780" rIns="0" bIns="0" rtlCol="0">
            <a:spAutoFit/>
          </a:bodyPr>
          <a:lstStyle/>
          <a:p>
            <a:pPr marL="91440">
              <a:lnSpc>
                <a:spcPct val="100000"/>
              </a:lnSpc>
              <a:spcBef>
                <a:spcPts val="140"/>
              </a:spcBef>
            </a:pPr>
            <a:r>
              <a:rPr sz="3600" b="1" spc="-25" dirty="0">
                <a:solidFill>
                  <a:srgbClr val="FF0000"/>
                </a:solidFill>
                <a:latin typeface="Calibri"/>
                <a:cs typeface="Calibri"/>
              </a:rPr>
              <a:t>B</a:t>
            </a:r>
            <a:r>
              <a:rPr sz="3600" b="1" spc="-25" dirty="0">
                <a:latin typeface="Calibri"/>
                <a:cs typeface="Calibri"/>
              </a:rPr>
              <a:t>3</a:t>
            </a:r>
            <a:endParaRPr sz="3600">
              <a:latin typeface="Calibri"/>
              <a:cs typeface="Calibri"/>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82041" y="811783"/>
            <a:ext cx="7593330" cy="3070712"/>
          </a:xfrm>
          <a:prstGeom prst="rect">
            <a:avLst/>
          </a:prstGeom>
        </p:spPr>
        <p:txBody>
          <a:bodyPr vert="horz" wrap="square" lIns="0" tIns="13335" rIns="0" bIns="0" rtlCol="0">
            <a:spAutoFit/>
          </a:bodyPr>
          <a:lstStyle/>
          <a:p>
            <a:pPr marL="12700" marR="5080">
              <a:lnSpc>
                <a:spcPct val="100000"/>
              </a:lnSpc>
              <a:spcBef>
                <a:spcPts val="105"/>
              </a:spcBef>
            </a:pPr>
            <a:r>
              <a:rPr sz="3200" b="1" dirty="0">
                <a:solidFill>
                  <a:srgbClr val="008000"/>
                </a:solidFill>
                <a:latin typeface="Calibri"/>
                <a:cs typeface="Calibri"/>
              </a:rPr>
              <a:t>A)</a:t>
            </a:r>
            <a:r>
              <a:rPr sz="3200" b="1" spc="-35" dirty="0">
                <a:solidFill>
                  <a:srgbClr val="008000"/>
                </a:solidFill>
                <a:latin typeface="Calibri"/>
                <a:cs typeface="Calibri"/>
              </a:rPr>
              <a:t> </a:t>
            </a:r>
            <a:r>
              <a:rPr lang="el-GR" sz="3200" dirty="0">
                <a:latin typeface="Calibri"/>
                <a:cs typeface="Calibri"/>
              </a:rPr>
              <a:t>Υπάρχει μια </a:t>
            </a:r>
            <a:r>
              <a:rPr lang="el-GR" sz="3200" b="1" dirty="0">
                <a:latin typeface="Calibri"/>
                <a:cs typeface="Calibri"/>
              </a:rPr>
              <a:t>πολύ ισχυρή ιδεολογία και ρητορική σχετικά</a:t>
            </a:r>
            <a:r>
              <a:rPr sz="3200" b="1" spc="-55" dirty="0">
                <a:latin typeface="Calibri"/>
                <a:cs typeface="Calibri"/>
              </a:rPr>
              <a:t> </a:t>
            </a:r>
            <a:r>
              <a:rPr lang="el-GR" sz="3200" b="1" dirty="0">
                <a:solidFill>
                  <a:srgbClr val="FF0000"/>
                </a:solidFill>
                <a:latin typeface="Calibri"/>
                <a:cs typeface="Calibri"/>
              </a:rPr>
              <a:t>με την κοινωνία ως συνεργασία, συνέργεια, κοινή πρόθεση, συλλογικά πλεονεκτήματα</a:t>
            </a:r>
            <a:r>
              <a:rPr sz="3200" spc="-10" dirty="0">
                <a:solidFill>
                  <a:srgbClr val="FF0000"/>
                </a:solidFill>
                <a:latin typeface="Calibri"/>
                <a:cs typeface="Calibri"/>
              </a:rPr>
              <a:t>…..</a:t>
            </a:r>
            <a:endParaRPr sz="3200" dirty="0">
              <a:latin typeface="Calibri"/>
              <a:cs typeface="Calibri"/>
            </a:endParaRPr>
          </a:p>
          <a:p>
            <a:pPr marL="12700" marR="261620" indent="457200">
              <a:lnSpc>
                <a:spcPct val="100000"/>
              </a:lnSpc>
              <a:spcBef>
                <a:spcPts val="765"/>
              </a:spcBef>
            </a:pPr>
            <a:r>
              <a:rPr lang="el-GR" sz="3200" dirty="0">
                <a:latin typeface="Calibri"/>
                <a:cs typeface="Calibri"/>
              </a:rPr>
              <a:t>πώς να επιτυγχάνονται βολικές συμφωνίες και ισορροπίες, </a:t>
            </a:r>
            <a:r>
              <a:rPr lang="el-GR" sz="3200" dirty="0" err="1">
                <a:latin typeface="Calibri"/>
                <a:cs typeface="Calibri"/>
              </a:rPr>
              <a:t>κ.λπ</a:t>
            </a:r>
            <a:r>
              <a:rPr sz="3200" spc="-20" dirty="0">
                <a:latin typeface="Calibri"/>
                <a:cs typeface="Calibri"/>
              </a:rPr>
              <a:t>.</a:t>
            </a:r>
            <a:endParaRPr sz="3200" dirty="0">
              <a:latin typeface="Calibri"/>
              <a:cs typeface="Calibri"/>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82041" y="644144"/>
            <a:ext cx="8411210" cy="5815053"/>
          </a:xfrm>
          <a:prstGeom prst="rect">
            <a:avLst/>
          </a:prstGeom>
        </p:spPr>
        <p:txBody>
          <a:bodyPr vert="horz" wrap="square" lIns="0" tIns="13335" rIns="0" bIns="0" rtlCol="0">
            <a:spAutoFit/>
          </a:bodyPr>
          <a:lstStyle/>
          <a:p>
            <a:pPr marL="12700" marR="5080" algn="just">
              <a:lnSpc>
                <a:spcPct val="100000"/>
              </a:lnSpc>
              <a:spcBef>
                <a:spcPts val="105"/>
              </a:spcBef>
            </a:pPr>
            <a:r>
              <a:rPr lang="el-GR" sz="3200" spc="-30" dirty="0">
                <a:latin typeface="Calibri"/>
                <a:cs typeface="Calibri"/>
              </a:rPr>
              <a:t>Επιπλέον, </a:t>
            </a:r>
            <a:r>
              <a:rPr lang="el-GR" sz="3200" b="1" spc="-30" dirty="0">
                <a:latin typeface="Calibri"/>
                <a:cs typeface="Calibri"/>
              </a:rPr>
              <a:t>το διαδίκτυο ευνοεί (όχι τυχαία) ένα αποκλίνον πολιτικό συναίσθημα </a:t>
            </a:r>
            <a:r>
              <a:rPr sz="3200" dirty="0">
                <a:latin typeface="Calibri"/>
                <a:cs typeface="Calibri"/>
              </a:rPr>
              <a:t>:</a:t>
            </a:r>
            <a:r>
              <a:rPr sz="3200" spc="-45" dirty="0">
                <a:latin typeface="Calibri"/>
                <a:cs typeface="Calibri"/>
              </a:rPr>
              <a:t> </a:t>
            </a:r>
            <a:r>
              <a:rPr lang="el-GR" sz="3200" b="1" i="1" dirty="0">
                <a:solidFill>
                  <a:srgbClr val="FF0000"/>
                </a:solidFill>
                <a:latin typeface="Calibri"/>
                <a:cs typeface="Calibri"/>
              </a:rPr>
              <a:t>"εμείς" εναντίον "αυτών" </a:t>
            </a:r>
            <a:r>
              <a:rPr lang="el-GR" sz="3200" dirty="0">
                <a:latin typeface="Calibri"/>
                <a:cs typeface="Calibri"/>
              </a:rPr>
              <a:t>(κυβερνήτες, πολιτική τάξη, συγκεντρωτικές εξουσίες)</a:t>
            </a:r>
            <a:r>
              <a:rPr lang="el-GR" sz="3200" spc="-10" dirty="0">
                <a:latin typeface="Calibri"/>
                <a:cs typeface="Calibri"/>
              </a:rPr>
              <a:t>.</a:t>
            </a:r>
            <a:endParaRPr sz="3200" dirty="0">
              <a:latin typeface="Calibri"/>
              <a:cs typeface="Calibri"/>
            </a:endParaRPr>
          </a:p>
          <a:p>
            <a:pPr algn="just">
              <a:lnSpc>
                <a:spcPct val="100000"/>
              </a:lnSpc>
              <a:spcBef>
                <a:spcPts val="20"/>
              </a:spcBef>
            </a:pPr>
            <a:endParaRPr sz="2500" dirty="0">
              <a:latin typeface="Calibri"/>
              <a:cs typeface="Calibri"/>
            </a:endParaRPr>
          </a:p>
          <a:p>
            <a:pPr marL="12700" marR="245110" algn="just">
              <a:lnSpc>
                <a:spcPct val="100000"/>
              </a:lnSpc>
            </a:pPr>
            <a:r>
              <a:rPr lang="el-GR" sz="3200" dirty="0">
                <a:latin typeface="Calibri"/>
                <a:cs typeface="Calibri"/>
              </a:rPr>
              <a:t>Αυτή η αντίληψη του "εμείς" είναι εντελώς παραπλανητική: δεν υπάρχει κανένα "εμείς" με κοινές αξίες, στόχους και συμφέροντα, το οποίο πρέπει να ενωθεί ενάντια στην πολιτική εξουσία ως εκ τούτου (στην περίπτωση που είναι ενάντια στην πραγματική εξουσία (οικονομική εξουσία) που έχει σφετεριστεί την πολιτική εξουσία).</a:t>
            </a:r>
            <a:endParaRPr sz="3200" dirty="0">
              <a:latin typeface="Calibri"/>
              <a:cs typeface="Calibri"/>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457200" y="228600"/>
            <a:ext cx="8454390" cy="6453690"/>
          </a:xfrm>
          <a:prstGeom prst="rect">
            <a:avLst/>
          </a:prstGeom>
        </p:spPr>
        <p:txBody>
          <a:bodyPr vert="horz" wrap="square" lIns="0" tIns="13335" rIns="0" bIns="0" rtlCol="0">
            <a:spAutoFit/>
          </a:bodyPr>
          <a:lstStyle/>
          <a:p>
            <a:pPr marL="12700" marR="125095" algn="just">
              <a:lnSpc>
                <a:spcPct val="100000"/>
              </a:lnSpc>
              <a:spcBef>
                <a:spcPts val="105"/>
              </a:spcBef>
            </a:pPr>
            <a:r>
              <a:rPr lang="el-GR" sz="3600" dirty="0">
                <a:latin typeface="Calibri"/>
                <a:cs typeface="Calibri"/>
              </a:rPr>
              <a:t>Ο πληθυσμός αποτελείται από </a:t>
            </a:r>
            <a:r>
              <a:rPr lang="el-GR" sz="3600" dirty="0">
                <a:solidFill>
                  <a:srgbClr val="FF0000"/>
                </a:solidFill>
                <a:latin typeface="Calibri"/>
                <a:cs typeface="Calibri"/>
              </a:rPr>
              <a:t>διαφορετικές τάξεις, φύλα, γενιές, ... και πολιτισμούς </a:t>
            </a:r>
            <a:r>
              <a:rPr lang="el-GR" sz="3600" dirty="0">
                <a:latin typeface="Calibri"/>
                <a:cs typeface="Calibri"/>
              </a:rPr>
              <a:t>με πολύ διαφορετικές και αντικρουόμενες αξίες και συμφέροντα,</a:t>
            </a:r>
            <a:endParaRPr sz="3600" dirty="0">
              <a:latin typeface="Calibri"/>
              <a:cs typeface="Calibri"/>
            </a:endParaRPr>
          </a:p>
          <a:p>
            <a:pPr marL="469900" algn="just">
              <a:lnSpc>
                <a:spcPct val="100000"/>
              </a:lnSpc>
              <a:spcBef>
                <a:spcPts val="915"/>
              </a:spcBef>
            </a:pPr>
            <a:r>
              <a:rPr lang="el-GR" sz="3600" dirty="0">
                <a:latin typeface="Calibri"/>
                <a:cs typeface="Calibri"/>
              </a:rPr>
              <a:t>αυτή είναι η</a:t>
            </a:r>
            <a:r>
              <a:rPr lang="en-US" sz="3600" dirty="0">
                <a:latin typeface="Calibri"/>
                <a:cs typeface="Calibri"/>
              </a:rPr>
              <a:t> </a:t>
            </a:r>
            <a:r>
              <a:rPr lang="el-GR" sz="3600" b="1" dirty="0">
                <a:solidFill>
                  <a:srgbClr val="FF0000"/>
                </a:solidFill>
                <a:latin typeface="Calibri"/>
                <a:cs typeface="Calibri"/>
              </a:rPr>
              <a:t>πραγματική διαμάχη </a:t>
            </a:r>
            <a:endParaRPr lang="en-US" sz="3600" b="1" dirty="0">
              <a:solidFill>
                <a:srgbClr val="FF0000"/>
              </a:solidFill>
              <a:latin typeface="Calibri"/>
              <a:cs typeface="Calibri"/>
            </a:endParaRPr>
          </a:p>
          <a:p>
            <a:pPr marL="469900" algn="just">
              <a:lnSpc>
                <a:spcPct val="100000"/>
              </a:lnSpc>
              <a:spcBef>
                <a:spcPts val="915"/>
              </a:spcBef>
            </a:pPr>
            <a:r>
              <a:rPr sz="3600" b="1" dirty="0">
                <a:latin typeface="Calibri"/>
                <a:cs typeface="Calibri"/>
              </a:rPr>
              <a:t>(</a:t>
            </a:r>
            <a:r>
              <a:rPr lang="el-GR" sz="3600" b="1" dirty="0">
                <a:latin typeface="Calibri"/>
                <a:cs typeface="Calibri"/>
              </a:rPr>
              <a:t>όχι "εμείς" και "αυτοί"</a:t>
            </a:r>
            <a:r>
              <a:rPr sz="3600" b="1" spc="-10" dirty="0">
                <a:latin typeface="Calibri"/>
                <a:cs typeface="Calibri"/>
              </a:rPr>
              <a:t>)</a:t>
            </a:r>
            <a:r>
              <a:rPr sz="3600" spc="-10" dirty="0">
                <a:latin typeface="Calibri"/>
                <a:cs typeface="Calibri"/>
              </a:rPr>
              <a:t>, </a:t>
            </a:r>
            <a:endParaRPr lang="en-US" sz="3600" spc="-10" dirty="0">
              <a:latin typeface="Calibri"/>
              <a:cs typeface="Calibri"/>
            </a:endParaRPr>
          </a:p>
          <a:p>
            <a:pPr marL="469900" algn="just">
              <a:lnSpc>
                <a:spcPct val="100000"/>
              </a:lnSpc>
              <a:spcBef>
                <a:spcPts val="915"/>
              </a:spcBef>
            </a:pPr>
            <a:r>
              <a:rPr lang="el-GR" sz="3600" dirty="0">
                <a:latin typeface="Calibri"/>
                <a:cs typeface="Calibri"/>
              </a:rPr>
              <a:t>και η πολιτική δραστηριότητα και οι δυνάμεις ήταν ακριβώς για να εκπροσωπούν και να προστατεύουν αυτά τα διαφορετικά κοινωνικά συμφέροντα και όχι μόνο το "κοινό" συμφέρον</a:t>
            </a:r>
            <a:r>
              <a:rPr sz="3600" spc="-10" dirty="0">
                <a:latin typeface="Calibri"/>
                <a:cs typeface="Calibri"/>
              </a:rPr>
              <a:t>.</a:t>
            </a:r>
            <a:endParaRPr sz="3600" dirty="0">
              <a:latin typeface="Calibri"/>
              <a:cs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388861" y="495300"/>
            <a:ext cx="8313420" cy="5867400"/>
          </a:xfrm>
          <a:custGeom>
            <a:avLst/>
            <a:gdLst/>
            <a:ahLst/>
            <a:cxnLst/>
            <a:rect l="l" t="t" r="r" b="b"/>
            <a:pathLst>
              <a:path w="8313420" h="5867400">
                <a:moveTo>
                  <a:pt x="0" y="5867400"/>
                </a:moveTo>
                <a:lnTo>
                  <a:pt x="8313420" y="5867400"/>
                </a:lnTo>
                <a:lnTo>
                  <a:pt x="8313420" y="0"/>
                </a:lnTo>
                <a:lnTo>
                  <a:pt x="0" y="0"/>
                </a:lnTo>
                <a:lnTo>
                  <a:pt x="0" y="5867400"/>
                </a:lnTo>
                <a:close/>
              </a:path>
            </a:pathLst>
          </a:custGeom>
          <a:ln w="28575">
            <a:solidFill>
              <a:srgbClr val="000000"/>
            </a:solidFill>
          </a:ln>
        </p:spPr>
        <p:txBody>
          <a:bodyPr wrap="square" lIns="0" tIns="0" rIns="0" bIns="0" rtlCol="0"/>
          <a:lstStyle/>
          <a:p>
            <a:endParaRPr/>
          </a:p>
        </p:txBody>
      </p:sp>
      <p:sp>
        <p:nvSpPr>
          <p:cNvPr id="5" name="object 5"/>
          <p:cNvSpPr txBox="1">
            <a:spLocks noGrp="1"/>
          </p:cNvSpPr>
          <p:nvPr>
            <p:ph type="title"/>
          </p:nvPr>
        </p:nvSpPr>
        <p:spPr>
          <a:xfrm>
            <a:off x="464616" y="914400"/>
            <a:ext cx="7988934" cy="1305560"/>
          </a:xfrm>
          <a:prstGeom prst="rect">
            <a:avLst/>
          </a:prstGeom>
        </p:spPr>
        <p:txBody>
          <a:bodyPr vert="horz" wrap="square" lIns="0" tIns="12065" rIns="0" bIns="0" rtlCol="0">
            <a:spAutoFit/>
          </a:bodyPr>
          <a:lstStyle/>
          <a:p>
            <a:pPr marL="12700" marR="5080">
              <a:lnSpc>
                <a:spcPct val="100000"/>
              </a:lnSpc>
              <a:spcBef>
                <a:spcPts val="95"/>
              </a:spcBef>
            </a:pPr>
            <a:r>
              <a:rPr lang="el-GR" sz="2800" dirty="0">
                <a:solidFill>
                  <a:srgbClr val="FF0000"/>
                </a:solidFill>
              </a:rPr>
              <a:t>Η ικανοποίηση της έρευνας </a:t>
            </a:r>
            <a:r>
              <a:rPr lang="el-GR" sz="2800" dirty="0"/>
              <a:t>( και στην ΤΝ) θα πρέπει πρωτίστως να είναι η γνώση, η ανακάλυψη, οι ιδέες </a:t>
            </a:r>
            <a:r>
              <a:rPr lang="el-GR" sz="2800" b="0" dirty="0"/>
              <a:t>και όχι μόνο η εφαρμογή και η τεχνολογία</a:t>
            </a:r>
            <a:r>
              <a:rPr sz="2400" b="0" spc="-10" dirty="0">
                <a:latin typeface="Calibri"/>
                <a:cs typeface="Calibri"/>
              </a:rPr>
              <a:t>.</a:t>
            </a:r>
            <a:endParaRPr sz="2400" dirty="0">
              <a:latin typeface="Calibri"/>
              <a:cs typeface="Calibri"/>
            </a:endParaRPr>
          </a:p>
        </p:txBody>
      </p:sp>
      <p:sp>
        <p:nvSpPr>
          <p:cNvPr id="6" name="object 6"/>
          <p:cNvSpPr txBox="1"/>
          <p:nvPr/>
        </p:nvSpPr>
        <p:spPr>
          <a:xfrm>
            <a:off x="464616" y="2429383"/>
            <a:ext cx="8046084" cy="3270126"/>
          </a:xfrm>
          <a:prstGeom prst="rect">
            <a:avLst/>
          </a:prstGeom>
        </p:spPr>
        <p:txBody>
          <a:bodyPr vert="horz" wrap="square" lIns="0" tIns="12700" rIns="0" bIns="0" rtlCol="0">
            <a:spAutoFit/>
          </a:bodyPr>
          <a:lstStyle/>
          <a:p>
            <a:pPr marL="12700">
              <a:lnSpc>
                <a:spcPct val="100000"/>
              </a:lnSpc>
              <a:spcBef>
                <a:spcPts val="100"/>
              </a:spcBef>
            </a:pPr>
            <a:r>
              <a:rPr lang="el-GR" sz="2000" dirty="0">
                <a:latin typeface="Calibri"/>
                <a:cs typeface="Calibri"/>
              </a:rPr>
              <a:t>Η τεχνητή νοημοσύνη έχει μια πολύ ισχυρή "τεχνολογική ταυτότητα" παρά μια ΕΠΙΣΤΗΜΟΝΙΚΗ ταυτότητα</a:t>
            </a:r>
            <a:r>
              <a:rPr sz="2000" spc="-10" dirty="0">
                <a:latin typeface="Calibri"/>
                <a:cs typeface="Calibri"/>
              </a:rPr>
              <a:t>.</a:t>
            </a:r>
            <a:endParaRPr sz="2000" dirty="0">
              <a:latin typeface="Calibri"/>
              <a:cs typeface="Calibri"/>
            </a:endParaRPr>
          </a:p>
          <a:p>
            <a:pPr marL="12700" marR="236854" indent="457200">
              <a:lnSpc>
                <a:spcPct val="100000"/>
              </a:lnSpc>
            </a:pPr>
            <a:r>
              <a:rPr lang="el-GR" sz="2000" b="1" dirty="0">
                <a:latin typeface="Calibri"/>
                <a:cs typeface="Calibri"/>
              </a:rPr>
              <a:t>Η τεχνητή νοημοσύνη παρέχει </a:t>
            </a:r>
            <a:r>
              <a:rPr lang="el-GR" sz="2000" b="1" u="sng" dirty="0">
                <a:latin typeface="Calibri"/>
                <a:cs typeface="Calibri"/>
              </a:rPr>
              <a:t>εννοιολογικά και γνωστικά (επίσημα) μέσα για τη μοντελοποίηση και συνεπώς την </a:t>
            </a:r>
            <a:r>
              <a:rPr lang="el-GR" sz="2000" b="1" u="sng" dirty="0">
                <a:solidFill>
                  <a:srgbClr val="FF0000"/>
                </a:solidFill>
                <a:latin typeface="Calibri"/>
                <a:cs typeface="Calibri"/>
              </a:rPr>
              <a:t>ΚΑΤΑΝΟΗΣΗ</a:t>
            </a:r>
            <a:r>
              <a:rPr lang="el-GR" sz="2000" b="1" u="sng" dirty="0">
                <a:latin typeface="Calibri"/>
                <a:cs typeface="Calibri"/>
              </a:rPr>
              <a:t> </a:t>
            </a:r>
            <a:r>
              <a:rPr lang="el-GR" sz="2000" dirty="0">
                <a:latin typeface="Calibri"/>
                <a:cs typeface="Calibri"/>
              </a:rPr>
              <a:t>του μυαλού, της νοημοσύνης, της δράσης και της αλληλεπίδρασης, των συναισθημάτων, της οργάνωσης, ...της γνώσης</a:t>
            </a:r>
            <a:r>
              <a:rPr lang="en-US" sz="1100" spc="-10" dirty="0">
                <a:latin typeface="Calibri"/>
                <a:cs typeface="Calibri"/>
              </a:rPr>
              <a:t>.</a:t>
            </a:r>
            <a:endParaRPr lang="en-US" sz="1100" dirty="0">
              <a:latin typeface="Calibri"/>
              <a:cs typeface="Calibri"/>
            </a:endParaRPr>
          </a:p>
          <a:p>
            <a:pPr marL="12700" marR="5080">
              <a:lnSpc>
                <a:spcPct val="100000"/>
              </a:lnSpc>
              <a:spcBef>
                <a:spcPts val="1445"/>
              </a:spcBef>
            </a:pPr>
            <a:r>
              <a:rPr lang="el-GR" sz="2000" dirty="0">
                <a:latin typeface="Calibri"/>
                <a:cs typeface="Calibri"/>
              </a:rPr>
              <a:t>Η Τεχνητή Νοημοσύνη θα πρέπει να είναι υπερήφανη για την καθοριστική συμβολή της στην </a:t>
            </a:r>
            <a:r>
              <a:rPr lang="el-GR" sz="2000" b="1" dirty="0">
                <a:latin typeface="Calibri"/>
                <a:cs typeface="Calibri"/>
              </a:rPr>
              <a:t>επιστημονική επανάσταση </a:t>
            </a:r>
            <a:r>
              <a:rPr lang="el-GR" sz="2000" dirty="0">
                <a:latin typeface="Calibri"/>
                <a:cs typeface="Calibri"/>
              </a:rPr>
              <a:t>του XX και του XXI αιώνα λόγω της </a:t>
            </a:r>
            <a:r>
              <a:rPr lang="el-GR" sz="2000" b="1" dirty="0">
                <a:latin typeface="Calibri"/>
                <a:cs typeface="Calibri"/>
              </a:rPr>
              <a:t>επίδρασης της </a:t>
            </a:r>
            <a:r>
              <a:rPr lang="el-GR" sz="2000" b="1" dirty="0">
                <a:solidFill>
                  <a:srgbClr val="FF0000"/>
                </a:solidFill>
                <a:latin typeface="Calibri"/>
                <a:cs typeface="Calibri"/>
              </a:rPr>
              <a:t>επιστήμης της Τεχνητής Νοημοσύνης </a:t>
            </a:r>
            <a:r>
              <a:rPr lang="el-GR" sz="2000" b="1" dirty="0">
                <a:latin typeface="Calibri"/>
                <a:cs typeface="Calibri"/>
              </a:rPr>
              <a:t>στις </a:t>
            </a:r>
            <a:r>
              <a:rPr lang="el-GR" sz="2000" b="1" dirty="0" err="1">
                <a:latin typeface="Calibri"/>
                <a:cs typeface="Calibri"/>
              </a:rPr>
              <a:t>συμπεριφορικές</a:t>
            </a:r>
            <a:r>
              <a:rPr lang="el-GR" sz="2000" b="1" dirty="0">
                <a:latin typeface="Calibri"/>
                <a:cs typeface="Calibri"/>
              </a:rPr>
              <a:t> και κοινωνικές επιστήμες </a:t>
            </a:r>
            <a:r>
              <a:rPr lang="el-GR" sz="2000" dirty="0">
                <a:latin typeface="Calibri"/>
                <a:cs typeface="Calibri"/>
              </a:rPr>
              <a:t>(</a:t>
            </a:r>
            <a:r>
              <a:rPr lang="el-GR" sz="2000" dirty="0" err="1">
                <a:latin typeface="Calibri"/>
                <a:cs typeface="Calibri"/>
              </a:rPr>
              <a:t>Herbert</a:t>
            </a:r>
            <a:r>
              <a:rPr lang="el-GR" sz="2000" dirty="0">
                <a:latin typeface="Calibri"/>
                <a:cs typeface="Calibri"/>
              </a:rPr>
              <a:t> Simon)</a:t>
            </a:r>
            <a:endParaRPr sz="2000" dirty="0">
              <a:latin typeface="Calibri"/>
              <a:cs typeface="Calibri"/>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499427" y="817562"/>
            <a:ext cx="8145145" cy="5547673"/>
          </a:xfrm>
          <a:prstGeom prst="rect">
            <a:avLst/>
          </a:prstGeom>
        </p:spPr>
        <p:txBody>
          <a:bodyPr vert="horz" wrap="square" lIns="0" tIns="73660" rIns="0" bIns="0" rtlCol="0">
            <a:spAutoFit/>
          </a:bodyPr>
          <a:lstStyle/>
          <a:p>
            <a:pPr marL="12065" marR="5080" indent="-248285" algn="just">
              <a:lnSpc>
                <a:spcPts val="3779"/>
              </a:lnSpc>
              <a:spcBef>
                <a:spcPts val="580"/>
              </a:spcBef>
            </a:pPr>
            <a:r>
              <a:rPr lang="el-GR" sz="2800" b="1" dirty="0">
                <a:latin typeface="Calibri"/>
                <a:cs typeface="Calibri"/>
              </a:rPr>
              <a:t>Κάποιες συγκρούσεις συμφερόντων ή αξιών μπορούν </a:t>
            </a:r>
            <a:r>
              <a:rPr lang="el-GR" sz="2800" b="1" dirty="0">
                <a:solidFill>
                  <a:srgbClr val="FF0000"/>
                </a:solidFill>
                <a:latin typeface="Calibri"/>
                <a:cs typeface="Calibri"/>
              </a:rPr>
              <a:t>να επιλυθούν και να τύχουν συμβιβασμού</a:t>
            </a:r>
            <a:r>
              <a:rPr lang="el-GR" sz="2800" b="1" dirty="0">
                <a:latin typeface="Calibri"/>
                <a:cs typeface="Calibri"/>
              </a:rPr>
              <a:t> σε ένα κοινό συμφέρον, αλλά ένα μεγάλο μέρος των πολιτικών/κυβερνητικών αποφάσεων δεν είναι για ένα κοινό όφελος. (εκτός από την κατάπαυση ενός εμφυλίου πολέμου), για μια δίκαιη κατανομή,</a:t>
            </a:r>
            <a:endParaRPr sz="2800" dirty="0">
              <a:latin typeface="Calibri"/>
              <a:cs typeface="Calibri"/>
            </a:endParaRPr>
          </a:p>
          <a:p>
            <a:pPr marL="12700" marR="9525" indent="457200" algn="just">
              <a:lnSpc>
                <a:spcPct val="90000"/>
              </a:lnSpc>
              <a:spcBef>
                <a:spcPts val="2635"/>
              </a:spcBef>
            </a:pPr>
            <a:r>
              <a:rPr lang="el-GR" sz="3200" dirty="0">
                <a:latin typeface="Calibri"/>
                <a:cs typeface="Calibri"/>
              </a:rPr>
              <a:t>αποσκοπεί </a:t>
            </a:r>
            <a:r>
              <a:rPr lang="el-GR" sz="3200" b="1" dirty="0">
                <a:latin typeface="Calibri"/>
                <a:cs typeface="Calibri"/>
              </a:rPr>
              <a:t>στην επικράτηση ή την προώθηση των </a:t>
            </a:r>
            <a:r>
              <a:rPr lang="el-GR" sz="3200" b="1" dirty="0">
                <a:solidFill>
                  <a:srgbClr val="FF0000"/>
                </a:solidFill>
                <a:latin typeface="Calibri"/>
                <a:cs typeface="Calibri"/>
              </a:rPr>
              <a:t>συμφερόντων μιας συγκεκριμένης ομάδας</a:t>
            </a:r>
            <a:r>
              <a:rPr lang="el-GR" sz="3200" b="1" dirty="0">
                <a:latin typeface="Calibri"/>
                <a:cs typeface="Calibri"/>
              </a:rPr>
              <a:t> (τάξη, λόμπι, φύλο, άποψη, ...) μειώνοντας τις δυνατότητες των άλλων.</a:t>
            </a:r>
            <a:r>
              <a:rPr sz="3200" b="1" spc="-10" dirty="0">
                <a:latin typeface="Calibri"/>
                <a:cs typeface="Calibri"/>
              </a:rPr>
              <a:t>.</a:t>
            </a:r>
            <a:endParaRPr sz="3200" b="1" dirty="0">
              <a:latin typeface="Calibri"/>
              <a:cs typeface="Calibri"/>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428625" y="914400"/>
            <a:ext cx="8286750" cy="5573321"/>
          </a:xfrm>
          <a:prstGeom prst="rect">
            <a:avLst/>
          </a:prstGeom>
        </p:spPr>
        <p:txBody>
          <a:bodyPr vert="horz" wrap="square" lIns="0" tIns="12700" rIns="0" bIns="0" rtlCol="0">
            <a:spAutoFit/>
          </a:bodyPr>
          <a:lstStyle/>
          <a:p>
            <a:pPr marL="12700">
              <a:lnSpc>
                <a:spcPct val="100000"/>
              </a:lnSpc>
              <a:spcBef>
                <a:spcPts val="100"/>
              </a:spcBef>
            </a:pPr>
            <a:r>
              <a:rPr lang="el-GR" sz="2000" b="1" dirty="0">
                <a:solidFill>
                  <a:srgbClr val="FF0000"/>
                </a:solidFill>
                <a:latin typeface="Calibri"/>
                <a:cs typeface="Calibri"/>
              </a:rPr>
              <a:t>Διαμάχες: η προϋπόθεση της Δημοκρατίας</a:t>
            </a:r>
            <a:endParaRPr lang="en-US" sz="2000" dirty="0">
              <a:latin typeface="Calibri"/>
              <a:cs typeface="Calibri"/>
            </a:endParaRPr>
          </a:p>
          <a:p>
            <a:pPr marL="355600">
              <a:lnSpc>
                <a:spcPct val="100000"/>
              </a:lnSpc>
              <a:spcBef>
                <a:spcPts val="2130"/>
              </a:spcBef>
            </a:pPr>
            <a:r>
              <a:rPr lang="el-GR" sz="2400" b="1" dirty="0">
                <a:latin typeface="Calibri"/>
                <a:cs typeface="Calibri"/>
              </a:rPr>
              <a:t>Οι αντιπαραθέσεις δεν είναι </a:t>
            </a:r>
            <a:r>
              <a:rPr lang="el-GR" sz="2400" b="1" dirty="0">
                <a:solidFill>
                  <a:srgbClr val="FF0000"/>
                </a:solidFill>
                <a:latin typeface="Calibri"/>
                <a:cs typeface="Calibri"/>
              </a:rPr>
              <a:t>μόνο</a:t>
            </a:r>
            <a:r>
              <a:rPr lang="el-GR" sz="2400" b="1" dirty="0">
                <a:latin typeface="Calibri"/>
                <a:cs typeface="Calibri"/>
              </a:rPr>
              <a:t> </a:t>
            </a:r>
            <a:r>
              <a:rPr lang="el-GR" sz="2400" b="1" dirty="0">
                <a:solidFill>
                  <a:srgbClr val="FF0000"/>
                </a:solidFill>
                <a:latin typeface="Calibri"/>
                <a:cs typeface="Calibri"/>
              </a:rPr>
              <a:t>αντιπαραθέσεις θέσεων ή απόψεων</a:t>
            </a:r>
            <a:r>
              <a:rPr lang="en-US" sz="1600" b="1" spc="-10" dirty="0">
                <a:solidFill>
                  <a:srgbClr val="FF0000"/>
                </a:solidFill>
                <a:latin typeface="Calibri"/>
                <a:cs typeface="Calibri"/>
              </a:rPr>
              <a:t>,</a:t>
            </a:r>
            <a:endParaRPr lang="en-US" sz="1600" dirty="0">
              <a:solidFill>
                <a:srgbClr val="FF0000"/>
              </a:solidFill>
              <a:latin typeface="Calibri"/>
              <a:cs typeface="Calibri"/>
            </a:endParaRPr>
          </a:p>
          <a:p>
            <a:pPr marL="355600">
              <a:lnSpc>
                <a:spcPct val="100000"/>
              </a:lnSpc>
              <a:spcBef>
                <a:spcPts val="65"/>
              </a:spcBef>
            </a:pPr>
            <a:r>
              <a:rPr lang="el-GR" sz="1600" b="1" dirty="0">
                <a:latin typeface="Calibri"/>
                <a:cs typeface="Calibri"/>
              </a:rPr>
              <a:t>ή οφείλονται σε διαφορετικές αντιλήψεις, πληροφορίες, συλλογισμούς.</a:t>
            </a:r>
            <a:endParaRPr sz="1600" dirty="0">
              <a:latin typeface="Calibri"/>
              <a:cs typeface="Calibri"/>
            </a:endParaRPr>
          </a:p>
          <a:p>
            <a:pPr>
              <a:lnSpc>
                <a:spcPct val="100000"/>
              </a:lnSpc>
              <a:spcBef>
                <a:spcPts val="50"/>
              </a:spcBef>
            </a:pPr>
            <a:endParaRPr sz="1600" dirty="0">
              <a:latin typeface="Calibri"/>
              <a:cs typeface="Calibri"/>
            </a:endParaRPr>
          </a:p>
          <a:p>
            <a:pPr marL="355600">
              <a:lnSpc>
                <a:spcPct val="100000"/>
              </a:lnSpc>
            </a:pPr>
            <a:r>
              <a:rPr lang="el-GR" sz="2000" b="1" u="sng" dirty="0">
                <a:solidFill>
                  <a:srgbClr val="FF0000"/>
                </a:solidFill>
                <a:uFill>
                  <a:solidFill>
                    <a:srgbClr val="FF0000"/>
                  </a:solidFill>
                </a:uFill>
                <a:latin typeface="Calibri"/>
                <a:cs typeface="Calibri"/>
              </a:rPr>
              <a:t>Υπάρχουν συγκρούσεις "αντικειμενικών συμφερόντων</a:t>
            </a:r>
            <a:r>
              <a:rPr sz="2000" b="1" u="sng" spc="-10" dirty="0">
                <a:solidFill>
                  <a:srgbClr val="FF0000"/>
                </a:solidFill>
                <a:uFill>
                  <a:solidFill>
                    <a:srgbClr val="FF0000"/>
                  </a:solidFill>
                </a:uFill>
                <a:latin typeface="Calibri"/>
                <a:cs typeface="Calibri"/>
              </a:rPr>
              <a:t>”</a:t>
            </a:r>
            <a:endParaRPr sz="2000" dirty="0">
              <a:latin typeface="Calibri"/>
              <a:cs typeface="Calibri"/>
            </a:endParaRPr>
          </a:p>
          <a:p>
            <a:pPr marL="355600" marR="106045">
              <a:lnSpc>
                <a:spcPct val="100000"/>
              </a:lnSpc>
              <a:spcBef>
                <a:spcPts val="1720"/>
              </a:spcBef>
            </a:pPr>
            <a:r>
              <a:rPr lang="el-GR" sz="1600" b="1" dirty="0">
                <a:latin typeface="Calibri"/>
                <a:cs typeface="Calibri"/>
              </a:rPr>
              <a:t>το πρόβλημα είναι οι αντιπαραθέσεις μεταξύ συμφερόντων ομάδων ή τάξεων ή </a:t>
            </a:r>
            <a:r>
              <a:rPr lang="el-GR" sz="1600" b="1" u="sng" dirty="0">
                <a:latin typeface="Calibri"/>
                <a:cs typeface="Calibri"/>
              </a:rPr>
              <a:t>οι αντιπαραθέσεις μεταξύ "ιδιωτικών" συμφερόντων και κοινών συμφερόντων, των "κοινών" και των δημόσιων αγαθών</a:t>
            </a:r>
            <a:r>
              <a:rPr lang="el-GR" sz="1600" b="1" dirty="0">
                <a:latin typeface="Calibri"/>
                <a:cs typeface="Calibri"/>
              </a:rPr>
              <a:t>.</a:t>
            </a:r>
            <a:endParaRPr sz="1600" dirty="0">
              <a:latin typeface="Calibri"/>
              <a:cs typeface="Calibri"/>
            </a:endParaRPr>
          </a:p>
          <a:p>
            <a:pPr>
              <a:lnSpc>
                <a:spcPct val="100000"/>
              </a:lnSpc>
              <a:spcBef>
                <a:spcPts val="20"/>
              </a:spcBef>
            </a:pPr>
            <a:endParaRPr sz="1600" dirty="0">
              <a:latin typeface="Calibri"/>
              <a:cs typeface="Calibri"/>
            </a:endParaRPr>
          </a:p>
          <a:p>
            <a:pPr marL="355600" marR="293370" indent="-342900">
              <a:lnSpc>
                <a:spcPct val="100000"/>
              </a:lnSpc>
            </a:pPr>
            <a:r>
              <a:rPr lang="el-GR" sz="2400" dirty="0">
                <a:latin typeface="Calibri"/>
                <a:cs typeface="Calibri"/>
              </a:rPr>
              <a:t>Οι κοινωνικές αντιπαραθέσεις στην πραγματικότητα </a:t>
            </a:r>
            <a:r>
              <a:rPr lang="el-GR" sz="2400" b="1" dirty="0">
                <a:latin typeface="Calibri"/>
                <a:cs typeface="Calibri"/>
              </a:rPr>
              <a:t>δεν έχουν μια "λεκτική/γνωστική" ή μια "τεχνική" λύση</a:t>
            </a:r>
            <a:r>
              <a:rPr lang="el-GR" sz="2400" dirty="0">
                <a:latin typeface="Calibri"/>
                <a:cs typeface="Calibri"/>
              </a:rPr>
              <a:t>, που να βασίζεται απλώς σε δεδομένα και τεχνικές αρχές</a:t>
            </a:r>
            <a:r>
              <a:rPr sz="2400" spc="-10" dirty="0">
                <a:latin typeface="Calibri"/>
                <a:cs typeface="Calibri"/>
              </a:rPr>
              <a:t>;</a:t>
            </a:r>
            <a:endParaRPr sz="2400" dirty="0">
              <a:latin typeface="Calibri"/>
              <a:cs typeface="Calibri"/>
            </a:endParaRPr>
          </a:p>
          <a:p>
            <a:pPr marL="1384300">
              <a:lnSpc>
                <a:spcPct val="100000"/>
              </a:lnSpc>
            </a:pPr>
            <a:r>
              <a:rPr lang="el-GR" sz="2400" b="1" dirty="0">
                <a:solidFill>
                  <a:srgbClr val="FF0000"/>
                </a:solidFill>
                <a:latin typeface="Calibri"/>
                <a:cs typeface="Calibri"/>
              </a:rPr>
              <a:t>έχουν μια "πολιτική" λύση</a:t>
            </a:r>
            <a:r>
              <a:rPr sz="2400" b="1" spc="-10" dirty="0">
                <a:solidFill>
                  <a:srgbClr val="FF0000"/>
                </a:solidFill>
                <a:latin typeface="Calibri"/>
                <a:cs typeface="Calibri"/>
              </a:rPr>
              <a:t>;</a:t>
            </a:r>
            <a:endParaRPr sz="2400" dirty="0">
              <a:latin typeface="Calibri"/>
              <a:cs typeface="Calibri"/>
            </a:endParaRPr>
          </a:p>
          <a:p>
            <a:pPr marL="355600" marR="5080">
              <a:lnSpc>
                <a:spcPct val="100000"/>
              </a:lnSpc>
              <a:spcBef>
                <a:spcPts val="5"/>
              </a:spcBef>
            </a:pPr>
            <a:r>
              <a:rPr lang="el-GR" sz="2400" dirty="0">
                <a:latin typeface="Calibri"/>
                <a:cs typeface="Calibri"/>
              </a:rPr>
              <a:t>είναι θέμα "εξουσίας" και </a:t>
            </a:r>
            <a:r>
              <a:rPr lang="el-GR" sz="2400" u="sng" dirty="0">
                <a:latin typeface="Calibri"/>
                <a:cs typeface="Calibri"/>
              </a:rPr>
              <a:t>επικρατούντων συμφερόντων και συμβιβασμών </a:t>
            </a:r>
            <a:r>
              <a:rPr lang="el-GR" sz="2400" dirty="0">
                <a:latin typeface="Calibri"/>
                <a:cs typeface="Calibri"/>
              </a:rPr>
              <a:t>(ισορροπίες, κατανομές/μερίδια</a:t>
            </a:r>
            <a:r>
              <a:rPr sz="2400" spc="-10" dirty="0">
                <a:latin typeface="Calibri"/>
                <a:cs typeface="Calibri"/>
              </a:rPr>
              <a:t>).</a:t>
            </a:r>
            <a:endParaRPr sz="2400" dirty="0">
              <a:latin typeface="Calibri"/>
              <a:cs typeface="Calibri"/>
            </a:endParaRPr>
          </a:p>
        </p:txBody>
      </p:sp>
      <p:sp>
        <p:nvSpPr>
          <p:cNvPr id="4" name="object 4"/>
          <p:cNvSpPr txBox="1">
            <a:spLocks noGrp="1"/>
          </p:cNvSpPr>
          <p:nvPr>
            <p:ph type="title"/>
          </p:nvPr>
        </p:nvSpPr>
        <p:spPr>
          <a:xfrm>
            <a:off x="304800" y="228600"/>
            <a:ext cx="7696200" cy="512961"/>
          </a:xfrm>
          <a:prstGeom prst="rect">
            <a:avLst/>
          </a:prstGeom>
          <a:ln w="12700">
            <a:solidFill>
              <a:srgbClr val="000000"/>
            </a:solidFill>
          </a:ln>
        </p:spPr>
        <p:txBody>
          <a:bodyPr vert="horz" wrap="square" lIns="0" tIns="20320" rIns="0" bIns="0" rtlCol="0">
            <a:spAutoFit/>
          </a:bodyPr>
          <a:lstStyle/>
          <a:p>
            <a:pPr marL="90805">
              <a:lnSpc>
                <a:spcPct val="100000"/>
              </a:lnSpc>
              <a:spcBef>
                <a:spcPts val="160"/>
              </a:spcBef>
            </a:pPr>
            <a:r>
              <a:rPr lang="el-GR" sz="3200" b="0" dirty="0">
                <a:latin typeface="Calibri"/>
                <a:cs typeface="Calibri"/>
              </a:rPr>
              <a:t>Η ανάγκη για αντιπαραθέσεις</a:t>
            </a:r>
            <a:endParaRPr sz="3200" dirty="0">
              <a:latin typeface="Calibri"/>
              <a:cs typeface="Calibri"/>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83540" y="790020"/>
            <a:ext cx="8283575" cy="5693225"/>
          </a:xfrm>
          <a:prstGeom prst="rect">
            <a:avLst/>
          </a:prstGeom>
        </p:spPr>
        <p:txBody>
          <a:bodyPr vert="horz" wrap="square" lIns="0" tIns="222885" rIns="0" bIns="0" rtlCol="0">
            <a:spAutoFit/>
          </a:bodyPr>
          <a:lstStyle/>
          <a:p>
            <a:pPr marL="12700">
              <a:lnSpc>
                <a:spcPct val="100000"/>
              </a:lnSpc>
              <a:spcBef>
                <a:spcPts val="1755"/>
              </a:spcBef>
            </a:pPr>
            <a:r>
              <a:rPr lang="el-GR" sz="2800" b="1" dirty="0">
                <a:solidFill>
                  <a:srgbClr val="FF0000"/>
                </a:solidFill>
                <a:latin typeface="Calibri"/>
                <a:cs typeface="Calibri"/>
              </a:rPr>
              <a:t>Διαμάχες: η προϋπόθεση της Δημοκρατίας</a:t>
            </a:r>
          </a:p>
          <a:p>
            <a:pPr marL="12700">
              <a:lnSpc>
                <a:spcPct val="100000"/>
              </a:lnSpc>
              <a:spcBef>
                <a:spcPts val="1755"/>
              </a:spcBef>
            </a:pPr>
            <a:r>
              <a:rPr lang="el-GR" sz="3200" b="1" i="1" dirty="0">
                <a:latin typeface="Calibri"/>
                <a:cs typeface="Calibri"/>
              </a:rPr>
              <a:t>Χωρίς διαμάχες δεν υπάρχει δημοκρατία</a:t>
            </a:r>
            <a:endParaRPr sz="3200" dirty="0">
              <a:latin typeface="Calibri"/>
              <a:cs typeface="Calibri"/>
            </a:endParaRPr>
          </a:p>
          <a:p>
            <a:pPr marL="12700">
              <a:lnSpc>
                <a:spcPct val="100000"/>
              </a:lnSpc>
              <a:spcBef>
                <a:spcPts val="2470"/>
              </a:spcBef>
            </a:pPr>
            <a:r>
              <a:rPr sz="2000" dirty="0">
                <a:latin typeface="Calibri"/>
                <a:cs typeface="Calibri"/>
              </a:rPr>
              <a:t>Democracy</a:t>
            </a:r>
            <a:r>
              <a:rPr sz="2000" spc="-40" dirty="0">
                <a:latin typeface="Calibri"/>
                <a:cs typeface="Calibri"/>
              </a:rPr>
              <a:t> </a:t>
            </a:r>
            <a:r>
              <a:rPr sz="2000" dirty="0">
                <a:latin typeface="Calibri"/>
                <a:cs typeface="Calibri"/>
              </a:rPr>
              <a:t>is</a:t>
            </a:r>
            <a:r>
              <a:rPr sz="2000" spc="-30" dirty="0">
                <a:latin typeface="Calibri"/>
                <a:cs typeface="Calibri"/>
              </a:rPr>
              <a:t> </a:t>
            </a:r>
            <a:r>
              <a:rPr sz="2000" dirty="0">
                <a:latin typeface="Calibri"/>
                <a:cs typeface="Calibri"/>
              </a:rPr>
              <a:t>not</a:t>
            </a:r>
            <a:r>
              <a:rPr sz="2000" spc="-30" dirty="0">
                <a:latin typeface="Calibri"/>
                <a:cs typeface="Calibri"/>
              </a:rPr>
              <a:t> </a:t>
            </a:r>
            <a:r>
              <a:rPr sz="2000" dirty="0">
                <a:latin typeface="Calibri"/>
                <a:cs typeface="Calibri"/>
              </a:rPr>
              <a:t>only</a:t>
            </a:r>
            <a:r>
              <a:rPr sz="2000" spc="-40" dirty="0">
                <a:latin typeface="Calibri"/>
                <a:cs typeface="Calibri"/>
              </a:rPr>
              <a:t> </a:t>
            </a:r>
            <a:r>
              <a:rPr sz="2000" dirty="0">
                <a:latin typeface="Calibri"/>
                <a:cs typeface="Calibri"/>
              </a:rPr>
              <a:t>a</a:t>
            </a:r>
            <a:r>
              <a:rPr sz="2000" spc="-25" dirty="0">
                <a:latin typeface="Calibri"/>
                <a:cs typeface="Calibri"/>
              </a:rPr>
              <a:t> </a:t>
            </a:r>
            <a:r>
              <a:rPr sz="2000" dirty="0">
                <a:latin typeface="Calibri"/>
                <a:cs typeface="Calibri"/>
              </a:rPr>
              <a:t>"response"</a:t>
            </a:r>
            <a:r>
              <a:rPr sz="2000" spc="-30" dirty="0">
                <a:latin typeface="Calibri"/>
                <a:cs typeface="Calibri"/>
              </a:rPr>
              <a:t> </a:t>
            </a:r>
            <a:r>
              <a:rPr sz="2000" dirty="0">
                <a:latin typeface="Calibri"/>
                <a:cs typeface="Calibri"/>
              </a:rPr>
              <a:t>to</a:t>
            </a:r>
            <a:r>
              <a:rPr sz="2000" spc="-25" dirty="0">
                <a:latin typeface="Calibri"/>
                <a:cs typeface="Calibri"/>
              </a:rPr>
              <a:t> </a:t>
            </a:r>
            <a:r>
              <a:rPr sz="2000" dirty="0">
                <a:latin typeface="Calibri"/>
                <a:cs typeface="Calibri"/>
              </a:rPr>
              <a:t>Cs</a:t>
            </a:r>
            <a:r>
              <a:rPr sz="2000" spc="-40" dirty="0">
                <a:latin typeface="Calibri"/>
                <a:cs typeface="Calibri"/>
              </a:rPr>
              <a:t> </a:t>
            </a:r>
            <a:r>
              <a:rPr sz="2000" dirty="0">
                <a:latin typeface="Calibri"/>
                <a:cs typeface="Calibri"/>
              </a:rPr>
              <a:t>and</a:t>
            </a:r>
            <a:r>
              <a:rPr sz="2000" spc="-25" dirty="0">
                <a:latin typeface="Calibri"/>
                <a:cs typeface="Calibri"/>
              </a:rPr>
              <a:t> </a:t>
            </a:r>
            <a:r>
              <a:rPr sz="2000" dirty="0">
                <a:latin typeface="Calibri"/>
                <a:cs typeface="Calibri"/>
              </a:rPr>
              <a:t>for</a:t>
            </a:r>
            <a:r>
              <a:rPr sz="2000" spc="-35" dirty="0">
                <a:latin typeface="Calibri"/>
                <a:cs typeface="Calibri"/>
              </a:rPr>
              <a:t> </a:t>
            </a:r>
            <a:r>
              <a:rPr sz="2000" dirty="0">
                <a:latin typeface="Calibri"/>
                <a:cs typeface="Calibri"/>
              </a:rPr>
              <a:t>moderating</a:t>
            </a:r>
            <a:r>
              <a:rPr sz="2000" spc="-20" dirty="0">
                <a:latin typeface="Calibri"/>
                <a:cs typeface="Calibri"/>
              </a:rPr>
              <a:t> </a:t>
            </a:r>
            <a:r>
              <a:rPr sz="2000" dirty="0">
                <a:latin typeface="Calibri"/>
                <a:cs typeface="Calibri"/>
              </a:rPr>
              <a:t>them;</a:t>
            </a:r>
            <a:r>
              <a:rPr sz="2000" spc="-20" dirty="0">
                <a:latin typeface="Calibri"/>
                <a:cs typeface="Calibri"/>
              </a:rPr>
              <a:t> </a:t>
            </a:r>
            <a:r>
              <a:rPr sz="2000" dirty="0">
                <a:latin typeface="Calibri"/>
                <a:cs typeface="Calibri"/>
              </a:rPr>
              <a:t>it</a:t>
            </a:r>
            <a:r>
              <a:rPr sz="2000" spc="-20" dirty="0">
                <a:latin typeface="Calibri"/>
                <a:cs typeface="Calibri"/>
              </a:rPr>
              <a:t> </a:t>
            </a:r>
            <a:r>
              <a:rPr sz="2000" dirty="0">
                <a:latin typeface="Calibri"/>
                <a:cs typeface="Calibri"/>
              </a:rPr>
              <a:t>would</a:t>
            </a:r>
            <a:r>
              <a:rPr sz="2000" spc="-30" dirty="0">
                <a:latin typeface="Calibri"/>
                <a:cs typeface="Calibri"/>
              </a:rPr>
              <a:t> </a:t>
            </a:r>
            <a:r>
              <a:rPr sz="2000" spc="-25" dirty="0">
                <a:latin typeface="Calibri"/>
                <a:cs typeface="Calibri"/>
              </a:rPr>
              <a:t>be</a:t>
            </a:r>
            <a:endParaRPr sz="2000" dirty="0">
              <a:latin typeface="Calibri"/>
              <a:cs typeface="Calibri"/>
            </a:endParaRPr>
          </a:p>
          <a:p>
            <a:pPr marL="355600">
              <a:lnSpc>
                <a:spcPct val="100000"/>
              </a:lnSpc>
            </a:pPr>
            <a:r>
              <a:rPr sz="2000" dirty="0">
                <a:latin typeface="Calibri"/>
                <a:cs typeface="Calibri"/>
              </a:rPr>
              <a:t>a</a:t>
            </a:r>
            <a:r>
              <a:rPr sz="2000" spc="-50" dirty="0">
                <a:latin typeface="Calibri"/>
                <a:cs typeface="Calibri"/>
              </a:rPr>
              <a:t> </a:t>
            </a:r>
            <a:r>
              <a:rPr sz="2000" dirty="0">
                <a:latin typeface="Calibri"/>
                <a:cs typeface="Calibri"/>
              </a:rPr>
              <a:t>way</a:t>
            </a:r>
            <a:r>
              <a:rPr sz="2000" spc="-50" dirty="0">
                <a:latin typeface="Calibri"/>
                <a:cs typeface="Calibri"/>
              </a:rPr>
              <a:t> </a:t>
            </a:r>
            <a:r>
              <a:rPr sz="2000" dirty="0">
                <a:latin typeface="Calibri"/>
                <a:cs typeface="Calibri"/>
              </a:rPr>
              <a:t>of</a:t>
            </a:r>
            <a:r>
              <a:rPr sz="2000" spc="-50" dirty="0">
                <a:latin typeface="Calibri"/>
                <a:cs typeface="Calibri"/>
              </a:rPr>
              <a:t> </a:t>
            </a:r>
            <a:r>
              <a:rPr sz="2000" dirty="0">
                <a:latin typeface="Calibri"/>
                <a:cs typeface="Calibri"/>
              </a:rPr>
              <a:t>encouraging,</a:t>
            </a:r>
            <a:r>
              <a:rPr sz="2000" spc="-75" dirty="0">
                <a:latin typeface="Calibri"/>
                <a:cs typeface="Calibri"/>
              </a:rPr>
              <a:t> </a:t>
            </a:r>
            <a:r>
              <a:rPr sz="2000" dirty="0">
                <a:latin typeface="Calibri"/>
                <a:cs typeface="Calibri"/>
              </a:rPr>
              <a:t>growing</a:t>
            </a:r>
            <a:r>
              <a:rPr sz="2000" spc="-50" dirty="0">
                <a:latin typeface="Calibri"/>
                <a:cs typeface="Calibri"/>
              </a:rPr>
              <a:t> </a:t>
            </a:r>
            <a:r>
              <a:rPr sz="2000" dirty="0">
                <a:latin typeface="Calibri"/>
                <a:cs typeface="Calibri"/>
              </a:rPr>
              <a:t>(and</a:t>
            </a:r>
            <a:r>
              <a:rPr sz="2000" spc="-40" dirty="0">
                <a:latin typeface="Calibri"/>
                <a:cs typeface="Calibri"/>
              </a:rPr>
              <a:t> </a:t>
            </a:r>
            <a:r>
              <a:rPr sz="2000" spc="-10" dirty="0">
                <a:latin typeface="Calibri"/>
                <a:cs typeface="Calibri"/>
              </a:rPr>
              <a:t>solving).</a:t>
            </a:r>
            <a:endParaRPr sz="2000" dirty="0">
              <a:latin typeface="Calibri"/>
              <a:cs typeface="Calibri"/>
            </a:endParaRPr>
          </a:p>
          <a:p>
            <a:pPr marL="355600" marR="88265" indent="-342900">
              <a:lnSpc>
                <a:spcPct val="100000"/>
              </a:lnSpc>
            </a:pPr>
            <a:r>
              <a:rPr sz="2000" dirty="0">
                <a:latin typeface="Calibri"/>
                <a:cs typeface="Calibri"/>
              </a:rPr>
              <a:t>Conflicts</a:t>
            </a:r>
            <a:r>
              <a:rPr sz="2000" spc="-30" dirty="0">
                <a:latin typeface="Calibri"/>
                <a:cs typeface="Calibri"/>
              </a:rPr>
              <a:t> </a:t>
            </a:r>
            <a:r>
              <a:rPr sz="2000" dirty="0">
                <a:latin typeface="Calibri"/>
                <a:cs typeface="Calibri"/>
              </a:rPr>
              <a:t>are</a:t>
            </a:r>
            <a:r>
              <a:rPr sz="2000" spc="-25" dirty="0">
                <a:latin typeface="Calibri"/>
                <a:cs typeface="Calibri"/>
              </a:rPr>
              <a:t> </a:t>
            </a:r>
            <a:r>
              <a:rPr sz="2000" dirty="0">
                <a:latin typeface="Calibri"/>
                <a:cs typeface="Calibri"/>
              </a:rPr>
              <a:t>not</a:t>
            </a:r>
            <a:r>
              <a:rPr sz="2000" spc="-30" dirty="0">
                <a:latin typeface="Calibri"/>
                <a:cs typeface="Calibri"/>
              </a:rPr>
              <a:t> </a:t>
            </a:r>
            <a:r>
              <a:rPr sz="2000" dirty="0">
                <a:latin typeface="Calibri"/>
                <a:cs typeface="Calibri"/>
              </a:rPr>
              <a:t>only</a:t>
            </a:r>
            <a:r>
              <a:rPr sz="2000" spc="-55" dirty="0">
                <a:latin typeface="Calibri"/>
                <a:cs typeface="Calibri"/>
              </a:rPr>
              <a:t> </a:t>
            </a:r>
            <a:r>
              <a:rPr sz="2000" dirty="0">
                <a:latin typeface="Calibri"/>
                <a:cs typeface="Calibri"/>
              </a:rPr>
              <a:t>to</a:t>
            </a:r>
            <a:r>
              <a:rPr sz="2000" spc="-30" dirty="0">
                <a:latin typeface="Calibri"/>
                <a:cs typeface="Calibri"/>
              </a:rPr>
              <a:t> </a:t>
            </a:r>
            <a:r>
              <a:rPr sz="2000" dirty="0">
                <a:latin typeface="Calibri"/>
                <a:cs typeface="Calibri"/>
              </a:rPr>
              <a:t>be</a:t>
            </a:r>
            <a:r>
              <a:rPr sz="2000" spc="-35" dirty="0">
                <a:latin typeface="Calibri"/>
                <a:cs typeface="Calibri"/>
              </a:rPr>
              <a:t> </a:t>
            </a:r>
            <a:r>
              <a:rPr sz="2000" dirty="0">
                <a:latin typeface="Calibri"/>
                <a:cs typeface="Calibri"/>
              </a:rPr>
              <a:t>governed,</a:t>
            </a:r>
            <a:r>
              <a:rPr sz="2000" spc="-45" dirty="0">
                <a:latin typeface="Calibri"/>
                <a:cs typeface="Calibri"/>
              </a:rPr>
              <a:t> </a:t>
            </a:r>
            <a:r>
              <a:rPr sz="2000" dirty="0">
                <a:latin typeface="Calibri"/>
                <a:cs typeface="Calibri"/>
              </a:rPr>
              <a:t>reduced,</a:t>
            </a:r>
            <a:r>
              <a:rPr sz="2000" spc="-40" dirty="0">
                <a:latin typeface="Calibri"/>
                <a:cs typeface="Calibri"/>
              </a:rPr>
              <a:t> </a:t>
            </a:r>
            <a:r>
              <a:rPr sz="2000" dirty="0">
                <a:latin typeface="Calibri"/>
                <a:cs typeface="Calibri"/>
              </a:rPr>
              <a:t>reconciled:</a:t>
            </a:r>
            <a:r>
              <a:rPr sz="2000" spc="-30" dirty="0">
                <a:latin typeface="Calibri"/>
                <a:cs typeface="Calibri"/>
              </a:rPr>
              <a:t> </a:t>
            </a:r>
            <a:r>
              <a:rPr sz="2000" dirty="0">
                <a:latin typeface="Calibri"/>
                <a:cs typeface="Calibri"/>
              </a:rPr>
              <a:t>they</a:t>
            </a:r>
            <a:r>
              <a:rPr sz="2000" spc="-25" dirty="0">
                <a:latin typeface="Calibri"/>
                <a:cs typeface="Calibri"/>
              </a:rPr>
              <a:t> </a:t>
            </a:r>
            <a:r>
              <a:rPr sz="2000" dirty="0">
                <a:latin typeface="Calibri"/>
                <a:cs typeface="Calibri"/>
              </a:rPr>
              <a:t>should</a:t>
            </a:r>
            <a:r>
              <a:rPr sz="2000" spc="-40" dirty="0">
                <a:latin typeface="Calibri"/>
                <a:cs typeface="Calibri"/>
              </a:rPr>
              <a:t> </a:t>
            </a:r>
            <a:r>
              <a:rPr sz="2000" dirty="0">
                <a:latin typeface="Calibri"/>
                <a:cs typeface="Calibri"/>
              </a:rPr>
              <a:t>even</a:t>
            </a:r>
            <a:r>
              <a:rPr sz="2000" spc="-25" dirty="0">
                <a:latin typeface="Calibri"/>
                <a:cs typeface="Calibri"/>
              </a:rPr>
              <a:t> be </a:t>
            </a:r>
            <a:r>
              <a:rPr sz="2000" i="1" dirty="0">
                <a:latin typeface="Calibri"/>
                <a:cs typeface="Calibri"/>
              </a:rPr>
              <a:t>promoted</a:t>
            </a:r>
            <a:r>
              <a:rPr sz="2000" i="1" spc="-55" dirty="0">
                <a:latin typeface="Calibri"/>
                <a:cs typeface="Calibri"/>
              </a:rPr>
              <a:t> </a:t>
            </a:r>
            <a:r>
              <a:rPr sz="2000" dirty="0">
                <a:latin typeface="Calibri"/>
                <a:cs typeface="Calibri"/>
              </a:rPr>
              <a:t>and</a:t>
            </a:r>
            <a:r>
              <a:rPr sz="2000" spc="-25" dirty="0">
                <a:latin typeface="Calibri"/>
                <a:cs typeface="Calibri"/>
              </a:rPr>
              <a:t> </a:t>
            </a:r>
            <a:r>
              <a:rPr sz="2000" dirty="0">
                <a:latin typeface="Calibri"/>
                <a:cs typeface="Calibri"/>
              </a:rPr>
              <a:t>this</a:t>
            </a:r>
            <a:r>
              <a:rPr sz="2000" spc="-15" dirty="0">
                <a:latin typeface="Calibri"/>
                <a:cs typeface="Calibri"/>
              </a:rPr>
              <a:t> </a:t>
            </a:r>
            <a:r>
              <a:rPr sz="2000" dirty="0">
                <a:latin typeface="Calibri"/>
                <a:cs typeface="Calibri"/>
              </a:rPr>
              <a:t>is</a:t>
            </a:r>
            <a:r>
              <a:rPr sz="2000" spc="-30" dirty="0">
                <a:latin typeface="Calibri"/>
                <a:cs typeface="Calibri"/>
              </a:rPr>
              <a:t> </a:t>
            </a:r>
            <a:r>
              <a:rPr sz="2000" dirty="0">
                <a:latin typeface="Calibri"/>
                <a:cs typeface="Calibri"/>
              </a:rPr>
              <a:t>in</a:t>
            </a:r>
            <a:r>
              <a:rPr sz="2000" spc="-30" dirty="0">
                <a:latin typeface="Calibri"/>
                <a:cs typeface="Calibri"/>
              </a:rPr>
              <a:t> </a:t>
            </a:r>
            <a:r>
              <a:rPr sz="2000" dirty="0">
                <a:latin typeface="Calibri"/>
                <a:cs typeface="Calibri"/>
              </a:rPr>
              <a:t>fact</a:t>
            </a:r>
            <a:r>
              <a:rPr sz="2000" spc="-20" dirty="0">
                <a:latin typeface="Calibri"/>
                <a:cs typeface="Calibri"/>
              </a:rPr>
              <a:t> </a:t>
            </a:r>
            <a:r>
              <a:rPr sz="2000" dirty="0">
                <a:latin typeface="Calibri"/>
                <a:cs typeface="Calibri"/>
              </a:rPr>
              <a:t>the</a:t>
            </a:r>
            <a:r>
              <a:rPr sz="2000" spc="-25" dirty="0">
                <a:latin typeface="Calibri"/>
                <a:cs typeface="Calibri"/>
              </a:rPr>
              <a:t> </a:t>
            </a:r>
            <a:r>
              <a:rPr sz="2000" dirty="0">
                <a:latin typeface="Calibri"/>
                <a:cs typeface="Calibri"/>
              </a:rPr>
              <a:t>role/function</a:t>
            </a:r>
            <a:r>
              <a:rPr sz="2000" spc="-20" dirty="0">
                <a:latin typeface="Calibri"/>
                <a:cs typeface="Calibri"/>
              </a:rPr>
              <a:t> </a:t>
            </a:r>
            <a:r>
              <a:rPr sz="2000" dirty="0">
                <a:latin typeface="Calibri"/>
                <a:cs typeface="Calibri"/>
              </a:rPr>
              <a:t>of</a:t>
            </a:r>
            <a:r>
              <a:rPr sz="2000" spc="-35" dirty="0">
                <a:latin typeface="Calibri"/>
                <a:cs typeface="Calibri"/>
              </a:rPr>
              <a:t> </a:t>
            </a:r>
            <a:r>
              <a:rPr sz="2000" dirty="0">
                <a:latin typeface="Calibri"/>
                <a:cs typeface="Calibri"/>
              </a:rPr>
              <a:t>specific</a:t>
            </a:r>
            <a:r>
              <a:rPr sz="2000" spc="-20" dirty="0">
                <a:latin typeface="Calibri"/>
                <a:cs typeface="Calibri"/>
              </a:rPr>
              <a:t> </a:t>
            </a:r>
            <a:r>
              <a:rPr sz="2000" dirty="0">
                <a:latin typeface="Calibri"/>
                <a:cs typeface="Calibri"/>
              </a:rPr>
              <a:t>forces</a:t>
            </a:r>
            <a:r>
              <a:rPr sz="2000" spc="-20" dirty="0">
                <a:latin typeface="Calibri"/>
                <a:cs typeface="Calibri"/>
              </a:rPr>
              <a:t> </a:t>
            </a:r>
            <a:r>
              <a:rPr sz="2000" spc="-25" dirty="0">
                <a:latin typeface="Calibri"/>
                <a:cs typeface="Calibri"/>
              </a:rPr>
              <a:t>and </a:t>
            </a:r>
            <a:r>
              <a:rPr sz="2000" spc="-10" dirty="0">
                <a:latin typeface="Calibri"/>
                <a:cs typeface="Calibri"/>
              </a:rPr>
              <a:t>organizations,</a:t>
            </a:r>
            <a:r>
              <a:rPr sz="2000" spc="-60" dirty="0">
                <a:latin typeface="Calibri"/>
                <a:cs typeface="Calibri"/>
              </a:rPr>
              <a:t> </a:t>
            </a:r>
            <a:r>
              <a:rPr sz="2000" dirty="0">
                <a:latin typeface="Calibri"/>
                <a:cs typeface="Calibri"/>
              </a:rPr>
              <a:t>like</a:t>
            </a:r>
            <a:r>
              <a:rPr sz="2000" spc="-25" dirty="0">
                <a:latin typeface="Calibri"/>
                <a:cs typeface="Calibri"/>
              </a:rPr>
              <a:t> </a:t>
            </a:r>
            <a:r>
              <a:rPr sz="2000" spc="-10" dirty="0">
                <a:latin typeface="Calibri"/>
                <a:cs typeface="Calibri"/>
              </a:rPr>
              <a:t>trade-</a:t>
            </a:r>
            <a:r>
              <a:rPr sz="2000" dirty="0">
                <a:latin typeface="Calibri"/>
                <a:cs typeface="Calibri"/>
              </a:rPr>
              <a:t>unions,</a:t>
            </a:r>
            <a:r>
              <a:rPr sz="2000" spc="-60" dirty="0">
                <a:latin typeface="Calibri"/>
                <a:cs typeface="Calibri"/>
              </a:rPr>
              <a:t> </a:t>
            </a:r>
            <a:r>
              <a:rPr sz="2000" dirty="0">
                <a:latin typeface="Calibri"/>
                <a:cs typeface="Calibri"/>
              </a:rPr>
              <a:t>parties,</a:t>
            </a:r>
            <a:r>
              <a:rPr sz="2000" spc="-25" dirty="0">
                <a:latin typeface="Calibri"/>
                <a:cs typeface="Calibri"/>
              </a:rPr>
              <a:t> </a:t>
            </a:r>
            <a:r>
              <a:rPr sz="2000" dirty="0">
                <a:latin typeface="Calibri"/>
                <a:cs typeface="Calibri"/>
              </a:rPr>
              <a:t>group</a:t>
            </a:r>
            <a:r>
              <a:rPr sz="2000" spc="-50" dirty="0">
                <a:latin typeface="Calibri"/>
                <a:cs typeface="Calibri"/>
              </a:rPr>
              <a:t> </a:t>
            </a:r>
            <a:r>
              <a:rPr sz="2000" dirty="0">
                <a:latin typeface="Calibri"/>
                <a:cs typeface="Calibri"/>
              </a:rPr>
              <a:t>of</a:t>
            </a:r>
            <a:r>
              <a:rPr sz="2000" spc="-50" dirty="0">
                <a:latin typeface="Calibri"/>
                <a:cs typeface="Calibri"/>
              </a:rPr>
              <a:t> </a:t>
            </a:r>
            <a:r>
              <a:rPr sz="2000" dirty="0">
                <a:latin typeface="Calibri"/>
                <a:cs typeface="Calibri"/>
              </a:rPr>
              <a:t>interests,</a:t>
            </a:r>
            <a:r>
              <a:rPr sz="2000" spc="-10" dirty="0">
                <a:latin typeface="Calibri"/>
                <a:cs typeface="Calibri"/>
              </a:rPr>
              <a:t> associations, </a:t>
            </a:r>
            <a:r>
              <a:rPr sz="2000" dirty="0">
                <a:latin typeface="Calibri"/>
                <a:cs typeface="Calibri"/>
              </a:rPr>
              <a:t>movements,</a:t>
            </a:r>
            <a:r>
              <a:rPr sz="2000" spc="-35" dirty="0">
                <a:latin typeface="Calibri"/>
                <a:cs typeface="Calibri"/>
              </a:rPr>
              <a:t> </a:t>
            </a:r>
            <a:r>
              <a:rPr sz="2000" dirty="0">
                <a:latin typeface="Calibri"/>
                <a:cs typeface="Calibri"/>
              </a:rPr>
              <a:t>etc.</a:t>
            </a:r>
            <a:r>
              <a:rPr sz="2000" spc="-30" dirty="0">
                <a:latin typeface="Calibri"/>
                <a:cs typeface="Calibri"/>
              </a:rPr>
              <a:t> </a:t>
            </a:r>
            <a:r>
              <a:rPr sz="2000" dirty="0">
                <a:latin typeface="Calibri"/>
                <a:cs typeface="Calibri"/>
              </a:rPr>
              <a:t>Crucial</a:t>
            </a:r>
            <a:r>
              <a:rPr sz="2000" spc="-40" dirty="0">
                <a:latin typeface="Calibri"/>
                <a:cs typeface="Calibri"/>
              </a:rPr>
              <a:t> </a:t>
            </a:r>
            <a:r>
              <a:rPr sz="2000" spc="-10" dirty="0">
                <a:latin typeface="Calibri"/>
                <a:cs typeface="Calibri"/>
              </a:rPr>
              <a:t>stakeholders</a:t>
            </a:r>
            <a:r>
              <a:rPr sz="2000" spc="-30" dirty="0">
                <a:latin typeface="Calibri"/>
                <a:cs typeface="Calibri"/>
              </a:rPr>
              <a:t> </a:t>
            </a:r>
            <a:r>
              <a:rPr sz="2000" dirty="0">
                <a:latin typeface="Calibri"/>
                <a:cs typeface="Calibri"/>
              </a:rPr>
              <a:t>of</a:t>
            </a:r>
            <a:r>
              <a:rPr sz="2000" spc="-45" dirty="0">
                <a:latin typeface="Calibri"/>
                <a:cs typeface="Calibri"/>
              </a:rPr>
              <a:t> </a:t>
            </a:r>
            <a:r>
              <a:rPr sz="2000" spc="-20" dirty="0">
                <a:latin typeface="Calibri"/>
                <a:cs typeface="Calibri"/>
              </a:rPr>
              <a:t>democracy,</a:t>
            </a:r>
            <a:r>
              <a:rPr sz="2000" spc="-45" dirty="0">
                <a:latin typeface="Calibri"/>
                <a:cs typeface="Calibri"/>
              </a:rPr>
              <a:t> </a:t>
            </a:r>
            <a:r>
              <a:rPr sz="2000" dirty="0">
                <a:latin typeface="Calibri"/>
                <a:cs typeface="Calibri"/>
              </a:rPr>
              <a:t>but</a:t>
            </a:r>
            <a:r>
              <a:rPr sz="2000" spc="-35" dirty="0">
                <a:latin typeface="Calibri"/>
                <a:cs typeface="Calibri"/>
              </a:rPr>
              <a:t> </a:t>
            </a:r>
            <a:r>
              <a:rPr sz="2000" dirty="0">
                <a:latin typeface="Calibri"/>
                <a:cs typeface="Calibri"/>
              </a:rPr>
              <a:t>also</a:t>
            </a:r>
            <a:r>
              <a:rPr sz="2000" spc="-30" dirty="0">
                <a:latin typeface="Calibri"/>
                <a:cs typeface="Calibri"/>
              </a:rPr>
              <a:t> </a:t>
            </a:r>
            <a:r>
              <a:rPr sz="2000" spc="-10" dirty="0">
                <a:latin typeface="Calibri"/>
                <a:cs typeface="Calibri"/>
              </a:rPr>
              <a:t>definitely </a:t>
            </a:r>
            <a:r>
              <a:rPr sz="2000" dirty="0">
                <a:latin typeface="Calibri"/>
                <a:cs typeface="Calibri"/>
              </a:rPr>
              <a:t>responsible</a:t>
            </a:r>
            <a:r>
              <a:rPr sz="2000" spc="-30" dirty="0">
                <a:latin typeface="Calibri"/>
                <a:cs typeface="Calibri"/>
              </a:rPr>
              <a:t> </a:t>
            </a:r>
            <a:r>
              <a:rPr sz="2000" dirty="0">
                <a:latin typeface="Calibri"/>
                <a:cs typeface="Calibri"/>
              </a:rPr>
              <a:t>of</a:t>
            </a:r>
            <a:r>
              <a:rPr sz="2000" spc="-40" dirty="0">
                <a:latin typeface="Calibri"/>
                <a:cs typeface="Calibri"/>
              </a:rPr>
              <a:t> </a:t>
            </a:r>
            <a:r>
              <a:rPr sz="2000" dirty="0">
                <a:latin typeface="Calibri"/>
                <a:cs typeface="Calibri"/>
              </a:rPr>
              <a:t>the</a:t>
            </a:r>
            <a:r>
              <a:rPr sz="2000" spc="-35" dirty="0">
                <a:latin typeface="Calibri"/>
                <a:cs typeface="Calibri"/>
              </a:rPr>
              <a:t> </a:t>
            </a:r>
            <a:r>
              <a:rPr sz="2000" dirty="0">
                <a:latin typeface="Calibri"/>
                <a:cs typeface="Calibri"/>
              </a:rPr>
              <a:t>typical</a:t>
            </a:r>
            <a:r>
              <a:rPr sz="2000" spc="-40" dirty="0">
                <a:latin typeface="Calibri"/>
                <a:cs typeface="Calibri"/>
              </a:rPr>
              <a:t> </a:t>
            </a:r>
            <a:r>
              <a:rPr sz="2000" dirty="0">
                <a:latin typeface="Calibri"/>
                <a:cs typeface="Calibri"/>
              </a:rPr>
              <a:t>social,</a:t>
            </a:r>
            <a:r>
              <a:rPr sz="2000" spc="-15" dirty="0">
                <a:latin typeface="Calibri"/>
                <a:cs typeface="Calibri"/>
              </a:rPr>
              <a:t> </a:t>
            </a:r>
            <a:r>
              <a:rPr sz="2000" dirty="0">
                <a:latin typeface="Calibri"/>
                <a:cs typeface="Calibri"/>
              </a:rPr>
              <a:t>cultural,</a:t>
            </a:r>
            <a:r>
              <a:rPr sz="2000" spc="-35" dirty="0">
                <a:latin typeface="Calibri"/>
                <a:cs typeface="Calibri"/>
              </a:rPr>
              <a:t> </a:t>
            </a:r>
            <a:r>
              <a:rPr sz="2000" dirty="0">
                <a:latin typeface="Calibri"/>
                <a:cs typeface="Calibri"/>
              </a:rPr>
              <a:t>economic</a:t>
            </a:r>
            <a:r>
              <a:rPr sz="2000" spc="-40" dirty="0">
                <a:latin typeface="Calibri"/>
                <a:cs typeface="Calibri"/>
              </a:rPr>
              <a:t> </a:t>
            </a:r>
            <a:r>
              <a:rPr sz="2000" dirty="0">
                <a:latin typeface="Calibri"/>
                <a:cs typeface="Calibri"/>
              </a:rPr>
              <a:t>"progress"</a:t>
            </a:r>
            <a:r>
              <a:rPr sz="2000" spc="-35" dirty="0">
                <a:latin typeface="Calibri"/>
                <a:cs typeface="Calibri"/>
              </a:rPr>
              <a:t> </a:t>
            </a:r>
            <a:r>
              <a:rPr sz="2000" dirty="0">
                <a:latin typeface="Calibri"/>
                <a:cs typeface="Calibri"/>
              </a:rPr>
              <a:t>of</a:t>
            </a:r>
            <a:r>
              <a:rPr sz="2000" spc="-35" dirty="0">
                <a:latin typeface="Calibri"/>
                <a:cs typeface="Calibri"/>
              </a:rPr>
              <a:t> </a:t>
            </a:r>
            <a:r>
              <a:rPr sz="2000" spc="-10" dirty="0">
                <a:latin typeface="Calibri"/>
                <a:cs typeface="Calibri"/>
              </a:rPr>
              <a:t>western </a:t>
            </a:r>
            <a:r>
              <a:rPr sz="2000" dirty="0">
                <a:latin typeface="Calibri"/>
                <a:cs typeface="Calibri"/>
              </a:rPr>
              <a:t>countries</a:t>
            </a:r>
            <a:r>
              <a:rPr sz="2000" spc="-30" dirty="0">
                <a:latin typeface="Calibri"/>
                <a:cs typeface="Calibri"/>
              </a:rPr>
              <a:t> </a:t>
            </a:r>
            <a:r>
              <a:rPr sz="2000" dirty="0">
                <a:latin typeface="Calibri"/>
                <a:cs typeface="Calibri"/>
              </a:rPr>
              <a:t>in</a:t>
            </a:r>
            <a:r>
              <a:rPr sz="2000" spc="-15" dirty="0">
                <a:latin typeface="Calibri"/>
                <a:cs typeface="Calibri"/>
              </a:rPr>
              <a:t> </a:t>
            </a:r>
            <a:r>
              <a:rPr sz="2000" dirty="0">
                <a:latin typeface="Calibri"/>
                <a:cs typeface="Calibri"/>
              </a:rPr>
              <a:t>the</a:t>
            </a:r>
            <a:r>
              <a:rPr sz="2000" spc="-25" dirty="0">
                <a:latin typeface="Calibri"/>
                <a:cs typeface="Calibri"/>
              </a:rPr>
              <a:t> </a:t>
            </a:r>
            <a:r>
              <a:rPr sz="2000" dirty="0">
                <a:latin typeface="Calibri"/>
                <a:cs typeface="Calibri"/>
              </a:rPr>
              <a:t>last</a:t>
            </a:r>
            <a:r>
              <a:rPr sz="2000" spc="-10" dirty="0">
                <a:latin typeface="Calibri"/>
                <a:cs typeface="Calibri"/>
              </a:rPr>
              <a:t> </a:t>
            </a:r>
            <a:r>
              <a:rPr sz="2000" dirty="0">
                <a:latin typeface="Calibri"/>
                <a:cs typeface="Calibri"/>
              </a:rPr>
              <a:t>centuries and</a:t>
            </a:r>
            <a:r>
              <a:rPr sz="2000" spc="-30" dirty="0">
                <a:latin typeface="Calibri"/>
                <a:cs typeface="Calibri"/>
              </a:rPr>
              <a:t> </a:t>
            </a:r>
            <a:r>
              <a:rPr sz="2000" dirty="0">
                <a:latin typeface="Calibri"/>
                <a:cs typeface="Calibri"/>
              </a:rPr>
              <a:t>now</a:t>
            </a:r>
            <a:r>
              <a:rPr sz="2000" spc="-30" dirty="0">
                <a:latin typeface="Calibri"/>
                <a:cs typeface="Calibri"/>
              </a:rPr>
              <a:t> </a:t>
            </a:r>
            <a:r>
              <a:rPr sz="2000" dirty="0">
                <a:latin typeface="Calibri"/>
                <a:cs typeface="Calibri"/>
              </a:rPr>
              <a:t>of</a:t>
            </a:r>
            <a:r>
              <a:rPr sz="2000" spc="-25" dirty="0">
                <a:latin typeface="Calibri"/>
                <a:cs typeface="Calibri"/>
              </a:rPr>
              <a:t> </a:t>
            </a:r>
            <a:r>
              <a:rPr sz="2000" dirty="0">
                <a:latin typeface="Calibri"/>
                <a:cs typeface="Calibri"/>
              </a:rPr>
              <a:t>the</a:t>
            </a:r>
            <a:r>
              <a:rPr sz="2000" spc="-20" dirty="0">
                <a:latin typeface="Calibri"/>
                <a:cs typeface="Calibri"/>
              </a:rPr>
              <a:t> </a:t>
            </a:r>
            <a:r>
              <a:rPr sz="2000" dirty="0">
                <a:latin typeface="Calibri"/>
                <a:cs typeface="Calibri"/>
              </a:rPr>
              <a:t>rest</a:t>
            </a:r>
            <a:r>
              <a:rPr sz="2000" spc="-15" dirty="0">
                <a:latin typeface="Calibri"/>
                <a:cs typeface="Calibri"/>
              </a:rPr>
              <a:t> </a:t>
            </a:r>
            <a:r>
              <a:rPr sz="2000" dirty="0">
                <a:latin typeface="Calibri"/>
                <a:cs typeface="Calibri"/>
              </a:rPr>
              <a:t>of</a:t>
            </a:r>
            <a:r>
              <a:rPr sz="2000" spc="-10" dirty="0">
                <a:latin typeface="Calibri"/>
                <a:cs typeface="Calibri"/>
              </a:rPr>
              <a:t> </a:t>
            </a:r>
            <a:r>
              <a:rPr sz="2000" dirty="0">
                <a:latin typeface="Calibri"/>
                <a:cs typeface="Calibri"/>
              </a:rPr>
              <a:t>the</a:t>
            </a:r>
            <a:r>
              <a:rPr sz="2000" spc="-25" dirty="0">
                <a:latin typeface="Calibri"/>
                <a:cs typeface="Calibri"/>
              </a:rPr>
              <a:t> </a:t>
            </a:r>
            <a:r>
              <a:rPr sz="2000" spc="-10" dirty="0">
                <a:latin typeface="Calibri"/>
                <a:cs typeface="Calibri"/>
              </a:rPr>
              <a:t>world.</a:t>
            </a:r>
            <a:endParaRPr sz="2000" dirty="0">
              <a:latin typeface="Calibri"/>
              <a:cs typeface="Calibri"/>
            </a:endParaRPr>
          </a:p>
          <a:p>
            <a:pPr>
              <a:lnSpc>
                <a:spcPct val="100000"/>
              </a:lnSpc>
              <a:spcBef>
                <a:spcPts val="25"/>
              </a:spcBef>
            </a:pPr>
            <a:endParaRPr sz="1950" dirty="0">
              <a:latin typeface="Calibri"/>
              <a:cs typeface="Calibri"/>
            </a:endParaRPr>
          </a:p>
          <a:p>
            <a:pPr marL="12700">
              <a:lnSpc>
                <a:spcPct val="100000"/>
              </a:lnSpc>
            </a:pPr>
            <a:r>
              <a:rPr sz="2000" dirty="0">
                <a:latin typeface="Calibri"/>
                <a:cs typeface="Calibri"/>
              </a:rPr>
              <a:t>Of</a:t>
            </a:r>
            <a:r>
              <a:rPr sz="2000" spc="-35" dirty="0">
                <a:latin typeface="Calibri"/>
                <a:cs typeface="Calibri"/>
              </a:rPr>
              <a:t> </a:t>
            </a:r>
            <a:r>
              <a:rPr sz="2000" dirty="0">
                <a:latin typeface="Calibri"/>
                <a:cs typeface="Calibri"/>
              </a:rPr>
              <a:t>course</a:t>
            </a:r>
            <a:r>
              <a:rPr sz="2000" spc="-55" dirty="0">
                <a:latin typeface="Calibri"/>
                <a:cs typeface="Calibri"/>
              </a:rPr>
              <a:t> </a:t>
            </a:r>
            <a:r>
              <a:rPr sz="2000" dirty="0">
                <a:latin typeface="Calibri"/>
                <a:cs typeface="Calibri"/>
              </a:rPr>
              <a:t>conflicts</a:t>
            </a:r>
            <a:r>
              <a:rPr sz="2000" spc="-35" dirty="0">
                <a:latin typeface="Calibri"/>
                <a:cs typeface="Calibri"/>
              </a:rPr>
              <a:t> </a:t>
            </a:r>
            <a:r>
              <a:rPr sz="2000" dirty="0">
                <a:latin typeface="Calibri"/>
                <a:cs typeface="Calibri"/>
              </a:rPr>
              <a:t>might</a:t>
            </a:r>
            <a:r>
              <a:rPr sz="2000" spc="-35" dirty="0">
                <a:latin typeface="Calibri"/>
                <a:cs typeface="Calibri"/>
              </a:rPr>
              <a:t> </a:t>
            </a:r>
            <a:r>
              <a:rPr sz="2000" dirty="0">
                <a:latin typeface="Calibri"/>
                <a:cs typeface="Calibri"/>
              </a:rPr>
              <a:t>be</a:t>
            </a:r>
            <a:r>
              <a:rPr sz="2000" spc="-40" dirty="0">
                <a:latin typeface="Calibri"/>
                <a:cs typeface="Calibri"/>
              </a:rPr>
              <a:t> </a:t>
            </a:r>
            <a:r>
              <a:rPr sz="2000" dirty="0">
                <a:latin typeface="Calibri"/>
                <a:cs typeface="Calibri"/>
              </a:rPr>
              <a:t>dangerous</a:t>
            </a:r>
            <a:r>
              <a:rPr sz="2000" spc="-60" dirty="0">
                <a:latin typeface="Calibri"/>
                <a:cs typeface="Calibri"/>
              </a:rPr>
              <a:t> </a:t>
            </a:r>
            <a:r>
              <a:rPr sz="2000" dirty="0">
                <a:latin typeface="Calibri"/>
                <a:cs typeface="Calibri"/>
              </a:rPr>
              <a:t>conducing</a:t>
            </a:r>
            <a:r>
              <a:rPr sz="2000" spc="-75" dirty="0">
                <a:latin typeface="Calibri"/>
                <a:cs typeface="Calibri"/>
              </a:rPr>
              <a:t> </a:t>
            </a:r>
            <a:r>
              <a:rPr sz="2000" dirty="0">
                <a:latin typeface="Calibri"/>
                <a:cs typeface="Calibri"/>
              </a:rPr>
              <a:t>us</a:t>
            </a:r>
            <a:r>
              <a:rPr sz="2000" spc="-40" dirty="0">
                <a:latin typeface="Calibri"/>
                <a:cs typeface="Calibri"/>
              </a:rPr>
              <a:t> </a:t>
            </a:r>
            <a:r>
              <a:rPr sz="2000" dirty="0">
                <a:latin typeface="Calibri"/>
                <a:cs typeface="Calibri"/>
              </a:rPr>
              <a:t>to</a:t>
            </a:r>
            <a:r>
              <a:rPr sz="2000" spc="-35" dirty="0">
                <a:latin typeface="Calibri"/>
                <a:cs typeface="Calibri"/>
              </a:rPr>
              <a:t> </a:t>
            </a:r>
            <a:r>
              <a:rPr sz="2000" dirty="0">
                <a:latin typeface="Calibri"/>
                <a:cs typeface="Calibri"/>
              </a:rPr>
              <a:t>fighting,</a:t>
            </a:r>
            <a:r>
              <a:rPr sz="2000" spc="-50" dirty="0">
                <a:latin typeface="Calibri"/>
                <a:cs typeface="Calibri"/>
              </a:rPr>
              <a:t> </a:t>
            </a:r>
            <a:r>
              <a:rPr sz="2000" dirty="0">
                <a:latin typeface="Calibri"/>
                <a:cs typeface="Calibri"/>
              </a:rPr>
              <a:t>violence,</a:t>
            </a:r>
            <a:r>
              <a:rPr sz="2000" spc="-40" dirty="0">
                <a:latin typeface="Calibri"/>
                <a:cs typeface="Calibri"/>
              </a:rPr>
              <a:t> war,</a:t>
            </a:r>
            <a:r>
              <a:rPr sz="2000" spc="-30" dirty="0">
                <a:latin typeface="Calibri"/>
                <a:cs typeface="Calibri"/>
              </a:rPr>
              <a:t> </a:t>
            </a:r>
            <a:r>
              <a:rPr sz="2000" spc="-25" dirty="0">
                <a:latin typeface="Calibri"/>
                <a:cs typeface="Calibri"/>
              </a:rPr>
              <a:t>..</a:t>
            </a:r>
            <a:endParaRPr sz="2000" dirty="0">
              <a:latin typeface="Calibri"/>
              <a:cs typeface="Calibri"/>
            </a:endParaRPr>
          </a:p>
          <a:p>
            <a:pPr marL="355600" marR="250825">
              <a:lnSpc>
                <a:spcPct val="100000"/>
              </a:lnSpc>
            </a:pPr>
            <a:r>
              <a:rPr sz="2000" dirty="0">
                <a:latin typeface="Calibri"/>
                <a:cs typeface="Calibri"/>
              </a:rPr>
              <a:t>So</a:t>
            </a:r>
            <a:r>
              <a:rPr sz="2000" spc="-40" dirty="0">
                <a:latin typeface="Calibri"/>
                <a:cs typeface="Calibri"/>
              </a:rPr>
              <a:t> </a:t>
            </a:r>
            <a:r>
              <a:rPr sz="2000" dirty="0">
                <a:latin typeface="Calibri"/>
                <a:cs typeface="Calibri"/>
              </a:rPr>
              <a:t>it</a:t>
            </a:r>
            <a:r>
              <a:rPr sz="2000" spc="-20" dirty="0">
                <a:latin typeface="Calibri"/>
                <a:cs typeface="Calibri"/>
              </a:rPr>
              <a:t> </a:t>
            </a:r>
            <a:r>
              <a:rPr sz="2000" dirty="0">
                <a:latin typeface="Calibri"/>
                <a:cs typeface="Calibri"/>
              </a:rPr>
              <a:t>is</a:t>
            </a:r>
            <a:r>
              <a:rPr sz="2000" spc="-20" dirty="0">
                <a:latin typeface="Calibri"/>
                <a:cs typeface="Calibri"/>
              </a:rPr>
              <a:t> </a:t>
            </a:r>
            <a:r>
              <a:rPr sz="2000" dirty="0">
                <a:latin typeface="Calibri"/>
                <a:cs typeface="Calibri"/>
              </a:rPr>
              <a:t>true</a:t>
            </a:r>
            <a:r>
              <a:rPr sz="2000" spc="-20" dirty="0">
                <a:latin typeface="Calibri"/>
                <a:cs typeface="Calibri"/>
              </a:rPr>
              <a:t> </a:t>
            </a:r>
            <a:r>
              <a:rPr sz="2000" dirty="0">
                <a:latin typeface="Calibri"/>
                <a:cs typeface="Calibri"/>
              </a:rPr>
              <a:t>that</a:t>
            </a:r>
            <a:r>
              <a:rPr sz="2000" spc="-20" dirty="0">
                <a:latin typeface="Calibri"/>
                <a:cs typeface="Calibri"/>
              </a:rPr>
              <a:t> </a:t>
            </a:r>
            <a:r>
              <a:rPr sz="2000" dirty="0">
                <a:latin typeface="Calibri"/>
                <a:cs typeface="Calibri"/>
              </a:rPr>
              <a:t>societies</a:t>
            </a:r>
            <a:r>
              <a:rPr sz="2000" spc="-5" dirty="0">
                <a:latin typeface="Calibri"/>
                <a:cs typeface="Calibri"/>
              </a:rPr>
              <a:t> </a:t>
            </a:r>
            <a:r>
              <a:rPr sz="2000" dirty="0">
                <a:latin typeface="Calibri"/>
                <a:cs typeface="Calibri"/>
              </a:rPr>
              <a:t>and</a:t>
            </a:r>
            <a:r>
              <a:rPr sz="2000" spc="-25" dirty="0">
                <a:latin typeface="Calibri"/>
                <a:cs typeface="Calibri"/>
              </a:rPr>
              <a:t> </a:t>
            </a:r>
            <a:r>
              <a:rPr sz="2000" dirty="0">
                <a:latin typeface="Calibri"/>
                <a:cs typeface="Calibri"/>
              </a:rPr>
              <a:t>groups</a:t>
            </a:r>
            <a:r>
              <a:rPr sz="2000" spc="-40" dirty="0">
                <a:latin typeface="Calibri"/>
                <a:cs typeface="Calibri"/>
              </a:rPr>
              <a:t> </a:t>
            </a:r>
            <a:r>
              <a:rPr sz="2000" dirty="0">
                <a:latin typeface="Calibri"/>
                <a:cs typeface="Calibri"/>
              </a:rPr>
              <a:t>need</a:t>
            </a:r>
            <a:r>
              <a:rPr sz="2000" spc="-25" dirty="0">
                <a:latin typeface="Calibri"/>
                <a:cs typeface="Calibri"/>
              </a:rPr>
              <a:t> </a:t>
            </a:r>
            <a:r>
              <a:rPr sz="2000" dirty="0">
                <a:latin typeface="Calibri"/>
                <a:cs typeface="Calibri"/>
              </a:rPr>
              <a:t>"rules"</a:t>
            </a:r>
            <a:r>
              <a:rPr sz="2000" spc="-25" dirty="0">
                <a:latin typeface="Calibri"/>
                <a:cs typeface="Calibri"/>
              </a:rPr>
              <a:t> </a:t>
            </a:r>
            <a:r>
              <a:rPr sz="2000" dirty="0">
                <a:latin typeface="Calibri"/>
                <a:cs typeface="Calibri"/>
              </a:rPr>
              <a:t>for</a:t>
            </a:r>
            <a:r>
              <a:rPr sz="2000" spc="-35" dirty="0">
                <a:latin typeface="Calibri"/>
                <a:cs typeface="Calibri"/>
              </a:rPr>
              <a:t> </a:t>
            </a:r>
            <a:r>
              <a:rPr sz="2000" dirty="0">
                <a:latin typeface="Calibri"/>
                <a:cs typeface="Calibri"/>
              </a:rPr>
              <a:t>governing</a:t>
            </a:r>
            <a:r>
              <a:rPr sz="2000" spc="-35" dirty="0">
                <a:latin typeface="Calibri"/>
                <a:cs typeface="Calibri"/>
              </a:rPr>
              <a:t> </a:t>
            </a:r>
            <a:r>
              <a:rPr sz="2000" dirty="0">
                <a:latin typeface="Calibri"/>
                <a:cs typeface="Calibri"/>
              </a:rPr>
              <a:t>them,</a:t>
            </a:r>
            <a:r>
              <a:rPr sz="2000" spc="-30" dirty="0">
                <a:latin typeface="Calibri"/>
                <a:cs typeface="Calibri"/>
              </a:rPr>
              <a:t> </a:t>
            </a:r>
            <a:r>
              <a:rPr sz="2000" spc="-25" dirty="0">
                <a:latin typeface="Calibri"/>
                <a:cs typeface="Calibri"/>
              </a:rPr>
              <a:t>to </a:t>
            </a:r>
            <a:r>
              <a:rPr sz="2000" dirty="0">
                <a:latin typeface="Calibri"/>
                <a:cs typeface="Calibri"/>
              </a:rPr>
              <a:t>avoid</a:t>
            </a:r>
            <a:r>
              <a:rPr sz="2000" spc="-45" dirty="0">
                <a:latin typeface="Calibri"/>
                <a:cs typeface="Calibri"/>
              </a:rPr>
              <a:t> </a:t>
            </a:r>
            <a:r>
              <a:rPr sz="2000" spc="-10" dirty="0">
                <a:latin typeface="Calibri"/>
                <a:cs typeface="Calibri"/>
              </a:rPr>
              <a:t>degeneration.</a:t>
            </a:r>
            <a:r>
              <a:rPr sz="2000" spc="-50" dirty="0">
                <a:latin typeface="Calibri"/>
                <a:cs typeface="Calibri"/>
              </a:rPr>
              <a:t> </a:t>
            </a:r>
            <a:r>
              <a:rPr sz="2000" spc="-10" dirty="0">
                <a:latin typeface="Calibri"/>
                <a:cs typeface="Calibri"/>
              </a:rPr>
              <a:t>Centralized</a:t>
            </a:r>
            <a:r>
              <a:rPr sz="2000" spc="-15" dirty="0">
                <a:latin typeface="Calibri"/>
                <a:cs typeface="Calibri"/>
              </a:rPr>
              <a:t> </a:t>
            </a:r>
            <a:r>
              <a:rPr sz="2000" dirty="0">
                <a:latin typeface="Calibri"/>
                <a:cs typeface="Calibri"/>
              </a:rPr>
              <a:t>state was</a:t>
            </a:r>
            <a:r>
              <a:rPr sz="2000" spc="-30" dirty="0">
                <a:latin typeface="Calibri"/>
                <a:cs typeface="Calibri"/>
              </a:rPr>
              <a:t> </a:t>
            </a:r>
            <a:r>
              <a:rPr sz="2000" dirty="0">
                <a:latin typeface="Calibri"/>
                <a:cs typeface="Calibri"/>
              </a:rPr>
              <a:t>one</a:t>
            </a:r>
            <a:r>
              <a:rPr sz="2000" spc="-35" dirty="0">
                <a:latin typeface="Calibri"/>
                <a:cs typeface="Calibri"/>
              </a:rPr>
              <a:t> </a:t>
            </a:r>
            <a:r>
              <a:rPr sz="2000" dirty="0">
                <a:latin typeface="Calibri"/>
                <a:cs typeface="Calibri"/>
              </a:rPr>
              <a:t>of</a:t>
            </a:r>
            <a:r>
              <a:rPr sz="2000" spc="-35" dirty="0">
                <a:latin typeface="Calibri"/>
                <a:cs typeface="Calibri"/>
              </a:rPr>
              <a:t> </a:t>
            </a:r>
            <a:r>
              <a:rPr sz="2000" dirty="0">
                <a:latin typeface="Calibri"/>
                <a:cs typeface="Calibri"/>
              </a:rPr>
              <a:t>these</a:t>
            </a:r>
            <a:r>
              <a:rPr sz="2000" spc="-30" dirty="0">
                <a:latin typeface="Calibri"/>
                <a:cs typeface="Calibri"/>
              </a:rPr>
              <a:t> </a:t>
            </a:r>
            <a:r>
              <a:rPr sz="2000" dirty="0">
                <a:latin typeface="Calibri"/>
                <a:cs typeface="Calibri"/>
              </a:rPr>
              <a:t>solutions:</a:t>
            </a:r>
            <a:r>
              <a:rPr sz="2000" spc="-30" dirty="0">
                <a:latin typeface="Calibri"/>
                <a:cs typeface="Calibri"/>
              </a:rPr>
              <a:t> </a:t>
            </a:r>
            <a:r>
              <a:rPr sz="2000" dirty="0">
                <a:latin typeface="Calibri"/>
                <a:cs typeface="Calibri"/>
              </a:rPr>
              <a:t>the</a:t>
            </a:r>
            <a:r>
              <a:rPr sz="2000" spc="-30" dirty="0">
                <a:latin typeface="Calibri"/>
                <a:cs typeface="Calibri"/>
              </a:rPr>
              <a:t> </a:t>
            </a:r>
            <a:r>
              <a:rPr sz="2000" spc="-10" dirty="0">
                <a:latin typeface="Calibri"/>
                <a:cs typeface="Calibri"/>
              </a:rPr>
              <a:t>state </a:t>
            </a:r>
            <a:r>
              <a:rPr sz="2000" dirty="0">
                <a:latin typeface="Calibri"/>
                <a:cs typeface="Calibri"/>
              </a:rPr>
              <a:t>monopolizes</a:t>
            </a:r>
            <a:r>
              <a:rPr sz="2000" spc="-60" dirty="0">
                <a:latin typeface="Calibri"/>
                <a:cs typeface="Calibri"/>
              </a:rPr>
              <a:t> </a:t>
            </a:r>
            <a:r>
              <a:rPr sz="2000" dirty="0">
                <a:latin typeface="Calibri"/>
                <a:cs typeface="Calibri"/>
              </a:rPr>
              <a:t>violence;</a:t>
            </a:r>
            <a:r>
              <a:rPr sz="2000" spc="-35" dirty="0">
                <a:latin typeface="Calibri"/>
                <a:cs typeface="Calibri"/>
              </a:rPr>
              <a:t> </a:t>
            </a:r>
            <a:r>
              <a:rPr sz="2000" dirty="0">
                <a:latin typeface="Calibri"/>
                <a:cs typeface="Calibri"/>
              </a:rPr>
              <a:t>private</a:t>
            </a:r>
            <a:r>
              <a:rPr sz="2000" spc="-30" dirty="0">
                <a:latin typeface="Calibri"/>
                <a:cs typeface="Calibri"/>
              </a:rPr>
              <a:t> </a:t>
            </a:r>
            <a:r>
              <a:rPr sz="2000" dirty="0">
                <a:latin typeface="Calibri"/>
                <a:cs typeface="Calibri"/>
              </a:rPr>
              <a:t>or</a:t>
            </a:r>
            <a:r>
              <a:rPr sz="2000" spc="-45" dirty="0">
                <a:latin typeface="Calibri"/>
                <a:cs typeface="Calibri"/>
              </a:rPr>
              <a:t> </a:t>
            </a:r>
            <a:r>
              <a:rPr sz="2000" dirty="0">
                <a:latin typeface="Calibri"/>
                <a:cs typeface="Calibri"/>
              </a:rPr>
              <a:t>group</a:t>
            </a:r>
            <a:r>
              <a:rPr sz="2000" spc="-50" dirty="0">
                <a:latin typeface="Calibri"/>
                <a:cs typeface="Calibri"/>
              </a:rPr>
              <a:t> </a:t>
            </a:r>
            <a:r>
              <a:rPr sz="2000" dirty="0">
                <a:latin typeface="Calibri"/>
                <a:cs typeface="Calibri"/>
              </a:rPr>
              <a:t>violence</a:t>
            </a:r>
            <a:r>
              <a:rPr sz="2000" spc="-35" dirty="0">
                <a:latin typeface="Calibri"/>
                <a:cs typeface="Calibri"/>
              </a:rPr>
              <a:t> </a:t>
            </a:r>
            <a:r>
              <a:rPr sz="2000" dirty="0">
                <a:latin typeface="Calibri"/>
                <a:cs typeface="Calibri"/>
              </a:rPr>
              <a:t>is</a:t>
            </a:r>
            <a:r>
              <a:rPr sz="2000" spc="-30" dirty="0">
                <a:latin typeface="Calibri"/>
                <a:cs typeface="Calibri"/>
              </a:rPr>
              <a:t> </a:t>
            </a:r>
            <a:r>
              <a:rPr sz="2000" spc="-10" dirty="0">
                <a:latin typeface="Calibri"/>
                <a:cs typeface="Calibri"/>
              </a:rPr>
              <a:t>forbidden</a:t>
            </a:r>
            <a:r>
              <a:rPr sz="1800" spc="-10" dirty="0">
                <a:latin typeface="Calibri"/>
                <a:cs typeface="Calibri"/>
              </a:rPr>
              <a:t>.</a:t>
            </a:r>
            <a:endParaRPr sz="1800" dirty="0">
              <a:latin typeface="Calibri"/>
              <a:cs typeface="Calibri"/>
            </a:endParaRPr>
          </a:p>
        </p:txBody>
      </p:sp>
      <p:sp>
        <p:nvSpPr>
          <p:cNvPr id="3" name="object 3"/>
          <p:cNvSpPr txBox="1">
            <a:spLocks noGrp="1"/>
          </p:cNvSpPr>
          <p:nvPr>
            <p:ph type="title"/>
          </p:nvPr>
        </p:nvSpPr>
        <p:spPr>
          <a:xfrm>
            <a:off x="304800" y="228600"/>
            <a:ext cx="7696200" cy="512961"/>
          </a:xfrm>
          <a:prstGeom prst="rect">
            <a:avLst/>
          </a:prstGeom>
          <a:ln w="12700">
            <a:solidFill>
              <a:srgbClr val="000000"/>
            </a:solidFill>
          </a:ln>
        </p:spPr>
        <p:txBody>
          <a:bodyPr vert="horz" wrap="square" lIns="0" tIns="20320" rIns="0" bIns="0" rtlCol="0">
            <a:spAutoFit/>
          </a:bodyPr>
          <a:lstStyle/>
          <a:p>
            <a:pPr marL="90805">
              <a:lnSpc>
                <a:spcPct val="100000"/>
              </a:lnSpc>
              <a:spcBef>
                <a:spcPts val="160"/>
              </a:spcBef>
            </a:pPr>
            <a:r>
              <a:rPr lang="el-GR" sz="3200" b="0" dirty="0">
                <a:latin typeface="Calibri"/>
                <a:cs typeface="Calibri"/>
              </a:rPr>
              <a:t>Η ανάγκη για διαμάχες</a:t>
            </a:r>
            <a:endParaRPr sz="3200" dirty="0">
              <a:latin typeface="Calibri"/>
              <a:cs typeface="Calibri"/>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83540" y="1001013"/>
            <a:ext cx="7781925" cy="4305666"/>
          </a:xfrm>
          <a:prstGeom prst="rect">
            <a:avLst/>
          </a:prstGeom>
        </p:spPr>
        <p:txBody>
          <a:bodyPr vert="horz" wrap="square" lIns="0" tIns="12065" rIns="0" bIns="0" rtlCol="0">
            <a:spAutoFit/>
          </a:bodyPr>
          <a:lstStyle/>
          <a:p>
            <a:pPr marL="12700">
              <a:lnSpc>
                <a:spcPct val="100000"/>
              </a:lnSpc>
              <a:spcBef>
                <a:spcPts val="95"/>
              </a:spcBef>
            </a:pPr>
            <a:r>
              <a:rPr lang="el-GR" sz="2800" spc="-10" dirty="0">
                <a:latin typeface="Calibri"/>
                <a:cs typeface="Calibri"/>
              </a:rPr>
              <a:t>Διαμάχες</a:t>
            </a:r>
            <a:endParaRPr sz="2800" dirty="0">
              <a:latin typeface="Calibri"/>
              <a:cs typeface="Calibri"/>
            </a:endParaRPr>
          </a:p>
          <a:p>
            <a:pPr marL="927100">
              <a:lnSpc>
                <a:spcPct val="100000"/>
              </a:lnSpc>
            </a:pPr>
            <a:r>
              <a:rPr lang="el-GR" sz="2800" dirty="0">
                <a:latin typeface="Calibri"/>
                <a:cs typeface="Calibri"/>
              </a:rPr>
              <a:t>με τις </a:t>
            </a:r>
            <a:r>
              <a:rPr lang="el-GR" sz="2800" b="1" dirty="0">
                <a:latin typeface="Calibri"/>
                <a:cs typeface="Calibri"/>
              </a:rPr>
              <a:t>διαφωνίες</a:t>
            </a:r>
            <a:r>
              <a:rPr lang="el-GR" sz="2800" dirty="0">
                <a:latin typeface="Calibri"/>
                <a:cs typeface="Calibri"/>
              </a:rPr>
              <a:t> και τις </a:t>
            </a:r>
            <a:r>
              <a:rPr lang="el-GR" sz="2800" b="1" dirty="0">
                <a:latin typeface="Calibri"/>
                <a:cs typeface="Calibri"/>
              </a:rPr>
              <a:t>συμφωνίες</a:t>
            </a:r>
            <a:r>
              <a:rPr lang="el-GR" sz="2800" dirty="0">
                <a:latin typeface="Calibri"/>
                <a:cs typeface="Calibri"/>
              </a:rPr>
              <a:t> τους</a:t>
            </a:r>
            <a:endParaRPr lang="en-US" sz="2800" dirty="0">
              <a:latin typeface="Calibri"/>
              <a:cs typeface="Calibri"/>
            </a:endParaRPr>
          </a:p>
          <a:p>
            <a:pPr>
              <a:lnSpc>
                <a:spcPct val="100000"/>
              </a:lnSpc>
              <a:spcBef>
                <a:spcPts val="5"/>
              </a:spcBef>
            </a:pPr>
            <a:endParaRPr lang="en-US" sz="2750" dirty="0">
              <a:latin typeface="Calibri"/>
              <a:cs typeface="Calibri"/>
            </a:endParaRPr>
          </a:p>
          <a:p>
            <a:pPr marL="12700" marR="5080">
              <a:lnSpc>
                <a:spcPct val="100000"/>
              </a:lnSpc>
            </a:pPr>
            <a:r>
              <a:rPr lang="el-GR" sz="2800" dirty="0">
                <a:latin typeface="Calibri"/>
                <a:cs typeface="Calibri"/>
              </a:rPr>
              <a:t>είναι επομένως ο κινητήριος μοχλός και η αρχή της Δημοκρατίας και της πιθανής αποτελεσματικότητάς της στην αλλαγή της κοινωνίας υπέρ των υποταγμένων, των </a:t>
            </a:r>
            <a:r>
              <a:rPr lang="el-GR" sz="2800" dirty="0" err="1">
                <a:latin typeface="Calibri"/>
                <a:cs typeface="Calibri"/>
              </a:rPr>
              <a:t>μειονεκτούντων</a:t>
            </a:r>
            <a:r>
              <a:rPr lang="el-GR" sz="2800" dirty="0">
                <a:latin typeface="Calibri"/>
                <a:cs typeface="Calibri"/>
              </a:rPr>
              <a:t> τάξεων και ομάδων </a:t>
            </a:r>
            <a:r>
              <a:rPr lang="el-GR" sz="2800" dirty="0" err="1">
                <a:latin typeface="Calibri"/>
                <a:cs typeface="Calibri"/>
              </a:rPr>
              <a:t>κ.λπ</a:t>
            </a:r>
            <a:r>
              <a:rPr sz="2800" spc="-20" dirty="0">
                <a:latin typeface="Calibri"/>
                <a:cs typeface="Calibri"/>
              </a:rPr>
              <a:t>.</a:t>
            </a:r>
            <a:endParaRPr sz="2800" dirty="0">
              <a:latin typeface="Calibri"/>
              <a:cs typeface="Calibri"/>
            </a:endParaRPr>
          </a:p>
          <a:p>
            <a:pPr>
              <a:lnSpc>
                <a:spcPct val="100000"/>
              </a:lnSpc>
              <a:spcBef>
                <a:spcPts val="10"/>
              </a:spcBef>
            </a:pPr>
            <a:endParaRPr sz="2750" dirty="0">
              <a:latin typeface="Calibri"/>
              <a:cs typeface="Calibri"/>
            </a:endParaRPr>
          </a:p>
          <a:p>
            <a:pPr marL="12700">
              <a:lnSpc>
                <a:spcPct val="100000"/>
              </a:lnSpc>
            </a:pPr>
            <a:r>
              <a:rPr lang="el-GR" sz="2800" b="1" dirty="0">
                <a:latin typeface="Calibri"/>
                <a:cs typeface="Calibri"/>
              </a:rPr>
              <a:t>Ζήτω οι </a:t>
            </a:r>
            <a:r>
              <a:rPr lang="el-GR" sz="2800" b="1" dirty="0"/>
              <a:t>διαμάχες</a:t>
            </a:r>
            <a:r>
              <a:rPr sz="2800" b="1" spc="-10" dirty="0">
                <a:latin typeface="Calibri"/>
                <a:cs typeface="Calibri"/>
              </a:rPr>
              <a:t>!</a:t>
            </a:r>
            <a:endParaRPr sz="2800" b="1" dirty="0">
              <a:latin typeface="Calibri"/>
              <a:cs typeface="Calibri"/>
            </a:endParaRPr>
          </a:p>
        </p:txBody>
      </p:sp>
      <p:sp>
        <p:nvSpPr>
          <p:cNvPr id="3" name="object 3"/>
          <p:cNvSpPr txBox="1">
            <a:spLocks noGrp="1"/>
          </p:cNvSpPr>
          <p:nvPr>
            <p:ph type="title"/>
          </p:nvPr>
        </p:nvSpPr>
        <p:spPr>
          <a:xfrm>
            <a:off x="304800" y="228600"/>
            <a:ext cx="7696200" cy="512961"/>
          </a:xfrm>
          <a:prstGeom prst="rect">
            <a:avLst/>
          </a:prstGeom>
          <a:ln w="12700">
            <a:solidFill>
              <a:srgbClr val="000000"/>
            </a:solidFill>
          </a:ln>
        </p:spPr>
        <p:txBody>
          <a:bodyPr vert="horz" wrap="square" lIns="0" tIns="20320" rIns="0" bIns="0" rtlCol="0">
            <a:spAutoFit/>
          </a:bodyPr>
          <a:lstStyle/>
          <a:p>
            <a:pPr marL="90805">
              <a:lnSpc>
                <a:spcPct val="100000"/>
              </a:lnSpc>
              <a:spcBef>
                <a:spcPts val="160"/>
              </a:spcBef>
            </a:pPr>
            <a:r>
              <a:rPr lang="el-GR" sz="3200" b="0" dirty="0">
                <a:latin typeface="Calibri"/>
                <a:cs typeface="Calibri"/>
              </a:rPr>
              <a:t>Ζήτω οι </a:t>
            </a:r>
            <a:r>
              <a:rPr lang="el-GR" sz="3200" b="0" dirty="0"/>
              <a:t>διαμάχες</a:t>
            </a:r>
            <a:r>
              <a:rPr sz="3200" b="0" spc="-10" dirty="0">
                <a:latin typeface="Calibri"/>
                <a:cs typeface="Calibri"/>
              </a:rPr>
              <a:t>!</a:t>
            </a:r>
            <a:endParaRPr sz="3200" dirty="0">
              <a:latin typeface="Calibri"/>
              <a:cs typeface="Calibri"/>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1140" y="170434"/>
            <a:ext cx="3197860" cy="566822"/>
          </a:xfrm>
          <a:prstGeom prst="rect">
            <a:avLst/>
          </a:prstGeom>
        </p:spPr>
        <p:txBody>
          <a:bodyPr vert="horz" wrap="square" lIns="0" tIns="12700" rIns="0" bIns="0" rtlCol="0">
            <a:spAutoFit/>
          </a:bodyPr>
          <a:lstStyle/>
          <a:p>
            <a:pPr marL="12700">
              <a:lnSpc>
                <a:spcPct val="100000"/>
              </a:lnSpc>
              <a:spcBef>
                <a:spcPts val="100"/>
              </a:spcBef>
            </a:pPr>
            <a:r>
              <a:rPr lang="el-GR" spc="-10" dirty="0">
                <a:latin typeface="Times"/>
                <a:cs typeface="Times"/>
              </a:rPr>
              <a:t>Δημοκρατία</a:t>
            </a:r>
            <a:endParaRPr spc="-10" dirty="0">
              <a:latin typeface="Times"/>
              <a:cs typeface="Times"/>
            </a:endParaRPr>
          </a:p>
        </p:txBody>
      </p:sp>
      <p:sp>
        <p:nvSpPr>
          <p:cNvPr id="3" name="object 3"/>
          <p:cNvSpPr txBox="1"/>
          <p:nvPr/>
        </p:nvSpPr>
        <p:spPr>
          <a:xfrm>
            <a:off x="231140" y="1029970"/>
            <a:ext cx="8447405" cy="5125121"/>
          </a:xfrm>
          <a:prstGeom prst="rect">
            <a:avLst/>
          </a:prstGeom>
        </p:spPr>
        <p:txBody>
          <a:bodyPr vert="horz" wrap="square" lIns="0" tIns="13335" rIns="0" bIns="0" rtlCol="0">
            <a:spAutoFit/>
          </a:bodyPr>
          <a:lstStyle/>
          <a:p>
            <a:pPr marL="12700">
              <a:lnSpc>
                <a:spcPts val="2390"/>
              </a:lnSpc>
              <a:spcBef>
                <a:spcPts val="105"/>
              </a:spcBef>
            </a:pPr>
            <a:r>
              <a:rPr lang="el-GR" b="1" dirty="0">
                <a:latin typeface="Times New Roman"/>
                <a:cs typeface="Times New Roman"/>
              </a:rPr>
              <a:t>Ο Μαρκ Τουέιν έχει απόλυτο δίκιο</a:t>
            </a:r>
            <a:endParaRPr dirty="0">
              <a:latin typeface="Times New Roman"/>
              <a:cs typeface="Times New Roman"/>
            </a:endParaRPr>
          </a:p>
          <a:p>
            <a:pPr marL="774700">
              <a:lnSpc>
                <a:spcPts val="2870"/>
              </a:lnSpc>
            </a:pPr>
            <a:r>
              <a:rPr sz="2000" b="1" i="1" dirty="0">
                <a:latin typeface="Times New Roman"/>
                <a:cs typeface="Times New Roman"/>
              </a:rPr>
              <a:t>"</a:t>
            </a:r>
            <a:r>
              <a:rPr lang="el-GR" sz="2000" b="1" i="1" dirty="0">
                <a:latin typeface="Times New Roman"/>
                <a:cs typeface="Times New Roman"/>
              </a:rPr>
              <a:t>Αν η ψήφος έκανε τη διαφορά, δεν θα μας άφηναν να το πράττουμε</a:t>
            </a:r>
            <a:r>
              <a:rPr sz="2000" b="1" i="1" spc="-20" dirty="0">
                <a:latin typeface="Times New Roman"/>
                <a:cs typeface="Times New Roman"/>
              </a:rPr>
              <a:t>"</a:t>
            </a:r>
            <a:r>
              <a:rPr lang="en-US" sz="2000" b="1" i="1" spc="-20" dirty="0">
                <a:latin typeface="Times New Roman"/>
                <a:cs typeface="Times New Roman"/>
              </a:rPr>
              <a:t>.</a:t>
            </a:r>
            <a:endParaRPr sz="2000" dirty="0">
              <a:latin typeface="Times New Roman"/>
              <a:cs typeface="Times New Roman"/>
            </a:endParaRPr>
          </a:p>
          <a:p>
            <a:pPr>
              <a:lnSpc>
                <a:spcPct val="100000"/>
              </a:lnSpc>
            </a:pPr>
            <a:endParaRPr sz="2000" dirty="0">
              <a:latin typeface="Times New Roman"/>
              <a:cs typeface="Times New Roman"/>
            </a:endParaRPr>
          </a:p>
          <a:p>
            <a:pPr marL="12700" marR="5080">
              <a:lnSpc>
                <a:spcPct val="100000"/>
              </a:lnSpc>
            </a:pPr>
            <a:r>
              <a:rPr lang="el-GR" b="1" dirty="0">
                <a:latin typeface="Times New Roman"/>
                <a:cs typeface="Times New Roman"/>
              </a:rPr>
              <a:t>Αλλά... το πρόβλημα είναι πολύ μεγαλύτερο- δεν είναι απλώς ένα κομπόδεμα, είναι ότι ψηφίζουμε με αυτοκαταστροφικό τρόπο και, γενικά, η συλλογική μας βλακεία</a:t>
            </a:r>
            <a:r>
              <a:rPr b="1" spc="-10" dirty="0">
                <a:latin typeface="Times New Roman"/>
                <a:cs typeface="Times New Roman"/>
              </a:rPr>
              <a:t>.</a:t>
            </a:r>
            <a:endParaRPr dirty="0">
              <a:latin typeface="Times New Roman"/>
              <a:cs typeface="Times New Roman"/>
            </a:endParaRPr>
          </a:p>
          <a:p>
            <a:pPr>
              <a:lnSpc>
                <a:spcPct val="100000"/>
              </a:lnSpc>
              <a:spcBef>
                <a:spcPts val="30"/>
              </a:spcBef>
            </a:pPr>
            <a:endParaRPr sz="2000" dirty="0">
              <a:latin typeface="Times New Roman"/>
              <a:cs typeface="Times New Roman"/>
            </a:endParaRPr>
          </a:p>
          <a:p>
            <a:pPr marL="12700" marR="927100">
              <a:lnSpc>
                <a:spcPct val="100000"/>
              </a:lnSpc>
            </a:pPr>
            <a:r>
              <a:rPr lang="el-GR" sz="2000" b="1" dirty="0">
                <a:solidFill>
                  <a:srgbClr val="FF0000"/>
                </a:solidFill>
                <a:latin typeface="Times New Roman"/>
                <a:cs typeface="Times New Roman"/>
              </a:rPr>
              <a:t>Μήπως η πολιτική "παιδεία" και η εκπαίδευση στα "κοινά" &amp; την ψηφιακή κοινωνία και τη </a:t>
            </a:r>
            <a:r>
              <a:rPr lang="el-GR" sz="2000" b="1" u="sng" dirty="0">
                <a:solidFill>
                  <a:srgbClr val="FF0000"/>
                </a:solidFill>
                <a:latin typeface="Times New Roman"/>
                <a:cs typeface="Times New Roman"/>
              </a:rPr>
              <a:t>συμμετοχική δημοκρατία </a:t>
            </a:r>
            <a:r>
              <a:rPr lang="el-GR" sz="2000" b="1" dirty="0">
                <a:solidFill>
                  <a:srgbClr val="FF0000"/>
                </a:solidFill>
                <a:latin typeface="Times New Roman"/>
                <a:cs typeface="Times New Roman"/>
              </a:rPr>
              <a:t>θα ήταν αρκετή και θα έλυνε αυτό το "γνωστικό" και κοινωνικό πρόβλημα;</a:t>
            </a:r>
            <a:r>
              <a:rPr sz="2000" b="1" spc="-10" dirty="0">
                <a:solidFill>
                  <a:srgbClr val="FF0000"/>
                </a:solidFill>
                <a:latin typeface="Times New Roman"/>
                <a:cs typeface="Times New Roman"/>
              </a:rPr>
              <a:t>?</a:t>
            </a:r>
            <a:endParaRPr sz="2000" dirty="0">
              <a:latin typeface="Times New Roman"/>
              <a:cs typeface="Times New Roman"/>
            </a:endParaRPr>
          </a:p>
          <a:p>
            <a:pPr>
              <a:lnSpc>
                <a:spcPct val="100000"/>
              </a:lnSpc>
              <a:spcBef>
                <a:spcPts val="25"/>
              </a:spcBef>
            </a:pPr>
            <a:endParaRPr sz="2400" dirty="0">
              <a:latin typeface="Times New Roman"/>
              <a:cs typeface="Times New Roman"/>
            </a:endParaRPr>
          </a:p>
          <a:p>
            <a:pPr marL="12700">
              <a:lnSpc>
                <a:spcPct val="100000"/>
              </a:lnSpc>
            </a:pPr>
            <a:r>
              <a:rPr lang="el-GR" b="1" dirty="0">
                <a:latin typeface="Times New Roman"/>
                <a:cs typeface="Times New Roman"/>
              </a:rPr>
              <a:t>Θα βοηθήσουν. Αλλά δεδομένης της άμεσης τοπικής αντίληψης των αντικρουόμενων συμφερόντων και του ανταγωνισμού και της εθελοτυφλίας για τα κοινά συμφέροντα μεταξύ διαφορετικών χωρών και φτωχών τάξεων και </a:t>
            </a:r>
            <a:r>
              <a:rPr lang="el-GR" b="1" dirty="0" err="1">
                <a:latin typeface="Times New Roman"/>
                <a:cs typeface="Times New Roman"/>
              </a:rPr>
              <a:t>εθνοτικών</a:t>
            </a:r>
            <a:r>
              <a:rPr lang="el-GR" b="1" dirty="0">
                <a:latin typeface="Times New Roman"/>
                <a:cs typeface="Times New Roman"/>
              </a:rPr>
              <a:t> ομάδων, και των συναισθημάτων υπαγωγής και ταυτότητας, του κομφορμισμού και της ψυχολογίας της in-</a:t>
            </a:r>
            <a:r>
              <a:rPr lang="el-GR" b="1" dirty="0" err="1">
                <a:latin typeface="Times New Roman"/>
                <a:cs typeface="Times New Roman"/>
              </a:rPr>
              <a:t>group</a:t>
            </a:r>
            <a:r>
              <a:rPr lang="el-GR" b="1" dirty="0">
                <a:latin typeface="Times New Roman"/>
                <a:cs typeface="Times New Roman"/>
              </a:rPr>
              <a:t> εναντίον της </a:t>
            </a:r>
            <a:r>
              <a:rPr lang="el-GR" b="1" dirty="0" err="1">
                <a:latin typeface="Times New Roman"/>
                <a:cs typeface="Times New Roman"/>
              </a:rPr>
              <a:t>out-group</a:t>
            </a:r>
            <a:r>
              <a:rPr lang="el-GR" b="1" dirty="0">
                <a:latin typeface="Times New Roman"/>
                <a:cs typeface="Times New Roman"/>
              </a:rPr>
              <a:t>, ... Έχω κάποιες αμφιβολίες.</a:t>
            </a:r>
            <a:r>
              <a:rPr b="1" spc="-10" dirty="0">
                <a:latin typeface="Times New Roman"/>
                <a:cs typeface="Times New Roman"/>
              </a:rPr>
              <a:t>.</a:t>
            </a:r>
            <a:endParaRPr dirty="0">
              <a:latin typeface="Times New Roman"/>
              <a:cs typeface="Times New Roman"/>
            </a:endParaRPr>
          </a:p>
          <a:p>
            <a:pPr>
              <a:lnSpc>
                <a:spcPct val="100000"/>
              </a:lnSpc>
              <a:spcBef>
                <a:spcPts val="45"/>
              </a:spcBef>
            </a:pPr>
            <a:endParaRPr sz="2000" dirty="0">
              <a:latin typeface="Times New Roman"/>
              <a:cs typeface="Times New Roman"/>
            </a:endParaRPr>
          </a:p>
          <a:p>
            <a:pPr marL="774700">
              <a:lnSpc>
                <a:spcPct val="100000"/>
              </a:lnSpc>
            </a:pPr>
            <a:r>
              <a:rPr lang="el-GR" b="1" dirty="0">
                <a:latin typeface="Times New Roman"/>
                <a:cs typeface="Times New Roman"/>
              </a:rPr>
              <a:t>Σε μερικούς αιώνες θα το δουν.</a:t>
            </a:r>
            <a:endParaRPr dirty="0">
              <a:latin typeface="Times New Roman"/>
              <a:cs typeface="Times New Roman"/>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ject 7"/>
          <p:cNvSpPr txBox="1"/>
          <p:nvPr/>
        </p:nvSpPr>
        <p:spPr>
          <a:xfrm>
            <a:off x="430212" y="685800"/>
            <a:ext cx="8283575" cy="5890715"/>
          </a:xfrm>
          <a:prstGeom prst="rect">
            <a:avLst/>
          </a:prstGeom>
        </p:spPr>
        <p:txBody>
          <a:bodyPr vert="horz" wrap="square" lIns="0" tIns="12065" rIns="0" bIns="0" rtlCol="0">
            <a:spAutoFit/>
          </a:bodyPr>
          <a:lstStyle/>
          <a:p>
            <a:pPr marL="354965" indent="-342265" algn="just">
              <a:lnSpc>
                <a:spcPct val="100000"/>
              </a:lnSpc>
              <a:spcBef>
                <a:spcPts val="95"/>
              </a:spcBef>
              <a:buFont typeface="Arial"/>
              <a:buChar char="•"/>
              <a:tabLst>
                <a:tab pos="354965" algn="l"/>
                <a:tab pos="355600" algn="l"/>
              </a:tabLst>
            </a:pPr>
            <a:r>
              <a:rPr lang="el-GR" sz="2800" spc="-125" dirty="0">
                <a:latin typeface="Calibri"/>
                <a:cs typeface="Calibri"/>
              </a:rPr>
              <a:t>Να δώσουμε φωνή σε ανθρώπους που δεν ήταν ποτέ σε θέση να διαμαρτυρηθούν, και να εισακουστούν..</a:t>
            </a:r>
            <a:r>
              <a:rPr sz="2800" spc="-20" dirty="0">
                <a:latin typeface="Calibri"/>
                <a:cs typeface="Calibri"/>
              </a:rPr>
              <a:t>.</a:t>
            </a:r>
            <a:endParaRPr sz="2800" dirty="0">
              <a:latin typeface="Calibri"/>
              <a:cs typeface="Calibri"/>
            </a:endParaRPr>
          </a:p>
          <a:p>
            <a:pPr algn="just">
              <a:lnSpc>
                <a:spcPct val="100000"/>
              </a:lnSpc>
              <a:spcBef>
                <a:spcPts val="5"/>
              </a:spcBef>
            </a:pPr>
            <a:endParaRPr sz="3850" dirty="0">
              <a:latin typeface="Calibri"/>
              <a:cs typeface="Calibri"/>
            </a:endParaRPr>
          </a:p>
          <a:p>
            <a:pPr marL="354965" marR="417195" indent="-342265" algn="just">
              <a:lnSpc>
                <a:spcPct val="100000"/>
              </a:lnSpc>
              <a:buFont typeface="Arial"/>
              <a:buChar char="•"/>
              <a:tabLst>
                <a:tab pos="354965" algn="l"/>
                <a:tab pos="355600" algn="l"/>
              </a:tabLst>
            </a:pPr>
            <a:r>
              <a:rPr lang="el-GR" sz="2800" b="1" i="1" dirty="0">
                <a:latin typeface="Calibri"/>
                <a:cs typeface="Calibri"/>
              </a:rPr>
              <a:t>Οι</a:t>
            </a:r>
            <a:r>
              <a:rPr sz="2800" b="1" i="1" spc="-80" dirty="0">
                <a:latin typeface="Calibri"/>
                <a:cs typeface="Calibri"/>
              </a:rPr>
              <a:t> </a:t>
            </a:r>
            <a:r>
              <a:rPr lang="el-GR" sz="2800" b="1" i="1" spc="-80" dirty="0">
                <a:solidFill>
                  <a:srgbClr val="FF0000"/>
                </a:solidFill>
                <a:latin typeface="Calibri"/>
                <a:cs typeface="Calibri"/>
              </a:rPr>
              <a:t>διαμάχες</a:t>
            </a:r>
            <a:r>
              <a:rPr sz="2800" b="1" i="1" spc="-90" dirty="0">
                <a:solidFill>
                  <a:srgbClr val="FF0000"/>
                </a:solidFill>
                <a:latin typeface="Calibri"/>
                <a:cs typeface="Calibri"/>
              </a:rPr>
              <a:t> </a:t>
            </a:r>
            <a:r>
              <a:rPr lang="el-GR" sz="2800" b="1" i="1" dirty="0">
                <a:solidFill>
                  <a:srgbClr val="FF0000"/>
                </a:solidFill>
                <a:latin typeface="Calibri"/>
                <a:cs typeface="Calibri"/>
              </a:rPr>
              <a:t>αναδύονται</a:t>
            </a:r>
            <a:r>
              <a:rPr sz="2800" b="1" i="1" spc="-75" dirty="0">
                <a:solidFill>
                  <a:srgbClr val="FF0000"/>
                </a:solidFill>
                <a:latin typeface="Calibri"/>
                <a:cs typeface="Calibri"/>
              </a:rPr>
              <a:t> </a:t>
            </a:r>
            <a:r>
              <a:rPr lang="el-GR" sz="2800" b="1" i="1" dirty="0">
                <a:latin typeface="Calibri"/>
                <a:cs typeface="Calibri"/>
              </a:rPr>
              <a:t>και γίνονται αντιληπτές</a:t>
            </a:r>
            <a:r>
              <a:rPr sz="2800" b="1" i="1" spc="-25" dirty="0">
                <a:latin typeface="Calibri"/>
                <a:cs typeface="Calibri"/>
              </a:rPr>
              <a:t>, </a:t>
            </a:r>
            <a:r>
              <a:rPr lang="el-GR" sz="2800" b="1" i="1" dirty="0">
                <a:latin typeface="Calibri"/>
                <a:cs typeface="Calibri"/>
              </a:rPr>
              <a:t>οι διαφωνίες εκφράζονται</a:t>
            </a:r>
            <a:r>
              <a:rPr sz="2800" b="1" i="1" spc="-10" dirty="0">
                <a:latin typeface="Calibri"/>
                <a:cs typeface="Calibri"/>
              </a:rPr>
              <a:t>,</a:t>
            </a:r>
            <a:r>
              <a:rPr lang="el-GR" sz="2800" b="1" i="1" spc="-10" dirty="0">
                <a:latin typeface="Calibri"/>
                <a:cs typeface="Calibri"/>
              </a:rPr>
              <a:t> υπάρχει διαφάνεια ως προς</a:t>
            </a:r>
            <a:r>
              <a:rPr sz="2800" b="1" i="1" spc="-75" dirty="0">
                <a:latin typeface="Calibri"/>
                <a:cs typeface="Calibri"/>
              </a:rPr>
              <a:t> </a:t>
            </a:r>
            <a:r>
              <a:rPr lang="el-GR" sz="2800" b="1" i="1" dirty="0">
                <a:latin typeface="Calibri"/>
                <a:cs typeface="Calibri"/>
              </a:rPr>
              <a:t>τα συμφέροντα που κρύβονται και υπερισχύουν</a:t>
            </a:r>
            <a:r>
              <a:rPr sz="2800" b="1" i="1" dirty="0">
                <a:latin typeface="Calibri"/>
                <a:cs typeface="Calibri"/>
              </a:rPr>
              <a:t>,</a:t>
            </a:r>
            <a:r>
              <a:rPr sz="2800" b="1" i="1" spc="-60" dirty="0">
                <a:latin typeface="Calibri"/>
                <a:cs typeface="Calibri"/>
              </a:rPr>
              <a:t> </a:t>
            </a:r>
            <a:r>
              <a:rPr sz="2800" spc="-50" dirty="0">
                <a:latin typeface="Calibri"/>
                <a:cs typeface="Calibri"/>
              </a:rPr>
              <a:t>…</a:t>
            </a:r>
            <a:endParaRPr sz="2800" dirty="0">
              <a:latin typeface="Calibri"/>
              <a:cs typeface="Calibri"/>
            </a:endParaRPr>
          </a:p>
          <a:p>
            <a:pPr marL="12700" marR="5080" indent="1828800" algn="just">
              <a:lnSpc>
                <a:spcPct val="100000"/>
              </a:lnSpc>
              <a:spcBef>
                <a:spcPts val="930"/>
              </a:spcBef>
            </a:pPr>
            <a:r>
              <a:rPr lang="el-GR" sz="4200" dirty="0">
                <a:latin typeface="Calibri"/>
                <a:cs typeface="Calibri"/>
              </a:rPr>
              <a:t>θα πρέπει να είναι (στη δημοκρατία) </a:t>
            </a:r>
            <a:r>
              <a:rPr lang="el-GR" sz="4200" dirty="0">
                <a:solidFill>
                  <a:srgbClr val="FF0000"/>
                </a:solidFill>
                <a:latin typeface="Calibri"/>
                <a:cs typeface="Calibri"/>
              </a:rPr>
              <a:t>ένα από τα κύρια </a:t>
            </a:r>
            <a:r>
              <a:rPr lang="el-GR" sz="4200" u="sng" dirty="0">
                <a:solidFill>
                  <a:srgbClr val="FF0000"/>
                </a:solidFill>
                <a:latin typeface="Calibri"/>
                <a:cs typeface="Calibri"/>
              </a:rPr>
              <a:t>καθήκοντα των ευφυών κοινωνικών τεχνολογιών</a:t>
            </a:r>
            <a:r>
              <a:rPr sz="4200" u="sng" spc="-10" dirty="0">
                <a:solidFill>
                  <a:srgbClr val="FF0000"/>
                </a:solidFill>
                <a:latin typeface="Calibri"/>
                <a:cs typeface="Calibri"/>
              </a:rPr>
              <a:t>.</a:t>
            </a:r>
            <a:endParaRPr sz="4200" u="sng" dirty="0">
              <a:solidFill>
                <a:srgbClr val="FF0000"/>
              </a:solidFill>
              <a:latin typeface="Calibri"/>
              <a:cs typeface="Calibri"/>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object 8"/>
          <p:cNvSpPr txBox="1"/>
          <p:nvPr/>
        </p:nvSpPr>
        <p:spPr>
          <a:xfrm>
            <a:off x="425450" y="152400"/>
            <a:ext cx="8293100" cy="4984697"/>
          </a:xfrm>
          <a:prstGeom prst="rect">
            <a:avLst/>
          </a:prstGeom>
        </p:spPr>
        <p:txBody>
          <a:bodyPr vert="horz" wrap="square" lIns="0" tIns="110489" rIns="0" bIns="0" rtlCol="0">
            <a:spAutoFit/>
          </a:bodyPr>
          <a:lstStyle/>
          <a:p>
            <a:pPr marL="460375" indent="-448309">
              <a:lnSpc>
                <a:spcPct val="100000"/>
              </a:lnSpc>
              <a:spcBef>
                <a:spcPts val="869"/>
              </a:spcBef>
              <a:buClr>
                <a:srgbClr val="008000"/>
              </a:buClr>
              <a:buFont typeface="Calibri"/>
              <a:buAutoNum type="alphaUcParenR" startAt="2"/>
              <a:tabLst>
                <a:tab pos="461009" algn="l"/>
              </a:tabLst>
            </a:pPr>
            <a:r>
              <a:rPr sz="2800" b="1" i="1" dirty="0">
                <a:solidFill>
                  <a:srgbClr val="FF0000"/>
                </a:solidFill>
                <a:latin typeface="Calibri"/>
                <a:cs typeface="Calibri"/>
              </a:rPr>
              <a:t>“</a:t>
            </a:r>
            <a:r>
              <a:rPr lang="el-GR" sz="2800" b="1" i="1" dirty="0">
                <a:solidFill>
                  <a:srgbClr val="FF0000"/>
                </a:solidFill>
                <a:latin typeface="Calibri"/>
                <a:cs typeface="Calibri"/>
              </a:rPr>
              <a:t>κριτική σκέψη</a:t>
            </a:r>
            <a:r>
              <a:rPr sz="2800" b="1" i="1" spc="-10" dirty="0">
                <a:solidFill>
                  <a:srgbClr val="FF0000"/>
                </a:solidFill>
                <a:latin typeface="Calibri"/>
                <a:cs typeface="Calibri"/>
              </a:rPr>
              <a:t>”</a:t>
            </a:r>
            <a:endParaRPr sz="2800" dirty="0">
              <a:latin typeface="Calibri"/>
              <a:cs typeface="Calibri"/>
            </a:endParaRPr>
          </a:p>
          <a:p>
            <a:pPr marL="12700">
              <a:lnSpc>
                <a:spcPct val="100000"/>
              </a:lnSpc>
              <a:spcBef>
                <a:spcPts val="770"/>
              </a:spcBef>
            </a:pPr>
            <a:r>
              <a:rPr lang="el-GR" sz="2800" dirty="0">
                <a:latin typeface="Calibri"/>
                <a:cs typeface="Calibri"/>
              </a:rPr>
              <a:t>Χρήση τεχνολογιών WEB για την οργάνωση</a:t>
            </a:r>
          </a:p>
          <a:p>
            <a:pPr marL="12700">
              <a:lnSpc>
                <a:spcPct val="100000"/>
              </a:lnSpc>
              <a:spcBef>
                <a:spcPts val="770"/>
              </a:spcBef>
            </a:pPr>
            <a:r>
              <a:rPr lang="el-GR" sz="2800" dirty="0">
                <a:latin typeface="Calibri"/>
                <a:cs typeface="Calibri"/>
              </a:rPr>
              <a:t>"κινημάτων" είναι αποδεκτή</a:t>
            </a:r>
            <a:r>
              <a:rPr sz="2800" dirty="0">
                <a:latin typeface="Calibri"/>
                <a:cs typeface="Calibri"/>
              </a:rPr>
              <a:t>;</a:t>
            </a:r>
            <a:r>
              <a:rPr sz="2800" spc="-15" dirty="0">
                <a:latin typeface="Calibri"/>
                <a:cs typeface="Calibri"/>
              </a:rPr>
              <a:t> </a:t>
            </a:r>
            <a:r>
              <a:rPr lang="el-GR" sz="2800" b="1" dirty="0">
                <a:latin typeface="Calibri"/>
                <a:cs typeface="Calibri"/>
              </a:rPr>
              <a:t>αλλά όχι τόσο καλή χωρίς την </a:t>
            </a:r>
            <a:r>
              <a:rPr lang="el-GR" sz="3600" b="1" dirty="0">
                <a:solidFill>
                  <a:srgbClr val="FF0000"/>
                </a:solidFill>
                <a:latin typeface="Calibri"/>
                <a:cs typeface="Calibri"/>
              </a:rPr>
              <a:t>προώθηση της </a:t>
            </a:r>
            <a:r>
              <a:rPr lang="el-GR" sz="3600" b="1" u="sng" dirty="0">
                <a:solidFill>
                  <a:srgbClr val="FF0000"/>
                </a:solidFill>
                <a:latin typeface="Calibri"/>
                <a:cs typeface="Calibri"/>
              </a:rPr>
              <a:t>κριτικής συνείδησης</a:t>
            </a:r>
            <a:endParaRPr sz="3600" u="sng" dirty="0">
              <a:latin typeface="Calibri"/>
              <a:cs typeface="Calibri"/>
            </a:endParaRPr>
          </a:p>
          <a:p>
            <a:pPr marL="12700">
              <a:lnSpc>
                <a:spcPct val="100000"/>
              </a:lnSpc>
              <a:spcBef>
                <a:spcPts val="735"/>
              </a:spcBef>
            </a:pPr>
            <a:r>
              <a:rPr lang="el-GR" sz="2400" dirty="0">
                <a:latin typeface="Calibri"/>
                <a:cs typeface="Calibri"/>
              </a:rPr>
              <a:t>Όχι απλά με</a:t>
            </a:r>
            <a:r>
              <a:rPr sz="2400" spc="-25" dirty="0">
                <a:latin typeface="Calibri"/>
                <a:cs typeface="Calibri"/>
              </a:rPr>
              <a:t>:</a:t>
            </a:r>
            <a:endParaRPr lang="en-GB" sz="2400" dirty="0">
              <a:latin typeface="Calibri"/>
              <a:cs typeface="Calibri"/>
            </a:endParaRPr>
          </a:p>
          <a:p>
            <a:pPr marL="354965" lvl="1" indent="-342265">
              <a:lnSpc>
                <a:spcPct val="100000"/>
              </a:lnSpc>
              <a:spcBef>
                <a:spcPts val="675"/>
              </a:spcBef>
              <a:buFont typeface="Arial"/>
              <a:buChar char="•"/>
              <a:tabLst>
                <a:tab pos="354965" algn="l"/>
                <a:tab pos="355600" algn="l"/>
              </a:tabLst>
            </a:pPr>
            <a:r>
              <a:rPr lang="el-GR" sz="2400" spc="-20" dirty="0">
                <a:latin typeface="Calibri"/>
                <a:cs typeface="Calibri"/>
              </a:rPr>
              <a:t>Αντιμετώπιση της </a:t>
            </a:r>
            <a:r>
              <a:rPr lang="el-GR" sz="2400" b="1" spc="-20" dirty="0">
                <a:latin typeface="Calibri"/>
                <a:cs typeface="Calibri"/>
              </a:rPr>
              <a:t>προκατάληψης επιβεβαίωσης</a:t>
            </a:r>
            <a:endParaRPr lang="en-GB" sz="2400" dirty="0">
              <a:latin typeface="Calibri"/>
              <a:cs typeface="Calibri"/>
            </a:endParaRPr>
          </a:p>
          <a:p>
            <a:pPr marL="354965" lvl="1" indent="-342265">
              <a:lnSpc>
                <a:spcPct val="100000"/>
              </a:lnSpc>
              <a:spcBef>
                <a:spcPts val="675"/>
              </a:spcBef>
              <a:buFont typeface="Arial"/>
              <a:buChar char="•"/>
              <a:tabLst>
                <a:tab pos="354965" algn="l"/>
                <a:tab pos="355600" algn="l"/>
              </a:tabLst>
            </a:pPr>
            <a:r>
              <a:rPr lang="el-GR" sz="2400" spc="-20" dirty="0">
                <a:latin typeface="Calibri"/>
                <a:cs typeface="Calibri"/>
              </a:rPr>
              <a:t>Αντιμετώπιση της τάσης μας για </a:t>
            </a:r>
            <a:r>
              <a:rPr lang="el-GR" sz="2400" b="1" spc="-20" dirty="0">
                <a:latin typeface="Calibri"/>
                <a:cs typeface="Calibri"/>
              </a:rPr>
              <a:t>κοινωνικότητα</a:t>
            </a:r>
            <a:r>
              <a:rPr lang="el-GR" sz="2400" spc="-20" dirty="0">
                <a:latin typeface="Calibri"/>
                <a:cs typeface="Calibri"/>
              </a:rPr>
              <a:t> και του</a:t>
            </a:r>
            <a:r>
              <a:rPr sz="2400" b="1" i="1" dirty="0">
                <a:latin typeface="Calibri"/>
                <a:cs typeface="Calibri"/>
              </a:rPr>
              <a:t>“bubble</a:t>
            </a:r>
            <a:r>
              <a:rPr sz="2400" b="1" i="1" spc="-65" dirty="0">
                <a:latin typeface="Calibri"/>
                <a:cs typeface="Calibri"/>
              </a:rPr>
              <a:t> </a:t>
            </a:r>
            <a:r>
              <a:rPr sz="2400" b="1" i="1" dirty="0">
                <a:latin typeface="Calibri"/>
                <a:cs typeface="Calibri"/>
              </a:rPr>
              <a:t>effect”</a:t>
            </a:r>
            <a:r>
              <a:rPr sz="2400" b="1" i="1" spc="-35" dirty="0">
                <a:latin typeface="Calibri"/>
                <a:cs typeface="Calibri"/>
              </a:rPr>
              <a:t> </a:t>
            </a:r>
            <a:r>
              <a:rPr lang="el-GR" sz="2400" i="1" spc="-35" dirty="0">
                <a:latin typeface="Calibri"/>
                <a:cs typeface="Calibri"/>
              </a:rPr>
              <a:t>στο</a:t>
            </a:r>
            <a:r>
              <a:rPr sz="2400" spc="-60" dirty="0">
                <a:latin typeface="Calibri"/>
                <a:cs typeface="Calibri"/>
              </a:rPr>
              <a:t> </a:t>
            </a:r>
            <a:r>
              <a:rPr sz="2400" spc="-25" dirty="0">
                <a:latin typeface="Calibri"/>
                <a:cs typeface="Calibri"/>
              </a:rPr>
              <a:t>WEB</a:t>
            </a:r>
            <a:endParaRPr sz="2400" dirty="0">
              <a:latin typeface="Calibri"/>
              <a:cs typeface="Calibri"/>
            </a:endParaRPr>
          </a:p>
          <a:p>
            <a:pPr marL="12700">
              <a:lnSpc>
                <a:spcPct val="100000"/>
              </a:lnSpc>
              <a:spcBef>
                <a:spcPts val="675"/>
              </a:spcBef>
            </a:pPr>
            <a:r>
              <a:rPr lang="el-GR" sz="2400" dirty="0">
                <a:latin typeface="Calibri"/>
                <a:cs typeface="Calibri"/>
              </a:rPr>
              <a:t>αλλά βοηθώντας μας να </a:t>
            </a:r>
            <a:r>
              <a:rPr lang="el-GR" sz="3200" b="1" dirty="0">
                <a:latin typeface="Calibri"/>
                <a:cs typeface="Calibri"/>
              </a:rPr>
              <a:t>τις </a:t>
            </a:r>
            <a:r>
              <a:rPr lang="el-GR" sz="3200" b="1" dirty="0">
                <a:solidFill>
                  <a:srgbClr val="FF0000"/>
                </a:solidFill>
                <a:latin typeface="Calibri"/>
                <a:cs typeface="Calibri"/>
              </a:rPr>
              <a:t>κρυφές δυνάμεις</a:t>
            </a:r>
            <a:r>
              <a:rPr lang="el-GR" sz="3200" b="1" dirty="0">
                <a:latin typeface="Calibri"/>
                <a:cs typeface="Calibri"/>
              </a:rPr>
              <a:t>, αλλά και τις </a:t>
            </a:r>
            <a:r>
              <a:rPr lang="el-GR" sz="3200" b="1" dirty="0">
                <a:solidFill>
                  <a:srgbClr val="FF0000"/>
                </a:solidFill>
                <a:latin typeface="Calibri"/>
                <a:cs typeface="Calibri"/>
              </a:rPr>
              <a:t>προκαταλήψεις</a:t>
            </a:r>
            <a:r>
              <a:rPr lang="el-GR" sz="3200" b="1" dirty="0">
                <a:latin typeface="Calibri"/>
                <a:cs typeface="Calibri"/>
              </a:rPr>
              <a:t> μας</a:t>
            </a:r>
            <a:r>
              <a:rPr sz="3200" b="1" spc="-10" dirty="0">
                <a:latin typeface="Calibri"/>
                <a:cs typeface="Calibri"/>
              </a:rPr>
              <a:t>.</a:t>
            </a:r>
            <a:endParaRPr sz="3200" dirty="0">
              <a:latin typeface="Calibri"/>
              <a:cs typeface="Calibri"/>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5089" y="228600"/>
            <a:ext cx="7771130" cy="1490023"/>
          </a:xfrm>
          <a:prstGeom prst="rect">
            <a:avLst/>
          </a:prstGeom>
        </p:spPr>
        <p:txBody>
          <a:bodyPr vert="horz" wrap="square" lIns="0" tIns="101600" rIns="0" bIns="0" rtlCol="0">
            <a:spAutoFit/>
          </a:bodyPr>
          <a:lstStyle/>
          <a:p>
            <a:pPr marL="12700" marR="5080" algn="just">
              <a:lnSpc>
                <a:spcPct val="80000"/>
              </a:lnSpc>
              <a:spcBef>
                <a:spcPts val="800"/>
              </a:spcBef>
            </a:pPr>
            <a:r>
              <a:rPr lang="el-GR" sz="2800" b="0" dirty="0">
                <a:latin typeface="Calibri"/>
                <a:cs typeface="Calibri"/>
              </a:rPr>
              <a:t>Χρειαζόμαστε περιβάλλοντα και πράκτορες για να μάθουμε και να αναπτύξουμε μια στάση </a:t>
            </a:r>
            <a:r>
              <a:rPr lang="el-GR" sz="2800" dirty="0">
                <a:solidFill>
                  <a:srgbClr val="FF0000"/>
                </a:solidFill>
                <a:latin typeface="Calibri"/>
                <a:cs typeface="Calibri"/>
              </a:rPr>
              <a:t>"κριτικής σκέψης", </a:t>
            </a:r>
            <a:r>
              <a:rPr lang="el-GR" sz="2800" b="0" dirty="0">
                <a:latin typeface="Calibri"/>
                <a:cs typeface="Calibri"/>
              </a:rPr>
              <a:t>να διαχειριστούμε τις </a:t>
            </a:r>
            <a:r>
              <a:rPr lang="el-GR" sz="2800" dirty="0">
                <a:latin typeface="Calibri"/>
                <a:cs typeface="Calibri"/>
              </a:rPr>
              <a:t>γνωστικές και κινητήριες </a:t>
            </a:r>
            <a:r>
              <a:rPr lang="el-GR" sz="2800" dirty="0">
                <a:solidFill>
                  <a:srgbClr val="FF0000"/>
                </a:solidFill>
                <a:latin typeface="Calibri"/>
                <a:cs typeface="Calibri"/>
              </a:rPr>
              <a:t>προκαταλήψεις</a:t>
            </a:r>
            <a:r>
              <a:rPr lang="el-GR" sz="2800" b="0" dirty="0">
                <a:latin typeface="Calibri"/>
                <a:cs typeface="Calibri"/>
              </a:rPr>
              <a:t> μας κ.λπ.</a:t>
            </a:r>
            <a:r>
              <a:rPr sz="2800" b="0" spc="-20" dirty="0">
                <a:latin typeface="Calibri"/>
                <a:cs typeface="Calibri"/>
              </a:rPr>
              <a:t>.</a:t>
            </a:r>
            <a:endParaRPr sz="2800" dirty="0">
              <a:latin typeface="Calibri"/>
              <a:cs typeface="Calibri"/>
            </a:endParaRPr>
          </a:p>
        </p:txBody>
      </p:sp>
      <p:sp>
        <p:nvSpPr>
          <p:cNvPr id="3" name="object 3"/>
          <p:cNvSpPr txBox="1"/>
          <p:nvPr/>
        </p:nvSpPr>
        <p:spPr>
          <a:xfrm>
            <a:off x="282041" y="1744167"/>
            <a:ext cx="8223884" cy="4903265"/>
          </a:xfrm>
          <a:prstGeom prst="rect">
            <a:avLst/>
          </a:prstGeom>
        </p:spPr>
        <p:txBody>
          <a:bodyPr vert="horz" wrap="square" lIns="0" tIns="13335" rIns="0" bIns="0" rtlCol="0">
            <a:spAutoFit/>
          </a:bodyPr>
          <a:lstStyle/>
          <a:p>
            <a:pPr marL="413384">
              <a:lnSpc>
                <a:spcPts val="2160"/>
              </a:lnSpc>
              <a:spcBef>
                <a:spcPts val="105"/>
              </a:spcBef>
            </a:pPr>
            <a:r>
              <a:rPr lang="el-GR" sz="2000" spc="-95" dirty="0">
                <a:latin typeface="Calibri"/>
                <a:cs typeface="Calibri"/>
              </a:rPr>
              <a:t>Για να μας υποστηρίξει στην επιχειρηματολογία και τη συζήτηση και στην κατανόηση των δύσκολων επιχειρημάτων των άλλων</a:t>
            </a:r>
            <a:r>
              <a:rPr sz="2000" spc="-10" dirty="0">
                <a:latin typeface="Calibri"/>
                <a:cs typeface="Calibri"/>
              </a:rPr>
              <a:t>.</a:t>
            </a:r>
            <a:endParaRPr sz="2000" dirty="0">
              <a:latin typeface="Calibri"/>
              <a:cs typeface="Calibri"/>
            </a:endParaRPr>
          </a:p>
          <a:p>
            <a:pPr marL="413384" marR="5080">
              <a:lnSpc>
                <a:spcPts val="1920"/>
              </a:lnSpc>
              <a:spcBef>
                <a:spcPts val="465"/>
              </a:spcBef>
            </a:pPr>
            <a:r>
              <a:rPr sz="2000" spc="-90" dirty="0">
                <a:latin typeface="Calibri"/>
                <a:cs typeface="Calibri"/>
              </a:rPr>
              <a:t>To</a:t>
            </a:r>
            <a:r>
              <a:rPr sz="2000" spc="-35" dirty="0">
                <a:latin typeface="Calibri"/>
                <a:cs typeface="Calibri"/>
              </a:rPr>
              <a:t> </a:t>
            </a:r>
            <a:r>
              <a:rPr sz="2000" dirty="0">
                <a:latin typeface="Calibri"/>
                <a:cs typeface="Calibri"/>
              </a:rPr>
              <a:t>resist</a:t>
            </a:r>
            <a:r>
              <a:rPr sz="2000" spc="-25" dirty="0">
                <a:latin typeface="Calibri"/>
                <a:cs typeface="Calibri"/>
              </a:rPr>
              <a:t> </a:t>
            </a:r>
            <a:r>
              <a:rPr sz="2000" dirty="0">
                <a:latin typeface="Calibri"/>
                <a:cs typeface="Calibri"/>
              </a:rPr>
              <a:t>to</a:t>
            </a:r>
            <a:r>
              <a:rPr sz="2000" spc="-45" dirty="0">
                <a:latin typeface="Calibri"/>
                <a:cs typeface="Calibri"/>
              </a:rPr>
              <a:t> </a:t>
            </a:r>
            <a:r>
              <a:rPr sz="2000" dirty="0">
                <a:latin typeface="Calibri"/>
                <a:cs typeface="Calibri"/>
              </a:rPr>
              <a:t>the</a:t>
            </a:r>
            <a:r>
              <a:rPr sz="2000" spc="-35" dirty="0">
                <a:latin typeface="Calibri"/>
                <a:cs typeface="Calibri"/>
              </a:rPr>
              <a:t> </a:t>
            </a:r>
            <a:r>
              <a:rPr sz="2000" dirty="0">
                <a:latin typeface="Calibri"/>
                <a:cs typeface="Calibri"/>
              </a:rPr>
              <a:t>prevalence</a:t>
            </a:r>
            <a:r>
              <a:rPr sz="2000" spc="-40" dirty="0">
                <a:latin typeface="Calibri"/>
                <a:cs typeface="Calibri"/>
              </a:rPr>
              <a:t> </a:t>
            </a:r>
            <a:r>
              <a:rPr sz="2000" dirty="0">
                <a:latin typeface="Calibri"/>
                <a:cs typeface="Calibri"/>
              </a:rPr>
              <a:t>of</a:t>
            </a:r>
            <a:r>
              <a:rPr sz="2000" spc="-45" dirty="0">
                <a:latin typeface="Calibri"/>
                <a:cs typeface="Calibri"/>
              </a:rPr>
              <a:t> </a:t>
            </a:r>
            <a:r>
              <a:rPr sz="2000" dirty="0">
                <a:latin typeface="Calibri"/>
                <a:cs typeface="Calibri"/>
              </a:rPr>
              <a:t>“audience”</a:t>
            </a:r>
            <a:r>
              <a:rPr sz="2000" spc="-40" dirty="0">
                <a:latin typeface="Calibri"/>
                <a:cs typeface="Calibri"/>
              </a:rPr>
              <a:t> </a:t>
            </a:r>
            <a:r>
              <a:rPr sz="2000" dirty="0">
                <a:latin typeface="Calibri"/>
                <a:cs typeface="Calibri"/>
              </a:rPr>
              <a:t>against</a:t>
            </a:r>
            <a:r>
              <a:rPr sz="2000" spc="-40" dirty="0">
                <a:latin typeface="Calibri"/>
                <a:cs typeface="Calibri"/>
              </a:rPr>
              <a:t> </a:t>
            </a:r>
            <a:r>
              <a:rPr sz="2000" spc="-20" dirty="0">
                <a:latin typeface="Calibri"/>
                <a:cs typeface="Calibri"/>
              </a:rPr>
              <a:t>“quality”,</a:t>
            </a:r>
            <a:r>
              <a:rPr sz="2000" spc="-50" dirty="0">
                <a:latin typeface="Calibri"/>
                <a:cs typeface="Calibri"/>
              </a:rPr>
              <a:t> </a:t>
            </a:r>
            <a:r>
              <a:rPr sz="2000" dirty="0">
                <a:latin typeface="Calibri"/>
                <a:cs typeface="Calibri"/>
              </a:rPr>
              <a:t>of</a:t>
            </a:r>
            <a:r>
              <a:rPr sz="2000" spc="-45" dirty="0">
                <a:latin typeface="Calibri"/>
                <a:cs typeface="Calibri"/>
              </a:rPr>
              <a:t> </a:t>
            </a:r>
            <a:r>
              <a:rPr sz="2000" dirty="0">
                <a:latin typeface="Calibri"/>
                <a:cs typeface="Calibri"/>
              </a:rPr>
              <a:t>self-</a:t>
            </a:r>
            <a:r>
              <a:rPr sz="2000" spc="-10" dirty="0">
                <a:latin typeface="Calibri"/>
                <a:cs typeface="Calibri"/>
              </a:rPr>
              <a:t>marketing </a:t>
            </a:r>
            <a:r>
              <a:rPr sz="2000" dirty="0">
                <a:latin typeface="Calibri"/>
                <a:cs typeface="Calibri"/>
              </a:rPr>
              <a:t>and</a:t>
            </a:r>
            <a:r>
              <a:rPr sz="2000" spc="-40" dirty="0">
                <a:latin typeface="Calibri"/>
                <a:cs typeface="Calibri"/>
              </a:rPr>
              <a:t> </a:t>
            </a:r>
            <a:r>
              <a:rPr sz="2000" dirty="0">
                <a:latin typeface="Calibri"/>
                <a:cs typeface="Calibri"/>
              </a:rPr>
              <a:t>indexes</a:t>
            </a:r>
            <a:r>
              <a:rPr sz="2000" spc="-40" dirty="0">
                <a:latin typeface="Calibri"/>
                <a:cs typeface="Calibri"/>
              </a:rPr>
              <a:t> </a:t>
            </a:r>
            <a:r>
              <a:rPr sz="2000" dirty="0">
                <a:latin typeface="Calibri"/>
                <a:cs typeface="Calibri"/>
              </a:rPr>
              <a:t>against</a:t>
            </a:r>
            <a:r>
              <a:rPr sz="2000" spc="-35" dirty="0">
                <a:latin typeface="Calibri"/>
                <a:cs typeface="Calibri"/>
              </a:rPr>
              <a:t> </a:t>
            </a:r>
            <a:r>
              <a:rPr sz="2000" dirty="0">
                <a:latin typeface="Calibri"/>
                <a:cs typeface="Calibri"/>
              </a:rPr>
              <a:t>originality</a:t>
            </a:r>
            <a:r>
              <a:rPr sz="2000" spc="-35" dirty="0">
                <a:latin typeface="Calibri"/>
                <a:cs typeface="Calibri"/>
              </a:rPr>
              <a:t> </a:t>
            </a:r>
            <a:r>
              <a:rPr sz="2000" dirty="0">
                <a:latin typeface="Calibri"/>
                <a:cs typeface="Calibri"/>
              </a:rPr>
              <a:t>and</a:t>
            </a:r>
            <a:r>
              <a:rPr sz="2000" spc="-50" dirty="0">
                <a:latin typeface="Calibri"/>
                <a:cs typeface="Calibri"/>
              </a:rPr>
              <a:t> </a:t>
            </a:r>
            <a:r>
              <a:rPr sz="2000" dirty="0">
                <a:latin typeface="Calibri"/>
                <a:cs typeface="Calibri"/>
              </a:rPr>
              <a:t>quality;</a:t>
            </a:r>
            <a:r>
              <a:rPr sz="2000" spc="-40" dirty="0">
                <a:latin typeface="Calibri"/>
                <a:cs typeface="Calibri"/>
              </a:rPr>
              <a:t> </a:t>
            </a:r>
            <a:r>
              <a:rPr sz="2000" spc="-20" dirty="0">
                <a:latin typeface="Calibri"/>
                <a:cs typeface="Calibri"/>
              </a:rPr>
              <a:t>etc.</a:t>
            </a:r>
            <a:endParaRPr sz="2000" dirty="0">
              <a:latin typeface="Calibri"/>
              <a:cs typeface="Calibri"/>
            </a:endParaRPr>
          </a:p>
          <a:p>
            <a:pPr>
              <a:lnSpc>
                <a:spcPct val="100000"/>
              </a:lnSpc>
              <a:spcBef>
                <a:spcPts val="40"/>
              </a:spcBef>
            </a:pPr>
            <a:endParaRPr sz="1900" dirty="0">
              <a:latin typeface="Calibri"/>
              <a:cs typeface="Calibri"/>
            </a:endParaRPr>
          </a:p>
          <a:p>
            <a:pPr marL="12700" marR="772160">
              <a:lnSpc>
                <a:spcPct val="80000"/>
              </a:lnSpc>
              <a:tabLst>
                <a:tab pos="525780" algn="l"/>
              </a:tabLst>
            </a:pPr>
            <a:r>
              <a:rPr sz="2900" spc="-25" dirty="0">
                <a:latin typeface="Calibri"/>
                <a:cs typeface="Calibri"/>
              </a:rPr>
              <a:t>….</a:t>
            </a:r>
            <a:r>
              <a:rPr sz="2900" dirty="0">
                <a:latin typeface="Calibri"/>
                <a:cs typeface="Calibri"/>
              </a:rPr>
              <a:t>	</a:t>
            </a:r>
            <a:r>
              <a:rPr lang="el-GR" sz="2900" b="1" dirty="0">
                <a:latin typeface="Calibri"/>
                <a:cs typeface="Calibri"/>
              </a:rPr>
              <a:t>.... για την </a:t>
            </a:r>
            <a:r>
              <a:rPr lang="el-GR" sz="2900" b="1" dirty="0">
                <a:solidFill>
                  <a:srgbClr val="FF0000"/>
                </a:solidFill>
                <a:latin typeface="Calibri"/>
                <a:cs typeface="Calibri"/>
              </a:rPr>
              <a:t>προπαγάνδα, την Ακαδημία, τα πρότυπα φύλου, τον φανατισμό, τις δεισιδαιμονίες, τους αστικούς μύθους</a:t>
            </a:r>
            <a:r>
              <a:rPr lang="el-GR" sz="2900" b="1" dirty="0">
                <a:latin typeface="Calibri"/>
                <a:cs typeface="Calibri"/>
              </a:rPr>
              <a:t>, ...</a:t>
            </a:r>
            <a:r>
              <a:rPr sz="2900" u="sng" dirty="0">
                <a:uFill>
                  <a:solidFill>
                    <a:srgbClr val="FF0000"/>
                  </a:solidFill>
                </a:uFill>
                <a:latin typeface="Calibri"/>
                <a:cs typeface="Calibri"/>
              </a:rPr>
              <a:t>,</a:t>
            </a:r>
            <a:r>
              <a:rPr sz="2900" u="sng" spc="-85" dirty="0">
                <a:uFill>
                  <a:solidFill>
                    <a:srgbClr val="FF0000"/>
                  </a:solidFill>
                </a:uFill>
                <a:latin typeface="Calibri"/>
                <a:cs typeface="Calibri"/>
              </a:rPr>
              <a:t> </a:t>
            </a:r>
            <a:r>
              <a:rPr sz="2900" u="sng" spc="-50" dirty="0">
                <a:uFill>
                  <a:solidFill>
                    <a:srgbClr val="FF0000"/>
                  </a:solidFill>
                </a:uFill>
                <a:latin typeface="Calibri"/>
                <a:cs typeface="Calibri"/>
              </a:rPr>
              <a:t>…</a:t>
            </a:r>
            <a:endParaRPr sz="2900" dirty="0">
              <a:latin typeface="Calibri"/>
              <a:cs typeface="Calibri"/>
            </a:endParaRPr>
          </a:p>
          <a:p>
            <a:pPr>
              <a:lnSpc>
                <a:spcPct val="100000"/>
              </a:lnSpc>
              <a:spcBef>
                <a:spcPts val="25"/>
              </a:spcBef>
            </a:pPr>
            <a:endParaRPr sz="3400" dirty="0">
              <a:latin typeface="Calibri"/>
              <a:cs typeface="Calibri"/>
            </a:endParaRPr>
          </a:p>
          <a:p>
            <a:pPr marL="12700" marR="224154">
              <a:lnSpc>
                <a:spcPct val="80000"/>
              </a:lnSpc>
            </a:pPr>
            <a:r>
              <a:rPr lang="el-GR" sz="2900" b="1" dirty="0">
                <a:latin typeface="Calibri"/>
                <a:cs typeface="Calibri"/>
              </a:rPr>
              <a:t>Έχουμε εντυπωσιακές δυνατότητες</a:t>
            </a:r>
            <a:r>
              <a:rPr lang="en-US" sz="2900" b="1" dirty="0">
                <a:latin typeface="Calibri"/>
                <a:cs typeface="Calibri"/>
              </a:rPr>
              <a:t> </a:t>
            </a:r>
            <a:r>
              <a:rPr lang="el-GR" sz="2900" dirty="0">
                <a:latin typeface="Calibri"/>
                <a:cs typeface="Calibri"/>
              </a:rPr>
              <a:t>με τη νέα έξυπνη και αλληλεπιδρώσα τεχνολογία, τα μεγάλα δεδομένα κ.λπ.</a:t>
            </a:r>
            <a:r>
              <a:rPr sz="2900" spc="-20" dirty="0">
                <a:latin typeface="Calibri"/>
                <a:cs typeface="Calibri"/>
              </a:rPr>
              <a:t>.</a:t>
            </a:r>
            <a:endParaRPr sz="2900" dirty="0">
              <a:latin typeface="Calibri"/>
              <a:cs typeface="Calibri"/>
            </a:endParaRPr>
          </a:p>
          <a:p>
            <a:pPr marL="12700" marR="814705" indent="457200">
              <a:lnSpc>
                <a:spcPts val="2780"/>
              </a:lnSpc>
              <a:spcBef>
                <a:spcPts val="675"/>
              </a:spcBef>
            </a:pPr>
            <a:r>
              <a:rPr lang="el-GR" sz="2900" dirty="0">
                <a:solidFill>
                  <a:srgbClr val="FF0000"/>
                </a:solidFill>
                <a:latin typeface="Calibri"/>
                <a:cs typeface="Calibri"/>
              </a:rPr>
              <a:t>Δεν </a:t>
            </a:r>
            <a:r>
              <a:rPr lang="el-GR" sz="2900" b="1" dirty="0">
                <a:solidFill>
                  <a:srgbClr val="FF0000"/>
                </a:solidFill>
                <a:latin typeface="Calibri"/>
                <a:cs typeface="Calibri"/>
              </a:rPr>
              <a:t>θα πρέπει να χρησιμοποιούνται μόνο για την πώληση και την κυριαρχία</a:t>
            </a:r>
            <a:r>
              <a:rPr lang="el-GR" sz="2900" dirty="0">
                <a:solidFill>
                  <a:srgbClr val="FF0000"/>
                </a:solidFill>
                <a:latin typeface="Calibri"/>
                <a:cs typeface="Calibri"/>
              </a:rPr>
              <a:t>.</a:t>
            </a:r>
            <a:r>
              <a:rPr sz="2900" b="1" spc="-10" dirty="0">
                <a:solidFill>
                  <a:srgbClr val="FF0000"/>
                </a:solidFill>
                <a:latin typeface="Calibri"/>
                <a:cs typeface="Calibri"/>
              </a:rPr>
              <a:t>.</a:t>
            </a:r>
            <a:endParaRPr sz="2900" dirty="0">
              <a:latin typeface="Calibri"/>
              <a:cs typeface="Calibri"/>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274320"/>
            <a:ext cx="8229600" cy="759823"/>
          </a:xfrm>
          <a:prstGeom prst="rect">
            <a:avLst/>
          </a:prstGeom>
          <a:ln w="9525">
            <a:solidFill>
              <a:srgbClr val="000000"/>
            </a:solidFill>
          </a:ln>
        </p:spPr>
        <p:txBody>
          <a:bodyPr vert="horz" wrap="square" lIns="0" tIns="234315" rIns="0" bIns="0" rtlCol="0">
            <a:spAutoFit/>
          </a:bodyPr>
          <a:lstStyle/>
          <a:p>
            <a:pPr marL="337185">
              <a:lnSpc>
                <a:spcPct val="100000"/>
              </a:lnSpc>
              <a:spcBef>
                <a:spcPts val="1845"/>
              </a:spcBef>
            </a:pPr>
            <a:r>
              <a:rPr lang="el-GR" sz="3400" spc="-10" dirty="0">
                <a:solidFill>
                  <a:srgbClr val="FF0000"/>
                </a:solidFill>
              </a:rPr>
              <a:t>Απομυθοποιώντας </a:t>
            </a:r>
            <a:r>
              <a:rPr lang="el-GR" sz="3400" spc="-10" dirty="0"/>
              <a:t>την ιδεολογία του </a:t>
            </a:r>
            <a:r>
              <a:rPr sz="3400" spc="-25" dirty="0">
                <a:solidFill>
                  <a:srgbClr val="FF0000"/>
                </a:solidFill>
              </a:rPr>
              <a:t>NET</a:t>
            </a:r>
            <a:endParaRPr sz="3400" dirty="0"/>
          </a:p>
        </p:txBody>
      </p:sp>
      <p:sp>
        <p:nvSpPr>
          <p:cNvPr id="3" name="object 3"/>
          <p:cNvSpPr/>
          <p:nvPr/>
        </p:nvSpPr>
        <p:spPr>
          <a:xfrm>
            <a:off x="415036" y="1371600"/>
            <a:ext cx="8229600" cy="5212080"/>
          </a:xfrm>
          <a:custGeom>
            <a:avLst/>
            <a:gdLst/>
            <a:ahLst/>
            <a:cxnLst/>
            <a:rect l="l" t="t" r="r" b="b"/>
            <a:pathLst>
              <a:path w="8229600" h="4526280">
                <a:moveTo>
                  <a:pt x="0" y="4526280"/>
                </a:moveTo>
                <a:lnTo>
                  <a:pt x="8229600" y="4526280"/>
                </a:lnTo>
                <a:lnTo>
                  <a:pt x="8229600" y="0"/>
                </a:lnTo>
                <a:lnTo>
                  <a:pt x="0" y="0"/>
                </a:lnTo>
                <a:lnTo>
                  <a:pt x="0" y="4526280"/>
                </a:lnTo>
                <a:close/>
              </a:path>
            </a:pathLst>
          </a:custGeom>
          <a:ln w="9525">
            <a:solidFill>
              <a:srgbClr val="000000"/>
            </a:solidFill>
          </a:ln>
        </p:spPr>
        <p:txBody>
          <a:bodyPr wrap="square" lIns="0" tIns="0" rIns="0" bIns="0" rtlCol="0"/>
          <a:lstStyle/>
          <a:p>
            <a:endParaRPr/>
          </a:p>
        </p:txBody>
      </p:sp>
      <p:sp>
        <p:nvSpPr>
          <p:cNvPr id="4" name="object 4"/>
          <p:cNvSpPr txBox="1"/>
          <p:nvPr/>
        </p:nvSpPr>
        <p:spPr>
          <a:xfrm>
            <a:off x="535940" y="1413214"/>
            <a:ext cx="8150860" cy="4985596"/>
          </a:xfrm>
          <a:prstGeom prst="rect">
            <a:avLst/>
          </a:prstGeom>
        </p:spPr>
        <p:txBody>
          <a:bodyPr vert="horz" wrap="square" lIns="0" tIns="94615" rIns="0" bIns="0" rtlCol="0">
            <a:spAutoFit/>
          </a:bodyPr>
          <a:lstStyle/>
          <a:p>
            <a:pPr marL="12700" marR="84455">
              <a:lnSpc>
                <a:spcPct val="80000"/>
              </a:lnSpc>
              <a:spcBef>
                <a:spcPts val="745"/>
              </a:spcBef>
            </a:pPr>
            <a:r>
              <a:rPr lang="el-GR" sz="2700" i="1" dirty="0">
                <a:latin typeface="Calibri"/>
                <a:cs typeface="Calibri"/>
              </a:rPr>
              <a:t>Η αλληλεπίδραση των ΝΕΤ γίνεται αντιληπτή ως </a:t>
            </a:r>
            <a:r>
              <a:rPr lang="el-GR" sz="2700" b="1" i="1" dirty="0">
                <a:latin typeface="Calibri"/>
                <a:cs typeface="Calibri"/>
              </a:rPr>
              <a:t>μη ιεραρχική, χωρίς υπερδομή και διαμεσολάβηση, με ατομική διαχείριση, αυθόρμητη, άρα "</a:t>
            </a:r>
            <a:r>
              <a:rPr lang="el-GR" sz="2700" b="1" i="1" dirty="0">
                <a:solidFill>
                  <a:srgbClr val="FF0000"/>
                </a:solidFill>
                <a:latin typeface="Calibri"/>
                <a:cs typeface="Calibri"/>
              </a:rPr>
              <a:t>ελεύθερη</a:t>
            </a:r>
            <a:r>
              <a:rPr lang="el-GR" sz="2700" b="1" i="1" dirty="0">
                <a:latin typeface="Calibri"/>
                <a:cs typeface="Calibri"/>
              </a:rPr>
              <a:t>"</a:t>
            </a:r>
            <a:r>
              <a:rPr sz="2700" i="1" dirty="0">
                <a:latin typeface="Calibri"/>
                <a:cs typeface="Calibri"/>
              </a:rPr>
              <a:t>.</a:t>
            </a:r>
            <a:r>
              <a:rPr sz="2700" i="1" spc="-35" dirty="0">
                <a:latin typeface="Calibri"/>
                <a:cs typeface="Calibri"/>
              </a:rPr>
              <a:t> </a:t>
            </a:r>
            <a:r>
              <a:rPr lang="el-GR" sz="2700" i="1" spc="-35" dirty="0">
                <a:latin typeface="Calibri"/>
                <a:cs typeface="Calibri"/>
              </a:rPr>
              <a:t>Πραγματικά και άμεσα</a:t>
            </a:r>
            <a:endParaRPr sz="2700" dirty="0">
              <a:latin typeface="Calibri"/>
              <a:cs typeface="Calibri"/>
            </a:endParaRPr>
          </a:p>
          <a:p>
            <a:pPr marL="12700">
              <a:lnSpc>
                <a:spcPts val="2590"/>
              </a:lnSpc>
            </a:pPr>
            <a:r>
              <a:rPr sz="2700" b="1" i="1" spc="-10" dirty="0">
                <a:solidFill>
                  <a:srgbClr val="FF0000"/>
                </a:solidFill>
                <a:latin typeface="Calibri"/>
                <a:cs typeface="Calibri"/>
              </a:rPr>
              <a:t>“</a:t>
            </a:r>
            <a:r>
              <a:rPr lang="el-GR" sz="2700" b="1" i="1" spc="-10" dirty="0">
                <a:solidFill>
                  <a:srgbClr val="FF0000"/>
                </a:solidFill>
                <a:latin typeface="Calibri"/>
                <a:cs typeface="Calibri"/>
              </a:rPr>
              <a:t>δημοκρατική</a:t>
            </a:r>
            <a:r>
              <a:rPr sz="2700" b="1" i="1" spc="-10" dirty="0">
                <a:solidFill>
                  <a:srgbClr val="FF0000"/>
                </a:solidFill>
                <a:latin typeface="Calibri"/>
                <a:cs typeface="Calibri"/>
              </a:rPr>
              <a:t>”</a:t>
            </a:r>
            <a:r>
              <a:rPr sz="2700" i="1" spc="-10" dirty="0">
                <a:solidFill>
                  <a:srgbClr val="FF0000"/>
                </a:solidFill>
                <a:latin typeface="Calibri"/>
                <a:cs typeface="Calibri"/>
              </a:rPr>
              <a:t>.</a:t>
            </a:r>
            <a:endParaRPr sz="2700" dirty="0">
              <a:latin typeface="Calibri"/>
              <a:cs typeface="Calibri"/>
            </a:endParaRPr>
          </a:p>
          <a:p>
            <a:pPr marL="469900">
              <a:lnSpc>
                <a:spcPct val="100000"/>
              </a:lnSpc>
            </a:pPr>
            <a:r>
              <a:rPr lang="el-GR" sz="2700" dirty="0">
                <a:latin typeface="Calibri"/>
                <a:cs typeface="Calibri"/>
              </a:rPr>
              <a:t>Μια νεοφιλελεύθερη άποψη και μια λανθασμένη αντίληψη</a:t>
            </a:r>
            <a:r>
              <a:rPr sz="2700" spc="-10" dirty="0">
                <a:latin typeface="Calibri"/>
                <a:cs typeface="Calibri"/>
              </a:rPr>
              <a:t>.</a:t>
            </a:r>
            <a:endParaRPr sz="2700" dirty="0">
              <a:latin typeface="Calibri"/>
              <a:cs typeface="Calibri"/>
            </a:endParaRPr>
          </a:p>
          <a:p>
            <a:pPr>
              <a:lnSpc>
                <a:spcPct val="100000"/>
              </a:lnSpc>
              <a:spcBef>
                <a:spcPts val="45"/>
              </a:spcBef>
            </a:pPr>
            <a:endParaRPr lang="en-US" sz="3150" dirty="0">
              <a:latin typeface="Calibri"/>
              <a:cs typeface="Calibri"/>
            </a:endParaRPr>
          </a:p>
          <a:p>
            <a:pPr marL="355600" marR="5080" indent="-343535">
              <a:lnSpc>
                <a:spcPct val="80000"/>
              </a:lnSpc>
              <a:buFont typeface="Arial"/>
              <a:buChar char="•"/>
              <a:tabLst>
                <a:tab pos="355600" algn="l"/>
                <a:tab pos="356235" algn="l"/>
              </a:tabLst>
            </a:pPr>
            <a:r>
              <a:rPr lang="el-GR" sz="2700" dirty="0">
                <a:latin typeface="Calibri"/>
                <a:cs typeface="Calibri"/>
              </a:rPr>
              <a:t>Υπάρχουν </a:t>
            </a:r>
            <a:r>
              <a:rPr lang="el-GR" sz="2700" b="1" dirty="0">
                <a:latin typeface="Calibri"/>
                <a:cs typeface="Calibri"/>
              </a:rPr>
              <a:t>νέες Δυνάμεις </a:t>
            </a:r>
            <a:r>
              <a:rPr lang="el-GR" sz="2700" dirty="0">
                <a:latin typeface="Calibri"/>
                <a:cs typeface="Calibri"/>
              </a:rPr>
              <a:t>πέρα από το WEB και τη δραστηριότητα και τις πληροφορίες του,</a:t>
            </a:r>
            <a:r>
              <a:rPr lang="en-US" sz="2700" spc="-10" dirty="0">
                <a:latin typeface="Calibri"/>
                <a:cs typeface="Calibri"/>
              </a:rPr>
              <a:t>;</a:t>
            </a:r>
            <a:endParaRPr lang="en-US" sz="2700" dirty="0">
              <a:latin typeface="Calibri"/>
              <a:cs typeface="Calibri"/>
            </a:endParaRPr>
          </a:p>
          <a:p>
            <a:pPr marL="355600" indent="-343535">
              <a:lnSpc>
                <a:spcPct val="100000"/>
              </a:lnSpc>
              <a:spcBef>
                <a:spcPts val="5"/>
              </a:spcBef>
              <a:buFont typeface="Arial"/>
              <a:buChar char="•"/>
              <a:tabLst>
                <a:tab pos="355600" algn="l"/>
                <a:tab pos="356235" algn="l"/>
              </a:tabLst>
            </a:pPr>
            <a:r>
              <a:rPr lang="el-GR" sz="2700" dirty="0">
                <a:latin typeface="Calibri"/>
                <a:cs typeface="Calibri"/>
              </a:rPr>
              <a:t>Εντυπωσιακά </a:t>
            </a:r>
            <a:r>
              <a:rPr lang="el-GR" sz="2700" b="1" dirty="0">
                <a:latin typeface="Calibri"/>
                <a:cs typeface="Calibri"/>
              </a:rPr>
              <a:t>ολιγοπωλιακά οικονομικά συμφέροντα</a:t>
            </a:r>
            <a:endParaRPr sz="2700" b="1" dirty="0">
              <a:latin typeface="Calibri"/>
              <a:cs typeface="Calibri"/>
            </a:endParaRPr>
          </a:p>
          <a:p>
            <a:pPr marL="355600" indent="-343535">
              <a:lnSpc>
                <a:spcPct val="100000"/>
              </a:lnSpc>
              <a:buFont typeface="Arial"/>
              <a:buChar char="•"/>
              <a:tabLst>
                <a:tab pos="355600" algn="l"/>
                <a:tab pos="356235" algn="l"/>
              </a:tabLst>
            </a:pPr>
            <a:r>
              <a:rPr lang="el-GR" sz="2700" b="1" dirty="0">
                <a:latin typeface="Calibri"/>
                <a:cs typeface="Calibri"/>
              </a:rPr>
              <a:t>Επιρροή, χειραγώγηση,</a:t>
            </a:r>
            <a:r>
              <a:rPr sz="2700" spc="-10" dirty="0">
                <a:latin typeface="Calibri"/>
                <a:cs typeface="Calibri"/>
              </a:rPr>
              <a:t>,</a:t>
            </a:r>
            <a:endParaRPr sz="2700" dirty="0">
              <a:latin typeface="Calibri"/>
              <a:cs typeface="Calibri"/>
            </a:endParaRPr>
          </a:p>
          <a:p>
            <a:pPr marL="355600" indent="-343535">
              <a:lnSpc>
                <a:spcPct val="100000"/>
              </a:lnSpc>
              <a:buFont typeface="Arial"/>
              <a:buChar char="•"/>
              <a:tabLst>
                <a:tab pos="355600" algn="l"/>
                <a:tab pos="356235" algn="l"/>
              </a:tabLst>
            </a:pPr>
            <a:r>
              <a:rPr lang="el-GR" sz="2700" b="1" dirty="0">
                <a:latin typeface="Calibri"/>
                <a:cs typeface="Calibri"/>
              </a:rPr>
              <a:t>Εκμετάλλευση </a:t>
            </a:r>
            <a:r>
              <a:rPr lang="el-GR" sz="2700" dirty="0">
                <a:latin typeface="Calibri"/>
                <a:cs typeface="Calibri"/>
              </a:rPr>
              <a:t>δεδομένων, Εκμετάλλευση εργασιών</a:t>
            </a:r>
            <a:endParaRPr sz="2700" dirty="0">
              <a:latin typeface="Calibri"/>
              <a:cs typeface="Calibri"/>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82041" y="174498"/>
            <a:ext cx="3669665" cy="381515"/>
          </a:xfrm>
          <a:prstGeom prst="rect">
            <a:avLst/>
          </a:prstGeom>
        </p:spPr>
        <p:txBody>
          <a:bodyPr vert="horz" wrap="square" lIns="0" tIns="12065" rIns="0" bIns="0" rtlCol="0">
            <a:spAutoFit/>
          </a:bodyPr>
          <a:lstStyle/>
          <a:p>
            <a:pPr marL="12700">
              <a:lnSpc>
                <a:spcPct val="100000"/>
              </a:lnSpc>
              <a:spcBef>
                <a:spcPts val="95"/>
              </a:spcBef>
            </a:pPr>
            <a:r>
              <a:rPr lang="el-GR" sz="2400" spc="-10" dirty="0">
                <a:latin typeface="Calibri"/>
                <a:cs typeface="Calibri"/>
              </a:rPr>
              <a:t>ΤΕΧΝΟΛΟΓΙΕΣ ΔΙΑΦΩΝΙΑΣ</a:t>
            </a:r>
            <a:endParaRPr lang="el-GR" sz="2400" dirty="0">
              <a:latin typeface="Calibri"/>
              <a:cs typeface="Calibri"/>
            </a:endParaRPr>
          </a:p>
        </p:txBody>
      </p:sp>
      <p:sp>
        <p:nvSpPr>
          <p:cNvPr id="3" name="object 3"/>
          <p:cNvSpPr txBox="1">
            <a:spLocks noGrp="1"/>
          </p:cNvSpPr>
          <p:nvPr>
            <p:ph type="title"/>
          </p:nvPr>
        </p:nvSpPr>
        <p:spPr>
          <a:xfrm>
            <a:off x="282040" y="840740"/>
            <a:ext cx="4289959" cy="504625"/>
          </a:xfrm>
          <a:prstGeom prst="rect">
            <a:avLst/>
          </a:prstGeom>
        </p:spPr>
        <p:txBody>
          <a:bodyPr vert="horz" wrap="square" lIns="0" tIns="12065" rIns="0" bIns="0" rtlCol="0">
            <a:spAutoFit/>
          </a:bodyPr>
          <a:lstStyle/>
          <a:p>
            <a:pPr marL="12700">
              <a:lnSpc>
                <a:spcPct val="100000"/>
              </a:lnSpc>
              <a:spcBef>
                <a:spcPts val="95"/>
              </a:spcBef>
            </a:pPr>
            <a:r>
              <a:rPr lang="el-GR" sz="3100" dirty="0">
                <a:solidFill>
                  <a:srgbClr val="008000"/>
                </a:solidFill>
              </a:rPr>
              <a:t>γ</a:t>
            </a:r>
            <a:r>
              <a:rPr sz="3100" dirty="0">
                <a:solidFill>
                  <a:srgbClr val="008000"/>
                </a:solidFill>
              </a:rPr>
              <a:t>)</a:t>
            </a:r>
            <a:r>
              <a:rPr sz="3100" spc="5" dirty="0">
                <a:solidFill>
                  <a:srgbClr val="008000"/>
                </a:solidFill>
              </a:rPr>
              <a:t> </a:t>
            </a:r>
            <a:r>
              <a:rPr lang="el-GR" sz="2800" dirty="0">
                <a:solidFill>
                  <a:srgbClr val="008000"/>
                </a:solidFill>
              </a:rPr>
              <a:t>γ)</a:t>
            </a:r>
            <a:r>
              <a:rPr lang="el-GR" sz="2800" spc="10" dirty="0">
                <a:solidFill>
                  <a:srgbClr val="008000"/>
                </a:solidFill>
              </a:rPr>
              <a:t> </a:t>
            </a:r>
            <a:r>
              <a:rPr lang="el-GR" sz="3200" i="1" spc="-30" dirty="0" err="1">
                <a:solidFill>
                  <a:srgbClr val="FF0000"/>
                </a:solidFill>
                <a:latin typeface="Calibri"/>
                <a:cs typeface="Calibri"/>
              </a:rPr>
              <a:t>αντι</a:t>
            </a:r>
            <a:r>
              <a:rPr lang="el-GR" sz="3200" i="1" spc="-30" dirty="0">
                <a:solidFill>
                  <a:srgbClr val="FF0000"/>
                </a:solidFill>
                <a:latin typeface="Calibri"/>
                <a:cs typeface="Calibri"/>
              </a:rPr>
              <a:t>-χειραγώγηση</a:t>
            </a:r>
            <a:endParaRPr sz="3100" dirty="0">
              <a:latin typeface="Calibri"/>
              <a:cs typeface="Calibri"/>
            </a:endParaRPr>
          </a:p>
        </p:txBody>
      </p:sp>
      <p:sp>
        <p:nvSpPr>
          <p:cNvPr id="4" name="object 4"/>
          <p:cNvSpPr/>
          <p:nvPr/>
        </p:nvSpPr>
        <p:spPr>
          <a:xfrm>
            <a:off x="294741" y="4000635"/>
            <a:ext cx="3201035" cy="0"/>
          </a:xfrm>
          <a:custGeom>
            <a:avLst/>
            <a:gdLst/>
            <a:ahLst/>
            <a:cxnLst/>
            <a:rect l="l" t="t" r="r" b="b"/>
            <a:pathLst>
              <a:path w="3201035">
                <a:moveTo>
                  <a:pt x="0" y="0"/>
                </a:moveTo>
                <a:lnTo>
                  <a:pt x="3200881" y="0"/>
                </a:lnTo>
              </a:path>
            </a:pathLst>
          </a:custGeom>
          <a:ln w="18110">
            <a:solidFill>
              <a:srgbClr val="000000"/>
            </a:solidFill>
          </a:ln>
        </p:spPr>
        <p:txBody>
          <a:bodyPr wrap="square" lIns="0" tIns="0" rIns="0" bIns="0" rtlCol="0"/>
          <a:lstStyle/>
          <a:p>
            <a:endParaRPr/>
          </a:p>
        </p:txBody>
      </p:sp>
      <p:sp>
        <p:nvSpPr>
          <p:cNvPr id="5" name="object 5"/>
          <p:cNvSpPr txBox="1"/>
          <p:nvPr/>
        </p:nvSpPr>
        <p:spPr>
          <a:xfrm>
            <a:off x="282041" y="1427479"/>
            <a:ext cx="8313420" cy="5116657"/>
          </a:xfrm>
          <a:prstGeom prst="rect">
            <a:avLst/>
          </a:prstGeom>
        </p:spPr>
        <p:txBody>
          <a:bodyPr vert="horz" wrap="square" lIns="0" tIns="12065" rIns="0" bIns="0" rtlCol="0">
            <a:spAutoFit/>
          </a:bodyPr>
          <a:lstStyle/>
          <a:p>
            <a:pPr marL="469900">
              <a:lnSpc>
                <a:spcPts val="2485"/>
              </a:lnSpc>
              <a:spcBef>
                <a:spcPts val="95"/>
              </a:spcBef>
            </a:pPr>
            <a:r>
              <a:rPr lang="el-GR" sz="2200" dirty="0">
                <a:latin typeface="Calibri"/>
                <a:cs typeface="Calibri"/>
              </a:rPr>
              <a:t>Οι ΤΠΕ και οι γνωστικές τεχνολογίες </a:t>
            </a:r>
            <a:r>
              <a:rPr lang="el-GR" sz="2200" b="1" dirty="0">
                <a:latin typeface="Calibri"/>
                <a:cs typeface="Calibri"/>
              </a:rPr>
              <a:t>χρησιμοποιείται για την αναγνώριση του προφίλ και των ενδιαφερόντων μας, αλλά </a:t>
            </a:r>
            <a:r>
              <a:rPr lang="el-GR" sz="2200" b="1" dirty="0">
                <a:solidFill>
                  <a:srgbClr val="FF0000"/>
                </a:solidFill>
                <a:latin typeface="Calibri"/>
                <a:cs typeface="Calibri"/>
              </a:rPr>
              <a:t>ΟΧΙ για την ΕΝΔΥΝΑΜΩΣΗ ΜΑΣ</a:t>
            </a:r>
            <a:r>
              <a:rPr lang="el-GR" sz="2200" b="1" spc="-25" dirty="0">
                <a:latin typeface="Calibri"/>
                <a:cs typeface="Calibri"/>
              </a:rPr>
              <a:t>,</a:t>
            </a:r>
            <a:endParaRPr lang="el-GR" sz="2200" dirty="0">
              <a:latin typeface="Calibri"/>
              <a:cs typeface="Calibri"/>
            </a:endParaRPr>
          </a:p>
          <a:p>
            <a:pPr marL="12700">
              <a:lnSpc>
                <a:spcPct val="100000"/>
              </a:lnSpc>
            </a:pPr>
            <a:r>
              <a:rPr lang="el-GR" sz="2200" b="1" spc="-25" dirty="0">
                <a:latin typeface="Calibri"/>
                <a:cs typeface="Calibri"/>
              </a:rPr>
              <a:t>όμως</a:t>
            </a:r>
            <a:endParaRPr sz="2200" dirty="0">
              <a:latin typeface="Calibri"/>
              <a:cs typeface="Calibri"/>
            </a:endParaRPr>
          </a:p>
          <a:p>
            <a:pPr marL="12700" marR="189230" indent="457200">
              <a:lnSpc>
                <a:spcPct val="90100"/>
              </a:lnSpc>
              <a:spcBef>
                <a:spcPts val="265"/>
              </a:spcBef>
            </a:pPr>
            <a:r>
              <a:rPr lang="el-GR" sz="2200" dirty="0">
                <a:latin typeface="Calibri"/>
                <a:cs typeface="Calibri"/>
              </a:rPr>
              <a:t>προκειμένου να μας προτείνουν/</a:t>
            </a:r>
            <a:r>
              <a:rPr lang="el-GR" sz="2200" dirty="0">
                <a:solidFill>
                  <a:srgbClr val="FF0000"/>
                </a:solidFill>
                <a:latin typeface="Calibri"/>
                <a:cs typeface="Calibri"/>
              </a:rPr>
              <a:t>προτρέπουν να "αγοράσουμε" κάτι </a:t>
            </a:r>
            <a:r>
              <a:rPr lang="el-GR" sz="2200" dirty="0">
                <a:latin typeface="Calibri"/>
                <a:cs typeface="Calibri"/>
              </a:rPr>
              <a:t>(αγαθά, ιδέες, ...) Μας παρακολουθούν και μας αναλύουν προκειμένου να μας χειραγωγήσουν και να επηρεάσουν τις επιλογές μας.</a:t>
            </a:r>
            <a:endParaRPr sz="2200" dirty="0">
              <a:latin typeface="Calibri"/>
              <a:cs typeface="Calibri"/>
            </a:endParaRPr>
          </a:p>
          <a:p>
            <a:pPr>
              <a:lnSpc>
                <a:spcPct val="100000"/>
              </a:lnSpc>
            </a:pPr>
            <a:endParaRPr sz="2200" dirty="0">
              <a:latin typeface="Calibri"/>
              <a:cs typeface="Calibri"/>
            </a:endParaRPr>
          </a:p>
          <a:p>
            <a:pPr marL="12700">
              <a:lnSpc>
                <a:spcPct val="100000"/>
              </a:lnSpc>
              <a:spcBef>
                <a:spcPts val="1714"/>
              </a:spcBef>
            </a:pPr>
            <a:r>
              <a:rPr lang="el-GR" sz="3200" dirty="0">
                <a:latin typeface="Calibri"/>
                <a:cs typeface="Calibri"/>
              </a:rPr>
              <a:t>Χρειαζόμαστε </a:t>
            </a:r>
            <a:r>
              <a:rPr lang="el-GR" sz="3200" b="1" dirty="0">
                <a:solidFill>
                  <a:srgbClr val="FF0000"/>
                </a:solidFill>
                <a:latin typeface="Calibri"/>
                <a:cs typeface="Calibri"/>
              </a:rPr>
              <a:t>τεχνολογίες ΤΝ κατά της χειραγώγησης</a:t>
            </a:r>
            <a:r>
              <a:rPr lang="el-GR" sz="3200" dirty="0">
                <a:latin typeface="Calibri"/>
                <a:cs typeface="Calibri"/>
              </a:rPr>
              <a:t>:</a:t>
            </a:r>
            <a:endParaRPr sz="2500" dirty="0">
              <a:latin typeface="Calibri"/>
              <a:cs typeface="Calibri"/>
            </a:endParaRPr>
          </a:p>
          <a:p>
            <a:pPr>
              <a:lnSpc>
                <a:spcPct val="100000"/>
              </a:lnSpc>
              <a:spcBef>
                <a:spcPts val="50"/>
              </a:spcBef>
            </a:pPr>
            <a:endParaRPr sz="2450" dirty="0">
              <a:latin typeface="Calibri"/>
              <a:cs typeface="Calibri"/>
            </a:endParaRPr>
          </a:p>
          <a:p>
            <a:pPr marL="12700">
              <a:lnSpc>
                <a:spcPts val="2375"/>
              </a:lnSpc>
            </a:pPr>
            <a:r>
              <a:rPr lang="el-GR" sz="2200" dirty="0">
                <a:latin typeface="Calibri"/>
                <a:cs typeface="Calibri"/>
              </a:rPr>
              <a:t>Θα ήθελα να έχω έναν όχι τόσο </a:t>
            </a:r>
            <a:r>
              <a:rPr lang="el-GR" sz="2200" b="1" dirty="0">
                <a:latin typeface="Calibri"/>
                <a:cs typeface="Calibri"/>
              </a:rPr>
              <a:t>προσωπικό εικονικό ή ρομποτικό</a:t>
            </a:r>
          </a:p>
          <a:p>
            <a:pPr marL="12700">
              <a:lnSpc>
                <a:spcPts val="2375"/>
              </a:lnSpc>
            </a:pPr>
            <a:r>
              <a:rPr lang="el-GR" sz="2200" b="1" dirty="0">
                <a:latin typeface="Calibri"/>
                <a:cs typeface="Calibri"/>
              </a:rPr>
              <a:t>ψυχοθεραπευτή ή φυσιοθεραπευτή</a:t>
            </a:r>
            <a:r>
              <a:rPr sz="2200" b="1" spc="-10" dirty="0">
                <a:latin typeface="Calibri"/>
                <a:cs typeface="Calibri"/>
              </a:rPr>
              <a:t>;</a:t>
            </a:r>
            <a:endParaRPr sz="2200" b="1" dirty="0">
              <a:latin typeface="Calibri"/>
              <a:cs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6334" y="457962"/>
            <a:ext cx="8313420" cy="5724525"/>
          </a:xfrm>
          <a:custGeom>
            <a:avLst/>
            <a:gdLst/>
            <a:ahLst/>
            <a:cxnLst/>
            <a:rect l="l" t="t" r="r" b="b"/>
            <a:pathLst>
              <a:path w="8313420" h="5724525">
                <a:moveTo>
                  <a:pt x="0" y="5724144"/>
                </a:moveTo>
                <a:lnTo>
                  <a:pt x="8313420" y="5724144"/>
                </a:lnTo>
                <a:lnTo>
                  <a:pt x="8313420" y="0"/>
                </a:lnTo>
                <a:lnTo>
                  <a:pt x="0" y="0"/>
                </a:lnTo>
                <a:lnTo>
                  <a:pt x="0" y="5724144"/>
                </a:lnTo>
                <a:close/>
              </a:path>
            </a:pathLst>
          </a:custGeom>
          <a:ln w="28575">
            <a:solidFill>
              <a:srgbClr val="000000"/>
            </a:solidFill>
          </a:ln>
        </p:spPr>
        <p:txBody>
          <a:bodyPr wrap="square" lIns="0" tIns="0" rIns="0" bIns="0" rtlCol="0"/>
          <a:lstStyle/>
          <a:p>
            <a:endParaRPr/>
          </a:p>
        </p:txBody>
      </p:sp>
      <p:sp>
        <p:nvSpPr>
          <p:cNvPr id="3" name="object 3"/>
          <p:cNvSpPr txBox="1"/>
          <p:nvPr/>
        </p:nvSpPr>
        <p:spPr>
          <a:xfrm>
            <a:off x="464616" y="692911"/>
            <a:ext cx="8044815" cy="4433906"/>
          </a:xfrm>
          <a:prstGeom prst="rect">
            <a:avLst/>
          </a:prstGeom>
        </p:spPr>
        <p:txBody>
          <a:bodyPr vert="horz" wrap="square" lIns="0" tIns="12065" rIns="0" bIns="0" rtlCol="0">
            <a:spAutoFit/>
          </a:bodyPr>
          <a:lstStyle/>
          <a:p>
            <a:pPr marL="12700">
              <a:lnSpc>
                <a:spcPct val="100000"/>
              </a:lnSpc>
              <a:spcBef>
                <a:spcPts val="95"/>
              </a:spcBef>
            </a:pPr>
            <a:r>
              <a:rPr lang="el-GR" sz="2400" b="1" dirty="0">
                <a:latin typeface="Calibri"/>
                <a:cs typeface="Calibri"/>
              </a:rPr>
              <a:t>Στην επιστήμη</a:t>
            </a:r>
            <a:endParaRPr sz="2400" dirty="0">
              <a:latin typeface="Calibri"/>
              <a:cs typeface="Calibri"/>
            </a:endParaRPr>
          </a:p>
          <a:p>
            <a:pPr marL="469900">
              <a:lnSpc>
                <a:spcPct val="100000"/>
              </a:lnSpc>
            </a:pPr>
            <a:r>
              <a:rPr lang="el-GR" sz="2400" dirty="0">
                <a:latin typeface="Calibri"/>
                <a:cs typeface="Calibri"/>
              </a:rPr>
              <a:t>τα οικονομικά, κοινωνικά, τεχνικά αποτελέσματα θα πρέπει να έχουν κυρίως « παράπλευρες/ακούσιες" επιπτώσεις</a:t>
            </a:r>
            <a:r>
              <a:rPr sz="2400" spc="-10" dirty="0">
                <a:latin typeface="Calibri"/>
                <a:cs typeface="Calibri"/>
              </a:rPr>
              <a:t>.</a:t>
            </a:r>
            <a:endParaRPr sz="2400" dirty="0">
              <a:latin typeface="Calibri"/>
              <a:cs typeface="Calibri"/>
            </a:endParaRPr>
          </a:p>
          <a:p>
            <a:pPr marL="12700" marR="259079" indent="457200">
              <a:lnSpc>
                <a:spcPct val="100000"/>
              </a:lnSpc>
            </a:pPr>
            <a:r>
              <a:rPr lang="el-GR" sz="2400" dirty="0">
                <a:latin typeface="Calibri"/>
                <a:cs typeface="Calibri"/>
              </a:rPr>
              <a:t>Προφανώς θα πρέπει να υπάρχει μια έρευνα προσανατολισμένη στην επίλυση προβλημάτων, αλλά και σε αυτή την "εφαρμοσμένη" έρευνα η προτεραιότητα είναι η Κ, η κατανόηση, η εξήγηση, η μοντελοποίηση</a:t>
            </a:r>
            <a:r>
              <a:rPr sz="2400" spc="-10" dirty="0">
                <a:latin typeface="Calibri"/>
                <a:cs typeface="Calibri"/>
              </a:rPr>
              <a:t>..</a:t>
            </a:r>
            <a:endParaRPr sz="2400" dirty="0">
              <a:latin typeface="Calibri"/>
              <a:cs typeface="Calibri"/>
            </a:endParaRPr>
          </a:p>
          <a:p>
            <a:pPr marL="12700" marR="66040">
              <a:lnSpc>
                <a:spcPct val="100000"/>
              </a:lnSpc>
              <a:spcBef>
                <a:spcPts val="1445"/>
              </a:spcBef>
            </a:pPr>
            <a:r>
              <a:rPr lang="el-GR" sz="2400" dirty="0">
                <a:latin typeface="Calibri"/>
                <a:cs typeface="Calibri"/>
              </a:rPr>
              <a:t>Η τεχνητή νοημοσύνη μοιάζει μερικές φορές λίγο διεστραμμένη στην πλήρη εξυπηρέτηση των επιχειρήσεων, ως προς την παροχή νέων προϊόντων στην αγορά:</a:t>
            </a:r>
          </a:p>
          <a:p>
            <a:pPr marL="12700" marR="66040">
              <a:lnSpc>
                <a:spcPct val="100000"/>
              </a:lnSpc>
              <a:spcBef>
                <a:spcPts val="1445"/>
              </a:spcBef>
            </a:pPr>
            <a:r>
              <a:rPr lang="el-GR" sz="2400" dirty="0">
                <a:latin typeface="Calibri"/>
                <a:cs typeface="Calibri"/>
              </a:rPr>
              <a:t>(</a:t>
            </a:r>
            <a:r>
              <a:rPr lang="el-GR" sz="2400" dirty="0" err="1">
                <a:latin typeface="Calibri"/>
                <a:cs typeface="Calibri"/>
              </a:rPr>
              <a:t>Google</a:t>
            </a:r>
            <a:r>
              <a:rPr lang="el-GR" sz="2400" dirty="0">
                <a:latin typeface="Calibri"/>
                <a:cs typeface="Calibri"/>
              </a:rPr>
              <a:t>, </a:t>
            </a:r>
            <a:r>
              <a:rPr lang="el-GR" sz="2400" dirty="0" err="1">
                <a:latin typeface="Calibri"/>
                <a:cs typeface="Calibri"/>
              </a:rPr>
              <a:t>Amazon</a:t>
            </a:r>
            <a:r>
              <a:rPr lang="el-GR" sz="2400" dirty="0">
                <a:latin typeface="Calibri"/>
                <a:cs typeface="Calibri"/>
              </a:rPr>
              <a:t>, κ.λπ. κ.λπ. κ.λπ. κ.λπ.)</a:t>
            </a:r>
            <a:endParaRPr sz="2400" dirty="0">
              <a:latin typeface="Calibri"/>
              <a:cs typeface="Calibri"/>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82041" y="163829"/>
            <a:ext cx="4166235" cy="406400"/>
          </a:xfrm>
          <a:prstGeom prst="rect">
            <a:avLst/>
          </a:prstGeom>
        </p:spPr>
        <p:txBody>
          <a:bodyPr vert="horz" wrap="square" lIns="0" tIns="12065" rIns="0" bIns="0" rtlCol="0">
            <a:spAutoFit/>
          </a:bodyPr>
          <a:lstStyle/>
          <a:p>
            <a:pPr marL="12700">
              <a:lnSpc>
                <a:spcPct val="100000"/>
              </a:lnSpc>
              <a:spcBef>
                <a:spcPts val="95"/>
              </a:spcBef>
            </a:pPr>
            <a:r>
              <a:rPr lang="el-GR" sz="2500" spc="-10" dirty="0">
                <a:latin typeface="Calibri"/>
                <a:cs typeface="Calibri"/>
              </a:rPr>
              <a:t>ΤΕΧΝΟΛΟΓΙΕΣ ΔΙΑΦΩΝΙΑΣ</a:t>
            </a:r>
            <a:endParaRPr sz="2500" dirty="0">
              <a:latin typeface="Calibri"/>
              <a:cs typeface="Calibri"/>
            </a:endParaRPr>
          </a:p>
        </p:txBody>
      </p:sp>
      <p:sp>
        <p:nvSpPr>
          <p:cNvPr id="3" name="object 3"/>
          <p:cNvSpPr txBox="1">
            <a:spLocks noGrp="1"/>
          </p:cNvSpPr>
          <p:nvPr>
            <p:ph type="title"/>
          </p:nvPr>
        </p:nvSpPr>
        <p:spPr>
          <a:xfrm>
            <a:off x="282041" y="918463"/>
            <a:ext cx="4319270" cy="635000"/>
          </a:xfrm>
          <a:prstGeom prst="rect">
            <a:avLst/>
          </a:prstGeom>
        </p:spPr>
        <p:txBody>
          <a:bodyPr vert="horz" wrap="square" lIns="0" tIns="12065" rIns="0" bIns="0" rtlCol="0">
            <a:spAutoFit/>
          </a:bodyPr>
          <a:lstStyle/>
          <a:p>
            <a:pPr marL="12700">
              <a:lnSpc>
                <a:spcPct val="100000"/>
              </a:lnSpc>
              <a:spcBef>
                <a:spcPts val="95"/>
              </a:spcBef>
            </a:pPr>
            <a:r>
              <a:rPr lang="el-GR" sz="3500" dirty="0">
                <a:solidFill>
                  <a:srgbClr val="008000"/>
                </a:solidFill>
              </a:rPr>
              <a:t>γ</a:t>
            </a:r>
            <a:r>
              <a:rPr sz="3500" dirty="0">
                <a:solidFill>
                  <a:srgbClr val="008000"/>
                </a:solidFill>
              </a:rPr>
              <a:t>)</a:t>
            </a:r>
            <a:r>
              <a:rPr sz="3500" spc="10" dirty="0">
                <a:solidFill>
                  <a:srgbClr val="008000"/>
                </a:solidFill>
              </a:rPr>
              <a:t> </a:t>
            </a:r>
            <a:r>
              <a:rPr lang="el-GR" sz="4000" i="1" spc="-30" dirty="0" err="1">
                <a:solidFill>
                  <a:srgbClr val="FF0000"/>
                </a:solidFill>
                <a:latin typeface="Calibri"/>
                <a:cs typeface="Calibri"/>
              </a:rPr>
              <a:t>αντι</a:t>
            </a:r>
            <a:r>
              <a:rPr lang="el-GR" sz="4000" i="1" spc="-30" dirty="0">
                <a:solidFill>
                  <a:srgbClr val="FF0000"/>
                </a:solidFill>
                <a:latin typeface="Calibri"/>
                <a:cs typeface="Calibri"/>
              </a:rPr>
              <a:t>-χειραγώγηση</a:t>
            </a:r>
            <a:endParaRPr sz="4000" dirty="0">
              <a:latin typeface="Calibri"/>
              <a:cs typeface="Calibri"/>
            </a:endParaRPr>
          </a:p>
        </p:txBody>
      </p:sp>
      <p:sp>
        <p:nvSpPr>
          <p:cNvPr id="4" name="object 4"/>
          <p:cNvSpPr txBox="1"/>
          <p:nvPr/>
        </p:nvSpPr>
        <p:spPr>
          <a:xfrm>
            <a:off x="282041" y="1916937"/>
            <a:ext cx="8453755" cy="4838569"/>
          </a:xfrm>
          <a:prstGeom prst="rect">
            <a:avLst/>
          </a:prstGeom>
        </p:spPr>
        <p:txBody>
          <a:bodyPr vert="horz" wrap="square" lIns="0" tIns="12065" rIns="0" bIns="0" rtlCol="0">
            <a:spAutoFit/>
          </a:bodyPr>
          <a:lstStyle/>
          <a:p>
            <a:pPr marL="12700" algn="just">
              <a:lnSpc>
                <a:spcPts val="2700"/>
              </a:lnSpc>
              <a:spcBef>
                <a:spcPts val="95"/>
              </a:spcBef>
            </a:pPr>
            <a:r>
              <a:rPr lang="el-GR" sz="2500" dirty="0">
                <a:latin typeface="Calibri"/>
                <a:cs typeface="Calibri"/>
              </a:rPr>
              <a:t>Θα ήθελα πολύ περισσότερο έναν " </a:t>
            </a:r>
            <a:r>
              <a:rPr lang="el-GR" sz="2500" dirty="0">
                <a:solidFill>
                  <a:srgbClr val="FF0000"/>
                </a:solidFill>
                <a:latin typeface="Calibri"/>
                <a:cs typeface="Calibri"/>
              </a:rPr>
              <a:t>καθοδηγητή ζωής</a:t>
            </a:r>
            <a:r>
              <a:rPr lang="el-GR" sz="2500" dirty="0">
                <a:latin typeface="Calibri"/>
                <a:cs typeface="Calibri"/>
              </a:rPr>
              <a:t>" στον κύριο "κοινωνικό μου ρόλο" (π.χ. καταναλωτής!), αλλά όχι έναν καθοδηγητή που να λέει "στρίψε δεξιά, στρίψε αριστερά", "αγόρασε αυτό, μην αγοράσεις αυτό</a:t>
            </a:r>
            <a:r>
              <a:rPr lang="en-GB" sz="2500" spc="-10" dirty="0">
                <a:latin typeface="Calibri"/>
                <a:cs typeface="Calibri"/>
              </a:rPr>
              <a:t>”…</a:t>
            </a:r>
            <a:endParaRPr lang="en-GB" sz="2500" dirty="0">
              <a:latin typeface="Calibri"/>
              <a:cs typeface="Calibri"/>
            </a:endParaRPr>
          </a:p>
          <a:p>
            <a:pPr marL="469900" algn="just">
              <a:lnSpc>
                <a:spcPts val="2700"/>
              </a:lnSpc>
            </a:pPr>
            <a:r>
              <a:rPr lang="el-GR" sz="2500" dirty="0">
                <a:latin typeface="Calibri"/>
                <a:cs typeface="Calibri"/>
              </a:rPr>
              <a:t>Αλλά ένα </a:t>
            </a:r>
            <a:r>
              <a:rPr lang="el-GR" sz="2500" b="1" dirty="0">
                <a:latin typeface="Calibri"/>
                <a:cs typeface="Calibri"/>
              </a:rPr>
              <a:t>δάσκαλο, έναν εκπαιδευτή</a:t>
            </a:r>
            <a:r>
              <a:rPr lang="el-GR" sz="2500" dirty="0">
                <a:latin typeface="Calibri"/>
                <a:cs typeface="Calibri"/>
              </a:rPr>
              <a:t>, που με παρακινεί να </a:t>
            </a:r>
            <a:r>
              <a:rPr lang="el-GR" sz="2500" u="sng" dirty="0">
                <a:latin typeface="Calibri"/>
                <a:cs typeface="Calibri"/>
              </a:rPr>
              <a:t>καταλάβω</a:t>
            </a:r>
            <a:r>
              <a:rPr lang="el-GR" sz="2500" dirty="0">
                <a:latin typeface="Calibri"/>
                <a:cs typeface="Calibri"/>
              </a:rPr>
              <a:t> και να προβληματιστώ σχετικά με το γιατί προσανατολίζομαι προς αυτή την κατεύθυνση, επιλέγω αυτό το προϊόν- προβληματίζομαι αν έχω τις σωστές πληροφορίες ή αν έχω λανθασμένες πεποιθήσεις κ.λπ.</a:t>
            </a:r>
            <a:r>
              <a:rPr lang="el-GR" sz="2500" spc="-20" dirty="0">
                <a:latin typeface="Calibri"/>
                <a:cs typeface="Calibri"/>
              </a:rPr>
              <a:t>.</a:t>
            </a:r>
            <a:endParaRPr lang="el-GR" sz="2500" dirty="0">
              <a:latin typeface="Calibri"/>
              <a:cs typeface="Calibri"/>
            </a:endParaRPr>
          </a:p>
          <a:p>
            <a:pPr algn="just">
              <a:lnSpc>
                <a:spcPct val="100000"/>
              </a:lnSpc>
              <a:spcBef>
                <a:spcPts val="40"/>
              </a:spcBef>
            </a:pPr>
            <a:endParaRPr sz="2300" dirty="0">
              <a:latin typeface="Calibri"/>
              <a:cs typeface="Calibri"/>
            </a:endParaRPr>
          </a:p>
          <a:p>
            <a:pPr marL="12700" marR="774065" algn="just">
              <a:lnSpc>
                <a:spcPts val="3460"/>
              </a:lnSpc>
              <a:spcBef>
                <a:spcPts val="5"/>
              </a:spcBef>
            </a:pPr>
            <a:r>
              <a:rPr lang="el-GR" sz="3600" b="1" dirty="0">
                <a:latin typeface="Calibri"/>
                <a:cs typeface="Calibri"/>
              </a:rPr>
              <a:t>Κάνοντάς με να συνειδητοποιήσω </a:t>
            </a:r>
            <a:r>
              <a:rPr lang="el-GR" sz="3600" b="1" dirty="0">
                <a:solidFill>
                  <a:srgbClr val="FF0000"/>
                </a:solidFill>
                <a:latin typeface="Calibri"/>
                <a:cs typeface="Calibri"/>
              </a:rPr>
              <a:t>ποιος</a:t>
            </a:r>
            <a:r>
              <a:rPr lang="el-GR" sz="3600" b="1" dirty="0">
                <a:latin typeface="Calibri"/>
                <a:cs typeface="Calibri"/>
              </a:rPr>
              <a:t> και </a:t>
            </a:r>
            <a:r>
              <a:rPr lang="el-GR" sz="3600" b="1" dirty="0">
                <a:solidFill>
                  <a:srgbClr val="FF0000"/>
                </a:solidFill>
                <a:latin typeface="Calibri"/>
                <a:cs typeface="Calibri"/>
              </a:rPr>
              <a:t>πώς</a:t>
            </a:r>
            <a:r>
              <a:rPr lang="el-GR" sz="3600" b="1" dirty="0">
                <a:latin typeface="Calibri"/>
                <a:cs typeface="Calibri"/>
              </a:rPr>
              <a:t> με πείθει ή απλώς με χειραγωγεί ασυνείδητα-</a:t>
            </a:r>
            <a:r>
              <a:rPr sz="2800" dirty="0">
                <a:latin typeface="Calibri"/>
                <a:cs typeface="Calibri"/>
              </a:rPr>
              <a:t>;</a:t>
            </a:r>
            <a:r>
              <a:rPr sz="2800" spc="-25" dirty="0">
                <a:latin typeface="Calibri"/>
                <a:cs typeface="Calibri"/>
              </a:rPr>
              <a:t> </a:t>
            </a:r>
            <a:r>
              <a:rPr lang="el-GR" sz="2500" dirty="0">
                <a:latin typeface="Calibri"/>
                <a:cs typeface="Calibri"/>
              </a:rPr>
              <a:t>και ούτω καθεξής.</a:t>
            </a:r>
            <a:r>
              <a:rPr sz="2500" spc="-25" dirty="0">
                <a:latin typeface="Calibri"/>
                <a:cs typeface="Calibri"/>
              </a:rPr>
              <a:t>.</a:t>
            </a:r>
            <a:endParaRPr sz="2500" dirty="0">
              <a:latin typeface="Calibri"/>
              <a:cs typeface="Calibri"/>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685800" y="1143000"/>
            <a:ext cx="7772400" cy="1828800"/>
          </a:xfrm>
          <a:prstGeom prst="rect">
            <a:avLst/>
          </a:prstGeom>
          <a:ln w="12700">
            <a:solidFill>
              <a:srgbClr val="000000"/>
            </a:solidFill>
          </a:ln>
        </p:spPr>
        <p:txBody>
          <a:bodyPr vert="horz" wrap="square" lIns="0" tIns="100965" rIns="0" bIns="0" rtlCol="0">
            <a:spAutoFit/>
          </a:bodyPr>
          <a:lstStyle/>
          <a:p>
            <a:pPr marL="770255">
              <a:lnSpc>
                <a:spcPct val="100000"/>
              </a:lnSpc>
              <a:spcBef>
                <a:spcPts val="795"/>
              </a:spcBef>
              <a:tabLst>
                <a:tab pos="4333240" algn="l"/>
              </a:tabLst>
            </a:pPr>
            <a:r>
              <a:rPr lang="el-GR" sz="5400" spc="-10" dirty="0">
                <a:solidFill>
                  <a:srgbClr val="FF0000"/>
                </a:solidFill>
                <a:latin typeface="Times New Roman"/>
                <a:cs typeface="Times New Roman"/>
              </a:rPr>
              <a:t>Καταληκτικές Επισημάνσεις</a:t>
            </a:r>
            <a:endParaRPr sz="5400" dirty="0">
              <a:latin typeface="Times New Roman"/>
              <a:cs typeface="Times New Roman"/>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01523" y="971245"/>
            <a:ext cx="8007350" cy="1305560"/>
          </a:xfrm>
          <a:prstGeom prst="rect">
            <a:avLst/>
          </a:prstGeom>
        </p:spPr>
        <p:txBody>
          <a:bodyPr vert="horz" wrap="square" lIns="0" tIns="12065" rIns="0" bIns="0" rtlCol="0">
            <a:spAutoFit/>
          </a:bodyPr>
          <a:lstStyle/>
          <a:p>
            <a:pPr marL="12700" marR="5080">
              <a:lnSpc>
                <a:spcPct val="100000"/>
              </a:lnSpc>
              <a:spcBef>
                <a:spcPts val="95"/>
              </a:spcBef>
            </a:pPr>
            <a:r>
              <a:rPr sz="2800" dirty="0">
                <a:latin typeface="Calibri"/>
                <a:cs typeface="Calibri"/>
              </a:rPr>
              <a:t>The</a:t>
            </a:r>
            <a:r>
              <a:rPr sz="2800" spc="-80" dirty="0">
                <a:latin typeface="Calibri"/>
                <a:cs typeface="Calibri"/>
              </a:rPr>
              <a:t> </a:t>
            </a:r>
            <a:r>
              <a:rPr sz="2800" dirty="0">
                <a:latin typeface="Calibri"/>
                <a:cs typeface="Calibri"/>
              </a:rPr>
              <a:t>great</a:t>
            </a:r>
            <a:r>
              <a:rPr sz="2800" spc="-90" dirty="0">
                <a:latin typeface="Calibri"/>
                <a:cs typeface="Calibri"/>
              </a:rPr>
              <a:t> </a:t>
            </a:r>
            <a:r>
              <a:rPr sz="2800" b="1" spc="-20" dirty="0">
                <a:solidFill>
                  <a:srgbClr val="FF0000"/>
                </a:solidFill>
                <a:latin typeface="Calibri"/>
                <a:cs typeface="Calibri"/>
              </a:rPr>
              <a:t>REVOLUTION</a:t>
            </a:r>
            <a:r>
              <a:rPr sz="2800" b="1" spc="-70" dirty="0">
                <a:solidFill>
                  <a:srgbClr val="FF0000"/>
                </a:solidFill>
                <a:latin typeface="Calibri"/>
                <a:cs typeface="Calibri"/>
              </a:rPr>
              <a:t> </a:t>
            </a:r>
            <a:r>
              <a:rPr sz="2800" dirty="0">
                <a:latin typeface="Calibri"/>
                <a:cs typeface="Calibri"/>
              </a:rPr>
              <a:t>of</a:t>
            </a:r>
            <a:r>
              <a:rPr sz="2800" spc="-85" dirty="0">
                <a:latin typeface="Calibri"/>
                <a:cs typeface="Calibri"/>
              </a:rPr>
              <a:t> </a:t>
            </a:r>
            <a:r>
              <a:rPr sz="2800" spc="-60" dirty="0">
                <a:latin typeface="Calibri"/>
                <a:cs typeface="Calibri"/>
              </a:rPr>
              <a:t>ICT,</a:t>
            </a:r>
            <a:r>
              <a:rPr sz="2800" spc="-90" dirty="0">
                <a:latin typeface="Calibri"/>
                <a:cs typeface="Calibri"/>
              </a:rPr>
              <a:t> </a:t>
            </a:r>
            <a:r>
              <a:rPr sz="2800" dirty="0">
                <a:latin typeface="Calibri"/>
                <a:cs typeface="Calibri"/>
              </a:rPr>
              <a:t>of</a:t>
            </a:r>
            <a:r>
              <a:rPr sz="2800" spc="-85" dirty="0">
                <a:latin typeface="Calibri"/>
                <a:cs typeface="Calibri"/>
              </a:rPr>
              <a:t> </a:t>
            </a:r>
            <a:r>
              <a:rPr sz="2800" dirty="0">
                <a:latin typeface="Calibri"/>
                <a:cs typeface="Calibri"/>
              </a:rPr>
              <a:t>digital</a:t>
            </a:r>
            <a:r>
              <a:rPr sz="2800" spc="-65" dirty="0">
                <a:latin typeface="Calibri"/>
                <a:cs typeface="Calibri"/>
              </a:rPr>
              <a:t> </a:t>
            </a:r>
            <a:r>
              <a:rPr sz="2800" i="1" u="sng" spc="-10" dirty="0">
                <a:uFill>
                  <a:solidFill>
                    <a:srgbClr val="000000"/>
                  </a:solidFill>
                </a:uFill>
                <a:latin typeface="Calibri"/>
                <a:cs typeface="Calibri"/>
              </a:rPr>
              <a:t>monitoring</a:t>
            </a:r>
            <a:r>
              <a:rPr sz="2800" i="1" spc="-75" dirty="0">
                <a:latin typeface="Calibri"/>
                <a:cs typeface="Calibri"/>
              </a:rPr>
              <a:t> </a:t>
            </a:r>
            <a:r>
              <a:rPr sz="2800" spc="-25" dirty="0">
                <a:latin typeface="Calibri"/>
                <a:cs typeface="Calibri"/>
              </a:rPr>
              <a:t>and </a:t>
            </a:r>
            <a:r>
              <a:rPr sz="2800" b="1" i="1" u="sng" dirty="0">
                <a:uFill>
                  <a:solidFill>
                    <a:srgbClr val="000000"/>
                  </a:solidFill>
                </a:uFill>
                <a:latin typeface="Calibri"/>
                <a:cs typeface="Calibri"/>
              </a:rPr>
              <a:t>predicting</a:t>
            </a:r>
            <a:r>
              <a:rPr sz="2800" b="1" i="1" spc="-75" dirty="0">
                <a:latin typeface="Calibri"/>
                <a:cs typeface="Calibri"/>
              </a:rPr>
              <a:t> </a:t>
            </a:r>
            <a:r>
              <a:rPr sz="2800" b="1" dirty="0">
                <a:latin typeface="Calibri"/>
                <a:cs typeface="Calibri"/>
              </a:rPr>
              <a:t>(by</a:t>
            </a:r>
            <a:r>
              <a:rPr sz="2800" b="1" spc="-60" dirty="0">
                <a:latin typeface="Calibri"/>
                <a:cs typeface="Calibri"/>
              </a:rPr>
              <a:t> </a:t>
            </a:r>
            <a:r>
              <a:rPr sz="2800" b="1" spc="-10" dirty="0">
                <a:latin typeface="Calibri"/>
                <a:cs typeface="Calibri"/>
              </a:rPr>
              <a:t>simulation)</a:t>
            </a:r>
            <a:r>
              <a:rPr sz="2800" b="1" spc="-60" dirty="0">
                <a:latin typeface="Calibri"/>
                <a:cs typeface="Calibri"/>
              </a:rPr>
              <a:t> </a:t>
            </a:r>
            <a:r>
              <a:rPr sz="2800" dirty="0">
                <a:latin typeface="Calibri"/>
                <a:cs typeface="Calibri"/>
              </a:rPr>
              <a:t>and</a:t>
            </a:r>
            <a:r>
              <a:rPr sz="2800" spc="-40" dirty="0">
                <a:latin typeface="Calibri"/>
                <a:cs typeface="Calibri"/>
              </a:rPr>
              <a:t> </a:t>
            </a:r>
            <a:r>
              <a:rPr sz="2800" b="1" dirty="0">
                <a:latin typeface="Calibri"/>
                <a:cs typeface="Calibri"/>
              </a:rPr>
              <a:t>BIG</a:t>
            </a:r>
            <a:r>
              <a:rPr sz="2800" b="1" spc="-40" dirty="0">
                <a:latin typeface="Calibri"/>
                <a:cs typeface="Calibri"/>
              </a:rPr>
              <a:t> </a:t>
            </a:r>
            <a:r>
              <a:rPr sz="2800" b="1" spc="-140" dirty="0">
                <a:latin typeface="Calibri"/>
                <a:cs typeface="Calibri"/>
              </a:rPr>
              <a:t>DATA</a:t>
            </a:r>
            <a:r>
              <a:rPr sz="2800" b="1" spc="-15" dirty="0">
                <a:latin typeface="Calibri"/>
                <a:cs typeface="Calibri"/>
              </a:rPr>
              <a:t> </a:t>
            </a:r>
            <a:r>
              <a:rPr sz="2800" dirty="0">
                <a:latin typeface="Calibri"/>
                <a:cs typeface="Calibri"/>
              </a:rPr>
              <a:t>can</a:t>
            </a:r>
            <a:r>
              <a:rPr sz="2800" spc="-65" dirty="0">
                <a:latin typeface="Calibri"/>
                <a:cs typeface="Calibri"/>
              </a:rPr>
              <a:t> </a:t>
            </a:r>
            <a:r>
              <a:rPr sz="2800" dirty="0">
                <a:latin typeface="Calibri"/>
                <a:cs typeface="Calibri"/>
              </a:rPr>
              <a:t>give</a:t>
            </a:r>
            <a:r>
              <a:rPr sz="2800" spc="-55" dirty="0">
                <a:latin typeface="Calibri"/>
                <a:cs typeface="Calibri"/>
              </a:rPr>
              <a:t> </a:t>
            </a:r>
            <a:r>
              <a:rPr sz="2800" spc="-25" dirty="0">
                <a:latin typeface="Calibri"/>
                <a:cs typeface="Calibri"/>
              </a:rPr>
              <a:t>to </a:t>
            </a:r>
            <a:r>
              <a:rPr sz="2800" dirty="0">
                <a:latin typeface="Calibri"/>
                <a:cs typeface="Calibri"/>
              </a:rPr>
              <a:t>society</a:t>
            </a:r>
            <a:r>
              <a:rPr sz="2800" spc="-95" dirty="0">
                <a:latin typeface="Calibri"/>
                <a:cs typeface="Calibri"/>
              </a:rPr>
              <a:t> </a:t>
            </a:r>
            <a:r>
              <a:rPr sz="2800" dirty="0">
                <a:latin typeface="Calibri"/>
                <a:cs typeface="Calibri"/>
              </a:rPr>
              <a:t>(to</a:t>
            </a:r>
            <a:r>
              <a:rPr sz="2800" spc="-90" dirty="0">
                <a:latin typeface="Calibri"/>
                <a:cs typeface="Calibri"/>
              </a:rPr>
              <a:t> </a:t>
            </a:r>
            <a:r>
              <a:rPr sz="2800" spc="-10" dirty="0">
                <a:latin typeface="Calibri"/>
                <a:cs typeface="Calibri"/>
              </a:rPr>
              <a:t>demos)</a:t>
            </a:r>
            <a:endParaRPr sz="2800">
              <a:latin typeface="Calibri"/>
              <a:cs typeface="Calibri"/>
            </a:endParaRPr>
          </a:p>
        </p:txBody>
      </p:sp>
      <p:sp>
        <p:nvSpPr>
          <p:cNvPr id="3" name="object 3"/>
          <p:cNvSpPr txBox="1">
            <a:spLocks noGrp="1"/>
          </p:cNvSpPr>
          <p:nvPr>
            <p:ph type="title"/>
          </p:nvPr>
        </p:nvSpPr>
        <p:spPr>
          <a:xfrm>
            <a:off x="401523" y="2346147"/>
            <a:ext cx="7138670" cy="1002030"/>
          </a:xfrm>
          <a:prstGeom prst="rect">
            <a:avLst/>
          </a:prstGeom>
        </p:spPr>
        <p:txBody>
          <a:bodyPr vert="horz" wrap="square" lIns="0" tIns="13335" rIns="0" bIns="0" rtlCol="0">
            <a:spAutoFit/>
          </a:bodyPr>
          <a:lstStyle/>
          <a:p>
            <a:pPr marL="12700" marR="5080" indent="457200">
              <a:lnSpc>
                <a:spcPct val="100000"/>
              </a:lnSpc>
              <a:spcBef>
                <a:spcPts val="105"/>
              </a:spcBef>
            </a:pPr>
            <a:r>
              <a:rPr sz="3200" dirty="0"/>
              <a:t>a</a:t>
            </a:r>
            <a:r>
              <a:rPr sz="3200" spc="-35" dirty="0"/>
              <a:t> </a:t>
            </a:r>
            <a:r>
              <a:rPr sz="3200" dirty="0"/>
              <a:t>glass</a:t>
            </a:r>
            <a:r>
              <a:rPr sz="3200" spc="-75" dirty="0"/>
              <a:t> </a:t>
            </a:r>
            <a:r>
              <a:rPr sz="3200" dirty="0"/>
              <a:t>were</a:t>
            </a:r>
            <a:r>
              <a:rPr sz="3200" spc="-35" dirty="0"/>
              <a:t> </a:t>
            </a:r>
            <a:r>
              <a:rPr sz="3200" dirty="0"/>
              <a:t>to</a:t>
            </a:r>
            <a:r>
              <a:rPr sz="3200" spc="-30" dirty="0"/>
              <a:t> </a:t>
            </a:r>
            <a:r>
              <a:rPr sz="3200" dirty="0"/>
              <a:t>observe</a:t>
            </a:r>
            <a:r>
              <a:rPr sz="3200" spc="-60" dirty="0"/>
              <a:t> </a:t>
            </a:r>
            <a:r>
              <a:rPr sz="3200" dirty="0"/>
              <a:t>themselves</a:t>
            </a:r>
            <a:r>
              <a:rPr sz="3200" spc="-45" dirty="0"/>
              <a:t> </a:t>
            </a:r>
            <a:r>
              <a:rPr sz="3200" b="0" spc="-25" dirty="0">
                <a:latin typeface="Calibri"/>
                <a:cs typeface="Calibri"/>
              </a:rPr>
              <a:t>and </a:t>
            </a:r>
            <a:r>
              <a:rPr sz="3200" b="0" dirty="0">
                <a:latin typeface="Calibri"/>
                <a:cs typeface="Calibri"/>
              </a:rPr>
              <a:t>follow</a:t>
            </a:r>
            <a:r>
              <a:rPr sz="3200" b="0" spc="-45" dirty="0">
                <a:latin typeface="Calibri"/>
                <a:cs typeface="Calibri"/>
              </a:rPr>
              <a:t> </a:t>
            </a:r>
            <a:r>
              <a:rPr sz="3200" b="0" dirty="0">
                <a:latin typeface="Calibri"/>
                <a:cs typeface="Calibri"/>
              </a:rPr>
              <a:t>what</a:t>
            </a:r>
            <a:r>
              <a:rPr sz="3200" b="0" spc="-35" dirty="0">
                <a:latin typeface="Calibri"/>
                <a:cs typeface="Calibri"/>
              </a:rPr>
              <a:t> </a:t>
            </a:r>
            <a:r>
              <a:rPr sz="3200" b="0" dirty="0">
                <a:latin typeface="Calibri"/>
                <a:cs typeface="Calibri"/>
              </a:rPr>
              <a:t>it</a:t>
            </a:r>
            <a:r>
              <a:rPr sz="3200" b="0" spc="-35" dirty="0">
                <a:latin typeface="Calibri"/>
                <a:cs typeface="Calibri"/>
              </a:rPr>
              <a:t> </a:t>
            </a:r>
            <a:r>
              <a:rPr sz="3200" b="0" dirty="0">
                <a:latin typeface="Calibri"/>
                <a:cs typeface="Calibri"/>
              </a:rPr>
              <a:t>is</a:t>
            </a:r>
            <a:r>
              <a:rPr sz="3200" b="0" spc="-30" dirty="0">
                <a:latin typeface="Calibri"/>
                <a:cs typeface="Calibri"/>
              </a:rPr>
              <a:t> </a:t>
            </a:r>
            <a:r>
              <a:rPr sz="3200" b="0" spc="-10" dirty="0">
                <a:latin typeface="Calibri"/>
                <a:cs typeface="Calibri"/>
              </a:rPr>
              <a:t>happening</a:t>
            </a:r>
            <a:r>
              <a:rPr sz="2800" b="0" spc="-10" dirty="0">
                <a:latin typeface="Calibri"/>
                <a:cs typeface="Calibri"/>
              </a:rPr>
              <a:t>.</a:t>
            </a:r>
            <a:endParaRPr sz="2800">
              <a:latin typeface="Calibri"/>
              <a:cs typeface="Calibri"/>
            </a:endParaRPr>
          </a:p>
        </p:txBody>
      </p:sp>
      <p:sp>
        <p:nvSpPr>
          <p:cNvPr id="4" name="object 4"/>
          <p:cNvSpPr txBox="1"/>
          <p:nvPr/>
        </p:nvSpPr>
        <p:spPr>
          <a:xfrm>
            <a:off x="401523" y="3932046"/>
            <a:ext cx="8095615" cy="1656714"/>
          </a:xfrm>
          <a:prstGeom prst="rect">
            <a:avLst/>
          </a:prstGeom>
        </p:spPr>
        <p:txBody>
          <a:bodyPr vert="horz" wrap="square" lIns="0" tIns="12700" rIns="0" bIns="0" rtlCol="0">
            <a:spAutoFit/>
          </a:bodyPr>
          <a:lstStyle/>
          <a:p>
            <a:pPr marL="12700" marR="5080">
              <a:lnSpc>
                <a:spcPct val="100000"/>
              </a:lnSpc>
              <a:spcBef>
                <a:spcPts val="100"/>
              </a:spcBef>
            </a:pPr>
            <a:r>
              <a:rPr sz="3200" b="1" dirty="0">
                <a:latin typeface="Calibri"/>
                <a:cs typeface="Calibri"/>
              </a:rPr>
              <a:t>A</a:t>
            </a:r>
            <a:r>
              <a:rPr sz="3200" b="1" spc="-25" dirty="0">
                <a:latin typeface="Calibri"/>
                <a:cs typeface="Calibri"/>
              </a:rPr>
              <a:t> </a:t>
            </a:r>
            <a:r>
              <a:rPr sz="3200" b="1" dirty="0">
                <a:latin typeface="Calibri"/>
                <a:cs typeface="Calibri"/>
              </a:rPr>
              <a:t>glass</a:t>
            </a:r>
            <a:r>
              <a:rPr sz="3200" b="1" spc="-30" dirty="0">
                <a:latin typeface="Calibri"/>
                <a:cs typeface="Calibri"/>
              </a:rPr>
              <a:t> </a:t>
            </a:r>
            <a:r>
              <a:rPr sz="3200" b="1" dirty="0">
                <a:latin typeface="Calibri"/>
                <a:cs typeface="Calibri"/>
              </a:rPr>
              <a:t>reflecting</a:t>
            </a:r>
            <a:r>
              <a:rPr sz="3200" b="1" spc="-70" dirty="0">
                <a:latin typeface="Calibri"/>
                <a:cs typeface="Calibri"/>
              </a:rPr>
              <a:t> </a:t>
            </a:r>
            <a:r>
              <a:rPr sz="3200" b="1" dirty="0">
                <a:latin typeface="Calibri"/>
                <a:cs typeface="Calibri"/>
              </a:rPr>
              <a:t>also</a:t>
            </a:r>
            <a:r>
              <a:rPr sz="3200" b="1" spc="-35" dirty="0">
                <a:latin typeface="Calibri"/>
                <a:cs typeface="Calibri"/>
              </a:rPr>
              <a:t> </a:t>
            </a:r>
            <a:r>
              <a:rPr sz="3200" b="1" dirty="0">
                <a:latin typeface="Calibri"/>
                <a:cs typeface="Calibri"/>
              </a:rPr>
              <a:t>what</a:t>
            </a:r>
            <a:r>
              <a:rPr sz="3200" b="1" spc="-50" dirty="0">
                <a:latin typeface="Calibri"/>
                <a:cs typeface="Calibri"/>
              </a:rPr>
              <a:t> </a:t>
            </a:r>
            <a:r>
              <a:rPr sz="3200" b="1" dirty="0">
                <a:latin typeface="Calibri"/>
                <a:cs typeface="Calibri"/>
              </a:rPr>
              <a:t>is</a:t>
            </a:r>
            <a:r>
              <a:rPr sz="3200" b="1" spc="-20" dirty="0">
                <a:latin typeface="Calibri"/>
                <a:cs typeface="Calibri"/>
              </a:rPr>
              <a:t> </a:t>
            </a:r>
            <a:r>
              <a:rPr sz="3200" b="1" dirty="0">
                <a:latin typeface="Calibri"/>
                <a:cs typeface="Calibri"/>
              </a:rPr>
              <a:t>invisible</a:t>
            </a:r>
            <a:r>
              <a:rPr sz="3200" dirty="0">
                <a:latin typeface="Calibri"/>
                <a:cs typeface="Calibri"/>
              </a:rPr>
              <a:t>:</a:t>
            </a:r>
            <a:r>
              <a:rPr sz="3200" spc="-30" dirty="0">
                <a:latin typeface="Calibri"/>
                <a:cs typeface="Calibri"/>
              </a:rPr>
              <a:t> </a:t>
            </a:r>
            <a:r>
              <a:rPr sz="3200" b="1" spc="-10" dirty="0">
                <a:latin typeface="Calibri"/>
                <a:cs typeface="Calibri"/>
              </a:rPr>
              <a:t>hidden </a:t>
            </a:r>
            <a:r>
              <a:rPr sz="3200" b="1" dirty="0">
                <a:latin typeface="Calibri"/>
                <a:cs typeface="Calibri"/>
              </a:rPr>
              <a:t>presences,</a:t>
            </a:r>
            <a:r>
              <a:rPr sz="3200" b="1" spc="-80" dirty="0">
                <a:latin typeface="Calibri"/>
                <a:cs typeface="Calibri"/>
              </a:rPr>
              <a:t> </a:t>
            </a:r>
            <a:r>
              <a:rPr sz="3200" b="1" dirty="0">
                <a:latin typeface="Calibri"/>
                <a:cs typeface="Calibri"/>
              </a:rPr>
              <a:t>the</a:t>
            </a:r>
            <a:r>
              <a:rPr sz="3200" b="1" spc="-35" dirty="0">
                <a:latin typeface="Calibri"/>
                <a:cs typeface="Calibri"/>
              </a:rPr>
              <a:t> </a:t>
            </a:r>
            <a:r>
              <a:rPr sz="3200" b="1" u="sng" dirty="0">
                <a:uFill>
                  <a:solidFill>
                    <a:srgbClr val="000000"/>
                  </a:solidFill>
                </a:uFill>
                <a:latin typeface="Calibri"/>
                <a:cs typeface="Calibri"/>
              </a:rPr>
              <a:t>future</a:t>
            </a:r>
            <a:r>
              <a:rPr sz="3200" b="1" spc="-55" dirty="0">
                <a:latin typeface="Calibri"/>
                <a:cs typeface="Calibri"/>
              </a:rPr>
              <a:t> </a:t>
            </a:r>
            <a:r>
              <a:rPr sz="3200" b="1" dirty="0">
                <a:latin typeface="Calibri"/>
                <a:cs typeface="Calibri"/>
              </a:rPr>
              <a:t>(predictions</a:t>
            </a:r>
            <a:r>
              <a:rPr sz="3200" b="1" spc="-80" dirty="0">
                <a:latin typeface="Calibri"/>
                <a:cs typeface="Calibri"/>
              </a:rPr>
              <a:t> </a:t>
            </a:r>
            <a:r>
              <a:rPr sz="3200" b="1" dirty="0">
                <a:latin typeface="Calibri"/>
                <a:cs typeface="Calibri"/>
              </a:rPr>
              <a:t>for</a:t>
            </a:r>
            <a:r>
              <a:rPr sz="3200" b="1" spc="-30" dirty="0">
                <a:latin typeface="Calibri"/>
                <a:cs typeface="Calibri"/>
              </a:rPr>
              <a:t> </a:t>
            </a:r>
            <a:r>
              <a:rPr sz="3200" b="1" spc="-10" dirty="0">
                <a:latin typeface="Calibri"/>
                <a:cs typeface="Calibri"/>
              </a:rPr>
              <a:t>planning):</a:t>
            </a:r>
            <a:endParaRPr sz="3200">
              <a:latin typeface="Calibri"/>
              <a:cs typeface="Calibri"/>
            </a:endParaRPr>
          </a:p>
          <a:p>
            <a:pPr marL="2755900">
              <a:lnSpc>
                <a:spcPct val="100000"/>
              </a:lnSpc>
              <a:spcBef>
                <a:spcPts val="840"/>
              </a:spcBef>
            </a:pPr>
            <a:r>
              <a:rPr sz="3600" b="1" dirty="0">
                <a:solidFill>
                  <a:srgbClr val="FF0000"/>
                </a:solidFill>
                <a:latin typeface="Calibri"/>
                <a:cs typeface="Calibri"/>
              </a:rPr>
              <a:t>A</a:t>
            </a:r>
            <a:r>
              <a:rPr sz="3600" b="1" spc="-15" dirty="0">
                <a:solidFill>
                  <a:srgbClr val="FF0000"/>
                </a:solidFill>
                <a:latin typeface="Calibri"/>
                <a:cs typeface="Calibri"/>
              </a:rPr>
              <a:t> </a:t>
            </a:r>
            <a:r>
              <a:rPr sz="3600" b="1" dirty="0">
                <a:solidFill>
                  <a:srgbClr val="FF0000"/>
                </a:solidFill>
                <a:latin typeface="Calibri"/>
                <a:cs typeface="Calibri"/>
              </a:rPr>
              <a:t>GLASS OF</a:t>
            </a:r>
            <a:r>
              <a:rPr sz="3600" b="1" spc="-10" dirty="0">
                <a:solidFill>
                  <a:srgbClr val="FF0000"/>
                </a:solidFill>
                <a:latin typeface="Calibri"/>
                <a:cs typeface="Calibri"/>
              </a:rPr>
              <a:t> </a:t>
            </a:r>
            <a:r>
              <a:rPr sz="3600" b="1" dirty="0">
                <a:solidFill>
                  <a:srgbClr val="FF0000"/>
                </a:solidFill>
                <a:latin typeface="Calibri"/>
                <a:cs typeface="Calibri"/>
              </a:rPr>
              <a:t>the</a:t>
            </a:r>
            <a:r>
              <a:rPr sz="3600" b="1" spc="-10" dirty="0">
                <a:solidFill>
                  <a:srgbClr val="FF0000"/>
                </a:solidFill>
                <a:latin typeface="Calibri"/>
                <a:cs typeface="Calibri"/>
              </a:rPr>
              <a:t> INVISIBLE</a:t>
            </a:r>
            <a:endParaRPr sz="3600">
              <a:latin typeface="Calibri"/>
              <a:cs typeface="Calibri"/>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01523" y="971245"/>
            <a:ext cx="8007350" cy="5452134"/>
          </a:xfrm>
          <a:prstGeom prst="rect">
            <a:avLst/>
          </a:prstGeom>
        </p:spPr>
        <p:txBody>
          <a:bodyPr vert="horz" wrap="square" lIns="0" tIns="12065" rIns="0" bIns="0" rtlCol="0">
            <a:spAutoFit/>
          </a:bodyPr>
          <a:lstStyle/>
          <a:p>
            <a:pPr marL="12700" marR="5080">
              <a:lnSpc>
                <a:spcPct val="100000"/>
              </a:lnSpc>
              <a:spcBef>
                <a:spcPts val="95"/>
              </a:spcBef>
            </a:pPr>
            <a:r>
              <a:rPr sz="2800" dirty="0">
                <a:latin typeface="Calibri"/>
                <a:cs typeface="Calibri"/>
              </a:rPr>
              <a:t>The</a:t>
            </a:r>
            <a:r>
              <a:rPr sz="2800" spc="-80" dirty="0">
                <a:latin typeface="Calibri"/>
                <a:cs typeface="Calibri"/>
              </a:rPr>
              <a:t> </a:t>
            </a:r>
            <a:r>
              <a:rPr sz="2800" dirty="0">
                <a:latin typeface="Calibri"/>
                <a:cs typeface="Calibri"/>
              </a:rPr>
              <a:t>great</a:t>
            </a:r>
            <a:r>
              <a:rPr sz="2800" spc="-90" dirty="0">
                <a:latin typeface="Calibri"/>
                <a:cs typeface="Calibri"/>
              </a:rPr>
              <a:t> </a:t>
            </a:r>
            <a:r>
              <a:rPr sz="2800" b="1" spc="-20" dirty="0">
                <a:solidFill>
                  <a:srgbClr val="FF0000"/>
                </a:solidFill>
                <a:latin typeface="Calibri"/>
                <a:cs typeface="Calibri"/>
              </a:rPr>
              <a:t>REVOLUTION</a:t>
            </a:r>
            <a:r>
              <a:rPr sz="2800" b="1" spc="-70" dirty="0">
                <a:solidFill>
                  <a:srgbClr val="FF0000"/>
                </a:solidFill>
                <a:latin typeface="Calibri"/>
                <a:cs typeface="Calibri"/>
              </a:rPr>
              <a:t> </a:t>
            </a:r>
            <a:r>
              <a:rPr sz="2800" dirty="0">
                <a:latin typeface="Calibri"/>
                <a:cs typeface="Calibri"/>
              </a:rPr>
              <a:t>of</a:t>
            </a:r>
            <a:r>
              <a:rPr sz="2800" spc="-85" dirty="0">
                <a:latin typeface="Calibri"/>
                <a:cs typeface="Calibri"/>
              </a:rPr>
              <a:t> </a:t>
            </a:r>
            <a:r>
              <a:rPr sz="2800" spc="-60" dirty="0">
                <a:latin typeface="Calibri"/>
                <a:cs typeface="Calibri"/>
              </a:rPr>
              <a:t>ICT,</a:t>
            </a:r>
            <a:r>
              <a:rPr sz="2800" spc="-90" dirty="0">
                <a:latin typeface="Calibri"/>
                <a:cs typeface="Calibri"/>
              </a:rPr>
              <a:t> </a:t>
            </a:r>
            <a:r>
              <a:rPr sz="2800" dirty="0">
                <a:latin typeface="Calibri"/>
                <a:cs typeface="Calibri"/>
              </a:rPr>
              <a:t>of</a:t>
            </a:r>
            <a:r>
              <a:rPr sz="2800" spc="-85" dirty="0">
                <a:latin typeface="Calibri"/>
                <a:cs typeface="Calibri"/>
              </a:rPr>
              <a:t> </a:t>
            </a:r>
            <a:r>
              <a:rPr sz="2800" dirty="0">
                <a:latin typeface="Calibri"/>
                <a:cs typeface="Calibri"/>
              </a:rPr>
              <a:t>digital</a:t>
            </a:r>
            <a:r>
              <a:rPr sz="2800" spc="-65" dirty="0">
                <a:latin typeface="Calibri"/>
                <a:cs typeface="Calibri"/>
              </a:rPr>
              <a:t> </a:t>
            </a:r>
            <a:r>
              <a:rPr sz="2800" i="1" u="sng" spc="-10" dirty="0">
                <a:uFill>
                  <a:solidFill>
                    <a:srgbClr val="000000"/>
                  </a:solidFill>
                </a:uFill>
                <a:latin typeface="Calibri"/>
                <a:cs typeface="Calibri"/>
              </a:rPr>
              <a:t>monitoring</a:t>
            </a:r>
            <a:r>
              <a:rPr sz="2800" i="1" spc="-75" dirty="0">
                <a:latin typeface="Calibri"/>
                <a:cs typeface="Calibri"/>
              </a:rPr>
              <a:t> </a:t>
            </a:r>
            <a:r>
              <a:rPr sz="2800" spc="-25" dirty="0">
                <a:latin typeface="Calibri"/>
                <a:cs typeface="Calibri"/>
              </a:rPr>
              <a:t>and </a:t>
            </a:r>
            <a:r>
              <a:rPr sz="2800" b="1" i="1" u="sng" dirty="0">
                <a:uFill>
                  <a:solidFill>
                    <a:srgbClr val="000000"/>
                  </a:solidFill>
                </a:uFill>
                <a:latin typeface="Calibri"/>
                <a:cs typeface="Calibri"/>
              </a:rPr>
              <a:t>predicting</a:t>
            </a:r>
            <a:r>
              <a:rPr sz="2800" b="1" i="1" spc="-75" dirty="0">
                <a:latin typeface="Calibri"/>
                <a:cs typeface="Calibri"/>
              </a:rPr>
              <a:t> </a:t>
            </a:r>
            <a:r>
              <a:rPr sz="2800" b="1" dirty="0">
                <a:latin typeface="Calibri"/>
                <a:cs typeface="Calibri"/>
              </a:rPr>
              <a:t>(by</a:t>
            </a:r>
            <a:r>
              <a:rPr sz="2800" b="1" spc="-60" dirty="0">
                <a:latin typeface="Calibri"/>
                <a:cs typeface="Calibri"/>
              </a:rPr>
              <a:t> </a:t>
            </a:r>
            <a:r>
              <a:rPr sz="2800" b="1" spc="-10" dirty="0">
                <a:latin typeface="Calibri"/>
                <a:cs typeface="Calibri"/>
              </a:rPr>
              <a:t>simulation)</a:t>
            </a:r>
            <a:r>
              <a:rPr sz="2800" b="1" spc="-60" dirty="0">
                <a:latin typeface="Calibri"/>
                <a:cs typeface="Calibri"/>
              </a:rPr>
              <a:t> </a:t>
            </a:r>
            <a:r>
              <a:rPr sz="2800" dirty="0">
                <a:latin typeface="Calibri"/>
                <a:cs typeface="Calibri"/>
              </a:rPr>
              <a:t>and</a:t>
            </a:r>
            <a:r>
              <a:rPr sz="2800" spc="-40" dirty="0">
                <a:latin typeface="Calibri"/>
                <a:cs typeface="Calibri"/>
              </a:rPr>
              <a:t> </a:t>
            </a:r>
            <a:r>
              <a:rPr sz="2800" b="1" dirty="0">
                <a:latin typeface="Calibri"/>
                <a:cs typeface="Calibri"/>
              </a:rPr>
              <a:t>BIG</a:t>
            </a:r>
            <a:r>
              <a:rPr sz="2800" b="1" spc="-40" dirty="0">
                <a:latin typeface="Calibri"/>
                <a:cs typeface="Calibri"/>
              </a:rPr>
              <a:t> </a:t>
            </a:r>
            <a:r>
              <a:rPr sz="2800" b="1" spc="-140" dirty="0">
                <a:latin typeface="Calibri"/>
                <a:cs typeface="Calibri"/>
              </a:rPr>
              <a:t>DATA</a:t>
            </a:r>
            <a:r>
              <a:rPr sz="2800" b="1" spc="-15" dirty="0">
                <a:latin typeface="Calibri"/>
                <a:cs typeface="Calibri"/>
              </a:rPr>
              <a:t> </a:t>
            </a:r>
            <a:r>
              <a:rPr sz="2800" dirty="0">
                <a:latin typeface="Calibri"/>
                <a:cs typeface="Calibri"/>
              </a:rPr>
              <a:t>can</a:t>
            </a:r>
            <a:r>
              <a:rPr sz="2800" spc="-65" dirty="0">
                <a:latin typeface="Calibri"/>
                <a:cs typeface="Calibri"/>
              </a:rPr>
              <a:t> </a:t>
            </a:r>
            <a:r>
              <a:rPr sz="2800" dirty="0">
                <a:latin typeface="Calibri"/>
                <a:cs typeface="Calibri"/>
              </a:rPr>
              <a:t>give</a:t>
            </a:r>
            <a:r>
              <a:rPr sz="2800" spc="-55" dirty="0">
                <a:latin typeface="Calibri"/>
                <a:cs typeface="Calibri"/>
              </a:rPr>
              <a:t> </a:t>
            </a:r>
            <a:r>
              <a:rPr sz="2800" spc="-25" dirty="0">
                <a:latin typeface="Calibri"/>
                <a:cs typeface="Calibri"/>
              </a:rPr>
              <a:t>to </a:t>
            </a:r>
            <a:r>
              <a:rPr sz="2800" dirty="0">
                <a:latin typeface="Calibri"/>
                <a:cs typeface="Calibri"/>
              </a:rPr>
              <a:t>society</a:t>
            </a:r>
            <a:r>
              <a:rPr sz="2800" spc="-95" dirty="0">
                <a:latin typeface="Calibri"/>
                <a:cs typeface="Calibri"/>
              </a:rPr>
              <a:t> </a:t>
            </a:r>
            <a:r>
              <a:rPr sz="2800" dirty="0">
                <a:latin typeface="Calibri"/>
                <a:cs typeface="Calibri"/>
              </a:rPr>
              <a:t>(to</a:t>
            </a:r>
            <a:r>
              <a:rPr sz="2800" spc="-90" dirty="0">
                <a:latin typeface="Calibri"/>
                <a:cs typeface="Calibri"/>
              </a:rPr>
              <a:t> </a:t>
            </a:r>
            <a:r>
              <a:rPr sz="2800" spc="-10" dirty="0">
                <a:latin typeface="Calibri"/>
                <a:cs typeface="Calibri"/>
              </a:rPr>
              <a:t>demos)</a:t>
            </a:r>
            <a:endParaRPr sz="2800" dirty="0">
              <a:latin typeface="Calibri"/>
              <a:cs typeface="Calibri"/>
            </a:endParaRPr>
          </a:p>
          <a:p>
            <a:pPr marL="12700" marR="523875" indent="457200">
              <a:lnSpc>
                <a:spcPct val="100000"/>
              </a:lnSpc>
              <a:spcBef>
                <a:spcPts val="755"/>
              </a:spcBef>
            </a:pPr>
            <a:r>
              <a:rPr sz="3200" b="1" dirty="0">
                <a:latin typeface="Calibri"/>
                <a:cs typeface="Calibri"/>
              </a:rPr>
              <a:t>a</a:t>
            </a:r>
            <a:r>
              <a:rPr sz="3200" b="1" spc="-30" dirty="0">
                <a:latin typeface="Calibri"/>
                <a:cs typeface="Calibri"/>
              </a:rPr>
              <a:t> </a:t>
            </a:r>
            <a:r>
              <a:rPr sz="3200" b="1" dirty="0">
                <a:latin typeface="Calibri"/>
                <a:cs typeface="Calibri"/>
              </a:rPr>
              <a:t>glass</a:t>
            </a:r>
            <a:r>
              <a:rPr sz="3200" b="1" spc="-70" dirty="0">
                <a:latin typeface="Calibri"/>
                <a:cs typeface="Calibri"/>
              </a:rPr>
              <a:t> </a:t>
            </a:r>
            <a:r>
              <a:rPr sz="3200" b="1" dirty="0">
                <a:latin typeface="Calibri"/>
                <a:cs typeface="Calibri"/>
              </a:rPr>
              <a:t>were</a:t>
            </a:r>
            <a:r>
              <a:rPr sz="3200" b="1" spc="-35" dirty="0">
                <a:latin typeface="Calibri"/>
                <a:cs typeface="Calibri"/>
              </a:rPr>
              <a:t> </a:t>
            </a:r>
            <a:r>
              <a:rPr sz="3200" b="1" dirty="0">
                <a:latin typeface="Calibri"/>
                <a:cs typeface="Calibri"/>
              </a:rPr>
              <a:t>to</a:t>
            </a:r>
            <a:r>
              <a:rPr sz="3200" b="1" spc="-20" dirty="0">
                <a:latin typeface="Calibri"/>
                <a:cs typeface="Calibri"/>
              </a:rPr>
              <a:t> </a:t>
            </a:r>
            <a:r>
              <a:rPr sz="3200" b="1" dirty="0">
                <a:latin typeface="Calibri"/>
                <a:cs typeface="Calibri"/>
              </a:rPr>
              <a:t>observe</a:t>
            </a:r>
            <a:r>
              <a:rPr sz="3200" b="1" spc="-55" dirty="0">
                <a:latin typeface="Calibri"/>
                <a:cs typeface="Calibri"/>
              </a:rPr>
              <a:t> </a:t>
            </a:r>
            <a:r>
              <a:rPr sz="3200" b="1" dirty="0">
                <a:latin typeface="Calibri"/>
                <a:cs typeface="Calibri"/>
              </a:rPr>
              <a:t>themselves</a:t>
            </a:r>
            <a:r>
              <a:rPr sz="3200" b="1" spc="-60" dirty="0">
                <a:latin typeface="Calibri"/>
                <a:cs typeface="Calibri"/>
              </a:rPr>
              <a:t> </a:t>
            </a:r>
            <a:r>
              <a:rPr sz="3200" b="1" dirty="0">
                <a:latin typeface="Calibri"/>
                <a:cs typeface="Calibri"/>
              </a:rPr>
              <a:t>in</a:t>
            </a:r>
            <a:r>
              <a:rPr sz="3200" b="1" spc="-25" dirty="0">
                <a:latin typeface="Calibri"/>
                <a:cs typeface="Calibri"/>
              </a:rPr>
              <a:t> the </a:t>
            </a:r>
            <a:r>
              <a:rPr sz="3200" b="1" spc="-10" dirty="0">
                <a:solidFill>
                  <a:srgbClr val="C0504D"/>
                </a:solidFill>
                <a:latin typeface="Calibri"/>
                <a:cs typeface="Calibri"/>
              </a:rPr>
              <a:t>future</a:t>
            </a:r>
            <a:r>
              <a:rPr sz="3200" b="1" spc="-10" dirty="0">
                <a:latin typeface="Calibri"/>
                <a:cs typeface="Calibri"/>
              </a:rPr>
              <a:t>:</a:t>
            </a:r>
            <a:endParaRPr sz="3200" dirty="0">
              <a:latin typeface="Calibri"/>
              <a:cs typeface="Calibri"/>
            </a:endParaRPr>
          </a:p>
          <a:p>
            <a:pPr marL="12700" algn="l">
              <a:lnSpc>
                <a:spcPct val="100000"/>
              </a:lnSpc>
              <a:spcBef>
                <a:spcPts val="840"/>
              </a:spcBef>
            </a:pPr>
            <a:r>
              <a:rPr sz="3600" dirty="0">
                <a:latin typeface="Calibri"/>
                <a:cs typeface="Calibri"/>
              </a:rPr>
              <a:t>“</a:t>
            </a:r>
            <a:r>
              <a:rPr lang="el-GR" sz="3600" dirty="0">
                <a:latin typeface="Calibri"/>
                <a:cs typeface="Calibri"/>
              </a:rPr>
              <a:t>Ο καλύτερος τρόπος για να οικοδομήσουμε το μέλλον</a:t>
            </a:r>
          </a:p>
          <a:p>
            <a:pPr marL="12700" algn="l">
              <a:lnSpc>
                <a:spcPct val="100000"/>
              </a:lnSpc>
              <a:spcBef>
                <a:spcPts val="840"/>
              </a:spcBef>
            </a:pPr>
            <a:r>
              <a:rPr lang="el-GR" sz="3600" dirty="0">
                <a:latin typeface="Calibri"/>
                <a:cs typeface="Calibri"/>
              </a:rPr>
              <a:t>είναι να το προβλέψουμε / προσομοιώσουμε / φανταστούμε</a:t>
            </a:r>
            <a:r>
              <a:rPr lang="en-US" sz="3600" spc="-25" dirty="0">
                <a:latin typeface="Calibri"/>
                <a:cs typeface="Calibri"/>
              </a:rPr>
              <a:t>”</a:t>
            </a:r>
            <a:endParaRPr lang="en-US" sz="3600" dirty="0">
              <a:latin typeface="Calibri"/>
              <a:cs typeface="Calibri"/>
            </a:endParaRPr>
          </a:p>
          <a:p>
            <a:pPr marL="5041900">
              <a:lnSpc>
                <a:spcPct val="100000"/>
              </a:lnSpc>
              <a:spcBef>
                <a:spcPts val="2065"/>
              </a:spcBef>
            </a:pPr>
            <a:r>
              <a:rPr sz="2400" dirty="0">
                <a:latin typeface="Calibri"/>
                <a:cs typeface="Calibri"/>
              </a:rPr>
              <a:t>(Nala</a:t>
            </a:r>
            <a:r>
              <a:rPr sz="2400" spc="-15" dirty="0">
                <a:latin typeface="Calibri"/>
                <a:cs typeface="Calibri"/>
              </a:rPr>
              <a:t> </a:t>
            </a:r>
            <a:r>
              <a:rPr sz="2400" spc="-20" dirty="0">
                <a:latin typeface="Calibri"/>
                <a:cs typeface="Calibri"/>
              </a:rPr>
              <a:t>Yak)</a:t>
            </a:r>
            <a:endParaRPr sz="2400" dirty="0">
              <a:latin typeface="Calibri"/>
              <a:cs typeface="Calibri"/>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405508" y="461899"/>
            <a:ext cx="6334125" cy="696595"/>
          </a:xfrm>
          <a:prstGeom prst="rect">
            <a:avLst/>
          </a:prstGeom>
        </p:spPr>
        <p:txBody>
          <a:bodyPr vert="horz" wrap="square" lIns="0" tIns="13335" rIns="0" bIns="0" rtlCol="0">
            <a:spAutoFit/>
          </a:bodyPr>
          <a:lstStyle/>
          <a:p>
            <a:pPr marL="12700">
              <a:lnSpc>
                <a:spcPct val="100000"/>
              </a:lnSpc>
              <a:spcBef>
                <a:spcPts val="105"/>
              </a:spcBef>
            </a:pPr>
            <a:r>
              <a:rPr lang="el-GR" sz="4400" dirty="0"/>
              <a:t>Το ΓΥΑΛΙ του ΑΟΡΑΤΟΥ</a:t>
            </a:r>
            <a:endParaRPr sz="4400" dirty="0"/>
          </a:p>
        </p:txBody>
      </p:sp>
      <p:sp>
        <p:nvSpPr>
          <p:cNvPr id="3" name="object 3"/>
          <p:cNvSpPr txBox="1"/>
          <p:nvPr/>
        </p:nvSpPr>
        <p:spPr>
          <a:xfrm>
            <a:off x="535940" y="1359789"/>
            <a:ext cx="7783830" cy="5186035"/>
          </a:xfrm>
          <a:prstGeom prst="rect">
            <a:avLst/>
          </a:prstGeom>
        </p:spPr>
        <p:txBody>
          <a:bodyPr vert="horz" wrap="square" lIns="0" tIns="12700" rIns="0" bIns="0" rtlCol="0">
            <a:spAutoFit/>
          </a:bodyPr>
          <a:lstStyle/>
          <a:p>
            <a:pPr marL="12700" marR="5080" indent="1828800">
              <a:lnSpc>
                <a:spcPct val="100000"/>
              </a:lnSpc>
              <a:spcBef>
                <a:spcPts val="100"/>
              </a:spcBef>
            </a:pPr>
            <a:r>
              <a:rPr sz="2400" dirty="0">
                <a:latin typeface="Calibri"/>
                <a:cs typeface="Calibri"/>
              </a:rPr>
              <a:t>Not</a:t>
            </a:r>
            <a:r>
              <a:rPr sz="2400" spc="-35" dirty="0">
                <a:latin typeface="Calibri"/>
                <a:cs typeface="Calibri"/>
              </a:rPr>
              <a:t> </a:t>
            </a:r>
            <a:r>
              <a:rPr sz="2400" dirty="0">
                <a:latin typeface="Calibri"/>
                <a:cs typeface="Calibri"/>
              </a:rPr>
              <a:t>only</a:t>
            </a:r>
            <a:r>
              <a:rPr sz="2400" spc="-30" dirty="0">
                <a:latin typeface="Calibri"/>
                <a:cs typeface="Calibri"/>
              </a:rPr>
              <a:t> </a:t>
            </a:r>
            <a:r>
              <a:rPr sz="2400" b="1" dirty="0">
                <a:latin typeface="Calibri"/>
                <a:cs typeface="Calibri"/>
              </a:rPr>
              <a:t>”PRESENCES”</a:t>
            </a:r>
            <a:r>
              <a:rPr sz="2400" dirty="0">
                <a:latin typeface="Calibri"/>
                <a:cs typeface="Calibri"/>
              </a:rPr>
              <a:t>;</a:t>
            </a:r>
            <a:r>
              <a:rPr sz="2400" spc="-35" dirty="0">
                <a:latin typeface="Calibri"/>
                <a:cs typeface="Calibri"/>
              </a:rPr>
              <a:t> </a:t>
            </a:r>
            <a:r>
              <a:rPr sz="2400" dirty="0">
                <a:latin typeface="Calibri"/>
                <a:cs typeface="Calibri"/>
              </a:rPr>
              <a:t>what</a:t>
            </a:r>
            <a:r>
              <a:rPr sz="2400" spc="-35" dirty="0">
                <a:latin typeface="Calibri"/>
                <a:cs typeface="Calibri"/>
              </a:rPr>
              <a:t> </a:t>
            </a:r>
            <a:r>
              <a:rPr sz="2400" dirty="0">
                <a:latin typeface="Calibri"/>
                <a:cs typeface="Calibri"/>
              </a:rPr>
              <a:t>is</a:t>
            </a:r>
            <a:r>
              <a:rPr sz="2400" spc="-25" dirty="0">
                <a:latin typeface="Calibri"/>
                <a:cs typeface="Calibri"/>
              </a:rPr>
              <a:t> </a:t>
            </a:r>
            <a:r>
              <a:rPr sz="2400" dirty="0">
                <a:latin typeface="Calibri"/>
                <a:cs typeface="Calibri"/>
              </a:rPr>
              <a:t>“not</a:t>
            </a:r>
            <a:r>
              <a:rPr sz="2400" spc="-40" dirty="0">
                <a:latin typeface="Calibri"/>
                <a:cs typeface="Calibri"/>
              </a:rPr>
              <a:t> </a:t>
            </a:r>
            <a:r>
              <a:rPr sz="2400" spc="-10" dirty="0">
                <a:latin typeface="Calibri"/>
                <a:cs typeface="Calibri"/>
              </a:rPr>
              <a:t>present” </a:t>
            </a:r>
            <a:r>
              <a:rPr sz="2400" dirty="0">
                <a:latin typeface="Calibri"/>
                <a:cs typeface="Calibri"/>
              </a:rPr>
              <a:t>here,</a:t>
            </a:r>
            <a:r>
              <a:rPr sz="2400" spc="-25" dirty="0">
                <a:latin typeface="Calibri"/>
                <a:cs typeface="Calibri"/>
              </a:rPr>
              <a:t> </a:t>
            </a:r>
            <a:r>
              <a:rPr sz="2400" dirty="0">
                <a:latin typeface="Calibri"/>
                <a:cs typeface="Calibri"/>
              </a:rPr>
              <a:t>but</a:t>
            </a:r>
            <a:r>
              <a:rPr sz="2400" spc="-25" dirty="0">
                <a:latin typeface="Calibri"/>
                <a:cs typeface="Calibri"/>
              </a:rPr>
              <a:t> </a:t>
            </a:r>
            <a:r>
              <a:rPr sz="2400" dirty="0">
                <a:latin typeface="Calibri"/>
                <a:cs typeface="Calibri"/>
              </a:rPr>
              <a:t>can</a:t>
            </a:r>
            <a:r>
              <a:rPr sz="2400" spc="-25" dirty="0">
                <a:latin typeface="Calibri"/>
                <a:cs typeface="Calibri"/>
              </a:rPr>
              <a:t> </a:t>
            </a:r>
            <a:r>
              <a:rPr sz="2400" dirty="0">
                <a:latin typeface="Calibri"/>
                <a:cs typeface="Calibri"/>
              </a:rPr>
              <a:t>be</a:t>
            </a:r>
            <a:r>
              <a:rPr sz="2400" spc="-20" dirty="0">
                <a:latin typeface="Calibri"/>
                <a:cs typeface="Calibri"/>
              </a:rPr>
              <a:t> </a:t>
            </a:r>
            <a:r>
              <a:rPr sz="2400" i="1" u="sng" dirty="0">
                <a:uFill>
                  <a:solidFill>
                    <a:srgbClr val="000000"/>
                  </a:solidFill>
                </a:uFill>
                <a:latin typeface="Calibri"/>
                <a:cs typeface="Calibri"/>
              </a:rPr>
              <a:t>virtually</a:t>
            </a:r>
            <a:r>
              <a:rPr sz="2400" i="1" u="sng" spc="-30" dirty="0">
                <a:uFill>
                  <a:solidFill>
                    <a:srgbClr val="000000"/>
                  </a:solidFill>
                </a:uFill>
                <a:latin typeface="Calibri"/>
                <a:cs typeface="Calibri"/>
              </a:rPr>
              <a:t> </a:t>
            </a:r>
            <a:r>
              <a:rPr sz="2400" i="1" u="sng" dirty="0">
                <a:uFill>
                  <a:solidFill>
                    <a:srgbClr val="000000"/>
                  </a:solidFill>
                </a:uFill>
                <a:latin typeface="Calibri"/>
                <a:cs typeface="Calibri"/>
              </a:rPr>
              <a:t>present</a:t>
            </a:r>
            <a:r>
              <a:rPr sz="2400" i="1" u="sng" spc="-35" dirty="0">
                <a:uFill>
                  <a:solidFill>
                    <a:srgbClr val="000000"/>
                  </a:solidFill>
                </a:uFill>
                <a:latin typeface="Calibri"/>
                <a:cs typeface="Calibri"/>
              </a:rPr>
              <a:t> </a:t>
            </a:r>
            <a:r>
              <a:rPr sz="2400" i="1" u="sng" dirty="0">
                <a:uFill>
                  <a:solidFill>
                    <a:srgbClr val="000000"/>
                  </a:solidFill>
                </a:uFill>
                <a:latin typeface="Calibri"/>
                <a:cs typeface="Calibri"/>
              </a:rPr>
              <a:t>for</a:t>
            </a:r>
            <a:r>
              <a:rPr sz="2400" i="1" u="sng" spc="-20" dirty="0">
                <a:uFill>
                  <a:solidFill>
                    <a:srgbClr val="000000"/>
                  </a:solidFill>
                </a:uFill>
                <a:latin typeface="Calibri"/>
                <a:cs typeface="Calibri"/>
              </a:rPr>
              <a:t> </a:t>
            </a:r>
            <a:r>
              <a:rPr sz="2400" i="1" u="sng" dirty="0">
                <a:uFill>
                  <a:solidFill>
                    <a:srgbClr val="000000"/>
                  </a:solidFill>
                </a:uFill>
                <a:latin typeface="Calibri"/>
                <a:cs typeface="Calibri"/>
              </a:rPr>
              <a:t>interaction</a:t>
            </a:r>
            <a:r>
              <a:rPr sz="2400" dirty="0">
                <a:latin typeface="Calibri"/>
                <a:cs typeface="Calibri"/>
              </a:rPr>
              <a:t>,</a:t>
            </a:r>
            <a:r>
              <a:rPr sz="2400" spc="-35" dirty="0">
                <a:latin typeface="Calibri"/>
                <a:cs typeface="Calibri"/>
              </a:rPr>
              <a:t> </a:t>
            </a:r>
            <a:r>
              <a:rPr sz="2400" dirty="0">
                <a:latin typeface="Calibri"/>
                <a:cs typeface="Calibri"/>
              </a:rPr>
              <a:t>can</a:t>
            </a:r>
            <a:r>
              <a:rPr sz="2400" spc="-40" dirty="0">
                <a:latin typeface="Calibri"/>
                <a:cs typeface="Calibri"/>
              </a:rPr>
              <a:t> </a:t>
            </a:r>
            <a:r>
              <a:rPr sz="2400" dirty="0">
                <a:latin typeface="Calibri"/>
                <a:cs typeface="Calibri"/>
              </a:rPr>
              <a:t>act</a:t>
            </a:r>
            <a:r>
              <a:rPr sz="2400" spc="-30" dirty="0">
                <a:latin typeface="Calibri"/>
                <a:cs typeface="Calibri"/>
              </a:rPr>
              <a:t> </a:t>
            </a:r>
            <a:r>
              <a:rPr sz="2400" dirty="0">
                <a:latin typeface="Calibri"/>
                <a:cs typeface="Calibri"/>
              </a:rPr>
              <a:t>in</a:t>
            </a:r>
            <a:r>
              <a:rPr sz="2400" spc="-25" dirty="0">
                <a:latin typeface="Calibri"/>
                <a:cs typeface="Calibri"/>
              </a:rPr>
              <a:t> </a:t>
            </a:r>
            <a:r>
              <a:rPr sz="2400" spc="-20" dirty="0">
                <a:latin typeface="Calibri"/>
                <a:cs typeface="Calibri"/>
              </a:rPr>
              <a:t>this </a:t>
            </a:r>
            <a:r>
              <a:rPr sz="2400" dirty="0">
                <a:latin typeface="Calibri"/>
                <a:cs typeface="Calibri"/>
              </a:rPr>
              <a:t>word</a:t>
            </a:r>
            <a:r>
              <a:rPr sz="2400" spc="-45" dirty="0">
                <a:latin typeface="Calibri"/>
                <a:cs typeface="Calibri"/>
              </a:rPr>
              <a:t> </a:t>
            </a:r>
            <a:r>
              <a:rPr sz="2400" dirty="0">
                <a:latin typeface="Calibri"/>
                <a:cs typeface="Calibri"/>
              </a:rPr>
              <a:t>and</a:t>
            </a:r>
            <a:r>
              <a:rPr sz="2400" spc="-45" dirty="0">
                <a:latin typeface="Calibri"/>
                <a:cs typeface="Calibri"/>
              </a:rPr>
              <a:t> </a:t>
            </a:r>
            <a:r>
              <a:rPr sz="2400" dirty="0">
                <a:latin typeface="Calibri"/>
                <a:cs typeface="Calibri"/>
              </a:rPr>
              <a:t>vice</a:t>
            </a:r>
            <a:r>
              <a:rPr sz="2400" spc="-35" dirty="0">
                <a:latin typeface="Calibri"/>
                <a:cs typeface="Calibri"/>
              </a:rPr>
              <a:t> </a:t>
            </a:r>
            <a:r>
              <a:rPr sz="2400" dirty="0">
                <a:latin typeface="Calibri"/>
                <a:cs typeface="Calibri"/>
              </a:rPr>
              <a:t>versa,</a:t>
            </a:r>
            <a:r>
              <a:rPr sz="2400" spc="-35" dirty="0">
                <a:latin typeface="Calibri"/>
                <a:cs typeface="Calibri"/>
              </a:rPr>
              <a:t> </a:t>
            </a:r>
            <a:r>
              <a:rPr sz="2400" spc="-20" dirty="0">
                <a:latin typeface="Calibri"/>
                <a:cs typeface="Calibri"/>
              </a:rPr>
              <a:t>etc.</a:t>
            </a:r>
            <a:endParaRPr sz="2400" dirty="0">
              <a:latin typeface="Calibri"/>
              <a:cs typeface="Calibri"/>
            </a:endParaRPr>
          </a:p>
          <a:p>
            <a:pPr marL="12700" marR="247015">
              <a:lnSpc>
                <a:spcPct val="100000"/>
              </a:lnSpc>
              <a:spcBef>
                <a:spcPts val="725"/>
              </a:spcBef>
            </a:pPr>
            <a:r>
              <a:rPr sz="3200" dirty="0">
                <a:latin typeface="Calibri"/>
                <a:cs typeface="Calibri"/>
              </a:rPr>
              <a:t>But</a:t>
            </a:r>
            <a:r>
              <a:rPr sz="3200" spc="-25" dirty="0">
                <a:latin typeface="Calibri"/>
                <a:cs typeface="Calibri"/>
              </a:rPr>
              <a:t> </a:t>
            </a:r>
            <a:r>
              <a:rPr sz="3200" dirty="0">
                <a:latin typeface="Calibri"/>
                <a:cs typeface="Calibri"/>
              </a:rPr>
              <a:t>also</a:t>
            </a:r>
            <a:r>
              <a:rPr sz="3200" spc="-5" dirty="0">
                <a:latin typeface="Calibri"/>
                <a:cs typeface="Calibri"/>
              </a:rPr>
              <a:t> </a:t>
            </a:r>
            <a:r>
              <a:rPr sz="3200" dirty="0">
                <a:latin typeface="Calibri"/>
                <a:cs typeface="Calibri"/>
              </a:rPr>
              <a:t>a</a:t>
            </a:r>
            <a:r>
              <a:rPr sz="3200" spc="-10" dirty="0">
                <a:latin typeface="Calibri"/>
                <a:cs typeface="Calibri"/>
              </a:rPr>
              <a:t> </a:t>
            </a:r>
            <a:r>
              <a:rPr sz="3200" dirty="0">
                <a:latin typeface="Calibri"/>
                <a:cs typeface="Calibri"/>
              </a:rPr>
              <a:t>glass</a:t>
            </a:r>
            <a:r>
              <a:rPr sz="3200" spc="-30" dirty="0">
                <a:latin typeface="Calibri"/>
                <a:cs typeface="Calibri"/>
              </a:rPr>
              <a:t> </a:t>
            </a:r>
            <a:r>
              <a:rPr sz="3200" dirty="0">
                <a:latin typeface="Calibri"/>
                <a:cs typeface="Calibri"/>
              </a:rPr>
              <a:t>able</a:t>
            </a:r>
            <a:r>
              <a:rPr sz="3200" spc="-5" dirty="0">
                <a:latin typeface="Calibri"/>
                <a:cs typeface="Calibri"/>
              </a:rPr>
              <a:t> </a:t>
            </a:r>
            <a:r>
              <a:rPr sz="3200" dirty="0">
                <a:latin typeface="Calibri"/>
                <a:cs typeface="Calibri"/>
              </a:rPr>
              <a:t>to</a:t>
            </a:r>
            <a:r>
              <a:rPr sz="3200" spc="10" dirty="0">
                <a:latin typeface="Calibri"/>
                <a:cs typeface="Calibri"/>
              </a:rPr>
              <a:t> </a:t>
            </a:r>
            <a:r>
              <a:rPr sz="3200" b="1" i="1" u="sng" dirty="0">
                <a:uFill>
                  <a:solidFill>
                    <a:srgbClr val="000000"/>
                  </a:solidFill>
                </a:uFill>
                <a:latin typeface="Calibri"/>
                <a:cs typeface="Calibri"/>
              </a:rPr>
              <a:t>show</a:t>
            </a:r>
            <a:r>
              <a:rPr sz="3200" b="1" i="1" u="sng" spc="-25" dirty="0">
                <a:uFill>
                  <a:solidFill>
                    <a:srgbClr val="000000"/>
                  </a:solidFill>
                </a:uFill>
                <a:latin typeface="Calibri"/>
                <a:cs typeface="Calibri"/>
              </a:rPr>
              <a:t> </a:t>
            </a:r>
            <a:r>
              <a:rPr sz="3200" i="1" u="sng" dirty="0">
                <a:uFill>
                  <a:solidFill>
                    <a:srgbClr val="000000"/>
                  </a:solidFill>
                </a:uFill>
                <a:latin typeface="Calibri"/>
                <a:cs typeface="Calibri"/>
              </a:rPr>
              <a:t>what</a:t>
            </a:r>
            <a:r>
              <a:rPr sz="3200" i="1" u="sng" spc="-20" dirty="0">
                <a:uFill>
                  <a:solidFill>
                    <a:srgbClr val="000000"/>
                  </a:solidFill>
                </a:uFill>
                <a:latin typeface="Calibri"/>
                <a:cs typeface="Calibri"/>
              </a:rPr>
              <a:t> </a:t>
            </a:r>
            <a:r>
              <a:rPr sz="3200" i="1" u="sng" dirty="0">
                <a:uFill>
                  <a:solidFill>
                    <a:srgbClr val="000000"/>
                  </a:solidFill>
                </a:uFill>
                <a:latin typeface="Calibri"/>
                <a:cs typeface="Calibri"/>
              </a:rPr>
              <a:t>cannot</a:t>
            </a:r>
            <a:r>
              <a:rPr sz="3200" i="1" u="sng" spc="5" dirty="0">
                <a:uFill>
                  <a:solidFill>
                    <a:srgbClr val="000000"/>
                  </a:solidFill>
                </a:uFill>
                <a:latin typeface="Calibri"/>
                <a:cs typeface="Calibri"/>
              </a:rPr>
              <a:t> </a:t>
            </a:r>
            <a:r>
              <a:rPr sz="3200" i="1" u="sng" spc="-25" dirty="0">
                <a:uFill>
                  <a:solidFill>
                    <a:srgbClr val="000000"/>
                  </a:solidFill>
                </a:uFill>
                <a:latin typeface="Calibri"/>
                <a:cs typeface="Calibri"/>
              </a:rPr>
              <a:t>be</a:t>
            </a:r>
            <a:r>
              <a:rPr sz="3200" i="1" spc="-25" dirty="0">
                <a:latin typeface="Calibri"/>
                <a:cs typeface="Calibri"/>
              </a:rPr>
              <a:t> </a:t>
            </a:r>
            <a:r>
              <a:rPr sz="3200" i="1" u="sng" dirty="0">
                <a:uFill>
                  <a:solidFill>
                    <a:srgbClr val="000000"/>
                  </a:solidFill>
                </a:uFill>
                <a:latin typeface="Calibri"/>
                <a:cs typeface="Calibri"/>
              </a:rPr>
              <a:t>seen/understood</a:t>
            </a:r>
            <a:r>
              <a:rPr sz="3200" dirty="0">
                <a:latin typeface="Calibri"/>
                <a:cs typeface="Calibri"/>
              </a:rPr>
              <a:t>:</a:t>
            </a:r>
            <a:r>
              <a:rPr sz="3200" spc="-85" dirty="0">
                <a:latin typeface="Calibri"/>
                <a:cs typeface="Calibri"/>
              </a:rPr>
              <a:t> </a:t>
            </a:r>
            <a:r>
              <a:rPr sz="3200" dirty="0">
                <a:latin typeface="Calibri"/>
                <a:cs typeface="Calibri"/>
              </a:rPr>
              <a:t>the</a:t>
            </a:r>
            <a:r>
              <a:rPr sz="3200" spc="-70" dirty="0">
                <a:latin typeface="Calibri"/>
                <a:cs typeface="Calibri"/>
              </a:rPr>
              <a:t> </a:t>
            </a:r>
            <a:r>
              <a:rPr sz="3200" b="1" dirty="0">
                <a:latin typeface="Calibri"/>
                <a:cs typeface="Calibri"/>
              </a:rPr>
              <a:t>future,</a:t>
            </a:r>
            <a:r>
              <a:rPr sz="3200" b="1" spc="-60" dirty="0">
                <a:latin typeface="Calibri"/>
                <a:cs typeface="Calibri"/>
              </a:rPr>
              <a:t> </a:t>
            </a:r>
            <a:r>
              <a:rPr sz="3200" b="1" dirty="0">
                <a:latin typeface="Calibri"/>
                <a:cs typeface="Calibri"/>
              </a:rPr>
              <a:t>predictions</a:t>
            </a:r>
            <a:r>
              <a:rPr sz="3200" dirty="0">
                <a:latin typeface="Calibri"/>
                <a:cs typeface="Calibri"/>
              </a:rPr>
              <a:t>,</a:t>
            </a:r>
            <a:r>
              <a:rPr sz="3200" spc="-100" dirty="0">
                <a:latin typeface="Calibri"/>
                <a:cs typeface="Calibri"/>
              </a:rPr>
              <a:t> </a:t>
            </a:r>
            <a:r>
              <a:rPr sz="3200" spc="-25" dirty="0">
                <a:latin typeface="Calibri"/>
                <a:cs typeface="Calibri"/>
              </a:rPr>
              <a:t>the </a:t>
            </a:r>
            <a:r>
              <a:rPr sz="3200" b="1" spc="-10" dirty="0">
                <a:latin typeface="Calibri"/>
                <a:cs typeface="Calibri"/>
              </a:rPr>
              <a:t>“emergent”</a:t>
            </a:r>
            <a:r>
              <a:rPr sz="3200" b="1" spc="-100" dirty="0">
                <a:latin typeface="Calibri"/>
                <a:cs typeface="Calibri"/>
              </a:rPr>
              <a:t> </a:t>
            </a:r>
            <a:r>
              <a:rPr sz="3200" b="1" dirty="0">
                <a:latin typeface="Calibri"/>
                <a:cs typeface="Calibri"/>
              </a:rPr>
              <a:t>order</a:t>
            </a:r>
            <a:r>
              <a:rPr sz="3200" dirty="0">
                <a:latin typeface="Calibri"/>
                <a:cs typeface="Calibri"/>
              </a:rPr>
              <a:t>,</a:t>
            </a:r>
            <a:r>
              <a:rPr sz="3200" spc="-70" dirty="0">
                <a:latin typeface="Calibri"/>
                <a:cs typeface="Calibri"/>
              </a:rPr>
              <a:t> </a:t>
            </a:r>
            <a:r>
              <a:rPr sz="3200" spc="-25" dirty="0">
                <a:latin typeface="Calibri"/>
                <a:cs typeface="Calibri"/>
              </a:rPr>
              <a:t>and</a:t>
            </a:r>
            <a:endParaRPr sz="3200" dirty="0">
              <a:latin typeface="Calibri"/>
              <a:cs typeface="Calibri"/>
            </a:endParaRPr>
          </a:p>
          <a:p>
            <a:pPr marL="469900">
              <a:lnSpc>
                <a:spcPct val="100000"/>
              </a:lnSpc>
              <a:spcBef>
                <a:spcPts val="770"/>
              </a:spcBef>
            </a:pPr>
            <a:r>
              <a:rPr lang="el-GR" sz="3200" b="1" dirty="0">
                <a:solidFill>
                  <a:srgbClr val="FF0000"/>
                </a:solidFill>
                <a:latin typeface="Calibri"/>
                <a:cs typeface="Calibri"/>
              </a:rPr>
              <a:t>κρυμμένα φαινόμενα και ενδιαφέροντα</a:t>
            </a:r>
          </a:p>
          <a:p>
            <a:pPr marL="12700" marR="554990" indent="457200">
              <a:lnSpc>
                <a:spcPct val="100000"/>
              </a:lnSpc>
              <a:spcBef>
                <a:spcPts val="690"/>
              </a:spcBef>
              <a:tabLst>
                <a:tab pos="3890010" algn="l"/>
              </a:tabLst>
            </a:pPr>
            <a:r>
              <a:rPr sz="2800" dirty="0">
                <a:latin typeface="Calibri"/>
                <a:cs typeface="Calibri"/>
              </a:rPr>
              <a:t>(</a:t>
            </a:r>
            <a:r>
              <a:rPr lang="el-GR" sz="2800" dirty="0">
                <a:latin typeface="Calibri"/>
                <a:cs typeface="Calibri"/>
              </a:rPr>
              <a:t>για παράδειγμα, </a:t>
            </a:r>
            <a:r>
              <a:rPr lang="el-GR" sz="2800" b="1" dirty="0">
                <a:latin typeface="Calibri"/>
                <a:cs typeface="Calibri"/>
              </a:rPr>
              <a:t>μπορώ </a:t>
            </a:r>
            <a:r>
              <a:rPr lang="el-GR" sz="2800" b="1" dirty="0">
                <a:solidFill>
                  <a:srgbClr val="FF0000"/>
                </a:solidFill>
                <a:latin typeface="Calibri"/>
                <a:cs typeface="Calibri"/>
              </a:rPr>
              <a:t>να δω </a:t>
            </a:r>
            <a:r>
              <a:rPr lang="el-GR" sz="2800" b="1" dirty="0">
                <a:latin typeface="Calibri"/>
                <a:cs typeface="Calibri"/>
              </a:rPr>
              <a:t>ποιος λαμβάνει τώρα τα προσωπικά μου δεδομένα; Και για ποιο λόγο</a:t>
            </a:r>
            <a:r>
              <a:rPr lang="en-US" sz="2800" b="1" spc="-10" dirty="0">
                <a:latin typeface="Calibri"/>
                <a:cs typeface="Calibri"/>
              </a:rPr>
              <a:t>;</a:t>
            </a:r>
            <a:endParaRPr sz="2800" dirty="0">
              <a:latin typeface="Calibri"/>
              <a:cs typeface="Calibri"/>
            </a:endParaRPr>
          </a:p>
          <a:p>
            <a:pPr marL="1841500">
              <a:lnSpc>
                <a:spcPct val="100000"/>
              </a:lnSpc>
              <a:spcBef>
                <a:spcPts val="675"/>
              </a:spcBef>
            </a:pPr>
            <a:r>
              <a:rPr lang="el-GR" sz="2800" dirty="0">
                <a:latin typeface="Calibri"/>
                <a:cs typeface="Calibri"/>
              </a:rPr>
              <a:t>Για ποιόν </a:t>
            </a:r>
            <a:r>
              <a:rPr lang="el-GR" sz="2800" b="1" dirty="0">
                <a:latin typeface="Calibri"/>
                <a:cs typeface="Calibri"/>
              </a:rPr>
              <a:t>δουλεύω δωρεάν</a:t>
            </a:r>
            <a:r>
              <a:rPr sz="2800" b="1" spc="-10" dirty="0">
                <a:latin typeface="Calibri"/>
                <a:cs typeface="Calibri"/>
              </a:rPr>
              <a:t>?</a:t>
            </a:r>
            <a:r>
              <a:rPr sz="2800" spc="-10" dirty="0">
                <a:latin typeface="Calibri"/>
                <a:cs typeface="Calibri"/>
              </a:rPr>
              <a:t>)</a:t>
            </a:r>
            <a:endParaRPr sz="2800" dirty="0">
              <a:latin typeface="Calibri"/>
              <a:cs typeface="Calibri"/>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p:nvPr/>
        </p:nvSpPr>
        <p:spPr>
          <a:xfrm>
            <a:off x="457200" y="228600"/>
            <a:ext cx="8229600" cy="609600"/>
          </a:xfrm>
          <a:custGeom>
            <a:avLst/>
            <a:gdLst/>
            <a:ahLst/>
            <a:cxnLst/>
            <a:rect l="l" t="t" r="r" b="b"/>
            <a:pathLst>
              <a:path w="8229600" h="609600">
                <a:moveTo>
                  <a:pt x="0" y="609600"/>
                </a:moveTo>
                <a:lnTo>
                  <a:pt x="8229600" y="609600"/>
                </a:lnTo>
                <a:lnTo>
                  <a:pt x="8229600" y="0"/>
                </a:lnTo>
                <a:lnTo>
                  <a:pt x="0" y="0"/>
                </a:lnTo>
                <a:lnTo>
                  <a:pt x="0" y="609600"/>
                </a:lnTo>
                <a:close/>
              </a:path>
            </a:pathLst>
          </a:custGeom>
          <a:ln w="9525">
            <a:solidFill>
              <a:srgbClr val="000000"/>
            </a:solidFill>
          </a:ln>
        </p:spPr>
        <p:txBody>
          <a:bodyPr wrap="square" lIns="0" tIns="0" rIns="0" bIns="0" rtlCol="0"/>
          <a:lstStyle/>
          <a:p>
            <a:endParaRPr/>
          </a:p>
        </p:txBody>
      </p:sp>
      <p:sp>
        <p:nvSpPr>
          <p:cNvPr id="5" name="object 5"/>
          <p:cNvSpPr txBox="1">
            <a:spLocks noGrp="1"/>
          </p:cNvSpPr>
          <p:nvPr>
            <p:ph type="title"/>
          </p:nvPr>
        </p:nvSpPr>
        <p:spPr>
          <a:xfrm>
            <a:off x="685800" y="249875"/>
            <a:ext cx="8204834" cy="412934"/>
          </a:xfrm>
          <a:prstGeom prst="rect">
            <a:avLst/>
          </a:prstGeom>
        </p:spPr>
        <p:txBody>
          <a:bodyPr vert="horz" wrap="square" lIns="0" tIns="12700" rIns="0" bIns="0" rtlCol="0">
            <a:spAutoFit/>
          </a:bodyPr>
          <a:lstStyle/>
          <a:p>
            <a:pPr marL="12700">
              <a:lnSpc>
                <a:spcPct val="100000"/>
              </a:lnSpc>
              <a:spcBef>
                <a:spcPts val="100"/>
              </a:spcBef>
            </a:pPr>
            <a:r>
              <a:rPr lang="el-GR" sz="2600" dirty="0">
                <a:latin typeface="Times New Roman"/>
                <a:cs typeface="Times New Roman"/>
              </a:rPr>
              <a:t>Μπορούμε να ξεπεράσουμε την ανθρώπινη </a:t>
            </a:r>
            <a:r>
              <a:rPr lang="el-GR" sz="2600" spc="-10" dirty="0">
                <a:solidFill>
                  <a:srgbClr val="FF0000"/>
                </a:solidFill>
                <a:latin typeface="Times New Roman"/>
                <a:cs typeface="Times New Roman"/>
              </a:rPr>
              <a:t>αποξένωση</a:t>
            </a:r>
            <a:r>
              <a:rPr lang="en-US" sz="2600" spc="-10" dirty="0">
                <a:solidFill>
                  <a:srgbClr val="FF0000"/>
                </a:solidFill>
                <a:latin typeface="Times New Roman"/>
                <a:cs typeface="Times New Roman"/>
              </a:rPr>
              <a:t>;</a:t>
            </a:r>
            <a:endParaRPr sz="2600" dirty="0">
              <a:latin typeface="Times New Roman"/>
              <a:cs typeface="Times New Roman"/>
            </a:endParaRPr>
          </a:p>
        </p:txBody>
      </p:sp>
      <p:sp>
        <p:nvSpPr>
          <p:cNvPr id="6" name="object 6"/>
          <p:cNvSpPr txBox="1"/>
          <p:nvPr/>
        </p:nvSpPr>
        <p:spPr>
          <a:xfrm>
            <a:off x="457200" y="1144524"/>
            <a:ext cx="8204834" cy="2956579"/>
          </a:xfrm>
          <a:prstGeom prst="rect">
            <a:avLst/>
          </a:prstGeom>
        </p:spPr>
        <p:txBody>
          <a:bodyPr vert="horz" wrap="square" lIns="0" tIns="12065" rIns="0" bIns="0" rtlCol="0">
            <a:spAutoFit/>
          </a:bodyPr>
          <a:lstStyle/>
          <a:p>
            <a:pPr marL="12700">
              <a:lnSpc>
                <a:spcPct val="100000"/>
              </a:lnSpc>
              <a:spcBef>
                <a:spcPts val="95"/>
              </a:spcBef>
            </a:pPr>
            <a:r>
              <a:rPr lang="el-GR" sz="1900" dirty="0">
                <a:latin typeface="Times New Roman"/>
                <a:cs typeface="Times New Roman"/>
              </a:rPr>
              <a:t>Θα μπορούσαμε, εκμεταλλευόμενοι</a:t>
            </a:r>
            <a:endParaRPr sz="1900" dirty="0">
              <a:latin typeface="Times New Roman"/>
              <a:cs typeface="Times New Roman"/>
            </a:endParaRPr>
          </a:p>
          <a:p>
            <a:pPr marL="577850" indent="-165100">
              <a:lnSpc>
                <a:spcPct val="100000"/>
              </a:lnSpc>
              <a:spcBef>
                <a:spcPts val="10"/>
              </a:spcBef>
              <a:buFont typeface="Times New Roman"/>
              <a:buChar char="&gt;"/>
              <a:tabLst>
                <a:tab pos="578485" algn="l"/>
              </a:tabLst>
            </a:pPr>
            <a:r>
              <a:rPr lang="el-GR" sz="1600" b="1" dirty="0">
                <a:latin typeface="Times New Roman"/>
                <a:cs typeface="Times New Roman"/>
              </a:rPr>
              <a:t>συλλογική, κατανεμημένη, υβριδική ΔΙΑΝΟΗΤΙΚΟΤΗΤΑ</a:t>
            </a:r>
            <a:endParaRPr sz="1600" dirty="0">
              <a:latin typeface="Times New Roman"/>
              <a:cs typeface="Times New Roman"/>
            </a:endParaRPr>
          </a:p>
          <a:p>
            <a:pPr marL="413384">
              <a:lnSpc>
                <a:spcPct val="100000"/>
              </a:lnSpc>
              <a:spcBef>
                <a:spcPts val="5"/>
              </a:spcBef>
            </a:pPr>
            <a:r>
              <a:rPr lang="el-GR" sz="1600" spc="-25" dirty="0">
                <a:latin typeface="Times New Roman"/>
                <a:cs typeface="Times New Roman"/>
              </a:rPr>
              <a:t>και</a:t>
            </a:r>
            <a:endParaRPr sz="1600" dirty="0">
              <a:latin typeface="Times New Roman"/>
              <a:cs typeface="Times New Roman"/>
            </a:endParaRPr>
          </a:p>
          <a:p>
            <a:pPr marL="579120" indent="-166370">
              <a:lnSpc>
                <a:spcPct val="100000"/>
              </a:lnSpc>
              <a:buChar char="&gt;"/>
              <a:tabLst>
                <a:tab pos="579755" algn="l"/>
              </a:tabLst>
            </a:pPr>
            <a:r>
              <a:rPr lang="el-GR" sz="1600" b="1" dirty="0">
                <a:latin typeface="Times New Roman"/>
                <a:cs typeface="Times New Roman"/>
              </a:rPr>
              <a:t>ΜΕΓΑΛΑ ΔΕΔΟΜΕΝΑ</a:t>
            </a:r>
            <a:endParaRPr sz="1600" dirty="0">
              <a:latin typeface="Times New Roman"/>
              <a:cs typeface="Times New Roman"/>
            </a:endParaRPr>
          </a:p>
          <a:p>
            <a:pPr marL="413384">
              <a:lnSpc>
                <a:spcPct val="100000"/>
              </a:lnSpc>
            </a:pPr>
            <a:r>
              <a:rPr lang="el-GR" sz="1600" spc="-25" dirty="0">
                <a:latin typeface="Times New Roman"/>
                <a:cs typeface="Times New Roman"/>
              </a:rPr>
              <a:t>και</a:t>
            </a:r>
            <a:endParaRPr lang="en-US" sz="1600" dirty="0">
              <a:latin typeface="Times New Roman"/>
              <a:cs typeface="Times New Roman"/>
            </a:endParaRPr>
          </a:p>
          <a:p>
            <a:pPr marL="578485" indent="-165735">
              <a:lnSpc>
                <a:spcPct val="100000"/>
              </a:lnSpc>
              <a:buChar char="&gt;"/>
              <a:tabLst>
                <a:tab pos="579120" algn="l"/>
              </a:tabLst>
            </a:pPr>
            <a:r>
              <a:rPr lang="el-GR" sz="1600" spc="-10" dirty="0">
                <a:latin typeface="Times New Roman"/>
                <a:cs typeface="Times New Roman"/>
              </a:rPr>
              <a:t>ανατροφοδότηση κατά τη διάρκεια της λειτουργίας και πληροφορίες από </a:t>
            </a:r>
            <a:r>
              <a:rPr lang="el-GR" sz="1600" b="1" spc="-10" dirty="0">
                <a:latin typeface="Times New Roman"/>
                <a:cs typeface="Times New Roman"/>
              </a:rPr>
              <a:t>τοπικούς φορείς και ευφυείς αισθητήρες</a:t>
            </a:r>
            <a:endParaRPr lang="en-US" sz="1600" b="1" dirty="0">
              <a:latin typeface="Times New Roman"/>
              <a:cs typeface="Times New Roman"/>
            </a:endParaRPr>
          </a:p>
          <a:p>
            <a:pPr marL="413384">
              <a:lnSpc>
                <a:spcPct val="100000"/>
              </a:lnSpc>
            </a:pPr>
            <a:r>
              <a:rPr lang="el-GR" sz="1600" spc="-25" dirty="0">
                <a:latin typeface="Times New Roman"/>
                <a:cs typeface="Times New Roman"/>
              </a:rPr>
              <a:t>και</a:t>
            </a:r>
            <a:endParaRPr sz="1600" dirty="0">
              <a:latin typeface="Times New Roman"/>
              <a:cs typeface="Times New Roman"/>
            </a:endParaRPr>
          </a:p>
          <a:p>
            <a:pPr marL="577850" indent="-165100">
              <a:lnSpc>
                <a:spcPct val="100000"/>
              </a:lnSpc>
              <a:buFont typeface="Times New Roman"/>
              <a:buChar char="&gt;"/>
              <a:tabLst>
                <a:tab pos="578485" algn="l"/>
              </a:tabLst>
            </a:pPr>
            <a:r>
              <a:rPr lang="el-GR" sz="1600" b="1" dirty="0">
                <a:latin typeface="Times New Roman"/>
                <a:cs typeface="Times New Roman"/>
              </a:rPr>
              <a:t>Υπολογιστική ΜΑΘΗΣΗ και ΠΡΟΒΛΕΨΗ</a:t>
            </a:r>
          </a:p>
          <a:p>
            <a:pPr marL="412750">
              <a:lnSpc>
                <a:spcPct val="100000"/>
              </a:lnSpc>
              <a:tabLst>
                <a:tab pos="578485" algn="l"/>
              </a:tabLst>
            </a:pPr>
            <a:r>
              <a:rPr lang="el-GR" sz="1600" spc="-25" dirty="0">
                <a:latin typeface="Times New Roman"/>
                <a:cs typeface="Times New Roman"/>
              </a:rPr>
              <a:t>και</a:t>
            </a:r>
            <a:endParaRPr sz="1600" dirty="0">
              <a:latin typeface="Times New Roman"/>
              <a:cs typeface="Times New Roman"/>
            </a:endParaRPr>
          </a:p>
          <a:p>
            <a:pPr marL="413384" marR="5080" indent="165735">
              <a:lnSpc>
                <a:spcPts val="1540"/>
              </a:lnSpc>
              <a:spcBef>
                <a:spcPts val="370"/>
              </a:spcBef>
              <a:buChar char="&gt;"/>
              <a:tabLst>
                <a:tab pos="579120" algn="l"/>
              </a:tabLst>
            </a:pPr>
            <a:r>
              <a:rPr lang="el-GR" sz="1600" b="1" dirty="0">
                <a:latin typeface="Times New Roman"/>
                <a:cs typeface="Times New Roman"/>
              </a:rPr>
              <a:t>Κοινωνική προσομοίωση </a:t>
            </a:r>
            <a:r>
              <a:rPr lang="el-GR" sz="1600" dirty="0">
                <a:latin typeface="Times New Roman"/>
                <a:cs typeface="Times New Roman"/>
              </a:rPr>
              <a:t>μέσω υπολογιστή (με βάση τους πράκτορες) και </a:t>
            </a:r>
            <a:r>
              <a:rPr lang="el-GR" sz="1600" b="1" dirty="0">
                <a:latin typeface="Times New Roman"/>
                <a:cs typeface="Times New Roman"/>
              </a:rPr>
              <a:t>εικονική πραγματικότητα </a:t>
            </a:r>
            <a:r>
              <a:rPr lang="el-GR" sz="1600" dirty="0">
                <a:latin typeface="Times New Roman"/>
                <a:cs typeface="Times New Roman"/>
              </a:rPr>
              <a:t>και </a:t>
            </a:r>
            <a:r>
              <a:rPr lang="el-GR" sz="1600" b="1" dirty="0">
                <a:latin typeface="Times New Roman"/>
                <a:cs typeface="Times New Roman"/>
              </a:rPr>
              <a:t>σοβαρά παιχνίδια </a:t>
            </a:r>
            <a:r>
              <a:rPr lang="el-GR" sz="1600" dirty="0" err="1">
                <a:latin typeface="Times New Roman"/>
                <a:cs typeface="Times New Roman"/>
              </a:rPr>
              <a:t>κ.λπ</a:t>
            </a:r>
            <a:r>
              <a:rPr sz="1600" spc="-20" dirty="0">
                <a:latin typeface="Times New Roman"/>
                <a:cs typeface="Times New Roman"/>
              </a:rPr>
              <a:t>.</a:t>
            </a:r>
            <a:endParaRPr sz="1600" dirty="0">
              <a:latin typeface="Times New Roman"/>
              <a:cs typeface="Times New Roman"/>
            </a:endParaRPr>
          </a:p>
        </p:txBody>
      </p:sp>
      <p:sp>
        <p:nvSpPr>
          <p:cNvPr id="10" name="object 10"/>
          <p:cNvSpPr txBox="1"/>
          <p:nvPr/>
        </p:nvSpPr>
        <p:spPr>
          <a:xfrm>
            <a:off x="679704" y="4157218"/>
            <a:ext cx="6977380" cy="1316066"/>
          </a:xfrm>
          <a:prstGeom prst="rect">
            <a:avLst/>
          </a:prstGeom>
        </p:spPr>
        <p:txBody>
          <a:bodyPr vert="horz" wrap="square" lIns="0" tIns="12700" rIns="0" bIns="0" rtlCol="0">
            <a:spAutoFit/>
          </a:bodyPr>
          <a:lstStyle/>
          <a:p>
            <a:pPr marL="12700">
              <a:lnSpc>
                <a:spcPts val="3235"/>
              </a:lnSpc>
              <a:spcBef>
                <a:spcPts val="100"/>
              </a:spcBef>
            </a:pPr>
            <a:r>
              <a:rPr lang="el-GR" sz="2700" dirty="0">
                <a:latin typeface="Times New Roman"/>
                <a:cs typeface="Times New Roman"/>
              </a:rPr>
              <a:t>Θα μπορούσαμε να </a:t>
            </a:r>
            <a:endParaRPr sz="2700" dirty="0">
              <a:latin typeface="Times New Roman"/>
              <a:cs typeface="Times New Roman"/>
            </a:endParaRPr>
          </a:p>
          <a:p>
            <a:pPr marL="12700" marR="5080" indent="914400">
              <a:lnSpc>
                <a:spcPts val="3170"/>
              </a:lnSpc>
              <a:spcBef>
                <a:spcPts val="755"/>
              </a:spcBef>
            </a:pPr>
            <a:r>
              <a:rPr lang="el-GR" sz="3300" b="1" dirty="0">
                <a:solidFill>
                  <a:srgbClr val="FF0000"/>
                </a:solidFill>
                <a:latin typeface="Times New Roman"/>
                <a:cs typeface="Times New Roman"/>
              </a:rPr>
              <a:t>κάνουμε ορατό το αόρατο χέρι</a:t>
            </a:r>
            <a:r>
              <a:rPr lang="en-US" sz="3300" b="1" dirty="0">
                <a:solidFill>
                  <a:srgbClr val="FF0000"/>
                </a:solidFill>
                <a:latin typeface="Times New Roman"/>
                <a:cs typeface="Times New Roman"/>
              </a:rPr>
              <a:t>;</a:t>
            </a:r>
            <a:r>
              <a:rPr sz="3300" b="1" spc="-145" dirty="0">
                <a:solidFill>
                  <a:srgbClr val="FF0000"/>
                </a:solidFill>
                <a:latin typeface="Times New Roman"/>
                <a:cs typeface="Times New Roman"/>
              </a:rPr>
              <a:t> </a:t>
            </a:r>
            <a:r>
              <a:rPr lang="el-GR" sz="2400" b="1" dirty="0">
                <a:latin typeface="Times New Roman"/>
                <a:cs typeface="Times New Roman"/>
              </a:rPr>
              <a:t>και (εν μέρει) να το κυβερνήσουμε</a:t>
            </a:r>
            <a:r>
              <a:rPr lang="en-US" sz="2400" b="1" dirty="0">
                <a:latin typeface="Times New Roman"/>
                <a:cs typeface="Times New Roman"/>
              </a:rPr>
              <a:t>;</a:t>
            </a:r>
            <a:endParaRPr sz="2400" dirty="0">
              <a:latin typeface="Times New Roman"/>
              <a:cs typeface="Times New Roman"/>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08724" y="346999"/>
            <a:ext cx="8229600" cy="1017585"/>
          </a:xfrm>
          <a:prstGeom prst="rect">
            <a:avLst/>
          </a:prstGeom>
          <a:ln w="9525">
            <a:solidFill>
              <a:srgbClr val="000000"/>
            </a:solidFill>
          </a:ln>
        </p:spPr>
        <p:txBody>
          <a:bodyPr vert="horz" wrap="square" lIns="0" tIns="32384" rIns="0" bIns="0" rtlCol="0">
            <a:spAutoFit/>
          </a:bodyPr>
          <a:lstStyle/>
          <a:p>
            <a:pPr algn="ctr">
              <a:lnSpc>
                <a:spcPct val="100000"/>
              </a:lnSpc>
              <a:spcBef>
                <a:spcPts val="254"/>
              </a:spcBef>
            </a:pPr>
            <a:r>
              <a:rPr lang="el-GR" sz="3200" dirty="0">
                <a:latin typeface="Times New Roman"/>
                <a:cs typeface="Times New Roman"/>
              </a:rPr>
              <a:t>Μπορούμε να ξεπεράσουμε την </a:t>
            </a:r>
            <a:r>
              <a:rPr lang="el-GR" sz="3200" dirty="0">
                <a:solidFill>
                  <a:srgbClr val="FF0000"/>
                </a:solidFill>
                <a:latin typeface="Times New Roman"/>
                <a:cs typeface="Times New Roman"/>
              </a:rPr>
              <a:t>αποξένωσή</a:t>
            </a:r>
            <a:r>
              <a:rPr lang="el-GR" sz="3200" dirty="0">
                <a:latin typeface="Times New Roman"/>
                <a:cs typeface="Times New Roman"/>
              </a:rPr>
              <a:t> μας;</a:t>
            </a:r>
            <a:endParaRPr sz="3200" dirty="0">
              <a:latin typeface="Times New Roman"/>
              <a:cs typeface="Times New Roman"/>
            </a:endParaRPr>
          </a:p>
        </p:txBody>
      </p:sp>
      <p:sp>
        <p:nvSpPr>
          <p:cNvPr id="10" name="object 10"/>
          <p:cNvSpPr txBox="1"/>
          <p:nvPr/>
        </p:nvSpPr>
        <p:spPr>
          <a:xfrm>
            <a:off x="332232" y="1600200"/>
            <a:ext cx="7982584" cy="4510208"/>
          </a:xfrm>
          <a:prstGeom prst="rect">
            <a:avLst/>
          </a:prstGeom>
        </p:spPr>
        <p:txBody>
          <a:bodyPr vert="horz" wrap="square" lIns="0" tIns="110489" rIns="0" bIns="0" rtlCol="0">
            <a:spAutoFit/>
          </a:bodyPr>
          <a:lstStyle/>
          <a:p>
            <a:pPr marL="12700">
              <a:lnSpc>
                <a:spcPct val="100000"/>
              </a:lnSpc>
              <a:spcBef>
                <a:spcPts val="869"/>
              </a:spcBef>
            </a:pPr>
            <a:r>
              <a:rPr lang="el-GR" sz="3200" dirty="0">
                <a:latin typeface="Times New Roman"/>
                <a:cs typeface="Times New Roman"/>
              </a:rPr>
              <a:t>Το </a:t>
            </a:r>
            <a:r>
              <a:rPr sz="3200" b="1" dirty="0">
                <a:latin typeface="Times New Roman"/>
                <a:cs typeface="Times New Roman"/>
              </a:rPr>
              <a:t>Leviathan</a:t>
            </a:r>
            <a:r>
              <a:rPr sz="3200" b="1" spc="-70" dirty="0">
                <a:latin typeface="Times New Roman"/>
                <a:cs typeface="Times New Roman"/>
              </a:rPr>
              <a:t> </a:t>
            </a:r>
            <a:r>
              <a:rPr lang="el-GR" sz="3200" spc="-10" dirty="0">
                <a:latin typeface="Times New Roman"/>
                <a:cs typeface="Times New Roman"/>
              </a:rPr>
              <a:t>θα γίνει</a:t>
            </a:r>
            <a:endParaRPr sz="3200" dirty="0">
              <a:latin typeface="Times New Roman"/>
              <a:cs typeface="Times New Roman"/>
            </a:endParaRPr>
          </a:p>
          <a:p>
            <a:pPr marL="12700" marR="5080" indent="457200">
              <a:lnSpc>
                <a:spcPct val="100000"/>
              </a:lnSpc>
              <a:spcBef>
                <a:spcPts val="770"/>
              </a:spcBef>
            </a:pPr>
            <a:r>
              <a:rPr lang="el-GR" sz="3200" dirty="0">
                <a:latin typeface="Times New Roman"/>
                <a:cs typeface="Times New Roman"/>
              </a:rPr>
              <a:t>μια γιγαντιαία </a:t>
            </a:r>
            <a:r>
              <a:rPr lang="el-GR" sz="3200" i="1" dirty="0">
                <a:solidFill>
                  <a:srgbClr val="FF0000"/>
                </a:solidFill>
                <a:latin typeface="Times New Roman"/>
                <a:cs typeface="Times New Roman"/>
              </a:rPr>
              <a:t>συνδεδεμένη και </a:t>
            </a:r>
            <a:r>
              <a:rPr lang="el-GR" sz="3200" b="1" i="1" u="sng" dirty="0">
                <a:solidFill>
                  <a:srgbClr val="FF0000"/>
                </a:solidFill>
                <a:latin typeface="Times New Roman"/>
                <a:cs typeface="Times New Roman"/>
              </a:rPr>
              <a:t>ενημερωμένη</a:t>
            </a:r>
            <a:r>
              <a:rPr lang="el-GR" sz="3200" i="1" dirty="0">
                <a:solidFill>
                  <a:srgbClr val="FF0000"/>
                </a:solidFill>
                <a:latin typeface="Times New Roman"/>
                <a:cs typeface="Times New Roman"/>
              </a:rPr>
              <a:t> κοινότητα πρακτόρων</a:t>
            </a:r>
            <a:r>
              <a:rPr sz="3200" spc="-10" dirty="0">
                <a:latin typeface="Times New Roman"/>
                <a:cs typeface="Times New Roman"/>
              </a:rPr>
              <a:t>,</a:t>
            </a:r>
            <a:endParaRPr sz="3200" dirty="0">
              <a:latin typeface="Times New Roman"/>
              <a:cs typeface="Times New Roman"/>
            </a:endParaRPr>
          </a:p>
          <a:p>
            <a:pPr marL="469900">
              <a:lnSpc>
                <a:spcPct val="100000"/>
              </a:lnSpc>
              <a:spcBef>
                <a:spcPts val="770"/>
              </a:spcBef>
            </a:pPr>
            <a:r>
              <a:rPr lang="el-GR" sz="3200" dirty="0">
                <a:latin typeface="Times New Roman"/>
                <a:cs typeface="Times New Roman"/>
              </a:rPr>
              <a:t>διαχείρισης της συλλογικής τους δύναμης;</a:t>
            </a:r>
            <a:endParaRPr sz="3200" dirty="0">
              <a:latin typeface="Times New Roman"/>
              <a:cs typeface="Times New Roman"/>
            </a:endParaRPr>
          </a:p>
          <a:p>
            <a:pPr marL="367665" indent="-355600">
              <a:lnSpc>
                <a:spcPct val="100000"/>
              </a:lnSpc>
              <a:spcBef>
                <a:spcPts val="2260"/>
              </a:spcBef>
              <a:buAutoNum type="arabicPeriod"/>
              <a:tabLst>
                <a:tab pos="368300" algn="l"/>
              </a:tabLst>
            </a:pPr>
            <a:r>
              <a:rPr lang="el-GR" sz="2800" dirty="0">
                <a:latin typeface="Times New Roman"/>
                <a:cs typeface="Times New Roman"/>
              </a:rPr>
              <a:t>Είμαι επιφυλακτικός ως προς αυτό (επίσης για γνωστικούς λόγους)</a:t>
            </a:r>
            <a:endParaRPr sz="2800" dirty="0">
              <a:latin typeface="Times New Roman"/>
              <a:cs typeface="Times New Roman"/>
            </a:endParaRPr>
          </a:p>
          <a:p>
            <a:pPr>
              <a:lnSpc>
                <a:spcPct val="100000"/>
              </a:lnSpc>
              <a:spcBef>
                <a:spcPts val="50"/>
              </a:spcBef>
              <a:buFont typeface="Times New Roman"/>
              <a:buAutoNum type="arabicPeriod"/>
            </a:pPr>
            <a:endParaRPr sz="4050" dirty="0">
              <a:latin typeface="Times New Roman"/>
              <a:cs typeface="Times New Roman"/>
            </a:endParaRPr>
          </a:p>
          <a:p>
            <a:pPr marL="367665" indent="-355600">
              <a:lnSpc>
                <a:spcPct val="100000"/>
              </a:lnSpc>
              <a:buAutoNum type="arabicPeriod"/>
              <a:tabLst>
                <a:tab pos="368300" algn="l"/>
              </a:tabLst>
            </a:pPr>
            <a:r>
              <a:rPr lang="el-GR" sz="2800" dirty="0">
                <a:latin typeface="Times New Roman"/>
                <a:cs typeface="Times New Roman"/>
              </a:rPr>
              <a:t>Ανησυχώ για την πιθανή </a:t>
            </a:r>
            <a:r>
              <a:rPr sz="2800" b="1" spc="-20" dirty="0">
                <a:latin typeface="Times New Roman"/>
                <a:cs typeface="Times New Roman"/>
              </a:rPr>
              <a:t>net-</a:t>
            </a:r>
            <a:r>
              <a:rPr sz="2800" b="1" spc="-10" dirty="0">
                <a:latin typeface="Times New Roman"/>
                <a:cs typeface="Times New Roman"/>
              </a:rPr>
              <a:t>Demagogy</a:t>
            </a:r>
            <a:endParaRPr sz="2800" dirty="0">
              <a:latin typeface="Times New Roman"/>
              <a:cs typeface="Times New Roman"/>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68274" y="1176185"/>
            <a:ext cx="6917055" cy="1749838"/>
          </a:xfrm>
          <a:prstGeom prst="rect">
            <a:avLst/>
          </a:prstGeom>
        </p:spPr>
        <p:txBody>
          <a:bodyPr vert="horz" wrap="square" lIns="0" tIns="107315" rIns="0" bIns="0" rtlCol="0">
            <a:spAutoFit/>
          </a:bodyPr>
          <a:lstStyle/>
          <a:p>
            <a:pPr marL="12700">
              <a:lnSpc>
                <a:spcPct val="100000"/>
              </a:lnSpc>
              <a:spcBef>
                <a:spcPts val="845"/>
              </a:spcBef>
            </a:pPr>
            <a:r>
              <a:rPr lang="el-GR" sz="3200" i="1" spc="-55" dirty="0">
                <a:latin typeface="Calibri"/>
                <a:cs typeface="Calibri"/>
              </a:rPr>
              <a:t>Για να δούμε αυτό που είναι (προς το παρόν) αόρατο</a:t>
            </a:r>
            <a:r>
              <a:rPr sz="3200" i="1" spc="-10" dirty="0">
                <a:latin typeface="Calibri"/>
                <a:cs typeface="Calibri"/>
              </a:rPr>
              <a:t>:</a:t>
            </a:r>
            <a:endParaRPr sz="3200" dirty="0">
              <a:latin typeface="Calibri"/>
              <a:cs typeface="Calibri"/>
            </a:endParaRPr>
          </a:p>
          <a:p>
            <a:pPr marL="469900">
              <a:lnSpc>
                <a:spcPct val="100000"/>
              </a:lnSpc>
              <a:spcBef>
                <a:spcPts val="835"/>
              </a:spcBef>
            </a:pPr>
            <a:r>
              <a:rPr lang="el-GR" i="1" dirty="0">
                <a:solidFill>
                  <a:srgbClr val="FF0000"/>
                </a:solidFill>
                <a:latin typeface="Calibri"/>
                <a:cs typeface="Calibri"/>
              </a:rPr>
              <a:t>Τεχνητά Επαυξημένη Επίγνωση</a:t>
            </a:r>
            <a:endParaRPr i="1" spc="-10" dirty="0">
              <a:solidFill>
                <a:srgbClr val="FF0000"/>
              </a:solidFill>
              <a:latin typeface="Calibri"/>
              <a:cs typeface="Calibri"/>
            </a:endParaRPr>
          </a:p>
        </p:txBody>
      </p:sp>
      <p:sp>
        <p:nvSpPr>
          <p:cNvPr id="3" name="object 3"/>
          <p:cNvSpPr txBox="1"/>
          <p:nvPr/>
        </p:nvSpPr>
        <p:spPr>
          <a:xfrm>
            <a:off x="468274" y="3002126"/>
            <a:ext cx="7456526" cy="1691489"/>
          </a:xfrm>
          <a:prstGeom prst="rect">
            <a:avLst/>
          </a:prstGeom>
        </p:spPr>
        <p:txBody>
          <a:bodyPr vert="horz" wrap="square" lIns="0" tIns="110490" rIns="0" bIns="0" rtlCol="0">
            <a:spAutoFit/>
          </a:bodyPr>
          <a:lstStyle/>
          <a:p>
            <a:pPr marL="12700">
              <a:lnSpc>
                <a:spcPct val="100000"/>
              </a:lnSpc>
              <a:spcBef>
                <a:spcPts val="870"/>
              </a:spcBef>
            </a:pPr>
            <a:r>
              <a:rPr lang="el-GR" sz="3200" b="1" dirty="0">
                <a:latin typeface="Calibri"/>
                <a:cs typeface="Calibri"/>
              </a:rPr>
              <a:t>η πραγματική επανάσταση της ΤΝ</a:t>
            </a:r>
          </a:p>
          <a:p>
            <a:pPr marL="2298700">
              <a:lnSpc>
                <a:spcPct val="100000"/>
              </a:lnSpc>
              <a:spcBef>
                <a:spcPts val="770"/>
              </a:spcBef>
            </a:pPr>
            <a:r>
              <a:rPr sz="3200" b="1" dirty="0">
                <a:latin typeface="Calibri"/>
                <a:cs typeface="Calibri"/>
              </a:rPr>
              <a:t>(</a:t>
            </a:r>
            <a:r>
              <a:rPr lang="el-GR" sz="3200" b="1" dirty="0">
                <a:latin typeface="Calibri"/>
                <a:cs typeface="Calibri"/>
              </a:rPr>
              <a:t>συμπεριλαμβανομένης και της ίδιας! Χρησιμοποιεί</a:t>
            </a:r>
            <a:r>
              <a:rPr sz="3200" b="1" spc="-10" dirty="0">
                <a:latin typeface="Calibri"/>
                <a:cs typeface="Calibri"/>
              </a:rPr>
              <a:t>)</a:t>
            </a:r>
            <a:endParaRPr sz="3200" dirty="0">
              <a:latin typeface="Calibri"/>
              <a:cs typeface="Calibri"/>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07340" y="352501"/>
            <a:ext cx="4417060" cy="505908"/>
          </a:xfrm>
          <a:prstGeom prst="rect">
            <a:avLst/>
          </a:prstGeom>
        </p:spPr>
        <p:txBody>
          <a:bodyPr vert="horz" wrap="square" lIns="0" tIns="13335" rIns="0" bIns="0" rtlCol="0">
            <a:spAutoFit/>
          </a:bodyPr>
          <a:lstStyle/>
          <a:p>
            <a:pPr marL="12700">
              <a:lnSpc>
                <a:spcPct val="100000"/>
              </a:lnSpc>
              <a:spcBef>
                <a:spcPts val="105"/>
              </a:spcBef>
            </a:pPr>
            <a:r>
              <a:rPr lang="el-GR" sz="3200" dirty="0">
                <a:latin typeface="Times New Roman"/>
                <a:cs typeface="Times New Roman"/>
              </a:rPr>
              <a:t>Στην Ψηφιακή Κοινωνία</a:t>
            </a:r>
            <a:endParaRPr sz="3200" dirty="0">
              <a:latin typeface="Times New Roman"/>
              <a:cs typeface="Times New Roman"/>
            </a:endParaRPr>
          </a:p>
        </p:txBody>
      </p:sp>
      <p:sp>
        <p:nvSpPr>
          <p:cNvPr id="3" name="object 3"/>
          <p:cNvSpPr txBox="1">
            <a:spLocks noGrp="1"/>
          </p:cNvSpPr>
          <p:nvPr>
            <p:ph type="title"/>
          </p:nvPr>
        </p:nvSpPr>
        <p:spPr>
          <a:xfrm>
            <a:off x="764540" y="839593"/>
            <a:ext cx="6245860" cy="1346522"/>
          </a:xfrm>
          <a:prstGeom prst="rect">
            <a:avLst/>
          </a:prstGeom>
        </p:spPr>
        <p:txBody>
          <a:bodyPr vert="horz" wrap="square" lIns="0" tIns="121920" rIns="0" bIns="0" rtlCol="0">
            <a:spAutoFit/>
          </a:bodyPr>
          <a:lstStyle/>
          <a:p>
            <a:pPr marL="12700">
              <a:lnSpc>
                <a:spcPct val="100000"/>
              </a:lnSpc>
              <a:spcBef>
                <a:spcPts val="960"/>
              </a:spcBef>
            </a:pPr>
            <a:r>
              <a:rPr lang="el-GR" dirty="0">
                <a:solidFill>
                  <a:srgbClr val="FF0000"/>
                </a:solidFill>
                <a:latin typeface="Times New Roman"/>
                <a:cs typeface="Times New Roman"/>
              </a:rPr>
              <a:t>Τεχνητή Νοημοσύνη</a:t>
            </a:r>
            <a:endParaRPr spc="-10" dirty="0">
              <a:solidFill>
                <a:srgbClr val="FF0000"/>
              </a:solidFill>
              <a:latin typeface="Times New Roman"/>
              <a:cs typeface="Times New Roman"/>
            </a:endParaRPr>
          </a:p>
          <a:p>
            <a:pPr marL="469900">
              <a:lnSpc>
                <a:spcPct val="100000"/>
              </a:lnSpc>
              <a:spcBef>
                <a:spcPts val="865"/>
              </a:spcBef>
            </a:pPr>
            <a:r>
              <a:rPr lang="el-GR" b="0" dirty="0">
                <a:latin typeface="Times New Roman"/>
                <a:cs typeface="Times New Roman"/>
              </a:rPr>
              <a:t>μπορεί είτε να εκμεταλλευτεί</a:t>
            </a:r>
            <a:endParaRPr spc="-10" dirty="0">
              <a:latin typeface="Times New Roman"/>
              <a:cs typeface="Times New Roman"/>
            </a:endParaRPr>
          </a:p>
        </p:txBody>
      </p:sp>
      <p:sp>
        <p:nvSpPr>
          <p:cNvPr id="4" name="object 4"/>
          <p:cNvSpPr txBox="1"/>
          <p:nvPr/>
        </p:nvSpPr>
        <p:spPr>
          <a:xfrm>
            <a:off x="307340" y="2155825"/>
            <a:ext cx="8504555" cy="3029676"/>
          </a:xfrm>
          <a:prstGeom prst="rect">
            <a:avLst/>
          </a:prstGeom>
        </p:spPr>
        <p:txBody>
          <a:bodyPr vert="horz" wrap="square" lIns="0" tIns="122555" rIns="0" bIns="0" rtlCol="0">
            <a:spAutoFit/>
          </a:bodyPr>
          <a:lstStyle/>
          <a:p>
            <a:pPr marL="2298700">
              <a:lnSpc>
                <a:spcPct val="100000"/>
              </a:lnSpc>
              <a:spcBef>
                <a:spcPts val="965"/>
              </a:spcBef>
            </a:pPr>
            <a:r>
              <a:rPr lang="el-GR" sz="3600" dirty="0">
                <a:latin typeface="Times New Roman"/>
                <a:cs typeface="Times New Roman"/>
              </a:rPr>
              <a:t>ή να </a:t>
            </a:r>
            <a:r>
              <a:rPr lang="el-GR" sz="3600" b="1" dirty="0">
                <a:latin typeface="Times New Roman"/>
                <a:cs typeface="Times New Roman"/>
              </a:rPr>
              <a:t>ξεπεράσει</a:t>
            </a:r>
            <a:r>
              <a:rPr lang="el-GR" sz="3600" dirty="0">
                <a:latin typeface="Times New Roman"/>
                <a:cs typeface="Times New Roman"/>
              </a:rPr>
              <a:t> </a:t>
            </a:r>
          </a:p>
          <a:p>
            <a:pPr marL="2298700">
              <a:lnSpc>
                <a:spcPct val="100000"/>
              </a:lnSpc>
              <a:spcBef>
                <a:spcPts val="965"/>
              </a:spcBef>
            </a:pPr>
            <a:r>
              <a:rPr lang="el-GR" sz="3200" spc="-25" dirty="0">
                <a:latin typeface="Times New Roman"/>
                <a:cs typeface="Times New Roman"/>
              </a:rPr>
              <a:t>την</a:t>
            </a:r>
            <a:r>
              <a:rPr sz="3200" dirty="0">
                <a:latin typeface="Times New Roman"/>
                <a:cs typeface="Times New Roman"/>
              </a:rPr>
              <a:t>	</a:t>
            </a:r>
            <a:r>
              <a:rPr lang="el-GR" sz="3600" b="1" dirty="0">
                <a:solidFill>
                  <a:srgbClr val="FF0000"/>
                </a:solidFill>
                <a:latin typeface="Times New Roman"/>
                <a:cs typeface="Times New Roman"/>
              </a:rPr>
              <a:t> Φυσική Ηλιθιότητα </a:t>
            </a:r>
            <a:endParaRPr lang="en-GB" sz="3600" dirty="0">
              <a:latin typeface="Times New Roman"/>
              <a:cs typeface="Times New Roman"/>
            </a:endParaRPr>
          </a:p>
          <a:p>
            <a:pPr>
              <a:lnSpc>
                <a:spcPct val="100000"/>
              </a:lnSpc>
              <a:spcBef>
                <a:spcPts val="35"/>
              </a:spcBef>
            </a:pPr>
            <a:endParaRPr lang="en-GB" sz="5250" dirty="0">
              <a:latin typeface="Times New Roman"/>
              <a:cs typeface="Times New Roman"/>
            </a:endParaRPr>
          </a:p>
          <a:p>
            <a:pPr marL="12700" marR="5080">
              <a:lnSpc>
                <a:spcPct val="100000"/>
              </a:lnSpc>
            </a:pPr>
            <a:r>
              <a:rPr sz="2800" dirty="0">
                <a:latin typeface="Calibri"/>
                <a:cs typeface="Calibri"/>
              </a:rPr>
              <a:t>“</a:t>
            </a:r>
            <a:r>
              <a:rPr lang="el-GR" sz="2800" dirty="0">
                <a:latin typeface="Calibri"/>
                <a:cs typeface="Calibri"/>
              </a:rPr>
              <a:t>Δύο πράγματα είναι άπειρα: το σύμπαν και η ανθρώπινη βλακεία- και δεν είμαι σίγουρος για το σύμπαν</a:t>
            </a:r>
            <a:r>
              <a:rPr sz="2800" spc="-10" dirty="0">
                <a:latin typeface="Calibri"/>
                <a:cs typeface="Calibri"/>
              </a:rPr>
              <a:t>.”</a:t>
            </a:r>
            <a:endParaRPr sz="2800" dirty="0">
              <a:latin typeface="Calibri"/>
              <a:cs typeface="Calibri"/>
            </a:endParaRPr>
          </a:p>
        </p:txBody>
      </p:sp>
      <p:pic>
        <p:nvPicPr>
          <p:cNvPr id="5" name="object 5"/>
          <p:cNvPicPr/>
          <p:nvPr/>
        </p:nvPicPr>
        <p:blipFill>
          <a:blip r:embed="rId2" cstate="print"/>
          <a:stretch>
            <a:fillRect/>
          </a:stretch>
        </p:blipFill>
        <p:spPr>
          <a:xfrm>
            <a:off x="6781800" y="5215981"/>
            <a:ext cx="1139952" cy="1309116"/>
          </a:xfrm>
          <a:prstGeom prst="rect">
            <a:avLst/>
          </a:prstGeom>
        </p:spPr>
      </p:pic>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5940" y="587349"/>
            <a:ext cx="8227060" cy="3472488"/>
          </a:xfrm>
          <a:prstGeom prst="rect">
            <a:avLst/>
          </a:prstGeom>
        </p:spPr>
        <p:txBody>
          <a:bodyPr vert="horz" wrap="square" lIns="0" tIns="110489" rIns="0" bIns="0" rtlCol="0">
            <a:spAutoFit/>
          </a:bodyPr>
          <a:lstStyle/>
          <a:p>
            <a:pPr marL="12700">
              <a:lnSpc>
                <a:spcPct val="100000"/>
              </a:lnSpc>
              <a:spcBef>
                <a:spcPts val="869"/>
              </a:spcBef>
            </a:pPr>
            <a:r>
              <a:rPr lang="el-GR" sz="3200" dirty="0">
                <a:latin typeface="Calibri"/>
                <a:cs typeface="Calibri"/>
              </a:rPr>
              <a:t>Συγγνώμη για την τόσο απαισιόδοξη συζήτηση</a:t>
            </a:r>
          </a:p>
          <a:p>
            <a:pPr marL="12700">
              <a:lnSpc>
                <a:spcPct val="100000"/>
              </a:lnSpc>
              <a:spcBef>
                <a:spcPts val="869"/>
              </a:spcBef>
            </a:pPr>
            <a:r>
              <a:rPr lang="el-GR" sz="3200" dirty="0">
                <a:latin typeface="Calibri"/>
                <a:cs typeface="Calibri"/>
              </a:rPr>
              <a:t>όχι και τόσο αστείο αλλά</a:t>
            </a:r>
          </a:p>
          <a:p>
            <a:pPr marL="12700">
              <a:lnSpc>
                <a:spcPct val="100000"/>
              </a:lnSpc>
              <a:spcBef>
                <a:spcPts val="869"/>
              </a:spcBef>
            </a:pPr>
            <a:r>
              <a:rPr lang="el-GR" sz="3200" dirty="0">
                <a:latin typeface="Calibri"/>
                <a:cs typeface="Calibri"/>
              </a:rPr>
              <a:t>Ελπίζω να λάβατε το μήνυμα</a:t>
            </a:r>
          </a:p>
          <a:p>
            <a:pPr marL="1841500">
              <a:lnSpc>
                <a:spcPct val="100000"/>
              </a:lnSpc>
              <a:spcBef>
                <a:spcPts val="770"/>
              </a:spcBef>
            </a:pPr>
            <a:r>
              <a:rPr sz="3200" b="1" dirty="0">
                <a:latin typeface="Calibri"/>
                <a:cs typeface="Calibri"/>
              </a:rPr>
              <a:t>the</a:t>
            </a:r>
            <a:r>
              <a:rPr sz="3200" b="1" spc="-20" dirty="0">
                <a:latin typeface="Calibri"/>
                <a:cs typeface="Calibri"/>
              </a:rPr>
              <a:t> </a:t>
            </a:r>
            <a:r>
              <a:rPr sz="3200" b="1" dirty="0">
                <a:solidFill>
                  <a:srgbClr val="FF0000"/>
                </a:solidFill>
                <a:latin typeface="Calibri"/>
                <a:cs typeface="Calibri"/>
              </a:rPr>
              <a:t>Optimism</a:t>
            </a:r>
            <a:r>
              <a:rPr sz="3200" b="1" spc="-40" dirty="0">
                <a:solidFill>
                  <a:srgbClr val="FF0000"/>
                </a:solidFill>
                <a:latin typeface="Calibri"/>
                <a:cs typeface="Calibri"/>
              </a:rPr>
              <a:t> </a:t>
            </a:r>
            <a:r>
              <a:rPr sz="3200" b="1" dirty="0">
                <a:solidFill>
                  <a:srgbClr val="FF0000"/>
                </a:solidFill>
                <a:latin typeface="Calibri"/>
                <a:cs typeface="Calibri"/>
              </a:rPr>
              <a:t>the</a:t>
            </a:r>
            <a:r>
              <a:rPr sz="3200" b="1" spc="-15" dirty="0">
                <a:solidFill>
                  <a:srgbClr val="FF0000"/>
                </a:solidFill>
                <a:latin typeface="Calibri"/>
                <a:cs typeface="Calibri"/>
              </a:rPr>
              <a:t> </a:t>
            </a:r>
            <a:r>
              <a:rPr sz="3200" b="1" dirty="0">
                <a:solidFill>
                  <a:srgbClr val="FF0000"/>
                </a:solidFill>
                <a:latin typeface="Calibri"/>
                <a:cs typeface="Calibri"/>
              </a:rPr>
              <a:t>WILL</a:t>
            </a:r>
            <a:r>
              <a:rPr sz="3200" b="1" spc="-20" dirty="0">
                <a:solidFill>
                  <a:srgbClr val="FF0000"/>
                </a:solidFill>
                <a:latin typeface="Calibri"/>
                <a:cs typeface="Calibri"/>
              </a:rPr>
              <a:t> </a:t>
            </a:r>
            <a:r>
              <a:rPr sz="3200" spc="-10" dirty="0">
                <a:latin typeface="Calibri"/>
                <a:cs typeface="Calibri"/>
              </a:rPr>
              <a:t>(Gramsci)</a:t>
            </a:r>
            <a:endParaRPr sz="3200" dirty="0">
              <a:latin typeface="Calibri"/>
              <a:cs typeface="Calibri"/>
            </a:endParaRPr>
          </a:p>
          <a:p>
            <a:pPr marL="1841500">
              <a:lnSpc>
                <a:spcPct val="100000"/>
              </a:lnSpc>
              <a:spcBef>
                <a:spcPts val="770"/>
              </a:spcBef>
            </a:pPr>
            <a:r>
              <a:rPr sz="3200" b="1" dirty="0">
                <a:latin typeface="Calibri"/>
                <a:cs typeface="Calibri"/>
              </a:rPr>
              <a:t>and</a:t>
            </a:r>
            <a:r>
              <a:rPr sz="3200" b="1" spc="-40" dirty="0">
                <a:latin typeface="Calibri"/>
                <a:cs typeface="Calibri"/>
              </a:rPr>
              <a:t> </a:t>
            </a:r>
            <a:r>
              <a:rPr sz="3200" b="1" dirty="0">
                <a:latin typeface="Calibri"/>
                <a:cs typeface="Calibri"/>
              </a:rPr>
              <a:t>the</a:t>
            </a:r>
            <a:r>
              <a:rPr sz="3200" b="1" spc="-25" dirty="0">
                <a:latin typeface="Calibri"/>
                <a:cs typeface="Calibri"/>
              </a:rPr>
              <a:t> </a:t>
            </a:r>
            <a:r>
              <a:rPr lang="el-GR" sz="3200" b="1" dirty="0">
                <a:solidFill>
                  <a:srgbClr val="FF0000"/>
                </a:solidFill>
                <a:latin typeface="Calibri"/>
                <a:cs typeface="Calibri"/>
              </a:rPr>
              <a:t>Ευχαρίστηση</a:t>
            </a:r>
            <a:r>
              <a:rPr sz="3200" b="1" dirty="0">
                <a:solidFill>
                  <a:srgbClr val="FF0000"/>
                </a:solidFill>
                <a:latin typeface="Calibri"/>
                <a:cs typeface="Calibri"/>
              </a:rPr>
              <a:t>/</a:t>
            </a:r>
            <a:r>
              <a:rPr lang="el-GR" sz="3200" b="1" dirty="0">
                <a:solidFill>
                  <a:srgbClr val="FF0000"/>
                </a:solidFill>
                <a:latin typeface="Calibri"/>
                <a:cs typeface="Calibri"/>
              </a:rPr>
              <a:t>Ομορφιά</a:t>
            </a:r>
            <a:r>
              <a:rPr sz="3200" b="1" spc="-60" dirty="0">
                <a:solidFill>
                  <a:srgbClr val="FF0000"/>
                </a:solidFill>
                <a:latin typeface="Calibri"/>
                <a:cs typeface="Calibri"/>
              </a:rPr>
              <a:t> </a:t>
            </a:r>
            <a:r>
              <a:rPr lang="el-GR" sz="3200" b="1" dirty="0">
                <a:solidFill>
                  <a:srgbClr val="FF0000"/>
                </a:solidFill>
                <a:latin typeface="Calibri"/>
                <a:cs typeface="Calibri"/>
              </a:rPr>
              <a:t>της</a:t>
            </a:r>
            <a:r>
              <a:rPr sz="3200" b="1" spc="-15" dirty="0">
                <a:solidFill>
                  <a:srgbClr val="FF0000"/>
                </a:solidFill>
                <a:latin typeface="Calibri"/>
                <a:cs typeface="Calibri"/>
              </a:rPr>
              <a:t> </a:t>
            </a:r>
            <a:r>
              <a:rPr lang="el-GR" sz="3200" b="1" spc="-25" dirty="0">
                <a:solidFill>
                  <a:srgbClr val="FF0000"/>
                </a:solidFill>
                <a:latin typeface="Calibri"/>
                <a:cs typeface="Calibri"/>
              </a:rPr>
              <a:t>ΤΝ</a:t>
            </a:r>
            <a:endParaRPr sz="3200" dirty="0">
              <a:latin typeface="Calibri"/>
              <a:cs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6334" y="457962"/>
            <a:ext cx="8313420" cy="5724525"/>
          </a:xfrm>
          <a:custGeom>
            <a:avLst/>
            <a:gdLst/>
            <a:ahLst/>
            <a:cxnLst/>
            <a:rect l="l" t="t" r="r" b="b"/>
            <a:pathLst>
              <a:path w="8313420" h="5724525">
                <a:moveTo>
                  <a:pt x="0" y="5724144"/>
                </a:moveTo>
                <a:lnTo>
                  <a:pt x="8313420" y="5724144"/>
                </a:lnTo>
                <a:lnTo>
                  <a:pt x="8313420" y="0"/>
                </a:lnTo>
                <a:lnTo>
                  <a:pt x="0" y="0"/>
                </a:lnTo>
                <a:lnTo>
                  <a:pt x="0" y="5724144"/>
                </a:lnTo>
                <a:close/>
              </a:path>
            </a:pathLst>
          </a:custGeom>
          <a:ln w="28575">
            <a:solidFill>
              <a:srgbClr val="000000"/>
            </a:solidFill>
          </a:ln>
        </p:spPr>
        <p:txBody>
          <a:bodyPr wrap="square" lIns="0" tIns="0" rIns="0" bIns="0" rtlCol="0"/>
          <a:lstStyle/>
          <a:p>
            <a:endParaRPr/>
          </a:p>
        </p:txBody>
      </p:sp>
      <p:sp>
        <p:nvSpPr>
          <p:cNvPr id="3" name="object 3"/>
          <p:cNvSpPr txBox="1">
            <a:spLocks noGrp="1"/>
          </p:cNvSpPr>
          <p:nvPr>
            <p:ph type="title"/>
          </p:nvPr>
        </p:nvSpPr>
        <p:spPr>
          <a:xfrm>
            <a:off x="444246" y="515460"/>
            <a:ext cx="6201410" cy="878840"/>
          </a:xfrm>
          <a:prstGeom prst="rect">
            <a:avLst/>
          </a:prstGeom>
        </p:spPr>
        <p:txBody>
          <a:bodyPr vert="horz" wrap="square" lIns="0" tIns="12065" rIns="0" bIns="0" rtlCol="0">
            <a:spAutoFit/>
          </a:bodyPr>
          <a:lstStyle/>
          <a:p>
            <a:pPr marL="12700">
              <a:lnSpc>
                <a:spcPct val="100000"/>
              </a:lnSpc>
              <a:spcBef>
                <a:spcPts val="95"/>
              </a:spcBef>
            </a:pPr>
            <a:r>
              <a:rPr lang="el-GR" sz="2800" dirty="0">
                <a:latin typeface="Calibri"/>
                <a:cs typeface="Calibri"/>
              </a:rPr>
              <a:t>Τα επιστημονικά πλεονεκτήματα της</a:t>
            </a:r>
            <a:br>
              <a:rPr lang="el-GR" sz="2800" dirty="0">
                <a:latin typeface="Calibri"/>
                <a:cs typeface="Calibri"/>
              </a:rPr>
            </a:br>
            <a:r>
              <a:rPr lang="el-GR" sz="2800" dirty="0">
                <a:latin typeface="Calibri"/>
                <a:cs typeface="Calibri"/>
              </a:rPr>
              <a:t>της ΤΕΧΝΗΤΗΣ, </a:t>
            </a:r>
            <a:r>
              <a:rPr lang="el-GR" sz="2800" dirty="0">
                <a:solidFill>
                  <a:srgbClr val="FF0000"/>
                </a:solidFill>
                <a:latin typeface="Calibri"/>
                <a:cs typeface="Calibri"/>
              </a:rPr>
              <a:t>ΣΥΝΘΕΤΙΚΗΣ</a:t>
            </a:r>
            <a:r>
              <a:rPr lang="el-GR" sz="2800" dirty="0">
                <a:latin typeface="Calibri"/>
                <a:cs typeface="Calibri"/>
              </a:rPr>
              <a:t> ΠΡΟΣΕΓΓΙΣΗΣ</a:t>
            </a:r>
            <a:endParaRPr sz="2800" dirty="0"/>
          </a:p>
        </p:txBody>
      </p:sp>
      <p:sp>
        <p:nvSpPr>
          <p:cNvPr id="8" name="object 8"/>
          <p:cNvSpPr txBox="1"/>
          <p:nvPr/>
        </p:nvSpPr>
        <p:spPr>
          <a:xfrm>
            <a:off x="508635" y="1320259"/>
            <a:ext cx="8126730" cy="4862228"/>
          </a:xfrm>
          <a:prstGeom prst="rect">
            <a:avLst/>
          </a:prstGeom>
        </p:spPr>
        <p:txBody>
          <a:bodyPr vert="horz" wrap="square" lIns="0" tIns="12065" rIns="0" bIns="0" rtlCol="0">
            <a:spAutoFit/>
          </a:bodyPr>
          <a:lstStyle/>
          <a:p>
            <a:pPr marL="3670300">
              <a:lnSpc>
                <a:spcPct val="100000"/>
              </a:lnSpc>
              <a:spcBef>
                <a:spcPts val="95"/>
              </a:spcBef>
            </a:pPr>
            <a:r>
              <a:rPr lang="el-GR" sz="2400" dirty="0">
                <a:latin typeface="Calibri"/>
                <a:cs typeface="Calibri"/>
              </a:rPr>
              <a:t>Νοητικά και Κοινωνικά</a:t>
            </a:r>
            <a:endParaRPr sz="2400" dirty="0">
              <a:latin typeface="Calibri"/>
              <a:cs typeface="Calibri"/>
            </a:endParaRPr>
          </a:p>
          <a:p>
            <a:pPr marL="469900">
              <a:lnSpc>
                <a:spcPct val="100000"/>
              </a:lnSpc>
              <a:spcBef>
                <a:spcPts val="5"/>
              </a:spcBef>
            </a:pPr>
            <a:r>
              <a:rPr lang="el-GR" sz="2400" dirty="0">
                <a:latin typeface="Calibri"/>
                <a:cs typeface="Calibri"/>
              </a:rPr>
              <a:t>Είναι η</a:t>
            </a:r>
            <a:r>
              <a:rPr lang="el-GR" sz="2400" spc="-55" dirty="0">
                <a:latin typeface="Calibri"/>
                <a:cs typeface="Calibri"/>
              </a:rPr>
              <a:t> </a:t>
            </a:r>
            <a:r>
              <a:rPr lang="el-GR" sz="2400" b="1" i="1" spc="-30" dirty="0">
                <a:solidFill>
                  <a:srgbClr val="FF0000"/>
                </a:solidFill>
                <a:latin typeface="Calibri"/>
                <a:cs typeface="Calibri"/>
              </a:rPr>
              <a:t>ΚΑΤΑΝΟΗΣΗ </a:t>
            </a:r>
            <a:r>
              <a:rPr lang="el-GR" sz="2400" b="1" i="1" spc="-45" dirty="0">
                <a:solidFill>
                  <a:srgbClr val="FF0000"/>
                </a:solidFill>
                <a:latin typeface="Calibri"/>
                <a:cs typeface="Calibri"/>
              </a:rPr>
              <a:t> </a:t>
            </a:r>
            <a:r>
              <a:rPr lang="el-GR" sz="2400" b="1" i="1" u="sng" dirty="0">
                <a:solidFill>
                  <a:srgbClr val="FF0000"/>
                </a:solidFill>
                <a:uFill>
                  <a:solidFill>
                    <a:srgbClr val="FF0000"/>
                  </a:solidFill>
                </a:uFill>
                <a:latin typeface="Calibri"/>
                <a:cs typeface="Calibri"/>
              </a:rPr>
              <a:t>μέσω της</a:t>
            </a:r>
            <a:r>
              <a:rPr lang="el-GR" sz="2400" b="1" i="1" u="sng" spc="-65" dirty="0">
                <a:solidFill>
                  <a:srgbClr val="FF0000"/>
                </a:solidFill>
                <a:uFill>
                  <a:solidFill>
                    <a:srgbClr val="FF0000"/>
                  </a:solidFill>
                </a:uFill>
                <a:latin typeface="Calibri"/>
                <a:cs typeface="Calibri"/>
              </a:rPr>
              <a:t> </a:t>
            </a:r>
            <a:r>
              <a:rPr lang="el-GR" sz="2400" b="1" i="1" u="sng" dirty="0">
                <a:solidFill>
                  <a:srgbClr val="FF0000"/>
                </a:solidFill>
                <a:uFill>
                  <a:solidFill>
                    <a:srgbClr val="FF0000"/>
                  </a:solidFill>
                </a:uFill>
                <a:latin typeface="Calibri"/>
                <a:cs typeface="Calibri"/>
              </a:rPr>
              <a:t>ΜΟΝΤΕΛΟΠΟΙΗΣΗΣ </a:t>
            </a:r>
            <a:r>
              <a:rPr lang="el-GR" sz="2400" b="1" i="1" u="sng" spc="-40" dirty="0">
                <a:solidFill>
                  <a:srgbClr val="FF0000"/>
                </a:solidFill>
                <a:uFill>
                  <a:solidFill>
                    <a:srgbClr val="FF0000"/>
                  </a:solidFill>
                </a:uFill>
                <a:latin typeface="Calibri"/>
                <a:cs typeface="Calibri"/>
              </a:rPr>
              <a:t> </a:t>
            </a:r>
            <a:r>
              <a:rPr lang="el-GR" sz="2400" b="1" i="1" u="sng" dirty="0">
                <a:solidFill>
                  <a:srgbClr val="FF0000"/>
                </a:solidFill>
                <a:uFill>
                  <a:solidFill>
                    <a:srgbClr val="FF0000"/>
                  </a:solidFill>
                </a:uFill>
                <a:latin typeface="Calibri"/>
                <a:cs typeface="Calibri"/>
              </a:rPr>
              <a:t>και της</a:t>
            </a:r>
            <a:r>
              <a:rPr lang="el-GR" sz="2400" b="1" i="1" u="sng" spc="-65" dirty="0">
                <a:solidFill>
                  <a:srgbClr val="FF0000"/>
                </a:solidFill>
                <a:uFill>
                  <a:solidFill>
                    <a:srgbClr val="FF0000"/>
                  </a:solidFill>
                </a:uFill>
                <a:latin typeface="Calibri"/>
                <a:cs typeface="Calibri"/>
              </a:rPr>
              <a:t> </a:t>
            </a:r>
            <a:r>
              <a:rPr lang="el-GR" sz="2400" b="1" i="1" u="sng" spc="-10" dirty="0">
                <a:solidFill>
                  <a:srgbClr val="FF0000"/>
                </a:solidFill>
                <a:uFill>
                  <a:solidFill>
                    <a:srgbClr val="FF0000"/>
                  </a:solidFill>
                </a:uFill>
                <a:latin typeface="Calibri"/>
                <a:cs typeface="Calibri"/>
              </a:rPr>
              <a:t>ΠΡΟΣΟΜΟΙΩΣΗΣ</a:t>
            </a:r>
            <a:endParaRPr lang="el-GR" sz="2400" dirty="0">
              <a:latin typeface="Calibri"/>
              <a:cs typeface="Calibri"/>
            </a:endParaRPr>
          </a:p>
          <a:p>
            <a:pPr marL="12700">
              <a:lnSpc>
                <a:spcPct val="100000"/>
              </a:lnSpc>
              <a:spcBef>
                <a:spcPts val="1975"/>
              </a:spcBef>
            </a:pPr>
            <a:r>
              <a:rPr lang="el-GR" spc="-20" dirty="0">
                <a:latin typeface="Calibri"/>
                <a:cs typeface="Calibri"/>
              </a:rPr>
              <a:t>Η ομάδα ISTC-CNR το εκμεταλλεύτηκε αυτό σε διάφορα πλαίσια. Στη γλώσσα, στην αυτονομία, συνεργασία, την κοινωνικότητα, την εμπιστοσύνη, τα συναισθήματα, τους κανόνες, την εξουσία κ.λπ..</a:t>
            </a:r>
            <a:endParaRPr lang="el-GR" dirty="0">
              <a:latin typeface="Calibri"/>
              <a:cs typeface="Calibri"/>
            </a:endParaRPr>
          </a:p>
          <a:p>
            <a:pPr>
              <a:lnSpc>
                <a:spcPct val="100000"/>
              </a:lnSpc>
              <a:spcBef>
                <a:spcPts val="50"/>
              </a:spcBef>
            </a:pPr>
            <a:endParaRPr dirty="0">
              <a:latin typeface="Calibri"/>
              <a:cs typeface="Calibri"/>
            </a:endParaRPr>
          </a:p>
          <a:p>
            <a:pPr marL="12700">
              <a:lnSpc>
                <a:spcPts val="1880"/>
              </a:lnSpc>
            </a:pPr>
            <a:r>
              <a:rPr sz="1400" spc="-10" dirty="0">
                <a:latin typeface="Calibri"/>
                <a:cs typeface="Calibri"/>
              </a:rPr>
              <a:t>==============</a:t>
            </a:r>
            <a:endParaRPr sz="1400" dirty="0">
              <a:latin typeface="Calibri"/>
              <a:cs typeface="Calibri"/>
            </a:endParaRPr>
          </a:p>
          <a:p>
            <a:pPr marL="12700">
              <a:lnSpc>
                <a:spcPts val="3320"/>
              </a:lnSpc>
            </a:pPr>
            <a:r>
              <a:rPr lang="el-GR" sz="2000" b="1" dirty="0">
                <a:latin typeface="Calibri"/>
                <a:cs typeface="Calibri"/>
              </a:rPr>
              <a:t>Επιστημονικά</a:t>
            </a:r>
            <a:r>
              <a:rPr lang="el-GR" sz="2000" dirty="0">
                <a:latin typeface="Calibri"/>
                <a:cs typeface="Calibri"/>
              </a:rPr>
              <a:t> Μοντέλα ΤΝ</a:t>
            </a:r>
            <a:r>
              <a:rPr lang="el-GR" spc="-10" dirty="0">
                <a:latin typeface="Calibri"/>
                <a:cs typeface="Calibri"/>
              </a:rPr>
              <a:t>:</a:t>
            </a:r>
            <a:endParaRPr lang="el-GR" dirty="0">
              <a:latin typeface="Calibri"/>
              <a:cs typeface="Calibri"/>
            </a:endParaRPr>
          </a:p>
          <a:p>
            <a:pPr marL="631190" indent="-161925">
              <a:lnSpc>
                <a:spcPct val="100000"/>
              </a:lnSpc>
              <a:spcBef>
                <a:spcPts val="30"/>
              </a:spcBef>
              <a:buChar char="-"/>
              <a:tabLst>
                <a:tab pos="631825" algn="l"/>
              </a:tabLst>
            </a:pPr>
            <a:r>
              <a:rPr dirty="0">
                <a:latin typeface="Calibri"/>
                <a:cs typeface="Calibri"/>
              </a:rPr>
              <a:t>1)</a:t>
            </a:r>
            <a:r>
              <a:rPr spc="-65" dirty="0">
                <a:latin typeface="Calibri"/>
                <a:cs typeface="Calibri"/>
              </a:rPr>
              <a:t> </a:t>
            </a:r>
            <a:r>
              <a:rPr lang="el-GR" dirty="0">
                <a:latin typeface="Calibri"/>
                <a:cs typeface="Calibri"/>
              </a:rPr>
              <a:t>για τη </a:t>
            </a:r>
            <a:r>
              <a:rPr lang="el-GR" b="1" dirty="0">
                <a:latin typeface="Calibri"/>
                <a:cs typeface="Calibri"/>
              </a:rPr>
              <a:t>μοντελοποίηση/επεξήγηση της ανθρώπινης και φυσικής νοημοσύνης</a:t>
            </a:r>
            <a:r>
              <a:rPr spc="-10" dirty="0">
                <a:latin typeface="Calibri"/>
                <a:cs typeface="Calibri"/>
              </a:rPr>
              <a:t>;</a:t>
            </a:r>
            <a:endParaRPr dirty="0">
              <a:latin typeface="Calibri"/>
              <a:cs typeface="Calibri"/>
            </a:endParaRPr>
          </a:p>
          <a:p>
            <a:pPr marL="926465">
              <a:lnSpc>
                <a:spcPct val="100000"/>
              </a:lnSpc>
              <a:spcBef>
                <a:spcPts val="800"/>
              </a:spcBef>
            </a:pPr>
            <a:r>
              <a:rPr sz="1200" dirty="0">
                <a:latin typeface="Calibri"/>
                <a:cs typeface="Calibri"/>
              </a:rPr>
              <a:t>(Grosz</a:t>
            </a:r>
            <a:r>
              <a:rPr sz="1200" spc="-40" dirty="0">
                <a:latin typeface="Calibri"/>
                <a:cs typeface="Calibri"/>
              </a:rPr>
              <a:t> </a:t>
            </a:r>
            <a:r>
              <a:rPr sz="1200" dirty="0">
                <a:latin typeface="Calibri"/>
                <a:cs typeface="Calibri"/>
              </a:rPr>
              <a:t>on</a:t>
            </a:r>
            <a:r>
              <a:rPr sz="1200" spc="-50" dirty="0">
                <a:latin typeface="Calibri"/>
                <a:cs typeface="Calibri"/>
              </a:rPr>
              <a:t> </a:t>
            </a:r>
            <a:r>
              <a:rPr sz="1200" spc="-10" dirty="0">
                <a:latin typeface="Calibri"/>
                <a:cs typeface="Calibri"/>
              </a:rPr>
              <a:t>Conversation</a:t>
            </a:r>
            <a:r>
              <a:rPr sz="1200" spc="-60" dirty="0">
                <a:latin typeface="Calibri"/>
                <a:cs typeface="Calibri"/>
              </a:rPr>
              <a:t> </a:t>
            </a:r>
            <a:r>
              <a:rPr sz="1200" dirty="0">
                <a:latin typeface="Calibri"/>
                <a:cs typeface="Calibri"/>
              </a:rPr>
              <a:t>&amp;</a:t>
            </a:r>
            <a:r>
              <a:rPr sz="1200" spc="-60" dirty="0">
                <a:latin typeface="Calibri"/>
                <a:cs typeface="Calibri"/>
              </a:rPr>
              <a:t> </a:t>
            </a:r>
            <a:r>
              <a:rPr sz="1200" dirty="0">
                <a:latin typeface="Calibri"/>
                <a:cs typeface="Calibri"/>
              </a:rPr>
              <a:t>shared</a:t>
            </a:r>
            <a:r>
              <a:rPr sz="1200" spc="-45" dirty="0">
                <a:latin typeface="Calibri"/>
                <a:cs typeface="Calibri"/>
              </a:rPr>
              <a:t> </a:t>
            </a:r>
            <a:r>
              <a:rPr sz="1200" dirty="0">
                <a:latin typeface="Calibri"/>
                <a:cs typeface="Calibri"/>
              </a:rPr>
              <a:t>plans,</a:t>
            </a:r>
            <a:r>
              <a:rPr sz="1200" spc="-85" dirty="0">
                <a:latin typeface="Calibri"/>
                <a:cs typeface="Calibri"/>
              </a:rPr>
              <a:t> </a:t>
            </a:r>
            <a:r>
              <a:rPr sz="1200" dirty="0">
                <a:latin typeface="Calibri"/>
                <a:cs typeface="Calibri"/>
              </a:rPr>
              <a:t>Ferrari’s</a:t>
            </a:r>
            <a:r>
              <a:rPr sz="1200" spc="275" dirty="0">
                <a:latin typeface="Calibri"/>
                <a:cs typeface="Calibri"/>
              </a:rPr>
              <a:t> </a:t>
            </a:r>
            <a:r>
              <a:rPr sz="1200" dirty="0">
                <a:latin typeface="Calibri"/>
                <a:cs typeface="Calibri"/>
              </a:rPr>
              <a:t>cit.</a:t>
            </a:r>
            <a:r>
              <a:rPr sz="1200" spc="-70" dirty="0">
                <a:latin typeface="Calibri"/>
                <a:cs typeface="Calibri"/>
              </a:rPr>
              <a:t> </a:t>
            </a:r>
            <a:r>
              <a:rPr sz="1200" spc="-10" dirty="0">
                <a:latin typeface="Calibri"/>
                <a:cs typeface="Calibri"/>
              </a:rPr>
              <a:t>Winograd)</a:t>
            </a:r>
            <a:endParaRPr sz="1200" dirty="0">
              <a:latin typeface="Calibri"/>
              <a:cs typeface="Calibri"/>
            </a:endParaRPr>
          </a:p>
          <a:p>
            <a:pPr marL="631190" indent="-161925">
              <a:lnSpc>
                <a:spcPct val="100000"/>
              </a:lnSpc>
              <a:spcBef>
                <a:spcPts val="160"/>
              </a:spcBef>
              <a:buChar char="-"/>
              <a:tabLst>
                <a:tab pos="631825" algn="l"/>
              </a:tabLst>
            </a:pPr>
            <a:r>
              <a:rPr dirty="0">
                <a:latin typeface="Calibri"/>
                <a:cs typeface="Calibri"/>
              </a:rPr>
              <a:t>2)</a:t>
            </a:r>
            <a:r>
              <a:rPr spc="-50" dirty="0">
                <a:latin typeface="Calibri"/>
                <a:cs typeface="Calibri"/>
              </a:rPr>
              <a:t> </a:t>
            </a:r>
            <a:r>
              <a:rPr lang="el-GR" dirty="0">
                <a:latin typeface="Calibri"/>
                <a:cs typeface="Calibri"/>
              </a:rPr>
              <a:t>για τη </a:t>
            </a:r>
            <a:r>
              <a:rPr lang="el-GR" b="1" dirty="0">
                <a:latin typeface="Calibri"/>
                <a:cs typeface="Calibri"/>
              </a:rPr>
              <a:t>προσομοίωσή</a:t>
            </a:r>
            <a:r>
              <a:rPr lang="el-GR" dirty="0">
                <a:latin typeface="Calibri"/>
                <a:cs typeface="Calibri"/>
              </a:rPr>
              <a:t> τους</a:t>
            </a:r>
            <a:r>
              <a:rPr spc="-20" dirty="0">
                <a:latin typeface="Calibri"/>
                <a:cs typeface="Calibri"/>
              </a:rPr>
              <a:t>;</a:t>
            </a:r>
            <a:endParaRPr dirty="0">
              <a:latin typeface="Calibri"/>
              <a:cs typeface="Calibri"/>
            </a:endParaRPr>
          </a:p>
          <a:p>
            <a:pPr marL="631190" indent="-161925">
              <a:lnSpc>
                <a:spcPct val="100000"/>
              </a:lnSpc>
              <a:buChar char="-"/>
              <a:tabLst>
                <a:tab pos="631825" algn="l"/>
              </a:tabLst>
            </a:pPr>
            <a:r>
              <a:rPr dirty="0">
                <a:latin typeface="Calibri"/>
                <a:cs typeface="Calibri"/>
              </a:rPr>
              <a:t>3)</a:t>
            </a:r>
            <a:r>
              <a:rPr spc="-55" dirty="0">
                <a:latin typeface="Calibri"/>
                <a:cs typeface="Calibri"/>
              </a:rPr>
              <a:t> </a:t>
            </a:r>
            <a:r>
              <a:rPr lang="el-GR" dirty="0">
                <a:latin typeface="Calibri"/>
                <a:cs typeface="Calibri"/>
              </a:rPr>
              <a:t>για την</a:t>
            </a:r>
            <a:r>
              <a:rPr spc="-35" dirty="0">
                <a:latin typeface="Calibri"/>
                <a:cs typeface="Calibri"/>
              </a:rPr>
              <a:t> </a:t>
            </a:r>
            <a:r>
              <a:rPr lang="el-GR" b="1" dirty="0">
                <a:latin typeface="Calibri"/>
                <a:cs typeface="Calibri"/>
              </a:rPr>
              <a:t>δημιουργία νέας </a:t>
            </a:r>
            <a:r>
              <a:rPr lang="el-GR" spc="-10" dirty="0">
                <a:latin typeface="Calibri"/>
                <a:cs typeface="Calibri"/>
              </a:rPr>
              <a:t>νοημοσύνης</a:t>
            </a:r>
            <a:endParaRPr dirty="0">
              <a:latin typeface="Calibri"/>
              <a:cs typeface="Calibri"/>
            </a:endParaRPr>
          </a:p>
          <a:p>
            <a:pPr marL="1384300">
              <a:lnSpc>
                <a:spcPct val="100000"/>
              </a:lnSpc>
              <a:spcBef>
                <a:spcPts val="5"/>
              </a:spcBef>
              <a:tabLst>
                <a:tab pos="3281679" algn="l"/>
              </a:tabLst>
            </a:pPr>
            <a:r>
              <a:rPr lang="el-GR" dirty="0">
                <a:latin typeface="Calibri"/>
                <a:cs typeface="Calibri"/>
              </a:rPr>
              <a:t>και την θεωρία της </a:t>
            </a:r>
            <a:r>
              <a:rPr dirty="0">
                <a:latin typeface="Calibri"/>
                <a:cs typeface="Calibri"/>
              </a:rPr>
              <a:t>	(“</a:t>
            </a:r>
            <a:r>
              <a:rPr lang="el-GR" dirty="0">
                <a:latin typeface="Calibri"/>
                <a:cs typeface="Calibri"/>
              </a:rPr>
              <a:t>Γενική Νοημοσύνη</a:t>
            </a:r>
            <a:r>
              <a:rPr spc="-10" dirty="0">
                <a:latin typeface="Calibri"/>
                <a:cs typeface="Calibri"/>
              </a:rPr>
              <a:t>”)</a:t>
            </a:r>
            <a:endParaRPr dirty="0">
              <a:latin typeface="Calibri"/>
              <a:cs typeface="Calibri"/>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2802635" y="336804"/>
            <a:ext cx="3305555" cy="2211324"/>
          </a:xfrm>
          <a:prstGeom prst="rect">
            <a:avLst/>
          </a:prstGeom>
        </p:spPr>
      </p:pic>
      <p:sp>
        <p:nvSpPr>
          <p:cNvPr id="3" name="object 3"/>
          <p:cNvSpPr txBox="1">
            <a:spLocks noGrp="1"/>
          </p:cNvSpPr>
          <p:nvPr>
            <p:ph type="title"/>
          </p:nvPr>
        </p:nvSpPr>
        <p:spPr>
          <a:xfrm>
            <a:off x="2953511" y="833325"/>
            <a:ext cx="3003802" cy="1218282"/>
          </a:xfrm>
          <a:prstGeom prst="rect">
            <a:avLst/>
          </a:prstGeom>
          <a:ln w="12700">
            <a:solidFill>
              <a:srgbClr val="000000"/>
            </a:solidFill>
          </a:ln>
        </p:spPr>
        <p:txBody>
          <a:bodyPr vert="horz" wrap="square" lIns="0" tIns="0" rIns="0" bIns="0" rtlCol="0">
            <a:spAutoFit/>
          </a:bodyPr>
          <a:lstStyle/>
          <a:p>
            <a:pPr marL="321945">
              <a:lnSpc>
                <a:spcPts val="9450"/>
              </a:lnSpc>
            </a:pPr>
            <a:r>
              <a:rPr lang="el-GR" sz="8000" b="0" spc="-25" dirty="0">
                <a:solidFill>
                  <a:srgbClr val="FF0000"/>
                </a:solidFill>
              </a:rPr>
              <a:t>Τέλος</a:t>
            </a:r>
            <a:endParaRPr sz="8000" dirty="0">
              <a:latin typeface="Calibri"/>
              <a:cs typeface="Calibri"/>
            </a:endParaRPr>
          </a:p>
        </p:txBody>
      </p:sp>
      <p:sp>
        <p:nvSpPr>
          <p:cNvPr id="4" name="object 4"/>
          <p:cNvSpPr txBox="1"/>
          <p:nvPr/>
        </p:nvSpPr>
        <p:spPr>
          <a:xfrm>
            <a:off x="2028316" y="2985930"/>
            <a:ext cx="5087368" cy="443070"/>
          </a:xfrm>
          <a:prstGeom prst="rect">
            <a:avLst/>
          </a:prstGeom>
        </p:spPr>
        <p:txBody>
          <a:bodyPr vert="horz" wrap="square" lIns="0" tIns="12065" rIns="0" bIns="0" rtlCol="0">
            <a:spAutoFit/>
          </a:bodyPr>
          <a:lstStyle/>
          <a:p>
            <a:pPr marL="12700">
              <a:lnSpc>
                <a:spcPct val="100000"/>
              </a:lnSpc>
              <a:spcBef>
                <a:spcPts val="95"/>
              </a:spcBef>
            </a:pPr>
            <a:r>
              <a:rPr lang="el-GR" sz="2800" dirty="0">
                <a:latin typeface="Calibri"/>
                <a:cs typeface="Calibri"/>
              </a:rPr>
              <a:t>Ευχαριστώ για την προσοχή σας!</a:t>
            </a:r>
            <a:endParaRPr sz="2800" dirty="0">
              <a:latin typeface="Calibri"/>
              <a:cs typeface="Calibri"/>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862583" y="562355"/>
            <a:ext cx="2916555" cy="897255"/>
            <a:chOff x="862583" y="562355"/>
            <a:chExt cx="2916555" cy="897255"/>
          </a:xfrm>
        </p:grpSpPr>
        <p:pic>
          <p:nvPicPr>
            <p:cNvPr id="3" name="object 3"/>
            <p:cNvPicPr/>
            <p:nvPr/>
          </p:nvPicPr>
          <p:blipFill>
            <a:blip r:embed="rId2" cstate="print"/>
            <a:stretch>
              <a:fillRect/>
            </a:stretch>
          </p:blipFill>
          <p:spPr>
            <a:xfrm>
              <a:off x="862583" y="562355"/>
              <a:ext cx="666750" cy="896874"/>
            </a:xfrm>
            <a:prstGeom prst="rect">
              <a:avLst/>
            </a:prstGeom>
          </p:spPr>
        </p:pic>
        <p:pic>
          <p:nvPicPr>
            <p:cNvPr id="4" name="object 4"/>
            <p:cNvPicPr/>
            <p:nvPr/>
          </p:nvPicPr>
          <p:blipFill>
            <a:blip r:embed="rId3" cstate="print"/>
            <a:stretch>
              <a:fillRect/>
            </a:stretch>
          </p:blipFill>
          <p:spPr>
            <a:xfrm>
              <a:off x="998219" y="562355"/>
              <a:ext cx="2644902" cy="896874"/>
            </a:xfrm>
            <a:prstGeom prst="rect">
              <a:avLst/>
            </a:prstGeom>
          </p:spPr>
        </p:pic>
        <p:pic>
          <p:nvPicPr>
            <p:cNvPr id="5" name="object 5"/>
            <p:cNvPicPr/>
            <p:nvPr/>
          </p:nvPicPr>
          <p:blipFill>
            <a:blip r:embed="rId4" cstate="print"/>
            <a:stretch>
              <a:fillRect/>
            </a:stretch>
          </p:blipFill>
          <p:spPr>
            <a:xfrm>
              <a:off x="3112007" y="562355"/>
              <a:ext cx="666749" cy="896874"/>
            </a:xfrm>
            <a:prstGeom prst="rect">
              <a:avLst/>
            </a:prstGeom>
          </p:spPr>
        </p:pic>
      </p:grpSp>
      <p:sp>
        <p:nvSpPr>
          <p:cNvPr id="6" name="object 6"/>
          <p:cNvSpPr txBox="1">
            <a:spLocks noGrp="1"/>
          </p:cNvSpPr>
          <p:nvPr>
            <p:ph type="title"/>
          </p:nvPr>
        </p:nvSpPr>
        <p:spPr>
          <a:xfrm>
            <a:off x="307340" y="406653"/>
            <a:ext cx="5873750" cy="771525"/>
          </a:xfrm>
          <a:prstGeom prst="rect">
            <a:avLst/>
          </a:prstGeom>
        </p:spPr>
        <p:txBody>
          <a:bodyPr vert="horz" wrap="square" lIns="0" tIns="22225" rIns="0" bIns="0" rtlCol="0">
            <a:spAutoFit/>
          </a:bodyPr>
          <a:lstStyle/>
          <a:p>
            <a:pPr marL="469900" marR="5080" indent="-457200">
              <a:lnSpc>
                <a:spcPct val="96400"/>
              </a:lnSpc>
              <a:spcBef>
                <a:spcPts val="175"/>
              </a:spcBef>
            </a:pPr>
            <a:r>
              <a:rPr sz="1800" b="0" dirty="0">
                <a:latin typeface="Times"/>
                <a:cs typeface="Times"/>
              </a:rPr>
              <a:t>I like to </a:t>
            </a:r>
            <a:r>
              <a:rPr sz="1800" b="0" dirty="0">
                <a:solidFill>
                  <a:srgbClr val="009D00"/>
                </a:solidFill>
                <a:latin typeface="Times"/>
                <a:cs typeface="Times"/>
              </a:rPr>
              <a:t>thank</a:t>
            </a:r>
            <a:r>
              <a:rPr sz="1800" b="0" spc="-10" dirty="0">
                <a:solidFill>
                  <a:srgbClr val="009D00"/>
                </a:solidFill>
                <a:latin typeface="Times"/>
                <a:cs typeface="Times"/>
              </a:rPr>
              <a:t> </a:t>
            </a:r>
            <a:r>
              <a:rPr sz="1800" b="0" dirty="0">
                <a:solidFill>
                  <a:srgbClr val="009D00"/>
                </a:solidFill>
                <a:latin typeface="Times"/>
                <a:cs typeface="Times"/>
              </a:rPr>
              <a:t>our</a:t>
            </a:r>
            <a:r>
              <a:rPr sz="1800" b="0" spc="5" dirty="0">
                <a:solidFill>
                  <a:srgbClr val="009D00"/>
                </a:solidFill>
                <a:latin typeface="Times"/>
                <a:cs typeface="Times"/>
              </a:rPr>
              <a:t> </a:t>
            </a:r>
            <a:r>
              <a:rPr sz="1800" b="0" dirty="0">
                <a:solidFill>
                  <a:srgbClr val="009D00"/>
                </a:solidFill>
                <a:latin typeface="Times"/>
                <a:cs typeface="Times"/>
              </a:rPr>
              <a:t>research</a:t>
            </a:r>
            <a:r>
              <a:rPr sz="1800" b="0" spc="-20" dirty="0">
                <a:solidFill>
                  <a:srgbClr val="009D00"/>
                </a:solidFill>
                <a:latin typeface="Times"/>
                <a:cs typeface="Times"/>
              </a:rPr>
              <a:t> </a:t>
            </a:r>
            <a:r>
              <a:rPr sz="1800" b="0" dirty="0">
                <a:solidFill>
                  <a:srgbClr val="009D00"/>
                </a:solidFill>
                <a:latin typeface="Times"/>
                <a:cs typeface="Times"/>
              </a:rPr>
              <a:t>group</a:t>
            </a:r>
            <a:r>
              <a:rPr sz="1800" b="0" spc="10" dirty="0">
                <a:solidFill>
                  <a:srgbClr val="009D00"/>
                </a:solidFill>
                <a:latin typeface="Times"/>
                <a:cs typeface="Times"/>
              </a:rPr>
              <a:t> </a:t>
            </a:r>
            <a:r>
              <a:rPr sz="1800" b="0" dirty="0">
                <a:latin typeface="Times"/>
                <a:cs typeface="Times"/>
              </a:rPr>
              <a:t>in Cognitive</a:t>
            </a:r>
            <a:r>
              <a:rPr sz="1800" b="0" spc="-15" dirty="0">
                <a:latin typeface="Times"/>
                <a:cs typeface="Times"/>
              </a:rPr>
              <a:t> </a:t>
            </a:r>
            <a:r>
              <a:rPr sz="1800" b="0" dirty="0">
                <a:latin typeface="Times"/>
                <a:cs typeface="Times"/>
              </a:rPr>
              <a:t>Science</a:t>
            </a:r>
            <a:r>
              <a:rPr sz="1800" b="0" spc="-15" dirty="0">
                <a:latin typeface="Times"/>
                <a:cs typeface="Times"/>
              </a:rPr>
              <a:t> </a:t>
            </a:r>
            <a:r>
              <a:rPr sz="1800" b="0" dirty="0">
                <a:latin typeface="Times"/>
                <a:cs typeface="Times"/>
              </a:rPr>
              <a:t>at</a:t>
            </a:r>
            <a:r>
              <a:rPr sz="1800" b="0" spc="5" dirty="0">
                <a:latin typeface="Times"/>
                <a:cs typeface="Times"/>
              </a:rPr>
              <a:t> </a:t>
            </a:r>
            <a:r>
              <a:rPr sz="1800" b="0" spc="-10" dirty="0">
                <a:latin typeface="Times"/>
                <a:cs typeface="Times"/>
              </a:rPr>
              <a:t>ISTC: </a:t>
            </a:r>
            <a:r>
              <a:rPr sz="1800" b="0" dirty="0">
                <a:latin typeface="Times"/>
                <a:cs typeface="Times"/>
              </a:rPr>
              <a:t>the</a:t>
            </a:r>
            <a:r>
              <a:rPr sz="1800" b="0" spc="-10" dirty="0">
                <a:latin typeface="Times"/>
                <a:cs typeface="Times"/>
              </a:rPr>
              <a:t> </a:t>
            </a:r>
            <a:r>
              <a:rPr sz="3200" b="0" dirty="0">
                <a:solidFill>
                  <a:srgbClr val="FF0000"/>
                </a:solidFill>
                <a:latin typeface="Times"/>
                <a:cs typeface="Times"/>
              </a:rPr>
              <a:t>‘</a:t>
            </a:r>
            <a:r>
              <a:rPr sz="3200" b="0" i="1" dirty="0">
                <a:solidFill>
                  <a:srgbClr val="FF0000"/>
                </a:solidFill>
                <a:latin typeface="Times"/>
                <a:cs typeface="Times"/>
              </a:rPr>
              <a:t>GOAL</a:t>
            </a:r>
            <a:r>
              <a:rPr sz="3200" b="0" i="1" spc="-90" dirty="0">
                <a:solidFill>
                  <a:srgbClr val="FF0000"/>
                </a:solidFill>
                <a:latin typeface="Times"/>
                <a:cs typeface="Times"/>
              </a:rPr>
              <a:t> </a:t>
            </a:r>
            <a:r>
              <a:rPr sz="3200" b="0" i="1" spc="-10" dirty="0">
                <a:solidFill>
                  <a:srgbClr val="FF0000"/>
                </a:solidFill>
                <a:latin typeface="Times"/>
                <a:cs typeface="Times"/>
              </a:rPr>
              <a:t>group’</a:t>
            </a:r>
            <a:endParaRPr sz="3200" dirty="0">
              <a:latin typeface="Times"/>
              <a:cs typeface="Times"/>
            </a:endParaRPr>
          </a:p>
        </p:txBody>
      </p:sp>
      <p:sp>
        <p:nvSpPr>
          <p:cNvPr id="7" name="object 7"/>
          <p:cNvSpPr txBox="1"/>
          <p:nvPr/>
        </p:nvSpPr>
        <p:spPr>
          <a:xfrm>
            <a:off x="307340" y="1413319"/>
            <a:ext cx="6208395" cy="2846705"/>
          </a:xfrm>
          <a:prstGeom prst="rect">
            <a:avLst/>
          </a:prstGeom>
        </p:spPr>
        <p:txBody>
          <a:bodyPr vert="horz" wrap="square" lIns="0" tIns="13335" rIns="0" bIns="0" rtlCol="0">
            <a:spAutoFit/>
          </a:bodyPr>
          <a:lstStyle/>
          <a:p>
            <a:pPr marL="12700" marR="4631055">
              <a:lnSpc>
                <a:spcPct val="120000"/>
              </a:lnSpc>
              <a:spcBef>
                <a:spcPts val="105"/>
              </a:spcBef>
            </a:pPr>
            <a:r>
              <a:rPr sz="1800" i="1" dirty="0">
                <a:latin typeface="Calibri"/>
                <a:cs typeface="Calibri"/>
              </a:rPr>
              <a:t>Rino</a:t>
            </a:r>
            <a:r>
              <a:rPr sz="1800" i="1" spc="-15" dirty="0">
                <a:latin typeface="Calibri"/>
                <a:cs typeface="Calibri"/>
              </a:rPr>
              <a:t> </a:t>
            </a:r>
            <a:r>
              <a:rPr sz="1800" i="1" spc="-10" dirty="0">
                <a:latin typeface="Calibri"/>
                <a:cs typeface="Calibri"/>
              </a:rPr>
              <a:t>Falcone </a:t>
            </a:r>
            <a:r>
              <a:rPr sz="1800" i="1" dirty="0">
                <a:latin typeface="Calibri"/>
                <a:cs typeface="Calibri"/>
              </a:rPr>
              <a:t>(Emiliano</a:t>
            </a:r>
            <a:r>
              <a:rPr sz="1800" i="1" spc="-25" dirty="0">
                <a:latin typeface="Calibri"/>
                <a:cs typeface="Calibri"/>
              </a:rPr>
              <a:t> </a:t>
            </a:r>
            <a:r>
              <a:rPr sz="1800" i="1" spc="-10" dirty="0">
                <a:latin typeface="Calibri"/>
                <a:cs typeface="Calibri"/>
              </a:rPr>
              <a:t>Lorini) </a:t>
            </a:r>
            <a:r>
              <a:rPr sz="1800" i="1" dirty="0">
                <a:latin typeface="Calibri"/>
                <a:cs typeface="Calibri"/>
              </a:rPr>
              <a:t>Maria</a:t>
            </a:r>
            <a:r>
              <a:rPr sz="1800" i="1" spc="-5" dirty="0">
                <a:latin typeface="Calibri"/>
                <a:cs typeface="Calibri"/>
              </a:rPr>
              <a:t> </a:t>
            </a:r>
            <a:r>
              <a:rPr sz="1800" i="1" spc="-10" dirty="0">
                <a:latin typeface="Calibri"/>
                <a:cs typeface="Calibri"/>
              </a:rPr>
              <a:t>Miceli </a:t>
            </a:r>
            <a:r>
              <a:rPr sz="1800" i="1" dirty="0">
                <a:latin typeface="Calibri"/>
                <a:cs typeface="Calibri"/>
              </a:rPr>
              <a:t>Fabio</a:t>
            </a:r>
            <a:r>
              <a:rPr sz="1800" i="1" spc="-30" dirty="0">
                <a:latin typeface="Calibri"/>
                <a:cs typeface="Calibri"/>
              </a:rPr>
              <a:t> </a:t>
            </a:r>
            <a:r>
              <a:rPr sz="1800" i="1" spc="-10" dirty="0">
                <a:latin typeface="Calibri"/>
                <a:cs typeface="Calibri"/>
              </a:rPr>
              <a:t>Paglieri </a:t>
            </a:r>
            <a:r>
              <a:rPr sz="1800" i="1" dirty="0">
                <a:latin typeface="Calibri"/>
                <a:cs typeface="Calibri"/>
              </a:rPr>
              <a:t>Giovanni</a:t>
            </a:r>
            <a:r>
              <a:rPr sz="1800" i="1" spc="-35" dirty="0">
                <a:latin typeface="Calibri"/>
                <a:cs typeface="Calibri"/>
              </a:rPr>
              <a:t> </a:t>
            </a:r>
            <a:r>
              <a:rPr sz="1800" i="1" spc="-20" dirty="0">
                <a:latin typeface="Calibri"/>
                <a:cs typeface="Calibri"/>
              </a:rPr>
              <a:t>Pezzulo </a:t>
            </a:r>
            <a:r>
              <a:rPr sz="1800" i="1" dirty="0">
                <a:latin typeface="Calibri"/>
                <a:cs typeface="Calibri"/>
              </a:rPr>
              <a:t>Luca</a:t>
            </a:r>
            <a:r>
              <a:rPr sz="1800" i="1" spc="-10" dirty="0">
                <a:latin typeface="Calibri"/>
                <a:cs typeface="Calibri"/>
              </a:rPr>
              <a:t> Tummolini</a:t>
            </a:r>
            <a:endParaRPr sz="1800" dirty="0">
              <a:latin typeface="Calibri"/>
              <a:cs typeface="Calibri"/>
            </a:endParaRPr>
          </a:p>
          <a:p>
            <a:pPr marL="12700">
              <a:lnSpc>
                <a:spcPct val="100000"/>
              </a:lnSpc>
              <a:spcBef>
                <a:spcPts val="165"/>
              </a:spcBef>
            </a:pPr>
            <a:r>
              <a:rPr sz="1800" i="1" spc="-25" dirty="0">
                <a:latin typeface="Calibri"/>
                <a:cs typeface="Calibri"/>
              </a:rPr>
              <a:t>…….</a:t>
            </a:r>
            <a:endParaRPr sz="1800" dirty="0">
              <a:latin typeface="Calibri"/>
              <a:cs typeface="Calibri"/>
            </a:endParaRPr>
          </a:p>
          <a:p>
            <a:pPr>
              <a:lnSpc>
                <a:spcPct val="100000"/>
              </a:lnSpc>
              <a:spcBef>
                <a:spcPts val="25"/>
              </a:spcBef>
            </a:pPr>
            <a:endParaRPr sz="1750" dirty="0">
              <a:latin typeface="Calibri"/>
              <a:cs typeface="Calibri"/>
            </a:endParaRPr>
          </a:p>
          <a:p>
            <a:pPr marL="12700">
              <a:lnSpc>
                <a:spcPct val="100000"/>
              </a:lnSpc>
            </a:pPr>
            <a:r>
              <a:rPr sz="1800" dirty="0">
                <a:latin typeface="Calibri"/>
                <a:cs typeface="Calibri"/>
              </a:rPr>
              <a:t>And</a:t>
            </a:r>
            <a:r>
              <a:rPr sz="1800" spc="-35" dirty="0">
                <a:latin typeface="Calibri"/>
                <a:cs typeface="Calibri"/>
              </a:rPr>
              <a:t> </a:t>
            </a:r>
            <a:r>
              <a:rPr sz="1800" dirty="0">
                <a:latin typeface="Calibri"/>
                <a:cs typeface="Calibri"/>
              </a:rPr>
              <a:t>IN</a:t>
            </a:r>
            <a:r>
              <a:rPr sz="1800" spc="-30" dirty="0">
                <a:latin typeface="Calibri"/>
                <a:cs typeface="Calibri"/>
              </a:rPr>
              <a:t> </a:t>
            </a:r>
            <a:r>
              <a:rPr sz="1800" dirty="0">
                <a:latin typeface="Calibri"/>
                <a:cs typeface="Calibri"/>
              </a:rPr>
              <a:t>MEMORY</a:t>
            </a:r>
            <a:r>
              <a:rPr sz="1800" spc="-40" dirty="0">
                <a:latin typeface="Calibri"/>
                <a:cs typeface="Calibri"/>
              </a:rPr>
              <a:t> </a:t>
            </a:r>
            <a:r>
              <a:rPr sz="1800" dirty="0">
                <a:latin typeface="Calibri"/>
                <a:cs typeface="Calibri"/>
              </a:rPr>
              <a:t>of</a:t>
            </a:r>
            <a:r>
              <a:rPr sz="1800" spc="-25" dirty="0">
                <a:latin typeface="Calibri"/>
                <a:cs typeface="Calibri"/>
              </a:rPr>
              <a:t> </a:t>
            </a:r>
            <a:r>
              <a:rPr sz="1800" b="1" i="1" dirty="0">
                <a:solidFill>
                  <a:srgbClr val="C0504D"/>
                </a:solidFill>
                <a:latin typeface="Calibri"/>
                <a:cs typeface="Calibri"/>
              </a:rPr>
              <a:t>Rosaria</a:t>
            </a:r>
            <a:r>
              <a:rPr sz="1800" b="1" i="1" spc="-25" dirty="0">
                <a:solidFill>
                  <a:srgbClr val="C0504D"/>
                </a:solidFill>
                <a:latin typeface="Calibri"/>
                <a:cs typeface="Calibri"/>
              </a:rPr>
              <a:t> </a:t>
            </a:r>
            <a:r>
              <a:rPr sz="1800" b="1" i="1" dirty="0">
                <a:solidFill>
                  <a:srgbClr val="C0504D"/>
                </a:solidFill>
                <a:latin typeface="Calibri"/>
                <a:cs typeface="Calibri"/>
              </a:rPr>
              <a:t>Conte</a:t>
            </a:r>
            <a:r>
              <a:rPr sz="1800" b="1" i="1" spc="-20" dirty="0">
                <a:solidFill>
                  <a:srgbClr val="C0504D"/>
                </a:solidFill>
                <a:latin typeface="Calibri"/>
                <a:cs typeface="Calibri"/>
              </a:rPr>
              <a:t> </a:t>
            </a:r>
            <a:r>
              <a:rPr sz="1800" i="1" dirty="0">
                <a:latin typeface="Calibri"/>
                <a:cs typeface="Calibri"/>
              </a:rPr>
              <a:t>(Social</a:t>
            </a:r>
            <a:r>
              <a:rPr sz="1800" i="1" spc="-25" dirty="0">
                <a:latin typeface="Calibri"/>
                <a:cs typeface="Calibri"/>
              </a:rPr>
              <a:t> </a:t>
            </a:r>
            <a:r>
              <a:rPr sz="1800" i="1" dirty="0">
                <a:latin typeface="Calibri"/>
                <a:cs typeface="Calibri"/>
              </a:rPr>
              <a:t>Simulation</a:t>
            </a:r>
            <a:r>
              <a:rPr sz="1800" i="1" spc="-25" dirty="0">
                <a:latin typeface="Calibri"/>
                <a:cs typeface="Calibri"/>
              </a:rPr>
              <a:t> </a:t>
            </a:r>
            <a:r>
              <a:rPr sz="1800" i="1" dirty="0">
                <a:latin typeface="Calibri"/>
                <a:cs typeface="Calibri"/>
              </a:rPr>
              <a:t>LABSS</a:t>
            </a:r>
            <a:r>
              <a:rPr sz="1800" i="1" spc="-40" dirty="0">
                <a:latin typeface="Calibri"/>
                <a:cs typeface="Calibri"/>
              </a:rPr>
              <a:t> </a:t>
            </a:r>
            <a:r>
              <a:rPr sz="1800" i="1" spc="-10" dirty="0">
                <a:latin typeface="Calibri"/>
                <a:cs typeface="Calibri"/>
              </a:rPr>
              <a:t>Group)</a:t>
            </a:r>
            <a:endParaRPr sz="1800" dirty="0">
              <a:latin typeface="Calibri"/>
              <a:cs typeface="Calibri"/>
            </a:endParaRPr>
          </a:p>
        </p:txBody>
      </p:sp>
      <p:sp>
        <p:nvSpPr>
          <p:cNvPr id="8" name="object 8"/>
          <p:cNvSpPr txBox="1"/>
          <p:nvPr/>
        </p:nvSpPr>
        <p:spPr>
          <a:xfrm>
            <a:off x="307340" y="4501134"/>
            <a:ext cx="4832350" cy="452120"/>
          </a:xfrm>
          <a:prstGeom prst="rect">
            <a:avLst/>
          </a:prstGeom>
        </p:spPr>
        <p:txBody>
          <a:bodyPr vert="horz" wrap="square" lIns="0" tIns="12065" rIns="0" bIns="0" rtlCol="0">
            <a:spAutoFit/>
          </a:bodyPr>
          <a:lstStyle/>
          <a:p>
            <a:pPr marL="12700">
              <a:lnSpc>
                <a:spcPct val="100000"/>
              </a:lnSpc>
              <a:spcBef>
                <a:spcPts val="95"/>
              </a:spcBef>
            </a:pPr>
            <a:r>
              <a:rPr sz="2800" spc="-30" dirty="0">
                <a:latin typeface="Calibri"/>
                <a:cs typeface="Calibri"/>
                <a:hlinkClick r:id="rId5"/>
              </a:rPr>
              <a:t>http://www.istc.cnr.it/group/goal</a:t>
            </a:r>
            <a:endParaRPr sz="2800">
              <a:latin typeface="Calibri"/>
              <a:cs typeface="Calibri"/>
            </a:endParaRPr>
          </a:p>
        </p:txBody>
      </p:sp>
      <p:grpSp>
        <p:nvGrpSpPr>
          <p:cNvPr id="9" name="object 9"/>
          <p:cNvGrpSpPr/>
          <p:nvPr/>
        </p:nvGrpSpPr>
        <p:grpSpPr>
          <a:xfrm>
            <a:off x="0" y="5516879"/>
            <a:ext cx="9144000" cy="1341120"/>
            <a:chOff x="0" y="5516879"/>
            <a:chExt cx="9144000" cy="1341120"/>
          </a:xfrm>
        </p:grpSpPr>
        <p:pic>
          <p:nvPicPr>
            <p:cNvPr id="10" name="object 10"/>
            <p:cNvPicPr/>
            <p:nvPr/>
          </p:nvPicPr>
          <p:blipFill>
            <a:blip r:embed="rId6" cstate="print"/>
            <a:stretch>
              <a:fillRect/>
            </a:stretch>
          </p:blipFill>
          <p:spPr>
            <a:xfrm>
              <a:off x="3779519" y="5516879"/>
              <a:ext cx="838200" cy="838200"/>
            </a:xfrm>
            <a:prstGeom prst="rect">
              <a:avLst/>
            </a:prstGeom>
          </p:spPr>
        </p:pic>
        <p:pic>
          <p:nvPicPr>
            <p:cNvPr id="11" name="object 11"/>
            <p:cNvPicPr/>
            <p:nvPr/>
          </p:nvPicPr>
          <p:blipFill>
            <a:blip r:embed="rId7" cstate="print"/>
            <a:stretch>
              <a:fillRect/>
            </a:stretch>
          </p:blipFill>
          <p:spPr>
            <a:xfrm>
              <a:off x="102108" y="5937503"/>
              <a:ext cx="3505200" cy="388620"/>
            </a:xfrm>
            <a:prstGeom prst="rect">
              <a:avLst/>
            </a:prstGeom>
          </p:spPr>
        </p:pic>
        <p:pic>
          <p:nvPicPr>
            <p:cNvPr id="12" name="object 12"/>
            <p:cNvPicPr/>
            <p:nvPr/>
          </p:nvPicPr>
          <p:blipFill>
            <a:blip r:embed="rId8" cstate="print"/>
            <a:stretch>
              <a:fillRect/>
            </a:stretch>
          </p:blipFill>
          <p:spPr>
            <a:xfrm>
              <a:off x="0" y="6326123"/>
              <a:ext cx="9143999" cy="531874"/>
            </a:xfrm>
            <a:prstGeom prst="rect">
              <a:avLst/>
            </a:prstGeom>
          </p:spPr>
        </p:pic>
        <p:pic>
          <p:nvPicPr>
            <p:cNvPr id="13" name="object 13"/>
            <p:cNvPicPr/>
            <p:nvPr/>
          </p:nvPicPr>
          <p:blipFill>
            <a:blip r:embed="rId9" cstate="print"/>
            <a:stretch>
              <a:fillRect/>
            </a:stretch>
          </p:blipFill>
          <p:spPr>
            <a:xfrm>
              <a:off x="8296655" y="5649467"/>
              <a:ext cx="780288" cy="705611"/>
            </a:xfrm>
            <a:prstGeom prst="rect">
              <a:avLst/>
            </a:prstGeom>
          </p:spPr>
        </p:pic>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2605</TotalTime>
  <Words>5745</Words>
  <Application>Microsoft Office PowerPoint</Application>
  <PresentationFormat>On-screen Show (4:3)</PresentationFormat>
  <Paragraphs>538</Paragraphs>
  <Slides>91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91</vt:i4>
      </vt:variant>
    </vt:vector>
  </HeadingPairs>
  <TitlesOfParts>
    <vt:vector size="98" baseType="lpstr">
      <vt:lpstr>Arial</vt:lpstr>
      <vt:lpstr>Calibri</vt:lpstr>
      <vt:lpstr>Palatino Linotype</vt:lpstr>
      <vt:lpstr>Times</vt:lpstr>
      <vt:lpstr>Times New Roman</vt:lpstr>
      <vt:lpstr>Wingdings</vt:lpstr>
      <vt:lpstr>Office Theme</vt:lpstr>
      <vt:lpstr>Για μια ΤΝ με επιστημονικό προσανατολισμό</vt:lpstr>
      <vt:lpstr>Ζούμε (θα ζούμε) σε έναν ΕΠΑΥΞΗΜΕΝΟ και ΑΝΑΜΕΙΚΤΟ κόσμο/"πραγματικότητα”</vt:lpstr>
      <vt:lpstr>PowerPoint Presentation</vt:lpstr>
      <vt:lpstr>Η ΤΝ δεν δημιουργεί απλώς μια νέα τεχνολογία, αλλά ένα νέο κοινωνικο-γνωστικό-τεχνικό σύστημα, έναν νέο κόσμο και μια νέα μορφή κοινωνίας, είναι μια ανθρωπολογική επανάσταση.</vt:lpstr>
      <vt:lpstr>Είστε κοινωνικοί μηχανολόγοι. Έχετε επίγνωση;</vt:lpstr>
      <vt:lpstr> Για μια ΤΝ με επιστημονικό προσανατολισμό</vt:lpstr>
      <vt:lpstr>Η ικανοποίηση της έρευνας ( και στην ΤΝ) θα πρέπει πρωτίστως να είναι η γνώση, η ανακάλυψη, οι ιδέες και όχι μόνο η εφαρμογή και η τεχνολογία.</vt:lpstr>
      <vt:lpstr>PowerPoint Presentation</vt:lpstr>
      <vt:lpstr>Τα επιστημονικά πλεονεκτήματα της της ΤΕΧΝΗΤΗΣ, ΣΥΝΘΕΤΙΚΗΣ ΠΡΟΣΕΓΓΙΣΗΣ</vt:lpstr>
      <vt:lpstr>Οι φιλόσοφοι συχνά ισχυρίζονται ότι αυτό που κάνουν οι επιστήμονες της τεχνητής νοημοσύνης και των γνωστικών επιστημών είναι να "ανθρωπομορφοποιούν" τις μηχανές</vt:lpstr>
      <vt:lpstr>PowerPoint Presentation</vt:lpstr>
      <vt:lpstr>PowerPoint Presentation</vt:lpstr>
      <vt:lpstr>Όχι μόνο το περιβάλλον και η κοινωνία μας θα είναι υβριδικά και εμπλουτισμένα, αλλά και ο εγκέφαλος και το μυαλό μας θα εμπλουτιστούν, με νέα γνωστική δύναμη και νέες λειτουργίες.</vt:lpstr>
      <vt:lpstr>Ειδικότερα, το WEB (“Minds on Line”) και η εικονική πραγματικότητα θα δώσουν τη δυνατότητα σε:</vt:lpstr>
      <vt:lpstr>PowerPoint Presentation</vt:lpstr>
      <vt:lpstr>Η επανάσταση της   ΤΝ: ποιον θα  ενδυναμώσει;</vt:lpstr>
      <vt:lpstr>ΤΕΧΝΗΤΗ ΚΟΙΝΩΝΙΚΟΤΗΤΑ;</vt:lpstr>
      <vt:lpstr>PowerPoint Presentation</vt:lpstr>
      <vt:lpstr>ΤΕΧΝΗΤΗ κοινωνικότητα αντιθέτως…</vt:lpstr>
      <vt:lpstr>PowerPoint Presentation</vt:lpstr>
      <vt:lpstr>PowerPoint Presentation</vt:lpstr>
      <vt:lpstr>Για τα μέσα μαζικής ενημέρωσης, τα κύρια ΠΡΟΒΛΗΜΑΤΑ είναι :</vt:lpstr>
      <vt:lpstr>PowerPoint Presentation</vt:lpstr>
      <vt:lpstr>“Δημιουργία ηθικών παραγόντων” : Dagstuhl Seminar etc.</vt:lpstr>
      <vt:lpstr>PowerPoint Presentation</vt:lpstr>
      <vt:lpstr>PowerPoint Presentation</vt:lpstr>
      <vt:lpstr>Συνάντηση των διανοουμένων για τη μηχανική νοημοσύνη</vt:lpstr>
      <vt:lpstr>Συνάντηση των διανοουμένων για τη μηχανική νοημοσύνη</vt:lpstr>
      <vt:lpstr>PowerPoint Presentation</vt:lpstr>
      <vt:lpstr>PowerPoint Presentation</vt:lpstr>
      <vt:lpstr>PowerPoint Presentation</vt:lpstr>
      <vt:lpstr>PowerPoint Presentation</vt:lpstr>
      <vt:lpstr>“ΩΣ ΚΟΙΝΩΝΙΑ”;</vt:lpstr>
      <vt:lpstr>PowerPoint Presentation</vt:lpstr>
      <vt:lpstr>PowerPoint Presentation</vt:lpstr>
      <vt:lpstr>βελτιωμένη και συλλογική ΕΥΑΙΣΘΗΤΟΠΟΙΗΣΗ</vt:lpstr>
      <vt:lpstr>PowerPoint Presentation</vt:lpstr>
      <vt:lpstr>Οι ευφυείς πράκτορες και οι αλγόριθμοι πρέπει να μας βοηθήσουν να κατανοήσουμε όχι μόνο τους στόχους μας και τον τρόπο με τον οποίο μπορούμε να αποφασίζουμε ΛΟΓΙΚΑ (όχι παραπληροφορημένα ή προκατειλημμένα), αλλά και να κατανοήσουμε προς όφελος ποιου; </vt:lpstr>
      <vt:lpstr>Επίσης, οι στόχοι των πρακτόρων και των ρομπότ μας</vt:lpstr>
      <vt:lpstr>Επιπλέον: οι στόχοι των πρακτόρων και των ρομπότ μας χρησιμεύουν σε ΛΕΙΤΟΥΡΓΙΕΣ: εξωτερικοί, όχι επιλεγμένοι και εκπροσωπούμενοι ΣΤΟΧΟΙ.</vt:lpstr>
      <vt:lpstr>Η ΘΕΩΡΙΑ ΤΩΝ "ΕΝΔΙΑΦΕΡΟΝΤΩΝ"</vt:lpstr>
      <vt:lpstr>Σε πολλές περιπτώσεις οι πράκτορες θα:</vt:lpstr>
      <vt:lpstr>Ποιος κρίνει τι είναι καλύτερο για μένα ή για εμάς;</vt:lpstr>
      <vt:lpstr>Αυτό ισχύει και για πιο σαφείς συσκευές επιρροής όπως &gt;&gt; ΣΥΣΤΗΜΑΤΑ RECCOMENDER</vt:lpstr>
      <vt:lpstr>Θα αποφασίζουν "για εμάς",</vt:lpstr>
      <vt:lpstr>PowerPoint Presentation</vt:lpstr>
      <vt:lpstr>ΕΠΑΥΞΗΜΕΝΗ ΚΟΙΝΩΝΙΚΗ ΕΥΑΙΣΘΗΤΟΠΟΙΗΣΗ:</vt:lpstr>
      <vt:lpstr>ΠΑΡΟΥΣΙΕΣ, Πράκτορες, ρομπότ, … Είναι και πάλι θέμα:</vt:lpstr>
      <vt:lpstr> Ο αλγόριθμος "Mouth of Truth"</vt:lpstr>
      <vt:lpstr>PowerPoint Presentation</vt:lpstr>
      <vt:lpstr>PowerPoint Presentation</vt:lpstr>
      <vt:lpstr>PowerPoint Presentation</vt:lpstr>
      <vt:lpstr>PowerPoint Presentation</vt:lpstr>
      <vt:lpstr>PowerPoint Presentation</vt:lpstr>
      <vt:lpstr>PowerPoint Presentation</vt:lpstr>
      <vt:lpstr>Πρόκειται για:</vt:lpstr>
      <vt:lpstr>A) Ποιους ρόλους</vt:lpstr>
      <vt:lpstr>A) Ποιους ρόλους</vt:lpstr>
      <vt:lpstr>A) Ποιους ρόλους</vt:lpstr>
      <vt:lpstr>PowerPoint Presentation</vt:lpstr>
      <vt:lpstr>A) Ποιους ρόλους</vt:lpstr>
      <vt:lpstr>ΜΙΚΤΗ ΠΡΑΓΜΑΤΙΚΟΤΗΤΑ, ΜΙΚΤΟ ΣΩΜΑ&amp;ΝΟΥΣ</vt:lpstr>
      <vt:lpstr>ΜΙΚΤΗ ΠΡΑΓΜΑΤΙΚΟΤΗΤΑ,  ΜΙΚΤΟ ΣΩΜΑ&amp;ΝΟΥΣ</vt:lpstr>
      <vt:lpstr>ΜΙΚΤΗ ΠΡΑΓΜΑΤΙΚΟΤΗΤΑ,  ΜΙΚΤΟ ΣΩΜΑ&amp;ΝΟΥΣ</vt:lpstr>
      <vt:lpstr>ΠΑΡΟΥΣΙΕΣ   Είναι και πάλι θέμα:</vt:lpstr>
      <vt:lpstr> ΤΕΧΝΟΛΟΓΙΕΣ ΑΣΥΜΦΩΝΙΑΣ</vt:lpstr>
      <vt:lpstr>PowerPoint Presentation</vt:lpstr>
      <vt:lpstr>PowerPoint Presentation</vt:lpstr>
      <vt:lpstr>PowerPoint Presentation</vt:lpstr>
      <vt:lpstr>PowerPoint Presentation</vt:lpstr>
      <vt:lpstr>Η ανάγκη για αντιπαραθέσεις</vt:lpstr>
      <vt:lpstr>Η ανάγκη για διαμάχες</vt:lpstr>
      <vt:lpstr>Ζήτω οι διαμάχες!</vt:lpstr>
      <vt:lpstr>Δημοκρατία</vt:lpstr>
      <vt:lpstr>PowerPoint Presentation</vt:lpstr>
      <vt:lpstr>PowerPoint Presentation</vt:lpstr>
      <vt:lpstr>Χρειαζόμαστε περιβάλλοντα και πράκτορες για να μάθουμε και να αναπτύξουμε μια στάση "κριτικής σκέψης", να διαχειριστούμε τις γνωστικές και κινητήριες προκαταλήψεις μας κ.λπ..</vt:lpstr>
      <vt:lpstr>Απομυθοποιώντας την ιδεολογία του NET</vt:lpstr>
      <vt:lpstr>γ) γ) αντι-χειραγώγηση</vt:lpstr>
      <vt:lpstr>γ) αντι-χειραγώγηση</vt:lpstr>
      <vt:lpstr>Καταληκτικές Επισημάνσεις</vt:lpstr>
      <vt:lpstr>a glass were to observe themselves and follow what it is happening.</vt:lpstr>
      <vt:lpstr>PowerPoint Presentation</vt:lpstr>
      <vt:lpstr>Το ΓΥΑΛΙ του ΑΟΡΑΤΟΥ</vt:lpstr>
      <vt:lpstr>Μπορούμε να ξεπεράσουμε την ανθρώπινη αποξένωση;</vt:lpstr>
      <vt:lpstr>Μπορούμε να ξεπεράσουμε την αποξένωσή μας;</vt:lpstr>
      <vt:lpstr>Για να δούμε αυτό που είναι (προς το παρόν) αόρατο: Τεχνητά Επαυξημένη Επίγνωση</vt:lpstr>
      <vt:lpstr>Τεχνητή Νοημοσύνη μπορεί είτε να εκμεταλλευτεί</vt:lpstr>
      <vt:lpstr>PowerPoint Presentation</vt:lpstr>
      <vt:lpstr>Τέλος</vt:lpstr>
      <vt:lpstr>I like to thank our research group in Cognitive Science at ISTC: the ‘GOAL group’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Cristiano Castelfranchi</dc:creator>
  <cp:lastModifiedBy>Theodoros Papoutsos</cp:lastModifiedBy>
  <cp:revision>29</cp:revision>
  <dcterms:created xsi:type="dcterms:W3CDTF">2023-04-27T11:16:15Z</dcterms:created>
  <dcterms:modified xsi:type="dcterms:W3CDTF">2023-06-23T11:07:28Z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2022-07-25T00:00:00Z</vt:filetime>
  </property>
  <property fmtid="{D5CDD505-2E9C-101B-9397-08002B2CF9AE}" pid="3" name="Creator">
    <vt:lpwstr>Microsoft® PowerPoint® 2019</vt:lpwstr>
  </property>
  <property fmtid="{D5CDD505-2E9C-101B-9397-08002B2CF9AE}" pid="4" name="LastSaved">
    <vt:filetime>2023-04-27T00:00:00Z</vt:filetime>
  </property>
  <property fmtid="{D5CDD505-2E9C-101B-9397-08002B2CF9AE}" pid="5" name="Producer">
    <vt:lpwstr>Microsoft® PowerPoint® 2019</vt:lpwstr>
  </property>
</Properties>
</file>