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303" r:id="rId6"/>
    <p:sldId id="261" r:id="rId7"/>
    <p:sldId id="305" r:id="rId8"/>
    <p:sldId id="263" r:id="rId9"/>
    <p:sldId id="264" r:id="rId10"/>
    <p:sldId id="308" r:id="rId11"/>
    <p:sldId id="309" r:id="rId12"/>
    <p:sldId id="310" r:id="rId13"/>
    <p:sldId id="311" r:id="rId14"/>
    <p:sldId id="312" r:id="rId15"/>
    <p:sldId id="313" r:id="rId16"/>
    <p:sldId id="314" r:id="rId17"/>
    <p:sldId id="315"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0693400" cy="7556500"/>
  <p:notesSz cx="10693400" cy="7556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60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sz="3400" b="0" i="0">
                <a:solidFill>
                  <a:schemeClr val="tx1"/>
                </a:solidFill>
                <a:latin typeface="Gill Sans MT"/>
                <a:cs typeface="Gill Sans MT"/>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Gill Sans MT"/>
                <a:cs typeface="Gill Sans MT"/>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5426" y="1062362"/>
            <a:ext cx="8782050" cy="1153160"/>
          </a:xfrm>
          <a:prstGeom prst="rect">
            <a:avLst/>
          </a:prstGeom>
        </p:spPr>
        <p:txBody>
          <a:bodyPr wrap="square" lIns="0" tIns="0" rIns="0" bIns="0">
            <a:spAutoFit/>
          </a:bodyPr>
          <a:lstStyle>
            <a:lvl1pPr>
              <a:defRPr sz="3400" b="0"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2327122" y="3281752"/>
            <a:ext cx="6039484" cy="16078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6/13/2023</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305" y="1109109"/>
            <a:ext cx="9665820" cy="1032839"/>
          </a:xfrm>
          <a:prstGeom prst="rect">
            <a:avLst/>
          </a:prstGeom>
        </p:spPr>
      </p:pic>
      <p:sp>
        <p:nvSpPr>
          <p:cNvPr id="18" name="object 18"/>
          <p:cNvSpPr txBox="1">
            <a:spLocks noGrp="1"/>
          </p:cNvSpPr>
          <p:nvPr>
            <p:ph type="title"/>
          </p:nvPr>
        </p:nvSpPr>
        <p:spPr>
          <a:xfrm>
            <a:off x="2432367" y="2684222"/>
            <a:ext cx="7029133" cy="1124026"/>
          </a:xfrm>
          <a:prstGeom prst="rect">
            <a:avLst/>
          </a:prstGeom>
        </p:spPr>
        <p:txBody>
          <a:bodyPr vert="horz" wrap="square" lIns="0" tIns="15875" rIns="0" bIns="0" rtlCol="0">
            <a:spAutoFit/>
          </a:bodyPr>
          <a:lstStyle/>
          <a:p>
            <a:pPr marL="12700" algn="ctr">
              <a:lnSpc>
                <a:spcPct val="100000"/>
              </a:lnSpc>
              <a:spcBef>
                <a:spcPts val="125"/>
              </a:spcBef>
            </a:pPr>
            <a:r>
              <a:rPr lang="el-GR" sz="3600" spc="-100" dirty="0">
                <a:latin typeface="Trebuchet MS"/>
                <a:cs typeface="Trebuchet MS"/>
              </a:rPr>
              <a:t>Δικαιοσύνη στη λήψη αλγοριθμικών αποφάσεων</a:t>
            </a:r>
            <a:endParaRPr sz="3600" dirty="0">
              <a:latin typeface="Trebuchet MS"/>
              <a:cs typeface="Trebuchet MS"/>
            </a:endParaRPr>
          </a:p>
        </p:txBody>
      </p:sp>
      <p:sp>
        <p:nvSpPr>
          <p:cNvPr id="28" name="object 28"/>
          <p:cNvSpPr txBox="1"/>
          <p:nvPr/>
        </p:nvSpPr>
        <p:spPr>
          <a:xfrm>
            <a:off x="6287226" y="4677650"/>
            <a:ext cx="2915285" cy="1181100"/>
          </a:xfrm>
          <a:prstGeom prst="rect">
            <a:avLst/>
          </a:prstGeom>
        </p:spPr>
        <p:txBody>
          <a:bodyPr vert="horz" wrap="square" lIns="0" tIns="12700" rIns="0" bIns="0" rtlCol="0">
            <a:spAutoFit/>
          </a:bodyPr>
          <a:lstStyle/>
          <a:p>
            <a:pPr marL="1356995" marR="5080" indent="-262255" algn="r">
              <a:lnSpc>
                <a:spcPct val="125000"/>
              </a:lnSpc>
              <a:spcBef>
                <a:spcPts val="100"/>
              </a:spcBef>
            </a:pPr>
            <a:r>
              <a:rPr sz="2000" dirty="0">
                <a:latin typeface="Gill Sans MT"/>
                <a:cs typeface="Gill Sans MT"/>
              </a:rPr>
              <a:t>Francesca</a:t>
            </a:r>
            <a:r>
              <a:rPr sz="2000" spc="75" dirty="0">
                <a:latin typeface="Gill Sans MT"/>
                <a:cs typeface="Gill Sans MT"/>
              </a:rPr>
              <a:t> </a:t>
            </a:r>
            <a:r>
              <a:rPr sz="2000" spc="-10" dirty="0">
                <a:latin typeface="Gill Sans MT"/>
                <a:cs typeface="Gill Sans MT"/>
              </a:rPr>
              <a:t>Lagioia </a:t>
            </a:r>
            <a:r>
              <a:rPr sz="2000" spc="-50" dirty="0">
                <a:latin typeface="Gill Sans MT"/>
                <a:cs typeface="Gill Sans MT"/>
              </a:rPr>
              <a:t>Giovanni</a:t>
            </a:r>
            <a:r>
              <a:rPr sz="2000" spc="-85" dirty="0">
                <a:latin typeface="Gill Sans MT"/>
                <a:cs typeface="Gill Sans MT"/>
              </a:rPr>
              <a:t> </a:t>
            </a:r>
            <a:r>
              <a:rPr sz="2000" spc="-50" dirty="0">
                <a:latin typeface="Gill Sans MT"/>
                <a:cs typeface="Gill Sans MT"/>
              </a:rPr>
              <a:t>Sartor</a:t>
            </a:r>
            <a:endParaRPr sz="2000">
              <a:latin typeface="Gill Sans MT"/>
              <a:cs typeface="Gill Sans MT"/>
            </a:endParaRPr>
          </a:p>
          <a:p>
            <a:pPr marR="8890" algn="r">
              <a:lnSpc>
                <a:spcPct val="100000"/>
              </a:lnSpc>
              <a:spcBef>
                <a:spcPts val="695"/>
              </a:spcBef>
            </a:pPr>
            <a:r>
              <a:rPr sz="2000" spc="-10" dirty="0">
                <a:latin typeface="Gill Sans MT"/>
                <a:cs typeface="Gill Sans MT"/>
              </a:rPr>
              <a:t>European</a:t>
            </a:r>
            <a:r>
              <a:rPr sz="2000" spc="-75" dirty="0">
                <a:latin typeface="Gill Sans MT"/>
                <a:cs typeface="Gill Sans MT"/>
              </a:rPr>
              <a:t> </a:t>
            </a:r>
            <a:r>
              <a:rPr sz="2000" spc="-55" dirty="0">
                <a:latin typeface="Gill Sans MT"/>
                <a:cs typeface="Gill Sans MT"/>
              </a:rPr>
              <a:t>University</a:t>
            </a:r>
            <a:r>
              <a:rPr sz="2000" spc="-75" dirty="0">
                <a:latin typeface="Gill Sans MT"/>
                <a:cs typeface="Gill Sans MT"/>
              </a:rPr>
              <a:t> </a:t>
            </a:r>
            <a:r>
              <a:rPr sz="2000" spc="-25" dirty="0">
                <a:latin typeface="Gill Sans MT"/>
                <a:cs typeface="Gill Sans MT"/>
              </a:rPr>
              <a:t>Institute</a:t>
            </a:r>
            <a:endParaRPr sz="2000">
              <a:latin typeface="Gill Sans MT"/>
              <a:cs typeface="Gill Sans MT"/>
            </a:endParaRPr>
          </a:p>
        </p:txBody>
      </p:sp>
      <p:pic>
        <p:nvPicPr>
          <p:cNvPr id="29" name="object 29"/>
          <p:cNvPicPr/>
          <p:nvPr/>
        </p:nvPicPr>
        <p:blipFill>
          <a:blip r:embed="rId3" cstate="print"/>
          <a:stretch>
            <a:fillRect/>
          </a:stretch>
        </p:blipFill>
        <p:spPr>
          <a:xfrm>
            <a:off x="1521985" y="6688015"/>
            <a:ext cx="8566106" cy="444493"/>
          </a:xfrm>
          <a:prstGeom prst="rect">
            <a:avLst/>
          </a:prstGeom>
        </p:spPr>
      </p:pic>
      <p:pic>
        <p:nvPicPr>
          <p:cNvPr id="30" name="object 30"/>
          <p:cNvPicPr/>
          <p:nvPr/>
        </p:nvPicPr>
        <p:blipFill>
          <a:blip r:embed="rId4" cstate="print"/>
          <a:stretch>
            <a:fillRect/>
          </a:stretch>
        </p:blipFill>
        <p:spPr>
          <a:xfrm>
            <a:off x="365252" y="359918"/>
            <a:ext cx="4673600" cy="508000"/>
          </a:xfrm>
          <a:prstGeom prst="rect">
            <a:avLst/>
          </a:prstGeom>
        </p:spPr>
      </p:pic>
      <p:pic>
        <p:nvPicPr>
          <p:cNvPr id="31" name="object 31"/>
          <p:cNvPicPr/>
          <p:nvPr/>
        </p:nvPicPr>
        <p:blipFill>
          <a:blip r:embed="rId5" cstate="print"/>
          <a:stretch>
            <a:fillRect/>
          </a:stretch>
        </p:blipFill>
        <p:spPr>
          <a:xfrm>
            <a:off x="9566877" y="287710"/>
            <a:ext cx="710042" cy="640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062362"/>
            <a:ext cx="9282547" cy="1167876"/>
          </a:xfrm>
          <a:prstGeom prst="rect">
            <a:avLst/>
          </a:prstGeom>
        </p:spPr>
        <p:txBody>
          <a:bodyPr vert="horz" wrap="square" lIns="0" tIns="115181" rIns="0" bIns="0" rtlCol="0">
            <a:spAutoFit/>
          </a:bodyPr>
          <a:lstStyle/>
          <a:p>
            <a:pPr marL="238760" marR="5080">
              <a:lnSpc>
                <a:spcPts val="4100"/>
              </a:lnSpc>
              <a:spcBef>
                <a:spcPts val="515"/>
              </a:spcBef>
            </a:pPr>
            <a:r>
              <a:rPr lang="el-GR" dirty="0"/>
              <a:t>Σύνολο δεδομένων που ΔΕΝ αντικατοπτρίζει τη στατιστική σύνθεση του πληθυσμού</a:t>
            </a:r>
            <a:endParaRPr spc="-10" dirty="0"/>
          </a:p>
        </p:txBody>
      </p:sp>
      <p:sp>
        <p:nvSpPr>
          <p:cNvPr id="3" name="object 3"/>
          <p:cNvSpPr txBox="1"/>
          <p:nvPr/>
        </p:nvSpPr>
        <p:spPr>
          <a:xfrm>
            <a:off x="927100" y="2514257"/>
            <a:ext cx="5509260" cy="4266937"/>
          </a:xfrm>
          <a:prstGeom prst="rect">
            <a:avLst/>
          </a:prstGeom>
        </p:spPr>
        <p:txBody>
          <a:bodyPr vert="horz" wrap="square" lIns="0" tIns="81280" rIns="0" bIns="0" rtlCol="0">
            <a:spAutoFit/>
          </a:bodyPr>
          <a:lstStyle/>
          <a:p>
            <a:pPr marL="12700" marR="11430">
              <a:lnSpc>
                <a:spcPct val="79500"/>
              </a:lnSpc>
              <a:spcBef>
                <a:spcPts val="640"/>
              </a:spcBef>
            </a:pPr>
            <a:r>
              <a:rPr lang="el-GR" sz="2200" dirty="0">
                <a:latin typeface="+mj-lt"/>
                <a:cs typeface="Calibri"/>
              </a:rPr>
              <a:t>Τέλος, η αδικία μπορεί να προκύπτει από ένα </a:t>
            </a:r>
            <a:r>
              <a:rPr lang="el-GR" sz="2200" b="1" dirty="0">
                <a:latin typeface="+mj-lt"/>
                <a:cs typeface="Calibri"/>
              </a:rPr>
              <a:t>σύνολο δεδομένων που δεν αντικατοπτρίζουν τη στατιστική σύνθεση του πληθυσμού</a:t>
            </a:r>
            <a:r>
              <a:rPr lang="el-GR" sz="2200" dirty="0">
                <a:latin typeface="+mj-lt"/>
                <a:cs typeface="Calibri"/>
              </a:rPr>
              <a:t>.</a:t>
            </a:r>
            <a:endParaRPr sz="2200" dirty="0">
              <a:latin typeface="+mj-lt"/>
              <a:cs typeface="Calibri"/>
            </a:endParaRPr>
          </a:p>
          <a:p>
            <a:pPr marL="111760" marR="5080" indent="-99695" algn="just">
              <a:lnSpc>
                <a:spcPct val="79900"/>
              </a:lnSpc>
              <a:spcBef>
                <a:spcPts val="890"/>
              </a:spcBef>
              <a:buSzPct val="95454"/>
              <a:buFont typeface="Arial"/>
              <a:buChar char="•"/>
              <a:tabLst>
                <a:tab pos="207010" algn="l"/>
                <a:tab pos="598805" algn="l"/>
                <a:tab pos="994410" algn="l"/>
                <a:tab pos="1224280" algn="l"/>
                <a:tab pos="1649095" algn="l"/>
                <a:tab pos="1777364" algn="l"/>
                <a:tab pos="1932305" algn="l"/>
                <a:tab pos="2051685" algn="l"/>
                <a:tab pos="2604770" algn="l"/>
                <a:tab pos="2840990" algn="l"/>
                <a:tab pos="3196590" algn="l"/>
                <a:tab pos="3801745" algn="l"/>
                <a:tab pos="3952875" algn="l"/>
                <a:tab pos="3975100" algn="l"/>
                <a:tab pos="4347210" algn="l"/>
                <a:tab pos="4778375" algn="l"/>
                <a:tab pos="4887595" algn="l"/>
                <a:tab pos="5071745" algn="l"/>
                <a:tab pos="5262245" algn="l"/>
              </a:tabLst>
            </a:pPr>
            <a:r>
              <a:rPr lang="el-GR" sz="2200" dirty="0">
                <a:latin typeface="+mj-lt"/>
              </a:rPr>
              <a:t>Ας υποθέσουμε, για παράδειγμα, ότι στις αιτήσεις για εγγύηση ή αναστολή, το προηγούμενο ποινικό μητρώο παίζει ρόλο, και ότι τα μέλη ορισμένων ομάδων υπόκεινται σε αυστηρότερους ελέγχους, έτσι ώστε η εγκληματική τους δραστηριότητα να εντοπίζεται και να αντιμετωπίζεται συχνότερα. Αυτό σημαίνει ότι τα μέλη αυτής της κοινωνικής ομάδας θα λάβουν γενικά λιγότερο ευνοϊκή αξιολόγηση από τα μέλη άλλων κοινωνικών ομάδων που έχουν συμπεριφερθεί με τον ίδιο τρόπο.</a:t>
            </a:r>
            <a:endParaRPr sz="2200" dirty="0">
              <a:latin typeface="+mj-lt"/>
              <a:cs typeface="Calibri"/>
            </a:endParaRPr>
          </a:p>
        </p:txBody>
      </p:sp>
      <p:pic>
        <p:nvPicPr>
          <p:cNvPr id="4" name="object 4"/>
          <p:cNvPicPr/>
          <p:nvPr/>
        </p:nvPicPr>
        <p:blipFill>
          <a:blip r:embed="rId2" cstate="print"/>
          <a:stretch>
            <a:fillRect/>
          </a:stretch>
        </p:blipFill>
        <p:spPr>
          <a:xfrm>
            <a:off x="6722318" y="2514257"/>
            <a:ext cx="3818681" cy="28587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1830" y="2368378"/>
            <a:ext cx="5478145" cy="4428006"/>
          </a:xfrm>
          <a:prstGeom prst="rect">
            <a:avLst/>
          </a:prstGeom>
        </p:spPr>
        <p:txBody>
          <a:bodyPr vert="horz" wrap="square" lIns="0" tIns="52069" rIns="0" bIns="0" rtlCol="0">
            <a:spAutoFit/>
          </a:bodyPr>
          <a:lstStyle/>
          <a:p>
            <a:pPr marL="120650" marR="5715" indent="-108585" algn="just">
              <a:lnSpc>
                <a:spcPct val="89200"/>
              </a:lnSpc>
              <a:spcBef>
                <a:spcPts val="409"/>
              </a:spcBef>
              <a:buSzPct val="95833"/>
              <a:buFont typeface="Arial"/>
              <a:buChar char="•"/>
              <a:tabLst>
                <a:tab pos="207010" algn="l"/>
              </a:tabLst>
            </a:pPr>
            <a:r>
              <a:rPr lang="el-GR" sz="2400" dirty="0">
                <a:latin typeface="Calibri"/>
                <a:cs typeface="Calibri"/>
              </a:rPr>
              <a:t>Τα μέλη μιας συγκεκριμένης κοινωνικής ομάδας μπορεί επίσης να υποστούν προκατάληψη όταν η ομάδα αυτή αντιπροσωπεύεται μόνο από ένα πολύ μικρό υποσύνολο του εκπαιδευτικού συνόλου</a:t>
            </a:r>
            <a:r>
              <a:rPr sz="2400" spc="-20" dirty="0">
                <a:latin typeface="Calibri"/>
                <a:cs typeface="Calibri"/>
              </a:rPr>
              <a:t>,</a:t>
            </a:r>
            <a:endParaRPr sz="2400" dirty="0">
              <a:latin typeface="Calibri"/>
              <a:cs typeface="Calibri"/>
            </a:endParaRPr>
          </a:p>
          <a:p>
            <a:pPr marL="120650" marR="5080" indent="-108585" algn="just">
              <a:lnSpc>
                <a:spcPct val="89400"/>
              </a:lnSpc>
              <a:spcBef>
                <a:spcPts val="830"/>
              </a:spcBef>
              <a:buSzPct val="95833"/>
              <a:buFont typeface="Arial"/>
              <a:buChar char="•"/>
              <a:tabLst>
                <a:tab pos="207010" algn="l"/>
                <a:tab pos="952500" algn="l"/>
                <a:tab pos="1293495" algn="l"/>
                <a:tab pos="1685289" algn="l"/>
                <a:tab pos="1709420" algn="l"/>
                <a:tab pos="2188210" algn="l"/>
                <a:tab pos="2258695" algn="l"/>
                <a:tab pos="2820670" algn="l"/>
                <a:tab pos="2899410" algn="l"/>
                <a:tab pos="2942590" algn="l"/>
                <a:tab pos="3569335" algn="l"/>
                <a:tab pos="3648075" algn="l"/>
                <a:tab pos="3669665" algn="l"/>
                <a:tab pos="4414520" algn="l"/>
                <a:tab pos="4464050" algn="l"/>
                <a:tab pos="5055235" algn="l"/>
                <a:tab pos="5174615" algn="l"/>
              </a:tabLst>
            </a:pPr>
            <a:r>
              <a:rPr lang="el-GR" sz="2400" spc="-20" dirty="0">
                <a:latin typeface="Calibri"/>
                <a:cs typeface="Calibri"/>
              </a:rPr>
              <a:t>Αυτό θα μειώσει την ορθότητα των προβλέψεων για την εν λόγω ομάδα (π.χ., θεωρήστε την περίπτωση μιας επιχείρησης που έχει διορίσει μικρό αριθμό γυναικών στο παρελθόν και η οποία χρησιμοποιεί τα αρχεία της από προηγούμενες προσλήψεις ως εκπαιδευτικό σύνολο).</a:t>
            </a:r>
            <a:endParaRPr sz="2400" dirty="0">
              <a:latin typeface="Calibri"/>
              <a:cs typeface="Calibri"/>
            </a:endParaRPr>
          </a:p>
        </p:txBody>
      </p:sp>
      <p:pic>
        <p:nvPicPr>
          <p:cNvPr id="3" name="object 3"/>
          <p:cNvPicPr/>
          <p:nvPr/>
        </p:nvPicPr>
        <p:blipFill>
          <a:blip r:embed="rId2" cstate="print"/>
          <a:stretch>
            <a:fillRect/>
          </a:stretch>
        </p:blipFill>
        <p:spPr>
          <a:xfrm>
            <a:off x="6558712" y="2406062"/>
            <a:ext cx="3657644" cy="33645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7176" y="1642006"/>
            <a:ext cx="2992352" cy="4607672"/>
          </a:xfrm>
          <a:prstGeom prst="rect">
            <a:avLst/>
          </a:prstGeom>
        </p:spPr>
        <p:txBody>
          <a:bodyPr vert="horz" wrap="square" lIns="0" tIns="85090" rIns="0" bIns="0" rtlCol="0">
            <a:spAutoFit/>
          </a:bodyPr>
          <a:lstStyle/>
          <a:p>
            <a:pPr marL="12700" marR="5080" algn="ctr">
              <a:lnSpc>
                <a:spcPct val="89600"/>
              </a:lnSpc>
              <a:spcBef>
                <a:spcPts val="670"/>
              </a:spcBef>
            </a:pPr>
            <a:r>
              <a:rPr lang="el-GR" sz="4000" spc="-40" dirty="0">
                <a:latin typeface="Calibri"/>
                <a:cs typeface="Calibri"/>
              </a:rPr>
              <a:t>Αμφισβήτηση του άδικου χαρακτήρα της αυτοματοποιημένης λήψης αποφάσεων</a:t>
            </a:r>
          </a:p>
          <a:p>
            <a:pPr marL="12700" marR="5080" algn="ctr">
              <a:lnSpc>
                <a:spcPct val="89600"/>
              </a:lnSpc>
              <a:spcBef>
                <a:spcPts val="670"/>
              </a:spcBef>
            </a:pPr>
            <a:endParaRPr sz="4000" dirty="0">
              <a:latin typeface="Calibri"/>
              <a:cs typeface="Calibri"/>
            </a:endParaRPr>
          </a:p>
        </p:txBody>
      </p:sp>
      <p:sp>
        <p:nvSpPr>
          <p:cNvPr id="3" name="object 3"/>
          <p:cNvSpPr/>
          <p:nvPr/>
        </p:nvSpPr>
        <p:spPr>
          <a:xfrm>
            <a:off x="4112920" y="1708891"/>
            <a:ext cx="5880100" cy="1328420"/>
          </a:xfrm>
          <a:custGeom>
            <a:avLst/>
            <a:gdLst/>
            <a:ahLst/>
            <a:cxnLst/>
            <a:rect l="l" t="t" r="r" b="b"/>
            <a:pathLst>
              <a:path w="5880100" h="1328420">
                <a:moveTo>
                  <a:pt x="5658396" y="1327944"/>
                </a:moveTo>
                <a:lnTo>
                  <a:pt x="221348" y="1327944"/>
                </a:lnTo>
                <a:lnTo>
                  <a:pt x="176741" y="1323446"/>
                </a:lnTo>
                <a:lnTo>
                  <a:pt x="135193" y="1310546"/>
                </a:lnTo>
                <a:lnTo>
                  <a:pt x="97594" y="1290135"/>
                </a:lnTo>
                <a:lnTo>
                  <a:pt x="64835" y="1263104"/>
                </a:lnTo>
                <a:lnTo>
                  <a:pt x="37805" y="1230344"/>
                </a:lnTo>
                <a:lnTo>
                  <a:pt x="17396" y="1192744"/>
                </a:lnTo>
                <a:lnTo>
                  <a:pt x="4497" y="1151197"/>
                </a:lnTo>
                <a:lnTo>
                  <a:pt x="0" y="1106592"/>
                </a:lnTo>
                <a:lnTo>
                  <a:pt x="0" y="221313"/>
                </a:lnTo>
                <a:lnTo>
                  <a:pt x="4497" y="176707"/>
                </a:lnTo>
                <a:lnTo>
                  <a:pt x="17396" y="135162"/>
                </a:lnTo>
                <a:lnTo>
                  <a:pt x="37805" y="97568"/>
                </a:lnTo>
                <a:lnTo>
                  <a:pt x="64835" y="64815"/>
                </a:lnTo>
                <a:lnTo>
                  <a:pt x="97594" y="37793"/>
                </a:lnTo>
                <a:lnTo>
                  <a:pt x="135193" y="17389"/>
                </a:lnTo>
                <a:lnTo>
                  <a:pt x="176741" y="4495"/>
                </a:lnTo>
                <a:lnTo>
                  <a:pt x="221348" y="0"/>
                </a:lnTo>
                <a:lnTo>
                  <a:pt x="5658396" y="0"/>
                </a:lnTo>
                <a:lnTo>
                  <a:pt x="5703015" y="4495"/>
                </a:lnTo>
                <a:lnTo>
                  <a:pt x="5744574" y="17389"/>
                </a:lnTo>
                <a:lnTo>
                  <a:pt x="5782182" y="37793"/>
                </a:lnTo>
                <a:lnTo>
                  <a:pt x="5814949" y="64815"/>
                </a:lnTo>
                <a:lnTo>
                  <a:pt x="5841983" y="97568"/>
                </a:lnTo>
                <a:lnTo>
                  <a:pt x="5862396" y="135162"/>
                </a:lnTo>
                <a:lnTo>
                  <a:pt x="5875297" y="176707"/>
                </a:lnTo>
                <a:lnTo>
                  <a:pt x="5879795" y="221313"/>
                </a:lnTo>
                <a:lnTo>
                  <a:pt x="5879795" y="1106592"/>
                </a:lnTo>
                <a:lnTo>
                  <a:pt x="5875297" y="1151197"/>
                </a:lnTo>
                <a:lnTo>
                  <a:pt x="5862396" y="1192744"/>
                </a:lnTo>
                <a:lnTo>
                  <a:pt x="5841983" y="1230344"/>
                </a:lnTo>
                <a:lnTo>
                  <a:pt x="5814949" y="1263104"/>
                </a:lnTo>
                <a:lnTo>
                  <a:pt x="5782182" y="1290135"/>
                </a:lnTo>
                <a:lnTo>
                  <a:pt x="5744574" y="1310546"/>
                </a:lnTo>
                <a:lnTo>
                  <a:pt x="5703015" y="1323446"/>
                </a:lnTo>
                <a:lnTo>
                  <a:pt x="5658396" y="1327944"/>
                </a:lnTo>
                <a:close/>
              </a:path>
            </a:pathLst>
          </a:custGeom>
          <a:solidFill>
            <a:srgbClr val="5A9AD5"/>
          </a:solidFill>
        </p:spPr>
        <p:txBody>
          <a:bodyPr wrap="square" lIns="0" tIns="0" rIns="0" bIns="0" rtlCol="0"/>
          <a:lstStyle/>
          <a:p>
            <a:endParaRPr/>
          </a:p>
        </p:txBody>
      </p:sp>
      <p:sp>
        <p:nvSpPr>
          <p:cNvPr id="4" name="object 4"/>
          <p:cNvSpPr txBox="1">
            <a:spLocks noGrp="1"/>
          </p:cNvSpPr>
          <p:nvPr>
            <p:ph type="title"/>
          </p:nvPr>
        </p:nvSpPr>
        <p:spPr>
          <a:xfrm>
            <a:off x="4236462" y="1949267"/>
            <a:ext cx="5271135" cy="847668"/>
          </a:xfrm>
          <a:prstGeom prst="rect">
            <a:avLst/>
          </a:prstGeom>
        </p:spPr>
        <p:txBody>
          <a:bodyPr vert="horz" wrap="square" lIns="0" tIns="39370" rIns="0" bIns="0" rtlCol="0">
            <a:spAutoFit/>
          </a:bodyPr>
          <a:lstStyle/>
          <a:p>
            <a:pPr marL="12700" marR="5080" algn="just">
              <a:lnSpc>
                <a:spcPts val="2110"/>
              </a:lnSpc>
              <a:spcBef>
                <a:spcPts val="310"/>
              </a:spcBef>
            </a:pPr>
            <a:r>
              <a:rPr lang="el-GR" sz="1900" dirty="0">
                <a:solidFill>
                  <a:srgbClr val="FFFFFF"/>
                </a:solidFill>
              </a:rPr>
              <a:t>Έχει παρατηρηθεί ότι είναι δύσκολο να αμφισβητηθεί το αθέμιτο της αυτοματοποιημένης λήψης αποφάσεων.</a:t>
            </a:r>
            <a:endParaRPr sz="1900" dirty="0"/>
          </a:p>
        </p:txBody>
      </p:sp>
      <p:sp>
        <p:nvSpPr>
          <p:cNvPr id="5" name="object 5"/>
          <p:cNvSpPr/>
          <p:nvPr/>
        </p:nvSpPr>
        <p:spPr>
          <a:xfrm>
            <a:off x="4112920" y="3090809"/>
            <a:ext cx="5880100" cy="1631400"/>
          </a:xfrm>
          <a:custGeom>
            <a:avLst/>
            <a:gdLst/>
            <a:ahLst/>
            <a:cxnLst/>
            <a:rect l="l" t="t" r="r" b="b"/>
            <a:pathLst>
              <a:path w="5880100" h="1328420">
                <a:moveTo>
                  <a:pt x="5658396" y="1327944"/>
                </a:moveTo>
                <a:lnTo>
                  <a:pt x="221348" y="1327944"/>
                </a:lnTo>
                <a:lnTo>
                  <a:pt x="176741" y="1323446"/>
                </a:lnTo>
                <a:lnTo>
                  <a:pt x="135193" y="1310546"/>
                </a:lnTo>
                <a:lnTo>
                  <a:pt x="97594" y="1290135"/>
                </a:lnTo>
                <a:lnTo>
                  <a:pt x="64835" y="1263104"/>
                </a:lnTo>
                <a:lnTo>
                  <a:pt x="37805" y="1230344"/>
                </a:lnTo>
                <a:lnTo>
                  <a:pt x="17396" y="1192744"/>
                </a:lnTo>
                <a:lnTo>
                  <a:pt x="4497" y="1151197"/>
                </a:lnTo>
                <a:lnTo>
                  <a:pt x="0" y="1106592"/>
                </a:lnTo>
                <a:lnTo>
                  <a:pt x="0" y="221313"/>
                </a:lnTo>
                <a:lnTo>
                  <a:pt x="4497" y="176707"/>
                </a:lnTo>
                <a:lnTo>
                  <a:pt x="17396" y="135162"/>
                </a:lnTo>
                <a:lnTo>
                  <a:pt x="37805" y="97568"/>
                </a:lnTo>
                <a:lnTo>
                  <a:pt x="64835" y="64815"/>
                </a:lnTo>
                <a:lnTo>
                  <a:pt x="97594" y="37793"/>
                </a:lnTo>
                <a:lnTo>
                  <a:pt x="135193" y="17389"/>
                </a:lnTo>
                <a:lnTo>
                  <a:pt x="176741" y="4495"/>
                </a:lnTo>
                <a:lnTo>
                  <a:pt x="221348" y="0"/>
                </a:lnTo>
                <a:lnTo>
                  <a:pt x="5658396" y="0"/>
                </a:lnTo>
                <a:lnTo>
                  <a:pt x="5703015" y="4495"/>
                </a:lnTo>
                <a:lnTo>
                  <a:pt x="5744574" y="17389"/>
                </a:lnTo>
                <a:lnTo>
                  <a:pt x="5782182" y="37793"/>
                </a:lnTo>
                <a:lnTo>
                  <a:pt x="5814949" y="64815"/>
                </a:lnTo>
                <a:lnTo>
                  <a:pt x="5841983" y="97568"/>
                </a:lnTo>
                <a:lnTo>
                  <a:pt x="5862396" y="135162"/>
                </a:lnTo>
                <a:lnTo>
                  <a:pt x="5875297" y="176707"/>
                </a:lnTo>
                <a:lnTo>
                  <a:pt x="5879795" y="221313"/>
                </a:lnTo>
                <a:lnTo>
                  <a:pt x="5879795" y="1106592"/>
                </a:lnTo>
                <a:lnTo>
                  <a:pt x="5875297" y="1151197"/>
                </a:lnTo>
                <a:lnTo>
                  <a:pt x="5862396" y="1192744"/>
                </a:lnTo>
                <a:lnTo>
                  <a:pt x="5841983" y="1230344"/>
                </a:lnTo>
                <a:lnTo>
                  <a:pt x="5814949" y="1263104"/>
                </a:lnTo>
                <a:lnTo>
                  <a:pt x="5782182" y="1290135"/>
                </a:lnTo>
                <a:lnTo>
                  <a:pt x="5744574" y="1310546"/>
                </a:lnTo>
                <a:lnTo>
                  <a:pt x="5703015" y="1323446"/>
                </a:lnTo>
                <a:lnTo>
                  <a:pt x="5658396" y="1327944"/>
                </a:lnTo>
                <a:close/>
              </a:path>
            </a:pathLst>
          </a:custGeom>
          <a:solidFill>
            <a:srgbClr val="4CC48D"/>
          </a:solidFill>
        </p:spPr>
        <p:txBody>
          <a:bodyPr wrap="square" lIns="0" tIns="0" rIns="0" bIns="0" rtlCol="0"/>
          <a:lstStyle/>
          <a:p>
            <a:endParaRPr/>
          </a:p>
        </p:txBody>
      </p:sp>
      <p:sp>
        <p:nvSpPr>
          <p:cNvPr id="6" name="object 6"/>
          <p:cNvSpPr txBox="1"/>
          <p:nvPr/>
        </p:nvSpPr>
        <p:spPr>
          <a:xfrm>
            <a:off x="4236462" y="3169476"/>
            <a:ext cx="5396865" cy="1552733"/>
          </a:xfrm>
          <a:prstGeom prst="rect">
            <a:avLst/>
          </a:prstGeom>
        </p:spPr>
        <p:txBody>
          <a:bodyPr vert="horz" wrap="square" lIns="0" tIns="40005" rIns="0" bIns="0" rtlCol="0">
            <a:spAutoFit/>
          </a:bodyPr>
          <a:lstStyle/>
          <a:p>
            <a:pPr marL="12700" marR="5080" algn="just">
              <a:lnSpc>
                <a:spcPct val="90500"/>
              </a:lnSpc>
              <a:spcBef>
                <a:spcPts val="315"/>
              </a:spcBef>
            </a:pPr>
            <a:r>
              <a:rPr lang="el-GR" spc="-10" dirty="0">
                <a:solidFill>
                  <a:srgbClr val="FFFFFF"/>
                </a:solidFill>
                <a:latin typeface="Calibri"/>
                <a:cs typeface="Calibri"/>
              </a:rPr>
              <a:t>Οι αμφισβητήσεις που προβάλλονται από τα ενδιαφερόμενα άτομα, ακόμη και όταν είναι δικαιολογημένες, μπορεί να αγνοηθούν ή να απορριφθούν επειδή παρεμβαίνουν στη λειτουργία του συστήματος, προκαλώντας πρόσθετο κόστος και αβεβαιότητες.</a:t>
            </a:r>
            <a:endParaRPr dirty="0">
              <a:latin typeface="Calibri"/>
              <a:cs typeface="Calibri"/>
            </a:endParaRPr>
          </a:p>
        </p:txBody>
      </p:sp>
      <p:sp>
        <p:nvSpPr>
          <p:cNvPr id="7" name="object 7"/>
          <p:cNvSpPr/>
          <p:nvPr/>
        </p:nvSpPr>
        <p:spPr>
          <a:xfrm>
            <a:off x="4118921" y="4753666"/>
            <a:ext cx="5880100" cy="1843984"/>
          </a:xfrm>
          <a:custGeom>
            <a:avLst/>
            <a:gdLst/>
            <a:ahLst/>
            <a:cxnLst/>
            <a:rect l="l" t="t" r="r" b="b"/>
            <a:pathLst>
              <a:path w="5880100" h="1328420">
                <a:moveTo>
                  <a:pt x="5658396" y="1327893"/>
                </a:moveTo>
                <a:lnTo>
                  <a:pt x="221348" y="1327893"/>
                </a:lnTo>
                <a:lnTo>
                  <a:pt x="176741" y="1323398"/>
                </a:lnTo>
                <a:lnTo>
                  <a:pt x="135193" y="1310505"/>
                </a:lnTo>
                <a:lnTo>
                  <a:pt x="97594" y="1290104"/>
                </a:lnTo>
                <a:lnTo>
                  <a:pt x="64835" y="1263084"/>
                </a:lnTo>
                <a:lnTo>
                  <a:pt x="37805" y="1230333"/>
                </a:lnTo>
                <a:lnTo>
                  <a:pt x="17396" y="1192742"/>
                </a:lnTo>
                <a:lnTo>
                  <a:pt x="4497" y="1151198"/>
                </a:lnTo>
                <a:lnTo>
                  <a:pt x="0" y="1106592"/>
                </a:lnTo>
                <a:lnTo>
                  <a:pt x="0" y="221313"/>
                </a:lnTo>
                <a:lnTo>
                  <a:pt x="4497" y="176707"/>
                </a:lnTo>
                <a:lnTo>
                  <a:pt x="17396" y="135162"/>
                </a:lnTo>
                <a:lnTo>
                  <a:pt x="37805" y="97568"/>
                </a:lnTo>
                <a:lnTo>
                  <a:pt x="64835" y="64815"/>
                </a:lnTo>
                <a:lnTo>
                  <a:pt x="97594" y="37793"/>
                </a:lnTo>
                <a:lnTo>
                  <a:pt x="135193" y="17389"/>
                </a:lnTo>
                <a:lnTo>
                  <a:pt x="176741" y="4495"/>
                </a:lnTo>
                <a:lnTo>
                  <a:pt x="221348" y="0"/>
                </a:lnTo>
                <a:lnTo>
                  <a:pt x="5658396" y="0"/>
                </a:lnTo>
                <a:lnTo>
                  <a:pt x="5703015" y="4495"/>
                </a:lnTo>
                <a:lnTo>
                  <a:pt x="5744574" y="17389"/>
                </a:lnTo>
                <a:lnTo>
                  <a:pt x="5782182" y="37793"/>
                </a:lnTo>
                <a:lnTo>
                  <a:pt x="5814948" y="64815"/>
                </a:lnTo>
                <a:lnTo>
                  <a:pt x="5841983" y="97568"/>
                </a:lnTo>
                <a:lnTo>
                  <a:pt x="5862396" y="135162"/>
                </a:lnTo>
                <a:lnTo>
                  <a:pt x="5875297" y="176707"/>
                </a:lnTo>
                <a:lnTo>
                  <a:pt x="5879795" y="221313"/>
                </a:lnTo>
                <a:lnTo>
                  <a:pt x="5879795" y="1106592"/>
                </a:lnTo>
                <a:lnTo>
                  <a:pt x="5875297" y="1151198"/>
                </a:lnTo>
                <a:lnTo>
                  <a:pt x="5862396" y="1192742"/>
                </a:lnTo>
                <a:lnTo>
                  <a:pt x="5841983" y="1230333"/>
                </a:lnTo>
                <a:lnTo>
                  <a:pt x="5814949" y="1263084"/>
                </a:lnTo>
                <a:lnTo>
                  <a:pt x="5782182" y="1290104"/>
                </a:lnTo>
                <a:lnTo>
                  <a:pt x="5744574" y="1310505"/>
                </a:lnTo>
                <a:lnTo>
                  <a:pt x="5703015" y="1323398"/>
                </a:lnTo>
                <a:lnTo>
                  <a:pt x="5658396" y="1327893"/>
                </a:lnTo>
                <a:close/>
              </a:path>
            </a:pathLst>
          </a:custGeom>
          <a:solidFill>
            <a:srgbClr val="6FAC46"/>
          </a:solidFill>
        </p:spPr>
        <p:txBody>
          <a:bodyPr wrap="square" lIns="0" tIns="0" rIns="0" bIns="0" rtlCol="0"/>
          <a:lstStyle/>
          <a:p>
            <a:endParaRPr/>
          </a:p>
        </p:txBody>
      </p:sp>
      <p:sp>
        <p:nvSpPr>
          <p:cNvPr id="8" name="object 8"/>
          <p:cNvSpPr txBox="1"/>
          <p:nvPr/>
        </p:nvSpPr>
        <p:spPr>
          <a:xfrm>
            <a:off x="4132488" y="4823792"/>
            <a:ext cx="5619750" cy="1636987"/>
          </a:xfrm>
          <a:prstGeom prst="rect">
            <a:avLst/>
          </a:prstGeom>
        </p:spPr>
        <p:txBody>
          <a:bodyPr vert="horz" wrap="square" lIns="0" tIns="40005" rIns="0" bIns="0" rtlCol="0">
            <a:spAutoFit/>
          </a:bodyPr>
          <a:lstStyle/>
          <a:p>
            <a:pPr marL="12700" marR="5080" algn="just">
              <a:lnSpc>
                <a:spcPct val="90500"/>
              </a:lnSpc>
              <a:spcBef>
                <a:spcPts val="315"/>
              </a:spcBef>
            </a:pPr>
            <a:r>
              <a:rPr lang="el-GR" sz="1900" dirty="0">
                <a:solidFill>
                  <a:srgbClr val="FFFFFF"/>
                </a:solidFill>
                <a:latin typeface="Calibri"/>
                <a:cs typeface="Calibri"/>
              </a:rPr>
              <a:t>Στην πραγματικότητα, οι προβλέψεις των συστημάτων μηχανικής μάθησης βασίζονται </a:t>
            </a:r>
            <a:r>
              <a:rPr lang="el-GR" sz="1900" b="1" dirty="0">
                <a:solidFill>
                  <a:srgbClr val="FFFFFF"/>
                </a:solidFill>
                <a:latin typeface="Calibri"/>
                <a:cs typeface="Calibri"/>
              </a:rPr>
              <a:t>σε στατιστικούς συσχετισμούς</a:t>
            </a:r>
            <a:r>
              <a:rPr lang="el-GR" sz="1900" dirty="0">
                <a:solidFill>
                  <a:srgbClr val="FFFFFF"/>
                </a:solidFill>
                <a:latin typeface="Calibri"/>
                <a:cs typeface="Calibri"/>
              </a:rPr>
              <a:t>, εναντίον των οποίων μπορεί να είναι δύσκολο να επιχειρηματολογήσει κανείς βάσει μεμονωμένων περιστάσεων, ακόμη και όταν οι εξαιρέσεις θα ήταν δικαιολογημένες.</a:t>
            </a:r>
            <a:endParaRPr sz="19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00" y="1028754"/>
            <a:ext cx="6553200" cy="581569"/>
          </a:xfrm>
          <a:prstGeom prst="rect">
            <a:avLst/>
          </a:prstGeom>
        </p:spPr>
        <p:txBody>
          <a:bodyPr vert="horz" wrap="square" lIns="0" tIns="12065" rIns="0" bIns="0" rtlCol="0">
            <a:spAutoFit/>
          </a:bodyPr>
          <a:lstStyle/>
          <a:p>
            <a:pPr marL="12700">
              <a:lnSpc>
                <a:spcPct val="100000"/>
              </a:lnSpc>
              <a:spcBef>
                <a:spcPts val="95"/>
              </a:spcBef>
            </a:pPr>
            <a:r>
              <a:rPr lang="el-GR" dirty="0"/>
              <a:t>Όπλα μαθηματικής καταστροφής</a:t>
            </a:r>
            <a:endParaRPr spc="-10" dirty="0"/>
          </a:p>
        </p:txBody>
      </p:sp>
      <p:sp>
        <p:nvSpPr>
          <p:cNvPr id="3" name="object 3"/>
          <p:cNvSpPr txBox="1"/>
          <p:nvPr/>
        </p:nvSpPr>
        <p:spPr>
          <a:xfrm>
            <a:off x="707075" y="2141796"/>
            <a:ext cx="6188710" cy="3901581"/>
          </a:xfrm>
          <a:prstGeom prst="rect">
            <a:avLst/>
          </a:prstGeom>
        </p:spPr>
        <p:txBody>
          <a:bodyPr vert="horz" wrap="square" lIns="0" tIns="20320" rIns="0" bIns="0" rtlCol="0">
            <a:spAutoFit/>
          </a:bodyPr>
          <a:lstStyle/>
          <a:p>
            <a:pPr marL="12700" marR="5080" algn="just">
              <a:lnSpc>
                <a:spcPct val="97400"/>
              </a:lnSpc>
              <a:spcBef>
                <a:spcPts val="160"/>
              </a:spcBef>
            </a:pPr>
            <a:r>
              <a:rPr sz="2000" dirty="0">
                <a:latin typeface="Calibri"/>
                <a:cs typeface="Calibri"/>
              </a:rPr>
              <a:t>“</a:t>
            </a:r>
            <a:r>
              <a:rPr lang="el-GR" sz="2000" dirty="0"/>
              <a:t>Ένας αλγόριθμος επεξεργάζεται ένα σωρό στατιστικά στοιχεία και καταλήγει σε μια πιθανότητα ότι ένα συγκεκριμένο άτομο μπορεί να είναι κακός εργοδότης, επικίνδυνος δανειολήπτης, τρομοκράτης ή άθλιος δάσκαλος. Αυτή η πιθανότητα μετατρέπεται σε ένα σκορ, το οποίο μπορεί να φέρει τα πάνω κάτω στη ζωή κάποιου. Και όμως, όταν το άτομο αντιστέκεται, τα "ενδεικτικά" αντικρουόμενα στοιχεία απλώς δεν αρκούν. Η υπόθεση πρέπει να είναι ατράνταχτη. Τα ανθρώπινα θύματα των όπλων μαζικής καταστροφής, θα δούμε ξανά και ξανά, υπόκεινται σε πολύ υψηλότερα πρότυπα αποδείξεων από τους ίδιους τους αλγορίθμους".</a:t>
            </a:r>
            <a:r>
              <a:rPr sz="2000" spc="-170" dirty="0">
                <a:latin typeface="Calibri"/>
                <a:cs typeface="Calibri"/>
              </a:rPr>
              <a:t> </a:t>
            </a:r>
            <a:r>
              <a:rPr sz="2000" spc="-10" dirty="0">
                <a:latin typeface="Calibri"/>
                <a:cs typeface="Calibri"/>
              </a:rPr>
              <a:t>(O’Neil</a:t>
            </a:r>
            <a:r>
              <a:rPr sz="2000" spc="-40" dirty="0">
                <a:latin typeface="Calibri"/>
                <a:cs typeface="Calibri"/>
              </a:rPr>
              <a:t> </a:t>
            </a:r>
            <a:r>
              <a:rPr sz="2000" spc="-10" dirty="0">
                <a:latin typeface="Calibri"/>
                <a:cs typeface="Calibri"/>
              </a:rPr>
              <a:t>(2016))</a:t>
            </a:r>
            <a:endParaRPr sz="2000" dirty="0">
              <a:latin typeface="Calibri"/>
              <a:cs typeface="Calibri"/>
            </a:endParaRPr>
          </a:p>
        </p:txBody>
      </p:sp>
      <p:pic>
        <p:nvPicPr>
          <p:cNvPr id="4" name="object 4"/>
          <p:cNvPicPr/>
          <p:nvPr/>
        </p:nvPicPr>
        <p:blipFill>
          <a:blip r:embed="rId2" cstate="print"/>
          <a:stretch>
            <a:fillRect/>
          </a:stretch>
        </p:blipFill>
        <p:spPr>
          <a:xfrm>
            <a:off x="7303302" y="2141334"/>
            <a:ext cx="2523462" cy="38048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2204" rIns="0" bIns="0" rtlCol="0">
            <a:spAutoFit/>
          </a:bodyPr>
          <a:lstStyle/>
          <a:p>
            <a:pPr marL="12700">
              <a:lnSpc>
                <a:spcPct val="100000"/>
              </a:lnSpc>
              <a:spcBef>
                <a:spcPts val="95"/>
              </a:spcBef>
            </a:pPr>
            <a:r>
              <a:rPr lang="el-GR" sz="4600" dirty="0"/>
              <a:t>Ή μήπως όχι</a:t>
            </a:r>
            <a:r>
              <a:rPr lang="en-US" sz="4600" dirty="0"/>
              <a:t>;</a:t>
            </a:r>
            <a:endParaRPr sz="4600" dirty="0"/>
          </a:p>
        </p:txBody>
      </p:sp>
      <p:sp>
        <p:nvSpPr>
          <p:cNvPr id="3" name="object 3"/>
          <p:cNvSpPr txBox="1"/>
          <p:nvPr/>
        </p:nvSpPr>
        <p:spPr>
          <a:xfrm>
            <a:off x="705426" y="2577660"/>
            <a:ext cx="5577840" cy="4168705"/>
          </a:xfrm>
          <a:prstGeom prst="rect">
            <a:avLst/>
          </a:prstGeom>
        </p:spPr>
        <p:txBody>
          <a:bodyPr vert="horz" wrap="square" lIns="0" tIns="69215" rIns="0" bIns="0" rtlCol="0">
            <a:spAutoFit/>
          </a:bodyPr>
          <a:lstStyle/>
          <a:p>
            <a:pPr marL="12700" marR="5080" indent="57785" algn="just">
              <a:lnSpc>
                <a:spcPct val="81300"/>
              </a:lnSpc>
              <a:spcBef>
                <a:spcPts val="545"/>
              </a:spcBef>
              <a:tabLst>
                <a:tab pos="542290" algn="l"/>
                <a:tab pos="1006475" algn="l"/>
                <a:tab pos="1345565" algn="l"/>
                <a:tab pos="1945005" algn="l"/>
                <a:tab pos="2263775" algn="l"/>
                <a:tab pos="2726055" algn="l"/>
                <a:tab pos="2774315" algn="l"/>
                <a:tab pos="3533775" algn="l"/>
                <a:tab pos="3926840" algn="l"/>
                <a:tab pos="4674235" algn="l"/>
              </a:tabLst>
            </a:pPr>
            <a:r>
              <a:rPr lang="el-GR" sz="2000" dirty="0"/>
              <a:t>[Μ]ε την ύπαρξη κατάλληλων απαιτήσεων, η χρήση αλγορίθμων θα επιτρέψει την ευκολότερη εξέταση και διερεύνηση ολόκληρης της διαδικασίας λήψης αποφάσεων, καθιστώντας έτσι πολύ πιο εύκολο να γνωρίζουμε αν έχουν γίνει διακρίσεις. Επιβάλλοντας ένα νέο επίπεδο εξειδίκευσης, η χρήση των αλγορίθμων αναδεικνύει επίσης και καθιστά διαφανείς τις </a:t>
            </a:r>
            <a:r>
              <a:rPr lang="el-GR" sz="2000" b="1" dirty="0"/>
              <a:t>κεντρικές ανταλλαγές μεταξύ ανταγωνιστικών αξιών</a:t>
            </a:r>
            <a:r>
              <a:rPr lang="el-GR" sz="2000" dirty="0"/>
              <a:t>. Οι αλγόριθμοι δεν αποτελούν μόνο μια απειλή που πρέπει να ρυθμιστεί- με τις κατάλληλες διασφαλίσεις, έχουν τη δυνατότητα να αποτελέσουν μια θετική δύναμη υπέρ της ισότητας.</a:t>
            </a:r>
            <a:endParaRPr sz="2000" dirty="0">
              <a:latin typeface="Calibri"/>
              <a:cs typeface="Calibri"/>
            </a:endParaRPr>
          </a:p>
          <a:p>
            <a:pPr marL="12700" marR="6350" algn="just">
              <a:lnSpc>
                <a:spcPct val="79000"/>
              </a:lnSpc>
              <a:spcBef>
                <a:spcPts val="890"/>
              </a:spcBef>
            </a:pPr>
            <a:r>
              <a:rPr sz="2000" dirty="0">
                <a:latin typeface="Calibri"/>
                <a:cs typeface="Calibri"/>
              </a:rPr>
              <a:t>(Kleinberg,</a:t>
            </a:r>
            <a:r>
              <a:rPr sz="2000" spc="325" dirty="0">
                <a:latin typeface="Calibri"/>
                <a:cs typeface="Calibri"/>
              </a:rPr>
              <a:t> </a:t>
            </a:r>
            <a:r>
              <a:rPr sz="2000" dirty="0">
                <a:latin typeface="Calibri"/>
                <a:cs typeface="Calibri"/>
              </a:rPr>
              <a:t>Ludwig,</a:t>
            </a:r>
            <a:r>
              <a:rPr sz="2000" spc="340" dirty="0">
                <a:latin typeface="Calibri"/>
                <a:cs typeface="Calibri"/>
              </a:rPr>
              <a:t> </a:t>
            </a:r>
            <a:r>
              <a:rPr sz="2000" dirty="0">
                <a:latin typeface="Calibri"/>
                <a:cs typeface="Calibri"/>
              </a:rPr>
              <a:t>Mullainathan,</a:t>
            </a:r>
            <a:r>
              <a:rPr sz="2000" spc="335" dirty="0">
                <a:latin typeface="Calibri"/>
                <a:cs typeface="Calibri"/>
              </a:rPr>
              <a:t> </a:t>
            </a:r>
            <a:r>
              <a:rPr sz="2000" dirty="0">
                <a:latin typeface="Calibri"/>
                <a:cs typeface="Calibri"/>
              </a:rPr>
              <a:t>e</a:t>
            </a:r>
            <a:r>
              <a:rPr sz="2000" spc="355" dirty="0">
                <a:latin typeface="Calibri"/>
                <a:cs typeface="Calibri"/>
              </a:rPr>
              <a:t> </a:t>
            </a:r>
            <a:r>
              <a:rPr sz="2000" dirty="0">
                <a:latin typeface="Calibri"/>
                <a:cs typeface="Calibri"/>
              </a:rPr>
              <a:t>Sunstein</a:t>
            </a:r>
            <a:r>
              <a:rPr sz="2000" spc="360" dirty="0">
                <a:latin typeface="Calibri"/>
                <a:cs typeface="Calibri"/>
              </a:rPr>
              <a:t> </a:t>
            </a:r>
            <a:r>
              <a:rPr sz="2000" spc="-10" dirty="0">
                <a:latin typeface="Calibri"/>
                <a:cs typeface="Calibri"/>
              </a:rPr>
              <a:t>(2018, 113)).</a:t>
            </a:r>
            <a:endParaRPr sz="2000" dirty="0">
              <a:latin typeface="Calibri"/>
              <a:cs typeface="Calibri"/>
            </a:endParaRPr>
          </a:p>
        </p:txBody>
      </p:sp>
      <p:pic>
        <p:nvPicPr>
          <p:cNvPr id="4" name="object 4"/>
          <p:cNvPicPr/>
          <p:nvPr/>
        </p:nvPicPr>
        <p:blipFill>
          <a:blip r:embed="rId2" cstate="print"/>
          <a:stretch>
            <a:fillRect/>
          </a:stretch>
        </p:blipFill>
        <p:spPr>
          <a:xfrm>
            <a:off x="6692700" y="2634653"/>
            <a:ext cx="3358104" cy="34896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1830" y="724979"/>
            <a:ext cx="8529670" cy="1117614"/>
          </a:xfrm>
          <a:prstGeom prst="rect">
            <a:avLst/>
          </a:prstGeom>
        </p:spPr>
        <p:txBody>
          <a:bodyPr vert="horz" wrap="square" lIns="0" tIns="65405" rIns="0" bIns="0" rtlCol="0">
            <a:spAutoFit/>
          </a:bodyPr>
          <a:lstStyle/>
          <a:p>
            <a:pPr marL="12700" marR="5080" algn="just">
              <a:lnSpc>
                <a:spcPts val="4100"/>
              </a:lnSpc>
              <a:spcBef>
                <a:spcPts val="515"/>
              </a:spcBef>
            </a:pPr>
            <a:r>
              <a:rPr lang="el-GR" dirty="0"/>
              <a:t>Αμφισβήτηση του αθέμιτου χαρακτήρα της αυτοματοποιημένης λήψης αποφάσεων</a:t>
            </a:r>
            <a:endParaRPr spc="-10" dirty="0"/>
          </a:p>
        </p:txBody>
      </p:sp>
      <p:sp>
        <p:nvSpPr>
          <p:cNvPr id="3" name="object 3"/>
          <p:cNvSpPr txBox="1"/>
          <p:nvPr/>
        </p:nvSpPr>
        <p:spPr>
          <a:xfrm>
            <a:off x="931830" y="2179128"/>
            <a:ext cx="8683625" cy="2045047"/>
          </a:xfrm>
          <a:prstGeom prst="rect">
            <a:avLst/>
          </a:prstGeom>
        </p:spPr>
        <p:txBody>
          <a:bodyPr vert="horz" wrap="square" lIns="0" tIns="50165" rIns="0" bIns="0" rtlCol="0">
            <a:spAutoFit/>
          </a:bodyPr>
          <a:lstStyle/>
          <a:p>
            <a:pPr marL="12700" marR="5080" algn="just">
              <a:lnSpc>
                <a:spcPct val="89600"/>
              </a:lnSpc>
              <a:spcBef>
                <a:spcPts val="395"/>
              </a:spcBef>
              <a:tabLst>
                <a:tab pos="764540" algn="l"/>
                <a:tab pos="1816100" algn="l"/>
                <a:tab pos="2143760" algn="l"/>
                <a:tab pos="2854960" algn="l"/>
                <a:tab pos="3602990" algn="l"/>
                <a:tab pos="4067810" algn="l"/>
                <a:tab pos="4990465" algn="l"/>
                <a:tab pos="5414010" algn="l"/>
                <a:tab pos="5541645" algn="l"/>
                <a:tab pos="6165850" algn="l"/>
                <a:tab pos="6668134" algn="l"/>
              </a:tabLst>
            </a:pPr>
            <a:r>
              <a:rPr lang="el-GR" sz="2400" dirty="0">
                <a:latin typeface="Calibri"/>
                <a:cs typeface="Calibri"/>
              </a:rPr>
              <a:t>Αυτές οι επικρίσεις αντιμετωπίστηκαν με την παρατήρηση ότι τα </a:t>
            </a:r>
            <a:r>
              <a:rPr lang="el-GR" sz="2400" b="1" dirty="0">
                <a:latin typeface="Calibri"/>
                <a:cs typeface="Calibri"/>
              </a:rPr>
              <a:t>αλγοριθμικά συστήματα</a:t>
            </a:r>
            <a:r>
              <a:rPr lang="el-GR" sz="2400" dirty="0">
                <a:latin typeface="Calibri"/>
                <a:cs typeface="Calibri"/>
              </a:rPr>
              <a:t>, ακόμη και όταν βασίζονται στη μηχανική μάθηση, </a:t>
            </a:r>
            <a:r>
              <a:rPr lang="el-GR" sz="2400" b="1" dirty="0">
                <a:latin typeface="Calibri"/>
                <a:cs typeface="Calibri"/>
              </a:rPr>
              <a:t>είναι περισσότερο ελεγχόμενα </a:t>
            </a:r>
            <a:r>
              <a:rPr lang="el-GR" sz="2400" dirty="0">
                <a:latin typeface="Calibri"/>
                <a:cs typeface="Calibri"/>
              </a:rPr>
              <a:t>από τους ανθρώπους που λαμβάνουν αποφάσεις, τα σφάλματά τους μπορούν να εντοπιστούν με ακρίβεια και μπορούν να </a:t>
            </a:r>
            <a:r>
              <a:rPr lang="el-GR" sz="2400" b="1" dirty="0">
                <a:latin typeface="Calibri"/>
                <a:cs typeface="Calibri"/>
              </a:rPr>
              <a:t>βελτιωθούν</a:t>
            </a:r>
            <a:r>
              <a:rPr lang="el-GR" sz="2400" dirty="0">
                <a:latin typeface="Calibri"/>
                <a:cs typeface="Calibri"/>
              </a:rPr>
              <a:t> και να </a:t>
            </a:r>
            <a:r>
              <a:rPr lang="el-GR" sz="2400" b="1" dirty="0">
                <a:latin typeface="Calibri"/>
                <a:cs typeface="Calibri"/>
              </a:rPr>
              <a:t>τροποποιηθούν</a:t>
            </a:r>
            <a:r>
              <a:rPr lang="el-GR" sz="2400" dirty="0">
                <a:latin typeface="Calibri"/>
                <a:cs typeface="Calibri"/>
              </a:rPr>
              <a:t> ώστε να </a:t>
            </a:r>
            <a:r>
              <a:rPr lang="el-GR" sz="2400" b="1" dirty="0">
                <a:latin typeface="Calibri"/>
                <a:cs typeface="Calibri"/>
              </a:rPr>
              <a:t>αποφευχθούν άδικα αποτελέσματα.</a:t>
            </a:r>
          </a:p>
        </p:txBody>
      </p:sp>
      <p:pic>
        <p:nvPicPr>
          <p:cNvPr id="4" name="object 4"/>
          <p:cNvPicPr/>
          <p:nvPr/>
        </p:nvPicPr>
        <p:blipFill>
          <a:blip r:embed="rId2" cstate="print"/>
          <a:stretch>
            <a:fillRect/>
          </a:stretch>
        </p:blipFill>
        <p:spPr>
          <a:xfrm>
            <a:off x="3168598" y="4560710"/>
            <a:ext cx="4056134" cy="22708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4041" y="577850"/>
            <a:ext cx="3915447" cy="1625445"/>
          </a:xfrm>
          <a:prstGeom prst="rect">
            <a:avLst/>
          </a:prstGeom>
        </p:spPr>
        <p:txBody>
          <a:bodyPr vert="horz" wrap="square" lIns="0" tIns="56515" rIns="0" bIns="0" rtlCol="0">
            <a:spAutoFit/>
          </a:bodyPr>
          <a:lstStyle/>
          <a:p>
            <a:pPr marL="12700" marR="5080" algn="just">
              <a:lnSpc>
                <a:spcPct val="90900"/>
              </a:lnSpc>
              <a:spcBef>
                <a:spcPts val="445"/>
              </a:spcBef>
            </a:pPr>
            <a:r>
              <a:rPr lang="el-GR" sz="2800" dirty="0"/>
              <a:t>Θα πρέπει να αποκλείσουμε τη χρήση αυτοματοποιημένης λήψης αποφάσεων;</a:t>
            </a:r>
            <a:endParaRPr sz="2800" dirty="0"/>
          </a:p>
        </p:txBody>
      </p:sp>
      <p:sp>
        <p:nvSpPr>
          <p:cNvPr id="3" name="object 3"/>
          <p:cNvSpPr txBox="1"/>
          <p:nvPr/>
        </p:nvSpPr>
        <p:spPr>
          <a:xfrm>
            <a:off x="774041" y="2482850"/>
            <a:ext cx="3582059" cy="4652556"/>
          </a:xfrm>
          <a:prstGeom prst="rect">
            <a:avLst/>
          </a:prstGeom>
        </p:spPr>
        <p:txBody>
          <a:bodyPr vert="horz" wrap="square" lIns="0" tIns="43180" rIns="0" bIns="0" rtlCol="0">
            <a:spAutoFit/>
          </a:bodyPr>
          <a:lstStyle/>
          <a:p>
            <a:pPr marL="12700" marR="5080" algn="just">
              <a:lnSpc>
                <a:spcPct val="90000"/>
              </a:lnSpc>
              <a:spcBef>
                <a:spcPts val="340"/>
              </a:spcBef>
            </a:pPr>
            <a:r>
              <a:rPr lang="el-GR" sz="2000" dirty="0">
                <a:latin typeface="Calibri"/>
                <a:cs typeface="Calibri"/>
              </a:rPr>
              <a:t>Φαίνεται ότι τα ζητήματα που μόλις παρουσιάστηκαν δεν θα πρέπει να μας οδηγήσουν στο να αποκλείσουμε κατηγορηματικά τη χρήση αυτοματοποιημένης λήψης αποφάσεων</a:t>
            </a:r>
            <a:r>
              <a:rPr sz="2000" spc="-10" dirty="0">
                <a:latin typeface="Calibri"/>
                <a:cs typeface="Calibri"/>
              </a:rPr>
              <a:t>.</a:t>
            </a:r>
            <a:endParaRPr sz="2000" dirty="0">
              <a:latin typeface="Calibri"/>
              <a:cs typeface="Calibri"/>
            </a:endParaRPr>
          </a:p>
          <a:p>
            <a:pPr marL="12700" marR="5080" algn="just">
              <a:lnSpc>
                <a:spcPct val="91500"/>
              </a:lnSpc>
              <a:spcBef>
                <a:spcPts val="919"/>
              </a:spcBef>
            </a:pPr>
            <a:r>
              <a:rPr lang="el-GR" sz="2000" dirty="0">
                <a:latin typeface="Calibri"/>
                <a:cs typeface="Calibri"/>
              </a:rPr>
              <a:t>Η εναλλακτική λύση στην αυτοματοποιημένη λήψη αποφάσεων δεν είναι οι τέλειες αποφάσεις αλλά οι ανθρώπινες αποφάσεις με όλες τις ατέλειές τους: ένα προκατειλημμένο αλγοριθμικό σύστημα μπορεί ακόμη να είναι πιο δίκαιο από έναν ακόμα πιο προκατειλημμένο ανθρώπινο λήπτη αποφάσεων.</a:t>
            </a:r>
            <a:endParaRPr sz="2000" dirty="0">
              <a:latin typeface="Calibri"/>
              <a:cs typeface="Calibri"/>
            </a:endParaRPr>
          </a:p>
        </p:txBody>
      </p:sp>
      <p:pic>
        <p:nvPicPr>
          <p:cNvPr id="4" name="object 4"/>
          <p:cNvPicPr/>
          <p:nvPr/>
        </p:nvPicPr>
        <p:blipFill>
          <a:blip r:embed="rId2" cstate="print"/>
          <a:stretch>
            <a:fillRect/>
          </a:stretch>
        </p:blipFill>
        <p:spPr>
          <a:xfrm>
            <a:off x="4678463" y="850908"/>
            <a:ext cx="5861238" cy="58419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855748"/>
            <a:ext cx="9282547" cy="1153160"/>
          </a:xfrm>
          <a:prstGeom prst="rect">
            <a:avLst/>
          </a:prstGeom>
        </p:spPr>
        <p:txBody>
          <a:bodyPr vert="horz" wrap="square" lIns="0" tIns="432204" rIns="0" bIns="0" rtlCol="0">
            <a:spAutoFit/>
          </a:bodyPr>
          <a:lstStyle/>
          <a:p>
            <a:pPr marL="12700">
              <a:lnSpc>
                <a:spcPct val="100000"/>
              </a:lnSpc>
              <a:spcBef>
                <a:spcPts val="95"/>
              </a:spcBef>
            </a:pPr>
            <a:r>
              <a:rPr lang="el-GR" sz="4600" spc="-10" dirty="0"/>
              <a:t>Άνθρωποι + αλγόριθμοι;</a:t>
            </a:r>
            <a:endParaRPr sz="4600" dirty="0"/>
          </a:p>
        </p:txBody>
      </p:sp>
      <p:sp>
        <p:nvSpPr>
          <p:cNvPr id="3" name="object 3"/>
          <p:cNvSpPr txBox="1"/>
          <p:nvPr/>
        </p:nvSpPr>
        <p:spPr>
          <a:xfrm>
            <a:off x="705425" y="2590357"/>
            <a:ext cx="5914390" cy="4577278"/>
          </a:xfrm>
          <a:prstGeom prst="rect">
            <a:avLst/>
          </a:prstGeom>
        </p:spPr>
        <p:txBody>
          <a:bodyPr vert="horz" wrap="square" lIns="0" tIns="45719" rIns="0" bIns="0" rtlCol="0">
            <a:spAutoFit/>
          </a:bodyPr>
          <a:lstStyle/>
          <a:p>
            <a:pPr marL="12700" marR="5080" algn="just">
              <a:lnSpc>
                <a:spcPct val="88600"/>
              </a:lnSpc>
              <a:spcBef>
                <a:spcPts val="359"/>
              </a:spcBef>
              <a:tabLst>
                <a:tab pos="330200" algn="l"/>
                <a:tab pos="893444" algn="l"/>
                <a:tab pos="953769" algn="l"/>
                <a:tab pos="996315" algn="l"/>
                <a:tab pos="1454785" algn="l"/>
                <a:tab pos="1706245" algn="l"/>
                <a:tab pos="2132965" algn="l"/>
                <a:tab pos="2162810" algn="l"/>
                <a:tab pos="2489200" algn="l"/>
                <a:tab pos="2710180" algn="l"/>
                <a:tab pos="2731770" algn="l"/>
                <a:tab pos="3377565" algn="l"/>
                <a:tab pos="3624579" algn="l"/>
                <a:tab pos="4141470" algn="l"/>
                <a:tab pos="4337685" algn="l"/>
                <a:tab pos="4517390" algn="l"/>
                <a:tab pos="4562475" algn="l"/>
                <a:tab pos="5359400" algn="l"/>
                <a:tab pos="5577205" algn="l"/>
              </a:tabLst>
            </a:pPr>
            <a:r>
              <a:rPr lang="el-GR" dirty="0">
                <a:latin typeface="+mj-lt"/>
              </a:rPr>
              <a:t>Σε πολλές περιπτώσεις, η καλύτερη λύση συνίσταται στην </a:t>
            </a:r>
            <a:r>
              <a:rPr lang="el-GR" b="1" dirty="0">
                <a:latin typeface="+mj-lt"/>
              </a:rPr>
              <a:t>ενσωμάτωση των ανθρώπινων και των αυτοματοποιημένων αποφάσεων</a:t>
            </a:r>
            <a:r>
              <a:rPr lang="el-GR" dirty="0">
                <a:latin typeface="+mj-lt"/>
              </a:rPr>
              <a:t>, δίνοντας τη δυνατότητα στα επηρεαζόμενα άτομα να ζητήσουν την ανθρώπινη επανεξέταση μιας αυτοματοποιημένης απόφασης, καθώς και με την προώθηση της </a:t>
            </a:r>
            <a:r>
              <a:rPr lang="el-GR" b="1" dirty="0">
                <a:latin typeface="+mj-lt"/>
              </a:rPr>
              <a:t>διαφάνειας</a:t>
            </a:r>
            <a:r>
              <a:rPr lang="el-GR" dirty="0">
                <a:latin typeface="+mj-lt"/>
              </a:rPr>
              <a:t> και την ανάπτυξη μεθόδων και τεχνολογιών που επιτρέπουν σε εμπειρογνώμονες να αναλύουν και να επανεξετάζουν τις αυτοματοποιημένες αποφάσεις.</a:t>
            </a:r>
            <a:endParaRPr dirty="0">
              <a:latin typeface="+mj-lt"/>
              <a:cs typeface="Calibri"/>
            </a:endParaRPr>
          </a:p>
          <a:p>
            <a:pPr marL="12700" marR="5715" algn="just">
              <a:lnSpc>
                <a:spcPct val="89100"/>
              </a:lnSpc>
              <a:spcBef>
                <a:spcPts val="775"/>
              </a:spcBef>
            </a:pPr>
            <a:r>
              <a:rPr lang="el-GR" sz="1900" dirty="0">
                <a:latin typeface="Calibri"/>
                <a:cs typeface="Calibri"/>
              </a:rPr>
              <a:t>Πράγματι, τα συστήματα ΤΝ έχουν αποδείξει την ικανότητά τους να ενεργούν με επιτυχία και στους τομείς που παραδοσιακά ανατίθενται στην εκπαιδευμένη διαίσθηση και ανάλυση των ανθρώπων, π.χ. ιατρική διάγνωση, χρηματοοικονομικές επενδύσεις, χορήγηση δανείων κ.λπ.</a:t>
            </a:r>
            <a:endParaRPr sz="1900" dirty="0">
              <a:latin typeface="Calibri"/>
              <a:cs typeface="Calibri"/>
            </a:endParaRPr>
          </a:p>
          <a:p>
            <a:pPr marL="12700" marR="6350" algn="just">
              <a:lnSpc>
                <a:spcPct val="89500"/>
              </a:lnSpc>
              <a:spcBef>
                <a:spcPts val="765"/>
              </a:spcBef>
            </a:pPr>
            <a:r>
              <a:rPr lang="el-GR" sz="1900" dirty="0">
                <a:latin typeface="Calibri"/>
                <a:cs typeface="Calibri"/>
              </a:rPr>
              <a:t>Η μελλοντική πρόκληση θα συνίσταται στην εξεύρεση του καλύτερου συνδυασμού μεταξύ ανθρώπου και ΤΝ, λαμβάνοντας υπόψη τις ικανότητες και τους περιορισμούς και των δύο.</a:t>
            </a:r>
            <a:r>
              <a:rPr sz="1900" spc="-10" dirty="0">
                <a:latin typeface="Calibri"/>
                <a:cs typeface="Calibri"/>
              </a:rPr>
              <a:t>.</a:t>
            </a:r>
            <a:endParaRPr sz="1900" dirty="0">
              <a:latin typeface="Calibri"/>
              <a:cs typeface="Calibri"/>
            </a:endParaRPr>
          </a:p>
        </p:txBody>
      </p:sp>
      <p:pic>
        <p:nvPicPr>
          <p:cNvPr id="4" name="object 4"/>
          <p:cNvPicPr/>
          <p:nvPr/>
        </p:nvPicPr>
        <p:blipFill>
          <a:blip r:embed="rId2" cstate="print"/>
          <a:stretch>
            <a:fillRect/>
          </a:stretch>
        </p:blipFill>
        <p:spPr>
          <a:xfrm>
            <a:off x="6692700" y="2634656"/>
            <a:ext cx="3358104" cy="34895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9900" y="6365782"/>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18</a:t>
            </a:r>
            <a:endParaRPr sz="1000">
              <a:latin typeface="Calibri"/>
              <a:cs typeface="Calibri"/>
            </a:endParaRPr>
          </a:p>
        </p:txBody>
      </p:sp>
      <p:sp>
        <p:nvSpPr>
          <p:cNvPr id="41" name="object 41"/>
          <p:cNvSpPr txBox="1"/>
          <p:nvPr/>
        </p:nvSpPr>
        <p:spPr>
          <a:xfrm>
            <a:off x="701040" y="1644650"/>
            <a:ext cx="9291320" cy="4462247"/>
          </a:xfrm>
          <a:prstGeom prst="rect">
            <a:avLst/>
          </a:prstGeom>
        </p:spPr>
        <p:txBody>
          <a:bodyPr vert="horz" wrap="square" lIns="0" tIns="12700" rIns="0" bIns="0" rtlCol="0">
            <a:spAutoFit/>
          </a:bodyPr>
          <a:lstStyle/>
          <a:p>
            <a:pPr marL="12700">
              <a:lnSpc>
                <a:spcPct val="100000"/>
              </a:lnSpc>
              <a:spcBef>
                <a:spcPts val="100"/>
              </a:spcBef>
              <a:tabLst>
                <a:tab pos="3526790" algn="l"/>
              </a:tabLst>
            </a:pPr>
            <a:r>
              <a:rPr lang="en-GB" sz="2200" dirty="0">
                <a:latin typeface="Courier New"/>
                <a:cs typeface="Courier New"/>
              </a:rPr>
              <a:t>o</a:t>
            </a:r>
            <a:r>
              <a:rPr lang="el-GR" sz="2200" dirty="0">
                <a:latin typeface="Gill Sans MT"/>
                <a:cs typeface="Gill Sans MT"/>
              </a:rPr>
              <a:t>Ισότιμη και δίκαιη κατανομή των οφελών και του κόστους</a:t>
            </a:r>
            <a:endParaRPr sz="3225" baseline="1291" dirty="0">
              <a:latin typeface="Gill Sans MT"/>
              <a:cs typeface="Gill Sans MT"/>
            </a:endParaRPr>
          </a:p>
          <a:p>
            <a:pPr marL="12700">
              <a:lnSpc>
                <a:spcPct val="100000"/>
              </a:lnSpc>
              <a:spcBef>
                <a:spcPts val="2160"/>
              </a:spcBef>
              <a:tabLst>
                <a:tab pos="4582160" algn="l"/>
              </a:tabLst>
            </a:pPr>
            <a:r>
              <a:rPr lang="en-GB" sz="2200" spc="-20" dirty="0">
                <a:latin typeface="Courier New"/>
                <a:cs typeface="Courier New"/>
              </a:rPr>
              <a:t>o</a:t>
            </a:r>
            <a:r>
              <a:rPr lang="el-GR" sz="2200" spc="-20" dirty="0">
                <a:latin typeface="Gill Sans MT"/>
                <a:cs typeface="Gill Sans MT"/>
              </a:rPr>
              <a:t>Άτομα και ομάδες απαλλαγμένες από άδικες προκαταλήψεις, διακρίσεις και στιγματισμό</a:t>
            </a:r>
            <a:endParaRPr sz="3225" baseline="1291" dirty="0">
              <a:latin typeface="Gill Sans MT"/>
              <a:cs typeface="Gill Sans MT"/>
            </a:endParaRPr>
          </a:p>
          <a:p>
            <a:pPr marL="207010" marR="5080" indent="-194945">
              <a:lnSpc>
                <a:spcPct val="151800"/>
              </a:lnSpc>
              <a:spcBef>
                <a:spcPts val="790"/>
              </a:spcBef>
            </a:pPr>
            <a:r>
              <a:rPr lang="en-GB" sz="2200" spc="-105" dirty="0">
                <a:latin typeface="Courier New"/>
                <a:cs typeface="Courier New"/>
              </a:rPr>
              <a:t>o</a:t>
            </a:r>
            <a:r>
              <a:rPr lang="el-GR" sz="2200" spc="-105" dirty="0">
                <a:latin typeface="Gill Sans MT"/>
                <a:cs typeface="Gill Sans MT"/>
              </a:rPr>
              <a:t>ΤΝ και λήψη αποφάσεων: πληροφοριακή δικαιοσύνη + δικαιοσύνη περιεχομένου των συμπερασμάτων/αποφάσεων (αποφυγή προκαταλήψεων, διακρίσεων κ.λπ.)</a:t>
            </a:r>
            <a:endParaRPr sz="2200" dirty="0">
              <a:latin typeface="Gill Sans MT"/>
              <a:cs typeface="Gill Sans MT"/>
            </a:endParaRPr>
          </a:p>
          <a:p>
            <a:pPr marL="596900" indent="-195580">
              <a:lnSpc>
                <a:spcPct val="100000"/>
              </a:lnSpc>
              <a:spcBef>
                <a:spcPts val="1664"/>
              </a:spcBef>
              <a:buSzPct val="102564"/>
              <a:buFont typeface="Arial"/>
              <a:buChar char="•"/>
              <a:tabLst>
                <a:tab pos="597535" algn="l"/>
              </a:tabLst>
            </a:pPr>
            <a:r>
              <a:rPr lang="el-GR" sz="2925" spc="-15" baseline="1424" dirty="0">
                <a:latin typeface="Gill Sans MT"/>
                <a:cs typeface="Gill Sans MT"/>
              </a:rPr>
              <a:t>κατάλληλες μαθηματικές ή στατιστικές διαδικασίες για την κατάρτιση προφίλ</a:t>
            </a:r>
            <a:r>
              <a:rPr sz="2000" spc="-10" dirty="0">
                <a:latin typeface="Gill Sans MT"/>
                <a:cs typeface="Gill Sans MT"/>
              </a:rPr>
              <a:t>,</a:t>
            </a:r>
            <a:endParaRPr sz="2000" dirty="0">
              <a:latin typeface="Gill Sans MT"/>
              <a:cs typeface="Gill Sans MT"/>
            </a:endParaRPr>
          </a:p>
          <a:p>
            <a:pPr marL="596900" indent="-195580">
              <a:lnSpc>
                <a:spcPct val="100000"/>
              </a:lnSpc>
              <a:spcBef>
                <a:spcPts val="1680"/>
              </a:spcBef>
              <a:buSzPct val="102564"/>
              <a:buFont typeface="Arial"/>
              <a:buChar char="•"/>
              <a:tabLst>
                <a:tab pos="597535" algn="l"/>
              </a:tabLst>
            </a:pPr>
            <a:r>
              <a:rPr lang="el-GR" sz="2925" baseline="1424" dirty="0">
                <a:latin typeface="Gill Sans MT"/>
                <a:cs typeface="Gill Sans MT"/>
              </a:rPr>
              <a:t>τεχνικά και οργανωτικά μέτρα για τη διασφάλιση της ορθότητας των δεδομένων προσωπικού χαρακτήρα</a:t>
            </a:r>
            <a:endParaRPr sz="2000" dirty="0">
              <a:latin typeface="Gill Sans MT"/>
              <a:cs typeface="Gill Sans MT"/>
            </a:endParaRPr>
          </a:p>
          <a:p>
            <a:pPr marL="596900" indent="-195580">
              <a:lnSpc>
                <a:spcPct val="100000"/>
              </a:lnSpc>
              <a:spcBef>
                <a:spcPts val="1705"/>
              </a:spcBef>
              <a:buSzPct val="102564"/>
              <a:buFont typeface="Arial"/>
              <a:buChar char="•"/>
              <a:tabLst>
                <a:tab pos="597535" algn="l"/>
              </a:tabLst>
            </a:pPr>
            <a:r>
              <a:rPr lang="el-GR" sz="2925" baseline="1424" dirty="0">
                <a:latin typeface="Gill Sans MT"/>
                <a:cs typeface="Gill Sans MT"/>
              </a:rPr>
              <a:t>ασφαλή προσωπικά δεδομένα (πιθανοί κίνδυνοι, επιπτώσεις διακρίσεων κ.λπ.)</a:t>
            </a:r>
          </a:p>
        </p:txBody>
      </p:sp>
      <p:sp>
        <p:nvSpPr>
          <p:cNvPr id="42" name="object 42"/>
          <p:cNvSpPr txBox="1">
            <a:spLocks noGrp="1"/>
          </p:cNvSpPr>
          <p:nvPr>
            <p:ph type="title"/>
          </p:nvPr>
        </p:nvSpPr>
        <p:spPr>
          <a:xfrm>
            <a:off x="2388834" y="926916"/>
            <a:ext cx="5531785" cy="536044"/>
          </a:xfrm>
          <a:prstGeom prst="rect">
            <a:avLst/>
          </a:prstGeom>
        </p:spPr>
        <p:txBody>
          <a:bodyPr vert="horz" wrap="square" lIns="0" tIns="12700" rIns="0" bIns="0" rtlCol="0">
            <a:spAutoFit/>
          </a:bodyPr>
          <a:lstStyle/>
          <a:p>
            <a:pPr marL="12700">
              <a:lnSpc>
                <a:spcPct val="100000"/>
              </a:lnSpc>
              <a:spcBef>
                <a:spcPts val="100"/>
              </a:spcBef>
            </a:pPr>
            <a:r>
              <a:rPr lang="el-GR" spc="-10" dirty="0"/>
              <a:t>Ουσιαστική δικαιοσύνη και ΤΝ</a:t>
            </a:r>
            <a:endParaRPr spc="-32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3749" y="6636010"/>
            <a:ext cx="1726039" cy="601935"/>
          </a:xfrm>
          <a:prstGeom prst="rect">
            <a:avLst/>
          </a:prstGeom>
        </p:spPr>
      </p:pic>
      <p:sp>
        <p:nvSpPr>
          <p:cNvPr id="3" name="object 3"/>
          <p:cNvSpPr txBox="1"/>
          <p:nvPr/>
        </p:nvSpPr>
        <p:spPr>
          <a:xfrm>
            <a:off x="9385300" y="6770265"/>
            <a:ext cx="4413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19</a:t>
            </a:r>
            <a:endParaRPr sz="1000" dirty="0">
              <a:latin typeface="Calibri"/>
              <a:cs typeface="Calibri"/>
            </a:endParaRPr>
          </a:p>
        </p:txBody>
      </p:sp>
      <p:sp>
        <p:nvSpPr>
          <p:cNvPr id="29" name="object 29"/>
          <p:cNvSpPr txBox="1">
            <a:spLocks noGrp="1"/>
          </p:cNvSpPr>
          <p:nvPr>
            <p:ph type="title"/>
          </p:nvPr>
        </p:nvSpPr>
        <p:spPr>
          <a:xfrm>
            <a:off x="1980564" y="577850"/>
            <a:ext cx="6732270" cy="533400"/>
          </a:xfrm>
          <a:prstGeom prst="rect">
            <a:avLst/>
          </a:prstGeom>
        </p:spPr>
        <p:txBody>
          <a:bodyPr vert="horz" wrap="square" lIns="0" tIns="16510" rIns="0" bIns="0" rtlCol="0">
            <a:spAutoFit/>
          </a:bodyPr>
          <a:lstStyle/>
          <a:p>
            <a:pPr marL="12700">
              <a:lnSpc>
                <a:spcPct val="100000"/>
              </a:lnSpc>
              <a:spcBef>
                <a:spcPts val="130"/>
              </a:spcBef>
            </a:pPr>
            <a:r>
              <a:rPr lang="el-GR" sz="3300" spc="-25" dirty="0"/>
              <a:t>Το σύστημα COMPAS: ΤΝ και αδικία</a:t>
            </a:r>
            <a:endParaRPr sz="3300" dirty="0"/>
          </a:p>
        </p:txBody>
      </p:sp>
      <p:sp>
        <p:nvSpPr>
          <p:cNvPr id="30" name="object 30"/>
          <p:cNvSpPr txBox="1"/>
          <p:nvPr/>
        </p:nvSpPr>
        <p:spPr>
          <a:xfrm>
            <a:off x="1589722" y="1362548"/>
            <a:ext cx="7513955" cy="5498941"/>
          </a:xfrm>
          <a:prstGeom prst="rect">
            <a:avLst/>
          </a:prstGeom>
        </p:spPr>
        <p:txBody>
          <a:bodyPr vert="horz" wrap="square" lIns="0" tIns="12700" rIns="0" bIns="0" rtlCol="0">
            <a:spAutoFit/>
          </a:bodyPr>
          <a:lstStyle/>
          <a:p>
            <a:pPr marL="234950" indent="-222885">
              <a:lnSpc>
                <a:spcPct val="100000"/>
              </a:lnSpc>
              <a:spcBef>
                <a:spcPts val="100"/>
              </a:spcBef>
              <a:buSzPct val="95454"/>
              <a:buFont typeface="Arial"/>
              <a:buChar char="►"/>
              <a:tabLst>
                <a:tab pos="235585" algn="l"/>
              </a:tabLst>
            </a:pPr>
            <a:r>
              <a:rPr lang="el-GR" sz="2200" spc="-155" dirty="0">
                <a:latin typeface="Gill Sans MT"/>
                <a:cs typeface="Gill Sans MT"/>
              </a:rPr>
              <a:t>Ένα εργαλείο αναλογιστικής αξιολόγησης κινδύνου για τον προσδιορισμό</a:t>
            </a:r>
            <a:r>
              <a:rPr sz="2200" spc="-10" dirty="0">
                <a:latin typeface="Gill Sans MT"/>
                <a:cs typeface="Gill Sans MT"/>
              </a:rPr>
              <a:t>:</a:t>
            </a:r>
            <a:endParaRPr sz="2200" dirty="0">
              <a:latin typeface="Gill Sans MT"/>
              <a:cs typeface="Gill Sans MT"/>
            </a:endParaRPr>
          </a:p>
          <a:p>
            <a:pPr marL="500380" lvl="1" indent="-99060">
              <a:lnSpc>
                <a:spcPct val="100000"/>
              </a:lnSpc>
              <a:spcBef>
                <a:spcPts val="1750"/>
              </a:spcBef>
              <a:buSzPct val="95454"/>
              <a:buFont typeface="Arial"/>
              <a:buChar char="•"/>
              <a:tabLst>
                <a:tab pos="501015" algn="l"/>
              </a:tabLst>
            </a:pPr>
            <a:r>
              <a:rPr lang="el-GR" sz="2200" spc="-20" dirty="0">
                <a:latin typeface="Gill Sans MT"/>
                <a:cs typeface="Gill Sans MT"/>
              </a:rPr>
              <a:t> του ρίσκου υποτροπής και κατάλληλη διορθωτική αντιμετώπιση </a:t>
            </a:r>
            <a:endParaRPr sz="2200" dirty="0">
              <a:latin typeface="Gill Sans MT"/>
              <a:cs typeface="Gill Sans MT"/>
            </a:endParaRPr>
          </a:p>
          <a:p>
            <a:pPr marL="234950" indent="-222885">
              <a:lnSpc>
                <a:spcPct val="100000"/>
              </a:lnSpc>
              <a:spcBef>
                <a:spcPts val="1850"/>
              </a:spcBef>
              <a:buSzPct val="95454"/>
              <a:buFont typeface="Arial"/>
              <a:buChar char="►"/>
              <a:tabLst>
                <a:tab pos="235585" algn="l"/>
              </a:tabLst>
            </a:pPr>
            <a:r>
              <a:rPr lang="el-GR" sz="2200" dirty="0">
                <a:latin typeface="Gill Sans MT"/>
                <a:cs typeface="Gill Sans MT"/>
              </a:rPr>
              <a:t>Με βάση στατιστικούς αλγορίθμους</a:t>
            </a:r>
            <a:endParaRPr sz="2200" dirty="0">
              <a:latin typeface="Gill Sans MT"/>
              <a:cs typeface="Gill Sans MT"/>
            </a:endParaRPr>
          </a:p>
          <a:p>
            <a:pPr marL="234950" indent="-222885">
              <a:lnSpc>
                <a:spcPct val="100000"/>
              </a:lnSpc>
              <a:spcBef>
                <a:spcPts val="1870"/>
              </a:spcBef>
              <a:buSzPct val="95454"/>
              <a:buFont typeface="Arial"/>
              <a:buChar char="►"/>
              <a:tabLst>
                <a:tab pos="235585" algn="l"/>
              </a:tabLst>
            </a:pPr>
            <a:r>
              <a:rPr lang="el-GR" sz="2200" spc="-55" dirty="0">
                <a:latin typeface="Gill Sans MT"/>
                <a:cs typeface="Gill Sans MT"/>
              </a:rPr>
              <a:t>Οι παραβάτες κατατάσσονται σε τρεις κατηγορίες: υψηλού, μεσαίου και χαμηλού κινδύνου</a:t>
            </a:r>
            <a:endParaRPr sz="2200" dirty="0">
              <a:latin typeface="Gill Sans MT"/>
              <a:cs typeface="Gill Sans MT"/>
            </a:endParaRPr>
          </a:p>
          <a:p>
            <a:pPr marL="500380" lvl="1" indent="-99060">
              <a:lnSpc>
                <a:spcPct val="100000"/>
              </a:lnSpc>
              <a:spcBef>
                <a:spcPts val="1850"/>
              </a:spcBef>
              <a:buSzPct val="95454"/>
              <a:buFont typeface="Arial"/>
              <a:buChar char="•"/>
              <a:tabLst>
                <a:tab pos="501015" algn="l"/>
              </a:tabLst>
            </a:pPr>
            <a:r>
              <a:rPr lang="el-GR" sz="2200" spc="-65" dirty="0">
                <a:latin typeface="Gill Sans MT"/>
                <a:cs typeface="Gill Sans MT"/>
              </a:rPr>
              <a:t>Τεστ πολλαπλής επιλογής (137 ερωτήσεις</a:t>
            </a:r>
            <a:r>
              <a:rPr sz="2200" spc="-10" dirty="0">
                <a:latin typeface="Gill Sans MT"/>
                <a:cs typeface="Gill Sans MT"/>
              </a:rPr>
              <a:t>)</a:t>
            </a:r>
            <a:endParaRPr sz="2200" dirty="0">
              <a:latin typeface="Gill Sans MT"/>
              <a:cs typeface="Gill Sans MT"/>
            </a:endParaRPr>
          </a:p>
          <a:p>
            <a:pPr marL="500380" lvl="1" indent="-99060">
              <a:lnSpc>
                <a:spcPct val="100000"/>
              </a:lnSpc>
              <a:spcBef>
                <a:spcPts val="1775"/>
              </a:spcBef>
              <a:buSzPct val="95454"/>
              <a:buFont typeface="Arial"/>
              <a:buChar char="•"/>
              <a:tabLst>
                <a:tab pos="501015" algn="l"/>
              </a:tabLst>
            </a:pPr>
            <a:r>
              <a:rPr lang="el-GR" sz="2200" dirty="0">
                <a:latin typeface="Gill Sans MT"/>
                <a:cs typeface="Gill Sans MT"/>
              </a:rPr>
              <a:t>Στατικές μεταβλητές κινδύνου (π.χ. προηγούμενο ποινικό ιστορικό, εκπαίδευση κ.λπ.)</a:t>
            </a:r>
            <a:r>
              <a:rPr sz="2200" spc="-10" dirty="0">
                <a:latin typeface="Gill Sans MT"/>
                <a:cs typeface="Gill Sans MT"/>
              </a:rPr>
              <a:t>.</a:t>
            </a:r>
            <a:endParaRPr sz="2200" dirty="0">
              <a:latin typeface="Gill Sans MT"/>
              <a:cs typeface="Gill Sans MT"/>
            </a:endParaRPr>
          </a:p>
          <a:p>
            <a:pPr marL="500380" lvl="1" indent="-99060">
              <a:lnSpc>
                <a:spcPct val="100000"/>
              </a:lnSpc>
              <a:spcBef>
                <a:spcPts val="1845"/>
              </a:spcBef>
              <a:buSzPct val="95454"/>
              <a:buFont typeface="Arial"/>
              <a:buChar char="•"/>
              <a:tabLst>
                <a:tab pos="501015" algn="l"/>
              </a:tabLst>
            </a:pPr>
            <a:r>
              <a:rPr lang="el-GR" sz="2200" spc="-40" dirty="0">
                <a:latin typeface="Gill Sans MT"/>
                <a:cs typeface="Gill Sans MT"/>
              </a:rPr>
              <a:t>Δυναμικές μεταβλητές κινδύνου (π.χ. κατάχρηση ναρκωτικών, κατάσταση απασχόλησης)</a:t>
            </a:r>
            <a:endParaRPr sz="2200" dirty="0">
              <a:latin typeface="Gill Sans MT"/>
              <a:cs typeface="Gill Sans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305" y="5838366"/>
            <a:ext cx="1726039" cy="601935"/>
          </a:xfrm>
          <a:prstGeom prst="rect">
            <a:avLst/>
          </a:prstGeom>
        </p:spPr>
      </p:pic>
      <p:sp>
        <p:nvSpPr>
          <p:cNvPr id="3" name="object 3"/>
          <p:cNvSpPr txBox="1"/>
          <p:nvPr/>
        </p:nvSpPr>
        <p:spPr>
          <a:xfrm>
            <a:off x="9442908" y="6276882"/>
            <a:ext cx="37528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a:t>
            </a:r>
            <a:endParaRPr sz="1000">
              <a:latin typeface="Calibri"/>
              <a:cs typeface="Calibri"/>
            </a:endParaRPr>
          </a:p>
        </p:txBody>
      </p:sp>
      <p:sp>
        <p:nvSpPr>
          <p:cNvPr id="4" name="object 4"/>
          <p:cNvSpPr txBox="1"/>
          <p:nvPr/>
        </p:nvSpPr>
        <p:spPr>
          <a:xfrm>
            <a:off x="1590394" y="2243410"/>
            <a:ext cx="6767830" cy="3264996"/>
          </a:xfrm>
          <a:prstGeom prst="rect">
            <a:avLst/>
          </a:prstGeom>
        </p:spPr>
        <p:txBody>
          <a:bodyPr vert="horz" wrap="square" lIns="0" tIns="12700" rIns="0" bIns="0" rtlCol="0">
            <a:spAutoFit/>
          </a:bodyPr>
          <a:lstStyle/>
          <a:p>
            <a:pPr marL="255270" indent="-243204">
              <a:lnSpc>
                <a:spcPct val="100000"/>
              </a:lnSpc>
              <a:spcBef>
                <a:spcPts val="100"/>
              </a:spcBef>
              <a:buSzPct val="95833"/>
              <a:buFont typeface="Arial"/>
              <a:buChar char="►"/>
              <a:tabLst>
                <a:tab pos="255904" algn="l"/>
              </a:tabLst>
            </a:pPr>
            <a:r>
              <a:rPr lang="el-GR" sz="2400" dirty="0">
                <a:latin typeface="Arial Narrow"/>
                <a:cs typeface="Arial Narrow"/>
              </a:rPr>
              <a:t>ΤΝ στη λήψη αποφάσεων που αφορούν άτομα</a:t>
            </a:r>
            <a:endParaRPr sz="2400" dirty="0">
              <a:latin typeface="Arial Narrow"/>
              <a:cs typeface="Arial Narrow"/>
            </a:endParaRPr>
          </a:p>
          <a:p>
            <a:pPr marL="604520" lvl="1" indent="-203200">
              <a:lnSpc>
                <a:spcPct val="100000"/>
              </a:lnSpc>
              <a:spcBef>
                <a:spcPts val="1720"/>
              </a:spcBef>
              <a:buSzPct val="95000"/>
              <a:buFont typeface="Arial"/>
              <a:buChar char="►"/>
              <a:tabLst>
                <a:tab pos="605155" algn="l"/>
              </a:tabLst>
            </a:pPr>
            <a:r>
              <a:rPr lang="el-GR" sz="2000" dirty="0">
                <a:latin typeface="Gill Sans MT"/>
                <a:cs typeface="Gill Sans MT"/>
              </a:rPr>
              <a:t>Πιθανές αιτίες αδικίας</a:t>
            </a:r>
            <a:endParaRPr sz="2000" dirty="0">
              <a:latin typeface="Gill Sans MT"/>
              <a:cs typeface="Gill Sans MT"/>
            </a:endParaRPr>
          </a:p>
          <a:p>
            <a:pPr lvl="1">
              <a:lnSpc>
                <a:spcPct val="100000"/>
              </a:lnSpc>
              <a:spcBef>
                <a:spcPts val="45"/>
              </a:spcBef>
              <a:buFont typeface="Arial"/>
              <a:buChar char="►"/>
            </a:pPr>
            <a:endParaRPr sz="1850" dirty="0">
              <a:latin typeface="Gill Sans MT"/>
              <a:cs typeface="Gill Sans MT"/>
            </a:endParaRPr>
          </a:p>
          <a:p>
            <a:pPr marL="255270" indent="-243204">
              <a:lnSpc>
                <a:spcPct val="100000"/>
              </a:lnSpc>
              <a:buSzPct val="95833"/>
              <a:buFont typeface="Arial"/>
              <a:buChar char="►"/>
              <a:tabLst>
                <a:tab pos="255904" algn="l"/>
              </a:tabLst>
            </a:pPr>
            <a:r>
              <a:rPr lang="el-GR" sz="2400" dirty="0">
                <a:latin typeface="Arial Narrow"/>
                <a:cs typeface="Arial Narrow"/>
              </a:rPr>
              <a:t>Η αρχή της δικαιοσύνης και η ουσιαστική της διάσταση</a:t>
            </a:r>
            <a:endParaRPr sz="2400" dirty="0">
              <a:latin typeface="Arial Narrow"/>
              <a:cs typeface="Arial Narrow"/>
            </a:endParaRPr>
          </a:p>
          <a:p>
            <a:pPr marL="255270" indent="-243204">
              <a:lnSpc>
                <a:spcPct val="100000"/>
              </a:lnSpc>
              <a:spcBef>
                <a:spcPts val="2230"/>
              </a:spcBef>
              <a:buSzPct val="95833"/>
              <a:buFont typeface="Arial"/>
              <a:buChar char="►"/>
              <a:tabLst>
                <a:tab pos="255904" algn="l"/>
              </a:tabLst>
            </a:pPr>
            <a:r>
              <a:rPr lang="el-GR" sz="2400" dirty="0">
                <a:latin typeface="Arial Narrow"/>
                <a:cs typeface="Arial Narrow"/>
              </a:rPr>
              <a:t>Αδικία της ΤΝ </a:t>
            </a:r>
            <a:endParaRPr sz="2400" dirty="0">
              <a:latin typeface="Arial Narrow"/>
              <a:cs typeface="Arial Narrow"/>
            </a:endParaRPr>
          </a:p>
          <a:p>
            <a:pPr marL="518795" indent="-117475">
              <a:lnSpc>
                <a:spcPct val="100000"/>
              </a:lnSpc>
              <a:spcBef>
                <a:spcPts val="1814"/>
              </a:spcBef>
              <a:buSzPct val="95000"/>
              <a:buFont typeface="Arial"/>
              <a:buChar char="•"/>
              <a:tabLst>
                <a:tab pos="519430" algn="l"/>
              </a:tabLst>
            </a:pPr>
            <a:r>
              <a:rPr lang="el-GR" sz="2000" spc="-40" dirty="0">
                <a:latin typeface="Gill Sans MT"/>
                <a:cs typeface="Gill Sans MT"/>
              </a:rPr>
              <a:t>Το σύστημα πρόβλεψης COMPAS και η περίπτωση </a:t>
            </a:r>
            <a:r>
              <a:rPr lang="el-GR" sz="2000" spc="-40" dirty="0" err="1">
                <a:latin typeface="Gill Sans MT"/>
                <a:cs typeface="Gill Sans MT"/>
              </a:rPr>
              <a:t>Loomis</a:t>
            </a:r>
            <a:endParaRPr sz="2000" dirty="0">
              <a:latin typeface="Gill Sans MT"/>
              <a:cs typeface="Gill Sans MT"/>
            </a:endParaRPr>
          </a:p>
          <a:p>
            <a:pPr marL="518795" indent="-117475">
              <a:lnSpc>
                <a:spcPct val="100000"/>
              </a:lnSpc>
              <a:spcBef>
                <a:spcPts val="1585"/>
              </a:spcBef>
              <a:buSzPct val="95000"/>
              <a:buFont typeface="Arial"/>
              <a:buChar char="•"/>
              <a:tabLst>
                <a:tab pos="519430" algn="l"/>
              </a:tabLst>
            </a:pPr>
            <a:r>
              <a:rPr lang="el-GR" sz="2100" spc="-285" dirty="0">
                <a:latin typeface="Gill Sans MT"/>
                <a:cs typeface="Gill Sans MT"/>
              </a:rPr>
              <a:t>Ένα παράδειγμα παιχνιδιού και τα κριτήρια για την αξιολόγηση της δικαιοσύνης</a:t>
            </a:r>
            <a:endParaRPr lang="en-US" sz="2100" dirty="0">
              <a:latin typeface="Gill Sans MT"/>
              <a:cs typeface="Gill Sans MT"/>
            </a:endParaRPr>
          </a:p>
        </p:txBody>
      </p:sp>
      <p:sp>
        <p:nvSpPr>
          <p:cNvPr id="5" name="object 5"/>
          <p:cNvSpPr txBox="1">
            <a:spLocks noGrp="1"/>
          </p:cNvSpPr>
          <p:nvPr>
            <p:ph type="title"/>
          </p:nvPr>
        </p:nvSpPr>
        <p:spPr>
          <a:xfrm>
            <a:off x="931830" y="1284341"/>
            <a:ext cx="1595470" cy="536044"/>
          </a:xfrm>
          <a:prstGeom prst="rect">
            <a:avLst/>
          </a:prstGeom>
        </p:spPr>
        <p:txBody>
          <a:bodyPr vert="horz" wrap="square" lIns="0" tIns="12700" rIns="0" bIns="0" rtlCol="0">
            <a:spAutoFit/>
          </a:bodyPr>
          <a:lstStyle/>
          <a:p>
            <a:pPr marL="12700">
              <a:lnSpc>
                <a:spcPct val="100000"/>
              </a:lnSpc>
              <a:spcBef>
                <a:spcPts val="100"/>
              </a:spcBef>
            </a:pPr>
            <a:r>
              <a:rPr lang="el-GR" spc="-155" dirty="0"/>
              <a:t>Σύνοψη</a:t>
            </a:r>
            <a:endParaRPr spc="-15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3700" y="6385908"/>
            <a:ext cx="1726039" cy="601935"/>
          </a:xfrm>
          <a:prstGeom prst="rect">
            <a:avLst/>
          </a:prstGeom>
        </p:spPr>
      </p:pic>
      <p:sp>
        <p:nvSpPr>
          <p:cNvPr id="3" name="object 3"/>
          <p:cNvSpPr txBox="1"/>
          <p:nvPr/>
        </p:nvSpPr>
        <p:spPr>
          <a:xfrm>
            <a:off x="9613900" y="6686876"/>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20</a:t>
            </a:r>
            <a:endParaRPr sz="1000">
              <a:latin typeface="Calibri"/>
              <a:cs typeface="Calibri"/>
            </a:endParaRPr>
          </a:p>
        </p:txBody>
      </p:sp>
      <p:sp>
        <p:nvSpPr>
          <p:cNvPr id="12" name="object 12"/>
          <p:cNvSpPr txBox="1">
            <a:spLocks noGrp="1"/>
          </p:cNvSpPr>
          <p:nvPr>
            <p:ph type="title"/>
          </p:nvPr>
        </p:nvSpPr>
        <p:spPr>
          <a:xfrm>
            <a:off x="3517900" y="654050"/>
            <a:ext cx="3276600" cy="524503"/>
          </a:xfrm>
          <a:prstGeom prst="rect">
            <a:avLst/>
          </a:prstGeom>
        </p:spPr>
        <p:txBody>
          <a:bodyPr vert="horz" wrap="square" lIns="0" tIns="16510" rIns="0" bIns="0" rtlCol="0">
            <a:spAutoFit/>
          </a:bodyPr>
          <a:lstStyle/>
          <a:p>
            <a:pPr marL="12700">
              <a:lnSpc>
                <a:spcPct val="100000"/>
              </a:lnSpc>
              <a:spcBef>
                <a:spcPts val="130"/>
              </a:spcBef>
            </a:pPr>
            <a:r>
              <a:rPr lang="el-GR" sz="3300" spc="-25" dirty="0"/>
              <a:t>Η υπόθεση</a:t>
            </a:r>
            <a:r>
              <a:rPr sz="3300" spc="-180" dirty="0"/>
              <a:t> </a:t>
            </a:r>
            <a:r>
              <a:rPr sz="3300" dirty="0"/>
              <a:t>Loomis</a:t>
            </a:r>
          </a:p>
        </p:txBody>
      </p:sp>
      <p:sp>
        <p:nvSpPr>
          <p:cNvPr id="14" name="object 14"/>
          <p:cNvSpPr txBox="1"/>
          <p:nvPr/>
        </p:nvSpPr>
        <p:spPr>
          <a:xfrm>
            <a:off x="808185" y="1401629"/>
            <a:ext cx="9382125" cy="3428759"/>
          </a:xfrm>
          <a:prstGeom prst="rect">
            <a:avLst/>
          </a:prstGeom>
        </p:spPr>
        <p:txBody>
          <a:bodyPr vert="horz" wrap="square" lIns="0" tIns="12700" rIns="0" bIns="0" rtlCol="0">
            <a:spAutoFit/>
          </a:bodyPr>
          <a:lstStyle/>
          <a:p>
            <a:pPr marL="214629" indent="-202565">
              <a:lnSpc>
                <a:spcPct val="100000"/>
              </a:lnSpc>
              <a:spcBef>
                <a:spcPts val="100"/>
              </a:spcBef>
              <a:buSzPct val="95000"/>
              <a:buFont typeface="Arial"/>
              <a:buChar char="►"/>
              <a:tabLst>
                <a:tab pos="215265" algn="l"/>
              </a:tabLst>
            </a:pPr>
            <a:r>
              <a:rPr lang="el-GR" sz="2000" dirty="0">
                <a:latin typeface="Gill Sans MT"/>
                <a:cs typeface="Gill Sans MT"/>
              </a:rPr>
              <a:t>Το 2013 ο E. </a:t>
            </a:r>
            <a:r>
              <a:rPr lang="el-GR" sz="2000" dirty="0" err="1">
                <a:latin typeface="Gill Sans MT"/>
                <a:cs typeface="Gill Sans MT"/>
              </a:rPr>
              <a:t>Loomis</a:t>
            </a:r>
            <a:r>
              <a:rPr lang="el-GR" sz="2000" dirty="0">
                <a:latin typeface="Gill Sans MT"/>
                <a:cs typeface="Gill Sans MT"/>
              </a:rPr>
              <a:t> κατηγορήθηκε για οδήγηση κλεμμένου οχήματος και φυγή από την αστυνομία</a:t>
            </a:r>
            <a:endParaRPr sz="2000" dirty="0">
              <a:latin typeface="Gill Sans MT"/>
              <a:cs typeface="Gill Sans MT"/>
            </a:endParaRPr>
          </a:p>
          <a:p>
            <a:pPr marL="207010" marR="5080" indent="-194945">
              <a:lnSpc>
                <a:spcPct val="154000"/>
              </a:lnSpc>
              <a:spcBef>
                <a:spcPts val="500"/>
              </a:spcBef>
              <a:buSzPct val="95000"/>
              <a:buFont typeface="Arial"/>
              <a:buChar char="►"/>
              <a:tabLst>
                <a:tab pos="215265" algn="l"/>
              </a:tabLst>
            </a:pPr>
            <a:r>
              <a:rPr lang="el-GR" sz="2000" spc="-40" dirty="0">
                <a:latin typeface="Gill Sans MT"/>
                <a:cs typeface="Gill Sans MT"/>
              </a:rPr>
              <a:t>Το Ποινικό Δικαστήριο διέταξε έρευνα εκδίκασης της υπόθεσης που </a:t>
            </a:r>
            <a:r>
              <a:rPr lang="el-GR" sz="2000" spc="-40" dirty="0" err="1">
                <a:latin typeface="Gill Sans MT"/>
                <a:cs typeface="Gill Sans MT"/>
              </a:rPr>
              <a:t>περιελάμβανε</a:t>
            </a:r>
            <a:r>
              <a:rPr lang="el-GR" sz="2000" spc="-40" dirty="0">
                <a:latin typeface="Gill Sans MT"/>
                <a:cs typeface="Gill Sans MT"/>
              </a:rPr>
              <a:t> την αξιολόγηση κινδύνου COMPAS</a:t>
            </a:r>
            <a:endParaRPr sz="2000" dirty="0">
              <a:latin typeface="Gill Sans MT"/>
              <a:cs typeface="Gill Sans MT"/>
            </a:endParaRPr>
          </a:p>
          <a:p>
            <a:pPr marL="214629" indent="-202565">
              <a:lnSpc>
                <a:spcPct val="100000"/>
              </a:lnSpc>
              <a:spcBef>
                <a:spcPts val="1705"/>
              </a:spcBef>
              <a:buSzPct val="95000"/>
              <a:buFont typeface="Arial"/>
              <a:buChar char="►"/>
              <a:tabLst>
                <a:tab pos="215265" algn="l"/>
                <a:tab pos="7776845" algn="l"/>
              </a:tabLst>
            </a:pPr>
            <a:r>
              <a:rPr lang="el-GR" sz="2000" spc="-10" dirty="0">
                <a:latin typeface="Gill Sans MT"/>
                <a:cs typeface="Gill Sans MT"/>
              </a:rPr>
              <a:t>Ο </a:t>
            </a:r>
            <a:r>
              <a:rPr lang="el-GR" sz="2000" spc="-10" dirty="0" err="1">
                <a:latin typeface="Gill Sans MT"/>
                <a:cs typeface="Gill Sans MT"/>
              </a:rPr>
              <a:t>Loomis</a:t>
            </a:r>
            <a:r>
              <a:rPr lang="el-GR" sz="2000" spc="-10" dirty="0">
                <a:latin typeface="Gill Sans MT"/>
                <a:cs typeface="Gill Sans MT"/>
              </a:rPr>
              <a:t> κατατάχθηκε σε κατηγορία υψηλού κινδύνου υποτροπής και καταδικάστηκε σε φυλάκιση 6 ετών</a:t>
            </a:r>
            <a:r>
              <a:rPr sz="2000" dirty="0">
                <a:latin typeface="Gill Sans MT"/>
                <a:cs typeface="Gill Sans MT"/>
              </a:rPr>
              <a:t>	</a:t>
            </a:r>
          </a:p>
          <a:p>
            <a:pPr marL="207010" marR="57150" indent="-194945">
              <a:lnSpc>
                <a:spcPct val="154000"/>
              </a:lnSpc>
              <a:spcBef>
                <a:spcPts val="505"/>
              </a:spcBef>
              <a:buSzPct val="95000"/>
              <a:buFont typeface="Arial"/>
              <a:buChar char="►"/>
              <a:tabLst>
                <a:tab pos="215265" algn="l"/>
              </a:tabLst>
            </a:pPr>
            <a:r>
              <a:rPr lang="el-GR" sz="2000" spc="-40" dirty="0">
                <a:latin typeface="Gill Sans MT"/>
                <a:cs typeface="Gill Sans MT"/>
              </a:rPr>
              <a:t>Ο </a:t>
            </a:r>
            <a:r>
              <a:rPr lang="el-GR" sz="2000" spc="-40" dirty="0" err="1">
                <a:latin typeface="Gill Sans MT"/>
                <a:cs typeface="Gill Sans MT"/>
              </a:rPr>
              <a:t>Loomis</a:t>
            </a:r>
            <a:r>
              <a:rPr lang="el-GR" sz="2000" spc="-40" dirty="0">
                <a:latin typeface="Gill Sans MT"/>
                <a:cs typeface="Gill Sans MT"/>
              </a:rPr>
              <a:t> άσκησε έφεση κατά της απόφασης για παραβίαση των δικαιωμάτων της δέουσας διαδικασίας (π.χ. βασικά δικαιώματα υπεράσπισης):</a:t>
            </a:r>
            <a:endParaRPr sz="2000" dirty="0">
              <a:latin typeface="Gill Sans MT"/>
              <a:cs typeface="Gill Sans MT"/>
            </a:endParaRPr>
          </a:p>
        </p:txBody>
      </p:sp>
      <p:sp>
        <p:nvSpPr>
          <p:cNvPr id="15" name="object 15"/>
          <p:cNvSpPr txBox="1"/>
          <p:nvPr/>
        </p:nvSpPr>
        <p:spPr>
          <a:xfrm>
            <a:off x="6112293" y="4938326"/>
            <a:ext cx="3834765" cy="1729512"/>
          </a:xfrm>
          <a:prstGeom prst="rect">
            <a:avLst/>
          </a:prstGeom>
        </p:spPr>
        <p:txBody>
          <a:bodyPr vert="horz" wrap="square" lIns="0" tIns="12700" rIns="0" bIns="0" rtlCol="0">
            <a:spAutoFit/>
          </a:bodyPr>
          <a:lstStyle/>
          <a:p>
            <a:pPr marL="12700">
              <a:lnSpc>
                <a:spcPct val="100000"/>
              </a:lnSpc>
              <a:spcBef>
                <a:spcPts val="100"/>
              </a:spcBef>
            </a:pPr>
            <a:r>
              <a:rPr sz="1700" spc="155" dirty="0">
                <a:solidFill>
                  <a:srgbClr val="252525"/>
                </a:solidFill>
                <a:latin typeface="Arial"/>
                <a:cs typeface="Arial"/>
              </a:rPr>
              <a:t>□</a:t>
            </a:r>
            <a:r>
              <a:rPr lang="el-GR" sz="1700" spc="155" dirty="0">
                <a:solidFill>
                  <a:srgbClr val="252525"/>
                </a:solidFill>
                <a:latin typeface="Microsoft Sans Serif"/>
                <a:cs typeface="Microsoft Sans Serif"/>
              </a:rPr>
              <a:t>Κάνει διακρίσεις λόγω φύλου και φυλής</a:t>
            </a:r>
            <a:endParaRPr sz="1700" dirty="0">
              <a:latin typeface="Microsoft Sans Serif"/>
              <a:cs typeface="Microsoft Sans Serif"/>
            </a:endParaRPr>
          </a:p>
          <a:p>
            <a:pPr marL="12700" marR="5080">
              <a:lnSpc>
                <a:spcPct val="151800"/>
              </a:lnSpc>
              <a:spcBef>
                <a:spcPts val="405"/>
              </a:spcBef>
            </a:pPr>
            <a:r>
              <a:rPr sz="1700" dirty="0">
                <a:solidFill>
                  <a:srgbClr val="252525"/>
                </a:solidFill>
                <a:latin typeface="Arial"/>
                <a:cs typeface="Arial"/>
              </a:rPr>
              <a:t>□</a:t>
            </a:r>
            <a:r>
              <a:rPr lang="el-GR" sz="1700" dirty="0">
                <a:solidFill>
                  <a:srgbClr val="252525"/>
                </a:solidFill>
                <a:latin typeface="Microsoft Sans Serif"/>
                <a:cs typeface="Microsoft Sans Serif"/>
              </a:rPr>
              <a:t>Οι στατιστικές προβλέψεις παραβιάζουν το δικαίωμα στην εξατομικευμένη λήψη αποφάσεων.</a:t>
            </a:r>
            <a:r>
              <a:rPr sz="1700" spc="-10" dirty="0">
                <a:solidFill>
                  <a:srgbClr val="252525"/>
                </a:solidFill>
                <a:latin typeface="Microsoft Sans Serif"/>
                <a:cs typeface="Microsoft Sans Serif"/>
              </a:rPr>
              <a:t>.</a:t>
            </a:r>
            <a:endParaRPr sz="1700" dirty="0">
              <a:latin typeface="Microsoft Sans Serif"/>
              <a:cs typeface="Microsoft Sans Serif"/>
            </a:endParaRPr>
          </a:p>
        </p:txBody>
      </p:sp>
      <p:sp>
        <p:nvSpPr>
          <p:cNvPr id="16" name="object 16"/>
          <p:cNvSpPr txBox="1"/>
          <p:nvPr/>
        </p:nvSpPr>
        <p:spPr>
          <a:xfrm>
            <a:off x="2280432" y="5053464"/>
            <a:ext cx="3447268" cy="1251625"/>
          </a:xfrm>
          <a:prstGeom prst="rect">
            <a:avLst/>
          </a:prstGeom>
        </p:spPr>
        <p:txBody>
          <a:bodyPr vert="horz" wrap="square" lIns="0" tIns="12700" rIns="0" bIns="0" rtlCol="0">
            <a:spAutoFit/>
          </a:bodyPr>
          <a:lstStyle/>
          <a:p>
            <a:pPr marL="12700">
              <a:lnSpc>
                <a:spcPct val="100000"/>
              </a:lnSpc>
              <a:spcBef>
                <a:spcPts val="100"/>
              </a:spcBef>
            </a:pPr>
            <a:r>
              <a:rPr sz="1700" spc="-85" dirty="0">
                <a:solidFill>
                  <a:srgbClr val="252525"/>
                </a:solidFill>
                <a:latin typeface="Arial"/>
                <a:cs typeface="Arial"/>
              </a:rPr>
              <a:t>□</a:t>
            </a:r>
            <a:r>
              <a:rPr lang="el-GR" sz="1700" spc="-85" dirty="0">
                <a:solidFill>
                  <a:srgbClr val="252525"/>
                </a:solidFill>
                <a:latin typeface="Microsoft Sans Serif"/>
                <a:cs typeface="Microsoft Sans Serif"/>
              </a:rPr>
              <a:t>Η λειτουργία του COMPAS είναι άγνωστη</a:t>
            </a:r>
            <a:endParaRPr sz="1700" dirty="0">
              <a:latin typeface="Microsoft Sans Serif"/>
              <a:cs typeface="Microsoft Sans Serif"/>
            </a:endParaRPr>
          </a:p>
          <a:p>
            <a:pPr marL="12700">
              <a:lnSpc>
                <a:spcPct val="100000"/>
              </a:lnSpc>
              <a:spcBef>
                <a:spcPts val="1460"/>
              </a:spcBef>
            </a:pPr>
            <a:r>
              <a:rPr sz="1700" spc="90" dirty="0">
                <a:solidFill>
                  <a:srgbClr val="252525"/>
                </a:solidFill>
                <a:latin typeface="Arial"/>
                <a:cs typeface="Arial"/>
              </a:rPr>
              <a:t>□</a:t>
            </a:r>
            <a:r>
              <a:rPr lang="el-GR" sz="1700" spc="90" dirty="0">
                <a:solidFill>
                  <a:srgbClr val="252525"/>
                </a:solidFill>
                <a:latin typeface="Microsoft Sans Serif"/>
                <a:cs typeface="Microsoft Sans Serif"/>
              </a:rPr>
              <a:t>Δεν μπορεί να επαληθευτεί η εγκυρότητά του </a:t>
            </a:r>
            <a:endParaRPr sz="1700" dirty="0">
              <a:latin typeface="Microsoft Sans Serif"/>
              <a:cs typeface="Microsoft Sans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7500" y="6365782"/>
            <a:ext cx="1726039" cy="601935"/>
          </a:xfrm>
          <a:prstGeom prst="rect">
            <a:avLst/>
          </a:prstGeom>
        </p:spPr>
      </p:pic>
      <p:sp>
        <p:nvSpPr>
          <p:cNvPr id="3" name="object 3"/>
          <p:cNvSpPr txBox="1"/>
          <p:nvPr/>
        </p:nvSpPr>
        <p:spPr>
          <a:xfrm>
            <a:off x="9385300" y="6485669"/>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21</a:t>
            </a:r>
            <a:endParaRPr sz="1000">
              <a:latin typeface="Calibri"/>
              <a:cs typeface="Calibri"/>
            </a:endParaRPr>
          </a:p>
        </p:txBody>
      </p:sp>
      <p:sp>
        <p:nvSpPr>
          <p:cNvPr id="12" name="object 12"/>
          <p:cNvSpPr txBox="1">
            <a:spLocks noGrp="1"/>
          </p:cNvSpPr>
          <p:nvPr>
            <p:ph type="title"/>
          </p:nvPr>
        </p:nvSpPr>
        <p:spPr>
          <a:xfrm>
            <a:off x="3928020" y="794001"/>
            <a:ext cx="2889250" cy="533400"/>
          </a:xfrm>
          <a:prstGeom prst="rect">
            <a:avLst/>
          </a:prstGeom>
        </p:spPr>
        <p:txBody>
          <a:bodyPr vert="horz" wrap="square" lIns="0" tIns="16510" rIns="0" bIns="0" rtlCol="0">
            <a:spAutoFit/>
          </a:bodyPr>
          <a:lstStyle/>
          <a:p>
            <a:pPr marL="12700">
              <a:lnSpc>
                <a:spcPct val="100000"/>
              </a:lnSpc>
              <a:spcBef>
                <a:spcPts val="130"/>
              </a:spcBef>
            </a:pPr>
            <a:r>
              <a:rPr sz="3300" spc="-25" dirty="0"/>
              <a:t>The</a:t>
            </a:r>
            <a:r>
              <a:rPr sz="3300" spc="-180" dirty="0"/>
              <a:t> </a:t>
            </a:r>
            <a:r>
              <a:rPr sz="3300" dirty="0"/>
              <a:t>Loomis</a:t>
            </a:r>
            <a:r>
              <a:rPr sz="3300" spc="-165" dirty="0"/>
              <a:t> </a:t>
            </a:r>
            <a:r>
              <a:rPr sz="3300" spc="45" dirty="0"/>
              <a:t>case</a:t>
            </a:r>
            <a:endParaRPr sz="3300" dirty="0"/>
          </a:p>
        </p:txBody>
      </p:sp>
      <p:sp>
        <p:nvSpPr>
          <p:cNvPr id="50" name="object 50"/>
          <p:cNvSpPr txBox="1"/>
          <p:nvPr/>
        </p:nvSpPr>
        <p:spPr>
          <a:xfrm>
            <a:off x="1515110" y="1788971"/>
            <a:ext cx="8555990" cy="4646015"/>
          </a:xfrm>
          <a:prstGeom prst="rect">
            <a:avLst/>
          </a:prstGeom>
        </p:spPr>
        <p:txBody>
          <a:bodyPr vert="horz" wrap="square" lIns="0" tIns="12700" rIns="0" bIns="0" rtlCol="0">
            <a:spAutoFit/>
          </a:bodyPr>
          <a:lstStyle/>
          <a:p>
            <a:pPr marL="12700" marR="767080">
              <a:lnSpc>
                <a:spcPct val="125000"/>
              </a:lnSpc>
              <a:spcBef>
                <a:spcPts val="100"/>
              </a:spcBef>
            </a:pPr>
            <a:r>
              <a:rPr lang="el-GR" sz="2000" dirty="0">
                <a:latin typeface="Gill Sans MT"/>
                <a:cs typeface="Gill Sans MT"/>
              </a:rPr>
              <a:t>Το 2016 το Ανώτατο Δικαστήριο του Ουισκόνσιν απέρριψε όλα τα επιχειρήματα του εναγόμενου. Σύμφωνα με το Ανώτατο Δικαστήριο:</a:t>
            </a:r>
            <a:endParaRPr sz="2000" dirty="0">
              <a:latin typeface="Gill Sans MT"/>
              <a:cs typeface="Gill Sans MT"/>
            </a:endParaRPr>
          </a:p>
          <a:p>
            <a:pPr marL="12700">
              <a:lnSpc>
                <a:spcPct val="100000"/>
              </a:lnSpc>
              <a:spcBef>
                <a:spcPts val="1205"/>
              </a:spcBef>
              <a:tabLst>
                <a:tab pos="2272665" algn="l"/>
              </a:tabLst>
            </a:pPr>
            <a:r>
              <a:rPr sz="1900" spc="60" dirty="0">
                <a:latin typeface="Arial"/>
                <a:cs typeface="Arial"/>
              </a:rPr>
              <a:t>□</a:t>
            </a:r>
            <a:r>
              <a:rPr lang="el-GR" sz="1900" spc="60" dirty="0">
                <a:latin typeface="Arial Narrow"/>
                <a:cs typeface="Arial Narrow"/>
              </a:rPr>
              <a:t>Οι στατιστικοί αλγόριθμοι δεν παραβιάζουν το δικαίωμα σε εξατομικευμένες αποφάσεις</a:t>
            </a:r>
            <a:endParaRPr sz="1850" dirty="0">
              <a:latin typeface="Arial Narrow"/>
              <a:cs typeface="Arial Narrow"/>
            </a:endParaRPr>
          </a:p>
          <a:p>
            <a:pPr marL="207010" marR="7620" indent="-194945">
              <a:lnSpc>
                <a:spcPct val="144200"/>
              </a:lnSpc>
              <a:spcBef>
                <a:spcPts val="620"/>
              </a:spcBef>
              <a:tabLst>
                <a:tab pos="816610" algn="l"/>
                <a:tab pos="1564640" algn="l"/>
                <a:tab pos="1935480" algn="l"/>
                <a:tab pos="2515870" algn="l"/>
                <a:tab pos="2841625" algn="l"/>
                <a:tab pos="3904615" algn="l"/>
                <a:tab pos="4153535" algn="l"/>
                <a:tab pos="4951095" algn="l"/>
                <a:tab pos="6028055" algn="l"/>
                <a:tab pos="6367145" algn="l"/>
                <a:tab pos="6990715" algn="l"/>
                <a:tab pos="7942580" algn="l"/>
                <a:tab pos="8242934" algn="l"/>
              </a:tabLst>
            </a:pPr>
            <a:r>
              <a:rPr sz="1900" spc="105" dirty="0">
                <a:latin typeface="Arial"/>
                <a:cs typeface="Arial"/>
              </a:rPr>
              <a:t>□</a:t>
            </a:r>
            <a:r>
              <a:rPr lang="el-GR" sz="1900" spc="105" dirty="0">
                <a:latin typeface="Arial Narrow"/>
                <a:cs typeface="Arial Narrow"/>
              </a:rPr>
              <a:t>Θα πρέπει να χρησιμοποιούνται για να "ενισχύσουν την αξιολόγηση των άλλων αποδεικτικών στοιχείων από τον δικαστή κατά τη διαμόρφωση μιας εξατομικευμένης ποινής</a:t>
            </a:r>
            <a:endParaRPr sz="1900" dirty="0">
              <a:latin typeface="Arial Narrow"/>
              <a:cs typeface="Arial Narrow"/>
            </a:endParaRPr>
          </a:p>
          <a:p>
            <a:pPr marL="12700">
              <a:lnSpc>
                <a:spcPct val="100000"/>
              </a:lnSpc>
              <a:spcBef>
                <a:spcPts val="1635"/>
              </a:spcBef>
              <a:tabLst>
                <a:tab pos="1430020" algn="l"/>
                <a:tab pos="1772920" algn="l"/>
                <a:tab pos="2368550" algn="l"/>
                <a:tab pos="3374390" algn="l"/>
                <a:tab pos="4051300" algn="l"/>
                <a:tab pos="4443095" algn="l"/>
                <a:tab pos="4915535" algn="l"/>
                <a:tab pos="5665470" algn="l"/>
                <a:tab pos="5979795" algn="l"/>
                <a:tab pos="7036434" algn="l"/>
                <a:tab pos="7379334" algn="l"/>
                <a:tab pos="8332470" algn="l"/>
              </a:tabLst>
            </a:pPr>
            <a:r>
              <a:rPr sz="1900" spc="535" dirty="0">
                <a:latin typeface="Arial"/>
                <a:cs typeface="Arial"/>
              </a:rPr>
              <a:t>□</a:t>
            </a:r>
            <a:r>
              <a:rPr sz="1900" spc="-20" dirty="0">
                <a:latin typeface="Arial"/>
                <a:cs typeface="Arial"/>
              </a:rPr>
              <a:t> </a:t>
            </a:r>
            <a:r>
              <a:rPr lang="el-GR" sz="1850" spc="35" dirty="0">
                <a:latin typeface="Arial Narrow"/>
                <a:cs typeface="Arial Narrow"/>
              </a:rPr>
              <a:t>Απαγόρευση να βασίζονται οι αποφάσεις αποκλειστικά σε βαθμολογίες κινδύνου + υποχρέωση παρακίνησης ως διασφάλιση των δικαιωμάτων του εναγόμενου</a:t>
            </a:r>
            <a:r>
              <a:rPr sz="1900" spc="-10" dirty="0">
                <a:latin typeface="Arial Narrow"/>
                <a:cs typeface="Arial Narrow"/>
              </a:rPr>
              <a:t>.</a:t>
            </a:r>
            <a:endParaRPr sz="1900" dirty="0">
              <a:latin typeface="Arial Narrow"/>
              <a:cs typeface="Arial Narrow"/>
            </a:endParaRPr>
          </a:p>
          <a:p>
            <a:pPr marL="12700">
              <a:lnSpc>
                <a:spcPct val="100000"/>
              </a:lnSpc>
              <a:spcBef>
                <a:spcPts val="1635"/>
              </a:spcBef>
              <a:tabLst>
                <a:tab pos="1444625" algn="l"/>
              </a:tabLst>
            </a:pPr>
            <a:r>
              <a:rPr sz="1900" spc="45" dirty="0">
                <a:latin typeface="Arial"/>
                <a:cs typeface="Arial"/>
              </a:rPr>
              <a:t>□</a:t>
            </a:r>
            <a:r>
              <a:rPr lang="el-GR" sz="1900" spc="45" dirty="0">
                <a:latin typeface="Arial Narrow"/>
                <a:cs typeface="Arial Narrow"/>
              </a:rPr>
              <a:t>Η εκτίμηση του φύλου είναι απαραίτητη για την επίτευξη στατιστικής ακρίβειας</a:t>
            </a:r>
            <a:r>
              <a:rPr sz="1900" spc="-10" dirty="0">
                <a:latin typeface="Arial Narrow"/>
                <a:cs typeface="Arial Narrow"/>
              </a:rPr>
              <a:t>.</a:t>
            </a:r>
            <a:endParaRPr sz="1900" dirty="0">
              <a:latin typeface="Arial Narrow"/>
              <a:cs typeface="Arial Narrow"/>
            </a:endParaRPr>
          </a:p>
          <a:p>
            <a:pPr marL="12700">
              <a:lnSpc>
                <a:spcPct val="100000"/>
              </a:lnSpc>
              <a:spcBef>
                <a:spcPts val="1605"/>
              </a:spcBef>
              <a:tabLst>
                <a:tab pos="5281295" algn="l"/>
              </a:tabLst>
            </a:pPr>
            <a:r>
              <a:rPr sz="1900" spc="45" dirty="0">
                <a:latin typeface="Arial"/>
                <a:cs typeface="Arial"/>
              </a:rPr>
              <a:t>□</a:t>
            </a:r>
            <a:r>
              <a:rPr lang="el-GR" sz="1900" spc="45" dirty="0">
                <a:latin typeface="Arial Narrow"/>
                <a:cs typeface="Arial Narrow"/>
              </a:rPr>
              <a:t>Οι δικαστές θα πρέπει να ενημερώνονται για τη συζήτηση σχετικά με τις φυλετικές διακρίσεις του COMPAS</a:t>
            </a:r>
            <a:endParaRPr sz="1900" dirty="0">
              <a:latin typeface="Arial Narrow"/>
              <a:cs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305" y="5838366"/>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22</a:t>
            </a:r>
            <a:endParaRPr sz="1000">
              <a:latin typeface="Calibri"/>
              <a:cs typeface="Calibri"/>
            </a:endParaRPr>
          </a:p>
        </p:txBody>
      </p:sp>
      <p:sp>
        <p:nvSpPr>
          <p:cNvPr id="19" name="object 19"/>
          <p:cNvSpPr txBox="1">
            <a:spLocks noGrp="1"/>
          </p:cNvSpPr>
          <p:nvPr>
            <p:ph type="title"/>
          </p:nvPr>
        </p:nvSpPr>
        <p:spPr>
          <a:xfrm>
            <a:off x="411305" y="730773"/>
            <a:ext cx="8782050" cy="604436"/>
          </a:xfrm>
          <a:prstGeom prst="rect">
            <a:avLst/>
          </a:prstGeom>
        </p:spPr>
        <p:txBody>
          <a:bodyPr vert="horz" wrap="square" lIns="0" tIns="95670" rIns="0" bIns="0" rtlCol="0">
            <a:spAutoFit/>
          </a:bodyPr>
          <a:lstStyle/>
          <a:p>
            <a:pPr marL="3372485">
              <a:lnSpc>
                <a:spcPct val="100000"/>
              </a:lnSpc>
              <a:spcBef>
                <a:spcPts val="130"/>
              </a:spcBef>
            </a:pPr>
            <a:r>
              <a:rPr lang="el-GR" sz="3300" spc="-25" dirty="0"/>
              <a:t>Οι προκλήσεις</a:t>
            </a:r>
            <a:endParaRPr sz="3300" dirty="0"/>
          </a:p>
        </p:txBody>
      </p:sp>
      <p:sp>
        <p:nvSpPr>
          <p:cNvPr id="24" name="object 24"/>
          <p:cNvSpPr txBox="1"/>
          <p:nvPr/>
        </p:nvSpPr>
        <p:spPr>
          <a:xfrm>
            <a:off x="1800542" y="1873250"/>
            <a:ext cx="7092315" cy="3231654"/>
          </a:xfrm>
          <a:prstGeom prst="rect">
            <a:avLst/>
          </a:prstGeom>
        </p:spPr>
        <p:txBody>
          <a:bodyPr vert="horz" wrap="square" lIns="0" tIns="12700" rIns="0" bIns="0" rtlCol="0">
            <a:spAutoFit/>
          </a:bodyPr>
          <a:lstStyle/>
          <a:p>
            <a:pPr marL="12700" algn="just">
              <a:lnSpc>
                <a:spcPct val="100000"/>
              </a:lnSpc>
              <a:spcBef>
                <a:spcPts val="100"/>
              </a:spcBef>
            </a:pPr>
            <a:r>
              <a:rPr lang="el-GR" sz="2000" dirty="0">
                <a:latin typeface="Gill Sans MT"/>
                <a:cs typeface="Gill Sans MT"/>
              </a:rPr>
              <a:t>Το 2016 η </a:t>
            </a:r>
            <a:r>
              <a:rPr lang="el-GR" sz="2000" dirty="0" err="1">
                <a:latin typeface="Gill Sans MT"/>
                <a:cs typeface="Gill Sans MT"/>
              </a:rPr>
              <a:t>ProPublica</a:t>
            </a:r>
            <a:r>
              <a:rPr lang="el-GR" sz="2000" dirty="0">
                <a:latin typeface="Gill Sans MT"/>
                <a:cs typeface="Gill Sans MT"/>
              </a:rPr>
              <a:t> δημοσίευσε μια μελέτη </a:t>
            </a:r>
            <a:r>
              <a:rPr sz="2000" dirty="0">
                <a:latin typeface="Gill Sans MT"/>
                <a:cs typeface="Gill Sans MT"/>
              </a:rPr>
              <a:t>(Larson</a:t>
            </a:r>
            <a:r>
              <a:rPr sz="2000" spc="-5" dirty="0">
                <a:latin typeface="Gill Sans MT"/>
                <a:cs typeface="Gill Sans MT"/>
              </a:rPr>
              <a:t> </a:t>
            </a:r>
            <a:r>
              <a:rPr sz="2000" dirty="0">
                <a:latin typeface="Gill Sans MT"/>
                <a:cs typeface="Gill Sans MT"/>
              </a:rPr>
              <a:t>et</a:t>
            </a:r>
            <a:r>
              <a:rPr sz="2000" spc="-10" dirty="0">
                <a:latin typeface="Gill Sans MT"/>
                <a:cs typeface="Gill Sans MT"/>
              </a:rPr>
              <a:t> </a:t>
            </a:r>
            <a:r>
              <a:rPr sz="2000" dirty="0">
                <a:latin typeface="Gill Sans MT"/>
                <a:cs typeface="Gill Sans MT"/>
              </a:rPr>
              <a:t>al.</a:t>
            </a:r>
            <a:r>
              <a:rPr sz="2000" spc="-20" dirty="0">
                <a:latin typeface="Gill Sans MT"/>
                <a:cs typeface="Gill Sans MT"/>
              </a:rPr>
              <a:t> </a:t>
            </a:r>
            <a:r>
              <a:rPr sz="2000" spc="120" dirty="0">
                <a:latin typeface="Gill Sans MT"/>
                <a:cs typeface="Gill Sans MT"/>
              </a:rPr>
              <a:t>2016):</a:t>
            </a:r>
            <a:endParaRPr sz="2000" dirty="0">
              <a:latin typeface="Gill Sans MT"/>
              <a:cs typeface="Gill Sans MT"/>
            </a:endParaRPr>
          </a:p>
          <a:p>
            <a:pPr algn="just">
              <a:lnSpc>
                <a:spcPct val="100000"/>
              </a:lnSpc>
              <a:spcBef>
                <a:spcPts val="40"/>
              </a:spcBef>
            </a:pPr>
            <a:endParaRPr sz="1950" dirty="0">
              <a:latin typeface="Gill Sans MT"/>
              <a:cs typeface="Gill Sans MT"/>
            </a:endParaRPr>
          </a:p>
          <a:p>
            <a:pPr marL="12700" algn="just">
              <a:lnSpc>
                <a:spcPct val="100000"/>
              </a:lnSpc>
            </a:pPr>
            <a:r>
              <a:rPr lang="el-GR" sz="2925" baseline="1424" dirty="0">
                <a:latin typeface="Gill Sans MT"/>
                <a:cs typeface="Gill Sans MT"/>
              </a:rPr>
              <a:t>Δείγμα</a:t>
            </a:r>
            <a:r>
              <a:rPr sz="2925" baseline="1424" dirty="0">
                <a:latin typeface="Gill Sans MT"/>
                <a:cs typeface="Gill Sans MT"/>
              </a:rPr>
              <a:t>:</a:t>
            </a:r>
            <a:r>
              <a:rPr sz="2925" spc="187" baseline="1424" dirty="0">
                <a:latin typeface="Gill Sans MT"/>
                <a:cs typeface="Gill Sans MT"/>
              </a:rPr>
              <a:t> </a:t>
            </a:r>
            <a:r>
              <a:rPr sz="2000" spc="114" dirty="0">
                <a:latin typeface="Gill Sans MT"/>
                <a:cs typeface="Gill Sans MT"/>
              </a:rPr>
              <a:t>11,757</a:t>
            </a:r>
            <a:r>
              <a:rPr sz="2000" spc="130" dirty="0">
                <a:latin typeface="Gill Sans MT"/>
                <a:cs typeface="Gill Sans MT"/>
              </a:rPr>
              <a:t> </a:t>
            </a:r>
            <a:r>
              <a:rPr lang="el-GR" sz="2000" dirty="0">
                <a:latin typeface="Gill Sans MT"/>
                <a:cs typeface="Gill Sans MT"/>
              </a:rPr>
              <a:t>κατηγορούμενοι που αξιολογήθηκαν από το </a:t>
            </a:r>
            <a:r>
              <a:rPr sz="2000" spc="-130" dirty="0">
                <a:latin typeface="Gill Sans MT"/>
                <a:cs typeface="Gill Sans MT"/>
              </a:rPr>
              <a:t>COMPAS</a:t>
            </a:r>
            <a:r>
              <a:rPr sz="2000" spc="130" dirty="0">
                <a:latin typeface="Gill Sans MT"/>
                <a:cs typeface="Gill Sans MT"/>
              </a:rPr>
              <a:t> </a:t>
            </a:r>
            <a:r>
              <a:rPr sz="2000" spc="120" dirty="0">
                <a:latin typeface="Gill Sans MT"/>
                <a:cs typeface="Gill Sans MT"/>
              </a:rPr>
              <a:t>(2013-</a:t>
            </a:r>
            <a:r>
              <a:rPr sz="2000" spc="140" dirty="0">
                <a:latin typeface="Gill Sans MT"/>
                <a:cs typeface="Gill Sans MT"/>
              </a:rPr>
              <a:t>2014)</a:t>
            </a:r>
            <a:endParaRPr sz="2000" dirty="0">
              <a:latin typeface="Gill Sans MT"/>
              <a:cs typeface="Gill Sans MT"/>
            </a:endParaRPr>
          </a:p>
          <a:p>
            <a:pPr algn="just">
              <a:lnSpc>
                <a:spcPct val="100000"/>
              </a:lnSpc>
              <a:spcBef>
                <a:spcPts val="40"/>
              </a:spcBef>
            </a:pPr>
            <a:endParaRPr sz="2550" dirty="0">
              <a:latin typeface="Gill Sans MT"/>
              <a:cs typeface="Gill Sans MT"/>
            </a:endParaRPr>
          </a:p>
          <a:p>
            <a:pPr marL="12700" algn="just">
              <a:lnSpc>
                <a:spcPct val="100000"/>
              </a:lnSpc>
              <a:spcBef>
                <a:spcPts val="5"/>
              </a:spcBef>
            </a:pPr>
            <a:r>
              <a:rPr lang="el-GR" sz="2925" spc="-44" baseline="1424" dirty="0">
                <a:latin typeface="Gill Sans MT"/>
                <a:cs typeface="Gill Sans MT"/>
              </a:rPr>
              <a:t>Στόχος</a:t>
            </a:r>
            <a:r>
              <a:rPr sz="2000" spc="-30" dirty="0">
                <a:latin typeface="Gill Sans MT"/>
                <a:cs typeface="Gill Sans MT"/>
              </a:rPr>
              <a:t>:</a:t>
            </a:r>
            <a:r>
              <a:rPr sz="2000" spc="-65" dirty="0">
                <a:latin typeface="Gill Sans MT"/>
                <a:cs typeface="Gill Sans MT"/>
              </a:rPr>
              <a:t> </a:t>
            </a:r>
            <a:r>
              <a:rPr lang="el-GR" sz="2000" dirty="0">
                <a:latin typeface="Gill Sans MT"/>
                <a:cs typeface="Gill Sans MT"/>
              </a:rPr>
              <a:t>αξιολόγηση της ακρίβειας και της ορθότητας του COMPAS</a:t>
            </a:r>
          </a:p>
          <a:p>
            <a:pPr marL="12700" algn="just">
              <a:lnSpc>
                <a:spcPct val="100000"/>
              </a:lnSpc>
              <a:spcBef>
                <a:spcPts val="5"/>
              </a:spcBef>
            </a:pPr>
            <a:endParaRPr sz="2000" dirty="0">
              <a:latin typeface="Gill Sans MT"/>
              <a:cs typeface="Gill Sans MT"/>
            </a:endParaRPr>
          </a:p>
          <a:p>
            <a:pPr marL="12700" marR="5080" algn="just">
              <a:spcBef>
                <a:spcPts val="500"/>
              </a:spcBef>
            </a:pPr>
            <a:r>
              <a:rPr lang="el-GR" sz="2925" baseline="1424" dirty="0">
                <a:latin typeface="Gill Sans MT"/>
                <a:cs typeface="Gill Sans MT"/>
              </a:rPr>
              <a:t>Μεθοδολογία</a:t>
            </a:r>
            <a:r>
              <a:rPr lang="en-US" sz="2000" dirty="0">
                <a:latin typeface="Gill Sans MT"/>
                <a:cs typeface="Gill Sans MT"/>
              </a:rPr>
              <a:t>:</a:t>
            </a:r>
            <a:r>
              <a:rPr lang="en-US" sz="2000" spc="-60" dirty="0">
                <a:latin typeface="Gill Sans MT"/>
                <a:cs typeface="Gill Sans MT"/>
              </a:rPr>
              <a:t> </a:t>
            </a:r>
            <a:r>
              <a:rPr lang="el-GR" sz="2000" spc="-55" dirty="0">
                <a:latin typeface="Gill Sans MT"/>
                <a:cs typeface="Gill Sans MT"/>
              </a:rPr>
              <a:t>Σύγκριση μεταξύ του προβλεπόμενου ποσοστού υποτροπής και του ποσοστού που προέκυψε στην πραγματικότητα σε περίοδο 2 ετών</a:t>
            </a:r>
            <a:endParaRPr lang="en-US" sz="2000" dirty="0">
              <a:latin typeface="Gill Sans MT"/>
              <a:cs typeface="Gill Sans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305" y="5838366"/>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23</a:t>
            </a:r>
            <a:endParaRPr sz="1000">
              <a:latin typeface="Calibri"/>
              <a:cs typeface="Calibri"/>
            </a:endParaRPr>
          </a:p>
        </p:txBody>
      </p:sp>
      <p:sp>
        <p:nvSpPr>
          <p:cNvPr id="19" name="object 19"/>
          <p:cNvSpPr txBox="1">
            <a:spLocks noGrp="1"/>
          </p:cNvSpPr>
          <p:nvPr>
            <p:ph type="title"/>
          </p:nvPr>
        </p:nvSpPr>
        <p:spPr>
          <a:xfrm>
            <a:off x="4065905" y="806450"/>
            <a:ext cx="2561590" cy="533400"/>
          </a:xfrm>
          <a:prstGeom prst="rect">
            <a:avLst/>
          </a:prstGeom>
        </p:spPr>
        <p:txBody>
          <a:bodyPr vert="horz" wrap="square" lIns="0" tIns="16510" rIns="0" bIns="0" rtlCol="0">
            <a:spAutoFit/>
          </a:bodyPr>
          <a:lstStyle/>
          <a:p>
            <a:pPr marL="12700">
              <a:lnSpc>
                <a:spcPct val="100000"/>
              </a:lnSpc>
              <a:spcBef>
                <a:spcPts val="130"/>
              </a:spcBef>
            </a:pPr>
            <a:r>
              <a:rPr sz="3300" spc="-25" dirty="0"/>
              <a:t>The</a:t>
            </a:r>
            <a:r>
              <a:rPr sz="3300" spc="-204" dirty="0"/>
              <a:t> </a:t>
            </a:r>
            <a:r>
              <a:rPr sz="3300" spc="45" dirty="0"/>
              <a:t>challenges</a:t>
            </a:r>
            <a:endParaRPr sz="3300" dirty="0"/>
          </a:p>
        </p:txBody>
      </p:sp>
      <p:sp>
        <p:nvSpPr>
          <p:cNvPr id="25" name="object 25"/>
          <p:cNvSpPr txBox="1"/>
          <p:nvPr/>
        </p:nvSpPr>
        <p:spPr>
          <a:xfrm>
            <a:off x="1274324" y="1339850"/>
            <a:ext cx="7381875" cy="4342086"/>
          </a:xfrm>
          <a:prstGeom prst="rect">
            <a:avLst/>
          </a:prstGeom>
        </p:spPr>
        <p:txBody>
          <a:bodyPr vert="horz" wrap="square" lIns="0" tIns="189230" rIns="0" bIns="0" rtlCol="0">
            <a:spAutoFit/>
          </a:bodyPr>
          <a:lstStyle/>
          <a:p>
            <a:pPr marL="12700">
              <a:lnSpc>
                <a:spcPct val="100000"/>
              </a:lnSpc>
              <a:spcBef>
                <a:spcPts val="1490"/>
              </a:spcBef>
            </a:pPr>
            <a:r>
              <a:rPr lang="el-GR" sz="2000" spc="-25" dirty="0">
                <a:latin typeface="Gill Sans MT"/>
                <a:cs typeface="Gill Sans MT"/>
              </a:rPr>
              <a:t>Αποτελέσματα </a:t>
            </a:r>
            <a:r>
              <a:rPr sz="2000" spc="-25" dirty="0">
                <a:latin typeface="Gill Sans MT"/>
                <a:cs typeface="Gill Sans MT"/>
              </a:rPr>
              <a:t>ProPublica</a:t>
            </a:r>
            <a:r>
              <a:rPr sz="2925" spc="-15" baseline="1424" dirty="0">
                <a:latin typeface="Gill Sans MT"/>
                <a:cs typeface="Gill Sans MT"/>
              </a:rPr>
              <a:t>:</a:t>
            </a:r>
            <a:endParaRPr sz="2925" baseline="1424" dirty="0">
              <a:latin typeface="Gill Sans MT"/>
              <a:cs typeface="Gill Sans MT"/>
            </a:endParaRPr>
          </a:p>
          <a:p>
            <a:pPr marL="214629" indent="-202565" algn="just">
              <a:lnSpc>
                <a:spcPct val="100000"/>
              </a:lnSpc>
              <a:spcBef>
                <a:spcPts val="1395"/>
              </a:spcBef>
              <a:buSzPct val="95000"/>
              <a:buFont typeface="Arial"/>
              <a:buChar char="►"/>
              <a:tabLst>
                <a:tab pos="215265" algn="l"/>
              </a:tabLst>
            </a:pPr>
            <a:r>
              <a:rPr lang="el-GR" sz="2000" spc="-55" dirty="0">
                <a:latin typeface="Gill Sans MT"/>
                <a:cs typeface="Gill Sans MT"/>
              </a:rPr>
              <a:t>Μέτρια-χαμηλή ακρίβεια πρόβλεψης</a:t>
            </a:r>
            <a:r>
              <a:rPr sz="2000" spc="145" dirty="0">
                <a:latin typeface="Gill Sans MT"/>
                <a:cs typeface="Gill Sans MT"/>
              </a:rPr>
              <a:t>(61.2%)</a:t>
            </a:r>
            <a:endParaRPr sz="2000" dirty="0">
              <a:latin typeface="Gill Sans MT"/>
              <a:cs typeface="Gill Sans MT"/>
            </a:endParaRPr>
          </a:p>
          <a:p>
            <a:pPr marL="207010" marR="5080" indent="-194945" algn="just">
              <a:lnSpc>
                <a:spcPct val="152000"/>
              </a:lnSpc>
              <a:spcBef>
                <a:spcPts val="550"/>
              </a:spcBef>
              <a:buSzPct val="95000"/>
              <a:buFont typeface="Arial"/>
              <a:buChar char="►"/>
              <a:tabLst>
                <a:tab pos="215265" algn="l"/>
              </a:tabLst>
            </a:pPr>
            <a:r>
              <a:rPr lang="el-GR" sz="2000" dirty="0">
                <a:latin typeface="Gill Sans MT"/>
                <a:cs typeface="Gill Sans MT"/>
              </a:rPr>
              <a:t>Οι μαύροι κατηγορούμενοι είχαν προβλεφθεί σε υψηλότερο επίπεδο κινδύνου από ό,τι στην πραγματικότητα. Πιθανότητα λανθασμένης ταξινόμησης υψηλού κινδύνου (45% μαύροι έναντι 23% λευκοί</a:t>
            </a:r>
            <a:r>
              <a:rPr sz="2000" spc="-10" dirty="0">
                <a:latin typeface="Gill Sans MT"/>
                <a:cs typeface="Gill Sans MT"/>
              </a:rPr>
              <a:t>)</a:t>
            </a:r>
            <a:endParaRPr sz="2000" dirty="0">
              <a:latin typeface="Gill Sans MT"/>
              <a:cs typeface="Gill Sans MT"/>
            </a:endParaRPr>
          </a:p>
          <a:p>
            <a:pPr marL="207010" marR="5080" indent="-194945" algn="just">
              <a:lnSpc>
                <a:spcPct val="150000"/>
              </a:lnSpc>
              <a:spcBef>
                <a:spcPts val="600"/>
              </a:spcBef>
              <a:buSzPct val="95000"/>
              <a:buFont typeface="Arial"/>
              <a:buChar char="►"/>
              <a:tabLst>
                <a:tab pos="215265" algn="l"/>
              </a:tabLst>
            </a:pPr>
            <a:r>
              <a:rPr lang="el-GR" sz="2000" spc="-145" dirty="0">
                <a:latin typeface="Gill Sans MT"/>
                <a:cs typeface="Gill Sans MT"/>
              </a:rPr>
              <a:t>Οι λευκοί κατηγορούμενοι συχνά προβλεπόταν ότι θα ήταν λιγότερο επικίνδυνοι από ό,τι ήταν. Πιθανότητα λανθασμένης ταξινόμησης χαμηλού κινδύνου (48% λευκοί έναντι 28% μαύροι).</a:t>
            </a:r>
            <a:endParaRPr sz="2000" dirty="0">
              <a:latin typeface="Gill Sans MT"/>
              <a:cs typeface="Gill Sans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305" y="5838366"/>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24</a:t>
            </a:r>
            <a:endParaRPr sz="1000">
              <a:latin typeface="Calibri"/>
              <a:cs typeface="Calibri"/>
            </a:endParaRPr>
          </a:p>
        </p:txBody>
      </p:sp>
      <p:sp>
        <p:nvSpPr>
          <p:cNvPr id="13" name="object 13"/>
          <p:cNvSpPr txBox="1">
            <a:spLocks noGrp="1"/>
          </p:cNvSpPr>
          <p:nvPr>
            <p:ph type="title"/>
          </p:nvPr>
        </p:nvSpPr>
        <p:spPr>
          <a:xfrm>
            <a:off x="4143473" y="882650"/>
            <a:ext cx="2803427" cy="524503"/>
          </a:xfrm>
          <a:prstGeom prst="rect">
            <a:avLst/>
          </a:prstGeom>
        </p:spPr>
        <p:txBody>
          <a:bodyPr vert="horz" wrap="square" lIns="0" tIns="16510" rIns="0" bIns="0" rtlCol="0">
            <a:spAutoFit/>
          </a:bodyPr>
          <a:lstStyle/>
          <a:p>
            <a:pPr marL="12700">
              <a:lnSpc>
                <a:spcPct val="100000"/>
              </a:lnSpc>
              <a:spcBef>
                <a:spcPts val="130"/>
              </a:spcBef>
            </a:pPr>
            <a:r>
              <a:rPr lang="el-GR" sz="3300" spc="-25" dirty="0"/>
              <a:t>Οι αντικρούσεις</a:t>
            </a:r>
            <a:endParaRPr sz="3300" dirty="0"/>
          </a:p>
        </p:txBody>
      </p:sp>
      <p:sp>
        <p:nvSpPr>
          <p:cNvPr id="17" name="object 17"/>
          <p:cNvSpPr txBox="1"/>
          <p:nvPr/>
        </p:nvSpPr>
        <p:spPr>
          <a:xfrm>
            <a:off x="1547544" y="1783986"/>
            <a:ext cx="7995284" cy="3988528"/>
          </a:xfrm>
          <a:prstGeom prst="rect">
            <a:avLst/>
          </a:prstGeom>
        </p:spPr>
        <p:txBody>
          <a:bodyPr vert="horz" wrap="square" lIns="0" tIns="12700" rIns="0" bIns="0" rtlCol="0">
            <a:spAutoFit/>
          </a:bodyPr>
          <a:lstStyle/>
          <a:p>
            <a:pPr marL="12700" marR="41910">
              <a:lnSpc>
                <a:spcPct val="147300"/>
              </a:lnSpc>
              <a:spcBef>
                <a:spcPts val="100"/>
              </a:spcBef>
            </a:pPr>
            <a:r>
              <a:rPr lang="el-GR" sz="2200" spc="-75" dirty="0">
                <a:latin typeface="Gill Sans MT"/>
                <a:cs typeface="Gill Sans MT"/>
              </a:rPr>
              <a:t>Σύμφωνα με το </a:t>
            </a:r>
            <a:r>
              <a:rPr lang="el-GR" sz="2200" spc="-75" dirty="0" err="1">
                <a:latin typeface="Gill Sans MT"/>
                <a:cs typeface="Gill Sans MT"/>
              </a:rPr>
              <a:t>Northpoint</a:t>
            </a:r>
            <a:r>
              <a:rPr lang="el-GR" sz="2200" spc="-75" dirty="0">
                <a:latin typeface="Gill Sans MT"/>
                <a:cs typeface="Gill Sans MT"/>
              </a:rPr>
              <a:t> (</a:t>
            </a:r>
            <a:r>
              <a:rPr lang="el-GR" sz="2200" spc="-75" dirty="0" err="1">
                <a:latin typeface="Gill Sans MT"/>
                <a:cs typeface="Gill Sans MT"/>
              </a:rPr>
              <a:t>Dieterich</a:t>
            </a:r>
            <a:r>
              <a:rPr lang="el-GR" sz="2200" spc="-75" dirty="0">
                <a:latin typeface="Gill Sans MT"/>
                <a:cs typeface="Gill Sans MT"/>
              </a:rPr>
              <a:t> </a:t>
            </a:r>
            <a:r>
              <a:rPr lang="el-GR" sz="2200" spc="-75" dirty="0" err="1">
                <a:latin typeface="Gill Sans MT"/>
                <a:cs typeface="Gill Sans MT"/>
              </a:rPr>
              <a:t>et</a:t>
            </a:r>
            <a:r>
              <a:rPr lang="el-GR" sz="2200" spc="-75" dirty="0">
                <a:latin typeface="Gill Sans MT"/>
                <a:cs typeface="Gill Sans MT"/>
              </a:rPr>
              <a:t> </a:t>
            </a:r>
            <a:r>
              <a:rPr lang="el-GR" sz="2200" spc="-75" dirty="0" err="1">
                <a:latin typeface="Gill Sans MT"/>
                <a:cs typeface="Gill Sans MT"/>
              </a:rPr>
              <a:t>al</a:t>
            </a:r>
            <a:r>
              <a:rPr lang="el-GR" sz="2200" spc="-75" dirty="0">
                <a:latin typeface="Gill Sans MT"/>
                <a:cs typeface="Gill Sans MT"/>
              </a:rPr>
              <a:t> 2016) η </a:t>
            </a:r>
            <a:r>
              <a:rPr lang="el-GR" sz="2200" spc="-75" dirty="0" err="1">
                <a:latin typeface="Gill Sans MT"/>
                <a:cs typeface="Gill Sans MT"/>
              </a:rPr>
              <a:t>ProPublica</a:t>
            </a:r>
            <a:r>
              <a:rPr lang="el-GR" sz="2200" spc="-75" dirty="0">
                <a:latin typeface="Gill Sans MT"/>
                <a:cs typeface="Gill Sans MT"/>
              </a:rPr>
              <a:t> έκανε αρκετά στατιστικά και τεχνικά λάθη</a:t>
            </a:r>
            <a:endParaRPr sz="2200" dirty="0">
              <a:latin typeface="Gill Sans MT"/>
              <a:cs typeface="Gill Sans MT"/>
            </a:endParaRPr>
          </a:p>
          <a:p>
            <a:pPr marL="234950" indent="-222885">
              <a:lnSpc>
                <a:spcPct val="100000"/>
              </a:lnSpc>
              <a:spcBef>
                <a:spcPts val="1870"/>
              </a:spcBef>
              <a:buSzPct val="95454"/>
              <a:buFont typeface="Arial"/>
              <a:buChar char="►"/>
              <a:tabLst>
                <a:tab pos="235585" algn="l"/>
              </a:tabLst>
            </a:pPr>
            <a:r>
              <a:rPr lang="el-GR" sz="2200" spc="-60" dirty="0">
                <a:latin typeface="Gill Sans MT"/>
                <a:cs typeface="Gill Sans MT"/>
              </a:rPr>
              <a:t>Η ακρίβεια των προβλέψεων του COMPAS &gt; ακρίβεια των ανθρώπινων κρίσεων</a:t>
            </a:r>
            <a:endParaRPr sz="2200" dirty="0">
              <a:latin typeface="Gill Sans MT"/>
              <a:cs typeface="Gill Sans MT"/>
            </a:endParaRPr>
          </a:p>
          <a:p>
            <a:pPr marL="234950" indent="-222885">
              <a:lnSpc>
                <a:spcPct val="100000"/>
              </a:lnSpc>
              <a:spcBef>
                <a:spcPts val="1850"/>
              </a:spcBef>
              <a:buSzPct val="95454"/>
              <a:buFont typeface="Arial"/>
              <a:buChar char="►"/>
              <a:tabLst>
                <a:tab pos="235585" algn="l"/>
              </a:tabLst>
            </a:pPr>
            <a:r>
              <a:rPr lang="el-GR" sz="2200" spc="-80" dirty="0">
                <a:latin typeface="Gill Sans MT"/>
                <a:cs typeface="Gill Sans MT"/>
              </a:rPr>
              <a:t>Η γενική κλίμακα κινδύνου υποτροπής είναι εξίσου ακριβής για μαύρους και λευκούς</a:t>
            </a:r>
            <a:endParaRPr sz="2200" dirty="0">
              <a:latin typeface="Gill Sans MT"/>
              <a:cs typeface="Gill Sans MT"/>
            </a:endParaRPr>
          </a:p>
          <a:p>
            <a:pPr marL="234950" indent="-222885">
              <a:lnSpc>
                <a:spcPct val="100000"/>
              </a:lnSpc>
              <a:spcBef>
                <a:spcPts val="1845"/>
              </a:spcBef>
              <a:buSzPct val="95454"/>
              <a:buFont typeface="Arial"/>
              <a:buChar char="►"/>
              <a:tabLst>
                <a:tab pos="235585" algn="l"/>
              </a:tabLst>
            </a:pPr>
            <a:r>
              <a:rPr lang="el-GR" sz="2200" spc="-160" dirty="0">
                <a:latin typeface="Gill Sans MT"/>
                <a:cs typeface="Gill Sans MT"/>
              </a:rPr>
              <a:t>Το COMPAS συμμορφώνεται με την αρχή της δικαιοσύνης</a:t>
            </a:r>
            <a:endParaRPr sz="2200" dirty="0">
              <a:latin typeface="Gill Sans MT"/>
              <a:cs typeface="Gill Sans MT"/>
            </a:endParaRPr>
          </a:p>
          <a:p>
            <a:pPr marL="234950" indent="-222885">
              <a:lnSpc>
                <a:spcPct val="100000"/>
              </a:lnSpc>
              <a:spcBef>
                <a:spcPts val="1775"/>
              </a:spcBef>
              <a:buSzPct val="95454"/>
              <a:buFont typeface="Arial"/>
              <a:buChar char="►"/>
              <a:tabLst>
                <a:tab pos="235585" algn="l"/>
              </a:tabLst>
            </a:pPr>
            <a:r>
              <a:rPr lang="el-GR" sz="2200" spc="-10" dirty="0">
                <a:latin typeface="Gill Sans MT"/>
                <a:cs typeface="Gill Sans MT"/>
              </a:rPr>
              <a:t>Δεν εφαρμόζει φυλετικές διακρίσεις</a:t>
            </a:r>
            <a:endParaRPr sz="2200" dirty="0">
              <a:latin typeface="Gill Sans MT"/>
              <a:cs typeface="Gill Sans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305" y="5838366"/>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25</a:t>
            </a:r>
            <a:endParaRPr sz="1000">
              <a:latin typeface="Calibri"/>
              <a:cs typeface="Calibri"/>
            </a:endParaRPr>
          </a:p>
        </p:txBody>
      </p:sp>
      <p:sp>
        <p:nvSpPr>
          <p:cNvPr id="22" name="object 22"/>
          <p:cNvSpPr txBox="1">
            <a:spLocks noGrp="1"/>
          </p:cNvSpPr>
          <p:nvPr>
            <p:ph type="title"/>
          </p:nvPr>
        </p:nvSpPr>
        <p:spPr>
          <a:xfrm>
            <a:off x="469900" y="780849"/>
            <a:ext cx="8782050" cy="1032334"/>
          </a:xfrm>
          <a:prstGeom prst="rect">
            <a:avLst/>
          </a:prstGeom>
        </p:spPr>
        <p:txBody>
          <a:bodyPr vert="horz" wrap="square" lIns="0" tIns="16510" rIns="0" bIns="0" rtlCol="0">
            <a:spAutoFit/>
          </a:bodyPr>
          <a:lstStyle/>
          <a:p>
            <a:pPr marL="2191385" algn="ctr">
              <a:lnSpc>
                <a:spcPct val="100000"/>
              </a:lnSpc>
              <a:spcBef>
                <a:spcPts val="130"/>
              </a:spcBef>
            </a:pPr>
            <a:r>
              <a:rPr lang="el-GR" sz="3300" spc="-25" dirty="0"/>
              <a:t>Η αντιπαράθεση: Είναι το COMPAS δίκαιο;</a:t>
            </a:r>
            <a:endParaRPr sz="3300" dirty="0"/>
          </a:p>
        </p:txBody>
      </p:sp>
      <p:sp>
        <p:nvSpPr>
          <p:cNvPr id="24" name="object 24"/>
          <p:cNvSpPr txBox="1"/>
          <p:nvPr/>
        </p:nvSpPr>
        <p:spPr>
          <a:xfrm>
            <a:off x="1771051" y="2582058"/>
            <a:ext cx="3355581" cy="3203441"/>
          </a:xfrm>
          <a:prstGeom prst="rect">
            <a:avLst/>
          </a:prstGeom>
        </p:spPr>
        <p:txBody>
          <a:bodyPr vert="horz" wrap="square" lIns="0" tIns="12700" rIns="0" bIns="0" rtlCol="0">
            <a:spAutoFit/>
          </a:bodyPr>
          <a:lstStyle/>
          <a:p>
            <a:pPr marL="255270" indent="-243204">
              <a:lnSpc>
                <a:spcPct val="100000"/>
              </a:lnSpc>
              <a:spcBef>
                <a:spcPts val="100"/>
              </a:spcBef>
              <a:buSzPct val="95833"/>
              <a:buFont typeface="Arial"/>
              <a:buChar char="►"/>
              <a:tabLst>
                <a:tab pos="255904" algn="l"/>
              </a:tabLst>
            </a:pPr>
            <a:r>
              <a:rPr lang="el-GR" sz="2400" spc="-10" dirty="0">
                <a:latin typeface="Trebuchet MS"/>
                <a:cs typeface="Trebuchet MS"/>
              </a:rPr>
              <a:t>Είναι ακριβές;</a:t>
            </a:r>
            <a:endParaRPr sz="2400" dirty="0">
              <a:latin typeface="Trebuchet MS"/>
              <a:cs typeface="Trebuchet MS"/>
            </a:endParaRPr>
          </a:p>
          <a:p>
            <a:pPr>
              <a:lnSpc>
                <a:spcPct val="100000"/>
              </a:lnSpc>
              <a:buFont typeface="Arial"/>
              <a:buChar char="►"/>
            </a:pPr>
            <a:endParaRPr sz="2700" dirty="0">
              <a:latin typeface="Trebuchet MS"/>
              <a:cs typeface="Trebuchet MS"/>
            </a:endParaRPr>
          </a:p>
          <a:p>
            <a:pPr marL="255270" indent="-243204">
              <a:lnSpc>
                <a:spcPct val="100000"/>
              </a:lnSpc>
              <a:spcBef>
                <a:spcPts val="1975"/>
              </a:spcBef>
              <a:buSzPct val="95833"/>
              <a:buFont typeface="Arial"/>
              <a:buChar char="►"/>
              <a:tabLst>
                <a:tab pos="255904" algn="l"/>
              </a:tabLst>
            </a:pPr>
            <a:r>
              <a:rPr lang="el-GR" sz="2400" spc="-10" dirty="0">
                <a:latin typeface="Trebuchet MS"/>
                <a:cs typeface="Trebuchet MS"/>
              </a:rPr>
              <a:t>Είναι δίκαιο για τα άτομα;</a:t>
            </a:r>
            <a:endParaRPr sz="2400" dirty="0">
              <a:latin typeface="Trebuchet MS"/>
              <a:cs typeface="Trebuchet MS"/>
            </a:endParaRPr>
          </a:p>
          <a:p>
            <a:pPr>
              <a:lnSpc>
                <a:spcPct val="100000"/>
              </a:lnSpc>
              <a:buFont typeface="Arial"/>
              <a:buChar char="►"/>
            </a:pPr>
            <a:endParaRPr sz="2700" dirty="0">
              <a:latin typeface="Trebuchet MS"/>
              <a:cs typeface="Trebuchet MS"/>
            </a:endParaRPr>
          </a:p>
          <a:p>
            <a:pPr marL="255270" indent="-243204">
              <a:lnSpc>
                <a:spcPct val="100000"/>
              </a:lnSpc>
              <a:spcBef>
                <a:spcPts val="2000"/>
              </a:spcBef>
              <a:buSzPct val="95833"/>
              <a:buFont typeface="Arial"/>
              <a:buChar char="►"/>
              <a:tabLst>
                <a:tab pos="255904" algn="l"/>
              </a:tabLst>
            </a:pPr>
            <a:r>
              <a:rPr lang="el-GR" sz="2400" spc="-10" dirty="0">
                <a:latin typeface="Trebuchet MS"/>
                <a:cs typeface="Trebuchet MS"/>
              </a:rPr>
              <a:t>Είναι δίκαιο για τις ομάδες;</a:t>
            </a:r>
          </a:p>
        </p:txBody>
      </p:sp>
      <p:pic>
        <p:nvPicPr>
          <p:cNvPr id="25" name="object 25"/>
          <p:cNvPicPr/>
          <p:nvPr/>
        </p:nvPicPr>
        <p:blipFill>
          <a:blip r:embed="rId3" cstate="print"/>
          <a:stretch>
            <a:fillRect/>
          </a:stretch>
        </p:blipFill>
        <p:spPr>
          <a:xfrm>
            <a:off x="6518173" y="2030958"/>
            <a:ext cx="1540217" cy="1539814"/>
          </a:xfrm>
          <a:prstGeom prst="rect">
            <a:avLst/>
          </a:prstGeom>
        </p:spPr>
      </p:pic>
      <p:grpSp>
        <p:nvGrpSpPr>
          <p:cNvPr id="26" name="object 26"/>
          <p:cNvGrpSpPr/>
          <p:nvPr/>
        </p:nvGrpSpPr>
        <p:grpSpPr>
          <a:xfrm>
            <a:off x="6032500" y="4036720"/>
            <a:ext cx="2512060" cy="1646555"/>
            <a:chOff x="6032500" y="4036720"/>
            <a:chExt cx="2512060" cy="1646555"/>
          </a:xfrm>
        </p:grpSpPr>
        <p:pic>
          <p:nvPicPr>
            <p:cNvPr id="27" name="object 27"/>
            <p:cNvPicPr/>
            <p:nvPr/>
          </p:nvPicPr>
          <p:blipFill>
            <a:blip r:embed="rId4" cstate="print"/>
            <a:stretch>
              <a:fillRect/>
            </a:stretch>
          </p:blipFill>
          <p:spPr>
            <a:xfrm>
              <a:off x="8082013" y="4036720"/>
              <a:ext cx="202933" cy="542480"/>
            </a:xfrm>
            <a:prstGeom prst="rect">
              <a:avLst/>
            </a:prstGeom>
          </p:spPr>
        </p:pic>
        <p:pic>
          <p:nvPicPr>
            <p:cNvPr id="28" name="object 28"/>
            <p:cNvPicPr/>
            <p:nvPr/>
          </p:nvPicPr>
          <p:blipFill>
            <a:blip r:embed="rId4" cstate="print"/>
            <a:stretch>
              <a:fillRect/>
            </a:stretch>
          </p:blipFill>
          <p:spPr>
            <a:xfrm>
              <a:off x="6271986" y="4036720"/>
              <a:ext cx="202918" cy="542480"/>
            </a:xfrm>
            <a:prstGeom prst="rect">
              <a:avLst/>
            </a:prstGeom>
          </p:spPr>
        </p:pic>
        <p:pic>
          <p:nvPicPr>
            <p:cNvPr id="29" name="object 29"/>
            <p:cNvPicPr/>
            <p:nvPr/>
          </p:nvPicPr>
          <p:blipFill>
            <a:blip r:embed="rId5" cstate="print"/>
            <a:stretch>
              <a:fillRect/>
            </a:stretch>
          </p:blipFill>
          <p:spPr>
            <a:xfrm>
              <a:off x="6508356" y="4036720"/>
              <a:ext cx="1540217" cy="1340192"/>
            </a:xfrm>
            <a:prstGeom prst="rect">
              <a:avLst/>
            </a:prstGeom>
          </p:spPr>
        </p:pic>
        <p:pic>
          <p:nvPicPr>
            <p:cNvPr id="30" name="object 30"/>
            <p:cNvPicPr/>
            <p:nvPr/>
          </p:nvPicPr>
          <p:blipFill>
            <a:blip r:embed="rId4" cstate="print"/>
            <a:stretch>
              <a:fillRect/>
            </a:stretch>
          </p:blipFill>
          <p:spPr>
            <a:xfrm>
              <a:off x="6271985" y="4869459"/>
              <a:ext cx="202919" cy="542480"/>
            </a:xfrm>
            <a:prstGeom prst="rect">
              <a:avLst/>
            </a:prstGeom>
          </p:spPr>
        </p:pic>
        <p:pic>
          <p:nvPicPr>
            <p:cNvPr id="31" name="object 31"/>
            <p:cNvPicPr/>
            <p:nvPr/>
          </p:nvPicPr>
          <p:blipFill>
            <a:blip r:embed="rId4" cstate="print"/>
            <a:stretch>
              <a:fillRect/>
            </a:stretch>
          </p:blipFill>
          <p:spPr>
            <a:xfrm>
              <a:off x="6486131" y="5105670"/>
              <a:ext cx="202944" cy="542513"/>
            </a:xfrm>
            <a:prstGeom prst="rect">
              <a:avLst/>
            </a:prstGeom>
          </p:spPr>
        </p:pic>
        <p:pic>
          <p:nvPicPr>
            <p:cNvPr id="32" name="object 32"/>
            <p:cNvPicPr/>
            <p:nvPr/>
          </p:nvPicPr>
          <p:blipFill>
            <a:blip r:embed="rId4" cstate="print"/>
            <a:stretch>
              <a:fillRect/>
            </a:stretch>
          </p:blipFill>
          <p:spPr>
            <a:xfrm>
              <a:off x="6032500" y="4875281"/>
              <a:ext cx="202941" cy="542512"/>
            </a:xfrm>
            <a:prstGeom prst="rect">
              <a:avLst/>
            </a:prstGeom>
          </p:spPr>
        </p:pic>
        <p:pic>
          <p:nvPicPr>
            <p:cNvPr id="33" name="object 33"/>
            <p:cNvPicPr/>
            <p:nvPr/>
          </p:nvPicPr>
          <p:blipFill>
            <a:blip r:embed="rId6" cstate="print"/>
            <a:stretch>
              <a:fillRect/>
            </a:stretch>
          </p:blipFill>
          <p:spPr>
            <a:xfrm>
              <a:off x="8049937" y="4875281"/>
              <a:ext cx="494130" cy="544595"/>
            </a:xfrm>
            <a:prstGeom prst="rect">
              <a:avLst/>
            </a:prstGeom>
          </p:spPr>
        </p:pic>
        <p:pic>
          <p:nvPicPr>
            <p:cNvPr id="34" name="object 34"/>
            <p:cNvPicPr/>
            <p:nvPr/>
          </p:nvPicPr>
          <p:blipFill>
            <a:blip r:embed="rId7" cstate="print"/>
            <a:stretch>
              <a:fillRect/>
            </a:stretch>
          </p:blipFill>
          <p:spPr>
            <a:xfrm>
              <a:off x="7777010" y="5140718"/>
              <a:ext cx="247046" cy="542480"/>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9900" y="6064814"/>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26</a:t>
            </a:r>
            <a:endParaRPr sz="1000">
              <a:latin typeface="Calibri"/>
              <a:cs typeface="Calibri"/>
            </a:endParaRPr>
          </a:p>
        </p:txBody>
      </p:sp>
      <p:sp>
        <p:nvSpPr>
          <p:cNvPr id="17" name="object 17"/>
          <p:cNvSpPr txBox="1">
            <a:spLocks noGrp="1"/>
          </p:cNvSpPr>
          <p:nvPr>
            <p:ph type="title"/>
          </p:nvPr>
        </p:nvSpPr>
        <p:spPr>
          <a:xfrm>
            <a:off x="3093243" y="867475"/>
            <a:ext cx="4506913" cy="524503"/>
          </a:xfrm>
          <a:prstGeom prst="rect">
            <a:avLst/>
          </a:prstGeom>
        </p:spPr>
        <p:txBody>
          <a:bodyPr vert="horz" wrap="square" lIns="0" tIns="16510" rIns="0" bIns="0" rtlCol="0">
            <a:spAutoFit/>
          </a:bodyPr>
          <a:lstStyle/>
          <a:p>
            <a:pPr marL="12700">
              <a:lnSpc>
                <a:spcPct val="100000"/>
              </a:lnSpc>
              <a:spcBef>
                <a:spcPts val="130"/>
              </a:spcBef>
            </a:pPr>
            <a:r>
              <a:rPr lang="el-GR" sz="3300" spc="-40" dirty="0"/>
              <a:t>Η υπόθεση του </a:t>
            </a:r>
            <a:r>
              <a:rPr sz="3300" spc="-135" dirty="0"/>
              <a:t>SAPMOC</a:t>
            </a:r>
            <a:endParaRPr sz="3300" dirty="0"/>
          </a:p>
        </p:txBody>
      </p:sp>
      <p:sp>
        <p:nvSpPr>
          <p:cNvPr id="19" name="object 19"/>
          <p:cNvSpPr txBox="1"/>
          <p:nvPr/>
        </p:nvSpPr>
        <p:spPr>
          <a:xfrm>
            <a:off x="1841500" y="1593677"/>
            <a:ext cx="7185113" cy="4369145"/>
          </a:xfrm>
          <a:prstGeom prst="rect">
            <a:avLst/>
          </a:prstGeom>
        </p:spPr>
        <p:txBody>
          <a:bodyPr vert="horz" wrap="square" lIns="0" tIns="44450" rIns="0" bIns="0" rtlCol="0">
            <a:spAutoFit/>
          </a:bodyPr>
          <a:lstStyle/>
          <a:p>
            <a:pPr marL="255270" indent="-243204">
              <a:lnSpc>
                <a:spcPct val="100000"/>
              </a:lnSpc>
              <a:spcBef>
                <a:spcPts val="350"/>
              </a:spcBef>
              <a:buSzPct val="95833"/>
              <a:buFont typeface="Arial"/>
              <a:buChar char="►"/>
              <a:tabLst>
                <a:tab pos="255904" algn="l"/>
              </a:tabLst>
            </a:pPr>
            <a:r>
              <a:rPr sz="2400" spc="80" dirty="0">
                <a:latin typeface="Trebuchet MS"/>
                <a:cs typeface="Trebuchet MS"/>
              </a:rPr>
              <a:t>2000</a:t>
            </a:r>
            <a:r>
              <a:rPr sz="2400" spc="-60" dirty="0">
                <a:latin typeface="Trebuchet MS"/>
                <a:cs typeface="Trebuchet MS"/>
              </a:rPr>
              <a:t> </a:t>
            </a:r>
            <a:r>
              <a:rPr lang="el-GR" sz="2400" spc="-90" dirty="0">
                <a:latin typeface="Trebuchet MS"/>
                <a:cs typeface="Trebuchet MS"/>
              </a:rPr>
              <a:t>κατηγορούμενοι</a:t>
            </a:r>
            <a:endParaRPr sz="2400" dirty="0">
              <a:latin typeface="Trebuchet MS"/>
              <a:cs typeface="Trebuchet MS"/>
            </a:endParaRPr>
          </a:p>
          <a:p>
            <a:pPr marL="491490" lvl="1" indent="-90170">
              <a:lnSpc>
                <a:spcPct val="100000"/>
              </a:lnSpc>
              <a:spcBef>
                <a:spcPts val="204"/>
              </a:spcBef>
              <a:buSzPct val="95000"/>
              <a:buFont typeface="Arial"/>
              <a:buChar char="•"/>
              <a:tabLst>
                <a:tab pos="492125" algn="l"/>
              </a:tabLst>
            </a:pPr>
            <a:r>
              <a:rPr sz="2000" spc="135" dirty="0">
                <a:latin typeface="Gill Sans MT"/>
                <a:cs typeface="Gill Sans MT"/>
              </a:rPr>
              <a:t>1000</a:t>
            </a:r>
            <a:r>
              <a:rPr sz="2000" spc="55" dirty="0">
                <a:latin typeface="Gill Sans MT"/>
                <a:cs typeface="Gill Sans MT"/>
              </a:rPr>
              <a:t> </a:t>
            </a:r>
            <a:r>
              <a:rPr lang="el-GR" sz="2000" spc="-20" dirty="0">
                <a:latin typeface="Gill Sans MT"/>
                <a:cs typeface="Gill Sans MT"/>
              </a:rPr>
              <a:t>μπλε</a:t>
            </a:r>
            <a:endParaRPr sz="2000" dirty="0">
              <a:latin typeface="Gill Sans MT"/>
              <a:cs typeface="Gill Sans MT"/>
            </a:endParaRPr>
          </a:p>
          <a:p>
            <a:pPr marL="491490" lvl="1" indent="-90170">
              <a:lnSpc>
                <a:spcPct val="100000"/>
              </a:lnSpc>
              <a:spcBef>
                <a:spcPts val="215"/>
              </a:spcBef>
              <a:buSzPct val="95000"/>
              <a:buFont typeface="Arial"/>
              <a:buChar char="•"/>
              <a:tabLst>
                <a:tab pos="492125" algn="l"/>
              </a:tabLst>
            </a:pPr>
            <a:r>
              <a:rPr sz="2000" spc="135" dirty="0">
                <a:latin typeface="Gill Sans MT"/>
                <a:cs typeface="Gill Sans MT"/>
              </a:rPr>
              <a:t>1000</a:t>
            </a:r>
            <a:r>
              <a:rPr sz="2000" spc="55" dirty="0">
                <a:latin typeface="Gill Sans MT"/>
                <a:cs typeface="Gill Sans MT"/>
              </a:rPr>
              <a:t> </a:t>
            </a:r>
            <a:r>
              <a:rPr lang="el-GR" sz="2000" spc="-10" dirty="0">
                <a:latin typeface="Gill Sans MT"/>
                <a:cs typeface="Gill Sans MT"/>
              </a:rPr>
              <a:t>πράσινοι</a:t>
            </a:r>
            <a:endParaRPr sz="2000" dirty="0">
              <a:latin typeface="Gill Sans MT"/>
              <a:cs typeface="Gill Sans MT"/>
            </a:endParaRPr>
          </a:p>
          <a:p>
            <a:pPr marL="255270" indent="-243204">
              <a:lnSpc>
                <a:spcPct val="100000"/>
              </a:lnSpc>
              <a:spcBef>
                <a:spcPts val="490"/>
              </a:spcBef>
              <a:buSzPct val="95833"/>
              <a:buFont typeface="Arial"/>
              <a:buChar char="►"/>
              <a:tabLst>
                <a:tab pos="255904" algn="l"/>
              </a:tabLst>
            </a:pPr>
            <a:r>
              <a:rPr lang="el-GR" sz="2400" spc="-150" dirty="0">
                <a:latin typeface="Trebuchet MS"/>
                <a:cs typeface="Trebuchet MS"/>
              </a:rPr>
              <a:t>Ένας μοναδικός προγνωστικός παράγοντας:</a:t>
            </a:r>
            <a:endParaRPr sz="2400" dirty="0">
              <a:latin typeface="Trebuchet MS"/>
              <a:cs typeface="Trebuchet MS"/>
            </a:endParaRPr>
          </a:p>
          <a:p>
            <a:pPr marL="491490" lvl="1" indent="-90170">
              <a:lnSpc>
                <a:spcPct val="100000"/>
              </a:lnSpc>
              <a:spcBef>
                <a:spcPts val="209"/>
              </a:spcBef>
              <a:buSzPct val="95000"/>
              <a:buFont typeface="Arial"/>
              <a:buChar char="•"/>
              <a:tabLst>
                <a:tab pos="492125" algn="l"/>
              </a:tabLst>
            </a:pPr>
            <a:r>
              <a:rPr lang="el-GR" sz="2000" dirty="0">
                <a:latin typeface="Gill Sans MT"/>
                <a:cs typeface="Gill Sans MT"/>
              </a:rPr>
              <a:t>Εάν έχουν προηγηθεί αδικήματα, τότε πιθανόν να υποτροπιάσουν</a:t>
            </a:r>
            <a:endParaRPr sz="2000" dirty="0">
              <a:latin typeface="Gill Sans MT"/>
              <a:cs typeface="Gill Sans MT"/>
            </a:endParaRPr>
          </a:p>
          <a:p>
            <a:pPr marL="255270" indent="-243204">
              <a:lnSpc>
                <a:spcPct val="100000"/>
              </a:lnSpc>
              <a:spcBef>
                <a:spcPts val="509"/>
              </a:spcBef>
              <a:buSzPct val="95833"/>
              <a:buFont typeface="Arial"/>
              <a:buChar char="►"/>
              <a:tabLst>
                <a:tab pos="255904" algn="l"/>
              </a:tabLst>
            </a:pPr>
            <a:r>
              <a:rPr lang="el-GR" sz="2400" spc="-155" dirty="0">
                <a:latin typeface="Trebuchet MS"/>
                <a:cs typeface="Trebuchet MS"/>
              </a:rPr>
              <a:t>Υπόθεση</a:t>
            </a:r>
            <a:r>
              <a:rPr lang="en-US" sz="2400" spc="35" dirty="0">
                <a:latin typeface="Trebuchet MS"/>
                <a:cs typeface="Trebuchet MS"/>
              </a:rPr>
              <a:t> 1</a:t>
            </a:r>
            <a:endParaRPr lang="en-US" sz="2400" dirty="0">
              <a:latin typeface="Trebuchet MS"/>
              <a:cs typeface="Trebuchet MS"/>
            </a:endParaRPr>
          </a:p>
          <a:p>
            <a:pPr marL="491490" lvl="1" indent="-90170">
              <a:lnSpc>
                <a:spcPct val="100000"/>
              </a:lnSpc>
              <a:spcBef>
                <a:spcPts val="330"/>
              </a:spcBef>
              <a:buSzPct val="95000"/>
              <a:buFont typeface="Arial"/>
              <a:buChar char="•"/>
              <a:tabLst>
                <a:tab pos="492125" algn="l"/>
              </a:tabLst>
            </a:pPr>
            <a:r>
              <a:rPr lang="el-GR" sz="2000" spc="-35" dirty="0">
                <a:latin typeface="Gill Sans MT"/>
                <a:cs typeface="Gill Sans MT"/>
              </a:rPr>
              <a:t>προηγούμενοι παραβάτες: 75% υποτροπιάζουν</a:t>
            </a:r>
            <a:endParaRPr lang="en-US" sz="2000" dirty="0">
              <a:latin typeface="Gill Sans MT"/>
              <a:cs typeface="Gill Sans MT"/>
            </a:endParaRPr>
          </a:p>
          <a:p>
            <a:pPr marL="491490" lvl="1" indent="-90170">
              <a:lnSpc>
                <a:spcPct val="100000"/>
              </a:lnSpc>
              <a:spcBef>
                <a:spcPts val="190"/>
              </a:spcBef>
              <a:buSzPct val="95000"/>
              <a:buFont typeface="Arial"/>
              <a:buChar char="•"/>
              <a:tabLst>
                <a:tab pos="492125" algn="l"/>
              </a:tabLst>
            </a:pPr>
            <a:r>
              <a:rPr lang="el-GR" sz="2000" spc="-35" dirty="0">
                <a:latin typeface="Gill Sans MT"/>
                <a:cs typeface="Gill Sans MT"/>
              </a:rPr>
              <a:t>Πρώτη φορά παραβάτες: 25% υποτροπιάζουν</a:t>
            </a:r>
            <a:endParaRPr sz="2000" dirty="0">
              <a:latin typeface="Gill Sans MT"/>
              <a:cs typeface="Gill Sans MT"/>
            </a:endParaRPr>
          </a:p>
          <a:p>
            <a:pPr marL="255270" indent="-243204">
              <a:lnSpc>
                <a:spcPct val="100000"/>
              </a:lnSpc>
              <a:spcBef>
                <a:spcPts val="509"/>
              </a:spcBef>
              <a:buSzPct val="95833"/>
              <a:buFont typeface="Arial"/>
              <a:buChar char="►"/>
              <a:tabLst>
                <a:tab pos="255904" algn="l"/>
              </a:tabLst>
            </a:pPr>
            <a:r>
              <a:rPr lang="el-GR" sz="2400" spc="-155" dirty="0">
                <a:latin typeface="Trebuchet MS"/>
                <a:cs typeface="Trebuchet MS"/>
              </a:rPr>
              <a:t>Υπόθεση</a:t>
            </a:r>
            <a:r>
              <a:rPr sz="2400" spc="35" dirty="0">
                <a:latin typeface="Trebuchet MS"/>
                <a:cs typeface="Trebuchet MS"/>
              </a:rPr>
              <a:t> 2</a:t>
            </a:r>
            <a:endParaRPr sz="2400" dirty="0">
              <a:latin typeface="Trebuchet MS"/>
              <a:cs typeface="Trebuchet MS"/>
            </a:endParaRPr>
          </a:p>
          <a:p>
            <a:pPr marL="491490" lvl="1" indent="-90170">
              <a:lnSpc>
                <a:spcPct val="100000"/>
              </a:lnSpc>
              <a:spcBef>
                <a:spcPts val="210"/>
              </a:spcBef>
              <a:buSzPct val="95000"/>
              <a:buFont typeface="Arial"/>
              <a:buChar char="•"/>
              <a:tabLst>
                <a:tab pos="492125" algn="l"/>
              </a:tabLst>
            </a:pPr>
            <a:r>
              <a:rPr lang="el-GR" sz="2000" dirty="0">
                <a:latin typeface="Gill Sans MT"/>
                <a:cs typeface="Gill Sans MT"/>
              </a:rPr>
              <a:t>Μπλε: 75% προηγούμενοι παραβάτες</a:t>
            </a:r>
            <a:endParaRPr sz="2000" dirty="0">
              <a:latin typeface="Gill Sans MT"/>
              <a:cs typeface="Gill Sans MT"/>
            </a:endParaRPr>
          </a:p>
          <a:p>
            <a:pPr marL="491490" lvl="1" indent="-90170">
              <a:lnSpc>
                <a:spcPct val="100000"/>
              </a:lnSpc>
              <a:spcBef>
                <a:spcPts val="190"/>
              </a:spcBef>
              <a:buSzPct val="95000"/>
              <a:buFont typeface="Arial"/>
              <a:buChar char="•"/>
              <a:tabLst>
                <a:tab pos="492125" algn="l"/>
              </a:tabLst>
            </a:pPr>
            <a:r>
              <a:rPr lang="el-GR" sz="2000" spc="-95" dirty="0">
                <a:latin typeface="Gill Sans MT"/>
                <a:cs typeface="Gill Sans MT"/>
              </a:rPr>
              <a:t>Πράσινο 25% προηγούμενοι παραβάτες</a:t>
            </a:r>
            <a:endParaRPr sz="2000" dirty="0">
              <a:latin typeface="Gill Sans MT"/>
              <a:cs typeface="Gill Sans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7500" y="6353291"/>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27</a:t>
            </a:r>
            <a:endParaRPr sz="1000">
              <a:latin typeface="Calibri"/>
              <a:cs typeface="Calibri"/>
            </a:endParaRPr>
          </a:p>
        </p:txBody>
      </p:sp>
      <p:sp>
        <p:nvSpPr>
          <p:cNvPr id="10" name="object 10"/>
          <p:cNvSpPr txBox="1">
            <a:spLocks noGrp="1"/>
          </p:cNvSpPr>
          <p:nvPr>
            <p:ph type="title"/>
          </p:nvPr>
        </p:nvSpPr>
        <p:spPr>
          <a:xfrm>
            <a:off x="3429952" y="654050"/>
            <a:ext cx="3833495" cy="533400"/>
          </a:xfrm>
          <a:prstGeom prst="rect">
            <a:avLst/>
          </a:prstGeom>
        </p:spPr>
        <p:txBody>
          <a:bodyPr vert="horz" wrap="square" lIns="0" tIns="16510" rIns="0" bIns="0" rtlCol="0">
            <a:spAutoFit/>
          </a:bodyPr>
          <a:lstStyle/>
          <a:p>
            <a:pPr marL="12700">
              <a:lnSpc>
                <a:spcPct val="100000"/>
              </a:lnSpc>
              <a:spcBef>
                <a:spcPts val="130"/>
              </a:spcBef>
            </a:pPr>
            <a:r>
              <a:rPr sz="3300" spc="-145" dirty="0"/>
              <a:t>SAPMOC</a:t>
            </a:r>
            <a:r>
              <a:rPr sz="3300" spc="-75" dirty="0"/>
              <a:t> </a:t>
            </a:r>
            <a:r>
              <a:rPr lang="el-GR" sz="3300" spc="-20" dirty="0"/>
              <a:t>Υποθέσεις</a:t>
            </a:r>
            <a:endParaRPr sz="3300" dirty="0"/>
          </a:p>
        </p:txBody>
      </p:sp>
      <p:graphicFrame>
        <p:nvGraphicFramePr>
          <p:cNvPr id="11" name="object 11"/>
          <p:cNvGraphicFramePr>
            <a:graphicFrameLocks noGrp="1"/>
          </p:cNvGraphicFramePr>
          <p:nvPr>
            <p:extLst>
              <p:ext uri="{D42A27DB-BD31-4B8C-83A1-F6EECF244321}">
                <p14:modId xmlns:p14="http://schemas.microsoft.com/office/powerpoint/2010/main" val="3031614628"/>
              </p:ext>
            </p:extLst>
          </p:nvPr>
        </p:nvGraphicFramePr>
        <p:xfrm>
          <a:off x="1490268" y="1643938"/>
          <a:ext cx="8211818" cy="2128520"/>
        </p:xfrm>
        <a:graphic>
          <a:graphicData uri="http://schemas.openxmlformats.org/drawingml/2006/table">
            <a:tbl>
              <a:tblPr firstRow="1" bandRow="1">
                <a:tableStyleId>{2D5ABB26-0587-4C30-8999-92F81FD0307C}</a:tableStyleId>
              </a:tblPr>
              <a:tblGrid>
                <a:gridCol w="3229610">
                  <a:extLst>
                    <a:ext uri="{9D8B030D-6E8A-4147-A177-3AD203B41FA5}">
                      <a16:colId xmlns:a16="http://schemas.microsoft.com/office/drawing/2014/main" val="20000"/>
                    </a:ext>
                  </a:extLst>
                </a:gridCol>
                <a:gridCol w="1494789">
                  <a:extLst>
                    <a:ext uri="{9D8B030D-6E8A-4147-A177-3AD203B41FA5}">
                      <a16:colId xmlns:a16="http://schemas.microsoft.com/office/drawing/2014/main" val="20001"/>
                    </a:ext>
                  </a:extLst>
                </a:gridCol>
                <a:gridCol w="2056765">
                  <a:extLst>
                    <a:ext uri="{9D8B030D-6E8A-4147-A177-3AD203B41FA5}">
                      <a16:colId xmlns:a16="http://schemas.microsoft.com/office/drawing/2014/main" val="20002"/>
                    </a:ext>
                  </a:extLst>
                </a:gridCol>
                <a:gridCol w="1430654">
                  <a:extLst>
                    <a:ext uri="{9D8B030D-6E8A-4147-A177-3AD203B41FA5}">
                      <a16:colId xmlns:a16="http://schemas.microsoft.com/office/drawing/2014/main" val="20003"/>
                    </a:ext>
                  </a:extLst>
                </a:gridCol>
              </a:tblGrid>
              <a:tr h="573405">
                <a:tc gridSpan="4">
                  <a:txBody>
                    <a:bodyPr/>
                    <a:lstStyle/>
                    <a:p>
                      <a:pPr algn="ctr">
                        <a:lnSpc>
                          <a:spcPct val="100000"/>
                        </a:lnSpc>
                        <a:spcBef>
                          <a:spcPts val="835"/>
                        </a:spcBef>
                      </a:pPr>
                      <a:r>
                        <a:rPr lang="el-GR" sz="2200" b="1" dirty="0">
                          <a:solidFill>
                            <a:srgbClr val="1F3763"/>
                          </a:solidFill>
                          <a:latin typeface="Cambria"/>
                          <a:cs typeface="Cambria"/>
                        </a:rPr>
                        <a:t>Πραγματικά αποτελέσματα</a:t>
                      </a:r>
                    </a:p>
                  </a:txBody>
                  <a:tcPr marL="0" marR="0" marT="1060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22605">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DC3E6"/>
                    </a:solidFill>
                  </a:tcPr>
                </a:tc>
                <a:tc>
                  <a:txBody>
                    <a:bodyPr/>
                    <a:lstStyle/>
                    <a:p>
                      <a:pPr marR="86360" algn="r">
                        <a:lnSpc>
                          <a:spcPct val="100000"/>
                        </a:lnSpc>
                        <a:spcBef>
                          <a:spcPts val="640"/>
                        </a:spcBef>
                      </a:pPr>
                      <a:r>
                        <a:rPr lang="el-GR" sz="2200" spc="-10" dirty="0">
                          <a:latin typeface="Cambria"/>
                          <a:cs typeface="Cambria"/>
                        </a:rPr>
                        <a:t>Υποτροπή</a:t>
                      </a:r>
                      <a:endParaRPr sz="2200" dirty="0">
                        <a:latin typeface="Cambria"/>
                        <a:cs typeface="Cambria"/>
                      </a:endParaRPr>
                    </a:p>
                  </a:txBody>
                  <a:tcPr marL="0" marR="0" marT="812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a:txBody>
                    <a:bodyPr/>
                    <a:lstStyle/>
                    <a:p>
                      <a:pPr marL="168275">
                        <a:lnSpc>
                          <a:spcPct val="100000"/>
                        </a:lnSpc>
                        <a:spcBef>
                          <a:spcPts val="640"/>
                        </a:spcBef>
                      </a:pPr>
                      <a:r>
                        <a:rPr lang="el-GR" sz="2000" dirty="0">
                          <a:latin typeface="Cambria"/>
                          <a:cs typeface="Cambria"/>
                        </a:rPr>
                        <a:t>Καμία υποτροπή</a:t>
                      </a:r>
                    </a:p>
                  </a:txBody>
                  <a:tcPr marL="0" marR="0" marT="812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a:txBody>
                    <a:bodyPr/>
                    <a:lstStyle/>
                    <a:p>
                      <a:pPr marL="408940">
                        <a:lnSpc>
                          <a:spcPct val="100000"/>
                        </a:lnSpc>
                        <a:spcBef>
                          <a:spcPts val="640"/>
                        </a:spcBef>
                      </a:pPr>
                      <a:r>
                        <a:rPr lang="el-GR" sz="2200" spc="-10" dirty="0">
                          <a:latin typeface="Cambria"/>
                          <a:cs typeface="Cambria"/>
                        </a:rPr>
                        <a:t>Σύνολο</a:t>
                      </a:r>
                      <a:endParaRPr sz="2200" dirty="0">
                        <a:latin typeface="Cambria"/>
                        <a:cs typeface="Cambria"/>
                      </a:endParaRPr>
                    </a:p>
                  </a:txBody>
                  <a:tcPr marL="0" marR="0" marT="812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1"/>
                  </a:ext>
                </a:extLst>
              </a:tr>
              <a:tr h="573405">
                <a:tc>
                  <a:txBody>
                    <a:bodyPr/>
                    <a:lstStyle/>
                    <a:p>
                      <a:pPr marL="58419">
                        <a:lnSpc>
                          <a:spcPct val="100000"/>
                        </a:lnSpc>
                        <a:spcBef>
                          <a:spcPts val="840"/>
                        </a:spcBef>
                      </a:pPr>
                      <a:r>
                        <a:rPr lang="el-GR" sz="2200" b="1" dirty="0">
                          <a:solidFill>
                            <a:srgbClr val="1F3763"/>
                          </a:solidFill>
                          <a:latin typeface="Cambria"/>
                          <a:cs typeface="Cambria"/>
                        </a:rPr>
                        <a:t>Προηγούμενο αδίκημα</a:t>
                      </a:r>
                      <a:endParaRPr sz="2200" dirty="0">
                        <a:latin typeface="Cambria"/>
                        <a:cs typeface="Cambria"/>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marR="52069" algn="r">
                        <a:lnSpc>
                          <a:spcPct val="100000"/>
                        </a:lnSpc>
                        <a:spcBef>
                          <a:spcPts val="840"/>
                        </a:spcBef>
                      </a:pPr>
                      <a:r>
                        <a:rPr sz="2200" spc="-25" dirty="0">
                          <a:latin typeface="Cambria"/>
                          <a:cs typeface="Cambria"/>
                        </a:rPr>
                        <a:t>750</a:t>
                      </a:r>
                      <a:endParaRPr sz="2200">
                        <a:latin typeface="Cambria"/>
                        <a:cs typeface="Cambria"/>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R="53340" algn="r">
                        <a:lnSpc>
                          <a:spcPct val="100000"/>
                        </a:lnSpc>
                        <a:spcBef>
                          <a:spcPts val="840"/>
                        </a:spcBef>
                      </a:pPr>
                      <a:r>
                        <a:rPr sz="2200" spc="-25" dirty="0">
                          <a:latin typeface="Cambria"/>
                          <a:cs typeface="Cambria"/>
                        </a:rPr>
                        <a:t>250</a:t>
                      </a:r>
                      <a:endParaRPr sz="2200">
                        <a:latin typeface="Cambria"/>
                        <a:cs typeface="Cambria"/>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R="53340" algn="r">
                        <a:lnSpc>
                          <a:spcPct val="100000"/>
                        </a:lnSpc>
                        <a:spcBef>
                          <a:spcPts val="840"/>
                        </a:spcBef>
                      </a:pPr>
                      <a:r>
                        <a:rPr sz="2200" spc="-20" dirty="0">
                          <a:latin typeface="Cambria"/>
                          <a:cs typeface="Cambria"/>
                        </a:rPr>
                        <a:t>1000</a:t>
                      </a:r>
                      <a:endParaRPr sz="2200" dirty="0">
                        <a:latin typeface="Cambria"/>
                        <a:cs typeface="Cambria"/>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2"/>
                  </a:ext>
                </a:extLst>
              </a:tr>
              <a:tr h="459105">
                <a:tc>
                  <a:txBody>
                    <a:bodyPr/>
                    <a:lstStyle/>
                    <a:p>
                      <a:pPr marL="58419">
                        <a:lnSpc>
                          <a:spcPct val="100000"/>
                        </a:lnSpc>
                        <a:spcBef>
                          <a:spcPts val="375"/>
                        </a:spcBef>
                      </a:pPr>
                      <a:r>
                        <a:rPr lang="el-GR" sz="2200" b="1" dirty="0">
                          <a:solidFill>
                            <a:srgbClr val="1F3763"/>
                          </a:solidFill>
                          <a:latin typeface="Cambria"/>
                          <a:cs typeface="Cambria"/>
                        </a:rPr>
                        <a:t>Κανένα προηγ. αδίκημα</a:t>
                      </a:r>
                      <a:endParaRPr sz="2200" dirty="0">
                        <a:latin typeface="Cambria"/>
                        <a:cs typeface="Cambri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marR="52069" algn="r">
                        <a:lnSpc>
                          <a:spcPct val="100000"/>
                        </a:lnSpc>
                        <a:spcBef>
                          <a:spcPts val="375"/>
                        </a:spcBef>
                      </a:pPr>
                      <a:r>
                        <a:rPr sz="2200" spc="-25" dirty="0">
                          <a:latin typeface="Cambria"/>
                          <a:cs typeface="Cambria"/>
                        </a:rPr>
                        <a:t>250</a:t>
                      </a:r>
                      <a:endParaRPr sz="2200">
                        <a:latin typeface="Cambria"/>
                        <a:cs typeface="Cambri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R="53340" algn="r">
                        <a:lnSpc>
                          <a:spcPct val="100000"/>
                        </a:lnSpc>
                        <a:spcBef>
                          <a:spcPts val="375"/>
                        </a:spcBef>
                      </a:pPr>
                      <a:r>
                        <a:rPr sz="2200" spc="-25" dirty="0">
                          <a:latin typeface="Cambria"/>
                          <a:cs typeface="Cambria"/>
                        </a:rPr>
                        <a:t>750</a:t>
                      </a:r>
                      <a:endParaRPr sz="2200">
                        <a:latin typeface="Cambria"/>
                        <a:cs typeface="Cambri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R="53340" algn="r">
                        <a:lnSpc>
                          <a:spcPct val="100000"/>
                        </a:lnSpc>
                        <a:spcBef>
                          <a:spcPts val="375"/>
                        </a:spcBef>
                      </a:pPr>
                      <a:r>
                        <a:rPr sz="2200" spc="-20" dirty="0">
                          <a:latin typeface="Cambria"/>
                          <a:cs typeface="Cambria"/>
                        </a:rPr>
                        <a:t>1000</a:t>
                      </a:r>
                      <a:endParaRPr sz="2200" dirty="0">
                        <a:latin typeface="Cambria"/>
                        <a:cs typeface="Cambri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3"/>
                  </a:ext>
                </a:extLst>
              </a:tr>
            </a:tbl>
          </a:graphicData>
        </a:graphic>
      </p:graphicFrame>
      <p:graphicFrame>
        <p:nvGraphicFramePr>
          <p:cNvPr id="12" name="object 12"/>
          <p:cNvGraphicFramePr>
            <a:graphicFrameLocks noGrp="1"/>
          </p:cNvGraphicFramePr>
          <p:nvPr>
            <p:extLst>
              <p:ext uri="{D42A27DB-BD31-4B8C-83A1-F6EECF244321}">
                <p14:modId xmlns:p14="http://schemas.microsoft.com/office/powerpoint/2010/main" val="1128828293"/>
              </p:ext>
            </p:extLst>
          </p:nvPr>
        </p:nvGraphicFramePr>
        <p:xfrm>
          <a:off x="1490268" y="4079894"/>
          <a:ext cx="8213089" cy="1965960"/>
        </p:xfrm>
        <a:graphic>
          <a:graphicData uri="http://schemas.openxmlformats.org/drawingml/2006/table">
            <a:tbl>
              <a:tblPr firstRow="1" bandRow="1">
                <a:tableStyleId>{2D5ABB26-0587-4C30-8999-92F81FD0307C}</a:tableStyleId>
              </a:tblPr>
              <a:tblGrid>
                <a:gridCol w="3258820">
                  <a:extLst>
                    <a:ext uri="{9D8B030D-6E8A-4147-A177-3AD203B41FA5}">
                      <a16:colId xmlns:a16="http://schemas.microsoft.com/office/drawing/2014/main" val="20000"/>
                    </a:ext>
                  </a:extLst>
                </a:gridCol>
                <a:gridCol w="1506220">
                  <a:extLst>
                    <a:ext uri="{9D8B030D-6E8A-4147-A177-3AD203B41FA5}">
                      <a16:colId xmlns:a16="http://schemas.microsoft.com/office/drawing/2014/main" val="20001"/>
                    </a:ext>
                  </a:extLst>
                </a:gridCol>
                <a:gridCol w="2042159">
                  <a:extLst>
                    <a:ext uri="{9D8B030D-6E8A-4147-A177-3AD203B41FA5}">
                      <a16:colId xmlns:a16="http://schemas.microsoft.com/office/drawing/2014/main" val="20002"/>
                    </a:ext>
                  </a:extLst>
                </a:gridCol>
                <a:gridCol w="1405890">
                  <a:extLst>
                    <a:ext uri="{9D8B030D-6E8A-4147-A177-3AD203B41FA5}">
                      <a16:colId xmlns:a16="http://schemas.microsoft.com/office/drawing/2014/main" val="20003"/>
                    </a:ext>
                  </a:extLst>
                </a:gridCol>
              </a:tblGrid>
              <a:tr h="546100">
                <a:tc gridSpan="4">
                  <a:txBody>
                    <a:bodyPr/>
                    <a:lstStyle/>
                    <a:p>
                      <a:pPr algn="ctr">
                        <a:lnSpc>
                          <a:spcPct val="100000"/>
                        </a:lnSpc>
                        <a:spcBef>
                          <a:spcPts val="730"/>
                        </a:spcBef>
                      </a:pPr>
                      <a:r>
                        <a:rPr sz="2200" b="1" dirty="0">
                          <a:solidFill>
                            <a:srgbClr val="1F3763"/>
                          </a:solidFill>
                          <a:latin typeface="Cambria"/>
                          <a:cs typeface="Cambria"/>
                        </a:rPr>
                        <a:t>SAPMOC</a:t>
                      </a:r>
                      <a:r>
                        <a:rPr sz="2200" b="1" spc="10" dirty="0">
                          <a:solidFill>
                            <a:srgbClr val="1F3763"/>
                          </a:solidFill>
                          <a:latin typeface="Cambria"/>
                          <a:cs typeface="Cambria"/>
                        </a:rPr>
                        <a:t> </a:t>
                      </a:r>
                      <a:r>
                        <a:rPr lang="el-GR" sz="2200" b="1" spc="-10" dirty="0">
                          <a:solidFill>
                            <a:srgbClr val="1F3763"/>
                          </a:solidFill>
                          <a:latin typeface="Cambria"/>
                          <a:cs typeface="Cambria"/>
                        </a:rPr>
                        <a:t>Προβλέψεις</a:t>
                      </a:r>
                      <a:endParaRPr sz="2200" dirty="0">
                        <a:latin typeface="Cambria"/>
                        <a:cs typeface="Cambria"/>
                      </a:endParaRPr>
                    </a:p>
                  </a:txBody>
                  <a:tcPr marL="0" marR="0" marT="927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36880">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DC3E6"/>
                    </a:solidFill>
                  </a:tcPr>
                </a:tc>
                <a:tc>
                  <a:txBody>
                    <a:bodyPr/>
                    <a:lstStyle/>
                    <a:p>
                      <a:pPr marL="96520">
                        <a:lnSpc>
                          <a:spcPct val="100000"/>
                        </a:lnSpc>
                        <a:spcBef>
                          <a:spcPts val="295"/>
                        </a:spcBef>
                      </a:pPr>
                      <a:r>
                        <a:rPr lang="el-GR" sz="2200" spc="-10" dirty="0">
                          <a:latin typeface="Cambria"/>
                          <a:cs typeface="Cambria"/>
                        </a:rPr>
                        <a:t>Υποτροπή</a:t>
                      </a:r>
                      <a:endParaRPr sz="2200" dirty="0">
                        <a:latin typeface="Cambria"/>
                        <a:cs typeface="Cambria"/>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a:txBody>
                    <a:bodyPr/>
                    <a:lstStyle/>
                    <a:p>
                      <a:pPr marL="168275">
                        <a:lnSpc>
                          <a:spcPct val="100000"/>
                        </a:lnSpc>
                        <a:spcBef>
                          <a:spcPts val="640"/>
                        </a:spcBef>
                      </a:pPr>
                      <a:r>
                        <a:rPr lang="el-GR" sz="2000" dirty="0">
                          <a:latin typeface="Cambria"/>
                          <a:cs typeface="Cambria"/>
                        </a:rPr>
                        <a:t>Καμία υποτροπή</a:t>
                      </a: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a:txBody>
                    <a:bodyPr/>
                    <a:lstStyle/>
                    <a:p>
                      <a:pPr marL="396240">
                        <a:lnSpc>
                          <a:spcPct val="100000"/>
                        </a:lnSpc>
                        <a:spcBef>
                          <a:spcPts val="295"/>
                        </a:spcBef>
                      </a:pPr>
                      <a:r>
                        <a:rPr lang="el-GR" sz="2200" spc="-10" dirty="0">
                          <a:latin typeface="Cambria"/>
                          <a:cs typeface="Cambria"/>
                        </a:rPr>
                        <a:t>Σύνολο</a:t>
                      </a:r>
                      <a:endParaRPr sz="2200" dirty="0">
                        <a:latin typeface="Cambria"/>
                        <a:cs typeface="Cambria"/>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1"/>
                  </a:ext>
                </a:extLst>
              </a:tr>
              <a:tr h="546100">
                <a:tc>
                  <a:txBody>
                    <a:bodyPr/>
                    <a:lstStyle/>
                    <a:p>
                      <a:pPr marL="58419">
                        <a:lnSpc>
                          <a:spcPct val="100000"/>
                        </a:lnSpc>
                        <a:spcBef>
                          <a:spcPts val="840"/>
                        </a:spcBef>
                      </a:pPr>
                      <a:r>
                        <a:rPr lang="el-GR" sz="2000" b="1" dirty="0">
                          <a:solidFill>
                            <a:srgbClr val="1F3763"/>
                          </a:solidFill>
                          <a:latin typeface="Cambria"/>
                          <a:cs typeface="Cambria"/>
                        </a:rPr>
                        <a:t>Προηγούμενο αδίκημα</a:t>
                      </a:r>
                      <a:endParaRPr lang="el-GR" sz="2000" dirty="0">
                        <a:latin typeface="Cambria"/>
                        <a:cs typeface="Cambria"/>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marR="52705" algn="r">
                        <a:lnSpc>
                          <a:spcPct val="100000"/>
                        </a:lnSpc>
                        <a:spcBef>
                          <a:spcPts val="715"/>
                        </a:spcBef>
                      </a:pPr>
                      <a:r>
                        <a:rPr sz="2200" spc="-20" dirty="0">
                          <a:latin typeface="Cambria"/>
                          <a:cs typeface="Cambria"/>
                        </a:rPr>
                        <a:t>1000</a:t>
                      </a:r>
                      <a:endParaRPr sz="2200">
                        <a:latin typeface="Cambria"/>
                        <a:cs typeface="Cambria"/>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53340" algn="r">
                        <a:lnSpc>
                          <a:spcPct val="100000"/>
                        </a:lnSpc>
                        <a:spcBef>
                          <a:spcPts val="715"/>
                        </a:spcBef>
                      </a:pPr>
                      <a:r>
                        <a:rPr sz="2200" dirty="0">
                          <a:latin typeface="Cambria"/>
                          <a:cs typeface="Cambria"/>
                        </a:rPr>
                        <a:t>0</a:t>
                      </a:r>
                      <a:endParaRPr sz="2200">
                        <a:latin typeface="Cambria"/>
                        <a:cs typeface="Cambria"/>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53340" algn="r">
                        <a:lnSpc>
                          <a:spcPct val="100000"/>
                        </a:lnSpc>
                        <a:spcBef>
                          <a:spcPts val="715"/>
                        </a:spcBef>
                      </a:pPr>
                      <a:r>
                        <a:rPr sz="2200" spc="-20" dirty="0">
                          <a:latin typeface="Cambria"/>
                          <a:cs typeface="Cambria"/>
                        </a:rPr>
                        <a:t>1000</a:t>
                      </a:r>
                      <a:endParaRPr sz="2200">
                        <a:latin typeface="Cambria"/>
                        <a:cs typeface="Cambria"/>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36880">
                <a:tc>
                  <a:txBody>
                    <a:bodyPr/>
                    <a:lstStyle/>
                    <a:p>
                      <a:pPr marL="58419">
                        <a:lnSpc>
                          <a:spcPct val="100000"/>
                        </a:lnSpc>
                        <a:spcBef>
                          <a:spcPts val="375"/>
                        </a:spcBef>
                      </a:pPr>
                      <a:r>
                        <a:rPr lang="el-GR" sz="2000" b="1" dirty="0">
                          <a:solidFill>
                            <a:srgbClr val="1F3763"/>
                          </a:solidFill>
                          <a:latin typeface="Cambria"/>
                          <a:cs typeface="Cambria"/>
                        </a:rPr>
                        <a:t>Κανένα προηγ. αδίκημα</a:t>
                      </a:r>
                      <a:endParaRPr lang="el-GR" sz="2000" dirty="0">
                        <a:latin typeface="Cambria"/>
                        <a:cs typeface="Cambria"/>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marR="52069" algn="r">
                        <a:lnSpc>
                          <a:spcPct val="100000"/>
                        </a:lnSpc>
                        <a:spcBef>
                          <a:spcPts val="300"/>
                        </a:spcBef>
                      </a:pPr>
                      <a:r>
                        <a:rPr sz="2200" dirty="0">
                          <a:latin typeface="Cambria"/>
                          <a:cs typeface="Cambria"/>
                        </a:rPr>
                        <a:t>0</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marR="53340" algn="r">
                        <a:lnSpc>
                          <a:spcPct val="100000"/>
                        </a:lnSpc>
                        <a:spcBef>
                          <a:spcPts val="300"/>
                        </a:spcBef>
                      </a:pPr>
                      <a:r>
                        <a:rPr sz="2200" spc="-20" dirty="0">
                          <a:latin typeface="Cambria"/>
                          <a:cs typeface="Cambria"/>
                        </a:rPr>
                        <a:t>1000</a:t>
                      </a:r>
                      <a:endParaRPr sz="2200">
                        <a:latin typeface="Cambria"/>
                        <a:cs typeface="Cambria"/>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marR="53340" algn="r">
                        <a:lnSpc>
                          <a:spcPct val="100000"/>
                        </a:lnSpc>
                        <a:spcBef>
                          <a:spcPts val="300"/>
                        </a:spcBef>
                      </a:pPr>
                      <a:r>
                        <a:rPr sz="2200" spc="-20" dirty="0">
                          <a:latin typeface="Cambria"/>
                          <a:cs typeface="Cambria"/>
                        </a:rPr>
                        <a:t>1000</a:t>
                      </a:r>
                      <a:endParaRPr sz="2200" dirty="0">
                        <a:latin typeface="Cambria"/>
                        <a:cs typeface="Cambria"/>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850900"/>
            <a:ext cx="10388600" cy="5842000"/>
          </a:xfrm>
          <a:custGeom>
            <a:avLst/>
            <a:gdLst/>
            <a:ahLst/>
            <a:cxnLst/>
            <a:rect l="l" t="t" r="r" b="b"/>
            <a:pathLst>
              <a:path w="10388600" h="5842000">
                <a:moveTo>
                  <a:pt x="10388600" y="5842000"/>
                </a:moveTo>
                <a:lnTo>
                  <a:pt x="0" y="5842000"/>
                </a:lnTo>
                <a:lnTo>
                  <a:pt x="0" y="0"/>
                </a:lnTo>
                <a:lnTo>
                  <a:pt x="10388600" y="0"/>
                </a:lnTo>
                <a:lnTo>
                  <a:pt x="10388600" y="5842000"/>
                </a:lnTo>
                <a:close/>
              </a:path>
            </a:pathLst>
          </a:custGeom>
          <a:solidFill>
            <a:srgbClr val="A6A6A6"/>
          </a:solidFill>
        </p:spPr>
        <p:txBody>
          <a:bodyPr wrap="square" lIns="0" tIns="0" rIns="0" bIns="0" rtlCol="0"/>
          <a:lstStyle/>
          <a:p>
            <a:endParaRPr/>
          </a:p>
        </p:txBody>
      </p:sp>
      <p:grpSp>
        <p:nvGrpSpPr>
          <p:cNvPr id="3" name="object 3"/>
          <p:cNvGrpSpPr/>
          <p:nvPr/>
        </p:nvGrpSpPr>
        <p:grpSpPr>
          <a:xfrm>
            <a:off x="553441" y="1254417"/>
            <a:ext cx="9586595" cy="5035550"/>
            <a:chOff x="553441" y="1254417"/>
            <a:chExt cx="9586595" cy="5035550"/>
          </a:xfrm>
        </p:grpSpPr>
        <p:sp>
          <p:nvSpPr>
            <p:cNvPr id="4" name="object 4"/>
            <p:cNvSpPr/>
            <p:nvPr/>
          </p:nvSpPr>
          <p:spPr>
            <a:xfrm>
              <a:off x="558850" y="1259827"/>
              <a:ext cx="9575800" cy="5024755"/>
            </a:xfrm>
            <a:custGeom>
              <a:avLst/>
              <a:gdLst/>
              <a:ahLst/>
              <a:cxnLst/>
              <a:rect l="l" t="t" r="r" b="b"/>
              <a:pathLst>
                <a:path w="9575800" h="5024755">
                  <a:moveTo>
                    <a:pt x="0" y="0"/>
                  </a:moveTo>
                  <a:lnTo>
                    <a:pt x="9575698" y="0"/>
                  </a:lnTo>
                  <a:lnTo>
                    <a:pt x="9575698" y="5024137"/>
                  </a:lnTo>
                  <a:lnTo>
                    <a:pt x="0" y="5024137"/>
                  </a:lnTo>
                  <a:lnTo>
                    <a:pt x="0" y="0"/>
                  </a:lnTo>
                  <a:close/>
                </a:path>
              </a:pathLst>
            </a:custGeom>
            <a:ln w="10819">
              <a:solidFill>
                <a:srgbClr val="FFFFFF"/>
              </a:solidFill>
            </a:ln>
          </p:spPr>
          <p:txBody>
            <a:bodyPr wrap="square" lIns="0" tIns="0" rIns="0" bIns="0" rtlCol="0"/>
            <a:lstStyle/>
            <a:p>
              <a:endParaRPr/>
            </a:p>
          </p:txBody>
        </p:sp>
        <p:sp>
          <p:nvSpPr>
            <p:cNvPr id="5" name="object 5"/>
            <p:cNvSpPr/>
            <p:nvPr/>
          </p:nvSpPr>
          <p:spPr>
            <a:xfrm>
              <a:off x="700684" y="1399032"/>
              <a:ext cx="9292590" cy="4745990"/>
            </a:xfrm>
            <a:custGeom>
              <a:avLst/>
              <a:gdLst/>
              <a:ahLst/>
              <a:cxnLst/>
              <a:rect l="l" t="t" r="r" b="b"/>
              <a:pathLst>
                <a:path w="9292590" h="4745990">
                  <a:moveTo>
                    <a:pt x="9292031" y="4745736"/>
                  </a:moveTo>
                  <a:lnTo>
                    <a:pt x="0" y="4745736"/>
                  </a:lnTo>
                  <a:lnTo>
                    <a:pt x="0" y="0"/>
                  </a:lnTo>
                  <a:lnTo>
                    <a:pt x="9292031" y="0"/>
                  </a:lnTo>
                  <a:lnTo>
                    <a:pt x="9292031" y="4745736"/>
                  </a:lnTo>
                  <a:close/>
                </a:path>
              </a:pathLst>
            </a:custGeom>
            <a:solidFill>
              <a:srgbClr val="FFFFFF"/>
            </a:solidFill>
          </p:spPr>
          <p:txBody>
            <a:bodyPr wrap="square" lIns="0" tIns="0" rIns="0" bIns="0" rtlCol="0"/>
            <a:lstStyle/>
            <a:p>
              <a:endParaRPr/>
            </a:p>
          </p:txBody>
        </p:sp>
        <p:sp>
          <p:nvSpPr>
            <p:cNvPr id="6" name="object 6"/>
            <p:cNvSpPr/>
            <p:nvPr/>
          </p:nvSpPr>
          <p:spPr>
            <a:xfrm>
              <a:off x="1106043" y="3256305"/>
              <a:ext cx="1896110" cy="483234"/>
            </a:xfrm>
            <a:custGeom>
              <a:avLst/>
              <a:gdLst/>
              <a:ahLst/>
              <a:cxnLst/>
              <a:rect l="l" t="t" r="r" b="b"/>
              <a:pathLst>
                <a:path w="1896110" h="483235">
                  <a:moveTo>
                    <a:pt x="1895627" y="483146"/>
                  </a:moveTo>
                  <a:lnTo>
                    <a:pt x="0" y="483146"/>
                  </a:lnTo>
                  <a:lnTo>
                    <a:pt x="0" y="0"/>
                  </a:lnTo>
                  <a:lnTo>
                    <a:pt x="1895627" y="0"/>
                  </a:lnTo>
                  <a:lnTo>
                    <a:pt x="1895627" y="483146"/>
                  </a:lnTo>
                  <a:close/>
                </a:path>
              </a:pathLst>
            </a:custGeom>
            <a:solidFill>
              <a:srgbClr val="9DC3E6"/>
            </a:solidFill>
          </p:spPr>
          <p:txBody>
            <a:bodyPr wrap="square" lIns="0" tIns="0" rIns="0" bIns="0" rtlCol="0"/>
            <a:lstStyle/>
            <a:p>
              <a:endParaRPr/>
            </a:p>
          </p:txBody>
        </p:sp>
        <p:sp>
          <p:nvSpPr>
            <p:cNvPr id="7" name="object 7"/>
            <p:cNvSpPr/>
            <p:nvPr/>
          </p:nvSpPr>
          <p:spPr>
            <a:xfrm>
              <a:off x="3001670" y="3256305"/>
              <a:ext cx="6583045" cy="483234"/>
            </a:xfrm>
            <a:custGeom>
              <a:avLst/>
              <a:gdLst/>
              <a:ahLst/>
              <a:cxnLst/>
              <a:rect l="l" t="t" r="r" b="b"/>
              <a:pathLst>
                <a:path w="6583045" h="483235">
                  <a:moveTo>
                    <a:pt x="6582943" y="0"/>
                  </a:moveTo>
                  <a:lnTo>
                    <a:pt x="3209531" y="0"/>
                  </a:lnTo>
                  <a:lnTo>
                    <a:pt x="0" y="0"/>
                  </a:lnTo>
                  <a:lnTo>
                    <a:pt x="0" y="483146"/>
                  </a:lnTo>
                  <a:lnTo>
                    <a:pt x="3209518" y="483146"/>
                  </a:lnTo>
                  <a:lnTo>
                    <a:pt x="6582943" y="483146"/>
                  </a:lnTo>
                  <a:lnTo>
                    <a:pt x="6582943" y="0"/>
                  </a:lnTo>
                  <a:close/>
                </a:path>
              </a:pathLst>
            </a:custGeom>
            <a:solidFill>
              <a:srgbClr val="E9EBF5"/>
            </a:solidFill>
          </p:spPr>
          <p:txBody>
            <a:bodyPr wrap="square" lIns="0" tIns="0" rIns="0" bIns="0" rtlCol="0"/>
            <a:lstStyle/>
            <a:p>
              <a:endParaRPr/>
            </a:p>
          </p:txBody>
        </p:sp>
        <p:sp>
          <p:nvSpPr>
            <p:cNvPr id="8" name="object 8"/>
            <p:cNvSpPr/>
            <p:nvPr/>
          </p:nvSpPr>
          <p:spPr>
            <a:xfrm>
              <a:off x="3001670" y="1801563"/>
              <a:ext cx="3209925" cy="1943735"/>
            </a:xfrm>
            <a:custGeom>
              <a:avLst/>
              <a:gdLst/>
              <a:ahLst/>
              <a:cxnLst/>
              <a:rect l="l" t="t" r="r" b="b"/>
              <a:pathLst>
                <a:path w="3209925" h="1943735">
                  <a:moveTo>
                    <a:pt x="0" y="0"/>
                  </a:moveTo>
                  <a:lnTo>
                    <a:pt x="0" y="1943295"/>
                  </a:lnTo>
                </a:path>
                <a:path w="3209925" h="1943735">
                  <a:moveTo>
                    <a:pt x="3209518" y="0"/>
                  </a:moveTo>
                  <a:lnTo>
                    <a:pt x="3209518" y="1943295"/>
                  </a:lnTo>
                </a:path>
              </a:pathLst>
            </a:custGeom>
            <a:ln w="10819">
              <a:solidFill>
                <a:srgbClr val="FFFFFF"/>
              </a:solidFill>
            </a:ln>
          </p:spPr>
          <p:txBody>
            <a:bodyPr wrap="square" lIns="0" tIns="0" rIns="0" bIns="0" rtlCol="0"/>
            <a:lstStyle/>
            <a:p>
              <a:endParaRPr/>
            </a:p>
          </p:txBody>
        </p:sp>
      </p:grpSp>
      <p:graphicFrame>
        <p:nvGraphicFramePr>
          <p:cNvPr id="9" name="object 9"/>
          <p:cNvGraphicFramePr>
            <a:graphicFrameLocks noGrp="1"/>
          </p:cNvGraphicFramePr>
          <p:nvPr>
            <p:extLst>
              <p:ext uri="{D42A27DB-BD31-4B8C-83A1-F6EECF244321}">
                <p14:modId xmlns:p14="http://schemas.microsoft.com/office/powerpoint/2010/main" val="1020086564"/>
              </p:ext>
            </p:extLst>
          </p:nvPr>
        </p:nvGraphicFramePr>
        <p:xfrm>
          <a:off x="1106042" y="1806968"/>
          <a:ext cx="8478518" cy="1830705"/>
        </p:xfrm>
        <a:graphic>
          <a:graphicData uri="http://schemas.openxmlformats.org/drawingml/2006/table">
            <a:tbl>
              <a:tblPr firstRow="1" bandRow="1">
                <a:tableStyleId>{2D5ABB26-0587-4C30-8999-92F81FD0307C}</a:tableStyleId>
              </a:tblPr>
              <a:tblGrid>
                <a:gridCol w="1895475">
                  <a:extLst>
                    <a:ext uri="{9D8B030D-6E8A-4147-A177-3AD203B41FA5}">
                      <a16:colId xmlns:a16="http://schemas.microsoft.com/office/drawing/2014/main" val="20000"/>
                    </a:ext>
                  </a:extLst>
                </a:gridCol>
                <a:gridCol w="3351529">
                  <a:extLst>
                    <a:ext uri="{9D8B030D-6E8A-4147-A177-3AD203B41FA5}">
                      <a16:colId xmlns:a16="http://schemas.microsoft.com/office/drawing/2014/main" val="20001"/>
                    </a:ext>
                  </a:extLst>
                </a:gridCol>
                <a:gridCol w="3231514">
                  <a:extLst>
                    <a:ext uri="{9D8B030D-6E8A-4147-A177-3AD203B41FA5}">
                      <a16:colId xmlns:a16="http://schemas.microsoft.com/office/drawing/2014/main" val="20002"/>
                    </a:ext>
                  </a:extLst>
                </a:gridCol>
              </a:tblGrid>
              <a:tr h="482600">
                <a:tc>
                  <a:txBody>
                    <a:bodyPr/>
                    <a:lstStyle/>
                    <a:p>
                      <a:pPr marL="415290">
                        <a:lnSpc>
                          <a:spcPct val="100000"/>
                        </a:lnSpc>
                        <a:spcBef>
                          <a:spcPts val="675"/>
                        </a:spcBef>
                      </a:pPr>
                      <a:r>
                        <a:rPr sz="1900" b="1" dirty="0">
                          <a:solidFill>
                            <a:srgbClr val="1F3763"/>
                          </a:solidFill>
                          <a:latin typeface="Cambria"/>
                          <a:cs typeface="Cambria"/>
                        </a:rPr>
                        <a:t>Base</a:t>
                      </a:r>
                      <a:r>
                        <a:rPr sz="1900" b="1" spc="-65" dirty="0">
                          <a:solidFill>
                            <a:srgbClr val="1F3763"/>
                          </a:solidFill>
                          <a:latin typeface="Cambria"/>
                          <a:cs typeface="Cambria"/>
                        </a:rPr>
                        <a:t> </a:t>
                      </a:r>
                      <a:r>
                        <a:rPr sz="1900" b="1" spc="-20" dirty="0">
                          <a:solidFill>
                            <a:srgbClr val="1F3763"/>
                          </a:solidFill>
                          <a:latin typeface="Cambria"/>
                          <a:cs typeface="Cambria"/>
                        </a:rPr>
                        <a:t>Rate</a:t>
                      </a:r>
                      <a:endParaRPr sz="1900" dirty="0">
                        <a:latin typeface="Cambria"/>
                        <a:cs typeface="Cambria"/>
                      </a:endParaRPr>
                    </a:p>
                  </a:txBody>
                  <a:tcPr marL="0" marR="0" marT="85725" marB="0">
                    <a:solidFill>
                      <a:srgbClr val="9DC3E6"/>
                    </a:solidFill>
                  </a:tcPr>
                </a:tc>
                <a:tc>
                  <a:txBody>
                    <a:bodyPr/>
                    <a:lstStyle/>
                    <a:p>
                      <a:pPr marR="131445" algn="ctr">
                        <a:lnSpc>
                          <a:spcPct val="100000"/>
                        </a:lnSpc>
                        <a:spcBef>
                          <a:spcPts val="675"/>
                        </a:spcBef>
                      </a:pPr>
                      <a:r>
                        <a:rPr lang="en-GB" sz="1900" b="1" spc="-10" dirty="0">
                          <a:solidFill>
                            <a:srgbClr val="1F3763"/>
                          </a:solidFill>
                          <a:latin typeface="Cambria"/>
                          <a:cs typeface="Cambria"/>
                        </a:rPr>
                        <a:t>Positives</a:t>
                      </a:r>
                      <a:endParaRPr sz="1900" dirty="0">
                        <a:latin typeface="Cambria"/>
                        <a:cs typeface="Cambria"/>
                      </a:endParaRPr>
                    </a:p>
                  </a:txBody>
                  <a:tcPr marL="0" marR="0" marT="85725" marB="0">
                    <a:solidFill>
                      <a:srgbClr val="9DC3E6"/>
                    </a:solidFill>
                  </a:tcPr>
                </a:tc>
                <a:tc>
                  <a:txBody>
                    <a:bodyPr/>
                    <a:lstStyle/>
                    <a:p>
                      <a:pPr marL="1021080">
                        <a:lnSpc>
                          <a:spcPct val="100000"/>
                        </a:lnSpc>
                        <a:spcBef>
                          <a:spcPts val="675"/>
                        </a:spcBef>
                      </a:pPr>
                      <a:r>
                        <a:rPr lang="en-GB" sz="1900" b="1" spc="-10" dirty="0">
                          <a:solidFill>
                            <a:srgbClr val="1F3763"/>
                          </a:solidFill>
                          <a:latin typeface="Cambria"/>
                          <a:cs typeface="Cambria"/>
                        </a:rPr>
                        <a:t>Negatives</a:t>
                      </a:r>
                      <a:endParaRPr sz="1900" dirty="0">
                        <a:latin typeface="Cambria"/>
                        <a:cs typeface="Cambria"/>
                      </a:endParaRPr>
                    </a:p>
                  </a:txBody>
                  <a:tcPr marL="0" marR="0" marT="85725" marB="0">
                    <a:solidFill>
                      <a:srgbClr val="9DC3E6"/>
                    </a:solidFill>
                  </a:tcPr>
                </a:tc>
                <a:extLst>
                  <a:ext uri="{0D108BD9-81ED-4DB2-BD59-A6C34878D82A}">
                    <a16:rowId xmlns:a16="http://schemas.microsoft.com/office/drawing/2014/main" val="10000"/>
                  </a:ext>
                </a:extLst>
              </a:tr>
              <a:tr h="964565">
                <a:tc>
                  <a:txBody>
                    <a:bodyPr/>
                    <a:lstStyle/>
                    <a:p>
                      <a:pPr>
                        <a:lnSpc>
                          <a:spcPct val="100000"/>
                        </a:lnSpc>
                      </a:pPr>
                      <a:endParaRPr sz="2200" dirty="0">
                        <a:latin typeface="Times New Roman"/>
                        <a:cs typeface="Times New Roman"/>
                      </a:endParaRPr>
                    </a:p>
                    <a:p>
                      <a:pPr marL="49530">
                        <a:lnSpc>
                          <a:spcPct val="100000"/>
                        </a:lnSpc>
                        <a:spcBef>
                          <a:spcPts val="1950"/>
                        </a:spcBef>
                      </a:pPr>
                      <a:r>
                        <a:rPr lang="el-GR" sz="1900" b="1" spc="-20" dirty="0">
                          <a:solidFill>
                            <a:srgbClr val="1F3763"/>
                          </a:solidFill>
                          <a:latin typeface="Cambria"/>
                          <a:cs typeface="Cambria"/>
                        </a:rPr>
                        <a:t>Μπλε</a:t>
                      </a:r>
                      <a:endParaRPr sz="1900" dirty="0">
                        <a:latin typeface="Cambria"/>
                        <a:cs typeface="Cambria"/>
                      </a:endParaRPr>
                    </a:p>
                  </a:txBody>
                  <a:tcPr marL="0" marR="0" marT="0" marB="0">
                    <a:solidFill>
                      <a:srgbClr val="9DC3E6"/>
                    </a:solidFill>
                  </a:tcPr>
                </a:tc>
                <a:tc>
                  <a:txBody>
                    <a:bodyPr/>
                    <a:lstStyle/>
                    <a:p>
                      <a:pPr marL="254635">
                        <a:lnSpc>
                          <a:spcPct val="100000"/>
                        </a:lnSpc>
                        <a:spcBef>
                          <a:spcPts val="685"/>
                        </a:spcBef>
                      </a:pPr>
                      <a:r>
                        <a:rPr sz="1900" spc="-10" dirty="0">
                          <a:latin typeface="Cambria"/>
                          <a:cs typeface="Cambria"/>
                        </a:rPr>
                        <a:t>(TP+FN)/(TP+FN+FP+TN)</a:t>
                      </a:r>
                      <a:endParaRPr sz="1900">
                        <a:latin typeface="Cambria"/>
                        <a:cs typeface="Cambria"/>
                      </a:endParaRPr>
                    </a:p>
                    <a:p>
                      <a:pPr marR="182880" algn="r">
                        <a:lnSpc>
                          <a:spcPct val="100000"/>
                        </a:lnSpc>
                        <a:spcBef>
                          <a:spcPts val="1515"/>
                        </a:spcBef>
                      </a:pPr>
                      <a:r>
                        <a:rPr sz="1900" spc="-10" dirty="0">
                          <a:latin typeface="Cambria"/>
                          <a:cs typeface="Cambria"/>
                        </a:rPr>
                        <a:t>62.5%</a:t>
                      </a:r>
                      <a:endParaRPr sz="1900">
                        <a:latin typeface="Cambria"/>
                        <a:cs typeface="Cambria"/>
                      </a:endParaRPr>
                    </a:p>
                  </a:txBody>
                  <a:tcPr marL="0" marR="0" marT="86995" marB="0">
                    <a:solidFill>
                      <a:srgbClr val="E9EBF5"/>
                    </a:solidFill>
                  </a:tcPr>
                </a:tc>
                <a:tc>
                  <a:txBody>
                    <a:bodyPr/>
                    <a:lstStyle/>
                    <a:p>
                      <a:pPr marL="190500">
                        <a:lnSpc>
                          <a:spcPct val="100000"/>
                        </a:lnSpc>
                        <a:spcBef>
                          <a:spcPts val="685"/>
                        </a:spcBef>
                      </a:pPr>
                      <a:r>
                        <a:rPr sz="1900" spc="-10" dirty="0">
                          <a:latin typeface="Cambria"/>
                          <a:cs typeface="Cambria"/>
                        </a:rPr>
                        <a:t>(TN+FP)/(TP+FN+FP+TN)</a:t>
                      </a:r>
                      <a:endParaRPr sz="1900">
                        <a:latin typeface="Cambria"/>
                        <a:cs typeface="Cambria"/>
                      </a:endParaRPr>
                    </a:p>
                    <a:p>
                      <a:pPr marR="41275" algn="r">
                        <a:lnSpc>
                          <a:spcPct val="100000"/>
                        </a:lnSpc>
                        <a:spcBef>
                          <a:spcPts val="1515"/>
                        </a:spcBef>
                      </a:pPr>
                      <a:r>
                        <a:rPr sz="1900" spc="-10" dirty="0">
                          <a:latin typeface="Cambria"/>
                          <a:cs typeface="Cambria"/>
                        </a:rPr>
                        <a:t>37.5%</a:t>
                      </a:r>
                      <a:endParaRPr sz="1900">
                        <a:latin typeface="Cambria"/>
                        <a:cs typeface="Cambria"/>
                      </a:endParaRPr>
                    </a:p>
                  </a:txBody>
                  <a:tcPr marL="0" marR="0" marT="86995" marB="0">
                    <a:solidFill>
                      <a:srgbClr val="E9EBF5"/>
                    </a:solidFill>
                  </a:tcPr>
                </a:tc>
                <a:extLst>
                  <a:ext uri="{0D108BD9-81ED-4DB2-BD59-A6C34878D82A}">
                    <a16:rowId xmlns:a16="http://schemas.microsoft.com/office/drawing/2014/main" val="10001"/>
                  </a:ext>
                </a:extLst>
              </a:tr>
              <a:tr h="383540">
                <a:tc>
                  <a:txBody>
                    <a:bodyPr/>
                    <a:lstStyle/>
                    <a:p>
                      <a:pPr marL="49530">
                        <a:lnSpc>
                          <a:spcPts val="2220"/>
                        </a:lnSpc>
                        <a:spcBef>
                          <a:spcPts val="700"/>
                        </a:spcBef>
                      </a:pPr>
                      <a:r>
                        <a:rPr lang="el-GR" sz="1900" b="1" spc="-10" dirty="0">
                          <a:solidFill>
                            <a:srgbClr val="1F3763"/>
                          </a:solidFill>
                          <a:latin typeface="Cambria"/>
                          <a:cs typeface="Cambria"/>
                        </a:rPr>
                        <a:t>Πράσινο</a:t>
                      </a:r>
                      <a:endParaRPr sz="1900" dirty="0">
                        <a:latin typeface="Cambria"/>
                        <a:cs typeface="Cambria"/>
                      </a:endParaRPr>
                    </a:p>
                  </a:txBody>
                  <a:tcPr marL="0" marR="0" marT="88900" marB="0">
                    <a:solidFill>
                      <a:srgbClr val="9DC3E6"/>
                    </a:solidFill>
                  </a:tcPr>
                </a:tc>
                <a:tc>
                  <a:txBody>
                    <a:bodyPr/>
                    <a:lstStyle/>
                    <a:p>
                      <a:pPr marR="182880" algn="r">
                        <a:lnSpc>
                          <a:spcPts val="2220"/>
                        </a:lnSpc>
                        <a:spcBef>
                          <a:spcPts val="700"/>
                        </a:spcBef>
                      </a:pPr>
                      <a:r>
                        <a:rPr sz="1900" spc="-10" dirty="0">
                          <a:latin typeface="Cambria"/>
                          <a:cs typeface="Cambria"/>
                        </a:rPr>
                        <a:t>37.5%</a:t>
                      </a:r>
                      <a:endParaRPr sz="1900">
                        <a:latin typeface="Cambria"/>
                        <a:cs typeface="Cambria"/>
                      </a:endParaRPr>
                    </a:p>
                  </a:txBody>
                  <a:tcPr marL="0" marR="0" marT="88900" marB="0">
                    <a:solidFill>
                      <a:srgbClr val="E9EBF5"/>
                    </a:solidFill>
                  </a:tcPr>
                </a:tc>
                <a:tc>
                  <a:txBody>
                    <a:bodyPr/>
                    <a:lstStyle/>
                    <a:p>
                      <a:pPr marR="41275" algn="r">
                        <a:lnSpc>
                          <a:spcPts val="2220"/>
                        </a:lnSpc>
                        <a:spcBef>
                          <a:spcPts val="700"/>
                        </a:spcBef>
                      </a:pPr>
                      <a:r>
                        <a:rPr sz="1900" spc="-10" dirty="0">
                          <a:latin typeface="Cambria"/>
                          <a:cs typeface="Cambria"/>
                        </a:rPr>
                        <a:t>62.5%</a:t>
                      </a:r>
                      <a:endParaRPr sz="1900" dirty="0">
                        <a:latin typeface="Cambria"/>
                        <a:cs typeface="Cambria"/>
                      </a:endParaRPr>
                    </a:p>
                  </a:txBody>
                  <a:tcPr marL="0" marR="0" marT="88900" marB="0">
                    <a:solidFill>
                      <a:srgbClr val="E9EBF5"/>
                    </a:solidFill>
                  </a:tcPr>
                </a:tc>
                <a:extLst>
                  <a:ext uri="{0D108BD9-81ED-4DB2-BD59-A6C34878D82A}">
                    <a16:rowId xmlns:a16="http://schemas.microsoft.com/office/drawing/2014/main" val="10002"/>
                  </a:ext>
                </a:extLst>
              </a:tr>
            </a:tbl>
          </a:graphicData>
        </a:graphic>
      </p:graphicFrame>
      <p:sp>
        <p:nvSpPr>
          <p:cNvPr id="10" name="object 10"/>
          <p:cNvSpPr/>
          <p:nvPr/>
        </p:nvSpPr>
        <p:spPr>
          <a:xfrm>
            <a:off x="1100632" y="2290114"/>
            <a:ext cx="8489950" cy="0"/>
          </a:xfrm>
          <a:custGeom>
            <a:avLst/>
            <a:gdLst/>
            <a:ahLst/>
            <a:cxnLst/>
            <a:rect l="l" t="t" r="r" b="b"/>
            <a:pathLst>
              <a:path w="8489950">
                <a:moveTo>
                  <a:pt x="0" y="0"/>
                </a:moveTo>
                <a:lnTo>
                  <a:pt x="8489454" y="0"/>
                </a:lnTo>
              </a:path>
            </a:pathLst>
          </a:custGeom>
          <a:ln w="32455">
            <a:solidFill>
              <a:srgbClr val="FFFFFF"/>
            </a:solidFill>
          </a:ln>
        </p:spPr>
        <p:txBody>
          <a:bodyPr wrap="square" lIns="0" tIns="0" rIns="0" bIns="0" rtlCol="0"/>
          <a:lstStyle/>
          <a:p>
            <a:endParaRPr/>
          </a:p>
        </p:txBody>
      </p:sp>
      <p:sp>
        <p:nvSpPr>
          <p:cNvPr id="11" name="object 11"/>
          <p:cNvSpPr/>
          <p:nvPr/>
        </p:nvSpPr>
        <p:spPr>
          <a:xfrm>
            <a:off x="1100632" y="2773217"/>
            <a:ext cx="8489950" cy="0"/>
          </a:xfrm>
          <a:custGeom>
            <a:avLst/>
            <a:gdLst/>
            <a:ahLst/>
            <a:cxnLst/>
            <a:rect l="l" t="t" r="r" b="b"/>
            <a:pathLst>
              <a:path w="8489950">
                <a:moveTo>
                  <a:pt x="0" y="0"/>
                </a:moveTo>
                <a:lnTo>
                  <a:pt x="8489454" y="0"/>
                </a:lnTo>
              </a:path>
            </a:pathLst>
          </a:custGeom>
          <a:ln w="10818">
            <a:solidFill>
              <a:srgbClr val="FFFFFF"/>
            </a:solidFill>
          </a:ln>
        </p:spPr>
        <p:txBody>
          <a:bodyPr wrap="square" lIns="0" tIns="0" rIns="0" bIns="0" rtlCol="0"/>
          <a:lstStyle/>
          <a:p>
            <a:endParaRPr/>
          </a:p>
        </p:txBody>
      </p:sp>
      <p:sp>
        <p:nvSpPr>
          <p:cNvPr id="12" name="object 12"/>
          <p:cNvSpPr/>
          <p:nvPr/>
        </p:nvSpPr>
        <p:spPr>
          <a:xfrm>
            <a:off x="1100632" y="1801563"/>
            <a:ext cx="8489950" cy="1943735"/>
          </a:xfrm>
          <a:custGeom>
            <a:avLst/>
            <a:gdLst/>
            <a:ahLst/>
            <a:cxnLst/>
            <a:rect l="l" t="t" r="r" b="b"/>
            <a:pathLst>
              <a:path w="8489950" h="1943735">
                <a:moveTo>
                  <a:pt x="0" y="1454744"/>
                </a:moveTo>
                <a:lnTo>
                  <a:pt x="8489454" y="1454744"/>
                </a:lnTo>
              </a:path>
              <a:path w="8489950" h="1943735">
                <a:moveTo>
                  <a:pt x="5410" y="0"/>
                </a:moveTo>
                <a:lnTo>
                  <a:pt x="5410" y="1943295"/>
                </a:lnTo>
              </a:path>
              <a:path w="8489950" h="1943735">
                <a:moveTo>
                  <a:pt x="8483993" y="0"/>
                </a:moveTo>
                <a:lnTo>
                  <a:pt x="8483993" y="1943295"/>
                </a:lnTo>
              </a:path>
            </a:pathLst>
          </a:custGeom>
          <a:ln w="10819">
            <a:solidFill>
              <a:srgbClr val="FFFFFF"/>
            </a:solidFill>
          </a:ln>
        </p:spPr>
        <p:txBody>
          <a:bodyPr wrap="square" lIns="0" tIns="0" rIns="0" bIns="0" rtlCol="0"/>
          <a:lstStyle/>
          <a:p>
            <a:endParaRPr/>
          </a:p>
        </p:txBody>
      </p:sp>
      <p:sp>
        <p:nvSpPr>
          <p:cNvPr id="13" name="object 13"/>
          <p:cNvSpPr/>
          <p:nvPr/>
        </p:nvSpPr>
        <p:spPr>
          <a:xfrm>
            <a:off x="1100632" y="1806972"/>
            <a:ext cx="8489950" cy="0"/>
          </a:xfrm>
          <a:custGeom>
            <a:avLst/>
            <a:gdLst/>
            <a:ahLst/>
            <a:cxnLst/>
            <a:rect l="l" t="t" r="r" b="b"/>
            <a:pathLst>
              <a:path w="8489950">
                <a:moveTo>
                  <a:pt x="0" y="0"/>
                </a:moveTo>
                <a:lnTo>
                  <a:pt x="8489454" y="0"/>
                </a:lnTo>
              </a:path>
            </a:pathLst>
          </a:custGeom>
          <a:ln w="10818">
            <a:solidFill>
              <a:srgbClr val="FFFFFF"/>
            </a:solidFill>
          </a:ln>
        </p:spPr>
        <p:txBody>
          <a:bodyPr wrap="square" lIns="0" tIns="0" rIns="0" bIns="0" rtlCol="0"/>
          <a:lstStyle/>
          <a:p>
            <a:endParaRPr/>
          </a:p>
        </p:txBody>
      </p:sp>
      <p:sp>
        <p:nvSpPr>
          <p:cNvPr id="14" name="object 14"/>
          <p:cNvSpPr/>
          <p:nvPr/>
        </p:nvSpPr>
        <p:spPr>
          <a:xfrm>
            <a:off x="1100632" y="3739450"/>
            <a:ext cx="8489950" cy="0"/>
          </a:xfrm>
          <a:custGeom>
            <a:avLst/>
            <a:gdLst/>
            <a:ahLst/>
            <a:cxnLst/>
            <a:rect l="l" t="t" r="r" b="b"/>
            <a:pathLst>
              <a:path w="8489950">
                <a:moveTo>
                  <a:pt x="0" y="0"/>
                </a:moveTo>
                <a:lnTo>
                  <a:pt x="8489454" y="0"/>
                </a:lnTo>
              </a:path>
            </a:pathLst>
          </a:custGeom>
          <a:ln w="10818">
            <a:solidFill>
              <a:srgbClr val="FFFFFF"/>
            </a:solidFill>
          </a:ln>
        </p:spPr>
        <p:txBody>
          <a:bodyPr wrap="square" lIns="0" tIns="0" rIns="0" bIns="0" rtlCol="0"/>
          <a:lstStyle/>
          <a:p>
            <a:endParaRPr/>
          </a:p>
        </p:txBody>
      </p:sp>
      <p:grpSp>
        <p:nvGrpSpPr>
          <p:cNvPr id="15" name="object 15"/>
          <p:cNvGrpSpPr/>
          <p:nvPr/>
        </p:nvGrpSpPr>
        <p:grpSpPr>
          <a:xfrm>
            <a:off x="1100632" y="3790845"/>
            <a:ext cx="8489950" cy="1943735"/>
            <a:chOff x="1100632" y="3790845"/>
            <a:chExt cx="8489950" cy="1943735"/>
          </a:xfrm>
        </p:grpSpPr>
        <p:sp>
          <p:nvSpPr>
            <p:cNvPr id="16" name="object 16"/>
            <p:cNvSpPr/>
            <p:nvPr/>
          </p:nvSpPr>
          <p:spPr>
            <a:xfrm>
              <a:off x="1106043" y="3796258"/>
              <a:ext cx="8479155" cy="753110"/>
            </a:xfrm>
            <a:custGeom>
              <a:avLst/>
              <a:gdLst/>
              <a:ahLst/>
              <a:cxnLst/>
              <a:rect l="l" t="t" r="r" b="b"/>
              <a:pathLst>
                <a:path w="8479155" h="753110">
                  <a:moveTo>
                    <a:pt x="4596892" y="0"/>
                  </a:moveTo>
                  <a:lnTo>
                    <a:pt x="3314446" y="0"/>
                  </a:lnTo>
                  <a:lnTo>
                    <a:pt x="2168423" y="0"/>
                  </a:lnTo>
                  <a:lnTo>
                    <a:pt x="829665" y="0"/>
                  </a:lnTo>
                  <a:lnTo>
                    <a:pt x="0" y="0"/>
                  </a:lnTo>
                  <a:lnTo>
                    <a:pt x="0" y="753021"/>
                  </a:lnTo>
                  <a:lnTo>
                    <a:pt x="829665" y="753021"/>
                  </a:lnTo>
                  <a:lnTo>
                    <a:pt x="2168423" y="753021"/>
                  </a:lnTo>
                  <a:lnTo>
                    <a:pt x="3314446" y="753021"/>
                  </a:lnTo>
                  <a:lnTo>
                    <a:pt x="4596892" y="753021"/>
                  </a:lnTo>
                  <a:lnTo>
                    <a:pt x="4596892" y="0"/>
                  </a:lnTo>
                  <a:close/>
                </a:path>
                <a:path w="8479155" h="753110">
                  <a:moveTo>
                    <a:pt x="8478583" y="0"/>
                  </a:moveTo>
                  <a:lnTo>
                    <a:pt x="7290943" y="0"/>
                  </a:lnTo>
                  <a:lnTo>
                    <a:pt x="6159055" y="0"/>
                  </a:lnTo>
                  <a:lnTo>
                    <a:pt x="4596904" y="0"/>
                  </a:lnTo>
                  <a:lnTo>
                    <a:pt x="4596904" y="753021"/>
                  </a:lnTo>
                  <a:lnTo>
                    <a:pt x="6159055" y="753021"/>
                  </a:lnTo>
                  <a:lnTo>
                    <a:pt x="7290943" y="753021"/>
                  </a:lnTo>
                  <a:lnTo>
                    <a:pt x="8478583" y="753021"/>
                  </a:lnTo>
                  <a:lnTo>
                    <a:pt x="8478583" y="0"/>
                  </a:lnTo>
                  <a:close/>
                </a:path>
              </a:pathLst>
            </a:custGeom>
            <a:solidFill>
              <a:srgbClr val="9DC3E6"/>
            </a:solidFill>
          </p:spPr>
          <p:txBody>
            <a:bodyPr wrap="square" lIns="0" tIns="0" rIns="0" bIns="0" rtlCol="0"/>
            <a:lstStyle/>
            <a:p>
              <a:endParaRPr/>
            </a:p>
          </p:txBody>
        </p:sp>
        <p:sp>
          <p:nvSpPr>
            <p:cNvPr id="17" name="object 17"/>
            <p:cNvSpPr/>
            <p:nvPr/>
          </p:nvSpPr>
          <p:spPr>
            <a:xfrm>
              <a:off x="1935708" y="3790845"/>
              <a:ext cx="6461760" cy="1943735"/>
            </a:xfrm>
            <a:custGeom>
              <a:avLst/>
              <a:gdLst/>
              <a:ahLst/>
              <a:cxnLst/>
              <a:rect l="l" t="t" r="r" b="b"/>
              <a:pathLst>
                <a:path w="6461759" h="1943735">
                  <a:moveTo>
                    <a:pt x="0" y="0"/>
                  </a:moveTo>
                  <a:lnTo>
                    <a:pt x="0" y="1943257"/>
                  </a:lnTo>
                </a:path>
                <a:path w="6461759" h="1943735">
                  <a:moveTo>
                    <a:pt x="5329389" y="0"/>
                  </a:moveTo>
                  <a:lnTo>
                    <a:pt x="5329389" y="1943257"/>
                  </a:lnTo>
                </a:path>
                <a:path w="6461759" h="1943735">
                  <a:moveTo>
                    <a:pt x="6461277" y="0"/>
                  </a:moveTo>
                  <a:lnTo>
                    <a:pt x="6461277" y="1943257"/>
                  </a:lnTo>
                </a:path>
              </a:pathLst>
            </a:custGeom>
            <a:ln w="10819">
              <a:solidFill>
                <a:srgbClr val="FFFFFF"/>
              </a:solidFill>
            </a:ln>
          </p:spPr>
          <p:txBody>
            <a:bodyPr wrap="square" lIns="0" tIns="0" rIns="0" bIns="0" rtlCol="0"/>
            <a:lstStyle/>
            <a:p>
              <a:endParaRPr/>
            </a:p>
          </p:txBody>
        </p:sp>
        <p:sp>
          <p:nvSpPr>
            <p:cNvPr id="18" name="object 18"/>
            <p:cNvSpPr/>
            <p:nvPr/>
          </p:nvSpPr>
          <p:spPr>
            <a:xfrm>
              <a:off x="1100632" y="4549274"/>
              <a:ext cx="8489950" cy="0"/>
            </a:xfrm>
            <a:custGeom>
              <a:avLst/>
              <a:gdLst/>
              <a:ahLst/>
              <a:cxnLst/>
              <a:rect l="l" t="t" r="r" b="b"/>
              <a:pathLst>
                <a:path w="8489950">
                  <a:moveTo>
                    <a:pt x="0" y="0"/>
                  </a:moveTo>
                  <a:lnTo>
                    <a:pt x="8489403" y="0"/>
                  </a:lnTo>
                </a:path>
              </a:pathLst>
            </a:custGeom>
            <a:ln w="32455">
              <a:solidFill>
                <a:srgbClr val="FFFFFF"/>
              </a:solidFill>
            </a:ln>
          </p:spPr>
          <p:txBody>
            <a:bodyPr wrap="square" lIns="0" tIns="0" rIns="0" bIns="0" rtlCol="0"/>
            <a:lstStyle/>
            <a:p>
              <a:endParaRPr/>
            </a:p>
          </p:txBody>
        </p:sp>
        <p:sp>
          <p:nvSpPr>
            <p:cNvPr id="19" name="object 19"/>
            <p:cNvSpPr/>
            <p:nvPr/>
          </p:nvSpPr>
          <p:spPr>
            <a:xfrm>
              <a:off x="1100632" y="3790845"/>
              <a:ext cx="8489950" cy="1943735"/>
            </a:xfrm>
            <a:custGeom>
              <a:avLst/>
              <a:gdLst/>
              <a:ahLst/>
              <a:cxnLst/>
              <a:rect l="l" t="t" r="r" b="b"/>
              <a:pathLst>
                <a:path w="8489950" h="1943735">
                  <a:moveTo>
                    <a:pt x="0" y="1151589"/>
                  </a:moveTo>
                  <a:lnTo>
                    <a:pt x="8489403" y="1151589"/>
                  </a:lnTo>
                </a:path>
                <a:path w="8489950" h="1943735">
                  <a:moveTo>
                    <a:pt x="0" y="1544687"/>
                  </a:moveTo>
                  <a:lnTo>
                    <a:pt x="8489403" y="1544687"/>
                  </a:lnTo>
                </a:path>
                <a:path w="8489950" h="1943735">
                  <a:moveTo>
                    <a:pt x="5410" y="0"/>
                  </a:moveTo>
                  <a:lnTo>
                    <a:pt x="5410" y="1943257"/>
                  </a:lnTo>
                </a:path>
                <a:path w="8489950" h="1943735">
                  <a:moveTo>
                    <a:pt x="8483993" y="0"/>
                  </a:moveTo>
                  <a:lnTo>
                    <a:pt x="8483993" y="1943257"/>
                  </a:lnTo>
                </a:path>
                <a:path w="8489950" h="1943735">
                  <a:moveTo>
                    <a:pt x="0" y="5408"/>
                  </a:moveTo>
                  <a:lnTo>
                    <a:pt x="8489403" y="5408"/>
                  </a:lnTo>
                </a:path>
              </a:pathLst>
            </a:custGeom>
            <a:ln w="10819">
              <a:solidFill>
                <a:srgbClr val="FFFFFF"/>
              </a:solidFill>
            </a:ln>
          </p:spPr>
          <p:txBody>
            <a:bodyPr wrap="square" lIns="0" tIns="0" rIns="0" bIns="0" rtlCol="0"/>
            <a:lstStyle/>
            <a:p>
              <a:endParaRPr/>
            </a:p>
          </p:txBody>
        </p:sp>
      </p:grpSp>
      <p:graphicFrame>
        <p:nvGraphicFramePr>
          <p:cNvPr id="20" name="object 20"/>
          <p:cNvGraphicFramePr>
            <a:graphicFrameLocks noGrp="1"/>
          </p:cNvGraphicFramePr>
          <p:nvPr>
            <p:extLst>
              <p:ext uri="{D42A27DB-BD31-4B8C-83A1-F6EECF244321}">
                <p14:modId xmlns:p14="http://schemas.microsoft.com/office/powerpoint/2010/main" val="430018661"/>
              </p:ext>
            </p:extLst>
          </p:nvPr>
        </p:nvGraphicFramePr>
        <p:xfrm>
          <a:off x="1106042" y="3898152"/>
          <a:ext cx="8479786" cy="1829435"/>
        </p:xfrm>
        <a:graphic>
          <a:graphicData uri="http://schemas.openxmlformats.org/drawingml/2006/table">
            <a:tbl>
              <a:tblPr firstRow="1" bandRow="1">
                <a:tableStyleId>{2D5ABB26-0587-4C30-8999-92F81FD0307C}</a:tableStyleId>
              </a:tblPr>
              <a:tblGrid>
                <a:gridCol w="829944">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180464">
                  <a:extLst>
                    <a:ext uri="{9D8B030D-6E8A-4147-A177-3AD203B41FA5}">
                      <a16:colId xmlns:a16="http://schemas.microsoft.com/office/drawing/2014/main" val="20002"/>
                    </a:ext>
                  </a:extLst>
                </a:gridCol>
                <a:gridCol w="1334135">
                  <a:extLst>
                    <a:ext uri="{9D8B030D-6E8A-4147-A177-3AD203B41FA5}">
                      <a16:colId xmlns:a16="http://schemas.microsoft.com/office/drawing/2014/main" val="20003"/>
                    </a:ext>
                  </a:extLst>
                </a:gridCol>
                <a:gridCol w="1455419">
                  <a:extLst>
                    <a:ext uri="{9D8B030D-6E8A-4147-A177-3AD203B41FA5}">
                      <a16:colId xmlns:a16="http://schemas.microsoft.com/office/drawing/2014/main" val="20004"/>
                    </a:ext>
                  </a:extLst>
                </a:gridCol>
                <a:gridCol w="1144904">
                  <a:extLst>
                    <a:ext uri="{9D8B030D-6E8A-4147-A177-3AD203B41FA5}">
                      <a16:colId xmlns:a16="http://schemas.microsoft.com/office/drawing/2014/main" val="20005"/>
                    </a:ext>
                  </a:extLst>
                </a:gridCol>
                <a:gridCol w="1165225">
                  <a:extLst>
                    <a:ext uri="{9D8B030D-6E8A-4147-A177-3AD203B41FA5}">
                      <a16:colId xmlns:a16="http://schemas.microsoft.com/office/drawing/2014/main" val="20006"/>
                    </a:ext>
                  </a:extLst>
                </a:gridCol>
              </a:tblGrid>
              <a:tr h="650875">
                <a:tc rowSpan="2">
                  <a:txBody>
                    <a:bodyPr/>
                    <a:lstStyle/>
                    <a:p>
                      <a:pPr>
                        <a:lnSpc>
                          <a:spcPct val="100000"/>
                        </a:lnSpc>
                      </a:pPr>
                      <a:endParaRPr sz="1800">
                        <a:latin typeface="Times New Roman"/>
                        <a:cs typeface="Times New Roman"/>
                      </a:endParaRPr>
                    </a:p>
                  </a:txBody>
                  <a:tcPr marL="0" marR="0" marT="0" marB="0">
                    <a:solidFill>
                      <a:srgbClr val="9DC3E6"/>
                    </a:solidFill>
                  </a:tcPr>
                </a:tc>
                <a:tc>
                  <a:txBody>
                    <a:bodyPr/>
                    <a:lstStyle/>
                    <a:p>
                      <a:pPr marL="205740">
                        <a:lnSpc>
                          <a:spcPct val="100000"/>
                        </a:lnSpc>
                        <a:spcBef>
                          <a:spcPts val="990"/>
                        </a:spcBef>
                      </a:pPr>
                      <a:r>
                        <a:rPr lang="en-GB" sz="1800" b="1" spc="-10" dirty="0">
                          <a:solidFill>
                            <a:srgbClr val="1F3763"/>
                          </a:solidFill>
                          <a:latin typeface="Cambria"/>
                          <a:cs typeface="Cambria"/>
                        </a:rPr>
                        <a:t>Positives</a:t>
                      </a:r>
                      <a:endParaRPr sz="1800" dirty="0">
                        <a:latin typeface="Cambria"/>
                        <a:cs typeface="Cambria"/>
                      </a:endParaRPr>
                    </a:p>
                  </a:txBody>
                  <a:tcPr marL="0" marR="0" marT="125730" marB="0">
                    <a:solidFill>
                      <a:srgbClr val="9DC3E6"/>
                    </a:solidFill>
                  </a:tcPr>
                </a:tc>
                <a:tc>
                  <a:txBody>
                    <a:bodyPr/>
                    <a:lstStyle/>
                    <a:p>
                      <a:pPr marR="86360" algn="ctr">
                        <a:lnSpc>
                          <a:spcPts val="2070"/>
                        </a:lnSpc>
                      </a:pPr>
                      <a:r>
                        <a:rPr sz="1800" b="1" spc="-20" dirty="0">
                          <a:solidFill>
                            <a:srgbClr val="1F3763"/>
                          </a:solidFill>
                          <a:latin typeface="Cambria"/>
                          <a:cs typeface="Cambria"/>
                        </a:rPr>
                        <a:t>True</a:t>
                      </a:r>
                      <a:endParaRPr sz="1800">
                        <a:latin typeface="Cambria"/>
                        <a:cs typeface="Cambria"/>
                      </a:endParaRPr>
                    </a:p>
                    <a:p>
                      <a:pPr marR="87630" algn="ctr">
                        <a:lnSpc>
                          <a:spcPct val="100000"/>
                        </a:lnSpc>
                        <a:spcBef>
                          <a:spcPts val="45"/>
                        </a:spcBef>
                      </a:pPr>
                      <a:r>
                        <a:rPr sz="1800" b="1" spc="-10" dirty="0">
                          <a:solidFill>
                            <a:srgbClr val="1F3763"/>
                          </a:solidFill>
                          <a:latin typeface="Cambria"/>
                          <a:cs typeface="Cambria"/>
                        </a:rPr>
                        <a:t>Positives</a:t>
                      </a:r>
                      <a:endParaRPr sz="1800">
                        <a:latin typeface="Cambria"/>
                        <a:cs typeface="Cambria"/>
                      </a:endParaRPr>
                    </a:p>
                  </a:txBody>
                  <a:tcPr marL="0" marR="0" marT="0" marB="0">
                    <a:solidFill>
                      <a:srgbClr val="9DC3E6"/>
                    </a:solidFill>
                  </a:tcPr>
                </a:tc>
                <a:tc>
                  <a:txBody>
                    <a:bodyPr/>
                    <a:lstStyle/>
                    <a:p>
                      <a:pPr marR="172720" algn="ctr">
                        <a:lnSpc>
                          <a:spcPts val="2070"/>
                        </a:lnSpc>
                      </a:pPr>
                      <a:r>
                        <a:rPr sz="1800" b="1" spc="-10" dirty="0">
                          <a:solidFill>
                            <a:srgbClr val="1F3763"/>
                          </a:solidFill>
                          <a:latin typeface="Cambria"/>
                          <a:cs typeface="Cambria"/>
                        </a:rPr>
                        <a:t>False</a:t>
                      </a:r>
                      <a:endParaRPr sz="1800">
                        <a:latin typeface="Cambria"/>
                        <a:cs typeface="Cambria"/>
                      </a:endParaRPr>
                    </a:p>
                    <a:p>
                      <a:pPr marR="173355" algn="ctr">
                        <a:lnSpc>
                          <a:spcPct val="100000"/>
                        </a:lnSpc>
                        <a:spcBef>
                          <a:spcPts val="45"/>
                        </a:spcBef>
                      </a:pPr>
                      <a:r>
                        <a:rPr sz="1800" b="1" spc="-10" dirty="0">
                          <a:solidFill>
                            <a:srgbClr val="1F3763"/>
                          </a:solidFill>
                          <a:latin typeface="Cambria"/>
                          <a:cs typeface="Cambria"/>
                        </a:rPr>
                        <a:t>Positives</a:t>
                      </a:r>
                      <a:endParaRPr sz="1800">
                        <a:latin typeface="Cambria"/>
                        <a:cs typeface="Cambria"/>
                      </a:endParaRPr>
                    </a:p>
                  </a:txBody>
                  <a:tcPr marL="0" marR="0" marT="0" marB="0">
                    <a:solidFill>
                      <a:srgbClr val="9DC3E6"/>
                    </a:solidFill>
                  </a:tcPr>
                </a:tc>
                <a:tc>
                  <a:txBody>
                    <a:bodyPr/>
                    <a:lstStyle/>
                    <a:p>
                      <a:pPr marL="165100">
                        <a:lnSpc>
                          <a:spcPct val="100000"/>
                        </a:lnSpc>
                        <a:spcBef>
                          <a:spcPts val="990"/>
                        </a:spcBef>
                      </a:pPr>
                      <a:r>
                        <a:rPr sz="1800" b="1" spc="-10" dirty="0">
                          <a:solidFill>
                            <a:srgbClr val="1F3763"/>
                          </a:solidFill>
                          <a:latin typeface="Cambria"/>
                          <a:cs typeface="Cambria"/>
                        </a:rPr>
                        <a:t>Negatives</a:t>
                      </a:r>
                      <a:endParaRPr sz="1800">
                        <a:latin typeface="Cambria"/>
                        <a:cs typeface="Cambria"/>
                      </a:endParaRPr>
                    </a:p>
                  </a:txBody>
                  <a:tcPr marL="0" marR="0" marT="125730" marB="0">
                    <a:solidFill>
                      <a:srgbClr val="9DC3E6"/>
                    </a:solidFill>
                  </a:tcPr>
                </a:tc>
                <a:tc>
                  <a:txBody>
                    <a:bodyPr/>
                    <a:lstStyle/>
                    <a:p>
                      <a:pPr marR="23495" algn="ctr">
                        <a:lnSpc>
                          <a:spcPts val="2070"/>
                        </a:lnSpc>
                      </a:pPr>
                      <a:r>
                        <a:rPr sz="1800" b="1" spc="-20" dirty="0">
                          <a:solidFill>
                            <a:srgbClr val="1F3763"/>
                          </a:solidFill>
                          <a:latin typeface="Cambria"/>
                          <a:cs typeface="Cambria"/>
                        </a:rPr>
                        <a:t>True</a:t>
                      </a:r>
                      <a:endParaRPr sz="1800">
                        <a:latin typeface="Cambria"/>
                        <a:cs typeface="Cambria"/>
                      </a:endParaRPr>
                    </a:p>
                    <a:p>
                      <a:pPr marR="24130" algn="ctr">
                        <a:lnSpc>
                          <a:spcPct val="100000"/>
                        </a:lnSpc>
                        <a:spcBef>
                          <a:spcPts val="45"/>
                        </a:spcBef>
                      </a:pPr>
                      <a:r>
                        <a:rPr sz="1800" b="1" spc="-10" dirty="0">
                          <a:solidFill>
                            <a:srgbClr val="1F3763"/>
                          </a:solidFill>
                          <a:latin typeface="Cambria"/>
                          <a:cs typeface="Cambria"/>
                        </a:rPr>
                        <a:t>Negatives</a:t>
                      </a:r>
                      <a:endParaRPr sz="1800">
                        <a:latin typeface="Cambria"/>
                        <a:cs typeface="Cambria"/>
                      </a:endParaRPr>
                    </a:p>
                  </a:txBody>
                  <a:tcPr marL="0" marR="0" marT="0" marB="0">
                    <a:solidFill>
                      <a:srgbClr val="9DC3E6"/>
                    </a:solidFill>
                  </a:tcPr>
                </a:tc>
                <a:tc>
                  <a:txBody>
                    <a:bodyPr/>
                    <a:lstStyle/>
                    <a:p>
                      <a:pPr marR="13970" algn="ctr">
                        <a:lnSpc>
                          <a:spcPts val="2070"/>
                        </a:lnSpc>
                      </a:pPr>
                      <a:r>
                        <a:rPr sz="1800" b="1" spc="-10" dirty="0">
                          <a:solidFill>
                            <a:srgbClr val="1F3763"/>
                          </a:solidFill>
                          <a:latin typeface="Cambria"/>
                          <a:cs typeface="Cambria"/>
                        </a:rPr>
                        <a:t>False</a:t>
                      </a:r>
                      <a:endParaRPr sz="1800">
                        <a:latin typeface="Cambria"/>
                        <a:cs typeface="Cambria"/>
                      </a:endParaRPr>
                    </a:p>
                    <a:p>
                      <a:pPr marR="14604" algn="ctr">
                        <a:lnSpc>
                          <a:spcPct val="100000"/>
                        </a:lnSpc>
                        <a:spcBef>
                          <a:spcPts val="45"/>
                        </a:spcBef>
                      </a:pPr>
                      <a:r>
                        <a:rPr sz="1800" b="1" spc="-10" dirty="0">
                          <a:solidFill>
                            <a:srgbClr val="1F3763"/>
                          </a:solidFill>
                          <a:latin typeface="Cambria"/>
                          <a:cs typeface="Cambria"/>
                        </a:rPr>
                        <a:t>Negatives</a:t>
                      </a:r>
                      <a:endParaRPr sz="1800">
                        <a:latin typeface="Cambria"/>
                        <a:cs typeface="Cambria"/>
                      </a:endParaRPr>
                    </a:p>
                  </a:txBody>
                  <a:tcPr marL="0" marR="0" marT="0" marB="0">
                    <a:solidFill>
                      <a:srgbClr val="9DC3E6"/>
                    </a:solidFill>
                  </a:tcPr>
                </a:tc>
                <a:extLst>
                  <a:ext uri="{0D108BD9-81ED-4DB2-BD59-A6C34878D82A}">
                    <a16:rowId xmlns:a16="http://schemas.microsoft.com/office/drawing/2014/main" val="10000"/>
                  </a:ext>
                </a:extLst>
              </a:tr>
              <a:tr h="389255">
                <a:tc vMerge="1">
                  <a:txBody>
                    <a:bodyPr/>
                    <a:lstStyle/>
                    <a:p>
                      <a:endParaRPr/>
                    </a:p>
                  </a:txBody>
                  <a:tcPr marL="0" marR="0" marT="0" marB="0">
                    <a:solidFill>
                      <a:srgbClr val="9DC3E6"/>
                    </a:solidFill>
                  </a:tcPr>
                </a:tc>
                <a:tc>
                  <a:txBody>
                    <a:bodyPr/>
                    <a:lstStyle/>
                    <a:p>
                      <a:pPr marL="262255">
                        <a:lnSpc>
                          <a:spcPct val="100000"/>
                        </a:lnSpc>
                        <a:spcBef>
                          <a:spcPts val="375"/>
                        </a:spcBef>
                      </a:pPr>
                      <a:r>
                        <a:rPr sz="1800" spc="-10" dirty="0">
                          <a:latin typeface="Cambria"/>
                          <a:cs typeface="Cambria"/>
                        </a:rPr>
                        <a:t>(TP+FP)</a:t>
                      </a:r>
                      <a:endParaRPr sz="1800">
                        <a:latin typeface="Cambria"/>
                        <a:cs typeface="Cambria"/>
                      </a:endParaRPr>
                    </a:p>
                  </a:txBody>
                  <a:tcPr marL="0" marR="0" marT="47625" marB="0">
                    <a:solidFill>
                      <a:srgbClr val="E9EBF5"/>
                    </a:solidFill>
                  </a:tcPr>
                </a:tc>
                <a:tc>
                  <a:txBody>
                    <a:bodyPr/>
                    <a:lstStyle/>
                    <a:p>
                      <a:pPr marL="322580">
                        <a:lnSpc>
                          <a:spcPct val="100000"/>
                        </a:lnSpc>
                        <a:spcBef>
                          <a:spcPts val="375"/>
                        </a:spcBef>
                      </a:pPr>
                      <a:r>
                        <a:rPr sz="1800" spc="-20" dirty="0">
                          <a:latin typeface="Cambria"/>
                          <a:cs typeface="Cambria"/>
                        </a:rPr>
                        <a:t>(TP)</a:t>
                      </a:r>
                      <a:endParaRPr sz="1800">
                        <a:latin typeface="Cambria"/>
                        <a:cs typeface="Cambria"/>
                      </a:endParaRPr>
                    </a:p>
                  </a:txBody>
                  <a:tcPr marL="0" marR="0" marT="47625" marB="0">
                    <a:solidFill>
                      <a:srgbClr val="E9EBF5"/>
                    </a:solidFill>
                  </a:tcPr>
                </a:tc>
                <a:tc>
                  <a:txBody>
                    <a:bodyPr/>
                    <a:lstStyle/>
                    <a:p>
                      <a:pPr marL="362585">
                        <a:lnSpc>
                          <a:spcPct val="100000"/>
                        </a:lnSpc>
                        <a:spcBef>
                          <a:spcPts val="375"/>
                        </a:spcBef>
                      </a:pPr>
                      <a:r>
                        <a:rPr sz="1800" spc="-20" dirty="0">
                          <a:latin typeface="Cambria"/>
                          <a:cs typeface="Cambria"/>
                        </a:rPr>
                        <a:t>(FP)</a:t>
                      </a:r>
                      <a:endParaRPr sz="1800">
                        <a:latin typeface="Cambria"/>
                        <a:cs typeface="Cambria"/>
                      </a:endParaRPr>
                    </a:p>
                  </a:txBody>
                  <a:tcPr marL="0" marR="0" marT="47625" marB="0">
                    <a:solidFill>
                      <a:srgbClr val="E9EBF5"/>
                    </a:solidFill>
                  </a:tcPr>
                </a:tc>
                <a:tc>
                  <a:txBody>
                    <a:bodyPr/>
                    <a:lstStyle/>
                    <a:p>
                      <a:pPr marL="229235">
                        <a:lnSpc>
                          <a:spcPct val="100000"/>
                        </a:lnSpc>
                        <a:spcBef>
                          <a:spcPts val="375"/>
                        </a:spcBef>
                      </a:pPr>
                      <a:r>
                        <a:rPr sz="1800" spc="-10" dirty="0">
                          <a:latin typeface="Cambria"/>
                          <a:cs typeface="Cambria"/>
                        </a:rPr>
                        <a:t>(TN+FN)</a:t>
                      </a:r>
                      <a:endParaRPr sz="1800">
                        <a:latin typeface="Cambria"/>
                        <a:cs typeface="Cambria"/>
                      </a:endParaRPr>
                    </a:p>
                  </a:txBody>
                  <a:tcPr marL="0" marR="0" marT="47625" marB="0">
                    <a:solidFill>
                      <a:srgbClr val="E9EBF5"/>
                    </a:solidFill>
                  </a:tcPr>
                </a:tc>
                <a:tc>
                  <a:txBody>
                    <a:bodyPr/>
                    <a:lstStyle/>
                    <a:p>
                      <a:pPr marL="325120">
                        <a:lnSpc>
                          <a:spcPct val="100000"/>
                        </a:lnSpc>
                        <a:spcBef>
                          <a:spcPts val="375"/>
                        </a:spcBef>
                      </a:pPr>
                      <a:r>
                        <a:rPr sz="1800" spc="-20" dirty="0">
                          <a:latin typeface="Cambria"/>
                          <a:cs typeface="Cambria"/>
                        </a:rPr>
                        <a:t>(TN)</a:t>
                      </a:r>
                      <a:endParaRPr sz="1800">
                        <a:latin typeface="Cambria"/>
                        <a:cs typeface="Cambria"/>
                      </a:endParaRPr>
                    </a:p>
                  </a:txBody>
                  <a:tcPr marL="0" marR="0" marT="47625" marB="0">
                    <a:solidFill>
                      <a:srgbClr val="E9EBF5"/>
                    </a:solidFill>
                  </a:tcPr>
                </a:tc>
                <a:tc>
                  <a:txBody>
                    <a:bodyPr/>
                    <a:lstStyle/>
                    <a:p>
                      <a:pPr marL="346075">
                        <a:lnSpc>
                          <a:spcPct val="100000"/>
                        </a:lnSpc>
                        <a:spcBef>
                          <a:spcPts val="375"/>
                        </a:spcBef>
                      </a:pPr>
                      <a:r>
                        <a:rPr sz="1800" spc="-20" dirty="0">
                          <a:latin typeface="Cambria"/>
                          <a:cs typeface="Cambria"/>
                        </a:rPr>
                        <a:t>(FN)</a:t>
                      </a:r>
                      <a:endParaRPr sz="1800">
                        <a:latin typeface="Cambria"/>
                        <a:cs typeface="Cambria"/>
                      </a:endParaRPr>
                    </a:p>
                  </a:txBody>
                  <a:tcPr marL="0" marR="0" marT="47625" marB="0">
                    <a:solidFill>
                      <a:srgbClr val="E9EBF5"/>
                    </a:solidFill>
                  </a:tcPr>
                </a:tc>
                <a:extLst>
                  <a:ext uri="{0D108BD9-81ED-4DB2-BD59-A6C34878D82A}">
                    <a16:rowId xmlns:a16="http://schemas.microsoft.com/office/drawing/2014/main" val="10001"/>
                  </a:ext>
                </a:extLst>
              </a:tr>
              <a:tr h="393065">
                <a:tc>
                  <a:txBody>
                    <a:bodyPr/>
                    <a:lstStyle/>
                    <a:p>
                      <a:pPr marL="47625">
                        <a:lnSpc>
                          <a:spcPct val="100000"/>
                        </a:lnSpc>
                        <a:spcBef>
                          <a:spcPts val="400"/>
                        </a:spcBef>
                      </a:pPr>
                      <a:r>
                        <a:rPr sz="1800" b="1" spc="-25" dirty="0">
                          <a:solidFill>
                            <a:srgbClr val="1F3763"/>
                          </a:solidFill>
                          <a:latin typeface="Cambria"/>
                          <a:cs typeface="Cambria"/>
                        </a:rPr>
                        <a:t>Blu</a:t>
                      </a:r>
                      <a:endParaRPr sz="1800">
                        <a:latin typeface="Cambria"/>
                        <a:cs typeface="Cambria"/>
                      </a:endParaRPr>
                    </a:p>
                  </a:txBody>
                  <a:tcPr marL="0" marR="0" marT="50800" marB="0">
                    <a:solidFill>
                      <a:srgbClr val="9DC3E6"/>
                    </a:solidFill>
                  </a:tcPr>
                </a:tc>
                <a:tc>
                  <a:txBody>
                    <a:bodyPr/>
                    <a:lstStyle/>
                    <a:p>
                      <a:pPr marR="71120" algn="r">
                        <a:lnSpc>
                          <a:spcPct val="100000"/>
                        </a:lnSpc>
                        <a:spcBef>
                          <a:spcPts val="400"/>
                        </a:spcBef>
                      </a:pPr>
                      <a:r>
                        <a:rPr sz="1800" spc="-25" dirty="0">
                          <a:latin typeface="Cambria"/>
                          <a:cs typeface="Cambria"/>
                        </a:rPr>
                        <a:t>750</a:t>
                      </a:r>
                      <a:endParaRPr sz="1800">
                        <a:latin typeface="Cambria"/>
                        <a:cs typeface="Cambria"/>
                      </a:endParaRPr>
                    </a:p>
                  </a:txBody>
                  <a:tcPr marL="0" marR="0" marT="50800" marB="0">
                    <a:solidFill>
                      <a:srgbClr val="E9EBF5"/>
                    </a:solidFill>
                  </a:tcPr>
                </a:tc>
                <a:tc>
                  <a:txBody>
                    <a:bodyPr/>
                    <a:lstStyle/>
                    <a:p>
                      <a:pPr marR="105410" algn="r">
                        <a:lnSpc>
                          <a:spcPct val="100000"/>
                        </a:lnSpc>
                        <a:spcBef>
                          <a:spcPts val="400"/>
                        </a:spcBef>
                      </a:pPr>
                      <a:r>
                        <a:rPr sz="1800" spc="-10" dirty="0">
                          <a:latin typeface="Cambria"/>
                          <a:cs typeface="Cambria"/>
                        </a:rPr>
                        <a:t>562.5</a:t>
                      </a:r>
                      <a:endParaRPr sz="1800">
                        <a:latin typeface="Cambria"/>
                        <a:cs typeface="Cambria"/>
                      </a:endParaRPr>
                    </a:p>
                  </a:txBody>
                  <a:tcPr marL="0" marR="0" marT="50800" marB="0">
                    <a:solidFill>
                      <a:srgbClr val="E9EBF5"/>
                    </a:solidFill>
                  </a:tcPr>
                </a:tc>
                <a:tc>
                  <a:txBody>
                    <a:bodyPr/>
                    <a:lstStyle/>
                    <a:p>
                      <a:pPr marR="157480" algn="r">
                        <a:lnSpc>
                          <a:spcPct val="100000"/>
                        </a:lnSpc>
                        <a:spcBef>
                          <a:spcPts val="400"/>
                        </a:spcBef>
                      </a:pPr>
                      <a:r>
                        <a:rPr sz="1800" spc="-10" dirty="0">
                          <a:latin typeface="Cambria"/>
                          <a:cs typeface="Cambria"/>
                        </a:rPr>
                        <a:t>187.5</a:t>
                      </a:r>
                      <a:endParaRPr sz="1800">
                        <a:latin typeface="Cambria"/>
                        <a:cs typeface="Cambria"/>
                      </a:endParaRPr>
                    </a:p>
                  </a:txBody>
                  <a:tcPr marL="0" marR="0" marT="50800" marB="0">
                    <a:solidFill>
                      <a:srgbClr val="E9EBF5"/>
                    </a:solidFill>
                  </a:tcPr>
                </a:tc>
                <a:tc>
                  <a:txBody>
                    <a:bodyPr/>
                    <a:lstStyle/>
                    <a:p>
                      <a:pPr marR="48895" algn="r">
                        <a:lnSpc>
                          <a:spcPct val="100000"/>
                        </a:lnSpc>
                        <a:spcBef>
                          <a:spcPts val="400"/>
                        </a:spcBef>
                      </a:pPr>
                      <a:r>
                        <a:rPr sz="1800" spc="-25" dirty="0">
                          <a:latin typeface="Cambria"/>
                          <a:cs typeface="Cambria"/>
                        </a:rPr>
                        <a:t>250</a:t>
                      </a:r>
                      <a:endParaRPr sz="1800">
                        <a:latin typeface="Cambria"/>
                        <a:cs typeface="Cambria"/>
                      </a:endParaRPr>
                    </a:p>
                  </a:txBody>
                  <a:tcPr marL="0" marR="0" marT="50800" marB="0">
                    <a:solidFill>
                      <a:srgbClr val="E9EBF5"/>
                    </a:solidFill>
                  </a:tcPr>
                </a:tc>
                <a:tc>
                  <a:txBody>
                    <a:bodyPr/>
                    <a:lstStyle/>
                    <a:p>
                      <a:pPr marR="64135" algn="r">
                        <a:lnSpc>
                          <a:spcPct val="100000"/>
                        </a:lnSpc>
                        <a:spcBef>
                          <a:spcPts val="400"/>
                        </a:spcBef>
                      </a:pPr>
                      <a:r>
                        <a:rPr sz="1800" spc="-10" dirty="0">
                          <a:latin typeface="Cambria"/>
                          <a:cs typeface="Cambria"/>
                        </a:rPr>
                        <a:t>187.5</a:t>
                      </a:r>
                      <a:endParaRPr sz="1800">
                        <a:latin typeface="Cambria"/>
                        <a:cs typeface="Cambria"/>
                      </a:endParaRPr>
                    </a:p>
                  </a:txBody>
                  <a:tcPr marL="0" marR="0" marT="50800" marB="0">
                    <a:solidFill>
                      <a:srgbClr val="E9EBF5"/>
                    </a:solidFill>
                  </a:tcPr>
                </a:tc>
                <a:tc>
                  <a:txBody>
                    <a:bodyPr/>
                    <a:lstStyle/>
                    <a:p>
                      <a:pPr marR="40640" algn="r">
                        <a:lnSpc>
                          <a:spcPct val="100000"/>
                        </a:lnSpc>
                        <a:spcBef>
                          <a:spcPts val="400"/>
                        </a:spcBef>
                      </a:pPr>
                      <a:r>
                        <a:rPr sz="1800" spc="-20" dirty="0">
                          <a:latin typeface="Cambria"/>
                          <a:cs typeface="Cambria"/>
                        </a:rPr>
                        <a:t>62.5</a:t>
                      </a:r>
                      <a:endParaRPr sz="1800">
                        <a:latin typeface="Cambria"/>
                        <a:cs typeface="Cambria"/>
                      </a:endParaRPr>
                    </a:p>
                  </a:txBody>
                  <a:tcPr marL="0" marR="0" marT="50800" marB="0">
                    <a:solidFill>
                      <a:srgbClr val="E9EBF5"/>
                    </a:solidFill>
                  </a:tcPr>
                </a:tc>
                <a:extLst>
                  <a:ext uri="{0D108BD9-81ED-4DB2-BD59-A6C34878D82A}">
                    <a16:rowId xmlns:a16="http://schemas.microsoft.com/office/drawing/2014/main" val="10002"/>
                  </a:ext>
                </a:extLst>
              </a:tr>
              <a:tr h="396240">
                <a:tc>
                  <a:txBody>
                    <a:bodyPr/>
                    <a:lstStyle/>
                    <a:p>
                      <a:pPr marL="47625">
                        <a:lnSpc>
                          <a:spcPct val="100000"/>
                        </a:lnSpc>
                        <a:spcBef>
                          <a:spcPts val="400"/>
                        </a:spcBef>
                      </a:pPr>
                      <a:r>
                        <a:rPr sz="1800" b="1" spc="-10" dirty="0">
                          <a:solidFill>
                            <a:srgbClr val="1F3763"/>
                          </a:solidFill>
                          <a:latin typeface="Cambria"/>
                          <a:cs typeface="Cambria"/>
                        </a:rPr>
                        <a:t>Green</a:t>
                      </a:r>
                      <a:endParaRPr sz="1800">
                        <a:latin typeface="Cambria"/>
                        <a:cs typeface="Cambria"/>
                      </a:endParaRPr>
                    </a:p>
                  </a:txBody>
                  <a:tcPr marL="0" marR="0" marT="50800" marB="0">
                    <a:solidFill>
                      <a:srgbClr val="9DC3E6"/>
                    </a:solidFill>
                  </a:tcPr>
                </a:tc>
                <a:tc>
                  <a:txBody>
                    <a:bodyPr/>
                    <a:lstStyle/>
                    <a:p>
                      <a:pPr marR="71120" algn="r">
                        <a:lnSpc>
                          <a:spcPct val="100000"/>
                        </a:lnSpc>
                        <a:spcBef>
                          <a:spcPts val="400"/>
                        </a:spcBef>
                      </a:pPr>
                      <a:r>
                        <a:rPr sz="1800" spc="-25" dirty="0">
                          <a:latin typeface="Cambria"/>
                          <a:cs typeface="Cambria"/>
                        </a:rPr>
                        <a:t>250</a:t>
                      </a:r>
                      <a:endParaRPr sz="1800">
                        <a:latin typeface="Cambria"/>
                        <a:cs typeface="Cambria"/>
                      </a:endParaRPr>
                    </a:p>
                  </a:txBody>
                  <a:tcPr marL="0" marR="0" marT="50800" marB="0">
                    <a:solidFill>
                      <a:srgbClr val="E9EBF5"/>
                    </a:solidFill>
                  </a:tcPr>
                </a:tc>
                <a:tc>
                  <a:txBody>
                    <a:bodyPr/>
                    <a:lstStyle/>
                    <a:p>
                      <a:pPr marR="105410" algn="r">
                        <a:lnSpc>
                          <a:spcPct val="100000"/>
                        </a:lnSpc>
                        <a:spcBef>
                          <a:spcPts val="400"/>
                        </a:spcBef>
                      </a:pPr>
                      <a:r>
                        <a:rPr sz="1800" spc="-10" dirty="0">
                          <a:latin typeface="Cambria"/>
                          <a:cs typeface="Cambria"/>
                        </a:rPr>
                        <a:t>187.5</a:t>
                      </a:r>
                      <a:endParaRPr sz="1800">
                        <a:latin typeface="Cambria"/>
                        <a:cs typeface="Cambria"/>
                      </a:endParaRPr>
                    </a:p>
                  </a:txBody>
                  <a:tcPr marL="0" marR="0" marT="50800" marB="0">
                    <a:solidFill>
                      <a:srgbClr val="E9EBF5"/>
                    </a:solidFill>
                  </a:tcPr>
                </a:tc>
                <a:tc>
                  <a:txBody>
                    <a:bodyPr/>
                    <a:lstStyle/>
                    <a:p>
                      <a:pPr marR="157480" algn="r">
                        <a:lnSpc>
                          <a:spcPct val="100000"/>
                        </a:lnSpc>
                        <a:spcBef>
                          <a:spcPts val="400"/>
                        </a:spcBef>
                      </a:pPr>
                      <a:r>
                        <a:rPr sz="1800" spc="-20" dirty="0">
                          <a:latin typeface="Cambria"/>
                          <a:cs typeface="Cambria"/>
                        </a:rPr>
                        <a:t>62.5</a:t>
                      </a:r>
                      <a:endParaRPr sz="1800">
                        <a:latin typeface="Cambria"/>
                        <a:cs typeface="Cambria"/>
                      </a:endParaRPr>
                    </a:p>
                  </a:txBody>
                  <a:tcPr marL="0" marR="0" marT="50800" marB="0">
                    <a:solidFill>
                      <a:srgbClr val="E9EBF5"/>
                    </a:solidFill>
                  </a:tcPr>
                </a:tc>
                <a:tc>
                  <a:txBody>
                    <a:bodyPr/>
                    <a:lstStyle/>
                    <a:p>
                      <a:pPr marR="48895" algn="r">
                        <a:lnSpc>
                          <a:spcPct val="100000"/>
                        </a:lnSpc>
                        <a:spcBef>
                          <a:spcPts val="400"/>
                        </a:spcBef>
                      </a:pPr>
                      <a:r>
                        <a:rPr sz="1800" spc="-25" dirty="0">
                          <a:latin typeface="Cambria"/>
                          <a:cs typeface="Cambria"/>
                        </a:rPr>
                        <a:t>750</a:t>
                      </a:r>
                      <a:endParaRPr sz="1800">
                        <a:latin typeface="Cambria"/>
                        <a:cs typeface="Cambria"/>
                      </a:endParaRPr>
                    </a:p>
                  </a:txBody>
                  <a:tcPr marL="0" marR="0" marT="50800" marB="0">
                    <a:solidFill>
                      <a:srgbClr val="E9EBF5"/>
                    </a:solidFill>
                  </a:tcPr>
                </a:tc>
                <a:tc>
                  <a:txBody>
                    <a:bodyPr/>
                    <a:lstStyle/>
                    <a:p>
                      <a:pPr marR="64135" algn="r">
                        <a:lnSpc>
                          <a:spcPct val="100000"/>
                        </a:lnSpc>
                        <a:spcBef>
                          <a:spcPts val="400"/>
                        </a:spcBef>
                      </a:pPr>
                      <a:r>
                        <a:rPr sz="1800" spc="-10" dirty="0">
                          <a:latin typeface="Cambria"/>
                          <a:cs typeface="Cambria"/>
                        </a:rPr>
                        <a:t>562.5</a:t>
                      </a:r>
                      <a:endParaRPr sz="1800">
                        <a:latin typeface="Cambria"/>
                        <a:cs typeface="Cambria"/>
                      </a:endParaRPr>
                    </a:p>
                  </a:txBody>
                  <a:tcPr marL="0" marR="0" marT="50800" marB="0">
                    <a:solidFill>
                      <a:srgbClr val="E9EBF5"/>
                    </a:solidFill>
                  </a:tcPr>
                </a:tc>
                <a:tc>
                  <a:txBody>
                    <a:bodyPr/>
                    <a:lstStyle/>
                    <a:p>
                      <a:pPr marR="41275" algn="r">
                        <a:lnSpc>
                          <a:spcPct val="100000"/>
                        </a:lnSpc>
                        <a:spcBef>
                          <a:spcPts val="400"/>
                        </a:spcBef>
                      </a:pPr>
                      <a:r>
                        <a:rPr sz="1800" spc="-10" dirty="0">
                          <a:latin typeface="Cambria"/>
                          <a:cs typeface="Cambria"/>
                        </a:rPr>
                        <a:t>187.5</a:t>
                      </a:r>
                      <a:endParaRPr sz="1800" dirty="0">
                        <a:latin typeface="Cambria"/>
                        <a:cs typeface="Cambria"/>
                      </a:endParaRPr>
                    </a:p>
                  </a:txBody>
                  <a:tcPr marL="0" marR="0" marT="50800" marB="0">
                    <a:solidFill>
                      <a:srgbClr val="E9EBF5"/>
                    </a:solidFill>
                  </a:tcPr>
                </a:tc>
                <a:extLst>
                  <a:ext uri="{0D108BD9-81ED-4DB2-BD59-A6C34878D82A}">
                    <a16:rowId xmlns:a16="http://schemas.microsoft.com/office/drawing/2014/main" val="10003"/>
                  </a:ext>
                </a:extLst>
              </a:tr>
            </a:tbl>
          </a:graphicData>
        </a:graphic>
      </p:graphicFrame>
      <p:sp>
        <p:nvSpPr>
          <p:cNvPr id="21" name="object 21"/>
          <p:cNvSpPr/>
          <p:nvPr/>
        </p:nvSpPr>
        <p:spPr>
          <a:xfrm>
            <a:off x="3274466" y="3790845"/>
            <a:ext cx="0" cy="1943735"/>
          </a:xfrm>
          <a:custGeom>
            <a:avLst/>
            <a:gdLst/>
            <a:ahLst/>
            <a:cxnLst/>
            <a:rect l="l" t="t" r="r" b="b"/>
            <a:pathLst>
              <a:path h="1943735">
                <a:moveTo>
                  <a:pt x="0" y="0"/>
                </a:moveTo>
                <a:lnTo>
                  <a:pt x="0" y="1943257"/>
                </a:lnTo>
              </a:path>
            </a:pathLst>
          </a:custGeom>
          <a:ln w="10821">
            <a:solidFill>
              <a:srgbClr val="FFFFFF"/>
            </a:solidFill>
          </a:ln>
        </p:spPr>
        <p:txBody>
          <a:bodyPr wrap="square" lIns="0" tIns="0" rIns="0" bIns="0" rtlCol="0"/>
          <a:lstStyle/>
          <a:p>
            <a:endParaRPr/>
          </a:p>
        </p:txBody>
      </p:sp>
      <p:sp>
        <p:nvSpPr>
          <p:cNvPr id="22" name="object 22"/>
          <p:cNvSpPr/>
          <p:nvPr/>
        </p:nvSpPr>
        <p:spPr>
          <a:xfrm>
            <a:off x="4420489" y="3790845"/>
            <a:ext cx="0" cy="1943735"/>
          </a:xfrm>
          <a:custGeom>
            <a:avLst/>
            <a:gdLst/>
            <a:ahLst/>
            <a:cxnLst/>
            <a:rect l="l" t="t" r="r" b="b"/>
            <a:pathLst>
              <a:path h="1943735">
                <a:moveTo>
                  <a:pt x="0" y="0"/>
                </a:moveTo>
                <a:lnTo>
                  <a:pt x="0" y="1943257"/>
                </a:lnTo>
              </a:path>
            </a:pathLst>
          </a:custGeom>
          <a:ln w="10821">
            <a:solidFill>
              <a:srgbClr val="FFFFFF"/>
            </a:solidFill>
          </a:ln>
        </p:spPr>
        <p:txBody>
          <a:bodyPr wrap="square" lIns="0" tIns="0" rIns="0" bIns="0" rtlCol="0"/>
          <a:lstStyle/>
          <a:p>
            <a:endParaRPr/>
          </a:p>
        </p:txBody>
      </p:sp>
      <p:sp>
        <p:nvSpPr>
          <p:cNvPr id="23" name="object 23"/>
          <p:cNvSpPr/>
          <p:nvPr/>
        </p:nvSpPr>
        <p:spPr>
          <a:xfrm>
            <a:off x="5702947" y="3790845"/>
            <a:ext cx="0" cy="1943735"/>
          </a:xfrm>
          <a:custGeom>
            <a:avLst/>
            <a:gdLst/>
            <a:ahLst/>
            <a:cxnLst/>
            <a:rect l="l" t="t" r="r" b="b"/>
            <a:pathLst>
              <a:path h="1943735">
                <a:moveTo>
                  <a:pt x="0" y="0"/>
                </a:moveTo>
                <a:lnTo>
                  <a:pt x="0" y="1943257"/>
                </a:lnTo>
              </a:path>
            </a:pathLst>
          </a:custGeom>
          <a:ln w="10821">
            <a:solidFill>
              <a:srgbClr val="FFFFFF"/>
            </a:solidFill>
          </a:ln>
        </p:spPr>
        <p:txBody>
          <a:bodyPr wrap="square" lIns="0" tIns="0" rIns="0" bIns="0" rtlCol="0"/>
          <a:lstStyle/>
          <a:p>
            <a:endParaRPr/>
          </a:p>
        </p:txBody>
      </p:sp>
      <p:sp>
        <p:nvSpPr>
          <p:cNvPr id="24" name="object 24"/>
          <p:cNvSpPr/>
          <p:nvPr/>
        </p:nvSpPr>
        <p:spPr>
          <a:xfrm>
            <a:off x="1100632" y="5728694"/>
            <a:ext cx="8489950" cy="0"/>
          </a:xfrm>
          <a:custGeom>
            <a:avLst/>
            <a:gdLst/>
            <a:ahLst/>
            <a:cxnLst/>
            <a:rect l="l" t="t" r="r" b="b"/>
            <a:pathLst>
              <a:path w="8489950">
                <a:moveTo>
                  <a:pt x="0" y="0"/>
                </a:moveTo>
                <a:lnTo>
                  <a:pt x="8489403" y="0"/>
                </a:lnTo>
              </a:path>
            </a:pathLst>
          </a:custGeom>
          <a:ln w="10818">
            <a:solidFill>
              <a:srgbClr val="FFFFFF"/>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305" y="5838366"/>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30</a:t>
            </a:r>
            <a:endParaRPr sz="1000">
              <a:latin typeface="Calibri"/>
              <a:cs typeface="Calibri"/>
            </a:endParaRPr>
          </a:p>
        </p:txBody>
      </p:sp>
      <p:sp>
        <p:nvSpPr>
          <p:cNvPr id="13" name="object 13"/>
          <p:cNvSpPr txBox="1">
            <a:spLocks noGrp="1"/>
          </p:cNvSpPr>
          <p:nvPr>
            <p:ph type="title"/>
          </p:nvPr>
        </p:nvSpPr>
        <p:spPr>
          <a:xfrm>
            <a:off x="950442" y="730250"/>
            <a:ext cx="8782050" cy="1153160"/>
          </a:xfrm>
          <a:prstGeom prst="rect">
            <a:avLst/>
          </a:prstGeom>
        </p:spPr>
        <p:txBody>
          <a:bodyPr vert="horz" wrap="square" lIns="0" tIns="409614" rIns="0" bIns="0" rtlCol="0">
            <a:spAutoFit/>
          </a:bodyPr>
          <a:lstStyle/>
          <a:p>
            <a:pPr marL="3061970">
              <a:lnSpc>
                <a:spcPct val="100000"/>
              </a:lnSpc>
              <a:spcBef>
                <a:spcPts val="130"/>
              </a:spcBef>
            </a:pPr>
            <a:r>
              <a:rPr sz="3300" spc="-150" dirty="0"/>
              <a:t>SAPMOC</a:t>
            </a:r>
            <a:r>
              <a:rPr sz="3300" spc="-60" dirty="0"/>
              <a:t> Accuracy</a:t>
            </a:r>
            <a:endParaRPr sz="3300" dirty="0"/>
          </a:p>
        </p:txBody>
      </p:sp>
      <p:graphicFrame>
        <p:nvGraphicFramePr>
          <p:cNvPr id="15" name="object 15"/>
          <p:cNvGraphicFramePr>
            <a:graphicFrameLocks noGrp="1"/>
          </p:cNvGraphicFramePr>
          <p:nvPr>
            <p:extLst>
              <p:ext uri="{D42A27DB-BD31-4B8C-83A1-F6EECF244321}">
                <p14:modId xmlns:p14="http://schemas.microsoft.com/office/powerpoint/2010/main" val="1307440049"/>
              </p:ext>
            </p:extLst>
          </p:nvPr>
        </p:nvGraphicFramePr>
        <p:xfrm>
          <a:off x="2365222" y="3281752"/>
          <a:ext cx="5952490" cy="1607820"/>
        </p:xfrm>
        <a:graphic>
          <a:graphicData uri="http://schemas.openxmlformats.org/drawingml/2006/table">
            <a:tbl>
              <a:tblPr firstRow="1" bandRow="1">
                <a:tableStyleId>{2D5ABB26-0587-4C30-8999-92F81FD0307C}</a:tableStyleId>
              </a:tblPr>
              <a:tblGrid>
                <a:gridCol w="2976245">
                  <a:extLst>
                    <a:ext uri="{9D8B030D-6E8A-4147-A177-3AD203B41FA5}">
                      <a16:colId xmlns:a16="http://schemas.microsoft.com/office/drawing/2014/main" val="20000"/>
                    </a:ext>
                  </a:extLst>
                </a:gridCol>
                <a:gridCol w="2976245">
                  <a:extLst>
                    <a:ext uri="{9D8B030D-6E8A-4147-A177-3AD203B41FA5}">
                      <a16:colId xmlns:a16="http://schemas.microsoft.com/office/drawing/2014/main" val="20001"/>
                    </a:ext>
                  </a:extLst>
                </a:gridCol>
              </a:tblGrid>
              <a:tr h="401955">
                <a:tc gridSpan="2">
                  <a:txBody>
                    <a:bodyPr/>
                    <a:lstStyle/>
                    <a:p>
                      <a:pPr algn="ctr">
                        <a:lnSpc>
                          <a:spcPct val="100000"/>
                        </a:lnSpc>
                        <a:spcBef>
                          <a:spcPts val="315"/>
                        </a:spcBef>
                      </a:pPr>
                      <a:r>
                        <a:rPr lang="el-GR" sz="2100" b="1" spc="-10" dirty="0">
                          <a:solidFill>
                            <a:srgbClr val="1F3763"/>
                          </a:solidFill>
                          <a:latin typeface="Cambria"/>
                          <a:cs typeface="Cambria"/>
                        </a:rPr>
                        <a:t>Ακρίβεια</a:t>
                      </a:r>
                      <a:endParaRPr sz="2100" dirty="0">
                        <a:latin typeface="Cambria"/>
                        <a:cs typeface="Cambri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hMerge="1">
                  <a:txBody>
                    <a:bodyPr/>
                    <a:lstStyle/>
                    <a:p>
                      <a:endParaRPr/>
                    </a:p>
                  </a:txBody>
                  <a:tcPr marL="0" marR="0" marT="0" marB="0"/>
                </a:tc>
                <a:extLst>
                  <a:ext uri="{0D108BD9-81ED-4DB2-BD59-A6C34878D82A}">
                    <a16:rowId xmlns:a16="http://schemas.microsoft.com/office/drawing/2014/main" val="10000"/>
                  </a:ext>
                </a:extLst>
              </a:tr>
              <a:tr h="401955">
                <a:tc gridSpan="2">
                  <a:txBody>
                    <a:bodyPr/>
                    <a:lstStyle/>
                    <a:p>
                      <a:pPr algn="ctr">
                        <a:lnSpc>
                          <a:spcPct val="100000"/>
                        </a:lnSpc>
                        <a:spcBef>
                          <a:spcPts val="315"/>
                        </a:spcBef>
                      </a:pPr>
                      <a:r>
                        <a:rPr sz="2100" spc="-10" dirty="0">
                          <a:solidFill>
                            <a:srgbClr val="1F3763"/>
                          </a:solidFill>
                          <a:latin typeface="Cambria"/>
                          <a:cs typeface="Cambria"/>
                        </a:rPr>
                        <a:t>(TP+TN)/(TP+FP+TN+FN)</a:t>
                      </a:r>
                      <a:endParaRPr sz="2100" dirty="0">
                        <a:latin typeface="Cambria"/>
                        <a:cs typeface="Cambria"/>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hMerge="1">
                  <a:txBody>
                    <a:bodyPr/>
                    <a:lstStyle/>
                    <a:p>
                      <a:endParaRPr/>
                    </a:p>
                  </a:txBody>
                  <a:tcPr marL="0" marR="0" marT="0" marB="0"/>
                </a:tc>
                <a:extLst>
                  <a:ext uri="{0D108BD9-81ED-4DB2-BD59-A6C34878D82A}">
                    <a16:rowId xmlns:a16="http://schemas.microsoft.com/office/drawing/2014/main" val="10001"/>
                  </a:ext>
                </a:extLst>
              </a:tr>
              <a:tr h="401955">
                <a:tc>
                  <a:txBody>
                    <a:bodyPr/>
                    <a:lstStyle/>
                    <a:p>
                      <a:pPr marL="77470">
                        <a:lnSpc>
                          <a:spcPct val="100000"/>
                        </a:lnSpc>
                        <a:spcBef>
                          <a:spcPts val="315"/>
                        </a:spcBef>
                      </a:pPr>
                      <a:r>
                        <a:rPr lang="el-GR" sz="2100" spc="-20" dirty="0">
                          <a:latin typeface="Cambria"/>
                          <a:cs typeface="Cambria"/>
                        </a:rPr>
                        <a:t>Μπλε</a:t>
                      </a:r>
                      <a:endParaRPr sz="2100" dirty="0">
                        <a:latin typeface="Cambria"/>
                        <a:cs typeface="Cambri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835">
                        <a:lnSpc>
                          <a:spcPct val="100000"/>
                        </a:lnSpc>
                        <a:spcBef>
                          <a:spcPts val="315"/>
                        </a:spcBef>
                      </a:pPr>
                      <a:r>
                        <a:rPr sz="2100" spc="-10" dirty="0">
                          <a:latin typeface="Cambria"/>
                          <a:cs typeface="Cambria"/>
                        </a:rPr>
                        <a:t>75,0%</a:t>
                      </a:r>
                      <a:endParaRPr sz="2100">
                        <a:latin typeface="Cambria"/>
                        <a:cs typeface="Cambri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01955">
                <a:tc>
                  <a:txBody>
                    <a:bodyPr/>
                    <a:lstStyle/>
                    <a:p>
                      <a:pPr marL="77470">
                        <a:lnSpc>
                          <a:spcPct val="100000"/>
                        </a:lnSpc>
                        <a:spcBef>
                          <a:spcPts val="315"/>
                        </a:spcBef>
                      </a:pPr>
                      <a:r>
                        <a:rPr lang="el-GR" sz="2100" spc="-10" dirty="0">
                          <a:latin typeface="Cambria"/>
                          <a:cs typeface="Cambria"/>
                        </a:rPr>
                        <a:t>Πράσινο</a:t>
                      </a:r>
                      <a:endParaRPr sz="2100" dirty="0">
                        <a:latin typeface="Cambria"/>
                        <a:cs typeface="Cambri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marL="76835">
                        <a:lnSpc>
                          <a:spcPct val="100000"/>
                        </a:lnSpc>
                        <a:spcBef>
                          <a:spcPts val="315"/>
                        </a:spcBef>
                      </a:pPr>
                      <a:r>
                        <a:rPr sz="2100" spc="-10" dirty="0">
                          <a:latin typeface="Cambria"/>
                          <a:cs typeface="Cambria"/>
                        </a:rPr>
                        <a:t>75,0%</a:t>
                      </a:r>
                      <a:endParaRPr sz="2100" dirty="0">
                        <a:latin typeface="Cambria"/>
                        <a:cs typeface="Cambri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7783" rIns="0" bIns="0" rtlCol="0">
            <a:spAutoFit/>
          </a:bodyPr>
          <a:lstStyle/>
          <a:p>
            <a:pPr marL="238760" marR="5080">
              <a:lnSpc>
                <a:spcPts val="3700"/>
              </a:lnSpc>
              <a:spcBef>
                <a:spcPts val="540"/>
              </a:spcBef>
            </a:pPr>
            <a:r>
              <a:rPr lang="el-GR" spc="-300" dirty="0"/>
              <a:t>ΤΝ στη λήψη αποφάσεων που αφορούν άτομα: δικαιοσύνη και διακρίσεις</a:t>
            </a:r>
            <a:endParaRPr spc="-25" dirty="0"/>
          </a:p>
        </p:txBody>
      </p:sp>
      <p:sp>
        <p:nvSpPr>
          <p:cNvPr id="3" name="object 3"/>
          <p:cNvSpPr txBox="1"/>
          <p:nvPr/>
        </p:nvSpPr>
        <p:spPr>
          <a:xfrm>
            <a:off x="931830" y="2770714"/>
            <a:ext cx="4941570" cy="4101892"/>
          </a:xfrm>
          <a:prstGeom prst="rect">
            <a:avLst/>
          </a:prstGeom>
        </p:spPr>
        <p:txBody>
          <a:bodyPr vert="horz" wrap="square" lIns="0" tIns="54610" rIns="0" bIns="0" rtlCol="0">
            <a:spAutoFit/>
          </a:bodyPr>
          <a:lstStyle/>
          <a:p>
            <a:pPr marL="120650" marR="5080" indent="-108585" algn="just">
              <a:lnSpc>
                <a:spcPct val="88500"/>
              </a:lnSpc>
              <a:spcBef>
                <a:spcPts val="430"/>
              </a:spcBef>
              <a:buSzPct val="95833"/>
              <a:buFont typeface="Arial"/>
              <a:buChar char="•"/>
              <a:tabLst>
                <a:tab pos="207010" algn="l"/>
              </a:tabLst>
            </a:pPr>
            <a:r>
              <a:rPr lang="el-GR" sz="2400" dirty="0">
                <a:latin typeface="Arial Narrow"/>
                <a:cs typeface="Arial Narrow"/>
              </a:rPr>
              <a:t>Ο συνδυασμός της ΤΝ και των μεγάλων δεδομένων επιτρέπει την αυτοματοποιημένη λήψη αποφάσεων ακόμη και σε τομείς που απαιτούν πολύπλοκες επιλογές, βασισμένες σε πολλαπλούς παράγοντες και σε μη προκαθορισμένα κριτήρια.</a:t>
            </a:r>
            <a:endParaRPr sz="2400" dirty="0">
              <a:latin typeface="Arial Narrow"/>
              <a:cs typeface="Arial Narrow"/>
            </a:endParaRPr>
          </a:p>
          <a:p>
            <a:pPr marL="120650" marR="6350" indent="-108585" algn="just">
              <a:lnSpc>
                <a:spcPct val="89200"/>
              </a:lnSpc>
              <a:spcBef>
                <a:spcPts val="840"/>
              </a:spcBef>
              <a:buSzPct val="95833"/>
              <a:buFont typeface="Arial"/>
              <a:buChar char="•"/>
              <a:tabLst>
                <a:tab pos="207010" algn="l"/>
              </a:tabLst>
            </a:pPr>
            <a:r>
              <a:rPr lang="el-GR" sz="2400" dirty="0">
                <a:latin typeface="Arial Narrow"/>
                <a:cs typeface="Arial Narrow"/>
              </a:rPr>
              <a:t>Τα τελευταία χρόνια έχει διεξαχθεί ευρεία συζήτηση σχετικά με τις προοπτικές και τους κινδύνους των αλγοριθμικών αξιολογήσεων και αποφάσεων που αφορούν άτομα</a:t>
            </a:r>
            <a:endParaRPr sz="2400" dirty="0">
              <a:latin typeface="Arial Narrow"/>
              <a:cs typeface="Arial Narrow"/>
            </a:endParaRPr>
          </a:p>
        </p:txBody>
      </p:sp>
      <p:pic>
        <p:nvPicPr>
          <p:cNvPr id="4" name="object 4"/>
          <p:cNvPicPr/>
          <p:nvPr/>
        </p:nvPicPr>
        <p:blipFill>
          <a:blip r:embed="rId2" cstate="print"/>
          <a:stretch>
            <a:fillRect/>
          </a:stretch>
        </p:blipFill>
        <p:spPr>
          <a:xfrm>
            <a:off x="6623646" y="1860257"/>
            <a:ext cx="3203130" cy="437066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389" y="1123505"/>
            <a:ext cx="9841230" cy="5297170"/>
          </a:xfrm>
          <a:custGeom>
            <a:avLst/>
            <a:gdLst/>
            <a:ahLst/>
            <a:cxnLst/>
            <a:rect l="l" t="t" r="r" b="b"/>
            <a:pathLst>
              <a:path w="9841230" h="5297170">
                <a:moveTo>
                  <a:pt x="9840620" y="5296788"/>
                </a:moveTo>
                <a:lnTo>
                  <a:pt x="0" y="5296788"/>
                </a:lnTo>
                <a:lnTo>
                  <a:pt x="0" y="0"/>
                </a:lnTo>
                <a:lnTo>
                  <a:pt x="9840620" y="0"/>
                </a:lnTo>
                <a:lnTo>
                  <a:pt x="9840620" y="5296788"/>
                </a:lnTo>
                <a:close/>
              </a:path>
            </a:pathLst>
          </a:custGeom>
          <a:solidFill>
            <a:srgbClr val="000000">
              <a:alpha val="7839"/>
            </a:srgbClr>
          </a:solidFill>
        </p:spPr>
        <p:txBody>
          <a:bodyPr wrap="square" lIns="0" tIns="0" rIns="0" bIns="0" rtlCol="0"/>
          <a:lstStyle/>
          <a:p>
            <a:endParaRPr/>
          </a:p>
        </p:txBody>
      </p:sp>
      <p:sp>
        <p:nvSpPr>
          <p:cNvPr id="3" name="object 3"/>
          <p:cNvSpPr txBox="1"/>
          <p:nvPr/>
        </p:nvSpPr>
        <p:spPr>
          <a:xfrm>
            <a:off x="1654320" y="3216773"/>
            <a:ext cx="2119619" cy="1018227"/>
          </a:xfrm>
          <a:prstGeom prst="rect">
            <a:avLst/>
          </a:prstGeom>
        </p:spPr>
        <p:txBody>
          <a:bodyPr vert="horz" wrap="square" lIns="0" tIns="68580" rIns="0" bIns="0" rtlCol="0">
            <a:spAutoFit/>
          </a:bodyPr>
          <a:lstStyle/>
          <a:p>
            <a:pPr marL="12700" marR="5080" indent="199390">
              <a:lnSpc>
                <a:spcPts val="3700"/>
              </a:lnSpc>
              <a:spcBef>
                <a:spcPts val="540"/>
              </a:spcBef>
            </a:pPr>
            <a:r>
              <a:rPr sz="3400" spc="-235" dirty="0">
                <a:solidFill>
                  <a:srgbClr val="2E5497"/>
                </a:solidFill>
                <a:latin typeface="Gill Sans MT"/>
                <a:cs typeface="Gill Sans MT"/>
              </a:rPr>
              <a:t>SAPMOC </a:t>
            </a:r>
            <a:r>
              <a:rPr lang="el-GR" sz="3400" spc="-85" dirty="0">
                <a:solidFill>
                  <a:srgbClr val="2E5497"/>
                </a:solidFill>
                <a:latin typeface="Gill Sans MT"/>
                <a:cs typeface="Gill Sans MT"/>
              </a:rPr>
              <a:t>δικαιοσύνη</a:t>
            </a:r>
            <a:endParaRPr sz="3400" dirty="0">
              <a:latin typeface="Gill Sans MT"/>
              <a:cs typeface="Gill Sans MT"/>
            </a:endParaRPr>
          </a:p>
        </p:txBody>
      </p:sp>
      <p:sp>
        <p:nvSpPr>
          <p:cNvPr id="4" name="object 4"/>
          <p:cNvSpPr/>
          <p:nvPr/>
        </p:nvSpPr>
        <p:spPr>
          <a:xfrm>
            <a:off x="4118267" y="2603502"/>
            <a:ext cx="0" cy="2336800"/>
          </a:xfrm>
          <a:custGeom>
            <a:avLst/>
            <a:gdLst/>
            <a:ahLst/>
            <a:cxnLst/>
            <a:rect l="l" t="t" r="r" b="b"/>
            <a:pathLst>
              <a:path h="2336800">
                <a:moveTo>
                  <a:pt x="0" y="0"/>
                </a:moveTo>
                <a:lnTo>
                  <a:pt x="0" y="2336799"/>
                </a:lnTo>
              </a:path>
            </a:pathLst>
          </a:custGeom>
          <a:ln w="16232">
            <a:solidFill>
              <a:srgbClr val="252525"/>
            </a:solidFill>
          </a:ln>
        </p:spPr>
        <p:txBody>
          <a:bodyPr wrap="square" lIns="0" tIns="0" rIns="0" bIns="0" rtlCol="0"/>
          <a:lstStyle/>
          <a:p>
            <a:endParaRPr/>
          </a:p>
        </p:txBody>
      </p:sp>
      <p:sp>
        <p:nvSpPr>
          <p:cNvPr id="5" name="object 5"/>
          <p:cNvSpPr txBox="1"/>
          <p:nvPr/>
        </p:nvSpPr>
        <p:spPr>
          <a:xfrm>
            <a:off x="4457607" y="2313514"/>
            <a:ext cx="3006725" cy="1685077"/>
          </a:xfrm>
          <a:prstGeom prst="rect">
            <a:avLst/>
          </a:prstGeom>
        </p:spPr>
        <p:txBody>
          <a:bodyPr vert="horz" wrap="square" lIns="0" tIns="12700" rIns="0" bIns="0" rtlCol="0">
            <a:spAutoFit/>
          </a:bodyPr>
          <a:lstStyle/>
          <a:p>
            <a:pPr marL="255270" indent="-243204">
              <a:lnSpc>
                <a:spcPct val="100000"/>
              </a:lnSpc>
              <a:spcBef>
                <a:spcPts val="100"/>
              </a:spcBef>
              <a:buSzPct val="95833"/>
              <a:buFont typeface="Arial"/>
              <a:buChar char="►"/>
              <a:tabLst>
                <a:tab pos="255904" algn="l"/>
              </a:tabLst>
            </a:pPr>
            <a:r>
              <a:rPr lang="el-GR" sz="2400" spc="-190" dirty="0">
                <a:latin typeface="Trebuchet MS"/>
                <a:cs typeface="Trebuchet MS"/>
              </a:rPr>
              <a:t>Στατιστική ισοτιμία</a:t>
            </a:r>
          </a:p>
          <a:p>
            <a:pPr marL="255270" indent="-243204">
              <a:lnSpc>
                <a:spcPct val="100000"/>
              </a:lnSpc>
              <a:spcBef>
                <a:spcPts val="2230"/>
              </a:spcBef>
              <a:buSzPct val="95833"/>
              <a:buFont typeface="Arial"/>
              <a:buChar char="►"/>
              <a:tabLst>
                <a:tab pos="255904" algn="l"/>
              </a:tabLst>
            </a:pPr>
            <a:r>
              <a:rPr lang="el-GR" sz="2400" spc="-200" dirty="0">
                <a:latin typeface="Trebuchet MS"/>
                <a:cs typeface="Trebuchet MS"/>
              </a:rPr>
              <a:t>Ισότητα ευκαιριών</a:t>
            </a:r>
          </a:p>
          <a:p>
            <a:pPr marL="255270" indent="-243204">
              <a:lnSpc>
                <a:spcPct val="100000"/>
              </a:lnSpc>
              <a:spcBef>
                <a:spcPts val="2230"/>
              </a:spcBef>
              <a:buSzPct val="95833"/>
              <a:buFont typeface="Arial"/>
              <a:buChar char="►"/>
              <a:tabLst>
                <a:tab pos="255904" algn="l"/>
              </a:tabLst>
            </a:pPr>
            <a:r>
              <a:rPr lang="el-GR" sz="2400" spc="-110" dirty="0">
                <a:latin typeface="Trebuchet MS"/>
                <a:cs typeface="Trebuchet MS"/>
              </a:rPr>
              <a:t>Βαθμονόμηση</a:t>
            </a:r>
            <a:endParaRPr sz="2400" dirty="0">
              <a:latin typeface="Trebuchet MS"/>
              <a:cs typeface="Trebuchet MS"/>
            </a:endParaRPr>
          </a:p>
        </p:txBody>
      </p:sp>
      <p:sp>
        <p:nvSpPr>
          <p:cNvPr id="6" name="object 6"/>
          <p:cNvSpPr txBox="1"/>
          <p:nvPr/>
        </p:nvSpPr>
        <p:spPr>
          <a:xfrm>
            <a:off x="4457606" y="4270331"/>
            <a:ext cx="3175093" cy="1133644"/>
          </a:xfrm>
          <a:prstGeom prst="rect">
            <a:avLst/>
          </a:prstGeom>
        </p:spPr>
        <p:txBody>
          <a:bodyPr vert="horz" wrap="square" lIns="0" tIns="12700" rIns="0" bIns="0" rtlCol="0">
            <a:spAutoFit/>
          </a:bodyPr>
          <a:lstStyle/>
          <a:p>
            <a:pPr marL="255270" indent="-243204">
              <a:lnSpc>
                <a:spcPct val="100000"/>
              </a:lnSpc>
              <a:spcBef>
                <a:spcPts val="100"/>
              </a:spcBef>
              <a:buSzPct val="95833"/>
              <a:buFont typeface="Arial"/>
              <a:buChar char="►"/>
              <a:tabLst>
                <a:tab pos="255904" algn="l"/>
              </a:tabLst>
            </a:pPr>
            <a:r>
              <a:rPr lang="el-GR" sz="2400" spc="-190" dirty="0">
                <a:latin typeface="Trebuchet MS"/>
                <a:cs typeface="Trebuchet MS"/>
              </a:rPr>
              <a:t>Σφάλμα υπό όρους χρήσης</a:t>
            </a:r>
          </a:p>
          <a:p>
            <a:pPr marL="255270" indent="-243204">
              <a:lnSpc>
                <a:spcPct val="100000"/>
              </a:lnSpc>
              <a:spcBef>
                <a:spcPts val="100"/>
              </a:spcBef>
              <a:buSzPct val="95833"/>
              <a:buFont typeface="Arial"/>
              <a:buChar char="►"/>
              <a:tabLst>
                <a:tab pos="255904" algn="l"/>
              </a:tabLst>
            </a:pPr>
            <a:r>
              <a:rPr lang="el-GR" sz="2400" spc="-254" dirty="0">
                <a:latin typeface="Trebuchet MS"/>
                <a:cs typeface="Trebuchet MS"/>
              </a:rPr>
              <a:t>Ισότητα στη μεταχείριση</a:t>
            </a:r>
            <a:endParaRPr sz="2400" dirty="0">
              <a:latin typeface="Trebuchet MS"/>
              <a:cs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673937" y="1161864"/>
            <a:ext cx="9516110" cy="1085554"/>
          </a:xfrm>
          <a:prstGeom prst="rect">
            <a:avLst/>
          </a:prstGeom>
          <a:ln w="10818">
            <a:solidFill>
              <a:srgbClr val="DEDEDE"/>
            </a:solidFill>
          </a:ln>
        </p:spPr>
        <p:txBody>
          <a:bodyPr vert="horz" wrap="square" lIns="0" tIns="635" rIns="0" bIns="0" rtlCol="0">
            <a:spAutoFit/>
          </a:bodyPr>
          <a:lstStyle/>
          <a:p>
            <a:pPr>
              <a:lnSpc>
                <a:spcPct val="100000"/>
              </a:lnSpc>
              <a:spcBef>
                <a:spcPts val="5"/>
              </a:spcBef>
            </a:pPr>
            <a:endParaRPr sz="4400" dirty="0">
              <a:latin typeface="Times New Roman"/>
              <a:cs typeface="Times New Roman"/>
            </a:endParaRPr>
          </a:p>
          <a:p>
            <a:pPr marL="497205">
              <a:lnSpc>
                <a:spcPct val="100000"/>
              </a:lnSpc>
            </a:pPr>
            <a:r>
              <a:rPr lang="el-GR" sz="2650" spc="-10" dirty="0">
                <a:solidFill>
                  <a:srgbClr val="252525"/>
                </a:solidFill>
                <a:latin typeface="Microsoft Sans Serif"/>
                <a:cs typeface="Microsoft Sans Serif"/>
              </a:rPr>
              <a:t>Στατιστική ισοτιμία</a:t>
            </a:r>
            <a:endParaRPr sz="2650" dirty="0">
              <a:latin typeface="Microsoft Sans Serif"/>
              <a:cs typeface="Microsoft Sans Serif"/>
            </a:endParaRPr>
          </a:p>
        </p:txBody>
      </p:sp>
      <p:grpSp>
        <p:nvGrpSpPr>
          <p:cNvPr id="8" name="object 8"/>
          <p:cNvGrpSpPr/>
          <p:nvPr/>
        </p:nvGrpSpPr>
        <p:grpSpPr>
          <a:xfrm>
            <a:off x="673937" y="1485813"/>
            <a:ext cx="5289994" cy="1246505"/>
            <a:chOff x="570255" y="1428699"/>
            <a:chExt cx="5289994" cy="1246505"/>
          </a:xfrm>
        </p:grpSpPr>
        <p:sp>
          <p:nvSpPr>
            <p:cNvPr id="10" name="object 10"/>
            <p:cNvSpPr/>
            <p:nvPr/>
          </p:nvSpPr>
          <p:spPr>
            <a:xfrm>
              <a:off x="570255" y="1751952"/>
              <a:ext cx="109220" cy="600075"/>
            </a:xfrm>
            <a:custGeom>
              <a:avLst/>
              <a:gdLst/>
              <a:ahLst/>
              <a:cxnLst/>
              <a:rect l="l" t="t" r="r" b="b"/>
              <a:pathLst>
                <a:path w="109220" h="600075">
                  <a:moveTo>
                    <a:pt x="109093" y="599782"/>
                  </a:moveTo>
                  <a:lnTo>
                    <a:pt x="0" y="599782"/>
                  </a:lnTo>
                  <a:lnTo>
                    <a:pt x="0" y="0"/>
                  </a:lnTo>
                  <a:lnTo>
                    <a:pt x="109093" y="0"/>
                  </a:lnTo>
                  <a:lnTo>
                    <a:pt x="109093" y="599782"/>
                  </a:lnTo>
                  <a:close/>
                </a:path>
              </a:pathLst>
            </a:custGeom>
            <a:solidFill>
              <a:srgbClr val="ED7C30"/>
            </a:solidFill>
          </p:spPr>
          <p:txBody>
            <a:bodyPr wrap="square" lIns="0" tIns="0" rIns="0" bIns="0" rtlCol="0"/>
            <a:lstStyle/>
            <a:p>
              <a:endParaRPr/>
            </a:p>
          </p:txBody>
        </p:sp>
        <p:sp>
          <p:nvSpPr>
            <p:cNvPr id="11" name="object 11"/>
            <p:cNvSpPr/>
            <p:nvPr/>
          </p:nvSpPr>
          <p:spPr>
            <a:xfrm>
              <a:off x="4383786" y="1428699"/>
              <a:ext cx="15875" cy="1246505"/>
            </a:xfrm>
            <a:custGeom>
              <a:avLst/>
              <a:gdLst/>
              <a:ahLst/>
              <a:cxnLst/>
              <a:rect l="l" t="t" r="r" b="b"/>
              <a:pathLst>
                <a:path w="15875" h="1246505">
                  <a:moveTo>
                    <a:pt x="15582" y="1246289"/>
                  </a:moveTo>
                  <a:lnTo>
                    <a:pt x="0" y="1246289"/>
                  </a:lnTo>
                  <a:lnTo>
                    <a:pt x="0" y="0"/>
                  </a:lnTo>
                  <a:lnTo>
                    <a:pt x="15582" y="0"/>
                  </a:lnTo>
                  <a:lnTo>
                    <a:pt x="15582" y="1246289"/>
                  </a:lnTo>
                  <a:close/>
                </a:path>
              </a:pathLst>
            </a:custGeom>
            <a:solidFill>
              <a:srgbClr val="D5D5D5"/>
            </a:solidFill>
          </p:spPr>
          <p:txBody>
            <a:bodyPr wrap="square" lIns="0" tIns="0" rIns="0" bIns="0" rtlCol="0"/>
            <a:lstStyle/>
            <a:p>
              <a:endParaRPr/>
            </a:p>
          </p:txBody>
        </p:sp>
        <p:pic>
          <p:nvPicPr>
            <p:cNvPr id="12" name="object 12"/>
            <p:cNvPicPr/>
            <p:nvPr/>
          </p:nvPicPr>
          <p:blipFill>
            <a:blip r:embed="rId2" cstate="print"/>
            <a:stretch>
              <a:fillRect/>
            </a:stretch>
          </p:blipFill>
          <p:spPr>
            <a:xfrm>
              <a:off x="4756492" y="1500085"/>
              <a:ext cx="1103757" cy="1103464"/>
            </a:xfrm>
            <a:prstGeom prst="rect">
              <a:avLst/>
            </a:prstGeom>
          </p:spPr>
        </p:pic>
      </p:grpSp>
      <p:graphicFrame>
        <p:nvGraphicFramePr>
          <p:cNvPr id="13" name="object 13"/>
          <p:cNvGraphicFramePr>
            <a:graphicFrameLocks noGrp="1"/>
          </p:cNvGraphicFramePr>
          <p:nvPr>
            <p:extLst>
              <p:ext uri="{D42A27DB-BD31-4B8C-83A1-F6EECF244321}">
                <p14:modId xmlns:p14="http://schemas.microsoft.com/office/powerpoint/2010/main" val="3017331831"/>
              </p:ext>
            </p:extLst>
          </p:nvPr>
        </p:nvGraphicFramePr>
        <p:xfrm>
          <a:off x="673937" y="4107052"/>
          <a:ext cx="9513569" cy="2241550"/>
        </p:xfrm>
        <a:graphic>
          <a:graphicData uri="http://schemas.openxmlformats.org/drawingml/2006/table">
            <a:tbl>
              <a:tblPr firstRow="1" bandRow="1">
                <a:tableStyleId>{2D5ABB26-0587-4C30-8999-92F81FD0307C}</a:tableStyleId>
              </a:tblPr>
              <a:tblGrid>
                <a:gridCol w="2475230">
                  <a:extLst>
                    <a:ext uri="{9D8B030D-6E8A-4147-A177-3AD203B41FA5}">
                      <a16:colId xmlns:a16="http://schemas.microsoft.com/office/drawing/2014/main" val="20000"/>
                    </a:ext>
                  </a:extLst>
                </a:gridCol>
                <a:gridCol w="3378200">
                  <a:extLst>
                    <a:ext uri="{9D8B030D-6E8A-4147-A177-3AD203B41FA5}">
                      <a16:colId xmlns:a16="http://schemas.microsoft.com/office/drawing/2014/main" val="20001"/>
                    </a:ext>
                  </a:extLst>
                </a:gridCol>
                <a:gridCol w="3660139">
                  <a:extLst>
                    <a:ext uri="{9D8B030D-6E8A-4147-A177-3AD203B41FA5}">
                      <a16:colId xmlns:a16="http://schemas.microsoft.com/office/drawing/2014/main" val="20002"/>
                    </a:ext>
                  </a:extLst>
                </a:gridCol>
              </a:tblGrid>
              <a:tr h="400050">
                <a:tc>
                  <a:txBody>
                    <a:bodyPr/>
                    <a:lstStyle/>
                    <a:p>
                      <a:pPr marL="213995">
                        <a:lnSpc>
                          <a:spcPct val="100000"/>
                        </a:lnSpc>
                        <a:spcBef>
                          <a:spcPts val="10"/>
                        </a:spcBef>
                      </a:pPr>
                      <a:r>
                        <a:rPr lang="el-GR" sz="2100" b="1" dirty="0">
                          <a:solidFill>
                            <a:srgbClr val="233E5F"/>
                          </a:solidFill>
                          <a:latin typeface="Cambria"/>
                          <a:cs typeface="Cambria"/>
                        </a:rPr>
                        <a:t>Στατιστική ισοτιμία</a:t>
                      </a:r>
                      <a:endParaRPr sz="2100" dirty="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marR="4445" algn="ctr">
                        <a:lnSpc>
                          <a:spcPct val="100000"/>
                        </a:lnSpc>
                        <a:spcBef>
                          <a:spcPts val="10"/>
                        </a:spcBef>
                      </a:pPr>
                      <a:r>
                        <a:rPr lang="el-GR" sz="2100" b="1" spc="-10" dirty="0">
                          <a:solidFill>
                            <a:srgbClr val="233E5F"/>
                          </a:solidFill>
                          <a:latin typeface="Cambria"/>
                          <a:cs typeface="Cambria"/>
                        </a:rPr>
                        <a:t>Θετικά</a:t>
                      </a:r>
                      <a:endParaRPr sz="2100" dirty="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algn="ctr">
                        <a:lnSpc>
                          <a:spcPct val="100000"/>
                        </a:lnSpc>
                        <a:spcBef>
                          <a:spcPts val="10"/>
                        </a:spcBef>
                      </a:pPr>
                      <a:r>
                        <a:rPr lang="el-GR" sz="2100" b="1" spc="-10" dirty="0">
                          <a:solidFill>
                            <a:srgbClr val="233E5F"/>
                          </a:solidFill>
                          <a:latin typeface="Cambria"/>
                          <a:cs typeface="Cambria"/>
                        </a:rPr>
                        <a:t>Αρνητικά</a:t>
                      </a:r>
                      <a:endParaRPr sz="2100" dirty="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extLst>
                  <a:ext uri="{0D108BD9-81ED-4DB2-BD59-A6C34878D82A}">
                    <a16:rowId xmlns:a16="http://schemas.microsoft.com/office/drawing/2014/main" val="10000"/>
                  </a:ext>
                </a:extLst>
              </a:tr>
              <a:tr h="400050">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DC3E6"/>
                    </a:solidFill>
                  </a:tcPr>
                </a:tc>
                <a:tc>
                  <a:txBody>
                    <a:bodyPr/>
                    <a:lstStyle/>
                    <a:p>
                      <a:pPr marL="165735">
                        <a:lnSpc>
                          <a:spcPct val="100000"/>
                        </a:lnSpc>
                      </a:pPr>
                      <a:r>
                        <a:rPr sz="2100" spc="-10" dirty="0">
                          <a:latin typeface="Cambria"/>
                          <a:cs typeface="Cambria"/>
                        </a:rPr>
                        <a:t>(TP+FP)/(TP+FP+TN+FN)</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a:txBody>
                    <a:bodyPr/>
                    <a:lstStyle/>
                    <a:p>
                      <a:pPr marL="273050">
                        <a:lnSpc>
                          <a:spcPct val="100000"/>
                        </a:lnSpc>
                      </a:pPr>
                      <a:r>
                        <a:rPr sz="2100" spc="-10" dirty="0">
                          <a:latin typeface="Cambria"/>
                          <a:cs typeface="Cambria"/>
                        </a:rPr>
                        <a:t>(TN+FN)/(TP+FP+TN+FN)</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1"/>
                  </a:ext>
                </a:extLst>
              </a:tr>
              <a:tr h="400050">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00050">
                <a:tc>
                  <a:txBody>
                    <a:bodyPr/>
                    <a:lstStyle/>
                    <a:p>
                      <a:pPr marL="86995">
                        <a:lnSpc>
                          <a:spcPct val="100000"/>
                        </a:lnSpc>
                        <a:spcBef>
                          <a:spcPts val="5"/>
                        </a:spcBef>
                      </a:pPr>
                      <a:r>
                        <a:rPr lang="el-GR" sz="2100" b="1" spc="-25" dirty="0">
                          <a:solidFill>
                            <a:srgbClr val="233E5F"/>
                          </a:solidFill>
                          <a:latin typeface="Cambria"/>
                          <a:cs typeface="Cambria"/>
                        </a:rPr>
                        <a:t>Μπλε</a:t>
                      </a:r>
                      <a:endParaRPr sz="2100" dirty="0">
                        <a:latin typeface="Cambria"/>
                        <a:cs typeface="Cambria"/>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marR="83820" algn="r">
                        <a:lnSpc>
                          <a:spcPct val="100000"/>
                        </a:lnSpc>
                        <a:spcBef>
                          <a:spcPts val="5"/>
                        </a:spcBef>
                      </a:pPr>
                      <a:r>
                        <a:rPr sz="2100" spc="-10" dirty="0">
                          <a:latin typeface="Cambria"/>
                          <a:cs typeface="Cambria"/>
                        </a:rPr>
                        <a:t>75,00%</a:t>
                      </a:r>
                      <a:endParaRPr sz="2100">
                        <a:latin typeface="Cambria"/>
                        <a:cs typeface="Cambria"/>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marR="84455" algn="r">
                        <a:lnSpc>
                          <a:spcPct val="100000"/>
                        </a:lnSpc>
                        <a:spcBef>
                          <a:spcPts val="5"/>
                        </a:spcBef>
                      </a:pPr>
                      <a:r>
                        <a:rPr sz="2100" spc="-10" dirty="0">
                          <a:latin typeface="Cambria"/>
                          <a:cs typeface="Cambria"/>
                        </a:rPr>
                        <a:t>25,00%</a:t>
                      </a:r>
                      <a:endParaRPr sz="2100">
                        <a:latin typeface="Cambria"/>
                        <a:cs typeface="Cambria"/>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3"/>
                  </a:ext>
                </a:extLst>
              </a:tr>
              <a:tr h="400050">
                <a:tc>
                  <a:txBody>
                    <a:bodyPr/>
                    <a:lstStyle/>
                    <a:p>
                      <a:pPr marL="86995">
                        <a:lnSpc>
                          <a:spcPts val="2515"/>
                        </a:lnSpc>
                      </a:pPr>
                      <a:r>
                        <a:rPr lang="el-GR" sz="2100" b="1" spc="-10" dirty="0">
                          <a:solidFill>
                            <a:srgbClr val="233E5F"/>
                          </a:solidFill>
                          <a:latin typeface="Cambria"/>
                          <a:cs typeface="Cambria"/>
                        </a:rPr>
                        <a:t>Πράσινο</a:t>
                      </a:r>
                      <a:endParaRPr sz="2100" dirty="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marR="83820" algn="r">
                        <a:lnSpc>
                          <a:spcPts val="2515"/>
                        </a:lnSpc>
                      </a:pPr>
                      <a:r>
                        <a:rPr sz="2100" spc="-10" dirty="0">
                          <a:latin typeface="Cambria"/>
                          <a:cs typeface="Cambria"/>
                        </a:rPr>
                        <a:t>25,00%</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4455" algn="r">
                        <a:lnSpc>
                          <a:spcPts val="2515"/>
                        </a:lnSpc>
                      </a:pPr>
                      <a:r>
                        <a:rPr sz="2100" spc="-10" dirty="0">
                          <a:latin typeface="Cambria"/>
                          <a:cs typeface="Cambria"/>
                        </a:rPr>
                        <a:t>75,00%</a:t>
                      </a:r>
                      <a:endParaRPr sz="2100" dirty="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bl>
          </a:graphicData>
        </a:graphic>
      </p:graphicFrame>
      <p:sp>
        <p:nvSpPr>
          <p:cNvPr id="14" name="object 14"/>
          <p:cNvSpPr txBox="1"/>
          <p:nvPr/>
        </p:nvSpPr>
        <p:spPr>
          <a:xfrm>
            <a:off x="845715" y="3330517"/>
            <a:ext cx="8945880" cy="330200"/>
          </a:xfrm>
          <a:prstGeom prst="rect">
            <a:avLst/>
          </a:prstGeom>
        </p:spPr>
        <p:txBody>
          <a:bodyPr vert="horz" wrap="square" lIns="0" tIns="12700" rIns="0" bIns="0" rtlCol="0">
            <a:spAutoFit/>
          </a:bodyPr>
          <a:lstStyle/>
          <a:p>
            <a:pPr marL="214629" indent="-202565">
              <a:lnSpc>
                <a:spcPct val="100000"/>
              </a:lnSpc>
              <a:spcBef>
                <a:spcPts val="100"/>
              </a:spcBef>
              <a:buSzPct val="95000"/>
              <a:buFont typeface="Arial"/>
              <a:buChar char="►"/>
              <a:tabLst>
                <a:tab pos="215265" algn="l"/>
              </a:tabLst>
            </a:pPr>
            <a:r>
              <a:rPr lang="el-GR" sz="2000" dirty="0">
                <a:latin typeface="Calibri"/>
                <a:cs typeface="Calibri"/>
              </a:rPr>
              <a:t>Κάθε ομάδα θα πρέπει να έχει ίση αναλογία θετικών και αρνητικών προβλέψεων.</a:t>
            </a:r>
            <a:endParaRPr sz="20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txBox="1">
            <a:spLocks noGrp="1"/>
          </p:cNvSpPr>
          <p:nvPr>
            <p:ph type="title"/>
          </p:nvPr>
        </p:nvSpPr>
        <p:spPr>
          <a:xfrm>
            <a:off x="706410" y="1145980"/>
            <a:ext cx="9516110" cy="1085554"/>
          </a:xfrm>
          <a:prstGeom prst="rect">
            <a:avLst/>
          </a:prstGeom>
          <a:ln w="10818">
            <a:solidFill>
              <a:srgbClr val="DEDEDE"/>
            </a:solidFill>
          </a:ln>
        </p:spPr>
        <p:txBody>
          <a:bodyPr vert="horz" wrap="square" lIns="0" tIns="635" rIns="0" bIns="0" rtlCol="0">
            <a:spAutoFit/>
          </a:bodyPr>
          <a:lstStyle/>
          <a:p>
            <a:pPr>
              <a:lnSpc>
                <a:spcPct val="100000"/>
              </a:lnSpc>
              <a:spcBef>
                <a:spcPts val="5"/>
              </a:spcBef>
            </a:pPr>
            <a:endParaRPr sz="4400" dirty="0">
              <a:latin typeface="Times New Roman"/>
              <a:cs typeface="Times New Roman"/>
            </a:endParaRPr>
          </a:p>
          <a:p>
            <a:pPr marL="198755">
              <a:lnSpc>
                <a:spcPct val="100000"/>
              </a:lnSpc>
              <a:tabLst>
                <a:tab pos="1910714" algn="l"/>
              </a:tabLst>
            </a:pPr>
            <a:r>
              <a:rPr lang="el-GR" sz="2650" spc="-10" dirty="0">
                <a:latin typeface="Microsoft Sans Serif"/>
                <a:cs typeface="Microsoft Sans Serif"/>
              </a:rPr>
              <a:t>Ισότητα ευκαιριών</a:t>
            </a:r>
            <a:endParaRPr sz="2650" dirty="0">
              <a:latin typeface="Microsoft Sans Serif"/>
              <a:cs typeface="Microsoft Sans Serif"/>
            </a:endParaRPr>
          </a:p>
        </p:txBody>
      </p:sp>
      <p:grpSp>
        <p:nvGrpSpPr>
          <p:cNvPr id="18" name="object 18"/>
          <p:cNvGrpSpPr/>
          <p:nvPr/>
        </p:nvGrpSpPr>
        <p:grpSpPr>
          <a:xfrm>
            <a:off x="570255" y="1428699"/>
            <a:ext cx="5315889" cy="1246505"/>
            <a:chOff x="570255" y="1428699"/>
            <a:chExt cx="5315889" cy="1246505"/>
          </a:xfrm>
        </p:grpSpPr>
        <p:sp>
          <p:nvSpPr>
            <p:cNvPr id="20" name="object 20"/>
            <p:cNvSpPr/>
            <p:nvPr/>
          </p:nvSpPr>
          <p:spPr>
            <a:xfrm>
              <a:off x="570255" y="1751952"/>
              <a:ext cx="109220" cy="600075"/>
            </a:xfrm>
            <a:custGeom>
              <a:avLst/>
              <a:gdLst/>
              <a:ahLst/>
              <a:cxnLst/>
              <a:rect l="l" t="t" r="r" b="b"/>
              <a:pathLst>
                <a:path w="109220" h="600075">
                  <a:moveTo>
                    <a:pt x="109093" y="599782"/>
                  </a:moveTo>
                  <a:lnTo>
                    <a:pt x="0" y="599782"/>
                  </a:lnTo>
                  <a:lnTo>
                    <a:pt x="0" y="0"/>
                  </a:lnTo>
                  <a:lnTo>
                    <a:pt x="109093" y="0"/>
                  </a:lnTo>
                  <a:lnTo>
                    <a:pt x="109093" y="599782"/>
                  </a:lnTo>
                  <a:close/>
                </a:path>
              </a:pathLst>
            </a:custGeom>
            <a:solidFill>
              <a:srgbClr val="ED7C30"/>
            </a:solidFill>
          </p:spPr>
          <p:txBody>
            <a:bodyPr wrap="square" lIns="0" tIns="0" rIns="0" bIns="0" rtlCol="0"/>
            <a:lstStyle/>
            <a:p>
              <a:endParaRPr/>
            </a:p>
          </p:txBody>
        </p:sp>
        <p:sp>
          <p:nvSpPr>
            <p:cNvPr id="21" name="object 21"/>
            <p:cNvSpPr/>
            <p:nvPr/>
          </p:nvSpPr>
          <p:spPr>
            <a:xfrm>
              <a:off x="4383786" y="1428699"/>
              <a:ext cx="15875" cy="1246505"/>
            </a:xfrm>
            <a:custGeom>
              <a:avLst/>
              <a:gdLst/>
              <a:ahLst/>
              <a:cxnLst/>
              <a:rect l="l" t="t" r="r" b="b"/>
              <a:pathLst>
                <a:path w="15875" h="1246505">
                  <a:moveTo>
                    <a:pt x="15582" y="1246289"/>
                  </a:moveTo>
                  <a:lnTo>
                    <a:pt x="0" y="1246289"/>
                  </a:lnTo>
                  <a:lnTo>
                    <a:pt x="0" y="0"/>
                  </a:lnTo>
                  <a:lnTo>
                    <a:pt x="15582" y="0"/>
                  </a:lnTo>
                  <a:lnTo>
                    <a:pt x="15582" y="1246289"/>
                  </a:lnTo>
                  <a:close/>
                </a:path>
              </a:pathLst>
            </a:custGeom>
            <a:solidFill>
              <a:srgbClr val="D5D5D5"/>
            </a:solidFill>
          </p:spPr>
          <p:txBody>
            <a:bodyPr wrap="square" lIns="0" tIns="0" rIns="0" bIns="0" rtlCol="0"/>
            <a:lstStyle/>
            <a:p>
              <a:endParaRPr/>
            </a:p>
          </p:txBody>
        </p:sp>
        <p:pic>
          <p:nvPicPr>
            <p:cNvPr id="22" name="object 22"/>
            <p:cNvPicPr/>
            <p:nvPr/>
          </p:nvPicPr>
          <p:blipFill>
            <a:blip r:embed="rId2" cstate="print"/>
            <a:stretch>
              <a:fillRect/>
            </a:stretch>
          </p:blipFill>
          <p:spPr>
            <a:xfrm>
              <a:off x="4782357" y="1500085"/>
              <a:ext cx="1103787" cy="1103464"/>
            </a:xfrm>
            <a:prstGeom prst="rect">
              <a:avLst/>
            </a:prstGeom>
          </p:spPr>
        </p:pic>
      </p:grpSp>
      <p:graphicFrame>
        <p:nvGraphicFramePr>
          <p:cNvPr id="23" name="object 23"/>
          <p:cNvGraphicFramePr>
            <a:graphicFrameLocks noGrp="1"/>
          </p:cNvGraphicFramePr>
          <p:nvPr>
            <p:extLst>
              <p:ext uri="{D42A27DB-BD31-4B8C-83A1-F6EECF244321}">
                <p14:modId xmlns:p14="http://schemas.microsoft.com/office/powerpoint/2010/main" val="3145088395"/>
              </p:ext>
            </p:extLst>
          </p:nvPr>
        </p:nvGraphicFramePr>
        <p:xfrm>
          <a:off x="619416" y="4421432"/>
          <a:ext cx="9516745" cy="1778635"/>
        </p:xfrm>
        <a:graphic>
          <a:graphicData uri="http://schemas.openxmlformats.org/drawingml/2006/table">
            <a:tbl>
              <a:tblPr firstRow="1" bandRow="1">
                <a:tableStyleId>{2D5ABB26-0587-4C30-8999-92F81FD0307C}</a:tableStyleId>
              </a:tblPr>
              <a:tblGrid>
                <a:gridCol w="4364355">
                  <a:extLst>
                    <a:ext uri="{9D8B030D-6E8A-4147-A177-3AD203B41FA5}">
                      <a16:colId xmlns:a16="http://schemas.microsoft.com/office/drawing/2014/main" val="20000"/>
                    </a:ext>
                  </a:extLst>
                </a:gridCol>
                <a:gridCol w="2331720">
                  <a:extLst>
                    <a:ext uri="{9D8B030D-6E8A-4147-A177-3AD203B41FA5}">
                      <a16:colId xmlns:a16="http://schemas.microsoft.com/office/drawing/2014/main" val="20001"/>
                    </a:ext>
                  </a:extLst>
                </a:gridCol>
                <a:gridCol w="2820670">
                  <a:extLst>
                    <a:ext uri="{9D8B030D-6E8A-4147-A177-3AD203B41FA5}">
                      <a16:colId xmlns:a16="http://schemas.microsoft.com/office/drawing/2014/main" val="20002"/>
                    </a:ext>
                  </a:extLst>
                </a:gridCol>
              </a:tblGrid>
              <a:tr h="361315">
                <a:tc>
                  <a:txBody>
                    <a:bodyPr/>
                    <a:lstStyle/>
                    <a:p>
                      <a:pPr algn="ctr">
                        <a:lnSpc>
                          <a:spcPct val="100000"/>
                        </a:lnSpc>
                        <a:spcBef>
                          <a:spcPts val="5"/>
                        </a:spcBef>
                      </a:pPr>
                      <a:r>
                        <a:rPr lang="el-GR" sz="2100" b="1" dirty="0">
                          <a:solidFill>
                            <a:srgbClr val="1F3763"/>
                          </a:solidFill>
                          <a:latin typeface="Cambria"/>
                          <a:cs typeface="Cambria"/>
                        </a:rPr>
                        <a:t>Ισότητα ευκαιριών</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marL="48260" algn="ctr">
                        <a:lnSpc>
                          <a:spcPct val="100000"/>
                        </a:lnSpc>
                        <a:spcBef>
                          <a:spcPts val="5"/>
                        </a:spcBef>
                      </a:pPr>
                      <a:r>
                        <a:rPr lang="el-GR" sz="2100" b="1" spc="-10" dirty="0">
                          <a:solidFill>
                            <a:srgbClr val="1F3763"/>
                          </a:solidFill>
                          <a:latin typeface="Cambria"/>
                          <a:cs typeface="Cambria"/>
                        </a:rPr>
                        <a:t>Θετικά</a:t>
                      </a:r>
                      <a:endParaRPr sz="2100" dirty="0">
                        <a:latin typeface="Cambria"/>
                        <a:cs typeface="Cambria"/>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algn="ctr">
                        <a:lnSpc>
                          <a:spcPct val="100000"/>
                        </a:lnSpc>
                        <a:spcBef>
                          <a:spcPts val="5"/>
                        </a:spcBef>
                      </a:pPr>
                      <a:r>
                        <a:rPr lang="el-GR" sz="2100" b="1" spc="-10" dirty="0">
                          <a:solidFill>
                            <a:srgbClr val="1F3763"/>
                          </a:solidFill>
                          <a:latin typeface="Cambria"/>
                          <a:cs typeface="Cambria"/>
                        </a:rPr>
                        <a:t>Αρνητικά</a:t>
                      </a:r>
                      <a:endParaRPr sz="2100" dirty="0">
                        <a:latin typeface="Cambria"/>
                        <a:cs typeface="Cambria"/>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extLst>
                  <a:ext uri="{0D108BD9-81ED-4DB2-BD59-A6C34878D82A}">
                    <a16:rowId xmlns:a16="http://schemas.microsoft.com/office/drawing/2014/main" val="10000"/>
                  </a:ext>
                </a:extLst>
              </a:tr>
              <a:tr h="694690">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DC3E6"/>
                    </a:solidFill>
                  </a:tcPr>
                </a:tc>
                <a:tc>
                  <a:txBody>
                    <a:bodyPr/>
                    <a:lstStyle/>
                    <a:p>
                      <a:pPr algn="ctr">
                        <a:lnSpc>
                          <a:spcPts val="2510"/>
                        </a:lnSpc>
                      </a:pPr>
                      <a:r>
                        <a:rPr sz="2100" spc="-10" dirty="0">
                          <a:latin typeface="Cambria"/>
                          <a:cs typeface="Cambria"/>
                        </a:rPr>
                        <a:t>TP/(TP+FN)</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a:txBody>
                    <a:bodyPr/>
                    <a:lstStyle/>
                    <a:p>
                      <a:pPr algn="ctr">
                        <a:lnSpc>
                          <a:spcPts val="2510"/>
                        </a:lnSpc>
                      </a:pPr>
                      <a:r>
                        <a:rPr sz="2100" spc="-10" dirty="0">
                          <a:latin typeface="Cambria"/>
                          <a:cs typeface="Cambria"/>
                        </a:rPr>
                        <a:t>TN/(TN+FP)</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1"/>
                  </a:ext>
                </a:extLst>
              </a:tr>
              <a:tr h="361315">
                <a:tc>
                  <a:txBody>
                    <a:bodyPr/>
                    <a:lstStyle/>
                    <a:p>
                      <a:pPr marL="44450">
                        <a:lnSpc>
                          <a:spcPts val="2515"/>
                        </a:lnSpc>
                      </a:pPr>
                      <a:r>
                        <a:rPr lang="el-GR" sz="2100" b="1" spc="-25" dirty="0">
                          <a:solidFill>
                            <a:srgbClr val="1F3763"/>
                          </a:solidFill>
                          <a:latin typeface="Cambria"/>
                          <a:cs typeface="Cambria"/>
                        </a:rPr>
                        <a:t>Μπλε</a:t>
                      </a:r>
                      <a:endParaRPr sz="2100" dirty="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algn="ctr">
                        <a:lnSpc>
                          <a:spcPts val="2515"/>
                        </a:lnSpc>
                      </a:pPr>
                      <a:r>
                        <a:rPr sz="2100" spc="-10" dirty="0">
                          <a:latin typeface="Cambria"/>
                          <a:cs typeface="Cambria"/>
                        </a:rPr>
                        <a:t>90,0%</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2515"/>
                        </a:lnSpc>
                      </a:pPr>
                      <a:r>
                        <a:rPr sz="2100" spc="-10" dirty="0">
                          <a:latin typeface="Cambria"/>
                          <a:cs typeface="Cambria"/>
                        </a:rPr>
                        <a:t>50,0%</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61315">
                <a:tc>
                  <a:txBody>
                    <a:bodyPr/>
                    <a:lstStyle/>
                    <a:p>
                      <a:pPr marL="44450">
                        <a:lnSpc>
                          <a:spcPct val="100000"/>
                        </a:lnSpc>
                      </a:pPr>
                      <a:r>
                        <a:rPr lang="el-GR" sz="2100" b="1" spc="-10" dirty="0">
                          <a:solidFill>
                            <a:srgbClr val="1F3763"/>
                          </a:solidFill>
                          <a:latin typeface="Cambria"/>
                          <a:cs typeface="Cambria"/>
                        </a:rPr>
                        <a:t>Πράσινο</a:t>
                      </a:r>
                      <a:endParaRPr sz="2100" dirty="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algn="ctr">
                        <a:lnSpc>
                          <a:spcPct val="100000"/>
                        </a:lnSpc>
                      </a:pPr>
                      <a:r>
                        <a:rPr sz="2100" spc="-10" dirty="0">
                          <a:latin typeface="Cambria"/>
                          <a:cs typeface="Cambria"/>
                        </a:rPr>
                        <a:t>50,0%</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gn="ctr">
                        <a:lnSpc>
                          <a:spcPct val="100000"/>
                        </a:lnSpc>
                      </a:pPr>
                      <a:r>
                        <a:rPr sz="2100" spc="-10" dirty="0">
                          <a:latin typeface="Cambria"/>
                          <a:cs typeface="Cambria"/>
                        </a:rPr>
                        <a:t>90,0%</a:t>
                      </a:r>
                      <a:endParaRPr sz="2100" dirty="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3"/>
                  </a:ext>
                </a:extLst>
              </a:tr>
            </a:tbl>
          </a:graphicData>
        </a:graphic>
      </p:graphicFrame>
      <p:sp>
        <p:nvSpPr>
          <p:cNvPr id="24" name="object 24"/>
          <p:cNvSpPr txBox="1"/>
          <p:nvPr/>
        </p:nvSpPr>
        <p:spPr>
          <a:xfrm>
            <a:off x="810926" y="3248221"/>
            <a:ext cx="9034145" cy="635000"/>
          </a:xfrm>
          <a:prstGeom prst="rect">
            <a:avLst/>
          </a:prstGeom>
        </p:spPr>
        <p:txBody>
          <a:bodyPr vert="horz" wrap="square" lIns="0" tIns="12700" rIns="0" bIns="0" rtlCol="0">
            <a:spAutoFit/>
          </a:bodyPr>
          <a:lstStyle/>
          <a:p>
            <a:pPr marL="215265" marR="5080" indent="-203200">
              <a:lnSpc>
                <a:spcPct val="100000"/>
              </a:lnSpc>
              <a:spcBef>
                <a:spcPts val="100"/>
              </a:spcBef>
              <a:buSzPct val="95000"/>
              <a:buFont typeface="Arial"/>
              <a:buChar char="►"/>
              <a:tabLst>
                <a:tab pos="304800" algn="l"/>
              </a:tabLst>
            </a:pPr>
            <a:r>
              <a:rPr lang="el-GR" sz="2000" dirty="0">
                <a:latin typeface="Calibri"/>
                <a:cs typeface="Calibri"/>
              </a:rPr>
              <a:t>Τα μέλη κάθε ομάδας, που μοιράζονται τα ίδια χαρακτηριστικά, πρέπει να αντιμετωπίζονται ισότιμα σε ίση αναλογία.</a:t>
            </a:r>
            <a:endParaRPr sz="2000" dirty="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7408" y="1134363"/>
            <a:ext cx="9616440" cy="1880870"/>
            <a:chOff x="597408" y="1134363"/>
            <a:chExt cx="9616440" cy="1880870"/>
          </a:xfrm>
        </p:grpSpPr>
        <p:pic>
          <p:nvPicPr>
            <p:cNvPr id="3" name="object 3"/>
            <p:cNvPicPr/>
            <p:nvPr/>
          </p:nvPicPr>
          <p:blipFill>
            <a:blip r:embed="rId2" cstate="print"/>
            <a:stretch>
              <a:fillRect/>
            </a:stretch>
          </p:blipFill>
          <p:spPr>
            <a:xfrm>
              <a:off x="597408" y="1134363"/>
              <a:ext cx="9616440" cy="1880616"/>
            </a:xfrm>
            <a:prstGeom prst="rect">
              <a:avLst/>
            </a:prstGeom>
          </p:spPr>
        </p:pic>
        <p:sp>
          <p:nvSpPr>
            <p:cNvPr id="4" name="object 4"/>
            <p:cNvSpPr/>
            <p:nvPr/>
          </p:nvSpPr>
          <p:spPr>
            <a:xfrm>
              <a:off x="624827" y="1161949"/>
              <a:ext cx="9516110" cy="1779905"/>
            </a:xfrm>
            <a:custGeom>
              <a:avLst/>
              <a:gdLst/>
              <a:ahLst/>
              <a:cxnLst/>
              <a:rect l="l" t="t" r="r" b="b"/>
              <a:pathLst>
                <a:path w="9516110" h="1779905">
                  <a:moveTo>
                    <a:pt x="9515576" y="1779789"/>
                  </a:moveTo>
                  <a:lnTo>
                    <a:pt x="0" y="1779789"/>
                  </a:lnTo>
                  <a:lnTo>
                    <a:pt x="0" y="0"/>
                  </a:lnTo>
                  <a:lnTo>
                    <a:pt x="9515576" y="0"/>
                  </a:lnTo>
                  <a:lnTo>
                    <a:pt x="9515576" y="1779789"/>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624827" y="1161949"/>
            <a:ext cx="9516110" cy="1103507"/>
          </a:xfrm>
          <a:prstGeom prst="rect">
            <a:avLst/>
          </a:prstGeom>
          <a:ln w="10818">
            <a:solidFill>
              <a:srgbClr val="DEDEDE"/>
            </a:solidFill>
          </a:ln>
        </p:spPr>
        <p:txBody>
          <a:bodyPr vert="horz" wrap="square" lIns="0" tIns="3175" rIns="0" bIns="0" rtlCol="0">
            <a:spAutoFit/>
          </a:bodyPr>
          <a:lstStyle/>
          <a:p>
            <a:pPr>
              <a:lnSpc>
                <a:spcPct val="100000"/>
              </a:lnSpc>
              <a:spcBef>
                <a:spcPts val="25"/>
              </a:spcBef>
            </a:pPr>
            <a:endParaRPr sz="4450" dirty="0">
              <a:latin typeface="Times New Roman"/>
              <a:cs typeface="Times New Roman"/>
            </a:endParaRPr>
          </a:p>
          <a:p>
            <a:pPr marL="873760">
              <a:lnSpc>
                <a:spcPct val="100000"/>
              </a:lnSpc>
              <a:spcBef>
                <a:spcPts val="5"/>
              </a:spcBef>
            </a:pPr>
            <a:r>
              <a:rPr lang="el-GR" sz="2700" b="1" spc="-10" dirty="0">
                <a:latin typeface="Cambria"/>
                <a:cs typeface="Cambria"/>
              </a:rPr>
              <a:t>Προσαρμογή</a:t>
            </a:r>
            <a:endParaRPr sz="2700" dirty="0">
              <a:latin typeface="Cambria"/>
              <a:cs typeface="Cambria"/>
            </a:endParaRPr>
          </a:p>
        </p:txBody>
      </p:sp>
      <p:grpSp>
        <p:nvGrpSpPr>
          <p:cNvPr id="6" name="object 6"/>
          <p:cNvGrpSpPr/>
          <p:nvPr/>
        </p:nvGrpSpPr>
        <p:grpSpPr>
          <a:xfrm>
            <a:off x="570255" y="1428699"/>
            <a:ext cx="5364480" cy="1246505"/>
            <a:chOff x="570255" y="1428699"/>
            <a:chExt cx="5364480" cy="1246505"/>
          </a:xfrm>
        </p:grpSpPr>
        <p:sp>
          <p:nvSpPr>
            <p:cNvPr id="7" name="object 7"/>
            <p:cNvSpPr/>
            <p:nvPr/>
          </p:nvSpPr>
          <p:spPr>
            <a:xfrm>
              <a:off x="570255" y="1751952"/>
              <a:ext cx="109220" cy="600075"/>
            </a:xfrm>
            <a:custGeom>
              <a:avLst/>
              <a:gdLst/>
              <a:ahLst/>
              <a:cxnLst/>
              <a:rect l="l" t="t" r="r" b="b"/>
              <a:pathLst>
                <a:path w="109220" h="600075">
                  <a:moveTo>
                    <a:pt x="109093" y="599782"/>
                  </a:moveTo>
                  <a:lnTo>
                    <a:pt x="0" y="599782"/>
                  </a:lnTo>
                  <a:lnTo>
                    <a:pt x="0" y="0"/>
                  </a:lnTo>
                  <a:lnTo>
                    <a:pt x="109093" y="0"/>
                  </a:lnTo>
                  <a:lnTo>
                    <a:pt x="109093" y="599782"/>
                  </a:lnTo>
                  <a:close/>
                </a:path>
              </a:pathLst>
            </a:custGeom>
            <a:solidFill>
              <a:srgbClr val="ED7C30"/>
            </a:solidFill>
          </p:spPr>
          <p:txBody>
            <a:bodyPr wrap="square" lIns="0" tIns="0" rIns="0" bIns="0" rtlCol="0"/>
            <a:lstStyle/>
            <a:p>
              <a:endParaRPr/>
            </a:p>
          </p:txBody>
        </p:sp>
        <p:sp>
          <p:nvSpPr>
            <p:cNvPr id="8" name="object 8"/>
            <p:cNvSpPr/>
            <p:nvPr/>
          </p:nvSpPr>
          <p:spPr>
            <a:xfrm>
              <a:off x="4383786" y="1428699"/>
              <a:ext cx="15875" cy="1246505"/>
            </a:xfrm>
            <a:custGeom>
              <a:avLst/>
              <a:gdLst/>
              <a:ahLst/>
              <a:cxnLst/>
              <a:rect l="l" t="t" r="r" b="b"/>
              <a:pathLst>
                <a:path w="15875" h="1246505">
                  <a:moveTo>
                    <a:pt x="15582" y="1246289"/>
                  </a:moveTo>
                  <a:lnTo>
                    <a:pt x="0" y="1246289"/>
                  </a:lnTo>
                  <a:lnTo>
                    <a:pt x="0" y="0"/>
                  </a:lnTo>
                  <a:lnTo>
                    <a:pt x="15582" y="0"/>
                  </a:lnTo>
                  <a:lnTo>
                    <a:pt x="15582" y="1246289"/>
                  </a:lnTo>
                  <a:close/>
                </a:path>
              </a:pathLst>
            </a:custGeom>
            <a:solidFill>
              <a:srgbClr val="D5D5D5"/>
            </a:solidFill>
          </p:spPr>
          <p:txBody>
            <a:bodyPr wrap="square" lIns="0" tIns="0" rIns="0" bIns="0" rtlCol="0"/>
            <a:lstStyle/>
            <a:p>
              <a:endParaRPr/>
            </a:p>
          </p:txBody>
        </p:sp>
        <p:pic>
          <p:nvPicPr>
            <p:cNvPr id="9" name="object 9"/>
            <p:cNvPicPr/>
            <p:nvPr/>
          </p:nvPicPr>
          <p:blipFill>
            <a:blip r:embed="rId3" cstate="print"/>
            <a:stretch>
              <a:fillRect/>
            </a:stretch>
          </p:blipFill>
          <p:spPr>
            <a:xfrm>
              <a:off x="4830711" y="1539976"/>
              <a:ext cx="1103788" cy="1103464"/>
            </a:xfrm>
            <a:prstGeom prst="rect">
              <a:avLst/>
            </a:prstGeom>
          </p:spPr>
        </p:pic>
      </p:grpSp>
      <p:graphicFrame>
        <p:nvGraphicFramePr>
          <p:cNvPr id="10" name="object 10"/>
          <p:cNvGraphicFramePr>
            <a:graphicFrameLocks noGrp="1"/>
          </p:cNvGraphicFramePr>
          <p:nvPr>
            <p:extLst>
              <p:ext uri="{D42A27DB-BD31-4B8C-83A1-F6EECF244321}">
                <p14:modId xmlns:p14="http://schemas.microsoft.com/office/powerpoint/2010/main" val="16790539"/>
              </p:ext>
            </p:extLst>
          </p:nvPr>
        </p:nvGraphicFramePr>
        <p:xfrm>
          <a:off x="673937" y="4166891"/>
          <a:ext cx="9460230" cy="1963420"/>
        </p:xfrm>
        <a:graphic>
          <a:graphicData uri="http://schemas.openxmlformats.org/drawingml/2006/table">
            <a:tbl>
              <a:tblPr firstRow="1" bandRow="1">
                <a:tableStyleId>{2D5ABB26-0587-4C30-8999-92F81FD0307C}</a:tableStyleId>
              </a:tblPr>
              <a:tblGrid>
                <a:gridCol w="3830320">
                  <a:extLst>
                    <a:ext uri="{9D8B030D-6E8A-4147-A177-3AD203B41FA5}">
                      <a16:colId xmlns:a16="http://schemas.microsoft.com/office/drawing/2014/main" val="20000"/>
                    </a:ext>
                  </a:extLst>
                </a:gridCol>
                <a:gridCol w="2826385">
                  <a:extLst>
                    <a:ext uri="{9D8B030D-6E8A-4147-A177-3AD203B41FA5}">
                      <a16:colId xmlns:a16="http://schemas.microsoft.com/office/drawing/2014/main" val="20001"/>
                    </a:ext>
                  </a:extLst>
                </a:gridCol>
                <a:gridCol w="2803525">
                  <a:extLst>
                    <a:ext uri="{9D8B030D-6E8A-4147-A177-3AD203B41FA5}">
                      <a16:colId xmlns:a16="http://schemas.microsoft.com/office/drawing/2014/main" val="20002"/>
                    </a:ext>
                  </a:extLst>
                </a:gridCol>
              </a:tblGrid>
              <a:tr h="398780">
                <a:tc>
                  <a:txBody>
                    <a:bodyPr/>
                    <a:lstStyle/>
                    <a:p>
                      <a:pPr marL="1217295">
                        <a:lnSpc>
                          <a:spcPct val="100000"/>
                        </a:lnSpc>
                        <a:spcBef>
                          <a:spcPts val="305"/>
                        </a:spcBef>
                      </a:pPr>
                      <a:r>
                        <a:rPr lang="el-GR" sz="2100" b="1" spc="-10" dirty="0">
                          <a:solidFill>
                            <a:srgbClr val="1F3763"/>
                          </a:solidFill>
                          <a:latin typeface="Cambria"/>
                          <a:cs typeface="Cambria"/>
                        </a:rPr>
                        <a:t>Προσαρμογή</a:t>
                      </a:r>
                      <a:endParaRPr sz="2100" dirty="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marL="53975" algn="ctr">
                        <a:lnSpc>
                          <a:spcPct val="100000"/>
                        </a:lnSpc>
                        <a:spcBef>
                          <a:spcPts val="305"/>
                        </a:spcBef>
                      </a:pPr>
                      <a:r>
                        <a:rPr lang="el-GR" sz="2100" b="1" spc="-10" dirty="0">
                          <a:solidFill>
                            <a:srgbClr val="1F3763"/>
                          </a:solidFill>
                          <a:latin typeface="Cambria"/>
                          <a:cs typeface="Cambria"/>
                        </a:rPr>
                        <a:t>Θετικά</a:t>
                      </a:r>
                      <a:endParaRPr sz="2100" dirty="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algn="ctr">
                        <a:lnSpc>
                          <a:spcPct val="100000"/>
                        </a:lnSpc>
                        <a:spcBef>
                          <a:spcPts val="305"/>
                        </a:spcBef>
                      </a:pPr>
                      <a:r>
                        <a:rPr lang="el-GR" sz="2100" b="1" spc="-10" dirty="0">
                          <a:solidFill>
                            <a:srgbClr val="1F3763"/>
                          </a:solidFill>
                          <a:latin typeface="Cambria"/>
                          <a:cs typeface="Cambria"/>
                        </a:rPr>
                        <a:t>Αρνητικά</a:t>
                      </a:r>
                      <a:endParaRPr sz="2100" dirty="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extLst>
                  <a:ext uri="{0D108BD9-81ED-4DB2-BD59-A6C34878D82A}">
                    <a16:rowId xmlns:a16="http://schemas.microsoft.com/office/drawing/2014/main" val="10000"/>
                  </a:ext>
                </a:extLst>
              </a:tr>
              <a:tr h="767080">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DC3E6"/>
                    </a:solidFill>
                  </a:tcPr>
                </a:tc>
                <a:tc>
                  <a:txBody>
                    <a:bodyPr/>
                    <a:lstStyle/>
                    <a:p>
                      <a:pPr algn="ctr">
                        <a:lnSpc>
                          <a:spcPct val="100000"/>
                        </a:lnSpc>
                        <a:spcBef>
                          <a:spcPts val="1745"/>
                        </a:spcBef>
                      </a:pPr>
                      <a:r>
                        <a:rPr sz="2100" spc="-10" dirty="0">
                          <a:latin typeface="Cambria"/>
                          <a:cs typeface="Cambria"/>
                        </a:rPr>
                        <a:t>TP/(TP+FP)</a:t>
                      </a:r>
                      <a:endParaRPr sz="2100">
                        <a:latin typeface="Cambria"/>
                        <a:cs typeface="Cambria"/>
                      </a:endParaRPr>
                    </a:p>
                  </a:txBody>
                  <a:tcPr marL="0" marR="0" marT="2216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a:txBody>
                    <a:bodyPr/>
                    <a:lstStyle/>
                    <a:p>
                      <a:pPr algn="ctr">
                        <a:lnSpc>
                          <a:spcPct val="100000"/>
                        </a:lnSpc>
                        <a:spcBef>
                          <a:spcPts val="1745"/>
                        </a:spcBef>
                      </a:pPr>
                      <a:r>
                        <a:rPr sz="2100" spc="-10" dirty="0">
                          <a:latin typeface="Cambria"/>
                          <a:cs typeface="Cambria"/>
                        </a:rPr>
                        <a:t>TN/(TN+FN)</a:t>
                      </a:r>
                      <a:endParaRPr sz="2100">
                        <a:latin typeface="Cambria"/>
                        <a:cs typeface="Cambria"/>
                      </a:endParaRPr>
                    </a:p>
                  </a:txBody>
                  <a:tcPr marL="0" marR="0" marT="2216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1"/>
                  </a:ext>
                </a:extLst>
              </a:tr>
              <a:tr h="398780">
                <a:tc>
                  <a:txBody>
                    <a:bodyPr/>
                    <a:lstStyle/>
                    <a:p>
                      <a:pPr marL="44450">
                        <a:lnSpc>
                          <a:spcPct val="100000"/>
                        </a:lnSpc>
                        <a:spcBef>
                          <a:spcPts val="285"/>
                        </a:spcBef>
                      </a:pPr>
                      <a:r>
                        <a:rPr lang="el-GR" sz="2100" b="1" spc="-25" dirty="0">
                          <a:solidFill>
                            <a:srgbClr val="1F3763"/>
                          </a:solidFill>
                          <a:latin typeface="Cambria"/>
                          <a:cs typeface="Cambria"/>
                        </a:rPr>
                        <a:t>Μπλε</a:t>
                      </a:r>
                      <a:endParaRPr sz="2100" dirty="0">
                        <a:latin typeface="Cambria"/>
                        <a:cs typeface="Cambria"/>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algn="ctr">
                        <a:lnSpc>
                          <a:spcPct val="100000"/>
                        </a:lnSpc>
                        <a:spcBef>
                          <a:spcPts val="285"/>
                        </a:spcBef>
                      </a:pPr>
                      <a:r>
                        <a:rPr sz="2100" spc="-10" dirty="0">
                          <a:latin typeface="Cambria"/>
                          <a:cs typeface="Cambria"/>
                        </a:rPr>
                        <a:t>75,0%</a:t>
                      </a:r>
                      <a:endParaRPr sz="2100">
                        <a:latin typeface="Cambria"/>
                        <a:cs typeface="Cambria"/>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85"/>
                        </a:spcBef>
                      </a:pPr>
                      <a:r>
                        <a:rPr sz="2100" spc="-10" dirty="0">
                          <a:latin typeface="Cambria"/>
                          <a:cs typeface="Cambria"/>
                        </a:rPr>
                        <a:t>75,0%</a:t>
                      </a:r>
                      <a:endParaRPr sz="2100">
                        <a:latin typeface="Cambria"/>
                        <a:cs typeface="Cambria"/>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98780">
                <a:tc>
                  <a:txBody>
                    <a:bodyPr/>
                    <a:lstStyle/>
                    <a:p>
                      <a:pPr marL="44450">
                        <a:lnSpc>
                          <a:spcPct val="100000"/>
                        </a:lnSpc>
                        <a:spcBef>
                          <a:spcPts val="285"/>
                        </a:spcBef>
                      </a:pPr>
                      <a:r>
                        <a:rPr lang="el-GR" sz="2100" b="1" spc="-10" dirty="0">
                          <a:solidFill>
                            <a:srgbClr val="1F3763"/>
                          </a:solidFill>
                          <a:latin typeface="Cambria"/>
                          <a:cs typeface="Cambria"/>
                        </a:rPr>
                        <a:t>Πράσινο</a:t>
                      </a:r>
                      <a:endParaRPr sz="2100" dirty="0">
                        <a:latin typeface="Cambria"/>
                        <a:cs typeface="Cambria"/>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algn="ctr">
                        <a:lnSpc>
                          <a:spcPct val="100000"/>
                        </a:lnSpc>
                        <a:spcBef>
                          <a:spcPts val="285"/>
                        </a:spcBef>
                      </a:pPr>
                      <a:r>
                        <a:rPr sz="2100" spc="-10" dirty="0">
                          <a:latin typeface="Cambria"/>
                          <a:cs typeface="Cambria"/>
                        </a:rPr>
                        <a:t>75,0%</a:t>
                      </a:r>
                      <a:endParaRPr sz="2100">
                        <a:latin typeface="Cambria"/>
                        <a:cs typeface="Cambria"/>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gn="ctr">
                        <a:lnSpc>
                          <a:spcPct val="100000"/>
                        </a:lnSpc>
                        <a:spcBef>
                          <a:spcPts val="285"/>
                        </a:spcBef>
                      </a:pPr>
                      <a:r>
                        <a:rPr sz="2100" spc="-10" dirty="0">
                          <a:latin typeface="Cambria"/>
                          <a:cs typeface="Cambria"/>
                        </a:rPr>
                        <a:t>75,0%</a:t>
                      </a:r>
                      <a:endParaRPr sz="2100" dirty="0">
                        <a:latin typeface="Cambria"/>
                        <a:cs typeface="Cambria"/>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744563" y="3266509"/>
            <a:ext cx="9228455" cy="635000"/>
          </a:xfrm>
          <a:prstGeom prst="rect">
            <a:avLst/>
          </a:prstGeom>
        </p:spPr>
        <p:txBody>
          <a:bodyPr vert="horz" wrap="square" lIns="0" tIns="12700" rIns="0" bIns="0" rtlCol="0">
            <a:spAutoFit/>
          </a:bodyPr>
          <a:lstStyle/>
          <a:p>
            <a:pPr marL="215265" marR="5080" indent="-203200">
              <a:lnSpc>
                <a:spcPct val="100000"/>
              </a:lnSpc>
              <a:spcBef>
                <a:spcPts val="100"/>
              </a:spcBef>
              <a:buSzPct val="95000"/>
              <a:buFont typeface="Arial"/>
              <a:buChar char="►"/>
              <a:tabLst>
                <a:tab pos="304800" algn="l"/>
              </a:tabLst>
            </a:pPr>
            <a:r>
              <a:rPr lang="el-GR" sz="2000" dirty="0">
                <a:latin typeface="Calibri"/>
                <a:cs typeface="Calibri"/>
              </a:rPr>
              <a:t>Το ποσοστό των σωστών προβλέψεων θα πρέπει να είναι ίσο σε κάθε ομάδα και σε σχέση με κάθε τάξη.</a:t>
            </a:r>
            <a:endParaRPr sz="2000" dirty="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7408" y="1134363"/>
            <a:ext cx="9616440" cy="1880870"/>
            <a:chOff x="597408" y="1134363"/>
            <a:chExt cx="9616440" cy="1880870"/>
          </a:xfrm>
        </p:grpSpPr>
        <p:pic>
          <p:nvPicPr>
            <p:cNvPr id="3" name="object 3"/>
            <p:cNvPicPr/>
            <p:nvPr/>
          </p:nvPicPr>
          <p:blipFill>
            <a:blip r:embed="rId2" cstate="print"/>
            <a:stretch>
              <a:fillRect/>
            </a:stretch>
          </p:blipFill>
          <p:spPr>
            <a:xfrm>
              <a:off x="597408" y="1134363"/>
              <a:ext cx="9616440" cy="1880616"/>
            </a:xfrm>
            <a:prstGeom prst="rect">
              <a:avLst/>
            </a:prstGeom>
          </p:spPr>
        </p:pic>
        <p:sp>
          <p:nvSpPr>
            <p:cNvPr id="4" name="object 4"/>
            <p:cNvSpPr/>
            <p:nvPr/>
          </p:nvSpPr>
          <p:spPr>
            <a:xfrm>
              <a:off x="624827" y="1161949"/>
              <a:ext cx="9516110" cy="1779905"/>
            </a:xfrm>
            <a:custGeom>
              <a:avLst/>
              <a:gdLst/>
              <a:ahLst/>
              <a:cxnLst/>
              <a:rect l="l" t="t" r="r" b="b"/>
              <a:pathLst>
                <a:path w="9516110" h="1779905">
                  <a:moveTo>
                    <a:pt x="9515576" y="1779789"/>
                  </a:moveTo>
                  <a:lnTo>
                    <a:pt x="0" y="1779789"/>
                  </a:lnTo>
                  <a:lnTo>
                    <a:pt x="0" y="0"/>
                  </a:lnTo>
                  <a:lnTo>
                    <a:pt x="9515576" y="0"/>
                  </a:lnTo>
                  <a:lnTo>
                    <a:pt x="9515576" y="1779789"/>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624827" y="1161949"/>
            <a:ext cx="9516110" cy="1660711"/>
          </a:xfrm>
          <a:prstGeom prst="rect">
            <a:avLst/>
          </a:prstGeom>
          <a:ln w="10818">
            <a:solidFill>
              <a:srgbClr val="DEDEDE"/>
            </a:solidFill>
          </a:ln>
        </p:spPr>
        <p:txBody>
          <a:bodyPr vert="horz" wrap="square" lIns="0" tIns="6350" rIns="0" bIns="0" rtlCol="0">
            <a:spAutoFit/>
          </a:bodyPr>
          <a:lstStyle/>
          <a:p>
            <a:pPr>
              <a:lnSpc>
                <a:spcPct val="100000"/>
              </a:lnSpc>
              <a:spcBef>
                <a:spcPts val="50"/>
              </a:spcBef>
            </a:pPr>
            <a:endParaRPr lang="el-GR" sz="3500" dirty="0">
              <a:latin typeface="Times New Roman"/>
              <a:cs typeface="Times New Roman"/>
            </a:endParaRPr>
          </a:p>
          <a:p>
            <a:pPr marL="1339850" marR="6501765" indent="-814069">
              <a:lnSpc>
                <a:spcPts val="2880"/>
              </a:lnSpc>
              <a:spcBef>
                <a:spcPts val="5"/>
              </a:spcBef>
            </a:pPr>
            <a:r>
              <a:rPr lang="el-GR" sz="2700" b="1" dirty="0">
                <a:latin typeface="Cambria"/>
                <a:cs typeface="Cambria"/>
              </a:rPr>
              <a:t>	Σφάλμα χρήσης υπό όρους</a:t>
            </a:r>
            <a:endParaRPr lang="el-GR" sz="2700" dirty="0">
              <a:latin typeface="Cambria"/>
              <a:cs typeface="Cambria"/>
            </a:endParaRPr>
          </a:p>
        </p:txBody>
      </p:sp>
      <p:grpSp>
        <p:nvGrpSpPr>
          <p:cNvPr id="6" name="object 6"/>
          <p:cNvGrpSpPr/>
          <p:nvPr/>
        </p:nvGrpSpPr>
        <p:grpSpPr>
          <a:xfrm>
            <a:off x="570255" y="1428699"/>
            <a:ext cx="5364480" cy="1246505"/>
            <a:chOff x="570255" y="1428699"/>
            <a:chExt cx="5364480" cy="1246505"/>
          </a:xfrm>
        </p:grpSpPr>
        <p:sp>
          <p:nvSpPr>
            <p:cNvPr id="7" name="object 7"/>
            <p:cNvSpPr/>
            <p:nvPr/>
          </p:nvSpPr>
          <p:spPr>
            <a:xfrm>
              <a:off x="570255" y="1751952"/>
              <a:ext cx="109220" cy="600075"/>
            </a:xfrm>
            <a:custGeom>
              <a:avLst/>
              <a:gdLst/>
              <a:ahLst/>
              <a:cxnLst/>
              <a:rect l="l" t="t" r="r" b="b"/>
              <a:pathLst>
                <a:path w="109220" h="600075">
                  <a:moveTo>
                    <a:pt x="109093" y="599782"/>
                  </a:moveTo>
                  <a:lnTo>
                    <a:pt x="0" y="599782"/>
                  </a:lnTo>
                  <a:lnTo>
                    <a:pt x="0" y="0"/>
                  </a:lnTo>
                  <a:lnTo>
                    <a:pt x="109093" y="0"/>
                  </a:lnTo>
                  <a:lnTo>
                    <a:pt x="109093" y="599782"/>
                  </a:lnTo>
                  <a:close/>
                </a:path>
              </a:pathLst>
            </a:custGeom>
            <a:solidFill>
              <a:srgbClr val="ED7C30"/>
            </a:solidFill>
          </p:spPr>
          <p:txBody>
            <a:bodyPr wrap="square" lIns="0" tIns="0" rIns="0" bIns="0" rtlCol="0"/>
            <a:lstStyle/>
            <a:p>
              <a:endParaRPr/>
            </a:p>
          </p:txBody>
        </p:sp>
        <p:sp>
          <p:nvSpPr>
            <p:cNvPr id="8" name="object 8"/>
            <p:cNvSpPr/>
            <p:nvPr/>
          </p:nvSpPr>
          <p:spPr>
            <a:xfrm>
              <a:off x="4383786" y="1428699"/>
              <a:ext cx="15875" cy="1246505"/>
            </a:xfrm>
            <a:custGeom>
              <a:avLst/>
              <a:gdLst/>
              <a:ahLst/>
              <a:cxnLst/>
              <a:rect l="l" t="t" r="r" b="b"/>
              <a:pathLst>
                <a:path w="15875" h="1246505">
                  <a:moveTo>
                    <a:pt x="15582" y="1246289"/>
                  </a:moveTo>
                  <a:lnTo>
                    <a:pt x="0" y="1246289"/>
                  </a:lnTo>
                  <a:lnTo>
                    <a:pt x="0" y="0"/>
                  </a:lnTo>
                  <a:lnTo>
                    <a:pt x="15582" y="0"/>
                  </a:lnTo>
                  <a:lnTo>
                    <a:pt x="15582" y="1246289"/>
                  </a:lnTo>
                  <a:close/>
                </a:path>
              </a:pathLst>
            </a:custGeom>
            <a:solidFill>
              <a:srgbClr val="D5D5D5"/>
            </a:solidFill>
          </p:spPr>
          <p:txBody>
            <a:bodyPr wrap="square" lIns="0" tIns="0" rIns="0" bIns="0" rtlCol="0"/>
            <a:lstStyle/>
            <a:p>
              <a:endParaRPr/>
            </a:p>
          </p:txBody>
        </p:sp>
        <p:pic>
          <p:nvPicPr>
            <p:cNvPr id="9" name="object 9"/>
            <p:cNvPicPr/>
            <p:nvPr/>
          </p:nvPicPr>
          <p:blipFill>
            <a:blip r:embed="rId3" cstate="print"/>
            <a:stretch>
              <a:fillRect/>
            </a:stretch>
          </p:blipFill>
          <p:spPr>
            <a:xfrm>
              <a:off x="4830711" y="1539976"/>
              <a:ext cx="1103788" cy="1103464"/>
            </a:xfrm>
            <a:prstGeom prst="rect">
              <a:avLst/>
            </a:prstGeom>
          </p:spPr>
        </p:pic>
      </p:grpSp>
      <p:graphicFrame>
        <p:nvGraphicFramePr>
          <p:cNvPr id="10" name="object 10"/>
          <p:cNvGraphicFramePr>
            <a:graphicFrameLocks noGrp="1"/>
          </p:cNvGraphicFramePr>
          <p:nvPr>
            <p:extLst>
              <p:ext uri="{D42A27DB-BD31-4B8C-83A1-F6EECF244321}">
                <p14:modId xmlns:p14="http://schemas.microsoft.com/office/powerpoint/2010/main" val="2418907524"/>
              </p:ext>
            </p:extLst>
          </p:nvPr>
        </p:nvGraphicFramePr>
        <p:xfrm>
          <a:off x="619416" y="4335704"/>
          <a:ext cx="9579609" cy="1581150"/>
        </p:xfrm>
        <a:graphic>
          <a:graphicData uri="http://schemas.openxmlformats.org/drawingml/2006/table">
            <a:tbl>
              <a:tblPr firstRow="1" bandRow="1">
                <a:tableStyleId>{2D5ABB26-0587-4C30-8999-92F81FD0307C}</a:tableStyleId>
              </a:tblPr>
              <a:tblGrid>
                <a:gridCol w="3852545">
                  <a:extLst>
                    <a:ext uri="{9D8B030D-6E8A-4147-A177-3AD203B41FA5}">
                      <a16:colId xmlns:a16="http://schemas.microsoft.com/office/drawing/2014/main" val="20000"/>
                    </a:ext>
                  </a:extLst>
                </a:gridCol>
                <a:gridCol w="2907030">
                  <a:extLst>
                    <a:ext uri="{9D8B030D-6E8A-4147-A177-3AD203B41FA5}">
                      <a16:colId xmlns:a16="http://schemas.microsoft.com/office/drawing/2014/main" val="20001"/>
                    </a:ext>
                  </a:extLst>
                </a:gridCol>
                <a:gridCol w="2820034">
                  <a:extLst>
                    <a:ext uri="{9D8B030D-6E8A-4147-A177-3AD203B41FA5}">
                      <a16:colId xmlns:a16="http://schemas.microsoft.com/office/drawing/2014/main" val="20002"/>
                    </a:ext>
                  </a:extLst>
                </a:gridCol>
              </a:tblGrid>
              <a:tr h="324485">
                <a:tc>
                  <a:txBody>
                    <a:bodyPr/>
                    <a:lstStyle/>
                    <a:p>
                      <a:pPr algn="ctr">
                        <a:lnSpc>
                          <a:spcPts val="2445"/>
                        </a:lnSpc>
                        <a:spcBef>
                          <a:spcPts val="10"/>
                        </a:spcBef>
                      </a:pPr>
                      <a:r>
                        <a:rPr lang="el-GR" sz="2100" b="1" dirty="0">
                          <a:solidFill>
                            <a:srgbClr val="1F3763"/>
                          </a:solidFill>
                          <a:latin typeface="Cambria"/>
                          <a:cs typeface="Cambria"/>
                        </a:rPr>
                        <a:t>Ποσοστό λάθους</a:t>
                      </a:r>
                      <a:endParaRPr sz="2100" dirty="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marL="895350" marR="57785">
                        <a:lnSpc>
                          <a:spcPts val="2445"/>
                        </a:lnSpc>
                        <a:spcBef>
                          <a:spcPts val="10"/>
                        </a:spcBef>
                      </a:pPr>
                      <a:r>
                        <a:rPr lang="el-GR" sz="2100" b="1" spc="-10" dirty="0">
                          <a:solidFill>
                            <a:srgbClr val="1F3763"/>
                          </a:solidFill>
                          <a:latin typeface="Cambria"/>
                          <a:cs typeface="Cambria"/>
                        </a:rPr>
                        <a:t>Θετικά</a:t>
                      </a:r>
                      <a:endParaRPr sz="2100" dirty="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marL="814069">
                        <a:lnSpc>
                          <a:spcPts val="2445"/>
                        </a:lnSpc>
                        <a:spcBef>
                          <a:spcPts val="10"/>
                        </a:spcBef>
                      </a:pPr>
                      <a:r>
                        <a:rPr lang="el-GR" sz="2100" b="1" spc="-10" dirty="0">
                          <a:solidFill>
                            <a:srgbClr val="1F3763"/>
                          </a:solidFill>
                          <a:latin typeface="Cambria"/>
                          <a:cs typeface="Cambria"/>
                        </a:rPr>
                        <a:t>Αρνητικά</a:t>
                      </a:r>
                      <a:endParaRPr sz="2100" dirty="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extLst>
                  <a:ext uri="{0D108BD9-81ED-4DB2-BD59-A6C34878D82A}">
                    <a16:rowId xmlns:a16="http://schemas.microsoft.com/office/drawing/2014/main" val="10000"/>
                  </a:ext>
                </a:extLst>
              </a:tr>
              <a:tr h="607695">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DC3E6"/>
                    </a:solidFill>
                  </a:tcPr>
                </a:tc>
                <a:tc>
                  <a:txBody>
                    <a:bodyPr/>
                    <a:lstStyle/>
                    <a:p>
                      <a:pPr marL="720725">
                        <a:lnSpc>
                          <a:spcPct val="100000"/>
                        </a:lnSpc>
                        <a:spcBef>
                          <a:spcPts val="1125"/>
                        </a:spcBef>
                      </a:pPr>
                      <a:r>
                        <a:rPr sz="2100" dirty="0">
                          <a:latin typeface="Cambria"/>
                          <a:cs typeface="Cambria"/>
                        </a:rPr>
                        <a:t>FP/(TP+FP)</a:t>
                      </a:r>
                      <a:r>
                        <a:rPr sz="2100" spc="110" dirty="0">
                          <a:latin typeface="Cambria"/>
                          <a:cs typeface="Cambria"/>
                        </a:rPr>
                        <a:t> </a:t>
                      </a:r>
                      <a:r>
                        <a:rPr sz="2100" spc="-10" dirty="0">
                          <a:latin typeface="Cambria"/>
                          <a:cs typeface="Cambria"/>
                        </a:rPr>
                        <a:t>FN/(T</a:t>
                      </a:r>
                      <a:endParaRPr sz="2100">
                        <a:latin typeface="Cambria"/>
                        <a:cs typeface="Cambria"/>
                      </a:endParaRPr>
                    </a:p>
                  </a:txBody>
                  <a:tcPr marL="0" marR="0" marT="1428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a:txBody>
                    <a:bodyPr/>
                    <a:lstStyle/>
                    <a:p>
                      <a:pPr marL="58419">
                        <a:lnSpc>
                          <a:spcPct val="100000"/>
                        </a:lnSpc>
                        <a:spcBef>
                          <a:spcPts val="1125"/>
                        </a:spcBef>
                      </a:pPr>
                      <a:r>
                        <a:rPr sz="2100" spc="-10" dirty="0">
                          <a:latin typeface="Cambria"/>
                          <a:cs typeface="Cambria"/>
                        </a:rPr>
                        <a:t>N+FN)</a:t>
                      </a:r>
                      <a:endParaRPr sz="2100">
                        <a:latin typeface="Cambria"/>
                        <a:cs typeface="Cambria"/>
                      </a:endParaRPr>
                    </a:p>
                  </a:txBody>
                  <a:tcPr marL="0" marR="0" marT="1428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1"/>
                  </a:ext>
                </a:extLst>
              </a:tr>
              <a:tr h="324485">
                <a:tc>
                  <a:txBody>
                    <a:bodyPr/>
                    <a:lstStyle/>
                    <a:p>
                      <a:pPr marL="44450">
                        <a:lnSpc>
                          <a:spcPts val="2445"/>
                        </a:lnSpc>
                        <a:spcBef>
                          <a:spcPts val="10"/>
                        </a:spcBef>
                      </a:pPr>
                      <a:r>
                        <a:rPr lang="el-GR" sz="2100" b="1" spc="-25" dirty="0">
                          <a:solidFill>
                            <a:srgbClr val="1F3763"/>
                          </a:solidFill>
                          <a:latin typeface="Cambria"/>
                          <a:cs typeface="Cambria"/>
                        </a:rPr>
                        <a:t>Μπλε</a:t>
                      </a:r>
                      <a:endParaRPr sz="2100" dirty="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marR="60325" algn="ctr">
                        <a:lnSpc>
                          <a:spcPts val="2445"/>
                        </a:lnSpc>
                        <a:spcBef>
                          <a:spcPts val="10"/>
                        </a:spcBef>
                      </a:pPr>
                      <a:r>
                        <a:rPr sz="2100" spc="-10" dirty="0">
                          <a:latin typeface="Cambria"/>
                          <a:cs typeface="Cambria"/>
                        </a:rPr>
                        <a:t>25,0%</a:t>
                      </a:r>
                      <a:endParaRPr sz="210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2445"/>
                        </a:lnSpc>
                        <a:spcBef>
                          <a:spcPts val="10"/>
                        </a:spcBef>
                      </a:pPr>
                      <a:r>
                        <a:rPr sz="2100" spc="-10" dirty="0">
                          <a:latin typeface="Cambria"/>
                          <a:cs typeface="Cambria"/>
                        </a:rPr>
                        <a:t>25,0%</a:t>
                      </a:r>
                      <a:endParaRPr sz="2100">
                        <a:latin typeface="Cambria"/>
                        <a:cs typeface="Cambria"/>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24485">
                <a:tc>
                  <a:txBody>
                    <a:bodyPr/>
                    <a:lstStyle/>
                    <a:p>
                      <a:pPr marL="44450">
                        <a:lnSpc>
                          <a:spcPts val="2455"/>
                        </a:lnSpc>
                      </a:pPr>
                      <a:r>
                        <a:rPr lang="el-GR" sz="2100" b="1" spc="-10" dirty="0">
                          <a:solidFill>
                            <a:srgbClr val="1F3763"/>
                          </a:solidFill>
                          <a:latin typeface="Cambria"/>
                          <a:cs typeface="Cambria"/>
                        </a:rPr>
                        <a:t>Πράσινο</a:t>
                      </a:r>
                      <a:endParaRPr sz="2100" dirty="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marR="60325" algn="ctr">
                        <a:lnSpc>
                          <a:spcPts val="2455"/>
                        </a:lnSpc>
                      </a:pPr>
                      <a:r>
                        <a:rPr sz="2100" spc="-10" dirty="0">
                          <a:latin typeface="Cambria"/>
                          <a:cs typeface="Cambria"/>
                        </a:rPr>
                        <a:t>25,0%</a:t>
                      </a:r>
                      <a:endParaRPr sz="210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gn="ctr">
                        <a:lnSpc>
                          <a:spcPts val="2455"/>
                        </a:lnSpc>
                      </a:pPr>
                      <a:r>
                        <a:rPr sz="2100" spc="-10" dirty="0">
                          <a:latin typeface="Cambria"/>
                          <a:cs typeface="Cambria"/>
                        </a:rPr>
                        <a:t>25,0%</a:t>
                      </a:r>
                      <a:endParaRPr sz="2100" dirty="0">
                        <a:latin typeface="Cambria"/>
                        <a:cs typeface="Cambr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744563" y="3260413"/>
            <a:ext cx="8281034" cy="635000"/>
          </a:xfrm>
          <a:prstGeom prst="rect">
            <a:avLst/>
          </a:prstGeom>
        </p:spPr>
        <p:txBody>
          <a:bodyPr vert="horz" wrap="square" lIns="0" tIns="12700" rIns="0" bIns="0" rtlCol="0">
            <a:spAutoFit/>
          </a:bodyPr>
          <a:lstStyle/>
          <a:p>
            <a:pPr marL="215265" marR="5080" indent="-203200">
              <a:lnSpc>
                <a:spcPct val="100000"/>
              </a:lnSpc>
              <a:spcBef>
                <a:spcPts val="100"/>
              </a:spcBef>
              <a:buSzPct val="95000"/>
              <a:buFont typeface="Arial"/>
              <a:buChar char="►"/>
              <a:tabLst>
                <a:tab pos="304800" algn="l"/>
              </a:tabLst>
            </a:pPr>
            <a:r>
              <a:rPr lang="el-GR" sz="2000" dirty="0">
                <a:latin typeface="Calibri"/>
                <a:cs typeface="Calibri"/>
              </a:rPr>
              <a:t>Η αναλογία μεταξύ FP (FN) και του συνολικού αριθμού θετικών (αρνητικών) προβλέψεων θα πρέπει να είναι ίση για τις 2 ομάδες.</a:t>
            </a:r>
            <a:endParaRPr sz="20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7408" y="1134363"/>
            <a:ext cx="9616440" cy="1880870"/>
            <a:chOff x="597408" y="1134363"/>
            <a:chExt cx="9616440" cy="1880870"/>
          </a:xfrm>
        </p:grpSpPr>
        <p:pic>
          <p:nvPicPr>
            <p:cNvPr id="3" name="object 3"/>
            <p:cNvPicPr/>
            <p:nvPr/>
          </p:nvPicPr>
          <p:blipFill>
            <a:blip r:embed="rId2" cstate="print"/>
            <a:stretch>
              <a:fillRect/>
            </a:stretch>
          </p:blipFill>
          <p:spPr>
            <a:xfrm>
              <a:off x="597408" y="1134363"/>
              <a:ext cx="9616440" cy="1880616"/>
            </a:xfrm>
            <a:prstGeom prst="rect">
              <a:avLst/>
            </a:prstGeom>
          </p:spPr>
        </p:pic>
        <p:sp>
          <p:nvSpPr>
            <p:cNvPr id="4" name="object 4"/>
            <p:cNvSpPr/>
            <p:nvPr/>
          </p:nvSpPr>
          <p:spPr>
            <a:xfrm>
              <a:off x="624827" y="1161949"/>
              <a:ext cx="9516110" cy="1779905"/>
            </a:xfrm>
            <a:custGeom>
              <a:avLst/>
              <a:gdLst/>
              <a:ahLst/>
              <a:cxnLst/>
              <a:rect l="l" t="t" r="r" b="b"/>
              <a:pathLst>
                <a:path w="9516110" h="1779905">
                  <a:moveTo>
                    <a:pt x="9515576" y="1779789"/>
                  </a:moveTo>
                  <a:lnTo>
                    <a:pt x="0" y="1779789"/>
                  </a:lnTo>
                  <a:lnTo>
                    <a:pt x="0" y="0"/>
                  </a:lnTo>
                  <a:lnTo>
                    <a:pt x="9515576" y="0"/>
                  </a:lnTo>
                  <a:lnTo>
                    <a:pt x="9515576" y="1779789"/>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624826" y="1161949"/>
            <a:ext cx="10068573" cy="1288814"/>
          </a:xfrm>
          <a:prstGeom prst="rect">
            <a:avLst/>
          </a:prstGeom>
          <a:ln w="10818">
            <a:solidFill>
              <a:srgbClr val="DEDEDE"/>
            </a:solidFill>
          </a:ln>
        </p:spPr>
        <p:txBody>
          <a:bodyPr vert="horz" wrap="square" lIns="0" tIns="6350" rIns="0" bIns="0" rtlCol="0">
            <a:spAutoFit/>
          </a:bodyPr>
          <a:lstStyle/>
          <a:p>
            <a:pPr>
              <a:lnSpc>
                <a:spcPct val="100000"/>
              </a:lnSpc>
              <a:spcBef>
                <a:spcPts val="50"/>
              </a:spcBef>
            </a:pPr>
            <a:endParaRPr sz="3500" dirty="0">
              <a:latin typeface="Times New Roman"/>
              <a:cs typeface="Times New Roman"/>
            </a:endParaRPr>
          </a:p>
          <a:p>
            <a:pPr marL="1113155" marR="6898005" indent="-191135">
              <a:lnSpc>
                <a:spcPts val="2880"/>
              </a:lnSpc>
              <a:spcBef>
                <a:spcPts val="5"/>
              </a:spcBef>
            </a:pPr>
            <a:r>
              <a:rPr lang="el-GR" sz="2700" b="1" spc="-10" dirty="0">
                <a:latin typeface="Cambria"/>
                <a:cs typeface="Cambria"/>
              </a:rPr>
              <a:t>	Ισότητα στη μεταχείριση</a:t>
            </a:r>
            <a:endParaRPr sz="2700" dirty="0">
              <a:latin typeface="Cambria"/>
              <a:cs typeface="Cambria"/>
            </a:endParaRPr>
          </a:p>
        </p:txBody>
      </p:sp>
      <p:grpSp>
        <p:nvGrpSpPr>
          <p:cNvPr id="6" name="object 6"/>
          <p:cNvGrpSpPr/>
          <p:nvPr/>
        </p:nvGrpSpPr>
        <p:grpSpPr>
          <a:xfrm>
            <a:off x="570255" y="1428699"/>
            <a:ext cx="5316220" cy="1246505"/>
            <a:chOff x="570255" y="1428699"/>
            <a:chExt cx="5316220" cy="1246505"/>
          </a:xfrm>
        </p:grpSpPr>
        <p:sp>
          <p:nvSpPr>
            <p:cNvPr id="7" name="object 7"/>
            <p:cNvSpPr/>
            <p:nvPr/>
          </p:nvSpPr>
          <p:spPr>
            <a:xfrm>
              <a:off x="570255" y="1751952"/>
              <a:ext cx="109220" cy="600075"/>
            </a:xfrm>
            <a:custGeom>
              <a:avLst/>
              <a:gdLst/>
              <a:ahLst/>
              <a:cxnLst/>
              <a:rect l="l" t="t" r="r" b="b"/>
              <a:pathLst>
                <a:path w="109220" h="600075">
                  <a:moveTo>
                    <a:pt x="109093" y="599782"/>
                  </a:moveTo>
                  <a:lnTo>
                    <a:pt x="0" y="599782"/>
                  </a:lnTo>
                  <a:lnTo>
                    <a:pt x="0" y="0"/>
                  </a:lnTo>
                  <a:lnTo>
                    <a:pt x="109093" y="0"/>
                  </a:lnTo>
                  <a:lnTo>
                    <a:pt x="109093" y="599782"/>
                  </a:lnTo>
                  <a:close/>
                </a:path>
              </a:pathLst>
            </a:custGeom>
            <a:solidFill>
              <a:srgbClr val="ED7C30"/>
            </a:solidFill>
          </p:spPr>
          <p:txBody>
            <a:bodyPr wrap="square" lIns="0" tIns="0" rIns="0" bIns="0" rtlCol="0"/>
            <a:lstStyle/>
            <a:p>
              <a:endParaRPr/>
            </a:p>
          </p:txBody>
        </p:sp>
        <p:sp>
          <p:nvSpPr>
            <p:cNvPr id="8" name="object 8"/>
            <p:cNvSpPr/>
            <p:nvPr/>
          </p:nvSpPr>
          <p:spPr>
            <a:xfrm>
              <a:off x="4383786" y="1428699"/>
              <a:ext cx="15875" cy="1246505"/>
            </a:xfrm>
            <a:custGeom>
              <a:avLst/>
              <a:gdLst/>
              <a:ahLst/>
              <a:cxnLst/>
              <a:rect l="l" t="t" r="r" b="b"/>
              <a:pathLst>
                <a:path w="15875" h="1246505">
                  <a:moveTo>
                    <a:pt x="15582" y="1246289"/>
                  </a:moveTo>
                  <a:lnTo>
                    <a:pt x="0" y="1246289"/>
                  </a:lnTo>
                  <a:lnTo>
                    <a:pt x="0" y="0"/>
                  </a:lnTo>
                  <a:lnTo>
                    <a:pt x="15582" y="0"/>
                  </a:lnTo>
                  <a:lnTo>
                    <a:pt x="15582" y="1246289"/>
                  </a:lnTo>
                  <a:close/>
                </a:path>
              </a:pathLst>
            </a:custGeom>
            <a:solidFill>
              <a:srgbClr val="D5D5D5"/>
            </a:solidFill>
          </p:spPr>
          <p:txBody>
            <a:bodyPr wrap="square" lIns="0" tIns="0" rIns="0" bIns="0" rtlCol="0"/>
            <a:lstStyle/>
            <a:p>
              <a:endParaRPr/>
            </a:p>
          </p:txBody>
        </p:sp>
        <p:pic>
          <p:nvPicPr>
            <p:cNvPr id="9" name="object 9"/>
            <p:cNvPicPr/>
            <p:nvPr/>
          </p:nvPicPr>
          <p:blipFill>
            <a:blip r:embed="rId3" cstate="print"/>
            <a:stretch>
              <a:fillRect/>
            </a:stretch>
          </p:blipFill>
          <p:spPr>
            <a:xfrm>
              <a:off x="4782357" y="1500085"/>
              <a:ext cx="1103787" cy="1103464"/>
            </a:xfrm>
            <a:prstGeom prst="rect">
              <a:avLst/>
            </a:prstGeom>
          </p:spPr>
        </p:pic>
      </p:grpSp>
      <p:graphicFrame>
        <p:nvGraphicFramePr>
          <p:cNvPr id="10" name="object 10"/>
          <p:cNvGraphicFramePr>
            <a:graphicFrameLocks noGrp="1"/>
          </p:cNvGraphicFramePr>
          <p:nvPr>
            <p:extLst>
              <p:ext uri="{D42A27DB-BD31-4B8C-83A1-F6EECF244321}">
                <p14:modId xmlns:p14="http://schemas.microsoft.com/office/powerpoint/2010/main" val="3245482848"/>
              </p:ext>
            </p:extLst>
          </p:nvPr>
        </p:nvGraphicFramePr>
        <p:xfrm>
          <a:off x="619416" y="4380650"/>
          <a:ext cx="9515474" cy="1939925"/>
        </p:xfrm>
        <a:graphic>
          <a:graphicData uri="http://schemas.openxmlformats.org/drawingml/2006/table">
            <a:tbl>
              <a:tblPr firstRow="1" bandRow="1">
                <a:tableStyleId>{2D5ABB26-0587-4C30-8999-92F81FD0307C}</a:tableStyleId>
              </a:tblPr>
              <a:tblGrid>
                <a:gridCol w="3852545">
                  <a:extLst>
                    <a:ext uri="{9D8B030D-6E8A-4147-A177-3AD203B41FA5}">
                      <a16:colId xmlns:a16="http://schemas.microsoft.com/office/drawing/2014/main" val="20000"/>
                    </a:ext>
                  </a:extLst>
                </a:gridCol>
                <a:gridCol w="2842895">
                  <a:extLst>
                    <a:ext uri="{9D8B030D-6E8A-4147-A177-3AD203B41FA5}">
                      <a16:colId xmlns:a16="http://schemas.microsoft.com/office/drawing/2014/main" val="20001"/>
                    </a:ext>
                  </a:extLst>
                </a:gridCol>
                <a:gridCol w="2820034">
                  <a:extLst>
                    <a:ext uri="{9D8B030D-6E8A-4147-A177-3AD203B41FA5}">
                      <a16:colId xmlns:a16="http://schemas.microsoft.com/office/drawing/2014/main" val="20002"/>
                    </a:ext>
                  </a:extLst>
                </a:gridCol>
              </a:tblGrid>
              <a:tr h="331470">
                <a:tc>
                  <a:txBody>
                    <a:bodyPr/>
                    <a:lstStyle/>
                    <a:p>
                      <a:pPr marL="721360">
                        <a:lnSpc>
                          <a:spcPts val="2470"/>
                        </a:lnSpc>
                        <a:spcBef>
                          <a:spcPts val="40"/>
                        </a:spcBef>
                      </a:pPr>
                      <a:r>
                        <a:rPr lang="el-GR" sz="2100" b="1" dirty="0">
                          <a:solidFill>
                            <a:srgbClr val="1F3763"/>
                          </a:solidFill>
                          <a:latin typeface="Cambria"/>
                          <a:cs typeface="Cambria"/>
                        </a:rPr>
                        <a:t>	Ισότητα στη μεταχείριση</a:t>
                      </a:r>
                      <a:endParaRPr sz="2100" dirty="0">
                        <a:latin typeface="Cambria"/>
                        <a:cs typeface="Cambria"/>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marL="47625" algn="ctr">
                        <a:lnSpc>
                          <a:spcPts val="2470"/>
                        </a:lnSpc>
                        <a:spcBef>
                          <a:spcPts val="40"/>
                        </a:spcBef>
                      </a:pPr>
                      <a:r>
                        <a:rPr lang="el-GR" sz="2100" b="1" spc="-10" dirty="0">
                          <a:solidFill>
                            <a:srgbClr val="1F3763"/>
                          </a:solidFill>
                          <a:latin typeface="Cambria"/>
                          <a:cs typeface="Cambria"/>
                        </a:rPr>
                        <a:t>Θετικό</a:t>
                      </a:r>
                      <a:endParaRPr sz="2100" dirty="0">
                        <a:latin typeface="Cambria"/>
                        <a:cs typeface="Cambria"/>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tc>
                  <a:txBody>
                    <a:bodyPr/>
                    <a:lstStyle/>
                    <a:p>
                      <a:pPr algn="ctr">
                        <a:lnSpc>
                          <a:spcPts val="2470"/>
                        </a:lnSpc>
                        <a:spcBef>
                          <a:spcPts val="40"/>
                        </a:spcBef>
                      </a:pPr>
                      <a:r>
                        <a:rPr lang="el-GR" sz="2100" b="1" spc="-10" dirty="0">
                          <a:solidFill>
                            <a:srgbClr val="1F3763"/>
                          </a:solidFill>
                          <a:latin typeface="Cambria"/>
                          <a:cs typeface="Cambria"/>
                        </a:rPr>
                        <a:t>Αρνητικό</a:t>
                      </a:r>
                      <a:endParaRPr sz="2100" dirty="0">
                        <a:latin typeface="Cambria"/>
                        <a:cs typeface="Cambria"/>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DC3E6"/>
                    </a:solidFill>
                  </a:tcPr>
                </a:tc>
                <a:extLst>
                  <a:ext uri="{0D108BD9-81ED-4DB2-BD59-A6C34878D82A}">
                    <a16:rowId xmlns:a16="http://schemas.microsoft.com/office/drawing/2014/main" val="10000"/>
                  </a:ext>
                </a:extLst>
              </a:tr>
              <a:tr h="636905">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DC3E6"/>
                    </a:solidFill>
                  </a:tcPr>
                </a:tc>
                <a:tc>
                  <a:txBody>
                    <a:bodyPr/>
                    <a:lstStyle/>
                    <a:p>
                      <a:pPr algn="ctr">
                        <a:lnSpc>
                          <a:spcPct val="100000"/>
                        </a:lnSpc>
                        <a:spcBef>
                          <a:spcPts val="1220"/>
                        </a:spcBef>
                      </a:pPr>
                      <a:r>
                        <a:rPr sz="2100" spc="-10" dirty="0">
                          <a:latin typeface="Cambria"/>
                          <a:cs typeface="Cambria"/>
                        </a:rPr>
                        <a:t>FP/FN</a:t>
                      </a:r>
                      <a:endParaRPr sz="2100">
                        <a:latin typeface="Cambria"/>
                        <a:cs typeface="Cambria"/>
                      </a:endParaRPr>
                    </a:p>
                  </a:txBody>
                  <a:tcPr marL="0" marR="0" marT="1549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a:txBody>
                    <a:bodyPr/>
                    <a:lstStyle/>
                    <a:p>
                      <a:pPr algn="ctr">
                        <a:lnSpc>
                          <a:spcPct val="100000"/>
                        </a:lnSpc>
                        <a:spcBef>
                          <a:spcPts val="1220"/>
                        </a:spcBef>
                      </a:pPr>
                      <a:r>
                        <a:rPr sz="2100" spc="-10" dirty="0">
                          <a:latin typeface="Cambria"/>
                          <a:cs typeface="Cambria"/>
                        </a:rPr>
                        <a:t>FN/FP</a:t>
                      </a:r>
                      <a:endParaRPr sz="2100">
                        <a:latin typeface="Cambria"/>
                        <a:cs typeface="Cambria"/>
                      </a:endParaRPr>
                    </a:p>
                  </a:txBody>
                  <a:tcPr marL="0" marR="0" marT="1549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1"/>
                  </a:ext>
                </a:extLst>
              </a:tr>
              <a:tr h="331470">
                <a:tc>
                  <a:txBody>
                    <a:bodyPr/>
                    <a:lstStyle/>
                    <a:p>
                      <a:pPr marL="44450">
                        <a:lnSpc>
                          <a:spcPts val="2490"/>
                        </a:lnSpc>
                        <a:spcBef>
                          <a:spcPts val="20"/>
                        </a:spcBef>
                      </a:pPr>
                      <a:r>
                        <a:rPr lang="el-GR" sz="2100" b="1" spc="-25" dirty="0">
                          <a:solidFill>
                            <a:srgbClr val="1F3763"/>
                          </a:solidFill>
                          <a:latin typeface="Cambria"/>
                          <a:cs typeface="Cambria"/>
                        </a:rPr>
                        <a:t>Μπλε</a:t>
                      </a:r>
                      <a:endParaRPr sz="2100" dirty="0">
                        <a:latin typeface="Cambria"/>
                        <a:cs typeface="Cambria"/>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algn="ctr">
                        <a:lnSpc>
                          <a:spcPts val="2490"/>
                        </a:lnSpc>
                        <a:spcBef>
                          <a:spcPts val="20"/>
                        </a:spcBef>
                      </a:pPr>
                      <a:r>
                        <a:rPr sz="2100" spc="-10" dirty="0">
                          <a:latin typeface="Cambria"/>
                          <a:cs typeface="Cambria"/>
                        </a:rPr>
                        <a:t>300,0%</a:t>
                      </a:r>
                      <a:endParaRPr sz="2100">
                        <a:latin typeface="Cambria"/>
                        <a:cs typeface="Cambria"/>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2490"/>
                        </a:lnSpc>
                        <a:spcBef>
                          <a:spcPts val="20"/>
                        </a:spcBef>
                      </a:pPr>
                      <a:r>
                        <a:rPr sz="2100" spc="-10" dirty="0">
                          <a:latin typeface="Cambria"/>
                          <a:cs typeface="Cambria"/>
                        </a:rPr>
                        <a:t>33,3%</a:t>
                      </a:r>
                      <a:endParaRPr sz="2100">
                        <a:latin typeface="Cambria"/>
                        <a:cs typeface="Cambria"/>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31470">
                <a:tc>
                  <a:txBody>
                    <a:bodyPr/>
                    <a:lstStyle/>
                    <a:p>
                      <a:pPr marL="44450">
                        <a:lnSpc>
                          <a:spcPts val="2485"/>
                        </a:lnSpc>
                        <a:spcBef>
                          <a:spcPts val="25"/>
                        </a:spcBef>
                      </a:pPr>
                      <a:r>
                        <a:rPr lang="el-GR" sz="2100" b="1" spc="-10" dirty="0">
                          <a:solidFill>
                            <a:srgbClr val="1F3763"/>
                          </a:solidFill>
                          <a:latin typeface="Cambria"/>
                          <a:cs typeface="Cambria"/>
                        </a:rPr>
                        <a:t>Πράσινο</a:t>
                      </a:r>
                      <a:endParaRPr sz="2100" dirty="0">
                        <a:latin typeface="Cambria"/>
                        <a:cs typeface="Cambria"/>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solidFill>
                  </a:tcPr>
                </a:tc>
                <a:tc>
                  <a:txBody>
                    <a:bodyPr/>
                    <a:lstStyle/>
                    <a:p>
                      <a:pPr algn="ctr">
                        <a:lnSpc>
                          <a:spcPts val="2485"/>
                        </a:lnSpc>
                        <a:spcBef>
                          <a:spcPts val="25"/>
                        </a:spcBef>
                      </a:pPr>
                      <a:r>
                        <a:rPr sz="2100" spc="-10" dirty="0">
                          <a:latin typeface="Cambria"/>
                          <a:cs typeface="Cambria"/>
                        </a:rPr>
                        <a:t>33,3%</a:t>
                      </a:r>
                      <a:endParaRPr sz="2100">
                        <a:latin typeface="Cambria"/>
                        <a:cs typeface="Cambria"/>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gn="ctr">
                        <a:lnSpc>
                          <a:spcPts val="2485"/>
                        </a:lnSpc>
                        <a:spcBef>
                          <a:spcPts val="25"/>
                        </a:spcBef>
                      </a:pPr>
                      <a:r>
                        <a:rPr sz="2100" spc="-10" dirty="0">
                          <a:latin typeface="Cambria"/>
                          <a:cs typeface="Cambria"/>
                        </a:rPr>
                        <a:t>300,0%</a:t>
                      </a:r>
                      <a:endParaRPr sz="2100" dirty="0">
                        <a:latin typeface="Cambria"/>
                        <a:cs typeface="Cambria"/>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690023" y="3397573"/>
            <a:ext cx="9284970" cy="635000"/>
          </a:xfrm>
          <a:prstGeom prst="rect">
            <a:avLst/>
          </a:prstGeom>
        </p:spPr>
        <p:txBody>
          <a:bodyPr vert="horz" wrap="square" lIns="0" tIns="12700" rIns="0" bIns="0" rtlCol="0">
            <a:spAutoFit/>
          </a:bodyPr>
          <a:lstStyle/>
          <a:p>
            <a:pPr marL="215265" marR="5080" indent="-203200">
              <a:lnSpc>
                <a:spcPct val="100000"/>
              </a:lnSpc>
              <a:spcBef>
                <a:spcPts val="100"/>
              </a:spcBef>
              <a:buSzPct val="95000"/>
              <a:buFont typeface="Arial"/>
              <a:buChar char="►"/>
              <a:tabLst>
                <a:tab pos="304800" algn="l"/>
                <a:tab pos="6952615" algn="l"/>
              </a:tabLst>
            </a:pPr>
            <a:r>
              <a:rPr lang="el-GR" sz="2000" dirty="0">
                <a:latin typeface="Calibri"/>
                <a:cs typeface="Calibri"/>
              </a:rPr>
              <a:t>Η αναλογία μεταξύ των σφαλμάτων στις θετικές και αρνητικές προβλέψεις θα πρέπει να είναι ίση σε όλες τις ομάδες.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6100" y="6153714"/>
            <a:ext cx="1726039" cy="601935"/>
          </a:xfrm>
          <a:prstGeom prst="rect">
            <a:avLst/>
          </a:prstGeom>
        </p:spPr>
      </p:pic>
      <p:sp>
        <p:nvSpPr>
          <p:cNvPr id="3" name="object 3"/>
          <p:cNvSpPr txBox="1"/>
          <p:nvPr/>
        </p:nvSpPr>
        <p:spPr>
          <a:xfrm>
            <a:off x="9409286" y="6455604"/>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37</a:t>
            </a:r>
            <a:endParaRPr sz="1000">
              <a:latin typeface="Calibri"/>
              <a:cs typeface="Calibri"/>
            </a:endParaRPr>
          </a:p>
        </p:txBody>
      </p:sp>
      <p:sp>
        <p:nvSpPr>
          <p:cNvPr id="4" name="object 4"/>
          <p:cNvSpPr txBox="1"/>
          <p:nvPr/>
        </p:nvSpPr>
        <p:spPr>
          <a:xfrm>
            <a:off x="1039034" y="1891861"/>
            <a:ext cx="8590915" cy="4066241"/>
          </a:xfrm>
          <a:prstGeom prst="rect">
            <a:avLst/>
          </a:prstGeom>
        </p:spPr>
        <p:txBody>
          <a:bodyPr vert="horz" wrap="square" lIns="0" tIns="12700" rIns="0" bIns="0" rtlCol="0">
            <a:spAutoFit/>
          </a:bodyPr>
          <a:lstStyle/>
          <a:p>
            <a:pPr marL="214629" indent="-202565">
              <a:lnSpc>
                <a:spcPct val="100000"/>
              </a:lnSpc>
              <a:spcBef>
                <a:spcPts val="100"/>
              </a:spcBef>
              <a:buSzPct val="95000"/>
              <a:buFont typeface="Arial"/>
              <a:buChar char="►"/>
              <a:tabLst>
                <a:tab pos="215265" algn="l"/>
              </a:tabLst>
            </a:pPr>
            <a:r>
              <a:rPr lang="el-GR" sz="2000" dirty="0">
                <a:latin typeface="Gill Sans MT"/>
                <a:cs typeface="Gill Sans MT"/>
              </a:rPr>
              <a:t>Ίδια ακρίβεια εντός των ομάδων</a:t>
            </a:r>
          </a:p>
          <a:p>
            <a:pPr marL="207010" marR="5080" indent="-194945">
              <a:lnSpc>
                <a:spcPct val="150000"/>
              </a:lnSpc>
              <a:spcBef>
                <a:spcPts val="980"/>
              </a:spcBef>
              <a:buSzPct val="95000"/>
              <a:buFont typeface="Arial"/>
              <a:buChar char="►"/>
              <a:tabLst>
                <a:tab pos="215265" algn="l"/>
              </a:tabLst>
            </a:pPr>
            <a:r>
              <a:rPr lang="el-GR" sz="2000" spc="-65" dirty="0">
                <a:latin typeface="Gill Sans MT"/>
                <a:cs typeface="Gill Sans MT"/>
              </a:rPr>
              <a:t>Το διαφορετικό ποσοστό βάσης εξηγεί την παραβίαση της στατιστικής ισοτιμίας, της ισότητας μεταχείρισης και της ισότητας ευκαιριών</a:t>
            </a:r>
            <a:endParaRPr sz="2000" dirty="0">
              <a:latin typeface="Gill Sans MT"/>
              <a:cs typeface="Gill Sans MT"/>
            </a:endParaRPr>
          </a:p>
          <a:p>
            <a:pPr>
              <a:lnSpc>
                <a:spcPct val="100000"/>
              </a:lnSpc>
              <a:spcBef>
                <a:spcPts val="25"/>
              </a:spcBef>
              <a:buFont typeface="Arial"/>
              <a:buChar char="►"/>
            </a:pPr>
            <a:endParaRPr sz="1800" dirty="0">
              <a:latin typeface="Gill Sans MT"/>
              <a:cs typeface="Gill Sans MT"/>
            </a:endParaRPr>
          </a:p>
          <a:p>
            <a:pPr marL="214629" indent="-202565">
              <a:lnSpc>
                <a:spcPct val="100000"/>
              </a:lnSpc>
              <a:buSzPct val="95000"/>
              <a:buFont typeface="Arial"/>
              <a:buChar char="►"/>
              <a:tabLst>
                <a:tab pos="215265" algn="l"/>
              </a:tabLst>
            </a:pPr>
            <a:r>
              <a:rPr lang="el-GR" sz="2000" spc="-45" dirty="0">
                <a:latin typeface="Gill Sans MT"/>
                <a:cs typeface="Gill Sans MT"/>
              </a:rPr>
              <a:t>Η παραβίαση των κριτηρίων δικαιοσύνης δεν οδηγεί κατ' ανάγκη σε αδικία</a:t>
            </a:r>
            <a:endParaRPr sz="2000" dirty="0">
              <a:latin typeface="Gill Sans MT"/>
              <a:cs typeface="Gill Sans MT"/>
            </a:endParaRPr>
          </a:p>
          <a:p>
            <a:pPr marL="207010" marR="1020444" indent="-194945">
              <a:lnSpc>
                <a:spcPct val="154000"/>
              </a:lnSpc>
              <a:spcBef>
                <a:spcPts val="795"/>
              </a:spcBef>
              <a:buSzPct val="95000"/>
              <a:buFont typeface="Arial"/>
              <a:buChar char="►"/>
              <a:tabLst>
                <a:tab pos="215265" algn="l"/>
              </a:tabLst>
            </a:pPr>
            <a:r>
              <a:rPr lang="el-GR" sz="2000" dirty="0">
                <a:latin typeface="Gill Sans MT"/>
                <a:cs typeface="Gill Sans MT"/>
              </a:rPr>
              <a:t>Θα πρέπει να επιβάλουμε στατιστική ισοτιμία; (Χαμηλότερη ακρίβεια + υψηλότερο ποσοστό ψευδών στοιχείων + διακρίσεις εις βάρος ατόμων)</a:t>
            </a:r>
            <a:endParaRPr sz="2000" dirty="0">
              <a:latin typeface="Gill Sans MT"/>
              <a:cs typeface="Gill Sans MT"/>
            </a:endParaRPr>
          </a:p>
          <a:p>
            <a:pPr>
              <a:lnSpc>
                <a:spcPct val="100000"/>
              </a:lnSpc>
              <a:spcBef>
                <a:spcPts val="20"/>
              </a:spcBef>
              <a:buFont typeface="Arial"/>
              <a:buChar char="►"/>
            </a:pPr>
            <a:endParaRPr sz="1800" dirty="0">
              <a:latin typeface="Gill Sans MT"/>
              <a:cs typeface="Gill Sans MT"/>
            </a:endParaRPr>
          </a:p>
          <a:p>
            <a:pPr marL="214629" indent="-202565">
              <a:lnSpc>
                <a:spcPct val="100000"/>
              </a:lnSpc>
              <a:spcBef>
                <a:spcPts val="5"/>
              </a:spcBef>
              <a:buSzPct val="95000"/>
              <a:buFont typeface="Arial"/>
              <a:buChar char="►"/>
              <a:tabLst>
                <a:tab pos="215265" algn="l"/>
              </a:tabLst>
            </a:pPr>
            <a:r>
              <a:rPr lang="el-GR" sz="2000" spc="-10" dirty="0">
                <a:latin typeface="Gill Sans MT"/>
                <a:cs typeface="Gill Sans MT"/>
              </a:rPr>
              <a:t>Ατομική δικαιοσύνη έναντι ομαδικής δικαιοσύνης</a:t>
            </a:r>
            <a:endParaRPr sz="2000" dirty="0">
              <a:latin typeface="Gill Sans MT"/>
              <a:cs typeface="Gill Sans MT"/>
            </a:endParaRPr>
          </a:p>
        </p:txBody>
      </p:sp>
      <p:sp>
        <p:nvSpPr>
          <p:cNvPr id="5" name="object 5"/>
          <p:cNvSpPr txBox="1">
            <a:spLocks noGrp="1"/>
          </p:cNvSpPr>
          <p:nvPr>
            <p:ph type="title"/>
          </p:nvPr>
        </p:nvSpPr>
        <p:spPr>
          <a:xfrm>
            <a:off x="2590895" y="1025260"/>
            <a:ext cx="5505450" cy="543560"/>
          </a:xfrm>
          <a:prstGeom prst="rect">
            <a:avLst/>
          </a:prstGeom>
        </p:spPr>
        <p:txBody>
          <a:bodyPr vert="horz" wrap="square" lIns="0" tIns="12700" rIns="0" bIns="0" rtlCol="0">
            <a:spAutoFit/>
          </a:bodyPr>
          <a:lstStyle/>
          <a:p>
            <a:pPr marL="12700">
              <a:lnSpc>
                <a:spcPct val="100000"/>
              </a:lnSpc>
              <a:spcBef>
                <a:spcPts val="100"/>
              </a:spcBef>
            </a:pPr>
            <a:r>
              <a:rPr lang="el-GR" spc="-295" dirty="0"/>
              <a:t>Τι ισχύει για το SAPMOC/COMPAS;</a:t>
            </a:r>
            <a:endParaRPr spc="-13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3700" y="6454682"/>
            <a:ext cx="1726039" cy="601935"/>
          </a:xfrm>
          <a:prstGeom prst="rect">
            <a:avLst/>
          </a:prstGeom>
        </p:spPr>
      </p:pic>
      <p:sp>
        <p:nvSpPr>
          <p:cNvPr id="3" name="object 3"/>
          <p:cNvSpPr txBox="1"/>
          <p:nvPr/>
        </p:nvSpPr>
        <p:spPr>
          <a:xfrm>
            <a:off x="9385300" y="6577849"/>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38</a:t>
            </a:r>
            <a:endParaRPr sz="1000">
              <a:latin typeface="Calibri"/>
              <a:cs typeface="Calibri"/>
            </a:endParaRPr>
          </a:p>
        </p:txBody>
      </p:sp>
      <p:sp>
        <p:nvSpPr>
          <p:cNvPr id="4" name="object 4"/>
          <p:cNvSpPr txBox="1"/>
          <p:nvPr/>
        </p:nvSpPr>
        <p:spPr>
          <a:xfrm>
            <a:off x="997267" y="2054253"/>
            <a:ext cx="8698865" cy="3784113"/>
          </a:xfrm>
          <a:prstGeom prst="rect">
            <a:avLst/>
          </a:prstGeom>
        </p:spPr>
        <p:txBody>
          <a:bodyPr vert="horz" wrap="square" lIns="0" tIns="12700" rIns="0" bIns="0" rtlCol="0">
            <a:spAutoFit/>
          </a:bodyPr>
          <a:lstStyle/>
          <a:p>
            <a:pPr marL="255270" indent="-243204">
              <a:lnSpc>
                <a:spcPct val="100000"/>
              </a:lnSpc>
              <a:spcBef>
                <a:spcPts val="100"/>
              </a:spcBef>
              <a:buSzPct val="95833"/>
              <a:buFont typeface="Arial"/>
              <a:buChar char="►"/>
              <a:tabLst>
                <a:tab pos="255904" algn="l"/>
              </a:tabLst>
            </a:pPr>
            <a:r>
              <a:rPr lang="el-GR" sz="2400" spc="-160" dirty="0">
                <a:latin typeface="Trebuchet MS"/>
                <a:cs typeface="Trebuchet MS"/>
              </a:rPr>
              <a:t>Αποσαφήνιση της απόφασης</a:t>
            </a:r>
          </a:p>
          <a:p>
            <a:pPr marL="530860" marR="5080" lvl="1" indent="-128905">
              <a:lnSpc>
                <a:spcPct val="148200"/>
              </a:lnSpc>
              <a:spcBef>
                <a:spcPts val="535"/>
              </a:spcBef>
              <a:buSzPct val="95454"/>
              <a:buFont typeface="Arial"/>
              <a:buChar char="•"/>
              <a:tabLst>
                <a:tab pos="596900" algn="l"/>
              </a:tabLst>
            </a:pPr>
            <a:r>
              <a:rPr lang="el-GR" sz="2200" spc="-30" dirty="0">
                <a:latin typeface="Gill Sans MT"/>
                <a:cs typeface="Gill Sans MT"/>
              </a:rPr>
              <a:t>Αδικία στην πρόβλεψη (απαγορευμένα χαρακτηριστικά, προκατειλημμένο σύνολο δεδομένων, προκατειλημμένος πληρεξούσιος, κ.λπ.)</a:t>
            </a:r>
            <a:r>
              <a:rPr lang="en-US" sz="2200" spc="-90" dirty="0">
                <a:latin typeface="Gill Sans MT"/>
                <a:cs typeface="Gill Sans MT"/>
              </a:rPr>
              <a:t>, 	</a:t>
            </a:r>
            <a:endParaRPr lang="el-GR" sz="2200" spc="-90" dirty="0">
              <a:latin typeface="Gill Sans MT"/>
              <a:cs typeface="Gill Sans MT"/>
            </a:endParaRPr>
          </a:p>
          <a:p>
            <a:pPr marL="530860" marR="5080" lvl="1" indent="-128905">
              <a:lnSpc>
                <a:spcPct val="148200"/>
              </a:lnSpc>
              <a:spcBef>
                <a:spcPts val="535"/>
              </a:spcBef>
              <a:buSzPct val="95454"/>
              <a:buFont typeface="Arial"/>
              <a:buChar char="•"/>
              <a:tabLst>
                <a:tab pos="596900" algn="l"/>
              </a:tabLst>
            </a:pPr>
            <a:r>
              <a:rPr lang="el-GR" sz="2200" spc="-30" dirty="0">
                <a:latin typeface="Gill Sans MT"/>
                <a:cs typeface="Gill Sans MT"/>
              </a:rPr>
              <a:t>Δυσμενής κατάταξη </a:t>
            </a:r>
            <a:r>
              <a:rPr lang="en-US" sz="2200" spc="-25" dirty="0">
                <a:latin typeface="Gill Sans MT"/>
                <a:cs typeface="Gill Sans MT"/>
              </a:rPr>
              <a:t>(threshold</a:t>
            </a:r>
            <a:r>
              <a:rPr lang="en-US" sz="2200" spc="-60" dirty="0">
                <a:latin typeface="Gill Sans MT"/>
                <a:cs typeface="Gill Sans MT"/>
              </a:rPr>
              <a:t> </a:t>
            </a:r>
            <a:r>
              <a:rPr lang="en-US" sz="2200" dirty="0">
                <a:latin typeface="Gill Sans MT"/>
                <a:cs typeface="Gill Sans MT"/>
              </a:rPr>
              <a:t>–</a:t>
            </a:r>
            <a:r>
              <a:rPr lang="en-US" sz="2200" spc="-70" dirty="0">
                <a:latin typeface="Gill Sans MT"/>
                <a:cs typeface="Gill Sans MT"/>
              </a:rPr>
              <a:t> </a:t>
            </a:r>
            <a:r>
              <a:rPr lang="el-GR" sz="2200" spc="-30" dirty="0">
                <a:latin typeface="Gill Sans MT"/>
                <a:cs typeface="Gill Sans MT"/>
              </a:rPr>
              <a:t>κατώτατο όριο - θετικές δράσεις</a:t>
            </a:r>
            <a:r>
              <a:rPr lang="en-US" sz="2200" spc="-10" dirty="0">
                <a:latin typeface="Gill Sans MT"/>
                <a:cs typeface="Gill Sans MT"/>
              </a:rPr>
              <a:t>)</a:t>
            </a:r>
            <a:endParaRPr lang="en-US" sz="2200" dirty="0">
              <a:latin typeface="Gill Sans MT"/>
              <a:cs typeface="Gill Sans MT"/>
            </a:endParaRPr>
          </a:p>
          <a:p>
            <a:pPr marL="530225" lvl="1" indent="-128905">
              <a:lnSpc>
                <a:spcPct val="100000"/>
              </a:lnSpc>
              <a:spcBef>
                <a:spcPts val="1750"/>
              </a:spcBef>
              <a:buSzPct val="95454"/>
              <a:buFont typeface="Arial"/>
              <a:buChar char="•"/>
              <a:tabLst>
                <a:tab pos="530860" algn="l"/>
              </a:tabLst>
            </a:pPr>
            <a:r>
              <a:rPr lang="el-GR" sz="2200" spc="-30" dirty="0">
                <a:latin typeface="Gill Sans MT"/>
                <a:cs typeface="Gill Sans MT"/>
              </a:rPr>
              <a:t>Δυσμενής απόφαση (βελτιστοποίηση δικαιώματος/αξιών</a:t>
            </a:r>
            <a:r>
              <a:rPr sz="2200" spc="-10" dirty="0">
                <a:latin typeface="Gill Sans MT"/>
                <a:cs typeface="Gill Sans MT"/>
              </a:rPr>
              <a:t>)</a:t>
            </a:r>
            <a:endParaRPr sz="2200" dirty="0">
              <a:latin typeface="Gill Sans MT"/>
              <a:cs typeface="Gill Sans MT"/>
            </a:endParaRPr>
          </a:p>
          <a:p>
            <a:pPr lvl="1">
              <a:lnSpc>
                <a:spcPct val="100000"/>
              </a:lnSpc>
              <a:spcBef>
                <a:spcPts val="5"/>
              </a:spcBef>
              <a:buFont typeface="Arial"/>
              <a:buChar char="•"/>
            </a:pPr>
            <a:endParaRPr sz="1950" dirty="0">
              <a:latin typeface="Gill Sans MT"/>
              <a:cs typeface="Gill Sans MT"/>
            </a:endParaRPr>
          </a:p>
          <a:p>
            <a:pPr marL="275590" indent="-263525">
              <a:lnSpc>
                <a:spcPct val="100000"/>
              </a:lnSpc>
              <a:buSzPct val="96153"/>
              <a:buFont typeface="Arial"/>
              <a:buChar char="►"/>
              <a:tabLst>
                <a:tab pos="276225" algn="l"/>
              </a:tabLst>
            </a:pPr>
            <a:r>
              <a:rPr lang="el-GR" sz="2600" spc="-245" dirty="0">
                <a:latin typeface="Trebuchet MS"/>
                <a:cs typeface="Trebuchet MS"/>
              </a:rPr>
              <a:t>Συστήματα πρόβλεψης ως μέσα κατανόησης της πραγματικότητας</a:t>
            </a:r>
          </a:p>
        </p:txBody>
      </p:sp>
      <p:sp>
        <p:nvSpPr>
          <p:cNvPr id="5" name="object 5"/>
          <p:cNvSpPr txBox="1">
            <a:spLocks noGrp="1"/>
          </p:cNvSpPr>
          <p:nvPr>
            <p:ph type="title"/>
          </p:nvPr>
        </p:nvSpPr>
        <p:spPr>
          <a:xfrm>
            <a:off x="-139700" y="749784"/>
            <a:ext cx="8839200" cy="1018227"/>
          </a:xfrm>
          <a:prstGeom prst="rect">
            <a:avLst/>
          </a:prstGeom>
        </p:spPr>
        <p:txBody>
          <a:bodyPr vert="horz" wrap="square" lIns="0" tIns="68580" rIns="0" bIns="0" rtlCol="0">
            <a:spAutoFit/>
          </a:bodyPr>
          <a:lstStyle/>
          <a:p>
            <a:pPr marL="2353945" marR="5080" indent="-2341880" algn="ctr">
              <a:lnSpc>
                <a:spcPts val="3700"/>
              </a:lnSpc>
              <a:spcBef>
                <a:spcPts val="540"/>
              </a:spcBef>
            </a:pPr>
            <a:r>
              <a:rPr lang="el-GR" spc="-125" dirty="0"/>
              <a:t>	Εξέταση της δικαιοσύνης στην αυτοματοποιημένη λήψη αποφάσεων</a:t>
            </a:r>
            <a:endParaRPr spc="-1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305" y="5838366"/>
            <a:ext cx="1726039" cy="601935"/>
          </a:xfrm>
          <a:prstGeom prst="rect">
            <a:avLst/>
          </a:prstGeom>
        </p:spPr>
      </p:pic>
      <p:sp>
        <p:nvSpPr>
          <p:cNvPr id="3" name="object 3"/>
          <p:cNvSpPr txBox="1"/>
          <p:nvPr/>
        </p:nvSpPr>
        <p:spPr>
          <a:xfrm>
            <a:off x="9376626" y="6276882"/>
            <a:ext cx="4413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A5004F"/>
                </a:solidFill>
                <a:latin typeface="Calibri"/>
                <a:cs typeface="Calibri"/>
              </a:rPr>
              <a:t>EUI</a:t>
            </a:r>
            <a:r>
              <a:rPr sz="1000" spc="25" dirty="0">
                <a:solidFill>
                  <a:srgbClr val="A5004F"/>
                </a:solidFill>
                <a:latin typeface="Calibri"/>
                <a:cs typeface="Calibri"/>
              </a:rPr>
              <a:t> </a:t>
            </a:r>
            <a:r>
              <a:rPr sz="1000" spc="-25" dirty="0">
                <a:solidFill>
                  <a:srgbClr val="A5004F"/>
                </a:solidFill>
                <a:latin typeface="Arial"/>
                <a:cs typeface="Arial"/>
              </a:rPr>
              <a:t>■</a:t>
            </a:r>
            <a:r>
              <a:rPr sz="1000" spc="-25" dirty="0">
                <a:solidFill>
                  <a:srgbClr val="A5004F"/>
                </a:solidFill>
                <a:latin typeface="Calibri"/>
                <a:cs typeface="Calibri"/>
              </a:rPr>
              <a:t>39</a:t>
            </a:r>
            <a:endParaRPr sz="1000">
              <a:latin typeface="Calibri"/>
              <a:cs typeface="Calibri"/>
            </a:endParaRPr>
          </a:p>
        </p:txBody>
      </p:sp>
      <p:sp>
        <p:nvSpPr>
          <p:cNvPr id="4" name="object 4"/>
          <p:cNvSpPr txBox="1"/>
          <p:nvPr/>
        </p:nvSpPr>
        <p:spPr>
          <a:xfrm>
            <a:off x="1715986" y="2226939"/>
            <a:ext cx="8101965" cy="3361369"/>
          </a:xfrm>
          <a:prstGeom prst="rect">
            <a:avLst/>
          </a:prstGeom>
        </p:spPr>
        <p:txBody>
          <a:bodyPr vert="horz" wrap="square" lIns="0" tIns="12700" rIns="0" bIns="0" rtlCol="0">
            <a:spAutoFit/>
          </a:bodyPr>
          <a:lstStyle/>
          <a:p>
            <a:pPr marL="120650" marR="5080" indent="-108585">
              <a:lnSpc>
                <a:spcPct val="150000"/>
              </a:lnSpc>
              <a:spcBef>
                <a:spcPts val="100"/>
              </a:spcBef>
              <a:buSzPct val="95833"/>
              <a:buFont typeface="Arial"/>
              <a:buChar char="•"/>
              <a:tabLst>
                <a:tab pos="207010" algn="l"/>
              </a:tabLst>
            </a:pPr>
            <a:r>
              <a:rPr lang="el-GR" sz="2400" spc="-155" dirty="0">
                <a:latin typeface="Trebuchet MS"/>
                <a:cs typeface="Trebuchet MS"/>
              </a:rPr>
              <a:t>Η ΤΝ θεωρείται πολύ συχνά ως πηγή απειλών και το Δίκαιο θεωρείται πολύ συχνά δύσκολο και μερικές φορές ακόμη και απρόσιτο για τους πολίτες</a:t>
            </a:r>
            <a:endParaRPr sz="2400" dirty="0">
              <a:latin typeface="Trebuchet MS"/>
              <a:cs typeface="Trebuchet MS"/>
            </a:endParaRPr>
          </a:p>
          <a:p>
            <a:pPr marL="120650" marR="37465" indent="-108585">
              <a:lnSpc>
                <a:spcPct val="149200"/>
              </a:lnSpc>
              <a:spcBef>
                <a:spcPts val="790"/>
              </a:spcBef>
              <a:buSzPct val="95833"/>
              <a:buFont typeface="Arial"/>
              <a:buChar char="•"/>
              <a:tabLst>
                <a:tab pos="207010" algn="l"/>
              </a:tabLst>
            </a:pPr>
            <a:r>
              <a:rPr lang="el-GR" sz="2400" spc="-185" dirty="0">
                <a:latin typeface="Trebuchet MS"/>
                <a:cs typeface="Trebuchet MS"/>
              </a:rPr>
              <a:t>Ο συνδυασμός της ΤΝ και του Δικαίου θα μπορούσε να αποτελέσει το κλειδί για την προστασία των πολιτών και να καταστήσει το Δίκαιο προσβάσιμο στο ευρύτερο κοινό.</a:t>
            </a:r>
            <a:endParaRPr sz="2400" dirty="0">
              <a:latin typeface="Trebuchet MS"/>
              <a:cs typeface="Trebuchet MS"/>
            </a:endParaRPr>
          </a:p>
        </p:txBody>
      </p:sp>
      <p:sp>
        <p:nvSpPr>
          <p:cNvPr id="5" name="object 5"/>
          <p:cNvSpPr txBox="1">
            <a:spLocks noGrp="1"/>
          </p:cNvSpPr>
          <p:nvPr>
            <p:ph type="title"/>
          </p:nvPr>
        </p:nvSpPr>
        <p:spPr>
          <a:xfrm>
            <a:off x="705426" y="1062362"/>
            <a:ext cx="8782050" cy="883301"/>
          </a:xfrm>
          <a:prstGeom prst="rect">
            <a:avLst/>
          </a:prstGeom>
        </p:spPr>
        <p:txBody>
          <a:bodyPr vert="horz" wrap="square" lIns="0" tIns="356598" rIns="0" bIns="0" rtlCol="0">
            <a:spAutoFit/>
          </a:bodyPr>
          <a:lstStyle/>
          <a:p>
            <a:pPr marL="2866390">
              <a:lnSpc>
                <a:spcPct val="100000"/>
              </a:lnSpc>
              <a:spcBef>
                <a:spcPts val="100"/>
              </a:spcBef>
            </a:pPr>
            <a:r>
              <a:rPr lang="el-GR" spc="-40" dirty="0"/>
              <a:t>Κοιτάζοντας προς το μέλλον</a:t>
            </a:r>
            <a:endParaRPr spc="-105" dirty="0"/>
          </a:p>
        </p:txBody>
      </p:sp>
      <p:pic>
        <p:nvPicPr>
          <p:cNvPr id="6" name="object 6"/>
          <p:cNvPicPr/>
          <p:nvPr/>
        </p:nvPicPr>
        <p:blipFill>
          <a:blip r:embed="rId3" cstate="print"/>
          <a:stretch>
            <a:fillRect/>
          </a:stretch>
        </p:blipFill>
        <p:spPr>
          <a:xfrm>
            <a:off x="5444400" y="6883623"/>
            <a:ext cx="4748614" cy="274125"/>
          </a:xfrm>
          <a:prstGeom prst="rect">
            <a:avLst/>
          </a:prstGeom>
        </p:spPr>
      </p:pic>
      <p:pic>
        <p:nvPicPr>
          <p:cNvPr id="7" name="object 7"/>
          <p:cNvPicPr/>
          <p:nvPr/>
        </p:nvPicPr>
        <p:blipFill>
          <a:blip r:embed="rId4" cstate="print"/>
          <a:stretch>
            <a:fillRect/>
          </a:stretch>
        </p:blipFill>
        <p:spPr>
          <a:xfrm>
            <a:off x="365252" y="6690359"/>
            <a:ext cx="4673600" cy="50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100" y="942020"/>
            <a:ext cx="6014720" cy="2250616"/>
          </a:xfrm>
          <a:prstGeom prst="rect">
            <a:avLst/>
          </a:prstGeom>
          <a:solidFill>
            <a:srgbClr val="5A9BD5">
              <a:alpha val="94898"/>
            </a:srgbClr>
          </a:solidFill>
        </p:spPr>
        <p:txBody>
          <a:bodyPr vert="horz" wrap="square" lIns="0" tIns="349250" rIns="0" bIns="0" rtlCol="0">
            <a:spAutoFit/>
          </a:bodyPr>
          <a:lstStyle/>
          <a:p>
            <a:pPr marL="245110" marR="1291590">
              <a:lnSpc>
                <a:spcPts val="3700"/>
              </a:lnSpc>
              <a:spcBef>
                <a:spcPts val="2750"/>
              </a:spcBef>
            </a:pPr>
            <a:r>
              <a:rPr lang="el-GR" spc="-310" dirty="0">
                <a:solidFill>
                  <a:srgbClr val="FFFFFF"/>
                </a:solidFill>
              </a:rPr>
              <a:t>Τα συστήματα ΤΝ είναι καλύτερα από τους ανθρώπους στην αξιολόγησή μας;</a:t>
            </a:r>
            <a:endParaRPr spc="170" dirty="0">
              <a:solidFill>
                <a:srgbClr val="FFFFFF"/>
              </a:solidFill>
            </a:endParaRPr>
          </a:p>
        </p:txBody>
      </p:sp>
      <p:pic>
        <p:nvPicPr>
          <p:cNvPr id="3" name="object 3"/>
          <p:cNvPicPr/>
          <p:nvPr/>
        </p:nvPicPr>
        <p:blipFill>
          <a:blip r:embed="rId2" cstate="print"/>
          <a:stretch>
            <a:fillRect/>
          </a:stretch>
        </p:blipFill>
        <p:spPr>
          <a:xfrm>
            <a:off x="1057990" y="3192636"/>
            <a:ext cx="4886567" cy="2880790"/>
          </a:xfrm>
          <a:prstGeom prst="rect">
            <a:avLst/>
          </a:prstGeom>
        </p:spPr>
      </p:pic>
      <p:sp>
        <p:nvSpPr>
          <p:cNvPr id="5" name="object 5"/>
          <p:cNvSpPr/>
          <p:nvPr/>
        </p:nvSpPr>
        <p:spPr>
          <a:xfrm>
            <a:off x="6591554" y="952138"/>
            <a:ext cx="3675379" cy="5797912"/>
          </a:xfrm>
          <a:custGeom>
            <a:avLst/>
            <a:gdLst/>
            <a:ahLst/>
            <a:cxnLst/>
            <a:rect l="l" t="t" r="r" b="b"/>
            <a:pathLst>
              <a:path w="3675379" h="5293995">
                <a:moveTo>
                  <a:pt x="3675316" y="5293817"/>
                </a:moveTo>
                <a:lnTo>
                  <a:pt x="0" y="5293817"/>
                </a:lnTo>
                <a:lnTo>
                  <a:pt x="0" y="0"/>
                </a:lnTo>
                <a:lnTo>
                  <a:pt x="3675316" y="0"/>
                </a:lnTo>
                <a:lnTo>
                  <a:pt x="3675316" y="5293817"/>
                </a:lnTo>
                <a:close/>
              </a:path>
            </a:pathLst>
          </a:custGeom>
          <a:solidFill>
            <a:srgbClr val="585858"/>
          </a:solidFill>
        </p:spPr>
        <p:txBody>
          <a:bodyPr wrap="square" lIns="0" tIns="0" rIns="0" bIns="0" rtlCol="0"/>
          <a:lstStyle/>
          <a:p>
            <a:endParaRPr/>
          </a:p>
        </p:txBody>
      </p:sp>
      <p:sp>
        <p:nvSpPr>
          <p:cNvPr id="20" name="object 20"/>
          <p:cNvSpPr txBox="1"/>
          <p:nvPr/>
        </p:nvSpPr>
        <p:spPr>
          <a:xfrm>
            <a:off x="6492820" y="952138"/>
            <a:ext cx="3675379" cy="6400470"/>
          </a:xfrm>
          <a:prstGeom prst="rect">
            <a:avLst/>
          </a:prstGeom>
        </p:spPr>
        <p:txBody>
          <a:bodyPr vert="horz" wrap="square" lIns="0" tIns="168910" rIns="0" bIns="0" rtlCol="0">
            <a:spAutoFit/>
          </a:bodyPr>
          <a:lstStyle/>
          <a:p>
            <a:pPr marL="216535" marR="245745" algn="just">
              <a:lnSpc>
                <a:spcPct val="90700"/>
              </a:lnSpc>
              <a:spcBef>
                <a:spcPts val="1330"/>
              </a:spcBef>
            </a:pPr>
            <a:r>
              <a:rPr lang="el-GR" sz="1500" dirty="0">
                <a:solidFill>
                  <a:srgbClr val="FFFFFF"/>
                </a:solidFill>
                <a:latin typeface="Arial Narrow"/>
                <a:cs typeface="Arial Narrow"/>
              </a:rPr>
              <a:t>Σε πολλούς τομείς οι αυτοματοποιημένες προβλέψεις και αποφάσεις δεν είναι μόνο φθηνότερες, αλλά και πιο ακριβείς και αντικειμενικές από τις ανθρώπινες.</a:t>
            </a:r>
            <a:endParaRPr sz="1500" dirty="0">
              <a:latin typeface="Arial Narrow"/>
              <a:cs typeface="Arial Narrow"/>
            </a:endParaRPr>
          </a:p>
          <a:p>
            <a:pPr marL="758190" marR="245110" indent="-152400" algn="just">
              <a:lnSpc>
                <a:spcPct val="91900"/>
              </a:lnSpc>
              <a:spcBef>
                <a:spcPts val="459"/>
              </a:spcBef>
              <a:buSzPct val="93333"/>
              <a:buFont typeface="Arial"/>
              <a:buChar char="►"/>
              <a:tabLst>
                <a:tab pos="800735" algn="l"/>
                <a:tab pos="2568575" algn="l"/>
                <a:tab pos="2680335" algn="l"/>
              </a:tabLst>
            </a:pPr>
            <a:r>
              <a:rPr lang="el-GR" sz="1500" dirty="0">
                <a:solidFill>
                  <a:srgbClr val="FFFFFF"/>
                </a:solidFill>
                <a:latin typeface="Arial Narrow"/>
                <a:cs typeface="Arial Narrow"/>
              </a:rPr>
              <a:t>Η ΤΝ μπορεί να αποφύγει τις τυπικές πλάνες της ανθρώπινης ψυχολογίας (υπερβολική εμπιστοσύνη, αποφυγή απωλειών, αγκύλωση, προκατάληψη επιβεβαίωσης, </a:t>
            </a:r>
            <a:r>
              <a:rPr lang="el-GR" sz="1500" dirty="0" err="1">
                <a:solidFill>
                  <a:srgbClr val="FFFFFF"/>
                </a:solidFill>
                <a:latin typeface="Arial Narrow"/>
                <a:cs typeface="Arial Narrow"/>
              </a:rPr>
              <a:t>ευρετικές</a:t>
            </a:r>
            <a:r>
              <a:rPr lang="el-GR" sz="1500" dirty="0">
                <a:solidFill>
                  <a:srgbClr val="FFFFFF"/>
                </a:solidFill>
                <a:latin typeface="Arial Narrow"/>
                <a:cs typeface="Arial Narrow"/>
              </a:rPr>
              <a:t> θεωρίες αντιπροσωπευτικότητας κ.λπ.) και την ευρέως διαδεδομένη ανθρώπινη αδυναμία επεξεργασίας στατιστικών δεδομένων, καθώς και τις τυπικές ανθρώπινες προκαταλήψεις (π.χ. όσον αφορά την εθνικότητα, το φύλο ή την κοινωνική προέλευση)</a:t>
            </a:r>
            <a:r>
              <a:rPr sz="1500" spc="55" dirty="0">
                <a:solidFill>
                  <a:srgbClr val="FFFFFF"/>
                </a:solidFill>
                <a:latin typeface="Arial Narrow"/>
                <a:cs typeface="Arial Narrow"/>
              </a:rPr>
              <a:t>.</a:t>
            </a:r>
            <a:endParaRPr sz="1500" dirty="0">
              <a:latin typeface="Arial Narrow"/>
              <a:cs typeface="Arial Narrow"/>
            </a:endParaRPr>
          </a:p>
          <a:p>
            <a:pPr marL="758190" marR="246379" indent="-152400" algn="just">
              <a:lnSpc>
                <a:spcPct val="90800"/>
              </a:lnSpc>
              <a:spcBef>
                <a:spcPts val="475"/>
              </a:spcBef>
              <a:buSzPct val="93333"/>
              <a:buFont typeface="Arial"/>
              <a:buChar char="►"/>
              <a:tabLst>
                <a:tab pos="800735" algn="l"/>
              </a:tabLst>
            </a:pPr>
            <a:r>
              <a:rPr lang="el-GR" sz="1500" dirty="0">
                <a:solidFill>
                  <a:srgbClr val="FFFFFF"/>
                </a:solidFill>
                <a:latin typeface="Arial Narrow"/>
                <a:cs typeface="Arial Narrow"/>
              </a:rPr>
              <a:t>Σε πολλές αξιολογήσεις και αποφάσεις -για επενδύσεις, προσλήψεις, φερεγγυότητα ή και για δικαστικά θέματα, όπως η εγγύηση, η αποφυλάκιση υπό όρους και η υποτροπή- τα αλγοριθμικά συστήματα έχουν συχνά καλύτερες επιδόσεις, σύμφωνα με τα συνήθη πρότυπα, από τους ανθρώπινους εμπειρογνώμονες.</a:t>
            </a:r>
            <a:endParaRPr lang="el-GR" sz="1500" spc="-10" dirty="0">
              <a:solidFill>
                <a:srgbClr val="FFFFFF"/>
              </a:solidFill>
              <a:latin typeface="Arial Narrow"/>
              <a:cs typeface="Arial Narrow"/>
            </a:endParaRPr>
          </a:p>
          <a:p>
            <a:pPr marL="758190" marR="246379" indent="-152400" algn="just">
              <a:lnSpc>
                <a:spcPct val="90800"/>
              </a:lnSpc>
              <a:spcBef>
                <a:spcPts val="475"/>
              </a:spcBef>
              <a:buSzPct val="93333"/>
              <a:buFont typeface="Arial"/>
              <a:buChar char="►"/>
              <a:tabLst>
                <a:tab pos="800735" algn="l"/>
              </a:tabLst>
            </a:pPr>
            <a:endParaRPr lang="el-GR" sz="1500" spc="-10" dirty="0">
              <a:solidFill>
                <a:srgbClr val="FFFFFF"/>
              </a:solidFill>
              <a:latin typeface="Arial Narrow"/>
              <a:cs typeface="Arial Narrow"/>
            </a:endParaRPr>
          </a:p>
          <a:p>
            <a:pPr marL="758190" marR="246379" indent="-152400" algn="just">
              <a:lnSpc>
                <a:spcPct val="90800"/>
              </a:lnSpc>
              <a:spcBef>
                <a:spcPts val="475"/>
              </a:spcBef>
              <a:buSzPct val="93333"/>
              <a:buFont typeface="Arial"/>
              <a:buChar char="►"/>
              <a:tabLst>
                <a:tab pos="800735" algn="l"/>
              </a:tabLst>
            </a:pPr>
            <a:endParaRPr sz="1500" dirty="0">
              <a:latin typeface="Arial Narrow"/>
              <a:cs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1784" y="1161706"/>
            <a:ext cx="5218316" cy="5332431"/>
          </a:xfrm>
          <a:custGeom>
            <a:avLst/>
            <a:gdLst/>
            <a:ahLst/>
            <a:cxnLst/>
            <a:rect l="l" t="t" r="r" b="b"/>
            <a:pathLst>
              <a:path w="5134610" h="4935220">
                <a:moveTo>
                  <a:pt x="5134571" y="4934737"/>
                </a:moveTo>
                <a:lnTo>
                  <a:pt x="0" y="4934737"/>
                </a:lnTo>
                <a:lnTo>
                  <a:pt x="0" y="0"/>
                </a:lnTo>
                <a:lnTo>
                  <a:pt x="5134571" y="0"/>
                </a:lnTo>
                <a:lnTo>
                  <a:pt x="5134571" y="4934737"/>
                </a:lnTo>
                <a:close/>
              </a:path>
            </a:pathLst>
          </a:custGeom>
          <a:solidFill>
            <a:srgbClr val="3F3F3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46473" rIns="0" bIns="0" rtlCol="0">
            <a:spAutoFit/>
          </a:bodyPr>
          <a:lstStyle/>
          <a:p>
            <a:pPr marL="334645">
              <a:lnSpc>
                <a:spcPct val="100000"/>
              </a:lnSpc>
              <a:spcBef>
                <a:spcPts val="95"/>
              </a:spcBef>
            </a:pPr>
            <a:r>
              <a:rPr lang="el-GR" dirty="0">
                <a:solidFill>
                  <a:srgbClr val="FFFFFF"/>
                </a:solidFill>
              </a:rPr>
              <a:t>Ή όχι;</a:t>
            </a:r>
            <a:endParaRPr spc="-20" dirty="0">
              <a:solidFill>
                <a:srgbClr val="FFFFFF"/>
              </a:solidFill>
            </a:endParaRPr>
          </a:p>
        </p:txBody>
      </p:sp>
      <p:sp>
        <p:nvSpPr>
          <p:cNvPr id="4" name="object 4"/>
          <p:cNvSpPr txBox="1"/>
          <p:nvPr/>
        </p:nvSpPr>
        <p:spPr>
          <a:xfrm>
            <a:off x="1027925" y="2601014"/>
            <a:ext cx="4358640" cy="4069319"/>
          </a:xfrm>
          <a:prstGeom prst="rect">
            <a:avLst/>
          </a:prstGeom>
        </p:spPr>
        <p:txBody>
          <a:bodyPr vert="horz" wrap="square" lIns="0" tIns="35560" rIns="0" bIns="0" rtlCol="0">
            <a:spAutoFit/>
          </a:bodyPr>
          <a:lstStyle/>
          <a:p>
            <a:pPr marL="12700" marR="647065">
              <a:lnSpc>
                <a:spcPct val="90600"/>
              </a:lnSpc>
              <a:spcBef>
                <a:spcPts val="280"/>
              </a:spcBef>
            </a:pPr>
            <a:r>
              <a:rPr lang="el-GR" sz="1600" dirty="0">
                <a:solidFill>
                  <a:srgbClr val="FFFFFF"/>
                </a:solidFill>
                <a:latin typeface="Calibri"/>
                <a:cs typeface="Calibri"/>
              </a:rPr>
              <a:t>Άλλοι έχουν υπογραμμίσει την πιθανότητα οι αλγοριθμικές αποφάσεις να είναι </a:t>
            </a:r>
            <a:r>
              <a:rPr lang="el-GR" sz="1600" b="1" dirty="0">
                <a:solidFill>
                  <a:srgbClr val="FFFFFF"/>
                </a:solidFill>
                <a:latin typeface="Calibri"/>
                <a:cs typeface="Calibri"/>
              </a:rPr>
              <a:t>λανθασμένες</a:t>
            </a:r>
            <a:r>
              <a:rPr lang="el-GR" sz="1600" dirty="0">
                <a:solidFill>
                  <a:srgbClr val="FFFFFF"/>
                </a:solidFill>
                <a:latin typeface="Calibri"/>
                <a:cs typeface="Calibri"/>
              </a:rPr>
              <a:t> ή να προβαίνουν σε </a:t>
            </a:r>
            <a:r>
              <a:rPr lang="el-GR" sz="1600" b="1" dirty="0">
                <a:solidFill>
                  <a:srgbClr val="FFFFFF"/>
                </a:solidFill>
                <a:latin typeface="Calibri"/>
                <a:cs typeface="Calibri"/>
              </a:rPr>
              <a:t>διακρίσεις</a:t>
            </a:r>
            <a:r>
              <a:rPr lang="el-GR" sz="1600" dirty="0">
                <a:solidFill>
                  <a:srgbClr val="FFFFFF"/>
                </a:solidFill>
                <a:latin typeface="Calibri"/>
                <a:cs typeface="Calibri"/>
              </a:rPr>
              <a:t>.</a:t>
            </a:r>
            <a:endParaRPr sz="1600" dirty="0">
              <a:latin typeface="Calibri"/>
              <a:cs typeface="Calibri"/>
            </a:endParaRPr>
          </a:p>
          <a:p>
            <a:pPr marL="596900" marR="98425" indent="-194945">
              <a:lnSpc>
                <a:spcPct val="89700"/>
              </a:lnSpc>
              <a:spcBef>
                <a:spcPts val="484"/>
              </a:spcBef>
            </a:pPr>
            <a:r>
              <a:rPr sz="1600" dirty="0">
                <a:solidFill>
                  <a:srgbClr val="FFFFFF"/>
                </a:solidFill>
                <a:latin typeface="Verdana"/>
                <a:cs typeface="Verdana"/>
              </a:rPr>
              <a:t>Ø</a:t>
            </a:r>
            <a:r>
              <a:rPr lang="en-US" sz="1600" dirty="0">
                <a:solidFill>
                  <a:srgbClr val="FFFFFF"/>
                </a:solidFill>
                <a:latin typeface="Verdana"/>
                <a:cs typeface="Verdana"/>
              </a:rPr>
              <a:t> </a:t>
            </a:r>
            <a:r>
              <a:rPr lang="el-GR" sz="1600" dirty="0">
                <a:solidFill>
                  <a:srgbClr val="FFFFFF"/>
                </a:solidFill>
                <a:latin typeface="Calibri"/>
                <a:cs typeface="Calibri"/>
              </a:rPr>
              <a:t>Μόνο σε σπάνιες περιπτώσεις οι αλγόριθμοι θα προβαίνουν σε ρητές παράνομες διακρίσεις, τη λεγόμενη </a:t>
            </a:r>
            <a:r>
              <a:rPr lang="el-GR" sz="1600" b="1" dirty="0">
                <a:solidFill>
                  <a:srgbClr val="FFFFFF"/>
                </a:solidFill>
                <a:latin typeface="Calibri"/>
                <a:cs typeface="Calibri"/>
              </a:rPr>
              <a:t>ανομοιογενή  μεταχείριση</a:t>
            </a:r>
            <a:r>
              <a:rPr lang="el-GR" sz="1600" dirty="0">
                <a:solidFill>
                  <a:srgbClr val="FFFFFF"/>
                </a:solidFill>
                <a:latin typeface="Calibri"/>
                <a:cs typeface="Calibri"/>
              </a:rPr>
              <a:t>, βασίζοντας τα αποτελέσματά τους σε απαγορευμένα χαρακτηριστικά (παράγοντες πρόβλεψης), όπως η φυλή, η εθνικότητα ή το φύλο.</a:t>
            </a:r>
            <a:endParaRPr sz="1600" dirty="0">
              <a:latin typeface="Calibri"/>
              <a:cs typeface="Calibri"/>
            </a:endParaRPr>
          </a:p>
          <a:p>
            <a:pPr marL="596900" marR="5080" indent="-194945">
              <a:lnSpc>
                <a:spcPct val="90400"/>
              </a:lnSpc>
              <a:spcBef>
                <a:spcPts val="470"/>
              </a:spcBef>
            </a:pPr>
            <a:r>
              <a:rPr sz="1600" dirty="0">
                <a:solidFill>
                  <a:srgbClr val="FFFFFF"/>
                </a:solidFill>
                <a:latin typeface="Verdana"/>
                <a:cs typeface="Verdana"/>
              </a:rPr>
              <a:t>Ø</a:t>
            </a:r>
            <a:r>
              <a:rPr lang="en-US" sz="1600" dirty="0">
                <a:solidFill>
                  <a:srgbClr val="FFFFFF"/>
                </a:solidFill>
                <a:latin typeface="Verdana"/>
                <a:cs typeface="Verdana"/>
              </a:rPr>
              <a:t> </a:t>
            </a:r>
            <a:r>
              <a:rPr lang="el-GR" sz="1600" dirty="0">
                <a:solidFill>
                  <a:srgbClr val="FFFFFF"/>
                </a:solidFill>
                <a:latin typeface="Calibri"/>
                <a:cs typeface="Calibri"/>
              </a:rPr>
              <a:t>Συχνότερα, το αποτέλεσμα ενός συστήματος θα αποτελεί αντικείμενο διακρίσεων λόγω του ανόμοιου αντίκτυπού του, δηλ. εφόσον θα επηρεάζει δυσανάλογα ορισμένες ομάδες, χωρίς αποδεκτή αιτιολογία.</a:t>
            </a:r>
            <a:endParaRPr lang="el-GR" sz="1600" spc="-10" dirty="0">
              <a:solidFill>
                <a:srgbClr val="FFFFFF"/>
              </a:solidFill>
              <a:latin typeface="Calibri"/>
              <a:cs typeface="Calibri"/>
            </a:endParaRPr>
          </a:p>
          <a:p>
            <a:pPr marL="596900" marR="5080" indent="-194945">
              <a:lnSpc>
                <a:spcPct val="90400"/>
              </a:lnSpc>
              <a:spcBef>
                <a:spcPts val="470"/>
              </a:spcBef>
            </a:pPr>
            <a:endParaRPr sz="1600" dirty="0">
              <a:latin typeface="Calibri"/>
              <a:cs typeface="Calibri"/>
            </a:endParaRPr>
          </a:p>
        </p:txBody>
      </p:sp>
      <p:pic>
        <p:nvPicPr>
          <p:cNvPr id="5" name="object 5"/>
          <p:cNvPicPr/>
          <p:nvPr/>
        </p:nvPicPr>
        <p:blipFill>
          <a:blip r:embed="rId2" cstate="print"/>
          <a:stretch>
            <a:fillRect/>
          </a:stretch>
        </p:blipFill>
        <p:spPr>
          <a:xfrm>
            <a:off x="6856615" y="1496580"/>
            <a:ext cx="2376385" cy="1707552"/>
          </a:xfrm>
          <a:prstGeom prst="rect">
            <a:avLst/>
          </a:prstGeom>
        </p:spPr>
      </p:pic>
      <p:pic>
        <p:nvPicPr>
          <p:cNvPr id="6" name="object 6"/>
          <p:cNvPicPr/>
          <p:nvPr/>
        </p:nvPicPr>
        <p:blipFill>
          <a:blip r:embed="rId3" cstate="print"/>
          <a:stretch>
            <a:fillRect/>
          </a:stretch>
        </p:blipFill>
        <p:spPr>
          <a:xfrm>
            <a:off x="6724867" y="3720706"/>
            <a:ext cx="2847960" cy="23757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0770" y="489202"/>
            <a:ext cx="9339280" cy="1697260"/>
          </a:xfrm>
          <a:prstGeom prst="rect">
            <a:avLst/>
          </a:prstGeom>
        </p:spPr>
        <p:txBody>
          <a:bodyPr vert="horz" wrap="square" lIns="0" tIns="80645" rIns="0" bIns="0" rtlCol="0">
            <a:spAutoFit/>
          </a:bodyPr>
          <a:lstStyle/>
          <a:p>
            <a:pPr marL="12700" marR="5080" algn="just">
              <a:lnSpc>
                <a:spcPts val="4200"/>
              </a:lnSpc>
              <a:spcBef>
                <a:spcPts val="635"/>
              </a:spcBef>
            </a:pPr>
            <a:r>
              <a:rPr lang="el-GR" sz="3900" spc="-145" dirty="0">
                <a:latin typeface="Trebuchet MS"/>
                <a:cs typeface="Trebuchet MS"/>
              </a:rPr>
              <a:t>Συστήματα που αναπαράγουν τα πλεονεκτήματα και τις αδυναμίες των ανθρώπων στη λήψη αποφάσεων</a:t>
            </a:r>
            <a:endParaRPr sz="3900" dirty="0">
              <a:latin typeface="Trebuchet MS"/>
              <a:cs typeface="Trebuchet MS"/>
            </a:endParaRPr>
          </a:p>
        </p:txBody>
      </p:sp>
      <p:pic>
        <p:nvPicPr>
          <p:cNvPr id="3" name="object 3"/>
          <p:cNvPicPr/>
          <p:nvPr/>
        </p:nvPicPr>
        <p:blipFill>
          <a:blip r:embed="rId2" cstate="print"/>
          <a:stretch>
            <a:fillRect/>
          </a:stretch>
        </p:blipFill>
        <p:spPr>
          <a:xfrm>
            <a:off x="621084" y="2320568"/>
            <a:ext cx="9387782" cy="83808"/>
          </a:xfrm>
          <a:prstGeom prst="rect">
            <a:avLst/>
          </a:prstGeom>
        </p:spPr>
      </p:pic>
      <p:pic>
        <p:nvPicPr>
          <p:cNvPr id="4" name="object 4"/>
          <p:cNvPicPr/>
          <p:nvPr/>
        </p:nvPicPr>
        <p:blipFill>
          <a:blip r:embed="rId3" cstate="print"/>
          <a:stretch>
            <a:fillRect/>
          </a:stretch>
        </p:blipFill>
        <p:spPr>
          <a:xfrm>
            <a:off x="640317" y="2564510"/>
            <a:ext cx="3359935" cy="3556000"/>
          </a:xfrm>
          <a:prstGeom prst="rect">
            <a:avLst/>
          </a:prstGeom>
        </p:spPr>
      </p:pic>
      <p:sp>
        <p:nvSpPr>
          <p:cNvPr id="27" name="object 27"/>
          <p:cNvSpPr txBox="1"/>
          <p:nvPr/>
        </p:nvSpPr>
        <p:spPr>
          <a:xfrm>
            <a:off x="4279900" y="2730880"/>
            <a:ext cx="5919470" cy="4670894"/>
          </a:xfrm>
          <a:prstGeom prst="rect">
            <a:avLst/>
          </a:prstGeom>
        </p:spPr>
        <p:txBody>
          <a:bodyPr vert="horz" wrap="square" lIns="0" tIns="37465" rIns="0" bIns="0" rtlCol="0">
            <a:spAutoFit/>
          </a:bodyPr>
          <a:lstStyle/>
          <a:p>
            <a:pPr marL="12700" marR="5080" algn="just">
              <a:lnSpc>
                <a:spcPct val="91700"/>
              </a:lnSpc>
              <a:spcBef>
                <a:spcPts val="295"/>
              </a:spcBef>
            </a:pPr>
            <a:r>
              <a:rPr lang="el-GR" sz="2000" dirty="0">
                <a:latin typeface="Gill Sans MT"/>
                <a:cs typeface="Gill Sans MT"/>
              </a:rPr>
              <a:t>Τα συστήματα που βασίζονται στην επιβλεπόμενη μάθηση μπορούν να εκπαιδευτούν με βάση προηγούμενες ανθρώπινες αξιολογήσεις και, ως εκ τούτου, μπορούν να αναπαράγουν τα δυνατά και αδύνατα σημεία των ανθρώπων που έκαναν αυτές τις αξιολογήσεις, συμπεριλαμβανομένης της τάσης τους για σφάλματα και προκαταλήψεις.</a:t>
            </a:r>
            <a:endParaRPr sz="1950" dirty="0">
              <a:latin typeface="Gill Sans MT"/>
              <a:cs typeface="Gill Sans MT"/>
            </a:endParaRPr>
          </a:p>
          <a:p>
            <a:pPr marL="207010" marR="8890" indent="-194945" algn="just">
              <a:lnSpc>
                <a:spcPct val="91600"/>
              </a:lnSpc>
              <a:spcBef>
                <a:spcPts val="840"/>
              </a:spcBef>
              <a:buSzPct val="95000"/>
              <a:buFont typeface="Arial"/>
              <a:buChar char="►"/>
              <a:tabLst>
                <a:tab pos="215265" algn="l"/>
              </a:tabLst>
            </a:pPr>
            <a:r>
              <a:rPr lang="el-GR" sz="2000" dirty="0">
                <a:latin typeface="Gill Sans MT"/>
                <a:cs typeface="Gill Sans MT"/>
              </a:rPr>
              <a:t>Για παράδειγμα, ένα σύστημα προσλήψεων που εκπαιδεύεται με βάση τις προηγούμενες αποφάσεις προσλήψεων θα μάθει να μιμείται την αξιολόγηση των διευθυντών σχετικά με την καταλληλότητα των υποψηφίων και όχι να προβλέπει άμεσα την απόδοση ενός υποψηφίου στην εργασία. Εάν οι αποφάσεις του παρελθόντος επηρεάστηκαν από προκαταλήψεις, το σύστημα θα αναπαράγει την ίδια λογική.</a:t>
            </a:r>
            <a:endParaRPr sz="2000" dirty="0">
              <a:latin typeface="Gill Sans MT"/>
              <a:cs typeface="Gill Sans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683700"/>
            <a:ext cx="9518074" cy="1144311"/>
          </a:xfrm>
          <a:prstGeom prst="rect">
            <a:avLst/>
          </a:prstGeom>
        </p:spPr>
        <p:txBody>
          <a:bodyPr vert="horz" wrap="square" lIns="0" tIns="432204" rIns="0" bIns="0" rtlCol="0">
            <a:spAutoFit/>
          </a:bodyPr>
          <a:lstStyle/>
          <a:p>
            <a:pPr marL="12700">
              <a:lnSpc>
                <a:spcPct val="100000"/>
              </a:lnSpc>
              <a:spcBef>
                <a:spcPts val="95"/>
              </a:spcBef>
            </a:pPr>
            <a:r>
              <a:rPr lang="el-GR" sz="4400" spc="-35" dirty="0"/>
              <a:t>Προκατάληψη στο εκπαιδευτικό σύνολο</a:t>
            </a:r>
            <a:endParaRPr sz="4400" dirty="0"/>
          </a:p>
        </p:txBody>
      </p:sp>
      <p:sp>
        <p:nvSpPr>
          <p:cNvPr id="3" name="object 3"/>
          <p:cNvSpPr txBox="1"/>
          <p:nvPr/>
        </p:nvSpPr>
        <p:spPr>
          <a:xfrm>
            <a:off x="705426" y="2254250"/>
            <a:ext cx="5781675" cy="5085110"/>
          </a:xfrm>
          <a:prstGeom prst="rect">
            <a:avLst/>
          </a:prstGeom>
        </p:spPr>
        <p:txBody>
          <a:bodyPr vert="horz" wrap="square" lIns="0" tIns="73660" rIns="0" bIns="0" rtlCol="0">
            <a:spAutoFit/>
          </a:bodyPr>
          <a:lstStyle/>
          <a:p>
            <a:pPr marL="12700" marR="15240" algn="just">
              <a:lnSpc>
                <a:spcPct val="78900"/>
              </a:lnSpc>
              <a:spcBef>
                <a:spcPts val="580"/>
              </a:spcBef>
            </a:pPr>
            <a:r>
              <a:rPr lang="el-GR" sz="1900" dirty="0">
                <a:latin typeface="Calibri"/>
                <a:cs typeface="Calibri"/>
              </a:rPr>
              <a:t>Οι προκαταλήψεις που έχουν ενσωματωθεί στα εκπαιδευτικά σύνολα μπορεί να συνεχίσουν να υφίστανται ακόμη και αν οι εισροές (οι προγνωστικοί δείκτες) στα αυτοματοποιημένα συστήματα δεν περιλαμβάνουν απαγορευμένα χαρακτηριστικά διάκρισης (π.χ. εθνικότητα ή φύλο).</a:t>
            </a:r>
            <a:endParaRPr lang="en-US" sz="1900" dirty="0">
              <a:latin typeface="Calibri"/>
              <a:cs typeface="Calibri"/>
            </a:endParaRPr>
          </a:p>
          <a:p>
            <a:pPr marL="12700" marR="104775" algn="just">
              <a:lnSpc>
                <a:spcPct val="78900"/>
              </a:lnSpc>
              <a:spcBef>
                <a:spcPts val="790"/>
              </a:spcBef>
            </a:pPr>
            <a:r>
              <a:rPr lang="el-GR" sz="1900" dirty="0">
                <a:latin typeface="Calibri"/>
                <a:cs typeface="Calibri"/>
              </a:rPr>
              <a:t>Αυτό μπορεί να συμβεί όποτε υπάρχει συσχέτιση μεταξύ των </a:t>
            </a:r>
            <a:r>
              <a:rPr lang="el-GR" sz="1900" b="1" dirty="0">
                <a:latin typeface="Calibri"/>
                <a:cs typeface="Calibri"/>
              </a:rPr>
              <a:t>χαρακτηριστικών διάκρισης και ορισμένων παραγόντων πρόβλεψης</a:t>
            </a:r>
            <a:endParaRPr lang="en-US" sz="1900" b="1" dirty="0">
              <a:latin typeface="Calibri"/>
              <a:cs typeface="Calibri"/>
            </a:endParaRPr>
          </a:p>
          <a:p>
            <a:pPr marL="487680" marR="5080" indent="-85725" algn="just">
              <a:lnSpc>
                <a:spcPct val="78900"/>
              </a:lnSpc>
              <a:spcBef>
                <a:spcPts val="409"/>
              </a:spcBef>
              <a:buSzPct val="94736"/>
              <a:buFont typeface="Arial"/>
              <a:buChar char="•"/>
              <a:tabLst>
                <a:tab pos="596900" algn="l"/>
                <a:tab pos="1105535" algn="l"/>
                <a:tab pos="1298575" algn="l"/>
                <a:tab pos="1470025" algn="l"/>
                <a:tab pos="1911985" algn="l"/>
                <a:tab pos="2056130" algn="l"/>
                <a:tab pos="2571750" algn="l"/>
                <a:tab pos="2604135" algn="l"/>
                <a:tab pos="2939415" algn="l"/>
                <a:tab pos="2961005" algn="l"/>
                <a:tab pos="3221355" algn="l"/>
                <a:tab pos="3500120" algn="l"/>
                <a:tab pos="3693160" algn="l"/>
                <a:tab pos="3780790" algn="l"/>
                <a:tab pos="4562475" algn="l"/>
                <a:tab pos="4970780" algn="l"/>
                <a:tab pos="5216525" algn="l"/>
              </a:tabLst>
            </a:pPr>
            <a:r>
              <a:rPr lang="el-GR" sz="1900" spc="-10" dirty="0">
                <a:latin typeface="Calibri"/>
                <a:cs typeface="Calibri"/>
              </a:rPr>
              <a:t>Ας υποθέσουμε, για παράδειγμα, ότι ένας προκατειλημμένος διευθυντής ανθρώπινου δυναμικού δεν προσλαμβάνει υποψηφίους από ένα συγκεκριμένο εθνοτικό υπόβαθρο και ότι τα άτομα με αυτό το υπόβαθρο ζουν κυρίως σε συγκεκριμένες γειτονιές</a:t>
            </a:r>
            <a:r>
              <a:rPr lang="en-US" sz="1900" dirty="0">
                <a:latin typeface="Calibri"/>
                <a:cs typeface="Calibri"/>
              </a:rPr>
              <a:t>.</a:t>
            </a:r>
            <a:r>
              <a:rPr lang="en-US" sz="1900" spc="15" dirty="0">
                <a:latin typeface="Calibri"/>
                <a:cs typeface="Calibri"/>
              </a:rPr>
              <a:t> </a:t>
            </a:r>
            <a:r>
              <a:rPr lang="el-GR" sz="1900" spc="-50" dirty="0">
                <a:latin typeface="Calibri"/>
                <a:cs typeface="Calibri"/>
              </a:rPr>
              <a:t>Ένα εκπαιδευτικό σύνολο αποφάσεων από τον εν λόγω διευθυντή θα εκπαιδεύσει τα συστήματα ώστε να μην επιλέγουν άτομα από αυτές τις γειτονιές, πράγμα που θα έχει ως συνέπεια τη συνέχιση της απόρριψης αιτήσεων που προέρχονται από την εθνικότητα που αντιμετωπίζεται με διακρίσεις</a:t>
            </a:r>
            <a:r>
              <a:rPr sz="1900" spc="-25" dirty="0">
                <a:latin typeface="Calibri"/>
                <a:cs typeface="Calibri"/>
              </a:rPr>
              <a:t>.</a:t>
            </a:r>
            <a:r>
              <a:rPr sz="1900" spc="-40" dirty="0">
                <a:latin typeface="Calibri"/>
                <a:cs typeface="Calibri"/>
              </a:rPr>
              <a:t> </a:t>
            </a:r>
            <a:r>
              <a:rPr sz="1900" spc="-20" dirty="0">
                <a:latin typeface="Calibri"/>
                <a:cs typeface="Calibri"/>
              </a:rPr>
              <a:t>(Kleinberg</a:t>
            </a:r>
            <a:r>
              <a:rPr sz="1900" spc="-35" dirty="0">
                <a:latin typeface="Calibri"/>
                <a:cs typeface="Calibri"/>
              </a:rPr>
              <a:t> </a:t>
            </a:r>
            <a:r>
              <a:rPr sz="1900" dirty="0">
                <a:latin typeface="Calibri"/>
                <a:cs typeface="Calibri"/>
              </a:rPr>
              <a:t>et</a:t>
            </a:r>
            <a:r>
              <a:rPr sz="1900" spc="-40" dirty="0">
                <a:latin typeface="Calibri"/>
                <a:cs typeface="Calibri"/>
              </a:rPr>
              <a:t> </a:t>
            </a:r>
            <a:r>
              <a:rPr sz="1900" dirty="0">
                <a:latin typeface="Calibri"/>
                <a:cs typeface="Calibri"/>
              </a:rPr>
              <a:t>all</a:t>
            </a:r>
            <a:r>
              <a:rPr sz="1900" spc="-35" dirty="0">
                <a:latin typeface="Calibri"/>
                <a:cs typeface="Calibri"/>
              </a:rPr>
              <a:t> </a:t>
            </a:r>
            <a:r>
              <a:rPr sz="1900" spc="-10" dirty="0">
                <a:latin typeface="Calibri"/>
                <a:cs typeface="Calibri"/>
              </a:rPr>
              <a:t>(2019).</a:t>
            </a:r>
            <a:endParaRPr sz="1900" dirty="0">
              <a:latin typeface="Calibri"/>
              <a:cs typeface="Calibri"/>
            </a:endParaRPr>
          </a:p>
        </p:txBody>
      </p:sp>
      <p:pic>
        <p:nvPicPr>
          <p:cNvPr id="4" name="object 4"/>
          <p:cNvPicPr/>
          <p:nvPr/>
        </p:nvPicPr>
        <p:blipFill>
          <a:blip r:embed="rId2" cstate="print"/>
          <a:stretch>
            <a:fillRect/>
          </a:stretch>
        </p:blipFill>
        <p:spPr>
          <a:xfrm>
            <a:off x="6692696" y="2634656"/>
            <a:ext cx="3358108" cy="34896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2864" y="347534"/>
            <a:ext cx="8782050" cy="1864509"/>
          </a:xfrm>
          <a:prstGeom prst="rect">
            <a:avLst/>
          </a:prstGeom>
        </p:spPr>
        <p:txBody>
          <a:bodyPr vert="horz" wrap="square" lIns="0" tIns="444397" rIns="0" bIns="0" rtlCol="0">
            <a:spAutoFit/>
          </a:bodyPr>
          <a:lstStyle/>
          <a:p>
            <a:pPr marL="12700">
              <a:lnSpc>
                <a:spcPct val="100000"/>
              </a:lnSpc>
              <a:spcBef>
                <a:spcPts val="95"/>
              </a:spcBef>
            </a:pPr>
            <a:r>
              <a:rPr lang="el-GR" sz="4600" spc="-204" dirty="0">
                <a:latin typeface="Trebuchet MS"/>
                <a:cs typeface="Trebuchet MS"/>
              </a:rPr>
              <a:t>Συστήματα προκατειλημμένα σε βάρος ομάδων</a:t>
            </a:r>
            <a:endParaRPr sz="4600" dirty="0">
              <a:latin typeface="Trebuchet MS"/>
              <a:cs typeface="Trebuchet MS"/>
            </a:endParaRPr>
          </a:p>
        </p:txBody>
      </p:sp>
      <p:pic>
        <p:nvPicPr>
          <p:cNvPr id="3" name="object 3"/>
          <p:cNvPicPr/>
          <p:nvPr/>
        </p:nvPicPr>
        <p:blipFill>
          <a:blip r:embed="rId2" cstate="print"/>
          <a:stretch>
            <a:fillRect/>
          </a:stretch>
        </p:blipFill>
        <p:spPr>
          <a:xfrm>
            <a:off x="621084" y="2247144"/>
            <a:ext cx="9387782" cy="83823"/>
          </a:xfrm>
          <a:prstGeom prst="rect">
            <a:avLst/>
          </a:prstGeom>
        </p:spPr>
      </p:pic>
      <p:sp>
        <p:nvSpPr>
          <p:cNvPr id="20" name="object 20"/>
          <p:cNvSpPr txBox="1"/>
          <p:nvPr/>
        </p:nvSpPr>
        <p:spPr>
          <a:xfrm>
            <a:off x="642596" y="2784840"/>
            <a:ext cx="5780405" cy="4017382"/>
          </a:xfrm>
          <a:prstGeom prst="rect">
            <a:avLst/>
          </a:prstGeom>
        </p:spPr>
        <p:txBody>
          <a:bodyPr vert="horz" wrap="square" lIns="0" tIns="73660" rIns="0" bIns="0" rtlCol="0">
            <a:spAutoFit/>
          </a:bodyPr>
          <a:lstStyle/>
          <a:p>
            <a:pPr marL="12700" marR="49530" algn="just">
              <a:lnSpc>
                <a:spcPct val="78900"/>
              </a:lnSpc>
              <a:spcBef>
                <a:spcPts val="580"/>
              </a:spcBef>
            </a:pPr>
            <a:r>
              <a:rPr lang="el-GR" sz="1900" dirty="0">
                <a:latin typeface="Arial Narrow"/>
                <a:cs typeface="Arial Narrow"/>
              </a:rPr>
              <a:t>Σε άλλες περιπτώσεις, ένα εκπαιδευτικό σύνολο μπορεί να είναι προκατειλημμένο σε βάρος μιας συγκεκριμένης ομάδας, καθώς η επίτευξη του αποτελέσματος που προβλέπεται (π.χ. απόδοση στην εργασία) προσεγγίζεται μέσω ενός υποκατάστατου που έχει ανόμοιο αντίκτυπο στην εν λόγω ομάδα.</a:t>
            </a:r>
            <a:endParaRPr sz="1900" dirty="0">
              <a:latin typeface="Arial Narrow"/>
              <a:cs typeface="Arial Narrow"/>
            </a:endParaRPr>
          </a:p>
          <a:p>
            <a:pPr marL="487680" marR="5080" indent="-85725" algn="just">
              <a:lnSpc>
                <a:spcPct val="78400"/>
              </a:lnSpc>
              <a:spcBef>
                <a:spcPts val="420"/>
              </a:spcBef>
              <a:buSzPct val="94736"/>
              <a:buFont typeface="Arial"/>
              <a:buChar char="•"/>
              <a:tabLst>
                <a:tab pos="596900" algn="l"/>
              </a:tabLst>
            </a:pPr>
            <a:r>
              <a:rPr lang="el-GR" sz="1900" dirty="0">
                <a:latin typeface="Arial Narrow"/>
                <a:cs typeface="Arial Narrow"/>
              </a:rPr>
              <a:t>Ας υποθέσουμε, για παράδειγμα, ότι η μελλοντική απόδοση των εργαζομένων (ο στόχος του ενδιαφέροντος στις προσλήψεις) μετριέται μόνο με τον αριθμό των ωρών εργασίας στο γραφείο.</a:t>
            </a:r>
            <a:r>
              <a:rPr lang="en-US" sz="1850" spc="-10" dirty="0">
                <a:latin typeface="Arial Narrow"/>
                <a:cs typeface="Arial Narrow"/>
              </a:rPr>
              <a:t> </a:t>
            </a:r>
            <a:r>
              <a:rPr lang="el-GR" sz="1900" dirty="0">
                <a:latin typeface="Arial Narrow"/>
                <a:cs typeface="Arial Narrow"/>
              </a:rPr>
              <a:t>Αυτό το κριτήριο αποτελέσματος θα οδηγήσει στο να θεωρηθούν οι προηγούμενες προσλήψεις γυναικών -οι οποίες συνήθως εργάζονται λιγότερες ώρες από τους άνδρες, έχοντας να αντιμετωπίσουν τα οικογενειακά βάρη</a:t>
            </a:r>
            <a:r>
              <a:rPr lang="en-US" sz="1900" spc="60" dirty="0">
                <a:latin typeface="Arial Narrow"/>
                <a:cs typeface="Arial Narrow"/>
              </a:rPr>
              <a:t>—</a:t>
            </a:r>
            <a:r>
              <a:rPr lang="en-US" sz="1900" spc="210" dirty="0">
                <a:latin typeface="Arial Narrow"/>
                <a:cs typeface="Arial Narrow"/>
              </a:rPr>
              <a:t> </a:t>
            </a:r>
            <a:r>
              <a:rPr lang="el-GR" sz="1900" dirty="0">
                <a:latin typeface="Arial Narrow"/>
                <a:cs typeface="Arial Narrow"/>
              </a:rPr>
              <a:t>λιγότερο επιτυχημένες από τις προσλήψεις ανδρών- με βάση αυτή τη συσχέτιση (όπως μετράται με βάση το προκαθορισμένο υποκατάστατο), τα συστήματα θα προβλέπουν χειρότερες επιδόσεις των γυναικών υποψηφίων</a:t>
            </a:r>
            <a:r>
              <a:rPr sz="1900" spc="-10" dirty="0">
                <a:latin typeface="Arial Narrow"/>
                <a:cs typeface="Arial Narrow"/>
              </a:rPr>
              <a:t>.</a:t>
            </a:r>
            <a:endParaRPr sz="1900" dirty="0">
              <a:latin typeface="Arial Narrow"/>
              <a:cs typeface="Arial Narrow"/>
            </a:endParaRPr>
          </a:p>
        </p:txBody>
      </p:sp>
      <p:pic>
        <p:nvPicPr>
          <p:cNvPr id="21" name="object 21"/>
          <p:cNvPicPr/>
          <p:nvPr/>
        </p:nvPicPr>
        <p:blipFill>
          <a:blip r:embed="rId3" cstate="print"/>
          <a:stretch>
            <a:fillRect/>
          </a:stretch>
        </p:blipFill>
        <p:spPr>
          <a:xfrm>
            <a:off x="6692696" y="2634658"/>
            <a:ext cx="3358108" cy="34896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2179" y="1715691"/>
            <a:ext cx="3084830" cy="4074064"/>
          </a:xfrm>
          <a:prstGeom prst="rect">
            <a:avLst/>
          </a:prstGeom>
        </p:spPr>
        <p:txBody>
          <a:bodyPr vert="horz" wrap="square" lIns="0" tIns="84455" rIns="0" bIns="0" rtlCol="0">
            <a:spAutoFit/>
          </a:bodyPr>
          <a:lstStyle/>
          <a:p>
            <a:pPr marL="12700" marR="5080" algn="ctr">
              <a:lnSpc>
                <a:spcPct val="89700"/>
              </a:lnSpc>
              <a:spcBef>
                <a:spcPts val="665"/>
              </a:spcBef>
            </a:pPr>
            <a:r>
              <a:rPr lang="el-GR" sz="3600" spc="-285" dirty="0">
                <a:latin typeface="Trebuchet MS"/>
                <a:cs typeface="Trebuchet MS"/>
              </a:rPr>
              <a:t>Οι προκαταλήψεις του συστήματος που ενσωματώνονται στους προγνωστικούς παράγοντες</a:t>
            </a:r>
          </a:p>
        </p:txBody>
      </p:sp>
      <p:grpSp>
        <p:nvGrpSpPr>
          <p:cNvPr id="3" name="object 3"/>
          <p:cNvGrpSpPr/>
          <p:nvPr/>
        </p:nvGrpSpPr>
        <p:grpSpPr>
          <a:xfrm>
            <a:off x="3813797" y="1485978"/>
            <a:ext cx="69850" cy="4645025"/>
            <a:chOff x="3813797" y="1485978"/>
            <a:chExt cx="69850" cy="4645025"/>
          </a:xfrm>
        </p:grpSpPr>
        <p:sp>
          <p:nvSpPr>
            <p:cNvPr id="4" name="object 4"/>
            <p:cNvSpPr/>
            <p:nvPr/>
          </p:nvSpPr>
          <p:spPr>
            <a:xfrm>
              <a:off x="3825902" y="1503514"/>
              <a:ext cx="39370" cy="4609465"/>
            </a:xfrm>
            <a:custGeom>
              <a:avLst/>
              <a:gdLst/>
              <a:ahLst/>
              <a:cxnLst/>
              <a:rect l="l" t="t" r="r" b="b"/>
              <a:pathLst>
                <a:path w="39370" h="4609465">
                  <a:moveTo>
                    <a:pt x="10386" y="4609249"/>
                  </a:moveTo>
                  <a:lnTo>
                    <a:pt x="5766" y="4548431"/>
                  </a:lnTo>
                  <a:lnTo>
                    <a:pt x="3432" y="4491795"/>
                  </a:lnTo>
                  <a:lnTo>
                    <a:pt x="2912" y="4438808"/>
                  </a:lnTo>
                  <a:lnTo>
                    <a:pt x="3733" y="4388938"/>
                  </a:lnTo>
                  <a:lnTo>
                    <a:pt x="5424" y="4341650"/>
                  </a:lnTo>
                  <a:lnTo>
                    <a:pt x="9524" y="4252694"/>
                  </a:lnTo>
                  <a:lnTo>
                    <a:pt x="10988" y="4209960"/>
                  </a:lnTo>
                  <a:lnTo>
                    <a:pt x="11433" y="4167678"/>
                  </a:lnTo>
                  <a:lnTo>
                    <a:pt x="10386" y="4125315"/>
                  </a:lnTo>
                  <a:lnTo>
                    <a:pt x="9295" y="4085044"/>
                  </a:lnTo>
                  <a:lnTo>
                    <a:pt x="9339" y="4041776"/>
                  </a:lnTo>
                  <a:lnTo>
                    <a:pt x="10212" y="3995705"/>
                  </a:lnTo>
                  <a:lnTo>
                    <a:pt x="11608" y="3947022"/>
                  </a:lnTo>
                  <a:lnTo>
                    <a:pt x="13222" y="3895920"/>
                  </a:lnTo>
                  <a:lnTo>
                    <a:pt x="14749" y="3842590"/>
                  </a:lnTo>
                  <a:lnTo>
                    <a:pt x="15883" y="3787224"/>
                  </a:lnTo>
                  <a:lnTo>
                    <a:pt x="16319" y="3730014"/>
                  </a:lnTo>
                  <a:lnTo>
                    <a:pt x="15752" y="3671153"/>
                  </a:lnTo>
                  <a:lnTo>
                    <a:pt x="13876" y="3610832"/>
                  </a:lnTo>
                  <a:lnTo>
                    <a:pt x="10386" y="3549243"/>
                  </a:lnTo>
                  <a:lnTo>
                    <a:pt x="7284" y="3490626"/>
                  </a:lnTo>
                  <a:lnTo>
                    <a:pt x="6388" y="3438179"/>
                  </a:lnTo>
                  <a:lnTo>
                    <a:pt x="7170" y="3390539"/>
                  </a:lnTo>
                  <a:lnTo>
                    <a:pt x="9101" y="3346347"/>
                  </a:lnTo>
                  <a:lnTo>
                    <a:pt x="11653" y="3304242"/>
                  </a:lnTo>
                  <a:lnTo>
                    <a:pt x="14296" y="3262862"/>
                  </a:lnTo>
                  <a:lnTo>
                    <a:pt x="16502" y="3220848"/>
                  </a:lnTo>
                  <a:lnTo>
                    <a:pt x="17743" y="3176837"/>
                  </a:lnTo>
                  <a:lnTo>
                    <a:pt x="17490" y="3129470"/>
                  </a:lnTo>
                  <a:lnTo>
                    <a:pt x="15214" y="3077385"/>
                  </a:lnTo>
                  <a:lnTo>
                    <a:pt x="10386" y="3019221"/>
                  </a:lnTo>
                  <a:lnTo>
                    <a:pt x="6339" y="2967916"/>
                  </a:lnTo>
                  <a:lnTo>
                    <a:pt x="4534" y="2918054"/>
                  </a:lnTo>
                  <a:lnTo>
                    <a:pt x="4544" y="2869236"/>
                  </a:lnTo>
                  <a:lnTo>
                    <a:pt x="5941" y="2821066"/>
                  </a:lnTo>
                  <a:lnTo>
                    <a:pt x="8297" y="2773144"/>
                  </a:lnTo>
                  <a:lnTo>
                    <a:pt x="11186" y="2725073"/>
                  </a:lnTo>
                  <a:lnTo>
                    <a:pt x="14179" y="2676456"/>
                  </a:lnTo>
                  <a:lnTo>
                    <a:pt x="16848" y="2626893"/>
                  </a:lnTo>
                  <a:lnTo>
                    <a:pt x="18767" y="2575989"/>
                  </a:lnTo>
                  <a:lnTo>
                    <a:pt x="19508" y="2523343"/>
                  </a:lnTo>
                  <a:lnTo>
                    <a:pt x="18643" y="2468560"/>
                  </a:lnTo>
                  <a:lnTo>
                    <a:pt x="15745" y="2411240"/>
                  </a:lnTo>
                  <a:lnTo>
                    <a:pt x="10386" y="2350985"/>
                  </a:lnTo>
                  <a:lnTo>
                    <a:pt x="4868" y="2290227"/>
                  </a:lnTo>
                  <a:lnTo>
                    <a:pt x="1526" y="2231567"/>
                  </a:lnTo>
                  <a:lnTo>
                    <a:pt x="17" y="2174859"/>
                  </a:lnTo>
                  <a:lnTo>
                    <a:pt x="0" y="2119956"/>
                  </a:lnTo>
                  <a:lnTo>
                    <a:pt x="1130" y="2066710"/>
                  </a:lnTo>
                  <a:lnTo>
                    <a:pt x="3065" y="2014974"/>
                  </a:lnTo>
                  <a:lnTo>
                    <a:pt x="5464" y="1964601"/>
                  </a:lnTo>
                  <a:lnTo>
                    <a:pt x="7982" y="1915444"/>
                  </a:lnTo>
                  <a:lnTo>
                    <a:pt x="10279" y="1867356"/>
                  </a:lnTo>
                  <a:lnTo>
                    <a:pt x="12010" y="1820189"/>
                  </a:lnTo>
                  <a:lnTo>
                    <a:pt x="12833" y="1773798"/>
                  </a:lnTo>
                  <a:lnTo>
                    <a:pt x="12406" y="1728033"/>
                  </a:lnTo>
                  <a:lnTo>
                    <a:pt x="10386" y="1682750"/>
                  </a:lnTo>
                  <a:lnTo>
                    <a:pt x="6996" y="1626201"/>
                  </a:lnTo>
                  <a:lnTo>
                    <a:pt x="4429" y="1573362"/>
                  </a:lnTo>
                  <a:lnTo>
                    <a:pt x="2659" y="1523521"/>
                  </a:lnTo>
                  <a:lnTo>
                    <a:pt x="1659" y="1475965"/>
                  </a:lnTo>
                  <a:lnTo>
                    <a:pt x="1404" y="1429985"/>
                  </a:lnTo>
                  <a:lnTo>
                    <a:pt x="1868" y="1384867"/>
                  </a:lnTo>
                  <a:lnTo>
                    <a:pt x="3024" y="1339902"/>
                  </a:lnTo>
                  <a:lnTo>
                    <a:pt x="4846" y="1294377"/>
                  </a:lnTo>
                  <a:lnTo>
                    <a:pt x="7309" y="1247581"/>
                  </a:lnTo>
                  <a:lnTo>
                    <a:pt x="10386" y="1198803"/>
                  </a:lnTo>
                  <a:lnTo>
                    <a:pt x="13216" y="1151533"/>
                  </a:lnTo>
                  <a:lnTo>
                    <a:pt x="15546" y="1101114"/>
                  </a:lnTo>
                  <a:lnTo>
                    <a:pt x="17355" y="1048257"/>
                  </a:lnTo>
                  <a:lnTo>
                    <a:pt x="18620" y="993671"/>
                  </a:lnTo>
                  <a:lnTo>
                    <a:pt x="19319" y="938066"/>
                  </a:lnTo>
                  <a:lnTo>
                    <a:pt x="19430" y="882150"/>
                  </a:lnTo>
                  <a:lnTo>
                    <a:pt x="18930" y="826633"/>
                  </a:lnTo>
                  <a:lnTo>
                    <a:pt x="17798" y="772224"/>
                  </a:lnTo>
                  <a:lnTo>
                    <a:pt x="16012" y="719634"/>
                  </a:lnTo>
                  <a:lnTo>
                    <a:pt x="13548" y="669571"/>
                  </a:lnTo>
                  <a:lnTo>
                    <a:pt x="10386" y="622744"/>
                  </a:lnTo>
                  <a:lnTo>
                    <a:pt x="7979" y="581336"/>
                  </a:lnTo>
                  <a:lnTo>
                    <a:pt x="7003" y="539305"/>
                  </a:lnTo>
                  <a:lnTo>
                    <a:pt x="7161" y="496268"/>
                  </a:lnTo>
                  <a:lnTo>
                    <a:pt x="8154" y="451843"/>
                  </a:lnTo>
                  <a:lnTo>
                    <a:pt x="9684" y="405648"/>
                  </a:lnTo>
                  <a:lnTo>
                    <a:pt x="11453" y="357298"/>
                  </a:lnTo>
                  <a:lnTo>
                    <a:pt x="13163" y="306412"/>
                  </a:lnTo>
                  <a:lnTo>
                    <a:pt x="14515" y="252608"/>
                  </a:lnTo>
                  <a:lnTo>
                    <a:pt x="14983" y="214284"/>
                  </a:lnTo>
                  <a:lnTo>
                    <a:pt x="15097" y="168449"/>
                  </a:lnTo>
                  <a:lnTo>
                    <a:pt x="14955" y="134711"/>
                  </a:lnTo>
                  <a:lnTo>
                    <a:pt x="13445" y="69853"/>
                  </a:lnTo>
                  <a:lnTo>
                    <a:pt x="10386" y="546"/>
                  </a:lnTo>
                  <a:lnTo>
                    <a:pt x="16546" y="292"/>
                  </a:lnTo>
                  <a:lnTo>
                    <a:pt x="19365" y="0"/>
                  </a:lnTo>
                  <a:lnTo>
                    <a:pt x="25969" y="546"/>
                  </a:lnTo>
                  <a:lnTo>
                    <a:pt x="26492" y="62917"/>
                  </a:lnTo>
                  <a:lnTo>
                    <a:pt x="25971" y="118439"/>
                  </a:lnTo>
                  <a:lnTo>
                    <a:pt x="24719" y="168449"/>
                  </a:lnTo>
                  <a:lnTo>
                    <a:pt x="23048" y="214284"/>
                  </a:lnTo>
                  <a:lnTo>
                    <a:pt x="21273" y="257282"/>
                  </a:lnTo>
                  <a:lnTo>
                    <a:pt x="19707" y="298779"/>
                  </a:lnTo>
                  <a:lnTo>
                    <a:pt x="18662" y="340113"/>
                  </a:lnTo>
                  <a:lnTo>
                    <a:pt x="18453" y="382622"/>
                  </a:lnTo>
                  <a:lnTo>
                    <a:pt x="19392" y="427642"/>
                  </a:lnTo>
                  <a:lnTo>
                    <a:pt x="21793" y="476512"/>
                  </a:lnTo>
                  <a:lnTo>
                    <a:pt x="25969" y="530567"/>
                  </a:lnTo>
                  <a:lnTo>
                    <a:pt x="30770" y="597769"/>
                  </a:lnTo>
                  <a:lnTo>
                    <a:pt x="32921" y="659947"/>
                  </a:lnTo>
                  <a:lnTo>
                    <a:pt x="32986" y="719634"/>
                  </a:lnTo>
                  <a:lnTo>
                    <a:pt x="31760" y="769888"/>
                  </a:lnTo>
                  <a:lnTo>
                    <a:pt x="29689" y="817982"/>
                  </a:lnTo>
                  <a:lnTo>
                    <a:pt x="27453" y="861713"/>
                  </a:lnTo>
                  <a:lnTo>
                    <a:pt x="25674" y="901245"/>
                  </a:lnTo>
                  <a:lnTo>
                    <a:pt x="24972" y="936744"/>
                  </a:lnTo>
                  <a:lnTo>
                    <a:pt x="25969" y="968375"/>
                  </a:lnTo>
                  <a:lnTo>
                    <a:pt x="27040" y="992169"/>
                  </a:lnTo>
                  <a:lnTo>
                    <a:pt x="27497" y="1022086"/>
                  </a:lnTo>
                  <a:lnTo>
                    <a:pt x="27457" y="1057712"/>
                  </a:lnTo>
                  <a:lnTo>
                    <a:pt x="27004" y="1101114"/>
                  </a:lnTo>
                  <a:lnTo>
                    <a:pt x="26251" y="1151533"/>
                  </a:lnTo>
                  <a:lnTo>
                    <a:pt x="25489" y="1198803"/>
                  </a:lnTo>
                  <a:lnTo>
                    <a:pt x="24719" y="1249000"/>
                  </a:lnTo>
                  <a:lnTo>
                    <a:pt x="23985" y="1306945"/>
                  </a:lnTo>
                  <a:lnTo>
                    <a:pt x="23469" y="1368109"/>
                  </a:lnTo>
                  <a:lnTo>
                    <a:pt x="23291" y="1432077"/>
                  </a:lnTo>
                  <a:lnTo>
                    <a:pt x="23568" y="1498435"/>
                  </a:lnTo>
                  <a:lnTo>
                    <a:pt x="24422" y="1566768"/>
                  </a:lnTo>
                  <a:lnTo>
                    <a:pt x="25969" y="1636661"/>
                  </a:lnTo>
                  <a:lnTo>
                    <a:pt x="27495" y="1714512"/>
                  </a:lnTo>
                  <a:lnTo>
                    <a:pt x="27699" y="1782299"/>
                  </a:lnTo>
                  <a:lnTo>
                    <a:pt x="26920" y="1841399"/>
                  </a:lnTo>
                  <a:lnTo>
                    <a:pt x="25498" y="1893187"/>
                  </a:lnTo>
                  <a:lnTo>
                    <a:pt x="23770" y="1939041"/>
                  </a:lnTo>
                  <a:lnTo>
                    <a:pt x="22075" y="1980338"/>
                  </a:lnTo>
                  <a:lnTo>
                    <a:pt x="20754" y="2018453"/>
                  </a:lnTo>
                  <a:lnTo>
                    <a:pt x="20143" y="2054763"/>
                  </a:lnTo>
                  <a:lnTo>
                    <a:pt x="20583" y="2090645"/>
                  </a:lnTo>
                  <a:lnTo>
                    <a:pt x="22412" y="2127476"/>
                  </a:lnTo>
                  <a:lnTo>
                    <a:pt x="25969" y="2166632"/>
                  </a:lnTo>
                  <a:lnTo>
                    <a:pt x="30530" y="2210948"/>
                  </a:lnTo>
                  <a:lnTo>
                    <a:pt x="34186" y="2254781"/>
                  </a:lnTo>
                  <a:lnTo>
                    <a:pt x="36898" y="2299036"/>
                  </a:lnTo>
                  <a:lnTo>
                    <a:pt x="38624" y="2344617"/>
                  </a:lnTo>
                  <a:lnTo>
                    <a:pt x="39323" y="2392429"/>
                  </a:lnTo>
                  <a:lnTo>
                    <a:pt x="38953" y="2443376"/>
                  </a:lnTo>
                  <a:lnTo>
                    <a:pt x="37474" y="2498364"/>
                  </a:lnTo>
                  <a:lnTo>
                    <a:pt x="34845" y="2558297"/>
                  </a:lnTo>
                  <a:lnTo>
                    <a:pt x="31023" y="2624079"/>
                  </a:lnTo>
                  <a:lnTo>
                    <a:pt x="25969" y="2696616"/>
                  </a:lnTo>
                  <a:lnTo>
                    <a:pt x="22292" y="2752511"/>
                  </a:lnTo>
                  <a:lnTo>
                    <a:pt x="19867" y="2803649"/>
                  </a:lnTo>
                  <a:lnTo>
                    <a:pt x="18519" y="2851123"/>
                  </a:lnTo>
                  <a:lnTo>
                    <a:pt x="18075" y="2896026"/>
                  </a:lnTo>
                  <a:lnTo>
                    <a:pt x="18360" y="2939452"/>
                  </a:lnTo>
                  <a:lnTo>
                    <a:pt x="19200" y="2982494"/>
                  </a:lnTo>
                  <a:lnTo>
                    <a:pt x="20420" y="3026246"/>
                  </a:lnTo>
                  <a:lnTo>
                    <a:pt x="21846" y="3071802"/>
                  </a:lnTo>
                  <a:lnTo>
                    <a:pt x="23304" y="3120254"/>
                  </a:lnTo>
                  <a:lnTo>
                    <a:pt x="24619" y="3172697"/>
                  </a:lnTo>
                  <a:lnTo>
                    <a:pt x="25618" y="3230224"/>
                  </a:lnTo>
                  <a:lnTo>
                    <a:pt x="26126" y="3293928"/>
                  </a:lnTo>
                  <a:lnTo>
                    <a:pt x="25969" y="3364903"/>
                  </a:lnTo>
                  <a:lnTo>
                    <a:pt x="25240" y="3444992"/>
                  </a:lnTo>
                  <a:lnTo>
                    <a:pt x="24387" y="3509833"/>
                  </a:lnTo>
                  <a:lnTo>
                    <a:pt x="23501" y="3562100"/>
                  </a:lnTo>
                  <a:lnTo>
                    <a:pt x="21985" y="3639622"/>
                  </a:lnTo>
                  <a:lnTo>
                    <a:pt x="21536" y="3670229"/>
                  </a:lnTo>
                  <a:lnTo>
                    <a:pt x="21704" y="3728518"/>
                  </a:lnTo>
                  <a:lnTo>
                    <a:pt x="23893" y="3800750"/>
                  </a:lnTo>
                  <a:lnTo>
                    <a:pt x="25969" y="3848785"/>
                  </a:lnTo>
                  <a:lnTo>
                    <a:pt x="27450" y="3889793"/>
                  </a:lnTo>
                  <a:lnTo>
                    <a:pt x="28340" y="3934249"/>
                  </a:lnTo>
                  <a:lnTo>
                    <a:pt x="28727" y="3981679"/>
                  </a:lnTo>
                  <a:lnTo>
                    <a:pt x="28627" y="4041776"/>
                  </a:lnTo>
                  <a:lnTo>
                    <a:pt x="28323" y="4085044"/>
                  </a:lnTo>
                  <a:lnTo>
                    <a:pt x="27741" y="4137041"/>
                  </a:lnTo>
                  <a:lnTo>
                    <a:pt x="26989" y="4191596"/>
                  </a:lnTo>
                  <a:lnTo>
                    <a:pt x="25376" y="4302001"/>
                  </a:lnTo>
                  <a:lnTo>
                    <a:pt x="24691" y="4356897"/>
                  </a:lnTo>
                  <a:lnTo>
                    <a:pt x="24202" y="4410953"/>
                  </a:lnTo>
                  <a:lnTo>
                    <a:pt x="24094" y="4438808"/>
                  </a:lnTo>
                  <a:lnTo>
                    <a:pt x="24166" y="4514640"/>
                  </a:lnTo>
                  <a:lnTo>
                    <a:pt x="24794" y="4563317"/>
                  </a:lnTo>
                  <a:lnTo>
                    <a:pt x="25953" y="4608614"/>
                  </a:lnTo>
                  <a:lnTo>
                    <a:pt x="15301" y="4608614"/>
                  </a:lnTo>
                  <a:lnTo>
                    <a:pt x="10386" y="4609249"/>
                  </a:lnTo>
                  <a:close/>
                </a:path>
                <a:path w="39370" h="4609465">
                  <a:moveTo>
                    <a:pt x="25969" y="4609249"/>
                  </a:moveTo>
                  <a:lnTo>
                    <a:pt x="21359" y="4608652"/>
                  </a:lnTo>
                  <a:lnTo>
                    <a:pt x="15301" y="4608614"/>
                  </a:lnTo>
                  <a:lnTo>
                    <a:pt x="25953" y="4608614"/>
                  </a:lnTo>
                  <a:lnTo>
                    <a:pt x="25969" y="4609249"/>
                  </a:lnTo>
                  <a:close/>
                </a:path>
              </a:pathLst>
            </a:custGeom>
            <a:solidFill>
              <a:srgbClr val="ED7C30"/>
            </a:solidFill>
          </p:spPr>
          <p:txBody>
            <a:bodyPr wrap="square" lIns="0" tIns="0" rIns="0" bIns="0" rtlCol="0"/>
            <a:lstStyle/>
            <a:p>
              <a:endParaRPr/>
            </a:p>
          </p:txBody>
        </p:sp>
        <p:sp>
          <p:nvSpPr>
            <p:cNvPr id="5" name="object 5"/>
            <p:cNvSpPr/>
            <p:nvPr/>
          </p:nvSpPr>
          <p:spPr>
            <a:xfrm>
              <a:off x="3831381" y="1503563"/>
              <a:ext cx="34925" cy="4610100"/>
            </a:xfrm>
            <a:custGeom>
              <a:avLst/>
              <a:gdLst/>
              <a:ahLst/>
              <a:cxnLst/>
              <a:rect l="l" t="t" r="r" b="b"/>
              <a:pathLst>
                <a:path w="34925" h="4610100">
                  <a:moveTo>
                    <a:pt x="20489" y="495"/>
                  </a:moveTo>
                  <a:lnTo>
                    <a:pt x="24748" y="42076"/>
                  </a:lnTo>
                  <a:lnTo>
                    <a:pt x="27963" y="83817"/>
                  </a:lnTo>
                  <a:lnTo>
                    <a:pt x="30171" y="126226"/>
                  </a:lnTo>
                  <a:lnTo>
                    <a:pt x="31407" y="169811"/>
                  </a:lnTo>
                  <a:lnTo>
                    <a:pt x="31710" y="215079"/>
                  </a:lnTo>
                  <a:lnTo>
                    <a:pt x="31115" y="262538"/>
                  </a:lnTo>
                  <a:lnTo>
                    <a:pt x="29659" y="312696"/>
                  </a:lnTo>
                  <a:lnTo>
                    <a:pt x="27378" y="366059"/>
                  </a:lnTo>
                  <a:lnTo>
                    <a:pt x="24309" y="423137"/>
                  </a:lnTo>
                  <a:lnTo>
                    <a:pt x="20489" y="484436"/>
                  </a:lnTo>
                  <a:lnTo>
                    <a:pt x="17678" y="536547"/>
                  </a:lnTo>
                  <a:lnTo>
                    <a:pt x="16078" y="587216"/>
                  </a:lnTo>
                  <a:lnTo>
                    <a:pt x="15478" y="636863"/>
                  </a:lnTo>
                  <a:lnTo>
                    <a:pt x="15669" y="685905"/>
                  </a:lnTo>
                  <a:lnTo>
                    <a:pt x="16441" y="734759"/>
                  </a:lnTo>
                  <a:lnTo>
                    <a:pt x="17584" y="783843"/>
                  </a:lnTo>
                  <a:lnTo>
                    <a:pt x="18889" y="833575"/>
                  </a:lnTo>
                  <a:lnTo>
                    <a:pt x="20145" y="884374"/>
                  </a:lnTo>
                  <a:lnTo>
                    <a:pt x="21143" y="936655"/>
                  </a:lnTo>
                  <a:lnTo>
                    <a:pt x="21673" y="990839"/>
                  </a:lnTo>
                  <a:lnTo>
                    <a:pt x="21525" y="1047341"/>
                  </a:lnTo>
                  <a:lnTo>
                    <a:pt x="20489" y="1106580"/>
                  </a:lnTo>
                  <a:lnTo>
                    <a:pt x="19061" y="1173821"/>
                  </a:lnTo>
                  <a:lnTo>
                    <a:pt x="18385" y="1231383"/>
                  </a:lnTo>
                  <a:lnTo>
                    <a:pt x="18299" y="1281708"/>
                  </a:lnTo>
                  <a:lnTo>
                    <a:pt x="18639" y="1327241"/>
                  </a:lnTo>
                  <a:lnTo>
                    <a:pt x="19242" y="1370423"/>
                  </a:lnTo>
                  <a:lnTo>
                    <a:pt x="19944" y="1413700"/>
                  </a:lnTo>
                  <a:lnTo>
                    <a:pt x="20584" y="1459513"/>
                  </a:lnTo>
                  <a:lnTo>
                    <a:pt x="20997" y="1510307"/>
                  </a:lnTo>
                  <a:lnTo>
                    <a:pt x="21020" y="1568525"/>
                  </a:lnTo>
                  <a:lnTo>
                    <a:pt x="20489" y="1636610"/>
                  </a:lnTo>
                  <a:lnTo>
                    <a:pt x="20231" y="1707105"/>
                  </a:lnTo>
                  <a:lnTo>
                    <a:pt x="20954" y="1771278"/>
                  </a:lnTo>
                  <a:lnTo>
                    <a:pt x="22312" y="1829656"/>
                  </a:lnTo>
                  <a:lnTo>
                    <a:pt x="23959" y="1882770"/>
                  </a:lnTo>
                  <a:lnTo>
                    <a:pt x="25547" y="1931147"/>
                  </a:lnTo>
                  <a:lnTo>
                    <a:pt x="26731" y="1975317"/>
                  </a:lnTo>
                  <a:lnTo>
                    <a:pt x="27164" y="2015809"/>
                  </a:lnTo>
                  <a:lnTo>
                    <a:pt x="26499" y="2053151"/>
                  </a:lnTo>
                  <a:lnTo>
                    <a:pt x="24390" y="2087872"/>
                  </a:lnTo>
                  <a:lnTo>
                    <a:pt x="20489" y="2120500"/>
                  </a:lnTo>
                  <a:lnTo>
                    <a:pt x="17625" y="2151796"/>
                  </a:lnTo>
                  <a:lnTo>
                    <a:pt x="16873" y="2191765"/>
                  </a:lnTo>
                  <a:lnTo>
                    <a:pt x="17755" y="2238925"/>
                  </a:lnTo>
                  <a:lnTo>
                    <a:pt x="19795" y="2291796"/>
                  </a:lnTo>
                  <a:lnTo>
                    <a:pt x="22515" y="2348897"/>
                  </a:lnTo>
                  <a:lnTo>
                    <a:pt x="25438" y="2408747"/>
                  </a:lnTo>
                  <a:lnTo>
                    <a:pt x="28085" y="2469865"/>
                  </a:lnTo>
                  <a:lnTo>
                    <a:pt x="29981" y="2530770"/>
                  </a:lnTo>
                  <a:lnTo>
                    <a:pt x="30646" y="2589981"/>
                  </a:lnTo>
                  <a:lnTo>
                    <a:pt x="29604" y="2646018"/>
                  </a:lnTo>
                  <a:lnTo>
                    <a:pt x="26378" y="2697399"/>
                  </a:lnTo>
                  <a:lnTo>
                    <a:pt x="20489" y="2742644"/>
                  </a:lnTo>
                  <a:lnTo>
                    <a:pt x="13387" y="2789077"/>
                  </a:lnTo>
                  <a:lnTo>
                    <a:pt x="8069" y="2837270"/>
                  </a:lnTo>
                  <a:lnTo>
                    <a:pt x="4414" y="2887032"/>
                  </a:lnTo>
                  <a:lnTo>
                    <a:pt x="2302" y="2938173"/>
                  </a:lnTo>
                  <a:lnTo>
                    <a:pt x="1610" y="2990502"/>
                  </a:lnTo>
                  <a:lnTo>
                    <a:pt x="2217" y="3043829"/>
                  </a:lnTo>
                  <a:lnTo>
                    <a:pt x="4002" y="3097963"/>
                  </a:lnTo>
                  <a:lnTo>
                    <a:pt x="6843" y="3152714"/>
                  </a:lnTo>
                  <a:lnTo>
                    <a:pt x="10619" y="3207892"/>
                  </a:lnTo>
                  <a:lnTo>
                    <a:pt x="15208" y="3263304"/>
                  </a:lnTo>
                  <a:lnTo>
                    <a:pt x="20489" y="3318762"/>
                  </a:lnTo>
                  <a:lnTo>
                    <a:pt x="25483" y="3374568"/>
                  </a:lnTo>
                  <a:lnTo>
                    <a:pt x="29325" y="3430884"/>
                  </a:lnTo>
                  <a:lnTo>
                    <a:pt x="32067" y="3487313"/>
                  </a:lnTo>
                  <a:lnTo>
                    <a:pt x="33758" y="3543453"/>
                  </a:lnTo>
                  <a:lnTo>
                    <a:pt x="34451" y="3598906"/>
                  </a:lnTo>
                  <a:lnTo>
                    <a:pt x="34196" y="3653273"/>
                  </a:lnTo>
                  <a:lnTo>
                    <a:pt x="33044" y="3706154"/>
                  </a:lnTo>
                  <a:lnTo>
                    <a:pt x="31047" y="3757149"/>
                  </a:lnTo>
                  <a:lnTo>
                    <a:pt x="28254" y="3805860"/>
                  </a:lnTo>
                  <a:lnTo>
                    <a:pt x="24718" y="3851887"/>
                  </a:lnTo>
                  <a:lnTo>
                    <a:pt x="20489" y="3894830"/>
                  </a:lnTo>
                  <a:lnTo>
                    <a:pt x="17485" y="3930421"/>
                  </a:lnTo>
                  <a:lnTo>
                    <a:pt x="15520" y="3971765"/>
                  </a:lnTo>
                  <a:lnTo>
                    <a:pt x="14452" y="4018017"/>
                  </a:lnTo>
                  <a:lnTo>
                    <a:pt x="14135" y="4068333"/>
                  </a:lnTo>
                  <a:lnTo>
                    <a:pt x="14424" y="4121868"/>
                  </a:lnTo>
                  <a:lnTo>
                    <a:pt x="15176" y="4177778"/>
                  </a:lnTo>
                  <a:lnTo>
                    <a:pt x="16246" y="4235218"/>
                  </a:lnTo>
                  <a:lnTo>
                    <a:pt x="17489" y="4293344"/>
                  </a:lnTo>
                  <a:lnTo>
                    <a:pt x="18761" y="4351310"/>
                  </a:lnTo>
                  <a:lnTo>
                    <a:pt x="19916" y="4408273"/>
                  </a:lnTo>
                  <a:lnTo>
                    <a:pt x="20812" y="4463389"/>
                  </a:lnTo>
                  <a:lnTo>
                    <a:pt x="21302" y="4515811"/>
                  </a:lnTo>
                  <a:lnTo>
                    <a:pt x="21243" y="4564697"/>
                  </a:lnTo>
                  <a:lnTo>
                    <a:pt x="20489" y="4609201"/>
                  </a:lnTo>
                  <a:lnTo>
                    <a:pt x="14584" y="4609646"/>
                  </a:lnTo>
                  <a:lnTo>
                    <a:pt x="9567" y="4609798"/>
                  </a:lnTo>
                  <a:lnTo>
                    <a:pt x="4907" y="4609201"/>
                  </a:lnTo>
                  <a:lnTo>
                    <a:pt x="7002" y="4545952"/>
                  </a:lnTo>
                  <a:lnTo>
                    <a:pt x="7639" y="4493032"/>
                  </a:lnTo>
                  <a:lnTo>
                    <a:pt x="7189" y="4447805"/>
                  </a:lnTo>
                  <a:lnTo>
                    <a:pt x="6026" y="4407637"/>
                  </a:lnTo>
                  <a:lnTo>
                    <a:pt x="4521" y="4369892"/>
                  </a:lnTo>
                  <a:lnTo>
                    <a:pt x="3047" y="4331934"/>
                  </a:lnTo>
                  <a:lnTo>
                    <a:pt x="1976" y="4291127"/>
                  </a:lnTo>
                  <a:lnTo>
                    <a:pt x="1681" y="4244836"/>
                  </a:lnTo>
                  <a:lnTo>
                    <a:pt x="2533" y="4190425"/>
                  </a:lnTo>
                  <a:lnTo>
                    <a:pt x="4907" y="4125260"/>
                  </a:lnTo>
                  <a:lnTo>
                    <a:pt x="8016" y="4050925"/>
                  </a:lnTo>
                  <a:lnTo>
                    <a:pt x="10154" y="3985804"/>
                  </a:lnTo>
                  <a:lnTo>
                    <a:pt x="11403" y="3928700"/>
                  </a:lnTo>
                  <a:lnTo>
                    <a:pt x="11847" y="3878418"/>
                  </a:lnTo>
                  <a:lnTo>
                    <a:pt x="11569" y="3833761"/>
                  </a:lnTo>
                  <a:lnTo>
                    <a:pt x="10653" y="3793533"/>
                  </a:lnTo>
                  <a:lnTo>
                    <a:pt x="9181" y="3756537"/>
                  </a:lnTo>
                  <a:lnTo>
                    <a:pt x="7238" y="3721577"/>
                  </a:lnTo>
                  <a:lnTo>
                    <a:pt x="4907" y="3687457"/>
                  </a:lnTo>
                  <a:lnTo>
                    <a:pt x="3263" y="3656370"/>
                  </a:lnTo>
                  <a:lnTo>
                    <a:pt x="2053" y="3615485"/>
                  </a:lnTo>
                  <a:lnTo>
                    <a:pt x="1236" y="3566609"/>
                  </a:lnTo>
                  <a:lnTo>
                    <a:pt x="772" y="3511550"/>
                  </a:lnTo>
                  <a:lnTo>
                    <a:pt x="620" y="3452113"/>
                  </a:lnTo>
                  <a:lnTo>
                    <a:pt x="739" y="3390106"/>
                  </a:lnTo>
                  <a:lnTo>
                    <a:pt x="1090" y="3327335"/>
                  </a:lnTo>
                  <a:lnTo>
                    <a:pt x="1633" y="3265608"/>
                  </a:lnTo>
                  <a:lnTo>
                    <a:pt x="2326" y="3206730"/>
                  </a:lnTo>
                  <a:lnTo>
                    <a:pt x="3129" y="3152509"/>
                  </a:lnTo>
                  <a:lnTo>
                    <a:pt x="4003" y="3104751"/>
                  </a:lnTo>
                  <a:lnTo>
                    <a:pt x="4907" y="3065263"/>
                  </a:lnTo>
                  <a:lnTo>
                    <a:pt x="5455" y="3024156"/>
                  </a:lnTo>
                  <a:lnTo>
                    <a:pt x="5097" y="2983655"/>
                  </a:lnTo>
                  <a:lnTo>
                    <a:pt x="4125" y="2942927"/>
                  </a:lnTo>
                  <a:lnTo>
                    <a:pt x="2834" y="2901137"/>
                  </a:lnTo>
                  <a:lnTo>
                    <a:pt x="1520" y="2857451"/>
                  </a:lnTo>
                  <a:lnTo>
                    <a:pt x="477" y="2811034"/>
                  </a:lnTo>
                  <a:lnTo>
                    <a:pt x="0" y="2761052"/>
                  </a:lnTo>
                  <a:lnTo>
                    <a:pt x="382" y="2706671"/>
                  </a:lnTo>
                  <a:lnTo>
                    <a:pt x="1920" y="2647056"/>
                  </a:lnTo>
                  <a:lnTo>
                    <a:pt x="4907" y="2581372"/>
                  </a:lnTo>
                  <a:lnTo>
                    <a:pt x="7437" y="2526362"/>
                  </a:lnTo>
                  <a:lnTo>
                    <a:pt x="8797" y="2475592"/>
                  </a:lnTo>
                  <a:lnTo>
                    <a:pt x="9198" y="2427962"/>
                  </a:lnTo>
                  <a:lnTo>
                    <a:pt x="8855" y="2382372"/>
                  </a:lnTo>
                  <a:lnTo>
                    <a:pt x="7980" y="2337725"/>
                  </a:lnTo>
                  <a:lnTo>
                    <a:pt x="6788" y="2292920"/>
                  </a:lnTo>
                  <a:lnTo>
                    <a:pt x="5491" y="2246857"/>
                  </a:lnTo>
                  <a:lnTo>
                    <a:pt x="4303" y="2198439"/>
                  </a:lnTo>
                  <a:lnTo>
                    <a:pt x="3437" y="2146565"/>
                  </a:lnTo>
                  <a:lnTo>
                    <a:pt x="3106" y="2090136"/>
                  </a:lnTo>
                  <a:lnTo>
                    <a:pt x="3525" y="2028053"/>
                  </a:lnTo>
                  <a:lnTo>
                    <a:pt x="4907" y="1959216"/>
                  </a:lnTo>
                  <a:lnTo>
                    <a:pt x="6290" y="1894865"/>
                  </a:lnTo>
                  <a:lnTo>
                    <a:pt x="6935" y="1835338"/>
                  </a:lnTo>
                  <a:lnTo>
                    <a:pt x="6980" y="1779907"/>
                  </a:lnTo>
                  <a:lnTo>
                    <a:pt x="6563" y="1727846"/>
                  </a:lnTo>
                  <a:lnTo>
                    <a:pt x="5824" y="1678428"/>
                  </a:lnTo>
                  <a:lnTo>
                    <a:pt x="4899" y="1630924"/>
                  </a:lnTo>
                  <a:lnTo>
                    <a:pt x="3929" y="1584608"/>
                  </a:lnTo>
                  <a:lnTo>
                    <a:pt x="3052" y="1538753"/>
                  </a:lnTo>
                  <a:lnTo>
                    <a:pt x="2406" y="1492631"/>
                  </a:lnTo>
                  <a:lnTo>
                    <a:pt x="2129" y="1445516"/>
                  </a:lnTo>
                  <a:lnTo>
                    <a:pt x="2362" y="1396679"/>
                  </a:lnTo>
                  <a:lnTo>
                    <a:pt x="3241" y="1345394"/>
                  </a:lnTo>
                  <a:lnTo>
                    <a:pt x="4907" y="1290934"/>
                  </a:lnTo>
                  <a:lnTo>
                    <a:pt x="7668" y="1220749"/>
                  </a:lnTo>
                  <a:lnTo>
                    <a:pt x="10342" y="1156116"/>
                  </a:lnTo>
                  <a:lnTo>
                    <a:pt x="12731" y="1096387"/>
                  </a:lnTo>
                  <a:lnTo>
                    <a:pt x="14638" y="1040909"/>
                  </a:lnTo>
                  <a:lnTo>
                    <a:pt x="15865" y="989035"/>
                  </a:lnTo>
                  <a:lnTo>
                    <a:pt x="16216" y="940113"/>
                  </a:lnTo>
                  <a:lnTo>
                    <a:pt x="15493" y="893494"/>
                  </a:lnTo>
                  <a:lnTo>
                    <a:pt x="13498" y="848528"/>
                  </a:lnTo>
                  <a:lnTo>
                    <a:pt x="10035" y="804565"/>
                  </a:lnTo>
                  <a:lnTo>
                    <a:pt x="4907" y="760954"/>
                  </a:lnTo>
                  <a:lnTo>
                    <a:pt x="1822" y="727889"/>
                  </a:lnTo>
                  <a:lnTo>
                    <a:pt x="413" y="687631"/>
                  </a:lnTo>
                  <a:lnTo>
                    <a:pt x="397" y="641261"/>
                  </a:lnTo>
                  <a:lnTo>
                    <a:pt x="1486" y="589856"/>
                  </a:lnTo>
                  <a:lnTo>
                    <a:pt x="3397" y="534494"/>
                  </a:lnTo>
                  <a:lnTo>
                    <a:pt x="5843" y="476255"/>
                  </a:lnTo>
                  <a:lnTo>
                    <a:pt x="8540" y="416215"/>
                  </a:lnTo>
                  <a:lnTo>
                    <a:pt x="11202" y="355454"/>
                  </a:lnTo>
                  <a:lnTo>
                    <a:pt x="13544" y="295049"/>
                  </a:lnTo>
                  <a:lnTo>
                    <a:pt x="15281" y="236079"/>
                  </a:lnTo>
                  <a:lnTo>
                    <a:pt x="16128" y="179623"/>
                  </a:lnTo>
                  <a:lnTo>
                    <a:pt x="15799" y="126758"/>
                  </a:lnTo>
                  <a:lnTo>
                    <a:pt x="14009" y="78562"/>
                  </a:lnTo>
                  <a:lnTo>
                    <a:pt x="10473" y="36115"/>
                  </a:lnTo>
                  <a:lnTo>
                    <a:pt x="4907" y="495"/>
                  </a:lnTo>
                  <a:lnTo>
                    <a:pt x="12603" y="0"/>
                  </a:lnTo>
                  <a:lnTo>
                    <a:pt x="16171" y="647"/>
                  </a:lnTo>
                  <a:lnTo>
                    <a:pt x="20489" y="495"/>
                  </a:lnTo>
                  <a:close/>
                </a:path>
              </a:pathLst>
            </a:custGeom>
            <a:ln w="35160">
              <a:solidFill>
                <a:srgbClr val="ED7C30"/>
              </a:solidFill>
            </a:ln>
          </p:spPr>
          <p:txBody>
            <a:bodyPr wrap="square" lIns="0" tIns="0" rIns="0" bIns="0" rtlCol="0"/>
            <a:lstStyle/>
            <a:p>
              <a:endParaRPr/>
            </a:p>
          </p:txBody>
        </p:sp>
      </p:grpSp>
      <p:sp>
        <p:nvSpPr>
          <p:cNvPr id="6" name="object 6"/>
          <p:cNvSpPr/>
          <p:nvPr/>
        </p:nvSpPr>
        <p:spPr>
          <a:xfrm>
            <a:off x="4112920" y="1720204"/>
            <a:ext cx="5880100" cy="1320800"/>
          </a:xfrm>
          <a:custGeom>
            <a:avLst/>
            <a:gdLst/>
            <a:ahLst/>
            <a:cxnLst/>
            <a:rect l="l" t="t" r="r" b="b"/>
            <a:pathLst>
              <a:path w="5880100" h="1320800">
                <a:moveTo>
                  <a:pt x="5659678" y="1320402"/>
                </a:moveTo>
                <a:lnTo>
                  <a:pt x="220116" y="1320402"/>
                </a:lnTo>
                <a:lnTo>
                  <a:pt x="175745" y="1315931"/>
                </a:lnTo>
                <a:lnTo>
                  <a:pt x="134422" y="1303108"/>
                </a:lnTo>
                <a:lnTo>
                  <a:pt x="97031" y="1282819"/>
                </a:lnTo>
                <a:lnTo>
                  <a:pt x="64457" y="1255947"/>
                </a:lnTo>
                <a:lnTo>
                  <a:pt x="37583" y="1223377"/>
                </a:lnTo>
                <a:lnTo>
                  <a:pt x="17292" y="1185995"/>
                </a:lnTo>
                <a:lnTo>
                  <a:pt x="4470" y="1144685"/>
                </a:lnTo>
                <a:lnTo>
                  <a:pt x="0" y="1100333"/>
                </a:lnTo>
                <a:lnTo>
                  <a:pt x="0" y="220069"/>
                </a:lnTo>
                <a:lnTo>
                  <a:pt x="4470" y="175716"/>
                </a:lnTo>
                <a:lnTo>
                  <a:pt x="17292" y="134407"/>
                </a:lnTo>
                <a:lnTo>
                  <a:pt x="37583" y="97025"/>
                </a:lnTo>
                <a:lnTo>
                  <a:pt x="64457" y="64455"/>
                </a:lnTo>
                <a:lnTo>
                  <a:pt x="97031" y="37583"/>
                </a:lnTo>
                <a:lnTo>
                  <a:pt x="134422" y="17293"/>
                </a:lnTo>
                <a:lnTo>
                  <a:pt x="175745" y="4470"/>
                </a:lnTo>
                <a:lnTo>
                  <a:pt x="220116" y="0"/>
                </a:lnTo>
                <a:lnTo>
                  <a:pt x="5659678" y="0"/>
                </a:lnTo>
                <a:lnTo>
                  <a:pt x="5704031" y="4470"/>
                </a:lnTo>
                <a:lnTo>
                  <a:pt x="5745346" y="17293"/>
                </a:lnTo>
                <a:lnTo>
                  <a:pt x="5782735" y="37583"/>
                </a:lnTo>
                <a:lnTo>
                  <a:pt x="5815314" y="64455"/>
                </a:lnTo>
                <a:lnTo>
                  <a:pt x="5842195" y="97025"/>
                </a:lnTo>
                <a:lnTo>
                  <a:pt x="5862493" y="134407"/>
                </a:lnTo>
                <a:lnTo>
                  <a:pt x="5875322" y="175716"/>
                </a:lnTo>
                <a:lnTo>
                  <a:pt x="5879795" y="220069"/>
                </a:lnTo>
                <a:lnTo>
                  <a:pt x="5879795" y="1100333"/>
                </a:lnTo>
                <a:lnTo>
                  <a:pt x="5875322" y="1144685"/>
                </a:lnTo>
                <a:lnTo>
                  <a:pt x="5862493" y="1185995"/>
                </a:lnTo>
                <a:lnTo>
                  <a:pt x="5842195" y="1223377"/>
                </a:lnTo>
                <a:lnTo>
                  <a:pt x="5815314" y="1255947"/>
                </a:lnTo>
                <a:lnTo>
                  <a:pt x="5782735" y="1282819"/>
                </a:lnTo>
                <a:lnTo>
                  <a:pt x="5745346" y="1303108"/>
                </a:lnTo>
                <a:lnTo>
                  <a:pt x="5704031" y="1315931"/>
                </a:lnTo>
                <a:lnTo>
                  <a:pt x="5659678" y="1320402"/>
                </a:lnTo>
                <a:close/>
              </a:path>
            </a:pathLst>
          </a:custGeom>
          <a:solidFill>
            <a:srgbClr val="5A9BD5"/>
          </a:solidFill>
        </p:spPr>
        <p:txBody>
          <a:bodyPr wrap="square" lIns="0" tIns="0" rIns="0" bIns="0" rtlCol="0"/>
          <a:lstStyle/>
          <a:p>
            <a:endParaRPr/>
          </a:p>
        </p:txBody>
      </p:sp>
      <p:sp>
        <p:nvSpPr>
          <p:cNvPr id="7" name="object 7"/>
          <p:cNvSpPr txBox="1">
            <a:spLocks noGrp="1"/>
          </p:cNvSpPr>
          <p:nvPr>
            <p:ph type="title"/>
          </p:nvPr>
        </p:nvSpPr>
        <p:spPr>
          <a:xfrm>
            <a:off x="4236093" y="1833180"/>
            <a:ext cx="5568950" cy="1094274"/>
          </a:xfrm>
          <a:prstGeom prst="rect">
            <a:avLst/>
          </a:prstGeom>
        </p:spPr>
        <p:txBody>
          <a:bodyPr vert="horz" wrap="square" lIns="0" tIns="41275" rIns="0" bIns="0" rtlCol="0">
            <a:spAutoFit/>
          </a:bodyPr>
          <a:lstStyle/>
          <a:p>
            <a:pPr marL="12700" marR="5080" algn="just">
              <a:lnSpc>
                <a:spcPct val="90000"/>
              </a:lnSpc>
              <a:spcBef>
                <a:spcPts val="325"/>
              </a:spcBef>
            </a:pPr>
            <a:r>
              <a:rPr lang="el-GR" sz="1900" dirty="0">
                <a:solidFill>
                  <a:srgbClr val="FFFFFF"/>
                </a:solidFill>
                <a:latin typeface="Calibri"/>
                <a:cs typeface="Calibri"/>
              </a:rPr>
              <a:t>Σε άλλες περιπτώσεις, τα λάθη και οι διακρίσεις μπορεί να αφορούν τις προκαταλήψεις του συστήματος μηχανικής μάθησης που είναι ενσωματωμένες στους προγνωστικούς δείκτες.</a:t>
            </a:r>
            <a:endParaRPr sz="1900" dirty="0">
              <a:latin typeface="Calibri"/>
              <a:cs typeface="Calibri"/>
            </a:endParaRPr>
          </a:p>
        </p:txBody>
      </p:sp>
      <p:sp>
        <p:nvSpPr>
          <p:cNvPr id="8" name="object 8"/>
          <p:cNvSpPr/>
          <p:nvPr/>
        </p:nvSpPr>
        <p:spPr>
          <a:xfrm>
            <a:off x="4112920" y="3094578"/>
            <a:ext cx="5880100" cy="1644390"/>
          </a:xfrm>
          <a:custGeom>
            <a:avLst/>
            <a:gdLst/>
            <a:ahLst/>
            <a:cxnLst/>
            <a:rect l="l" t="t" r="r" b="b"/>
            <a:pathLst>
              <a:path w="5880100" h="1320800">
                <a:moveTo>
                  <a:pt x="5659678" y="1320402"/>
                </a:moveTo>
                <a:lnTo>
                  <a:pt x="220116" y="1320402"/>
                </a:lnTo>
                <a:lnTo>
                  <a:pt x="175745" y="1315931"/>
                </a:lnTo>
                <a:lnTo>
                  <a:pt x="134422" y="1303108"/>
                </a:lnTo>
                <a:lnTo>
                  <a:pt x="97031" y="1282819"/>
                </a:lnTo>
                <a:lnTo>
                  <a:pt x="64457" y="1255947"/>
                </a:lnTo>
                <a:lnTo>
                  <a:pt x="37583" y="1223377"/>
                </a:lnTo>
                <a:lnTo>
                  <a:pt x="17292" y="1185995"/>
                </a:lnTo>
                <a:lnTo>
                  <a:pt x="4470" y="1144685"/>
                </a:lnTo>
                <a:lnTo>
                  <a:pt x="0" y="1100333"/>
                </a:lnTo>
                <a:lnTo>
                  <a:pt x="0" y="220069"/>
                </a:lnTo>
                <a:lnTo>
                  <a:pt x="4470" y="175716"/>
                </a:lnTo>
                <a:lnTo>
                  <a:pt x="17292" y="134407"/>
                </a:lnTo>
                <a:lnTo>
                  <a:pt x="37583" y="97025"/>
                </a:lnTo>
                <a:lnTo>
                  <a:pt x="64457" y="64455"/>
                </a:lnTo>
                <a:lnTo>
                  <a:pt x="97031" y="37583"/>
                </a:lnTo>
                <a:lnTo>
                  <a:pt x="134422" y="17293"/>
                </a:lnTo>
                <a:lnTo>
                  <a:pt x="175745" y="4470"/>
                </a:lnTo>
                <a:lnTo>
                  <a:pt x="220116" y="0"/>
                </a:lnTo>
                <a:lnTo>
                  <a:pt x="5659678" y="0"/>
                </a:lnTo>
                <a:lnTo>
                  <a:pt x="5704031" y="4470"/>
                </a:lnTo>
                <a:lnTo>
                  <a:pt x="5745346" y="17293"/>
                </a:lnTo>
                <a:lnTo>
                  <a:pt x="5782735" y="37583"/>
                </a:lnTo>
                <a:lnTo>
                  <a:pt x="5815314" y="64455"/>
                </a:lnTo>
                <a:lnTo>
                  <a:pt x="5842195" y="97025"/>
                </a:lnTo>
                <a:lnTo>
                  <a:pt x="5862493" y="134407"/>
                </a:lnTo>
                <a:lnTo>
                  <a:pt x="5875322" y="175716"/>
                </a:lnTo>
                <a:lnTo>
                  <a:pt x="5879795" y="220069"/>
                </a:lnTo>
                <a:lnTo>
                  <a:pt x="5879795" y="1100333"/>
                </a:lnTo>
                <a:lnTo>
                  <a:pt x="5875322" y="1144685"/>
                </a:lnTo>
                <a:lnTo>
                  <a:pt x="5862493" y="1185995"/>
                </a:lnTo>
                <a:lnTo>
                  <a:pt x="5842195" y="1223377"/>
                </a:lnTo>
                <a:lnTo>
                  <a:pt x="5815314" y="1255947"/>
                </a:lnTo>
                <a:lnTo>
                  <a:pt x="5782735" y="1282819"/>
                </a:lnTo>
                <a:lnTo>
                  <a:pt x="5745346" y="1303108"/>
                </a:lnTo>
                <a:lnTo>
                  <a:pt x="5704031" y="1315931"/>
                </a:lnTo>
                <a:lnTo>
                  <a:pt x="5659678" y="1320402"/>
                </a:lnTo>
                <a:close/>
              </a:path>
            </a:pathLst>
          </a:custGeom>
          <a:solidFill>
            <a:srgbClr val="4CC58D"/>
          </a:solidFill>
        </p:spPr>
        <p:txBody>
          <a:bodyPr wrap="square" lIns="0" tIns="0" rIns="0" bIns="0" rtlCol="0"/>
          <a:lstStyle/>
          <a:p>
            <a:endParaRPr/>
          </a:p>
        </p:txBody>
      </p:sp>
      <p:sp>
        <p:nvSpPr>
          <p:cNvPr id="9" name="object 9"/>
          <p:cNvSpPr txBox="1"/>
          <p:nvPr/>
        </p:nvSpPr>
        <p:spPr>
          <a:xfrm>
            <a:off x="4246270" y="3101981"/>
            <a:ext cx="5613400" cy="1636987"/>
          </a:xfrm>
          <a:prstGeom prst="rect">
            <a:avLst/>
          </a:prstGeom>
        </p:spPr>
        <p:txBody>
          <a:bodyPr vert="horz" wrap="square" lIns="0" tIns="40005" rIns="0" bIns="0" rtlCol="0">
            <a:spAutoFit/>
          </a:bodyPr>
          <a:lstStyle/>
          <a:p>
            <a:pPr marL="12700" marR="5080" algn="just">
              <a:lnSpc>
                <a:spcPct val="90500"/>
              </a:lnSpc>
              <a:spcBef>
                <a:spcPts val="315"/>
              </a:spcBef>
            </a:pPr>
            <a:r>
              <a:rPr lang="el-GR" sz="1900" dirty="0">
                <a:solidFill>
                  <a:srgbClr val="FFFFFF"/>
                </a:solidFill>
                <a:latin typeface="Calibri"/>
                <a:cs typeface="Calibri"/>
              </a:rPr>
              <a:t>Ένα σύστημα μπορεί να αποδώσει άδικα, καθώς χρησιμοποιεί έναν ευνοϊκό προγνωστικό παράγοντα (χαρακτηριστικό εισόδου) που ισχύει μόνο για τα μέλη μιας συγκεκριμένης ομάδας (π.χ. το γεγονός ότι έχουν φοιτήσει σε ένα κοινωνικά εκλεκτικό ίδρυμα υψηλής εκπαίδευσης).</a:t>
            </a:r>
            <a:endParaRPr sz="1900" dirty="0">
              <a:latin typeface="Calibri"/>
              <a:cs typeface="Calibri"/>
            </a:endParaRPr>
          </a:p>
        </p:txBody>
      </p:sp>
      <p:sp>
        <p:nvSpPr>
          <p:cNvPr id="10" name="object 10"/>
          <p:cNvSpPr/>
          <p:nvPr/>
        </p:nvSpPr>
        <p:spPr>
          <a:xfrm>
            <a:off x="4112920" y="4803205"/>
            <a:ext cx="5880100" cy="1309774"/>
          </a:xfrm>
          <a:custGeom>
            <a:avLst/>
            <a:gdLst/>
            <a:ahLst/>
            <a:cxnLst/>
            <a:rect l="l" t="t" r="r" b="b"/>
            <a:pathLst>
              <a:path w="5880100" h="1320800">
                <a:moveTo>
                  <a:pt x="5659678" y="1320351"/>
                </a:moveTo>
                <a:lnTo>
                  <a:pt x="220116" y="1320351"/>
                </a:lnTo>
                <a:lnTo>
                  <a:pt x="175745" y="1315881"/>
                </a:lnTo>
                <a:lnTo>
                  <a:pt x="134422" y="1303058"/>
                </a:lnTo>
                <a:lnTo>
                  <a:pt x="97031" y="1282769"/>
                </a:lnTo>
                <a:lnTo>
                  <a:pt x="64457" y="1255897"/>
                </a:lnTo>
                <a:lnTo>
                  <a:pt x="37583" y="1223329"/>
                </a:lnTo>
                <a:lnTo>
                  <a:pt x="17292" y="1185950"/>
                </a:lnTo>
                <a:lnTo>
                  <a:pt x="4470" y="1144643"/>
                </a:lnTo>
                <a:lnTo>
                  <a:pt x="0" y="1100295"/>
                </a:lnTo>
                <a:lnTo>
                  <a:pt x="0" y="220069"/>
                </a:lnTo>
                <a:lnTo>
                  <a:pt x="4470" y="175716"/>
                </a:lnTo>
                <a:lnTo>
                  <a:pt x="17292" y="134407"/>
                </a:lnTo>
                <a:lnTo>
                  <a:pt x="37583" y="97025"/>
                </a:lnTo>
                <a:lnTo>
                  <a:pt x="64457" y="64455"/>
                </a:lnTo>
                <a:lnTo>
                  <a:pt x="97031" y="37583"/>
                </a:lnTo>
                <a:lnTo>
                  <a:pt x="134422" y="17293"/>
                </a:lnTo>
                <a:lnTo>
                  <a:pt x="175745" y="4470"/>
                </a:lnTo>
                <a:lnTo>
                  <a:pt x="220116" y="0"/>
                </a:lnTo>
                <a:lnTo>
                  <a:pt x="5659678" y="0"/>
                </a:lnTo>
                <a:lnTo>
                  <a:pt x="5704031" y="4470"/>
                </a:lnTo>
                <a:lnTo>
                  <a:pt x="5745346" y="17293"/>
                </a:lnTo>
                <a:lnTo>
                  <a:pt x="5782735" y="37583"/>
                </a:lnTo>
                <a:lnTo>
                  <a:pt x="5815314" y="64455"/>
                </a:lnTo>
                <a:lnTo>
                  <a:pt x="5842195" y="97025"/>
                </a:lnTo>
                <a:lnTo>
                  <a:pt x="5862493" y="134407"/>
                </a:lnTo>
                <a:lnTo>
                  <a:pt x="5875322" y="175716"/>
                </a:lnTo>
                <a:lnTo>
                  <a:pt x="5879795" y="220069"/>
                </a:lnTo>
                <a:lnTo>
                  <a:pt x="5879795" y="1100295"/>
                </a:lnTo>
                <a:lnTo>
                  <a:pt x="5875322" y="1144643"/>
                </a:lnTo>
                <a:lnTo>
                  <a:pt x="5862493" y="1185950"/>
                </a:lnTo>
                <a:lnTo>
                  <a:pt x="5842195" y="1223329"/>
                </a:lnTo>
                <a:lnTo>
                  <a:pt x="5815314" y="1255897"/>
                </a:lnTo>
                <a:lnTo>
                  <a:pt x="5782735" y="1282769"/>
                </a:lnTo>
                <a:lnTo>
                  <a:pt x="5745346" y="1303058"/>
                </a:lnTo>
                <a:lnTo>
                  <a:pt x="5704031" y="1315881"/>
                </a:lnTo>
                <a:lnTo>
                  <a:pt x="5659678" y="1320351"/>
                </a:lnTo>
                <a:close/>
              </a:path>
            </a:pathLst>
          </a:custGeom>
          <a:solidFill>
            <a:srgbClr val="6FAD46"/>
          </a:solidFill>
        </p:spPr>
        <p:txBody>
          <a:bodyPr wrap="square" lIns="0" tIns="0" rIns="0" bIns="0" rtlCol="0"/>
          <a:lstStyle/>
          <a:p>
            <a:endParaRPr/>
          </a:p>
        </p:txBody>
      </p:sp>
      <p:sp>
        <p:nvSpPr>
          <p:cNvPr id="11" name="object 11"/>
          <p:cNvSpPr txBox="1"/>
          <p:nvPr/>
        </p:nvSpPr>
        <p:spPr>
          <a:xfrm>
            <a:off x="4236093" y="4803205"/>
            <a:ext cx="5516880" cy="847668"/>
          </a:xfrm>
          <a:prstGeom prst="rect">
            <a:avLst/>
          </a:prstGeom>
        </p:spPr>
        <p:txBody>
          <a:bodyPr vert="horz" wrap="square" lIns="0" tIns="39370" rIns="0" bIns="0" rtlCol="0">
            <a:spAutoFit/>
          </a:bodyPr>
          <a:lstStyle/>
          <a:p>
            <a:pPr marL="12700" marR="5080" algn="just">
              <a:lnSpc>
                <a:spcPts val="2110"/>
              </a:lnSpc>
              <a:spcBef>
                <a:spcPts val="310"/>
              </a:spcBef>
            </a:pPr>
            <a:r>
              <a:rPr lang="el-GR" sz="1900" spc="-10" dirty="0">
                <a:solidFill>
                  <a:srgbClr val="FFFFFF"/>
                </a:solidFill>
                <a:latin typeface="Calibri"/>
                <a:cs typeface="Calibri"/>
              </a:rPr>
              <a:t>Η αδικία μπορεί επίσης να προκύψει από τη χρήση προκατειλημμένων ανθρώπινων κρίσεων ως προγνωστικών (π.χ. συστατικές επιστολές).</a:t>
            </a:r>
            <a:endParaRPr sz="19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TotalTime>
  <Words>2884</Words>
  <Application>Microsoft Office PowerPoint</Application>
  <PresentationFormat>Custom</PresentationFormat>
  <Paragraphs>310</Paragraphs>
  <Slides>38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Arial Narrow</vt:lpstr>
      <vt:lpstr>Calibri</vt:lpstr>
      <vt:lpstr>Cambria</vt:lpstr>
      <vt:lpstr>Courier New</vt:lpstr>
      <vt:lpstr>Gill Sans MT</vt:lpstr>
      <vt:lpstr>Microsoft Sans Serif</vt:lpstr>
      <vt:lpstr>Times New Roman</vt:lpstr>
      <vt:lpstr>Trebuchet MS</vt:lpstr>
      <vt:lpstr>Verdana</vt:lpstr>
      <vt:lpstr>Office Theme</vt:lpstr>
      <vt:lpstr>Δικαιοσύνη στη λήψη αλγοριθμικών αποφάσεων</vt:lpstr>
      <vt:lpstr>Σύνοψη</vt:lpstr>
      <vt:lpstr>ΤΝ στη λήψη αποφάσεων που αφορούν άτομα: δικαιοσύνη και διακρίσεις</vt:lpstr>
      <vt:lpstr>Τα συστήματα ΤΝ είναι καλύτερα από τους ανθρώπους στην αξιολόγησή μας;</vt:lpstr>
      <vt:lpstr>Ή όχι;</vt:lpstr>
      <vt:lpstr>Συστήματα που αναπαράγουν τα πλεονεκτήματα και τις αδυναμίες των ανθρώπων στη λήψη αποφάσεων</vt:lpstr>
      <vt:lpstr>Προκατάληψη στο εκπαιδευτικό σύνολο</vt:lpstr>
      <vt:lpstr>Συστήματα προκατειλημμένα σε βάρος ομάδων</vt:lpstr>
      <vt:lpstr>Σε άλλες περιπτώσεις, τα λάθη και οι διακρίσεις μπορεί να αφορούν τις προκαταλήψεις του συστήματος μηχανικής μάθησης που είναι ενσωματωμένες στους προγνωστικούς δείκτες.</vt:lpstr>
      <vt:lpstr>Σύνολο δεδομένων που ΔΕΝ αντικατοπτρίζει τη στατιστική σύνθεση του πληθυσμού</vt:lpstr>
      <vt:lpstr>PowerPoint Presentation</vt:lpstr>
      <vt:lpstr>Έχει παρατηρηθεί ότι είναι δύσκολο να αμφισβητηθεί το αθέμιτο της αυτοματοποιημένης λήψης αποφάσεων.</vt:lpstr>
      <vt:lpstr>Όπλα μαθηματικής καταστροφής</vt:lpstr>
      <vt:lpstr>Ή μήπως όχι;</vt:lpstr>
      <vt:lpstr>Αμφισβήτηση του αθέμιτου χαρακτήρα της αυτοματοποιημένης λήψης αποφάσεων</vt:lpstr>
      <vt:lpstr>Θα πρέπει να αποκλείσουμε τη χρήση αυτοματοποιημένης λήψης αποφάσεων;</vt:lpstr>
      <vt:lpstr>Άνθρωποι + αλγόριθμοι;</vt:lpstr>
      <vt:lpstr>Ουσιαστική δικαιοσύνη και ΤΝ</vt:lpstr>
      <vt:lpstr>Το σύστημα COMPAS: ΤΝ και αδικία</vt:lpstr>
      <vt:lpstr>Η υπόθεση Loomis</vt:lpstr>
      <vt:lpstr>The Loomis case</vt:lpstr>
      <vt:lpstr>Οι προκλήσεις</vt:lpstr>
      <vt:lpstr>The challenges</vt:lpstr>
      <vt:lpstr>Οι αντικρούσεις</vt:lpstr>
      <vt:lpstr>Η αντιπαράθεση: Είναι το COMPAS δίκαιο;</vt:lpstr>
      <vt:lpstr>Η υπόθεση του SAPMOC</vt:lpstr>
      <vt:lpstr>SAPMOC Υποθέσεις</vt:lpstr>
      <vt:lpstr>PowerPoint Presentation</vt:lpstr>
      <vt:lpstr>SAPMOC Accuracy</vt:lpstr>
      <vt:lpstr>PowerPoint Presentation</vt:lpstr>
      <vt:lpstr> Στατιστική ισοτιμία</vt:lpstr>
      <vt:lpstr> Ισότητα ευκαιριών</vt:lpstr>
      <vt:lpstr> Προσαρμογή</vt:lpstr>
      <vt:lpstr>  Σφάλμα χρήσης υπό όρους</vt:lpstr>
      <vt:lpstr>  Ισότητα στη μεταχείριση</vt:lpstr>
      <vt:lpstr>Τι ισχύει για το SAPMOC/COMPAS;</vt:lpstr>
      <vt:lpstr> Εξέταση της δικαιοσύνης στην αυτοματοποιημένη λήψη αποφάσεων</vt:lpstr>
      <vt:lpstr>Κοιτάζοντας προς το μέλλον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Δικαιοσύνη στη λήψη αλγοριθμικών αποφάσεων</dc:title>
  <cp:lastModifiedBy>Theodoros Papoutsos</cp:lastModifiedBy>
  <cp:revision>8</cp:revision>
  <dcterms:created xsi:type="dcterms:W3CDTF">2023-04-27T11:27:37Z</dcterms:created>
  <dcterms:modified xsi:type="dcterms:W3CDTF">2023-06-13T12:18:31Z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Producer">
    <vt:lpwstr>cairo 1.17.4 (https://cairographics.org)</vt:lpwstr>
  </property>
  <property fmtid="{D5CDD505-2E9C-101B-9397-08002B2CF9AE}" pid="4" name="LastSaved">
    <vt:filetime>2022-07-25T00:00:00Z</vt:filetime>
  </property>
</Properties>
</file>