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6" r:id="rId25"/>
    <p:sldId id="297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0031" y="2356611"/>
            <a:ext cx="3035934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B04F"/>
                </a:solidFill>
                <a:latin typeface="Times"/>
                <a:cs typeface="Time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F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B04F"/>
                </a:solidFill>
                <a:latin typeface="Times"/>
                <a:cs typeface="Time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F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F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952" cy="482803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3668" y="157988"/>
            <a:ext cx="6316662" cy="8727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F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90953" y="1258315"/>
            <a:ext cx="6037580" cy="1723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B04F"/>
                </a:solidFill>
                <a:latin typeface="Times"/>
                <a:cs typeface="Time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fabio.fossa@polimi.it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5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0" y="3576148"/>
            <a:ext cx="5873711" cy="1963423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indent="258445">
              <a:lnSpc>
                <a:spcPts val="4990"/>
              </a:lnSpc>
              <a:spcBef>
                <a:spcPts val="250"/>
              </a:spcBef>
            </a:pPr>
            <a:r>
              <a:rPr lang="el-GR" sz="3600" cap="small" dirty="0">
                <a:solidFill>
                  <a:srgbClr val="003265"/>
                </a:solidFill>
                <a:latin typeface="Garamond"/>
                <a:cs typeface="Garamond"/>
              </a:rPr>
              <a:t>ΑΥΤΟΜΑΤΟΠΟΙΗΣΗ ΤΗΣ ΟΔΗΓΗΣΗΣ</a:t>
            </a:r>
            <a:r>
              <a:rPr sz="3600" cap="small" spc="-10" dirty="0">
                <a:solidFill>
                  <a:srgbClr val="003265"/>
                </a:solidFill>
                <a:latin typeface="Garamond"/>
                <a:cs typeface="Garamond"/>
              </a:rPr>
              <a:t>:</a:t>
            </a:r>
            <a:endParaRPr lang="el-GR" sz="3600" cap="small" spc="-10" dirty="0">
              <a:solidFill>
                <a:srgbClr val="003265"/>
              </a:solidFill>
              <a:latin typeface="Garamond"/>
              <a:cs typeface="Garamond"/>
            </a:endParaRPr>
          </a:p>
          <a:p>
            <a:pPr marL="12700" marR="5080" indent="258445">
              <a:lnSpc>
                <a:spcPts val="4990"/>
              </a:lnSpc>
              <a:spcBef>
                <a:spcPts val="250"/>
              </a:spcBef>
            </a:pPr>
            <a:r>
              <a:rPr lang="el-GR" sz="3600" cap="small" dirty="0">
                <a:solidFill>
                  <a:srgbClr val="003265"/>
                </a:solidFill>
                <a:latin typeface="Garamond"/>
                <a:cs typeface="Garamond"/>
              </a:rPr>
              <a:t>ΜΙΑ ΗΘΙΚΗ ΠΡΟΟΠΤΙΚΗ</a:t>
            </a:r>
            <a:endParaRPr sz="3600" dirty="0">
              <a:latin typeface="Garamond"/>
              <a:cs typeface="Garamon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92149" y="255523"/>
            <a:ext cx="191960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sz="1800" b="1" dirty="0">
                <a:solidFill>
                  <a:srgbClr val="003265"/>
                </a:solidFill>
                <a:latin typeface="Garamond"/>
                <a:cs typeface="Garamond"/>
              </a:rPr>
              <a:t>Fabio </a:t>
            </a:r>
            <a:r>
              <a:rPr sz="1800" b="1" spc="-10" dirty="0">
                <a:solidFill>
                  <a:srgbClr val="003265"/>
                </a:solidFill>
                <a:latin typeface="Garamond"/>
                <a:cs typeface="Garamond"/>
              </a:rPr>
              <a:t>Fossa</a:t>
            </a:r>
            <a:endParaRPr sz="1800">
              <a:latin typeface="Garamond"/>
              <a:cs typeface="Garamond"/>
            </a:endParaRPr>
          </a:p>
          <a:p>
            <a:pPr marL="12700">
              <a:lnSpc>
                <a:spcPts val="2125"/>
              </a:lnSpc>
            </a:pPr>
            <a:r>
              <a:rPr sz="1800" u="sng" spc="-10" dirty="0">
                <a:solidFill>
                  <a:srgbClr val="1054CB"/>
                </a:solidFill>
                <a:uFill>
                  <a:solidFill>
                    <a:srgbClr val="1054CB"/>
                  </a:solidFill>
                </a:uFill>
                <a:latin typeface="Garamond"/>
                <a:cs typeface="Garamond"/>
                <a:hlinkClick r:id="rId2"/>
              </a:rPr>
              <a:t>fabio.fossa@polimi.it</a:t>
            </a:r>
            <a:endParaRPr sz="1800">
              <a:latin typeface="Garamond"/>
              <a:cs typeface="Garamond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568440"/>
            <a:ext cx="9144000" cy="2895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0104" y="5941915"/>
            <a:ext cx="6690836" cy="34718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38442" y="321088"/>
            <a:ext cx="2012858" cy="2187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60638" y="5919431"/>
            <a:ext cx="561073" cy="5063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4032" y="152400"/>
            <a:ext cx="748984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883919">
              <a:lnSpc>
                <a:spcPct val="100000"/>
              </a:lnSpc>
              <a:spcBef>
                <a:spcPts val="100"/>
              </a:spcBef>
            </a:pPr>
            <a:r>
              <a:rPr lang="el-GR" spc="195" dirty="0"/>
              <a:t>Το επιχείρημα της ασφάλειας</a:t>
            </a:r>
            <a:endParaRPr spc="12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2443" y="3736316"/>
            <a:ext cx="2443803" cy="9774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9989" y="1447800"/>
            <a:ext cx="8507969" cy="48501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ts val="2830"/>
              </a:lnSpc>
              <a:spcBef>
                <a:spcPts val="10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000" dirty="0">
                <a:latin typeface="Times"/>
                <a:cs typeface="Times"/>
              </a:rPr>
              <a:t>Παραδοσιακά προβλήματα</a:t>
            </a:r>
            <a:r>
              <a:rPr sz="2000" spc="-10" dirty="0">
                <a:latin typeface="Times"/>
                <a:cs typeface="Times"/>
              </a:rPr>
              <a:t>:</a:t>
            </a:r>
            <a:r>
              <a:rPr sz="2000" spc="15" dirty="0">
                <a:latin typeface="Times"/>
                <a:cs typeface="Times"/>
              </a:rPr>
              <a:t> </a:t>
            </a:r>
            <a:r>
              <a:rPr sz="2000" spc="-70" dirty="0">
                <a:latin typeface="Times"/>
                <a:cs typeface="Times"/>
              </a:rPr>
              <a:t>‘</a:t>
            </a:r>
            <a:r>
              <a:rPr lang="el-GR" sz="2000" spc="-70" dirty="0">
                <a:latin typeface="Times"/>
                <a:cs typeface="Times"/>
              </a:rPr>
              <a:t>συνήθεις</a:t>
            </a:r>
            <a:r>
              <a:rPr sz="2000" spc="-70" dirty="0">
                <a:latin typeface="Times"/>
                <a:cs typeface="Times"/>
              </a:rPr>
              <a:t>’</a:t>
            </a:r>
            <a:r>
              <a:rPr sz="2000" spc="20" dirty="0">
                <a:latin typeface="Times"/>
                <a:cs typeface="Times"/>
              </a:rPr>
              <a:t> </a:t>
            </a:r>
            <a:r>
              <a:rPr lang="el-GR" sz="2000" spc="-25" dirty="0">
                <a:latin typeface="Times"/>
                <a:cs typeface="Times"/>
              </a:rPr>
              <a:t>κίνδυνοι κινητικότητας</a:t>
            </a:r>
            <a:endParaRPr sz="2000" dirty="0">
              <a:latin typeface="Times"/>
              <a:cs typeface="Times"/>
            </a:endParaRPr>
          </a:p>
          <a:p>
            <a:pPr marL="354965" indent="-342265">
              <a:lnSpc>
                <a:spcPts val="2830"/>
              </a:lnSpc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000" spc="-45" dirty="0">
                <a:latin typeface="Times"/>
                <a:cs typeface="Times"/>
              </a:rPr>
              <a:t>Τεχνητή Νοημοσύνη</a:t>
            </a:r>
            <a:r>
              <a:rPr sz="2000" spc="-25" dirty="0">
                <a:latin typeface="Times"/>
                <a:cs typeface="Times"/>
              </a:rPr>
              <a:t>:</a:t>
            </a:r>
            <a:r>
              <a:rPr sz="2000" spc="-60" dirty="0">
                <a:latin typeface="Times"/>
                <a:cs typeface="Times"/>
              </a:rPr>
              <a:t> </a:t>
            </a:r>
            <a:r>
              <a:rPr lang="el-GR" sz="2000" dirty="0">
                <a:latin typeface="Times"/>
                <a:cs typeface="Times"/>
              </a:rPr>
              <a:t>νέες</a:t>
            </a:r>
            <a:r>
              <a:rPr sz="2000" spc="-20" dirty="0">
                <a:latin typeface="Times"/>
                <a:cs typeface="Times"/>
              </a:rPr>
              <a:t> </a:t>
            </a:r>
            <a:r>
              <a:rPr lang="el-GR" sz="2000" b="1" spc="90" dirty="0">
                <a:solidFill>
                  <a:srgbClr val="C00000"/>
                </a:solidFill>
                <a:latin typeface="Times New Roman"/>
                <a:cs typeface="Times New Roman"/>
              </a:rPr>
              <a:t>ευκαιρίες</a:t>
            </a:r>
            <a:r>
              <a:rPr sz="2000" spc="90" dirty="0">
                <a:latin typeface="Times"/>
                <a:cs typeface="Times"/>
              </a:rPr>
              <a:t>!</a:t>
            </a:r>
            <a:endParaRPr sz="2000" dirty="0">
              <a:latin typeface="Times"/>
              <a:cs typeface="Times"/>
            </a:endParaRPr>
          </a:p>
          <a:p>
            <a:pPr marL="354965" indent="-342265">
              <a:lnSpc>
                <a:spcPct val="100000"/>
              </a:lnSpc>
              <a:spcBef>
                <a:spcPts val="192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000" spc="100" dirty="0">
                <a:latin typeface="Times"/>
                <a:cs typeface="Times"/>
              </a:rPr>
              <a:t>ΤΕΡΑΣΤΙΕΣ</a:t>
            </a:r>
            <a:r>
              <a:rPr sz="2000" spc="-15" dirty="0">
                <a:latin typeface="Times"/>
                <a:cs typeface="Times"/>
              </a:rPr>
              <a:t> </a:t>
            </a:r>
            <a:r>
              <a:rPr lang="el-GR" sz="2000" dirty="0">
                <a:latin typeface="Times"/>
                <a:cs typeface="Times"/>
              </a:rPr>
              <a:t>προοπτικές</a:t>
            </a:r>
            <a:r>
              <a:rPr sz="2000" spc="-20" dirty="0">
                <a:latin typeface="Times"/>
                <a:cs typeface="Times"/>
              </a:rPr>
              <a:t> </a:t>
            </a:r>
            <a:r>
              <a:rPr sz="2000" dirty="0">
                <a:latin typeface="Times"/>
                <a:cs typeface="Times"/>
              </a:rPr>
              <a:t>–</a:t>
            </a:r>
            <a:r>
              <a:rPr sz="2000" spc="-20" dirty="0">
                <a:latin typeface="Times"/>
                <a:cs typeface="Times"/>
              </a:rPr>
              <a:t> </a:t>
            </a:r>
            <a:r>
              <a:rPr lang="el-GR" sz="2000" spc="-10" dirty="0">
                <a:latin typeface="Times"/>
                <a:cs typeface="Times"/>
              </a:rPr>
              <a:t>θεωρητικά, τουλάχιστον</a:t>
            </a:r>
            <a:r>
              <a:rPr sz="2000" spc="-10" dirty="0">
                <a:latin typeface="Times"/>
                <a:cs typeface="Times"/>
              </a:rPr>
              <a:t>:</a:t>
            </a:r>
            <a:endParaRPr sz="2000" dirty="0">
              <a:latin typeface="Times"/>
              <a:cs typeface="Times"/>
            </a:endParaRPr>
          </a:p>
          <a:p>
            <a:pPr marL="1120775" marR="5080" indent="-342900">
              <a:lnSpc>
                <a:spcPct val="98800"/>
              </a:lnSpc>
              <a:spcBef>
                <a:spcPts val="1475"/>
              </a:spcBef>
            </a:pPr>
            <a:r>
              <a:rPr sz="2000" dirty="0">
                <a:solidFill>
                  <a:srgbClr val="1F6FC0"/>
                </a:solidFill>
                <a:latin typeface="Segoe UI Symbol"/>
                <a:cs typeface="Segoe UI Symbol"/>
              </a:rPr>
              <a:t>☞</a:t>
            </a:r>
            <a:r>
              <a:rPr sz="2000" spc="-25" dirty="0">
                <a:solidFill>
                  <a:srgbClr val="1F6FC0"/>
                </a:solidFill>
                <a:latin typeface="Segoe UI Symbol"/>
                <a:cs typeface="Segoe UI Symbol"/>
              </a:rPr>
              <a:t> </a:t>
            </a:r>
            <a:r>
              <a:rPr lang="el-GR" sz="1700" spc="70" dirty="0">
                <a:latin typeface="Times"/>
                <a:cs typeface="Times"/>
              </a:rPr>
              <a:t>Έως και το 90% των τροχαίων ατυχημάτων προκαλείται από ανθρώπινο λάθος (γραπτά μηνύματα και οδήγηση, οδήγηση υπό την επήρεια αλκοόλ, ύπνος στο τιμόνι, κόπωση, οδική συμπεριφορά, άγχος </a:t>
            </a:r>
            <a:r>
              <a:rPr sz="1700" spc="-10" dirty="0">
                <a:latin typeface="Times"/>
                <a:cs typeface="Times"/>
              </a:rPr>
              <a:t>…)</a:t>
            </a:r>
            <a:endParaRPr sz="1700" dirty="0">
              <a:latin typeface="Times"/>
              <a:cs typeface="Times"/>
            </a:endParaRPr>
          </a:p>
          <a:p>
            <a:pPr marL="777875">
              <a:lnSpc>
                <a:spcPct val="100000"/>
              </a:lnSpc>
              <a:spcBef>
                <a:spcPts val="20"/>
              </a:spcBef>
            </a:pPr>
            <a:r>
              <a:rPr sz="2000" dirty="0">
                <a:solidFill>
                  <a:srgbClr val="1F6FC0"/>
                </a:solidFill>
                <a:latin typeface="Segoe UI Symbol"/>
                <a:cs typeface="Segoe UI Symbol"/>
              </a:rPr>
              <a:t>☞</a:t>
            </a:r>
            <a:r>
              <a:rPr sz="2000" spc="-5" dirty="0">
                <a:solidFill>
                  <a:srgbClr val="1F6FC0"/>
                </a:solidFill>
                <a:latin typeface="Segoe UI Symbol"/>
                <a:cs typeface="Segoe UI Symbol"/>
              </a:rPr>
              <a:t> </a:t>
            </a:r>
            <a:r>
              <a:rPr sz="2000" dirty="0">
                <a:latin typeface="Times"/>
                <a:cs typeface="Times"/>
              </a:rPr>
              <a:t>1.3 </a:t>
            </a:r>
            <a:r>
              <a:rPr lang="el-GR" sz="2000" spc="-20" dirty="0">
                <a:latin typeface="Times"/>
                <a:cs typeface="Times"/>
              </a:rPr>
              <a:t>εκατομμύρια θάνατοι ετησίως παγκοσμίως</a:t>
            </a:r>
            <a:endParaRPr sz="2000" dirty="0">
              <a:latin typeface="Times"/>
              <a:cs typeface="Times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"/>
              <a:cs typeface="Time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00" dirty="0">
              <a:latin typeface="Times"/>
              <a:cs typeface="Times"/>
            </a:endParaRPr>
          </a:p>
          <a:p>
            <a:pPr marL="2278380" algn="just">
              <a:lnSpc>
                <a:spcPct val="100000"/>
              </a:lnSpc>
              <a:spcBef>
                <a:spcPts val="5"/>
              </a:spcBef>
            </a:pPr>
            <a:r>
              <a:rPr lang="el-GR" sz="2000" dirty="0">
                <a:latin typeface="Times"/>
                <a:cs typeface="Times"/>
              </a:rPr>
              <a:t>Πολλές συγκρούσεις θα μπορούν να </a:t>
            </a:r>
            <a:r>
              <a:rPr lang="el-GR" sz="2000" spc="-10" dirty="0">
                <a:solidFill>
                  <a:srgbClr val="C00000"/>
                </a:solidFill>
                <a:latin typeface="Times"/>
                <a:cs typeface="Times"/>
              </a:rPr>
              <a:t>αποφευχθούν</a:t>
            </a:r>
            <a:r>
              <a:rPr sz="2000" spc="-10" dirty="0">
                <a:latin typeface="Times"/>
                <a:cs typeface="Times"/>
              </a:rPr>
              <a:t>!</a:t>
            </a:r>
            <a:endParaRPr sz="2000" dirty="0">
              <a:latin typeface="Times"/>
              <a:cs typeface="Times"/>
            </a:endParaRPr>
          </a:p>
          <a:p>
            <a:pPr marL="775970" marR="280670" algn="just">
              <a:lnSpc>
                <a:spcPct val="98700"/>
              </a:lnSpc>
              <a:spcBef>
                <a:spcPts val="1355"/>
              </a:spcBef>
            </a:pPr>
            <a:r>
              <a:rPr lang="el-GR" sz="2000" spc="-50" dirty="0">
                <a:latin typeface="Times"/>
                <a:cs typeface="Times"/>
              </a:rPr>
              <a:t>Αφαιρώντας τον ανθρώπινο έλεγχο και παραδίδοντάς τον σε αξιόπιστα συστήματα, η αυτοματοποίηση της οδήγησης θα μπορούσε να μειώσει δραματικά τα ατυχήματα και τους θανάτους από τροχαία ατυχήματα</a:t>
            </a:r>
            <a:endParaRPr sz="2000" dirty="0">
              <a:latin typeface="Times"/>
              <a:cs typeface="Time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43247" y="4136377"/>
            <a:ext cx="457834" cy="673735"/>
            <a:chOff x="4343247" y="4136377"/>
            <a:chExt cx="457834" cy="673735"/>
          </a:xfrm>
        </p:grpSpPr>
        <p:sp>
          <p:nvSpPr>
            <p:cNvPr id="6" name="object 6"/>
            <p:cNvSpPr/>
            <p:nvPr/>
          </p:nvSpPr>
          <p:spPr>
            <a:xfrm>
              <a:off x="4355947" y="4149077"/>
              <a:ext cx="432434" cy="648335"/>
            </a:xfrm>
            <a:custGeom>
              <a:avLst/>
              <a:gdLst/>
              <a:ahLst/>
              <a:cxnLst/>
              <a:rect l="l" t="t" r="r" b="b"/>
              <a:pathLst>
                <a:path w="432435" h="648335">
                  <a:moveTo>
                    <a:pt x="324053" y="432053"/>
                  </a:moveTo>
                  <a:lnTo>
                    <a:pt x="108051" y="432053"/>
                  </a:lnTo>
                  <a:lnTo>
                    <a:pt x="108051" y="0"/>
                  </a:lnTo>
                  <a:lnTo>
                    <a:pt x="324053" y="0"/>
                  </a:lnTo>
                  <a:lnTo>
                    <a:pt x="324053" y="432053"/>
                  </a:lnTo>
                  <a:close/>
                </a:path>
                <a:path w="432435" h="648335">
                  <a:moveTo>
                    <a:pt x="216052" y="648055"/>
                  </a:moveTo>
                  <a:lnTo>
                    <a:pt x="0" y="432053"/>
                  </a:lnTo>
                  <a:lnTo>
                    <a:pt x="432104" y="432053"/>
                  </a:lnTo>
                  <a:lnTo>
                    <a:pt x="216052" y="648055"/>
                  </a:lnTo>
                  <a:close/>
                </a:path>
              </a:pathLst>
            </a:custGeom>
            <a:solidFill>
              <a:srgbClr val="398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55947" y="4149077"/>
              <a:ext cx="432434" cy="648335"/>
            </a:xfrm>
            <a:custGeom>
              <a:avLst/>
              <a:gdLst/>
              <a:ahLst/>
              <a:cxnLst/>
              <a:rect l="l" t="t" r="r" b="b"/>
              <a:pathLst>
                <a:path w="432435" h="648335">
                  <a:moveTo>
                    <a:pt x="0" y="432053"/>
                  </a:moveTo>
                  <a:lnTo>
                    <a:pt x="108051" y="432053"/>
                  </a:lnTo>
                  <a:lnTo>
                    <a:pt x="108051" y="0"/>
                  </a:lnTo>
                  <a:lnTo>
                    <a:pt x="324053" y="0"/>
                  </a:lnTo>
                  <a:lnTo>
                    <a:pt x="324053" y="432053"/>
                  </a:lnTo>
                  <a:lnTo>
                    <a:pt x="432053" y="432053"/>
                  </a:lnTo>
                  <a:lnTo>
                    <a:pt x="216052" y="648055"/>
                  </a:lnTo>
                  <a:lnTo>
                    <a:pt x="0" y="432053"/>
                  </a:lnTo>
                  <a:close/>
                </a:path>
              </a:pathLst>
            </a:custGeom>
            <a:ln w="25400">
              <a:solidFill>
                <a:srgbClr val="275C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4344" y="219532"/>
            <a:ext cx="1282647" cy="8459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883919">
              <a:lnSpc>
                <a:spcPct val="100000"/>
              </a:lnSpc>
              <a:spcBef>
                <a:spcPts val="100"/>
              </a:spcBef>
            </a:pPr>
            <a:r>
              <a:rPr spc="195" dirty="0"/>
              <a:t>The</a:t>
            </a:r>
            <a:r>
              <a:rPr spc="5" dirty="0"/>
              <a:t> </a:t>
            </a:r>
            <a:r>
              <a:rPr spc="125" dirty="0"/>
              <a:t>Safety</a:t>
            </a:r>
            <a:r>
              <a:rPr spc="10" dirty="0"/>
              <a:t> </a:t>
            </a:r>
            <a:r>
              <a:rPr spc="120" dirty="0"/>
              <a:t>Argument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0191" y="3762302"/>
            <a:ext cx="2443803" cy="9775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4484" y="1002059"/>
            <a:ext cx="8162925" cy="5520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ts val="2830"/>
              </a:lnSpc>
              <a:spcBef>
                <a:spcPts val="10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000" dirty="0">
                <a:latin typeface="Times"/>
                <a:cs typeface="Times"/>
              </a:rPr>
              <a:t>Παραδοσιακά προβλήματα</a:t>
            </a:r>
            <a:r>
              <a:rPr lang="el-GR" sz="2000" spc="-10" dirty="0">
                <a:latin typeface="Times"/>
                <a:cs typeface="Times"/>
              </a:rPr>
              <a:t>:</a:t>
            </a:r>
            <a:r>
              <a:rPr lang="el-GR" sz="2000" spc="15" dirty="0">
                <a:latin typeface="Times"/>
                <a:cs typeface="Times"/>
              </a:rPr>
              <a:t> </a:t>
            </a:r>
            <a:r>
              <a:rPr lang="el-GR" sz="2000" spc="-70" dirty="0">
                <a:latin typeface="Times"/>
                <a:cs typeface="Times"/>
              </a:rPr>
              <a:t>‘συνήθεις’</a:t>
            </a:r>
            <a:r>
              <a:rPr lang="el-GR" sz="2000" spc="20" dirty="0">
                <a:latin typeface="Times"/>
                <a:cs typeface="Times"/>
              </a:rPr>
              <a:t> </a:t>
            </a:r>
            <a:r>
              <a:rPr lang="el-GR" sz="2000" spc="-25" dirty="0">
                <a:latin typeface="Times"/>
                <a:cs typeface="Times"/>
              </a:rPr>
              <a:t>κίνδυνοι κινητικότητας</a:t>
            </a:r>
            <a:endParaRPr lang="el-GR" sz="2000" dirty="0">
              <a:latin typeface="Times"/>
              <a:cs typeface="Times"/>
            </a:endParaRPr>
          </a:p>
          <a:p>
            <a:pPr marL="354965" indent="-342265">
              <a:lnSpc>
                <a:spcPts val="2830"/>
              </a:lnSpc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000" spc="-45" dirty="0">
                <a:latin typeface="Times"/>
                <a:cs typeface="Times"/>
              </a:rPr>
              <a:t>Τεχνητή Νοημοσύνη</a:t>
            </a:r>
            <a:r>
              <a:rPr lang="el-GR" sz="2000" spc="-25" dirty="0">
                <a:latin typeface="Times"/>
                <a:cs typeface="Times"/>
              </a:rPr>
              <a:t>:</a:t>
            </a:r>
            <a:r>
              <a:rPr lang="el-GR" sz="2000" spc="-60" dirty="0">
                <a:latin typeface="Times"/>
                <a:cs typeface="Times"/>
              </a:rPr>
              <a:t> νέες ευκαιρίες, </a:t>
            </a:r>
            <a:r>
              <a:rPr lang="el-GR" sz="2000" dirty="0">
                <a:latin typeface="Times"/>
                <a:cs typeface="Times"/>
              </a:rPr>
              <a:t>νέα</a:t>
            </a:r>
            <a:r>
              <a:rPr lang="el-GR" sz="2000" spc="-20" dirty="0">
                <a:latin typeface="Times"/>
                <a:cs typeface="Times"/>
              </a:rPr>
              <a:t> </a:t>
            </a:r>
            <a:r>
              <a:rPr lang="el-GR" sz="2000" b="1" spc="90" dirty="0">
                <a:solidFill>
                  <a:srgbClr val="C00000"/>
                </a:solidFill>
                <a:latin typeface="Times New Roman"/>
                <a:cs typeface="Times New Roman"/>
              </a:rPr>
              <a:t>ρίσκα</a:t>
            </a:r>
            <a:r>
              <a:rPr lang="el-GR" sz="2000" spc="90" dirty="0">
                <a:latin typeface="Times"/>
                <a:cs typeface="Times"/>
              </a:rPr>
              <a:t>!</a:t>
            </a:r>
            <a:endParaRPr lang="el-GR" sz="2000" dirty="0">
              <a:latin typeface="Times"/>
              <a:cs typeface="Times"/>
            </a:endParaRPr>
          </a:p>
          <a:p>
            <a:pPr marL="354965" indent="-342265">
              <a:spcBef>
                <a:spcPts val="192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000" spc="100" dirty="0">
                <a:latin typeface="Times"/>
                <a:cs typeface="Times"/>
              </a:rPr>
              <a:t>ΤΕΡΑΣΤΙΕΣ</a:t>
            </a:r>
            <a:r>
              <a:rPr lang="el-GR" sz="2000" spc="-15" dirty="0">
                <a:latin typeface="Times"/>
                <a:cs typeface="Times"/>
              </a:rPr>
              <a:t> </a:t>
            </a:r>
            <a:r>
              <a:rPr lang="el-GR" sz="2000" dirty="0">
                <a:latin typeface="Times"/>
                <a:cs typeface="Times"/>
              </a:rPr>
              <a:t>προοπτικές</a:t>
            </a:r>
            <a:r>
              <a:rPr lang="el-GR" sz="2000" spc="-20" dirty="0">
                <a:latin typeface="Times"/>
                <a:cs typeface="Times"/>
              </a:rPr>
              <a:t> </a:t>
            </a:r>
            <a:r>
              <a:rPr lang="el-GR" sz="2000" dirty="0">
                <a:latin typeface="Times"/>
                <a:cs typeface="Times"/>
              </a:rPr>
              <a:t>–</a:t>
            </a:r>
            <a:r>
              <a:rPr lang="el-GR" sz="2000" spc="-20" dirty="0">
                <a:latin typeface="Times"/>
                <a:cs typeface="Times"/>
              </a:rPr>
              <a:t> </a:t>
            </a:r>
            <a:r>
              <a:rPr lang="el-GR" sz="2000" spc="-10" dirty="0">
                <a:latin typeface="Times"/>
                <a:cs typeface="Times"/>
              </a:rPr>
              <a:t>θεωρητικά, τουλάχιστον:</a:t>
            </a:r>
            <a:endParaRPr sz="2000" dirty="0">
              <a:latin typeface="Times"/>
              <a:cs typeface="Times"/>
            </a:endParaRPr>
          </a:p>
          <a:p>
            <a:pPr marL="1120775" marR="5080" indent="-342900">
              <a:lnSpc>
                <a:spcPct val="98800"/>
              </a:lnSpc>
              <a:spcBef>
                <a:spcPts val="1475"/>
              </a:spcBef>
            </a:pPr>
            <a:r>
              <a:rPr sz="2000" dirty="0">
                <a:solidFill>
                  <a:srgbClr val="1F6FC0"/>
                </a:solidFill>
                <a:latin typeface="Segoe UI Symbol"/>
                <a:cs typeface="Segoe UI Symbol"/>
              </a:rPr>
              <a:t>☞</a:t>
            </a:r>
            <a:r>
              <a:rPr sz="2000" spc="-25" dirty="0">
                <a:solidFill>
                  <a:srgbClr val="1F6FC0"/>
                </a:solidFill>
                <a:latin typeface="Segoe UI Symbol"/>
                <a:cs typeface="Segoe UI Symbol"/>
              </a:rPr>
              <a:t> </a:t>
            </a:r>
            <a:r>
              <a:rPr lang="el-GR" sz="2000" spc="70" dirty="0">
                <a:latin typeface="Times"/>
                <a:cs typeface="Times"/>
              </a:rPr>
              <a:t>Έως και το 90% των τροχαίων ατυχημάτων προκαλείται από ανθρώπινο λάθος (γραπτά μηνύματα και οδήγηση, οδήγηση υπό την επήρεια αλκοόλ, ύπνος στο τιμόνι, κόπωση, οδική συμπεριφορά, άγχος </a:t>
            </a:r>
            <a:r>
              <a:rPr lang="el-GR" sz="2000" spc="-10" dirty="0">
                <a:latin typeface="Times"/>
                <a:cs typeface="Times"/>
              </a:rPr>
              <a:t>…)</a:t>
            </a:r>
            <a:endParaRPr sz="2000" dirty="0">
              <a:latin typeface="Times"/>
              <a:cs typeface="Times"/>
            </a:endParaRPr>
          </a:p>
          <a:p>
            <a:pPr marL="777875">
              <a:lnSpc>
                <a:spcPct val="100000"/>
              </a:lnSpc>
              <a:spcBef>
                <a:spcPts val="20"/>
              </a:spcBef>
            </a:pPr>
            <a:r>
              <a:rPr sz="2000" dirty="0">
                <a:solidFill>
                  <a:srgbClr val="1F6FC0"/>
                </a:solidFill>
                <a:latin typeface="Segoe UI Symbol"/>
                <a:cs typeface="Segoe UI Symbol"/>
              </a:rPr>
              <a:t>☞</a:t>
            </a:r>
            <a:r>
              <a:rPr sz="2000" spc="-5" dirty="0">
                <a:solidFill>
                  <a:srgbClr val="1F6FC0"/>
                </a:solidFill>
                <a:latin typeface="Segoe UI Symbol"/>
                <a:cs typeface="Segoe UI Symbol"/>
              </a:rPr>
              <a:t> </a:t>
            </a:r>
            <a:r>
              <a:rPr lang="el-GR" sz="2000" dirty="0">
                <a:latin typeface="Times"/>
                <a:cs typeface="Times"/>
              </a:rPr>
              <a:t>1.3 </a:t>
            </a:r>
            <a:r>
              <a:rPr lang="el-GR" sz="2000" spc="-20" dirty="0">
                <a:latin typeface="Times"/>
                <a:cs typeface="Times"/>
              </a:rPr>
              <a:t>εκατομμύρια θάνατοι ετησίως παγκοσμίως</a:t>
            </a:r>
            <a:endParaRPr lang="el-GR" sz="2000" dirty="0">
              <a:latin typeface="Times"/>
              <a:cs typeface="Times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"/>
              <a:cs typeface="Time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00" dirty="0">
              <a:latin typeface="Times"/>
              <a:cs typeface="Times"/>
            </a:endParaRPr>
          </a:p>
          <a:p>
            <a:pPr marL="2278380" algn="just">
              <a:spcBef>
                <a:spcPts val="5"/>
              </a:spcBef>
            </a:pPr>
            <a:r>
              <a:rPr lang="el-GR" sz="2000" dirty="0">
                <a:latin typeface="Times"/>
                <a:cs typeface="Times"/>
              </a:rPr>
              <a:t>Πολλές συγκρούσεις θα μπορούν να </a:t>
            </a:r>
            <a:r>
              <a:rPr lang="el-GR" sz="2000" spc="-10" dirty="0">
                <a:solidFill>
                  <a:srgbClr val="C00000"/>
                </a:solidFill>
                <a:latin typeface="Times"/>
                <a:cs typeface="Times"/>
              </a:rPr>
              <a:t>αποφευχθούν</a:t>
            </a:r>
            <a:r>
              <a:rPr lang="el-GR" sz="2000" spc="-10" dirty="0">
                <a:latin typeface="Times"/>
                <a:cs typeface="Times"/>
              </a:rPr>
              <a:t>!</a:t>
            </a:r>
            <a:endParaRPr sz="2000" dirty="0">
              <a:latin typeface="Times"/>
              <a:cs typeface="Times"/>
            </a:endParaRPr>
          </a:p>
          <a:p>
            <a:pPr marL="775970" marR="278765" algn="just">
              <a:lnSpc>
                <a:spcPct val="98700"/>
              </a:lnSpc>
              <a:spcBef>
                <a:spcPts val="1355"/>
              </a:spcBef>
            </a:pPr>
            <a:r>
              <a:rPr lang="el-GR" sz="2000" spc="-50" dirty="0">
                <a:latin typeface="Times"/>
                <a:cs typeface="Times"/>
              </a:rPr>
              <a:t>Αφαιρώντας τον ανθρώπινο έλεγχο και παραδίδοντάς τον σε </a:t>
            </a:r>
            <a:r>
              <a:rPr lang="el-GR" sz="2000" b="1" spc="120" dirty="0">
                <a:solidFill>
                  <a:srgbClr val="C00000"/>
                </a:solidFill>
                <a:latin typeface="Times New Roman"/>
                <a:cs typeface="Times New Roman"/>
              </a:rPr>
              <a:t>αξιόπιστα</a:t>
            </a:r>
            <a:r>
              <a:rPr lang="el-GR" sz="2000" b="1" spc="1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l-GR" sz="2000" spc="-50" dirty="0">
                <a:latin typeface="Times"/>
                <a:cs typeface="Times"/>
              </a:rPr>
              <a:t>συστήματα, η αυτοματοποίηση της οδήγησης θα μπορούσε να μειώσει δραματικά τα ατυχήματα και τους θανάτους από τροχαία ατυχήματα</a:t>
            </a:r>
            <a:endParaRPr sz="2000" dirty="0">
              <a:latin typeface="Times"/>
              <a:cs typeface="Time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43247" y="4136377"/>
            <a:ext cx="457834" cy="673735"/>
            <a:chOff x="4343247" y="4136377"/>
            <a:chExt cx="457834" cy="673735"/>
          </a:xfrm>
        </p:grpSpPr>
        <p:sp>
          <p:nvSpPr>
            <p:cNvPr id="6" name="object 6"/>
            <p:cNvSpPr/>
            <p:nvPr/>
          </p:nvSpPr>
          <p:spPr>
            <a:xfrm>
              <a:off x="4355947" y="4149077"/>
              <a:ext cx="432434" cy="648335"/>
            </a:xfrm>
            <a:custGeom>
              <a:avLst/>
              <a:gdLst/>
              <a:ahLst/>
              <a:cxnLst/>
              <a:rect l="l" t="t" r="r" b="b"/>
              <a:pathLst>
                <a:path w="432435" h="648335">
                  <a:moveTo>
                    <a:pt x="324053" y="432053"/>
                  </a:moveTo>
                  <a:lnTo>
                    <a:pt x="108051" y="432053"/>
                  </a:lnTo>
                  <a:lnTo>
                    <a:pt x="108051" y="0"/>
                  </a:lnTo>
                  <a:lnTo>
                    <a:pt x="324053" y="0"/>
                  </a:lnTo>
                  <a:lnTo>
                    <a:pt x="324053" y="432053"/>
                  </a:lnTo>
                  <a:close/>
                </a:path>
                <a:path w="432435" h="648335">
                  <a:moveTo>
                    <a:pt x="216052" y="648055"/>
                  </a:moveTo>
                  <a:lnTo>
                    <a:pt x="0" y="432053"/>
                  </a:lnTo>
                  <a:lnTo>
                    <a:pt x="432104" y="432053"/>
                  </a:lnTo>
                  <a:lnTo>
                    <a:pt x="216052" y="648055"/>
                  </a:lnTo>
                  <a:close/>
                </a:path>
              </a:pathLst>
            </a:custGeom>
            <a:solidFill>
              <a:srgbClr val="3981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55947" y="4149077"/>
              <a:ext cx="432434" cy="648335"/>
            </a:xfrm>
            <a:custGeom>
              <a:avLst/>
              <a:gdLst/>
              <a:ahLst/>
              <a:cxnLst/>
              <a:rect l="l" t="t" r="r" b="b"/>
              <a:pathLst>
                <a:path w="432435" h="648335">
                  <a:moveTo>
                    <a:pt x="0" y="432053"/>
                  </a:moveTo>
                  <a:lnTo>
                    <a:pt x="108051" y="432053"/>
                  </a:lnTo>
                  <a:lnTo>
                    <a:pt x="108051" y="0"/>
                  </a:lnTo>
                  <a:lnTo>
                    <a:pt x="324053" y="0"/>
                  </a:lnTo>
                  <a:lnTo>
                    <a:pt x="324053" y="432053"/>
                  </a:lnTo>
                  <a:lnTo>
                    <a:pt x="432053" y="432053"/>
                  </a:lnTo>
                  <a:lnTo>
                    <a:pt x="216052" y="648055"/>
                  </a:lnTo>
                  <a:lnTo>
                    <a:pt x="0" y="432053"/>
                  </a:lnTo>
                  <a:close/>
                </a:path>
              </a:pathLst>
            </a:custGeom>
            <a:ln w="25400">
              <a:solidFill>
                <a:srgbClr val="275C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5810" y="253060"/>
            <a:ext cx="1282647" cy="8459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8071" y="304800"/>
            <a:ext cx="727313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1169670">
              <a:lnSpc>
                <a:spcPct val="100000"/>
              </a:lnSpc>
              <a:spcBef>
                <a:spcPts val="100"/>
              </a:spcBef>
            </a:pPr>
            <a:r>
              <a:rPr lang="el-GR" spc="135" dirty="0"/>
              <a:t>Ασφάλεια και Ιδιωτικότητα</a:t>
            </a:r>
            <a:endParaRPr spc="10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071" y="1772843"/>
            <a:ext cx="7847834" cy="37669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2270125">
              <a:lnSpc>
                <a:spcPct val="100000"/>
              </a:lnSpc>
              <a:spcBef>
                <a:spcPts val="100"/>
              </a:spcBef>
            </a:pPr>
            <a:r>
              <a:rPr lang="el-GR" spc="125" dirty="0"/>
              <a:t>Ασφάλεια</a:t>
            </a:r>
            <a:endParaRPr spc="12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356" y="187788"/>
            <a:ext cx="1243799" cy="7929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367" y="1157360"/>
            <a:ext cx="6332908" cy="121785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25980" y="2561986"/>
            <a:ext cx="7020217" cy="129905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20992" y="4002096"/>
            <a:ext cx="8921115" cy="2777490"/>
            <a:chOff x="120992" y="4002096"/>
            <a:chExt cx="8921115" cy="277749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992" y="4108158"/>
              <a:ext cx="6285143" cy="20571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8743" y="5733262"/>
              <a:ext cx="4333313" cy="10459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01718" y="4002096"/>
              <a:ext cx="1430586" cy="140908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9551" y="2484387"/>
            <a:ext cx="998179" cy="12990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3196" y="1877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2348230">
              <a:lnSpc>
                <a:spcPct val="100000"/>
              </a:lnSpc>
              <a:spcBef>
                <a:spcPts val="100"/>
              </a:spcBef>
            </a:pPr>
            <a:r>
              <a:rPr lang="el-GR" spc="114" dirty="0"/>
              <a:t>Ιδιωτικότητα</a:t>
            </a:r>
            <a:endParaRPr spc="114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356" y="187788"/>
            <a:ext cx="1243799" cy="7929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3934" y="1343705"/>
            <a:ext cx="5855187" cy="16769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77130" y="3514450"/>
            <a:ext cx="7348696" cy="9826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505" y="4968739"/>
            <a:ext cx="8200010" cy="14723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14927" y="1259928"/>
            <a:ext cx="1671872" cy="15841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488" y="157988"/>
            <a:ext cx="748984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1169670">
              <a:lnSpc>
                <a:spcPct val="100000"/>
              </a:lnSpc>
              <a:spcBef>
                <a:spcPts val="100"/>
              </a:spcBef>
            </a:pPr>
            <a:r>
              <a:rPr lang="el-GR" spc="135" dirty="0"/>
              <a:t>Ασφάλεια &amp; Ιδιωτικότητα</a:t>
            </a:r>
            <a:endParaRPr spc="10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356" y="187788"/>
            <a:ext cx="1243799" cy="7929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0488" y="1048003"/>
            <a:ext cx="8234045" cy="744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ts val="2830"/>
              </a:lnSpc>
              <a:spcBef>
                <a:spcPts val="10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400" dirty="0">
                <a:latin typeface="Times"/>
                <a:cs typeface="Times"/>
              </a:rPr>
              <a:t>Τα αυτόνομα οχήματα εγκυμονούν κινδύνους τόσο για τα κοινά οχήματα όσο και για τα πληροφοριακά συστήματα</a:t>
            </a:r>
            <a:endParaRPr sz="2400" dirty="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845" y="157988"/>
            <a:ext cx="7354485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1169670">
              <a:lnSpc>
                <a:spcPct val="100000"/>
              </a:lnSpc>
              <a:spcBef>
                <a:spcPts val="100"/>
              </a:spcBef>
            </a:pPr>
            <a:r>
              <a:rPr lang="el-GR" spc="135" dirty="0"/>
              <a:t>Ασφάλεια &amp; Ιδιωτικότητα</a:t>
            </a:r>
            <a:endParaRPr spc="10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356" y="187788"/>
            <a:ext cx="1243799" cy="7929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0488" y="1048003"/>
            <a:ext cx="8293734" cy="3934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ts val="2830"/>
              </a:lnSpc>
              <a:spcBef>
                <a:spcPts val="10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400" dirty="0">
                <a:latin typeface="Times"/>
                <a:cs typeface="Times"/>
              </a:rPr>
              <a:t>Τα αυτόνομα οχήματα εγκυμονούν κινδύνους τόσο για τα κοινά οχήματα όσο και για τα πληροφοριακά συστήματα</a:t>
            </a:r>
          </a:p>
          <a:p>
            <a:pPr marL="393700">
              <a:lnSpc>
                <a:spcPct val="100000"/>
              </a:lnSpc>
              <a:spcBef>
                <a:spcPts val="1030"/>
              </a:spcBef>
            </a:pPr>
            <a:r>
              <a:rPr sz="2400" dirty="0">
                <a:solidFill>
                  <a:srgbClr val="1F6FC0"/>
                </a:solidFill>
                <a:latin typeface="Segoe UI Symbol"/>
                <a:cs typeface="Segoe UI Symbol"/>
              </a:rPr>
              <a:t>☞</a:t>
            </a:r>
            <a:r>
              <a:rPr lang="el-GR" sz="2400" dirty="0">
                <a:solidFill>
                  <a:srgbClr val="1F6FC0"/>
                </a:solidFill>
                <a:latin typeface="Times"/>
                <a:cs typeface="Times"/>
              </a:rPr>
              <a:t>διπλή πρόκληση ασφάλειας </a:t>
            </a:r>
            <a:r>
              <a:rPr sz="2400" spc="-50" dirty="0">
                <a:latin typeface="Times"/>
                <a:cs typeface="Times"/>
              </a:rPr>
              <a:t>:</a:t>
            </a:r>
            <a:endParaRPr sz="2400" dirty="0">
              <a:latin typeface="Times"/>
              <a:cs typeface="Times"/>
            </a:endParaRPr>
          </a:p>
          <a:p>
            <a:pPr marL="355600" marR="5080" indent="-342900">
              <a:lnSpc>
                <a:spcPct val="100800"/>
              </a:lnSpc>
              <a:spcBef>
                <a:spcPts val="890"/>
              </a:spcBef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dirty="0">
                <a:latin typeface="Times"/>
                <a:cs typeface="Times"/>
              </a:rPr>
              <a:t>Να κατασκευάζονται </a:t>
            </a:r>
            <a:r>
              <a:rPr lang="el-GR" sz="2400" i="1" dirty="0">
                <a:latin typeface="Garamond"/>
                <a:cs typeface="Garamond"/>
              </a:rPr>
              <a:t>ασφαλή</a:t>
            </a:r>
            <a:r>
              <a:rPr lang="el-GR" sz="2400" dirty="0">
                <a:latin typeface="Times"/>
                <a:cs typeface="Times"/>
              </a:rPr>
              <a:t> οχήματα </a:t>
            </a:r>
            <a:r>
              <a:rPr sz="2400" dirty="0">
                <a:latin typeface="Times"/>
                <a:cs typeface="Times"/>
              </a:rPr>
              <a:t>:</a:t>
            </a:r>
            <a:r>
              <a:rPr sz="2400" spc="-15" dirty="0">
                <a:latin typeface="Times"/>
                <a:cs typeface="Times"/>
              </a:rPr>
              <a:t> </a:t>
            </a:r>
            <a:r>
              <a:rPr lang="el-GR" sz="2400" dirty="0">
                <a:latin typeface="Times"/>
                <a:cs typeface="Times"/>
              </a:rPr>
              <a:t>συνήθη ζητήματα (αντοχή σε σύγκρουση, αξιοπιστία), αλλά και σφάλματα, προβλήματα λογισμικού, βλάβες αισθητήρων, προβλήματα επικοινωνίας </a:t>
            </a:r>
            <a:r>
              <a:rPr sz="2400" spc="-10" dirty="0">
                <a:latin typeface="Times"/>
                <a:cs typeface="Times"/>
              </a:rPr>
              <a:t>…</a:t>
            </a:r>
            <a:endParaRPr sz="2400" dirty="0">
              <a:latin typeface="Times"/>
              <a:cs typeface="Times"/>
            </a:endParaRPr>
          </a:p>
          <a:p>
            <a:pPr marL="355600" marR="664845" indent="-342900">
              <a:lnSpc>
                <a:spcPct val="100800"/>
              </a:lnSpc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dirty="0">
                <a:latin typeface="Times"/>
                <a:cs typeface="Times"/>
              </a:rPr>
              <a:t> Να κατασκευάζονται </a:t>
            </a:r>
            <a:r>
              <a:rPr lang="el-GR" sz="2400" i="1" dirty="0">
                <a:latin typeface="Garamond"/>
                <a:cs typeface="Garamond"/>
              </a:rPr>
              <a:t>ασφαλισμένα</a:t>
            </a:r>
            <a:r>
              <a:rPr lang="el-GR" sz="2400" dirty="0">
                <a:latin typeface="Times"/>
                <a:cs typeface="Times"/>
              </a:rPr>
              <a:t> οχήματα </a:t>
            </a:r>
            <a:r>
              <a:rPr sz="2400" dirty="0">
                <a:latin typeface="Times"/>
                <a:cs typeface="Times"/>
              </a:rPr>
              <a:t>:</a:t>
            </a:r>
            <a:r>
              <a:rPr sz="2400" spc="-25" dirty="0">
                <a:latin typeface="Times"/>
                <a:cs typeface="Times"/>
              </a:rPr>
              <a:t> </a:t>
            </a:r>
            <a:r>
              <a:rPr lang="el-GR" sz="2400" spc="-20" dirty="0">
                <a:latin typeface="Times"/>
                <a:cs typeface="Times"/>
              </a:rPr>
              <a:t>υποχρεώσεις ψηφιακών υποδομών, υποκλοπή, εξωτερικές επιθέσεις, κλοπές δεδομένων, διαρροές δεδομένων...</a:t>
            </a:r>
            <a:endParaRPr sz="2400" dirty="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0229" y="187788"/>
            <a:ext cx="6815930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1169670">
              <a:lnSpc>
                <a:spcPct val="100000"/>
              </a:lnSpc>
              <a:spcBef>
                <a:spcPts val="100"/>
              </a:spcBef>
            </a:pPr>
            <a:r>
              <a:rPr lang="el-GR" spc="135" dirty="0"/>
              <a:t>Ασφάλεια &amp; Ιδιωτικότητα</a:t>
            </a:r>
            <a:endParaRPr spc="10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24356" y="147056"/>
            <a:ext cx="1243799" cy="7929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9443" y="914504"/>
            <a:ext cx="8598712" cy="60549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 algn="just">
              <a:lnSpc>
                <a:spcPts val="2830"/>
              </a:lnSpc>
              <a:spcBef>
                <a:spcPts val="10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1900" dirty="0">
                <a:latin typeface="Times"/>
                <a:cs typeface="Times"/>
              </a:rPr>
              <a:t>Τα αυτόνομα οχήματα εγκυμονούν κινδύνους τόσο για τα κοινά οχήματα όσο και για τα πληροφοριακά συστήματα</a:t>
            </a:r>
          </a:p>
          <a:p>
            <a:pPr marL="393700" algn="just">
              <a:lnSpc>
                <a:spcPct val="100000"/>
              </a:lnSpc>
              <a:spcBef>
                <a:spcPts val="1030"/>
              </a:spcBef>
            </a:pPr>
            <a:r>
              <a:rPr lang="el-GR" sz="1900" dirty="0">
                <a:solidFill>
                  <a:srgbClr val="1F6FC0"/>
                </a:solidFill>
                <a:latin typeface="Segoe UI Symbol"/>
                <a:cs typeface="Segoe UI Symbol"/>
              </a:rPr>
              <a:t>☞</a:t>
            </a:r>
            <a:r>
              <a:rPr lang="el-GR" sz="1900" dirty="0">
                <a:solidFill>
                  <a:srgbClr val="1F6FC0"/>
                </a:solidFill>
                <a:latin typeface="Times"/>
                <a:cs typeface="Times"/>
              </a:rPr>
              <a:t>διπλή πρόκληση ασφάλειας </a:t>
            </a:r>
            <a:r>
              <a:rPr lang="el-GR" sz="1900" spc="-50" dirty="0">
                <a:latin typeface="Times"/>
                <a:cs typeface="Times"/>
              </a:rPr>
              <a:t>:</a:t>
            </a:r>
            <a:endParaRPr lang="el-GR" sz="1900" dirty="0">
              <a:latin typeface="Times"/>
              <a:cs typeface="Times"/>
            </a:endParaRPr>
          </a:p>
          <a:p>
            <a:pPr marL="355600" marR="5080" indent="-342900" algn="just">
              <a:lnSpc>
                <a:spcPct val="100800"/>
              </a:lnSpc>
              <a:spcBef>
                <a:spcPts val="890"/>
              </a:spcBef>
            </a:pPr>
            <a:r>
              <a:rPr lang="el-GR" sz="1900" spc="-10" dirty="0">
                <a:latin typeface="Calibri"/>
                <a:cs typeface="Calibri"/>
              </a:rPr>
              <a:t>-</a:t>
            </a:r>
            <a:r>
              <a:rPr lang="el-GR" sz="1900" dirty="0">
                <a:latin typeface="Times"/>
                <a:cs typeface="Times"/>
              </a:rPr>
              <a:t>Να κατασκευάζονται </a:t>
            </a:r>
            <a:r>
              <a:rPr lang="el-GR" sz="1900" i="1" dirty="0">
                <a:latin typeface="Garamond"/>
                <a:cs typeface="Garamond"/>
              </a:rPr>
              <a:t>ασφαλή</a:t>
            </a:r>
            <a:r>
              <a:rPr lang="el-GR" sz="1900" dirty="0">
                <a:latin typeface="Times"/>
                <a:cs typeface="Times"/>
              </a:rPr>
              <a:t> οχήματα :</a:t>
            </a:r>
            <a:r>
              <a:rPr lang="el-GR" sz="1900" spc="-15" dirty="0">
                <a:latin typeface="Times"/>
                <a:cs typeface="Times"/>
              </a:rPr>
              <a:t> </a:t>
            </a:r>
            <a:r>
              <a:rPr lang="el-GR" sz="1900" dirty="0">
                <a:latin typeface="Times"/>
                <a:cs typeface="Times"/>
              </a:rPr>
              <a:t>συνήθη ζητήματα (αντοχή σε σύγκρουση, αξιοπιστία), αλλά και σφάλματα, προβλήματα λογισμικού, βλάβες αισθητήρων, προβλήματα επικοινωνίας </a:t>
            </a:r>
            <a:r>
              <a:rPr lang="el-GR" sz="1900" spc="-10" dirty="0">
                <a:latin typeface="Times"/>
                <a:cs typeface="Times"/>
              </a:rPr>
              <a:t>…</a:t>
            </a:r>
            <a:endParaRPr lang="el-GR" sz="1900" dirty="0">
              <a:latin typeface="Times"/>
              <a:cs typeface="Times"/>
            </a:endParaRPr>
          </a:p>
          <a:p>
            <a:pPr marL="355600" marR="664845" indent="-342900" algn="just">
              <a:lnSpc>
                <a:spcPct val="100800"/>
              </a:lnSpc>
            </a:pPr>
            <a:r>
              <a:rPr lang="el-GR" sz="1900" spc="-10" dirty="0">
                <a:latin typeface="Calibri"/>
                <a:cs typeface="Calibri"/>
              </a:rPr>
              <a:t>-</a:t>
            </a:r>
            <a:r>
              <a:rPr lang="el-GR" sz="1900" dirty="0">
                <a:latin typeface="Times"/>
                <a:cs typeface="Times"/>
              </a:rPr>
              <a:t> Να κατασκευάζονται </a:t>
            </a:r>
            <a:r>
              <a:rPr lang="el-GR" sz="1900" i="1" dirty="0">
                <a:latin typeface="Garamond"/>
                <a:cs typeface="Garamond"/>
              </a:rPr>
              <a:t>ασφαλισμένα</a:t>
            </a:r>
            <a:r>
              <a:rPr lang="el-GR" sz="1900" dirty="0">
                <a:latin typeface="Times"/>
                <a:cs typeface="Times"/>
              </a:rPr>
              <a:t> οχήματα :</a:t>
            </a:r>
            <a:r>
              <a:rPr lang="el-GR" sz="1900" spc="-25" dirty="0">
                <a:latin typeface="Times"/>
                <a:cs typeface="Times"/>
              </a:rPr>
              <a:t> </a:t>
            </a:r>
            <a:r>
              <a:rPr lang="el-GR" sz="1900" spc="-20" dirty="0">
                <a:latin typeface="Times"/>
                <a:cs typeface="Times"/>
              </a:rPr>
              <a:t>υποχρεώσεις ψηφιακών υποδομών, υποκλοπή, εξωτερικές επιθέσεις, κλοπές δεδομένων, διαρροές δεδομένων...</a:t>
            </a:r>
            <a:endParaRPr lang="el-GR" sz="1900" dirty="0">
              <a:latin typeface="Times"/>
              <a:cs typeface="Times"/>
            </a:endParaRPr>
          </a:p>
          <a:p>
            <a:pPr marL="393700" algn="just">
              <a:lnSpc>
                <a:spcPct val="100000"/>
              </a:lnSpc>
              <a:spcBef>
                <a:spcPts val="1320"/>
              </a:spcBef>
            </a:pPr>
            <a:r>
              <a:rPr sz="1900" spc="-10" dirty="0">
                <a:solidFill>
                  <a:srgbClr val="1F6FC0"/>
                </a:solidFill>
                <a:latin typeface="Segoe UI Symbol"/>
                <a:cs typeface="Segoe UI Symbol"/>
              </a:rPr>
              <a:t>☞</a:t>
            </a:r>
            <a:r>
              <a:rPr lang="el-GR" sz="1900" spc="-10" dirty="0">
                <a:solidFill>
                  <a:srgbClr val="1F6FC0"/>
                </a:solidFill>
                <a:latin typeface="Times"/>
                <a:cs typeface="Times"/>
              </a:rPr>
              <a:t> θέματα ιδιωτικού απορρήτου </a:t>
            </a:r>
            <a:r>
              <a:rPr sz="1900" spc="-50" dirty="0">
                <a:latin typeface="Times"/>
                <a:cs typeface="Times"/>
              </a:rPr>
              <a:t>:</a:t>
            </a:r>
            <a:endParaRPr sz="1900" dirty="0">
              <a:latin typeface="Times"/>
              <a:cs typeface="Times"/>
            </a:endParaRPr>
          </a:p>
          <a:p>
            <a:pPr marL="355600" marR="54610" indent="-342900" algn="just">
              <a:lnSpc>
                <a:spcPct val="100800"/>
              </a:lnSpc>
              <a:spcBef>
                <a:spcPts val="890"/>
              </a:spcBef>
            </a:pPr>
            <a:r>
              <a:rPr sz="1900" spc="-10" dirty="0">
                <a:latin typeface="Calibri"/>
                <a:cs typeface="Calibri"/>
              </a:rPr>
              <a:t>-</a:t>
            </a:r>
            <a:r>
              <a:rPr lang="el-GR" sz="1900" dirty="0">
                <a:latin typeface="Times"/>
                <a:cs typeface="Times"/>
              </a:rPr>
              <a:t> Για τη σωστή λειτουργία των αυτόνομων οχημάτων, πρέπει να συλλέγεται, να διαμοιράζεται και να αποθηκεύεται ένας τεράστιος όγκος δεδομένων. </a:t>
            </a:r>
            <a:r>
              <a:rPr sz="1900" dirty="0">
                <a:latin typeface="Times"/>
                <a:cs typeface="Times"/>
              </a:rPr>
              <a:t>:</a:t>
            </a:r>
            <a:r>
              <a:rPr sz="1900" spc="90" dirty="0">
                <a:latin typeface="Times"/>
                <a:cs typeface="Times"/>
              </a:rPr>
              <a:t> </a:t>
            </a:r>
            <a:r>
              <a:rPr lang="el-GR" sz="1900" dirty="0">
                <a:solidFill>
                  <a:srgbClr val="1F6FC0"/>
                </a:solidFill>
                <a:latin typeface="Times"/>
                <a:cs typeface="Times"/>
              </a:rPr>
              <a:t>προσωπικά δεδομένα </a:t>
            </a:r>
            <a:r>
              <a:rPr lang="el-GR" sz="1900" dirty="0">
                <a:latin typeface="Times"/>
                <a:cs typeface="Times"/>
              </a:rPr>
              <a:t>επίσης</a:t>
            </a:r>
            <a:r>
              <a:rPr sz="1900" spc="-50" dirty="0">
                <a:latin typeface="Times"/>
                <a:cs typeface="Times"/>
              </a:rPr>
              <a:t>!</a:t>
            </a:r>
            <a:endParaRPr sz="1900" dirty="0">
              <a:latin typeface="Times"/>
              <a:cs typeface="Times"/>
            </a:endParaRPr>
          </a:p>
          <a:p>
            <a:pPr marL="12700" algn="just">
              <a:lnSpc>
                <a:spcPts val="2830"/>
              </a:lnSpc>
              <a:spcBef>
                <a:spcPts val="25"/>
              </a:spcBef>
            </a:pPr>
            <a:r>
              <a:rPr sz="1900" spc="-10" dirty="0">
                <a:latin typeface="Calibri"/>
                <a:cs typeface="Calibri"/>
              </a:rPr>
              <a:t>-</a:t>
            </a:r>
            <a:r>
              <a:rPr lang="el-GR" sz="1900" spc="-25" dirty="0">
                <a:latin typeface="Times"/>
                <a:cs typeface="Times"/>
              </a:rPr>
              <a:t>Ορισμοί της ιδιωτικότητας και των ευαίσθητων δεδομένων όπως εμπλέκονται στην ΕΕ</a:t>
            </a:r>
            <a:endParaRPr sz="1900" dirty="0">
              <a:latin typeface="Times"/>
              <a:cs typeface="Times"/>
            </a:endParaRPr>
          </a:p>
          <a:p>
            <a:pPr marL="12700" algn="just">
              <a:lnSpc>
                <a:spcPts val="2830"/>
              </a:lnSpc>
            </a:pPr>
            <a:r>
              <a:rPr sz="1900" spc="-10" dirty="0">
                <a:latin typeface="Calibri"/>
                <a:cs typeface="Calibri"/>
              </a:rPr>
              <a:t>-</a:t>
            </a:r>
            <a:r>
              <a:rPr lang="el-GR" sz="1900" spc="-20" dirty="0">
                <a:latin typeface="Times"/>
                <a:cs typeface="Times"/>
              </a:rPr>
              <a:t>Προστασία της ιδιωτικότητας στο σύνολο της υποδομής</a:t>
            </a:r>
            <a:endParaRPr sz="1900" dirty="0">
              <a:latin typeface="Times"/>
              <a:cs typeface="Times"/>
            </a:endParaRPr>
          </a:p>
          <a:p>
            <a:pPr marL="12700" algn="just">
              <a:lnSpc>
                <a:spcPct val="100000"/>
              </a:lnSpc>
              <a:spcBef>
                <a:spcPts val="20"/>
              </a:spcBef>
            </a:pPr>
            <a:r>
              <a:rPr sz="1900" spc="-10" dirty="0">
                <a:latin typeface="Calibri"/>
                <a:cs typeface="Calibri"/>
              </a:rPr>
              <a:t>-</a:t>
            </a:r>
            <a:r>
              <a:rPr lang="el-GR" sz="1900" dirty="0">
                <a:latin typeface="Times"/>
                <a:cs typeface="Times"/>
              </a:rPr>
              <a:t>Ενημερωμένη συγκατάθεση </a:t>
            </a:r>
            <a:r>
              <a:rPr sz="1900" spc="-25" dirty="0">
                <a:latin typeface="Times"/>
                <a:cs typeface="Times"/>
              </a:rPr>
              <a:t>(…)</a:t>
            </a:r>
            <a:endParaRPr sz="1900" dirty="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2496185">
              <a:lnSpc>
                <a:spcPct val="100000"/>
              </a:lnSpc>
              <a:spcBef>
                <a:spcPts val="100"/>
              </a:spcBef>
            </a:pPr>
            <a:r>
              <a:rPr lang="el-GR" spc="114" dirty="0"/>
              <a:t>Ασφάλεια</a:t>
            </a:r>
            <a:endParaRPr spc="114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973" y="1700809"/>
            <a:ext cx="3816400" cy="38164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14786" y="1066800"/>
            <a:ext cx="4476813" cy="58358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2400" b="1" spc="75" dirty="0">
                <a:solidFill>
                  <a:srgbClr val="C00000"/>
                </a:solidFill>
                <a:latin typeface="Times New Roman"/>
                <a:cs typeface="Times New Roman"/>
              </a:rPr>
              <a:t>Θετικά</a:t>
            </a:r>
            <a:r>
              <a:rPr sz="2400" b="1" spc="75" dirty="0"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sz="2400" dirty="0">
              <a:latin typeface="Times New Roman"/>
              <a:cs typeface="Times New Roman"/>
            </a:endParaRPr>
          </a:p>
          <a:p>
            <a:pPr marL="355600" marR="75565" indent="-342900" algn="l">
              <a:lnSpc>
                <a:spcPct val="100800"/>
              </a:lnSpc>
              <a:spcBef>
                <a:spcPts val="1680"/>
              </a:spcBef>
              <a:tabLst>
                <a:tab pos="2799715" algn="l"/>
              </a:tabLst>
            </a:pPr>
            <a:r>
              <a:rPr sz="2400" spc="85" dirty="0">
                <a:solidFill>
                  <a:srgbClr val="1F6FC0"/>
                </a:solidFill>
                <a:latin typeface="Segoe UI Symbol"/>
                <a:cs typeface="Segoe UI Symbol"/>
              </a:rPr>
              <a:t>☞</a:t>
            </a:r>
            <a:r>
              <a:rPr lang="el-GR" sz="2400" b="1" spc="85" dirty="0">
                <a:solidFill>
                  <a:srgbClr val="1F6FC0"/>
                </a:solidFill>
                <a:latin typeface="Times New Roman"/>
                <a:cs typeface="Times New Roman"/>
              </a:rPr>
              <a:t>Αναστοχασμός με κριτική σκέψη </a:t>
            </a:r>
            <a:r>
              <a:rPr lang="el-GR" sz="2400" spc="-25" dirty="0">
                <a:latin typeface="Times"/>
                <a:cs typeface="Times"/>
              </a:rPr>
              <a:t>σχετικά με τις ευκαιρίες και τους κινδύνους που σχετίζονται με την ηθική</a:t>
            </a:r>
            <a:r>
              <a:rPr sz="2400" spc="-20" dirty="0">
                <a:latin typeface="Times"/>
                <a:cs typeface="Times"/>
              </a:rPr>
              <a:t>risks</a:t>
            </a:r>
            <a:endParaRPr sz="2400" dirty="0">
              <a:latin typeface="Times"/>
              <a:cs typeface="Times"/>
            </a:endParaRPr>
          </a:p>
          <a:p>
            <a:pPr marL="355600" marR="30480" indent="-342900" algn="l">
              <a:lnSpc>
                <a:spcPct val="100800"/>
              </a:lnSpc>
              <a:spcBef>
                <a:spcPts val="1585"/>
              </a:spcBef>
            </a:pPr>
            <a:r>
              <a:rPr sz="2400" dirty="0">
                <a:solidFill>
                  <a:srgbClr val="1F6FC0"/>
                </a:solidFill>
                <a:latin typeface="Segoe UI Symbol"/>
                <a:cs typeface="Segoe UI Symbol"/>
              </a:rPr>
              <a:t>☞</a:t>
            </a:r>
            <a:r>
              <a:rPr lang="el-GR" sz="2400" dirty="0">
                <a:latin typeface="Times"/>
                <a:cs typeface="Times"/>
              </a:rPr>
              <a:t>Ενσωμάτωση ηθικών προβληματισμών στις διαδικασίες </a:t>
            </a:r>
            <a:r>
              <a:rPr lang="el-GR" sz="2400" b="1" spc="135" dirty="0">
                <a:solidFill>
                  <a:srgbClr val="1F6FC0"/>
                </a:solidFill>
                <a:latin typeface="Times New Roman"/>
                <a:cs typeface="Times New Roman"/>
              </a:rPr>
              <a:t>σχεδιασμού</a:t>
            </a:r>
            <a:endParaRPr sz="2400" dirty="0">
              <a:latin typeface="Times"/>
              <a:cs typeface="Times"/>
            </a:endParaRPr>
          </a:p>
          <a:p>
            <a:pPr marL="354965" marR="5080" indent="-342900" algn="l">
              <a:lnSpc>
                <a:spcPct val="99400"/>
              </a:lnSpc>
              <a:spcBef>
                <a:spcPts val="1745"/>
              </a:spcBef>
            </a:pPr>
            <a:r>
              <a:rPr sz="2400" dirty="0">
                <a:solidFill>
                  <a:srgbClr val="1F6FC0"/>
                </a:solidFill>
                <a:latin typeface="Segoe UI Symbol"/>
                <a:cs typeface="Segoe UI Symbol"/>
              </a:rPr>
              <a:t>☞</a:t>
            </a:r>
            <a:r>
              <a:rPr sz="2400" spc="-75" dirty="0">
                <a:solidFill>
                  <a:srgbClr val="1F6FC0"/>
                </a:solidFill>
                <a:latin typeface="Segoe UI Symbol"/>
                <a:cs typeface="Segoe UI Symbol"/>
              </a:rPr>
              <a:t> </a:t>
            </a:r>
            <a:r>
              <a:rPr lang="el-GR" sz="2400" dirty="0">
                <a:latin typeface="Times"/>
                <a:cs typeface="Times"/>
              </a:rPr>
              <a:t>Παροχή αποτελεσματικών </a:t>
            </a:r>
            <a:r>
              <a:rPr lang="el-GR" sz="2400" b="1" spc="105" dirty="0">
                <a:solidFill>
                  <a:srgbClr val="1F6FC0"/>
                </a:solidFill>
                <a:latin typeface="Times New Roman"/>
                <a:cs typeface="Times New Roman"/>
              </a:rPr>
              <a:t>ρυθμίσεων, μέτρων πολιτικής και θεσμικής υποστήριξης</a:t>
            </a:r>
            <a:r>
              <a:rPr sz="2400" b="1" spc="175" dirty="0">
                <a:solidFill>
                  <a:srgbClr val="1F6FC0"/>
                </a:solidFill>
                <a:latin typeface="Times New Roman"/>
                <a:cs typeface="Times New Roman"/>
              </a:rPr>
              <a:t>,</a:t>
            </a:r>
            <a:r>
              <a:rPr sz="2400" b="1" spc="40" dirty="0">
                <a:solidFill>
                  <a:srgbClr val="1F6FC0"/>
                </a:solidFill>
                <a:latin typeface="Times New Roman"/>
                <a:cs typeface="Times New Roman"/>
              </a:rPr>
              <a:t> </a:t>
            </a:r>
            <a:r>
              <a:rPr lang="el-GR" sz="2400" dirty="0">
                <a:latin typeface="Times"/>
                <a:cs typeface="Times"/>
              </a:rPr>
              <a:t>για την ασφαλή κινητικότητα</a:t>
            </a:r>
            <a:endParaRPr sz="2400" dirty="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1657985">
              <a:lnSpc>
                <a:spcPct val="100000"/>
              </a:lnSpc>
              <a:spcBef>
                <a:spcPts val="100"/>
              </a:spcBef>
            </a:pPr>
            <a:r>
              <a:rPr lang="el-GR" spc="145" dirty="0"/>
              <a:t>Βιωσιμότητα</a:t>
            </a:r>
            <a:endParaRPr spc="14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23732" y="1844827"/>
            <a:ext cx="4896535" cy="32643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1403" rIns="0" bIns="0" rtlCol="0">
            <a:spAutoFit/>
          </a:bodyPr>
          <a:lstStyle/>
          <a:p>
            <a:pPr marL="2607945">
              <a:lnSpc>
                <a:spcPct val="100000"/>
              </a:lnSpc>
              <a:spcBef>
                <a:spcPts val="100"/>
              </a:spcBef>
            </a:pPr>
            <a:r>
              <a:rPr lang="el-GR" spc="135" dirty="0"/>
              <a:t>Στόχοι</a:t>
            </a:r>
            <a:endParaRPr spc="135" dirty="0"/>
          </a:p>
        </p:txBody>
      </p:sp>
      <p:sp>
        <p:nvSpPr>
          <p:cNvPr id="3" name="object 3"/>
          <p:cNvSpPr txBox="1"/>
          <p:nvPr/>
        </p:nvSpPr>
        <p:spPr>
          <a:xfrm>
            <a:off x="535924" y="1694179"/>
            <a:ext cx="7360284" cy="3562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100"/>
              </a:spcBef>
              <a:buClr>
                <a:srgbClr val="1F6FC0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lang="el-GR" sz="2400" dirty="0">
                <a:latin typeface="Times"/>
                <a:cs typeface="Times"/>
              </a:rPr>
              <a:t>Παρουσίαση της αυτοματοποίησης της οδήγησης και της ηθικής της σημασίας</a:t>
            </a:r>
            <a:endParaRPr sz="2400" dirty="0">
              <a:latin typeface="Times"/>
              <a:cs typeface="Times"/>
            </a:endParaRPr>
          </a:p>
          <a:p>
            <a:pPr marL="469265" indent="-456565">
              <a:lnSpc>
                <a:spcPct val="100000"/>
              </a:lnSpc>
              <a:spcBef>
                <a:spcPts val="1920"/>
              </a:spcBef>
              <a:buClr>
                <a:srgbClr val="1F6FC0"/>
              </a:buClr>
              <a:buAutoNum type="arabicPeriod"/>
              <a:tabLst>
                <a:tab pos="469265" algn="l"/>
                <a:tab pos="469900" algn="l"/>
              </a:tabLst>
            </a:pPr>
            <a:r>
              <a:rPr lang="el-GR" sz="2400" spc="-50" dirty="0">
                <a:latin typeface="Times"/>
                <a:cs typeface="Times"/>
              </a:rPr>
              <a:t>Ανάλυση τριών ηθικών ζητημάτων </a:t>
            </a:r>
            <a:r>
              <a:rPr sz="2400" spc="-10" dirty="0">
                <a:latin typeface="Times"/>
                <a:cs typeface="Times"/>
              </a:rPr>
              <a:t>:</a:t>
            </a:r>
            <a:endParaRPr sz="2400" dirty="0">
              <a:latin typeface="Times"/>
              <a:cs typeface="Times"/>
            </a:endParaRPr>
          </a:p>
          <a:p>
            <a:pPr marL="1298575">
              <a:lnSpc>
                <a:spcPts val="2845"/>
              </a:lnSpc>
              <a:spcBef>
                <a:spcPts val="1605"/>
              </a:spcBef>
            </a:pPr>
            <a:r>
              <a:rPr sz="2400" dirty="0">
                <a:solidFill>
                  <a:srgbClr val="1F6FC0"/>
                </a:solidFill>
                <a:latin typeface="Verdana"/>
                <a:cs typeface="Verdana"/>
              </a:rPr>
              <a:t>Ø</a:t>
            </a:r>
            <a:r>
              <a:rPr sz="2400" spc="-65" dirty="0">
                <a:solidFill>
                  <a:srgbClr val="1F6FC0"/>
                </a:solidFill>
                <a:latin typeface="Verdana"/>
                <a:cs typeface="Verdana"/>
              </a:rPr>
              <a:t> </a:t>
            </a:r>
            <a:r>
              <a:rPr lang="el-GR" sz="2400" spc="-10" dirty="0">
                <a:latin typeface="Times"/>
                <a:cs typeface="Times"/>
              </a:rPr>
              <a:t>Ασφάλεια</a:t>
            </a:r>
            <a:endParaRPr sz="2400" dirty="0">
              <a:latin typeface="Times"/>
              <a:cs typeface="Times"/>
            </a:endParaRPr>
          </a:p>
          <a:p>
            <a:pPr marL="1298575">
              <a:lnSpc>
                <a:spcPts val="2845"/>
              </a:lnSpc>
            </a:pPr>
            <a:r>
              <a:rPr sz="2400" dirty="0">
                <a:solidFill>
                  <a:srgbClr val="1F6FC0"/>
                </a:solidFill>
                <a:latin typeface="Verdana"/>
                <a:cs typeface="Verdana"/>
              </a:rPr>
              <a:t>Ø</a:t>
            </a:r>
            <a:r>
              <a:rPr sz="2400" spc="-55" dirty="0">
                <a:solidFill>
                  <a:srgbClr val="1F6FC0"/>
                </a:solidFill>
                <a:latin typeface="Verdana"/>
                <a:cs typeface="Verdana"/>
              </a:rPr>
              <a:t> </a:t>
            </a:r>
            <a:r>
              <a:rPr lang="el-GR" sz="2400" spc="-10" dirty="0">
                <a:latin typeface="Times"/>
                <a:cs typeface="Times"/>
              </a:rPr>
              <a:t>Βιωσιμότητα</a:t>
            </a:r>
            <a:endParaRPr sz="2400" dirty="0">
              <a:latin typeface="Times"/>
              <a:cs typeface="Times"/>
            </a:endParaRPr>
          </a:p>
          <a:p>
            <a:pPr marL="1298575">
              <a:lnSpc>
                <a:spcPct val="100000"/>
              </a:lnSpc>
            </a:pPr>
            <a:r>
              <a:rPr sz="2400" dirty="0">
                <a:solidFill>
                  <a:srgbClr val="1F6FC0"/>
                </a:solidFill>
                <a:latin typeface="Verdana"/>
                <a:cs typeface="Verdana"/>
              </a:rPr>
              <a:t>Ø</a:t>
            </a:r>
            <a:r>
              <a:rPr sz="2400" spc="-55" dirty="0">
                <a:solidFill>
                  <a:srgbClr val="1F6FC0"/>
                </a:solidFill>
                <a:latin typeface="Verdana"/>
                <a:cs typeface="Verdana"/>
              </a:rPr>
              <a:t> </a:t>
            </a:r>
            <a:r>
              <a:rPr lang="el-GR" sz="2400" spc="-10" dirty="0">
                <a:latin typeface="Times"/>
                <a:cs typeface="Times"/>
              </a:rPr>
              <a:t>Ευθύνη</a:t>
            </a:r>
            <a:endParaRPr sz="2400" dirty="0">
              <a:latin typeface="Times"/>
              <a:cs typeface="Times"/>
            </a:endParaRPr>
          </a:p>
          <a:p>
            <a:pPr marL="469265" indent="-456565">
              <a:lnSpc>
                <a:spcPct val="100000"/>
              </a:lnSpc>
              <a:spcBef>
                <a:spcPts val="1345"/>
              </a:spcBef>
              <a:buClr>
                <a:srgbClr val="1F6FC0"/>
              </a:buClr>
              <a:buAutoNum type="arabicPeriod" startAt="3"/>
              <a:tabLst>
                <a:tab pos="469265" algn="l"/>
                <a:tab pos="469900" algn="l"/>
              </a:tabLst>
            </a:pPr>
            <a:r>
              <a:rPr lang="el-GR" sz="2400" spc="-50" dirty="0">
                <a:latin typeface="Times"/>
                <a:cs typeface="Times"/>
              </a:rPr>
              <a:t>Συζήτηση αναπόφευκτων ηθικών διλημμάτων σύγκρουσης </a:t>
            </a:r>
            <a:endParaRPr sz="2400" dirty="0">
              <a:latin typeface="Times"/>
              <a:cs typeface="Time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10543"/>
            <a:ext cx="9144000" cy="14474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3304" y="3249167"/>
            <a:ext cx="3364992" cy="289255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30455"/>
          </a:xfrm>
          <a:prstGeom prst="rect">
            <a:avLst/>
          </a:prstGeom>
        </p:spPr>
        <p:txBody>
          <a:bodyPr vert="horz" wrap="square" lIns="0" tIns="189991" rIns="0" bIns="0" rtlCol="0">
            <a:spAutoFit/>
          </a:bodyPr>
          <a:lstStyle/>
          <a:p>
            <a:pPr marL="357505">
              <a:lnSpc>
                <a:spcPct val="100000"/>
              </a:lnSpc>
              <a:spcBef>
                <a:spcPts val="100"/>
              </a:spcBef>
            </a:pPr>
            <a:r>
              <a:rPr lang="el-GR" sz="3500" spc="155" dirty="0"/>
              <a:t>Περιγραφές Βιωσιμότητας</a:t>
            </a:r>
            <a:endParaRPr sz="350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40" y="260647"/>
            <a:ext cx="1235257" cy="82350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990600" y="1295400"/>
            <a:ext cx="6316663" cy="2800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dirty="0"/>
              <a:t>Βελτιστοποίηση της κυκλοφορίας και νέα πρότυπα κινητικότητας</a:t>
            </a:r>
          </a:p>
          <a:p>
            <a:pPr marL="273685">
              <a:lnSpc>
                <a:spcPts val="2830"/>
              </a:lnSpc>
              <a:spcBef>
                <a:spcPts val="1920"/>
              </a:spcBef>
            </a:pP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l-GR" dirty="0">
                <a:solidFill>
                  <a:srgbClr val="000000"/>
                </a:solidFill>
              </a:rPr>
              <a:t>Μειωμένη κατανάλωση καυσίμων (ατμοσφαιρική ρύπανση</a:t>
            </a:r>
            <a:r>
              <a:rPr spc="-10" dirty="0">
                <a:solidFill>
                  <a:srgbClr val="000000"/>
                </a:solidFill>
              </a:rPr>
              <a:t>)</a:t>
            </a:r>
          </a:p>
          <a:p>
            <a:pPr marL="273685">
              <a:lnSpc>
                <a:spcPts val="2830"/>
              </a:lnSpc>
            </a:pPr>
            <a:r>
              <a:rPr spc="-1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l-GR" dirty="0">
                <a:solidFill>
                  <a:srgbClr val="000000"/>
                </a:solidFill>
              </a:rPr>
              <a:t>Μειωμένες εκπομπές CO2 (υπερθέρμανση του πλανήτη</a:t>
            </a:r>
            <a:r>
              <a:rPr spc="-10" dirty="0">
                <a:solidFill>
                  <a:srgbClr val="000000"/>
                </a:solidFill>
              </a:rPr>
              <a:t>)</a:t>
            </a:r>
          </a:p>
          <a:p>
            <a:pPr marL="273685">
              <a:lnSpc>
                <a:spcPct val="100000"/>
              </a:lnSpc>
              <a:spcBef>
                <a:spcPts val="20"/>
              </a:spcBef>
            </a:pPr>
            <a:r>
              <a:rPr lang="el-GR" spc="-10" dirty="0">
                <a:solidFill>
                  <a:srgbClr val="000000"/>
                </a:solidFill>
                <a:latin typeface="Calibri"/>
                <a:cs typeface="Calibri"/>
              </a:rPr>
              <a:t>-Μειωμένη χρήση της γης</a:t>
            </a:r>
            <a:endParaRPr spc="-25" dirty="0">
              <a:solidFill>
                <a:srgbClr val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9000" y="3789172"/>
            <a:ext cx="3364992" cy="28925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30455"/>
          </a:xfrm>
          <a:prstGeom prst="rect">
            <a:avLst/>
          </a:prstGeom>
        </p:spPr>
        <p:txBody>
          <a:bodyPr vert="horz" wrap="square" lIns="0" tIns="189991" rIns="0" bIns="0" rtlCol="0">
            <a:spAutoFit/>
          </a:bodyPr>
          <a:lstStyle/>
          <a:p>
            <a:pPr marL="357505">
              <a:lnSpc>
                <a:spcPct val="100000"/>
              </a:lnSpc>
              <a:spcBef>
                <a:spcPts val="100"/>
              </a:spcBef>
            </a:pPr>
            <a:r>
              <a:rPr lang="el-GR" sz="3500" spc="155" dirty="0"/>
              <a:t>Περιγραφές Βιωσιμότητας</a:t>
            </a:r>
            <a:endParaRPr sz="3500" dirty="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40" y="260647"/>
            <a:ext cx="1235257" cy="82350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0953" y="1258315"/>
            <a:ext cx="7295847" cy="5034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400" dirty="0">
                <a:solidFill>
                  <a:srgbClr val="00B04F"/>
                </a:solidFill>
                <a:latin typeface="Times"/>
                <a:cs typeface="Times"/>
              </a:rPr>
              <a:t>Βελτιστοποίηση της κυκλοφορίας και νέα πρότυπα κινητικότητας</a:t>
            </a:r>
            <a:endParaRPr lang="en-US" sz="2400" dirty="0">
              <a:latin typeface="Times"/>
              <a:cs typeface="Times"/>
            </a:endParaRPr>
          </a:p>
          <a:p>
            <a:pPr marL="273685">
              <a:lnSpc>
                <a:spcPts val="2000"/>
              </a:lnSpc>
              <a:spcBef>
                <a:spcPts val="1200"/>
              </a:spcBef>
            </a:pPr>
            <a:r>
              <a:rPr lang="el-GR" sz="2400" spc="-10" dirty="0">
                <a:latin typeface="Calibri"/>
                <a:cs typeface="Calibri"/>
              </a:rPr>
              <a:t>-Μειωμένη κατανάλωση καυσίμων (ατμοσφαιρική ρύπανση)</a:t>
            </a:r>
          </a:p>
          <a:p>
            <a:pPr marL="273685">
              <a:lnSpc>
                <a:spcPts val="2000"/>
              </a:lnSpc>
              <a:spcBef>
                <a:spcPts val="1200"/>
              </a:spcBef>
            </a:pPr>
            <a:r>
              <a:rPr lang="el-GR" sz="2400" spc="-10" dirty="0">
                <a:latin typeface="Calibri"/>
                <a:cs typeface="Calibri"/>
              </a:rPr>
              <a:t>-Μειωμένες εκπομπές CO2 (υπερθέρμανση του πλανήτη)</a:t>
            </a:r>
          </a:p>
          <a:p>
            <a:pPr marL="273685">
              <a:lnSpc>
                <a:spcPts val="2000"/>
              </a:lnSpc>
              <a:spcBef>
                <a:spcPts val="1200"/>
              </a:spcBef>
            </a:pPr>
            <a:r>
              <a:rPr lang="el-GR" sz="2400" spc="-10" dirty="0">
                <a:latin typeface="Calibri"/>
                <a:cs typeface="Calibri"/>
              </a:rPr>
              <a:t>-Μειωμένη χρήση της γης</a:t>
            </a:r>
          </a:p>
          <a:p>
            <a:pPr marL="273685">
              <a:lnSpc>
                <a:spcPct val="100000"/>
              </a:lnSpc>
              <a:spcBef>
                <a:spcPts val="20"/>
              </a:spcBef>
            </a:pPr>
            <a:endParaRPr lang="en-US" sz="2400" dirty="0">
              <a:latin typeface="Times"/>
              <a:cs typeface="Times"/>
            </a:endParaRPr>
          </a:p>
          <a:p>
            <a:pPr marL="5208905">
              <a:lnSpc>
                <a:spcPct val="100000"/>
              </a:lnSpc>
            </a:pPr>
            <a:r>
              <a:rPr lang="el-GR" sz="2400" dirty="0">
                <a:solidFill>
                  <a:srgbClr val="A2A2A2"/>
                </a:solidFill>
                <a:latin typeface="Times"/>
                <a:cs typeface="Times"/>
              </a:rPr>
              <a:t>Περισσότερος πλούτος</a:t>
            </a:r>
            <a:endParaRPr sz="2400" dirty="0">
              <a:latin typeface="Times"/>
              <a:cs typeface="Time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300" dirty="0">
              <a:latin typeface="Times"/>
              <a:cs typeface="Times"/>
            </a:endParaRPr>
          </a:p>
          <a:p>
            <a:pPr marL="5162550" marR="5080" indent="-342900">
              <a:lnSpc>
                <a:spcPts val="2810"/>
              </a:lnSpc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000" dirty="0">
                <a:latin typeface="Times"/>
                <a:cs typeface="Times"/>
              </a:rPr>
              <a:t>Νέες επιχειρηματικές ευκαιρίες</a:t>
            </a:r>
            <a:endParaRPr sz="2000" dirty="0">
              <a:latin typeface="Times"/>
              <a:cs typeface="Times"/>
            </a:endParaRPr>
          </a:p>
          <a:p>
            <a:pPr marL="4819650">
              <a:lnSpc>
                <a:spcPts val="2820"/>
              </a:lnSpc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000" dirty="0">
                <a:latin typeface="Times"/>
                <a:cs typeface="Times"/>
              </a:rPr>
              <a:t>Νέες θέσεις εργασίας</a:t>
            </a:r>
            <a:endParaRPr sz="2400" dirty="0">
              <a:latin typeface="Times"/>
              <a:cs typeface="Time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3810001"/>
            <a:ext cx="3441192" cy="28462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30455"/>
          </a:xfrm>
          <a:prstGeom prst="rect">
            <a:avLst/>
          </a:prstGeom>
        </p:spPr>
        <p:txBody>
          <a:bodyPr vert="horz" wrap="square" lIns="0" tIns="189991" rIns="0" bIns="0" rtlCol="0">
            <a:spAutoFit/>
          </a:bodyPr>
          <a:lstStyle/>
          <a:p>
            <a:pPr marL="357505">
              <a:lnSpc>
                <a:spcPct val="100000"/>
              </a:lnSpc>
              <a:spcBef>
                <a:spcPts val="100"/>
              </a:spcBef>
            </a:pPr>
            <a:r>
              <a:rPr lang="el-GR" sz="3500" spc="155" dirty="0"/>
              <a:t>Περιγραφές Βιωσιμότητας</a:t>
            </a:r>
            <a:endParaRPr sz="3500" dirty="0"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40" y="260647"/>
            <a:ext cx="1235257" cy="8235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1413668" y="899889"/>
            <a:ext cx="6875780" cy="2708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200" dirty="0">
                <a:solidFill>
                  <a:srgbClr val="00B04F"/>
                </a:solidFill>
                <a:latin typeface="Times"/>
                <a:cs typeface="Times"/>
              </a:rPr>
              <a:t>Βελτιστοποίηση της κυκλοφορίας και νέα πρότυπα κινητικότητας</a:t>
            </a:r>
            <a:endParaRPr lang="en-US" sz="2200" dirty="0">
              <a:latin typeface="Times"/>
              <a:cs typeface="Times"/>
            </a:endParaRPr>
          </a:p>
          <a:p>
            <a:pPr marL="273685">
              <a:lnSpc>
                <a:spcPts val="2830"/>
              </a:lnSpc>
              <a:spcBef>
                <a:spcPts val="1920"/>
              </a:spcBef>
            </a:pPr>
            <a:r>
              <a:rPr lang="en-US" sz="2200" spc="-1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n-US" sz="2200" spc="-10" dirty="0">
                <a:solidFill>
                  <a:srgbClr val="000000"/>
                </a:solidFill>
              </a:rPr>
              <a:t> </a:t>
            </a:r>
            <a:r>
              <a:rPr lang="el-GR" sz="2200" spc="-40" dirty="0">
                <a:solidFill>
                  <a:srgbClr val="000000"/>
                </a:solidFill>
              </a:rPr>
              <a:t>Μειωμένη κατανάλωση καυσίμων (ατμοσφαιρική ρύπανση</a:t>
            </a:r>
            <a:r>
              <a:rPr lang="en-US" sz="2200" spc="-10" dirty="0">
                <a:solidFill>
                  <a:srgbClr val="000000"/>
                </a:solidFill>
              </a:rPr>
              <a:t>)</a:t>
            </a:r>
          </a:p>
          <a:p>
            <a:pPr marL="273685">
              <a:lnSpc>
                <a:spcPts val="2830"/>
              </a:lnSpc>
            </a:pPr>
            <a:r>
              <a:rPr sz="2200" spc="-1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l-GR" sz="2200" dirty="0">
                <a:solidFill>
                  <a:srgbClr val="000000"/>
                </a:solidFill>
              </a:rPr>
              <a:t>Μειωμένες εκπομπές CO2 (υπερθέρμανση του πλανήτη</a:t>
            </a:r>
            <a:r>
              <a:rPr sz="2200" spc="-10" dirty="0">
                <a:solidFill>
                  <a:srgbClr val="000000"/>
                </a:solidFill>
              </a:rPr>
              <a:t>)</a:t>
            </a:r>
          </a:p>
          <a:p>
            <a:pPr marL="273685">
              <a:lnSpc>
                <a:spcPct val="100000"/>
              </a:lnSpc>
              <a:spcBef>
                <a:spcPts val="20"/>
              </a:spcBef>
            </a:pPr>
            <a:r>
              <a:rPr lang="el-GR" sz="2200" spc="-10" dirty="0">
                <a:solidFill>
                  <a:srgbClr val="000000"/>
                </a:solidFill>
                <a:latin typeface="Calibri"/>
                <a:cs typeface="Calibri"/>
              </a:rPr>
              <a:t>-Μειωμένη χρήση της γης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203" y="3617975"/>
            <a:ext cx="3207918" cy="3065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4629" algn="l">
              <a:lnSpc>
                <a:spcPct val="100000"/>
              </a:lnSpc>
              <a:spcBef>
                <a:spcPts val="100"/>
              </a:spcBef>
            </a:pPr>
            <a:r>
              <a:rPr lang="el-GR" sz="1700" dirty="0">
                <a:solidFill>
                  <a:srgbClr val="1F6FC0"/>
                </a:solidFill>
                <a:latin typeface="Times"/>
                <a:cs typeface="Times"/>
              </a:rPr>
              <a:t>Αύξηση της ευημερίας</a:t>
            </a:r>
            <a:endParaRPr sz="1700" dirty="0">
              <a:latin typeface="Times"/>
              <a:cs typeface="Times"/>
            </a:endParaRPr>
          </a:p>
          <a:p>
            <a:pPr marL="355600" marR="262890" indent="-342900" algn="l">
              <a:lnSpc>
                <a:spcPts val="2780"/>
              </a:lnSpc>
              <a:spcBef>
                <a:spcPts val="2020"/>
              </a:spcBef>
            </a:pPr>
            <a:r>
              <a:rPr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	</a:t>
            </a:r>
            <a:r>
              <a:rPr lang="el-GR" sz="1700" spc="-65" dirty="0">
                <a:latin typeface="Times"/>
                <a:cs typeface="Times"/>
              </a:rPr>
              <a:t>Λιγότερος χρόνος στη κίνηση</a:t>
            </a:r>
            <a:endParaRPr sz="1700" dirty="0">
              <a:latin typeface="Times"/>
              <a:cs typeface="Times"/>
            </a:endParaRPr>
          </a:p>
          <a:p>
            <a:pPr marL="355600" marR="400685" indent="-342900" algn="l">
              <a:lnSpc>
                <a:spcPts val="2900"/>
              </a:lnSpc>
              <a:spcBef>
                <a:spcPts val="35"/>
              </a:spcBef>
            </a:pPr>
            <a:r>
              <a:rPr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	</a:t>
            </a:r>
            <a:r>
              <a:rPr lang="el-GR" sz="1700" dirty="0">
                <a:latin typeface="Times"/>
                <a:cs typeface="Times"/>
              </a:rPr>
              <a:t>Καμία χρονική επιβάρυνση στην οδήγηση</a:t>
            </a:r>
            <a:endParaRPr lang="en-US" sz="1700" dirty="0">
              <a:latin typeface="Times"/>
              <a:cs typeface="Times"/>
            </a:endParaRPr>
          </a:p>
          <a:p>
            <a:pPr marL="355600" marR="332105" indent="-342900" algn="l">
              <a:lnSpc>
                <a:spcPts val="2900"/>
              </a:lnSpc>
              <a:spcBef>
                <a:spcPts val="10"/>
              </a:spcBef>
            </a:pPr>
            <a:r>
              <a:rPr lang="en-US"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	</a:t>
            </a:r>
            <a:r>
              <a:rPr lang="el-GR" sz="1700" dirty="0">
                <a:latin typeface="Times"/>
                <a:cs typeface="Times"/>
              </a:rPr>
              <a:t>Βελτιωμένες επιλογές κινητικότητας</a:t>
            </a:r>
            <a:endParaRPr lang="en-US" sz="1700" dirty="0">
              <a:latin typeface="Times"/>
              <a:cs typeface="Times"/>
            </a:endParaRPr>
          </a:p>
          <a:p>
            <a:pPr marL="12700" algn="l">
              <a:lnSpc>
                <a:spcPts val="2690"/>
              </a:lnSpc>
            </a:pPr>
            <a:r>
              <a:rPr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      </a:t>
            </a:r>
            <a:r>
              <a:rPr lang="el-GR" sz="1700" spc="-10" dirty="0">
                <a:latin typeface="Times"/>
                <a:cs typeface="Times"/>
              </a:rPr>
              <a:t>Ενσωμάτωση</a:t>
            </a:r>
            <a:endParaRPr sz="1700" dirty="0">
              <a:latin typeface="Times"/>
              <a:cs typeface="Time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07929" y="3426451"/>
            <a:ext cx="28900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400" dirty="0">
                <a:solidFill>
                  <a:srgbClr val="A2A2A2"/>
                </a:solidFill>
                <a:latin typeface="Times"/>
                <a:cs typeface="Times"/>
              </a:rPr>
              <a:t>Περισσότερος πλούτος</a:t>
            </a:r>
            <a:endParaRPr lang="en-GB" sz="2400" dirty="0">
              <a:latin typeface="Times"/>
              <a:cs typeface="Time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92087" y="4457423"/>
            <a:ext cx="2639509" cy="1444242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</a:pPr>
            <a:r>
              <a:rPr lang="en-US" sz="2200" spc="-10" dirty="0">
                <a:latin typeface="Calibri"/>
                <a:cs typeface="Calibri"/>
              </a:rPr>
              <a:t>-</a:t>
            </a:r>
            <a:r>
              <a:rPr lang="el-GR" sz="2200" spc="-10" dirty="0">
                <a:latin typeface="Calibri"/>
                <a:cs typeface="Calibri"/>
              </a:rPr>
              <a:t>Νέες επιχειρηματικές ευκαιρίες</a:t>
            </a:r>
            <a:endParaRPr lang="en-US" sz="2200" dirty="0">
              <a:latin typeface="Times"/>
              <a:cs typeface="Times"/>
            </a:endParaRPr>
          </a:p>
          <a:p>
            <a:pPr marL="12700">
              <a:lnSpc>
                <a:spcPts val="2820"/>
              </a:lnSpc>
            </a:pPr>
            <a:r>
              <a:rPr lang="en-US" sz="2200" spc="-10" dirty="0">
                <a:latin typeface="Calibri"/>
                <a:cs typeface="Calibri"/>
              </a:rPr>
              <a:t>-</a:t>
            </a:r>
            <a:r>
              <a:rPr lang="el-GR" sz="2200" dirty="0">
                <a:latin typeface="Times"/>
                <a:cs typeface="Times"/>
              </a:rPr>
              <a:t>Νέες ευκαιρίες εργασίας</a:t>
            </a:r>
            <a:endParaRPr lang="en-US" sz="2200" dirty="0">
              <a:latin typeface="Times"/>
              <a:cs typeface="Time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3192" y="3699536"/>
            <a:ext cx="3364992" cy="289255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30455"/>
          </a:xfrm>
          <a:prstGeom prst="rect">
            <a:avLst/>
          </a:prstGeom>
        </p:spPr>
        <p:txBody>
          <a:bodyPr vert="horz" wrap="square" lIns="0" tIns="189991" rIns="0" bIns="0" rtlCol="0">
            <a:spAutoFit/>
          </a:bodyPr>
          <a:lstStyle/>
          <a:p>
            <a:pPr marL="357505">
              <a:lnSpc>
                <a:spcPct val="100000"/>
              </a:lnSpc>
              <a:spcBef>
                <a:spcPts val="100"/>
              </a:spcBef>
            </a:pPr>
            <a:r>
              <a:rPr lang="el-GR" sz="3500" spc="155" dirty="0"/>
              <a:t>Περιγραφές Βιωσιμότητας</a:t>
            </a:r>
            <a:endParaRPr sz="3500" dirty="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40" y="260647"/>
            <a:ext cx="1235257" cy="82350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1413668" y="899889"/>
            <a:ext cx="6875780" cy="2708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200" dirty="0">
                <a:solidFill>
                  <a:srgbClr val="00B04F"/>
                </a:solidFill>
                <a:latin typeface="Times"/>
                <a:cs typeface="Times"/>
              </a:rPr>
              <a:t>Βελτιστοποίηση της κυκλοφορίας και νέα πρότυπα κινητικότητας</a:t>
            </a:r>
            <a:endParaRPr lang="en-US" sz="2200" dirty="0">
              <a:latin typeface="Times"/>
              <a:cs typeface="Times"/>
            </a:endParaRPr>
          </a:p>
          <a:p>
            <a:pPr marL="273685">
              <a:lnSpc>
                <a:spcPts val="2830"/>
              </a:lnSpc>
              <a:spcBef>
                <a:spcPts val="1920"/>
              </a:spcBef>
            </a:pPr>
            <a:r>
              <a:rPr lang="en-US" sz="2200" spc="-1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n-US" sz="2200" spc="-10" dirty="0">
                <a:solidFill>
                  <a:srgbClr val="000000"/>
                </a:solidFill>
              </a:rPr>
              <a:t> </a:t>
            </a:r>
            <a:r>
              <a:rPr lang="el-GR" sz="2200" spc="-40" dirty="0">
                <a:solidFill>
                  <a:srgbClr val="000000"/>
                </a:solidFill>
              </a:rPr>
              <a:t>Μειωμένη κατανάλωση καυσίμων (ατμοσφαιρική ρύπανση</a:t>
            </a:r>
            <a:r>
              <a:rPr lang="en-US" sz="2200" spc="-10" dirty="0">
                <a:solidFill>
                  <a:srgbClr val="000000"/>
                </a:solidFill>
              </a:rPr>
              <a:t>)</a:t>
            </a:r>
          </a:p>
          <a:p>
            <a:pPr marL="273685">
              <a:lnSpc>
                <a:spcPts val="2830"/>
              </a:lnSpc>
            </a:pPr>
            <a:r>
              <a:rPr sz="2200" spc="-1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l-GR" sz="2200" dirty="0">
                <a:solidFill>
                  <a:srgbClr val="000000"/>
                </a:solidFill>
              </a:rPr>
              <a:t>Μειωμένες εκπομπές CO2 (υπερθέρμανση του πλανήτη</a:t>
            </a:r>
            <a:r>
              <a:rPr sz="2200" spc="-10" dirty="0">
                <a:solidFill>
                  <a:srgbClr val="000000"/>
                </a:solidFill>
              </a:rPr>
              <a:t>)</a:t>
            </a:r>
          </a:p>
          <a:p>
            <a:pPr marL="273685">
              <a:lnSpc>
                <a:spcPct val="100000"/>
              </a:lnSpc>
              <a:spcBef>
                <a:spcPts val="20"/>
              </a:spcBef>
            </a:pPr>
            <a:r>
              <a:rPr lang="el-GR" sz="2200" spc="-10" dirty="0">
                <a:solidFill>
                  <a:srgbClr val="000000"/>
                </a:solidFill>
                <a:latin typeface="Calibri"/>
                <a:cs typeface="Calibri"/>
              </a:rPr>
              <a:t>-Μειωμένη χρήση της γης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203" y="3617975"/>
            <a:ext cx="3207918" cy="3065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4629" algn="l">
              <a:lnSpc>
                <a:spcPct val="100000"/>
              </a:lnSpc>
              <a:spcBef>
                <a:spcPts val="100"/>
              </a:spcBef>
            </a:pPr>
            <a:r>
              <a:rPr lang="el-GR" sz="1700" dirty="0">
                <a:solidFill>
                  <a:srgbClr val="1F6FC0"/>
                </a:solidFill>
                <a:latin typeface="Times"/>
                <a:cs typeface="Times"/>
              </a:rPr>
              <a:t>Αύξηση της ευημερίας</a:t>
            </a:r>
            <a:endParaRPr sz="1700" dirty="0">
              <a:latin typeface="Times"/>
              <a:cs typeface="Times"/>
            </a:endParaRPr>
          </a:p>
          <a:p>
            <a:pPr marL="355600" marR="262890" indent="-342900" algn="l">
              <a:lnSpc>
                <a:spcPts val="2780"/>
              </a:lnSpc>
              <a:spcBef>
                <a:spcPts val="2020"/>
              </a:spcBef>
            </a:pPr>
            <a:r>
              <a:rPr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	</a:t>
            </a:r>
            <a:r>
              <a:rPr lang="el-GR" sz="1700" spc="-65" dirty="0">
                <a:latin typeface="Times"/>
                <a:cs typeface="Times"/>
              </a:rPr>
              <a:t>Λιγότερος χρόνος στη κίνηση</a:t>
            </a:r>
            <a:endParaRPr sz="1700" dirty="0">
              <a:latin typeface="Times"/>
              <a:cs typeface="Times"/>
            </a:endParaRPr>
          </a:p>
          <a:p>
            <a:pPr marL="355600" marR="400685" indent="-342900" algn="l">
              <a:lnSpc>
                <a:spcPts val="2900"/>
              </a:lnSpc>
              <a:spcBef>
                <a:spcPts val="35"/>
              </a:spcBef>
            </a:pPr>
            <a:r>
              <a:rPr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	</a:t>
            </a:r>
            <a:r>
              <a:rPr lang="el-GR" sz="1700" dirty="0">
                <a:latin typeface="Times"/>
                <a:cs typeface="Times"/>
              </a:rPr>
              <a:t>Καμία χρονική επιβάρυνση στην οδήγηση</a:t>
            </a:r>
            <a:endParaRPr lang="en-US" sz="1700" dirty="0">
              <a:latin typeface="Times"/>
              <a:cs typeface="Times"/>
            </a:endParaRPr>
          </a:p>
          <a:p>
            <a:pPr marL="355600" marR="332105" indent="-342900" algn="l">
              <a:lnSpc>
                <a:spcPts val="2900"/>
              </a:lnSpc>
              <a:spcBef>
                <a:spcPts val="10"/>
              </a:spcBef>
            </a:pPr>
            <a:r>
              <a:rPr lang="en-US"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	</a:t>
            </a:r>
            <a:r>
              <a:rPr lang="el-GR" sz="1700" dirty="0">
                <a:latin typeface="Times"/>
                <a:cs typeface="Times"/>
              </a:rPr>
              <a:t>Βελτιωμένες επιλογές κινητικότητας</a:t>
            </a:r>
            <a:endParaRPr lang="en-US" sz="1700" dirty="0">
              <a:latin typeface="Times"/>
              <a:cs typeface="Times"/>
            </a:endParaRPr>
          </a:p>
          <a:p>
            <a:pPr marL="12700" algn="l">
              <a:lnSpc>
                <a:spcPts val="2690"/>
              </a:lnSpc>
            </a:pPr>
            <a:r>
              <a:rPr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      </a:t>
            </a:r>
            <a:r>
              <a:rPr lang="el-GR" sz="1700" spc="-10" dirty="0">
                <a:latin typeface="Times"/>
                <a:cs typeface="Times"/>
              </a:rPr>
              <a:t>Ενσωμάτωση</a:t>
            </a:r>
            <a:endParaRPr sz="1700" dirty="0">
              <a:latin typeface="Times"/>
              <a:cs typeface="Time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07929" y="3426451"/>
            <a:ext cx="28900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400" dirty="0">
                <a:solidFill>
                  <a:srgbClr val="A2A2A2"/>
                </a:solidFill>
                <a:latin typeface="Times"/>
                <a:cs typeface="Times"/>
              </a:rPr>
              <a:t>Περισσότερος πλούτος</a:t>
            </a:r>
            <a:endParaRPr lang="en-GB" sz="2400" dirty="0">
              <a:latin typeface="Times"/>
              <a:cs typeface="Time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92087" y="4457423"/>
            <a:ext cx="2639509" cy="1444242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</a:pPr>
            <a:r>
              <a:rPr lang="en-US" sz="2200" spc="-10" dirty="0">
                <a:latin typeface="Calibri"/>
                <a:cs typeface="Calibri"/>
              </a:rPr>
              <a:t>-</a:t>
            </a:r>
            <a:r>
              <a:rPr lang="el-GR" sz="2200" spc="-10" dirty="0">
                <a:latin typeface="Calibri"/>
                <a:cs typeface="Calibri"/>
              </a:rPr>
              <a:t>Νέες επιχειρηματικές ευκαιρίες</a:t>
            </a:r>
            <a:endParaRPr lang="en-US" sz="2200" dirty="0">
              <a:latin typeface="Times"/>
              <a:cs typeface="Times"/>
            </a:endParaRPr>
          </a:p>
          <a:p>
            <a:pPr marL="12700">
              <a:lnSpc>
                <a:spcPts val="2820"/>
              </a:lnSpc>
            </a:pPr>
            <a:r>
              <a:rPr lang="en-US" sz="2200" spc="-10" dirty="0">
                <a:latin typeface="Calibri"/>
                <a:cs typeface="Calibri"/>
              </a:rPr>
              <a:t>-</a:t>
            </a:r>
            <a:r>
              <a:rPr lang="el-GR" sz="2200" dirty="0">
                <a:latin typeface="Times"/>
                <a:cs typeface="Times"/>
              </a:rPr>
              <a:t>Νέες ευκαιρίες εργασίας</a:t>
            </a:r>
            <a:endParaRPr lang="en-US" sz="2200" dirty="0">
              <a:latin typeface="Times"/>
              <a:cs typeface="Time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33192" y="3699536"/>
            <a:ext cx="3364992" cy="289255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30455"/>
          </a:xfrm>
          <a:prstGeom prst="rect">
            <a:avLst/>
          </a:prstGeom>
        </p:spPr>
        <p:txBody>
          <a:bodyPr vert="horz" wrap="square" lIns="0" tIns="189991" rIns="0" bIns="0" rtlCol="0">
            <a:spAutoFit/>
          </a:bodyPr>
          <a:lstStyle/>
          <a:p>
            <a:pPr marL="357505">
              <a:lnSpc>
                <a:spcPct val="100000"/>
              </a:lnSpc>
              <a:spcBef>
                <a:spcPts val="100"/>
              </a:spcBef>
            </a:pPr>
            <a:r>
              <a:rPr lang="el-GR" sz="3500" spc="155" dirty="0"/>
              <a:t>Περιγραφές Βιωσιμότητας</a:t>
            </a:r>
            <a:endParaRPr sz="3500" dirty="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40" y="260647"/>
            <a:ext cx="1235257" cy="823506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AFBBCAAD-1DC7-EBF0-19CD-83D82AC2D839}"/>
              </a:ext>
            </a:extLst>
          </p:cNvPr>
          <p:cNvSpPr txBox="1"/>
          <p:nvPr/>
        </p:nvSpPr>
        <p:spPr>
          <a:xfrm rot="21060000">
            <a:off x="71423" y="1166908"/>
            <a:ext cx="134190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80" dirty="0">
                <a:solidFill>
                  <a:srgbClr val="00B04F"/>
                </a:solidFill>
                <a:latin typeface="Times New Roman"/>
                <a:cs typeface="Times New Roman"/>
              </a:rPr>
              <a:t>R</a:t>
            </a:r>
            <a:r>
              <a:rPr sz="3600" b="1" spc="120" baseline="1157" dirty="0">
                <a:solidFill>
                  <a:srgbClr val="00B04F"/>
                </a:solidFill>
                <a:latin typeface="Times New Roman"/>
                <a:cs typeface="Times New Roman"/>
              </a:rPr>
              <a:t>eb</a:t>
            </a:r>
            <a:r>
              <a:rPr sz="3600" b="1" spc="120" baseline="2314" dirty="0">
                <a:solidFill>
                  <a:srgbClr val="00B04F"/>
                </a:solidFill>
                <a:latin typeface="Times New Roman"/>
                <a:cs typeface="Times New Roman"/>
              </a:rPr>
              <a:t>oun</a:t>
            </a:r>
            <a:r>
              <a:rPr sz="3600" b="1" spc="120" baseline="3472" dirty="0">
                <a:solidFill>
                  <a:srgbClr val="00B04F"/>
                </a:solidFill>
                <a:latin typeface="Times New Roman"/>
                <a:cs typeface="Times New Roman"/>
              </a:rPr>
              <a:t>d</a:t>
            </a:r>
            <a:endParaRPr lang="el-GR" sz="3600" b="1" spc="120" baseline="3472" dirty="0">
              <a:solidFill>
                <a:srgbClr val="00B04F"/>
              </a:solidFill>
              <a:latin typeface="Times New Roman"/>
              <a:cs typeface="Times New Roman"/>
            </a:endParaRPr>
          </a:p>
          <a:p>
            <a:pPr>
              <a:lnSpc>
                <a:spcPts val="2400"/>
              </a:lnSpc>
            </a:pPr>
            <a:r>
              <a:rPr lang="en-US" sz="3600" b="1" spc="120" baseline="3472" dirty="0">
                <a:solidFill>
                  <a:srgbClr val="00B04F"/>
                </a:solidFill>
                <a:latin typeface="Times New Roman"/>
                <a:cs typeface="Times New Roman"/>
              </a:rPr>
              <a:t>effect</a:t>
            </a:r>
            <a:endParaRPr sz="3600" baseline="3472" dirty="0">
              <a:latin typeface="Times New Roman"/>
              <a:cs typeface="Times New Roman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34103D9-A0C9-C59F-30C8-EDE78A2D2C5F}"/>
              </a:ext>
            </a:extLst>
          </p:cNvPr>
          <p:cNvSpPr txBox="1"/>
          <p:nvPr/>
        </p:nvSpPr>
        <p:spPr>
          <a:xfrm rot="540000">
            <a:off x="7266031" y="1587417"/>
            <a:ext cx="174951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60"/>
              </a:lnSpc>
            </a:pPr>
            <a:r>
              <a:rPr sz="2400" b="1" spc="105" dirty="0">
                <a:solidFill>
                  <a:srgbClr val="00B04F"/>
                </a:solidFill>
                <a:latin typeface="Times New Roman"/>
                <a:cs typeface="Times New Roman"/>
              </a:rPr>
              <a:t>Empty</a:t>
            </a:r>
            <a:r>
              <a:rPr sz="2400" b="1" spc="-5" dirty="0">
                <a:solidFill>
                  <a:srgbClr val="00B04F"/>
                </a:solidFill>
                <a:latin typeface="Times New Roman"/>
                <a:cs typeface="Times New Roman"/>
              </a:rPr>
              <a:t> </a:t>
            </a:r>
            <a:r>
              <a:rPr sz="2400" b="1" spc="110" dirty="0">
                <a:solidFill>
                  <a:srgbClr val="00B04F"/>
                </a:solidFill>
                <a:latin typeface="Times New Roman"/>
                <a:cs typeface="Times New Roman"/>
              </a:rPr>
              <a:t>trips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12D0D3C-71D4-56E8-0244-6D358A297990}"/>
              </a:ext>
            </a:extLst>
          </p:cNvPr>
          <p:cNvSpPr txBox="1"/>
          <p:nvPr/>
        </p:nvSpPr>
        <p:spPr>
          <a:xfrm rot="21060000">
            <a:off x="7067260" y="2815595"/>
            <a:ext cx="1931111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70"/>
              </a:lnSpc>
            </a:pPr>
            <a:r>
              <a:rPr sz="2400" b="1" spc="130" dirty="0">
                <a:solidFill>
                  <a:srgbClr val="00B04F"/>
                </a:solidFill>
                <a:latin typeface="Times New Roman"/>
                <a:cs typeface="Times New Roman"/>
              </a:rPr>
              <a:t>Data</a:t>
            </a:r>
            <a:r>
              <a:rPr sz="2400" b="1" spc="-10" dirty="0">
                <a:solidFill>
                  <a:srgbClr val="00B04F"/>
                </a:solidFill>
                <a:latin typeface="Times New Roman"/>
                <a:cs typeface="Times New Roman"/>
              </a:rPr>
              <a:t> </a:t>
            </a:r>
            <a:r>
              <a:rPr sz="2400" b="1" spc="105" dirty="0">
                <a:solidFill>
                  <a:srgbClr val="00B04F"/>
                </a:solidFill>
                <a:latin typeface="Times New Roman"/>
                <a:cs typeface="Times New Roman"/>
              </a:rPr>
              <a:t>Cen</a:t>
            </a:r>
            <a:r>
              <a:rPr sz="3600" b="1" spc="157" baseline="1157" dirty="0">
                <a:solidFill>
                  <a:srgbClr val="00B04F"/>
                </a:solidFill>
                <a:latin typeface="Times New Roman"/>
                <a:cs typeface="Times New Roman"/>
              </a:rPr>
              <a:t>tres</a:t>
            </a:r>
            <a:endParaRPr sz="3600" baseline="1157" dirty="0">
              <a:latin typeface="Times New Roman"/>
              <a:cs typeface="Times New Roman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EBF07645-CD5E-D96A-DCF8-CD5371A0A5B6}"/>
              </a:ext>
            </a:extLst>
          </p:cNvPr>
          <p:cNvSpPr txBox="1"/>
          <p:nvPr/>
        </p:nvSpPr>
        <p:spPr>
          <a:xfrm rot="900000">
            <a:off x="212515" y="2161122"/>
            <a:ext cx="1312373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70"/>
              </a:lnSpc>
            </a:pPr>
            <a:r>
              <a:rPr sz="3600" b="1" spc="120" baseline="2314" dirty="0">
                <a:solidFill>
                  <a:srgbClr val="00B04F"/>
                </a:solidFill>
                <a:latin typeface="Times New Roman"/>
                <a:cs typeface="Times New Roman"/>
              </a:rPr>
              <a:t>Be</a:t>
            </a:r>
            <a:r>
              <a:rPr sz="3600" b="1" spc="120" baseline="1157" dirty="0">
                <a:solidFill>
                  <a:srgbClr val="00B04F"/>
                </a:solidFill>
                <a:latin typeface="Times New Roman"/>
                <a:cs typeface="Times New Roman"/>
              </a:rPr>
              <a:t>yon</a:t>
            </a:r>
            <a:r>
              <a:rPr sz="2400" b="1" spc="80" dirty="0">
                <a:solidFill>
                  <a:srgbClr val="00B04F"/>
                </a:solidFill>
                <a:latin typeface="Times New Roman"/>
                <a:cs typeface="Times New Roman"/>
              </a:rPr>
              <a:t>d</a:t>
            </a:r>
            <a:endParaRPr lang="en-US" sz="2400" b="1" spc="80" dirty="0">
              <a:solidFill>
                <a:srgbClr val="00B04F"/>
              </a:solidFill>
              <a:latin typeface="Times New Roman"/>
              <a:cs typeface="Times New Roman"/>
            </a:endParaRPr>
          </a:p>
          <a:p>
            <a:pPr>
              <a:lnSpc>
                <a:spcPts val="2370"/>
              </a:lnSpc>
            </a:pPr>
            <a:r>
              <a:rPr lang="en-US" sz="2400" b="1" spc="80" dirty="0">
                <a:solidFill>
                  <a:srgbClr val="00B04F"/>
                </a:solidFill>
                <a:latin typeface="Times New Roman"/>
                <a:cs typeface="Times New Roman"/>
              </a:rPr>
              <a:t>Private </a:t>
            </a:r>
          </a:p>
          <a:p>
            <a:pPr>
              <a:lnSpc>
                <a:spcPts val="2370"/>
              </a:lnSpc>
            </a:pPr>
            <a:r>
              <a:rPr lang="en-US" sz="2400" b="1" spc="80" dirty="0">
                <a:solidFill>
                  <a:srgbClr val="00B04F"/>
                </a:solidFill>
                <a:latin typeface="Times New Roman"/>
                <a:cs typeface="Times New Roman"/>
              </a:rPr>
              <a:t>property</a:t>
            </a:r>
            <a:endParaRPr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8415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1416638" y="779512"/>
            <a:ext cx="6875780" cy="2708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200" dirty="0">
                <a:solidFill>
                  <a:srgbClr val="00B04F"/>
                </a:solidFill>
                <a:latin typeface="Times"/>
                <a:cs typeface="Times"/>
              </a:rPr>
              <a:t>Βελτιστοποίηση της κυκλοφορίας και νέα πρότυπα κινητικότητας</a:t>
            </a:r>
            <a:endParaRPr lang="en-US" sz="2200" dirty="0">
              <a:latin typeface="Times"/>
              <a:cs typeface="Times"/>
            </a:endParaRPr>
          </a:p>
          <a:p>
            <a:pPr marL="273685">
              <a:lnSpc>
                <a:spcPts val="2830"/>
              </a:lnSpc>
              <a:spcBef>
                <a:spcPts val="1920"/>
              </a:spcBef>
            </a:pPr>
            <a:r>
              <a:rPr lang="en-US" sz="2200" spc="-1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n-US" sz="2200" spc="-10" dirty="0">
                <a:solidFill>
                  <a:srgbClr val="000000"/>
                </a:solidFill>
              </a:rPr>
              <a:t> </a:t>
            </a:r>
            <a:r>
              <a:rPr lang="el-GR" sz="2200" spc="-40" dirty="0">
                <a:solidFill>
                  <a:srgbClr val="000000"/>
                </a:solidFill>
              </a:rPr>
              <a:t>Μειωμένη κατανάλωση καυσίμων (ατμοσφαιρική ρύπανση</a:t>
            </a:r>
            <a:r>
              <a:rPr lang="en-US" sz="2200" spc="-10" dirty="0">
                <a:solidFill>
                  <a:srgbClr val="000000"/>
                </a:solidFill>
              </a:rPr>
              <a:t>)</a:t>
            </a:r>
          </a:p>
          <a:p>
            <a:pPr marL="273685">
              <a:lnSpc>
                <a:spcPts val="2830"/>
              </a:lnSpc>
            </a:pPr>
            <a:r>
              <a:rPr sz="2200" spc="-1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el-GR" sz="2200" dirty="0">
                <a:solidFill>
                  <a:srgbClr val="000000"/>
                </a:solidFill>
              </a:rPr>
              <a:t>Μειωμένες εκπομπές CO2 (υπερθέρμανση του πλανήτη</a:t>
            </a:r>
            <a:r>
              <a:rPr sz="2200" spc="-10" dirty="0">
                <a:solidFill>
                  <a:srgbClr val="000000"/>
                </a:solidFill>
              </a:rPr>
              <a:t>)</a:t>
            </a:r>
          </a:p>
          <a:p>
            <a:pPr marL="273685">
              <a:lnSpc>
                <a:spcPct val="100000"/>
              </a:lnSpc>
              <a:spcBef>
                <a:spcPts val="20"/>
              </a:spcBef>
            </a:pPr>
            <a:r>
              <a:rPr lang="el-GR" sz="2200" spc="-10" dirty="0">
                <a:solidFill>
                  <a:srgbClr val="000000"/>
                </a:solidFill>
                <a:latin typeface="Calibri"/>
                <a:cs typeface="Calibri"/>
              </a:rPr>
              <a:t>-Μειωμένη χρήση της γης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949" y="3617868"/>
            <a:ext cx="3207918" cy="3065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4629" algn="l">
              <a:lnSpc>
                <a:spcPct val="100000"/>
              </a:lnSpc>
              <a:spcBef>
                <a:spcPts val="100"/>
              </a:spcBef>
            </a:pPr>
            <a:r>
              <a:rPr lang="el-GR" sz="1700" dirty="0">
                <a:solidFill>
                  <a:srgbClr val="1F6FC0"/>
                </a:solidFill>
                <a:latin typeface="Times"/>
                <a:cs typeface="Times"/>
              </a:rPr>
              <a:t>Αύξηση της ευημερίας</a:t>
            </a:r>
            <a:endParaRPr sz="1700" dirty="0">
              <a:latin typeface="Times"/>
              <a:cs typeface="Times"/>
            </a:endParaRPr>
          </a:p>
          <a:p>
            <a:pPr marL="355600" marR="262890" indent="-342900" algn="l">
              <a:lnSpc>
                <a:spcPts val="2780"/>
              </a:lnSpc>
              <a:spcBef>
                <a:spcPts val="2020"/>
              </a:spcBef>
            </a:pPr>
            <a:r>
              <a:rPr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	</a:t>
            </a:r>
            <a:r>
              <a:rPr lang="el-GR" sz="1700" spc="-65" dirty="0">
                <a:latin typeface="Times"/>
                <a:cs typeface="Times"/>
              </a:rPr>
              <a:t>Λιγότερος χρόνος στη κίνηση</a:t>
            </a:r>
            <a:endParaRPr sz="1700" dirty="0">
              <a:latin typeface="Times"/>
              <a:cs typeface="Times"/>
            </a:endParaRPr>
          </a:p>
          <a:p>
            <a:pPr marL="355600" marR="400685" indent="-342900" algn="l">
              <a:lnSpc>
                <a:spcPts val="2900"/>
              </a:lnSpc>
              <a:spcBef>
                <a:spcPts val="35"/>
              </a:spcBef>
            </a:pPr>
            <a:r>
              <a:rPr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	</a:t>
            </a:r>
            <a:r>
              <a:rPr lang="el-GR" sz="1700" dirty="0">
                <a:latin typeface="Times"/>
                <a:cs typeface="Times"/>
              </a:rPr>
              <a:t>Καμία χρονική επιβάρυνση στην οδήγηση</a:t>
            </a:r>
            <a:endParaRPr lang="en-US" sz="1700" dirty="0">
              <a:latin typeface="Times"/>
              <a:cs typeface="Times"/>
            </a:endParaRPr>
          </a:p>
          <a:p>
            <a:pPr marL="355600" marR="332105" indent="-342900" algn="l">
              <a:lnSpc>
                <a:spcPts val="2900"/>
              </a:lnSpc>
              <a:spcBef>
                <a:spcPts val="10"/>
              </a:spcBef>
            </a:pPr>
            <a:r>
              <a:rPr lang="en-US"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	</a:t>
            </a:r>
            <a:r>
              <a:rPr lang="el-GR" sz="1700" dirty="0">
                <a:latin typeface="Times"/>
                <a:cs typeface="Times"/>
              </a:rPr>
              <a:t>Βελτιωμένες επιλογές κινητικότητας</a:t>
            </a:r>
            <a:endParaRPr lang="en-US" sz="1700" dirty="0">
              <a:latin typeface="Times"/>
              <a:cs typeface="Times"/>
            </a:endParaRPr>
          </a:p>
          <a:p>
            <a:pPr marL="12700" algn="l">
              <a:lnSpc>
                <a:spcPts val="2690"/>
              </a:lnSpc>
            </a:pPr>
            <a:r>
              <a:rPr sz="1700" spc="-10" dirty="0">
                <a:latin typeface="Calibri"/>
                <a:cs typeface="Calibri"/>
              </a:rPr>
              <a:t>-</a:t>
            </a:r>
            <a:r>
              <a:rPr lang="el-GR" sz="1700" spc="-10" dirty="0">
                <a:latin typeface="Calibri"/>
                <a:cs typeface="Calibri"/>
              </a:rPr>
              <a:t>      </a:t>
            </a:r>
            <a:r>
              <a:rPr lang="el-GR" sz="1700" spc="-10" dirty="0">
                <a:latin typeface="Times"/>
                <a:cs typeface="Times"/>
              </a:rPr>
              <a:t>Ενσωμάτωση</a:t>
            </a:r>
            <a:endParaRPr sz="1700" dirty="0">
              <a:latin typeface="Times"/>
              <a:cs typeface="Time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07929" y="3426451"/>
            <a:ext cx="28900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400" dirty="0">
                <a:solidFill>
                  <a:srgbClr val="A2A2A2"/>
                </a:solidFill>
                <a:latin typeface="Times"/>
                <a:cs typeface="Times"/>
              </a:rPr>
              <a:t>Περισσότερος πλούτος</a:t>
            </a:r>
            <a:endParaRPr lang="en-GB" sz="2400" dirty="0">
              <a:latin typeface="Times"/>
              <a:cs typeface="Time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92087" y="4457423"/>
            <a:ext cx="2639509" cy="1444242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5600" marR="5080" indent="-342900">
              <a:lnSpc>
                <a:spcPts val="2810"/>
              </a:lnSpc>
              <a:spcBef>
                <a:spcPts val="250"/>
              </a:spcBef>
            </a:pPr>
            <a:r>
              <a:rPr lang="en-US" sz="2200" spc="-10" dirty="0">
                <a:latin typeface="Calibri"/>
                <a:cs typeface="Calibri"/>
              </a:rPr>
              <a:t>-</a:t>
            </a:r>
            <a:r>
              <a:rPr lang="el-GR" sz="2200" spc="-10" dirty="0">
                <a:latin typeface="Calibri"/>
                <a:cs typeface="Calibri"/>
              </a:rPr>
              <a:t>Νέες επιχειρηματικές ευκαιρίες</a:t>
            </a:r>
            <a:endParaRPr lang="en-US" sz="2200" dirty="0">
              <a:latin typeface="Times"/>
              <a:cs typeface="Times"/>
            </a:endParaRPr>
          </a:p>
          <a:p>
            <a:pPr marL="12700">
              <a:lnSpc>
                <a:spcPts val="2820"/>
              </a:lnSpc>
            </a:pPr>
            <a:r>
              <a:rPr lang="en-US" sz="2200" spc="-10" dirty="0">
                <a:latin typeface="Calibri"/>
                <a:cs typeface="Calibri"/>
              </a:rPr>
              <a:t>-</a:t>
            </a:r>
            <a:r>
              <a:rPr lang="el-GR" sz="2200" dirty="0">
                <a:latin typeface="Times"/>
                <a:cs typeface="Times"/>
              </a:rPr>
              <a:t>Νέες ευκαιρίες εργασίας</a:t>
            </a:r>
            <a:endParaRPr lang="en-US" sz="2200" dirty="0">
              <a:latin typeface="Times"/>
              <a:cs typeface="Time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6266" y="4220755"/>
            <a:ext cx="3364992" cy="289255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3391" y="49057"/>
            <a:ext cx="6316662" cy="730455"/>
          </a:xfrm>
          <a:prstGeom prst="rect">
            <a:avLst/>
          </a:prstGeom>
        </p:spPr>
        <p:txBody>
          <a:bodyPr vert="horz" wrap="square" lIns="0" tIns="189991" rIns="0" bIns="0" rtlCol="0">
            <a:spAutoFit/>
          </a:bodyPr>
          <a:lstStyle/>
          <a:p>
            <a:pPr marL="357505">
              <a:lnSpc>
                <a:spcPct val="100000"/>
              </a:lnSpc>
              <a:spcBef>
                <a:spcPts val="100"/>
              </a:spcBef>
            </a:pPr>
            <a:r>
              <a:rPr lang="el-GR" sz="3500" spc="155" dirty="0"/>
              <a:t>Περιγραφές Βιωσιμότητας</a:t>
            </a:r>
            <a:endParaRPr sz="3500" dirty="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6340" y="260647"/>
            <a:ext cx="1235257" cy="823506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AFBBCAAD-1DC7-EBF0-19CD-83D82AC2D839}"/>
              </a:ext>
            </a:extLst>
          </p:cNvPr>
          <p:cNvSpPr txBox="1"/>
          <p:nvPr/>
        </p:nvSpPr>
        <p:spPr>
          <a:xfrm rot="21060000">
            <a:off x="71423" y="1166908"/>
            <a:ext cx="134190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80" dirty="0">
                <a:solidFill>
                  <a:srgbClr val="00B04F"/>
                </a:solidFill>
                <a:latin typeface="Times New Roman"/>
                <a:cs typeface="Times New Roman"/>
              </a:rPr>
              <a:t>R</a:t>
            </a:r>
            <a:r>
              <a:rPr sz="3600" b="1" spc="120" baseline="1157" dirty="0">
                <a:solidFill>
                  <a:srgbClr val="00B04F"/>
                </a:solidFill>
                <a:latin typeface="Times New Roman"/>
                <a:cs typeface="Times New Roman"/>
              </a:rPr>
              <a:t>eb</a:t>
            </a:r>
            <a:r>
              <a:rPr sz="3600" b="1" spc="120" baseline="2314" dirty="0">
                <a:solidFill>
                  <a:srgbClr val="00B04F"/>
                </a:solidFill>
                <a:latin typeface="Times New Roman"/>
                <a:cs typeface="Times New Roman"/>
              </a:rPr>
              <a:t>oun</a:t>
            </a:r>
            <a:r>
              <a:rPr sz="3600" b="1" spc="120" baseline="3472" dirty="0">
                <a:solidFill>
                  <a:srgbClr val="00B04F"/>
                </a:solidFill>
                <a:latin typeface="Times New Roman"/>
                <a:cs typeface="Times New Roman"/>
              </a:rPr>
              <a:t>d</a:t>
            </a:r>
            <a:endParaRPr lang="el-GR" sz="3600" b="1" spc="120" baseline="3472" dirty="0">
              <a:solidFill>
                <a:srgbClr val="00B04F"/>
              </a:solidFill>
              <a:latin typeface="Times New Roman"/>
              <a:cs typeface="Times New Roman"/>
            </a:endParaRPr>
          </a:p>
          <a:p>
            <a:pPr>
              <a:lnSpc>
                <a:spcPts val="2400"/>
              </a:lnSpc>
            </a:pPr>
            <a:r>
              <a:rPr lang="en-US" sz="3600" b="1" spc="120" baseline="3472" dirty="0">
                <a:solidFill>
                  <a:srgbClr val="00B04F"/>
                </a:solidFill>
                <a:latin typeface="Times New Roman"/>
                <a:cs typeface="Times New Roman"/>
              </a:rPr>
              <a:t>effect</a:t>
            </a:r>
            <a:endParaRPr sz="3600" baseline="3472" dirty="0">
              <a:latin typeface="Times New Roman"/>
              <a:cs typeface="Times New Roman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34103D9-A0C9-C59F-30C8-EDE78A2D2C5F}"/>
              </a:ext>
            </a:extLst>
          </p:cNvPr>
          <p:cNvSpPr txBox="1"/>
          <p:nvPr/>
        </p:nvSpPr>
        <p:spPr>
          <a:xfrm rot="540000">
            <a:off x="7266031" y="1587417"/>
            <a:ext cx="174951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60"/>
              </a:lnSpc>
            </a:pPr>
            <a:r>
              <a:rPr sz="2400" b="1" spc="105" dirty="0">
                <a:solidFill>
                  <a:srgbClr val="00B04F"/>
                </a:solidFill>
                <a:latin typeface="Times New Roman"/>
                <a:cs typeface="Times New Roman"/>
              </a:rPr>
              <a:t>Empty</a:t>
            </a:r>
            <a:r>
              <a:rPr sz="2400" b="1" spc="-5" dirty="0">
                <a:solidFill>
                  <a:srgbClr val="00B04F"/>
                </a:solidFill>
                <a:latin typeface="Times New Roman"/>
                <a:cs typeface="Times New Roman"/>
              </a:rPr>
              <a:t> </a:t>
            </a:r>
            <a:r>
              <a:rPr sz="2400" b="1" spc="110" dirty="0">
                <a:solidFill>
                  <a:srgbClr val="00B04F"/>
                </a:solidFill>
                <a:latin typeface="Times New Roman"/>
                <a:cs typeface="Times New Roman"/>
              </a:rPr>
              <a:t>trips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12D0D3C-71D4-56E8-0244-6D358A297990}"/>
              </a:ext>
            </a:extLst>
          </p:cNvPr>
          <p:cNvSpPr txBox="1"/>
          <p:nvPr/>
        </p:nvSpPr>
        <p:spPr>
          <a:xfrm rot="21060000">
            <a:off x="7067260" y="2815595"/>
            <a:ext cx="1931111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70"/>
              </a:lnSpc>
            </a:pPr>
            <a:r>
              <a:rPr sz="2400" b="1" spc="130" dirty="0">
                <a:solidFill>
                  <a:srgbClr val="00B04F"/>
                </a:solidFill>
                <a:latin typeface="Times New Roman"/>
                <a:cs typeface="Times New Roman"/>
              </a:rPr>
              <a:t>Data</a:t>
            </a:r>
            <a:r>
              <a:rPr sz="2400" b="1" spc="-10" dirty="0">
                <a:solidFill>
                  <a:srgbClr val="00B04F"/>
                </a:solidFill>
                <a:latin typeface="Times New Roman"/>
                <a:cs typeface="Times New Roman"/>
              </a:rPr>
              <a:t> </a:t>
            </a:r>
            <a:r>
              <a:rPr sz="2400" b="1" spc="105" dirty="0">
                <a:solidFill>
                  <a:srgbClr val="00B04F"/>
                </a:solidFill>
                <a:latin typeface="Times New Roman"/>
                <a:cs typeface="Times New Roman"/>
              </a:rPr>
              <a:t>Cen</a:t>
            </a:r>
            <a:r>
              <a:rPr sz="3600" b="1" spc="157" baseline="1157" dirty="0">
                <a:solidFill>
                  <a:srgbClr val="00B04F"/>
                </a:solidFill>
                <a:latin typeface="Times New Roman"/>
                <a:cs typeface="Times New Roman"/>
              </a:rPr>
              <a:t>tres</a:t>
            </a:r>
            <a:endParaRPr sz="3600" baseline="1157" dirty="0">
              <a:latin typeface="Times New Roman"/>
              <a:cs typeface="Times New Roman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EBF07645-CD5E-D96A-DCF8-CD5371A0A5B6}"/>
              </a:ext>
            </a:extLst>
          </p:cNvPr>
          <p:cNvSpPr txBox="1"/>
          <p:nvPr/>
        </p:nvSpPr>
        <p:spPr>
          <a:xfrm rot="900000">
            <a:off x="212515" y="2161122"/>
            <a:ext cx="1312373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70"/>
              </a:lnSpc>
            </a:pPr>
            <a:r>
              <a:rPr sz="3600" b="1" spc="120" baseline="2314" dirty="0">
                <a:solidFill>
                  <a:srgbClr val="00B04F"/>
                </a:solidFill>
                <a:latin typeface="Times New Roman"/>
                <a:cs typeface="Times New Roman"/>
              </a:rPr>
              <a:t>Be</a:t>
            </a:r>
            <a:r>
              <a:rPr sz="3600" b="1" spc="120" baseline="1157" dirty="0">
                <a:solidFill>
                  <a:srgbClr val="00B04F"/>
                </a:solidFill>
                <a:latin typeface="Times New Roman"/>
                <a:cs typeface="Times New Roman"/>
              </a:rPr>
              <a:t>yon</a:t>
            </a:r>
            <a:r>
              <a:rPr sz="2400" b="1" spc="80" dirty="0">
                <a:solidFill>
                  <a:srgbClr val="00B04F"/>
                </a:solidFill>
                <a:latin typeface="Times New Roman"/>
                <a:cs typeface="Times New Roman"/>
              </a:rPr>
              <a:t>d</a:t>
            </a:r>
            <a:endParaRPr lang="en-US" sz="2400" b="1" spc="80" dirty="0">
              <a:solidFill>
                <a:srgbClr val="00B04F"/>
              </a:solidFill>
              <a:latin typeface="Times New Roman"/>
              <a:cs typeface="Times New Roman"/>
            </a:endParaRPr>
          </a:p>
          <a:p>
            <a:pPr>
              <a:lnSpc>
                <a:spcPts val="2370"/>
              </a:lnSpc>
            </a:pPr>
            <a:r>
              <a:rPr lang="en-US" sz="2400" b="1" spc="80" dirty="0">
                <a:solidFill>
                  <a:srgbClr val="00B04F"/>
                </a:solidFill>
                <a:latin typeface="Times New Roman"/>
                <a:cs typeface="Times New Roman"/>
              </a:rPr>
              <a:t>Private </a:t>
            </a:r>
          </a:p>
          <a:p>
            <a:pPr>
              <a:lnSpc>
                <a:spcPts val="2370"/>
              </a:lnSpc>
            </a:pPr>
            <a:r>
              <a:rPr lang="en-US" sz="2400" b="1" spc="80" dirty="0">
                <a:solidFill>
                  <a:srgbClr val="00B04F"/>
                </a:solidFill>
                <a:latin typeface="Times New Roman"/>
                <a:cs typeface="Times New Roman"/>
              </a:rPr>
              <a:t>property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38CF584E-0ADF-CAC3-5009-BCF72FDC3FEF}"/>
              </a:ext>
            </a:extLst>
          </p:cNvPr>
          <p:cNvSpPr txBox="1"/>
          <p:nvPr/>
        </p:nvSpPr>
        <p:spPr>
          <a:xfrm rot="20520000">
            <a:off x="2887739" y="3590091"/>
            <a:ext cx="233078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2400" b="1" spc="105" dirty="0">
                <a:solidFill>
                  <a:srgbClr val="1F6FC0"/>
                </a:solidFill>
                <a:latin typeface="Times New Roman"/>
                <a:cs typeface="Times New Roman"/>
              </a:rPr>
              <a:t>Mo</a:t>
            </a:r>
            <a:r>
              <a:rPr sz="3600" b="1" spc="157" baseline="1157" dirty="0">
                <a:solidFill>
                  <a:srgbClr val="1F6FC0"/>
                </a:solidFill>
                <a:latin typeface="Times New Roman"/>
                <a:cs typeface="Times New Roman"/>
              </a:rPr>
              <a:t>re</a:t>
            </a:r>
            <a:r>
              <a:rPr sz="3600" b="1" spc="-37" baseline="1157" dirty="0">
                <a:solidFill>
                  <a:srgbClr val="1F6FC0"/>
                </a:solidFill>
                <a:latin typeface="Times New Roman"/>
                <a:cs typeface="Times New Roman"/>
              </a:rPr>
              <a:t> </a:t>
            </a:r>
            <a:r>
              <a:rPr sz="3600" b="1" spc="225" baseline="1157" dirty="0">
                <a:solidFill>
                  <a:srgbClr val="1F6FC0"/>
                </a:solidFill>
                <a:latin typeface="Times New Roman"/>
                <a:cs typeface="Times New Roman"/>
              </a:rPr>
              <a:t>tim</a:t>
            </a:r>
            <a:r>
              <a:rPr sz="3600" b="1" spc="225" baseline="2314" dirty="0">
                <a:solidFill>
                  <a:srgbClr val="1F6FC0"/>
                </a:solidFill>
                <a:latin typeface="Times New Roman"/>
                <a:cs typeface="Times New Roman"/>
              </a:rPr>
              <a:t>e</a:t>
            </a:r>
            <a:r>
              <a:rPr sz="3600" b="1" spc="-30" baseline="2314" dirty="0">
                <a:solidFill>
                  <a:srgbClr val="1F6FC0"/>
                </a:solidFill>
                <a:latin typeface="Times New Roman"/>
                <a:cs typeface="Times New Roman"/>
              </a:rPr>
              <a:t> </a:t>
            </a:r>
            <a:r>
              <a:rPr sz="3600" b="1" spc="127" baseline="2314" dirty="0">
                <a:solidFill>
                  <a:srgbClr val="1F6FC0"/>
                </a:solidFill>
                <a:latin typeface="Times New Roman"/>
                <a:cs typeface="Times New Roman"/>
              </a:rPr>
              <a:t>t</a:t>
            </a:r>
            <a:r>
              <a:rPr sz="3600" b="1" spc="127" baseline="3472" dirty="0">
                <a:solidFill>
                  <a:srgbClr val="1F6FC0"/>
                </a:solidFill>
                <a:latin typeface="Times New Roman"/>
                <a:cs typeface="Times New Roman"/>
              </a:rPr>
              <a:t>o</a:t>
            </a:r>
            <a:r>
              <a:rPr sz="3600" b="1" spc="-37" baseline="3472" dirty="0">
                <a:solidFill>
                  <a:srgbClr val="1F6FC0"/>
                </a:solidFill>
                <a:latin typeface="Times New Roman"/>
                <a:cs typeface="Times New Roman"/>
              </a:rPr>
              <a:t> </a:t>
            </a:r>
            <a:r>
              <a:rPr sz="3600" b="1" spc="157" baseline="3472" dirty="0">
                <a:solidFill>
                  <a:srgbClr val="1F6FC0"/>
                </a:solidFill>
                <a:latin typeface="Times New Roman"/>
                <a:cs typeface="Times New Roman"/>
              </a:rPr>
              <a:t>do</a:t>
            </a:r>
            <a:endParaRPr lang="en-US" sz="3600" b="1" spc="157" baseline="3472" dirty="0">
              <a:solidFill>
                <a:srgbClr val="1F6FC0"/>
              </a:solidFill>
              <a:latin typeface="Times New Roman"/>
              <a:cs typeface="Times New Roman"/>
            </a:endParaRPr>
          </a:p>
          <a:p>
            <a:pPr>
              <a:lnSpc>
                <a:spcPts val="2400"/>
              </a:lnSpc>
            </a:pPr>
            <a:r>
              <a:rPr lang="en-US" sz="3600" b="1" spc="157" baseline="3472" dirty="0">
                <a:solidFill>
                  <a:srgbClr val="1F6FC0"/>
                </a:solidFill>
                <a:latin typeface="Times New Roman"/>
                <a:cs typeface="Times New Roman"/>
              </a:rPr>
              <a:t>what</a:t>
            </a:r>
            <a:endParaRPr sz="3600" baseline="3472" dirty="0">
              <a:latin typeface="Times New Roman"/>
              <a:cs typeface="Times New Roman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47BF9F6F-A25F-A8C7-1A34-23AAB5FCB2A8}"/>
              </a:ext>
            </a:extLst>
          </p:cNvPr>
          <p:cNvSpPr txBox="1"/>
          <p:nvPr/>
        </p:nvSpPr>
        <p:spPr>
          <a:xfrm rot="120000">
            <a:off x="5909440" y="5941999"/>
            <a:ext cx="2321720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75"/>
              </a:lnSpc>
            </a:pPr>
            <a:r>
              <a:rPr sz="3600" b="1" spc="135" baseline="2314" dirty="0">
                <a:solidFill>
                  <a:srgbClr val="A6A6A6"/>
                </a:solidFill>
                <a:latin typeface="Times New Roman"/>
                <a:cs typeface="Times New Roman"/>
              </a:rPr>
              <a:t>Tec</a:t>
            </a:r>
            <a:r>
              <a:rPr sz="3600" b="1" spc="135" baseline="1157" dirty="0">
                <a:solidFill>
                  <a:srgbClr val="A6A6A6"/>
                </a:solidFill>
                <a:latin typeface="Times New Roman"/>
                <a:cs typeface="Times New Roman"/>
              </a:rPr>
              <a:t>hn</a:t>
            </a:r>
            <a:r>
              <a:rPr sz="2400" b="1" spc="90" dirty="0">
                <a:solidFill>
                  <a:srgbClr val="A6A6A6"/>
                </a:solidFill>
                <a:latin typeface="Times New Roman"/>
                <a:cs typeface="Times New Roman"/>
              </a:rPr>
              <a:t>ologic</a:t>
            </a:r>
            <a:r>
              <a:rPr sz="3600" b="1" spc="135" baseline="-2314" dirty="0">
                <a:solidFill>
                  <a:srgbClr val="A6A6A6"/>
                </a:solidFill>
                <a:latin typeface="Times New Roman"/>
                <a:cs typeface="Times New Roman"/>
              </a:rPr>
              <a:t>al</a:t>
            </a:r>
            <a:endParaRPr lang="en-US" sz="3600" b="1" spc="135" baseline="-2314" dirty="0">
              <a:solidFill>
                <a:srgbClr val="A6A6A6"/>
              </a:solidFill>
              <a:latin typeface="Times New Roman"/>
              <a:cs typeface="Times New Roman"/>
            </a:endParaRPr>
          </a:p>
          <a:p>
            <a:pPr>
              <a:lnSpc>
                <a:spcPts val="2275"/>
              </a:lnSpc>
            </a:pPr>
            <a:r>
              <a:rPr lang="en-GB" sz="3600" b="1" spc="135" baseline="-2314" dirty="0">
                <a:solidFill>
                  <a:srgbClr val="A6A6A6"/>
                </a:solidFill>
                <a:latin typeface="Times New Roman"/>
                <a:cs typeface="Times New Roman"/>
              </a:rPr>
              <a:t>unemployment</a:t>
            </a:r>
            <a:endParaRPr sz="3600" baseline="-2314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1995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815" y="626962"/>
            <a:ext cx="884618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l-GR" spc="185" dirty="0"/>
              <a:t>Προσοχή στις ιστορίες περί ηθικής καινοτομίας!</a:t>
            </a:r>
            <a:endParaRPr spc="14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8739" y="1864766"/>
            <a:ext cx="2994418" cy="19962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76737" y="2440940"/>
            <a:ext cx="3905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1F6FC0"/>
                </a:solidFill>
                <a:latin typeface="Tw Cen MT"/>
                <a:cs typeface="Tw Cen MT"/>
              </a:rPr>
              <a:t>?</a:t>
            </a:r>
            <a:endParaRPr sz="600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0151" y="4495800"/>
            <a:ext cx="6703695" cy="22006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3679" algn="ctr">
              <a:lnSpc>
                <a:spcPts val="2845"/>
              </a:lnSpc>
              <a:spcBef>
                <a:spcPts val="100"/>
              </a:spcBef>
            </a:pPr>
            <a:r>
              <a:rPr lang="el-GR" sz="2400" dirty="0">
                <a:latin typeface="Times"/>
                <a:cs typeface="Times"/>
              </a:rPr>
              <a:t>Τα ηθικά επιτεύγματα εξαρτώνται από τον τρόπο με τον οποίο η κοινωνία </a:t>
            </a:r>
            <a:r>
              <a:rPr lang="el-GR" sz="2400" b="1" spc="160" dirty="0">
                <a:solidFill>
                  <a:srgbClr val="1F6FC0"/>
                </a:solidFill>
                <a:latin typeface="Times New Roman"/>
                <a:cs typeface="Times New Roman"/>
              </a:rPr>
              <a:t>διαμορφώνει </a:t>
            </a:r>
            <a:r>
              <a:rPr lang="en-US" sz="2400" b="1" spc="-35" dirty="0">
                <a:solidFill>
                  <a:srgbClr val="1F6FC0"/>
                </a:solidFill>
                <a:latin typeface="Times New Roman"/>
                <a:cs typeface="Times New Roman"/>
              </a:rPr>
              <a:t> </a:t>
            </a:r>
            <a:r>
              <a:rPr lang="el-GR" sz="2400" spc="-10" dirty="0">
                <a:latin typeface="Times"/>
                <a:cs typeface="Times"/>
              </a:rPr>
              <a:t>την αυτοματοποίηση της οδήγησης</a:t>
            </a:r>
          </a:p>
          <a:p>
            <a:pPr marL="233679" algn="ctr">
              <a:lnSpc>
                <a:spcPts val="2845"/>
              </a:lnSpc>
              <a:spcBef>
                <a:spcPts val="100"/>
              </a:spcBef>
            </a:pPr>
            <a:endParaRPr lang="en-US" sz="2650" dirty="0">
              <a:latin typeface="Times"/>
              <a:cs typeface="Times"/>
            </a:endParaRPr>
          </a:p>
          <a:p>
            <a:pPr marL="12700" algn="ctr">
              <a:lnSpc>
                <a:spcPct val="100000"/>
              </a:lnSpc>
            </a:pPr>
            <a:r>
              <a:rPr lang="el-GR" sz="2400" dirty="0">
                <a:latin typeface="Times"/>
                <a:cs typeface="Times"/>
              </a:rPr>
              <a:t>Η</a:t>
            </a:r>
            <a:r>
              <a:rPr sz="2400" spc="45" dirty="0">
                <a:latin typeface="Times"/>
                <a:cs typeface="Times"/>
              </a:rPr>
              <a:t> </a:t>
            </a:r>
            <a:r>
              <a:rPr lang="el-GR" sz="2400" b="1" spc="160" dirty="0">
                <a:solidFill>
                  <a:srgbClr val="1F6FC0"/>
                </a:solidFill>
                <a:latin typeface="Times New Roman"/>
                <a:cs typeface="Times New Roman"/>
              </a:rPr>
              <a:t>ηθική δέσμευση</a:t>
            </a:r>
            <a:r>
              <a:rPr sz="2400" b="1" spc="65" dirty="0">
                <a:solidFill>
                  <a:srgbClr val="1F6FC0"/>
                </a:solidFill>
                <a:latin typeface="Times New Roman"/>
                <a:cs typeface="Times New Roman"/>
              </a:rPr>
              <a:t> </a:t>
            </a:r>
            <a:r>
              <a:rPr lang="el-GR" sz="2400" spc="50" dirty="0">
                <a:latin typeface="Times"/>
                <a:cs typeface="Times"/>
              </a:rPr>
              <a:t>και η</a:t>
            </a:r>
            <a:r>
              <a:rPr sz="2400" spc="45" dirty="0">
                <a:latin typeface="Times"/>
                <a:cs typeface="Times"/>
              </a:rPr>
              <a:t> </a:t>
            </a:r>
            <a:r>
              <a:rPr lang="el-GR" sz="2400" b="1" spc="125" dirty="0">
                <a:solidFill>
                  <a:srgbClr val="1F6FC0"/>
                </a:solidFill>
                <a:latin typeface="Times New Roman"/>
                <a:cs typeface="Times New Roman"/>
              </a:rPr>
              <a:t>υπευθυνότητα </a:t>
            </a:r>
            <a:r>
              <a:rPr lang="el-GR" sz="2400" spc="75" dirty="0">
                <a:solidFill>
                  <a:schemeClr val="tx1"/>
                </a:solidFill>
                <a:latin typeface="Times New Roman"/>
                <a:cs typeface="Times New Roman"/>
              </a:rPr>
              <a:t>είναι καθοριστικής σημασίας</a:t>
            </a:r>
            <a:endParaRPr sz="24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0841" y="1876475"/>
            <a:ext cx="2994418" cy="197495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lang="el-GR" spc="185" dirty="0"/>
              <a:t>Κατανομή ευθυνών</a:t>
            </a:r>
            <a:endParaRPr spc="1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96895" y="1987295"/>
            <a:ext cx="3950207" cy="325831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lang="el-GR" spc="185" dirty="0"/>
              <a:t>Κατανομή ευθυνών</a:t>
            </a:r>
            <a:endParaRPr spc="100" dirty="0"/>
          </a:p>
        </p:txBody>
      </p:sp>
      <p:sp>
        <p:nvSpPr>
          <p:cNvPr id="3" name="object 3"/>
          <p:cNvSpPr txBox="1"/>
          <p:nvPr/>
        </p:nvSpPr>
        <p:spPr>
          <a:xfrm>
            <a:off x="240488" y="1447291"/>
            <a:ext cx="8394065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4965" marR="5080" indent="-342265">
              <a:lnSpc>
                <a:spcPts val="2810"/>
              </a:lnSpc>
              <a:spcBef>
                <a:spcPts val="25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400" dirty="0">
                <a:latin typeface="Times"/>
                <a:cs typeface="Times"/>
              </a:rPr>
              <a:t>Ποιος θα είναι υπεύθυνος για τις ζημίες που προκαλούνται από ατυχήματα στα οποία εμπλέκονται αυτόνομα οχήματα;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lang="el-GR" spc="185" dirty="0"/>
              <a:t>Κατανομή ευθυνών</a:t>
            </a:r>
            <a:endParaRPr spc="100" dirty="0"/>
          </a:p>
        </p:txBody>
      </p:sp>
      <p:sp>
        <p:nvSpPr>
          <p:cNvPr id="3" name="object 3"/>
          <p:cNvSpPr txBox="1"/>
          <p:nvPr/>
        </p:nvSpPr>
        <p:spPr>
          <a:xfrm>
            <a:off x="240488" y="1447291"/>
            <a:ext cx="8394065" cy="150114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4965" marR="5080" indent="-342265">
              <a:lnSpc>
                <a:spcPts val="2810"/>
              </a:lnSpc>
              <a:spcBef>
                <a:spcPts val="25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400" dirty="0">
                <a:latin typeface="Times"/>
                <a:cs typeface="Times"/>
              </a:rPr>
              <a:t>Ποιος θα είναι υπεύθυνος για τις ζημίες που προκαλούνται από ατυχήματα στα οποία εμπλέκονται αυτόνομα οχήματα;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50" dirty="0">
              <a:latin typeface="Times"/>
              <a:cs typeface="Times"/>
            </a:endParaRPr>
          </a:p>
          <a:p>
            <a:pPr marL="120142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spc="80" dirty="0">
                <a:latin typeface="Calibri"/>
                <a:cs typeface="Calibri"/>
              </a:rPr>
              <a:t> Τα ίδια τα συστήματα;</a:t>
            </a:r>
            <a:endParaRPr sz="2400" dirty="0">
              <a:latin typeface="Times"/>
              <a:cs typeface="Time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9447" y="2014727"/>
            <a:ext cx="3654552" cy="3215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00" y="359754"/>
            <a:ext cx="8001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7744">
              <a:lnSpc>
                <a:spcPct val="100000"/>
              </a:lnSpc>
              <a:spcBef>
                <a:spcPts val="100"/>
              </a:spcBef>
            </a:pPr>
            <a:r>
              <a:rPr lang="el-GR" spc="145" dirty="0"/>
              <a:t>Αυτοματοποίηση της </a:t>
            </a:r>
            <a:r>
              <a:rPr lang="el-GR" sz="3600" spc="145" dirty="0"/>
              <a:t> Οδήγησης</a:t>
            </a:r>
            <a:endParaRPr spc="125" dirty="0"/>
          </a:p>
        </p:txBody>
      </p:sp>
      <p:grpSp>
        <p:nvGrpSpPr>
          <p:cNvPr id="3" name="object 3"/>
          <p:cNvGrpSpPr/>
          <p:nvPr/>
        </p:nvGrpSpPr>
        <p:grpSpPr>
          <a:xfrm>
            <a:off x="101854" y="929932"/>
            <a:ext cx="8841105" cy="5231130"/>
            <a:chOff x="101854" y="929932"/>
            <a:chExt cx="8841105" cy="52311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0256" y="2654808"/>
              <a:ext cx="2322576" cy="16062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7503" y="1312862"/>
              <a:ext cx="2528834" cy="13035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7503" y="4505144"/>
              <a:ext cx="3492842" cy="16554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6529" y="4278175"/>
              <a:ext cx="2656729" cy="177113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854" y="2879826"/>
              <a:ext cx="2591142" cy="13633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245" y="929932"/>
              <a:ext cx="3300933" cy="22006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2107" y="2981324"/>
              <a:ext cx="3295238" cy="16476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lang="el-GR" spc="185" dirty="0"/>
              <a:t>Κατανομή ευθυνών</a:t>
            </a:r>
            <a:endParaRPr spc="100" dirty="0"/>
          </a:p>
        </p:txBody>
      </p:sp>
      <p:sp>
        <p:nvSpPr>
          <p:cNvPr id="3" name="object 3"/>
          <p:cNvSpPr txBox="1"/>
          <p:nvPr/>
        </p:nvSpPr>
        <p:spPr>
          <a:xfrm>
            <a:off x="240488" y="1447291"/>
            <a:ext cx="8394065" cy="14859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4965" marR="5080" indent="-342265">
              <a:lnSpc>
                <a:spcPts val="2810"/>
              </a:lnSpc>
              <a:spcBef>
                <a:spcPts val="25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400" dirty="0">
                <a:latin typeface="Times"/>
                <a:cs typeface="Times"/>
              </a:rPr>
              <a:t>Ποιος θα είναι υπεύθυνος για τις ζημίες που προκαλούνται από ατυχήματα στα οποία εμπλέκονται αυτόνομα οχήματα;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450" dirty="0">
              <a:latin typeface="Times"/>
              <a:cs typeface="Times"/>
            </a:endParaRPr>
          </a:p>
          <a:p>
            <a:pPr marL="1201420">
              <a:lnSpc>
                <a:spcPct val="100000"/>
              </a:lnSpc>
              <a:tabLst>
                <a:tab pos="4624070" algn="l"/>
              </a:tabLst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spc="80" dirty="0">
                <a:latin typeface="Calibri"/>
                <a:cs typeface="Calibri"/>
              </a:rPr>
              <a:t> Τα ίδια τα συστήματα;</a:t>
            </a:r>
            <a:r>
              <a:rPr sz="2400" dirty="0">
                <a:latin typeface="Times"/>
                <a:cs typeface="Times"/>
              </a:rPr>
              <a:t>	</a:t>
            </a:r>
            <a:r>
              <a:rPr lang="el-GR" sz="2400" b="1" spc="95" dirty="0">
                <a:solidFill>
                  <a:srgbClr val="C00000"/>
                </a:solidFill>
                <a:latin typeface="Times New Roman"/>
                <a:cs typeface="Times New Roman"/>
              </a:rPr>
              <a:t>ΟΧΙ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9447" y="2014727"/>
            <a:ext cx="3654552" cy="32156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20400000">
            <a:off x="6235791" y="2583629"/>
            <a:ext cx="1022046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90"/>
              </a:lnSpc>
            </a:pPr>
            <a:r>
              <a:rPr sz="7200" b="1" dirty="0">
                <a:solidFill>
                  <a:srgbClr val="C00000"/>
                </a:solidFill>
                <a:latin typeface="Tw Cen MT"/>
                <a:cs typeface="Tw Cen MT"/>
              </a:rPr>
              <a:t>?</a:t>
            </a:r>
            <a:endParaRPr sz="7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lang="el-GR" spc="185" dirty="0"/>
              <a:t>Κατανομή ευθυνών</a:t>
            </a:r>
            <a:endParaRPr spc="100" dirty="0"/>
          </a:p>
        </p:txBody>
      </p:sp>
      <p:sp>
        <p:nvSpPr>
          <p:cNvPr id="3" name="object 3"/>
          <p:cNvSpPr txBox="1"/>
          <p:nvPr/>
        </p:nvSpPr>
        <p:spPr>
          <a:xfrm>
            <a:off x="240488" y="1081532"/>
            <a:ext cx="8394065" cy="340296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4965" marR="5080" indent="-342265">
              <a:lnSpc>
                <a:spcPts val="2810"/>
              </a:lnSpc>
              <a:spcBef>
                <a:spcPts val="25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400" dirty="0">
                <a:latin typeface="Times"/>
                <a:cs typeface="Times"/>
              </a:rPr>
              <a:t>Ποιος θα είναι υπεύθυνος για τις ζημίες που προκαλούνται από ατυχήματα στα οποία εμπλέκονται αυτόνομα οχήματα;</a:t>
            </a:r>
          </a:p>
          <a:p>
            <a:pPr marL="1201420">
              <a:lnSpc>
                <a:spcPct val="100000"/>
              </a:lnSpc>
              <a:spcBef>
                <a:spcPts val="635"/>
              </a:spcBef>
              <a:tabLst>
                <a:tab pos="4624070" algn="l"/>
              </a:tabLst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spc="80" dirty="0">
                <a:latin typeface="Calibri"/>
                <a:cs typeface="Calibri"/>
              </a:rPr>
              <a:t>Τα ίδια τα συστήματα;</a:t>
            </a:r>
            <a:r>
              <a:rPr lang="el-GR" sz="2400" dirty="0">
                <a:latin typeface="Times"/>
                <a:cs typeface="Times"/>
              </a:rPr>
              <a:t>	</a:t>
            </a:r>
            <a:r>
              <a:rPr lang="el-GR" sz="2400" b="1" spc="95" dirty="0">
                <a:solidFill>
                  <a:srgbClr val="C00000"/>
                </a:solidFill>
                <a:latin typeface="Times New Roman"/>
                <a:cs typeface="Times New Roman"/>
              </a:rPr>
              <a:t>OXI</a:t>
            </a:r>
            <a:endParaRPr lang="el-GR" sz="2400" dirty="0">
              <a:latin typeface="Times New Roman"/>
              <a:cs typeface="Times New Roman"/>
            </a:endParaRPr>
          </a:p>
          <a:p>
            <a:pPr marL="1201420">
              <a:lnSpc>
                <a:spcPct val="100000"/>
              </a:lnSpc>
              <a:spcBef>
                <a:spcPts val="25"/>
              </a:spcBef>
            </a:pPr>
            <a:r>
              <a:rPr lang="el-GR" sz="2400" spc="-10" dirty="0">
                <a:latin typeface="Calibri"/>
                <a:cs typeface="Calibri"/>
              </a:rPr>
              <a:t>-</a:t>
            </a:r>
            <a:r>
              <a:rPr lang="el-GR" sz="2400" spc="-10" dirty="0">
                <a:latin typeface="Times"/>
                <a:cs typeface="Times"/>
              </a:rPr>
              <a:t>Οι επιβάτες;</a:t>
            </a:r>
            <a:endParaRPr lang="el-GR" sz="2400" dirty="0">
              <a:latin typeface="Times"/>
              <a:cs typeface="Times"/>
            </a:endParaRPr>
          </a:p>
          <a:p>
            <a:pPr marL="1201420">
              <a:lnSpc>
                <a:spcPct val="100000"/>
              </a:lnSpc>
              <a:spcBef>
                <a:spcPts val="25"/>
              </a:spcBef>
            </a:pPr>
            <a:r>
              <a:rPr lang="el-GR" sz="2400" spc="-10" dirty="0">
                <a:latin typeface="Calibri"/>
                <a:cs typeface="Calibri"/>
              </a:rPr>
              <a:t>-</a:t>
            </a:r>
            <a:r>
              <a:rPr lang="el-GR" sz="2400" spc="-10" dirty="0">
                <a:latin typeface="Times"/>
                <a:cs typeface="Times"/>
              </a:rPr>
              <a:t>Οι ιδιοκτήτες;</a:t>
            </a:r>
            <a:endParaRPr lang="el-GR" sz="2400" dirty="0">
              <a:latin typeface="Times"/>
              <a:cs typeface="Times"/>
            </a:endParaRPr>
          </a:p>
          <a:p>
            <a:pPr marL="1201420">
              <a:lnSpc>
                <a:spcPct val="100000"/>
              </a:lnSpc>
              <a:spcBef>
                <a:spcPts val="25"/>
              </a:spcBef>
            </a:pPr>
            <a:r>
              <a:rPr lang="el-GR" sz="2400" spc="-10" dirty="0">
                <a:latin typeface="Calibri"/>
                <a:cs typeface="Calibri"/>
              </a:rPr>
              <a:t>-</a:t>
            </a:r>
            <a:r>
              <a:rPr lang="el-GR" sz="2400" spc="-10" dirty="0">
                <a:latin typeface="Times"/>
                <a:cs typeface="Times"/>
              </a:rPr>
              <a:t>Οι σχεδιαστές/προγραμματιστές;</a:t>
            </a:r>
            <a:endParaRPr lang="el-GR" sz="2400" dirty="0">
              <a:latin typeface="Times"/>
              <a:cs typeface="Times"/>
            </a:endParaRPr>
          </a:p>
          <a:p>
            <a:pPr marL="1201420">
              <a:lnSpc>
                <a:spcPct val="100000"/>
              </a:lnSpc>
            </a:pPr>
            <a:r>
              <a:rPr lang="el-GR" sz="2400" spc="-10" dirty="0">
                <a:latin typeface="Calibri"/>
                <a:cs typeface="Calibri"/>
              </a:rPr>
              <a:t>-</a:t>
            </a:r>
            <a:r>
              <a:rPr lang="el-GR" sz="2400" spc="-10" dirty="0">
                <a:latin typeface="Times"/>
                <a:cs typeface="Times"/>
              </a:rPr>
              <a:t>Οι παραγωγοί;</a:t>
            </a:r>
            <a:endParaRPr lang="el-GR" sz="2400" dirty="0">
              <a:latin typeface="Times"/>
              <a:cs typeface="Times"/>
            </a:endParaRPr>
          </a:p>
          <a:p>
            <a:pPr marL="1201420">
              <a:lnSpc>
                <a:spcPts val="2845"/>
              </a:lnSpc>
              <a:spcBef>
                <a:spcPts val="20"/>
              </a:spcBef>
            </a:pPr>
            <a:r>
              <a:rPr lang="el-GR" sz="2400" spc="-10" dirty="0">
                <a:latin typeface="Calibri"/>
                <a:cs typeface="Calibri"/>
              </a:rPr>
              <a:t>-</a:t>
            </a:r>
            <a:r>
              <a:rPr lang="el-GR" sz="2400" spc="-10" dirty="0">
                <a:latin typeface="Times"/>
                <a:cs typeface="Times"/>
              </a:rPr>
              <a:t>Οι ρυθμιστές</a:t>
            </a:r>
            <a:endParaRPr lang="el-GR" sz="2400" dirty="0">
              <a:latin typeface="Times"/>
              <a:cs typeface="Times"/>
            </a:endParaRPr>
          </a:p>
          <a:p>
            <a:pPr marL="1201420">
              <a:lnSpc>
                <a:spcPts val="2845"/>
              </a:lnSpc>
            </a:pPr>
            <a:r>
              <a:rPr lang="el-GR" sz="2400" spc="-10" dirty="0">
                <a:latin typeface="Calibri"/>
                <a:cs typeface="Calibri"/>
              </a:rPr>
              <a:t>-</a:t>
            </a:r>
            <a:r>
              <a:rPr lang="el-GR" sz="2400" dirty="0">
                <a:latin typeface="Times"/>
                <a:cs typeface="Times"/>
              </a:rPr>
              <a:t>Κανείς, μόνο το ασφαλιστικό σύστημα;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9447" y="1146047"/>
            <a:ext cx="3654552" cy="321564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20400000">
            <a:off x="6235793" y="1769813"/>
            <a:ext cx="1022046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90"/>
              </a:lnSpc>
            </a:pPr>
            <a:r>
              <a:rPr sz="7200" b="1" dirty="0">
                <a:solidFill>
                  <a:srgbClr val="C00000"/>
                </a:solidFill>
                <a:latin typeface="Tw Cen MT"/>
                <a:cs typeface="Tw Cen MT"/>
              </a:rPr>
              <a:t>?</a:t>
            </a:r>
            <a:endParaRPr sz="7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lang="el-GR" spc="185" dirty="0"/>
              <a:t>Κατανομή ευθυνών</a:t>
            </a:r>
            <a:endParaRPr spc="100" dirty="0"/>
          </a:p>
        </p:txBody>
      </p:sp>
      <p:sp>
        <p:nvSpPr>
          <p:cNvPr id="3" name="object 3"/>
          <p:cNvSpPr txBox="1"/>
          <p:nvPr/>
        </p:nvSpPr>
        <p:spPr>
          <a:xfrm>
            <a:off x="240488" y="1081532"/>
            <a:ext cx="8394065" cy="340296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4965" marR="5080" indent="-342265">
              <a:lnSpc>
                <a:spcPts val="2810"/>
              </a:lnSpc>
              <a:spcBef>
                <a:spcPts val="25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400" dirty="0">
                <a:latin typeface="Times"/>
                <a:cs typeface="Times"/>
              </a:rPr>
              <a:t>Ποιος θα είναι υπεύθυνος για τις ζημίες που προκαλούνται από ατυχήματα στα οποία εμπλέκονται αυτόνομα οχήματα;</a:t>
            </a:r>
            <a:endParaRPr sz="2400" dirty="0">
              <a:latin typeface="Times"/>
              <a:cs typeface="Times"/>
            </a:endParaRPr>
          </a:p>
          <a:p>
            <a:pPr marL="1201420">
              <a:lnSpc>
                <a:spcPct val="100000"/>
              </a:lnSpc>
              <a:spcBef>
                <a:spcPts val="635"/>
              </a:spcBef>
              <a:tabLst>
                <a:tab pos="4624070" algn="l"/>
              </a:tabLst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spc="80" dirty="0">
                <a:latin typeface="Calibri"/>
                <a:cs typeface="Calibri"/>
              </a:rPr>
              <a:t>Τα ίδια τα συστήματα</a:t>
            </a:r>
            <a:r>
              <a:rPr lang="en-US" sz="2400" spc="80" dirty="0">
                <a:latin typeface="Calibri"/>
                <a:cs typeface="Calibri"/>
              </a:rPr>
              <a:t>;</a:t>
            </a:r>
            <a:r>
              <a:rPr sz="2400" dirty="0">
                <a:latin typeface="Times"/>
                <a:cs typeface="Times"/>
              </a:rPr>
              <a:t>	</a:t>
            </a:r>
            <a:r>
              <a:rPr lang="en-US" sz="2400" b="1" spc="95" dirty="0">
                <a:solidFill>
                  <a:srgbClr val="C00000"/>
                </a:solidFill>
                <a:latin typeface="Times New Roman"/>
                <a:cs typeface="Times New Roman"/>
              </a:rPr>
              <a:t>OXI</a:t>
            </a:r>
            <a:endParaRPr sz="2400" dirty="0">
              <a:latin typeface="Times New Roman"/>
              <a:cs typeface="Times New Roman"/>
            </a:endParaRPr>
          </a:p>
          <a:p>
            <a:pPr marL="1201420">
              <a:lnSpc>
                <a:spcPct val="100000"/>
              </a:lnSpc>
              <a:spcBef>
                <a:spcPts val="25"/>
              </a:spcBef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spc="-10" dirty="0">
                <a:latin typeface="Times"/>
                <a:cs typeface="Times"/>
              </a:rPr>
              <a:t>Οι επιβάτες</a:t>
            </a:r>
            <a:r>
              <a:rPr lang="en-US" sz="2400" spc="-10" dirty="0">
                <a:latin typeface="Times"/>
                <a:cs typeface="Times"/>
              </a:rPr>
              <a:t>;</a:t>
            </a:r>
            <a:endParaRPr sz="2400" dirty="0">
              <a:latin typeface="Times"/>
              <a:cs typeface="Times"/>
            </a:endParaRPr>
          </a:p>
          <a:p>
            <a:pPr marL="1201420">
              <a:lnSpc>
                <a:spcPct val="100000"/>
              </a:lnSpc>
              <a:spcBef>
                <a:spcPts val="25"/>
              </a:spcBef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spc="-10" dirty="0">
                <a:latin typeface="Times"/>
                <a:cs typeface="Times"/>
              </a:rPr>
              <a:t>Οι ιδιοκτήτες</a:t>
            </a:r>
            <a:r>
              <a:rPr lang="en-US" sz="2400" spc="-10" dirty="0">
                <a:latin typeface="Times"/>
                <a:cs typeface="Times"/>
              </a:rPr>
              <a:t>;</a:t>
            </a:r>
            <a:endParaRPr sz="2400" dirty="0">
              <a:latin typeface="Times"/>
              <a:cs typeface="Times"/>
            </a:endParaRPr>
          </a:p>
          <a:p>
            <a:pPr marL="1201420">
              <a:lnSpc>
                <a:spcPct val="100000"/>
              </a:lnSpc>
              <a:spcBef>
                <a:spcPts val="25"/>
              </a:spcBef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spc="-10" dirty="0">
                <a:latin typeface="Times"/>
                <a:cs typeface="Times"/>
              </a:rPr>
              <a:t>Οι σχεδιαστές/προγραμματιστές</a:t>
            </a:r>
            <a:r>
              <a:rPr lang="en-US" sz="2400" spc="-10" dirty="0">
                <a:latin typeface="Times"/>
                <a:cs typeface="Times"/>
              </a:rPr>
              <a:t>;</a:t>
            </a:r>
            <a:endParaRPr sz="2400" dirty="0">
              <a:latin typeface="Times"/>
              <a:cs typeface="Times"/>
            </a:endParaRPr>
          </a:p>
          <a:p>
            <a:pPr marL="120142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spc="-10" dirty="0">
                <a:latin typeface="Times"/>
                <a:cs typeface="Times"/>
              </a:rPr>
              <a:t>Οι παραγωγοί</a:t>
            </a:r>
            <a:r>
              <a:rPr lang="en-US" sz="2400" spc="-10" dirty="0">
                <a:latin typeface="Times"/>
                <a:cs typeface="Times"/>
              </a:rPr>
              <a:t>;</a:t>
            </a:r>
            <a:endParaRPr sz="2400" dirty="0">
              <a:latin typeface="Times"/>
              <a:cs typeface="Times"/>
            </a:endParaRPr>
          </a:p>
          <a:p>
            <a:pPr marL="1201420">
              <a:lnSpc>
                <a:spcPts val="2845"/>
              </a:lnSpc>
              <a:spcBef>
                <a:spcPts val="20"/>
              </a:spcBef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spc="-10" dirty="0">
                <a:latin typeface="Times"/>
                <a:cs typeface="Times"/>
              </a:rPr>
              <a:t>Οι ρυθμιστές</a:t>
            </a:r>
            <a:endParaRPr sz="2400" dirty="0">
              <a:latin typeface="Times"/>
              <a:cs typeface="Times"/>
            </a:endParaRPr>
          </a:p>
          <a:p>
            <a:pPr marL="1201420">
              <a:lnSpc>
                <a:spcPts val="2845"/>
              </a:lnSpc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lang="el-GR" sz="2400" spc="-10" dirty="0">
                <a:latin typeface="Calibri"/>
                <a:cs typeface="Calibri"/>
              </a:rPr>
              <a:t>Κ</a:t>
            </a:r>
            <a:r>
              <a:rPr lang="el-GR" sz="2400" dirty="0">
                <a:latin typeface="Times"/>
                <a:cs typeface="Times"/>
              </a:rPr>
              <a:t>ανείς, μόνο το ασφαλιστικό σύστημα</a:t>
            </a:r>
            <a:r>
              <a:rPr lang="en-US" sz="2400" dirty="0">
                <a:latin typeface="Times"/>
                <a:cs typeface="Times"/>
              </a:rPr>
              <a:t>;</a:t>
            </a:r>
            <a:endParaRPr sz="2400" dirty="0">
              <a:latin typeface="Times"/>
              <a:cs typeface="Time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8846" y="4725149"/>
            <a:ext cx="4026306" cy="19869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9447" y="1146047"/>
            <a:ext cx="3654552" cy="32156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 rot="20400000">
            <a:off x="6235793" y="1769813"/>
            <a:ext cx="1022046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090"/>
              </a:lnSpc>
            </a:pPr>
            <a:r>
              <a:rPr sz="7200" b="1" dirty="0">
                <a:solidFill>
                  <a:srgbClr val="C00000"/>
                </a:solidFill>
                <a:latin typeface="Tw Cen MT"/>
                <a:cs typeface="Tw Cen MT"/>
              </a:rPr>
              <a:t>?</a:t>
            </a:r>
            <a:endParaRPr sz="7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813" y="1132732"/>
            <a:ext cx="5305087" cy="12516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96389" y="175052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lang="el-GR" spc="185" dirty="0"/>
              <a:t>Κατανομή ευθυνών</a:t>
            </a:r>
            <a:endParaRPr spc="100" dirty="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51064" y="161544"/>
            <a:ext cx="1133855" cy="93573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77709" y="2543349"/>
            <a:ext cx="6610216" cy="139547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240263"/>
            <a:ext cx="6694043" cy="139371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61716" y="5856890"/>
            <a:ext cx="5968991" cy="72389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982097" y="1760220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"/>
                <a:cs typeface="Times"/>
              </a:rPr>
              <a:t>16</a:t>
            </a:r>
            <a:r>
              <a:rPr sz="1400" spc="-15" dirty="0">
                <a:latin typeface="Times"/>
                <a:cs typeface="Times"/>
              </a:rPr>
              <a:t> </a:t>
            </a:r>
            <a:r>
              <a:rPr sz="1400" dirty="0">
                <a:latin typeface="Times"/>
                <a:cs typeface="Times"/>
              </a:rPr>
              <a:t>Sept.</a:t>
            </a:r>
            <a:r>
              <a:rPr sz="1400" spc="-10" dirty="0">
                <a:latin typeface="Times"/>
                <a:cs typeface="Times"/>
              </a:rPr>
              <a:t> </a:t>
            </a:r>
            <a:r>
              <a:rPr sz="1400" spc="-20" dirty="0">
                <a:latin typeface="Times"/>
                <a:cs typeface="Times"/>
              </a:rPr>
              <a:t>2020</a:t>
            </a:r>
            <a:endParaRPr sz="1400">
              <a:latin typeface="Times"/>
              <a:cs typeface="Time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6324" y="2988564"/>
            <a:ext cx="1010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"/>
                <a:cs typeface="Times"/>
              </a:rPr>
              <a:t>17</a:t>
            </a:r>
            <a:r>
              <a:rPr sz="1400" spc="-15" dirty="0">
                <a:latin typeface="Times"/>
                <a:cs typeface="Times"/>
              </a:rPr>
              <a:t> </a:t>
            </a:r>
            <a:r>
              <a:rPr sz="1400" dirty="0">
                <a:latin typeface="Times"/>
                <a:cs typeface="Times"/>
              </a:rPr>
              <a:t>Sept.</a:t>
            </a:r>
            <a:r>
              <a:rPr sz="1400" spc="-10" dirty="0">
                <a:latin typeface="Times"/>
                <a:cs typeface="Times"/>
              </a:rPr>
              <a:t> </a:t>
            </a:r>
            <a:r>
              <a:rPr sz="1400" spc="-20" dirty="0">
                <a:latin typeface="Times"/>
                <a:cs typeface="Times"/>
              </a:rPr>
              <a:t>2020</a:t>
            </a:r>
            <a:endParaRPr sz="1400">
              <a:latin typeface="Times"/>
              <a:cs typeface="Time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72802" y="4573523"/>
            <a:ext cx="93471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"/>
                <a:cs typeface="Times"/>
              </a:rPr>
              <a:t>25</a:t>
            </a:r>
            <a:r>
              <a:rPr sz="1400" spc="10" dirty="0">
                <a:latin typeface="Times"/>
                <a:cs typeface="Times"/>
              </a:rPr>
              <a:t> </a:t>
            </a:r>
            <a:r>
              <a:rPr sz="1400" dirty="0">
                <a:latin typeface="Times"/>
                <a:cs typeface="Times"/>
              </a:rPr>
              <a:t>Jan.</a:t>
            </a:r>
            <a:r>
              <a:rPr sz="1400" spc="10" dirty="0">
                <a:latin typeface="Times"/>
                <a:cs typeface="Times"/>
              </a:rPr>
              <a:t> </a:t>
            </a:r>
            <a:r>
              <a:rPr sz="1400" spc="-20" dirty="0">
                <a:latin typeface="Times"/>
                <a:cs typeface="Times"/>
              </a:rPr>
              <a:t>2022</a:t>
            </a:r>
            <a:endParaRPr sz="1400">
              <a:latin typeface="Times"/>
              <a:cs typeface="Time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96389" y="6115811"/>
            <a:ext cx="10058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"/>
                <a:cs typeface="Times"/>
              </a:rPr>
              <a:t>28</a:t>
            </a:r>
            <a:r>
              <a:rPr sz="1400" spc="55" dirty="0">
                <a:latin typeface="Times"/>
                <a:cs typeface="Times"/>
              </a:rPr>
              <a:t> </a:t>
            </a:r>
            <a:r>
              <a:rPr sz="1400" dirty="0">
                <a:latin typeface="Times"/>
                <a:cs typeface="Times"/>
              </a:rPr>
              <a:t>Mar.</a:t>
            </a:r>
            <a:r>
              <a:rPr sz="1400" spc="55" dirty="0">
                <a:latin typeface="Times"/>
                <a:cs typeface="Times"/>
              </a:rPr>
              <a:t> </a:t>
            </a:r>
            <a:r>
              <a:rPr sz="1400" spc="-20" dirty="0">
                <a:latin typeface="Times"/>
                <a:cs typeface="Times"/>
              </a:rPr>
              <a:t>2022</a:t>
            </a:r>
            <a:endParaRPr sz="140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0233" y="228600"/>
            <a:ext cx="666353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655320">
              <a:lnSpc>
                <a:spcPct val="100000"/>
              </a:lnSpc>
              <a:spcBef>
                <a:spcPts val="100"/>
              </a:spcBef>
            </a:pPr>
            <a:r>
              <a:rPr lang="el-GR" spc="170" dirty="0"/>
              <a:t>Αναπόφευκτες συγκρούσεις</a:t>
            </a:r>
            <a:endParaRPr spc="18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8668" y="1628825"/>
            <a:ext cx="3826662" cy="402091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157988"/>
            <a:ext cx="6815930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655320">
              <a:lnSpc>
                <a:spcPct val="100000"/>
              </a:lnSpc>
              <a:spcBef>
                <a:spcPts val="100"/>
              </a:spcBef>
            </a:pPr>
            <a:r>
              <a:rPr lang="el-GR" spc="170" dirty="0"/>
              <a:t>Αναπόφευκτες συγκρούσεις</a:t>
            </a:r>
            <a:endParaRPr spc="180" dirty="0"/>
          </a:p>
        </p:txBody>
      </p:sp>
      <p:sp>
        <p:nvSpPr>
          <p:cNvPr id="3" name="object 3"/>
          <p:cNvSpPr txBox="1"/>
          <p:nvPr/>
        </p:nvSpPr>
        <p:spPr>
          <a:xfrm>
            <a:off x="240488" y="1191259"/>
            <a:ext cx="8155305" cy="376128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54965" marR="5080" indent="-342265">
              <a:lnSpc>
                <a:spcPts val="2810"/>
              </a:lnSpc>
              <a:spcBef>
                <a:spcPts val="250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400" dirty="0">
                <a:latin typeface="Times"/>
                <a:cs typeface="Times"/>
              </a:rPr>
              <a:t>Οι αναπόφευκτες συγκρούσεις αποτέλεσαν πρωταρχική ανησυχία στην ηθική συζήτηση για την αυτόνομη οδήγηση</a:t>
            </a:r>
            <a:endParaRPr sz="2400" dirty="0">
              <a:latin typeface="Times"/>
              <a:cs typeface="Times"/>
            </a:endParaRPr>
          </a:p>
          <a:p>
            <a:pPr marL="354965" marR="17780" indent="-342265">
              <a:lnSpc>
                <a:spcPct val="100400"/>
              </a:lnSpc>
              <a:spcBef>
                <a:spcPts val="1825"/>
              </a:spcBef>
              <a:buClr>
                <a:srgbClr val="1F6FC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l-GR" sz="2400" spc="70" dirty="0">
                <a:latin typeface="Times"/>
                <a:cs typeface="Times"/>
              </a:rPr>
              <a:t>Ε</a:t>
            </a:r>
            <a:r>
              <a:rPr sz="2400" spc="70" dirty="0">
                <a:latin typeface="Times"/>
                <a:cs typeface="Times"/>
              </a:rPr>
              <a:t>:</a:t>
            </a:r>
            <a:r>
              <a:rPr sz="2400" spc="-25" dirty="0">
                <a:latin typeface="Times"/>
                <a:cs typeface="Times"/>
              </a:rPr>
              <a:t> </a:t>
            </a:r>
            <a:r>
              <a:rPr lang="el-GR" sz="2400" dirty="0">
                <a:latin typeface="Times"/>
                <a:cs typeface="Times"/>
              </a:rPr>
              <a:t>πώς θα πρέπει το σύστημα να χειρίζεται ηθικά φορτισμένες καταστάσεις - δηλαδή καταστάσεις όπου η βλάβη είναι αναπόφευκτη αλλά μπορεί να κατανεμηθεί με διαφορετικούς τρόπους.</a:t>
            </a:r>
            <a:r>
              <a:rPr sz="2400" spc="-5" dirty="0">
                <a:latin typeface="Times"/>
                <a:cs typeface="Times"/>
              </a:rPr>
              <a:t> </a:t>
            </a:r>
            <a:r>
              <a:rPr sz="2400" spc="-35" dirty="0">
                <a:solidFill>
                  <a:srgbClr val="1F6FC0"/>
                </a:solidFill>
                <a:latin typeface="Segoe UI Symbol"/>
                <a:cs typeface="Segoe UI Symbol"/>
              </a:rPr>
              <a:t>☞</a:t>
            </a:r>
            <a:r>
              <a:rPr lang="el-GR" sz="2400" spc="-35" dirty="0">
                <a:solidFill>
                  <a:srgbClr val="1F6FC0"/>
                </a:solidFill>
                <a:latin typeface="Times"/>
                <a:cs typeface="Times"/>
              </a:rPr>
              <a:t> Αλγόριθμοι ατυχημάτων</a:t>
            </a:r>
            <a:endParaRPr sz="2400" dirty="0">
              <a:latin typeface="Times"/>
              <a:cs typeface="Time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800" dirty="0">
              <a:latin typeface="Times"/>
              <a:cs typeface="Times"/>
            </a:endParaRPr>
          </a:p>
          <a:p>
            <a:pPr marL="570865" algn="ctr">
              <a:lnSpc>
                <a:spcPct val="100000"/>
              </a:lnSpc>
              <a:tabLst>
                <a:tab pos="2061210" algn="l"/>
              </a:tabLst>
            </a:pPr>
            <a:r>
              <a:rPr lang="el-GR" sz="2000" spc="-10" dirty="0">
                <a:solidFill>
                  <a:srgbClr val="1F6FC0"/>
                </a:solidFill>
                <a:latin typeface="Times"/>
                <a:cs typeface="Times"/>
              </a:rPr>
              <a:t>δικαιώματα</a:t>
            </a:r>
            <a:r>
              <a:rPr sz="2000" dirty="0">
                <a:solidFill>
                  <a:srgbClr val="1F6FC0"/>
                </a:solidFill>
                <a:latin typeface="Times"/>
                <a:cs typeface="Times"/>
              </a:rPr>
              <a:t>	</a:t>
            </a:r>
            <a:r>
              <a:rPr lang="el-GR" sz="2000" spc="-10" dirty="0">
                <a:solidFill>
                  <a:srgbClr val="1F6FC0"/>
                </a:solidFill>
                <a:latin typeface="Times"/>
                <a:cs typeface="Times"/>
              </a:rPr>
              <a:t> καθήκοντα</a:t>
            </a:r>
            <a:endParaRPr sz="2000" dirty="0">
              <a:latin typeface="Times"/>
              <a:cs typeface="Times"/>
            </a:endParaRPr>
          </a:p>
          <a:p>
            <a:pPr marL="379095">
              <a:lnSpc>
                <a:spcPct val="100000"/>
              </a:lnSpc>
              <a:spcBef>
                <a:spcPts val="1970"/>
              </a:spcBef>
              <a:tabLst>
                <a:tab pos="6365875" algn="l"/>
              </a:tabLst>
            </a:pPr>
            <a:r>
              <a:rPr lang="el-GR" sz="2000" dirty="0" err="1">
                <a:solidFill>
                  <a:srgbClr val="1F6FC0"/>
                </a:solidFill>
                <a:latin typeface="Times"/>
                <a:cs typeface="Times"/>
              </a:rPr>
              <a:t>οχι</a:t>
            </a:r>
            <a:r>
              <a:rPr lang="el-GR" sz="2000" dirty="0">
                <a:solidFill>
                  <a:srgbClr val="1F6FC0"/>
                </a:solidFill>
                <a:latin typeface="Times"/>
                <a:cs typeface="Times"/>
              </a:rPr>
              <a:t> στις διακρίσεις</a:t>
            </a:r>
            <a:r>
              <a:rPr sz="2000" dirty="0">
                <a:solidFill>
                  <a:srgbClr val="1F6FC0"/>
                </a:solidFill>
                <a:latin typeface="Times"/>
                <a:cs typeface="Times"/>
              </a:rPr>
              <a:t>	</a:t>
            </a:r>
            <a:r>
              <a:rPr lang="el-GR" sz="2000" spc="-10" dirty="0">
                <a:solidFill>
                  <a:srgbClr val="1F6FC0"/>
                </a:solidFill>
                <a:latin typeface="Times"/>
                <a:cs typeface="Times"/>
              </a:rPr>
              <a:t> συνέπειες</a:t>
            </a:r>
            <a:endParaRPr sz="2000" dirty="0">
              <a:latin typeface="Times"/>
              <a:cs typeface="Time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8343" y="116636"/>
            <a:ext cx="1238178" cy="9360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65500" y="4682401"/>
            <a:ext cx="2413000" cy="64767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156309" y="6003035"/>
            <a:ext cx="337809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000" spc="-30" dirty="0">
                <a:solidFill>
                  <a:srgbClr val="1F6FC0"/>
                </a:solidFill>
                <a:latin typeface="Times"/>
                <a:cs typeface="Times"/>
              </a:rPr>
              <a:t>να σωθούν περισσότερες ζωές</a:t>
            </a:r>
            <a:endParaRPr sz="2000" dirty="0">
              <a:latin typeface="Times"/>
              <a:cs typeface="Time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09178" y="5113020"/>
            <a:ext cx="19742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000" spc="-40" dirty="0">
                <a:solidFill>
                  <a:srgbClr val="1F6FC0"/>
                </a:solidFill>
                <a:latin typeface="Times"/>
                <a:cs typeface="Times"/>
              </a:rPr>
              <a:t>θυσία επιβατών</a:t>
            </a:r>
            <a:endParaRPr sz="2000" dirty="0">
              <a:latin typeface="Times"/>
              <a:cs typeface="Time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4001" y="6003035"/>
            <a:ext cx="274712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000" spc="-40" dirty="0">
                <a:solidFill>
                  <a:srgbClr val="1F6FC0"/>
                </a:solidFill>
                <a:latin typeface="Times"/>
                <a:cs typeface="Times"/>
              </a:rPr>
              <a:t>θυσία παρευρισκόμενων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81001" y="5113020"/>
            <a:ext cx="28194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000" dirty="0">
                <a:solidFill>
                  <a:srgbClr val="1F6FC0"/>
                </a:solidFill>
                <a:latin typeface="Times"/>
                <a:cs typeface="Times"/>
              </a:rPr>
              <a:t>προστασία των παιδιών</a:t>
            </a:r>
            <a:endParaRPr sz="2000" dirty="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8343" y="116636"/>
            <a:ext cx="1238178" cy="9360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63712" y="2276871"/>
            <a:ext cx="5507355" cy="4098925"/>
            <a:chOff x="1763712" y="2276871"/>
            <a:chExt cx="5507355" cy="40989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3712" y="2276871"/>
              <a:ext cx="2780461" cy="40950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0046" y="2280416"/>
              <a:ext cx="2780461" cy="409503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57" y="444351"/>
            <a:ext cx="1335918" cy="35858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765175">
              <a:lnSpc>
                <a:spcPct val="100000"/>
              </a:lnSpc>
              <a:spcBef>
                <a:spcPts val="100"/>
              </a:spcBef>
            </a:pPr>
            <a:r>
              <a:rPr lang="el-GR" spc="170" dirty="0"/>
              <a:t>Αναπόφευκτη Σύγκρουση</a:t>
            </a:r>
            <a:endParaRPr spc="165" dirty="0"/>
          </a:p>
        </p:txBody>
      </p:sp>
      <p:sp>
        <p:nvSpPr>
          <p:cNvPr id="8" name="object 8"/>
          <p:cNvSpPr txBox="1"/>
          <p:nvPr/>
        </p:nvSpPr>
        <p:spPr>
          <a:xfrm>
            <a:off x="954880" y="1232915"/>
            <a:ext cx="7217409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l-GR" sz="2000" dirty="0">
                <a:latin typeface="Times"/>
                <a:cs typeface="Times"/>
              </a:rPr>
              <a:t>Ένα αυτόνομο αυτοκίνητο με ξαφνική βλάβη στα φρένα πλησιάζει σε διάβαση πεζών.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l-GR" sz="2000" dirty="0">
                <a:latin typeface="Times"/>
                <a:cs typeface="Times"/>
              </a:rPr>
              <a:t>Τι πρέπει να κάνει;</a:t>
            </a:r>
            <a:endParaRPr sz="2000" dirty="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8343" y="116636"/>
            <a:ext cx="1238178" cy="9360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780077" y="2057400"/>
            <a:ext cx="5507355" cy="4098925"/>
            <a:chOff x="1763712" y="2276871"/>
            <a:chExt cx="5507355" cy="40989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3712" y="2276871"/>
              <a:ext cx="2780461" cy="40950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0046" y="2280416"/>
              <a:ext cx="2780461" cy="409503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57" y="444351"/>
            <a:ext cx="1335918" cy="35858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19200" y="161693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765175">
              <a:lnSpc>
                <a:spcPct val="100000"/>
              </a:lnSpc>
              <a:spcBef>
                <a:spcPts val="100"/>
              </a:spcBef>
            </a:pPr>
            <a:r>
              <a:rPr lang="el-GR" spc="170" dirty="0"/>
              <a:t>Αναπόφευκτη Σύγκρουση</a:t>
            </a:r>
            <a:endParaRPr spc="165" dirty="0"/>
          </a:p>
        </p:txBody>
      </p:sp>
      <p:sp>
        <p:nvSpPr>
          <p:cNvPr id="8" name="object 8"/>
          <p:cNvSpPr txBox="1"/>
          <p:nvPr/>
        </p:nvSpPr>
        <p:spPr>
          <a:xfrm>
            <a:off x="299173" y="1013132"/>
            <a:ext cx="8382000" cy="54005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l-GR" sz="2000" dirty="0">
                <a:latin typeface="Times"/>
                <a:cs typeface="Times"/>
              </a:rPr>
              <a:t>Ένα αυτόνομο αυτοκίνητο με ξαφνική βλάβη στα φρένα πλησιάζει σε διάβαση πεζών.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l-GR" sz="2000" dirty="0">
                <a:latin typeface="Times"/>
                <a:cs typeface="Times"/>
              </a:rPr>
              <a:t>Τι πρέπει να κάνει;</a:t>
            </a:r>
            <a:endParaRPr sz="2000" dirty="0">
              <a:latin typeface="Times"/>
              <a:cs typeface="Times"/>
            </a:endParaRPr>
          </a:p>
          <a:p>
            <a:pPr marR="6431280" algn="ctr">
              <a:lnSpc>
                <a:spcPct val="100000"/>
              </a:lnSpc>
              <a:spcBef>
                <a:spcPts val="1040"/>
              </a:spcBef>
            </a:pPr>
            <a:r>
              <a:rPr lang="el-GR" sz="1600" dirty="0">
                <a:solidFill>
                  <a:srgbClr val="1F6FC0"/>
                </a:solidFill>
                <a:latin typeface="Times"/>
                <a:cs typeface="Times"/>
              </a:rPr>
              <a:t>Επιλογή</a:t>
            </a:r>
            <a:r>
              <a:rPr sz="1600" spc="45" dirty="0">
                <a:solidFill>
                  <a:srgbClr val="1F6FC0"/>
                </a:solidFill>
                <a:latin typeface="Times"/>
                <a:cs typeface="Times"/>
              </a:rPr>
              <a:t> </a:t>
            </a:r>
            <a:r>
              <a:rPr sz="1600" spc="-50" dirty="0">
                <a:solidFill>
                  <a:srgbClr val="1F6FC0"/>
                </a:solidFill>
                <a:latin typeface="Times"/>
                <a:cs typeface="Times"/>
              </a:rPr>
              <a:t>A</a:t>
            </a:r>
            <a:endParaRPr sz="1600" dirty="0">
              <a:latin typeface="Times"/>
              <a:cs typeface="Time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 i="1" dirty="0">
              <a:latin typeface="Times"/>
              <a:cs typeface="Times"/>
            </a:endParaRPr>
          </a:p>
          <a:p>
            <a:pPr marL="270510" marR="6703059" algn="ctr">
              <a:lnSpc>
                <a:spcPct val="102200"/>
              </a:lnSpc>
            </a:pPr>
            <a:r>
              <a:rPr lang="el-GR" sz="1600" spc="-10" dirty="0">
                <a:latin typeface="Times"/>
                <a:cs typeface="Times"/>
              </a:rPr>
              <a:t>Ενέργεια</a:t>
            </a:r>
            <a:r>
              <a:rPr sz="1600" spc="-10" dirty="0">
                <a:latin typeface="Times"/>
                <a:cs typeface="Times"/>
              </a:rPr>
              <a:t>: </a:t>
            </a:r>
            <a:r>
              <a:rPr lang="el-GR" sz="1600" dirty="0">
                <a:latin typeface="Times"/>
                <a:cs typeface="Times"/>
              </a:rPr>
              <a:t>δεν στρίβει</a:t>
            </a:r>
            <a:endParaRPr sz="1600" dirty="0">
              <a:latin typeface="Times"/>
              <a:cs typeface="Time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 dirty="0">
              <a:latin typeface="Times"/>
              <a:cs typeface="Times"/>
            </a:endParaRPr>
          </a:p>
          <a:p>
            <a:pPr marL="163195" marR="6596380" algn="ctr">
              <a:lnSpc>
                <a:spcPct val="102200"/>
              </a:lnSpc>
            </a:pPr>
            <a:r>
              <a:rPr lang="el-GR" sz="1600" spc="-10" dirty="0">
                <a:latin typeface="Times"/>
                <a:cs typeface="Times"/>
              </a:rPr>
              <a:t>Συνέπειες</a:t>
            </a:r>
            <a:r>
              <a:rPr sz="1600" spc="-10" dirty="0">
                <a:latin typeface="Times"/>
                <a:cs typeface="Times"/>
              </a:rPr>
              <a:t>: </a:t>
            </a:r>
            <a:r>
              <a:rPr lang="el-GR" sz="1600" dirty="0">
                <a:latin typeface="Times"/>
                <a:cs typeface="Times"/>
              </a:rPr>
              <a:t>Πεθαίνουν πεζοί</a:t>
            </a:r>
            <a:endParaRPr sz="1600" dirty="0">
              <a:latin typeface="Times"/>
              <a:cs typeface="Time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dirty="0">
              <a:latin typeface="Times"/>
              <a:cs typeface="Times"/>
            </a:endParaRPr>
          </a:p>
          <a:p>
            <a:pPr marR="6433820" algn="ctr">
              <a:lnSpc>
                <a:spcPts val="2125"/>
              </a:lnSpc>
            </a:pPr>
            <a:r>
              <a:rPr sz="1200" dirty="0">
                <a:latin typeface="Times"/>
                <a:cs typeface="Times"/>
              </a:rPr>
              <a:t>2</a:t>
            </a:r>
            <a:r>
              <a:rPr sz="1200" spc="80" dirty="0">
                <a:latin typeface="Times"/>
                <a:cs typeface="Times"/>
              </a:rPr>
              <a:t> </a:t>
            </a:r>
            <a:r>
              <a:rPr lang="el-GR" sz="1600" spc="-20" dirty="0">
                <a:latin typeface="Times"/>
                <a:cs typeface="Times"/>
              </a:rPr>
              <a:t>ηλικιωμένοι</a:t>
            </a:r>
            <a:endParaRPr sz="1600" dirty="0">
              <a:latin typeface="Times"/>
              <a:cs typeface="Times"/>
            </a:endParaRPr>
          </a:p>
          <a:p>
            <a:pPr marR="6434455" algn="ctr">
              <a:lnSpc>
                <a:spcPts val="2125"/>
              </a:lnSpc>
            </a:pPr>
            <a:r>
              <a:rPr sz="1600" dirty="0">
                <a:latin typeface="Times"/>
                <a:cs typeface="Times"/>
              </a:rPr>
              <a:t>1</a:t>
            </a:r>
            <a:r>
              <a:rPr sz="1600" spc="-30" dirty="0">
                <a:latin typeface="Times"/>
                <a:cs typeface="Times"/>
              </a:rPr>
              <a:t> </a:t>
            </a:r>
            <a:r>
              <a:rPr lang="el-GR" sz="1600" spc="-25" dirty="0">
                <a:latin typeface="Times"/>
                <a:cs typeface="Times"/>
              </a:rPr>
              <a:t>άστεγος</a:t>
            </a:r>
            <a:endParaRPr sz="1600" dirty="0">
              <a:latin typeface="Times"/>
              <a:cs typeface="Times"/>
            </a:endParaRPr>
          </a:p>
          <a:p>
            <a:pPr marR="6430645" algn="ctr">
              <a:lnSpc>
                <a:spcPct val="100000"/>
              </a:lnSpc>
              <a:spcBef>
                <a:spcPts val="45"/>
              </a:spcBef>
            </a:pPr>
            <a:r>
              <a:rPr sz="1600" dirty="0">
                <a:latin typeface="Times"/>
                <a:cs typeface="Times"/>
              </a:rPr>
              <a:t>1</a:t>
            </a:r>
            <a:r>
              <a:rPr sz="1600" spc="-35" dirty="0">
                <a:latin typeface="Times"/>
                <a:cs typeface="Times"/>
              </a:rPr>
              <a:t> </a:t>
            </a:r>
            <a:r>
              <a:rPr lang="el-GR" sz="1600" spc="-35" dirty="0">
                <a:latin typeface="Times"/>
                <a:cs typeface="Times"/>
              </a:rPr>
              <a:t>υπέρβαρη γυναίκα</a:t>
            </a:r>
            <a:endParaRPr sz="1200" dirty="0">
              <a:latin typeface="Times"/>
              <a:cs typeface="Time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l-GR" sz="1600" dirty="0">
              <a:latin typeface="Times"/>
              <a:cs typeface="Time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r>
              <a:rPr lang="el-GR" sz="1600" dirty="0">
                <a:latin typeface="Times"/>
                <a:cs typeface="Times"/>
              </a:rPr>
              <a:t>Ασφαλείς επιβάτες</a:t>
            </a:r>
            <a:r>
              <a:rPr sz="1600" spc="-40" dirty="0">
                <a:latin typeface="Times"/>
                <a:cs typeface="Times"/>
              </a:rPr>
              <a:t>:</a:t>
            </a:r>
            <a:endParaRPr lang="el-GR" sz="1600" spc="-40" dirty="0">
              <a:latin typeface="Times"/>
              <a:cs typeface="Times"/>
            </a:endParaRPr>
          </a:p>
          <a:p>
            <a:pPr marL="128905" marR="6563359" algn="ctr">
              <a:lnSpc>
                <a:spcPct val="102200"/>
              </a:lnSpc>
            </a:pPr>
            <a:r>
              <a:rPr sz="1600" spc="-40" dirty="0">
                <a:latin typeface="Times"/>
                <a:cs typeface="Times"/>
              </a:rPr>
              <a:t> </a:t>
            </a:r>
            <a:r>
              <a:rPr sz="1600" dirty="0">
                <a:latin typeface="Times"/>
                <a:cs typeface="Times"/>
              </a:rPr>
              <a:t>1 </a:t>
            </a:r>
            <a:r>
              <a:rPr lang="el-GR" sz="1600" spc="-25" dirty="0">
                <a:latin typeface="Times"/>
                <a:cs typeface="Times"/>
              </a:rPr>
              <a:t>άντρας</a:t>
            </a:r>
            <a:endParaRPr sz="1600" dirty="0">
              <a:latin typeface="Times"/>
              <a:cs typeface="Times"/>
            </a:endParaRPr>
          </a:p>
          <a:p>
            <a:pPr marR="6431915" algn="ctr">
              <a:lnSpc>
                <a:spcPts val="2090"/>
              </a:lnSpc>
            </a:pPr>
            <a:r>
              <a:rPr sz="1600" dirty="0">
                <a:latin typeface="Times"/>
                <a:cs typeface="Times"/>
              </a:rPr>
              <a:t>1 </a:t>
            </a:r>
            <a:r>
              <a:rPr lang="el-GR" sz="1600" spc="-10" dirty="0">
                <a:latin typeface="Times"/>
                <a:cs typeface="Times"/>
              </a:rPr>
              <a:t>γυναίκα</a:t>
            </a:r>
            <a:endParaRPr sz="1600" dirty="0">
              <a:latin typeface="Times"/>
              <a:cs typeface="Times"/>
            </a:endParaRPr>
          </a:p>
          <a:p>
            <a:pPr marR="6432550" algn="ctr">
              <a:lnSpc>
                <a:spcPct val="100000"/>
              </a:lnSpc>
              <a:spcBef>
                <a:spcPts val="50"/>
              </a:spcBef>
            </a:pPr>
            <a:r>
              <a:rPr sz="1600" dirty="0">
                <a:latin typeface="Times"/>
                <a:cs typeface="Times"/>
              </a:rPr>
              <a:t>1</a:t>
            </a:r>
            <a:r>
              <a:rPr sz="1600" spc="-30" dirty="0">
                <a:latin typeface="Times"/>
                <a:cs typeface="Times"/>
              </a:rPr>
              <a:t> </a:t>
            </a:r>
            <a:r>
              <a:rPr lang="el-GR" sz="1600" spc="-20" dirty="0">
                <a:latin typeface="Times"/>
                <a:cs typeface="Times"/>
              </a:rPr>
              <a:t>μικρό κορίτσι</a:t>
            </a:r>
            <a:endParaRPr sz="1600" dirty="0">
              <a:latin typeface="Times"/>
              <a:cs typeface="Times"/>
            </a:endParaRPr>
          </a:p>
          <a:p>
            <a:pPr marR="6431280" algn="ctr">
              <a:lnSpc>
                <a:spcPct val="100000"/>
              </a:lnSpc>
              <a:spcBef>
                <a:spcPts val="45"/>
              </a:spcBef>
            </a:pPr>
            <a:r>
              <a:rPr sz="1600" dirty="0">
                <a:latin typeface="Times"/>
                <a:cs typeface="Times"/>
              </a:rPr>
              <a:t>1</a:t>
            </a:r>
            <a:r>
              <a:rPr sz="1600" spc="-30" dirty="0">
                <a:latin typeface="Times"/>
                <a:cs typeface="Times"/>
              </a:rPr>
              <a:t> </a:t>
            </a:r>
            <a:r>
              <a:rPr lang="el-GR" sz="1600" spc="-20" dirty="0">
                <a:latin typeface="Times"/>
                <a:cs typeface="Times"/>
              </a:rPr>
              <a:t>μικρό αγόρι</a:t>
            </a:r>
            <a:endParaRPr sz="1800" dirty="0"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68343" y="116636"/>
            <a:ext cx="1238178" cy="9360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63712" y="2276871"/>
            <a:ext cx="5507355" cy="4098925"/>
            <a:chOff x="1763712" y="2276871"/>
            <a:chExt cx="5507355" cy="40989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3712" y="2276871"/>
              <a:ext cx="2780461" cy="40950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0046" y="2280416"/>
              <a:ext cx="2780461" cy="409503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57" y="444351"/>
            <a:ext cx="1335918" cy="35858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19200" y="131412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765175">
              <a:lnSpc>
                <a:spcPct val="100000"/>
              </a:lnSpc>
              <a:spcBef>
                <a:spcPts val="100"/>
              </a:spcBef>
            </a:pPr>
            <a:r>
              <a:rPr lang="el-GR" spc="170" dirty="0"/>
              <a:t>Αναπόφευκτη Σύγκρουση</a:t>
            </a:r>
            <a:endParaRPr spc="165" dirty="0"/>
          </a:p>
        </p:txBody>
      </p:sp>
      <p:sp>
        <p:nvSpPr>
          <p:cNvPr id="8" name="object 8"/>
          <p:cNvSpPr txBox="1"/>
          <p:nvPr/>
        </p:nvSpPr>
        <p:spPr>
          <a:xfrm>
            <a:off x="961036" y="1086666"/>
            <a:ext cx="7217409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l-GR" sz="2000" dirty="0">
                <a:latin typeface="Times"/>
                <a:cs typeface="Times"/>
              </a:rPr>
              <a:t>Ένα αυτόνομο αυτοκίνητο με ξαφνική βλάβη στα φρένα πλησιάζει σε διάβαση πεζών.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l-GR" sz="2000" dirty="0">
                <a:latin typeface="Times"/>
                <a:cs typeface="Times"/>
              </a:rPr>
              <a:t>Τι πρέπει να κάνει;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1205" y="1457776"/>
            <a:ext cx="1488270" cy="48705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solidFill>
                  <a:srgbClr val="1F6FC0"/>
                </a:solidFill>
                <a:latin typeface="Times"/>
                <a:cs typeface="Times"/>
              </a:rPr>
              <a:t>Επιλογή A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l-GR" sz="1600" dirty="0">
              <a:solidFill>
                <a:srgbClr val="1F6FC0"/>
              </a:solidFill>
              <a:latin typeface="Times"/>
              <a:cs typeface="Times"/>
            </a:endParaRP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solidFill>
                  <a:schemeClr val="tx1"/>
                </a:solidFill>
                <a:latin typeface="Times"/>
                <a:cs typeface="Times"/>
              </a:rPr>
              <a:t>Ενέργεια: δεν στρίβει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endParaRPr lang="el-GR" sz="1600" dirty="0">
              <a:solidFill>
                <a:schemeClr val="tx1"/>
              </a:solidFill>
              <a:latin typeface="Times"/>
              <a:cs typeface="Times"/>
            </a:endParaRP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solidFill>
                  <a:schemeClr val="tx1"/>
                </a:solidFill>
                <a:latin typeface="Times"/>
                <a:cs typeface="Times"/>
              </a:rPr>
              <a:t>Συνέπειες: Πεθαίνουν πεζοί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endParaRPr lang="el-GR" sz="1600" dirty="0">
              <a:solidFill>
                <a:schemeClr val="tx1"/>
              </a:solidFill>
              <a:latin typeface="Times"/>
              <a:cs typeface="Times"/>
            </a:endParaRP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solidFill>
                  <a:schemeClr val="tx1"/>
                </a:solidFill>
                <a:latin typeface="Times"/>
                <a:cs typeface="Times"/>
              </a:rPr>
              <a:t>2 ηλικιωμένοι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solidFill>
                  <a:schemeClr val="tx1"/>
                </a:solidFill>
                <a:latin typeface="Times"/>
                <a:cs typeface="Times"/>
              </a:rPr>
              <a:t>1 άστεγος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solidFill>
                  <a:schemeClr val="tx1"/>
                </a:solidFill>
                <a:latin typeface="Times"/>
                <a:cs typeface="Times"/>
              </a:rPr>
              <a:t>1 υπέρβαρη γυναίκα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endParaRPr lang="el-GR" sz="1600" dirty="0">
              <a:solidFill>
                <a:schemeClr val="tx1"/>
              </a:solidFill>
              <a:latin typeface="Times"/>
              <a:cs typeface="Times"/>
            </a:endParaRP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solidFill>
                  <a:schemeClr val="tx1"/>
                </a:solidFill>
                <a:latin typeface="Times"/>
                <a:cs typeface="Times"/>
              </a:rPr>
              <a:t>Ασφαλείς επιβάτες: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solidFill>
                  <a:schemeClr val="tx1"/>
                </a:solidFill>
                <a:latin typeface="Times"/>
                <a:cs typeface="Times"/>
              </a:rPr>
              <a:t>1 άντρας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solidFill>
                  <a:schemeClr val="tx1"/>
                </a:solidFill>
                <a:latin typeface="Times"/>
                <a:cs typeface="Times"/>
              </a:rPr>
              <a:t>1 γυναίκα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solidFill>
                  <a:schemeClr val="tx1"/>
                </a:solidFill>
                <a:latin typeface="Times"/>
                <a:cs typeface="Times"/>
              </a:rPr>
              <a:t>1 μικρό κορίτσι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600" dirty="0">
                <a:solidFill>
                  <a:schemeClr val="tx1"/>
                </a:solidFill>
                <a:latin typeface="Times"/>
                <a:cs typeface="Times"/>
              </a:rPr>
              <a:t>1 μικρό αγόρι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7652997" y="1457776"/>
            <a:ext cx="113538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800" dirty="0">
                <a:solidFill>
                  <a:srgbClr val="1F6FC0"/>
                </a:solidFill>
                <a:latin typeface="Times"/>
                <a:cs typeface="Times"/>
              </a:rPr>
              <a:t>Επιλογή Β</a:t>
            </a:r>
            <a:endParaRPr sz="1800" dirty="0">
              <a:latin typeface="Times"/>
              <a:cs typeface="Time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62836" y="1912891"/>
            <a:ext cx="1271946" cy="5545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7465" marR="5080" indent="-25400">
              <a:lnSpc>
                <a:spcPct val="102200"/>
              </a:lnSpc>
              <a:spcBef>
                <a:spcPts val="50"/>
              </a:spcBef>
            </a:pPr>
            <a:r>
              <a:rPr lang="el-GR" sz="1800" spc="-30" dirty="0">
                <a:latin typeface="Times"/>
                <a:cs typeface="Times"/>
              </a:rPr>
              <a:t>Ενέργεια</a:t>
            </a:r>
            <a:r>
              <a:rPr sz="1800" spc="-30" dirty="0">
                <a:latin typeface="Times"/>
                <a:cs typeface="Times"/>
              </a:rPr>
              <a:t>: </a:t>
            </a:r>
            <a:r>
              <a:rPr lang="el-GR" sz="1800" spc="-10" dirty="0">
                <a:latin typeface="Times"/>
                <a:cs typeface="Times"/>
              </a:rPr>
              <a:t>στρίβει</a:t>
            </a:r>
            <a:endParaRPr sz="1800" dirty="0">
              <a:latin typeface="Times"/>
              <a:cs typeface="Time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67131" y="2607755"/>
            <a:ext cx="1598603" cy="83708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1275" marR="5080" indent="-28575" algn="l">
              <a:lnSpc>
                <a:spcPct val="102200"/>
              </a:lnSpc>
              <a:spcBef>
                <a:spcPts val="50"/>
              </a:spcBef>
            </a:pPr>
            <a:r>
              <a:rPr lang="el-GR" sz="1800" spc="-10" dirty="0">
                <a:latin typeface="Times"/>
                <a:cs typeface="Times"/>
              </a:rPr>
              <a:t>Συνέπειες</a:t>
            </a:r>
            <a:r>
              <a:rPr sz="1800" spc="-10" dirty="0">
                <a:latin typeface="Times"/>
                <a:cs typeface="Times"/>
              </a:rPr>
              <a:t>: </a:t>
            </a:r>
            <a:r>
              <a:rPr lang="el-GR" sz="1800" spc="-25" dirty="0">
                <a:latin typeface="Times"/>
                <a:cs typeface="Times"/>
              </a:rPr>
              <a:t>Πεθαίνουν οι επιβάτες</a:t>
            </a:r>
            <a:endParaRPr sz="1800" dirty="0">
              <a:latin typeface="Times"/>
              <a:cs typeface="Time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74191" y="3568338"/>
            <a:ext cx="1598603" cy="1143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>
              <a:lnSpc>
                <a:spcPts val="2125"/>
              </a:lnSpc>
              <a:spcBef>
                <a:spcPts val="100"/>
              </a:spcBef>
            </a:pPr>
            <a:r>
              <a:rPr sz="1800" dirty="0">
                <a:latin typeface="Times"/>
                <a:cs typeface="Times"/>
              </a:rPr>
              <a:t>1 </a:t>
            </a:r>
            <a:r>
              <a:rPr lang="el-GR" sz="1800" spc="-25" dirty="0">
                <a:latin typeface="Times"/>
                <a:cs typeface="Times"/>
              </a:rPr>
              <a:t>άντρας</a:t>
            </a:r>
            <a:endParaRPr lang="el-GR" spc="-25" dirty="0">
              <a:latin typeface="Times"/>
              <a:cs typeface="Times"/>
            </a:endParaRPr>
          </a:p>
          <a:p>
            <a:pPr algn="l">
              <a:lnSpc>
                <a:spcPts val="2125"/>
              </a:lnSpc>
              <a:spcBef>
                <a:spcPts val="100"/>
              </a:spcBef>
            </a:pPr>
            <a:r>
              <a:rPr sz="1800" dirty="0">
                <a:latin typeface="Times"/>
                <a:cs typeface="Times"/>
              </a:rPr>
              <a:t>1 </a:t>
            </a:r>
            <a:r>
              <a:rPr lang="el-GR" sz="1800" spc="-10" dirty="0">
                <a:latin typeface="Times"/>
                <a:cs typeface="Times"/>
              </a:rPr>
              <a:t>γυναίκα</a:t>
            </a:r>
            <a:endParaRPr sz="1800" dirty="0">
              <a:latin typeface="Times"/>
              <a:cs typeface="Times"/>
            </a:endParaRP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800" dirty="0">
                <a:solidFill>
                  <a:schemeClr val="tx1"/>
                </a:solidFill>
                <a:latin typeface="Times"/>
                <a:cs typeface="Times"/>
              </a:rPr>
              <a:t>1 μικρό κορίτσι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800" dirty="0">
                <a:solidFill>
                  <a:schemeClr val="tx1"/>
                </a:solidFill>
                <a:latin typeface="Times"/>
                <a:cs typeface="Times"/>
              </a:rPr>
              <a:t>1 μικρό αγόρι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362836" y="4888843"/>
            <a:ext cx="1694814" cy="143949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800" dirty="0">
                <a:latin typeface="Times"/>
                <a:cs typeface="Times"/>
              </a:rPr>
              <a:t>Πεζοί ασφαλείς</a:t>
            </a:r>
            <a:r>
              <a:rPr sz="1800" spc="-50" dirty="0">
                <a:latin typeface="Times"/>
                <a:cs typeface="Times"/>
              </a:rPr>
              <a:t>: </a:t>
            </a:r>
            <a:r>
              <a:rPr lang="el-GR" sz="1800" dirty="0">
                <a:solidFill>
                  <a:schemeClr val="tx1"/>
                </a:solidFill>
                <a:latin typeface="Times"/>
                <a:cs typeface="Times"/>
              </a:rPr>
              <a:t>2 ηλικιωμένοι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800" dirty="0">
                <a:solidFill>
                  <a:schemeClr val="tx1"/>
                </a:solidFill>
                <a:latin typeface="Times"/>
                <a:cs typeface="Times"/>
              </a:rPr>
              <a:t>1 άστεγος</a:t>
            </a: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l-GR" sz="1800" dirty="0">
                <a:solidFill>
                  <a:schemeClr val="tx1"/>
                </a:solidFill>
                <a:latin typeface="Times"/>
                <a:cs typeface="Times"/>
              </a:rPr>
              <a:t>1 υπέρβαρη γυναίκα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670984" y="2057400"/>
            <a:ext cx="3035934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020" algn="ctr">
              <a:lnSpc>
                <a:spcPct val="100000"/>
              </a:lnSpc>
              <a:spcBef>
                <a:spcPts val="100"/>
              </a:spcBef>
            </a:pPr>
            <a:r>
              <a:rPr lang="el-GR" sz="4000" b="0" spc="90" dirty="0">
                <a:latin typeface="Times"/>
                <a:cs typeface="Times"/>
              </a:rPr>
              <a:t>Ευχαριστώ για την προσοχή </a:t>
            </a:r>
            <a:endParaRPr sz="4000" dirty="0">
              <a:latin typeface="Times"/>
              <a:cs typeface="Time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50638" y="4160188"/>
            <a:ext cx="258178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4000" spc="-10" dirty="0">
                <a:solidFill>
                  <a:srgbClr val="1F6FC0"/>
                </a:solidFill>
                <a:latin typeface="Times"/>
                <a:cs typeface="Times"/>
              </a:rPr>
              <a:t>Ερωτήσεις</a:t>
            </a:r>
            <a:r>
              <a:rPr lang="en-US" sz="4000" spc="-10" dirty="0">
                <a:solidFill>
                  <a:srgbClr val="1F6FC0"/>
                </a:solidFill>
                <a:latin typeface="Times"/>
                <a:cs typeface="Times"/>
              </a:rPr>
              <a:t>;</a:t>
            </a:r>
            <a:endParaRPr sz="4000" dirty="0">
              <a:latin typeface="Times"/>
              <a:cs typeface="Time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81" y="1049439"/>
            <a:ext cx="4759153" cy="475912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5431" y="6298565"/>
            <a:ext cx="3736182" cy="19386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6701" y="6243605"/>
            <a:ext cx="3205353" cy="3484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9663" y="214128"/>
            <a:ext cx="7619701" cy="649920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1007744">
              <a:lnSpc>
                <a:spcPct val="100000"/>
              </a:lnSpc>
              <a:spcBef>
                <a:spcPts val="100"/>
              </a:spcBef>
            </a:pPr>
            <a:r>
              <a:rPr lang="el-GR" sz="3200" spc="145" dirty="0"/>
              <a:t>Αυτοματοποίηση της  Οδήγησης</a:t>
            </a:r>
            <a:endParaRPr sz="3200" spc="12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7" y="980732"/>
            <a:ext cx="7619701" cy="56631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76437" y="4830571"/>
            <a:ext cx="1887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Operational</a:t>
            </a:r>
            <a:r>
              <a:rPr sz="1200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Design</a:t>
            </a:r>
            <a:r>
              <a:rPr sz="1200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Domain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7772400" cy="619143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3000" spc="155" dirty="0"/>
              <a:t>Ηθική της αυτοματοποίησης της οδήγησης</a:t>
            </a:r>
            <a:endParaRPr sz="3000" spc="125" dirty="0"/>
          </a:p>
        </p:txBody>
      </p:sp>
      <p:sp>
        <p:nvSpPr>
          <p:cNvPr id="3" name="object 3"/>
          <p:cNvSpPr txBox="1"/>
          <p:nvPr/>
        </p:nvSpPr>
        <p:spPr>
          <a:xfrm>
            <a:off x="3449652" y="2931667"/>
            <a:ext cx="2297430" cy="1082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45"/>
              </a:lnSpc>
              <a:spcBef>
                <a:spcPts val="1725"/>
              </a:spcBef>
            </a:pPr>
            <a:r>
              <a:rPr lang="el-GR" sz="2400" spc="-10" dirty="0">
                <a:solidFill>
                  <a:srgbClr val="1F6FC0"/>
                </a:solidFill>
                <a:latin typeface="Times"/>
                <a:cs typeface="Times"/>
              </a:rPr>
              <a:t>Ποιο;</a:t>
            </a:r>
            <a:endParaRPr lang="el-GR" sz="2400" dirty="0">
              <a:latin typeface="Times"/>
              <a:cs typeface="Times"/>
            </a:endParaRPr>
          </a:p>
          <a:p>
            <a:pPr marL="12700" marR="5080" indent="-1905" algn="ctr">
              <a:lnSpc>
                <a:spcPts val="2900"/>
              </a:lnSpc>
              <a:spcBef>
                <a:spcPts val="45"/>
              </a:spcBef>
            </a:pPr>
            <a:r>
              <a:rPr lang="el-GR" sz="2000" dirty="0">
                <a:latin typeface="Times"/>
                <a:cs typeface="Times"/>
              </a:rPr>
              <a:t>Τεχνικά ζητήματα</a:t>
            </a:r>
            <a:r>
              <a:rPr lang="el-GR" sz="2000" spc="-10" dirty="0">
                <a:latin typeface="Times"/>
                <a:cs typeface="Times"/>
              </a:rPr>
              <a:t>: </a:t>
            </a:r>
            <a:r>
              <a:rPr lang="el-GR" sz="2000" spc="-35" dirty="0">
                <a:latin typeface="Times"/>
                <a:cs typeface="Times"/>
              </a:rPr>
              <a:t>Επίπεδο</a:t>
            </a:r>
            <a:r>
              <a:rPr lang="el-GR" sz="2000" spc="-60" dirty="0">
                <a:latin typeface="Times"/>
                <a:cs typeface="Times"/>
              </a:rPr>
              <a:t> </a:t>
            </a:r>
            <a:r>
              <a:rPr lang="el-GR" sz="2000" dirty="0">
                <a:latin typeface="Times"/>
                <a:cs typeface="Times"/>
              </a:rPr>
              <a:t>5</a:t>
            </a:r>
            <a:r>
              <a:rPr lang="el-GR" sz="2000" spc="-55" dirty="0">
                <a:latin typeface="Times"/>
                <a:cs typeface="Times"/>
              </a:rPr>
              <a:t> </a:t>
            </a:r>
            <a:r>
              <a:rPr lang="el-GR" sz="2000" spc="-10" dirty="0">
                <a:latin typeface="Times"/>
                <a:cs typeface="Times"/>
              </a:rPr>
              <a:t>Αυτονομία</a:t>
            </a:r>
            <a:endParaRPr lang="el-GR" sz="2000" dirty="0">
              <a:latin typeface="Times"/>
              <a:cs typeface="Time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1853" y="2864243"/>
            <a:ext cx="3114675" cy="1501140"/>
          </a:xfrm>
          <a:custGeom>
            <a:avLst/>
            <a:gdLst/>
            <a:ahLst/>
            <a:cxnLst/>
            <a:rect l="l" t="t" r="r" b="b"/>
            <a:pathLst>
              <a:path w="3114675" h="1501139">
                <a:moveTo>
                  <a:pt x="0" y="750442"/>
                </a:moveTo>
                <a:lnTo>
                  <a:pt x="5161" y="688890"/>
                </a:lnTo>
                <a:lnTo>
                  <a:pt x="20380" y="628709"/>
                </a:lnTo>
                <a:lnTo>
                  <a:pt x="45254" y="570092"/>
                </a:lnTo>
                <a:lnTo>
                  <a:pt x="79383" y="513232"/>
                </a:lnTo>
                <a:lnTo>
                  <a:pt x="122367" y="458323"/>
                </a:lnTo>
                <a:lnTo>
                  <a:pt x="173804" y="405557"/>
                </a:lnTo>
                <a:lnTo>
                  <a:pt x="202568" y="380038"/>
                </a:lnTo>
                <a:lnTo>
                  <a:pt x="233294" y="355127"/>
                </a:lnTo>
                <a:lnTo>
                  <a:pt x="265934" y="330849"/>
                </a:lnTo>
                <a:lnTo>
                  <a:pt x="300436" y="307227"/>
                </a:lnTo>
                <a:lnTo>
                  <a:pt x="336752" y="284286"/>
                </a:lnTo>
                <a:lnTo>
                  <a:pt x="374830" y="262049"/>
                </a:lnTo>
                <a:lnTo>
                  <a:pt x="414621" y="240542"/>
                </a:lnTo>
                <a:lnTo>
                  <a:pt x="456074" y="219787"/>
                </a:lnTo>
                <a:lnTo>
                  <a:pt x="499140" y="199810"/>
                </a:lnTo>
                <a:lnTo>
                  <a:pt x="543768" y="180634"/>
                </a:lnTo>
                <a:lnTo>
                  <a:pt x="589908" y="162283"/>
                </a:lnTo>
                <a:lnTo>
                  <a:pt x="637511" y="144782"/>
                </a:lnTo>
                <a:lnTo>
                  <a:pt x="686526" y="128155"/>
                </a:lnTo>
                <a:lnTo>
                  <a:pt x="736902" y="112426"/>
                </a:lnTo>
                <a:lnTo>
                  <a:pt x="788591" y="97618"/>
                </a:lnTo>
                <a:lnTo>
                  <a:pt x="841541" y="83757"/>
                </a:lnTo>
                <a:lnTo>
                  <a:pt x="895704" y="70865"/>
                </a:lnTo>
                <a:lnTo>
                  <a:pt x="951027" y="58969"/>
                </a:lnTo>
                <a:lnTo>
                  <a:pt x="1007463" y="48090"/>
                </a:lnTo>
                <a:lnTo>
                  <a:pt x="1064959" y="38255"/>
                </a:lnTo>
                <a:lnTo>
                  <a:pt x="1123467" y="29486"/>
                </a:lnTo>
                <a:lnTo>
                  <a:pt x="1182937" y="21808"/>
                </a:lnTo>
                <a:lnTo>
                  <a:pt x="1243317" y="15245"/>
                </a:lnTo>
                <a:lnTo>
                  <a:pt x="1304559" y="9821"/>
                </a:lnTo>
                <a:lnTo>
                  <a:pt x="1366611" y="5560"/>
                </a:lnTo>
                <a:lnTo>
                  <a:pt x="1429425" y="2487"/>
                </a:lnTo>
                <a:lnTo>
                  <a:pt x="1492949" y="625"/>
                </a:lnTo>
                <a:lnTo>
                  <a:pt x="1557134" y="0"/>
                </a:lnTo>
                <a:lnTo>
                  <a:pt x="1621322" y="625"/>
                </a:lnTo>
                <a:lnTo>
                  <a:pt x="1684850" y="2487"/>
                </a:lnTo>
                <a:lnTo>
                  <a:pt x="1747667" y="5560"/>
                </a:lnTo>
                <a:lnTo>
                  <a:pt x="1809723" y="9821"/>
                </a:lnTo>
                <a:lnTo>
                  <a:pt x="1870967" y="15245"/>
                </a:lnTo>
                <a:lnTo>
                  <a:pt x="1931350" y="21808"/>
                </a:lnTo>
                <a:lnTo>
                  <a:pt x="1990822" y="29486"/>
                </a:lnTo>
                <a:lnTo>
                  <a:pt x="2049333" y="38255"/>
                </a:lnTo>
                <a:lnTo>
                  <a:pt x="2106832" y="48090"/>
                </a:lnTo>
                <a:lnTo>
                  <a:pt x="2163270" y="58969"/>
                </a:lnTo>
                <a:lnTo>
                  <a:pt x="2218596" y="70865"/>
                </a:lnTo>
                <a:lnTo>
                  <a:pt x="2272760" y="83757"/>
                </a:lnTo>
                <a:lnTo>
                  <a:pt x="2325712" y="97618"/>
                </a:lnTo>
                <a:lnTo>
                  <a:pt x="2377402" y="112426"/>
                </a:lnTo>
                <a:lnTo>
                  <a:pt x="2427780" y="128155"/>
                </a:lnTo>
                <a:lnTo>
                  <a:pt x="2476796" y="144782"/>
                </a:lnTo>
                <a:lnTo>
                  <a:pt x="2524400" y="162283"/>
                </a:lnTo>
                <a:lnTo>
                  <a:pt x="2570542" y="180634"/>
                </a:lnTo>
                <a:lnTo>
                  <a:pt x="2615171" y="199810"/>
                </a:lnTo>
                <a:lnTo>
                  <a:pt x="2658238" y="219787"/>
                </a:lnTo>
                <a:lnTo>
                  <a:pt x="2699692" y="240542"/>
                </a:lnTo>
                <a:lnTo>
                  <a:pt x="2739484" y="262049"/>
                </a:lnTo>
                <a:lnTo>
                  <a:pt x="2777563" y="284286"/>
                </a:lnTo>
                <a:lnTo>
                  <a:pt x="2813879" y="307227"/>
                </a:lnTo>
                <a:lnTo>
                  <a:pt x="2848382" y="330849"/>
                </a:lnTo>
                <a:lnTo>
                  <a:pt x="2881022" y="355127"/>
                </a:lnTo>
                <a:lnTo>
                  <a:pt x="2911749" y="380038"/>
                </a:lnTo>
                <a:lnTo>
                  <a:pt x="2940513" y="405557"/>
                </a:lnTo>
                <a:lnTo>
                  <a:pt x="2991951" y="458323"/>
                </a:lnTo>
                <a:lnTo>
                  <a:pt x="3034935" y="513232"/>
                </a:lnTo>
                <a:lnTo>
                  <a:pt x="3069064" y="570092"/>
                </a:lnTo>
                <a:lnTo>
                  <a:pt x="3093939" y="628709"/>
                </a:lnTo>
                <a:lnTo>
                  <a:pt x="3109157" y="688890"/>
                </a:lnTo>
                <a:lnTo>
                  <a:pt x="3114319" y="750442"/>
                </a:lnTo>
                <a:lnTo>
                  <a:pt x="3113020" y="781374"/>
                </a:lnTo>
                <a:lnTo>
                  <a:pt x="3102780" y="842259"/>
                </a:lnTo>
                <a:lnTo>
                  <a:pt x="3082683" y="901677"/>
                </a:lnTo>
                <a:lnTo>
                  <a:pt x="3053131" y="959436"/>
                </a:lnTo>
                <a:lnTo>
                  <a:pt x="3014524" y="1015343"/>
                </a:lnTo>
                <a:lnTo>
                  <a:pt x="2967263" y="1069203"/>
                </a:lnTo>
                <a:lnTo>
                  <a:pt x="2911749" y="1120825"/>
                </a:lnTo>
                <a:lnTo>
                  <a:pt x="2881022" y="1145735"/>
                </a:lnTo>
                <a:lnTo>
                  <a:pt x="2848382" y="1170014"/>
                </a:lnTo>
                <a:lnTo>
                  <a:pt x="2813879" y="1193636"/>
                </a:lnTo>
                <a:lnTo>
                  <a:pt x="2777563" y="1216578"/>
                </a:lnTo>
                <a:lnTo>
                  <a:pt x="2739484" y="1238815"/>
                </a:lnTo>
                <a:lnTo>
                  <a:pt x="2699692" y="1260323"/>
                </a:lnTo>
                <a:lnTo>
                  <a:pt x="2658238" y="1281079"/>
                </a:lnTo>
                <a:lnTo>
                  <a:pt x="2615171" y="1301057"/>
                </a:lnTo>
                <a:lnTo>
                  <a:pt x="2570542" y="1320234"/>
                </a:lnTo>
                <a:lnTo>
                  <a:pt x="2524400" y="1338586"/>
                </a:lnTo>
                <a:lnTo>
                  <a:pt x="2476796" y="1356088"/>
                </a:lnTo>
                <a:lnTo>
                  <a:pt x="2427780" y="1372717"/>
                </a:lnTo>
                <a:lnTo>
                  <a:pt x="2377402" y="1388447"/>
                </a:lnTo>
                <a:lnTo>
                  <a:pt x="2325712" y="1403256"/>
                </a:lnTo>
                <a:lnTo>
                  <a:pt x="2272760" y="1417119"/>
                </a:lnTo>
                <a:lnTo>
                  <a:pt x="2218596" y="1430011"/>
                </a:lnTo>
                <a:lnTo>
                  <a:pt x="2163270" y="1441909"/>
                </a:lnTo>
                <a:lnTo>
                  <a:pt x="2106832" y="1452789"/>
                </a:lnTo>
                <a:lnTo>
                  <a:pt x="2049333" y="1462626"/>
                </a:lnTo>
                <a:lnTo>
                  <a:pt x="1990822" y="1471396"/>
                </a:lnTo>
                <a:lnTo>
                  <a:pt x="1931350" y="1479075"/>
                </a:lnTo>
                <a:lnTo>
                  <a:pt x="1870967" y="1485638"/>
                </a:lnTo>
                <a:lnTo>
                  <a:pt x="1809723" y="1491063"/>
                </a:lnTo>
                <a:lnTo>
                  <a:pt x="1747667" y="1495324"/>
                </a:lnTo>
                <a:lnTo>
                  <a:pt x="1684850" y="1498398"/>
                </a:lnTo>
                <a:lnTo>
                  <a:pt x="1621322" y="1500260"/>
                </a:lnTo>
                <a:lnTo>
                  <a:pt x="1557134" y="1500886"/>
                </a:lnTo>
                <a:lnTo>
                  <a:pt x="1492949" y="1500260"/>
                </a:lnTo>
                <a:lnTo>
                  <a:pt x="1429425" y="1498398"/>
                </a:lnTo>
                <a:lnTo>
                  <a:pt x="1366611" y="1495324"/>
                </a:lnTo>
                <a:lnTo>
                  <a:pt x="1304559" y="1491063"/>
                </a:lnTo>
                <a:lnTo>
                  <a:pt x="1243317" y="1485638"/>
                </a:lnTo>
                <a:lnTo>
                  <a:pt x="1182937" y="1479075"/>
                </a:lnTo>
                <a:lnTo>
                  <a:pt x="1123467" y="1471396"/>
                </a:lnTo>
                <a:lnTo>
                  <a:pt x="1064959" y="1462626"/>
                </a:lnTo>
                <a:lnTo>
                  <a:pt x="1007463" y="1452789"/>
                </a:lnTo>
                <a:lnTo>
                  <a:pt x="951027" y="1441909"/>
                </a:lnTo>
                <a:lnTo>
                  <a:pt x="895704" y="1430011"/>
                </a:lnTo>
                <a:lnTo>
                  <a:pt x="841541" y="1417119"/>
                </a:lnTo>
                <a:lnTo>
                  <a:pt x="788591" y="1403256"/>
                </a:lnTo>
                <a:lnTo>
                  <a:pt x="736902" y="1388447"/>
                </a:lnTo>
                <a:lnTo>
                  <a:pt x="686526" y="1372717"/>
                </a:lnTo>
                <a:lnTo>
                  <a:pt x="637511" y="1356088"/>
                </a:lnTo>
                <a:lnTo>
                  <a:pt x="589908" y="1338586"/>
                </a:lnTo>
                <a:lnTo>
                  <a:pt x="543768" y="1320234"/>
                </a:lnTo>
                <a:lnTo>
                  <a:pt x="499140" y="1301057"/>
                </a:lnTo>
                <a:lnTo>
                  <a:pt x="456074" y="1281079"/>
                </a:lnTo>
                <a:lnTo>
                  <a:pt x="414621" y="1260323"/>
                </a:lnTo>
                <a:lnTo>
                  <a:pt x="374830" y="1238815"/>
                </a:lnTo>
                <a:lnTo>
                  <a:pt x="336752" y="1216578"/>
                </a:lnTo>
                <a:lnTo>
                  <a:pt x="300436" y="1193636"/>
                </a:lnTo>
                <a:lnTo>
                  <a:pt x="265934" y="1170014"/>
                </a:lnTo>
                <a:lnTo>
                  <a:pt x="233294" y="1145735"/>
                </a:lnTo>
                <a:lnTo>
                  <a:pt x="202568" y="1120825"/>
                </a:lnTo>
                <a:lnTo>
                  <a:pt x="173804" y="1095306"/>
                </a:lnTo>
                <a:lnTo>
                  <a:pt x="122367" y="1042541"/>
                </a:lnTo>
                <a:lnTo>
                  <a:pt x="79383" y="987633"/>
                </a:lnTo>
                <a:lnTo>
                  <a:pt x="45254" y="930776"/>
                </a:lnTo>
                <a:lnTo>
                  <a:pt x="20380" y="872164"/>
                </a:lnTo>
                <a:lnTo>
                  <a:pt x="5161" y="811988"/>
                </a:lnTo>
                <a:lnTo>
                  <a:pt x="0" y="750442"/>
                </a:lnTo>
                <a:close/>
              </a:path>
            </a:pathLst>
          </a:custGeom>
          <a:ln w="25400">
            <a:solidFill>
              <a:srgbClr val="275C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85731"/>
            <a:ext cx="8229600" cy="619143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3000" spc="155" dirty="0"/>
              <a:t>Ηθική της αυτοματοποίησης της οδήγησης</a:t>
            </a:r>
            <a:endParaRPr sz="3000" spc="125" dirty="0"/>
          </a:p>
        </p:txBody>
      </p:sp>
      <p:sp>
        <p:nvSpPr>
          <p:cNvPr id="3" name="object 3"/>
          <p:cNvSpPr txBox="1"/>
          <p:nvPr/>
        </p:nvSpPr>
        <p:spPr>
          <a:xfrm>
            <a:off x="4094923" y="1142101"/>
            <a:ext cx="1195938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000" spc="-30" dirty="0">
                <a:latin typeface="Times"/>
                <a:cs typeface="Times"/>
              </a:rPr>
              <a:t>Ασφάλεια</a:t>
            </a:r>
            <a:endParaRPr sz="2000" dirty="0">
              <a:latin typeface="Times"/>
              <a:cs typeface="Time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6624" y="3963134"/>
            <a:ext cx="282747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000" spc="-25" dirty="0">
                <a:latin typeface="Times"/>
                <a:cs typeface="Times"/>
              </a:rPr>
              <a:t>Κατανομή αρμοδιοτήτων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567" y="4523232"/>
            <a:ext cx="2069592" cy="17038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070676" y="3802833"/>
            <a:ext cx="14877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000" spc="-20" dirty="0">
                <a:latin typeface="Times"/>
                <a:cs typeface="Times"/>
              </a:rPr>
              <a:t>Βιωσιμότητα</a:t>
            </a:r>
            <a:endParaRPr sz="2000" dirty="0">
              <a:latin typeface="Times"/>
              <a:cs typeface="Time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19452" y="4217987"/>
            <a:ext cx="3240979" cy="216063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15108" y="1679422"/>
            <a:ext cx="2755568" cy="181739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3165" y="334008"/>
            <a:ext cx="7817670" cy="619143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3000" spc="155" dirty="0"/>
              <a:t>Ηθική της αυτοματοποίησης της οδήγησης</a:t>
            </a:r>
            <a:endParaRPr sz="3000" spc="125" dirty="0"/>
          </a:p>
        </p:txBody>
      </p:sp>
      <p:sp>
        <p:nvSpPr>
          <p:cNvPr id="3" name="object 3"/>
          <p:cNvSpPr txBox="1"/>
          <p:nvPr/>
        </p:nvSpPr>
        <p:spPr>
          <a:xfrm>
            <a:off x="3539662" y="2989579"/>
            <a:ext cx="2297430" cy="10824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845"/>
              </a:lnSpc>
              <a:spcBef>
                <a:spcPts val="1725"/>
              </a:spcBef>
            </a:pPr>
            <a:r>
              <a:rPr lang="el-GR" sz="2400" spc="-10" dirty="0">
                <a:solidFill>
                  <a:srgbClr val="1F6FC0"/>
                </a:solidFill>
                <a:latin typeface="Times"/>
                <a:cs typeface="Times"/>
              </a:rPr>
              <a:t>Ποιο;</a:t>
            </a:r>
            <a:endParaRPr lang="el-GR" sz="2400" dirty="0">
              <a:latin typeface="Times"/>
              <a:cs typeface="Times"/>
            </a:endParaRPr>
          </a:p>
          <a:p>
            <a:pPr marL="12700" marR="5080" indent="-1905" algn="ctr">
              <a:lnSpc>
                <a:spcPts val="2900"/>
              </a:lnSpc>
              <a:spcBef>
                <a:spcPts val="45"/>
              </a:spcBef>
            </a:pPr>
            <a:r>
              <a:rPr lang="el-GR" sz="2000" dirty="0">
                <a:latin typeface="Times"/>
                <a:cs typeface="Times"/>
              </a:rPr>
              <a:t>Τεχνικά ζητήματα</a:t>
            </a:r>
            <a:r>
              <a:rPr lang="el-GR" sz="2000" spc="-10" dirty="0">
                <a:latin typeface="Times"/>
                <a:cs typeface="Times"/>
              </a:rPr>
              <a:t>: </a:t>
            </a:r>
            <a:r>
              <a:rPr lang="el-GR" sz="2000" spc="-35" dirty="0">
                <a:latin typeface="Times"/>
                <a:cs typeface="Times"/>
              </a:rPr>
              <a:t>Επίπεδο</a:t>
            </a:r>
            <a:r>
              <a:rPr lang="el-GR" sz="2000" spc="-60" dirty="0">
                <a:latin typeface="Times"/>
                <a:cs typeface="Times"/>
              </a:rPr>
              <a:t> </a:t>
            </a:r>
            <a:r>
              <a:rPr lang="el-GR" sz="2000" dirty="0">
                <a:latin typeface="Times"/>
                <a:cs typeface="Times"/>
              </a:rPr>
              <a:t>5</a:t>
            </a:r>
            <a:r>
              <a:rPr lang="el-GR" sz="2000" spc="-55" dirty="0">
                <a:latin typeface="Times"/>
                <a:cs typeface="Times"/>
              </a:rPr>
              <a:t> </a:t>
            </a:r>
            <a:r>
              <a:rPr lang="el-GR" sz="2000" spc="-10" dirty="0">
                <a:latin typeface="Times"/>
                <a:cs typeface="Times"/>
              </a:rPr>
              <a:t>Αυτονομία</a:t>
            </a:r>
            <a:endParaRPr lang="el-GR" sz="2000" dirty="0">
              <a:latin typeface="Times"/>
              <a:cs typeface="Time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31845" y="2924962"/>
            <a:ext cx="3114675" cy="1501140"/>
          </a:xfrm>
          <a:custGeom>
            <a:avLst/>
            <a:gdLst/>
            <a:ahLst/>
            <a:cxnLst/>
            <a:rect l="l" t="t" r="r" b="b"/>
            <a:pathLst>
              <a:path w="3114675" h="1501139">
                <a:moveTo>
                  <a:pt x="0" y="750392"/>
                </a:moveTo>
                <a:lnTo>
                  <a:pt x="5161" y="688848"/>
                </a:lnTo>
                <a:lnTo>
                  <a:pt x="20380" y="628675"/>
                </a:lnTo>
                <a:lnTo>
                  <a:pt x="45254" y="570065"/>
                </a:lnTo>
                <a:lnTo>
                  <a:pt x="79384" y="513211"/>
                </a:lnTo>
                <a:lnTo>
                  <a:pt x="122368" y="458307"/>
                </a:lnTo>
                <a:lnTo>
                  <a:pt x="173806" y="405545"/>
                </a:lnTo>
                <a:lnTo>
                  <a:pt x="202569" y="380028"/>
                </a:lnTo>
                <a:lnTo>
                  <a:pt x="233296" y="355119"/>
                </a:lnTo>
                <a:lnTo>
                  <a:pt x="265937" y="330842"/>
                </a:lnTo>
                <a:lnTo>
                  <a:pt x="300440" y="307221"/>
                </a:lnTo>
                <a:lnTo>
                  <a:pt x="336756" y="284281"/>
                </a:lnTo>
                <a:lnTo>
                  <a:pt x="374835" y="262046"/>
                </a:lnTo>
                <a:lnTo>
                  <a:pt x="414626" y="240539"/>
                </a:lnTo>
                <a:lnTo>
                  <a:pt x="456080" y="219786"/>
                </a:lnTo>
                <a:lnTo>
                  <a:pt x="499147" y="199809"/>
                </a:lnTo>
                <a:lnTo>
                  <a:pt x="543776" y="180634"/>
                </a:lnTo>
                <a:lnTo>
                  <a:pt x="589918" y="162283"/>
                </a:lnTo>
                <a:lnTo>
                  <a:pt x="637522" y="144783"/>
                </a:lnTo>
                <a:lnTo>
                  <a:pt x="686538" y="128156"/>
                </a:lnTo>
                <a:lnTo>
                  <a:pt x="736916" y="112426"/>
                </a:lnTo>
                <a:lnTo>
                  <a:pt x="788607" y="97619"/>
                </a:lnTo>
                <a:lnTo>
                  <a:pt x="841559" y="83758"/>
                </a:lnTo>
                <a:lnTo>
                  <a:pt x="895723" y="70866"/>
                </a:lnTo>
                <a:lnTo>
                  <a:pt x="951049" y="58970"/>
                </a:lnTo>
                <a:lnTo>
                  <a:pt x="1007486" y="48091"/>
                </a:lnTo>
                <a:lnTo>
                  <a:pt x="1064985" y="38255"/>
                </a:lnTo>
                <a:lnTo>
                  <a:pt x="1123496" y="29486"/>
                </a:lnTo>
                <a:lnTo>
                  <a:pt x="1182968" y="21808"/>
                </a:lnTo>
                <a:lnTo>
                  <a:pt x="1243351" y="15245"/>
                </a:lnTo>
                <a:lnTo>
                  <a:pt x="1304596" y="9821"/>
                </a:lnTo>
                <a:lnTo>
                  <a:pt x="1366652" y="5560"/>
                </a:lnTo>
                <a:lnTo>
                  <a:pt x="1429468" y="2487"/>
                </a:lnTo>
                <a:lnTo>
                  <a:pt x="1492996" y="625"/>
                </a:lnTo>
                <a:lnTo>
                  <a:pt x="1557185" y="0"/>
                </a:lnTo>
                <a:lnTo>
                  <a:pt x="1621369" y="625"/>
                </a:lnTo>
                <a:lnTo>
                  <a:pt x="1684894" y="2487"/>
                </a:lnTo>
                <a:lnTo>
                  <a:pt x="1747707" y="5560"/>
                </a:lnTo>
                <a:lnTo>
                  <a:pt x="1809760" y="9821"/>
                </a:lnTo>
                <a:lnTo>
                  <a:pt x="1871001" y="15245"/>
                </a:lnTo>
                <a:lnTo>
                  <a:pt x="1931382" y="21808"/>
                </a:lnTo>
                <a:lnTo>
                  <a:pt x="1990851" y="29486"/>
                </a:lnTo>
                <a:lnTo>
                  <a:pt x="2049359" y="38255"/>
                </a:lnTo>
                <a:lnTo>
                  <a:pt x="2106856" y="48091"/>
                </a:lnTo>
                <a:lnTo>
                  <a:pt x="2163291" y="58970"/>
                </a:lnTo>
                <a:lnTo>
                  <a:pt x="2218615" y="70866"/>
                </a:lnTo>
                <a:lnTo>
                  <a:pt x="2272777" y="83758"/>
                </a:lnTo>
                <a:lnTo>
                  <a:pt x="2325727" y="97619"/>
                </a:lnTo>
                <a:lnTo>
                  <a:pt x="2377416" y="112426"/>
                </a:lnTo>
                <a:lnTo>
                  <a:pt x="2427793" y="128156"/>
                </a:lnTo>
                <a:lnTo>
                  <a:pt x="2476807" y="144783"/>
                </a:lnTo>
                <a:lnTo>
                  <a:pt x="2524410" y="162283"/>
                </a:lnTo>
                <a:lnTo>
                  <a:pt x="2570550" y="180634"/>
                </a:lnTo>
                <a:lnTo>
                  <a:pt x="2615179" y="199809"/>
                </a:lnTo>
                <a:lnTo>
                  <a:pt x="2658244" y="219786"/>
                </a:lnTo>
                <a:lnTo>
                  <a:pt x="2699698" y="240539"/>
                </a:lnTo>
                <a:lnTo>
                  <a:pt x="2739489" y="262046"/>
                </a:lnTo>
                <a:lnTo>
                  <a:pt x="2777567" y="284281"/>
                </a:lnTo>
                <a:lnTo>
                  <a:pt x="2813882" y="307221"/>
                </a:lnTo>
                <a:lnTo>
                  <a:pt x="2848385" y="330842"/>
                </a:lnTo>
                <a:lnTo>
                  <a:pt x="2881024" y="355119"/>
                </a:lnTo>
                <a:lnTo>
                  <a:pt x="2911751" y="380028"/>
                </a:lnTo>
                <a:lnTo>
                  <a:pt x="2940514" y="405545"/>
                </a:lnTo>
                <a:lnTo>
                  <a:pt x="2991951" y="458307"/>
                </a:lnTo>
                <a:lnTo>
                  <a:pt x="3034935" y="513211"/>
                </a:lnTo>
                <a:lnTo>
                  <a:pt x="3069064" y="570065"/>
                </a:lnTo>
                <a:lnTo>
                  <a:pt x="3093939" y="628675"/>
                </a:lnTo>
                <a:lnTo>
                  <a:pt x="3109157" y="688848"/>
                </a:lnTo>
                <a:lnTo>
                  <a:pt x="3114319" y="750392"/>
                </a:lnTo>
                <a:lnTo>
                  <a:pt x="3113020" y="781327"/>
                </a:lnTo>
                <a:lnTo>
                  <a:pt x="3102780" y="842218"/>
                </a:lnTo>
                <a:lnTo>
                  <a:pt x="3082683" y="901641"/>
                </a:lnTo>
                <a:lnTo>
                  <a:pt x="3053132" y="959404"/>
                </a:lnTo>
                <a:lnTo>
                  <a:pt x="3014525" y="1015312"/>
                </a:lnTo>
                <a:lnTo>
                  <a:pt x="2967264" y="1069174"/>
                </a:lnTo>
                <a:lnTo>
                  <a:pt x="2911751" y="1120796"/>
                </a:lnTo>
                <a:lnTo>
                  <a:pt x="2881024" y="1145707"/>
                </a:lnTo>
                <a:lnTo>
                  <a:pt x="2848385" y="1169985"/>
                </a:lnTo>
                <a:lnTo>
                  <a:pt x="2813882" y="1193607"/>
                </a:lnTo>
                <a:lnTo>
                  <a:pt x="2777567" y="1216548"/>
                </a:lnTo>
                <a:lnTo>
                  <a:pt x="2739489" y="1238785"/>
                </a:lnTo>
                <a:lnTo>
                  <a:pt x="2699698" y="1260292"/>
                </a:lnTo>
                <a:lnTo>
                  <a:pt x="2658244" y="1281047"/>
                </a:lnTo>
                <a:lnTo>
                  <a:pt x="2615179" y="1301024"/>
                </a:lnTo>
                <a:lnTo>
                  <a:pt x="2570550" y="1320200"/>
                </a:lnTo>
                <a:lnTo>
                  <a:pt x="2524410" y="1338551"/>
                </a:lnTo>
                <a:lnTo>
                  <a:pt x="2476807" y="1356052"/>
                </a:lnTo>
                <a:lnTo>
                  <a:pt x="2427793" y="1372679"/>
                </a:lnTo>
                <a:lnTo>
                  <a:pt x="2377416" y="1388409"/>
                </a:lnTo>
                <a:lnTo>
                  <a:pt x="2325727" y="1403216"/>
                </a:lnTo>
                <a:lnTo>
                  <a:pt x="2272777" y="1417078"/>
                </a:lnTo>
                <a:lnTo>
                  <a:pt x="2218615" y="1429969"/>
                </a:lnTo>
                <a:lnTo>
                  <a:pt x="2163291" y="1441866"/>
                </a:lnTo>
                <a:lnTo>
                  <a:pt x="2106856" y="1452744"/>
                </a:lnTo>
                <a:lnTo>
                  <a:pt x="2049359" y="1462580"/>
                </a:lnTo>
                <a:lnTo>
                  <a:pt x="1990851" y="1471349"/>
                </a:lnTo>
                <a:lnTo>
                  <a:pt x="1931382" y="1479027"/>
                </a:lnTo>
                <a:lnTo>
                  <a:pt x="1871001" y="1485590"/>
                </a:lnTo>
                <a:lnTo>
                  <a:pt x="1809760" y="1491014"/>
                </a:lnTo>
                <a:lnTo>
                  <a:pt x="1747707" y="1495274"/>
                </a:lnTo>
                <a:lnTo>
                  <a:pt x="1684894" y="1498347"/>
                </a:lnTo>
                <a:lnTo>
                  <a:pt x="1621369" y="1500209"/>
                </a:lnTo>
                <a:lnTo>
                  <a:pt x="1557185" y="1500835"/>
                </a:lnTo>
                <a:lnTo>
                  <a:pt x="1492996" y="1500209"/>
                </a:lnTo>
                <a:lnTo>
                  <a:pt x="1429468" y="1498347"/>
                </a:lnTo>
                <a:lnTo>
                  <a:pt x="1366652" y="1495274"/>
                </a:lnTo>
                <a:lnTo>
                  <a:pt x="1304596" y="1491014"/>
                </a:lnTo>
                <a:lnTo>
                  <a:pt x="1243351" y="1485590"/>
                </a:lnTo>
                <a:lnTo>
                  <a:pt x="1182968" y="1479027"/>
                </a:lnTo>
                <a:lnTo>
                  <a:pt x="1123496" y="1471349"/>
                </a:lnTo>
                <a:lnTo>
                  <a:pt x="1064985" y="1462580"/>
                </a:lnTo>
                <a:lnTo>
                  <a:pt x="1007486" y="1452744"/>
                </a:lnTo>
                <a:lnTo>
                  <a:pt x="951049" y="1441866"/>
                </a:lnTo>
                <a:lnTo>
                  <a:pt x="895723" y="1429969"/>
                </a:lnTo>
                <a:lnTo>
                  <a:pt x="841559" y="1417078"/>
                </a:lnTo>
                <a:lnTo>
                  <a:pt x="788607" y="1403216"/>
                </a:lnTo>
                <a:lnTo>
                  <a:pt x="736916" y="1388409"/>
                </a:lnTo>
                <a:lnTo>
                  <a:pt x="686538" y="1372679"/>
                </a:lnTo>
                <a:lnTo>
                  <a:pt x="637522" y="1356052"/>
                </a:lnTo>
                <a:lnTo>
                  <a:pt x="589918" y="1338551"/>
                </a:lnTo>
                <a:lnTo>
                  <a:pt x="543776" y="1320200"/>
                </a:lnTo>
                <a:lnTo>
                  <a:pt x="499147" y="1301024"/>
                </a:lnTo>
                <a:lnTo>
                  <a:pt x="456080" y="1281047"/>
                </a:lnTo>
                <a:lnTo>
                  <a:pt x="414626" y="1260292"/>
                </a:lnTo>
                <a:lnTo>
                  <a:pt x="374835" y="1238785"/>
                </a:lnTo>
                <a:lnTo>
                  <a:pt x="336756" y="1216548"/>
                </a:lnTo>
                <a:lnTo>
                  <a:pt x="300440" y="1193607"/>
                </a:lnTo>
                <a:lnTo>
                  <a:pt x="265937" y="1169985"/>
                </a:lnTo>
                <a:lnTo>
                  <a:pt x="233296" y="1145707"/>
                </a:lnTo>
                <a:lnTo>
                  <a:pt x="202569" y="1120796"/>
                </a:lnTo>
                <a:lnTo>
                  <a:pt x="173806" y="1095277"/>
                </a:lnTo>
                <a:lnTo>
                  <a:pt x="122368" y="1042511"/>
                </a:lnTo>
                <a:lnTo>
                  <a:pt x="79384" y="987602"/>
                </a:lnTo>
                <a:lnTo>
                  <a:pt x="45254" y="930742"/>
                </a:lnTo>
                <a:lnTo>
                  <a:pt x="20380" y="872125"/>
                </a:lnTo>
                <a:lnTo>
                  <a:pt x="5161" y="811944"/>
                </a:lnTo>
                <a:lnTo>
                  <a:pt x="0" y="750392"/>
                </a:lnTo>
                <a:close/>
              </a:path>
            </a:pathLst>
          </a:custGeom>
          <a:ln w="25399">
            <a:solidFill>
              <a:srgbClr val="275C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20100000">
            <a:off x="2150061" y="2158269"/>
            <a:ext cx="814217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l-GR" sz="2400" spc="-25" dirty="0">
                <a:solidFill>
                  <a:srgbClr val="00B04F"/>
                </a:solidFill>
                <a:latin typeface="Times"/>
                <a:cs typeface="Times"/>
              </a:rPr>
              <a:t>Ηθική</a:t>
            </a:r>
            <a:endParaRPr sz="3600" baseline="2314" dirty="0">
              <a:latin typeface="Times"/>
              <a:cs typeface="Time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68779" y="5257800"/>
            <a:ext cx="16391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400" spc="-10" dirty="0">
                <a:solidFill>
                  <a:srgbClr val="00B04F"/>
                </a:solidFill>
                <a:latin typeface="Times"/>
                <a:cs typeface="Times"/>
              </a:rPr>
              <a:t>Κανονισμός</a:t>
            </a:r>
            <a:endParaRPr sz="2400" dirty="0">
              <a:latin typeface="Times"/>
              <a:cs typeface="Times"/>
            </a:endParaRPr>
          </a:p>
        </p:txBody>
      </p:sp>
      <p:sp>
        <p:nvSpPr>
          <p:cNvPr id="7" name="object 7"/>
          <p:cNvSpPr txBox="1"/>
          <p:nvPr/>
        </p:nvSpPr>
        <p:spPr>
          <a:xfrm rot="1140000">
            <a:off x="6175576" y="2141199"/>
            <a:ext cx="1213522" cy="338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85"/>
              </a:lnSpc>
            </a:pPr>
            <a:r>
              <a:rPr lang="el-GR" sz="3600" spc="-82" baseline="1157" dirty="0">
                <a:solidFill>
                  <a:srgbClr val="00B04F"/>
                </a:solidFill>
                <a:latin typeface="Times"/>
                <a:cs typeface="Times"/>
              </a:rPr>
              <a:t>Πολιτική</a:t>
            </a:r>
            <a:endParaRPr sz="2400" dirty="0">
              <a:latin typeface="Times"/>
              <a:cs typeface="Time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1420" y="1328534"/>
            <a:ext cx="7273290" cy="4693920"/>
          </a:xfrm>
          <a:custGeom>
            <a:avLst/>
            <a:gdLst/>
            <a:ahLst/>
            <a:cxnLst/>
            <a:rect l="l" t="t" r="r" b="b"/>
            <a:pathLst>
              <a:path w="7273290" h="4693920">
                <a:moveTo>
                  <a:pt x="0" y="2346820"/>
                </a:moveTo>
                <a:lnTo>
                  <a:pt x="1832" y="2271603"/>
                </a:lnTo>
                <a:lnTo>
                  <a:pt x="7293" y="2196977"/>
                </a:lnTo>
                <a:lnTo>
                  <a:pt x="16327" y="2122976"/>
                </a:lnTo>
                <a:lnTo>
                  <a:pt x="28880" y="2049637"/>
                </a:lnTo>
                <a:lnTo>
                  <a:pt x="44896" y="1976994"/>
                </a:lnTo>
                <a:lnTo>
                  <a:pt x="64322" y="1905083"/>
                </a:lnTo>
                <a:lnTo>
                  <a:pt x="87102" y="1833940"/>
                </a:lnTo>
                <a:lnTo>
                  <a:pt x="113181" y="1763599"/>
                </a:lnTo>
                <a:lnTo>
                  <a:pt x="142505" y="1694096"/>
                </a:lnTo>
                <a:lnTo>
                  <a:pt x="175018" y="1625467"/>
                </a:lnTo>
                <a:lnTo>
                  <a:pt x="192454" y="1591491"/>
                </a:lnTo>
                <a:lnTo>
                  <a:pt x="210667" y="1557746"/>
                </a:lnTo>
                <a:lnTo>
                  <a:pt x="229650" y="1524238"/>
                </a:lnTo>
                <a:lnTo>
                  <a:pt x="249396" y="1490970"/>
                </a:lnTo>
                <a:lnTo>
                  <a:pt x="269898" y="1457947"/>
                </a:lnTo>
                <a:lnTo>
                  <a:pt x="291150" y="1425173"/>
                </a:lnTo>
                <a:lnTo>
                  <a:pt x="313144" y="1392653"/>
                </a:lnTo>
                <a:lnTo>
                  <a:pt x="335874" y="1360391"/>
                </a:lnTo>
                <a:lnTo>
                  <a:pt x="359333" y="1328392"/>
                </a:lnTo>
                <a:lnTo>
                  <a:pt x="383514" y="1296660"/>
                </a:lnTo>
                <a:lnTo>
                  <a:pt x="408411" y="1265199"/>
                </a:lnTo>
                <a:lnTo>
                  <a:pt x="434016" y="1234014"/>
                </a:lnTo>
                <a:lnTo>
                  <a:pt x="460322" y="1203109"/>
                </a:lnTo>
                <a:lnTo>
                  <a:pt x="487323" y="1172489"/>
                </a:lnTo>
                <a:lnTo>
                  <a:pt x="515012" y="1142159"/>
                </a:lnTo>
                <a:lnTo>
                  <a:pt x="543381" y="1112121"/>
                </a:lnTo>
                <a:lnTo>
                  <a:pt x="572425" y="1082382"/>
                </a:lnTo>
                <a:lnTo>
                  <a:pt x="602136" y="1052945"/>
                </a:lnTo>
                <a:lnTo>
                  <a:pt x="632508" y="1023815"/>
                </a:lnTo>
                <a:lnTo>
                  <a:pt x="663533" y="994996"/>
                </a:lnTo>
                <a:lnTo>
                  <a:pt x="695205" y="966492"/>
                </a:lnTo>
                <a:lnTo>
                  <a:pt x="727516" y="938309"/>
                </a:lnTo>
                <a:lnTo>
                  <a:pt x="760461" y="910450"/>
                </a:lnTo>
                <a:lnTo>
                  <a:pt x="794032" y="882921"/>
                </a:lnTo>
                <a:lnTo>
                  <a:pt x="828222" y="855724"/>
                </a:lnTo>
                <a:lnTo>
                  <a:pt x="863025" y="828865"/>
                </a:lnTo>
                <a:lnTo>
                  <a:pt x="898433" y="802349"/>
                </a:lnTo>
                <a:lnTo>
                  <a:pt x="934440" y="776179"/>
                </a:lnTo>
                <a:lnTo>
                  <a:pt x="971039" y="750360"/>
                </a:lnTo>
                <a:lnTo>
                  <a:pt x="1008222" y="724897"/>
                </a:lnTo>
                <a:lnTo>
                  <a:pt x="1045985" y="699793"/>
                </a:lnTo>
                <a:lnTo>
                  <a:pt x="1084318" y="675054"/>
                </a:lnTo>
                <a:lnTo>
                  <a:pt x="1123216" y="650683"/>
                </a:lnTo>
                <a:lnTo>
                  <a:pt x="1162671" y="626686"/>
                </a:lnTo>
                <a:lnTo>
                  <a:pt x="1202678" y="603066"/>
                </a:lnTo>
                <a:lnTo>
                  <a:pt x="1243228" y="579828"/>
                </a:lnTo>
                <a:lnTo>
                  <a:pt x="1284315" y="556976"/>
                </a:lnTo>
                <a:lnTo>
                  <a:pt x="1325933" y="534516"/>
                </a:lnTo>
                <a:lnTo>
                  <a:pt x="1368074" y="512450"/>
                </a:lnTo>
                <a:lnTo>
                  <a:pt x="1410731" y="490785"/>
                </a:lnTo>
                <a:lnTo>
                  <a:pt x="1453898" y="469523"/>
                </a:lnTo>
                <a:lnTo>
                  <a:pt x="1497568" y="448670"/>
                </a:lnTo>
                <a:lnTo>
                  <a:pt x="1541734" y="428230"/>
                </a:lnTo>
                <a:lnTo>
                  <a:pt x="1586389" y="408207"/>
                </a:lnTo>
                <a:lnTo>
                  <a:pt x="1631527" y="388606"/>
                </a:lnTo>
                <a:lnTo>
                  <a:pt x="1677140" y="369431"/>
                </a:lnTo>
                <a:lnTo>
                  <a:pt x="1723221" y="350687"/>
                </a:lnTo>
                <a:lnTo>
                  <a:pt x="1769764" y="332378"/>
                </a:lnTo>
                <a:lnTo>
                  <a:pt x="1816762" y="314508"/>
                </a:lnTo>
                <a:lnTo>
                  <a:pt x="1864208" y="297082"/>
                </a:lnTo>
                <a:lnTo>
                  <a:pt x="1912095" y="280105"/>
                </a:lnTo>
                <a:lnTo>
                  <a:pt x="1960416" y="263580"/>
                </a:lnTo>
                <a:lnTo>
                  <a:pt x="2009165" y="247512"/>
                </a:lnTo>
                <a:lnTo>
                  <a:pt x="2058335" y="231906"/>
                </a:lnTo>
                <a:lnTo>
                  <a:pt x="2107918" y="216766"/>
                </a:lnTo>
                <a:lnTo>
                  <a:pt x="2157908" y="202097"/>
                </a:lnTo>
                <a:lnTo>
                  <a:pt x="2208298" y="187902"/>
                </a:lnTo>
                <a:lnTo>
                  <a:pt x="2259082" y="174187"/>
                </a:lnTo>
                <a:lnTo>
                  <a:pt x="2310251" y="160955"/>
                </a:lnTo>
                <a:lnTo>
                  <a:pt x="2361801" y="148211"/>
                </a:lnTo>
                <a:lnTo>
                  <a:pt x="2413722" y="135960"/>
                </a:lnTo>
                <a:lnTo>
                  <a:pt x="2466010" y="124206"/>
                </a:lnTo>
                <a:lnTo>
                  <a:pt x="2518657" y="112953"/>
                </a:lnTo>
                <a:lnTo>
                  <a:pt x="2571655" y="102206"/>
                </a:lnTo>
                <a:lnTo>
                  <a:pt x="2624999" y="91970"/>
                </a:lnTo>
                <a:lnTo>
                  <a:pt x="2678682" y="82248"/>
                </a:lnTo>
                <a:lnTo>
                  <a:pt x="2732696" y="73045"/>
                </a:lnTo>
                <a:lnTo>
                  <a:pt x="2787034" y="64365"/>
                </a:lnTo>
                <a:lnTo>
                  <a:pt x="2841691" y="56214"/>
                </a:lnTo>
                <a:lnTo>
                  <a:pt x="2896658" y="48594"/>
                </a:lnTo>
                <a:lnTo>
                  <a:pt x="2951929" y="41512"/>
                </a:lnTo>
                <a:lnTo>
                  <a:pt x="3007498" y="34971"/>
                </a:lnTo>
                <a:lnTo>
                  <a:pt x="3063357" y="28975"/>
                </a:lnTo>
                <a:lnTo>
                  <a:pt x="3119500" y="23529"/>
                </a:lnTo>
                <a:lnTo>
                  <a:pt x="3175920" y="18638"/>
                </a:lnTo>
                <a:lnTo>
                  <a:pt x="3232609" y="14306"/>
                </a:lnTo>
                <a:lnTo>
                  <a:pt x="3289562" y="10537"/>
                </a:lnTo>
                <a:lnTo>
                  <a:pt x="3346770" y="7336"/>
                </a:lnTo>
                <a:lnTo>
                  <a:pt x="3404228" y="4706"/>
                </a:lnTo>
                <a:lnTo>
                  <a:pt x="3461928" y="2654"/>
                </a:lnTo>
                <a:lnTo>
                  <a:pt x="3519864" y="1182"/>
                </a:lnTo>
                <a:lnTo>
                  <a:pt x="3578029" y="296"/>
                </a:lnTo>
                <a:lnTo>
                  <a:pt x="3636416" y="0"/>
                </a:lnTo>
                <a:lnTo>
                  <a:pt x="3694802" y="296"/>
                </a:lnTo>
                <a:lnTo>
                  <a:pt x="3752967" y="1182"/>
                </a:lnTo>
                <a:lnTo>
                  <a:pt x="3810902" y="2654"/>
                </a:lnTo>
                <a:lnTo>
                  <a:pt x="3868602" y="4706"/>
                </a:lnTo>
                <a:lnTo>
                  <a:pt x="3926060" y="7336"/>
                </a:lnTo>
                <a:lnTo>
                  <a:pt x="3983268" y="10537"/>
                </a:lnTo>
                <a:lnTo>
                  <a:pt x="4040220" y="14306"/>
                </a:lnTo>
                <a:lnTo>
                  <a:pt x="4096909" y="18638"/>
                </a:lnTo>
                <a:lnTo>
                  <a:pt x="4153328" y="23529"/>
                </a:lnTo>
                <a:lnTo>
                  <a:pt x="4209470" y="28975"/>
                </a:lnTo>
                <a:lnTo>
                  <a:pt x="4265329" y="34971"/>
                </a:lnTo>
                <a:lnTo>
                  <a:pt x="4320897" y="41512"/>
                </a:lnTo>
                <a:lnTo>
                  <a:pt x="4376168" y="48594"/>
                </a:lnTo>
                <a:lnTo>
                  <a:pt x="4431135" y="56214"/>
                </a:lnTo>
                <a:lnTo>
                  <a:pt x="4485791" y="64365"/>
                </a:lnTo>
                <a:lnTo>
                  <a:pt x="4540129" y="73045"/>
                </a:lnTo>
                <a:lnTo>
                  <a:pt x="4594142" y="82248"/>
                </a:lnTo>
                <a:lnTo>
                  <a:pt x="4647824" y="91970"/>
                </a:lnTo>
                <a:lnTo>
                  <a:pt x="4701167" y="102206"/>
                </a:lnTo>
                <a:lnTo>
                  <a:pt x="4754165" y="112953"/>
                </a:lnTo>
                <a:lnTo>
                  <a:pt x="4806811" y="124206"/>
                </a:lnTo>
                <a:lnTo>
                  <a:pt x="4859098" y="135960"/>
                </a:lnTo>
                <a:lnTo>
                  <a:pt x="4911020" y="148211"/>
                </a:lnTo>
                <a:lnTo>
                  <a:pt x="4962568" y="160955"/>
                </a:lnTo>
                <a:lnTo>
                  <a:pt x="5013737" y="174187"/>
                </a:lnTo>
                <a:lnTo>
                  <a:pt x="5064520" y="187902"/>
                </a:lnTo>
                <a:lnTo>
                  <a:pt x="5114910" y="202097"/>
                </a:lnTo>
                <a:lnTo>
                  <a:pt x="5164899" y="216766"/>
                </a:lnTo>
                <a:lnTo>
                  <a:pt x="5214482" y="231906"/>
                </a:lnTo>
                <a:lnTo>
                  <a:pt x="5263651" y="247512"/>
                </a:lnTo>
                <a:lnTo>
                  <a:pt x="5312399" y="263580"/>
                </a:lnTo>
                <a:lnTo>
                  <a:pt x="5360720" y="280105"/>
                </a:lnTo>
                <a:lnTo>
                  <a:pt x="5408606" y="297082"/>
                </a:lnTo>
                <a:lnTo>
                  <a:pt x="5456051" y="314508"/>
                </a:lnTo>
                <a:lnTo>
                  <a:pt x="5503049" y="332378"/>
                </a:lnTo>
                <a:lnTo>
                  <a:pt x="5549591" y="350687"/>
                </a:lnTo>
                <a:lnTo>
                  <a:pt x="5595672" y="369431"/>
                </a:lnTo>
                <a:lnTo>
                  <a:pt x="5641284" y="388606"/>
                </a:lnTo>
                <a:lnTo>
                  <a:pt x="5686420" y="408207"/>
                </a:lnTo>
                <a:lnTo>
                  <a:pt x="5731075" y="428230"/>
                </a:lnTo>
                <a:lnTo>
                  <a:pt x="5775240" y="448670"/>
                </a:lnTo>
                <a:lnTo>
                  <a:pt x="5818909" y="469523"/>
                </a:lnTo>
                <a:lnTo>
                  <a:pt x="5862076" y="490785"/>
                </a:lnTo>
                <a:lnTo>
                  <a:pt x="5904733" y="512450"/>
                </a:lnTo>
                <a:lnTo>
                  <a:pt x="5946873" y="534516"/>
                </a:lnTo>
                <a:lnTo>
                  <a:pt x="5988490" y="556976"/>
                </a:lnTo>
                <a:lnTo>
                  <a:pt x="6029577" y="579828"/>
                </a:lnTo>
                <a:lnTo>
                  <a:pt x="6070126" y="603066"/>
                </a:lnTo>
                <a:lnTo>
                  <a:pt x="6110132" y="626686"/>
                </a:lnTo>
                <a:lnTo>
                  <a:pt x="6149587" y="650683"/>
                </a:lnTo>
                <a:lnTo>
                  <a:pt x="6188484" y="675054"/>
                </a:lnTo>
                <a:lnTo>
                  <a:pt x="6226817" y="699793"/>
                </a:lnTo>
                <a:lnTo>
                  <a:pt x="6264578" y="724897"/>
                </a:lnTo>
                <a:lnTo>
                  <a:pt x="6301761" y="750360"/>
                </a:lnTo>
                <a:lnTo>
                  <a:pt x="6338360" y="776179"/>
                </a:lnTo>
                <a:lnTo>
                  <a:pt x="6374366" y="802349"/>
                </a:lnTo>
                <a:lnTo>
                  <a:pt x="6409773" y="828865"/>
                </a:lnTo>
                <a:lnTo>
                  <a:pt x="6444575" y="855724"/>
                </a:lnTo>
                <a:lnTo>
                  <a:pt x="6478765" y="882921"/>
                </a:lnTo>
                <a:lnTo>
                  <a:pt x="6512335" y="910450"/>
                </a:lnTo>
                <a:lnTo>
                  <a:pt x="6545279" y="938309"/>
                </a:lnTo>
                <a:lnTo>
                  <a:pt x="6577590" y="966492"/>
                </a:lnTo>
                <a:lnTo>
                  <a:pt x="6609262" y="994996"/>
                </a:lnTo>
                <a:lnTo>
                  <a:pt x="6640286" y="1023815"/>
                </a:lnTo>
                <a:lnTo>
                  <a:pt x="6670657" y="1052945"/>
                </a:lnTo>
                <a:lnTo>
                  <a:pt x="6700368" y="1082382"/>
                </a:lnTo>
                <a:lnTo>
                  <a:pt x="6729411" y="1112121"/>
                </a:lnTo>
                <a:lnTo>
                  <a:pt x="6757780" y="1142159"/>
                </a:lnTo>
                <a:lnTo>
                  <a:pt x="6785468" y="1172489"/>
                </a:lnTo>
                <a:lnTo>
                  <a:pt x="6812469" y="1203109"/>
                </a:lnTo>
                <a:lnTo>
                  <a:pt x="6838775" y="1234014"/>
                </a:lnTo>
                <a:lnTo>
                  <a:pt x="6864379" y="1265199"/>
                </a:lnTo>
                <a:lnTo>
                  <a:pt x="6889275" y="1296660"/>
                </a:lnTo>
                <a:lnTo>
                  <a:pt x="6913455" y="1328392"/>
                </a:lnTo>
                <a:lnTo>
                  <a:pt x="6936914" y="1360391"/>
                </a:lnTo>
                <a:lnTo>
                  <a:pt x="6959644" y="1392653"/>
                </a:lnTo>
                <a:lnTo>
                  <a:pt x="6981638" y="1425173"/>
                </a:lnTo>
                <a:lnTo>
                  <a:pt x="7002889" y="1457947"/>
                </a:lnTo>
                <a:lnTo>
                  <a:pt x="7023391" y="1490970"/>
                </a:lnTo>
                <a:lnTo>
                  <a:pt x="7043136" y="1524238"/>
                </a:lnTo>
                <a:lnTo>
                  <a:pt x="7062119" y="1557746"/>
                </a:lnTo>
                <a:lnTo>
                  <a:pt x="7080331" y="1591491"/>
                </a:lnTo>
                <a:lnTo>
                  <a:pt x="7097767" y="1625467"/>
                </a:lnTo>
                <a:lnTo>
                  <a:pt x="7130279" y="1694096"/>
                </a:lnTo>
                <a:lnTo>
                  <a:pt x="7159603" y="1763599"/>
                </a:lnTo>
                <a:lnTo>
                  <a:pt x="7185681" y="1833940"/>
                </a:lnTo>
                <a:lnTo>
                  <a:pt x="7208461" y="1905083"/>
                </a:lnTo>
                <a:lnTo>
                  <a:pt x="7227886" y="1976994"/>
                </a:lnTo>
                <a:lnTo>
                  <a:pt x="7243902" y="2049637"/>
                </a:lnTo>
                <a:lnTo>
                  <a:pt x="7256455" y="2122976"/>
                </a:lnTo>
                <a:lnTo>
                  <a:pt x="7265489" y="2196977"/>
                </a:lnTo>
                <a:lnTo>
                  <a:pt x="7270949" y="2271603"/>
                </a:lnTo>
                <a:lnTo>
                  <a:pt x="7272782" y="2346820"/>
                </a:lnTo>
                <a:lnTo>
                  <a:pt x="7272322" y="2384502"/>
                </a:lnTo>
                <a:lnTo>
                  <a:pt x="7268669" y="2459431"/>
                </a:lnTo>
                <a:lnTo>
                  <a:pt x="7261415" y="2533752"/>
                </a:lnTo>
                <a:lnTo>
                  <a:pt x="7250615" y="2607429"/>
                </a:lnTo>
                <a:lnTo>
                  <a:pt x="7236324" y="2680427"/>
                </a:lnTo>
                <a:lnTo>
                  <a:pt x="7218596" y="2752711"/>
                </a:lnTo>
                <a:lnTo>
                  <a:pt x="7197487" y="2824245"/>
                </a:lnTo>
                <a:lnTo>
                  <a:pt x="7173051" y="2894994"/>
                </a:lnTo>
                <a:lnTo>
                  <a:pt x="7145343" y="2964922"/>
                </a:lnTo>
                <a:lnTo>
                  <a:pt x="7114418" y="3033994"/>
                </a:lnTo>
                <a:lnTo>
                  <a:pt x="7080331" y="3102175"/>
                </a:lnTo>
                <a:lnTo>
                  <a:pt x="7062119" y="3135920"/>
                </a:lnTo>
                <a:lnTo>
                  <a:pt x="7043136" y="3169429"/>
                </a:lnTo>
                <a:lnTo>
                  <a:pt x="7023391" y="3202698"/>
                </a:lnTo>
                <a:lnTo>
                  <a:pt x="7002889" y="3235721"/>
                </a:lnTo>
                <a:lnTo>
                  <a:pt x="6981638" y="3268495"/>
                </a:lnTo>
                <a:lnTo>
                  <a:pt x="6959644" y="3301016"/>
                </a:lnTo>
                <a:lnTo>
                  <a:pt x="6936914" y="3333278"/>
                </a:lnTo>
                <a:lnTo>
                  <a:pt x="6913455" y="3365278"/>
                </a:lnTo>
                <a:lnTo>
                  <a:pt x="6889275" y="3397010"/>
                </a:lnTo>
                <a:lnTo>
                  <a:pt x="6864379" y="3428471"/>
                </a:lnTo>
                <a:lnTo>
                  <a:pt x="6838775" y="3459657"/>
                </a:lnTo>
                <a:lnTo>
                  <a:pt x="6812469" y="3490561"/>
                </a:lnTo>
                <a:lnTo>
                  <a:pt x="6785468" y="3521182"/>
                </a:lnTo>
                <a:lnTo>
                  <a:pt x="6757780" y="3551513"/>
                </a:lnTo>
                <a:lnTo>
                  <a:pt x="6729411" y="3581550"/>
                </a:lnTo>
                <a:lnTo>
                  <a:pt x="6700368" y="3611290"/>
                </a:lnTo>
                <a:lnTo>
                  <a:pt x="6670657" y="3640727"/>
                </a:lnTo>
                <a:lnTo>
                  <a:pt x="6640286" y="3669857"/>
                </a:lnTo>
                <a:lnTo>
                  <a:pt x="6609262" y="3698676"/>
                </a:lnTo>
                <a:lnTo>
                  <a:pt x="6577590" y="3727179"/>
                </a:lnTo>
                <a:lnTo>
                  <a:pt x="6545279" y="3755362"/>
                </a:lnTo>
                <a:lnTo>
                  <a:pt x="6512335" y="3783221"/>
                </a:lnTo>
                <a:lnTo>
                  <a:pt x="6478765" y="3810751"/>
                </a:lnTo>
                <a:lnTo>
                  <a:pt x="6444575" y="3837947"/>
                </a:lnTo>
                <a:lnTo>
                  <a:pt x="6409773" y="3864806"/>
                </a:lnTo>
                <a:lnTo>
                  <a:pt x="6374366" y="3891322"/>
                </a:lnTo>
                <a:lnTo>
                  <a:pt x="6338360" y="3917492"/>
                </a:lnTo>
                <a:lnTo>
                  <a:pt x="6301761" y="3943310"/>
                </a:lnTo>
                <a:lnTo>
                  <a:pt x="6264578" y="3968774"/>
                </a:lnTo>
                <a:lnTo>
                  <a:pt x="6226817" y="3993877"/>
                </a:lnTo>
                <a:lnTo>
                  <a:pt x="6188484" y="4018616"/>
                </a:lnTo>
                <a:lnTo>
                  <a:pt x="6149587" y="4042986"/>
                </a:lnTo>
                <a:lnTo>
                  <a:pt x="6110132" y="4066983"/>
                </a:lnTo>
                <a:lnTo>
                  <a:pt x="6070126" y="4090603"/>
                </a:lnTo>
                <a:lnTo>
                  <a:pt x="6029577" y="4113840"/>
                </a:lnTo>
                <a:lnTo>
                  <a:pt x="5988490" y="4136692"/>
                </a:lnTo>
                <a:lnTo>
                  <a:pt x="5946873" y="4159152"/>
                </a:lnTo>
                <a:lnTo>
                  <a:pt x="5904733" y="4181217"/>
                </a:lnTo>
                <a:lnTo>
                  <a:pt x="5862076" y="4202882"/>
                </a:lnTo>
                <a:lnTo>
                  <a:pt x="5818909" y="4224144"/>
                </a:lnTo>
                <a:lnTo>
                  <a:pt x="5775240" y="4244996"/>
                </a:lnTo>
                <a:lnTo>
                  <a:pt x="5731075" y="4265436"/>
                </a:lnTo>
                <a:lnTo>
                  <a:pt x="5686420" y="4285458"/>
                </a:lnTo>
                <a:lnTo>
                  <a:pt x="5641284" y="4305059"/>
                </a:lnTo>
                <a:lnTo>
                  <a:pt x="5595672" y="4324233"/>
                </a:lnTo>
                <a:lnTo>
                  <a:pt x="5549591" y="4342977"/>
                </a:lnTo>
                <a:lnTo>
                  <a:pt x="5503049" y="4361286"/>
                </a:lnTo>
                <a:lnTo>
                  <a:pt x="5456051" y="4379155"/>
                </a:lnTo>
                <a:lnTo>
                  <a:pt x="5408606" y="4396580"/>
                </a:lnTo>
                <a:lnTo>
                  <a:pt x="5360720" y="4413557"/>
                </a:lnTo>
                <a:lnTo>
                  <a:pt x="5312399" y="4430082"/>
                </a:lnTo>
                <a:lnTo>
                  <a:pt x="5263651" y="4446149"/>
                </a:lnTo>
                <a:lnTo>
                  <a:pt x="5214482" y="4461754"/>
                </a:lnTo>
                <a:lnTo>
                  <a:pt x="5164899" y="4476894"/>
                </a:lnTo>
                <a:lnTo>
                  <a:pt x="5114910" y="4491563"/>
                </a:lnTo>
                <a:lnTo>
                  <a:pt x="5064520" y="4505757"/>
                </a:lnTo>
                <a:lnTo>
                  <a:pt x="5013737" y="4519472"/>
                </a:lnTo>
                <a:lnTo>
                  <a:pt x="4962568" y="4532704"/>
                </a:lnTo>
                <a:lnTo>
                  <a:pt x="4911020" y="4545447"/>
                </a:lnTo>
                <a:lnTo>
                  <a:pt x="4859098" y="4557697"/>
                </a:lnTo>
                <a:lnTo>
                  <a:pt x="4806811" y="4569451"/>
                </a:lnTo>
                <a:lnTo>
                  <a:pt x="4754165" y="4580703"/>
                </a:lnTo>
                <a:lnTo>
                  <a:pt x="4701167" y="4591450"/>
                </a:lnTo>
                <a:lnTo>
                  <a:pt x="4647824" y="4601686"/>
                </a:lnTo>
                <a:lnTo>
                  <a:pt x="4594142" y="4611408"/>
                </a:lnTo>
                <a:lnTo>
                  <a:pt x="4540129" y="4620611"/>
                </a:lnTo>
                <a:lnTo>
                  <a:pt x="4485791" y="4629290"/>
                </a:lnTo>
                <a:lnTo>
                  <a:pt x="4431135" y="4637441"/>
                </a:lnTo>
                <a:lnTo>
                  <a:pt x="4376168" y="4645060"/>
                </a:lnTo>
                <a:lnTo>
                  <a:pt x="4320897" y="4652142"/>
                </a:lnTo>
                <a:lnTo>
                  <a:pt x="4265329" y="4658683"/>
                </a:lnTo>
                <a:lnTo>
                  <a:pt x="4209470" y="4664679"/>
                </a:lnTo>
                <a:lnTo>
                  <a:pt x="4153328" y="4670124"/>
                </a:lnTo>
                <a:lnTo>
                  <a:pt x="4096909" y="4675015"/>
                </a:lnTo>
                <a:lnTo>
                  <a:pt x="4040220" y="4679347"/>
                </a:lnTo>
                <a:lnTo>
                  <a:pt x="3983268" y="4683116"/>
                </a:lnTo>
                <a:lnTo>
                  <a:pt x="3926060" y="4686317"/>
                </a:lnTo>
                <a:lnTo>
                  <a:pt x="3868602" y="4688946"/>
                </a:lnTo>
                <a:lnTo>
                  <a:pt x="3810902" y="4690999"/>
                </a:lnTo>
                <a:lnTo>
                  <a:pt x="3752967" y="4692470"/>
                </a:lnTo>
                <a:lnTo>
                  <a:pt x="3694802" y="4693356"/>
                </a:lnTo>
                <a:lnTo>
                  <a:pt x="3636416" y="4693653"/>
                </a:lnTo>
                <a:lnTo>
                  <a:pt x="3578029" y="4693356"/>
                </a:lnTo>
                <a:lnTo>
                  <a:pt x="3519864" y="4692470"/>
                </a:lnTo>
                <a:lnTo>
                  <a:pt x="3461928" y="4690999"/>
                </a:lnTo>
                <a:lnTo>
                  <a:pt x="3404228" y="4688946"/>
                </a:lnTo>
                <a:lnTo>
                  <a:pt x="3346770" y="4686317"/>
                </a:lnTo>
                <a:lnTo>
                  <a:pt x="3289562" y="4683116"/>
                </a:lnTo>
                <a:lnTo>
                  <a:pt x="3232609" y="4679347"/>
                </a:lnTo>
                <a:lnTo>
                  <a:pt x="3175920" y="4675015"/>
                </a:lnTo>
                <a:lnTo>
                  <a:pt x="3119500" y="4670124"/>
                </a:lnTo>
                <a:lnTo>
                  <a:pt x="3063357" y="4664679"/>
                </a:lnTo>
                <a:lnTo>
                  <a:pt x="3007498" y="4658683"/>
                </a:lnTo>
                <a:lnTo>
                  <a:pt x="2951929" y="4652142"/>
                </a:lnTo>
                <a:lnTo>
                  <a:pt x="2896658" y="4645060"/>
                </a:lnTo>
                <a:lnTo>
                  <a:pt x="2841691" y="4637441"/>
                </a:lnTo>
                <a:lnTo>
                  <a:pt x="2787034" y="4629290"/>
                </a:lnTo>
                <a:lnTo>
                  <a:pt x="2732696" y="4620611"/>
                </a:lnTo>
                <a:lnTo>
                  <a:pt x="2678682" y="4611408"/>
                </a:lnTo>
                <a:lnTo>
                  <a:pt x="2624999" y="4601686"/>
                </a:lnTo>
                <a:lnTo>
                  <a:pt x="2571655" y="4591450"/>
                </a:lnTo>
                <a:lnTo>
                  <a:pt x="2518657" y="4580703"/>
                </a:lnTo>
                <a:lnTo>
                  <a:pt x="2466010" y="4569451"/>
                </a:lnTo>
                <a:lnTo>
                  <a:pt x="2413722" y="4557697"/>
                </a:lnTo>
                <a:lnTo>
                  <a:pt x="2361801" y="4545447"/>
                </a:lnTo>
                <a:lnTo>
                  <a:pt x="2310251" y="4532704"/>
                </a:lnTo>
                <a:lnTo>
                  <a:pt x="2259082" y="4519472"/>
                </a:lnTo>
                <a:lnTo>
                  <a:pt x="2208298" y="4505757"/>
                </a:lnTo>
                <a:lnTo>
                  <a:pt x="2157908" y="4491563"/>
                </a:lnTo>
                <a:lnTo>
                  <a:pt x="2107918" y="4476894"/>
                </a:lnTo>
                <a:lnTo>
                  <a:pt x="2058335" y="4461754"/>
                </a:lnTo>
                <a:lnTo>
                  <a:pt x="2009165" y="4446149"/>
                </a:lnTo>
                <a:lnTo>
                  <a:pt x="1960416" y="4430082"/>
                </a:lnTo>
                <a:lnTo>
                  <a:pt x="1912095" y="4413557"/>
                </a:lnTo>
                <a:lnTo>
                  <a:pt x="1864208" y="4396580"/>
                </a:lnTo>
                <a:lnTo>
                  <a:pt x="1816762" y="4379155"/>
                </a:lnTo>
                <a:lnTo>
                  <a:pt x="1769764" y="4361286"/>
                </a:lnTo>
                <a:lnTo>
                  <a:pt x="1723221" y="4342977"/>
                </a:lnTo>
                <a:lnTo>
                  <a:pt x="1677140" y="4324233"/>
                </a:lnTo>
                <a:lnTo>
                  <a:pt x="1631527" y="4305059"/>
                </a:lnTo>
                <a:lnTo>
                  <a:pt x="1586389" y="4285458"/>
                </a:lnTo>
                <a:lnTo>
                  <a:pt x="1541734" y="4265436"/>
                </a:lnTo>
                <a:lnTo>
                  <a:pt x="1497568" y="4244996"/>
                </a:lnTo>
                <a:lnTo>
                  <a:pt x="1453898" y="4224144"/>
                </a:lnTo>
                <a:lnTo>
                  <a:pt x="1410731" y="4202882"/>
                </a:lnTo>
                <a:lnTo>
                  <a:pt x="1368074" y="4181217"/>
                </a:lnTo>
                <a:lnTo>
                  <a:pt x="1325933" y="4159152"/>
                </a:lnTo>
                <a:lnTo>
                  <a:pt x="1284315" y="4136692"/>
                </a:lnTo>
                <a:lnTo>
                  <a:pt x="1243228" y="4113840"/>
                </a:lnTo>
                <a:lnTo>
                  <a:pt x="1202678" y="4090603"/>
                </a:lnTo>
                <a:lnTo>
                  <a:pt x="1162671" y="4066983"/>
                </a:lnTo>
                <a:lnTo>
                  <a:pt x="1123216" y="4042986"/>
                </a:lnTo>
                <a:lnTo>
                  <a:pt x="1084318" y="4018616"/>
                </a:lnTo>
                <a:lnTo>
                  <a:pt x="1045985" y="3993877"/>
                </a:lnTo>
                <a:lnTo>
                  <a:pt x="1008222" y="3968774"/>
                </a:lnTo>
                <a:lnTo>
                  <a:pt x="971039" y="3943310"/>
                </a:lnTo>
                <a:lnTo>
                  <a:pt x="934440" y="3917492"/>
                </a:lnTo>
                <a:lnTo>
                  <a:pt x="898433" y="3891322"/>
                </a:lnTo>
                <a:lnTo>
                  <a:pt x="863025" y="3864806"/>
                </a:lnTo>
                <a:lnTo>
                  <a:pt x="828222" y="3837947"/>
                </a:lnTo>
                <a:lnTo>
                  <a:pt x="794032" y="3810751"/>
                </a:lnTo>
                <a:lnTo>
                  <a:pt x="760461" y="3783221"/>
                </a:lnTo>
                <a:lnTo>
                  <a:pt x="727516" y="3755362"/>
                </a:lnTo>
                <a:lnTo>
                  <a:pt x="695205" y="3727179"/>
                </a:lnTo>
                <a:lnTo>
                  <a:pt x="663533" y="3698676"/>
                </a:lnTo>
                <a:lnTo>
                  <a:pt x="632508" y="3669857"/>
                </a:lnTo>
                <a:lnTo>
                  <a:pt x="602136" y="3640727"/>
                </a:lnTo>
                <a:lnTo>
                  <a:pt x="572425" y="3611290"/>
                </a:lnTo>
                <a:lnTo>
                  <a:pt x="543381" y="3581550"/>
                </a:lnTo>
                <a:lnTo>
                  <a:pt x="515012" y="3551513"/>
                </a:lnTo>
                <a:lnTo>
                  <a:pt x="487323" y="3521182"/>
                </a:lnTo>
                <a:lnTo>
                  <a:pt x="460322" y="3490561"/>
                </a:lnTo>
                <a:lnTo>
                  <a:pt x="434016" y="3459657"/>
                </a:lnTo>
                <a:lnTo>
                  <a:pt x="408411" y="3428471"/>
                </a:lnTo>
                <a:lnTo>
                  <a:pt x="383514" y="3397010"/>
                </a:lnTo>
                <a:lnTo>
                  <a:pt x="359333" y="3365278"/>
                </a:lnTo>
                <a:lnTo>
                  <a:pt x="335874" y="3333278"/>
                </a:lnTo>
                <a:lnTo>
                  <a:pt x="313144" y="3301016"/>
                </a:lnTo>
                <a:lnTo>
                  <a:pt x="291150" y="3268495"/>
                </a:lnTo>
                <a:lnTo>
                  <a:pt x="269898" y="3235721"/>
                </a:lnTo>
                <a:lnTo>
                  <a:pt x="249396" y="3202698"/>
                </a:lnTo>
                <a:lnTo>
                  <a:pt x="229650" y="3169429"/>
                </a:lnTo>
                <a:lnTo>
                  <a:pt x="210667" y="3135920"/>
                </a:lnTo>
                <a:lnTo>
                  <a:pt x="192454" y="3102175"/>
                </a:lnTo>
                <a:lnTo>
                  <a:pt x="175018" y="3068198"/>
                </a:lnTo>
                <a:lnTo>
                  <a:pt x="142505" y="2999567"/>
                </a:lnTo>
                <a:lnTo>
                  <a:pt x="113181" y="2930063"/>
                </a:lnTo>
                <a:lnTo>
                  <a:pt x="87102" y="2859720"/>
                </a:lnTo>
                <a:lnTo>
                  <a:pt x="64322" y="2788574"/>
                </a:lnTo>
                <a:lnTo>
                  <a:pt x="44896" y="2716661"/>
                </a:lnTo>
                <a:lnTo>
                  <a:pt x="28880" y="2644015"/>
                </a:lnTo>
                <a:lnTo>
                  <a:pt x="16327" y="2570673"/>
                </a:lnTo>
                <a:lnTo>
                  <a:pt x="7293" y="2496670"/>
                </a:lnTo>
                <a:lnTo>
                  <a:pt x="1832" y="2422040"/>
                </a:lnTo>
                <a:lnTo>
                  <a:pt x="0" y="2346820"/>
                </a:lnTo>
                <a:close/>
              </a:path>
            </a:pathLst>
          </a:custGeom>
          <a:ln w="25400">
            <a:solidFill>
              <a:srgbClr val="00B0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1133" y="189264"/>
            <a:ext cx="8458200" cy="649920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3200" spc="155" dirty="0"/>
              <a:t>Ηθική της αυτοματοποίησης της οδήγησης</a:t>
            </a:r>
            <a:endParaRPr sz="3200" spc="125" dirty="0"/>
          </a:p>
        </p:txBody>
      </p:sp>
      <p:sp>
        <p:nvSpPr>
          <p:cNvPr id="3" name="object 3"/>
          <p:cNvSpPr/>
          <p:nvPr/>
        </p:nvSpPr>
        <p:spPr>
          <a:xfrm>
            <a:off x="3131845" y="2924962"/>
            <a:ext cx="3114675" cy="1501140"/>
          </a:xfrm>
          <a:custGeom>
            <a:avLst/>
            <a:gdLst/>
            <a:ahLst/>
            <a:cxnLst/>
            <a:rect l="l" t="t" r="r" b="b"/>
            <a:pathLst>
              <a:path w="3114675" h="1501139">
                <a:moveTo>
                  <a:pt x="0" y="750392"/>
                </a:moveTo>
                <a:lnTo>
                  <a:pt x="5161" y="688848"/>
                </a:lnTo>
                <a:lnTo>
                  <a:pt x="20380" y="628675"/>
                </a:lnTo>
                <a:lnTo>
                  <a:pt x="45254" y="570065"/>
                </a:lnTo>
                <a:lnTo>
                  <a:pt x="79384" y="513211"/>
                </a:lnTo>
                <a:lnTo>
                  <a:pt x="122368" y="458307"/>
                </a:lnTo>
                <a:lnTo>
                  <a:pt x="173806" y="405545"/>
                </a:lnTo>
                <a:lnTo>
                  <a:pt x="202569" y="380028"/>
                </a:lnTo>
                <a:lnTo>
                  <a:pt x="233296" y="355119"/>
                </a:lnTo>
                <a:lnTo>
                  <a:pt x="265937" y="330842"/>
                </a:lnTo>
                <a:lnTo>
                  <a:pt x="300440" y="307221"/>
                </a:lnTo>
                <a:lnTo>
                  <a:pt x="336756" y="284281"/>
                </a:lnTo>
                <a:lnTo>
                  <a:pt x="374835" y="262046"/>
                </a:lnTo>
                <a:lnTo>
                  <a:pt x="414626" y="240539"/>
                </a:lnTo>
                <a:lnTo>
                  <a:pt x="456080" y="219786"/>
                </a:lnTo>
                <a:lnTo>
                  <a:pt x="499147" y="199809"/>
                </a:lnTo>
                <a:lnTo>
                  <a:pt x="543776" y="180634"/>
                </a:lnTo>
                <a:lnTo>
                  <a:pt x="589918" y="162283"/>
                </a:lnTo>
                <a:lnTo>
                  <a:pt x="637522" y="144783"/>
                </a:lnTo>
                <a:lnTo>
                  <a:pt x="686538" y="128156"/>
                </a:lnTo>
                <a:lnTo>
                  <a:pt x="736916" y="112426"/>
                </a:lnTo>
                <a:lnTo>
                  <a:pt x="788607" y="97619"/>
                </a:lnTo>
                <a:lnTo>
                  <a:pt x="841559" y="83758"/>
                </a:lnTo>
                <a:lnTo>
                  <a:pt x="895723" y="70866"/>
                </a:lnTo>
                <a:lnTo>
                  <a:pt x="951049" y="58970"/>
                </a:lnTo>
                <a:lnTo>
                  <a:pt x="1007486" y="48091"/>
                </a:lnTo>
                <a:lnTo>
                  <a:pt x="1064985" y="38255"/>
                </a:lnTo>
                <a:lnTo>
                  <a:pt x="1123496" y="29486"/>
                </a:lnTo>
                <a:lnTo>
                  <a:pt x="1182968" y="21808"/>
                </a:lnTo>
                <a:lnTo>
                  <a:pt x="1243351" y="15245"/>
                </a:lnTo>
                <a:lnTo>
                  <a:pt x="1304596" y="9821"/>
                </a:lnTo>
                <a:lnTo>
                  <a:pt x="1366652" y="5560"/>
                </a:lnTo>
                <a:lnTo>
                  <a:pt x="1429468" y="2487"/>
                </a:lnTo>
                <a:lnTo>
                  <a:pt x="1492996" y="625"/>
                </a:lnTo>
                <a:lnTo>
                  <a:pt x="1557185" y="0"/>
                </a:lnTo>
                <a:lnTo>
                  <a:pt x="1621369" y="625"/>
                </a:lnTo>
                <a:lnTo>
                  <a:pt x="1684894" y="2487"/>
                </a:lnTo>
                <a:lnTo>
                  <a:pt x="1747707" y="5560"/>
                </a:lnTo>
                <a:lnTo>
                  <a:pt x="1809760" y="9821"/>
                </a:lnTo>
                <a:lnTo>
                  <a:pt x="1871001" y="15245"/>
                </a:lnTo>
                <a:lnTo>
                  <a:pt x="1931382" y="21808"/>
                </a:lnTo>
                <a:lnTo>
                  <a:pt x="1990851" y="29486"/>
                </a:lnTo>
                <a:lnTo>
                  <a:pt x="2049359" y="38255"/>
                </a:lnTo>
                <a:lnTo>
                  <a:pt x="2106856" y="48091"/>
                </a:lnTo>
                <a:lnTo>
                  <a:pt x="2163291" y="58970"/>
                </a:lnTo>
                <a:lnTo>
                  <a:pt x="2218615" y="70866"/>
                </a:lnTo>
                <a:lnTo>
                  <a:pt x="2272777" y="83758"/>
                </a:lnTo>
                <a:lnTo>
                  <a:pt x="2325727" y="97619"/>
                </a:lnTo>
                <a:lnTo>
                  <a:pt x="2377416" y="112426"/>
                </a:lnTo>
                <a:lnTo>
                  <a:pt x="2427793" y="128156"/>
                </a:lnTo>
                <a:lnTo>
                  <a:pt x="2476807" y="144783"/>
                </a:lnTo>
                <a:lnTo>
                  <a:pt x="2524410" y="162283"/>
                </a:lnTo>
                <a:lnTo>
                  <a:pt x="2570550" y="180634"/>
                </a:lnTo>
                <a:lnTo>
                  <a:pt x="2615179" y="199809"/>
                </a:lnTo>
                <a:lnTo>
                  <a:pt x="2658244" y="219786"/>
                </a:lnTo>
                <a:lnTo>
                  <a:pt x="2699698" y="240539"/>
                </a:lnTo>
                <a:lnTo>
                  <a:pt x="2739489" y="262046"/>
                </a:lnTo>
                <a:lnTo>
                  <a:pt x="2777567" y="284281"/>
                </a:lnTo>
                <a:lnTo>
                  <a:pt x="2813882" y="307221"/>
                </a:lnTo>
                <a:lnTo>
                  <a:pt x="2848385" y="330842"/>
                </a:lnTo>
                <a:lnTo>
                  <a:pt x="2881024" y="355119"/>
                </a:lnTo>
                <a:lnTo>
                  <a:pt x="2911751" y="380028"/>
                </a:lnTo>
                <a:lnTo>
                  <a:pt x="2940514" y="405545"/>
                </a:lnTo>
                <a:lnTo>
                  <a:pt x="2991951" y="458307"/>
                </a:lnTo>
                <a:lnTo>
                  <a:pt x="3034935" y="513211"/>
                </a:lnTo>
                <a:lnTo>
                  <a:pt x="3069064" y="570065"/>
                </a:lnTo>
                <a:lnTo>
                  <a:pt x="3093939" y="628675"/>
                </a:lnTo>
                <a:lnTo>
                  <a:pt x="3109157" y="688848"/>
                </a:lnTo>
                <a:lnTo>
                  <a:pt x="3114319" y="750392"/>
                </a:lnTo>
                <a:lnTo>
                  <a:pt x="3113020" y="781327"/>
                </a:lnTo>
                <a:lnTo>
                  <a:pt x="3102780" y="842218"/>
                </a:lnTo>
                <a:lnTo>
                  <a:pt x="3082683" y="901641"/>
                </a:lnTo>
                <a:lnTo>
                  <a:pt x="3053132" y="959404"/>
                </a:lnTo>
                <a:lnTo>
                  <a:pt x="3014525" y="1015312"/>
                </a:lnTo>
                <a:lnTo>
                  <a:pt x="2967264" y="1069174"/>
                </a:lnTo>
                <a:lnTo>
                  <a:pt x="2911751" y="1120796"/>
                </a:lnTo>
                <a:lnTo>
                  <a:pt x="2881024" y="1145707"/>
                </a:lnTo>
                <a:lnTo>
                  <a:pt x="2848385" y="1169985"/>
                </a:lnTo>
                <a:lnTo>
                  <a:pt x="2813882" y="1193607"/>
                </a:lnTo>
                <a:lnTo>
                  <a:pt x="2777567" y="1216548"/>
                </a:lnTo>
                <a:lnTo>
                  <a:pt x="2739489" y="1238785"/>
                </a:lnTo>
                <a:lnTo>
                  <a:pt x="2699698" y="1260292"/>
                </a:lnTo>
                <a:lnTo>
                  <a:pt x="2658244" y="1281047"/>
                </a:lnTo>
                <a:lnTo>
                  <a:pt x="2615179" y="1301024"/>
                </a:lnTo>
                <a:lnTo>
                  <a:pt x="2570550" y="1320200"/>
                </a:lnTo>
                <a:lnTo>
                  <a:pt x="2524410" y="1338551"/>
                </a:lnTo>
                <a:lnTo>
                  <a:pt x="2476807" y="1356052"/>
                </a:lnTo>
                <a:lnTo>
                  <a:pt x="2427793" y="1372679"/>
                </a:lnTo>
                <a:lnTo>
                  <a:pt x="2377416" y="1388409"/>
                </a:lnTo>
                <a:lnTo>
                  <a:pt x="2325727" y="1403216"/>
                </a:lnTo>
                <a:lnTo>
                  <a:pt x="2272777" y="1417078"/>
                </a:lnTo>
                <a:lnTo>
                  <a:pt x="2218615" y="1429969"/>
                </a:lnTo>
                <a:lnTo>
                  <a:pt x="2163291" y="1441866"/>
                </a:lnTo>
                <a:lnTo>
                  <a:pt x="2106856" y="1452744"/>
                </a:lnTo>
                <a:lnTo>
                  <a:pt x="2049359" y="1462580"/>
                </a:lnTo>
                <a:lnTo>
                  <a:pt x="1990851" y="1471349"/>
                </a:lnTo>
                <a:lnTo>
                  <a:pt x="1931382" y="1479027"/>
                </a:lnTo>
                <a:lnTo>
                  <a:pt x="1871001" y="1485590"/>
                </a:lnTo>
                <a:lnTo>
                  <a:pt x="1809760" y="1491014"/>
                </a:lnTo>
                <a:lnTo>
                  <a:pt x="1747707" y="1495274"/>
                </a:lnTo>
                <a:lnTo>
                  <a:pt x="1684894" y="1498347"/>
                </a:lnTo>
                <a:lnTo>
                  <a:pt x="1621369" y="1500209"/>
                </a:lnTo>
                <a:lnTo>
                  <a:pt x="1557185" y="1500835"/>
                </a:lnTo>
                <a:lnTo>
                  <a:pt x="1492996" y="1500209"/>
                </a:lnTo>
                <a:lnTo>
                  <a:pt x="1429468" y="1498347"/>
                </a:lnTo>
                <a:lnTo>
                  <a:pt x="1366652" y="1495274"/>
                </a:lnTo>
                <a:lnTo>
                  <a:pt x="1304596" y="1491014"/>
                </a:lnTo>
                <a:lnTo>
                  <a:pt x="1243351" y="1485590"/>
                </a:lnTo>
                <a:lnTo>
                  <a:pt x="1182968" y="1479027"/>
                </a:lnTo>
                <a:lnTo>
                  <a:pt x="1123496" y="1471349"/>
                </a:lnTo>
                <a:lnTo>
                  <a:pt x="1064985" y="1462580"/>
                </a:lnTo>
                <a:lnTo>
                  <a:pt x="1007486" y="1452744"/>
                </a:lnTo>
                <a:lnTo>
                  <a:pt x="951049" y="1441866"/>
                </a:lnTo>
                <a:lnTo>
                  <a:pt x="895723" y="1429969"/>
                </a:lnTo>
                <a:lnTo>
                  <a:pt x="841559" y="1417078"/>
                </a:lnTo>
                <a:lnTo>
                  <a:pt x="788607" y="1403216"/>
                </a:lnTo>
                <a:lnTo>
                  <a:pt x="736916" y="1388409"/>
                </a:lnTo>
                <a:lnTo>
                  <a:pt x="686538" y="1372679"/>
                </a:lnTo>
                <a:lnTo>
                  <a:pt x="637522" y="1356052"/>
                </a:lnTo>
                <a:lnTo>
                  <a:pt x="589918" y="1338551"/>
                </a:lnTo>
                <a:lnTo>
                  <a:pt x="543776" y="1320200"/>
                </a:lnTo>
                <a:lnTo>
                  <a:pt x="499147" y="1301024"/>
                </a:lnTo>
                <a:lnTo>
                  <a:pt x="456080" y="1281047"/>
                </a:lnTo>
                <a:lnTo>
                  <a:pt x="414626" y="1260292"/>
                </a:lnTo>
                <a:lnTo>
                  <a:pt x="374835" y="1238785"/>
                </a:lnTo>
                <a:lnTo>
                  <a:pt x="336756" y="1216548"/>
                </a:lnTo>
                <a:lnTo>
                  <a:pt x="300440" y="1193607"/>
                </a:lnTo>
                <a:lnTo>
                  <a:pt x="265937" y="1169985"/>
                </a:lnTo>
                <a:lnTo>
                  <a:pt x="233296" y="1145707"/>
                </a:lnTo>
                <a:lnTo>
                  <a:pt x="202569" y="1120796"/>
                </a:lnTo>
                <a:lnTo>
                  <a:pt x="173806" y="1095277"/>
                </a:lnTo>
                <a:lnTo>
                  <a:pt x="122368" y="1042511"/>
                </a:lnTo>
                <a:lnTo>
                  <a:pt x="79384" y="987602"/>
                </a:lnTo>
                <a:lnTo>
                  <a:pt x="45254" y="930742"/>
                </a:lnTo>
                <a:lnTo>
                  <a:pt x="20380" y="872125"/>
                </a:lnTo>
                <a:lnTo>
                  <a:pt x="5161" y="811944"/>
                </a:lnTo>
                <a:lnTo>
                  <a:pt x="0" y="750392"/>
                </a:lnTo>
                <a:close/>
              </a:path>
            </a:pathLst>
          </a:custGeom>
          <a:ln w="25399">
            <a:solidFill>
              <a:srgbClr val="275C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39662" y="2404364"/>
            <a:ext cx="2297430" cy="167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l-GR" sz="2400" spc="-10" dirty="0">
                <a:solidFill>
                  <a:srgbClr val="C00000"/>
                </a:solidFill>
                <a:latin typeface="Times"/>
                <a:cs typeface="Times"/>
              </a:rPr>
              <a:t>Σχεδιασμός</a:t>
            </a:r>
            <a:endParaRPr sz="2400" dirty="0">
              <a:latin typeface="Times"/>
              <a:cs typeface="Times"/>
            </a:endParaRPr>
          </a:p>
          <a:p>
            <a:pPr algn="ctr">
              <a:lnSpc>
                <a:spcPts val="2845"/>
              </a:lnSpc>
              <a:spcBef>
                <a:spcPts val="1725"/>
              </a:spcBef>
            </a:pPr>
            <a:r>
              <a:rPr lang="el-GR" sz="2400" spc="-10" dirty="0">
                <a:solidFill>
                  <a:srgbClr val="1F6FC0"/>
                </a:solidFill>
                <a:latin typeface="Times"/>
                <a:cs typeface="Times"/>
              </a:rPr>
              <a:t>Ποιο</a:t>
            </a:r>
            <a:r>
              <a:rPr lang="en-US" sz="2400" spc="-10" dirty="0">
                <a:solidFill>
                  <a:srgbClr val="1F6FC0"/>
                </a:solidFill>
                <a:latin typeface="Times"/>
                <a:cs typeface="Times"/>
              </a:rPr>
              <a:t>;</a:t>
            </a:r>
            <a:endParaRPr sz="2400" dirty="0">
              <a:latin typeface="Times"/>
              <a:cs typeface="Times"/>
            </a:endParaRPr>
          </a:p>
          <a:p>
            <a:pPr marL="12700" marR="5080" indent="-1905" algn="ctr">
              <a:lnSpc>
                <a:spcPts val="2900"/>
              </a:lnSpc>
              <a:spcBef>
                <a:spcPts val="45"/>
              </a:spcBef>
            </a:pPr>
            <a:r>
              <a:rPr lang="el-GR" sz="2000" dirty="0">
                <a:latin typeface="Times"/>
                <a:cs typeface="Times"/>
              </a:rPr>
              <a:t>Τεχνικά ζητήματα</a:t>
            </a:r>
            <a:r>
              <a:rPr sz="2000" spc="-10" dirty="0">
                <a:latin typeface="Times"/>
                <a:cs typeface="Times"/>
              </a:rPr>
              <a:t>: </a:t>
            </a:r>
            <a:r>
              <a:rPr lang="el-GR" sz="2000" spc="-35" dirty="0">
                <a:latin typeface="Times"/>
                <a:cs typeface="Times"/>
              </a:rPr>
              <a:t>Επίπεδο</a:t>
            </a:r>
            <a:r>
              <a:rPr sz="2000" spc="-60" dirty="0">
                <a:latin typeface="Times"/>
                <a:cs typeface="Times"/>
              </a:rPr>
              <a:t> </a:t>
            </a:r>
            <a:r>
              <a:rPr sz="2000" dirty="0">
                <a:latin typeface="Times"/>
                <a:cs typeface="Times"/>
              </a:rPr>
              <a:t>5</a:t>
            </a:r>
            <a:r>
              <a:rPr sz="2000" spc="-55" dirty="0">
                <a:latin typeface="Times"/>
                <a:cs typeface="Times"/>
              </a:rPr>
              <a:t> </a:t>
            </a:r>
            <a:r>
              <a:rPr lang="el-GR" sz="2000" spc="-10" dirty="0">
                <a:latin typeface="Times"/>
                <a:cs typeface="Times"/>
              </a:rPr>
              <a:t>Αυτονομία</a:t>
            </a:r>
            <a:endParaRPr sz="2000" dirty="0">
              <a:latin typeface="Times"/>
              <a:cs typeface="Time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60727" y="2307234"/>
            <a:ext cx="5257165" cy="2736850"/>
          </a:xfrm>
          <a:custGeom>
            <a:avLst/>
            <a:gdLst/>
            <a:ahLst/>
            <a:cxnLst/>
            <a:rect l="l" t="t" r="r" b="b"/>
            <a:pathLst>
              <a:path w="5257165" h="2736850">
                <a:moveTo>
                  <a:pt x="0" y="1368120"/>
                </a:moveTo>
                <a:lnTo>
                  <a:pt x="2860" y="1303715"/>
                </a:lnTo>
                <a:lnTo>
                  <a:pt x="11358" y="1240078"/>
                </a:lnTo>
                <a:lnTo>
                  <a:pt x="25368" y="1177272"/>
                </a:lnTo>
                <a:lnTo>
                  <a:pt x="44762" y="1115364"/>
                </a:lnTo>
                <a:lnTo>
                  <a:pt x="69415" y="1054420"/>
                </a:lnTo>
                <a:lnTo>
                  <a:pt x="99200" y="994505"/>
                </a:lnTo>
                <a:lnTo>
                  <a:pt x="133992" y="935685"/>
                </a:lnTo>
                <a:lnTo>
                  <a:pt x="173664" y="878026"/>
                </a:lnTo>
                <a:lnTo>
                  <a:pt x="218090" y="821593"/>
                </a:lnTo>
                <a:lnTo>
                  <a:pt x="267143" y="766452"/>
                </a:lnTo>
                <a:lnTo>
                  <a:pt x="320698" y="712669"/>
                </a:lnTo>
                <a:lnTo>
                  <a:pt x="349124" y="686307"/>
                </a:lnTo>
                <a:lnTo>
                  <a:pt x="378628" y="660309"/>
                </a:lnTo>
                <a:lnTo>
                  <a:pt x="409195" y="634683"/>
                </a:lnTo>
                <a:lnTo>
                  <a:pt x="440807" y="609438"/>
                </a:lnTo>
                <a:lnTo>
                  <a:pt x="473451" y="584582"/>
                </a:lnTo>
                <a:lnTo>
                  <a:pt x="507109" y="560123"/>
                </a:lnTo>
                <a:lnTo>
                  <a:pt x="541767" y="536068"/>
                </a:lnTo>
                <a:lnTo>
                  <a:pt x="577408" y="512427"/>
                </a:lnTo>
                <a:lnTo>
                  <a:pt x="614017" y="489208"/>
                </a:lnTo>
                <a:lnTo>
                  <a:pt x="651577" y="466418"/>
                </a:lnTo>
                <a:lnTo>
                  <a:pt x="690074" y="444066"/>
                </a:lnTo>
                <a:lnTo>
                  <a:pt x="729490" y="422161"/>
                </a:lnTo>
                <a:lnTo>
                  <a:pt x="769812" y="400710"/>
                </a:lnTo>
                <a:lnTo>
                  <a:pt x="811022" y="379721"/>
                </a:lnTo>
                <a:lnTo>
                  <a:pt x="853104" y="359204"/>
                </a:lnTo>
                <a:lnTo>
                  <a:pt x="896044" y="339165"/>
                </a:lnTo>
                <a:lnTo>
                  <a:pt x="939826" y="319614"/>
                </a:lnTo>
                <a:lnTo>
                  <a:pt x="984433" y="300558"/>
                </a:lnTo>
                <a:lnTo>
                  <a:pt x="1029850" y="282006"/>
                </a:lnTo>
                <a:lnTo>
                  <a:pt x="1076061" y="263965"/>
                </a:lnTo>
                <a:lnTo>
                  <a:pt x="1123050" y="246445"/>
                </a:lnTo>
                <a:lnTo>
                  <a:pt x="1170802" y="229453"/>
                </a:lnTo>
                <a:lnTo>
                  <a:pt x="1219300" y="212998"/>
                </a:lnTo>
                <a:lnTo>
                  <a:pt x="1268530" y="197087"/>
                </a:lnTo>
                <a:lnTo>
                  <a:pt x="1318474" y="181729"/>
                </a:lnTo>
                <a:lnTo>
                  <a:pt x="1369118" y="166932"/>
                </a:lnTo>
                <a:lnTo>
                  <a:pt x="1420446" y="152705"/>
                </a:lnTo>
                <a:lnTo>
                  <a:pt x="1472441" y="139056"/>
                </a:lnTo>
                <a:lnTo>
                  <a:pt x="1525089" y="125992"/>
                </a:lnTo>
                <a:lnTo>
                  <a:pt x="1578373" y="113522"/>
                </a:lnTo>
                <a:lnTo>
                  <a:pt x="1632277" y="101654"/>
                </a:lnTo>
                <a:lnTo>
                  <a:pt x="1686786" y="90397"/>
                </a:lnTo>
                <a:lnTo>
                  <a:pt x="1741884" y="79758"/>
                </a:lnTo>
                <a:lnTo>
                  <a:pt x="1797555" y="69746"/>
                </a:lnTo>
                <a:lnTo>
                  <a:pt x="1853784" y="60370"/>
                </a:lnTo>
                <a:lnTo>
                  <a:pt x="1910554" y="51636"/>
                </a:lnTo>
                <a:lnTo>
                  <a:pt x="1967851" y="43554"/>
                </a:lnTo>
                <a:lnTo>
                  <a:pt x="2025657" y="36132"/>
                </a:lnTo>
                <a:lnTo>
                  <a:pt x="2083957" y="29378"/>
                </a:lnTo>
                <a:lnTo>
                  <a:pt x="2142736" y="23300"/>
                </a:lnTo>
                <a:lnTo>
                  <a:pt x="2201978" y="17906"/>
                </a:lnTo>
                <a:lnTo>
                  <a:pt x="2261667" y="13204"/>
                </a:lnTo>
                <a:lnTo>
                  <a:pt x="2321787" y="9204"/>
                </a:lnTo>
                <a:lnTo>
                  <a:pt x="2382322" y="5912"/>
                </a:lnTo>
                <a:lnTo>
                  <a:pt x="2443257" y="3338"/>
                </a:lnTo>
                <a:lnTo>
                  <a:pt x="2504576" y="1489"/>
                </a:lnTo>
                <a:lnTo>
                  <a:pt x="2566263" y="373"/>
                </a:lnTo>
                <a:lnTo>
                  <a:pt x="2628303" y="0"/>
                </a:lnTo>
                <a:lnTo>
                  <a:pt x="2690342" y="373"/>
                </a:lnTo>
                <a:lnTo>
                  <a:pt x="2752029" y="1489"/>
                </a:lnTo>
                <a:lnTo>
                  <a:pt x="2813348" y="3338"/>
                </a:lnTo>
                <a:lnTo>
                  <a:pt x="2874282" y="5912"/>
                </a:lnTo>
                <a:lnTo>
                  <a:pt x="2934818" y="9204"/>
                </a:lnTo>
                <a:lnTo>
                  <a:pt x="2994937" y="13204"/>
                </a:lnTo>
                <a:lnTo>
                  <a:pt x="3054626" y="17906"/>
                </a:lnTo>
                <a:lnTo>
                  <a:pt x="3113867" y="23300"/>
                </a:lnTo>
                <a:lnTo>
                  <a:pt x="3172646" y="29378"/>
                </a:lnTo>
                <a:lnTo>
                  <a:pt x="3230946" y="36132"/>
                </a:lnTo>
                <a:lnTo>
                  <a:pt x="3288751" y="43554"/>
                </a:lnTo>
                <a:lnTo>
                  <a:pt x="3346047" y="51636"/>
                </a:lnTo>
                <a:lnTo>
                  <a:pt x="3402816" y="60370"/>
                </a:lnTo>
                <a:lnTo>
                  <a:pt x="3459044" y="69746"/>
                </a:lnTo>
                <a:lnTo>
                  <a:pt x="3514715" y="79758"/>
                </a:lnTo>
                <a:lnTo>
                  <a:pt x="3569812" y="90397"/>
                </a:lnTo>
                <a:lnTo>
                  <a:pt x="3624321" y="101654"/>
                </a:lnTo>
                <a:lnTo>
                  <a:pt x="3678224" y="113522"/>
                </a:lnTo>
                <a:lnTo>
                  <a:pt x="3731507" y="125992"/>
                </a:lnTo>
                <a:lnTo>
                  <a:pt x="3784154" y="139056"/>
                </a:lnTo>
                <a:lnTo>
                  <a:pt x="3836148" y="152705"/>
                </a:lnTo>
                <a:lnTo>
                  <a:pt x="3887475" y="166932"/>
                </a:lnTo>
                <a:lnTo>
                  <a:pt x="3938118" y="181729"/>
                </a:lnTo>
                <a:lnTo>
                  <a:pt x="3988062" y="197087"/>
                </a:lnTo>
                <a:lnTo>
                  <a:pt x="4037290" y="212998"/>
                </a:lnTo>
                <a:lnTo>
                  <a:pt x="4085788" y="229453"/>
                </a:lnTo>
                <a:lnTo>
                  <a:pt x="4133538" y="246445"/>
                </a:lnTo>
                <a:lnTo>
                  <a:pt x="4180526" y="263965"/>
                </a:lnTo>
                <a:lnTo>
                  <a:pt x="4226736" y="282006"/>
                </a:lnTo>
                <a:lnTo>
                  <a:pt x="4272152" y="300558"/>
                </a:lnTo>
                <a:lnTo>
                  <a:pt x="4316758" y="319614"/>
                </a:lnTo>
                <a:lnTo>
                  <a:pt x="4360539" y="339165"/>
                </a:lnTo>
                <a:lnTo>
                  <a:pt x="4403478" y="359204"/>
                </a:lnTo>
                <a:lnTo>
                  <a:pt x="4445559" y="379721"/>
                </a:lnTo>
                <a:lnTo>
                  <a:pt x="4486768" y="400710"/>
                </a:lnTo>
                <a:lnTo>
                  <a:pt x="4527088" y="422161"/>
                </a:lnTo>
                <a:lnTo>
                  <a:pt x="4566504" y="444066"/>
                </a:lnTo>
                <a:lnTo>
                  <a:pt x="4604999" y="466418"/>
                </a:lnTo>
                <a:lnTo>
                  <a:pt x="4642559" y="489208"/>
                </a:lnTo>
                <a:lnTo>
                  <a:pt x="4679166" y="512427"/>
                </a:lnTo>
                <a:lnTo>
                  <a:pt x="4714806" y="536068"/>
                </a:lnTo>
                <a:lnTo>
                  <a:pt x="4749463" y="560123"/>
                </a:lnTo>
                <a:lnTo>
                  <a:pt x="4783120" y="584582"/>
                </a:lnTo>
                <a:lnTo>
                  <a:pt x="4815763" y="609438"/>
                </a:lnTo>
                <a:lnTo>
                  <a:pt x="4847375" y="634683"/>
                </a:lnTo>
                <a:lnTo>
                  <a:pt x="4877940" y="660309"/>
                </a:lnTo>
                <a:lnTo>
                  <a:pt x="4907443" y="686307"/>
                </a:lnTo>
                <a:lnTo>
                  <a:pt x="4935868" y="712669"/>
                </a:lnTo>
                <a:lnTo>
                  <a:pt x="4963199" y="739386"/>
                </a:lnTo>
                <a:lnTo>
                  <a:pt x="5014518" y="793857"/>
                </a:lnTo>
                <a:lnTo>
                  <a:pt x="5061271" y="849652"/>
                </a:lnTo>
                <a:lnTo>
                  <a:pt x="5103334" y="906706"/>
                </a:lnTo>
                <a:lnTo>
                  <a:pt x="5140581" y="964954"/>
                </a:lnTo>
                <a:lnTo>
                  <a:pt x="5172884" y="1024330"/>
                </a:lnTo>
                <a:lnTo>
                  <a:pt x="5200118" y="1084768"/>
                </a:lnTo>
                <a:lnTo>
                  <a:pt x="5222156" y="1146202"/>
                </a:lnTo>
                <a:lnTo>
                  <a:pt x="5238873" y="1208567"/>
                </a:lnTo>
                <a:lnTo>
                  <a:pt x="5250142" y="1271797"/>
                </a:lnTo>
                <a:lnTo>
                  <a:pt x="5255837" y="1335826"/>
                </a:lnTo>
                <a:lnTo>
                  <a:pt x="5256555" y="1368120"/>
                </a:lnTo>
                <a:lnTo>
                  <a:pt x="5255837" y="1400416"/>
                </a:lnTo>
                <a:lnTo>
                  <a:pt x="5250142" y="1464449"/>
                </a:lnTo>
                <a:lnTo>
                  <a:pt x="5238873" y="1527683"/>
                </a:lnTo>
                <a:lnTo>
                  <a:pt x="5222156" y="1590052"/>
                </a:lnTo>
                <a:lnTo>
                  <a:pt x="5200118" y="1651490"/>
                </a:lnTo>
                <a:lnTo>
                  <a:pt x="5172884" y="1711931"/>
                </a:lnTo>
                <a:lnTo>
                  <a:pt x="5140581" y="1771310"/>
                </a:lnTo>
                <a:lnTo>
                  <a:pt x="5103334" y="1829561"/>
                </a:lnTo>
                <a:lnTo>
                  <a:pt x="5061271" y="1886618"/>
                </a:lnTo>
                <a:lnTo>
                  <a:pt x="5014518" y="1942416"/>
                </a:lnTo>
                <a:lnTo>
                  <a:pt x="4963199" y="1996889"/>
                </a:lnTo>
                <a:lnTo>
                  <a:pt x="4935868" y="2023608"/>
                </a:lnTo>
                <a:lnTo>
                  <a:pt x="4907443" y="2049971"/>
                </a:lnTo>
                <a:lnTo>
                  <a:pt x="4877940" y="2075970"/>
                </a:lnTo>
                <a:lnTo>
                  <a:pt x="4847375" y="2101597"/>
                </a:lnTo>
                <a:lnTo>
                  <a:pt x="4815763" y="2126843"/>
                </a:lnTo>
                <a:lnTo>
                  <a:pt x="4783120" y="2151701"/>
                </a:lnTo>
                <a:lnTo>
                  <a:pt x="4749463" y="2176161"/>
                </a:lnTo>
                <a:lnTo>
                  <a:pt x="4714806" y="2200217"/>
                </a:lnTo>
                <a:lnTo>
                  <a:pt x="4679166" y="2223858"/>
                </a:lnTo>
                <a:lnTo>
                  <a:pt x="4642559" y="2247079"/>
                </a:lnTo>
                <a:lnTo>
                  <a:pt x="4604999" y="2269869"/>
                </a:lnTo>
                <a:lnTo>
                  <a:pt x="4566504" y="2292222"/>
                </a:lnTo>
                <a:lnTo>
                  <a:pt x="4527088" y="2314128"/>
                </a:lnTo>
                <a:lnTo>
                  <a:pt x="4486768" y="2335580"/>
                </a:lnTo>
                <a:lnTo>
                  <a:pt x="4445559" y="2356570"/>
                </a:lnTo>
                <a:lnTo>
                  <a:pt x="4403478" y="2377088"/>
                </a:lnTo>
                <a:lnTo>
                  <a:pt x="4360539" y="2397127"/>
                </a:lnTo>
                <a:lnTo>
                  <a:pt x="4316758" y="2416679"/>
                </a:lnTo>
                <a:lnTo>
                  <a:pt x="4272152" y="2435736"/>
                </a:lnTo>
                <a:lnTo>
                  <a:pt x="4226736" y="2454289"/>
                </a:lnTo>
                <a:lnTo>
                  <a:pt x="4180526" y="2472330"/>
                </a:lnTo>
                <a:lnTo>
                  <a:pt x="4133538" y="2489851"/>
                </a:lnTo>
                <a:lnTo>
                  <a:pt x="4085788" y="2506843"/>
                </a:lnTo>
                <a:lnTo>
                  <a:pt x="4037290" y="2523299"/>
                </a:lnTo>
                <a:lnTo>
                  <a:pt x="3988062" y="2539211"/>
                </a:lnTo>
                <a:lnTo>
                  <a:pt x="3938118" y="2554569"/>
                </a:lnTo>
                <a:lnTo>
                  <a:pt x="3887475" y="2569366"/>
                </a:lnTo>
                <a:lnTo>
                  <a:pt x="3836148" y="2583594"/>
                </a:lnTo>
                <a:lnTo>
                  <a:pt x="3784154" y="2597244"/>
                </a:lnTo>
                <a:lnTo>
                  <a:pt x="3731507" y="2610308"/>
                </a:lnTo>
                <a:lnTo>
                  <a:pt x="3678224" y="2622778"/>
                </a:lnTo>
                <a:lnTo>
                  <a:pt x="3624321" y="2634646"/>
                </a:lnTo>
                <a:lnTo>
                  <a:pt x="3569812" y="2645904"/>
                </a:lnTo>
                <a:lnTo>
                  <a:pt x="3514715" y="2656543"/>
                </a:lnTo>
                <a:lnTo>
                  <a:pt x="3459044" y="2666555"/>
                </a:lnTo>
                <a:lnTo>
                  <a:pt x="3402816" y="2675932"/>
                </a:lnTo>
                <a:lnTo>
                  <a:pt x="3346047" y="2684665"/>
                </a:lnTo>
                <a:lnTo>
                  <a:pt x="3288751" y="2692747"/>
                </a:lnTo>
                <a:lnTo>
                  <a:pt x="3230946" y="2700170"/>
                </a:lnTo>
                <a:lnTo>
                  <a:pt x="3172646" y="2706924"/>
                </a:lnTo>
                <a:lnTo>
                  <a:pt x="3113867" y="2713003"/>
                </a:lnTo>
                <a:lnTo>
                  <a:pt x="3054626" y="2718397"/>
                </a:lnTo>
                <a:lnTo>
                  <a:pt x="2994937" y="2723098"/>
                </a:lnTo>
                <a:lnTo>
                  <a:pt x="2934818" y="2727099"/>
                </a:lnTo>
                <a:lnTo>
                  <a:pt x="2874282" y="2730391"/>
                </a:lnTo>
                <a:lnTo>
                  <a:pt x="2813348" y="2732965"/>
                </a:lnTo>
                <a:lnTo>
                  <a:pt x="2752029" y="2734814"/>
                </a:lnTo>
                <a:lnTo>
                  <a:pt x="2690342" y="2735930"/>
                </a:lnTo>
                <a:lnTo>
                  <a:pt x="2628303" y="2736303"/>
                </a:lnTo>
                <a:lnTo>
                  <a:pt x="2566263" y="2735930"/>
                </a:lnTo>
                <a:lnTo>
                  <a:pt x="2504576" y="2734814"/>
                </a:lnTo>
                <a:lnTo>
                  <a:pt x="2443257" y="2732965"/>
                </a:lnTo>
                <a:lnTo>
                  <a:pt x="2382322" y="2730391"/>
                </a:lnTo>
                <a:lnTo>
                  <a:pt x="2321787" y="2727099"/>
                </a:lnTo>
                <a:lnTo>
                  <a:pt x="2261667" y="2723098"/>
                </a:lnTo>
                <a:lnTo>
                  <a:pt x="2201978" y="2718397"/>
                </a:lnTo>
                <a:lnTo>
                  <a:pt x="2142736" y="2713003"/>
                </a:lnTo>
                <a:lnTo>
                  <a:pt x="2083957" y="2706924"/>
                </a:lnTo>
                <a:lnTo>
                  <a:pt x="2025657" y="2700170"/>
                </a:lnTo>
                <a:lnTo>
                  <a:pt x="1967851" y="2692747"/>
                </a:lnTo>
                <a:lnTo>
                  <a:pt x="1910554" y="2684665"/>
                </a:lnTo>
                <a:lnTo>
                  <a:pt x="1853784" y="2675932"/>
                </a:lnTo>
                <a:lnTo>
                  <a:pt x="1797555" y="2666555"/>
                </a:lnTo>
                <a:lnTo>
                  <a:pt x="1741884" y="2656543"/>
                </a:lnTo>
                <a:lnTo>
                  <a:pt x="1686786" y="2645904"/>
                </a:lnTo>
                <a:lnTo>
                  <a:pt x="1632277" y="2634646"/>
                </a:lnTo>
                <a:lnTo>
                  <a:pt x="1578373" y="2622778"/>
                </a:lnTo>
                <a:lnTo>
                  <a:pt x="1525089" y="2610308"/>
                </a:lnTo>
                <a:lnTo>
                  <a:pt x="1472441" y="2597244"/>
                </a:lnTo>
                <a:lnTo>
                  <a:pt x="1420446" y="2583594"/>
                </a:lnTo>
                <a:lnTo>
                  <a:pt x="1369118" y="2569366"/>
                </a:lnTo>
                <a:lnTo>
                  <a:pt x="1318474" y="2554569"/>
                </a:lnTo>
                <a:lnTo>
                  <a:pt x="1268530" y="2539211"/>
                </a:lnTo>
                <a:lnTo>
                  <a:pt x="1219300" y="2523299"/>
                </a:lnTo>
                <a:lnTo>
                  <a:pt x="1170802" y="2506843"/>
                </a:lnTo>
                <a:lnTo>
                  <a:pt x="1123050" y="2489851"/>
                </a:lnTo>
                <a:lnTo>
                  <a:pt x="1076061" y="2472330"/>
                </a:lnTo>
                <a:lnTo>
                  <a:pt x="1029850" y="2454289"/>
                </a:lnTo>
                <a:lnTo>
                  <a:pt x="984433" y="2435736"/>
                </a:lnTo>
                <a:lnTo>
                  <a:pt x="939826" y="2416679"/>
                </a:lnTo>
                <a:lnTo>
                  <a:pt x="896044" y="2397127"/>
                </a:lnTo>
                <a:lnTo>
                  <a:pt x="853104" y="2377088"/>
                </a:lnTo>
                <a:lnTo>
                  <a:pt x="811022" y="2356570"/>
                </a:lnTo>
                <a:lnTo>
                  <a:pt x="769812" y="2335580"/>
                </a:lnTo>
                <a:lnTo>
                  <a:pt x="729490" y="2314128"/>
                </a:lnTo>
                <a:lnTo>
                  <a:pt x="690074" y="2292222"/>
                </a:lnTo>
                <a:lnTo>
                  <a:pt x="651577" y="2269869"/>
                </a:lnTo>
                <a:lnTo>
                  <a:pt x="614017" y="2247079"/>
                </a:lnTo>
                <a:lnTo>
                  <a:pt x="577408" y="2223858"/>
                </a:lnTo>
                <a:lnTo>
                  <a:pt x="541767" y="2200217"/>
                </a:lnTo>
                <a:lnTo>
                  <a:pt x="507109" y="2176161"/>
                </a:lnTo>
                <a:lnTo>
                  <a:pt x="473451" y="2151701"/>
                </a:lnTo>
                <a:lnTo>
                  <a:pt x="440807" y="2126843"/>
                </a:lnTo>
                <a:lnTo>
                  <a:pt x="409195" y="2101597"/>
                </a:lnTo>
                <a:lnTo>
                  <a:pt x="378628" y="2075970"/>
                </a:lnTo>
                <a:lnTo>
                  <a:pt x="349124" y="2049971"/>
                </a:lnTo>
                <a:lnTo>
                  <a:pt x="320698" y="2023608"/>
                </a:lnTo>
                <a:lnTo>
                  <a:pt x="293366" y="1996889"/>
                </a:lnTo>
                <a:lnTo>
                  <a:pt x="242046" y="1942416"/>
                </a:lnTo>
                <a:lnTo>
                  <a:pt x="195291" y="1886618"/>
                </a:lnTo>
                <a:lnTo>
                  <a:pt x="153226" y="1829561"/>
                </a:lnTo>
                <a:lnTo>
                  <a:pt x="115978" y="1771310"/>
                </a:lnTo>
                <a:lnTo>
                  <a:pt x="83674" y="1711931"/>
                </a:lnTo>
                <a:lnTo>
                  <a:pt x="56439" y="1651490"/>
                </a:lnTo>
                <a:lnTo>
                  <a:pt x="34400" y="1590052"/>
                </a:lnTo>
                <a:lnTo>
                  <a:pt x="17682" y="1527683"/>
                </a:lnTo>
                <a:lnTo>
                  <a:pt x="6413" y="1464449"/>
                </a:lnTo>
                <a:lnTo>
                  <a:pt x="717" y="1400416"/>
                </a:lnTo>
                <a:lnTo>
                  <a:pt x="0" y="1368120"/>
                </a:lnTo>
                <a:close/>
              </a:path>
            </a:pathLst>
          </a:custGeom>
          <a:ln w="2540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20100000">
            <a:off x="2150061" y="2158269"/>
            <a:ext cx="814217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l-GR" sz="2400" spc="-25" dirty="0">
                <a:solidFill>
                  <a:srgbClr val="00B04F"/>
                </a:solidFill>
                <a:latin typeface="Times"/>
                <a:cs typeface="Times"/>
              </a:rPr>
              <a:t>Ηθική</a:t>
            </a:r>
            <a:endParaRPr sz="3600" baseline="2314" dirty="0">
              <a:latin typeface="Times"/>
              <a:cs typeface="Times"/>
            </a:endParaRPr>
          </a:p>
        </p:txBody>
      </p:sp>
      <p:sp>
        <p:nvSpPr>
          <p:cNvPr id="7" name="object 7"/>
          <p:cNvSpPr txBox="1"/>
          <p:nvPr/>
        </p:nvSpPr>
        <p:spPr>
          <a:xfrm rot="1560000">
            <a:off x="6294407" y="2217059"/>
            <a:ext cx="1136831" cy="3389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90"/>
              </a:lnSpc>
            </a:pPr>
            <a:r>
              <a:rPr lang="el-GR" sz="3600" spc="-75" baseline="2314" dirty="0">
                <a:solidFill>
                  <a:srgbClr val="00B04F"/>
                </a:solidFill>
                <a:latin typeface="Times"/>
                <a:cs typeface="Times"/>
              </a:rPr>
              <a:t>Πολιτική</a:t>
            </a:r>
            <a:endParaRPr sz="2400" dirty="0">
              <a:latin typeface="Times"/>
              <a:cs typeface="Time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1420" y="1328534"/>
            <a:ext cx="7273290" cy="4693920"/>
          </a:xfrm>
          <a:custGeom>
            <a:avLst/>
            <a:gdLst/>
            <a:ahLst/>
            <a:cxnLst/>
            <a:rect l="l" t="t" r="r" b="b"/>
            <a:pathLst>
              <a:path w="7273290" h="4693920">
                <a:moveTo>
                  <a:pt x="0" y="2346820"/>
                </a:moveTo>
                <a:lnTo>
                  <a:pt x="1832" y="2271603"/>
                </a:lnTo>
                <a:lnTo>
                  <a:pt x="7293" y="2196977"/>
                </a:lnTo>
                <a:lnTo>
                  <a:pt x="16327" y="2122976"/>
                </a:lnTo>
                <a:lnTo>
                  <a:pt x="28880" y="2049637"/>
                </a:lnTo>
                <a:lnTo>
                  <a:pt x="44896" y="1976994"/>
                </a:lnTo>
                <a:lnTo>
                  <a:pt x="64322" y="1905083"/>
                </a:lnTo>
                <a:lnTo>
                  <a:pt x="87102" y="1833940"/>
                </a:lnTo>
                <a:lnTo>
                  <a:pt x="113181" y="1763599"/>
                </a:lnTo>
                <a:lnTo>
                  <a:pt x="142505" y="1694096"/>
                </a:lnTo>
                <a:lnTo>
                  <a:pt x="175018" y="1625467"/>
                </a:lnTo>
                <a:lnTo>
                  <a:pt x="192454" y="1591491"/>
                </a:lnTo>
                <a:lnTo>
                  <a:pt x="210667" y="1557746"/>
                </a:lnTo>
                <a:lnTo>
                  <a:pt x="229650" y="1524238"/>
                </a:lnTo>
                <a:lnTo>
                  <a:pt x="249396" y="1490970"/>
                </a:lnTo>
                <a:lnTo>
                  <a:pt x="269898" y="1457947"/>
                </a:lnTo>
                <a:lnTo>
                  <a:pt x="291150" y="1425173"/>
                </a:lnTo>
                <a:lnTo>
                  <a:pt x="313144" y="1392653"/>
                </a:lnTo>
                <a:lnTo>
                  <a:pt x="335874" y="1360391"/>
                </a:lnTo>
                <a:lnTo>
                  <a:pt x="359333" y="1328392"/>
                </a:lnTo>
                <a:lnTo>
                  <a:pt x="383514" y="1296660"/>
                </a:lnTo>
                <a:lnTo>
                  <a:pt x="408411" y="1265199"/>
                </a:lnTo>
                <a:lnTo>
                  <a:pt x="434016" y="1234014"/>
                </a:lnTo>
                <a:lnTo>
                  <a:pt x="460322" y="1203109"/>
                </a:lnTo>
                <a:lnTo>
                  <a:pt x="487323" y="1172489"/>
                </a:lnTo>
                <a:lnTo>
                  <a:pt x="515012" y="1142159"/>
                </a:lnTo>
                <a:lnTo>
                  <a:pt x="543381" y="1112121"/>
                </a:lnTo>
                <a:lnTo>
                  <a:pt x="572425" y="1082382"/>
                </a:lnTo>
                <a:lnTo>
                  <a:pt x="602136" y="1052945"/>
                </a:lnTo>
                <a:lnTo>
                  <a:pt x="632508" y="1023815"/>
                </a:lnTo>
                <a:lnTo>
                  <a:pt x="663533" y="994996"/>
                </a:lnTo>
                <a:lnTo>
                  <a:pt x="695205" y="966492"/>
                </a:lnTo>
                <a:lnTo>
                  <a:pt x="727516" y="938309"/>
                </a:lnTo>
                <a:lnTo>
                  <a:pt x="760461" y="910450"/>
                </a:lnTo>
                <a:lnTo>
                  <a:pt x="794032" y="882921"/>
                </a:lnTo>
                <a:lnTo>
                  <a:pt x="828222" y="855724"/>
                </a:lnTo>
                <a:lnTo>
                  <a:pt x="863025" y="828865"/>
                </a:lnTo>
                <a:lnTo>
                  <a:pt x="898433" y="802349"/>
                </a:lnTo>
                <a:lnTo>
                  <a:pt x="934440" y="776179"/>
                </a:lnTo>
                <a:lnTo>
                  <a:pt x="971039" y="750360"/>
                </a:lnTo>
                <a:lnTo>
                  <a:pt x="1008222" y="724897"/>
                </a:lnTo>
                <a:lnTo>
                  <a:pt x="1045985" y="699793"/>
                </a:lnTo>
                <a:lnTo>
                  <a:pt x="1084318" y="675054"/>
                </a:lnTo>
                <a:lnTo>
                  <a:pt x="1123216" y="650683"/>
                </a:lnTo>
                <a:lnTo>
                  <a:pt x="1162671" y="626686"/>
                </a:lnTo>
                <a:lnTo>
                  <a:pt x="1202678" y="603066"/>
                </a:lnTo>
                <a:lnTo>
                  <a:pt x="1243228" y="579828"/>
                </a:lnTo>
                <a:lnTo>
                  <a:pt x="1284315" y="556976"/>
                </a:lnTo>
                <a:lnTo>
                  <a:pt x="1325933" y="534516"/>
                </a:lnTo>
                <a:lnTo>
                  <a:pt x="1368074" y="512450"/>
                </a:lnTo>
                <a:lnTo>
                  <a:pt x="1410731" y="490785"/>
                </a:lnTo>
                <a:lnTo>
                  <a:pt x="1453898" y="469523"/>
                </a:lnTo>
                <a:lnTo>
                  <a:pt x="1497568" y="448670"/>
                </a:lnTo>
                <a:lnTo>
                  <a:pt x="1541734" y="428230"/>
                </a:lnTo>
                <a:lnTo>
                  <a:pt x="1586389" y="408207"/>
                </a:lnTo>
                <a:lnTo>
                  <a:pt x="1631527" y="388606"/>
                </a:lnTo>
                <a:lnTo>
                  <a:pt x="1677140" y="369431"/>
                </a:lnTo>
                <a:lnTo>
                  <a:pt x="1723221" y="350687"/>
                </a:lnTo>
                <a:lnTo>
                  <a:pt x="1769764" y="332378"/>
                </a:lnTo>
                <a:lnTo>
                  <a:pt x="1816762" y="314508"/>
                </a:lnTo>
                <a:lnTo>
                  <a:pt x="1864208" y="297082"/>
                </a:lnTo>
                <a:lnTo>
                  <a:pt x="1912095" y="280105"/>
                </a:lnTo>
                <a:lnTo>
                  <a:pt x="1960416" y="263580"/>
                </a:lnTo>
                <a:lnTo>
                  <a:pt x="2009165" y="247512"/>
                </a:lnTo>
                <a:lnTo>
                  <a:pt x="2058335" y="231906"/>
                </a:lnTo>
                <a:lnTo>
                  <a:pt x="2107918" y="216766"/>
                </a:lnTo>
                <a:lnTo>
                  <a:pt x="2157908" y="202097"/>
                </a:lnTo>
                <a:lnTo>
                  <a:pt x="2208298" y="187902"/>
                </a:lnTo>
                <a:lnTo>
                  <a:pt x="2259082" y="174187"/>
                </a:lnTo>
                <a:lnTo>
                  <a:pt x="2310251" y="160955"/>
                </a:lnTo>
                <a:lnTo>
                  <a:pt x="2361801" y="148211"/>
                </a:lnTo>
                <a:lnTo>
                  <a:pt x="2413722" y="135960"/>
                </a:lnTo>
                <a:lnTo>
                  <a:pt x="2466010" y="124206"/>
                </a:lnTo>
                <a:lnTo>
                  <a:pt x="2518657" y="112953"/>
                </a:lnTo>
                <a:lnTo>
                  <a:pt x="2571655" y="102206"/>
                </a:lnTo>
                <a:lnTo>
                  <a:pt x="2624999" y="91970"/>
                </a:lnTo>
                <a:lnTo>
                  <a:pt x="2678682" y="82248"/>
                </a:lnTo>
                <a:lnTo>
                  <a:pt x="2732696" y="73045"/>
                </a:lnTo>
                <a:lnTo>
                  <a:pt x="2787034" y="64365"/>
                </a:lnTo>
                <a:lnTo>
                  <a:pt x="2841691" y="56214"/>
                </a:lnTo>
                <a:lnTo>
                  <a:pt x="2896658" y="48594"/>
                </a:lnTo>
                <a:lnTo>
                  <a:pt x="2951929" y="41512"/>
                </a:lnTo>
                <a:lnTo>
                  <a:pt x="3007498" y="34971"/>
                </a:lnTo>
                <a:lnTo>
                  <a:pt x="3063357" y="28975"/>
                </a:lnTo>
                <a:lnTo>
                  <a:pt x="3119500" y="23529"/>
                </a:lnTo>
                <a:lnTo>
                  <a:pt x="3175920" y="18638"/>
                </a:lnTo>
                <a:lnTo>
                  <a:pt x="3232609" y="14306"/>
                </a:lnTo>
                <a:lnTo>
                  <a:pt x="3289562" y="10537"/>
                </a:lnTo>
                <a:lnTo>
                  <a:pt x="3346770" y="7336"/>
                </a:lnTo>
                <a:lnTo>
                  <a:pt x="3404228" y="4706"/>
                </a:lnTo>
                <a:lnTo>
                  <a:pt x="3461928" y="2654"/>
                </a:lnTo>
                <a:lnTo>
                  <a:pt x="3519864" y="1182"/>
                </a:lnTo>
                <a:lnTo>
                  <a:pt x="3578029" y="296"/>
                </a:lnTo>
                <a:lnTo>
                  <a:pt x="3636416" y="0"/>
                </a:lnTo>
                <a:lnTo>
                  <a:pt x="3694802" y="296"/>
                </a:lnTo>
                <a:lnTo>
                  <a:pt x="3752967" y="1182"/>
                </a:lnTo>
                <a:lnTo>
                  <a:pt x="3810902" y="2654"/>
                </a:lnTo>
                <a:lnTo>
                  <a:pt x="3868602" y="4706"/>
                </a:lnTo>
                <a:lnTo>
                  <a:pt x="3926060" y="7336"/>
                </a:lnTo>
                <a:lnTo>
                  <a:pt x="3983268" y="10537"/>
                </a:lnTo>
                <a:lnTo>
                  <a:pt x="4040220" y="14306"/>
                </a:lnTo>
                <a:lnTo>
                  <a:pt x="4096909" y="18638"/>
                </a:lnTo>
                <a:lnTo>
                  <a:pt x="4153328" y="23529"/>
                </a:lnTo>
                <a:lnTo>
                  <a:pt x="4209470" y="28975"/>
                </a:lnTo>
                <a:lnTo>
                  <a:pt x="4265329" y="34971"/>
                </a:lnTo>
                <a:lnTo>
                  <a:pt x="4320897" y="41512"/>
                </a:lnTo>
                <a:lnTo>
                  <a:pt x="4376168" y="48594"/>
                </a:lnTo>
                <a:lnTo>
                  <a:pt x="4431135" y="56214"/>
                </a:lnTo>
                <a:lnTo>
                  <a:pt x="4485791" y="64365"/>
                </a:lnTo>
                <a:lnTo>
                  <a:pt x="4540129" y="73045"/>
                </a:lnTo>
                <a:lnTo>
                  <a:pt x="4594142" y="82248"/>
                </a:lnTo>
                <a:lnTo>
                  <a:pt x="4647824" y="91970"/>
                </a:lnTo>
                <a:lnTo>
                  <a:pt x="4701167" y="102206"/>
                </a:lnTo>
                <a:lnTo>
                  <a:pt x="4754165" y="112953"/>
                </a:lnTo>
                <a:lnTo>
                  <a:pt x="4806811" y="124206"/>
                </a:lnTo>
                <a:lnTo>
                  <a:pt x="4859098" y="135960"/>
                </a:lnTo>
                <a:lnTo>
                  <a:pt x="4911020" y="148211"/>
                </a:lnTo>
                <a:lnTo>
                  <a:pt x="4962568" y="160955"/>
                </a:lnTo>
                <a:lnTo>
                  <a:pt x="5013737" y="174187"/>
                </a:lnTo>
                <a:lnTo>
                  <a:pt x="5064520" y="187902"/>
                </a:lnTo>
                <a:lnTo>
                  <a:pt x="5114910" y="202097"/>
                </a:lnTo>
                <a:lnTo>
                  <a:pt x="5164899" y="216766"/>
                </a:lnTo>
                <a:lnTo>
                  <a:pt x="5214482" y="231906"/>
                </a:lnTo>
                <a:lnTo>
                  <a:pt x="5263651" y="247512"/>
                </a:lnTo>
                <a:lnTo>
                  <a:pt x="5312399" y="263580"/>
                </a:lnTo>
                <a:lnTo>
                  <a:pt x="5360720" y="280105"/>
                </a:lnTo>
                <a:lnTo>
                  <a:pt x="5408606" y="297082"/>
                </a:lnTo>
                <a:lnTo>
                  <a:pt x="5456051" y="314508"/>
                </a:lnTo>
                <a:lnTo>
                  <a:pt x="5503049" y="332378"/>
                </a:lnTo>
                <a:lnTo>
                  <a:pt x="5549591" y="350687"/>
                </a:lnTo>
                <a:lnTo>
                  <a:pt x="5595672" y="369431"/>
                </a:lnTo>
                <a:lnTo>
                  <a:pt x="5641284" y="388606"/>
                </a:lnTo>
                <a:lnTo>
                  <a:pt x="5686420" y="408207"/>
                </a:lnTo>
                <a:lnTo>
                  <a:pt x="5731075" y="428230"/>
                </a:lnTo>
                <a:lnTo>
                  <a:pt x="5775240" y="448670"/>
                </a:lnTo>
                <a:lnTo>
                  <a:pt x="5818909" y="469523"/>
                </a:lnTo>
                <a:lnTo>
                  <a:pt x="5862076" y="490785"/>
                </a:lnTo>
                <a:lnTo>
                  <a:pt x="5904733" y="512450"/>
                </a:lnTo>
                <a:lnTo>
                  <a:pt x="5946873" y="534516"/>
                </a:lnTo>
                <a:lnTo>
                  <a:pt x="5988490" y="556976"/>
                </a:lnTo>
                <a:lnTo>
                  <a:pt x="6029577" y="579828"/>
                </a:lnTo>
                <a:lnTo>
                  <a:pt x="6070126" y="603066"/>
                </a:lnTo>
                <a:lnTo>
                  <a:pt x="6110132" y="626686"/>
                </a:lnTo>
                <a:lnTo>
                  <a:pt x="6149587" y="650683"/>
                </a:lnTo>
                <a:lnTo>
                  <a:pt x="6188484" y="675054"/>
                </a:lnTo>
                <a:lnTo>
                  <a:pt x="6226817" y="699793"/>
                </a:lnTo>
                <a:lnTo>
                  <a:pt x="6264578" y="724897"/>
                </a:lnTo>
                <a:lnTo>
                  <a:pt x="6301761" y="750360"/>
                </a:lnTo>
                <a:lnTo>
                  <a:pt x="6338360" y="776179"/>
                </a:lnTo>
                <a:lnTo>
                  <a:pt x="6374366" y="802349"/>
                </a:lnTo>
                <a:lnTo>
                  <a:pt x="6409773" y="828865"/>
                </a:lnTo>
                <a:lnTo>
                  <a:pt x="6444575" y="855724"/>
                </a:lnTo>
                <a:lnTo>
                  <a:pt x="6478765" y="882921"/>
                </a:lnTo>
                <a:lnTo>
                  <a:pt x="6512335" y="910450"/>
                </a:lnTo>
                <a:lnTo>
                  <a:pt x="6545279" y="938309"/>
                </a:lnTo>
                <a:lnTo>
                  <a:pt x="6577590" y="966492"/>
                </a:lnTo>
                <a:lnTo>
                  <a:pt x="6609262" y="994996"/>
                </a:lnTo>
                <a:lnTo>
                  <a:pt x="6640286" y="1023815"/>
                </a:lnTo>
                <a:lnTo>
                  <a:pt x="6670657" y="1052945"/>
                </a:lnTo>
                <a:lnTo>
                  <a:pt x="6700368" y="1082382"/>
                </a:lnTo>
                <a:lnTo>
                  <a:pt x="6729411" y="1112121"/>
                </a:lnTo>
                <a:lnTo>
                  <a:pt x="6757780" y="1142159"/>
                </a:lnTo>
                <a:lnTo>
                  <a:pt x="6785468" y="1172489"/>
                </a:lnTo>
                <a:lnTo>
                  <a:pt x="6812469" y="1203109"/>
                </a:lnTo>
                <a:lnTo>
                  <a:pt x="6838775" y="1234014"/>
                </a:lnTo>
                <a:lnTo>
                  <a:pt x="6864379" y="1265199"/>
                </a:lnTo>
                <a:lnTo>
                  <a:pt x="6889275" y="1296660"/>
                </a:lnTo>
                <a:lnTo>
                  <a:pt x="6913455" y="1328392"/>
                </a:lnTo>
                <a:lnTo>
                  <a:pt x="6936914" y="1360391"/>
                </a:lnTo>
                <a:lnTo>
                  <a:pt x="6959644" y="1392653"/>
                </a:lnTo>
                <a:lnTo>
                  <a:pt x="6981638" y="1425173"/>
                </a:lnTo>
                <a:lnTo>
                  <a:pt x="7002889" y="1457947"/>
                </a:lnTo>
                <a:lnTo>
                  <a:pt x="7023391" y="1490970"/>
                </a:lnTo>
                <a:lnTo>
                  <a:pt x="7043136" y="1524238"/>
                </a:lnTo>
                <a:lnTo>
                  <a:pt x="7062119" y="1557746"/>
                </a:lnTo>
                <a:lnTo>
                  <a:pt x="7080331" y="1591491"/>
                </a:lnTo>
                <a:lnTo>
                  <a:pt x="7097767" y="1625467"/>
                </a:lnTo>
                <a:lnTo>
                  <a:pt x="7130279" y="1694096"/>
                </a:lnTo>
                <a:lnTo>
                  <a:pt x="7159603" y="1763599"/>
                </a:lnTo>
                <a:lnTo>
                  <a:pt x="7185681" y="1833940"/>
                </a:lnTo>
                <a:lnTo>
                  <a:pt x="7208461" y="1905083"/>
                </a:lnTo>
                <a:lnTo>
                  <a:pt x="7227886" y="1976994"/>
                </a:lnTo>
                <a:lnTo>
                  <a:pt x="7243902" y="2049637"/>
                </a:lnTo>
                <a:lnTo>
                  <a:pt x="7256455" y="2122976"/>
                </a:lnTo>
                <a:lnTo>
                  <a:pt x="7265489" y="2196977"/>
                </a:lnTo>
                <a:lnTo>
                  <a:pt x="7270949" y="2271603"/>
                </a:lnTo>
                <a:lnTo>
                  <a:pt x="7272782" y="2346820"/>
                </a:lnTo>
                <a:lnTo>
                  <a:pt x="7272322" y="2384502"/>
                </a:lnTo>
                <a:lnTo>
                  <a:pt x="7268669" y="2459431"/>
                </a:lnTo>
                <a:lnTo>
                  <a:pt x="7261415" y="2533752"/>
                </a:lnTo>
                <a:lnTo>
                  <a:pt x="7250615" y="2607429"/>
                </a:lnTo>
                <a:lnTo>
                  <a:pt x="7236324" y="2680427"/>
                </a:lnTo>
                <a:lnTo>
                  <a:pt x="7218596" y="2752711"/>
                </a:lnTo>
                <a:lnTo>
                  <a:pt x="7197487" y="2824245"/>
                </a:lnTo>
                <a:lnTo>
                  <a:pt x="7173051" y="2894994"/>
                </a:lnTo>
                <a:lnTo>
                  <a:pt x="7145343" y="2964922"/>
                </a:lnTo>
                <a:lnTo>
                  <a:pt x="7114418" y="3033994"/>
                </a:lnTo>
                <a:lnTo>
                  <a:pt x="7080331" y="3102175"/>
                </a:lnTo>
                <a:lnTo>
                  <a:pt x="7062119" y="3135920"/>
                </a:lnTo>
                <a:lnTo>
                  <a:pt x="7043136" y="3169429"/>
                </a:lnTo>
                <a:lnTo>
                  <a:pt x="7023391" y="3202698"/>
                </a:lnTo>
                <a:lnTo>
                  <a:pt x="7002889" y="3235721"/>
                </a:lnTo>
                <a:lnTo>
                  <a:pt x="6981638" y="3268495"/>
                </a:lnTo>
                <a:lnTo>
                  <a:pt x="6959644" y="3301016"/>
                </a:lnTo>
                <a:lnTo>
                  <a:pt x="6936914" y="3333278"/>
                </a:lnTo>
                <a:lnTo>
                  <a:pt x="6913455" y="3365278"/>
                </a:lnTo>
                <a:lnTo>
                  <a:pt x="6889275" y="3397010"/>
                </a:lnTo>
                <a:lnTo>
                  <a:pt x="6864379" y="3428471"/>
                </a:lnTo>
                <a:lnTo>
                  <a:pt x="6838775" y="3459657"/>
                </a:lnTo>
                <a:lnTo>
                  <a:pt x="6812469" y="3490561"/>
                </a:lnTo>
                <a:lnTo>
                  <a:pt x="6785468" y="3521182"/>
                </a:lnTo>
                <a:lnTo>
                  <a:pt x="6757780" y="3551513"/>
                </a:lnTo>
                <a:lnTo>
                  <a:pt x="6729411" y="3581550"/>
                </a:lnTo>
                <a:lnTo>
                  <a:pt x="6700368" y="3611290"/>
                </a:lnTo>
                <a:lnTo>
                  <a:pt x="6670657" y="3640727"/>
                </a:lnTo>
                <a:lnTo>
                  <a:pt x="6640286" y="3669857"/>
                </a:lnTo>
                <a:lnTo>
                  <a:pt x="6609262" y="3698676"/>
                </a:lnTo>
                <a:lnTo>
                  <a:pt x="6577590" y="3727179"/>
                </a:lnTo>
                <a:lnTo>
                  <a:pt x="6545279" y="3755362"/>
                </a:lnTo>
                <a:lnTo>
                  <a:pt x="6512335" y="3783221"/>
                </a:lnTo>
                <a:lnTo>
                  <a:pt x="6478765" y="3810751"/>
                </a:lnTo>
                <a:lnTo>
                  <a:pt x="6444575" y="3837947"/>
                </a:lnTo>
                <a:lnTo>
                  <a:pt x="6409773" y="3864806"/>
                </a:lnTo>
                <a:lnTo>
                  <a:pt x="6374366" y="3891322"/>
                </a:lnTo>
                <a:lnTo>
                  <a:pt x="6338360" y="3917492"/>
                </a:lnTo>
                <a:lnTo>
                  <a:pt x="6301761" y="3943310"/>
                </a:lnTo>
                <a:lnTo>
                  <a:pt x="6264578" y="3968774"/>
                </a:lnTo>
                <a:lnTo>
                  <a:pt x="6226817" y="3993877"/>
                </a:lnTo>
                <a:lnTo>
                  <a:pt x="6188484" y="4018616"/>
                </a:lnTo>
                <a:lnTo>
                  <a:pt x="6149587" y="4042986"/>
                </a:lnTo>
                <a:lnTo>
                  <a:pt x="6110132" y="4066983"/>
                </a:lnTo>
                <a:lnTo>
                  <a:pt x="6070126" y="4090603"/>
                </a:lnTo>
                <a:lnTo>
                  <a:pt x="6029577" y="4113840"/>
                </a:lnTo>
                <a:lnTo>
                  <a:pt x="5988490" y="4136692"/>
                </a:lnTo>
                <a:lnTo>
                  <a:pt x="5946873" y="4159152"/>
                </a:lnTo>
                <a:lnTo>
                  <a:pt x="5904733" y="4181217"/>
                </a:lnTo>
                <a:lnTo>
                  <a:pt x="5862076" y="4202882"/>
                </a:lnTo>
                <a:lnTo>
                  <a:pt x="5818909" y="4224144"/>
                </a:lnTo>
                <a:lnTo>
                  <a:pt x="5775240" y="4244996"/>
                </a:lnTo>
                <a:lnTo>
                  <a:pt x="5731075" y="4265436"/>
                </a:lnTo>
                <a:lnTo>
                  <a:pt x="5686420" y="4285458"/>
                </a:lnTo>
                <a:lnTo>
                  <a:pt x="5641284" y="4305059"/>
                </a:lnTo>
                <a:lnTo>
                  <a:pt x="5595672" y="4324233"/>
                </a:lnTo>
                <a:lnTo>
                  <a:pt x="5549591" y="4342977"/>
                </a:lnTo>
                <a:lnTo>
                  <a:pt x="5503049" y="4361286"/>
                </a:lnTo>
                <a:lnTo>
                  <a:pt x="5456051" y="4379155"/>
                </a:lnTo>
                <a:lnTo>
                  <a:pt x="5408606" y="4396580"/>
                </a:lnTo>
                <a:lnTo>
                  <a:pt x="5360720" y="4413557"/>
                </a:lnTo>
                <a:lnTo>
                  <a:pt x="5312399" y="4430082"/>
                </a:lnTo>
                <a:lnTo>
                  <a:pt x="5263651" y="4446149"/>
                </a:lnTo>
                <a:lnTo>
                  <a:pt x="5214482" y="4461754"/>
                </a:lnTo>
                <a:lnTo>
                  <a:pt x="5164899" y="4476894"/>
                </a:lnTo>
                <a:lnTo>
                  <a:pt x="5114910" y="4491563"/>
                </a:lnTo>
                <a:lnTo>
                  <a:pt x="5064520" y="4505757"/>
                </a:lnTo>
                <a:lnTo>
                  <a:pt x="5013737" y="4519472"/>
                </a:lnTo>
                <a:lnTo>
                  <a:pt x="4962568" y="4532704"/>
                </a:lnTo>
                <a:lnTo>
                  <a:pt x="4911020" y="4545447"/>
                </a:lnTo>
                <a:lnTo>
                  <a:pt x="4859098" y="4557697"/>
                </a:lnTo>
                <a:lnTo>
                  <a:pt x="4806811" y="4569451"/>
                </a:lnTo>
                <a:lnTo>
                  <a:pt x="4754165" y="4580703"/>
                </a:lnTo>
                <a:lnTo>
                  <a:pt x="4701167" y="4591450"/>
                </a:lnTo>
                <a:lnTo>
                  <a:pt x="4647824" y="4601686"/>
                </a:lnTo>
                <a:lnTo>
                  <a:pt x="4594142" y="4611408"/>
                </a:lnTo>
                <a:lnTo>
                  <a:pt x="4540129" y="4620611"/>
                </a:lnTo>
                <a:lnTo>
                  <a:pt x="4485791" y="4629290"/>
                </a:lnTo>
                <a:lnTo>
                  <a:pt x="4431135" y="4637441"/>
                </a:lnTo>
                <a:lnTo>
                  <a:pt x="4376168" y="4645060"/>
                </a:lnTo>
                <a:lnTo>
                  <a:pt x="4320897" y="4652142"/>
                </a:lnTo>
                <a:lnTo>
                  <a:pt x="4265329" y="4658683"/>
                </a:lnTo>
                <a:lnTo>
                  <a:pt x="4209470" y="4664679"/>
                </a:lnTo>
                <a:lnTo>
                  <a:pt x="4153328" y="4670124"/>
                </a:lnTo>
                <a:lnTo>
                  <a:pt x="4096909" y="4675015"/>
                </a:lnTo>
                <a:lnTo>
                  <a:pt x="4040220" y="4679347"/>
                </a:lnTo>
                <a:lnTo>
                  <a:pt x="3983268" y="4683116"/>
                </a:lnTo>
                <a:lnTo>
                  <a:pt x="3926060" y="4686317"/>
                </a:lnTo>
                <a:lnTo>
                  <a:pt x="3868602" y="4688946"/>
                </a:lnTo>
                <a:lnTo>
                  <a:pt x="3810902" y="4690999"/>
                </a:lnTo>
                <a:lnTo>
                  <a:pt x="3752967" y="4692470"/>
                </a:lnTo>
                <a:lnTo>
                  <a:pt x="3694802" y="4693356"/>
                </a:lnTo>
                <a:lnTo>
                  <a:pt x="3636416" y="4693653"/>
                </a:lnTo>
                <a:lnTo>
                  <a:pt x="3578029" y="4693356"/>
                </a:lnTo>
                <a:lnTo>
                  <a:pt x="3519864" y="4692470"/>
                </a:lnTo>
                <a:lnTo>
                  <a:pt x="3461928" y="4690999"/>
                </a:lnTo>
                <a:lnTo>
                  <a:pt x="3404228" y="4688946"/>
                </a:lnTo>
                <a:lnTo>
                  <a:pt x="3346770" y="4686317"/>
                </a:lnTo>
                <a:lnTo>
                  <a:pt x="3289562" y="4683116"/>
                </a:lnTo>
                <a:lnTo>
                  <a:pt x="3232609" y="4679347"/>
                </a:lnTo>
                <a:lnTo>
                  <a:pt x="3175920" y="4675015"/>
                </a:lnTo>
                <a:lnTo>
                  <a:pt x="3119500" y="4670124"/>
                </a:lnTo>
                <a:lnTo>
                  <a:pt x="3063357" y="4664679"/>
                </a:lnTo>
                <a:lnTo>
                  <a:pt x="3007498" y="4658683"/>
                </a:lnTo>
                <a:lnTo>
                  <a:pt x="2951929" y="4652142"/>
                </a:lnTo>
                <a:lnTo>
                  <a:pt x="2896658" y="4645060"/>
                </a:lnTo>
                <a:lnTo>
                  <a:pt x="2841691" y="4637441"/>
                </a:lnTo>
                <a:lnTo>
                  <a:pt x="2787034" y="4629290"/>
                </a:lnTo>
                <a:lnTo>
                  <a:pt x="2732696" y="4620611"/>
                </a:lnTo>
                <a:lnTo>
                  <a:pt x="2678682" y="4611408"/>
                </a:lnTo>
                <a:lnTo>
                  <a:pt x="2624999" y="4601686"/>
                </a:lnTo>
                <a:lnTo>
                  <a:pt x="2571655" y="4591450"/>
                </a:lnTo>
                <a:lnTo>
                  <a:pt x="2518657" y="4580703"/>
                </a:lnTo>
                <a:lnTo>
                  <a:pt x="2466010" y="4569451"/>
                </a:lnTo>
                <a:lnTo>
                  <a:pt x="2413722" y="4557697"/>
                </a:lnTo>
                <a:lnTo>
                  <a:pt x="2361801" y="4545447"/>
                </a:lnTo>
                <a:lnTo>
                  <a:pt x="2310251" y="4532704"/>
                </a:lnTo>
                <a:lnTo>
                  <a:pt x="2259082" y="4519472"/>
                </a:lnTo>
                <a:lnTo>
                  <a:pt x="2208298" y="4505757"/>
                </a:lnTo>
                <a:lnTo>
                  <a:pt x="2157908" y="4491563"/>
                </a:lnTo>
                <a:lnTo>
                  <a:pt x="2107918" y="4476894"/>
                </a:lnTo>
                <a:lnTo>
                  <a:pt x="2058335" y="4461754"/>
                </a:lnTo>
                <a:lnTo>
                  <a:pt x="2009165" y="4446149"/>
                </a:lnTo>
                <a:lnTo>
                  <a:pt x="1960416" y="4430082"/>
                </a:lnTo>
                <a:lnTo>
                  <a:pt x="1912095" y="4413557"/>
                </a:lnTo>
                <a:lnTo>
                  <a:pt x="1864208" y="4396580"/>
                </a:lnTo>
                <a:lnTo>
                  <a:pt x="1816762" y="4379155"/>
                </a:lnTo>
                <a:lnTo>
                  <a:pt x="1769764" y="4361286"/>
                </a:lnTo>
                <a:lnTo>
                  <a:pt x="1723221" y="4342977"/>
                </a:lnTo>
                <a:lnTo>
                  <a:pt x="1677140" y="4324233"/>
                </a:lnTo>
                <a:lnTo>
                  <a:pt x="1631527" y="4305059"/>
                </a:lnTo>
                <a:lnTo>
                  <a:pt x="1586389" y="4285458"/>
                </a:lnTo>
                <a:lnTo>
                  <a:pt x="1541734" y="4265436"/>
                </a:lnTo>
                <a:lnTo>
                  <a:pt x="1497568" y="4244996"/>
                </a:lnTo>
                <a:lnTo>
                  <a:pt x="1453898" y="4224144"/>
                </a:lnTo>
                <a:lnTo>
                  <a:pt x="1410731" y="4202882"/>
                </a:lnTo>
                <a:lnTo>
                  <a:pt x="1368074" y="4181217"/>
                </a:lnTo>
                <a:lnTo>
                  <a:pt x="1325933" y="4159152"/>
                </a:lnTo>
                <a:lnTo>
                  <a:pt x="1284315" y="4136692"/>
                </a:lnTo>
                <a:lnTo>
                  <a:pt x="1243228" y="4113840"/>
                </a:lnTo>
                <a:lnTo>
                  <a:pt x="1202678" y="4090603"/>
                </a:lnTo>
                <a:lnTo>
                  <a:pt x="1162671" y="4066983"/>
                </a:lnTo>
                <a:lnTo>
                  <a:pt x="1123216" y="4042986"/>
                </a:lnTo>
                <a:lnTo>
                  <a:pt x="1084318" y="4018616"/>
                </a:lnTo>
                <a:lnTo>
                  <a:pt x="1045985" y="3993877"/>
                </a:lnTo>
                <a:lnTo>
                  <a:pt x="1008222" y="3968774"/>
                </a:lnTo>
                <a:lnTo>
                  <a:pt x="971039" y="3943310"/>
                </a:lnTo>
                <a:lnTo>
                  <a:pt x="934440" y="3917492"/>
                </a:lnTo>
                <a:lnTo>
                  <a:pt x="898433" y="3891322"/>
                </a:lnTo>
                <a:lnTo>
                  <a:pt x="863025" y="3864806"/>
                </a:lnTo>
                <a:lnTo>
                  <a:pt x="828222" y="3837947"/>
                </a:lnTo>
                <a:lnTo>
                  <a:pt x="794032" y="3810751"/>
                </a:lnTo>
                <a:lnTo>
                  <a:pt x="760461" y="3783221"/>
                </a:lnTo>
                <a:lnTo>
                  <a:pt x="727516" y="3755362"/>
                </a:lnTo>
                <a:lnTo>
                  <a:pt x="695205" y="3727179"/>
                </a:lnTo>
                <a:lnTo>
                  <a:pt x="663533" y="3698676"/>
                </a:lnTo>
                <a:lnTo>
                  <a:pt x="632508" y="3669857"/>
                </a:lnTo>
                <a:lnTo>
                  <a:pt x="602136" y="3640727"/>
                </a:lnTo>
                <a:lnTo>
                  <a:pt x="572425" y="3611290"/>
                </a:lnTo>
                <a:lnTo>
                  <a:pt x="543381" y="3581550"/>
                </a:lnTo>
                <a:lnTo>
                  <a:pt x="515012" y="3551513"/>
                </a:lnTo>
                <a:lnTo>
                  <a:pt x="487323" y="3521182"/>
                </a:lnTo>
                <a:lnTo>
                  <a:pt x="460322" y="3490561"/>
                </a:lnTo>
                <a:lnTo>
                  <a:pt x="434016" y="3459657"/>
                </a:lnTo>
                <a:lnTo>
                  <a:pt x="408411" y="3428471"/>
                </a:lnTo>
                <a:lnTo>
                  <a:pt x="383514" y="3397010"/>
                </a:lnTo>
                <a:lnTo>
                  <a:pt x="359333" y="3365278"/>
                </a:lnTo>
                <a:lnTo>
                  <a:pt x="335874" y="3333278"/>
                </a:lnTo>
                <a:lnTo>
                  <a:pt x="313144" y="3301016"/>
                </a:lnTo>
                <a:lnTo>
                  <a:pt x="291150" y="3268495"/>
                </a:lnTo>
                <a:lnTo>
                  <a:pt x="269898" y="3235721"/>
                </a:lnTo>
                <a:lnTo>
                  <a:pt x="249396" y="3202698"/>
                </a:lnTo>
                <a:lnTo>
                  <a:pt x="229650" y="3169429"/>
                </a:lnTo>
                <a:lnTo>
                  <a:pt x="210667" y="3135920"/>
                </a:lnTo>
                <a:lnTo>
                  <a:pt x="192454" y="3102175"/>
                </a:lnTo>
                <a:lnTo>
                  <a:pt x="175018" y="3068198"/>
                </a:lnTo>
                <a:lnTo>
                  <a:pt x="142505" y="2999567"/>
                </a:lnTo>
                <a:lnTo>
                  <a:pt x="113181" y="2930063"/>
                </a:lnTo>
                <a:lnTo>
                  <a:pt x="87102" y="2859720"/>
                </a:lnTo>
                <a:lnTo>
                  <a:pt x="64322" y="2788574"/>
                </a:lnTo>
                <a:lnTo>
                  <a:pt x="44896" y="2716661"/>
                </a:lnTo>
                <a:lnTo>
                  <a:pt x="28880" y="2644015"/>
                </a:lnTo>
                <a:lnTo>
                  <a:pt x="16327" y="2570673"/>
                </a:lnTo>
                <a:lnTo>
                  <a:pt x="7293" y="2496670"/>
                </a:lnTo>
                <a:lnTo>
                  <a:pt x="1832" y="2422040"/>
                </a:lnTo>
                <a:lnTo>
                  <a:pt x="0" y="2346820"/>
                </a:lnTo>
                <a:close/>
              </a:path>
            </a:pathLst>
          </a:custGeom>
          <a:ln w="25400">
            <a:solidFill>
              <a:srgbClr val="00B04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276600" y="5165809"/>
            <a:ext cx="2734035" cy="171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algn="ctr">
              <a:lnSpc>
                <a:spcPct val="100000"/>
              </a:lnSpc>
              <a:spcBef>
                <a:spcPts val="100"/>
              </a:spcBef>
            </a:pPr>
            <a:r>
              <a:rPr lang="el-GR" sz="2400" spc="-10" dirty="0">
                <a:solidFill>
                  <a:srgbClr val="00B04F"/>
                </a:solidFill>
                <a:latin typeface="Times"/>
                <a:cs typeface="Times"/>
              </a:rPr>
              <a:t>Κανονισμός</a:t>
            </a:r>
            <a:endParaRPr sz="2400" dirty="0">
              <a:latin typeface="Times"/>
              <a:cs typeface="Time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850" dirty="0">
              <a:latin typeface="Times"/>
              <a:cs typeface="Times"/>
            </a:endParaRPr>
          </a:p>
          <a:p>
            <a:pPr algn="ctr">
              <a:lnSpc>
                <a:spcPct val="100000"/>
              </a:lnSpc>
            </a:pPr>
            <a:r>
              <a:rPr sz="2400" b="1" spc="85" dirty="0">
                <a:solidFill>
                  <a:srgbClr val="C00000"/>
                </a:solidFill>
                <a:latin typeface="Arial"/>
                <a:cs typeface="Arial"/>
              </a:rPr>
              <a:t>↑</a:t>
            </a:r>
            <a:r>
              <a:rPr lang="el-GR" sz="2000" b="1" spc="85" dirty="0">
                <a:solidFill>
                  <a:srgbClr val="C00000"/>
                </a:solidFill>
                <a:latin typeface="Times New Roman"/>
                <a:cs typeface="Times New Roman"/>
              </a:rPr>
              <a:t>Κοινωνική εμπιστοσύνη</a:t>
            </a:r>
            <a:r>
              <a:rPr sz="2400" b="1" spc="-50" dirty="0">
                <a:solidFill>
                  <a:srgbClr val="C00000"/>
                </a:solidFill>
                <a:latin typeface="Arial"/>
                <a:cs typeface="Arial"/>
              </a:rPr>
              <a:t>↑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3668" y="157988"/>
            <a:ext cx="6316662" cy="711476"/>
          </a:xfrm>
          <a:prstGeom prst="rect">
            <a:avLst/>
          </a:prstGeom>
        </p:spPr>
        <p:txBody>
          <a:bodyPr vert="horz" wrap="square" lIns="0" tIns="155955" rIns="0" bIns="0" rtlCol="0">
            <a:spAutoFit/>
          </a:bodyPr>
          <a:lstStyle/>
          <a:p>
            <a:pPr marL="2496185">
              <a:lnSpc>
                <a:spcPct val="100000"/>
              </a:lnSpc>
              <a:spcBef>
                <a:spcPts val="100"/>
              </a:spcBef>
            </a:pPr>
            <a:r>
              <a:rPr lang="el-GR" spc="114" dirty="0"/>
              <a:t>Ασφάλεια</a:t>
            </a:r>
            <a:endParaRPr spc="114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9771" y="1628825"/>
            <a:ext cx="4104455" cy="41044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054C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</TotalTime>
  <Words>1346</Words>
  <Application>Microsoft Office PowerPoint</Application>
  <PresentationFormat>On-screen Show (4:3)</PresentationFormat>
  <Paragraphs>260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Garamond</vt:lpstr>
      <vt:lpstr>Segoe UI Symbol</vt:lpstr>
      <vt:lpstr>Times</vt:lpstr>
      <vt:lpstr>Times New Roman</vt:lpstr>
      <vt:lpstr>Tw Cen MT</vt:lpstr>
      <vt:lpstr>Verdana</vt:lpstr>
      <vt:lpstr>Office Theme</vt:lpstr>
      <vt:lpstr>PowerPoint Presentation</vt:lpstr>
      <vt:lpstr>Στόχοι</vt:lpstr>
      <vt:lpstr>Αυτοματοποίηση της  Οδήγησης</vt:lpstr>
      <vt:lpstr>Αυτοματοποίηση της  Οδήγησης</vt:lpstr>
      <vt:lpstr>Ηθική της αυτοματοποίησης της οδήγησης</vt:lpstr>
      <vt:lpstr>Ηθική της αυτοματοποίησης της οδήγησης</vt:lpstr>
      <vt:lpstr>Ηθική της αυτοματοποίησης της οδήγησης</vt:lpstr>
      <vt:lpstr>Ηθική της αυτοματοποίησης της οδήγησης</vt:lpstr>
      <vt:lpstr>Ασφάλεια</vt:lpstr>
      <vt:lpstr>Το επιχείρημα της ασφάλειας</vt:lpstr>
      <vt:lpstr>The Safety Argument</vt:lpstr>
      <vt:lpstr>Ασφάλεια και Ιδιωτικότητα</vt:lpstr>
      <vt:lpstr>Ασφάλεια</vt:lpstr>
      <vt:lpstr>Ιδιωτικότητα</vt:lpstr>
      <vt:lpstr>Ασφάλεια &amp; Ιδιωτικότητα</vt:lpstr>
      <vt:lpstr>Ασφάλεια &amp; Ιδιωτικότητα</vt:lpstr>
      <vt:lpstr>Ασφάλεια &amp; Ιδιωτικότητα</vt:lpstr>
      <vt:lpstr>Ασφάλεια</vt:lpstr>
      <vt:lpstr>Βιωσιμότητα</vt:lpstr>
      <vt:lpstr>Περιγραφές Βιωσιμότητας</vt:lpstr>
      <vt:lpstr>Περιγραφές Βιωσιμότητας</vt:lpstr>
      <vt:lpstr>Περιγραφές Βιωσιμότητας</vt:lpstr>
      <vt:lpstr>Περιγραφές Βιωσιμότητας</vt:lpstr>
      <vt:lpstr>Περιγραφές Βιωσιμότητας</vt:lpstr>
      <vt:lpstr>Περιγραφές Βιωσιμότητας</vt:lpstr>
      <vt:lpstr>Προσοχή στις ιστορίες περί ηθικής καινοτομίας!</vt:lpstr>
      <vt:lpstr>Κατανομή ευθυνών</vt:lpstr>
      <vt:lpstr>Κατανομή ευθυνών</vt:lpstr>
      <vt:lpstr>Κατανομή ευθυνών</vt:lpstr>
      <vt:lpstr>Κατανομή ευθυνών</vt:lpstr>
      <vt:lpstr>Κατανομή ευθυνών</vt:lpstr>
      <vt:lpstr>Κατανομή ευθυνών</vt:lpstr>
      <vt:lpstr>Κατανομή ευθυνών</vt:lpstr>
      <vt:lpstr>Αναπόφευκτες συγκρούσεις</vt:lpstr>
      <vt:lpstr>Αναπόφευκτες συγκρούσεις</vt:lpstr>
      <vt:lpstr>Αναπόφευκτη Σύγκρουση</vt:lpstr>
      <vt:lpstr>Αναπόφευκτη Σύγκρουση</vt:lpstr>
      <vt:lpstr>Αναπόφευκτη Σύγκρουση</vt:lpstr>
      <vt:lpstr>Ευχαριστώ για την προσοχή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Theodoros Papoutsos</cp:lastModifiedBy>
  <cp:revision>6</cp:revision>
  <dcterms:created xsi:type="dcterms:W3CDTF">2023-04-27T11:28:17Z</dcterms:created>
  <dcterms:modified xsi:type="dcterms:W3CDTF">2023-06-20T08:29:51Z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2022-07-25T00:00:00Z</vt:filetime>
  </property>
  <property fmtid="{D5CDD505-2E9C-101B-9397-08002B2CF9AE}" pid="3" name="Producer">
    <vt:lpwstr>cairo 1.17.4 (https://cairographics.org)</vt:lpwstr>
  </property>
  <property fmtid="{D5CDD505-2E9C-101B-9397-08002B2CF9AE}" pid="4" name="LastSaved">
    <vt:filetime>2022-07-25T00:00:00Z</vt:filetime>
  </property>
</Properties>
</file>