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77263" y="52781"/>
            <a:ext cx="9237472" cy="788669"/>
          </a:xfrm>
          <a:prstGeom prst="rect">
            <a:avLst/>
          </a:prstGeom>
        </p:spPr>
        <p:txBody>
          <a:bodyPr wrap="square" lIns="0" tIns="0" rIns="0" bIns="0">
            <a:spAutoFit/>
          </a:bodyPr>
          <a:lstStyle>
            <a:lvl1pPr>
              <a:defRPr sz="4000" b="1" i="0">
                <a:solidFill>
                  <a:srgbClr val="FF0000"/>
                </a:solidFill>
                <a:latin typeface="Arial Narrow"/>
                <a:cs typeface="Arial Narrow"/>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6" name="Holder 6"/>
          <p:cNvSpPr>
            <a:spLocks noGrp="1"/>
          </p:cNvSpPr>
          <p:nvPr>
            <p:ph type="sldNum" sz="quarter" idx="7"/>
          </p:nvPr>
        </p:nvSpPr>
        <p:spPr/>
        <p:txBody>
          <a:bodyPr lIns="0" tIns="0" rIns="0" bIns="0"/>
          <a:lstStyle>
            <a:lvl1pPr>
              <a:defRPr sz="1200" b="0" i="0">
                <a:solidFill>
                  <a:srgbClr val="A40050"/>
                </a:solidFill>
                <a:latin typeface="Arial"/>
                <a:cs typeface="Arial"/>
              </a:defRPr>
            </a:lvl1pPr>
          </a:lstStyle>
          <a:p>
            <a:pPr marL="90170">
              <a:lnSpc>
                <a:spcPts val="1425"/>
              </a:lnSpc>
            </a:pPr>
            <a:r>
              <a:rPr dirty="0"/>
              <a:t>■</a:t>
            </a:r>
            <a:r>
              <a:rPr spc="210" dirty="0"/>
              <a:t> </a:t>
            </a:r>
            <a:fld id="{81D60167-4931-47E6-BA6A-407CBD079E47}" type="slidenum">
              <a:rPr spc="-50" dirty="0">
                <a:latin typeface="Calibri"/>
                <a:cs typeface="Calibri"/>
              </a:rPr>
              <a:t>‹#›</a:t>
            </a:fld>
            <a:endParaRPr spc="-50" dirty="0">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F0000"/>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6" name="Holder 6"/>
          <p:cNvSpPr>
            <a:spLocks noGrp="1"/>
          </p:cNvSpPr>
          <p:nvPr>
            <p:ph type="sldNum" sz="quarter" idx="7"/>
          </p:nvPr>
        </p:nvSpPr>
        <p:spPr/>
        <p:txBody>
          <a:bodyPr lIns="0" tIns="0" rIns="0" bIns="0"/>
          <a:lstStyle>
            <a:lvl1pPr>
              <a:defRPr sz="1200" b="0" i="0">
                <a:solidFill>
                  <a:srgbClr val="A40050"/>
                </a:solidFill>
                <a:latin typeface="Arial"/>
                <a:cs typeface="Arial"/>
              </a:defRPr>
            </a:lvl1pPr>
          </a:lstStyle>
          <a:p>
            <a:pPr marL="90170">
              <a:lnSpc>
                <a:spcPts val="1425"/>
              </a:lnSpc>
            </a:pPr>
            <a:r>
              <a:rPr dirty="0"/>
              <a:t>■</a:t>
            </a:r>
            <a:r>
              <a:rPr spc="210" dirty="0"/>
              <a:t> </a:t>
            </a:r>
            <a:fld id="{81D60167-4931-47E6-BA6A-407CBD079E47}" type="slidenum">
              <a:rPr spc="-50" dirty="0">
                <a:latin typeface="Calibri"/>
                <a:cs typeface="Calibri"/>
              </a:rPr>
              <a:t>‹#›</a:t>
            </a:fld>
            <a:endParaRPr spc="-50" dirty="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F0000"/>
                </a:solidFill>
                <a:latin typeface="Arial Narrow"/>
                <a:cs typeface="Arial Narrow"/>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7" name="Holder 7"/>
          <p:cNvSpPr>
            <a:spLocks noGrp="1"/>
          </p:cNvSpPr>
          <p:nvPr>
            <p:ph type="sldNum" sz="quarter" idx="7"/>
          </p:nvPr>
        </p:nvSpPr>
        <p:spPr/>
        <p:txBody>
          <a:bodyPr lIns="0" tIns="0" rIns="0" bIns="0"/>
          <a:lstStyle>
            <a:lvl1pPr>
              <a:defRPr sz="1200" b="0" i="0">
                <a:solidFill>
                  <a:srgbClr val="A40050"/>
                </a:solidFill>
                <a:latin typeface="Arial"/>
                <a:cs typeface="Arial"/>
              </a:defRPr>
            </a:lvl1pPr>
          </a:lstStyle>
          <a:p>
            <a:pPr marL="90170">
              <a:lnSpc>
                <a:spcPts val="1425"/>
              </a:lnSpc>
            </a:pPr>
            <a:r>
              <a:rPr dirty="0"/>
              <a:t>■</a:t>
            </a:r>
            <a:r>
              <a:rPr spc="210" dirty="0"/>
              <a:t> </a:t>
            </a:r>
            <a:fld id="{81D60167-4931-47E6-BA6A-407CBD079E47}" type="slidenum">
              <a:rPr spc="-50" dirty="0">
                <a:latin typeface="Calibri"/>
                <a:cs typeface="Calibri"/>
              </a:rPr>
              <a:t>‹#›</a:t>
            </a:fld>
            <a:endParaRPr spc="-50" dirty="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F0000"/>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5" name="Holder 5"/>
          <p:cNvSpPr>
            <a:spLocks noGrp="1"/>
          </p:cNvSpPr>
          <p:nvPr>
            <p:ph type="sldNum" sz="quarter" idx="7"/>
          </p:nvPr>
        </p:nvSpPr>
        <p:spPr/>
        <p:txBody>
          <a:bodyPr lIns="0" tIns="0" rIns="0" bIns="0"/>
          <a:lstStyle>
            <a:lvl1pPr>
              <a:defRPr sz="1200" b="0" i="0">
                <a:solidFill>
                  <a:srgbClr val="A40050"/>
                </a:solidFill>
                <a:latin typeface="Arial"/>
                <a:cs typeface="Arial"/>
              </a:defRPr>
            </a:lvl1pPr>
          </a:lstStyle>
          <a:p>
            <a:pPr marL="90170">
              <a:lnSpc>
                <a:spcPts val="1425"/>
              </a:lnSpc>
            </a:pPr>
            <a:r>
              <a:rPr dirty="0"/>
              <a:t>■</a:t>
            </a:r>
            <a:r>
              <a:rPr spc="210" dirty="0"/>
              <a:t> </a:t>
            </a:r>
            <a:fld id="{81D60167-4931-47E6-BA6A-407CBD079E47}" type="slidenum">
              <a:rPr spc="-50" dirty="0">
                <a:latin typeface="Calibri"/>
                <a:cs typeface="Calibri"/>
              </a:rPr>
              <a:t>‹#›</a:t>
            </a:fld>
            <a:endParaRPr spc="-50" dirty="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29171" y="5899013"/>
            <a:ext cx="1905395" cy="611983"/>
          </a:xfrm>
          <a:prstGeom prst="rect">
            <a:avLst/>
          </a:prstGeom>
        </p:spPr>
      </p:pic>
      <p:pic>
        <p:nvPicPr>
          <p:cNvPr id="17" name="bg object 17"/>
          <p:cNvPicPr/>
          <p:nvPr/>
        </p:nvPicPr>
        <p:blipFill>
          <a:blip r:embed="rId3" cstate="print"/>
          <a:stretch>
            <a:fillRect/>
          </a:stretch>
        </p:blipFill>
        <p:spPr>
          <a:xfrm>
            <a:off x="2005583" y="5847588"/>
            <a:ext cx="7242048" cy="859536"/>
          </a:xfrm>
          <a:prstGeom prst="rect">
            <a:avLst/>
          </a:prstGeom>
        </p:spPr>
      </p:pic>
      <p:pic>
        <p:nvPicPr>
          <p:cNvPr id="18" name="bg object 18"/>
          <p:cNvPicPr/>
          <p:nvPr/>
        </p:nvPicPr>
        <p:blipFill>
          <a:blip r:embed="rId4" cstate="print"/>
          <a:stretch>
            <a:fillRect/>
          </a:stretch>
        </p:blipFill>
        <p:spPr>
          <a:xfrm>
            <a:off x="2417064" y="5934456"/>
            <a:ext cx="7357872" cy="685800"/>
          </a:xfrm>
          <a:prstGeom prst="rect">
            <a:avLst/>
          </a:prstGeom>
        </p:spPr>
      </p:pic>
      <p:pic>
        <p:nvPicPr>
          <p:cNvPr id="19" name="bg object 19"/>
          <p:cNvPicPr/>
          <p:nvPr/>
        </p:nvPicPr>
        <p:blipFill>
          <a:blip r:embed="rId5" cstate="print"/>
          <a:stretch>
            <a:fillRect/>
          </a:stretch>
        </p:blipFill>
        <p:spPr>
          <a:xfrm>
            <a:off x="4855463" y="6077712"/>
            <a:ext cx="2481072" cy="591312"/>
          </a:xfrm>
          <a:prstGeom prst="rect">
            <a:avLst/>
          </a:prstGeom>
        </p:spPr>
      </p:pic>
      <p:pic>
        <p:nvPicPr>
          <p:cNvPr id="20" name="bg object 20"/>
          <p:cNvPicPr/>
          <p:nvPr/>
        </p:nvPicPr>
        <p:blipFill>
          <a:blip r:embed="rId6" cstate="print"/>
          <a:stretch>
            <a:fillRect/>
          </a:stretch>
        </p:blipFill>
        <p:spPr>
          <a:xfrm>
            <a:off x="750621" y="154842"/>
            <a:ext cx="10891630" cy="5647203"/>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4" name="Holder 4"/>
          <p:cNvSpPr>
            <a:spLocks noGrp="1"/>
          </p:cNvSpPr>
          <p:nvPr>
            <p:ph type="sldNum" sz="quarter" idx="7"/>
          </p:nvPr>
        </p:nvSpPr>
        <p:spPr/>
        <p:txBody>
          <a:bodyPr lIns="0" tIns="0" rIns="0" bIns="0"/>
          <a:lstStyle>
            <a:lvl1pPr>
              <a:defRPr sz="1200" b="0" i="0">
                <a:solidFill>
                  <a:srgbClr val="A40050"/>
                </a:solidFill>
                <a:latin typeface="Arial"/>
                <a:cs typeface="Arial"/>
              </a:defRPr>
            </a:lvl1pPr>
          </a:lstStyle>
          <a:p>
            <a:pPr marL="90170">
              <a:lnSpc>
                <a:spcPts val="1425"/>
              </a:lnSpc>
            </a:pPr>
            <a:r>
              <a:rPr dirty="0"/>
              <a:t>■</a:t>
            </a:r>
            <a:r>
              <a:rPr spc="210" dirty="0"/>
              <a:t> </a:t>
            </a:r>
            <a:fld id="{81D60167-4931-47E6-BA6A-407CBD079E47}" type="slidenum">
              <a:rPr spc="-50" dirty="0">
                <a:latin typeface="Calibri"/>
                <a:cs typeface="Calibri"/>
              </a:rPr>
              <a:t>‹#›</a:t>
            </a:fld>
            <a:endParaRPr spc="-50" dirty="0">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29171" y="5899013"/>
            <a:ext cx="1905395" cy="611983"/>
          </a:xfrm>
          <a:prstGeom prst="rect">
            <a:avLst/>
          </a:prstGeom>
        </p:spPr>
      </p:pic>
      <p:pic>
        <p:nvPicPr>
          <p:cNvPr id="17" name="bg object 17"/>
          <p:cNvPicPr/>
          <p:nvPr/>
        </p:nvPicPr>
        <p:blipFill>
          <a:blip r:embed="rId8" cstate="print"/>
          <a:stretch>
            <a:fillRect/>
          </a:stretch>
        </p:blipFill>
        <p:spPr>
          <a:xfrm>
            <a:off x="2005583" y="5847588"/>
            <a:ext cx="7242048" cy="859536"/>
          </a:xfrm>
          <a:prstGeom prst="rect">
            <a:avLst/>
          </a:prstGeom>
        </p:spPr>
      </p:pic>
      <p:pic>
        <p:nvPicPr>
          <p:cNvPr id="18" name="bg object 18"/>
          <p:cNvPicPr/>
          <p:nvPr/>
        </p:nvPicPr>
        <p:blipFill>
          <a:blip r:embed="rId9" cstate="print"/>
          <a:stretch>
            <a:fillRect/>
          </a:stretch>
        </p:blipFill>
        <p:spPr>
          <a:xfrm>
            <a:off x="2417064" y="5934456"/>
            <a:ext cx="7357872" cy="685800"/>
          </a:xfrm>
          <a:prstGeom prst="rect">
            <a:avLst/>
          </a:prstGeom>
        </p:spPr>
      </p:pic>
      <p:pic>
        <p:nvPicPr>
          <p:cNvPr id="19" name="bg object 19"/>
          <p:cNvPicPr/>
          <p:nvPr/>
        </p:nvPicPr>
        <p:blipFill>
          <a:blip r:embed="rId10" cstate="print"/>
          <a:stretch>
            <a:fillRect/>
          </a:stretch>
        </p:blipFill>
        <p:spPr>
          <a:xfrm>
            <a:off x="4855463" y="6077712"/>
            <a:ext cx="2481072" cy="591312"/>
          </a:xfrm>
          <a:prstGeom prst="rect">
            <a:avLst/>
          </a:prstGeom>
        </p:spPr>
      </p:pic>
      <p:sp>
        <p:nvSpPr>
          <p:cNvPr id="2" name="Holder 2"/>
          <p:cNvSpPr>
            <a:spLocks noGrp="1"/>
          </p:cNvSpPr>
          <p:nvPr>
            <p:ph type="title"/>
          </p:nvPr>
        </p:nvSpPr>
        <p:spPr>
          <a:xfrm>
            <a:off x="3633342" y="57404"/>
            <a:ext cx="4903470" cy="973455"/>
          </a:xfrm>
          <a:prstGeom prst="rect">
            <a:avLst/>
          </a:prstGeom>
        </p:spPr>
        <p:txBody>
          <a:bodyPr wrap="square" lIns="0" tIns="0" rIns="0" bIns="0">
            <a:spAutoFit/>
          </a:bodyPr>
          <a:lstStyle>
            <a:lvl1pPr>
              <a:defRPr sz="4000" b="1" i="0">
                <a:solidFill>
                  <a:srgbClr val="FF0000"/>
                </a:solidFill>
                <a:latin typeface="Arial Narrow"/>
                <a:cs typeface="Arial Narrow"/>
              </a:defRPr>
            </a:lvl1pPr>
          </a:lstStyle>
          <a:p>
            <a:endParaRPr/>
          </a:p>
        </p:txBody>
      </p:sp>
      <p:sp>
        <p:nvSpPr>
          <p:cNvPr id="3" name="Holder 3"/>
          <p:cNvSpPr>
            <a:spLocks noGrp="1"/>
          </p:cNvSpPr>
          <p:nvPr>
            <p:ph type="body" idx="1"/>
          </p:nvPr>
        </p:nvSpPr>
        <p:spPr>
          <a:xfrm>
            <a:off x="916939" y="2019680"/>
            <a:ext cx="10359390" cy="3204845"/>
          </a:xfrm>
          <a:prstGeom prst="rect">
            <a:avLst/>
          </a:prstGeom>
        </p:spPr>
        <p:txBody>
          <a:bodyPr wrap="square" lIns="0" tIns="0" rIns="0" bIns="0">
            <a:spAutoFit/>
          </a:bodyPr>
          <a:lstStyle>
            <a:lvl1pPr>
              <a:defRPr sz="24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6" name="Holder 6"/>
          <p:cNvSpPr>
            <a:spLocks noGrp="1"/>
          </p:cNvSpPr>
          <p:nvPr>
            <p:ph type="sldNum" sz="quarter" idx="7"/>
          </p:nvPr>
        </p:nvSpPr>
        <p:spPr>
          <a:xfrm>
            <a:off x="11076178" y="6380590"/>
            <a:ext cx="381000" cy="201929"/>
          </a:xfrm>
          <a:prstGeom prst="rect">
            <a:avLst/>
          </a:prstGeom>
        </p:spPr>
        <p:txBody>
          <a:bodyPr wrap="square" lIns="0" tIns="0" rIns="0" bIns="0">
            <a:spAutoFit/>
          </a:bodyPr>
          <a:lstStyle>
            <a:lvl1pPr>
              <a:defRPr sz="1200" b="0" i="0">
                <a:solidFill>
                  <a:srgbClr val="A40050"/>
                </a:solidFill>
                <a:latin typeface="Arial"/>
                <a:cs typeface="Arial"/>
              </a:defRPr>
            </a:lvl1pPr>
          </a:lstStyle>
          <a:p>
            <a:pPr marL="90170">
              <a:lnSpc>
                <a:spcPts val="1425"/>
              </a:lnSpc>
            </a:pPr>
            <a:r>
              <a:rPr dirty="0"/>
              <a:t>■</a:t>
            </a:r>
            <a:r>
              <a:rPr spc="210" dirty="0"/>
              <a:t> </a:t>
            </a:r>
            <a:fld id="{81D60167-4931-47E6-BA6A-407CBD079E47}" type="slidenum">
              <a:rPr spc="-50" dirty="0">
                <a:latin typeface="Calibri"/>
                <a:cs typeface="Calibri"/>
              </a:rPr>
              <a:t>‹#›</a:t>
            </a:fld>
            <a:endParaRPr spc="-50" dirty="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jpg"/><Relationship Id="rId7" Type="http://schemas.openxmlformats.org/officeDocument/2006/relationships/hyperlink" Target="mailto:francesca.lagioia@unibo.it" TargetMode="External"/><Relationship Id="rId12"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mailto:francesca.lagioia@eui.eu" TargetMode="External"/><Relationship Id="rId11" Type="http://schemas.openxmlformats.org/officeDocument/2006/relationships/image" Target="../media/image12.jp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8.png"/><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jp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jp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4.png"/><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66.jpg"/></Relationships>
</file>

<file path=ppt/slides/_rels/slide2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5.xml"/><Relationship Id="rId5" Type="http://schemas.openxmlformats.org/officeDocument/2006/relationships/image" Target="../media/image72.jpg"/><Relationship Id="rId4" Type="http://schemas.openxmlformats.org/officeDocument/2006/relationships/image" Target="../media/image71.jp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3.jpg"/><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72.jpg"/></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claudette-gdpr.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laudette-gdpr.eu/" TargetMode="External"/><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155.185.228.137/claudette4gdp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155.185.228.137/claudette4gdpr/"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png"/><Relationship Id="rId2" Type="http://schemas.openxmlformats.org/officeDocument/2006/relationships/image" Target="../media/image27.jpg"/><Relationship Id="rId16"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jpg"/><Relationship Id="rId15" Type="http://schemas.openxmlformats.org/officeDocument/2006/relationships/image" Target="../media/image4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png"/><Relationship Id="rId14" Type="http://schemas.openxmlformats.org/officeDocument/2006/relationships/image" Target="../media/image39.png"/></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9171" y="328375"/>
            <a:ext cx="11312099" cy="1111425"/>
          </a:xfrm>
          <a:prstGeom prst="rect">
            <a:avLst/>
          </a:prstGeom>
        </p:spPr>
      </p:pic>
      <p:pic>
        <p:nvPicPr>
          <p:cNvPr id="3" name="object 3"/>
          <p:cNvPicPr/>
          <p:nvPr/>
        </p:nvPicPr>
        <p:blipFill>
          <a:blip r:embed="rId3" cstate="print"/>
          <a:stretch>
            <a:fillRect/>
          </a:stretch>
        </p:blipFill>
        <p:spPr>
          <a:xfrm>
            <a:off x="10306811" y="6085332"/>
            <a:ext cx="1097279" cy="542544"/>
          </a:xfrm>
          <a:prstGeom prst="rect">
            <a:avLst/>
          </a:prstGeom>
        </p:spPr>
      </p:pic>
      <p:sp>
        <p:nvSpPr>
          <p:cNvPr id="4" name="object 4"/>
          <p:cNvSpPr txBox="1"/>
          <p:nvPr/>
        </p:nvSpPr>
        <p:spPr>
          <a:xfrm>
            <a:off x="7326883" y="6263436"/>
            <a:ext cx="2696210" cy="367665"/>
          </a:xfrm>
          <a:prstGeom prst="rect">
            <a:avLst/>
          </a:prstGeom>
        </p:spPr>
        <p:txBody>
          <a:bodyPr vert="horz" wrap="square" lIns="0" tIns="27305" rIns="0" bIns="0" rtlCol="0">
            <a:spAutoFit/>
          </a:bodyPr>
          <a:lstStyle/>
          <a:p>
            <a:pPr marL="12700" marR="5080" indent="612775" algn="r">
              <a:lnSpc>
                <a:spcPts val="860"/>
              </a:lnSpc>
              <a:spcBef>
                <a:spcPts val="215"/>
              </a:spcBef>
            </a:pPr>
            <a:r>
              <a:rPr sz="800" dirty="0">
                <a:latin typeface="Arial"/>
                <a:cs typeface="Arial"/>
              </a:rPr>
              <a:t>This</a:t>
            </a:r>
            <a:r>
              <a:rPr sz="800" spc="-20" dirty="0">
                <a:latin typeface="Arial"/>
                <a:cs typeface="Arial"/>
              </a:rPr>
              <a:t> </a:t>
            </a:r>
            <a:r>
              <a:rPr sz="800" dirty="0">
                <a:latin typeface="Arial"/>
                <a:cs typeface="Arial"/>
              </a:rPr>
              <a:t>Master</a:t>
            </a:r>
            <a:r>
              <a:rPr sz="800" spc="-10" dirty="0">
                <a:latin typeface="Arial"/>
                <a:cs typeface="Arial"/>
              </a:rPr>
              <a:t> </a:t>
            </a:r>
            <a:r>
              <a:rPr sz="800" dirty="0">
                <a:latin typeface="Arial"/>
                <a:cs typeface="Arial"/>
              </a:rPr>
              <a:t>is</a:t>
            </a:r>
            <a:r>
              <a:rPr sz="800" spc="-30" dirty="0">
                <a:latin typeface="Arial"/>
                <a:cs typeface="Arial"/>
              </a:rPr>
              <a:t> </a:t>
            </a:r>
            <a:r>
              <a:rPr sz="800" dirty="0">
                <a:latin typeface="Arial"/>
                <a:cs typeface="Arial"/>
              </a:rPr>
              <a:t>run under</a:t>
            </a:r>
            <a:r>
              <a:rPr sz="800" spc="5" dirty="0">
                <a:latin typeface="Arial"/>
                <a:cs typeface="Arial"/>
              </a:rPr>
              <a:t> </a:t>
            </a:r>
            <a:r>
              <a:rPr sz="800" dirty="0">
                <a:latin typeface="Arial"/>
                <a:cs typeface="Arial"/>
              </a:rPr>
              <a:t>the</a:t>
            </a:r>
            <a:r>
              <a:rPr sz="800" spc="-10" dirty="0">
                <a:latin typeface="Arial"/>
                <a:cs typeface="Arial"/>
              </a:rPr>
              <a:t> </a:t>
            </a:r>
            <a:r>
              <a:rPr sz="800" dirty="0">
                <a:latin typeface="Arial"/>
                <a:cs typeface="Arial"/>
              </a:rPr>
              <a:t>context</a:t>
            </a:r>
            <a:r>
              <a:rPr sz="800" spc="15" dirty="0">
                <a:latin typeface="Arial"/>
                <a:cs typeface="Arial"/>
              </a:rPr>
              <a:t> </a:t>
            </a:r>
            <a:r>
              <a:rPr sz="800" dirty="0">
                <a:latin typeface="Arial"/>
                <a:cs typeface="Arial"/>
              </a:rPr>
              <a:t>of</a:t>
            </a:r>
            <a:r>
              <a:rPr sz="800" spc="-5" dirty="0">
                <a:latin typeface="Arial"/>
                <a:cs typeface="Arial"/>
              </a:rPr>
              <a:t> </a:t>
            </a:r>
            <a:r>
              <a:rPr sz="800" spc="-10" dirty="0">
                <a:latin typeface="Arial"/>
                <a:cs typeface="Arial"/>
              </a:rPr>
              <a:t>Action </a:t>
            </a:r>
            <a:r>
              <a:rPr sz="800" dirty="0">
                <a:latin typeface="Arial"/>
                <a:cs typeface="Arial"/>
              </a:rPr>
              <a:t>No</a:t>
            </a:r>
            <a:r>
              <a:rPr sz="800" spc="-10" dirty="0">
                <a:latin typeface="Arial"/>
                <a:cs typeface="Arial"/>
              </a:rPr>
              <a:t> 2020-EU-IA-</a:t>
            </a:r>
            <a:r>
              <a:rPr sz="800" dirty="0">
                <a:latin typeface="Arial"/>
                <a:cs typeface="Arial"/>
              </a:rPr>
              <a:t>0087,</a:t>
            </a:r>
            <a:r>
              <a:rPr sz="800" spc="50" dirty="0">
                <a:latin typeface="Arial"/>
                <a:cs typeface="Arial"/>
              </a:rPr>
              <a:t> </a:t>
            </a:r>
            <a:r>
              <a:rPr sz="800" spc="-10" dirty="0">
                <a:latin typeface="Arial"/>
                <a:cs typeface="Arial"/>
              </a:rPr>
              <a:t>co-</a:t>
            </a:r>
            <a:r>
              <a:rPr sz="800" dirty="0">
                <a:latin typeface="Arial"/>
                <a:cs typeface="Arial"/>
              </a:rPr>
              <a:t>financed</a:t>
            </a:r>
            <a:r>
              <a:rPr sz="800" spc="5" dirty="0">
                <a:latin typeface="Arial"/>
                <a:cs typeface="Arial"/>
              </a:rPr>
              <a:t> </a:t>
            </a:r>
            <a:r>
              <a:rPr sz="800" dirty="0">
                <a:latin typeface="Arial"/>
                <a:cs typeface="Arial"/>
              </a:rPr>
              <a:t>by</a:t>
            </a:r>
            <a:r>
              <a:rPr sz="800" spc="15" dirty="0">
                <a:latin typeface="Arial"/>
                <a:cs typeface="Arial"/>
              </a:rPr>
              <a:t> </a:t>
            </a:r>
            <a:r>
              <a:rPr sz="800" dirty="0">
                <a:latin typeface="Arial"/>
                <a:cs typeface="Arial"/>
              </a:rPr>
              <a:t>the</a:t>
            </a:r>
            <a:r>
              <a:rPr sz="800" spc="5" dirty="0">
                <a:latin typeface="Arial"/>
                <a:cs typeface="Arial"/>
              </a:rPr>
              <a:t> </a:t>
            </a:r>
            <a:r>
              <a:rPr sz="800" dirty="0">
                <a:latin typeface="Arial"/>
                <a:cs typeface="Arial"/>
              </a:rPr>
              <a:t>EU</a:t>
            </a:r>
            <a:r>
              <a:rPr sz="800" spc="5" dirty="0">
                <a:latin typeface="Arial"/>
                <a:cs typeface="Arial"/>
              </a:rPr>
              <a:t> </a:t>
            </a:r>
            <a:r>
              <a:rPr sz="800" dirty="0">
                <a:latin typeface="Arial"/>
                <a:cs typeface="Arial"/>
              </a:rPr>
              <a:t>CEF</a:t>
            </a:r>
            <a:r>
              <a:rPr sz="800" spc="-5" dirty="0">
                <a:latin typeface="Arial"/>
                <a:cs typeface="Arial"/>
              </a:rPr>
              <a:t> </a:t>
            </a:r>
            <a:r>
              <a:rPr sz="800" spc="-10" dirty="0">
                <a:latin typeface="Arial"/>
                <a:cs typeface="Arial"/>
              </a:rPr>
              <a:t>Telecom </a:t>
            </a:r>
            <a:r>
              <a:rPr sz="800" dirty="0">
                <a:latin typeface="Arial"/>
                <a:cs typeface="Arial"/>
              </a:rPr>
              <a:t>under</a:t>
            </a:r>
            <a:r>
              <a:rPr sz="800" spc="5" dirty="0">
                <a:latin typeface="Arial"/>
                <a:cs typeface="Arial"/>
              </a:rPr>
              <a:t> </a:t>
            </a:r>
            <a:r>
              <a:rPr sz="800" dirty="0">
                <a:latin typeface="Arial"/>
                <a:cs typeface="Arial"/>
              </a:rPr>
              <a:t>GA</a:t>
            </a:r>
            <a:r>
              <a:rPr sz="800" spc="-15" dirty="0">
                <a:latin typeface="Arial"/>
                <a:cs typeface="Arial"/>
              </a:rPr>
              <a:t> </a:t>
            </a:r>
            <a:r>
              <a:rPr sz="800" dirty="0">
                <a:latin typeface="Arial"/>
                <a:cs typeface="Arial"/>
              </a:rPr>
              <a:t>nr. </a:t>
            </a:r>
            <a:r>
              <a:rPr sz="800" spc="-10" dirty="0">
                <a:latin typeface="Arial"/>
                <a:cs typeface="Arial"/>
              </a:rPr>
              <a:t>INEA/CEF/ICT/A2020/2267423</a:t>
            </a:r>
            <a:endParaRPr sz="800">
              <a:latin typeface="Arial"/>
              <a:cs typeface="Arial"/>
            </a:endParaRPr>
          </a:p>
        </p:txBody>
      </p:sp>
      <p:pic>
        <p:nvPicPr>
          <p:cNvPr id="5" name="object 5"/>
          <p:cNvPicPr/>
          <p:nvPr/>
        </p:nvPicPr>
        <p:blipFill>
          <a:blip r:embed="rId4" cstate="print"/>
          <a:stretch>
            <a:fillRect/>
          </a:stretch>
        </p:blipFill>
        <p:spPr>
          <a:xfrm>
            <a:off x="639652" y="6282690"/>
            <a:ext cx="2709600" cy="308038"/>
          </a:xfrm>
          <a:prstGeom prst="rect">
            <a:avLst/>
          </a:prstGeom>
        </p:spPr>
      </p:pic>
      <p:pic>
        <p:nvPicPr>
          <p:cNvPr id="6" name="object 6"/>
          <p:cNvPicPr/>
          <p:nvPr/>
        </p:nvPicPr>
        <p:blipFill>
          <a:blip r:embed="rId5" cstate="print"/>
          <a:stretch>
            <a:fillRect/>
          </a:stretch>
        </p:blipFill>
        <p:spPr>
          <a:xfrm>
            <a:off x="10023347" y="188976"/>
            <a:ext cx="1964435" cy="467868"/>
          </a:xfrm>
          <a:prstGeom prst="rect">
            <a:avLst/>
          </a:prstGeom>
        </p:spPr>
      </p:pic>
      <p:sp>
        <p:nvSpPr>
          <p:cNvPr id="7" name="object 7"/>
          <p:cNvSpPr txBox="1"/>
          <p:nvPr/>
        </p:nvSpPr>
        <p:spPr>
          <a:xfrm>
            <a:off x="297891" y="3293490"/>
            <a:ext cx="10253980" cy="2769348"/>
          </a:xfrm>
          <a:prstGeom prst="rect">
            <a:avLst/>
          </a:prstGeom>
        </p:spPr>
        <p:txBody>
          <a:bodyPr vert="horz" wrap="square" lIns="0" tIns="12065" rIns="0" bIns="0" rtlCol="0">
            <a:spAutoFit/>
          </a:bodyPr>
          <a:lstStyle/>
          <a:p>
            <a:pPr marL="1967230">
              <a:lnSpc>
                <a:spcPct val="100000"/>
              </a:lnSpc>
              <a:spcBef>
                <a:spcPts val="95"/>
              </a:spcBef>
            </a:pPr>
            <a:r>
              <a:rPr lang="el-GR" sz="3100" spc="-10" dirty="0">
                <a:latin typeface="Gill Sans MT"/>
                <a:cs typeface="Gill Sans MT"/>
              </a:rPr>
              <a:t>η περίπτωση των συμβάσεων και των πολιτικών απορρήτου στο </a:t>
            </a:r>
            <a:r>
              <a:rPr sz="3100" spc="-90" dirty="0">
                <a:latin typeface="Gill Sans MT"/>
                <a:cs typeface="Gill Sans MT"/>
              </a:rPr>
              <a:t>Claudette</a:t>
            </a:r>
            <a:endParaRPr sz="3100" dirty="0">
              <a:latin typeface="Gill Sans MT"/>
              <a:cs typeface="Gill Sans MT"/>
            </a:endParaRPr>
          </a:p>
          <a:p>
            <a:pPr>
              <a:lnSpc>
                <a:spcPct val="100000"/>
              </a:lnSpc>
            </a:pPr>
            <a:endParaRPr sz="3500" dirty="0">
              <a:latin typeface="Gill Sans MT"/>
              <a:cs typeface="Gill Sans MT"/>
            </a:endParaRPr>
          </a:p>
          <a:p>
            <a:pPr>
              <a:lnSpc>
                <a:spcPct val="100000"/>
              </a:lnSpc>
              <a:spcBef>
                <a:spcPts val="5"/>
              </a:spcBef>
            </a:pPr>
            <a:endParaRPr sz="2950" dirty="0">
              <a:latin typeface="Gill Sans MT"/>
              <a:cs typeface="Gill Sans MT"/>
            </a:endParaRPr>
          </a:p>
          <a:p>
            <a:pPr marL="12700">
              <a:lnSpc>
                <a:spcPct val="100000"/>
              </a:lnSpc>
            </a:pPr>
            <a:r>
              <a:rPr sz="2400" b="1" dirty="0">
                <a:solidFill>
                  <a:srgbClr val="1F3863"/>
                </a:solidFill>
                <a:latin typeface="Calibri"/>
                <a:cs typeface="Calibri"/>
              </a:rPr>
              <a:t>Francesca</a:t>
            </a:r>
            <a:r>
              <a:rPr sz="2400" b="1" spc="-55" dirty="0">
                <a:solidFill>
                  <a:srgbClr val="1F3863"/>
                </a:solidFill>
                <a:latin typeface="Calibri"/>
                <a:cs typeface="Calibri"/>
              </a:rPr>
              <a:t> </a:t>
            </a:r>
            <a:r>
              <a:rPr sz="2400" b="1" dirty="0">
                <a:solidFill>
                  <a:srgbClr val="1F3863"/>
                </a:solidFill>
                <a:latin typeface="Calibri"/>
                <a:cs typeface="Calibri"/>
              </a:rPr>
              <a:t>Lagioia,</a:t>
            </a:r>
            <a:r>
              <a:rPr sz="2400" b="1" spc="-45" dirty="0">
                <a:solidFill>
                  <a:srgbClr val="1F3863"/>
                </a:solidFill>
                <a:latin typeface="Calibri"/>
                <a:cs typeface="Calibri"/>
              </a:rPr>
              <a:t> </a:t>
            </a:r>
            <a:r>
              <a:rPr sz="2400" b="1" spc="-25" dirty="0">
                <a:solidFill>
                  <a:srgbClr val="1F3863"/>
                </a:solidFill>
                <a:latin typeface="Calibri"/>
                <a:cs typeface="Calibri"/>
              </a:rPr>
              <a:t>PhD</a:t>
            </a:r>
            <a:endParaRPr sz="2400" dirty="0">
              <a:latin typeface="Calibri"/>
              <a:cs typeface="Calibri"/>
            </a:endParaRPr>
          </a:p>
          <a:p>
            <a:pPr marL="12700">
              <a:lnSpc>
                <a:spcPct val="100000"/>
              </a:lnSpc>
              <a:spcBef>
                <a:spcPts val="755"/>
              </a:spcBef>
            </a:pPr>
            <a:r>
              <a:rPr sz="2200" u="sng" spc="-20" dirty="0">
                <a:solidFill>
                  <a:srgbClr val="0462C1"/>
                </a:solidFill>
                <a:uFill>
                  <a:solidFill>
                    <a:srgbClr val="0462C1"/>
                  </a:solidFill>
                </a:uFill>
                <a:latin typeface="Calibri"/>
                <a:cs typeface="Calibri"/>
                <a:hlinkClick r:id="rId6"/>
              </a:rPr>
              <a:t>francesca.lagioia@eui.eu</a:t>
            </a:r>
            <a:r>
              <a:rPr sz="2200" spc="-20" dirty="0">
                <a:latin typeface="Calibri"/>
                <a:cs typeface="Calibri"/>
              </a:rPr>
              <a:t>,</a:t>
            </a:r>
            <a:r>
              <a:rPr sz="2200" spc="130" dirty="0">
                <a:latin typeface="Calibri"/>
                <a:cs typeface="Calibri"/>
              </a:rPr>
              <a:t> </a:t>
            </a:r>
            <a:r>
              <a:rPr sz="2200" u="sng" spc="-10" dirty="0">
                <a:solidFill>
                  <a:srgbClr val="0462C1"/>
                </a:solidFill>
                <a:uFill>
                  <a:solidFill>
                    <a:srgbClr val="0462C1"/>
                  </a:solidFill>
                </a:uFill>
                <a:latin typeface="Calibri"/>
                <a:cs typeface="Calibri"/>
                <a:hlinkClick r:id="rId7"/>
              </a:rPr>
              <a:t>francesca.lagioia@unibo.it</a:t>
            </a:r>
            <a:endParaRPr sz="2200" dirty="0">
              <a:latin typeface="Calibri"/>
              <a:cs typeface="Calibri"/>
            </a:endParaRPr>
          </a:p>
        </p:txBody>
      </p:sp>
      <p:sp>
        <p:nvSpPr>
          <p:cNvPr id="8" name="object 8"/>
          <p:cNvSpPr txBox="1">
            <a:spLocks noGrp="1"/>
          </p:cNvSpPr>
          <p:nvPr>
            <p:ph type="title"/>
          </p:nvPr>
        </p:nvSpPr>
        <p:spPr>
          <a:xfrm>
            <a:off x="3352927" y="2471369"/>
            <a:ext cx="6953884" cy="581569"/>
          </a:xfrm>
          <a:prstGeom prst="rect">
            <a:avLst/>
          </a:prstGeom>
        </p:spPr>
        <p:txBody>
          <a:bodyPr vert="horz" wrap="square" lIns="0" tIns="12065" rIns="0" bIns="0" rtlCol="0">
            <a:spAutoFit/>
          </a:bodyPr>
          <a:lstStyle/>
          <a:p>
            <a:pPr marL="12700">
              <a:lnSpc>
                <a:spcPct val="100000"/>
              </a:lnSpc>
              <a:spcBef>
                <a:spcPts val="95"/>
              </a:spcBef>
            </a:pPr>
            <a:r>
              <a:rPr lang="el-GR" sz="3700" spc="-40" dirty="0">
                <a:solidFill>
                  <a:srgbClr val="1F4E79"/>
                </a:solidFill>
              </a:rPr>
              <a:t>Ανάλυση κειμένου στο νομικό πεδίο:</a:t>
            </a:r>
            <a:endParaRPr sz="3700" dirty="0"/>
          </a:p>
        </p:txBody>
      </p:sp>
      <p:grpSp>
        <p:nvGrpSpPr>
          <p:cNvPr id="9" name="object 9"/>
          <p:cNvGrpSpPr/>
          <p:nvPr/>
        </p:nvGrpSpPr>
        <p:grpSpPr>
          <a:xfrm>
            <a:off x="5568696" y="169163"/>
            <a:ext cx="3909060" cy="1690370"/>
            <a:chOff x="5568696" y="169163"/>
            <a:chExt cx="3909060" cy="1690370"/>
          </a:xfrm>
        </p:grpSpPr>
        <p:pic>
          <p:nvPicPr>
            <p:cNvPr id="10" name="object 10"/>
            <p:cNvPicPr/>
            <p:nvPr/>
          </p:nvPicPr>
          <p:blipFill>
            <a:blip r:embed="rId8" cstate="print"/>
            <a:stretch>
              <a:fillRect/>
            </a:stretch>
          </p:blipFill>
          <p:spPr>
            <a:xfrm>
              <a:off x="6940296" y="169163"/>
              <a:ext cx="2537459" cy="1389888"/>
            </a:xfrm>
            <a:prstGeom prst="rect">
              <a:avLst/>
            </a:prstGeom>
          </p:spPr>
        </p:pic>
        <p:pic>
          <p:nvPicPr>
            <p:cNvPr id="11" name="object 11"/>
            <p:cNvPicPr/>
            <p:nvPr/>
          </p:nvPicPr>
          <p:blipFill>
            <a:blip r:embed="rId9" cstate="print"/>
            <a:stretch>
              <a:fillRect/>
            </a:stretch>
          </p:blipFill>
          <p:spPr>
            <a:xfrm>
              <a:off x="5568696" y="169163"/>
              <a:ext cx="1539240" cy="1690116"/>
            </a:xfrm>
            <a:prstGeom prst="rect">
              <a:avLst/>
            </a:prstGeom>
          </p:spPr>
        </p:pic>
      </p:grpSp>
      <p:pic>
        <p:nvPicPr>
          <p:cNvPr id="12" name="object 12"/>
          <p:cNvPicPr/>
          <p:nvPr/>
        </p:nvPicPr>
        <p:blipFill>
          <a:blip r:embed="rId10" cstate="print"/>
          <a:stretch>
            <a:fillRect/>
          </a:stretch>
        </p:blipFill>
        <p:spPr>
          <a:xfrm>
            <a:off x="3838955" y="321563"/>
            <a:ext cx="1120139" cy="1136904"/>
          </a:xfrm>
          <a:prstGeom prst="rect">
            <a:avLst/>
          </a:prstGeom>
        </p:spPr>
      </p:pic>
      <p:pic>
        <p:nvPicPr>
          <p:cNvPr id="13" name="object 13"/>
          <p:cNvPicPr/>
          <p:nvPr/>
        </p:nvPicPr>
        <p:blipFill>
          <a:blip r:embed="rId11" cstate="print"/>
          <a:stretch>
            <a:fillRect/>
          </a:stretch>
        </p:blipFill>
        <p:spPr>
          <a:xfrm>
            <a:off x="333756" y="1668779"/>
            <a:ext cx="3505200" cy="381000"/>
          </a:xfrm>
          <a:prstGeom prst="rect">
            <a:avLst/>
          </a:prstGeom>
        </p:spPr>
      </p:pic>
      <p:pic>
        <p:nvPicPr>
          <p:cNvPr id="14" name="object 14"/>
          <p:cNvPicPr/>
          <p:nvPr/>
        </p:nvPicPr>
        <p:blipFill>
          <a:blip r:embed="rId12" cstate="print"/>
          <a:stretch>
            <a:fillRect/>
          </a:stretch>
        </p:blipFill>
        <p:spPr>
          <a:xfrm>
            <a:off x="11257788" y="1556003"/>
            <a:ext cx="781811" cy="704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8938" y="3074050"/>
            <a:ext cx="10744862" cy="2891176"/>
          </a:xfrm>
          <a:prstGeom prst="rect">
            <a:avLst/>
          </a:prstGeom>
        </p:spPr>
        <p:txBody>
          <a:bodyPr vert="horz" wrap="square" lIns="0" tIns="198755" rIns="0" bIns="0" rtlCol="0">
            <a:spAutoFit/>
          </a:bodyPr>
          <a:lstStyle/>
          <a:p>
            <a:pPr marL="12700">
              <a:lnSpc>
                <a:spcPct val="100000"/>
              </a:lnSpc>
              <a:spcBef>
                <a:spcPts val="1565"/>
              </a:spcBef>
            </a:pPr>
            <a:r>
              <a:rPr lang="el-GR" sz="2400" b="1" dirty="0">
                <a:latin typeface="Arial Narrow"/>
                <a:cs typeface="Arial Narrow"/>
              </a:rPr>
              <a:t>Σαφώς καταχρηστική ρήτρα δικαιοδοσίας </a:t>
            </a:r>
            <a:r>
              <a:rPr lang="en-US" sz="2400" b="1" spc="-10" dirty="0">
                <a:latin typeface="Arial Narrow"/>
                <a:cs typeface="Arial Narrow"/>
              </a:rPr>
              <a:t>(Dropbox):</a:t>
            </a:r>
            <a:endParaRPr sz="2400" dirty="0">
              <a:latin typeface="Arial Narrow"/>
              <a:cs typeface="Arial Narrow"/>
            </a:endParaRPr>
          </a:p>
          <a:p>
            <a:pPr marL="12700" algn="just">
              <a:lnSpc>
                <a:spcPct val="100000"/>
              </a:lnSpc>
              <a:spcBef>
                <a:spcPts val="1340"/>
              </a:spcBef>
              <a:tabLst>
                <a:tab pos="993775" algn="l"/>
                <a:tab pos="1809114" algn="l"/>
                <a:tab pos="2623185" algn="l"/>
                <a:tab pos="4110354" algn="l"/>
              </a:tabLst>
            </a:pPr>
            <a:r>
              <a:rPr sz="2000" spc="-20" dirty="0">
                <a:latin typeface="Courier New"/>
                <a:cs typeface="Courier New"/>
              </a:rPr>
              <a:t>&lt;j3&gt;</a:t>
            </a:r>
            <a:r>
              <a:rPr lang="el-GR" sz="2000" spc="-20" dirty="0">
                <a:latin typeface="Courier New"/>
                <a:cs typeface="Courier New"/>
              </a:rPr>
              <a:t>εσείς και η </a:t>
            </a:r>
            <a:r>
              <a:rPr lang="el-GR" sz="2000" spc="-20" dirty="0" err="1">
                <a:latin typeface="Courier New"/>
                <a:cs typeface="Courier New"/>
              </a:rPr>
              <a:t>dropbox</a:t>
            </a:r>
            <a:r>
              <a:rPr lang="el-GR" sz="2000" spc="-20" dirty="0">
                <a:latin typeface="Courier New"/>
                <a:cs typeface="Courier New"/>
              </a:rPr>
              <a:t> συμφωνείτε ότι οποιαδήποτε δικαστική διαδικασία για την επίλυση αξιώσεων που σχετίζονται με τους παρόντες Όρους των Υπηρεσιών θα διεξάγεται στα ομοσπονδιακά ή πολιτειακά δικαστήρια της Κομητείας του Σαν Φρανσίσκο, Καλιφόρνια</a:t>
            </a:r>
            <a:r>
              <a:rPr sz="2000" dirty="0">
                <a:latin typeface="Courier New"/>
                <a:cs typeface="Courier New"/>
              </a:rPr>
              <a:t>	</a:t>
            </a:r>
            <a:r>
              <a:rPr lang="el-GR" sz="2000" dirty="0">
                <a:latin typeface="Courier New"/>
                <a:cs typeface="Courier New"/>
              </a:rPr>
              <a:t>με την επιφύλαξη των διατάξεων περί υποχρεωτικής </a:t>
            </a:r>
            <a:r>
              <a:rPr lang="el-GR" sz="2000" dirty="0" err="1">
                <a:latin typeface="Courier New"/>
                <a:cs typeface="Courier New"/>
              </a:rPr>
              <a:t>διαμεσολάβησηςς</a:t>
            </a:r>
            <a:r>
              <a:rPr lang="el-GR" sz="2000" dirty="0">
                <a:latin typeface="Courier New"/>
                <a:cs typeface="Courier New"/>
              </a:rPr>
              <a:t> που ακολουθούν. Τόσο εσείς όσο και το </a:t>
            </a:r>
            <a:r>
              <a:rPr lang="el-GR" sz="2000" dirty="0" err="1">
                <a:latin typeface="Courier New"/>
                <a:cs typeface="Courier New"/>
              </a:rPr>
              <a:t>Dropbox</a:t>
            </a:r>
            <a:r>
              <a:rPr lang="el-GR" sz="2000" dirty="0">
                <a:latin typeface="Courier New"/>
                <a:cs typeface="Courier New"/>
              </a:rPr>
              <a:t> συναινείτε στον τόπο διεξαγωγής και στην προσωπική δικαιοδοσία των εν λόγω δικαστηρίων. </a:t>
            </a:r>
            <a:endParaRPr sz="2000" dirty="0">
              <a:latin typeface="Courier New"/>
              <a:cs typeface="Courier New"/>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11</a:t>
            </a:r>
          </a:p>
        </p:txBody>
      </p:sp>
      <p:sp>
        <p:nvSpPr>
          <p:cNvPr id="19" name="object 19"/>
          <p:cNvSpPr txBox="1">
            <a:spLocks noGrp="1"/>
          </p:cNvSpPr>
          <p:nvPr>
            <p:ph type="title"/>
          </p:nvPr>
        </p:nvSpPr>
        <p:spPr>
          <a:xfrm>
            <a:off x="4423790" y="193159"/>
            <a:ext cx="2830830" cy="513715"/>
          </a:xfrm>
          <a:prstGeom prst="rect">
            <a:avLst/>
          </a:prstGeom>
        </p:spPr>
        <p:txBody>
          <a:bodyPr vert="horz" wrap="square" lIns="0" tIns="12700" rIns="0" bIns="0" rtlCol="0">
            <a:spAutoFit/>
          </a:bodyPr>
          <a:lstStyle/>
          <a:p>
            <a:pPr marL="12700">
              <a:lnSpc>
                <a:spcPct val="100000"/>
              </a:lnSpc>
              <a:spcBef>
                <a:spcPts val="100"/>
              </a:spcBef>
            </a:pPr>
            <a:r>
              <a:rPr lang="el-GR" sz="3200" spc="-150" dirty="0">
                <a:solidFill>
                  <a:srgbClr val="1F4E79"/>
                </a:solidFill>
              </a:rPr>
              <a:t>Ρήτρα δικαιοδοσίας</a:t>
            </a:r>
            <a:endParaRPr sz="3200" dirty="0"/>
          </a:p>
        </p:txBody>
      </p:sp>
      <p:sp>
        <p:nvSpPr>
          <p:cNvPr id="20" name="object 20"/>
          <p:cNvSpPr txBox="1"/>
          <p:nvPr/>
        </p:nvSpPr>
        <p:spPr>
          <a:xfrm>
            <a:off x="589889" y="706874"/>
            <a:ext cx="10240645" cy="2600071"/>
          </a:xfrm>
          <a:prstGeom prst="rect">
            <a:avLst/>
          </a:prstGeom>
        </p:spPr>
        <p:txBody>
          <a:bodyPr vert="horz" wrap="square" lIns="0" tIns="12065" rIns="0" bIns="0" rtlCol="0">
            <a:spAutoFit/>
          </a:bodyPr>
          <a:lstStyle/>
          <a:p>
            <a:pPr marL="417830" algn="ctr">
              <a:lnSpc>
                <a:spcPct val="100000"/>
              </a:lnSpc>
              <a:spcBef>
                <a:spcPts val="95"/>
              </a:spcBef>
            </a:pPr>
            <a:r>
              <a:rPr lang="el-GR" sz="2800" dirty="0">
                <a:solidFill>
                  <a:srgbClr val="1F4E79"/>
                </a:solidFill>
                <a:latin typeface="Times New Roman"/>
                <a:cs typeface="Times New Roman"/>
              </a:rPr>
              <a:t>Πού θα εκδικαστεί μια διαφορά;</a:t>
            </a:r>
            <a:endParaRPr sz="2800" dirty="0">
              <a:latin typeface="Times New Roman"/>
              <a:cs typeface="Times New Roman"/>
            </a:endParaRPr>
          </a:p>
          <a:p>
            <a:pPr marL="12700">
              <a:lnSpc>
                <a:spcPct val="100000"/>
              </a:lnSpc>
              <a:spcBef>
                <a:spcPts val="2310"/>
              </a:spcBef>
            </a:pPr>
            <a:r>
              <a:rPr lang="el-GR" sz="2400" dirty="0">
                <a:latin typeface="Times New Roman"/>
                <a:cs typeface="Times New Roman"/>
              </a:rPr>
              <a:t>Εάν δίνεται στους χρήστες το δικαίωμα να ασκούν τις διαφωνίες τους στον τόπο κατοικίας τους</a:t>
            </a:r>
            <a:r>
              <a:rPr sz="2400" dirty="0">
                <a:latin typeface="Times New Roman"/>
                <a:cs typeface="Times New Roman"/>
              </a:rPr>
              <a:t>:</a:t>
            </a:r>
            <a:r>
              <a:rPr sz="2400" spc="-5" dirty="0">
                <a:latin typeface="Times New Roman"/>
                <a:cs typeface="Times New Roman"/>
              </a:rPr>
              <a:t> </a:t>
            </a:r>
            <a:r>
              <a:rPr lang="el-GR" sz="2400" b="1" dirty="0">
                <a:solidFill>
                  <a:srgbClr val="92D050"/>
                </a:solidFill>
                <a:latin typeface="Times New Roman"/>
                <a:cs typeface="Times New Roman"/>
              </a:rPr>
              <a:t>σαφώς δίκαιο</a:t>
            </a:r>
            <a:endParaRPr sz="2400" dirty="0">
              <a:latin typeface="Times New Roman"/>
              <a:cs typeface="Times New Roman"/>
            </a:endParaRPr>
          </a:p>
          <a:p>
            <a:pPr>
              <a:lnSpc>
                <a:spcPct val="100000"/>
              </a:lnSpc>
              <a:spcBef>
                <a:spcPts val="10"/>
              </a:spcBef>
            </a:pPr>
            <a:endParaRPr sz="2500" dirty="0">
              <a:latin typeface="Times New Roman"/>
              <a:cs typeface="Times New Roman"/>
            </a:endParaRPr>
          </a:p>
          <a:p>
            <a:pPr marL="12700" marR="28575">
              <a:lnSpc>
                <a:spcPct val="100000"/>
              </a:lnSpc>
            </a:pPr>
            <a:r>
              <a:rPr lang="el-GR" sz="2400" dirty="0">
                <a:latin typeface="Times New Roman"/>
                <a:cs typeface="Times New Roman"/>
              </a:rPr>
              <a:t>Εάν δηλώνεται ότι οποιαδήποτε δικαστική διαδικασία οδηγεί σε απομάκρυνση της κατοικίας (π.χ. σε άλλη πόλη, άλλη χώρα</a:t>
            </a:r>
            <a:r>
              <a:rPr sz="2400" dirty="0">
                <a:latin typeface="Times New Roman"/>
                <a:cs typeface="Times New Roman"/>
              </a:rPr>
              <a:t>):</a:t>
            </a:r>
            <a:r>
              <a:rPr sz="2400" spc="-50" dirty="0">
                <a:latin typeface="Times New Roman"/>
                <a:cs typeface="Times New Roman"/>
              </a:rPr>
              <a:t> </a:t>
            </a:r>
            <a:r>
              <a:rPr lang="el-GR" sz="2400" b="1" dirty="0">
                <a:solidFill>
                  <a:srgbClr val="FF0000"/>
                </a:solidFill>
                <a:latin typeface="Times New Roman"/>
                <a:cs typeface="Times New Roman"/>
              </a:rPr>
              <a:t>σαφώς άδικος</a:t>
            </a:r>
            <a:endParaRPr sz="2400"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7020" y="254635"/>
            <a:ext cx="4167379" cy="504625"/>
          </a:xfrm>
          <a:prstGeom prst="rect">
            <a:avLst/>
          </a:prstGeom>
        </p:spPr>
        <p:txBody>
          <a:bodyPr vert="horz" wrap="square" lIns="0" tIns="12065" rIns="0" bIns="0" rtlCol="0">
            <a:spAutoFit/>
          </a:bodyPr>
          <a:lstStyle/>
          <a:p>
            <a:pPr marL="12700">
              <a:lnSpc>
                <a:spcPct val="100000"/>
              </a:lnSpc>
              <a:spcBef>
                <a:spcPts val="95"/>
              </a:spcBef>
              <a:tabLst>
                <a:tab pos="2214880" algn="l"/>
              </a:tabLst>
            </a:pPr>
            <a:r>
              <a:rPr lang="el-GR" sz="3200" spc="-40" dirty="0">
                <a:solidFill>
                  <a:srgbClr val="1F4E79"/>
                </a:solidFill>
              </a:rPr>
              <a:t>Περιορισμός της ευθύνης</a:t>
            </a:r>
            <a:endParaRPr sz="34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12</a:t>
            </a:r>
          </a:p>
        </p:txBody>
      </p:sp>
      <p:sp>
        <p:nvSpPr>
          <p:cNvPr id="3" name="object 3"/>
          <p:cNvSpPr txBox="1"/>
          <p:nvPr/>
        </p:nvSpPr>
        <p:spPr>
          <a:xfrm>
            <a:off x="617220" y="1070341"/>
            <a:ext cx="10957560" cy="4717317"/>
          </a:xfrm>
          <a:prstGeom prst="rect">
            <a:avLst/>
          </a:prstGeom>
        </p:spPr>
        <p:txBody>
          <a:bodyPr vert="horz" wrap="square" lIns="0" tIns="13335" rIns="0" bIns="0" rtlCol="0">
            <a:spAutoFit/>
          </a:bodyPr>
          <a:lstStyle/>
          <a:p>
            <a:pPr marL="652145" algn="ctr">
              <a:spcBef>
                <a:spcPts val="105"/>
              </a:spcBef>
            </a:pPr>
            <a:r>
              <a:rPr lang="el-GR" sz="2400" dirty="0">
                <a:solidFill>
                  <a:srgbClr val="1F4E79"/>
                </a:solidFill>
                <a:latin typeface="Times New Roman"/>
                <a:cs typeface="Times New Roman"/>
              </a:rPr>
              <a:t>Για ποιες ενέργειες/γεγονότα ο πάροχος ισχυρίζεται ότι δεν θα είναι υπεύθυνος;</a:t>
            </a:r>
            <a:endParaRPr lang="el-GR" sz="2400" dirty="0">
              <a:latin typeface="Times New Roman"/>
              <a:cs typeface="Times New Roman"/>
            </a:endParaRPr>
          </a:p>
          <a:p>
            <a:pPr>
              <a:lnSpc>
                <a:spcPct val="100000"/>
              </a:lnSpc>
            </a:pPr>
            <a:endParaRPr sz="2900" dirty="0">
              <a:latin typeface="Times New Roman"/>
              <a:cs typeface="Times New Roman"/>
            </a:endParaRPr>
          </a:p>
          <a:p>
            <a:pPr marL="12700" algn="just">
              <a:lnSpc>
                <a:spcPct val="100000"/>
              </a:lnSpc>
              <a:spcBef>
                <a:spcPts val="1980"/>
              </a:spcBef>
            </a:pPr>
            <a:r>
              <a:rPr lang="el-GR" sz="2600" dirty="0">
                <a:latin typeface="Times New Roman"/>
                <a:cs typeface="Times New Roman"/>
              </a:rPr>
              <a:t>Εάν δηλώνεται ότι ο πάροχος ενδέχεται να είναι υπεύθυνος</a:t>
            </a:r>
            <a:r>
              <a:rPr sz="2600" dirty="0">
                <a:latin typeface="Times New Roman"/>
                <a:cs typeface="Times New Roman"/>
              </a:rPr>
              <a:t>:</a:t>
            </a:r>
            <a:r>
              <a:rPr sz="2600" spc="5" dirty="0">
                <a:latin typeface="Times New Roman"/>
                <a:cs typeface="Times New Roman"/>
              </a:rPr>
              <a:t> </a:t>
            </a:r>
            <a:r>
              <a:rPr lang="el-GR" sz="2600" b="1" dirty="0">
                <a:solidFill>
                  <a:srgbClr val="92D050"/>
                </a:solidFill>
                <a:latin typeface="Times New Roman"/>
                <a:cs typeface="Times New Roman"/>
              </a:rPr>
              <a:t>σαφώς δίκαιο </a:t>
            </a:r>
            <a:endParaRPr sz="2600" dirty="0">
              <a:latin typeface="Times New Roman"/>
              <a:cs typeface="Times New Roman"/>
            </a:endParaRPr>
          </a:p>
          <a:p>
            <a:pPr>
              <a:lnSpc>
                <a:spcPct val="100000"/>
              </a:lnSpc>
              <a:spcBef>
                <a:spcPts val="15"/>
              </a:spcBef>
            </a:pPr>
            <a:endParaRPr sz="2700" dirty="0">
              <a:latin typeface="Times New Roman"/>
              <a:cs typeface="Times New Roman"/>
            </a:endParaRPr>
          </a:p>
          <a:p>
            <a:pPr marL="12700" marR="5080" algn="just">
              <a:lnSpc>
                <a:spcPct val="100000"/>
              </a:lnSpc>
              <a:spcBef>
                <a:spcPts val="5"/>
              </a:spcBef>
            </a:pPr>
            <a:r>
              <a:rPr lang="el-GR" sz="2600" dirty="0">
                <a:latin typeface="Times New Roman"/>
                <a:cs typeface="Times New Roman"/>
              </a:rPr>
              <a:t>Αν δηλώνεται ότι ο πάροχος δεν θα είναι ποτέ υπεύθυνος για οποιαδήποτε ενέργεια που έγινε από άλλα άτομα// ζημιές που υπέστη ο υπολογιστής λόγω κακόβουλου λογισμικού // Όταν εμπεριέχεται μια γενική φράση όπως "στο μέγιστο βαθμό που επιτρέπεται από το νόμο</a:t>
            </a:r>
            <a:r>
              <a:rPr sz="2600" dirty="0">
                <a:latin typeface="Times New Roman"/>
                <a:cs typeface="Times New Roman"/>
              </a:rPr>
              <a:t>”:</a:t>
            </a:r>
            <a:r>
              <a:rPr sz="2600" spc="-15" dirty="0">
                <a:latin typeface="Times New Roman"/>
                <a:cs typeface="Times New Roman"/>
              </a:rPr>
              <a:t> </a:t>
            </a:r>
            <a:r>
              <a:rPr lang="el-GR" sz="2600" b="1" dirty="0">
                <a:solidFill>
                  <a:srgbClr val="A47A00"/>
                </a:solidFill>
                <a:latin typeface="Times New Roman"/>
                <a:cs typeface="Times New Roman"/>
              </a:rPr>
              <a:t>ενδεχομένως άδικο</a:t>
            </a:r>
            <a:endParaRPr sz="2600" dirty="0">
              <a:latin typeface="Times New Roman"/>
              <a:cs typeface="Times New Roman"/>
            </a:endParaRPr>
          </a:p>
          <a:p>
            <a:pPr>
              <a:lnSpc>
                <a:spcPct val="100000"/>
              </a:lnSpc>
              <a:spcBef>
                <a:spcPts val="15"/>
              </a:spcBef>
            </a:pPr>
            <a:endParaRPr sz="2700" dirty="0">
              <a:latin typeface="Times New Roman"/>
              <a:cs typeface="Times New Roman"/>
            </a:endParaRPr>
          </a:p>
          <a:p>
            <a:pPr marL="12700" marR="325120">
              <a:lnSpc>
                <a:spcPct val="100000"/>
              </a:lnSpc>
            </a:pPr>
            <a:r>
              <a:rPr lang="el-GR" sz="2600" dirty="0">
                <a:latin typeface="Times New Roman"/>
                <a:cs typeface="Times New Roman"/>
              </a:rPr>
              <a:t>Εάν δηλώνεται ότι ο πάροχος δεν θα είναι ποτέ υπεύθυνος για σωματικές βλάβες (υγείας/ζωής)// βαριά αμέλεια// σκόπιμη ζημία </a:t>
            </a:r>
            <a:r>
              <a:rPr sz="2600" dirty="0">
                <a:latin typeface="Times New Roman"/>
                <a:cs typeface="Times New Roman"/>
              </a:rPr>
              <a:t>:</a:t>
            </a:r>
            <a:r>
              <a:rPr sz="2600" spc="5" dirty="0">
                <a:latin typeface="Times New Roman"/>
                <a:cs typeface="Times New Roman"/>
              </a:rPr>
              <a:t> </a:t>
            </a:r>
            <a:r>
              <a:rPr lang="el-GR" sz="2600" b="1" spc="5" dirty="0">
                <a:solidFill>
                  <a:srgbClr val="FF0000"/>
                </a:solidFill>
                <a:latin typeface="Times New Roman"/>
                <a:cs typeface="Times New Roman"/>
              </a:rPr>
              <a:t>σαφώς άδικο</a:t>
            </a:r>
            <a:endParaRPr sz="2600" dirty="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769201" y="290035"/>
            <a:ext cx="4653598" cy="566822"/>
          </a:xfrm>
          <a:prstGeom prst="rect">
            <a:avLst/>
          </a:prstGeom>
        </p:spPr>
        <p:txBody>
          <a:bodyPr vert="horz" wrap="square" lIns="0" tIns="12700" rIns="0" bIns="0" rtlCol="0">
            <a:spAutoFit/>
          </a:bodyPr>
          <a:lstStyle/>
          <a:p>
            <a:pPr marL="12700">
              <a:lnSpc>
                <a:spcPct val="100000"/>
              </a:lnSpc>
              <a:spcBef>
                <a:spcPts val="100"/>
              </a:spcBef>
              <a:tabLst>
                <a:tab pos="2345690" algn="l"/>
              </a:tabLst>
            </a:pPr>
            <a:r>
              <a:rPr lang="el-GR" sz="3600" spc="-40" dirty="0">
                <a:solidFill>
                  <a:srgbClr val="1F4E79"/>
                </a:solidFill>
              </a:rPr>
              <a:t>Περιορισμός της ευθύνης</a:t>
            </a:r>
            <a:endParaRPr sz="3600" dirty="0"/>
          </a:p>
        </p:txBody>
      </p:sp>
      <p:sp>
        <p:nvSpPr>
          <p:cNvPr id="4" name="object 4"/>
          <p:cNvSpPr txBox="1"/>
          <p:nvPr/>
        </p:nvSpPr>
        <p:spPr>
          <a:xfrm>
            <a:off x="723900" y="952500"/>
            <a:ext cx="10744200" cy="5110630"/>
          </a:xfrm>
          <a:prstGeom prst="rect">
            <a:avLst/>
          </a:prstGeom>
        </p:spPr>
        <p:txBody>
          <a:bodyPr vert="horz" wrap="square" lIns="0" tIns="12065" rIns="0" bIns="0" rtlCol="0">
            <a:spAutoFit/>
          </a:bodyPr>
          <a:lstStyle/>
          <a:p>
            <a:pPr marL="405130" algn="ctr">
              <a:spcBef>
                <a:spcPts val="95"/>
              </a:spcBef>
            </a:pPr>
            <a:r>
              <a:rPr lang="el-GR" sz="2400" dirty="0">
                <a:solidFill>
                  <a:srgbClr val="1F4E79"/>
                </a:solidFill>
                <a:latin typeface="Times New Roman"/>
                <a:cs typeface="Times New Roman"/>
              </a:rPr>
              <a:t>Για ποιες ενέργειες/γεγονότα ο πάροχος ισχυρίζεται ότι δεν θα είναι υπεύθυνος;</a:t>
            </a:r>
            <a:endParaRPr sz="2400" dirty="0">
              <a:latin typeface="Times New Roman"/>
              <a:cs typeface="Times New Roman"/>
            </a:endParaRPr>
          </a:p>
          <a:p>
            <a:pPr marL="12700">
              <a:lnSpc>
                <a:spcPct val="100000"/>
              </a:lnSpc>
              <a:spcBef>
                <a:spcPts val="1989"/>
              </a:spcBef>
            </a:pPr>
            <a:r>
              <a:rPr lang="el-GR" sz="2000" b="1" dirty="0">
                <a:latin typeface="Arial Narrow"/>
                <a:cs typeface="Arial Narrow"/>
              </a:rPr>
              <a:t>Μια</a:t>
            </a:r>
            <a:r>
              <a:rPr sz="2000" b="1" spc="-20" dirty="0">
                <a:latin typeface="Arial Narrow"/>
                <a:cs typeface="Arial Narrow"/>
              </a:rPr>
              <a:t> </a:t>
            </a:r>
            <a:r>
              <a:rPr lang="el-GR" sz="2000" b="1" spc="-10" dirty="0">
                <a:solidFill>
                  <a:srgbClr val="00AF50"/>
                </a:solidFill>
                <a:latin typeface="Arial Narrow"/>
                <a:cs typeface="Arial Narrow"/>
              </a:rPr>
              <a:t>δίκαιη ρήτρα ευθύνης </a:t>
            </a:r>
            <a:r>
              <a:rPr sz="2000" b="1" dirty="0">
                <a:latin typeface="Arial Narrow"/>
                <a:cs typeface="Arial Narrow"/>
              </a:rPr>
              <a:t>(World</a:t>
            </a:r>
            <a:r>
              <a:rPr sz="2000" b="1" spc="-40" dirty="0">
                <a:latin typeface="Arial Narrow"/>
                <a:cs typeface="Arial Narrow"/>
              </a:rPr>
              <a:t> </a:t>
            </a:r>
            <a:r>
              <a:rPr sz="2000" b="1" dirty="0">
                <a:latin typeface="Arial Narrow"/>
                <a:cs typeface="Arial Narrow"/>
              </a:rPr>
              <a:t>of</a:t>
            </a:r>
            <a:r>
              <a:rPr sz="2000" b="1" spc="135" dirty="0">
                <a:latin typeface="Arial Narrow"/>
                <a:cs typeface="Arial Narrow"/>
              </a:rPr>
              <a:t> </a:t>
            </a:r>
            <a:r>
              <a:rPr sz="2000" b="1" spc="-45" dirty="0">
                <a:latin typeface="Arial Narrow"/>
                <a:cs typeface="Arial Narrow"/>
              </a:rPr>
              <a:t>Warcraft </a:t>
            </a:r>
            <a:r>
              <a:rPr sz="2000" b="1" spc="50" dirty="0">
                <a:latin typeface="Arial Narrow"/>
                <a:cs typeface="Arial Narrow"/>
              </a:rPr>
              <a:t>):</a:t>
            </a:r>
            <a:endParaRPr sz="2000" dirty="0">
              <a:latin typeface="Arial Narrow"/>
              <a:cs typeface="Arial Narrow"/>
            </a:endParaRPr>
          </a:p>
          <a:p>
            <a:pPr>
              <a:lnSpc>
                <a:spcPct val="100000"/>
              </a:lnSpc>
              <a:spcBef>
                <a:spcPts val="50"/>
              </a:spcBef>
            </a:pPr>
            <a:endParaRPr sz="2950" dirty="0">
              <a:latin typeface="Arial Narrow"/>
              <a:cs typeface="Arial Narrow"/>
            </a:endParaRPr>
          </a:p>
          <a:p>
            <a:pPr marL="12700">
              <a:lnSpc>
                <a:spcPts val="2165"/>
              </a:lnSpc>
            </a:pPr>
            <a:r>
              <a:rPr dirty="0">
                <a:latin typeface="Courier New"/>
                <a:cs typeface="Courier New"/>
              </a:rPr>
              <a:t>&lt;ltd1&gt;</a:t>
            </a:r>
            <a:r>
              <a:rPr lang="el-GR" dirty="0">
                <a:latin typeface="Courier New"/>
                <a:cs typeface="Courier New"/>
              </a:rPr>
              <a:t> Η </a:t>
            </a:r>
            <a:r>
              <a:rPr lang="el-GR" dirty="0" err="1">
                <a:latin typeface="Courier New"/>
                <a:cs typeface="Courier New"/>
              </a:rPr>
              <a:t>Blizzard</a:t>
            </a:r>
            <a:r>
              <a:rPr lang="el-GR" dirty="0">
                <a:latin typeface="Courier New"/>
                <a:cs typeface="Courier New"/>
              </a:rPr>
              <a:t> </a:t>
            </a:r>
            <a:r>
              <a:rPr lang="el-GR" dirty="0" err="1">
                <a:latin typeface="Courier New"/>
                <a:cs typeface="Courier New"/>
              </a:rPr>
              <a:t>Entertainment</a:t>
            </a:r>
            <a:r>
              <a:rPr lang="el-GR" dirty="0">
                <a:latin typeface="Courier New"/>
                <a:cs typeface="Courier New"/>
              </a:rPr>
              <a:t> ευθύνεται σύμφωνα με το νόμο</a:t>
            </a:r>
          </a:p>
          <a:p>
            <a:pPr marL="12700">
              <a:lnSpc>
                <a:spcPts val="2165"/>
              </a:lnSpc>
            </a:pPr>
            <a:r>
              <a:rPr lang="el-GR" dirty="0">
                <a:latin typeface="Courier New"/>
                <a:cs typeface="Courier New"/>
              </a:rPr>
              <a:t>(i) σε περίπτωση σκόπιμης παραβίασης, (</a:t>
            </a:r>
            <a:r>
              <a:rPr lang="el-GR" dirty="0" err="1">
                <a:latin typeface="Courier New"/>
                <a:cs typeface="Courier New"/>
              </a:rPr>
              <a:t>ii</a:t>
            </a:r>
            <a:r>
              <a:rPr lang="el-GR" dirty="0">
                <a:latin typeface="Courier New"/>
                <a:cs typeface="Courier New"/>
              </a:rPr>
              <a:t>) σε περίπτωση βαριάς αμέλειας,</a:t>
            </a:r>
          </a:p>
          <a:p>
            <a:pPr marL="12700">
              <a:lnSpc>
                <a:spcPts val="2165"/>
              </a:lnSpc>
            </a:pPr>
            <a:r>
              <a:rPr lang="el-GR" dirty="0">
                <a:latin typeface="Courier New"/>
                <a:cs typeface="Courier New"/>
              </a:rPr>
              <a:t>(</a:t>
            </a:r>
            <a:r>
              <a:rPr lang="el-GR" dirty="0" err="1">
                <a:latin typeface="Courier New"/>
                <a:cs typeface="Courier New"/>
              </a:rPr>
              <a:t>iii</a:t>
            </a:r>
            <a:r>
              <a:rPr lang="el-GR" dirty="0">
                <a:latin typeface="Courier New"/>
                <a:cs typeface="Courier New"/>
              </a:rPr>
              <a:t>) για ζημίες που προκύπτουν ως αποτέλεσμα οποιασδήποτε βλάβης της ζωής, της σωματικής ακεραιότητας ή της υγείας ή (</a:t>
            </a:r>
            <a:r>
              <a:rPr lang="el-GR" dirty="0" err="1">
                <a:latin typeface="Courier New"/>
                <a:cs typeface="Courier New"/>
              </a:rPr>
              <a:t>iv</a:t>
            </a:r>
            <a:r>
              <a:rPr lang="el-GR" dirty="0">
                <a:latin typeface="Courier New"/>
                <a:cs typeface="Courier New"/>
              </a:rPr>
              <a:t>) βάσει οποιουδήποτε ισχύοντος νόμου περί ευθύνης προϊόντων</a:t>
            </a:r>
            <a:r>
              <a:rPr spc="-10" dirty="0">
                <a:latin typeface="Courier New"/>
                <a:cs typeface="Courier New"/>
              </a:rPr>
              <a:t>.&lt;/ltd1&gt;</a:t>
            </a:r>
            <a:endParaRPr dirty="0">
              <a:latin typeface="Courier New"/>
              <a:cs typeface="Courier New"/>
            </a:endParaRPr>
          </a:p>
          <a:p>
            <a:pPr>
              <a:lnSpc>
                <a:spcPct val="100000"/>
              </a:lnSpc>
              <a:spcBef>
                <a:spcPts val="20"/>
              </a:spcBef>
            </a:pPr>
            <a:endParaRPr sz="3100" dirty="0">
              <a:latin typeface="Courier New"/>
              <a:cs typeface="Courier New"/>
            </a:endParaRPr>
          </a:p>
          <a:p>
            <a:pPr marL="12700">
              <a:lnSpc>
                <a:spcPct val="100000"/>
              </a:lnSpc>
            </a:pPr>
            <a:r>
              <a:rPr lang="el-GR" sz="2000" b="1" dirty="0">
                <a:latin typeface="Arial Narrow"/>
                <a:cs typeface="Arial Narrow"/>
              </a:rPr>
              <a:t>Μια </a:t>
            </a:r>
            <a:r>
              <a:rPr sz="2000" b="1" spc="-30" dirty="0">
                <a:latin typeface="Arial Narrow"/>
                <a:cs typeface="Arial Narrow"/>
              </a:rPr>
              <a:t> </a:t>
            </a:r>
            <a:r>
              <a:rPr lang="el-GR" sz="2000" b="1" spc="-25" dirty="0">
                <a:solidFill>
                  <a:srgbClr val="BE9000"/>
                </a:solidFill>
                <a:latin typeface="Arial Narrow"/>
                <a:cs typeface="Arial Narrow"/>
              </a:rPr>
              <a:t>ενδεχομένως άδικη</a:t>
            </a:r>
            <a:r>
              <a:rPr lang="en-US" sz="2000" b="1" spc="-25" dirty="0">
                <a:solidFill>
                  <a:srgbClr val="BE9000"/>
                </a:solidFill>
                <a:latin typeface="Arial Narrow"/>
                <a:cs typeface="Arial Narrow"/>
              </a:rPr>
              <a:t> </a:t>
            </a:r>
            <a:r>
              <a:rPr lang="el-GR" sz="2000" b="1" spc="-35" dirty="0">
                <a:latin typeface="Arial Narrow"/>
                <a:cs typeface="Arial Narrow"/>
              </a:rPr>
              <a:t>ρήτρα περιορισμού της ευθύνης </a:t>
            </a:r>
            <a:r>
              <a:rPr sz="2000" b="1" spc="60" dirty="0">
                <a:latin typeface="Arial Narrow"/>
                <a:cs typeface="Arial Narrow"/>
              </a:rPr>
              <a:t>(9gag):</a:t>
            </a:r>
            <a:endParaRPr sz="2300" dirty="0">
              <a:latin typeface="Arial Narrow"/>
              <a:cs typeface="Arial Narrow"/>
            </a:endParaRPr>
          </a:p>
          <a:p>
            <a:pPr marL="12700" marR="5080" algn="just">
              <a:lnSpc>
                <a:spcPct val="90000"/>
              </a:lnSpc>
              <a:spcBef>
                <a:spcPts val="1445"/>
              </a:spcBef>
            </a:pPr>
            <a:r>
              <a:rPr sz="1900" dirty="0">
                <a:latin typeface="Courier New"/>
                <a:cs typeface="Courier New"/>
              </a:rPr>
              <a:t>&lt;ltd2&gt;</a:t>
            </a:r>
            <a:r>
              <a:rPr lang="el-GR" sz="1900" dirty="0">
                <a:latin typeface="Courier New"/>
                <a:cs typeface="Courier New"/>
              </a:rPr>
              <a:t> Συμφωνείτε ότι ούτε η 9GAG, Inc ούτε η Ιστοσελίδα θα είναι υπεύθυνη σε οποιαδήποτε περίπτωση προς εσάς ή οποιοδήποτε άλλο μέλος για οποιαδήποτε αναστολή, τροποποίηση, διακοπή ή έλλειψη διαθεσιμότητας της Ιστοσελίδας, της υπηρεσίας, του Συνδρομητικού σας Περιεχομένου ή άλλου Περιεχομένου</a:t>
            </a:r>
            <a:r>
              <a:rPr sz="1900" dirty="0">
                <a:latin typeface="Courier New"/>
                <a:cs typeface="Courier New"/>
              </a:rPr>
              <a:t>.&lt;/</a:t>
            </a:r>
            <a:r>
              <a:rPr sz="1900" spc="-100" dirty="0">
                <a:latin typeface="Courier New"/>
                <a:cs typeface="Courier New"/>
              </a:rPr>
              <a:t> </a:t>
            </a:r>
            <a:r>
              <a:rPr sz="1900" spc="-10" dirty="0">
                <a:latin typeface="Courier New"/>
                <a:cs typeface="Courier New"/>
              </a:rPr>
              <a:t>ltd2&gt;</a:t>
            </a:r>
            <a:endParaRPr sz="1900" dirty="0">
              <a:latin typeface="Courier New"/>
              <a:cs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0887" y="937787"/>
            <a:ext cx="10816590" cy="4628190"/>
          </a:xfrm>
          <a:prstGeom prst="rect">
            <a:avLst/>
          </a:prstGeom>
        </p:spPr>
        <p:txBody>
          <a:bodyPr vert="horz" wrap="square" lIns="0" tIns="215900" rIns="0" bIns="0" rtlCol="0">
            <a:spAutoFit/>
          </a:bodyPr>
          <a:lstStyle/>
          <a:p>
            <a:pPr marL="373380" algn="ctr">
              <a:lnSpc>
                <a:spcPct val="100000"/>
              </a:lnSpc>
              <a:spcBef>
                <a:spcPts val="1700"/>
              </a:spcBef>
            </a:pPr>
            <a:r>
              <a:rPr lang="el-GR" sz="2400" dirty="0">
                <a:solidFill>
                  <a:srgbClr val="1F4E79"/>
                </a:solidFill>
                <a:latin typeface="Times New Roman"/>
                <a:cs typeface="Times New Roman"/>
              </a:rPr>
              <a:t>Για ποιες ενέργειες/γεγονότα ο πάροχος ισχυρίζεται ότι δεν θα είναι υπεύθυνος;</a:t>
            </a:r>
            <a:endParaRPr sz="2400" dirty="0">
              <a:latin typeface="Times New Roman"/>
              <a:cs typeface="Times New Roman"/>
            </a:endParaRPr>
          </a:p>
          <a:p>
            <a:pPr marL="12700" algn="just">
              <a:lnSpc>
                <a:spcPct val="100000"/>
              </a:lnSpc>
              <a:spcBef>
                <a:spcPts val="1739"/>
              </a:spcBef>
            </a:pPr>
            <a:r>
              <a:rPr lang="el-GR" sz="2600" b="1" dirty="0">
                <a:latin typeface="Arial Narrow"/>
                <a:cs typeface="Arial Narrow"/>
              </a:rPr>
              <a:t>Μια</a:t>
            </a:r>
            <a:r>
              <a:rPr sz="2600" b="1" spc="-50" dirty="0">
                <a:latin typeface="Arial Narrow"/>
                <a:cs typeface="Arial Narrow"/>
              </a:rPr>
              <a:t> </a:t>
            </a:r>
            <a:r>
              <a:rPr lang="el-GR" sz="2600" b="1" spc="-40" dirty="0">
                <a:solidFill>
                  <a:srgbClr val="BE9000"/>
                </a:solidFill>
                <a:latin typeface="Arial Narrow"/>
                <a:cs typeface="Arial Narrow"/>
              </a:rPr>
              <a:t>πιθανώς άδικη </a:t>
            </a:r>
            <a:r>
              <a:rPr lang="el-GR" sz="2600" b="1" spc="-45" dirty="0">
                <a:latin typeface="Arial Narrow"/>
                <a:cs typeface="Arial Narrow"/>
              </a:rPr>
              <a:t>ρήτρα περιορισμού της ευθύνης </a:t>
            </a:r>
            <a:r>
              <a:rPr sz="2600" b="1" spc="-10" dirty="0">
                <a:latin typeface="Arial Narrow"/>
                <a:cs typeface="Arial Narrow"/>
              </a:rPr>
              <a:t>(Truecaller):</a:t>
            </a:r>
            <a:endParaRPr sz="2600" dirty="0">
              <a:latin typeface="Arial Narrow"/>
              <a:cs typeface="Arial Narrow"/>
            </a:endParaRPr>
          </a:p>
          <a:p>
            <a:pPr marL="12700" marR="5080" algn="just">
              <a:lnSpc>
                <a:spcPct val="150000"/>
              </a:lnSpc>
              <a:spcBef>
                <a:spcPts val="1075"/>
              </a:spcBef>
            </a:pPr>
            <a:r>
              <a:rPr sz="2200" dirty="0">
                <a:latin typeface="Courier New"/>
                <a:cs typeface="Courier New"/>
              </a:rPr>
              <a:t>&lt;ltd2&gt;</a:t>
            </a:r>
            <a:r>
              <a:rPr lang="el-GR" sz="2000" dirty="0">
                <a:latin typeface="Courier New"/>
                <a:cs typeface="Courier New"/>
              </a:rPr>
              <a:t> Στο μέγιστο βαθμό που επιτρέπεται από την ισχύουσα νομοθεσία, συμφωνείτε ρητά ότι η </a:t>
            </a:r>
            <a:r>
              <a:rPr lang="el-GR" sz="2000" dirty="0" err="1">
                <a:latin typeface="Courier New"/>
                <a:cs typeface="Courier New"/>
              </a:rPr>
              <a:t>truecaller</a:t>
            </a:r>
            <a:r>
              <a:rPr lang="el-GR" sz="2000" dirty="0">
                <a:latin typeface="Courier New"/>
                <a:cs typeface="Courier New"/>
              </a:rPr>
              <a:t> δεν ευθύνεται σε καμία περίπτωση για οποιαδήποτε άμεση, έμμεση, ειδική, τυχαία, επακόλουθη ή παραδειγματική ζημία, συμπεριλαμβανομένης, ενδεικτικά, της ζημίας για απώλεια κερδών, δεδομένων και καλής θέλησης, η οποία προκύπτει από τη χρήση ή την αδυναμία χρήσης των υπηρεσιών ή του περιεχομένου, ακόμη και αν ενημερώνονται για την πιθανότητα τέτοιων ζημιών. </a:t>
            </a:r>
            <a:r>
              <a:rPr sz="2200" spc="-10" dirty="0">
                <a:latin typeface="Courier New"/>
                <a:cs typeface="Courier New"/>
              </a:rPr>
              <a:t>&lt;/ltd2&gt;</a:t>
            </a:r>
            <a:endParaRPr sz="2200" dirty="0">
              <a:latin typeface="Courier New"/>
              <a:cs typeface="Courier New"/>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14</a:t>
            </a:r>
          </a:p>
        </p:txBody>
      </p:sp>
      <p:sp>
        <p:nvSpPr>
          <p:cNvPr id="3" name="object 3"/>
          <p:cNvSpPr txBox="1">
            <a:spLocks noGrp="1"/>
          </p:cNvSpPr>
          <p:nvPr>
            <p:ph type="title"/>
          </p:nvPr>
        </p:nvSpPr>
        <p:spPr>
          <a:xfrm>
            <a:off x="4099179" y="304800"/>
            <a:ext cx="3993642" cy="505267"/>
          </a:xfrm>
          <a:prstGeom prst="rect">
            <a:avLst/>
          </a:prstGeom>
        </p:spPr>
        <p:txBody>
          <a:bodyPr vert="horz" wrap="square" lIns="0" tIns="12700" rIns="0" bIns="0" rtlCol="0">
            <a:spAutoFit/>
          </a:bodyPr>
          <a:lstStyle/>
          <a:p>
            <a:pPr marL="12700">
              <a:lnSpc>
                <a:spcPct val="100000"/>
              </a:lnSpc>
              <a:spcBef>
                <a:spcPts val="100"/>
              </a:spcBef>
              <a:tabLst>
                <a:tab pos="2091055" algn="l"/>
              </a:tabLst>
            </a:pPr>
            <a:r>
              <a:rPr lang="el-GR" sz="3200" spc="-40" dirty="0">
                <a:solidFill>
                  <a:srgbClr val="1F4E79"/>
                </a:solidFill>
              </a:rPr>
              <a:t>Περιορισμός της ευθύνης</a:t>
            </a:r>
            <a:endParaRPr lang="en-GB"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2223" y="683990"/>
            <a:ext cx="9702165" cy="1574790"/>
          </a:xfrm>
          <a:prstGeom prst="rect">
            <a:avLst/>
          </a:prstGeom>
        </p:spPr>
        <p:txBody>
          <a:bodyPr vert="horz" wrap="square" lIns="0" tIns="215900" rIns="0" bIns="0" rtlCol="0">
            <a:spAutoFit/>
          </a:bodyPr>
          <a:lstStyle/>
          <a:p>
            <a:pPr marL="1501140" algn="ctr">
              <a:spcBef>
                <a:spcPts val="1700"/>
              </a:spcBef>
            </a:pPr>
            <a:r>
              <a:rPr lang="el-GR" sz="2400" dirty="0">
                <a:solidFill>
                  <a:srgbClr val="1F4E79"/>
                </a:solidFill>
                <a:latin typeface="Times New Roman"/>
                <a:cs typeface="Times New Roman"/>
              </a:rPr>
              <a:t>Για ποιες ενέργειες/γεγονότα ο πάροχος ισχυρίζεται ότι δεν θα είναι υπεύθυνος;</a:t>
            </a:r>
            <a:endParaRPr sz="2400" dirty="0">
              <a:latin typeface="Times New Roman"/>
              <a:cs typeface="Times New Roman"/>
            </a:endParaRPr>
          </a:p>
          <a:p>
            <a:pPr marL="12700">
              <a:lnSpc>
                <a:spcPct val="100000"/>
              </a:lnSpc>
              <a:spcBef>
                <a:spcPts val="1739"/>
              </a:spcBef>
            </a:pPr>
            <a:r>
              <a:rPr lang="el-GR" sz="2600" b="1" dirty="0">
                <a:latin typeface="Arial Narrow"/>
                <a:cs typeface="Arial Narrow"/>
              </a:rPr>
              <a:t>Μια </a:t>
            </a:r>
            <a:r>
              <a:rPr sz="2600" b="1" spc="-50" dirty="0">
                <a:latin typeface="Arial Narrow"/>
                <a:cs typeface="Arial Narrow"/>
              </a:rPr>
              <a:t> </a:t>
            </a:r>
            <a:r>
              <a:rPr lang="el-GR" sz="2600" b="1" spc="-35" dirty="0">
                <a:solidFill>
                  <a:srgbClr val="C00000"/>
                </a:solidFill>
                <a:latin typeface="Arial Narrow"/>
                <a:cs typeface="Arial Narrow"/>
              </a:rPr>
              <a:t>σαφώς άδικη </a:t>
            </a:r>
            <a:r>
              <a:rPr lang="el-GR" sz="2600" b="1" spc="-45" dirty="0">
                <a:latin typeface="Arial Narrow"/>
                <a:cs typeface="Arial Narrow"/>
              </a:rPr>
              <a:t>ρήτρα περιορισμού της ευθύνης </a:t>
            </a:r>
            <a:r>
              <a:rPr sz="2600" b="1" spc="-10" dirty="0">
                <a:latin typeface="Arial Narrow"/>
                <a:cs typeface="Arial Narrow"/>
              </a:rPr>
              <a:t>(Rovio):</a:t>
            </a:r>
            <a:endParaRPr sz="2600" dirty="0">
              <a:latin typeface="Arial Narrow"/>
              <a:cs typeface="Arial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15</a:t>
            </a:r>
          </a:p>
        </p:txBody>
      </p:sp>
      <p:sp>
        <p:nvSpPr>
          <p:cNvPr id="4" name="object 4"/>
          <p:cNvSpPr txBox="1"/>
          <p:nvPr/>
        </p:nvSpPr>
        <p:spPr>
          <a:xfrm>
            <a:off x="500887" y="2143245"/>
            <a:ext cx="10288589" cy="3734356"/>
          </a:xfrm>
          <a:prstGeom prst="rect">
            <a:avLst/>
          </a:prstGeom>
        </p:spPr>
        <p:txBody>
          <a:bodyPr vert="horz" wrap="square" lIns="0" tIns="180340" rIns="0" bIns="0" rtlCol="0">
            <a:spAutoFit/>
          </a:bodyPr>
          <a:lstStyle/>
          <a:p>
            <a:pPr marL="12700">
              <a:lnSpc>
                <a:spcPct val="100000"/>
              </a:lnSpc>
              <a:spcBef>
                <a:spcPts val="1420"/>
              </a:spcBef>
              <a:tabLst>
                <a:tab pos="687705" algn="l"/>
                <a:tab pos="1868805" algn="l"/>
                <a:tab pos="2880995" algn="l"/>
                <a:tab pos="4229735" algn="l"/>
                <a:tab pos="5748020" algn="l"/>
                <a:tab pos="7939405" algn="l"/>
              </a:tabLst>
            </a:pPr>
            <a:r>
              <a:rPr lang="en-GB" sz="2200" spc="-10" dirty="0">
                <a:latin typeface="Courier New"/>
                <a:cs typeface="Courier New"/>
              </a:rPr>
              <a:t>&lt;ltd3&gt; </a:t>
            </a:r>
            <a:r>
              <a:rPr lang="el-GR" sz="2200" spc="-25" dirty="0">
                <a:latin typeface="Courier New"/>
                <a:cs typeface="Courier New"/>
              </a:rPr>
              <a:t>Σε καμία περίπτωση η </a:t>
            </a:r>
            <a:r>
              <a:rPr lang="el-GR" sz="2200" spc="-25" dirty="0" err="1">
                <a:latin typeface="Courier New"/>
                <a:cs typeface="Courier New"/>
              </a:rPr>
              <a:t>Rovio</a:t>
            </a:r>
            <a:r>
              <a:rPr lang="el-GR" sz="2200" spc="-25" dirty="0">
                <a:latin typeface="Courier New"/>
                <a:cs typeface="Courier New"/>
              </a:rPr>
              <a:t>, οι θυγατρικές της </a:t>
            </a:r>
            <a:r>
              <a:rPr lang="el-GR" sz="2200" spc="-25" dirty="0" err="1">
                <a:latin typeface="Courier New"/>
                <a:cs typeface="Courier New"/>
              </a:rPr>
              <a:t>Rovio</a:t>
            </a:r>
            <a:r>
              <a:rPr lang="el-GR" sz="2200" spc="-25" dirty="0">
                <a:latin typeface="Courier New"/>
                <a:cs typeface="Courier New"/>
              </a:rPr>
              <a:t>, οι δικαιοπάροχοι της </a:t>
            </a:r>
            <a:r>
              <a:rPr lang="el-GR" sz="2200" spc="-25" dirty="0" err="1">
                <a:latin typeface="Courier New"/>
                <a:cs typeface="Courier New"/>
              </a:rPr>
              <a:t>Rovio</a:t>
            </a:r>
            <a:r>
              <a:rPr lang="el-GR" sz="2200" spc="-25" dirty="0">
                <a:latin typeface="Courier New"/>
                <a:cs typeface="Courier New"/>
              </a:rPr>
              <a:t> ή οι συνεργάτες της δεν ευθύνονται για ειδικές, τυχαίες ή επακόλουθες ζημίες που προκύπτουν από την κατοχή, την πρόσβαση, τη χρήση ή τη δυσλειτουργία των υπηρεσιών της </a:t>
            </a:r>
            <a:r>
              <a:rPr lang="el-GR" sz="2200" spc="-25" dirty="0" err="1">
                <a:latin typeface="Courier New"/>
                <a:cs typeface="Courier New"/>
              </a:rPr>
              <a:t>Rovio</a:t>
            </a:r>
            <a:r>
              <a:rPr lang="el-GR" sz="2200" spc="-25" dirty="0">
                <a:latin typeface="Courier New"/>
                <a:cs typeface="Courier New"/>
              </a:rPr>
              <a:t>, [...] </a:t>
            </a:r>
            <a:r>
              <a:rPr lang="el-GR" sz="2200" dirty="0">
                <a:latin typeface="Courier New"/>
                <a:cs typeface="Courier New"/>
              </a:rPr>
              <a:t>και, στο βαθμό που επιτρέπεται από το νόμο, για ζημίες από σωματικές βλάβες [...]. ανεξάρτητα από το αν η </a:t>
            </a:r>
            <a:r>
              <a:rPr lang="el-GR" sz="2200" dirty="0" err="1">
                <a:latin typeface="Courier New"/>
                <a:cs typeface="Courier New"/>
              </a:rPr>
              <a:t>Rovio</a:t>
            </a:r>
            <a:r>
              <a:rPr lang="el-GR" sz="2200" dirty="0">
                <a:latin typeface="Courier New"/>
                <a:cs typeface="Courier New"/>
              </a:rPr>
              <a:t>, οι δικαιοπάροχοι της </a:t>
            </a:r>
            <a:r>
              <a:rPr lang="el-GR" sz="2200" dirty="0" err="1">
                <a:latin typeface="Courier New"/>
                <a:cs typeface="Courier New"/>
              </a:rPr>
              <a:t>Rovio</a:t>
            </a:r>
            <a:r>
              <a:rPr lang="el-GR" sz="2200" dirty="0">
                <a:latin typeface="Courier New"/>
                <a:cs typeface="Courier New"/>
              </a:rPr>
              <a:t> ή οι συνεργάτες καναλιών έχουν ενημερωθεί για την πιθανότητα τέτοιων ζημιών ή όχι </a:t>
            </a:r>
            <a:r>
              <a:rPr lang="en-US" sz="2200" spc="-10" dirty="0">
                <a:latin typeface="Courier New"/>
                <a:cs typeface="Courier New"/>
              </a:rPr>
              <a:t>ltd3&gt;</a:t>
            </a:r>
            <a:endParaRPr lang="en-US" sz="2200" dirty="0">
              <a:latin typeface="Courier New"/>
              <a:cs typeface="Courier New"/>
            </a:endParaRPr>
          </a:p>
          <a:p>
            <a:pPr marL="33655">
              <a:lnSpc>
                <a:spcPct val="100000"/>
              </a:lnSpc>
              <a:spcBef>
                <a:spcPts val="1325"/>
              </a:spcBef>
            </a:pPr>
            <a:endParaRPr sz="2200" dirty="0">
              <a:latin typeface="Courier New"/>
              <a:cs typeface="Courier New"/>
            </a:endParaRPr>
          </a:p>
        </p:txBody>
      </p:sp>
      <p:sp>
        <p:nvSpPr>
          <p:cNvPr id="11" name="object 11"/>
          <p:cNvSpPr txBox="1">
            <a:spLocks noGrp="1"/>
          </p:cNvSpPr>
          <p:nvPr>
            <p:ph type="title"/>
          </p:nvPr>
        </p:nvSpPr>
        <p:spPr>
          <a:xfrm>
            <a:off x="4464558" y="257682"/>
            <a:ext cx="3917442" cy="505267"/>
          </a:xfrm>
          <a:prstGeom prst="rect">
            <a:avLst/>
          </a:prstGeom>
        </p:spPr>
        <p:txBody>
          <a:bodyPr vert="horz" wrap="square" lIns="0" tIns="12700" rIns="0" bIns="0" rtlCol="0">
            <a:spAutoFit/>
          </a:bodyPr>
          <a:lstStyle/>
          <a:p>
            <a:pPr marL="12700">
              <a:lnSpc>
                <a:spcPct val="100000"/>
              </a:lnSpc>
              <a:spcBef>
                <a:spcPts val="100"/>
              </a:spcBef>
              <a:tabLst>
                <a:tab pos="2091055" algn="l"/>
              </a:tabLst>
            </a:pPr>
            <a:r>
              <a:rPr lang="el-GR" sz="3200" spc="-40" dirty="0">
                <a:solidFill>
                  <a:srgbClr val="1F4E79"/>
                </a:solidFill>
              </a:rPr>
              <a:t>Περιορισμός της ευθύνης</a:t>
            </a:r>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855951"/>
            <a:ext cx="10292080" cy="5726568"/>
          </a:xfrm>
          <a:prstGeom prst="rect">
            <a:avLst/>
          </a:prstGeom>
        </p:spPr>
        <p:txBody>
          <a:bodyPr vert="horz" wrap="square" lIns="0" tIns="12065" rIns="0" bIns="0" rtlCol="0">
            <a:spAutoFit/>
          </a:bodyPr>
          <a:lstStyle/>
          <a:p>
            <a:pPr marL="589280">
              <a:lnSpc>
                <a:spcPct val="100000"/>
              </a:lnSpc>
              <a:spcBef>
                <a:spcPts val="95"/>
              </a:spcBef>
            </a:pPr>
            <a:r>
              <a:rPr lang="el-GR" sz="2200" dirty="0">
                <a:latin typeface="Times New Roman"/>
                <a:cs typeface="Times New Roman"/>
              </a:rPr>
              <a:t>Κάθε φορά που μια ρήτρα αναφέρει (ή είναι δυνατόν να υποτεθεί) ότι ο καταναλωτής συναινεί στην πολιτική απορρήτου απλώς και μόνο με τη χρήση της υπηρεσίας</a:t>
            </a:r>
            <a:r>
              <a:rPr sz="2200" dirty="0">
                <a:latin typeface="Times New Roman"/>
                <a:cs typeface="Times New Roman"/>
              </a:rPr>
              <a:t>:</a:t>
            </a:r>
            <a:r>
              <a:rPr sz="2200" spc="-5" dirty="0">
                <a:latin typeface="Times New Roman"/>
                <a:cs typeface="Times New Roman"/>
              </a:rPr>
              <a:t> </a:t>
            </a:r>
            <a:r>
              <a:rPr lang="el-GR" sz="2200" b="1" dirty="0">
                <a:solidFill>
                  <a:srgbClr val="CF9D00"/>
                </a:solidFill>
                <a:latin typeface="Times New Roman"/>
                <a:cs typeface="Times New Roman"/>
              </a:rPr>
              <a:t>ενδεχομένως άδικο</a:t>
            </a:r>
            <a:endParaRPr sz="2200" dirty="0">
              <a:latin typeface="Times New Roman"/>
              <a:cs typeface="Times New Roman"/>
            </a:endParaRPr>
          </a:p>
          <a:p>
            <a:pPr>
              <a:lnSpc>
                <a:spcPct val="100000"/>
              </a:lnSpc>
              <a:spcBef>
                <a:spcPts val="5"/>
              </a:spcBef>
            </a:pPr>
            <a:endParaRPr sz="3200" dirty="0">
              <a:latin typeface="Times New Roman"/>
              <a:cs typeface="Times New Roman"/>
            </a:endParaRPr>
          </a:p>
          <a:p>
            <a:pPr marL="12700">
              <a:lnSpc>
                <a:spcPct val="100000"/>
              </a:lnSpc>
            </a:pPr>
            <a:r>
              <a:rPr lang="el-GR" sz="2000" b="1" dirty="0">
                <a:latin typeface="Arial Narrow"/>
                <a:cs typeface="Arial Narrow"/>
              </a:rPr>
              <a:t>Μια ενδεχομένως άδικη ρήτρα</a:t>
            </a:r>
            <a:r>
              <a:rPr sz="2000" b="1" spc="-10" dirty="0">
                <a:latin typeface="Arial Narrow"/>
                <a:cs typeface="Arial Narrow"/>
              </a:rPr>
              <a:t>(</a:t>
            </a:r>
            <a:r>
              <a:rPr sz="2000" b="1" spc="-10" dirty="0">
                <a:latin typeface="Courier New"/>
                <a:cs typeface="Courier New"/>
              </a:rPr>
              <a:t>DeviantArt</a:t>
            </a:r>
            <a:r>
              <a:rPr sz="2000" b="1" spc="-10" dirty="0">
                <a:latin typeface="Arial Narrow"/>
                <a:cs typeface="Arial Narrow"/>
              </a:rPr>
              <a:t>):</a:t>
            </a:r>
            <a:endParaRPr sz="2000" dirty="0">
              <a:latin typeface="Arial Narrow"/>
              <a:cs typeface="Arial Narrow"/>
            </a:endParaRPr>
          </a:p>
          <a:p>
            <a:pPr marL="12700" marR="5080">
              <a:lnSpc>
                <a:spcPct val="150000"/>
              </a:lnSpc>
              <a:spcBef>
                <a:spcPts val="920"/>
              </a:spcBef>
              <a:tabLst>
                <a:tab pos="852169" algn="l"/>
              </a:tabLst>
            </a:pPr>
            <a:r>
              <a:rPr sz="1900" dirty="0">
                <a:latin typeface="Courier New"/>
                <a:cs typeface="Courier New"/>
              </a:rPr>
              <a:t>&lt;use2&gt;</a:t>
            </a:r>
            <a:r>
              <a:rPr lang="el-GR" sz="1900" dirty="0">
                <a:latin typeface="Courier New"/>
                <a:cs typeface="Courier New"/>
              </a:rPr>
              <a:t> Με τη χρήση της Υπηρεσίας μας, συμφωνείτε να δεσμεύεστε από την Ενότητα Ι των παρόντων Όρων ("Γενικοί Όροι"), η οποία περιέχει διατάξεις που ισχύουν για όλους τους χρήστες της Υπηρεσίας μας, συμπεριλαμβανομένων των επισκεπτών της ιστοσελίδας της </a:t>
            </a:r>
            <a:r>
              <a:rPr lang="el-GR" sz="1900" dirty="0" err="1">
                <a:latin typeface="Courier New"/>
                <a:cs typeface="Courier New"/>
              </a:rPr>
              <a:t>DeviantArt</a:t>
            </a:r>
            <a:r>
              <a:rPr lang="el-GR" sz="1900" dirty="0">
                <a:latin typeface="Courier New"/>
                <a:cs typeface="Courier New"/>
              </a:rPr>
              <a:t> (η "Ιστοσελίδα")</a:t>
            </a:r>
            <a:r>
              <a:rPr sz="1900" dirty="0">
                <a:latin typeface="Courier New"/>
                <a:cs typeface="Courier New"/>
              </a:rPr>
              <a:t>.&lt;/use2&gt;</a:t>
            </a:r>
            <a:r>
              <a:rPr sz="1900" spc="-55" dirty="0">
                <a:latin typeface="Courier New"/>
                <a:cs typeface="Courier New"/>
              </a:rPr>
              <a:t> </a:t>
            </a:r>
            <a:r>
              <a:rPr sz="1900" spc="-25" dirty="0">
                <a:latin typeface="Courier New"/>
                <a:cs typeface="Courier New"/>
              </a:rPr>
              <a:t>[…]</a:t>
            </a:r>
            <a:endParaRPr sz="1900" dirty="0">
              <a:latin typeface="Courier New"/>
              <a:cs typeface="Courier New"/>
            </a:endParaRPr>
          </a:p>
          <a:p>
            <a:pPr marL="12700" marR="342900" algn="r">
              <a:lnSpc>
                <a:spcPct val="150000"/>
              </a:lnSpc>
              <a:spcBef>
                <a:spcPts val="994"/>
              </a:spcBef>
            </a:pPr>
            <a:r>
              <a:rPr sz="1900" dirty="0">
                <a:latin typeface="Courier New"/>
                <a:cs typeface="Courier New"/>
              </a:rPr>
              <a:t>&lt;pinc2&gt;</a:t>
            </a:r>
            <a:r>
              <a:rPr lang="el-GR" sz="1900" dirty="0">
                <a:latin typeface="Courier New"/>
                <a:cs typeface="Courier New"/>
              </a:rPr>
              <a:t> Οι όροι της πολιτικής απορρήτου της </a:t>
            </a:r>
            <a:r>
              <a:rPr lang="el-GR" sz="1900" dirty="0" err="1">
                <a:latin typeface="Courier New"/>
                <a:cs typeface="Courier New"/>
              </a:rPr>
              <a:t>DeviantArt</a:t>
            </a:r>
            <a:r>
              <a:rPr lang="el-GR" sz="1900" dirty="0">
                <a:latin typeface="Courier New"/>
                <a:cs typeface="Courier New"/>
              </a:rPr>
              <a:t> ενσωματώνονται στους παρόντες Όρους και αποτελούν μέρος αυτών</a:t>
            </a:r>
            <a:r>
              <a:rPr sz="1900" spc="-10" dirty="0">
                <a:latin typeface="Courier New"/>
                <a:cs typeface="Courier New"/>
              </a:rPr>
              <a:t>.&lt;/pinc2&gt;</a:t>
            </a:r>
            <a:endParaRPr sz="1900" dirty="0">
              <a:latin typeface="Courier New"/>
              <a:cs typeface="Courier New"/>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16</a:t>
            </a:r>
          </a:p>
        </p:txBody>
      </p:sp>
      <p:sp>
        <p:nvSpPr>
          <p:cNvPr id="3" name="object 3"/>
          <p:cNvSpPr txBox="1">
            <a:spLocks noGrp="1"/>
          </p:cNvSpPr>
          <p:nvPr>
            <p:ph type="title"/>
          </p:nvPr>
        </p:nvSpPr>
        <p:spPr>
          <a:xfrm>
            <a:off x="2362200" y="118915"/>
            <a:ext cx="6477000" cy="716990"/>
          </a:xfrm>
          <a:prstGeom prst="rect">
            <a:avLst/>
          </a:prstGeom>
        </p:spPr>
        <p:txBody>
          <a:bodyPr vert="horz" wrap="square" lIns="0" tIns="222376" rIns="0" bIns="0" rtlCol="0">
            <a:spAutoFit/>
          </a:bodyPr>
          <a:lstStyle/>
          <a:p>
            <a:pPr marL="1023619">
              <a:lnSpc>
                <a:spcPct val="100000"/>
              </a:lnSpc>
              <a:spcBef>
                <a:spcPts val="100"/>
              </a:spcBef>
            </a:pPr>
            <a:r>
              <a:rPr lang="el-GR" sz="3200" spc="-85" dirty="0">
                <a:solidFill>
                  <a:srgbClr val="1F4E79"/>
                </a:solidFill>
              </a:rPr>
              <a:t>Συμπεριλαμβάνεται η ιδιωτικότητα</a:t>
            </a:r>
            <a:endParaRPr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3342" y="57404"/>
            <a:ext cx="5434458" cy="791241"/>
          </a:xfrm>
          <a:prstGeom prst="rect">
            <a:avLst/>
          </a:prstGeom>
        </p:spPr>
        <p:txBody>
          <a:bodyPr vert="horz" wrap="square" lIns="0" tIns="295909" rIns="0" bIns="0" rtlCol="0">
            <a:spAutoFit/>
          </a:bodyPr>
          <a:lstStyle/>
          <a:p>
            <a:pPr marL="1235075">
              <a:lnSpc>
                <a:spcPct val="100000"/>
              </a:lnSpc>
              <a:spcBef>
                <a:spcPts val="100"/>
              </a:spcBef>
            </a:pPr>
            <a:r>
              <a:rPr lang="el-GR" sz="3200" spc="-65" dirty="0">
                <a:solidFill>
                  <a:srgbClr val="1F4E79"/>
                </a:solidFill>
              </a:rPr>
              <a:t>Ρήτρα διαμεσολάβησης</a:t>
            </a:r>
            <a:endParaRPr sz="32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17</a:t>
            </a:r>
          </a:p>
        </p:txBody>
      </p:sp>
      <p:sp>
        <p:nvSpPr>
          <p:cNvPr id="3" name="object 3"/>
          <p:cNvSpPr txBox="1"/>
          <p:nvPr/>
        </p:nvSpPr>
        <p:spPr>
          <a:xfrm>
            <a:off x="1981200" y="851693"/>
            <a:ext cx="8818245" cy="4796826"/>
          </a:xfrm>
          <a:prstGeom prst="rect">
            <a:avLst/>
          </a:prstGeom>
        </p:spPr>
        <p:txBody>
          <a:bodyPr vert="horz" wrap="square" lIns="0" tIns="13335" rIns="0" bIns="0" rtlCol="0">
            <a:spAutoFit/>
          </a:bodyPr>
          <a:lstStyle/>
          <a:p>
            <a:pPr marL="548005">
              <a:lnSpc>
                <a:spcPct val="100000"/>
              </a:lnSpc>
              <a:spcBef>
                <a:spcPts val="105"/>
              </a:spcBef>
            </a:pPr>
            <a:endParaRPr lang="el-GR" sz="2400" dirty="0">
              <a:solidFill>
                <a:srgbClr val="1F4E79"/>
              </a:solidFill>
              <a:latin typeface="Times New Roman"/>
              <a:cs typeface="Times New Roman"/>
            </a:endParaRPr>
          </a:p>
          <a:p>
            <a:pPr marL="548005">
              <a:lnSpc>
                <a:spcPct val="100000"/>
              </a:lnSpc>
              <a:spcBef>
                <a:spcPts val="105"/>
              </a:spcBef>
            </a:pPr>
            <a:r>
              <a:rPr lang="el-GR" sz="2400" dirty="0">
                <a:solidFill>
                  <a:srgbClr val="1F4E79"/>
                </a:solidFill>
                <a:latin typeface="Times New Roman"/>
                <a:cs typeface="Times New Roman"/>
              </a:rPr>
              <a:t>Είναι υποχρεωτική η διαμεσολάβηση προτού η υπόθεση οδηγηθεί στο δικαστήριο;</a:t>
            </a:r>
            <a:endParaRPr sz="2000" dirty="0">
              <a:latin typeface="Times New Roman"/>
              <a:cs typeface="Times New Roman"/>
            </a:endParaRPr>
          </a:p>
          <a:p>
            <a:pPr>
              <a:lnSpc>
                <a:spcPct val="100000"/>
              </a:lnSpc>
            </a:pPr>
            <a:endParaRPr sz="2800" dirty="0">
              <a:latin typeface="Times New Roman"/>
              <a:cs typeface="Times New Roman"/>
            </a:endParaRPr>
          </a:p>
          <a:p>
            <a:pPr marL="12700" algn="just">
              <a:lnSpc>
                <a:spcPct val="100000"/>
              </a:lnSpc>
              <a:spcBef>
                <a:spcPts val="1200"/>
              </a:spcBef>
            </a:pPr>
            <a:r>
              <a:rPr lang="el-GR" sz="2400" dirty="0">
                <a:latin typeface="Times New Roman"/>
                <a:cs typeface="Times New Roman"/>
              </a:rPr>
              <a:t>Εάν η διαμεσολάβηση είναι πλήρως προαιρετική </a:t>
            </a:r>
            <a:r>
              <a:rPr sz="2400" dirty="0">
                <a:latin typeface="Times New Roman"/>
                <a:cs typeface="Times New Roman"/>
              </a:rPr>
              <a:t>:</a:t>
            </a:r>
            <a:r>
              <a:rPr sz="2400" spc="-65" dirty="0">
                <a:latin typeface="Times New Roman"/>
                <a:cs typeface="Times New Roman"/>
              </a:rPr>
              <a:t> </a:t>
            </a:r>
            <a:r>
              <a:rPr lang="el-GR" sz="2400" b="1" dirty="0">
                <a:solidFill>
                  <a:srgbClr val="92D050"/>
                </a:solidFill>
                <a:latin typeface="Times New Roman"/>
                <a:cs typeface="Times New Roman"/>
              </a:rPr>
              <a:t>σαφώς δίκαιη</a:t>
            </a:r>
            <a:endParaRPr sz="2400" dirty="0">
              <a:latin typeface="Times New Roman"/>
              <a:cs typeface="Times New Roman"/>
            </a:endParaRPr>
          </a:p>
          <a:p>
            <a:pPr>
              <a:lnSpc>
                <a:spcPct val="100000"/>
              </a:lnSpc>
              <a:spcBef>
                <a:spcPts val="25"/>
              </a:spcBef>
            </a:pPr>
            <a:endParaRPr sz="2800" dirty="0">
              <a:latin typeface="Times New Roman"/>
              <a:cs typeface="Times New Roman"/>
            </a:endParaRPr>
          </a:p>
          <a:p>
            <a:pPr marL="12700" marR="5080" algn="just">
              <a:lnSpc>
                <a:spcPct val="100000"/>
              </a:lnSpc>
            </a:pPr>
            <a:r>
              <a:rPr lang="el-GR" sz="2400" dirty="0">
                <a:latin typeface="Times New Roman"/>
                <a:cs typeface="Times New Roman"/>
              </a:rPr>
              <a:t>Εάν η διαμεσολάβηση πρέπει να γίνει σε κράτος διαφορετικό από το κράτος μόνιμης κατοικίας του καταναλωτή ή/και να βασίζεται στη διακριτική ευχέρεια του μεσολαβητή (δηλ. όχι στο νόμο):</a:t>
            </a:r>
            <a:r>
              <a:rPr sz="2400" dirty="0">
                <a:latin typeface="Times New Roman"/>
                <a:cs typeface="Times New Roman"/>
              </a:rPr>
              <a:t>):</a:t>
            </a:r>
            <a:r>
              <a:rPr sz="2400" spc="-60" dirty="0">
                <a:latin typeface="Times New Roman"/>
                <a:cs typeface="Times New Roman"/>
              </a:rPr>
              <a:t> </a:t>
            </a:r>
            <a:r>
              <a:rPr lang="el-GR" sz="2400" b="1" dirty="0">
                <a:solidFill>
                  <a:srgbClr val="FF0000"/>
                </a:solidFill>
                <a:latin typeface="Times New Roman"/>
                <a:cs typeface="Times New Roman"/>
              </a:rPr>
              <a:t>σαφώς άδικη</a:t>
            </a:r>
            <a:endParaRPr sz="2400" dirty="0">
              <a:latin typeface="Times New Roman"/>
              <a:cs typeface="Times New Roman"/>
            </a:endParaRPr>
          </a:p>
          <a:p>
            <a:pPr>
              <a:lnSpc>
                <a:spcPct val="100000"/>
              </a:lnSpc>
              <a:spcBef>
                <a:spcPts val="30"/>
              </a:spcBef>
            </a:pPr>
            <a:endParaRPr sz="2800" dirty="0">
              <a:latin typeface="Times New Roman"/>
              <a:cs typeface="Times New Roman"/>
            </a:endParaRPr>
          </a:p>
          <a:p>
            <a:pPr marL="12700" algn="just">
              <a:lnSpc>
                <a:spcPct val="100000"/>
              </a:lnSpc>
            </a:pPr>
            <a:r>
              <a:rPr lang="el-GR" sz="2400" dirty="0">
                <a:latin typeface="Times New Roman"/>
                <a:cs typeface="Times New Roman"/>
              </a:rPr>
              <a:t>Όλες οι άλλες ρήτρες διαμεσολάβησης</a:t>
            </a:r>
            <a:r>
              <a:rPr sz="2400" dirty="0">
                <a:latin typeface="Times New Roman"/>
                <a:cs typeface="Times New Roman"/>
              </a:rPr>
              <a:t>:</a:t>
            </a:r>
            <a:r>
              <a:rPr sz="2400" spc="-85" dirty="0">
                <a:latin typeface="Times New Roman"/>
                <a:cs typeface="Times New Roman"/>
              </a:rPr>
              <a:t> </a:t>
            </a:r>
            <a:r>
              <a:rPr lang="el-GR" sz="2400" b="1" dirty="0">
                <a:solidFill>
                  <a:srgbClr val="A47A00"/>
                </a:solidFill>
                <a:latin typeface="Times New Roman"/>
                <a:cs typeface="Times New Roman"/>
              </a:rPr>
              <a:t>πιθανώς άδικες</a:t>
            </a:r>
            <a:endParaRPr sz="24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18</a:t>
            </a:r>
          </a:p>
        </p:txBody>
      </p:sp>
      <p:sp>
        <p:nvSpPr>
          <p:cNvPr id="5" name="object 5"/>
          <p:cNvSpPr txBox="1"/>
          <p:nvPr/>
        </p:nvSpPr>
        <p:spPr>
          <a:xfrm>
            <a:off x="794105" y="865758"/>
            <a:ext cx="10885170" cy="5595121"/>
          </a:xfrm>
          <a:prstGeom prst="rect">
            <a:avLst/>
          </a:prstGeom>
        </p:spPr>
        <p:txBody>
          <a:bodyPr vert="horz" wrap="square" lIns="0" tIns="13335" rIns="0" bIns="0" rtlCol="0">
            <a:spAutoFit/>
          </a:bodyPr>
          <a:lstStyle/>
          <a:p>
            <a:pPr marL="271780" algn="ctr">
              <a:lnSpc>
                <a:spcPct val="100000"/>
              </a:lnSpc>
              <a:spcBef>
                <a:spcPts val="105"/>
              </a:spcBef>
            </a:pPr>
            <a:r>
              <a:rPr lang="el-GR" sz="2600" dirty="0">
                <a:solidFill>
                  <a:srgbClr val="1F4E79"/>
                </a:solidFill>
                <a:latin typeface="Times New Roman"/>
                <a:cs typeface="Times New Roman"/>
              </a:rPr>
              <a:t>Είναι υποχρεωτική η μεσολάβηση προτού η υπόθεση οδηγηθεί στο δικαστήριο;</a:t>
            </a:r>
            <a:endParaRPr sz="2200" dirty="0">
              <a:latin typeface="Times New Roman"/>
              <a:cs typeface="Times New Roman"/>
            </a:endParaRPr>
          </a:p>
          <a:p>
            <a:pPr marL="12700">
              <a:lnSpc>
                <a:spcPct val="100000"/>
              </a:lnSpc>
              <a:spcBef>
                <a:spcPts val="2475"/>
              </a:spcBef>
            </a:pPr>
            <a:r>
              <a:rPr lang="el-GR" sz="2000" b="1" dirty="0">
                <a:latin typeface="Arial Narrow"/>
                <a:cs typeface="Arial Narrow"/>
              </a:rPr>
              <a:t>Μια</a:t>
            </a:r>
            <a:r>
              <a:rPr sz="2000" b="1" spc="-45" dirty="0">
                <a:latin typeface="Arial Narrow"/>
                <a:cs typeface="Arial Narrow"/>
              </a:rPr>
              <a:t> </a:t>
            </a:r>
            <a:r>
              <a:rPr lang="el-GR" sz="2000" b="1" spc="-30" dirty="0">
                <a:solidFill>
                  <a:srgbClr val="FF0000"/>
                </a:solidFill>
                <a:latin typeface="Arial Narrow"/>
                <a:cs typeface="Arial Narrow"/>
              </a:rPr>
              <a:t>σαφώς άδικη </a:t>
            </a:r>
            <a:r>
              <a:rPr lang="el-GR" sz="2000" b="1" spc="-25" dirty="0">
                <a:latin typeface="Arial Narrow"/>
                <a:cs typeface="Arial Narrow"/>
              </a:rPr>
              <a:t>ρήτρα διαμεσολάβησης </a:t>
            </a:r>
            <a:r>
              <a:rPr sz="2000" b="1" spc="-10" dirty="0">
                <a:latin typeface="Arial Narrow"/>
                <a:cs typeface="Arial Narrow"/>
              </a:rPr>
              <a:t>(Rovio):</a:t>
            </a:r>
            <a:endParaRPr sz="2000" dirty="0">
              <a:latin typeface="Arial Narrow"/>
              <a:cs typeface="Arial Narrow"/>
            </a:endParaRPr>
          </a:p>
          <a:p>
            <a:pPr marL="12700" marR="5080">
              <a:lnSpc>
                <a:spcPct val="150000"/>
              </a:lnSpc>
              <a:spcBef>
                <a:spcPts val="935"/>
              </a:spcBef>
            </a:pPr>
            <a:r>
              <a:rPr sz="2100" dirty="0">
                <a:latin typeface="Courier New"/>
                <a:cs typeface="Courier New"/>
              </a:rPr>
              <a:t>&lt;a3&gt;</a:t>
            </a:r>
            <a:r>
              <a:rPr lang="el-GR" sz="2100" dirty="0">
                <a:latin typeface="Courier New"/>
                <a:cs typeface="Courier New"/>
              </a:rPr>
              <a:t>Κάθε διαφορά, διαφωνία ή αξίωση που προκύπτει από ή σχετίζεται με την παρούσα EULA ή την παραβίαση, τον τερματισμό ή την εγκυρότητά της θα διευθετηθεί οριστικά κατά την κρίση της </a:t>
            </a:r>
            <a:r>
              <a:rPr lang="el-GR" sz="2100" dirty="0" err="1">
                <a:latin typeface="Courier New"/>
                <a:cs typeface="Courier New"/>
              </a:rPr>
              <a:t>Rovio</a:t>
            </a:r>
            <a:r>
              <a:rPr lang="el-GR" sz="2100" dirty="0">
                <a:latin typeface="Courier New"/>
                <a:cs typeface="Courier New"/>
              </a:rPr>
              <a:t> (i) στα αρμόδια δικαστήρια του τόπου κατοικίας σας ή (</a:t>
            </a:r>
            <a:r>
              <a:rPr lang="el-GR" sz="2100" dirty="0" err="1">
                <a:latin typeface="Courier New"/>
                <a:cs typeface="Courier New"/>
              </a:rPr>
              <a:t>ii</a:t>
            </a:r>
            <a:r>
              <a:rPr lang="el-GR" sz="2100" dirty="0">
                <a:latin typeface="Courier New"/>
                <a:cs typeface="Courier New"/>
              </a:rPr>
              <a:t>) με διαμεσολάβηση σύμφωνα με τους Κανόνες Ταχείας Διαμεσολάβησης του Ινστιτούτου Διαμεσολάβησης του Εμπορικού Επιμελητηρίου της Φινλανδίας. Η διαμεσολάβηση θα διεξαχθεί στο Ελσίνκι της Φινλανδίας, στην αγγλική γλώσσα.&lt;/a3</a:t>
            </a:r>
          </a:p>
          <a:p>
            <a:pPr marL="12700" marR="5080">
              <a:lnSpc>
                <a:spcPct val="150000"/>
              </a:lnSpc>
              <a:spcBef>
                <a:spcPts val="935"/>
              </a:spcBef>
            </a:pPr>
            <a:endParaRPr sz="2100" dirty="0">
              <a:latin typeface="Courier New"/>
              <a:cs typeface="Courier New"/>
            </a:endParaRPr>
          </a:p>
        </p:txBody>
      </p:sp>
      <p:sp>
        <p:nvSpPr>
          <p:cNvPr id="6" name="object 6"/>
          <p:cNvSpPr txBox="1">
            <a:spLocks noGrp="1"/>
          </p:cNvSpPr>
          <p:nvPr>
            <p:ph type="title"/>
          </p:nvPr>
        </p:nvSpPr>
        <p:spPr>
          <a:xfrm>
            <a:off x="4495800" y="360491"/>
            <a:ext cx="3962400" cy="505267"/>
          </a:xfrm>
          <a:prstGeom prst="rect">
            <a:avLst/>
          </a:prstGeom>
        </p:spPr>
        <p:txBody>
          <a:bodyPr vert="horz" wrap="square" lIns="0" tIns="12700" rIns="0" bIns="0" rtlCol="0">
            <a:spAutoFit/>
          </a:bodyPr>
          <a:lstStyle/>
          <a:p>
            <a:pPr marL="12700">
              <a:lnSpc>
                <a:spcPct val="100000"/>
              </a:lnSpc>
              <a:spcBef>
                <a:spcPts val="100"/>
              </a:spcBef>
            </a:pPr>
            <a:r>
              <a:rPr lang="el-GR" sz="3200" spc="-65" dirty="0">
                <a:solidFill>
                  <a:srgbClr val="1F4E79"/>
                </a:solidFill>
              </a:rPr>
              <a:t>Ρήτρα διαμεσολάβησης</a:t>
            </a:r>
            <a:endParaRPr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916939" y="690448"/>
            <a:ext cx="9446261" cy="566822"/>
          </a:xfrm>
          <a:prstGeom prst="rect">
            <a:avLst/>
          </a:prstGeom>
        </p:spPr>
        <p:txBody>
          <a:bodyPr vert="horz" wrap="square" lIns="0" tIns="12700" rIns="0" bIns="0" rtlCol="0">
            <a:spAutoFit/>
          </a:bodyPr>
          <a:lstStyle/>
          <a:p>
            <a:pPr marL="12700">
              <a:lnSpc>
                <a:spcPct val="100000"/>
              </a:lnSpc>
              <a:spcBef>
                <a:spcPts val="100"/>
              </a:spcBef>
            </a:pPr>
            <a:r>
              <a:rPr lang="el-GR" sz="3600" b="0" spc="-275" dirty="0">
                <a:solidFill>
                  <a:srgbClr val="1F4E79"/>
                </a:solidFill>
                <a:latin typeface="Gill Sans MT"/>
                <a:cs typeface="Gill Sans MT"/>
              </a:rPr>
              <a:t>Ένα παράδειγμα από τους Όρους Χρήσης του </a:t>
            </a:r>
            <a:r>
              <a:rPr lang="el-GR" sz="3600" b="0" spc="-275" dirty="0" err="1">
                <a:solidFill>
                  <a:srgbClr val="1F4E79"/>
                </a:solidFill>
                <a:latin typeface="Gill Sans MT"/>
                <a:cs typeface="Gill Sans MT"/>
              </a:rPr>
              <a:t>Instagram</a:t>
            </a:r>
            <a:endParaRPr sz="3600" dirty="0">
              <a:latin typeface="Gill Sans MT"/>
              <a:cs typeface="Gill Sans MT"/>
            </a:endParaRPr>
          </a:p>
        </p:txBody>
      </p:sp>
      <p:sp>
        <p:nvSpPr>
          <p:cNvPr id="5" name="object 5"/>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19</a:t>
            </a:r>
            <a:endParaRPr sz="1200">
              <a:latin typeface="Calibri"/>
              <a:cs typeface="Calibri"/>
            </a:endParaRPr>
          </a:p>
        </p:txBody>
      </p:sp>
      <p:sp>
        <p:nvSpPr>
          <p:cNvPr id="4" name="object 4"/>
          <p:cNvSpPr txBox="1">
            <a:spLocks noGrp="1"/>
          </p:cNvSpPr>
          <p:nvPr>
            <p:ph type="body" idx="1"/>
          </p:nvPr>
        </p:nvSpPr>
        <p:spPr>
          <a:xfrm>
            <a:off x="916939" y="2019680"/>
            <a:ext cx="10359390" cy="4161396"/>
          </a:xfrm>
          <a:prstGeom prst="rect">
            <a:avLst/>
          </a:prstGeom>
        </p:spPr>
        <p:txBody>
          <a:bodyPr vert="horz" wrap="square" lIns="0" tIns="49530" rIns="0" bIns="0" rtlCol="0">
            <a:spAutoFit/>
          </a:bodyPr>
          <a:lstStyle/>
          <a:p>
            <a:pPr marL="12700" marR="10160" algn="just">
              <a:lnSpc>
                <a:spcPts val="2380"/>
              </a:lnSpc>
              <a:spcBef>
                <a:spcPts val="390"/>
              </a:spcBef>
            </a:pPr>
            <a:r>
              <a:rPr lang="el-GR" sz="2200" dirty="0">
                <a:latin typeface="Courier New"/>
                <a:cs typeface="Courier New"/>
              </a:rPr>
              <a:t>Διατηρούμε το δικαίωμα, κατά την απόλυτη διακριτική μας ευχέρεια, να αλλάζουμε τους παρόντες Όρους Χρήσης ("Επικαιροποιημένοι Όροι") ανά τακτά χρονικά διαστήματα.</a:t>
            </a:r>
          </a:p>
          <a:p>
            <a:pPr marL="12700" marR="10160" algn="just">
              <a:lnSpc>
                <a:spcPts val="2380"/>
              </a:lnSpc>
              <a:spcBef>
                <a:spcPts val="390"/>
              </a:spcBef>
            </a:pPr>
            <a:r>
              <a:rPr lang="el-GR" sz="2200" dirty="0">
                <a:latin typeface="Courier New"/>
                <a:cs typeface="Courier New"/>
              </a:rPr>
              <a:t>Εκτός εάν προβούμε σε αλλαγή για νομικούς ή διοικητικούς λόγους, θα παρέχουμε εύλογη προειδοποίηση πριν από την έναρξη ισχύος των Επικαιροποιημένων Όρων</a:t>
            </a:r>
            <a:r>
              <a:rPr lang="en-US" sz="2200" dirty="0">
                <a:latin typeface="Courier New"/>
                <a:cs typeface="Courier New"/>
              </a:rPr>
              <a:t>.</a:t>
            </a:r>
            <a:r>
              <a:rPr lang="en-US" sz="2200" spc="270" dirty="0">
                <a:latin typeface="Courier New"/>
                <a:cs typeface="Courier New"/>
              </a:rPr>
              <a:t> </a:t>
            </a:r>
            <a:r>
              <a:rPr lang="el-GR" sz="2200" dirty="0">
                <a:latin typeface="Courier New"/>
                <a:cs typeface="Courier New"/>
              </a:rPr>
              <a:t>Συμφωνείτε ότι μπορούμε να σας ειδοποιήσουμε για τους Επικαιροποιημένους Όρους με την ανάρτησή τους στην Υπηρεσία και ότι η χρήση της Υπηρεσίας μετά την ημερομηνία έναρξης ισχύος των Επικαιροποιημένων Όρων (ή η συμμετοχή σας σε άλλη διεξαγωγή που μπορεί εύλογα να καθορίσουμε) αποτελεί τη συμφωνία σας με τους Επικαιροποιημένους Όρους.</a:t>
            </a:r>
          </a:p>
          <a:p>
            <a:pPr marL="12700" marR="10160" algn="just">
              <a:lnSpc>
                <a:spcPts val="2380"/>
              </a:lnSpc>
              <a:spcBef>
                <a:spcPts val="390"/>
              </a:spcBef>
            </a:pPr>
            <a:endParaRPr lang="en-US" sz="2200" dirty="0">
              <a:latin typeface="Courier New"/>
              <a:cs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746759" y="6176771"/>
              <a:ext cx="3805428" cy="618741"/>
            </a:xfrm>
            <a:prstGeom prst="rect">
              <a:avLst/>
            </a:prstGeom>
          </p:spPr>
        </p:pic>
        <p:pic>
          <p:nvPicPr>
            <p:cNvPr id="4" name="object 4"/>
            <p:cNvPicPr/>
            <p:nvPr/>
          </p:nvPicPr>
          <p:blipFill>
            <a:blip r:embed="rId3" cstate="print"/>
            <a:stretch>
              <a:fillRect/>
            </a:stretch>
          </p:blipFill>
          <p:spPr>
            <a:xfrm>
              <a:off x="0" y="0"/>
              <a:ext cx="12191999" cy="6857999"/>
            </a:xfrm>
            <a:prstGeom prst="rect">
              <a:avLst/>
            </a:prstGeom>
          </p:spPr>
        </p:pic>
        <p:pic>
          <p:nvPicPr>
            <p:cNvPr id="5" name="object 5"/>
            <p:cNvPicPr/>
            <p:nvPr/>
          </p:nvPicPr>
          <p:blipFill>
            <a:blip r:embed="rId4" cstate="print"/>
            <a:stretch>
              <a:fillRect/>
            </a:stretch>
          </p:blipFill>
          <p:spPr>
            <a:xfrm>
              <a:off x="176784" y="79247"/>
              <a:ext cx="11809476" cy="6641592"/>
            </a:xfrm>
            <a:prstGeom prst="rect">
              <a:avLst/>
            </a:prstGeom>
          </p:spPr>
        </p:pic>
        <p:sp>
          <p:nvSpPr>
            <p:cNvPr id="6" name="object 6"/>
            <p:cNvSpPr/>
            <p:nvPr/>
          </p:nvSpPr>
          <p:spPr>
            <a:xfrm>
              <a:off x="173609" y="76072"/>
              <a:ext cx="11816080" cy="6648450"/>
            </a:xfrm>
            <a:custGeom>
              <a:avLst/>
              <a:gdLst/>
              <a:ahLst/>
              <a:cxnLst/>
              <a:rect l="l" t="t" r="r" b="b"/>
              <a:pathLst>
                <a:path w="11816080" h="6648450">
                  <a:moveTo>
                    <a:pt x="0" y="6647942"/>
                  </a:moveTo>
                  <a:lnTo>
                    <a:pt x="11815826" y="6647942"/>
                  </a:lnTo>
                  <a:lnTo>
                    <a:pt x="11815826" y="0"/>
                  </a:lnTo>
                  <a:lnTo>
                    <a:pt x="0" y="0"/>
                  </a:lnTo>
                  <a:lnTo>
                    <a:pt x="0" y="6647942"/>
                  </a:lnTo>
                  <a:close/>
                </a:path>
              </a:pathLst>
            </a:custGeom>
            <a:ln w="6350">
              <a:solidFill>
                <a:srgbClr val="A4A4A4"/>
              </a:solidFill>
            </a:ln>
          </p:spPr>
          <p:txBody>
            <a:bodyPr wrap="square" lIns="0" tIns="0" rIns="0" bIns="0" rtlCol="0"/>
            <a:lstStyle/>
            <a:p>
              <a:endParaRPr/>
            </a:p>
          </p:txBody>
        </p:sp>
      </p:grpSp>
      <p:sp>
        <p:nvSpPr>
          <p:cNvPr id="7" name="object 7"/>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20</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1624" y="368470"/>
            <a:ext cx="4671315" cy="535403"/>
          </a:xfrm>
          <a:prstGeom prst="rect">
            <a:avLst/>
          </a:prstGeom>
        </p:spPr>
        <p:txBody>
          <a:bodyPr vert="horz" wrap="square" lIns="0" tIns="12065" rIns="0" bIns="0" rtlCol="0">
            <a:spAutoFit/>
          </a:bodyPr>
          <a:lstStyle/>
          <a:p>
            <a:pPr marL="12700">
              <a:lnSpc>
                <a:spcPct val="100000"/>
              </a:lnSpc>
              <a:spcBef>
                <a:spcPts val="95"/>
              </a:spcBef>
            </a:pPr>
            <a:r>
              <a:rPr lang="el-GR" sz="3400" dirty="0">
                <a:solidFill>
                  <a:srgbClr val="001F5F"/>
                </a:solidFill>
                <a:latin typeface="Calibri"/>
                <a:cs typeface="Calibri"/>
              </a:rPr>
              <a:t>Η ομάδα του</a:t>
            </a:r>
            <a:r>
              <a:rPr sz="3400" spc="-110" dirty="0">
                <a:solidFill>
                  <a:srgbClr val="001F5F"/>
                </a:solidFill>
                <a:latin typeface="Calibri"/>
                <a:cs typeface="Calibri"/>
              </a:rPr>
              <a:t> </a:t>
            </a:r>
            <a:r>
              <a:rPr sz="3400" spc="-10" dirty="0">
                <a:solidFill>
                  <a:srgbClr val="001F5F"/>
                </a:solidFill>
                <a:latin typeface="Calibri"/>
                <a:cs typeface="Calibri"/>
              </a:rPr>
              <a:t>Claudette</a:t>
            </a:r>
            <a:endParaRPr sz="3400" dirty="0">
              <a:latin typeface="Calibri"/>
              <a:cs typeface="Calibri"/>
            </a:endParaRPr>
          </a:p>
        </p:txBody>
      </p:sp>
      <p:sp>
        <p:nvSpPr>
          <p:cNvPr id="3" name="object 3"/>
          <p:cNvSpPr txBox="1"/>
          <p:nvPr/>
        </p:nvSpPr>
        <p:spPr>
          <a:xfrm>
            <a:off x="3193542" y="5461203"/>
            <a:ext cx="1229360"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7E5F00"/>
                </a:solidFill>
                <a:latin typeface="Calibri"/>
                <a:cs typeface="Calibri"/>
              </a:rPr>
              <a:t>DISMI@unimore</a:t>
            </a:r>
            <a:endParaRPr sz="1400">
              <a:latin typeface="Calibri"/>
              <a:cs typeface="Calibri"/>
            </a:endParaRPr>
          </a:p>
        </p:txBody>
      </p:sp>
      <p:sp>
        <p:nvSpPr>
          <p:cNvPr id="4" name="object 4"/>
          <p:cNvSpPr txBox="1"/>
          <p:nvPr/>
        </p:nvSpPr>
        <p:spPr>
          <a:xfrm>
            <a:off x="5503926" y="5446572"/>
            <a:ext cx="880744"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385622"/>
                </a:solidFill>
                <a:latin typeface="Calibri"/>
                <a:cs typeface="Calibri"/>
              </a:rPr>
              <a:t>DISI@unibo</a:t>
            </a:r>
            <a:endParaRPr sz="1400">
              <a:latin typeface="Calibri"/>
              <a:cs typeface="Calibri"/>
            </a:endParaRPr>
          </a:p>
        </p:txBody>
      </p:sp>
      <p:grpSp>
        <p:nvGrpSpPr>
          <p:cNvPr id="5" name="object 5"/>
          <p:cNvGrpSpPr/>
          <p:nvPr/>
        </p:nvGrpSpPr>
        <p:grpSpPr>
          <a:xfrm>
            <a:off x="2950717" y="3676141"/>
            <a:ext cx="1644014" cy="1694180"/>
            <a:chOff x="2950717" y="3676141"/>
            <a:chExt cx="1644014" cy="1694180"/>
          </a:xfrm>
        </p:grpSpPr>
        <p:pic>
          <p:nvPicPr>
            <p:cNvPr id="6" name="object 6"/>
            <p:cNvPicPr/>
            <p:nvPr/>
          </p:nvPicPr>
          <p:blipFill>
            <a:blip r:embed="rId2" cstate="print"/>
            <a:stretch>
              <a:fillRect/>
            </a:stretch>
          </p:blipFill>
          <p:spPr>
            <a:xfrm>
              <a:off x="3203447" y="3736847"/>
              <a:ext cx="1115568" cy="1298447"/>
            </a:xfrm>
            <a:prstGeom prst="rect">
              <a:avLst/>
            </a:prstGeom>
          </p:spPr>
        </p:pic>
        <p:sp>
          <p:nvSpPr>
            <p:cNvPr id="7" name="object 7"/>
            <p:cNvSpPr/>
            <p:nvPr/>
          </p:nvSpPr>
          <p:spPr>
            <a:xfrm>
              <a:off x="2963417" y="3688841"/>
              <a:ext cx="1618615" cy="1668780"/>
            </a:xfrm>
            <a:custGeom>
              <a:avLst/>
              <a:gdLst/>
              <a:ahLst/>
              <a:cxnLst/>
              <a:rect l="l" t="t" r="r" b="b"/>
              <a:pathLst>
                <a:path w="1618614" h="1668779">
                  <a:moveTo>
                    <a:pt x="0" y="1668780"/>
                  </a:moveTo>
                  <a:lnTo>
                    <a:pt x="1618487" y="1668780"/>
                  </a:lnTo>
                  <a:lnTo>
                    <a:pt x="1618487" y="0"/>
                  </a:lnTo>
                  <a:lnTo>
                    <a:pt x="0" y="0"/>
                  </a:lnTo>
                  <a:lnTo>
                    <a:pt x="0" y="1668780"/>
                  </a:lnTo>
                  <a:close/>
                </a:path>
              </a:pathLst>
            </a:custGeom>
            <a:ln w="25400">
              <a:solidFill>
                <a:srgbClr val="7E5F00"/>
              </a:solidFill>
            </a:ln>
          </p:spPr>
          <p:txBody>
            <a:bodyPr wrap="square" lIns="0" tIns="0" rIns="0" bIns="0" rtlCol="0"/>
            <a:lstStyle/>
            <a:p>
              <a:endParaRPr/>
            </a:p>
          </p:txBody>
        </p:sp>
      </p:grpSp>
      <p:grpSp>
        <p:nvGrpSpPr>
          <p:cNvPr id="8" name="object 8"/>
          <p:cNvGrpSpPr/>
          <p:nvPr/>
        </p:nvGrpSpPr>
        <p:grpSpPr>
          <a:xfrm>
            <a:off x="4701794" y="3683761"/>
            <a:ext cx="4398010" cy="1694180"/>
            <a:chOff x="4701794" y="3683761"/>
            <a:chExt cx="4398010" cy="1694180"/>
          </a:xfrm>
        </p:grpSpPr>
        <p:pic>
          <p:nvPicPr>
            <p:cNvPr id="9" name="object 9"/>
            <p:cNvPicPr/>
            <p:nvPr/>
          </p:nvPicPr>
          <p:blipFill>
            <a:blip r:embed="rId3" cstate="print"/>
            <a:stretch>
              <a:fillRect/>
            </a:stretch>
          </p:blipFill>
          <p:spPr>
            <a:xfrm>
              <a:off x="4881372" y="3768851"/>
              <a:ext cx="1152144" cy="1214628"/>
            </a:xfrm>
            <a:prstGeom prst="rect">
              <a:avLst/>
            </a:prstGeom>
          </p:spPr>
        </p:pic>
        <p:sp>
          <p:nvSpPr>
            <p:cNvPr id="10" name="object 10"/>
            <p:cNvSpPr/>
            <p:nvPr/>
          </p:nvSpPr>
          <p:spPr>
            <a:xfrm>
              <a:off x="4714494" y="3696461"/>
              <a:ext cx="4372610" cy="1668780"/>
            </a:xfrm>
            <a:custGeom>
              <a:avLst/>
              <a:gdLst/>
              <a:ahLst/>
              <a:cxnLst/>
              <a:rect l="l" t="t" r="r" b="b"/>
              <a:pathLst>
                <a:path w="4372609" h="1668779">
                  <a:moveTo>
                    <a:pt x="0" y="1668779"/>
                  </a:moveTo>
                  <a:lnTo>
                    <a:pt x="4372356" y="1668779"/>
                  </a:lnTo>
                  <a:lnTo>
                    <a:pt x="4372356" y="0"/>
                  </a:lnTo>
                  <a:lnTo>
                    <a:pt x="0" y="0"/>
                  </a:lnTo>
                  <a:lnTo>
                    <a:pt x="0" y="1668779"/>
                  </a:lnTo>
                  <a:close/>
                </a:path>
              </a:pathLst>
            </a:custGeom>
            <a:ln w="25400">
              <a:solidFill>
                <a:srgbClr val="00AF50"/>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6277355" y="3756659"/>
              <a:ext cx="1147572" cy="1258824"/>
            </a:xfrm>
            <a:prstGeom prst="rect">
              <a:avLst/>
            </a:prstGeom>
          </p:spPr>
        </p:pic>
        <p:pic>
          <p:nvPicPr>
            <p:cNvPr id="12" name="object 12"/>
            <p:cNvPicPr/>
            <p:nvPr/>
          </p:nvPicPr>
          <p:blipFill>
            <a:blip r:embed="rId5" cstate="print"/>
            <a:stretch>
              <a:fillRect/>
            </a:stretch>
          </p:blipFill>
          <p:spPr>
            <a:xfrm>
              <a:off x="7664195" y="3767327"/>
              <a:ext cx="1219200" cy="1216152"/>
            </a:xfrm>
            <a:prstGeom prst="rect">
              <a:avLst/>
            </a:prstGeom>
          </p:spPr>
        </p:pic>
      </p:grpSp>
      <p:sp>
        <p:nvSpPr>
          <p:cNvPr id="13" name="object 13"/>
          <p:cNvSpPr txBox="1"/>
          <p:nvPr/>
        </p:nvSpPr>
        <p:spPr>
          <a:xfrm>
            <a:off x="1119022" y="5428284"/>
            <a:ext cx="128460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EC7C30"/>
                </a:solidFill>
                <a:latin typeface="Calibri"/>
                <a:cs typeface="Calibri"/>
              </a:rPr>
              <a:t>Law</a:t>
            </a:r>
            <a:r>
              <a:rPr sz="1400" spc="-20" dirty="0">
                <a:solidFill>
                  <a:srgbClr val="EC7C30"/>
                </a:solidFill>
                <a:latin typeface="Calibri"/>
                <a:cs typeface="Calibri"/>
              </a:rPr>
              <a:t> </a:t>
            </a:r>
            <a:r>
              <a:rPr sz="1400" spc="-10" dirty="0">
                <a:solidFill>
                  <a:srgbClr val="EC7C30"/>
                </a:solidFill>
                <a:latin typeface="Calibri"/>
                <a:cs typeface="Calibri"/>
              </a:rPr>
              <a:t>School@yale</a:t>
            </a:r>
            <a:endParaRPr sz="1400">
              <a:latin typeface="Calibri"/>
              <a:cs typeface="Calibri"/>
            </a:endParaRPr>
          </a:p>
        </p:txBody>
      </p:sp>
      <p:grpSp>
        <p:nvGrpSpPr>
          <p:cNvPr id="14" name="object 14"/>
          <p:cNvGrpSpPr/>
          <p:nvPr/>
        </p:nvGrpSpPr>
        <p:grpSpPr>
          <a:xfrm>
            <a:off x="888746" y="3676141"/>
            <a:ext cx="2012950" cy="1694180"/>
            <a:chOff x="888746" y="3676141"/>
            <a:chExt cx="2012950" cy="1694180"/>
          </a:xfrm>
        </p:grpSpPr>
        <p:pic>
          <p:nvPicPr>
            <p:cNvPr id="15" name="object 15"/>
            <p:cNvPicPr/>
            <p:nvPr/>
          </p:nvPicPr>
          <p:blipFill>
            <a:blip r:embed="rId6" cstate="print"/>
            <a:stretch>
              <a:fillRect/>
            </a:stretch>
          </p:blipFill>
          <p:spPr>
            <a:xfrm>
              <a:off x="1071372" y="3796283"/>
              <a:ext cx="1636776" cy="1269491"/>
            </a:xfrm>
            <a:prstGeom prst="rect">
              <a:avLst/>
            </a:prstGeom>
          </p:spPr>
        </p:pic>
        <p:sp>
          <p:nvSpPr>
            <p:cNvPr id="16" name="object 16"/>
            <p:cNvSpPr/>
            <p:nvPr/>
          </p:nvSpPr>
          <p:spPr>
            <a:xfrm>
              <a:off x="901446" y="3688841"/>
              <a:ext cx="1987550" cy="1668780"/>
            </a:xfrm>
            <a:custGeom>
              <a:avLst/>
              <a:gdLst/>
              <a:ahLst/>
              <a:cxnLst/>
              <a:rect l="l" t="t" r="r" b="b"/>
              <a:pathLst>
                <a:path w="1987550" h="1668779">
                  <a:moveTo>
                    <a:pt x="0" y="1668780"/>
                  </a:moveTo>
                  <a:lnTo>
                    <a:pt x="1987295" y="1668780"/>
                  </a:lnTo>
                  <a:lnTo>
                    <a:pt x="1987295" y="0"/>
                  </a:lnTo>
                  <a:lnTo>
                    <a:pt x="0" y="0"/>
                  </a:lnTo>
                  <a:lnTo>
                    <a:pt x="0" y="1668780"/>
                  </a:lnTo>
                  <a:close/>
                </a:path>
              </a:pathLst>
            </a:custGeom>
            <a:ln w="25400">
              <a:solidFill>
                <a:srgbClr val="EC7C30"/>
              </a:solidFill>
            </a:ln>
          </p:spPr>
          <p:txBody>
            <a:bodyPr wrap="square" lIns="0" tIns="0" rIns="0" bIns="0" rtlCol="0"/>
            <a:lstStyle/>
            <a:p>
              <a:endParaRPr/>
            </a:p>
          </p:txBody>
        </p:sp>
      </p:grpSp>
      <p:pic>
        <p:nvPicPr>
          <p:cNvPr id="17" name="object 17"/>
          <p:cNvPicPr/>
          <p:nvPr/>
        </p:nvPicPr>
        <p:blipFill>
          <a:blip r:embed="rId7" cstate="print"/>
          <a:stretch>
            <a:fillRect/>
          </a:stretch>
        </p:blipFill>
        <p:spPr>
          <a:xfrm>
            <a:off x="9482328" y="3750564"/>
            <a:ext cx="1235963" cy="1232916"/>
          </a:xfrm>
          <a:prstGeom prst="rect">
            <a:avLst/>
          </a:prstGeom>
        </p:spPr>
      </p:pic>
      <p:sp>
        <p:nvSpPr>
          <p:cNvPr id="18" name="object 18"/>
          <p:cNvSpPr txBox="1"/>
          <p:nvPr/>
        </p:nvSpPr>
        <p:spPr>
          <a:xfrm>
            <a:off x="9254997" y="5467603"/>
            <a:ext cx="164274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6F2F9F"/>
                </a:solidFill>
                <a:latin typeface="Calibri"/>
                <a:cs typeface="Calibri"/>
              </a:rPr>
              <a:t>Law</a:t>
            </a:r>
            <a:r>
              <a:rPr sz="1400" spc="-30" dirty="0">
                <a:solidFill>
                  <a:srgbClr val="6F2F9F"/>
                </a:solidFill>
                <a:latin typeface="Calibri"/>
                <a:cs typeface="Calibri"/>
              </a:rPr>
              <a:t> </a:t>
            </a:r>
            <a:r>
              <a:rPr sz="1400" spc="-10" dirty="0">
                <a:solidFill>
                  <a:srgbClr val="6F2F9F"/>
                </a:solidFill>
                <a:latin typeface="Calibri"/>
                <a:cs typeface="Calibri"/>
              </a:rPr>
              <a:t>Dept@Maastricht</a:t>
            </a:r>
            <a:endParaRPr sz="1400">
              <a:latin typeface="Calibri"/>
              <a:cs typeface="Calibri"/>
            </a:endParaRPr>
          </a:p>
        </p:txBody>
      </p:sp>
      <p:sp>
        <p:nvSpPr>
          <p:cNvPr id="19" name="object 19"/>
          <p:cNvSpPr txBox="1"/>
          <p:nvPr/>
        </p:nvSpPr>
        <p:spPr>
          <a:xfrm>
            <a:off x="8542781" y="970914"/>
            <a:ext cx="1052195" cy="239395"/>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FF0000"/>
                </a:solidFill>
                <a:latin typeface="Calibri"/>
                <a:cs typeface="Calibri"/>
              </a:rPr>
              <a:t>Cirsfid@unibo</a:t>
            </a:r>
            <a:endParaRPr sz="1400">
              <a:latin typeface="Calibri"/>
              <a:cs typeface="Calibri"/>
            </a:endParaRPr>
          </a:p>
        </p:txBody>
      </p:sp>
      <p:pic>
        <p:nvPicPr>
          <p:cNvPr id="20" name="object 20"/>
          <p:cNvPicPr/>
          <p:nvPr/>
        </p:nvPicPr>
        <p:blipFill>
          <a:blip r:embed="rId8" cstate="print"/>
          <a:stretch>
            <a:fillRect/>
          </a:stretch>
        </p:blipFill>
        <p:spPr>
          <a:xfrm>
            <a:off x="859536" y="1597152"/>
            <a:ext cx="1610868" cy="1435608"/>
          </a:xfrm>
          <a:prstGeom prst="rect">
            <a:avLst/>
          </a:prstGeom>
        </p:spPr>
      </p:pic>
      <p:sp>
        <p:nvSpPr>
          <p:cNvPr id="21" name="object 21"/>
          <p:cNvSpPr txBox="1"/>
          <p:nvPr/>
        </p:nvSpPr>
        <p:spPr>
          <a:xfrm>
            <a:off x="868781" y="970914"/>
            <a:ext cx="108458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2E5496"/>
                </a:solidFill>
                <a:latin typeface="Calibri"/>
                <a:cs typeface="Calibri"/>
              </a:rPr>
              <a:t>Law</a:t>
            </a:r>
            <a:r>
              <a:rPr sz="1400" spc="-20" dirty="0">
                <a:solidFill>
                  <a:srgbClr val="2E5496"/>
                </a:solidFill>
                <a:latin typeface="Calibri"/>
                <a:cs typeface="Calibri"/>
              </a:rPr>
              <a:t> </a:t>
            </a:r>
            <a:r>
              <a:rPr sz="1400" spc="-10" dirty="0">
                <a:solidFill>
                  <a:srgbClr val="2E5496"/>
                </a:solidFill>
                <a:latin typeface="Calibri"/>
                <a:cs typeface="Calibri"/>
              </a:rPr>
              <a:t>Dept@eui</a:t>
            </a:r>
            <a:endParaRPr sz="1400">
              <a:latin typeface="Calibri"/>
              <a:cs typeface="Calibri"/>
            </a:endParaRPr>
          </a:p>
        </p:txBody>
      </p:sp>
      <p:sp>
        <p:nvSpPr>
          <p:cNvPr id="22" name="object 22"/>
          <p:cNvSpPr txBox="1"/>
          <p:nvPr/>
        </p:nvSpPr>
        <p:spPr>
          <a:xfrm>
            <a:off x="712723" y="3097149"/>
            <a:ext cx="13652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H</a:t>
            </a:r>
            <a:endParaRPr sz="1400">
              <a:latin typeface="Calibri"/>
              <a:cs typeface="Calibri"/>
            </a:endParaRPr>
          </a:p>
        </p:txBody>
      </p:sp>
      <p:grpSp>
        <p:nvGrpSpPr>
          <p:cNvPr id="23" name="object 23"/>
          <p:cNvGrpSpPr/>
          <p:nvPr/>
        </p:nvGrpSpPr>
        <p:grpSpPr>
          <a:xfrm>
            <a:off x="7522718" y="1431289"/>
            <a:ext cx="3375660" cy="2004060"/>
            <a:chOff x="7522718" y="1431289"/>
            <a:chExt cx="3375660" cy="2004060"/>
          </a:xfrm>
        </p:grpSpPr>
        <p:pic>
          <p:nvPicPr>
            <p:cNvPr id="24" name="object 24"/>
            <p:cNvPicPr/>
            <p:nvPr/>
          </p:nvPicPr>
          <p:blipFill>
            <a:blip r:embed="rId9" cstate="print"/>
            <a:stretch>
              <a:fillRect/>
            </a:stretch>
          </p:blipFill>
          <p:spPr>
            <a:xfrm>
              <a:off x="7609332" y="1616963"/>
              <a:ext cx="1537716" cy="1426464"/>
            </a:xfrm>
            <a:prstGeom prst="rect">
              <a:avLst/>
            </a:prstGeom>
          </p:spPr>
        </p:pic>
        <p:pic>
          <p:nvPicPr>
            <p:cNvPr id="25" name="object 25"/>
            <p:cNvPicPr/>
            <p:nvPr/>
          </p:nvPicPr>
          <p:blipFill>
            <a:blip r:embed="rId10" cstate="print"/>
            <a:stretch>
              <a:fillRect/>
            </a:stretch>
          </p:blipFill>
          <p:spPr>
            <a:xfrm>
              <a:off x="9279636" y="1623059"/>
              <a:ext cx="1304544" cy="1420368"/>
            </a:xfrm>
            <a:prstGeom prst="rect">
              <a:avLst/>
            </a:prstGeom>
          </p:spPr>
        </p:pic>
        <p:sp>
          <p:nvSpPr>
            <p:cNvPr id="26" name="object 26"/>
            <p:cNvSpPr/>
            <p:nvPr/>
          </p:nvSpPr>
          <p:spPr>
            <a:xfrm>
              <a:off x="7535418" y="1443989"/>
              <a:ext cx="3350260" cy="1978660"/>
            </a:xfrm>
            <a:custGeom>
              <a:avLst/>
              <a:gdLst/>
              <a:ahLst/>
              <a:cxnLst/>
              <a:rect l="l" t="t" r="r" b="b"/>
              <a:pathLst>
                <a:path w="3350259" h="1978660">
                  <a:moveTo>
                    <a:pt x="0" y="1978152"/>
                  </a:moveTo>
                  <a:lnTo>
                    <a:pt x="3349752" y="1978152"/>
                  </a:lnTo>
                  <a:lnTo>
                    <a:pt x="3349752" y="0"/>
                  </a:lnTo>
                  <a:lnTo>
                    <a:pt x="0" y="0"/>
                  </a:lnTo>
                  <a:lnTo>
                    <a:pt x="0" y="1978152"/>
                  </a:lnTo>
                  <a:close/>
                </a:path>
              </a:pathLst>
            </a:custGeom>
            <a:ln w="25400">
              <a:solidFill>
                <a:srgbClr val="FF0000"/>
              </a:solidFill>
            </a:ln>
          </p:spPr>
          <p:txBody>
            <a:bodyPr wrap="square" lIns="0" tIns="0" rIns="0" bIns="0" rtlCol="0"/>
            <a:lstStyle/>
            <a:p>
              <a:endParaRPr/>
            </a:p>
          </p:txBody>
        </p:sp>
      </p:grpSp>
      <p:graphicFrame>
        <p:nvGraphicFramePr>
          <p:cNvPr id="27" name="object 27"/>
          <p:cNvGraphicFramePr>
            <a:graphicFrameLocks noGrp="1"/>
          </p:cNvGraphicFramePr>
          <p:nvPr>
            <p:extLst>
              <p:ext uri="{D42A27DB-BD31-4B8C-83A1-F6EECF244321}">
                <p14:modId xmlns:p14="http://schemas.microsoft.com/office/powerpoint/2010/main" val="2704771130"/>
              </p:ext>
            </p:extLst>
          </p:nvPr>
        </p:nvGraphicFramePr>
        <p:xfrm>
          <a:off x="740918" y="1313941"/>
          <a:ext cx="10367645" cy="4030344"/>
        </p:xfrm>
        <a:graphic>
          <a:graphicData uri="http://schemas.openxmlformats.org/drawingml/2006/table">
            <a:tbl>
              <a:tblPr firstRow="1" bandRow="1">
                <a:tableStyleId>{2D5ABB26-0587-4C30-8999-92F81FD0307C}</a:tableStyleId>
              </a:tblPr>
              <a:tblGrid>
                <a:gridCol w="8462645">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2300605">
                <a:tc gridSpan="2">
                  <a:txBody>
                    <a:bodyPr/>
                    <a:lstStyle/>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spcBef>
                          <a:spcPts val="15"/>
                        </a:spcBef>
                      </a:pPr>
                      <a:endParaRPr sz="2700" dirty="0">
                        <a:latin typeface="Times New Roman"/>
                        <a:cs typeface="Times New Roman"/>
                      </a:endParaRPr>
                    </a:p>
                    <a:p>
                      <a:pPr marL="82550">
                        <a:lnSpc>
                          <a:spcPct val="100000"/>
                        </a:lnSpc>
                        <a:tabLst>
                          <a:tab pos="1980564" algn="l"/>
                          <a:tab pos="3514090" algn="l"/>
                          <a:tab pos="4914265" algn="l"/>
                          <a:tab pos="7013575" algn="l"/>
                          <a:tab pos="8785860" algn="l"/>
                        </a:tabLst>
                      </a:pPr>
                      <a:r>
                        <a:rPr sz="1400" spc="-10" dirty="0">
                          <a:latin typeface="Calibri"/>
                          <a:cs typeface="Calibri"/>
                        </a:rPr>
                        <a:t>ans-Wolfgang</a:t>
                      </a:r>
                      <a:r>
                        <a:rPr sz="1400" spc="-30" dirty="0">
                          <a:latin typeface="Calibri"/>
                          <a:cs typeface="Calibri"/>
                        </a:rPr>
                        <a:t> </a:t>
                      </a:r>
                      <a:r>
                        <a:rPr sz="1400" spc="-10" dirty="0">
                          <a:latin typeface="Calibri"/>
                          <a:cs typeface="Calibri"/>
                        </a:rPr>
                        <a:t>Micklits</a:t>
                      </a:r>
                      <a:r>
                        <a:rPr sz="1400" dirty="0">
                          <a:latin typeface="Calibri"/>
                          <a:cs typeface="Calibri"/>
                        </a:rPr>
                        <a:t>	Kasper</a:t>
                      </a:r>
                      <a:r>
                        <a:rPr sz="1400" spc="-40" dirty="0">
                          <a:latin typeface="Calibri"/>
                          <a:cs typeface="Calibri"/>
                        </a:rPr>
                        <a:t> </a:t>
                      </a:r>
                      <a:r>
                        <a:rPr sz="1400" spc="-10" dirty="0">
                          <a:latin typeface="Calibri"/>
                          <a:cs typeface="Calibri"/>
                        </a:rPr>
                        <a:t>Drazewski</a:t>
                      </a:r>
                      <a:r>
                        <a:rPr sz="1400" dirty="0">
                          <a:latin typeface="Calibri"/>
                          <a:cs typeface="Calibri"/>
                        </a:rPr>
                        <a:t>	</a:t>
                      </a:r>
                      <a:r>
                        <a:rPr sz="2100" baseline="-5952" dirty="0">
                          <a:latin typeface="Calibri"/>
                          <a:cs typeface="Calibri"/>
                        </a:rPr>
                        <a:t>Giacomo</a:t>
                      </a:r>
                      <a:r>
                        <a:rPr sz="2100" spc="-82" baseline="-5952" dirty="0">
                          <a:latin typeface="Calibri"/>
                          <a:cs typeface="Calibri"/>
                        </a:rPr>
                        <a:t> </a:t>
                      </a:r>
                      <a:r>
                        <a:rPr sz="2100" spc="-15" baseline="-5952" dirty="0">
                          <a:latin typeface="Calibri"/>
                          <a:cs typeface="Calibri"/>
                        </a:rPr>
                        <a:t>Tagiuri</a:t>
                      </a:r>
                      <a:r>
                        <a:rPr sz="2100" baseline="-5952" dirty="0">
                          <a:latin typeface="Calibri"/>
                          <a:cs typeface="Calibri"/>
                        </a:rPr>
                        <a:t>	</a:t>
                      </a:r>
                      <a:r>
                        <a:rPr sz="2100" baseline="-17857" dirty="0">
                          <a:latin typeface="Calibri"/>
                          <a:cs typeface="Calibri"/>
                        </a:rPr>
                        <a:t>Agnieszka</a:t>
                      </a:r>
                      <a:r>
                        <a:rPr sz="2100" spc="-82" baseline="-17857" dirty="0">
                          <a:latin typeface="Calibri"/>
                          <a:cs typeface="Calibri"/>
                        </a:rPr>
                        <a:t> </a:t>
                      </a:r>
                      <a:r>
                        <a:rPr sz="2100" spc="-15" baseline="-17857" dirty="0">
                          <a:latin typeface="Calibri"/>
                          <a:cs typeface="Calibri"/>
                        </a:rPr>
                        <a:t>Jablonowska</a:t>
                      </a:r>
                      <a:r>
                        <a:rPr sz="2100" baseline="-17857" dirty="0">
                          <a:latin typeface="Calibri"/>
                          <a:cs typeface="Calibri"/>
                        </a:rPr>
                        <a:t>	</a:t>
                      </a:r>
                      <a:r>
                        <a:rPr sz="1400" spc="-10" dirty="0">
                          <a:latin typeface="Calibri"/>
                          <a:cs typeface="Calibri"/>
                        </a:rPr>
                        <a:t>Francesca</a:t>
                      </a:r>
                      <a:r>
                        <a:rPr sz="1400" spc="-5" dirty="0">
                          <a:latin typeface="Calibri"/>
                          <a:cs typeface="Calibri"/>
                        </a:rPr>
                        <a:t> </a:t>
                      </a:r>
                      <a:r>
                        <a:rPr sz="1400" spc="-10" dirty="0">
                          <a:latin typeface="Calibri"/>
                          <a:cs typeface="Calibri"/>
                        </a:rPr>
                        <a:t>Lagioia</a:t>
                      </a:r>
                      <a:r>
                        <a:rPr sz="1400" dirty="0">
                          <a:latin typeface="Calibri"/>
                          <a:cs typeface="Calibri"/>
                        </a:rPr>
                        <a:t>	Giovanni</a:t>
                      </a:r>
                      <a:r>
                        <a:rPr sz="1400" spc="-45" dirty="0">
                          <a:latin typeface="Calibri"/>
                          <a:cs typeface="Calibri"/>
                        </a:rPr>
                        <a:t> </a:t>
                      </a:r>
                      <a:r>
                        <a:rPr sz="1400" spc="-10" dirty="0">
                          <a:latin typeface="Calibri"/>
                          <a:cs typeface="Calibri"/>
                        </a:rPr>
                        <a:t>Sartor</a:t>
                      </a:r>
                      <a:endParaRPr sz="1400" dirty="0">
                        <a:latin typeface="Calibri"/>
                        <a:cs typeface="Calibri"/>
                      </a:endParaRPr>
                    </a:p>
                  </a:txBody>
                  <a:tcPr marL="0" marR="0" marT="0" marB="0">
                    <a:lnL w="28575">
                      <a:solidFill>
                        <a:srgbClr val="4471C4"/>
                      </a:solidFill>
                      <a:prstDash val="solid"/>
                    </a:lnL>
                    <a:lnR w="28575">
                      <a:solidFill>
                        <a:srgbClr val="4471C4"/>
                      </a:solidFill>
                      <a:prstDash val="solid"/>
                    </a:lnR>
                    <a:lnT w="28575">
                      <a:solidFill>
                        <a:srgbClr val="4471C4"/>
                      </a:solidFill>
                      <a:prstDash val="solid"/>
                    </a:lnT>
                    <a:lnB w="28575">
                      <a:solidFill>
                        <a:srgbClr val="4471C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729739">
                <a:tc>
                  <a:txBody>
                    <a:bodyPr/>
                    <a:lstStyle/>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marL="504190">
                        <a:lnSpc>
                          <a:spcPct val="100000"/>
                        </a:lnSpc>
                        <a:spcBef>
                          <a:spcPts val="1430"/>
                        </a:spcBef>
                        <a:tabLst>
                          <a:tab pos="2692400" algn="l"/>
                          <a:tab pos="4217035" algn="l"/>
                          <a:tab pos="5447665" algn="l"/>
                          <a:tab pos="6967855" algn="l"/>
                        </a:tabLst>
                      </a:pPr>
                      <a:r>
                        <a:rPr sz="2100" spc="-15" baseline="-11904" dirty="0">
                          <a:latin typeface="Calibri"/>
                          <a:cs typeface="Calibri"/>
                        </a:rPr>
                        <a:t>Przemyslaw</a:t>
                      </a:r>
                      <a:r>
                        <a:rPr sz="2100" spc="-52" baseline="-11904" dirty="0">
                          <a:latin typeface="Calibri"/>
                          <a:cs typeface="Calibri"/>
                        </a:rPr>
                        <a:t> </a:t>
                      </a:r>
                      <a:r>
                        <a:rPr sz="2100" spc="-30" baseline="-11904" dirty="0">
                          <a:latin typeface="Calibri"/>
                          <a:cs typeface="Calibri"/>
                        </a:rPr>
                        <a:t>Palka</a:t>
                      </a:r>
                      <a:r>
                        <a:rPr sz="2100" baseline="-11904" dirty="0">
                          <a:latin typeface="Calibri"/>
                          <a:cs typeface="Calibri"/>
                        </a:rPr>
                        <a:t>	</a:t>
                      </a:r>
                      <a:r>
                        <a:rPr sz="2100" spc="270" baseline="-5952" dirty="0">
                          <a:latin typeface="Calibri"/>
                          <a:cs typeface="Calibri"/>
                        </a:rPr>
                        <a:t>M</a:t>
                      </a:r>
                      <a:r>
                        <a:rPr sz="2100" spc="179" baseline="-5952" dirty="0">
                          <a:latin typeface="Calibri"/>
                          <a:cs typeface="Calibri"/>
                        </a:rPr>
                        <a:t>a</a:t>
                      </a:r>
                      <a:r>
                        <a:rPr sz="1400" spc="-965" dirty="0">
                          <a:latin typeface="Calibri"/>
                          <a:cs typeface="Calibri"/>
                        </a:rPr>
                        <a:t>M</a:t>
                      </a:r>
                      <a:r>
                        <a:rPr sz="2100" spc="232" baseline="-5952" dirty="0">
                          <a:latin typeface="Calibri"/>
                          <a:cs typeface="Calibri"/>
                        </a:rPr>
                        <a:t>r</a:t>
                      </a:r>
                      <a:r>
                        <a:rPr sz="2100" spc="240" baseline="-5952" dirty="0">
                          <a:latin typeface="Calibri"/>
                          <a:cs typeface="Calibri"/>
                        </a:rPr>
                        <a:t>c</a:t>
                      </a:r>
                      <a:r>
                        <a:rPr sz="2100" spc="-697" baseline="-5952" dirty="0">
                          <a:latin typeface="Calibri"/>
                          <a:cs typeface="Calibri"/>
                        </a:rPr>
                        <a:t>o</a:t>
                      </a:r>
                      <a:r>
                        <a:rPr sz="1400" spc="180" dirty="0">
                          <a:latin typeface="Calibri"/>
                          <a:cs typeface="Calibri"/>
                        </a:rPr>
                        <a:t>a</a:t>
                      </a:r>
                      <a:r>
                        <a:rPr sz="1400" spc="-25" dirty="0">
                          <a:latin typeface="Calibri"/>
                          <a:cs typeface="Calibri"/>
                        </a:rPr>
                        <a:t>r</a:t>
                      </a:r>
                      <a:r>
                        <a:rPr sz="2100" spc="-345" baseline="-5952" dirty="0">
                          <a:latin typeface="Calibri"/>
                          <a:cs typeface="Calibri"/>
                        </a:rPr>
                        <a:t>L</a:t>
                      </a:r>
                      <a:r>
                        <a:rPr sz="1400" spc="-10" dirty="0">
                          <a:latin typeface="Calibri"/>
                          <a:cs typeface="Calibri"/>
                        </a:rPr>
                        <a:t>c</a:t>
                      </a:r>
                      <a:r>
                        <a:rPr sz="2100" spc="37" baseline="-5952" dirty="0">
                          <a:latin typeface="Calibri"/>
                          <a:cs typeface="Calibri"/>
                        </a:rPr>
                        <a:t>i</a:t>
                      </a:r>
                      <a:r>
                        <a:rPr sz="1400" spc="-409" dirty="0">
                          <a:latin typeface="Calibri"/>
                          <a:cs typeface="Calibri"/>
                        </a:rPr>
                        <a:t>o</a:t>
                      </a:r>
                      <a:r>
                        <a:rPr sz="2100" spc="254" baseline="-5952" dirty="0">
                          <a:latin typeface="Calibri"/>
                          <a:cs typeface="Calibri"/>
                        </a:rPr>
                        <a:t>p</a:t>
                      </a:r>
                      <a:r>
                        <a:rPr sz="2100" spc="-577" baseline="-5952" dirty="0">
                          <a:latin typeface="Calibri"/>
                          <a:cs typeface="Calibri"/>
                        </a:rPr>
                        <a:t>p</a:t>
                      </a:r>
                      <a:r>
                        <a:rPr sz="1400" spc="145" dirty="0">
                          <a:latin typeface="Calibri"/>
                          <a:cs typeface="Calibri"/>
                        </a:rPr>
                        <a:t>L</a:t>
                      </a:r>
                      <a:r>
                        <a:rPr sz="2100" spc="315" baseline="-5952" dirty="0">
                          <a:latin typeface="Calibri"/>
                          <a:cs typeface="Calibri"/>
                        </a:rPr>
                        <a:t>i</a:t>
                      </a:r>
                      <a:r>
                        <a:rPr sz="1400" spc="170" dirty="0">
                          <a:latin typeface="Calibri"/>
                          <a:cs typeface="Calibri"/>
                        </a:rPr>
                        <a:t>pp</a:t>
                      </a:r>
                      <a:r>
                        <a:rPr sz="1400" spc="180" dirty="0">
                          <a:latin typeface="Calibri"/>
                          <a:cs typeface="Calibri"/>
                        </a:rPr>
                        <a:t>i</a:t>
                      </a:r>
                      <a:r>
                        <a:rPr sz="1400" dirty="0">
                          <a:latin typeface="Calibri"/>
                          <a:cs typeface="Calibri"/>
                        </a:rPr>
                        <a:t>	</a:t>
                      </a:r>
                      <a:r>
                        <a:rPr sz="2100" baseline="-5952" dirty="0">
                          <a:latin typeface="Calibri"/>
                          <a:cs typeface="Calibri"/>
                        </a:rPr>
                        <a:t>Paolo</a:t>
                      </a:r>
                      <a:r>
                        <a:rPr sz="2100" spc="-82" baseline="-5952" dirty="0">
                          <a:latin typeface="Calibri"/>
                          <a:cs typeface="Calibri"/>
                        </a:rPr>
                        <a:t> </a:t>
                      </a:r>
                      <a:r>
                        <a:rPr sz="2100" spc="-15" baseline="-5952" dirty="0">
                          <a:latin typeface="Calibri"/>
                          <a:cs typeface="Calibri"/>
                        </a:rPr>
                        <a:t>Torroni</a:t>
                      </a:r>
                      <a:r>
                        <a:rPr sz="2100" baseline="-5952" dirty="0">
                          <a:latin typeface="Calibri"/>
                          <a:cs typeface="Calibri"/>
                        </a:rPr>
                        <a:t>	</a:t>
                      </a:r>
                      <a:r>
                        <a:rPr sz="1400" dirty="0">
                          <a:latin typeface="Calibri"/>
                          <a:cs typeface="Calibri"/>
                        </a:rPr>
                        <a:t>Federico</a:t>
                      </a:r>
                      <a:r>
                        <a:rPr sz="1400" spc="-70" dirty="0">
                          <a:latin typeface="Calibri"/>
                          <a:cs typeface="Calibri"/>
                        </a:rPr>
                        <a:t> </a:t>
                      </a:r>
                      <a:r>
                        <a:rPr sz="1400" spc="-10" dirty="0">
                          <a:latin typeface="Calibri"/>
                          <a:cs typeface="Calibri"/>
                        </a:rPr>
                        <a:t>Ruggeri</a:t>
                      </a:r>
                      <a:r>
                        <a:rPr sz="1400" dirty="0">
                          <a:latin typeface="Calibri"/>
                          <a:cs typeface="Calibri"/>
                        </a:rPr>
                        <a:t>	Andrea</a:t>
                      </a:r>
                      <a:r>
                        <a:rPr sz="1400" spc="-35" dirty="0">
                          <a:latin typeface="Calibri"/>
                          <a:cs typeface="Calibri"/>
                        </a:rPr>
                        <a:t> </a:t>
                      </a:r>
                      <a:r>
                        <a:rPr sz="1400" spc="-10" dirty="0">
                          <a:latin typeface="Calibri"/>
                          <a:cs typeface="Calibri"/>
                        </a:rPr>
                        <a:t>Galassi</a:t>
                      </a:r>
                      <a:endParaRPr sz="1400" dirty="0">
                        <a:latin typeface="Calibri"/>
                        <a:cs typeface="Calibri"/>
                      </a:endParaRPr>
                    </a:p>
                  </a:txBody>
                  <a:tcPr marL="0" marR="0" marT="0" marB="0">
                    <a:lnR w="28575">
                      <a:solidFill>
                        <a:srgbClr val="6F2F9F"/>
                      </a:solidFill>
                      <a:prstDash val="solid"/>
                    </a:lnR>
                    <a:lnT w="28575">
                      <a:solidFill>
                        <a:srgbClr val="4471C4"/>
                      </a:solidFill>
                      <a:prstDash val="solid"/>
                    </a:lnT>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50"/>
                        </a:spcBef>
                      </a:pPr>
                      <a:endParaRPr sz="1300" dirty="0">
                        <a:latin typeface="Times New Roman"/>
                        <a:cs typeface="Times New Roman"/>
                      </a:endParaRPr>
                    </a:p>
                    <a:p>
                      <a:pPr marL="478790">
                        <a:lnSpc>
                          <a:spcPct val="100000"/>
                        </a:lnSpc>
                      </a:pPr>
                      <a:r>
                        <a:rPr sz="1400" dirty="0">
                          <a:latin typeface="Calibri"/>
                          <a:cs typeface="Calibri"/>
                        </a:rPr>
                        <a:t>Ruta</a:t>
                      </a:r>
                      <a:r>
                        <a:rPr sz="1400" spc="-30" dirty="0">
                          <a:latin typeface="Calibri"/>
                          <a:cs typeface="Calibri"/>
                        </a:rPr>
                        <a:t> </a:t>
                      </a:r>
                      <a:r>
                        <a:rPr sz="1400" spc="-10" dirty="0">
                          <a:latin typeface="Calibri"/>
                          <a:cs typeface="Calibri"/>
                        </a:rPr>
                        <a:t>Liepina</a:t>
                      </a:r>
                      <a:endParaRPr sz="1400" dirty="0">
                        <a:latin typeface="Calibri"/>
                        <a:cs typeface="Calibri"/>
                      </a:endParaRPr>
                    </a:p>
                  </a:txBody>
                  <a:tcPr marL="0" marR="0" marT="0" marB="0">
                    <a:lnL w="28575">
                      <a:solidFill>
                        <a:srgbClr val="6F2F9F"/>
                      </a:solidFill>
                      <a:prstDash val="solid"/>
                    </a:lnL>
                    <a:lnR w="28575">
                      <a:solidFill>
                        <a:srgbClr val="6F2F9F"/>
                      </a:solidFill>
                      <a:prstDash val="solid"/>
                    </a:lnR>
                    <a:lnT w="28575">
                      <a:solidFill>
                        <a:srgbClr val="4471C4"/>
                      </a:solidFill>
                      <a:prstDash val="solid"/>
                    </a:lnT>
                    <a:lnB w="28575">
                      <a:solidFill>
                        <a:srgbClr val="6F2F9F"/>
                      </a:solidFill>
                      <a:prstDash val="solid"/>
                    </a:lnB>
                  </a:tcPr>
                </a:tc>
                <a:extLst>
                  <a:ext uri="{0D108BD9-81ED-4DB2-BD59-A6C34878D82A}">
                    <a16:rowId xmlns:a16="http://schemas.microsoft.com/office/drawing/2014/main" val="10001"/>
                  </a:ext>
                </a:extLst>
              </a:tr>
            </a:tbl>
          </a:graphicData>
        </a:graphic>
      </p:graphicFrame>
      <p:pic>
        <p:nvPicPr>
          <p:cNvPr id="28" name="object 28"/>
          <p:cNvPicPr/>
          <p:nvPr/>
        </p:nvPicPr>
        <p:blipFill>
          <a:blip r:embed="rId11" cstate="print"/>
          <a:stretch>
            <a:fillRect/>
          </a:stretch>
        </p:blipFill>
        <p:spPr>
          <a:xfrm>
            <a:off x="2703576" y="1598675"/>
            <a:ext cx="1132331" cy="1444752"/>
          </a:xfrm>
          <a:prstGeom prst="rect">
            <a:avLst/>
          </a:prstGeom>
        </p:spPr>
      </p:pic>
      <p:pic>
        <p:nvPicPr>
          <p:cNvPr id="29" name="object 29"/>
          <p:cNvPicPr/>
          <p:nvPr/>
        </p:nvPicPr>
        <p:blipFill>
          <a:blip r:embed="rId12" cstate="print"/>
          <a:stretch>
            <a:fillRect/>
          </a:stretch>
        </p:blipFill>
        <p:spPr>
          <a:xfrm>
            <a:off x="4113276" y="1595627"/>
            <a:ext cx="1484376" cy="1438656"/>
          </a:xfrm>
          <a:prstGeom prst="rect">
            <a:avLst/>
          </a:prstGeom>
        </p:spPr>
      </p:pic>
      <p:pic>
        <p:nvPicPr>
          <p:cNvPr id="30" name="object 30"/>
          <p:cNvPicPr/>
          <p:nvPr/>
        </p:nvPicPr>
        <p:blipFill>
          <a:blip r:embed="rId13" cstate="print"/>
          <a:stretch>
            <a:fillRect/>
          </a:stretch>
        </p:blipFill>
        <p:spPr>
          <a:xfrm>
            <a:off x="5850635" y="1586483"/>
            <a:ext cx="1242060" cy="1446276"/>
          </a:xfrm>
          <a:prstGeom prst="rect">
            <a:avLst/>
          </a:prstGeom>
        </p:spPr>
      </p:pic>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90170">
              <a:lnSpc>
                <a:spcPts val="1425"/>
              </a:lnSpc>
            </a:pPr>
            <a:r>
              <a:rPr dirty="0"/>
              <a:t>■</a:t>
            </a:r>
            <a:r>
              <a:rPr spc="210" dirty="0"/>
              <a:t> </a:t>
            </a:r>
            <a:fld id="{81D60167-4931-47E6-BA6A-407CBD079E47}" type="slidenum">
              <a:rPr spc="-50" dirty="0">
                <a:latin typeface="Calibri"/>
                <a:cs typeface="Calibri"/>
              </a:rPr>
              <a:t>2</a:t>
            </a:fld>
            <a:endParaRPr spc="-5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76178" y="6366154"/>
            <a:ext cx="342900" cy="208279"/>
          </a:xfrm>
          <a:prstGeom prst="rect">
            <a:avLst/>
          </a:prstGeom>
        </p:spPr>
        <p:txBody>
          <a:bodyPr vert="horz" wrap="square" lIns="0" tIns="12700" rIns="0" bIns="0" rtlCol="0">
            <a:spAutoFit/>
          </a:bodyPr>
          <a:lstStyle/>
          <a:p>
            <a:pPr marL="173990" indent="-161925">
              <a:lnSpc>
                <a:spcPct val="100000"/>
              </a:lnSpc>
              <a:spcBef>
                <a:spcPts val="100"/>
              </a:spcBef>
              <a:buFont typeface="Arial"/>
              <a:buChar char="■"/>
              <a:tabLst>
                <a:tab pos="174625" algn="l"/>
              </a:tabLst>
            </a:pPr>
            <a:r>
              <a:rPr sz="1200" spc="-25" dirty="0">
                <a:solidFill>
                  <a:srgbClr val="A40050"/>
                </a:solidFill>
                <a:latin typeface="Calibri"/>
                <a:cs typeface="Calibri"/>
              </a:rPr>
              <a:t>21</a:t>
            </a:r>
            <a:endParaRPr sz="1200">
              <a:latin typeface="Calibri"/>
              <a:cs typeface="Calibri"/>
            </a:endParaRPr>
          </a:p>
        </p:txBody>
      </p:sp>
      <p:sp>
        <p:nvSpPr>
          <p:cNvPr id="3" name="object 3"/>
          <p:cNvSpPr txBox="1">
            <a:spLocks noGrp="1"/>
          </p:cNvSpPr>
          <p:nvPr>
            <p:ph type="title"/>
          </p:nvPr>
        </p:nvSpPr>
        <p:spPr>
          <a:xfrm>
            <a:off x="3252978" y="320802"/>
            <a:ext cx="6465570" cy="574040"/>
          </a:xfrm>
          <a:prstGeom prst="rect">
            <a:avLst/>
          </a:prstGeom>
        </p:spPr>
        <p:txBody>
          <a:bodyPr vert="horz" wrap="square" lIns="0" tIns="12700" rIns="0" bIns="0" rtlCol="0">
            <a:spAutoFit/>
          </a:bodyPr>
          <a:lstStyle/>
          <a:p>
            <a:pPr marL="12700">
              <a:lnSpc>
                <a:spcPct val="100000"/>
              </a:lnSpc>
              <a:spcBef>
                <a:spcPts val="100"/>
              </a:spcBef>
            </a:pPr>
            <a:r>
              <a:rPr lang="el-GR" sz="3600" b="0" spc="-130" dirty="0">
                <a:solidFill>
                  <a:srgbClr val="1F4E79"/>
                </a:solidFill>
                <a:latin typeface="Gill Sans MT"/>
                <a:cs typeface="Gill Sans MT"/>
              </a:rPr>
              <a:t>Η μεθοδολογία μηχανικής μάθησης</a:t>
            </a:r>
            <a:endParaRPr sz="3600" dirty="0">
              <a:latin typeface="Gill Sans MT"/>
              <a:cs typeface="Gill Sans MT"/>
            </a:endParaRPr>
          </a:p>
        </p:txBody>
      </p:sp>
      <p:sp>
        <p:nvSpPr>
          <p:cNvPr id="4" name="object 4"/>
          <p:cNvSpPr txBox="1"/>
          <p:nvPr/>
        </p:nvSpPr>
        <p:spPr>
          <a:xfrm>
            <a:off x="955039" y="1093469"/>
            <a:ext cx="10283190" cy="4380045"/>
          </a:xfrm>
          <a:prstGeom prst="rect">
            <a:avLst/>
          </a:prstGeom>
        </p:spPr>
        <p:txBody>
          <a:bodyPr vert="horz" wrap="square" lIns="0" tIns="139065" rIns="0" bIns="0" rtlCol="0">
            <a:spAutoFit/>
          </a:bodyPr>
          <a:lstStyle/>
          <a:p>
            <a:pPr marL="12700">
              <a:lnSpc>
                <a:spcPct val="100000"/>
              </a:lnSpc>
              <a:spcBef>
                <a:spcPts val="1095"/>
              </a:spcBef>
            </a:pPr>
            <a:r>
              <a:rPr lang="el-GR" sz="2400" dirty="0">
                <a:latin typeface="Times New Roman"/>
                <a:cs typeface="Times New Roman"/>
              </a:rPr>
              <a:t>Από άποψη MΜ, μοντελοποιήσαμε το πρόβλημα ως εξής:</a:t>
            </a:r>
            <a:endParaRPr sz="2400" dirty="0">
              <a:latin typeface="Times New Roman"/>
              <a:cs typeface="Times New Roman"/>
            </a:endParaRPr>
          </a:p>
          <a:p>
            <a:pPr marL="12700" marR="5080">
              <a:lnSpc>
                <a:spcPct val="100000"/>
              </a:lnSpc>
              <a:spcBef>
                <a:spcPts val="994"/>
              </a:spcBef>
              <a:tabLst>
                <a:tab pos="1069975" algn="l"/>
                <a:tab pos="10117455" algn="l"/>
              </a:tabLst>
            </a:pPr>
            <a:r>
              <a:rPr lang="el-GR" sz="2400" dirty="0">
                <a:latin typeface="Times New Roman"/>
                <a:cs typeface="Times New Roman"/>
              </a:rPr>
              <a:t>το</a:t>
            </a:r>
            <a:r>
              <a:rPr lang="en-GB" sz="2400" spc="50" dirty="0">
                <a:latin typeface="Times New Roman"/>
                <a:cs typeface="Times New Roman"/>
              </a:rPr>
              <a:t> </a:t>
            </a:r>
            <a:r>
              <a:rPr lang="el-GR" sz="2400" b="1" dirty="0">
                <a:latin typeface="Times New Roman"/>
                <a:cs typeface="Times New Roman"/>
              </a:rPr>
              <a:t>έργο ανίχνευσης</a:t>
            </a:r>
            <a:r>
              <a:rPr sz="2400" dirty="0">
                <a:latin typeface="Times New Roman"/>
                <a:cs typeface="Times New Roman"/>
              </a:rPr>
              <a:t>:</a:t>
            </a:r>
            <a:r>
              <a:rPr sz="2400" spc="55" dirty="0">
                <a:latin typeface="Times New Roman"/>
                <a:cs typeface="Times New Roman"/>
              </a:rPr>
              <a:t> </a:t>
            </a:r>
            <a:r>
              <a:rPr lang="el-GR" sz="2400" dirty="0">
                <a:latin typeface="Times New Roman"/>
                <a:cs typeface="Times New Roman"/>
              </a:rPr>
              <a:t>περιέχει μια πρόταση μια ενδεχομένως άδικη πρόταση</a:t>
            </a:r>
            <a:r>
              <a:rPr lang="en-US" sz="2400" dirty="0">
                <a:latin typeface="Times New Roman"/>
                <a:cs typeface="Times New Roman"/>
              </a:rPr>
              <a:t>;</a:t>
            </a:r>
            <a:r>
              <a:rPr sz="2400" spc="55" dirty="0">
                <a:latin typeface="Times New Roman"/>
                <a:cs typeface="Times New Roman"/>
              </a:rPr>
              <a:t> </a:t>
            </a:r>
            <a:r>
              <a:rPr lang="el-GR" sz="2400" dirty="0">
                <a:latin typeface="Times New Roman"/>
                <a:cs typeface="Times New Roman"/>
              </a:rPr>
              <a:t>Θετική</a:t>
            </a:r>
            <a:r>
              <a:rPr sz="2400" spc="55" dirty="0">
                <a:latin typeface="Times New Roman"/>
                <a:cs typeface="Times New Roman"/>
              </a:rPr>
              <a:t> </a:t>
            </a:r>
            <a:r>
              <a:rPr sz="2400" spc="-25" dirty="0">
                <a:latin typeface="Times New Roman"/>
                <a:cs typeface="Times New Roman"/>
              </a:rPr>
              <a:t>(</a:t>
            </a:r>
            <a:r>
              <a:rPr lang="el-GR" sz="2400" spc="-25" dirty="0">
                <a:latin typeface="Times New Roman"/>
                <a:cs typeface="Times New Roman"/>
              </a:rPr>
              <a:t>αν </a:t>
            </a:r>
            <a:r>
              <a:rPr sz="2400" spc="-50" dirty="0">
                <a:latin typeface="Times New Roman"/>
                <a:cs typeface="Times New Roman"/>
              </a:rPr>
              <a:t>p </a:t>
            </a:r>
            <a:r>
              <a:rPr lang="el-GR" sz="2400" spc="-10" dirty="0">
                <a:latin typeface="Times New Roman"/>
                <a:cs typeface="Times New Roman"/>
              </a:rPr>
              <a:t>άδικο</a:t>
            </a:r>
            <a:r>
              <a:rPr sz="2400" spc="-10" dirty="0">
                <a:latin typeface="Times New Roman"/>
                <a:cs typeface="Times New Roman"/>
              </a:rPr>
              <a:t>),</a:t>
            </a:r>
            <a:r>
              <a:rPr lang="el-GR" sz="2400" spc="-10" dirty="0">
                <a:latin typeface="Times New Roman"/>
                <a:cs typeface="Times New Roman"/>
              </a:rPr>
              <a:t> </a:t>
            </a:r>
            <a:r>
              <a:rPr lang="el-GR" sz="2400" dirty="0">
                <a:latin typeface="Times New Roman"/>
                <a:cs typeface="Times New Roman"/>
              </a:rPr>
              <a:t>Αρνητική</a:t>
            </a:r>
            <a:r>
              <a:rPr sz="2400" spc="-15" dirty="0">
                <a:latin typeface="Times New Roman"/>
                <a:cs typeface="Times New Roman"/>
              </a:rPr>
              <a:t> </a:t>
            </a:r>
            <a:r>
              <a:rPr sz="2400" spc="-10" dirty="0">
                <a:latin typeface="Times New Roman"/>
                <a:cs typeface="Times New Roman"/>
              </a:rPr>
              <a:t>(</a:t>
            </a:r>
            <a:r>
              <a:rPr lang="el-GR" sz="2400" spc="-10" dirty="0">
                <a:latin typeface="Times New Roman"/>
                <a:cs typeface="Times New Roman"/>
              </a:rPr>
              <a:t>σε άλλη περίπτωση</a:t>
            </a:r>
            <a:r>
              <a:rPr sz="2400" spc="-10" dirty="0">
                <a:latin typeface="Times New Roman"/>
                <a:cs typeface="Times New Roman"/>
              </a:rPr>
              <a:t>)</a:t>
            </a:r>
            <a:endParaRPr sz="2400" dirty="0">
              <a:latin typeface="Times New Roman"/>
              <a:cs typeface="Times New Roman"/>
            </a:endParaRPr>
          </a:p>
          <a:p>
            <a:pPr marL="12700">
              <a:lnSpc>
                <a:spcPct val="100000"/>
              </a:lnSpc>
              <a:spcBef>
                <a:spcPts val="1010"/>
              </a:spcBef>
            </a:pPr>
            <a:r>
              <a:rPr lang="el-GR" sz="2400" dirty="0">
                <a:latin typeface="Times New Roman"/>
                <a:cs typeface="Times New Roman"/>
              </a:rPr>
              <a:t>ένα</a:t>
            </a:r>
            <a:r>
              <a:rPr sz="2400" spc="-15" dirty="0">
                <a:latin typeface="Times New Roman"/>
                <a:cs typeface="Times New Roman"/>
              </a:rPr>
              <a:t> </a:t>
            </a:r>
            <a:r>
              <a:rPr lang="el-GR" sz="2400" b="1" dirty="0">
                <a:latin typeface="Times New Roman"/>
                <a:cs typeface="Times New Roman"/>
              </a:rPr>
              <a:t>έργο ταξινόμησης προτάσεων</a:t>
            </a:r>
            <a:r>
              <a:rPr sz="2400" dirty="0">
                <a:latin typeface="Times New Roman"/>
                <a:cs typeface="Times New Roman"/>
              </a:rPr>
              <a:t>:</a:t>
            </a:r>
            <a:r>
              <a:rPr sz="2400" spc="-25" dirty="0">
                <a:latin typeface="Times New Roman"/>
                <a:cs typeface="Times New Roman"/>
              </a:rPr>
              <a:t> </a:t>
            </a:r>
            <a:r>
              <a:rPr lang="el-GR" sz="2400" dirty="0">
                <a:latin typeface="Times New Roman"/>
                <a:cs typeface="Times New Roman"/>
              </a:rPr>
              <a:t>σε ποια κατηγορία ανήκει η άδικη πρόταση</a:t>
            </a:r>
            <a:r>
              <a:rPr lang="en-US" sz="2400" spc="-10" dirty="0">
                <a:latin typeface="Times New Roman"/>
                <a:cs typeface="Times New Roman"/>
              </a:rPr>
              <a:t>;</a:t>
            </a:r>
            <a:endParaRPr sz="2400" dirty="0">
              <a:latin typeface="Times New Roman"/>
              <a:cs typeface="Times New Roman"/>
            </a:endParaRPr>
          </a:p>
          <a:p>
            <a:pPr>
              <a:lnSpc>
                <a:spcPct val="100000"/>
              </a:lnSpc>
            </a:pPr>
            <a:endParaRPr sz="2600" dirty="0">
              <a:latin typeface="Times New Roman"/>
              <a:cs typeface="Times New Roman"/>
            </a:endParaRPr>
          </a:p>
          <a:p>
            <a:pPr marL="4411345">
              <a:lnSpc>
                <a:spcPct val="100000"/>
              </a:lnSpc>
              <a:spcBef>
                <a:spcPts val="1885"/>
              </a:spcBef>
            </a:pPr>
            <a:r>
              <a:rPr lang="el-GR" sz="2400" spc="-10" dirty="0">
                <a:latin typeface="Times New Roman"/>
                <a:cs typeface="Times New Roman"/>
              </a:rPr>
              <a:t>Προσεγγίσεις</a:t>
            </a:r>
            <a:endParaRPr sz="2400" dirty="0">
              <a:latin typeface="Times New Roman"/>
              <a:cs typeface="Times New Roman"/>
            </a:endParaRPr>
          </a:p>
          <a:p>
            <a:pPr marL="255270" indent="-243204">
              <a:lnSpc>
                <a:spcPct val="100000"/>
              </a:lnSpc>
              <a:spcBef>
                <a:spcPts val="1010"/>
              </a:spcBef>
              <a:buSzPct val="95833"/>
              <a:buFont typeface="Wingdings"/>
              <a:buChar char=""/>
              <a:tabLst>
                <a:tab pos="255904" algn="l"/>
              </a:tabLst>
            </a:pPr>
            <a:r>
              <a:rPr sz="2400" dirty="0">
                <a:latin typeface="Times New Roman"/>
                <a:cs typeface="Times New Roman"/>
              </a:rPr>
              <a:t>Bag</a:t>
            </a:r>
            <a:r>
              <a:rPr sz="2400" spc="-25" dirty="0">
                <a:latin typeface="Times New Roman"/>
                <a:cs typeface="Times New Roman"/>
              </a:rPr>
              <a:t> </a:t>
            </a:r>
            <a:r>
              <a:rPr sz="2400" dirty="0">
                <a:latin typeface="Times New Roman"/>
                <a:cs typeface="Times New Roman"/>
              </a:rPr>
              <a:t>of</a:t>
            </a:r>
            <a:r>
              <a:rPr sz="2400" spc="-50" dirty="0">
                <a:latin typeface="Times New Roman"/>
                <a:cs typeface="Times New Roman"/>
              </a:rPr>
              <a:t> </a:t>
            </a:r>
            <a:r>
              <a:rPr sz="2400" spc="-20" dirty="0">
                <a:latin typeface="Times New Roman"/>
                <a:cs typeface="Times New Roman"/>
              </a:rPr>
              <a:t>Words</a:t>
            </a:r>
            <a:r>
              <a:rPr sz="2400" spc="-10" dirty="0">
                <a:latin typeface="Times New Roman"/>
                <a:cs typeface="Times New Roman"/>
              </a:rPr>
              <a:t> </a:t>
            </a:r>
            <a:r>
              <a:rPr sz="2400" dirty="0">
                <a:latin typeface="Times New Roman"/>
                <a:cs typeface="Times New Roman"/>
              </a:rPr>
              <a:t>(BoW):</a:t>
            </a:r>
            <a:r>
              <a:rPr sz="2400" spc="-5" dirty="0">
                <a:latin typeface="Times New Roman"/>
                <a:cs typeface="Times New Roman"/>
              </a:rPr>
              <a:t> </a:t>
            </a:r>
            <a:r>
              <a:rPr lang="el-GR" sz="2400" dirty="0">
                <a:latin typeface="Times New Roman"/>
                <a:cs typeface="Times New Roman"/>
              </a:rPr>
              <a:t>αξιοποιεί τις λεξιλογικές πληροφορίες των προτάσεων</a:t>
            </a:r>
            <a:endParaRPr sz="2400" dirty="0">
              <a:latin typeface="Times New Roman"/>
              <a:cs typeface="Times New Roman"/>
            </a:endParaRPr>
          </a:p>
          <a:p>
            <a:pPr marL="255270" indent="-243204">
              <a:lnSpc>
                <a:spcPct val="100000"/>
              </a:lnSpc>
              <a:spcBef>
                <a:spcPts val="994"/>
              </a:spcBef>
              <a:buSzPct val="95833"/>
              <a:buFont typeface="Wingdings"/>
              <a:buChar char=""/>
              <a:tabLst>
                <a:tab pos="255904" algn="l"/>
              </a:tabLst>
            </a:pPr>
            <a:r>
              <a:rPr sz="2400" dirty="0">
                <a:latin typeface="Times New Roman"/>
                <a:cs typeface="Times New Roman"/>
              </a:rPr>
              <a:t>Tree</a:t>
            </a:r>
            <a:r>
              <a:rPr sz="2400" spc="-35" dirty="0">
                <a:latin typeface="Times New Roman"/>
                <a:cs typeface="Times New Roman"/>
              </a:rPr>
              <a:t> </a:t>
            </a:r>
            <a:r>
              <a:rPr sz="2400" dirty="0">
                <a:latin typeface="Times New Roman"/>
                <a:cs typeface="Times New Roman"/>
              </a:rPr>
              <a:t>kernels:</a:t>
            </a:r>
            <a:r>
              <a:rPr sz="2400" spc="-55" dirty="0">
                <a:latin typeface="Times New Roman"/>
                <a:cs typeface="Times New Roman"/>
              </a:rPr>
              <a:t> </a:t>
            </a:r>
            <a:r>
              <a:rPr lang="el-GR" sz="2400" dirty="0">
                <a:latin typeface="Times New Roman"/>
                <a:cs typeface="Times New Roman"/>
              </a:rPr>
              <a:t>αξιοποιεί τη γραμματική δομή των προτάσεων</a:t>
            </a:r>
            <a:endParaRPr sz="2400" dirty="0">
              <a:latin typeface="Times New Roman"/>
              <a:cs typeface="Times New Roman"/>
            </a:endParaRPr>
          </a:p>
          <a:p>
            <a:pPr marL="255270" indent="-243204">
              <a:lnSpc>
                <a:spcPct val="100000"/>
              </a:lnSpc>
              <a:spcBef>
                <a:spcPts val="1000"/>
              </a:spcBef>
              <a:buSzPct val="95833"/>
              <a:buFont typeface="Wingdings"/>
              <a:buChar char=""/>
              <a:tabLst>
                <a:tab pos="255904" algn="l"/>
              </a:tabLst>
            </a:pPr>
            <a:r>
              <a:rPr lang="el-GR" sz="2400" dirty="0" err="1">
                <a:latin typeface="Times New Roman"/>
                <a:cs typeface="Times New Roman"/>
              </a:rPr>
              <a:t>Συνελικτικά</a:t>
            </a:r>
            <a:r>
              <a:rPr lang="el-GR" sz="2400" dirty="0">
                <a:latin typeface="Times New Roman"/>
                <a:cs typeface="Times New Roman"/>
              </a:rPr>
              <a:t> </a:t>
            </a:r>
            <a:r>
              <a:rPr lang="el-GR" sz="2400" dirty="0" err="1">
                <a:latin typeface="Times New Roman"/>
                <a:cs typeface="Times New Roman"/>
              </a:rPr>
              <a:t>νευρωνικά</a:t>
            </a:r>
            <a:r>
              <a:rPr lang="el-GR" sz="2400" dirty="0">
                <a:latin typeface="Times New Roman"/>
                <a:cs typeface="Times New Roman"/>
              </a:rPr>
              <a:t> δίκτυα</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SVM,</a:t>
            </a:r>
            <a:r>
              <a:rPr sz="2400" spc="-25" dirty="0">
                <a:latin typeface="Times New Roman"/>
                <a:cs typeface="Times New Roman"/>
              </a:rPr>
              <a:t> </a:t>
            </a:r>
            <a:r>
              <a:rPr sz="2400" spc="-20" dirty="0">
                <a:latin typeface="Times New Roman"/>
                <a:cs typeface="Times New Roman"/>
              </a:rPr>
              <a:t>etc.</a:t>
            </a:r>
            <a:endParaRPr sz="2400" dirty="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196208" y="208279"/>
            <a:ext cx="6100192" cy="566822"/>
          </a:xfrm>
          <a:prstGeom prst="rect">
            <a:avLst/>
          </a:prstGeom>
        </p:spPr>
        <p:txBody>
          <a:bodyPr vert="horz" wrap="square" lIns="0" tIns="12700" rIns="0" bIns="0" rtlCol="0">
            <a:spAutoFit/>
          </a:bodyPr>
          <a:lstStyle/>
          <a:p>
            <a:pPr marL="12700">
              <a:lnSpc>
                <a:spcPct val="100000"/>
              </a:lnSpc>
              <a:spcBef>
                <a:spcPts val="100"/>
              </a:spcBef>
            </a:pPr>
            <a:r>
              <a:rPr lang="el-GR" sz="3600" b="0" spc="-135" dirty="0">
                <a:solidFill>
                  <a:srgbClr val="1F4E79"/>
                </a:solidFill>
                <a:latin typeface="Gill Sans MT"/>
                <a:cs typeface="Gill Sans MT"/>
              </a:rPr>
              <a:t>Το μοντέλο</a:t>
            </a:r>
            <a:r>
              <a:rPr sz="3600" b="0" spc="-114" dirty="0">
                <a:solidFill>
                  <a:srgbClr val="1F4E79"/>
                </a:solidFill>
                <a:latin typeface="Gill Sans MT"/>
                <a:cs typeface="Gill Sans MT"/>
              </a:rPr>
              <a:t> </a:t>
            </a:r>
            <a:r>
              <a:rPr sz="3600" b="0" spc="85" dirty="0">
                <a:solidFill>
                  <a:srgbClr val="1F4E79"/>
                </a:solidFill>
                <a:latin typeface="Gill Sans MT"/>
                <a:cs typeface="Gill Sans MT"/>
              </a:rPr>
              <a:t>Bag</a:t>
            </a:r>
            <a:r>
              <a:rPr sz="3600" b="0" spc="-145" dirty="0">
                <a:solidFill>
                  <a:srgbClr val="1F4E79"/>
                </a:solidFill>
                <a:latin typeface="Gill Sans MT"/>
                <a:cs typeface="Gill Sans MT"/>
              </a:rPr>
              <a:t> </a:t>
            </a:r>
            <a:r>
              <a:rPr sz="3600" b="0" dirty="0">
                <a:solidFill>
                  <a:srgbClr val="1F4E79"/>
                </a:solidFill>
                <a:latin typeface="Gill Sans MT"/>
                <a:cs typeface="Gill Sans MT"/>
              </a:rPr>
              <a:t>of</a:t>
            </a:r>
            <a:r>
              <a:rPr sz="3600" b="0" spc="200" dirty="0">
                <a:solidFill>
                  <a:srgbClr val="1F4E79"/>
                </a:solidFill>
                <a:latin typeface="Gill Sans MT"/>
                <a:cs typeface="Gill Sans MT"/>
              </a:rPr>
              <a:t> </a:t>
            </a:r>
            <a:r>
              <a:rPr sz="3600" b="0" spc="-355" dirty="0">
                <a:solidFill>
                  <a:srgbClr val="1F4E79"/>
                </a:solidFill>
                <a:latin typeface="Gill Sans MT"/>
                <a:cs typeface="Gill Sans MT"/>
              </a:rPr>
              <a:t>Words</a:t>
            </a:r>
            <a:r>
              <a:rPr sz="3600" b="0" spc="-10" dirty="0">
                <a:solidFill>
                  <a:srgbClr val="1F4E79"/>
                </a:solidFill>
                <a:latin typeface="Gill Sans MT"/>
                <a:cs typeface="Gill Sans MT"/>
              </a:rPr>
              <a:t> </a:t>
            </a:r>
            <a:r>
              <a:rPr sz="3600" b="0" spc="-75" dirty="0">
                <a:solidFill>
                  <a:srgbClr val="1F4E79"/>
                </a:solidFill>
                <a:latin typeface="Gill Sans MT"/>
                <a:cs typeface="Gill Sans MT"/>
              </a:rPr>
              <a:t>(BoW)</a:t>
            </a:r>
            <a:endParaRPr sz="3600" dirty="0">
              <a:latin typeface="Gill Sans MT"/>
              <a:cs typeface="Gill Sans MT"/>
            </a:endParaRPr>
          </a:p>
        </p:txBody>
      </p:sp>
      <p:sp>
        <p:nvSpPr>
          <p:cNvPr id="9" name="object 9"/>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22</a:t>
            </a:r>
            <a:endParaRPr sz="1200">
              <a:latin typeface="Calibri"/>
              <a:cs typeface="Calibri"/>
            </a:endParaRPr>
          </a:p>
        </p:txBody>
      </p:sp>
      <p:sp>
        <p:nvSpPr>
          <p:cNvPr id="4" name="object 4"/>
          <p:cNvSpPr txBox="1"/>
          <p:nvPr/>
        </p:nvSpPr>
        <p:spPr>
          <a:xfrm>
            <a:off x="916939" y="1124229"/>
            <a:ext cx="9726930" cy="2374239"/>
          </a:xfrm>
          <a:prstGeom prst="rect">
            <a:avLst/>
          </a:prstGeom>
        </p:spPr>
        <p:txBody>
          <a:bodyPr vert="horz" wrap="square" lIns="0" tIns="52069" rIns="0" bIns="0" rtlCol="0">
            <a:spAutoFit/>
          </a:bodyPr>
          <a:lstStyle/>
          <a:p>
            <a:pPr marL="240665" indent="-227965">
              <a:lnSpc>
                <a:spcPct val="100000"/>
              </a:lnSpc>
              <a:spcBef>
                <a:spcPts val="409"/>
              </a:spcBef>
              <a:buFont typeface="Arial"/>
              <a:buChar char="•"/>
              <a:tabLst>
                <a:tab pos="240665" algn="l"/>
                <a:tab pos="241300" algn="l"/>
              </a:tabLst>
            </a:pPr>
            <a:r>
              <a:rPr lang="el-GR" sz="1900" spc="-20" dirty="0">
                <a:latin typeface="Gill Sans MT"/>
                <a:cs typeface="Gill Sans MT"/>
              </a:rPr>
              <a:t>Αναπτύχθηκε για να αξιοποιήσει τις λεξιλογικές πληροφορίες των προτάσεων</a:t>
            </a:r>
            <a:endParaRPr sz="1900" dirty="0">
              <a:latin typeface="Gill Sans MT"/>
              <a:cs typeface="Gill Sans MT"/>
            </a:endParaRPr>
          </a:p>
          <a:p>
            <a:pPr marL="240665" indent="-227965">
              <a:lnSpc>
                <a:spcPct val="100000"/>
              </a:lnSpc>
              <a:spcBef>
                <a:spcPts val="315"/>
              </a:spcBef>
              <a:buFont typeface="Arial"/>
              <a:buChar char="•"/>
              <a:tabLst>
                <a:tab pos="240665" algn="l"/>
                <a:tab pos="241300" algn="l"/>
              </a:tabLst>
            </a:pPr>
            <a:r>
              <a:rPr lang="el-GR" sz="1900" dirty="0">
                <a:latin typeface="Gill Sans MT"/>
                <a:cs typeface="Gill Sans MT"/>
              </a:rPr>
              <a:t>Κάθε λέξη είναι ένα χαρακτηριστικό γνώρισμα</a:t>
            </a:r>
            <a:endParaRPr sz="1900" dirty="0">
              <a:latin typeface="Gill Sans MT"/>
              <a:cs typeface="Gill Sans MT"/>
            </a:endParaRPr>
          </a:p>
          <a:p>
            <a:pPr marL="240665" marR="47625" indent="-227965">
              <a:lnSpc>
                <a:spcPct val="70000"/>
              </a:lnSpc>
              <a:spcBef>
                <a:spcPts val="994"/>
              </a:spcBef>
              <a:buFont typeface="Arial"/>
              <a:buChar char="•"/>
              <a:tabLst>
                <a:tab pos="240665" algn="l"/>
                <a:tab pos="241300" algn="l"/>
              </a:tabLst>
            </a:pPr>
            <a:r>
              <a:rPr lang="el-GR" sz="1900" dirty="0">
                <a:latin typeface="Gill Sans MT"/>
                <a:cs typeface="Gill Sans MT"/>
              </a:rPr>
              <a:t>Κάθε πρόταση αναπαρίσταται ως ένα διάνυσμα χαρακτηριστικών, τόσο μεγάλο όσο η διάσταση του συνόλου του λεξιλογίου</a:t>
            </a:r>
          </a:p>
          <a:p>
            <a:pPr marL="240665" marR="47625" indent="-227965">
              <a:lnSpc>
                <a:spcPct val="70000"/>
              </a:lnSpc>
              <a:spcBef>
                <a:spcPts val="994"/>
              </a:spcBef>
              <a:buFont typeface="Arial"/>
              <a:buChar char="•"/>
              <a:tabLst>
                <a:tab pos="240665" algn="l"/>
                <a:tab pos="241300" algn="l"/>
              </a:tabLst>
            </a:pPr>
            <a:r>
              <a:rPr sz="1900" dirty="0">
                <a:latin typeface="Gill Sans MT"/>
                <a:cs typeface="Gill Sans MT"/>
              </a:rPr>
              <a:t>Each</a:t>
            </a:r>
            <a:r>
              <a:rPr sz="1900" spc="-85" dirty="0">
                <a:latin typeface="Gill Sans MT"/>
                <a:cs typeface="Gill Sans MT"/>
              </a:rPr>
              <a:t> </a:t>
            </a:r>
            <a:r>
              <a:rPr sz="1900" spc="-50" dirty="0">
                <a:latin typeface="Gill Sans MT"/>
                <a:cs typeface="Gill Sans MT"/>
              </a:rPr>
              <a:t>feature</a:t>
            </a:r>
            <a:r>
              <a:rPr sz="1900" spc="-35" dirty="0">
                <a:latin typeface="Gill Sans MT"/>
                <a:cs typeface="Gill Sans MT"/>
              </a:rPr>
              <a:t> </a:t>
            </a:r>
            <a:r>
              <a:rPr sz="1900" dirty="0">
                <a:latin typeface="Gill Sans MT"/>
                <a:cs typeface="Gill Sans MT"/>
              </a:rPr>
              <a:t>is</a:t>
            </a:r>
            <a:r>
              <a:rPr sz="1900" spc="-30" dirty="0">
                <a:latin typeface="Gill Sans MT"/>
                <a:cs typeface="Gill Sans MT"/>
              </a:rPr>
              <a:t> </a:t>
            </a:r>
            <a:r>
              <a:rPr sz="1900" spc="-70" dirty="0">
                <a:latin typeface="Gill Sans MT"/>
                <a:cs typeface="Gill Sans MT"/>
              </a:rPr>
              <a:t>either</a:t>
            </a:r>
            <a:r>
              <a:rPr sz="1900" spc="-10" dirty="0">
                <a:latin typeface="Gill Sans MT"/>
                <a:cs typeface="Gill Sans MT"/>
              </a:rPr>
              <a:t> </a:t>
            </a:r>
            <a:r>
              <a:rPr sz="1900" spc="-80" dirty="0">
                <a:latin typeface="Gill Sans MT"/>
                <a:cs typeface="Gill Sans MT"/>
              </a:rPr>
              <a:t>zero</a:t>
            </a:r>
            <a:r>
              <a:rPr sz="1900" spc="-45" dirty="0">
                <a:latin typeface="Gill Sans MT"/>
                <a:cs typeface="Gill Sans MT"/>
              </a:rPr>
              <a:t> </a:t>
            </a:r>
            <a:r>
              <a:rPr sz="1900" dirty="0">
                <a:latin typeface="Gill Sans MT"/>
                <a:cs typeface="Gill Sans MT"/>
              </a:rPr>
              <a:t>(if</a:t>
            </a:r>
            <a:r>
              <a:rPr sz="1900" spc="125" dirty="0">
                <a:latin typeface="Gill Sans MT"/>
                <a:cs typeface="Gill Sans MT"/>
              </a:rPr>
              <a:t> </a:t>
            </a:r>
            <a:r>
              <a:rPr sz="1900" spc="-10" dirty="0">
                <a:latin typeface="Gill Sans MT"/>
                <a:cs typeface="Gill Sans MT"/>
              </a:rPr>
              <a:t>the</a:t>
            </a:r>
            <a:r>
              <a:rPr sz="1900" spc="-15" dirty="0">
                <a:latin typeface="Gill Sans MT"/>
                <a:cs typeface="Gill Sans MT"/>
              </a:rPr>
              <a:t> </a:t>
            </a:r>
            <a:r>
              <a:rPr sz="1900" spc="-130" dirty="0">
                <a:latin typeface="Gill Sans MT"/>
                <a:cs typeface="Gill Sans MT"/>
              </a:rPr>
              <a:t>word</a:t>
            </a:r>
            <a:r>
              <a:rPr sz="1900" dirty="0">
                <a:latin typeface="Gill Sans MT"/>
                <a:cs typeface="Gill Sans MT"/>
              </a:rPr>
              <a:t> does</a:t>
            </a:r>
            <a:r>
              <a:rPr sz="1900" spc="-20" dirty="0">
                <a:latin typeface="Gill Sans MT"/>
                <a:cs typeface="Gill Sans MT"/>
              </a:rPr>
              <a:t> </a:t>
            </a:r>
            <a:r>
              <a:rPr sz="1900" spc="-50" dirty="0">
                <a:latin typeface="Gill Sans MT"/>
                <a:cs typeface="Gill Sans MT"/>
              </a:rPr>
              <a:t>not</a:t>
            </a:r>
            <a:r>
              <a:rPr sz="1900" spc="-25" dirty="0">
                <a:latin typeface="Gill Sans MT"/>
                <a:cs typeface="Gill Sans MT"/>
              </a:rPr>
              <a:t> </a:t>
            </a:r>
            <a:r>
              <a:rPr sz="1900" dirty="0">
                <a:latin typeface="Gill Sans MT"/>
                <a:cs typeface="Gill Sans MT"/>
              </a:rPr>
              <a:t>appear</a:t>
            </a:r>
            <a:r>
              <a:rPr sz="1900" spc="-10" dirty="0">
                <a:latin typeface="Gill Sans MT"/>
                <a:cs typeface="Gill Sans MT"/>
              </a:rPr>
              <a:t> </a:t>
            </a:r>
            <a:r>
              <a:rPr sz="1900" dirty="0">
                <a:latin typeface="Gill Sans MT"/>
                <a:cs typeface="Gill Sans MT"/>
              </a:rPr>
              <a:t>in</a:t>
            </a:r>
            <a:r>
              <a:rPr sz="1900" spc="-25" dirty="0">
                <a:latin typeface="Gill Sans MT"/>
                <a:cs typeface="Gill Sans MT"/>
              </a:rPr>
              <a:t> </a:t>
            </a:r>
            <a:r>
              <a:rPr sz="1900" spc="-10" dirty="0">
                <a:latin typeface="Gill Sans MT"/>
                <a:cs typeface="Gill Sans MT"/>
              </a:rPr>
              <a:t>the </a:t>
            </a:r>
            <a:r>
              <a:rPr sz="1900" dirty="0">
                <a:latin typeface="Gill Sans MT"/>
                <a:cs typeface="Gill Sans MT"/>
              </a:rPr>
              <a:t>sentence),</a:t>
            </a:r>
            <a:r>
              <a:rPr sz="1900" spc="-20" dirty="0">
                <a:latin typeface="Gill Sans MT"/>
                <a:cs typeface="Gill Sans MT"/>
              </a:rPr>
              <a:t> </a:t>
            </a:r>
            <a:r>
              <a:rPr sz="1900" spc="-160" dirty="0">
                <a:latin typeface="Gill Sans MT"/>
                <a:cs typeface="Gill Sans MT"/>
              </a:rPr>
              <a:t>or</a:t>
            </a:r>
            <a:r>
              <a:rPr sz="1900" spc="10" dirty="0">
                <a:latin typeface="Gill Sans MT"/>
                <a:cs typeface="Gill Sans MT"/>
              </a:rPr>
              <a:t> </a:t>
            </a:r>
            <a:r>
              <a:rPr sz="1900" spc="-60" dirty="0">
                <a:latin typeface="Gill Sans MT"/>
                <a:cs typeface="Gill Sans MT"/>
              </a:rPr>
              <a:t>different</a:t>
            </a:r>
            <a:r>
              <a:rPr sz="1900" spc="-30" dirty="0">
                <a:latin typeface="Gill Sans MT"/>
                <a:cs typeface="Gill Sans MT"/>
              </a:rPr>
              <a:t> </a:t>
            </a:r>
            <a:r>
              <a:rPr sz="1900" dirty="0">
                <a:latin typeface="Gill Sans MT"/>
                <a:cs typeface="Gill Sans MT"/>
              </a:rPr>
              <a:t>than</a:t>
            </a:r>
            <a:r>
              <a:rPr sz="1900" spc="5" dirty="0">
                <a:latin typeface="Gill Sans MT"/>
                <a:cs typeface="Gill Sans MT"/>
              </a:rPr>
              <a:t> </a:t>
            </a:r>
            <a:r>
              <a:rPr sz="1900" spc="-75" dirty="0">
                <a:latin typeface="Gill Sans MT"/>
                <a:cs typeface="Gill Sans MT"/>
              </a:rPr>
              <a:t>zero</a:t>
            </a:r>
            <a:r>
              <a:rPr sz="1900" spc="-30" dirty="0">
                <a:latin typeface="Gill Sans MT"/>
                <a:cs typeface="Gill Sans MT"/>
              </a:rPr>
              <a:t> </a:t>
            </a:r>
            <a:r>
              <a:rPr sz="1900" dirty="0">
                <a:latin typeface="Gill Sans MT"/>
                <a:cs typeface="Gill Sans MT"/>
              </a:rPr>
              <a:t>(if</a:t>
            </a:r>
            <a:r>
              <a:rPr sz="1900" spc="120" dirty="0">
                <a:latin typeface="Gill Sans MT"/>
                <a:cs typeface="Gill Sans MT"/>
              </a:rPr>
              <a:t> </a:t>
            </a:r>
            <a:r>
              <a:rPr sz="1900" spc="-25" dirty="0">
                <a:latin typeface="Gill Sans MT"/>
                <a:cs typeface="Gill Sans MT"/>
              </a:rPr>
              <a:t>it </a:t>
            </a:r>
            <a:r>
              <a:rPr sz="1900" spc="-10" dirty="0">
                <a:latin typeface="Gill Sans MT"/>
                <a:cs typeface="Gill Sans MT"/>
              </a:rPr>
              <a:t>appears)</a:t>
            </a:r>
            <a:endParaRPr sz="1900" dirty="0">
              <a:latin typeface="Gill Sans MT"/>
              <a:cs typeface="Gill Sans MT"/>
            </a:endParaRPr>
          </a:p>
          <a:p>
            <a:pPr marL="240665" indent="-227965">
              <a:lnSpc>
                <a:spcPct val="100000"/>
              </a:lnSpc>
              <a:spcBef>
                <a:spcPts val="310"/>
              </a:spcBef>
              <a:buFont typeface="Arial"/>
              <a:buChar char="•"/>
              <a:tabLst>
                <a:tab pos="240665" algn="l"/>
                <a:tab pos="241300" algn="l"/>
              </a:tabLst>
            </a:pPr>
            <a:r>
              <a:rPr lang="el-GR" sz="1900" spc="-340" dirty="0">
                <a:latin typeface="Gill Sans MT"/>
                <a:cs typeface="Gill Sans MT"/>
              </a:rPr>
              <a:t>Τα  </a:t>
            </a:r>
            <a:r>
              <a:rPr sz="1900" spc="-140" dirty="0">
                <a:latin typeface="Gill Sans MT"/>
                <a:cs typeface="Gill Sans MT"/>
              </a:rPr>
              <a:t>VECTORS</a:t>
            </a:r>
            <a:r>
              <a:rPr sz="1900" spc="10" dirty="0">
                <a:latin typeface="Gill Sans MT"/>
                <a:cs typeface="Gill Sans MT"/>
              </a:rPr>
              <a:t> </a:t>
            </a:r>
            <a:r>
              <a:rPr lang="el-GR" sz="1900" spc="-50" dirty="0">
                <a:latin typeface="Gill Sans MT"/>
                <a:cs typeface="Gill Sans MT"/>
              </a:rPr>
              <a:t>τροφοδοτούν τις σε Μηχανές Διανυσμάτων Υποστήριξης- </a:t>
            </a:r>
            <a:r>
              <a:rPr sz="1900" spc="-45" dirty="0">
                <a:latin typeface="Gill Sans MT"/>
                <a:cs typeface="Gill Sans MT"/>
              </a:rPr>
              <a:t> </a:t>
            </a:r>
            <a:r>
              <a:rPr sz="1900" spc="-25" dirty="0">
                <a:latin typeface="Gill Sans MT"/>
                <a:cs typeface="Gill Sans MT"/>
              </a:rPr>
              <a:t>Support</a:t>
            </a:r>
            <a:r>
              <a:rPr sz="1900" spc="-40" dirty="0">
                <a:latin typeface="Gill Sans MT"/>
                <a:cs typeface="Gill Sans MT"/>
              </a:rPr>
              <a:t> </a:t>
            </a:r>
            <a:r>
              <a:rPr sz="1900" spc="-114" dirty="0">
                <a:latin typeface="Gill Sans MT"/>
                <a:cs typeface="Gill Sans MT"/>
              </a:rPr>
              <a:t>Vector</a:t>
            </a:r>
            <a:r>
              <a:rPr sz="1900" spc="-20" dirty="0">
                <a:latin typeface="Gill Sans MT"/>
                <a:cs typeface="Gill Sans MT"/>
              </a:rPr>
              <a:t> </a:t>
            </a:r>
            <a:r>
              <a:rPr sz="1900" dirty="0">
                <a:latin typeface="Gill Sans MT"/>
                <a:cs typeface="Gill Sans MT"/>
              </a:rPr>
              <a:t>Machines</a:t>
            </a:r>
            <a:r>
              <a:rPr sz="1900" spc="-20" dirty="0">
                <a:latin typeface="Gill Sans MT"/>
                <a:cs typeface="Gill Sans MT"/>
              </a:rPr>
              <a:t> </a:t>
            </a:r>
            <a:r>
              <a:rPr sz="1900" spc="45" dirty="0">
                <a:latin typeface="Gill Sans MT"/>
                <a:cs typeface="Gill Sans MT"/>
              </a:rPr>
              <a:t>(SVMs)</a:t>
            </a:r>
            <a:endParaRPr sz="1900" dirty="0">
              <a:latin typeface="Gill Sans MT"/>
              <a:cs typeface="Gill Sans MT"/>
            </a:endParaRPr>
          </a:p>
        </p:txBody>
      </p:sp>
      <p:sp>
        <p:nvSpPr>
          <p:cNvPr id="5" name="object 5"/>
          <p:cNvSpPr txBox="1"/>
          <p:nvPr/>
        </p:nvSpPr>
        <p:spPr>
          <a:xfrm>
            <a:off x="834339" y="3815207"/>
            <a:ext cx="2882900" cy="1642745"/>
          </a:xfrm>
          <a:prstGeom prst="rect">
            <a:avLst/>
          </a:prstGeom>
        </p:spPr>
        <p:txBody>
          <a:bodyPr vert="horz" wrap="square" lIns="0" tIns="135255" rIns="0" bIns="0" rtlCol="0">
            <a:spAutoFit/>
          </a:bodyPr>
          <a:lstStyle/>
          <a:p>
            <a:pPr marL="949960">
              <a:lnSpc>
                <a:spcPct val="100000"/>
              </a:lnSpc>
              <a:spcBef>
                <a:spcPts val="1065"/>
              </a:spcBef>
            </a:pPr>
            <a:r>
              <a:rPr sz="1800" spc="-20" dirty="0">
                <a:latin typeface="Calibri"/>
                <a:cs typeface="Calibri"/>
              </a:rPr>
              <a:t>TEXT</a:t>
            </a:r>
            <a:endParaRPr sz="1800" dirty="0">
              <a:latin typeface="Calibri"/>
              <a:cs typeface="Calibri"/>
            </a:endParaRPr>
          </a:p>
          <a:p>
            <a:pPr marL="241300" indent="-228600">
              <a:lnSpc>
                <a:spcPct val="100000"/>
              </a:lnSpc>
              <a:spcBef>
                <a:spcPts val="965"/>
              </a:spcBef>
              <a:buClr>
                <a:srgbClr val="2E5496"/>
              </a:buClr>
              <a:buAutoNum type="arabicPeriod"/>
              <a:tabLst>
                <a:tab pos="241300" algn="l"/>
              </a:tabLst>
            </a:pPr>
            <a:r>
              <a:rPr sz="1800" i="1" dirty="0">
                <a:latin typeface="Times"/>
                <a:cs typeface="Times"/>
              </a:rPr>
              <a:t>It was</a:t>
            </a:r>
            <a:r>
              <a:rPr sz="1800" i="1" spc="-5" dirty="0">
                <a:latin typeface="Times"/>
                <a:cs typeface="Times"/>
              </a:rPr>
              <a:t> </a:t>
            </a:r>
            <a:r>
              <a:rPr sz="1800" i="1" dirty="0">
                <a:latin typeface="Times"/>
                <a:cs typeface="Times"/>
              </a:rPr>
              <a:t>the best of </a:t>
            </a:r>
            <a:r>
              <a:rPr sz="1800" i="1" spc="-10" dirty="0">
                <a:latin typeface="Times"/>
                <a:cs typeface="Times"/>
              </a:rPr>
              <a:t>times,</a:t>
            </a:r>
            <a:endParaRPr sz="1800" dirty="0">
              <a:latin typeface="Times"/>
              <a:cs typeface="Times"/>
            </a:endParaRPr>
          </a:p>
          <a:p>
            <a:pPr marL="241300" indent="-228600">
              <a:lnSpc>
                <a:spcPct val="100000"/>
              </a:lnSpc>
              <a:buClr>
                <a:srgbClr val="538235"/>
              </a:buClr>
              <a:buFont typeface="Times"/>
              <a:buAutoNum type="arabicPeriod"/>
              <a:tabLst>
                <a:tab pos="241300" algn="l"/>
              </a:tabLst>
            </a:pPr>
            <a:r>
              <a:rPr sz="1800" i="1" dirty="0">
                <a:latin typeface="Times"/>
                <a:cs typeface="Times"/>
              </a:rPr>
              <a:t>it</a:t>
            </a:r>
            <a:r>
              <a:rPr sz="1800" i="1" spc="-10" dirty="0">
                <a:latin typeface="Times"/>
                <a:cs typeface="Times"/>
              </a:rPr>
              <a:t> </a:t>
            </a:r>
            <a:r>
              <a:rPr sz="1800" i="1" dirty="0">
                <a:latin typeface="Times"/>
                <a:cs typeface="Times"/>
              </a:rPr>
              <a:t>was</a:t>
            </a:r>
            <a:r>
              <a:rPr sz="1800" i="1" spc="-10" dirty="0">
                <a:latin typeface="Times"/>
                <a:cs typeface="Times"/>
              </a:rPr>
              <a:t> </a:t>
            </a:r>
            <a:r>
              <a:rPr sz="1800" i="1" dirty="0">
                <a:latin typeface="Times"/>
                <a:cs typeface="Times"/>
              </a:rPr>
              <a:t>the</a:t>
            </a:r>
            <a:r>
              <a:rPr sz="1800" i="1" spc="-25" dirty="0">
                <a:latin typeface="Times"/>
                <a:cs typeface="Times"/>
              </a:rPr>
              <a:t> </a:t>
            </a:r>
            <a:r>
              <a:rPr sz="1800" i="1" dirty="0">
                <a:latin typeface="Times"/>
                <a:cs typeface="Times"/>
              </a:rPr>
              <a:t>worst of</a:t>
            </a:r>
            <a:r>
              <a:rPr sz="1800" i="1" spc="5" dirty="0">
                <a:latin typeface="Times"/>
                <a:cs typeface="Times"/>
              </a:rPr>
              <a:t> </a:t>
            </a:r>
            <a:r>
              <a:rPr sz="1800" i="1" spc="-10" dirty="0">
                <a:latin typeface="Times"/>
                <a:cs typeface="Times"/>
              </a:rPr>
              <a:t>times,</a:t>
            </a:r>
            <a:endParaRPr sz="1800" dirty="0">
              <a:latin typeface="Times"/>
              <a:cs typeface="Times"/>
            </a:endParaRPr>
          </a:p>
          <a:p>
            <a:pPr marL="241300" indent="-228600">
              <a:lnSpc>
                <a:spcPct val="100000"/>
              </a:lnSpc>
              <a:buClr>
                <a:srgbClr val="F4B083"/>
              </a:buClr>
              <a:buFont typeface="Times"/>
              <a:buAutoNum type="arabicPeriod"/>
              <a:tabLst>
                <a:tab pos="241300" algn="l"/>
              </a:tabLst>
            </a:pPr>
            <a:r>
              <a:rPr sz="1800" i="1" dirty="0">
                <a:latin typeface="Times"/>
                <a:cs typeface="Times"/>
              </a:rPr>
              <a:t>it was the</a:t>
            </a:r>
            <a:r>
              <a:rPr sz="1800" i="1" spc="-15" dirty="0">
                <a:latin typeface="Times"/>
                <a:cs typeface="Times"/>
              </a:rPr>
              <a:t> </a:t>
            </a:r>
            <a:r>
              <a:rPr sz="1800" i="1" dirty="0">
                <a:latin typeface="Times"/>
                <a:cs typeface="Times"/>
              </a:rPr>
              <a:t>age</a:t>
            </a:r>
            <a:r>
              <a:rPr sz="1800" i="1" spc="5" dirty="0">
                <a:latin typeface="Times"/>
                <a:cs typeface="Times"/>
              </a:rPr>
              <a:t> </a:t>
            </a:r>
            <a:r>
              <a:rPr sz="1800" i="1" dirty="0">
                <a:latin typeface="Times"/>
                <a:cs typeface="Times"/>
              </a:rPr>
              <a:t>of </a:t>
            </a:r>
            <a:r>
              <a:rPr sz="1800" i="1" spc="-10" dirty="0">
                <a:latin typeface="Times"/>
                <a:cs typeface="Times"/>
              </a:rPr>
              <a:t>wisdom,</a:t>
            </a:r>
            <a:endParaRPr sz="1800" dirty="0">
              <a:latin typeface="Times"/>
              <a:cs typeface="Times"/>
            </a:endParaRPr>
          </a:p>
          <a:p>
            <a:pPr marL="241300" indent="-228600">
              <a:lnSpc>
                <a:spcPct val="100000"/>
              </a:lnSpc>
              <a:buClr>
                <a:srgbClr val="FF0000"/>
              </a:buClr>
              <a:buFont typeface="Times"/>
              <a:buAutoNum type="arabicPeriod"/>
              <a:tabLst>
                <a:tab pos="241300" algn="l"/>
              </a:tabLst>
            </a:pPr>
            <a:r>
              <a:rPr sz="1800" i="1" dirty="0">
                <a:latin typeface="Times"/>
                <a:cs typeface="Times"/>
              </a:rPr>
              <a:t>it was the</a:t>
            </a:r>
            <a:r>
              <a:rPr sz="1800" i="1" spc="-15" dirty="0">
                <a:latin typeface="Times"/>
                <a:cs typeface="Times"/>
              </a:rPr>
              <a:t> </a:t>
            </a:r>
            <a:r>
              <a:rPr sz="1800" i="1" dirty="0">
                <a:latin typeface="Times"/>
                <a:cs typeface="Times"/>
              </a:rPr>
              <a:t>age</a:t>
            </a:r>
            <a:r>
              <a:rPr sz="1800" i="1" spc="5" dirty="0">
                <a:latin typeface="Times"/>
                <a:cs typeface="Times"/>
              </a:rPr>
              <a:t> </a:t>
            </a:r>
            <a:r>
              <a:rPr sz="1800" i="1" dirty="0">
                <a:latin typeface="Times"/>
                <a:cs typeface="Times"/>
              </a:rPr>
              <a:t>of </a:t>
            </a:r>
            <a:r>
              <a:rPr sz="1800" i="1" spc="-10" dirty="0">
                <a:latin typeface="Times"/>
                <a:cs typeface="Times"/>
              </a:rPr>
              <a:t>foolishness,</a:t>
            </a:r>
            <a:endParaRPr sz="1800" dirty="0">
              <a:latin typeface="Times"/>
              <a:cs typeface="Times"/>
            </a:endParaRPr>
          </a:p>
        </p:txBody>
      </p:sp>
      <p:sp>
        <p:nvSpPr>
          <p:cNvPr id="6" name="object 6"/>
          <p:cNvSpPr txBox="1"/>
          <p:nvPr/>
        </p:nvSpPr>
        <p:spPr>
          <a:xfrm>
            <a:off x="4659629" y="4309617"/>
            <a:ext cx="3246120" cy="2221230"/>
          </a:xfrm>
          <a:prstGeom prst="rect">
            <a:avLst/>
          </a:prstGeom>
        </p:spPr>
        <p:txBody>
          <a:bodyPr vert="horz" wrap="square" lIns="0" tIns="12700" rIns="0" bIns="0" rtlCol="0">
            <a:spAutoFit/>
          </a:bodyPr>
          <a:lstStyle/>
          <a:p>
            <a:pPr marL="12700" marR="2818765">
              <a:lnSpc>
                <a:spcPct val="100000"/>
              </a:lnSpc>
              <a:spcBef>
                <a:spcPts val="100"/>
              </a:spcBef>
            </a:pPr>
            <a:r>
              <a:rPr sz="1800" spc="-25" dirty="0">
                <a:latin typeface="Times"/>
                <a:cs typeface="Times"/>
              </a:rPr>
              <a:t>It was the </a:t>
            </a:r>
            <a:r>
              <a:rPr sz="1800" spc="-20" dirty="0">
                <a:latin typeface="Times"/>
                <a:cs typeface="Times"/>
              </a:rPr>
              <a:t>Best </a:t>
            </a:r>
            <a:r>
              <a:rPr sz="1800" spc="-25" dirty="0">
                <a:latin typeface="Times"/>
                <a:cs typeface="Times"/>
              </a:rPr>
              <a:t>of</a:t>
            </a:r>
            <a:endParaRPr sz="1800">
              <a:latin typeface="Times"/>
              <a:cs typeface="Times"/>
            </a:endParaRPr>
          </a:p>
          <a:p>
            <a:pPr marL="12700">
              <a:lnSpc>
                <a:spcPct val="100000"/>
              </a:lnSpc>
            </a:pPr>
            <a:r>
              <a:rPr sz="1800" spc="-10" dirty="0">
                <a:latin typeface="Times"/>
                <a:cs typeface="Times"/>
              </a:rPr>
              <a:t>Times</a:t>
            </a:r>
            <a:endParaRPr sz="1800">
              <a:latin typeface="Times"/>
              <a:cs typeface="Times"/>
            </a:endParaRPr>
          </a:p>
          <a:p>
            <a:pPr marL="12700">
              <a:lnSpc>
                <a:spcPct val="100000"/>
              </a:lnSpc>
              <a:spcBef>
                <a:spcPts val="5"/>
              </a:spcBef>
              <a:tabLst>
                <a:tab pos="781050" algn="l"/>
              </a:tabLst>
            </a:pPr>
            <a:r>
              <a:rPr sz="1800" b="1" spc="-10" dirty="0">
                <a:latin typeface="Times"/>
                <a:cs typeface="Times"/>
              </a:rPr>
              <a:t>Worst</a:t>
            </a:r>
            <a:r>
              <a:rPr sz="1800" b="1" dirty="0">
                <a:latin typeface="Times"/>
                <a:cs typeface="Times"/>
              </a:rPr>
              <a:t>	&lt;-</a:t>
            </a:r>
            <a:r>
              <a:rPr sz="1800" b="1" spc="-5" dirty="0">
                <a:latin typeface="Times"/>
                <a:cs typeface="Times"/>
              </a:rPr>
              <a:t> </a:t>
            </a:r>
            <a:r>
              <a:rPr sz="1800" b="1" dirty="0">
                <a:latin typeface="Times"/>
                <a:cs typeface="Times"/>
              </a:rPr>
              <a:t>ONE</a:t>
            </a:r>
            <a:r>
              <a:rPr sz="1800" b="1" spc="-5" dirty="0">
                <a:latin typeface="Times"/>
                <a:cs typeface="Times"/>
              </a:rPr>
              <a:t> </a:t>
            </a:r>
            <a:r>
              <a:rPr sz="1800" b="1" spc="-10" dirty="0">
                <a:latin typeface="Times"/>
                <a:cs typeface="Times"/>
              </a:rPr>
              <a:t>OCCURRENCE</a:t>
            </a:r>
            <a:endParaRPr sz="1800">
              <a:latin typeface="Times"/>
              <a:cs typeface="Times"/>
            </a:endParaRPr>
          </a:p>
          <a:p>
            <a:pPr marL="12700">
              <a:lnSpc>
                <a:spcPct val="100000"/>
              </a:lnSpc>
            </a:pPr>
            <a:r>
              <a:rPr sz="1800" spc="-25" dirty="0">
                <a:latin typeface="Times"/>
                <a:cs typeface="Times"/>
              </a:rPr>
              <a:t>[…]</a:t>
            </a:r>
            <a:endParaRPr sz="1800">
              <a:latin typeface="Times"/>
              <a:cs typeface="Times"/>
            </a:endParaRPr>
          </a:p>
        </p:txBody>
      </p:sp>
      <p:sp>
        <p:nvSpPr>
          <p:cNvPr id="7" name="object 7"/>
          <p:cNvSpPr txBox="1"/>
          <p:nvPr/>
        </p:nvSpPr>
        <p:spPr>
          <a:xfrm>
            <a:off x="4891532" y="3932682"/>
            <a:ext cx="12890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VOCABULARY</a:t>
            </a:r>
            <a:endParaRPr sz="1800">
              <a:latin typeface="Calibri"/>
              <a:cs typeface="Calibri"/>
            </a:endParaRPr>
          </a:p>
        </p:txBody>
      </p:sp>
      <p:sp>
        <p:nvSpPr>
          <p:cNvPr id="8" name="object 8"/>
          <p:cNvSpPr txBox="1"/>
          <p:nvPr/>
        </p:nvSpPr>
        <p:spPr>
          <a:xfrm>
            <a:off x="7577073" y="3932682"/>
            <a:ext cx="3985895" cy="1659889"/>
          </a:xfrm>
          <a:prstGeom prst="rect">
            <a:avLst/>
          </a:prstGeom>
        </p:spPr>
        <p:txBody>
          <a:bodyPr vert="horz" wrap="square" lIns="0" tIns="12700" rIns="0" bIns="0" rtlCol="0">
            <a:spAutoFit/>
          </a:bodyPr>
          <a:lstStyle/>
          <a:p>
            <a:pPr marL="1226820">
              <a:lnSpc>
                <a:spcPts val="2110"/>
              </a:lnSpc>
              <a:spcBef>
                <a:spcPts val="100"/>
              </a:spcBef>
            </a:pPr>
            <a:r>
              <a:rPr sz="1800" spc="-10" dirty="0">
                <a:latin typeface="Calibri"/>
                <a:cs typeface="Calibri"/>
              </a:rPr>
              <a:t>VECTORS</a:t>
            </a:r>
            <a:endParaRPr sz="1800">
              <a:latin typeface="Calibri"/>
              <a:cs typeface="Calibri"/>
            </a:endParaRPr>
          </a:p>
          <a:p>
            <a:pPr marL="12700">
              <a:lnSpc>
                <a:spcPts val="2110"/>
              </a:lnSpc>
            </a:pPr>
            <a:r>
              <a:rPr sz="1800" spc="-10" dirty="0">
                <a:solidFill>
                  <a:srgbClr val="2E5496"/>
                </a:solidFill>
                <a:latin typeface="Courier New"/>
                <a:cs typeface="Courier New"/>
              </a:rPr>
              <a:t>[it,was,the,best,of,times,..]</a:t>
            </a:r>
            <a:endParaRPr sz="1800">
              <a:latin typeface="Courier New"/>
              <a:cs typeface="Courier New"/>
            </a:endParaRPr>
          </a:p>
          <a:p>
            <a:pPr marL="12700">
              <a:lnSpc>
                <a:spcPct val="100000"/>
              </a:lnSpc>
            </a:pPr>
            <a:r>
              <a:rPr sz="1800" dirty="0">
                <a:solidFill>
                  <a:srgbClr val="2E5496"/>
                </a:solidFill>
                <a:latin typeface="Courier New"/>
                <a:cs typeface="Courier New"/>
              </a:rPr>
              <a:t>1.</a:t>
            </a:r>
            <a:r>
              <a:rPr sz="1800" spc="-20" dirty="0">
                <a:solidFill>
                  <a:srgbClr val="2E5496"/>
                </a:solidFill>
                <a:latin typeface="Courier New"/>
                <a:cs typeface="Courier New"/>
              </a:rPr>
              <a:t> </a:t>
            </a:r>
            <a:r>
              <a:rPr sz="1800" spc="-10" dirty="0">
                <a:solidFill>
                  <a:srgbClr val="2E5496"/>
                </a:solidFill>
                <a:latin typeface="Courier New"/>
                <a:cs typeface="Courier New"/>
              </a:rPr>
              <a:t>[1,1,1,1,1,1,0,0,0,0]</a:t>
            </a:r>
            <a:endParaRPr sz="1800">
              <a:latin typeface="Courier New"/>
              <a:cs typeface="Courier New"/>
            </a:endParaRPr>
          </a:p>
          <a:p>
            <a:pPr marL="12700">
              <a:lnSpc>
                <a:spcPct val="100000"/>
              </a:lnSpc>
            </a:pPr>
            <a:r>
              <a:rPr sz="1800" dirty="0">
                <a:solidFill>
                  <a:srgbClr val="538235"/>
                </a:solidFill>
                <a:latin typeface="Courier New"/>
                <a:cs typeface="Courier New"/>
              </a:rPr>
              <a:t>2.</a:t>
            </a:r>
            <a:r>
              <a:rPr sz="1800" spc="-20" dirty="0">
                <a:solidFill>
                  <a:srgbClr val="538235"/>
                </a:solidFill>
                <a:latin typeface="Courier New"/>
                <a:cs typeface="Courier New"/>
              </a:rPr>
              <a:t> </a:t>
            </a:r>
            <a:r>
              <a:rPr sz="1800" spc="-10" dirty="0">
                <a:solidFill>
                  <a:srgbClr val="538235"/>
                </a:solidFill>
                <a:latin typeface="Courier New"/>
                <a:cs typeface="Courier New"/>
              </a:rPr>
              <a:t>[1,1,1,0,1,1,1,0,0,0]</a:t>
            </a:r>
            <a:endParaRPr sz="1800">
              <a:latin typeface="Courier New"/>
              <a:cs typeface="Courier New"/>
            </a:endParaRPr>
          </a:p>
          <a:p>
            <a:pPr marL="12700">
              <a:lnSpc>
                <a:spcPct val="100000"/>
              </a:lnSpc>
            </a:pPr>
            <a:r>
              <a:rPr sz="1800" dirty="0">
                <a:solidFill>
                  <a:srgbClr val="BE9000"/>
                </a:solidFill>
                <a:latin typeface="Courier New"/>
                <a:cs typeface="Courier New"/>
              </a:rPr>
              <a:t>3.</a:t>
            </a:r>
            <a:r>
              <a:rPr sz="1800" spc="-20" dirty="0">
                <a:solidFill>
                  <a:srgbClr val="BE9000"/>
                </a:solidFill>
                <a:latin typeface="Courier New"/>
                <a:cs typeface="Courier New"/>
              </a:rPr>
              <a:t> </a:t>
            </a:r>
            <a:r>
              <a:rPr sz="1800" spc="-10" dirty="0">
                <a:solidFill>
                  <a:srgbClr val="BE9000"/>
                </a:solidFill>
                <a:latin typeface="Courier New"/>
                <a:cs typeface="Courier New"/>
              </a:rPr>
              <a:t>[1,1,1,0,1,0,0,1,1,0]</a:t>
            </a:r>
            <a:endParaRPr sz="1800">
              <a:latin typeface="Courier New"/>
              <a:cs typeface="Courier New"/>
            </a:endParaRPr>
          </a:p>
          <a:p>
            <a:pPr marL="12700">
              <a:lnSpc>
                <a:spcPct val="100000"/>
              </a:lnSpc>
            </a:pPr>
            <a:r>
              <a:rPr sz="1800" dirty="0">
                <a:solidFill>
                  <a:srgbClr val="FF0000"/>
                </a:solidFill>
                <a:latin typeface="Courier New"/>
                <a:cs typeface="Courier New"/>
              </a:rPr>
              <a:t>4.</a:t>
            </a:r>
            <a:r>
              <a:rPr sz="1800" spc="-20" dirty="0">
                <a:solidFill>
                  <a:srgbClr val="FF0000"/>
                </a:solidFill>
                <a:latin typeface="Courier New"/>
                <a:cs typeface="Courier New"/>
              </a:rPr>
              <a:t> </a:t>
            </a:r>
            <a:r>
              <a:rPr sz="1800" spc="-10" dirty="0">
                <a:solidFill>
                  <a:srgbClr val="FF0000"/>
                </a:solidFill>
                <a:latin typeface="Courier New"/>
                <a:cs typeface="Courier New"/>
              </a:rPr>
              <a:t>[1,1,1,0,1,0,0,1,0,1]</a:t>
            </a:r>
            <a:endParaRPr sz="1800">
              <a:latin typeface="Courier New"/>
              <a:cs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721730" y="259046"/>
            <a:ext cx="4555998" cy="566822"/>
          </a:xfrm>
          <a:prstGeom prst="rect">
            <a:avLst/>
          </a:prstGeom>
        </p:spPr>
        <p:txBody>
          <a:bodyPr vert="horz" wrap="square" lIns="0" tIns="12700" rIns="0" bIns="0" rtlCol="0">
            <a:spAutoFit/>
          </a:bodyPr>
          <a:lstStyle/>
          <a:p>
            <a:pPr marL="12700">
              <a:lnSpc>
                <a:spcPct val="100000"/>
              </a:lnSpc>
              <a:spcBef>
                <a:spcPts val="100"/>
              </a:spcBef>
            </a:pPr>
            <a:r>
              <a:rPr lang="el-GR" sz="3600" b="0" spc="-135" dirty="0">
                <a:solidFill>
                  <a:srgbClr val="1F4E79"/>
                </a:solidFill>
                <a:latin typeface="Gill Sans MT"/>
                <a:cs typeface="Gill Sans MT"/>
              </a:rPr>
              <a:t>Το μοντέλο</a:t>
            </a:r>
            <a:r>
              <a:rPr sz="3600" b="0" spc="-114" dirty="0">
                <a:solidFill>
                  <a:srgbClr val="1F4E79"/>
                </a:solidFill>
                <a:latin typeface="Gill Sans MT"/>
                <a:cs typeface="Gill Sans MT"/>
              </a:rPr>
              <a:t> </a:t>
            </a:r>
            <a:r>
              <a:rPr sz="3600" b="0" spc="-310" dirty="0">
                <a:solidFill>
                  <a:srgbClr val="1F4E79"/>
                </a:solidFill>
                <a:latin typeface="Gill Sans MT"/>
                <a:cs typeface="Gill Sans MT"/>
              </a:rPr>
              <a:t>Tree</a:t>
            </a:r>
            <a:r>
              <a:rPr sz="3600" b="0" spc="5" dirty="0">
                <a:solidFill>
                  <a:srgbClr val="1F4E79"/>
                </a:solidFill>
                <a:latin typeface="Gill Sans MT"/>
                <a:cs typeface="Gill Sans MT"/>
              </a:rPr>
              <a:t> </a:t>
            </a:r>
            <a:r>
              <a:rPr sz="3600" b="0" spc="-114" dirty="0">
                <a:solidFill>
                  <a:srgbClr val="1F4E79"/>
                </a:solidFill>
                <a:latin typeface="Gill Sans MT"/>
                <a:cs typeface="Gill Sans MT"/>
              </a:rPr>
              <a:t>Kernels</a:t>
            </a:r>
            <a:endParaRPr sz="3600" dirty="0">
              <a:latin typeface="Gill Sans MT"/>
              <a:cs typeface="Gill Sans MT"/>
            </a:endParaRPr>
          </a:p>
        </p:txBody>
      </p:sp>
      <p:sp>
        <p:nvSpPr>
          <p:cNvPr id="4" name="object 4"/>
          <p:cNvSpPr txBox="1"/>
          <p:nvPr/>
        </p:nvSpPr>
        <p:spPr>
          <a:xfrm>
            <a:off x="370649" y="944872"/>
            <a:ext cx="11059351" cy="2262158"/>
          </a:xfrm>
          <a:prstGeom prst="rect">
            <a:avLst/>
          </a:prstGeom>
        </p:spPr>
        <p:txBody>
          <a:bodyPr vert="horz" wrap="square" lIns="0" tIns="109220" rIns="0" bIns="0" rtlCol="0">
            <a:spAutoFit/>
          </a:bodyPr>
          <a:lstStyle/>
          <a:p>
            <a:pPr marL="240665" indent="-227965">
              <a:lnSpc>
                <a:spcPct val="100000"/>
              </a:lnSpc>
              <a:spcBef>
                <a:spcPts val="860"/>
              </a:spcBef>
              <a:buFont typeface="Arial"/>
              <a:buChar char="•"/>
              <a:tabLst>
                <a:tab pos="240665" algn="l"/>
                <a:tab pos="241300" algn="l"/>
              </a:tabLst>
            </a:pPr>
            <a:r>
              <a:rPr lang="el-GR" sz="2200" spc="-285" dirty="0">
                <a:latin typeface="+mj-lt"/>
                <a:cs typeface="Gill Sans MT"/>
              </a:rPr>
              <a:t>Μέθοδος για την αναπαράσταση της σημασιολογικής δομής των προτάσεων (δενδροδιάγραμμα ανάλυσης με βάση την κατανομή)</a:t>
            </a:r>
            <a:endParaRPr sz="2200" dirty="0">
              <a:latin typeface="Gill Sans MT"/>
              <a:cs typeface="Gill Sans MT"/>
            </a:endParaRPr>
          </a:p>
          <a:p>
            <a:pPr marL="240665" marR="5080" indent="-227965">
              <a:lnSpc>
                <a:spcPts val="2160"/>
              </a:lnSpc>
              <a:spcBef>
                <a:spcPts val="1030"/>
              </a:spcBef>
              <a:buFont typeface="Arial"/>
              <a:buChar char="•"/>
              <a:tabLst>
                <a:tab pos="240665" algn="l"/>
                <a:tab pos="241300" algn="l"/>
              </a:tabLst>
            </a:pPr>
            <a:r>
              <a:rPr lang="el-GR" sz="2200" spc="-285" dirty="0">
                <a:latin typeface="+mj-lt"/>
                <a:cs typeface="Gill Sans MT"/>
              </a:rPr>
              <a:t>Μια μέθοδος για τη σύγκριση </a:t>
            </a:r>
            <a:r>
              <a:rPr lang="el-GR" sz="2200" spc="-285" dirty="0" err="1">
                <a:latin typeface="+mj-lt"/>
                <a:cs typeface="Gill Sans MT"/>
              </a:rPr>
              <a:t>δενδροδιαγραμμάτων</a:t>
            </a:r>
            <a:r>
              <a:rPr lang="el-GR" sz="2200" spc="-285" dirty="0">
                <a:latin typeface="+mj-lt"/>
                <a:cs typeface="Gill Sans MT"/>
              </a:rPr>
              <a:t> μεταξύ τους, που μας επιτρέπει να έχουμε </a:t>
            </a:r>
            <a:r>
              <a:rPr lang="el-GR" sz="2200" spc="-285" dirty="0" err="1">
                <a:latin typeface="+mj-lt"/>
                <a:cs typeface="Gill Sans MT"/>
              </a:rPr>
              <a:t>ποσοτικοποιήσιμες</a:t>
            </a:r>
            <a:r>
              <a:rPr lang="el-GR" sz="2200" spc="-285" dirty="0">
                <a:latin typeface="+mj-lt"/>
                <a:cs typeface="Gill Sans MT"/>
              </a:rPr>
              <a:t> μετρήσεις των ομοιοτήτων ή των διαφορών τους</a:t>
            </a:r>
            <a:endParaRPr sz="2200" dirty="0">
              <a:latin typeface="Gill Sans MT"/>
              <a:cs typeface="Gill Sans MT"/>
            </a:endParaRPr>
          </a:p>
          <a:p>
            <a:pPr marL="240665" indent="-227965">
              <a:lnSpc>
                <a:spcPts val="2280"/>
              </a:lnSpc>
              <a:spcBef>
                <a:spcPts val="725"/>
              </a:spcBef>
              <a:buFont typeface="Arial"/>
              <a:buChar char="•"/>
              <a:tabLst>
                <a:tab pos="240665" algn="l"/>
                <a:tab pos="241300" algn="l"/>
              </a:tabLst>
            </a:pPr>
            <a:r>
              <a:rPr lang="el-GR" sz="2200" spc="-285" dirty="0">
                <a:latin typeface="Gill Sans MT"/>
                <a:cs typeface="Gill Sans MT"/>
              </a:rPr>
              <a:t>Ένα ΔΔ αποτελείται από ένα μέτρο ομοιότητας μεταξύ δύο δέντρων, το οποίο λαμβάνει υπόψη τον αριθμό των κοινών υποδομών, γνωστών ως </a:t>
            </a:r>
            <a:r>
              <a:rPr lang="el-GR" sz="2200" spc="-285" dirty="0" err="1">
                <a:latin typeface="Gill Sans MT"/>
                <a:cs typeface="Gill Sans MT"/>
              </a:rPr>
              <a:t>fragments</a:t>
            </a:r>
            <a:r>
              <a:rPr lang="el-GR" sz="2200" spc="-285" dirty="0">
                <a:latin typeface="Gill Sans MT"/>
                <a:cs typeface="Gill Sans MT"/>
              </a:rPr>
              <a:t> (μικρά κομμάτια)</a:t>
            </a:r>
            <a:endParaRPr sz="2200" dirty="0">
              <a:latin typeface="Gill Sans MT"/>
              <a:cs typeface="Gill Sans MT"/>
            </a:endParaRPr>
          </a:p>
          <a:p>
            <a:pPr marL="240665" indent="-227965">
              <a:lnSpc>
                <a:spcPct val="100000"/>
              </a:lnSpc>
              <a:spcBef>
                <a:spcPts val="770"/>
              </a:spcBef>
              <a:buFont typeface="Arial"/>
              <a:buChar char="•"/>
              <a:tabLst>
                <a:tab pos="240665" algn="l"/>
                <a:tab pos="241300" algn="l"/>
              </a:tabLst>
            </a:pPr>
            <a:r>
              <a:rPr lang="el-GR" sz="2200" spc="-95" dirty="0">
                <a:latin typeface="Gill Sans MT"/>
                <a:cs typeface="Gill Sans MT"/>
              </a:rPr>
              <a:t>Πιο εξελιγμένη, που τελευταία έχει αποδειχθεί αποτελεσματική στην εξαγωγή επιχειρημάτων</a:t>
            </a:r>
            <a:endParaRPr sz="2200" dirty="0">
              <a:latin typeface="Gill Sans MT"/>
              <a:cs typeface="Gill Sans MT"/>
            </a:endParaRPr>
          </a:p>
        </p:txBody>
      </p:sp>
      <p:pic>
        <p:nvPicPr>
          <p:cNvPr id="5" name="object 5"/>
          <p:cNvPicPr/>
          <p:nvPr/>
        </p:nvPicPr>
        <p:blipFill>
          <a:blip r:embed="rId3" cstate="print"/>
          <a:stretch>
            <a:fillRect/>
          </a:stretch>
        </p:blipFill>
        <p:spPr>
          <a:xfrm>
            <a:off x="1441703" y="3656076"/>
            <a:ext cx="1862455" cy="2133600"/>
          </a:xfrm>
          <a:prstGeom prst="rect">
            <a:avLst/>
          </a:prstGeom>
        </p:spPr>
      </p:pic>
      <p:sp>
        <p:nvSpPr>
          <p:cNvPr id="6" name="object 6"/>
          <p:cNvSpPr txBox="1"/>
          <p:nvPr/>
        </p:nvSpPr>
        <p:spPr>
          <a:xfrm>
            <a:off x="1478407" y="5832754"/>
            <a:ext cx="1856739"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a:cs typeface="Times"/>
              </a:rPr>
              <a:t>Constituency-</a:t>
            </a:r>
            <a:r>
              <a:rPr sz="1200" dirty="0">
                <a:latin typeface="Times"/>
                <a:cs typeface="Times"/>
              </a:rPr>
              <a:t>based</a:t>
            </a:r>
            <a:r>
              <a:rPr sz="1200" spc="100" dirty="0">
                <a:latin typeface="Times"/>
                <a:cs typeface="Times"/>
              </a:rPr>
              <a:t> </a:t>
            </a:r>
            <a:r>
              <a:rPr sz="1200" dirty="0">
                <a:latin typeface="Times"/>
                <a:cs typeface="Times"/>
              </a:rPr>
              <a:t>parse</a:t>
            </a:r>
            <a:r>
              <a:rPr sz="1200" spc="40" dirty="0">
                <a:latin typeface="Times"/>
                <a:cs typeface="Times"/>
              </a:rPr>
              <a:t> </a:t>
            </a:r>
            <a:r>
              <a:rPr sz="1200" spc="-20" dirty="0">
                <a:latin typeface="Times"/>
                <a:cs typeface="Times"/>
              </a:rPr>
              <a:t>tree</a:t>
            </a:r>
            <a:endParaRPr sz="1200">
              <a:latin typeface="Times"/>
              <a:cs typeface="Times"/>
            </a:endParaRPr>
          </a:p>
        </p:txBody>
      </p:sp>
      <p:pic>
        <p:nvPicPr>
          <p:cNvPr id="7" name="object 7"/>
          <p:cNvPicPr/>
          <p:nvPr/>
        </p:nvPicPr>
        <p:blipFill>
          <a:blip r:embed="rId4" cstate="print"/>
          <a:stretch>
            <a:fillRect/>
          </a:stretch>
        </p:blipFill>
        <p:spPr>
          <a:xfrm>
            <a:off x="5910487" y="3640411"/>
            <a:ext cx="89242" cy="146484"/>
          </a:xfrm>
          <a:prstGeom prst="rect">
            <a:avLst/>
          </a:prstGeom>
        </p:spPr>
      </p:pic>
      <p:pic>
        <p:nvPicPr>
          <p:cNvPr id="8" name="object 8"/>
          <p:cNvPicPr/>
          <p:nvPr/>
        </p:nvPicPr>
        <p:blipFill>
          <a:blip r:embed="rId5" cstate="print"/>
          <a:stretch>
            <a:fillRect/>
          </a:stretch>
        </p:blipFill>
        <p:spPr>
          <a:xfrm>
            <a:off x="5171575" y="4217637"/>
            <a:ext cx="270637" cy="137645"/>
          </a:xfrm>
          <a:prstGeom prst="rect">
            <a:avLst/>
          </a:prstGeom>
        </p:spPr>
      </p:pic>
      <p:pic>
        <p:nvPicPr>
          <p:cNvPr id="9" name="object 9"/>
          <p:cNvPicPr/>
          <p:nvPr/>
        </p:nvPicPr>
        <p:blipFill>
          <a:blip r:embed="rId6" cstate="print"/>
          <a:stretch>
            <a:fillRect/>
          </a:stretch>
        </p:blipFill>
        <p:spPr>
          <a:xfrm>
            <a:off x="6460485" y="4217637"/>
            <a:ext cx="273549" cy="142065"/>
          </a:xfrm>
          <a:prstGeom prst="rect">
            <a:avLst/>
          </a:prstGeom>
        </p:spPr>
      </p:pic>
      <p:pic>
        <p:nvPicPr>
          <p:cNvPr id="10" name="object 10"/>
          <p:cNvPicPr/>
          <p:nvPr/>
        </p:nvPicPr>
        <p:blipFill>
          <a:blip r:embed="rId7" cstate="print"/>
          <a:stretch>
            <a:fillRect/>
          </a:stretch>
        </p:blipFill>
        <p:spPr>
          <a:xfrm>
            <a:off x="6893910" y="4790317"/>
            <a:ext cx="270637" cy="137657"/>
          </a:xfrm>
          <a:prstGeom prst="rect">
            <a:avLst/>
          </a:prstGeom>
        </p:spPr>
      </p:pic>
      <p:pic>
        <p:nvPicPr>
          <p:cNvPr id="11" name="object 11"/>
          <p:cNvPicPr/>
          <p:nvPr/>
        </p:nvPicPr>
        <p:blipFill>
          <a:blip r:embed="rId8" cstate="print"/>
          <a:stretch>
            <a:fillRect/>
          </a:stretch>
        </p:blipFill>
        <p:spPr>
          <a:xfrm>
            <a:off x="4952090" y="4790317"/>
            <a:ext cx="135761" cy="137657"/>
          </a:xfrm>
          <a:prstGeom prst="rect">
            <a:avLst/>
          </a:prstGeom>
        </p:spPr>
      </p:pic>
      <p:pic>
        <p:nvPicPr>
          <p:cNvPr id="12" name="object 12"/>
          <p:cNvPicPr/>
          <p:nvPr/>
        </p:nvPicPr>
        <p:blipFill>
          <a:blip r:embed="rId9" cstate="print"/>
          <a:stretch>
            <a:fillRect/>
          </a:stretch>
        </p:blipFill>
        <p:spPr>
          <a:xfrm>
            <a:off x="5527303" y="4790317"/>
            <a:ext cx="137977" cy="137657"/>
          </a:xfrm>
          <a:prstGeom prst="rect">
            <a:avLst/>
          </a:prstGeom>
        </p:spPr>
      </p:pic>
      <p:pic>
        <p:nvPicPr>
          <p:cNvPr id="13" name="object 13"/>
          <p:cNvPicPr/>
          <p:nvPr/>
        </p:nvPicPr>
        <p:blipFill>
          <a:blip r:embed="rId10" cstate="print"/>
          <a:stretch>
            <a:fillRect/>
          </a:stretch>
        </p:blipFill>
        <p:spPr>
          <a:xfrm>
            <a:off x="6098580" y="4790317"/>
            <a:ext cx="143673" cy="142077"/>
          </a:xfrm>
          <a:prstGeom prst="rect">
            <a:avLst/>
          </a:prstGeom>
        </p:spPr>
      </p:pic>
      <p:pic>
        <p:nvPicPr>
          <p:cNvPr id="14" name="object 14"/>
          <p:cNvPicPr/>
          <p:nvPr/>
        </p:nvPicPr>
        <p:blipFill>
          <a:blip r:embed="rId11" cstate="print"/>
          <a:stretch>
            <a:fillRect/>
          </a:stretch>
        </p:blipFill>
        <p:spPr>
          <a:xfrm>
            <a:off x="6674413" y="5363048"/>
            <a:ext cx="135825" cy="137645"/>
          </a:xfrm>
          <a:prstGeom prst="rect">
            <a:avLst/>
          </a:prstGeom>
        </p:spPr>
      </p:pic>
      <p:pic>
        <p:nvPicPr>
          <p:cNvPr id="15" name="object 15"/>
          <p:cNvPicPr/>
          <p:nvPr/>
        </p:nvPicPr>
        <p:blipFill>
          <a:blip r:embed="rId12" cstate="print"/>
          <a:stretch>
            <a:fillRect/>
          </a:stretch>
        </p:blipFill>
        <p:spPr>
          <a:xfrm>
            <a:off x="7249613" y="5363048"/>
            <a:ext cx="137977" cy="137645"/>
          </a:xfrm>
          <a:prstGeom prst="rect">
            <a:avLst/>
          </a:prstGeom>
        </p:spPr>
      </p:pic>
      <p:pic>
        <p:nvPicPr>
          <p:cNvPr id="16" name="object 16"/>
          <p:cNvPicPr/>
          <p:nvPr/>
        </p:nvPicPr>
        <p:blipFill>
          <a:blip r:embed="rId13" cstate="print"/>
          <a:stretch>
            <a:fillRect/>
          </a:stretch>
        </p:blipFill>
        <p:spPr>
          <a:xfrm>
            <a:off x="4952863" y="5910699"/>
            <a:ext cx="138293" cy="144278"/>
          </a:xfrm>
          <a:prstGeom prst="rect">
            <a:avLst/>
          </a:prstGeom>
        </p:spPr>
      </p:pic>
      <p:pic>
        <p:nvPicPr>
          <p:cNvPr id="17" name="object 17"/>
          <p:cNvPicPr/>
          <p:nvPr/>
        </p:nvPicPr>
        <p:blipFill>
          <a:blip r:embed="rId14" cstate="print"/>
          <a:stretch>
            <a:fillRect/>
          </a:stretch>
        </p:blipFill>
        <p:spPr>
          <a:xfrm>
            <a:off x="5468758" y="5931219"/>
            <a:ext cx="250688" cy="125968"/>
          </a:xfrm>
          <a:prstGeom prst="rect">
            <a:avLst/>
          </a:prstGeom>
        </p:spPr>
      </p:pic>
      <p:pic>
        <p:nvPicPr>
          <p:cNvPr id="18" name="object 18"/>
          <p:cNvPicPr/>
          <p:nvPr/>
        </p:nvPicPr>
        <p:blipFill>
          <a:blip r:embed="rId15" cstate="print"/>
          <a:stretch>
            <a:fillRect/>
          </a:stretch>
        </p:blipFill>
        <p:spPr>
          <a:xfrm>
            <a:off x="6001831" y="5931219"/>
            <a:ext cx="336120" cy="125968"/>
          </a:xfrm>
          <a:prstGeom prst="rect">
            <a:avLst/>
          </a:prstGeom>
        </p:spPr>
      </p:pic>
      <p:pic>
        <p:nvPicPr>
          <p:cNvPr id="19" name="object 19"/>
          <p:cNvPicPr/>
          <p:nvPr/>
        </p:nvPicPr>
        <p:blipFill>
          <a:blip r:embed="rId16" cstate="print"/>
          <a:stretch>
            <a:fillRect/>
          </a:stretch>
        </p:blipFill>
        <p:spPr>
          <a:xfrm>
            <a:off x="6702642" y="5964683"/>
            <a:ext cx="91140" cy="92503"/>
          </a:xfrm>
          <a:prstGeom prst="rect">
            <a:avLst/>
          </a:prstGeom>
        </p:spPr>
      </p:pic>
      <p:sp>
        <p:nvSpPr>
          <p:cNvPr id="20" name="object 20"/>
          <p:cNvSpPr/>
          <p:nvPr/>
        </p:nvSpPr>
        <p:spPr>
          <a:xfrm>
            <a:off x="7021754" y="5964694"/>
            <a:ext cx="582930" cy="92710"/>
          </a:xfrm>
          <a:custGeom>
            <a:avLst/>
            <a:gdLst/>
            <a:ahLst/>
            <a:cxnLst/>
            <a:rect l="l" t="t" r="r" b="b"/>
            <a:pathLst>
              <a:path w="582929" h="92710">
                <a:moveTo>
                  <a:pt x="157848" y="83972"/>
                </a:moveTo>
                <a:lnTo>
                  <a:pt x="142405" y="83972"/>
                </a:lnTo>
                <a:lnTo>
                  <a:pt x="142024" y="77978"/>
                </a:lnTo>
                <a:lnTo>
                  <a:pt x="141935" y="28371"/>
                </a:lnTo>
                <a:lnTo>
                  <a:pt x="141236" y="20358"/>
                </a:lnTo>
                <a:lnTo>
                  <a:pt x="139357" y="14236"/>
                </a:lnTo>
                <a:lnTo>
                  <a:pt x="135699" y="8839"/>
                </a:lnTo>
                <a:lnTo>
                  <a:pt x="132918" y="5359"/>
                </a:lnTo>
                <a:lnTo>
                  <a:pt x="126199" y="1257"/>
                </a:lnTo>
                <a:lnTo>
                  <a:pt x="114554" y="1257"/>
                </a:lnTo>
                <a:lnTo>
                  <a:pt x="103352" y="3251"/>
                </a:lnTo>
                <a:lnTo>
                  <a:pt x="94881" y="8242"/>
                </a:lnTo>
                <a:lnTo>
                  <a:pt x="88963" y="14706"/>
                </a:lnTo>
                <a:lnTo>
                  <a:pt x="85445" y="21145"/>
                </a:lnTo>
                <a:lnTo>
                  <a:pt x="81305" y="10579"/>
                </a:lnTo>
                <a:lnTo>
                  <a:pt x="74333" y="4572"/>
                </a:lnTo>
                <a:lnTo>
                  <a:pt x="66179" y="1879"/>
                </a:lnTo>
                <a:lnTo>
                  <a:pt x="58483" y="1257"/>
                </a:lnTo>
                <a:lnTo>
                  <a:pt x="48348" y="2794"/>
                </a:lnTo>
                <a:lnTo>
                  <a:pt x="40068" y="7099"/>
                </a:lnTo>
                <a:lnTo>
                  <a:pt x="33489" y="13779"/>
                </a:lnTo>
                <a:lnTo>
                  <a:pt x="28486" y="22415"/>
                </a:lnTo>
                <a:lnTo>
                  <a:pt x="28486" y="1257"/>
                </a:lnTo>
                <a:lnTo>
                  <a:pt x="0" y="3467"/>
                </a:lnTo>
                <a:lnTo>
                  <a:pt x="0" y="9779"/>
                </a:lnTo>
                <a:lnTo>
                  <a:pt x="14173" y="9779"/>
                </a:lnTo>
                <a:lnTo>
                  <a:pt x="15824" y="11049"/>
                </a:lnTo>
                <a:lnTo>
                  <a:pt x="15824" y="21145"/>
                </a:lnTo>
                <a:lnTo>
                  <a:pt x="15824" y="83972"/>
                </a:lnTo>
                <a:lnTo>
                  <a:pt x="0" y="83972"/>
                </a:lnTo>
                <a:lnTo>
                  <a:pt x="0" y="90284"/>
                </a:lnTo>
                <a:lnTo>
                  <a:pt x="28105" y="89662"/>
                </a:lnTo>
                <a:lnTo>
                  <a:pt x="45567" y="90284"/>
                </a:lnTo>
                <a:lnTo>
                  <a:pt x="45567" y="83972"/>
                </a:lnTo>
                <a:lnTo>
                  <a:pt x="29743" y="83972"/>
                </a:lnTo>
                <a:lnTo>
                  <a:pt x="29743" y="37884"/>
                </a:lnTo>
                <a:lnTo>
                  <a:pt x="32219" y="24053"/>
                </a:lnTo>
                <a:lnTo>
                  <a:pt x="38608" y="13970"/>
                </a:lnTo>
                <a:lnTo>
                  <a:pt x="47371" y="7785"/>
                </a:lnTo>
                <a:lnTo>
                  <a:pt x="56959" y="5676"/>
                </a:lnTo>
                <a:lnTo>
                  <a:pt x="64782" y="7543"/>
                </a:lnTo>
                <a:lnTo>
                  <a:pt x="69405" y="12509"/>
                </a:lnTo>
                <a:lnTo>
                  <a:pt x="71602" y="19659"/>
                </a:lnTo>
                <a:lnTo>
                  <a:pt x="72148" y="28092"/>
                </a:lnTo>
                <a:lnTo>
                  <a:pt x="72148" y="83972"/>
                </a:lnTo>
                <a:lnTo>
                  <a:pt x="56337" y="83972"/>
                </a:lnTo>
                <a:lnTo>
                  <a:pt x="56337" y="90284"/>
                </a:lnTo>
                <a:lnTo>
                  <a:pt x="84175" y="89662"/>
                </a:lnTo>
                <a:lnTo>
                  <a:pt x="101523" y="90284"/>
                </a:lnTo>
                <a:lnTo>
                  <a:pt x="101523" y="83972"/>
                </a:lnTo>
                <a:lnTo>
                  <a:pt x="86080" y="83972"/>
                </a:lnTo>
                <a:lnTo>
                  <a:pt x="86080" y="37884"/>
                </a:lnTo>
                <a:lnTo>
                  <a:pt x="88493" y="24053"/>
                </a:lnTo>
                <a:lnTo>
                  <a:pt x="94792" y="13970"/>
                </a:lnTo>
                <a:lnTo>
                  <a:pt x="103543" y="7785"/>
                </a:lnTo>
                <a:lnTo>
                  <a:pt x="113296" y="5676"/>
                </a:lnTo>
                <a:lnTo>
                  <a:pt x="120954" y="7543"/>
                </a:lnTo>
                <a:lnTo>
                  <a:pt x="125450" y="12509"/>
                </a:lnTo>
                <a:lnTo>
                  <a:pt x="127571" y="19659"/>
                </a:lnTo>
                <a:lnTo>
                  <a:pt x="128104" y="28092"/>
                </a:lnTo>
                <a:lnTo>
                  <a:pt x="128104" y="83972"/>
                </a:lnTo>
                <a:lnTo>
                  <a:pt x="112280" y="83972"/>
                </a:lnTo>
                <a:lnTo>
                  <a:pt x="112280" y="90284"/>
                </a:lnTo>
                <a:lnTo>
                  <a:pt x="140512" y="89662"/>
                </a:lnTo>
                <a:lnTo>
                  <a:pt x="157848" y="90284"/>
                </a:lnTo>
                <a:lnTo>
                  <a:pt x="157848" y="83972"/>
                </a:lnTo>
                <a:close/>
              </a:path>
              <a:path w="582929" h="92710">
                <a:moveTo>
                  <a:pt x="256717" y="47040"/>
                </a:moveTo>
                <a:lnTo>
                  <a:pt x="253225" y="28892"/>
                </a:lnTo>
                <a:lnTo>
                  <a:pt x="243725" y="13931"/>
                </a:lnTo>
                <a:lnTo>
                  <a:pt x="240169" y="11366"/>
                </a:lnTo>
                <a:lnTo>
                  <a:pt x="240169" y="39077"/>
                </a:lnTo>
                <a:lnTo>
                  <a:pt x="240169" y="51714"/>
                </a:lnTo>
                <a:lnTo>
                  <a:pt x="219570" y="86423"/>
                </a:lnTo>
                <a:lnTo>
                  <a:pt x="212407" y="87452"/>
                </a:lnTo>
                <a:lnTo>
                  <a:pt x="205816" y="86664"/>
                </a:lnTo>
                <a:lnTo>
                  <a:pt x="184391" y="51714"/>
                </a:lnTo>
                <a:lnTo>
                  <a:pt x="184378" y="39077"/>
                </a:lnTo>
                <a:lnTo>
                  <a:pt x="184899" y="32080"/>
                </a:lnTo>
                <a:lnTo>
                  <a:pt x="212153" y="4419"/>
                </a:lnTo>
                <a:lnTo>
                  <a:pt x="218706" y="5245"/>
                </a:lnTo>
                <a:lnTo>
                  <a:pt x="240169" y="39077"/>
                </a:lnTo>
                <a:lnTo>
                  <a:pt x="240169" y="11366"/>
                </a:lnTo>
                <a:lnTo>
                  <a:pt x="230555" y="4419"/>
                </a:lnTo>
                <a:lnTo>
                  <a:pt x="229641" y="3746"/>
                </a:lnTo>
                <a:lnTo>
                  <a:pt x="212407" y="0"/>
                </a:lnTo>
                <a:lnTo>
                  <a:pt x="194703" y="3835"/>
                </a:lnTo>
                <a:lnTo>
                  <a:pt x="180441" y="14160"/>
                </a:lnTo>
                <a:lnTo>
                  <a:pt x="170929" y="29159"/>
                </a:lnTo>
                <a:lnTo>
                  <a:pt x="167474" y="47040"/>
                </a:lnTo>
                <a:lnTo>
                  <a:pt x="171107" y="65189"/>
                </a:lnTo>
                <a:lnTo>
                  <a:pt x="180886" y="79590"/>
                </a:lnTo>
                <a:lnTo>
                  <a:pt x="195135" y="89077"/>
                </a:lnTo>
                <a:lnTo>
                  <a:pt x="212153" y="92494"/>
                </a:lnTo>
                <a:lnTo>
                  <a:pt x="229374" y="88988"/>
                </a:lnTo>
                <a:lnTo>
                  <a:pt x="231648" y="87452"/>
                </a:lnTo>
                <a:lnTo>
                  <a:pt x="243547" y="79362"/>
                </a:lnTo>
                <a:lnTo>
                  <a:pt x="253174" y="64922"/>
                </a:lnTo>
                <a:lnTo>
                  <a:pt x="256717" y="47040"/>
                </a:lnTo>
                <a:close/>
              </a:path>
              <a:path w="582929" h="92710">
                <a:moveTo>
                  <a:pt x="370636" y="83972"/>
                </a:moveTo>
                <a:lnTo>
                  <a:pt x="356717" y="83972"/>
                </a:lnTo>
                <a:lnTo>
                  <a:pt x="355066" y="82715"/>
                </a:lnTo>
                <a:lnTo>
                  <a:pt x="355066" y="1257"/>
                </a:lnTo>
                <a:lnTo>
                  <a:pt x="325323" y="3467"/>
                </a:lnTo>
                <a:lnTo>
                  <a:pt x="325323" y="9779"/>
                </a:lnTo>
                <a:lnTo>
                  <a:pt x="339242" y="9779"/>
                </a:lnTo>
                <a:lnTo>
                  <a:pt x="341147" y="11049"/>
                </a:lnTo>
                <a:lnTo>
                  <a:pt x="341147" y="56819"/>
                </a:lnTo>
                <a:lnTo>
                  <a:pt x="339394" y="69164"/>
                </a:lnTo>
                <a:lnTo>
                  <a:pt x="334403" y="79082"/>
                </a:lnTo>
                <a:lnTo>
                  <a:pt x="326618" y="85686"/>
                </a:lnTo>
                <a:lnTo>
                  <a:pt x="316458" y="88074"/>
                </a:lnTo>
                <a:lnTo>
                  <a:pt x="306641" y="86436"/>
                </a:lnTo>
                <a:lnTo>
                  <a:pt x="301332" y="82042"/>
                </a:lnTo>
                <a:lnTo>
                  <a:pt x="299161" y="75692"/>
                </a:lnTo>
                <a:lnTo>
                  <a:pt x="298742" y="68186"/>
                </a:lnTo>
                <a:lnTo>
                  <a:pt x="298742" y="1257"/>
                </a:lnTo>
                <a:lnTo>
                  <a:pt x="268998" y="3467"/>
                </a:lnTo>
                <a:lnTo>
                  <a:pt x="268998" y="9779"/>
                </a:lnTo>
                <a:lnTo>
                  <a:pt x="284822" y="9779"/>
                </a:lnTo>
                <a:lnTo>
                  <a:pt x="284822" y="58394"/>
                </a:lnTo>
                <a:lnTo>
                  <a:pt x="285292" y="70383"/>
                </a:lnTo>
                <a:lnTo>
                  <a:pt x="288658" y="81368"/>
                </a:lnTo>
                <a:lnTo>
                  <a:pt x="297789" y="89395"/>
                </a:lnTo>
                <a:lnTo>
                  <a:pt x="315582" y="92494"/>
                </a:lnTo>
                <a:lnTo>
                  <a:pt x="323634" y="91414"/>
                </a:lnTo>
                <a:lnTo>
                  <a:pt x="330682" y="88112"/>
                </a:lnTo>
                <a:lnTo>
                  <a:pt x="336677" y="82511"/>
                </a:lnTo>
                <a:lnTo>
                  <a:pt x="341528" y="74498"/>
                </a:lnTo>
                <a:lnTo>
                  <a:pt x="341528" y="92494"/>
                </a:lnTo>
                <a:lnTo>
                  <a:pt x="370636" y="90284"/>
                </a:lnTo>
                <a:lnTo>
                  <a:pt x="370636" y="83972"/>
                </a:lnTo>
                <a:close/>
              </a:path>
              <a:path w="582929" h="92710">
                <a:moveTo>
                  <a:pt x="447598" y="53975"/>
                </a:moveTo>
                <a:lnTo>
                  <a:pt x="441528" y="47663"/>
                </a:lnTo>
                <a:lnTo>
                  <a:pt x="439000" y="45453"/>
                </a:lnTo>
                <a:lnTo>
                  <a:pt x="432409" y="38823"/>
                </a:lnTo>
                <a:lnTo>
                  <a:pt x="393534" y="26441"/>
                </a:lnTo>
                <a:lnTo>
                  <a:pt x="391274" y="19253"/>
                </a:lnTo>
                <a:lnTo>
                  <a:pt x="392341" y="13766"/>
                </a:lnTo>
                <a:lnTo>
                  <a:pt x="395973" y="8801"/>
                </a:lnTo>
                <a:lnTo>
                  <a:pt x="402856" y="5181"/>
                </a:lnTo>
                <a:lnTo>
                  <a:pt x="413677" y="3784"/>
                </a:lnTo>
                <a:lnTo>
                  <a:pt x="426694" y="6743"/>
                </a:lnTo>
                <a:lnTo>
                  <a:pt x="433743" y="13690"/>
                </a:lnTo>
                <a:lnTo>
                  <a:pt x="436714" y="21767"/>
                </a:lnTo>
                <a:lnTo>
                  <a:pt x="437476" y="28092"/>
                </a:lnTo>
                <a:lnTo>
                  <a:pt x="437476" y="29984"/>
                </a:lnTo>
                <a:lnTo>
                  <a:pt x="442544" y="29984"/>
                </a:lnTo>
                <a:lnTo>
                  <a:pt x="442544" y="0"/>
                </a:lnTo>
                <a:lnTo>
                  <a:pt x="438746" y="0"/>
                </a:lnTo>
                <a:lnTo>
                  <a:pt x="433679" y="5041"/>
                </a:lnTo>
                <a:lnTo>
                  <a:pt x="432663" y="5676"/>
                </a:lnTo>
                <a:lnTo>
                  <a:pt x="425069" y="0"/>
                </a:lnTo>
                <a:lnTo>
                  <a:pt x="413677" y="0"/>
                </a:lnTo>
                <a:lnTo>
                  <a:pt x="398221" y="2298"/>
                </a:lnTo>
                <a:lnTo>
                  <a:pt x="388289" y="8204"/>
                </a:lnTo>
                <a:lnTo>
                  <a:pt x="382968" y="16243"/>
                </a:lnTo>
                <a:lnTo>
                  <a:pt x="381406" y="24930"/>
                </a:lnTo>
                <a:lnTo>
                  <a:pt x="381406" y="31877"/>
                </a:lnTo>
                <a:lnTo>
                  <a:pt x="416839" y="51142"/>
                </a:lnTo>
                <a:lnTo>
                  <a:pt x="421982" y="52412"/>
                </a:lnTo>
                <a:lnTo>
                  <a:pt x="428955" y="55359"/>
                </a:lnTo>
                <a:lnTo>
                  <a:pt x="435089" y="60858"/>
                </a:lnTo>
                <a:lnTo>
                  <a:pt x="437730" y="69761"/>
                </a:lnTo>
                <a:lnTo>
                  <a:pt x="436397" y="76885"/>
                </a:lnTo>
                <a:lnTo>
                  <a:pt x="432269" y="82715"/>
                </a:lnTo>
                <a:lnTo>
                  <a:pt x="425183" y="86639"/>
                </a:lnTo>
                <a:lnTo>
                  <a:pt x="414947" y="88074"/>
                </a:lnTo>
                <a:lnTo>
                  <a:pt x="403885" y="86029"/>
                </a:lnTo>
                <a:lnTo>
                  <a:pt x="395909" y="80225"/>
                </a:lnTo>
                <a:lnTo>
                  <a:pt x="390436" y="71158"/>
                </a:lnTo>
                <a:lnTo>
                  <a:pt x="386842" y="59347"/>
                </a:lnTo>
                <a:lnTo>
                  <a:pt x="386207" y="56819"/>
                </a:lnTo>
                <a:lnTo>
                  <a:pt x="386207" y="56184"/>
                </a:lnTo>
                <a:lnTo>
                  <a:pt x="381406" y="56184"/>
                </a:lnTo>
                <a:lnTo>
                  <a:pt x="381406" y="92494"/>
                </a:lnTo>
                <a:lnTo>
                  <a:pt x="384568" y="92494"/>
                </a:lnTo>
                <a:lnTo>
                  <a:pt x="389001" y="88074"/>
                </a:lnTo>
                <a:lnTo>
                  <a:pt x="389001" y="87769"/>
                </a:lnTo>
                <a:lnTo>
                  <a:pt x="392798" y="83972"/>
                </a:lnTo>
                <a:lnTo>
                  <a:pt x="401650" y="92189"/>
                </a:lnTo>
                <a:lnTo>
                  <a:pt x="410895" y="92494"/>
                </a:lnTo>
                <a:lnTo>
                  <a:pt x="414947" y="92494"/>
                </a:lnTo>
                <a:lnTo>
                  <a:pt x="429818" y="90157"/>
                </a:lnTo>
                <a:lnTo>
                  <a:pt x="439966" y="83896"/>
                </a:lnTo>
                <a:lnTo>
                  <a:pt x="445757" y="74917"/>
                </a:lnTo>
                <a:lnTo>
                  <a:pt x="447598" y="64401"/>
                </a:lnTo>
                <a:lnTo>
                  <a:pt x="447598" y="53975"/>
                </a:lnTo>
                <a:close/>
              </a:path>
              <a:path w="582929" h="92710">
                <a:moveTo>
                  <a:pt x="538238" y="39458"/>
                </a:moveTo>
                <a:lnTo>
                  <a:pt x="536130" y="24904"/>
                </a:lnTo>
                <a:lnTo>
                  <a:pt x="529602" y="12268"/>
                </a:lnTo>
                <a:lnTo>
                  <a:pt x="524941" y="8585"/>
                </a:lnTo>
                <a:lnTo>
                  <a:pt x="524941" y="39458"/>
                </a:lnTo>
                <a:lnTo>
                  <a:pt x="476846" y="39458"/>
                </a:lnTo>
                <a:lnTo>
                  <a:pt x="480352" y="21336"/>
                </a:lnTo>
                <a:lnTo>
                  <a:pt x="487362" y="10693"/>
                </a:lnTo>
                <a:lnTo>
                  <a:pt x="495452" y="5676"/>
                </a:lnTo>
                <a:lnTo>
                  <a:pt x="502158" y="4419"/>
                </a:lnTo>
                <a:lnTo>
                  <a:pt x="514426" y="8775"/>
                </a:lnTo>
                <a:lnTo>
                  <a:pt x="521296" y="18973"/>
                </a:lnTo>
                <a:lnTo>
                  <a:pt x="524294" y="30657"/>
                </a:lnTo>
                <a:lnTo>
                  <a:pt x="524941" y="39458"/>
                </a:lnTo>
                <a:lnTo>
                  <a:pt x="524941" y="8585"/>
                </a:lnTo>
                <a:lnTo>
                  <a:pt x="519696" y="4419"/>
                </a:lnTo>
                <a:lnTo>
                  <a:pt x="518375" y="3365"/>
                </a:lnTo>
                <a:lnTo>
                  <a:pt x="502158" y="0"/>
                </a:lnTo>
                <a:lnTo>
                  <a:pt x="485711" y="3644"/>
                </a:lnTo>
                <a:lnTo>
                  <a:pt x="472363" y="13576"/>
                </a:lnTo>
                <a:lnTo>
                  <a:pt x="463410" y="28232"/>
                </a:lnTo>
                <a:lnTo>
                  <a:pt x="460133" y="46088"/>
                </a:lnTo>
                <a:lnTo>
                  <a:pt x="463804" y="64655"/>
                </a:lnTo>
                <a:lnTo>
                  <a:pt x="473595" y="79362"/>
                </a:lnTo>
                <a:lnTo>
                  <a:pt x="487743" y="89027"/>
                </a:lnTo>
                <a:lnTo>
                  <a:pt x="504444" y="92494"/>
                </a:lnTo>
                <a:lnTo>
                  <a:pt x="520141" y="88938"/>
                </a:lnTo>
                <a:lnTo>
                  <a:pt x="538238" y="64401"/>
                </a:lnTo>
                <a:lnTo>
                  <a:pt x="536714" y="63766"/>
                </a:lnTo>
                <a:lnTo>
                  <a:pt x="533806" y="63766"/>
                </a:lnTo>
                <a:lnTo>
                  <a:pt x="533171" y="65024"/>
                </a:lnTo>
                <a:lnTo>
                  <a:pt x="532917" y="66611"/>
                </a:lnTo>
                <a:lnTo>
                  <a:pt x="525995" y="78651"/>
                </a:lnTo>
                <a:lnTo>
                  <a:pt x="517410" y="84848"/>
                </a:lnTo>
                <a:lnTo>
                  <a:pt x="509778" y="87122"/>
                </a:lnTo>
                <a:lnTo>
                  <a:pt x="505701" y="87452"/>
                </a:lnTo>
                <a:lnTo>
                  <a:pt x="498538" y="86398"/>
                </a:lnTo>
                <a:lnTo>
                  <a:pt x="476935" y="50292"/>
                </a:lnTo>
                <a:lnTo>
                  <a:pt x="476846" y="43878"/>
                </a:lnTo>
                <a:lnTo>
                  <a:pt x="538238" y="43878"/>
                </a:lnTo>
                <a:lnTo>
                  <a:pt x="538238" y="39458"/>
                </a:lnTo>
                <a:close/>
              </a:path>
              <a:path w="582929" h="92710">
                <a:moveTo>
                  <a:pt x="582676" y="73863"/>
                </a:moveTo>
                <a:lnTo>
                  <a:pt x="577862" y="68821"/>
                </a:lnTo>
                <a:lnTo>
                  <a:pt x="566216" y="68821"/>
                </a:lnTo>
                <a:lnTo>
                  <a:pt x="561403" y="73863"/>
                </a:lnTo>
                <a:lnTo>
                  <a:pt x="561403" y="85559"/>
                </a:lnTo>
                <a:lnTo>
                  <a:pt x="566216" y="90284"/>
                </a:lnTo>
                <a:lnTo>
                  <a:pt x="577862" y="90284"/>
                </a:lnTo>
                <a:lnTo>
                  <a:pt x="582676" y="85559"/>
                </a:lnTo>
                <a:lnTo>
                  <a:pt x="582676" y="79552"/>
                </a:lnTo>
                <a:lnTo>
                  <a:pt x="582676" y="73863"/>
                </a:lnTo>
                <a:close/>
              </a:path>
            </a:pathLst>
          </a:custGeom>
          <a:solidFill>
            <a:srgbClr val="000000"/>
          </a:solidFill>
        </p:spPr>
        <p:txBody>
          <a:bodyPr wrap="square" lIns="0" tIns="0" rIns="0" bIns="0" rtlCol="0"/>
          <a:lstStyle/>
          <a:p>
            <a:endParaRPr/>
          </a:p>
        </p:txBody>
      </p:sp>
      <p:sp>
        <p:nvSpPr>
          <p:cNvPr id="21" name="object 21"/>
          <p:cNvSpPr/>
          <p:nvPr/>
        </p:nvSpPr>
        <p:spPr>
          <a:xfrm>
            <a:off x="5466960" y="3826548"/>
            <a:ext cx="361315" cy="320040"/>
          </a:xfrm>
          <a:custGeom>
            <a:avLst/>
            <a:gdLst/>
            <a:ahLst/>
            <a:cxnLst/>
            <a:rect l="l" t="t" r="r" b="b"/>
            <a:pathLst>
              <a:path w="361314" h="320039">
                <a:moveTo>
                  <a:pt x="360841" y="0"/>
                </a:moveTo>
                <a:lnTo>
                  <a:pt x="0" y="319993"/>
                </a:lnTo>
              </a:path>
            </a:pathLst>
          </a:custGeom>
          <a:ln w="17697">
            <a:solidFill>
              <a:srgbClr val="000000"/>
            </a:solidFill>
          </a:ln>
        </p:spPr>
        <p:txBody>
          <a:bodyPr wrap="square" lIns="0" tIns="0" rIns="0" bIns="0" rtlCol="0"/>
          <a:lstStyle/>
          <a:p>
            <a:endParaRPr/>
          </a:p>
        </p:txBody>
      </p:sp>
      <p:sp>
        <p:nvSpPr>
          <p:cNvPr id="22" name="object 22"/>
          <p:cNvSpPr/>
          <p:nvPr/>
        </p:nvSpPr>
        <p:spPr>
          <a:xfrm>
            <a:off x="6082503" y="3826548"/>
            <a:ext cx="361315" cy="320040"/>
          </a:xfrm>
          <a:custGeom>
            <a:avLst/>
            <a:gdLst/>
            <a:ahLst/>
            <a:cxnLst/>
            <a:rect l="l" t="t" r="r" b="b"/>
            <a:pathLst>
              <a:path w="361314" h="320039">
                <a:moveTo>
                  <a:pt x="0" y="0"/>
                </a:moveTo>
                <a:lnTo>
                  <a:pt x="360766" y="319993"/>
                </a:lnTo>
              </a:path>
            </a:pathLst>
          </a:custGeom>
          <a:ln w="17697">
            <a:solidFill>
              <a:srgbClr val="000000"/>
            </a:solidFill>
          </a:ln>
        </p:spPr>
        <p:txBody>
          <a:bodyPr wrap="square" lIns="0" tIns="0" rIns="0" bIns="0" rtlCol="0"/>
          <a:lstStyle/>
          <a:p>
            <a:endParaRPr/>
          </a:p>
        </p:txBody>
      </p:sp>
      <p:sp>
        <p:nvSpPr>
          <p:cNvPr id="23" name="object 23"/>
          <p:cNvSpPr/>
          <p:nvPr/>
        </p:nvSpPr>
        <p:spPr>
          <a:xfrm>
            <a:off x="5092270" y="4426379"/>
            <a:ext cx="147320" cy="293370"/>
          </a:xfrm>
          <a:custGeom>
            <a:avLst/>
            <a:gdLst/>
            <a:ahLst/>
            <a:cxnLst/>
            <a:rect l="l" t="t" r="r" b="b"/>
            <a:pathLst>
              <a:path w="147320" h="293370">
                <a:moveTo>
                  <a:pt x="146914" y="0"/>
                </a:moveTo>
                <a:lnTo>
                  <a:pt x="0" y="292843"/>
                </a:lnTo>
              </a:path>
            </a:pathLst>
          </a:custGeom>
          <a:ln w="17713">
            <a:solidFill>
              <a:srgbClr val="000000"/>
            </a:solidFill>
          </a:ln>
        </p:spPr>
        <p:txBody>
          <a:bodyPr wrap="square" lIns="0" tIns="0" rIns="0" bIns="0" rtlCol="0"/>
          <a:lstStyle/>
          <a:p>
            <a:endParaRPr/>
          </a:p>
        </p:txBody>
      </p:sp>
      <p:sp>
        <p:nvSpPr>
          <p:cNvPr id="24" name="object 24"/>
          <p:cNvSpPr/>
          <p:nvPr/>
        </p:nvSpPr>
        <p:spPr>
          <a:xfrm>
            <a:off x="5379377" y="4426379"/>
            <a:ext cx="147320" cy="293370"/>
          </a:xfrm>
          <a:custGeom>
            <a:avLst/>
            <a:gdLst/>
            <a:ahLst/>
            <a:cxnLst/>
            <a:rect l="l" t="t" r="r" b="b"/>
            <a:pathLst>
              <a:path w="147320" h="293370">
                <a:moveTo>
                  <a:pt x="0" y="0"/>
                </a:moveTo>
                <a:lnTo>
                  <a:pt x="146838" y="292843"/>
                </a:lnTo>
              </a:path>
            </a:pathLst>
          </a:custGeom>
          <a:ln w="17713">
            <a:solidFill>
              <a:srgbClr val="000000"/>
            </a:solidFill>
          </a:ln>
        </p:spPr>
        <p:txBody>
          <a:bodyPr wrap="square" lIns="0" tIns="0" rIns="0" bIns="0" rtlCol="0"/>
          <a:lstStyle/>
          <a:p>
            <a:endParaRPr/>
          </a:p>
        </p:txBody>
      </p:sp>
      <p:sp>
        <p:nvSpPr>
          <p:cNvPr id="25" name="object 25"/>
          <p:cNvSpPr/>
          <p:nvPr/>
        </p:nvSpPr>
        <p:spPr>
          <a:xfrm>
            <a:off x="6814669" y="4999046"/>
            <a:ext cx="147320" cy="293370"/>
          </a:xfrm>
          <a:custGeom>
            <a:avLst/>
            <a:gdLst/>
            <a:ahLst/>
            <a:cxnLst/>
            <a:rect l="l" t="t" r="r" b="b"/>
            <a:pathLst>
              <a:path w="147320" h="293370">
                <a:moveTo>
                  <a:pt x="146838" y="0"/>
                </a:moveTo>
                <a:lnTo>
                  <a:pt x="0" y="292969"/>
                </a:lnTo>
              </a:path>
            </a:pathLst>
          </a:custGeom>
          <a:ln w="17713">
            <a:solidFill>
              <a:srgbClr val="000000"/>
            </a:solidFill>
          </a:ln>
        </p:spPr>
        <p:txBody>
          <a:bodyPr wrap="square" lIns="0" tIns="0" rIns="0" bIns="0" rtlCol="0"/>
          <a:lstStyle/>
          <a:p>
            <a:endParaRPr/>
          </a:p>
        </p:txBody>
      </p:sp>
      <p:sp>
        <p:nvSpPr>
          <p:cNvPr id="26" name="object 26"/>
          <p:cNvSpPr/>
          <p:nvPr/>
        </p:nvSpPr>
        <p:spPr>
          <a:xfrm>
            <a:off x="7101762" y="4999046"/>
            <a:ext cx="147320" cy="293370"/>
          </a:xfrm>
          <a:custGeom>
            <a:avLst/>
            <a:gdLst/>
            <a:ahLst/>
            <a:cxnLst/>
            <a:rect l="l" t="t" r="r" b="b"/>
            <a:pathLst>
              <a:path w="147320" h="293370">
                <a:moveTo>
                  <a:pt x="0" y="0"/>
                </a:moveTo>
                <a:lnTo>
                  <a:pt x="146838" y="292969"/>
                </a:lnTo>
              </a:path>
            </a:pathLst>
          </a:custGeom>
          <a:ln w="17713">
            <a:solidFill>
              <a:srgbClr val="000000"/>
            </a:solidFill>
          </a:ln>
        </p:spPr>
        <p:txBody>
          <a:bodyPr wrap="square" lIns="0" tIns="0" rIns="0" bIns="0" rtlCol="0"/>
          <a:lstStyle/>
          <a:p>
            <a:endParaRPr/>
          </a:p>
        </p:txBody>
      </p:sp>
      <p:sp>
        <p:nvSpPr>
          <p:cNvPr id="27" name="object 27"/>
          <p:cNvSpPr/>
          <p:nvPr/>
        </p:nvSpPr>
        <p:spPr>
          <a:xfrm>
            <a:off x="6275545" y="4426379"/>
            <a:ext cx="220345" cy="293370"/>
          </a:xfrm>
          <a:custGeom>
            <a:avLst/>
            <a:gdLst/>
            <a:ahLst/>
            <a:cxnLst/>
            <a:rect l="l" t="t" r="r" b="b"/>
            <a:pathLst>
              <a:path w="220345" h="293370">
                <a:moveTo>
                  <a:pt x="220257" y="0"/>
                </a:moveTo>
                <a:lnTo>
                  <a:pt x="0" y="292843"/>
                </a:lnTo>
              </a:path>
            </a:pathLst>
          </a:custGeom>
          <a:ln w="17706">
            <a:solidFill>
              <a:srgbClr val="000000"/>
            </a:solidFill>
          </a:ln>
        </p:spPr>
        <p:txBody>
          <a:bodyPr wrap="square" lIns="0" tIns="0" rIns="0" bIns="0" rtlCol="0"/>
          <a:lstStyle/>
          <a:p>
            <a:endParaRPr/>
          </a:p>
        </p:txBody>
      </p:sp>
      <p:sp>
        <p:nvSpPr>
          <p:cNvPr id="28" name="object 28"/>
          <p:cNvSpPr/>
          <p:nvPr/>
        </p:nvSpPr>
        <p:spPr>
          <a:xfrm>
            <a:off x="6706186" y="4426379"/>
            <a:ext cx="220345" cy="293370"/>
          </a:xfrm>
          <a:custGeom>
            <a:avLst/>
            <a:gdLst/>
            <a:ahLst/>
            <a:cxnLst/>
            <a:rect l="l" t="t" r="r" b="b"/>
            <a:pathLst>
              <a:path w="220345" h="293370">
                <a:moveTo>
                  <a:pt x="0" y="0"/>
                </a:moveTo>
                <a:lnTo>
                  <a:pt x="220257" y="292843"/>
                </a:lnTo>
              </a:path>
            </a:pathLst>
          </a:custGeom>
          <a:ln w="17706">
            <a:solidFill>
              <a:srgbClr val="000000"/>
            </a:solidFill>
          </a:ln>
        </p:spPr>
        <p:txBody>
          <a:bodyPr wrap="square" lIns="0" tIns="0" rIns="0" bIns="0" rtlCol="0"/>
          <a:lstStyle/>
          <a:p>
            <a:endParaRPr/>
          </a:p>
        </p:txBody>
      </p:sp>
      <p:sp>
        <p:nvSpPr>
          <p:cNvPr id="29" name="object 29"/>
          <p:cNvSpPr/>
          <p:nvPr/>
        </p:nvSpPr>
        <p:spPr>
          <a:xfrm>
            <a:off x="5022168" y="4999046"/>
            <a:ext cx="0" cy="845185"/>
          </a:xfrm>
          <a:custGeom>
            <a:avLst/>
            <a:gdLst/>
            <a:ahLst/>
            <a:cxnLst/>
            <a:rect l="l" t="t" r="r" b="b"/>
            <a:pathLst>
              <a:path h="845185">
                <a:moveTo>
                  <a:pt x="0" y="0"/>
                </a:moveTo>
                <a:lnTo>
                  <a:pt x="0" y="845053"/>
                </a:lnTo>
              </a:path>
            </a:pathLst>
          </a:custGeom>
          <a:ln w="17721">
            <a:solidFill>
              <a:srgbClr val="000000"/>
            </a:solidFill>
          </a:ln>
        </p:spPr>
        <p:txBody>
          <a:bodyPr wrap="square" lIns="0" tIns="0" rIns="0" bIns="0" rtlCol="0"/>
          <a:lstStyle/>
          <a:p>
            <a:endParaRPr/>
          </a:p>
        </p:txBody>
      </p:sp>
      <p:sp>
        <p:nvSpPr>
          <p:cNvPr id="30" name="object 30"/>
          <p:cNvSpPr/>
          <p:nvPr/>
        </p:nvSpPr>
        <p:spPr>
          <a:xfrm>
            <a:off x="6744541" y="5571814"/>
            <a:ext cx="0" cy="272415"/>
          </a:xfrm>
          <a:custGeom>
            <a:avLst/>
            <a:gdLst/>
            <a:ahLst/>
            <a:cxnLst/>
            <a:rect l="l" t="t" r="r" b="b"/>
            <a:pathLst>
              <a:path h="272414">
                <a:moveTo>
                  <a:pt x="0" y="0"/>
                </a:moveTo>
                <a:lnTo>
                  <a:pt x="0" y="272284"/>
                </a:lnTo>
              </a:path>
            </a:pathLst>
          </a:custGeom>
          <a:ln w="17721">
            <a:solidFill>
              <a:srgbClr val="000000"/>
            </a:solidFill>
          </a:ln>
        </p:spPr>
        <p:txBody>
          <a:bodyPr wrap="square" lIns="0" tIns="0" rIns="0" bIns="0" rtlCol="0"/>
          <a:lstStyle/>
          <a:p>
            <a:endParaRPr/>
          </a:p>
        </p:txBody>
      </p:sp>
      <p:sp>
        <p:nvSpPr>
          <p:cNvPr id="31" name="object 31"/>
          <p:cNvSpPr/>
          <p:nvPr/>
        </p:nvSpPr>
        <p:spPr>
          <a:xfrm>
            <a:off x="5596317" y="4999046"/>
            <a:ext cx="0" cy="845185"/>
          </a:xfrm>
          <a:custGeom>
            <a:avLst/>
            <a:gdLst/>
            <a:ahLst/>
            <a:cxnLst/>
            <a:rect l="l" t="t" r="r" b="b"/>
            <a:pathLst>
              <a:path h="845185">
                <a:moveTo>
                  <a:pt x="0" y="0"/>
                </a:moveTo>
                <a:lnTo>
                  <a:pt x="0" y="845053"/>
                </a:lnTo>
              </a:path>
            </a:pathLst>
          </a:custGeom>
          <a:ln w="17721">
            <a:solidFill>
              <a:srgbClr val="000000"/>
            </a:solidFill>
          </a:ln>
        </p:spPr>
        <p:txBody>
          <a:bodyPr wrap="square" lIns="0" tIns="0" rIns="0" bIns="0" rtlCol="0"/>
          <a:lstStyle/>
          <a:p>
            <a:endParaRPr/>
          </a:p>
        </p:txBody>
      </p:sp>
      <p:sp>
        <p:nvSpPr>
          <p:cNvPr id="32" name="object 32"/>
          <p:cNvSpPr/>
          <p:nvPr/>
        </p:nvSpPr>
        <p:spPr>
          <a:xfrm>
            <a:off x="7318602" y="5571814"/>
            <a:ext cx="0" cy="272415"/>
          </a:xfrm>
          <a:custGeom>
            <a:avLst/>
            <a:gdLst/>
            <a:ahLst/>
            <a:cxnLst/>
            <a:rect l="l" t="t" r="r" b="b"/>
            <a:pathLst>
              <a:path h="272414">
                <a:moveTo>
                  <a:pt x="0" y="0"/>
                </a:moveTo>
                <a:lnTo>
                  <a:pt x="0" y="272284"/>
                </a:lnTo>
              </a:path>
            </a:pathLst>
          </a:custGeom>
          <a:ln w="17721">
            <a:solidFill>
              <a:srgbClr val="000000"/>
            </a:solidFill>
          </a:ln>
        </p:spPr>
        <p:txBody>
          <a:bodyPr wrap="square" lIns="0" tIns="0" rIns="0" bIns="0" rtlCol="0"/>
          <a:lstStyle/>
          <a:p>
            <a:endParaRPr/>
          </a:p>
        </p:txBody>
      </p:sp>
      <p:sp>
        <p:nvSpPr>
          <p:cNvPr id="33" name="object 33"/>
          <p:cNvSpPr/>
          <p:nvPr/>
        </p:nvSpPr>
        <p:spPr>
          <a:xfrm>
            <a:off x="6170479" y="4999046"/>
            <a:ext cx="0" cy="845185"/>
          </a:xfrm>
          <a:custGeom>
            <a:avLst/>
            <a:gdLst/>
            <a:ahLst/>
            <a:cxnLst/>
            <a:rect l="l" t="t" r="r" b="b"/>
            <a:pathLst>
              <a:path h="845185">
                <a:moveTo>
                  <a:pt x="0" y="0"/>
                </a:moveTo>
                <a:lnTo>
                  <a:pt x="0" y="845053"/>
                </a:lnTo>
              </a:path>
            </a:pathLst>
          </a:custGeom>
          <a:ln w="17721">
            <a:solidFill>
              <a:srgbClr val="000000"/>
            </a:solidFill>
          </a:ln>
        </p:spPr>
        <p:txBody>
          <a:bodyPr wrap="square" lIns="0" tIns="0" rIns="0" bIns="0" rtlCol="0"/>
          <a:lstStyle/>
          <a:p>
            <a:endParaRPr/>
          </a:p>
        </p:txBody>
      </p:sp>
      <p:pic>
        <p:nvPicPr>
          <p:cNvPr id="34" name="object 34"/>
          <p:cNvPicPr/>
          <p:nvPr/>
        </p:nvPicPr>
        <p:blipFill>
          <a:blip r:embed="rId17" cstate="print"/>
          <a:stretch>
            <a:fillRect/>
          </a:stretch>
        </p:blipFill>
        <p:spPr>
          <a:xfrm>
            <a:off x="8315038" y="3599757"/>
            <a:ext cx="2561645" cy="2467165"/>
          </a:xfrm>
          <a:prstGeom prst="rect">
            <a:avLst/>
          </a:prstGeom>
        </p:spPr>
      </p:pic>
      <p:sp>
        <p:nvSpPr>
          <p:cNvPr id="35" name="object 35"/>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23</a:t>
            </a:r>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46759" y="2855976"/>
            <a:ext cx="9022080" cy="3939540"/>
            <a:chOff x="746759" y="2855976"/>
            <a:chExt cx="9022080" cy="3939540"/>
          </a:xfrm>
        </p:grpSpPr>
        <p:pic>
          <p:nvPicPr>
            <p:cNvPr id="3" name="object 3"/>
            <p:cNvPicPr/>
            <p:nvPr/>
          </p:nvPicPr>
          <p:blipFill>
            <a:blip r:embed="rId2" cstate="print"/>
            <a:stretch>
              <a:fillRect/>
            </a:stretch>
          </p:blipFill>
          <p:spPr>
            <a:xfrm>
              <a:off x="746759" y="6176772"/>
              <a:ext cx="3805428" cy="618741"/>
            </a:xfrm>
            <a:prstGeom prst="rect">
              <a:avLst/>
            </a:prstGeom>
          </p:spPr>
        </p:pic>
        <p:pic>
          <p:nvPicPr>
            <p:cNvPr id="4" name="object 4"/>
            <p:cNvPicPr/>
            <p:nvPr/>
          </p:nvPicPr>
          <p:blipFill>
            <a:blip r:embed="rId3" cstate="print"/>
            <a:stretch>
              <a:fillRect/>
            </a:stretch>
          </p:blipFill>
          <p:spPr>
            <a:xfrm>
              <a:off x="2423159" y="2855976"/>
              <a:ext cx="7345680" cy="3777996"/>
            </a:xfrm>
            <a:prstGeom prst="rect">
              <a:avLst/>
            </a:prstGeom>
          </p:spPr>
        </p:pic>
        <p:sp>
          <p:nvSpPr>
            <p:cNvPr id="5" name="object 5"/>
            <p:cNvSpPr/>
            <p:nvPr/>
          </p:nvSpPr>
          <p:spPr>
            <a:xfrm>
              <a:off x="3770376" y="4020312"/>
              <a:ext cx="1290955" cy="1216660"/>
            </a:xfrm>
            <a:custGeom>
              <a:avLst/>
              <a:gdLst/>
              <a:ahLst/>
              <a:cxnLst/>
              <a:rect l="l" t="t" r="r" b="b"/>
              <a:pathLst>
                <a:path w="1290954" h="1216660">
                  <a:moveTo>
                    <a:pt x="645413" y="0"/>
                  </a:moveTo>
                  <a:lnTo>
                    <a:pt x="594970" y="1829"/>
                  </a:lnTo>
                  <a:lnTo>
                    <a:pt x="545589" y="7228"/>
                  </a:lnTo>
                  <a:lnTo>
                    <a:pt x="497414" y="16061"/>
                  </a:lnTo>
                  <a:lnTo>
                    <a:pt x="450589" y="28193"/>
                  </a:lnTo>
                  <a:lnTo>
                    <a:pt x="405257" y="43489"/>
                  </a:lnTo>
                  <a:lnTo>
                    <a:pt x="361561" y="61813"/>
                  </a:lnTo>
                  <a:lnTo>
                    <a:pt x="319644" y="83029"/>
                  </a:lnTo>
                  <a:lnTo>
                    <a:pt x="279651" y="107004"/>
                  </a:lnTo>
                  <a:lnTo>
                    <a:pt x="241725" y="133601"/>
                  </a:lnTo>
                  <a:lnTo>
                    <a:pt x="206008" y="162685"/>
                  </a:lnTo>
                  <a:lnTo>
                    <a:pt x="172645" y="194121"/>
                  </a:lnTo>
                  <a:lnTo>
                    <a:pt x="141778" y="227773"/>
                  </a:lnTo>
                  <a:lnTo>
                    <a:pt x="113552" y="263507"/>
                  </a:lnTo>
                  <a:lnTo>
                    <a:pt x="88109" y="301187"/>
                  </a:lnTo>
                  <a:lnTo>
                    <a:pt x="65594" y="340678"/>
                  </a:lnTo>
                  <a:lnTo>
                    <a:pt x="46149" y="381844"/>
                  </a:lnTo>
                  <a:lnTo>
                    <a:pt x="29917" y="424551"/>
                  </a:lnTo>
                  <a:lnTo>
                    <a:pt x="17043" y="468663"/>
                  </a:lnTo>
                  <a:lnTo>
                    <a:pt x="7670" y="514044"/>
                  </a:lnTo>
                  <a:lnTo>
                    <a:pt x="1941" y="560560"/>
                  </a:lnTo>
                  <a:lnTo>
                    <a:pt x="0" y="608076"/>
                  </a:lnTo>
                  <a:lnTo>
                    <a:pt x="1941" y="655591"/>
                  </a:lnTo>
                  <a:lnTo>
                    <a:pt x="7670" y="702107"/>
                  </a:lnTo>
                  <a:lnTo>
                    <a:pt x="17043" y="747488"/>
                  </a:lnTo>
                  <a:lnTo>
                    <a:pt x="29917" y="791600"/>
                  </a:lnTo>
                  <a:lnTo>
                    <a:pt x="46149" y="834307"/>
                  </a:lnTo>
                  <a:lnTo>
                    <a:pt x="65594" y="875473"/>
                  </a:lnTo>
                  <a:lnTo>
                    <a:pt x="88109" y="914964"/>
                  </a:lnTo>
                  <a:lnTo>
                    <a:pt x="113552" y="952644"/>
                  </a:lnTo>
                  <a:lnTo>
                    <a:pt x="141778" y="988378"/>
                  </a:lnTo>
                  <a:lnTo>
                    <a:pt x="172645" y="1022030"/>
                  </a:lnTo>
                  <a:lnTo>
                    <a:pt x="206008" y="1053466"/>
                  </a:lnTo>
                  <a:lnTo>
                    <a:pt x="241725" y="1082550"/>
                  </a:lnTo>
                  <a:lnTo>
                    <a:pt x="279651" y="1109147"/>
                  </a:lnTo>
                  <a:lnTo>
                    <a:pt x="319644" y="1133122"/>
                  </a:lnTo>
                  <a:lnTo>
                    <a:pt x="361561" y="1154338"/>
                  </a:lnTo>
                  <a:lnTo>
                    <a:pt x="405257" y="1172662"/>
                  </a:lnTo>
                  <a:lnTo>
                    <a:pt x="450589" y="1187958"/>
                  </a:lnTo>
                  <a:lnTo>
                    <a:pt x="497414" y="1200090"/>
                  </a:lnTo>
                  <a:lnTo>
                    <a:pt x="545589" y="1208923"/>
                  </a:lnTo>
                  <a:lnTo>
                    <a:pt x="594970" y="1214322"/>
                  </a:lnTo>
                  <a:lnTo>
                    <a:pt x="645413" y="1216152"/>
                  </a:lnTo>
                  <a:lnTo>
                    <a:pt x="695857" y="1214322"/>
                  </a:lnTo>
                  <a:lnTo>
                    <a:pt x="745238" y="1208923"/>
                  </a:lnTo>
                  <a:lnTo>
                    <a:pt x="793413" y="1200090"/>
                  </a:lnTo>
                  <a:lnTo>
                    <a:pt x="840238" y="1187958"/>
                  </a:lnTo>
                  <a:lnTo>
                    <a:pt x="885570" y="1172662"/>
                  </a:lnTo>
                  <a:lnTo>
                    <a:pt x="929266" y="1154338"/>
                  </a:lnTo>
                  <a:lnTo>
                    <a:pt x="971183" y="1133122"/>
                  </a:lnTo>
                  <a:lnTo>
                    <a:pt x="1011176" y="1109147"/>
                  </a:lnTo>
                  <a:lnTo>
                    <a:pt x="1049102" y="1082550"/>
                  </a:lnTo>
                  <a:lnTo>
                    <a:pt x="1084819" y="1053466"/>
                  </a:lnTo>
                  <a:lnTo>
                    <a:pt x="1118182" y="1022030"/>
                  </a:lnTo>
                  <a:lnTo>
                    <a:pt x="1149049" y="988378"/>
                  </a:lnTo>
                  <a:lnTo>
                    <a:pt x="1177275" y="952644"/>
                  </a:lnTo>
                  <a:lnTo>
                    <a:pt x="1202718" y="914964"/>
                  </a:lnTo>
                  <a:lnTo>
                    <a:pt x="1225233" y="875473"/>
                  </a:lnTo>
                  <a:lnTo>
                    <a:pt x="1244678" y="834307"/>
                  </a:lnTo>
                  <a:lnTo>
                    <a:pt x="1260910" y="791600"/>
                  </a:lnTo>
                  <a:lnTo>
                    <a:pt x="1273784" y="747488"/>
                  </a:lnTo>
                  <a:lnTo>
                    <a:pt x="1283157" y="702107"/>
                  </a:lnTo>
                  <a:lnTo>
                    <a:pt x="1288886" y="655591"/>
                  </a:lnTo>
                  <a:lnTo>
                    <a:pt x="1290827" y="608076"/>
                  </a:lnTo>
                  <a:lnTo>
                    <a:pt x="1288886" y="560560"/>
                  </a:lnTo>
                  <a:lnTo>
                    <a:pt x="1283157" y="514044"/>
                  </a:lnTo>
                  <a:lnTo>
                    <a:pt x="1273784" y="468663"/>
                  </a:lnTo>
                  <a:lnTo>
                    <a:pt x="1260910" y="424551"/>
                  </a:lnTo>
                  <a:lnTo>
                    <a:pt x="1244678" y="381844"/>
                  </a:lnTo>
                  <a:lnTo>
                    <a:pt x="1225233" y="340678"/>
                  </a:lnTo>
                  <a:lnTo>
                    <a:pt x="1202718" y="301187"/>
                  </a:lnTo>
                  <a:lnTo>
                    <a:pt x="1177275" y="263507"/>
                  </a:lnTo>
                  <a:lnTo>
                    <a:pt x="1149049" y="227773"/>
                  </a:lnTo>
                  <a:lnTo>
                    <a:pt x="1118182" y="194121"/>
                  </a:lnTo>
                  <a:lnTo>
                    <a:pt x="1084819" y="162685"/>
                  </a:lnTo>
                  <a:lnTo>
                    <a:pt x="1049102" y="133601"/>
                  </a:lnTo>
                  <a:lnTo>
                    <a:pt x="1011176" y="107004"/>
                  </a:lnTo>
                  <a:lnTo>
                    <a:pt x="971183" y="83029"/>
                  </a:lnTo>
                  <a:lnTo>
                    <a:pt x="929266" y="61813"/>
                  </a:lnTo>
                  <a:lnTo>
                    <a:pt x="885570" y="43489"/>
                  </a:lnTo>
                  <a:lnTo>
                    <a:pt x="840238" y="28193"/>
                  </a:lnTo>
                  <a:lnTo>
                    <a:pt x="793413" y="16061"/>
                  </a:lnTo>
                  <a:lnTo>
                    <a:pt x="745238" y="7228"/>
                  </a:lnTo>
                  <a:lnTo>
                    <a:pt x="695857" y="1829"/>
                  </a:lnTo>
                  <a:lnTo>
                    <a:pt x="645413" y="0"/>
                  </a:lnTo>
                  <a:close/>
                </a:path>
              </a:pathLst>
            </a:custGeom>
            <a:solidFill>
              <a:srgbClr val="92D050">
                <a:alpha val="16076"/>
              </a:srgbClr>
            </a:solidFill>
          </p:spPr>
          <p:txBody>
            <a:bodyPr wrap="square" lIns="0" tIns="0" rIns="0" bIns="0" rtlCol="0"/>
            <a:lstStyle/>
            <a:p>
              <a:endParaRPr/>
            </a:p>
          </p:txBody>
        </p:sp>
        <p:sp>
          <p:nvSpPr>
            <p:cNvPr id="6" name="object 6"/>
            <p:cNvSpPr/>
            <p:nvPr/>
          </p:nvSpPr>
          <p:spPr>
            <a:xfrm>
              <a:off x="3770376" y="4020312"/>
              <a:ext cx="1290955" cy="1216660"/>
            </a:xfrm>
            <a:custGeom>
              <a:avLst/>
              <a:gdLst/>
              <a:ahLst/>
              <a:cxnLst/>
              <a:rect l="l" t="t" r="r" b="b"/>
              <a:pathLst>
                <a:path w="1290954" h="1216660">
                  <a:moveTo>
                    <a:pt x="0" y="608076"/>
                  </a:moveTo>
                  <a:lnTo>
                    <a:pt x="1941" y="560560"/>
                  </a:lnTo>
                  <a:lnTo>
                    <a:pt x="7670" y="514044"/>
                  </a:lnTo>
                  <a:lnTo>
                    <a:pt x="17043" y="468663"/>
                  </a:lnTo>
                  <a:lnTo>
                    <a:pt x="29917" y="424551"/>
                  </a:lnTo>
                  <a:lnTo>
                    <a:pt x="46149" y="381844"/>
                  </a:lnTo>
                  <a:lnTo>
                    <a:pt x="65594" y="340678"/>
                  </a:lnTo>
                  <a:lnTo>
                    <a:pt x="88109" y="301187"/>
                  </a:lnTo>
                  <a:lnTo>
                    <a:pt x="113552" y="263507"/>
                  </a:lnTo>
                  <a:lnTo>
                    <a:pt x="141778" y="227773"/>
                  </a:lnTo>
                  <a:lnTo>
                    <a:pt x="172645" y="194121"/>
                  </a:lnTo>
                  <a:lnTo>
                    <a:pt x="206008" y="162685"/>
                  </a:lnTo>
                  <a:lnTo>
                    <a:pt x="241725" y="133601"/>
                  </a:lnTo>
                  <a:lnTo>
                    <a:pt x="279651" y="107004"/>
                  </a:lnTo>
                  <a:lnTo>
                    <a:pt x="319644" y="83029"/>
                  </a:lnTo>
                  <a:lnTo>
                    <a:pt x="361561" y="61813"/>
                  </a:lnTo>
                  <a:lnTo>
                    <a:pt x="405257" y="43489"/>
                  </a:lnTo>
                  <a:lnTo>
                    <a:pt x="450589" y="28193"/>
                  </a:lnTo>
                  <a:lnTo>
                    <a:pt x="497414" y="16061"/>
                  </a:lnTo>
                  <a:lnTo>
                    <a:pt x="545589" y="7228"/>
                  </a:lnTo>
                  <a:lnTo>
                    <a:pt x="594970" y="1829"/>
                  </a:lnTo>
                  <a:lnTo>
                    <a:pt x="645413" y="0"/>
                  </a:lnTo>
                  <a:lnTo>
                    <a:pt x="695857" y="1829"/>
                  </a:lnTo>
                  <a:lnTo>
                    <a:pt x="745238" y="7228"/>
                  </a:lnTo>
                  <a:lnTo>
                    <a:pt x="793413" y="16061"/>
                  </a:lnTo>
                  <a:lnTo>
                    <a:pt x="840238" y="28193"/>
                  </a:lnTo>
                  <a:lnTo>
                    <a:pt x="885570" y="43489"/>
                  </a:lnTo>
                  <a:lnTo>
                    <a:pt x="929266" y="61813"/>
                  </a:lnTo>
                  <a:lnTo>
                    <a:pt x="971183" y="83029"/>
                  </a:lnTo>
                  <a:lnTo>
                    <a:pt x="1011176" y="107004"/>
                  </a:lnTo>
                  <a:lnTo>
                    <a:pt x="1049102" y="133601"/>
                  </a:lnTo>
                  <a:lnTo>
                    <a:pt x="1084819" y="162685"/>
                  </a:lnTo>
                  <a:lnTo>
                    <a:pt x="1118182" y="194121"/>
                  </a:lnTo>
                  <a:lnTo>
                    <a:pt x="1149049" y="227773"/>
                  </a:lnTo>
                  <a:lnTo>
                    <a:pt x="1177275" y="263507"/>
                  </a:lnTo>
                  <a:lnTo>
                    <a:pt x="1202718" y="301187"/>
                  </a:lnTo>
                  <a:lnTo>
                    <a:pt x="1225233" y="340678"/>
                  </a:lnTo>
                  <a:lnTo>
                    <a:pt x="1244678" y="381844"/>
                  </a:lnTo>
                  <a:lnTo>
                    <a:pt x="1260910" y="424551"/>
                  </a:lnTo>
                  <a:lnTo>
                    <a:pt x="1273784" y="468663"/>
                  </a:lnTo>
                  <a:lnTo>
                    <a:pt x="1283157" y="514044"/>
                  </a:lnTo>
                  <a:lnTo>
                    <a:pt x="1288886" y="560560"/>
                  </a:lnTo>
                  <a:lnTo>
                    <a:pt x="1290827" y="608076"/>
                  </a:lnTo>
                  <a:lnTo>
                    <a:pt x="1288886" y="655591"/>
                  </a:lnTo>
                  <a:lnTo>
                    <a:pt x="1283157" y="702107"/>
                  </a:lnTo>
                  <a:lnTo>
                    <a:pt x="1273784" y="747488"/>
                  </a:lnTo>
                  <a:lnTo>
                    <a:pt x="1260910" y="791600"/>
                  </a:lnTo>
                  <a:lnTo>
                    <a:pt x="1244678" y="834307"/>
                  </a:lnTo>
                  <a:lnTo>
                    <a:pt x="1225233" y="875473"/>
                  </a:lnTo>
                  <a:lnTo>
                    <a:pt x="1202718" y="914964"/>
                  </a:lnTo>
                  <a:lnTo>
                    <a:pt x="1177275" y="952644"/>
                  </a:lnTo>
                  <a:lnTo>
                    <a:pt x="1149049" y="988378"/>
                  </a:lnTo>
                  <a:lnTo>
                    <a:pt x="1118182" y="1022030"/>
                  </a:lnTo>
                  <a:lnTo>
                    <a:pt x="1084819" y="1053466"/>
                  </a:lnTo>
                  <a:lnTo>
                    <a:pt x="1049102" y="1082550"/>
                  </a:lnTo>
                  <a:lnTo>
                    <a:pt x="1011176" y="1109147"/>
                  </a:lnTo>
                  <a:lnTo>
                    <a:pt x="971183" y="1133122"/>
                  </a:lnTo>
                  <a:lnTo>
                    <a:pt x="929266" y="1154338"/>
                  </a:lnTo>
                  <a:lnTo>
                    <a:pt x="885570" y="1172662"/>
                  </a:lnTo>
                  <a:lnTo>
                    <a:pt x="840238" y="1187958"/>
                  </a:lnTo>
                  <a:lnTo>
                    <a:pt x="793413" y="1200090"/>
                  </a:lnTo>
                  <a:lnTo>
                    <a:pt x="745238" y="1208923"/>
                  </a:lnTo>
                  <a:lnTo>
                    <a:pt x="695857" y="1214322"/>
                  </a:lnTo>
                  <a:lnTo>
                    <a:pt x="645413" y="1216152"/>
                  </a:lnTo>
                  <a:lnTo>
                    <a:pt x="594970" y="1214322"/>
                  </a:lnTo>
                  <a:lnTo>
                    <a:pt x="545589" y="1208923"/>
                  </a:lnTo>
                  <a:lnTo>
                    <a:pt x="497414" y="1200090"/>
                  </a:lnTo>
                  <a:lnTo>
                    <a:pt x="450589" y="1187958"/>
                  </a:lnTo>
                  <a:lnTo>
                    <a:pt x="405257" y="1172662"/>
                  </a:lnTo>
                  <a:lnTo>
                    <a:pt x="361561" y="1154338"/>
                  </a:lnTo>
                  <a:lnTo>
                    <a:pt x="319644" y="1133122"/>
                  </a:lnTo>
                  <a:lnTo>
                    <a:pt x="279651" y="1109147"/>
                  </a:lnTo>
                  <a:lnTo>
                    <a:pt x="241725" y="1082550"/>
                  </a:lnTo>
                  <a:lnTo>
                    <a:pt x="206008" y="1053466"/>
                  </a:lnTo>
                  <a:lnTo>
                    <a:pt x="172645" y="1022030"/>
                  </a:lnTo>
                  <a:lnTo>
                    <a:pt x="141778" y="988378"/>
                  </a:lnTo>
                  <a:lnTo>
                    <a:pt x="113552" y="952644"/>
                  </a:lnTo>
                  <a:lnTo>
                    <a:pt x="88109" y="914964"/>
                  </a:lnTo>
                  <a:lnTo>
                    <a:pt x="65594" y="875473"/>
                  </a:lnTo>
                  <a:lnTo>
                    <a:pt x="46149" y="834307"/>
                  </a:lnTo>
                  <a:lnTo>
                    <a:pt x="29917" y="791600"/>
                  </a:lnTo>
                  <a:lnTo>
                    <a:pt x="17043" y="747488"/>
                  </a:lnTo>
                  <a:lnTo>
                    <a:pt x="7670" y="702107"/>
                  </a:lnTo>
                  <a:lnTo>
                    <a:pt x="1941" y="655591"/>
                  </a:lnTo>
                  <a:lnTo>
                    <a:pt x="0" y="608076"/>
                  </a:lnTo>
                  <a:close/>
                </a:path>
              </a:pathLst>
            </a:custGeom>
            <a:ln w="12700">
              <a:solidFill>
                <a:srgbClr val="2E528F"/>
              </a:solidFill>
            </a:ln>
          </p:spPr>
          <p:txBody>
            <a:bodyPr wrap="square" lIns="0" tIns="0" rIns="0" bIns="0" rtlCol="0"/>
            <a:lstStyle/>
            <a:p>
              <a:endParaRPr/>
            </a:p>
          </p:txBody>
        </p:sp>
      </p:grpSp>
      <p:sp>
        <p:nvSpPr>
          <p:cNvPr id="7" name="object 7"/>
          <p:cNvSpPr txBox="1">
            <a:spLocks noGrp="1"/>
          </p:cNvSpPr>
          <p:nvPr>
            <p:ph type="title"/>
          </p:nvPr>
        </p:nvSpPr>
        <p:spPr>
          <a:xfrm>
            <a:off x="1554859" y="188974"/>
            <a:ext cx="8186548" cy="566822"/>
          </a:xfrm>
          <a:prstGeom prst="rect">
            <a:avLst/>
          </a:prstGeom>
        </p:spPr>
        <p:txBody>
          <a:bodyPr vert="horz" wrap="square" lIns="0" tIns="12700" rIns="0" bIns="0" rtlCol="0">
            <a:spAutoFit/>
          </a:bodyPr>
          <a:lstStyle/>
          <a:p>
            <a:pPr marL="12700">
              <a:lnSpc>
                <a:spcPct val="100000"/>
              </a:lnSpc>
              <a:spcBef>
                <a:spcPts val="100"/>
              </a:spcBef>
            </a:pPr>
            <a:r>
              <a:rPr lang="el-GR" sz="3600" b="0" spc="-55" dirty="0">
                <a:solidFill>
                  <a:srgbClr val="1F4E79"/>
                </a:solidFill>
                <a:latin typeface="Gill Sans MT"/>
                <a:cs typeface="Gill Sans MT"/>
              </a:rPr>
              <a:t>Μηχανές Διανυσμάτων Υποστήριξης</a:t>
            </a:r>
            <a:r>
              <a:rPr lang="en-US" sz="3600" b="0" spc="-55" dirty="0">
                <a:solidFill>
                  <a:srgbClr val="1F4E79"/>
                </a:solidFill>
                <a:latin typeface="Gill Sans MT"/>
                <a:cs typeface="Gill Sans MT"/>
              </a:rPr>
              <a:t> </a:t>
            </a:r>
            <a:r>
              <a:rPr sz="3600" b="0" spc="90" dirty="0">
                <a:solidFill>
                  <a:srgbClr val="1F4E79"/>
                </a:solidFill>
                <a:latin typeface="Gill Sans MT"/>
                <a:cs typeface="Gill Sans MT"/>
              </a:rPr>
              <a:t>(SVM)</a:t>
            </a:r>
            <a:endParaRPr sz="3600" dirty="0">
              <a:latin typeface="Gill Sans MT"/>
              <a:cs typeface="Gill Sans MT"/>
            </a:endParaRPr>
          </a:p>
        </p:txBody>
      </p:sp>
      <p:sp>
        <p:nvSpPr>
          <p:cNvPr id="8" name="object 8"/>
          <p:cNvSpPr txBox="1"/>
          <p:nvPr/>
        </p:nvSpPr>
        <p:spPr>
          <a:xfrm>
            <a:off x="457200" y="877700"/>
            <a:ext cx="10955325" cy="1816735"/>
          </a:xfrm>
          <a:prstGeom prst="rect">
            <a:avLst/>
          </a:prstGeom>
        </p:spPr>
        <p:txBody>
          <a:bodyPr vert="horz" wrap="square" lIns="0" tIns="12700" rIns="0" bIns="0" rtlCol="0">
            <a:spAutoFit/>
          </a:bodyPr>
          <a:lstStyle/>
          <a:p>
            <a:pPr marL="12700" algn="l">
              <a:lnSpc>
                <a:spcPts val="2590"/>
              </a:lnSpc>
              <a:spcBef>
                <a:spcPts val="100"/>
              </a:spcBef>
            </a:pPr>
            <a:r>
              <a:rPr lang="el-GR" sz="2000" spc="-135" dirty="0">
                <a:latin typeface="Gill Sans MT"/>
                <a:cs typeface="Gill Sans MT"/>
              </a:rPr>
              <a:t>Αφού έχουμε ορίσει τον μαθηματικό μας χώρο (σύνολο διανυσμάτων που αντιστοιχούν σε προτάσεις) το SVM μπορεί να χρησιμοποιηθεί για να ανιχνεύσει αν μια νέα πρόταση είναι δίκαιη ή όχι, καθώς και την κατηγορία στην οποία ανήκει.</a:t>
            </a:r>
            <a:r>
              <a:rPr sz="2000" spc="-25" dirty="0">
                <a:latin typeface="Gill Sans MT"/>
                <a:cs typeface="Gill Sans MT"/>
              </a:rPr>
              <a:t>.</a:t>
            </a:r>
            <a:endParaRPr sz="2000" dirty="0">
              <a:latin typeface="Gill Sans MT"/>
              <a:cs typeface="Gill Sans MT"/>
            </a:endParaRPr>
          </a:p>
          <a:p>
            <a:pPr marL="12700" algn="l">
              <a:lnSpc>
                <a:spcPct val="100000"/>
              </a:lnSpc>
              <a:spcBef>
                <a:spcPts val="420"/>
              </a:spcBef>
            </a:pPr>
            <a:r>
              <a:rPr sz="2000" dirty="0">
                <a:latin typeface="Gill Sans MT"/>
                <a:cs typeface="Gill Sans MT"/>
              </a:rPr>
              <a:t>SVM</a:t>
            </a:r>
            <a:r>
              <a:rPr sz="2000" spc="-60" dirty="0">
                <a:latin typeface="Gill Sans MT"/>
                <a:cs typeface="Gill Sans MT"/>
              </a:rPr>
              <a:t> </a:t>
            </a:r>
            <a:r>
              <a:rPr lang="el-GR" sz="2000" b="1" spc="-25" dirty="0">
                <a:latin typeface="Arial Narrow"/>
                <a:cs typeface="Arial Narrow"/>
              </a:rPr>
              <a:t> δυαδικός </a:t>
            </a:r>
            <a:r>
              <a:rPr lang="el-GR" sz="2000" b="1" spc="-25" dirty="0" err="1">
                <a:latin typeface="Arial Narrow"/>
                <a:cs typeface="Arial Narrow"/>
              </a:rPr>
              <a:t>ταξινομητής</a:t>
            </a:r>
            <a:r>
              <a:rPr sz="2000" spc="-65" dirty="0">
                <a:latin typeface="Gill Sans MT"/>
                <a:cs typeface="Gill Sans MT"/>
              </a:rPr>
              <a:t>. </a:t>
            </a:r>
            <a:r>
              <a:rPr lang="el-GR" sz="2000" spc="-80" dirty="0">
                <a:latin typeface="Gill Sans MT"/>
                <a:cs typeface="Gill Sans MT"/>
              </a:rPr>
              <a:t>Δημιουργεί έναν </a:t>
            </a:r>
            <a:r>
              <a:rPr lang="el-GR" sz="2000" b="1" spc="-25" dirty="0">
                <a:latin typeface="Arial Narrow"/>
                <a:cs typeface="Arial Narrow"/>
              </a:rPr>
              <a:t>υπερ-ταξινομητή</a:t>
            </a:r>
            <a:r>
              <a:rPr sz="2000" dirty="0">
                <a:latin typeface="Gill Sans MT"/>
                <a:cs typeface="Gill Sans MT"/>
              </a:rPr>
              <a:t>(</a:t>
            </a:r>
            <a:r>
              <a:rPr lang="el-GR" sz="2000" dirty="0">
                <a:latin typeface="Gill Sans MT"/>
                <a:cs typeface="Gill Sans MT"/>
              </a:rPr>
              <a:t>σε έναν επαυξημένο χώρο</a:t>
            </a:r>
            <a:r>
              <a:rPr sz="2000" spc="-10" dirty="0">
                <a:latin typeface="Gill Sans MT"/>
                <a:cs typeface="Gill Sans MT"/>
              </a:rPr>
              <a:t>).</a:t>
            </a:r>
            <a:endParaRPr sz="2000" dirty="0">
              <a:latin typeface="Gill Sans MT"/>
              <a:cs typeface="Gill Sans MT"/>
            </a:endParaRPr>
          </a:p>
          <a:p>
            <a:pPr marL="12700" marR="5080" algn="l">
              <a:lnSpc>
                <a:spcPts val="2300"/>
              </a:lnSpc>
              <a:spcBef>
                <a:spcPts val="995"/>
              </a:spcBef>
            </a:pPr>
            <a:r>
              <a:rPr sz="2000" dirty="0">
                <a:latin typeface="Gill Sans MT"/>
                <a:cs typeface="Gill Sans MT"/>
              </a:rPr>
              <a:t>SVMs</a:t>
            </a:r>
            <a:r>
              <a:rPr sz="2000" spc="-60" dirty="0">
                <a:latin typeface="Gill Sans MT"/>
                <a:cs typeface="Gill Sans MT"/>
              </a:rPr>
              <a:t> </a:t>
            </a:r>
            <a:r>
              <a:rPr lang="el-GR" sz="2000" spc="-30" dirty="0">
                <a:latin typeface="Gill Sans MT"/>
                <a:cs typeface="Gill Sans MT"/>
              </a:rPr>
              <a:t>υπολογίζουν ένα </a:t>
            </a:r>
            <a:r>
              <a:rPr lang="el-GR" sz="2000" b="1" spc="-55" dirty="0">
                <a:latin typeface="Arial Narrow"/>
                <a:cs typeface="Arial Narrow"/>
              </a:rPr>
              <a:t>όριο μέγιστου περιθωρίου </a:t>
            </a:r>
            <a:r>
              <a:rPr lang="el-GR" sz="2000" spc="-20" dirty="0">
                <a:latin typeface="Gill Sans MT"/>
                <a:cs typeface="Gill Sans MT"/>
              </a:rPr>
              <a:t>που οδηγεί σε έναν ομοιογενή καταμερισμό όλων των σημείων δεδομένων</a:t>
            </a:r>
            <a:r>
              <a:rPr sz="2000" spc="-40" dirty="0">
                <a:latin typeface="Gill Sans MT"/>
                <a:cs typeface="Gill Sans MT"/>
              </a:rPr>
              <a:t>.</a:t>
            </a:r>
            <a:r>
              <a:rPr sz="2000" spc="-60" dirty="0">
                <a:latin typeface="Gill Sans MT"/>
                <a:cs typeface="Gill Sans MT"/>
              </a:rPr>
              <a:t> </a:t>
            </a:r>
            <a:r>
              <a:rPr lang="el-GR" sz="2000" spc="-60" dirty="0">
                <a:latin typeface="Gill Sans MT"/>
                <a:cs typeface="Gill Sans MT"/>
              </a:rPr>
              <a:t>Αυτό ταξινομεί ένα SVM ως </a:t>
            </a:r>
            <a:r>
              <a:rPr lang="el-GR" sz="2000" b="1" spc="-30" dirty="0" err="1">
                <a:latin typeface="Arial Narrow"/>
                <a:cs typeface="Arial Narrow"/>
              </a:rPr>
              <a:t>ταξινομητή</a:t>
            </a:r>
            <a:r>
              <a:rPr lang="el-GR" sz="2000" b="1" spc="-30" dirty="0">
                <a:latin typeface="Arial Narrow"/>
                <a:cs typeface="Arial Narrow"/>
              </a:rPr>
              <a:t> μέγιστου περιθωρίου</a:t>
            </a:r>
            <a:r>
              <a:rPr sz="2000" spc="-10" dirty="0">
                <a:latin typeface="Gill Sans MT"/>
                <a:cs typeface="Gill Sans MT"/>
              </a:rPr>
              <a:t>.</a:t>
            </a:r>
            <a:endParaRPr sz="2000" dirty="0">
              <a:latin typeface="Gill Sans MT"/>
              <a:cs typeface="Gill Sans MT"/>
            </a:endParaRPr>
          </a:p>
        </p:txBody>
      </p:sp>
      <p:sp>
        <p:nvSpPr>
          <p:cNvPr id="9" name="object 9"/>
          <p:cNvSpPr txBox="1"/>
          <p:nvPr/>
        </p:nvSpPr>
        <p:spPr>
          <a:xfrm>
            <a:off x="4377309" y="4464557"/>
            <a:ext cx="781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i</a:t>
            </a:r>
            <a:endParaRPr sz="1800">
              <a:latin typeface="Calibri"/>
              <a:cs typeface="Calibri"/>
            </a:endParaRPr>
          </a:p>
        </p:txBody>
      </p:sp>
      <p:grpSp>
        <p:nvGrpSpPr>
          <p:cNvPr id="10" name="object 10"/>
          <p:cNvGrpSpPr/>
          <p:nvPr/>
        </p:nvGrpSpPr>
        <p:grpSpPr>
          <a:xfrm>
            <a:off x="6643306" y="4701730"/>
            <a:ext cx="1998980" cy="1295400"/>
            <a:chOff x="6643306" y="4701730"/>
            <a:chExt cx="1998980" cy="1295400"/>
          </a:xfrm>
        </p:grpSpPr>
        <p:sp>
          <p:nvSpPr>
            <p:cNvPr id="11" name="object 11"/>
            <p:cNvSpPr/>
            <p:nvPr/>
          </p:nvSpPr>
          <p:spPr>
            <a:xfrm>
              <a:off x="6835393" y="4803012"/>
              <a:ext cx="1613535" cy="1090295"/>
            </a:xfrm>
            <a:custGeom>
              <a:avLst/>
              <a:gdLst/>
              <a:ahLst/>
              <a:cxnLst/>
              <a:rect l="l" t="t" r="r" b="b"/>
              <a:pathLst>
                <a:path w="1613534" h="1090295">
                  <a:moveTo>
                    <a:pt x="182752" y="0"/>
                  </a:moveTo>
                  <a:lnTo>
                    <a:pt x="0" y="171957"/>
                  </a:lnTo>
                  <a:lnTo>
                    <a:pt x="1430654" y="1090244"/>
                  </a:lnTo>
                  <a:lnTo>
                    <a:pt x="1613407" y="918311"/>
                  </a:lnTo>
                  <a:lnTo>
                    <a:pt x="182752" y="0"/>
                  </a:lnTo>
                  <a:close/>
                </a:path>
              </a:pathLst>
            </a:custGeom>
            <a:solidFill>
              <a:srgbClr val="92D050">
                <a:alpha val="23136"/>
              </a:srgbClr>
            </a:solidFill>
          </p:spPr>
          <p:txBody>
            <a:bodyPr wrap="square" lIns="0" tIns="0" rIns="0" bIns="0" rtlCol="0"/>
            <a:lstStyle/>
            <a:p>
              <a:endParaRPr/>
            </a:p>
          </p:txBody>
        </p:sp>
        <p:sp>
          <p:nvSpPr>
            <p:cNvPr id="12" name="object 12"/>
            <p:cNvSpPr/>
            <p:nvPr/>
          </p:nvSpPr>
          <p:spPr>
            <a:xfrm>
              <a:off x="6835393" y="4803012"/>
              <a:ext cx="1613535" cy="1090295"/>
            </a:xfrm>
            <a:custGeom>
              <a:avLst/>
              <a:gdLst/>
              <a:ahLst/>
              <a:cxnLst/>
              <a:rect l="l" t="t" r="r" b="b"/>
              <a:pathLst>
                <a:path w="1613534" h="1090295">
                  <a:moveTo>
                    <a:pt x="0" y="171957"/>
                  </a:moveTo>
                  <a:lnTo>
                    <a:pt x="182752" y="0"/>
                  </a:lnTo>
                  <a:lnTo>
                    <a:pt x="1613407" y="918311"/>
                  </a:lnTo>
                  <a:lnTo>
                    <a:pt x="1430654" y="1090244"/>
                  </a:lnTo>
                  <a:lnTo>
                    <a:pt x="0" y="171957"/>
                  </a:lnTo>
                  <a:close/>
                </a:path>
              </a:pathLst>
            </a:custGeom>
            <a:ln w="12700">
              <a:solidFill>
                <a:srgbClr val="2E528F"/>
              </a:solidFill>
            </a:ln>
          </p:spPr>
          <p:txBody>
            <a:bodyPr wrap="square" lIns="0" tIns="0" rIns="0" bIns="0" rtlCol="0"/>
            <a:lstStyle/>
            <a:p>
              <a:endParaRPr/>
            </a:p>
          </p:txBody>
        </p:sp>
        <p:sp>
          <p:nvSpPr>
            <p:cNvPr id="13" name="object 13"/>
            <p:cNvSpPr/>
            <p:nvPr/>
          </p:nvSpPr>
          <p:spPr>
            <a:xfrm>
              <a:off x="6657593" y="4716017"/>
              <a:ext cx="1970405" cy="1266825"/>
            </a:xfrm>
            <a:custGeom>
              <a:avLst/>
              <a:gdLst/>
              <a:ahLst/>
              <a:cxnLst/>
              <a:rect l="l" t="t" r="r" b="b"/>
              <a:pathLst>
                <a:path w="1970404" h="1266825">
                  <a:moveTo>
                    <a:pt x="0" y="0"/>
                  </a:moveTo>
                  <a:lnTo>
                    <a:pt x="1970404" y="1266443"/>
                  </a:lnTo>
                </a:path>
              </a:pathLst>
            </a:custGeom>
            <a:ln w="28575">
              <a:solidFill>
                <a:srgbClr val="385622"/>
              </a:solidFill>
            </a:ln>
          </p:spPr>
          <p:txBody>
            <a:bodyPr wrap="square" lIns="0" tIns="0" rIns="0" bIns="0" rtlCol="0"/>
            <a:lstStyle/>
            <a:p>
              <a:endParaRPr/>
            </a:p>
          </p:txBody>
        </p:sp>
      </p:grpSp>
      <p:sp>
        <p:nvSpPr>
          <p:cNvPr id="14" name="object 14"/>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24</a:t>
            </a:r>
            <a:endParaRPr sz="1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758139" y="442228"/>
            <a:ext cx="10464926" cy="627736"/>
          </a:xfrm>
          <a:prstGeom prst="rect">
            <a:avLst/>
          </a:prstGeom>
        </p:spPr>
        <p:txBody>
          <a:bodyPr vert="horz" wrap="square" lIns="0" tIns="12065" rIns="0" bIns="0" rtlCol="0">
            <a:spAutoFit/>
          </a:bodyPr>
          <a:lstStyle/>
          <a:p>
            <a:pPr marL="12700">
              <a:lnSpc>
                <a:spcPct val="100000"/>
              </a:lnSpc>
              <a:spcBef>
                <a:spcPts val="95"/>
              </a:spcBef>
            </a:pPr>
            <a:r>
              <a:rPr lang="el-GR" b="0" spc="-30" dirty="0">
                <a:solidFill>
                  <a:srgbClr val="1F4E79"/>
                </a:solidFill>
                <a:latin typeface="Gill Sans MT"/>
                <a:cs typeface="Gill Sans MT"/>
              </a:rPr>
              <a:t>Αναπαράσταση δεδομένων και Μέθοδος </a:t>
            </a:r>
            <a:r>
              <a:rPr b="0" dirty="0" err="1">
                <a:solidFill>
                  <a:srgbClr val="1F4E79"/>
                </a:solidFill>
                <a:latin typeface="Gill Sans MT"/>
                <a:cs typeface="Gill Sans MT"/>
              </a:rPr>
              <a:t>Ensable</a:t>
            </a:r>
            <a:endParaRPr b="0" spc="-40" dirty="0">
              <a:solidFill>
                <a:srgbClr val="1F4E79"/>
              </a:solidFill>
              <a:latin typeface="Gill Sans MT"/>
              <a:cs typeface="Gill Sans MT"/>
            </a:endParaRPr>
          </a:p>
        </p:txBody>
      </p:sp>
      <p:sp>
        <p:nvSpPr>
          <p:cNvPr id="4" name="object 4"/>
          <p:cNvSpPr txBox="1"/>
          <p:nvPr/>
        </p:nvSpPr>
        <p:spPr>
          <a:xfrm>
            <a:off x="758139" y="1326123"/>
            <a:ext cx="10062261" cy="2001189"/>
          </a:xfrm>
          <a:prstGeom prst="rect">
            <a:avLst/>
          </a:prstGeom>
        </p:spPr>
        <p:txBody>
          <a:bodyPr vert="horz" wrap="square" lIns="0" tIns="97155" rIns="0" bIns="0" rtlCol="0">
            <a:spAutoFit/>
          </a:bodyPr>
          <a:lstStyle/>
          <a:p>
            <a:pPr marL="12700">
              <a:lnSpc>
                <a:spcPct val="100000"/>
              </a:lnSpc>
              <a:spcBef>
                <a:spcPts val="765"/>
              </a:spcBef>
            </a:pPr>
            <a:r>
              <a:rPr lang="el-GR" sz="2800" spc="-105" dirty="0">
                <a:latin typeface="Gill Sans MT"/>
                <a:cs typeface="Gill Sans MT"/>
              </a:rPr>
              <a:t>Το πρόβλημα διατυπώνεται ως δυαδική εργασία ταξινόμησης όπου</a:t>
            </a:r>
            <a:endParaRPr sz="2800" dirty="0">
              <a:latin typeface="Gill Sans MT"/>
              <a:cs typeface="Gill Sans MT"/>
            </a:endParaRPr>
          </a:p>
          <a:p>
            <a:pPr marL="241300" indent="-228600">
              <a:lnSpc>
                <a:spcPct val="100000"/>
              </a:lnSpc>
              <a:spcBef>
                <a:spcPts val="660"/>
              </a:spcBef>
              <a:buFont typeface="Arial"/>
              <a:buChar char="•"/>
              <a:tabLst>
                <a:tab pos="241300" algn="l"/>
              </a:tabLst>
            </a:pPr>
            <a:r>
              <a:rPr lang="el-GR" sz="2800" spc="-10" dirty="0">
                <a:latin typeface="Gill Sans MT"/>
                <a:cs typeface="Gill Sans MT"/>
              </a:rPr>
              <a:t>η θετική κλάση είναι είτε η ένωση όλων των ενδεχομένως άδικων προτάσεων</a:t>
            </a:r>
            <a:endParaRPr sz="2800" dirty="0">
              <a:latin typeface="Gill Sans MT"/>
              <a:cs typeface="Gill Sans MT"/>
            </a:endParaRPr>
          </a:p>
          <a:p>
            <a:pPr marL="241300" indent="-228600">
              <a:lnSpc>
                <a:spcPct val="100000"/>
              </a:lnSpc>
              <a:spcBef>
                <a:spcPts val="660"/>
              </a:spcBef>
              <a:buFont typeface="Arial"/>
              <a:buChar char="•"/>
              <a:tabLst>
                <a:tab pos="241300" algn="l"/>
              </a:tabLst>
            </a:pPr>
            <a:r>
              <a:rPr lang="el-GR" sz="2800" spc="-235" dirty="0">
                <a:latin typeface="Gill Sans MT"/>
                <a:cs typeface="Gill Sans MT"/>
              </a:rPr>
              <a:t>είτε το σύνολο των ενδεχομένως άδικων προτάσεων μιας ενιαίας κατηγορίας</a:t>
            </a:r>
            <a:endParaRPr sz="2800" dirty="0">
              <a:latin typeface="Gill Sans MT"/>
              <a:cs typeface="Gill Sans MT"/>
            </a:endParaRPr>
          </a:p>
        </p:txBody>
      </p:sp>
      <p:sp>
        <p:nvSpPr>
          <p:cNvPr id="5" name="object 5"/>
          <p:cNvSpPr txBox="1"/>
          <p:nvPr/>
        </p:nvSpPr>
        <p:spPr>
          <a:xfrm>
            <a:off x="3720210" y="3361690"/>
            <a:ext cx="6886575"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C1:</a:t>
            </a:r>
            <a:r>
              <a:rPr sz="1800" spc="-30" dirty="0">
                <a:latin typeface="Calibri"/>
                <a:cs typeface="Calibri"/>
              </a:rPr>
              <a:t> </a:t>
            </a:r>
            <a:r>
              <a:rPr sz="1800" dirty="0">
                <a:latin typeface="Calibri"/>
                <a:cs typeface="Calibri"/>
              </a:rPr>
              <a:t>SVM</a:t>
            </a:r>
            <a:r>
              <a:rPr sz="1800" spc="-25" dirty="0">
                <a:latin typeface="Calibri"/>
                <a:cs typeface="Calibri"/>
              </a:rPr>
              <a:t> </a:t>
            </a:r>
            <a:r>
              <a:rPr sz="1800" dirty="0">
                <a:latin typeface="Calibri"/>
                <a:cs typeface="Calibri"/>
              </a:rPr>
              <a:t>exploiting </a:t>
            </a:r>
            <a:r>
              <a:rPr sz="1800" spc="-25" dirty="0">
                <a:latin typeface="Calibri"/>
                <a:cs typeface="Calibri"/>
              </a:rPr>
              <a:t>BoW</a:t>
            </a:r>
            <a:endParaRPr sz="1800" dirty="0">
              <a:latin typeface="Calibri"/>
              <a:cs typeface="Calibri"/>
            </a:endParaRPr>
          </a:p>
          <a:p>
            <a:pPr marL="12700">
              <a:lnSpc>
                <a:spcPct val="100000"/>
              </a:lnSpc>
            </a:pPr>
            <a:r>
              <a:rPr sz="1800" dirty="0">
                <a:latin typeface="Calibri"/>
                <a:cs typeface="Calibri"/>
              </a:rPr>
              <a:t>C2:</a:t>
            </a:r>
            <a:r>
              <a:rPr sz="1800" spc="-40" dirty="0">
                <a:latin typeface="Calibri"/>
                <a:cs typeface="Calibri"/>
              </a:rPr>
              <a:t> </a:t>
            </a:r>
            <a:r>
              <a:rPr sz="1800" dirty="0">
                <a:latin typeface="Calibri"/>
                <a:cs typeface="Calibri"/>
              </a:rPr>
              <a:t>SVM</a:t>
            </a:r>
            <a:r>
              <a:rPr sz="1800" spc="-25" dirty="0">
                <a:latin typeface="Calibri"/>
                <a:cs typeface="Calibri"/>
              </a:rPr>
              <a:t> </a:t>
            </a:r>
            <a:r>
              <a:rPr sz="1800" dirty="0">
                <a:latin typeface="Calibri"/>
                <a:cs typeface="Calibri"/>
              </a:rPr>
              <a:t>exploiting</a:t>
            </a:r>
            <a:r>
              <a:rPr sz="1800" spc="-15" dirty="0">
                <a:latin typeface="Calibri"/>
                <a:cs typeface="Calibri"/>
              </a:rPr>
              <a:t> </a:t>
            </a:r>
            <a:r>
              <a:rPr sz="1800" dirty="0">
                <a:latin typeface="Calibri"/>
                <a:cs typeface="Calibri"/>
              </a:rPr>
              <a:t>TK</a:t>
            </a:r>
            <a:r>
              <a:rPr sz="1800" spc="-3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sentence</a:t>
            </a:r>
            <a:r>
              <a:rPr sz="1800" spc="-30" dirty="0">
                <a:latin typeface="Calibri"/>
                <a:cs typeface="Calibri"/>
              </a:rPr>
              <a:t> </a:t>
            </a:r>
            <a:r>
              <a:rPr sz="1800" spc="-10" dirty="0">
                <a:latin typeface="Calibri"/>
                <a:cs typeface="Calibri"/>
              </a:rPr>
              <a:t>representation</a:t>
            </a:r>
            <a:endParaRPr sz="1800" dirty="0">
              <a:latin typeface="Calibri"/>
              <a:cs typeface="Calibri"/>
            </a:endParaRPr>
          </a:p>
          <a:p>
            <a:pPr marL="12700">
              <a:lnSpc>
                <a:spcPct val="100000"/>
              </a:lnSpc>
            </a:pPr>
            <a:r>
              <a:rPr sz="1800" dirty="0">
                <a:latin typeface="Calibri"/>
                <a:cs typeface="Calibri"/>
              </a:rPr>
              <a:t>C3:</a:t>
            </a:r>
            <a:r>
              <a:rPr sz="1800" spc="-25" dirty="0">
                <a:latin typeface="Calibri"/>
                <a:cs typeface="Calibri"/>
              </a:rPr>
              <a:t> </a:t>
            </a:r>
            <a:r>
              <a:rPr sz="1800" dirty="0">
                <a:latin typeface="Calibri"/>
                <a:cs typeface="Calibri"/>
              </a:rPr>
              <a:t>SVM</a:t>
            </a:r>
            <a:r>
              <a:rPr sz="1800" spc="-2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collective</a:t>
            </a:r>
            <a:r>
              <a:rPr sz="1800" spc="-5" dirty="0">
                <a:latin typeface="Calibri"/>
                <a:cs typeface="Calibri"/>
              </a:rPr>
              <a:t> </a:t>
            </a:r>
            <a:r>
              <a:rPr sz="1800" dirty="0">
                <a:latin typeface="Calibri"/>
                <a:cs typeface="Calibri"/>
              </a:rPr>
              <a:t>classification</a:t>
            </a:r>
            <a:r>
              <a:rPr sz="1800" spc="-2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sentences</a:t>
            </a:r>
            <a:r>
              <a:rPr sz="1800" spc="-25"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document</a:t>
            </a:r>
            <a:r>
              <a:rPr sz="1800" spc="-20" dirty="0">
                <a:latin typeface="Calibri"/>
                <a:cs typeface="Calibri"/>
              </a:rPr>
              <a:t> </a:t>
            </a:r>
            <a:r>
              <a:rPr sz="1800" spc="-10" dirty="0">
                <a:latin typeface="Calibri"/>
                <a:cs typeface="Calibri"/>
              </a:rPr>
              <a:t>(BoW+TK)</a:t>
            </a:r>
            <a:endParaRPr sz="1800" dirty="0">
              <a:latin typeface="Calibri"/>
              <a:cs typeface="Calibri"/>
            </a:endParaRPr>
          </a:p>
        </p:txBody>
      </p:sp>
      <p:sp>
        <p:nvSpPr>
          <p:cNvPr id="6" name="object 6"/>
          <p:cNvSpPr/>
          <p:nvPr/>
        </p:nvSpPr>
        <p:spPr>
          <a:xfrm>
            <a:off x="6996303" y="4651247"/>
            <a:ext cx="171450" cy="835025"/>
          </a:xfrm>
          <a:custGeom>
            <a:avLst/>
            <a:gdLst/>
            <a:ahLst/>
            <a:cxnLst/>
            <a:rect l="l" t="t" r="r" b="b"/>
            <a:pathLst>
              <a:path w="171450" h="835025">
                <a:moveTo>
                  <a:pt x="57150" y="663447"/>
                </a:moveTo>
                <a:lnTo>
                  <a:pt x="0" y="663447"/>
                </a:lnTo>
                <a:lnTo>
                  <a:pt x="85725" y="834897"/>
                </a:lnTo>
                <a:lnTo>
                  <a:pt x="157162" y="692022"/>
                </a:lnTo>
                <a:lnTo>
                  <a:pt x="57150" y="692022"/>
                </a:lnTo>
                <a:lnTo>
                  <a:pt x="57150" y="663447"/>
                </a:lnTo>
                <a:close/>
              </a:path>
              <a:path w="171450" h="835025">
                <a:moveTo>
                  <a:pt x="114300" y="0"/>
                </a:moveTo>
                <a:lnTo>
                  <a:pt x="57150" y="0"/>
                </a:lnTo>
                <a:lnTo>
                  <a:pt x="57150" y="692022"/>
                </a:lnTo>
                <a:lnTo>
                  <a:pt x="114300" y="692022"/>
                </a:lnTo>
                <a:lnTo>
                  <a:pt x="114300" y="0"/>
                </a:lnTo>
                <a:close/>
              </a:path>
              <a:path w="171450" h="835025">
                <a:moveTo>
                  <a:pt x="171450" y="663447"/>
                </a:moveTo>
                <a:lnTo>
                  <a:pt x="114300" y="663447"/>
                </a:lnTo>
                <a:lnTo>
                  <a:pt x="114300" y="692022"/>
                </a:lnTo>
                <a:lnTo>
                  <a:pt x="157162" y="692022"/>
                </a:lnTo>
                <a:lnTo>
                  <a:pt x="171450" y="663447"/>
                </a:lnTo>
                <a:close/>
              </a:path>
            </a:pathLst>
          </a:custGeom>
          <a:solidFill>
            <a:srgbClr val="4471C4"/>
          </a:solidFill>
        </p:spPr>
        <p:txBody>
          <a:bodyPr wrap="square" lIns="0" tIns="0" rIns="0" bIns="0" rtlCol="0"/>
          <a:lstStyle/>
          <a:p>
            <a:endParaRPr/>
          </a:p>
        </p:txBody>
      </p:sp>
      <p:sp>
        <p:nvSpPr>
          <p:cNvPr id="7" name="object 7"/>
          <p:cNvSpPr txBox="1"/>
          <p:nvPr/>
        </p:nvSpPr>
        <p:spPr>
          <a:xfrm>
            <a:off x="7329043" y="4739385"/>
            <a:ext cx="4189729" cy="566822"/>
          </a:xfrm>
          <a:prstGeom prst="rect">
            <a:avLst/>
          </a:prstGeom>
        </p:spPr>
        <p:txBody>
          <a:bodyPr vert="horz" wrap="square" lIns="0" tIns="12700" rIns="0" bIns="0" rtlCol="0">
            <a:spAutoFit/>
          </a:bodyPr>
          <a:lstStyle/>
          <a:p>
            <a:pPr marL="12700">
              <a:lnSpc>
                <a:spcPct val="100000"/>
              </a:lnSpc>
              <a:spcBef>
                <a:spcPts val="100"/>
              </a:spcBef>
            </a:pPr>
            <a:r>
              <a:rPr lang="el-GR" sz="1800" dirty="0">
                <a:latin typeface="Calibri"/>
                <a:cs typeface="Calibri"/>
              </a:rPr>
              <a:t>Ψηφοφορία: αν οι 2 από τους 3 προβλέπουν θετική πρόταση</a:t>
            </a:r>
          </a:p>
        </p:txBody>
      </p:sp>
      <p:sp>
        <p:nvSpPr>
          <p:cNvPr id="14" name="object 14"/>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25</a:t>
            </a:r>
            <a:endParaRPr sz="1200">
              <a:latin typeface="Calibri"/>
              <a:cs typeface="Calibri"/>
            </a:endParaRPr>
          </a:p>
        </p:txBody>
      </p:sp>
      <p:sp>
        <p:nvSpPr>
          <p:cNvPr id="8" name="object 8"/>
          <p:cNvSpPr txBox="1"/>
          <p:nvPr/>
        </p:nvSpPr>
        <p:spPr>
          <a:xfrm>
            <a:off x="4780026" y="5698032"/>
            <a:ext cx="5735574" cy="289823"/>
          </a:xfrm>
          <a:prstGeom prst="rect">
            <a:avLst/>
          </a:prstGeom>
        </p:spPr>
        <p:txBody>
          <a:bodyPr vert="horz" wrap="square" lIns="0" tIns="12700" rIns="0" bIns="0" rtlCol="0">
            <a:spAutoFit/>
          </a:bodyPr>
          <a:lstStyle/>
          <a:p>
            <a:pPr marL="12700">
              <a:lnSpc>
                <a:spcPct val="100000"/>
              </a:lnSpc>
              <a:spcBef>
                <a:spcPts val="100"/>
              </a:spcBef>
            </a:pPr>
            <a:r>
              <a:rPr lang="el-GR" sz="1800" dirty="0">
                <a:latin typeface="Calibri"/>
                <a:cs typeface="Calibri"/>
              </a:rPr>
              <a:t>Η πρόταση εισόδου ταξινομείται ως ενδεχομένως αθέμιτη</a:t>
            </a:r>
          </a:p>
        </p:txBody>
      </p:sp>
      <p:sp>
        <p:nvSpPr>
          <p:cNvPr id="9" name="object 9"/>
          <p:cNvSpPr txBox="1"/>
          <p:nvPr/>
        </p:nvSpPr>
        <p:spPr>
          <a:xfrm>
            <a:off x="758139" y="3361690"/>
            <a:ext cx="2670861" cy="1951816"/>
          </a:xfrm>
          <a:prstGeom prst="rect">
            <a:avLst/>
          </a:prstGeom>
        </p:spPr>
        <p:txBody>
          <a:bodyPr vert="horz" wrap="square" lIns="0" tIns="12700" rIns="0" bIns="0" rtlCol="0">
            <a:spAutoFit/>
          </a:bodyPr>
          <a:lstStyle/>
          <a:p>
            <a:pPr marL="12700" algn="just">
              <a:lnSpc>
                <a:spcPct val="100000"/>
              </a:lnSpc>
              <a:spcBef>
                <a:spcPts val="100"/>
              </a:spcBef>
              <a:tabLst>
                <a:tab pos="1233170" algn="l"/>
                <a:tab pos="1983105" algn="l"/>
              </a:tabLst>
            </a:pPr>
            <a:r>
              <a:rPr lang="el-GR" sz="1800" spc="-10" dirty="0">
                <a:solidFill>
                  <a:srgbClr val="6F2F9F"/>
                </a:solidFill>
                <a:latin typeface="Calibri"/>
                <a:cs typeface="Calibri"/>
              </a:rPr>
              <a:t>Τα αποτελέσματα κάθε διάταξης έχουν συλλεχθεί και συγκριθεί για να διαπιστωθεί ποια από αυτές αποδίδει καλύτερα.	Η καλύτερη επίδοση είναι ένα </a:t>
            </a:r>
            <a:r>
              <a:rPr lang="el-GR" sz="1800" b="1" spc="-10" dirty="0">
                <a:solidFill>
                  <a:srgbClr val="6F2F9F"/>
                </a:solidFill>
                <a:latin typeface="Calibri"/>
                <a:cs typeface="Calibri"/>
              </a:rPr>
              <a:t>σύνολο</a:t>
            </a:r>
            <a:r>
              <a:rPr lang="el-GR" sz="1800" spc="-10" dirty="0">
                <a:solidFill>
                  <a:srgbClr val="6F2F9F"/>
                </a:solidFill>
                <a:latin typeface="Calibri"/>
                <a:cs typeface="Calibri"/>
              </a:rPr>
              <a:t>.</a:t>
            </a:r>
            <a:endParaRPr sz="18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88178" y="320802"/>
            <a:ext cx="2218690" cy="574040"/>
          </a:xfrm>
          <a:prstGeom prst="rect">
            <a:avLst/>
          </a:prstGeom>
        </p:spPr>
        <p:txBody>
          <a:bodyPr vert="horz" wrap="square" lIns="0" tIns="12700" rIns="0" bIns="0" rtlCol="0">
            <a:spAutoFit/>
          </a:bodyPr>
          <a:lstStyle/>
          <a:p>
            <a:pPr marL="12700">
              <a:lnSpc>
                <a:spcPct val="100000"/>
              </a:lnSpc>
              <a:spcBef>
                <a:spcPts val="100"/>
              </a:spcBef>
            </a:pPr>
            <a:r>
              <a:rPr lang="el-GR" sz="3600" b="0" spc="-90" dirty="0">
                <a:solidFill>
                  <a:srgbClr val="1F4E79"/>
                </a:solidFill>
                <a:latin typeface="Gill Sans MT"/>
                <a:cs typeface="Gill Sans MT"/>
              </a:rPr>
              <a:t>Πειράματα</a:t>
            </a:r>
            <a:endParaRPr sz="3600" dirty="0">
              <a:latin typeface="Gill Sans MT"/>
              <a:cs typeface="Gill Sans MT"/>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26</a:t>
            </a:r>
          </a:p>
        </p:txBody>
      </p:sp>
      <p:sp>
        <p:nvSpPr>
          <p:cNvPr id="3" name="object 3"/>
          <p:cNvSpPr txBox="1"/>
          <p:nvPr/>
        </p:nvSpPr>
        <p:spPr>
          <a:xfrm>
            <a:off x="1303400" y="886438"/>
            <a:ext cx="9584690" cy="4445448"/>
          </a:xfrm>
          <a:prstGeom prst="rect">
            <a:avLst/>
          </a:prstGeom>
        </p:spPr>
        <p:txBody>
          <a:bodyPr vert="horz" wrap="square" lIns="0" tIns="180975" rIns="0" bIns="0" rtlCol="0">
            <a:spAutoFit/>
          </a:bodyPr>
          <a:lstStyle/>
          <a:p>
            <a:pPr marL="12700">
              <a:lnSpc>
                <a:spcPct val="100000"/>
              </a:lnSpc>
              <a:spcBef>
                <a:spcPts val="1425"/>
              </a:spcBef>
              <a:tabLst>
                <a:tab pos="1774189" algn="l"/>
                <a:tab pos="3039110" algn="l"/>
                <a:tab pos="3705860" algn="l"/>
                <a:tab pos="4927600" algn="l"/>
                <a:tab pos="5260340" algn="l"/>
                <a:tab pos="5897245" algn="l"/>
                <a:tab pos="6206490" algn="l"/>
                <a:tab pos="6868159" algn="l"/>
                <a:tab pos="7255509" algn="l"/>
                <a:tab pos="7800975" algn="l"/>
                <a:tab pos="8329930" algn="l"/>
                <a:tab pos="9224645" algn="l"/>
              </a:tabLst>
            </a:pPr>
            <a:r>
              <a:rPr lang="el-GR" sz="2200" b="1" spc="-40" dirty="0">
                <a:latin typeface="Arial Narrow"/>
                <a:cs typeface="Arial Narrow"/>
              </a:rPr>
              <a:t>Διαδικασία </a:t>
            </a:r>
            <a:r>
              <a:rPr lang="en-GB" sz="2200" b="1" spc="-40" dirty="0">
                <a:latin typeface="Arial Narrow"/>
                <a:cs typeface="Arial Narrow"/>
              </a:rPr>
              <a:t>Leave-One-Out</a:t>
            </a:r>
            <a:r>
              <a:rPr sz="2200" b="1" spc="-10" dirty="0">
                <a:latin typeface="Arial Narrow"/>
                <a:cs typeface="Arial Narrow"/>
              </a:rPr>
              <a:t>:</a:t>
            </a:r>
            <a:r>
              <a:rPr sz="2200" b="1" dirty="0">
                <a:latin typeface="Arial Narrow"/>
                <a:cs typeface="Arial Narrow"/>
              </a:rPr>
              <a:t>	</a:t>
            </a:r>
            <a:r>
              <a:rPr lang="el-GR" sz="2200" spc="-20" dirty="0">
                <a:latin typeface="Gill Sans MT"/>
                <a:cs typeface="Gill Sans MT"/>
              </a:rPr>
              <a:t>κάθε έγγραφο με τη σειρά του χρησιμοποιείται ως σύνολο δοκιμών, αφήνοντας τα υπόλοιπα έγγραφα για το σύνολο εκπαίδευσης (4/5) και το σύνολο επικύρωσης (1/5) για την επιλογή μοντέλου</a:t>
            </a:r>
            <a:endParaRPr sz="2200" dirty="0">
              <a:latin typeface="Gill Sans MT"/>
              <a:cs typeface="Gill Sans MT"/>
            </a:endParaRPr>
          </a:p>
          <a:p>
            <a:pPr>
              <a:lnSpc>
                <a:spcPct val="100000"/>
              </a:lnSpc>
              <a:spcBef>
                <a:spcPts val="55"/>
              </a:spcBef>
            </a:pPr>
            <a:endParaRPr sz="1950" dirty="0">
              <a:latin typeface="Gill Sans MT"/>
              <a:cs typeface="Gill Sans MT"/>
            </a:endParaRPr>
          </a:p>
          <a:p>
            <a:pPr marL="2540" algn="ctr">
              <a:lnSpc>
                <a:spcPct val="100000"/>
              </a:lnSpc>
            </a:pPr>
            <a:r>
              <a:rPr sz="2200" b="1" spc="229" dirty="0">
                <a:latin typeface="Arial Narrow"/>
                <a:cs typeface="Arial Narrow"/>
              </a:rPr>
              <a:t>3</a:t>
            </a:r>
            <a:r>
              <a:rPr sz="2200" b="1" spc="85" dirty="0">
                <a:latin typeface="Arial Narrow"/>
                <a:cs typeface="Arial Narrow"/>
              </a:rPr>
              <a:t> </a:t>
            </a:r>
            <a:r>
              <a:rPr lang="el-GR" sz="2200" b="1" spc="-10" dirty="0">
                <a:latin typeface="Arial Narrow"/>
                <a:cs typeface="Arial Narrow"/>
              </a:rPr>
              <a:t>Μετρήσεις</a:t>
            </a:r>
            <a:endParaRPr sz="2200" dirty="0">
              <a:latin typeface="Arial Narrow"/>
              <a:cs typeface="Arial Narrow"/>
            </a:endParaRPr>
          </a:p>
          <a:p>
            <a:pPr>
              <a:lnSpc>
                <a:spcPct val="100000"/>
              </a:lnSpc>
              <a:spcBef>
                <a:spcPts val="25"/>
              </a:spcBef>
            </a:pPr>
            <a:endParaRPr sz="2000" dirty="0">
              <a:latin typeface="Arial Narrow"/>
              <a:cs typeface="Arial Narrow"/>
            </a:endParaRPr>
          </a:p>
          <a:p>
            <a:pPr marL="12700">
              <a:lnSpc>
                <a:spcPct val="100000"/>
              </a:lnSpc>
            </a:pPr>
            <a:r>
              <a:rPr lang="el-GR" sz="2200" b="1" spc="-70" dirty="0">
                <a:latin typeface="Arial Narrow"/>
                <a:cs typeface="Arial Narrow"/>
              </a:rPr>
              <a:t>Ακρίβεια</a:t>
            </a:r>
            <a:r>
              <a:rPr sz="2200" b="1" spc="-70" dirty="0">
                <a:latin typeface="Arial Narrow"/>
                <a:cs typeface="Arial Narrow"/>
              </a:rPr>
              <a:t>:</a:t>
            </a:r>
            <a:r>
              <a:rPr sz="2200" b="1" spc="-20" dirty="0">
                <a:latin typeface="Arial Narrow"/>
                <a:cs typeface="Arial Narrow"/>
              </a:rPr>
              <a:t> </a:t>
            </a:r>
            <a:r>
              <a:rPr lang="el-GR" sz="2200" spc="-65" dirty="0">
                <a:latin typeface="Gill Sans MT"/>
                <a:cs typeface="Gill Sans MT"/>
              </a:rPr>
              <a:t>κλάσμα των θετικών προβλέψεων που χαρακτηρίζονται πράγματι ως θετικές</a:t>
            </a:r>
            <a:endParaRPr sz="2200" dirty="0">
              <a:latin typeface="Gill Sans MT"/>
              <a:cs typeface="Gill Sans MT"/>
            </a:endParaRPr>
          </a:p>
          <a:p>
            <a:pPr>
              <a:lnSpc>
                <a:spcPct val="100000"/>
              </a:lnSpc>
              <a:spcBef>
                <a:spcPts val="5"/>
              </a:spcBef>
            </a:pPr>
            <a:endParaRPr sz="2000" dirty="0">
              <a:latin typeface="Gill Sans MT"/>
              <a:cs typeface="Gill Sans MT"/>
            </a:endParaRPr>
          </a:p>
          <a:p>
            <a:pPr marL="12700">
              <a:lnSpc>
                <a:spcPct val="100000"/>
              </a:lnSpc>
              <a:spcBef>
                <a:spcPts val="5"/>
              </a:spcBef>
            </a:pPr>
            <a:r>
              <a:rPr lang="el-GR" sz="2200" b="1" spc="-75" dirty="0">
                <a:latin typeface="Arial Narrow"/>
                <a:cs typeface="Arial Narrow"/>
              </a:rPr>
              <a:t>Ανάκληση</a:t>
            </a:r>
            <a:r>
              <a:rPr sz="2200" b="1" spc="-75" dirty="0">
                <a:latin typeface="Arial Narrow"/>
                <a:cs typeface="Arial Narrow"/>
              </a:rPr>
              <a:t>:</a:t>
            </a:r>
            <a:r>
              <a:rPr sz="2200" b="1" spc="-30" dirty="0">
                <a:latin typeface="Arial Narrow"/>
                <a:cs typeface="Arial Narrow"/>
              </a:rPr>
              <a:t> </a:t>
            </a:r>
            <a:r>
              <a:rPr lang="el-GR" sz="2200" spc="-70" dirty="0">
                <a:latin typeface="Gill Sans MT"/>
                <a:cs typeface="Gill Sans MT"/>
              </a:rPr>
              <a:t>κλάσμα των θετικών παραδειγμάτων που ανιχνεύονται σωστά</a:t>
            </a:r>
            <a:endParaRPr sz="2200" dirty="0">
              <a:latin typeface="Gill Sans MT"/>
              <a:cs typeface="Gill Sans MT"/>
            </a:endParaRPr>
          </a:p>
          <a:p>
            <a:pPr>
              <a:lnSpc>
                <a:spcPct val="100000"/>
              </a:lnSpc>
              <a:spcBef>
                <a:spcPts val="55"/>
              </a:spcBef>
            </a:pPr>
            <a:endParaRPr sz="1950" dirty="0">
              <a:latin typeface="Gill Sans MT"/>
              <a:cs typeface="Gill Sans MT"/>
            </a:endParaRPr>
          </a:p>
          <a:p>
            <a:pPr marL="12700">
              <a:lnSpc>
                <a:spcPct val="100000"/>
              </a:lnSpc>
            </a:pPr>
            <a:r>
              <a:rPr sz="2200" b="1" dirty="0">
                <a:latin typeface="Arial Narrow"/>
                <a:cs typeface="Arial Narrow"/>
              </a:rPr>
              <a:t>F1:</a:t>
            </a:r>
            <a:r>
              <a:rPr sz="2200" b="1" spc="20" dirty="0">
                <a:latin typeface="Arial Narrow"/>
                <a:cs typeface="Arial Narrow"/>
              </a:rPr>
              <a:t> </a:t>
            </a:r>
            <a:r>
              <a:rPr lang="el-GR" sz="2200" spc="-55" dirty="0">
                <a:latin typeface="Gill Sans MT"/>
                <a:cs typeface="Gill Sans MT"/>
              </a:rPr>
              <a:t>αρμονικός μέσος όρος μεταξύ ακρίβειας και ανάκλησης</a:t>
            </a:r>
            <a:endParaRPr lang="en-US" sz="2200" dirty="0">
              <a:latin typeface="Gill Sans MT"/>
              <a:cs typeface="Gill Sans MT"/>
            </a:endParaRPr>
          </a:p>
          <a:p>
            <a:pPr>
              <a:lnSpc>
                <a:spcPct val="100000"/>
              </a:lnSpc>
              <a:spcBef>
                <a:spcPts val="55"/>
              </a:spcBef>
            </a:pPr>
            <a:endParaRPr lang="en-US" sz="1950" dirty="0">
              <a:latin typeface="Gill Sans MT"/>
              <a:cs typeface="Gill Sans MT"/>
            </a:endParaRPr>
          </a:p>
          <a:p>
            <a:pPr algn="ctr">
              <a:lnSpc>
                <a:spcPct val="100000"/>
              </a:lnSpc>
            </a:pPr>
            <a:r>
              <a:rPr lang="el-GR" sz="2200" b="1" spc="-45" dirty="0">
                <a:latin typeface="Arial Narrow"/>
                <a:cs typeface="Arial Narrow"/>
              </a:rPr>
              <a:t>Βασικές γραμμές σύγκρισης</a:t>
            </a:r>
            <a:r>
              <a:rPr lang="en-US" sz="2200" b="1" spc="-55" dirty="0">
                <a:latin typeface="Arial Narrow"/>
                <a:cs typeface="Arial Narrow"/>
              </a:rPr>
              <a:t>:</a:t>
            </a:r>
            <a:r>
              <a:rPr lang="en-US" sz="2200" b="1" spc="-45" dirty="0">
                <a:latin typeface="Arial Narrow"/>
                <a:cs typeface="Arial Narrow"/>
              </a:rPr>
              <a:t> </a:t>
            </a:r>
            <a:r>
              <a:rPr lang="el-GR" sz="2200" spc="-60" dirty="0">
                <a:latin typeface="Gill Sans MT"/>
                <a:cs typeface="Gill Sans MT"/>
              </a:rPr>
              <a:t>τυχαίος </a:t>
            </a:r>
            <a:r>
              <a:rPr lang="el-GR" sz="2200" spc="-60" dirty="0" err="1">
                <a:latin typeface="Gill Sans MT"/>
                <a:cs typeface="Gill Sans MT"/>
              </a:rPr>
              <a:t>ταξινομητής</a:t>
            </a:r>
            <a:endParaRPr lang="en-US" sz="2200" dirty="0">
              <a:latin typeface="Gill Sans MT"/>
              <a:cs typeface="Gill Sans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3342" y="57404"/>
            <a:ext cx="5510658" cy="931602"/>
          </a:xfrm>
          <a:prstGeom prst="rect">
            <a:avLst/>
          </a:prstGeom>
        </p:spPr>
        <p:txBody>
          <a:bodyPr vert="horz" wrap="square" lIns="0" tIns="13335" rIns="0" bIns="0" rtlCol="0">
            <a:spAutoFit/>
          </a:bodyPr>
          <a:lstStyle/>
          <a:p>
            <a:pPr marL="24765" algn="ctr">
              <a:lnSpc>
                <a:spcPts val="3750"/>
              </a:lnSpc>
              <a:spcBef>
                <a:spcPts val="105"/>
              </a:spcBef>
            </a:pPr>
            <a:r>
              <a:rPr lang="el-GR" sz="3200" b="0" spc="-80" dirty="0">
                <a:solidFill>
                  <a:srgbClr val="1F4E79"/>
                </a:solidFill>
                <a:latin typeface="Gill Sans MT"/>
                <a:cs typeface="Gill Sans MT"/>
              </a:rPr>
              <a:t>Πειραματικά αποτελέσματα</a:t>
            </a:r>
            <a:br>
              <a:rPr lang="el-GR" sz="3200" b="0" spc="-80" dirty="0">
                <a:solidFill>
                  <a:srgbClr val="1F4E79"/>
                </a:solidFill>
                <a:latin typeface="Gill Sans MT"/>
                <a:cs typeface="Gill Sans MT"/>
              </a:rPr>
            </a:br>
            <a:r>
              <a:rPr lang="el-GR" sz="2000" spc="-40" dirty="0">
                <a:solidFill>
                  <a:srgbClr val="000000"/>
                </a:solidFill>
              </a:rPr>
              <a:t>Απόδοση</a:t>
            </a:r>
            <a:r>
              <a:rPr sz="2000" b="0" spc="-40" dirty="0">
                <a:solidFill>
                  <a:srgbClr val="000000"/>
                </a:solidFill>
                <a:latin typeface="Gill Sans MT"/>
                <a:cs typeface="Gill Sans MT"/>
              </a:rPr>
              <a:t>:</a:t>
            </a:r>
            <a:r>
              <a:rPr sz="2000" b="0" spc="-55" dirty="0">
                <a:solidFill>
                  <a:srgbClr val="000000"/>
                </a:solidFill>
                <a:latin typeface="Gill Sans MT"/>
                <a:cs typeface="Gill Sans MT"/>
              </a:rPr>
              <a:t> </a:t>
            </a:r>
            <a:r>
              <a:rPr lang="el-GR" sz="2000" b="0" spc="-80" dirty="0">
                <a:solidFill>
                  <a:srgbClr val="000000"/>
                </a:solidFill>
                <a:latin typeface="Gill Sans MT"/>
                <a:cs typeface="Gill Sans MT"/>
              </a:rPr>
              <a:t>μέγεθος εκπαιδευτικού συνόλου</a:t>
            </a:r>
            <a:r>
              <a:rPr sz="2000" b="0" spc="160" dirty="0">
                <a:solidFill>
                  <a:srgbClr val="000000"/>
                </a:solidFill>
                <a:latin typeface="Gill Sans MT"/>
                <a:cs typeface="Gill Sans MT"/>
              </a:rPr>
              <a:t>=</a:t>
            </a:r>
            <a:r>
              <a:rPr sz="2000" b="0" spc="-10" dirty="0">
                <a:solidFill>
                  <a:srgbClr val="000000"/>
                </a:solidFill>
                <a:latin typeface="Gill Sans MT"/>
                <a:cs typeface="Gill Sans MT"/>
              </a:rPr>
              <a:t> </a:t>
            </a:r>
            <a:r>
              <a:rPr sz="2000" spc="200" dirty="0">
                <a:solidFill>
                  <a:srgbClr val="000000"/>
                </a:solidFill>
              </a:rPr>
              <a:t>50</a:t>
            </a:r>
            <a:r>
              <a:rPr sz="2000" spc="30" dirty="0">
                <a:solidFill>
                  <a:srgbClr val="000000"/>
                </a:solidFill>
              </a:rPr>
              <a:t> </a:t>
            </a:r>
            <a:r>
              <a:rPr sz="2000" spc="-25" dirty="0">
                <a:solidFill>
                  <a:srgbClr val="000000"/>
                </a:solidFill>
              </a:rPr>
              <a:t>Tos</a:t>
            </a:r>
            <a:endParaRPr sz="2000" dirty="0">
              <a:latin typeface="Gill Sans MT"/>
              <a:cs typeface="Gill Sans MT"/>
            </a:endParaRPr>
          </a:p>
        </p:txBody>
      </p:sp>
      <p:grpSp>
        <p:nvGrpSpPr>
          <p:cNvPr id="3" name="object 3"/>
          <p:cNvGrpSpPr/>
          <p:nvPr/>
        </p:nvGrpSpPr>
        <p:grpSpPr>
          <a:xfrm>
            <a:off x="1889303" y="1000460"/>
            <a:ext cx="8379459" cy="4537075"/>
            <a:chOff x="1889303" y="1000460"/>
            <a:chExt cx="8379459" cy="4537075"/>
          </a:xfrm>
        </p:grpSpPr>
        <p:pic>
          <p:nvPicPr>
            <p:cNvPr id="4" name="object 4"/>
            <p:cNvPicPr/>
            <p:nvPr/>
          </p:nvPicPr>
          <p:blipFill>
            <a:blip r:embed="rId2" cstate="print"/>
            <a:stretch>
              <a:fillRect/>
            </a:stretch>
          </p:blipFill>
          <p:spPr>
            <a:xfrm>
              <a:off x="1889303" y="1000460"/>
              <a:ext cx="8379229" cy="4536530"/>
            </a:xfrm>
            <a:prstGeom prst="rect">
              <a:avLst/>
            </a:prstGeom>
          </p:spPr>
        </p:pic>
        <p:pic>
          <p:nvPicPr>
            <p:cNvPr id="5" name="object 5"/>
            <p:cNvPicPr/>
            <p:nvPr/>
          </p:nvPicPr>
          <p:blipFill>
            <a:blip r:embed="rId3" cstate="print"/>
            <a:stretch>
              <a:fillRect/>
            </a:stretch>
          </p:blipFill>
          <p:spPr>
            <a:xfrm>
              <a:off x="2369820" y="1431036"/>
              <a:ext cx="7452359" cy="3608832"/>
            </a:xfrm>
            <a:prstGeom prst="rect">
              <a:avLst/>
            </a:prstGeom>
          </p:spPr>
        </p:pic>
      </p:grpSp>
      <p:sp>
        <p:nvSpPr>
          <p:cNvPr id="6" name="object 6"/>
          <p:cNvSpPr txBox="1"/>
          <p:nvPr/>
        </p:nvSpPr>
        <p:spPr>
          <a:xfrm>
            <a:off x="4501640" y="5586171"/>
            <a:ext cx="3880359" cy="350737"/>
          </a:xfrm>
          <a:prstGeom prst="rect">
            <a:avLst/>
          </a:prstGeom>
        </p:spPr>
        <p:txBody>
          <a:bodyPr vert="horz" wrap="square" lIns="0" tIns="12065" rIns="0" bIns="0" rtlCol="0">
            <a:spAutoFit/>
          </a:bodyPr>
          <a:lstStyle/>
          <a:p>
            <a:pPr marL="12700">
              <a:lnSpc>
                <a:spcPct val="100000"/>
              </a:lnSpc>
              <a:spcBef>
                <a:spcPts val="95"/>
              </a:spcBef>
            </a:pPr>
            <a:r>
              <a:rPr lang="el-GR" sz="2200" dirty="0">
                <a:latin typeface="Times New Roman"/>
                <a:cs typeface="Times New Roman"/>
              </a:rPr>
              <a:t>Καλύτερη απόδοση</a:t>
            </a:r>
            <a:r>
              <a:rPr sz="2200" dirty="0">
                <a:latin typeface="Times New Roman"/>
                <a:cs typeface="Times New Roman"/>
              </a:rPr>
              <a:t>:</a:t>
            </a:r>
            <a:r>
              <a:rPr sz="2200" spc="-50" dirty="0">
                <a:latin typeface="Times New Roman"/>
                <a:cs typeface="Times New Roman"/>
              </a:rPr>
              <a:t> </a:t>
            </a:r>
            <a:r>
              <a:rPr sz="2200" b="1" spc="-10" dirty="0">
                <a:latin typeface="Times New Roman"/>
                <a:cs typeface="Times New Roman"/>
              </a:rPr>
              <a:t>Ensemble</a:t>
            </a:r>
            <a:endParaRPr sz="2200" dirty="0">
              <a:latin typeface="Times New Roman"/>
              <a:cs typeface="Times New Roman"/>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27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p:nvPr/>
        </p:nvSpPr>
        <p:spPr>
          <a:xfrm>
            <a:off x="3466399" y="256138"/>
            <a:ext cx="5215891" cy="566822"/>
          </a:xfrm>
          <a:prstGeom prst="rect">
            <a:avLst/>
          </a:prstGeom>
        </p:spPr>
        <p:txBody>
          <a:bodyPr vert="horz" wrap="square" lIns="0" tIns="12700" rIns="0" bIns="0" rtlCol="0">
            <a:spAutoFit/>
          </a:bodyPr>
          <a:lstStyle/>
          <a:p>
            <a:pPr marL="12700">
              <a:lnSpc>
                <a:spcPct val="100000"/>
              </a:lnSpc>
              <a:spcBef>
                <a:spcPts val="100"/>
              </a:spcBef>
            </a:pPr>
            <a:r>
              <a:rPr lang="el-GR" sz="3600" b="0" spc="-80" dirty="0">
                <a:solidFill>
                  <a:srgbClr val="1F4E79"/>
                </a:solidFill>
                <a:latin typeface="Gill Sans MT"/>
                <a:cs typeface="Gill Sans MT"/>
              </a:rPr>
              <a:t>Πειραματικά αποτελέσματα</a:t>
            </a:r>
            <a:endParaRPr lang="en-GB" sz="3600" dirty="0">
              <a:latin typeface="Gill Sans MT"/>
              <a:cs typeface="Gill Sans MT"/>
            </a:endParaRPr>
          </a:p>
        </p:txBody>
      </p:sp>
      <p:sp>
        <p:nvSpPr>
          <p:cNvPr id="4" name="object 4"/>
          <p:cNvSpPr txBox="1"/>
          <p:nvPr/>
        </p:nvSpPr>
        <p:spPr>
          <a:xfrm>
            <a:off x="11093957"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28</a:t>
            </a:r>
            <a:endParaRPr sz="1200">
              <a:latin typeface="Calibri"/>
              <a:cs typeface="Calibri"/>
            </a:endParaRPr>
          </a:p>
        </p:txBody>
      </p:sp>
      <p:sp>
        <p:nvSpPr>
          <p:cNvPr id="5" name="object 5"/>
          <p:cNvSpPr txBox="1"/>
          <p:nvPr/>
        </p:nvSpPr>
        <p:spPr>
          <a:xfrm>
            <a:off x="916939" y="1000709"/>
            <a:ext cx="10485755" cy="1366400"/>
          </a:xfrm>
          <a:prstGeom prst="rect">
            <a:avLst/>
          </a:prstGeom>
        </p:spPr>
        <p:txBody>
          <a:bodyPr vert="horz" wrap="square" lIns="0" tIns="12065" rIns="0" bIns="0" rtlCol="0">
            <a:spAutoFit/>
          </a:bodyPr>
          <a:lstStyle/>
          <a:p>
            <a:pPr marL="12700" marR="5080" algn="just">
              <a:lnSpc>
                <a:spcPct val="100000"/>
              </a:lnSpc>
              <a:spcBef>
                <a:spcPts val="95"/>
              </a:spcBef>
            </a:pPr>
            <a:r>
              <a:rPr lang="el-GR" sz="2200" dirty="0">
                <a:latin typeface="Calibri"/>
                <a:cs typeface="Calibri"/>
              </a:rPr>
              <a:t>Το </a:t>
            </a:r>
            <a:r>
              <a:rPr lang="en-US" sz="2200" dirty="0">
                <a:latin typeface="Calibri"/>
                <a:cs typeface="Calibri"/>
              </a:rPr>
              <a:t>Claudette</a:t>
            </a:r>
            <a:r>
              <a:rPr lang="en-US" sz="2200" spc="15" dirty="0">
                <a:latin typeface="Calibri"/>
                <a:cs typeface="Calibri"/>
              </a:rPr>
              <a:t> </a:t>
            </a:r>
            <a:r>
              <a:rPr lang="el-GR" sz="2200" dirty="0">
                <a:latin typeface="Calibri"/>
                <a:cs typeface="Calibri"/>
              </a:rPr>
              <a:t>εντόπισε σωστά περίπου το </a:t>
            </a:r>
            <a:r>
              <a:rPr lang="en-US" sz="2200" b="1" dirty="0">
                <a:latin typeface="Calibri"/>
                <a:cs typeface="Calibri"/>
              </a:rPr>
              <a:t>80</a:t>
            </a:r>
            <a:r>
              <a:rPr lang="en-US" sz="2200" dirty="0">
                <a:latin typeface="Calibri"/>
                <a:cs typeface="Calibri"/>
              </a:rPr>
              <a:t>%</a:t>
            </a:r>
            <a:r>
              <a:rPr lang="en-US" sz="2200" spc="5" dirty="0">
                <a:latin typeface="Calibri"/>
                <a:cs typeface="Calibri"/>
              </a:rPr>
              <a:t> </a:t>
            </a:r>
            <a:r>
              <a:rPr lang="el-GR" sz="2200" dirty="0">
                <a:latin typeface="Calibri"/>
                <a:cs typeface="Calibri"/>
              </a:rPr>
              <a:t>των </a:t>
            </a:r>
            <a:r>
              <a:rPr lang="el-GR" sz="2200" b="1" dirty="0">
                <a:latin typeface="Calibri"/>
                <a:cs typeface="Calibri"/>
              </a:rPr>
              <a:t>ενδεχομένως καταχρηστικών </a:t>
            </a:r>
            <a:r>
              <a:rPr lang="el-GR" sz="2200" dirty="0">
                <a:latin typeface="Calibri"/>
                <a:cs typeface="Calibri"/>
              </a:rPr>
              <a:t>ρητρών σε κάθε κατηγορία</a:t>
            </a:r>
            <a:r>
              <a:rPr lang="en-US" sz="2200" spc="-10" dirty="0">
                <a:latin typeface="Calibri"/>
                <a:cs typeface="Calibri"/>
              </a:rPr>
              <a:t>, </a:t>
            </a:r>
            <a:r>
              <a:rPr lang="el-GR" sz="2200" dirty="0">
                <a:latin typeface="Calibri"/>
                <a:cs typeface="Calibri"/>
              </a:rPr>
              <a:t>σε ένα πλαίσιο διακύμανσης με </a:t>
            </a:r>
            <a:r>
              <a:rPr lang="el-GR" sz="2200" b="1" dirty="0">
                <a:latin typeface="Calibri"/>
                <a:cs typeface="Calibri"/>
              </a:rPr>
              <a:t>ελάχιστο το </a:t>
            </a:r>
            <a:r>
              <a:rPr lang="en-US" sz="2200" b="1" dirty="0">
                <a:latin typeface="Calibri"/>
                <a:cs typeface="Calibri"/>
              </a:rPr>
              <a:t>72.7%</a:t>
            </a:r>
            <a:r>
              <a:rPr lang="en-US" sz="2200" b="1" spc="195" dirty="0">
                <a:latin typeface="Calibri"/>
                <a:cs typeface="Calibri"/>
              </a:rPr>
              <a:t> </a:t>
            </a:r>
            <a:r>
              <a:rPr lang="el-GR" sz="2200" spc="195" dirty="0">
                <a:latin typeface="Calibri"/>
                <a:cs typeface="Calibri"/>
              </a:rPr>
              <a:t>στην περίπτωση διαμεσολαβητικών ρητρών</a:t>
            </a:r>
            <a:r>
              <a:rPr lang="en-US" sz="2200" dirty="0">
                <a:latin typeface="Calibri"/>
                <a:cs typeface="Calibri"/>
              </a:rPr>
              <a:t>,</a:t>
            </a:r>
            <a:r>
              <a:rPr lang="en-US" sz="2200" spc="210" dirty="0">
                <a:latin typeface="Calibri"/>
                <a:cs typeface="Calibri"/>
              </a:rPr>
              <a:t> </a:t>
            </a:r>
            <a:r>
              <a:rPr lang="el-GR" sz="2200" b="1" spc="210" dirty="0">
                <a:latin typeface="Calibri"/>
                <a:cs typeface="Calibri"/>
              </a:rPr>
              <a:t>μέχρι και το</a:t>
            </a:r>
            <a:r>
              <a:rPr lang="en-US" sz="2200" b="1" spc="200" dirty="0">
                <a:latin typeface="Calibri"/>
                <a:cs typeface="Calibri"/>
              </a:rPr>
              <a:t> </a:t>
            </a:r>
            <a:r>
              <a:rPr lang="en-US" sz="2200" b="1" dirty="0">
                <a:latin typeface="Calibri"/>
                <a:cs typeface="Calibri"/>
              </a:rPr>
              <a:t>89.7%,</a:t>
            </a:r>
            <a:r>
              <a:rPr lang="en-US" sz="2200" b="1" spc="195" dirty="0">
                <a:latin typeface="Calibri"/>
                <a:cs typeface="Calibri"/>
              </a:rPr>
              <a:t> </a:t>
            </a:r>
            <a:r>
              <a:rPr lang="el-GR" sz="2200" dirty="0">
                <a:latin typeface="Calibri"/>
                <a:cs typeface="Calibri"/>
              </a:rPr>
              <a:t>όπως στην περίπτωση των ρητρών δικαιοδοσίας</a:t>
            </a:r>
            <a:r>
              <a:rPr lang="en-US" sz="2200" spc="-10" dirty="0">
                <a:latin typeface="Calibri"/>
                <a:cs typeface="Calibri"/>
              </a:rPr>
              <a:t>.</a:t>
            </a:r>
            <a:endParaRPr lang="en-US" sz="2200" dirty="0">
              <a:latin typeface="Calibri"/>
              <a:cs typeface="Calibri"/>
            </a:endParaRPr>
          </a:p>
        </p:txBody>
      </p:sp>
      <p:grpSp>
        <p:nvGrpSpPr>
          <p:cNvPr id="6" name="object 6"/>
          <p:cNvGrpSpPr/>
          <p:nvPr/>
        </p:nvGrpSpPr>
        <p:grpSpPr>
          <a:xfrm>
            <a:off x="1805939" y="1776971"/>
            <a:ext cx="8536940" cy="4953000"/>
            <a:chOff x="1805939" y="1776971"/>
            <a:chExt cx="8536940" cy="4953000"/>
          </a:xfrm>
        </p:grpSpPr>
        <p:pic>
          <p:nvPicPr>
            <p:cNvPr id="7" name="object 7"/>
            <p:cNvPicPr/>
            <p:nvPr/>
          </p:nvPicPr>
          <p:blipFill>
            <a:blip r:embed="rId3" cstate="print"/>
            <a:stretch>
              <a:fillRect/>
            </a:stretch>
          </p:blipFill>
          <p:spPr>
            <a:xfrm>
              <a:off x="1805939" y="1776971"/>
              <a:ext cx="8536813" cy="4952619"/>
            </a:xfrm>
            <a:prstGeom prst="rect">
              <a:avLst/>
            </a:prstGeom>
          </p:spPr>
        </p:pic>
        <p:pic>
          <p:nvPicPr>
            <p:cNvPr id="8" name="object 8"/>
            <p:cNvPicPr/>
            <p:nvPr/>
          </p:nvPicPr>
          <p:blipFill>
            <a:blip r:embed="rId4" cstate="print"/>
            <a:stretch>
              <a:fillRect/>
            </a:stretch>
          </p:blipFill>
          <p:spPr>
            <a:xfrm>
              <a:off x="2493263" y="2414016"/>
              <a:ext cx="7205472" cy="3621024"/>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9171" y="1645920"/>
            <a:ext cx="9968865" cy="5061585"/>
            <a:chOff x="329171" y="1645920"/>
            <a:chExt cx="9968865" cy="5061585"/>
          </a:xfrm>
        </p:grpSpPr>
        <p:pic>
          <p:nvPicPr>
            <p:cNvPr id="3" name="object 3"/>
            <p:cNvPicPr/>
            <p:nvPr/>
          </p:nvPicPr>
          <p:blipFill>
            <a:blip r:embed="rId2" cstate="print"/>
            <a:stretch>
              <a:fillRect/>
            </a:stretch>
          </p:blipFill>
          <p:spPr>
            <a:xfrm>
              <a:off x="2651759" y="1645920"/>
              <a:ext cx="7645908" cy="4578096"/>
            </a:xfrm>
            <a:prstGeom prst="rect">
              <a:avLst/>
            </a:prstGeom>
          </p:spPr>
        </p:pic>
        <p:pic>
          <p:nvPicPr>
            <p:cNvPr id="4" name="object 4"/>
            <p:cNvPicPr/>
            <p:nvPr/>
          </p:nvPicPr>
          <p:blipFill>
            <a:blip r:embed="rId3" cstate="print"/>
            <a:stretch>
              <a:fillRect/>
            </a:stretch>
          </p:blipFill>
          <p:spPr>
            <a:xfrm>
              <a:off x="2784348" y="1699260"/>
              <a:ext cx="7395972" cy="4328160"/>
            </a:xfrm>
            <a:prstGeom prst="rect">
              <a:avLst/>
            </a:prstGeom>
          </p:spPr>
        </p:pic>
      </p:grpSp>
      <p:sp>
        <p:nvSpPr>
          <p:cNvPr id="5" name="object 5"/>
          <p:cNvSpPr txBox="1">
            <a:spLocks noGrp="1"/>
          </p:cNvSpPr>
          <p:nvPr>
            <p:ph type="title"/>
          </p:nvPr>
        </p:nvSpPr>
        <p:spPr>
          <a:xfrm>
            <a:off x="2578671" y="177128"/>
            <a:ext cx="7034658" cy="913711"/>
          </a:xfrm>
          <a:prstGeom prst="rect">
            <a:avLst/>
          </a:prstGeom>
        </p:spPr>
        <p:txBody>
          <a:bodyPr vert="horz" wrap="square" lIns="0" tIns="417194" rIns="0" bIns="0" rtlCol="0">
            <a:spAutoFit/>
          </a:bodyPr>
          <a:lstStyle/>
          <a:p>
            <a:pPr marL="1591945">
              <a:lnSpc>
                <a:spcPct val="100000"/>
              </a:lnSpc>
              <a:spcBef>
                <a:spcPts val="105"/>
              </a:spcBef>
            </a:pPr>
            <a:r>
              <a:rPr lang="el-GR" sz="3200" dirty="0">
                <a:solidFill>
                  <a:srgbClr val="1F3863"/>
                </a:solidFill>
              </a:rPr>
              <a:t>Ένας διαδικτυακός διακομιστής</a:t>
            </a:r>
            <a:endParaRPr sz="320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29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0621" y="154842"/>
            <a:ext cx="10892155" cy="5647690"/>
            <a:chOff x="750621" y="154842"/>
            <a:chExt cx="10892155" cy="5647690"/>
          </a:xfrm>
        </p:grpSpPr>
        <p:pic>
          <p:nvPicPr>
            <p:cNvPr id="3" name="object 3"/>
            <p:cNvPicPr/>
            <p:nvPr/>
          </p:nvPicPr>
          <p:blipFill>
            <a:blip r:embed="rId2" cstate="print"/>
            <a:stretch>
              <a:fillRect/>
            </a:stretch>
          </p:blipFill>
          <p:spPr>
            <a:xfrm>
              <a:off x="853439" y="1559052"/>
              <a:ext cx="9849611" cy="3483864"/>
            </a:xfrm>
            <a:prstGeom prst="rect">
              <a:avLst/>
            </a:prstGeom>
          </p:spPr>
        </p:pic>
        <p:sp>
          <p:nvSpPr>
            <p:cNvPr id="4" name="object 4"/>
            <p:cNvSpPr/>
            <p:nvPr/>
          </p:nvSpPr>
          <p:spPr>
            <a:xfrm>
              <a:off x="874775" y="4271771"/>
              <a:ext cx="9828530" cy="1150620"/>
            </a:xfrm>
            <a:custGeom>
              <a:avLst/>
              <a:gdLst/>
              <a:ahLst/>
              <a:cxnLst/>
              <a:rect l="l" t="t" r="r" b="b"/>
              <a:pathLst>
                <a:path w="9828530" h="1150620">
                  <a:moveTo>
                    <a:pt x="9828276" y="0"/>
                  </a:moveTo>
                  <a:lnTo>
                    <a:pt x="0" y="0"/>
                  </a:lnTo>
                  <a:lnTo>
                    <a:pt x="0" y="1150619"/>
                  </a:lnTo>
                  <a:lnTo>
                    <a:pt x="9828276" y="1150619"/>
                  </a:lnTo>
                  <a:lnTo>
                    <a:pt x="982827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780287" y="4549139"/>
              <a:ext cx="8502396" cy="979932"/>
            </a:xfrm>
            <a:prstGeom prst="rect">
              <a:avLst/>
            </a:prstGeom>
          </p:spPr>
        </p:pic>
        <p:pic>
          <p:nvPicPr>
            <p:cNvPr id="6" name="object 6"/>
            <p:cNvPicPr/>
            <p:nvPr/>
          </p:nvPicPr>
          <p:blipFill>
            <a:blip r:embed="rId4" cstate="print"/>
            <a:stretch>
              <a:fillRect/>
            </a:stretch>
          </p:blipFill>
          <p:spPr>
            <a:xfrm>
              <a:off x="853439" y="1575816"/>
              <a:ext cx="2055876" cy="248412"/>
            </a:xfrm>
            <a:prstGeom prst="rect">
              <a:avLst/>
            </a:prstGeom>
          </p:spPr>
        </p:pic>
        <p:pic>
          <p:nvPicPr>
            <p:cNvPr id="7" name="object 7"/>
            <p:cNvPicPr/>
            <p:nvPr/>
          </p:nvPicPr>
          <p:blipFill>
            <a:blip r:embed="rId5" cstate="print"/>
            <a:stretch>
              <a:fillRect/>
            </a:stretch>
          </p:blipFill>
          <p:spPr>
            <a:xfrm>
              <a:off x="874775" y="3311651"/>
              <a:ext cx="2141220" cy="233172"/>
            </a:xfrm>
            <a:prstGeom prst="rect">
              <a:avLst/>
            </a:prstGeom>
          </p:spPr>
        </p:pic>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30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92011" y="2145792"/>
            <a:ext cx="5017785" cy="3662172"/>
          </a:xfrm>
          <a:prstGeom prst="rect">
            <a:avLst/>
          </a:prstGeom>
        </p:spPr>
      </p:pic>
      <p:sp>
        <p:nvSpPr>
          <p:cNvPr id="3" name="object 3"/>
          <p:cNvSpPr txBox="1"/>
          <p:nvPr/>
        </p:nvSpPr>
        <p:spPr>
          <a:xfrm>
            <a:off x="535940" y="986739"/>
            <a:ext cx="10357485" cy="1120820"/>
          </a:xfrm>
          <a:prstGeom prst="rect">
            <a:avLst/>
          </a:prstGeom>
        </p:spPr>
        <p:txBody>
          <a:bodyPr vert="horz" wrap="square" lIns="0" tIns="12700" rIns="0" bIns="0" rtlCol="0">
            <a:spAutoFit/>
          </a:bodyPr>
          <a:lstStyle/>
          <a:p>
            <a:pPr marL="12700">
              <a:lnSpc>
                <a:spcPct val="100000"/>
              </a:lnSpc>
              <a:spcBef>
                <a:spcPts val="100"/>
              </a:spcBef>
            </a:pPr>
            <a:r>
              <a:rPr lang="el-GR" sz="2400" spc="-90" dirty="0">
                <a:latin typeface="Gill Sans MT"/>
                <a:cs typeface="Gill Sans MT"/>
              </a:rPr>
              <a:t>Πρόσφατα, η δημοφιλής αντίληψη για την ΤΝ είναι ότι πρόκειται για κάτι που βρίσκεται στην υπηρεσία των επιχειρήσεων</a:t>
            </a:r>
            <a:endParaRPr sz="2100" dirty="0">
              <a:latin typeface="Gill Sans MT"/>
              <a:cs typeface="Gill Sans MT"/>
            </a:endParaRPr>
          </a:p>
          <a:p>
            <a:pPr marL="3429635">
              <a:lnSpc>
                <a:spcPct val="100000"/>
              </a:lnSpc>
            </a:pPr>
            <a:r>
              <a:rPr lang="el-GR" sz="2400" spc="-215" dirty="0">
                <a:solidFill>
                  <a:srgbClr val="4BA6AC"/>
                </a:solidFill>
                <a:latin typeface="Gill Sans MT"/>
                <a:cs typeface="Gill Sans MT"/>
              </a:rPr>
              <a:t>Η ΤΝ επηρεάζει επί του παρόντος τους καταναλωτές...</a:t>
            </a:r>
            <a:endParaRPr sz="2400" dirty="0">
              <a:latin typeface="Gill Sans MT"/>
              <a:cs typeface="Gill Sans MT"/>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0170">
              <a:lnSpc>
                <a:spcPts val="1425"/>
              </a:lnSpc>
            </a:pPr>
            <a:r>
              <a:rPr dirty="0"/>
              <a:t>■</a:t>
            </a:r>
            <a:r>
              <a:rPr spc="210" dirty="0"/>
              <a:t> </a:t>
            </a:r>
            <a:fld id="{81D60167-4931-47E6-BA6A-407CBD079E47}" type="slidenum">
              <a:rPr spc="-50" dirty="0">
                <a:latin typeface="Calibri"/>
                <a:cs typeface="Calibri"/>
              </a:rPr>
              <a:t>3</a:t>
            </a:fld>
            <a:endParaRPr spc="-50" dirty="0">
              <a:latin typeface="Calibri"/>
              <a:cs typeface="Calibri"/>
            </a:endParaRPr>
          </a:p>
        </p:txBody>
      </p:sp>
      <p:sp>
        <p:nvSpPr>
          <p:cNvPr id="4" name="object 4"/>
          <p:cNvSpPr txBox="1">
            <a:spLocks noGrp="1"/>
          </p:cNvSpPr>
          <p:nvPr>
            <p:ph type="title"/>
          </p:nvPr>
        </p:nvSpPr>
        <p:spPr>
          <a:xfrm>
            <a:off x="2133600" y="245089"/>
            <a:ext cx="7924800" cy="520655"/>
          </a:xfrm>
          <a:prstGeom prst="rect">
            <a:avLst/>
          </a:prstGeom>
        </p:spPr>
        <p:txBody>
          <a:bodyPr vert="horz" wrap="square" lIns="0" tIns="12700" rIns="0" bIns="0" rtlCol="0">
            <a:spAutoFit/>
          </a:bodyPr>
          <a:lstStyle/>
          <a:p>
            <a:pPr marL="12700">
              <a:lnSpc>
                <a:spcPct val="100000"/>
              </a:lnSpc>
              <a:spcBef>
                <a:spcPts val="100"/>
              </a:spcBef>
            </a:pPr>
            <a:r>
              <a:rPr lang="el-GR" sz="3300" dirty="0">
                <a:solidFill>
                  <a:srgbClr val="1F3863"/>
                </a:solidFill>
              </a:rPr>
              <a:t>ΝΕΑ ΠΕΡΙΓΡΑΜΑΤΑ ΤΗΣ</a:t>
            </a:r>
            <a:r>
              <a:rPr sz="3300" dirty="0">
                <a:solidFill>
                  <a:srgbClr val="1F3863"/>
                </a:solidFill>
              </a:rPr>
              <a:t> </a:t>
            </a:r>
            <a:r>
              <a:rPr lang="el-GR" sz="3300" dirty="0">
                <a:solidFill>
                  <a:srgbClr val="1F3863"/>
                </a:solidFill>
              </a:rPr>
              <a:t>ΤΝ</a:t>
            </a:r>
            <a:r>
              <a:rPr sz="3300" spc="35" dirty="0">
                <a:solidFill>
                  <a:srgbClr val="1F3863"/>
                </a:solidFill>
              </a:rPr>
              <a:t> </a:t>
            </a:r>
            <a:r>
              <a:rPr lang="el-GR" sz="3300" spc="35" dirty="0">
                <a:solidFill>
                  <a:srgbClr val="1F3863"/>
                </a:solidFill>
              </a:rPr>
              <a:t>ΚΑΙ ΤΟΥ ΝΟΜΟΥ </a:t>
            </a:r>
            <a:endParaRPr sz="3300" dirty="0"/>
          </a:p>
        </p:txBody>
      </p:sp>
      <p:sp>
        <p:nvSpPr>
          <p:cNvPr id="5" name="object 5"/>
          <p:cNvSpPr txBox="1"/>
          <p:nvPr/>
        </p:nvSpPr>
        <p:spPr>
          <a:xfrm>
            <a:off x="1290955" y="4594352"/>
            <a:ext cx="5067300" cy="1613262"/>
          </a:xfrm>
          <a:prstGeom prst="rect">
            <a:avLst/>
          </a:prstGeom>
        </p:spPr>
        <p:txBody>
          <a:bodyPr vert="horz" wrap="square" lIns="0" tIns="12700" rIns="0" bIns="0" rtlCol="0">
            <a:spAutoFit/>
          </a:bodyPr>
          <a:lstStyle/>
          <a:p>
            <a:pPr algn="ctr">
              <a:lnSpc>
                <a:spcPct val="100000"/>
              </a:lnSpc>
              <a:spcBef>
                <a:spcPts val="100"/>
              </a:spcBef>
            </a:pPr>
            <a:r>
              <a:rPr lang="el-GR" sz="2600" dirty="0">
                <a:latin typeface="Calibri"/>
                <a:cs typeface="Calibri"/>
              </a:rPr>
              <a:t>Δεν χρειάζεται να συμβαίνει αυτό!</a:t>
            </a:r>
            <a:endParaRPr sz="2600" dirty="0">
              <a:latin typeface="Calibri"/>
              <a:cs typeface="Calibri"/>
            </a:endParaRPr>
          </a:p>
          <a:p>
            <a:pPr marL="12700" marR="5080" algn="ctr">
              <a:lnSpc>
                <a:spcPct val="100000"/>
              </a:lnSpc>
            </a:pPr>
            <a:r>
              <a:rPr lang="el-GR" sz="2600" dirty="0">
                <a:latin typeface="Calibri"/>
                <a:cs typeface="Calibri"/>
              </a:rPr>
              <a:t>Η ΤΝ μπορεί να ξεκλειδώσει τεχνολογίες που </a:t>
            </a:r>
            <a:r>
              <a:rPr lang="el-GR" sz="2600" b="1" dirty="0">
                <a:latin typeface="Calibri"/>
                <a:cs typeface="Calibri"/>
              </a:rPr>
              <a:t>ενδυναμώνουν τους καταναλωτές</a:t>
            </a:r>
            <a:endParaRPr sz="2600" b="1" dirty="0">
              <a:latin typeface="Calibri"/>
              <a:cs typeface="Calibri"/>
            </a:endParaRPr>
          </a:p>
        </p:txBody>
      </p:sp>
      <p:sp>
        <p:nvSpPr>
          <p:cNvPr id="6" name="object 6"/>
          <p:cNvSpPr txBox="1"/>
          <p:nvPr/>
        </p:nvSpPr>
        <p:spPr>
          <a:xfrm>
            <a:off x="535940" y="2317496"/>
            <a:ext cx="2708275" cy="1859483"/>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lang="el-GR" sz="2400" spc="-10" dirty="0">
                <a:latin typeface="Calibri"/>
                <a:cs typeface="Calibri"/>
              </a:rPr>
              <a:t>ιδιωτικότητα</a:t>
            </a:r>
            <a:endParaRPr sz="2400" dirty="0">
              <a:latin typeface="Calibri"/>
              <a:cs typeface="Calibri"/>
            </a:endParaRPr>
          </a:p>
          <a:p>
            <a:pPr marL="355600" indent="-342900">
              <a:lnSpc>
                <a:spcPct val="100000"/>
              </a:lnSpc>
              <a:buFont typeface="Wingdings"/>
              <a:buChar char=""/>
              <a:tabLst>
                <a:tab pos="355600" algn="l"/>
              </a:tabLst>
            </a:pPr>
            <a:r>
              <a:rPr lang="el-GR" sz="2400" spc="-10" dirty="0">
                <a:latin typeface="Calibri"/>
                <a:cs typeface="Calibri"/>
              </a:rPr>
              <a:t>αυτονομία</a:t>
            </a:r>
            <a:endParaRPr sz="2400" dirty="0">
              <a:latin typeface="Calibri"/>
              <a:cs typeface="Calibri"/>
            </a:endParaRPr>
          </a:p>
          <a:p>
            <a:pPr marL="355600" indent="-342900">
              <a:lnSpc>
                <a:spcPct val="100000"/>
              </a:lnSpc>
              <a:buFont typeface="Wingdings"/>
              <a:buChar char=""/>
              <a:tabLst>
                <a:tab pos="355600" algn="l"/>
              </a:tabLst>
            </a:pPr>
            <a:r>
              <a:rPr lang="el-GR" sz="2400" dirty="0">
                <a:latin typeface="Calibri"/>
                <a:cs typeface="Calibri"/>
              </a:rPr>
              <a:t>Οικονομικά ενδιαφέροντα</a:t>
            </a:r>
            <a:endParaRPr sz="2400" dirty="0">
              <a:latin typeface="Calibri"/>
              <a:cs typeface="Calibri"/>
            </a:endParaRPr>
          </a:p>
          <a:p>
            <a:pPr marL="355600" indent="-342900">
              <a:lnSpc>
                <a:spcPct val="100000"/>
              </a:lnSpc>
              <a:buFont typeface="Wingdings"/>
              <a:buChar char=""/>
              <a:tabLst>
                <a:tab pos="355600" algn="l"/>
              </a:tabLst>
            </a:pPr>
            <a:r>
              <a:rPr lang="el-GR" sz="2400" spc="-10" dirty="0">
                <a:latin typeface="Calibri"/>
                <a:cs typeface="Calibri"/>
              </a:rPr>
              <a:t>συμπεριφορά</a:t>
            </a:r>
            <a:endParaRPr sz="2400" dirty="0">
              <a:latin typeface="Calibri"/>
              <a:cs typeface="Calibri"/>
            </a:endParaRPr>
          </a:p>
        </p:txBody>
      </p:sp>
      <p:sp>
        <p:nvSpPr>
          <p:cNvPr id="7" name="object 7"/>
          <p:cNvSpPr txBox="1"/>
          <p:nvPr/>
        </p:nvSpPr>
        <p:spPr>
          <a:xfrm>
            <a:off x="3578478" y="2317496"/>
            <a:ext cx="3050922" cy="1490152"/>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lang="el-GR" sz="2400" dirty="0">
                <a:latin typeface="Calibri"/>
                <a:cs typeface="Calibri"/>
              </a:rPr>
              <a:t>πρόσβαση σε αγαθά και υπηρεσίες</a:t>
            </a:r>
            <a:endParaRPr sz="2400" dirty="0">
              <a:latin typeface="Calibri"/>
              <a:cs typeface="Calibri"/>
            </a:endParaRPr>
          </a:p>
          <a:p>
            <a:pPr marL="355600" indent="-342900">
              <a:lnSpc>
                <a:spcPct val="100000"/>
              </a:lnSpc>
              <a:buFont typeface="Wingdings"/>
              <a:buChar char=""/>
              <a:tabLst>
                <a:tab pos="355600" algn="l"/>
              </a:tabLst>
            </a:pPr>
            <a:r>
              <a:rPr lang="el-GR" sz="2400" dirty="0">
                <a:latin typeface="Calibri"/>
                <a:cs typeface="Calibri"/>
              </a:rPr>
              <a:t>κοινωνικός αποκλεισμός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0621" y="154842"/>
            <a:ext cx="10892155" cy="5647690"/>
            <a:chOff x="750621" y="154842"/>
            <a:chExt cx="10892155" cy="5647690"/>
          </a:xfrm>
        </p:grpSpPr>
        <p:pic>
          <p:nvPicPr>
            <p:cNvPr id="3" name="object 3"/>
            <p:cNvPicPr/>
            <p:nvPr/>
          </p:nvPicPr>
          <p:blipFill>
            <a:blip r:embed="rId2" cstate="print"/>
            <a:stretch>
              <a:fillRect/>
            </a:stretch>
          </p:blipFill>
          <p:spPr>
            <a:xfrm>
              <a:off x="859535" y="1021080"/>
              <a:ext cx="9849612" cy="4751832"/>
            </a:xfrm>
            <a:prstGeom prst="rect">
              <a:avLst/>
            </a:prstGeom>
          </p:spPr>
        </p:pic>
        <p:pic>
          <p:nvPicPr>
            <p:cNvPr id="4" name="object 4"/>
            <p:cNvPicPr/>
            <p:nvPr/>
          </p:nvPicPr>
          <p:blipFill>
            <a:blip r:embed="rId3" cstate="print"/>
            <a:stretch>
              <a:fillRect/>
            </a:stretch>
          </p:blipFill>
          <p:spPr>
            <a:xfrm>
              <a:off x="859535" y="1046988"/>
              <a:ext cx="2055876" cy="249936"/>
            </a:xfrm>
            <a:prstGeom prst="rect">
              <a:avLst/>
            </a:prstGeom>
          </p:spPr>
        </p:pic>
        <p:pic>
          <p:nvPicPr>
            <p:cNvPr id="5" name="object 5"/>
            <p:cNvPicPr/>
            <p:nvPr/>
          </p:nvPicPr>
          <p:blipFill>
            <a:blip r:embed="rId4" cstate="print"/>
            <a:stretch>
              <a:fillRect/>
            </a:stretch>
          </p:blipFill>
          <p:spPr>
            <a:xfrm>
              <a:off x="880871" y="2782823"/>
              <a:ext cx="2141219" cy="233172"/>
            </a:xfrm>
            <a:prstGeom prst="rect">
              <a:avLst/>
            </a:prstGeom>
          </p:spPr>
        </p:pic>
        <p:pic>
          <p:nvPicPr>
            <p:cNvPr id="6" name="object 6"/>
            <p:cNvPicPr/>
            <p:nvPr/>
          </p:nvPicPr>
          <p:blipFill>
            <a:blip r:embed="rId5" cstate="print"/>
            <a:stretch>
              <a:fillRect/>
            </a:stretch>
          </p:blipFill>
          <p:spPr>
            <a:xfrm>
              <a:off x="880871" y="4669536"/>
              <a:ext cx="2141219" cy="213360"/>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31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7709" y="567242"/>
            <a:ext cx="8784209" cy="1883016"/>
          </a:xfrm>
          <a:prstGeom prst="rect">
            <a:avLst/>
          </a:prstGeom>
        </p:spPr>
        <p:txBody>
          <a:bodyPr vert="horz" wrap="square" lIns="0" tIns="12700" rIns="0" bIns="0" rtlCol="0">
            <a:spAutoFit/>
          </a:bodyPr>
          <a:lstStyle/>
          <a:p>
            <a:pPr marL="12700" marR="5080" indent="164465" algn="just">
              <a:lnSpc>
                <a:spcPct val="150100"/>
              </a:lnSpc>
              <a:spcBef>
                <a:spcPts val="100"/>
              </a:spcBef>
            </a:pPr>
            <a:r>
              <a:rPr lang="el-GR" sz="2800" b="0" spc="-60" dirty="0">
                <a:solidFill>
                  <a:srgbClr val="000000"/>
                </a:solidFill>
                <a:latin typeface="Gill Sans MT"/>
                <a:cs typeface="Gill Sans MT"/>
              </a:rPr>
              <a:t>Οι ανθρώπινοι νομικοί εμπειρογνώμονες είναι σε θέση να αναγνωρίζουν ενδεχομένως αθέμιτες ρήτρες χάρη στις </a:t>
            </a:r>
            <a:r>
              <a:rPr lang="el-GR" sz="2800" spc="-60" dirty="0">
                <a:solidFill>
                  <a:srgbClr val="000000"/>
                </a:solidFill>
                <a:latin typeface="Gill Sans MT"/>
                <a:cs typeface="Gill Sans MT"/>
              </a:rPr>
              <a:t>γνώσεις</a:t>
            </a:r>
            <a:r>
              <a:rPr lang="el-GR" sz="2800" b="0" spc="-60" dirty="0">
                <a:solidFill>
                  <a:srgbClr val="000000"/>
                </a:solidFill>
                <a:latin typeface="Gill Sans MT"/>
                <a:cs typeface="Gill Sans MT"/>
              </a:rPr>
              <a:t> τους στον τομέα.</a:t>
            </a:r>
            <a:endParaRPr sz="2800" dirty="0">
              <a:latin typeface="Gill Sans MT"/>
              <a:cs typeface="Gill Sans MT"/>
            </a:endParaRPr>
          </a:p>
        </p:txBody>
      </p:sp>
      <p:sp>
        <p:nvSpPr>
          <p:cNvPr id="3" name="object 3"/>
          <p:cNvSpPr txBox="1"/>
          <p:nvPr/>
        </p:nvSpPr>
        <p:spPr>
          <a:xfrm>
            <a:off x="1152471" y="2514600"/>
            <a:ext cx="10045700" cy="3353803"/>
          </a:xfrm>
          <a:prstGeom prst="rect">
            <a:avLst/>
          </a:prstGeom>
        </p:spPr>
        <p:txBody>
          <a:bodyPr vert="horz" wrap="square" lIns="0" tIns="12700" rIns="0" bIns="0" rtlCol="0">
            <a:spAutoFit/>
          </a:bodyPr>
          <a:lstStyle/>
          <a:p>
            <a:pPr marL="339725" indent="-327660">
              <a:lnSpc>
                <a:spcPct val="100000"/>
              </a:lnSpc>
              <a:spcBef>
                <a:spcPts val="100"/>
              </a:spcBef>
              <a:buFont typeface="Wingdings"/>
              <a:buChar char=""/>
              <a:tabLst>
                <a:tab pos="340360" algn="l"/>
              </a:tabLst>
            </a:pPr>
            <a:r>
              <a:rPr lang="el-GR" sz="2400" spc="-50" dirty="0">
                <a:latin typeface="Gill Sans MT"/>
                <a:cs typeface="Gill Sans MT"/>
              </a:rPr>
              <a:t>Βασισμένοι στη διαίσθηση, εκπαιδευμένοι στην εμπειρία με σχετικά παραδείγματα</a:t>
            </a:r>
            <a:endParaRPr sz="2400" dirty="0">
              <a:latin typeface="Gill Sans MT"/>
              <a:cs typeface="Gill Sans MT"/>
            </a:endParaRPr>
          </a:p>
          <a:p>
            <a:pPr>
              <a:lnSpc>
                <a:spcPct val="100000"/>
              </a:lnSpc>
              <a:buFont typeface="Wingdings"/>
              <a:buChar char=""/>
            </a:pPr>
            <a:endParaRPr sz="2100" dirty="0">
              <a:latin typeface="Gill Sans MT"/>
              <a:cs typeface="Gill Sans MT"/>
            </a:endParaRPr>
          </a:p>
          <a:p>
            <a:pPr marL="339725" indent="-327660">
              <a:lnSpc>
                <a:spcPct val="100000"/>
              </a:lnSpc>
              <a:buFont typeface="Wingdings"/>
              <a:buChar char=""/>
              <a:tabLst>
                <a:tab pos="340360" algn="l"/>
                <a:tab pos="995044" algn="l"/>
                <a:tab pos="1373505" algn="l"/>
                <a:tab pos="2343150" algn="l"/>
                <a:tab pos="3007360" algn="l"/>
                <a:tab pos="4214495" algn="l"/>
                <a:tab pos="4609465" algn="l"/>
                <a:tab pos="6002020" algn="l"/>
                <a:tab pos="6999605" algn="l"/>
                <a:tab pos="8061325" algn="l"/>
                <a:tab pos="8677275" algn="l"/>
                <a:tab pos="8957945" algn="l"/>
                <a:tab pos="9846310" algn="l"/>
              </a:tabLst>
            </a:pPr>
            <a:r>
              <a:rPr lang="el-GR" sz="2400" spc="-20" dirty="0">
                <a:latin typeface="Gill Sans MT"/>
                <a:cs typeface="Gill Sans MT"/>
              </a:rPr>
              <a:t>Είναι σε θέση να εξηγήσουν τις διαισθήσεις τους για την αδικία, να δώσουν λόγους για τους οποίους μια πρόταση είναι</a:t>
            </a:r>
            <a:r>
              <a:rPr lang="en-US" sz="2400" spc="-20" dirty="0">
                <a:latin typeface="Gill Sans MT"/>
                <a:cs typeface="Gill Sans MT"/>
              </a:rPr>
              <a:t> </a:t>
            </a:r>
            <a:r>
              <a:rPr lang="el-GR" sz="2400" spc="-20" dirty="0">
                <a:latin typeface="Gill Sans MT"/>
                <a:cs typeface="Gill Sans MT"/>
              </a:rPr>
              <a:t>άδικη</a:t>
            </a:r>
            <a:r>
              <a:rPr sz="2400" dirty="0">
                <a:latin typeface="Gill Sans MT"/>
                <a:cs typeface="Gill Sans MT"/>
              </a:rPr>
              <a:t>(</a:t>
            </a:r>
            <a:r>
              <a:rPr lang="el-GR" sz="2400" b="1" dirty="0">
                <a:latin typeface="Arial Narrow"/>
                <a:cs typeface="Arial Narrow"/>
              </a:rPr>
              <a:t>νομικές αιτιολογήσεις</a:t>
            </a:r>
            <a:r>
              <a:rPr sz="2400" spc="-25" dirty="0">
                <a:latin typeface="Gill Sans MT"/>
                <a:cs typeface="Gill Sans MT"/>
              </a:rPr>
              <a:t>),</a:t>
            </a:r>
            <a:r>
              <a:rPr sz="2400" spc="-50" dirty="0">
                <a:latin typeface="Gill Sans MT"/>
                <a:cs typeface="Gill Sans MT"/>
              </a:rPr>
              <a:t> </a:t>
            </a:r>
            <a:r>
              <a:rPr lang="el-GR" sz="2400" dirty="0">
                <a:latin typeface="Gill Sans MT"/>
                <a:cs typeface="Gill Sans MT"/>
              </a:rPr>
              <a:t>και να χρησιμοποιούν αιτιολογήσεις για να καθοδηγούν αυτές τις διαισθήσεις</a:t>
            </a:r>
            <a:endParaRPr sz="2400" dirty="0">
              <a:latin typeface="Gill Sans MT"/>
              <a:cs typeface="Gill Sans MT"/>
            </a:endParaRPr>
          </a:p>
          <a:p>
            <a:pPr marL="240665" marR="6350" indent="-228600">
              <a:lnSpc>
                <a:spcPct val="150100"/>
              </a:lnSpc>
              <a:spcBef>
                <a:spcPts val="994"/>
              </a:spcBef>
              <a:buFont typeface="Wingdings"/>
              <a:buChar char=""/>
              <a:tabLst>
                <a:tab pos="340360" algn="l"/>
              </a:tabLst>
            </a:pPr>
            <a:r>
              <a:rPr lang="el-GR" sz="2400" dirty="0">
                <a:latin typeface="Gill Sans MT"/>
                <a:cs typeface="Gill Sans MT"/>
              </a:rPr>
              <a:t>Επίκληση των γνώσεων τους (π.χ. πρότυπα, κανόνες και αρχές, δικαστικά προηγούμενα) ως στήριξη της επιχειρηματολογίας τους</a:t>
            </a:r>
            <a:endParaRPr sz="2400" dirty="0">
              <a:latin typeface="Gill Sans MT"/>
              <a:cs typeface="Gill Sans MT"/>
            </a:endParaRPr>
          </a:p>
        </p:txBody>
      </p:sp>
      <p:pic>
        <p:nvPicPr>
          <p:cNvPr id="4" name="object 4"/>
          <p:cNvPicPr/>
          <p:nvPr/>
        </p:nvPicPr>
        <p:blipFill>
          <a:blip r:embed="rId2" cstate="print"/>
          <a:stretch>
            <a:fillRect/>
          </a:stretch>
        </p:blipFill>
        <p:spPr>
          <a:xfrm>
            <a:off x="1152471" y="1097612"/>
            <a:ext cx="1139296" cy="1352646"/>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32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50778" y="6206744"/>
            <a:ext cx="434340" cy="741045"/>
          </a:xfrm>
          <a:prstGeom prst="rect">
            <a:avLst/>
          </a:prstGeom>
        </p:spPr>
        <p:txBody>
          <a:bodyPr vert="horz" wrap="square" lIns="0" tIns="95885" rIns="0" bIns="0" rtlCol="0">
            <a:spAutoFit/>
          </a:bodyPr>
          <a:lstStyle/>
          <a:p>
            <a:pPr marL="199390" indent="-161925">
              <a:lnSpc>
                <a:spcPct val="100000"/>
              </a:lnSpc>
              <a:spcBef>
                <a:spcPts val="755"/>
              </a:spcBef>
              <a:buFont typeface="Arial"/>
              <a:buChar char="■"/>
              <a:tabLst>
                <a:tab pos="200025" algn="l"/>
              </a:tabLst>
            </a:pPr>
            <a:r>
              <a:rPr sz="1200" spc="80" dirty="0">
                <a:solidFill>
                  <a:srgbClr val="A40050"/>
                </a:solidFill>
                <a:latin typeface="Calibri"/>
                <a:cs typeface="Calibri"/>
              </a:rPr>
              <a:t>3</a:t>
            </a:r>
            <a:r>
              <a:rPr sz="1200" spc="-509" dirty="0">
                <a:solidFill>
                  <a:srgbClr val="A40050"/>
                </a:solidFill>
                <a:latin typeface="Calibri"/>
                <a:cs typeface="Calibri"/>
              </a:rPr>
              <a:t>3</a:t>
            </a:r>
            <a:r>
              <a:rPr sz="2700" spc="120" baseline="-20061" dirty="0">
                <a:solidFill>
                  <a:srgbClr val="A40050"/>
                </a:solidFill>
                <a:latin typeface="Calibri"/>
                <a:cs typeface="Calibri"/>
              </a:rPr>
              <a:t>3</a:t>
            </a:r>
            <a:endParaRPr sz="2700" baseline="-20061">
              <a:latin typeface="Calibri"/>
              <a:cs typeface="Calibri"/>
            </a:endParaRPr>
          </a:p>
          <a:p>
            <a:pPr marL="279400">
              <a:lnSpc>
                <a:spcPct val="100000"/>
              </a:lnSpc>
              <a:spcBef>
                <a:spcPts val="655"/>
              </a:spcBef>
            </a:pPr>
            <a:r>
              <a:rPr sz="1800" dirty="0">
                <a:solidFill>
                  <a:srgbClr val="A40050"/>
                </a:solidFill>
                <a:latin typeface="Calibri"/>
                <a:cs typeface="Calibri"/>
              </a:rPr>
              <a:t>3</a:t>
            </a:r>
            <a:endParaRPr sz="1800">
              <a:latin typeface="Calibri"/>
              <a:cs typeface="Calibri"/>
            </a:endParaRPr>
          </a:p>
        </p:txBody>
      </p:sp>
      <p:sp>
        <p:nvSpPr>
          <p:cNvPr id="3" name="object 3"/>
          <p:cNvSpPr txBox="1">
            <a:spLocks noGrp="1"/>
          </p:cNvSpPr>
          <p:nvPr>
            <p:ph type="title"/>
          </p:nvPr>
        </p:nvSpPr>
        <p:spPr>
          <a:xfrm>
            <a:off x="1554861" y="328421"/>
            <a:ext cx="6674739" cy="505267"/>
          </a:xfrm>
          <a:prstGeom prst="rect">
            <a:avLst/>
          </a:prstGeom>
        </p:spPr>
        <p:txBody>
          <a:bodyPr vert="horz" wrap="square" lIns="0" tIns="12700" rIns="0" bIns="0" rtlCol="0">
            <a:spAutoFit/>
          </a:bodyPr>
          <a:lstStyle/>
          <a:p>
            <a:pPr marL="12700">
              <a:lnSpc>
                <a:spcPct val="100000"/>
              </a:lnSpc>
              <a:spcBef>
                <a:spcPts val="100"/>
              </a:spcBef>
            </a:pPr>
            <a:r>
              <a:rPr lang="el-GR" sz="3200" b="0" spc="-125" dirty="0">
                <a:solidFill>
                  <a:srgbClr val="000000"/>
                </a:solidFill>
                <a:latin typeface="Gill Sans MT"/>
                <a:cs typeface="Gill Sans MT"/>
              </a:rPr>
              <a:t>Νευρωνικά δίκτυα με ενισχυμένη μνήμη</a:t>
            </a:r>
            <a:endParaRPr sz="3200" dirty="0">
              <a:latin typeface="Gill Sans MT"/>
              <a:cs typeface="Gill Sans MT"/>
            </a:endParaRPr>
          </a:p>
        </p:txBody>
      </p:sp>
      <p:sp>
        <p:nvSpPr>
          <p:cNvPr id="4" name="object 4"/>
          <p:cNvSpPr txBox="1"/>
          <p:nvPr/>
        </p:nvSpPr>
        <p:spPr>
          <a:xfrm>
            <a:off x="1419860" y="1983689"/>
            <a:ext cx="8867140" cy="4067139"/>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lang="el-GR" sz="2800" spc="-35" dirty="0">
                <a:latin typeface="Gill Sans MT"/>
                <a:cs typeface="Gill Sans MT"/>
              </a:rPr>
              <a:t>Επεξεργάζεται την είσοδο και </a:t>
            </a:r>
            <a:r>
              <a:rPr lang="el-GR" sz="2800" b="1" spc="-35" dirty="0">
                <a:latin typeface="Gill Sans MT"/>
                <a:cs typeface="Gill Sans MT"/>
              </a:rPr>
              <a:t>αποθηκεύει</a:t>
            </a:r>
            <a:r>
              <a:rPr lang="el-GR" sz="2800" spc="-35" dirty="0">
                <a:latin typeface="Gill Sans MT"/>
                <a:cs typeface="Gill Sans MT"/>
              </a:rPr>
              <a:t> τις πληροφορίες σε κάποια </a:t>
            </a:r>
            <a:r>
              <a:rPr lang="el-GR" sz="2800" b="1" spc="-35" dirty="0">
                <a:latin typeface="Gill Sans MT"/>
                <a:cs typeface="Gill Sans MT"/>
              </a:rPr>
              <a:t>μνήμη</a:t>
            </a:r>
            <a:endParaRPr sz="2800" dirty="0">
              <a:latin typeface="Arial Narrow"/>
              <a:cs typeface="Arial Narrow"/>
            </a:endParaRPr>
          </a:p>
          <a:p>
            <a:pPr marL="241300" indent="-228600">
              <a:lnSpc>
                <a:spcPct val="100000"/>
              </a:lnSpc>
              <a:spcBef>
                <a:spcPts val="2680"/>
              </a:spcBef>
              <a:buFont typeface="Arial"/>
              <a:buChar char="•"/>
              <a:tabLst>
                <a:tab pos="241300" algn="l"/>
              </a:tabLst>
            </a:pPr>
            <a:r>
              <a:rPr lang="el-GR" sz="2800" spc="-75" dirty="0">
                <a:latin typeface="Gill Sans MT"/>
                <a:cs typeface="Gill Sans MT"/>
              </a:rPr>
              <a:t>Κατανόηση </a:t>
            </a:r>
            <a:r>
              <a:rPr lang="el-GR" sz="2800" b="1" spc="-75" dirty="0">
                <a:latin typeface="Gill Sans MT"/>
                <a:cs typeface="Gill Sans MT"/>
              </a:rPr>
              <a:t>γνωστικών αντικειμένων </a:t>
            </a:r>
            <a:r>
              <a:rPr lang="el-GR" sz="2800" spc="-75" dirty="0">
                <a:latin typeface="Gill Sans MT"/>
                <a:cs typeface="Gill Sans MT"/>
              </a:rPr>
              <a:t>σχετικών με ένα δεδομένο </a:t>
            </a:r>
            <a:r>
              <a:rPr lang="el-GR" sz="2800" b="1" spc="-75" dirty="0">
                <a:latin typeface="Gill Sans MT"/>
                <a:cs typeface="Gill Sans MT"/>
              </a:rPr>
              <a:t>ερώτημα</a:t>
            </a:r>
            <a:endParaRPr sz="2800" b="1" dirty="0">
              <a:latin typeface="Arial Narrow"/>
              <a:cs typeface="Arial Narrow"/>
            </a:endParaRPr>
          </a:p>
          <a:p>
            <a:pPr marL="241300" indent="-228600">
              <a:lnSpc>
                <a:spcPct val="100000"/>
              </a:lnSpc>
              <a:spcBef>
                <a:spcPts val="2690"/>
              </a:spcBef>
              <a:buFont typeface="Arial"/>
              <a:buChar char="•"/>
              <a:tabLst>
                <a:tab pos="241300" algn="l"/>
              </a:tabLst>
            </a:pPr>
            <a:r>
              <a:rPr lang="el-GR" sz="2800" spc="-105" dirty="0">
                <a:latin typeface="Gill Sans MT"/>
                <a:cs typeface="Gill Sans MT"/>
              </a:rPr>
              <a:t>Ανάκτηση </a:t>
            </a:r>
            <a:r>
              <a:rPr lang="el-GR" sz="2800" b="1" spc="-105" dirty="0">
                <a:latin typeface="Gill Sans MT"/>
                <a:cs typeface="Gill Sans MT"/>
              </a:rPr>
              <a:t>εννοιών</a:t>
            </a:r>
            <a:r>
              <a:rPr lang="el-GR" sz="2800" spc="-105" dirty="0">
                <a:latin typeface="Gill Sans MT"/>
                <a:cs typeface="Gill Sans MT"/>
              </a:rPr>
              <a:t> μέσω της μνήμης</a:t>
            </a:r>
            <a:endParaRPr sz="2800" dirty="0">
              <a:latin typeface="Gill Sans MT"/>
              <a:cs typeface="Gill Sans MT"/>
            </a:endParaRPr>
          </a:p>
          <a:p>
            <a:pPr marL="241300" indent="-228600">
              <a:lnSpc>
                <a:spcPct val="100000"/>
              </a:lnSpc>
              <a:spcBef>
                <a:spcPts val="2675"/>
              </a:spcBef>
              <a:buFont typeface="Arial"/>
              <a:buChar char="•"/>
              <a:tabLst>
                <a:tab pos="241300" algn="l"/>
              </a:tabLst>
            </a:pPr>
            <a:r>
              <a:rPr lang="el-GR" sz="2800" spc="-110" dirty="0">
                <a:latin typeface="Gill Sans MT"/>
                <a:cs typeface="Gill Sans MT"/>
              </a:rPr>
              <a:t>Συνδυασμός </a:t>
            </a:r>
            <a:r>
              <a:rPr lang="el-GR" sz="2800" b="1" spc="-110" dirty="0">
                <a:latin typeface="Gill Sans MT"/>
                <a:cs typeface="Gill Sans MT"/>
              </a:rPr>
              <a:t>μνήμης και ερωτήματος </a:t>
            </a:r>
            <a:r>
              <a:rPr lang="el-GR" sz="2800" spc="-110" dirty="0">
                <a:latin typeface="Gill Sans MT"/>
                <a:cs typeface="Gill Sans MT"/>
              </a:rPr>
              <a:t>για να γίνει μια πρόβλεψη</a:t>
            </a:r>
            <a:endParaRPr sz="2800" dirty="0">
              <a:latin typeface="Gill Sans MT"/>
              <a:cs typeface="Gill Sans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121" y="2241042"/>
            <a:ext cx="2946400" cy="2792095"/>
          </a:xfrm>
          <a:custGeom>
            <a:avLst/>
            <a:gdLst/>
            <a:ahLst/>
            <a:cxnLst/>
            <a:rect l="l" t="t" r="r" b="b"/>
            <a:pathLst>
              <a:path w="2946400" h="2792095">
                <a:moveTo>
                  <a:pt x="0" y="465328"/>
                </a:moveTo>
                <a:lnTo>
                  <a:pt x="2402" y="417741"/>
                </a:lnTo>
                <a:lnTo>
                  <a:pt x="9454" y="371532"/>
                </a:lnTo>
                <a:lnTo>
                  <a:pt x="20921" y="326933"/>
                </a:lnTo>
                <a:lnTo>
                  <a:pt x="36569" y="284178"/>
                </a:lnTo>
                <a:lnTo>
                  <a:pt x="56164" y="243500"/>
                </a:lnTo>
                <a:lnTo>
                  <a:pt x="79473" y="205134"/>
                </a:lnTo>
                <a:lnTo>
                  <a:pt x="106262" y="169313"/>
                </a:lnTo>
                <a:lnTo>
                  <a:pt x="136296" y="136270"/>
                </a:lnTo>
                <a:lnTo>
                  <a:pt x="169342" y="106240"/>
                </a:lnTo>
                <a:lnTo>
                  <a:pt x="205165" y="79456"/>
                </a:lnTo>
                <a:lnTo>
                  <a:pt x="243533" y="56151"/>
                </a:lnTo>
                <a:lnTo>
                  <a:pt x="284210" y="36560"/>
                </a:lnTo>
                <a:lnTo>
                  <a:pt x="326963" y="20915"/>
                </a:lnTo>
                <a:lnTo>
                  <a:pt x="371559" y="9451"/>
                </a:lnTo>
                <a:lnTo>
                  <a:pt x="417762" y="2401"/>
                </a:lnTo>
                <a:lnTo>
                  <a:pt x="465340" y="0"/>
                </a:lnTo>
                <a:lnTo>
                  <a:pt x="2480564" y="0"/>
                </a:lnTo>
                <a:lnTo>
                  <a:pt x="2528150" y="2401"/>
                </a:lnTo>
                <a:lnTo>
                  <a:pt x="2574359" y="9451"/>
                </a:lnTo>
                <a:lnTo>
                  <a:pt x="2618958" y="20915"/>
                </a:lnTo>
                <a:lnTo>
                  <a:pt x="2661713" y="36560"/>
                </a:lnTo>
                <a:lnTo>
                  <a:pt x="2702391" y="56151"/>
                </a:lnTo>
                <a:lnTo>
                  <a:pt x="2740757" y="79456"/>
                </a:lnTo>
                <a:lnTo>
                  <a:pt x="2776578" y="106240"/>
                </a:lnTo>
                <a:lnTo>
                  <a:pt x="2809620" y="136270"/>
                </a:lnTo>
                <a:lnTo>
                  <a:pt x="2839651" y="169313"/>
                </a:lnTo>
                <a:lnTo>
                  <a:pt x="2866435" y="205134"/>
                </a:lnTo>
                <a:lnTo>
                  <a:pt x="2889740" y="243500"/>
                </a:lnTo>
                <a:lnTo>
                  <a:pt x="2909331" y="284178"/>
                </a:lnTo>
                <a:lnTo>
                  <a:pt x="2924976" y="326933"/>
                </a:lnTo>
                <a:lnTo>
                  <a:pt x="2936440" y="371532"/>
                </a:lnTo>
                <a:lnTo>
                  <a:pt x="2943490" y="417741"/>
                </a:lnTo>
                <a:lnTo>
                  <a:pt x="2945891" y="465328"/>
                </a:lnTo>
                <a:lnTo>
                  <a:pt x="2945891" y="2326640"/>
                </a:lnTo>
                <a:lnTo>
                  <a:pt x="2943490" y="2374226"/>
                </a:lnTo>
                <a:lnTo>
                  <a:pt x="2936440" y="2420435"/>
                </a:lnTo>
                <a:lnTo>
                  <a:pt x="2924976" y="2465034"/>
                </a:lnTo>
                <a:lnTo>
                  <a:pt x="2909331" y="2507789"/>
                </a:lnTo>
                <a:lnTo>
                  <a:pt x="2889740" y="2548467"/>
                </a:lnTo>
                <a:lnTo>
                  <a:pt x="2866435" y="2586833"/>
                </a:lnTo>
                <a:lnTo>
                  <a:pt x="2839651" y="2622654"/>
                </a:lnTo>
                <a:lnTo>
                  <a:pt x="2809620" y="2655697"/>
                </a:lnTo>
                <a:lnTo>
                  <a:pt x="2776578" y="2685727"/>
                </a:lnTo>
                <a:lnTo>
                  <a:pt x="2740757" y="2712511"/>
                </a:lnTo>
                <a:lnTo>
                  <a:pt x="2702391" y="2735816"/>
                </a:lnTo>
                <a:lnTo>
                  <a:pt x="2661713" y="2755407"/>
                </a:lnTo>
                <a:lnTo>
                  <a:pt x="2618958" y="2771052"/>
                </a:lnTo>
                <a:lnTo>
                  <a:pt x="2574359" y="2782516"/>
                </a:lnTo>
                <a:lnTo>
                  <a:pt x="2528150" y="2789566"/>
                </a:lnTo>
                <a:lnTo>
                  <a:pt x="2480564" y="2791968"/>
                </a:lnTo>
                <a:lnTo>
                  <a:pt x="465340" y="2791968"/>
                </a:lnTo>
                <a:lnTo>
                  <a:pt x="417762" y="2789566"/>
                </a:lnTo>
                <a:lnTo>
                  <a:pt x="371559" y="2782516"/>
                </a:lnTo>
                <a:lnTo>
                  <a:pt x="326963" y="2771052"/>
                </a:lnTo>
                <a:lnTo>
                  <a:pt x="284210" y="2755407"/>
                </a:lnTo>
                <a:lnTo>
                  <a:pt x="243533" y="2735816"/>
                </a:lnTo>
                <a:lnTo>
                  <a:pt x="205165" y="2712511"/>
                </a:lnTo>
                <a:lnTo>
                  <a:pt x="169342" y="2685727"/>
                </a:lnTo>
                <a:lnTo>
                  <a:pt x="136296" y="2655697"/>
                </a:lnTo>
                <a:lnTo>
                  <a:pt x="106262" y="2622654"/>
                </a:lnTo>
                <a:lnTo>
                  <a:pt x="79473" y="2586833"/>
                </a:lnTo>
                <a:lnTo>
                  <a:pt x="56164" y="2548467"/>
                </a:lnTo>
                <a:lnTo>
                  <a:pt x="36569" y="2507789"/>
                </a:lnTo>
                <a:lnTo>
                  <a:pt x="20921" y="2465034"/>
                </a:lnTo>
                <a:lnTo>
                  <a:pt x="9454" y="2420435"/>
                </a:lnTo>
                <a:lnTo>
                  <a:pt x="2402" y="2374226"/>
                </a:lnTo>
                <a:lnTo>
                  <a:pt x="0" y="2326640"/>
                </a:lnTo>
                <a:lnTo>
                  <a:pt x="0" y="465328"/>
                </a:lnTo>
                <a:close/>
              </a:path>
            </a:pathLst>
          </a:custGeom>
          <a:ln w="28575">
            <a:solidFill>
              <a:srgbClr val="000000"/>
            </a:solidFill>
          </a:ln>
        </p:spPr>
        <p:txBody>
          <a:bodyPr wrap="square" lIns="0" tIns="0" rIns="0" bIns="0" rtlCol="0"/>
          <a:lstStyle/>
          <a:p>
            <a:endParaRPr/>
          </a:p>
        </p:txBody>
      </p:sp>
      <p:sp>
        <p:nvSpPr>
          <p:cNvPr id="3" name="object 3"/>
          <p:cNvSpPr txBox="1"/>
          <p:nvPr/>
        </p:nvSpPr>
        <p:spPr>
          <a:xfrm>
            <a:off x="11076178" y="6366154"/>
            <a:ext cx="342900" cy="208279"/>
          </a:xfrm>
          <a:prstGeom prst="rect">
            <a:avLst/>
          </a:prstGeom>
        </p:spPr>
        <p:txBody>
          <a:bodyPr vert="horz" wrap="square" lIns="0" tIns="12700" rIns="0" bIns="0" rtlCol="0">
            <a:spAutoFit/>
          </a:bodyPr>
          <a:lstStyle/>
          <a:p>
            <a:pPr marL="173990" indent="-161925">
              <a:lnSpc>
                <a:spcPct val="100000"/>
              </a:lnSpc>
              <a:spcBef>
                <a:spcPts val="100"/>
              </a:spcBef>
              <a:buFont typeface="Arial"/>
              <a:buChar char="■"/>
              <a:tabLst>
                <a:tab pos="174625" algn="l"/>
              </a:tabLst>
            </a:pPr>
            <a:r>
              <a:rPr sz="1200" spc="-25" dirty="0">
                <a:solidFill>
                  <a:srgbClr val="A40050"/>
                </a:solidFill>
                <a:latin typeface="Calibri"/>
                <a:cs typeface="Calibri"/>
              </a:rPr>
              <a:t>34</a:t>
            </a:r>
            <a:endParaRPr sz="1200">
              <a:latin typeface="Calibri"/>
              <a:cs typeface="Calibri"/>
            </a:endParaRPr>
          </a:p>
        </p:txBody>
      </p:sp>
      <p:sp>
        <p:nvSpPr>
          <p:cNvPr id="4" name="object 4"/>
          <p:cNvSpPr txBox="1">
            <a:spLocks noGrp="1"/>
          </p:cNvSpPr>
          <p:nvPr>
            <p:ph type="title"/>
          </p:nvPr>
        </p:nvSpPr>
        <p:spPr>
          <a:xfrm>
            <a:off x="1648204" y="129920"/>
            <a:ext cx="8257795" cy="505267"/>
          </a:xfrm>
          <a:prstGeom prst="rect">
            <a:avLst/>
          </a:prstGeom>
        </p:spPr>
        <p:txBody>
          <a:bodyPr vert="horz" wrap="square" lIns="0" tIns="12700" rIns="0" bIns="0" rtlCol="0">
            <a:spAutoFit/>
          </a:bodyPr>
          <a:lstStyle/>
          <a:p>
            <a:pPr marL="12700">
              <a:lnSpc>
                <a:spcPct val="100000"/>
              </a:lnSpc>
              <a:spcBef>
                <a:spcPts val="100"/>
              </a:spcBef>
            </a:pPr>
            <a:r>
              <a:rPr lang="el-GR" sz="3200" spc="-70" dirty="0">
                <a:solidFill>
                  <a:srgbClr val="1F4E79"/>
                </a:solidFill>
              </a:rPr>
              <a:t>Αξιοποίηση της γνώσης για τον εντοπισμό αδικιών</a:t>
            </a:r>
            <a:endParaRPr sz="3200" dirty="0"/>
          </a:p>
        </p:txBody>
      </p:sp>
      <p:sp>
        <p:nvSpPr>
          <p:cNvPr id="5" name="object 5"/>
          <p:cNvSpPr/>
          <p:nvPr/>
        </p:nvSpPr>
        <p:spPr>
          <a:xfrm>
            <a:off x="3312414" y="1338833"/>
            <a:ext cx="4349750" cy="635"/>
          </a:xfrm>
          <a:custGeom>
            <a:avLst/>
            <a:gdLst/>
            <a:ahLst/>
            <a:cxnLst/>
            <a:rect l="l" t="t" r="r" b="b"/>
            <a:pathLst>
              <a:path w="4349750" h="634">
                <a:moveTo>
                  <a:pt x="0" y="0"/>
                </a:moveTo>
                <a:lnTo>
                  <a:pt x="4349750" y="635"/>
                </a:lnTo>
              </a:path>
            </a:pathLst>
          </a:custGeom>
          <a:ln w="28574">
            <a:solidFill>
              <a:srgbClr val="000000"/>
            </a:solidFill>
          </a:ln>
        </p:spPr>
        <p:txBody>
          <a:bodyPr wrap="square" lIns="0" tIns="0" rIns="0" bIns="0" rtlCol="0"/>
          <a:lstStyle/>
          <a:p>
            <a:endParaRPr/>
          </a:p>
        </p:txBody>
      </p:sp>
      <p:sp>
        <p:nvSpPr>
          <p:cNvPr id="7" name="object 7"/>
          <p:cNvSpPr txBox="1"/>
          <p:nvPr/>
        </p:nvSpPr>
        <p:spPr>
          <a:xfrm>
            <a:off x="382714" y="2319416"/>
            <a:ext cx="2583815" cy="2655214"/>
          </a:xfrm>
          <a:prstGeom prst="rect">
            <a:avLst/>
          </a:prstGeom>
        </p:spPr>
        <p:txBody>
          <a:bodyPr vert="horz" wrap="square" lIns="0" tIns="14605" rIns="0" bIns="0" rtlCol="0">
            <a:spAutoFit/>
          </a:bodyPr>
          <a:lstStyle/>
          <a:p>
            <a:pPr marL="635" algn="just">
              <a:lnSpc>
                <a:spcPts val="2340"/>
              </a:lnSpc>
            </a:pPr>
            <a:r>
              <a:rPr lang="el-GR" i="1" spc="-35" dirty="0">
                <a:latin typeface="Gill Sans MT"/>
                <a:cs typeface="Gill Sans MT"/>
              </a:rPr>
              <a:t>Το </a:t>
            </a:r>
            <a:r>
              <a:rPr lang="el-GR" i="1" spc="-35" dirty="0" err="1">
                <a:latin typeface="Gill Sans MT"/>
                <a:cs typeface="Gill Sans MT"/>
              </a:rPr>
              <a:t>Airbnb</a:t>
            </a:r>
            <a:r>
              <a:rPr lang="el-GR" i="1" spc="-35" dirty="0">
                <a:latin typeface="Gill Sans MT"/>
                <a:cs typeface="Gill Sans MT"/>
              </a:rPr>
              <a:t> δεν είναι αρμόδιο ή ευθύνεται για τη διαθεσιμότητα ή την ακρίβεια των εν λόγω Υπηρεσιών Τρίτων, ή το περιεχόμενο, τα προϊόντα ή τις υπηρεσίες που διατίθενται από αυτές τις Υπηρεσίες Τρίτων</a:t>
            </a:r>
            <a:endParaRPr dirty="0">
              <a:latin typeface="Gill Sans MT"/>
              <a:cs typeface="Gill Sans MT"/>
            </a:endParaRPr>
          </a:p>
        </p:txBody>
      </p:sp>
      <p:grpSp>
        <p:nvGrpSpPr>
          <p:cNvPr id="8" name="object 8"/>
          <p:cNvGrpSpPr/>
          <p:nvPr/>
        </p:nvGrpSpPr>
        <p:grpSpPr>
          <a:xfrm>
            <a:off x="7832026" y="1672018"/>
            <a:ext cx="4116070" cy="3731895"/>
            <a:chOff x="7832026" y="1672018"/>
            <a:chExt cx="4116070" cy="3731895"/>
          </a:xfrm>
        </p:grpSpPr>
        <p:sp>
          <p:nvSpPr>
            <p:cNvPr id="9" name="object 9"/>
            <p:cNvSpPr/>
            <p:nvPr/>
          </p:nvSpPr>
          <p:spPr>
            <a:xfrm>
              <a:off x="7846314" y="1686305"/>
              <a:ext cx="4087495" cy="3703320"/>
            </a:xfrm>
            <a:custGeom>
              <a:avLst/>
              <a:gdLst/>
              <a:ahLst/>
              <a:cxnLst/>
              <a:rect l="l" t="t" r="r" b="b"/>
              <a:pathLst>
                <a:path w="4087495" h="3703320">
                  <a:moveTo>
                    <a:pt x="3470147" y="0"/>
                  </a:moveTo>
                  <a:lnTo>
                    <a:pt x="3518381" y="1857"/>
                  </a:lnTo>
                  <a:lnTo>
                    <a:pt x="3565600" y="7336"/>
                  </a:lnTo>
                  <a:lnTo>
                    <a:pt x="3611666" y="16301"/>
                  </a:lnTo>
                  <a:lnTo>
                    <a:pt x="3656443" y="28615"/>
                  </a:lnTo>
                  <a:lnTo>
                    <a:pt x="3699793" y="44139"/>
                  </a:lnTo>
                  <a:lnTo>
                    <a:pt x="3741579" y="62737"/>
                  </a:lnTo>
                  <a:lnTo>
                    <a:pt x="3781664" y="84271"/>
                  </a:lnTo>
                  <a:lnTo>
                    <a:pt x="3819911" y="108605"/>
                  </a:lnTo>
                  <a:lnTo>
                    <a:pt x="3856182" y="135600"/>
                  </a:lnTo>
                  <a:lnTo>
                    <a:pt x="3890339" y="165120"/>
                  </a:lnTo>
                  <a:lnTo>
                    <a:pt x="3922247" y="197028"/>
                  </a:lnTo>
                  <a:lnTo>
                    <a:pt x="3951767" y="231185"/>
                  </a:lnTo>
                  <a:lnTo>
                    <a:pt x="3978762" y="267456"/>
                  </a:lnTo>
                  <a:lnTo>
                    <a:pt x="4003096" y="305703"/>
                  </a:lnTo>
                  <a:lnTo>
                    <a:pt x="4024630" y="345788"/>
                  </a:lnTo>
                  <a:lnTo>
                    <a:pt x="4043228" y="387574"/>
                  </a:lnTo>
                  <a:lnTo>
                    <a:pt x="4058752" y="430924"/>
                  </a:lnTo>
                  <a:lnTo>
                    <a:pt x="4071066" y="475701"/>
                  </a:lnTo>
                  <a:lnTo>
                    <a:pt x="4080031" y="521767"/>
                  </a:lnTo>
                  <a:lnTo>
                    <a:pt x="4085510" y="568986"/>
                  </a:lnTo>
                  <a:lnTo>
                    <a:pt x="4087367" y="617220"/>
                  </a:lnTo>
                  <a:lnTo>
                    <a:pt x="4087367" y="3086100"/>
                  </a:lnTo>
                  <a:lnTo>
                    <a:pt x="4085510" y="3134333"/>
                  </a:lnTo>
                  <a:lnTo>
                    <a:pt x="4080031" y="3181552"/>
                  </a:lnTo>
                  <a:lnTo>
                    <a:pt x="4071066" y="3227618"/>
                  </a:lnTo>
                  <a:lnTo>
                    <a:pt x="4058752" y="3272395"/>
                  </a:lnTo>
                  <a:lnTo>
                    <a:pt x="4043228" y="3315745"/>
                  </a:lnTo>
                  <a:lnTo>
                    <a:pt x="4024630" y="3357531"/>
                  </a:lnTo>
                  <a:lnTo>
                    <a:pt x="4003096" y="3397616"/>
                  </a:lnTo>
                  <a:lnTo>
                    <a:pt x="3978762" y="3435863"/>
                  </a:lnTo>
                  <a:lnTo>
                    <a:pt x="3951767" y="3472134"/>
                  </a:lnTo>
                  <a:lnTo>
                    <a:pt x="3922247" y="3506291"/>
                  </a:lnTo>
                  <a:lnTo>
                    <a:pt x="3890339" y="3538199"/>
                  </a:lnTo>
                  <a:lnTo>
                    <a:pt x="3856182" y="3567719"/>
                  </a:lnTo>
                  <a:lnTo>
                    <a:pt x="3819911" y="3594714"/>
                  </a:lnTo>
                  <a:lnTo>
                    <a:pt x="3781664" y="3619048"/>
                  </a:lnTo>
                  <a:lnTo>
                    <a:pt x="3741579" y="3640582"/>
                  </a:lnTo>
                  <a:lnTo>
                    <a:pt x="3699793" y="3659180"/>
                  </a:lnTo>
                  <a:lnTo>
                    <a:pt x="3656443" y="3674704"/>
                  </a:lnTo>
                  <a:lnTo>
                    <a:pt x="3611666" y="3687018"/>
                  </a:lnTo>
                  <a:lnTo>
                    <a:pt x="3565600" y="3695983"/>
                  </a:lnTo>
                  <a:lnTo>
                    <a:pt x="3518381" y="3701462"/>
                  </a:lnTo>
                  <a:lnTo>
                    <a:pt x="3470147" y="3703320"/>
                  </a:lnTo>
                  <a:lnTo>
                    <a:pt x="617219" y="3703320"/>
                  </a:lnTo>
                  <a:lnTo>
                    <a:pt x="568986" y="3701462"/>
                  </a:lnTo>
                  <a:lnTo>
                    <a:pt x="521767" y="3695983"/>
                  </a:lnTo>
                  <a:lnTo>
                    <a:pt x="475701" y="3687018"/>
                  </a:lnTo>
                  <a:lnTo>
                    <a:pt x="430924" y="3674704"/>
                  </a:lnTo>
                  <a:lnTo>
                    <a:pt x="387574" y="3659180"/>
                  </a:lnTo>
                  <a:lnTo>
                    <a:pt x="345788" y="3640582"/>
                  </a:lnTo>
                  <a:lnTo>
                    <a:pt x="305703" y="3619048"/>
                  </a:lnTo>
                  <a:lnTo>
                    <a:pt x="267456" y="3594714"/>
                  </a:lnTo>
                  <a:lnTo>
                    <a:pt x="231185" y="3567719"/>
                  </a:lnTo>
                  <a:lnTo>
                    <a:pt x="197028" y="3538199"/>
                  </a:lnTo>
                  <a:lnTo>
                    <a:pt x="165120" y="3506291"/>
                  </a:lnTo>
                  <a:lnTo>
                    <a:pt x="135600" y="3472134"/>
                  </a:lnTo>
                  <a:lnTo>
                    <a:pt x="108605" y="3435863"/>
                  </a:lnTo>
                  <a:lnTo>
                    <a:pt x="84271" y="3397616"/>
                  </a:lnTo>
                  <a:lnTo>
                    <a:pt x="62737" y="3357531"/>
                  </a:lnTo>
                  <a:lnTo>
                    <a:pt x="44139" y="3315745"/>
                  </a:lnTo>
                  <a:lnTo>
                    <a:pt x="28615" y="3272395"/>
                  </a:lnTo>
                  <a:lnTo>
                    <a:pt x="16301" y="3227618"/>
                  </a:lnTo>
                  <a:lnTo>
                    <a:pt x="7336" y="3181552"/>
                  </a:lnTo>
                  <a:lnTo>
                    <a:pt x="1857" y="3134333"/>
                  </a:lnTo>
                  <a:lnTo>
                    <a:pt x="0" y="3086100"/>
                  </a:lnTo>
                  <a:lnTo>
                    <a:pt x="0" y="617220"/>
                  </a:lnTo>
                  <a:lnTo>
                    <a:pt x="1857" y="568986"/>
                  </a:lnTo>
                  <a:lnTo>
                    <a:pt x="7336" y="521767"/>
                  </a:lnTo>
                  <a:lnTo>
                    <a:pt x="16301" y="475701"/>
                  </a:lnTo>
                  <a:lnTo>
                    <a:pt x="28615" y="430924"/>
                  </a:lnTo>
                  <a:lnTo>
                    <a:pt x="44139" y="387574"/>
                  </a:lnTo>
                  <a:lnTo>
                    <a:pt x="62737" y="345788"/>
                  </a:lnTo>
                  <a:lnTo>
                    <a:pt x="84271" y="305703"/>
                  </a:lnTo>
                  <a:lnTo>
                    <a:pt x="108605" y="267456"/>
                  </a:lnTo>
                  <a:lnTo>
                    <a:pt x="135600" y="231185"/>
                  </a:lnTo>
                  <a:lnTo>
                    <a:pt x="165120" y="197028"/>
                  </a:lnTo>
                  <a:lnTo>
                    <a:pt x="197028" y="165120"/>
                  </a:lnTo>
                  <a:lnTo>
                    <a:pt x="231185" y="135600"/>
                  </a:lnTo>
                  <a:lnTo>
                    <a:pt x="267456" y="108605"/>
                  </a:lnTo>
                  <a:lnTo>
                    <a:pt x="305703" y="84271"/>
                  </a:lnTo>
                  <a:lnTo>
                    <a:pt x="345788" y="62737"/>
                  </a:lnTo>
                  <a:lnTo>
                    <a:pt x="387574" y="44139"/>
                  </a:lnTo>
                  <a:lnTo>
                    <a:pt x="430924" y="28615"/>
                  </a:lnTo>
                  <a:lnTo>
                    <a:pt x="475701" y="16301"/>
                  </a:lnTo>
                  <a:lnTo>
                    <a:pt x="521767" y="7336"/>
                  </a:lnTo>
                  <a:lnTo>
                    <a:pt x="568986" y="1857"/>
                  </a:lnTo>
                  <a:lnTo>
                    <a:pt x="617219" y="0"/>
                  </a:lnTo>
                  <a:lnTo>
                    <a:pt x="3470147" y="0"/>
                  </a:lnTo>
                  <a:close/>
                </a:path>
              </a:pathLst>
            </a:custGeom>
            <a:ln w="28575">
              <a:solidFill>
                <a:srgbClr val="000000"/>
              </a:solidFill>
            </a:ln>
          </p:spPr>
          <p:txBody>
            <a:bodyPr wrap="square" lIns="0" tIns="0" rIns="0" bIns="0" rtlCol="0"/>
            <a:lstStyle/>
            <a:p>
              <a:endParaRPr/>
            </a:p>
          </p:txBody>
        </p:sp>
        <p:sp>
          <p:nvSpPr>
            <p:cNvPr id="10" name="object 10"/>
            <p:cNvSpPr/>
            <p:nvPr/>
          </p:nvSpPr>
          <p:spPr>
            <a:xfrm>
              <a:off x="8095488" y="1944623"/>
              <a:ext cx="3564890" cy="300355"/>
            </a:xfrm>
            <a:custGeom>
              <a:avLst/>
              <a:gdLst/>
              <a:ahLst/>
              <a:cxnLst/>
              <a:rect l="l" t="t" r="r" b="b"/>
              <a:pathLst>
                <a:path w="3564890" h="300355">
                  <a:moveTo>
                    <a:pt x="3564636" y="0"/>
                  </a:moveTo>
                  <a:lnTo>
                    <a:pt x="0" y="0"/>
                  </a:lnTo>
                  <a:lnTo>
                    <a:pt x="0" y="300227"/>
                  </a:lnTo>
                  <a:lnTo>
                    <a:pt x="3564636" y="300227"/>
                  </a:lnTo>
                  <a:lnTo>
                    <a:pt x="3564636" y="0"/>
                  </a:lnTo>
                  <a:close/>
                </a:path>
              </a:pathLst>
            </a:custGeom>
            <a:solidFill>
              <a:srgbClr val="F1F1F1"/>
            </a:solidFill>
          </p:spPr>
          <p:txBody>
            <a:bodyPr wrap="square" lIns="0" tIns="0" rIns="0" bIns="0" rtlCol="0"/>
            <a:lstStyle/>
            <a:p>
              <a:endParaRPr/>
            </a:p>
          </p:txBody>
        </p:sp>
        <p:sp>
          <p:nvSpPr>
            <p:cNvPr id="11" name="object 11"/>
            <p:cNvSpPr/>
            <p:nvPr/>
          </p:nvSpPr>
          <p:spPr>
            <a:xfrm>
              <a:off x="8095488" y="1944623"/>
              <a:ext cx="3564890" cy="300355"/>
            </a:xfrm>
            <a:custGeom>
              <a:avLst/>
              <a:gdLst/>
              <a:ahLst/>
              <a:cxnLst/>
              <a:rect l="l" t="t" r="r" b="b"/>
              <a:pathLst>
                <a:path w="3564890" h="300355">
                  <a:moveTo>
                    <a:pt x="0" y="300227"/>
                  </a:moveTo>
                  <a:lnTo>
                    <a:pt x="3564636" y="300227"/>
                  </a:lnTo>
                  <a:lnTo>
                    <a:pt x="3564636" y="0"/>
                  </a:lnTo>
                  <a:lnTo>
                    <a:pt x="0" y="0"/>
                  </a:lnTo>
                  <a:lnTo>
                    <a:pt x="0" y="300227"/>
                  </a:lnTo>
                  <a:close/>
                </a:path>
              </a:pathLst>
            </a:custGeom>
            <a:ln w="12700">
              <a:solidFill>
                <a:srgbClr val="000000"/>
              </a:solidFill>
            </a:ln>
          </p:spPr>
          <p:txBody>
            <a:bodyPr wrap="square" lIns="0" tIns="0" rIns="0" bIns="0" rtlCol="0"/>
            <a:lstStyle/>
            <a:p>
              <a:endParaRPr/>
            </a:p>
          </p:txBody>
        </p:sp>
      </p:grpSp>
      <p:sp>
        <p:nvSpPr>
          <p:cNvPr id="12" name="object 12"/>
          <p:cNvSpPr txBox="1"/>
          <p:nvPr/>
        </p:nvSpPr>
        <p:spPr>
          <a:xfrm>
            <a:off x="9759823" y="4532829"/>
            <a:ext cx="23622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a:t>
            </a:r>
          </a:p>
        </p:txBody>
      </p:sp>
      <p:grpSp>
        <p:nvGrpSpPr>
          <p:cNvPr id="13" name="object 13"/>
          <p:cNvGrpSpPr/>
          <p:nvPr/>
        </p:nvGrpSpPr>
        <p:grpSpPr>
          <a:xfrm>
            <a:off x="8089138" y="2422905"/>
            <a:ext cx="3577590" cy="313055"/>
            <a:chOff x="8089138" y="2422905"/>
            <a:chExt cx="3577590" cy="313055"/>
          </a:xfrm>
        </p:grpSpPr>
        <p:sp>
          <p:nvSpPr>
            <p:cNvPr id="14" name="object 14"/>
            <p:cNvSpPr/>
            <p:nvPr/>
          </p:nvSpPr>
          <p:spPr>
            <a:xfrm>
              <a:off x="8095488" y="2429255"/>
              <a:ext cx="3564890" cy="300355"/>
            </a:xfrm>
            <a:custGeom>
              <a:avLst/>
              <a:gdLst/>
              <a:ahLst/>
              <a:cxnLst/>
              <a:rect l="l" t="t" r="r" b="b"/>
              <a:pathLst>
                <a:path w="3564890" h="300355">
                  <a:moveTo>
                    <a:pt x="3564636" y="0"/>
                  </a:moveTo>
                  <a:lnTo>
                    <a:pt x="0" y="0"/>
                  </a:lnTo>
                  <a:lnTo>
                    <a:pt x="0" y="300227"/>
                  </a:lnTo>
                  <a:lnTo>
                    <a:pt x="3564636" y="300227"/>
                  </a:lnTo>
                  <a:lnTo>
                    <a:pt x="3564636" y="0"/>
                  </a:lnTo>
                  <a:close/>
                </a:path>
              </a:pathLst>
            </a:custGeom>
            <a:solidFill>
              <a:srgbClr val="F1F1F1"/>
            </a:solidFill>
          </p:spPr>
          <p:txBody>
            <a:bodyPr wrap="square" lIns="0" tIns="0" rIns="0" bIns="0" rtlCol="0"/>
            <a:lstStyle/>
            <a:p>
              <a:endParaRPr/>
            </a:p>
          </p:txBody>
        </p:sp>
        <p:sp>
          <p:nvSpPr>
            <p:cNvPr id="15" name="object 15"/>
            <p:cNvSpPr/>
            <p:nvPr/>
          </p:nvSpPr>
          <p:spPr>
            <a:xfrm>
              <a:off x="8095488" y="2429255"/>
              <a:ext cx="3564890" cy="300355"/>
            </a:xfrm>
            <a:custGeom>
              <a:avLst/>
              <a:gdLst/>
              <a:ahLst/>
              <a:cxnLst/>
              <a:rect l="l" t="t" r="r" b="b"/>
              <a:pathLst>
                <a:path w="3564890" h="300355">
                  <a:moveTo>
                    <a:pt x="0" y="300227"/>
                  </a:moveTo>
                  <a:lnTo>
                    <a:pt x="3564636" y="300227"/>
                  </a:lnTo>
                  <a:lnTo>
                    <a:pt x="3564636" y="0"/>
                  </a:lnTo>
                  <a:lnTo>
                    <a:pt x="0" y="0"/>
                  </a:lnTo>
                  <a:lnTo>
                    <a:pt x="0" y="300227"/>
                  </a:lnTo>
                  <a:close/>
                </a:path>
              </a:pathLst>
            </a:custGeom>
            <a:ln w="12700">
              <a:solidFill>
                <a:srgbClr val="000000"/>
              </a:solidFill>
            </a:ln>
          </p:spPr>
          <p:txBody>
            <a:bodyPr wrap="square" lIns="0" tIns="0" rIns="0" bIns="0" rtlCol="0"/>
            <a:lstStyle/>
            <a:p>
              <a:endParaRPr/>
            </a:p>
          </p:txBody>
        </p:sp>
      </p:grpSp>
      <p:sp>
        <p:nvSpPr>
          <p:cNvPr id="16" name="object 16"/>
          <p:cNvSpPr txBox="1"/>
          <p:nvPr/>
        </p:nvSpPr>
        <p:spPr>
          <a:xfrm>
            <a:off x="8147177" y="2781703"/>
            <a:ext cx="3566160" cy="1927964"/>
          </a:xfrm>
          <a:prstGeom prst="rect">
            <a:avLst/>
          </a:prstGeom>
          <a:solidFill>
            <a:srgbClr val="F1F1F1"/>
          </a:solidFill>
          <a:ln w="12700">
            <a:solidFill>
              <a:srgbClr val="000000"/>
            </a:solidFill>
          </a:ln>
        </p:spPr>
        <p:txBody>
          <a:bodyPr vert="horz" wrap="square" lIns="0" tIns="85090" rIns="0" bIns="0" rtlCol="0">
            <a:spAutoFit/>
          </a:bodyPr>
          <a:lstStyle/>
          <a:p>
            <a:pPr marL="147955" marR="140335" indent="1270" algn="just">
              <a:lnSpc>
                <a:spcPct val="94800"/>
              </a:lnSpc>
              <a:spcBef>
                <a:spcPts val="670"/>
              </a:spcBef>
            </a:pPr>
            <a:r>
              <a:rPr lang="el-GR" i="1" spc="-70" dirty="0">
                <a:latin typeface="Gill Sans MT"/>
                <a:cs typeface="Gill Sans MT"/>
              </a:rPr>
              <a:t>"Ο πάροχος δεν ευθύνεται για οποιαδήποτε ενέργεια που λαμβάνεται από τρίτους ή άλλους ανθρώπους, συμπεριλαμβανομένων των υπηρεσιών και των προϊόντων, του υλικού και του συνδέσμου που δημοσιεύονται από άλλους"</a:t>
            </a:r>
            <a:endParaRPr dirty="0">
              <a:latin typeface="Gill Sans MT"/>
              <a:cs typeface="Gill Sans MT"/>
            </a:endParaRPr>
          </a:p>
        </p:txBody>
      </p:sp>
      <p:grpSp>
        <p:nvGrpSpPr>
          <p:cNvPr id="17" name="object 17"/>
          <p:cNvGrpSpPr/>
          <p:nvPr/>
        </p:nvGrpSpPr>
        <p:grpSpPr>
          <a:xfrm>
            <a:off x="4572190" y="1688782"/>
            <a:ext cx="7115809" cy="3470275"/>
            <a:chOff x="4572190" y="1688782"/>
            <a:chExt cx="7115809" cy="3470275"/>
          </a:xfrm>
        </p:grpSpPr>
        <p:sp>
          <p:nvSpPr>
            <p:cNvPr id="18" name="object 18"/>
            <p:cNvSpPr/>
            <p:nvPr/>
          </p:nvSpPr>
          <p:spPr>
            <a:xfrm>
              <a:off x="8116824" y="4852416"/>
              <a:ext cx="3564890" cy="300355"/>
            </a:xfrm>
            <a:custGeom>
              <a:avLst/>
              <a:gdLst/>
              <a:ahLst/>
              <a:cxnLst/>
              <a:rect l="l" t="t" r="r" b="b"/>
              <a:pathLst>
                <a:path w="3564890" h="300354">
                  <a:moveTo>
                    <a:pt x="3564635" y="0"/>
                  </a:moveTo>
                  <a:lnTo>
                    <a:pt x="0" y="0"/>
                  </a:lnTo>
                  <a:lnTo>
                    <a:pt x="0" y="300228"/>
                  </a:lnTo>
                  <a:lnTo>
                    <a:pt x="3564635" y="300228"/>
                  </a:lnTo>
                  <a:lnTo>
                    <a:pt x="3564635" y="0"/>
                  </a:lnTo>
                  <a:close/>
                </a:path>
              </a:pathLst>
            </a:custGeom>
            <a:solidFill>
              <a:srgbClr val="F1F1F1"/>
            </a:solidFill>
          </p:spPr>
          <p:txBody>
            <a:bodyPr wrap="square" lIns="0" tIns="0" rIns="0" bIns="0" rtlCol="0"/>
            <a:lstStyle/>
            <a:p>
              <a:endParaRPr/>
            </a:p>
          </p:txBody>
        </p:sp>
        <p:sp>
          <p:nvSpPr>
            <p:cNvPr id="19" name="object 19"/>
            <p:cNvSpPr/>
            <p:nvPr/>
          </p:nvSpPr>
          <p:spPr>
            <a:xfrm>
              <a:off x="8116824" y="4852416"/>
              <a:ext cx="3564890" cy="300355"/>
            </a:xfrm>
            <a:custGeom>
              <a:avLst/>
              <a:gdLst/>
              <a:ahLst/>
              <a:cxnLst/>
              <a:rect l="l" t="t" r="r" b="b"/>
              <a:pathLst>
                <a:path w="3564890" h="300354">
                  <a:moveTo>
                    <a:pt x="0" y="300228"/>
                  </a:moveTo>
                  <a:lnTo>
                    <a:pt x="3564635" y="300228"/>
                  </a:lnTo>
                  <a:lnTo>
                    <a:pt x="3564635" y="0"/>
                  </a:lnTo>
                  <a:lnTo>
                    <a:pt x="0" y="0"/>
                  </a:lnTo>
                  <a:lnTo>
                    <a:pt x="0" y="300228"/>
                  </a:lnTo>
                  <a:close/>
                </a:path>
              </a:pathLst>
            </a:custGeom>
            <a:ln w="12700">
              <a:solidFill>
                <a:srgbClr val="000000"/>
              </a:solidFill>
            </a:ln>
          </p:spPr>
          <p:txBody>
            <a:bodyPr wrap="square" lIns="0" tIns="0" rIns="0" bIns="0" rtlCol="0"/>
            <a:lstStyle/>
            <a:p>
              <a:endParaRPr/>
            </a:p>
          </p:txBody>
        </p:sp>
        <p:sp>
          <p:nvSpPr>
            <p:cNvPr id="20" name="object 20"/>
            <p:cNvSpPr/>
            <p:nvPr/>
          </p:nvSpPr>
          <p:spPr>
            <a:xfrm>
              <a:off x="4586478" y="1703070"/>
              <a:ext cx="1682750" cy="539750"/>
            </a:xfrm>
            <a:custGeom>
              <a:avLst/>
              <a:gdLst/>
              <a:ahLst/>
              <a:cxnLst/>
              <a:rect l="l" t="t" r="r" b="b"/>
              <a:pathLst>
                <a:path w="1682750" h="539750">
                  <a:moveTo>
                    <a:pt x="0" y="89915"/>
                  </a:moveTo>
                  <a:lnTo>
                    <a:pt x="7066" y="54917"/>
                  </a:lnTo>
                  <a:lnTo>
                    <a:pt x="26336" y="26336"/>
                  </a:lnTo>
                  <a:lnTo>
                    <a:pt x="54917" y="7066"/>
                  </a:lnTo>
                  <a:lnTo>
                    <a:pt x="89916" y="0"/>
                  </a:lnTo>
                  <a:lnTo>
                    <a:pt x="1592580" y="0"/>
                  </a:lnTo>
                  <a:lnTo>
                    <a:pt x="1627578" y="7066"/>
                  </a:lnTo>
                  <a:lnTo>
                    <a:pt x="1656159" y="26336"/>
                  </a:lnTo>
                  <a:lnTo>
                    <a:pt x="1675429" y="54917"/>
                  </a:lnTo>
                  <a:lnTo>
                    <a:pt x="1682496" y="89915"/>
                  </a:lnTo>
                  <a:lnTo>
                    <a:pt x="1682496" y="449579"/>
                  </a:lnTo>
                  <a:lnTo>
                    <a:pt x="1675429" y="484578"/>
                  </a:lnTo>
                  <a:lnTo>
                    <a:pt x="1656159" y="513159"/>
                  </a:lnTo>
                  <a:lnTo>
                    <a:pt x="1627578" y="532429"/>
                  </a:lnTo>
                  <a:lnTo>
                    <a:pt x="1592580" y="539495"/>
                  </a:lnTo>
                  <a:lnTo>
                    <a:pt x="89916" y="539495"/>
                  </a:lnTo>
                  <a:lnTo>
                    <a:pt x="54917" y="532429"/>
                  </a:lnTo>
                  <a:lnTo>
                    <a:pt x="26336" y="513159"/>
                  </a:lnTo>
                  <a:lnTo>
                    <a:pt x="7066" y="484578"/>
                  </a:lnTo>
                  <a:lnTo>
                    <a:pt x="0" y="449579"/>
                  </a:lnTo>
                  <a:lnTo>
                    <a:pt x="0" y="89915"/>
                  </a:lnTo>
                  <a:close/>
                </a:path>
              </a:pathLst>
            </a:custGeom>
            <a:ln w="28575">
              <a:solidFill>
                <a:srgbClr val="000000"/>
              </a:solidFill>
            </a:ln>
          </p:spPr>
          <p:txBody>
            <a:bodyPr wrap="square" lIns="0" tIns="0" rIns="0" bIns="0" rtlCol="0"/>
            <a:lstStyle/>
            <a:p>
              <a:endParaRPr/>
            </a:p>
          </p:txBody>
        </p:sp>
      </p:grpSp>
      <p:sp>
        <p:nvSpPr>
          <p:cNvPr id="21" name="object 21"/>
          <p:cNvSpPr txBox="1"/>
          <p:nvPr/>
        </p:nvSpPr>
        <p:spPr>
          <a:xfrm>
            <a:off x="4035679" y="885841"/>
            <a:ext cx="3139823" cy="812402"/>
          </a:xfrm>
          <a:prstGeom prst="rect">
            <a:avLst/>
          </a:prstGeom>
        </p:spPr>
        <p:txBody>
          <a:bodyPr vert="horz" wrap="square" lIns="0" tIns="12065" rIns="0" bIns="0" rtlCol="0">
            <a:spAutoFit/>
          </a:bodyPr>
          <a:lstStyle/>
          <a:p>
            <a:pPr marL="12700">
              <a:lnSpc>
                <a:spcPct val="100000"/>
              </a:lnSpc>
              <a:spcBef>
                <a:spcPts val="95"/>
              </a:spcBef>
            </a:pPr>
            <a:r>
              <a:rPr lang="el-GR" sz="2800" b="1" spc="-40" dirty="0">
                <a:latin typeface="Arial Narrow"/>
                <a:cs typeface="Arial Narrow"/>
              </a:rPr>
              <a:t>Πειραματική ρύθμιση</a:t>
            </a:r>
            <a:endParaRPr lang="en-GB" sz="3350" dirty="0">
              <a:latin typeface="Arial Narrow"/>
              <a:cs typeface="Arial Narrow"/>
            </a:endParaRPr>
          </a:p>
          <a:p>
            <a:pPr marL="769620">
              <a:lnSpc>
                <a:spcPct val="100000"/>
              </a:lnSpc>
              <a:spcBef>
                <a:spcPts val="5"/>
              </a:spcBef>
            </a:pPr>
            <a:r>
              <a:rPr lang="el-GR" sz="2400" b="1" spc="-10" dirty="0">
                <a:latin typeface="Arial Narrow"/>
                <a:cs typeface="Arial Narrow"/>
              </a:rPr>
              <a:t>Ομοιότητα</a:t>
            </a:r>
            <a:endParaRPr sz="2400" dirty="0">
              <a:latin typeface="Arial Narrow"/>
              <a:cs typeface="Arial Narrow"/>
            </a:endParaRPr>
          </a:p>
        </p:txBody>
      </p:sp>
      <p:grpSp>
        <p:nvGrpSpPr>
          <p:cNvPr id="22" name="object 22"/>
          <p:cNvGrpSpPr/>
          <p:nvPr/>
        </p:nvGrpSpPr>
        <p:grpSpPr>
          <a:xfrm>
            <a:off x="3160014" y="1915667"/>
            <a:ext cx="4686935" cy="2040889"/>
            <a:chOff x="3160014" y="1915667"/>
            <a:chExt cx="4686935" cy="2040889"/>
          </a:xfrm>
        </p:grpSpPr>
        <p:sp>
          <p:nvSpPr>
            <p:cNvPr id="23" name="object 23"/>
            <p:cNvSpPr/>
            <p:nvPr/>
          </p:nvSpPr>
          <p:spPr>
            <a:xfrm>
              <a:off x="3160014" y="1915667"/>
              <a:ext cx="4686935" cy="1739264"/>
            </a:xfrm>
            <a:custGeom>
              <a:avLst/>
              <a:gdLst/>
              <a:ahLst/>
              <a:cxnLst/>
              <a:rect l="l" t="t" r="r" b="b"/>
              <a:pathLst>
                <a:path w="4686934" h="1739264">
                  <a:moveTo>
                    <a:pt x="1426210" y="57150"/>
                  </a:moveTo>
                  <a:lnTo>
                    <a:pt x="1388110" y="38100"/>
                  </a:lnTo>
                  <a:lnTo>
                    <a:pt x="1311910" y="0"/>
                  </a:lnTo>
                  <a:lnTo>
                    <a:pt x="1311910" y="38100"/>
                  </a:lnTo>
                  <a:lnTo>
                    <a:pt x="365125" y="38100"/>
                  </a:lnTo>
                  <a:lnTo>
                    <a:pt x="365125" y="1701165"/>
                  </a:lnTo>
                  <a:lnTo>
                    <a:pt x="0" y="1701165"/>
                  </a:lnTo>
                  <a:lnTo>
                    <a:pt x="0" y="1739265"/>
                  </a:lnTo>
                  <a:lnTo>
                    <a:pt x="403225" y="1739265"/>
                  </a:lnTo>
                  <a:lnTo>
                    <a:pt x="403225" y="1720215"/>
                  </a:lnTo>
                  <a:lnTo>
                    <a:pt x="403225" y="1701165"/>
                  </a:lnTo>
                  <a:lnTo>
                    <a:pt x="403225" y="76200"/>
                  </a:lnTo>
                  <a:lnTo>
                    <a:pt x="1311910" y="76200"/>
                  </a:lnTo>
                  <a:lnTo>
                    <a:pt x="1311910" y="114300"/>
                  </a:lnTo>
                  <a:lnTo>
                    <a:pt x="1388110" y="76200"/>
                  </a:lnTo>
                  <a:lnTo>
                    <a:pt x="1426210" y="57150"/>
                  </a:lnTo>
                  <a:close/>
                </a:path>
                <a:path w="4686934" h="1739264">
                  <a:moveTo>
                    <a:pt x="4686808" y="1602486"/>
                  </a:moveTo>
                  <a:lnTo>
                    <a:pt x="4192651" y="1602486"/>
                  </a:lnTo>
                  <a:lnTo>
                    <a:pt x="4192651" y="76200"/>
                  </a:lnTo>
                  <a:lnTo>
                    <a:pt x="4192651" y="57150"/>
                  </a:lnTo>
                  <a:lnTo>
                    <a:pt x="4192651" y="38100"/>
                  </a:lnTo>
                  <a:lnTo>
                    <a:pt x="3223260" y="38100"/>
                  </a:lnTo>
                  <a:lnTo>
                    <a:pt x="3223260" y="0"/>
                  </a:lnTo>
                  <a:lnTo>
                    <a:pt x="3108960" y="57150"/>
                  </a:lnTo>
                  <a:lnTo>
                    <a:pt x="3223260" y="114300"/>
                  </a:lnTo>
                  <a:lnTo>
                    <a:pt x="3223260" y="76200"/>
                  </a:lnTo>
                  <a:lnTo>
                    <a:pt x="4154551" y="76200"/>
                  </a:lnTo>
                  <a:lnTo>
                    <a:pt x="4154551" y="1640586"/>
                  </a:lnTo>
                  <a:lnTo>
                    <a:pt x="4686808" y="1640586"/>
                  </a:lnTo>
                  <a:lnTo>
                    <a:pt x="4686808" y="1621536"/>
                  </a:lnTo>
                  <a:lnTo>
                    <a:pt x="4686808" y="1602486"/>
                  </a:lnTo>
                  <a:close/>
                </a:path>
              </a:pathLst>
            </a:custGeom>
            <a:solidFill>
              <a:srgbClr val="000000"/>
            </a:solidFill>
          </p:spPr>
          <p:txBody>
            <a:bodyPr wrap="square" lIns="0" tIns="0" rIns="0" bIns="0" rtlCol="0"/>
            <a:lstStyle/>
            <a:p>
              <a:endParaRPr/>
            </a:p>
          </p:txBody>
        </p:sp>
        <p:sp>
          <p:nvSpPr>
            <p:cNvPr id="24" name="object 24"/>
            <p:cNvSpPr/>
            <p:nvPr/>
          </p:nvSpPr>
          <p:spPr>
            <a:xfrm>
              <a:off x="5069586" y="3329177"/>
              <a:ext cx="716280" cy="612775"/>
            </a:xfrm>
            <a:custGeom>
              <a:avLst/>
              <a:gdLst/>
              <a:ahLst/>
              <a:cxnLst/>
              <a:rect l="l" t="t" r="r" b="b"/>
              <a:pathLst>
                <a:path w="716279" h="612775">
                  <a:moveTo>
                    <a:pt x="0" y="306324"/>
                  </a:moveTo>
                  <a:lnTo>
                    <a:pt x="358139" y="0"/>
                  </a:lnTo>
                  <a:lnTo>
                    <a:pt x="716279" y="306324"/>
                  </a:lnTo>
                  <a:lnTo>
                    <a:pt x="358139" y="612648"/>
                  </a:lnTo>
                  <a:lnTo>
                    <a:pt x="0" y="306324"/>
                  </a:lnTo>
                  <a:close/>
                </a:path>
              </a:pathLst>
            </a:custGeom>
            <a:ln w="28575">
              <a:solidFill>
                <a:srgbClr val="000000"/>
              </a:solidFill>
            </a:ln>
          </p:spPr>
          <p:txBody>
            <a:bodyPr wrap="square" lIns="0" tIns="0" rIns="0" bIns="0" rtlCol="0"/>
            <a:lstStyle/>
            <a:p>
              <a:endParaRPr/>
            </a:p>
          </p:txBody>
        </p:sp>
        <p:sp>
          <p:nvSpPr>
            <p:cNvPr id="25" name="object 25"/>
            <p:cNvSpPr/>
            <p:nvPr/>
          </p:nvSpPr>
          <p:spPr>
            <a:xfrm>
              <a:off x="5370703" y="2242565"/>
              <a:ext cx="114300" cy="1086485"/>
            </a:xfrm>
            <a:custGeom>
              <a:avLst/>
              <a:gdLst/>
              <a:ahLst/>
              <a:cxnLst/>
              <a:rect l="l" t="t" r="r" b="b"/>
              <a:pathLst>
                <a:path w="114300" h="1086485">
                  <a:moveTo>
                    <a:pt x="38100" y="972185"/>
                  </a:moveTo>
                  <a:lnTo>
                    <a:pt x="0" y="972185"/>
                  </a:lnTo>
                  <a:lnTo>
                    <a:pt x="57150" y="1086485"/>
                  </a:lnTo>
                  <a:lnTo>
                    <a:pt x="104775" y="991235"/>
                  </a:lnTo>
                  <a:lnTo>
                    <a:pt x="38100" y="991235"/>
                  </a:lnTo>
                  <a:lnTo>
                    <a:pt x="38100" y="972185"/>
                  </a:lnTo>
                  <a:close/>
                </a:path>
                <a:path w="114300" h="1086485">
                  <a:moveTo>
                    <a:pt x="38100" y="543306"/>
                  </a:moveTo>
                  <a:lnTo>
                    <a:pt x="38100" y="991235"/>
                  </a:lnTo>
                  <a:lnTo>
                    <a:pt x="76200" y="991235"/>
                  </a:lnTo>
                  <a:lnTo>
                    <a:pt x="76200" y="562356"/>
                  </a:lnTo>
                  <a:lnTo>
                    <a:pt x="57150" y="562356"/>
                  </a:lnTo>
                  <a:lnTo>
                    <a:pt x="38100" y="543306"/>
                  </a:lnTo>
                  <a:close/>
                </a:path>
                <a:path w="114300" h="1086485">
                  <a:moveTo>
                    <a:pt x="114300" y="972185"/>
                  </a:moveTo>
                  <a:lnTo>
                    <a:pt x="76200" y="972185"/>
                  </a:lnTo>
                  <a:lnTo>
                    <a:pt x="76200" y="991235"/>
                  </a:lnTo>
                  <a:lnTo>
                    <a:pt x="104775" y="991235"/>
                  </a:lnTo>
                  <a:lnTo>
                    <a:pt x="114300" y="972185"/>
                  </a:lnTo>
                  <a:close/>
                </a:path>
                <a:path w="114300" h="1086485">
                  <a:moveTo>
                    <a:pt x="76073" y="0"/>
                  </a:moveTo>
                  <a:lnTo>
                    <a:pt x="37973" y="0"/>
                  </a:lnTo>
                  <a:lnTo>
                    <a:pt x="37973" y="562356"/>
                  </a:lnTo>
                  <a:lnTo>
                    <a:pt x="38100" y="543306"/>
                  </a:lnTo>
                  <a:lnTo>
                    <a:pt x="76073" y="543306"/>
                  </a:lnTo>
                  <a:lnTo>
                    <a:pt x="57023" y="524256"/>
                  </a:lnTo>
                  <a:lnTo>
                    <a:pt x="76073" y="524256"/>
                  </a:lnTo>
                  <a:lnTo>
                    <a:pt x="76073" y="0"/>
                  </a:lnTo>
                  <a:close/>
                </a:path>
                <a:path w="114300" h="1086485">
                  <a:moveTo>
                    <a:pt x="76200" y="543306"/>
                  </a:moveTo>
                  <a:lnTo>
                    <a:pt x="38100" y="543306"/>
                  </a:lnTo>
                  <a:lnTo>
                    <a:pt x="57150" y="562356"/>
                  </a:lnTo>
                  <a:lnTo>
                    <a:pt x="76200" y="562356"/>
                  </a:lnTo>
                  <a:lnTo>
                    <a:pt x="76200" y="543306"/>
                  </a:lnTo>
                  <a:close/>
                </a:path>
                <a:path w="114300" h="1086485">
                  <a:moveTo>
                    <a:pt x="76073" y="524256"/>
                  </a:moveTo>
                  <a:lnTo>
                    <a:pt x="57023" y="524256"/>
                  </a:lnTo>
                  <a:lnTo>
                    <a:pt x="76073" y="543306"/>
                  </a:lnTo>
                  <a:lnTo>
                    <a:pt x="76073" y="524256"/>
                  </a:lnTo>
                  <a:close/>
                </a:path>
                <a:path w="114300" h="1086485">
                  <a:moveTo>
                    <a:pt x="76200" y="524256"/>
                  </a:moveTo>
                  <a:lnTo>
                    <a:pt x="76073" y="543306"/>
                  </a:lnTo>
                  <a:lnTo>
                    <a:pt x="76200" y="524256"/>
                  </a:lnTo>
                  <a:close/>
                </a:path>
              </a:pathLst>
            </a:custGeom>
            <a:solidFill>
              <a:srgbClr val="000000"/>
            </a:solidFill>
          </p:spPr>
          <p:txBody>
            <a:bodyPr wrap="square" lIns="0" tIns="0" rIns="0" bIns="0" rtlCol="0"/>
            <a:lstStyle/>
            <a:p>
              <a:endParaRPr/>
            </a:p>
          </p:txBody>
        </p:sp>
        <p:pic>
          <p:nvPicPr>
            <p:cNvPr id="26" name="object 26"/>
            <p:cNvPicPr/>
            <p:nvPr/>
          </p:nvPicPr>
          <p:blipFill>
            <a:blip r:embed="rId2" cstate="print"/>
            <a:stretch>
              <a:fillRect/>
            </a:stretch>
          </p:blipFill>
          <p:spPr>
            <a:xfrm>
              <a:off x="5452872" y="2385059"/>
              <a:ext cx="612648" cy="623315"/>
            </a:xfrm>
            <a:prstGeom prst="rect">
              <a:avLst/>
            </a:prstGeom>
          </p:spPr>
        </p:pic>
        <p:pic>
          <p:nvPicPr>
            <p:cNvPr id="27" name="object 27"/>
            <p:cNvPicPr/>
            <p:nvPr/>
          </p:nvPicPr>
          <p:blipFill>
            <a:blip r:embed="rId3" cstate="print"/>
            <a:stretch>
              <a:fillRect/>
            </a:stretch>
          </p:blipFill>
          <p:spPr>
            <a:xfrm>
              <a:off x="6024372" y="2360675"/>
              <a:ext cx="213360" cy="222503"/>
            </a:xfrm>
            <a:prstGeom prst="rect">
              <a:avLst/>
            </a:prstGeom>
          </p:spPr>
        </p:pic>
        <p:sp>
          <p:nvSpPr>
            <p:cNvPr id="28" name="object 28"/>
            <p:cNvSpPr/>
            <p:nvPr/>
          </p:nvSpPr>
          <p:spPr>
            <a:xfrm>
              <a:off x="3526028" y="1915667"/>
              <a:ext cx="1543685" cy="1738630"/>
            </a:xfrm>
            <a:custGeom>
              <a:avLst/>
              <a:gdLst/>
              <a:ahLst/>
              <a:cxnLst/>
              <a:rect l="l" t="t" r="r" b="b"/>
              <a:pathLst>
                <a:path w="1543685" h="1738629">
                  <a:moveTo>
                    <a:pt x="946150" y="38100"/>
                  </a:moveTo>
                  <a:lnTo>
                    <a:pt x="0" y="38100"/>
                  </a:lnTo>
                  <a:lnTo>
                    <a:pt x="0" y="1738630"/>
                  </a:lnTo>
                  <a:lnTo>
                    <a:pt x="1543304" y="1738630"/>
                  </a:lnTo>
                  <a:lnTo>
                    <a:pt x="1543304" y="1719580"/>
                  </a:lnTo>
                  <a:lnTo>
                    <a:pt x="38100" y="1719580"/>
                  </a:lnTo>
                  <a:lnTo>
                    <a:pt x="19050" y="1700530"/>
                  </a:lnTo>
                  <a:lnTo>
                    <a:pt x="38100" y="1700530"/>
                  </a:lnTo>
                  <a:lnTo>
                    <a:pt x="38100" y="76200"/>
                  </a:lnTo>
                  <a:lnTo>
                    <a:pt x="19050" y="76200"/>
                  </a:lnTo>
                  <a:lnTo>
                    <a:pt x="38100" y="57150"/>
                  </a:lnTo>
                  <a:lnTo>
                    <a:pt x="946150" y="57150"/>
                  </a:lnTo>
                  <a:lnTo>
                    <a:pt x="946150" y="38100"/>
                  </a:lnTo>
                  <a:close/>
                </a:path>
                <a:path w="1543685" h="1738629">
                  <a:moveTo>
                    <a:pt x="38100" y="1700530"/>
                  </a:moveTo>
                  <a:lnTo>
                    <a:pt x="19050" y="1700530"/>
                  </a:lnTo>
                  <a:lnTo>
                    <a:pt x="38100" y="1719580"/>
                  </a:lnTo>
                  <a:lnTo>
                    <a:pt x="38100" y="1700530"/>
                  </a:lnTo>
                  <a:close/>
                </a:path>
                <a:path w="1543685" h="1738629">
                  <a:moveTo>
                    <a:pt x="1543304" y="1700530"/>
                  </a:moveTo>
                  <a:lnTo>
                    <a:pt x="38100" y="1700530"/>
                  </a:lnTo>
                  <a:lnTo>
                    <a:pt x="38100" y="1719580"/>
                  </a:lnTo>
                  <a:lnTo>
                    <a:pt x="1543304" y="1719580"/>
                  </a:lnTo>
                  <a:lnTo>
                    <a:pt x="1543304" y="1700530"/>
                  </a:lnTo>
                  <a:close/>
                </a:path>
                <a:path w="1543685" h="1738629">
                  <a:moveTo>
                    <a:pt x="946150" y="0"/>
                  </a:moveTo>
                  <a:lnTo>
                    <a:pt x="946150" y="114300"/>
                  </a:lnTo>
                  <a:lnTo>
                    <a:pt x="1022350" y="76200"/>
                  </a:lnTo>
                  <a:lnTo>
                    <a:pt x="965200" y="76200"/>
                  </a:lnTo>
                  <a:lnTo>
                    <a:pt x="965200" y="38100"/>
                  </a:lnTo>
                  <a:lnTo>
                    <a:pt x="1022350" y="38100"/>
                  </a:lnTo>
                  <a:lnTo>
                    <a:pt x="946150" y="0"/>
                  </a:lnTo>
                  <a:close/>
                </a:path>
                <a:path w="1543685" h="1738629">
                  <a:moveTo>
                    <a:pt x="38100" y="57150"/>
                  </a:moveTo>
                  <a:lnTo>
                    <a:pt x="19050" y="76200"/>
                  </a:lnTo>
                  <a:lnTo>
                    <a:pt x="38100" y="76200"/>
                  </a:lnTo>
                  <a:lnTo>
                    <a:pt x="38100" y="57150"/>
                  </a:lnTo>
                  <a:close/>
                </a:path>
                <a:path w="1543685" h="1738629">
                  <a:moveTo>
                    <a:pt x="946150" y="57150"/>
                  </a:moveTo>
                  <a:lnTo>
                    <a:pt x="38100" y="57150"/>
                  </a:lnTo>
                  <a:lnTo>
                    <a:pt x="38100" y="76200"/>
                  </a:lnTo>
                  <a:lnTo>
                    <a:pt x="946150" y="76200"/>
                  </a:lnTo>
                  <a:lnTo>
                    <a:pt x="946150" y="57150"/>
                  </a:lnTo>
                  <a:close/>
                </a:path>
                <a:path w="1543685" h="1738629">
                  <a:moveTo>
                    <a:pt x="1022350" y="38100"/>
                  </a:moveTo>
                  <a:lnTo>
                    <a:pt x="965200" y="38100"/>
                  </a:lnTo>
                  <a:lnTo>
                    <a:pt x="965200" y="76200"/>
                  </a:lnTo>
                  <a:lnTo>
                    <a:pt x="1022350" y="76200"/>
                  </a:lnTo>
                  <a:lnTo>
                    <a:pt x="1060450" y="57150"/>
                  </a:lnTo>
                  <a:lnTo>
                    <a:pt x="1022350" y="38100"/>
                  </a:lnTo>
                  <a:close/>
                </a:path>
              </a:pathLst>
            </a:custGeom>
            <a:solidFill>
              <a:srgbClr val="000000"/>
            </a:solidFill>
          </p:spPr>
          <p:txBody>
            <a:bodyPr wrap="square" lIns="0" tIns="0" rIns="0" bIns="0" rtlCol="0"/>
            <a:lstStyle/>
            <a:p>
              <a:endParaRPr/>
            </a:p>
          </p:txBody>
        </p:sp>
      </p:grpSp>
      <p:sp>
        <p:nvSpPr>
          <p:cNvPr id="29" name="object 29"/>
          <p:cNvSpPr txBox="1"/>
          <p:nvPr/>
        </p:nvSpPr>
        <p:spPr>
          <a:xfrm>
            <a:off x="4035933" y="3170301"/>
            <a:ext cx="427990" cy="391160"/>
          </a:xfrm>
          <a:prstGeom prst="rect">
            <a:avLst/>
          </a:prstGeom>
        </p:spPr>
        <p:txBody>
          <a:bodyPr vert="horz" wrap="square" lIns="0" tIns="12700" rIns="0" bIns="0" rtlCol="0">
            <a:spAutoFit/>
          </a:bodyPr>
          <a:lstStyle/>
          <a:p>
            <a:pPr marL="12700">
              <a:lnSpc>
                <a:spcPct val="100000"/>
              </a:lnSpc>
              <a:spcBef>
                <a:spcPts val="100"/>
              </a:spcBef>
            </a:pPr>
            <a:r>
              <a:rPr lang="el-GR" sz="2400" spc="-110" dirty="0">
                <a:latin typeface="Gill Sans MT"/>
                <a:cs typeface="Gill Sans MT"/>
              </a:rPr>
              <a:t>Ναι</a:t>
            </a:r>
            <a:endParaRPr sz="2400" dirty="0">
              <a:latin typeface="Gill Sans MT"/>
              <a:cs typeface="Gill Sans MT"/>
            </a:endParaRPr>
          </a:p>
        </p:txBody>
      </p:sp>
      <p:sp>
        <p:nvSpPr>
          <p:cNvPr id="30" name="object 30"/>
          <p:cNvSpPr/>
          <p:nvPr/>
        </p:nvSpPr>
        <p:spPr>
          <a:xfrm>
            <a:off x="4511802" y="4717541"/>
            <a:ext cx="1835150" cy="702945"/>
          </a:xfrm>
          <a:custGeom>
            <a:avLst/>
            <a:gdLst/>
            <a:ahLst/>
            <a:cxnLst/>
            <a:rect l="l" t="t" r="r" b="b"/>
            <a:pathLst>
              <a:path w="1835150" h="702945">
                <a:moveTo>
                  <a:pt x="0" y="117093"/>
                </a:moveTo>
                <a:lnTo>
                  <a:pt x="9205" y="71526"/>
                </a:lnTo>
                <a:lnTo>
                  <a:pt x="34305" y="34305"/>
                </a:lnTo>
                <a:lnTo>
                  <a:pt x="71526" y="9205"/>
                </a:lnTo>
                <a:lnTo>
                  <a:pt x="117094" y="0"/>
                </a:lnTo>
                <a:lnTo>
                  <a:pt x="1717802" y="0"/>
                </a:lnTo>
                <a:lnTo>
                  <a:pt x="1763369" y="9205"/>
                </a:lnTo>
                <a:lnTo>
                  <a:pt x="1800590" y="34305"/>
                </a:lnTo>
                <a:lnTo>
                  <a:pt x="1825690" y="71526"/>
                </a:lnTo>
                <a:lnTo>
                  <a:pt x="1834896" y="117093"/>
                </a:lnTo>
                <a:lnTo>
                  <a:pt x="1834896" y="585469"/>
                </a:lnTo>
                <a:lnTo>
                  <a:pt x="1825690" y="631037"/>
                </a:lnTo>
                <a:lnTo>
                  <a:pt x="1800590" y="668258"/>
                </a:lnTo>
                <a:lnTo>
                  <a:pt x="1763369" y="693358"/>
                </a:lnTo>
                <a:lnTo>
                  <a:pt x="1717802" y="702563"/>
                </a:lnTo>
                <a:lnTo>
                  <a:pt x="117094" y="702563"/>
                </a:lnTo>
                <a:lnTo>
                  <a:pt x="71526" y="693358"/>
                </a:lnTo>
                <a:lnTo>
                  <a:pt x="34305" y="668258"/>
                </a:lnTo>
                <a:lnTo>
                  <a:pt x="9205" y="631037"/>
                </a:lnTo>
                <a:lnTo>
                  <a:pt x="0" y="585469"/>
                </a:lnTo>
                <a:lnTo>
                  <a:pt x="0" y="117093"/>
                </a:lnTo>
                <a:close/>
              </a:path>
            </a:pathLst>
          </a:custGeom>
          <a:ln w="28575">
            <a:solidFill>
              <a:srgbClr val="000000"/>
            </a:solidFill>
          </a:ln>
        </p:spPr>
        <p:txBody>
          <a:bodyPr wrap="square" lIns="0" tIns="0" rIns="0" bIns="0" rtlCol="0"/>
          <a:lstStyle/>
          <a:p>
            <a:endParaRPr/>
          </a:p>
        </p:txBody>
      </p:sp>
      <p:sp>
        <p:nvSpPr>
          <p:cNvPr id="31" name="object 31"/>
          <p:cNvSpPr txBox="1"/>
          <p:nvPr/>
        </p:nvSpPr>
        <p:spPr>
          <a:xfrm>
            <a:off x="4894264" y="4675986"/>
            <a:ext cx="1442338" cy="751488"/>
          </a:xfrm>
          <a:prstGeom prst="rect">
            <a:avLst/>
          </a:prstGeom>
        </p:spPr>
        <p:txBody>
          <a:bodyPr vert="horz" wrap="square" lIns="0" tIns="12700" rIns="0" bIns="0" rtlCol="0">
            <a:spAutoFit/>
          </a:bodyPr>
          <a:lstStyle/>
          <a:p>
            <a:pPr marL="12700" marR="5080">
              <a:lnSpc>
                <a:spcPct val="100000"/>
              </a:lnSpc>
              <a:spcBef>
                <a:spcPts val="100"/>
              </a:spcBef>
            </a:pPr>
            <a:r>
              <a:rPr lang="el-GR" sz="2400" b="1" spc="-55" dirty="0">
                <a:latin typeface="Arial Narrow"/>
                <a:cs typeface="Arial Narrow"/>
              </a:rPr>
              <a:t>Απάντηση Ενότητας</a:t>
            </a:r>
            <a:endParaRPr sz="2400" dirty="0">
              <a:latin typeface="Arial Narrow"/>
              <a:cs typeface="Arial Narrow"/>
            </a:endParaRPr>
          </a:p>
        </p:txBody>
      </p:sp>
      <p:grpSp>
        <p:nvGrpSpPr>
          <p:cNvPr id="32" name="object 32"/>
          <p:cNvGrpSpPr/>
          <p:nvPr/>
        </p:nvGrpSpPr>
        <p:grpSpPr>
          <a:xfrm>
            <a:off x="162052" y="1415410"/>
            <a:ext cx="8600948" cy="4465070"/>
            <a:chOff x="162052" y="1415410"/>
            <a:chExt cx="8600948" cy="4465070"/>
          </a:xfrm>
        </p:grpSpPr>
        <p:sp>
          <p:nvSpPr>
            <p:cNvPr id="33" name="object 33"/>
            <p:cNvSpPr/>
            <p:nvPr/>
          </p:nvSpPr>
          <p:spPr>
            <a:xfrm>
              <a:off x="3978402" y="3941825"/>
              <a:ext cx="2766695" cy="1938655"/>
            </a:xfrm>
            <a:custGeom>
              <a:avLst/>
              <a:gdLst/>
              <a:ahLst/>
              <a:cxnLst/>
              <a:rect l="l" t="t" r="r" b="b"/>
              <a:pathLst>
                <a:path w="2766695" h="1938654">
                  <a:moveTo>
                    <a:pt x="1507998" y="661543"/>
                  </a:moveTo>
                  <a:lnTo>
                    <a:pt x="1469898" y="661543"/>
                  </a:lnTo>
                  <a:lnTo>
                    <a:pt x="1469898" y="406908"/>
                  </a:lnTo>
                  <a:lnTo>
                    <a:pt x="1469898" y="368808"/>
                  </a:lnTo>
                  <a:lnTo>
                    <a:pt x="1468374" y="368808"/>
                  </a:lnTo>
                  <a:lnTo>
                    <a:pt x="1468374" y="0"/>
                  </a:lnTo>
                  <a:lnTo>
                    <a:pt x="1430274" y="0"/>
                  </a:lnTo>
                  <a:lnTo>
                    <a:pt x="1430274" y="406908"/>
                  </a:lnTo>
                  <a:lnTo>
                    <a:pt x="1431798" y="406908"/>
                  </a:lnTo>
                  <a:lnTo>
                    <a:pt x="1431798" y="661543"/>
                  </a:lnTo>
                  <a:lnTo>
                    <a:pt x="1393698" y="661543"/>
                  </a:lnTo>
                  <a:lnTo>
                    <a:pt x="1450848" y="775843"/>
                  </a:lnTo>
                  <a:lnTo>
                    <a:pt x="1498473" y="680593"/>
                  </a:lnTo>
                  <a:lnTo>
                    <a:pt x="1507998" y="661543"/>
                  </a:lnTo>
                  <a:close/>
                </a:path>
                <a:path w="2766695" h="1938654">
                  <a:moveTo>
                    <a:pt x="2766441" y="1880958"/>
                  </a:moveTo>
                  <a:lnTo>
                    <a:pt x="2728341" y="1861908"/>
                  </a:lnTo>
                  <a:lnTo>
                    <a:pt x="2652141" y="1823808"/>
                  </a:lnTo>
                  <a:lnTo>
                    <a:pt x="2652141" y="1861908"/>
                  </a:lnTo>
                  <a:lnTo>
                    <a:pt x="1470660" y="1861908"/>
                  </a:lnTo>
                  <a:lnTo>
                    <a:pt x="1470660" y="1478280"/>
                  </a:lnTo>
                  <a:lnTo>
                    <a:pt x="1469898" y="1478280"/>
                  </a:lnTo>
                  <a:lnTo>
                    <a:pt x="1432560" y="1478280"/>
                  </a:lnTo>
                  <a:lnTo>
                    <a:pt x="1431798" y="1478280"/>
                  </a:lnTo>
                  <a:lnTo>
                    <a:pt x="1431798" y="1861908"/>
                  </a:lnTo>
                  <a:lnTo>
                    <a:pt x="114300" y="1861908"/>
                  </a:lnTo>
                  <a:lnTo>
                    <a:pt x="114300" y="1823808"/>
                  </a:lnTo>
                  <a:lnTo>
                    <a:pt x="0" y="1880958"/>
                  </a:lnTo>
                  <a:lnTo>
                    <a:pt x="114300" y="1938108"/>
                  </a:lnTo>
                  <a:lnTo>
                    <a:pt x="114300" y="1900008"/>
                  </a:lnTo>
                  <a:lnTo>
                    <a:pt x="1431798" y="1900008"/>
                  </a:lnTo>
                  <a:lnTo>
                    <a:pt x="1470660" y="1900008"/>
                  </a:lnTo>
                  <a:lnTo>
                    <a:pt x="2652141" y="1900008"/>
                  </a:lnTo>
                  <a:lnTo>
                    <a:pt x="2652141" y="1938108"/>
                  </a:lnTo>
                  <a:lnTo>
                    <a:pt x="2728341" y="1900008"/>
                  </a:lnTo>
                  <a:lnTo>
                    <a:pt x="2766441" y="1880958"/>
                  </a:lnTo>
                  <a:close/>
                </a:path>
              </a:pathLst>
            </a:custGeom>
            <a:solidFill>
              <a:srgbClr val="000000"/>
            </a:solidFill>
          </p:spPr>
          <p:txBody>
            <a:bodyPr wrap="square" lIns="0" tIns="0" rIns="0" bIns="0" rtlCol="0"/>
            <a:lstStyle/>
            <a:p>
              <a:endParaRPr/>
            </a:p>
          </p:txBody>
        </p:sp>
        <p:pic>
          <p:nvPicPr>
            <p:cNvPr id="34" name="object 34"/>
            <p:cNvPicPr/>
            <p:nvPr/>
          </p:nvPicPr>
          <p:blipFill>
            <a:blip r:embed="rId4" cstate="print"/>
            <a:stretch>
              <a:fillRect/>
            </a:stretch>
          </p:blipFill>
          <p:spPr>
            <a:xfrm>
              <a:off x="8087869" y="2119882"/>
              <a:ext cx="675131" cy="704088"/>
            </a:xfrm>
            <a:prstGeom prst="rect">
              <a:avLst/>
            </a:prstGeom>
          </p:spPr>
        </p:pic>
        <p:pic>
          <p:nvPicPr>
            <p:cNvPr id="35" name="object 35"/>
            <p:cNvPicPr/>
            <p:nvPr/>
          </p:nvPicPr>
          <p:blipFill>
            <a:blip r:embed="rId5" cstate="print"/>
            <a:stretch>
              <a:fillRect/>
            </a:stretch>
          </p:blipFill>
          <p:spPr>
            <a:xfrm>
              <a:off x="8097012" y="1866899"/>
              <a:ext cx="665988" cy="304800"/>
            </a:xfrm>
            <a:prstGeom prst="rect">
              <a:avLst/>
            </a:prstGeom>
          </p:spPr>
        </p:pic>
        <p:pic>
          <p:nvPicPr>
            <p:cNvPr id="36" name="object 36"/>
            <p:cNvPicPr/>
            <p:nvPr/>
          </p:nvPicPr>
          <p:blipFill>
            <a:blip r:embed="rId6" cstate="print"/>
            <a:stretch>
              <a:fillRect/>
            </a:stretch>
          </p:blipFill>
          <p:spPr>
            <a:xfrm>
              <a:off x="162052" y="1415410"/>
              <a:ext cx="739140" cy="780288"/>
            </a:xfrm>
            <a:prstGeom prst="rect">
              <a:avLst/>
            </a:prstGeom>
          </p:spPr>
        </p:pic>
      </p:grpSp>
      <p:sp>
        <p:nvSpPr>
          <p:cNvPr id="37" name="object 37"/>
          <p:cNvSpPr txBox="1"/>
          <p:nvPr/>
        </p:nvSpPr>
        <p:spPr>
          <a:xfrm>
            <a:off x="5562346" y="3216909"/>
            <a:ext cx="1604391" cy="1193275"/>
          </a:xfrm>
          <a:prstGeom prst="rect">
            <a:avLst/>
          </a:prstGeom>
        </p:spPr>
        <p:txBody>
          <a:bodyPr vert="horz" wrap="square" lIns="0" tIns="53975" rIns="0" bIns="0" rtlCol="0">
            <a:spAutoFit/>
          </a:bodyPr>
          <a:lstStyle/>
          <a:p>
            <a:pPr marL="316230" marR="5080">
              <a:lnSpc>
                <a:spcPts val="2590"/>
              </a:lnSpc>
              <a:spcBef>
                <a:spcPts val="425"/>
              </a:spcBef>
            </a:pPr>
            <a:r>
              <a:rPr lang="el-GR" spc="-20" dirty="0">
                <a:latin typeface="Gill Sans MT"/>
                <a:cs typeface="Gill Sans MT"/>
              </a:rPr>
              <a:t>Συνεχίστε να διαβάζετε;</a:t>
            </a:r>
            <a:r>
              <a:rPr lang="en-GB" spc="-10" dirty="0">
                <a:latin typeface="Gill Sans MT"/>
                <a:cs typeface="Gill Sans MT"/>
              </a:rPr>
              <a:t>?</a:t>
            </a:r>
            <a:endParaRPr lang="en-GB" dirty="0">
              <a:latin typeface="Gill Sans MT"/>
              <a:cs typeface="Gill Sans MT"/>
            </a:endParaRPr>
          </a:p>
          <a:p>
            <a:pPr marL="12700">
              <a:lnSpc>
                <a:spcPct val="100000"/>
              </a:lnSpc>
              <a:spcBef>
                <a:spcPts val="775"/>
              </a:spcBef>
            </a:pPr>
            <a:r>
              <a:rPr lang="el-GR" sz="2400" spc="-25" dirty="0">
                <a:latin typeface="Gill Sans MT"/>
                <a:cs typeface="Gill Sans MT"/>
              </a:rPr>
              <a:t>Όχι</a:t>
            </a:r>
            <a:endParaRPr lang="en-GB" sz="2400" dirty="0">
              <a:latin typeface="Gill Sans MT"/>
              <a:cs typeface="Gill Sans MT"/>
            </a:endParaRPr>
          </a:p>
        </p:txBody>
      </p:sp>
      <p:sp>
        <p:nvSpPr>
          <p:cNvPr id="38" name="object 38"/>
          <p:cNvSpPr txBox="1"/>
          <p:nvPr/>
        </p:nvSpPr>
        <p:spPr>
          <a:xfrm>
            <a:off x="3044698" y="5548985"/>
            <a:ext cx="686435" cy="391160"/>
          </a:xfrm>
          <a:prstGeom prst="rect">
            <a:avLst/>
          </a:prstGeom>
        </p:spPr>
        <p:txBody>
          <a:bodyPr vert="horz" wrap="square" lIns="0" tIns="12700" rIns="0" bIns="0" rtlCol="0">
            <a:spAutoFit/>
          </a:bodyPr>
          <a:lstStyle/>
          <a:p>
            <a:pPr marL="12700">
              <a:lnSpc>
                <a:spcPct val="100000"/>
              </a:lnSpc>
              <a:spcBef>
                <a:spcPts val="100"/>
              </a:spcBef>
            </a:pPr>
            <a:r>
              <a:rPr lang="el-GR" sz="2400" b="1" spc="-10" dirty="0">
                <a:latin typeface="Arial Narrow"/>
                <a:cs typeface="Arial Narrow"/>
              </a:rPr>
              <a:t>Άλλο</a:t>
            </a:r>
            <a:endParaRPr sz="2400" dirty="0">
              <a:latin typeface="Arial Narrow"/>
              <a:cs typeface="Arial Narrow"/>
            </a:endParaRPr>
          </a:p>
        </p:txBody>
      </p:sp>
      <p:sp>
        <p:nvSpPr>
          <p:cNvPr id="39" name="object 39"/>
          <p:cNvSpPr txBox="1"/>
          <p:nvPr/>
        </p:nvSpPr>
        <p:spPr>
          <a:xfrm>
            <a:off x="6823709" y="5548985"/>
            <a:ext cx="709295" cy="751488"/>
          </a:xfrm>
          <a:prstGeom prst="rect">
            <a:avLst/>
          </a:prstGeom>
        </p:spPr>
        <p:txBody>
          <a:bodyPr vert="horz" wrap="square" lIns="0" tIns="12700" rIns="0" bIns="0" rtlCol="0">
            <a:spAutoFit/>
          </a:bodyPr>
          <a:lstStyle/>
          <a:p>
            <a:pPr marL="12700">
              <a:lnSpc>
                <a:spcPct val="100000"/>
              </a:lnSpc>
              <a:spcBef>
                <a:spcPts val="100"/>
              </a:spcBef>
            </a:pPr>
            <a:r>
              <a:rPr lang="el-GR" sz="2400" b="1" spc="-50" dirty="0">
                <a:latin typeface="Arial Narrow"/>
                <a:cs typeface="Arial Narrow"/>
              </a:rPr>
              <a:t>Αδικία</a:t>
            </a:r>
            <a:endParaRPr sz="2400" dirty="0">
              <a:latin typeface="Arial Narrow"/>
              <a:cs typeface="Arial Narrow"/>
            </a:endParaRPr>
          </a:p>
        </p:txBody>
      </p:sp>
      <p:sp>
        <p:nvSpPr>
          <p:cNvPr id="40" name="object 40"/>
          <p:cNvSpPr txBox="1"/>
          <p:nvPr/>
        </p:nvSpPr>
        <p:spPr>
          <a:xfrm>
            <a:off x="6094603" y="2661284"/>
            <a:ext cx="1072134" cy="289823"/>
          </a:xfrm>
          <a:prstGeom prst="rect">
            <a:avLst/>
          </a:prstGeom>
        </p:spPr>
        <p:txBody>
          <a:bodyPr vert="horz" wrap="square" lIns="0" tIns="12700" rIns="0" bIns="0" rtlCol="0">
            <a:spAutoFit/>
          </a:bodyPr>
          <a:lstStyle/>
          <a:p>
            <a:pPr marL="12700">
              <a:lnSpc>
                <a:spcPct val="100000"/>
              </a:lnSpc>
              <a:spcBef>
                <a:spcPts val="100"/>
              </a:spcBef>
            </a:pPr>
            <a:r>
              <a:rPr lang="el-GR" sz="1800" b="1" spc="-20" dirty="0">
                <a:latin typeface="Arial Narrow"/>
                <a:cs typeface="Arial Narrow"/>
              </a:rPr>
              <a:t>Αθροιστικό</a:t>
            </a:r>
            <a:endParaRPr sz="1800" dirty="0">
              <a:latin typeface="Arial Narrow"/>
              <a:cs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55396"/>
            <a:ext cx="7465061" cy="627736"/>
          </a:xfrm>
          <a:prstGeom prst="rect">
            <a:avLst/>
          </a:prstGeom>
        </p:spPr>
        <p:txBody>
          <a:bodyPr vert="horz" wrap="square" lIns="0" tIns="12065" rIns="0" bIns="0" rtlCol="0">
            <a:spAutoFit/>
          </a:bodyPr>
          <a:lstStyle/>
          <a:p>
            <a:pPr marL="12700">
              <a:lnSpc>
                <a:spcPct val="100000"/>
              </a:lnSpc>
              <a:spcBef>
                <a:spcPts val="95"/>
              </a:spcBef>
            </a:pPr>
            <a:r>
              <a:rPr lang="el-GR" b="0" spc="-285" dirty="0">
                <a:solidFill>
                  <a:srgbClr val="000000"/>
                </a:solidFill>
                <a:latin typeface="Gill Sans MT"/>
                <a:cs typeface="Gill Sans MT"/>
              </a:rPr>
              <a:t>Το </a:t>
            </a:r>
            <a:r>
              <a:rPr b="0" spc="-285" dirty="0">
                <a:solidFill>
                  <a:srgbClr val="000000"/>
                </a:solidFill>
                <a:latin typeface="Gill Sans MT"/>
                <a:cs typeface="Gill Sans MT"/>
              </a:rPr>
              <a:t>CLAUDETTE</a:t>
            </a:r>
            <a:r>
              <a:rPr b="0" spc="5" dirty="0">
                <a:solidFill>
                  <a:srgbClr val="000000"/>
                </a:solidFill>
                <a:latin typeface="Gill Sans MT"/>
                <a:cs typeface="Gill Sans MT"/>
              </a:rPr>
              <a:t> </a:t>
            </a:r>
            <a:r>
              <a:rPr lang="el-GR" b="0" spc="-10" dirty="0">
                <a:solidFill>
                  <a:srgbClr val="000000"/>
                </a:solidFill>
                <a:latin typeface="Gill Sans MT"/>
                <a:cs typeface="Gill Sans MT"/>
              </a:rPr>
              <a:t>συναντά τον ΓΚΠΔ</a:t>
            </a:r>
            <a:endParaRPr b="0" spc="-320" dirty="0">
              <a:solidFill>
                <a:srgbClr val="000000"/>
              </a:solidFill>
              <a:latin typeface="Gill Sans MT"/>
              <a:cs typeface="Gill Sans MT"/>
            </a:endParaRPr>
          </a:p>
        </p:txBody>
      </p:sp>
      <p:sp>
        <p:nvSpPr>
          <p:cNvPr id="3" name="object 3"/>
          <p:cNvSpPr txBox="1"/>
          <p:nvPr/>
        </p:nvSpPr>
        <p:spPr>
          <a:xfrm>
            <a:off x="1371600" y="1421760"/>
            <a:ext cx="9827006" cy="4779963"/>
          </a:xfrm>
          <a:prstGeom prst="rect">
            <a:avLst/>
          </a:prstGeom>
        </p:spPr>
        <p:txBody>
          <a:bodyPr vert="horz" wrap="square" lIns="0" tIns="12065" rIns="0" bIns="0" rtlCol="0">
            <a:spAutoFit/>
          </a:bodyPr>
          <a:lstStyle/>
          <a:p>
            <a:pPr marL="12700">
              <a:lnSpc>
                <a:spcPct val="100000"/>
              </a:lnSpc>
              <a:spcBef>
                <a:spcPts val="95"/>
              </a:spcBef>
            </a:pPr>
            <a:r>
              <a:rPr lang="el-GR" sz="2800" spc="-30" dirty="0">
                <a:latin typeface="Gill Sans MT"/>
                <a:cs typeface="Gill Sans MT"/>
              </a:rPr>
              <a:t>Μετάβαση στις </a:t>
            </a:r>
            <a:r>
              <a:rPr lang="el-GR" sz="2800" b="1" spc="-30" dirty="0">
                <a:latin typeface="Gill Sans MT"/>
                <a:cs typeface="Gill Sans MT"/>
              </a:rPr>
              <a:t>πολιτικές απορρήτου</a:t>
            </a:r>
            <a:r>
              <a:rPr sz="2800" spc="-75" dirty="0">
                <a:latin typeface="Gill Sans MT"/>
                <a:cs typeface="Gill Sans MT"/>
              </a:rPr>
              <a:t>:</a:t>
            </a:r>
            <a:r>
              <a:rPr sz="2800" spc="-120" dirty="0">
                <a:latin typeface="Gill Sans MT"/>
                <a:cs typeface="Gill Sans MT"/>
              </a:rPr>
              <a:t> </a:t>
            </a:r>
            <a:r>
              <a:rPr lang="el-GR" sz="2800" spc="-20" dirty="0">
                <a:solidFill>
                  <a:srgbClr val="FF0000"/>
                </a:solidFill>
                <a:latin typeface="Gill Sans MT"/>
                <a:cs typeface="Gill Sans MT"/>
              </a:rPr>
              <a:t>τι είναι διαφορετικό;</a:t>
            </a:r>
            <a:endParaRPr sz="2800" dirty="0">
              <a:latin typeface="Gill Sans MT"/>
              <a:cs typeface="Gill Sans MT"/>
            </a:endParaRPr>
          </a:p>
          <a:p>
            <a:pPr>
              <a:lnSpc>
                <a:spcPct val="100000"/>
              </a:lnSpc>
              <a:spcBef>
                <a:spcPts val="10"/>
              </a:spcBef>
            </a:pPr>
            <a:endParaRPr sz="4350" dirty="0">
              <a:latin typeface="Gill Sans MT"/>
              <a:cs typeface="Gill Sans MT"/>
            </a:endParaRPr>
          </a:p>
          <a:p>
            <a:pPr marL="12700" marR="5080">
              <a:lnSpc>
                <a:spcPts val="3030"/>
              </a:lnSpc>
              <a:tabLst>
                <a:tab pos="1127760" algn="l"/>
                <a:tab pos="2053589" algn="l"/>
                <a:tab pos="3775710" algn="l"/>
                <a:tab pos="4161154" algn="l"/>
                <a:tab pos="5346700" algn="l"/>
                <a:tab pos="6028055" algn="l"/>
                <a:tab pos="7442200" algn="l"/>
              </a:tabLst>
            </a:pPr>
            <a:r>
              <a:rPr lang="el-GR" sz="2800" spc="-10" dirty="0">
                <a:latin typeface="Gill Sans MT"/>
                <a:cs typeface="Gill Sans MT"/>
              </a:rPr>
              <a:t>Βεβαιωθείτε ότι ορισμένες πληροφορίες είναι διαθέσιμες και ολοκληρωμένες (δηλ. συμμορφώνονται με τα άρθρα 13-14 του ΓΚΠΔ)</a:t>
            </a:r>
          </a:p>
          <a:p>
            <a:pPr marL="12700" marR="5080">
              <a:lnSpc>
                <a:spcPts val="3030"/>
              </a:lnSpc>
              <a:tabLst>
                <a:tab pos="1127760" algn="l"/>
                <a:tab pos="2053589" algn="l"/>
                <a:tab pos="3775710" algn="l"/>
                <a:tab pos="4161154" algn="l"/>
                <a:tab pos="5346700" algn="l"/>
                <a:tab pos="6028055" algn="l"/>
                <a:tab pos="7442200" algn="l"/>
              </a:tabLst>
            </a:pPr>
            <a:endParaRPr sz="2800" dirty="0">
              <a:latin typeface="Gill Sans MT"/>
              <a:cs typeface="Gill Sans MT"/>
            </a:endParaRPr>
          </a:p>
          <a:p>
            <a:pPr marL="12700" marR="1589405">
              <a:lnSpc>
                <a:spcPts val="4500"/>
              </a:lnSpc>
            </a:pPr>
            <a:r>
              <a:rPr lang="el-GR" sz="2800" spc="-114" dirty="0">
                <a:latin typeface="Gill Sans MT"/>
                <a:cs typeface="Gill Sans MT"/>
              </a:rPr>
              <a:t>Εντοπισμός προβληματικών προτάσεων για την επεξεργασία δεδομένων </a:t>
            </a:r>
          </a:p>
          <a:p>
            <a:pPr marL="12700" marR="1589405">
              <a:lnSpc>
                <a:spcPts val="8050"/>
              </a:lnSpc>
              <a:spcBef>
                <a:spcPts val="805"/>
              </a:spcBef>
            </a:pPr>
            <a:r>
              <a:rPr lang="el-GR" sz="2800" spc="-110" dirty="0">
                <a:latin typeface="Gill Sans MT"/>
                <a:cs typeface="Gill Sans MT"/>
              </a:rPr>
              <a:t>Ανίχνευση </a:t>
            </a:r>
            <a:r>
              <a:rPr lang="el-GR" sz="2800" b="1" spc="-110" dirty="0">
                <a:latin typeface="Gill Sans MT"/>
                <a:cs typeface="Gill Sans MT"/>
              </a:rPr>
              <a:t>ασαφούς</a:t>
            </a:r>
            <a:r>
              <a:rPr lang="el-GR" sz="2800" spc="-110" dirty="0">
                <a:latin typeface="Gill Sans MT"/>
                <a:cs typeface="Gill Sans MT"/>
              </a:rPr>
              <a:t> γλώσσας</a:t>
            </a:r>
            <a:endParaRPr sz="2800" dirty="0">
              <a:latin typeface="Gill Sans MT"/>
              <a:cs typeface="Gill Sans MT"/>
            </a:endParaRPr>
          </a:p>
        </p:txBody>
      </p:sp>
      <p:sp>
        <p:nvSpPr>
          <p:cNvPr id="4" name="object 4"/>
          <p:cNvSpPr txBox="1"/>
          <p:nvPr/>
        </p:nvSpPr>
        <p:spPr>
          <a:xfrm>
            <a:off x="10407777" y="6439915"/>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35</a:t>
            </a:r>
            <a:endParaRPr sz="12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76178" y="6366154"/>
            <a:ext cx="342900" cy="208279"/>
          </a:xfrm>
          <a:prstGeom prst="rect">
            <a:avLst/>
          </a:prstGeom>
        </p:spPr>
        <p:txBody>
          <a:bodyPr vert="horz" wrap="square" lIns="0" tIns="12700" rIns="0" bIns="0" rtlCol="0">
            <a:spAutoFit/>
          </a:bodyPr>
          <a:lstStyle/>
          <a:p>
            <a:pPr marL="173990" indent="-161925">
              <a:lnSpc>
                <a:spcPct val="100000"/>
              </a:lnSpc>
              <a:spcBef>
                <a:spcPts val="100"/>
              </a:spcBef>
              <a:buFont typeface="Arial"/>
              <a:buChar char="■"/>
              <a:tabLst>
                <a:tab pos="174625" algn="l"/>
              </a:tabLst>
            </a:pPr>
            <a:r>
              <a:rPr sz="1200" spc="-25" dirty="0">
                <a:solidFill>
                  <a:srgbClr val="A40050"/>
                </a:solidFill>
                <a:latin typeface="Calibri"/>
                <a:cs typeface="Calibri"/>
              </a:rPr>
              <a:t>36</a:t>
            </a:r>
            <a:endParaRPr sz="1200">
              <a:latin typeface="Calibri"/>
              <a:cs typeface="Calibri"/>
            </a:endParaRPr>
          </a:p>
        </p:txBody>
      </p:sp>
      <p:sp>
        <p:nvSpPr>
          <p:cNvPr id="3" name="object 3"/>
          <p:cNvSpPr txBox="1">
            <a:spLocks noGrp="1"/>
          </p:cNvSpPr>
          <p:nvPr>
            <p:ph type="title"/>
          </p:nvPr>
        </p:nvSpPr>
        <p:spPr>
          <a:xfrm>
            <a:off x="3257169" y="237343"/>
            <a:ext cx="5334000" cy="505267"/>
          </a:xfrm>
          <a:prstGeom prst="rect">
            <a:avLst/>
          </a:prstGeom>
        </p:spPr>
        <p:txBody>
          <a:bodyPr vert="horz" wrap="square" lIns="0" tIns="12700" rIns="0" bIns="0" rtlCol="0">
            <a:spAutoFit/>
          </a:bodyPr>
          <a:lstStyle/>
          <a:p>
            <a:pPr marL="12700">
              <a:lnSpc>
                <a:spcPct val="100000"/>
              </a:lnSpc>
              <a:spcBef>
                <a:spcPts val="100"/>
              </a:spcBef>
            </a:pPr>
            <a:r>
              <a:rPr sz="3200" spc="-30" dirty="0">
                <a:solidFill>
                  <a:srgbClr val="001F5F"/>
                </a:solidFill>
              </a:rPr>
              <a:t>CLAUDETTE</a:t>
            </a:r>
            <a:r>
              <a:rPr sz="3200" spc="-70" dirty="0">
                <a:solidFill>
                  <a:srgbClr val="001F5F"/>
                </a:solidFill>
              </a:rPr>
              <a:t> </a:t>
            </a:r>
            <a:r>
              <a:rPr lang="el-GR" sz="3200" dirty="0">
                <a:solidFill>
                  <a:srgbClr val="001F5F"/>
                </a:solidFill>
              </a:rPr>
              <a:t>συναντά τον ΓΚΠΔ</a:t>
            </a:r>
            <a:endParaRPr sz="3200" dirty="0"/>
          </a:p>
        </p:txBody>
      </p:sp>
      <p:grpSp>
        <p:nvGrpSpPr>
          <p:cNvPr id="4" name="object 4"/>
          <p:cNvGrpSpPr/>
          <p:nvPr/>
        </p:nvGrpSpPr>
        <p:grpSpPr>
          <a:xfrm>
            <a:off x="1344158" y="3151569"/>
            <a:ext cx="6019800" cy="2101850"/>
            <a:chOff x="1344158" y="3151569"/>
            <a:chExt cx="6019800" cy="2101850"/>
          </a:xfrm>
        </p:grpSpPr>
        <p:pic>
          <p:nvPicPr>
            <p:cNvPr id="5" name="object 5"/>
            <p:cNvPicPr/>
            <p:nvPr/>
          </p:nvPicPr>
          <p:blipFill>
            <a:blip r:embed="rId2" cstate="print"/>
            <a:stretch>
              <a:fillRect/>
            </a:stretch>
          </p:blipFill>
          <p:spPr>
            <a:xfrm>
              <a:off x="5539740" y="3235451"/>
              <a:ext cx="1030224" cy="1016508"/>
            </a:xfrm>
            <a:prstGeom prst="rect">
              <a:avLst/>
            </a:prstGeom>
          </p:spPr>
        </p:pic>
        <p:sp>
          <p:nvSpPr>
            <p:cNvPr id="6" name="object 6"/>
            <p:cNvSpPr/>
            <p:nvPr/>
          </p:nvSpPr>
          <p:spPr>
            <a:xfrm>
              <a:off x="5539740" y="3235451"/>
              <a:ext cx="1030605" cy="1016635"/>
            </a:xfrm>
            <a:custGeom>
              <a:avLst/>
              <a:gdLst/>
              <a:ahLst/>
              <a:cxnLst/>
              <a:rect l="l" t="t" r="r" b="b"/>
              <a:pathLst>
                <a:path w="1030604" h="1016635">
                  <a:moveTo>
                    <a:pt x="0" y="508254"/>
                  </a:moveTo>
                  <a:lnTo>
                    <a:pt x="515112" y="0"/>
                  </a:lnTo>
                  <a:lnTo>
                    <a:pt x="1030224" y="508254"/>
                  </a:lnTo>
                  <a:lnTo>
                    <a:pt x="772668" y="508254"/>
                  </a:lnTo>
                  <a:lnTo>
                    <a:pt x="772668" y="1016508"/>
                  </a:lnTo>
                  <a:lnTo>
                    <a:pt x="257556" y="1016508"/>
                  </a:lnTo>
                  <a:lnTo>
                    <a:pt x="257556" y="508254"/>
                  </a:lnTo>
                  <a:lnTo>
                    <a:pt x="0" y="508254"/>
                  </a:lnTo>
                  <a:close/>
                </a:path>
              </a:pathLst>
            </a:custGeom>
            <a:ln w="6350">
              <a:solidFill>
                <a:srgbClr val="4471C4"/>
              </a:solidFill>
            </a:ln>
          </p:spPr>
          <p:txBody>
            <a:bodyPr wrap="square" lIns="0" tIns="0" rIns="0" bIns="0" rtlCol="0"/>
            <a:lstStyle/>
            <a:p>
              <a:endParaRPr/>
            </a:p>
          </p:txBody>
        </p:sp>
        <p:sp>
          <p:nvSpPr>
            <p:cNvPr id="7" name="object 7"/>
            <p:cNvSpPr/>
            <p:nvPr/>
          </p:nvSpPr>
          <p:spPr>
            <a:xfrm>
              <a:off x="6304534" y="4291964"/>
              <a:ext cx="1056005" cy="958215"/>
            </a:xfrm>
            <a:custGeom>
              <a:avLst/>
              <a:gdLst/>
              <a:ahLst/>
              <a:cxnLst/>
              <a:rect l="l" t="t" r="r" b="b"/>
              <a:pathLst>
                <a:path w="1056004" h="958214">
                  <a:moveTo>
                    <a:pt x="748538" y="0"/>
                  </a:moveTo>
                  <a:lnTo>
                    <a:pt x="662686" y="239395"/>
                  </a:lnTo>
                  <a:lnTo>
                    <a:pt x="171703" y="63246"/>
                  </a:lnTo>
                  <a:lnTo>
                    <a:pt x="0" y="542163"/>
                  </a:lnTo>
                  <a:lnTo>
                    <a:pt x="490855" y="718185"/>
                  </a:lnTo>
                  <a:lnTo>
                    <a:pt x="405002" y="957707"/>
                  </a:lnTo>
                  <a:lnTo>
                    <a:pt x="1055623" y="650621"/>
                  </a:lnTo>
                  <a:lnTo>
                    <a:pt x="748538" y="0"/>
                  </a:lnTo>
                  <a:close/>
                </a:path>
              </a:pathLst>
            </a:custGeom>
            <a:solidFill>
              <a:srgbClr val="00622C"/>
            </a:solidFill>
          </p:spPr>
          <p:txBody>
            <a:bodyPr wrap="square" lIns="0" tIns="0" rIns="0" bIns="0" rtlCol="0"/>
            <a:lstStyle/>
            <a:p>
              <a:endParaRPr/>
            </a:p>
          </p:txBody>
        </p:sp>
        <p:sp>
          <p:nvSpPr>
            <p:cNvPr id="8" name="object 8"/>
            <p:cNvSpPr/>
            <p:nvPr/>
          </p:nvSpPr>
          <p:spPr>
            <a:xfrm>
              <a:off x="6304534" y="4291964"/>
              <a:ext cx="1056005" cy="958215"/>
            </a:xfrm>
            <a:custGeom>
              <a:avLst/>
              <a:gdLst/>
              <a:ahLst/>
              <a:cxnLst/>
              <a:rect l="l" t="t" r="r" b="b"/>
              <a:pathLst>
                <a:path w="1056004" h="958214">
                  <a:moveTo>
                    <a:pt x="171703" y="63246"/>
                  </a:moveTo>
                  <a:lnTo>
                    <a:pt x="662686" y="239395"/>
                  </a:lnTo>
                  <a:lnTo>
                    <a:pt x="748538" y="0"/>
                  </a:lnTo>
                  <a:lnTo>
                    <a:pt x="1055623" y="650621"/>
                  </a:lnTo>
                  <a:lnTo>
                    <a:pt x="405002" y="957707"/>
                  </a:lnTo>
                  <a:lnTo>
                    <a:pt x="490855" y="718185"/>
                  </a:lnTo>
                  <a:lnTo>
                    <a:pt x="0" y="542163"/>
                  </a:lnTo>
                  <a:lnTo>
                    <a:pt x="171703" y="63246"/>
                  </a:lnTo>
                  <a:close/>
                </a:path>
              </a:pathLst>
            </a:custGeom>
            <a:ln w="6349">
              <a:solidFill>
                <a:srgbClr val="4471C4"/>
              </a:solidFill>
            </a:ln>
          </p:spPr>
          <p:txBody>
            <a:bodyPr wrap="square" lIns="0" tIns="0" rIns="0" bIns="0" rtlCol="0"/>
            <a:lstStyle/>
            <a:p>
              <a:endParaRPr/>
            </a:p>
          </p:txBody>
        </p:sp>
        <p:pic>
          <p:nvPicPr>
            <p:cNvPr id="9" name="object 9"/>
            <p:cNvPicPr/>
            <p:nvPr/>
          </p:nvPicPr>
          <p:blipFill>
            <a:blip r:embed="rId3" cstate="print"/>
            <a:stretch>
              <a:fillRect/>
            </a:stretch>
          </p:blipFill>
          <p:spPr>
            <a:xfrm>
              <a:off x="4771390" y="4275073"/>
              <a:ext cx="1053592" cy="951483"/>
            </a:xfrm>
            <a:prstGeom prst="rect">
              <a:avLst/>
            </a:prstGeom>
          </p:spPr>
        </p:pic>
        <p:sp>
          <p:nvSpPr>
            <p:cNvPr id="10" name="object 10"/>
            <p:cNvSpPr/>
            <p:nvPr/>
          </p:nvSpPr>
          <p:spPr>
            <a:xfrm>
              <a:off x="4771390" y="4275073"/>
              <a:ext cx="1054100" cy="951865"/>
            </a:xfrm>
            <a:custGeom>
              <a:avLst/>
              <a:gdLst/>
              <a:ahLst/>
              <a:cxnLst/>
              <a:rect l="l" t="t" r="r" b="b"/>
              <a:pathLst>
                <a:path w="1054100" h="951864">
                  <a:moveTo>
                    <a:pt x="0" y="655827"/>
                  </a:moveTo>
                  <a:lnTo>
                    <a:pt x="295656" y="0"/>
                  </a:lnTo>
                  <a:lnTo>
                    <a:pt x="385699" y="237870"/>
                  </a:lnTo>
                  <a:lnTo>
                    <a:pt x="873379" y="53086"/>
                  </a:lnTo>
                  <a:lnTo>
                    <a:pt x="1053592" y="528827"/>
                  </a:lnTo>
                  <a:lnTo>
                    <a:pt x="565912" y="713613"/>
                  </a:lnTo>
                  <a:lnTo>
                    <a:pt x="655955" y="951483"/>
                  </a:lnTo>
                  <a:lnTo>
                    <a:pt x="0" y="655827"/>
                  </a:lnTo>
                  <a:close/>
                </a:path>
              </a:pathLst>
            </a:custGeom>
            <a:ln w="6350">
              <a:solidFill>
                <a:srgbClr val="4471C4"/>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1344158" y="3151569"/>
              <a:ext cx="3188983" cy="461223"/>
            </a:xfrm>
            <a:prstGeom prst="rect">
              <a:avLst/>
            </a:prstGeom>
          </p:spPr>
        </p:pic>
      </p:grpSp>
      <p:sp>
        <p:nvSpPr>
          <p:cNvPr id="12" name="object 12"/>
          <p:cNvSpPr txBox="1"/>
          <p:nvPr/>
        </p:nvSpPr>
        <p:spPr>
          <a:xfrm>
            <a:off x="1272533" y="3174860"/>
            <a:ext cx="3225553" cy="382156"/>
          </a:xfrm>
          <a:prstGeom prst="rect">
            <a:avLst/>
          </a:prstGeom>
        </p:spPr>
        <p:txBody>
          <a:bodyPr vert="horz" wrap="square" lIns="0" tIns="12700" rIns="0" bIns="0" rtlCol="0">
            <a:spAutoFit/>
          </a:bodyPr>
          <a:lstStyle/>
          <a:p>
            <a:pPr marL="12700">
              <a:lnSpc>
                <a:spcPct val="100000"/>
              </a:lnSpc>
              <a:spcBef>
                <a:spcPts val="100"/>
              </a:spcBef>
            </a:pPr>
            <a:r>
              <a:rPr lang="el-GR" sz="2400" b="1" dirty="0">
                <a:solidFill>
                  <a:srgbClr val="FF0000"/>
                </a:solidFill>
                <a:latin typeface="Calibri"/>
                <a:cs typeface="Calibri"/>
              </a:rPr>
              <a:t>Σαφήνεια της έκφρασης</a:t>
            </a:r>
            <a:endParaRPr sz="2400" dirty="0">
              <a:latin typeface="Calibri"/>
              <a:cs typeface="Calibri"/>
            </a:endParaRPr>
          </a:p>
        </p:txBody>
      </p:sp>
      <p:grpSp>
        <p:nvGrpSpPr>
          <p:cNvPr id="13" name="object 13"/>
          <p:cNvGrpSpPr/>
          <p:nvPr/>
        </p:nvGrpSpPr>
        <p:grpSpPr>
          <a:xfrm>
            <a:off x="7614349" y="3257807"/>
            <a:ext cx="3841750" cy="2120058"/>
            <a:chOff x="7577328" y="3177477"/>
            <a:chExt cx="3428365" cy="2061845"/>
          </a:xfrm>
        </p:grpSpPr>
        <p:pic>
          <p:nvPicPr>
            <p:cNvPr id="14" name="object 14"/>
            <p:cNvPicPr/>
            <p:nvPr/>
          </p:nvPicPr>
          <p:blipFill>
            <a:blip r:embed="rId5" cstate="print"/>
            <a:stretch>
              <a:fillRect/>
            </a:stretch>
          </p:blipFill>
          <p:spPr>
            <a:xfrm>
              <a:off x="7597110" y="3177477"/>
              <a:ext cx="3189009" cy="461223"/>
            </a:xfrm>
            <a:prstGeom prst="rect">
              <a:avLst/>
            </a:prstGeom>
          </p:spPr>
        </p:pic>
        <p:pic>
          <p:nvPicPr>
            <p:cNvPr id="15" name="object 15"/>
            <p:cNvPicPr/>
            <p:nvPr/>
          </p:nvPicPr>
          <p:blipFill>
            <a:blip r:embed="rId6" cstate="print"/>
            <a:stretch>
              <a:fillRect/>
            </a:stretch>
          </p:blipFill>
          <p:spPr>
            <a:xfrm>
              <a:off x="7577328" y="3557016"/>
              <a:ext cx="3428237" cy="1681733"/>
            </a:xfrm>
            <a:prstGeom prst="rect">
              <a:avLst/>
            </a:prstGeom>
          </p:spPr>
        </p:pic>
      </p:grpSp>
      <p:sp>
        <p:nvSpPr>
          <p:cNvPr id="16" name="object 16"/>
          <p:cNvSpPr txBox="1"/>
          <p:nvPr/>
        </p:nvSpPr>
        <p:spPr>
          <a:xfrm>
            <a:off x="7709163" y="3334657"/>
            <a:ext cx="3428237" cy="1933863"/>
          </a:xfrm>
          <a:prstGeom prst="rect">
            <a:avLst/>
          </a:prstGeom>
        </p:spPr>
        <p:txBody>
          <a:bodyPr vert="horz" wrap="square" lIns="0" tIns="12700" rIns="0" bIns="0" rtlCol="0">
            <a:spAutoFit/>
          </a:bodyPr>
          <a:lstStyle/>
          <a:p>
            <a:pPr marL="12700" marR="5080">
              <a:lnSpc>
                <a:spcPct val="100000"/>
              </a:lnSpc>
              <a:spcBef>
                <a:spcPts val="100"/>
              </a:spcBef>
            </a:pPr>
            <a:r>
              <a:rPr lang="el-GR" sz="2400" b="1" dirty="0">
                <a:solidFill>
                  <a:srgbClr val="00622C"/>
                </a:solidFill>
                <a:latin typeface="Calibri"/>
                <a:cs typeface="Calibri"/>
              </a:rPr>
              <a:t>Ουσιαστική συμμόρφωση </a:t>
            </a:r>
          </a:p>
          <a:p>
            <a:pPr marL="12700" marR="5080" algn="l">
              <a:lnSpc>
                <a:spcPct val="100000"/>
              </a:lnSpc>
              <a:spcBef>
                <a:spcPts val="100"/>
              </a:spcBef>
            </a:pPr>
            <a:r>
              <a:rPr lang="el-GR" sz="2000" dirty="0">
                <a:latin typeface="Calibri"/>
                <a:cs typeface="Calibri"/>
              </a:rPr>
              <a:t>Η πολιτική θα πρέπει να επιτρέπει μόνο επεξεργασίες δεδομένων προσωπικού χαρακτήρα που συμμορφώνονται με τον ΓΚΠΔ</a:t>
            </a:r>
            <a:r>
              <a:rPr sz="2000" spc="-20" dirty="0">
                <a:latin typeface="Calibri"/>
                <a:cs typeface="Calibri"/>
              </a:rPr>
              <a:t>.</a:t>
            </a:r>
            <a:endParaRPr sz="2000" dirty="0">
              <a:latin typeface="Calibri"/>
              <a:cs typeface="Calibri"/>
            </a:endParaRPr>
          </a:p>
        </p:txBody>
      </p:sp>
      <p:pic>
        <p:nvPicPr>
          <p:cNvPr id="17" name="object 17"/>
          <p:cNvPicPr/>
          <p:nvPr/>
        </p:nvPicPr>
        <p:blipFill>
          <a:blip r:embed="rId7" cstate="print"/>
          <a:stretch>
            <a:fillRect/>
          </a:stretch>
        </p:blipFill>
        <p:spPr>
          <a:xfrm>
            <a:off x="1189011" y="3673671"/>
            <a:ext cx="3409978" cy="1663503"/>
          </a:xfrm>
          <a:prstGeom prst="rect">
            <a:avLst/>
          </a:prstGeom>
        </p:spPr>
      </p:pic>
      <p:sp>
        <p:nvSpPr>
          <p:cNvPr id="18" name="object 18"/>
          <p:cNvSpPr txBox="1"/>
          <p:nvPr/>
        </p:nvSpPr>
        <p:spPr>
          <a:xfrm>
            <a:off x="1315974" y="3921709"/>
            <a:ext cx="3231515" cy="1366400"/>
          </a:xfrm>
          <a:prstGeom prst="rect">
            <a:avLst/>
          </a:prstGeom>
        </p:spPr>
        <p:txBody>
          <a:bodyPr vert="horz" wrap="square" lIns="0" tIns="12065" rIns="0" bIns="0" rtlCol="0">
            <a:spAutoFit/>
          </a:bodyPr>
          <a:lstStyle/>
          <a:p>
            <a:pPr marL="12700" marR="5080" algn="l">
              <a:lnSpc>
                <a:spcPct val="100000"/>
              </a:lnSpc>
              <a:spcBef>
                <a:spcPts val="95"/>
              </a:spcBef>
            </a:pPr>
            <a:r>
              <a:rPr lang="el-GR" sz="2200" dirty="0">
                <a:latin typeface="Calibri"/>
                <a:cs typeface="Calibri"/>
              </a:rPr>
              <a:t>Η πολιτική πρέπει να διαμορφώνεται σε κατανοητή και ακριβή γλώσσα</a:t>
            </a:r>
            <a:r>
              <a:rPr sz="2200" spc="-10" dirty="0">
                <a:latin typeface="Calibri"/>
                <a:cs typeface="Calibri"/>
              </a:rPr>
              <a:t>.</a:t>
            </a:r>
            <a:endParaRPr sz="2200" dirty="0">
              <a:latin typeface="Calibri"/>
              <a:cs typeface="Calibri"/>
            </a:endParaRPr>
          </a:p>
        </p:txBody>
      </p:sp>
      <p:grpSp>
        <p:nvGrpSpPr>
          <p:cNvPr id="19" name="object 19"/>
          <p:cNvGrpSpPr/>
          <p:nvPr/>
        </p:nvGrpSpPr>
        <p:grpSpPr>
          <a:xfrm>
            <a:off x="3428999" y="1231644"/>
            <a:ext cx="5162169" cy="1795145"/>
            <a:chOff x="3605784" y="1395943"/>
            <a:chExt cx="4636770" cy="1795145"/>
          </a:xfrm>
        </p:grpSpPr>
        <p:pic>
          <p:nvPicPr>
            <p:cNvPr id="20" name="object 20"/>
            <p:cNvPicPr/>
            <p:nvPr/>
          </p:nvPicPr>
          <p:blipFill>
            <a:blip r:embed="rId8" cstate="print"/>
            <a:stretch>
              <a:fillRect/>
            </a:stretch>
          </p:blipFill>
          <p:spPr>
            <a:xfrm>
              <a:off x="3758172" y="1395943"/>
              <a:ext cx="4453905" cy="854325"/>
            </a:xfrm>
            <a:prstGeom prst="rect">
              <a:avLst/>
            </a:prstGeom>
          </p:spPr>
        </p:pic>
        <p:pic>
          <p:nvPicPr>
            <p:cNvPr id="21" name="object 21"/>
            <p:cNvPicPr/>
            <p:nvPr/>
          </p:nvPicPr>
          <p:blipFill>
            <a:blip r:embed="rId9" cstate="print"/>
            <a:stretch>
              <a:fillRect/>
            </a:stretch>
          </p:blipFill>
          <p:spPr>
            <a:xfrm>
              <a:off x="3605784" y="1909572"/>
              <a:ext cx="4636770" cy="1280922"/>
            </a:xfrm>
            <a:prstGeom prst="rect">
              <a:avLst/>
            </a:prstGeom>
          </p:spPr>
        </p:pic>
      </p:grpSp>
      <p:sp>
        <p:nvSpPr>
          <p:cNvPr id="22" name="object 22"/>
          <p:cNvSpPr txBox="1"/>
          <p:nvPr/>
        </p:nvSpPr>
        <p:spPr>
          <a:xfrm>
            <a:off x="2362200" y="771525"/>
            <a:ext cx="7086600" cy="2116605"/>
          </a:xfrm>
          <a:prstGeom prst="rect">
            <a:avLst/>
          </a:prstGeom>
        </p:spPr>
        <p:txBody>
          <a:bodyPr vert="horz" wrap="square" lIns="0" tIns="13335" rIns="0" bIns="0" rtlCol="0">
            <a:spAutoFit/>
          </a:bodyPr>
          <a:lstStyle/>
          <a:p>
            <a:pPr algn="ctr">
              <a:lnSpc>
                <a:spcPct val="100000"/>
              </a:lnSpc>
              <a:spcBef>
                <a:spcPts val="105"/>
              </a:spcBef>
            </a:pPr>
            <a:r>
              <a:rPr lang="el-GR" sz="2300" dirty="0">
                <a:solidFill>
                  <a:srgbClr val="A47A00"/>
                </a:solidFill>
                <a:latin typeface="Calibri"/>
                <a:cs typeface="Calibri"/>
              </a:rPr>
              <a:t>Το Χρυσό Πρότυπο</a:t>
            </a:r>
            <a:r>
              <a:rPr sz="2300" dirty="0">
                <a:solidFill>
                  <a:srgbClr val="A47A00"/>
                </a:solidFill>
                <a:latin typeface="Calibri"/>
                <a:cs typeface="Calibri"/>
              </a:rPr>
              <a:t>:</a:t>
            </a:r>
            <a:r>
              <a:rPr sz="2300" spc="-30" dirty="0">
                <a:solidFill>
                  <a:srgbClr val="A47A00"/>
                </a:solidFill>
                <a:latin typeface="Calibri"/>
                <a:cs typeface="Calibri"/>
              </a:rPr>
              <a:t> </a:t>
            </a:r>
            <a:r>
              <a:rPr lang="el-GR" sz="2300" spc="-30" dirty="0">
                <a:solidFill>
                  <a:srgbClr val="A47A00"/>
                </a:solidFill>
                <a:latin typeface="Calibri"/>
                <a:cs typeface="Calibri"/>
              </a:rPr>
              <a:t>Νομοτέλεια</a:t>
            </a:r>
            <a:r>
              <a:rPr sz="2300" spc="-55" dirty="0">
                <a:solidFill>
                  <a:srgbClr val="A47A00"/>
                </a:solidFill>
                <a:latin typeface="Calibri"/>
                <a:cs typeface="Calibri"/>
              </a:rPr>
              <a:t> </a:t>
            </a:r>
            <a:r>
              <a:rPr lang="el-GR" sz="2300" dirty="0">
                <a:solidFill>
                  <a:srgbClr val="A47A00"/>
                </a:solidFill>
                <a:latin typeface="Calibri"/>
                <a:cs typeface="Calibri"/>
              </a:rPr>
              <a:t>Δικαιοσύνη</a:t>
            </a:r>
            <a:r>
              <a:rPr sz="2300" spc="-30" dirty="0">
                <a:solidFill>
                  <a:srgbClr val="A47A00"/>
                </a:solidFill>
                <a:latin typeface="Calibri"/>
                <a:cs typeface="Calibri"/>
              </a:rPr>
              <a:t> </a:t>
            </a:r>
            <a:r>
              <a:rPr lang="el-GR" sz="2300" spc="-10" dirty="0">
                <a:solidFill>
                  <a:srgbClr val="A47A00"/>
                </a:solidFill>
                <a:latin typeface="Calibri"/>
                <a:cs typeface="Calibri"/>
              </a:rPr>
              <a:t>Διαφάνεια</a:t>
            </a:r>
            <a:endParaRPr sz="2300" dirty="0">
              <a:latin typeface="Calibri"/>
              <a:cs typeface="Calibri"/>
            </a:endParaRPr>
          </a:p>
          <a:p>
            <a:pPr>
              <a:lnSpc>
                <a:spcPct val="100000"/>
              </a:lnSpc>
            </a:pPr>
            <a:endParaRPr sz="1900" dirty="0">
              <a:latin typeface="Calibri"/>
              <a:cs typeface="Calibri"/>
            </a:endParaRPr>
          </a:p>
          <a:p>
            <a:pPr marR="116205" algn="ctr">
              <a:lnSpc>
                <a:spcPct val="100000"/>
              </a:lnSpc>
              <a:spcBef>
                <a:spcPts val="5"/>
              </a:spcBef>
            </a:pPr>
            <a:r>
              <a:rPr lang="el-GR" sz="2200" b="1" spc="-10" dirty="0">
                <a:solidFill>
                  <a:srgbClr val="1F3863"/>
                </a:solidFill>
                <a:latin typeface="Calibri"/>
                <a:cs typeface="Calibri"/>
              </a:rPr>
              <a:t>Πληρότητα των πληροφοριών</a:t>
            </a:r>
            <a:endParaRPr lang="en-US" sz="2200" dirty="0">
              <a:latin typeface="Calibri"/>
              <a:cs typeface="Calibri"/>
            </a:endParaRPr>
          </a:p>
          <a:p>
            <a:pPr marL="1104265" marR="1115695" indent="-8890" algn="ctr">
              <a:lnSpc>
                <a:spcPct val="100000"/>
              </a:lnSpc>
              <a:spcBef>
                <a:spcPts val="770"/>
              </a:spcBef>
            </a:pPr>
            <a:r>
              <a:rPr lang="el-GR" sz="2200" dirty="0">
                <a:latin typeface="Calibri"/>
                <a:cs typeface="Calibri"/>
              </a:rPr>
              <a:t>Η πολιτική θα πρέπει να περιέχει όλες τις πληροφορίες που απαιτούνται από τα άρθρα 13 και 14 του ΓΚΠΔ</a:t>
            </a:r>
            <a:r>
              <a:rPr lang="en-US" sz="2200" spc="-10" dirty="0">
                <a:latin typeface="Calibri"/>
                <a:cs typeface="Calibri"/>
              </a:rPr>
              <a:t>.</a:t>
            </a:r>
            <a:endParaRPr lang="en-US" sz="2200" dirty="0">
              <a:latin typeface="Calibri"/>
              <a:cs typeface="Calibri"/>
            </a:endParaRPr>
          </a:p>
        </p:txBody>
      </p:sp>
      <p:sp>
        <p:nvSpPr>
          <p:cNvPr id="23" name="object 23"/>
          <p:cNvSpPr txBox="1"/>
          <p:nvPr/>
        </p:nvSpPr>
        <p:spPr>
          <a:xfrm>
            <a:off x="785266" y="5435600"/>
            <a:ext cx="10761345" cy="366767"/>
          </a:xfrm>
          <a:prstGeom prst="rect">
            <a:avLst/>
          </a:prstGeom>
        </p:spPr>
        <p:txBody>
          <a:bodyPr vert="horz" wrap="square" lIns="0" tIns="12700" rIns="0" bIns="0" rtlCol="0">
            <a:spAutoFit/>
          </a:bodyPr>
          <a:lstStyle/>
          <a:p>
            <a:pPr marL="12700">
              <a:lnSpc>
                <a:spcPct val="100000"/>
              </a:lnSpc>
              <a:spcBef>
                <a:spcPts val="100"/>
              </a:spcBef>
            </a:pPr>
            <a:r>
              <a:rPr lang="el-GR" sz="2300" spc="-10" dirty="0">
                <a:latin typeface="Calibri"/>
                <a:cs typeface="Calibri"/>
              </a:rPr>
              <a:t>Διαφορετικά επίπεδα επιτευγμάτων</a:t>
            </a:r>
            <a:r>
              <a:rPr sz="2300" dirty="0">
                <a:latin typeface="Calibri"/>
                <a:cs typeface="Calibri"/>
              </a:rPr>
              <a:t>:</a:t>
            </a:r>
            <a:r>
              <a:rPr sz="2300" spc="-60" dirty="0">
                <a:latin typeface="Calibri"/>
                <a:cs typeface="Calibri"/>
              </a:rPr>
              <a:t> </a:t>
            </a:r>
            <a:r>
              <a:rPr lang="el-GR" sz="2300" dirty="0">
                <a:latin typeface="Calibri"/>
                <a:cs typeface="Calibri"/>
              </a:rPr>
              <a:t>Βέλτιστα και μη </a:t>
            </a:r>
            <a:r>
              <a:rPr sz="2300" dirty="0">
                <a:latin typeface="Calibri"/>
                <a:cs typeface="Calibri"/>
              </a:rPr>
              <a:t>(</a:t>
            </a:r>
            <a:r>
              <a:rPr lang="el-GR" sz="2300" dirty="0">
                <a:latin typeface="Calibri"/>
                <a:cs typeface="Calibri"/>
              </a:rPr>
              <a:t>"αμφισβητήσιμα" ή "ανεπαρκή"</a:t>
            </a:r>
            <a:r>
              <a:rPr sz="2300" spc="-10" dirty="0">
                <a:latin typeface="Calibri"/>
                <a:cs typeface="Calibri"/>
              </a:rPr>
              <a:t>)</a:t>
            </a:r>
            <a:endParaRPr sz="2300"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2636901" y="209245"/>
            <a:ext cx="6922770" cy="635000"/>
          </a:xfrm>
          <a:prstGeom prst="rect">
            <a:avLst/>
          </a:prstGeom>
        </p:spPr>
        <p:txBody>
          <a:bodyPr vert="horz" wrap="square" lIns="0" tIns="12065" rIns="0" bIns="0" rtlCol="0">
            <a:spAutoFit/>
          </a:bodyPr>
          <a:lstStyle/>
          <a:p>
            <a:pPr marL="12700">
              <a:lnSpc>
                <a:spcPct val="100000"/>
              </a:lnSpc>
              <a:spcBef>
                <a:spcPts val="95"/>
              </a:spcBef>
              <a:tabLst>
                <a:tab pos="4168775" algn="l"/>
                <a:tab pos="4724400" algn="l"/>
              </a:tabLst>
            </a:pPr>
            <a:r>
              <a:rPr lang="el-GR" spc="-10" dirty="0">
                <a:solidFill>
                  <a:srgbClr val="1F3863"/>
                </a:solidFill>
              </a:rPr>
              <a:t>Πληρότητα των πληροφοριών</a:t>
            </a:r>
            <a:endParaRPr spc="-80" dirty="0">
              <a:solidFill>
                <a:srgbClr val="1F3863"/>
              </a:solidFill>
            </a:endParaRPr>
          </a:p>
        </p:txBody>
      </p:sp>
      <p:graphicFrame>
        <p:nvGraphicFramePr>
          <p:cNvPr id="4" name="object 4"/>
          <p:cNvGraphicFramePr>
            <a:graphicFrameLocks noGrp="1"/>
          </p:cNvGraphicFramePr>
          <p:nvPr>
            <p:extLst>
              <p:ext uri="{D42A27DB-BD31-4B8C-83A1-F6EECF244321}">
                <p14:modId xmlns:p14="http://schemas.microsoft.com/office/powerpoint/2010/main" val="283641154"/>
              </p:ext>
            </p:extLst>
          </p:nvPr>
        </p:nvGraphicFramePr>
        <p:xfrm>
          <a:off x="736930" y="1456308"/>
          <a:ext cx="10705464" cy="5499734"/>
        </p:xfrm>
        <a:graphic>
          <a:graphicData uri="http://schemas.openxmlformats.org/drawingml/2006/table">
            <a:tbl>
              <a:tblPr firstRow="1" bandRow="1">
                <a:tableStyleId>{2D5ABB26-0587-4C30-8999-92F81FD0307C}</a:tableStyleId>
              </a:tblPr>
              <a:tblGrid>
                <a:gridCol w="8744585">
                  <a:extLst>
                    <a:ext uri="{9D8B030D-6E8A-4147-A177-3AD203B41FA5}">
                      <a16:colId xmlns:a16="http://schemas.microsoft.com/office/drawing/2014/main" val="20000"/>
                    </a:ext>
                  </a:extLst>
                </a:gridCol>
                <a:gridCol w="1960879">
                  <a:extLst>
                    <a:ext uri="{9D8B030D-6E8A-4147-A177-3AD203B41FA5}">
                      <a16:colId xmlns:a16="http://schemas.microsoft.com/office/drawing/2014/main" val="20001"/>
                    </a:ext>
                  </a:extLst>
                </a:gridCol>
              </a:tblGrid>
              <a:tr h="442595">
                <a:tc>
                  <a:txBody>
                    <a:bodyPr/>
                    <a:lstStyle/>
                    <a:p>
                      <a:pPr marL="1905" algn="ctr">
                        <a:lnSpc>
                          <a:spcPct val="100000"/>
                        </a:lnSpc>
                        <a:spcBef>
                          <a:spcPts val="240"/>
                        </a:spcBef>
                      </a:pPr>
                      <a:r>
                        <a:rPr lang="el-GR" sz="1800" b="1" dirty="0">
                          <a:solidFill>
                            <a:srgbClr val="44536A"/>
                          </a:solidFill>
                          <a:latin typeface="+mn-lt"/>
                          <a:cs typeface="Calibri"/>
                        </a:rPr>
                        <a:t>Τύπος των απαιτούμενων πληροφοριών</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270" algn="ctr">
                        <a:lnSpc>
                          <a:spcPct val="100000"/>
                        </a:lnSpc>
                        <a:spcBef>
                          <a:spcPts val="240"/>
                        </a:spcBef>
                      </a:pPr>
                      <a:r>
                        <a:rPr lang="el-GR" sz="1800" b="1" spc="-10" dirty="0">
                          <a:solidFill>
                            <a:srgbClr val="44536A"/>
                          </a:solidFill>
                          <a:latin typeface="+mn-lt"/>
                          <a:cs typeface="Calibri"/>
                        </a:rPr>
                        <a:t>Συμβολισμός</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443230">
                <a:tc>
                  <a:txBody>
                    <a:bodyPr/>
                    <a:lstStyle/>
                    <a:p>
                      <a:pPr marL="114300">
                        <a:lnSpc>
                          <a:spcPct val="100000"/>
                        </a:lnSpc>
                        <a:spcBef>
                          <a:spcPts val="244"/>
                        </a:spcBef>
                      </a:pPr>
                      <a:r>
                        <a:rPr lang="el-GR" sz="1600" dirty="0">
                          <a:latin typeface="+mn-lt"/>
                          <a:cs typeface="Calibri"/>
                        </a:rPr>
                        <a:t>Ταυτότητα του υπεύθυνου επεξεργασίας - </a:t>
                      </a:r>
                      <a:r>
                        <a:rPr sz="1600" dirty="0">
                          <a:latin typeface="Calibri"/>
                          <a:cs typeface="Calibri"/>
                        </a:rPr>
                        <a:t>Identity</a:t>
                      </a:r>
                      <a:r>
                        <a:rPr sz="1600" spc="-60" dirty="0">
                          <a:latin typeface="Calibri"/>
                          <a:cs typeface="Calibri"/>
                        </a:rPr>
                        <a:t> </a:t>
                      </a:r>
                      <a:r>
                        <a:rPr sz="1600" dirty="0">
                          <a:latin typeface="Calibri"/>
                          <a:cs typeface="Calibri"/>
                        </a:rPr>
                        <a:t>of</a:t>
                      </a:r>
                      <a:r>
                        <a:rPr sz="1600" spc="-50" dirty="0">
                          <a:latin typeface="Calibri"/>
                          <a:cs typeface="Calibri"/>
                        </a:rPr>
                        <a:t> </a:t>
                      </a:r>
                      <a:r>
                        <a:rPr sz="1600" dirty="0">
                          <a:latin typeface="Calibri"/>
                          <a:cs typeface="Calibri"/>
                        </a:rPr>
                        <a:t>the</a:t>
                      </a:r>
                      <a:r>
                        <a:rPr sz="1600" spc="-35" dirty="0">
                          <a:latin typeface="Calibri"/>
                          <a:cs typeface="Calibri"/>
                        </a:rPr>
                        <a:t> </a:t>
                      </a:r>
                      <a:r>
                        <a:rPr sz="1600" dirty="0">
                          <a:latin typeface="Calibri"/>
                          <a:cs typeface="Calibri"/>
                        </a:rPr>
                        <a:t>controller</a:t>
                      </a:r>
                      <a:r>
                        <a:rPr sz="1600" spc="-40" dirty="0">
                          <a:latin typeface="Calibri"/>
                          <a:cs typeface="Calibri"/>
                        </a:rPr>
                        <a:t> </a:t>
                      </a:r>
                      <a:r>
                        <a:rPr sz="1600" dirty="0">
                          <a:latin typeface="Calibri"/>
                          <a:cs typeface="Calibri"/>
                        </a:rPr>
                        <a:t>(controller’s</a:t>
                      </a:r>
                      <a:r>
                        <a:rPr sz="1600" spc="-15" dirty="0">
                          <a:latin typeface="Calibri"/>
                          <a:cs typeface="Calibri"/>
                        </a:rPr>
                        <a:t> </a:t>
                      </a:r>
                      <a:r>
                        <a:rPr sz="1600" spc="-10" dirty="0">
                          <a:latin typeface="Calibri"/>
                          <a:cs typeface="Calibri"/>
                        </a:rPr>
                        <a:t>representative)</a:t>
                      </a:r>
                      <a:endParaRPr sz="1600" dirty="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244"/>
                        </a:spcBef>
                      </a:pPr>
                      <a:r>
                        <a:rPr sz="1800" spc="-20" dirty="0">
                          <a:latin typeface="Calibri"/>
                          <a:cs typeface="Calibri"/>
                        </a:rPr>
                        <a:t>&lt;id&gt;</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42595">
                <a:tc>
                  <a:txBody>
                    <a:bodyPr/>
                    <a:lstStyle/>
                    <a:p>
                      <a:pPr marL="114300">
                        <a:lnSpc>
                          <a:spcPct val="100000"/>
                        </a:lnSpc>
                        <a:spcBef>
                          <a:spcPts val="244"/>
                        </a:spcBef>
                      </a:pPr>
                      <a:r>
                        <a:rPr lang="el-GR" sz="1600" dirty="0">
                          <a:latin typeface="+mn-lt"/>
                          <a:cs typeface="Calibri"/>
                        </a:rPr>
                        <a:t>Στοιχεία επικοινωνίας του υπευθύνου επεξεργασίας - </a:t>
                      </a:r>
                      <a:r>
                        <a:rPr sz="1600" dirty="0">
                          <a:latin typeface="Calibri"/>
                          <a:cs typeface="Calibri"/>
                        </a:rPr>
                        <a:t>Contact</a:t>
                      </a:r>
                      <a:r>
                        <a:rPr sz="1600" spc="-45" dirty="0">
                          <a:latin typeface="Calibri"/>
                          <a:cs typeface="Calibri"/>
                        </a:rPr>
                        <a:t> </a:t>
                      </a:r>
                      <a:r>
                        <a:rPr sz="1600" dirty="0">
                          <a:latin typeface="Calibri"/>
                          <a:cs typeface="Calibri"/>
                        </a:rPr>
                        <a:t>details</a:t>
                      </a:r>
                      <a:r>
                        <a:rPr sz="1600" spc="-25" dirty="0">
                          <a:latin typeface="Calibri"/>
                          <a:cs typeface="Calibri"/>
                        </a:rPr>
                        <a:t> </a:t>
                      </a:r>
                      <a:r>
                        <a:rPr sz="1600" dirty="0">
                          <a:latin typeface="Calibri"/>
                          <a:cs typeface="Calibri"/>
                        </a:rPr>
                        <a:t>of</a:t>
                      </a:r>
                      <a:r>
                        <a:rPr sz="1600" spc="-45" dirty="0">
                          <a:latin typeface="Calibri"/>
                          <a:cs typeface="Calibri"/>
                        </a:rPr>
                        <a:t> </a:t>
                      </a:r>
                      <a:r>
                        <a:rPr sz="1600" dirty="0">
                          <a:latin typeface="Calibri"/>
                          <a:cs typeface="Calibri"/>
                        </a:rPr>
                        <a:t>the</a:t>
                      </a:r>
                      <a:r>
                        <a:rPr sz="1600" spc="-30" dirty="0">
                          <a:latin typeface="Calibri"/>
                          <a:cs typeface="Calibri"/>
                        </a:rPr>
                        <a:t> </a:t>
                      </a:r>
                      <a:r>
                        <a:rPr sz="1600" dirty="0">
                          <a:latin typeface="Calibri"/>
                          <a:cs typeface="Calibri"/>
                        </a:rPr>
                        <a:t>controller</a:t>
                      </a:r>
                      <a:r>
                        <a:rPr sz="1600" spc="-30" dirty="0">
                          <a:latin typeface="Calibri"/>
                          <a:cs typeface="Calibri"/>
                        </a:rPr>
                        <a:t> </a:t>
                      </a:r>
                      <a:r>
                        <a:rPr sz="1600" spc="-10" dirty="0">
                          <a:latin typeface="Calibri"/>
                          <a:cs typeface="Calibri"/>
                        </a:rPr>
                        <a:t>(controller’s representative)</a:t>
                      </a:r>
                      <a:endParaRPr sz="16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4"/>
                        </a:spcBef>
                      </a:pPr>
                      <a:r>
                        <a:rPr sz="1800" spc="-10" dirty="0">
                          <a:latin typeface="Calibri"/>
                          <a:cs typeface="Calibri"/>
                        </a:rPr>
                        <a:t>&lt;contact&gt;</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42595">
                <a:tc>
                  <a:txBody>
                    <a:bodyPr/>
                    <a:lstStyle/>
                    <a:p>
                      <a:pPr marL="114300">
                        <a:lnSpc>
                          <a:spcPct val="100000"/>
                        </a:lnSpc>
                        <a:spcBef>
                          <a:spcPts val="245"/>
                        </a:spcBef>
                      </a:pPr>
                      <a:r>
                        <a:rPr lang="el-GR" sz="1600" dirty="0">
                          <a:latin typeface="+mn-lt"/>
                          <a:cs typeface="Calibri"/>
                        </a:rPr>
                        <a:t>Στοιχεία επικοινωνίας του υπεύθυνου προστασίας δεδομένων - </a:t>
                      </a:r>
                      <a:r>
                        <a:rPr sz="1600" dirty="0">
                          <a:latin typeface="Calibri"/>
                          <a:cs typeface="Calibri"/>
                        </a:rPr>
                        <a:t>Contact</a:t>
                      </a:r>
                      <a:r>
                        <a:rPr sz="1600" spc="-50" dirty="0">
                          <a:latin typeface="Calibri"/>
                          <a:cs typeface="Calibri"/>
                        </a:rPr>
                        <a:t> </a:t>
                      </a:r>
                      <a:r>
                        <a:rPr sz="1600" dirty="0">
                          <a:latin typeface="Calibri"/>
                          <a:cs typeface="Calibri"/>
                        </a:rPr>
                        <a:t>details</a:t>
                      </a:r>
                      <a:r>
                        <a:rPr sz="1600" spc="-20" dirty="0">
                          <a:latin typeface="Calibri"/>
                          <a:cs typeface="Calibri"/>
                        </a:rPr>
                        <a:t> </a:t>
                      </a:r>
                      <a:r>
                        <a:rPr sz="1600" dirty="0">
                          <a:latin typeface="Calibri"/>
                          <a:cs typeface="Calibri"/>
                        </a:rPr>
                        <a:t>of</a:t>
                      </a:r>
                      <a:r>
                        <a:rPr sz="1600" spc="-45" dirty="0">
                          <a:latin typeface="Calibri"/>
                          <a:cs typeface="Calibri"/>
                        </a:rPr>
                        <a:t> </a:t>
                      </a:r>
                      <a:r>
                        <a:rPr sz="1600" dirty="0">
                          <a:latin typeface="Calibri"/>
                          <a:cs typeface="Calibri"/>
                        </a:rPr>
                        <a:t>the</a:t>
                      </a:r>
                      <a:r>
                        <a:rPr sz="1600" spc="-25" dirty="0">
                          <a:latin typeface="Calibri"/>
                          <a:cs typeface="Calibri"/>
                        </a:rPr>
                        <a:t> </a:t>
                      </a:r>
                      <a:r>
                        <a:rPr sz="1600" dirty="0">
                          <a:latin typeface="Calibri"/>
                          <a:cs typeface="Calibri"/>
                        </a:rPr>
                        <a:t>data</a:t>
                      </a:r>
                      <a:r>
                        <a:rPr sz="1600" spc="-30" dirty="0">
                          <a:latin typeface="Calibri"/>
                          <a:cs typeface="Calibri"/>
                        </a:rPr>
                        <a:t> </a:t>
                      </a:r>
                      <a:r>
                        <a:rPr sz="1600" dirty="0">
                          <a:latin typeface="Calibri"/>
                          <a:cs typeface="Calibri"/>
                        </a:rPr>
                        <a:t>protection</a:t>
                      </a:r>
                      <a:r>
                        <a:rPr sz="1600" spc="-15" dirty="0">
                          <a:latin typeface="Calibri"/>
                          <a:cs typeface="Calibri"/>
                        </a:rPr>
                        <a:t> </a:t>
                      </a:r>
                      <a:r>
                        <a:rPr sz="1600" spc="-10" dirty="0">
                          <a:latin typeface="Calibri"/>
                          <a:cs typeface="Calibri"/>
                        </a:rPr>
                        <a:t>officer</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245"/>
                        </a:spcBef>
                      </a:pPr>
                      <a:r>
                        <a:rPr sz="1800" spc="-10" dirty="0">
                          <a:latin typeface="Calibri"/>
                          <a:cs typeface="Calibri"/>
                        </a:rPr>
                        <a:t>&lt;dpo&gt;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443230">
                <a:tc>
                  <a:txBody>
                    <a:bodyPr/>
                    <a:lstStyle/>
                    <a:p>
                      <a:pPr marL="114300">
                        <a:lnSpc>
                          <a:spcPct val="100000"/>
                        </a:lnSpc>
                        <a:spcBef>
                          <a:spcPts val="245"/>
                        </a:spcBef>
                      </a:pPr>
                      <a:r>
                        <a:rPr lang="el-GR" sz="1600" dirty="0">
                          <a:latin typeface="+mn-lt"/>
                          <a:cs typeface="Calibri"/>
                        </a:rPr>
                        <a:t>Σκοποί της επεξεργασίας - </a:t>
                      </a:r>
                      <a:r>
                        <a:rPr sz="1600" dirty="0">
                          <a:latin typeface="Calibri"/>
                          <a:cs typeface="Calibri"/>
                        </a:rPr>
                        <a:t>Purposes</a:t>
                      </a:r>
                      <a:r>
                        <a:rPr sz="1600" spc="-5" dirty="0">
                          <a:latin typeface="Calibri"/>
                          <a:cs typeface="Calibri"/>
                        </a:rPr>
                        <a:t> </a:t>
                      </a:r>
                      <a:r>
                        <a:rPr sz="1600" dirty="0">
                          <a:latin typeface="Calibri"/>
                          <a:cs typeface="Calibri"/>
                        </a:rPr>
                        <a:t>of</a:t>
                      </a:r>
                      <a:r>
                        <a:rPr sz="1600" spc="-15" dirty="0">
                          <a:latin typeface="Calibri"/>
                          <a:cs typeface="Calibri"/>
                        </a:rPr>
                        <a:t> </a:t>
                      </a:r>
                      <a:r>
                        <a:rPr sz="1600" dirty="0">
                          <a:latin typeface="Calibri"/>
                          <a:cs typeface="Calibri"/>
                        </a:rPr>
                        <a:t>the</a:t>
                      </a:r>
                      <a:r>
                        <a:rPr sz="1600" spc="5" dirty="0">
                          <a:latin typeface="Calibri"/>
                          <a:cs typeface="Calibri"/>
                        </a:rPr>
                        <a:t> </a:t>
                      </a:r>
                      <a:r>
                        <a:rPr sz="1600" spc="-10" dirty="0">
                          <a:latin typeface="Calibri"/>
                          <a:cs typeface="Calibri"/>
                        </a:rPr>
                        <a:t>processing</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45"/>
                        </a:spcBef>
                      </a:pPr>
                      <a:r>
                        <a:rPr sz="1800" spc="-10" dirty="0">
                          <a:latin typeface="Calibri"/>
                          <a:cs typeface="Calibri"/>
                        </a:rPr>
                        <a:t>&lt;purp&gt;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443230">
                <a:tc>
                  <a:txBody>
                    <a:bodyPr/>
                    <a:lstStyle/>
                    <a:p>
                      <a:pPr marL="114300">
                        <a:lnSpc>
                          <a:spcPct val="100000"/>
                        </a:lnSpc>
                        <a:spcBef>
                          <a:spcPts val="245"/>
                        </a:spcBef>
                      </a:pPr>
                      <a:r>
                        <a:rPr lang="el-GR" sz="1600" dirty="0">
                          <a:latin typeface="+mn-lt"/>
                          <a:cs typeface="Calibri"/>
                        </a:rPr>
                        <a:t>Νομική βάση για την επεξεργασία - </a:t>
                      </a:r>
                      <a:r>
                        <a:rPr sz="1600" dirty="0">
                          <a:latin typeface="Calibri"/>
                          <a:cs typeface="Calibri"/>
                        </a:rPr>
                        <a:t>Legal</a:t>
                      </a:r>
                      <a:r>
                        <a:rPr sz="1600" spc="-15" dirty="0">
                          <a:latin typeface="Calibri"/>
                          <a:cs typeface="Calibri"/>
                        </a:rPr>
                        <a:t> </a:t>
                      </a:r>
                      <a:r>
                        <a:rPr sz="1600" dirty="0">
                          <a:latin typeface="Calibri"/>
                          <a:cs typeface="Calibri"/>
                        </a:rPr>
                        <a:t>Basis</a:t>
                      </a:r>
                      <a:r>
                        <a:rPr sz="1600" spc="-30" dirty="0">
                          <a:latin typeface="Calibri"/>
                          <a:cs typeface="Calibri"/>
                        </a:rPr>
                        <a:t> </a:t>
                      </a:r>
                      <a:r>
                        <a:rPr sz="1600" dirty="0">
                          <a:latin typeface="Calibri"/>
                          <a:cs typeface="Calibri"/>
                        </a:rPr>
                        <a:t>for</a:t>
                      </a:r>
                      <a:r>
                        <a:rPr sz="1600" spc="-35" dirty="0">
                          <a:latin typeface="Calibri"/>
                          <a:cs typeface="Calibri"/>
                        </a:rPr>
                        <a:t> </a:t>
                      </a:r>
                      <a:r>
                        <a:rPr sz="1600" dirty="0">
                          <a:latin typeface="Calibri"/>
                          <a:cs typeface="Calibri"/>
                        </a:rPr>
                        <a:t>the</a:t>
                      </a:r>
                      <a:r>
                        <a:rPr sz="1600" spc="-10" dirty="0">
                          <a:latin typeface="Calibri"/>
                          <a:cs typeface="Calibri"/>
                        </a:rPr>
                        <a:t> processing</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45"/>
                        </a:spcBef>
                      </a:pPr>
                      <a:r>
                        <a:rPr sz="1800" spc="-10" dirty="0">
                          <a:latin typeface="Calibri"/>
                          <a:cs typeface="Calibri"/>
                        </a:rPr>
                        <a:t>&lt;basis&gt;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443230">
                <a:tc>
                  <a:txBody>
                    <a:bodyPr/>
                    <a:lstStyle/>
                    <a:p>
                      <a:pPr marL="114300">
                        <a:lnSpc>
                          <a:spcPct val="100000"/>
                        </a:lnSpc>
                        <a:spcBef>
                          <a:spcPts val="245"/>
                        </a:spcBef>
                      </a:pPr>
                      <a:r>
                        <a:rPr lang="el-GR" sz="1600" dirty="0">
                          <a:latin typeface="+mn-lt"/>
                          <a:cs typeface="Calibri"/>
                        </a:rPr>
                        <a:t>Κατηγορίες δεδομένων προσωπικού χαρακτήρα - </a:t>
                      </a:r>
                      <a:r>
                        <a:rPr sz="1600" dirty="0">
                          <a:latin typeface="Calibri"/>
                          <a:cs typeface="Calibri"/>
                        </a:rPr>
                        <a:t>Categories</a:t>
                      </a:r>
                      <a:r>
                        <a:rPr sz="1600" spc="-35" dirty="0">
                          <a:latin typeface="Calibri"/>
                          <a:cs typeface="Calibri"/>
                        </a:rPr>
                        <a:t> </a:t>
                      </a:r>
                      <a:r>
                        <a:rPr sz="1600" dirty="0">
                          <a:latin typeface="Calibri"/>
                          <a:cs typeface="Calibri"/>
                        </a:rPr>
                        <a:t>of</a:t>
                      </a:r>
                      <a:r>
                        <a:rPr sz="1600" spc="-30" dirty="0">
                          <a:latin typeface="Calibri"/>
                          <a:cs typeface="Calibri"/>
                        </a:rPr>
                        <a:t> </a:t>
                      </a:r>
                      <a:r>
                        <a:rPr sz="1600" dirty="0">
                          <a:latin typeface="Calibri"/>
                          <a:cs typeface="Calibri"/>
                        </a:rPr>
                        <a:t>personal</a:t>
                      </a:r>
                      <a:r>
                        <a:rPr sz="1600" spc="-35" dirty="0">
                          <a:latin typeface="Calibri"/>
                          <a:cs typeface="Calibri"/>
                        </a:rPr>
                        <a:t> </a:t>
                      </a:r>
                      <a:r>
                        <a:rPr sz="1600" dirty="0">
                          <a:latin typeface="Calibri"/>
                          <a:cs typeface="Calibri"/>
                        </a:rPr>
                        <a:t>data</a:t>
                      </a:r>
                      <a:r>
                        <a:rPr sz="1600" spc="-30" dirty="0">
                          <a:latin typeface="Calibri"/>
                          <a:cs typeface="Calibri"/>
                        </a:rPr>
                        <a:t> </a:t>
                      </a:r>
                      <a:r>
                        <a:rPr sz="1600" spc="-10" dirty="0">
                          <a:latin typeface="Calibri"/>
                          <a:cs typeface="Calibri"/>
                        </a:rPr>
                        <a:t>concerned</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45"/>
                        </a:spcBef>
                      </a:pPr>
                      <a:r>
                        <a:rPr sz="1800" spc="-10" dirty="0">
                          <a:latin typeface="Calibri"/>
                          <a:cs typeface="Calibri"/>
                        </a:rPr>
                        <a:t>&lt;cat&gt;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443230">
                <a:tc>
                  <a:txBody>
                    <a:bodyPr/>
                    <a:lstStyle/>
                    <a:p>
                      <a:pPr marL="114300">
                        <a:lnSpc>
                          <a:spcPct val="100000"/>
                        </a:lnSpc>
                        <a:spcBef>
                          <a:spcPts val="250"/>
                        </a:spcBef>
                      </a:pPr>
                      <a:r>
                        <a:rPr lang="el-GR" sz="1600" dirty="0">
                          <a:latin typeface="+mn-lt"/>
                          <a:cs typeface="Calibri"/>
                        </a:rPr>
                        <a:t>Αποδέκτες ή κατηγορίες αποδεκτών των δεδομένων προσωπικού χαρακτήρα - </a:t>
                      </a:r>
                      <a:r>
                        <a:rPr sz="1600" dirty="0">
                          <a:latin typeface="Calibri"/>
                          <a:cs typeface="Calibri"/>
                        </a:rPr>
                        <a:t>Recipients</a:t>
                      </a:r>
                      <a:r>
                        <a:rPr sz="1600" spc="-25" dirty="0">
                          <a:latin typeface="Calibri"/>
                          <a:cs typeface="Calibri"/>
                        </a:rPr>
                        <a:t> </a:t>
                      </a:r>
                      <a:r>
                        <a:rPr sz="1600" dirty="0">
                          <a:latin typeface="Calibri"/>
                          <a:cs typeface="Calibri"/>
                        </a:rPr>
                        <a:t>or</a:t>
                      </a:r>
                      <a:r>
                        <a:rPr sz="1600" spc="-40" dirty="0">
                          <a:latin typeface="Calibri"/>
                          <a:cs typeface="Calibri"/>
                        </a:rPr>
                        <a:t> </a:t>
                      </a:r>
                      <a:r>
                        <a:rPr sz="1600" dirty="0">
                          <a:latin typeface="Calibri"/>
                          <a:cs typeface="Calibri"/>
                        </a:rPr>
                        <a:t>categories</a:t>
                      </a:r>
                      <a:r>
                        <a:rPr sz="1600" spc="-15" dirty="0">
                          <a:latin typeface="Calibri"/>
                          <a:cs typeface="Calibri"/>
                        </a:rPr>
                        <a:t> </a:t>
                      </a:r>
                      <a:r>
                        <a:rPr sz="1600" dirty="0">
                          <a:latin typeface="Calibri"/>
                          <a:cs typeface="Calibri"/>
                        </a:rPr>
                        <a:t>of</a:t>
                      </a:r>
                      <a:r>
                        <a:rPr sz="1600" spc="-40" dirty="0">
                          <a:latin typeface="Calibri"/>
                          <a:cs typeface="Calibri"/>
                        </a:rPr>
                        <a:t> </a:t>
                      </a:r>
                      <a:r>
                        <a:rPr sz="1600" dirty="0">
                          <a:latin typeface="Calibri"/>
                          <a:cs typeface="Calibri"/>
                        </a:rPr>
                        <a:t>recipients</a:t>
                      </a:r>
                      <a:r>
                        <a:rPr sz="1600" spc="-20" dirty="0">
                          <a:latin typeface="Calibri"/>
                          <a:cs typeface="Calibri"/>
                        </a:rPr>
                        <a:t> </a:t>
                      </a:r>
                      <a:r>
                        <a:rPr sz="1600" dirty="0">
                          <a:latin typeface="Calibri"/>
                          <a:cs typeface="Calibri"/>
                        </a:rPr>
                        <a:t>of</a:t>
                      </a:r>
                      <a:r>
                        <a:rPr sz="1600" spc="-40" dirty="0">
                          <a:latin typeface="Calibri"/>
                          <a:cs typeface="Calibri"/>
                        </a:rPr>
                        <a:t> </a:t>
                      </a:r>
                      <a:r>
                        <a:rPr sz="1600" dirty="0">
                          <a:latin typeface="Calibri"/>
                          <a:cs typeface="Calibri"/>
                        </a:rPr>
                        <a:t>the</a:t>
                      </a:r>
                      <a:r>
                        <a:rPr sz="1600" spc="-20" dirty="0">
                          <a:latin typeface="Calibri"/>
                          <a:cs typeface="Calibri"/>
                        </a:rPr>
                        <a:t> </a:t>
                      </a:r>
                      <a:r>
                        <a:rPr sz="1600" dirty="0">
                          <a:latin typeface="Calibri"/>
                          <a:cs typeface="Calibri"/>
                        </a:rPr>
                        <a:t>personal</a:t>
                      </a:r>
                      <a:r>
                        <a:rPr sz="1600" spc="-30" dirty="0">
                          <a:latin typeface="Calibri"/>
                          <a:cs typeface="Calibri"/>
                        </a:rPr>
                        <a:t> </a:t>
                      </a:r>
                      <a:r>
                        <a:rPr sz="1600" spc="-20" dirty="0">
                          <a:latin typeface="Calibri"/>
                          <a:cs typeface="Calibri"/>
                        </a:rPr>
                        <a:t>data</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50"/>
                        </a:spcBef>
                      </a:pPr>
                      <a:r>
                        <a:rPr sz="1800" spc="-10" dirty="0">
                          <a:latin typeface="Calibri"/>
                          <a:cs typeface="Calibri"/>
                        </a:rPr>
                        <a:t>&lt;recep&gt;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764540">
                <a:tc>
                  <a:txBody>
                    <a:bodyPr/>
                    <a:lstStyle/>
                    <a:p>
                      <a:pPr marL="114300">
                        <a:lnSpc>
                          <a:spcPct val="100000"/>
                        </a:lnSpc>
                        <a:spcBef>
                          <a:spcPts val="245"/>
                        </a:spcBef>
                      </a:pPr>
                      <a:r>
                        <a:rPr lang="el-GR" sz="1600" dirty="0">
                          <a:latin typeface="+mn-lt"/>
                          <a:cs typeface="Calibri"/>
                        </a:rPr>
                        <a:t>Περίοδος για την οποία θα αποθηκευτούν τα δεδομένα προσωπικού χαρακτήρα ή τα κριτήρια που χρησιμοποιούνται για τον προσδιορισμό αυτής της περιόδου - </a:t>
                      </a:r>
                      <a:r>
                        <a:rPr sz="1600" dirty="0">
                          <a:latin typeface="Calibri"/>
                          <a:cs typeface="Calibri"/>
                        </a:rPr>
                        <a:t>Period</a:t>
                      </a:r>
                      <a:r>
                        <a:rPr sz="1600" spc="-25" dirty="0">
                          <a:latin typeface="Calibri"/>
                          <a:cs typeface="Calibri"/>
                        </a:rPr>
                        <a:t> </a:t>
                      </a:r>
                      <a:r>
                        <a:rPr sz="1600" dirty="0">
                          <a:latin typeface="Calibri"/>
                          <a:cs typeface="Calibri"/>
                        </a:rPr>
                        <a:t>for</a:t>
                      </a:r>
                      <a:r>
                        <a:rPr sz="1600" spc="-30" dirty="0">
                          <a:latin typeface="Calibri"/>
                          <a:cs typeface="Calibri"/>
                        </a:rPr>
                        <a:t> </a:t>
                      </a:r>
                      <a:r>
                        <a:rPr sz="1600" dirty="0">
                          <a:latin typeface="Calibri"/>
                          <a:cs typeface="Calibri"/>
                        </a:rPr>
                        <a:t>which</a:t>
                      </a:r>
                      <a:r>
                        <a:rPr sz="1600" spc="-20" dirty="0">
                          <a:latin typeface="Calibri"/>
                          <a:cs typeface="Calibri"/>
                        </a:rPr>
                        <a:t> </a:t>
                      </a:r>
                      <a:r>
                        <a:rPr sz="1600" dirty="0">
                          <a:latin typeface="Calibri"/>
                          <a:cs typeface="Calibri"/>
                        </a:rPr>
                        <a:t>the</a:t>
                      </a:r>
                      <a:r>
                        <a:rPr sz="1600" spc="-25" dirty="0">
                          <a:latin typeface="Calibri"/>
                          <a:cs typeface="Calibri"/>
                        </a:rPr>
                        <a:t> </a:t>
                      </a:r>
                      <a:r>
                        <a:rPr sz="1600" dirty="0">
                          <a:latin typeface="Calibri"/>
                          <a:cs typeface="Calibri"/>
                        </a:rPr>
                        <a:t>personal</a:t>
                      </a:r>
                      <a:r>
                        <a:rPr sz="1600" spc="-30" dirty="0">
                          <a:latin typeface="Calibri"/>
                          <a:cs typeface="Calibri"/>
                        </a:rPr>
                        <a:t> </a:t>
                      </a:r>
                      <a:r>
                        <a:rPr sz="1600" dirty="0">
                          <a:latin typeface="Calibri"/>
                          <a:cs typeface="Calibri"/>
                        </a:rPr>
                        <a:t>data</a:t>
                      </a:r>
                      <a:r>
                        <a:rPr sz="1600" spc="-20" dirty="0">
                          <a:latin typeface="Calibri"/>
                          <a:cs typeface="Calibri"/>
                        </a:rPr>
                        <a:t> </a:t>
                      </a:r>
                      <a:r>
                        <a:rPr sz="1600" dirty="0">
                          <a:latin typeface="Calibri"/>
                          <a:cs typeface="Calibri"/>
                        </a:rPr>
                        <a:t>will</a:t>
                      </a:r>
                      <a:r>
                        <a:rPr sz="1600" spc="-15" dirty="0">
                          <a:latin typeface="Calibri"/>
                          <a:cs typeface="Calibri"/>
                        </a:rPr>
                        <a:t> </a:t>
                      </a:r>
                      <a:r>
                        <a:rPr sz="1600" dirty="0">
                          <a:latin typeface="Calibri"/>
                          <a:cs typeface="Calibri"/>
                        </a:rPr>
                        <a:t>be</a:t>
                      </a:r>
                      <a:r>
                        <a:rPr sz="1600" spc="-30" dirty="0">
                          <a:latin typeface="Calibri"/>
                          <a:cs typeface="Calibri"/>
                        </a:rPr>
                        <a:t> </a:t>
                      </a:r>
                      <a:r>
                        <a:rPr sz="1600" dirty="0">
                          <a:latin typeface="Calibri"/>
                          <a:cs typeface="Calibri"/>
                        </a:rPr>
                        <a:t>stored,</a:t>
                      </a:r>
                      <a:r>
                        <a:rPr sz="1600" spc="-30" dirty="0">
                          <a:latin typeface="Calibri"/>
                          <a:cs typeface="Calibri"/>
                        </a:rPr>
                        <a:t> </a:t>
                      </a:r>
                      <a:r>
                        <a:rPr sz="1600" dirty="0">
                          <a:latin typeface="Calibri"/>
                          <a:cs typeface="Calibri"/>
                        </a:rPr>
                        <a:t>or</a:t>
                      </a:r>
                      <a:r>
                        <a:rPr sz="1600" spc="-35" dirty="0">
                          <a:latin typeface="Calibri"/>
                          <a:cs typeface="Calibri"/>
                        </a:rPr>
                        <a:t> </a:t>
                      </a:r>
                      <a:r>
                        <a:rPr sz="1600" dirty="0">
                          <a:latin typeface="Calibri"/>
                          <a:cs typeface="Calibri"/>
                        </a:rPr>
                        <a:t>the</a:t>
                      </a:r>
                      <a:r>
                        <a:rPr sz="1600" spc="-25" dirty="0">
                          <a:latin typeface="Calibri"/>
                          <a:cs typeface="Calibri"/>
                        </a:rPr>
                        <a:t> </a:t>
                      </a:r>
                      <a:r>
                        <a:rPr sz="1600" dirty="0">
                          <a:latin typeface="Calibri"/>
                          <a:cs typeface="Calibri"/>
                        </a:rPr>
                        <a:t>criteria</a:t>
                      </a:r>
                      <a:r>
                        <a:rPr sz="1600" spc="-5" dirty="0">
                          <a:latin typeface="Calibri"/>
                          <a:cs typeface="Calibri"/>
                        </a:rPr>
                        <a:t> </a:t>
                      </a:r>
                      <a:r>
                        <a:rPr sz="1600" dirty="0">
                          <a:latin typeface="Calibri"/>
                          <a:cs typeface="Calibri"/>
                        </a:rPr>
                        <a:t>used</a:t>
                      </a:r>
                      <a:r>
                        <a:rPr sz="1600" spc="-30" dirty="0">
                          <a:latin typeface="Calibri"/>
                          <a:cs typeface="Calibri"/>
                        </a:rPr>
                        <a:t> </a:t>
                      </a:r>
                      <a:r>
                        <a:rPr sz="1600" dirty="0">
                          <a:latin typeface="Calibri"/>
                          <a:cs typeface="Calibri"/>
                        </a:rPr>
                        <a:t>to</a:t>
                      </a:r>
                      <a:r>
                        <a:rPr sz="1600" spc="-35" dirty="0">
                          <a:latin typeface="Calibri"/>
                          <a:cs typeface="Calibri"/>
                        </a:rPr>
                        <a:t> </a:t>
                      </a:r>
                      <a:r>
                        <a:rPr sz="1600" dirty="0">
                          <a:latin typeface="Calibri"/>
                          <a:cs typeface="Calibri"/>
                        </a:rPr>
                        <a:t>determine</a:t>
                      </a:r>
                      <a:r>
                        <a:rPr sz="1600" spc="-5" dirty="0">
                          <a:latin typeface="Calibri"/>
                          <a:cs typeface="Calibri"/>
                        </a:rPr>
                        <a:t> </a:t>
                      </a:r>
                      <a:r>
                        <a:rPr sz="1600" spc="-20" dirty="0">
                          <a:latin typeface="Calibri"/>
                          <a:cs typeface="Calibri"/>
                        </a:rPr>
                        <a:t>that</a:t>
                      </a:r>
                      <a:r>
                        <a:rPr lang="el-GR" sz="1600" spc="0" dirty="0">
                          <a:latin typeface="Calibri"/>
                          <a:cs typeface="Calibri"/>
                        </a:rPr>
                        <a:t> </a:t>
                      </a:r>
                      <a:r>
                        <a:rPr sz="1600" spc="-10" dirty="0">
                          <a:latin typeface="Calibri"/>
                          <a:cs typeface="Calibri"/>
                        </a:rPr>
                        <a:t>period</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5"/>
                        </a:spcBef>
                      </a:pPr>
                      <a:r>
                        <a:rPr sz="1800" spc="-10" dirty="0">
                          <a:latin typeface="Calibri"/>
                          <a:cs typeface="Calibri"/>
                        </a:rPr>
                        <a:t>&lt;ret&gt;</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443230">
                <a:tc>
                  <a:txBody>
                    <a:bodyPr/>
                    <a:lstStyle/>
                    <a:p>
                      <a:pPr marL="114300">
                        <a:lnSpc>
                          <a:spcPct val="100000"/>
                        </a:lnSpc>
                        <a:spcBef>
                          <a:spcPts val="250"/>
                        </a:spcBef>
                      </a:pPr>
                      <a:r>
                        <a:rPr lang="el-GR" sz="1600" dirty="0">
                          <a:latin typeface="+mn-lt"/>
                          <a:cs typeface="Calibri"/>
                        </a:rPr>
                        <a:t>Δικαίωμα υποβολής καταγγελίας σε εποπτική αρχή - </a:t>
                      </a:r>
                      <a:r>
                        <a:rPr sz="1600" dirty="0">
                          <a:latin typeface="Calibri"/>
                          <a:cs typeface="Calibri"/>
                        </a:rPr>
                        <a:t>Right</a:t>
                      </a:r>
                      <a:r>
                        <a:rPr sz="1600" spc="-20" dirty="0">
                          <a:latin typeface="Calibri"/>
                          <a:cs typeface="Calibri"/>
                        </a:rPr>
                        <a:t> </a:t>
                      </a:r>
                      <a:r>
                        <a:rPr sz="1600" dirty="0">
                          <a:latin typeface="Calibri"/>
                          <a:cs typeface="Calibri"/>
                        </a:rPr>
                        <a:t>to</a:t>
                      </a:r>
                      <a:r>
                        <a:rPr sz="1600" spc="-20" dirty="0">
                          <a:latin typeface="Calibri"/>
                          <a:cs typeface="Calibri"/>
                        </a:rPr>
                        <a:t> </a:t>
                      </a:r>
                      <a:r>
                        <a:rPr sz="1600" dirty="0">
                          <a:latin typeface="Calibri"/>
                          <a:cs typeface="Calibri"/>
                        </a:rPr>
                        <a:t>lodge</a:t>
                      </a:r>
                      <a:r>
                        <a:rPr sz="1600" spc="-15" dirty="0">
                          <a:latin typeface="Calibri"/>
                          <a:cs typeface="Calibri"/>
                        </a:rPr>
                        <a:t> </a:t>
                      </a:r>
                      <a:r>
                        <a:rPr sz="1600" dirty="0">
                          <a:latin typeface="Calibri"/>
                          <a:cs typeface="Calibri"/>
                        </a:rPr>
                        <a:t>a</a:t>
                      </a:r>
                      <a:r>
                        <a:rPr sz="1600" spc="5" dirty="0">
                          <a:latin typeface="Calibri"/>
                          <a:cs typeface="Calibri"/>
                        </a:rPr>
                        <a:t> </a:t>
                      </a:r>
                      <a:r>
                        <a:rPr sz="1600" dirty="0">
                          <a:latin typeface="Calibri"/>
                          <a:cs typeface="Calibri"/>
                        </a:rPr>
                        <a:t>complaint with</a:t>
                      </a:r>
                      <a:r>
                        <a:rPr sz="1600" spc="-5" dirty="0">
                          <a:latin typeface="Calibri"/>
                          <a:cs typeface="Calibri"/>
                        </a:rPr>
                        <a:t> </a:t>
                      </a:r>
                      <a:r>
                        <a:rPr sz="1600" dirty="0">
                          <a:latin typeface="Calibri"/>
                          <a:cs typeface="Calibri"/>
                        </a:rPr>
                        <a:t>a</a:t>
                      </a:r>
                      <a:r>
                        <a:rPr sz="1600" spc="-10" dirty="0">
                          <a:latin typeface="Calibri"/>
                          <a:cs typeface="Calibri"/>
                        </a:rPr>
                        <a:t> </a:t>
                      </a:r>
                      <a:r>
                        <a:rPr sz="1600" dirty="0">
                          <a:latin typeface="Calibri"/>
                          <a:cs typeface="Calibri"/>
                        </a:rPr>
                        <a:t>supervisory</a:t>
                      </a:r>
                      <a:r>
                        <a:rPr sz="1600" spc="-10" dirty="0">
                          <a:latin typeface="Calibri"/>
                          <a:cs typeface="Calibri"/>
                        </a:rPr>
                        <a:t> authority</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50"/>
                        </a:spcBef>
                      </a:pPr>
                      <a:r>
                        <a:rPr sz="1800" spc="-10" dirty="0">
                          <a:latin typeface="Calibri"/>
                          <a:cs typeface="Calibri"/>
                        </a:rPr>
                        <a:t>&lt;complain&gt;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r h="443230">
                <a:tc>
                  <a:txBody>
                    <a:bodyPr/>
                    <a:lstStyle/>
                    <a:p>
                      <a:pPr marL="114300">
                        <a:lnSpc>
                          <a:spcPct val="100000"/>
                        </a:lnSpc>
                        <a:spcBef>
                          <a:spcPts val="250"/>
                        </a:spcBef>
                      </a:pPr>
                      <a:r>
                        <a:rPr sz="1800" dirty="0">
                          <a:latin typeface="Calibri"/>
                          <a:cs typeface="Calibri"/>
                        </a:rPr>
                        <a: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50"/>
                        </a:spcBef>
                      </a:pPr>
                      <a:r>
                        <a:rPr sz="1800" spc="-25" dirty="0">
                          <a:latin typeface="Calibri"/>
                          <a:cs typeface="Calibri"/>
                        </a:rPr>
                        <a:t>&lt;…&gt;</a:t>
                      </a:r>
                      <a:endParaRPr sz="18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0"/>
                  </a:ext>
                </a:extLst>
              </a:tr>
            </a:tbl>
          </a:graphicData>
        </a:graphic>
      </p:graphicFrame>
      <p:sp>
        <p:nvSpPr>
          <p:cNvPr id="5" name="object 5"/>
          <p:cNvSpPr txBox="1"/>
          <p:nvPr/>
        </p:nvSpPr>
        <p:spPr>
          <a:xfrm>
            <a:off x="3352800" y="955206"/>
            <a:ext cx="4657598" cy="350737"/>
          </a:xfrm>
          <a:prstGeom prst="rect">
            <a:avLst/>
          </a:prstGeom>
        </p:spPr>
        <p:txBody>
          <a:bodyPr vert="horz" wrap="square" lIns="0" tIns="12065" rIns="0" bIns="0" rtlCol="0">
            <a:spAutoFit/>
          </a:bodyPr>
          <a:lstStyle/>
          <a:p>
            <a:pPr marL="12700">
              <a:lnSpc>
                <a:spcPct val="100000"/>
              </a:lnSpc>
              <a:spcBef>
                <a:spcPts val="95"/>
              </a:spcBef>
            </a:pPr>
            <a:r>
              <a:rPr sz="2200" dirty="0">
                <a:latin typeface="Calibri"/>
                <a:cs typeface="Calibri"/>
              </a:rPr>
              <a:t>23</a:t>
            </a:r>
            <a:r>
              <a:rPr sz="2200" spc="-50" dirty="0">
                <a:latin typeface="Calibri"/>
                <a:cs typeface="Calibri"/>
              </a:rPr>
              <a:t> </a:t>
            </a:r>
            <a:r>
              <a:rPr lang="el-GR" sz="2200" spc="-10" dirty="0">
                <a:latin typeface="Calibri"/>
                <a:cs typeface="Calibri"/>
              </a:rPr>
              <a:t>κατηγορίες</a:t>
            </a:r>
            <a:r>
              <a:rPr sz="2200" spc="-35" dirty="0">
                <a:latin typeface="Calibri"/>
                <a:cs typeface="Calibri"/>
              </a:rPr>
              <a:t> </a:t>
            </a:r>
            <a:r>
              <a:rPr sz="2200" dirty="0">
                <a:latin typeface="Calibri"/>
                <a:cs typeface="Calibri"/>
              </a:rPr>
              <a:t>(</a:t>
            </a:r>
            <a:r>
              <a:rPr lang="el-GR" sz="2200" dirty="0">
                <a:latin typeface="Calibri"/>
                <a:cs typeface="Calibri"/>
              </a:rPr>
              <a:t>ΓΚΠΔ</a:t>
            </a:r>
            <a:r>
              <a:rPr sz="2200" spc="-35" dirty="0">
                <a:latin typeface="Calibri"/>
                <a:cs typeface="Calibri"/>
              </a:rPr>
              <a:t> </a:t>
            </a:r>
            <a:r>
              <a:rPr lang="el-GR" sz="2200" dirty="0">
                <a:latin typeface="Calibri"/>
                <a:cs typeface="Calibri"/>
              </a:rPr>
              <a:t>άρθρα</a:t>
            </a:r>
            <a:r>
              <a:rPr sz="2200" spc="-45" dirty="0">
                <a:latin typeface="Calibri"/>
                <a:cs typeface="Calibri"/>
              </a:rPr>
              <a:t> </a:t>
            </a:r>
            <a:r>
              <a:rPr sz="2200" dirty="0">
                <a:latin typeface="Calibri"/>
                <a:cs typeface="Calibri"/>
              </a:rPr>
              <a:t>13</a:t>
            </a:r>
            <a:r>
              <a:rPr sz="2200" spc="-50" dirty="0">
                <a:latin typeface="Calibri"/>
                <a:cs typeface="Calibri"/>
              </a:rPr>
              <a:t> </a:t>
            </a:r>
            <a:r>
              <a:rPr lang="el-GR" sz="2200" dirty="0">
                <a:latin typeface="Calibri"/>
                <a:cs typeface="Calibri"/>
              </a:rPr>
              <a:t>και</a:t>
            </a:r>
            <a:r>
              <a:rPr sz="2200" spc="-45" dirty="0">
                <a:latin typeface="Calibri"/>
                <a:cs typeface="Calibri"/>
              </a:rPr>
              <a:t> </a:t>
            </a:r>
            <a:r>
              <a:rPr sz="2200" spc="-25" dirty="0">
                <a:latin typeface="Calibri"/>
                <a:cs typeface="Calibri"/>
              </a:rPr>
              <a:t>14)</a:t>
            </a:r>
            <a:endParaRPr sz="22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4" name="object 4"/>
          <p:cNvSpPr txBox="1"/>
          <p:nvPr/>
        </p:nvSpPr>
        <p:spPr>
          <a:xfrm>
            <a:off x="228600" y="1669288"/>
            <a:ext cx="11163300" cy="2240998"/>
          </a:xfrm>
          <a:prstGeom prst="rect">
            <a:avLst/>
          </a:prstGeom>
        </p:spPr>
        <p:txBody>
          <a:bodyPr vert="horz" wrap="square" lIns="0" tIns="12065" rIns="0" bIns="0" rtlCol="0">
            <a:spAutoFit/>
          </a:bodyPr>
          <a:lstStyle/>
          <a:p>
            <a:pPr marL="12700" marR="5080">
              <a:lnSpc>
                <a:spcPct val="124600"/>
              </a:lnSpc>
              <a:spcBef>
                <a:spcPts val="95"/>
              </a:spcBef>
            </a:pPr>
            <a:r>
              <a:rPr lang="el-GR" sz="2400" spc="-30" dirty="0">
                <a:latin typeface="Gill Sans MT"/>
                <a:cs typeface="Gill Sans MT"/>
              </a:rPr>
              <a:t>Ρήτρες στις οποίες οι σκοποί της επεξεργασίας είναι εξαντλητικοί και όχι ασαφείς</a:t>
            </a:r>
            <a:r>
              <a:rPr sz="2400" dirty="0">
                <a:latin typeface="Gill Sans MT"/>
                <a:cs typeface="Gill Sans MT"/>
              </a:rPr>
              <a:t>:</a:t>
            </a:r>
            <a:r>
              <a:rPr sz="2400" spc="-90" dirty="0">
                <a:latin typeface="Gill Sans MT"/>
                <a:cs typeface="Gill Sans MT"/>
              </a:rPr>
              <a:t> </a:t>
            </a:r>
            <a:r>
              <a:rPr lang="el-GR" sz="2400" b="1" spc="-60" dirty="0">
                <a:solidFill>
                  <a:srgbClr val="00AF50"/>
                </a:solidFill>
                <a:latin typeface="Arial Narrow"/>
                <a:cs typeface="Gill Sans MT"/>
              </a:rPr>
              <a:t>πλήρως κατατοπιστικές</a:t>
            </a:r>
            <a:r>
              <a:rPr sz="2400" b="1" spc="-25" dirty="0">
                <a:solidFill>
                  <a:srgbClr val="00AF50"/>
                </a:solidFill>
                <a:latin typeface="Arial Narrow"/>
                <a:cs typeface="Arial Narrow"/>
              </a:rPr>
              <a:t> </a:t>
            </a:r>
            <a:endParaRPr lang="en-US" sz="2400" b="1" spc="-25" dirty="0">
              <a:solidFill>
                <a:srgbClr val="00AF50"/>
              </a:solidFill>
              <a:latin typeface="Arial Narrow"/>
              <a:cs typeface="Arial Narrow"/>
            </a:endParaRPr>
          </a:p>
          <a:p>
            <a:pPr marL="12700" marR="5080">
              <a:lnSpc>
                <a:spcPct val="124600"/>
              </a:lnSpc>
              <a:spcBef>
                <a:spcPts val="95"/>
              </a:spcBef>
            </a:pPr>
            <a:r>
              <a:rPr lang="el-GR" sz="2400" dirty="0">
                <a:latin typeface="Gill Sans MT"/>
                <a:cs typeface="Gill Sans MT"/>
              </a:rPr>
              <a:t>Σε άλλες περιπτώσεις (π.χ. όταν μια ρήτρα παρέχει μόνο παραδείγματα</a:t>
            </a:r>
            <a:r>
              <a:rPr sz="2400" dirty="0">
                <a:latin typeface="Gill Sans MT"/>
                <a:cs typeface="Gill Sans MT"/>
              </a:rPr>
              <a:t>):</a:t>
            </a:r>
            <a:r>
              <a:rPr sz="2400" spc="5" dirty="0">
                <a:latin typeface="Gill Sans MT"/>
                <a:cs typeface="Gill Sans MT"/>
              </a:rPr>
              <a:t> </a:t>
            </a:r>
            <a:r>
              <a:rPr lang="el-GR" sz="2400" b="1" spc="-70" dirty="0">
                <a:solidFill>
                  <a:srgbClr val="CF9D00"/>
                </a:solidFill>
                <a:latin typeface="Arial Narrow"/>
                <a:cs typeface="Arial Narrow"/>
              </a:rPr>
              <a:t>ανεπαρκώς κατατοπιστικές</a:t>
            </a:r>
            <a:endParaRPr sz="3750" dirty="0">
              <a:latin typeface="Arial Narrow"/>
              <a:cs typeface="Arial Narrow"/>
            </a:endParaRPr>
          </a:p>
          <a:p>
            <a:pPr marL="12700">
              <a:lnSpc>
                <a:spcPct val="100000"/>
              </a:lnSpc>
            </a:pPr>
            <a:r>
              <a:rPr lang="el-GR" sz="2400" b="1" spc="-40" dirty="0">
                <a:latin typeface="Arial Narrow"/>
                <a:cs typeface="Arial Narrow"/>
              </a:rPr>
              <a:t>Πολιτική Απορρήτου </a:t>
            </a:r>
            <a:r>
              <a:rPr sz="2400" b="1" spc="-40" dirty="0">
                <a:latin typeface="Arial Narrow"/>
                <a:cs typeface="Arial Narrow"/>
              </a:rPr>
              <a:t>WhatsApp</a:t>
            </a:r>
            <a:r>
              <a:rPr sz="2400" b="1" spc="-15" dirty="0">
                <a:latin typeface="Arial Narrow"/>
                <a:cs typeface="Arial Narrow"/>
              </a:rPr>
              <a:t> </a:t>
            </a:r>
            <a:r>
              <a:rPr sz="2400" b="1" dirty="0">
                <a:latin typeface="Arial Narrow"/>
                <a:cs typeface="Arial Narrow"/>
              </a:rPr>
              <a:t>(</a:t>
            </a:r>
            <a:r>
              <a:rPr lang="el-GR" sz="2400" b="1" dirty="0">
                <a:latin typeface="Arial Narrow"/>
                <a:cs typeface="Arial Narrow"/>
              </a:rPr>
              <a:t>τελευταία ενημέρωση στις </a:t>
            </a:r>
            <a:r>
              <a:rPr sz="2400" b="1" spc="250" dirty="0">
                <a:latin typeface="Arial Narrow"/>
                <a:cs typeface="Arial Narrow"/>
              </a:rPr>
              <a:t>24</a:t>
            </a:r>
            <a:r>
              <a:rPr sz="2400" b="1" dirty="0">
                <a:latin typeface="Arial Narrow"/>
                <a:cs typeface="Arial Narrow"/>
              </a:rPr>
              <a:t> </a:t>
            </a:r>
            <a:r>
              <a:rPr lang="el-GR" sz="2400" b="1" spc="-60" dirty="0">
                <a:latin typeface="Arial Narrow"/>
                <a:cs typeface="Arial Narrow"/>
              </a:rPr>
              <a:t>Απριλίου</a:t>
            </a:r>
            <a:r>
              <a:rPr sz="2400" b="1" spc="-15" dirty="0">
                <a:latin typeface="Arial Narrow"/>
                <a:cs typeface="Arial Narrow"/>
              </a:rPr>
              <a:t> </a:t>
            </a:r>
            <a:r>
              <a:rPr sz="2400" b="1" spc="235" dirty="0">
                <a:latin typeface="Arial Narrow"/>
                <a:cs typeface="Arial Narrow"/>
              </a:rPr>
              <a:t>2018)</a:t>
            </a:r>
            <a:endParaRPr sz="2400" dirty="0">
              <a:latin typeface="Arial Narrow"/>
              <a:cs typeface="Arial Narrow"/>
            </a:endParaRPr>
          </a:p>
        </p:txBody>
      </p:sp>
      <p:sp>
        <p:nvSpPr>
          <p:cNvPr id="6" name="object 6"/>
          <p:cNvSpPr txBox="1"/>
          <p:nvPr/>
        </p:nvSpPr>
        <p:spPr>
          <a:xfrm>
            <a:off x="0" y="4191000"/>
            <a:ext cx="11497945" cy="1749838"/>
          </a:xfrm>
          <a:prstGeom prst="rect">
            <a:avLst/>
          </a:prstGeom>
        </p:spPr>
        <p:txBody>
          <a:bodyPr vert="horz" wrap="square" lIns="0" tIns="12700" rIns="0" bIns="0" rtlCol="0">
            <a:spAutoFit/>
          </a:bodyPr>
          <a:lstStyle/>
          <a:p>
            <a:pPr marR="5080" algn="just">
              <a:lnSpc>
                <a:spcPts val="2735"/>
              </a:lnSpc>
              <a:spcBef>
                <a:spcPts val="100"/>
              </a:spcBef>
            </a:pPr>
            <a:r>
              <a:rPr sz="2400" dirty="0">
                <a:solidFill>
                  <a:srgbClr val="BE9000"/>
                </a:solidFill>
                <a:latin typeface="Courier New"/>
                <a:cs typeface="Courier New"/>
              </a:rPr>
              <a:t>&lt;purp2&gt;</a:t>
            </a:r>
            <a:r>
              <a:rPr sz="2400" spc="455" dirty="0">
                <a:solidFill>
                  <a:srgbClr val="BE9000"/>
                </a:solidFill>
                <a:latin typeface="Courier New"/>
                <a:cs typeface="Courier New"/>
              </a:rPr>
              <a:t> </a:t>
            </a:r>
            <a:r>
              <a:rPr lang="el-GR" sz="2400" dirty="0">
                <a:latin typeface="Courier New"/>
                <a:cs typeface="Courier New"/>
              </a:rPr>
              <a:t>Το </a:t>
            </a:r>
            <a:r>
              <a:rPr lang="el-GR" sz="2400" dirty="0" err="1">
                <a:latin typeface="Courier New"/>
                <a:cs typeface="Courier New"/>
              </a:rPr>
              <a:t>WhatsApp</a:t>
            </a:r>
            <a:r>
              <a:rPr lang="el-GR" sz="2400" dirty="0">
                <a:latin typeface="Courier New"/>
                <a:cs typeface="Courier New"/>
              </a:rPr>
              <a:t> πρέπει να λαμβάνει ή να συλλέγει ορισμένες πληροφορίες για τη λειτουργία, την παροχή, τη βελτίωση, την κατανόηση, την προσαρμογή, την υποστήριξη και την εμπορία των Υπηρεσιών του, συμπεριλαμβανομένης της εγκατάστασης, της πρόσβασης ή της χρήσης των Υπηρεσιών του</a:t>
            </a:r>
            <a:r>
              <a:rPr lang="en-GB" sz="2400" spc="-10" dirty="0">
                <a:solidFill>
                  <a:srgbClr val="BE9000"/>
                </a:solidFill>
                <a:latin typeface="Courier New"/>
                <a:cs typeface="Courier New"/>
              </a:rPr>
              <a:t>.&lt;/purp2&gt;</a:t>
            </a:r>
            <a:endParaRPr sz="2400" dirty="0">
              <a:latin typeface="Courier New"/>
              <a:cs typeface="Courier New"/>
            </a:endParaRPr>
          </a:p>
        </p:txBody>
      </p:sp>
      <p:sp>
        <p:nvSpPr>
          <p:cNvPr id="8" name="object 8"/>
          <p:cNvSpPr txBox="1"/>
          <p:nvPr/>
        </p:nvSpPr>
        <p:spPr>
          <a:xfrm>
            <a:off x="7965440" y="1278128"/>
            <a:ext cx="2642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13(1)(c)</a:t>
            </a:r>
            <a:r>
              <a:rPr sz="2400" spc="-45" dirty="0">
                <a:latin typeface="Calibri"/>
                <a:cs typeface="Calibri"/>
              </a:rPr>
              <a:t> </a:t>
            </a:r>
            <a:r>
              <a:rPr lang="el-GR" sz="2400" dirty="0">
                <a:latin typeface="Calibri"/>
                <a:cs typeface="Calibri"/>
              </a:rPr>
              <a:t>και</a:t>
            </a:r>
            <a:r>
              <a:rPr sz="2400" spc="-15" dirty="0">
                <a:latin typeface="Calibri"/>
                <a:cs typeface="Calibri"/>
              </a:rPr>
              <a:t> </a:t>
            </a:r>
            <a:r>
              <a:rPr sz="2400" spc="-10" dirty="0">
                <a:latin typeface="Calibri"/>
                <a:cs typeface="Calibri"/>
              </a:rPr>
              <a:t>14(1)(c))</a:t>
            </a:r>
            <a:endParaRPr sz="2400" dirty="0">
              <a:latin typeface="Calibri"/>
              <a:cs typeface="Calibri"/>
            </a:endParaRPr>
          </a:p>
        </p:txBody>
      </p:sp>
      <p:sp>
        <p:nvSpPr>
          <p:cNvPr id="10" name="Title 9">
            <a:extLst>
              <a:ext uri="{FF2B5EF4-FFF2-40B4-BE49-F238E27FC236}">
                <a16:creationId xmlns:a16="http://schemas.microsoft.com/office/drawing/2014/main" id="{AC9FD3C8-97FC-2022-F84E-9DC6DCA07A51}"/>
              </a:ext>
            </a:extLst>
          </p:cNvPr>
          <p:cNvSpPr>
            <a:spLocks noGrp="1"/>
          </p:cNvSpPr>
          <p:nvPr>
            <p:ph type="title"/>
          </p:nvPr>
        </p:nvSpPr>
        <p:spPr>
          <a:xfrm>
            <a:off x="878433" y="177756"/>
            <a:ext cx="10210800" cy="1107996"/>
          </a:xfrm>
        </p:spPr>
        <p:txBody>
          <a:bodyPr/>
          <a:lstStyle/>
          <a:p>
            <a:r>
              <a:rPr lang="el-GR" sz="3600" dirty="0">
                <a:solidFill>
                  <a:schemeClr val="accent1">
                    <a:lumMod val="50000"/>
                  </a:schemeClr>
                </a:solidFill>
              </a:rPr>
              <a:t>Σκοποί της επεξεργασίας για τους οποίους προορίζονται τα δεδομένα προσωπικού χαρακτήρα</a:t>
            </a:r>
            <a:endParaRPr lang="LID4096" sz="3600" dirty="0">
              <a:solidFill>
                <a:schemeClr val="accent1">
                  <a:lumMod val="5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916939" y="353379"/>
            <a:ext cx="9827259" cy="566822"/>
          </a:xfrm>
          <a:prstGeom prst="rect">
            <a:avLst/>
          </a:prstGeom>
        </p:spPr>
        <p:txBody>
          <a:bodyPr vert="horz" wrap="square" lIns="0" tIns="12700" rIns="0" bIns="0" rtlCol="0">
            <a:spAutoFit/>
          </a:bodyPr>
          <a:lstStyle/>
          <a:p>
            <a:pPr marL="12700">
              <a:lnSpc>
                <a:spcPct val="100000"/>
              </a:lnSpc>
              <a:spcBef>
                <a:spcPts val="100"/>
              </a:spcBef>
              <a:tabLst>
                <a:tab pos="3284854" algn="l"/>
              </a:tabLst>
            </a:pPr>
            <a:r>
              <a:rPr lang="el-GR" sz="3600" dirty="0">
                <a:solidFill>
                  <a:srgbClr val="1F3863"/>
                </a:solidFill>
              </a:rPr>
              <a:t>Οι κατηγορίες των σχετικών προσωπικών δεδομένων</a:t>
            </a:r>
            <a:endParaRPr sz="3600" dirty="0"/>
          </a:p>
        </p:txBody>
      </p:sp>
      <p:sp>
        <p:nvSpPr>
          <p:cNvPr id="4" name="object 4"/>
          <p:cNvSpPr txBox="1"/>
          <p:nvPr/>
        </p:nvSpPr>
        <p:spPr>
          <a:xfrm>
            <a:off x="916939" y="1111707"/>
            <a:ext cx="10358120" cy="4682051"/>
          </a:xfrm>
          <a:prstGeom prst="rect">
            <a:avLst/>
          </a:prstGeom>
        </p:spPr>
        <p:txBody>
          <a:bodyPr vert="horz" wrap="square" lIns="0" tIns="12700" rIns="0" bIns="0" rtlCol="0">
            <a:spAutoFit/>
          </a:bodyPr>
          <a:lstStyle/>
          <a:p>
            <a:pPr marL="12700">
              <a:lnSpc>
                <a:spcPts val="2735"/>
              </a:lnSpc>
              <a:spcBef>
                <a:spcPts val="100"/>
              </a:spcBef>
              <a:tabLst>
                <a:tab pos="1057910" algn="l"/>
                <a:tab pos="1918970" algn="l"/>
                <a:tab pos="2932430" algn="l"/>
                <a:tab pos="3794125" algn="l"/>
                <a:tab pos="4309110" algn="l"/>
                <a:tab pos="5671820" algn="l"/>
                <a:tab pos="6064885" algn="l"/>
                <a:tab pos="7215505" algn="l"/>
                <a:tab pos="7869555" algn="l"/>
                <a:tab pos="8373745" algn="l"/>
              </a:tabLst>
            </a:pPr>
            <a:r>
              <a:rPr lang="el-GR" sz="2400" spc="-10" dirty="0">
                <a:latin typeface="Gill Sans MT"/>
                <a:cs typeface="Gill Sans MT"/>
              </a:rPr>
              <a:t>Ρήτρες όπου οι κατηγορίες δεδομένων προσωπικού χαρακτήρα </a:t>
            </a:r>
          </a:p>
          <a:p>
            <a:pPr marL="12700">
              <a:lnSpc>
                <a:spcPts val="2735"/>
              </a:lnSpc>
              <a:spcBef>
                <a:spcPts val="100"/>
              </a:spcBef>
              <a:tabLst>
                <a:tab pos="1057910" algn="l"/>
                <a:tab pos="1918970" algn="l"/>
                <a:tab pos="2932430" algn="l"/>
                <a:tab pos="3794125" algn="l"/>
                <a:tab pos="4309110" algn="l"/>
                <a:tab pos="5671820" algn="l"/>
                <a:tab pos="6064885" algn="l"/>
                <a:tab pos="7215505" algn="l"/>
                <a:tab pos="7869555" algn="l"/>
                <a:tab pos="8373745" algn="l"/>
              </a:tabLst>
            </a:pPr>
            <a:r>
              <a:rPr lang="el-GR" sz="2400" spc="-10" dirty="0">
                <a:latin typeface="Gill Sans MT"/>
                <a:cs typeface="Gill Sans MT"/>
              </a:rPr>
              <a:t>προσδιορίζονται λεπτομερώς και όχι αόριστα </a:t>
            </a:r>
            <a:r>
              <a:rPr sz="2400" dirty="0">
                <a:latin typeface="Gill Sans MT"/>
                <a:cs typeface="Gill Sans MT"/>
              </a:rPr>
              <a:t>:</a:t>
            </a:r>
            <a:r>
              <a:rPr sz="2400" spc="-65" dirty="0">
                <a:latin typeface="Gill Sans MT"/>
                <a:cs typeface="Gill Sans MT"/>
              </a:rPr>
              <a:t> </a:t>
            </a:r>
            <a:r>
              <a:rPr lang="el-GR" sz="2400" b="1" spc="-60" dirty="0">
                <a:solidFill>
                  <a:srgbClr val="00AF50"/>
                </a:solidFill>
                <a:latin typeface="Arial Narrow"/>
                <a:cs typeface="Gill Sans MT"/>
              </a:rPr>
              <a:t>πλήρως κατατοπιστικές</a:t>
            </a:r>
          </a:p>
          <a:p>
            <a:pPr marL="12700">
              <a:lnSpc>
                <a:spcPts val="2735"/>
              </a:lnSpc>
              <a:spcBef>
                <a:spcPts val="100"/>
              </a:spcBef>
              <a:tabLst>
                <a:tab pos="1057910" algn="l"/>
                <a:tab pos="1918970" algn="l"/>
                <a:tab pos="2932430" algn="l"/>
                <a:tab pos="3794125" algn="l"/>
                <a:tab pos="4309110" algn="l"/>
                <a:tab pos="5671820" algn="l"/>
                <a:tab pos="6064885" algn="l"/>
                <a:tab pos="7215505" algn="l"/>
                <a:tab pos="7869555" algn="l"/>
                <a:tab pos="8373745" algn="l"/>
              </a:tabLst>
            </a:pPr>
            <a:endParaRPr lang="en-GB" sz="3750" dirty="0">
              <a:latin typeface="Arial Narrow"/>
              <a:cs typeface="Arial Narrow"/>
            </a:endParaRPr>
          </a:p>
          <a:p>
            <a:pPr marL="12700"/>
            <a:r>
              <a:rPr sz="2400" dirty="0">
                <a:latin typeface="Gill Sans MT"/>
                <a:cs typeface="Gill Sans MT"/>
              </a:rPr>
              <a:t>In</a:t>
            </a:r>
            <a:r>
              <a:rPr sz="2400" spc="-15" dirty="0">
                <a:latin typeface="Gill Sans MT"/>
                <a:cs typeface="Gill Sans MT"/>
              </a:rPr>
              <a:t> </a:t>
            </a:r>
            <a:r>
              <a:rPr sz="2400" spc="-110" dirty="0">
                <a:latin typeface="Gill Sans MT"/>
                <a:cs typeface="Gill Sans MT"/>
              </a:rPr>
              <a:t>other</a:t>
            </a:r>
            <a:r>
              <a:rPr sz="2400" spc="-20" dirty="0">
                <a:latin typeface="Gill Sans MT"/>
                <a:cs typeface="Gill Sans MT"/>
              </a:rPr>
              <a:t> </a:t>
            </a:r>
            <a:r>
              <a:rPr sz="2400" dirty="0">
                <a:latin typeface="Gill Sans MT"/>
                <a:cs typeface="Gill Sans MT"/>
              </a:rPr>
              <a:t>cases</a:t>
            </a:r>
            <a:r>
              <a:rPr sz="2400" spc="-15" dirty="0">
                <a:latin typeface="Gill Sans MT"/>
                <a:cs typeface="Gill Sans MT"/>
              </a:rPr>
              <a:t> </a:t>
            </a:r>
            <a:r>
              <a:rPr sz="2400" dirty="0">
                <a:latin typeface="Gill Sans MT"/>
                <a:cs typeface="Gill Sans MT"/>
              </a:rPr>
              <a:t>(e.g.</a:t>
            </a:r>
            <a:r>
              <a:rPr sz="2400" spc="-15" dirty="0">
                <a:latin typeface="Gill Sans MT"/>
                <a:cs typeface="Gill Sans MT"/>
              </a:rPr>
              <a:t> </a:t>
            </a:r>
            <a:r>
              <a:rPr sz="2400" spc="-20" dirty="0">
                <a:latin typeface="Gill Sans MT"/>
                <a:cs typeface="Gill Sans MT"/>
              </a:rPr>
              <a:t>when</a:t>
            </a:r>
            <a:r>
              <a:rPr sz="2400" spc="-10" dirty="0">
                <a:latin typeface="Gill Sans MT"/>
                <a:cs typeface="Gill Sans MT"/>
              </a:rPr>
              <a:t> </a:t>
            </a:r>
            <a:r>
              <a:rPr sz="2400" spc="70" dirty="0">
                <a:latin typeface="Gill Sans MT"/>
                <a:cs typeface="Gill Sans MT"/>
              </a:rPr>
              <a:t>a</a:t>
            </a:r>
            <a:r>
              <a:rPr sz="2400" spc="-15" dirty="0">
                <a:latin typeface="Gill Sans MT"/>
                <a:cs typeface="Gill Sans MT"/>
              </a:rPr>
              <a:t> </a:t>
            </a:r>
            <a:r>
              <a:rPr sz="2400" dirty="0">
                <a:latin typeface="Gill Sans MT"/>
                <a:cs typeface="Gill Sans MT"/>
              </a:rPr>
              <a:t>clause</a:t>
            </a:r>
            <a:r>
              <a:rPr sz="2400" spc="-10" dirty="0">
                <a:latin typeface="Gill Sans MT"/>
                <a:cs typeface="Gill Sans MT"/>
              </a:rPr>
              <a:t> </a:t>
            </a:r>
            <a:r>
              <a:rPr sz="2400" spc="-50" dirty="0">
                <a:latin typeface="Gill Sans MT"/>
                <a:cs typeface="Gill Sans MT"/>
              </a:rPr>
              <a:t>only</a:t>
            </a:r>
            <a:r>
              <a:rPr sz="2400" spc="-25" dirty="0">
                <a:latin typeface="Gill Sans MT"/>
                <a:cs typeface="Gill Sans MT"/>
              </a:rPr>
              <a:t> </a:t>
            </a:r>
            <a:r>
              <a:rPr sz="2400" spc="-75" dirty="0">
                <a:latin typeface="Gill Sans MT"/>
                <a:cs typeface="Gill Sans MT"/>
              </a:rPr>
              <a:t>provides</a:t>
            </a:r>
            <a:r>
              <a:rPr sz="2400" spc="-10" dirty="0">
                <a:latin typeface="Gill Sans MT"/>
                <a:cs typeface="Gill Sans MT"/>
              </a:rPr>
              <a:t> </a:t>
            </a:r>
            <a:r>
              <a:rPr sz="2400" dirty="0">
                <a:latin typeface="Gill Sans MT"/>
                <a:cs typeface="Gill Sans MT"/>
              </a:rPr>
              <a:t>examples):</a:t>
            </a:r>
            <a:r>
              <a:rPr sz="2400" spc="5" dirty="0">
                <a:latin typeface="Gill Sans MT"/>
                <a:cs typeface="Gill Sans MT"/>
              </a:rPr>
              <a:t> </a:t>
            </a:r>
            <a:r>
              <a:rPr lang="el-GR" sz="2400" b="1" spc="-70" dirty="0">
                <a:solidFill>
                  <a:srgbClr val="CF9D00"/>
                </a:solidFill>
                <a:latin typeface="Arial Narrow"/>
                <a:cs typeface="Arial Narrow"/>
              </a:rPr>
              <a:t>ανεπαρκώς κατατοπιστικές</a:t>
            </a:r>
            <a:endParaRPr sz="2400" dirty="0">
              <a:latin typeface="Arial Narrow"/>
              <a:cs typeface="Arial Narrow"/>
            </a:endParaRPr>
          </a:p>
          <a:p>
            <a:pPr>
              <a:lnSpc>
                <a:spcPct val="100000"/>
              </a:lnSpc>
              <a:spcBef>
                <a:spcPts val="55"/>
              </a:spcBef>
            </a:pPr>
            <a:endParaRPr sz="3700" dirty="0">
              <a:latin typeface="Arial Narrow"/>
              <a:cs typeface="Arial Narrow"/>
            </a:endParaRPr>
          </a:p>
          <a:p>
            <a:pPr marL="12700">
              <a:lnSpc>
                <a:spcPct val="100000"/>
              </a:lnSpc>
            </a:pPr>
            <a:r>
              <a:rPr lang="el-GR" sz="2400" b="1" spc="-25" dirty="0">
                <a:latin typeface="Arial Narrow"/>
                <a:cs typeface="Arial Narrow"/>
              </a:rPr>
              <a:t>Πολιτική Απορρήτου </a:t>
            </a:r>
            <a:r>
              <a:rPr sz="2400" b="1" spc="-25" dirty="0">
                <a:latin typeface="Arial Narrow"/>
                <a:cs typeface="Arial Narrow"/>
              </a:rPr>
              <a:t>Google</a:t>
            </a:r>
            <a:r>
              <a:rPr sz="2400" b="1" spc="10" dirty="0">
                <a:latin typeface="Arial Narrow"/>
                <a:cs typeface="Arial Narrow"/>
              </a:rPr>
              <a:t> </a:t>
            </a:r>
            <a:r>
              <a:rPr sz="2400" b="1" dirty="0">
                <a:latin typeface="Arial Narrow"/>
                <a:cs typeface="Arial Narrow"/>
              </a:rPr>
              <a:t>(</a:t>
            </a:r>
            <a:r>
              <a:rPr lang="el-GR" sz="2400" b="1" dirty="0">
                <a:latin typeface="Arial Narrow"/>
                <a:cs typeface="Arial Narrow"/>
              </a:rPr>
              <a:t>τελευταία ενημέρωση </a:t>
            </a:r>
            <a:r>
              <a:rPr sz="2400" b="1" spc="250" dirty="0">
                <a:latin typeface="Arial Narrow"/>
                <a:cs typeface="Arial Narrow"/>
              </a:rPr>
              <a:t>25</a:t>
            </a:r>
            <a:r>
              <a:rPr sz="2400" b="1" spc="20" dirty="0">
                <a:latin typeface="Arial Narrow"/>
                <a:cs typeface="Arial Narrow"/>
              </a:rPr>
              <a:t> </a:t>
            </a:r>
            <a:r>
              <a:rPr lang="el-GR" sz="2400" b="1" dirty="0">
                <a:latin typeface="Arial Narrow"/>
                <a:cs typeface="Arial Narrow"/>
              </a:rPr>
              <a:t>Μαΐου</a:t>
            </a:r>
            <a:r>
              <a:rPr sz="2400" b="1" spc="25" dirty="0">
                <a:latin typeface="Arial Narrow"/>
                <a:cs typeface="Arial Narrow"/>
              </a:rPr>
              <a:t> </a:t>
            </a:r>
            <a:r>
              <a:rPr sz="2400" b="1" spc="245" dirty="0">
                <a:latin typeface="Arial Narrow"/>
                <a:cs typeface="Arial Narrow"/>
              </a:rPr>
              <a:t>2018)</a:t>
            </a:r>
            <a:endParaRPr sz="2400" dirty="0">
              <a:latin typeface="Arial Narrow"/>
              <a:cs typeface="Arial Narrow"/>
            </a:endParaRPr>
          </a:p>
          <a:p>
            <a:pPr>
              <a:lnSpc>
                <a:spcPct val="100000"/>
              </a:lnSpc>
              <a:spcBef>
                <a:spcPts val="10"/>
              </a:spcBef>
            </a:pPr>
            <a:endParaRPr sz="3950" dirty="0">
              <a:latin typeface="Arial Narrow"/>
              <a:cs typeface="Arial Narrow"/>
            </a:endParaRPr>
          </a:p>
          <a:p>
            <a:pPr marL="12700" marR="5080" algn="just">
              <a:lnSpc>
                <a:spcPts val="2590"/>
              </a:lnSpc>
            </a:pPr>
            <a:r>
              <a:rPr sz="2400" dirty="0">
                <a:solidFill>
                  <a:srgbClr val="538235"/>
                </a:solidFill>
                <a:latin typeface="Courier New"/>
                <a:cs typeface="Courier New"/>
              </a:rPr>
              <a:t>&lt;cat1&gt;</a:t>
            </a:r>
            <a:r>
              <a:rPr lang="el-GR" sz="2400" dirty="0">
                <a:latin typeface="Courier New"/>
                <a:cs typeface="Courier New"/>
              </a:rPr>
              <a:t> Συλλέγουμε πληροφορίες σχετικά με την τοποθεσία σας όταν χρησιμοποιείτε τις υπηρεσίες μας, οι οποίες μας βοηθούν να προσφέρουμε υπηρεσίες όπως </a:t>
            </a:r>
            <a:r>
              <a:rPr lang="el-GR" sz="2400" dirty="0" err="1">
                <a:latin typeface="Courier New"/>
                <a:cs typeface="Courier New"/>
              </a:rPr>
              <a:t>οδηγικές</a:t>
            </a:r>
            <a:r>
              <a:rPr lang="el-GR" sz="2400" dirty="0">
                <a:latin typeface="Courier New"/>
                <a:cs typeface="Courier New"/>
              </a:rPr>
              <a:t> πληροφορίες για την εκδρομή σας το Σαββατοκύριακο ή τις ώρες προβολής ταινιών που παίζονται κοντά σας</a:t>
            </a:r>
            <a:r>
              <a:rPr sz="2400" spc="-10" dirty="0">
                <a:latin typeface="Courier New"/>
                <a:cs typeface="Courier New"/>
              </a:rPr>
              <a:t>.</a:t>
            </a:r>
            <a:r>
              <a:rPr sz="2400" spc="-10" dirty="0">
                <a:solidFill>
                  <a:srgbClr val="538235"/>
                </a:solidFill>
                <a:latin typeface="Courier New"/>
                <a:cs typeface="Courier New"/>
              </a:rPr>
              <a:t>&lt;/cat1&gt;</a:t>
            </a:r>
            <a:endParaRPr sz="2400" dirty="0">
              <a:latin typeface="Courier New"/>
              <a:cs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477723" y="281285"/>
            <a:ext cx="10004349" cy="566822"/>
          </a:xfrm>
          <a:prstGeom prst="rect">
            <a:avLst/>
          </a:prstGeom>
        </p:spPr>
        <p:txBody>
          <a:bodyPr vert="horz" wrap="square" lIns="0" tIns="12700" rIns="0" bIns="0" rtlCol="0">
            <a:spAutoFit/>
          </a:bodyPr>
          <a:lstStyle/>
          <a:p>
            <a:pPr marL="12700">
              <a:lnSpc>
                <a:spcPct val="100000"/>
              </a:lnSpc>
              <a:spcBef>
                <a:spcPts val="100"/>
              </a:spcBef>
              <a:tabLst>
                <a:tab pos="3283585" algn="l"/>
              </a:tabLst>
            </a:pPr>
            <a:r>
              <a:rPr lang="el-GR" sz="3600" dirty="0">
                <a:solidFill>
                  <a:srgbClr val="1F3863"/>
                </a:solidFill>
              </a:rPr>
              <a:t>Οι κατηγορίες των σχετικών προσωπικών δεδομένων</a:t>
            </a:r>
            <a:endParaRPr sz="3600" dirty="0"/>
          </a:p>
        </p:txBody>
      </p:sp>
      <p:sp>
        <p:nvSpPr>
          <p:cNvPr id="4" name="object 4"/>
          <p:cNvSpPr txBox="1"/>
          <p:nvPr/>
        </p:nvSpPr>
        <p:spPr>
          <a:xfrm>
            <a:off x="477723" y="1078738"/>
            <a:ext cx="11283315" cy="4636770"/>
          </a:xfrm>
          <a:prstGeom prst="rect">
            <a:avLst/>
          </a:prstGeom>
        </p:spPr>
        <p:txBody>
          <a:bodyPr vert="horz" wrap="square" lIns="0" tIns="53975" rIns="0" bIns="0" rtlCol="0">
            <a:spAutoFit/>
          </a:bodyPr>
          <a:lstStyle/>
          <a:p>
            <a:pPr marL="12700" marR="5715" algn="just">
              <a:lnSpc>
                <a:spcPts val="2590"/>
              </a:lnSpc>
              <a:spcBef>
                <a:spcPts val="425"/>
              </a:spcBef>
            </a:pPr>
            <a:r>
              <a:rPr sz="2400" dirty="0">
                <a:latin typeface="Gill Sans MT"/>
                <a:cs typeface="Gill Sans MT"/>
              </a:rPr>
              <a:t>Clauses </a:t>
            </a:r>
            <a:r>
              <a:rPr sz="2400" spc="-30" dirty="0">
                <a:latin typeface="Gill Sans MT"/>
                <a:cs typeface="Gill Sans MT"/>
              </a:rPr>
              <a:t>where</a:t>
            </a:r>
            <a:r>
              <a:rPr sz="2400" spc="10" dirty="0">
                <a:latin typeface="Gill Sans MT"/>
                <a:cs typeface="Gill Sans MT"/>
              </a:rPr>
              <a:t> </a:t>
            </a:r>
            <a:r>
              <a:rPr sz="2400" dirty="0">
                <a:latin typeface="Gill Sans MT"/>
                <a:cs typeface="Gill Sans MT"/>
              </a:rPr>
              <a:t>clauses </a:t>
            </a:r>
            <a:r>
              <a:rPr sz="2400" spc="-25" dirty="0">
                <a:latin typeface="Gill Sans MT"/>
                <a:cs typeface="Gill Sans MT"/>
              </a:rPr>
              <a:t>where</a:t>
            </a:r>
            <a:r>
              <a:rPr sz="2400" spc="10" dirty="0">
                <a:latin typeface="Gill Sans MT"/>
                <a:cs typeface="Gill Sans MT"/>
              </a:rPr>
              <a:t> </a:t>
            </a:r>
            <a:r>
              <a:rPr sz="2400" dirty="0">
                <a:latin typeface="Gill Sans MT"/>
                <a:cs typeface="Gill Sans MT"/>
              </a:rPr>
              <a:t>the categories</a:t>
            </a:r>
            <a:r>
              <a:rPr sz="2400" spc="5" dirty="0">
                <a:latin typeface="Gill Sans MT"/>
                <a:cs typeface="Gill Sans MT"/>
              </a:rPr>
              <a:t> </a:t>
            </a:r>
            <a:r>
              <a:rPr sz="2400" dirty="0">
                <a:latin typeface="Gill Sans MT"/>
                <a:cs typeface="Gill Sans MT"/>
              </a:rPr>
              <a:t>of</a:t>
            </a:r>
            <a:r>
              <a:rPr sz="2400" spc="155" dirty="0">
                <a:latin typeface="Gill Sans MT"/>
                <a:cs typeface="Gill Sans MT"/>
              </a:rPr>
              <a:t> </a:t>
            </a:r>
            <a:r>
              <a:rPr sz="2400" dirty="0">
                <a:latin typeface="Gill Sans MT"/>
                <a:cs typeface="Gill Sans MT"/>
              </a:rPr>
              <a:t>personal data</a:t>
            </a:r>
            <a:r>
              <a:rPr sz="2400" spc="5" dirty="0">
                <a:latin typeface="Gill Sans MT"/>
                <a:cs typeface="Gill Sans MT"/>
              </a:rPr>
              <a:t> </a:t>
            </a:r>
            <a:r>
              <a:rPr sz="2400" dirty="0">
                <a:latin typeface="Gill Sans MT"/>
                <a:cs typeface="Gill Sans MT"/>
              </a:rPr>
              <a:t>are</a:t>
            </a:r>
            <a:r>
              <a:rPr sz="2400" spc="5" dirty="0">
                <a:latin typeface="Gill Sans MT"/>
                <a:cs typeface="Gill Sans MT"/>
              </a:rPr>
              <a:t> </a:t>
            </a:r>
            <a:r>
              <a:rPr sz="2400" spc="-40" dirty="0">
                <a:latin typeface="Gill Sans MT"/>
                <a:cs typeface="Gill Sans MT"/>
              </a:rPr>
              <a:t>comprehensively</a:t>
            </a:r>
            <a:r>
              <a:rPr sz="2400" spc="5" dirty="0">
                <a:latin typeface="Gill Sans MT"/>
                <a:cs typeface="Gill Sans MT"/>
              </a:rPr>
              <a:t> </a:t>
            </a:r>
            <a:r>
              <a:rPr sz="2400" spc="-10" dirty="0">
                <a:latin typeface="Gill Sans MT"/>
                <a:cs typeface="Gill Sans MT"/>
              </a:rPr>
              <a:t>specified </a:t>
            </a:r>
            <a:r>
              <a:rPr sz="2400" dirty="0">
                <a:latin typeface="Gill Sans MT"/>
                <a:cs typeface="Gill Sans MT"/>
              </a:rPr>
              <a:t>and</a:t>
            </a:r>
            <a:r>
              <a:rPr sz="2400" spc="-50" dirty="0">
                <a:latin typeface="Gill Sans MT"/>
                <a:cs typeface="Gill Sans MT"/>
              </a:rPr>
              <a:t> </a:t>
            </a:r>
            <a:r>
              <a:rPr sz="2400" spc="-75" dirty="0">
                <a:latin typeface="Gill Sans MT"/>
                <a:cs typeface="Gill Sans MT"/>
              </a:rPr>
              <a:t>not</a:t>
            </a:r>
            <a:r>
              <a:rPr sz="2400" spc="-50" dirty="0">
                <a:latin typeface="Gill Sans MT"/>
                <a:cs typeface="Gill Sans MT"/>
              </a:rPr>
              <a:t> </a:t>
            </a:r>
            <a:r>
              <a:rPr sz="2400" dirty="0">
                <a:latin typeface="Gill Sans MT"/>
                <a:cs typeface="Gill Sans MT"/>
              </a:rPr>
              <a:t>vague:</a:t>
            </a:r>
            <a:r>
              <a:rPr sz="2400" spc="-45" dirty="0">
                <a:latin typeface="Gill Sans MT"/>
                <a:cs typeface="Gill Sans MT"/>
              </a:rPr>
              <a:t> </a:t>
            </a:r>
            <a:r>
              <a:rPr sz="2400" b="1" spc="-60" dirty="0">
                <a:solidFill>
                  <a:srgbClr val="00AF50"/>
                </a:solidFill>
                <a:latin typeface="Arial Narrow"/>
                <a:cs typeface="Arial Narrow"/>
              </a:rPr>
              <a:t>fully</a:t>
            </a:r>
            <a:r>
              <a:rPr sz="2400" b="1" spc="25" dirty="0">
                <a:solidFill>
                  <a:srgbClr val="00AF50"/>
                </a:solidFill>
                <a:latin typeface="Arial Narrow"/>
                <a:cs typeface="Arial Narrow"/>
              </a:rPr>
              <a:t> </a:t>
            </a:r>
            <a:r>
              <a:rPr sz="2400" b="1" spc="-10" dirty="0">
                <a:solidFill>
                  <a:srgbClr val="00AF50"/>
                </a:solidFill>
                <a:latin typeface="Arial Narrow"/>
                <a:cs typeface="Arial Narrow"/>
              </a:rPr>
              <a:t>informative</a:t>
            </a:r>
            <a:endParaRPr sz="2400">
              <a:latin typeface="Arial Narrow"/>
              <a:cs typeface="Arial Narrow"/>
            </a:endParaRPr>
          </a:p>
          <a:p>
            <a:pPr marL="12700" algn="just">
              <a:lnSpc>
                <a:spcPct val="100000"/>
              </a:lnSpc>
              <a:spcBef>
                <a:spcPts val="675"/>
              </a:spcBef>
            </a:pPr>
            <a:r>
              <a:rPr sz="2400" dirty="0">
                <a:latin typeface="Gill Sans MT"/>
                <a:cs typeface="Gill Sans MT"/>
              </a:rPr>
              <a:t>In</a:t>
            </a:r>
            <a:r>
              <a:rPr sz="2400" spc="-30" dirty="0">
                <a:latin typeface="Gill Sans MT"/>
                <a:cs typeface="Gill Sans MT"/>
              </a:rPr>
              <a:t> </a:t>
            </a:r>
            <a:r>
              <a:rPr sz="2400" spc="-110" dirty="0">
                <a:latin typeface="Gill Sans MT"/>
                <a:cs typeface="Gill Sans MT"/>
              </a:rPr>
              <a:t>other</a:t>
            </a:r>
            <a:r>
              <a:rPr sz="2400" spc="-30" dirty="0">
                <a:latin typeface="Gill Sans MT"/>
                <a:cs typeface="Gill Sans MT"/>
              </a:rPr>
              <a:t> </a:t>
            </a:r>
            <a:r>
              <a:rPr sz="2400" dirty="0">
                <a:latin typeface="Gill Sans MT"/>
                <a:cs typeface="Gill Sans MT"/>
              </a:rPr>
              <a:t>cases</a:t>
            </a:r>
            <a:r>
              <a:rPr sz="2400" spc="-25" dirty="0">
                <a:latin typeface="Gill Sans MT"/>
                <a:cs typeface="Gill Sans MT"/>
              </a:rPr>
              <a:t> </a:t>
            </a:r>
            <a:r>
              <a:rPr sz="2400" dirty="0">
                <a:latin typeface="Gill Sans MT"/>
                <a:cs typeface="Gill Sans MT"/>
              </a:rPr>
              <a:t>(e.g.</a:t>
            </a:r>
            <a:r>
              <a:rPr sz="2400" spc="-25" dirty="0">
                <a:latin typeface="Gill Sans MT"/>
                <a:cs typeface="Gill Sans MT"/>
              </a:rPr>
              <a:t> </a:t>
            </a:r>
            <a:r>
              <a:rPr sz="2400" spc="-20" dirty="0">
                <a:latin typeface="Gill Sans MT"/>
                <a:cs typeface="Gill Sans MT"/>
              </a:rPr>
              <a:t>when</a:t>
            </a:r>
            <a:r>
              <a:rPr sz="2400" spc="-25" dirty="0">
                <a:latin typeface="Gill Sans MT"/>
                <a:cs typeface="Gill Sans MT"/>
              </a:rPr>
              <a:t> </a:t>
            </a:r>
            <a:r>
              <a:rPr sz="2400" spc="70" dirty="0">
                <a:latin typeface="Gill Sans MT"/>
                <a:cs typeface="Gill Sans MT"/>
              </a:rPr>
              <a:t>a</a:t>
            </a:r>
            <a:r>
              <a:rPr sz="2400" spc="-25" dirty="0">
                <a:latin typeface="Gill Sans MT"/>
                <a:cs typeface="Gill Sans MT"/>
              </a:rPr>
              <a:t> </a:t>
            </a:r>
            <a:r>
              <a:rPr sz="2400" dirty="0">
                <a:latin typeface="Gill Sans MT"/>
                <a:cs typeface="Gill Sans MT"/>
              </a:rPr>
              <a:t>clause</a:t>
            </a:r>
            <a:r>
              <a:rPr sz="2400" spc="-25" dirty="0">
                <a:latin typeface="Gill Sans MT"/>
                <a:cs typeface="Gill Sans MT"/>
              </a:rPr>
              <a:t> </a:t>
            </a:r>
            <a:r>
              <a:rPr sz="2400" spc="-35" dirty="0">
                <a:latin typeface="Gill Sans MT"/>
                <a:cs typeface="Gill Sans MT"/>
              </a:rPr>
              <a:t>only</a:t>
            </a:r>
            <a:r>
              <a:rPr sz="2400" spc="-25" dirty="0">
                <a:latin typeface="Gill Sans MT"/>
                <a:cs typeface="Gill Sans MT"/>
              </a:rPr>
              <a:t> </a:t>
            </a:r>
            <a:r>
              <a:rPr sz="2400" spc="-75" dirty="0">
                <a:latin typeface="Gill Sans MT"/>
                <a:cs typeface="Gill Sans MT"/>
              </a:rPr>
              <a:t>provides</a:t>
            </a:r>
            <a:r>
              <a:rPr sz="2400" spc="-15" dirty="0">
                <a:latin typeface="Gill Sans MT"/>
                <a:cs typeface="Gill Sans MT"/>
              </a:rPr>
              <a:t> </a:t>
            </a:r>
            <a:r>
              <a:rPr sz="2400" dirty="0">
                <a:latin typeface="Gill Sans MT"/>
                <a:cs typeface="Gill Sans MT"/>
              </a:rPr>
              <a:t>examples):</a:t>
            </a:r>
            <a:r>
              <a:rPr sz="2400" spc="-5" dirty="0">
                <a:latin typeface="Gill Sans MT"/>
                <a:cs typeface="Gill Sans MT"/>
              </a:rPr>
              <a:t> </a:t>
            </a:r>
            <a:r>
              <a:rPr sz="2400" b="1" spc="-65" dirty="0">
                <a:solidFill>
                  <a:srgbClr val="CF9D00"/>
                </a:solidFill>
                <a:latin typeface="Arial Narrow"/>
                <a:cs typeface="Arial Narrow"/>
              </a:rPr>
              <a:t>insufficiently</a:t>
            </a:r>
            <a:r>
              <a:rPr sz="2400" b="1" spc="30" dirty="0">
                <a:solidFill>
                  <a:srgbClr val="CF9D00"/>
                </a:solidFill>
                <a:latin typeface="Arial Narrow"/>
                <a:cs typeface="Arial Narrow"/>
              </a:rPr>
              <a:t> </a:t>
            </a:r>
            <a:r>
              <a:rPr sz="2400" b="1" spc="-10" dirty="0">
                <a:solidFill>
                  <a:srgbClr val="CF9D00"/>
                </a:solidFill>
                <a:latin typeface="Arial Narrow"/>
                <a:cs typeface="Arial Narrow"/>
              </a:rPr>
              <a:t>informative</a:t>
            </a:r>
            <a:endParaRPr sz="2400">
              <a:latin typeface="Arial Narrow"/>
              <a:cs typeface="Arial Narrow"/>
            </a:endParaRPr>
          </a:p>
          <a:p>
            <a:pPr>
              <a:lnSpc>
                <a:spcPct val="100000"/>
              </a:lnSpc>
              <a:spcBef>
                <a:spcPts val="5"/>
              </a:spcBef>
            </a:pPr>
            <a:endParaRPr sz="3750">
              <a:latin typeface="Arial Narrow"/>
              <a:cs typeface="Arial Narrow"/>
            </a:endParaRPr>
          </a:p>
          <a:p>
            <a:pPr marL="12700" algn="just">
              <a:lnSpc>
                <a:spcPct val="100000"/>
              </a:lnSpc>
            </a:pPr>
            <a:r>
              <a:rPr sz="2400" b="1" spc="-30" dirty="0">
                <a:latin typeface="Arial Narrow"/>
                <a:cs typeface="Arial Narrow"/>
              </a:rPr>
              <a:t>Edreams</a:t>
            </a:r>
            <a:r>
              <a:rPr sz="2400" b="1" spc="5" dirty="0">
                <a:latin typeface="Arial Narrow"/>
                <a:cs typeface="Arial Narrow"/>
              </a:rPr>
              <a:t> </a:t>
            </a:r>
            <a:r>
              <a:rPr sz="2400" b="1" spc="-55" dirty="0">
                <a:latin typeface="Arial Narrow"/>
                <a:cs typeface="Arial Narrow"/>
              </a:rPr>
              <a:t>Privacy</a:t>
            </a:r>
            <a:r>
              <a:rPr sz="2400" b="1" spc="25" dirty="0">
                <a:latin typeface="Arial Narrow"/>
                <a:cs typeface="Arial Narrow"/>
              </a:rPr>
              <a:t> </a:t>
            </a:r>
            <a:r>
              <a:rPr sz="2400" b="1" spc="-75" dirty="0">
                <a:latin typeface="Arial Narrow"/>
                <a:cs typeface="Arial Narrow"/>
              </a:rPr>
              <a:t>Policy</a:t>
            </a:r>
            <a:r>
              <a:rPr sz="2400" b="1" spc="10" dirty="0">
                <a:latin typeface="Arial Narrow"/>
                <a:cs typeface="Arial Narrow"/>
              </a:rPr>
              <a:t> </a:t>
            </a:r>
            <a:r>
              <a:rPr sz="2400" b="1" dirty="0">
                <a:latin typeface="Arial Narrow"/>
                <a:cs typeface="Arial Narrow"/>
              </a:rPr>
              <a:t>(last</a:t>
            </a:r>
            <a:r>
              <a:rPr sz="2400" b="1" spc="10" dirty="0">
                <a:latin typeface="Arial Narrow"/>
                <a:cs typeface="Arial Narrow"/>
              </a:rPr>
              <a:t> </a:t>
            </a:r>
            <a:r>
              <a:rPr sz="2400" b="1" spc="-10" dirty="0">
                <a:latin typeface="Arial Narrow"/>
                <a:cs typeface="Arial Narrow"/>
              </a:rPr>
              <a:t>updated</a:t>
            </a:r>
            <a:r>
              <a:rPr sz="2400" b="1" spc="-5" dirty="0">
                <a:latin typeface="Arial Narrow"/>
                <a:cs typeface="Arial Narrow"/>
              </a:rPr>
              <a:t> </a:t>
            </a:r>
            <a:r>
              <a:rPr sz="2400" b="1" dirty="0">
                <a:latin typeface="Arial Narrow"/>
                <a:cs typeface="Arial Narrow"/>
              </a:rPr>
              <a:t>on</a:t>
            </a:r>
            <a:r>
              <a:rPr sz="2400" b="1" spc="10" dirty="0">
                <a:latin typeface="Arial Narrow"/>
                <a:cs typeface="Arial Narrow"/>
              </a:rPr>
              <a:t> </a:t>
            </a:r>
            <a:r>
              <a:rPr sz="2400" b="1" spc="250" dirty="0">
                <a:latin typeface="Arial Narrow"/>
                <a:cs typeface="Arial Narrow"/>
              </a:rPr>
              <a:t>25</a:t>
            </a:r>
            <a:r>
              <a:rPr sz="2400" b="1" spc="20" dirty="0">
                <a:latin typeface="Arial Narrow"/>
                <a:cs typeface="Arial Narrow"/>
              </a:rPr>
              <a:t> </a:t>
            </a:r>
            <a:r>
              <a:rPr sz="2400" b="1" dirty="0">
                <a:latin typeface="Arial Narrow"/>
                <a:cs typeface="Arial Narrow"/>
              </a:rPr>
              <a:t>May</a:t>
            </a:r>
            <a:r>
              <a:rPr sz="2400" b="1" spc="20" dirty="0">
                <a:latin typeface="Arial Narrow"/>
                <a:cs typeface="Arial Narrow"/>
              </a:rPr>
              <a:t> </a:t>
            </a:r>
            <a:r>
              <a:rPr sz="2400" b="1" spc="245" dirty="0">
                <a:latin typeface="Arial Narrow"/>
                <a:cs typeface="Arial Narrow"/>
              </a:rPr>
              <a:t>2018)</a:t>
            </a:r>
            <a:endParaRPr sz="2400">
              <a:latin typeface="Arial Narrow"/>
              <a:cs typeface="Arial Narrow"/>
            </a:endParaRPr>
          </a:p>
          <a:p>
            <a:pPr>
              <a:lnSpc>
                <a:spcPct val="100000"/>
              </a:lnSpc>
              <a:spcBef>
                <a:spcPts val="25"/>
              </a:spcBef>
            </a:pPr>
            <a:endParaRPr sz="3900">
              <a:latin typeface="Arial Narrow"/>
              <a:cs typeface="Arial Narrow"/>
            </a:endParaRPr>
          </a:p>
          <a:p>
            <a:pPr marL="12700" marR="5080" algn="just">
              <a:lnSpc>
                <a:spcPct val="90000"/>
              </a:lnSpc>
              <a:spcBef>
                <a:spcPts val="5"/>
              </a:spcBef>
            </a:pPr>
            <a:r>
              <a:rPr sz="2400" dirty="0">
                <a:solidFill>
                  <a:srgbClr val="BE9000"/>
                </a:solidFill>
                <a:latin typeface="Courier New"/>
                <a:cs typeface="Courier New"/>
              </a:rPr>
              <a:t>&lt;cat2&gt;</a:t>
            </a:r>
            <a:r>
              <a:rPr sz="2400" dirty="0">
                <a:latin typeface="Courier New"/>
                <a:cs typeface="Courier New"/>
              </a:rPr>
              <a:t>If</a:t>
            </a:r>
            <a:r>
              <a:rPr sz="2400" spc="200" dirty="0">
                <a:latin typeface="Courier New"/>
                <a:cs typeface="Courier New"/>
              </a:rPr>
              <a:t> </a:t>
            </a:r>
            <a:r>
              <a:rPr sz="2400" dirty="0">
                <a:latin typeface="Courier New"/>
                <a:cs typeface="Courier New"/>
              </a:rPr>
              <a:t>you</a:t>
            </a:r>
            <a:r>
              <a:rPr sz="2400" spc="200" dirty="0">
                <a:latin typeface="Courier New"/>
                <a:cs typeface="Courier New"/>
              </a:rPr>
              <a:t> </a:t>
            </a:r>
            <a:r>
              <a:rPr sz="2400" dirty="0">
                <a:latin typeface="Courier New"/>
                <a:cs typeface="Courier New"/>
              </a:rPr>
              <a:t>sign</a:t>
            </a:r>
            <a:r>
              <a:rPr sz="2400" spc="220" dirty="0">
                <a:latin typeface="Courier New"/>
                <a:cs typeface="Courier New"/>
              </a:rPr>
              <a:t> </a:t>
            </a:r>
            <a:r>
              <a:rPr sz="2400" dirty="0">
                <a:latin typeface="Courier New"/>
                <a:cs typeface="Courier New"/>
              </a:rPr>
              <a:t>up</a:t>
            </a:r>
            <a:r>
              <a:rPr sz="2400" spc="200" dirty="0">
                <a:latin typeface="Courier New"/>
                <a:cs typeface="Courier New"/>
              </a:rPr>
              <a:t> </a:t>
            </a:r>
            <a:r>
              <a:rPr sz="2400" dirty="0">
                <a:latin typeface="Courier New"/>
                <a:cs typeface="Courier New"/>
              </a:rPr>
              <a:t>for</a:t>
            </a:r>
            <a:r>
              <a:rPr sz="2400" spc="204" dirty="0">
                <a:latin typeface="Courier New"/>
                <a:cs typeface="Courier New"/>
              </a:rPr>
              <a:t> </a:t>
            </a:r>
            <a:r>
              <a:rPr sz="2400" dirty="0">
                <a:latin typeface="Courier New"/>
                <a:cs typeface="Courier New"/>
              </a:rPr>
              <a:t>our</a:t>
            </a:r>
            <a:r>
              <a:rPr sz="2400" spc="200" dirty="0">
                <a:latin typeface="Courier New"/>
                <a:cs typeface="Courier New"/>
              </a:rPr>
              <a:t> </a:t>
            </a:r>
            <a:r>
              <a:rPr sz="2400" dirty="0">
                <a:latin typeface="Courier New"/>
                <a:cs typeface="Courier New"/>
              </a:rPr>
              <a:t>website</a:t>
            </a:r>
            <a:r>
              <a:rPr sz="2400" spc="215" dirty="0">
                <a:latin typeface="Courier New"/>
                <a:cs typeface="Courier New"/>
              </a:rPr>
              <a:t> </a:t>
            </a:r>
            <a:r>
              <a:rPr sz="2400" dirty="0">
                <a:latin typeface="Courier New"/>
                <a:cs typeface="Courier New"/>
              </a:rPr>
              <a:t>using</a:t>
            </a:r>
            <a:r>
              <a:rPr sz="2400" spc="215" dirty="0">
                <a:latin typeface="Courier New"/>
                <a:cs typeface="Courier New"/>
              </a:rPr>
              <a:t> </a:t>
            </a:r>
            <a:r>
              <a:rPr sz="2400" dirty="0">
                <a:latin typeface="Courier New"/>
                <a:cs typeface="Courier New"/>
              </a:rPr>
              <a:t>your</a:t>
            </a:r>
            <a:r>
              <a:rPr sz="2400" spc="200" dirty="0">
                <a:latin typeface="Courier New"/>
                <a:cs typeface="Courier New"/>
              </a:rPr>
              <a:t> </a:t>
            </a:r>
            <a:r>
              <a:rPr sz="2400" dirty="0">
                <a:latin typeface="Courier New"/>
                <a:cs typeface="Courier New"/>
              </a:rPr>
              <a:t>social</a:t>
            </a:r>
            <a:r>
              <a:rPr sz="2400" spc="204" dirty="0">
                <a:latin typeface="Courier New"/>
                <a:cs typeface="Courier New"/>
              </a:rPr>
              <a:t> </a:t>
            </a:r>
            <a:r>
              <a:rPr sz="2400" spc="-10" dirty="0">
                <a:latin typeface="Courier New"/>
                <a:cs typeface="Courier New"/>
              </a:rPr>
              <a:t>media </a:t>
            </a:r>
            <a:r>
              <a:rPr sz="2400" dirty="0">
                <a:latin typeface="Courier New"/>
                <a:cs typeface="Courier New"/>
              </a:rPr>
              <a:t>account,</a:t>
            </a:r>
            <a:r>
              <a:rPr sz="2400" spc="-290" dirty="0">
                <a:latin typeface="Courier New"/>
                <a:cs typeface="Courier New"/>
              </a:rPr>
              <a:t>  </a:t>
            </a:r>
            <a:r>
              <a:rPr sz="2400" dirty="0">
                <a:latin typeface="Courier New"/>
                <a:cs typeface="Courier New"/>
              </a:rPr>
              <a:t>link</a:t>
            </a:r>
            <a:r>
              <a:rPr sz="2400" spc="-285" dirty="0">
                <a:latin typeface="Courier New"/>
                <a:cs typeface="Courier New"/>
              </a:rPr>
              <a:t>  </a:t>
            </a:r>
            <a:r>
              <a:rPr sz="2400" dirty="0">
                <a:latin typeface="Courier New"/>
                <a:cs typeface="Courier New"/>
              </a:rPr>
              <a:t>your</a:t>
            </a:r>
            <a:r>
              <a:rPr sz="2400" spc="-285" dirty="0">
                <a:latin typeface="Courier New"/>
                <a:cs typeface="Courier New"/>
              </a:rPr>
              <a:t>  </a:t>
            </a:r>
            <a:r>
              <a:rPr sz="2400" dirty="0">
                <a:latin typeface="Courier New"/>
                <a:cs typeface="Courier New"/>
              </a:rPr>
              <a:t>account</a:t>
            </a:r>
            <a:r>
              <a:rPr sz="2400" spc="-285" dirty="0">
                <a:latin typeface="Courier New"/>
                <a:cs typeface="Courier New"/>
              </a:rPr>
              <a:t>  </a:t>
            </a:r>
            <a:r>
              <a:rPr sz="2400" dirty="0">
                <a:latin typeface="Courier New"/>
                <a:cs typeface="Courier New"/>
              </a:rPr>
              <a:t>on</a:t>
            </a:r>
            <a:r>
              <a:rPr sz="2400" spc="-290" dirty="0">
                <a:latin typeface="Courier New"/>
                <a:cs typeface="Courier New"/>
              </a:rPr>
              <a:t>  </a:t>
            </a:r>
            <a:r>
              <a:rPr sz="2400" dirty="0">
                <a:latin typeface="Courier New"/>
                <a:cs typeface="Courier New"/>
              </a:rPr>
              <a:t>our</a:t>
            </a:r>
            <a:r>
              <a:rPr sz="2400" spc="-285" dirty="0">
                <a:latin typeface="Courier New"/>
                <a:cs typeface="Courier New"/>
              </a:rPr>
              <a:t>  </a:t>
            </a:r>
            <a:r>
              <a:rPr sz="2400" dirty="0">
                <a:latin typeface="Courier New"/>
                <a:cs typeface="Courier New"/>
              </a:rPr>
              <a:t>website</a:t>
            </a:r>
            <a:r>
              <a:rPr sz="2400" spc="-285" dirty="0">
                <a:latin typeface="Courier New"/>
                <a:cs typeface="Courier New"/>
              </a:rPr>
              <a:t>  </a:t>
            </a:r>
            <a:r>
              <a:rPr sz="2400" dirty="0">
                <a:latin typeface="Courier New"/>
                <a:cs typeface="Courier New"/>
              </a:rPr>
              <a:t>to</a:t>
            </a:r>
            <a:r>
              <a:rPr sz="2400" spc="-285" dirty="0">
                <a:latin typeface="Courier New"/>
                <a:cs typeface="Courier New"/>
              </a:rPr>
              <a:t>  </a:t>
            </a:r>
            <a:r>
              <a:rPr sz="2400" dirty="0">
                <a:latin typeface="Courier New"/>
                <a:cs typeface="Courier New"/>
              </a:rPr>
              <a:t>your</a:t>
            </a:r>
            <a:r>
              <a:rPr sz="2400" spc="-290" dirty="0">
                <a:latin typeface="Courier New"/>
                <a:cs typeface="Courier New"/>
              </a:rPr>
              <a:t>  </a:t>
            </a:r>
            <a:r>
              <a:rPr sz="2400" spc="-10" dirty="0">
                <a:latin typeface="Courier New"/>
                <a:cs typeface="Courier New"/>
              </a:rPr>
              <a:t>social </a:t>
            </a:r>
            <a:r>
              <a:rPr sz="2400" dirty="0">
                <a:latin typeface="Courier New"/>
                <a:cs typeface="Courier New"/>
              </a:rPr>
              <a:t>media</a:t>
            </a:r>
            <a:r>
              <a:rPr sz="2400" spc="225" dirty="0">
                <a:latin typeface="Courier New"/>
                <a:cs typeface="Courier New"/>
              </a:rPr>
              <a:t> </a:t>
            </a:r>
            <a:r>
              <a:rPr sz="2400" dirty="0">
                <a:latin typeface="Courier New"/>
                <a:cs typeface="Courier New"/>
              </a:rPr>
              <a:t>account,</a:t>
            </a:r>
            <a:r>
              <a:rPr sz="2400" spc="215" dirty="0">
                <a:latin typeface="Courier New"/>
                <a:cs typeface="Courier New"/>
              </a:rPr>
              <a:t> </a:t>
            </a:r>
            <a:r>
              <a:rPr sz="2400" dirty="0">
                <a:latin typeface="Courier New"/>
                <a:cs typeface="Courier New"/>
              </a:rPr>
              <a:t>or</a:t>
            </a:r>
            <a:r>
              <a:rPr sz="2400" spc="229" dirty="0">
                <a:latin typeface="Courier New"/>
                <a:cs typeface="Courier New"/>
              </a:rPr>
              <a:t> </a:t>
            </a:r>
            <a:r>
              <a:rPr sz="2400" dirty="0">
                <a:latin typeface="Courier New"/>
                <a:cs typeface="Courier New"/>
              </a:rPr>
              <a:t>use</a:t>
            </a:r>
            <a:r>
              <a:rPr sz="2400" spc="225" dirty="0">
                <a:latin typeface="Courier New"/>
                <a:cs typeface="Courier New"/>
              </a:rPr>
              <a:t> </a:t>
            </a:r>
            <a:r>
              <a:rPr sz="2400" dirty="0">
                <a:latin typeface="Courier New"/>
                <a:cs typeface="Courier New"/>
              </a:rPr>
              <a:t>certain</a:t>
            </a:r>
            <a:r>
              <a:rPr sz="2400" spc="225" dirty="0">
                <a:latin typeface="Courier New"/>
                <a:cs typeface="Courier New"/>
              </a:rPr>
              <a:t> </a:t>
            </a:r>
            <a:r>
              <a:rPr sz="2400" dirty="0">
                <a:latin typeface="Courier New"/>
                <a:cs typeface="Courier New"/>
              </a:rPr>
              <a:t>other</a:t>
            </a:r>
            <a:r>
              <a:rPr sz="2400" spc="229" dirty="0">
                <a:latin typeface="Courier New"/>
                <a:cs typeface="Courier New"/>
              </a:rPr>
              <a:t> </a:t>
            </a:r>
            <a:r>
              <a:rPr sz="2400" dirty="0">
                <a:latin typeface="Courier New"/>
                <a:cs typeface="Courier New"/>
              </a:rPr>
              <a:t>social</a:t>
            </a:r>
            <a:r>
              <a:rPr sz="2400" spc="225" dirty="0">
                <a:latin typeface="Courier New"/>
                <a:cs typeface="Courier New"/>
              </a:rPr>
              <a:t> </a:t>
            </a:r>
            <a:r>
              <a:rPr sz="2400" dirty="0">
                <a:latin typeface="Courier New"/>
                <a:cs typeface="Courier New"/>
              </a:rPr>
              <a:t>media</a:t>
            </a:r>
            <a:r>
              <a:rPr sz="2400" spc="215" dirty="0">
                <a:latin typeface="Courier New"/>
                <a:cs typeface="Courier New"/>
              </a:rPr>
              <a:t> </a:t>
            </a:r>
            <a:r>
              <a:rPr sz="2400" dirty="0">
                <a:latin typeface="Courier New"/>
                <a:cs typeface="Courier New"/>
              </a:rPr>
              <a:t>features</a:t>
            </a:r>
            <a:r>
              <a:rPr sz="2400" spc="225" dirty="0">
                <a:latin typeface="Courier New"/>
                <a:cs typeface="Courier New"/>
              </a:rPr>
              <a:t> </a:t>
            </a:r>
            <a:r>
              <a:rPr sz="2400" spc="-25" dirty="0">
                <a:latin typeface="Courier New"/>
                <a:cs typeface="Courier New"/>
              </a:rPr>
              <a:t>of </a:t>
            </a:r>
            <a:r>
              <a:rPr sz="2400" dirty="0">
                <a:latin typeface="Courier New"/>
                <a:cs typeface="Courier New"/>
              </a:rPr>
              <a:t>ours,</a:t>
            </a:r>
            <a:r>
              <a:rPr sz="2400" spc="-370" dirty="0">
                <a:latin typeface="Courier New"/>
                <a:cs typeface="Courier New"/>
              </a:rPr>
              <a:t>  </a:t>
            </a:r>
            <a:r>
              <a:rPr sz="2400" dirty="0">
                <a:latin typeface="Courier New"/>
                <a:cs typeface="Courier New"/>
              </a:rPr>
              <a:t>we</a:t>
            </a:r>
            <a:r>
              <a:rPr sz="2400" spc="-365" dirty="0">
                <a:latin typeface="Courier New"/>
                <a:cs typeface="Courier New"/>
              </a:rPr>
              <a:t>  </a:t>
            </a:r>
            <a:r>
              <a:rPr sz="2400" dirty="0">
                <a:latin typeface="Courier New"/>
                <a:cs typeface="Courier New"/>
              </a:rPr>
              <a:t>may</a:t>
            </a:r>
            <a:r>
              <a:rPr sz="2400" spc="-365" dirty="0">
                <a:latin typeface="Courier New"/>
                <a:cs typeface="Courier New"/>
              </a:rPr>
              <a:t>  </a:t>
            </a:r>
            <a:r>
              <a:rPr sz="2400" dirty="0">
                <a:latin typeface="Courier New"/>
                <a:cs typeface="Courier New"/>
              </a:rPr>
              <a:t>access</a:t>
            </a:r>
            <a:r>
              <a:rPr sz="2400" spc="-360" dirty="0">
                <a:latin typeface="Courier New"/>
                <a:cs typeface="Courier New"/>
              </a:rPr>
              <a:t>  </a:t>
            </a:r>
            <a:r>
              <a:rPr sz="2400" dirty="0">
                <a:latin typeface="Courier New"/>
                <a:cs typeface="Courier New"/>
              </a:rPr>
              <a:t>information</a:t>
            </a:r>
            <a:r>
              <a:rPr sz="2400" spc="-365" dirty="0">
                <a:latin typeface="Courier New"/>
                <a:cs typeface="Courier New"/>
              </a:rPr>
              <a:t>  </a:t>
            </a:r>
            <a:r>
              <a:rPr sz="2400" dirty="0">
                <a:latin typeface="Courier New"/>
                <a:cs typeface="Courier New"/>
              </a:rPr>
              <a:t>about</a:t>
            </a:r>
            <a:r>
              <a:rPr sz="2400" spc="-375" dirty="0">
                <a:latin typeface="Courier New"/>
                <a:cs typeface="Courier New"/>
              </a:rPr>
              <a:t>  </a:t>
            </a:r>
            <a:r>
              <a:rPr sz="2400" dirty="0">
                <a:latin typeface="Courier New"/>
                <a:cs typeface="Courier New"/>
              </a:rPr>
              <a:t>you</a:t>
            </a:r>
            <a:r>
              <a:rPr sz="2400" spc="-365" dirty="0">
                <a:latin typeface="Courier New"/>
                <a:cs typeface="Courier New"/>
              </a:rPr>
              <a:t>  </a:t>
            </a:r>
            <a:r>
              <a:rPr sz="2400" dirty="0">
                <a:latin typeface="Courier New"/>
                <a:cs typeface="Courier New"/>
              </a:rPr>
              <a:t>via</a:t>
            </a:r>
            <a:r>
              <a:rPr sz="2400" spc="-365" dirty="0">
                <a:latin typeface="Courier New"/>
                <a:cs typeface="Courier New"/>
              </a:rPr>
              <a:t>  </a:t>
            </a:r>
            <a:r>
              <a:rPr sz="2400" dirty="0">
                <a:latin typeface="Courier New"/>
                <a:cs typeface="Courier New"/>
              </a:rPr>
              <a:t>that</a:t>
            </a:r>
            <a:r>
              <a:rPr sz="2400" spc="-370" dirty="0">
                <a:latin typeface="Courier New"/>
                <a:cs typeface="Courier New"/>
              </a:rPr>
              <a:t>  </a:t>
            </a:r>
            <a:r>
              <a:rPr sz="2400" spc="-10" dirty="0">
                <a:latin typeface="Courier New"/>
                <a:cs typeface="Courier New"/>
              </a:rPr>
              <a:t>social </a:t>
            </a:r>
            <a:r>
              <a:rPr sz="2400" dirty="0">
                <a:latin typeface="Courier New"/>
                <a:cs typeface="Courier New"/>
              </a:rPr>
              <a:t>media</a:t>
            </a:r>
            <a:r>
              <a:rPr sz="2400" spc="-370" dirty="0">
                <a:latin typeface="Courier New"/>
                <a:cs typeface="Courier New"/>
              </a:rPr>
              <a:t>  </a:t>
            </a:r>
            <a:r>
              <a:rPr sz="2400" dirty="0">
                <a:latin typeface="Courier New"/>
                <a:cs typeface="Courier New"/>
              </a:rPr>
              <a:t>provider</a:t>
            </a:r>
            <a:r>
              <a:rPr sz="2400" spc="-375" dirty="0">
                <a:latin typeface="Courier New"/>
                <a:cs typeface="Courier New"/>
              </a:rPr>
              <a:t>  </a:t>
            </a:r>
            <a:r>
              <a:rPr sz="2400" dirty="0">
                <a:latin typeface="Courier New"/>
                <a:cs typeface="Courier New"/>
              </a:rPr>
              <a:t>in</a:t>
            </a:r>
            <a:r>
              <a:rPr sz="2400" spc="-365" dirty="0">
                <a:latin typeface="Courier New"/>
                <a:cs typeface="Courier New"/>
              </a:rPr>
              <a:t>  </a:t>
            </a:r>
            <a:r>
              <a:rPr sz="2400" dirty="0">
                <a:latin typeface="Courier New"/>
                <a:cs typeface="Courier New"/>
              </a:rPr>
              <a:t>accordance</a:t>
            </a:r>
            <a:r>
              <a:rPr sz="2400" spc="-370" dirty="0">
                <a:latin typeface="Courier New"/>
                <a:cs typeface="Courier New"/>
              </a:rPr>
              <a:t>  </a:t>
            </a:r>
            <a:r>
              <a:rPr sz="2400" dirty="0">
                <a:latin typeface="Courier New"/>
                <a:cs typeface="Courier New"/>
              </a:rPr>
              <a:t>with</a:t>
            </a:r>
            <a:r>
              <a:rPr sz="2400" spc="-365" dirty="0">
                <a:latin typeface="Courier New"/>
                <a:cs typeface="Courier New"/>
              </a:rPr>
              <a:t>  </a:t>
            </a:r>
            <a:r>
              <a:rPr sz="2400" dirty="0">
                <a:latin typeface="Courier New"/>
                <a:cs typeface="Courier New"/>
              </a:rPr>
              <a:t>the</a:t>
            </a:r>
            <a:r>
              <a:rPr sz="2400" spc="-370" dirty="0">
                <a:latin typeface="Courier New"/>
                <a:cs typeface="Courier New"/>
              </a:rPr>
              <a:t>  </a:t>
            </a:r>
            <a:r>
              <a:rPr sz="2400" dirty="0">
                <a:latin typeface="Courier New"/>
                <a:cs typeface="Courier New"/>
              </a:rPr>
              <a:t>provider's</a:t>
            </a:r>
            <a:r>
              <a:rPr sz="2400" spc="-370" dirty="0">
                <a:latin typeface="Courier New"/>
                <a:cs typeface="Courier New"/>
              </a:rPr>
              <a:t>  </a:t>
            </a:r>
            <a:r>
              <a:rPr sz="2400" spc="-10" dirty="0">
                <a:latin typeface="Courier New"/>
                <a:cs typeface="Courier New"/>
              </a:rPr>
              <a:t>policies.</a:t>
            </a:r>
            <a:endParaRPr sz="2400">
              <a:latin typeface="Courier New"/>
              <a:cs typeface="Courier New"/>
            </a:endParaRPr>
          </a:p>
          <a:p>
            <a:pPr marL="12700">
              <a:lnSpc>
                <a:spcPts val="2595"/>
              </a:lnSpc>
            </a:pPr>
            <a:r>
              <a:rPr sz="2400" spc="-10" dirty="0">
                <a:solidFill>
                  <a:srgbClr val="BE9000"/>
                </a:solidFill>
                <a:latin typeface="Courier New"/>
                <a:cs typeface="Courier New"/>
              </a:rPr>
              <a:t>&lt;/cat2&gt;</a:t>
            </a:r>
            <a:endParaRPr sz="2400">
              <a:latin typeface="Courier New"/>
              <a:cs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523" y="1095247"/>
            <a:ext cx="7904277" cy="1880643"/>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lang="el-GR" sz="2600" b="1" spc="-40" dirty="0">
                <a:latin typeface="Arial Narrow"/>
                <a:cs typeface="Arial Narrow"/>
              </a:rPr>
              <a:t>Προστασία </a:t>
            </a:r>
            <a:r>
              <a:rPr lang="el-GR" sz="2600" spc="-40" dirty="0">
                <a:latin typeface="Arial Narrow"/>
                <a:cs typeface="Arial Narrow"/>
              </a:rPr>
              <a:t>από ανεπιθύμητη παρακολούθηση</a:t>
            </a:r>
            <a:r>
              <a:rPr sz="2600" spc="-10" dirty="0">
                <a:latin typeface="Gill Sans MT"/>
                <a:cs typeface="Gill Sans MT"/>
              </a:rPr>
              <a:t>(GDPR)</a:t>
            </a:r>
            <a:endParaRPr sz="2600" dirty="0">
              <a:latin typeface="Gill Sans MT"/>
              <a:cs typeface="Gill Sans MT"/>
            </a:endParaRPr>
          </a:p>
          <a:p>
            <a:pPr marL="241300" indent="-228600">
              <a:lnSpc>
                <a:spcPct val="100000"/>
              </a:lnSpc>
              <a:spcBef>
                <a:spcPts val="2555"/>
              </a:spcBef>
              <a:buFont typeface="Arial"/>
              <a:buChar char="•"/>
              <a:tabLst>
                <a:tab pos="241300" algn="l"/>
              </a:tabLst>
            </a:pPr>
            <a:r>
              <a:rPr lang="el-GR" sz="2600" b="1" spc="-10" dirty="0">
                <a:latin typeface="Arial Narrow"/>
                <a:cs typeface="Arial Narrow"/>
              </a:rPr>
              <a:t>Υποστήριξη </a:t>
            </a:r>
            <a:r>
              <a:rPr lang="el-GR" sz="2600" spc="-10" dirty="0">
                <a:latin typeface="Arial Narrow"/>
                <a:cs typeface="Arial Narrow"/>
              </a:rPr>
              <a:t>στον εντοπισμό αθέμιτης χρήσης της ΤΝ</a:t>
            </a:r>
            <a:endParaRPr sz="2600" dirty="0">
              <a:latin typeface="Gill Sans MT"/>
              <a:cs typeface="Gill Sans MT"/>
            </a:endParaRPr>
          </a:p>
          <a:p>
            <a:pPr marL="241300" indent="-228600">
              <a:lnSpc>
                <a:spcPct val="100000"/>
              </a:lnSpc>
              <a:spcBef>
                <a:spcPts val="2555"/>
              </a:spcBef>
              <a:buFont typeface="Arial"/>
              <a:buChar char="•"/>
              <a:tabLst>
                <a:tab pos="241300" algn="l"/>
              </a:tabLst>
            </a:pPr>
            <a:r>
              <a:rPr lang="el-GR" sz="2600" b="1" spc="-45" dirty="0">
                <a:latin typeface="Arial Narrow"/>
                <a:cs typeface="Arial Narrow"/>
              </a:rPr>
              <a:t>Έλεγχος</a:t>
            </a:r>
            <a:r>
              <a:rPr sz="2600" b="1" spc="-15" dirty="0">
                <a:latin typeface="Arial Narrow"/>
                <a:cs typeface="Arial Narrow"/>
              </a:rPr>
              <a:t> </a:t>
            </a:r>
            <a:r>
              <a:rPr lang="el-GR" sz="2600" spc="-85" dirty="0">
                <a:latin typeface="Gill Sans MT"/>
                <a:cs typeface="Gill Sans MT"/>
              </a:rPr>
              <a:t>δίκαιης εμπορικής πρακτικής</a:t>
            </a:r>
            <a:endParaRPr sz="2600" dirty="0">
              <a:latin typeface="Gill Sans MT"/>
              <a:cs typeface="Gill Sans MT"/>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0170">
              <a:lnSpc>
                <a:spcPts val="1425"/>
              </a:lnSpc>
            </a:pPr>
            <a:r>
              <a:rPr dirty="0"/>
              <a:t>■</a:t>
            </a:r>
            <a:r>
              <a:rPr spc="210" dirty="0"/>
              <a:t> </a:t>
            </a:r>
            <a:fld id="{81D60167-4931-47E6-BA6A-407CBD079E47}" type="slidenum">
              <a:rPr spc="-50" dirty="0">
                <a:latin typeface="Calibri"/>
                <a:cs typeface="Calibri"/>
              </a:rPr>
              <a:t>4</a:t>
            </a:fld>
            <a:endParaRPr spc="-50" dirty="0">
              <a:latin typeface="Calibri"/>
              <a:cs typeface="Calibri"/>
            </a:endParaRPr>
          </a:p>
        </p:txBody>
      </p:sp>
      <p:sp>
        <p:nvSpPr>
          <p:cNvPr id="3" name="object 3"/>
          <p:cNvSpPr txBox="1">
            <a:spLocks noGrp="1"/>
          </p:cNvSpPr>
          <p:nvPr>
            <p:ph type="title"/>
          </p:nvPr>
        </p:nvSpPr>
        <p:spPr>
          <a:xfrm>
            <a:off x="2578036" y="202391"/>
            <a:ext cx="7035928" cy="520655"/>
          </a:xfrm>
          <a:prstGeom prst="rect">
            <a:avLst/>
          </a:prstGeom>
        </p:spPr>
        <p:txBody>
          <a:bodyPr vert="horz" wrap="square" lIns="0" tIns="12700" rIns="0" bIns="0" rtlCol="0">
            <a:spAutoFit/>
          </a:bodyPr>
          <a:lstStyle/>
          <a:p>
            <a:pPr marL="12700">
              <a:lnSpc>
                <a:spcPct val="100000"/>
              </a:lnSpc>
              <a:spcBef>
                <a:spcPts val="100"/>
              </a:spcBef>
            </a:pPr>
            <a:r>
              <a:rPr lang="el-GR" sz="3300" dirty="0">
                <a:solidFill>
                  <a:srgbClr val="1F3863"/>
                </a:solidFill>
              </a:rPr>
              <a:t>Πώς θα ενδυναμωθούν οι καταναλωτές</a:t>
            </a:r>
            <a:r>
              <a:rPr lang="en-US" sz="3300" dirty="0">
                <a:solidFill>
                  <a:srgbClr val="1F3863"/>
                </a:solidFill>
              </a:rPr>
              <a:t>;</a:t>
            </a:r>
            <a:r>
              <a:rPr lang="el-GR" sz="3300" dirty="0">
                <a:solidFill>
                  <a:srgbClr val="1F3863"/>
                </a:solidFill>
              </a:rPr>
              <a:t> </a:t>
            </a:r>
            <a:endParaRPr sz="3300" dirty="0"/>
          </a:p>
        </p:txBody>
      </p:sp>
      <p:sp>
        <p:nvSpPr>
          <p:cNvPr id="4" name="object 4"/>
          <p:cNvSpPr txBox="1"/>
          <p:nvPr/>
        </p:nvSpPr>
        <p:spPr>
          <a:xfrm>
            <a:off x="592073" y="3193542"/>
            <a:ext cx="10866120" cy="1514517"/>
          </a:xfrm>
          <a:prstGeom prst="rect">
            <a:avLst/>
          </a:prstGeom>
          <a:solidFill>
            <a:srgbClr val="5B9BD4"/>
          </a:solidFill>
          <a:ln w="19050">
            <a:solidFill>
              <a:srgbClr val="FFFFFF"/>
            </a:solidFill>
          </a:ln>
        </p:spPr>
        <p:txBody>
          <a:bodyPr vert="horz" wrap="square" lIns="0" tIns="6350" rIns="0" bIns="0" rtlCol="0">
            <a:spAutoFit/>
          </a:bodyPr>
          <a:lstStyle/>
          <a:p>
            <a:pPr>
              <a:lnSpc>
                <a:spcPct val="100000"/>
              </a:lnSpc>
              <a:spcBef>
                <a:spcPts val="50"/>
              </a:spcBef>
            </a:pPr>
            <a:endParaRPr sz="2000" dirty="0">
              <a:latin typeface="Times New Roman"/>
              <a:cs typeface="Times New Roman"/>
            </a:endParaRPr>
          </a:p>
          <a:p>
            <a:pPr marL="448945" marR="509905">
              <a:lnSpc>
                <a:spcPct val="100000"/>
              </a:lnSpc>
            </a:pPr>
            <a:r>
              <a:rPr sz="2600" i="1" spc="-45" dirty="0">
                <a:solidFill>
                  <a:srgbClr val="FFFFFF"/>
                </a:solidFill>
                <a:latin typeface="Calibri"/>
                <a:cs typeface="Calibri"/>
              </a:rPr>
              <a:t>“</a:t>
            </a:r>
            <a:r>
              <a:rPr lang="el-GR" sz="2600" i="1" spc="-45" dirty="0">
                <a:solidFill>
                  <a:srgbClr val="FFFFFF"/>
                </a:solidFill>
                <a:latin typeface="Calibri"/>
                <a:cs typeface="Calibri"/>
              </a:rPr>
              <a:t>Η αντίθετη πρακτική της εξουσίας είναι το κύριο διαλυτικό μέσο της οικονομικής εξουσίας, η βασική άμυνα κατά της άσκησής της σε οικονομικές υποθέσεις</a:t>
            </a:r>
            <a:r>
              <a:rPr sz="2600" i="1" spc="-25" dirty="0">
                <a:solidFill>
                  <a:srgbClr val="FFFFFF"/>
                </a:solidFill>
                <a:latin typeface="Calibri"/>
                <a:cs typeface="Calibri"/>
              </a:rPr>
              <a:t>”.</a:t>
            </a:r>
            <a:r>
              <a:rPr sz="2600" i="1" spc="-45" dirty="0">
                <a:solidFill>
                  <a:srgbClr val="FFFFFF"/>
                </a:solidFill>
                <a:latin typeface="Calibri"/>
                <a:cs typeface="Calibri"/>
              </a:rPr>
              <a:t> </a:t>
            </a:r>
            <a:r>
              <a:rPr sz="2600" i="1" dirty="0">
                <a:solidFill>
                  <a:srgbClr val="FFFFFF"/>
                </a:solidFill>
                <a:latin typeface="Calibri"/>
                <a:cs typeface="Calibri"/>
              </a:rPr>
              <a:t>Ken</a:t>
            </a:r>
            <a:r>
              <a:rPr sz="2600" i="1" spc="-50" dirty="0">
                <a:solidFill>
                  <a:srgbClr val="FFFFFF"/>
                </a:solidFill>
                <a:latin typeface="Calibri"/>
                <a:cs typeface="Calibri"/>
              </a:rPr>
              <a:t> </a:t>
            </a:r>
            <a:r>
              <a:rPr sz="2600" i="1" spc="-10" dirty="0">
                <a:solidFill>
                  <a:srgbClr val="FFFFFF"/>
                </a:solidFill>
                <a:latin typeface="Calibri"/>
                <a:cs typeface="Calibri"/>
              </a:rPr>
              <a:t>Galbraith</a:t>
            </a:r>
            <a:endParaRPr sz="2600" dirty="0">
              <a:latin typeface="Calibri"/>
              <a:cs typeface="Calibri"/>
            </a:endParaRPr>
          </a:p>
        </p:txBody>
      </p:sp>
      <p:sp>
        <p:nvSpPr>
          <p:cNvPr id="5" name="object 5"/>
          <p:cNvSpPr txBox="1"/>
          <p:nvPr/>
        </p:nvSpPr>
        <p:spPr>
          <a:xfrm>
            <a:off x="966317" y="5099050"/>
            <a:ext cx="10394950" cy="813043"/>
          </a:xfrm>
          <a:prstGeom prst="rect">
            <a:avLst/>
          </a:prstGeom>
        </p:spPr>
        <p:txBody>
          <a:bodyPr vert="horz" wrap="square" lIns="0" tIns="12700" rIns="0" bIns="0" rtlCol="0">
            <a:spAutoFit/>
          </a:bodyPr>
          <a:lstStyle/>
          <a:p>
            <a:pPr marL="12700">
              <a:lnSpc>
                <a:spcPct val="100000"/>
              </a:lnSpc>
              <a:spcBef>
                <a:spcPts val="100"/>
              </a:spcBef>
            </a:pPr>
            <a:r>
              <a:rPr lang="el-GR" sz="2600" b="1" dirty="0">
                <a:latin typeface="Calibri"/>
                <a:cs typeface="Calibri"/>
              </a:rPr>
              <a:t>Στην εποχή της ΤΝ μια αποτελεσματική αντισταθμιστική δύναμη πρέπει να υποστηρίζεται από την ΤΝ.</a:t>
            </a:r>
            <a:endParaRPr sz="26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397376" y="170764"/>
            <a:ext cx="5746623" cy="1140377"/>
          </a:xfrm>
          <a:prstGeom prst="rect">
            <a:avLst/>
          </a:prstGeom>
        </p:spPr>
        <p:txBody>
          <a:bodyPr vert="horz" wrap="square" lIns="0" tIns="12065" rIns="0" bIns="0" rtlCol="0">
            <a:spAutoFit/>
          </a:bodyPr>
          <a:lstStyle/>
          <a:p>
            <a:pPr marL="4445" algn="ctr">
              <a:lnSpc>
                <a:spcPts val="4695"/>
              </a:lnSpc>
              <a:spcBef>
                <a:spcPts val="95"/>
              </a:spcBef>
            </a:pPr>
            <a:r>
              <a:rPr lang="el-GR" spc="-60" dirty="0">
                <a:solidFill>
                  <a:srgbClr val="00622C"/>
                </a:solidFill>
              </a:rPr>
              <a:t>Ουσιαστική συμμόρφωση</a:t>
            </a:r>
            <a:br>
              <a:rPr lang="el-GR" spc="-60" dirty="0">
                <a:solidFill>
                  <a:srgbClr val="00622C"/>
                </a:solidFill>
              </a:rPr>
            </a:br>
            <a:r>
              <a:rPr sz="2400" b="0" spc="140" dirty="0">
                <a:solidFill>
                  <a:srgbClr val="000000"/>
                </a:solidFill>
                <a:latin typeface="Gill Sans MT"/>
                <a:cs typeface="Gill Sans MT"/>
              </a:rPr>
              <a:t>10</a:t>
            </a:r>
            <a:r>
              <a:rPr sz="2400" b="0" spc="-20" dirty="0">
                <a:solidFill>
                  <a:srgbClr val="000000"/>
                </a:solidFill>
                <a:latin typeface="Gill Sans MT"/>
                <a:cs typeface="Gill Sans MT"/>
              </a:rPr>
              <a:t> </a:t>
            </a:r>
            <a:r>
              <a:rPr lang="el-GR" sz="2400" b="0" spc="-30" dirty="0">
                <a:solidFill>
                  <a:srgbClr val="000000"/>
                </a:solidFill>
                <a:latin typeface="Gill Sans MT"/>
                <a:cs typeface="Gill Sans MT"/>
              </a:rPr>
              <a:t>κατηγορίες</a:t>
            </a:r>
            <a:r>
              <a:rPr sz="2400" b="0" spc="-20" dirty="0">
                <a:solidFill>
                  <a:srgbClr val="000000"/>
                </a:solidFill>
                <a:latin typeface="Gill Sans MT"/>
                <a:cs typeface="Gill Sans MT"/>
              </a:rPr>
              <a:t> </a:t>
            </a:r>
            <a:r>
              <a:rPr sz="2400" b="0" spc="-80" dirty="0">
                <a:solidFill>
                  <a:srgbClr val="000000"/>
                </a:solidFill>
                <a:latin typeface="Gill Sans MT"/>
                <a:cs typeface="Gill Sans MT"/>
              </a:rPr>
              <a:t>(</a:t>
            </a:r>
            <a:r>
              <a:rPr lang="el-GR" sz="2400" b="0" spc="-80" dirty="0">
                <a:solidFill>
                  <a:srgbClr val="000000"/>
                </a:solidFill>
                <a:latin typeface="Gill Sans MT"/>
                <a:cs typeface="Gill Sans MT"/>
              </a:rPr>
              <a:t>ΓΚΠΔ</a:t>
            </a:r>
            <a:r>
              <a:rPr sz="2400" b="0" spc="-25" dirty="0">
                <a:solidFill>
                  <a:srgbClr val="000000"/>
                </a:solidFill>
                <a:latin typeface="Gill Sans MT"/>
                <a:cs typeface="Gill Sans MT"/>
              </a:rPr>
              <a:t> </a:t>
            </a:r>
            <a:r>
              <a:rPr lang="el-GR" sz="2400" b="0" spc="-45" dirty="0">
                <a:solidFill>
                  <a:srgbClr val="000000"/>
                </a:solidFill>
                <a:latin typeface="Gill Sans MT"/>
                <a:cs typeface="Gill Sans MT"/>
              </a:rPr>
              <a:t>άρθρα</a:t>
            </a:r>
            <a:r>
              <a:rPr sz="2400" b="0" spc="-30" dirty="0">
                <a:solidFill>
                  <a:srgbClr val="000000"/>
                </a:solidFill>
                <a:latin typeface="Gill Sans MT"/>
                <a:cs typeface="Gill Sans MT"/>
              </a:rPr>
              <a:t> </a:t>
            </a:r>
            <a:r>
              <a:rPr sz="2400" b="0" spc="65" dirty="0">
                <a:solidFill>
                  <a:srgbClr val="000000"/>
                </a:solidFill>
                <a:latin typeface="Gill Sans MT"/>
                <a:cs typeface="Gill Sans MT"/>
              </a:rPr>
              <a:t>5,</a:t>
            </a:r>
            <a:r>
              <a:rPr sz="2400" b="0" spc="-20" dirty="0">
                <a:solidFill>
                  <a:srgbClr val="000000"/>
                </a:solidFill>
                <a:latin typeface="Gill Sans MT"/>
                <a:cs typeface="Gill Sans MT"/>
              </a:rPr>
              <a:t> </a:t>
            </a:r>
            <a:r>
              <a:rPr sz="2400" b="0" spc="65" dirty="0">
                <a:solidFill>
                  <a:srgbClr val="000000"/>
                </a:solidFill>
                <a:latin typeface="Gill Sans MT"/>
                <a:cs typeface="Gill Sans MT"/>
              </a:rPr>
              <a:t>6,</a:t>
            </a:r>
            <a:r>
              <a:rPr sz="2400" b="0" spc="-25" dirty="0">
                <a:solidFill>
                  <a:srgbClr val="000000"/>
                </a:solidFill>
                <a:latin typeface="Gill Sans MT"/>
                <a:cs typeface="Gill Sans MT"/>
              </a:rPr>
              <a:t> </a:t>
            </a:r>
            <a:r>
              <a:rPr sz="2400" b="0" spc="140" dirty="0">
                <a:solidFill>
                  <a:srgbClr val="000000"/>
                </a:solidFill>
                <a:latin typeface="Gill Sans MT"/>
                <a:cs typeface="Gill Sans MT"/>
              </a:rPr>
              <a:t>9</a:t>
            </a:r>
            <a:r>
              <a:rPr sz="2400" b="0" spc="-30" dirty="0">
                <a:solidFill>
                  <a:srgbClr val="000000"/>
                </a:solidFill>
                <a:latin typeface="Gill Sans MT"/>
                <a:cs typeface="Gill Sans MT"/>
              </a:rPr>
              <a:t> </a:t>
            </a:r>
            <a:r>
              <a:rPr lang="el-GR" sz="2400" b="0" dirty="0">
                <a:solidFill>
                  <a:srgbClr val="000000"/>
                </a:solidFill>
                <a:latin typeface="Gill Sans MT"/>
                <a:cs typeface="Gill Sans MT"/>
              </a:rPr>
              <a:t>και άλλα</a:t>
            </a:r>
            <a:r>
              <a:rPr sz="2400" b="0" spc="-10" dirty="0">
                <a:solidFill>
                  <a:srgbClr val="000000"/>
                </a:solidFill>
                <a:latin typeface="Gill Sans MT"/>
                <a:cs typeface="Gill Sans MT"/>
              </a:rPr>
              <a:t>)</a:t>
            </a:r>
            <a:endParaRPr sz="2400" dirty="0">
              <a:latin typeface="Gill Sans MT"/>
              <a:cs typeface="Gill Sans MT"/>
            </a:endParaRPr>
          </a:p>
        </p:txBody>
      </p:sp>
      <p:sp>
        <p:nvSpPr>
          <p:cNvPr id="4" name="object 4"/>
          <p:cNvSpPr/>
          <p:nvPr/>
        </p:nvSpPr>
        <p:spPr>
          <a:xfrm>
            <a:off x="676795" y="5831090"/>
            <a:ext cx="8540115" cy="436880"/>
          </a:xfrm>
          <a:custGeom>
            <a:avLst/>
            <a:gdLst/>
            <a:ahLst/>
            <a:cxnLst/>
            <a:rect l="l" t="t" r="r" b="b"/>
            <a:pathLst>
              <a:path w="8540115" h="436879">
                <a:moveTo>
                  <a:pt x="8539607" y="0"/>
                </a:moveTo>
                <a:lnTo>
                  <a:pt x="0" y="0"/>
                </a:lnTo>
                <a:lnTo>
                  <a:pt x="0" y="436460"/>
                </a:lnTo>
                <a:lnTo>
                  <a:pt x="8539607" y="436460"/>
                </a:lnTo>
                <a:lnTo>
                  <a:pt x="8539607" y="0"/>
                </a:lnTo>
                <a:close/>
              </a:path>
            </a:pathLst>
          </a:custGeom>
          <a:solidFill>
            <a:srgbClr val="FFFFFF"/>
          </a:solid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2030396962"/>
              </p:ext>
            </p:extLst>
          </p:nvPr>
        </p:nvGraphicFramePr>
        <p:xfrm>
          <a:off x="670445" y="1390141"/>
          <a:ext cx="10838180" cy="5309229"/>
        </p:xfrm>
        <a:graphic>
          <a:graphicData uri="http://schemas.openxmlformats.org/drawingml/2006/table">
            <a:tbl>
              <a:tblPr firstRow="1" bandRow="1">
                <a:tableStyleId>{2D5ABB26-0587-4C30-8999-92F81FD0307C}</a:tableStyleId>
              </a:tblPr>
              <a:tblGrid>
                <a:gridCol w="8539480">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tblGrid>
              <a:tr h="572770">
                <a:tc>
                  <a:txBody>
                    <a:bodyPr/>
                    <a:lstStyle/>
                    <a:p>
                      <a:pPr algn="ctr">
                        <a:lnSpc>
                          <a:spcPct val="100000"/>
                        </a:lnSpc>
                        <a:spcBef>
                          <a:spcPts val="240"/>
                        </a:spcBef>
                      </a:pPr>
                      <a:r>
                        <a:rPr lang="el-GR" sz="1800" b="1" dirty="0">
                          <a:solidFill>
                            <a:srgbClr val="FFFFFF"/>
                          </a:solidFill>
                          <a:latin typeface="+mn-lt"/>
                          <a:cs typeface="Calibri"/>
                        </a:rPr>
                        <a:t>Τύπος ρήτρας</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22C"/>
                    </a:solidFill>
                  </a:tcPr>
                </a:tc>
                <a:tc>
                  <a:txBody>
                    <a:bodyPr/>
                    <a:lstStyle/>
                    <a:p>
                      <a:pPr marR="789940" algn="r">
                        <a:lnSpc>
                          <a:spcPct val="100000"/>
                        </a:lnSpc>
                        <a:spcBef>
                          <a:spcPts val="240"/>
                        </a:spcBef>
                      </a:pPr>
                      <a:r>
                        <a:rPr lang="el-GR" sz="1800" b="1" spc="-10" dirty="0">
                          <a:solidFill>
                            <a:srgbClr val="FFFFFF"/>
                          </a:solidFill>
                          <a:latin typeface="Calibri"/>
                          <a:cs typeface="Calibri"/>
                        </a:rPr>
                        <a:t>Συμβολισμός</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22C"/>
                    </a:solidFill>
                  </a:tcPr>
                </a:tc>
                <a:extLst>
                  <a:ext uri="{0D108BD9-81ED-4DB2-BD59-A6C34878D82A}">
                    <a16:rowId xmlns:a16="http://schemas.microsoft.com/office/drawing/2014/main" val="10000"/>
                  </a:ext>
                </a:extLst>
              </a:tr>
              <a:tr h="763270">
                <a:tc>
                  <a:txBody>
                    <a:bodyPr/>
                    <a:lstStyle/>
                    <a:p>
                      <a:pPr marL="116839" marR="337185">
                        <a:lnSpc>
                          <a:spcPct val="100000"/>
                        </a:lnSpc>
                        <a:spcBef>
                          <a:spcPts val="245"/>
                        </a:spcBef>
                      </a:pPr>
                      <a:r>
                        <a:rPr sz="1600" dirty="0">
                          <a:latin typeface="Calibri"/>
                          <a:cs typeface="Calibri"/>
                        </a:rPr>
                        <a:t>Processing</a:t>
                      </a:r>
                      <a:r>
                        <a:rPr sz="1600" spc="-45" dirty="0">
                          <a:latin typeface="Calibri"/>
                          <a:cs typeface="Calibri"/>
                        </a:rPr>
                        <a:t> </a:t>
                      </a:r>
                      <a:r>
                        <a:rPr sz="1600" dirty="0">
                          <a:latin typeface="Calibri"/>
                          <a:cs typeface="Calibri"/>
                        </a:rPr>
                        <a:t>of</a:t>
                      </a:r>
                      <a:r>
                        <a:rPr sz="1600" spc="-35" dirty="0">
                          <a:latin typeface="Calibri"/>
                          <a:cs typeface="Calibri"/>
                        </a:rPr>
                        <a:t> </a:t>
                      </a:r>
                      <a:r>
                        <a:rPr sz="1600" dirty="0">
                          <a:latin typeface="Calibri"/>
                          <a:cs typeface="Calibri"/>
                        </a:rPr>
                        <a:t>special</a:t>
                      </a:r>
                      <a:r>
                        <a:rPr sz="1600" spc="-15" dirty="0">
                          <a:latin typeface="Calibri"/>
                          <a:cs typeface="Calibri"/>
                        </a:rPr>
                        <a:t> </a:t>
                      </a:r>
                      <a:r>
                        <a:rPr sz="1600" dirty="0">
                          <a:latin typeface="Calibri"/>
                          <a:cs typeface="Calibri"/>
                        </a:rPr>
                        <a:t>categories</a:t>
                      </a:r>
                      <a:r>
                        <a:rPr sz="1600" spc="-20" dirty="0">
                          <a:latin typeface="Calibri"/>
                          <a:cs typeface="Calibri"/>
                        </a:rPr>
                        <a:t> </a:t>
                      </a:r>
                      <a:r>
                        <a:rPr sz="1600" dirty="0">
                          <a:latin typeface="Calibri"/>
                          <a:cs typeface="Calibri"/>
                        </a:rPr>
                        <a:t>of</a:t>
                      </a:r>
                      <a:r>
                        <a:rPr sz="1600" spc="-35" dirty="0">
                          <a:latin typeface="Calibri"/>
                          <a:cs typeface="Calibri"/>
                        </a:rPr>
                        <a:t> </a:t>
                      </a:r>
                      <a:r>
                        <a:rPr sz="1600" dirty="0">
                          <a:latin typeface="Calibri"/>
                          <a:cs typeface="Calibri"/>
                        </a:rPr>
                        <a:t>personal</a:t>
                      </a:r>
                      <a:r>
                        <a:rPr sz="1600" spc="-30" dirty="0">
                          <a:latin typeface="Calibri"/>
                          <a:cs typeface="Calibri"/>
                        </a:rPr>
                        <a:t> </a:t>
                      </a:r>
                      <a:r>
                        <a:rPr sz="1600" dirty="0">
                          <a:latin typeface="Calibri"/>
                          <a:cs typeface="Calibri"/>
                        </a:rPr>
                        <a:t>data</a:t>
                      </a:r>
                      <a:r>
                        <a:rPr sz="1600" spc="-35" dirty="0">
                          <a:latin typeface="Calibri"/>
                          <a:cs typeface="Calibri"/>
                        </a:rPr>
                        <a:t> </a:t>
                      </a:r>
                      <a:r>
                        <a:rPr sz="1600" dirty="0">
                          <a:latin typeface="Calibri"/>
                          <a:cs typeface="Calibri"/>
                        </a:rPr>
                        <a:t>(e.g.</a:t>
                      </a:r>
                      <a:r>
                        <a:rPr sz="1600" spc="-20" dirty="0">
                          <a:latin typeface="Calibri"/>
                          <a:cs typeface="Calibri"/>
                        </a:rPr>
                        <a:t> </a:t>
                      </a:r>
                      <a:r>
                        <a:rPr sz="1600" dirty="0">
                          <a:latin typeface="Calibri"/>
                          <a:cs typeface="Calibri"/>
                        </a:rPr>
                        <a:t>health,</a:t>
                      </a:r>
                      <a:r>
                        <a:rPr sz="1600" spc="-30" dirty="0">
                          <a:latin typeface="Calibri"/>
                          <a:cs typeface="Calibri"/>
                        </a:rPr>
                        <a:t> </a:t>
                      </a:r>
                      <a:r>
                        <a:rPr sz="1600" dirty="0">
                          <a:latin typeface="Calibri"/>
                          <a:cs typeface="Calibri"/>
                        </a:rPr>
                        <a:t>sex</a:t>
                      </a:r>
                      <a:r>
                        <a:rPr sz="1600" spc="-45" dirty="0">
                          <a:latin typeface="Calibri"/>
                          <a:cs typeface="Calibri"/>
                        </a:rPr>
                        <a:t> </a:t>
                      </a:r>
                      <a:r>
                        <a:rPr sz="1600" dirty="0">
                          <a:latin typeface="Calibri"/>
                          <a:cs typeface="Calibri"/>
                        </a:rPr>
                        <a:t>life,</a:t>
                      </a:r>
                      <a:r>
                        <a:rPr sz="1600" spc="-10" dirty="0">
                          <a:latin typeface="Calibri"/>
                          <a:cs typeface="Calibri"/>
                        </a:rPr>
                        <a:t> </a:t>
                      </a:r>
                      <a:r>
                        <a:rPr sz="1600" dirty="0">
                          <a:latin typeface="Calibri"/>
                          <a:cs typeface="Calibri"/>
                        </a:rPr>
                        <a:t>political</a:t>
                      </a:r>
                      <a:r>
                        <a:rPr sz="1600" spc="-10" dirty="0">
                          <a:latin typeface="Calibri"/>
                          <a:cs typeface="Calibri"/>
                        </a:rPr>
                        <a:t> opinions, </a:t>
                      </a:r>
                      <a:r>
                        <a:rPr sz="1600" dirty="0">
                          <a:latin typeface="Calibri"/>
                          <a:cs typeface="Calibri"/>
                        </a:rPr>
                        <a:t>religious</a:t>
                      </a:r>
                      <a:r>
                        <a:rPr sz="1600" spc="-30" dirty="0">
                          <a:latin typeface="Calibri"/>
                          <a:cs typeface="Calibri"/>
                        </a:rPr>
                        <a:t> </a:t>
                      </a:r>
                      <a:r>
                        <a:rPr sz="1600" dirty="0">
                          <a:latin typeface="Calibri"/>
                          <a:cs typeface="Calibri"/>
                        </a:rPr>
                        <a:t>beliefs,</a:t>
                      </a:r>
                      <a:r>
                        <a:rPr sz="1600" spc="-35" dirty="0">
                          <a:latin typeface="Calibri"/>
                          <a:cs typeface="Calibri"/>
                        </a:rPr>
                        <a:t> </a:t>
                      </a:r>
                      <a:r>
                        <a:rPr sz="1600" spc="-10" dirty="0">
                          <a:latin typeface="Calibri"/>
                          <a:cs typeface="Calibri"/>
                        </a:rPr>
                        <a:t>etc.)</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R="819150" algn="r">
                        <a:lnSpc>
                          <a:spcPct val="100000"/>
                        </a:lnSpc>
                        <a:spcBef>
                          <a:spcPts val="245"/>
                        </a:spcBef>
                      </a:pPr>
                      <a:r>
                        <a:rPr sz="1600" spc="-10" dirty="0">
                          <a:latin typeface="Calibri"/>
                          <a:cs typeface="Calibri"/>
                        </a:rPr>
                        <a:t>&lt;sens&gt;</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441959">
                <a:tc>
                  <a:txBody>
                    <a:bodyPr/>
                    <a:lstStyle/>
                    <a:p>
                      <a:pPr marL="116839">
                        <a:lnSpc>
                          <a:spcPct val="100000"/>
                        </a:lnSpc>
                        <a:spcBef>
                          <a:spcPts val="244"/>
                        </a:spcBef>
                      </a:pPr>
                      <a:r>
                        <a:rPr lang="el-GR" sz="1600" dirty="0">
                          <a:latin typeface="+mn-lt"/>
                          <a:cs typeface="Calibri"/>
                        </a:rPr>
                        <a:t>Συναίνεση με τη χρήση - </a:t>
                      </a:r>
                      <a:r>
                        <a:rPr sz="1600" dirty="0">
                          <a:latin typeface="Calibri"/>
                          <a:cs typeface="Calibri"/>
                        </a:rPr>
                        <a:t>Consent</a:t>
                      </a:r>
                      <a:r>
                        <a:rPr sz="1600" spc="-35" dirty="0">
                          <a:latin typeface="Calibri"/>
                          <a:cs typeface="Calibri"/>
                        </a:rPr>
                        <a:t> </a:t>
                      </a:r>
                      <a:r>
                        <a:rPr sz="1600" dirty="0">
                          <a:latin typeface="Calibri"/>
                          <a:cs typeface="Calibri"/>
                        </a:rPr>
                        <a:t>by</a:t>
                      </a:r>
                      <a:r>
                        <a:rPr sz="1600" spc="-5" dirty="0">
                          <a:latin typeface="Calibri"/>
                          <a:cs typeface="Calibri"/>
                        </a:rPr>
                        <a:t> </a:t>
                      </a:r>
                      <a:r>
                        <a:rPr sz="1600" spc="-20" dirty="0">
                          <a:latin typeface="Calibri"/>
                          <a:cs typeface="Calibri"/>
                        </a:rPr>
                        <a:t>using</a:t>
                      </a:r>
                      <a:endParaRPr sz="16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R="815975" algn="r">
                        <a:lnSpc>
                          <a:spcPct val="100000"/>
                        </a:lnSpc>
                        <a:spcBef>
                          <a:spcPts val="244"/>
                        </a:spcBef>
                      </a:pPr>
                      <a:r>
                        <a:rPr sz="1600" spc="-10" dirty="0">
                          <a:latin typeface="Calibri"/>
                          <a:cs typeface="Calibri"/>
                        </a:rPr>
                        <a:t>&lt;cuse&gt;</a:t>
                      </a:r>
                      <a:endParaRPr sz="16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2"/>
                  </a:ext>
                </a:extLst>
              </a:tr>
              <a:tr h="441959">
                <a:tc>
                  <a:txBody>
                    <a:bodyPr/>
                    <a:lstStyle/>
                    <a:p>
                      <a:pPr marL="116839">
                        <a:lnSpc>
                          <a:spcPct val="100000"/>
                        </a:lnSpc>
                        <a:spcBef>
                          <a:spcPts val="245"/>
                        </a:spcBef>
                      </a:pPr>
                      <a:r>
                        <a:rPr lang="el-GR" sz="1600" spc="-45" dirty="0">
                          <a:latin typeface="Calibri"/>
                          <a:cs typeface="Calibri"/>
                        </a:rPr>
                        <a:t>Προσέγγιση </a:t>
                      </a:r>
                      <a:r>
                        <a:rPr sz="1600" spc="-45" dirty="0">
                          <a:latin typeface="Calibri"/>
                          <a:cs typeface="Calibri"/>
                        </a:rPr>
                        <a:t>Take</a:t>
                      </a:r>
                      <a:r>
                        <a:rPr sz="1600" spc="-20" dirty="0">
                          <a:latin typeface="Calibri"/>
                          <a:cs typeface="Calibri"/>
                        </a:rPr>
                        <a:t> </a:t>
                      </a:r>
                      <a:r>
                        <a:rPr sz="1600" dirty="0">
                          <a:latin typeface="Calibri"/>
                          <a:cs typeface="Calibri"/>
                        </a:rPr>
                        <a:t>or</a:t>
                      </a:r>
                      <a:r>
                        <a:rPr sz="1600" spc="-15" dirty="0">
                          <a:latin typeface="Calibri"/>
                          <a:cs typeface="Calibri"/>
                        </a:rPr>
                        <a:t> </a:t>
                      </a:r>
                      <a:r>
                        <a:rPr sz="1600" dirty="0">
                          <a:latin typeface="Calibri"/>
                          <a:cs typeface="Calibri"/>
                        </a:rPr>
                        <a:t>leave</a:t>
                      </a:r>
                      <a:r>
                        <a:rPr sz="1600" spc="-25" dirty="0">
                          <a:latin typeface="Calibri"/>
                          <a:cs typeface="Calibri"/>
                        </a:rPr>
                        <a:t> </a:t>
                      </a:r>
                      <a:r>
                        <a:rPr sz="1600" dirty="0">
                          <a:latin typeface="Calibri"/>
                          <a:cs typeface="Calibri"/>
                        </a:rPr>
                        <a:t>it</a:t>
                      </a:r>
                      <a:r>
                        <a:rPr sz="1600" spc="-10" dirty="0">
                          <a:latin typeface="Calibri"/>
                          <a:cs typeface="Calibri"/>
                        </a:rPr>
                        <a:t> approach</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270" algn="ctr">
                        <a:lnSpc>
                          <a:spcPct val="100000"/>
                        </a:lnSpc>
                        <a:spcBef>
                          <a:spcPts val="245"/>
                        </a:spcBef>
                      </a:pPr>
                      <a:r>
                        <a:rPr sz="1600" spc="-10" dirty="0">
                          <a:latin typeface="Calibri"/>
                          <a:cs typeface="Calibri"/>
                        </a:rPr>
                        <a:t>&lt;tol&gt;</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441959">
                <a:tc>
                  <a:txBody>
                    <a:bodyPr/>
                    <a:lstStyle/>
                    <a:p>
                      <a:pPr marL="116839">
                        <a:lnSpc>
                          <a:spcPct val="100000"/>
                        </a:lnSpc>
                        <a:spcBef>
                          <a:spcPts val="245"/>
                        </a:spcBef>
                      </a:pPr>
                      <a:r>
                        <a:rPr lang="el-GR" sz="1600" dirty="0">
                          <a:latin typeface="+mn-lt"/>
                          <a:cs typeface="Calibri"/>
                        </a:rPr>
                        <a:t>Μεταφορά δεδομένων από τρίτους </a:t>
                      </a:r>
                      <a:r>
                        <a:rPr lang="el-GR" sz="1600" dirty="0">
                          <a:latin typeface="Calibri"/>
                          <a:cs typeface="Calibri"/>
                        </a:rPr>
                        <a:t>- </a:t>
                      </a:r>
                      <a:r>
                        <a:rPr sz="1600" dirty="0">
                          <a:latin typeface="Calibri"/>
                          <a:cs typeface="Calibri"/>
                        </a:rPr>
                        <a:t>Third</a:t>
                      </a:r>
                      <a:r>
                        <a:rPr sz="1600" spc="-30" dirty="0">
                          <a:latin typeface="Calibri"/>
                          <a:cs typeface="Calibri"/>
                        </a:rPr>
                        <a:t> </a:t>
                      </a:r>
                      <a:r>
                        <a:rPr sz="1600" dirty="0">
                          <a:latin typeface="Calibri"/>
                          <a:cs typeface="Calibri"/>
                        </a:rPr>
                        <a:t>party</a:t>
                      </a:r>
                      <a:r>
                        <a:rPr sz="1600" spc="-45" dirty="0">
                          <a:latin typeface="Calibri"/>
                          <a:cs typeface="Calibri"/>
                        </a:rPr>
                        <a:t> </a:t>
                      </a:r>
                      <a:r>
                        <a:rPr sz="1600" dirty="0">
                          <a:latin typeface="Calibri"/>
                          <a:cs typeface="Calibri"/>
                        </a:rPr>
                        <a:t>data</a:t>
                      </a:r>
                      <a:r>
                        <a:rPr sz="1600" spc="-20" dirty="0">
                          <a:latin typeface="Calibri"/>
                          <a:cs typeface="Calibri"/>
                        </a:rPr>
                        <a:t> </a:t>
                      </a:r>
                      <a:r>
                        <a:rPr sz="1600" spc="-10" dirty="0">
                          <a:latin typeface="Calibri"/>
                          <a:cs typeface="Calibri"/>
                        </a:rPr>
                        <a:t>transfers</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45"/>
                        </a:spcBef>
                      </a:pPr>
                      <a:r>
                        <a:rPr sz="1600" spc="-20" dirty="0">
                          <a:latin typeface="Calibri"/>
                          <a:cs typeface="Calibri"/>
                        </a:rPr>
                        <a:t>&lt;tp&gt;</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4"/>
                  </a:ext>
                </a:extLst>
              </a:tr>
              <a:tr h="442595">
                <a:tc>
                  <a:txBody>
                    <a:bodyPr/>
                    <a:lstStyle/>
                    <a:p>
                      <a:pPr marL="116839">
                        <a:lnSpc>
                          <a:spcPct val="100000"/>
                        </a:lnSpc>
                        <a:spcBef>
                          <a:spcPts val="250"/>
                        </a:spcBef>
                      </a:pPr>
                      <a:r>
                        <a:rPr lang="el-GR" sz="1600" dirty="0">
                          <a:latin typeface="+mn-lt"/>
                          <a:cs typeface="Calibri"/>
                        </a:rPr>
                        <a:t>Αλλαγή πολιτικής - </a:t>
                      </a:r>
                      <a:r>
                        <a:rPr sz="1600" dirty="0">
                          <a:latin typeface="Calibri"/>
                          <a:cs typeface="Calibri"/>
                        </a:rPr>
                        <a:t>Policy</a:t>
                      </a:r>
                      <a:r>
                        <a:rPr sz="1600" spc="-50" dirty="0">
                          <a:latin typeface="Calibri"/>
                          <a:cs typeface="Calibri"/>
                        </a:rPr>
                        <a:t> </a:t>
                      </a:r>
                      <a:r>
                        <a:rPr sz="1600" spc="-10" dirty="0">
                          <a:latin typeface="Calibri"/>
                          <a:cs typeface="Calibri"/>
                        </a:rPr>
                        <a:t>change</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859155" algn="r">
                        <a:lnSpc>
                          <a:spcPct val="100000"/>
                        </a:lnSpc>
                        <a:spcBef>
                          <a:spcPts val="250"/>
                        </a:spcBef>
                      </a:pPr>
                      <a:r>
                        <a:rPr sz="1600" spc="-10" dirty="0">
                          <a:latin typeface="Calibri"/>
                          <a:cs typeface="Calibri"/>
                        </a:rPr>
                        <a:t>&lt;pch&gt;</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441959">
                <a:tc>
                  <a:txBody>
                    <a:bodyPr/>
                    <a:lstStyle/>
                    <a:p>
                      <a:pPr marL="116839">
                        <a:lnSpc>
                          <a:spcPct val="100000"/>
                        </a:lnSpc>
                        <a:spcBef>
                          <a:spcPts val="250"/>
                        </a:spcBef>
                      </a:pPr>
                      <a:r>
                        <a:rPr lang="el-GR" sz="1600" spc="-20" dirty="0">
                          <a:latin typeface="+mn-lt"/>
                          <a:cs typeface="Calibri"/>
                        </a:rPr>
                        <a:t>Μεταφορά δεδομένων σε τρίτες χώρες - </a:t>
                      </a:r>
                      <a:r>
                        <a:rPr sz="1600" spc="-20" dirty="0">
                          <a:latin typeface="Calibri"/>
                          <a:cs typeface="Calibri"/>
                        </a:rPr>
                        <a:t>Transfer</a:t>
                      </a:r>
                      <a:r>
                        <a:rPr sz="1600" spc="-40" dirty="0">
                          <a:latin typeface="Calibri"/>
                          <a:cs typeface="Calibri"/>
                        </a:rPr>
                        <a:t> </a:t>
                      </a:r>
                      <a:r>
                        <a:rPr sz="1600" dirty="0">
                          <a:latin typeface="Calibri"/>
                          <a:cs typeface="Calibri"/>
                        </a:rPr>
                        <a:t>of</a:t>
                      </a:r>
                      <a:r>
                        <a:rPr sz="1600" spc="-20" dirty="0">
                          <a:latin typeface="Calibri"/>
                          <a:cs typeface="Calibri"/>
                        </a:rPr>
                        <a:t> </a:t>
                      </a:r>
                      <a:r>
                        <a:rPr sz="1600" dirty="0">
                          <a:latin typeface="Calibri"/>
                          <a:cs typeface="Calibri"/>
                        </a:rPr>
                        <a:t>data</a:t>
                      </a:r>
                      <a:r>
                        <a:rPr sz="1600" spc="-35"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third</a:t>
                      </a:r>
                      <a:r>
                        <a:rPr sz="1600" spc="-10" dirty="0">
                          <a:latin typeface="Calibri"/>
                          <a:cs typeface="Calibri"/>
                        </a:rPr>
                        <a:t> countries</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R="791210" algn="r">
                        <a:lnSpc>
                          <a:spcPct val="100000"/>
                        </a:lnSpc>
                        <a:spcBef>
                          <a:spcPts val="250"/>
                        </a:spcBef>
                      </a:pPr>
                      <a:r>
                        <a:rPr sz="1600" spc="-10" dirty="0">
                          <a:latin typeface="Calibri"/>
                          <a:cs typeface="Calibri"/>
                        </a:rPr>
                        <a:t>&lt;cross&gt;</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6"/>
                  </a:ext>
                </a:extLst>
              </a:tr>
              <a:tr h="442595">
                <a:tc>
                  <a:txBody>
                    <a:bodyPr/>
                    <a:lstStyle/>
                    <a:p>
                      <a:pPr marL="116839">
                        <a:lnSpc>
                          <a:spcPct val="100000"/>
                        </a:lnSpc>
                        <a:spcBef>
                          <a:spcPts val="250"/>
                        </a:spcBef>
                      </a:pPr>
                      <a:r>
                        <a:rPr lang="el-GR" sz="1600" dirty="0">
                          <a:latin typeface="+mn-lt"/>
                          <a:cs typeface="Calibri"/>
                        </a:rPr>
                        <a:t>Επεξεργασία δεδομένων παιδιών - </a:t>
                      </a:r>
                      <a:r>
                        <a:rPr sz="1600" dirty="0">
                          <a:latin typeface="Calibri"/>
                          <a:cs typeface="Calibri"/>
                        </a:rPr>
                        <a:t>Processing</a:t>
                      </a:r>
                      <a:r>
                        <a:rPr sz="1600" spc="-50" dirty="0">
                          <a:latin typeface="Calibri"/>
                          <a:cs typeface="Calibri"/>
                        </a:rPr>
                        <a:t> </a:t>
                      </a:r>
                      <a:r>
                        <a:rPr sz="1600" dirty="0">
                          <a:latin typeface="Calibri"/>
                          <a:cs typeface="Calibri"/>
                        </a:rPr>
                        <a:t>of</a:t>
                      </a:r>
                      <a:r>
                        <a:rPr sz="1600" spc="-45" dirty="0">
                          <a:latin typeface="Calibri"/>
                          <a:cs typeface="Calibri"/>
                        </a:rPr>
                        <a:t> </a:t>
                      </a:r>
                      <a:r>
                        <a:rPr sz="1600" spc="-10" dirty="0">
                          <a:latin typeface="Calibri"/>
                          <a:cs typeface="Calibri"/>
                        </a:rPr>
                        <a:t>children’s</a:t>
                      </a:r>
                      <a:r>
                        <a:rPr sz="1600" spc="-20" dirty="0">
                          <a:latin typeface="Calibri"/>
                          <a:cs typeface="Calibri"/>
                        </a:rPr>
                        <a:t> data</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807085" algn="r">
                        <a:lnSpc>
                          <a:spcPct val="100000"/>
                        </a:lnSpc>
                        <a:spcBef>
                          <a:spcPts val="250"/>
                        </a:spcBef>
                      </a:pPr>
                      <a:r>
                        <a:rPr sz="1600" spc="-10" dirty="0">
                          <a:latin typeface="Calibri"/>
                          <a:cs typeface="Calibri"/>
                        </a:rPr>
                        <a:t>&lt;child&gt;</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441959">
                <a:tc>
                  <a:txBody>
                    <a:bodyPr/>
                    <a:lstStyle/>
                    <a:p>
                      <a:pPr marL="116839">
                        <a:lnSpc>
                          <a:spcPct val="100000"/>
                        </a:lnSpc>
                        <a:spcBef>
                          <a:spcPts val="250"/>
                        </a:spcBef>
                      </a:pPr>
                      <a:r>
                        <a:rPr lang="el-GR" sz="1600" dirty="0">
                          <a:latin typeface="+mn-lt"/>
                          <a:cs typeface="Calibri"/>
                        </a:rPr>
                        <a:t>Δεδομένα αδειοδότησης </a:t>
                      </a:r>
                      <a:r>
                        <a:rPr lang="el-GR" sz="1600" dirty="0">
                          <a:latin typeface="Calibri"/>
                          <a:cs typeface="Calibri"/>
                        </a:rPr>
                        <a:t>- </a:t>
                      </a:r>
                      <a:r>
                        <a:rPr sz="1600" dirty="0">
                          <a:latin typeface="Calibri"/>
                          <a:cs typeface="Calibri"/>
                        </a:rPr>
                        <a:t>Licensing</a:t>
                      </a:r>
                      <a:r>
                        <a:rPr sz="1600" spc="-15" dirty="0">
                          <a:latin typeface="Calibri"/>
                          <a:cs typeface="Calibri"/>
                        </a:rPr>
                        <a:t> </a:t>
                      </a:r>
                      <a:r>
                        <a:rPr sz="1600" spc="-20" dirty="0">
                          <a:latin typeface="Calibri"/>
                          <a:cs typeface="Calibri"/>
                        </a:rPr>
                        <a:t>data</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50"/>
                        </a:spcBef>
                      </a:pPr>
                      <a:r>
                        <a:rPr sz="1600" spc="-10" dirty="0">
                          <a:latin typeface="Calibri"/>
                          <a:cs typeface="Calibri"/>
                        </a:rPr>
                        <a:t>&lt;lic&gt;</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8"/>
                  </a:ext>
                </a:extLst>
              </a:tr>
              <a:tr h="436245">
                <a:tc>
                  <a:txBody>
                    <a:bodyPr/>
                    <a:lstStyle/>
                    <a:p>
                      <a:pPr marL="116839">
                        <a:lnSpc>
                          <a:spcPct val="100000"/>
                        </a:lnSpc>
                        <a:spcBef>
                          <a:spcPts val="250"/>
                        </a:spcBef>
                      </a:pPr>
                      <a:r>
                        <a:rPr lang="el-GR" sz="1600" spc="-10" dirty="0">
                          <a:latin typeface="+mn-lt"/>
                          <a:cs typeface="Calibri"/>
                        </a:rPr>
                        <a:t>Διαφήμιση - </a:t>
                      </a:r>
                      <a:r>
                        <a:rPr sz="1600" spc="-10" dirty="0">
                          <a:latin typeface="Calibri"/>
                          <a:cs typeface="Calibri"/>
                        </a:rPr>
                        <a:t>Advertising</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FF"/>
                    </a:solidFill>
                  </a:tcPr>
                </a:tc>
                <a:tc>
                  <a:txBody>
                    <a:bodyPr/>
                    <a:lstStyle/>
                    <a:p>
                      <a:pPr algn="ctr">
                        <a:lnSpc>
                          <a:spcPct val="100000"/>
                        </a:lnSpc>
                        <a:spcBef>
                          <a:spcPts val="250"/>
                        </a:spcBef>
                      </a:pPr>
                      <a:r>
                        <a:rPr sz="1600" spc="-20" dirty="0">
                          <a:latin typeface="Calibri"/>
                          <a:cs typeface="Calibri"/>
                        </a:rPr>
                        <a:t>&lt;ad&gt;</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9"/>
                  </a:ext>
                </a:extLst>
              </a:tr>
              <a:tr h="441959">
                <a:tc>
                  <a:txBody>
                    <a:bodyPr/>
                    <a:lstStyle/>
                    <a:p>
                      <a:pPr marL="116839">
                        <a:lnSpc>
                          <a:spcPct val="100000"/>
                        </a:lnSpc>
                        <a:spcBef>
                          <a:spcPts val="250"/>
                        </a:spcBef>
                      </a:pPr>
                      <a:r>
                        <a:rPr lang="el-GR" sz="1600" dirty="0">
                          <a:latin typeface="+mn-lt"/>
                          <a:cs typeface="Calibri"/>
                        </a:rPr>
                        <a:t>Οποιοσδήποτε άλλος τύπος συγκατάθεσης - </a:t>
                      </a:r>
                      <a:r>
                        <a:rPr sz="1600" dirty="0">
                          <a:latin typeface="Calibri"/>
                          <a:cs typeface="Calibri"/>
                        </a:rPr>
                        <a:t>Any</a:t>
                      </a:r>
                      <a:r>
                        <a:rPr sz="1600" spc="-15" dirty="0">
                          <a:latin typeface="Calibri"/>
                          <a:cs typeface="Calibri"/>
                        </a:rPr>
                        <a:t> </a:t>
                      </a:r>
                      <a:r>
                        <a:rPr sz="1600" dirty="0">
                          <a:latin typeface="Calibri"/>
                          <a:cs typeface="Calibri"/>
                        </a:rPr>
                        <a:t>other</a:t>
                      </a:r>
                      <a:r>
                        <a:rPr sz="1600" spc="-5" dirty="0">
                          <a:latin typeface="Calibri"/>
                          <a:cs typeface="Calibri"/>
                        </a:rPr>
                        <a:t> </a:t>
                      </a:r>
                      <a:r>
                        <a:rPr sz="1600" dirty="0">
                          <a:latin typeface="Calibri"/>
                          <a:cs typeface="Calibri"/>
                        </a:rPr>
                        <a:t>type</a:t>
                      </a:r>
                      <a:r>
                        <a:rPr sz="1600" spc="-15" dirty="0">
                          <a:latin typeface="Calibri"/>
                          <a:cs typeface="Calibri"/>
                        </a:rPr>
                        <a:t> </a:t>
                      </a:r>
                      <a:r>
                        <a:rPr sz="1600" dirty="0">
                          <a:latin typeface="Calibri"/>
                          <a:cs typeface="Calibri"/>
                        </a:rPr>
                        <a:t>of</a:t>
                      </a:r>
                      <a:r>
                        <a:rPr sz="1600" spc="-10" dirty="0">
                          <a:latin typeface="Calibri"/>
                          <a:cs typeface="Calibri"/>
                        </a:rPr>
                        <a:t> consent</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50"/>
                        </a:spcBef>
                      </a:pPr>
                      <a:r>
                        <a:rPr sz="1600" spc="-25" dirty="0">
                          <a:latin typeface="Calibri"/>
                          <a:cs typeface="Calibri"/>
                        </a:rPr>
                        <a:t>&lt;c&gt;</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4516372" y="243332"/>
            <a:ext cx="4322827" cy="1022652"/>
          </a:xfrm>
          <a:prstGeom prst="rect">
            <a:avLst/>
          </a:prstGeom>
        </p:spPr>
        <p:txBody>
          <a:bodyPr vert="horz" wrap="square" lIns="0" tIns="12700" rIns="0" bIns="0" rtlCol="0">
            <a:spAutoFit/>
          </a:bodyPr>
          <a:lstStyle/>
          <a:p>
            <a:pPr marL="64135">
              <a:lnSpc>
                <a:spcPts val="4220"/>
              </a:lnSpc>
              <a:spcBef>
                <a:spcPts val="100"/>
              </a:spcBef>
            </a:pPr>
            <a:r>
              <a:rPr lang="el-GR" sz="3600" spc="-40" dirty="0">
                <a:solidFill>
                  <a:srgbClr val="00622C"/>
                </a:solidFill>
              </a:rPr>
              <a:t>Συναίνεση με τη χρήση</a:t>
            </a:r>
            <a:br>
              <a:rPr lang="el-GR" sz="3600" spc="-40" dirty="0">
                <a:solidFill>
                  <a:srgbClr val="00622C"/>
                </a:solidFill>
              </a:rPr>
            </a:br>
            <a:r>
              <a:rPr sz="2200" b="0" spc="-75" dirty="0">
                <a:solidFill>
                  <a:srgbClr val="000000"/>
                </a:solidFill>
                <a:latin typeface="Gill Sans MT"/>
                <a:cs typeface="Gill Sans MT"/>
              </a:rPr>
              <a:t>(</a:t>
            </a:r>
            <a:r>
              <a:rPr lang="el-GR" sz="2200" b="0" spc="-75" dirty="0">
                <a:solidFill>
                  <a:srgbClr val="000000"/>
                </a:solidFill>
                <a:latin typeface="Gill Sans MT"/>
                <a:cs typeface="Gill Sans MT"/>
              </a:rPr>
              <a:t>ΓΚΠΔ</a:t>
            </a:r>
            <a:r>
              <a:rPr sz="2200" b="0" spc="-40" dirty="0">
                <a:solidFill>
                  <a:srgbClr val="000000"/>
                </a:solidFill>
                <a:latin typeface="Gill Sans MT"/>
                <a:cs typeface="Gill Sans MT"/>
              </a:rPr>
              <a:t> </a:t>
            </a:r>
            <a:r>
              <a:rPr lang="el-GR" sz="2200" b="0" spc="-50" dirty="0">
                <a:solidFill>
                  <a:srgbClr val="000000"/>
                </a:solidFill>
                <a:latin typeface="Gill Sans MT"/>
                <a:cs typeface="Gill Sans MT"/>
              </a:rPr>
              <a:t>άρθρο</a:t>
            </a:r>
            <a:r>
              <a:rPr sz="2200" b="0" spc="-50" dirty="0">
                <a:solidFill>
                  <a:srgbClr val="000000"/>
                </a:solidFill>
                <a:latin typeface="Gill Sans MT"/>
                <a:cs typeface="Gill Sans MT"/>
              </a:rPr>
              <a:t> </a:t>
            </a:r>
            <a:r>
              <a:rPr sz="2200" b="0" spc="155" dirty="0">
                <a:solidFill>
                  <a:srgbClr val="000000"/>
                </a:solidFill>
                <a:latin typeface="Gill Sans MT"/>
                <a:cs typeface="Gill Sans MT"/>
              </a:rPr>
              <a:t>4(11))</a:t>
            </a:r>
            <a:r>
              <a:rPr sz="2200" b="0" spc="-40" dirty="0">
                <a:solidFill>
                  <a:srgbClr val="000000"/>
                </a:solidFill>
                <a:latin typeface="Gill Sans MT"/>
                <a:cs typeface="Gill Sans MT"/>
              </a:rPr>
              <a:t> </a:t>
            </a:r>
            <a:r>
              <a:rPr sz="2200" b="0" dirty="0">
                <a:solidFill>
                  <a:srgbClr val="000000"/>
                </a:solidFill>
                <a:latin typeface="Gill Sans MT"/>
                <a:cs typeface="Gill Sans MT"/>
              </a:rPr>
              <a:t>(Rec</a:t>
            </a:r>
            <a:r>
              <a:rPr sz="2200" b="0" spc="-50" dirty="0">
                <a:solidFill>
                  <a:srgbClr val="000000"/>
                </a:solidFill>
                <a:latin typeface="Gill Sans MT"/>
                <a:cs typeface="Gill Sans MT"/>
              </a:rPr>
              <a:t> </a:t>
            </a:r>
            <a:r>
              <a:rPr sz="2200" b="0" spc="130" dirty="0">
                <a:solidFill>
                  <a:srgbClr val="000000"/>
                </a:solidFill>
                <a:latin typeface="Gill Sans MT"/>
                <a:cs typeface="Gill Sans MT"/>
              </a:rPr>
              <a:t>32)</a:t>
            </a:r>
            <a:endParaRPr sz="2200" dirty="0">
              <a:latin typeface="Gill Sans MT"/>
              <a:cs typeface="Gill Sans MT"/>
            </a:endParaRPr>
          </a:p>
        </p:txBody>
      </p:sp>
      <p:sp>
        <p:nvSpPr>
          <p:cNvPr id="4" name="object 4"/>
          <p:cNvSpPr txBox="1"/>
          <p:nvPr/>
        </p:nvSpPr>
        <p:spPr>
          <a:xfrm>
            <a:off x="405790" y="1437030"/>
            <a:ext cx="11382375" cy="4517519"/>
          </a:xfrm>
          <a:prstGeom prst="rect">
            <a:avLst/>
          </a:prstGeom>
        </p:spPr>
        <p:txBody>
          <a:bodyPr vert="horz" wrap="square" lIns="0" tIns="100965" rIns="0" bIns="0" rtlCol="0">
            <a:spAutoFit/>
          </a:bodyPr>
          <a:lstStyle/>
          <a:p>
            <a:pPr marL="12700">
              <a:lnSpc>
                <a:spcPct val="100000"/>
              </a:lnSpc>
              <a:spcBef>
                <a:spcPts val="795"/>
              </a:spcBef>
            </a:pPr>
            <a:r>
              <a:rPr sz="2500" spc="-225" dirty="0">
                <a:latin typeface="Gill Sans MT"/>
                <a:cs typeface="Gill Sans MT"/>
              </a:rPr>
              <a:t>When</a:t>
            </a:r>
            <a:r>
              <a:rPr sz="2500" spc="20" dirty="0">
                <a:latin typeface="Gill Sans MT"/>
                <a:cs typeface="Gill Sans MT"/>
              </a:rPr>
              <a:t> </a:t>
            </a:r>
            <a:r>
              <a:rPr sz="2500" spc="-20" dirty="0">
                <a:latin typeface="Gill Sans MT"/>
                <a:cs typeface="Gill Sans MT"/>
              </a:rPr>
              <a:t>the</a:t>
            </a:r>
            <a:r>
              <a:rPr sz="2500" spc="-155" dirty="0">
                <a:latin typeface="Gill Sans MT"/>
                <a:cs typeface="Gill Sans MT"/>
              </a:rPr>
              <a:t> </a:t>
            </a:r>
            <a:r>
              <a:rPr sz="2500" spc="-30" dirty="0">
                <a:latin typeface="Gill Sans MT"/>
                <a:cs typeface="Gill Sans MT"/>
              </a:rPr>
              <a:t>consent</a:t>
            </a:r>
            <a:r>
              <a:rPr sz="2500" spc="-125" dirty="0">
                <a:latin typeface="Gill Sans MT"/>
                <a:cs typeface="Gill Sans MT"/>
              </a:rPr>
              <a:t> </a:t>
            </a:r>
            <a:r>
              <a:rPr sz="2500" dirty="0">
                <a:latin typeface="Gill Sans MT"/>
                <a:cs typeface="Gill Sans MT"/>
              </a:rPr>
              <a:t>is</a:t>
            </a:r>
            <a:r>
              <a:rPr sz="2500" spc="-85" dirty="0">
                <a:latin typeface="Gill Sans MT"/>
                <a:cs typeface="Gill Sans MT"/>
              </a:rPr>
              <a:t> </a:t>
            </a:r>
            <a:r>
              <a:rPr sz="2500" spc="-65" dirty="0">
                <a:latin typeface="Gill Sans MT"/>
                <a:cs typeface="Gill Sans MT"/>
              </a:rPr>
              <a:t>explicitly</a:t>
            </a:r>
            <a:r>
              <a:rPr sz="2500" spc="-70" dirty="0">
                <a:latin typeface="Gill Sans MT"/>
                <a:cs typeface="Gill Sans MT"/>
              </a:rPr>
              <a:t> </a:t>
            </a:r>
            <a:r>
              <a:rPr sz="2500" spc="-100" dirty="0">
                <a:latin typeface="Gill Sans MT"/>
                <a:cs typeface="Gill Sans MT"/>
              </a:rPr>
              <a:t>required:</a:t>
            </a:r>
            <a:r>
              <a:rPr sz="2500" spc="-75" dirty="0">
                <a:latin typeface="Gill Sans MT"/>
                <a:cs typeface="Gill Sans MT"/>
              </a:rPr>
              <a:t> </a:t>
            </a:r>
            <a:r>
              <a:rPr sz="2500" b="1" spc="-20" dirty="0">
                <a:solidFill>
                  <a:srgbClr val="00AF50"/>
                </a:solidFill>
                <a:latin typeface="Arial Narrow"/>
                <a:cs typeface="Arial Narrow"/>
              </a:rPr>
              <a:t>fair</a:t>
            </a:r>
            <a:r>
              <a:rPr sz="2500" b="1" spc="-5" dirty="0">
                <a:solidFill>
                  <a:srgbClr val="00AF50"/>
                </a:solidFill>
                <a:latin typeface="Arial Narrow"/>
                <a:cs typeface="Arial Narrow"/>
              </a:rPr>
              <a:t> </a:t>
            </a:r>
            <a:r>
              <a:rPr sz="2500" b="1" spc="-60" dirty="0">
                <a:solidFill>
                  <a:srgbClr val="00AF50"/>
                </a:solidFill>
                <a:latin typeface="Arial Narrow"/>
                <a:cs typeface="Arial Narrow"/>
              </a:rPr>
              <a:t>processing</a:t>
            </a:r>
            <a:r>
              <a:rPr sz="2500" b="1" spc="-25" dirty="0">
                <a:solidFill>
                  <a:srgbClr val="00AF50"/>
                </a:solidFill>
                <a:latin typeface="Arial Narrow"/>
                <a:cs typeface="Arial Narrow"/>
              </a:rPr>
              <a:t> </a:t>
            </a:r>
            <a:r>
              <a:rPr sz="2500" b="1" spc="-10" dirty="0">
                <a:solidFill>
                  <a:srgbClr val="00AF50"/>
                </a:solidFill>
                <a:latin typeface="Arial Narrow"/>
                <a:cs typeface="Arial Narrow"/>
              </a:rPr>
              <a:t>clause</a:t>
            </a:r>
            <a:endParaRPr sz="2500" dirty="0">
              <a:latin typeface="Arial Narrow"/>
              <a:cs typeface="Arial Narrow"/>
            </a:endParaRPr>
          </a:p>
          <a:p>
            <a:pPr marL="12700" marR="719455">
              <a:lnSpc>
                <a:spcPts val="2700"/>
              </a:lnSpc>
              <a:spcBef>
                <a:spcPts val="1040"/>
              </a:spcBef>
            </a:pPr>
            <a:r>
              <a:rPr sz="2500" spc="-30" dirty="0">
                <a:latin typeface="Gill Sans MT"/>
                <a:cs typeface="Gill Sans MT"/>
              </a:rPr>
              <a:t>Clauses</a:t>
            </a:r>
            <a:r>
              <a:rPr sz="2500" spc="-145" dirty="0">
                <a:latin typeface="Gill Sans MT"/>
                <a:cs typeface="Gill Sans MT"/>
              </a:rPr>
              <a:t> </a:t>
            </a:r>
            <a:r>
              <a:rPr sz="2500" dirty="0">
                <a:latin typeface="Gill Sans MT"/>
                <a:cs typeface="Gill Sans MT"/>
              </a:rPr>
              <a:t>stating</a:t>
            </a:r>
            <a:r>
              <a:rPr sz="2500" spc="-90" dirty="0">
                <a:latin typeface="Gill Sans MT"/>
                <a:cs typeface="Gill Sans MT"/>
              </a:rPr>
              <a:t> </a:t>
            </a:r>
            <a:r>
              <a:rPr sz="2500" spc="-20" dirty="0">
                <a:latin typeface="Gill Sans MT"/>
                <a:cs typeface="Gill Sans MT"/>
              </a:rPr>
              <a:t>that</a:t>
            </a:r>
            <a:r>
              <a:rPr sz="2500" spc="-95" dirty="0">
                <a:latin typeface="Gill Sans MT"/>
                <a:cs typeface="Gill Sans MT"/>
              </a:rPr>
              <a:t> </a:t>
            </a:r>
            <a:r>
              <a:rPr sz="2500" dirty="0">
                <a:latin typeface="Gill Sans MT"/>
                <a:cs typeface="Gill Sans MT"/>
              </a:rPr>
              <a:t>by</a:t>
            </a:r>
            <a:r>
              <a:rPr sz="2500" spc="-100" dirty="0">
                <a:latin typeface="Gill Sans MT"/>
                <a:cs typeface="Gill Sans MT"/>
              </a:rPr>
              <a:t> </a:t>
            </a:r>
            <a:r>
              <a:rPr sz="2500" spc="-20" dirty="0">
                <a:latin typeface="Gill Sans MT"/>
                <a:cs typeface="Gill Sans MT"/>
              </a:rPr>
              <a:t>simply</a:t>
            </a:r>
            <a:r>
              <a:rPr sz="2500" spc="-105" dirty="0">
                <a:latin typeface="Gill Sans MT"/>
                <a:cs typeface="Gill Sans MT"/>
              </a:rPr>
              <a:t> </a:t>
            </a:r>
            <a:r>
              <a:rPr sz="2500" dirty="0">
                <a:latin typeface="Gill Sans MT"/>
                <a:cs typeface="Gill Sans MT"/>
              </a:rPr>
              <a:t>using</a:t>
            </a:r>
            <a:r>
              <a:rPr sz="2500" spc="-95" dirty="0">
                <a:latin typeface="Gill Sans MT"/>
                <a:cs typeface="Gill Sans MT"/>
              </a:rPr>
              <a:t> </a:t>
            </a:r>
            <a:r>
              <a:rPr sz="2500" spc="-10" dirty="0">
                <a:latin typeface="Gill Sans MT"/>
                <a:cs typeface="Gill Sans MT"/>
              </a:rPr>
              <a:t>the</a:t>
            </a:r>
            <a:r>
              <a:rPr sz="2500" spc="-100" dirty="0">
                <a:latin typeface="Gill Sans MT"/>
                <a:cs typeface="Gill Sans MT"/>
              </a:rPr>
              <a:t> </a:t>
            </a:r>
            <a:r>
              <a:rPr sz="2500" spc="-50" dirty="0">
                <a:latin typeface="Gill Sans MT"/>
                <a:cs typeface="Gill Sans MT"/>
              </a:rPr>
              <a:t>service,</a:t>
            </a:r>
            <a:r>
              <a:rPr sz="2500" spc="-114" dirty="0">
                <a:latin typeface="Gill Sans MT"/>
                <a:cs typeface="Gill Sans MT"/>
              </a:rPr>
              <a:t> </a:t>
            </a:r>
            <a:r>
              <a:rPr sz="2500" spc="-10" dirty="0">
                <a:latin typeface="Gill Sans MT"/>
                <a:cs typeface="Gill Sans MT"/>
              </a:rPr>
              <a:t>the</a:t>
            </a:r>
            <a:r>
              <a:rPr sz="2500" spc="-105" dirty="0">
                <a:latin typeface="Gill Sans MT"/>
                <a:cs typeface="Gill Sans MT"/>
              </a:rPr>
              <a:t> </a:t>
            </a:r>
            <a:r>
              <a:rPr sz="2500" spc="-45" dirty="0">
                <a:latin typeface="Gill Sans MT"/>
                <a:cs typeface="Gill Sans MT"/>
              </a:rPr>
              <a:t>user</a:t>
            </a:r>
            <a:r>
              <a:rPr sz="2500" spc="-100" dirty="0">
                <a:latin typeface="Gill Sans MT"/>
                <a:cs typeface="Gill Sans MT"/>
              </a:rPr>
              <a:t> </a:t>
            </a:r>
            <a:r>
              <a:rPr sz="2500" spc="-20" dirty="0">
                <a:latin typeface="Gill Sans MT"/>
                <a:cs typeface="Gill Sans MT"/>
              </a:rPr>
              <a:t>consents</a:t>
            </a:r>
            <a:r>
              <a:rPr sz="2500" spc="-120" dirty="0">
                <a:latin typeface="Gill Sans MT"/>
                <a:cs typeface="Gill Sans MT"/>
              </a:rPr>
              <a:t> </a:t>
            </a:r>
            <a:r>
              <a:rPr sz="2500" spc="-90" dirty="0">
                <a:latin typeface="Gill Sans MT"/>
                <a:cs typeface="Gill Sans MT"/>
              </a:rPr>
              <a:t>to</a:t>
            </a:r>
            <a:r>
              <a:rPr sz="2500" spc="-85" dirty="0">
                <a:latin typeface="Gill Sans MT"/>
                <a:cs typeface="Gill Sans MT"/>
              </a:rPr>
              <a:t> </a:t>
            </a:r>
            <a:r>
              <a:rPr sz="2500" spc="-10" dirty="0">
                <a:latin typeface="Gill Sans MT"/>
                <a:cs typeface="Gill Sans MT"/>
              </a:rPr>
              <a:t>the</a:t>
            </a:r>
            <a:r>
              <a:rPr sz="2500" spc="-105" dirty="0">
                <a:latin typeface="Gill Sans MT"/>
                <a:cs typeface="Gill Sans MT"/>
              </a:rPr>
              <a:t> </a:t>
            </a:r>
            <a:r>
              <a:rPr sz="2500" spc="-75" dirty="0">
                <a:latin typeface="Gill Sans MT"/>
                <a:cs typeface="Gill Sans MT"/>
              </a:rPr>
              <a:t>terms</a:t>
            </a:r>
            <a:r>
              <a:rPr sz="2500" spc="-100" dirty="0">
                <a:latin typeface="Gill Sans MT"/>
                <a:cs typeface="Gill Sans MT"/>
              </a:rPr>
              <a:t> </a:t>
            </a:r>
            <a:r>
              <a:rPr sz="2500" dirty="0">
                <a:latin typeface="Gill Sans MT"/>
                <a:cs typeface="Gill Sans MT"/>
              </a:rPr>
              <a:t>of</a:t>
            </a:r>
            <a:r>
              <a:rPr sz="2500" spc="80" dirty="0">
                <a:latin typeface="Gill Sans MT"/>
                <a:cs typeface="Gill Sans MT"/>
              </a:rPr>
              <a:t> </a:t>
            </a:r>
            <a:r>
              <a:rPr sz="2500" spc="-25" dirty="0">
                <a:latin typeface="Gill Sans MT"/>
                <a:cs typeface="Gill Sans MT"/>
              </a:rPr>
              <a:t>the </a:t>
            </a:r>
            <a:r>
              <a:rPr sz="2500" spc="-40" dirty="0">
                <a:latin typeface="Gill Sans MT"/>
                <a:cs typeface="Gill Sans MT"/>
              </a:rPr>
              <a:t>privacy</a:t>
            </a:r>
            <a:r>
              <a:rPr sz="2500" spc="-135" dirty="0">
                <a:latin typeface="Gill Sans MT"/>
                <a:cs typeface="Gill Sans MT"/>
              </a:rPr>
              <a:t> </a:t>
            </a:r>
            <a:r>
              <a:rPr sz="2500" spc="-35" dirty="0">
                <a:latin typeface="Gill Sans MT"/>
                <a:cs typeface="Gill Sans MT"/>
              </a:rPr>
              <a:t>policy:</a:t>
            </a:r>
            <a:r>
              <a:rPr sz="2500" spc="-140" dirty="0">
                <a:latin typeface="Gill Sans MT"/>
                <a:cs typeface="Gill Sans MT"/>
              </a:rPr>
              <a:t> </a:t>
            </a:r>
            <a:r>
              <a:rPr sz="2500" b="1" spc="-40" dirty="0">
                <a:solidFill>
                  <a:srgbClr val="FF0000"/>
                </a:solidFill>
                <a:latin typeface="Arial Narrow"/>
                <a:cs typeface="Arial Narrow"/>
              </a:rPr>
              <a:t>unfair</a:t>
            </a:r>
            <a:r>
              <a:rPr sz="2500" b="1" spc="-85" dirty="0">
                <a:solidFill>
                  <a:srgbClr val="FF0000"/>
                </a:solidFill>
                <a:latin typeface="Arial Narrow"/>
                <a:cs typeface="Arial Narrow"/>
              </a:rPr>
              <a:t> </a:t>
            </a:r>
            <a:r>
              <a:rPr sz="2500" b="1" spc="-60" dirty="0">
                <a:solidFill>
                  <a:srgbClr val="FF0000"/>
                </a:solidFill>
                <a:latin typeface="Arial Narrow"/>
                <a:cs typeface="Arial Narrow"/>
              </a:rPr>
              <a:t>processing</a:t>
            </a:r>
            <a:r>
              <a:rPr sz="2500" b="1" spc="-85" dirty="0">
                <a:solidFill>
                  <a:srgbClr val="FF0000"/>
                </a:solidFill>
                <a:latin typeface="Arial Narrow"/>
                <a:cs typeface="Arial Narrow"/>
              </a:rPr>
              <a:t> </a:t>
            </a:r>
            <a:r>
              <a:rPr sz="2500" b="1" spc="-10" dirty="0">
                <a:solidFill>
                  <a:srgbClr val="FF0000"/>
                </a:solidFill>
                <a:latin typeface="Arial Narrow"/>
                <a:cs typeface="Arial Narrow"/>
              </a:rPr>
              <a:t>clauses</a:t>
            </a:r>
            <a:endParaRPr sz="2500" dirty="0">
              <a:latin typeface="Arial Narrow"/>
              <a:cs typeface="Arial Narrow"/>
            </a:endParaRPr>
          </a:p>
          <a:p>
            <a:pPr>
              <a:lnSpc>
                <a:spcPct val="100000"/>
              </a:lnSpc>
              <a:spcBef>
                <a:spcPts val="30"/>
              </a:spcBef>
            </a:pPr>
            <a:endParaRPr sz="3700" dirty="0">
              <a:latin typeface="Arial Narrow"/>
              <a:cs typeface="Arial Narrow"/>
            </a:endParaRPr>
          </a:p>
          <a:p>
            <a:pPr marL="12700">
              <a:lnSpc>
                <a:spcPct val="100000"/>
              </a:lnSpc>
            </a:pPr>
            <a:r>
              <a:rPr lang="el-GR" sz="2400" b="1" spc="-35" dirty="0">
                <a:latin typeface="Arial Narrow"/>
                <a:cs typeface="Arial Narrow"/>
              </a:rPr>
              <a:t>Πολιτική απορρήτου της </a:t>
            </a:r>
            <a:r>
              <a:rPr lang="el-GR" sz="2400" b="1" spc="-35" dirty="0" err="1">
                <a:latin typeface="Arial Narrow"/>
                <a:cs typeface="Arial Narrow"/>
              </a:rPr>
              <a:t>Epic</a:t>
            </a:r>
            <a:r>
              <a:rPr lang="el-GR" sz="2400" b="1" spc="-35" dirty="0">
                <a:latin typeface="Arial Narrow"/>
                <a:cs typeface="Arial Narrow"/>
              </a:rPr>
              <a:t> </a:t>
            </a:r>
            <a:r>
              <a:rPr lang="el-GR" sz="2400" b="1" spc="-35" dirty="0" err="1">
                <a:latin typeface="Arial Narrow"/>
                <a:cs typeface="Arial Narrow"/>
              </a:rPr>
              <a:t>games</a:t>
            </a:r>
            <a:r>
              <a:rPr lang="el-GR" sz="2400" b="1" spc="-35" dirty="0">
                <a:latin typeface="Arial Narrow"/>
                <a:cs typeface="Arial Narrow"/>
              </a:rPr>
              <a:t> (τελευταία ενημέρωση στις 24 Μαΐου 2018</a:t>
            </a:r>
            <a:r>
              <a:rPr sz="2400" b="1" spc="245" dirty="0">
                <a:latin typeface="Arial Narrow"/>
                <a:cs typeface="Arial Narrow"/>
              </a:rPr>
              <a:t>)</a:t>
            </a:r>
            <a:endParaRPr sz="2400" dirty="0">
              <a:latin typeface="Arial Narrow"/>
              <a:cs typeface="Arial Narrow"/>
            </a:endParaRPr>
          </a:p>
          <a:p>
            <a:pPr>
              <a:lnSpc>
                <a:spcPct val="100000"/>
              </a:lnSpc>
              <a:spcBef>
                <a:spcPts val="25"/>
              </a:spcBef>
            </a:pPr>
            <a:endParaRPr sz="3900" dirty="0">
              <a:latin typeface="Arial Narrow"/>
              <a:cs typeface="Arial Narrow"/>
            </a:endParaRPr>
          </a:p>
          <a:p>
            <a:pPr marL="12700" marR="5080" algn="just">
              <a:lnSpc>
                <a:spcPct val="90000"/>
              </a:lnSpc>
            </a:pPr>
            <a:r>
              <a:rPr sz="2400" dirty="0">
                <a:solidFill>
                  <a:srgbClr val="C00000"/>
                </a:solidFill>
                <a:latin typeface="Courier New"/>
                <a:cs typeface="Courier New"/>
              </a:rPr>
              <a:t>&lt;cuse3&gt;</a:t>
            </a:r>
            <a:r>
              <a:rPr sz="2400" spc="465" dirty="0">
                <a:solidFill>
                  <a:srgbClr val="C00000"/>
                </a:solidFill>
                <a:latin typeface="Courier New"/>
                <a:cs typeface="Courier New"/>
              </a:rPr>
              <a:t> </a:t>
            </a:r>
            <a:r>
              <a:rPr lang="el-GR" sz="2400" dirty="0">
                <a:latin typeface="Courier New"/>
                <a:cs typeface="Courier New"/>
              </a:rPr>
              <a:t>όταν χρησιμοποιείτε τους </a:t>
            </a:r>
            <a:r>
              <a:rPr lang="el-GR" sz="2400" dirty="0" err="1">
                <a:latin typeface="Courier New"/>
                <a:cs typeface="Courier New"/>
              </a:rPr>
              <a:t>ιστότοπους</a:t>
            </a:r>
            <a:r>
              <a:rPr lang="el-GR" sz="2400" dirty="0">
                <a:latin typeface="Courier New"/>
                <a:cs typeface="Courier New"/>
              </a:rPr>
              <a:t>, τα παιχνίδια, τις μηχανές παιχνιδιών και τις εφαρμογές μας, συμφωνείτε με τη συλλογή, τη χρήση, την αποκάλυψη και τη μεταφορά πληροφοριών όπως περιγράφεται στην παρούσα πολιτική, γι' αυτό παρακαλούμε διαβάστε την προσεκτικά</a:t>
            </a:r>
            <a:r>
              <a:rPr sz="2400" spc="-10" dirty="0">
                <a:latin typeface="Courier New"/>
                <a:cs typeface="Courier New"/>
              </a:rPr>
              <a:t>.</a:t>
            </a:r>
            <a:r>
              <a:rPr sz="2400" spc="-10" dirty="0">
                <a:solidFill>
                  <a:srgbClr val="C00000"/>
                </a:solidFill>
                <a:latin typeface="Courier New"/>
                <a:cs typeface="Courier New"/>
              </a:rPr>
              <a:t>&lt;/cuse3&gt;</a:t>
            </a:r>
            <a:endParaRPr sz="2400" dirty="0">
              <a:latin typeface="Courier New"/>
              <a:cs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633342" y="57404"/>
            <a:ext cx="4903470" cy="782008"/>
          </a:xfrm>
          <a:prstGeom prst="rect">
            <a:avLst/>
          </a:prstGeom>
        </p:spPr>
        <p:txBody>
          <a:bodyPr vert="horz" wrap="square" lIns="0" tIns="225805" rIns="0" bIns="0" rtlCol="0">
            <a:spAutoFit/>
          </a:bodyPr>
          <a:lstStyle/>
          <a:p>
            <a:pPr marL="1184275">
              <a:lnSpc>
                <a:spcPct val="100000"/>
              </a:lnSpc>
              <a:spcBef>
                <a:spcPts val="100"/>
              </a:spcBef>
            </a:pPr>
            <a:r>
              <a:rPr lang="el-GR" sz="3600" dirty="0">
                <a:solidFill>
                  <a:srgbClr val="00622C"/>
                </a:solidFill>
                <a:latin typeface="Times New Roman"/>
                <a:cs typeface="Times New Roman"/>
              </a:rPr>
              <a:t>Αλλαγή πολιτικής</a:t>
            </a:r>
            <a:endParaRPr sz="3600" dirty="0"/>
          </a:p>
        </p:txBody>
      </p:sp>
      <p:sp>
        <p:nvSpPr>
          <p:cNvPr id="4" name="object 4"/>
          <p:cNvSpPr txBox="1"/>
          <p:nvPr/>
        </p:nvSpPr>
        <p:spPr>
          <a:xfrm>
            <a:off x="380365" y="839412"/>
            <a:ext cx="11431270" cy="5414174"/>
          </a:xfrm>
          <a:prstGeom prst="rect">
            <a:avLst/>
          </a:prstGeom>
        </p:spPr>
        <p:txBody>
          <a:bodyPr vert="horz" wrap="square" lIns="0" tIns="102235" rIns="0" bIns="0" rtlCol="0">
            <a:spAutoFit/>
          </a:bodyPr>
          <a:lstStyle/>
          <a:p>
            <a:pPr marL="12700" algn="just">
              <a:lnSpc>
                <a:spcPct val="100000"/>
              </a:lnSpc>
              <a:spcBef>
                <a:spcPts val="805"/>
              </a:spcBef>
            </a:pPr>
            <a:r>
              <a:rPr lang="el-GR" sz="2400" spc="-225" dirty="0">
                <a:latin typeface="Gill Sans MT"/>
                <a:cs typeface="Gill Sans MT"/>
              </a:rPr>
              <a:t>Όταν δίνεται ειδοποίηση και απαιτείται νέα συγκατάθεση</a:t>
            </a:r>
            <a:r>
              <a:rPr sz="2400" spc="-95" dirty="0">
                <a:latin typeface="Gill Sans MT"/>
                <a:cs typeface="Gill Sans MT"/>
              </a:rPr>
              <a:t>:</a:t>
            </a:r>
            <a:r>
              <a:rPr sz="2400" spc="-55" dirty="0">
                <a:latin typeface="Gill Sans MT"/>
                <a:cs typeface="Gill Sans MT"/>
              </a:rPr>
              <a:t> </a:t>
            </a:r>
            <a:r>
              <a:rPr lang="el-GR" sz="2400" b="1" spc="-20" dirty="0">
                <a:solidFill>
                  <a:srgbClr val="00AF50"/>
                </a:solidFill>
                <a:latin typeface="Arial Narrow"/>
                <a:cs typeface="Arial Narrow"/>
              </a:rPr>
              <a:t>ρήτρα δίκαιης επεξεργασίας</a:t>
            </a:r>
          </a:p>
          <a:p>
            <a:pPr marL="12700" algn="just">
              <a:lnSpc>
                <a:spcPct val="100000"/>
              </a:lnSpc>
              <a:spcBef>
                <a:spcPts val="805"/>
              </a:spcBef>
            </a:pPr>
            <a:r>
              <a:rPr lang="el-GR" sz="2400" dirty="0">
                <a:latin typeface="Gill Sans MT"/>
                <a:cs typeface="Gill Sans MT"/>
              </a:rPr>
              <a:t>Όταν δίνεται ειδοποίηση αλλά δεν απαιτείται νέα συγκατάθεση (ή επιβεβαίωση της ανάγνωσης)</a:t>
            </a:r>
            <a:r>
              <a:rPr sz="2400" spc="-45" dirty="0">
                <a:solidFill>
                  <a:srgbClr val="CF9D00"/>
                </a:solidFill>
                <a:latin typeface="Gill Sans MT"/>
                <a:cs typeface="Gill Sans MT"/>
              </a:rPr>
              <a:t>: </a:t>
            </a:r>
            <a:r>
              <a:rPr lang="el-GR" sz="2400" b="1" spc="-40" dirty="0">
                <a:solidFill>
                  <a:srgbClr val="CF9D00"/>
                </a:solidFill>
                <a:latin typeface="Arial Narrow"/>
                <a:cs typeface="Arial Narrow"/>
              </a:rPr>
              <a:t>ρήτρα προβληματικής επεξεργασίας</a:t>
            </a:r>
          </a:p>
          <a:p>
            <a:pPr marL="12700" algn="just">
              <a:lnSpc>
                <a:spcPct val="100000"/>
              </a:lnSpc>
              <a:spcBef>
                <a:spcPts val="805"/>
              </a:spcBef>
            </a:pPr>
            <a:endParaRPr sz="3700" dirty="0">
              <a:latin typeface="Arial Narrow"/>
              <a:cs typeface="Arial Narrow"/>
            </a:endParaRPr>
          </a:p>
          <a:p>
            <a:pPr marL="12700" algn="just">
              <a:lnSpc>
                <a:spcPct val="100000"/>
              </a:lnSpc>
            </a:pPr>
            <a:r>
              <a:rPr lang="el-GR" sz="2400" b="1" spc="-25" dirty="0">
                <a:latin typeface="Arial Narrow"/>
                <a:cs typeface="Arial Narrow"/>
              </a:rPr>
              <a:t>Πολιτική απορρήτου του </a:t>
            </a:r>
            <a:r>
              <a:rPr lang="en-GB" sz="2400" b="1" spc="-25" dirty="0">
                <a:latin typeface="Arial Narrow"/>
                <a:cs typeface="Arial Narrow"/>
              </a:rPr>
              <a:t>Twitter</a:t>
            </a:r>
            <a:r>
              <a:rPr lang="el-GR" sz="2400" b="1" spc="-25" dirty="0">
                <a:latin typeface="Arial Narrow"/>
                <a:cs typeface="Arial Narrow"/>
              </a:rPr>
              <a:t> </a:t>
            </a:r>
            <a:r>
              <a:rPr sz="2400" b="1" dirty="0">
                <a:latin typeface="Arial Narrow"/>
                <a:cs typeface="Arial Narrow"/>
              </a:rPr>
              <a:t>(</a:t>
            </a:r>
            <a:r>
              <a:rPr lang="el-GR" sz="2400" b="1" dirty="0">
                <a:latin typeface="Arial Narrow"/>
                <a:cs typeface="Arial Narrow"/>
              </a:rPr>
              <a:t>με ισχύ από τις 25 Μαΐου </a:t>
            </a:r>
            <a:r>
              <a:rPr sz="2400" b="1" spc="245" dirty="0">
                <a:latin typeface="Arial Narrow"/>
                <a:cs typeface="Arial Narrow"/>
              </a:rPr>
              <a:t>2018)</a:t>
            </a:r>
            <a:endParaRPr sz="2400" dirty="0">
              <a:latin typeface="Arial Narrow"/>
              <a:cs typeface="Arial Narrow"/>
            </a:endParaRPr>
          </a:p>
          <a:p>
            <a:pPr>
              <a:lnSpc>
                <a:spcPct val="100000"/>
              </a:lnSpc>
              <a:spcBef>
                <a:spcPts val="50"/>
              </a:spcBef>
            </a:pPr>
            <a:endParaRPr sz="3900" dirty="0">
              <a:latin typeface="Arial Narrow"/>
              <a:cs typeface="Arial Narrow"/>
            </a:endParaRPr>
          </a:p>
          <a:p>
            <a:pPr marL="12700" marR="5080" algn="just">
              <a:lnSpc>
                <a:spcPct val="90000"/>
              </a:lnSpc>
            </a:pPr>
            <a:r>
              <a:rPr sz="2200" dirty="0">
                <a:solidFill>
                  <a:srgbClr val="BE9000"/>
                </a:solidFill>
                <a:latin typeface="Courier New"/>
                <a:cs typeface="Courier New"/>
              </a:rPr>
              <a:t>&lt;pch2&gt;</a:t>
            </a:r>
            <a:r>
              <a:rPr lang="el-GR" sz="2200" dirty="0">
                <a:latin typeface="Courier New"/>
                <a:cs typeface="Courier New"/>
              </a:rPr>
              <a:t> Ενδέχεται να αναθεωρούμε την παρούσα Πολιτική Απορρήτου κατά καιρούς. Η πιο πρόσφατη έκδοση της πολιτικής θα διέπει την επεξεργασία των προσωπικών σας δεδομένων και θα βρίσκεται πάντα στη διεύθυνση https://twitter.com/privacy</a:t>
            </a:r>
            <a:r>
              <a:rPr lang="en-US" sz="2200" dirty="0">
                <a:latin typeface="Courier New"/>
                <a:cs typeface="Courier New"/>
              </a:rPr>
              <a:t>.</a:t>
            </a:r>
            <a:r>
              <a:rPr lang="en-US" sz="2200" spc="50" dirty="0">
                <a:latin typeface="Courier New"/>
                <a:cs typeface="Courier New"/>
              </a:rPr>
              <a:t> </a:t>
            </a:r>
            <a:r>
              <a:rPr lang="el-GR" sz="2200" spc="-25" dirty="0">
                <a:latin typeface="Courier New"/>
                <a:cs typeface="Courier New"/>
              </a:rPr>
              <a:t>Εάν προβούμε σε αλλαγή της παρούσας πολιτικής η οποία, κατά τη διακριτική μας ευχέρεια, είναι ουσιώδης, θα σας ειδοποιήσουμε μέσω μιας ενημέρωσης @Twitter ή μέσω ηλεκτρονικού ταχυδρομείου στη διεύθυνση ηλεκτρονικού ταχυδρομείου που σχετίζεται με το λογαριασμό σας</a:t>
            </a:r>
            <a:r>
              <a:rPr sz="2200" spc="-10" dirty="0">
                <a:solidFill>
                  <a:srgbClr val="BE9000"/>
                </a:solidFill>
                <a:latin typeface="Courier New"/>
                <a:cs typeface="Courier New"/>
              </a:rPr>
              <a:t>.&lt;/pch2&gt;</a:t>
            </a:r>
            <a:endParaRPr sz="2200" dirty="0">
              <a:latin typeface="Courier New"/>
              <a:cs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p:nvPr/>
        </p:nvSpPr>
        <p:spPr>
          <a:xfrm>
            <a:off x="916939" y="2004186"/>
            <a:ext cx="10066655" cy="3994683"/>
          </a:xfrm>
          <a:prstGeom prst="rect">
            <a:avLst/>
          </a:prstGeom>
        </p:spPr>
        <p:txBody>
          <a:bodyPr vert="horz" wrap="square" lIns="0" tIns="12700" rIns="0" bIns="0" rtlCol="0">
            <a:spAutoFit/>
          </a:bodyPr>
          <a:lstStyle/>
          <a:p>
            <a:pPr marL="12700">
              <a:lnSpc>
                <a:spcPct val="100000"/>
              </a:lnSpc>
              <a:spcBef>
                <a:spcPts val="100"/>
              </a:spcBef>
            </a:pPr>
            <a:r>
              <a:rPr lang="el-GR" sz="2400" spc="-225" dirty="0">
                <a:latin typeface="Gill Sans MT"/>
                <a:cs typeface="Gill Sans MT"/>
              </a:rPr>
              <a:t>Όταν δεν δίνεται ειδοποίηση και δεν απαιτείται νέα συγκατάθεση</a:t>
            </a:r>
            <a:r>
              <a:rPr sz="2400" spc="-100" dirty="0">
                <a:latin typeface="Gill Sans MT"/>
                <a:cs typeface="Gill Sans MT"/>
              </a:rPr>
              <a:t>:</a:t>
            </a:r>
            <a:r>
              <a:rPr sz="2400" spc="-35" dirty="0">
                <a:latin typeface="Gill Sans MT"/>
                <a:cs typeface="Gill Sans MT"/>
              </a:rPr>
              <a:t> </a:t>
            </a:r>
            <a:r>
              <a:rPr lang="el-GR" sz="2400" b="1" spc="-50" dirty="0">
                <a:solidFill>
                  <a:srgbClr val="FF0000"/>
                </a:solidFill>
                <a:latin typeface="Arial Narrow"/>
                <a:cs typeface="Arial Narrow"/>
              </a:rPr>
              <a:t>ρήτρα αθέμιτης επεξεργασίας</a:t>
            </a:r>
          </a:p>
          <a:p>
            <a:pPr marL="12700">
              <a:lnSpc>
                <a:spcPct val="100000"/>
              </a:lnSpc>
              <a:spcBef>
                <a:spcPts val="100"/>
              </a:spcBef>
            </a:pPr>
            <a:endParaRPr sz="3750" dirty="0">
              <a:latin typeface="Arial Narrow"/>
              <a:cs typeface="Arial Narrow"/>
            </a:endParaRPr>
          </a:p>
          <a:p>
            <a:pPr marL="12700">
              <a:lnSpc>
                <a:spcPct val="100000"/>
              </a:lnSpc>
            </a:pPr>
            <a:r>
              <a:rPr lang="el-GR" sz="2400" b="1" spc="-40" dirty="0">
                <a:latin typeface="Arial Narrow"/>
                <a:cs typeface="Arial Narrow"/>
              </a:rPr>
              <a:t>Πολιτική απορρήτου κρατήσεων </a:t>
            </a:r>
            <a:r>
              <a:rPr sz="2400" b="1" dirty="0">
                <a:latin typeface="Arial Narrow"/>
                <a:cs typeface="Arial Narrow"/>
              </a:rPr>
              <a:t>(</a:t>
            </a:r>
            <a:r>
              <a:rPr lang="el-GR" sz="2400" b="1" dirty="0">
                <a:latin typeface="Arial Narrow"/>
                <a:cs typeface="Arial Narrow"/>
              </a:rPr>
              <a:t>τελευταία ενημέρωση στις </a:t>
            </a:r>
            <a:r>
              <a:rPr sz="2400" b="1" spc="250" dirty="0">
                <a:latin typeface="Arial Narrow"/>
                <a:cs typeface="Arial Narrow"/>
              </a:rPr>
              <a:t>9</a:t>
            </a:r>
            <a:r>
              <a:rPr sz="2400" b="1" spc="45" dirty="0">
                <a:latin typeface="Arial Narrow"/>
                <a:cs typeface="Arial Narrow"/>
              </a:rPr>
              <a:t> </a:t>
            </a:r>
            <a:r>
              <a:rPr lang="el-GR" sz="2400" b="1" dirty="0">
                <a:latin typeface="Arial Narrow"/>
                <a:cs typeface="Arial Narrow"/>
              </a:rPr>
              <a:t>Μαΐου</a:t>
            </a:r>
            <a:r>
              <a:rPr sz="2400" b="1" spc="15" dirty="0">
                <a:latin typeface="Arial Narrow"/>
                <a:cs typeface="Arial Narrow"/>
              </a:rPr>
              <a:t> </a:t>
            </a:r>
            <a:r>
              <a:rPr sz="2400" b="1" spc="245" dirty="0">
                <a:latin typeface="Arial Narrow"/>
                <a:cs typeface="Arial Narrow"/>
              </a:rPr>
              <a:t>2018)</a:t>
            </a:r>
            <a:endParaRPr sz="2400" dirty="0">
              <a:latin typeface="Arial Narrow"/>
              <a:cs typeface="Arial Narrow"/>
            </a:endParaRPr>
          </a:p>
          <a:p>
            <a:pPr>
              <a:lnSpc>
                <a:spcPct val="100000"/>
              </a:lnSpc>
              <a:spcBef>
                <a:spcPts val="10"/>
              </a:spcBef>
            </a:pPr>
            <a:endParaRPr sz="3950" dirty="0">
              <a:latin typeface="Arial Narrow"/>
              <a:cs typeface="Arial Narrow"/>
            </a:endParaRPr>
          </a:p>
          <a:p>
            <a:pPr marL="12700" marR="5080">
              <a:lnSpc>
                <a:spcPts val="2590"/>
              </a:lnSpc>
            </a:pPr>
            <a:r>
              <a:rPr sz="2400" dirty="0">
                <a:solidFill>
                  <a:srgbClr val="C00000"/>
                </a:solidFill>
                <a:latin typeface="Courier New"/>
                <a:cs typeface="Courier New"/>
              </a:rPr>
              <a:t>&lt;pch3&gt;</a:t>
            </a:r>
            <a:r>
              <a:rPr lang="el-GR" sz="2400" dirty="0">
                <a:latin typeface="Courier New"/>
                <a:cs typeface="Courier New"/>
              </a:rPr>
              <a:t> Ενδέχεται να τροποποιούμε τη Δήλωση Απορρήτου κατά καιρούς. Εάν ενδιαφέρεστε για την προστασία των προσωπικών σας δεδομένων, επισκεφθείτε τακτικά αυτή τη σελίδα και θα γνωρίζετε ακριβώς ποια είναι η κατάστασή σας</a:t>
            </a:r>
            <a:r>
              <a:rPr sz="2400" spc="-10" dirty="0">
                <a:solidFill>
                  <a:srgbClr val="C00000"/>
                </a:solidFill>
                <a:latin typeface="Courier New"/>
                <a:cs typeface="Courier New"/>
              </a:rPr>
              <a:t>.&lt;/pch3&gt;</a:t>
            </a:r>
            <a:endParaRPr sz="2400" dirty="0">
              <a:latin typeface="Courier New"/>
              <a:cs typeface="Courier New"/>
            </a:endParaRPr>
          </a:p>
        </p:txBody>
      </p:sp>
      <p:sp>
        <p:nvSpPr>
          <p:cNvPr id="4" name="object 4"/>
          <p:cNvSpPr txBox="1">
            <a:spLocks noGrp="1"/>
          </p:cNvSpPr>
          <p:nvPr>
            <p:ph type="title"/>
          </p:nvPr>
        </p:nvSpPr>
        <p:spPr>
          <a:xfrm>
            <a:off x="3633342" y="57404"/>
            <a:ext cx="5358258" cy="950978"/>
          </a:xfrm>
          <a:prstGeom prst="rect">
            <a:avLst/>
          </a:prstGeom>
        </p:spPr>
        <p:txBody>
          <a:bodyPr vert="horz" wrap="square" lIns="0" tIns="271221" rIns="0" bIns="0" rtlCol="0">
            <a:spAutoFit/>
          </a:bodyPr>
          <a:lstStyle/>
          <a:p>
            <a:pPr marL="823594">
              <a:lnSpc>
                <a:spcPct val="100000"/>
              </a:lnSpc>
              <a:spcBef>
                <a:spcPts val="105"/>
              </a:spcBef>
            </a:pPr>
            <a:r>
              <a:rPr lang="el-GR" sz="4400" dirty="0">
                <a:solidFill>
                  <a:srgbClr val="00622C"/>
                </a:solidFill>
                <a:latin typeface="Times New Roman"/>
                <a:cs typeface="Times New Roman"/>
              </a:rPr>
              <a:t>Αλλαγή πολιτικής</a:t>
            </a:r>
            <a:endParaRPr sz="4400" dirty="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613785" y="260068"/>
            <a:ext cx="4964430" cy="627736"/>
          </a:xfrm>
          <a:prstGeom prst="rect">
            <a:avLst/>
          </a:prstGeom>
        </p:spPr>
        <p:txBody>
          <a:bodyPr vert="horz" wrap="square" lIns="0" tIns="12065" rIns="0" bIns="0" rtlCol="0">
            <a:spAutoFit/>
          </a:bodyPr>
          <a:lstStyle/>
          <a:p>
            <a:pPr marL="12700">
              <a:lnSpc>
                <a:spcPct val="100000"/>
              </a:lnSpc>
              <a:spcBef>
                <a:spcPts val="95"/>
              </a:spcBef>
              <a:tabLst>
                <a:tab pos="1894205" algn="l"/>
              </a:tabLst>
            </a:pPr>
            <a:r>
              <a:rPr lang="el-GR" sz="4000" spc="-90" dirty="0"/>
              <a:t>Σαφήνεια της έκφρασης</a:t>
            </a:r>
            <a:endParaRPr spc="-95" dirty="0"/>
          </a:p>
        </p:txBody>
      </p:sp>
      <p:sp>
        <p:nvSpPr>
          <p:cNvPr id="4" name="object 4"/>
          <p:cNvSpPr txBox="1"/>
          <p:nvPr/>
        </p:nvSpPr>
        <p:spPr>
          <a:xfrm>
            <a:off x="1351279" y="887804"/>
            <a:ext cx="9476613" cy="1518364"/>
          </a:xfrm>
          <a:prstGeom prst="rect">
            <a:avLst/>
          </a:prstGeom>
        </p:spPr>
        <p:txBody>
          <a:bodyPr vert="horz" wrap="square" lIns="0" tIns="12700" rIns="0" bIns="0" rtlCol="0">
            <a:spAutoFit/>
          </a:bodyPr>
          <a:lstStyle/>
          <a:p>
            <a:pPr algn="ctr">
              <a:lnSpc>
                <a:spcPct val="100000"/>
              </a:lnSpc>
              <a:spcBef>
                <a:spcPts val="100"/>
              </a:spcBef>
            </a:pPr>
            <a:r>
              <a:rPr sz="2400" spc="-75" dirty="0">
                <a:latin typeface="Gill Sans MT"/>
                <a:cs typeface="Gill Sans MT"/>
              </a:rPr>
              <a:t>(</a:t>
            </a:r>
            <a:r>
              <a:rPr lang="el-GR" sz="2400" spc="-75" dirty="0">
                <a:latin typeface="Gill Sans MT"/>
                <a:cs typeface="Gill Sans MT"/>
              </a:rPr>
              <a:t>ΓΚΠΔ</a:t>
            </a:r>
            <a:r>
              <a:rPr sz="2400" spc="-30" dirty="0">
                <a:latin typeface="Gill Sans MT"/>
                <a:cs typeface="Gill Sans MT"/>
              </a:rPr>
              <a:t> </a:t>
            </a:r>
            <a:r>
              <a:rPr lang="el-GR" sz="2400" spc="-30" dirty="0">
                <a:latin typeface="Gill Sans MT"/>
                <a:cs typeface="Gill Sans MT"/>
              </a:rPr>
              <a:t>άρθρο</a:t>
            </a:r>
            <a:r>
              <a:rPr sz="2400" spc="-30" dirty="0">
                <a:latin typeface="Gill Sans MT"/>
                <a:cs typeface="Gill Sans MT"/>
              </a:rPr>
              <a:t>.</a:t>
            </a:r>
            <a:r>
              <a:rPr sz="2400" spc="-25" dirty="0">
                <a:latin typeface="Gill Sans MT"/>
                <a:cs typeface="Gill Sans MT"/>
              </a:rPr>
              <a:t> </a:t>
            </a:r>
            <a:r>
              <a:rPr sz="2400" spc="150" dirty="0">
                <a:latin typeface="Gill Sans MT"/>
                <a:cs typeface="Gill Sans MT"/>
              </a:rPr>
              <a:t>5(1)(a),</a:t>
            </a:r>
            <a:r>
              <a:rPr sz="2400" spc="-5" dirty="0">
                <a:latin typeface="Gill Sans MT"/>
                <a:cs typeface="Gill Sans MT"/>
              </a:rPr>
              <a:t> </a:t>
            </a:r>
            <a:r>
              <a:rPr sz="2400" spc="140" dirty="0">
                <a:latin typeface="Gill Sans MT"/>
                <a:cs typeface="Gill Sans MT"/>
              </a:rPr>
              <a:t>12</a:t>
            </a:r>
            <a:r>
              <a:rPr sz="2400" spc="-15" dirty="0">
                <a:latin typeface="Gill Sans MT"/>
                <a:cs typeface="Gill Sans MT"/>
              </a:rPr>
              <a:t> </a:t>
            </a:r>
            <a:r>
              <a:rPr sz="2400" spc="195" dirty="0">
                <a:latin typeface="Gill Sans MT"/>
                <a:cs typeface="Gill Sans MT"/>
              </a:rPr>
              <a:t>(1)</a:t>
            </a:r>
            <a:r>
              <a:rPr sz="2400" spc="-25" dirty="0">
                <a:latin typeface="Gill Sans MT"/>
                <a:cs typeface="Gill Sans MT"/>
              </a:rPr>
              <a:t> </a:t>
            </a:r>
            <a:r>
              <a:rPr lang="el-GR" sz="2400" dirty="0">
                <a:latin typeface="Gill Sans MT"/>
                <a:cs typeface="Gill Sans MT"/>
              </a:rPr>
              <a:t>και</a:t>
            </a:r>
            <a:r>
              <a:rPr sz="2400" spc="-20" dirty="0">
                <a:latin typeface="Gill Sans MT"/>
                <a:cs typeface="Gill Sans MT"/>
              </a:rPr>
              <a:t> </a:t>
            </a:r>
            <a:r>
              <a:rPr lang="el-GR" sz="2400" spc="-10" dirty="0">
                <a:latin typeface="Gill Sans MT"/>
                <a:cs typeface="Gill Sans MT"/>
              </a:rPr>
              <a:t>άλλα</a:t>
            </a:r>
            <a:r>
              <a:rPr sz="2400" spc="-10" dirty="0">
                <a:latin typeface="Gill Sans MT"/>
                <a:cs typeface="Gill Sans MT"/>
              </a:rPr>
              <a:t>)</a:t>
            </a:r>
            <a:endParaRPr sz="2400" dirty="0">
              <a:latin typeface="Gill Sans MT"/>
              <a:cs typeface="Gill Sans MT"/>
            </a:endParaRPr>
          </a:p>
          <a:p>
            <a:pPr algn="ctr">
              <a:lnSpc>
                <a:spcPct val="100000"/>
              </a:lnSpc>
              <a:spcBef>
                <a:spcPts val="2390"/>
              </a:spcBef>
            </a:pPr>
            <a:r>
              <a:rPr lang="el-GR" sz="2400" b="1" dirty="0">
                <a:solidFill>
                  <a:srgbClr val="C00000"/>
                </a:solidFill>
                <a:latin typeface="Arial Narrow"/>
                <a:cs typeface="Arial Narrow"/>
              </a:rPr>
              <a:t>Είναι η πολιτική απορρήτου διατυπωμένη σε κατανοητή και ακριβή γλώσσα</a:t>
            </a:r>
            <a:r>
              <a:rPr lang="en-US" sz="2400" b="1" spc="-10" dirty="0">
                <a:solidFill>
                  <a:srgbClr val="C00000"/>
                </a:solidFill>
                <a:latin typeface="Arial Narrow"/>
                <a:cs typeface="Arial Narrow"/>
              </a:rPr>
              <a:t>;</a:t>
            </a:r>
            <a:endParaRPr sz="2400" dirty="0">
              <a:latin typeface="Arial Narrow"/>
              <a:cs typeface="Arial Narrow"/>
            </a:endParaRPr>
          </a:p>
          <a:p>
            <a:pPr algn="ctr">
              <a:lnSpc>
                <a:spcPct val="100000"/>
              </a:lnSpc>
              <a:spcBef>
                <a:spcPts val="710"/>
              </a:spcBef>
              <a:tabLst>
                <a:tab pos="2534285" algn="l"/>
              </a:tabLst>
            </a:pPr>
            <a:r>
              <a:rPr sz="2400" b="1" spc="250" dirty="0">
                <a:latin typeface="Arial Narrow"/>
                <a:cs typeface="Arial Narrow"/>
              </a:rPr>
              <a:t>4</a:t>
            </a:r>
            <a:r>
              <a:rPr sz="2400" b="1" dirty="0">
                <a:latin typeface="Arial Narrow"/>
                <a:cs typeface="Arial Narrow"/>
              </a:rPr>
              <a:t> </a:t>
            </a:r>
            <a:r>
              <a:rPr lang="el-GR" sz="2400" dirty="0">
                <a:latin typeface="Gill Sans MT"/>
                <a:cs typeface="Gill Sans MT"/>
              </a:rPr>
              <a:t>κύριοι</a:t>
            </a:r>
            <a:r>
              <a:rPr sz="2400" spc="-110" dirty="0">
                <a:latin typeface="Gill Sans MT"/>
                <a:cs typeface="Gill Sans MT"/>
              </a:rPr>
              <a:t> </a:t>
            </a:r>
            <a:r>
              <a:rPr lang="el-GR" sz="2400" b="1" spc="-50" dirty="0">
                <a:latin typeface="Arial Narrow"/>
                <a:cs typeface="Arial Narrow"/>
              </a:rPr>
              <a:t>δείκτες </a:t>
            </a:r>
            <a:r>
              <a:rPr lang="el-GR" sz="2400" spc="-50" dirty="0">
                <a:latin typeface="Arial Narrow"/>
                <a:cs typeface="Arial Narrow"/>
              </a:rPr>
              <a:t>ασάφειας</a:t>
            </a:r>
            <a:endParaRPr sz="2400" dirty="0">
              <a:latin typeface="Gill Sans MT"/>
              <a:cs typeface="Gill Sans MT"/>
            </a:endParaRPr>
          </a:p>
        </p:txBody>
      </p:sp>
      <p:graphicFrame>
        <p:nvGraphicFramePr>
          <p:cNvPr id="5" name="object 5"/>
          <p:cNvGraphicFramePr>
            <a:graphicFrameLocks noGrp="1"/>
          </p:cNvGraphicFramePr>
          <p:nvPr>
            <p:extLst>
              <p:ext uri="{D42A27DB-BD31-4B8C-83A1-F6EECF244321}">
                <p14:modId xmlns:p14="http://schemas.microsoft.com/office/powerpoint/2010/main" val="2820122158"/>
              </p:ext>
            </p:extLst>
          </p:nvPr>
        </p:nvGraphicFramePr>
        <p:xfrm>
          <a:off x="594931" y="2454910"/>
          <a:ext cx="10989310" cy="3943347"/>
        </p:xfrm>
        <a:graphic>
          <a:graphicData uri="http://schemas.openxmlformats.org/drawingml/2006/table">
            <a:tbl>
              <a:tblPr firstRow="1" bandRow="1">
                <a:tableStyleId>{2D5ABB26-0587-4C30-8999-92F81FD0307C}</a:tableStyleId>
              </a:tblPr>
              <a:tblGrid>
                <a:gridCol w="5494655">
                  <a:extLst>
                    <a:ext uri="{9D8B030D-6E8A-4147-A177-3AD203B41FA5}">
                      <a16:colId xmlns:a16="http://schemas.microsoft.com/office/drawing/2014/main" val="20000"/>
                    </a:ext>
                  </a:extLst>
                </a:gridCol>
                <a:gridCol w="5494655">
                  <a:extLst>
                    <a:ext uri="{9D8B030D-6E8A-4147-A177-3AD203B41FA5}">
                      <a16:colId xmlns:a16="http://schemas.microsoft.com/office/drawing/2014/main" val="20001"/>
                    </a:ext>
                  </a:extLst>
                </a:gridCol>
              </a:tblGrid>
              <a:tr h="426084">
                <a:tc>
                  <a:txBody>
                    <a:bodyPr/>
                    <a:lstStyle/>
                    <a:p>
                      <a:pPr algn="ctr">
                        <a:lnSpc>
                          <a:spcPct val="100000"/>
                        </a:lnSpc>
                        <a:spcBef>
                          <a:spcPts val="225"/>
                        </a:spcBef>
                      </a:pPr>
                      <a:r>
                        <a:rPr lang="el-GR" sz="2000" b="1" spc="-10" dirty="0">
                          <a:solidFill>
                            <a:srgbClr val="FFFFFF"/>
                          </a:solidFill>
                          <a:latin typeface="+mn-lt"/>
                          <a:cs typeface="Calibri"/>
                        </a:rPr>
                        <a:t>Δείκτης</a:t>
                      </a:r>
                      <a:endParaRPr sz="20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225"/>
                        </a:spcBef>
                      </a:pPr>
                      <a:r>
                        <a:rPr lang="el-GR" sz="2000" b="1" spc="-10" dirty="0">
                          <a:solidFill>
                            <a:srgbClr val="FFFFFF"/>
                          </a:solidFill>
                          <a:latin typeface="+mn-lt"/>
                          <a:cs typeface="Calibri"/>
                        </a:rPr>
                        <a:t>Γλωσσικοί προσδιορισμοί</a:t>
                      </a:r>
                      <a:endParaRPr lang="el-GR" sz="2000" dirty="0">
                        <a:latin typeface="+mn-lt"/>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097280">
                <a:tc>
                  <a:txBody>
                    <a:bodyPr/>
                    <a:lstStyle/>
                    <a:p>
                      <a:pPr marL="91440">
                        <a:lnSpc>
                          <a:spcPct val="100000"/>
                        </a:lnSpc>
                        <a:spcBef>
                          <a:spcPts val="229"/>
                        </a:spcBef>
                      </a:pPr>
                      <a:r>
                        <a:rPr sz="2000" b="1" dirty="0">
                          <a:latin typeface="Calibri"/>
                          <a:cs typeface="Calibri"/>
                        </a:rPr>
                        <a:t>1.</a:t>
                      </a:r>
                      <a:r>
                        <a:rPr sz="2000" b="1" spc="-40" dirty="0">
                          <a:latin typeface="Calibri"/>
                          <a:cs typeface="Calibri"/>
                        </a:rPr>
                        <a:t> </a:t>
                      </a:r>
                      <a:r>
                        <a:rPr lang="el-GR" sz="2000" b="1" spc="-10" dirty="0">
                          <a:latin typeface="+mn-lt"/>
                          <a:cs typeface="Calibri"/>
                        </a:rPr>
                        <a:t>Όροι υπό προϋποθέσεις</a:t>
                      </a:r>
                      <a:endParaRPr sz="2000" dirty="0">
                        <a:latin typeface="Calibri"/>
                        <a:cs typeface="Calibri"/>
                      </a:endParaRPr>
                    </a:p>
                    <a:p>
                      <a:pPr marL="91440" marR="227329" algn="just">
                        <a:lnSpc>
                          <a:spcPct val="100000"/>
                        </a:lnSpc>
                      </a:pPr>
                      <a:r>
                        <a:rPr lang="el-GR" sz="2000" dirty="0">
                          <a:latin typeface="+mn-lt"/>
                          <a:cs typeface="Calibri"/>
                        </a:rPr>
                        <a:t>Η εκτέλεση μιας συγκεκριμένης ενέργειας ή δραστηριότητας εξαρτάται από ένα μεταβλητό αίτιο ενεργοποίησης</a:t>
                      </a:r>
                      <a:endParaRPr sz="2000" dirty="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075" marR="474345" algn="just">
                        <a:lnSpc>
                          <a:spcPct val="100000"/>
                        </a:lnSpc>
                        <a:spcBef>
                          <a:spcPts val="229"/>
                        </a:spcBef>
                      </a:pPr>
                      <a:r>
                        <a:rPr sz="2000" dirty="0">
                          <a:latin typeface="Calibri"/>
                          <a:cs typeface="Calibri"/>
                        </a:rPr>
                        <a:t>Depending,</a:t>
                      </a:r>
                      <a:r>
                        <a:rPr sz="2000" spc="-60" dirty="0">
                          <a:latin typeface="Calibri"/>
                          <a:cs typeface="Calibri"/>
                        </a:rPr>
                        <a:t> </a:t>
                      </a:r>
                      <a:r>
                        <a:rPr sz="2000" dirty="0">
                          <a:latin typeface="Calibri"/>
                          <a:cs typeface="Calibri"/>
                        </a:rPr>
                        <a:t>as</a:t>
                      </a:r>
                      <a:r>
                        <a:rPr sz="2000" spc="-55" dirty="0">
                          <a:latin typeface="Calibri"/>
                          <a:cs typeface="Calibri"/>
                        </a:rPr>
                        <a:t> </a:t>
                      </a:r>
                      <a:r>
                        <a:rPr sz="2000" spc="-20" dirty="0">
                          <a:latin typeface="Calibri"/>
                          <a:cs typeface="Calibri"/>
                        </a:rPr>
                        <a:t>necessary,</a:t>
                      </a:r>
                      <a:r>
                        <a:rPr sz="2000" spc="-55" dirty="0">
                          <a:latin typeface="Calibri"/>
                          <a:cs typeface="Calibri"/>
                        </a:rPr>
                        <a:t> </a:t>
                      </a:r>
                      <a:r>
                        <a:rPr sz="2000" dirty="0">
                          <a:latin typeface="Calibri"/>
                          <a:cs typeface="Calibri"/>
                        </a:rPr>
                        <a:t>as</a:t>
                      </a:r>
                      <a:r>
                        <a:rPr sz="2000" spc="-55" dirty="0">
                          <a:latin typeface="Calibri"/>
                          <a:cs typeface="Calibri"/>
                        </a:rPr>
                        <a:t> </a:t>
                      </a:r>
                      <a:r>
                        <a:rPr sz="2000" spc="-10" dirty="0">
                          <a:latin typeface="Calibri"/>
                          <a:cs typeface="Calibri"/>
                        </a:rPr>
                        <a:t>appropriate,</a:t>
                      </a:r>
                      <a:r>
                        <a:rPr sz="2000" spc="-75" dirty="0">
                          <a:latin typeface="Calibri"/>
                          <a:cs typeface="Calibri"/>
                        </a:rPr>
                        <a:t> </a:t>
                      </a:r>
                      <a:r>
                        <a:rPr sz="2000" spc="-25" dirty="0">
                          <a:latin typeface="Calibri"/>
                          <a:cs typeface="Calibri"/>
                        </a:rPr>
                        <a:t>as </a:t>
                      </a:r>
                      <a:r>
                        <a:rPr sz="2000" dirty="0">
                          <a:latin typeface="Calibri"/>
                          <a:cs typeface="Calibri"/>
                        </a:rPr>
                        <a:t>needed,</a:t>
                      </a:r>
                      <a:r>
                        <a:rPr sz="2000" spc="-60" dirty="0">
                          <a:latin typeface="Calibri"/>
                          <a:cs typeface="Calibri"/>
                        </a:rPr>
                        <a:t> </a:t>
                      </a:r>
                      <a:r>
                        <a:rPr sz="2000" dirty="0">
                          <a:latin typeface="Calibri"/>
                          <a:cs typeface="Calibri"/>
                        </a:rPr>
                        <a:t>otherwise</a:t>
                      </a:r>
                      <a:r>
                        <a:rPr sz="2000" spc="-55" dirty="0">
                          <a:latin typeface="Calibri"/>
                          <a:cs typeface="Calibri"/>
                        </a:rPr>
                        <a:t> </a:t>
                      </a:r>
                      <a:r>
                        <a:rPr sz="2000" spc="-25" dirty="0">
                          <a:latin typeface="Calibri"/>
                          <a:cs typeface="Calibri"/>
                        </a:rPr>
                        <a:t>reasonably,</a:t>
                      </a:r>
                      <a:r>
                        <a:rPr sz="2000" spc="-100" dirty="0">
                          <a:latin typeface="Calibri"/>
                          <a:cs typeface="Calibri"/>
                        </a:rPr>
                        <a:t> </a:t>
                      </a:r>
                      <a:r>
                        <a:rPr sz="2000" spc="-10" dirty="0">
                          <a:latin typeface="Calibri"/>
                          <a:cs typeface="Calibri"/>
                        </a:rPr>
                        <a:t>sometimes, </a:t>
                      </a:r>
                      <a:r>
                        <a:rPr sz="2000" dirty="0">
                          <a:latin typeface="Calibri"/>
                          <a:cs typeface="Calibri"/>
                        </a:rPr>
                        <a:t>from</a:t>
                      </a:r>
                      <a:r>
                        <a:rPr sz="2000" spc="-65" dirty="0">
                          <a:latin typeface="Calibri"/>
                          <a:cs typeface="Calibri"/>
                        </a:rPr>
                        <a:t> </a:t>
                      </a:r>
                      <a:r>
                        <a:rPr sz="2000" dirty="0">
                          <a:latin typeface="Calibri"/>
                          <a:cs typeface="Calibri"/>
                        </a:rPr>
                        <a:t>time</a:t>
                      </a:r>
                      <a:r>
                        <a:rPr sz="2000" spc="-30" dirty="0">
                          <a:latin typeface="Calibri"/>
                          <a:cs typeface="Calibri"/>
                        </a:rPr>
                        <a:t> </a:t>
                      </a:r>
                      <a:r>
                        <a:rPr sz="2000" dirty="0">
                          <a:latin typeface="Calibri"/>
                          <a:cs typeface="Calibri"/>
                        </a:rPr>
                        <a:t>to</a:t>
                      </a:r>
                      <a:r>
                        <a:rPr sz="2000" spc="-55" dirty="0">
                          <a:latin typeface="Calibri"/>
                          <a:cs typeface="Calibri"/>
                        </a:rPr>
                        <a:t> </a:t>
                      </a:r>
                      <a:r>
                        <a:rPr sz="2000" dirty="0">
                          <a:latin typeface="Calibri"/>
                          <a:cs typeface="Calibri"/>
                        </a:rPr>
                        <a:t>time,</a:t>
                      </a:r>
                      <a:r>
                        <a:rPr sz="2000" spc="-35" dirty="0">
                          <a:latin typeface="Calibri"/>
                          <a:cs typeface="Calibri"/>
                        </a:rPr>
                        <a:t> </a:t>
                      </a:r>
                      <a:r>
                        <a:rPr sz="2000" spc="-20" dirty="0">
                          <a:latin typeface="Calibri"/>
                          <a:cs typeface="Calibri"/>
                        </a:rPr>
                        <a:t>etc.</a:t>
                      </a:r>
                      <a:endParaRPr sz="2000" dirty="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26084">
                <a:tc>
                  <a:txBody>
                    <a:bodyPr/>
                    <a:lstStyle/>
                    <a:p>
                      <a:pPr algn="ctr">
                        <a:lnSpc>
                          <a:spcPct val="100000"/>
                        </a:lnSpc>
                        <a:spcBef>
                          <a:spcPts val="229"/>
                        </a:spcBef>
                      </a:pPr>
                      <a:r>
                        <a:rPr lang="el-GR" sz="2000" b="1" spc="-10" dirty="0">
                          <a:latin typeface="Calibri"/>
                          <a:cs typeface="Calibri"/>
                        </a:rPr>
                        <a:t>Παράδειγμα</a:t>
                      </a:r>
                      <a:endParaRPr sz="20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lvl="0" indent="0" algn="ctr" defTabSz="914400" eaLnBrk="1" fontAlgn="auto" latinLnBrk="0" hangingPunct="1">
                        <a:lnSpc>
                          <a:spcPct val="100000"/>
                        </a:lnSpc>
                        <a:spcBef>
                          <a:spcPts val="229"/>
                        </a:spcBef>
                        <a:spcAft>
                          <a:spcPts val="0"/>
                        </a:spcAft>
                        <a:buClrTx/>
                        <a:buSzTx/>
                        <a:buFontTx/>
                        <a:buNone/>
                        <a:tabLst/>
                        <a:defRPr/>
                      </a:pPr>
                      <a:r>
                        <a:rPr lang="el-GR" sz="2000" b="1" spc="-10" dirty="0">
                          <a:latin typeface="+mn-lt"/>
                          <a:cs typeface="Calibri"/>
                        </a:rPr>
                        <a:t>Λογική σκέψη</a:t>
                      </a:r>
                      <a:endParaRPr lang="el-GR" sz="2000" dirty="0">
                        <a:latin typeface="+mn-lt"/>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1767839">
                <a:tc>
                  <a:txBody>
                    <a:bodyPr/>
                    <a:lstStyle/>
                    <a:p>
                      <a:pPr marL="91440" marR="351790" algn="just">
                        <a:lnSpc>
                          <a:spcPct val="100000"/>
                        </a:lnSpc>
                        <a:spcBef>
                          <a:spcPts val="110"/>
                        </a:spcBef>
                      </a:pPr>
                      <a:r>
                        <a:rPr sz="2000" dirty="0">
                          <a:latin typeface="Courier New"/>
                          <a:cs typeface="Courier New"/>
                        </a:rPr>
                        <a:t>&lt;vag&gt;</a:t>
                      </a:r>
                      <a:r>
                        <a:rPr sz="2000" spc="-40" dirty="0">
                          <a:latin typeface="Courier New"/>
                          <a:cs typeface="Courier New"/>
                        </a:rPr>
                        <a:t> </a:t>
                      </a:r>
                      <a:r>
                        <a:rPr lang="el-GR" sz="2000" dirty="0">
                          <a:latin typeface="Courier New"/>
                          <a:cs typeface="Courier New"/>
                        </a:rPr>
                        <a:t>Μπορούμε επίσης να μοιραστούμε τις πληροφορίες σας εάν πιστεύουμε, κατά τη διακριτική μας ευχέρεια, ότι η αποκάλυψη αυτή είναι</a:t>
                      </a:r>
                      <a:r>
                        <a:rPr sz="2000" spc="-25" dirty="0">
                          <a:latin typeface="Courier New"/>
                          <a:cs typeface="Courier New"/>
                        </a:rPr>
                        <a:t> </a:t>
                      </a:r>
                      <a:r>
                        <a:rPr lang="el-GR" sz="2000" b="1" spc="-10" dirty="0">
                          <a:latin typeface="Courier New"/>
                          <a:cs typeface="Courier New"/>
                        </a:rPr>
                        <a:t>απαραίτητη</a:t>
                      </a:r>
                      <a:r>
                        <a:rPr sz="2000" spc="-10" dirty="0">
                          <a:latin typeface="Courier New"/>
                          <a:cs typeface="Courier New"/>
                        </a:rPr>
                        <a:t>:….”&lt;/vag&gt;</a:t>
                      </a:r>
                      <a:endParaRPr sz="2000" dirty="0">
                        <a:latin typeface="Courier New"/>
                        <a:cs typeface="Courier New"/>
                      </a:endParaRPr>
                    </a:p>
                  </a:txBody>
                  <a:tcPr marL="0" marR="0" marT="13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marR="187960" algn="just">
                        <a:lnSpc>
                          <a:spcPct val="100000"/>
                        </a:lnSpc>
                        <a:spcBef>
                          <a:spcPts val="234"/>
                        </a:spcBef>
                      </a:pPr>
                      <a:r>
                        <a:rPr lang="el-GR" sz="2000" dirty="0">
                          <a:latin typeface="+mn-lt"/>
                          <a:cs typeface="Calibri"/>
                        </a:rPr>
                        <a:t>Η πρακτική που περιγράφεται ως " απαραίτητη " υποδηλώνει ότι η κοινοποίηση θα γίνεται μόνο σε εξαιρετικές περιπτώσεις, ωστόσο η ρήτρα δεν διευκρινίζει υπό ποιες εξαιρετικές συνθήκες ο πάροχος θα κοινοποιεί τις πληροφορίες.</a:t>
                      </a:r>
                      <a:endParaRPr sz="2000" dirty="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4299964" y="201548"/>
            <a:ext cx="4386835" cy="566822"/>
          </a:xfrm>
          <a:prstGeom prst="rect">
            <a:avLst/>
          </a:prstGeom>
        </p:spPr>
        <p:txBody>
          <a:bodyPr vert="horz" wrap="square" lIns="0" tIns="12700" rIns="0" bIns="0" rtlCol="0">
            <a:spAutoFit/>
          </a:bodyPr>
          <a:lstStyle/>
          <a:p>
            <a:pPr marL="12700">
              <a:lnSpc>
                <a:spcPct val="100000"/>
              </a:lnSpc>
              <a:spcBef>
                <a:spcPts val="100"/>
              </a:spcBef>
              <a:tabLst>
                <a:tab pos="1706880" algn="l"/>
              </a:tabLst>
            </a:pPr>
            <a:r>
              <a:rPr lang="el-GR" sz="3600" spc="-90" dirty="0"/>
              <a:t>Σαφήνεια της έκφρασης</a:t>
            </a:r>
            <a:endParaRPr sz="3600" dirty="0"/>
          </a:p>
        </p:txBody>
      </p:sp>
      <p:graphicFrame>
        <p:nvGraphicFramePr>
          <p:cNvPr id="4" name="object 4"/>
          <p:cNvGraphicFramePr>
            <a:graphicFrameLocks noGrp="1"/>
          </p:cNvGraphicFramePr>
          <p:nvPr>
            <p:extLst>
              <p:ext uri="{D42A27DB-BD31-4B8C-83A1-F6EECF244321}">
                <p14:modId xmlns:p14="http://schemas.microsoft.com/office/powerpoint/2010/main" val="3325599291"/>
              </p:ext>
            </p:extLst>
          </p:nvPr>
        </p:nvGraphicFramePr>
        <p:xfrm>
          <a:off x="328929" y="925322"/>
          <a:ext cx="11521440" cy="5937249"/>
        </p:xfrm>
        <a:graphic>
          <a:graphicData uri="http://schemas.openxmlformats.org/drawingml/2006/table">
            <a:tbl>
              <a:tblPr firstRow="1" bandRow="1">
                <a:tableStyleId>{2D5ABB26-0587-4C30-8999-92F81FD0307C}</a:tableStyleId>
              </a:tblPr>
              <a:tblGrid>
                <a:gridCol w="5760720">
                  <a:extLst>
                    <a:ext uri="{9D8B030D-6E8A-4147-A177-3AD203B41FA5}">
                      <a16:colId xmlns:a16="http://schemas.microsoft.com/office/drawing/2014/main" val="20000"/>
                    </a:ext>
                  </a:extLst>
                </a:gridCol>
                <a:gridCol w="5760720">
                  <a:extLst>
                    <a:ext uri="{9D8B030D-6E8A-4147-A177-3AD203B41FA5}">
                      <a16:colId xmlns:a16="http://schemas.microsoft.com/office/drawing/2014/main" val="20001"/>
                    </a:ext>
                  </a:extLst>
                </a:gridCol>
              </a:tblGrid>
              <a:tr h="426084">
                <a:tc>
                  <a:txBody>
                    <a:bodyPr/>
                    <a:lstStyle/>
                    <a:p>
                      <a:pPr marL="2362835">
                        <a:lnSpc>
                          <a:spcPct val="100000"/>
                        </a:lnSpc>
                        <a:spcBef>
                          <a:spcPts val="225"/>
                        </a:spcBef>
                      </a:pPr>
                      <a:r>
                        <a:rPr lang="el-GR" sz="2200" b="1" spc="-10" dirty="0">
                          <a:solidFill>
                            <a:srgbClr val="FFFFFF"/>
                          </a:solidFill>
                          <a:latin typeface="+mn-lt"/>
                          <a:cs typeface="Calibri"/>
                        </a:rPr>
                        <a:t>Δείκτης</a:t>
                      </a:r>
                      <a:endParaRPr sz="22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225"/>
                        </a:spcBef>
                      </a:pPr>
                      <a:r>
                        <a:rPr lang="el-GR" sz="2000" b="1" spc="-10" dirty="0">
                          <a:solidFill>
                            <a:srgbClr val="FFFFFF"/>
                          </a:solidFill>
                          <a:latin typeface="+mn-lt"/>
                          <a:cs typeface="Calibri"/>
                        </a:rPr>
                        <a:t>Γλωσσικοί προσδιορισμοί</a:t>
                      </a:r>
                      <a:endParaRPr lang="el-GR" sz="2000" dirty="0">
                        <a:latin typeface="+mn-lt"/>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547495">
                <a:tc>
                  <a:txBody>
                    <a:bodyPr/>
                    <a:lstStyle/>
                    <a:p>
                      <a:pPr marL="91440" marR="154940" algn="just">
                        <a:lnSpc>
                          <a:spcPct val="100000"/>
                        </a:lnSpc>
                        <a:spcBef>
                          <a:spcPts val="225"/>
                        </a:spcBef>
                      </a:pPr>
                      <a:r>
                        <a:rPr sz="2200" b="1" dirty="0">
                          <a:latin typeface="Calibri"/>
                          <a:cs typeface="Calibri"/>
                        </a:rPr>
                        <a:t>2.</a:t>
                      </a:r>
                      <a:r>
                        <a:rPr sz="2200" b="1" spc="-70" dirty="0">
                          <a:latin typeface="Calibri"/>
                          <a:cs typeface="Calibri"/>
                        </a:rPr>
                        <a:t> </a:t>
                      </a:r>
                      <a:r>
                        <a:rPr lang="el-GR" sz="2200" b="1" spc="-10" dirty="0">
                          <a:latin typeface="Calibri"/>
                          <a:cs typeface="Calibri"/>
                        </a:rPr>
                        <a:t>Γενίκευση</a:t>
                      </a:r>
                      <a:r>
                        <a:rPr sz="2200" b="1" spc="-10" dirty="0">
                          <a:latin typeface="Calibri"/>
                          <a:cs typeface="Calibri"/>
                        </a:rPr>
                        <a:t>:</a:t>
                      </a:r>
                      <a:r>
                        <a:rPr sz="2200" b="1" spc="-20" dirty="0">
                          <a:latin typeface="Calibri"/>
                          <a:cs typeface="Calibri"/>
                        </a:rPr>
                        <a:t> </a:t>
                      </a:r>
                      <a:r>
                        <a:rPr lang="el-GR" sz="2200" dirty="0">
                          <a:latin typeface="+mn-lt"/>
                          <a:cs typeface="Calibri"/>
                        </a:rPr>
                        <a:t>δηλ. όροι που αφηρημένα αφηγούνται πρακτικές πληροφόρησης χρησιμοποιώντας πλαίσια που δεν είναι ξεκάθαρα. Οι τύποι δράσης/πληροφοριών είναι αόριστα αφηρημένοι με ασαφείς όρους</a:t>
                      </a:r>
                      <a:r>
                        <a:rPr sz="2200" spc="-10" dirty="0">
                          <a:latin typeface="Calibri"/>
                          <a:cs typeface="Calibri"/>
                        </a:rPr>
                        <a:t>.</a:t>
                      </a:r>
                      <a:endParaRPr sz="2200" dirty="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075" marR="569595">
                        <a:lnSpc>
                          <a:spcPct val="100000"/>
                        </a:lnSpc>
                        <a:spcBef>
                          <a:spcPts val="225"/>
                        </a:spcBef>
                      </a:pPr>
                      <a:r>
                        <a:rPr sz="2200" spc="-25" dirty="0">
                          <a:latin typeface="Calibri"/>
                          <a:cs typeface="Calibri"/>
                        </a:rPr>
                        <a:t>generally,</a:t>
                      </a:r>
                      <a:r>
                        <a:rPr sz="2200" spc="-80" dirty="0">
                          <a:latin typeface="Calibri"/>
                          <a:cs typeface="Calibri"/>
                        </a:rPr>
                        <a:t> </a:t>
                      </a:r>
                      <a:r>
                        <a:rPr sz="2200" spc="-20" dirty="0">
                          <a:latin typeface="Calibri"/>
                          <a:cs typeface="Calibri"/>
                        </a:rPr>
                        <a:t>mostly,</a:t>
                      </a:r>
                      <a:r>
                        <a:rPr sz="2200" spc="-70" dirty="0">
                          <a:latin typeface="Calibri"/>
                          <a:cs typeface="Calibri"/>
                        </a:rPr>
                        <a:t> </a:t>
                      </a:r>
                      <a:r>
                        <a:rPr sz="2200" spc="-20" dirty="0">
                          <a:latin typeface="Calibri"/>
                          <a:cs typeface="Calibri"/>
                        </a:rPr>
                        <a:t>widely,</a:t>
                      </a:r>
                      <a:r>
                        <a:rPr sz="2200" spc="-75" dirty="0">
                          <a:latin typeface="Calibri"/>
                          <a:cs typeface="Calibri"/>
                        </a:rPr>
                        <a:t> </a:t>
                      </a:r>
                      <a:r>
                        <a:rPr sz="2200" spc="-10" dirty="0">
                          <a:latin typeface="Calibri"/>
                          <a:cs typeface="Calibri"/>
                        </a:rPr>
                        <a:t>general,</a:t>
                      </a:r>
                      <a:r>
                        <a:rPr sz="2200" spc="-70" dirty="0">
                          <a:latin typeface="Calibri"/>
                          <a:cs typeface="Calibri"/>
                        </a:rPr>
                        <a:t> </a:t>
                      </a:r>
                      <a:r>
                        <a:rPr sz="2200" spc="-10" dirty="0">
                          <a:latin typeface="Calibri"/>
                          <a:cs typeface="Calibri"/>
                        </a:rPr>
                        <a:t>commonly, </a:t>
                      </a:r>
                      <a:r>
                        <a:rPr sz="2200" spc="-25" dirty="0">
                          <a:latin typeface="Calibri"/>
                          <a:cs typeface="Calibri"/>
                        </a:rPr>
                        <a:t>usually,</a:t>
                      </a:r>
                      <a:r>
                        <a:rPr sz="2200" spc="-70" dirty="0">
                          <a:latin typeface="Calibri"/>
                          <a:cs typeface="Calibri"/>
                        </a:rPr>
                        <a:t> </a:t>
                      </a:r>
                      <a:r>
                        <a:rPr sz="2200" spc="-25" dirty="0">
                          <a:latin typeface="Calibri"/>
                          <a:cs typeface="Calibri"/>
                        </a:rPr>
                        <a:t>normally,</a:t>
                      </a:r>
                      <a:r>
                        <a:rPr sz="2200" spc="-50" dirty="0">
                          <a:latin typeface="Calibri"/>
                          <a:cs typeface="Calibri"/>
                        </a:rPr>
                        <a:t> </a:t>
                      </a:r>
                      <a:r>
                        <a:rPr sz="2200" spc="-25" dirty="0">
                          <a:latin typeface="Calibri"/>
                          <a:cs typeface="Calibri"/>
                        </a:rPr>
                        <a:t>typically,</a:t>
                      </a:r>
                      <a:r>
                        <a:rPr sz="2200" spc="-50" dirty="0">
                          <a:latin typeface="Calibri"/>
                          <a:cs typeface="Calibri"/>
                        </a:rPr>
                        <a:t> </a:t>
                      </a:r>
                      <a:r>
                        <a:rPr sz="2200" spc="-25" dirty="0">
                          <a:latin typeface="Calibri"/>
                          <a:cs typeface="Calibri"/>
                        </a:rPr>
                        <a:t>largely,</a:t>
                      </a:r>
                      <a:r>
                        <a:rPr sz="2200" spc="-55" dirty="0">
                          <a:latin typeface="Calibri"/>
                          <a:cs typeface="Calibri"/>
                        </a:rPr>
                        <a:t> </a:t>
                      </a:r>
                      <a:r>
                        <a:rPr sz="2200" spc="-10" dirty="0">
                          <a:latin typeface="Calibri"/>
                          <a:cs typeface="Calibri"/>
                        </a:rPr>
                        <a:t>often, </a:t>
                      </a:r>
                      <a:r>
                        <a:rPr sz="2200" spc="-20" dirty="0">
                          <a:latin typeface="Calibri"/>
                          <a:cs typeface="Calibri"/>
                        </a:rPr>
                        <a:t>primarily,</a:t>
                      </a:r>
                      <a:r>
                        <a:rPr sz="2200" spc="-75" dirty="0">
                          <a:latin typeface="Calibri"/>
                          <a:cs typeface="Calibri"/>
                        </a:rPr>
                        <a:t> </a:t>
                      </a:r>
                      <a:r>
                        <a:rPr sz="2200" dirty="0">
                          <a:latin typeface="Calibri"/>
                          <a:cs typeface="Calibri"/>
                        </a:rPr>
                        <a:t>among</a:t>
                      </a:r>
                      <a:r>
                        <a:rPr sz="2200" spc="-60" dirty="0">
                          <a:latin typeface="Calibri"/>
                          <a:cs typeface="Calibri"/>
                        </a:rPr>
                        <a:t> </a:t>
                      </a:r>
                      <a:r>
                        <a:rPr sz="2200" dirty="0">
                          <a:latin typeface="Calibri"/>
                          <a:cs typeface="Calibri"/>
                        </a:rPr>
                        <a:t>other</a:t>
                      </a:r>
                      <a:r>
                        <a:rPr sz="2200" spc="-65" dirty="0">
                          <a:latin typeface="Calibri"/>
                          <a:cs typeface="Calibri"/>
                        </a:rPr>
                        <a:t> </a:t>
                      </a:r>
                      <a:r>
                        <a:rPr sz="2200" dirty="0">
                          <a:latin typeface="Calibri"/>
                          <a:cs typeface="Calibri"/>
                        </a:rPr>
                        <a:t>things,</a:t>
                      </a:r>
                      <a:r>
                        <a:rPr sz="2200" spc="-55" dirty="0">
                          <a:latin typeface="Calibri"/>
                          <a:cs typeface="Calibri"/>
                        </a:rPr>
                        <a:t> </a:t>
                      </a:r>
                      <a:r>
                        <a:rPr sz="2200" spc="-20" dirty="0">
                          <a:latin typeface="Calibri"/>
                          <a:cs typeface="Calibri"/>
                        </a:rPr>
                        <a:t>etc.</a:t>
                      </a:r>
                      <a:endParaRPr sz="2200" dirty="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26720">
                <a:tc>
                  <a:txBody>
                    <a:bodyPr/>
                    <a:lstStyle/>
                    <a:p>
                      <a:pPr marL="2388870">
                        <a:lnSpc>
                          <a:spcPct val="100000"/>
                        </a:lnSpc>
                        <a:spcBef>
                          <a:spcPts val="229"/>
                        </a:spcBef>
                      </a:pPr>
                      <a:r>
                        <a:rPr lang="el-GR" sz="2200" b="1" spc="-10" dirty="0">
                          <a:latin typeface="+mn-lt"/>
                          <a:cs typeface="Calibri"/>
                        </a:rPr>
                        <a:t>Παράδειγμα</a:t>
                      </a:r>
                      <a:endParaRPr sz="22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marR="0" lvl="0" indent="0" algn="ctr" defTabSz="914400" eaLnBrk="1" fontAlgn="auto" latinLnBrk="0" hangingPunct="1">
                        <a:lnSpc>
                          <a:spcPct val="100000"/>
                        </a:lnSpc>
                        <a:spcBef>
                          <a:spcPts val="229"/>
                        </a:spcBef>
                        <a:spcAft>
                          <a:spcPts val="0"/>
                        </a:spcAft>
                        <a:buClrTx/>
                        <a:buSzTx/>
                        <a:buFontTx/>
                        <a:buNone/>
                        <a:tabLst/>
                        <a:defRPr/>
                      </a:pPr>
                      <a:r>
                        <a:rPr lang="el-GR" sz="2200" b="1" spc="-10" dirty="0">
                          <a:latin typeface="+mn-lt"/>
                          <a:cs typeface="Calibri"/>
                        </a:rPr>
                        <a:t>Λογική σκέψη</a:t>
                      </a:r>
                      <a:endParaRPr lang="el-GR" sz="2200" dirty="0">
                        <a:latin typeface="+mn-lt"/>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2773680">
                <a:tc>
                  <a:txBody>
                    <a:bodyPr/>
                    <a:lstStyle/>
                    <a:p>
                      <a:pPr marL="91440">
                        <a:lnSpc>
                          <a:spcPct val="100000"/>
                        </a:lnSpc>
                        <a:spcBef>
                          <a:spcPts val="110"/>
                        </a:spcBef>
                      </a:pPr>
                      <a:r>
                        <a:rPr sz="2200" dirty="0">
                          <a:latin typeface="Courier New"/>
                          <a:cs typeface="Courier New"/>
                        </a:rPr>
                        <a:t>&lt;vag&gt;</a:t>
                      </a:r>
                      <a:r>
                        <a:rPr sz="2200" spc="-45" dirty="0">
                          <a:latin typeface="Courier New"/>
                          <a:cs typeface="Courier New"/>
                        </a:rPr>
                        <a:t> </a:t>
                      </a:r>
                      <a:r>
                        <a:rPr lang="el-GR" sz="2200" b="1" dirty="0">
                          <a:latin typeface="Courier New"/>
                          <a:cs typeface="Courier New"/>
                        </a:rPr>
                        <a:t>Συνήθως</a:t>
                      </a:r>
                      <a:r>
                        <a:rPr lang="el-GR" sz="2200" dirty="0">
                          <a:latin typeface="Courier New"/>
                          <a:cs typeface="Courier New"/>
                        </a:rPr>
                        <a:t> ή </a:t>
                      </a:r>
                      <a:r>
                        <a:rPr lang="el-GR" sz="2200" b="1" dirty="0">
                          <a:latin typeface="Courier New"/>
                          <a:cs typeface="Courier New"/>
                        </a:rPr>
                        <a:t>γενικότερα</a:t>
                      </a:r>
                    </a:p>
                    <a:p>
                      <a:pPr marL="91440">
                        <a:lnSpc>
                          <a:spcPct val="100000"/>
                        </a:lnSpc>
                        <a:spcBef>
                          <a:spcPts val="110"/>
                        </a:spcBef>
                      </a:pPr>
                      <a:r>
                        <a:rPr lang="el-GR" sz="2200" dirty="0">
                          <a:latin typeface="Courier New"/>
                          <a:cs typeface="Courier New"/>
                        </a:rPr>
                        <a:t>συλλέγουμε πληροφορίες </a:t>
                      </a:r>
                      <a:r>
                        <a:rPr sz="2200" spc="-10" dirty="0">
                          <a:latin typeface="Courier New"/>
                          <a:cs typeface="Courier New"/>
                        </a:rPr>
                        <a:t>…&lt;/vag&gt;</a:t>
                      </a:r>
                      <a:endParaRPr sz="2200" dirty="0">
                        <a:latin typeface="Courier New"/>
                        <a:cs typeface="Courier New"/>
                      </a:endParaRPr>
                    </a:p>
                    <a:p>
                      <a:pPr marL="91440" marR="119380">
                        <a:lnSpc>
                          <a:spcPct val="100000"/>
                        </a:lnSpc>
                      </a:pPr>
                      <a:r>
                        <a:rPr sz="2200" dirty="0">
                          <a:latin typeface="Courier New"/>
                          <a:cs typeface="Courier New"/>
                        </a:rPr>
                        <a:t>&lt;vag&gt;</a:t>
                      </a:r>
                      <a:r>
                        <a:rPr sz="2200" spc="-35" dirty="0">
                          <a:latin typeface="Courier New"/>
                          <a:cs typeface="Courier New"/>
                        </a:rPr>
                        <a:t> </a:t>
                      </a:r>
                      <a:r>
                        <a:rPr lang="el-GR" sz="2200" dirty="0">
                          <a:latin typeface="Courier New"/>
                          <a:cs typeface="Courier New"/>
                        </a:rPr>
                        <a:t>Όταν χρησιμοποιείτε μια Εφαρμογή σε μια Συσκευή, θα συλλέγουμε και θα χρησιμοποιούμε πληροφορίες σχετικά με εσάς </a:t>
                      </a:r>
                      <a:r>
                        <a:rPr lang="el-GR" sz="2200" b="1" dirty="0">
                          <a:latin typeface="Courier New"/>
                          <a:cs typeface="Courier New"/>
                        </a:rPr>
                        <a:t>γενικά</a:t>
                      </a:r>
                      <a:r>
                        <a:rPr lang="el-GR" sz="2200" dirty="0">
                          <a:latin typeface="Courier New"/>
                          <a:cs typeface="Courier New"/>
                        </a:rPr>
                        <a:t> με παρόμοιους τρόπους και για παρόμοιους σκοπούς όπως όταν χρησιμοποιείτε τον ιστότοπο του </a:t>
                      </a:r>
                      <a:r>
                        <a:rPr lang="el-GR" sz="2200" dirty="0" err="1">
                          <a:latin typeface="Courier New"/>
                          <a:cs typeface="Courier New"/>
                        </a:rPr>
                        <a:t>TripAdvisor</a:t>
                      </a:r>
                      <a:r>
                        <a:rPr sz="2200" spc="-10" dirty="0">
                          <a:latin typeface="Courier New"/>
                          <a:cs typeface="Courier New"/>
                        </a:rPr>
                        <a:t>.&lt;/vag&gt;</a:t>
                      </a:r>
                      <a:endParaRPr sz="2200" dirty="0">
                        <a:latin typeface="Courier New"/>
                        <a:cs typeface="Courier New"/>
                      </a:endParaRPr>
                    </a:p>
                  </a:txBody>
                  <a:tcPr marL="0" marR="0" marT="13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marR="82550" algn="just">
                        <a:lnSpc>
                          <a:spcPct val="100000"/>
                        </a:lnSpc>
                        <a:spcBef>
                          <a:spcPts val="229"/>
                        </a:spcBef>
                      </a:pPr>
                      <a:r>
                        <a:rPr lang="el-GR" sz="2200" dirty="0">
                          <a:latin typeface="+mn-lt"/>
                          <a:cs typeface="Calibri"/>
                        </a:rPr>
                        <a:t>Η χρήση του γενικευτικού όρου «</a:t>
                      </a:r>
                      <a:r>
                        <a:rPr lang="el-GR" sz="2200" b="1" dirty="0">
                          <a:latin typeface="+mn-lt"/>
                          <a:cs typeface="Calibri"/>
                        </a:rPr>
                        <a:t>γενικά</a:t>
                      </a:r>
                      <a:r>
                        <a:rPr lang="el-GR" sz="2200" dirty="0">
                          <a:latin typeface="+mn-lt"/>
                          <a:cs typeface="Calibri"/>
                        </a:rPr>
                        <a:t>" αποκρύπτει για το υποκείμενο των δεδομένων τις δραστηριότητες του παρόχου υπηρεσιών, καθώς παρέχει μεγάλη ευελιξία στον πάροχο υπηρεσιών.</a:t>
                      </a:r>
                      <a:endParaRPr sz="22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276600" y="100486"/>
            <a:ext cx="5739258" cy="765018"/>
          </a:xfrm>
          <a:prstGeom prst="rect">
            <a:avLst/>
          </a:prstGeom>
        </p:spPr>
        <p:txBody>
          <a:bodyPr vert="horz" wrap="square" lIns="0" tIns="12065" rIns="0" bIns="0" rtlCol="0">
            <a:spAutoFit/>
          </a:bodyPr>
          <a:lstStyle/>
          <a:p>
            <a:pPr marL="1270" algn="ctr">
              <a:lnSpc>
                <a:spcPts val="3000"/>
              </a:lnSpc>
              <a:spcBef>
                <a:spcPts val="95"/>
              </a:spcBef>
              <a:tabLst>
                <a:tab pos="1883410" algn="l"/>
              </a:tabLst>
            </a:pPr>
            <a:r>
              <a:rPr lang="el-GR" sz="3600" spc="-90" dirty="0"/>
              <a:t>Σαφήνεια της έκφρασης</a:t>
            </a:r>
            <a:br>
              <a:rPr lang="en-US" spc="-90" dirty="0"/>
            </a:br>
            <a:r>
              <a:rPr sz="2400" b="0" spc="-80" dirty="0">
                <a:solidFill>
                  <a:srgbClr val="000000"/>
                </a:solidFill>
                <a:latin typeface="Gill Sans MT"/>
                <a:cs typeface="Gill Sans MT"/>
              </a:rPr>
              <a:t>(</a:t>
            </a:r>
            <a:r>
              <a:rPr lang="el-GR" sz="2400" b="0" spc="-80" dirty="0">
                <a:solidFill>
                  <a:srgbClr val="000000"/>
                </a:solidFill>
                <a:latin typeface="Gill Sans MT"/>
                <a:cs typeface="Gill Sans MT"/>
              </a:rPr>
              <a:t>ΓΚΠΔ</a:t>
            </a:r>
            <a:r>
              <a:rPr sz="2400" b="0" spc="-20" dirty="0">
                <a:solidFill>
                  <a:srgbClr val="000000"/>
                </a:solidFill>
                <a:latin typeface="Gill Sans MT"/>
                <a:cs typeface="Gill Sans MT"/>
              </a:rPr>
              <a:t> </a:t>
            </a:r>
            <a:r>
              <a:rPr lang="el-GR" sz="2400" b="0" spc="-40" dirty="0">
                <a:solidFill>
                  <a:srgbClr val="000000"/>
                </a:solidFill>
                <a:latin typeface="Gill Sans MT"/>
                <a:cs typeface="Gill Sans MT"/>
              </a:rPr>
              <a:t>άρθρο</a:t>
            </a:r>
            <a:r>
              <a:rPr sz="2400" b="0" spc="-40" dirty="0">
                <a:solidFill>
                  <a:srgbClr val="000000"/>
                </a:solidFill>
                <a:latin typeface="Gill Sans MT"/>
                <a:cs typeface="Gill Sans MT"/>
              </a:rPr>
              <a:t>.</a:t>
            </a:r>
            <a:r>
              <a:rPr sz="2400" b="0" spc="-15" dirty="0">
                <a:solidFill>
                  <a:srgbClr val="000000"/>
                </a:solidFill>
                <a:latin typeface="Gill Sans MT"/>
                <a:cs typeface="Gill Sans MT"/>
              </a:rPr>
              <a:t> </a:t>
            </a:r>
            <a:r>
              <a:rPr sz="2400" b="0" spc="145" dirty="0">
                <a:solidFill>
                  <a:srgbClr val="000000"/>
                </a:solidFill>
                <a:latin typeface="Gill Sans MT"/>
                <a:cs typeface="Gill Sans MT"/>
              </a:rPr>
              <a:t>5(1)(a),</a:t>
            </a:r>
            <a:r>
              <a:rPr sz="2400" b="0" dirty="0">
                <a:solidFill>
                  <a:srgbClr val="000000"/>
                </a:solidFill>
                <a:latin typeface="Gill Sans MT"/>
                <a:cs typeface="Gill Sans MT"/>
              </a:rPr>
              <a:t> </a:t>
            </a:r>
            <a:r>
              <a:rPr sz="2400" b="0" spc="140" dirty="0">
                <a:solidFill>
                  <a:srgbClr val="000000"/>
                </a:solidFill>
                <a:latin typeface="Gill Sans MT"/>
                <a:cs typeface="Gill Sans MT"/>
              </a:rPr>
              <a:t>12</a:t>
            </a:r>
            <a:r>
              <a:rPr sz="2400" b="0" spc="-5" dirty="0">
                <a:solidFill>
                  <a:srgbClr val="000000"/>
                </a:solidFill>
                <a:latin typeface="Gill Sans MT"/>
                <a:cs typeface="Gill Sans MT"/>
              </a:rPr>
              <a:t> </a:t>
            </a:r>
            <a:r>
              <a:rPr sz="2400" b="0" spc="190" dirty="0">
                <a:solidFill>
                  <a:srgbClr val="000000"/>
                </a:solidFill>
                <a:latin typeface="Gill Sans MT"/>
                <a:cs typeface="Gill Sans MT"/>
              </a:rPr>
              <a:t>(1)</a:t>
            </a:r>
            <a:r>
              <a:rPr sz="2400" b="0" spc="-15" dirty="0">
                <a:solidFill>
                  <a:srgbClr val="000000"/>
                </a:solidFill>
                <a:latin typeface="Gill Sans MT"/>
                <a:cs typeface="Gill Sans MT"/>
              </a:rPr>
              <a:t> </a:t>
            </a:r>
            <a:r>
              <a:rPr lang="el-GR" sz="2400" b="0" dirty="0">
                <a:solidFill>
                  <a:srgbClr val="000000"/>
                </a:solidFill>
                <a:latin typeface="Gill Sans MT"/>
                <a:cs typeface="Gill Sans MT"/>
              </a:rPr>
              <a:t>και άλλα</a:t>
            </a:r>
            <a:r>
              <a:rPr sz="2400" b="0" spc="-10" dirty="0">
                <a:solidFill>
                  <a:srgbClr val="000000"/>
                </a:solidFill>
                <a:latin typeface="Gill Sans MT"/>
                <a:cs typeface="Gill Sans MT"/>
              </a:rPr>
              <a:t>)</a:t>
            </a:r>
            <a:endParaRPr sz="2400" dirty="0">
              <a:latin typeface="Gill Sans MT"/>
              <a:cs typeface="Gill Sans MT"/>
            </a:endParaRPr>
          </a:p>
        </p:txBody>
      </p:sp>
      <p:graphicFrame>
        <p:nvGraphicFramePr>
          <p:cNvPr id="4" name="object 4"/>
          <p:cNvGraphicFramePr>
            <a:graphicFrameLocks noGrp="1"/>
          </p:cNvGraphicFramePr>
          <p:nvPr>
            <p:extLst>
              <p:ext uri="{D42A27DB-BD31-4B8C-83A1-F6EECF244321}">
                <p14:modId xmlns:p14="http://schemas.microsoft.com/office/powerpoint/2010/main" val="1793833167"/>
              </p:ext>
            </p:extLst>
          </p:nvPr>
        </p:nvGraphicFramePr>
        <p:xfrm>
          <a:off x="377254" y="937136"/>
          <a:ext cx="11537950" cy="5862952"/>
        </p:xfrm>
        <a:graphic>
          <a:graphicData uri="http://schemas.openxmlformats.org/drawingml/2006/table">
            <a:tbl>
              <a:tblPr firstRow="1" bandRow="1">
                <a:tableStyleId>{2D5ABB26-0587-4C30-8999-92F81FD0307C}</a:tableStyleId>
              </a:tblPr>
              <a:tblGrid>
                <a:gridCol w="5768975">
                  <a:extLst>
                    <a:ext uri="{9D8B030D-6E8A-4147-A177-3AD203B41FA5}">
                      <a16:colId xmlns:a16="http://schemas.microsoft.com/office/drawing/2014/main" val="20000"/>
                    </a:ext>
                  </a:extLst>
                </a:gridCol>
                <a:gridCol w="5768975">
                  <a:extLst>
                    <a:ext uri="{9D8B030D-6E8A-4147-A177-3AD203B41FA5}">
                      <a16:colId xmlns:a16="http://schemas.microsoft.com/office/drawing/2014/main" val="20001"/>
                    </a:ext>
                  </a:extLst>
                </a:gridCol>
              </a:tblGrid>
              <a:tr h="426084">
                <a:tc>
                  <a:txBody>
                    <a:bodyPr/>
                    <a:lstStyle/>
                    <a:p>
                      <a:pPr marL="635" algn="ctr">
                        <a:lnSpc>
                          <a:spcPct val="100000"/>
                        </a:lnSpc>
                        <a:spcBef>
                          <a:spcPts val="225"/>
                        </a:spcBef>
                      </a:pPr>
                      <a:r>
                        <a:rPr lang="el-GR" sz="2200" b="1" spc="-10" dirty="0">
                          <a:solidFill>
                            <a:srgbClr val="FFFFFF"/>
                          </a:solidFill>
                          <a:latin typeface="Calibri"/>
                          <a:cs typeface="Calibri"/>
                        </a:rPr>
                        <a:t>Δείκτης</a:t>
                      </a:r>
                      <a:endParaRPr sz="22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225"/>
                        </a:spcBef>
                      </a:pPr>
                      <a:r>
                        <a:rPr lang="el-GR" sz="2400" b="1" spc="-10" dirty="0">
                          <a:solidFill>
                            <a:srgbClr val="FFFFFF"/>
                          </a:solidFill>
                          <a:latin typeface="+mn-lt"/>
                          <a:cs typeface="Calibri"/>
                        </a:rPr>
                        <a:t>Γλωσσικοί προσδιορισμοί</a:t>
                      </a:r>
                      <a:endParaRPr lang="el-GR" sz="2400" dirty="0">
                        <a:latin typeface="+mn-lt"/>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2773680">
                <a:tc>
                  <a:txBody>
                    <a:bodyPr/>
                    <a:lstStyle/>
                    <a:p>
                      <a:pPr marL="91440" marR="234950">
                        <a:lnSpc>
                          <a:spcPct val="100000"/>
                        </a:lnSpc>
                        <a:spcBef>
                          <a:spcPts val="225"/>
                        </a:spcBef>
                      </a:pPr>
                      <a:r>
                        <a:rPr sz="2200" b="1" dirty="0">
                          <a:latin typeface="Calibri"/>
                          <a:cs typeface="Calibri"/>
                        </a:rPr>
                        <a:t>3.</a:t>
                      </a:r>
                      <a:r>
                        <a:rPr sz="2200" b="1" spc="-75" dirty="0">
                          <a:latin typeface="Calibri"/>
                          <a:cs typeface="Calibri"/>
                        </a:rPr>
                        <a:t> </a:t>
                      </a:r>
                      <a:r>
                        <a:rPr lang="el-GR" sz="2200" b="1" spc="-75" dirty="0">
                          <a:latin typeface="Calibri"/>
                          <a:cs typeface="Calibri"/>
                        </a:rPr>
                        <a:t>Τροπικότητα</a:t>
                      </a:r>
                      <a:r>
                        <a:rPr sz="2200" dirty="0">
                          <a:latin typeface="Calibri"/>
                          <a:cs typeface="Calibri"/>
                        </a:rPr>
                        <a:t>:</a:t>
                      </a:r>
                      <a:r>
                        <a:rPr sz="2200" spc="-50" dirty="0">
                          <a:latin typeface="Calibri"/>
                          <a:cs typeface="Calibri"/>
                        </a:rPr>
                        <a:t> </a:t>
                      </a:r>
                      <a:r>
                        <a:rPr lang="el-GR" sz="2200" dirty="0">
                          <a:latin typeface="+mn-lt"/>
                          <a:cs typeface="Calibri"/>
                        </a:rPr>
                        <a:t>περιλαμβάνει τα ρήματα διατύπωσης, τα επιρρήματα και τα μη ειδικά επίθετα, τα οποία δημιουργούν αβεβαιότητα σε σχέση με την πραγματική ενέργεια- περιλαμβάνει το κατά πόσον μια ενέργεια είναι δυνατή. Η τροπικότητα δεν περιλαμβάνει το κατά πόσον μια ενέργεια ή/και δραστηριότητα είναι επιτρεπτή. Η τροπικότητα αναφέρεται κυρίως στην αμφίσημη δυνατότητα μιας ενέργειας ή ενός γεγονότος</a:t>
                      </a:r>
                      <a:r>
                        <a:rPr sz="2200" spc="-10" dirty="0">
                          <a:latin typeface="Calibri"/>
                          <a:cs typeface="Calibri"/>
                        </a:rPr>
                        <a:t>.</a:t>
                      </a:r>
                      <a:endParaRPr sz="2200" dirty="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25"/>
                        </a:spcBef>
                        <a:tabLst>
                          <a:tab pos="1536700" algn="l"/>
                        </a:tabLst>
                      </a:pPr>
                      <a:r>
                        <a:rPr sz="2200" spc="-35" dirty="0">
                          <a:latin typeface="Calibri"/>
                          <a:cs typeface="Calibri"/>
                        </a:rPr>
                        <a:t>may,</a:t>
                      </a:r>
                      <a:r>
                        <a:rPr sz="2200" spc="-90" dirty="0">
                          <a:latin typeface="Calibri"/>
                          <a:cs typeface="Calibri"/>
                        </a:rPr>
                        <a:t> </a:t>
                      </a:r>
                      <a:r>
                        <a:rPr sz="2200" spc="-10" dirty="0">
                          <a:latin typeface="Calibri"/>
                          <a:cs typeface="Calibri"/>
                        </a:rPr>
                        <a:t>might,</a:t>
                      </a:r>
                      <a:r>
                        <a:rPr sz="2200" dirty="0">
                          <a:latin typeface="Calibri"/>
                          <a:cs typeface="Calibri"/>
                        </a:rPr>
                        <a:t>	could,</a:t>
                      </a:r>
                      <a:r>
                        <a:rPr sz="2200" spc="-70" dirty="0">
                          <a:latin typeface="Calibri"/>
                          <a:cs typeface="Calibri"/>
                        </a:rPr>
                        <a:t> </a:t>
                      </a:r>
                      <a:r>
                        <a:rPr sz="2200" dirty="0">
                          <a:latin typeface="Calibri"/>
                          <a:cs typeface="Calibri"/>
                        </a:rPr>
                        <a:t>would,</a:t>
                      </a:r>
                      <a:r>
                        <a:rPr sz="2200" spc="350" dirty="0">
                          <a:latin typeface="Calibri"/>
                          <a:cs typeface="Calibri"/>
                        </a:rPr>
                        <a:t> </a:t>
                      </a:r>
                      <a:r>
                        <a:rPr sz="2200" dirty="0">
                          <a:latin typeface="Calibri"/>
                          <a:cs typeface="Calibri"/>
                        </a:rPr>
                        <a:t>possible,</a:t>
                      </a:r>
                      <a:r>
                        <a:rPr sz="2200" spc="-85" dirty="0">
                          <a:latin typeface="Calibri"/>
                          <a:cs typeface="Calibri"/>
                        </a:rPr>
                        <a:t> </a:t>
                      </a:r>
                      <a:r>
                        <a:rPr sz="2200" spc="-10" dirty="0">
                          <a:latin typeface="Calibri"/>
                          <a:cs typeface="Calibri"/>
                        </a:rPr>
                        <a:t>possibly,</a:t>
                      </a:r>
                      <a:endParaRPr sz="2200" dirty="0">
                        <a:latin typeface="Calibri"/>
                        <a:cs typeface="Calibri"/>
                      </a:endParaRPr>
                    </a:p>
                    <a:p>
                      <a:pPr marL="92075">
                        <a:lnSpc>
                          <a:spcPct val="100000"/>
                        </a:lnSpc>
                      </a:pPr>
                      <a:r>
                        <a:rPr sz="2200" spc="-20" dirty="0">
                          <a:latin typeface="Calibri"/>
                          <a:cs typeface="Calibri"/>
                        </a:rPr>
                        <a:t>etc.</a:t>
                      </a:r>
                      <a:endParaRPr sz="2200" dirty="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26084">
                <a:tc>
                  <a:txBody>
                    <a:bodyPr/>
                    <a:lstStyle/>
                    <a:p>
                      <a:pPr marL="635" algn="ctr">
                        <a:lnSpc>
                          <a:spcPct val="100000"/>
                        </a:lnSpc>
                        <a:spcBef>
                          <a:spcPts val="229"/>
                        </a:spcBef>
                      </a:pPr>
                      <a:r>
                        <a:rPr lang="el-GR" sz="2200" b="1" spc="-10" dirty="0">
                          <a:latin typeface="Calibri"/>
                          <a:cs typeface="Calibri"/>
                        </a:rPr>
                        <a:t>Παράδειγμα</a:t>
                      </a:r>
                      <a:endParaRPr sz="22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270" algn="ctr">
                        <a:lnSpc>
                          <a:spcPct val="100000"/>
                        </a:lnSpc>
                        <a:spcBef>
                          <a:spcPts val="229"/>
                        </a:spcBef>
                      </a:pPr>
                      <a:r>
                        <a:rPr lang="el-GR" sz="2200" b="1" spc="-10" dirty="0">
                          <a:latin typeface="Calibri"/>
                          <a:cs typeface="Calibri"/>
                        </a:rPr>
                        <a:t>Λογική σκέψη</a:t>
                      </a:r>
                      <a:endParaRPr sz="22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1208405">
                <a:tc>
                  <a:txBody>
                    <a:bodyPr/>
                    <a:lstStyle/>
                    <a:p>
                      <a:pPr marL="91440" marR="796925">
                        <a:lnSpc>
                          <a:spcPct val="100000"/>
                        </a:lnSpc>
                        <a:spcBef>
                          <a:spcPts val="110"/>
                        </a:spcBef>
                      </a:pPr>
                      <a:r>
                        <a:rPr sz="2200" dirty="0">
                          <a:latin typeface="Courier New"/>
                          <a:cs typeface="Courier New"/>
                        </a:rPr>
                        <a:t>&lt;</a:t>
                      </a:r>
                      <a:r>
                        <a:rPr sz="2200" dirty="0" err="1">
                          <a:latin typeface="Courier New"/>
                          <a:cs typeface="Courier New"/>
                        </a:rPr>
                        <a:t>vag</a:t>
                      </a:r>
                      <a:r>
                        <a:rPr sz="2200" dirty="0">
                          <a:latin typeface="Courier New"/>
                          <a:cs typeface="Courier New"/>
                        </a:rPr>
                        <a:t>&gt;</a:t>
                      </a:r>
                      <a:r>
                        <a:rPr lang="el-GR" sz="2200" b="1" dirty="0">
                          <a:latin typeface="Courier New"/>
                          <a:cs typeface="Courier New"/>
                        </a:rPr>
                        <a:t>Ενδέχεται</a:t>
                      </a:r>
                      <a:r>
                        <a:rPr lang="el-GR" sz="2200" dirty="0">
                          <a:latin typeface="Courier New"/>
                          <a:cs typeface="Courier New"/>
                        </a:rPr>
                        <a:t> να χρησιμοποιήσουμε τα προσωπικά σας δεδομένα για την ανάπτυξη νέων υπηρεσιών</a:t>
                      </a:r>
                      <a:r>
                        <a:rPr sz="2200" spc="-10" dirty="0">
                          <a:latin typeface="Courier New"/>
                          <a:cs typeface="Courier New"/>
                        </a:rPr>
                        <a:t>&lt;/vag&gt;</a:t>
                      </a:r>
                      <a:endParaRPr sz="2200" dirty="0">
                        <a:latin typeface="Courier New"/>
                        <a:cs typeface="Courier New"/>
                      </a:endParaRPr>
                    </a:p>
                  </a:txBody>
                  <a:tcPr marL="0" marR="0" marT="13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marR="165735">
                        <a:lnSpc>
                          <a:spcPct val="100000"/>
                        </a:lnSpc>
                        <a:spcBef>
                          <a:spcPts val="229"/>
                        </a:spcBef>
                      </a:pPr>
                      <a:r>
                        <a:rPr lang="el-GR" sz="2100" dirty="0">
                          <a:latin typeface="+mn-lt"/>
                          <a:cs typeface="Calibri"/>
                        </a:rPr>
                        <a:t>εν είναι σαφές εάν ο υπεύθυνος επεξεργασίας θα χρησιμοποιήσει τις πληροφορίες του υποκειμένου των δεδομένων για την ανάπτυξη νέων υπηρεσιών και σε ποιες περιπτώσεις και υπό ποιες προϋποθέσεις.</a:t>
                      </a:r>
                      <a:endParaRPr sz="21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4103370" y="93344"/>
            <a:ext cx="4964430" cy="627736"/>
          </a:xfrm>
          <a:prstGeom prst="rect">
            <a:avLst/>
          </a:prstGeom>
        </p:spPr>
        <p:txBody>
          <a:bodyPr vert="horz" wrap="square" lIns="0" tIns="12065" rIns="0" bIns="0" rtlCol="0">
            <a:spAutoFit/>
          </a:bodyPr>
          <a:lstStyle/>
          <a:p>
            <a:pPr marL="12700">
              <a:lnSpc>
                <a:spcPct val="100000"/>
              </a:lnSpc>
              <a:spcBef>
                <a:spcPts val="95"/>
              </a:spcBef>
              <a:tabLst>
                <a:tab pos="1894205" algn="l"/>
              </a:tabLst>
            </a:pPr>
            <a:r>
              <a:rPr lang="el-GR" spc="-90" dirty="0"/>
              <a:t>Σαφήνεια της έκφρασης</a:t>
            </a:r>
            <a:endParaRPr spc="-95" dirty="0"/>
          </a:p>
        </p:txBody>
      </p:sp>
      <p:graphicFrame>
        <p:nvGraphicFramePr>
          <p:cNvPr id="4" name="object 4"/>
          <p:cNvGraphicFramePr>
            <a:graphicFrameLocks noGrp="1"/>
          </p:cNvGraphicFramePr>
          <p:nvPr>
            <p:extLst>
              <p:ext uri="{D42A27DB-BD31-4B8C-83A1-F6EECF244321}">
                <p14:modId xmlns:p14="http://schemas.microsoft.com/office/powerpoint/2010/main" val="2051657874"/>
              </p:ext>
            </p:extLst>
          </p:nvPr>
        </p:nvGraphicFramePr>
        <p:xfrm>
          <a:off x="229171" y="925322"/>
          <a:ext cx="11720830" cy="5812028"/>
        </p:xfrm>
        <a:graphic>
          <a:graphicData uri="http://schemas.openxmlformats.org/drawingml/2006/table">
            <a:tbl>
              <a:tblPr firstRow="1" bandRow="1">
                <a:tableStyleId>{2D5ABB26-0587-4C30-8999-92F81FD0307C}</a:tableStyleId>
              </a:tblPr>
              <a:tblGrid>
                <a:gridCol w="5860415">
                  <a:extLst>
                    <a:ext uri="{9D8B030D-6E8A-4147-A177-3AD203B41FA5}">
                      <a16:colId xmlns:a16="http://schemas.microsoft.com/office/drawing/2014/main" val="20000"/>
                    </a:ext>
                  </a:extLst>
                </a:gridCol>
                <a:gridCol w="5860415">
                  <a:extLst>
                    <a:ext uri="{9D8B030D-6E8A-4147-A177-3AD203B41FA5}">
                      <a16:colId xmlns:a16="http://schemas.microsoft.com/office/drawing/2014/main" val="20001"/>
                    </a:ext>
                  </a:extLst>
                </a:gridCol>
              </a:tblGrid>
              <a:tr h="426084">
                <a:tc>
                  <a:txBody>
                    <a:bodyPr/>
                    <a:lstStyle/>
                    <a:p>
                      <a:pPr marL="2413000">
                        <a:lnSpc>
                          <a:spcPct val="100000"/>
                        </a:lnSpc>
                        <a:spcBef>
                          <a:spcPts val="225"/>
                        </a:spcBef>
                      </a:pPr>
                      <a:r>
                        <a:rPr lang="el-GR" sz="2000" b="1" spc="-10" dirty="0">
                          <a:solidFill>
                            <a:srgbClr val="FFFFFF"/>
                          </a:solidFill>
                          <a:latin typeface="Calibri"/>
                          <a:cs typeface="Calibri"/>
                        </a:rPr>
                        <a:t>Δείκτης</a:t>
                      </a:r>
                      <a:endParaRPr sz="20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225"/>
                        </a:spcBef>
                      </a:pPr>
                      <a:r>
                        <a:rPr lang="el-GR" sz="2000" b="1" spc="-10" dirty="0">
                          <a:solidFill>
                            <a:srgbClr val="FFFFFF"/>
                          </a:solidFill>
                          <a:latin typeface="+mn-lt"/>
                          <a:cs typeface="Calibri"/>
                        </a:rPr>
                        <a:t>Γλωσσικοί προσδιορισμοί</a:t>
                      </a:r>
                      <a:endParaRPr sz="20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862330">
                <a:tc>
                  <a:txBody>
                    <a:bodyPr/>
                    <a:lstStyle/>
                    <a:p>
                      <a:pPr marL="91440">
                        <a:lnSpc>
                          <a:spcPct val="100000"/>
                        </a:lnSpc>
                        <a:spcBef>
                          <a:spcPts val="225"/>
                        </a:spcBef>
                        <a:tabLst>
                          <a:tab pos="4354195" algn="l"/>
                        </a:tabLst>
                      </a:pPr>
                      <a:r>
                        <a:rPr sz="2000" b="1" dirty="0">
                          <a:latin typeface="Calibri"/>
                          <a:cs typeface="Calibri"/>
                        </a:rPr>
                        <a:t>4.</a:t>
                      </a:r>
                      <a:r>
                        <a:rPr sz="2000" b="1" spc="-60" dirty="0">
                          <a:latin typeface="Calibri"/>
                          <a:cs typeface="Calibri"/>
                        </a:rPr>
                        <a:t> </a:t>
                      </a:r>
                      <a:r>
                        <a:rPr sz="2000" b="1" dirty="0">
                          <a:latin typeface="Calibri"/>
                          <a:cs typeface="Calibri"/>
                        </a:rPr>
                        <a:t>Non</a:t>
                      </a:r>
                      <a:r>
                        <a:rPr sz="2000" b="1" spc="-45" dirty="0">
                          <a:latin typeface="Calibri"/>
                          <a:cs typeface="Calibri"/>
                        </a:rPr>
                        <a:t> </a:t>
                      </a:r>
                      <a:r>
                        <a:rPr sz="2000" b="1" dirty="0">
                          <a:latin typeface="Calibri"/>
                          <a:cs typeface="Calibri"/>
                        </a:rPr>
                        <a:t>specific</a:t>
                      </a:r>
                      <a:r>
                        <a:rPr sz="2000" b="1" spc="-45" dirty="0">
                          <a:latin typeface="Calibri"/>
                          <a:cs typeface="Calibri"/>
                        </a:rPr>
                        <a:t> </a:t>
                      </a:r>
                      <a:r>
                        <a:rPr sz="2000" b="1" dirty="0">
                          <a:latin typeface="Calibri"/>
                          <a:cs typeface="Calibri"/>
                        </a:rPr>
                        <a:t>Numeric</a:t>
                      </a:r>
                      <a:r>
                        <a:rPr sz="2000" b="1" spc="-40" dirty="0">
                          <a:latin typeface="Calibri"/>
                          <a:cs typeface="Calibri"/>
                        </a:rPr>
                        <a:t> </a:t>
                      </a:r>
                      <a:r>
                        <a:rPr sz="2000" b="1" spc="-10" dirty="0">
                          <a:latin typeface="Calibri"/>
                          <a:cs typeface="Calibri"/>
                        </a:rPr>
                        <a:t>quantifiers:</a:t>
                      </a:r>
                      <a:r>
                        <a:rPr sz="2000" b="1" dirty="0">
                          <a:latin typeface="Calibri"/>
                          <a:cs typeface="Calibri"/>
                        </a:rPr>
                        <a:t>	</a:t>
                      </a:r>
                      <a:r>
                        <a:rPr sz="2000" spc="-10" dirty="0">
                          <a:latin typeface="Calibri"/>
                          <a:cs typeface="Calibri"/>
                        </a:rPr>
                        <a:t>which</a:t>
                      </a:r>
                      <a:endParaRPr sz="2000" dirty="0">
                        <a:latin typeface="Calibri"/>
                        <a:cs typeface="Calibri"/>
                      </a:endParaRPr>
                    </a:p>
                    <a:p>
                      <a:pPr marL="91440">
                        <a:lnSpc>
                          <a:spcPct val="100000"/>
                        </a:lnSpc>
                      </a:pPr>
                      <a:r>
                        <a:rPr sz="2000" spc="-10" dirty="0">
                          <a:latin typeface="Calibri"/>
                          <a:cs typeface="Calibri"/>
                        </a:rPr>
                        <a:t>create</a:t>
                      </a:r>
                      <a:r>
                        <a:rPr sz="2000" spc="-65" dirty="0">
                          <a:latin typeface="Calibri"/>
                          <a:cs typeface="Calibri"/>
                        </a:rPr>
                        <a:t> </a:t>
                      </a:r>
                      <a:r>
                        <a:rPr sz="2000" dirty="0">
                          <a:latin typeface="Calibri"/>
                          <a:cs typeface="Calibri"/>
                        </a:rPr>
                        <a:t>ambiguity</a:t>
                      </a:r>
                      <a:r>
                        <a:rPr sz="2000" spc="-55" dirty="0">
                          <a:latin typeface="Calibri"/>
                          <a:cs typeface="Calibri"/>
                        </a:rPr>
                        <a:t> </a:t>
                      </a:r>
                      <a:r>
                        <a:rPr sz="2000" dirty="0">
                          <a:latin typeface="Calibri"/>
                          <a:cs typeface="Calibri"/>
                        </a:rPr>
                        <a:t>as</a:t>
                      </a:r>
                      <a:r>
                        <a:rPr sz="2000" spc="-60" dirty="0">
                          <a:latin typeface="Calibri"/>
                          <a:cs typeface="Calibri"/>
                        </a:rPr>
                        <a:t> </a:t>
                      </a:r>
                      <a:r>
                        <a:rPr sz="2000" dirty="0">
                          <a:latin typeface="Calibri"/>
                          <a:cs typeface="Calibri"/>
                        </a:rPr>
                        <a:t>to</a:t>
                      </a:r>
                      <a:r>
                        <a:rPr sz="2000" spc="-60"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actual</a:t>
                      </a:r>
                      <a:r>
                        <a:rPr sz="2000" spc="-80" dirty="0">
                          <a:latin typeface="Calibri"/>
                          <a:cs typeface="Calibri"/>
                        </a:rPr>
                        <a:t> </a:t>
                      </a:r>
                      <a:r>
                        <a:rPr sz="2000" spc="-10" dirty="0">
                          <a:latin typeface="Calibri"/>
                          <a:cs typeface="Calibri"/>
                        </a:rPr>
                        <a:t>measure</a:t>
                      </a:r>
                      <a:endParaRPr sz="2000" dirty="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25"/>
                        </a:spcBef>
                      </a:pPr>
                      <a:r>
                        <a:rPr sz="2000" dirty="0">
                          <a:latin typeface="Calibri"/>
                          <a:cs typeface="Calibri"/>
                        </a:rPr>
                        <a:t>certain,</a:t>
                      </a:r>
                      <a:r>
                        <a:rPr sz="2000" spc="-80" dirty="0">
                          <a:latin typeface="Calibri"/>
                          <a:cs typeface="Calibri"/>
                        </a:rPr>
                        <a:t> </a:t>
                      </a:r>
                      <a:r>
                        <a:rPr sz="2000" spc="-10" dirty="0">
                          <a:latin typeface="Calibri"/>
                          <a:cs typeface="Calibri"/>
                        </a:rPr>
                        <a:t>numerous,</a:t>
                      </a:r>
                      <a:r>
                        <a:rPr sz="2000" spc="-75" dirty="0">
                          <a:latin typeface="Calibri"/>
                          <a:cs typeface="Calibri"/>
                        </a:rPr>
                        <a:t> </a:t>
                      </a:r>
                      <a:r>
                        <a:rPr sz="2000" dirty="0">
                          <a:latin typeface="Calibri"/>
                          <a:cs typeface="Calibri"/>
                        </a:rPr>
                        <a:t>some,</a:t>
                      </a:r>
                      <a:r>
                        <a:rPr sz="2000" spc="-65" dirty="0">
                          <a:latin typeface="Calibri"/>
                          <a:cs typeface="Calibri"/>
                        </a:rPr>
                        <a:t> </a:t>
                      </a:r>
                      <a:r>
                        <a:rPr sz="2000" dirty="0">
                          <a:latin typeface="Calibri"/>
                          <a:cs typeface="Calibri"/>
                        </a:rPr>
                        <a:t>most,</a:t>
                      </a:r>
                      <a:r>
                        <a:rPr sz="2000" spc="-80" dirty="0">
                          <a:latin typeface="Calibri"/>
                          <a:cs typeface="Calibri"/>
                        </a:rPr>
                        <a:t> </a:t>
                      </a:r>
                      <a:r>
                        <a:rPr sz="2000" spc="-30" dirty="0">
                          <a:latin typeface="Calibri"/>
                          <a:cs typeface="Calibri"/>
                        </a:rPr>
                        <a:t>many,</a:t>
                      </a:r>
                      <a:r>
                        <a:rPr sz="2000" spc="-75" dirty="0">
                          <a:latin typeface="Calibri"/>
                          <a:cs typeface="Calibri"/>
                        </a:rPr>
                        <a:t> </a:t>
                      </a:r>
                      <a:r>
                        <a:rPr sz="2000" spc="-10" dirty="0">
                          <a:latin typeface="Calibri"/>
                          <a:cs typeface="Calibri"/>
                        </a:rPr>
                        <a:t>various,</a:t>
                      </a:r>
                      <a:endParaRPr sz="2000">
                        <a:latin typeface="Calibri"/>
                        <a:cs typeface="Calibri"/>
                      </a:endParaRPr>
                    </a:p>
                    <a:p>
                      <a:pPr marL="92075">
                        <a:lnSpc>
                          <a:spcPct val="100000"/>
                        </a:lnSpc>
                      </a:pPr>
                      <a:r>
                        <a:rPr sz="2000" spc="-10" dirty="0">
                          <a:latin typeface="Calibri"/>
                          <a:cs typeface="Calibri"/>
                        </a:rPr>
                        <a:t>including</a:t>
                      </a:r>
                      <a:r>
                        <a:rPr sz="2000" spc="-80" dirty="0">
                          <a:latin typeface="Calibri"/>
                          <a:cs typeface="Calibri"/>
                        </a:rPr>
                        <a:t> </a:t>
                      </a:r>
                      <a:r>
                        <a:rPr sz="2000" dirty="0">
                          <a:latin typeface="Calibri"/>
                          <a:cs typeface="Calibri"/>
                        </a:rPr>
                        <a:t>(but</a:t>
                      </a:r>
                      <a:r>
                        <a:rPr sz="2000" spc="-65" dirty="0">
                          <a:latin typeface="Calibri"/>
                          <a:cs typeface="Calibri"/>
                        </a:rPr>
                        <a:t> </a:t>
                      </a:r>
                      <a:r>
                        <a:rPr sz="2000" dirty="0">
                          <a:latin typeface="Calibri"/>
                          <a:cs typeface="Calibri"/>
                        </a:rPr>
                        <a:t>not</a:t>
                      </a:r>
                      <a:r>
                        <a:rPr sz="2000" spc="-70" dirty="0">
                          <a:latin typeface="Calibri"/>
                          <a:cs typeface="Calibri"/>
                        </a:rPr>
                        <a:t> </a:t>
                      </a:r>
                      <a:r>
                        <a:rPr sz="2000" dirty="0">
                          <a:latin typeface="Calibri"/>
                          <a:cs typeface="Calibri"/>
                        </a:rPr>
                        <a:t>limited</a:t>
                      </a:r>
                      <a:r>
                        <a:rPr sz="2000" spc="-50" dirty="0">
                          <a:latin typeface="Calibri"/>
                          <a:cs typeface="Calibri"/>
                        </a:rPr>
                        <a:t> </a:t>
                      </a:r>
                      <a:r>
                        <a:rPr sz="2000" dirty="0">
                          <a:latin typeface="Calibri"/>
                          <a:cs typeface="Calibri"/>
                        </a:rPr>
                        <a:t>to),</a:t>
                      </a:r>
                      <a:r>
                        <a:rPr sz="2000" spc="-60" dirty="0">
                          <a:latin typeface="Calibri"/>
                          <a:cs typeface="Calibri"/>
                        </a:rPr>
                        <a:t> </a:t>
                      </a:r>
                      <a:r>
                        <a:rPr sz="2000" spc="-10" dirty="0">
                          <a:latin typeface="Calibri"/>
                          <a:cs typeface="Calibri"/>
                        </a:rPr>
                        <a:t>variety</a:t>
                      </a:r>
                      <a:endParaRPr sz="200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53264">
                <a:tc>
                  <a:txBody>
                    <a:bodyPr/>
                    <a:lstStyle/>
                    <a:p>
                      <a:pPr marL="2439035">
                        <a:lnSpc>
                          <a:spcPct val="100000"/>
                        </a:lnSpc>
                        <a:spcBef>
                          <a:spcPts val="225"/>
                        </a:spcBef>
                      </a:pPr>
                      <a:r>
                        <a:rPr lang="el-GR" sz="2000" b="1" spc="-10" dirty="0">
                          <a:latin typeface="Calibri"/>
                          <a:cs typeface="Calibri"/>
                        </a:rPr>
                        <a:t>Παράδειγμα</a:t>
                      </a:r>
                      <a:endParaRPr sz="20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25"/>
                        </a:spcBef>
                      </a:pPr>
                      <a:r>
                        <a:rPr lang="el-GR" sz="2000" b="1" spc="-10" dirty="0">
                          <a:latin typeface="+mn-lt"/>
                          <a:cs typeface="Calibri"/>
                        </a:rPr>
                        <a:t>Λογική σκέψη</a:t>
                      </a:r>
                      <a:endParaRPr sz="20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053204">
                <a:tc>
                  <a:txBody>
                    <a:bodyPr/>
                    <a:lstStyle/>
                    <a:p>
                      <a:pPr marL="91440" marR="79375" algn="just">
                        <a:lnSpc>
                          <a:spcPct val="100000"/>
                        </a:lnSpc>
                        <a:spcBef>
                          <a:spcPts val="130"/>
                        </a:spcBef>
                      </a:pPr>
                      <a:r>
                        <a:rPr lang="el-GR" sz="1900" dirty="0" err="1">
                          <a:latin typeface="Courier New"/>
                          <a:cs typeface="Courier New"/>
                        </a:rPr>
                        <a:t>vag</a:t>
                      </a:r>
                      <a:r>
                        <a:rPr lang="el-GR" sz="1900" dirty="0">
                          <a:latin typeface="Courier New"/>
                          <a:cs typeface="Courier New"/>
                        </a:rPr>
                        <a:t>&gt;Όταν δημιουργείτε μια ταυτότητα </a:t>
                      </a:r>
                      <a:r>
                        <a:rPr lang="el-GR" sz="1900" dirty="0" err="1">
                          <a:latin typeface="Courier New"/>
                          <a:cs typeface="Courier New"/>
                        </a:rPr>
                        <a:t>Apple</a:t>
                      </a:r>
                      <a:r>
                        <a:rPr lang="el-GR" sz="1900" dirty="0">
                          <a:latin typeface="Courier New"/>
                          <a:cs typeface="Courier New"/>
                        </a:rPr>
                        <a:t> ID, υποβάλλετε αίτηση για εμπορική πίστωση, αγοράζετε ένα προϊόν, κατεβάζετε μια ενημέρωση λογισμικού, εγγράφεστε σε ένα μάθημα σε ένα </a:t>
                      </a:r>
                      <a:r>
                        <a:rPr lang="el-GR" sz="1900" dirty="0" err="1">
                          <a:latin typeface="Courier New"/>
                          <a:cs typeface="Courier New"/>
                        </a:rPr>
                        <a:t>Apple</a:t>
                      </a:r>
                      <a:r>
                        <a:rPr lang="el-GR" sz="1900" dirty="0">
                          <a:latin typeface="Courier New"/>
                          <a:cs typeface="Courier New"/>
                        </a:rPr>
                        <a:t> </a:t>
                      </a:r>
                      <a:r>
                        <a:rPr lang="el-GR" sz="1900" dirty="0" err="1">
                          <a:latin typeface="Courier New"/>
                          <a:cs typeface="Courier New"/>
                        </a:rPr>
                        <a:t>Retail</a:t>
                      </a:r>
                      <a:r>
                        <a:rPr lang="el-GR" sz="1900" dirty="0">
                          <a:latin typeface="Courier New"/>
                          <a:cs typeface="Courier New"/>
                        </a:rPr>
                        <a:t> </a:t>
                      </a:r>
                      <a:r>
                        <a:rPr lang="el-GR" sz="1900" dirty="0" err="1">
                          <a:latin typeface="Courier New"/>
                          <a:cs typeface="Courier New"/>
                        </a:rPr>
                        <a:t>Store</a:t>
                      </a:r>
                      <a:r>
                        <a:rPr lang="el-GR" sz="1900" dirty="0">
                          <a:latin typeface="Courier New"/>
                          <a:cs typeface="Courier New"/>
                        </a:rPr>
                        <a:t>, συνδέεστε στις υπηρεσίες μας,</a:t>
                      </a:r>
                      <a:r>
                        <a:rPr lang="el-GR" sz="1900" spc="-280" dirty="0">
                          <a:latin typeface="Courier New"/>
                          <a:cs typeface="Courier New"/>
                        </a:rPr>
                        <a:t> επικοινωνείτε μαζί μας ή συμμετέχετε σε μια διαδικτυακή έρευνα, ενδέχεται να συλλέγουμε διάφορες πληροφορίες, όπως το όνομα, την ταχυδρομική διεύθυνση, τον αριθμό τηλεφώνου, τη διεύθυνση ηλεκτρονικού ταχυδρομείου, τις προτιμήσεις επικοινωνίας, τα αναγνωριστικά συσκευής, τη διεύθυνση IP, τις πληροφορίες τοποθεσίας και τις πληροφορίες πιστωτικής κάρτας</a:t>
                      </a:r>
                      <a:r>
                        <a:rPr lang="el-GR" sz="1900" spc="-10" dirty="0">
                          <a:latin typeface="Courier New"/>
                          <a:cs typeface="Courier New"/>
                        </a:rPr>
                        <a:t>.&lt;/</a:t>
                      </a:r>
                      <a:r>
                        <a:rPr lang="el-GR" sz="1900" spc="-10" dirty="0" err="1">
                          <a:latin typeface="Courier New"/>
                          <a:cs typeface="Courier New"/>
                        </a:rPr>
                        <a:t>vag</a:t>
                      </a:r>
                      <a:r>
                        <a:rPr lang="el-GR" sz="1900" spc="-10" dirty="0">
                          <a:latin typeface="Courier New"/>
                          <a:cs typeface="Courier New"/>
                        </a:rPr>
                        <a:t>&gt;</a:t>
                      </a:r>
                      <a:r>
                        <a:rPr sz="1800" dirty="0">
                          <a:latin typeface="Courier New"/>
                          <a:cs typeface="Courier New"/>
                        </a:rPr>
                        <a:t>&lt;</a:t>
                      </a: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algn="just">
                        <a:lnSpc>
                          <a:spcPct val="100000"/>
                        </a:lnSpc>
                        <a:spcBef>
                          <a:spcPts val="229"/>
                        </a:spcBef>
                      </a:pPr>
                      <a:r>
                        <a:rPr lang="el-GR" sz="2000" dirty="0">
                          <a:latin typeface="+mn-lt"/>
                          <a:cs typeface="Calibri"/>
                        </a:rPr>
                        <a:t>δημιουργεί ασάφεια όσον αφορά το πραγματικό</a:t>
                      </a:r>
                    </a:p>
                    <a:p>
                      <a:pPr marL="92075" algn="just">
                        <a:lnSpc>
                          <a:spcPct val="100000"/>
                        </a:lnSpc>
                        <a:spcBef>
                          <a:spcPts val="229"/>
                        </a:spcBef>
                      </a:pPr>
                      <a:r>
                        <a:rPr lang="el-GR" sz="2000" dirty="0">
                          <a:latin typeface="+mn-lt"/>
                          <a:cs typeface="Calibri"/>
                        </a:rPr>
                        <a:t>μέτρο των πληροφοριών που συλλέγει ο υπεύθυνος επεξεργασίας</a:t>
                      </a:r>
                      <a:endParaRPr sz="20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759" y="6176771"/>
            <a:ext cx="3805428" cy="618741"/>
          </a:xfrm>
          <a:prstGeom prst="rect">
            <a:avLst/>
          </a:prstGeom>
        </p:spPr>
      </p:pic>
      <p:sp>
        <p:nvSpPr>
          <p:cNvPr id="3" name="object 3"/>
          <p:cNvSpPr txBox="1">
            <a:spLocks noGrp="1"/>
          </p:cNvSpPr>
          <p:nvPr>
            <p:ph type="title"/>
          </p:nvPr>
        </p:nvSpPr>
        <p:spPr>
          <a:xfrm>
            <a:off x="3771900" y="476274"/>
            <a:ext cx="4648200" cy="627736"/>
          </a:xfrm>
          <a:prstGeom prst="rect">
            <a:avLst/>
          </a:prstGeom>
        </p:spPr>
        <p:txBody>
          <a:bodyPr vert="horz" wrap="square" lIns="0" tIns="12065" rIns="0" bIns="0" rtlCol="0">
            <a:spAutoFit/>
          </a:bodyPr>
          <a:lstStyle/>
          <a:p>
            <a:pPr marL="12700">
              <a:lnSpc>
                <a:spcPct val="100000"/>
              </a:lnSpc>
              <a:spcBef>
                <a:spcPts val="95"/>
              </a:spcBef>
              <a:tabLst>
                <a:tab pos="1894205" algn="l"/>
              </a:tabLst>
            </a:pPr>
            <a:r>
              <a:rPr lang="el-GR" spc="-90" dirty="0"/>
              <a:t>Σαφήνεια της έκφρασης</a:t>
            </a:r>
            <a:endParaRPr spc="-95" dirty="0"/>
          </a:p>
        </p:txBody>
      </p:sp>
      <p:sp>
        <p:nvSpPr>
          <p:cNvPr id="4" name="object 4"/>
          <p:cNvSpPr txBox="1">
            <a:spLocks noGrp="1"/>
          </p:cNvSpPr>
          <p:nvPr>
            <p:ph type="body" idx="1"/>
          </p:nvPr>
        </p:nvSpPr>
        <p:spPr>
          <a:xfrm>
            <a:off x="916939" y="2019680"/>
            <a:ext cx="10359390" cy="2880019"/>
          </a:xfrm>
          <a:prstGeom prst="rect">
            <a:avLst/>
          </a:prstGeom>
        </p:spPr>
        <p:txBody>
          <a:bodyPr vert="horz" wrap="square" lIns="0" tIns="232156" rIns="0" bIns="0" rtlCol="0">
            <a:spAutoFit/>
          </a:bodyPr>
          <a:lstStyle/>
          <a:p>
            <a:pPr marL="12700" algn="just">
              <a:lnSpc>
                <a:spcPct val="100000"/>
              </a:lnSpc>
              <a:spcBef>
                <a:spcPts val="100"/>
              </a:spcBef>
            </a:pPr>
            <a:r>
              <a:rPr lang="el-GR" spc="-340" dirty="0"/>
              <a:t>Συνδυασμός διαφορετικών μορφών ασάφειας </a:t>
            </a:r>
            <a:endParaRPr spc="-10" dirty="0"/>
          </a:p>
          <a:p>
            <a:pPr>
              <a:lnSpc>
                <a:spcPct val="100000"/>
              </a:lnSpc>
              <a:spcBef>
                <a:spcPts val="20"/>
              </a:spcBef>
            </a:pPr>
            <a:endParaRPr sz="3900" dirty="0"/>
          </a:p>
          <a:p>
            <a:pPr marL="12700" marR="5080" algn="just">
              <a:lnSpc>
                <a:spcPts val="2590"/>
              </a:lnSpc>
            </a:pPr>
            <a:r>
              <a:rPr dirty="0">
                <a:latin typeface="Courier New"/>
                <a:cs typeface="Courier New"/>
              </a:rPr>
              <a:t>&lt;</a:t>
            </a:r>
            <a:r>
              <a:rPr dirty="0" err="1">
                <a:latin typeface="Courier New"/>
                <a:cs typeface="Courier New"/>
              </a:rPr>
              <a:t>vag</a:t>
            </a:r>
            <a:r>
              <a:rPr dirty="0">
                <a:latin typeface="Courier New"/>
                <a:cs typeface="Courier New"/>
              </a:rPr>
              <a:t>&gt;</a:t>
            </a:r>
            <a:r>
              <a:rPr lang="el-GR" spc="-80" dirty="0">
                <a:latin typeface="Courier New"/>
                <a:cs typeface="Courier New"/>
              </a:rPr>
              <a:t>Γενικά</a:t>
            </a:r>
            <a:r>
              <a:rPr b="1" spc="-65" dirty="0">
                <a:latin typeface="Courier New"/>
                <a:cs typeface="Courier New"/>
              </a:rPr>
              <a:t> </a:t>
            </a:r>
            <a:r>
              <a:rPr lang="el-GR" b="1" spc="-65" dirty="0">
                <a:latin typeface="Courier New"/>
                <a:cs typeface="Courier New"/>
              </a:rPr>
              <a:t>ενδέχεται</a:t>
            </a:r>
            <a:r>
              <a:rPr spc="-75" dirty="0">
                <a:latin typeface="Courier New"/>
                <a:cs typeface="Courier New"/>
              </a:rPr>
              <a:t> </a:t>
            </a:r>
            <a:r>
              <a:rPr lang="el-GR" spc="-75" dirty="0">
                <a:latin typeface="Courier New"/>
                <a:cs typeface="Courier New"/>
              </a:rPr>
              <a:t>να μοιραζόμαστε τις προσωπικές πληροφορίες που συλλέγουμε με </a:t>
            </a:r>
            <a:r>
              <a:rPr lang="el-GR" b="1" spc="-75" dirty="0">
                <a:latin typeface="Courier New"/>
                <a:cs typeface="Courier New"/>
              </a:rPr>
              <a:t>ορισμένους </a:t>
            </a:r>
            <a:r>
              <a:rPr lang="el-GR" b="1" spc="-75" dirty="0" err="1">
                <a:latin typeface="Courier New"/>
                <a:cs typeface="Courier New"/>
              </a:rPr>
              <a:t>παρόχους</a:t>
            </a:r>
            <a:r>
              <a:rPr lang="el-GR" b="1" spc="-75" dirty="0">
                <a:latin typeface="Courier New"/>
                <a:cs typeface="Courier New"/>
              </a:rPr>
              <a:t> υπηρεσιών</a:t>
            </a:r>
            <a:r>
              <a:rPr lang="el-GR" spc="-75" dirty="0">
                <a:latin typeface="Courier New"/>
                <a:cs typeface="Courier New"/>
              </a:rPr>
              <a:t>, ορισμένοι από τους οποίους </a:t>
            </a:r>
            <a:r>
              <a:rPr lang="el-GR" b="1" spc="-75" dirty="0">
                <a:latin typeface="Courier New"/>
                <a:cs typeface="Courier New"/>
              </a:rPr>
              <a:t>ενδέχεται</a:t>
            </a:r>
            <a:r>
              <a:rPr lang="el-GR" spc="-75" dirty="0">
                <a:latin typeface="Courier New"/>
                <a:cs typeface="Courier New"/>
              </a:rPr>
              <a:t> να χρησιμοποιούν τις πληροφορίες για τους δικούς τους σκοπούς, όπως είναι </a:t>
            </a:r>
            <a:r>
              <a:rPr lang="el-GR" b="1" spc="-75" dirty="0">
                <a:latin typeface="Courier New"/>
                <a:cs typeface="Courier New"/>
              </a:rPr>
              <a:t>απαραίτητο</a:t>
            </a:r>
            <a:r>
              <a:rPr spc="-10" dirty="0">
                <a:latin typeface="Courier New"/>
                <a:cs typeface="Courier New"/>
              </a:rPr>
              <a:t>.&lt;/vag&gt;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3590" y="151333"/>
            <a:ext cx="3830320" cy="770255"/>
          </a:xfrm>
          <a:prstGeom prst="rect">
            <a:avLst/>
          </a:prstGeom>
        </p:spPr>
        <p:txBody>
          <a:bodyPr vert="horz" wrap="square" lIns="0" tIns="13335" rIns="0" bIns="0" rtlCol="0">
            <a:spAutoFit/>
          </a:bodyPr>
          <a:lstStyle/>
          <a:p>
            <a:pPr algn="ctr">
              <a:lnSpc>
                <a:spcPts val="3765"/>
              </a:lnSpc>
              <a:spcBef>
                <a:spcPts val="105"/>
              </a:spcBef>
            </a:pPr>
            <a:r>
              <a:rPr sz="3200" spc="-30" dirty="0">
                <a:solidFill>
                  <a:srgbClr val="1F3863"/>
                </a:solidFill>
              </a:rPr>
              <a:t>CLAUDETTE</a:t>
            </a:r>
            <a:r>
              <a:rPr sz="3200" spc="-75" dirty="0">
                <a:solidFill>
                  <a:srgbClr val="1F3863"/>
                </a:solidFill>
              </a:rPr>
              <a:t> </a:t>
            </a:r>
            <a:r>
              <a:rPr lang="el-GR" sz="3200" dirty="0">
                <a:solidFill>
                  <a:srgbClr val="1F3863"/>
                </a:solidFill>
              </a:rPr>
              <a:t>ΓΙΑ</a:t>
            </a:r>
            <a:r>
              <a:rPr sz="3200" spc="-55" dirty="0">
                <a:solidFill>
                  <a:srgbClr val="1F3863"/>
                </a:solidFill>
              </a:rPr>
              <a:t> </a:t>
            </a:r>
            <a:r>
              <a:rPr lang="el-GR" sz="3200" spc="-20" dirty="0">
                <a:solidFill>
                  <a:srgbClr val="1F3863"/>
                </a:solidFill>
              </a:rPr>
              <a:t>ΓΚΠΔ</a:t>
            </a:r>
            <a:endParaRPr sz="3200" dirty="0"/>
          </a:p>
          <a:p>
            <a:pPr algn="ctr">
              <a:lnSpc>
                <a:spcPts val="2085"/>
              </a:lnSpc>
            </a:pPr>
            <a:r>
              <a:rPr sz="1800" b="0" spc="-25" dirty="0">
                <a:solidFill>
                  <a:srgbClr val="1F3863"/>
                </a:solidFill>
                <a:latin typeface="Gill Sans MT"/>
                <a:cs typeface="Gill Sans MT"/>
                <a:hlinkClick r:id="rId2"/>
              </a:rPr>
              <a:t>http://claudette-</a:t>
            </a:r>
            <a:r>
              <a:rPr sz="1800" b="0" spc="-10" dirty="0">
                <a:solidFill>
                  <a:srgbClr val="1F3863"/>
                </a:solidFill>
                <a:latin typeface="Gill Sans MT"/>
                <a:cs typeface="Gill Sans MT"/>
                <a:hlinkClick r:id="rId2"/>
              </a:rPr>
              <a:t>gdpr.eu</a:t>
            </a:r>
            <a:endParaRPr sz="1800" dirty="0">
              <a:latin typeface="Gill Sans MT"/>
              <a:cs typeface="Gill Sans MT"/>
            </a:endParaRPr>
          </a:p>
        </p:txBody>
      </p:sp>
      <p:sp>
        <p:nvSpPr>
          <p:cNvPr id="3" name="object 3"/>
          <p:cNvSpPr txBox="1"/>
          <p:nvPr/>
        </p:nvSpPr>
        <p:spPr>
          <a:xfrm>
            <a:off x="7859014" y="1468627"/>
            <a:ext cx="2961386" cy="4747197"/>
          </a:xfrm>
          <a:prstGeom prst="rect">
            <a:avLst/>
          </a:prstGeom>
        </p:spPr>
        <p:txBody>
          <a:bodyPr vert="horz" wrap="square" lIns="0" tIns="71755" rIns="0" bIns="0" rtlCol="0">
            <a:spAutoFit/>
          </a:bodyPr>
          <a:lstStyle/>
          <a:p>
            <a:pPr marL="12700" marR="376555" algn="l">
              <a:lnSpc>
                <a:spcPts val="1920"/>
              </a:lnSpc>
              <a:spcBef>
                <a:spcPts val="565"/>
              </a:spcBef>
            </a:pPr>
            <a:r>
              <a:rPr lang="el-GR" sz="2000" dirty="0">
                <a:latin typeface="Calibri"/>
                <a:cs typeface="Calibri"/>
              </a:rPr>
              <a:t>εξατομικευμένος σχολιασμός σε σύνολο κειμένων </a:t>
            </a:r>
          </a:p>
          <a:p>
            <a:pPr marL="12700" marR="376555">
              <a:lnSpc>
                <a:spcPts val="1920"/>
              </a:lnSpc>
              <a:spcBef>
                <a:spcPts val="565"/>
              </a:spcBef>
            </a:pPr>
            <a:endParaRPr sz="1950" dirty="0">
              <a:latin typeface="Calibri"/>
              <a:cs typeface="Calibri"/>
            </a:endParaRPr>
          </a:p>
          <a:p>
            <a:pPr marL="12700">
              <a:lnSpc>
                <a:spcPct val="100000"/>
              </a:lnSpc>
            </a:pPr>
            <a:r>
              <a:rPr lang="el-GR" sz="2000" b="1" dirty="0">
                <a:latin typeface="Calibri"/>
                <a:cs typeface="Calibri"/>
              </a:rPr>
              <a:t>Από που ξεκινήσαμε</a:t>
            </a:r>
            <a:r>
              <a:rPr lang="en-US" sz="2000" b="1" dirty="0">
                <a:latin typeface="Calibri"/>
                <a:cs typeface="Calibri"/>
              </a:rPr>
              <a:t>;</a:t>
            </a:r>
            <a:endParaRPr sz="2000" dirty="0">
              <a:latin typeface="Calibri"/>
              <a:cs typeface="Calibri"/>
            </a:endParaRPr>
          </a:p>
          <a:p>
            <a:pPr>
              <a:lnSpc>
                <a:spcPct val="100000"/>
              </a:lnSpc>
            </a:pPr>
            <a:endParaRPr sz="2350" dirty="0">
              <a:latin typeface="Calibri"/>
              <a:cs typeface="Calibri"/>
            </a:endParaRPr>
          </a:p>
          <a:p>
            <a:pPr marL="354965" marR="255904" indent="-342265">
              <a:lnSpc>
                <a:spcPts val="1920"/>
              </a:lnSpc>
              <a:buFont typeface="Wingdings"/>
              <a:buChar char=""/>
              <a:tabLst>
                <a:tab pos="354965" algn="l"/>
                <a:tab pos="355600" algn="l"/>
              </a:tabLst>
            </a:pPr>
            <a:r>
              <a:rPr sz="2000" dirty="0">
                <a:latin typeface="Calibri"/>
                <a:cs typeface="Calibri"/>
              </a:rPr>
              <a:t>14</a:t>
            </a:r>
            <a:r>
              <a:rPr sz="2000" spc="-45" dirty="0">
                <a:latin typeface="Calibri"/>
                <a:cs typeface="Calibri"/>
              </a:rPr>
              <a:t> </a:t>
            </a:r>
            <a:r>
              <a:rPr lang="el-GR" sz="2000" dirty="0">
                <a:latin typeface="Calibri"/>
                <a:cs typeface="Calibri"/>
              </a:rPr>
              <a:t>αρχεία</a:t>
            </a:r>
            <a:r>
              <a:rPr sz="2000" spc="-15" dirty="0">
                <a:latin typeface="Calibri"/>
                <a:cs typeface="Calibri"/>
              </a:rPr>
              <a:t> </a:t>
            </a:r>
            <a:r>
              <a:rPr sz="2000" spc="-25" dirty="0">
                <a:latin typeface="Calibri"/>
                <a:cs typeface="Calibri"/>
              </a:rPr>
              <a:t>(</a:t>
            </a:r>
            <a:r>
              <a:rPr lang="el-GR" sz="2000" spc="-25" dirty="0">
                <a:latin typeface="Calibri"/>
                <a:cs typeface="Calibri"/>
              </a:rPr>
              <a:t>τώρα </a:t>
            </a:r>
            <a:r>
              <a:rPr sz="2000" spc="-25" dirty="0">
                <a:latin typeface="Calibri"/>
                <a:cs typeface="Calibri"/>
              </a:rPr>
              <a:t>32</a:t>
            </a:r>
            <a:r>
              <a:rPr sz="2000" spc="-20" dirty="0">
                <a:latin typeface="Calibri"/>
                <a:cs typeface="Calibri"/>
              </a:rPr>
              <a:t>)</a:t>
            </a:r>
            <a:endParaRPr sz="2000" dirty="0">
              <a:latin typeface="Calibri"/>
              <a:cs typeface="Calibri"/>
            </a:endParaRPr>
          </a:p>
          <a:p>
            <a:pPr marL="354965" indent="-342265">
              <a:lnSpc>
                <a:spcPct val="100000"/>
              </a:lnSpc>
              <a:spcBef>
                <a:spcPts val="15"/>
              </a:spcBef>
              <a:buFont typeface="Wingdings"/>
              <a:buChar char=""/>
              <a:tabLst>
                <a:tab pos="354965" algn="l"/>
                <a:tab pos="355600" algn="l"/>
              </a:tabLst>
            </a:pPr>
            <a:r>
              <a:rPr sz="2000" dirty="0">
                <a:latin typeface="Calibri"/>
                <a:cs typeface="Calibri"/>
              </a:rPr>
              <a:t>3,658</a:t>
            </a:r>
            <a:r>
              <a:rPr sz="2000" spc="-30" dirty="0">
                <a:latin typeface="Calibri"/>
                <a:cs typeface="Calibri"/>
              </a:rPr>
              <a:t> </a:t>
            </a:r>
            <a:r>
              <a:rPr lang="el-GR" sz="2000" spc="-10" dirty="0">
                <a:latin typeface="Calibri"/>
                <a:cs typeface="Calibri"/>
              </a:rPr>
              <a:t>προτάσεις</a:t>
            </a:r>
            <a:endParaRPr sz="2000" dirty="0">
              <a:latin typeface="Calibri"/>
              <a:cs typeface="Calibri"/>
            </a:endParaRPr>
          </a:p>
          <a:p>
            <a:pPr marL="354965" indent="-342265">
              <a:lnSpc>
                <a:spcPct val="100000"/>
              </a:lnSpc>
              <a:buFont typeface="Wingdings"/>
              <a:buChar char=""/>
              <a:tabLst>
                <a:tab pos="354965" algn="l"/>
                <a:tab pos="355600" algn="l"/>
              </a:tabLst>
            </a:pPr>
            <a:r>
              <a:rPr sz="2000" dirty="0">
                <a:latin typeface="Calibri"/>
                <a:cs typeface="Calibri"/>
              </a:rPr>
              <a:t>80,398</a:t>
            </a:r>
            <a:r>
              <a:rPr sz="2000" spc="-45" dirty="0">
                <a:latin typeface="Calibri"/>
                <a:cs typeface="Calibri"/>
              </a:rPr>
              <a:t> </a:t>
            </a:r>
            <a:r>
              <a:rPr lang="el-GR" sz="2000" spc="-20" dirty="0">
                <a:latin typeface="Calibri"/>
                <a:cs typeface="Calibri"/>
              </a:rPr>
              <a:t>λέξεις</a:t>
            </a:r>
            <a:endParaRPr sz="2000" dirty="0">
              <a:latin typeface="Calibri"/>
              <a:cs typeface="Calibri"/>
            </a:endParaRPr>
          </a:p>
          <a:p>
            <a:pPr marL="354965" marR="398145" indent="-342265">
              <a:lnSpc>
                <a:spcPct val="80000"/>
              </a:lnSpc>
              <a:spcBef>
                <a:spcPts val="484"/>
              </a:spcBef>
              <a:buFont typeface="Wingdings"/>
              <a:buChar char=""/>
              <a:tabLst>
                <a:tab pos="354965" algn="l"/>
                <a:tab pos="355600" algn="l"/>
              </a:tabLst>
            </a:pPr>
            <a:r>
              <a:rPr sz="2000" dirty="0">
                <a:latin typeface="Calibri"/>
                <a:cs typeface="Calibri"/>
              </a:rPr>
              <a:t>11.0%</a:t>
            </a:r>
            <a:r>
              <a:rPr sz="2000" spc="-35" dirty="0">
                <a:latin typeface="Calibri"/>
                <a:cs typeface="Calibri"/>
              </a:rPr>
              <a:t> </a:t>
            </a:r>
            <a:r>
              <a:rPr lang="el-GR" sz="2000" spc="-10" dirty="0">
                <a:latin typeface="Calibri"/>
                <a:cs typeface="Calibri"/>
              </a:rPr>
              <a:t>των προτάσεων περιέχουν ασαφή γλώσσα</a:t>
            </a:r>
            <a:endParaRPr lang="en-US" sz="2000" dirty="0">
              <a:latin typeface="Calibri"/>
              <a:cs typeface="Calibri"/>
            </a:endParaRPr>
          </a:p>
          <a:p>
            <a:pPr marL="354965" marR="189865" indent="-342265">
              <a:lnSpc>
                <a:spcPts val="1920"/>
              </a:lnSpc>
              <a:spcBef>
                <a:spcPts val="459"/>
              </a:spcBef>
              <a:buFont typeface="Wingdings"/>
              <a:buChar char=""/>
              <a:tabLst>
                <a:tab pos="354965" algn="l"/>
                <a:tab pos="355600" algn="l"/>
              </a:tabLst>
            </a:pPr>
            <a:r>
              <a:rPr lang="en-US" sz="2000" dirty="0">
                <a:latin typeface="Calibri"/>
                <a:cs typeface="Calibri"/>
              </a:rPr>
              <a:t>33.9%</a:t>
            </a:r>
            <a:r>
              <a:rPr lang="en-US" sz="2000" spc="-40" dirty="0">
                <a:latin typeface="Calibri"/>
                <a:cs typeface="Calibri"/>
              </a:rPr>
              <a:t> </a:t>
            </a:r>
            <a:r>
              <a:rPr lang="el-GR" sz="2000" spc="-10" dirty="0">
                <a:latin typeface="Calibri"/>
                <a:cs typeface="Calibri"/>
              </a:rPr>
              <a:t>των προτάσεων περιέχουν ενδεχομένως μη νόμιμες </a:t>
            </a:r>
            <a:r>
              <a:rPr lang="el-GR" sz="2000" spc="-10" dirty="0" err="1">
                <a:latin typeface="Calibri"/>
                <a:cs typeface="Calibri"/>
              </a:rPr>
              <a:t>υποπροτάσεις</a:t>
            </a:r>
            <a:endParaRPr lang="en-US" sz="2000" dirty="0">
              <a:latin typeface="Calibri"/>
              <a:cs typeface="Calibri"/>
            </a:endParaRPr>
          </a:p>
        </p:txBody>
      </p:sp>
      <p:pic>
        <p:nvPicPr>
          <p:cNvPr id="4" name="object 4"/>
          <p:cNvPicPr/>
          <p:nvPr/>
        </p:nvPicPr>
        <p:blipFill>
          <a:blip r:embed="rId3" cstate="print"/>
          <a:stretch>
            <a:fillRect/>
          </a:stretch>
        </p:blipFill>
        <p:spPr>
          <a:xfrm>
            <a:off x="1720595" y="1810511"/>
            <a:ext cx="6059424" cy="3979164"/>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52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6145" rIns="0" bIns="0" rtlCol="0">
            <a:spAutoFit/>
          </a:bodyPr>
          <a:lstStyle/>
          <a:p>
            <a:pPr marL="1176020">
              <a:lnSpc>
                <a:spcPct val="100000"/>
              </a:lnSpc>
              <a:spcBef>
                <a:spcPts val="100"/>
              </a:spcBef>
            </a:pPr>
            <a:r>
              <a:rPr sz="3600" spc="-60" dirty="0">
                <a:solidFill>
                  <a:srgbClr val="1F3863"/>
                </a:solidFill>
              </a:rPr>
              <a:t>CLAUDETTE.eui.eu</a:t>
            </a:r>
            <a:endParaRPr sz="3600"/>
          </a:p>
        </p:txBody>
      </p:sp>
      <p:sp>
        <p:nvSpPr>
          <p:cNvPr id="4" name="object 4"/>
          <p:cNvSpPr txBox="1"/>
          <p:nvPr/>
        </p:nvSpPr>
        <p:spPr>
          <a:xfrm>
            <a:off x="11153902" y="6380590"/>
            <a:ext cx="264795" cy="201930"/>
          </a:xfrm>
          <a:prstGeom prst="rect">
            <a:avLst/>
          </a:prstGeom>
        </p:spPr>
        <p:txBody>
          <a:bodyPr vert="horz" wrap="square" lIns="0" tIns="0" rIns="0" bIns="0" rtlCol="0">
            <a:spAutoFit/>
          </a:bodyPr>
          <a:lstStyle/>
          <a:p>
            <a:pPr marL="12700">
              <a:lnSpc>
                <a:spcPts val="1425"/>
              </a:lnSpc>
            </a:pPr>
            <a:r>
              <a:rPr sz="1200" dirty="0">
                <a:solidFill>
                  <a:srgbClr val="A40050"/>
                </a:solidFill>
                <a:latin typeface="Arial"/>
                <a:cs typeface="Arial"/>
              </a:rPr>
              <a:t>■</a:t>
            </a:r>
            <a:r>
              <a:rPr sz="1200" spc="210" dirty="0">
                <a:solidFill>
                  <a:srgbClr val="A40050"/>
                </a:solidFill>
                <a:latin typeface="Arial"/>
                <a:cs typeface="Arial"/>
              </a:rPr>
              <a:t> </a:t>
            </a:r>
            <a:r>
              <a:rPr sz="1200" spc="-50" dirty="0">
                <a:solidFill>
                  <a:srgbClr val="A40050"/>
                </a:solidFill>
                <a:latin typeface="Calibri"/>
                <a:cs typeface="Calibri"/>
              </a:rPr>
              <a:t>5</a:t>
            </a:r>
            <a:endParaRPr sz="1200">
              <a:latin typeface="Calibri"/>
              <a:cs typeface="Calibri"/>
            </a:endParaRPr>
          </a:p>
        </p:txBody>
      </p:sp>
      <p:sp>
        <p:nvSpPr>
          <p:cNvPr id="5" name="object 5"/>
          <p:cNvSpPr txBox="1"/>
          <p:nvPr/>
        </p:nvSpPr>
        <p:spPr>
          <a:xfrm>
            <a:off x="12009881" y="6478015"/>
            <a:ext cx="10287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5</a:t>
            </a:r>
            <a:endParaRPr sz="1200">
              <a:latin typeface="Calibri"/>
              <a:cs typeface="Calibri"/>
            </a:endParaRPr>
          </a:p>
        </p:txBody>
      </p:sp>
      <p:sp>
        <p:nvSpPr>
          <p:cNvPr id="3" name="object 3"/>
          <p:cNvSpPr txBox="1"/>
          <p:nvPr/>
        </p:nvSpPr>
        <p:spPr>
          <a:xfrm>
            <a:off x="588670" y="1149710"/>
            <a:ext cx="10509885" cy="4551887"/>
          </a:xfrm>
          <a:prstGeom prst="rect">
            <a:avLst/>
          </a:prstGeom>
        </p:spPr>
        <p:txBody>
          <a:bodyPr vert="horz" wrap="square" lIns="0" tIns="12065" rIns="0" bIns="0" rtlCol="0">
            <a:spAutoFit/>
          </a:bodyPr>
          <a:lstStyle/>
          <a:p>
            <a:pPr marL="12700" marR="5080">
              <a:lnSpc>
                <a:spcPct val="150000"/>
              </a:lnSpc>
              <a:spcBef>
                <a:spcPts val="95"/>
              </a:spcBef>
            </a:pPr>
            <a:r>
              <a:rPr lang="el-GR" sz="3000" spc="-95" dirty="0">
                <a:latin typeface="Gill Sans MT"/>
                <a:cs typeface="Gill Sans MT"/>
              </a:rPr>
              <a:t>Αυτόματος εντοπισμός ενδεχομένως καταχρηστικών προτάσεων σε Γενικούς Όρους Συναλλαγών και </a:t>
            </a:r>
            <a:r>
              <a:rPr lang="el-GR" sz="3000" spc="-40" dirty="0">
                <a:latin typeface="Gill Sans MT"/>
                <a:cs typeface="Gill Sans MT"/>
              </a:rPr>
              <a:t>Πολιτικές προστασίας προσωπικών δεδομένων</a:t>
            </a:r>
            <a:endParaRPr sz="3000" dirty="0">
              <a:latin typeface="Gill Sans MT"/>
              <a:cs typeface="Gill Sans MT"/>
            </a:endParaRPr>
          </a:p>
          <a:p>
            <a:pPr marL="241300" indent="-228600">
              <a:lnSpc>
                <a:spcPct val="100000"/>
              </a:lnSpc>
              <a:spcBef>
                <a:spcPts val="2800"/>
              </a:spcBef>
              <a:buFont typeface="Arial"/>
              <a:buChar char="•"/>
              <a:tabLst>
                <a:tab pos="241300" algn="l"/>
              </a:tabLst>
            </a:pPr>
            <a:r>
              <a:rPr lang="el-GR" sz="3000" spc="-110" dirty="0">
                <a:latin typeface="Gill Sans MT"/>
                <a:cs typeface="Gill Sans MT"/>
              </a:rPr>
              <a:t>Οι καταναλωτές συμφωνούν αλλά δεν διαβάζουν</a:t>
            </a:r>
            <a:endParaRPr sz="3000" dirty="0">
              <a:latin typeface="Gill Sans MT"/>
              <a:cs typeface="Gill Sans MT"/>
            </a:endParaRPr>
          </a:p>
          <a:p>
            <a:pPr marL="241300" indent="-228600">
              <a:lnSpc>
                <a:spcPct val="100000"/>
              </a:lnSpc>
              <a:spcBef>
                <a:spcPts val="2795"/>
              </a:spcBef>
              <a:buFont typeface="Arial"/>
              <a:buChar char="•"/>
              <a:tabLst>
                <a:tab pos="241300" algn="l"/>
              </a:tabLst>
            </a:pPr>
            <a:r>
              <a:rPr lang="el-GR" sz="3000" spc="-330" dirty="0">
                <a:latin typeface="Gill Sans MT"/>
                <a:cs typeface="Gill Sans MT"/>
              </a:rPr>
              <a:t>Οι ΜΚΟ έχουν την αρμοδιότητα να ελέγχουν αλλά δεν διαθέτουν πόρους</a:t>
            </a:r>
            <a:endParaRPr sz="3000" dirty="0">
              <a:latin typeface="Gill Sans MT"/>
              <a:cs typeface="Gill Sans MT"/>
            </a:endParaRPr>
          </a:p>
          <a:p>
            <a:pPr marL="241300" indent="-228600">
              <a:lnSpc>
                <a:spcPct val="100000"/>
              </a:lnSpc>
              <a:spcBef>
                <a:spcPts val="2810"/>
              </a:spcBef>
              <a:buFont typeface="Arial"/>
              <a:buChar char="•"/>
              <a:tabLst>
                <a:tab pos="241300" algn="l"/>
              </a:tabLst>
            </a:pPr>
            <a:r>
              <a:rPr lang="el-GR" sz="3000" dirty="0">
                <a:latin typeface="Gill Sans MT"/>
                <a:cs typeface="Gill Sans MT"/>
              </a:rPr>
              <a:t>Η επιχείρηση συνεχίζει να χρησιμοποιεί παράνομες πρακτικές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8276" y="1542288"/>
            <a:ext cx="7437120" cy="4524756"/>
          </a:xfrm>
          <a:prstGeom prst="rect">
            <a:avLst/>
          </a:prstGeom>
        </p:spPr>
      </p:pic>
      <p:sp>
        <p:nvSpPr>
          <p:cNvPr id="3" name="object 3"/>
          <p:cNvSpPr txBox="1">
            <a:spLocks noGrp="1"/>
          </p:cNvSpPr>
          <p:nvPr>
            <p:ph type="title"/>
          </p:nvPr>
        </p:nvSpPr>
        <p:spPr>
          <a:xfrm>
            <a:off x="4013453" y="225932"/>
            <a:ext cx="3832225" cy="769620"/>
          </a:xfrm>
          <a:prstGeom prst="rect">
            <a:avLst/>
          </a:prstGeom>
        </p:spPr>
        <p:txBody>
          <a:bodyPr vert="horz" wrap="square" lIns="0" tIns="12700" rIns="0" bIns="0" rtlCol="0">
            <a:spAutoFit/>
          </a:bodyPr>
          <a:lstStyle/>
          <a:p>
            <a:pPr algn="ctr">
              <a:lnSpc>
                <a:spcPts val="3765"/>
              </a:lnSpc>
              <a:spcBef>
                <a:spcPts val="100"/>
              </a:spcBef>
            </a:pPr>
            <a:r>
              <a:rPr sz="3200" spc="-30" dirty="0">
                <a:solidFill>
                  <a:srgbClr val="1F3863"/>
                </a:solidFill>
              </a:rPr>
              <a:t>CLAUDETTE</a:t>
            </a:r>
            <a:r>
              <a:rPr sz="3200" spc="-85" dirty="0">
                <a:solidFill>
                  <a:srgbClr val="1F3863"/>
                </a:solidFill>
              </a:rPr>
              <a:t> </a:t>
            </a:r>
            <a:r>
              <a:rPr lang="el-GR" sz="3200" dirty="0">
                <a:solidFill>
                  <a:srgbClr val="1F3863"/>
                </a:solidFill>
              </a:rPr>
              <a:t>για</a:t>
            </a:r>
            <a:r>
              <a:rPr sz="3200" spc="-75" dirty="0">
                <a:solidFill>
                  <a:srgbClr val="1F3863"/>
                </a:solidFill>
              </a:rPr>
              <a:t> </a:t>
            </a:r>
            <a:r>
              <a:rPr lang="el-GR" sz="3200" spc="-20" dirty="0">
                <a:solidFill>
                  <a:srgbClr val="1F3863"/>
                </a:solidFill>
              </a:rPr>
              <a:t>ΓΚΠΔ</a:t>
            </a:r>
            <a:endParaRPr sz="3200" dirty="0"/>
          </a:p>
          <a:p>
            <a:pPr algn="ctr">
              <a:lnSpc>
                <a:spcPts val="2085"/>
              </a:lnSpc>
            </a:pPr>
            <a:r>
              <a:rPr sz="1800" b="0" spc="-25" dirty="0">
                <a:solidFill>
                  <a:srgbClr val="1F3863"/>
                </a:solidFill>
                <a:latin typeface="Gill Sans MT"/>
                <a:cs typeface="Gill Sans MT"/>
                <a:hlinkClick r:id="rId3"/>
              </a:rPr>
              <a:t>http://claudette-</a:t>
            </a:r>
            <a:r>
              <a:rPr sz="1800" b="0" spc="-10" dirty="0">
                <a:solidFill>
                  <a:srgbClr val="1F3863"/>
                </a:solidFill>
                <a:latin typeface="Gill Sans MT"/>
                <a:cs typeface="Gill Sans MT"/>
                <a:hlinkClick r:id="rId3"/>
              </a:rPr>
              <a:t>gdpr.eu</a:t>
            </a:r>
            <a:endParaRPr sz="1800" dirty="0">
              <a:latin typeface="Gill Sans MT"/>
              <a:cs typeface="Gill Sans MT"/>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53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0050" y="455010"/>
            <a:ext cx="8851900" cy="1243289"/>
          </a:xfrm>
          <a:prstGeom prst="rect">
            <a:avLst/>
          </a:prstGeom>
        </p:spPr>
        <p:txBody>
          <a:bodyPr vert="horz" wrap="square" lIns="0" tIns="12065" rIns="0" bIns="0" rtlCol="0">
            <a:spAutoFit/>
          </a:bodyPr>
          <a:lstStyle/>
          <a:p>
            <a:pPr marL="12700">
              <a:lnSpc>
                <a:spcPts val="4770"/>
              </a:lnSpc>
              <a:spcBef>
                <a:spcPts val="95"/>
              </a:spcBef>
            </a:pPr>
            <a:r>
              <a:rPr lang="el-GR" sz="3600" b="0" spc="-155" dirty="0">
                <a:solidFill>
                  <a:srgbClr val="000000"/>
                </a:solidFill>
                <a:latin typeface="Gill Sans MT"/>
                <a:cs typeface="Gill Sans MT"/>
              </a:rPr>
              <a:t>Πρωτότυπο αυτοματοποιημένης επισήμανσης</a:t>
            </a:r>
            <a:br>
              <a:rPr lang="el-GR" sz="4000" b="0" spc="-155" dirty="0">
                <a:solidFill>
                  <a:srgbClr val="000000"/>
                </a:solidFill>
                <a:latin typeface="Gill Sans MT"/>
                <a:cs typeface="Gill Sans MT"/>
              </a:rPr>
            </a:br>
            <a:r>
              <a:rPr lang="el-GR" sz="4000" b="0" spc="-155" dirty="0">
                <a:solidFill>
                  <a:srgbClr val="000000"/>
                </a:solidFill>
                <a:latin typeface="Gill Sans MT"/>
                <a:cs typeface="Gill Sans MT"/>
              </a:rPr>
              <a:t> </a:t>
            </a:r>
            <a:r>
              <a:rPr lang="el-GR" sz="1600" b="0" spc="-10" dirty="0">
                <a:solidFill>
                  <a:srgbClr val="000000"/>
                </a:solidFill>
                <a:latin typeface="Gill Sans MT"/>
                <a:cs typeface="Gill Sans MT"/>
                <a:hlinkClick r:id="rId2"/>
              </a:rPr>
              <a:t>http://155.185.228.137/claudette4gdpr/</a:t>
            </a:r>
            <a:r>
              <a:rPr sz="1500" b="0" spc="-10" dirty="0">
                <a:solidFill>
                  <a:srgbClr val="000000"/>
                </a:solidFill>
                <a:latin typeface="Gill Sans MT"/>
                <a:cs typeface="Gill Sans MT"/>
                <a:hlinkClick r:id="rId2"/>
              </a:rPr>
              <a:t>http://155.185.228.137/claudette4gdpr/</a:t>
            </a:r>
            <a:endParaRPr sz="1500" dirty="0">
              <a:latin typeface="Gill Sans MT"/>
              <a:cs typeface="Gill Sans MT"/>
            </a:endParaRPr>
          </a:p>
        </p:txBody>
      </p:sp>
      <p:pic>
        <p:nvPicPr>
          <p:cNvPr id="3" name="object 3"/>
          <p:cNvPicPr/>
          <p:nvPr/>
        </p:nvPicPr>
        <p:blipFill>
          <a:blip r:embed="rId3" cstate="print"/>
          <a:stretch>
            <a:fillRect/>
          </a:stretch>
        </p:blipFill>
        <p:spPr>
          <a:xfrm>
            <a:off x="2877221" y="1761290"/>
            <a:ext cx="6141369" cy="3653729"/>
          </a:xfrm>
          <a:prstGeom prst="rect">
            <a:avLst/>
          </a:prstGeom>
        </p:spPr>
      </p:pic>
      <p:sp>
        <p:nvSpPr>
          <p:cNvPr id="4" name="object 4"/>
          <p:cNvSpPr txBox="1"/>
          <p:nvPr/>
        </p:nvSpPr>
        <p:spPr>
          <a:xfrm>
            <a:off x="2142489" y="5896152"/>
            <a:ext cx="136652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Accuracy:</a:t>
            </a:r>
            <a:r>
              <a:rPr sz="1800" spc="-55" dirty="0">
                <a:latin typeface="Calibri"/>
                <a:cs typeface="Calibri"/>
              </a:rPr>
              <a:t> </a:t>
            </a:r>
            <a:r>
              <a:rPr sz="1800" spc="-25" dirty="0">
                <a:latin typeface="Calibri"/>
                <a:cs typeface="Calibri"/>
              </a:rPr>
              <a:t>68%</a:t>
            </a:r>
            <a:endParaRPr sz="1800">
              <a:latin typeface="Calibri"/>
              <a:cs typeface="Calibri"/>
            </a:endParaRPr>
          </a:p>
        </p:txBody>
      </p:sp>
      <p:sp>
        <p:nvSpPr>
          <p:cNvPr id="5" name="object 5"/>
          <p:cNvSpPr txBox="1"/>
          <p:nvPr/>
        </p:nvSpPr>
        <p:spPr>
          <a:xfrm>
            <a:off x="1038237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54</a:t>
            </a:r>
            <a:endParaRPr sz="12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028" y="381000"/>
            <a:ext cx="8077200" cy="1138389"/>
          </a:xfrm>
          <a:prstGeom prst="rect">
            <a:avLst/>
          </a:prstGeom>
        </p:spPr>
        <p:txBody>
          <a:bodyPr vert="horz" wrap="square" lIns="0" tIns="12065" rIns="0" bIns="0" rtlCol="0">
            <a:spAutoFit/>
          </a:bodyPr>
          <a:lstStyle/>
          <a:p>
            <a:pPr marL="12700">
              <a:lnSpc>
                <a:spcPts val="4770"/>
              </a:lnSpc>
              <a:spcBef>
                <a:spcPts val="95"/>
              </a:spcBef>
            </a:pPr>
            <a:r>
              <a:rPr lang="el-GR" sz="3600" b="0" spc="-155" dirty="0">
                <a:solidFill>
                  <a:srgbClr val="000000"/>
                </a:solidFill>
                <a:latin typeface="Gill Sans MT"/>
                <a:cs typeface="Gill Sans MT"/>
              </a:rPr>
              <a:t>Πρωτότυπο αυτοματοποιημένης επισήμανσης </a:t>
            </a:r>
            <a:r>
              <a:rPr sz="1400" b="0" spc="-10" dirty="0">
                <a:solidFill>
                  <a:srgbClr val="000000"/>
                </a:solidFill>
                <a:latin typeface="Gill Sans MT"/>
                <a:cs typeface="Gill Sans MT"/>
                <a:hlinkClick r:id="rId2"/>
              </a:rPr>
              <a:t>http://155.185.228.137/claudette4gdpr/</a:t>
            </a:r>
            <a:endParaRPr sz="1400" dirty="0">
              <a:latin typeface="Gill Sans MT"/>
              <a:cs typeface="Gill Sans MT"/>
            </a:endParaRPr>
          </a:p>
        </p:txBody>
      </p:sp>
      <p:pic>
        <p:nvPicPr>
          <p:cNvPr id="3" name="object 3"/>
          <p:cNvPicPr/>
          <p:nvPr/>
        </p:nvPicPr>
        <p:blipFill>
          <a:blip r:embed="rId3" cstate="print"/>
          <a:stretch>
            <a:fillRect/>
          </a:stretch>
        </p:blipFill>
        <p:spPr>
          <a:xfrm>
            <a:off x="1839028" y="2032118"/>
            <a:ext cx="8457090" cy="3532005"/>
          </a:xfrm>
          <a:prstGeom prst="rect">
            <a:avLst/>
          </a:prstGeom>
        </p:spPr>
      </p:pic>
      <p:sp>
        <p:nvSpPr>
          <p:cNvPr id="4" name="object 4"/>
          <p:cNvSpPr txBox="1"/>
          <p:nvPr/>
        </p:nvSpPr>
        <p:spPr>
          <a:xfrm>
            <a:off x="1038237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55</a:t>
            </a:r>
            <a:endParaRPr sz="12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3831" y="1639823"/>
            <a:ext cx="8784336" cy="4911852"/>
          </a:xfrm>
          <a:prstGeom prst="rect">
            <a:avLst/>
          </a:prstGeom>
        </p:spPr>
      </p:pic>
      <p:sp>
        <p:nvSpPr>
          <p:cNvPr id="3" name="object 3"/>
          <p:cNvSpPr txBox="1">
            <a:spLocks noGrp="1"/>
          </p:cNvSpPr>
          <p:nvPr>
            <p:ph type="title"/>
          </p:nvPr>
        </p:nvSpPr>
        <p:spPr>
          <a:xfrm>
            <a:off x="1313433" y="52781"/>
            <a:ext cx="9572625" cy="1485663"/>
          </a:xfrm>
          <a:prstGeom prst="rect">
            <a:avLst/>
          </a:prstGeom>
        </p:spPr>
        <p:txBody>
          <a:bodyPr vert="horz" wrap="square" lIns="0" tIns="99695" rIns="0" bIns="0" rtlCol="0">
            <a:spAutoFit/>
          </a:bodyPr>
          <a:lstStyle/>
          <a:p>
            <a:pPr marL="822960" marR="5080" indent="-810895" algn="l">
              <a:lnSpc>
                <a:spcPts val="5400"/>
              </a:lnSpc>
              <a:spcBef>
                <a:spcPts val="785"/>
              </a:spcBef>
            </a:pPr>
            <a:r>
              <a:rPr lang="el-GR" sz="4400" b="1" spc="-90" dirty="0">
                <a:solidFill>
                  <a:srgbClr val="001F5F"/>
                </a:solidFill>
                <a:latin typeface="Arial Narrow"/>
                <a:cs typeface="Arial Narrow"/>
              </a:rPr>
              <a:t>Πολυγλωσσία: η Γερμανική Πολωνική Ιταλική </a:t>
            </a:r>
            <a:r>
              <a:rPr lang="en-GB" sz="4400" b="1" spc="-90" dirty="0">
                <a:solidFill>
                  <a:srgbClr val="001F5F"/>
                </a:solidFill>
                <a:latin typeface="Arial Narrow"/>
                <a:cs typeface="Arial Narrow"/>
              </a:rPr>
              <a:t>Claudette </a:t>
            </a:r>
            <a:r>
              <a:rPr lang="el-GR" sz="4400" b="1" spc="-90" dirty="0">
                <a:solidFill>
                  <a:srgbClr val="001F5F"/>
                </a:solidFill>
                <a:latin typeface="Arial Narrow"/>
                <a:cs typeface="Arial Narrow"/>
              </a:rPr>
              <a:t>για</a:t>
            </a:r>
            <a:r>
              <a:rPr sz="4400" spc="-155" dirty="0">
                <a:solidFill>
                  <a:srgbClr val="001F5F"/>
                </a:solidFill>
              </a:rPr>
              <a:t> </a:t>
            </a:r>
            <a:r>
              <a:rPr sz="4400" spc="-110" dirty="0">
                <a:solidFill>
                  <a:srgbClr val="001F5F"/>
                </a:solidFill>
              </a:rPr>
              <a:t>ToS</a:t>
            </a:r>
            <a:r>
              <a:rPr sz="4400" spc="-175" dirty="0">
                <a:solidFill>
                  <a:srgbClr val="001F5F"/>
                </a:solidFill>
              </a:rPr>
              <a:t> </a:t>
            </a:r>
            <a:r>
              <a:rPr sz="4400" dirty="0">
                <a:solidFill>
                  <a:srgbClr val="001F5F"/>
                </a:solidFill>
              </a:rPr>
              <a:t>and</a:t>
            </a:r>
            <a:r>
              <a:rPr sz="4400" spc="-165" dirty="0">
                <a:solidFill>
                  <a:srgbClr val="001F5F"/>
                </a:solidFill>
              </a:rPr>
              <a:t> </a:t>
            </a:r>
            <a:r>
              <a:rPr sz="4400" spc="-25" dirty="0">
                <a:solidFill>
                  <a:srgbClr val="001F5F"/>
                </a:solidFill>
              </a:rPr>
              <a:t>PPs</a:t>
            </a:r>
            <a:endParaRPr sz="44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56</a:t>
            </a:r>
          </a:p>
        </p:txBody>
      </p:sp>
      <p:sp>
        <p:nvSpPr>
          <p:cNvPr id="5" name="object 5"/>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56</a:t>
            </a:r>
            <a:endParaRPr sz="12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66900" y="2214372"/>
            <a:ext cx="8458200" cy="4154424"/>
          </a:xfrm>
          <a:prstGeom prst="rect">
            <a:avLst/>
          </a:prstGeom>
        </p:spPr>
      </p:pic>
      <p:sp>
        <p:nvSpPr>
          <p:cNvPr id="3" name="object 3"/>
          <p:cNvSpPr txBox="1">
            <a:spLocks noGrp="1"/>
          </p:cNvSpPr>
          <p:nvPr>
            <p:ph type="title"/>
          </p:nvPr>
        </p:nvSpPr>
        <p:spPr>
          <a:xfrm>
            <a:off x="838200" y="52781"/>
            <a:ext cx="10046208" cy="2131994"/>
          </a:xfrm>
          <a:prstGeom prst="rect">
            <a:avLst/>
          </a:prstGeom>
        </p:spPr>
        <p:txBody>
          <a:bodyPr vert="horz" wrap="square" lIns="0" tIns="99695" rIns="0" bIns="0" rtlCol="0">
            <a:spAutoFit/>
          </a:bodyPr>
          <a:lstStyle/>
          <a:p>
            <a:pPr marL="12700">
              <a:spcBef>
                <a:spcPts val="100"/>
              </a:spcBef>
              <a:tabLst>
                <a:tab pos="7416800" algn="l"/>
              </a:tabLst>
            </a:pPr>
            <a:r>
              <a:rPr lang="el-GR" sz="4400" b="1" spc="-90" dirty="0">
                <a:solidFill>
                  <a:srgbClr val="001F5F"/>
                </a:solidFill>
                <a:latin typeface="Arial Narrow"/>
                <a:cs typeface="Arial Narrow"/>
              </a:rPr>
              <a:t>Πολυγλωσσία: η Γερμανική Πολωνική Ιταλική </a:t>
            </a:r>
            <a:r>
              <a:rPr lang="en-GB" sz="4400" b="1" spc="-90" dirty="0">
                <a:solidFill>
                  <a:srgbClr val="001F5F"/>
                </a:solidFill>
                <a:latin typeface="Arial Narrow"/>
                <a:cs typeface="Arial Narrow"/>
              </a:rPr>
              <a:t>Claudette</a:t>
            </a:r>
            <a:br>
              <a:rPr lang="en-GB" sz="5400" dirty="0">
                <a:latin typeface="Arial Narrow"/>
                <a:cs typeface="Arial Narrow"/>
              </a:rPr>
            </a:br>
            <a:r>
              <a:rPr lang="el-GR" sz="2200" b="1" spc="-30" dirty="0">
                <a:solidFill>
                  <a:schemeClr val="tx1"/>
                </a:solidFill>
                <a:latin typeface="Arial Narrow"/>
                <a:cs typeface="Arial Narrow"/>
              </a:rPr>
              <a:t>Προσέγγιση</a:t>
            </a:r>
            <a:r>
              <a:rPr lang="el-GR" sz="2200" b="1" spc="15" dirty="0">
                <a:solidFill>
                  <a:schemeClr val="tx1"/>
                </a:solidFill>
                <a:latin typeface="Arial Narrow"/>
                <a:cs typeface="Arial Narrow"/>
              </a:rPr>
              <a:t> </a:t>
            </a:r>
            <a:r>
              <a:rPr lang="el-GR" sz="2200" b="1" spc="229" dirty="0">
                <a:solidFill>
                  <a:schemeClr val="tx1"/>
                </a:solidFill>
                <a:latin typeface="Arial Narrow"/>
                <a:cs typeface="Arial Narrow"/>
              </a:rPr>
              <a:t>1</a:t>
            </a:r>
            <a:r>
              <a:rPr lang="el-GR" sz="2200" b="1" spc="30" dirty="0">
                <a:solidFill>
                  <a:schemeClr val="tx1"/>
                </a:solidFill>
                <a:latin typeface="Arial Narrow"/>
                <a:cs typeface="Arial Narrow"/>
              </a:rPr>
              <a:t> </a:t>
            </a:r>
            <a:r>
              <a:rPr lang="el-GR" sz="2200" b="1" spc="90" dirty="0">
                <a:solidFill>
                  <a:schemeClr val="tx1"/>
                </a:solidFill>
                <a:latin typeface="Arial Narrow"/>
                <a:cs typeface="Arial Narrow"/>
              </a:rPr>
              <a:t>–</a:t>
            </a:r>
            <a:r>
              <a:rPr lang="el-GR" sz="2200" b="1" spc="25" dirty="0">
                <a:solidFill>
                  <a:schemeClr val="tx1"/>
                </a:solidFill>
                <a:latin typeface="Arial Narrow"/>
                <a:cs typeface="Arial Narrow"/>
              </a:rPr>
              <a:t> </a:t>
            </a:r>
            <a:r>
              <a:rPr lang="el-GR" sz="2200" b="1" spc="-35" dirty="0" err="1">
                <a:solidFill>
                  <a:schemeClr val="tx1"/>
                </a:solidFill>
                <a:latin typeface="Arial Narrow"/>
                <a:cs typeface="Arial Narrow"/>
              </a:rPr>
              <a:t>Ημι</a:t>
            </a:r>
            <a:r>
              <a:rPr lang="el-GR" sz="2200" b="1" spc="-35" dirty="0">
                <a:solidFill>
                  <a:schemeClr val="tx1"/>
                </a:solidFill>
                <a:latin typeface="Arial Narrow"/>
                <a:cs typeface="Arial Narrow"/>
              </a:rPr>
              <a:t>-αυτόματη δημιουργία ενός συνόλου δεδομένων στη γλώσσα-στόχο</a:t>
            </a:r>
            <a:br>
              <a:rPr lang="el-GR" sz="2200" dirty="0">
                <a:latin typeface="Arial Narrow"/>
                <a:cs typeface="Arial Narrow"/>
              </a:rPr>
            </a:br>
            <a:endParaRPr lang="en-GB" sz="22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57</a:t>
            </a:r>
          </a:p>
        </p:txBody>
      </p:sp>
      <p:sp>
        <p:nvSpPr>
          <p:cNvPr id="5" name="object 5"/>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57</a:t>
            </a:r>
            <a:endParaRPr sz="12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9259" y="1636776"/>
            <a:ext cx="8793480" cy="4482084"/>
          </a:xfrm>
          <a:prstGeom prst="rect">
            <a:avLst/>
          </a:prstGeom>
        </p:spPr>
      </p:pic>
      <p:sp>
        <p:nvSpPr>
          <p:cNvPr id="3" name="object 3"/>
          <p:cNvSpPr txBox="1">
            <a:spLocks noGrp="1"/>
          </p:cNvSpPr>
          <p:nvPr>
            <p:ph type="ctrTitle"/>
          </p:nvPr>
        </p:nvSpPr>
        <p:spPr>
          <a:prstGeom prst="rect">
            <a:avLst/>
          </a:prstGeom>
        </p:spPr>
        <p:txBody>
          <a:bodyPr vert="horz" wrap="square" lIns="0" tIns="13335" rIns="0" bIns="0" rtlCol="0">
            <a:spAutoFit/>
          </a:bodyPr>
          <a:lstStyle/>
          <a:p>
            <a:pPr marL="20955">
              <a:lnSpc>
                <a:spcPct val="100000"/>
              </a:lnSpc>
              <a:spcBef>
                <a:spcPts val="105"/>
              </a:spcBef>
            </a:pPr>
            <a:r>
              <a:rPr lang="el-GR" sz="5000" spc="-120" dirty="0">
                <a:solidFill>
                  <a:srgbClr val="001F5F"/>
                </a:solidFill>
              </a:rPr>
              <a:t>Πολυγλωσσία: η Γερμανική </a:t>
            </a:r>
            <a:r>
              <a:rPr lang="en-GB" sz="5000" spc="-120" dirty="0">
                <a:solidFill>
                  <a:srgbClr val="001F5F"/>
                </a:solidFill>
              </a:rPr>
              <a:t>Claudette</a:t>
            </a:r>
            <a:endParaRPr sz="500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58</a:t>
            </a:r>
          </a:p>
        </p:txBody>
      </p:sp>
      <p:sp>
        <p:nvSpPr>
          <p:cNvPr id="6" name="object 6"/>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58</a:t>
            </a:r>
            <a:endParaRPr sz="1200">
              <a:latin typeface="Calibri"/>
              <a:cs typeface="Calibri"/>
            </a:endParaRPr>
          </a:p>
        </p:txBody>
      </p:sp>
      <p:sp>
        <p:nvSpPr>
          <p:cNvPr id="4" name="object 4"/>
          <p:cNvSpPr txBox="1"/>
          <p:nvPr/>
        </p:nvSpPr>
        <p:spPr>
          <a:xfrm>
            <a:off x="3060254" y="1143000"/>
            <a:ext cx="6071490" cy="350737"/>
          </a:xfrm>
          <a:prstGeom prst="rect">
            <a:avLst/>
          </a:prstGeom>
        </p:spPr>
        <p:txBody>
          <a:bodyPr vert="horz" wrap="square" lIns="0" tIns="12065" rIns="0" bIns="0" rtlCol="0">
            <a:spAutoFit/>
          </a:bodyPr>
          <a:lstStyle/>
          <a:p>
            <a:pPr marL="12700">
              <a:lnSpc>
                <a:spcPct val="100000"/>
              </a:lnSpc>
              <a:spcBef>
                <a:spcPts val="95"/>
              </a:spcBef>
            </a:pPr>
            <a:r>
              <a:rPr lang="el-GR" sz="2200" b="1" spc="-30" dirty="0">
                <a:latin typeface="Arial Narrow"/>
                <a:cs typeface="Arial Narrow"/>
              </a:rPr>
              <a:t>Προσέγγιση 2 - Μηχανική μετάφραση των ερωτημάτων</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3088" y="1530095"/>
            <a:ext cx="3561588" cy="5327901"/>
          </a:xfrm>
          <a:prstGeom prst="rect">
            <a:avLst/>
          </a:prstGeom>
        </p:spPr>
      </p:pic>
      <p:sp>
        <p:nvSpPr>
          <p:cNvPr id="3" name="object 3"/>
          <p:cNvSpPr txBox="1">
            <a:spLocks noGrp="1"/>
          </p:cNvSpPr>
          <p:nvPr>
            <p:ph type="title"/>
          </p:nvPr>
        </p:nvSpPr>
        <p:spPr>
          <a:xfrm>
            <a:off x="1235837" y="70568"/>
            <a:ext cx="9720326" cy="566822"/>
          </a:xfrm>
          <a:prstGeom prst="rect">
            <a:avLst/>
          </a:prstGeom>
        </p:spPr>
        <p:txBody>
          <a:bodyPr vert="horz" wrap="square" lIns="0" tIns="12700" rIns="0" bIns="0" rtlCol="0">
            <a:spAutoFit/>
          </a:bodyPr>
          <a:lstStyle/>
          <a:p>
            <a:pPr marL="12700">
              <a:lnSpc>
                <a:spcPct val="100000"/>
              </a:lnSpc>
              <a:spcBef>
                <a:spcPts val="100"/>
              </a:spcBef>
              <a:tabLst>
                <a:tab pos="7416800" algn="l"/>
              </a:tabLst>
            </a:pPr>
            <a:r>
              <a:rPr lang="el-GR" sz="3600" b="1" spc="-90" dirty="0">
                <a:solidFill>
                  <a:srgbClr val="001F5F"/>
                </a:solidFill>
                <a:latin typeface="Arial Narrow"/>
                <a:cs typeface="Arial Narrow"/>
              </a:rPr>
              <a:t>Πολυγλωσσία: η Γερμανική Πολωνική Ιταλική </a:t>
            </a:r>
            <a:r>
              <a:rPr lang="el-GR" sz="3600" b="1" spc="-90" dirty="0" err="1">
                <a:solidFill>
                  <a:srgbClr val="001F5F"/>
                </a:solidFill>
                <a:latin typeface="Arial Narrow"/>
                <a:cs typeface="Arial Narrow"/>
              </a:rPr>
              <a:t>Claudette</a:t>
            </a:r>
            <a:endParaRPr lang="el-GR" sz="3600" dirty="0">
              <a:latin typeface="Arial Narrow"/>
              <a:cs typeface="Arial Narrow"/>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59</a:t>
            </a:r>
          </a:p>
        </p:txBody>
      </p:sp>
      <p:sp>
        <p:nvSpPr>
          <p:cNvPr id="7" name="object 7"/>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59</a:t>
            </a:r>
            <a:endParaRPr sz="1200">
              <a:latin typeface="Calibri"/>
              <a:cs typeface="Calibri"/>
            </a:endParaRPr>
          </a:p>
        </p:txBody>
      </p:sp>
      <p:sp>
        <p:nvSpPr>
          <p:cNvPr id="4" name="object 4"/>
          <p:cNvSpPr txBox="1"/>
          <p:nvPr/>
        </p:nvSpPr>
        <p:spPr>
          <a:xfrm>
            <a:off x="2408048" y="862272"/>
            <a:ext cx="8360409" cy="2317942"/>
          </a:xfrm>
          <a:prstGeom prst="rect">
            <a:avLst/>
          </a:prstGeom>
        </p:spPr>
        <p:txBody>
          <a:bodyPr vert="horz" wrap="square" lIns="0" tIns="12065" rIns="0" bIns="0" rtlCol="0">
            <a:spAutoFit/>
          </a:bodyPr>
          <a:lstStyle/>
          <a:p>
            <a:pPr marL="12700">
              <a:spcBef>
                <a:spcPts val="95"/>
              </a:spcBef>
            </a:pPr>
            <a:r>
              <a:rPr lang="el-GR" sz="2200" b="1" spc="-30" dirty="0">
                <a:latin typeface="Arial Narrow"/>
                <a:cs typeface="Arial Narrow"/>
              </a:rPr>
              <a:t>Προσέγγιση</a:t>
            </a:r>
            <a:r>
              <a:rPr lang="el-GR" sz="2200" b="1" spc="15" dirty="0">
                <a:latin typeface="Arial Narrow"/>
                <a:cs typeface="Arial Narrow"/>
              </a:rPr>
              <a:t> </a:t>
            </a:r>
            <a:r>
              <a:rPr lang="el-GR" sz="2200" b="1" spc="229" dirty="0">
                <a:latin typeface="Arial Narrow"/>
                <a:cs typeface="Arial Narrow"/>
              </a:rPr>
              <a:t>1</a:t>
            </a:r>
            <a:r>
              <a:rPr lang="el-GR" sz="2200" b="1" spc="30" dirty="0">
                <a:latin typeface="Arial Narrow"/>
                <a:cs typeface="Arial Narrow"/>
              </a:rPr>
              <a:t> </a:t>
            </a:r>
            <a:r>
              <a:rPr lang="el-GR" sz="2200" b="1" spc="90" dirty="0">
                <a:latin typeface="Arial Narrow"/>
                <a:cs typeface="Arial Narrow"/>
              </a:rPr>
              <a:t>–</a:t>
            </a:r>
            <a:r>
              <a:rPr lang="el-GR" sz="2200" b="1" spc="25" dirty="0">
                <a:latin typeface="Arial Narrow"/>
                <a:cs typeface="Arial Narrow"/>
              </a:rPr>
              <a:t> </a:t>
            </a:r>
            <a:r>
              <a:rPr lang="el-GR" sz="2200" b="1" spc="-35" dirty="0" err="1">
                <a:latin typeface="Arial Narrow"/>
                <a:cs typeface="Arial Narrow"/>
              </a:rPr>
              <a:t>Ημι</a:t>
            </a:r>
            <a:r>
              <a:rPr lang="el-GR" sz="2200" b="1" spc="-35" dirty="0">
                <a:latin typeface="Arial Narrow"/>
                <a:cs typeface="Arial Narrow"/>
              </a:rPr>
              <a:t>-αυτόματη δημιουργία ενός συνόλου δεδομένων στη γλώσσα-στόχο</a:t>
            </a:r>
            <a:endParaRPr lang="el-GR" sz="2200" dirty="0">
              <a:latin typeface="Arial Narrow"/>
              <a:cs typeface="Arial Narrow"/>
            </a:endParaRPr>
          </a:p>
          <a:p>
            <a:pPr marL="12700">
              <a:lnSpc>
                <a:spcPct val="100000"/>
              </a:lnSpc>
              <a:spcBef>
                <a:spcPts val="95"/>
              </a:spcBef>
            </a:pPr>
            <a:endParaRPr sz="2200" dirty="0">
              <a:latin typeface="Arial Narrow"/>
              <a:cs typeface="Arial Narrow"/>
            </a:endParaRPr>
          </a:p>
          <a:p>
            <a:pPr>
              <a:lnSpc>
                <a:spcPct val="100000"/>
              </a:lnSpc>
              <a:spcBef>
                <a:spcPts val="20"/>
              </a:spcBef>
            </a:pPr>
            <a:endParaRPr sz="2900" dirty="0">
              <a:latin typeface="Arial Narrow"/>
              <a:cs typeface="Arial Narrow"/>
            </a:endParaRPr>
          </a:p>
          <a:p>
            <a:pPr marL="2101850">
              <a:lnSpc>
                <a:spcPct val="100000"/>
              </a:lnSpc>
              <a:tabLst>
                <a:tab pos="2979420" algn="l"/>
                <a:tab pos="4192904" algn="l"/>
                <a:tab pos="4999355" algn="l"/>
                <a:tab pos="5750560" algn="l"/>
                <a:tab pos="6792595" algn="l"/>
                <a:tab pos="7111365" algn="l"/>
                <a:tab pos="7475855" algn="l"/>
                <a:tab pos="8160384" algn="l"/>
              </a:tabLst>
            </a:pPr>
            <a:r>
              <a:rPr lang="el-GR" sz="1800" b="0" spc="-10" dirty="0">
                <a:latin typeface="Calibri Light"/>
                <a:cs typeface="Calibri Light"/>
              </a:rPr>
              <a:t>Σύνολο δεδομένων: πολύγλωσσο παράλληλο σώμα κειμένων που αποτελείται από 25 γενικούς όρους συναλλαγών με επεξηγήσεις στα αγγλικά, ιταλικά, γερμανικά και πολωνικά</a:t>
            </a:r>
            <a:r>
              <a:rPr sz="1800" b="0" spc="-10" dirty="0">
                <a:latin typeface="Calibri Light"/>
                <a:cs typeface="Calibri Light"/>
              </a:rPr>
              <a:t>.</a:t>
            </a:r>
            <a:endParaRPr sz="1800" dirty="0">
              <a:latin typeface="Calibri Light"/>
              <a:cs typeface="Calibri Light"/>
            </a:endParaRPr>
          </a:p>
        </p:txBody>
      </p:sp>
      <p:sp>
        <p:nvSpPr>
          <p:cNvPr id="5" name="object 5"/>
          <p:cNvSpPr txBox="1"/>
          <p:nvPr/>
        </p:nvSpPr>
        <p:spPr>
          <a:xfrm>
            <a:off x="4495927" y="3429000"/>
            <a:ext cx="6272530" cy="2463495"/>
          </a:xfrm>
          <a:prstGeom prst="rect">
            <a:avLst/>
          </a:prstGeom>
        </p:spPr>
        <p:txBody>
          <a:bodyPr vert="horz" wrap="square" lIns="0" tIns="13335" rIns="0" bIns="0" rtlCol="0">
            <a:spAutoFit/>
          </a:bodyPr>
          <a:lstStyle/>
          <a:p>
            <a:pPr marL="12700" marR="5080" algn="just">
              <a:lnSpc>
                <a:spcPct val="150000"/>
              </a:lnSpc>
              <a:spcBef>
                <a:spcPts val="105"/>
              </a:spcBef>
            </a:pPr>
            <a:r>
              <a:rPr lang="el-GR" sz="1800" b="0" dirty="0">
                <a:latin typeface="Calibri Light"/>
                <a:cs typeface="Calibri Light"/>
              </a:rPr>
              <a:t>Πίνακας</a:t>
            </a:r>
            <a:r>
              <a:rPr sz="1800" b="0" spc="475" dirty="0">
                <a:latin typeface="Calibri Light"/>
                <a:cs typeface="Calibri Light"/>
              </a:rPr>
              <a:t> </a:t>
            </a:r>
            <a:r>
              <a:rPr sz="1800" b="0" dirty="0">
                <a:latin typeface="Calibri Light"/>
                <a:cs typeface="Calibri Light"/>
              </a:rPr>
              <a:t>1:</a:t>
            </a:r>
            <a:r>
              <a:rPr sz="1800" b="0" spc="484" dirty="0">
                <a:latin typeface="Calibri Light"/>
                <a:cs typeface="Calibri Light"/>
              </a:rPr>
              <a:t> </a:t>
            </a:r>
            <a:r>
              <a:rPr lang="el-GR" sz="1800" b="0" dirty="0">
                <a:latin typeface="Calibri Light"/>
                <a:cs typeface="Calibri Light"/>
              </a:rPr>
              <a:t>Στατιστικά στοιχεία του αρχείου: αναφέρουμε τον αριθμό των σχολιασμένων προτάσεων για κάθε ετικέτα, στις τέσσερις διαφορετικές γλώσσες. Οι φράσεις 1, 2 και 3 αντιπροσωπεύουν επίπεδα δικαιοσύνης: 1 σημαίνει ξεκάθαρα δίκαιο, 2 παραπέμπει στο </a:t>
            </a:r>
            <a:r>
              <a:rPr lang="el-GR" sz="1800" b="0" dirty="0" err="1">
                <a:latin typeface="Calibri Light"/>
                <a:cs typeface="Calibri Light"/>
              </a:rPr>
              <a:t>ενδεχοµένως</a:t>
            </a:r>
            <a:r>
              <a:rPr lang="el-GR" sz="1800" b="0" dirty="0">
                <a:latin typeface="Calibri Light"/>
                <a:cs typeface="Calibri Light"/>
              </a:rPr>
              <a:t> άδικο, και τέλος 3 στο ξεκάθαρα άδικο.</a:t>
            </a:r>
            <a:r>
              <a:rPr sz="1800" b="0" spc="-10" dirty="0">
                <a:latin typeface="Calibri Light"/>
                <a:cs typeface="Calibri Light"/>
              </a:rPr>
              <a:t>.</a:t>
            </a:r>
            <a:endParaRPr sz="1800" dirty="0">
              <a:latin typeface="Calibri Light"/>
              <a:cs typeface="Calibri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100463"/>
            <a:ext cx="9906000" cy="566822"/>
          </a:xfrm>
          <a:prstGeom prst="rect">
            <a:avLst/>
          </a:prstGeom>
        </p:spPr>
        <p:txBody>
          <a:bodyPr vert="horz" wrap="square" lIns="0" tIns="12700" rIns="0" bIns="0" rtlCol="0">
            <a:spAutoFit/>
          </a:bodyPr>
          <a:lstStyle/>
          <a:p>
            <a:pPr marL="12700">
              <a:lnSpc>
                <a:spcPct val="100000"/>
              </a:lnSpc>
              <a:spcBef>
                <a:spcPts val="100"/>
              </a:spcBef>
              <a:tabLst>
                <a:tab pos="7416800" algn="l"/>
              </a:tabLst>
            </a:pPr>
            <a:r>
              <a:rPr lang="el-GR" sz="3600" b="1" spc="-90" dirty="0">
                <a:solidFill>
                  <a:srgbClr val="001F5F"/>
                </a:solidFill>
                <a:latin typeface="Arial Narrow"/>
                <a:cs typeface="Arial Narrow"/>
              </a:rPr>
              <a:t>Πολυγλωσσία: η Γερμανική Πολωνική Ιταλική </a:t>
            </a:r>
            <a:r>
              <a:rPr lang="el-GR" sz="3600" b="1" spc="-90" dirty="0" err="1">
                <a:solidFill>
                  <a:srgbClr val="001F5F"/>
                </a:solidFill>
                <a:latin typeface="Arial Narrow"/>
                <a:cs typeface="Arial Narrow"/>
              </a:rPr>
              <a:t>Claudette</a:t>
            </a:r>
            <a:endParaRPr sz="3600" dirty="0">
              <a:latin typeface="Arial Narrow"/>
              <a:cs typeface="Arial Narrow"/>
            </a:endParaRPr>
          </a:p>
        </p:txBody>
      </p:sp>
      <p:sp>
        <p:nvSpPr>
          <p:cNvPr id="3" name="object 3"/>
          <p:cNvSpPr txBox="1"/>
          <p:nvPr/>
        </p:nvSpPr>
        <p:spPr>
          <a:xfrm>
            <a:off x="2409570" y="1123899"/>
            <a:ext cx="7372984" cy="689291"/>
          </a:xfrm>
          <a:prstGeom prst="rect">
            <a:avLst/>
          </a:prstGeom>
        </p:spPr>
        <p:txBody>
          <a:bodyPr vert="horz" wrap="square" lIns="0" tIns="12065" rIns="0" bIns="0" rtlCol="0">
            <a:spAutoFit/>
          </a:bodyPr>
          <a:lstStyle/>
          <a:p>
            <a:pPr marL="12700">
              <a:lnSpc>
                <a:spcPct val="100000"/>
              </a:lnSpc>
              <a:spcBef>
                <a:spcPts val="95"/>
              </a:spcBef>
            </a:pPr>
            <a:r>
              <a:rPr lang="el-GR" sz="2200" b="1" spc="-30" dirty="0">
                <a:latin typeface="Arial Narrow"/>
                <a:cs typeface="Arial Narrow"/>
              </a:rPr>
              <a:t>Προσέγγιση</a:t>
            </a:r>
            <a:r>
              <a:rPr sz="2200" b="1" spc="15" dirty="0">
                <a:latin typeface="Arial Narrow"/>
                <a:cs typeface="Arial Narrow"/>
              </a:rPr>
              <a:t> </a:t>
            </a:r>
            <a:r>
              <a:rPr sz="2200" b="1" spc="229" dirty="0">
                <a:latin typeface="Arial Narrow"/>
                <a:cs typeface="Arial Narrow"/>
              </a:rPr>
              <a:t>1</a:t>
            </a:r>
            <a:r>
              <a:rPr sz="2200" b="1" spc="30" dirty="0">
                <a:latin typeface="Arial Narrow"/>
                <a:cs typeface="Arial Narrow"/>
              </a:rPr>
              <a:t> </a:t>
            </a:r>
            <a:r>
              <a:rPr sz="2200" b="1" spc="90" dirty="0">
                <a:latin typeface="Arial Narrow"/>
                <a:cs typeface="Arial Narrow"/>
              </a:rPr>
              <a:t>–</a:t>
            </a:r>
            <a:r>
              <a:rPr sz="2200" b="1" spc="25" dirty="0">
                <a:latin typeface="Arial Narrow"/>
                <a:cs typeface="Arial Narrow"/>
              </a:rPr>
              <a:t> </a:t>
            </a:r>
            <a:r>
              <a:rPr lang="el-GR" sz="2200" b="1" spc="-35" dirty="0" err="1">
                <a:latin typeface="Arial Narrow"/>
                <a:cs typeface="Arial Narrow"/>
              </a:rPr>
              <a:t>Ημι</a:t>
            </a:r>
            <a:r>
              <a:rPr lang="el-GR" sz="2200" b="1" spc="-35" dirty="0">
                <a:latin typeface="Arial Narrow"/>
                <a:cs typeface="Arial Narrow"/>
              </a:rPr>
              <a:t>-αυτόματη δημιουργία ενός συνόλου δεδομένων στη γλώσσα-στόχο</a:t>
            </a:r>
            <a:endParaRPr sz="2200" dirty="0">
              <a:latin typeface="Arial Narrow"/>
              <a:cs typeface="Arial Narrow"/>
            </a:endParaRPr>
          </a:p>
        </p:txBody>
      </p:sp>
      <p:pic>
        <p:nvPicPr>
          <p:cNvPr id="4" name="object 4"/>
          <p:cNvPicPr/>
          <p:nvPr/>
        </p:nvPicPr>
        <p:blipFill>
          <a:blip r:embed="rId2" cstate="print"/>
          <a:stretch>
            <a:fillRect/>
          </a:stretch>
        </p:blipFill>
        <p:spPr>
          <a:xfrm>
            <a:off x="2903507" y="2276216"/>
            <a:ext cx="5622390" cy="2815177"/>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60</a:t>
            </a:r>
          </a:p>
        </p:txBody>
      </p:sp>
      <p:sp>
        <p:nvSpPr>
          <p:cNvPr id="6" name="object 6"/>
          <p:cNvSpPr txBox="1"/>
          <p:nvPr/>
        </p:nvSpPr>
        <p:spPr>
          <a:xfrm>
            <a:off x="11906757" y="6478015"/>
            <a:ext cx="244475" cy="177800"/>
          </a:xfrm>
          <a:prstGeom prst="rect">
            <a:avLst/>
          </a:prstGeom>
        </p:spPr>
        <p:txBody>
          <a:bodyPr vert="horz" wrap="square" lIns="0" tIns="0" rIns="0" bIns="0" rtlCol="0">
            <a:spAutoFit/>
          </a:bodyPr>
          <a:lstStyle/>
          <a:p>
            <a:pPr marL="38100">
              <a:lnSpc>
                <a:spcPts val="1240"/>
              </a:lnSpc>
            </a:pPr>
            <a:r>
              <a:rPr sz="1200" spc="-25" dirty="0">
                <a:solidFill>
                  <a:srgbClr val="888888"/>
                </a:solidFill>
                <a:latin typeface="Calibri"/>
                <a:cs typeface="Calibri"/>
              </a:rPr>
              <a:t>60</a:t>
            </a:r>
            <a:endParaRPr sz="12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93957"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61</a:t>
            </a:r>
            <a:endParaRPr sz="1200">
              <a:latin typeface="Calibri"/>
              <a:cs typeface="Calibri"/>
            </a:endParaRPr>
          </a:p>
        </p:txBody>
      </p:sp>
      <p:grpSp>
        <p:nvGrpSpPr>
          <p:cNvPr id="3" name="object 3"/>
          <p:cNvGrpSpPr/>
          <p:nvPr/>
        </p:nvGrpSpPr>
        <p:grpSpPr>
          <a:xfrm>
            <a:off x="1261571" y="0"/>
            <a:ext cx="9639300" cy="6858000"/>
            <a:chOff x="1261571" y="0"/>
            <a:chExt cx="9639300" cy="6858000"/>
          </a:xfrm>
        </p:grpSpPr>
        <p:pic>
          <p:nvPicPr>
            <p:cNvPr id="4" name="object 4"/>
            <p:cNvPicPr/>
            <p:nvPr/>
          </p:nvPicPr>
          <p:blipFill>
            <a:blip r:embed="rId2" cstate="print"/>
            <a:stretch>
              <a:fillRect/>
            </a:stretch>
          </p:blipFill>
          <p:spPr>
            <a:xfrm>
              <a:off x="1261571" y="0"/>
              <a:ext cx="9639138" cy="6857997"/>
            </a:xfrm>
            <a:prstGeom prst="rect">
              <a:avLst/>
            </a:prstGeom>
          </p:spPr>
        </p:pic>
        <p:pic>
          <p:nvPicPr>
            <p:cNvPr id="5" name="object 5"/>
            <p:cNvPicPr/>
            <p:nvPr/>
          </p:nvPicPr>
          <p:blipFill>
            <a:blip r:embed="rId3" cstate="print"/>
            <a:stretch>
              <a:fillRect/>
            </a:stretch>
          </p:blipFill>
          <p:spPr>
            <a:xfrm>
              <a:off x="1648968" y="192023"/>
              <a:ext cx="8894064" cy="6473952"/>
            </a:xfrm>
            <a:prstGeom prst="rect">
              <a:avLst/>
            </a:prstGeom>
          </p:spPr>
        </p:pic>
      </p:grpSp>
      <p:sp>
        <p:nvSpPr>
          <p:cNvPr id="6" name="object 6"/>
          <p:cNvSpPr txBox="1">
            <a:spLocks noGrp="1"/>
          </p:cNvSpPr>
          <p:nvPr>
            <p:ph type="title"/>
          </p:nvPr>
        </p:nvSpPr>
        <p:spPr>
          <a:xfrm>
            <a:off x="1930654" y="2101341"/>
            <a:ext cx="2780665" cy="574040"/>
          </a:xfrm>
          <a:prstGeom prst="rect">
            <a:avLst/>
          </a:prstGeom>
        </p:spPr>
        <p:txBody>
          <a:bodyPr vert="horz" wrap="square" lIns="0" tIns="12700" rIns="0" bIns="0" rtlCol="0">
            <a:spAutoFit/>
          </a:bodyPr>
          <a:lstStyle/>
          <a:p>
            <a:pPr marL="12700">
              <a:lnSpc>
                <a:spcPct val="100000"/>
              </a:lnSpc>
              <a:spcBef>
                <a:spcPts val="100"/>
              </a:spcBef>
            </a:pPr>
            <a:r>
              <a:rPr sz="3600" b="0" spc="-40" dirty="0">
                <a:solidFill>
                  <a:srgbClr val="000000"/>
                </a:solidFill>
                <a:latin typeface="Calibri Light"/>
                <a:cs typeface="Calibri Light"/>
              </a:rPr>
              <a:t>WEB-</a:t>
            </a:r>
            <a:r>
              <a:rPr sz="3600" b="0" spc="-50" dirty="0">
                <a:solidFill>
                  <a:srgbClr val="000000"/>
                </a:solidFill>
                <a:latin typeface="Calibri Light"/>
                <a:cs typeface="Calibri Light"/>
              </a:rPr>
              <a:t>CRAWLER</a:t>
            </a:r>
            <a:endParaRPr sz="3600" dirty="0">
              <a:latin typeface="Calibri Light"/>
              <a:cs typeface="Calibri Light"/>
            </a:endParaRPr>
          </a:p>
        </p:txBody>
      </p:sp>
      <p:sp>
        <p:nvSpPr>
          <p:cNvPr id="7" name="object 7"/>
          <p:cNvSpPr txBox="1"/>
          <p:nvPr/>
        </p:nvSpPr>
        <p:spPr>
          <a:xfrm>
            <a:off x="1926463" y="3375736"/>
            <a:ext cx="4398137" cy="3039294"/>
          </a:xfrm>
          <a:prstGeom prst="rect">
            <a:avLst/>
          </a:prstGeom>
        </p:spPr>
        <p:txBody>
          <a:bodyPr vert="horz" wrap="square" lIns="0" tIns="12700" rIns="0" bIns="0" rtlCol="0">
            <a:spAutoFit/>
          </a:bodyPr>
          <a:lstStyle/>
          <a:p>
            <a:pPr marL="12700">
              <a:lnSpc>
                <a:spcPct val="100000"/>
              </a:lnSpc>
              <a:spcBef>
                <a:spcPts val="100"/>
              </a:spcBef>
            </a:pPr>
            <a:r>
              <a:rPr lang="el-GR" sz="1800" dirty="0">
                <a:latin typeface="Calibri"/>
                <a:cs typeface="Calibri"/>
              </a:rPr>
              <a:t>Αναπτύχθηκε ως εργαλείο για την αυτόματη διαφύλαξη της πολιτικής προστασίας προσωπικών δεδομένων</a:t>
            </a:r>
            <a:endParaRPr sz="1800" dirty="0">
              <a:latin typeface="Calibri"/>
              <a:cs typeface="Calibri"/>
            </a:endParaRPr>
          </a:p>
          <a:p>
            <a:pPr marL="12700">
              <a:lnSpc>
                <a:spcPct val="100000"/>
              </a:lnSpc>
              <a:spcBef>
                <a:spcPts val="430"/>
              </a:spcBef>
            </a:pPr>
            <a:r>
              <a:rPr lang="el-GR" sz="1800" dirty="0">
                <a:latin typeface="Calibri"/>
                <a:cs typeface="Calibri"/>
              </a:rPr>
              <a:t>Δύο τρόποι παρακολούθησης</a:t>
            </a:r>
            <a:r>
              <a:rPr sz="1800" spc="-10" dirty="0">
                <a:latin typeface="Calibri"/>
                <a:cs typeface="Calibri"/>
              </a:rPr>
              <a:t>:</a:t>
            </a:r>
            <a:endParaRPr sz="1800" dirty="0">
              <a:latin typeface="Calibri"/>
              <a:cs typeface="Calibri"/>
            </a:endParaRPr>
          </a:p>
          <a:p>
            <a:pPr marL="354965" indent="-342265">
              <a:lnSpc>
                <a:spcPct val="100000"/>
              </a:lnSpc>
              <a:spcBef>
                <a:spcPts val="434"/>
              </a:spcBef>
              <a:buFont typeface="Arial"/>
              <a:buChar char="•"/>
              <a:tabLst>
                <a:tab pos="354965" algn="l"/>
                <a:tab pos="355600" algn="l"/>
              </a:tabLst>
            </a:pPr>
            <a:r>
              <a:rPr lang="el-GR" sz="1800" dirty="0">
                <a:latin typeface="Calibri"/>
                <a:cs typeface="Calibri"/>
              </a:rPr>
              <a:t>Έλεγχος της ημερομηνίας του εγγράφου</a:t>
            </a:r>
            <a:endParaRPr sz="1800" dirty="0">
              <a:latin typeface="Calibri"/>
              <a:cs typeface="Calibri"/>
            </a:endParaRPr>
          </a:p>
          <a:p>
            <a:pPr marL="354965" indent="-342265">
              <a:lnSpc>
                <a:spcPct val="100000"/>
              </a:lnSpc>
              <a:spcBef>
                <a:spcPts val="430"/>
              </a:spcBef>
              <a:buFont typeface="Arial"/>
              <a:buChar char="•"/>
              <a:tabLst>
                <a:tab pos="354965" algn="l"/>
                <a:tab pos="355600" algn="l"/>
              </a:tabLst>
            </a:pPr>
            <a:r>
              <a:rPr lang="el-GR" sz="1800" dirty="0">
                <a:latin typeface="Calibri"/>
                <a:cs typeface="Calibri"/>
              </a:rPr>
              <a:t>Σύγκριση του περιεχομένου με το</a:t>
            </a:r>
          </a:p>
          <a:p>
            <a:pPr marL="354965" indent="-342265">
              <a:lnSpc>
                <a:spcPct val="100000"/>
              </a:lnSpc>
              <a:spcBef>
                <a:spcPts val="430"/>
              </a:spcBef>
              <a:buFont typeface="Arial"/>
              <a:buChar char="•"/>
              <a:tabLst>
                <a:tab pos="354965" algn="l"/>
                <a:tab pos="355600" algn="l"/>
              </a:tabLst>
            </a:pPr>
            <a:r>
              <a:rPr lang="el-GR" sz="1800" dirty="0">
                <a:latin typeface="Calibri"/>
                <a:cs typeface="Calibri"/>
              </a:rPr>
              <a:t>με την προηγουμένως αποθηκευμένη έκδοση</a:t>
            </a:r>
            <a:endParaRPr sz="1800" dirty="0">
              <a:latin typeface="Calibri"/>
              <a:cs typeface="Calibri"/>
            </a:endParaRPr>
          </a:p>
          <a:p>
            <a:pPr marL="12700">
              <a:lnSpc>
                <a:spcPct val="100000"/>
              </a:lnSpc>
              <a:spcBef>
                <a:spcPts val="434"/>
              </a:spcBef>
            </a:pPr>
            <a:r>
              <a:rPr lang="el-GR" sz="1800" dirty="0">
                <a:latin typeface="Calibri"/>
                <a:cs typeface="Calibri"/>
              </a:rPr>
              <a:t>Αναφορές εσόδων μέσω ηλεκτρονικού ταχυδρομείου</a:t>
            </a:r>
            <a:endParaRPr sz="1800" dirty="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76178" y="6366154"/>
            <a:ext cx="342900" cy="208279"/>
          </a:xfrm>
          <a:prstGeom prst="rect">
            <a:avLst/>
          </a:prstGeom>
        </p:spPr>
        <p:txBody>
          <a:bodyPr vert="horz" wrap="square" lIns="0" tIns="12700" rIns="0" bIns="0" rtlCol="0">
            <a:spAutoFit/>
          </a:bodyPr>
          <a:lstStyle/>
          <a:p>
            <a:pPr marL="173990" indent="-161925">
              <a:lnSpc>
                <a:spcPct val="100000"/>
              </a:lnSpc>
              <a:spcBef>
                <a:spcPts val="100"/>
              </a:spcBef>
              <a:buFont typeface="Arial"/>
              <a:buChar char="■"/>
              <a:tabLst>
                <a:tab pos="174625" algn="l"/>
              </a:tabLst>
            </a:pPr>
            <a:r>
              <a:rPr sz="1200" spc="-25" dirty="0">
                <a:solidFill>
                  <a:srgbClr val="A40050"/>
                </a:solidFill>
                <a:latin typeface="Calibri"/>
                <a:cs typeface="Calibri"/>
              </a:rPr>
              <a:t>62</a:t>
            </a:r>
            <a:endParaRPr sz="1200">
              <a:latin typeface="Calibri"/>
              <a:cs typeface="Calibri"/>
            </a:endParaRPr>
          </a:p>
        </p:txBody>
      </p:sp>
      <p:sp>
        <p:nvSpPr>
          <p:cNvPr id="3" name="object 3"/>
          <p:cNvSpPr txBox="1"/>
          <p:nvPr/>
        </p:nvSpPr>
        <p:spPr>
          <a:xfrm>
            <a:off x="565200" y="741044"/>
            <a:ext cx="11062970" cy="4744085"/>
          </a:xfrm>
          <a:prstGeom prst="rect">
            <a:avLst/>
          </a:prstGeom>
        </p:spPr>
        <p:txBody>
          <a:bodyPr vert="horz" wrap="square" lIns="0" tIns="12700" rIns="0" bIns="0" rtlCol="0">
            <a:spAutoFit/>
          </a:bodyPr>
          <a:lstStyle/>
          <a:p>
            <a:pPr marL="240665" marR="5080" indent="-227965">
              <a:lnSpc>
                <a:spcPct val="130000"/>
              </a:lnSpc>
              <a:spcBef>
                <a:spcPts val="100"/>
              </a:spcBef>
              <a:buFont typeface="Arial"/>
              <a:buChar char="•"/>
              <a:tabLst>
                <a:tab pos="240665" algn="l"/>
                <a:tab pos="241300" algn="l"/>
              </a:tabLst>
            </a:pPr>
            <a:r>
              <a:rPr sz="1800" dirty="0">
                <a:latin typeface="Gill Sans MT"/>
                <a:cs typeface="Gill Sans MT"/>
              </a:rPr>
              <a:t>LRuggeri F.,</a:t>
            </a:r>
            <a:r>
              <a:rPr sz="1800" spc="10" dirty="0">
                <a:latin typeface="Gill Sans MT"/>
                <a:cs typeface="Gill Sans MT"/>
              </a:rPr>
              <a:t> </a:t>
            </a:r>
            <a:r>
              <a:rPr sz="1800" dirty="0">
                <a:latin typeface="Gill Sans MT"/>
                <a:cs typeface="Gill Sans MT"/>
              </a:rPr>
              <a:t>Lagioia</a:t>
            </a:r>
            <a:r>
              <a:rPr sz="1800" spc="15" dirty="0">
                <a:latin typeface="Gill Sans MT"/>
                <a:cs typeface="Gill Sans MT"/>
              </a:rPr>
              <a:t> </a:t>
            </a:r>
            <a:r>
              <a:rPr sz="1800" dirty="0">
                <a:latin typeface="Gill Sans MT"/>
                <a:cs typeface="Gill Sans MT"/>
              </a:rPr>
              <a:t>F.,</a:t>
            </a:r>
            <a:r>
              <a:rPr sz="1800" spc="10" dirty="0">
                <a:latin typeface="Gill Sans MT"/>
                <a:cs typeface="Gill Sans MT"/>
              </a:rPr>
              <a:t> </a:t>
            </a:r>
            <a:r>
              <a:rPr sz="1800" dirty="0">
                <a:latin typeface="Gill Sans MT"/>
                <a:cs typeface="Gill Sans MT"/>
              </a:rPr>
              <a:t>Lippi</a:t>
            </a:r>
            <a:r>
              <a:rPr sz="1800" spc="10" dirty="0">
                <a:latin typeface="Gill Sans MT"/>
                <a:cs typeface="Gill Sans MT"/>
              </a:rPr>
              <a:t> </a:t>
            </a:r>
            <a:r>
              <a:rPr sz="1800" dirty="0">
                <a:latin typeface="Gill Sans MT"/>
                <a:cs typeface="Gill Sans MT"/>
              </a:rPr>
              <a:t>M.,</a:t>
            </a:r>
            <a:r>
              <a:rPr sz="1800" spc="15" dirty="0">
                <a:latin typeface="Gill Sans MT"/>
                <a:cs typeface="Gill Sans MT"/>
              </a:rPr>
              <a:t> </a:t>
            </a:r>
            <a:r>
              <a:rPr sz="1800" spc="-125" dirty="0">
                <a:latin typeface="Gill Sans MT"/>
                <a:cs typeface="Gill Sans MT"/>
              </a:rPr>
              <a:t>Torroni</a:t>
            </a:r>
            <a:r>
              <a:rPr sz="1800" spc="15" dirty="0">
                <a:latin typeface="Gill Sans MT"/>
                <a:cs typeface="Gill Sans MT"/>
              </a:rPr>
              <a:t> </a:t>
            </a:r>
            <a:r>
              <a:rPr sz="1800" spc="-10" dirty="0">
                <a:latin typeface="Gill Sans MT"/>
                <a:cs typeface="Gill Sans MT"/>
              </a:rPr>
              <a:t>P.,</a:t>
            </a:r>
            <a:r>
              <a:rPr sz="1800" spc="10" dirty="0">
                <a:latin typeface="Gill Sans MT"/>
                <a:cs typeface="Gill Sans MT"/>
              </a:rPr>
              <a:t> </a:t>
            </a:r>
            <a:r>
              <a:rPr sz="1800" spc="125" dirty="0">
                <a:latin typeface="Gill Sans MT"/>
                <a:cs typeface="Gill Sans MT"/>
              </a:rPr>
              <a:t>(2021)</a:t>
            </a:r>
            <a:r>
              <a:rPr sz="1800" spc="15" dirty="0">
                <a:latin typeface="Gill Sans MT"/>
                <a:cs typeface="Gill Sans MT"/>
              </a:rPr>
              <a:t> </a:t>
            </a:r>
            <a:r>
              <a:rPr sz="1800" spc="-30" dirty="0">
                <a:latin typeface="Gill Sans MT"/>
                <a:cs typeface="Gill Sans MT"/>
              </a:rPr>
              <a:t>Detecting</a:t>
            </a:r>
            <a:r>
              <a:rPr sz="1800" spc="20" dirty="0">
                <a:latin typeface="Gill Sans MT"/>
                <a:cs typeface="Gill Sans MT"/>
              </a:rPr>
              <a:t> </a:t>
            </a:r>
            <a:r>
              <a:rPr sz="1800" dirty="0">
                <a:latin typeface="Gill Sans MT"/>
                <a:cs typeface="Gill Sans MT"/>
              </a:rPr>
              <a:t>and</a:t>
            </a:r>
            <a:r>
              <a:rPr sz="1800" spc="15" dirty="0">
                <a:latin typeface="Gill Sans MT"/>
                <a:cs typeface="Gill Sans MT"/>
              </a:rPr>
              <a:t> </a:t>
            </a:r>
            <a:r>
              <a:rPr sz="1800" spc="-10" dirty="0">
                <a:latin typeface="Gill Sans MT"/>
                <a:cs typeface="Gill Sans MT"/>
              </a:rPr>
              <a:t>explaining</a:t>
            </a:r>
            <a:r>
              <a:rPr sz="1800" spc="20" dirty="0">
                <a:latin typeface="Gill Sans MT"/>
                <a:cs typeface="Gill Sans MT"/>
              </a:rPr>
              <a:t> </a:t>
            </a:r>
            <a:r>
              <a:rPr sz="1800" dirty="0">
                <a:latin typeface="Gill Sans MT"/>
                <a:cs typeface="Gill Sans MT"/>
              </a:rPr>
              <a:t>unfairness</a:t>
            </a:r>
            <a:r>
              <a:rPr sz="1800" spc="25" dirty="0">
                <a:latin typeface="Gill Sans MT"/>
                <a:cs typeface="Gill Sans MT"/>
              </a:rPr>
              <a:t> </a:t>
            </a:r>
            <a:r>
              <a:rPr sz="1800" dirty="0">
                <a:latin typeface="Gill Sans MT"/>
                <a:cs typeface="Gill Sans MT"/>
              </a:rPr>
              <a:t>in</a:t>
            </a:r>
            <a:r>
              <a:rPr sz="1800" spc="15" dirty="0">
                <a:latin typeface="Gill Sans MT"/>
                <a:cs typeface="Gill Sans MT"/>
              </a:rPr>
              <a:t> </a:t>
            </a:r>
            <a:r>
              <a:rPr sz="1800" spc="-35" dirty="0">
                <a:latin typeface="Gill Sans MT"/>
                <a:cs typeface="Gill Sans MT"/>
              </a:rPr>
              <a:t>consumer</a:t>
            </a:r>
            <a:r>
              <a:rPr sz="1800" dirty="0">
                <a:latin typeface="Gill Sans MT"/>
                <a:cs typeface="Gill Sans MT"/>
              </a:rPr>
              <a:t> </a:t>
            </a:r>
            <a:r>
              <a:rPr sz="1800" spc="-30" dirty="0">
                <a:latin typeface="Gill Sans MT"/>
                <a:cs typeface="Gill Sans MT"/>
              </a:rPr>
              <a:t>contracts</a:t>
            </a:r>
            <a:r>
              <a:rPr sz="1800" spc="5" dirty="0">
                <a:latin typeface="Gill Sans MT"/>
                <a:cs typeface="Gill Sans MT"/>
              </a:rPr>
              <a:t> </a:t>
            </a:r>
            <a:r>
              <a:rPr sz="1800" spc="-10" dirty="0">
                <a:latin typeface="Gill Sans MT"/>
                <a:cs typeface="Gill Sans MT"/>
              </a:rPr>
              <a:t>through </a:t>
            </a:r>
            <a:r>
              <a:rPr sz="1800" spc="-65" dirty="0">
                <a:latin typeface="Gill Sans MT"/>
                <a:cs typeface="Gill Sans MT"/>
              </a:rPr>
              <a:t>memory</a:t>
            </a:r>
            <a:r>
              <a:rPr sz="1800" spc="-20" dirty="0">
                <a:latin typeface="Gill Sans MT"/>
                <a:cs typeface="Gill Sans MT"/>
              </a:rPr>
              <a:t> </a:t>
            </a:r>
            <a:r>
              <a:rPr sz="1800" spc="-80" dirty="0">
                <a:latin typeface="Gill Sans MT"/>
                <a:cs typeface="Gill Sans MT"/>
              </a:rPr>
              <a:t>networks,</a:t>
            </a:r>
            <a:r>
              <a:rPr sz="1800" spc="-30" dirty="0">
                <a:latin typeface="Gill Sans MT"/>
                <a:cs typeface="Gill Sans MT"/>
              </a:rPr>
              <a:t> </a:t>
            </a:r>
            <a:r>
              <a:rPr sz="1800" dirty="0">
                <a:latin typeface="Gill Sans MT"/>
                <a:cs typeface="Gill Sans MT"/>
              </a:rPr>
              <a:t>in</a:t>
            </a:r>
            <a:r>
              <a:rPr sz="1800" spc="-20" dirty="0">
                <a:latin typeface="Gill Sans MT"/>
                <a:cs typeface="Gill Sans MT"/>
              </a:rPr>
              <a:t> </a:t>
            </a:r>
            <a:r>
              <a:rPr sz="1800" spc="-70" dirty="0">
                <a:latin typeface="Gill Sans MT"/>
                <a:cs typeface="Gill Sans MT"/>
              </a:rPr>
              <a:t>Artificial</a:t>
            </a:r>
            <a:r>
              <a:rPr sz="1800" spc="-55" dirty="0">
                <a:latin typeface="Gill Sans MT"/>
                <a:cs typeface="Gill Sans MT"/>
              </a:rPr>
              <a:t> </a:t>
            </a:r>
            <a:r>
              <a:rPr sz="1800" spc="-25" dirty="0">
                <a:latin typeface="Gill Sans MT"/>
                <a:cs typeface="Gill Sans MT"/>
              </a:rPr>
              <a:t>Intelligence</a:t>
            </a:r>
            <a:r>
              <a:rPr sz="1800" spc="-5" dirty="0">
                <a:latin typeface="Gill Sans MT"/>
                <a:cs typeface="Gill Sans MT"/>
              </a:rPr>
              <a:t> </a:t>
            </a:r>
            <a:r>
              <a:rPr sz="1800" dirty="0">
                <a:latin typeface="Gill Sans MT"/>
                <a:cs typeface="Gill Sans MT"/>
              </a:rPr>
              <a:t>and</a:t>
            </a:r>
            <a:r>
              <a:rPr sz="1800" spc="-30" dirty="0">
                <a:latin typeface="Gill Sans MT"/>
                <a:cs typeface="Gill Sans MT"/>
              </a:rPr>
              <a:t> </a:t>
            </a:r>
            <a:r>
              <a:rPr sz="1800" spc="-45" dirty="0">
                <a:latin typeface="Gill Sans MT"/>
                <a:cs typeface="Gill Sans MT"/>
              </a:rPr>
              <a:t>Law,</a:t>
            </a:r>
            <a:r>
              <a:rPr sz="1800" spc="-20" dirty="0">
                <a:latin typeface="Gill Sans MT"/>
                <a:cs typeface="Gill Sans MT"/>
              </a:rPr>
              <a:t> </a:t>
            </a:r>
            <a:r>
              <a:rPr sz="1800" spc="-35" dirty="0">
                <a:latin typeface="Gill Sans MT"/>
                <a:cs typeface="Gill Sans MT"/>
              </a:rPr>
              <a:t>Springer-</a:t>
            </a:r>
            <a:r>
              <a:rPr sz="1800" spc="-30" dirty="0">
                <a:latin typeface="Gill Sans MT"/>
                <a:cs typeface="Gill Sans MT"/>
              </a:rPr>
              <a:t> </a:t>
            </a:r>
            <a:r>
              <a:rPr sz="1800" spc="-95" dirty="0">
                <a:latin typeface="Gill Sans MT"/>
                <a:cs typeface="Gill Sans MT"/>
              </a:rPr>
              <a:t>Nature,</a:t>
            </a:r>
            <a:r>
              <a:rPr sz="1800" spc="-30" dirty="0">
                <a:latin typeface="Gill Sans MT"/>
                <a:cs typeface="Gill Sans MT"/>
              </a:rPr>
              <a:t> </a:t>
            </a:r>
            <a:r>
              <a:rPr sz="1800" dirty="0">
                <a:latin typeface="Gill Sans MT"/>
                <a:cs typeface="Gill Sans MT"/>
              </a:rPr>
              <a:t>1-</a:t>
            </a:r>
            <a:r>
              <a:rPr sz="1800" spc="75" dirty="0">
                <a:latin typeface="Gill Sans MT"/>
                <a:cs typeface="Gill Sans MT"/>
              </a:rPr>
              <a:t>34</a:t>
            </a:r>
            <a:endParaRPr sz="1800">
              <a:latin typeface="Gill Sans MT"/>
              <a:cs typeface="Gill Sans MT"/>
            </a:endParaRPr>
          </a:p>
          <a:p>
            <a:pPr marL="240665" marR="6350" indent="-227965">
              <a:lnSpc>
                <a:spcPct val="122800"/>
              </a:lnSpc>
              <a:spcBef>
                <a:spcPts val="1035"/>
              </a:spcBef>
              <a:buFont typeface="Arial"/>
              <a:buChar char="•"/>
              <a:tabLst>
                <a:tab pos="240665" algn="l"/>
                <a:tab pos="241300" algn="l"/>
              </a:tabLst>
            </a:pPr>
            <a:r>
              <a:rPr sz="1700" dirty="0">
                <a:latin typeface="Gill Sans MT"/>
                <a:cs typeface="Gill Sans MT"/>
              </a:rPr>
              <a:t>Lippi,</a:t>
            </a:r>
            <a:r>
              <a:rPr sz="1700" spc="-95" dirty="0">
                <a:latin typeface="Gill Sans MT"/>
                <a:cs typeface="Gill Sans MT"/>
              </a:rPr>
              <a:t> </a:t>
            </a:r>
            <a:r>
              <a:rPr sz="1700" dirty="0">
                <a:latin typeface="Gill Sans MT"/>
                <a:cs typeface="Gill Sans MT"/>
              </a:rPr>
              <a:t>M.;</a:t>
            </a:r>
            <a:r>
              <a:rPr sz="1700" spc="-15" dirty="0">
                <a:latin typeface="Gill Sans MT"/>
                <a:cs typeface="Gill Sans MT"/>
              </a:rPr>
              <a:t> </a:t>
            </a:r>
            <a:r>
              <a:rPr sz="1700" spc="-25" dirty="0">
                <a:latin typeface="Gill Sans MT"/>
                <a:cs typeface="Gill Sans MT"/>
              </a:rPr>
              <a:t>Contissa,</a:t>
            </a:r>
            <a:r>
              <a:rPr sz="1700" spc="10" dirty="0">
                <a:latin typeface="Gill Sans MT"/>
                <a:cs typeface="Gill Sans MT"/>
              </a:rPr>
              <a:t> </a:t>
            </a:r>
            <a:r>
              <a:rPr sz="1700" spc="-25" dirty="0">
                <a:latin typeface="Gill Sans MT"/>
                <a:cs typeface="Gill Sans MT"/>
              </a:rPr>
              <a:t>G.;</a:t>
            </a:r>
            <a:r>
              <a:rPr sz="1700" spc="-5" dirty="0">
                <a:latin typeface="Gill Sans MT"/>
                <a:cs typeface="Gill Sans MT"/>
              </a:rPr>
              <a:t> </a:t>
            </a:r>
            <a:r>
              <a:rPr sz="1700" spc="-20" dirty="0">
                <a:latin typeface="Gill Sans MT"/>
                <a:cs typeface="Gill Sans MT"/>
              </a:rPr>
              <a:t>Jablonowska,</a:t>
            </a:r>
            <a:r>
              <a:rPr sz="1700" spc="10" dirty="0">
                <a:latin typeface="Gill Sans MT"/>
                <a:cs typeface="Gill Sans MT"/>
              </a:rPr>
              <a:t> </a:t>
            </a:r>
            <a:r>
              <a:rPr sz="1700" spc="-25" dirty="0">
                <a:latin typeface="Gill Sans MT"/>
                <a:cs typeface="Gill Sans MT"/>
              </a:rPr>
              <a:t>A.;</a:t>
            </a:r>
            <a:r>
              <a:rPr sz="1700" spc="10" dirty="0">
                <a:latin typeface="Gill Sans MT"/>
                <a:cs typeface="Gill Sans MT"/>
              </a:rPr>
              <a:t> </a:t>
            </a:r>
            <a:r>
              <a:rPr sz="1700" dirty="0">
                <a:latin typeface="Gill Sans MT"/>
                <a:cs typeface="Gill Sans MT"/>
              </a:rPr>
              <a:t>Lagioia,</a:t>
            </a:r>
            <a:r>
              <a:rPr sz="1700" spc="5" dirty="0">
                <a:latin typeface="Gill Sans MT"/>
                <a:cs typeface="Gill Sans MT"/>
              </a:rPr>
              <a:t> </a:t>
            </a:r>
            <a:r>
              <a:rPr sz="1700" dirty="0">
                <a:latin typeface="Gill Sans MT"/>
                <a:cs typeface="Gill Sans MT"/>
              </a:rPr>
              <a:t>F.;</a:t>
            </a:r>
            <a:r>
              <a:rPr sz="1700" spc="-5" dirty="0">
                <a:latin typeface="Gill Sans MT"/>
                <a:cs typeface="Gill Sans MT"/>
              </a:rPr>
              <a:t> </a:t>
            </a:r>
            <a:r>
              <a:rPr sz="1700" spc="-20" dirty="0">
                <a:latin typeface="Gill Sans MT"/>
                <a:cs typeface="Gill Sans MT"/>
              </a:rPr>
              <a:t>Micklitz,</a:t>
            </a:r>
            <a:r>
              <a:rPr sz="1700" dirty="0">
                <a:latin typeface="Gill Sans MT"/>
                <a:cs typeface="Gill Sans MT"/>
              </a:rPr>
              <a:t> </a:t>
            </a:r>
            <a:r>
              <a:rPr sz="1700" spc="-125" dirty="0">
                <a:latin typeface="Gill Sans MT"/>
                <a:cs typeface="Gill Sans MT"/>
              </a:rPr>
              <a:t>H-</a:t>
            </a:r>
            <a:r>
              <a:rPr sz="1700" spc="-270" dirty="0">
                <a:latin typeface="Gill Sans MT"/>
                <a:cs typeface="Gill Sans MT"/>
              </a:rPr>
              <a:t>W;</a:t>
            </a:r>
            <a:r>
              <a:rPr sz="1700" spc="125" dirty="0">
                <a:latin typeface="Gill Sans MT"/>
                <a:cs typeface="Gill Sans MT"/>
              </a:rPr>
              <a:t> </a:t>
            </a:r>
            <a:r>
              <a:rPr sz="1700" dirty="0">
                <a:latin typeface="Gill Sans MT"/>
                <a:cs typeface="Gill Sans MT"/>
              </a:rPr>
              <a:t>Palka,</a:t>
            </a:r>
            <a:r>
              <a:rPr sz="1700" spc="10" dirty="0">
                <a:latin typeface="Gill Sans MT"/>
                <a:cs typeface="Gill Sans MT"/>
              </a:rPr>
              <a:t> </a:t>
            </a:r>
            <a:r>
              <a:rPr sz="1700" spc="-25" dirty="0">
                <a:latin typeface="Gill Sans MT"/>
                <a:cs typeface="Gill Sans MT"/>
              </a:rPr>
              <a:t>P.;</a:t>
            </a:r>
            <a:r>
              <a:rPr sz="1700" spc="10" dirty="0">
                <a:latin typeface="Gill Sans MT"/>
                <a:cs typeface="Gill Sans MT"/>
              </a:rPr>
              <a:t> </a:t>
            </a:r>
            <a:r>
              <a:rPr sz="1700" spc="-50" dirty="0">
                <a:latin typeface="Gill Sans MT"/>
                <a:cs typeface="Gill Sans MT"/>
              </a:rPr>
              <a:t>Sartor,</a:t>
            </a:r>
            <a:r>
              <a:rPr sz="1700" spc="10" dirty="0">
                <a:latin typeface="Gill Sans MT"/>
                <a:cs typeface="Gill Sans MT"/>
              </a:rPr>
              <a:t> </a:t>
            </a:r>
            <a:r>
              <a:rPr sz="1700" spc="-25" dirty="0">
                <a:latin typeface="Gill Sans MT"/>
                <a:cs typeface="Gill Sans MT"/>
              </a:rPr>
              <a:t>G.;</a:t>
            </a:r>
            <a:r>
              <a:rPr sz="1700" spc="-5" dirty="0">
                <a:latin typeface="Gill Sans MT"/>
                <a:cs typeface="Gill Sans MT"/>
              </a:rPr>
              <a:t> </a:t>
            </a:r>
            <a:r>
              <a:rPr sz="1700" spc="-110" dirty="0">
                <a:latin typeface="Gill Sans MT"/>
                <a:cs typeface="Gill Sans MT"/>
              </a:rPr>
              <a:t>Torroni,</a:t>
            </a:r>
            <a:r>
              <a:rPr sz="1700" spc="10" dirty="0">
                <a:latin typeface="Gill Sans MT"/>
                <a:cs typeface="Gill Sans MT"/>
              </a:rPr>
              <a:t> </a:t>
            </a:r>
            <a:r>
              <a:rPr sz="1700" spc="-20" dirty="0">
                <a:latin typeface="Gill Sans MT"/>
                <a:cs typeface="Gill Sans MT"/>
              </a:rPr>
              <a:t>P.,</a:t>
            </a:r>
            <a:r>
              <a:rPr sz="1700" spc="10" dirty="0">
                <a:latin typeface="Gill Sans MT"/>
                <a:cs typeface="Gill Sans MT"/>
              </a:rPr>
              <a:t> </a:t>
            </a:r>
            <a:r>
              <a:rPr sz="1800" i="1" dirty="0">
                <a:latin typeface="Gill Sans MT"/>
                <a:cs typeface="Gill Sans MT"/>
              </a:rPr>
              <a:t>The</a:t>
            </a:r>
            <a:r>
              <a:rPr sz="1800" i="1" spc="-15" dirty="0">
                <a:latin typeface="Gill Sans MT"/>
                <a:cs typeface="Gill Sans MT"/>
              </a:rPr>
              <a:t> </a:t>
            </a:r>
            <a:r>
              <a:rPr sz="1800" i="1" dirty="0">
                <a:latin typeface="Gill Sans MT"/>
                <a:cs typeface="Gill Sans MT"/>
              </a:rPr>
              <a:t>Force</a:t>
            </a:r>
            <a:r>
              <a:rPr sz="1800" i="1" spc="-15" dirty="0">
                <a:latin typeface="Gill Sans MT"/>
                <a:cs typeface="Gill Sans MT"/>
              </a:rPr>
              <a:t> </a:t>
            </a:r>
            <a:r>
              <a:rPr sz="1800" i="1" dirty="0">
                <a:latin typeface="Gill Sans MT"/>
                <a:cs typeface="Gill Sans MT"/>
              </a:rPr>
              <a:t>Awakens:</a:t>
            </a:r>
            <a:r>
              <a:rPr sz="1800" i="1" spc="-20" dirty="0">
                <a:latin typeface="Gill Sans MT"/>
                <a:cs typeface="Gill Sans MT"/>
              </a:rPr>
              <a:t> </a:t>
            </a:r>
            <a:r>
              <a:rPr sz="1800" i="1" spc="-10" dirty="0">
                <a:latin typeface="Gill Sans MT"/>
                <a:cs typeface="Gill Sans MT"/>
              </a:rPr>
              <a:t>Artificial </a:t>
            </a:r>
            <a:r>
              <a:rPr sz="1800" i="1" dirty="0">
                <a:latin typeface="Gill Sans MT"/>
                <a:cs typeface="Gill Sans MT"/>
              </a:rPr>
              <a:t>Intelligence</a:t>
            </a:r>
            <a:r>
              <a:rPr sz="1800" i="1" spc="-65" dirty="0">
                <a:latin typeface="Gill Sans MT"/>
                <a:cs typeface="Gill Sans MT"/>
              </a:rPr>
              <a:t> </a:t>
            </a:r>
            <a:r>
              <a:rPr sz="1800" i="1" spc="-30" dirty="0">
                <a:latin typeface="Gill Sans MT"/>
                <a:cs typeface="Gill Sans MT"/>
              </a:rPr>
              <a:t>for</a:t>
            </a:r>
            <a:r>
              <a:rPr sz="1800" i="1" spc="-50" dirty="0">
                <a:latin typeface="Gill Sans MT"/>
                <a:cs typeface="Gill Sans MT"/>
              </a:rPr>
              <a:t> </a:t>
            </a:r>
            <a:r>
              <a:rPr sz="1800" i="1" spc="-10" dirty="0">
                <a:latin typeface="Gill Sans MT"/>
                <a:cs typeface="Gill Sans MT"/>
              </a:rPr>
              <a:t>Consumer</a:t>
            </a:r>
            <a:r>
              <a:rPr sz="1800" i="1" spc="-50" dirty="0">
                <a:latin typeface="Gill Sans MT"/>
                <a:cs typeface="Gill Sans MT"/>
              </a:rPr>
              <a:t> </a:t>
            </a:r>
            <a:r>
              <a:rPr sz="1800" i="1" dirty="0">
                <a:latin typeface="Gill Sans MT"/>
                <a:cs typeface="Gill Sans MT"/>
              </a:rPr>
              <a:t>Law</a:t>
            </a:r>
            <a:r>
              <a:rPr sz="1700" dirty="0">
                <a:latin typeface="Gill Sans MT"/>
                <a:cs typeface="Gill Sans MT"/>
              </a:rPr>
              <a:t>,</a:t>
            </a:r>
            <a:r>
              <a:rPr sz="1700" spc="-30" dirty="0">
                <a:latin typeface="Gill Sans MT"/>
                <a:cs typeface="Gill Sans MT"/>
              </a:rPr>
              <a:t> </a:t>
            </a:r>
            <a:r>
              <a:rPr sz="1700" spc="-60" dirty="0">
                <a:latin typeface="Gill Sans MT"/>
                <a:cs typeface="Gill Sans MT"/>
              </a:rPr>
              <a:t>The</a:t>
            </a:r>
            <a:r>
              <a:rPr sz="1700" spc="-25" dirty="0">
                <a:latin typeface="Gill Sans MT"/>
                <a:cs typeface="Gill Sans MT"/>
              </a:rPr>
              <a:t> </a:t>
            </a:r>
            <a:r>
              <a:rPr sz="1700" spc="-45" dirty="0">
                <a:latin typeface="Gill Sans MT"/>
                <a:cs typeface="Gill Sans MT"/>
              </a:rPr>
              <a:t>journal</a:t>
            </a:r>
            <a:r>
              <a:rPr sz="1700" spc="-15" dirty="0">
                <a:latin typeface="Gill Sans MT"/>
                <a:cs typeface="Gill Sans MT"/>
              </a:rPr>
              <a:t> </a:t>
            </a:r>
            <a:r>
              <a:rPr sz="1700" dirty="0">
                <a:latin typeface="Gill Sans MT"/>
                <a:cs typeface="Gill Sans MT"/>
              </a:rPr>
              <a:t>of</a:t>
            </a:r>
            <a:r>
              <a:rPr sz="1700" spc="114" dirty="0">
                <a:latin typeface="Gill Sans MT"/>
                <a:cs typeface="Gill Sans MT"/>
              </a:rPr>
              <a:t> </a:t>
            </a:r>
            <a:r>
              <a:rPr sz="1700" spc="-65" dirty="0">
                <a:latin typeface="Gill Sans MT"/>
                <a:cs typeface="Gill Sans MT"/>
              </a:rPr>
              <a:t>Artificial</a:t>
            </a:r>
            <a:r>
              <a:rPr sz="1700" spc="-15" dirty="0">
                <a:latin typeface="Gill Sans MT"/>
                <a:cs typeface="Gill Sans MT"/>
              </a:rPr>
              <a:t> </a:t>
            </a:r>
            <a:r>
              <a:rPr sz="1700" spc="-25" dirty="0">
                <a:latin typeface="Gill Sans MT"/>
                <a:cs typeface="Gill Sans MT"/>
              </a:rPr>
              <a:t>Intelligence </a:t>
            </a:r>
            <a:r>
              <a:rPr sz="1700" spc="-20" dirty="0">
                <a:latin typeface="Gill Sans MT"/>
                <a:cs typeface="Gill Sans MT"/>
              </a:rPr>
              <a:t>Research,</a:t>
            </a:r>
            <a:r>
              <a:rPr sz="1700" spc="-5" dirty="0">
                <a:latin typeface="Gill Sans MT"/>
                <a:cs typeface="Gill Sans MT"/>
              </a:rPr>
              <a:t> </a:t>
            </a:r>
            <a:r>
              <a:rPr sz="1700" spc="75" dirty="0">
                <a:latin typeface="Gill Sans MT"/>
                <a:cs typeface="Gill Sans MT"/>
              </a:rPr>
              <a:t>2020,</a:t>
            </a:r>
            <a:r>
              <a:rPr sz="1700" spc="-50" dirty="0">
                <a:latin typeface="Gill Sans MT"/>
                <a:cs typeface="Gill Sans MT"/>
              </a:rPr>
              <a:t> </a:t>
            </a:r>
            <a:r>
              <a:rPr sz="1700" dirty="0">
                <a:latin typeface="Gill Sans MT"/>
                <a:cs typeface="Gill Sans MT"/>
              </a:rPr>
              <a:t>67,.</a:t>
            </a:r>
            <a:r>
              <a:rPr sz="1700" spc="-30" dirty="0">
                <a:latin typeface="Gill Sans MT"/>
                <a:cs typeface="Gill Sans MT"/>
              </a:rPr>
              <a:t> </a:t>
            </a:r>
            <a:r>
              <a:rPr sz="1700" spc="100" dirty="0">
                <a:latin typeface="Gill Sans MT"/>
                <a:cs typeface="Gill Sans MT"/>
              </a:rPr>
              <a:t>169</a:t>
            </a:r>
            <a:r>
              <a:rPr sz="1700" spc="-45" dirty="0">
                <a:latin typeface="Gill Sans MT"/>
                <a:cs typeface="Gill Sans MT"/>
              </a:rPr>
              <a:t> </a:t>
            </a:r>
            <a:r>
              <a:rPr sz="1700" dirty="0">
                <a:latin typeface="Gill Sans MT"/>
                <a:cs typeface="Gill Sans MT"/>
              </a:rPr>
              <a:t>-</a:t>
            </a:r>
            <a:r>
              <a:rPr sz="1700" spc="-20" dirty="0">
                <a:latin typeface="Gill Sans MT"/>
                <a:cs typeface="Gill Sans MT"/>
              </a:rPr>
              <a:t> </a:t>
            </a:r>
            <a:r>
              <a:rPr sz="1700" spc="75" dirty="0">
                <a:latin typeface="Gill Sans MT"/>
                <a:cs typeface="Gill Sans MT"/>
              </a:rPr>
              <a:t>190</a:t>
            </a:r>
            <a:endParaRPr sz="1700">
              <a:latin typeface="Gill Sans MT"/>
              <a:cs typeface="Gill Sans MT"/>
            </a:endParaRPr>
          </a:p>
          <a:p>
            <a:pPr marL="240665" marR="24130" indent="-227965">
              <a:lnSpc>
                <a:spcPct val="130100"/>
              </a:lnSpc>
              <a:spcBef>
                <a:spcPts val="969"/>
              </a:spcBef>
              <a:buFont typeface="Arial"/>
              <a:buChar char="•"/>
              <a:tabLst>
                <a:tab pos="240665" algn="l"/>
                <a:tab pos="241300" algn="l"/>
                <a:tab pos="7586345" algn="l"/>
              </a:tabLst>
            </a:pPr>
            <a:r>
              <a:rPr sz="1700" dirty="0">
                <a:latin typeface="Gill Sans MT"/>
                <a:cs typeface="Gill Sans MT"/>
              </a:rPr>
              <a:t>Lippi,</a:t>
            </a:r>
            <a:r>
              <a:rPr sz="1700" spc="5" dirty="0">
                <a:latin typeface="Gill Sans MT"/>
                <a:cs typeface="Gill Sans MT"/>
              </a:rPr>
              <a:t> </a:t>
            </a:r>
            <a:r>
              <a:rPr sz="1700" dirty="0">
                <a:latin typeface="Gill Sans MT"/>
                <a:cs typeface="Gill Sans MT"/>
              </a:rPr>
              <a:t>M.,</a:t>
            </a:r>
            <a:r>
              <a:rPr sz="1700" spc="35" dirty="0">
                <a:latin typeface="Gill Sans MT"/>
                <a:cs typeface="Gill Sans MT"/>
              </a:rPr>
              <a:t> </a:t>
            </a:r>
            <a:r>
              <a:rPr sz="1700" dirty="0">
                <a:latin typeface="Gill Sans MT"/>
                <a:cs typeface="Gill Sans MT"/>
              </a:rPr>
              <a:t>Palka,</a:t>
            </a:r>
            <a:r>
              <a:rPr sz="1700" spc="40" dirty="0">
                <a:latin typeface="Gill Sans MT"/>
                <a:cs typeface="Gill Sans MT"/>
              </a:rPr>
              <a:t> </a:t>
            </a:r>
            <a:r>
              <a:rPr sz="1700" spc="-10" dirty="0">
                <a:latin typeface="Gill Sans MT"/>
                <a:cs typeface="Gill Sans MT"/>
              </a:rPr>
              <a:t>P.,</a:t>
            </a:r>
            <a:r>
              <a:rPr sz="1700" spc="35" dirty="0">
                <a:latin typeface="Gill Sans MT"/>
                <a:cs typeface="Gill Sans MT"/>
              </a:rPr>
              <a:t> </a:t>
            </a:r>
            <a:r>
              <a:rPr sz="1700" spc="-25" dirty="0">
                <a:latin typeface="Gill Sans MT"/>
                <a:cs typeface="Gill Sans MT"/>
              </a:rPr>
              <a:t>Contissa,</a:t>
            </a:r>
            <a:r>
              <a:rPr sz="1700" spc="35" dirty="0">
                <a:latin typeface="Gill Sans MT"/>
                <a:cs typeface="Gill Sans MT"/>
              </a:rPr>
              <a:t> </a:t>
            </a:r>
            <a:r>
              <a:rPr sz="1700" spc="-10" dirty="0">
                <a:latin typeface="Gill Sans MT"/>
                <a:cs typeface="Gill Sans MT"/>
              </a:rPr>
              <a:t>G.,</a:t>
            </a:r>
            <a:r>
              <a:rPr sz="1700" spc="40" dirty="0">
                <a:latin typeface="Gill Sans MT"/>
                <a:cs typeface="Gill Sans MT"/>
              </a:rPr>
              <a:t> </a:t>
            </a:r>
            <a:r>
              <a:rPr sz="1700" dirty="0">
                <a:latin typeface="Gill Sans MT"/>
                <a:cs typeface="Gill Sans MT"/>
              </a:rPr>
              <a:t>Lagioia,</a:t>
            </a:r>
            <a:r>
              <a:rPr sz="1700" spc="45" dirty="0">
                <a:latin typeface="Gill Sans MT"/>
                <a:cs typeface="Gill Sans MT"/>
              </a:rPr>
              <a:t> </a:t>
            </a:r>
            <a:r>
              <a:rPr sz="1700" dirty="0">
                <a:latin typeface="Gill Sans MT"/>
                <a:cs typeface="Gill Sans MT"/>
              </a:rPr>
              <a:t>F.,</a:t>
            </a:r>
            <a:r>
              <a:rPr sz="1700" spc="35" dirty="0">
                <a:latin typeface="Gill Sans MT"/>
                <a:cs typeface="Gill Sans MT"/>
              </a:rPr>
              <a:t> </a:t>
            </a:r>
            <a:r>
              <a:rPr sz="1700" spc="-10" dirty="0">
                <a:latin typeface="Gill Sans MT"/>
                <a:cs typeface="Gill Sans MT"/>
              </a:rPr>
              <a:t>Micklitz,</a:t>
            </a:r>
            <a:r>
              <a:rPr sz="1700" spc="30" dirty="0">
                <a:latin typeface="Gill Sans MT"/>
                <a:cs typeface="Gill Sans MT"/>
              </a:rPr>
              <a:t> </a:t>
            </a:r>
            <a:r>
              <a:rPr sz="1700" dirty="0">
                <a:latin typeface="Gill Sans MT"/>
                <a:cs typeface="Gill Sans MT"/>
              </a:rPr>
              <a:t>H.</a:t>
            </a:r>
            <a:r>
              <a:rPr sz="1700" spc="35" dirty="0">
                <a:latin typeface="Gill Sans MT"/>
                <a:cs typeface="Gill Sans MT"/>
              </a:rPr>
              <a:t> </a:t>
            </a:r>
            <a:r>
              <a:rPr sz="1700" spc="-185" dirty="0">
                <a:latin typeface="Gill Sans MT"/>
                <a:cs typeface="Gill Sans MT"/>
              </a:rPr>
              <a:t>W.,</a:t>
            </a:r>
            <a:r>
              <a:rPr sz="1700" spc="65" dirty="0">
                <a:latin typeface="Gill Sans MT"/>
                <a:cs typeface="Gill Sans MT"/>
              </a:rPr>
              <a:t> </a:t>
            </a:r>
            <a:r>
              <a:rPr sz="1700" spc="-45" dirty="0">
                <a:latin typeface="Gill Sans MT"/>
                <a:cs typeface="Gill Sans MT"/>
              </a:rPr>
              <a:t>Sartor,</a:t>
            </a:r>
            <a:r>
              <a:rPr sz="1700" spc="40" dirty="0">
                <a:latin typeface="Gill Sans MT"/>
                <a:cs typeface="Gill Sans MT"/>
              </a:rPr>
              <a:t> </a:t>
            </a:r>
            <a:r>
              <a:rPr sz="1700" spc="-10" dirty="0">
                <a:latin typeface="Gill Sans MT"/>
                <a:cs typeface="Gill Sans MT"/>
              </a:rPr>
              <a:t>G.,</a:t>
            </a:r>
            <a:r>
              <a:rPr sz="1700" spc="35" dirty="0">
                <a:latin typeface="Gill Sans MT"/>
                <a:cs typeface="Gill Sans MT"/>
              </a:rPr>
              <a:t> </a:t>
            </a:r>
            <a:r>
              <a:rPr sz="1700" dirty="0">
                <a:latin typeface="Gill Sans MT"/>
                <a:cs typeface="Gill Sans MT"/>
              </a:rPr>
              <a:t>&amp;</a:t>
            </a:r>
            <a:r>
              <a:rPr sz="1700" spc="40" dirty="0">
                <a:latin typeface="Gill Sans MT"/>
                <a:cs typeface="Gill Sans MT"/>
              </a:rPr>
              <a:t> </a:t>
            </a:r>
            <a:r>
              <a:rPr sz="1700" spc="-100" dirty="0">
                <a:latin typeface="Gill Sans MT"/>
                <a:cs typeface="Gill Sans MT"/>
              </a:rPr>
              <a:t>Torroni,</a:t>
            </a:r>
            <a:r>
              <a:rPr sz="1700" spc="40" dirty="0">
                <a:latin typeface="Gill Sans MT"/>
                <a:cs typeface="Gill Sans MT"/>
              </a:rPr>
              <a:t> </a:t>
            </a:r>
            <a:r>
              <a:rPr sz="1700" spc="-25" dirty="0">
                <a:latin typeface="Gill Sans MT"/>
                <a:cs typeface="Gill Sans MT"/>
              </a:rPr>
              <a:t>P.</a:t>
            </a:r>
            <a:r>
              <a:rPr sz="1700" dirty="0">
                <a:latin typeface="Gill Sans MT"/>
                <a:cs typeface="Gill Sans MT"/>
              </a:rPr>
              <a:t>	</a:t>
            </a:r>
            <a:r>
              <a:rPr sz="1700" spc="-95" dirty="0">
                <a:latin typeface="Gill Sans MT"/>
                <a:cs typeface="Gill Sans MT"/>
              </a:rPr>
              <a:t>CLAUDETTE:</a:t>
            </a:r>
            <a:r>
              <a:rPr sz="1700" spc="60" dirty="0">
                <a:latin typeface="Gill Sans MT"/>
                <a:cs typeface="Gill Sans MT"/>
              </a:rPr>
              <a:t> </a:t>
            </a:r>
            <a:r>
              <a:rPr sz="1700" dirty="0">
                <a:latin typeface="Gill Sans MT"/>
                <a:cs typeface="Gill Sans MT"/>
              </a:rPr>
              <a:t>an</a:t>
            </a:r>
            <a:r>
              <a:rPr sz="1700" spc="60" dirty="0">
                <a:latin typeface="Gill Sans MT"/>
                <a:cs typeface="Gill Sans MT"/>
              </a:rPr>
              <a:t> </a:t>
            </a:r>
            <a:r>
              <a:rPr sz="1700" spc="-55" dirty="0">
                <a:latin typeface="Gill Sans MT"/>
                <a:cs typeface="Gill Sans MT"/>
              </a:rPr>
              <a:t>Automated</a:t>
            </a:r>
            <a:r>
              <a:rPr sz="1700" spc="65" dirty="0">
                <a:latin typeface="Gill Sans MT"/>
                <a:cs typeface="Gill Sans MT"/>
              </a:rPr>
              <a:t> </a:t>
            </a:r>
            <a:r>
              <a:rPr sz="1700" spc="-70" dirty="0">
                <a:latin typeface="Gill Sans MT"/>
                <a:cs typeface="Gill Sans MT"/>
              </a:rPr>
              <a:t>Detector</a:t>
            </a:r>
            <a:r>
              <a:rPr sz="1700" spc="50" dirty="0">
                <a:latin typeface="Gill Sans MT"/>
                <a:cs typeface="Gill Sans MT"/>
              </a:rPr>
              <a:t> </a:t>
            </a:r>
            <a:r>
              <a:rPr sz="1700" spc="-25" dirty="0">
                <a:latin typeface="Gill Sans MT"/>
                <a:cs typeface="Gill Sans MT"/>
              </a:rPr>
              <a:t>of </a:t>
            </a:r>
            <a:r>
              <a:rPr sz="1700" spc="-40" dirty="0">
                <a:latin typeface="Gill Sans MT"/>
                <a:cs typeface="Gill Sans MT"/>
              </a:rPr>
              <a:t>Potentially</a:t>
            </a:r>
            <a:r>
              <a:rPr sz="1700" spc="-75" dirty="0">
                <a:latin typeface="Gill Sans MT"/>
                <a:cs typeface="Gill Sans MT"/>
              </a:rPr>
              <a:t> </a:t>
            </a:r>
            <a:r>
              <a:rPr sz="1700" spc="-65" dirty="0">
                <a:latin typeface="Gill Sans MT"/>
                <a:cs typeface="Gill Sans MT"/>
              </a:rPr>
              <a:t>Unfair</a:t>
            </a:r>
            <a:r>
              <a:rPr sz="1700" spc="-30" dirty="0">
                <a:latin typeface="Gill Sans MT"/>
                <a:cs typeface="Gill Sans MT"/>
              </a:rPr>
              <a:t> </a:t>
            </a:r>
            <a:r>
              <a:rPr sz="1700" spc="-20" dirty="0">
                <a:latin typeface="Gill Sans MT"/>
                <a:cs typeface="Gill Sans MT"/>
              </a:rPr>
              <a:t>Clauses</a:t>
            </a:r>
            <a:r>
              <a:rPr sz="1700" spc="-45" dirty="0">
                <a:latin typeface="Gill Sans MT"/>
                <a:cs typeface="Gill Sans MT"/>
              </a:rPr>
              <a:t> </a:t>
            </a:r>
            <a:r>
              <a:rPr sz="1700" dirty="0">
                <a:latin typeface="Gill Sans MT"/>
                <a:cs typeface="Gill Sans MT"/>
              </a:rPr>
              <a:t>in</a:t>
            </a:r>
            <a:r>
              <a:rPr sz="1700" spc="-30" dirty="0">
                <a:latin typeface="Gill Sans MT"/>
                <a:cs typeface="Gill Sans MT"/>
              </a:rPr>
              <a:t> </a:t>
            </a:r>
            <a:r>
              <a:rPr sz="1700" spc="-70" dirty="0">
                <a:latin typeface="Gill Sans MT"/>
                <a:cs typeface="Gill Sans MT"/>
              </a:rPr>
              <a:t>Online</a:t>
            </a:r>
            <a:r>
              <a:rPr sz="1700" spc="-35" dirty="0">
                <a:latin typeface="Gill Sans MT"/>
                <a:cs typeface="Gill Sans MT"/>
              </a:rPr>
              <a:t> </a:t>
            </a:r>
            <a:r>
              <a:rPr sz="1700" spc="-100" dirty="0">
                <a:latin typeface="Gill Sans MT"/>
                <a:cs typeface="Gill Sans MT"/>
              </a:rPr>
              <a:t>Terms</a:t>
            </a:r>
            <a:r>
              <a:rPr sz="1700" spc="-20" dirty="0">
                <a:latin typeface="Gill Sans MT"/>
                <a:cs typeface="Gill Sans MT"/>
              </a:rPr>
              <a:t> </a:t>
            </a:r>
            <a:r>
              <a:rPr sz="1700" dirty="0">
                <a:latin typeface="Gill Sans MT"/>
                <a:cs typeface="Gill Sans MT"/>
              </a:rPr>
              <a:t>of</a:t>
            </a:r>
            <a:r>
              <a:rPr sz="1700" spc="95" dirty="0">
                <a:latin typeface="Gill Sans MT"/>
                <a:cs typeface="Gill Sans MT"/>
              </a:rPr>
              <a:t> </a:t>
            </a:r>
            <a:r>
              <a:rPr sz="1700" spc="-25" dirty="0">
                <a:latin typeface="Gill Sans MT"/>
                <a:cs typeface="Gill Sans MT"/>
              </a:rPr>
              <a:t>Service,</a:t>
            </a:r>
            <a:r>
              <a:rPr sz="1700" spc="-30" dirty="0">
                <a:latin typeface="Gill Sans MT"/>
                <a:cs typeface="Gill Sans MT"/>
              </a:rPr>
              <a:t> </a:t>
            </a:r>
            <a:r>
              <a:rPr sz="1700" spc="-65" dirty="0">
                <a:latin typeface="Gill Sans MT"/>
                <a:cs typeface="Gill Sans MT"/>
              </a:rPr>
              <a:t>Artificial</a:t>
            </a:r>
            <a:r>
              <a:rPr sz="1700" spc="-35" dirty="0">
                <a:latin typeface="Gill Sans MT"/>
                <a:cs typeface="Gill Sans MT"/>
              </a:rPr>
              <a:t> </a:t>
            </a:r>
            <a:r>
              <a:rPr sz="1700" spc="-25" dirty="0">
                <a:latin typeface="Gill Sans MT"/>
                <a:cs typeface="Gill Sans MT"/>
              </a:rPr>
              <a:t>Intelligence</a:t>
            </a:r>
            <a:r>
              <a:rPr sz="1700" spc="-40" dirty="0">
                <a:latin typeface="Gill Sans MT"/>
                <a:cs typeface="Gill Sans MT"/>
              </a:rPr>
              <a:t> </a:t>
            </a:r>
            <a:r>
              <a:rPr sz="1700" dirty="0">
                <a:latin typeface="Gill Sans MT"/>
                <a:cs typeface="Gill Sans MT"/>
              </a:rPr>
              <a:t>and</a:t>
            </a:r>
            <a:r>
              <a:rPr sz="1700" spc="-40" dirty="0">
                <a:latin typeface="Gill Sans MT"/>
                <a:cs typeface="Gill Sans MT"/>
              </a:rPr>
              <a:t> </a:t>
            </a:r>
            <a:r>
              <a:rPr sz="1700" spc="-55" dirty="0">
                <a:latin typeface="Gill Sans MT"/>
                <a:cs typeface="Gill Sans MT"/>
              </a:rPr>
              <a:t>Law, </a:t>
            </a:r>
            <a:r>
              <a:rPr sz="1700" spc="-20" dirty="0">
                <a:latin typeface="Gill Sans MT"/>
                <a:cs typeface="Gill Sans MT"/>
              </a:rPr>
              <a:t>Springer</a:t>
            </a:r>
            <a:r>
              <a:rPr sz="1700" spc="-30" dirty="0">
                <a:latin typeface="Gill Sans MT"/>
                <a:cs typeface="Gill Sans MT"/>
              </a:rPr>
              <a:t> </a:t>
            </a:r>
            <a:r>
              <a:rPr sz="1700" spc="90" dirty="0">
                <a:latin typeface="Gill Sans MT"/>
                <a:cs typeface="Gill Sans MT"/>
              </a:rPr>
              <a:t>(2019).</a:t>
            </a:r>
            <a:endParaRPr sz="1700">
              <a:latin typeface="Gill Sans MT"/>
              <a:cs typeface="Gill Sans MT"/>
            </a:endParaRPr>
          </a:p>
          <a:p>
            <a:pPr marL="240665" marR="6985" indent="-227965">
              <a:lnSpc>
                <a:spcPct val="130000"/>
              </a:lnSpc>
              <a:spcBef>
                <a:spcPts val="1010"/>
              </a:spcBef>
              <a:buFont typeface="Arial"/>
              <a:buChar char="•"/>
              <a:tabLst>
                <a:tab pos="240665" algn="l"/>
                <a:tab pos="241300" algn="l"/>
              </a:tabLst>
            </a:pPr>
            <a:r>
              <a:rPr sz="1700" dirty="0">
                <a:latin typeface="Gill Sans MT"/>
                <a:cs typeface="Gill Sans MT"/>
              </a:rPr>
              <a:t>Lippi,</a:t>
            </a:r>
            <a:r>
              <a:rPr sz="1700" spc="100" dirty="0">
                <a:latin typeface="Gill Sans MT"/>
                <a:cs typeface="Gill Sans MT"/>
              </a:rPr>
              <a:t> </a:t>
            </a:r>
            <a:r>
              <a:rPr sz="1700" dirty="0">
                <a:latin typeface="Gill Sans MT"/>
                <a:cs typeface="Gill Sans MT"/>
              </a:rPr>
              <a:t>M.,</a:t>
            </a:r>
            <a:r>
              <a:rPr sz="1700" spc="100" dirty="0">
                <a:latin typeface="Gill Sans MT"/>
                <a:cs typeface="Gill Sans MT"/>
              </a:rPr>
              <a:t> </a:t>
            </a:r>
            <a:r>
              <a:rPr sz="1700" spc="-20" dirty="0">
                <a:latin typeface="Gill Sans MT"/>
                <a:cs typeface="Gill Sans MT"/>
              </a:rPr>
              <a:t>Contissa,</a:t>
            </a:r>
            <a:r>
              <a:rPr sz="1700" spc="105" dirty="0">
                <a:latin typeface="Gill Sans MT"/>
                <a:cs typeface="Gill Sans MT"/>
              </a:rPr>
              <a:t> </a:t>
            </a:r>
            <a:r>
              <a:rPr sz="1700" dirty="0">
                <a:latin typeface="Gill Sans MT"/>
                <a:cs typeface="Gill Sans MT"/>
              </a:rPr>
              <a:t>G.,</a:t>
            </a:r>
            <a:r>
              <a:rPr sz="1700" spc="100" dirty="0">
                <a:latin typeface="Gill Sans MT"/>
                <a:cs typeface="Gill Sans MT"/>
              </a:rPr>
              <a:t> </a:t>
            </a:r>
            <a:r>
              <a:rPr sz="1700" dirty="0">
                <a:latin typeface="Gill Sans MT"/>
                <a:cs typeface="Gill Sans MT"/>
              </a:rPr>
              <a:t>Lagioia,</a:t>
            </a:r>
            <a:r>
              <a:rPr sz="1700" spc="114" dirty="0">
                <a:latin typeface="Gill Sans MT"/>
                <a:cs typeface="Gill Sans MT"/>
              </a:rPr>
              <a:t> </a:t>
            </a:r>
            <a:r>
              <a:rPr sz="1700" dirty="0">
                <a:latin typeface="Gill Sans MT"/>
                <a:cs typeface="Gill Sans MT"/>
              </a:rPr>
              <a:t>F.,</a:t>
            </a:r>
            <a:r>
              <a:rPr sz="1700" spc="100" dirty="0">
                <a:latin typeface="Gill Sans MT"/>
                <a:cs typeface="Gill Sans MT"/>
              </a:rPr>
              <a:t> </a:t>
            </a:r>
            <a:r>
              <a:rPr sz="1700" spc="-10" dirty="0">
                <a:latin typeface="Gill Sans MT"/>
                <a:cs typeface="Gill Sans MT"/>
              </a:rPr>
              <a:t>Micklitz,</a:t>
            </a:r>
            <a:r>
              <a:rPr sz="1700" spc="100" dirty="0">
                <a:latin typeface="Gill Sans MT"/>
                <a:cs typeface="Gill Sans MT"/>
              </a:rPr>
              <a:t> </a:t>
            </a:r>
            <a:r>
              <a:rPr sz="1700" dirty="0">
                <a:latin typeface="Gill Sans MT"/>
                <a:cs typeface="Gill Sans MT"/>
              </a:rPr>
              <a:t>H.</a:t>
            </a:r>
            <a:r>
              <a:rPr sz="1700" spc="105" dirty="0">
                <a:latin typeface="Gill Sans MT"/>
                <a:cs typeface="Gill Sans MT"/>
              </a:rPr>
              <a:t> </a:t>
            </a:r>
            <a:r>
              <a:rPr sz="1700" spc="-140" dirty="0">
                <a:latin typeface="Gill Sans MT"/>
                <a:cs typeface="Gill Sans MT"/>
              </a:rPr>
              <a:t>W.,</a:t>
            </a:r>
            <a:r>
              <a:rPr sz="1700" spc="100" dirty="0">
                <a:latin typeface="Gill Sans MT"/>
                <a:cs typeface="Gill Sans MT"/>
              </a:rPr>
              <a:t> </a:t>
            </a:r>
            <a:r>
              <a:rPr sz="1700" dirty="0">
                <a:latin typeface="Gill Sans MT"/>
                <a:cs typeface="Gill Sans MT"/>
              </a:rPr>
              <a:t>Pa</a:t>
            </a:r>
            <a:r>
              <a:rPr sz="1700" dirty="0">
                <a:latin typeface="Calibri"/>
                <a:cs typeface="Calibri"/>
              </a:rPr>
              <a:t>ł</a:t>
            </a:r>
            <a:r>
              <a:rPr sz="1700" dirty="0">
                <a:latin typeface="Gill Sans MT"/>
                <a:cs typeface="Gill Sans MT"/>
              </a:rPr>
              <a:t>ka,</a:t>
            </a:r>
            <a:r>
              <a:rPr sz="1700" spc="105" dirty="0">
                <a:latin typeface="Gill Sans MT"/>
                <a:cs typeface="Gill Sans MT"/>
              </a:rPr>
              <a:t> </a:t>
            </a:r>
            <a:r>
              <a:rPr sz="1700" dirty="0">
                <a:latin typeface="Gill Sans MT"/>
                <a:cs typeface="Gill Sans MT"/>
              </a:rPr>
              <a:t>P.,</a:t>
            </a:r>
            <a:r>
              <a:rPr sz="1700" spc="100" dirty="0">
                <a:latin typeface="Gill Sans MT"/>
                <a:cs typeface="Gill Sans MT"/>
              </a:rPr>
              <a:t> </a:t>
            </a:r>
            <a:r>
              <a:rPr sz="1700" spc="-40" dirty="0">
                <a:latin typeface="Gill Sans MT"/>
                <a:cs typeface="Gill Sans MT"/>
              </a:rPr>
              <a:t>Sartor,</a:t>
            </a:r>
            <a:r>
              <a:rPr sz="1700" spc="114" dirty="0">
                <a:latin typeface="Gill Sans MT"/>
                <a:cs typeface="Gill Sans MT"/>
              </a:rPr>
              <a:t> </a:t>
            </a:r>
            <a:r>
              <a:rPr sz="1700" dirty="0">
                <a:latin typeface="Gill Sans MT"/>
                <a:cs typeface="Gill Sans MT"/>
              </a:rPr>
              <a:t>G.,</a:t>
            </a:r>
            <a:r>
              <a:rPr sz="1700" spc="100" dirty="0">
                <a:latin typeface="Gill Sans MT"/>
                <a:cs typeface="Gill Sans MT"/>
              </a:rPr>
              <a:t> </a:t>
            </a:r>
            <a:r>
              <a:rPr sz="1700" dirty="0">
                <a:latin typeface="Gill Sans MT"/>
                <a:cs typeface="Gill Sans MT"/>
              </a:rPr>
              <a:t>&amp;</a:t>
            </a:r>
            <a:r>
              <a:rPr sz="1700" spc="105" dirty="0">
                <a:latin typeface="Gill Sans MT"/>
                <a:cs typeface="Gill Sans MT"/>
              </a:rPr>
              <a:t> </a:t>
            </a:r>
            <a:r>
              <a:rPr sz="1700" spc="-95" dirty="0">
                <a:latin typeface="Gill Sans MT"/>
                <a:cs typeface="Gill Sans MT"/>
              </a:rPr>
              <a:t>Torroni,</a:t>
            </a:r>
            <a:r>
              <a:rPr sz="1700" spc="105" dirty="0">
                <a:latin typeface="Gill Sans MT"/>
                <a:cs typeface="Gill Sans MT"/>
              </a:rPr>
              <a:t> </a:t>
            </a:r>
            <a:r>
              <a:rPr sz="1700" dirty="0">
                <a:latin typeface="Gill Sans MT"/>
                <a:cs typeface="Gill Sans MT"/>
              </a:rPr>
              <a:t>P.,</a:t>
            </a:r>
            <a:r>
              <a:rPr sz="1700" spc="110" dirty="0">
                <a:latin typeface="Gill Sans MT"/>
                <a:cs typeface="Gill Sans MT"/>
              </a:rPr>
              <a:t> </a:t>
            </a:r>
            <a:r>
              <a:rPr sz="1700" spc="-50" dirty="0">
                <a:latin typeface="Gill Sans MT"/>
                <a:cs typeface="Gill Sans MT"/>
              </a:rPr>
              <a:t>Consumer</a:t>
            </a:r>
            <a:r>
              <a:rPr sz="1700" spc="100" dirty="0">
                <a:latin typeface="Gill Sans MT"/>
                <a:cs typeface="Gill Sans MT"/>
              </a:rPr>
              <a:t> </a:t>
            </a:r>
            <a:r>
              <a:rPr sz="1700" spc="-50" dirty="0">
                <a:latin typeface="Gill Sans MT"/>
                <a:cs typeface="Gill Sans MT"/>
              </a:rPr>
              <a:t>protection</a:t>
            </a:r>
            <a:r>
              <a:rPr sz="1700" spc="110" dirty="0">
                <a:latin typeface="Gill Sans MT"/>
                <a:cs typeface="Gill Sans MT"/>
              </a:rPr>
              <a:t> </a:t>
            </a:r>
            <a:r>
              <a:rPr sz="1700" spc="-40" dirty="0">
                <a:latin typeface="Gill Sans MT"/>
                <a:cs typeface="Gill Sans MT"/>
              </a:rPr>
              <a:t>requires</a:t>
            </a:r>
            <a:r>
              <a:rPr sz="1700" spc="105" dirty="0">
                <a:latin typeface="Gill Sans MT"/>
                <a:cs typeface="Gill Sans MT"/>
              </a:rPr>
              <a:t> </a:t>
            </a:r>
            <a:r>
              <a:rPr sz="1700" spc="-10" dirty="0">
                <a:latin typeface="Gill Sans MT"/>
                <a:cs typeface="Gill Sans MT"/>
              </a:rPr>
              <a:t>artificial </a:t>
            </a:r>
            <a:r>
              <a:rPr sz="1700" spc="-25" dirty="0">
                <a:latin typeface="Gill Sans MT"/>
                <a:cs typeface="Gill Sans MT"/>
              </a:rPr>
              <a:t>intelligence. </a:t>
            </a:r>
            <a:r>
              <a:rPr sz="1700" spc="-95" dirty="0">
                <a:latin typeface="Gill Sans MT"/>
                <a:cs typeface="Gill Sans MT"/>
              </a:rPr>
              <a:t>Nature</a:t>
            </a:r>
            <a:r>
              <a:rPr sz="1700" spc="-25" dirty="0">
                <a:latin typeface="Gill Sans MT"/>
                <a:cs typeface="Gill Sans MT"/>
              </a:rPr>
              <a:t> </a:t>
            </a:r>
            <a:r>
              <a:rPr sz="1700" dirty="0">
                <a:latin typeface="Gill Sans MT"/>
                <a:cs typeface="Gill Sans MT"/>
              </a:rPr>
              <a:t>Machine</a:t>
            </a:r>
            <a:r>
              <a:rPr sz="1700" spc="-5" dirty="0">
                <a:latin typeface="Gill Sans MT"/>
                <a:cs typeface="Gill Sans MT"/>
              </a:rPr>
              <a:t> </a:t>
            </a:r>
            <a:r>
              <a:rPr sz="1700" spc="-30" dirty="0">
                <a:latin typeface="Gill Sans MT"/>
                <a:cs typeface="Gill Sans MT"/>
              </a:rPr>
              <a:t>Intelligence,</a:t>
            </a:r>
            <a:r>
              <a:rPr sz="1700" spc="-20" dirty="0">
                <a:latin typeface="Gill Sans MT"/>
                <a:cs typeface="Gill Sans MT"/>
              </a:rPr>
              <a:t> </a:t>
            </a:r>
            <a:r>
              <a:rPr sz="1700" spc="50" dirty="0">
                <a:latin typeface="Gill Sans MT"/>
                <a:cs typeface="Gill Sans MT"/>
              </a:rPr>
              <a:t>1,</a:t>
            </a:r>
            <a:r>
              <a:rPr sz="1700" spc="-25" dirty="0">
                <a:latin typeface="Gill Sans MT"/>
                <a:cs typeface="Gill Sans MT"/>
              </a:rPr>
              <a:t> </a:t>
            </a:r>
            <a:r>
              <a:rPr sz="1700" spc="90" dirty="0">
                <a:latin typeface="Gill Sans MT"/>
                <a:cs typeface="Gill Sans MT"/>
              </a:rPr>
              <a:t>(2019).</a:t>
            </a:r>
            <a:endParaRPr sz="1700">
              <a:latin typeface="Gill Sans MT"/>
              <a:cs typeface="Gill Sans MT"/>
            </a:endParaRPr>
          </a:p>
          <a:p>
            <a:pPr marL="240665" marR="5080" indent="-227965">
              <a:lnSpc>
                <a:spcPct val="130000"/>
              </a:lnSpc>
              <a:spcBef>
                <a:spcPts val="1000"/>
              </a:spcBef>
              <a:buFont typeface="Arial"/>
              <a:buChar char="•"/>
              <a:tabLst>
                <a:tab pos="240665" algn="l"/>
                <a:tab pos="241300" algn="l"/>
                <a:tab pos="5756910" algn="l"/>
                <a:tab pos="6703695" algn="l"/>
              </a:tabLst>
            </a:pPr>
            <a:r>
              <a:rPr sz="1700" spc="-25" dirty="0">
                <a:latin typeface="Gill Sans MT"/>
                <a:cs typeface="Gill Sans MT"/>
              </a:rPr>
              <a:t>Contissa,</a:t>
            </a:r>
            <a:r>
              <a:rPr sz="1700" spc="105" dirty="0">
                <a:latin typeface="Gill Sans MT"/>
                <a:cs typeface="Gill Sans MT"/>
              </a:rPr>
              <a:t> </a:t>
            </a:r>
            <a:r>
              <a:rPr sz="1700" dirty="0">
                <a:latin typeface="Gill Sans MT"/>
                <a:cs typeface="Gill Sans MT"/>
              </a:rPr>
              <a:t>G.,</a:t>
            </a:r>
            <a:r>
              <a:rPr sz="1700" spc="105" dirty="0">
                <a:latin typeface="Gill Sans MT"/>
                <a:cs typeface="Gill Sans MT"/>
              </a:rPr>
              <a:t> </a:t>
            </a:r>
            <a:r>
              <a:rPr sz="1700" spc="-85" dirty="0">
                <a:latin typeface="Gill Sans MT"/>
                <a:cs typeface="Gill Sans MT"/>
              </a:rPr>
              <a:t>Docter,</a:t>
            </a:r>
            <a:r>
              <a:rPr sz="1700" spc="110" dirty="0">
                <a:latin typeface="Gill Sans MT"/>
                <a:cs typeface="Gill Sans MT"/>
              </a:rPr>
              <a:t> </a:t>
            </a:r>
            <a:r>
              <a:rPr sz="1700" dirty="0">
                <a:latin typeface="Gill Sans MT"/>
                <a:cs typeface="Gill Sans MT"/>
              </a:rPr>
              <a:t>K.,</a:t>
            </a:r>
            <a:r>
              <a:rPr sz="1700" spc="105" dirty="0">
                <a:latin typeface="Gill Sans MT"/>
                <a:cs typeface="Gill Sans MT"/>
              </a:rPr>
              <a:t> </a:t>
            </a:r>
            <a:r>
              <a:rPr sz="1700" dirty="0">
                <a:latin typeface="Gill Sans MT"/>
                <a:cs typeface="Gill Sans MT"/>
              </a:rPr>
              <a:t>Lagioia,</a:t>
            </a:r>
            <a:r>
              <a:rPr sz="1700" spc="110" dirty="0">
                <a:latin typeface="Gill Sans MT"/>
                <a:cs typeface="Gill Sans MT"/>
              </a:rPr>
              <a:t> </a:t>
            </a:r>
            <a:r>
              <a:rPr sz="1700" dirty="0">
                <a:latin typeface="Gill Sans MT"/>
                <a:cs typeface="Gill Sans MT"/>
              </a:rPr>
              <a:t>F.,</a:t>
            </a:r>
            <a:r>
              <a:rPr sz="1700" spc="110" dirty="0">
                <a:latin typeface="Gill Sans MT"/>
                <a:cs typeface="Gill Sans MT"/>
              </a:rPr>
              <a:t> </a:t>
            </a:r>
            <a:r>
              <a:rPr sz="1700" dirty="0">
                <a:latin typeface="Gill Sans MT"/>
                <a:cs typeface="Gill Sans MT"/>
              </a:rPr>
              <a:t>Lippi,</a:t>
            </a:r>
            <a:r>
              <a:rPr sz="1700" spc="110" dirty="0">
                <a:latin typeface="Gill Sans MT"/>
                <a:cs typeface="Gill Sans MT"/>
              </a:rPr>
              <a:t> </a:t>
            </a:r>
            <a:r>
              <a:rPr sz="1700" dirty="0">
                <a:latin typeface="Gill Sans MT"/>
                <a:cs typeface="Gill Sans MT"/>
              </a:rPr>
              <a:t>M.,</a:t>
            </a:r>
            <a:r>
              <a:rPr sz="1700" spc="105" dirty="0">
                <a:latin typeface="Gill Sans MT"/>
                <a:cs typeface="Gill Sans MT"/>
              </a:rPr>
              <a:t> </a:t>
            </a:r>
            <a:r>
              <a:rPr sz="1700" spc="-10" dirty="0">
                <a:latin typeface="Gill Sans MT"/>
                <a:cs typeface="Gill Sans MT"/>
              </a:rPr>
              <a:t>Micklitz,</a:t>
            </a:r>
            <a:r>
              <a:rPr sz="1700" spc="110" dirty="0">
                <a:latin typeface="Gill Sans MT"/>
                <a:cs typeface="Gill Sans MT"/>
              </a:rPr>
              <a:t> </a:t>
            </a:r>
            <a:r>
              <a:rPr sz="1700" spc="-85" dirty="0">
                <a:latin typeface="Gill Sans MT"/>
                <a:cs typeface="Gill Sans MT"/>
              </a:rPr>
              <a:t>H.-</a:t>
            </a:r>
            <a:r>
              <a:rPr sz="1700" spc="-25" dirty="0">
                <a:latin typeface="Gill Sans MT"/>
                <a:cs typeface="Gill Sans MT"/>
              </a:rPr>
              <a:t>W.,</a:t>
            </a:r>
            <a:r>
              <a:rPr sz="1700" dirty="0">
                <a:latin typeface="Gill Sans MT"/>
                <a:cs typeface="Gill Sans MT"/>
              </a:rPr>
              <a:t>	Palka,</a:t>
            </a:r>
            <a:r>
              <a:rPr sz="1700" spc="235" dirty="0">
                <a:latin typeface="Gill Sans MT"/>
                <a:cs typeface="Gill Sans MT"/>
              </a:rPr>
              <a:t> </a:t>
            </a:r>
            <a:r>
              <a:rPr sz="1700" spc="-25" dirty="0">
                <a:latin typeface="Gill Sans MT"/>
                <a:cs typeface="Gill Sans MT"/>
              </a:rPr>
              <a:t>P.,</a:t>
            </a:r>
            <a:r>
              <a:rPr sz="1700" dirty="0">
                <a:latin typeface="Gill Sans MT"/>
                <a:cs typeface="Gill Sans MT"/>
              </a:rPr>
              <a:t>	</a:t>
            </a:r>
            <a:r>
              <a:rPr sz="1700" spc="-45" dirty="0">
                <a:latin typeface="Gill Sans MT"/>
                <a:cs typeface="Gill Sans MT"/>
              </a:rPr>
              <a:t>Sartor,</a:t>
            </a:r>
            <a:r>
              <a:rPr sz="1700" spc="85" dirty="0">
                <a:latin typeface="Gill Sans MT"/>
                <a:cs typeface="Gill Sans MT"/>
              </a:rPr>
              <a:t> </a:t>
            </a:r>
            <a:r>
              <a:rPr sz="1700" dirty="0">
                <a:latin typeface="Gill Sans MT"/>
                <a:cs typeface="Gill Sans MT"/>
              </a:rPr>
              <a:t>G.</a:t>
            </a:r>
            <a:r>
              <a:rPr sz="1700" spc="85" dirty="0">
                <a:latin typeface="Gill Sans MT"/>
                <a:cs typeface="Gill Sans MT"/>
              </a:rPr>
              <a:t> </a:t>
            </a:r>
            <a:r>
              <a:rPr sz="1700" dirty="0">
                <a:latin typeface="Gill Sans MT"/>
                <a:cs typeface="Gill Sans MT"/>
              </a:rPr>
              <a:t>,</a:t>
            </a:r>
            <a:r>
              <a:rPr sz="1700" spc="85" dirty="0">
                <a:latin typeface="Gill Sans MT"/>
                <a:cs typeface="Gill Sans MT"/>
              </a:rPr>
              <a:t> </a:t>
            </a:r>
            <a:r>
              <a:rPr sz="1700" spc="-95" dirty="0">
                <a:latin typeface="Gill Sans MT"/>
                <a:cs typeface="Gill Sans MT"/>
              </a:rPr>
              <a:t>Torroni,</a:t>
            </a:r>
            <a:r>
              <a:rPr sz="1700" spc="85" dirty="0">
                <a:latin typeface="Gill Sans MT"/>
                <a:cs typeface="Gill Sans MT"/>
              </a:rPr>
              <a:t> </a:t>
            </a:r>
            <a:r>
              <a:rPr sz="1700" dirty="0">
                <a:latin typeface="Gill Sans MT"/>
                <a:cs typeface="Gill Sans MT"/>
              </a:rPr>
              <a:t>P.,</a:t>
            </a:r>
            <a:r>
              <a:rPr sz="1700" spc="85" dirty="0">
                <a:latin typeface="Gill Sans MT"/>
                <a:cs typeface="Gill Sans MT"/>
              </a:rPr>
              <a:t> </a:t>
            </a:r>
            <a:r>
              <a:rPr sz="1700" spc="-100" dirty="0">
                <a:latin typeface="Gill Sans MT"/>
                <a:cs typeface="Gill Sans MT"/>
              </a:rPr>
              <a:t>CLAUDETTE</a:t>
            </a:r>
            <a:r>
              <a:rPr sz="1700" spc="90" dirty="0">
                <a:latin typeface="Gill Sans MT"/>
                <a:cs typeface="Gill Sans MT"/>
              </a:rPr>
              <a:t> </a:t>
            </a:r>
            <a:r>
              <a:rPr sz="1700" dirty="0">
                <a:latin typeface="Gill Sans MT"/>
                <a:cs typeface="Gill Sans MT"/>
              </a:rPr>
              <a:t>meets</a:t>
            </a:r>
            <a:r>
              <a:rPr sz="1700" spc="80" dirty="0">
                <a:latin typeface="Gill Sans MT"/>
                <a:cs typeface="Gill Sans MT"/>
              </a:rPr>
              <a:t> </a:t>
            </a:r>
            <a:r>
              <a:rPr sz="1700" spc="-65" dirty="0">
                <a:latin typeface="Gill Sans MT"/>
                <a:cs typeface="Gill Sans MT"/>
              </a:rPr>
              <a:t>GDPR: </a:t>
            </a:r>
            <a:r>
              <a:rPr sz="1700" spc="-50" dirty="0">
                <a:latin typeface="Gill Sans MT"/>
                <a:cs typeface="Gill Sans MT"/>
              </a:rPr>
              <a:t>Automating</a:t>
            </a:r>
            <a:r>
              <a:rPr sz="1700" spc="-70" dirty="0">
                <a:latin typeface="Gill Sans MT"/>
                <a:cs typeface="Gill Sans MT"/>
              </a:rPr>
              <a:t> </a:t>
            </a:r>
            <a:r>
              <a:rPr sz="1700" spc="-10" dirty="0">
                <a:latin typeface="Gill Sans MT"/>
                <a:cs typeface="Gill Sans MT"/>
              </a:rPr>
              <a:t>the</a:t>
            </a:r>
            <a:r>
              <a:rPr sz="1700" spc="-55" dirty="0">
                <a:latin typeface="Gill Sans MT"/>
                <a:cs typeface="Gill Sans MT"/>
              </a:rPr>
              <a:t> </a:t>
            </a:r>
            <a:r>
              <a:rPr sz="1700" spc="-25" dirty="0">
                <a:latin typeface="Gill Sans MT"/>
                <a:cs typeface="Gill Sans MT"/>
              </a:rPr>
              <a:t>Evaluation</a:t>
            </a:r>
            <a:r>
              <a:rPr sz="1700" spc="-70" dirty="0">
                <a:latin typeface="Gill Sans MT"/>
                <a:cs typeface="Gill Sans MT"/>
              </a:rPr>
              <a:t> </a:t>
            </a:r>
            <a:r>
              <a:rPr sz="1700" dirty="0">
                <a:latin typeface="Gill Sans MT"/>
                <a:cs typeface="Gill Sans MT"/>
              </a:rPr>
              <a:t>of</a:t>
            </a:r>
            <a:r>
              <a:rPr sz="1700" spc="85" dirty="0">
                <a:latin typeface="Gill Sans MT"/>
                <a:cs typeface="Gill Sans MT"/>
              </a:rPr>
              <a:t> </a:t>
            </a:r>
            <a:r>
              <a:rPr sz="1700" spc="-25" dirty="0">
                <a:latin typeface="Gill Sans MT"/>
                <a:cs typeface="Gill Sans MT"/>
              </a:rPr>
              <a:t>Privacy</a:t>
            </a:r>
            <a:r>
              <a:rPr sz="1700" spc="-40" dirty="0">
                <a:latin typeface="Gill Sans MT"/>
                <a:cs typeface="Gill Sans MT"/>
              </a:rPr>
              <a:t> </a:t>
            </a:r>
            <a:r>
              <a:rPr sz="1700" spc="-25" dirty="0">
                <a:latin typeface="Gill Sans MT"/>
                <a:cs typeface="Gill Sans MT"/>
              </a:rPr>
              <a:t>Policies</a:t>
            </a:r>
            <a:r>
              <a:rPr sz="1700" spc="-30" dirty="0">
                <a:latin typeface="Gill Sans MT"/>
                <a:cs typeface="Gill Sans MT"/>
              </a:rPr>
              <a:t> </a:t>
            </a:r>
            <a:r>
              <a:rPr sz="1700" dirty="0">
                <a:latin typeface="Gill Sans MT"/>
                <a:cs typeface="Gill Sans MT"/>
              </a:rPr>
              <a:t>using</a:t>
            </a:r>
            <a:r>
              <a:rPr sz="1700" spc="-45" dirty="0">
                <a:latin typeface="Gill Sans MT"/>
                <a:cs typeface="Gill Sans MT"/>
              </a:rPr>
              <a:t> </a:t>
            </a:r>
            <a:r>
              <a:rPr sz="1700" spc="-65" dirty="0">
                <a:latin typeface="Gill Sans MT"/>
                <a:cs typeface="Gill Sans MT"/>
              </a:rPr>
              <a:t>Artificial</a:t>
            </a:r>
            <a:r>
              <a:rPr sz="1700" spc="-45" dirty="0">
                <a:latin typeface="Gill Sans MT"/>
                <a:cs typeface="Gill Sans MT"/>
              </a:rPr>
              <a:t> </a:t>
            </a:r>
            <a:r>
              <a:rPr sz="1700" spc="-25" dirty="0">
                <a:latin typeface="Gill Sans MT"/>
                <a:cs typeface="Gill Sans MT"/>
              </a:rPr>
              <a:t>Intelligence</a:t>
            </a:r>
            <a:r>
              <a:rPr sz="1700" spc="-40" dirty="0">
                <a:latin typeface="Gill Sans MT"/>
                <a:cs typeface="Gill Sans MT"/>
              </a:rPr>
              <a:t> </a:t>
            </a:r>
            <a:r>
              <a:rPr sz="1700" dirty="0">
                <a:latin typeface="Gill Sans MT"/>
                <a:cs typeface="Gill Sans MT"/>
              </a:rPr>
              <a:t>Study</a:t>
            </a:r>
            <a:r>
              <a:rPr sz="1700" spc="-65" dirty="0">
                <a:latin typeface="Gill Sans MT"/>
                <a:cs typeface="Gill Sans MT"/>
              </a:rPr>
              <a:t> </a:t>
            </a:r>
            <a:r>
              <a:rPr sz="1700" spc="-55" dirty="0">
                <a:latin typeface="Gill Sans MT"/>
                <a:cs typeface="Gill Sans MT"/>
              </a:rPr>
              <a:t>Report, </a:t>
            </a:r>
            <a:r>
              <a:rPr sz="1700" dirty="0">
                <a:latin typeface="Gill Sans MT"/>
                <a:cs typeface="Gill Sans MT"/>
              </a:rPr>
              <a:t>(BEUC),</a:t>
            </a:r>
            <a:r>
              <a:rPr sz="1700" spc="-25" dirty="0">
                <a:latin typeface="Gill Sans MT"/>
                <a:cs typeface="Gill Sans MT"/>
              </a:rPr>
              <a:t> </a:t>
            </a:r>
            <a:r>
              <a:rPr sz="1700" spc="65" dirty="0">
                <a:latin typeface="Gill Sans MT"/>
                <a:cs typeface="Gill Sans MT"/>
              </a:rPr>
              <a:t>2018.</a:t>
            </a:r>
            <a:endParaRPr sz="1700">
              <a:latin typeface="Gill Sans MT"/>
              <a:cs typeface="Gill Sans MT"/>
            </a:endParaRPr>
          </a:p>
          <a:p>
            <a:pPr marL="240665" indent="-227965">
              <a:lnSpc>
                <a:spcPct val="100000"/>
              </a:lnSpc>
              <a:spcBef>
                <a:spcPts val="1605"/>
              </a:spcBef>
              <a:buFont typeface="Arial"/>
              <a:buChar char="•"/>
              <a:tabLst>
                <a:tab pos="240665" algn="l"/>
                <a:tab pos="241300" algn="l"/>
              </a:tabLst>
            </a:pPr>
            <a:r>
              <a:rPr sz="1700" dirty="0">
                <a:latin typeface="Gill Sans MT"/>
                <a:cs typeface="Gill Sans MT"/>
              </a:rPr>
              <a:t>Lippi,</a:t>
            </a:r>
            <a:r>
              <a:rPr sz="1700" spc="25" dirty="0">
                <a:latin typeface="Gill Sans MT"/>
                <a:cs typeface="Gill Sans MT"/>
              </a:rPr>
              <a:t> </a:t>
            </a:r>
            <a:r>
              <a:rPr sz="1700" dirty="0">
                <a:latin typeface="Gill Sans MT"/>
                <a:cs typeface="Gill Sans MT"/>
              </a:rPr>
              <a:t>M.,</a:t>
            </a:r>
            <a:r>
              <a:rPr sz="1700" spc="40" dirty="0">
                <a:latin typeface="Gill Sans MT"/>
                <a:cs typeface="Gill Sans MT"/>
              </a:rPr>
              <a:t> </a:t>
            </a:r>
            <a:r>
              <a:rPr sz="1700" dirty="0">
                <a:latin typeface="Gill Sans MT"/>
                <a:cs typeface="Gill Sans MT"/>
              </a:rPr>
              <a:t>Palka,</a:t>
            </a:r>
            <a:r>
              <a:rPr sz="1700" spc="45" dirty="0">
                <a:latin typeface="Gill Sans MT"/>
                <a:cs typeface="Gill Sans MT"/>
              </a:rPr>
              <a:t> </a:t>
            </a:r>
            <a:r>
              <a:rPr sz="1700" spc="-10" dirty="0">
                <a:latin typeface="Gill Sans MT"/>
                <a:cs typeface="Gill Sans MT"/>
              </a:rPr>
              <a:t>P.,</a:t>
            </a:r>
            <a:r>
              <a:rPr sz="1700" spc="45" dirty="0">
                <a:latin typeface="Gill Sans MT"/>
                <a:cs typeface="Gill Sans MT"/>
              </a:rPr>
              <a:t> </a:t>
            </a:r>
            <a:r>
              <a:rPr sz="1700" spc="-25" dirty="0">
                <a:latin typeface="Gill Sans MT"/>
                <a:cs typeface="Gill Sans MT"/>
              </a:rPr>
              <a:t>Contissa,</a:t>
            </a:r>
            <a:r>
              <a:rPr sz="1700" spc="45" dirty="0">
                <a:latin typeface="Gill Sans MT"/>
                <a:cs typeface="Gill Sans MT"/>
              </a:rPr>
              <a:t> </a:t>
            </a:r>
            <a:r>
              <a:rPr sz="1700" spc="-10" dirty="0">
                <a:latin typeface="Gill Sans MT"/>
                <a:cs typeface="Gill Sans MT"/>
              </a:rPr>
              <a:t>G.,</a:t>
            </a:r>
            <a:r>
              <a:rPr sz="1700" spc="40" dirty="0">
                <a:latin typeface="Gill Sans MT"/>
                <a:cs typeface="Gill Sans MT"/>
              </a:rPr>
              <a:t> </a:t>
            </a:r>
            <a:r>
              <a:rPr sz="1700" dirty="0">
                <a:latin typeface="Gill Sans MT"/>
                <a:cs typeface="Gill Sans MT"/>
              </a:rPr>
              <a:t>Lagioia,</a:t>
            </a:r>
            <a:r>
              <a:rPr sz="1700" spc="50" dirty="0">
                <a:latin typeface="Gill Sans MT"/>
                <a:cs typeface="Gill Sans MT"/>
              </a:rPr>
              <a:t> </a:t>
            </a:r>
            <a:r>
              <a:rPr sz="1700" dirty="0">
                <a:latin typeface="Gill Sans MT"/>
                <a:cs typeface="Gill Sans MT"/>
              </a:rPr>
              <a:t>F.,</a:t>
            </a:r>
            <a:r>
              <a:rPr sz="1700" spc="45" dirty="0">
                <a:latin typeface="Gill Sans MT"/>
                <a:cs typeface="Gill Sans MT"/>
              </a:rPr>
              <a:t> </a:t>
            </a:r>
            <a:r>
              <a:rPr sz="1700" spc="-10" dirty="0">
                <a:latin typeface="Gill Sans MT"/>
                <a:cs typeface="Gill Sans MT"/>
              </a:rPr>
              <a:t>Micklitz,</a:t>
            </a:r>
            <a:r>
              <a:rPr sz="1700" spc="30" dirty="0">
                <a:latin typeface="Gill Sans MT"/>
                <a:cs typeface="Gill Sans MT"/>
              </a:rPr>
              <a:t> </a:t>
            </a:r>
            <a:r>
              <a:rPr sz="1700" dirty="0">
                <a:latin typeface="Gill Sans MT"/>
                <a:cs typeface="Gill Sans MT"/>
              </a:rPr>
              <a:t>H.</a:t>
            </a:r>
            <a:r>
              <a:rPr sz="1700" spc="45" dirty="0">
                <a:latin typeface="Gill Sans MT"/>
                <a:cs typeface="Gill Sans MT"/>
              </a:rPr>
              <a:t> </a:t>
            </a:r>
            <a:r>
              <a:rPr sz="1700" spc="-180" dirty="0">
                <a:latin typeface="Gill Sans MT"/>
                <a:cs typeface="Gill Sans MT"/>
              </a:rPr>
              <a:t>W.,</a:t>
            </a:r>
            <a:r>
              <a:rPr sz="1700" spc="60" dirty="0">
                <a:latin typeface="Gill Sans MT"/>
                <a:cs typeface="Gill Sans MT"/>
              </a:rPr>
              <a:t> </a:t>
            </a:r>
            <a:r>
              <a:rPr sz="1700" spc="-45" dirty="0">
                <a:latin typeface="Gill Sans MT"/>
                <a:cs typeface="Gill Sans MT"/>
              </a:rPr>
              <a:t>Sartor,</a:t>
            </a:r>
            <a:r>
              <a:rPr sz="1700" spc="45" dirty="0">
                <a:latin typeface="Gill Sans MT"/>
                <a:cs typeface="Gill Sans MT"/>
              </a:rPr>
              <a:t> </a:t>
            </a:r>
            <a:r>
              <a:rPr sz="1700" spc="-10" dirty="0">
                <a:latin typeface="Gill Sans MT"/>
                <a:cs typeface="Gill Sans MT"/>
              </a:rPr>
              <a:t>G.,</a:t>
            </a:r>
            <a:r>
              <a:rPr sz="1700" spc="40" dirty="0">
                <a:latin typeface="Gill Sans MT"/>
                <a:cs typeface="Gill Sans MT"/>
              </a:rPr>
              <a:t> </a:t>
            </a:r>
            <a:r>
              <a:rPr sz="1700" dirty="0">
                <a:latin typeface="Gill Sans MT"/>
                <a:cs typeface="Gill Sans MT"/>
              </a:rPr>
              <a:t>&amp;</a:t>
            </a:r>
            <a:r>
              <a:rPr sz="1700" spc="50" dirty="0">
                <a:latin typeface="Gill Sans MT"/>
                <a:cs typeface="Gill Sans MT"/>
              </a:rPr>
              <a:t> </a:t>
            </a:r>
            <a:r>
              <a:rPr sz="1700" spc="-100" dirty="0">
                <a:latin typeface="Gill Sans MT"/>
                <a:cs typeface="Gill Sans MT"/>
              </a:rPr>
              <a:t>Torroni,</a:t>
            </a:r>
            <a:r>
              <a:rPr sz="1700" spc="45" dirty="0">
                <a:latin typeface="Gill Sans MT"/>
                <a:cs typeface="Gill Sans MT"/>
              </a:rPr>
              <a:t> </a:t>
            </a:r>
            <a:r>
              <a:rPr sz="1700" spc="-10" dirty="0">
                <a:latin typeface="Gill Sans MT"/>
                <a:cs typeface="Gill Sans MT"/>
              </a:rPr>
              <a:t>P.,</a:t>
            </a:r>
            <a:r>
              <a:rPr sz="1700" spc="40" dirty="0">
                <a:latin typeface="Gill Sans MT"/>
                <a:cs typeface="Gill Sans MT"/>
              </a:rPr>
              <a:t> </a:t>
            </a:r>
            <a:r>
              <a:rPr sz="1700" spc="-75" dirty="0">
                <a:latin typeface="Gill Sans MT"/>
                <a:cs typeface="Gill Sans MT"/>
              </a:rPr>
              <a:t>Towards</a:t>
            </a:r>
            <a:r>
              <a:rPr sz="1700" spc="50" dirty="0">
                <a:latin typeface="Gill Sans MT"/>
                <a:cs typeface="Gill Sans MT"/>
              </a:rPr>
              <a:t> </a:t>
            </a:r>
            <a:r>
              <a:rPr sz="1700" spc="-85" dirty="0">
                <a:latin typeface="Gill Sans MT"/>
                <a:cs typeface="Gill Sans MT"/>
              </a:rPr>
              <a:t>Consumer-</a:t>
            </a:r>
            <a:r>
              <a:rPr sz="1700" spc="-20" dirty="0">
                <a:latin typeface="Gill Sans MT"/>
                <a:cs typeface="Gill Sans MT"/>
              </a:rPr>
              <a:t>Empowering</a:t>
            </a:r>
            <a:r>
              <a:rPr sz="1700" spc="50" dirty="0">
                <a:latin typeface="Gill Sans MT"/>
                <a:cs typeface="Gill Sans MT"/>
              </a:rPr>
              <a:t> </a:t>
            </a:r>
            <a:r>
              <a:rPr sz="1700" spc="-10" dirty="0">
                <a:latin typeface="Gill Sans MT"/>
                <a:cs typeface="Gill Sans MT"/>
              </a:rPr>
              <a:t>Artificial</a:t>
            </a:r>
            <a:endParaRPr sz="1700">
              <a:latin typeface="Gill Sans MT"/>
              <a:cs typeface="Gill Sans MT"/>
            </a:endParaRPr>
          </a:p>
          <a:p>
            <a:pPr marL="241300">
              <a:lnSpc>
                <a:spcPct val="100000"/>
              </a:lnSpc>
              <a:spcBef>
                <a:spcPts val="615"/>
              </a:spcBef>
            </a:pPr>
            <a:r>
              <a:rPr sz="1700" spc="-25" dirty="0">
                <a:latin typeface="Gill Sans MT"/>
                <a:cs typeface="Gill Sans MT"/>
              </a:rPr>
              <a:t>Intelligence,</a:t>
            </a:r>
            <a:r>
              <a:rPr sz="1700" spc="-95" dirty="0">
                <a:latin typeface="Gill Sans MT"/>
                <a:cs typeface="Gill Sans MT"/>
              </a:rPr>
              <a:t> </a:t>
            </a:r>
            <a:r>
              <a:rPr sz="1700" spc="-135" dirty="0">
                <a:latin typeface="Gill Sans MT"/>
                <a:cs typeface="Gill Sans MT"/>
              </a:rPr>
              <a:t>JCAI-</a:t>
            </a:r>
            <a:r>
              <a:rPr sz="1700" spc="-105" dirty="0">
                <a:latin typeface="Gill Sans MT"/>
                <a:cs typeface="Gill Sans MT"/>
              </a:rPr>
              <a:t>ECAI,</a:t>
            </a:r>
            <a:r>
              <a:rPr sz="1700" spc="-15" dirty="0">
                <a:latin typeface="Gill Sans MT"/>
                <a:cs typeface="Gill Sans MT"/>
              </a:rPr>
              <a:t> </a:t>
            </a:r>
            <a:r>
              <a:rPr sz="1700" spc="-30" dirty="0">
                <a:latin typeface="Gill Sans MT"/>
                <a:cs typeface="Gill Sans MT"/>
              </a:rPr>
              <a:t>Stockholm,</a:t>
            </a:r>
            <a:r>
              <a:rPr sz="1700" spc="-60" dirty="0">
                <a:latin typeface="Gill Sans MT"/>
                <a:cs typeface="Gill Sans MT"/>
              </a:rPr>
              <a:t> </a:t>
            </a:r>
            <a:r>
              <a:rPr sz="1700" dirty="0">
                <a:latin typeface="Gill Sans MT"/>
                <a:cs typeface="Gill Sans MT"/>
              </a:rPr>
              <a:t>special</a:t>
            </a:r>
            <a:r>
              <a:rPr sz="1700" spc="-40" dirty="0">
                <a:latin typeface="Gill Sans MT"/>
                <a:cs typeface="Gill Sans MT"/>
              </a:rPr>
              <a:t> </a:t>
            </a:r>
            <a:r>
              <a:rPr sz="1700" spc="-50" dirty="0">
                <a:latin typeface="Gill Sans MT"/>
                <a:cs typeface="Gill Sans MT"/>
              </a:rPr>
              <a:t>track</a:t>
            </a:r>
            <a:r>
              <a:rPr sz="1700" spc="-35" dirty="0">
                <a:latin typeface="Gill Sans MT"/>
                <a:cs typeface="Gill Sans MT"/>
              </a:rPr>
              <a:t> </a:t>
            </a:r>
            <a:r>
              <a:rPr sz="1700" dirty="0">
                <a:latin typeface="Gill Sans MT"/>
                <a:cs typeface="Gill Sans MT"/>
              </a:rPr>
              <a:t>on</a:t>
            </a:r>
            <a:r>
              <a:rPr sz="1700" spc="-45" dirty="0">
                <a:latin typeface="Gill Sans MT"/>
                <a:cs typeface="Gill Sans MT"/>
              </a:rPr>
              <a:t> </a:t>
            </a:r>
            <a:r>
              <a:rPr sz="1700" spc="-10" dirty="0">
                <a:latin typeface="Gill Sans MT"/>
                <a:cs typeface="Gill Sans MT"/>
              </a:rPr>
              <a:t>the</a:t>
            </a:r>
            <a:r>
              <a:rPr sz="1700" spc="-45" dirty="0">
                <a:latin typeface="Gill Sans MT"/>
                <a:cs typeface="Gill Sans MT"/>
              </a:rPr>
              <a:t> </a:t>
            </a:r>
            <a:r>
              <a:rPr sz="1700" spc="-50" dirty="0">
                <a:latin typeface="Gill Sans MT"/>
                <a:cs typeface="Gill Sans MT"/>
              </a:rPr>
              <a:t>evolution</a:t>
            </a:r>
            <a:r>
              <a:rPr sz="1700" spc="-65" dirty="0">
                <a:latin typeface="Gill Sans MT"/>
                <a:cs typeface="Gill Sans MT"/>
              </a:rPr>
              <a:t> </a:t>
            </a:r>
            <a:r>
              <a:rPr sz="1700" dirty="0">
                <a:latin typeface="Gill Sans MT"/>
                <a:cs typeface="Gill Sans MT"/>
              </a:rPr>
              <a:t>of</a:t>
            </a:r>
            <a:r>
              <a:rPr sz="1700" spc="90" dirty="0">
                <a:latin typeface="Gill Sans MT"/>
                <a:cs typeface="Gill Sans MT"/>
              </a:rPr>
              <a:t> </a:t>
            </a:r>
            <a:r>
              <a:rPr sz="1700" spc="-65" dirty="0">
                <a:latin typeface="Gill Sans MT"/>
                <a:cs typeface="Gill Sans MT"/>
              </a:rPr>
              <a:t>contours</a:t>
            </a:r>
            <a:r>
              <a:rPr sz="1700" spc="-50" dirty="0">
                <a:latin typeface="Gill Sans MT"/>
                <a:cs typeface="Gill Sans MT"/>
              </a:rPr>
              <a:t> </a:t>
            </a:r>
            <a:r>
              <a:rPr sz="1700" dirty="0">
                <a:latin typeface="Gill Sans MT"/>
                <a:cs typeface="Gill Sans MT"/>
              </a:rPr>
              <a:t>of</a:t>
            </a:r>
            <a:r>
              <a:rPr sz="1700" spc="100" dirty="0">
                <a:latin typeface="Gill Sans MT"/>
                <a:cs typeface="Gill Sans MT"/>
              </a:rPr>
              <a:t> </a:t>
            </a:r>
            <a:r>
              <a:rPr sz="1700" spc="-100" dirty="0">
                <a:latin typeface="Gill Sans MT"/>
                <a:cs typeface="Gill Sans MT"/>
              </a:rPr>
              <a:t>AI,</a:t>
            </a:r>
            <a:r>
              <a:rPr sz="1700" spc="-20" dirty="0">
                <a:latin typeface="Gill Sans MT"/>
                <a:cs typeface="Gill Sans MT"/>
              </a:rPr>
              <a:t> </a:t>
            </a:r>
            <a:r>
              <a:rPr sz="1700" spc="120" dirty="0">
                <a:latin typeface="Gill Sans MT"/>
                <a:cs typeface="Gill Sans MT"/>
              </a:rPr>
              <a:t>(2018)</a:t>
            </a:r>
            <a:r>
              <a:rPr sz="1700" spc="-70" dirty="0">
                <a:latin typeface="Gill Sans MT"/>
                <a:cs typeface="Gill Sans MT"/>
              </a:rPr>
              <a:t> </a:t>
            </a:r>
            <a:r>
              <a:rPr sz="1700" spc="-50" dirty="0">
                <a:latin typeface="Gill Sans MT"/>
                <a:cs typeface="Gill Sans MT"/>
              </a:rPr>
              <a:t>.</a:t>
            </a:r>
            <a:endParaRPr sz="1700">
              <a:latin typeface="Gill Sans MT"/>
              <a:cs typeface="Gill Sans MT"/>
            </a:endParaRPr>
          </a:p>
        </p:txBody>
      </p:sp>
      <p:sp>
        <p:nvSpPr>
          <p:cNvPr id="4" name="object 4"/>
          <p:cNvSpPr txBox="1">
            <a:spLocks noGrp="1"/>
          </p:cNvSpPr>
          <p:nvPr>
            <p:ph type="title"/>
          </p:nvPr>
        </p:nvSpPr>
        <p:spPr>
          <a:xfrm>
            <a:off x="2971800" y="67588"/>
            <a:ext cx="5574411" cy="627736"/>
          </a:xfrm>
          <a:prstGeom prst="rect">
            <a:avLst/>
          </a:prstGeom>
        </p:spPr>
        <p:txBody>
          <a:bodyPr vert="horz" wrap="square" lIns="0" tIns="12065" rIns="0" bIns="0" rtlCol="0">
            <a:spAutoFit/>
          </a:bodyPr>
          <a:lstStyle/>
          <a:p>
            <a:pPr marL="12700">
              <a:lnSpc>
                <a:spcPct val="100000"/>
              </a:lnSpc>
              <a:spcBef>
                <a:spcPts val="95"/>
              </a:spcBef>
              <a:tabLst>
                <a:tab pos="1945005" algn="l"/>
              </a:tabLst>
            </a:pPr>
            <a:r>
              <a:rPr lang="el-GR" spc="-10" dirty="0">
                <a:solidFill>
                  <a:srgbClr val="001F5F"/>
                </a:solidFill>
              </a:rPr>
              <a:t>Επιλεγμένες Δημοσιεύσεις</a:t>
            </a:r>
            <a:endParaRPr spc="-110" dirty="0">
              <a:solidFill>
                <a:srgbClr val="001F5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9171" y="5225796"/>
            <a:ext cx="9594215" cy="1481455"/>
            <a:chOff x="329171" y="5225796"/>
            <a:chExt cx="9594215" cy="1481455"/>
          </a:xfrm>
        </p:grpSpPr>
        <p:pic>
          <p:nvPicPr>
            <p:cNvPr id="3" name="object 3"/>
            <p:cNvPicPr/>
            <p:nvPr/>
          </p:nvPicPr>
          <p:blipFill>
            <a:blip r:embed="rId2" cstate="print"/>
            <a:stretch>
              <a:fillRect/>
            </a:stretch>
          </p:blipFill>
          <p:spPr>
            <a:xfrm>
              <a:off x="7027164" y="5314188"/>
              <a:ext cx="1086612" cy="527304"/>
            </a:xfrm>
            <a:prstGeom prst="rect">
              <a:avLst/>
            </a:prstGeom>
          </p:spPr>
        </p:pic>
        <p:pic>
          <p:nvPicPr>
            <p:cNvPr id="4" name="object 4"/>
            <p:cNvPicPr/>
            <p:nvPr/>
          </p:nvPicPr>
          <p:blipFill>
            <a:blip r:embed="rId3" cstate="print"/>
            <a:stretch>
              <a:fillRect/>
            </a:stretch>
          </p:blipFill>
          <p:spPr>
            <a:xfrm>
              <a:off x="8263128" y="5225796"/>
              <a:ext cx="1659635" cy="743711"/>
            </a:xfrm>
            <a:prstGeom prst="rect">
              <a:avLst/>
            </a:prstGeom>
          </p:spPr>
        </p:pic>
      </p:grpSp>
      <p:sp>
        <p:nvSpPr>
          <p:cNvPr id="5" name="object 5"/>
          <p:cNvSpPr txBox="1">
            <a:spLocks noGrp="1"/>
          </p:cNvSpPr>
          <p:nvPr>
            <p:ph type="title"/>
          </p:nvPr>
        </p:nvSpPr>
        <p:spPr>
          <a:xfrm>
            <a:off x="3148330" y="194415"/>
            <a:ext cx="5114798" cy="1020792"/>
          </a:xfrm>
          <a:prstGeom prst="rect">
            <a:avLst/>
          </a:prstGeom>
        </p:spPr>
        <p:txBody>
          <a:bodyPr vert="horz" wrap="square" lIns="0" tIns="71120" rIns="0" bIns="0" rtlCol="0">
            <a:spAutoFit/>
          </a:bodyPr>
          <a:lstStyle/>
          <a:p>
            <a:pPr marL="652780" marR="5080" indent="-640080">
              <a:lnSpc>
                <a:spcPts val="3670"/>
              </a:lnSpc>
              <a:spcBef>
                <a:spcPts val="560"/>
              </a:spcBef>
              <a:tabLst>
                <a:tab pos="1597025" algn="l"/>
              </a:tabLst>
            </a:pPr>
            <a:r>
              <a:rPr lang="en-US" sz="3400" spc="-70" dirty="0" err="1">
                <a:solidFill>
                  <a:srgbClr val="1F4E79"/>
                </a:solidFill>
              </a:rPr>
              <a:t>Όροι</a:t>
            </a:r>
            <a:r>
              <a:rPr lang="en-US" sz="3400" spc="-70" dirty="0">
                <a:solidFill>
                  <a:srgbClr val="1F4E79"/>
                </a:solidFill>
              </a:rPr>
              <a:t> Υπ</a:t>
            </a:r>
            <a:r>
              <a:rPr lang="en-US" sz="3400" spc="-70" dirty="0" err="1">
                <a:solidFill>
                  <a:srgbClr val="1F4E79"/>
                </a:solidFill>
              </a:rPr>
              <a:t>ηρεσιών</a:t>
            </a:r>
            <a:r>
              <a:rPr lang="en-US" sz="3400" spc="-70" dirty="0">
                <a:solidFill>
                  <a:srgbClr val="1F4E79"/>
                </a:solidFill>
              </a:rPr>
              <a:t> </a:t>
            </a:r>
            <a:r>
              <a:rPr lang="en-US" sz="3400" spc="-10" dirty="0">
                <a:solidFill>
                  <a:srgbClr val="1F4E79"/>
                </a:solidFill>
              </a:rPr>
              <a:t>(</a:t>
            </a:r>
            <a:r>
              <a:rPr lang="en-US" sz="3400" spc="-10" dirty="0" err="1">
                <a:solidFill>
                  <a:srgbClr val="1F4E79"/>
                </a:solidFill>
              </a:rPr>
              <a:t>ToS</a:t>
            </a:r>
            <a:r>
              <a:rPr lang="en-US" sz="3400" spc="-10" dirty="0">
                <a:solidFill>
                  <a:srgbClr val="1F4E79"/>
                </a:solidFill>
              </a:rPr>
              <a:t>): </a:t>
            </a:r>
            <a:r>
              <a:rPr lang="el-GR" sz="3400" dirty="0">
                <a:solidFill>
                  <a:srgbClr val="1F4E79"/>
                </a:solidFill>
              </a:rPr>
              <a:t>Το εκπαιδευτικό σύνολο</a:t>
            </a:r>
            <a:endParaRPr lang="en-US" sz="3400" dirty="0"/>
          </a:p>
        </p:txBody>
      </p:sp>
      <p:sp>
        <p:nvSpPr>
          <p:cNvPr id="6" name="object 6"/>
          <p:cNvSpPr txBox="1"/>
          <p:nvPr/>
        </p:nvSpPr>
        <p:spPr>
          <a:xfrm>
            <a:off x="588670" y="1480819"/>
            <a:ext cx="5735320" cy="4197944"/>
          </a:xfrm>
          <a:prstGeom prst="rect">
            <a:avLst/>
          </a:prstGeom>
        </p:spPr>
        <p:txBody>
          <a:bodyPr vert="horz" wrap="square" lIns="0" tIns="12065" rIns="0" bIns="0" rtlCol="0">
            <a:spAutoFit/>
          </a:bodyPr>
          <a:lstStyle/>
          <a:p>
            <a:pPr marL="12700" algn="just">
              <a:lnSpc>
                <a:spcPct val="100000"/>
              </a:lnSpc>
              <a:spcBef>
                <a:spcPts val="95"/>
              </a:spcBef>
            </a:pPr>
            <a:r>
              <a:rPr lang="el-GR" sz="3400" b="1" dirty="0">
                <a:latin typeface="Calibri"/>
                <a:cs typeface="Calibri"/>
              </a:rPr>
              <a:t>Το πακέτο δεδομένων</a:t>
            </a:r>
            <a:r>
              <a:rPr sz="3400" b="1" spc="-70" dirty="0">
                <a:latin typeface="Calibri"/>
                <a:cs typeface="Calibri"/>
              </a:rPr>
              <a:t> </a:t>
            </a:r>
            <a:r>
              <a:rPr sz="3400" b="1" spc="-85" dirty="0" err="1">
                <a:latin typeface="Calibri"/>
                <a:cs typeface="Calibri"/>
              </a:rPr>
              <a:t>ToS</a:t>
            </a:r>
            <a:endParaRPr sz="3400" dirty="0">
              <a:latin typeface="Calibri"/>
              <a:cs typeface="Calibri"/>
            </a:endParaRPr>
          </a:p>
          <a:p>
            <a:pPr marL="12700" algn="just">
              <a:lnSpc>
                <a:spcPct val="100000"/>
              </a:lnSpc>
              <a:spcBef>
                <a:spcPts val="2075"/>
              </a:spcBef>
            </a:pPr>
            <a:r>
              <a:rPr lang="el-GR" sz="2200" b="1" dirty="0">
                <a:latin typeface="Calibri"/>
                <a:cs typeface="Calibri"/>
              </a:rPr>
              <a:t>ΑΠΟ ΠΟΥ ΞΕΚΙΝΗΣΑΜΕ</a:t>
            </a:r>
            <a:r>
              <a:rPr lang="en-US" sz="2200" b="1" dirty="0">
                <a:latin typeface="Calibri"/>
                <a:cs typeface="Calibri"/>
              </a:rPr>
              <a:t>;</a:t>
            </a:r>
            <a:endParaRPr sz="2200" dirty="0">
              <a:latin typeface="Calibri"/>
              <a:cs typeface="Calibri"/>
            </a:endParaRPr>
          </a:p>
          <a:p>
            <a:pPr>
              <a:lnSpc>
                <a:spcPct val="100000"/>
              </a:lnSpc>
              <a:spcBef>
                <a:spcPts val="50"/>
              </a:spcBef>
            </a:pPr>
            <a:endParaRPr sz="1600" dirty="0">
              <a:latin typeface="Calibri"/>
              <a:cs typeface="Calibri"/>
            </a:endParaRPr>
          </a:p>
          <a:p>
            <a:pPr marL="12700" algn="just">
              <a:lnSpc>
                <a:spcPct val="100000"/>
              </a:lnSpc>
              <a:spcBef>
                <a:spcPts val="5"/>
              </a:spcBef>
            </a:pPr>
            <a:r>
              <a:rPr sz="2200" dirty="0">
                <a:latin typeface="Calibri"/>
                <a:cs typeface="Calibri"/>
              </a:rPr>
              <a:t>…</a:t>
            </a:r>
            <a:r>
              <a:rPr sz="2200" spc="-45" dirty="0">
                <a:latin typeface="Calibri"/>
                <a:cs typeface="Calibri"/>
              </a:rPr>
              <a:t> </a:t>
            </a:r>
            <a:r>
              <a:rPr sz="2200" dirty="0">
                <a:latin typeface="Calibri"/>
                <a:cs typeface="Calibri"/>
              </a:rPr>
              <a:t>50</a:t>
            </a:r>
            <a:r>
              <a:rPr sz="2200" spc="-50" dirty="0">
                <a:latin typeface="Calibri"/>
                <a:cs typeface="Calibri"/>
              </a:rPr>
              <a:t> </a:t>
            </a:r>
            <a:r>
              <a:rPr sz="2200" spc="-50" dirty="0" err="1">
                <a:latin typeface="Calibri"/>
                <a:cs typeface="Calibri"/>
              </a:rPr>
              <a:t>ToS</a:t>
            </a:r>
            <a:r>
              <a:rPr sz="2200" spc="-50" dirty="0">
                <a:latin typeface="Calibri"/>
                <a:cs typeface="Calibri"/>
              </a:rPr>
              <a:t> </a:t>
            </a:r>
            <a:r>
              <a:rPr sz="2200" dirty="0">
                <a:latin typeface="Calibri"/>
                <a:cs typeface="Calibri"/>
              </a:rPr>
              <a:t>(</a:t>
            </a:r>
            <a:r>
              <a:rPr lang="el-GR" sz="2200" dirty="0">
                <a:latin typeface="Calibri"/>
                <a:cs typeface="Calibri"/>
              </a:rPr>
              <a:t>δια χειρός σχολιασμός</a:t>
            </a:r>
            <a:r>
              <a:rPr sz="2200" spc="-10" dirty="0">
                <a:latin typeface="Calibri"/>
                <a:cs typeface="Calibri"/>
              </a:rPr>
              <a:t>)…</a:t>
            </a:r>
            <a:endParaRPr sz="2200" dirty="0">
              <a:latin typeface="Calibri"/>
              <a:cs typeface="Calibri"/>
            </a:endParaRPr>
          </a:p>
          <a:p>
            <a:pPr>
              <a:lnSpc>
                <a:spcPct val="100000"/>
              </a:lnSpc>
              <a:spcBef>
                <a:spcPts val="50"/>
              </a:spcBef>
            </a:pPr>
            <a:endParaRPr sz="1600" dirty="0">
              <a:latin typeface="Calibri"/>
              <a:cs typeface="Calibri"/>
            </a:endParaRPr>
          </a:p>
          <a:p>
            <a:pPr marL="12700" marR="5080" algn="just">
              <a:lnSpc>
                <a:spcPct val="100000"/>
              </a:lnSpc>
            </a:pPr>
            <a:r>
              <a:rPr sz="2200" dirty="0">
                <a:latin typeface="Calibri"/>
                <a:cs typeface="Calibri"/>
              </a:rPr>
              <a:t>7,090</a:t>
            </a:r>
            <a:r>
              <a:rPr sz="2200" spc="185" dirty="0">
                <a:latin typeface="Calibri"/>
                <a:cs typeface="Calibri"/>
              </a:rPr>
              <a:t>  </a:t>
            </a:r>
            <a:r>
              <a:rPr lang="el-GR" sz="2200" dirty="0">
                <a:latin typeface="Calibri"/>
                <a:cs typeface="Calibri"/>
              </a:rPr>
              <a:t>προτάσεις</a:t>
            </a:r>
            <a:r>
              <a:rPr sz="2200" dirty="0">
                <a:latin typeface="Calibri"/>
                <a:cs typeface="Calibri"/>
              </a:rPr>
              <a:t>,</a:t>
            </a:r>
            <a:r>
              <a:rPr sz="2200" spc="190" dirty="0">
                <a:latin typeface="Calibri"/>
                <a:cs typeface="Calibri"/>
              </a:rPr>
              <a:t>  </a:t>
            </a:r>
            <a:r>
              <a:rPr sz="2200" dirty="0">
                <a:latin typeface="Calibri"/>
                <a:cs typeface="Calibri"/>
              </a:rPr>
              <a:t>787</a:t>
            </a:r>
            <a:r>
              <a:rPr sz="2200" spc="185" dirty="0">
                <a:latin typeface="Calibri"/>
                <a:cs typeface="Calibri"/>
              </a:rPr>
              <a:t>  </a:t>
            </a:r>
            <a:r>
              <a:rPr lang="el-GR" sz="2200" dirty="0">
                <a:latin typeface="Calibri"/>
                <a:cs typeface="Calibri"/>
              </a:rPr>
              <a:t>εκ των οποίων </a:t>
            </a:r>
            <a:r>
              <a:rPr sz="2200" dirty="0">
                <a:latin typeface="Calibri"/>
                <a:cs typeface="Calibri"/>
              </a:rPr>
              <a:t>(11.1%)</a:t>
            </a:r>
            <a:r>
              <a:rPr sz="2200" spc="180" dirty="0">
                <a:latin typeface="Calibri"/>
                <a:cs typeface="Calibri"/>
              </a:rPr>
              <a:t>  </a:t>
            </a:r>
            <a:r>
              <a:rPr lang="el-GR" sz="2200" spc="-20" dirty="0">
                <a:latin typeface="Calibri"/>
                <a:cs typeface="Calibri"/>
              </a:rPr>
              <a:t>χαρακτηρίστηκαν ως θετικές</a:t>
            </a:r>
            <a:r>
              <a:rPr sz="2200" dirty="0">
                <a:latin typeface="Calibri"/>
                <a:cs typeface="Calibri"/>
              </a:rPr>
              <a:t>,</a:t>
            </a:r>
            <a:r>
              <a:rPr sz="2200" spc="290" dirty="0">
                <a:latin typeface="Calibri"/>
                <a:cs typeface="Calibri"/>
              </a:rPr>
              <a:t> </a:t>
            </a:r>
            <a:r>
              <a:rPr lang="el-GR" sz="2200" dirty="0">
                <a:latin typeface="Calibri"/>
                <a:cs typeface="Calibri"/>
              </a:rPr>
              <a:t>δηλαδή περιείχαν μια ενδεχομένως άδικη διάταξη</a:t>
            </a:r>
            <a:r>
              <a:rPr sz="2200" spc="-10" dirty="0">
                <a:latin typeface="Calibri"/>
                <a:cs typeface="Calibri"/>
              </a:rPr>
              <a:t>.</a:t>
            </a:r>
            <a:endParaRPr sz="2200" dirty="0">
              <a:latin typeface="Calibri"/>
              <a:cs typeface="Calibri"/>
            </a:endParaRPr>
          </a:p>
          <a:p>
            <a:pPr>
              <a:lnSpc>
                <a:spcPct val="100000"/>
              </a:lnSpc>
              <a:spcBef>
                <a:spcPts val="40"/>
              </a:spcBef>
            </a:pPr>
            <a:endParaRPr sz="1600" dirty="0">
              <a:latin typeface="Calibri"/>
              <a:cs typeface="Calibri"/>
            </a:endParaRPr>
          </a:p>
          <a:p>
            <a:pPr marL="12700" algn="just">
              <a:lnSpc>
                <a:spcPct val="100000"/>
              </a:lnSpc>
            </a:pPr>
            <a:r>
              <a:rPr lang="el-GR" sz="2200" b="1" dirty="0">
                <a:latin typeface="Calibri"/>
                <a:cs typeface="Calibri"/>
              </a:rPr>
              <a:t>ΠΟΥ ΒΡΙΣΚΟΜΑΣΤΕ</a:t>
            </a:r>
            <a:r>
              <a:rPr lang="en-US" sz="2200" b="1" spc="-20" dirty="0">
                <a:latin typeface="Calibri"/>
                <a:cs typeface="Calibri"/>
              </a:rPr>
              <a:t>;</a:t>
            </a:r>
            <a:endParaRPr sz="2200" dirty="0">
              <a:latin typeface="Calibri"/>
              <a:cs typeface="Calibri"/>
            </a:endParaRPr>
          </a:p>
          <a:p>
            <a:pPr>
              <a:lnSpc>
                <a:spcPct val="100000"/>
              </a:lnSpc>
              <a:spcBef>
                <a:spcPts val="55"/>
              </a:spcBef>
            </a:pPr>
            <a:endParaRPr sz="1600" dirty="0">
              <a:latin typeface="Calibri"/>
              <a:cs typeface="Calibri"/>
            </a:endParaRPr>
          </a:p>
          <a:p>
            <a:pPr marL="12700" algn="just">
              <a:lnSpc>
                <a:spcPct val="100000"/>
              </a:lnSpc>
            </a:pPr>
            <a:r>
              <a:rPr sz="2200" dirty="0">
                <a:latin typeface="Calibri"/>
                <a:cs typeface="Calibri"/>
              </a:rPr>
              <a:t>…</a:t>
            </a:r>
            <a:r>
              <a:rPr sz="2200" spc="-50" dirty="0">
                <a:latin typeface="Calibri"/>
                <a:cs typeface="Calibri"/>
              </a:rPr>
              <a:t> </a:t>
            </a:r>
            <a:r>
              <a:rPr sz="2200" dirty="0">
                <a:latin typeface="Calibri"/>
                <a:cs typeface="Calibri"/>
              </a:rPr>
              <a:t>100</a:t>
            </a:r>
            <a:r>
              <a:rPr sz="2200" spc="-55" dirty="0">
                <a:latin typeface="Calibri"/>
                <a:cs typeface="Calibri"/>
              </a:rPr>
              <a:t> </a:t>
            </a:r>
            <a:r>
              <a:rPr sz="2200" spc="-50" dirty="0" err="1">
                <a:latin typeface="Calibri"/>
                <a:cs typeface="Calibri"/>
              </a:rPr>
              <a:t>ToS</a:t>
            </a:r>
            <a:r>
              <a:rPr sz="2200" spc="-50" dirty="0">
                <a:latin typeface="Calibri"/>
                <a:cs typeface="Calibri"/>
              </a:rPr>
              <a:t> </a:t>
            </a:r>
            <a:r>
              <a:rPr sz="2200" dirty="0">
                <a:latin typeface="Calibri"/>
                <a:cs typeface="Calibri"/>
              </a:rPr>
              <a:t>(</a:t>
            </a:r>
            <a:r>
              <a:rPr lang="el-GR" sz="2200" dirty="0">
                <a:latin typeface="Calibri"/>
                <a:cs typeface="Calibri"/>
              </a:rPr>
              <a:t>δια χειρός σχολιασμός</a:t>
            </a:r>
            <a:r>
              <a:rPr sz="2200" spc="-10" dirty="0">
                <a:latin typeface="Calibri"/>
                <a:cs typeface="Calibri"/>
              </a:rPr>
              <a:t>)…</a:t>
            </a:r>
            <a:endParaRPr sz="2200" dirty="0">
              <a:latin typeface="Calibri"/>
              <a:cs typeface="Calibri"/>
            </a:endParaRPr>
          </a:p>
        </p:txBody>
      </p:sp>
      <p:grpSp>
        <p:nvGrpSpPr>
          <p:cNvPr id="7" name="object 7"/>
          <p:cNvGrpSpPr/>
          <p:nvPr/>
        </p:nvGrpSpPr>
        <p:grpSpPr>
          <a:xfrm>
            <a:off x="6914956" y="2202179"/>
            <a:ext cx="4085590" cy="2834640"/>
            <a:chOff x="6914956" y="2202179"/>
            <a:chExt cx="4085590" cy="2834640"/>
          </a:xfrm>
        </p:grpSpPr>
        <p:pic>
          <p:nvPicPr>
            <p:cNvPr id="8" name="object 8"/>
            <p:cNvPicPr/>
            <p:nvPr/>
          </p:nvPicPr>
          <p:blipFill>
            <a:blip r:embed="rId4" cstate="print"/>
            <a:stretch>
              <a:fillRect/>
            </a:stretch>
          </p:blipFill>
          <p:spPr>
            <a:xfrm>
              <a:off x="8778239" y="4331207"/>
              <a:ext cx="1351788" cy="705612"/>
            </a:xfrm>
            <a:prstGeom prst="rect">
              <a:avLst/>
            </a:prstGeom>
          </p:spPr>
        </p:pic>
        <p:pic>
          <p:nvPicPr>
            <p:cNvPr id="9" name="object 9"/>
            <p:cNvPicPr/>
            <p:nvPr/>
          </p:nvPicPr>
          <p:blipFill>
            <a:blip r:embed="rId5" cstate="print"/>
            <a:stretch>
              <a:fillRect/>
            </a:stretch>
          </p:blipFill>
          <p:spPr>
            <a:xfrm>
              <a:off x="7952231" y="3503675"/>
              <a:ext cx="868679" cy="783336"/>
            </a:xfrm>
            <a:prstGeom prst="rect">
              <a:avLst/>
            </a:prstGeom>
          </p:spPr>
        </p:pic>
        <p:pic>
          <p:nvPicPr>
            <p:cNvPr id="10" name="object 10"/>
            <p:cNvPicPr/>
            <p:nvPr/>
          </p:nvPicPr>
          <p:blipFill>
            <a:blip r:embed="rId6" cstate="print"/>
            <a:stretch>
              <a:fillRect/>
            </a:stretch>
          </p:blipFill>
          <p:spPr>
            <a:xfrm>
              <a:off x="9862445" y="3574999"/>
              <a:ext cx="997297" cy="671779"/>
            </a:xfrm>
            <a:prstGeom prst="rect">
              <a:avLst/>
            </a:prstGeom>
          </p:spPr>
        </p:pic>
        <p:pic>
          <p:nvPicPr>
            <p:cNvPr id="11" name="object 11"/>
            <p:cNvPicPr/>
            <p:nvPr/>
          </p:nvPicPr>
          <p:blipFill>
            <a:blip r:embed="rId7" cstate="print"/>
            <a:stretch>
              <a:fillRect/>
            </a:stretch>
          </p:blipFill>
          <p:spPr>
            <a:xfrm>
              <a:off x="7952231" y="2202179"/>
              <a:ext cx="1331976" cy="687324"/>
            </a:xfrm>
            <a:prstGeom prst="rect">
              <a:avLst/>
            </a:prstGeom>
          </p:spPr>
        </p:pic>
        <p:pic>
          <p:nvPicPr>
            <p:cNvPr id="12" name="object 12"/>
            <p:cNvPicPr/>
            <p:nvPr/>
          </p:nvPicPr>
          <p:blipFill>
            <a:blip r:embed="rId8" cstate="print"/>
            <a:stretch>
              <a:fillRect/>
            </a:stretch>
          </p:blipFill>
          <p:spPr>
            <a:xfrm>
              <a:off x="8895587" y="2924555"/>
              <a:ext cx="1109472" cy="1014984"/>
            </a:xfrm>
            <a:prstGeom prst="rect">
              <a:avLst/>
            </a:prstGeom>
          </p:spPr>
        </p:pic>
        <p:pic>
          <p:nvPicPr>
            <p:cNvPr id="13" name="object 13"/>
            <p:cNvPicPr/>
            <p:nvPr/>
          </p:nvPicPr>
          <p:blipFill>
            <a:blip r:embed="rId9" cstate="print"/>
            <a:stretch>
              <a:fillRect/>
            </a:stretch>
          </p:blipFill>
          <p:spPr>
            <a:xfrm>
              <a:off x="10046207" y="2215895"/>
              <a:ext cx="954024" cy="912876"/>
            </a:xfrm>
            <a:prstGeom prst="rect">
              <a:avLst/>
            </a:prstGeom>
          </p:spPr>
        </p:pic>
        <p:pic>
          <p:nvPicPr>
            <p:cNvPr id="14" name="object 14"/>
            <p:cNvPicPr/>
            <p:nvPr/>
          </p:nvPicPr>
          <p:blipFill>
            <a:blip r:embed="rId10" cstate="print"/>
            <a:stretch>
              <a:fillRect/>
            </a:stretch>
          </p:blipFill>
          <p:spPr>
            <a:xfrm>
              <a:off x="6914956" y="3616657"/>
              <a:ext cx="736956" cy="704335"/>
            </a:xfrm>
            <a:prstGeom prst="rect">
              <a:avLst/>
            </a:prstGeom>
          </p:spPr>
        </p:pic>
        <p:pic>
          <p:nvPicPr>
            <p:cNvPr id="15" name="object 15"/>
            <p:cNvPicPr/>
            <p:nvPr/>
          </p:nvPicPr>
          <p:blipFill>
            <a:blip r:embed="rId11" cstate="print"/>
            <a:stretch>
              <a:fillRect/>
            </a:stretch>
          </p:blipFill>
          <p:spPr>
            <a:xfrm>
              <a:off x="6957059" y="4334255"/>
              <a:ext cx="1578863" cy="472440"/>
            </a:xfrm>
            <a:prstGeom prst="rect">
              <a:avLst/>
            </a:prstGeom>
          </p:spPr>
        </p:pic>
      </p:grpSp>
      <p:pic>
        <p:nvPicPr>
          <p:cNvPr id="16" name="object 16"/>
          <p:cNvPicPr/>
          <p:nvPr/>
        </p:nvPicPr>
        <p:blipFill>
          <a:blip r:embed="rId12" cstate="print"/>
          <a:stretch>
            <a:fillRect/>
          </a:stretch>
        </p:blipFill>
        <p:spPr>
          <a:xfrm>
            <a:off x="10148403" y="5486964"/>
            <a:ext cx="1203785" cy="201522"/>
          </a:xfrm>
          <a:prstGeom prst="rect">
            <a:avLst/>
          </a:prstGeom>
        </p:spPr>
      </p:pic>
      <p:pic>
        <p:nvPicPr>
          <p:cNvPr id="17" name="object 17"/>
          <p:cNvPicPr/>
          <p:nvPr/>
        </p:nvPicPr>
        <p:blipFill>
          <a:blip r:embed="rId13" cstate="print"/>
          <a:stretch>
            <a:fillRect/>
          </a:stretch>
        </p:blipFill>
        <p:spPr>
          <a:xfrm>
            <a:off x="6861729" y="2200069"/>
            <a:ext cx="813670" cy="618112"/>
          </a:xfrm>
          <a:prstGeom prst="rect">
            <a:avLst/>
          </a:prstGeom>
        </p:spPr>
      </p:pic>
      <p:pic>
        <p:nvPicPr>
          <p:cNvPr id="18" name="object 18"/>
          <p:cNvPicPr/>
          <p:nvPr/>
        </p:nvPicPr>
        <p:blipFill>
          <a:blip r:embed="rId14" cstate="print"/>
          <a:stretch>
            <a:fillRect/>
          </a:stretch>
        </p:blipFill>
        <p:spPr>
          <a:xfrm>
            <a:off x="7267071" y="3106270"/>
            <a:ext cx="1002506" cy="295297"/>
          </a:xfrm>
          <a:prstGeom prst="rect">
            <a:avLst/>
          </a:prstGeom>
        </p:spPr>
      </p:pic>
      <p:pic>
        <p:nvPicPr>
          <p:cNvPr id="19" name="object 19"/>
          <p:cNvPicPr/>
          <p:nvPr/>
        </p:nvPicPr>
        <p:blipFill>
          <a:blip r:embed="rId15" cstate="print"/>
          <a:stretch>
            <a:fillRect/>
          </a:stretch>
        </p:blipFill>
        <p:spPr>
          <a:xfrm>
            <a:off x="6652814" y="4894434"/>
            <a:ext cx="1430204" cy="313508"/>
          </a:xfrm>
          <a:prstGeom prst="rect">
            <a:avLst/>
          </a:prstGeom>
        </p:spPr>
      </p:pic>
      <p:pic>
        <p:nvPicPr>
          <p:cNvPr id="20" name="object 20"/>
          <p:cNvPicPr/>
          <p:nvPr/>
        </p:nvPicPr>
        <p:blipFill>
          <a:blip r:embed="rId16" cstate="print"/>
          <a:stretch>
            <a:fillRect/>
          </a:stretch>
        </p:blipFill>
        <p:spPr>
          <a:xfrm>
            <a:off x="10378440" y="4437888"/>
            <a:ext cx="676655" cy="592836"/>
          </a:xfrm>
          <a:prstGeom prst="rect">
            <a:avLst/>
          </a:prstGeom>
        </p:spPr>
      </p:pic>
      <p:pic>
        <p:nvPicPr>
          <p:cNvPr id="21" name="object 21"/>
          <p:cNvPicPr/>
          <p:nvPr/>
        </p:nvPicPr>
        <p:blipFill>
          <a:blip r:embed="rId17" cstate="print"/>
          <a:stretch>
            <a:fillRect/>
          </a:stretch>
        </p:blipFill>
        <p:spPr>
          <a:xfrm>
            <a:off x="7164323" y="1646500"/>
            <a:ext cx="1605049" cy="450523"/>
          </a:xfrm>
          <a:prstGeom prst="rect">
            <a:avLst/>
          </a:prstGeom>
        </p:spPr>
      </p:pic>
      <p:pic>
        <p:nvPicPr>
          <p:cNvPr id="22" name="object 22"/>
          <p:cNvPicPr/>
          <p:nvPr/>
        </p:nvPicPr>
        <p:blipFill>
          <a:blip r:embed="rId18" cstate="print"/>
          <a:stretch>
            <a:fillRect/>
          </a:stretch>
        </p:blipFill>
        <p:spPr>
          <a:xfrm>
            <a:off x="9317735" y="1783079"/>
            <a:ext cx="1440179" cy="181355"/>
          </a:xfrm>
          <a:prstGeom prst="rect">
            <a:avLst/>
          </a:prstGeom>
        </p:spPr>
      </p:pic>
      <p:sp>
        <p:nvSpPr>
          <p:cNvPr id="23" name="object 23"/>
          <p:cNvSpPr txBox="1"/>
          <p:nvPr/>
        </p:nvSpPr>
        <p:spPr>
          <a:xfrm>
            <a:off x="11153902" y="6380590"/>
            <a:ext cx="264795" cy="201930"/>
          </a:xfrm>
          <a:prstGeom prst="rect">
            <a:avLst/>
          </a:prstGeom>
        </p:spPr>
        <p:txBody>
          <a:bodyPr vert="horz" wrap="square" lIns="0" tIns="0" rIns="0" bIns="0" rtlCol="0">
            <a:spAutoFit/>
          </a:bodyPr>
          <a:lstStyle/>
          <a:p>
            <a:pPr marL="12700">
              <a:lnSpc>
                <a:spcPts val="1425"/>
              </a:lnSpc>
            </a:pPr>
            <a:r>
              <a:rPr sz="1200" dirty="0">
                <a:solidFill>
                  <a:srgbClr val="A40050"/>
                </a:solidFill>
                <a:latin typeface="Arial"/>
                <a:cs typeface="Arial"/>
              </a:rPr>
              <a:t>■</a:t>
            </a:r>
            <a:r>
              <a:rPr sz="1200" spc="210" dirty="0">
                <a:solidFill>
                  <a:srgbClr val="A40050"/>
                </a:solidFill>
                <a:latin typeface="Arial"/>
                <a:cs typeface="Arial"/>
              </a:rPr>
              <a:t> </a:t>
            </a:r>
            <a:r>
              <a:rPr sz="1200" spc="-50" dirty="0">
                <a:solidFill>
                  <a:srgbClr val="A40050"/>
                </a:solidFill>
                <a:latin typeface="Calibri"/>
                <a:cs typeface="Calibri"/>
              </a:rPr>
              <a:t>7</a:t>
            </a:r>
            <a:endParaRPr sz="12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5953125"/>
            </a:xfrm>
            <a:custGeom>
              <a:avLst/>
              <a:gdLst/>
              <a:ahLst/>
              <a:cxnLst/>
              <a:rect l="l" t="t" r="r" b="b"/>
              <a:pathLst>
                <a:path w="12192000" h="5953125">
                  <a:moveTo>
                    <a:pt x="0" y="5952744"/>
                  </a:moveTo>
                  <a:lnTo>
                    <a:pt x="12192000" y="5952744"/>
                  </a:lnTo>
                  <a:lnTo>
                    <a:pt x="12192000" y="0"/>
                  </a:lnTo>
                  <a:lnTo>
                    <a:pt x="0" y="0"/>
                  </a:lnTo>
                  <a:lnTo>
                    <a:pt x="0" y="5952744"/>
                  </a:lnTo>
                  <a:close/>
                </a:path>
              </a:pathLst>
            </a:custGeom>
            <a:solidFill>
              <a:srgbClr val="0000AF"/>
            </a:solidFill>
          </p:spPr>
          <p:txBody>
            <a:bodyPr wrap="square" lIns="0" tIns="0" rIns="0" bIns="0" rtlCol="0"/>
            <a:lstStyle/>
            <a:p>
              <a:endParaRPr/>
            </a:p>
          </p:txBody>
        </p:sp>
        <p:sp>
          <p:nvSpPr>
            <p:cNvPr id="4" name="object 4"/>
            <p:cNvSpPr/>
            <p:nvPr/>
          </p:nvSpPr>
          <p:spPr>
            <a:xfrm>
              <a:off x="0" y="5952743"/>
              <a:ext cx="12192000" cy="905510"/>
            </a:xfrm>
            <a:custGeom>
              <a:avLst/>
              <a:gdLst/>
              <a:ahLst/>
              <a:cxnLst/>
              <a:rect l="l" t="t" r="r" b="b"/>
              <a:pathLst>
                <a:path w="12192000" h="905509">
                  <a:moveTo>
                    <a:pt x="12192000" y="0"/>
                  </a:moveTo>
                  <a:lnTo>
                    <a:pt x="0" y="0"/>
                  </a:lnTo>
                  <a:lnTo>
                    <a:pt x="0" y="905256"/>
                  </a:lnTo>
                  <a:lnTo>
                    <a:pt x="12192000" y="905256"/>
                  </a:lnTo>
                  <a:lnTo>
                    <a:pt x="12192000"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0306811" y="6085332"/>
              <a:ext cx="1097279" cy="542544"/>
            </a:xfrm>
            <a:prstGeom prst="rect">
              <a:avLst/>
            </a:prstGeom>
          </p:spPr>
        </p:pic>
      </p:grpSp>
      <p:sp>
        <p:nvSpPr>
          <p:cNvPr id="6" name="object 6"/>
          <p:cNvSpPr txBox="1"/>
          <p:nvPr/>
        </p:nvSpPr>
        <p:spPr>
          <a:xfrm>
            <a:off x="7326883" y="6263436"/>
            <a:ext cx="2696210" cy="367665"/>
          </a:xfrm>
          <a:prstGeom prst="rect">
            <a:avLst/>
          </a:prstGeom>
        </p:spPr>
        <p:txBody>
          <a:bodyPr vert="horz" wrap="square" lIns="0" tIns="27305" rIns="0" bIns="0" rtlCol="0">
            <a:spAutoFit/>
          </a:bodyPr>
          <a:lstStyle/>
          <a:p>
            <a:pPr marL="12700" marR="5080" indent="612775" algn="r">
              <a:lnSpc>
                <a:spcPts val="860"/>
              </a:lnSpc>
              <a:spcBef>
                <a:spcPts val="215"/>
              </a:spcBef>
            </a:pPr>
            <a:r>
              <a:rPr sz="800" dirty="0">
                <a:latin typeface="Arial"/>
                <a:cs typeface="Arial"/>
              </a:rPr>
              <a:t>This</a:t>
            </a:r>
            <a:r>
              <a:rPr sz="800" spc="-20" dirty="0">
                <a:latin typeface="Arial"/>
                <a:cs typeface="Arial"/>
              </a:rPr>
              <a:t> </a:t>
            </a:r>
            <a:r>
              <a:rPr sz="800" dirty="0">
                <a:latin typeface="Arial"/>
                <a:cs typeface="Arial"/>
              </a:rPr>
              <a:t>Master</a:t>
            </a:r>
            <a:r>
              <a:rPr sz="800" spc="-10" dirty="0">
                <a:latin typeface="Arial"/>
                <a:cs typeface="Arial"/>
              </a:rPr>
              <a:t> </a:t>
            </a:r>
            <a:r>
              <a:rPr sz="800" dirty="0">
                <a:latin typeface="Arial"/>
                <a:cs typeface="Arial"/>
              </a:rPr>
              <a:t>is</a:t>
            </a:r>
            <a:r>
              <a:rPr sz="800" spc="-30" dirty="0">
                <a:latin typeface="Arial"/>
                <a:cs typeface="Arial"/>
              </a:rPr>
              <a:t> </a:t>
            </a:r>
            <a:r>
              <a:rPr sz="800" dirty="0">
                <a:latin typeface="Arial"/>
                <a:cs typeface="Arial"/>
              </a:rPr>
              <a:t>run under</a:t>
            </a:r>
            <a:r>
              <a:rPr sz="800" spc="5" dirty="0">
                <a:latin typeface="Arial"/>
                <a:cs typeface="Arial"/>
              </a:rPr>
              <a:t> </a:t>
            </a:r>
            <a:r>
              <a:rPr sz="800" dirty="0">
                <a:latin typeface="Arial"/>
                <a:cs typeface="Arial"/>
              </a:rPr>
              <a:t>the</a:t>
            </a:r>
            <a:r>
              <a:rPr sz="800" spc="-10" dirty="0">
                <a:latin typeface="Arial"/>
                <a:cs typeface="Arial"/>
              </a:rPr>
              <a:t> </a:t>
            </a:r>
            <a:r>
              <a:rPr sz="800" dirty="0">
                <a:latin typeface="Arial"/>
                <a:cs typeface="Arial"/>
              </a:rPr>
              <a:t>context</a:t>
            </a:r>
            <a:r>
              <a:rPr sz="800" spc="15" dirty="0">
                <a:latin typeface="Arial"/>
                <a:cs typeface="Arial"/>
              </a:rPr>
              <a:t> </a:t>
            </a:r>
            <a:r>
              <a:rPr sz="800" dirty="0">
                <a:latin typeface="Arial"/>
                <a:cs typeface="Arial"/>
              </a:rPr>
              <a:t>of</a:t>
            </a:r>
            <a:r>
              <a:rPr sz="800" spc="-5" dirty="0">
                <a:latin typeface="Arial"/>
                <a:cs typeface="Arial"/>
              </a:rPr>
              <a:t> </a:t>
            </a:r>
            <a:r>
              <a:rPr sz="800" spc="-10" dirty="0">
                <a:latin typeface="Arial"/>
                <a:cs typeface="Arial"/>
              </a:rPr>
              <a:t>Action </a:t>
            </a:r>
            <a:r>
              <a:rPr sz="800" dirty="0">
                <a:latin typeface="Arial"/>
                <a:cs typeface="Arial"/>
              </a:rPr>
              <a:t>No</a:t>
            </a:r>
            <a:r>
              <a:rPr sz="800" spc="-10" dirty="0">
                <a:latin typeface="Arial"/>
                <a:cs typeface="Arial"/>
              </a:rPr>
              <a:t> 2020-EU-IA-</a:t>
            </a:r>
            <a:r>
              <a:rPr sz="800" dirty="0">
                <a:latin typeface="Arial"/>
                <a:cs typeface="Arial"/>
              </a:rPr>
              <a:t>0087,</a:t>
            </a:r>
            <a:r>
              <a:rPr sz="800" spc="50" dirty="0">
                <a:latin typeface="Arial"/>
                <a:cs typeface="Arial"/>
              </a:rPr>
              <a:t> </a:t>
            </a:r>
            <a:r>
              <a:rPr sz="800" spc="-10" dirty="0">
                <a:latin typeface="Arial"/>
                <a:cs typeface="Arial"/>
              </a:rPr>
              <a:t>co-</a:t>
            </a:r>
            <a:r>
              <a:rPr sz="800" dirty="0">
                <a:latin typeface="Arial"/>
                <a:cs typeface="Arial"/>
              </a:rPr>
              <a:t>financed</a:t>
            </a:r>
            <a:r>
              <a:rPr sz="800" spc="5" dirty="0">
                <a:latin typeface="Arial"/>
                <a:cs typeface="Arial"/>
              </a:rPr>
              <a:t> </a:t>
            </a:r>
            <a:r>
              <a:rPr sz="800" dirty="0">
                <a:latin typeface="Arial"/>
                <a:cs typeface="Arial"/>
              </a:rPr>
              <a:t>by</a:t>
            </a:r>
            <a:r>
              <a:rPr sz="800" spc="15" dirty="0">
                <a:latin typeface="Arial"/>
                <a:cs typeface="Arial"/>
              </a:rPr>
              <a:t> </a:t>
            </a:r>
            <a:r>
              <a:rPr sz="800" dirty="0">
                <a:latin typeface="Arial"/>
                <a:cs typeface="Arial"/>
              </a:rPr>
              <a:t>the</a:t>
            </a:r>
            <a:r>
              <a:rPr sz="800" spc="5" dirty="0">
                <a:latin typeface="Arial"/>
                <a:cs typeface="Arial"/>
              </a:rPr>
              <a:t> </a:t>
            </a:r>
            <a:r>
              <a:rPr sz="800" dirty="0">
                <a:latin typeface="Arial"/>
                <a:cs typeface="Arial"/>
              </a:rPr>
              <a:t>EU</a:t>
            </a:r>
            <a:r>
              <a:rPr sz="800" spc="5" dirty="0">
                <a:latin typeface="Arial"/>
                <a:cs typeface="Arial"/>
              </a:rPr>
              <a:t> </a:t>
            </a:r>
            <a:r>
              <a:rPr sz="800" dirty="0">
                <a:latin typeface="Arial"/>
                <a:cs typeface="Arial"/>
              </a:rPr>
              <a:t>CEF</a:t>
            </a:r>
            <a:r>
              <a:rPr sz="800" spc="-5" dirty="0">
                <a:latin typeface="Arial"/>
                <a:cs typeface="Arial"/>
              </a:rPr>
              <a:t> </a:t>
            </a:r>
            <a:r>
              <a:rPr sz="800" spc="-10" dirty="0">
                <a:latin typeface="Arial"/>
                <a:cs typeface="Arial"/>
              </a:rPr>
              <a:t>Telecom </a:t>
            </a:r>
            <a:r>
              <a:rPr sz="800" dirty="0">
                <a:latin typeface="Arial"/>
                <a:cs typeface="Arial"/>
              </a:rPr>
              <a:t>under</a:t>
            </a:r>
            <a:r>
              <a:rPr sz="800" spc="5" dirty="0">
                <a:latin typeface="Arial"/>
                <a:cs typeface="Arial"/>
              </a:rPr>
              <a:t> </a:t>
            </a:r>
            <a:r>
              <a:rPr sz="800" dirty="0">
                <a:latin typeface="Arial"/>
                <a:cs typeface="Arial"/>
              </a:rPr>
              <a:t>GA</a:t>
            </a:r>
            <a:r>
              <a:rPr sz="800" spc="-15" dirty="0">
                <a:latin typeface="Arial"/>
                <a:cs typeface="Arial"/>
              </a:rPr>
              <a:t> </a:t>
            </a:r>
            <a:r>
              <a:rPr sz="800" dirty="0">
                <a:latin typeface="Arial"/>
                <a:cs typeface="Arial"/>
              </a:rPr>
              <a:t>nr. </a:t>
            </a:r>
            <a:r>
              <a:rPr sz="800" spc="-10" dirty="0">
                <a:latin typeface="Arial"/>
                <a:cs typeface="Arial"/>
              </a:rPr>
              <a:t>INEA/CEF/ICT/A2020/2267423</a:t>
            </a:r>
            <a:endParaRPr sz="800">
              <a:latin typeface="Arial"/>
              <a:cs typeface="Arial"/>
            </a:endParaRPr>
          </a:p>
        </p:txBody>
      </p:sp>
      <p:grpSp>
        <p:nvGrpSpPr>
          <p:cNvPr id="7" name="object 7"/>
          <p:cNvGrpSpPr/>
          <p:nvPr/>
        </p:nvGrpSpPr>
        <p:grpSpPr>
          <a:xfrm>
            <a:off x="588263" y="460248"/>
            <a:ext cx="2912745" cy="6158865"/>
            <a:chOff x="588263" y="460248"/>
            <a:chExt cx="2912745" cy="6158865"/>
          </a:xfrm>
        </p:grpSpPr>
        <p:pic>
          <p:nvPicPr>
            <p:cNvPr id="8" name="object 8"/>
            <p:cNvPicPr/>
            <p:nvPr/>
          </p:nvPicPr>
          <p:blipFill>
            <a:blip r:embed="rId3" cstate="print"/>
            <a:stretch>
              <a:fillRect/>
            </a:stretch>
          </p:blipFill>
          <p:spPr>
            <a:xfrm>
              <a:off x="588263" y="6245351"/>
              <a:ext cx="2784348" cy="373379"/>
            </a:xfrm>
            <a:prstGeom prst="rect">
              <a:avLst/>
            </a:prstGeom>
          </p:spPr>
        </p:pic>
        <p:pic>
          <p:nvPicPr>
            <p:cNvPr id="9" name="object 9"/>
            <p:cNvPicPr/>
            <p:nvPr/>
          </p:nvPicPr>
          <p:blipFill>
            <a:blip r:embed="rId4" cstate="print"/>
            <a:stretch>
              <a:fillRect/>
            </a:stretch>
          </p:blipFill>
          <p:spPr>
            <a:xfrm>
              <a:off x="696468" y="530352"/>
              <a:ext cx="2584704" cy="321563"/>
            </a:xfrm>
            <a:prstGeom prst="rect">
              <a:avLst/>
            </a:prstGeom>
          </p:spPr>
        </p:pic>
        <p:sp>
          <p:nvSpPr>
            <p:cNvPr id="10" name="object 10"/>
            <p:cNvSpPr/>
            <p:nvPr/>
          </p:nvSpPr>
          <p:spPr>
            <a:xfrm>
              <a:off x="3497580" y="460248"/>
              <a:ext cx="0" cy="469900"/>
            </a:xfrm>
            <a:custGeom>
              <a:avLst/>
              <a:gdLst/>
              <a:ahLst/>
              <a:cxnLst/>
              <a:rect l="l" t="t" r="r" b="b"/>
              <a:pathLst>
                <a:path h="469900">
                  <a:moveTo>
                    <a:pt x="0" y="0"/>
                  </a:moveTo>
                  <a:lnTo>
                    <a:pt x="0" y="469773"/>
                  </a:lnTo>
                </a:path>
              </a:pathLst>
            </a:custGeom>
            <a:ln w="6350">
              <a:solidFill>
                <a:srgbClr val="FFFFFF"/>
              </a:solidFill>
            </a:ln>
          </p:spPr>
          <p:txBody>
            <a:bodyPr wrap="square" lIns="0" tIns="0" rIns="0" bIns="0" rtlCol="0"/>
            <a:lstStyle/>
            <a:p>
              <a:endParaRPr/>
            </a:p>
          </p:txBody>
        </p:sp>
      </p:grpSp>
      <p:sp>
        <p:nvSpPr>
          <p:cNvPr id="11" name="object 11"/>
          <p:cNvSpPr txBox="1"/>
          <p:nvPr/>
        </p:nvSpPr>
        <p:spPr>
          <a:xfrm>
            <a:off x="3713479" y="511556"/>
            <a:ext cx="2297430" cy="406400"/>
          </a:xfrm>
          <a:prstGeom prst="rect">
            <a:avLst/>
          </a:prstGeom>
        </p:spPr>
        <p:txBody>
          <a:bodyPr vert="horz" wrap="square" lIns="0" tIns="12065" rIns="0" bIns="0" rtlCol="0">
            <a:spAutoFit/>
          </a:bodyPr>
          <a:lstStyle/>
          <a:p>
            <a:pPr marL="12700" marR="5080">
              <a:lnSpc>
                <a:spcPct val="100000"/>
              </a:lnSpc>
              <a:spcBef>
                <a:spcPts val="95"/>
              </a:spcBef>
            </a:pPr>
            <a:r>
              <a:rPr sz="1250" dirty="0">
                <a:solidFill>
                  <a:srgbClr val="FFFFFF"/>
                </a:solidFill>
                <a:latin typeface="Arial"/>
                <a:cs typeface="Arial"/>
              </a:rPr>
              <a:t>Master</a:t>
            </a:r>
            <a:r>
              <a:rPr sz="1250" spc="-5" dirty="0">
                <a:solidFill>
                  <a:srgbClr val="FFFFFF"/>
                </a:solidFill>
                <a:latin typeface="Arial"/>
                <a:cs typeface="Arial"/>
              </a:rPr>
              <a:t> </a:t>
            </a:r>
            <a:r>
              <a:rPr sz="1250" spc="-10" dirty="0">
                <a:solidFill>
                  <a:srgbClr val="FFFFFF"/>
                </a:solidFill>
                <a:latin typeface="Arial"/>
                <a:cs typeface="Arial"/>
              </a:rPr>
              <a:t>programmes</a:t>
            </a:r>
            <a:r>
              <a:rPr sz="1250" spc="-40" dirty="0">
                <a:solidFill>
                  <a:srgbClr val="FFFFFF"/>
                </a:solidFill>
                <a:latin typeface="Arial"/>
                <a:cs typeface="Arial"/>
              </a:rPr>
              <a:t> </a:t>
            </a:r>
            <a:r>
              <a:rPr sz="1250" dirty="0">
                <a:solidFill>
                  <a:srgbClr val="FFFFFF"/>
                </a:solidFill>
                <a:latin typeface="Arial"/>
                <a:cs typeface="Arial"/>
              </a:rPr>
              <a:t>in</a:t>
            </a:r>
            <a:r>
              <a:rPr sz="1250" spc="-80" dirty="0">
                <a:solidFill>
                  <a:srgbClr val="FFFFFF"/>
                </a:solidFill>
                <a:latin typeface="Arial"/>
                <a:cs typeface="Arial"/>
              </a:rPr>
              <a:t> </a:t>
            </a:r>
            <a:r>
              <a:rPr sz="1250" spc="-10" dirty="0">
                <a:solidFill>
                  <a:srgbClr val="FFFFFF"/>
                </a:solidFill>
                <a:latin typeface="Arial"/>
                <a:cs typeface="Arial"/>
              </a:rPr>
              <a:t>Artificial </a:t>
            </a:r>
            <a:r>
              <a:rPr sz="1250" dirty="0">
                <a:solidFill>
                  <a:srgbClr val="FFFFFF"/>
                </a:solidFill>
                <a:latin typeface="Arial"/>
                <a:cs typeface="Arial"/>
              </a:rPr>
              <a:t>Intelligence</a:t>
            </a:r>
            <a:r>
              <a:rPr sz="1250" spc="-20" dirty="0">
                <a:solidFill>
                  <a:srgbClr val="FFFFFF"/>
                </a:solidFill>
                <a:latin typeface="Arial"/>
                <a:cs typeface="Arial"/>
              </a:rPr>
              <a:t> </a:t>
            </a:r>
            <a:r>
              <a:rPr sz="1250" dirty="0">
                <a:solidFill>
                  <a:srgbClr val="FFFFFF"/>
                </a:solidFill>
                <a:latin typeface="Arial"/>
                <a:cs typeface="Arial"/>
              </a:rPr>
              <a:t>4</a:t>
            </a:r>
            <a:r>
              <a:rPr sz="1250" spc="-30" dirty="0">
                <a:solidFill>
                  <a:srgbClr val="FFFFFF"/>
                </a:solidFill>
                <a:latin typeface="Arial"/>
                <a:cs typeface="Arial"/>
              </a:rPr>
              <a:t> </a:t>
            </a:r>
            <a:r>
              <a:rPr sz="1250" dirty="0">
                <a:solidFill>
                  <a:srgbClr val="FFFFFF"/>
                </a:solidFill>
                <a:latin typeface="Arial"/>
                <a:cs typeface="Arial"/>
              </a:rPr>
              <a:t>Careers</a:t>
            </a:r>
            <a:r>
              <a:rPr sz="1250" spc="-45" dirty="0">
                <a:solidFill>
                  <a:srgbClr val="FFFFFF"/>
                </a:solidFill>
                <a:latin typeface="Arial"/>
                <a:cs typeface="Arial"/>
              </a:rPr>
              <a:t> </a:t>
            </a:r>
            <a:r>
              <a:rPr sz="1250" dirty="0">
                <a:solidFill>
                  <a:srgbClr val="FFFFFF"/>
                </a:solidFill>
                <a:latin typeface="Arial"/>
                <a:cs typeface="Arial"/>
              </a:rPr>
              <a:t>in</a:t>
            </a:r>
            <a:r>
              <a:rPr sz="1250" spc="-45" dirty="0">
                <a:solidFill>
                  <a:srgbClr val="FFFFFF"/>
                </a:solidFill>
                <a:latin typeface="Arial"/>
                <a:cs typeface="Arial"/>
              </a:rPr>
              <a:t> </a:t>
            </a:r>
            <a:r>
              <a:rPr sz="1250" spc="-10" dirty="0">
                <a:solidFill>
                  <a:srgbClr val="FFFFFF"/>
                </a:solidFill>
                <a:latin typeface="Arial"/>
                <a:cs typeface="Arial"/>
              </a:rPr>
              <a:t>Europe</a:t>
            </a:r>
            <a:endParaRPr sz="125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1401" y="482286"/>
            <a:ext cx="10777296" cy="443070"/>
          </a:xfrm>
          <a:prstGeom prst="rect">
            <a:avLst/>
          </a:prstGeom>
        </p:spPr>
        <p:txBody>
          <a:bodyPr vert="horz" wrap="square" lIns="0" tIns="12065" rIns="0" bIns="0" rtlCol="0">
            <a:spAutoFit/>
          </a:bodyPr>
          <a:lstStyle/>
          <a:p>
            <a:pPr marL="12700">
              <a:lnSpc>
                <a:spcPct val="100000"/>
              </a:lnSpc>
              <a:spcBef>
                <a:spcPts val="95"/>
              </a:spcBef>
            </a:pPr>
            <a:r>
              <a:rPr lang="el-GR" sz="2800" dirty="0">
                <a:solidFill>
                  <a:srgbClr val="1F4E79"/>
                </a:solidFill>
              </a:rPr>
              <a:t>Μέρος 1: Νόμος και Πρακτική περί καταχρηστικών συμβατικών ρητρών</a:t>
            </a:r>
            <a:endParaRPr sz="2800" dirty="0"/>
          </a:p>
        </p:txBody>
      </p:sp>
      <p:sp>
        <p:nvSpPr>
          <p:cNvPr id="4" name="object 4"/>
          <p:cNvSpPr txBox="1"/>
          <p:nvPr/>
        </p:nvSpPr>
        <p:spPr>
          <a:xfrm>
            <a:off x="11153902" y="6380590"/>
            <a:ext cx="264795" cy="201930"/>
          </a:xfrm>
          <a:prstGeom prst="rect">
            <a:avLst/>
          </a:prstGeom>
        </p:spPr>
        <p:txBody>
          <a:bodyPr vert="horz" wrap="square" lIns="0" tIns="0" rIns="0" bIns="0" rtlCol="0">
            <a:spAutoFit/>
          </a:bodyPr>
          <a:lstStyle/>
          <a:p>
            <a:pPr marL="12700">
              <a:lnSpc>
                <a:spcPts val="1425"/>
              </a:lnSpc>
            </a:pPr>
            <a:r>
              <a:rPr sz="1200" dirty="0">
                <a:solidFill>
                  <a:srgbClr val="A40050"/>
                </a:solidFill>
                <a:latin typeface="Arial"/>
                <a:cs typeface="Arial"/>
              </a:rPr>
              <a:t>■</a:t>
            </a:r>
            <a:r>
              <a:rPr sz="1200" spc="210" dirty="0">
                <a:solidFill>
                  <a:srgbClr val="A40050"/>
                </a:solidFill>
                <a:latin typeface="Arial"/>
                <a:cs typeface="Arial"/>
              </a:rPr>
              <a:t> </a:t>
            </a:r>
            <a:r>
              <a:rPr sz="1200" spc="-50" dirty="0">
                <a:solidFill>
                  <a:srgbClr val="A40050"/>
                </a:solidFill>
                <a:latin typeface="Calibri"/>
                <a:cs typeface="Calibri"/>
              </a:rPr>
              <a:t>8</a:t>
            </a:r>
            <a:endParaRPr sz="1200">
              <a:latin typeface="Calibri"/>
              <a:cs typeface="Calibri"/>
            </a:endParaRPr>
          </a:p>
        </p:txBody>
      </p:sp>
      <p:sp>
        <p:nvSpPr>
          <p:cNvPr id="5" name="object 5"/>
          <p:cNvSpPr txBox="1"/>
          <p:nvPr/>
        </p:nvSpPr>
        <p:spPr>
          <a:xfrm>
            <a:off x="12009881" y="6464985"/>
            <a:ext cx="102870"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8</a:t>
            </a:r>
            <a:endParaRPr sz="1200">
              <a:latin typeface="Calibri"/>
              <a:cs typeface="Calibri"/>
            </a:endParaRPr>
          </a:p>
        </p:txBody>
      </p:sp>
      <p:sp>
        <p:nvSpPr>
          <p:cNvPr id="3" name="object 3"/>
          <p:cNvSpPr txBox="1"/>
          <p:nvPr/>
        </p:nvSpPr>
        <p:spPr>
          <a:xfrm>
            <a:off x="641400" y="1208303"/>
            <a:ext cx="11064240" cy="4851072"/>
          </a:xfrm>
          <a:prstGeom prst="rect">
            <a:avLst/>
          </a:prstGeom>
        </p:spPr>
        <p:txBody>
          <a:bodyPr vert="horz" wrap="square" lIns="0" tIns="210820" rIns="0" bIns="0" rtlCol="0">
            <a:spAutoFit/>
          </a:bodyPr>
          <a:lstStyle/>
          <a:p>
            <a:pPr marL="12700" algn="just">
              <a:lnSpc>
                <a:spcPct val="100000"/>
              </a:lnSpc>
              <a:spcBef>
                <a:spcPts val="1660"/>
              </a:spcBef>
            </a:pPr>
            <a:r>
              <a:rPr lang="el-GR" sz="2800" b="1" spc="-35" dirty="0">
                <a:latin typeface="Arial Narrow"/>
                <a:cs typeface="Arial Narrow"/>
              </a:rPr>
              <a:t>Οδηγία </a:t>
            </a:r>
            <a:r>
              <a:rPr sz="2800" b="1" spc="15" dirty="0">
                <a:latin typeface="Arial Narrow"/>
                <a:cs typeface="Arial Narrow"/>
              </a:rPr>
              <a:t> </a:t>
            </a:r>
            <a:r>
              <a:rPr sz="2800" b="1" spc="290" dirty="0">
                <a:latin typeface="Arial Narrow"/>
                <a:cs typeface="Arial Narrow"/>
              </a:rPr>
              <a:t>93/13</a:t>
            </a:r>
            <a:r>
              <a:rPr sz="2800" b="1" spc="20" dirty="0">
                <a:latin typeface="Arial Narrow"/>
                <a:cs typeface="Arial Narrow"/>
              </a:rPr>
              <a:t> </a:t>
            </a:r>
            <a:r>
              <a:rPr lang="el-GR" sz="2800" b="1" dirty="0">
                <a:latin typeface="Arial Narrow"/>
                <a:cs typeface="Arial Narrow"/>
              </a:rPr>
              <a:t>άρθρο</a:t>
            </a:r>
            <a:r>
              <a:rPr sz="2800" b="1" spc="25" dirty="0">
                <a:latin typeface="Arial Narrow"/>
                <a:cs typeface="Arial Narrow"/>
              </a:rPr>
              <a:t> </a:t>
            </a:r>
            <a:r>
              <a:rPr sz="2800" b="1" spc="110" dirty="0">
                <a:latin typeface="Arial Narrow"/>
                <a:cs typeface="Arial Narrow"/>
              </a:rPr>
              <a:t>3.1</a:t>
            </a:r>
            <a:r>
              <a:rPr sz="2800" spc="110" dirty="0">
                <a:latin typeface="Gill Sans MT"/>
                <a:cs typeface="Gill Sans MT"/>
              </a:rPr>
              <a:t>:</a:t>
            </a:r>
            <a:endParaRPr sz="2800" dirty="0">
              <a:latin typeface="Gill Sans MT"/>
              <a:cs typeface="Gill Sans MT"/>
            </a:endParaRPr>
          </a:p>
          <a:p>
            <a:pPr marL="12700" marR="5080" algn="just">
              <a:lnSpc>
                <a:spcPct val="100000"/>
              </a:lnSpc>
              <a:spcBef>
                <a:spcPts val="1560"/>
              </a:spcBef>
            </a:pPr>
            <a:r>
              <a:rPr lang="el-GR" sz="2800" spc="-395" dirty="0">
                <a:latin typeface="Gill Sans MT"/>
                <a:cs typeface="Gill Sans MT"/>
              </a:rPr>
              <a:t>Ένας συμβατικός όρος που </a:t>
            </a:r>
            <a:r>
              <a:rPr lang="el-GR" sz="2800" b="1" spc="-395" dirty="0">
                <a:latin typeface="Gill Sans MT"/>
                <a:cs typeface="Gill Sans MT"/>
              </a:rPr>
              <a:t>δεν</a:t>
            </a:r>
            <a:r>
              <a:rPr lang="el-GR" sz="2800" spc="-395" dirty="0">
                <a:latin typeface="Gill Sans MT"/>
                <a:cs typeface="Gill Sans MT"/>
              </a:rPr>
              <a:t> έχει αποτελέσει αντικείμενο </a:t>
            </a:r>
            <a:r>
              <a:rPr lang="el-GR" sz="2800" b="1" spc="-395" dirty="0">
                <a:latin typeface="Gill Sans MT"/>
                <a:cs typeface="Gill Sans MT"/>
              </a:rPr>
              <a:t>ατομικής διαπραγμάτευσης </a:t>
            </a:r>
            <a:r>
              <a:rPr lang="el-GR" sz="2800" spc="-395" dirty="0">
                <a:latin typeface="Gill Sans MT"/>
                <a:cs typeface="Gill Sans MT"/>
              </a:rPr>
              <a:t>θεωρείται καταχρηστικός </a:t>
            </a:r>
            <a:r>
              <a:rPr lang="el-GR" sz="2800" b="1" spc="-395" dirty="0">
                <a:latin typeface="Gill Sans MT"/>
                <a:cs typeface="Gill Sans MT"/>
              </a:rPr>
              <a:t>εάν</a:t>
            </a:r>
            <a:r>
              <a:rPr sz="2800" spc="-110" dirty="0">
                <a:latin typeface="Gill Sans MT"/>
                <a:cs typeface="Gill Sans MT"/>
              </a:rPr>
              <a:t>,</a:t>
            </a:r>
            <a:r>
              <a:rPr sz="2800" spc="405" dirty="0">
                <a:latin typeface="Gill Sans MT"/>
                <a:cs typeface="Gill Sans MT"/>
              </a:rPr>
              <a:t> </a:t>
            </a:r>
            <a:r>
              <a:rPr lang="el-GR" sz="2800" spc="-110" dirty="0">
                <a:latin typeface="Gill Sans MT"/>
                <a:cs typeface="Gill Sans MT"/>
              </a:rPr>
              <a:t>κατά παράβαση της απαίτησης της καλής πίστης, προκαλεί σημαντική ανισορροπία στα δικαιώματα και τις υποχρεώσεις των συμβαλλομένων μερών που προκύπτουν από τη σύμβαση, σε βάρος του καταναλωτή.</a:t>
            </a:r>
            <a:r>
              <a:rPr sz="2800" spc="-110" dirty="0">
                <a:latin typeface="Gill Sans MT"/>
                <a:cs typeface="Gill Sans MT"/>
              </a:rPr>
              <a:t>.</a:t>
            </a:r>
            <a:endParaRPr sz="2800" dirty="0">
              <a:latin typeface="Gill Sans MT"/>
              <a:cs typeface="Gill Sans MT"/>
            </a:endParaRPr>
          </a:p>
          <a:p>
            <a:pPr>
              <a:lnSpc>
                <a:spcPct val="100000"/>
              </a:lnSpc>
              <a:spcBef>
                <a:spcPts val="45"/>
              </a:spcBef>
            </a:pPr>
            <a:endParaRPr sz="4100" dirty="0">
              <a:latin typeface="Gill Sans MT"/>
              <a:cs typeface="Gill Sans MT"/>
            </a:endParaRPr>
          </a:p>
          <a:p>
            <a:pPr marL="4011929" marR="196850" indent="-3812540">
              <a:lnSpc>
                <a:spcPct val="150100"/>
              </a:lnSpc>
            </a:pPr>
            <a:r>
              <a:rPr lang="el-GR" sz="2800" spc="-125" dirty="0">
                <a:latin typeface="Gill Sans MT"/>
                <a:cs typeface="Gill Sans MT"/>
              </a:rPr>
              <a:t>Εν κατακλείδι: υπάρχουν ορισμένοι τύποι ρητρών που απαγορεύεται να χρησιμοποιούν οι έμποροι στις συμβάσεις.</a:t>
            </a:r>
            <a:endParaRPr sz="2800" dirty="0">
              <a:latin typeface="Gill Sans MT"/>
              <a:cs typeface="Gill Sans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8570" y="5693029"/>
            <a:ext cx="7508747" cy="382156"/>
          </a:xfrm>
          <a:prstGeom prst="rect">
            <a:avLst/>
          </a:prstGeom>
        </p:spPr>
        <p:txBody>
          <a:bodyPr vert="horz" wrap="square" lIns="0" tIns="12700" rIns="0" bIns="0" rtlCol="0">
            <a:spAutoFit/>
          </a:bodyPr>
          <a:lstStyle/>
          <a:p>
            <a:pPr marL="12700">
              <a:lnSpc>
                <a:spcPct val="100000"/>
              </a:lnSpc>
              <a:spcBef>
                <a:spcPts val="100"/>
              </a:spcBef>
            </a:pPr>
            <a:r>
              <a:rPr sz="2400" spc="180" dirty="0">
                <a:solidFill>
                  <a:srgbClr val="538235"/>
                </a:solidFill>
                <a:latin typeface="Gill Sans MT"/>
                <a:cs typeface="Gill Sans MT"/>
              </a:rPr>
              <a:t>1)</a:t>
            </a:r>
            <a:r>
              <a:rPr sz="2400" spc="-70" dirty="0">
                <a:solidFill>
                  <a:srgbClr val="538235"/>
                </a:solidFill>
                <a:latin typeface="Gill Sans MT"/>
                <a:cs typeface="Gill Sans MT"/>
              </a:rPr>
              <a:t> </a:t>
            </a:r>
            <a:r>
              <a:rPr lang="el-GR" sz="2400" b="1" spc="-30" dirty="0">
                <a:solidFill>
                  <a:srgbClr val="538235"/>
                </a:solidFill>
                <a:latin typeface="Arial Narrow"/>
                <a:cs typeface="Arial Narrow"/>
              </a:rPr>
              <a:t>Ξεκάθαρα δίκαιο</a:t>
            </a:r>
            <a:r>
              <a:rPr sz="2400" spc="-40" dirty="0">
                <a:latin typeface="Gill Sans MT"/>
                <a:cs typeface="Gill Sans MT"/>
              </a:rPr>
              <a:t>;</a:t>
            </a:r>
            <a:r>
              <a:rPr sz="2400" spc="-100" dirty="0">
                <a:latin typeface="Gill Sans MT"/>
                <a:cs typeface="Gill Sans MT"/>
              </a:rPr>
              <a:t> </a:t>
            </a:r>
            <a:r>
              <a:rPr sz="2400" b="1" spc="290" dirty="0">
                <a:solidFill>
                  <a:srgbClr val="BE9000"/>
                </a:solidFill>
                <a:latin typeface="Arial Narrow"/>
                <a:cs typeface="Arial Narrow"/>
              </a:rPr>
              <a:t>2)</a:t>
            </a:r>
            <a:r>
              <a:rPr sz="2400" b="1" spc="5" dirty="0">
                <a:solidFill>
                  <a:srgbClr val="BE9000"/>
                </a:solidFill>
                <a:latin typeface="Arial Narrow"/>
                <a:cs typeface="Arial Narrow"/>
              </a:rPr>
              <a:t> </a:t>
            </a:r>
            <a:r>
              <a:rPr lang="el-GR" sz="2400" b="1" spc="-40" dirty="0">
                <a:solidFill>
                  <a:srgbClr val="BE9000"/>
                </a:solidFill>
                <a:latin typeface="Arial Narrow"/>
                <a:cs typeface="Arial Narrow"/>
              </a:rPr>
              <a:t>ενδεχομένως άδικο</a:t>
            </a:r>
            <a:r>
              <a:rPr sz="2400" spc="-50" dirty="0">
                <a:latin typeface="Gill Sans MT"/>
                <a:cs typeface="Gill Sans MT"/>
              </a:rPr>
              <a:t>;</a:t>
            </a:r>
            <a:r>
              <a:rPr sz="2400" spc="-85" dirty="0">
                <a:latin typeface="Gill Sans MT"/>
                <a:cs typeface="Gill Sans MT"/>
              </a:rPr>
              <a:t> </a:t>
            </a:r>
            <a:r>
              <a:rPr sz="2400" b="1" spc="285" dirty="0">
                <a:solidFill>
                  <a:srgbClr val="FF0000"/>
                </a:solidFill>
                <a:latin typeface="Arial Narrow"/>
                <a:cs typeface="Arial Narrow"/>
              </a:rPr>
              <a:t>3)</a:t>
            </a:r>
            <a:r>
              <a:rPr sz="2400" b="1" spc="-15" dirty="0">
                <a:solidFill>
                  <a:srgbClr val="FF0000"/>
                </a:solidFill>
                <a:latin typeface="Arial Narrow"/>
                <a:cs typeface="Arial Narrow"/>
              </a:rPr>
              <a:t> </a:t>
            </a:r>
            <a:r>
              <a:rPr lang="el-GR" sz="2400" b="1" spc="-30" dirty="0">
                <a:solidFill>
                  <a:srgbClr val="FF0000"/>
                </a:solidFill>
                <a:latin typeface="Arial Narrow"/>
                <a:cs typeface="Arial Narrow"/>
              </a:rPr>
              <a:t>ξεκάθαρα άδικο</a:t>
            </a:r>
            <a:endParaRPr sz="2400" dirty="0">
              <a:latin typeface="Arial Narrow"/>
              <a:cs typeface="Arial Narrow"/>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9</a:t>
            </a:r>
          </a:p>
        </p:txBody>
      </p:sp>
      <p:sp>
        <p:nvSpPr>
          <p:cNvPr id="3" name="object 3"/>
          <p:cNvSpPr txBox="1">
            <a:spLocks noGrp="1"/>
          </p:cNvSpPr>
          <p:nvPr>
            <p:ph type="title"/>
          </p:nvPr>
        </p:nvSpPr>
        <p:spPr>
          <a:xfrm>
            <a:off x="4190490" y="162001"/>
            <a:ext cx="4724909" cy="830356"/>
          </a:xfrm>
          <a:prstGeom prst="rect">
            <a:avLst/>
          </a:prstGeom>
        </p:spPr>
        <p:txBody>
          <a:bodyPr vert="horz" wrap="square" lIns="0" tIns="60325" rIns="0" bIns="0" rtlCol="0">
            <a:spAutoFit/>
          </a:bodyPr>
          <a:lstStyle/>
          <a:p>
            <a:pPr marL="12700" marR="5080" indent="299720" algn="ctr">
              <a:lnSpc>
                <a:spcPts val="3030"/>
              </a:lnSpc>
              <a:spcBef>
                <a:spcPts val="475"/>
              </a:spcBef>
            </a:pPr>
            <a:r>
              <a:rPr sz="2800" spc="290" dirty="0">
                <a:solidFill>
                  <a:srgbClr val="1F4E79"/>
                </a:solidFill>
              </a:rPr>
              <a:t>8</a:t>
            </a:r>
            <a:r>
              <a:rPr sz="2800" spc="40" dirty="0">
                <a:solidFill>
                  <a:srgbClr val="1F4E79"/>
                </a:solidFill>
              </a:rPr>
              <a:t> </a:t>
            </a:r>
            <a:r>
              <a:rPr lang="el-GR" sz="2800" spc="-60" dirty="0">
                <a:solidFill>
                  <a:srgbClr val="1F4E79"/>
                </a:solidFill>
              </a:rPr>
              <a:t>κατηγορίες αδικιών </a:t>
            </a:r>
            <a:r>
              <a:rPr sz="2800" b="0" spc="-85" dirty="0">
                <a:solidFill>
                  <a:srgbClr val="000000"/>
                </a:solidFill>
                <a:latin typeface="Gill Sans MT"/>
                <a:cs typeface="Gill Sans MT"/>
              </a:rPr>
              <a:t>(</a:t>
            </a:r>
            <a:r>
              <a:rPr lang="el-GR" sz="2800" b="0" spc="-85" dirty="0" err="1">
                <a:solidFill>
                  <a:srgbClr val="000000"/>
                </a:solidFill>
                <a:latin typeface="Gill Sans MT"/>
                <a:cs typeface="Gill Sans MT"/>
              </a:rPr>
              <a:t>Αρθρο</a:t>
            </a:r>
            <a:r>
              <a:rPr sz="2800" b="0" spc="-85" dirty="0">
                <a:solidFill>
                  <a:srgbClr val="000000"/>
                </a:solidFill>
                <a:latin typeface="Gill Sans MT"/>
                <a:cs typeface="Gill Sans MT"/>
              </a:rPr>
              <a:t>.</a:t>
            </a:r>
            <a:r>
              <a:rPr sz="2800" b="0" spc="-55" dirty="0">
                <a:solidFill>
                  <a:srgbClr val="000000"/>
                </a:solidFill>
                <a:latin typeface="Gill Sans MT"/>
                <a:cs typeface="Gill Sans MT"/>
              </a:rPr>
              <a:t> </a:t>
            </a:r>
            <a:r>
              <a:rPr sz="2800" b="0" spc="165" dirty="0">
                <a:solidFill>
                  <a:srgbClr val="000000"/>
                </a:solidFill>
                <a:latin typeface="Gill Sans MT"/>
                <a:cs typeface="Gill Sans MT"/>
              </a:rPr>
              <a:t>3</a:t>
            </a:r>
            <a:r>
              <a:rPr sz="2800" b="0" spc="-55" dirty="0">
                <a:solidFill>
                  <a:srgbClr val="000000"/>
                </a:solidFill>
                <a:latin typeface="Gill Sans MT"/>
                <a:cs typeface="Gill Sans MT"/>
              </a:rPr>
              <a:t> </a:t>
            </a:r>
            <a:r>
              <a:rPr lang="el-GR" sz="2800" b="0" dirty="0">
                <a:solidFill>
                  <a:srgbClr val="000000"/>
                </a:solidFill>
                <a:latin typeface="Gill Sans MT"/>
                <a:cs typeface="Gill Sans MT"/>
              </a:rPr>
              <a:t>της</a:t>
            </a:r>
            <a:r>
              <a:rPr sz="2800" b="0" spc="165" dirty="0">
                <a:solidFill>
                  <a:srgbClr val="000000"/>
                </a:solidFill>
                <a:latin typeface="Gill Sans MT"/>
                <a:cs typeface="Gill Sans MT"/>
              </a:rPr>
              <a:t> </a:t>
            </a:r>
            <a:r>
              <a:rPr lang="el-GR" sz="2800" b="0" spc="-130" dirty="0">
                <a:solidFill>
                  <a:srgbClr val="000000"/>
                </a:solidFill>
                <a:latin typeface="Gill Sans MT"/>
                <a:cs typeface="Gill Sans MT"/>
              </a:rPr>
              <a:t>Οδηγίας</a:t>
            </a:r>
            <a:r>
              <a:rPr sz="2800" b="0" spc="-55" dirty="0">
                <a:solidFill>
                  <a:srgbClr val="000000"/>
                </a:solidFill>
                <a:latin typeface="Gill Sans MT"/>
                <a:cs typeface="Gill Sans MT"/>
              </a:rPr>
              <a:t> </a:t>
            </a:r>
            <a:r>
              <a:rPr sz="2800" b="0" spc="170" dirty="0">
                <a:solidFill>
                  <a:srgbClr val="000000"/>
                </a:solidFill>
                <a:latin typeface="Gill Sans MT"/>
                <a:cs typeface="Gill Sans MT"/>
              </a:rPr>
              <a:t>93/13)</a:t>
            </a:r>
            <a:endParaRPr sz="2800" dirty="0">
              <a:latin typeface="Gill Sans MT"/>
              <a:cs typeface="Gill Sans MT"/>
            </a:endParaRPr>
          </a:p>
        </p:txBody>
      </p:sp>
      <p:graphicFrame>
        <p:nvGraphicFramePr>
          <p:cNvPr id="4" name="object 4"/>
          <p:cNvGraphicFramePr>
            <a:graphicFrameLocks noGrp="1"/>
          </p:cNvGraphicFramePr>
          <p:nvPr/>
        </p:nvGraphicFramePr>
        <p:xfrm>
          <a:off x="1470533" y="1164971"/>
          <a:ext cx="9238614" cy="4410710"/>
        </p:xfrm>
        <a:graphic>
          <a:graphicData uri="http://schemas.openxmlformats.org/drawingml/2006/table">
            <a:tbl>
              <a:tblPr firstRow="1" bandRow="1">
                <a:tableStyleId>{2D5ABB26-0587-4C30-8999-92F81FD0307C}</a:tableStyleId>
              </a:tblPr>
              <a:tblGrid>
                <a:gridCol w="2505075">
                  <a:extLst>
                    <a:ext uri="{9D8B030D-6E8A-4147-A177-3AD203B41FA5}">
                      <a16:colId xmlns:a16="http://schemas.microsoft.com/office/drawing/2014/main" val="20000"/>
                    </a:ext>
                  </a:extLst>
                </a:gridCol>
                <a:gridCol w="1878964">
                  <a:extLst>
                    <a:ext uri="{9D8B030D-6E8A-4147-A177-3AD203B41FA5}">
                      <a16:colId xmlns:a16="http://schemas.microsoft.com/office/drawing/2014/main" val="20001"/>
                    </a:ext>
                  </a:extLst>
                </a:gridCol>
                <a:gridCol w="2348865">
                  <a:extLst>
                    <a:ext uri="{9D8B030D-6E8A-4147-A177-3AD203B41FA5}">
                      <a16:colId xmlns:a16="http://schemas.microsoft.com/office/drawing/2014/main" val="20002"/>
                    </a:ext>
                  </a:extLst>
                </a:gridCol>
                <a:gridCol w="2505710">
                  <a:extLst>
                    <a:ext uri="{9D8B030D-6E8A-4147-A177-3AD203B41FA5}">
                      <a16:colId xmlns:a16="http://schemas.microsoft.com/office/drawing/2014/main" val="20003"/>
                    </a:ext>
                  </a:extLst>
                </a:gridCol>
              </a:tblGrid>
              <a:tr h="610235">
                <a:tc>
                  <a:txBody>
                    <a:bodyPr/>
                    <a:lstStyle/>
                    <a:p>
                      <a:pPr algn="ctr">
                        <a:lnSpc>
                          <a:spcPct val="100000"/>
                        </a:lnSpc>
                        <a:spcBef>
                          <a:spcPts val="240"/>
                        </a:spcBef>
                      </a:pPr>
                      <a:r>
                        <a:rPr sz="1800" b="1" dirty="0">
                          <a:latin typeface="Calibri"/>
                          <a:cs typeface="Calibri"/>
                        </a:rPr>
                        <a:t>Type</a:t>
                      </a:r>
                      <a:r>
                        <a:rPr sz="1800" b="1" spc="-50" dirty="0">
                          <a:latin typeface="Calibri"/>
                          <a:cs typeface="Calibri"/>
                        </a:rPr>
                        <a:t> </a:t>
                      </a:r>
                      <a:r>
                        <a:rPr sz="1800" b="1" dirty="0">
                          <a:latin typeface="Calibri"/>
                          <a:cs typeface="Calibri"/>
                        </a:rPr>
                        <a:t>of</a:t>
                      </a:r>
                      <a:r>
                        <a:rPr sz="1800" b="1" spc="-30" dirty="0">
                          <a:latin typeface="Calibri"/>
                          <a:cs typeface="Calibri"/>
                        </a:rPr>
                        <a:t> </a:t>
                      </a:r>
                      <a:r>
                        <a:rPr sz="1800" b="1" spc="-10" dirty="0">
                          <a:latin typeface="Calibri"/>
                          <a:cs typeface="Calibri"/>
                        </a:rPr>
                        <a:t>clause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270" algn="ctr">
                        <a:lnSpc>
                          <a:spcPct val="100000"/>
                        </a:lnSpc>
                        <a:spcBef>
                          <a:spcPts val="240"/>
                        </a:spcBef>
                      </a:pPr>
                      <a:r>
                        <a:rPr sz="1800" b="1" spc="-10" dirty="0">
                          <a:latin typeface="Calibri"/>
                          <a:cs typeface="Calibri"/>
                        </a:rPr>
                        <a:t>Symbol</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635" algn="ctr">
                        <a:lnSpc>
                          <a:spcPct val="100000"/>
                        </a:lnSpc>
                        <a:spcBef>
                          <a:spcPts val="240"/>
                        </a:spcBef>
                      </a:pPr>
                      <a:r>
                        <a:rPr sz="1800" b="1" dirty="0">
                          <a:latin typeface="Calibri"/>
                          <a:cs typeface="Calibri"/>
                        </a:rPr>
                        <a:t>#</a:t>
                      </a:r>
                      <a:r>
                        <a:rPr sz="1800" b="1" spc="-20" dirty="0">
                          <a:latin typeface="Calibri"/>
                          <a:cs typeface="Calibri"/>
                        </a:rPr>
                        <a:t> </a:t>
                      </a:r>
                      <a:r>
                        <a:rPr sz="1800" b="1" dirty="0">
                          <a:latin typeface="Calibri"/>
                          <a:cs typeface="Calibri"/>
                        </a:rPr>
                        <a:t>clauses</a:t>
                      </a:r>
                      <a:r>
                        <a:rPr sz="1800" b="1" spc="-10" dirty="0">
                          <a:latin typeface="Calibri"/>
                          <a:cs typeface="Calibri"/>
                        </a:rPr>
                        <a:t> </a:t>
                      </a:r>
                      <a:r>
                        <a:rPr sz="1800" dirty="0">
                          <a:latin typeface="Calibri"/>
                          <a:cs typeface="Calibri"/>
                        </a:rPr>
                        <a:t>(50</a:t>
                      </a:r>
                      <a:r>
                        <a:rPr sz="1800" spc="-15" dirty="0">
                          <a:latin typeface="Calibri"/>
                          <a:cs typeface="Calibri"/>
                        </a:rPr>
                        <a:t> </a:t>
                      </a:r>
                      <a:r>
                        <a:rPr sz="1800" spc="-20" dirty="0">
                          <a:latin typeface="Calibri"/>
                          <a:cs typeface="Calibri"/>
                        </a:rPr>
                        <a:t>Tos)</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3175" algn="ctr">
                        <a:lnSpc>
                          <a:spcPct val="100000"/>
                        </a:lnSpc>
                        <a:spcBef>
                          <a:spcPts val="240"/>
                        </a:spcBef>
                      </a:pPr>
                      <a:r>
                        <a:rPr sz="1800" b="1" dirty="0">
                          <a:latin typeface="Calibri"/>
                          <a:cs typeface="Calibri"/>
                        </a:rPr>
                        <a:t>#documents</a:t>
                      </a:r>
                      <a:r>
                        <a:rPr sz="1800" b="1" spc="-30" dirty="0">
                          <a:latin typeface="Calibri"/>
                          <a:cs typeface="Calibri"/>
                        </a:rPr>
                        <a:t> </a:t>
                      </a:r>
                      <a:r>
                        <a:rPr sz="1800" dirty="0">
                          <a:latin typeface="Calibri"/>
                          <a:cs typeface="Calibri"/>
                        </a:rPr>
                        <a:t>(50</a:t>
                      </a:r>
                      <a:r>
                        <a:rPr sz="1800" spc="-35" dirty="0">
                          <a:latin typeface="Calibri"/>
                          <a:cs typeface="Calibri"/>
                        </a:rPr>
                        <a:t> </a:t>
                      </a:r>
                      <a:r>
                        <a:rPr sz="1800" spc="-20" dirty="0">
                          <a:latin typeface="Calibri"/>
                          <a:cs typeface="Calibri"/>
                        </a:rPr>
                        <a:t>Tos)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399415">
                <a:tc>
                  <a:txBody>
                    <a:bodyPr/>
                    <a:lstStyle/>
                    <a:p>
                      <a:pPr algn="ctr">
                        <a:lnSpc>
                          <a:spcPct val="100000"/>
                        </a:lnSpc>
                        <a:spcBef>
                          <a:spcPts val="244"/>
                        </a:spcBef>
                      </a:pPr>
                      <a:r>
                        <a:rPr sz="1800" spc="-10" dirty="0">
                          <a:latin typeface="Calibri"/>
                          <a:cs typeface="Calibri"/>
                        </a:rPr>
                        <a:t>Arbitration</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4"/>
                        </a:spcBef>
                      </a:pPr>
                      <a:r>
                        <a:rPr sz="1800" spc="-25" dirty="0">
                          <a:latin typeface="Calibri"/>
                          <a:cs typeface="Calibri"/>
                        </a:rPr>
                        <a:t>&lt;a&gt;</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4"/>
                        </a:spcBef>
                      </a:pPr>
                      <a:r>
                        <a:rPr sz="1800" spc="-25" dirty="0">
                          <a:latin typeface="Calibri"/>
                          <a:cs typeface="Calibri"/>
                        </a:rPr>
                        <a:t>44</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244"/>
                        </a:spcBef>
                      </a:pPr>
                      <a:r>
                        <a:rPr sz="1800" spc="-25" dirty="0">
                          <a:latin typeface="Calibri"/>
                          <a:cs typeface="Calibri"/>
                        </a:rPr>
                        <a:t>28</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399415">
                <a:tc>
                  <a:txBody>
                    <a:bodyPr/>
                    <a:lstStyle/>
                    <a:p>
                      <a:pPr marL="2540" algn="ctr">
                        <a:lnSpc>
                          <a:spcPct val="100000"/>
                        </a:lnSpc>
                        <a:spcBef>
                          <a:spcPts val="244"/>
                        </a:spcBef>
                      </a:pPr>
                      <a:r>
                        <a:rPr sz="1800" dirty="0">
                          <a:latin typeface="Calibri"/>
                          <a:cs typeface="Calibri"/>
                        </a:rPr>
                        <a:t>Unilateral</a:t>
                      </a:r>
                      <a:r>
                        <a:rPr sz="1800" spc="-90" dirty="0">
                          <a:latin typeface="Calibri"/>
                          <a:cs typeface="Calibri"/>
                        </a:rPr>
                        <a:t> </a:t>
                      </a:r>
                      <a:r>
                        <a:rPr sz="1800" spc="-10" dirty="0">
                          <a:latin typeface="Calibri"/>
                          <a:cs typeface="Calibri"/>
                        </a:rPr>
                        <a:t>change</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4"/>
                        </a:spcBef>
                      </a:pPr>
                      <a:r>
                        <a:rPr sz="1800" spc="-20" dirty="0">
                          <a:latin typeface="Calibri"/>
                          <a:cs typeface="Calibri"/>
                        </a:rPr>
                        <a:t>&lt;ch&gt;</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4"/>
                        </a:spcBef>
                      </a:pPr>
                      <a:r>
                        <a:rPr sz="1800" spc="-25" dirty="0">
                          <a:latin typeface="Calibri"/>
                          <a:cs typeface="Calibri"/>
                        </a:rPr>
                        <a:t>188</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4"/>
                        </a:spcBef>
                      </a:pPr>
                      <a:r>
                        <a:rPr sz="1800" spc="-25" dirty="0">
                          <a:latin typeface="Calibri"/>
                          <a:cs typeface="Calibri"/>
                        </a:rPr>
                        <a:t>49</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99415">
                <a:tc>
                  <a:txBody>
                    <a:bodyPr/>
                    <a:lstStyle/>
                    <a:p>
                      <a:pPr algn="ctr">
                        <a:lnSpc>
                          <a:spcPct val="100000"/>
                        </a:lnSpc>
                        <a:spcBef>
                          <a:spcPts val="245"/>
                        </a:spcBef>
                      </a:pPr>
                      <a:r>
                        <a:rPr sz="1800" dirty="0">
                          <a:latin typeface="Calibri"/>
                          <a:cs typeface="Calibri"/>
                        </a:rPr>
                        <a:t>Content</a:t>
                      </a:r>
                      <a:r>
                        <a:rPr sz="1800" spc="-50" dirty="0">
                          <a:latin typeface="Calibri"/>
                          <a:cs typeface="Calibri"/>
                        </a:rPr>
                        <a:t> </a:t>
                      </a:r>
                      <a:r>
                        <a:rPr sz="1800" spc="-10" dirty="0">
                          <a:latin typeface="Calibri"/>
                          <a:cs typeface="Calibri"/>
                        </a:rPr>
                        <a:t>removal</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45"/>
                        </a:spcBef>
                      </a:pPr>
                      <a:r>
                        <a:rPr sz="1800" spc="-25" dirty="0">
                          <a:latin typeface="Calibri"/>
                          <a:cs typeface="Calibri"/>
                        </a:rPr>
                        <a:t>&lt;c&gt;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5"/>
                        </a:spcBef>
                      </a:pPr>
                      <a:r>
                        <a:rPr sz="1800" spc="-25" dirty="0">
                          <a:latin typeface="Calibri"/>
                          <a:cs typeface="Calibri"/>
                        </a:rPr>
                        <a:t>118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245"/>
                        </a:spcBef>
                      </a:pPr>
                      <a:r>
                        <a:rPr sz="1800" spc="-25" dirty="0">
                          <a:latin typeface="Calibri"/>
                          <a:cs typeface="Calibri"/>
                        </a:rPr>
                        <a:t>45</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399415">
                <a:tc>
                  <a:txBody>
                    <a:bodyPr/>
                    <a:lstStyle/>
                    <a:p>
                      <a:pPr algn="ctr">
                        <a:lnSpc>
                          <a:spcPct val="100000"/>
                        </a:lnSpc>
                        <a:spcBef>
                          <a:spcPts val="245"/>
                        </a:spcBef>
                      </a:pPr>
                      <a:r>
                        <a:rPr sz="1800" spc="-10" dirty="0">
                          <a:latin typeface="Calibri"/>
                          <a:cs typeface="Calibri"/>
                        </a:rPr>
                        <a:t>Jurisdiction</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5"/>
                        </a:spcBef>
                      </a:pPr>
                      <a:r>
                        <a:rPr sz="1800" spc="-25" dirty="0">
                          <a:latin typeface="Calibri"/>
                          <a:cs typeface="Calibri"/>
                        </a:rPr>
                        <a:t>&lt;j&gt;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5"/>
                        </a:spcBef>
                      </a:pPr>
                      <a:r>
                        <a:rPr sz="1800" spc="-25" dirty="0">
                          <a:latin typeface="Calibri"/>
                          <a:cs typeface="Calibri"/>
                        </a:rPr>
                        <a:t>68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45"/>
                        </a:spcBef>
                      </a:pPr>
                      <a:r>
                        <a:rPr sz="1800" spc="-25" dirty="0">
                          <a:latin typeface="Calibri"/>
                          <a:cs typeface="Calibri"/>
                        </a:rPr>
                        <a:t>40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399415">
                <a:tc>
                  <a:txBody>
                    <a:bodyPr/>
                    <a:lstStyle/>
                    <a:p>
                      <a:pPr marL="635" algn="ctr">
                        <a:lnSpc>
                          <a:spcPct val="100000"/>
                        </a:lnSpc>
                        <a:spcBef>
                          <a:spcPts val="245"/>
                        </a:spcBef>
                      </a:pPr>
                      <a:r>
                        <a:rPr sz="1800" dirty="0">
                          <a:latin typeface="Calibri"/>
                          <a:cs typeface="Calibri"/>
                        </a:rPr>
                        <a:t>Choice of</a:t>
                      </a:r>
                      <a:r>
                        <a:rPr sz="1800" spc="-20" dirty="0">
                          <a:latin typeface="Calibri"/>
                          <a:cs typeface="Calibri"/>
                        </a:rPr>
                        <a:t> </a:t>
                      </a:r>
                      <a:r>
                        <a:rPr sz="1800" spc="-25" dirty="0">
                          <a:latin typeface="Calibri"/>
                          <a:cs typeface="Calibri"/>
                        </a:rPr>
                        <a:t>law</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5"/>
                        </a:spcBef>
                      </a:pPr>
                      <a:r>
                        <a:rPr sz="1800" spc="-10" dirty="0">
                          <a:latin typeface="Calibri"/>
                          <a:cs typeface="Calibri"/>
                        </a:rPr>
                        <a:t>&lt;law&gt;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5"/>
                        </a:spcBef>
                      </a:pPr>
                      <a:r>
                        <a:rPr sz="1800" spc="-25" dirty="0">
                          <a:latin typeface="Calibri"/>
                          <a:cs typeface="Calibri"/>
                        </a:rPr>
                        <a:t>70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5"/>
                        </a:spcBef>
                      </a:pPr>
                      <a:r>
                        <a:rPr sz="1800" spc="-25" dirty="0">
                          <a:latin typeface="Calibri"/>
                          <a:cs typeface="Calibri"/>
                        </a:rPr>
                        <a:t>47</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401955">
                <a:tc>
                  <a:txBody>
                    <a:bodyPr/>
                    <a:lstStyle/>
                    <a:p>
                      <a:pPr algn="ctr">
                        <a:lnSpc>
                          <a:spcPct val="100000"/>
                        </a:lnSpc>
                        <a:spcBef>
                          <a:spcPts val="250"/>
                        </a:spcBef>
                      </a:pPr>
                      <a:r>
                        <a:rPr sz="1800" dirty="0">
                          <a:latin typeface="Calibri"/>
                          <a:cs typeface="Calibri"/>
                        </a:rPr>
                        <a:t>Limitation</a:t>
                      </a:r>
                      <a:r>
                        <a:rPr sz="1800" spc="-25" dirty="0">
                          <a:latin typeface="Calibri"/>
                          <a:cs typeface="Calibri"/>
                        </a:rPr>
                        <a:t> </a:t>
                      </a:r>
                      <a:r>
                        <a:rPr sz="1800" dirty="0">
                          <a:latin typeface="Calibri"/>
                          <a:cs typeface="Calibri"/>
                        </a:rPr>
                        <a:t>of</a:t>
                      </a:r>
                      <a:r>
                        <a:rPr sz="1800" spc="-45" dirty="0">
                          <a:latin typeface="Calibri"/>
                          <a:cs typeface="Calibri"/>
                        </a:rPr>
                        <a:t> </a:t>
                      </a:r>
                      <a:r>
                        <a:rPr sz="1800" spc="-10" dirty="0">
                          <a:latin typeface="Calibri"/>
                          <a:cs typeface="Calibri"/>
                        </a:rPr>
                        <a:t>liability</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50"/>
                        </a:spcBef>
                      </a:pPr>
                      <a:r>
                        <a:rPr sz="1800" spc="-10" dirty="0">
                          <a:latin typeface="Calibri"/>
                          <a:cs typeface="Calibri"/>
                        </a:rPr>
                        <a:t>&lt;ltd&gt;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50"/>
                        </a:spcBef>
                      </a:pPr>
                      <a:r>
                        <a:rPr sz="1800" spc="-25" dirty="0">
                          <a:latin typeface="Calibri"/>
                          <a:cs typeface="Calibri"/>
                        </a:rPr>
                        <a:t>296</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50"/>
                        </a:spcBef>
                      </a:pPr>
                      <a:r>
                        <a:rPr sz="1800" spc="-25" dirty="0">
                          <a:latin typeface="Calibri"/>
                          <a:cs typeface="Calibri"/>
                        </a:rPr>
                        <a:t>49</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602615">
                <a:tc>
                  <a:txBody>
                    <a:bodyPr/>
                    <a:lstStyle/>
                    <a:p>
                      <a:pPr algn="ctr">
                        <a:lnSpc>
                          <a:spcPct val="100000"/>
                        </a:lnSpc>
                        <a:spcBef>
                          <a:spcPts val="245"/>
                        </a:spcBef>
                      </a:pPr>
                      <a:r>
                        <a:rPr sz="1800" spc="-10" dirty="0">
                          <a:latin typeface="Calibri"/>
                          <a:cs typeface="Calibri"/>
                        </a:rPr>
                        <a:t>Unilateral</a:t>
                      </a:r>
                      <a:r>
                        <a:rPr sz="1800" spc="-5" dirty="0">
                          <a:latin typeface="Calibri"/>
                          <a:cs typeface="Calibri"/>
                        </a:rPr>
                        <a:t> </a:t>
                      </a:r>
                      <a:r>
                        <a:rPr sz="1800" spc="-10" dirty="0">
                          <a:latin typeface="Calibri"/>
                          <a:cs typeface="Calibri"/>
                        </a:rPr>
                        <a:t>termination</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45"/>
                        </a:spcBef>
                      </a:pPr>
                      <a:r>
                        <a:rPr sz="1800" spc="-10" dirty="0">
                          <a:latin typeface="Calibri"/>
                          <a:cs typeface="Calibri"/>
                        </a:rPr>
                        <a:t>&lt;ter&gt;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5"/>
                        </a:spcBef>
                      </a:pPr>
                      <a:r>
                        <a:rPr sz="1800" spc="-25" dirty="0">
                          <a:latin typeface="Calibri"/>
                          <a:cs typeface="Calibri"/>
                        </a:rPr>
                        <a:t>236</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5"/>
                        </a:spcBef>
                      </a:pPr>
                      <a:r>
                        <a:rPr sz="1800" spc="-25" dirty="0">
                          <a:latin typeface="Calibri"/>
                          <a:cs typeface="Calibri"/>
                        </a:rPr>
                        <a:t>48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399415">
                <a:tc>
                  <a:txBody>
                    <a:bodyPr/>
                    <a:lstStyle/>
                    <a:p>
                      <a:pPr marL="1270" algn="ctr">
                        <a:lnSpc>
                          <a:spcPct val="100000"/>
                        </a:lnSpc>
                        <a:spcBef>
                          <a:spcPts val="250"/>
                        </a:spcBef>
                      </a:pPr>
                      <a:r>
                        <a:rPr sz="1800" dirty="0">
                          <a:latin typeface="Calibri"/>
                          <a:cs typeface="Calibri"/>
                        </a:rPr>
                        <a:t>Consent</a:t>
                      </a:r>
                      <a:r>
                        <a:rPr sz="1800" spc="-10" dirty="0">
                          <a:latin typeface="Calibri"/>
                          <a:cs typeface="Calibri"/>
                        </a:rPr>
                        <a:t> </a:t>
                      </a:r>
                      <a:r>
                        <a:rPr sz="1800" dirty="0">
                          <a:latin typeface="Calibri"/>
                          <a:cs typeface="Calibri"/>
                        </a:rPr>
                        <a:t>by</a:t>
                      </a:r>
                      <a:r>
                        <a:rPr sz="1800" spc="5" dirty="0">
                          <a:latin typeface="Calibri"/>
                          <a:cs typeface="Calibri"/>
                        </a:rPr>
                        <a:t> </a:t>
                      </a:r>
                      <a:r>
                        <a:rPr sz="1800" spc="-20" dirty="0">
                          <a:latin typeface="Calibri"/>
                          <a:cs typeface="Calibri"/>
                        </a:rPr>
                        <a:t>using</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270" algn="ctr">
                        <a:lnSpc>
                          <a:spcPct val="100000"/>
                        </a:lnSpc>
                        <a:spcBef>
                          <a:spcPts val="250"/>
                        </a:spcBef>
                      </a:pPr>
                      <a:r>
                        <a:rPr sz="1800" spc="-10" dirty="0">
                          <a:latin typeface="Calibri"/>
                          <a:cs typeface="Calibri"/>
                        </a:rPr>
                        <a:t>&lt;use&gt;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50"/>
                        </a:spcBef>
                      </a:pPr>
                      <a:r>
                        <a:rPr sz="1800" spc="-25" dirty="0">
                          <a:latin typeface="Calibri"/>
                          <a:cs typeface="Calibri"/>
                        </a:rPr>
                        <a:t>117</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50"/>
                        </a:spcBef>
                      </a:pPr>
                      <a:r>
                        <a:rPr sz="1800" spc="-25" dirty="0">
                          <a:latin typeface="Calibri"/>
                          <a:cs typeface="Calibri"/>
                        </a:rPr>
                        <a:t>48</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399415">
                <a:tc>
                  <a:txBody>
                    <a:bodyPr/>
                    <a:lstStyle/>
                    <a:p>
                      <a:pPr marL="1270" algn="ctr">
                        <a:lnSpc>
                          <a:spcPct val="100000"/>
                        </a:lnSpc>
                        <a:spcBef>
                          <a:spcPts val="250"/>
                        </a:spcBef>
                      </a:pPr>
                      <a:r>
                        <a:rPr sz="1800" dirty="0">
                          <a:latin typeface="Calibri"/>
                          <a:cs typeface="Calibri"/>
                        </a:rPr>
                        <a:t>Privacy</a:t>
                      </a:r>
                      <a:r>
                        <a:rPr sz="1800" spc="-20" dirty="0">
                          <a:latin typeface="Calibri"/>
                          <a:cs typeface="Calibri"/>
                        </a:rPr>
                        <a:t> </a:t>
                      </a:r>
                      <a:r>
                        <a:rPr sz="1800" spc="-10" dirty="0">
                          <a:latin typeface="Calibri"/>
                          <a:cs typeface="Calibri"/>
                        </a:rPr>
                        <a:t>included</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50"/>
                        </a:spcBef>
                      </a:pPr>
                      <a:r>
                        <a:rPr sz="1800" spc="-10" dirty="0">
                          <a:latin typeface="Calibri"/>
                          <a:cs typeface="Calibri"/>
                        </a:rPr>
                        <a:t>&lt;pinc&gt;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2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6280" y="173571"/>
            <a:ext cx="6179440" cy="627736"/>
          </a:xfrm>
          <a:prstGeom prst="rect">
            <a:avLst/>
          </a:prstGeom>
        </p:spPr>
        <p:txBody>
          <a:bodyPr vert="horz" wrap="square" lIns="0" tIns="12065" rIns="0" bIns="0" rtlCol="0">
            <a:spAutoFit/>
          </a:bodyPr>
          <a:lstStyle/>
          <a:p>
            <a:pPr marL="12700">
              <a:lnSpc>
                <a:spcPct val="100000"/>
              </a:lnSpc>
              <a:spcBef>
                <a:spcPts val="95"/>
              </a:spcBef>
            </a:pPr>
            <a:r>
              <a:rPr lang="el-GR" dirty="0">
                <a:solidFill>
                  <a:srgbClr val="1F4E79"/>
                </a:solidFill>
                <a:latin typeface="Times New Roman"/>
                <a:cs typeface="Times New Roman"/>
              </a:rPr>
              <a:t>Συναίνεση με χρήση ρήτρας</a:t>
            </a:r>
            <a:endParaRPr spc="-10" dirty="0">
              <a:solidFill>
                <a:srgbClr val="1F4E79"/>
              </a:solidFill>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a:t>
            </a:r>
            <a:r>
              <a:rPr spc="210" dirty="0"/>
              <a:t> </a:t>
            </a:r>
            <a:r>
              <a:rPr spc="-25" dirty="0">
                <a:latin typeface="Calibri"/>
                <a:cs typeface="Calibri"/>
              </a:rPr>
              <a:t>10</a:t>
            </a:r>
          </a:p>
        </p:txBody>
      </p:sp>
      <p:sp>
        <p:nvSpPr>
          <p:cNvPr id="3" name="object 3"/>
          <p:cNvSpPr txBox="1"/>
          <p:nvPr/>
        </p:nvSpPr>
        <p:spPr>
          <a:xfrm>
            <a:off x="641400" y="973328"/>
            <a:ext cx="10761980" cy="3833742"/>
          </a:xfrm>
          <a:prstGeom prst="rect">
            <a:avLst/>
          </a:prstGeom>
        </p:spPr>
        <p:txBody>
          <a:bodyPr vert="horz" wrap="square" lIns="0" tIns="12065" rIns="0" bIns="0" rtlCol="0">
            <a:spAutoFit/>
          </a:bodyPr>
          <a:lstStyle/>
          <a:p>
            <a:pPr marL="708660" marR="662940">
              <a:lnSpc>
                <a:spcPct val="100000"/>
              </a:lnSpc>
              <a:spcBef>
                <a:spcPts val="95"/>
              </a:spcBef>
            </a:pPr>
            <a:r>
              <a:rPr lang="el-GR" sz="2200" dirty="0">
                <a:latin typeface="Times New Roman"/>
                <a:cs typeface="Times New Roman"/>
              </a:rPr>
              <a:t>Εάν μια ρήτρα ορίζει ότι ο καταναλωτής δεσμεύεται από τους όρους παροχής υπηρεσιών απλώς και μόνο με την επίσκεψη στον ιστότοπο ή με τη λήψη της εφαρμογής ή με τη χρήση της υπηρεσίας </a:t>
            </a:r>
            <a:r>
              <a:rPr sz="2200" dirty="0">
                <a:latin typeface="Times New Roman"/>
                <a:cs typeface="Times New Roman"/>
              </a:rPr>
              <a:t>:</a:t>
            </a:r>
            <a:r>
              <a:rPr sz="2200" spc="-20" dirty="0">
                <a:latin typeface="Times New Roman"/>
                <a:cs typeface="Times New Roman"/>
              </a:rPr>
              <a:t> </a:t>
            </a:r>
            <a:r>
              <a:rPr lang="el-GR" sz="2200" b="1" spc="-10" dirty="0">
                <a:solidFill>
                  <a:srgbClr val="FFC000"/>
                </a:solidFill>
                <a:latin typeface="Times New Roman"/>
                <a:cs typeface="Times New Roman"/>
              </a:rPr>
              <a:t>ενδεχόμενη αδικία</a:t>
            </a:r>
            <a:endParaRPr sz="2200" dirty="0">
              <a:latin typeface="Times New Roman"/>
              <a:cs typeface="Times New Roman"/>
            </a:endParaRPr>
          </a:p>
          <a:p>
            <a:pPr>
              <a:lnSpc>
                <a:spcPct val="100000"/>
              </a:lnSpc>
              <a:spcBef>
                <a:spcPts val="35"/>
              </a:spcBef>
            </a:pPr>
            <a:endParaRPr sz="1950" dirty="0">
              <a:latin typeface="Times New Roman"/>
              <a:cs typeface="Times New Roman"/>
            </a:endParaRPr>
          </a:p>
          <a:p>
            <a:pPr marL="12700">
              <a:lnSpc>
                <a:spcPct val="100000"/>
              </a:lnSpc>
            </a:pPr>
            <a:r>
              <a:rPr lang="el-GR" sz="2000" b="1" dirty="0">
                <a:latin typeface="Times New Roman"/>
                <a:cs typeface="Times New Roman"/>
              </a:rPr>
              <a:t>Μια</a:t>
            </a:r>
            <a:r>
              <a:rPr sz="2000" b="1" spc="-125" dirty="0">
                <a:latin typeface="Times New Roman"/>
                <a:cs typeface="Times New Roman"/>
              </a:rPr>
              <a:t> </a:t>
            </a:r>
            <a:r>
              <a:rPr lang="el-GR" sz="2200" b="1" dirty="0">
                <a:solidFill>
                  <a:srgbClr val="FFC000"/>
                </a:solidFill>
                <a:latin typeface="Times New Roman"/>
                <a:cs typeface="Times New Roman"/>
              </a:rPr>
              <a:t>ενδεχομένως άδικη </a:t>
            </a:r>
            <a:r>
              <a:rPr lang="el-GR" sz="2200" b="1" dirty="0">
                <a:latin typeface="Times New Roman"/>
                <a:cs typeface="Times New Roman"/>
              </a:rPr>
              <a:t>συγκατάθεση με τη χρήση ρήτρας </a:t>
            </a:r>
            <a:r>
              <a:rPr sz="2200" b="1" spc="-10" dirty="0">
                <a:latin typeface="Times New Roman"/>
                <a:cs typeface="Times New Roman"/>
              </a:rPr>
              <a:t>(Airbnb):</a:t>
            </a:r>
            <a:endParaRPr sz="2200" dirty="0">
              <a:latin typeface="Times New Roman"/>
              <a:cs typeface="Times New Roman"/>
            </a:endParaRPr>
          </a:p>
          <a:p>
            <a:pPr>
              <a:lnSpc>
                <a:spcPct val="100000"/>
              </a:lnSpc>
              <a:spcBef>
                <a:spcPts val="40"/>
              </a:spcBef>
            </a:pPr>
            <a:endParaRPr sz="2750" dirty="0">
              <a:latin typeface="Times New Roman"/>
              <a:cs typeface="Times New Roman"/>
            </a:endParaRPr>
          </a:p>
          <a:p>
            <a:pPr marL="12700">
              <a:lnSpc>
                <a:spcPct val="100000"/>
              </a:lnSpc>
            </a:pPr>
            <a:r>
              <a:rPr sz="2000" dirty="0">
                <a:latin typeface="Courier New"/>
                <a:cs typeface="Courier New"/>
              </a:rPr>
              <a:t>&lt;use2&gt;</a:t>
            </a:r>
            <a:r>
              <a:rPr lang="el-GR" sz="2000" dirty="0">
                <a:latin typeface="Courier New"/>
                <a:cs typeface="Courier New"/>
              </a:rPr>
              <a:t> Με την πρόσβαση ή τη χρήση της Πλατφόρμας </a:t>
            </a:r>
            <a:r>
              <a:rPr lang="el-GR" sz="2000" dirty="0" err="1">
                <a:latin typeface="Courier New"/>
                <a:cs typeface="Courier New"/>
              </a:rPr>
              <a:t>Airbnb</a:t>
            </a:r>
            <a:r>
              <a:rPr lang="el-GR" sz="2000" dirty="0">
                <a:latin typeface="Courier New"/>
                <a:cs typeface="Courier New"/>
              </a:rPr>
              <a:t>, συμφωνείτε να συμμορφώνεστε με τους παρόντες Όρους Χρήσης και δεσμεύεστε από αυτούς</a:t>
            </a:r>
            <a:r>
              <a:rPr sz="2000" spc="-10" dirty="0">
                <a:latin typeface="Courier New"/>
                <a:cs typeface="Courier New"/>
              </a:rPr>
              <a:t>.&lt;/use2&gt;</a:t>
            </a:r>
            <a:endParaRPr sz="2000" dirty="0">
              <a:latin typeface="Courier New"/>
              <a:cs typeface="Courier New"/>
            </a:endParaRPr>
          </a:p>
          <a:p>
            <a:pPr>
              <a:lnSpc>
                <a:spcPct val="100000"/>
              </a:lnSpc>
              <a:spcBef>
                <a:spcPts val="50"/>
              </a:spcBef>
            </a:pPr>
            <a:endParaRPr sz="2850" dirty="0">
              <a:latin typeface="Courier New"/>
              <a:cs typeface="Courier New"/>
            </a:endParaRPr>
          </a:p>
          <a:p>
            <a:pPr marL="12700">
              <a:lnSpc>
                <a:spcPct val="100000"/>
              </a:lnSpc>
              <a:spcBef>
                <a:spcPts val="5"/>
              </a:spcBef>
            </a:pPr>
            <a:r>
              <a:rPr lang="el-GR" sz="2000" b="1" dirty="0">
                <a:latin typeface="Times New Roman"/>
                <a:cs typeface="Times New Roman"/>
              </a:rPr>
              <a:t>Μια</a:t>
            </a:r>
            <a:r>
              <a:rPr lang="el-GR" sz="2000" b="1" spc="-125" dirty="0">
                <a:latin typeface="Times New Roman"/>
                <a:cs typeface="Times New Roman"/>
              </a:rPr>
              <a:t> </a:t>
            </a:r>
            <a:r>
              <a:rPr lang="el-GR" sz="2200" b="1" dirty="0">
                <a:solidFill>
                  <a:srgbClr val="FFC000"/>
                </a:solidFill>
                <a:latin typeface="Times New Roman"/>
                <a:cs typeface="Times New Roman"/>
              </a:rPr>
              <a:t>ενδεχομένως άδικη </a:t>
            </a:r>
            <a:r>
              <a:rPr lang="el-GR" sz="2200" b="1" dirty="0">
                <a:latin typeface="Times New Roman"/>
                <a:cs typeface="Times New Roman"/>
              </a:rPr>
              <a:t>συγκατάθεση με τη χρήση ρήτρας</a:t>
            </a:r>
            <a:r>
              <a:rPr sz="2200" b="1" spc="-10" dirty="0">
                <a:latin typeface="Times New Roman"/>
                <a:cs typeface="Times New Roman"/>
              </a:rPr>
              <a:t>(Facebook):</a:t>
            </a:r>
            <a:endParaRPr sz="2200" dirty="0">
              <a:latin typeface="Times New Roman"/>
              <a:cs typeface="Times New Roman"/>
            </a:endParaRPr>
          </a:p>
        </p:txBody>
      </p:sp>
      <p:sp>
        <p:nvSpPr>
          <p:cNvPr id="4" name="object 4"/>
          <p:cNvSpPr txBox="1"/>
          <p:nvPr/>
        </p:nvSpPr>
        <p:spPr>
          <a:xfrm>
            <a:off x="641400" y="4771771"/>
            <a:ext cx="10434778" cy="936154"/>
          </a:xfrm>
          <a:prstGeom prst="rect">
            <a:avLst/>
          </a:prstGeom>
        </p:spPr>
        <p:txBody>
          <a:bodyPr vert="horz" wrap="square" lIns="0" tIns="12700" rIns="0" bIns="0" rtlCol="0">
            <a:spAutoFit/>
          </a:bodyPr>
          <a:lstStyle/>
          <a:p>
            <a:pPr marL="12700">
              <a:lnSpc>
                <a:spcPct val="100000"/>
              </a:lnSpc>
              <a:spcBef>
                <a:spcPts val="100"/>
              </a:spcBef>
            </a:pPr>
            <a:r>
              <a:rPr sz="2000" dirty="0">
                <a:latin typeface="Courier New"/>
                <a:cs typeface="Courier New"/>
              </a:rPr>
              <a:t>&lt;use2&gt;</a:t>
            </a:r>
            <a:r>
              <a:rPr lang="el-GR" sz="2000" dirty="0">
                <a:latin typeface="Courier New"/>
                <a:cs typeface="Courier New"/>
              </a:rPr>
              <a:t> Με τη χρήση ή την πρόσβαση στις Υπηρεσίες του Facebook συμφωνείτε με την παρούσα Δήλωση, όπως ενημερώνεται κατά καιρούς σύμφωνα με την Ενότητα 13 παρακάτω</a:t>
            </a:r>
            <a:r>
              <a:rPr sz="2000" spc="-10" dirty="0">
                <a:latin typeface="Courier New"/>
                <a:cs typeface="Courier New"/>
              </a:rPr>
              <a:t>,</a:t>
            </a:r>
            <a:endParaRPr sz="2000" dirty="0">
              <a:latin typeface="Courier New"/>
              <a:cs typeface="Courier New"/>
            </a:endParaRPr>
          </a:p>
        </p:txBody>
      </p:sp>
      <p:sp>
        <p:nvSpPr>
          <p:cNvPr id="10" name="object 10"/>
          <p:cNvSpPr txBox="1"/>
          <p:nvPr/>
        </p:nvSpPr>
        <p:spPr>
          <a:xfrm>
            <a:off x="6004102" y="5377090"/>
            <a:ext cx="2007870"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Courier New"/>
                <a:cs typeface="Courier New"/>
              </a:rPr>
              <a:t>&lt;/use2&gt;</a:t>
            </a:r>
            <a:endParaRPr sz="2000" dirty="0">
              <a:latin typeface="Courier New"/>
              <a:cs typeface="Courier New"/>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4938</Words>
  <Application>Microsoft Office PowerPoint</Application>
  <PresentationFormat>Widescreen</PresentationFormat>
  <Paragraphs>526</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Arial Narrow</vt:lpstr>
      <vt:lpstr>Calibri</vt:lpstr>
      <vt:lpstr>Calibri Light</vt:lpstr>
      <vt:lpstr>Courier New</vt:lpstr>
      <vt:lpstr>Gill Sans MT</vt:lpstr>
      <vt:lpstr>Times</vt:lpstr>
      <vt:lpstr>Times New Roman</vt:lpstr>
      <vt:lpstr>Wingdings</vt:lpstr>
      <vt:lpstr>Office Theme</vt:lpstr>
      <vt:lpstr>Ανάλυση κειμένου στο νομικό πεδίο:</vt:lpstr>
      <vt:lpstr>Η ομάδα του Claudette</vt:lpstr>
      <vt:lpstr>ΝΕΑ ΠΕΡΙΓΡΑΜΑΤΑ ΤΗΣ ΤΝ ΚΑΙ ΤΟΥ ΝΟΜΟΥ </vt:lpstr>
      <vt:lpstr>Πώς θα ενδυναμωθούν οι καταναλωτές; </vt:lpstr>
      <vt:lpstr>CLAUDETTE.eui.eu</vt:lpstr>
      <vt:lpstr>Όροι Υπηρεσιών (ToS): Το εκπαιδευτικό σύνολο</vt:lpstr>
      <vt:lpstr>Μέρος 1: Νόμος και Πρακτική περί καταχρηστικών συμβατικών ρητρών</vt:lpstr>
      <vt:lpstr>8 κατηγορίες αδικιών (Αρθρο. 3 της Οδηγίας 93/13)</vt:lpstr>
      <vt:lpstr>Συναίνεση με χρήση ρήτρας</vt:lpstr>
      <vt:lpstr>Ρήτρα δικαιοδοσίας</vt:lpstr>
      <vt:lpstr>Περιορισμός της ευθύνης</vt:lpstr>
      <vt:lpstr>Περιορισμός της ευθύνης</vt:lpstr>
      <vt:lpstr>Περιορισμός της ευθύνης</vt:lpstr>
      <vt:lpstr>Περιορισμός της ευθύνης</vt:lpstr>
      <vt:lpstr>Συμπεριλαμβάνεται η ιδιωτικότητα</vt:lpstr>
      <vt:lpstr>Ρήτρα διαμεσολάβησης</vt:lpstr>
      <vt:lpstr>Ρήτρα διαμεσολάβησης</vt:lpstr>
      <vt:lpstr>Ένα παράδειγμα από τους Όρους Χρήσης του Instagram</vt:lpstr>
      <vt:lpstr>PowerPoint Presentation</vt:lpstr>
      <vt:lpstr>Η μεθοδολογία μηχανικής μάθησης</vt:lpstr>
      <vt:lpstr>Το μοντέλο Bag of Words (BoW)</vt:lpstr>
      <vt:lpstr>Το μοντέλο Tree Kernels</vt:lpstr>
      <vt:lpstr>Μηχανές Διανυσμάτων Υποστήριξης (SVM)</vt:lpstr>
      <vt:lpstr>Αναπαράσταση δεδομένων και Μέθοδος Ensable</vt:lpstr>
      <vt:lpstr>Πειράματα</vt:lpstr>
      <vt:lpstr>Πειραματικά αποτελέσματα Απόδοση: μέγεθος εκπαιδευτικού συνόλου= 50 Tos</vt:lpstr>
      <vt:lpstr>PowerPoint Presentation</vt:lpstr>
      <vt:lpstr>Ένας διαδικτυακός διακομιστής</vt:lpstr>
      <vt:lpstr>PowerPoint Presentation</vt:lpstr>
      <vt:lpstr>PowerPoint Presentation</vt:lpstr>
      <vt:lpstr>Οι ανθρώπινοι νομικοί εμπειρογνώμονες είναι σε θέση να αναγνωρίζουν ενδεχομένως αθέμιτες ρήτρες χάρη στις γνώσεις τους στον τομέα.</vt:lpstr>
      <vt:lpstr>Νευρωνικά δίκτυα με ενισχυμένη μνήμη</vt:lpstr>
      <vt:lpstr>Αξιοποίηση της γνώσης για τον εντοπισμό αδικιών</vt:lpstr>
      <vt:lpstr>Το CLAUDETTE συναντά τον ΓΚΠΔ</vt:lpstr>
      <vt:lpstr>CLAUDETTE συναντά τον ΓΚΠΔ</vt:lpstr>
      <vt:lpstr>Πληρότητα των πληροφοριών</vt:lpstr>
      <vt:lpstr>Σκοποί της επεξεργασίας για τους οποίους προορίζονται τα δεδομένα προσωπικού χαρακτήρα</vt:lpstr>
      <vt:lpstr>Οι κατηγορίες των σχετικών προσωπικών δεδομένων</vt:lpstr>
      <vt:lpstr>Οι κατηγορίες των σχετικών προσωπικών δεδομένων</vt:lpstr>
      <vt:lpstr>Ουσιαστική συμμόρφωση 10 κατηγορίες (ΓΚΠΔ άρθρα 5, 6, 9 και άλλα)</vt:lpstr>
      <vt:lpstr>Συναίνεση με τη χρήση (ΓΚΠΔ άρθρο 4(11)) (Rec 32)</vt:lpstr>
      <vt:lpstr>Αλλαγή πολιτικής</vt:lpstr>
      <vt:lpstr>Αλλαγή πολιτικής</vt:lpstr>
      <vt:lpstr>Σαφήνεια της έκφρασης</vt:lpstr>
      <vt:lpstr>Σαφήνεια της έκφρασης</vt:lpstr>
      <vt:lpstr>Σαφήνεια της έκφρασης (ΓΚΠΔ άρθρο. 5(1)(a), 12 (1) και άλλα)</vt:lpstr>
      <vt:lpstr>Σαφήνεια της έκφρασης</vt:lpstr>
      <vt:lpstr>Σαφήνεια της έκφρασης</vt:lpstr>
      <vt:lpstr>CLAUDETTE ΓΙΑ ΓΚΠΔ http://claudette-gdpr.eu</vt:lpstr>
      <vt:lpstr>CLAUDETTE για ΓΚΠΔ http://claudette-gdpr.eu</vt:lpstr>
      <vt:lpstr>Πρωτότυπο αυτοματοποιημένης επισήμανσης  http://155.185.228.137/claudette4gdpr/http://155.185.228.137/claudette4gdpr/</vt:lpstr>
      <vt:lpstr>Πρωτότυπο αυτοματοποιημένης επισήμανσης http://155.185.228.137/claudette4gdpr/</vt:lpstr>
      <vt:lpstr>Πολυγλωσσία: η Γερμανική Πολωνική Ιταλική Claudette για ToS and PPs</vt:lpstr>
      <vt:lpstr>Πολυγλωσσία: η Γερμανική Πολωνική Ιταλική Claudette Προσέγγιση 1 – Ημι-αυτόματη δημιουργία ενός συνόλου δεδομένων στη γλώσσα-στόχο </vt:lpstr>
      <vt:lpstr>Πολυγλωσσία: η Γερμανική Claudette</vt:lpstr>
      <vt:lpstr>Πολυγλωσσία: η Γερμανική Πολωνική Ιταλική Claudette</vt:lpstr>
      <vt:lpstr>PowerPoint Presentation</vt:lpstr>
      <vt:lpstr>WEB-CRAWLER</vt:lpstr>
      <vt:lpstr>Επιλεγμένες Δημοσιεύσεις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Federico Ruggeri</dc:creator>
  <cp:lastModifiedBy>Theodoros Papoutsos</cp:lastModifiedBy>
  <cp:revision>13</cp:revision>
  <dcterms:created xsi:type="dcterms:W3CDTF">2023-04-27T11:30:23Z</dcterms:created>
  <dcterms:modified xsi:type="dcterms:W3CDTF">2023-06-20T08:34:53Z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Microsoft® PowerPoint® 2019</vt:lpwstr>
  </property>
  <property fmtid="{D5CDD505-2E9C-101B-9397-08002B2CF9AE}" pid="4" name="LastSaved">
    <vt:filetime>2023-04-27T00:00:00Z</vt:filetime>
  </property>
  <property fmtid="{D5CDD505-2E9C-101B-9397-08002B2CF9AE}" pid="5" name="Producer">
    <vt:lpwstr>Microsoft® PowerPoint® 2019</vt:lpwstr>
  </property>
</Properties>
</file>